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drawings/drawing2.xml" ContentType="application/vnd.openxmlformats-officedocument.drawingml.chartshape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56" r:id="rId2"/>
    <p:sldId id="290" r:id="rId3"/>
    <p:sldId id="258" r:id="rId4"/>
    <p:sldId id="261" r:id="rId5"/>
    <p:sldId id="262" r:id="rId6"/>
    <p:sldId id="263" r:id="rId7"/>
    <p:sldId id="259" r:id="rId8"/>
    <p:sldId id="260" r:id="rId9"/>
    <p:sldId id="264" r:id="rId10"/>
    <p:sldId id="265" r:id="rId11"/>
    <p:sldId id="266" r:id="rId12"/>
    <p:sldId id="267" r:id="rId13"/>
    <p:sldId id="268" r:id="rId14"/>
    <p:sldId id="291" r:id="rId15"/>
    <p:sldId id="269" r:id="rId16"/>
    <p:sldId id="270" r:id="rId17"/>
    <p:sldId id="271" r:id="rId18"/>
    <p:sldId id="272" r:id="rId19"/>
    <p:sldId id="273" r:id="rId20"/>
    <p:sldId id="274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57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98" d="100"/>
          <a:sy n="98" d="100"/>
        </p:scale>
        <p:origin x="116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G:\DOCS\Doctorado\Cuadros%20y%20gr&#225;ficos\ingresos%20por%20entidad%20federativa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E:\DOCS\Doctorado\Cuadros%20y%20gr&#225;ficos\ingresos%20por%20entidad%20federativa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E:\DOCS\Doctorado\Cuadros%20y%20gr&#225;ficos\ingresos%20por%20entidad%20federativ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lang="es-MX" sz="1200"/>
            </a:pPr>
            <a:r>
              <a:rPr lang="en-US" sz="1800" b="0" dirty="0" err="1" smtClean="0">
                <a:latin typeface="Times New Roman" pitchFamily="18" charset="0"/>
                <a:cs typeface="Times New Roman" pitchFamily="18" charset="0"/>
              </a:rPr>
              <a:t>Ingresos</a:t>
            </a:r>
            <a:r>
              <a:rPr lang="en-US" sz="18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0" dirty="0" err="1">
                <a:latin typeface="Times New Roman" pitchFamily="18" charset="0"/>
                <a:cs typeface="Times New Roman" pitchFamily="18" charset="0"/>
              </a:rPr>
              <a:t>ordinarios</a:t>
            </a:r>
            <a:r>
              <a:rPr lang="en-US" sz="1800" b="0" baseline="0" dirty="0">
                <a:latin typeface="Times New Roman" pitchFamily="18" charset="0"/>
                <a:cs typeface="Times New Roman" pitchFamily="18" charset="0"/>
              </a:rPr>
              <a:t> del </a:t>
            </a:r>
            <a:r>
              <a:rPr lang="en-US" sz="1800" b="0" baseline="0" dirty="0" err="1">
                <a:latin typeface="Times New Roman" pitchFamily="18" charset="0"/>
                <a:cs typeface="Times New Roman" pitchFamily="18" charset="0"/>
              </a:rPr>
              <a:t>federalismo</a:t>
            </a:r>
            <a:r>
              <a:rPr lang="en-US" sz="1800" b="0" baseline="0" dirty="0">
                <a:latin typeface="Times New Roman" pitchFamily="18" charset="0"/>
                <a:cs typeface="Times New Roman" pitchFamily="18" charset="0"/>
              </a:rPr>
              <a:t> en México 1980 - 2008</a:t>
            </a:r>
          </a:p>
          <a:p>
            <a:pPr>
              <a:defRPr lang="es-MX" sz="1200"/>
            </a:pPr>
            <a:r>
              <a:rPr lang="en-US" sz="1800" b="0" baseline="0" dirty="0">
                <a:latin typeface="Times New Roman" pitchFamily="18" charset="0"/>
                <a:cs typeface="Times New Roman" pitchFamily="18" charset="0"/>
              </a:rPr>
              <a:t>Antes de </a:t>
            </a:r>
            <a:r>
              <a:rPr lang="en-US" sz="1800" b="0" baseline="0" dirty="0" err="1">
                <a:latin typeface="Times New Roman" pitchFamily="18" charset="0"/>
                <a:cs typeface="Times New Roman" pitchFamily="18" charset="0"/>
              </a:rPr>
              <a:t>distribuir</a:t>
            </a:r>
            <a:r>
              <a:rPr lang="en-US" sz="1800" b="0" baseline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0" baseline="0" dirty="0" err="1">
                <a:latin typeface="Times New Roman" pitchFamily="18" charset="0"/>
                <a:cs typeface="Times New Roman" pitchFamily="18" charset="0"/>
              </a:rPr>
              <a:t>participaciones</a:t>
            </a:r>
            <a:endParaRPr lang="en-US" sz="1800" b="0" dirty="0">
              <a:latin typeface="Times New Roman" pitchFamily="18" charset="0"/>
              <a:cs typeface="Times New Roman" pitchFamily="18" charset="0"/>
            </a:endParaRP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2113032584835727"/>
          <c:y val="0.18528833979899356"/>
          <c:w val="0.68878513080715398"/>
          <c:h val="0.59894335876469851"/>
        </c:manualLayout>
      </c:layout>
      <c:areaChart>
        <c:grouping val="stacked"/>
        <c:varyColors val="0"/>
        <c:ser>
          <c:idx val="0"/>
          <c:order val="0"/>
          <c:tx>
            <c:strRef>
              <c:f>'ingresos ámbitos 1980-2002'!$B$66</c:f>
              <c:strCache>
                <c:ptCount val="1"/>
                <c:pt idx="0">
                  <c:v>Federal</c:v>
                </c:pt>
              </c:strCache>
            </c:strRef>
          </c:tx>
          <c:cat>
            <c:numRef>
              <c:f>'ingresos ámbitos 1980-2002'!$A$67:$A$95</c:f>
              <c:numCache>
                <c:formatCode>General</c:formatCode>
                <c:ptCount val="29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</c:numCache>
            </c:numRef>
          </c:cat>
          <c:val>
            <c:numRef>
              <c:f>'ingresos ámbitos 1980-2002'!$B$67:$B$95</c:f>
              <c:numCache>
                <c:formatCode>#,##0</c:formatCode>
                <c:ptCount val="29"/>
                <c:pt idx="0">
                  <c:v>160061095.50561801</c:v>
                </c:pt>
                <c:pt idx="1">
                  <c:v>170498993.59560838</c:v>
                </c:pt>
                <c:pt idx="2">
                  <c:v>187243965.51724136</c:v>
                </c:pt>
                <c:pt idx="3">
                  <c:v>204791551.4962163</c:v>
                </c:pt>
                <c:pt idx="4">
                  <c:v>178033059.84555987</c:v>
                </c:pt>
                <c:pt idx="5">
                  <c:v>182860686.18881211</c:v>
                </c:pt>
                <c:pt idx="6">
                  <c:v>153852382.06993663</c:v>
                </c:pt>
                <c:pt idx="7">
                  <c:v>179886657.79730392</c:v>
                </c:pt>
                <c:pt idx="8">
                  <c:v>169302078.81841069</c:v>
                </c:pt>
                <c:pt idx="9">
                  <c:v>189604320.15976083</c:v>
                </c:pt>
                <c:pt idx="10">
                  <c:v>190747073.08387876</c:v>
                </c:pt>
                <c:pt idx="11">
                  <c:v>229051077.49413371</c:v>
                </c:pt>
                <c:pt idx="12">
                  <c:v>235907589.31021237</c:v>
                </c:pt>
                <c:pt idx="13">
                  <c:v>203417200</c:v>
                </c:pt>
                <c:pt idx="14">
                  <c:v>205768853.22224486</c:v>
                </c:pt>
                <c:pt idx="15">
                  <c:v>193970488.75447211</c:v>
                </c:pt>
                <c:pt idx="16">
                  <c:v>202305117.58779466</c:v>
                </c:pt>
                <c:pt idx="17">
                  <c:v>217346954.90535092</c:v>
                </c:pt>
                <c:pt idx="18">
                  <c:v>200909846.71649587</c:v>
                </c:pt>
                <c:pt idx="19">
                  <c:v>213159132.50452808</c:v>
                </c:pt>
                <c:pt idx="20">
                  <c:v>251286316.75702083</c:v>
                </c:pt>
                <c:pt idx="21">
                  <c:v>255520432.2040562</c:v>
                </c:pt>
                <c:pt idx="22">
                  <c:v>259590298.20180508</c:v>
                </c:pt>
                <c:pt idx="23">
                  <c:v>283661191.33046055</c:v>
                </c:pt>
                <c:pt idx="24">
                  <c:v>303812950.73913574</c:v>
                </c:pt>
                <c:pt idx="25">
                  <c:v>324818948.49641299</c:v>
                </c:pt>
                <c:pt idx="26">
                  <c:v>346028727.89720494</c:v>
                </c:pt>
                <c:pt idx="27">
                  <c:v>365334867.81068933</c:v>
                </c:pt>
                <c:pt idx="28">
                  <c:v>416308098.15987021</c:v>
                </c:pt>
              </c:numCache>
            </c:numRef>
          </c:val>
        </c:ser>
        <c:ser>
          <c:idx val="1"/>
          <c:order val="1"/>
          <c:tx>
            <c:strRef>
              <c:f>'ingresos ámbitos 1980-2002'!$C$66</c:f>
              <c:strCache>
                <c:ptCount val="1"/>
                <c:pt idx="0">
                  <c:v>Estatal</c:v>
                </c:pt>
              </c:strCache>
            </c:strRef>
          </c:tx>
          <c:spPr>
            <a:ln w="25400">
              <a:noFill/>
            </a:ln>
          </c:spPr>
          <c:cat>
            <c:numRef>
              <c:f>'ingresos ámbitos 1980-2002'!$A$67:$A$95</c:f>
              <c:numCache>
                <c:formatCode>General</c:formatCode>
                <c:ptCount val="29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</c:numCache>
            </c:numRef>
          </c:cat>
          <c:val>
            <c:numRef>
              <c:f>'ingresos ámbitos 1980-2002'!$C$67:$C$95</c:f>
              <c:numCache>
                <c:formatCode>#,##0</c:formatCode>
                <c:ptCount val="29"/>
                <c:pt idx="0">
                  <c:v>10397003.745318335</c:v>
                </c:pt>
                <c:pt idx="1">
                  <c:v>9778774.016468307</c:v>
                </c:pt>
                <c:pt idx="2">
                  <c:v>10482142.857142854</c:v>
                </c:pt>
                <c:pt idx="3">
                  <c:v>8246604.9753636075</c:v>
                </c:pt>
                <c:pt idx="4">
                  <c:v>7905301.9856591299</c:v>
                </c:pt>
                <c:pt idx="5">
                  <c:v>7923229.8951048935</c:v>
                </c:pt>
                <c:pt idx="6">
                  <c:v>7400457.6390518593</c:v>
                </c:pt>
                <c:pt idx="7">
                  <c:v>6396084.0733063109</c:v>
                </c:pt>
                <c:pt idx="8">
                  <c:v>4780583.6418283675</c:v>
                </c:pt>
                <c:pt idx="9">
                  <c:v>3878629.4285281072</c:v>
                </c:pt>
                <c:pt idx="10">
                  <c:v>4995372.2925345534</c:v>
                </c:pt>
                <c:pt idx="11">
                  <c:v>5839637.8899649</c:v>
                </c:pt>
                <c:pt idx="12">
                  <c:v>9842368.4354936071</c:v>
                </c:pt>
                <c:pt idx="13">
                  <c:v>15539424</c:v>
                </c:pt>
                <c:pt idx="14">
                  <c:v>25108372.021711376</c:v>
                </c:pt>
                <c:pt idx="15">
                  <c:v>7139651.8501130985</c:v>
                </c:pt>
                <c:pt idx="16">
                  <c:v>5591548.4175184816</c:v>
                </c:pt>
                <c:pt idx="17">
                  <c:v>6871678.0756517649</c:v>
                </c:pt>
                <c:pt idx="18">
                  <c:v>7109306.1667920575</c:v>
                </c:pt>
                <c:pt idx="19">
                  <c:v>7586084.4799736962</c:v>
                </c:pt>
                <c:pt idx="20">
                  <c:v>7303221.8405853957</c:v>
                </c:pt>
                <c:pt idx="21">
                  <c:v>7896154.6278794175</c:v>
                </c:pt>
                <c:pt idx="22">
                  <c:v>8461254.4411736801</c:v>
                </c:pt>
                <c:pt idx="23">
                  <c:v>9099319.2380370945</c:v>
                </c:pt>
                <c:pt idx="24">
                  <c:v>10280258.977645256</c:v>
                </c:pt>
                <c:pt idx="25">
                  <c:v>11291015.761299931</c:v>
                </c:pt>
                <c:pt idx="26">
                  <c:v>14071460.153348692</c:v>
                </c:pt>
                <c:pt idx="27">
                  <c:v>14008724.9622472</c:v>
                </c:pt>
                <c:pt idx="28">
                  <c:v>15776705.341471883</c:v>
                </c:pt>
              </c:numCache>
            </c:numRef>
          </c:val>
        </c:ser>
        <c:ser>
          <c:idx val="2"/>
          <c:order val="2"/>
          <c:tx>
            <c:strRef>
              <c:f>'ingresos ámbitos 1980-2002'!$D$66</c:f>
              <c:strCache>
                <c:ptCount val="1"/>
                <c:pt idx="0">
                  <c:v>Municipal</c:v>
                </c:pt>
              </c:strCache>
            </c:strRef>
          </c:tx>
          <c:spPr>
            <a:ln w="25400">
              <a:noFill/>
            </a:ln>
          </c:spPr>
          <c:cat>
            <c:numRef>
              <c:f>'ingresos ámbitos 1980-2002'!$A$67:$A$95</c:f>
              <c:numCache>
                <c:formatCode>General</c:formatCode>
                <c:ptCount val="29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</c:numCache>
            </c:numRef>
          </c:cat>
          <c:val>
            <c:numRef>
              <c:f>'ingresos ámbitos 1980-2002'!$D$67:$D$95</c:f>
              <c:numCache>
                <c:formatCode>#,##0</c:formatCode>
                <c:ptCount val="29"/>
                <c:pt idx="0">
                  <c:v>2900749.0636704117</c:v>
                </c:pt>
                <c:pt idx="1">
                  <c:v>3299359.5608417057</c:v>
                </c:pt>
                <c:pt idx="2">
                  <c:v>3303325.1231527077</c:v>
                </c:pt>
                <c:pt idx="3">
                  <c:v>2235127.9894243479</c:v>
                </c:pt>
                <c:pt idx="4">
                  <c:v>2765857.6944291228</c:v>
                </c:pt>
                <c:pt idx="5">
                  <c:v>3174978.1468531471</c:v>
                </c:pt>
                <c:pt idx="6">
                  <c:v>2609669.0917624971</c:v>
                </c:pt>
                <c:pt idx="7">
                  <c:v>2532502.0884254817</c:v>
                </c:pt>
                <c:pt idx="8">
                  <c:v>2539749.082804569</c:v>
                </c:pt>
                <c:pt idx="9">
                  <c:v>3636140.3736811867</c:v>
                </c:pt>
                <c:pt idx="10">
                  <c:v>4369493.5179440314</c:v>
                </c:pt>
                <c:pt idx="11">
                  <c:v>5195012.5567143895</c:v>
                </c:pt>
                <c:pt idx="12">
                  <c:v>5718000.3292541681</c:v>
                </c:pt>
                <c:pt idx="13">
                  <c:v>6142008</c:v>
                </c:pt>
                <c:pt idx="14">
                  <c:v>6328348.8741261195</c:v>
                </c:pt>
                <c:pt idx="15">
                  <c:v>4931878.7506153593</c:v>
                </c:pt>
                <c:pt idx="16">
                  <c:v>4211260.7029758664</c:v>
                </c:pt>
                <c:pt idx="17">
                  <c:v>4287480.8119284036</c:v>
                </c:pt>
                <c:pt idx="18">
                  <c:v>4832952.2961569596</c:v>
                </c:pt>
                <c:pt idx="19">
                  <c:v>4971659.1619015113</c:v>
                </c:pt>
                <c:pt idx="20">
                  <c:v>5189618.7066100305</c:v>
                </c:pt>
                <c:pt idx="21">
                  <c:v>5858288.6136400597</c:v>
                </c:pt>
                <c:pt idx="22">
                  <c:v>6543441.9663461316</c:v>
                </c:pt>
                <c:pt idx="23">
                  <c:v>6931275.2510726973</c:v>
                </c:pt>
                <c:pt idx="24">
                  <c:v>7910446.3456945205</c:v>
                </c:pt>
                <c:pt idx="25">
                  <c:v>8447540.9749725349</c:v>
                </c:pt>
                <c:pt idx="26">
                  <c:v>9481855.0465472955</c:v>
                </c:pt>
                <c:pt idx="27">
                  <c:v>10163200.117066849</c:v>
                </c:pt>
                <c:pt idx="28">
                  <c:v>10130901.420830417</c:v>
                </c:pt>
              </c:numCache>
            </c:numRef>
          </c:val>
        </c:ser>
        <c:ser>
          <c:idx val="3"/>
          <c:order val="3"/>
          <c:tx>
            <c:strRef>
              <c:f>'ingresos ámbitos 1980-2002'!$E$66</c:f>
              <c:strCache>
                <c:ptCount val="1"/>
                <c:pt idx="0">
                  <c:v>DISTRITO FEDERAL</c:v>
                </c:pt>
              </c:strCache>
            </c:strRef>
          </c:tx>
          <c:spPr>
            <a:ln w="25400">
              <a:noFill/>
            </a:ln>
          </c:spPr>
          <c:cat>
            <c:numRef>
              <c:f>'ingresos ámbitos 1980-2002'!$A$67:$A$95</c:f>
              <c:numCache>
                <c:formatCode>General</c:formatCode>
                <c:ptCount val="29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</c:numCache>
            </c:numRef>
          </c:cat>
          <c:val>
            <c:numRef>
              <c:f>'ingresos ámbitos 1980-2002'!$E$67:$E$95</c:f>
            </c:numRef>
          </c:val>
        </c:ser>
        <c:ser>
          <c:idx val="4"/>
          <c:order val="4"/>
          <c:tx>
            <c:strRef>
              <c:f>'ingresos ámbitos 1980-2002'!$F$66</c:f>
              <c:strCache>
                <c:ptCount val="1"/>
                <c:pt idx="0">
                  <c:v>Distrito federal</c:v>
                </c:pt>
              </c:strCache>
            </c:strRef>
          </c:tx>
          <c:spPr>
            <a:ln w="25400">
              <a:noFill/>
            </a:ln>
          </c:spPr>
          <c:cat>
            <c:numRef>
              <c:f>'ingresos ámbitos 1980-2002'!$A$67:$A$95</c:f>
              <c:numCache>
                <c:formatCode>General</c:formatCode>
                <c:ptCount val="29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</c:numCache>
            </c:numRef>
          </c:cat>
          <c:val>
            <c:numRef>
              <c:f>'ingresos ámbitos 1980-2002'!$F$67:$F$95</c:f>
              <c:numCache>
                <c:formatCode>#,##0</c:formatCode>
                <c:ptCount val="29"/>
                <c:pt idx="0">
                  <c:v>3471910.1123595457</c:v>
                </c:pt>
                <c:pt idx="1">
                  <c:v>3430192.1317474842</c:v>
                </c:pt>
                <c:pt idx="2">
                  <c:v>3156403.9408866987</c:v>
                </c:pt>
                <c:pt idx="3">
                  <c:v>2456435.5245763734</c:v>
                </c:pt>
                <c:pt idx="4">
                  <c:v>2111520.9597352464</c:v>
                </c:pt>
                <c:pt idx="5">
                  <c:v>1637500</c:v>
                </c:pt>
                <c:pt idx="6">
                  <c:v>4201232.1051396197</c:v>
                </c:pt>
                <c:pt idx="7">
                  <c:v>4395774.6769386195</c:v>
                </c:pt>
                <c:pt idx="8">
                  <c:v>5043127.7252368387</c:v>
                </c:pt>
                <c:pt idx="9">
                  <c:v>4464685.0178923197</c:v>
                </c:pt>
                <c:pt idx="10">
                  <c:v>5729414.3990744185</c:v>
                </c:pt>
                <c:pt idx="11">
                  <c:v>5927858.1579344198</c:v>
                </c:pt>
                <c:pt idx="12">
                  <c:v>6955008.5057345126</c:v>
                </c:pt>
                <c:pt idx="13">
                  <c:v>7573733</c:v>
                </c:pt>
                <c:pt idx="14">
                  <c:v>7839671.1846216191</c:v>
                </c:pt>
                <c:pt idx="15">
                  <c:v>6447069.5434280336</c:v>
                </c:pt>
                <c:pt idx="16">
                  <c:v>5975363.6370663736</c:v>
                </c:pt>
                <c:pt idx="17">
                  <c:v>6532086.3554006685</c:v>
                </c:pt>
                <c:pt idx="18">
                  <c:v>6078084.8885623002</c:v>
                </c:pt>
                <c:pt idx="19">
                  <c:v>6641724.1172212595</c:v>
                </c:pt>
                <c:pt idx="20">
                  <c:v>6808134.8841139115</c:v>
                </c:pt>
                <c:pt idx="21">
                  <c:v>6856630.2460669205</c:v>
                </c:pt>
                <c:pt idx="22">
                  <c:v>7131153.0639473908</c:v>
                </c:pt>
                <c:pt idx="23">
                  <c:v>6238708.4711775444</c:v>
                </c:pt>
                <c:pt idx="24">
                  <c:v>7754743.6886847503</c:v>
                </c:pt>
                <c:pt idx="25">
                  <c:v>8040700.5306854295</c:v>
                </c:pt>
                <c:pt idx="26">
                  <c:v>8054419.50513421</c:v>
                </c:pt>
                <c:pt idx="27">
                  <c:v>8067681.237275172</c:v>
                </c:pt>
                <c:pt idx="28">
                  <c:v>8391261.7787486557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13082688"/>
        <c:axId val="1600312624"/>
      </c:areaChart>
      <c:catAx>
        <c:axId val="161308268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lang="es-MX" sz="900" b="0">
                    <a:latin typeface="Arial" pitchFamily="34" charset="0"/>
                    <a:cs typeface="Arial" pitchFamily="34" charset="0"/>
                  </a:defRPr>
                </a:pPr>
                <a:r>
                  <a:rPr lang="en-US" sz="900" b="0">
                    <a:latin typeface="Times New Roman" pitchFamily="18" charset="0"/>
                    <a:cs typeface="Times New Roman" pitchFamily="18" charset="0"/>
                  </a:rPr>
                  <a:t>Fuente: Moreno</a:t>
                </a:r>
                <a:r>
                  <a:rPr lang="en-US" sz="900" b="0" baseline="0">
                    <a:latin typeface="Times New Roman" pitchFamily="18" charset="0"/>
                    <a:cs typeface="Times New Roman" pitchFamily="18" charset="0"/>
                  </a:rPr>
                  <a:t> (2011)</a:t>
                </a:r>
                <a:endParaRPr lang="en-US" sz="900" b="0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>
            <c:manualLayout>
              <c:xMode val="edge"/>
              <c:yMode val="edge"/>
              <c:x val="3.0877603256363659E-2"/>
              <c:y val="0.91783704117017761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lang="es-MX" sz="1200">
                <a:latin typeface="Times New Roman" pitchFamily="18" charset="0"/>
                <a:cs typeface="Times New Roman" pitchFamily="18" charset="0"/>
              </a:defRPr>
            </a:pPr>
            <a:endParaRPr lang="es-MX"/>
          </a:p>
        </c:txPr>
        <c:crossAx val="1600312624"/>
        <c:crosses val="autoZero"/>
        <c:auto val="1"/>
        <c:lblAlgn val="ctr"/>
        <c:lblOffset val="100"/>
        <c:noMultiLvlLbl val="0"/>
      </c:catAx>
      <c:valAx>
        <c:axId val="1600312624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lang="es-MX" sz="900" b="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 sz="900" b="0">
                    <a:latin typeface="Times New Roman" pitchFamily="18" charset="0"/>
                    <a:cs typeface="Times New Roman" pitchFamily="18" charset="0"/>
                  </a:rPr>
                  <a:t>Miles de pesos de 1993</a:t>
                </a:r>
              </a:p>
            </c:rich>
          </c:tx>
          <c:layout/>
          <c:overlay val="0"/>
        </c:title>
        <c:numFmt formatCode="#,##0" sourceLinked="1"/>
        <c:majorTickMark val="none"/>
        <c:minorTickMark val="none"/>
        <c:tickLblPos val="nextTo"/>
        <c:spPr>
          <a:noFill/>
        </c:spPr>
        <c:txPr>
          <a:bodyPr/>
          <a:lstStyle/>
          <a:p>
            <a:pPr>
              <a:defRPr lang="es-MX" sz="1200">
                <a:latin typeface="Times New Roman" pitchFamily="18" charset="0"/>
                <a:cs typeface="Times New Roman" pitchFamily="18" charset="0"/>
              </a:defRPr>
            </a:pPr>
            <a:endParaRPr lang="es-MX"/>
          </a:p>
        </c:txPr>
        <c:crossAx val="1613082688"/>
        <c:crosses val="autoZero"/>
        <c:crossBetween val="midCat"/>
      </c:valAx>
      <c:spPr>
        <a:ln w="9525">
          <a:gradFill>
            <a:gsLst>
              <a:gs pos="0">
                <a:schemeClr val="tx1"/>
              </a:gs>
              <a:gs pos="50000">
                <a:srgbClr val="4F81BD">
                  <a:tint val="44500"/>
                  <a:satMod val="160000"/>
                </a:srgbClr>
              </a:gs>
              <a:gs pos="100000">
                <a:srgbClr val="4F81BD">
                  <a:tint val="23500"/>
                  <a:satMod val="160000"/>
                </a:srgbClr>
              </a:gs>
            </a:gsLst>
            <a:lin ang="5400000" scaled="0"/>
          </a:gradFill>
        </a:ln>
      </c:spPr>
    </c:plotArea>
    <c:legend>
      <c:legendPos val="r"/>
      <c:layout/>
      <c:overlay val="0"/>
      <c:txPr>
        <a:bodyPr/>
        <a:lstStyle/>
        <a:p>
          <a:pPr>
            <a:defRPr lang="es-MX" sz="1600">
              <a:latin typeface="Times New Roman" pitchFamily="18" charset="0"/>
              <a:cs typeface="Times New Roman" pitchFamily="18" charset="0"/>
            </a:defRPr>
          </a:pPr>
          <a:endParaRPr lang="es-MX"/>
        </a:p>
      </c:txPr>
    </c:legend>
    <c:plotVisOnly val="1"/>
    <c:dispBlanksAs val="zero"/>
    <c:showDLblsOverMax val="0"/>
  </c:chart>
  <c:spPr>
    <a:ln w="19050" cap="flat" cmpd="sng">
      <a:solidFill>
        <a:sysClr val="windowText" lastClr="000000"/>
      </a:solidFill>
      <a:beve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es-MX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lang="es-MX" sz="1800" b="0">
                <a:latin typeface="Arial" pitchFamily="34" charset="0"/>
                <a:cs typeface="Arial" pitchFamily="34" charset="0"/>
              </a:defRPr>
            </a:pPr>
            <a:r>
              <a:rPr lang="en-US" sz="1800" b="0">
                <a:latin typeface="Times New Roman" pitchFamily="18" charset="0"/>
                <a:cs typeface="Times New Roman" pitchFamily="18" charset="0"/>
              </a:rPr>
              <a:t>Gráfico</a:t>
            </a:r>
            <a:r>
              <a:rPr lang="en-US" sz="1800" b="0" baseline="0">
                <a:latin typeface="Times New Roman" pitchFamily="18" charset="0"/>
                <a:cs typeface="Times New Roman" pitchFamily="18" charset="0"/>
              </a:rPr>
              <a:t> 3</a:t>
            </a:r>
          </a:p>
          <a:p>
            <a:pPr>
              <a:defRPr lang="es-MX" sz="1800" b="0">
                <a:latin typeface="Arial" pitchFamily="34" charset="0"/>
                <a:cs typeface="Arial" pitchFamily="34" charset="0"/>
              </a:defRPr>
            </a:pPr>
            <a:r>
              <a:rPr lang="en-US" sz="1800" b="0" baseline="0">
                <a:latin typeface="Times New Roman" pitchFamily="18" charset="0"/>
                <a:cs typeface="Times New Roman" pitchFamily="18" charset="0"/>
              </a:rPr>
              <a:t>Ingresos ordinarios del federalismo en México 1980 - 2008</a:t>
            </a:r>
          </a:p>
          <a:p>
            <a:pPr>
              <a:defRPr lang="es-MX" sz="1800" b="0">
                <a:latin typeface="Arial" pitchFamily="34" charset="0"/>
                <a:cs typeface="Arial" pitchFamily="34" charset="0"/>
              </a:defRPr>
            </a:pPr>
            <a:r>
              <a:rPr lang="en-US" sz="1800" b="0" baseline="0">
                <a:latin typeface="Times New Roman" pitchFamily="18" charset="0"/>
                <a:cs typeface="Times New Roman" pitchFamily="18" charset="0"/>
              </a:rPr>
              <a:t>Después de distribuir participaciones</a:t>
            </a:r>
            <a:endParaRPr lang="en-US" sz="1800" b="0">
              <a:latin typeface="Times New Roman" pitchFamily="18" charset="0"/>
              <a:cs typeface="Times New Roman" pitchFamily="18" charset="0"/>
            </a:endParaRP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4581769466316713"/>
          <c:y val="0.24567087528704185"/>
          <c:w val="0.66853335520559942"/>
          <c:h val="0.50785492660048792"/>
        </c:manualLayout>
      </c:layout>
      <c:areaChart>
        <c:grouping val="stacked"/>
        <c:varyColors val="0"/>
        <c:ser>
          <c:idx val="0"/>
          <c:order val="0"/>
          <c:tx>
            <c:v>Gobierno federal</c:v>
          </c:tx>
          <c:cat>
            <c:numRef>
              <c:f>'ingresos ámbitos 1980-2002'!$A$10:$A$38</c:f>
              <c:numCache>
                <c:formatCode>General</c:formatCode>
                <c:ptCount val="29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</c:numCache>
            </c:numRef>
          </c:cat>
          <c:val>
            <c:numRef>
              <c:f>'ingresos ámbitos 1980-2002'!$B$10:$B$38</c:f>
              <c:numCache>
                <c:formatCode>#,##0</c:formatCode>
                <c:ptCount val="29"/>
                <c:pt idx="0">
                  <c:v>135233848.31460673</c:v>
                </c:pt>
                <c:pt idx="1">
                  <c:v>139476669.71637625</c:v>
                </c:pt>
                <c:pt idx="2">
                  <c:v>156451600.98522171</c:v>
                </c:pt>
                <c:pt idx="3">
                  <c:v>170022172.81576735</c:v>
                </c:pt>
                <c:pt idx="4">
                  <c:v>142226282.40485471</c:v>
                </c:pt>
                <c:pt idx="5">
                  <c:v>149827403.84615391</c:v>
                </c:pt>
                <c:pt idx="6">
                  <c:v>125771391.69209105</c:v>
                </c:pt>
                <c:pt idx="7">
                  <c:v>150319523.94212225</c:v>
                </c:pt>
                <c:pt idx="8">
                  <c:v>136619559.8883023</c:v>
                </c:pt>
                <c:pt idx="9">
                  <c:v>157381346.2686038</c:v>
                </c:pt>
                <c:pt idx="10">
                  <c:v>154666434.97029161</c:v>
                </c:pt>
                <c:pt idx="11">
                  <c:v>190782247.17648238</c:v>
                </c:pt>
                <c:pt idx="12">
                  <c:v>195442132.46995571</c:v>
                </c:pt>
                <c:pt idx="13">
                  <c:v>160334233</c:v>
                </c:pt>
                <c:pt idx="14">
                  <c:v>159677046.30825931</c:v>
                </c:pt>
                <c:pt idx="15">
                  <c:v>153017631.83021411</c:v>
                </c:pt>
                <c:pt idx="16">
                  <c:v>158017025.30063671</c:v>
                </c:pt>
                <c:pt idx="17">
                  <c:v>170326806.83547971</c:v>
                </c:pt>
                <c:pt idx="18">
                  <c:v>151113476.76793432</c:v>
                </c:pt>
                <c:pt idx="19">
                  <c:v>158769016.94815058</c:v>
                </c:pt>
                <c:pt idx="20">
                  <c:v>189078062.57763454</c:v>
                </c:pt>
                <c:pt idx="21">
                  <c:v>191352828.78871688</c:v>
                </c:pt>
                <c:pt idx="22">
                  <c:v>193899184.79979196</c:v>
                </c:pt>
                <c:pt idx="23">
                  <c:v>213350755.49036935</c:v>
                </c:pt>
                <c:pt idx="24">
                  <c:v>231736548.41113788</c:v>
                </c:pt>
                <c:pt idx="25">
                  <c:v>246474806.87363341</c:v>
                </c:pt>
                <c:pt idx="26">
                  <c:v>257607678.1322431</c:v>
                </c:pt>
                <c:pt idx="27">
                  <c:v>278571389.77504295</c:v>
                </c:pt>
                <c:pt idx="28">
                  <c:v>312359188.3542558</c:v>
                </c:pt>
              </c:numCache>
            </c:numRef>
          </c:val>
        </c:ser>
        <c:ser>
          <c:idx val="1"/>
          <c:order val="1"/>
          <c:tx>
            <c:v>Estados</c:v>
          </c:tx>
          <c:val>
            <c:numRef>
              <c:f>'ingresos ámbitos 1980-2002'!$C$10:$C$38</c:f>
              <c:numCache>
                <c:formatCode>#,##0</c:formatCode>
                <c:ptCount val="29"/>
                <c:pt idx="0">
                  <c:v>25938670.411985014</c:v>
                </c:pt>
                <c:pt idx="1">
                  <c:v>30112534.309240617</c:v>
                </c:pt>
                <c:pt idx="2">
                  <c:v>28126724.13793103</c:v>
                </c:pt>
                <c:pt idx="3">
                  <c:v>26384448.984496996</c:v>
                </c:pt>
                <c:pt idx="4">
                  <c:v>26316361.003860977</c:v>
                </c:pt>
                <c:pt idx="5">
                  <c:v>24324890.734265737</c:v>
                </c:pt>
                <c:pt idx="6">
                  <c:v>21418258.624735981</c:v>
                </c:pt>
                <c:pt idx="7">
                  <c:v>21872214.143539287</c:v>
                </c:pt>
                <c:pt idx="8">
                  <c:v>21852500.290139288</c:v>
                </c:pt>
                <c:pt idx="9">
                  <c:v>20513050.48261071</c:v>
                </c:pt>
                <c:pt idx="10">
                  <c:v>23860291.750831407</c:v>
                </c:pt>
                <c:pt idx="11">
                  <c:v>25749832.978584498</c:v>
                </c:pt>
                <c:pt idx="12">
                  <c:v>30865519.398562379</c:v>
                </c:pt>
                <c:pt idx="13">
                  <c:v>38452083</c:v>
                </c:pt>
                <c:pt idx="14">
                  <c:v>49402887.651941076</c:v>
                </c:pt>
                <c:pt idx="15">
                  <c:v>29141275.515609004</c:v>
                </c:pt>
                <c:pt idx="16">
                  <c:v>30136489.965034146</c:v>
                </c:pt>
                <c:pt idx="17">
                  <c:v>32491958.783679374</c:v>
                </c:pt>
                <c:pt idx="18">
                  <c:v>32946489.731840376</c:v>
                </c:pt>
                <c:pt idx="19">
                  <c:v>34615195.498468511</c:v>
                </c:pt>
                <c:pt idx="20">
                  <c:v>41039417.507984824</c:v>
                </c:pt>
                <c:pt idx="21">
                  <c:v>43766259.688662231</c:v>
                </c:pt>
                <c:pt idx="22">
                  <c:v>44854706.811037242</c:v>
                </c:pt>
                <c:pt idx="23">
                  <c:v>47695495.059141912</c:v>
                </c:pt>
                <c:pt idx="24">
                  <c:v>49058447.27369722</c:v>
                </c:pt>
                <c:pt idx="25">
                  <c:v>53754190.410319686</c:v>
                </c:pt>
                <c:pt idx="26">
                  <c:v>60918568.11928644</c:v>
                </c:pt>
                <c:pt idx="27">
                  <c:v>61331859.4654238</c:v>
                </c:pt>
                <c:pt idx="28">
                  <c:v>72221237.004202813</c:v>
                </c:pt>
              </c:numCache>
            </c:numRef>
          </c:val>
        </c:ser>
        <c:ser>
          <c:idx val="2"/>
          <c:order val="2"/>
          <c:tx>
            <c:v>Municipios</c:v>
          </c:tx>
          <c:val>
            <c:numRef>
              <c:f>'ingresos ámbitos 1980-2002'!$D$10:$D$38</c:f>
              <c:numCache>
                <c:formatCode>#,##0</c:formatCode>
                <c:ptCount val="29"/>
                <c:pt idx="0">
                  <c:v>4596676.0299625425</c:v>
                </c:pt>
                <c:pt idx="1">
                  <c:v>5521500.4574565422</c:v>
                </c:pt>
                <c:pt idx="2">
                  <c:v>6799876.8472906407</c:v>
                </c:pt>
                <c:pt idx="3">
                  <c:v>6904218.2429996654</c:v>
                </c:pt>
                <c:pt idx="4">
                  <c:v>8118932.7082184199</c:v>
                </c:pt>
                <c:pt idx="5">
                  <c:v>8455463.2867132872</c:v>
                </c:pt>
                <c:pt idx="6">
                  <c:v>7334017.8361886879</c:v>
                </c:pt>
                <c:pt idx="7">
                  <c:v>6923862.7105184197</c:v>
                </c:pt>
                <c:pt idx="8">
                  <c:v>7174419.8990552118</c:v>
                </c:pt>
                <c:pt idx="9">
                  <c:v>8664545.5816637427</c:v>
                </c:pt>
                <c:pt idx="10">
                  <c:v>9935398.6965911742</c:v>
                </c:pt>
                <c:pt idx="11">
                  <c:v>11319214.371828338</c:v>
                </c:pt>
                <c:pt idx="12">
                  <c:v>12420807.770400031</c:v>
                </c:pt>
                <c:pt idx="13">
                  <c:v>13095335</c:v>
                </c:pt>
                <c:pt idx="14">
                  <c:v>14297209.014470045</c:v>
                </c:pt>
                <c:pt idx="15">
                  <c:v>11779484.761431957</c:v>
                </c:pt>
                <c:pt idx="16">
                  <c:v>11507350.557727143</c:v>
                </c:pt>
                <c:pt idx="17">
                  <c:v>12412469.78616217</c:v>
                </c:pt>
                <c:pt idx="18">
                  <c:v>14401616.603292974</c:v>
                </c:pt>
                <c:pt idx="19">
                  <c:v>15634218.050063388</c:v>
                </c:pt>
                <c:pt idx="20">
                  <c:v>16028423.357562833</c:v>
                </c:pt>
                <c:pt idx="21">
                  <c:v>16496495.11699852</c:v>
                </c:pt>
                <c:pt idx="22">
                  <c:v>17579627.840074979</c:v>
                </c:pt>
                <c:pt idx="23">
                  <c:v>19364654.779109187</c:v>
                </c:pt>
                <c:pt idx="24">
                  <c:v>21063229.995917384</c:v>
                </c:pt>
                <c:pt idx="25">
                  <c:v>22383393.653270993</c:v>
                </c:pt>
                <c:pt idx="26">
                  <c:v>25397850.403945372</c:v>
                </c:pt>
                <c:pt idx="27">
                  <c:v>25255578.472714957</c:v>
                </c:pt>
                <c:pt idx="28">
                  <c:v>29415943.756735761</c:v>
                </c:pt>
              </c:numCache>
            </c:numRef>
          </c:val>
        </c:ser>
        <c:ser>
          <c:idx val="3"/>
          <c:order val="3"/>
          <c:tx>
            <c:v>Distrito federal</c:v>
          </c:tx>
          <c:val>
            <c:numRef>
              <c:f>'ingresos ámbitos 1980-2002'!$F$10:$F$38</c:f>
              <c:numCache>
                <c:formatCode>#,##0</c:formatCode>
                <c:ptCount val="29"/>
                <c:pt idx="0">
                  <c:v>9365636.70411985</c:v>
                </c:pt>
                <c:pt idx="1">
                  <c:v>9674473.9249771349</c:v>
                </c:pt>
                <c:pt idx="2">
                  <c:v>9311083.7438423634</c:v>
                </c:pt>
                <c:pt idx="3">
                  <c:v>9749789.6887393352</c:v>
                </c:pt>
                <c:pt idx="4">
                  <c:v>8801089.3546608109</c:v>
                </c:pt>
                <c:pt idx="5">
                  <c:v>7708151.2237762185</c:v>
                </c:pt>
                <c:pt idx="6">
                  <c:v>8815724.00844872</c:v>
                </c:pt>
                <c:pt idx="7">
                  <c:v>9704057.2177015711</c:v>
                </c:pt>
                <c:pt idx="8">
                  <c:v>11384388.374533148</c:v>
                </c:pt>
                <c:pt idx="9">
                  <c:v>9996427.4390015732</c:v>
                </c:pt>
                <c:pt idx="10">
                  <c:v>11813322.697070193</c:v>
                </c:pt>
                <c:pt idx="11">
                  <c:v>12038089.756738221</c:v>
                </c:pt>
                <c:pt idx="12">
                  <c:v>12991699.500631088</c:v>
                </c:pt>
                <c:pt idx="13">
                  <c:v>13837387</c:v>
                </c:pt>
                <c:pt idx="14">
                  <c:v>13699242.187689897</c:v>
                </c:pt>
                <c:pt idx="15">
                  <c:v>11703090.780557279</c:v>
                </c:pt>
                <c:pt idx="16">
                  <c:v>11126334.667206055</c:v>
                </c:pt>
                <c:pt idx="17">
                  <c:v>11681975.768776763</c:v>
                </c:pt>
                <c:pt idx="18">
                  <c:v>10899942.65780344</c:v>
                </c:pt>
                <c:pt idx="19">
                  <c:v>12677610.878780186</c:v>
                </c:pt>
                <c:pt idx="20">
                  <c:v>13602584.094195221</c:v>
                </c:pt>
                <c:pt idx="21">
                  <c:v>13877715.593906458</c:v>
                </c:pt>
                <c:pt idx="22">
                  <c:v>14356442.348639317</c:v>
                </c:pt>
                <c:pt idx="23">
                  <c:v>13086209.434091015</c:v>
                </c:pt>
                <c:pt idx="24">
                  <c:v>14747390.420184527</c:v>
                </c:pt>
                <c:pt idx="25">
                  <c:v>16049962.147849359</c:v>
                </c:pt>
                <c:pt idx="26">
                  <c:v>17796370.589362226</c:v>
                </c:pt>
                <c:pt idx="27">
                  <c:v>17323268.058448926</c:v>
                </c:pt>
                <c:pt idx="28">
                  <c:v>18946098.889658947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00301200"/>
        <c:axId val="1600313712"/>
      </c:areaChart>
      <c:catAx>
        <c:axId val="16003012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-2700000" vert="horz" anchor="ctr" anchorCtr="1"/>
          <a:lstStyle/>
          <a:p>
            <a:pPr>
              <a:defRPr lang="es-MX" sz="1200">
                <a:latin typeface="Times New Roman" pitchFamily="18" charset="0"/>
                <a:cs typeface="Times New Roman" pitchFamily="18" charset="0"/>
              </a:defRPr>
            </a:pPr>
            <a:endParaRPr lang="es-MX"/>
          </a:p>
        </c:txPr>
        <c:crossAx val="1600313712"/>
        <c:crosses val="autoZero"/>
        <c:auto val="1"/>
        <c:lblAlgn val="ctr"/>
        <c:lblOffset val="100"/>
        <c:noMultiLvlLbl val="0"/>
      </c:catAx>
      <c:valAx>
        <c:axId val="1600313712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lang="es-MX" sz="900" b="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 sz="900" b="0">
                    <a:latin typeface="Times New Roman" pitchFamily="18" charset="0"/>
                    <a:cs typeface="Times New Roman" pitchFamily="18" charset="0"/>
                  </a:rPr>
                  <a:t>Miles de pesos de 1993</a:t>
                </a:r>
              </a:p>
            </c:rich>
          </c:tx>
          <c:layout>
            <c:manualLayout>
              <c:xMode val="edge"/>
              <c:yMode val="edge"/>
              <c:x val="1.8327865266841648E-2"/>
              <c:y val="0.40153048329099333"/>
            </c:manualLayout>
          </c:layout>
          <c:overlay val="0"/>
        </c:title>
        <c:numFmt formatCode="#,##0" sourceLinked="1"/>
        <c:majorTickMark val="none"/>
        <c:minorTickMark val="none"/>
        <c:tickLblPos val="nextTo"/>
        <c:txPr>
          <a:bodyPr/>
          <a:lstStyle/>
          <a:p>
            <a:pPr>
              <a:defRPr lang="es-MX" sz="1200">
                <a:latin typeface="Times New Roman" pitchFamily="18" charset="0"/>
                <a:cs typeface="Times New Roman" pitchFamily="18" charset="0"/>
              </a:defRPr>
            </a:pPr>
            <a:endParaRPr lang="es-MX"/>
          </a:p>
        </c:txPr>
        <c:crossAx val="1600301200"/>
        <c:crosses val="autoZero"/>
        <c:crossBetween val="midCat"/>
      </c:valAx>
      <c:spPr>
        <a:ln>
          <a:gradFill>
            <a:gsLst>
              <a:gs pos="0">
                <a:schemeClr val="tx1"/>
              </a:gs>
              <a:gs pos="50000">
                <a:srgbClr val="4F81BD">
                  <a:tint val="44500"/>
                  <a:satMod val="160000"/>
                </a:srgbClr>
              </a:gs>
              <a:gs pos="100000">
                <a:srgbClr val="4F81BD">
                  <a:tint val="23500"/>
                  <a:satMod val="160000"/>
                </a:srgbClr>
              </a:gs>
            </a:gsLst>
            <a:lin ang="5400000" scaled="0"/>
          </a:gradFill>
        </a:ln>
      </c:spPr>
    </c:plotArea>
    <c:legend>
      <c:legendPos val="r"/>
      <c:layout/>
      <c:overlay val="0"/>
      <c:txPr>
        <a:bodyPr/>
        <a:lstStyle/>
        <a:p>
          <a:pPr>
            <a:defRPr lang="es-MX" sz="1400">
              <a:latin typeface="Times New Roman" pitchFamily="18" charset="0"/>
              <a:cs typeface="Times New Roman" pitchFamily="18" charset="0"/>
            </a:defRPr>
          </a:pPr>
          <a:endParaRPr lang="es-MX"/>
        </a:p>
      </c:txPr>
    </c:legend>
    <c:plotVisOnly val="1"/>
    <c:dispBlanksAs val="zero"/>
    <c:showDLblsOverMax val="0"/>
  </c:chart>
  <c:spPr>
    <a:ln w="19050" cap="sq">
      <a:solidFill>
        <a:schemeClr val="tx1"/>
      </a:solidFill>
      <a:prstDash val="solid"/>
    </a:ln>
  </c:sp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lang="es-MX" sz="1800"/>
            </a:pPr>
            <a:r>
              <a:rPr lang="en-US" sz="1800" b="0" dirty="0" err="1" smtClean="0">
                <a:latin typeface="Times New Roman" pitchFamily="18" charset="0"/>
                <a:cs typeface="Times New Roman" pitchFamily="18" charset="0"/>
              </a:rPr>
              <a:t>Evolución</a:t>
            </a:r>
            <a:r>
              <a:rPr lang="en-US" sz="18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0" dirty="0">
                <a:latin typeface="Times New Roman" pitchFamily="18" charset="0"/>
                <a:cs typeface="Times New Roman" pitchFamily="18" charset="0"/>
              </a:rPr>
              <a:t>del </a:t>
            </a:r>
            <a:r>
              <a:rPr lang="en-US" sz="1800" b="0" dirty="0" err="1">
                <a:latin typeface="Times New Roman" pitchFamily="18" charset="0"/>
                <a:cs typeface="Times New Roman" pitchFamily="18" charset="0"/>
              </a:rPr>
              <a:t>perfil</a:t>
            </a:r>
            <a:r>
              <a:rPr lang="en-US" sz="1800" b="0" dirty="0">
                <a:latin typeface="Times New Roman" pitchFamily="18" charset="0"/>
                <a:cs typeface="Times New Roman" pitchFamily="18" charset="0"/>
              </a:rPr>
              <a:t> fiscal de los </a:t>
            </a:r>
            <a:r>
              <a:rPr lang="en-US" sz="1800" b="0" dirty="0" err="1">
                <a:latin typeface="Times New Roman" pitchFamily="18" charset="0"/>
                <a:cs typeface="Times New Roman" pitchFamily="18" charset="0"/>
              </a:rPr>
              <a:t>gobiernos</a:t>
            </a:r>
            <a:r>
              <a:rPr lang="en-US" sz="18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0" dirty="0" err="1">
                <a:latin typeface="Times New Roman" pitchFamily="18" charset="0"/>
                <a:cs typeface="Times New Roman" pitchFamily="18" charset="0"/>
              </a:rPr>
              <a:t>municipales</a:t>
            </a:r>
            <a:r>
              <a:rPr lang="en-US" sz="1800" b="0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1800" b="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 lang="es-MX" sz="1800"/>
            </a:pPr>
            <a:r>
              <a:rPr lang="en-US" sz="1800" b="0" dirty="0" smtClean="0">
                <a:latin typeface="Times New Roman" pitchFamily="18" charset="0"/>
                <a:cs typeface="Times New Roman" pitchFamily="18" charset="0"/>
              </a:rPr>
              <a:t>1980</a:t>
            </a:r>
            <a:r>
              <a:rPr lang="en-US" sz="1800" b="0" dirty="0">
                <a:latin typeface="Times New Roman" pitchFamily="18" charset="0"/>
                <a:cs typeface="Times New Roman" pitchFamily="18" charset="0"/>
              </a:rPr>
              <a:t>, 2000 y 2007</a:t>
            </a:r>
          </a:p>
        </c:rich>
      </c:tx>
      <c:layout>
        <c:manualLayout>
          <c:xMode val="edge"/>
          <c:yMode val="edge"/>
          <c:x val="0.16614910586066567"/>
          <c:y val="3.6518580378083759E-5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294438277752822"/>
          <c:y val="0.20666174388006228"/>
          <c:w val="0.52095189011920484"/>
          <c:h val="0.73068576795940421"/>
        </c:manualLayout>
      </c:layout>
      <c:radarChart>
        <c:radarStyle val="marker"/>
        <c:varyColors val="0"/>
        <c:ser>
          <c:idx val="0"/>
          <c:order val="0"/>
          <c:tx>
            <c:v>1980</c:v>
          </c:tx>
          <c:cat>
            <c:strRef>
              <c:f>'ingr gub ent fed 80, 99 y 07'!$U$257:$W$257</c:f>
              <c:strCache>
                <c:ptCount val="3"/>
                <c:pt idx="0">
                  <c:v>Tributarios</c:v>
                </c:pt>
                <c:pt idx="1">
                  <c:v>No tributarios</c:v>
                </c:pt>
                <c:pt idx="2">
                  <c:v>Participaciones</c:v>
                </c:pt>
              </c:strCache>
            </c:strRef>
          </c:cat>
          <c:val>
            <c:numRef>
              <c:f>'ingr gub ent fed 80, 99 y 07'!$U$258:$W$258</c:f>
              <c:numCache>
                <c:formatCode>#,##0</c:formatCode>
                <c:ptCount val="3"/>
                <c:pt idx="0">
                  <c:v>788857.67790262168</c:v>
                </c:pt>
                <c:pt idx="1">
                  <c:v>2111891.3857677877</c:v>
                </c:pt>
                <c:pt idx="2">
                  <c:v>1695926.9662921336</c:v>
                </c:pt>
              </c:numCache>
            </c:numRef>
          </c:val>
        </c:ser>
        <c:ser>
          <c:idx val="1"/>
          <c:order val="1"/>
          <c:tx>
            <c:v>2000</c:v>
          </c:tx>
          <c:cat>
            <c:strRef>
              <c:f>'ingr gub ent fed 80, 99 y 07'!$U$257:$W$257</c:f>
              <c:strCache>
                <c:ptCount val="3"/>
                <c:pt idx="0">
                  <c:v>Tributarios</c:v>
                </c:pt>
                <c:pt idx="1">
                  <c:v>No tributarios</c:v>
                </c:pt>
                <c:pt idx="2">
                  <c:v>Participaciones</c:v>
                </c:pt>
              </c:strCache>
            </c:strRef>
          </c:cat>
          <c:val>
            <c:numRef>
              <c:f>'ingr gub ent fed 80, 99 y 07'!$U$259:$W$259</c:f>
              <c:numCache>
                <c:formatCode>#,##0</c:formatCode>
                <c:ptCount val="3"/>
                <c:pt idx="0">
                  <c:v>2319933.0186855407</c:v>
                </c:pt>
                <c:pt idx="1">
                  <c:v>2869685.6879244936</c:v>
                </c:pt>
                <c:pt idx="2">
                  <c:v>10838804.940363931</c:v>
                </c:pt>
              </c:numCache>
            </c:numRef>
          </c:val>
        </c:ser>
        <c:ser>
          <c:idx val="2"/>
          <c:order val="2"/>
          <c:tx>
            <c:v>2007</c:v>
          </c:tx>
          <c:cat>
            <c:strRef>
              <c:f>'ingr gub ent fed 80, 99 y 07'!$U$257:$W$257</c:f>
              <c:strCache>
                <c:ptCount val="3"/>
                <c:pt idx="0">
                  <c:v>Tributarios</c:v>
                </c:pt>
                <c:pt idx="1">
                  <c:v>No tributarios</c:v>
                </c:pt>
                <c:pt idx="2">
                  <c:v>Participaciones</c:v>
                </c:pt>
              </c:strCache>
            </c:strRef>
          </c:cat>
          <c:val>
            <c:numRef>
              <c:f>'ingr gub ent fed 80, 99 y 07'!$U$260:$W$260</c:f>
              <c:numCache>
                <c:formatCode>#,##0</c:formatCode>
                <c:ptCount val="3"/>
                <c:pt idx="0">
                  <c:v>5195736.6884643761</c:v>
                </c:pt>
                <c:pt idx="1">
                  <c:v>4967463.2151088715</c:v>
                </c:pt>
                <c:pt idx="2">
                  <c:v>15092378.569141706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00314256"/>
        <c:axId val="1600302288"/>
      </c:radarChart>
      <c:catAx>
        <c:axId val="1600314256"/>
        <c:scaling>
          <c:orientation val="minMax"/>
        </c:scaling>
        <c:delete val="0"/>
        <c:axPos val="b"/>
        <c:majorGridlines/>
        <c:numFmt formatCode="General" sourceLinked="0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lang="es-MX"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pPr>
            <a:endParaRPr lang="es-MX"/>
          </a:p>
        </c:txPr>
        <c:crossAx val="1600302288"/>
        <c:crosses val="autoZero"/>
        <c:auto val="1"/>
        <c:lblAlgn val="ctr"/>
        <c:lblOffset val="100"/>
        <c:noMultiLvlLbl val="0"/>
      </c:catAx>
      <c:valAx>
        <c:axId val="1600302288"/>
        <c:scaling>
          <c:orientation val="minMax"/>
        </c:scaling>
        <c:delete val="0"/>
        <c:axPos val="l"/>
        <c:majorGridlines/>
        <c:numFmt formatCode="#,##0" sourceLinked="1"/>
        <c:majorTickMark val="none"/>
        <c:minorTickMark val="none"/>
        <c:tickLblPos val="nextTo"/>
        <c:txPr>
          <a:bodyPr/>
          <a:lstStyle/>
          <a:p>
            <a:pPr>
              <a:defRPr lang="es-MX" sz="1200">
                <a:latin typeface="Times New Roman" pitchFamily="18" charset="0"/>
                <a:cs typeface="Times New Roman" pitchFamily="18" charset="0"/>
              </a:defRPr>
            </a:pPr>
            <a:endParaRPr lang="es-MX"/>
          </a:p>
        </c:txPr>
        <c:crossAx val="160031425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lang="es-MX" sz="1400">
              <a:latin typeface="Times New Roman" pitchFamily="18" charset="0"/>
              <a:cs typeface="Times New Roman" pitchFamily="18" charset="0"/>
            </a:defRPr>
          </a:pPr>
          <a:endParaRPr lang="es-MX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0.07148</cdr:x>
      <cdr:y>0.87952</cdr:y>
    </cdr:from>
    <cdr:to>
      <cdr:x>0.39005</cdr:x>
      <cdr:y>0.92416</cdr:y>
    </cdr:to>
    <cdr:sp macro="" textlink="">
      <cdr:nvSpPr>
        <cdr:cNvPr id="4" name="3 CuadroTexto"/>
        <cdr:cNvSpPr txBox="1"/>
      </cdr:nvSpPr>
      <cdr:spPr>
        <a:xfrm xmlns:a="http://schemas.openxmlformats.org/drawingml/2006/main">
          <a:off x="405104" y="3627444"/>
          <a:ext cx="1805456" cy="1841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s-MX" sz="900">
              <a:latin typeface="Times New Roman" pitchFamily="18" charset="0"/>
              <a:cs typeface="Times New Roman" pitchFamily="18" charset="0"/>
            </a:rPr>
            <a:t>Fuente:  Moreno</a:t>
          </a:r>
          <a:r>
            <a:rPr lang="es-MX" sz="900" baseline="0">
              <a:latin typeface="Times New Roman" pitchFamily="18" charset="0"/>
              <a:cs typeface="Times New Roman" pitchFamily="18" charset="0"/>
            </a:rPr>
            <a:t> (2011)</a:t>
          </a:r>
          <a:endParaRPr lang="es-MX" sz="90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0.03704</cdr:x>
      <cdr:y>0.83117</cdr:y>
    </cdr:from>
    <cdr:to>
      <cdr:x>0.54402</cdr:x>
      <cdr:y>0.90636</cdr:y>
    </cdr:to>
    <cdr:sp macro="" textlink="">
      <cdr:nvSpPr>
        <cdr:cNvPr id="2" name="1 CuadroTexto"/>
        <cdr:cNvSpPr txBox="1"/>
      </cdr:nvSpPr>
      <cdr:spPr>
        <a:xfrm xmlns:a="http://schemas.openxmlformats.org/drawingml/2006/main">
          <a:off x="288032" y="4608512"/>
          <a:ext cx="3942714" cy="416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n-US" sz="1100" dirty="0">
              <a:latin typeface="Times New Roman" pitchFamily="18" charset="0"/>
              <a:cs typeface="Times New Roman" pitchFamily="18" charset="0"/>
            </a:rPr>
            <a:t>Fuente: </a:t>
          </a:r>
          <a:r>
            <a:rPr lang="en-US" sz="1100" dirty="0" err="1">
              <a:latin typeface="Times New Roman" pitchFamily="18" charset="0"/>
              <a:cs typeface="Times New Roman" pitchFamily="18" charset="0"/>
            </a:rPr>
            <a:t>Cuadro</a:t>
          </a:r>
          <a:r>
            <a:rPr lang="en-US" sz="1100" dirty="0">
              <a:latin typeface="Times New Roman" pitchFamily="18" charset="0"/>
              <a:cs typeface="Times New Roman" pitchFamily="18" charset="0"/>
            </a:rPr>
            <a:t> A14</a:t>
          </a:r>
        </a:p>
        <a:p xmlns:a="http://schemas.openxmlformats.org/drawingml/2006/main">
          <a:endParaRPr lang="en-US" sz="110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4217A2-B92A-4D50-8ED8-4560650EEA21}" type="datetimeFigureOut">
              <a:rPr lang="en-GB" smtClean="0"/>
              <a:t>26/09/2018</a:t>
            </a:fld>
            <a:endParaRPr lang="en-GB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5AC64A-909A-49C1-84CF-8526F403877F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1422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08B1799-50E9-4A78-A3A6-2A113DAC2918}" type="slidenum">
              <a:rPr lang="es-ES"/>
              <a:pPr/>
              <a:t>3</a:t>
            </a:fld>
            <a:endParaRPr lang="es-ES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</p:spTree>
    <p:extLst>
      <p:ext uri="{BB962C8B-B14F-4D97-AF65-F5344CB8AC3E}">
        <p14:creationId xmlns:p14="http://schemas.microsoft.com/office/powerpoint/2010/main" val="23463497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54C2C8-385E-4BB5-BA92-633E3F546828}" type="slidenum">
              <a:rPr lang="es-ES" smtClean="0"/>
              <a:pPr/>
              <a:t>16</a:t>
            </a:fld>
            <a:endParaRPr lang="es-ES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</p:spTree>
    <p:extLst>
      <p:ext uri="{BB962C8B-B14F-4D97-AF65-F5344CB8AC3E}">
        <p14:creationId xmlns:p14="http://schemas.microsoft.com/office/powerpoint/2010/main" val="15053798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F4EBA26-25D9-4ADB-B0C5-EDEE9BE8E95E}" type="slidenum">
              <a:rPr lang="es-ES" smtClean="0"/>
              <a:pPr/>
              <a:t>17</a:t>
            </a:fld>
            <a:endParaRPr lang="es-ES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</p:spTree>
    <p:extLst>
      <p:ext uri="{BB962C8B-B14F-4D97-AF65-F5344CB8AC3E}">
        <p14:creationId xmlns:p14="http://schemas.microsoft.com/office/powerpoint/2010/main" val="5352638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BA78B9F-DE44-40AF-BB88-7756435ECBED}" type="slidenum">
              <a:rPr lang="es-ES" smtClean="0"/>
              <a:pPr/>
              <a:t>18</a:t>
            </a:fld>
            <a:endParaRPr lang="es-ES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</p:spTree>
    <p:extLst>
      <p:ext uri="{BB962C8B-B14F-4D97-AF65-F5344CB8AC3E}">
        <p14:creationId xmlns:p14="http://schemas.microsoft.com/office/powerpoint/2010/main" val="8946246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B6A906-B775-4619-8A8E-E1DD15957F55}" type="slidenum">
              <a:rPr lang="es-ES" smtClean="0"/>
              <a:pPr/>
              <a:t>19</a:t>
            </a:fld>
            <a:endParaRPr lang="es-ES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</p:spTree>
    <p:extLst>
      <p:ext uri="{BB962C8B-B14F-4D97-AF65-F5344CB8AC3E}">
        <p14:creationId xmlns:p14="http://schemas.microsoft.com/office/powerpoint/2010/main" val="18632698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039ABF-48F6-4980-A9FF-6A88037D6EF8}" type="slidenum">
              <a:rPr lang="es-ES" smtClean="0"/>
              <a:pPr/>
              <a:t>20</a:t>
            </a:fld>
            <a:endParaRPr lang="es-ES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</p:spTree>
    <p:extLst>
      <p:ext uri="{BB962C8B-B14F-4D97-AF65-F5344CB8AC3E}">
        <p14:creationId xmlns:p14="http://schemas.microsoft.com/office/powerpoint/2010/main" val="18893148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F05C84-585E-42FB-A5FC-7F8DDCDDBF64}" type="slidenum">
              <a:rPr lang="es-ES" smtClean="0"/>
              <a:pPr/>
              <a:t>21</a:t>
            </a:fld>
            <a:endParaRPr lang="es-ES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</p:spTree>
    <p:extLst>
      <p:ext uri="{BB962C8B-B14F-4D97-AF65-F5344CB8AC3E}">
        <p14:creationId xmlns:p14="http://schemas.microsoft.com/office/powerpoint/2010/main" val="34838869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B97BE5-4A90-4913-A837-0192E5302073}" type="slidenum">
              <a:rPr lang="es-ES" smtClean="0"/>
              <a:pPr/>
              <a:t>22</a:t>
            </a:fld>
            <a:endParaRPr lang="es-ES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</p:spTree>
    <p:extLst>
      <p:ext uri="{BB962C8B-B14F-4D97-AF65-F5344CB8AC3E}">
        <p14:creationId xmlns:p14="http://schemas.microsoft.com/office/powerpoint/2010/main" val="32585456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95BBF2-AA37-4359-8F3E-A0FD7BD1B72A}" type="slidenum">
              <a:rPr lang="es-ES" smtClean="0"/>
              <a:pPr/>
              <a:t>23</a:t>
            </a:fld>
            <a:endParaRPr lang="es-E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</p:spTree>
    <p:extLst>
      <p:ext uri="{BB962C8B-B14F-4D97-AF65-F5344CB8AC3E}">
        <p14:creationId xmlns:p14="http://schemas.microsoft.com/office/powerpoint/2010/main" val="28099612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9DFBE8-79C1-49FF-8F75-DF4EFB0CFB2F}" type="slidenum">
              <a:rPr lang="es-ES" smtClean="0"/>
              <a:pPr/>
              <a:t>24</a:t>
            </a:fld>
            <a:endParaRPr lang="es-ES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</p:spTree>
    <p:extLst>
      <p:ext uri="{BB962C8B-B14F-4D97-AF65-F5344CB8AC3E}">
        <p14:creationId xmlns:p14="http://schemas.microsoft.com/office/powerpoint/2010/main" val="33037731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1338F2-F55F-4EDA-8879-335BD76273E0}" type="slidenum">
              <a:rPr lang="es-ES" smtClean="0"/>
              <a:pPr/>
              <a:t>25</a:t>
            </a:fld>
            <a:endParaRPr lang="es-ES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</p:spTree>
    <p:extLst>
      <p:ext uri="{BB962C8B-B14F-4D97-AF65-F5344CB8AC3E}">
        <p14:creationId xmlns:p14="http://schemas.microsoft.com/office/powerpoint/2010/main" val="4196284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F98CEAA-6689-429F-ADB3-473390881F61}" type="slidenum">
              <a:rPr lang="es-ES"/>
              <a:pPr/>
              <a:t>7</a:t>
            </a:fld>
            <a:endParaRPr lang="es-ES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</p:spTree>
    <p:extLst>
      <p:ext uri="{BB962C8B-B14F-4D97-AF65-F5344CB8AC3E}">
        <p14:creationId xmlns:p14="http://schemas.microsoft.com/office/powerpoint/2010/main" val="261403434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B6EFA1-CDBC-490E-A539-0445A4DB83D8}" type="slidenum">
              <a:rPr lang="es-ES" smtClean="0"/>
              <a:pPr/>
              <a:t>26</a:t>
            </a:fld>
            <a:endParaRPr lang="es-ES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s-MX" dirty="0" smtClean="0"/>
              <a:t>Ley de Fiscalización Superior</a:t>
            </a:r>
            <a:r>
              <a:rPr lang="es-MX" baseline="0" dirty="0" smtClean="0"/>
              <a:t> de la Federación</a:t>
            </a:r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404594788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1DAA8BA-D39E-4D11-A070-D57B807A7D49}" type="slidenum">
              <a:rPr lang="es-ES" smtClean="0"/>
              <a:pPr/>
              <a:t>27</a:t>
            </a:fld>
            <a:endParaRPr lang="es-ES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</p:spTree>
    <p:extLst>
      <p:ext uri="{BB962C8B-B14F-4D97-AF65-F5344CB8AC3E}">
        <p14:creationId xmlns:p14="http://schemas.microsoft.com/office/powerpoint/2010/main" val="182498976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E5BD080-9586-4AC3-90E4-895E8ED883E3}" type="slidenum">
              <a:rPr lang="es-ES" smtClean="0"/>
              <a:pPr/>
              <a:t>30</a:t>
            </a:fld>
            <a:endParaRPr lang="es-ES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</p:spTree>
    <p:extLst>
      <p:ext uri="{BB962C8B-B14F-4D97-AF65-F5344CB8AC3E}">
        <p14:creationId xmlns:p14="http://schemas.microsoft.com/office/powerpoint/2010/main" val="348239161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04E1FD-9E5E-4059-B0ED-E603639DE449}" type="slidenum">
              <a:rPr lang="es-ES" smtClean="0"/>
              <a:pPr/>
              <a:t>31</a:t>
            </a:fld>
            <a:endParaRPr lang="es-ES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</p:spTree>
    <p:extLst>
      <p:ext uri="{BB962C8B-B14F-4D97-AF65-F5344CB8AC3E}">
        <p14:creationId xmlns:p14="http://schemas.microsoft.com/office/powerpoint/2010/main" val="308408449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B6ED967-60FC-4FA9-999C-5CBB85733B78}" type="slidenum">
              <a:rPr lang="es-ES" smtClean="0"/>
              <a:pPr/>
              <a:t>32</a:t>
            </a:fld>
            <a:endParaRPr lang="es-ES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</p:spTree>
    <p:extLst>
      <p:ext uri="{BB962C8B-B14F-4D97-AF65-F5344CB8AC3E}">
        <p14:creationId xmlns:p14="http://schemas.microsoft.com/office/powerpoint/2010/main" val="395467731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CDF8B7-F036-4E0A-A760-D0F04163C206}" type="slidenum">
              <a:rPr lang="es-ES" smtClean="0"/>
              <a:pPr/>
              <a:t>33</a:t>
            </a:fld>
            <a:endParaRPr lang="es-ES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</p:spTree>
    <p:extLst>
      <p:ext uri="{BB962C8B-B14F-4D97-AF65-F5344CB8AC3E}">
        <p14:creationId xmlns:p14="http://schemas.microsoft.com/office/powerpoint/2010/main" val="38256590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AFB2D6-CD40-4512-B23A-9FF4E2B7E36C}" type="slidenum">
              <a:rPr lang="es-ES"/>
              <a:pPr/>
              <a:t>8</a:t>
            </a:fld>
            <a:endParaRPr lang="es-ES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</p:spTree>
    <p:extLst>
      <p:ext uri="{BB962C8B-B14F-4D97-AF65-F5344CB8AC3E}">
        <p14:creationId xmlns:p14="http://schemas.microsoft.com/office/powerpoint/2010/main" val="11185539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41DB13-0104-4F2E-842E-8FC11174C6DE}" type="slidenum">
              <a:rPr lang="es-ES"/>
              <a:pPr/>
              <a:t>9</a:t>
            </a:fld>
            <a:endParaRPr lang="es-ES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</p:spTree>
    <p:extLst>
      <p:ext uri="{BB962C8B-B14F-4D97-AF65-F5344CB8AC3E}">
        <p14:creationId xmlns:p14="http://schemas.microsoft.com/office/powerpoint/2010/main" val="30602117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35572B7-83B0-48C1-AFDB-8966BD76F035}" type="slidenum">
              <a:rPr lang="es-ES"/>
              <a:pPr/>
              <a:t>10</a:t>
            </a:fld>
            <a:endParaRPr lang="es-ES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</p:spTree>
    <p:extLst>
      <p:ext uri="{BB962C8B-B14F-4D97-AF65-F5344CB8AC3E}">
        <p14:creationId xmlns:p14="http://schemas.microsoft.com/office/powerpoint/2010/main" val="42708741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87431C-B2EF-454B-B9BB-B3A1DD0B9DA8}" type="slidenum">
              <a:rPr lang="es-ES"/>
              <a:pPr/>
              <a:t>11</a:t>
            </a:fld>
            <a:endParaRPr lang="es-ES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</p:spTree>
    <p:extLst>
      <p:ext uri="{BB962C8B-B14F-4D97-AF65-F5344CB8AC3E}">
        <p14:creationId xmlns:p14="http://schemas.microsoft.com/office/powerpoint/2010/main" val="9226876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75A6A1-B28D-4AA7-A9EB-FACFD20B635A}" type="slidenum">
              <a:rPr lang="es-ES"/>
              <a:pPr/>
              <a:t>12</a:t>
            </a:fld>
            <a:endParaRPr lang="es-ES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</p:spTree>
    <p:extLst>
      <p:ext uri="{BB962C8B-B14F-4D97-AF65-F5344CB8AC3E}">
        <p14:creationId xmlns:p14="http://schemas.microsoft.com/office/powerpoint/2010/main" val="35465526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FD05AF-EC57-4ED6-9DCB-97739FD1668B}" type="slidenum">
              <a:rPr lang="es-ES" smtClean="0"/>
              <a:pPr/>
              <a:t>13</a:t>
            </a:fld>
            <a:endParaRPr lang="es-ES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</p:spTree>
    <p:extLst>
      <p:ext uri="{BB962C8B-B14F-4D97-AF65-F5344CB8AC3E}">
        <p14:creationId xmlns:p14="http://schemas.microsoft.com/office/powerpoint/2010/main" val="26030400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7E9E7B-ADBD-446E-868A-F58F4A78F1AE}" type="slidenum">
              <a:rPr lang="es-ES" smtClean="0"/>
              <a:pPr/>
              <a:t>15</a:t>
            </a:fld>
            <a:endParaRPr lang="es-ES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</p:spTree>
    <p:extLst>
      <p:ext uri="{BB962C8B-B14F-4D97-AF65-F5344CB8AC3E}">
        <p14:creationId xmlns:p14="http://schemas.microsoft.com/office/powerpoint/2010/main" val="2865847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31DDE-FAE9-4FA1-B78D-C55143C36458}" type="datetimeFigureOut">
              <a:rPr lang="en-GB" smtClean="0"/>
              <a:t>26/09/2018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1F1FA-6CE3-4346-8D38-BBF0A64B5B3D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6854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31DDE-FAE9-4FA1-B78D-C55143C36458}" type="datetimeFigureOut">
              <a:rPr lang="en-GB" smtClean="0"/>
              <a:t>26/09/2018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1F1FA-6CE3-4346-8D38-BBF0A64B5B3D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1146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31DDE-FAE9-4FA1-B78D-C55143C36458}" type="datetimeFigureOut">
              <a:rPr lang="en-GB" smtClean="0"/>
              <a:t>26/09/2018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1F1FA-6CE3-4346-8D38-BBF0A64B5B3D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972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31DDE-FAE9-4FA1-B78D-C55143C36458}" type="datetimeFigureOut">
              <a:rPr lang="en-GB" smtClean="0"/>
              <a:t>26/09/2018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1F1FA-6CE3-4346-8D38-BBF0A64B5B3D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1090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31DDE-FAE9-4FA1-B78D-C55143C36458}" type="datetimeFigureOut">
              <a:rPr lang="en-GB" smtClean="0"/>
              <a:t>26/09/2018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1F1FA-6CE3-4346-8D38-BBF0A64B5B3D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0787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31DDE-FAE9-4FA1-B78D-C55143C36458}" type="datetimeFigureOut">
              <a:rPr lang="en-GB" smtClean="0"/>
              <a:t>26/09/2018</a:t>
            </a:fld>
            <a:endParaRPr lang="en-GB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1F1FA-6CE3-4346-8D38-BBF0A64B5B3D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9915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31DDE-FAE9-4FA1-B78D-C55143C36458}" type="datetimeFigureOut">
              <a:rPr lang="en-GB" smtClean="0"/>
              <a:t>26/09/2018</a:t>
            </a:fld>
            <a:endParaRPr lang="en-GB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1F1FA-6CE3-4346-8D38-BBF0A64B5B3D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5205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31DDE-FAE9-4FA1-B78D-C55143C36458}" type="datetimeFigureOut">
              <a:rPr lang="en-GB" smtClean="0"/>
              <a:t>26/09/2018</a:t>
            </a:fld>
            <a:endParaRPr lang="en-GB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1F1FA-6CE3-4346-8D38-BBF0A64B5B3D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9665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31DDE-FAE9-4FA1-B78D-C55143C36458}" type="datetimeFigureOut">
              <a:rPr lang="en-GB" smtClean="0"/>
              <a:t>26/09/2018</a:t>
            </a:fld>
            <a:endParaRPr lang="en-GB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1F1FA-6CE3-4346-8D38-BBF0A64B5B3D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9171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31DDE-FAE9-4FA1-B78D-C55143C36458}" type="datetimeFigureOut">
              <a:rPr lang="en-GB" smtClean="0"/>
              <a:t>26/09/2018</a:t>
            </a:fld>
            <a:endParaRPr lang="en-GB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1F1FA-6CE3-4346-8D38-BBF0A64B5B3D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7886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31DDE-FAE9-4FA1-B78D-C55143C36458}" type="datetimeFigureOut">
              <a:rPr lang="en-GB" smtClean="0"/>
              <a:t>26/09/2018</a:t>
            </a:fld>
            <a:endParaRPr lang="en-GB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1F1FA-6CE3-4346-8D38-BBF0A64B5B3D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4647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331DDE-FAE9-4FA1-B78D-C55143C36458}" type="datetimeFigureOut">
              <a:rPr lang="en-GB" smtClean="0"/>
              <a:t>26/09/2018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31F1FA-6CE3-4346-8D38-BBF0A64B5B3D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6670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.png"/><Relationship Id="rId5" Type="http://schemas.openxmlformats.org/officeDocument/2006/relationships/oleObject" Target="../embeddings/oleObject3.bin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8.png"/><Relationship Id="rId5" Type="http://schemas.openxmlformats.org/officeDocument/2006/relationships/oleObject" Target="../embeddings/oleObject4.bin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9.png"/><Relationship Id="rId5" Type="http://schemas.openxmlformats.org/officeDocument/2006/relationships/oleObject" Target="../embeddings/oleObject5.bin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0.png"/><Relationship Id="rId5" Type="http://schemas.openxmlformats.org/officeDocument/2006/relationships/oleObject" Target="../embeddings/oleObject6.bin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13" Type="http://schemas.openxmlformats.org/officeDocument/2006/relationships/oleObject" Target="../embeddings/oleObject13.bin"/><Relationship Id="rId3" Type="http://schemas.openxmlformats.org/officeDocument/2006/relationships/notesSlide" Target="../notesSlides/notesSlide17.xml"/><Relationship Id="rId7" Type="http://schemas.openxmlformats.org/officeDocument/2006/relationships/oleObject" Target="../embeddings/oleObject8.bin"/><Relationship Id="rId12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1.png"/><Relationship Id="rId11" Type="http://schemas.openxmlformats.org/officeDocument/2006/relationships/oleObject" Target="../embeddings/oleObject11.bin"/><Relationship Id="rId5" Type="http://schemas.openxmlformats.org/officeDocument/2006/relationships/oleObject" Target="../embeddings/oleObject7.bin"/><Relationship Id="rId10" Type="http://schemas.openxmlformats.org/officeDocument/2006/relationships/image" Target="../media/image12.png"/><Relationship Id="rId4" Type="http://schemas.openxmlformats.org/officeDocument/2006/relationships/image" Target="../media/image1.png"/><Relationship Id="rId9" Type="http://schemas.openxmlformats.org/officeDocument/2006/relationships/oleObject" Target="../embeddings/oleObject10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notesSlide" Target="../notesSlides/notesSlide18.xml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3.png"/><Relationship Id="rId5" Type="http://schemas.openxmlformats.org/officeDocument/2006/relationships/oleObject" Target="../embeddings/oleObject14.bin"/><Relationship Id="rId4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5.png"/><Relationship Id="rId5" Type="http://schemas.openxmlformats.org/officeDocument/2006/relationships/oleObject" Target="../embeddings/oleObject16.bin"/><Relationship Id="rId4" Type="http://schemas.openxmlformats.org/officeDocument/2006/relationships/image" Target="../media/image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20.png"/><Relationship Id="rId5" Type="http://schemas.openxmlformats.org/officeDocument/2006/relationships/oleObject" Target="../embeddings/oleObject17.bin"/><Relationship Id="rId4" Type="http://schemas.openxmlformats.org/officeDocument/2006/relationships/image" Target="../media/image5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detec.gob.mx/informacion/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8"/>
          <p:cNvSpPr txBox="1">
            <a:spLocks noChangeArrowheads="1"/>
          </p:cNvSpPr>
          <p:nvPr/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ct val="50000"/>
              </a:spcBef>
            </a:pPr>
            <a:r>
              <a:rPr lang="es-MX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UNIVERSIDAD AUTÓNOMA DEL ESTADO DE MÉXICO</a:t>
            </a:r>
            <a:r>
              <a:rPr lang="es-MX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s-MX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FACULTAD DE PLANEACIÓN URBANA Y REGIONAL</a:t>
            </a:r>
            <a:endParaRPr lang="es-E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2578719" y="2209800"/>
            <a:ext cx="4113563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Licenciatura en </a:t>
            </a: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Planeación Territorial </a:t>
            </a:r>
            <a:endParaRPr lang="es-MX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Séptimo semestre</a:t>
            </a:r>
            <a:endParaRPr lang="es-MX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Financiamiento para el desarrollo</a:t>
            </a:r>
            <a:endParaRPr lang="es-E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4635500" y="5013176"/>
            <a:ext cx="41849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Autor: José Gerardo Moreno Ayala</a:t>
            </a:r>
          </a:p>
          <a:p>
            <a:pPr algn="ctr"/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Agosto de 2018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843808" y="3933056"/>
            <a:ext cx="59046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Financiamiento de la infraestructura pública local en México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41914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6512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762000" y="152400"/>
            <a:ext cx="7759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sz="1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UAEM-FAPUR                                                                    Financiamiento para el desarrollo/jgma</a:t>
            </a:r>
            <a:endParaRPr lang="es-ES" sz="140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2053" name="Text Box 4"/>
          <p:cNvSpPr txBox="1">
            <a:spLocks noChangeArrowheads="1"/>
          </p:cNvSpPr>
          <p:nvPr/>
        </p:nvSpPr>
        <p:spPr bwMode="auto">
          <a:xfrm>
            <a:off x="395536" y="1634188"/>
            <a:ext cx="399644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 </a:t>
            </a: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2004, el promedio </a:t>
            </a: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ponderado de </a:t>
            </a: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tasa nominal de interés </a:t>
            </a: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era de </a:t>
            </a: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7.4% y el promedio de </a:t>
            </a: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los vencimientos </a:t>
            </a: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11.3 años</a:t>
            </a: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MX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50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9484472"/>
              </p:ext>
            </p:extLst>
          </p:nvPr>
        </p:nvGraphicFramePr>
        <p:xfrm>
          <a:off x="4932040" y="1667924"/>
          <a:ext cx="3926210" cy="19706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3" name="Imagen de mapa de bits" r:id="rId5" imgW="4971429" imgH="2495238" progId="PBrush">
                  <p:embed/>
                </p:oleObj>
              </mc:Choice>
              <mc:Fallback>
                <p:oleObj name="Imagen de mapa de bits" r:id="rId5" imgW="4971429" imgH="2495238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040" y="1667924"/>
                        <a:ext cx="3926210" cy="19706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1 Rectángulo"/>
          <p:cNvSpPr/>
          <p:nvPr/>
        </p:nvSpPr>
        <p:spPr>
          <a:xfrm>
            <a:off x="395536" y="4827030"/>
            <a:ext cx="839070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Mercado de bonos más costoso (tasa de interés de 9%, sin considerar costos de emisión) que el bancario (7.4) y con plazos de vencimiento inferiores (menores a 10 años contra 11.4).</a:t>
            </a:r>
            <a:endParaRPr lang="es-MX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431540" y="732565"/>
            <a:ext cx="842671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 financiamiento ha aumentado en 23.4%, sólo 32% se destinó a nueva inversión.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395536" y="3316922"/>
            <a:ext cx="21886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Mercado de bonos</a:t>
            </a:r>
            <a:endParaRPr lang="es-MX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386974" y="4006805"/>
            <a:ext cx="82894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29 emisiones de bonos entre 2001 y 2004 de 8 estados, DF y 6 municipios (Estado de México y DF, 37% del valor).</a:t>
            </a:r>
          </a:p>
        </p:txBody>
      </p:sp>
    </p:spTree>
    <p:extLst>
      <p:ext uri="{BB962C8B-B14F-4D97-AF65-F5344CB8AC3E}">
        <p14:creationId xmlns:p14="http://schemas.microsoft.com/office/powerpoint/2010/main" val="3127374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685800" y="152400"/>
            <a:ext cx="7759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sz="1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UAEM-FAPUR                                                                    Financiamiento para el desarrollo/jgma</a:t>
            </a:r>
            <a:endParaRPr lang="es-ES" sz="140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graphicFrame>
        <p:nvGraphicFramePr>
          <p:cNvPr id="307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500421"/>
              </p:ext>
            </p:extLst>
          </p:nvPr>
        </p:nvGraphicFramePr>
        <p:xfrm>
          <a:off x="501650" y="1059904"/>
          <a:ext cx="8142288" cy="510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4" name="Imagen de mapa de bits" r:id="rId5" imgW="8142857" imgH="4323810" progId="PBrush">
                  <p:embed/>
                </p:oleObj>
              </mc:Choice>
              <mc:Fallback>
                <p:oleObj name="Imagen de mapa de bits" r:id="rId5" imgW="8142857" imgH="4323810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1650" y="1059904"/>
                        <a:ext cx="8142288" cy="510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95200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66987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762000" y="152400"/>
            <a:ext cx="7759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sz="1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UAEM-FAPUR                                                                    Financiamiento para el desarrollo/jgma</a:t>
            </a:r>
            <a:endParaRPr lang="es-ES" sz="140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5125" name="Text Box 4"/>
          <p:cNvSpPr txBox="1">
            <a:spLocks noChangeArrowheads="1"/>
          </p:cNvSpPr>
          <p:nvPr/>
        </p:nvSpPr>
        <p:spPr bwMode="auto">
          <a:xfrm>
            <a:off x="228600" y="506413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MX" sz="2000"/>
          </a:p>
        </p:txBody>
      </p:sp>
      <p:sp>
        <p:nvSpPr>
          <p:cNvPr id="5126" name="Text Box 5"/>
          <p:cNvSpPr txBox="1">
            <a:spLocks noChangeArrowheads="1"/>
          </p:cNvSpPr>
          <p:nvPr/>
        </p:nvSpPr>
        <p:spPr bwMode="auto">
          <a:xfrm>
            <a:off x="425896" y="1827991"/>
            <a:ext cx="825056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 </a:t>
            </a: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México un mayor grado en la calificación no se asocia con tasas de interés bajas</a:t>
            </a: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MX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446905" y="4077072"/>
            <a:ext cx="822955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Reducido endeudamiento local: 1.8% del PIB, pero elevado como proporción de sus ingresos.</a:t>
            </a:r>
          </a:p>
        </p:txBody>
      </p:sp>
      <p:sp>
        <p:nvSpPr>
          <p:cNvPr id="3" name="Rectángulo 2"/>
          <p:cNvSpPr/>
          <p:nvPr/>
        </p:nvSpPr>
        <p:spPr>
          <a:xfrm>
            <a:off x="426158" y="910461"/>
            <a:ext cx="825029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 México</a:t>
            </a: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elevados </a:t>
            </a: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costos </a:t>
            </a: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 emisión, </a:t>
            </a: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2.5% en promedio, pero en Tlalnepantla llegaron a 12% (a escala mundial es de 0.9% o menos).</a:t>
            </a:r>
          </a:p>
        </p:txBody>
      </p:sp>
      <p:sp>
        <p:nvSpPr>
          <p:cNvPr id="4" name="Rectángulo 3"/>
          <p:cNvSpPr/>
          <p:nvPr/>
        </p:nvSpPr>
        <p:spPr>
          <a:xfrm>
            <a:off x="425896" y="3362013"/>
            <a:ext cx="28745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MX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2.3. Comentarios finales</a:t>
            </a:r>
            <a:r>
              <a:rPr lang="es-MX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62560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827088" y="115888"/>
            <a:ext cx="71532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sz="14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UAEM-FAPUR                                                                    Financiamiento para el desarrollo/</a:t>
            </a:r>
            <a:r>
              <a:rPr lang="es-MX" sz="1400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jgma</a:t>
            </a:r>
            <a:endParaRPr lang="es-ES" sz="14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539552" y="333375"/>
            <a:ext cx="8388932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MX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Financiamiento del Banco de Desarrollo (BANOBRAS).</a:t>
            </a:r>
          </a:p>
          <a:p>
            <a:pPr algn="just">
              <a:spcBef>
                <a:spcPct val="50000"/>
              </a:spcBef>
            </a:pPr>
            <a:r>
              <a:rPr lang="es-MX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3.1. Objetivos generales y estructura.</a:t>
            </a:r>
          </a:p>
          <a:p>
            <a:pPr algn="just">
              <a:spcBef>
                <a:spcPct val="50000"/>
              </a:spcBef>
            </a:pP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 </a:t>
            </a: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misión: otorgar </a:t>
            </a: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crédito a gobiernos locales, organismos descentralizados y al sector privado en proyectos de infraestructura y servicios </a:t>
            </a: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públicos.</a:t>
            </a:r>
          </a:p>
          <a:p>
            <a:pPr algn="just">
              <a:spcBef>
                <a:spcPct val="50000"/>
              </a:spcBef>
            </a:pP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Criterios para otorgar créditos:</a:t>
            </a:r>
          </a:p>
          <a:p>
            <a:pPr marL="342900" indent="-342900" algn="just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Capacidad financiera de prestatario</a:t>
            </a:r>
          </a:p>
          <a:p>
            <a:pPr marL="342900" indent="-342900" algn="just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Necesidad social del proyecto (evaluación de necesidad en proyectos hídricos, residuos sólidos y pavimentación)</a:t>
            </a:r>
          </a:p>
          <a:p>
            <a:pPr marL="342900" indent="-342900" algn="just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Rentabilidad del proyecto (análisis costo-</a:t>
            </a:r>
            <a:r>
              <a:rPr lang="es-MX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benefico</a:t>
            </a: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>
              <a:spcBef>
                <a:spcPct val="50000"/>
              </a:spcBef>
            </a:pP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Los </a:t>
            </a: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proyectos se garantizan con participaciones. </a:t>
            </a:r>
          </a:p>
          <a:p>
            <a:pPr algn="just">
              <a:spcBef>
                <a:spcPct val="50000"/>
              </a:spcBef>
            </a:pP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Intermediario en créditos de Gobiernos federal u otras instituciones.</a:t>
            </a:r>
            <a:endParaRPr lang="es-MX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6450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827088" y="115888"/>
            <a:ext cx="71532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sz="14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UAEM-FAPUR                                                                    Financiamiento para el desarrollo/</a:t>
            </a:r>
            <a:r>
              <a:rPr lang="es-MX" sz="1400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jgma</a:t>
            </a:r>
            <a:endParaRPr lang="es-ES" sz="14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" name="1 Rectángulo"/>
          <p:cNvSpPr/>
          <p:nvPr/>
        </p:nvSpPr>
        <p:spPr>
          <a:xfrm>
            <a:off x="611559" y="738371"/>
            <a:ext cx="7632849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MX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3.2. La estructura de la cartera crediticia, 1997-2005.</a:t>
            </a:r>
          </a:p>
          <a:p>
            <a:pPr algn="just">
              <a:spcBef>
                <a:spcPct val="50000"/>
              </a:spcBef>
            </a:pP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Crédito al sector público: 91.2%. </a:t>
            </a:r>
          </a:p>
          <a:p>
            <a:pPr algn="just">
              <a:spcBef>
                <a:spcPct val="50000"/>
              </a:spcBef>
            </a:pP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 federal, 55.9, estatales, 24.9 y municipios, 6.6%.</a:t>
            </a:r>
          </a:p>
          <a:p>
            <a:pPr algn="just">
              <a:spcBef>
                <a:spcPct val="50000"/>
              </a:spcBef>
            </a:pPr>
            <a:endParaRPr lang="es-MX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842" y="2924944"/>
            <a:ext cx="7874729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170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62000" y="228600"/>
            <a:ext cx="74771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sz="1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UAEM-FAPUR</a:t>
            </a:r>
            <a:r>
              <a:rPr lang="es-MX" sz="1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                                                                 </a:t>
            </a:r>
            <a:r>
              <a:rPr lang="es-MX" sz="1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Financiamiento para el desarrollo/jgma</a:t>
            </a:r>
            <a:endParaRPr lang="es-ES" sz="140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30" name="Text Box 4"/>
          <p:cNvSpPr txBox="1">
            <a:spLocks noChangeArrowheads="1"/>
          </p:cNvSpPr>
          <p:nvPr/>
        </p:nvSpPr>
        <p:spPr bwMode="auto">
          <a:xfrm>
            <a:off x="750257" y="605074"/>
            <a:ext cx="788436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3.3. Evolución y estructura del financiamiento</a:t>
            </a:r>
            <a:r>
              <a:rPr lang="es-MX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MX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2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1070854"/>
              </p:ext>
            </p:extLst>
          </p:nvPr>
        </p:nvGraphicFramePr>
        <p:xfrm>
          <a:off x="862608" y="1751863"/>
          <a:ext cx="7418784" cy="27112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7" name="Imagen de mapa de bits" r:id="rId5" imgW="7923810" imgH="4466667" progId="PBrush">
                  <p:embed/>
                </p:oleObj>
              </mc:Choice>
              <mc:Fallback>
                <p:oleObj name="Imagen de mapa de bits" r:id="rId5" imgW="7923810" imgH="4466667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2608" y="1751863"/>
                        <a:ext cx="7418784" cy="271125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ángulo 1"/>
          <p:cNvSpPr/>
          <p:nvPr/>
        </p:nvSpPr>
        <p:spPr>
          <a:xfrm>
            <a:off x="762000" y="4563464"/>
            <a:ext cx="77306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MX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Banobras</a:t>
            </a:r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sólo trata con 13% de los municipios y concentra 35% de la deuda de los gobiernos locales.</a:t>
            </a:r>
            <a:endParaRPr lang="es-MX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750024" y="1004380"/>
            <a:ext cx="74891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Disminución de 40% de los créditos, pero reducida  cartera vencida (1.3% de la cartera total).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743978" y="5226383"/>
            <a:ext cx="774870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DF </a:t>
            </a: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 estado de México </a:t>
            </a: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más de 50%, con NL, Ver. y Jal., 68.7%. 16 </a:t>
            </a: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estados apenas con 8.1% de los créditos. </a:t>
            </a:r>
            <a:endParaRPr lang="es-E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0653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762000" y="228600"/>
            <a:ext cx="71532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sz="1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UAEM-FAPUR                                                                    Financiamiento para el desarrollo/jgma</a:t>
            </a:r>
            <a:endParaRPr lang="es-ES" sz="140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241138"/>
              </p:ext>
            </p:extLst>
          </p:nvPr>
        </p:nvGraphicFramePr>
        <p:xfrm>
          <a:off x="107504" y="692696"/>
          <a:ext cx="8918339" cy="54761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6" name="Imagen de mapa de bits" r:id="rId5" imgW="5676190" imgH="4952381" progId="PBrush">
                  <p:embed/>
                </p:oleObj>
              </mc:Choice>
              <mc:Fallback>
                <p:oleObj name="Imagen de mapa de bits" r:id="rId5" imgW="5676190" imgH="4952381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692696"/>
                        <a:ext cx="8918339" cy="547617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0" y="556260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MX" sz="1800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0" y="5410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44193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80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827088" y="260350"/>
            <a:ext cx="71532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sz="1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UAEM-FAPUR                                                                    Financiamiento para el desarrollo/jgma</a:t>
            </a:r>
            <a:endParaRPr lang="es-ES" sz="140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77" name="Text Box 4"/>
          <p:cNvSpPr txBox="1">
            <a:spLocks noChangeArrowheads="1"/>
          </p:cNvSpPr>
          <p:nvPr/>
        </p:nvSpPr>
        <p:spPr bwMode="auto">
          <a:xfrm>
            <a:off x="683568" y="688313"/>
            <a:ext cx="597666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3.4</a:t>
            </a:r>
            <a:r>
              <a:rPr lang="es-MX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Costo del financiamiento</a:t>
            </a:r>
            <a:r>
              <a:rPr lang="es-MX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MX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74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4450157"/>
              </p:ext>
            </p:extLst>
          </p:nvPr>
        </p:nvGraphicFramePr>
        <p:xfrm>
          <a:off x="1835696" y="1149501"/>
          <a:ext cx="6048672" cy="22479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0" name="Imagen de mapa de bits" r:id="rId5" imgW="5780952" imgH="3666667" progId="PBrush">
                  <p:embed/>
                </p:oleObj>
              </mc:Choice>
              <mc:Fallback>
                <p:oleObj name="Imagen de mapa de bits" r:id="rId5" imgW="5780952" imgH="3666667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696" y="1149501"/>
                        <a:ext cx="6048672" cy="224797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516374" y="5639393"/>
            <a:ext cx="813690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MX" sz="200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Esfuerzos </a:t>
            </a:r>
            <a:r>
              <a:rPr lang="es-MX" sz="20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modernización, eficiencia en requisitos (24 días) y atención a estados y municipios menos  desarrollados.</a:t>
            </a:r>
            <a:endParaRPr lang="es-ES" sz="2000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503548" y="3464371"/>
            <a:ext cx="80288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Disminución de tasa de interés hasta 2003, de 19 a 6%.</a:t>
            </a:r>
          </a:p>
        </p:txBody>
      </p:sp>
      <p:sp>
        <p:nvSpPr>
          <p:cNvPr id="3" name="Rectángulo 2"/>
          <p:cNvSpPr/>
          <p:nvPr/>
        </p:nvSpPr>
        <p:spPr>
          <a:xfrm>
            <a:off x="503548" y="3862789"/>
            <a:ext cx="81369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Comisiones por apertura de 0.7 a 1.2%. En créditos para gasto corriente, la comisión de 1 a 1.5%. </a:t>
            </a:r>
          </a:p>
        </p:txBody>
      </p:sp>
      <p:sp>
        <p:nvSpPr>
          <p:cNvPr id="4" name="Rectángulo 3"/>
          <p:cNvSpPr/>
          <p:nvPr/>
        </p:nvSpPr>
        <p:spPr>
          <a:xfrm>
            <a:off x="516374" y="4570675"/>
            <a:ext cx="81369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Factores en disminución de créditos: Banca comercial, mercado de bonos, SOFOLES, ausencia de incentivos a funcionarios e instrumentos de captación poco competitivos.</a:t>
            </a:r>
          </a:p>
        </p:txBody>
      </p:sp>
    </p:spTree>
    <p:extLst>
      <p:ext uri="{BB962C8B-B14F-4D97-AF65-F5344CB8AC3E}">
        <p14:creationId xmlns:p14="http://schemas.microsoft.com/office/powerpoint/2010/main" val="4024299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914400" y="228600"/>
            <a:ext cx="71532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sz="1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UAEM-FAPUR                                                                    Financiamiento para el desarrollo/jgma</a:t>
            </a:r>
            <a:endParaRPr lang="es-ES" sz="140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395536" y="685800"/>
            <a:ext cx="8424936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s-MX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Financiamiento de la deuda de la Banca de desarrollo (BANOBRAS-FINFRA).</a:t>
            </a:r>
          </a:p>
          <a:p>
            <a:pPr marL="457200" indent="-457200">
              <a:spcBef>
                <a:spcPct val="50000"/>
              </a:spcBef>
            </a:pPr>
            <a:r>
              <a:rPr lang="es-MX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4.1. Objetivos generales y regulación.</a:t>
            </a:r>
          </a:p>
          <a:p>
            <a:pPr marL="457200" indent="-457200" algn="just">
              <a:spcBef>
                <a:spcPct val="50000"/>
              </a:spcBef>
            </a:pP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 1995 se creó el Fideicomiso de Inversión para Infraestructura (FINFRA) para </a:t>
            </a: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inversiones </a:t>
            </a: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través de donativos y préstamos para proyectos de beneficio social, muchos de carácter no lucrativo y de costos marginales inferiores al precio que se podría cobrar</a:t>
            </a: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MX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395536" y="3148548"/>
            <a:ext cx="842493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Regulaciones: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Financiamiento hasta por 35% de la inversión total del proyecto 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participación de FINFRA no puede ser de más 49% de su capital social.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participación de FINFRA y Federal, estatal y municipal no puede superar 66%.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suma de un proyecto puede alcanzar hasta 15% de los recursos patrimoniales del FINFRA.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es-MX" sz="200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 inversionista tiene que participar por lo menos con 25%.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es-MX" sz="200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FINFRA puede financiar estudios técnicos, socioeconómicos y financieros.</a:t>
            </a:r>
            <a:endParaRPr lang="es-ES" sz="2000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5798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90" y="41126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762000" y="228600"/>
            <a:ext cx="71532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sz="1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UAEM-FAPUR                                                                    Financiamiento para el desarrollo/jgma</a:t>
            </a:r>
            <a:endParaRPr lang="es-ES" sz="140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396469" y="764328"/>
            <a:ext cx="813690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just">
              <a:spcBef>
                <a:spcPct val="50000"/>
              </a:spcBef>
            </a:pP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Características específicas del financiamiento para transporte y agua.</a:t>
            </a:r>
          </a:p>
          <a:p>
            <a:pPr marL="457200" indent="-457200" algn="just">
              <a:spcBef>
                <a:spcPct val="50000"/>
              </a:spcBef>
            </a:pP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Infraestructura de carreteras. </a:t>
            </a: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Financiamiento </a:t>
            </a: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inversionistas privados que hayan obtenido una concesión.</a:t>
            </a:r>
          </a:p>
          <a:p>
            <a:pPr marL="457200" indent="-457200" algn="just">
              <a:spcBef>
                <a:spcPct val="50000"/>
              </a:spcBef>
            </a:pP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Agua. Programa para la Modernización del Servicio de los Proveedores de Agua (PROMOAGUA) ofrece financiamiento para proveedores en localidades de más de 50 mil pobladores. </a:t>
            </a:r>
          </a:p>
        </p:txBody>
      </p:sp>
      <p:sp>
        <p:nvSpPr>
          <p:cNvPr id="2" name="1 Rectángulo"/>
          <p:cNvSpPr/>
          <p:nvPr/>
        </p:nvSpPr>
        <p:spPr>
          <a:xfrm>
            <a:off x="539552" y="3573016"/>
            <a:ext cx="871296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Modalidades de participación del sector privado: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Prestación parcial del </a:t>
            </a: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servicios</a:t>
            </a:r>
            <a:endParaRPr lang="es-MX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Prestación íntegra de servicio. 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Concesión. </a:t>
            </a:r>
            <a:endParaRPr lang="es-MX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Firma mixta. El gobierno local y el concesionario son socios.</a:t>
            </a:r>
            <a:endParaRPr lang="es-E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0578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76" y="0"/>
            <a:ext cx="9144000" cy="6857999"/>
          </a:xfrm>
          <a:prstGeom prst="rect">
            <a:avLst/>
          </a:prstGeom>
        </p:spPr>
      </p:pic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684213" y="260350"/>
            <a:ext cx="7772400" cy="3048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s-MX" sz="140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UAEM-FAPUR                                                                    Financiamiento para el desarrollo/jgma</a:t>
            </a:r>
            <a:endParaRPr lang="es-ES" sz="1400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684213" y="62544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Guión</a:t>
            </a:r>
            <a:r>
              <a:rPr lang="es-MX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 uso:</a:t>
            </a:r>
            <a:endParaRPr lang="es-MX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684213" y="2056117"/>
            <a:ext cx="76328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Contextualizará el tema retomando los aspectos de la gestión de las economía en la era de la globalización financiera (</a:t>
            </a:r>
            <a:r>
              <a:rPr lang="es-MX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Khor</a:t>
            </a: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2005; </a:t>
            </a:r>
            <a:r>
              <a:rPr lang="es-MX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Held</a:t>
            </a: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y otros, 2002, Reyes 2001); considerados en unidades I y II.</a:t>
            </a:r>
            <a:endParaRPr lang="es-MX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648530" y="1028059"/>
            <a:ext cx="77042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Para que el alumno comprenda el papel de los gobiernos locales en el financiamiento de la infraestructura local y los retos y potencialidades que se enfrentan en el México contemporáneo, el profesor:</a:t>
            </a:r>
            <a:endParaRPr lang="es-MX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648530" y="5128891"/>
            <a:ext cx="763220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 realizará un énfasis en las diferencias que presenta la asignación de recursos a través de mecanismos de mercado y criterios políticos </a:t>
            </a: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(Diapositivas 7-33 y </a:t>
            </a:r>
            <a:r>
              <a:rPr lang="es-MX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Khor</a:t>
            </a: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2005 y </a:t>
            </a:r>
            <a:r>
              <a:rPr lang="es-MX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Studart</a:t>
            </a: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2005).</a:t>
            </a:r>
            <a:endParaRPr lang="es-MX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638219" y="3072774"/>
            <a:ext cx="770421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 considerará el contexto político-institucional de las relaciones fiscales intergubernamentales, caracterizado por un agudo centralismo fiscal y dependencia financiera de gobiernos locales </a:t>
            </a: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(Diapositivas </a:t>
            </a: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– 6, Moreno, 2011).</a:t>
            </a:r>
            <a:endParaRPr lang="es-MX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638219" y="4396213"/>
            <a:ext cx="78183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 mostrará las fuentes de financiamiento de los gobiernos locales y sus características (Diapositivas 7 – 33).</a:t>
            </a:r>
            <a:endParaRPr lang="es-MX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35642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762000" y="228600"/>
            <a:ext cx="71532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sz="1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UAEM-FAPUR                                                                    Financiamiento para el desarrollo/jgma</a:t>
            </a:r>
            <a:endParaRPr lang="es-ES" sz="140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503040" y="762000"/>
            <a:ext cx="799288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MX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4.2. Financiamiento del FINFRA por sectores y proyectos.</a:t>
            </a:r>
          </a:p>
          <a:p>
            <a:pPr algn="just">
              <a:spcBef>
                <a:spcPct val="50000"/>
              </a:spcBef>
            </a:pP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Financiamiento de </a:t>
            </a:r>
            <a:r>
              <a:rPr lang="es-MX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Finfra</a:t>
            </a: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ascendió </a:t>
            </a: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 2005 a $</a:t>
            </a: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9,236 </a:t>
            </a:r>
            <a:r>
              <a:rPr lang="es-MX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mdp</a:t>
            </a: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83.7% a transporte y </a:t>
            </a: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16.3</a:t>
            </a: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% </a:t>
            </a: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para </a:t>
            </a: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agua</a:t>
            </a: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spcBef>
                <a:spcPct val="50000"/>
              </a:spcBef>
            </a:pP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</a:t>
            </a: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inversión privada de $</a:t>
            </a: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7,246 </a:t>
            </a:r>
            <a:r>
              <a:rPr lang="es-MX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mdp</a:t>
            </a: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66.9% de ella a </a:t>
            </a: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transporte y 43.1% para agua.</a:t>
            </a:r>
            <a:endParaRPr lang="es-MX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481453" y="2924612"/>
            <a:ext cx="812299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MX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4.3. Evaluación general.</a:t>
            </a:r>
          </a:p>
          <a:p>
            <a:pPr marL="342900" indent="-342900" algn="just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Los recursos son </a:t>
            </a: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insuficientes.</a:t>
            </a:r>
          </a:p>
          <a:p>
            <a:pPr marL="342900" indent="-342900" algn="just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Hay </a:t>
            </a: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deficiencias en la evaluación de los proyectos. </a:t>
            </a:r>
            <a:endParaRPr lang="es-MX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Sobrestimación de costos y no se consideran gastos de operación y </a:t>
            </a:r>
            <a:r>
              <a:rPr lang="es-MX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mantenimieno</a:t>
            </a: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MX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s-MX" sz="200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Los </a:t>
            </a:r>
            <a:r>
              <a:rPr lang="es-MX" sz="200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gobiernos locales se retrasan en </a:t>
            </a:r>
            <a:r>
              <a:rPr lang="es-MX" sz="200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aportaciones.</a:t>
            </a:r>
          </a:p>
          <a:p>
            <a:pPr marL="342900" indent="-342900" algn="just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s-MX" sz="200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Deficiente monitoreo financiero y social de proyectos.</a:t>
            </a:r>
          </a:p>
          <a:p>
            <a:pPr marL="342900" indent="-342900" algn="just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s-MX" sz="200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hay reglas claras para asignar recursos entre sectores y existe discrecionalidad</a:t>
            </a:r>
            <a:r>
              <a:rPr lang="es-MX" sz="200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en proyectos a evaluar.</a:t>
            </a:r>
            <a:endParaRPr lang="es-ES" sz="2000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3403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827088" y="260350"/>
            <a:ext cx="71532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sz="1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UAEM-FAPUR                                                                    Financiamiento para el desarrollo/jgma</a:t>
            </a:r>
            <a:endParaRPr lang="es-ES" sz="140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539552" y="685800"/>
            <a:ext cx="8136904" cy="335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s-MX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Financiamiento de deuda del banco de desarrollo (</a:t>
            </a:r>
            <a:r>
              <a:rPr lang="es-MX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NADBank</a:t>
            </a:r>
            <a:r>
              <a:rPr lang="es-MX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s-MX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5.1.Objetivos generales y mecanismos de financiamiento.</a:t>
            </a:r>
          </a:p>
          <a:p>
            <a:pPr algn="just">
              <a:lnSpc>
                <a:spcPct val="90000"/>
              </a:lnSpc>
              <a:spcBef>
                <a:spcPct val="50000"/>
              </a:spcBef>
            </a:pP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Banco </a:t>
            </a: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Norteamericano de Desarrollo (</a:t>
            </a:r>
            <a:r>
              <a:rPr lang="es-MX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NADBank</a:t>
            </a: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y la Comisión de Cooperación Ambiental Fronteriza (BECC), </a:t>
            </a: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 crean con TLC </a:t>
            </a: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 el Acuerdo Norteamericano de Cooperación Ambiental.</a:t>
            </a:r>
          </a:p>
          <a:p>
            <a:pPr algn="just">
              <a:lnSpc>
                <a:spcPct val="90000"/>
              </a:lnSpc>
              <a:spcBef>
                <a:spcPct val="50000"/>
              </a:spcBef>
            </a:pP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 propósito del </a:t>
            </a:r>
            <a:r>
              <a:rPr lang="es-MX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NADBank</a:t>
            </a: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es ofrecer asistencia financiera en proyectos de infraestructura </a:t>
            </a: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ambiental</a:t>
            </a: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Capital total 3 mil </a:t>
            </a:r>
            <a:r>
              <a:rPr lang="es-MX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mdd</a:t>
            </a: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MX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90000"/>
              </a:lnSpc>
              <a:spcBef>
                <a:spcPct val="50000"/>
              </a:spcBef>
            </a:pP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Aporta </a:t>
            </a: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hasta 50% del capital a plazos de hasta 25 años. </a:t>
            </a:r>
            <a:endParaRPr lang="es-MX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90000"/>
              </a:lnSpc>
              <a:spcBef>
                <a:spcPct val="50000"/>
              </a:spcBef>
            </a:pP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Los </a:t>
            </a: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proyectos localizados a 300 km al sur </a:t>
            </a: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 </a:t>
            </a: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al norte de la frontera</a:t>
            </a: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MX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539552" y="4040565"/>
            <a:ext cx="820891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BECC revisa la factibilidad técnica y ambiental y efectúa una certificación.</a:t>
            </a:r>
          </a:p>
          <a:p>
            <a:pPr algn="just">
              <a:lnSpc>
                <a:spcPct val="90000"/>
              </a:lnSpc>
              <a:spcBef>
                <a:spcPct val="50000"/>
              </a:spcBef>
            </a:pP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 del capital del </a:t>
            </a:r>
            <a:r>
              <a:rPr lang="es-MX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NADBank</a:t>
            </a: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para Programa de Ajustes e Inversiones Comunitarios (CAIP), en proyectos de localidades de cualquier país, para compensar desempleo.</a:t>
            </a:r>
          </a:p>
          <a:p>
            <a:pPr algn="just">
              <a:lnSpc>
                <a:spcPct val="90000"/>
              </a:lnSpc>
              <a:spcBef>
                <a:spcPct val="50000"/>
              </a:spcBef>
            </a:pPr>
            <a:r>
              <a:rPr lang="es-MX" sz="200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Inicialmente se aplicaron tasas de mercado y, para 2001, programa de tasas inferiores (LIRF: Facilidad de Préstamos a Bajas Tasas de Interés). </a:t>
            </a:r>
            <a:endParaRPr lang="es-ES" sz="2000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1083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/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900113" y="188913"/>
            <a:ext cx="71532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sz="14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UAEM-FAPUR                                                                    Financiamiento para el desarrollo/</a:t>
            </a:r>
            <a:r>
              <a:rPr lang="es-MX" sz="1400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jgma</a:t>
            </a:r>
            <a:endParaRPr lang="es-ES" sz="14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395536" y="404813"/>
            <a:ext cx="8208912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Los donativos para proyectos ambientales </a:t>
            </a: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s-MX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Fondo de Infraestructura para el Medio Ambiente (BEIF): Agua y aguas residuales.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Programa Ambiental de Residuos Sólidos (SWEP).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Fondo de Inversión para Conservación de Agua (WCIF</a:t>
            </a: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s-MX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405497" y="2536448"/>
            <a:ext cx="828092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Para </a:t>
            </a:r>
            <a:r>
              <a:rPr lang="es-MX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proyectos </a:t>
            </a:r>
            <a:r>
              <a:rPr lang="es-MX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 servicios públicos</a:t>
            </a: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tres programas con donativos: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q"/>
            </a:pP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Programa de Cooperación de Desarrollo Institucional (IDP).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q"/>
            </a:pP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Instituto de Manejo de Compañías de Servicios Públicos (UMI).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q"/>
            </a:pP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Programa para Desarrollo de Proyectos (PDP).</a:t>
            </a:r>
          </a:p>
        </p:txBody>
      </p:sp>
      <p:sp>
        <p:nvSpPr>
          <p:cNvPr id="3" name="2 Rectángulo"/>
          <p:cNvSpPr/>
          <p:nvPr/>
        </p:nvSpPr>
        <p:spPr>
          <a:xfrm>
            <a:off x="382244" y="4380944"/>
            <a:ext cx="836622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 considera </a:t>
            </a: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capacidad de pago de </a:t>
            </a: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comunidades</a:t>
            </a: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para reducir subsidios e impulsar proyectos autofinanciables</a:t>
            </a: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spcBef>
                <a:spcPct val="50000"/>
              </a:spcBef>
            </a:pPr>
            <a:r>
              <a:rPr lang="es-MX" sz="200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 </a:t>
            </a:r>
            <a:r>
              <a:rPr lang="es-MX" sz="200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creó la SOFOL: Corporación Financiera de América del Norte (COFIDAN</a:t>
            </a:r>
            <a:r>
              <a:rPr lang="es-MX" sz="200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para resolver prohibición constitucional.</a:t>
            </a:r>
            <a:endParaRPr lang="es-MX" sz="2000" dirty="0" smtClean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es-MX" sz="200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 riesgos cambiarios se creo el Fondo de Apoyo a Estados y Municipios (FOAEM).</a:t>
            </a:r>
            <a:endParaRPr lang="es-ES" sz="2000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6657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/>
      <p:bldP spid="2" grpId="0"/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838200" y="228600"/>
            <a:ext cx="71532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sz="1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UAEM-FAPUR                                                                    Financiamiento para el desarrollo/jgma</a:t>
            </a:r>
            <a:endParaRPr lang="es-ES" sz="140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07" name="Text Box 4"/>
          <p:cNvSpPr txBox="1">
            <a:spLocks noChangeArrowheads="1"/>
          </p:cNvSpPr>
          <p:nvPr/>
        </p:nvSpPr>
        <p:spPr bwMode="auto">
          <a:xfrm>
            <a:off x="580665" y="601662"/>
            <a:ext cx="7668344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5.1.1 Distribución de financiamiento en México.</a:t>
            </a:r>
            <a:endParaRPr lang="es-E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101" name="Object 9"/>
          <p:cNvGraphicFramePr>
            <a:graphicFrameLocks noChangeAspect="1"/>
          </p:cNvGraphicFramePr>
          <p:nvPr/>
        </p:nvGraphicFramePr>
        <p:xfrm>
          <a:off x="6781800" y="1066800"/>
          <a:ext cx="171450" cy="324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7" name="Imagen de mapa de bits" r:id="rId5" imgW="171338" imgH="3247619" progId="PBrush">
                  <p:embed/>
                </p:oleObj>
              </mc:Choice>
              <mc:Fallback>
                <p:oleObj name="Imagen de mapa de bits" r:id="rId5" imgW="171338" imgH="3247619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1800" y="1066800"/>
                        <a:ext cx="171450" cy="3248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upo 3"/>
          <p:cNvGrpSpPr/>
          <p:nvPr/>
        </p:nvGrpSpPr>
        <p:grpSpPr>
          <a:xfrm>
            <a:off x="227012" y="1066799"/>
            <a:ext cx="7183438" cy="3781425"/>
            <a:chOff x="227012" y="1066799"/>
            <a:chExt cx="7183438" cy="3781425"/>
          </a:xfrm>
        </p:grpSpPr>
        <p:graphicFrame>
          <p:nvGraphicFramePr>
            <p:cNvPr id="4099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78161474"/>
                </p:ext>
              </p:extLst>
            </p:nvPr>
          </p:nvGraphicFramePr>
          <p:xfrm>
            <a:off x="6477000" y="1066800"/>
            <a:ext cx="171450" cy="32480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398" name="Imagen de mapa de bits" r:id="rId7" imgW="171338" imgH="3247619" progId="PBrush">
                    <p:embed/>
                  </p:oleObj>
                </mc:Choice>
                <mc:Fallback>
                  <p:oleObj name="Imagen de mapa de bits" r:id="rId7" imgW="171338" imgH="3247619" progId="PBrush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477000" y="1066800"/>
                          <a:ext cx="171450" cy="32480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3" name="Grupo 2"/>
            <p:cNvGrpSpPr/>
            <p:nvPr/>
          </p:nvGrpSpPr>
          <p:grpSpPr>
            <a:xfrm>
              <a:off x="227012" y="1066799"/>
              <a:ext cx="7183438" cy="3781425"/>
              <a:chOff x="227012" y="1066799"/>
              <a:chExt cx="7183438" cy="3781425"/>
            </a:xfrm>
          </p:grpSpPr>
          <p:graphicFrame>
            <p:nvGraphicFramePr>
              <p:cNvPr id="4102" name="Object 1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102755380"/>
                  </p:ext>
                </p:extLst>
              </p:nvPr>
            </p:nvGraphicFramePr>
            <p:xfrm>
              <a:off x="6934200" y="1066800"/>
              <a:ext cx="171450" cy="32480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399" name="Imagen de mapa de bits" r:id="rId8" imgW="171338" imgH="3247619" progId="PBrush">
                      <p:embed/>
                    </p:oleObj>
                  </mc:Choice>
                  <mc:Fallback>
                    <p:oleObj name="Imagen de mapa de bits" r:id="rId8" imgW="171338" imgH="3247619" progId="PBrush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934200" y="1066800"/>
                            <a:ext cx="171450" cy="324802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2" name="1 Grupo"/>
              <p:cNvGrpSpPr/>
              <p:nvPr/>
            </p:nvGrpSpPr>
            <p:grpSpPr>
              <a:xfrm>
                <a:off x="227012" y="1066799"/>
                <a:ext cx="7031038" cy="3781425"/>
                <a:chOff x="227012" y="1066799"/>
                <a:chExt cx="7031038" cy="3781425"/>
              </a:xfrm>
            </p:grpSpPr>
            <p:graphicFrame>
              <p:nvGraphicFramePr>
                <p:cNvPr id="4098" name="Object 6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4514748"/>
                    </p:ext>
                  </p:extLst>
                </p:nvPr>
              </p:nvGraphicFramePr>
              <p:xfrm>
                <a:off x="227012" y="1066799"/>
                <a:ext cx="6249988" cy="378142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8400" name="Imagen de mapa de bits" r:id="rId9" imgW="6249272" imgH="3780952" progId="PBrush">
                        <p:embed/>
                      </p:oleObj>
                    </mc:Choice>
                    <mc:Fallback>
                      <p:oleObj name="Imagen de mapa de bits" r:id="rId9" imgW="6249272" imgH="3780952" progId="PBrush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0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27012" y="1066799"/>
                              <a:ext cx="6249988" cy="378142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4100" name="Object 8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616880329"/>
                    </p:ext>
                  </p:extLst>
                </p:nvPr>
              </p:nvGraphicFramePr>
              <p:xfrm>
                <a:off x="6629400" y="1066800"/>
                <a:ext cx="171450" cy="324802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8401" name="Imagen de mapa de bits" r:id="rId11" imgW="171338" imgH="3247619" progId="PBrush">
                        <p:embed/>
                      </p:oleObj>
                    </mc:Choice>
                    <mc:Fallback>
                      <p:oleObj name="Imagen de mapa de bits" r:id="rId11" imgW="171338" imgH="3247619" progId="PBrush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6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6629400" y="1066800"/>
                              <a:ext cx="171450" cy="324802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4103" name="Object 11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917827692"/>
                    </p:ext>
                  </p:extLst>
                </p:nvPr>
              </p:nvGraphicFramePr>
              <p:xfrm>
                <a:off x="7086600" y="1066800"/>
                <a:ext cx="171450" cy="324802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8402" name="Imagen de mapa de bits" r:id="rId12" imgW="171338" imgH="3247619" progId="PBrush">
                        <p:embed/>
                      </p:oleObj>
                    </mc:Choice>
                    <mc:Fallback>
                      <p:oleObj name="Imagen de mapa de bits" r:id="rId12" imgW="171338" imgH="3247619" progId="PBrush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6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7086600" y="1066800"/>
                              <a:ext cx="171450" cy="324802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graphicFrame>
            <p:nvGraphicFramePr>
              <p:cNvPr id="4104" name="Object 1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595013432"/>
                  </p:ext>
                </p:extLst>
              </p:nvPr>
            </p:nvGraphicFramePr>
            <p:xfrm>
              <a:off x="7239000" y="1066800"/>
              <a:ext cx="171450" cy="32480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403" name="Imagen de mapa de bits" r:id="rId13" imgW="171338" imgH="3247619" progId="PBrush">
                      <p:embed/>
                    </p:oleObj>
                  </mc:Choice>
                  <mc:Fallback>
                    <p:oleObj name="Imagen de mapa de bits" r:id="rId13" imgW="171338" imgH="3247619" progId="PBrush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239000" y="1066800"/>
                            <a:ext cx="171450" cy="324802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sp>
        <p:nvSpPr>
          <p:cNvPr id="4108" name="Text Box 13"/>
          <p:cNvSpPr txBox="1">
            <a:spLocks noChangeArrowheads="1"/>
          </p:cNvSpPr>
          <p:nvPr/>
        </p:nvSpPr>
        <p:spPr bwMode="auto">
          <a:xfrm>
            <a:off x="6629400" y="21336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/>
              <a:t>%</a:t>
            </a:r>
            <a:endParaRPr lang="es-ES"/>
          </a:p>
        </p:txBody>
      </p:sp>
      <p:sp>
        <p:nvSpPr>
          <p:cNvPr id="4109" name="Text Box 14"/>
          <p:cNvSpPr txBox="1">
            <a:spLocks noChangeArrowheads="1"/>
          </p:cNvSpPr>
          <p:nvPr/>
        </p:nvSpPr>
        <p:spPr bwMode="auto">
          <a:xfrm>
            <a:off x="6553200" y="2667000"/>
            <a:ext cx="609600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s-MX" sz="1000" b="1"/>
              <a:t>1.1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s-MX" sz="1000" b="1"/>
              <a:t>10.8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s-MX" sz="1000" b="1"/>
              <a:t>56.6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s-MX" sz="1000" b="1"/>
              <a:t>2.5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s-MX" sz="1000" b="1"/>
              <a:t>17.2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s-MX" sz="1000" b="1"/>
              <a:t>11.7</a:t>
            </a:r>
            <a:endParaRPr lang="es-ES" sz="1000" b="1"/>
          </a:p>
        </p:txBody>
      </p:sp>
      <p:sp>
        <p:nvSpPr>
          <p:cNvPr id="4110" name="Text Box 15"/>
          <p:cNvSpPr txBox="1">
            <a:spLocks noChangeArrowheads="1"/>
          </p:cNvSpPr>
          <p:nvPr/>
        </p:nvSpPr>
        <p:spPr bwMode="auto">
          <a:xfrm>
            <a:off x="395536" y="5029200"/>
            <a:ext cx="8352928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 resto de los recursos es provisto por los 3 ámbitos de gobierno de México, una parte importante por la CNA.</a:t>
            </a:r>
          </a:p>
          <a:p>
            <a:pPr algn="just">
              <a:spcBef>
                <a:spcPct val="50000"/>
              </a:spcBef>
            </a:pP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 76.65% del financiamiento del </a:t>
            </a:r>
            <a:r>
              <a:rPr lang="es-MX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NADBank</a:t>
            </a: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proyectos mexicanos por </a:t>
            </a:r>
            <a:r>
              <a:rPr lang="es-MX" sz="20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donativos, el resto por préstamos directos. </a:t>
            </a:r>
            <a:endParaRPr lang="es-ES" sz="2000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3544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827088" y="260350"/>
            <a:ext cx="71532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sz="1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UAEM-FAPUR                                                                    Financiamiento para el desarrollo/jgma</a:t>
            </a:r>
            <a:endParaRPr lang="es-ES" sz="140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5122" name="Object 5"/>
          <p:cNvGraphicFramePr>
            <a:graphicFrameLocks noChangeAspect="1"/>
          </p:cNvGraphicFramePr>
          <p:nvPr/>
        </p:nvGraphicFramePr>
        <p:xfrm>
          <a:off x="0" y="533400"/>
          <a:ext cx="9144000" cy="289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74" name="Imagen de mapa de bits" r:id="rId5" imgW="6249272" imgH="3905795" progId="PBrush">
                  <p:embed/>
                </p:oleObj>
              </mc:Choice>
              <mc:Fallback>
                <p:oleObj name="Imagen de mapa de bits" r:id="rId5" imgW="6249272" imgH="3905795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533400"/>
                        <a:ext cx="9144000" cy="289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0" y="3886200"/>
            <a:ext cx="9144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/>
              <a:t>Sólo 13.15 de los créditos contratados a LIRF.</a:t>
            </a:r>
            <a:endParaRPr lang="es-ES" sz="2000"/>
          </a:p>
        </p:txBody>
      </p:sp>
      <p:graphicFrame>
        <p:nvGraphicFramePr>
          <p:cNvPr id="5123" name="Object 7"/>
          <p:cNvGraphicFramePr>
            <a:graphicFrameLocks noChangeAspect="1"/>
          </p:cNvGraphicFramePr>
          <p:nvPr/>
        </p:nvGraphicFramePr>
        <p:xfrm>
          <a:off x="0" y="3429000"/>
          <a:ext cx="9144000" cy="342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75" name="Imagen de mapa de bits" r:id="rId7" imgW="7725853" imgH="5047619" progId="PBrush">
                  <p:embed/>
                </p:oleObj>
              </mc:Choice>
              <mc:Fallback>
                <p:oleObj name="Imagen de mapa de bits" r:id="rId7" imgW="7725853" imgH="5047619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3429000"/>
                        <a:ext cx="9144000" cy="3429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59987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838200" y="228600"/>
            <a:ext cx="71532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sz="1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UAEM-FAPUR                                                                    Financiamiento para el desarrollo/jgma</a:t>
            </a:r>
            <a:endParaRPr lang="es-ES" sz="140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622953" y="554887"/>
            <a:ext cx="8064896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5.1.2 </a:t>
            </a:r>
            <a:r>
              <a:rPr lang="es-E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Evaluación general.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 financiamiento del </a:t>
            </a:r>
            <a:r>
              <a:rPr lang="es-E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NADBank</a:t>
            </a:r>
            <a:r>
              <a:rPr 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ES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insuficiente</a:t>
            </a:r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E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hay garantía de donativos de la EPA y debe cuidarse </a:t>
            </a:r>
            <a:r>
              <a:rPr lang="es-E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autosustentabilidad</a:t>
            </a:r>
            <a:r>
              <a:rPr 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es-E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NADBank</a:t>
            </a:r>
            <a:r>
              <a:rPr 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just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Financiamiento a </a:t>
            </a:r>
            <a:r>
              <a:rPr lang="es-ES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municipios ricos</a:t>
            </a:r>
            <a:r>
              <a:rPr 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por </a:t>
            </a:r>
            <a:r>
              <a:rPr lang="es-ES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tasas </a:t>
            </a:r>
            <a:r>
              <a:rPr lang="es-ES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interés</a:t>
            </a:r>
            <a:r>
              <a:rPr 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 incapacidad de </a:t>
            </a:r>
            <a:r>
              <a:rPr lang="es-ES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comunidades pobres</a:t>
            </a:r>
            <a:r>
              <a:rPr 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para cubrir cuotas. </a:t>
            </a:r>
            <a:endParaRPr lang="es-E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 </a:t>
            </a:r>
            <a:r>
              <a:rPr lang="es-ES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crecimiento demográfico e industrial</a:t>
            </a:r>
            <a:r>
              <a:rPr 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continuará rebasando la infraestructura existente</a:t>
            </a:r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E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622953" y="3724986"/>
            <a:ext cx="8380864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Reticencias a financiar la infraestructura por </a:t>
            </a:r>
            <a:r>
              <a:rPr lang="es-ES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costo </a:t>
            </a:r>
            <a:r>
              <a:rPr lang="es-ES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político</a:t>
            </a:r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y </a:t>
            </a:r>
            <a:r>
              <a:rPr lang="es-ES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periodo</a:t>
            </a:r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 gobierno.</a:t>
            </a:r>
          </a:p>
          <a:p>
            <a:pPr marL="342900" indent="-342900" algn="just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s-ES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Limitaciones</a:t>
            </a:r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 la participación del sector privado por </a:t>
            </a:r>
            <a:r>
              <a:rPr lang="es-ES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oposición a la privatización</a:t>
            </a:r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y a fijar </a:t>
            </a:r>
            <a:r>
              <a:rPr lang="es-ES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precios en función de costos</a:t>
            </a:r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directos.</a:t>
            </a:r>
            <a:endParaRPr lang="es-E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 requiere </a:t>
            </a:r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mayor </a:t>
            </a:r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eficiencia en proceso de certificación-financiamiento (40.8 meses vs 5.7) y financiamiento-desembolso (17.7 meses vs. 7 meses). 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s-ES" sz="200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Causas: proyectos en etapa temprana, requerimientos adicionales y coordinación BECC y </a:t>
            </a:r>
            <a:r>
              <a:rPr lang="es-ES" sz="2000" dirty="0" err="1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NADBank</a:t>
            </a:r>
            <a:r>
              <a:rPr lang="es-ES" sz="200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ES" sz="2000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2106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/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827088" y="260350"/>
            <a:ext cx="71532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sz="1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UAEM-FAPUR                                                                    Financiamiento para el desarrollo/jgma</a:t>
            </a:r>
            <a:endParaRPr lang="es-ES" sz="140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323528" y="609600"/>
            <a:ext cx="8064896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Fondo de Aportaciones para Infraestructura Social (FAIS).</a:t>
            </a:r>
          </a:p>
          <a:p>
            <a:pPr algn="just">
              <a:spcBef>
                <a:spcPct val="50000"/>
              </a:spcBef>
            </a:pPr>
            <a:r>
              <a:rPr lang="es-E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6.1 Los rasgos generales del FAIS.</a:t>
            </a:r>
          </a:p>
          <a:p>
            <a:pPr algn="just">
              <a:spcBef>
                <a:spcPct val="50000"/>
              </a:spcBef>
            </a:pPr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 </a:t>
            </a:r>
            <a:r>
              <a:rPr 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</a:t>
            </a: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 </a:t>
            </a:r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 </a:t>
            </a:r>
            <a:r>
              <a:rPr 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creó </a:t>
            </a:r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 </a:t>
            </a:r>
            <a:r>
              <a:rPr 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ramo 33. Se distribuye de acuerdo con el grado de marginación.</a:t>
            </a:r>
          </a:p>
          <a:p>
            <a:pPr algn="just">
              <a:spcBef>
                <a:spcPct val="50000"/>
              </a:spcBef>
            </a:pPr>
            <a:r>
              <a:rPr 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 constituye con el 2.5 de la Recaudación Federal de Impuestos. FAISE: 0.333 y FAISM: 2.197 (88</a:t>
            </a:r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%).</a:t>
            </a:r>
            <a:endParaRPr lang="es-E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5516563"/>
            <a:ext cx="9036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MX" sz="1800">
              <a:solidFill>
                <a:schemeClr val="hlink"/>
              </a:solidFill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323528" y="3533343"/>
            <a:ext cx="82089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Los fondos sólo para obra pública que beneficie a población en pobreza extrema o rezago social.</a:t>
            </a:r>
          </a:p>
          <a:p>
            <a:pPr algn="just">
              <a:spcBef>
                <a:spcPct val="50000"/>
              </a:spcBef>
            </a:pPr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asignación </a:t>
            </a:r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 </a:t>
            </a:r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decide por comités y consejos comunitarios o cabildos.</a:t>
            </a:r>
          </a:p>
          <a:p>
            <a:pPr algn="just">
              <a:spcBef>
                <a:spcPct val="50000"/>
              </a:spcBef>
            </a:pPr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Concurrente </a:t>
            </a:r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(LCF y LFSF), polémico y dificultad práctica para la supervisión y rendición de cuentas de los recursos del FAIS.</a:t>
            </a:r>
            <a:endParaRPr lang="es-E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0971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/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838200" y="228600"/>
            <a:ext cx="71532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sz="1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UAEM-FAPUR                                                                    Financiamiento para el desarrollo/jgma</a:t>
            </a:r>
            <a:endParaRPr lang="es-ES" sz="140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149" name="Text Box 4"/>
          <p:cNvSpPr txBox="1">
            <a:spLocks noChangeArrowheads="1"/>
          </p:cNvSpPr>
          <p:nvPr/>
        </p:nvSpPr>
        <p:spPr bwMode="auto">
          <a:xfrm>
            <a:off x="0" y="2346325"/>
            <a:ext cx="9144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sz="1800"/>
          </a:p>
          <a:p>
            <a:pPr>
              <a:spcBef>
                <a:spcPct val="50000"/>
              </a:spcBef>
            </a:pPr>
            <a:endParaRPr lang="es-ES" sz="2000"/>
          </a:p>
        </p:txBody>
      </p:sp>
      <p:graphicFrame>
        <p:nvGraphicFramePr>
          <p:cNvPr id="6146" name="Object 5"/>
          <p:cNvGraphicFramePr>
            <a:graphicFrameLocks noChangeAspect="1"/>
          </p:cNvGraphicFramePr>
          <p:nvPr/>
        </p:nvGraphicFramePr>
        <p:xfrm>
          <a:off x="250825" y="2420938"/>
          <a:ext cx="8496300" cy="290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2" name="Imagen de mapa de bits" r:id="rId5" imgW="6838095" imgH="4200000" progId="PBrush">
                  <p:embed/>
                </p:oleObj>
              </mc:Choice>
              <mc:Fallback>
                <p:oleObj name="Imagen de mapa de bits" r:id="rId5" imgW="6838095" imgH="4200000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2420938"/>
                        <a:ext cx="8496300" cy="2906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0" name="Text Box 8"/>
          <p:cNvSpPr txBox="1">
            <a:spLocks noChangeArrowheads="1"/>
          </p:cNvSpPr>
          <p:nvPr/>
        </p:nvSpPr>
        <p:spPr bwMode="auto">
          <a:xfrm>
            <a:off x="611560" y="1482944"/>
            <a:ext cx="784887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Las Aportaciones federales son ingresos pro cíclicos con un incremento </a:t>
            </a:r>
          </a:p>
          <a:p>
            <a:pPr algn="just"/>
            <a:r>
              <a:rPr 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7.7% entre 1998 y 2004</a:t>
            </a:r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E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7908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ChangeArrowheads="1"/>
          </p:cNvSpPr>
          <p:nvPr/>
        </p:nvSpPr>
        <p:spPr bwMode="auto">
          <a:xfrm>
            <a:off x="4479925" y="3048000"/>
            <a:ext cx="1841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MX" sz="4400">
              <a:solidFill>
                <a:schemeClr val="tx2"/>
              </a:solidFill>
              <a:cs typeface="Arial" charset="0"/>
            </a:endParaRPr>
          </a:p>
        </p:txBody>
      </p:sp>
      <p:pic>
        <p:nvPicPr>
          <p:cNvPr id="1945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881063"/>
            <a:ext cx="8640763" cy="597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12" name="Rectangle 8"/>
          <p:cNvSpPr>
            <a:spLocks noChangeArrowheads="1"/>
          </p:cNvSpPr>
          <p:nvPr/>
        </p:nvSpPr>
        <p:spPr bwMode="auto">
          <a:xfrm>
            <a:off x="611188" y="260350"/>
            <a:ext cx="81629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s-MX" sz="1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UAEM-FAPUR                                                                    Financiamiento para el desarrollo/jgma</a:t>
            </a:r>
            <a:endParaRPr lang="es-ES" sz="140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27464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smtClean="0"/>
              <a:t>aaa</a:t>
            </a:r>
          </a:p>
        </p:txBody>
      </p:sp>
      <p:pic>
        <p:nvPicPr>
          <p:cNvPr id="20483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539750" y="188913"/>
            <a:ext cx="83534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s-MX" sz="1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UAEM-FAPUR                                                                                    Financiamiento para el desarrollo/jgma</a:t>
            </a:r>
            <a:endParaRPr lang="es-ES" sz="140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485" name="Rectangle 7"/>
          <p:cNvSpPr>
            <a:spLocks noChangeArrowheads="1"/>
          </p:cNvSpPr>
          <p:nvPr/>
        </p:nvSpPr>
        <p:spPr bwMode="auto">
          <a:xfrm>
            <a:off x="250825" y="765175"/>
            <a:ext cx="8640763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6.2 La distribución del FAIS  y la meta compensatoria.</a:t>
            </a:r>
          </a:p>
          <a:p>
            <a:endParaRPr lang="es-ES" sz="2000" dirty="0">
              <a:solidFill>
                <a:schemeClr val="hlin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 </a:t>
            </a: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2007 se consideraron los siguientes factores de distribución</a:t>
            </a: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s-E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48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2182813"/>
            <a:ext cx="8496300" cy="147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7" name="Text Box 9"/>
          <p:cNvSpPr txBox="1">
            <a:spLocks noChangeArrowheads="1"/>
          </p:cNvSpPr>
          <p:nvPr/>
        </p:nvSpPr>
        <p:spPr bwMode="auto">
          <a:xfrm>
            <a:off x="323850" y="4076700"/>
            <a:ext cx="8820150" cy="252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Asignaciones del FAISM, están correlacionadas directamente con pobreza y rural.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Los </a:t>
            </a:r>
            <a:r>
              <a:rPr 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municipios más marginados reciben Aportaciones federales per cápita más elevadas.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Ineficaz por dispersión geográfica de la </a:t>
            </a: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población.</a:t>
            </a:r>
            <a:endParaRPr lang="es-MX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ES" sz="200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Economías </a:t>
            </a:r>
            <a:r>
              <a:rPr lang="es-ES" sz="20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escala: </a:t>
            </a:r>
            <a:r>
              <a:rPr lang="es-ES" sz="200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localidades con 10 </a:t>
            </a:r>
            <a:r>
              <a:rPr lang="es-ES" sz="20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 80 mil con concentración geográfica Δ </a:t>
            </a:r>
            <a:r>
              <a:rPr lang="es-ES" sz="200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cobertura.</a:t>
            </a:r>
            <a:endParaRPr lang="es-ES" sz="2000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ES" sz="1800" dirty="0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913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/>
      <p:bldP spid="2048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5"/>
          <p:cNvSpPr>
            <a:spLocks noGrp="1" noChangeArrowheads="1"/>
          </p:cNvSpPr>
          <p:nvPr>
            <p:ph type="title"/>
          </p:nvPr>
        </p:nvSpPr>
        <p:spPr>
          <a:xfrm>
            <a:off x="684213" y="260350"/>
            <a:ext cx="7772400" cy="304800"/>
          </a:xfrm>
        </p:spPr>
        <p:txBody>
          <a:bodyPr/>
          <a:lstStyle/>
          <a:p>
            <a:pPr algn="l" eaLnBrk="1" hangingPunct="1">
              <a:defRPr/>
            </a:pPr>
            <a:r>
              <a:rPr lang="es-MX" sz="1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UAEM-FAPUR                                                                    Financiamiento para el desarrollo/</a:t>
            </a:r>
            <a:r>
              <a:rPr lang="es-MX" sz="14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jgma</a:t>
            </a:r>
            <a:endParaRPr lang="es-ES" sz="1400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434477" y="1072981"/>
            <a:ext cx="658579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spcBef>
                <a:spcPct val="50000"/>
              </a:spcBef>
            </a:pPr>
            <a:r>
              <a:rPr lang="es-E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¿Qué es la infraestructura pública local?</a:t>
            </a:r>
            <a:endParaRPr lang="es-E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434477" y="594667"/>
            <a:ext cx="22742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s-E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Introducción.</a:t>
            </a:r>
            <a:endParaRPr lang="es-E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421616" y="2999248"/>
            <a:ext cx="55446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s-E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s-E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valuación</a:t>
            </a:r>
            <a:r>
              <a:rPr lang="es-E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 potencial y obstáculos.</a:t>
            </a:r>
          </a:p>
        </p:txBody>
      </p:sp>
      <p:sp>
        <p:nvSpPr>
          <p:cNvPr id="5" name="4 Rectángulo"/>
          <p:cNvSpPr/>
          <p:nvPr/>
        </p:nvSpPr>
        <p:spPr>
          <a:xfrm>
            <a:off x="421616" y="3429000"/>
            <a:ext cx="824664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s-E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s-E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ecesidad</a:t>
            </a:r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 infraestructura y </a:t>
            </a:r>
            <a:r>
              <a:rPr lang="es-E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escasas fuentes de financiamiento</a:t>
            </a:r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 largo plazo:</a:t>
            </a:r>
          </a:p>
          <a:p>
            <a:pPr marL="457200" indent="-457200">
              <a:spcBef>
                <a:spcPct val="50000"/>
              </a:spcBef>
              <a:buFontTx/>
              <a:buAutoNum type="alphaLcParenR"/>
            </a:pPr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Fondos limitados de la banca de desarrollo,</a:t>
            </a:r>
          </a:p>
          <a:p>
            <a:pPr marL="457200" indent="-457200">
              <a:spcBef>
                <a:spcPct val="50000"/>
              </a:spcBef>
              <a:buFontTx/>
              <a:buAutoNum type="alphaLcParenR"/>
            </a:pPr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Escasa participación de banca comercial y mercado de capitales,</a:t>
            </a:r>
          </a:p>
          <a:p>
            <a:pPr marL="457200" indent="-457200">
              <a:spcBef>
                <a:spcPct val="50000"/>
              </a:spcBef>
              <a:buFontTx/>
              <a:buAutoNum type="alphaLcParenR"/>
            </a:pPr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Ingresos propios insignificantes y,</a:t>
            </a:r>
          </a:p>
          <a:p>
            <a:pPr marL="457200" indent="-457200">
              <a:spcBef>
                <a:spcPct val="50000"/>
              </a:spcBef>
              <a:buFontTx/>
              <a:buAutoNum type="alphaLcParenR"/>
            </a:pPr>
            <a:r>
              <a:rPr lang="es-ES" sz="200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Aportaciones federales (transferencias condicionadas) fuente principal de financiamiento.</a:t>
            </a:r>
            <a:endParaRPr lang="es-ES" sz="2000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434477" y="1619151"/>
            <a:ext cx="77768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Principales fuentes </a:t>
            </a:r>
            <a:r>
              <a:rPr lang="es-MX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financiamiento: </a:t>
            </a: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Fuentes privadas, banca de desarrollo, Aportaciones federales </a:t>
            </a:r>
          </a:p>
        </p:txBody>
      </p:sp>
      <p:sp>
        <p:nvSpPr>
          <p:cNvPr id="7" name="Rectángulo 6"/>
          <p:cNvSpPr/>
          <p:nvPr/>
        </p:nvSpPr>
        <p:spPr>
          <a:xfrm>
            <a:off x="434477" y="2388081"/>
            <a:ext cx="77768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s-E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Novedades :</a:t>
            </a:r>
            <a:r>
              <a:rPr 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a) marco regulatorio del endeudamiento y b) Aportaciones federales.</a:t>
            </a:r>
          </a:p>
        </p:txBody>
      </p:sp>
    </p:spTree>
    <p:extLst>
      <p:ext uri="{BB962C8B-B14F-4D97-AF65-F5344CB8AC3E}">
        <p14:creationId xmlns:p14="http://schemas.microsoft.com/office/powerpoint/2010/main" val="935981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838200" y="228600"/>
            <a:ext cx="71532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sz="1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UAEM-FAPUR                                                                    Financiamiento para el desarrollo/jgma</a:t>
            </a:r>
            <a:endParaRPr lang="es-ES" sz="140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1508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3" y="3062288"/>
            <a:ext cx="4357687" cy="3795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765175"/>
            <a:ext cx="58674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01505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838200" y="228600"/>
            <a:ext cx="7759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sz="1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UAEM-FAPUR                                                                    Financiamiento para el desarrollo/jgma</a:t>
            </a:r>
            <a:endParaRPr lang="es-ES" sz="140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pic>
        <p:nvPicPr>
          <p:cNvPr id="717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971550" y="188913"/>
            <a:ext cx="71532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sz="1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UAEM-FAPUR                                                                    Financiamiento para el desarrollo/jgma</a:t>
            </a:r>
            <a:endParaRPr lang="es-ES" sz="140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174" name="Text Box 5"/>
          <p:cNvSpPr txBox="1">
            <a:spLocks noChangeArrowheads="1"/>
          </p:cNvSpPr>
          <p:nvPr/>
        </p:nvSpPr>
        <p:spPr bwMode="auto">
          <a:xfrm>
            <a:off x="684299" y="531779"/>
            <a:ext cx="7727776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6.3. La importancia y la asignación sectorial del FAISM</a:t>
            </a:r>
          </a:p>
        </p:txBody>
      </p:sp>
      <p:graphicFrame>
        <p:nvGraphicFramePr>
          <p:cNvPr id="7170" name="Object 6"/>
          <p:cNvGraphicFramePr>
            <a:graphicFrameLocks noChangeAspect="1"/>
          </p:cNvGraphicFramePr>
          <p:nvPr/>
        </p:nvGraphicFramePr>
        <p:xfrm>
          <a:off x="395288" y="1011238"/>
          <a:ext cx="8618537" cy="5846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5" name="Imagen de mapa de bits" r:id="rId5" imgW="7542857" imgH="4590476" progId="PBrush">
                  <p:embed/>
                </p:oleObj>
              </mc:Choice>
              <mc:Fallback>
                <p:oleObj name="Imagen de mapa de bits" r:id="rId5" imgW="7542857" imgH="4590476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1011238"/>
                        <a:ext cx="8618537" cy="5846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96195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17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838200" y="228600"/>
            <a:ext cx="71532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sz="1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UAEM-FAPUR                                                                    Financiamiento para el desarrollo/jgma</a:t>
            </a:r>
            <a:endParaRPr lang="es-ES" sz="140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0" y="609600"/>
            <a:ext cx="9144000" cy="301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 FAIS representa 18.6% de los ingresos municipales totales, pero para los municipios pobres es de más de 30</a:t>
            </a:r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%.</a:t>
            </a:r>
            <a:endParaRPr lang="es-E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 los municipios con menos de 80,000 habitantes el FAISM financia </a:t>
            </a:r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entre </a:t>
            </a:r>
            <a:r>
              <a:rPr 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80-85% de la infraestructura. </a:t>
            </a:r>
            <a:endParaRPr lang="es-E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 </a:t>
            </a:r>
            <a:r>
              <a:rPr 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los municipios y metrópolis de más de 500,000 hab. el endeudamiento también es fuente importante de financiamiento.</a:t>
            </a:r>
          </a:p>
          <a:p>
            <a:pPr>
              <a:spcBef>
                <a:spcPct val="50000"/>
              </a:spcBef>
            </a:pPr>
            <a:r>
              <a:rPr 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cobertura de servicios de agua potable, alcantarillado y electricidad es mayor en la cabecera y cuanto más grande es el tamaño de la localidad.</a:t>
            </a:r>
          </a:p>
        </p:txBody>
      </p:sp>
      <p:pic>
        <p:nvPicPr>
          <p:cNvPr id="22533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45995" y="3726796"/>
            <a:ext cx="7046913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69661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838200" y="228600"/>
            <a:ext cx="71532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sz="1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UAEM-FAPUR                                                                    Financiamiento para el desarrollo/jgma</a:t>
            </a:r>
            <a:endParaRPr lang="es-ES" sz="140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28162" y="2852936"/>
            <a:ext cx="891540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6.4. Comentarios finales.</a:t>
            </a:r>
          </a:p>
          <a:p>
            <a:pPr>
              <a:spcBef>
                <a:spcPct val="50000"/>
              </a:spcBef>
            </a:pPr>
            <a:r>
              <a:rPr 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 los países de ingresos bajos, la forma de la descentralización </a:t>
            </a:r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eficiente es </a:t>
            </a:r>
            <a:r>
              <a:rPr 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proporcionar </a:t>
            </a:r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transferencias y </a:t>
            </a:r>
            <a:r>
              <a:rPr 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a través de otorgar soberanías fiscales.</a:t>
            </a:r>
          </a:p>
          <a:p>
            <a:pPr>
              <a:spcBef>
                <a:spcPct val="50000"/>
              </a:spcBef>
            </a:pPr>
            <a:r>
              <a:rPr 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 FAIS elimina decisiones altamente discrecionales y negociaciones asimétricas, además de contribuir a mejorar la planeación y la igualación de las demandas.</a:t>
            </a:r>
          </a:p>
          <a:p>
            <a:pPr>
              <a:spcBef>
                <a:spcPct val="50000"/>
              </a:spcBef>
            </a:pPr>
            <a:r>
              <a:rPr 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Dudas sobre la eficiencia en la asignación debido a que no está regulada la distribución de recursos entre las comunidades ni el tipo de infraestructura.</a:t>
            </a:r>
          </a:p>
          <a:p>
            <a:pPr>
              <a:spcBef>
                <a:spcPct val="50000"/>
              </a:spcBef>
            </a:pPr>
            <a:r>
              <a:rPr lang="es-ES" sz="20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Retos: los municipios rurales tienen una cobertura de servicios menor, pero la magnitud absoluta de carencias y el deterioro es mayor en las grandes áreas urbanas.</a:t>
            </a:r>
          </a:p>
        </p:txBody>
      </p:sp>
      <p:pic>
        <p:nvPicPr>
          <p:cNvPr id="23557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549276"/>
            <a:ext cx="5214417" cy="2846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28967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0"/>
          <p:cNvSpPr>
            <a:spLocks noChangeArrowheads="1"/>
          </p:cNvSpPr>
          <p:nvPr/>
        </p:nvSpPr>
        <p:spPr bwMode="auto">
          <a:xfrm>
            <a:off x="592488" y="1309947"/>
            <a:ext cx="772392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Moreno Ayala, José Gerardo (2011), “</a:t>
            </a:r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Los </a:t>
            </a:r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ingresos del federalismo mexicano ante la configuración social y espacial del capitalismo </a:t>
            </a:r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informático-global”, en 16° Encuentro Nacional sobre Desarrollo Regional en México. AMECIDER 2011. El futuro del desarrollo regional sustentable. Territorio, sociedad y Gobierno, </a:t>
            </a:r>
            <a:r>
              <a:rPr lang="es-MX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Asosciación</a:t>
            </a:r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Mexicana de Ciencias para el Desarrollo Regional A. C., Xalapa, Veracruz. ISBN 978-607-02-2613-7</a:t>
            </a:r>
            <a:endParaRPr lang="es-E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ct val="50000"/>
              </a:spcBef>
              <a:defRPr/>
            </a:pPr>
            <a:endParaRPr lang="es-E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ct val="50000"/>
              </a:spcBef>
              <a:defRPr/>
            </a:pP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Tamayo-Flores</a:t>
            </a: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Rafael y Hernández-Trillo, Fausto (2006), </a:t>
            </a: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Financiamiento </a:t>
            </a: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la infraestructura local en México: Temas actuales </a:t>
            </a: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 </a:t>
            </a: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perspectivas, México, USAID-Tecnológico de </a:t>
            </a: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Monterrey-</a:t>
            </a:r>
            <a:r>
              <a:rPr lang="es-E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USEmbassy</a:t>
            </a: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 </a:t>
            </a: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http://www.indetec.gob.mx/informaci</a:t>
            </a:r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o</a:t>
            </a: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n/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ct val="50000"/>
              </a:spcBef>
              <a:defRPr/>
            </a:pP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art</a:t>
            </a:r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culos/</a:t>
            </a:r>
            <a:r>
              <a:rPr lang="es-E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Fp</a:t>
            </a:r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s-E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blicas</a:t>
            </a: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/Local_Infraestructure_Financing_SP.pdf.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592488" y="840208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Bibliografía: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684213" y="260350"/>
            <a:ext cx="7772400" cy="3048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s-MX" sz="140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UAEM-FAPUR                                                                    Financiamiento para el desarrollo/jgma</a:t>
            </a:r>
            <a:endParaRPr lang="es-ES" sz="1400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5661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689"/>
          <a:stretch/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5" name="4 Rectángulo"/>
          <p:cNvSpPr/>
          <p:nvPr/>
        </p:nvSpPr>
        <p:spPr>
          <a:xfrm rot="20496439">
            <a:off x="2814018" y="2316207"/>
            <a:ext cx="405024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Gracias!!!</a:t>
            </a:r>
            <a:endParaRPr lang="es-E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79758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2 Gráfico"/>
          <p:cNvGraphicFramePr/>
          <p:nvPr>
            <p:extLst>
              <p:ext uri="{D42A27DB-BD31-4B8C-83A1-F6EECF244321}">
                <p14:modId xmlns:p14="http://schemas.microsoft.com/office/powerpoint/2010/main" val="2907358561"/>
              </p:ext>
            </p:extLst>
          </p:nvPr>
        </p:nvGraphicFramePr>
        <p:xfrm>
          <a:off x="0" y="1196752"/>
          <a:ext cx="9144000" cy="56612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4 Rectángulo"/>
          <p:cNvSpPr/>
          <p:nvPr/>
        </p:nvSpPr>
        <p:spPr>
          <a:xfrm>
            <a:off x="251520" y="0"/>
            <a:ext cx="86764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MX" sz="1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UAEM-FAPUR                                                                    Financiamiento para el desarrollo/</a:t>
            </a:r>
            <a:r>
              <a:rPr lang="es-MX" sz="1400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jgma</a:t>
            </a:r>
            <a:endParaRPr lang="es-ES" sz="14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395536" y="476672"/>
            <a:ext cx="8532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capacidad fiscal municipal autónoma, en el contexto del centralismo fiscal</a:t>
            </a:r>
            <a:endParaRPr lang="es-MX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6100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2 Gráfico"/>
          <p:cNvGraphicFramePr/>
          <p:nvPr>
            <p:extLst>
              <p:ext uri="{D42A27DB-BD31-4B8C-83A1-F6EECF244321}">
                <p14:modId xmlns:p14="http://schemas.microsoft.com/office/powerpoint/2010/main" val="1399542866"/>
              </p:ext>
            </p:extLst>
          </p:nvPr>
        </p:nvGraphicFramePr>
        <p:xfrm>
          <a:off x="0" y="1196752"/>
          <a:ext cx="9144000" cy="55446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3 Rectángulo"/>
          <p:cNvSpPr/>
          <p:nvPr/>
        </p:nvSpPr>
        <p:spPr>
          <a:xfrm>
            <a:off x="251520" y="0"/>
            <a:ext cx="86764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MX" sz="1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UAEM-FAPUR                                                                    Financiamiento para el desarrollo/</a:t>
            </a:r>
            <a:r>
              <a:rPr lang="es-MX" sz="1400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jgma</a:t>
            </a:r>
            <a:endParaRPr lang="es-ES" sz="14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771933" y="563817"/>
            <a:ext cx="78325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capacidad municipal de gasto, en el contexto del centralismo fiscal</a:t>
            </a:r>
            <a:endParaRPr lang="es-MX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6834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2 Gráfico"/>
          <p:cNvGraphicFramePr/>
          <p:nvPr>
            <p:extLst>
              <p:ext uri="{D42A27DB-BD31-4B8C-83A1-F6EECF244321}">
                <p14:modId xmlns:p14="http://schemas.microsoft.com/office/powerpoint/2010/main" val="3627772984"/>
              </p:ext>
            </p:extLst>
          </p:nvPr>
        </p:nvGraphicFramePr>
        <p:xfrm>
          <a:off x="971600" y="1484784"/>
          <a:ext cx="7776864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3 Rectángulo"/>
          <p:cNvSpPr/>
          <p:nvPr/>
        </p:nvSpPr>
        <p:spPr>
          <a:xfrm>
            <a:off x="251520" y="0"/>
            <a:ext cx="86764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MX" sz="1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UAEM-FAPUR                                                                    Financiamiento para el desarrollo/</a:t>
            </a:r>
            <a:r>
              <a:rPr lang="es-MX" sz="1400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jgma</a:t>
            </a:r>
            <a:endParaRPr lang="es-ES" sz="14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2105472" y="696225"/>
            <a:ext cx="49685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dependencia fiscal de los municipios</a:t>
            </a:r>
            <a:endParaRPr lang="es-MX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1385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24544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684213" y="260350"/>
            <a:ext cx="777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s-MX" sz="14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UAEM-FAPUR                                                                    Financiamiento para el desarrollo/</a:t>
            </a:r>
            <a:r>
              <a:rPr lang="es-MX" sz="1400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jgma</a:t>
            </a:r>
            <a:endParaRPr lang="es-ES" sz="14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9220" name="Text Box 6"/>
          <p:cNvSpPr txBox="1">
            <a:spLocks noChangeArrowheads="1"/>
          </p:cNvSpPr>
          <p:nvPr/>
        </p:nvSpPr>
        <p:spPr bwMode="auto">
          <a:xfrm>
            <a:off x="0" y="762000"/>
            <a:ext cx="9144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MX" sz="2000"/>
          </a:p>
        </p:txBody>
      </p:sp>
      <p:sp>
        <p:nvSpPr>
          <p:cNvPr id="9221" name="Text Box 7"/>
          <p:cNvSpPr txBox="1">
            <a:spLocks noChangeArrowheads="1"/>
          </p:cNvSpPr>
          <p:nvPr/>
        </p:nvSpPr>
        <p:spPr bwMode="auto">
          <a:xfrm>
            <a:off x="611560" y="960437"/>
            <a:ext cx="7920880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s-E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Fuentes del endeudamiento local:</a:t>
            </a:r>
          </a:p>
          <a:p>
            <a:pPr marL="457200" indent="-457200" algn="just">
              <a:spcBef>
                <a:spcPct val="50000"/>
              </a:spcBef>
              <a:buFontTx/>
              <a:buAutoNum type="arabicParenR"/>
            </a:pPr>
            <a:r>
              <a:rPr 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Mercados de capital: 10% del endeudamiento (D.F. y </a:t>
            </a:r>
            <a:r>
              <a:rPr lang="es-E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Edomex</a:t>
            </a:r>
            <a:r>
              <a:rPr 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una tercera parte del valor de los bonos emitidos). </a:t>
            </a:r>
            <a:endParaRPr lang="es-E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spcBef>
                <a:spcPct val="50000"/>
              </a:spcBef>
              <a:buFontTx/>
              <a:buAutoNum type="arabicParenR"/>
            </a:pPr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Bancos </a:t>
            </a:r>
            <a:r>
              <a:rPr 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comerciales: 55% del endeudamiento.</a:t>
            </a:r>
          </a:p>
          <a:p>
            <a:pPr marL="457200" indent="-457200" algn="just">
              <a:spcBef>
                <a:spcPct val="50000"/>
              </a:spcBef>
              <a:buFontTx/>
              <a:buAutoNum type="arabicParenR"/>
            </a:pPr>
            <a:r>
              <a:rPr 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Banca de desarrollo: 35% de la deuda</a:t>
            </a: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(Banco de Desarrollo de América del Norte (</a:t>
            </a:r>
            <a:r>
              <a:rPr lang="es-E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NADBank</a:t>
            </a:r>
            <a:r>
              <a:rPr 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y </a:t>
            </a:r>
            <a:r>
              <a:rPr lang="es-E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Banobras</a:t>
            </a:r>
            <a:r>
              <a:rPr 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(95%)). 	</a:t>
            </a:r>
          </a:p>
        </p:txBody>
      </p:sp>
      <p:sp>
        <p:nvSpPr>
          <p:cNvPr id="2" name="1 Rectángulo"/>
          <p:cNvSpPr/>
          <p:nvPr/>
        </p:nvSpPr>
        <p:spPr>
          <a:xfrm>
            <a:off x="684213" y="3592446"/>
            <a:ext cx="792023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s-E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Fondo de Aportación para la Infraestructura Social (FAIS): </a:t>
            </a:r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Fuente atractiva de financiamiento. Dudas sobre la eficiencia en su asignación. Evidencia de que se gastan con fines clientelares o de manera ilegal (no en infraestructura).</a:t>
            </a:r>
          </a:p>
        </p:txBody>
      </p:sp>
      <p:sp>
        <p:nvSpPr>
          <p:cNvPr id="3" name="Rectángulo 2"/>
          <p:cNvSpPr/>
          <p:nvPr/>
        </p:nvSpPr>
        <p:spPr>
          <a:xfrm>
            <a:off x="679748" y="5440722"/>
            <a:ext cx="785269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spcBef>
                <a:spcPct val="50000"/>
              </a:spcBef>
              <a:buFont typeface="Wingdings" panose="05000000000000000000" pitchFamily="2" charset="2"/>
              <a:buChar char="q"/>
            </a:pPr>
            <a:r>
              <a:rPr lang="es-ES" sz="2000" b="1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Subsidios </a:t>
            </a:r>
            <a:r>
              <a:rPr lang="es-ES" sz="20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cuando existan costos marginales decrecientes, externalidades y mercados incompletos.</a:t>
            </a:r>
          </a:p>
        </p:txBody>
      </p:sp>
      <p:sp>
        <p:nvSpPr>
          <p:cNvPr id="5" name="Rectángulo 4"/>
          <p:cNvSpPr/>
          <p:nvPr/>
        </p:nvSpPr>
        <p:spPr>
          <a:xfrm>
            <a:off x="667538" y="4922451"/>
            <a:ext cx="48579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s-MX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Transición </a:t>
            </a:r>
            <a:r>
              <a:rPr lang="es-MX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proyectos autofinanciados</a:t>
            </a:r>
          </a:p>
        </p:txBody>
      </p:sp>
    </p:spTree>
    <p:extLst>
      <p:ext uri="{BB962C8B-B14F-4D97-AF65-F5344CB8AC3E}">
        <p14:creationId xmlns:p14="http://schemas.microsoft.com/office/powerpoint/2010/main" val="1175259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584138" y="342100"/>
            <a:ext cx="7759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s-MX" sz="14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UAEM-FAPUR                                                                    Financiamiento para el desarrollo/</a:t>
            </a:r>
            <a:r>
              <a:rPr lang="es-MX" sz="1400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jgma</a:t>
            </a:r>
            <a:endParaRPr lang="es-ES" sz="14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10244" name="Text Box 5"/>
          <p:cNvSpPr txBox="1">
            <a:spLocks noChangeArrowheads="1"/>
          </p:cNvSpPr>
          <p:nvPr/>
        </p:nvSpPr>
        <p:spPr bwMode="auto">
          <a:xfrm>
            <a:off x="323528" y="1180527"/>
            <a:ext cx="828092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deuda, </a:t>
            </a: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sólo para financiar inversiones en servicios públicos. </a:t>
            </a:r>
          </a:p>
        </p:txBody>
      </p:sp>
      <p:sp>
        <p:nvSpPr>
          <p:cNvPr id="2" name="1 Rectángulo"/>
          <p:cNvSpPr/>
          <p:nvPr/>
        </p:nvSpPr>
        <p:spPr>
          <a:xfrm>
            <a:off x="431540" y="6264438"/>
            <a:ext cx="87849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Todos los créditos tienen que registrarse ante SHCP</a:t>
            </a:r>
            <a:endParaRPr lang="es-MX" sz="2000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23528" y="742683"/>
            <a:ext cx="82809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El financiamiento de deuda privada para gobiernos </a:t>
            </a:r>
            <a:r>
              <a:rPr lang="es-MX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subnacionales</a:t>
            </a:r>
            <a:r>
              <a:rPr lang="es-MX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323528" y="1572806"/>
            <a:ext cx="84249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Los beneficios y cargas intergeneracionales de las inversiones en infraestructura.</a:t>
            </a:r>
            <a:endParaRPr lang="es-MX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323528" y="2070087"/>
            <a:ext cx="84249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2.1. El marco institucional y legal de la deuda de gobiernos </a:t>
            </a:r>
            <a:r>
              <a:rPr lang="es-MX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subnacionales</a:t>
            </a:r>
            <a:r>
              <a:rPr lang="es-MX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6" name="Rectángulo 5"/>
          <p:cNvSpPr/>
          <p:nvPr/>
        </p:nvSpPr>
        <p:spPr>
          <a:xfrm>
            <a:off x="341276" y="2525107"/>
            <a:ext cx="84249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constitución prohíbe el endeudamiento externo o con divisas a gobiernos locales. Algunos estados han establecido límites al endeudamiento.</a:t>
            </a:r>
          </a:p>
        </p:txBody>
      </p:sp>
      <p:sp>
        <p:nvSpPr>
          <p:cNvPr id="7" name="Rectángulo 6"/>
          <p:cNvSpPr/>
          <p:nvPr/>
        </p:nvSpPr>
        <p:spPr>
          <a:xfrm>
            <a:off x="344757" y="3278718"/>
            <a:ext cx="83894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Antes de 1995 los bancos no se preocupaban por capacidad de pago de gobiernos locales, En 1995, el rescate de más grande en la historia de México.</a:t>
            </a:r>
          </a:p>
        </p:txBody>
      </p:sp>
      <p:sp>
        <p:nvSpPr>
          <p:cNvPr id="8" name="Rectángulo 7"/>
          <p:cNvSpPr/>
          <p:nvPr/>
        </p:nvSpPr>
        <p:spPr>
          <a:xfrm>
            <a:off x="395536" y="4105744"/>
            <a:ext cx="82089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Surge esquema </a:t>
            </a:r>
            <a:r>
              <a:rPr lang="es-MX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 ante</a:t>
            </a:r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basado en el mercado: </a:t>
            </a:r>
            <a:endParaRPr lang="es-MX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ct val="50000"/>
              </a:spcBef>
              <a:buAutoNum type="arabicParenR"/>
            </a:pPr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SHCP </a:t>
            </a:r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ya no es garante, </a:t>
            </a:r>
            <a:endParaRPr lang="es-MX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ct val="50000"/>
              </a:spcBef>
              <a:buAutoNum type="arabicParenR"/>
            </a:pPr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vínculo </a:t>
            </a:r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entre reservas bancarias y riesgo crediticio, </a:t>
            </a:r>
            <a:endParaRPr lang="es-MX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ct val="50000"/>
              </a:spcBef>
              <a:buAutoNum type="arabicParenR"/>
            </a:pPr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clasificación </a:t>
            </a:r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riesgo crediticio; riesgo de 150% a gobiernos sin calificación, </a:t>
            </a:r>
            <a:endParaRPr lang="es-MX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ct val="50000"/>
              </a:spcBef>
              <a:buAutoNum type="arabicParenR"/>
            </a:pPr>
            <a:r>
              <a:rPr lang="es-MX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fideicomiso </a:t>
            </a:r>
            <a:r>
              <a:rPr lang="es-MX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 garantizar deuda</a:t>
            </a:r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66148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762000" y="228600"/>
            <a:ext cx="7759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sz="14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UAEM-FAPUR                                                                    Financiamiento para el desarrollo/</a:t>
            </a:r>
            <a:r>
              <a:rPr lang="es-MX" sz="1400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jgma</a:t>
            </a:r>
            <a:endParaRPr lang="es-ES" sz="14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277688" y="2411336"/>
            <a:ext cx="86868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Consecuencias de la regulación del mercado de la deuda:</a:t>
            </a:r>
          </a:p>
          <a:p>
            <a:pPr marL="342900" indent="-342900">
              <a:spcBef>
                <a:spcPct val="50000"/>
              </a:spcBef>
              <a:buAutoNum type="arabicParenR"/>
            </a:pP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Asignación más eficiente de los créditos</a:t>
            </a:r>
          </a:p>
          <a:p>
            <a:pPr marL="342900" indent="-342900">
              <a:spcBef>
                <a:spcPct val="50000"/>
              </a:spcBef>
              <a:buFontTx/>
              <a:buAutoNum type="arabicParenR"/>
            </a:pP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Gobiernos locales financieramente débiles, sin acceso a financiamiento </a:t>
            </a: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crediticio. </a:t>
            </a:r>
          </a:p>
        </p:txBody>
      </p:sp>
      <p:sp>
        <p:nvSpPr>
          <p:cNvPr id="1030" name="Text Box 5"/>
          <p:cNvSpPr txBox="1">
            <a:spLocks noChangeArrowheads="1"/>
          </p:cNvSpPr>
          <p:nvPr/>
        </p:nvSpPr>
        <p:spPr bwMode="auto">
          <a:xfrm>
            <a:off x="251520" y="579065"/>
            <a:ext cx="8591872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Condiciones </a:t>
            </a: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funcionamiento del esquema: </a:t>
            </a:r>
            <a:endParaRPr lang="es-MX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spcBef>
                <a:spcPct val="50000"/>
              </a:spcBef>
              <a:buAutoNum type="arabicParenR"/>
            </a:pP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Garantizar que SHCP </a:t>
            </a: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</a:t>
            </a: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realizará rescates de </a:t>
            </a: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gobiernos </a:t>
            </a: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locales,</a:t>
            </a:r>
          </a:p>
          <a:p>
            <a:pPr marL="457200" indent="-457200">
              <a:spcBef>
                <a:spcPct val="50000"/>
              </a:spcBef>
              <a:buAutoNum type="arabicParenR"/>
            </a:pP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Cumplimiento </a:t>
            </a: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eficiente de las reglas de capital </a:t>
            </a: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</a:p>
          <a:p>
            <a:pPr marL="457200" indent="-457200">
              <a:spcBef>
                <a:spcPct val="50000"/>
              </a:spcBef>
              <a:buAutoNum type="arabicParenR"/>
            </a:pP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Información </a:t>
            </a: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finanzas públicas de calidad y reglas contables homogéneas</a:t>
            </a: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MX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26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3201882"/>
              </p:ext>
            </p:extLst>
          </p:nvPr>
        </p:nvGraphicFramePr>
        <p:xfrm>
          <a:off x="4283968" y="4648036"/>
          <a:ext cx="4536504" cy="20338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" name="Imagen de mapa de bits" r:id="rId5" imgW="6200000" imgH="2647619" progId="PBrush">
                  <p:embed/>
                </p:oleObj>
              </mc:Choice>
              <mc:Fallback>
                <p:oleObj name="Imagen de mapa de bits" r:id="rId5" imgW="6200000" imgH="2647619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3968" y="4648036"/>
                        <a:ext cx="4536504" cy="20338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1 Rectángulo"/>
          <p:cNvSpPr/>
          <p:nvPr/>
        </p:nvSpPr>
        <p:spPr>
          <a:xfrm>
            <a:off x="323528" y="4712455"/>
            <a:ext cx="3744416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Deuda con Bancos: $113,121 </a:t>
            </a:r>
            <a:r>
              <a:rPr lang="es-MX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mdp</a:t>
            </a:r>
            <a:endParaRPr lang="es-MX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Estados: 79.5%</a:t>
            </a:r>
          </a:p>
          <a:p>
            <a:pPr>
              <a:spcBef>
                <a:spcPct val="50000"/>
              </a:spcBef>
            </a:pP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Municipios: 6.2%</a:t>
            </a:r>
          </a:p>
          <a:p>
            <a:pPr>
              <a:spcBef>
                <a:spcPct val="50000"/>
              </a:spcBef>
            </a:pPr>
            <a:r>
              <a:rPr lang="es-MX" sz="200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Servicios públicos: 14.3%</a:t>
            </a:r>
            <a:endParaRPr lang="es-MX" sz="2000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23528" y="4124009"/>
            <a:ext cx="84969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2.2. La deuda de la banca comercial y la emisión de bonos gubernamentales.</a:t>
            </a:r>
          </a:p>
        </p:txBody>
      </p:sp>
    </p:spTree>
    <p:extLst>
      <p:ext uri="{BB962C8B-B14F-4D97-AF65-F5344CB8AC3E}">
        <p14:creationId xmlns:p14="http://schemas.microsoft.com/office/powerpoint/2010/main" val="1423369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0" grpId="0"/>
      <p:bldP spid="2" grpId="0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1387</TotalTime>
  <Words>2772</Words>
  <Application>Microsoft Office PowerPoint</Application>
  <PresentationFormat>Presentación en pantalla (4:3)</PresentationFormat>
  <Paragraphs>260</Paragraphs>
  <Slides>35</Slides>
  <Notes>25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41" baseType="lpstr">
      <vt:lpstr>Arial</vt:lpstr>
      <vt:lpstr>Calibri</vt:lpstr>
      <vt:lpstr>Times New Roman</vt:lpstr>
      <vt:lpstr>Wingdings</vt:lpstr>
      <vt:lpstr>Tema de Office</vt:lpstr>
      <vt:lpstr>Imagen de mapa de bits</vt:lpstr>
      <vt:lpstr>Presentación de PowerPoint</vt:lpstr>
      <vt:lpstr>Presentación de PowerPoint</vt:lpstr>
      <vt:lpstr>UAEM-FAPUR                                                                    Financiamiento para el desarrollo/jgma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aaa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Gerardo</dc:creator>
  <cp:lastModifiedBy>Gerardo Moreno</cp:lastModifiedBy>
  <cp:revision>54</cp:revision>
  <dcterms:created xsi:type="dcterms:W3CDTF">2017-10-20T23:26:16Z</dcterms:created>
  <dcterms:modified xsi:type="dcterms:W3CDTF">2018-09-27T00:12:10Z</dcterms:modified>
</cp:coreProperties>
</file>