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88" r:id="rId1"/>
  </p:sldMasterIdLst>
  <p:notesMasterIdLst>
    <p:notesMasterId r:id="rId41"/>
  </p:notesMasterIdLst>
  <p:handoutMasterIdLst>
    <p:handoutMasterId r:id="rId42"/>
  </p:handoutMasterIdLst>
  <p:sldIdLst>
    <p:sldId id="711" r:id="rId2"/>
    <p:sldId id="932" r:id="rId3"/>
    <p:sldId id="934" r:id="rId4"/>
    <p:sldId id="933" r:id="rId5"/>
    <p:sldId id="718" r:id="rId6"/>
    <p:sldId id="898" r:id="rId7"/>
    <p:sldId id="918" r:id="rId8"/>
    <p:sldId id="885" r:id="rId9"/>
    <p:sldId id="886" r:id="rId10"/>
    <p:sldId id="887" r:id="rId11"/>
    <p:sldId id="888" r:id="rId12"/>
    <p:sldId id="893" r:id="rId13"/>
    <p:sldId id="894" r:id="rId14"/>
    <p:sldId id="892" r:id="rId15"/>
    <p:sldId id="895" r:id="rId16"/>
    <p:sldId id="907" r:id="rId17"/>
    <p:sldId id="899" r:id="rId18"/>
    <p:sldId id="903" r:id="rId19"/>
    <p:sldId id="906" r:id="rId20"/>
    <p:sldId id="909" r:id="rId21"/>
    <p:sldId id="910" r:id="rId22"/>
    <p:sldId id="915" r:id="rId23"/>
    <p:sldId id="878" r:id="rId24"/>
    <p:sldId id="914" r:id="rId25"/>
    <p:sldId id="912" r:id="rId26"/>
    <p:sldId id="916" r:id="rId27"/>
    <p:sldId id="917" r:id="rId28"/>
    <p:sldId id="919" r:id="rId29"/>
    <p:sldId id="922" r:id="rId30"/>
    <p:sldId id="921" r:id="rId31"/>
    <p:sldId id="923" r:id="rId32"/>
    <p:sldId id="924" r:id="rId33"/>
    <p:sldId id="925" r:id="rId34"/>
    <p:sldId id="926" r:id="rId35"/>
    <p:sldId id="927" r:id="rId36"/>
    <p:sldId id="911" r:id="rId37"/>
    <p:sldId id="929" r:id="rId38"/>
    <p:sldId id="930" r:id="rId39"/>
    <p:sldId id="931" r:id="rId40"/>
  </p:sldIdLst>
  <p:sldSz cx="9144000" cy="6858000" type="screen4x3"/>
  <p:notesSz cx="7053263" cy="93091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>
          <p15:clr>
            <a:srgbClr val="A4A3A4"/>
          </p15:clr>
        </p15:guide>
        <p15:guide id="2" pos="47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CCCC00"/>
    <a:srgbClr val="FF3300"/>
    <a:srgbClr val="FF6600"/>
    <a:srgbClr val="356BA1"/>
    <a:srgbClr val="336699"/>
    <a:srgbClr val="3366CC"/>
    <a:srgbClr val="0066CC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5455" autoAdjust="0"/>
  </p:normalViewPr>
  <p:slideViewPr>
    <p:cSldViewPr>
      <p:cViewPr varScale="1">
        <p:scale>
          <a:sx n="91" d="100"/>
          <a:sy n="91" d="100"/>
        </p:scale>
        <p:origin x="1314" y="90"/>
      </p:cViewPr>
      <p:guideLst>
        <p:guide orient="horz" pos="1026"/>
        <p:guide pos="47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166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t" anchorCtr="0" compatLnSpc="1">
            <a:prstTxWarp prst="textNoShape">
              <a:avLst/>
            </a:prstTxWarp>
          </a:bodyPr>
          <a:lstStyle>
            <a:lvl1pPr algn="l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4533" y="0"/>
            <a:ext cx="3056948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t" anchorCtr="0" compatLnSpc="1">
            <a:prstTxWarp prst="textNoShape">
              <a:avLst/>
            </a:prstTxWarp>
          </a:bodyPr>
          <a:lstStyle>
            <a:lvl1pPr algn="r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1238"/>
            <a:ext cx="3055166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b" anchorCtr="0" compatLnSpc="1">
            <a:prstTxWarp prst="textNoShape">
              <a:avLst/>
            </a:prstTxWarp>
          </a:bodyPr>
          <a:lstStyle>
            <a:lvl1pPr algn="l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4533" y="8841238"/>
            <a:ext cx="3056948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b" anchorCtr="0" compatLnSpc="1">
            <a:prstTxWarp prst="textNoShape">
              <a:avLst/>
            </a:prstTxWarp>
          </a:bodyPr>
          <a:lstStyle>
            <a:lvl1pPr algn="r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fld id="{267F142F-CD59-4C27-99C5-839D84120629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1357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166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t" anchorCtr="0" compatLnSpc="1">
            <a:prstTxWarp prst="textNoShape">
              <a:avLst/>
            </a:prstTxWarp>
          </a:bodyPr>
          <a:lstStyle>
            <a:lvl1pPr algn="l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533" y="0"/>
            <a:ext cx="3056948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t" anchorCtr="0" compatLnSpc="1">
            <a:prstTxWarp prst="textNoShape">
              <a:avLst/>
            </a:prstTxWarp>
          </a:bodyPr>
          <a:lstStyle>
            <a:lvl1pPr algn="r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98500"/>
            <a:ext cx="4656138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5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862" y="4420619"/>
            <a:ext cx="5641541" cy="419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/>
              <a:t>Haga clic para modificar el estilo de texto del patrón</a:t>
            </a:r>
          </a:p>
          <a:p>
            <a:pPr lvl="1"/>
            <a:r>
              <a:rPr lang="es-MX" noProof="0"/>
              <a:t>Segundo nivel</a:t>
            </a:r>
          </a:p>
          <a:p>
            <a:pPr lvl="2"/>
            <a:r>
              <a:rPr lang="es-MX" noProof="0"/>
              <a:t>Tercer nivel</a:t>
            </a:r>
          </a:p>
          <a:p>
            <a:pPr lvl="3"/>
            <a:r>
              <a:rPr lang="es-MX" noProof="0"/>
              <a:t>Cuarto nivel</a:t>
            </a:r>
          </a:p>
          <a:p>
            <a:pPr lvl="4"/>
            <a:r>
              <a:rPr lang="es-MX" noProof="0"/>
              <a:t>Quinto nivel</a:t>
            </a:r>
          </a:p>
        </p:txBody>
      </p:sp>
      <p:sp>
        <p:nvSpPr>
          <p:cNvPr id="315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1238"/>
            <a:ext cx="3055166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b" anchorCtr="0" compatLnSpc="1">
            <a:prstTxWarp prst="textNoShape">
              <a:avLst/>
            </a:prstTxWarp>
          </a:bodyPr>
          <a:lstStyle>
            <a:lvl1pPr algn="l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15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533" y="8841238"/>
            <a:ext cx="3056948" cy="46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06" tIns="44153" rIns="88306" bIns="44153" numCol="1" anchor="b" anchorCtr="0" compatLnSpc="1">
            <a:prstTxWarp prst="textNoShape">
              <a:avLst/>
            </a:prstTxWarp>
          </a:bodyPr>
          <a:lstStyle>
            <a:lvl1pPr algn="r" defTabSz="883547">
              <a:defRPr sz="1200">
                <a:latin typeface="Arial" charset="0"/>
              </a:defRPr>
            </a:lvl1pPr>
          </a:lstStyle>
          <a:p>
            <a:pPr>
              <a:defRPr/>
            </a:pPr>
            <a:fld id="{7882432C-C3E5-41C8-A55F-48670F18D9D4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50196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10A5E3-4391-4076-B30A-CEAD68453F99}" type="slidenum">
              <a:rPr lang="es-ES_tradnl" altLang="es-MX" sz="1200"/>
              <a:pPr/>
              <a:t>7</a:t>
            </a:fld>
            <a:endParaRPr lang="es-ES_tradnl" altLang="es-MX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0051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529B17E-5811-4400-82A5-B1AC99349887}" type="slidenum">
              <a:rPr lang="es-ES_tradnl" altLang="es-MX" sz="1200"/>
              <a:pPr/>
              <a:t>16</a:t>
            </a:fld>
            <a:endParaRPr lang="es-ES_tradnl" altLang="es-MX" sz="1200" dirty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001974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C9EFA6F-C048-49C7-9D6E-62BB7877C59A}" type="slidenum">
              <a:rPr lang="es-ES_tradnl" altLang="es-MX" sz="1200"/>
              <a:pPr/>
              <a:t>17</a:t>
            </a:fld>
            <a:endParaRPr lang="es-ES_tradnl" altLang="es-MX" sz="1200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5634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C9EFA6F-C048-49C7-9D6E-62BB7877C59A}" type="slidenum">
              <a:rPr lang="es-ES_tradnl" altLang="es-MX" sz="1200"/>
              <a:pPr/>
              <a:t>18</a:t>
            </a:fld>
            <a:endParaRPr lang="es-ES_tradnl" altLang="es-MX" sz="1200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59366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10A5E3-4391-4076-B30A-CEAD68453F99}" type="slidenum">
              <a:rPr lang="es-ES_tradnl" altLang="es-MX" sz="1200"/>
              <a:pPr/>
              <a:t>19</a:t>
            </a:fld>
            <a:endParaRPr lang="es-ES_tradnl" altLang="es-MX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860654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20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018390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21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497837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10A5E3-4391-4076-B30A-CEAD68453F99}" type="slidenum">
              <a:rPr lang="es-ES_tradnl" altLang="es-MX" sz="1200"/>
              <a:pPr/>
              <a:t>22</a:t>
            </a:fld>
            <a:endParaRPr lang="es-ES_tradnl" altLang="es-MX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976924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24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855985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82432C-C3E5-41C8-A55F-48670F18D9D4}" type="slidenum">
              <a:rPr lang="es-MX" smtClean="0"/>
              <a:pPr>
                <a:defRPr/>
              </a:pPr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7860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10A5E3-4391-4076-B30A-CEAD68453F99}" type="slidenum">
              <a:rPr lang="es-ES_tradnl" altLang="es-MX" sz="1200"/>
              <a:pPr/>
              <a:t>28</a:t>
            </a:fld>
            <a:endParaRPr lang="es-ES_tradnl" altLang="es-MX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460079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C9EFA6F-C048-49C7-9D6E-62BB7877C59A}" type="slidenum">
              <a:rPr lang="es-ES_tradnl" altLang="es-MX" sz="1200"/>
              <a:pPr/>
              <a:t>8</a:t>
            </a:fld>
            <a:endParaRPr lang="es-ES_tradnl" altLang="es-MX" sz="1200" dirty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8587180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29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479051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30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064936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31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339123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10A5E3-4391-4076-B30A-CEAD68453F99}" type="slidenum">
              <a:rPr lang="es-ES_tradnl" altLang="es-MX" sz="1200"/>
              <a:pPr/>
              <a:t>32</a:t>
            </a:fld>
            <a:endParaRPr lang="es-ES_tradnl" altLang="es-MX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92821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33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521987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34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8603725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35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545736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37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4225090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38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401456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39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498694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5CD9F5A-659E-403F-B67E-2B48D0D0FDB9}" type="slidenum">
              <a:rPr lang="es-ES_tradnl" altLang="es-MX" sz="1200"/>
              <a:pPr/>
              <a:t>9</a:t>
            </a:fld>
            <a:endParaRPr lang="es-ES_tradnl" altLang="es-MX" sz="1200" dirty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948136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529B17E-5811-4400-82A5-B1AC99349887}" type="slidenum">
              <a:rPr lang="es-ES_tradnl" altLang="es-MX" sz="1200"/>
              <a:pPr/>
              <a:t>10</a:t>
            </a:fld>
            <a:endParaRPr lang="es-ES_tradnl" altLang="es-MX" sz="1200" dirty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825003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11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564312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12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547270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13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492795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14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466759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429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7B497D5-1FC4-4B71-B128-759280B1A4BB}" type="slidenum">
              <a:rPr lang="es-ES_tradnl" altLang="es-MX" sz="1200"/>
              <a:pPr/>
              <a:t>15</a:t>
            </a:fld>
            <a:endParaRPr lang="es-ES_tradnl" altLang="es-MX" sz="1200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15797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24D4A-9107-4458-A391-A768D7FA035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79C88-DA49-49DD-8910-CCE80505D2C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801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80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3162B-85E2-4AC9-ACC8-0845F73A953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40713" cy="588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3539B-2911-437E-A887-5C961DFE24B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59313" y="1628775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59313" y="3967163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E009A-95A6-4807-ADC1-E429570D703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555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8FDDD-812E-48A2-B35B-923B23A82AF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A4A88-6642-4AA9-873C-CD71B16F8C1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1FB07-6188-4FE4-A16B-69693B6C70C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5FE58-E4D5-4094-AD87-F43B9AF646F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D7F31-B831-447F-8352-4D69C721531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191CC-BC2D-49D7-B208-A878B3D92AF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303D6-A706-4127-A905-18B945DAF78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E4349-AFC6-44D2-BBF5-E7738A7D04A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	</a:t>
            </a:r>
          </a:p>
        </p:txBody>
      </p:sp>
      <p:sp>
        <p:nvSpPr>
          <p:cNvPr id="500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00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087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00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5DA4B81C-C2AD-4E06-ACFE-91B84611BAE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4" name="Grupo 3"/>
          <p:cNvGrpSpPr/>
          <p:nvPr userDrawn="1"/>
        </p:nvGrpSpPr>
        <p:grpSpPr>
          <a:xfrm>
            <a:off x="1065213" y="836612"/>
            <a:ext cx="7632700" cy="16661"/>
            <a:chOff x="1065213" y="836612"/>
            <a:chExt cx="7632700" cy="16661"/>
          </a:xfrm>
        </p:grpSpPr>
        <p:sp>
          <p:nvSpPr>
            <p:cNvPr id="500767" name="Line 31"/>
            <p:cNvSpPr>
              <a:spLocks noChangeShapeType="1"/>
            </p:cNvSpPr>
            <p:nvPr/>
          </p:nvSpPr>
          <p:spPr bwMode="auto">
            <a:xfrm>
              <a:off x="1065213" y="847004"/>
              <a:ext cx="7632700" cy="0"/>
            </a:xfrm>
            <a:prstGeom prst="line">
              <a:avLst/>
            </a:prstGeom>
            <a:noFill/>
            <a:ln w="12700">
              <a:solidFill>
                <a:srgbClr val="CC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500768" name="Line 32"/>
            <p:cNvSpPr>
              <a:spLocks noChangeShapeType="1"/>
            </p:cNvSpPr>
            <p:nvPr/>
          </p:nvSpPr>
          <p:spPr bwMode="auto">
            <a:xfrm>
              <a:off x="1065213" y="836612"/>
              <a:ext cx="3219450" cy="16661"/>
            </a:xfrm>
            <a:prstGeom prst="line">
              <a:avLst/>
            </a:prstGeom>
            <a:noFill/>
            <a:ln w="77788">
              <a:solidFill>
                <a:srgbClr val="CC99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</p:grpSp>
      <p:sp>
        <p:nvSpPr>
          <p:cNvPr id="500770" name="Line 34"/>
          <p:cNvSpPr>
            <a:spLocks noChangeShapeType="1"/>
          </p:cNvSpPr>
          <p:nvPr userDrawn="1"/>
        </p:nvSpPr>
        <p:spPr bwMode="auto">
          <a:xfrm>
            <a:off x="468313" y="6243638"/>
            <a:ext cx="8205787" cy="0"/>
          </a:xfrm>
          <a:prstGeom prst="line">
            <a:avLst/>
          </a:prstGeom>
          <a:noFill/>
          <a:ln w="12700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MX" dirty="0"/>
          </a:p>
        </p:txBody>
      </p:sp>
      <p:sp>
        <p:nvSpPr>
          <p:cNvPr id="11" name="Text Box 36"/>
          <p:cNvSpPr txBox="1">
            <a:spLocks noChangeArrowheads="1"/>
          </p:cNvSpPr>
          <p:nvPr userDrawn="1"/>
        </p:nvSpPr>
        <p:spPr bwMode="auto">
          <a:xfrm>
            <a:off x="5673272" y="836613"/>
            <a:ext cx="3060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MX" sz="11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s-MX" sz="11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 valor del dinero en el tiempo</a:t>
            </a:r>
            <a:r>
              <a:rPr lang="es-MX" sz="11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endParaRPr lang="es-MX" sz="11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 Box 36"/>
          <p:cNvSpPr txBox="1">
            <a:spLocks noChangeArrowheads="1"/>
          </p:cNvSpPr>
          <p:nvPr userDrawn="1"/>
        </p:nvSpPr>
        <p:spPr bwMode="auto">
          <a:xfrm>
            <a:off x="5673272" y="610733"/>
            <a:ext cx="3060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Técnicas clásicas de evaluación de inversiones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5489"/>
            <a:ext cx="1260000" cy="941295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slide" Target="slide1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slide" Target="slide1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image" Target="../media/image2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image" Target="../media/image2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19.xml"/><Relationship Id="rId7" Type="http://schemas.openxmlformats.org/officeDocument/2006/relationships/slide" Target="slide3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32.xml"/><Relationship Id="rId5" Type="http://schemas.openxmlformats.org/officeDocument/2006/relationships/slide" Target="slide28.xml"/><Relationship Id="rId4" Type="http://schemas.openxmlformats.org/officeDocument/2006/relationships/slide" Target="slide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6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0" y="3420000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Técnicas clásicas de evaluación de inversiones</a:t>
            </a:r>
            <a:endParaRPr lang="es-MX" sz="2400" b="1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0" y="6343484"/>
            <a:ext cx="9141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Septiembre de 2018</a:t>
            </a:r>
            <a:endParaRPr lang="es-MX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2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5907280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360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0" y="3420000"/>
            <a:ext cx="9143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s-ES_tradn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_tradnl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Tasa de interés</a:t>
            </a:r>
            <a:endParaRPr lang="es-ES" sz="2400" b="1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3763888"/>
            <a:ext cx="9143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s-ES_tradnl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s-ES_tradnl" sz="16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Instrumentos Financieros</a:t>
            </a:r>
            <a:r>
              <a:rPr lang="es-ES_tradnl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6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spcBef>
                <a:spcPts val="0"/>
              </a:spcBef>
              <a:buFont typeface="Times New Roman" panose="02020603050405020304" pitchFamily="18" charset="0"/>
              <a:buChar char="+"/>
            </a:pPr>
            <a:r>
              <a:rPr lang="es-MX" sz="2200" dirty="0" smtClean="0"/>
              <a:t>Pasiva </a:t>
            </a:r>
            <a:r>
              <a:rPr lang="es-MX" sz="2200" dirty="0"/>
              <a:t>(o de captación)</a:t>
            </a:r>
          </a:p>
          <a:p>
            <a:pPr marL="720000" algn="just">
              <a:spcBef>
                <a:spcPts val="0"/>
              </a:spcBef>
              <a:buNone/>
            </a:pPr>
            <a:r>
              <a:rPr lang="es-MX" sz="2200" dirty="0"/>
              <a:t>Es el porcentaje que paga una institución bancaria a sus clientes por el depósito de su </a:t>
            </a:r>
            <a:r>
              <a:rPr lang="es-MX" sz="2200" dirty="0" smtClean="0"/>
              <a:t>dinero. La referencia son los Certificados </a:t>
            </a:r>
            <a:r>
              <a:rPr lang="es-MX" sz="2200" dirty="0"/>
              <a:t>de la Tesorería de la Federación (Cetes)</a:t>
            </a:r>
          </a:p>
          <a:p>
            <a:pPr marL="342900" indent="-342900" algn="just">
              <a:spcBef>
                <a:spcPts val="600"/>
              </a:spcBef>
              <a:buFont typeface="Times New Roman" panose="02020603050405020304" pitchFamily="18" charset="0"/>
              <a:buChar char="+"/>
            </a:pPr>
            <a:r>
              <a:rPr lang="es-MX" sz="2200" dirty="0" smtClean="0"/>
              <a:t>Activa (o de colocación)</a:t>
            </a:r>
          </a:p>
          <a:p>
            <a:pPr marL="720000" algn="just">
              <a:spcBef>
                <a:spcPts val="0"/>
              </a:spcBef>
              <a:buNone/>
            </a:pPr>
            <a:r>
              <a:rPr lang="es-MX" sz="2200" dirty="0" smtClean="0"/>
              <a:t>Es </a:t>
            </a:r>
            <a:r>
              <a:rPr lang="es-MX" sz="2200" dirty="0"/>
              <a:t>el porcentaje que las instituciones bancarias cobran por los diferentes tipos de servicios de </a:t>
            </a:r>
            <a:r>
              <a:rPr lang="es-MX" sz="2200" dirty="0" smtClean="0"/>
              <a:t>crédito. La </a:t>
            </a:r>
            <a:r>
              <a:rPr lang="es-MX" sz="2200" dirty="0"/>
              <a:t>base para determinarla es la Tasa de Interés Interbancaria de Equilibrio (TIIE).</a:t>
            </a:r>
          </a:p>
          <a:p>
            <a:pPr algn="just">
              <a:spcBef>
                <a:spcPts val="0"/>
              </a:spcBef>
              <a:buNone/>
            </a:pPr>
            <a:r>
              <a:rPr lang="es-MX" sz="2400" dirty="0"/>
              <a:t> 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MX" sz="2400" dirty="0" smtClean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es-ES_tradnl" altLang="es-MX" sz="24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2400" dirty="0" smtClean="0"/>
              <a:t> </a:t>
            </a:r>
            <a:endParaRPr lang="es-ES" altLang="es-MX" sz="24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Tasa de interés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08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3557" t="3391" r="14933" b="24477"/>
          <a:stretch/>
        </p:blipFill>
        <p:spPr>
          <a:xfrm>
            <a:off x="975175" y="2060848"/>
            <a:ext cx="7200000" cy="40852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Cheurón 2"/>
          <p:cNvSpPr/>
          <p:nvPr/>
        </p:nvSpPr>
        <p:spPr bwMode="auto">
          <a:xfrm>
            <a:off x="6516232" y="4956739"/>
            <a:ext cx="108000" cy="72000"/>
          </a:xfrm>
          <a:prstGeom prst="chevron">
            <a:avLst/>
          </a:prstGeom>
          <a:solidFill>
            <a:srgbClr val="FF00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Cheurón 7"/>
          <p:cNvSpPr/>
          <p:nvPr/>
        </p:nvSpPr>
        <p:spPr bwMode="auto">
          <a:xfrm>
            <a:off x="6516232" y="5454388"/>
            <a:ext cx="108000" cy="72000"/>
          </a:xfrm>
          <a:prstGeom prst="chevron">
            <a:avLst/>
          </a:prstGeom>
          <a:solidFill>
            <a:srgbClr val="FF00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6200" y="1447800"/>
            <a:ext cx="899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Cetes y Tiie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051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Comportamiento histórico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11335" t="3030" r="11512" b="4566"/>
          <a:stretch/>
        </p:blipFill>
        <p:spPr>
          <a:xfrm>
            <a:off x="1335175" y="2017781"/>
            <a:ext cx="6480000" cy="4075515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048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Características de las tasas de interés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2200" dirty="0">
                <a:cs typeface="Times New Roman" panose="02020603050405020304" pitchFamily="18" charset="0"/>
              </a:rPr>
              <a:t>Las tasas que se publican en el sistema financiero se conocen como nominales y tienen las siguientes características:</a:t>
            </a:r>
          </a:p>
          <a:p>
            <a:pPr marL="792000" lvl="1" indent="-324000" algn="just">
              <a:spcBef>
                <a:spcPts val="600"/>
              </a:spcBef>
              <a:buFont typeface="+mj-lt"/>
              <a:buAutoNum type="alphaLcPeriod"/>
            </a:pPr>
            <a:r>
              <a:rPr lang="es-MX" sz="2200" dirty="0" smtClean="0">
                <a:cs typeface="Times New Roman" panose="02020603050405020304" pitchFamily="18" charset="0"/>
              </a:rPr>
              <a:t>Integran </a:t>
            </a:r>
            <a:r>
              <a:rPr lang="es-MX" sz="2200" dirty="0">
                <a:cs typeface="Times New Roman" panose="02020603050405020304" pitchFamily="18" charset="0"/>
              </a:rPr>
              <a:t>la inflación y una tasa de rentabilidad real (o tasa premio</a:t>
            </a:r>
            <a:r>
              <a:rPr lang="es-MX" sz="2200" dirty="0" smtClean="0">
                <a:cs typeface="Times New Roman" panose="02020603050405020304" pitchFamily="18" charset="0"/>
              </a:rPr>
              <a:t>).</a:t>
            </a:r>
            <a:endParaRPr lang="es-MX" sz="1600" dirty="0" smtClean="0">
              <a:cs typeface="Times New Roman" panose="02020603050405020304" pitchFamily="18" charset="0"/>
            </a:endParaRPr>
          </a:p>
          <a:p>
            <a:pPr marL="792000" lvl="1" indent="-324000" algn="just">
              <a:spcBef>
                <a:spcPts val="600"/>
              </a:spcBef>
              <a:buFont typeface="+mj-lt"/>
              <a:buAutoNum type="alphaLcPeriod"/>
            </a:pPr>
            <a:r>
              <a:rPr lang="es-MX" sz="2200" dirty="0" smtClean="0">
                <a:cs typeface="Times New Roman" panose="02020603050405020304" pitchFamily="18" charset="0"/>
              </a:rPr>
              <a:t>Son </a:t>
            </a:r>
            <a:r>
              <a:rPr lang="es-MX" sz="2200" dirty="0">
                <a:cs typeface="Times New Roman" panose="02020603050405020304" pitchFamily="18" charset="0"/>
              </a:rPr>
              <a:t>anuales a 360 </a:t>
            </a:r>
            <a:r>
              <a:rPr lang="es-MX" sz="2200" dirty="0" smtClean="0">
                <a:cs typeface="Times New Roman" panose="02020603050405020304" pitchFamily="18" charset="0"/>
              </a:rPr>
              <a:t>días.</a:t>
            </a:r>
          </a:p>
          <a:p>
            <a:pPr marL="792000" lvl="1" indent="-324000" algn="just">
              <a:spcBef>
                <a:spcPts val="600"/>
              </a:spcBef>
              <a:buFont typeface="+mj-lt"/>
              <a:buAutoNum type="alphaLcPeriod"/>
            </a:pPr>
            <a:r>
              <a:rPr lang="es-MX" sz="2200" dirty="0" smtClean="0">
                <a:cs typeface="Times New Roman" panose="02020603050405020304" pitchFamily="18" charset="0"/>
              </a:rPr>
              <a:t>Están </a:t>
            </a:r>
            <a:r>
              <a:rPr lang="es-MX" sz="2200" dirty="0">
                <a:cs typeface="Times New Roman" panose="02020603050405020304" pitchFamily="18" charset="0"/>
              </a:rPr>
              <a:t>expresadas en porcentaje (y operan en decimales</a:t>
            </a:r>
            <a:r>
              <a:rPr lang="es-MX" sz="2200" dirty="0" smtClean="0">
                <a:cs typeface="Times New Roman" panose="02020603050405020304" pitchFamily="18" charset="0"/>
              </a:rPr>
              <a:t>).</a:t>
            </a:r>
          </a:p>
          <a:p>
            <a:pPr marL="792000" lvl="1" indent="-324000" algn="just">
              <a:spcBef>
                <a:spcPts val="600"/>
              </a:spcBef>
              <a:buFont typeface="+mj-lt"/>
              <a:buAutoNum type="alphaLcPeriod"/>
            </a:pPr>
            <a:r>
              <a:rPr lang="es-MX" sz="2200" dirty="0" smtClean="0">
                <a:cs typeface="Times New Roman" panose="02020603050405020304" pitchFamily="18" charset="0"/>
              </a:rPr>
              <a:t>De </a:t>
            </a:r>
            <a:r>
              <a:rPr lang="es-MX" sz="2200" dirty="0">
                <a:cs typeface="Times New Roman" panose="02020603050405020304" pitchFamily="18" charset="0"/>
              </a:rPr>
              <a:t>origen son </a:t>
            </a:r>
            <a:r>
              <a:rPr lang="es-MX" sz="2200" dirty="0" smtClean="0">
                <a:cs typeface="Times New Roman" panose="02020603050405020304" pitchFamily="18" charset="0"/>
              </a:rPr>
              <a:t>tasas simples; </a:t>
            </a:r>
            <a:r>
              <a:rPr lang="es-MX" sz="2200" dirty="0">
                <a:cs typeface="Times New Roman" panose="02020603050405020304" pitchFamily="18" charset="0"/>
              </a:rPr>
              <a:t>el producto no se suma al capital (como es el caso del interés compuesto</a:t>
            </a:r>
            <a:r>
              <a:rPr lang="es-MX" sz="2200" dirty="0" smtClean="0">
                <a:cs typeface="Times New Roman" panose="02020603050405020304" pitchFamily="18" charset="0"/>
              </a:rPr>
              <a:t>).</a:t>
            </a:r>
            <a:endParaRPr lang="es-ES" altLang="es-MX" sz="2200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582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Tasa de interés nominal a tasa efectiva (o del plazo)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2200" dirty="0" smtClean="0">
                <a:cs typeface="Times New Roman" panose="02020603050405020304" pitchFamily="18" charset="0"/>
              </a:rPr>
              <a:t>En la lámina anterior se apunta que una de las características de las </a:t>
            </a:r>
            <a:r>
              <a:rPr lang="es-MX" sz="2200" dirty="0">
                <a:cs typeface="Times New Roman" panose="02020603050405020304" pitchFamily="18" charset="0"/>
              </a:rPr>
              <a:t>tasas </a:t>
            </a:r>
            <a:r>
              <a:rPr lang="es-MX" sz="2200" dirty="0" smtClean="0">
                <a:cs typeface="Times New Roman" panose="02020603050405020304" pitchFamily="18" charset="0"/>
              </a:rPr>
              <a:t>nominales es su plazo de 360 días. Por tal motivo, para realizar las operaciones financieras, se deben estimar para el plazo correspondiente.</a:t>
            </a:r>
            <a:endParaRPr lang="es-ES" altLang="es-MX" sz="1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17928" t="4502" r="19210" b="10053"/>
          <a:stretch/>
        </p:blipFill>
        <p:spPr>
          <a:xfrm>
            <a:off x="1425175" y="3429000"/>
            <a:ext cx="6300000" cy="2185715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311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0" y="3420000"/>
            <a:ext cx="9143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s-ES_tradn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s-ES_tradnl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Tasa de rendimiento</a:t>
            </a:r>
            <a:endParaRPr lang="es-ES" sz="2400" b="1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3763888"/>
            <a:ext cx="9143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s-ES_tradnl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s-ES_tradnl" sz="16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Operación de comercio</a:t>
            </a:r>
            <a:r>
              <a:rPr lang="es-ES_tradnl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983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0" y="1747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>
              <a:spcBef>
                <a:spcPct val="50000"/>
              </a:spcBef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_tradnl" sz="2200" dirty="0" smtClean="0"/>
              <a:t>Ganancia de capital</a:t>
            </a:r>
            <a:endParaRPr lang="es-ES" sz="2200" dirty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720000" y="2318643"/>
            <a:ext cx="7920000" cy="118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ct val="50000"/>
              </a:spcBef>
              <a:buFontTx/>
              <a:buNone/>
            </a:pPr>
            <a:r>
              <a:rPr lang="es-ES_tradnl" altLang="es-MX" sz="2200" dirty="0">
                <a:cs typeface="Times New Roman" panose="02020603050405020304" pitchFamily="18" charset="0"/>
              </a:rPr>
              <a:t>Es la utilidad neta que se obtiene de la diferencia entre el </a:t>
            </a:r>
            <a:r>
              <a:rPr lang="es-ES_tradnl" altLang="es-MX" sz="2200" i="1" dirty="0">
                <a:cs typeface="Times New Roman" panose="02020603050405020304" pitchFamily="18" charset="0"/>
              </a:rPr>
              <a:t>Precio de </a:t>
            </a:r>
            <a:r>
              <a:rPr lang="es-ES_tradnl" altLang="es-MX" sz="2200" i="1" dirty="0" smtClean="0">
                <a:cs typeface="Times New Roman" panose="02020603050405020304" pitchFamily="18" charset="0"/>
              </a:rPr>
              <a:t>compra 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y </a:t>
            </a:r>
            <a:r>
              <a:rPr lang="es-ES_tradnl" altLang="es-MX" sz="2200" dirty="0">
                <a:cs typeface="Times New Roman" panose="02020603050405020304" pitchFamily="18" charset="0"/>
              </a:rPr>
              <a:t>el </a:t>
            </a:r>
            <a:r>
              <a:rPr lang="es-ES_tradnl" altLang="es-MX" sz="2200" i="1" dirty="0">
                <a:cs typeface="Times New Roman" panose="02020603050405020304" pitchFamily="18" charset="0"/>
              </a:rPr>
              <a:t>Precio de </a:t>
            </a:r>
            <a:r>
              <a:rPr lang="es-ES_tradnl" altLang="es-MX" sz="2200" i="1" dirty="0" smtClean="0">
                <a:cs typeface="Times New Roman" panose="02020603050405020304" pitchFamily="18" charset="0"/>
              </a:rPr>
              <a:t>venta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 de un bien en </a:t>
            </a:r>
            <a:r>
              <a:rPr lang="es-ES_tradnl" altLang="es-MX" sz="2200" dirty="0">
                <a:cs typeface="Times New Roman" panose="02020603050405020304" pitchFamily="18" charset="0"/>
              </a:rPr>
              <a:t>un tiempo determinado</a:t>
            </a:r>
            <a:r>
              <a:rPr lang="es-MX" altLang="es-MX" sz="2200" dirty="0" smtClean="0">
                <a:cs typeface="Times New Roman" panose="02020603050405020304" pitchFamily="18" charset="0"/>
              </a:rPr>
              <a:t>.</a:t>
            </a:r>
            <a:r>
              <a:rPr lang="es-MX" sz="1600" dirty="0">
                <a:cs typeface="Times New Roman" panose="02020603050405020304" pitchFamily="18" charset="0"/>
              </a:rPr>
              <a:t> [Ejercicio: </a:t>
            </a:r>
            <a:r>
              <a:rPr lang="es-MX" sz="1600" dirty="0"/>
              <a:t>1.2. Tasa de rendimiento].</a:t>
            </a:r>
            <a:endParaRPr lang="es-ES_tradnl" altLang="es-MX" sz="1600" dirty="0"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717032"/>
            <a:ext cx="2088000" cy="385190"/>
          </a:xfrm>
          <a:prstGeom prst="rect">
            <a:avLst/>
          </a:prstGeom>
        </p:spPr>
      </p:pic>
      <p:grpSp>
        <p:nvGrpSpPr>
          <p:cNvPr id="14" name="Grupo 13"/>
          <p:cNvGrpSpPr/>
          <p:nvPr/>
        </p:nvGrpSpPr>
        <p:grpSpPr>
          <a:xfrm>
            <a:off x="1875175" y="4358782"/>
            <a:ext cx="5400000" cy="1242093"/>
            <a:chOff x="0" y="0"/>
            <a:chExt cx="2956408" cy="721611"/>
          </a:xfrm>
        </p:grpSpPr>
        <p:grpSp>
          <p:nvGrpSpPr>
            <p:cNvPr id="15" name="Grupo 14"/>
            <p:cNvGrpSpPr/>
            <p:nvPr/>
          </p:nvGrpSpPr>
          <p:grpSpPr>
            <a:xfrm>
              <a:off x="0" y="0"/>
              <a:ext cx="2956408" cy="721611"/>
              <a:chOff x="0" y="0"/>
              <a:chExt cx="2956408" cy="721611"/>
            </a:xfrm>
          </p:grpSpPr>
          <p:grpSp>
            <p:nvGrpSpPr>
              <p:cNvPr id="17" name="Grupo 16"/>
              <p:cNvGrpSpPr/>
              <p:nvPr/>
            </p:nvGrpSpPr>
            <p:grpSpPr>
              <a:xfrm>
                <a:off x="263661" y="0"/>
                <a:ext cx="2438242" cy="534007"/>
                <a:chOff x="0" y="0"/>
                <a:chExt cx="2438242" cy="534007"/>
              </a:xfrm>
            </p:grpSpPr>
            <p:grpSp>
              <p:nvGrpSpPr>
                <p:cNvPr id="20" name="Grupo 19"/>
                <p:cNvGrpSpPr/>
                <p:nvPr/>
              </p:nvGrpSpPr>
              <p:grpSpPr>
                <a:xfrm>
                  <a:off x="42284" y="0"/>
                  <a:ext cx="2340353" cy="359792"/>
                  <a:chOff x="0" y="0"/>
                  <a:chExt cx="2340353" cy="360000"/>
                </a:xfrm>
              </p:grpSpPr>
              <p:cxnSp>
                <p:nvCxnSpPr>
                  <p:cNvPr id="28" name="Line 1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938" y="0"/>
                    <a:ext cx="0" cy="360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ysDash"/>
                    <a:round/>
                    <a:headEnd type="none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9" name="Line 13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2340353" y="0"/>
                    <a:ext cx="0" cy="3600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ysDash"/>
                    <a:round/>
                    <a:headEnd type="stealth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0" name="Lin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2340279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ys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grpSp>
              <p:nvGrpSpPr>
                <p:cNvPr id="21" name="Grupo 20"/>
                <p:cNvGrpSpPr/>
                <p:nvPr/>
              </p:nvGrpSpPr>
              <p:grpSpPr>
                <a:xfrm>
                  <a:off x="0" y="385845"/>
                  <a:ext cx="107987" cy="143428"/>
                  <a:chOff x="0" y="0"/>
                  <a:chExt cx="108000" cy="143510"/>
                </a:xfrm>
              </p:grpSpPr>
              <p:sp>
                <p:nvSpPr>
                  <p:cNvPr id="26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1564"/>
                    <a:ext cx="108000" cy="71755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s-MX" dirty="0"/>
                  </a:p>
                </p:txBody>
              </p:sp>
              <p:cxnSp>
                <p:nvCxnSpPr>
                  <p:cNvPr id="27" name="Line 2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7501" y="0"/>
                    <a:ext cx="0" cy="14351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grpSp>
              <p:nvGrpSpPr>
                <p:cNvPr id="22" name="Grupo 21"/>
                <p:cNvGrpSpPr/>
                <p:nvPr/>
              </p:nvGrpSpPr>
              <p:grpSpPr>
                <a:xfrm>
                  <a:off x="2330927" y="391131"/>
                  <a:ext cx="107315" cy="142876"/>
                  <a:chOff x="0" y="0"/>
                  <a:chExt cx="107950" cy="143510"/>
                </a:xfrm>
              </p:grpSpPr>
              <p:sp>
                <p:nvSpPr>
                  <p:cNvPr id="24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5626"/>
                    <a:ext cx="107950" cy="7175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s-MX" dirty="0"/>
                  </a:p>
                </p:txBody>
              </p:sp>
              <p:cxnSp>
                <p:nvCxnSpPr>
                  <p:cNvPr id="25" name="Line 2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2787" y="0"/>
                    <a:ext cx="0" cy="14351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3" name="Line 23"/>
                <p:cNvCxnSpPr>
                  <a:cxnSpLocks noChangeShapeType="1"/>
                </p:cNvCxnSpPr>
                <p:nvPr/>
              </p:nvCxnSpPr>
              <p:spPr bwMode="auto">
                <a:xfrm>
                  <a:off x="47570" y="465129"/>
                  <a:ext cx="23400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0" y="572155"/>
                <a:ext cx="742950" cy="135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s-MX" sz="1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Pr</a:t>
                </a:r>
                <a:r>
                  <a:rPr lang="es-MX" sz="1000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Compra</a:t>
                </a:r>
                <a:endParaRPr lang="es-MX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9" name="Text Box 18"/>
              <p:cNvSpPr txBox="1">
                <a:spLocks noChangeArrowheads="1"/>
              </p:cNvSpPr>
              <p:nvPr/>
            </p:nvSpPr>
            <p:spPr bwMode="auto">
              <a:xfrm>
                <a:off x="2344903" y="572201"/>
                <a:ext cx="611505" cy="149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s-MX" sz="1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Pr</a:t>
                </a:r>
                <a:r>
                  <a:rPr lang="es-MX" sz="1000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Venta</a:t>
                </a:r>
                <a:endParaRPr lang="es-MX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p:grp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311150" y="347651"/>
              <a:ext cx="2339648" cy="138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Tiempo</a:t>
              </a:r>
              <a:endParaRPr lang="es-MX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407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0" y="14847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>
              <a:spcBef>
                <a:spcPct val="50000"/>
              </a:spcBef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_tradnl" sz="2200" dirty="0" smtClean="0"/>
              <a:t>Tasa de rendimiento del plazo</a:t>
            </a:r>
            <a:endParaRPr lang="es-ES" sz="2200" dirty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720000" y="1838446"/>
            <a:ext cx="7920000" cy="82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FontTx/>
              <a:buNone/>
            </a:pPr>
            <a:r>
              <a:rPr lang="es-ES_tradnl" altLang="es-MX" sz="2200" dirty="0">
                <a:cs typeface="Times New Roman" panose="02020603050405020304" pitchFamily="18" charset="0"/>
              </a:rPr>
              <a:t>Es la tasa </a:t>
            </a:r>
            <a:r>
              <a:rPr lang="es-ES_tradnl" altLang="es-MX" sz="2200" u="sng" dirty="0">
                <a:cs typeface="Times New Roman" panose="02020603050405020304" pitchFamily="18" charset="0"/>
              </a:rPr>
              <a:t>efectiva</a:t>
            </a:r>
            <a:r>
              <a:rPr lang="es-ES_tradnl" altLang="es-MX" sz="2200" dirty="0">
                <a:cs typeface="Times New Roman" panose="02020603050405020304" pitchFamily="18" charset="0"/>
              </a:rPr>
              <a:t> obtenida en </a:t>
            </a:r>
            <a:r>
              <a:rPr lang="es-ES_tradnl" altLang="es-MX" sz="2200" i="1" dirty="0">
                <a:cs typeface="Times New Roman" panose="02020603050405020304" pitchFamily="18" charset="0"/>
              </a:rPr>
              <a:t>p</a:t>
            </a:r>
            <a:r>
              <a:rPr lang="es-ES_tradnl" altLang="es-MX" sz="2200" dirty="0">
                <a:cs typeface="Times New Roman" panose="02020603050405020304" pitchFamily="18" charset="0"/>
              </a:rPr>
              <a:t> días a partir del Precio de Compra y del Precio de Venta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.</a:t>
            </a:r>
            <a:endParaRPr lang="es-ES" altLang="es-MX" sz="2200" dirty="0">
              <a:cs typeface="Times New Roman" panose="02020603050405020304" pitchFamily="18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0" y="369637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>
              <a:spcBef>
                <a:spcPct val="50000"/>
              </a:spcBef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_tradnl" sz="2200" dirty="0" smtClean="0"/>
              <a:t>Tasa de rendimiento del anualizada</a:t>
            </a:r>
            <a:endParaRPr lang="es-ES" sz="2200" dirty="0"/>
          </a:p>
        </p:txBody>
      </p: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719774" y="4045904"/>
            <a:ext cx="7920000" cy="94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FontTx/>
              <a:buNone/>
            </a:pPr>
            <a:r>
              <a:rPr lang="es-ES_tradnl" altLang="es-MX" sz="2200" dirty="0">
                <a:cs typeface="Times New Roman" panose="02020603050405020304" pitchFamily="18" charset="0"/>
              </a:rPr>
              <a:t>Es la tasa de rendimiento del 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plazo </a:t>
            </a:r>
            <a:r>
              <a:rPr lang="es-ES_tradnl" altLang="es-MX" sz="2200" dirty="0">
                <a:cs typeface="Times New Roman" panose="02020603050405020304" pitchFamily="18" charset="0"/>
              </a:rPr>
              <a:t>llevada 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a 360 días considerando el </a:t>
            </a:r>
            <a:r>
              <a:rPr lang="es-ES_tradnl" altLang="es-MX" sz="2200" dirty="0">
                <a:cs typeface="Times New Roman" panose="02020603050405020304" pitchFamily="18" charset="0"/>
              </a:rPr>
              <a:t>número de días transcurridos en la inversión.</a:t>
            </a:r>
            <a:endParaRPr lang="es-ES" altLang="es-MX" sz="2200" dirty="0"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949" y="2621586"/>
            <a:ext cx="2700000" cy="78155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949" y="4939989"/>
            <a:ext cx="3276000" cy="793267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5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84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49213" y="3162672"/>
            <a:ext cx="899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itchFamily="18" charset="0"/>
              </a:rPr>
              <a:t>Tema II. El VPN </a:t>
            </a:r>
            <a:r>
              <a:rPr lang="es-MX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MX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TIR</a:t>
            </a:r>
            <a:r>
              <a:rPr lang="es-MX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técnicas </a:t>
            </a:r>
            <a:r>
              <a:rPr lang="es-MX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líderes</a:t>
            </a:r>
            <a:endParaRPr lang="es-ES" sz="2400" b="1" cap="small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6785" y="3547864"/>
            <a:ext cx="899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s-ES_tradnl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s-ES_tradnl" sz="1600" cap="small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Inversión en un proyecto económico</a:t>
            </a:r>
            <a:r>
              <a:rPr lang="es-ES_tradnl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48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39204" t="38593" r="39994" b="16079"/>
          <a:stretch/>
        </p:blipFill>
        <p:spPr>
          <a:xfrm>
            <a:off x="2771800" y="1196752"/>
            <a:ext cx="4053839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22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Valor </a:t>
            </a: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Presente Neto (</a:t>
            </a:r>
            <a:r>
              <a:rPr lang="es-ES_tradnl" altLang="es-MX" sz="2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VPN)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_tradnl" altLang="es-MX" sz="2200" dirty="0">
                <a:cs typeface="Times New Roman" panose="02020603050405020304" pitchFamily="18" charset="0"/>
              </a:rPr>
              <a:t>Es la suma del valor presente de una serie de flujos de efectivo a cuyo resultado se le resta la inversión realizada en el periodo cero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.</a:t>
            </a:r>
            <a:endParaRPr lang="es-ES" altLang="es-MX" sz="2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3230" b="21456"/>
          <a:stretch/>
        </p:blipFill>
        <p:spPr>
          <a:xfrm>
            <a:off x="899592" y="3105864"/>
            <a:ext cx="2700000" cy="80161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2986718"/>
            <a:ext cx="4065610" cy="1412038"/>
          </a:xfrm>
          <a:prstGeom prst="rect">
            <a:avLst/>
          </a:prstGeom>
        </p:spPr>
      </p:pic>
      <p:pic>
        <p:nvPicPr>
          <p:cNvPr id="12" name="Imagen 1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 r="30722" b="17420"/>
          <a:stretch/>
        </p:blipFill>
        <p:spPr bwMode="auto">
          <a:xfrm>
            <a:off x="720000" y="4402362"/>
            <a:ext cx="3825875" cy="8693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/>
          <a:srcRect l="29480" r="29480" b="19380"/>
          <a:stretch/>
        </p:blipFill>
        <p:spPr>
          <a:xfrm>
            <a:off x="5148064" y="4501656"/>
            <a:ext cx="3132000" cy="843236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7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747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Tasa Interna de Rendimiento (TIR)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_tradnl" altLang="es-MX" sz="2200" dirty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Es la tasa que hace que el VPN del flujo de efectivo menos la inversión, sea igual a cero</a:t>
            </a:r>
            <a:r>
              <a:rPr lang="es-ES_tradnl" altLang="es-MX" sz="2200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es-ES_tradnl" altLang="es-MX" sz="2200" dirty="0" smtClean="0">
                <a:cs typeface="Times New Roman" panose="02020603050405020304" pitchFamily="18" charset="0"/>
              </a:rPr>
              <a:t>Es </a:t>
            </a:r>
            <a:r>
              <a:rPr lang="es-ES_tradnl" altLang="es-MX" sz="2200" dirty="0">
                <a:cs typeface="Times New Roman" panose="02020603050405020304" pitchFamily="18" charset="0"/>
              </a:rPr>
              <a:t>la tasa de interés </a:t>
            </a:r>
            <a:r>
              <a:rPr lang="es-ES_tradnl" altLang="es-MX" sz="2200" u="sng" dirty="0">
                <a:cs typeface="Times New Roman" panose="02020603050405020304" pitchFamily="18" charset="0"/>
              </a:rPr>
              <a:t>efectiva</a:t>
            </a:r>
            <a:r>
              <a:rPr lang="es-ES_tradnl" altLang="es-MX" sz="2200" dirty="0">
                <a:cs typeface="Times New Roman" panose="02020603050405020304" pitchFamily="18" charset="0"/>
              </a:rPr>
              <a:t> que el proyecto proporcionaría al inversionista</a:t>
            </a:r>
            <a:r>
              <a:rPr lang="es-ES_tradnl" altLang="es-MX" sz="2200" dirty="0" smtClean="0">
                <a:cs typeface="Times New Roman" panose="02020603050405020304" pitchFamily="18" charset="0"/>
              </a:rPr>
              <a:t>. Por lo tanto, debemos anualizarla.</a:t>
            </a:r>
            <a:endParaRPr lang="es-ES" altLang="es-MX" sz="2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108" y="4801910"/>
            <a:ext cx="3132000" cy="87218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30122" r="30059" b="20762"/>
          <a:stretch/>
        </p:blipFill>
        <p:spPr>
          <a:xfrm>
            <a:off x="5148064" y="3611883"/>
            <a:ext cx="3132000" cy="85415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/>
          <a:srcRect l="2151" r="6701" b="12500"/>
          <a:stretch/>
        </p:blipFill>
        <p:spPr>
          <a:xfrm>
            <a:off x="4293498" y="4653136"/>
            <a:ext cx="4268577" cy="1440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584" y="3607666"/>
            <a:ext cx="2016000" cy="639109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7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018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0" y="3140968"/>
            <a:ext cx="9143999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itchFamily="18" charset="0"/>
              </a:rPr>
              <a:t>Tema III. El </a:t>
            </a:r>
            <a:r>
              <a:rPr lang="es-MX" sz="24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de la TIR </a:t>
            </a:r>
            <a:r>
              <a:rPr lang="es-MX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múltiple:</a:t>
            </a:r>
          </a:p>
          <a:p>
            <a:pPr>
              <a:spcBef>
                <a:spcPts val="0"/>
              </a:spcBef>
              <a:defRPr/>
            </a:pPr>
            <a:r>
              <a:rPr lang="es-MX" sz="20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MX" sz="20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TIR Modificada como alternativa</a:t>
            </a:r>
            <a:endParaRPr lang="es-ES" sz="2000" b="1" cap="small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es-ES" sz="2400" b="1" cap="small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53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2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35061" t="28862" r="36122" b="35347"/>
          <a:stretch/>
        </p:blipFill>
        <p:spPr>
          <a:xfrm>
            <a:off x="4788426" y="2858148"/>
            <a:ext cx="3349414" cy="234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7255" t="4719" r="7762" b="3282"/>
          <a:stretch/>
        </p:blipFill>
        <p:spPr>
          <a:xfrm>
            <a:off x="827984" y="3372989"/>
            <a:ext cx="3600000" cy="1712195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20000" y="1916832"/>
            <a:ext cx="792000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000" dirty="0" smtClean="0"/>
              <a:t>La TIR es </a:t>
            </a:r>
            <a:r>
              <a:rPr lang="es-ES" sz="2000" dirty="0"/>
              <a:t>la única tasa de interés (no habrá otra) que hace que el valor presente del flujo de efectivo, restado del valor presente de la inversión, sea igual a </a:t>
            </a:r>
            <a:r>
              <a:rPr lang="es-ES" sz="2000" dirty="0" smtClean="0"/>
              <a:t>cero.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La TIR múltiple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83568" y="5373216"/>
            <a:ext cx="7920000" cy="6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000" dirty="0" smtClean="0"/>
              <a:t>La </a:t>
            </a:r>
            <a:r>
              <a:rPr lang="es-ES" sz="2000" dirty="0"/>
              <a:t>anterior </a:t>
            </a:r>
            <a:r>
              <a:rPr lang="es-ES" sz="2000" dirty="0" smtClean="0"/>
              <a:t>aseveración es </a:t>
            </a:r>
            <a:r>
              <a:rPr lang="es-ES" sz="2000" dirty="0"/>
              <a:t>cierta si, y solo si, hay un flujo de caja negativo y todos los demás son positivos (o </a:t>
            </a:r>
            <a:r>
              <a:rPr lang="es-ES" sz="2000" dirty="0" smtClean="0"/>
              <a:t>viceversa).</a:t>
            </a:r>
            <a:endParaRPr lang="es-ES" altLang="es-MX" sz="2200" dirty="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031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20000" y="1556792"/>
            <a:ext cx="792000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 smtClean="0"/>
              <a:t>¿Qué sucede si no se cumple la restricción de que sólo debe haber </a:t>
            </a:r>
            <a:r>
              <a:rPr lang="es-ES" sz="2200" i="1" dirty="0" smtClean="0"/>
              <a:t>un flujo de caja negativo </a:t>
            </a:r>
            <a:r>
              <a:rPr lang="es-ES" sz="2200" i="1" dirty="0"/>
              <a:t>y </a:t>
            </a:r>
            <a:r>
              <a:rPr lang="es-ES" sz="2200" i="1" dirty="0" smtClean="0"/>
              <a:t>los </a:t>
            </a:r>
            <a:r>
              <a:rPr lang="es-ES" sz="2200" i="1" dirty="0"/>
              <a:t>demás </a:t>
            </a:r>
            <a:r>
              <a:rPr lang="es-ES" sz="2200" i="1" dirty="0" smtClean="0"/>
              <a:t>positivos </a:t>
            </a:r>
            <a:r>
              <a:rPr lang="es-ES" sz="2200" dirty="0"/>
              <a:t>(</a:t>
            </a:r>
            <a:r>
              <a:rPr lang="es-ES" sz="2200" i="1" dirty="0"/>
              <a:t>o </a:t>
            </a:r>
            <a:r>
              <a:rPr lang="es-ES" sz="2200" i="1" dirty="0" smtClean="0"/>
              <a:t>viceversa</a:t>
            </a:r>
            <a:r>
              <a:rPr lang="es-ES" sz="2200" dirty="0" smtClean="0"/>
              <a:t>)?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es-MX" sz="2200" dirty="0" smtClean="0"/>
              <a:t>En este caso, se </a:t>
            </a:r>
            <a:r>
              <a:rPr lang="es-MX" sz="2200" dirty="0"/>
              <a:t>presentará el problema de </a:t>
            </a:r>
            <a:r>
              <a:rPr lang="es-MX" sz="2200" i="1" dirty="0"/>
              <a:t>las raíces múltiples</a:t>
            </a:r>
            <a:r>
              <a:rPr lang="es-MX" sz="2200" dirty="0"/>
              <a:t> que originará que la TIR registre diferentes valores </a:t>
            </a:r>
            <a:r>
              <a:rPr lang="es-MX" sz="2200" dirty="0" smtClean="0"/>
              <a:t>en </a:t>
            </a:r>
            <a:r>
              <a:rPr lang="es-MX" sz="2200" dirty="0"/>
              <a:t>función de los cambios de signo </a:t>
            </a:r>
            <a:r>
              <a:rPr lang="es-MX" sz="2200" dirty="0" smtClean="0"/>
              <a:t>en </a:t>
            </a:r>
            <a:r>
              <a:rPr lang="es-MX" sz="2200" dirty="0"/>
              <a:t>los flujos de caja</a:t>
            </a:r>
            <a:r>
              <a:rPr lang="es-MX" sz="2200" dirty="0" smtClean="0"/>
              <a:t>.</a:t>
            </a:r>
            <a:r>
              <a:rPr lang="es-MX" sz="2200" dirty="0"/>
              <a:t> </a:t>
            </a:r>
            <a:r>
              <a:rPr lang="es-MX" sz="2200" dirty="0" smtClean="0"/>
              <a:t>No </a:t>
            </a:r>
            <a:r>
              <a:rPr lang="es-MX" sz="2200" dirty="0"/>
              <a:t>habrá una única </a:t>
            </a:r>
            <a:r>
              <a:rPr lang="es-MX" sz="2200" dirty="0" smtClean="0"/>
              <a:t>TIR. </a:t>
            </a:r>
            <a:endParaRPr lang="es-ES" altLang="es-MX" sz="22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50263" t="27837" r="20934" b="34041"/>
          <a:stretch/>
        </p:blipFill>
        <p:spPr>
          <a:xfrm>
            <a:off x="3008066" y="3314035"/>
            <a:ext cx="3127868" cy="2328672"/>
          </a:xfrm>
          <a:prstGeom prst="rect">
            <a:avLst/>
          </a:prstGeom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0" y="5599750"/>
            <a:ext cx="914400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ES" sz="1600" dirty="0" smtClean="0"/>
              <a:t>Note, en un ejercicio, que al sustituir cada </a:t>
            </a:r>
            <a:r>
              <a:rPr lang="es-ES" sz="1600" dirty="0"/>
              <a:t>TIR en la ecuación </a:t>
            </a:r>
            <a:r>
              <a:rPr lang="es-ES" sz="1600" dirty="0" smtClean="0"/>
              <a:t>el VPN </a:t>
            </a:r>
            <a:r>
              <a:rPr lang="es-ES" sz="1600" dirty="0"/>
              <a:t>= 0.</a:t>
            </a:r>
            <a:endParaRPr lang="es-MX" sz="1600" dirty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218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20000" y="1916832"/>
            <a:ext cx="79200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2200" dirty="0"/>
              <a:t>La TIRM elimina el problema del cambio de signo utilizando el siguiente procedimiento:</a:t>
            </a:r>
          </a:p>
          <a:p>
            <a:pPr marL="792000" lvl="1" indent="-288000" algn="just">
              <a:spcBef>
                <a:spcPts val="0"/>
              </a:spcBef>
              <a:buFont typeface="+mj-lt"/>
              <a:buAutoNum type="alphaLcParenR"/>
            </a:pPr>
            <a:r>
              <a:rPr lang="es-MX" sz="2200" dirty="0" smtClean="0"/>
              <a:t>Agrupar los </a:t>
            </a:r>
            <a:r>
              <a:rPr lang="es-MX" sz="2200" dirty="0"/>
              <a:t>flujos </a:t>
            </a:r>
            <a:r>
              <a:rPr lang="es-MX" sz="2200" dirty="0" smtClean="0"/>
              <a:t>por </a:t>
            </a:r>
            <a:r>
              <a:rPr lang="es-MX" sz="2200" dirty="0"/>
              <a:t>signo, respetando el orden de aparición.</a:t>
            </a:r>
          </a:p>
          <a:p>
            <a:pPr marL="756000" lvl="1" indent="-252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endParaRPr lang="es-MX" sz="22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La TIR Modificada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127" y="3573016"/>
            <a:ext cx="5579745" cy="14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006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7834" t="14325" r="3695" b="16348"/>
          <a:stretch/>
        </p:blipFill>
        <p:spPr>
          <a:xfrm>
            <a:off x="1281019" y="4077072"/>
            <a:ext cx="6840000" cy="1115220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127" y="2582664"/>
            <a:ext cx="5579745" cy="14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20000" y="1700808"/>
            <a:ext cx="79200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792000" lvl="1" indent="-288000" algn="just">
              <a:spcBef>
                <a:spcPts val="0"/>
              </a:spcBef>
              <a:buFont typeface="+mj-lt"/>
              <a:buAutoNum type="alphaLcParenR" startAt="2"/>
            </a:pPr>
            <a:r>
              <a:rPr lang="es-MX" sz="2200" dirty="0" smtClean="0"/>
              <a:t>Calcular el </a:t>
            </a:r>
            <a:r>
              <a:rPr lang="es-MX" sz="2200" i="1" dirty="0"/>
              <a:t>valor presente </a:t>
            </a:r>
            <a:r>
              <a:rPr lang="es-MX" sz="2200" dirty="0"/>
              <a:t>de los flujos de caja </a:t>
            </a:r>
            <a:r>
              <a:rPr lang="es-MX" sz="2200" dirty="0" smtClean="0"/>
              <a:t>negativos.</a:t>
            </a:r>
          </a:p>
          <a:p>
            <a:pPr marL="792000" lvl="1" indent="-288000" algn="just">
              <a:spcBef>
                <a:spcPts val="0"/>
              </a:spcBef>
              <a:buFont typeface="+mj-lt"/>
              <a:buAutoNum type="alphaLcParenR" startAt="2"/>
            </a:pPr>
            <a:r>
              <a:rPr lang="es-MX" sz="2200" dirty="0" smtClean="0"/>
              <a:t>Calcular </a:t>
            </a:r>
            <a:r>
              <a:rPr lang="es-MX" sz="2200" dirty="0"/>
              <a:t>el </a:t>
            </a:r>
            <a:r>
              <a:rPr lang="es-MX" sz="2200" i="1" dirty="0"/>
              <a:t>valor </a:t>
            </a:r>
            <a:r>
              <a:rPr lang="es-MX" sz="2200" i="1" dirty="0" smtClean="0"/>
              <a:t>futuro </a:t>
            </a:r>
            <a:r>
              <a:rPr lang="es-MX" sz="2200" dirty="0"/>
              <a:t>de los flujos de caja positivos</a:t>
            </a:r>
            <a:r>
              <a:rPr lang="es-MX" sz="2200" dirty="0" smtClean="0"/>
              <a:t>.</a:t>
            </a:r>
            <a:endParaRPr lang="es-MX" sz="2200" dirty="0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890127" y="5326638"/>
            <a:ext cx="577641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ts val="0"/>
              </a:spcBef>
              <a:buNone/>
            </a:pPr>
            <a:r>
              <a:rPr lang="es-MX" sz="1400" dirty="0"/>
              <a:t>Tasa activa (TA) para financiar los flujos negativos y traerlos a valor presente.</a:t>
            </a:r>
          </a:p>
          <a:p>
            <a:pPr algn="just">
              <a:spcBef>
                <a:spcPts val="0"/>
              </a:spcBef>
              <a:buNone/>
            </a:pPr>
            <a:r>
              <a:rPr lang="es-MX" sz="1400" dirty="0"/>
              <a:t>Tasa pasiva (TP) para reinvertir los flujos positivos y llevarlos a valor futuro.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470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20000" y="1700808"/>
            <a:ext cx="792000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792000" lvl="1" indent="-288000" algn="just">
              <a:spcBef>
                <a:spcPts val="0"/>
              </a:spcBef>
              <a:buFont typeface="+mj-lt"/>
              <a:buAutoNum type="alphaLcParenR" startAt="4"/>
            </a:pPr>
            <a:r>
              <a:rPr lang="es-MX" sz="2200" dirty="0"/>
              <a:t>Sustituir los valores y </a:t>
            </a:r>
            <a:r>
              <a:rPr lang="es-MX" sz="2200" dirty="0" smtClean="0"/>
              <a:t>obtener </a:t>
            </a:r>
            <a:r>
              <a:rPr lang="es-MX" sz="2200" dirty="0"/>
              <a:t>la TIR </a:t>
            </a:r>
            <a:r>
              <a:rPr lang="es-MX" sz="2200" dirty="0" smtClean="0"/>
              <a:t>modificada.</a:t>
            </a:r>
            <a:endParaRPr lang="es-MX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000" y="2701062"/>
            <a:ext cx="3420000" cy="1239852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20000" y="4149080"/>
            <a:ext cx="79200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 smtClean="0"/>
              <a:t>Un aspecto a considerar en la toma de decisiones:</a:t>
            </a:r>
          </a:p>
          <a:p>
            <a:pPr marL="900000" lvl="1" indent="0" algn="just">
              <a:spcBef>
                <a:spcPts val="0"/>
              </a:spcBef>
              <a:buNone/>
            </a:pPr>
            <a:r>
              <a:rPr lang="es-ES" sz="2200" dirty="0" smtClean="0"/>
              <a:t>la TIRM </a:t>
            </a:r>
            <a:r>
              <a:rPr lang="es-ES" sz="2200" i="1" dirty="0"/>
              <a:t>no hace</a:t>
            </a:r>
            <a:r>
              <a:rPr lang="es-ES" sz="2200" dirty="0"/>
              <a:t> que el valor presente del flujo de efectivo, restado del valor presente de la inversión, sea igual a </a:t>
            </a:r>
            <a:r>
              <a:rPr lang="es-ES" sz="2200" dirty="0" smtClean="0"/>
              <a:t>cero.</a:t>
            </a:r>
            <a:endParaRPr lang="es-MX" sz="2200" dirty="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823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0" y="3420000"/>
            <a:ext cx="9143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itchFamily="18" charset="0"/>
              </a:rPr>
              <a:t>Tema IV. Técnicas complementarias</a:t>
            </a:r>
            <a:endParaRPr lang="es-ES" sz="2400" b="1" cap="small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532440" y="6021288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91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Valor </a:t>
            </a: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Presente Neto Equivalente </a:t>
            </a:r>
            <a:r>
              <a:rPr lang="es-ES_tradnl" altLang="es-MX" sz="2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VPNE)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2200" dirty="0"/>
              <a:t>Indica la cantidad promedio que recuperamos de la inversión en cada periodo. El resultado, es el valor de una anualidad vencida (pagada al final de cada plazo).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es-MX" sz="2200" dirty="0"/>
              <a:t>Se utiliza, como complemento del VPN, cuando tenemos que evaluar proyectos de inversión con </a:t>
            </a:r>
            <a:r>
              <a:rPr lang="es-MX" sz="2200" i="1" dirty="0"/>
              <a:t>diferentes periodos de vida </a:t>
            </a:r>
            <a:r>
              <a:rPr lang="es-MX" sz="2200" dirty="0"/>
              <a:t>(</a:t>
            </a:r>
            <a:r>
              <a:rPr lang="es-MX" sz="2200" i="1" dirty="0"/>
              <a:t>n</a:t>
            </a:r>
            <a:r>
              <a:rPr lang="es-MX" sz="2200" dirty="0"/>
              <a:t>).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634" r="6861" b="9143"/>
          <a:stretch/>
        </p:blipFill>
        <p:spPr>
          <a:xfrm>
            <a:off x="4139952" y="4077072"/>
            <a:ext cx="4032448" cy="115212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796" y="3915718"/>
            <a:ext cx="2448000" cy="1457498"/>
          </a:xfrm>
          <a:prstGeom prst="rect">
            <a:avLst/>
          </a:prstGeom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5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904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55491"/>
          <a:stretch/>
        </p:blipFill>
        <p:spPr>
          <a:xfrm>
            <a:off x="827584" y="1988840"/>
            <a:ext cx="7560000" cy="261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79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s-MX" sz="2200" b="1" dirty="0" smtClean="0">
                <a:latin typeface="Times New Roman" panose="02020603050405020304" pitchFamily="18" charset="0"/>
              </a:rPr>
              <a:t>El </a:t>
            </a:r>
            <a:r>
              <a:rPr lang="es-MX" sz="2200" b="1" dirty="0">
                <a:latin typeface="Times New Roman" panose="02020603050405020304" pitchFamily="18" charset="0"/>
              </a:rPr>
              <a:t>índice del valor presente neto (IVPN)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2200" dirty="0"/>
              <a:t>Es la cantidad de pesos recuperados </a:t>
            </a:r>
            <a:r>
              <a:rPr lang="es-MX" sz="2200" dirty="0" smtClean="0"/>
              <a:t>a VP por </a:t>
            </a:r>
            <a:r>
              <a:rPr lang="es-MX" sz="2200" dirty="0"/>
              <a:t>cada peso invertido</a:t>
            </a:r>
            <a:r>
              <a:rPr lang="es-MX" sz="2200" dirty="0" smtClean="0"/>
              <a:t>.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es-MX" sz="2200" dirty="0" smtClean="0"/>
              <a:t>Se </a:t>
            </a:r>
            <a:r>
              <a:rPr lang="es-MX" sz="2200" dirty="0"/>
              <a:t>utiliza, como complemento del VPN, cuando tenemos que evaluar proyectos de inversión con </a:t>
            </a:r>
            <a:r>
              <a:rPr lang="es-MX" sz="2200" i="1" dirty="0"/>
              <a:t>diferentes montos de inversión inicial</a:t>
            </a:r>
            <a:r>
              <a:rPr lang="es-MX" sz="2200" dirty="0"/>
              <a:t> (I</a:t>
            </a:r>
            <a:r>
              <a:rPr lang="es-MX" sz="2200" baseline="-25000" dirty="0"/>
              <a:t>0</a:t>
            </a:r>
            <a:r>
              <a:rPr lang="es-MX" sz="2200" dirty="0"/>
              <a:t>).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es-MX" sz="2200" dirty="0" smtClean="0"/>
              <a:t>El </a:t>
            </a:r>
            <a:r>
              <a:rPr lang="es-MX" sz="2200" dirty="0"/>
              <a:t>valor del índice será conveniente cuando sea mayor de la unidad </a:t>
            </a:r>
            <a:r>
              <a:rPr lang="es-MX" sz="2200" dirty="0" smtClean="0"/>
              <a:t>y se </a:t>
            </a:r>
            <a:r>
              <a:rPr lang="es-MX" sz="2200" dirty="0"/>
              <a:t>selecciona aquel proyecto </a:t>
            </a:r>
            <a:r>
              <a:rPr lang="es-MX" sz="2200" dirty="0" smtClean="0"/>
              <a:t>con mayor IVPN.</a:t>
            </a: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000" y="4581128"/>
            <a:ext cx="1512000" cy="800275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585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Periodo de Recuperación de la inversión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/>
              <a:t>El </a:t>
            </a:r>
            <a:r>
              <a:rPr lang="es-ES" sz="2200" i="1" dirty="0"/>
              <a:t>periodo de recuperación</a:t>
            </a:r>
            <a:r>
              <a:rPr lang="es-ES" sz="2200" dirty="0"/>
              <a:t> (Payback) es el tiempo que se requiere para recuperar el valor presente del dinero que se invirtió inicialmente en un proyecto calculado a partir de las entradas de efectivo que se acumulan en el tiempo</a:t>
            </a:r>
            <a:r>
              <a:rPr lang="es-ES" sz="2200" dirty="0" smtClean="0"/>
              <a:t>.</a:t>
            </a: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7" y="3910258"/>
            <a:ext cx="2016000" cy="978493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4284408" y="3429003"/>
            <a:ext cx="3960000" cy="2617622"/>
            <a:chOff x="3743632" y="3429003"/>
            <a:chExt cx="3960000" cy="2617622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/>
            <a:srcRect l="1" t="12514" r="373" b="5017"/>
            <a:stretch/>
          </p:blipFill>
          <p:spPr>
            <a:xfrm>
              <a:off x="3743632" y="3429003"/>
              <a:ext cx="3960000" cy="2617622"/>
            </a:xfrm>
            <a:prstGeom prst="rect">
              <a:avLst/>
            </a:prstGeom>
          </p:spPr>
        </p:pic>
        <p:grpSp>
          <p:nvGrpSpPr>
            <p:cNvPr id="11" name="Grupo 10"/>
            <p:cNvGrpSpPr/>
            <p:nvPr/>
          </p:nvGrpSpPr>
          <p:grpSpPr>
            <a:xfrm>
              <a:off x="6057075" y="3989201"/>
              <a:ext cx="286550" cy="438386"/>
              <a:chOff x="6057075" y="3989201"/>
              <a:chExt cx="286550" cy="438386"/>
            </a:xfrm>
          </p:grpSpPr>
          <p:sp>
            <p:nvSpPr>
              <p:cNvPr id="5" name="Elipse 4"/>
              <p:cNvSpPr/>
              <p:nvPr/>
            </p:nvSpPr>
            <p:spPr bwMode="auto">
              <a:xfrm>
                <a:off x="6127601" y="4211563"/>
                <a:ext cx="216024" cy="216024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MX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0" name="Cheurón 9"/>
              <p:cNvSpPr/>
              <p:nvPr/>
            </p:nvSpPr>
            <p:spPr bwMode="auto">
              <a:xfrm rot="3600000">
                <a:off x="6021075" y="4025201"/>
                <a:ext cx="144000" cy="72000"/>
              </a:xfrm>
              <a:prstGeom prst="chevron">
                <a:avLst/>
              </a:pr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MX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</p:grp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5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1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0" y="3140968"/>
            <a:ext cx="9143999" cy="87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itchFamily="18" charset="0"/>
              </a:rPr>
              <a:t>Tema V. Toma de decisiones en proyectos</a:t>
            </a:r>
          </a:p>
          <a:p>
            <a:pPr algn="ctr">
              <a:spcBef>
                <a:spcPts val="0"/>
              </a:spcBef>
              <a:defRPr/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itchFamily="18" charset="0"/>
              </a:rPr>
              <a:t>independientes y proyectos excluyentes</a:t>
            </a:r>
            <a:endParaRPr lang="es-ES" sz="2400" b="1" cap="small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532440" y="6021288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82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Proyectos independientes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/>
              <a:t>Los criterios de decisión del VPN y de la TIR se pueden fusionar con cierta lógica</a:t>
            </a:r>
            <a:r>
              <a:rPr lang="es-ES" sz="2200" dirty="0" smtClean="0"/>
              <a:t>:</a:t>
            </a:r>
          </a:p>
          <a:p>
            <a:pPr marL="864000" indent="-288000" algn="just">
              <a:spcBef>
                <a:spcPts val="1200"/>
              </a:spcBef>
              <a:buFont typeface="Times New Roman" panose="02020603050405020304" pitchFamily="18" charset="0"/>
              <a:buChar char="¬"/>
            </a:pPr>
            <a:r>
              <a:rPr lang="es-MX" sz="2200" dirty="0"/>
              <a:t>Si la TIR &gt; </a:t>
            </a:r>
            <a:r>
              <a:rPr lang="es-MX" sz="2200" i="1" dirty="0"/>
              <a:t>i</a:t>
            </a:r>
            <a:r>
              <a:rPr lang="es-MX" sz="2200" dirty="0"/>
              <a:t> entonces el VPN &gt; </a:t>
            </a:r>
            <a:r>
              <a:rPr lang="es-MX" sz="2200" dirty="0" smtClean="0"/>
              <a:t>0, </a:t>
            </a:r>
            <a:r>
              <a:rPr lang="es-MX" sz="2200" dirty="0" smtClean="0">
                <a:sym typeface="Symbol" panose="05050102010706020507" pitchFamily="18" charset="2"/>
              </a:rPr>
              <a:t> </a:t>
            </a:r>
            <a:r>
              <a:rPr lang="es-MX" sz="2200" dirty="0" smtClean="0"/>
              <a:t>se </a:t>
            </a:r>
            <a:r>
              <a:rPr lang="es-MX" sz="2200" dirty="0"/>
              <a:t>recomienda </a:t>
            </a:r>
            <a:r>
              <a:rPr lang="es-MX" sz="2200" i="1" dirty="0"/>
              <a:t>aceptar</a:t>
            </a:r>
            <a:r>
              <a:rPr lang="es-MX" sz="2200" dirty="0"/>
              <a:t> el </a:t>
            </a:r>
            <a:r>
              <a:rPr lang="es-MX" sz="2200" dirty="0" smtClean="0"/>
              <a:t>proyecto.</a:t>
            </a:r>
            <a:endParaRPr lang="es-MX" sz="2200" dirty="0"/>
          </a:p>
          <a:p>
            <a:pPr marL="864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/>
              <a:t>Si la TIR ≤ </a:t>
            </a:r>
            <a:r>
              <a:rPr lang="es-MX" sz="2200" i="1" dirty="0"/>
              <a:t>i</a:t>
            </a:r>
            <a:r>
              <a:rPr lang="es-MX" sz="2200" dirty="0"/>
              <a:t> entonces el VPN ≤ 0, </a:t>
            </a:r>
            <a:r>
              <a:rPr lang="es-MX" sz="2200" dirty="0" smtClean="0">
                <a:sym typeface="Symbol" panose="05050102010706020507" pitchFamily="18" charset="2"/>
              </a:rPr>
              <a:t> </a:t>
            </a:r>
            <a:r>
              <a:rPr lang="es-MX" sz="2200" dirty="0" smtClean="0"/>
              <a:t>se </a:t>
            </a:r>
            <a:r>
              <a:rPr lang="es-MX" sz="2200" dirty="0"/>
              <a:t>recomienda </a:t>
            </a:r>
            <a:r>
              <a:rPr lang="es-MX" sz="2200" i="1" dirty="0"/>
              <a:t>rechazar</a:t>
            </a:r>
            <a:r>
              <a:rPr lang="es-MX" sz="2200" dirty="0"/>
              <a:t> el </a:t>
            </a:r>
            <a:r>
              <a:rPr lang="es-MX" sz="2200" dirty="0" smtClean="0"/>
              <a:t>proyecto</a:t>
            </a:r>
          </a:p>
          <a:p>
            <a:pPr indent="457200" algn="just">
              <a:spcBef>
                <a:spcPts val="1200"/>
              </a:spcBef>
              <a:buNone/>
            </a:pPr>
            <a:r>
              <a:rPr lang="es-MX" sz="2200" dirty="0" smtClean="0"/>
              <a:t>P</a:t>
            </a:r>
            <a:r>
              <a:rPr lang="es-ES" sz="2200" dirty="0" smtClean="0"/>
              <a:t>or lo tanto, en proyectos </a:t>
            </a:r>
            <a:r>
              <a:rPr lang="es-ES" sz="2200" dirty="0"/>
              <a:t>únicos o múltiples pero independientes, el método del VPN y el de la TIR siempre conducirán a las mismas decisiones de aceptación o de rechazo</a:t>
            </a:r>
            <a:r>
              <a:rPr lang="es-ES" sz="2200" dirty="0" smtClean="0"/>
              <a:t>.</a:t>
            </a: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9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0"/>
              </a:spcBef>
              <a:buSzPct val="75000"/>
              <a:buNone/>
            </a:pPr>
            <a:r>
              <a:rPr lang="es-ES_tradnl" altLang="es-MX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Proyectos excluyentes</a:t>
            </a:r>
            <a:endParaRPr lang="es-ES_tradnl" altLang="es-MX" sz="2200" b="1" dirty="0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/>
              <a:t>Cuando tenemos más de un proyecto y éstos son excluyentes, el criterio a seguir en la decisión es el siguiente:</a:t>
            </a:r>
            <a:endParaRPr lang="es-MX" sz="2200" dirty="0"/>
          </a:p>
          <a:p>
            <a:pPr marL="792000" lvl="0" indent="-288000" algn="just">
              <a:spcBef>
                <a:spcPts val="600"/>
              </a:spcBef>
              <a:buFont typeface="Times New Roman" panose="02020603050405020304" pitchFamily="18" charset="0"/>
              <a:buChar char="¬"/>
            </a:pPr>
            <a:r>
              <a:rPr lang="es-MX" sz="2200" dirty="0"/>
              <a:t>En proyectos con </a:t>
            </a:r>
            <a:r>
              <a:rPr lang="es-MX" sz="2200" i="1" dirty="0"/>
              <a:t>diferente</a:t>
            </a:r>
            <a:r>
              <a:rPr lang="es-MX" sz="2200" dirty="0"/>
              <a:t> monto de </a:t>
            </a:r>
            <a:r>
              <a:rPr lang="es-MX" sz="2200" i="1" dirty="0"/>
              <a:t>inversión inicial </a:t>
            </a:r>
            <a:r>
              <a:rPr lang="es-MX" sz="2200" dirty="0"/>
              <a:t>(I</a:t>
            </a:r>
            <a:r>
              <a:rPr lang="es-MX" sz="2200" baseline="-25000" dirty="0"/>
              <a:t>0</a:t>
            </a:r>
            <a:r>
              <a:rPr lang="es-MX" sz="2200" dirty="0"/>
              <a:t>), decidimos con la técnica del VPN y con IVPN.</a:t>
            </a:r>
          </a:p>
          <a:p>
            <a:pPr marL="792000" lvl="0" indent="-288000" algn="just">
              <a:spcBef>
                <a:spcPts val="600"/>
              </a:spcBef>
              <a:buFont typeface="Times New Roman" panose="02020603050405020304" pitchFamily="18" charset="0"/>
              <a:buChar char="¬"/>
            </a:pPr>
            <a:r>
              <a:rPr lang="es-MX" sz="2200" dirty="0"/>
              <a:t>En proyectos con </a:t>
            </a:r>
            <a:r>
              <a:rPr lang="es-MX" sz="2200" i="1" dirty="0"/>
              <a:t>diferente</a:t>
            </a:r>
            <a:r>
              <a:rPr lang="es-MX" sz="2200" dirty="0"/>
              <a:t> </a:t>
            </a:r>
            <a:r>
              <a:rPr lang="es-MX" sz="2200" i="1" dirty="0"/>
              <a:t>periodo de vida </a:t>
            </a:r>
            <a:r>
              <a:rPr lang="es-MX" sz="2200" dirty="0"/>
              <a:t>(n), decidimos con la técnica del VPN y con VPNE.</a:t>
            </a:r>
          </a:p>
          <a:p>
            <a:pPr marL="792000" lvl="0" indent="-288000" algn="just">
              <a:spcBef>
                <a:spcPts val="600"/>
              </a:spcBef>
              <a:buFont typeface="Times New Roman" panose="02020603050405020304" pitchFamily="18" charset="0"/>
              <a:buChar char="¬"/>
            </a:pPr>
            <a:r>
              <a:rPr lang="es-MX" sz="2200" dirty="0"/>
              <a:t>En proyectos con </a:t>
            </a:r>
            <a:r>
              <a:rPr lang="es-MX" sz="2200" i="1" dirty="0"/>
              <a:t>diferente inversión inici</a:t>
            </a:r>
            <a:r>
              <a:rPr lang="es-MX" sz="2200" dirty="0"/>
              <a:t>al (I</a:t>
            </a:r>
            <a:r>
              <a:rPr lang="es-MX" sz="2200" baseline="-25000" dirty="0"/>
              <a:t>0</a:t>
            </a:r>
            <a:r>
              <a:rPr lang="es-MX" sz="2200" dirty="0"/>
              <a:t>) y </a:t>
            </a:r>
            <a:r>
              <a:rPr lang="es-MX" sz="2200" i="1" dirty="0"/>
              <a:t>periodo de vida </a:t>
            </a:r>
            <a:r>
              <a:rPr lang="es-MX" sz="2200" dirty="0"/>
              <a:t>(n), decidimos con la técnica del VPN y con TIR.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533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556792"/>
            <a:ext cx="79200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ts val="0"/>
              </a:spcBef>
              <a:buNone/>
            </a:pPr>
            <a:r>
              <a:rPr lang="es-MX" sz="2200" dirty="0" smtClean="0"/>
              <a:t>Un problema a considerar: criterios contrapuestos.</a:t>
            </a:r>
            <a:endParaRPr lang="es-MX" sz="2200" dirty="0"/>
          </a:p>
          <a:p>
            <a:pPr indent="457200" algn="just">
              <a:spcBef>
                <a:spcPts val="600"/>
              </a:spcBef>
              <a:buNone/>
            </a:pPr>
            <a:r>
              <a:rPr lang="es-ES" sz="2200" dirty="0"/>
              <a:t>Veamos, por ejemplo, el tercer criterio, cuando decidimos con la técnica del VPN y con TIR</a:t>
            </a:r>
            <a:r>
              <a:rPr lang="es-ES" sz="2200" dirty="0" smtClean="0"/>
              <a:t>.</a:t>
            </a:r>
          </a:p>
          <a:p>
            <a:pPr indent="457200" algn="just">
              <a:spcBef>
                <a:spcPts val="600"/>
              </a:spcBef>
              <a:buNone/>
            </a:pPr>
            <a:r>
              <a:rPr lang="es-ES" sz="2200" dirty="0" smtClean="0"/>
              <a:t>Suponiendo </a:t>
            </a:r>
            <a:r>
              <a:rPr lang="es-ES" sz="2200" dirty="0"/>
              <a:t>los siguientes resultados:</a:t>
            </a:r>
            <a:endParaRPr lang="es-MX" sz="2200" dirty="0"/>
          </a:p>
          <a:p>
            <a:pPr marL="342900" lvl="0" indent="-342900" algn="just">
              <a:spcBef>
                <a:spcPts val="600"/>
              </a:spcBef>
              <a:buFont typeface="Times New Roman" panose="02020603050405020304" pitchFamily="18" charset="0"/>
              <a:buChar char="¬"/>
            </a:pPr>
            <a:r>
              <a:rPr lang="es-MX" sz="2200" dirty="0">
                <a:effectLst>
                  <a:outerShdw sx="0" sy="0">
                    <a:srgbClr val="000000"/>
                  </a:outerShdw>
                </a:effectLst>
              </a:rPr>
              <a:t>Proyecto A. VPN = $2,000 y TIR = 15%. Se recomienda </a:t>
            </a:r>
            <a:r>
              <a:rPr lang="es-MX" sz="2200" i="1" dirty="0" smtClean="0">
                <a:effectLst>
                  <a:outerShdw sx="0" sy="0">
                    <a:srgbClr val="000000"/>
                  </a:outerShdw>
                </a:effectLst>
              </a:rPr>
              <a:t>aceptar.</a:t>
            </a:r>
            <a:endParaRPr lang="es-MX" sz="2200" dirty="0">
              <a:effectLst>
                <a:outerShdw sx="0" sy="0">
                  <a:srgbClr val="000000"/>
                </a:outerShdw>
              </a:effectLst>
            </a:endParaRPr>
          </a:p>
          <a:p>
            <a:pPr marL="342900" lvl="0" indent="-3429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>
                <a:effectLst>
                  <a:outerShdw sx="0" sy="0">
                    <a:srgbClr val="000000"/>
                  </a:outerShdw>
                </a:effectLst>
              </a:rPr>
              <a:t>Proyecto B. VPN = $1,000 y TIR = 20%. Se recomienda </a:t>
            </a:r>
            <a:r>
              <a:rPr lang="es-MX" sz="2200" i="1" dirty="0" smtClean="0">
                <a:effectLst>
                  <a:outerShdw sx="0" sy="0">
                    <a:srgbClr val="000000"/>
                  </a:outerShdw>
                </a:effectLst>
              </a:rPr>
              <a:t>aceptar.</a:t>
            </a:r>
            <a:endParaRPr lang="es-MX" sz="2200" dirty="0">
              <a:effectLst>
                <a:outerShdw sx="0" sy="0">
                  <a:srgbClr val="000000"/>
                </a:outerShdw>
              </a:effectLst>
            </a:endParaRPr>
          </a:p>
          <a:p>
            <a:pPr algn="just">
              <a:spcBef>
                <a:spcPts val="600"/>
              </a:spcBef>
              <a:buNone/>
            </a:pPr>
            <a:r>
              <a:rPr lang="es-ES" sz="2200" dirty="0" smtClean="0"/>
              <a:t>Observe que:</a:t>
            </a:r>
          </a:p>
          <a:p>
            <a:pPr marL="900000" indent="-288000" algn="just">
              <a:spcBef>
                <a:spcPts val="0"/>
              </a:spcBef>
              <a:buFont typeface="+mj-lt"/>
              <a:buAutoNum type="romanLcPeriod"/>
            </a:pPr>
            <a:r>
              <a:rPr lang="es-ES" sz="2200" dirty="0" smtClean="0"/>
              <a:t>VPN</a:t>
            </a:r>
            <a:r>
              <a:rPr lang="es-ES" sz="2200" baseline="-25000" dirty="0" smtClean="0"/>
              <a:t>A</a:t>
            </a:r>
            <a:r>
              <a:rPr lang="es-ES" sz="2200" dirty="0" smtClean="0"/>
              <a:t> $2,000 &gt; VPN</a:t>
            </a:r>
            <a:r>
              <a:rPr lang="es-ES" sz="2200" baseline="-25000" dirty="0" smtClean="0"/>
              <a:t>B</a:t>
            </a:r>
            <a:r>
              <a:rPr lang="es-ES" sz="2200" dirty="0" smtClean="0"/>
              <a:t> </a:t>
            </a:r>
            <a:r>
              <a:rPr lang="es-ES" sz="2200" dirty="0"/>
              <a:t>$</a:t>
            </a:r>
            <a:r>
              <a:rPr lang="es-ES" sz="2200" dirty="0" smtClean="0"/>
              <a:t>1,000</a:t>
            </a:r>
          </a:p>
          <a:p>
            <a:pPr marL="900000" indent="-288000" algn="just">
              <a:spcBef>
                <a:spcPts val="0"/>
              </a:spcBef>
              <a:buFont typeface="+mj-lt"/>
              <a:buAutoNum type="romanLcPeriod"/>
            </a:pPr>
            <a:r>
              <a:rPr lang="es-ES" sz="2200" dirty="0" smtClean="0"/>
              <a:t>TIR</a:t>
            </a:r>
            <a:r>
              <a:rPr lang="es-ES" sz="2200" baseline="-25000" dirty="0" smtClean="0"/>
              <a:t>A</a:t>
            </a:r>
            <a:r>
              <a:rPr lang="es-ES" sz="2200" dirty="0" smtClean="0"/>
              <a:t> 15</a:t>
            </a:r>
            <a:r>
              <a:rPr lang="es-ES" sz="2200" dirty="0"/>
              <a:t>% &lt; TIR</a:t>
            </a:r>
            <a:r>
              <a:rPr lang="es-ES" sz="2200" baseline="-25000" dirty="0"/>
              <a:t>B</a:t>
            </a:r>
            <a:r>
              <a:rPr lang="es-ES" sz="2200" dirty="0"/>
              <a:t> 20</a:t>
            </a:r>
            <a:r>
              <a:rPr lang="es-ES" sz="2200" dirty="0" smtClean="0"/>
              <a:t>%</a:t>
            </a:r>
          </a:p>
          <a:p>
            <a:pPr algn="just">
              <a:spcBef>
                <a:spcPts val="600"/>
              </a:spcBef>
              <a:buNone/>
            </a:pPr>
            <a:r>
              <a:rPr lang="es-ES" sz="2200" dirty="0" smtClean="0"/>
              <a:t> Los </a:t>
            </a:r>
            <a:r>
              <a:rPr lang="es-ES" sz="2200" dirty="0"/>
              <a:t>perfiles se cruzan y producen </a:t>
            </a:r>
            <a:r>
              <a:rPr lang="es-ES" sz="2200" i="1" dirty="0"/>
              <a:t>conflictos en la </a:t>
            </a:r>
            <a:r>
              <a:rPr lang="es-ES" sz="2200" i="1" dirty="0" smtClean="0"/>
              <a:t>decisión</a:t>
            </a:r>
            <a:r>
              <a:rPr lang="es-ES" sz="2200" dirty="0" smtClean="0"/>
              <a:t>: ¿cuál proyecto debemos seleccionar: el de mayor VPN o el de mayor TIR?</a:t>
            </a: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369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0" y="3420000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2400" b="1" cap="small" dirty="0" smtClean="0">
                <a:solidFill>
                  <a:srgbClr val="000000"/>
                </a:solidFill>
                <a:latin typeface="Times New Roman" pitchFamily="18" charset="0"/>
              </a:rPr>
              <a:t>A manera de conclusión</a:t>
            </a:r>
            <a:endParaRPr lang="es-ES" sz="24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2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422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VPN </a:t>
            </a:r>
            <a:r>
              <a:rPr lang="es-E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el </a:t>
            </a:r>
            <a:r>
              <a:rPr lang="es-E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mejor método de decisiones de inversión</a:t>
            </a:r>
            <a:endParaRPr lang="es-MX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/>
              <a:t>¿Cuál es el camino a seguir cuando los criterios se contraponen</a:t>
            </a:r>
            <a:r>
              <a:rPr lang="es-ES" sz="2200" dirty="0" smtClean="0"/>
              <a:t>?</a:t>
            </a:r>
          </a:p>
          <a:p>
            <a:pPr indent="457200" algn="just">
              <a:spcBef>
                <a:spcPts val="600"/>
              </a:spcBef>
              <a:buNone/>
            </a:pPr>
            <a:r>
              <a:rPr lang="es-ES" sz="2200" dirty="0" smtClean="0"/>
              <a:t>Comprometamos</a:t>
            </a:r>
            <a:r>
              <a:rPr lang="es-ES" sz="2200" dirty="0"/>
              <a:t>, pues, una respuesta: desde un punto de vista teórico, el </a:t>
            </a:r>
            <a:r>
              <a:rPr lang="es-ES" sz="2200" u="sng" dirty="0"/>
              <a:t>VPN es el mejor método </a:t>
            </a:r>
            <a:r>
              <a:rPr lang="es-ES" sz="2200" dirty="0"/>
              <a:t>debido a varios factores. La frase clave que nos orientará es “</a:t>
            </a:r>
            <a:r>
              <a:rPr lang="es-ES" sz="2200" i="1" dirty="0"/>
              <a:t>el valor del dinero en el tiempo</a:t>
            </a:r>
            <a:r>
              <a:rPr lang="es-ES" sz="2200" dirty="0"/>
              <a:t>”.</a:t>
            </a:r>
            <a:endParaRPr lang="es-MX" sz="2200" dirty="0"/>
          </a:p>
          <a:p>
            <a:pPr marL="828000" lvl="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/>
              <a:t>Todas las técnicas, el VPN, la TIR, la TIRM, el IVPN, el VPNE y el Payback, se fundamentan en el </a:t>
            </a:r>
            <a:r>
              <a:rPr lang="es-MX" sz="2200" i="1" dirty="0"/>
              <a:t>valor del dinero en el </a:t>
            </a:r>
            <a:r>
              <a:rPr lang="es-MX" sz="2200" i="1" dirty="0" smtClean="0"/>
              <a:t>tiempo</a:t>
            </a:r>
            <a:r>
              <a:rPr lang="es-MX" sz="2200" dirty="0" smtClean="0"/>
              <a:t>: se </a:t>
            </a:r>
            <a:r>
              <a:rPr lang="es-MX" sz="2200" dirty="0"/>
              <a:t>estiman a partir de una tasa de descuento</a:t>
            </a:r>
            <a:r>
              <a:rPr lang="es-MX" sz="2200" dirty="0" smtClean="0"/>
              <a:t>.</a:t>
            </a:r>
          </a:p>
          <a:p>
            <a:pPr marL="828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/>
              <a:t>El VPN es la única técnica que </a:t>
            </a:r>
            <a:r>
              <a:rPr lang="es-MX" sz="2200" i="1" dirty="0"/>
              <a:t>aparece en todas </a:t>
            </a:r>
            <a:r>
              <a:rPr lang="es-MX" sz="2200" dirty="0"/>
              <a:t>las alternativas de decisión descritas.</a:t>
            </a:r>
          </a:p>
          <a:p>
            <a:pPr marL="457200" lvl="0" indent="-457200" algn="just">
              <a:spcBef>
                <a:spcPts val="0"/>
              </a:spcBef>
              <a:buFont typeface="+mj-lt"/>
              <a:buAutoNum type="arabicPeriod"/>
            </a:pP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755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VPN </a:t>
            </a:r>
            <a:r>
              <a:rPr lang="es-E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el </a:t>
            </a:r>
            <a:r>
              <a:rPr lang="es-E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mejor método de decisiones de inversión</a:t>
            </a:r>
            <a:endParaRPr lang="es-MX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828000" lvl="0" indent="-288000" algn="just">
              <a:spcBef>
                <a:spcPts val="0"/>
              </a:spcBef>
              <a:buFont typeface="+mj-lt"/>
              <a:buAutoNum type="arabicPeriod" startAt="3"/>
            </a:pPr>
            <a:r>
              <a:rPr lang="es-MX" sz="2200" dirty="0" smtClean="0"/>
              <a:t>Los </a:t>
            </a:r>
            <a:r>
              <a:rPr lang="es-MX" sz="2200" dirty="0"/>
              <a:t>casos especiales con presencia de TIR múltiples o ausencia de la misma. Ciertos proyectos pueden tener propiedades matemáticas, de modo que </a:t>
            </a:r>
            <a:r>
              <a:rPr lang="es-MX" sz="2200" dirty="0" smtClean="0"/>
              <a:t>no </a:t>
            </a:r>
            <a:r>
              <a:rPr lang="es-MX" sz="2200" dirty="0"/>
              <a:t>exista una TIR</a:t>
            </a:r>
            <a:r>
              <a:rPr lang="es-MX" sz="2200" dirty="0" smtClean="0"/>
              <a:t>.</a:t>
            </a: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126406" y="3633191"/>
            <a:ext cx="3462245" cy="231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1800" dirty="0"/>
              <a:t>Este raro caso podría caer en el ámbito de la evaluación de los proyectos sociales</a:t>
            </a:r>
            <a:r>
              <a:rPr lang="es-MX" sz="1800" dirty="0" smtClean="0"/>
              <a:t>.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es-MX" sz="1800" dirty="0" smtClean="0"/>
              <a:t>Supongamos </a:t>
            </a:r>
            <a:r>
              <a:rPr lang="es-MX" sz="1800" dirty="0"/>
              <a:t>la donación de las instalaciones de una clínica por parte de un particular a una entidad federativa y el gasto operativo corre a cargo de </a:t>
            </a:r>
            <a:r>
              <a:rPr lang="es-MX" sz="1800" dirty="0" smtClean="0"/>
              <a:t>ésta.</a:t>
            </a:r>
            <a:endParaRPr lang="es-MX" sz="1800" dirty="0"/>
          </a:p>
        </p:txBody>
      </p:sp>
      <p:pic>
        <p:nvPicPr>
          <p:cNvPr id="8" name="Imagen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799" r="1001" b="4396"/>
          <a:stretch/>
        </p:blipFill>
        <p:spPr bwMode="auto">
          <a:xfrm>
            <a:off x="1285786" y="3356992"/>
            <a:ext cx="3840620" cy="26642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238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0000" y="1988840"/>
            <a:ext cx="79200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ES" sz="2200" dirty="0"/>
              <a:t>Por lo anteriormente expuesto, y a manera de conclusión, si existieran diferencias en el criterio de aceptación o rechazo entre las diferentes técnicas de evaluación de inversiones </a:t>
            </a:r>
            <a:r>
              <a:rPr lang="es-ES" sz="2200" dirty="0">
                <a:sym typeface="Symbol" panose="05050102010706020507" pitchFamily="18" charset="2"/>
              </a:rPr>
              <a:t></a:t>
            </a:r>
            <a:r>
              <a:rPr lang="es-ES" sz="2200" dirty="0"/>
              <a:t>es más, si </a:t>
            </a:r>
            <a:r>
              <a:rPr lang="es-ES" sz="2200" dirty="0" smtClean="0"/>
              <a:t>tuviéramos </a:t>
            </a:r>
            <a:r>
              <a:rPr lang="es-ES" sz="2200" dirty="0"/>
              <a:t>que seleccionar sólo una de ellas</a:t>
            </a:r>
            <a:r>
              <a:rPr lang="es-ES" sz="2200" dirty="0">
                <a:sym typeface="Symbol" panose="05050102010706020507" pitchFamily="18" charset="2"/>
              </a:rPr>
              <a:t></a:t>
            </a:r>
            <a:r>
              <a:rPr lang="es-ES" sz="2200" dirty="0"/>
              <a:t>, el </a:t>
            </a:r>
            <a:r>
              <a:rPr lang="es-ES" sz="2200" i="1" dirty="0"/>
              <a:t>método correcto </a:t>
            </a:r>
            <a:r>
              <a:rPr lang="es-ES" sz="2200" dirty="0"/>
              <a:t>es el del </a:t>
            </a:r>
            <a:r>
              <a:rPr lang="es-ES" sz="2200" i="1" dirty="0"/>
              <a:t>valor presente neto</a:t>
            </a:r>
            <a:r>
              <a:rPr lang="es-ES" sz="2200" dirty="0"/>
              <a:t> (VPN). </a:t>
            </a:r>
            <a:r>
              <a:rPr lang="es-ES_tradnl" sz="2200" dirty="0"/>
              <a:t>Es la mejor medida individual de la rentabilidad de un proyecto.</a:t>
            </a:r>
            <a:endParaRPr lang="es-MX" sz="2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45091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41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44509"/>
          <a:stretch/>
        </p:blipFill>
        <p:spPr>
          <a:xfrm>
            <a:off x="827584" y="1916832"/>
            <a:ext cx="7560000" cy="326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103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2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20000" y="2204864"/>
            <a:ext cx="7920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ts val="0"/>
              </a:spcBef>
              <a:buNone/>
            </a:pPr>
            <a:r>
              <a:rPr lang="es-MX" sz="2200" dirty="0">
                <a:cs typeface="Times New Roman" panose="02020603050405020304" pitchFamily="18" charset="0"/>
              </a:rPr>
              <a:t>Describir las principales herramientas de evaluación financiera utilizadas en materia de inversiones; a saber:</a:t>
            </a:r>
          </a:p>
          <a:p>
            <a:pPr marL="720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 smtClean="0">
                <a:cs typeface="Times New Roman" panose="02020603050405020304" pitchFamily="18" charset="0"/>
              </a:rPr>
              <a:t>El Valor </a:t>
            </a:r>
            <a:r>
              <a:rPr lang="es-MX" sz="2200" dirty="0">
                <a:cs typeface="Times New Roman" panose="02020603050405020304" pitchFamily="18" charset="0"/>
              </a:rPr>
              <a:t>Presente Neto (VPN)</a:t>
            </a:r>
          </a:p>
          <a:p>
            <a:pPr marL="720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 smtClean="0">
                <a:cs typeface="Times New Roman" panose="02020603050405020304" pitchFamily="18" charset="0"/>
              </a:rPr>
              <a:t>La tasa interna </a:t>
            </a:r>
            <a:r>
              <a:rPr lang="es-MX" sz="2200" dirty="0">
                <a:cs typeface="Times New Roman" panose="02020603050405020304" pitchFamily="18" charset="0"/>
              </a:rPr>
              <a:t>de </a:t>
            </a:r>
            <a:r>
              <a:rPr lang="es-MX" sz="2200" dirty="0" smtClean="0">
                <a:cs typeface="Times New Roman" panose="02020603050405020304" pitchFamily="18" charset="0"/>
              </a:rPr>
              <a:t>rendimiento </a:t>
            </a:r>
            <a:r>
              <a:rPr lang="es-MX" sz="2200" dirty="0">
                <a:cs typeface="Times New Roman" panose="02020603050405020304" pitchFamily="18" charset="0"/>
              </a:rPr>
              <a:t>(TIR)</a:t>
            </a:r>
          </a:p>
          <a:p>
            <a:pPr marL="720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 smtClean="0">
                <a:cs typeface="Times New Roman" panose="02020603050405020304" pitchFamily="18" charset="0"/>
              </a:rPr>
              <a:t>La tasa interna de rendimiento modificada </a:t>
            </a:r>
            <a:r>
              <a:rPr lang="es-MX" sz="2200" dirty="0">
                <a:cs typeface="Times New Roman" panose="02020603050405020304" pitchFamily="18" charset="0"/>
              </a:rPr>
              <a:t>(TIRM)</a:t>
            </a:r>
          </a:p>
          <a:p>
            <a:pPr marL="720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 smtClean="0">
                <a:cs typeface="Times New Roman" panose="02020603050405020304" pitchFamily="18" charset="0"/>
              </a:rPr>
              <a:t>El valor presente neto equivalente </a:t>
            </a:r>
            <a:r>
              <a:rPr lang="es-MX" sz="2200" dirty="0">
                <a:cs typeface="Times New Roman" panose="02020603050405020304" pitchFamily="18" charset="0"/>
              </a:rPr>
              <a:t>(VPNE)</a:t>
            </a:r>
          </a:p>
          <a:p>
            <a:pPr marL="720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 smtClean="0">
                <a:cs typeface="Times New Roman" panose="02020603050405020304" pitchFamily="18" charset="0"/>
              </a:rPr>
              <a:t>El índice de valor presente neto </a:t>
            </a:r>
            <a:r>
              <a:rPr lang="es-MX" sz="2200" dirty="0">
                <a:cs typeface="Times New Roman" panose="02020603050405020304" pitchFamily="18" charset="0"/>
              </a:rPr>
              <a:t>(</a:t>
            </a:r>
            <a:r>
              <a:rPr lang="es-MX" sz="2200" dirty="0" smtClean="0">
                <a:cs typeface="Times New Roman" panose="02020603050405020304" pitchFamily="18" charset="0"/>
              </a:rPr>
              <a:t>IVPN)</a:t>
            </a:r>
            <a:endParaRPr lang="es-MX" sz="2200" dirty="0">
              <a:cs typeface="Times New Roman" panose="02020603050405020304" pitchFamily="18" charset="0"/>
            </a:endParaRPr>
          </a:p>
          <a:p>
            <a:pPr marL="720000" indent="-288000" algn="just">
              <a:spcBef>
                <a:spcPts val="0"/>
              </a:spcBef>
              <a:buFont typeface="Times New Roman" panose="02020603050405020304" pitchFamily="18" charset="0"/>
              <a:buChar char="¬"/>
            </a:pPr>
            <a:r>
              <a:rPr lang="es-MX" sz="2200" dirty="0" smtClean="0">
                <a:cs typeface="Times New Roman" panose="02020603050405020304" pitchFamily="18" charset="0"/>
              </a:rPr>
              <a:t>El plazo de recuperación de la inversión </a:t>
            </a:r>
            <a:r>
              <a:rPr lang="es-MX" sz="2200" dirty="0">
                <a:cs typeface="Times New Roman" panose="02020603050405020304" pitchFamily="18" charset="0"/>
              </a:rPr>
              <a:t>(PR)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0" y="160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específico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11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20000" y="2132856"/>
            <a:ext cx="79200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ts val="600"/>
              </a:spcBef>
              <a:buNone/>
            </a:pPr>
            <a:r>
              <a:rPr lang="es-MX" sz="2200" dirty="0" smtClean="0"/>
              <a:t>El </a:t>
            </a:r>
            <a:r>
              <a:rPr lang="es-MX" sz="2200" dirty="0"/>
              <a:t>curso está estructurado en </a:t>
            </a:r>
            <a:r>
              <a:rPr lang="es-MX" sz="2200" dirty="0" smtClean="0"/>
              <a:t>cinco temas:</a:t>
            </a:r>
            <a:r>
              <a:rPr lang="es-MX" sz="2200" dirty="0"/>
              <a:t> </a:t>
            </a:r>
          </a:p>
          <a:p>
            <a:pPr marL="720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 smtClean="0"/>
              <a:t>El rendimiento y la tasa de interés.</a:t>
            </a:r>
            <a:endParaRPr lang="es-MX" sz="2200" dirty="0"/>
          </a:p>
          <a:p>
            <a:pPr marL="720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 smtClean="0"/>
              <a:t>El VPN </a:t>
            </a:r>
            <a:r>
              <a:rPr lang="es-MX" sz="2200" dirty="0"/>
              <a:t>y </a:t>
            </a:r>
            <a:r>
              <a:rPr lang="es-MX" sz="2200" dirty="0" smtClean="0"/>
              <a:t>TIR, </a:t>
            </a:r>
            <a:r>
              <a:rPr lang="es-MX" sz="2200" dirty="0"/>
              <a:t>técnicas </a:t>
            </a:r>
            <a:r>
              <a:rPr lang="es-MX" sz="2200" dirty="0" smtClean="0"/>
              <a:t>líderes.</a:t>
            </a:r>
            <a:endParaRPr lang="es-MX" sz="2200" dirty="0"/>
          </a:p>
          <a:p>
            <a:pPr marL="720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 smtClean="0"/>
              <a:t>El </a:t>
            </a:r>
            <a:r>
              <a:rPr lang="es-MX" sz="2200" dirty="0"/>
              <a:t>problema de la TIR múltiple y la TIR Modificada como </a:t>
            </a:r>
            <a:r>
              <a:rPr lang="es-MX" sz="2200" dirty="0" smtClean="0"/>
              <a:t>alternativa</a:t>
            </a:r>
            <a:r>
              <a:rPr lang="es-MX" sz="2200" dirty="0"/>
              <a:t>.</a:t>
            </a:r>
          </a:p>
          <a:p>
            <a:pPr marL="720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 smtClean="0"/>
              <a:t>Técnicas </a:t>
            </a:r>
            <a:r>
              <a:rPr lang="es-MX" sz="2200" dirty="0"/>
              <a:t>complementarias de evaluación de inversiones.</a:t>
            </a:r>
          </a:p>
          <a:p>
            <a:pPr marL="720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 smtClean="0"/>
              <a:t>El </a:t>
            </a:r>
            <a:r>
              <a:rPr lang="es-MX" sz="2200" dirty="0"/>
              <a:t>VPN y la TIR en proyectos independientes y </a:t>
            </a:r>
            <a:r>
              <a:rPr lang="es-MX" sz="2200" dirty="0" smtClean="0"/>
              <a:t>proyectos excluyentes.</a:t>
            </a:r>
            <a:endParaRPr lang="es-MX" sz="2200" dirty="0"/>
          </a:p>
          <a:p>
            <a:pPr marL="720000" indent="-288000" algn="just">
              <a:spcBef>
                <a:spcPts val="600"/>
              </a:spcBef>
              <a:buFont typeface="+mj-lt"/>
              <a:buAutoNum type="arabicPeriod"/>
            </a:pPr>
            <a:r>
              <a:rPr lang="es-MX" sz="2200" dirty="0" smtClean="0"/>
              <a:t>Conclusiones</a:t>
            </a:r>
            <a:endParaRPr lang="es-MX" sz="2200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60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ES_tradnl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Hilo conductor</a:t>
            </a:r>
            <a:endParaRPr lang="es-E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900000" y="2564904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2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900000" y="2996952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00000" y="3370813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900000" y="4108602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5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900000" y="4511222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6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99592" y="5264984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7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8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901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0" y="3420000"/>
            <a:ext cx="9143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s-MX" sz="2400" b="1" cap="small" dirty="0" smtClean="0">
                <a:latin typeface="Times New Roman" panose="02020603050405020304" pitchFamily="18" charset="0"/>
                <a:cs typeface="Times New Roman" pitchFamily="18" charset="0"/>
              </a:rPr>
              <a:t>Tema I. El rendimiento y la tasa de interés</a:t>
            </a:r>
            <a:endParaRPr lang="es-ES" sz="2400" b="1" cap="small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40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distr_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4" t="16385" r="15430"/>
          <a:stretch/>
        </p:blipFill>
        <p:spPr bwMode="auto">
          <a:xfrm>
            <a:off x="4835707" y="3168426"/>
            <a:ext cx="2376264" cy="2204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0" y="1747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>
              <a:spcBef>
                <a:spcPct val="50000"/>
              </a:spcBef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_tradnl" sz="2200" dirty="0"/>
              <a:t>Objetivo de las finanzas</a:t>
            </a:r>
            <a:endParaRPr lang="es-ES" sz="2200" dirty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720000" y="2318643"/>
            <a:ext cx="7920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ct val="50000"/>
              </a:spcBef>
              <a:buFontTx/>
              <a:buNone/>
            </a:pPr>
            <a:r>
              <a:rPr lang="es-ES_tradnl" altLang="es-MX" sz="2200" dirty="0">
                <a:cs typeface="Times New Roman" panose="02020603050405020304" pitchFamily="18" charset="0"/>
              </a:rPr>
              <a:t>Maximizar el </a:t>
            </a:r>
            <a:r>
              <a:rPr lang="es-ES_tradnl" altLang="es-MX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rendimiento</a:t>
            </a:r>
            <a:r>
              <a:rPr lang="es-ES_tradnl" altLang="es-MX" sz="2200" dirty="0">
                <a:cs typeface="Times New Roman" panose="02020603050405020304" pitchFamily="18" charset="0"/>
              </a:rPr>
              <a:t> del inversionista y </a:t>
            </a:r>
            <a:r>
              <a:rPr lang="es-MX" altLang="es-MX" sz="2200" dirty="0">
                <a:cs typeface="Times New Roman" panose="02020603050405020304" pitchFamily="18" charset="0"/>
              </a:rPr>
              <a:t>minimizar el </a:t>
            </a:r>
            <a:r>
              <a:rPr lang="es-MX" altLang="es-MX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riesgo</a:t>
            </a:r>
            <a:r>
              <a:rPr lang="es-MX" altLang="es-MX" sz="2200" dirty="0">
                <a:cs typeface="Times New Roman" panose="02020603050405020304" pitchFamily="18" charset="0"/>
              </a:rPr>
              <a:t> inherente.</a:t>
            </a:r>
            <a:endParaRPr lang="es-ES_tradnl" altLang="es-MX" sz="2200" dirty="0">
              <a:cs typeface="Times New Roman" panose="02020603050405020304" pitchFamily="18" charset="0"/>
            </a:endParaRP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720000" y="3465686"/>
            <a:ext cx="3491960" cy="140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ct val="50000"/>
              </a:spcBef>
              <a:buFontTx/>
              <a:buNone/>
            </a:pPr>
            <a:r>
              <a:rPr lang="es-MX" altLang="es-MX" sz="2000" dirty="0" smtClean="0">
                <a:cs typeface="Times New Roman" panose="02020603050405020304" pitchFamily="18" charset="0"/>
              </a:rPr>
              <a:t>El </a:t>
            </a:r>
            <a:r>
              <a:rPr lang="es-MX" altLang="es-MX" sz="2000" i="1" u="sng" dirty="0" smtClean="0">
                <a:cs typeface="Times New Roman" panose="02020603050405020304" pitchFamily="18" charset="0"/>
              </a:rPr>
              <a:t>riesgo</a:t>
            </a:r>
            <a:r>
              <a:rPr lang="es-MX" altLang="es-MX" sz="2000" dirty="0" smtClean="0">
                <a:cs typeface="Times New Roman" panose="02020603050405020304" pitchFamily="18" charset="0"/>
              </a:rPr>
              <a:t> se puede definir como “la p</a:t>
            </a:r>
            <a:r>
              <a:rPr lang="es-ES_tradnl" altLang="es-MX" sz="2000" dirty="0" smtClean="0">
                <a:cs typeface="Times New Roman" panose="02020603050405020304" pitchFamily="18" charset="0"/>
              </a:rPr>
              <a:t>probabilidad de obtener rendimientos distintos a los esperados</a:t>
            </a:r>
            <a:r>
              <a:rPr lang="es-MX" altLang="es-MX" sz="2000" dirty="0" smtClean="0">
                <a:cs typeface="Times New Roman" panose="02020603050405020304" pitchFamily="18" charset="0"/>
              </a:rPr>
              <a:t>.”</a:t>
            </a:r>
            <a:endParaRPr lang="es-ES" altLang="es-MX" sz="2000" dirty="0">
              <a:cs typeface="Times New Roman" panose="02020603050405020304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744416" y="5409264"/>
            <a:ext cx="4572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ts val="0"/>
              </a:spcBef>
              <a:buFontTx/>
              <a:buNone/>
            </a:pPr>
            <a:r>
              <a:rPr lang="es-ES_tradnl" altLang="es-MX" sz="1800" dirty="0" smtClean="0">
                <a:cs typeface="Times New Roman" panose="02020603050405020304" pitchFamily="18" charset="0"/>
              </a:rPr>
              <a:t>Una medida de riesgo es la desviación estándar.</a:t>
            </a:r>
            <a:r>
              <a:rPr lang="es-ES" altLang="es-MX" sz="1800" dirty="0" smtClean="0">
                <a:cs typeface="Times New Roman" panose="02020603050405020304" pitchFamily="18" charset="0"/>
              </a:rPr>
              <a:t> </a:t>
            </a:r>
            <a:endParaRPr lang="es-ES" altLang="es-MX" sz="1800" dirty="0">
              <a:cs typeface="Times New Roman" panose="02020603050405020304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81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12"/>
          <p:cNvSpPr txBox="1">
            <a:spLocks noChangeArrowheads="1"/>
          </p:cNvSpPr>
          <p:nvPr/>
        </p:nvSpPr>
        <p:spPr bwMode="auto">
          <a:xfrm>
            <a:off x="814143" y="1957977"/>
            <a:ext cx="7920000" cy="400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indent="457200" algn="just">
              <a:spcBef>
                <a:spcPct val="50000"/>
              </a:spcBef>
              <a:buSzPct val="75000"/>
              <a:buNone/>
            </a:pPr>
            <a:r>
              <a:rPr lang="es-MX" sz="2200" dirty="0" smtClean="0"/>
              <a:t>El </a:t>
            </a:r>
            <a:r>
              <a:rPr lang="es-MX" sz="2200" i="1" dirty="0" smtClean="0"/>
              <a:t>rendimiento</a:t>
            </a:r>
            <a:r>
              <a:rPr lang="es-MX" sz="2200" dirty="0" smtClean="0"/>
              <a:t> es </a:t>
            </a:r>
            <a:r>
              <a:rPr lang="es-MX" sz="2200" dirty="0"/>
              <a:t>un porcentaje que se espera obtener </a:t>
            </a:r>
            <a:r>
              <a:rPr lang="es-MX" sz="2200" dirty="0" smtClean="0"/>
              <a:t>por canalizar el ahorro (excedentes de recursos) a:</a:t>
            </a:r>
          </a:p>
          <a:p>
            <a:pPr marL="900000" indent="-432000" algn="just">
              <a:spcBef>
                <a:spcPts val="600"/>
              </a:spcBef>
              <a:buSzPct val="100000"/>
              <a:buFont typeface="+mj-lt"/>
              <a:buAutoNum type="romanLcPeriod"/>
            </a:pPr>
            <a:r>
              <a:rPr lang="es-MX" sz="2200" dirty="0" smtClean="0"/>
              <a:t>Un instrumento financiero.</a:t>
            </a:r>
          </a:p>
          <a:p>
            <a:pPr marL="900000" algn="just">
              <a:spcBef>
                <a:spcPts val="0"/>
              </a:spcBef>
              <a:buSzPct val="100000"/>
              <a:buNone/>
            </a:pPr>
            <a:r>
              <a:rPr lang="es-MX" sz="2000" dirty="0" smtClean="0"/>
              <a:t>El rendimiento es la </a:t>
            </a:r>
            <a:r>
              <a:rPr lang="es-MX" sz="2000" u="sng" dirty="0" smtClean="0"/>
              <a:t>tasa</a:t>
            </a:r>
            <a:r>
              <a:rPr lang="es-MX" sz="2000" i="1" dirty="0" smtClean="0"/>
              <a:t> </a:t>
            </a:r>
            <a:r>
              <a:rPr lang="es-MX" sz="2000" dirty="0" smtClean="0"/>
              <a:t>de interés que pagará la entidad financiero por el depósito recibido.</a:t>
            </a:r>
          </a:p>
          <a:p>
            <a:pPr marL="900000" indent="-514350" algn="just">
              <a:spcBef>
                <a:spcPts val="600"/>
              </a:spcBef>
              <a:buSzPct val="100000"/>
              <a:buFont typeface="+mj-lt"/>
              <a:buAutoNum type="romanLcPeriod" startAt="2"/>
            </a:pPr>
            <a:r>
              <a:rPr lang="es-MX" sz="2200" dirty="0" smtClean="0"/>
              <a:t>Una operación de comercio.</a:t>
            </a:r>
          </a:p>
          <a:p>
            <a:pPr marL="900000" algn="just">
              <a:spcBef>
                <a:spcPts val="0"/>
              </a:spcBef>
              <a:buSzPct val="100000"/>
              <a:buNone/>
            </a:pPr>
            <a:r>
              <a:rPr lang="es-ES_tradnl" sz="2000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Es la </a:t>
            </a:r>
            <a:r>
              <a:rPr lang="es-ES_tradnl" sz="2000" u="sng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tasa</a:t>
            </a:r>
            <a:r>
              <a:rPr lang="es-ES_tradnl" sz="2000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 que se obtiene a partir de la ganancia de capital (diferencia </a:t>
            </a:r>
            <a:r>
              <a:rPr lang="es-ES_tradnl" sz="2000" dirty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en la compra-venta de un </a:t>
            </a:r>
            <a:r>
              <a:rPr lang="es-ES_tradnl" sz="2000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activo).</a:t>
            </a:r>
            <a:endParaRPr lang="es-MX" sz="2000" dirty="0" smtClean="0"/>
          </a:p>
          <a:p>
            <a:pPr marL="900000" indent="-514350" algn="just">
              <a:spcBef>
                <a:spcPts val="600"/>
              </a:spcBef>
              <a:buSzPct val="100000"/>
              <a:buFont typeface="+mj-lt"/>
              <a:buAutoNum type="romanLcPeriod" startAt="3"/>
            </a:pPr>
            <a:r>
              <a:rPr lang="es-MX" sz="2200" dirty="0" smtClean="0"/>
              <a:t>Una inversión en un proyecto económico.</a:t>
            </a:r>
          </a:p>
          <a:p>
            <a:pPr marL="900000" algn="just">
              <a:spcBef>
                <a:spcPts val="0"/>
              </a:spcBef>
              <a:buSzPct val="100000"/>
              <a:buNone/>
            </a:pPr>
            <a:r>
              <a:rPr lang="es-ES_tradnl" sz="2000" dirty="0" smtClean="0">
                <a:cs typeface="Times New Roman" panose="02020603050405020304" pitchFamily="18" charset="0"/>
              </a:rPr>
              <a:t>El rendimiento se mide a través de la </a:t>
            </a:r>
            <a:r>
              <a:rPr lang="es-ES_tradnl" sz="2000" u="sng" dirty="0" smtClean="0">
                <a:cs typeface="Times New Roman" panose="02020603050405020304" pitchFamily="18" charset="0"/>
              </a:rPr>
              <a:t>tasa</a:t>
            </a:r>
            <a:r>
              <a:rPr lang="es-ES_tradnl" sz="2000" i="1" dirty="0" smtClean="0">
                <a:cs typeface="Times New Roman" panose="02020603050405020304" pitchFamily="18" charset="0"/>
              </a:rPr>
              <a:t> </a:t>
            </a:r>
            <a:r>
              <a:rPr lang="es-ES_tradnl" sz="2000" dirty="0" smtClean="0">
                <a:cs typeface="Times New Roman" panose="02020603050405020304" pitchFamily="18" charset="0"/>
              </a:rPr>
              <a:t>de retorno (TIR) que genera la empresa a través del tiempo.</a:t>
            </a:r>
            <a:endParaRPr lang="es-MX" sz="2000" dirty="0" smtClean="0">
              <a:cs typeface="Times New Roman" panose="02020603050405020304" pitchFamily="18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447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>
              <a:spcBef>
                <a:spcPct val="50000"/>
              </a:spcBef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s-ES_tradnl" sz="2200" dirty="0" smtClean="0"/>
              <a:t>Rendimiento</a:t>
            </a:r>
            <a:endParaRPr lang="es-ES" sz="2200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8527115" y="604359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3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28000" y="2708920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4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827584" y="3727476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5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27584" y="4746032"/>
            <a:ext cx="475928" cy="43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  <a:hlinkClick r:id="rId6" action="ppaction://hlinksldjump"/>
              </a:rPr>
              <a:t></a:t>
            </a:r>
            <a:endParaRPr lang="es-ES" sz="1600" b="1" cap="small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-15492" y="6247862"/>
            <a:ext cx="914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s-MX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Pedro Enrique Lizola </a:t>
            </a:r>
            <a:r>
              <a:rPr lang="es-MX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Margolis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363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18368</TotalTime>
  <Words>1940</Words>
  <Application>Microsoft Office PowerPoint</Application>
  <PresentationFormat>Presentación en pantalla (4:3)</PresentationFormat>
  <Paragraphs>240</Paragraphs>
  <Slides>39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7" baseType="lpstr">
      <vt:lpstr>Arial</vt:lpstr>
      <vt:lpstr>Arial Unicode MS</vt:lpstr>
      <vt:lpstr>Bookman Old Style</vt:lpstr>
      <vt:lpstr>Calibri</vt:lpstr>
      <vt:lpstr>Symbol</vt:lpstr>
      <vt:lpstr>Times New Roman</vt:lpstr>
      <vt:lpstr>Verdana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Reorganización Administrativa y  Rediseño Institucional</dc:title>
  <dc:creator>Gemes</dc:creator>
  <cp:lastModifiedBy>Pedro Lizola</cp:lastModifiedBy>
  <cp:revision>1468</cp:revision>
  <cp:lastPrinted>2018-06-11T16:35:05Z</cp:lastPrinted>
  <dcterms:created xsi:type="dcterms:W3CDTF">2005-10-18T17:30:18Z</dcterms:created>
  <dcterms:modified xsi:type="dcterms:W3CDTF">2018-09-29T03:41:18Z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