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2"/>
  </p:notesMasterIdLst>
  <p:sldIdLst>
    <p:sldId id="257" r:id="rId2"/>
    <p:sldId id="259" r:id="rId3"/>
    <p:sldId id="268" r:id="rId4"/>
    <p:sldId id="269" r:id="rId5"/>
    <p:sldId id="271" r:id="rId6"/>
    <p:sldId id="274" r:id="rId7"/>
    <p:sldId id="281" r:id="rId8"/>
    <p:sldId id="282" r:id="rId9"/>
    <p:sldId id="284" r:id="rId10"/>
    <p:sldId id="283" r:id="rId11"/>
    <p:sldId id="285" r:id="rId12"/>
    <p:sldId id="286" r:id="rId13"/>
    <p:sldId id="263" r:id="rId14"/>
    <p:sldId id="264" r:id="rId15"/>
    <p:sldId id="265" r:id="rId16"/>
    <p:sldId id="290" r:id="rId17"/>
    <p:sldId id="291" r:id="rId18"/>
    <p:sldId id="287" r:id="rId19"/>
    <p:sldId id="289" r:id="rId20"/>
    <p:sldId id="358" r:id="rId21"/>
    <p:sldId id="359" r:id="rId22"/>
    <p:sldId id="313" r:id="rId23"/>
    <p:sldId id="315" r:id="rId24"/>
    <p:sldId id="314" r:id="rId25"/>
    <p:sldId id="293" r:id="rId26"/>
    <p:sldId id="316" r:id="rId27"/>
    <p:sldId id="317" r:id="rId28"/>
    <p:sldId id="318" r:id="rId29"/>
    <p:sldId id="319" r:id="rId30"/>
    <p:sldId id="350" r:id="rId31"/>
    <p:sldId id="351" r:id="rId32"/>
    <p:sldId id="352" r:id="rId33"/>
    <p:sldId id="353" r:id="rId34"/>
    <p:sldId id="354" r:id="rId35"/>
    <p:sldId id="355" r:id="rId36"/>
    <p:sldId id="356" r:id="rId37"/>
    <p:sldId id="357" r:id="rId38"/>
    <p:sldId id="349" r:id="rId39"/>
    <p:sldId id="258" r:id="rId40"/>
    <p:sldId id="304" r:id="rId41"/>
    <p:sldId id="305" r:id="rId42"/>
    <p:sldId id="306" r:id="rId43"/>
    <p:sldId id="307" r:id="rId44"/>
    <p:sldId id="308" r:id="rId45"/>
    <p:sldId id="309" r:id="rId46"/>
    <p:sldId id="310" r:id="rId47"/>
    <p:sldId id="267" r:id="rId48"/>
    <p:sldId id="311" r:id="rId49"/>
    <p:sldId id="312" r:id="rId50"/>
    <p:sldId id="341" r:id="rId51"/>
    <p:sldId id="295" r:id="rId52"/>
    <p:sldId id="298" r:id="rId53"/>
    <p:sldId id="329" r:id="rId54"/>
    <p:sldId id="327" r:id="rId55"/>
    <p:sldId id="333" r:id="rId56"/>
    <p:sldId id="337" r:id="rId57"/>
    <p:sldId id="332" r:id="rId58"/>
    <p:sldId id="260" r:id="rId59"/>
    <p:sldId id="261" r:id="rId60"/>
    <p:sldId id="262" r:id="rId61"/>
    <p:sldId id="299" r:id="rId62"/>
    <p:sldId id="300" r:id="rId63"/>
    <p:sldId id="338" r:id="rId64"/>
    <p:sldId id="339" r:id="rId65"/>
    <p:sldId id="342" r:id="rId66"/>
    <p:sldId id="361" r:id="rId67"/>
    <p:sldId id="362" r:id="rId68"/>
    <p:sldId id="363" r:id="rId69"/>
    <p:sldId id="364" r:id="rId70"/>
    <p:sldId id="365" r:id="rId71"/>
    <p:sldId id="321" r:id="rId72"/>
    <p:sldId id="343" r:id="rId73"/>
    <p:sldId id="344" r:id="rId74"/>
    <p:sldId id="345" r:id="rId75"/>
    <p:sldId id="346" r:id="rId76"/>
    <p:sldId id="347" r:id="rId77"/>
    <p:sldId id="348" r:id="rId78"/>
    <p:sldId id="301" r:id="rId79"/>
    <p:sldId id="367" r:id="rId80"/>
    <p:sldId id="370" r:id="rId81"/>
    <p:sldId id="371" r:id="rId82"/>
    <p:sldId id="366" r:id="rId83"/>
    <p:sldId id="372" r:id="rId84"/>
    <p:sldId id="373" r:id="rId85"/>
    <p:sldId id="374" r:id="rId86"/>
    <p:sldId id="375" r:id="rId87"/>
    <p:sldId id="376" r:id="rId88"/>
    <p:sldId id="377" r:id="rId89"/>
    <p:sldId id="378" r:id="rId90"/>
    <p:sldId id="379" r:id="rId91"/>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1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62" autoAdjust="0"/>
    <p:restoredTop sz="93814" autoAdjust="0"/>
  </p:normalViewPr>
  <p:slideViewPr>
    <p:cSldViewPr snapToGrid="0">
      <p:cViewPr varScale="1">
        <p:scale>
          <a:sx n="62" d="100"/>
          <a:sy n="62" d="100"/>
        </p:scale>
        <p:origin x="-296" y="-112"/>
      </p:cViewPr>
      <p:guideLst>
        <p:guide orient="horz" pos="2160"/>
        <p:guide pos="3840"/>
      </p:guideLst>
    </p:cSldViewPr>
  </p:slideViewPr>
  <p:notesTextViewPr>
    <p:cViewPr>
      <p:scale>
        <a:sx n="1" d="1"/>
        <a:sy n="1" d="1"/>
      </p:scale>
      <p:origin x="0" y="0"/>
    </p:cViewPr>
  </p:notesTextViewPr>
  <p:sorterViewPr>
    <p:cViewPr varScale="1">
      <p:scale>
        <a:sx n="1" d="1"/>
        <a:sy n="1" d="1"/>
      </p:scale>
      <p:origin x="0" y="-37656"/>
    </p:cViewPr>
  </p:sorter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notesMaster" Target="notesMasters/notesMaster1.xml"/><Relationship Id="rId93" Type="http://schemas.openxmlformats.org/officeDocument/2006/relationships/printerSettings" Target="printerSettings/printerSettings1.bin"/><Relationship Id="rId94" Type="http://schemas.openxmlformats.org/officeDocument/2006/relationships/presProps" Target="presProps.xml"/><Relationship Id="rId95" Type="http://schemas.openxmlformats.org/officeDocument/2006/relationships/viewProps" Target="viewProps.xml"/><Relationship Id="rId96" Type="http://schemas.openxmlformats.org/officeDocument/2006/relationships/theme" Target="theme/theme1.xml"/><Relationship Id="rId9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s-MX"/>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6C7A6DED-CA6C-4392-9B8A-F091B6598504}" type="datetimeFigureOut">
              <a:rPr lang="es-MX" smtClean="0"/>
              <a:t>28/09/18</a:t>
            </a:fld>
            <a:endParaRPr lang="es-MX"/>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s-MX"/>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s-MX"/>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209C96EA-26FF-4842-BEDC-93E4D8930566}" type="slidenum">
              <a:rPr lang="es-MX" smtClean="0"/>
              <a:t>‹Nr.›</a:t>
            </a:fld>
            <a:endParaRPr lang="es-MX"/>
          </a:p>
        </p:txBody>
      </p:sp>
    </p:spTree>
    <p:extLst>
      <p:ext uri="{BB962C8B-B14F-4D97-AF65-F5344CB8AC3E}">
        <p14:creationId xmlns:p14="http://schemas.microsoft.com/office/powerpoint/2010/main" val="6273503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dirty="0"/>
          </a:p>
        </p:txBody>
      </p:sp>
      <p:sp>
        <p:nvSpPr>
          <p:cNvPr id="4" name="Slide Number Placeholder 3"/>
          <p:cNvSpPr>
            <a:spLocks noGrp="1"/>
          </p:cNvSpPr>
          <p:nvPr>
            <p:ph type="sldNum" sz="quarter" idx="10"/>
          </p:nvPr>
        </p:nvSpPr>
        <p:spPr/>
        <p:txBody>
          <a:bodyPr/>
          <a:lstStyle/>
          <a:p>
            <a:fld id="{209C96EA-26FF-4842-BEDC-93E4D8930566}" type="slidenum">
              <a:rPr lang="es-MX" smtClean="0"/>
              <a:t>29</a:t>
            </a:fld>
            <a:endParaRPr lang="es-MX"/>
          </a:p>
        </p:txBody>
      </p:sp>
    </p:spTree>
    <p:extLst>
      <p:ext uri="{BB962C8B-B14F-4D97-AF65-F5344CB8AC3E}">
        <p14:creationId xmlns:p14="http://schemas.microsoft.com/office/powerpoint/2010/main" val="24127128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dirty="0"/>
          </a:p>
        </p:txBody>
      </p:sp>
      <p:sp>
        <p:nvSpPr>
          <p:cNvPr id="4" name="Slide Number Placeholder 3"/>
          <p:cNvSpPr>
            <a:spLocks noGrp="1"/>
          </p:cNvSpPr>
          <p:nvPr>
            <p:ph type="sldNum" sz="quarter" idx="10"/>
          </p:nvPr>
        </p:nvSpPr>
        <p:spPr/>
        <p:txBody>
          <a:bodyPr/>
          <a:lstStyle/>
          <a:p>
            <a:fld id="{209C96EA-26FF-4842-BEDC-93E4D8930566}" type="slidenum">
              <a:rPr lang="es-MX" smtClean="0"/>
              <a:t>38</a:t>
            </a:fld>
            <a:endParaRPr lang="es-MX"/>
          </a:p>
        </p:txBody>
      </p:sp>
    </p:spTree>
    <p:extLst>
      <p:ext uri="{BB962C8B-B14F-4D97-AF65-F5344CB8AC3E}">
        <p14:creationId xmlns:p14="http://schemas.microsoft.com/office/powerpoint/2010/main" val="17894611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dirty="0"/>
          </a:p>
        </p:txBody>
      </p:sp>
      <p:sp>
        <p:nvSpPr>
          <p:cNvPr id="4" name="Slide Number Placeholder 3"/>
          <p:cNvSpPr>
            <a:spLocks noGrp="1"/>
          </p:cNvSpPr>
          <p:nvPr>
            <p:ph type="sldNum" sz="quarter" idx="10"/>
          </p:nvPr>
        </p:nvSpPr>
        <p:spPr/>
        <p:txBody>
          <a:bodyPr/>
          <a:lstStyle/>
          <a:p>
            <a:fld id="{209C96EA-26FF-4842-BEDC-93E4D8930566}" type="slidenum">
              <a:rPr lang="es-MX" smtClean="0"/>
              <a:t>61</a:t>
            </a:fld>
            <a:endParaRPr lang="es-MX"/>
          </a:p>
        </p:txBody>
      </p:sp>
    </p:spTree>
    <p:extLst>
      <p:ext uri="{BB962C8B-B14F-4D97-AF65-F5344CB8AC3E}">
        <p14:creationId xmlns:p14="http://schemas.microsoft.com/office/powerpoint/2010/main" val="35590620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MX" dirty="0"/>
              <a:t>Anunciado por primera vez por SIMON STEVIN, a principios del siglo XVII, pero su actual forma, se le debe a PIERRE VARIGNON</a:t>
            </a:r>
          </a:p>
        </p:txBody>
      </p:sp>
      <p:sp>
        <p:nvSpPr>
          <p:cNvPr id="4" name="Slide Number Placeholder 3"/>
          <p:cNvSpPr>
            <a:spLocks noGrp="1"/>
          </p:cNvSpPr>
          <p:nvPr>
            <p:ph type="sldNum" sz="quarter" idx="10"/>
          </p:nvPr>
        </p:nvSpPr>
        <p:spPr/>
        <p:txBody>
          <a:bodyPr/>
          <a:lstStyle/>
          <a:p>
            <a:fld id="{209C96EA-26FF-4842-BEDC-93E4D8930566}" type="slidenum">
              <a:rPr lang="es-MX" smtClean="0"/>
              <a:t>78</a:t>
            </a:fld>
            <a:endParaRPr lang="es-MX"/>
          </a:p>
        </p:txBody>
      </p:sp>
    </p:spTree>
    <p:extLst>
      <p:ext uri="{BB962C8B-B14F-4D97-AF65-F5344CB8AC3E}">
        <p14:creationId xmlns:p14="http://schemas.microsoft.com/office/powerpoint/2010/main" val="781996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dirty="0"/>
          </a:p>
        </p:txBody>
      </p:sp>
      <p:sp>
        <p:nvSpPr>
          <p:cNvPr id="4" name="Slide Number Placeholder 3"/>
          <p:cNvSpPr>
            <a:spLocks noGrp="1"/>
          </p:cNvSpPr>
          <p:nvPr>
            <p:ph type="sldNum" sz="quarter" idx="10"/>
          </p:nvPr>
        </p:nvSpPr>
        <p:spPr/>
        <p:txBody>
          <a:bodyPr/>
          <a:lstStyle/>
          <a:p>
            <a:fld id="{209C96EA-26FF-4842-BEDC-93E4D8930566}" type="slidenum">
              <a:rPr lang="es-MX" smtClean="0"/>
              <a:t>30</a:t>
            </a:fld>
            <a:endParaRPr lang="es-MX"/>
          </a:p>
        </p:txBody>
      </p:sp>
    </p:spTree>
    <p:extLst>
      <p:ext uri="{BB962C8B-B14F-4D97-AF65-F5344CB8AC3E}">
        <p14:creationId xmlns:p14="http://schemas.microsoft.com/office/powerpoint/2010/main" val="3190418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dirty="0"/>
          </a:p>
        </p:txBody>
      </p:sp>
      <p:sp>
        <p:nvSpPr>
          <p:cNvPr id="4" name="Slide Number Placeholder 3"/>
          <p:cNvSpPr>
            <a:spLocks noGrp="1"/>
          </p:cNvSpPr>
          <p:nvPr>
            <p:ph type="sldNum" sz="quarter" idx="10"/>
          </p:nvPr>
        </p:nvSpPr>
        <p:spPr/>
        <p:txBody>
          <a:bodyPr/>
          <a:lstStyle/>
          <a:p>
            <a:fld id="{209C96EA-26FF-4842-BEDC-93E4D8930566}" type="slidenum">
              <a:rPr lang="es-MX" smtClean="0"/>
              <a:t>31</a:t>
            </a:fld>
            <a:endParaRPr lang="es-MX"/>
          </a:p>
        </p:txBody>
      </p:sp>
    </p:spTree>
    <p:extLst>
      <p:ext uri="{BB962C8B-B14F-4D97-AF65-F5344CB8AC3E}">
        <p14:creationId xmlns:p14="http://schemas.microsoft.com/office/powerpoint/2010/main" val="1560447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dirty="0"/>
          </a:p>
        </p:txBody>
      </p:sp>
      <p:sp>
        <p:nvSpPr>
          <p:cNvPr id="4" name="Slide Number Placeholder 3"/>
          <p:cNvSpPr>
            <a:spLocks noGrp="1"/>
          </p:cNvSpPr>
          <p:nvPr>
            <p:ph type="sldNum" sz="quarter" idx="10"/>
          </p:nvPr>
        </p:nvSpPr>
        <p:spPr/>
        <p:txBody>
          <a:bodyPr/>
          <a:lstStyle/>
          <a:p>
            <a:fld id="{209C96EA-26FF-4842-BEDC-93E4D8930566}" type="slidenum">
              <a:rPr lang="es-MX" smtClean="0"/>
              <a:t>32</a:t>
            </a:fld>
            <a:endParaRPr lang="es-MX"/>
          </a:p>
        </p:txBody>
      </p:sp>
    </p:spTree>
    <p:extLst>
      <p:ext uri="{BB962C8B-B14F-4D97-AF65-F5344CB8AC3E}">
        <p14:creationId xmlns:p14="http://schemas.microsoft.com/office/powerpoint/2010/main" val="25620190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dirty="0"/>
          </a:p>
        </p:txBody>
      </p:sp>
      <p:sp>
        <p:nvSpPr>
          <p:cNvPr id="4" name="Slide Number Placeholder 3"/>
          <p:cNvSpPr>
            <a:spLocks noGrp="1"/>
          </p:cNvSpPr>
          <p:nvPr>
            <p:ph type="sldNum" sz="quarter" idx="10"/>
          </p:nvPr>
        </p:nvSpPr>
        <p:spPr/>
        <p:txBody>
          <a:bodyPr/>
          <a:lstStyle/>
          <a:p>
            <a:fld id="{209C96EA-26FF-4842-BEDC-93E4D8930566}" type="slidenum">
              <a:rPr lang="es-MX" smtClean="0"/>
              <a:t>33</a:t>
            </a:fld>
            <a:endParaRPr lang="es-MX"/>
          </a:p>
        </p:txBody>
      </p:sp>
    </p:spTree>
    <p:extLst>
      <p:ext uri="{BB962C8B-B14F-4D97-AF65-F5344CB8AC3E}">
        <p14:creationId xmlns:p14="http://schemas.microsoft.com/office/powerpoint/2010/main" val="27752718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dirty="0"/>
          </a:p>
        </p:txBody>
      </p:sp>
      <p:sp>
        <p:nvSpPr>
          <p:cNvPr id="4" name="Slide Number Placeholder 3"/>
          <p:cNvSpPr>
            <a:spLocks noGrp="1"/>
          </p:cNvSpPr>
          <p:nvPr>
            <p:ph type="sldNum" sz="quarter" idx="10"/>
          </p:nvPr>
        </p:nvSpPr>
        <p:spPr/>
        <p:txBody>
          <a:bodyPr/>
          <a:lstStyle/>
          <a:p>
            <a:fld id="{209C96EA-26FF-4842-BEDC-93E4D8930566}" type="slidenum">
              <a:rPr lang="es-MX" smtClean="0"/>
              <a:t>34</a:t>
            </a:fld>
            <a:endParaRPr lang="es-MX"/>
          </a:p>
        </p:txBody>
      </p:sp>
    </p:spTree>
    <p:extLst>
      <p:ext uri="{BB962C8B-B14F-4D97-AF65-F5344CB8AC3E}">
        <p14:creationId xmlns:p14="http://schemas.microsoft.com/office/powerpoint/2010/main" val="19240983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dirty="0"/>
          </a:p>
        </p:txBody>
      </p:sp>
      <p:sp>
        <p:nvSpPr>
          <p:cNvPr id="4" name="Slide Number Placeholder 3"/>
          <p:cNvSpPr>
            <a:spLocks noGrp="1"/>
          </p:cNvSpPr>
          <p:nvPr>
            <p:ph type="sldNum" sz="quarter" idx="10"/>
          </p:nvPr>
        </p:nvSpPr>
        <p:spPr/>
        <p:txBody>
          <a:bodyPr/>
          <a:lstStyle/>
          <a:p>
            <a:fld id="{209C96EA-26FF-4842-BEDC-93E4D8930566}" type="slidenum">
              <a:rPr lang="es-MX" smtClean="0"/>
              <a:t>35</a:t>
            </a:fld>
            <a:endParaRPr lang="es-MX"/>
          </a:p>
        </p:txBody>
      </p:sp>
    </p:spTree>
    <p:extLst>
      <p:ext uri="{BB962C8B-B14F-4D97-AF65-F5344CB8AC3E}">
        <p14:creationId xmlns:p14="http://schemas.microsoft.com/office/powerpoint/2010/main" val="41713848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dirty="0"/>
          </a:p>
        </p:txBody>
      </p:sp>
      <p:sp>
        <p:nvSpPr>
          <p:cNvPr id="4" name="Slide Number Placeholder 3"/>
          <p:cNvSpPr>
            <a:spLocks noGrp="1"/>
          </p:cNvSpPr>
          <p:nvPr>
            <p:ph type="sldNum" sz="quarter" idx="10"/>
          </p:nvPr>
        </p:nvSpPr>
        <p:spPr/>
        <p:txBody>
          <a:bodyPr/>
          <a:lstStyle/>
          <a:p>
            <a:fld id="{209C96EA-26FF-4842-BEDC-93E4D8930566}" type="slidenum">
              <a:rPr lang="es-MX" smtClean="0"/>
              <a:t>36</a:t>
            </a:fld>
            <a:endParaRPr lang="es-MX"/>
          </a:p>
        </p:txBody>
      </p:sp>
    </p:spTree>
    <p:extLst>
      <p:ext uri="{BB962C8B-B14F-4D97-AF65-F5344CB8AC3E}">
        <p14:creationId xmlns:p14="http://schemas.microsoft.com/office/powerpoint/2010/main" val="4954056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dirty="0"/>
          </a:p>
        </p:txBody>
      </p:sp>
      <p:sp>
        <p:nvSpPr>
          <p:cNvPr id="4" name="Slide Number Placeholder 3"/>
          <p:cNvSpPr>
            <a:spLocks noGrp="1"/>
          </p:cNvSpPr>
          <p:nvPr>
            <p:ph type="sldNum" sz="quarter" idx="10"/>
          </p:nvPr>
        </p:nvSpPr>
        <p:spPr/>
        <p:txBody>
          <a:bodyPr/>
          <a:lstStyle/>
          <a:p>
            <a:fld id="{209C96EA-26FF-4842-BEDC-93E4D8930566}" type="slidenum">
              <a:rPr lang="es-MX" smtClean="0"/>
              <a:t>37</a:t>
            </a:fld>
            <a:endParaRPr lang="es-MX"/>
          </a:p>
        </p:txBody>
      </p:sp>
    </p:spTree>
    <p:extLst>
      <p:ext uri="{BB962C8B-B14F-4D97-AF65-F5344CB8AC3E}">
        <p14:creationId xmlns:p14="http://schemas.microsoft.com/office/powerpoint/2010/main" val="1348725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8866580E-F901-4859-A488-6F177E463F71}" type="datetime1">
              <a:rPr lang="es-MX" smtClean="0"/>
              <a:t>28/09/18</a:t>
            </a:fld>
            <a:endParaRPr lang="es-MX"/>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s-MX"/>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5A07E627-992C-47B0-AE5B-F627B2EA972F}" type="slidenum">
              <a:rPr lang="es-MX" smtClean="0"/>
              <a:t>‹Nr.›</a:t>
            </a:fld>
            <a:endParaRPr lang="es-MX"/>
          </a:p>
        </p:txBody>
      </p:sp>
    </p:spTree>
    <p:extLst>
      <p:ext uri="{BB962C8B-B14F-4D97-AF65-F5344CB8AC3E}">
        <p14:creationId xmlns:p14="http://schemas.microsoft.com/office/powerpoint/2010/main" val="315233903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771E5F-8DA8-47CD-B88D-9A48FF2EB8EF}" type="datetime1">
              <a:rPr lang="es-MX" smtClean="0"/>
              <a:t>28/09/18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A07E627-992C-47B0-AE5B-F627B2EA972F}" type="slidenum">
              <a:rPr lang="es-MX" smtClean="0"/>
              <a:t>‹Nr.›</a:t>
            </a:fld>
            <a:endParaRPr lang="es-MX"/>
          </a:p>
        </p:txBody>
      </p:sp>
    </p:spTree>
    <p:extLst>
      <p:ext uri="{BB962C8B-B14F-4D97-AF65-F5344CB8AC3E}">
        <p14:creationId xmlns:p14="http://schemas.microsoft.com/office/powerpoint/2010/main" val="376283700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46A049-A946-45C5-BF48-F39019F134B9}" type="datetime1">
              <a:rPr lang="es-MX" smtClean="0"/>
              <a:t>28/09/18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A07E627-992C-47B0-AE5B-F627B2EA972F}" type="slidenum">
              <a:rPr lang="es-MX" smtClean="0"/>
              <a:t>‹Nr.›</a:t>
            </a:fld>
            <a:endParaRPr lang="es-MX"/>
          </a:p>
        </p:txBody>
      </p:sp>
    </p:spTree>
    <p:extLst>
      <p:ext uri="{BB962C8B-B14F-4D97-AF65-F5344CB8AC3E}">
        <p14:creationId xmlns:p14="http://schemas.microsoft.com/office/powerpoint/2010/main" val="221333812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arjeta de nombre">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s-ES"/>
              <a:t>Haga clic para modificar el estilo de título del patrón</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s-ES"/>
              <a:t>Editar los estilos de texto del patrón</a:t>
            </a:r>
          </a:p>
        </p:txBody>
      </p:sp>
      <p:sp>
        <p:nvSpPr>
          <p:cNvPr id="2" name="Date Placeholder 1"/>
          <p:cNvSpPr>
            <a:spLocks noGrp="1"/>
          </p:cNvSpPr>
          <p:nvPr>
            <p:ph type="dt" sz="half" idx="10"/>
          </p:nvPr>
        </p:nvSpPr>
        <p:spPr/>
        <p:txBody>
          <a:bodyPr/>
          <a:lstStyle/>
          <a:p>
            <a:fld id="{FBF54567-0DE4-3F47-BF90-CB84690072F9}" type="datetimeFigureOut">
              <a:rPr lang="en-US" dirty="0"/>
              <a:pPr/>
              <a:t>28/09/18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extLst>
      <p:ext uri="{BB962C8B-B14F-4D97-AF65-F5344CB8AC3E}">
        <p14:creationId xmlns:p14="http://schemas.microsoft.com/office/powerpoint/2010/main" val="5327475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s-ES"/>
              <a:t>Haga clic para modificar el estilo de título del patrón</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s-ES"/>
              <a:t>Haga clic en el icono para agregar una imagen</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18C79C5D-2A6F-F04D-97DA-BEF2467B64E4}" type="datetimeFigureOut">
              <a:rPr lang="en-US" dirty="0"/>
              <a:pPr/>
              <a:t>28/09/18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extLst>
      <p:ext uri="{BB962C8B-B14F-4D97-AF65-F5344CB8AC3E}">
        <p14:creationId xmlns:p14="http://schemas.microsoft.com/office/powerpoint/2010/main" val="497687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F6185BC-01C7-403B-AC55-F80381375655}" type="datetime1">
              <a:rPr lang="es-MX" smtClean="0"/>
              <a:t>28/09/18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A07E627-992C-47B0-AE5B-F627B2EA972F}" type="slidenum">
              <a:rPr lang="es-MX" smtClean="0"/>
              <a:t>‹Nr.›</a:t>
            </a:fld>
            <a:endParaRPr lang="es-MX"/>
          </a:p>
        </p:txBody>
      </p:sp>
    </p:spTree>
    <p:extLst>
      <p:ext uri="{BB962C8B-B14F-4D97-AF65-F5344CB8AC3E}">
        <p14:creationId xmlns:p14="http://schemas.microsoft.com/office/powerpoint/2010/main" val="221229384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89956EC2-336A-4742-AD68-2E13E8F6F3D0}" type="datetime1">
              <a:rPr lang="es-MX" smtClean="0"/>
              <a:t>28/09/18</a:t>
            </a:fld>
            <a:endParaRPr lang="es-MX"/>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s-MX"/>
          </a:p>
        </p:txBody>
      </p:sp>
      <p:sp>
        <p:nvSpPr>
          <p:cNvPr id="6" name="Slide Number Placeholder 5"/>
          <p:cNvSpPr>
            <a:spLocks noGrp="1"/>
          </p:cNvSpPr>
          <p:nvPr>
            <p:ph type="sldNum" sz="quarter" idx="12"/>
          </p:nvPr>
        </p:nvSpPr>
        <p:spPr>
          <a:xfrm>
            <a:off x="8604504" y="5211060"/>
            <a:ext cx="2112264" cy="228600"/>
          </a:xfrm>
        </p:spPr>
        <p:txBody>
          <a:bodyPr/>
          <a:lstStyle/>
          <a:p>
            <a:fld id="{5A07E627-992C-47B0-AE5B-F627B2EA972F}" type="slidenum">
              <a:rPr lang="es-MX" smtClean="0"/>
              <a:t>‹Nr.›</a:t>
            </a:fld>
            <a:endParaRPr lang="es-MX"/>
          </a:p>
        </p:txBody>
      </p:sp>
    </p:spTree>
    <p:extLst>
      <p:ext uri="{BB962C8B-B14F-4D97-AF65-F5344CB8AC3E}">
        <p14:creationId xmlns:p14="http://schemas.microsoft.com/office/powerpoint/2010/main" val="21709490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5F2F387-5703-4ED2-BD0C-01C85D12008F}" type="datetime1">
              <a:rPr lang="es-MX" smtClean="0"/>
              <a:t>28/09/18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A07E627-992C-47B0-AE5B-F627B2EA972F}" type="slidenum">
              <a:rPr lang="es-MX" smtClean="0"/>
              <a:t>‹Nr.›</a:t>
            </a:fld>
            <a:endParaRPr lang="es-MX"/>
          </a:p>
        </p:txBody>
      </p:sp>
    </p:spTree>
    <p:extLst>
      <p:ext uri="{BB962C8B-B14F-4D97-AF65-F5344CB8AC3E}">
        <p14:creationId xmlns:p14="http://schemas.microsoft.com/office/powerpoint/2010/main" val="73008009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DAFBAC3-AB0A-4D9E-9C34-1F3C1B64E342}" type="datetime1">
              <a:rPr lang="es-MX" smtClean="0"/>
              <a:t>28/09/18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A07E627-992C-47B0-AE5B-F627B2EA972F}" type="slidenum">
              <a:rPr lang="es-MX" smtClean="0"/>
              <a:t>‹Nr.›</a:t>
            </a:fld>
            <a:endParaRPr lang="es-MX"/>
          </a:p>
        </p:txBody>
      </p:sp>
    </p:spTree>
    <p:extLst>
      <p:ext uri="{BB962C8B-B14F-4D97-AF65-F5344CB8AC3E}">
        <p14:creationId xmlns:p14="http://schemas.microsoft.com/office/powerpoint/2010/main" val="69137834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F80152D-4190-40F8-B072-8FA73F2DBCD8}" type="datetime1">
              <a:rPr lang="es-MX" smtClean="0"/>
              <a:t>28/09/18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A07E627-992C-47B0-AE5B-F627B2EA972F}" type="slidenum">
              <a:rPr lang="es-MX" smtClean="0"/>
              <a:t>‹Nr.›</a:t>
            </a:fld>
            <a:endParaRPr lang="es-MX"/>
          </a:p>
        </p:txBody>
      </p:sp>
    </p:spTree>
    <p:extLst>
      <p:ext uri="{BB962C8B-B14F-4D97-AF65-F5344CB8AC3E}">
        <p14:creationId xmlns:p14="http://schemas.microsoft.com/office/powerpoint/2010/main" val="32625019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A4B2FA-626C-4981-A00C-42B993DD3E19}" type="datetime1">
              <a:rPr lang="es-MX" smtClean="0"/>
              <a:t>28/09/18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5A07E627-992C-47B0-AE5B-F627B2EA972F}" type="slidenum">
              <a:rPr lang="es-MX" smtClean="0"/>
              <a:t>‹Nr.›</a:t>
            </a:fld>
            <a:endParaRPr lang="es-MX"/>
          </a:p>
        </p:txBody>
      </p:sp>
    </p:spTree>
    <p:extLst>
      <p:ext uri="{BB962C8B-B14F-4D97-AF65-F5344CB8AC3E}">
        <p14:creationId xmlns:p14="http://schemas.microsoft.com/office/powerpoint/2010/main" val="296973937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Date Placeholder 7"/>
          <p:cNvSpPr>
            <a:spLocks noGrp="1"/>
          </p:cNvSpPr>
          <p:nvPr>
            <p:ph type="dt" sz="half" idx="10"/>
          </p:nvPr>
        </p:nvSpPr>
        <p:spPr/>
        <p:txBody>
          <a:bodyPr/>
          <a:lstStyle/>
          <a:p>
            <a:fld id="{E209FD2D-3B15-45F9-9AED-D40F1B2AB32F}" type="datetime1">
              <a:rPr lang="es-MX" smtClean="0"/>
              <a:t>28/09/18</a:t>
            </a:fld>
            <a:endParaRPr lang="es-MX"/>
          </a:p>
        </p:txBody>
      </p:sp>
      <p:sp>
        <p:nvSpPr>
          <p:cNvPr id="9" name="Footer Placeholder 8"/>
          <p:cNvSpPr>
            <a:spLocks noGrp="1"/>
          </p:cNvSpPr>
          <p:nvPr>
            <p:ph type="ftr" sz="quarter" idx="11"/>
          </p:nvPr>
        </p:nvSpPr>
        <p:spPr/>
        <p:txBody>
          <a:bodyPr/>
          <a:lstStyle>
            <a:lvl1pPr algn="r">
              <a:defRPr/>
            </a:lvl1pPr>
          </a:lstStyle>
          <a:p>
            <a:endParaRPr lang="es-MX"/>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5A07E627-992C-47B0-AE5B-F627B2EA972F}" type="slidenum">
              <a:rPr lang="es-MX" smtClean="0"/>
              <a:t>‹Nr.›</a:t>
            </a:fld>
            <a:endParaRPr lang="es-MX"/>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269020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AA515952-0414-4489-885D-060015D177BF}" type="datetime1">
              <a:rPr lang="es-MX" smtClean="0"/>
              <a:t>28/09/18</a:t>
            </a:fld>
            <a:endParaRPr lang="es-MX"/>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s-MX"/>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5A07E627-992C-47B0-AE5B-F627B2EA972F}" type="slidenum">
              <a:rPr lang="es-MX" smtClean="0"/>
              <a:t>‹Nr.›</a:t>
            </a:fld>
            <a:endParaRPr lang="es-MX"/>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941415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75A71726-28B7-49DC-A15C-C968AE3D7AB6}" type="datetime1">
              <a:rPr lang="es-MX" smtClean="0"/>
              <a:t>28/09/18</a:t>
            </a:fld>
            <a:endParaRPr lang="es-MX"/>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s-MX"/>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5A07E627-992C-47B0-AE5B-F627B2EA972F}" type="slidenum">
              <a:rPr lang="es-MX" smtClean="0"/>
              <a:t>‹Nr.›</a:t>
            </a:fld>
            <a:endParaRPr lang="es-MX"/>
          </a:p>
        </p:txBody>
      </p:sp>
    </p:spTree>
    <p:extLst>
      <p:ext uri="{BB962C8B-B14F-4D97-AF65-F5344CB8AC3E}">
        <p14:creationId xmlns:p14="http://schemas.microsoft.com/office/powerpoint/2010/main" val="38211620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hf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png"/><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 Id="rId3"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 Id="rId3" Type="http://schemas.openxmlformats.org/officeDocument/2006/relationships/image" Target="../media/image2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 Id="rId3" Type="http://schemas.openxmlformats.org/officeDocument/2006/relationships/image" Target="../media/image4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 Id="rId3" Type="http://schemas.openxmlformats.org/officeDocument/2006/relationships/image" Target="../media/image4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 Id="rId3"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5" Type="http://schemas.openxmlformats.org/officeDocument/2006/relationships/image" Target="../media/image47.png"/><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5" Type="http://schemas.openxmlformats.org/officeDocument/2006/relationships/image" Target="../media/image48.png"/><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5"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5"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jpeg"/><Relationship Id="rId5"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jpeg"/><Relationship Id="rId5"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jpeg"/><Relationship Id="rId5"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jpeg"/><Relationship Id="rId5"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jpeg"/><Relationship Id="rId5"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jpeg"/><Relationship Id="rId5"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jpeg"/><Relationship Id="rId5"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jpeg"/><Relationship Id="rId5"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jpeg"/><Relationship Id="rId5"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50.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 Id="rId3"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png"/></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5" Type="http://schemas.openxmlformats.org/officeDocument/2006/relationships/image" Target="../media/image37.png"/><Relationship Id="rId6" Type="http://schemas.openxmlformats.org/officeDocument/2006/relationships/image" Target="../media/image38.png"/><Relationship Id="rId7" Type="http://schemas.openxmlformats.org/officeDocument/2006/relationships/image" Target="../media/image39.png"/><Relationship Id="rId1" Type="http://schemas.openxmlformats.org/officeDocument/2006/relationships/slideLayout" Target="../slideLayouts/slideLayout7.xml"/><Relationship Id="rId2" Type="http://schemas.openxmlformats.org/officeDocument/2006/relationships/image" Target="../media/image3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4.png"/><Relationship Id="rId3" Type="http://schemas.openxmlformats.org/officeDocument/2006/relationships/image" Target="../media/image4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8.png"/><Relationship Id="rId3" Type="http://schemas.openxmlformats.org/officeDocument/2006/relationships/image" Target="../media/image69.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3.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png"/><Relationship Id="rId3" Type="http://schemas.microsoft.com/office/2007/relationships/hdphoto" Target="../media/hdphoto1.wdp"/></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7.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8.png"/><Relationship Id="rId3" Type="http://schemas.openxmlformats.org/officeDocument/2006/relationships/image" Target="../media/image59.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0.png"/><Relationship Id="rId3" Type="http://schemas.openxmlformats.org/officeDocument/2006/relationships/image" Target="../media/image61.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2.png"/><Relationship Id="rId3" Type="http://schemas.openxmlformats.org/officeDocument/2006/relationships/image" Target="../media/image63.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png"/><Relationship Id="rId3" Type="http://schemas.openxmlformats.org/officeDocument/2006/relationships/image" Target="../media/image57.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png"/><Relationship Id="rId3" Type="http://schemas.openxmlformats.org/officeDocument/2006/relationships/image" Target="../media/image83.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png"/><Relationship Id="rId3" Type="http://schemas.openxmlformats.org/officeDocument/2006/relationships/image" Target="../media/image57.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png"/><Relationship Id="rId3" Type="http://schemas.openxmlformats.org/officeDocument/2006/relationships/image" Target="../media/image57.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png"/><Relationship Id="rId3" Type="http://schemas.openxmlformats.org/officeDocument/2006/relationships/image" Target="../media/image8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 Id="rId3" Type="http://schemas.openxmlformats.org/officeDocument/2006/relationships/image" Target="../media/image9.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png"/><Relationship Id="rId3" Type="http://schemas.openxmlformats.org/officeDocument/2006/relationships/image" Target="../media/image85.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5.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6.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7.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0.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1.png"/></Relationships>
</file>

<file path=ppt/slides/_rels/slide78.xml.rels><?xml version="1.0" encoding="UTF-8" standalone="yes"?>
<Relationships xmlns="http://schemas.openxmlformats.org/package/2006/relationships"><Relationship Id="rId3" Type="http://schemas.openxmlformats.org/officeDocument/2006/relationships/image" Target="../media/image72.jpeg"/><Relationship Id="rId4" Type="http://schemas.openxmlformats.org/officeDocument/2006/relationships/image" Target="../media/image101.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3.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3.png"/></Relationships>
</file>

<file path=ppt/slides/_rels/slide82.xml.rels><?xml version="1.0" encoding="UTF-8" standalone="yes"?>
<Relationships xmlns="http://schemas.openxmlformats.org/package/2006/relationships"><Relationship Id="rId3" Type="http://schemas.openxmlformats.org/officeDocument/2006/relationships/image" Target="../media/image104.png"/><Relationship Id="rId4" Type="http://schemas.openxmlformats.org/officeDocument/2006/relationships/image" Target="../media/image105.png"/><Relationship Id="rId1" Type="http://schemas.openxmlformats.org/officeDocument/2006/relationships/slideLayout" Target="../slideLayouts/slideLayout2.xml"/><Relationship Id="rId2" Type="http://schemas.openxmlformats.org/officeDocument/2006/relationships/image" Target="../media/image74.png"/></Relationships>
</file>

<file path=ppt/slides/_rels/slide83.xml.rels><?xml version="1.0" encoding="UTF-8" standalone="yes"?>
<Relationships xmlns="http://schemas.openxmlformats.org/package/2006/relationships"><Relationship Id="rId3" Type="http://schemas.openxmlformats.org/officeDocument/2006/relationships/image" Target="../media/image76.png"/><Relationship Id="rId4" Type="http://schemas.openxmlformats.org/officeDocument/2006/relationships/image" Target="../media/image77.png"/><Relationship Id="rId1" Type="http://schemas.openxmlformats.org/officeDocument/2006/relationships/slideLayout" Target="../slideLayouts/slideLayout4.xml"/><Relationship Id="rId2" Type="http://schemas.openxmlformats.org/officeDocument/2006/relationships/image" Target="../media/image75.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5.png"/><Relationship Id="rId3" Type="http://schemas.openxmlformats.org/officeDocument/2006/relationships/image" Target="../media/image78.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8.png"/><Relationship Id="rId3" Type="http://schemas.openxmlformats.org/officeDocument/2006/relationships/image" Target="../media/image110.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9.png"/><Relationship Id="rId3" Type="http://schemas.openxmlformats.org/officeDocument/2006/relationships/image" Target="../media/image112.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0.png"/><Relationship Id="rId3" Type="http://schemas.openxmlformats.org/officeDocument/2006/relationships/image" Target="../media/image114.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5.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5.png"/><Relationship Id="rId3" Type="http://schemas.openxmlformats.org/officeDocument/2006/relationships/image" Target="../media/image1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3">
            <a:extLst>
              <a:ext uri="{FF2B5EF4-FFF2-40B4-BE49-F238E27FC236}">
                <a16:creationId xmlns:a16="http://schemas.microsoft.com/office/drawing/2014/main" xmlns="" id="{5AD0B8A0-C3E5-49EF-B850-B756FB2663E2}"/>
              </a:ext>
            </a:extLst>
          </p:cNvPr>
          <p:cNvSpPr txBox="1"/>
          <p:nvPr/>
        </p:nvSpPr>
        <p:spPr>
          <a:xfrm>
            <a:off x="259080" y="275925"/>
            <a:ext cx="11673840" cy="5262980"/>
          </a:xfrm>
          <a:prstGeom prst="rect">
            <a:avLst/>
          </a:prstGeom>
          <a:noFill/>
        </p:spPr>
        <p:txBody>
          <a:bodyPr wrap="square" rtlCol="0">
            <a:spAutoFit/>
          </a:bodyPr>
          <a:lstStyle/>
          <a:p>
            <a:pPr algn="ctr"/>
            <a:r>
              <a:rPr lang="es-ES" sz="21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Universidad Autónoma del Estado de México</a:t>
            </a:r>
          </a:p>
          <a:p>
            <a:pPr algn="ctr"/>
            <a:endParaRPr lang="es-ES" sz="21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s-ES" sz="21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Unidad Académica Profesional Tiangu</a:t>
            </a:r>
            <a:r>
              <a:rPr lang="es-ES" sz="2100" dirty="0">
                <a:effectLst>
                  <a:outerShdw blurRad="38100" dist="38100" dir="2700000" algn="tl">
                    <a:srgbClr val="000000">
                      <a:alpha val="43137"/>
                    </a:srgbClr>
                  </a:outerShdw>
                </a:effectLst>
              </a:rPr>
              <a:t>istenco </a:t>
            </a:r>
          </a:p>
          <a:p>
            <a:pPr algn="ctr"/>
            <a:endParaRPr lang="es-ES" sz="2100" dirty="0"/>
          </a:p>
          <a:p>
            <a:pPr algn="ctr"/>
            <a:r>
              <a:rPr lang="es-ES" sz="2100" dirty="0"/>
              <a:t>Ingeniería en Plásticos</a:t>
            </a:r>
          </a:p>
          <a:p>
            <a:pPr algn="ctr"/>
            <a:endParaRPr lang="es-ES" sz="2100" dirty="0"/>
          </a:p>
          <a:p>
            <a:pPr algn="ctr"/>
            <a:r>
              <a:rPr lang="es-ES" sz="2100" dirty="0"/>
              <a:t>Unidad de Aprendizaje:</a:t>
            </a:r>
          </a:p>
          <a:p>
            <a:pPr algn="ctr"/>
            <a:r>
              <a:rPr lang="es-ES" sz="2100" dirty="0">
                <a:solidFill>
                  <a:srgbClr val="FF0000"/>
                </a:solidFill>
                <a:effectLst>
                  <a:outerShdw blurRad="38100" dist="38100" dir="2700000" algn="tl">
                    <a:srgbClr val="000000">
                      <a:alpha val="43137"/>
                    </a:srgbClr>
                  </a:outerShdw>
                </a:effectLst>
              </a:rPr>
              <a:t>RESISTENCIA DE MATERIALES  </a:t>
            </a:r>
          </a:p>
          <a:p>
            <a:pPr algn="ctr"/>
            <a:endParaRPr lang="es-ES" sz="2100" dirty="0"/>
          </a:p>
          <a:p>
            <a:pPr algn="ctr"/>
            <a:r>
              <a:rPr lang="es-ES" sz="2100" dirty="0">
                <a:solidFill>
                  <a:srgbClr val="FF0000"/>
                </a:solidFill>
                <a:effectLst>
                  <a:outerShdw blurRad="38100" dist="38100" dir="2700000" algn="tl">
                    <a:srgbClr val="000000">
                      <a:alpha val="43137"/>
                    </a:srgbClr>
                  </a:outerShdw>
                </a:effectLst>
              </a:rPr>
              <a:t>UNIDAD </a:t>
            </a:r>
            <a:r>
              <a:rPr lang="es-ES" sz="2100" dirty="0" smtClean="0">
                <a:solidFill>
                  <a:srgbClr val="FF0000"/>
                </a:solidFill>
                <a:effectLst>
                  <a:outerShdw blurRad="38100" dist="38100" dir="2700000" algn="tl">
                    <a:srgbClr val="000000">
                      <a:alpha val="43137"/>
                    </a:srgbClr>
                  </a:outerShdw>
                </a:effectLst>
              </a:rPr>
              <a:t>2: TRACCIÓN Y COMPRESIÓN</a:t>
            </a:r>
            <a:endParaRPr lang="es-ES" sz="2100" dirty="0">
              <a:solidFill>
                <a:srgbClr val="FF0000"/>
              </a:solidFill>
              <a:effectLst>
                <a:outerShdw blurRad="38100" dist="38100" dir="2700000" algn="tl">
                  <a:srgbClr val="000000">
                    <a:alpha val="43137"/>
                  </a:srgbClr>
                </a:outerShdw>
              </a:effectLst>
            </a:endParaRPr>
          </a:p>
          <a:p>
            <a:pPr algn="ctr"/>
            <a:endParaRPr lang="es-ES" sz="2100" dirty="0"/>
          </a:p>
          <a:p>
            <a:pPr algn="ctr"/>
            <a:r>
              <a:rPr lang="es-ES" sz="2100" dirty="0"/>
              <a:t>Elaborado por:</a:t>
            </a:r>
          </a:p>
          <a:p>
            <a:pPr algn="ctr"/>
            <a:r>
              <a:rPr lang="es-ES" sz="2100" dirty="0" smtClean="0">
                <a:solidFill>
                  <a:srgbClr val="FF0000"/>
                </a:solidFill>
                <a:effectLst>
                  <a:outerShdw blurRad="38100" dist="38100" dir="2700000" algn="tl">
                    <a:srgbClr val="000000">
                      <a:alpha val="43137"/>
                    </a:srgbClr>
                  </a:outerShdw>
                </a:effectLst>
              </a:rPr>
              <a:t>M. En C. Isaías </a:t>
            </a:r>
            <a:r>
              <a:rPr lang="es-ES" sz="2100" dirty="0">
                <a:solidFill>
                  <a:srgbClr val="FF0000"/>
                </a:solidFill>
                <a:effectLst>
                  <a:outerShdw blurRad="38100" dist="38100" dir="2700000" algn="tl">
                    <a:srgbClr val="000000">
                      <a:alpha val="43137"/>
                    </a:srgbClr>
                  </a:outerShdw>
                </a:effectLst>
              </a:rPr>
              <a:t>Alcalde Segundo.</a:t>
            </a:r>
          </a:p>
          <a:p>
            <a:pPr algn="ctr"/>
            <a:endParaRPr lang="es-ES" sz="2100" dirty="0">
              <a:solidFill>
                <a:srgbClr val="FF0000"/>
              </a:solidFill>
              <a:effectLst>
                <a:outerShdw blurRad="38100" dist="38100" dir="2700000" algn="tl">
                  <a:srgbClr val="000000">
                    <a:alpha val="43137"/>
                  </a:srgbClr>
                </a:outerShdw>
              </a:effectLst>
            </a:endParaRPr>
          </a:p>
          <a:p>
            <a:pPr algn="ctr"/>
            <a:r>
              <a:rPr lang="es-ES" sz="2100" dirty="0" smtClean="0"/>
              <a:t>Marzo de 2018</a:t>
            </a:r>
            <a:endParaRPr lang="es-ES" sz="2100" dirty="0"/>
          </a:p>
          <a:p>
            <a:pPr algn="ctr"/>
            <a:endParaRPr lang="es-ES" sz="2100" dirty="0"/>
          </a:p>
        </p:txBody>
      </p:sp>
      <p:pic>
        <p:nvPicPr>
          <p:cNvPr id="3" name="Picture 2" descr="Imagen relacionada">
            <a:extLst>
              <a:ext uri="{FF2B5EF4-FFF2-40B4-BE49-F238E27FC236}">
                <a16:creationId xmlns:a16="http://schemas.microsoft.com/office/drawing/2014/main" xmlns="" id="{EF7E90FD-E0D4-4185-80BE-262921ECF22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4146" y="264567"/>
            <a:ext cx="1800000" cy="1752750"/>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xmlns="" id="{C7E55591-1173-4BD9-A2ED-2AAC114C9268}"/>
              </a:ext>
            </a:extLst>
          </p:cNvPr>
          <p:cNvSpPr>
            <a:spLocks noGrp="1"/>
          </p:cNvSpPr>
          <p:nvPr>
            <p:ph type="sldNum" sz="quarter" idx="12"/>
          </p:nvPr>
        </p:nvSpPr>
        <p:spPr/>
        <p:txBody>
          <a:bodyPr/>
          <a:lstStyle/>
          <a:p>
            <a:fld id="{5A07E627-992C-47B0-AE5B-F627B2EA972F}" type="slidenum">
              <a:rPr lang="es-MX" smtClean="0"/>
              <a:t>1</a:t>
            </a:fld>
            <a:endParaRPr lang="es-MX"/>
          </a:p>
        </p:txBody>
      </p:sp>
    </p:spTree>
    <p:extLst>
      <p:ext uri="{BB962C8B-B14F-4D97-AF65-F5344CB8AC3E}">
        <p14:creationId xmlns:p14="http://schemas.microsoft.com/office/powerpoint/2010/main" val="176100393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49F0173-3341-49C0-B3E1-6A06D651BA32}"/>
              </a:ext>
            </a:extLst>
          </p:cNvPr>
          <p:cNvSpPr>
            <a:spLocks noGrp="1"/>
          </p:cNvSpPr>
          <p:nvPr>
            <p:ph type="title"/>
          </p:nvPr>
        </p:nvSpPr>
        <p:spPr>
          <a:xfrm>
            <a:off x="1066800" y="642594"/>
            <a:ext cx="1996440" cy="1371600"/>
          </a:xfrm>
        </p:spPr>
        <p:style>
          <a:lnRef idx="2">
            <a:schemeClr val="accent1"/>
          </a:lnRef>
          <a:fillRef idx="1">
            <a:schemeClr val="lt1"/>
          </a:fillRef>
          <a:effectRef idx="0">
            <a:schemeClr val="accent1"/>
          </a:effectRef>
          <a:fontRef idx="minor">
            <a:schemeClr val="dk1"/>
          </a:fontRef>
        </p:style>
        <p:txBody>
          <a:bodyPr>
            <a:normAutofit/>
          </a:bodyPr>
          <a:lstStyle/>
          <a:p>
            <a:r>
              <a:rPr lang="es-MX" sz="5400" b="1">
                <a:effectLst>
                  <a:outerShdw blurRad="38100" dist="38100" dir="2700000" algn="tl">
                    <a:srgbClr val="000000">
                      <a:alpha val="43137"/>
                    </a:srgbClr>
                  </a:outerShdw>
                </a:effectLst>
              </a:rPr>
              <a:t>Viga</a:t>
            </a:r>
            <a:endParaRPr lang="es-MX" sz="5400" b="1"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xmlns="" id="{68281EBB-A1EC-4770-8897-C43F68344C0D}"/>
              </a:ext>
            </a:extLst>
          </p:cNvPr>
          <p:cNvSpPr>
            <a:spLocks noGrp="1"/>
          </p:cNvSpPr>
          <p:nvPr>
            <p:ph sz="half" idx="1"/>
          </p:nvPr>
        </p:nvSpPr>
        <p:spPr>
          <a:xfrm>
            <a:off x="1066800" y="2103120"/>
            <a:ext cx="4754880" cy="3749040"/>
          </a:xfrm>
        </p:spPr>
        <p:txBody>
          <a:bodyPr>
            <a:normAutofit lnSpcReduction="10000"/>
          </a:bodyPr>
          <a:lstStyle/>
          <a:p>
            <a:pPr algn="just">
              <a:lnSpc>
                <a:spcPct val="150000"/>
              </a:lnSpc>
            </a:pPr>
            <a:r>
              <a:rPr lang="es-MX" sz="2800"/>
              <a:t>Es un miembro estructural que se somete a cargas trasversales, es decir, a cargas que actúan perpendicular a su eje longitudinal.</a:t>
            </a:r>
            <a:endParaRPr lang="es-MX" sz="2800" dirty="0"/>
          </a:p>
        </p:txBody>
      </p:sp>
      <p:pic>
        <p:nvPicPr>
          <p:cNvPr id="13" name="Content Placeholder 12" descr="A screenshot of a cell phone&#10;&#10;Description generated with very high confidence">
            <a:extLst>
              <a:ext uri="{FF2B5EF4-FFF2-40B4-BE49-F238E27FC236}">
                <a16:creationId xmlns:a16="http://schemas.microsoft.com/office/drawing/2014/main" xmlns="" id="{F3F56BCB-B062-4C09-8298-BA641400720D}"/>
              </a:ext>
            </a:extLst>
          </p:cNvPr>
          <p:cNvPicPr>
            <a:picLocks noGrp="1" noChangeAspect="1"/>
          </p:cNvPicPr>
          <p:nvPr>
            <p:ph sz="half" idx="2"/>
          </p:nvPr>
        </p:nvPicPr>
        <p:blipFill rotWithShape="1">
          <a:blip r:embed="rId2"/>
          <a:srcRect l="18905" t="54282" r="51157" b="17497"/>
          <a:stretch/>
        </p:blipFill>
        <p:spPr>
          <a:xfrm>
            <a:off x="6370322" y="979268"/>
            <a:ext cx="4754880" cy="2520000"/>
          </a:xfrm>
          <a:prstGeom prst="rect">
            <a:avLst/>
          </a:prstGeom>
          <a:ln>
            <a:noFill/>
          </a:ln>
          <a:effectLst>
            <a:softEdge rad="112500"/>
          </a:effectLst>
        </p:spPr>
      </p:pic>
      <p:sp>
        <p:nvSpPr>
          <p:cNvPr id="4" name="Slide Number Placeholder 3">
            <a:extLst>
              <a:ext uri="{FF2B5EF4-FFF2-40B4-BE49-F238E27FC236}">
                <a16:creationId xmlns:a16="http://schemas.microsoft.com/office/drawing/2014/main" xmlns="" id="{5228D94B-B610-432D-8C03-D49DE05F01BB}"/>
              </a:ext>
            </a:extLst>
          </p:cNvPr>
          <p:cNvSpPr>
            <a:spLocks noGrp="1"/>
          </p:cNvSpPr>
          <p:nvPr>
            <p:ph type="sldNum" sz="quarter" idx="12"/>
          </p:nvPr>
        </p:nvSpPr>
        <p:spPr>
          <a:xfrm>
            <a:off x="10469880" y="6307672"/>
            <a:ext cx="1463040" cy="274320"/>
          </a:xfrm>
        </p:spPr>
        <p:txBody>
          <a:bodyPr/>
          <a:lstStyle/>
          <a:p>
            <a:fld id="{5A07E627-992C-47B0-AE5B-F627B2EA972F}" type="slidenum">
              <a:rPr lang="es-MX" smtClean="0"/>
              <a:t>10</a:t>
            </a:fld>
            <a:endParaRPr lang="es-MX"/>
          </a:p>
        </p:txBody>
      </p:sp>
      <p:pic>
        <p:nvPicPr>
          <p:cNvPr id="14" name="Content Placeholder 12">
            <a:extLst>
              <a:ext uri="{FF2B5EF4-FFF2-40B4-BE49-F238E27FC236}">
                <a16:creationId xmlns:a16="http://schemas.microsoft.com/office/drawing/2014/main" xmlns="" id="{B23FDDC3-563E-48FD-9694-5664041D7493}"/>
              </a:ext>
            </a:extLst>
          </p:cNvPr>
          <p:cNvPicPr>
            <a:picLocks noChangeAspect="1"/>
          </p:cNvPicPr>
          <p:nvPr/>
        </p:nvPicPr>
        <p:blipFill rotWithShape="1">
          <a:blip r:embed="rId2"/>
          <a:srcRect l="54359" t="56360" r="19073" b="22391"/>
          <a:stretch/>
        </p:blipFill>
        <p:spPr>
          <a:xfrm>
            <a:off x="6516852" y="3954780"/>
            <a:ext cx="4219729" cy="1897380"/>
          </a:xfrm>
          <a:prstGeom prst="rect">
            <a:avLst/>
          </a:prstGeom>
          <a:ln>
            <a:noFill/>
          </a:ln>
          <a:effectLst>
            <a:softEdge rad="112500"/>
          </a:effectLst>
        </p:spPr>
      </p:pic>
    </p:spTree>
    <p:extLst>
      <p:ext uri="{BB962C8B-B14F-4D97-AF65-F5344CB8AC3E}">
        <p14:creationId xmlns:p14="http://schemas.microsoft.com/office/powerpoint/2010/main" val="359695211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279D779-CAF7-4427-8747-E3FECE4492F9}"/>
              </a:ext>
            </a:extLst>
          </p:cNvPr>
          <p:cNvSpPr>
            <a:spLocks noGrp="1"/>
          </p:cNvSpPr>
          <p:nvPr>
            <p:ph type="title"/>
          </p:nvPr>
        </p:nvSpPr>
        <p:spPr>
          <a:xfrm>
            <a:off x="1066800" y="642594"/>
            <a:ext cx="4533900" cy="1371600"/>
          </a:xfrm>
        </p:spPr>
        <p:style>
          <a:lnRef idx="2">
            <a:schemeClr val="accent1"/>
          </a:lnRef>
          <a:fillRef idx="1">
            <a:schemeClr val="lt1"/>
          </a:fillRef>
          <a:effectRef idx="0">
            <a:schemeClr val="accent1"/>
          </a:effectRef>
          <a:fontRef idx="minor">
            <a:schemeClr val="dk1"/>
          </a:fontRef>
        </p:style>
        <p:txBody>
          <a:bodyPr/>
          <a:lstStyle/>
          <a:p>
            <a:r>
              <a:rPr lang="es-MX" b="1" dirty="0"/>
              <a:t>Tipos de vigas</a:t>
            </a:r>
          </a:p>
        </p:txBody>
      </p:sp>
      <p:sp>
        <p:nvSpPr>
          <p:cNvPr id="3" name="Content Placeholder 2">
            <a:extLst>
              <a:ext uri="{FF2B5EF4-FFF2-40B4-BE49-F238E27FC236}">
                <a16:creationId xmlns:a16="http://schemas.microsoft.com/office/drawing/2014/main" xmlns="" id="{F1623475-7A56-474E-A269-287E10C453C4}"/>
              </a:ext>
            </a:extLst>
          </p:cNvPr>
          <p:cNvSpPr>
            <a:spLocks noGrp="1"/>
          </p:cNvSpPr>
          <p:nvPr>
            <p:ph sz="half" idx="1"/>
          </p:nvPr>
        </p:nvSpPr>
        <p:spPr/>
        <p:txBody>
          <a:bodyPr>
            <a:normAutofit/>
          </a:bodyPr>
          <a:lstStyle/>
          <a:p>
            <a:pPr algn="just">
              <a:lnSpc>
                <a:spcPct val="150000"/>
              </a:lnSpc>
            </a:pPr>
            <a:r>
              <a:rPr lang="es-MX" sz="1900" b="1" u="sng" dirty="0"/>
              <a:t>Viga simple:</a:t>
            </a:r>
          </a:p>
          <a:p>
            <a:pPr marL="0" indent="0" algn="just">
              <a:lnSpc>
                <a:spcPct val="150000"/>
              </a:lnSpc>
              <a:buNone/>
            </a:pPr>
            <a:r>
              <a:rPr lang="es-MX" sz="1900" dirty="0"/>
              <a:t>Soporta solamente cargas que actúan perpendicularmente a su eje y tiene en sus extremos apoyos simples que actúan perpendicular a su eje.</a:t>
            </a:r>
          </a:p>
        </p:txBody>
      </p:sp>
      <p:sp>
        <p:nvSpPr>
          <p:cNvPr id="4" name="Content Placeholder 3">
            <a:extLst>
              <a:ext uri="{FF2B5EF4-FFF2-40B4-BE49-F238E27FC236}">
                <a16:creationId xmlns:a16="http://schemas.microsoft.com/office/drawing/2014/main" xmlns="" id="{B5A78158-B141-4A3D-A4A6-A0E8214E561A}"/>
              </a:ext>
            </a:extLst>
          </p:cNvPr>
          <p:cNvSpPr>
            <a:spLocks noGrp="1"/>
          </p:cNvSpPr>
          <p:nvPr>
            <p:ph sz="half" idx="2"/>
          </p:nvPr>
        </p:nvSpPr>
        <p:spPr/>
        <p:txBody>
          <a:bodyPr>
            <a:normAutofit/>
          </a:bodyPr>
          <a:lstStyle/>
          <a:p>
            <a:pPr algn="just">
              <a:lnSpc>
                <a:spcPct val="150000"/>
              </a:lnSpc>
            </a:pPr>
            <a:r>
              <a:rPr lang="es-MX" sz="2200" b="1" u="sng" dirty="0"/>
              <a:t>Viga en voladizo:</a:t>
            </a:r>
          </a:p>
          <a:p>
            <a:pPr marL="0" indent="0" algn="just">
              <a:lnSpc>
                <a:spcPct val="150000"/>
              </a:lnSpc>
              <a:buNone/>
            </a:pPr>
            <a:r>
              <a:rPr lang="es-MX" sz="2200" dirty="0"/>
              <a:t>Es una viga que solo tiene un extremo con apoyo.</a:t>
            </a:r>
          </a:p>
        </p:txBody>
      </p:sp>
      <p:sp>
        <p:nvSpPr>
          <p:cNvPr id="5" name="Slide Number Placeholder 4">
            <a:extLst>
              <a:ext uri="{FF2B5EF4-FFF2-40B4-BE49-F238E27FC236}">
                <a16:creationId xmlns:a16="http://schemas.microsoft.com/office/drawing/2014/main" xmlns="" id="{0B904A14-00C0-461F-BD2A-8C96E6ABDDEC}"/>
              </a:ext>
            </a:extLst>
          </p:cNvPr>
          <p:cNvSpPr>
            <a:spLocks noGrp="1"/>
          </p:cNvSpPr>
          <p:nvPr>
            <p:ph type="sldNum" sz="quarter" idx="12"/>
          </p:nvPr>
        </p:nvSpPr>
        <p:spPr/>
        <p:txBody>
          <a:bodyPr/>
          <a:lstStyle/>
          <a:p>
            <a:fld id="{5A07E627-992C-47B0-AE5B-F627B2EA972F}" type="slidenum">
              <a:rPr lang="es-MX" smtClean="0"/>
              <a:t>11</a:t>
            </a:fld>
            <a:endParaRPr lang="es-MX"/>
          </a:p>
        </p:txBody>
      </p:sp>
      <p:pic>
        <p:nvPicPr>
          <p:cNvPr id="6" name="Picture 5">
            <a:extLst>
              <a:ext uri="{FF2B5EF4-FFF2-40B4-BE49-F238E27FC236}">
                <a16:creationId xmlns:a16="http://schemas.microsoft.com/office/drawing/2014/main" xmlns="" id="{440CB045-7267-4FA1-BF7C-624459BC78FD}"/>
              </a:ext>
            </a:extLst>
          </p:cNvPr>
          <p:cNvPicPr>
            <a:picLocks noChangeAspect="1"/>
          </p:cNvPicPr>
          <p:nvPr/>
        </p:nvPicPr>
        <p:blipFill rotWithShape="1">
          <a:blip r:embed="rId2"/>
          <a:srcRect l="26047" t="50000" r="31081" b="11152"/>
          <a:stretch/>
        </p:blipFill>
        <p:spPr>
          <a:xfrm>
            <a:off x="1677650" y="4507672"/>
            <a:ext cx="3533179" cy="1800000"/>
          </a:xfrm>
          <a:prstGeom prst="rect">
            <a:avLst/>
          </a:prstGeom>
        </p:spPr>
      </p:pic>
      <p:pic>
        <p:nvPicPr>
          <p:cNvPr id="7" name="Picture 6">
            <a:extLst>
              <a:ext uri="{FF2B5EF4-FFF2-40B4-BE49-F238E27FC236}">
                <a16:creationId xmlns:a16="http://schemas.microsoft.com/office/drawing/2014/main" xmlns="" id="{B65CF86D-4EF8-4E62-9E60-D452703E1ABF}"/>
              </a:ext>
            </a:extLst>
          </p:cNvPr>
          <p:cNvPicPr>
            <a:picLocks noChangeAspect="1"/>
          </p:cNvPicPr>
          <p:nvPr/>
        </p:nvPicPr>
        <p:blipFill rotWithShape="1">
          <a:blip r:embed="rId3"/>
          <a:srcRect l="51485" t="14650" r="20338" b="69342"/>
          <a:stretch/>
        </p:blipFill>
        <p:spPr>
          <a:xfrm>
            <a:off x="6493705" y="4507672"/>
            <a:ext cx="4508109" cy="1440000"/>
          </a:xfrm>
          <a:prstGeom prst="rect">
            <a:avLst/>
          </a:prstGeom>
        </p:spPr>
      </p:pic>
    </p:spTree>
    <p:extLst>
      <p:ext uri="{BB962C8B-B14F-4D97-AF65-F5344CB8AC3E}">
        <p14:creationId xmlns:p14="http://schemas.microsoft.com/office/powerpoint/2010/main" val="414702746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279D779-CAF7-4427-8747-E3FECE4492F9}"/>
              </a:ext>
            </a:extLst>
          </p:cNvPr>
          <p:cNvSpPr>
            <a:spLocks noGrp="1"/>
          </p:cNvSpPr>
          <p:nvPr>
            <p:ph type="title"/>
          </p:nvPr>
        </p:nvSpPr>
        <p:spPr>
          <a:xfrm>
            <a:off x="1066800" y="642594"/>
            <a:ext cx="4533900" cy="1371600"/>
          </a:xfrm>
        </p:spPr>
        <p:style>
          <a:lnRef idx="2">
            <a:schemeClr val="accent1"/>
          </a:lnRef>
          <a:fillRef idx="1">
            <a:schemeClr val="lt1"/>
          </a:fillRef>
          <a:effectRef idx="0">
            <a:schemeClr val="accent1"/>
          </a:effectRef>
          <a:fontRef idx="minor">
            <a:schemeClr val="dk1"/>
          </a:fontRef>
        </p:style>
        <p:txBody>
          <a:bodyPr/>
          <a:lstStyle/>
          <a:p>
            <a:r>
              <a:rPr lang="es-MX" b="1" dirty="0"/>
              <a:t>Tipos de vigas</a:t>
            </a:r>
          </a:p>
        </p:txBody>
      </p:sp>
      <p:sp>
        <p:nvSpPr>
          <p:cNvPr id="3" name="Content Placeholder 2">
            <a:extLst>
              <a:ext uri="{FF2B5EF4-FFF2-40B4-BE49-F238E27FC236}">
                <a16:creationId xmlns:a16="http://schemas.microsoft.com/office/drawing/2014/main" xmlns="" id="{F1623475-7A56-474E-A269-287E10C453C4}"/>
              </a:ext>
            </a:extLst>
          </p:cNvPr>
          <p:cNvSpPr>
            <a:spLocks noGrp="1"/>
          </p:cNvSpPr>
          <p:nvPr>
            <p:ph sz="half" idx="1"/>
          </p:nvPr>
        </p:nvSpPr>
        <p:spPr/>
        <p:txBody>
          <a:bodyPr>
            <a:normAutofit/>
          </a:bodyPr>
          <a:lstStyle/>
          <a:p>
            <a:pPr algn="just">
              <a:lnSpc>
                <a:spcPct val="150000"/>
              </a:lnSpc>
            </a:pPr>
            <a:r>
              <a:rPr lang="es-MX" sz="2000" b="1" u="sng" dirty="0"/>
              <a:t>Viga saliente:</a:t>
            </a:r>
          </a:p>
          <a:p>
            <a:pPr marL="0" indent="0" algn="just">
              <a:lnSpc>
                <a:spcPct val="150000"/>
              </a:lnSpc>
              <a:buNone/>
            </a:pPr>
            <a:r>
              <a:rPr lang="es-MX" sz="2000" dirty="0"/>
              <a:t>Es aquella en la que la viga con carga que sobresale de los apoyos.</a:t>
            </a:r>
          </a:p>
        </p:txBody>
      </p:sp>
      <p:sp>
        <p:nvSpPr>
          <p:cNvPr id="4" name="Content Placeholder 3">
            <a:extLst>
              <a:ext uri="{FF2B5EF4-FFF2-40B4-BE49-F238E27FC236}">
                <a16:creationId xmlns:a16="http://schemas.microsoft.com/office/drawing/2014/main" xmlns="" id="{B5A78158-B141-4A3D-A4A6-A0E8214E561A}"/>
              </a:ext>
            </a:extLst>
          </p:cNvPr>
          <p:cNvSpPr>
            <a:spLocks noGrp="1"/>
          </p:cNvSpPr>
          <p:nvPr>
            <p:ph sz="half" idx="2"/>
          </p:nvPr>
        </p:nvSpPr>
        <p:spPr/>
        <p:txBody>
          <a:bodyPr>
            <a:normAutofit/>
          </a:bodyPr>
          <a:lstStyle/>
          <a:p>
            <a:pPr algn="just">
              <a:lnSpc>
                <a:spcPct val="150000"/>
              </a:lnSpc>
            </a:pPr>
            <a:r>
              <a:rPr lang="es-MX" sz="2000" b="1" u="sng" dirty="0"/>
              <a:t>Viga compuesta:</a:t>
            </a:r>
          </a:p>
          <a:p>
            <a:pPr marL="0" indent="0" algn="just">
              <a:lnSpc>
                <a:spcPct val="150000"/>
              </a:lnSpc>
              <a:buNone/>
            </a:pPr>
            <a:r>
              <a:rPr lang="es-MX" sz="2000" dirty="0"/>
              <a:t>Viga integrada por dos o más piezas que se extiende en diferentes direcciones.</a:t>
            </a:r>
          </a:p>
        </p:txBody>
      </p:sp>
      <p:sp>
        <p:nvSpPr>
          <p:cNvPr id="5" name="Slide Number Placeholder 4">
            <a:extLst>
              <a:ext uri="{FF2B5EF4-FFF2-40B4-BE49-F238E27FC236}">
                <a16:creationId xmlns:a16="http://schemas.microsoft.com/office/drawing/2014/main" xmlns="" id="{0B904A14-00C0-461F-BD2A-8C96E6ABDDEC}"/>
              </a:ext>
            </a:extLst>
          </p:cNvPr>
          <p:cNvSpPr>
            <a:spLocks noGrp="1"/>
          </p:cNvSpPr>
          <p:nvPr>
            <p:ph type="sldNum" sz="quarter" idx="12"/>
          </p:nvPr>
        </p:nvSpPr>
        <p:spPr/>
        <p:txBody>
          <a:bodyPr/>
          <a:lstStyle/>
          <a:p>
            <a:fld id="{5A07E627-992C-47B0-AE5B-F627B2EA972F}" type="slidenum">
              <a:rPr lang="es-MX" smtClean="0"/>
              <a:t>12</a:t>
            </a:fld>
            <a:endParaRPr lang="es-MX"/>
          </a:p>
        </p:txBody>
      </p:sp>
      <p:pic>
        <p:nvPicPr>
          <p:cNvPr id="6" name="Picture 5">
            <a:extLst>
              <a:ext uri="{FF2B5EF4-FFF2-40B4-BE49-F238E27FC236}">
                <a16:creationId xmlns:a16="http://schemas.microsoft.com/office/drawing/2014/main" xmlns="" id="{FC2C5843-806D-425C-B1A5-334F5CC4F08D}"/>
              </a:ext>
            </a:extLst>
          </p:cNvPr>
          <p:cNvPicPr>
            <a:picLocks noChangeAspect="1"/>
          </p:cNvPicPr>
          <p:nvPr/>
        </p:nvPicPr>
        <p:blipFill rotWithShape="1">
          <a:blip r:embed="rId2"/>
          <a:srcRect l="47750" t="56039" r="20540" b="18543"/>
          <a:stretch/>
        </p:blipFill>
        <p:spPr>
          <a:xfrm>
            <a:off x="1336729" y="3977640"/>
            <a:ext cx="3994042" cy="1800000"/>
          </a:xfrm>
          <a:prstGeom prst="rect">
            <a:avLst/>
          </a:prstGeom>
        </p:spPr>
      </p:pic>
      <p:pic>
        <p:nvPicPr>
          <p:cNvPr id="7" name="Picture 6">
            <a:extLst>
              <a:ext uri="{FF2B5EF4-FFF2-40B4-BE49-F238E27FC236}">
                <a16:creationId xmlns:a16="http://schemas.microsoft.com/office/drawing/2014/main" xmlns="" id="{CDED46D5-D235-4FC9-B8F5-FF4AE99BA7D4}"/>
              </a:ext>
            </a:extLst>
          </p:cNvPr>
          <p:cNvPicPr>
            <a:picLocks noChangeAspect="1"/>
          </p:cNvPicPr>
          <p:nvPr/>
        </p:nvPicPr>
        <p:blipFill rotWithShape="1">
          <a:blip r:embed="rId3"/>
          <a:srcRect l="33750" t="42879" r="28750" b="15737"/>
          <a:stretch/>
        </p:blipFill>
        <p:spPr>
          <a:xfrm>
            <a:off x="7297217" y="4052160"/>
            <a:ext cx="2901085" cy="1800000"/>
          </a:xfrm>
          <a:prstGeom prst="rect">
            <a:avLst/>
          </a:prstGeom>
        </p:spPr>
      </p:pic>
    </p:spTree>
    <p:extLst>
      <p:ext uri="{BB962C8B-B14F-4D97-AF65-F5344CB8AC3E}">
        <p14:creationId xmlns:p14="http://schemas.microsoft.com/office/powerpoint/2010/main" val="89360236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CF97A20-D9E9-4745-9637-1F36FB0985A3}"/>
              </a:ext>
            </a:extLst>
          </p:cNvPr>
          <p:cNvSpPr>
            <a:spLocks noGrp="1"/>
          </p:cNvSpPr>
          <p:nvPr>
            <p:ph type="title"/>
          </p:nvPr>
        </p:nvSpPr>
        <p:spPr>
          <a:xfrm>
            <a:off x="586740" y="2743200"/>
            <a:ext cx="4853940" cy="1371600"/>
          </a:xfrm>
        </p:spPr>
        <p:style>
          <a:lnRef idx="2">
            <a:schemeClr val="accent6"/>
          </a:lnRef>
          <a:fillRef idx="1">
            <a:schemeClr val="lt1"/>
          </a:fillRef>
          <a:effectRef idx="0">
            <a:schemeClr val="accent6"/>
          </a:effectRef>
          <a:fontRef idx="minor">
            <a:schemeClr val="dk1"/>
          </a:fontRef>
        </p:style>
        <p:txBody>
          <a:bodyPr/>
          <a:lstStyle/>
          <a:p>
            <a:r>
              <a:rPr lang="es-MX" b="1" dirty="0">
                <a:solidFill>
                  <a:schemeClr val="accent3">
                    <a:lumMod val="50000"/>
                  </a:schemeClr>
                </a:solidFill>
              </a:rPr>
              <a:t>Fuerza cortante</a:t>
            </a:r>
          </a:p>
        </p:txBody>
      </p:sp>
      <p:sp>
        <p:nvSpPr>
          <p:cNvPr id="3" name="Content Placeholder 2">
            <a:extLst>
              <a:ext uri="{FF2B5EF4-FFF2-40B4-BE49-F238E27FC236}">
                <a16:creationId xmlns:a16="http://schemas.microsoft.com/office/drawing/2014/main" xmlns="" id="{AA1849E8-4982-4611-836A-3E081BD17C51}"/>
              </a:ext>
            </a:extLst>
          </p:cNvPr>
          <p:cNvSpPr>
            <a:spLocks noGrp="1"/>
          </p:cNvSpPr>
          <p:nvPr>
            <p:ph idx="1"/>
          </p:nvPr>
        </p:nvSpPr>
        <p:spPr>
          <a:xfrm>
            <a:off x="6057901" y="994410"/>
            <a:ext cx="5182527" cy="4869180"/>
          </a:xfrm>
        </p:spPr>
        <p:txBody>
          <a:bodyPr>
            <a:normAutofit/>
          </a:bodyPr>
          <a:lstStyle/>
          <a:p>
            <a:pPr marL="0" indent="0" algn="just">
              <a:lnSpc>
                <a:spcPct val="150000"/>
              </a:lnSpc>
              <a:buNone/>
            </a:pPr>
            <a:r>
              <a:rPr lang="es-MX" sz="2800" dirty="0"/>
              <a:t>Son fuerzas internas que se generan en el material de una viga para equilibrar las fuerzas aplicadas externamente y para garantizar el equilibrio en todas partes.</a:t>
            </a:r>
          </a:p>
        </p:txBody>
      </p:sp>
      <p:sp>
        <p:nvSpPr>
          <p:cNvPr id="4" name="Slide Number Placeholder 3">
            <a:extLst>
              <a:ext uri="{FF2B5EF4-FFF2-40B4-BE49-F238E27FC236}">
                <a16:creationId xmlns:a16="http://schemas.microsoft.com/office/drawing/2014/main" xmlns="" id="{5D9DD060-CCF0-4F52-AFA3-AA448F1FA658}"/>
              </a:ext>
            </a:extLst>
          </p:cNvPr>
          <p:cNvSpPr>
            <a:spLocks noGrp="1"/>
          </p:cNvSpPr>
          <p:nvPr>
            <p:ph type="sldNum" sz="quarter" idx="12"/>
          </p:nvPr>
        </p:nvSpPr>
        <p:spPr/>
        <p:txBody>
          <a:bodyPr/>
          <a:lstStyle/>
          <a:p>
            <a:fld id="{5A07E627-992C-47B0-AE5B-F627B2EA972F}" type="slidenum">
              <a:rPr lang="es-MX" smtClean="0"/>
              <a:t>13</a:t>
            </a:fld>
            <a:endParaRPr lang="es-MX"/>
          </a:p>
        </p:txBody>
      </p:sp>
      <p:sp>
        <p:nvSpPr>
          <p:cNvPr id="5" name="Left Brace 4">
            <a:extLst>
              <a:ext uri="{FF2B5EF4-FFF2-40B4-BE49-F238E27FC236}">
                <a16:creationId xmlns:a16="http://schemas.microsoft.com/office/drawing/2014/main" xmlns="" id="{E7BE505F-2C9B-4A3A-9B25-A094D78ABBD6}"/>
              </a:ext>
            </a:extLst>
          </p:cNvPr>
          <p:cNvSpPr/>
          <p:nvPr/>
        </p:nvSpPr>
        <p:spPr>
          <a:xfrm>
            <a:off x="5394960" y="994410"/>
            <a:ext cx="662942" cy="4869180"/>
          </a:xfrm>
          <a:prstGeom prst="leftBrace">
            <a:avLst>
              <a:gd name="adj1" fmla="val 115229"/>
              <a:gd name="adj2" fmla="val 51878"/>
            </a:avLst>
          </a:prstGeom>
        </p:spPr>
        <p:style>
          <a:lnRef idx="3">
            <a:schemeClr val="accent3"/>
          </a:lnRef>
          <a:fillRef idx="0">
            <a:schemeClr val="accent3"/>
          </a:fillRef>
          <a:effectRef idx="2">
            <a:schemeClr val="accent3"/>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203121140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3D40F7EE-D695-40B5-BADA-06D3500DB38C}"/>
              </a:ext>
            </a:extLst>
          </p:cNvPr>
          <p:cNvSpPr>
            <a:spLocks noGrp="1"/>
          </p:cNvSpPr>
          <p:nvPr>
            <p:ph type="sldNum" sz="quarter" idx="12"/>
          </p:nvPr>
        </p:nvSpPr>
        <p:spPr/>
        <p:txBody>
          <a:bodyPr/>
          <a:lstStyle/>
          <a:p>
            <a:fld id="{5A07E627-992C-47B0-AE5B-F627B2EA972F}" type="slidenum">
              <a:rPr lang="es-MX" smtClean="0"/>
              <a:t>14</a:t>
            </a:fld>
            <a:endParaRPr lang="es-MX"/>
          </a:p>
        </p:txBody>
      </p:sp>
      <p:pic>
        <p:nvPicPr>
          <p:cNvPr id="5" name="Picture 4">
            <a:extLst>
              <a:ext uri="{FF2B5EF4-FFF2-40B4-BE49-F238E27FC236}">
                <a16:creationId xmlns:a16="http://schemas.microsoft.com/office/drawing/2014/main" xmlns="" id="{A6CBE4E6-857B-458F-AE62-A8CFBEC421D7}"/>
              </a:ext>
            </a:extLst>
          </p:cNvPr>
          <p:cNvPicPr>
            <a:picLocks noChangeAspect="1"/>
          </p:cNvPicPr>
          <p:nvPr/>
        </p:nvPicPr>
        <p:blipFill rotWithShape="1">
          <a:blip r:embed="rId2"/>
          <a:srcRect l="31705" t="15336" r="28864" b="58186"/>
          <a:stretch/>
        </p:blipFill>
        <p:spPr>
          <a:xfrm>
            <a:off x="845128" y="484909"/>
            <a:ext cx="4291142" cy="1620000"/>
          </a:xfrm>
          <a:prstGeom prst="rect">
            <a:avLst/>
          </a:prstGeom>
        </p:spPr>
      </p:pic>
      <p:pic>
        <p:nvPicPr>
          <p:cNvPr id="6" name="Picture 5">
            <a:extLst>
              <a:ext uri="{FF2B5EF4-FFF2-40B4-BE49-F238E27FC236}">
                <a16:creationId xmlns:a16="http://schemas.microsoft.com/office/drawing/2014/main" xmlns="" id="{B140274A-5EBC-4B6F-B041-0A7A0792377A}"/>
              </a:ext>
            </a:extLst>
          </p:cNvPr>
          <p:cNvPicPr>
            <a:picLocks noChangeAspect="1"/>
          </p:cNvPicPr>
          <p:nvPr/>
        </p:nvPicPr>
        <p:blipFill rotWithShape="1">
          <a:blip r:embed="rId2"/>
          <a:srcRect l="31897" t="54750" r="29041" b="20591"/>
          <a:stretch/>
        </p:blipFill>
        <p:spPr>
          <a:xfrm>
            <a:off x="845128" y="2619000"/>
            <a:ext cx="4291142" cy="1620000"/>
          </a:xfrm>
          <a:prstGeom prst="rect">
            <a:avLst/>
          </a:prstGeom>
        </p:spPr>
      </p:pic>
      <p:pic>
        <p:nvPicPr>
          <p:cNvPr id="7" name="Picture 6">
            <a:extLst>
              <a:ext uri="{FF2B5EF4-FFF2-40B4-BE49-F238E27FC236}">
                <a16:creationId xmlns:a16="http://schemas.microsoft.com/office/drawing/2014/main" xmlns="" id="{221AAC15-14BF-4750-85C3-99D319EAB62F}"/>
              </a:ext>
            </a:extLst>
          </p:cNvPr>
          <p:cNvPicPr>
            <a:picLocks noChangeAspect="1"/>
          </p:cNvPicPr>
          <p:nvPr/>
        </p:nvPicPr>
        <p:blipFill rotWithShape="1">
          <a:blip r:embed="rId3"/>
          <a:srcRect l="32158" t="17156" r="30001" b="56585"/>
          <a:stretch/>
        </p:blipFill>
        <p:spPr>
          <a:xfrm>
            <a:off x="845128" y="4590690"/>
            <a:ext cx="4291142" cy="1620000"/>
          </a:xfrm>
          <a:prstGeom prst="rect">
            <a:avLst/>
          </a:prstGeom>
        </p:spPr>
      </p:pic>
      <p:pic>
        <p:nvPicPr>
          <p:cNvPr id="8" name="Picture 7">
            <a:extLst>
              <a:ext uri="{FF2B5EF4-FFF2-40B4-BE49-F238E27FC236}">
                <a16:creationId xmlns:a16="http://schemas.microsoft.com/office/drawing/2014/main" xmlns="" id="{634DC0DD-FFAE-4230-99C2-AAA3D75C90E0}"/>
              </a:ext>
            </a:extLst>
          </p:cNvPr>
          <p:cNvPicPr>
            <a:picLocks noChangeAspect="1"/>
          </p:cNvPicPr>
          <p:nvPr/>
        </p:nvPicPr>
        <p:blipFill rotWithShape="1">
          <a:blip r:embed="rId3"/>
          <a:srcRect l="26363" t="53537" r="24774" b="8004"/>
          <a:stretch/>
        </p:blipFill>
        <p:spPr>
          <a:xfrm>
            <a:off x="7055730" y="484909"/>
            <a:ext cx="4291142" cy="1620000"/>
          </a:xfrm>
          <a:prstGeom prst="rect">
            <a:avLst/>
          </a:prstGeom>
        </p:spPr>
      </p:pic>
      <p:pic>
        <p:nvPicPr>
          <p:cNvPr id="9" name="Picture 8">
            <a:extLst>
              <a:ext uri="{FF2B5EF4-FFF2-40B4-BE49-F238E27FC236}">
                <a16:creationId xmlns:a16="http://schemas.microsoft.com/office/drawing/2014/main" xmlns="" id="{D9D5A471-90AF-445D-B808-CB5DEAB8B5C4}"/>
              </a:ext>
            </a:extLst>
          </p:cNvPr>
          <p:cNvPicPr>
            <a:picLocks noChangeAspect="1"/>
          </p:cNvPicPr>
          <p:nvPr/>
        </p:nvPicPr>
        <p:blipFill rotWithShape="1">
          <a:blip r:embed="rId4"/>
          <a:srcRect l="26591" t="25645" r="23978" b="35952"/>
          <a:stretch/>
        </p:blipFill>
        <p:spPr>
          <a:xfrm>
            <a:off x="7055731" y="2619000"/>
            <a:ext cx="4291142" cy="1620000"/>
          </a:xfrm>
          <a:prstGeom prst="rect">
            <a:avLst/>
          </a:prstGeom>
        </p:spPr>
      </p:pic>
      <p:sp>
        <p:nvSpPr>
          <p:cNvPr id="11" name="TextBox 10">
            <a:extLst>
              <a:ext uri="{FF2B5EF4-FFF2-40B4-BE49-F238E27FC236}">
                <a16:creationId xmlns:a16="http://schemas.microsoft.com/office/drawing/2014/main" xmlns="" id="{0853523C-4441-4B50-9E83-4B9DE61A888C}"/>
              </a:ext>
            </a:extLst>
          </p:cNvPr>
          <p:cNvSpPr txBox="1"/>
          <p:nvPr/>
        </p:nvSpPr>
        <p:spPr>
          <a:xfrm>
            <a:off x="6534615" y="4590690"/>
            <a:ext cx="4812257" cy="1880451"/>
          </a:xfrm>
          <a:prstGeom prst="rect">
            <a:avLst/>
          </a:prstGeom>
          <a:noFill/>
        </p:spPr>
        <p:txBody>
          <a:bodyPr wrap="square" rtlCol="0">
            <a:spAutoFit/>
          </a:bodyPr>
          <a:lstStyle/>
          <a:p>
            <a:pPr algn="just">
              <a:lnSpc>
                <a:spcPct val="150000"/>
              </a:lnSpc>
            </a:pPr>
            <a:r>
              <a:rPr lang="es-MX" sz="2000" dirty="0"/>
              <a:t>La viga sufre una deformación, formándose una flexión debido a las cargas. La viga se dividió en dos partes para estudiar lo que ocurre.</a:t>
            </a:r>
          </a:p>
        </p:txBody>
      </p:sp>
    </p:spTree>
    <p:extLst>
      <p:ext uri="{BB962C8B-B14F-4D97-AF65-F5344CB8AC3E}">
        <p14:creationId xmlns:p14="http://schemas.microsoft.com/office/powerpoint/2010/main" val="52665110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CC1F09A-A21E-432D-BD66-C9BE236136DB}"/>
              </a:ext>
            </a:extLst>
          </p:cNvPr>
          <p:cNvSpPr>
            <a:spLocks noGrp="1"/>
          </p:cNvSpPr>
          <p:nvPr>
            <p:ph type="title"/>
          </p:nvPr>
        </p:nvSpPr>
        <p:spPr>
          <a:xfrm>
            <a:off x="506626" y="587333"/>
            <a:ext cx="8260855" cy="926801"/>
          </a:xfrm>
        </p:spPr>
        <p:style>
          <a:lnRef idx="2">
            <a:schemeClr val="accent6"/>
          </a:lnRef>
          <a:fillRef idx="1">
            <a:schemeClr val="lt1"/>
          </a:fillRef>
          <a:effectRef idx="0">
            <a:schemeClr val="accent6"/>
          </a:effectRef>
          <a:fontRef idx="minor">
            <a:schemeClr val="dk1"/>
          </a:fontRef>
        </p:style>
        <p:txBody>
          <a:bodyPr/>
          <a:lstStyle/>
          <a:p>
            <a:r>
              <a:rPr lang="es-MX" b="1" dirty="0">
                <a:solidFill>
                  <a:schemeClr val="accent3">
                    <a:lumMod val="50000"/>
                  </a:schemeClr>
                </a:solidFill>
              </a:rPr>
              <a:t>CONVERCIÓN DE SIGNOS.</a:t>
            </a:r>
          </a:p>
        </p:txBody>
      </p:sp>
      <p:pic>
        <p:nvPicPr>
          <p:cNvPr id="5" name="Content Placeholder 4">
            <a:extLst>
              <a:ext uri="{FF2B5EF4-FFF2-40B4-BE49-F238E27FC236}">
                <a16:creationId xmlns:a16="http://schemas.microsoft.com/office/drawing/2014/main" xmlns="" id="{504281E2-DF45-474F-8EBA-90B097EF5462}"/>
              </a:ext>
            </a:extLst>
          </p:cNvPr>
          <p:cNvPicPr>
            <a:picLocks noGrp="1" noChangeAspect="1"/>
          </p:cNvPicPr>
          <p:nvPr>
            <p:ph idx="1"/>
          </p:nvPr>
        </p:nvPicPr>
        <p:blipFill rotWithShape="1">
          <a:blip r:embed="rId2"/>
          <a:srcRect l="22380" t="38895" r="18788" b="27797"/>
          <a:stretch/>
        </p:blipFill>
        <p:spPr>
          <a:xfrm>
            <a:off x="506627" y="3429000"/>
            <a:ext cx="3958423" cy="1260000"/>
          </a:xfrm>
          <a:prstGeom prst="rect">
            <a:avLst/>
          </a:prstGeom>
        </p:spPr>
      </p:pic>
      <p:sp>
        <p:nvSpPr>
          <p:cNvPr id="4" name="Slide Number Placeholder 3">
            <a:extLst>
              <a:ext uri="{FF2B5EF4-FFF2-40B4-BE49-F238E27FC236}">
                <a16:creationId xmlns:a16="http://schemas.microsoft.com/office/drawing/2014/main" xmlns="" id="{590CA1DC-3CCF-43E4-B5F1-4244062AAFF9}"/>
              </a:ext>
            </a:extLst>
          </p:cNvPr>
          <p:cNvSpPr>
            <a:spLocks noGrp="1"/>
          </p:cNvSpPr>
          <p:nvPr>
            <p:ph type="sldNum" sz="quarter" idx="12"/>
          </p:nvPr>
        </p:nvSpPr>
        <p:spPr/>
        <p:txBody>
          <a:bodyPr/>
          <a:lstStyle/>
          <a:p>
            <a:fld id="{5A07E627-992C-47B0-AE5B-F627B2EA972F}" type="slidenum">
              <a:rPr lang="es-MX" smtClean="0"/>
              <a:t>15</a:t>
            </a:fld>
            <a:endParaRPr lang="es-MX"/>
          </a:p>
        </p:txBody>
      </p:sp>
      <p:cxnSp>
        <p:nvCxnSpPr>
          <p:cNvPr id="9" name="Straight Arrow Connector 8">
            <a:extLst>
              <a:ext uri="{FF2B5EF4-FFF2-40B4-BE49-F238E27FC236}">
                <a16:creationId xmlns:a16="http://schemas.microsoft.com/office/drawing/2014/main" xmlns="" id="{C4F4144B-C5CE-43C0-B285-A9E00EDCD3F4}"/>
              </a:ext>
            </a:extLst>
          </p:cNvPr>
          <p:cNvCxnSpPr>
            <a:cxnSpLocks/>
            <a:stCxn id="5" idx="3"/>
          </p:cNvCxnSpPr>
          <p:nvPr/>
        </p:nvCxnSpPr>
        <p:spPr>
          <a:xfrm flipV="1">
            <a:off x="4465050" y="2669060"/>
            <a:ext cx="1898680" cy="138994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xmlns="" id="{93A3630B-047C-474E-B730-AC567EBB2264}"/>
              </a:ext>
            </a:extLst>
          </p:cNvPr>
          <p:cNvPicPr>
            <a:picLocks noChangeAspect="1"/>
          </p:cNvPicPr>
          <p:nvPr/>
        </p:nvPicPr>
        <p:blipFill rotWithShape="1">
          <a:blip r:embed="rId3"/>
          <a:srcRect l="20777" t="27556" r="17804" b="45764"/>
          <a:stretch/>
        </p:blipFill>
        <p:spPr>
          <a:xfrm>
            <a:off x="6363730" y="1776597"/>
            <a:ext cx="5159189" cy="1260000"/>
          </a:xfrm>
          <a:prstGeom prst="rect">
            <a:avLst/>
          </a:prstGeom>
        </p:spPr>
      </p:pic>
      <p:cxnSp>
        <p:nvCxnSpPr>
          <p:cNvPr id="14" name="Straight Arrow Connector 13">
            <a:extLst>
              <a:ext uri="{FF2B5EF4-FFF2-40B4-BE49-F238E27FC236}">
                <a16:creationId xmlns:a16="http://schemas.microsoft.com/office/drawing/2014/main" xmlns="" id="{218A5E0F-A73E-46FF-A0DE-2CC94896D956}"/>
              </a:ext>
            </a:extLst>
          </p:cNvPr>
          <p:cNvCxnSpPr>
            <a:cxnSpLocks/>
          </p:cNvCxnSpPr>
          <p:nvPr/>
        </p:nvCxnSpPr>
        <p:spPr>
          <a:xfrm>
            <a:off x="4465050" y="4059000"/>
            <a:ext cx="1898680" cy="128486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xmlns="" id="{6DF87D6A-4F98-461A-B4B2-032BF3C51172}"/>
              </a:ext>
            </a:extLst>
          </p:cNvPr>
          <p:cNvPicPr>
            <a:picLocks noChangeAspect="1"/>
          </p:cNvPicPr>
          <p:nvPr/>
        </p:nvPicPr>
        <p:blipFill rotWithShape="1">
          <a:blip r:embed="rId4"/>
          <a:srcRect l="20777" t="46665" r="19020" b="22065"/>
          <a:stretch/>
        </p:blipFill>
        <p:spPr>
          <a:xfrm>
            <a:off x="6363730" y="4713866"/>
            <a:ext cx="5159189" cy="1260000"/>
          </a:xfrm>
          <a:prstGeom prst="rect">
            <a:avLst/>
          </a:prstGeom>
        </p:spPr>
      </p:pic>
    </p:spTree>
    <p:extLst>
      <p:ext uri="{BB962C8B-B14F-4D97-AF65-F5344CB8AC3E}">
        <p14:creationId xmlns:p14="http://schemas.microsoft.com/office/powerpoint/2010/main" val="177355678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CC1F09A-A21E-432D-BD66-C9BE236136DB}"/>
              </a:ext>
            </a:extLst>
          </p:cNvPr>
          <p:cNvSpPr>
            <a:spLocks noGrp="1"/>
          </p:cNvSpPr>
          <p:nvPr>
            <p:ph type="title"/>
          </p:nvPr>
        </p:nvSpPr>
        <p:spPr>
          <a:xfrm>
            <a:off x="506627" y="587333"/>
            <a:ext cx="8054898" cy="796861"/>
          </a:xfrm>
        </p:spPr>
        <p:style>
          <a:lnRef idx="2">
            <a:schemeClr val="accent6"/>
          </a:lnRef>
          <a:fillRef idx="1">
            <a:schemeClr val="lt1"/>
          </a:fillRef>
          <a:effectRef idx="0">
            <a:schemeClr val="accent6"/>
          </a:effectRef>
          <a:fontRef idx="minor">
            <a:schemeClr val="dk1"/>
          </a:fontRef>
        </p:style>
        <p:txBody>
          <a:bodyPr/>
          <a:lstStyle/>
          <a:p>
            <a:r>
              <a:rPr lang="es-MX" dirty="0">
                <a:solidFill>
                  <a:schemeClr val="accent3">
                    <a:lumMod val="50000"/>
                  </a:schemeClr>
                </a:solidFill>
              </a:rPr>
              <a:t>CONVERCIÓN DE SIGNOS.</a:t>
            </a:r>
          </a:p>
        </p:txBody>
      </p:sp>
      <p:sp>
        <p:nvSpPr>
          <p:cNvPr id="4" name="Slide Number Placeholder 3">
            <a:extLst>
              <a:ext uri="{FF2B5EF4-FFF2-40B4-BE49-F238E27FC236}">
                <a16:creationId xmlns:a16="http://schemas.microsoft.com/office/drawing/2014/main" xmlns="" id="{590CA1DC-3CCF-43E4-B5F1-4244062AAFF9}"/>
              </a:ext>
            </a:extLst>
          </p:cNvPr>
          <p:cNvSpPr>
            <a:spLocks noGrp="1"/>
          </p:cNvSpPr>
          <p:nvPr>
            <p:ph type="sldNum" sz="quarter" idx="12"/>
          </p:nvPr>
        </p:nvSpPr>
        <p:spPr/>
        <p:txBody>
          <a:bodyPr/>
          <a:lstStyle/>
          <a:p>
            <a:fld id="{5A07E627-992C-47B0-AE5B-F627B2EA972F}" type="slidenum">
              <a:rPr lang="es-MX" smtClean="0"/>
              <a:t>16</a:t>
            </a:fld>
            <a:endParaRPr lang="es-MX"/>
          </a:p>
        </p:txBody>
      </p:sp>
      <p:pic>
        <p:nvPicPr>
          <p:cNvPr id="13" name="Picture 12">
            <a:extLst>
              <a:ext uri="{FF2B5EF4-FFF2-40B4-BE49-F238E27FC236}">
                <a16:creationId xmlns:a16="http://schemas.microsoft.com/office/drawing/2014/main" xmlns="" id="{93A3630B-047C-474E-B730-AC567EBB2264}"/>
              </a:ext>
            </a:extLst>
          </p:cNvPr>
          <p:cNvPicPr>
            <a:picLocks noChangeAspect="1"/>
          </p:cNvPicPr>
          <p:nvPr/>
        </p:nvPicPr>
        <p:blipFill rotWithShape="1">
          <a:blip r:embed="rId2"/>
          <a:srcRect l="20777" t="27556" r="17804" b="45764"/>
          <a:stretch/>
        </p:blipFill>
        <p:spPr>
          <a:xfrm>
            <a:off x="799071" y="3429000"/>
            <a:ext cx="5159189" cy="1260000"/>
          </a:xfrm>
          <a:prstGeom prst="rect">
            <a:avLst/>
          </a:prstGeom>
        </p:spPr>
      </p:pic>
      <p:sp>
        <p:nvSpPr>
          <p:cNvPr id="6" name="Content Placeholder 5">
            <a:extLst>
              <a:ext uri="{FF2B5EF4-FFF2-40B4-BE49-F238E27FC236}">
                <a16:creationId xmlns:a16="http://schemas.microsoft.com/office/drawing/2014/main" xmlns="" id="{626FAE30-D756-4A00-A2E2-E61651884CEF}"/>
              </a:ext>
            </a:extLst>
          </p:cNvPr>
          <p:cNvSpPr>
            <a:spLocks noGrp="1"/>
          </p:cNvSpPr>
          <p:nvPr>
            <p:ph idx="1"/>
          </p:nvPr>
        </p:nvSpPr>
        <p:spPr>
          <a:xfrm>
            <a:off x="760960" y="1462229"/>
            <a:ext cx="5335040" cy="1966771"/>
          </a:xfrm>
        </p:spPr>
        <p:txBody>
          <a:bodyPr>
            <a:normAutofit/>
          </a:bodyPr>
          <a:lstStyle/>
          <a:p>
            <a:pPr>
              <a:lnSpc>
                <a:spcPct val="150000"/>
              </a:lnSpc>
            </a:pPr>
            <a:r>
              <a:rPr lang="es-MX" sz="2000" b="1" u="sng" dirty="0">
                <a:effectLst>
                  <a:outerShdw blurRad="38100" dist="38100" dir="2700000" algn="tl">
                    <a:srgbClr val="000000">
                      <a:alpha val="43137"/>
                    </a:srgbClr>
                  </a:outerShdw>
                </a:effectLst>
              </a:rPr>
              <a:t>FLEXION POSITIVA:</a:t>
            </a:r>
          </a:p>
          <a:p>
            <a:pPr marL="0" indent="0">
              <a:lnSpc>
                <a:spcPct val="150000"/>
              </a:lnSpc>
              <a:buNone/>
            </a:pPr>
            <a:r>
              <a:rPr lang="es-MX" sz="2000" dirty="0"/>
              <a:t>Acción externa diferente a la viga.</a:t>
            </a:r>
          </a:p>
          <a:p>
            <a:pPr marL="0" indent="0">
              <a:lnSpc>
                <a:spcPct val="150000"/>
              </a:lnSpc>
              <a:buNone/>
            </a:pPr>
            <a:r>
              <a:rPr lang="es-MX" sz="2000" dirty="0"/>
              <a:t>Deformación: cóncava de las vigas.</a:t>
            </a:r>
          </a:p>
        </p:txBody>
      </p:sp>
      <p:pic>
        <p:nvPicPr>
          <p:cNvPr id="7" name="Picture 6">
            <a:extLst>
              <a:ext uri="{FF2B5EF4-FFF2-40B4-BE49-F238E27FC236}">
                <a16:creationId xmlns:a16="http://schemas.microsoft.com/office/drawing/2014/main" xmlns="" id="{0A364519-A46B-4357-959E-EA4BD4DCF573}"/>
              </a:ext>
            </a:extLst>
          </p:cNvPr>
          <p:cNvPicPr>
            <a:picLocks noChangeAspect="1"/>
          </p:cNvPicPr>
          <p:nvPr/>
        </p:nvPicPr>
        <p:blipFill rotWithShape="1">
          <a:blip r:embed="rId3"/>
          <a:srcRect l="1" t="8819" r="56204" b="5926"/>
          <a:stretch/>
        </p:blipFill>
        <p:spPr>
          <a:xfrm>
            <a:off x="2015924" y="4794270"/>
            <a:ext cx="2725481" cy="1764000"/>
          </a:xfrm>
          <a:prstGeom prst="rect">
            <a:avLst/>
          </a:prstGeom>
        </p:spPr>
      </p:pic>
      <p:pic>
        <p:nvPicPr>
          <p:cNvPr id="12" name="Picture 11">
            <a:extLst>
              <a:ext uri="{FF2B5EF4-FFF2-40B4-BE49-F238E27FC236}">
                <a16:creationId xmlns:a16="http://schemas.microsoft.com/office/drawing/2014/main" xmlns="" id="{FBE97B61-9C8A-43FB-B11A-875D35C06758}"/>
              </a:ext>
            </a:extLst>
          </p:cNvPr>
          <p:cNvPicPr>
            <a:picLocks noChangeAspect="1"/>
          </p:cNvPicPr>
          <p:nvPr/>
        </p:nvPicPr>
        <p:blipFill rotWithShape="1">
          <a:blip r:embed="rId4"/>
          <a:srcRect l="20777" t="46665" r="19020" b="22065"/>
          <a:stretch/>
        </p:blipFill>
        <p:spPr>
          <a:xfrm>
            <a:off x="6271851" y="3429000"/>
            <a:ext cx="5159189" cy="1260000"/>
          </a:xfrm>
          <a:prstGeom prst="rect">
            <a:avLst/>
          </a:prstGeom>
        </p:spPr>
      </p:pic>
      <p:sp>
        <p:nvSpPr>
          <p:cNvPr id="15" name="Content Placeholder 5">
            <a:extLst>
              <a:ext uri="{FF2B5EF4-FFF2-40B4-BE49-F238E27FC236}">
                <a16:creationId xmlns:a16="http://schemas.microsoft.com/office/drawing/2014/main" xmlns="" id="{D4385979-86FE-4AF3-91B1-EAEB64B93E2C}"/>
              </a:ext>
            </a:extLst>
          </p:cNvPr>
          <p:cNvSpPr txBox="1">
            <a:spLocks/>
          </p:cNvSpPr>
          <p:nvPr/>
        </p:nvSpPr>
        <p:spPr>
          <a:xfrm>
            <a:off x="6183925" y="1636279"/>
            <a:ext cx="5335040" cy="1966771"/>
          </a:xfrm>
          <a:prstGeom prst="rect">
            <a:avLst/>
          </a:prstGeom>
        </p:spPr>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a:lnSpc>
                <a:spcPct val="150000"/>
              </a:lnSpc>
            </a:pPr>
            <a:r>
              <a:rPr lang="es-MX" sz="1900" b="1" u="sng" dirty="0">
                <a:effectLst>
                  <a:outerShdw blurRad="38100" dist="38100" dir="2700000" algn="tl">
                    <a:srgbClr val="000000">
                      <a:alpha val="43137"/>
                    </a:srgbClr>
                  </a:outerShdw>
                </a:effectLst>
              </a:rPr>
              <a:t>FLEXION NEGATIVA:</a:t>
            </a:r>
            <a:endParaRPr lang="es-MX" sz="1900" dirty="0"/>
          </a:p>
          <a:p>
            <a:pPr marL="0" indent="0">
              <a:lnSpc>
                <a:spcPct val="150000"/>
              </a:lnSpc>
              <a:buFont typeface="Garamond" pitchFamily="18" charset="0"/>
              <a:buNone/>
            </a:pPr>
            <a:r>
              <a:rPr lang="es-MX" sz="1900" dirty="0"/>
              <a:t>Cambia el sentido de las acciones externas y de la deformación de las vigas, ahora es: convexa.</a:t>
            </a:r>
          </a:p>
        </p:txBody>
      </p:sp>
      <p:pic>
        <p:nvPicPr>
          <p:cNvPr id="16" name="Picture 15">
            <a:extLst>
              <a:ext uri="{FF2B5EF4-FFF2-40B4-BE49-F238E27FC236}">
                <a16:creationId xmlns:a16="http://schemas.microsoft.com/office/drawing/2014/main" xmlns="" id="{D200D2FD-9DDA-4F51-B69C-6CFF32A3CC79}"/>
              </a:ext>
            </a:extLst>
          </p:cNvPr>
          <p:cNvPicPr>
            <a:picLocks noChangeAspect="1"/>
          </p:cNvPicPr>
          <p:nvPr/>
        </p:nvPicPr>
        <p:blipFill rotWithShape="1">
          <a:blip r:embed="rId3"/>
          <a:srcRect l="49999" t="11179" r="1485" b="3566"/>
          <a:stretch/>
        </p:blipFill>
        <p:spPr>
          <a:xfrm>
            <a:off x="7341803" y="4817992"/>
            <a:ext cx="3019283" cy="1764000"/>
          </a:xfrm>
          <a:prstGeom prst="rect">
            <a:avLst/>
          </a:prstGeom>
        </p:spPr>
      </p:pic>
    </p:spTree>
    <p:extLst>
      <p:ext uri="{BB962C8B-B14F-4D97-AF65-F5344CB8AC3E}">
        <p14:creationId xmlns:p14="http://schemas.microsoft.com/office/powerpoint/2010/main" val="417623948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CF97A20-D9E9-4745-9637-1F36FB0985A3}"/>
              </a:ext>
            </a:extLst>
          </p:cNvPr>
          <p:cNvSpPr>
            <a:spLocks noGrp="1"/>
          </p:cNvSpPr>
          <p:nvPr>
            <p:ph type="title"/>
          </p:nvPr>
        </p:nvSpPr>
        <p:spPr>
          <a:xfrm>
            <a:off x="586740" y="2377440"/>
            <a:ext cx="4853940" cy="1737360"/>
          </a:xfrm>
        </p:spPr>
        <p:style>
          <a:lnRef idx="2">
            <a:schemeClr val="accent6"/>
          </a:lnRef>
          <a:fillRef idx="1">
            <a:schemeClr val="lt1"/>
          </a:fillRef>
          <a:effectRef idx="0">
            <a:schemeClr val="accent6"/>
          </a:effectRef>
          <a:fontRef idx="minor">
            <a:schemeClr val="dk1"/>
          </a:fontRef>
        </p:style>
        <p:txBody>
          <a:bodyPr>
            <a:normAutofit fontScale="90000"/>
          </a:bodyPr>
          <a:lstStyle/>
          <a:p>
            <a:r>
              <a:rPr lang="es-MX" sz="6000" dirty="0">
                <a:solidFill>
                  <a:schemeClr val="accent3">
                    <a:lumMod val="50000"/>
                  </a:schemeClr>
                </a:solidFill>
              </a:rPr>
              <a:t>Momento flexionante:</a:t>
            </a:r>
          </a:p>
        </p:txBody>
      </p:sp>
      <p:sp>
        <p:nvSpPr>
          <p:cNvPr id="3" name="Content Placeholder 2">
            <a:extLst>
              <a:ext uri="{FF2B5EF4-FFF2-40B4-BE49-F238E27FC236}">
                <a16:creationId xmlns:a16="http://schemas.microsoft.com/office/drawing/2014/main" xmlns="" id="{AA1849E8-4982-4611-836A-3E081BD17C51}"/>
              </a:ext>
            </a:extLst>
          </p:cNvPr>
          <p:cNvSpPr>
            <a:spLocks noGrp="1"/>
          </p:cNvSpPr>
          <p:nvPr>
            <p:ph idx="1"/>
          </p:nvPr>
        </p:nvSpPr>
        <p:spPr>
          <a:xfrm>
            <a:off x="6134100" y="1360170"/>
            <a:ext cx="5182527" cy="4137660"/>
          </a:xfrm>
        </p:spPr>
        <p:txBody>
          <a:bodyPr>
            <a:normAutofit/>
          </a:bodyPr>
          <a:lstStyle/>
          <a:p>
            <a:pPr marL="0" indent="0" algn="just">
              <a:lnSpc>
                <a:spcPct val="150000"/>
              </a:lnSpc>
              <a:buNone/>
            </a:pPr>
            <a:r>
              <a:rPr lang="es-MX" sz="2900" dirty="0"/>
              <a:t>Son los que hacen que la viga asuma su figura característica curveada o flexionada, desarrollada por la aplicación de cargas perpendiculares a la viga.</a:t>
            </a:r>
          </a:p>
        </p:txBody>
      </p:sp>
      <p:sp>
        <p:nvSpPr>
          <p:cNvPr id="4" name="Slide Number Placeholder 3">
            <a:extLst>
              <a:ext uri="{FF2B5EF4-FFF2-40B4-BE49-F238E27FC236}">
                <a16:creationId xmlns:a16="http://schemas.microsoft.com/office/drawing/2014/main" xmlns="" id="{5D9DD060-CCF0-4F52-AFA3-AA448F1FA658}"/>
              </a:ext>
            </a:extLst>
          </p:cNvPr>
          <p:cNvSpPr>
            <a:spLocks noGrp="1"/>
          </p:cNvSpPr>
          <p:nvPr>
            <p:ph type="sldNum" sz="quarter" idx="12"/>
          </p:nvPr>
        </p:nvSpPr>
        <p:spPr/>
        <p:txBody>
          <a:bodyPr/>
          <a:lstStyle/>
          <a:p>
            <a:fld id="{5A07E627-992C-47B0-AE5B-F627B2EA972F}" type="slidenum">
              <a:rPr lang="es-MX" smtClean="0"/>
              <a:t>17</a:t>
            </a:fld>
            <a:endParaRPr lang="es-MX"/>
          </a:p>
        </p:txBody>
      </p:sp>
      <p:sp>
        <p:nvSpPr>
          <p:cNvPr id="5" name="Left Brace 4">
            <a:extLst>
              <a:ext uri="{FF2B5EF4-FFF2-40B4-BE49-F238E27FC236}">
                <a16:creationId xmlns:a16="http://schemas.microsoft.com/office/drawing/2014/main" xmlns="" id="{E7BE505F-2C9B-4A3A-9B25-A094D78ABBD6}"/>
              </a:ext>
            </a:extLst>
          </p:cNvPr>
          <p:cNvSpPr/>
          <p:nvPr/>
        </p:nvSpPr>
        <p:spPr>
          <a:xfrm>
            <a:off x="5394960" y="994410"/>
            <a:ext cx="662942" cy="4869180"/>
          </a:xfrm>
          <a:prstGeom prst="leftBrace">
            <a:avLst>
              <a:gd name="adj1" fmla="val 115229"/>
              <a:gd name="adj2" fmla="val 51878"/>
            </a:avLst>
          </a:prstGeom>
        </p:spPr>
        <p:style>
          <a:lnRef idx="3">
            <a:schemeClr val="accent3"/>
          </a:lnRef>
          <a:fillRef idx="0">
            <a:schemeClr val="accent3"/>
          </a:fillRef>
          <a:effectRef idx="2">
            <a:schemeClr val="accent3"/>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240777288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10C0656-BBB9-4181-87FE-C5D7963DAFEF}"/>
              </a:ext>
            </a:extLst>
          </p:cNvPr>
          <p:cNvSpPr>
            <a:spLocks noGrp="1"/>
          </p:cNvSpPr>
          <p:nvPr>
            <p:ph type="title"/>
          </p:nvPr>
        </p:nvSpPr>
        <p:spPr/>
        <p:txBody>
          <a:bodyPr>
            <a:normAutofit fontScale="90000"/>
          </a:bodyPr>
          <a:lstStyle/>
          <a:p>
            <a:r>
              <a:rPr lang="es-MX" sz="5400" b="1" dirty="0">
                <a:solidFill>
                  <a:schemeClr val="accent3">
                    <a:lumMod val="50000"/>
                  </a:schemeClr>
                </a:solidFill>
              </a:rPr>
              <a:t>Diagrama de fuerza constante:</a:t>
            </a:r>
          </a:p>
        </p:txBody>
      </p:sp>
      <p:sp>
        <p:nvSpPr>
          <p:cNvPr id="3" name="Content Placeholder 2">
            <a:extLst>
              <a:ext uri="{FF2B5EF4-FFF2-40B4-BE49-F238E27FC236}">
                <a16:creationId xmlns:a16="http://schemas.microsoft.com/office/drawing/2014/main" xmlns="" id="{6ECFCDEA-CFB2-4CE4-B372-324A00ECB711}"/>
              </a:ext>
            </a:extLst>
          </p:cNvPr>
          <p:cNvSpPr>
            <a:spLocks noGrp="1"/>
          </p:cNvSpPr>
          <p:nvPr>
            <p:ph idx="1"/>
          </p:nvPr>
        </p:nvSpPr>
        <p:spPr/>
        <p:txBody>
          <a:bodyPr>
            <a:normAutofit/>
          </a:bodyPr>
          <a:lstStyle/>
          <a:p>
            <a:pPr marL="0" indent="0" algn="just">
              <a:lnSpc>
                <a:spcPct val="150000"/>
              </a:lnSpc>
              <a:buNone/>
            </a:pPr>
            <a:r>
              <a:rPr lang="es-MX" sz="2000" dirty="0"/>
              <a:t>Se debe tener en cuenta las siguientes generalidades:</a:t>
            </a:r>
          </a:p>
          <a:p>
            <a:pPr algn="just">
              <a:lnSpc>
                <a:spcPct val="150000"/>
              </a:lnSpc>
            </a:pPr>
            <a:r>
              <a:rPr lang="es-MX" sz="2000" dirty="0"/>
              <a:t>Una carga o un punto de apoyo origina una línea vertical, en el diagrama de fuerzas cortantes.</a:t>
            </a:r>
          </a:p>
          <a:p>
            <a:pPr algn="just">
              <a:lnSpc>
                <a:spcPct val="150000"/>
              </a:lnSpc>
            </a:pPr>
            <a:r>
              <a:rPr lang="es-MX" sz="2000" dirty="0"/>
              <a:t>Una carga uniforme distribuida origina una línea inclinada en el diagrama de fuerzas cortantes.</a:t>
            </a:r>
          </a:p>
          <a:p>
            <a:pPr algn="just">
              <a:lnSpc>
                <a:spcPct val="150000"/>
              </a:lnSpc>
            </a:pPr>
            <a:r>
              <a:rPr lang="es-MX" sz="2000" dirty="0"/>
              <a:t>Las regiones de la viga en donde no hay cargas aplicadas, se reflejan como líneas horizontales de fuerzas cortantes.</a:t>
            </a:r>
          </a:p>
        </p:txBody>
      </p:sp>
      <p:sp>
        <p:nvSpPr>
          <p:cNvPr id="4" name="Slide Number Placeholder 3">
            <a:extLst>
              <a:ext uri="{FF2B5EF4-FFF2-40B4-BE49-F238E27FC236}">
                <a16:creationId xmlns:a16="http://schemas.microsoft.com/office/drawing/2014/main" xmlns="" id="{C45FBCF3-E596-48F5-BE39-2D401A70DB15}"/>
              </a:ext>
            </a:extLst>
          </p:cNvPr>
          <p:cNvSpPr>
            <a:spLocks noGrp="1"/>
          </p:cNvSpPr>
          <p:nvPr>
            <p:ph type="sldNum" sz="quarter" idx="12"/>
          </p:nvPr>
        </p:nvSpPr>
        <p:spPr/>
        <p:txBody>
          <a:bodyPr/>
          <a:lstStyle/>
          <a:p>
            <a:fld id="{5A07E627-992C-47B0-AE5B-F627B2EA972F}" type="slidenum">
              <a:rPr lang="es-MX" smtClean="0"/>
              <a:t>18</a:t>
            </a:fld>
            <a:endParaRPr lang="es-MX"/>
          </a:p>
        </p:txBody>
      </p:sp>
    </p:spTree>
    <p:extLst>
      <p:ext uri="{BB962C8B-B14F-4D97-AF65-F5344CB8AC3E}">
        <p14:creationId xmlns:p14="http://schemas.microsoft.com/office/powerpoint/2010/main" val="171951245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A00CC340-D7A7-4C6D-AC31-74C0A8617F99}"/>
              </a:ext>
            </a:extLst>
          </p:cNvPr>
          <p:cNvSpPr>
            <a:spLocks noGrp="1"/>
          </p:cNvSpPr>
          <p:nvPr>
            <p:ph type="sldNum" sz="quarter" idx="12"/>
          </p:nvPr>
        </p:nvSpPr>
        <p:spPr/>
        <p:txBody>
          <a:bodyPr/>
          <a:lstStyle/>
          <a:p>
            <a:fld id="{5A07E627-992C-47B0-AE5B-F627B2EA972F}" type="slidenum">
              <a:rPr lang="es-MX" smtClean="0"/>
              <a:t>19</a:t>
            </a:fld>
            <a:endParaRPr lang="es-MX"/>
          </a:p>
        </p:txBody>
      </p:sp>
      <p:pic>
        <p:nvPicPr>
          <p:cNvPr id="5" name="Picture 4">
            <a:extLst>
              <a:ext uri="{FF2B5EF4-FFF2-40B4-BE49-F238E27FC236}">
                <a16:creationId xmlns:a16="http://schemas.microsoft.com/office/drawing/2014/main" xmlns="" id="{E728FC78-8914-43ED-8C84-03B5FDF904F9}"/>
              </a:ext>
            </a:extLst>
          </p:cNvPr>
          <p:cNvPicPr>
            <a:picLocks noChangeAspect="1"/>
          </p:cNvPicPr>
          <p:nvPr/>
        </p:nvPicPr>
        <p:blipFill rotWithShape="1">
          <a:blip r:embed="rId2"/>
          <a:srcRect l="23250" t="13982" r="23874" b="26655"/>
          <a:stretch/>
        </p:blipFill>
        <p:spPr>
          <a:xfrm>
            <a:off x="680419" y="1080939"/>
            <a:ext cx="5040000" cy="4306157"/>
          </a:xfrm>
          <a:prstGeom prst="rect">
            <a:avLst/>
          </a:prstGeom>
        </p:spPr>
      </p:pic>
      <p:sp>
        <p:nvSpPr>
          <p:cNvPr id="6" name="TextBox 5">
            <a:extLst>
              <a:ext uri="{FF2B5EF4-FFF2-40B4-BE49-F238E27FC236}">
                <a16:creationId xmlns:a16="http://schemas.microsoft.com/office/drawing/2014/main" xmlns="" id="{706B140A-82E3-4554-97DD-6B7D2F5FC306}"/>
              </a:ext>
            </a:extLst>
          </p:cNvPr>
          <p:cNvSpPr txBox="1"/>
          <p:nvPr/>
        </p:nvSpPr>
        <p:spPr>
          <a:xfrm>
            <a:off x="202899" y="1280115"/>
            <a:ext cx="955040" cy="584775"/>
          </a:xfrm>
          <a:prstGeom prst="rect">
            <a:avLst/>
          </a:prstGeom>
          <a:noFill/>
        </p:spPr>
        <p:txBody>
          <a:bodyPr wrap="square" rtlCol="0">
            <a:spAutoFit/>
          </a:bodyPr>
          <a:lstStyle/>
          <a:p>
            <a:r>
              <a:rPr lang="es-MX" sz="3200" dirty="0"/>
              <a:t>1)</a:t>
            </a:r>
          </a:p>
        </p:txBody>
      </p:sp>
      <p:pic>
        <p:nvPicPr>
          <p:cNvPr id="7" name="Picture 6">
            <a:extLst>
              <a:ext uri="{FF2B5EF4-FFF2-40B4-BE49-F238E27FC236}">
                <a16:creationId xmlns:a16="http://schemas.microsoft.com/office/drawing/2014/main" xmlns="" id="{A0D102C9-51CF-48E3-9FBA-16392D02F0C3}"/>
              </a:ext>
            </a:extLst>
          </p:cNvPr>
          <p:cNvPicPr>
            <a:picLocks noChangeAspect="1"/>
          </p:cNvPicPr>
          <p:nvPr/>
        </p:nvPicPr>
        <p:blipFill rotWithShape="1">
          <a:blip r:embed="rId3"/>
          <a:srcRect l="18437" t="15325" r="20625" b="28990"/>
          <a:stretch/>
        </p:blipFill>
        <p:spPr>
          <a:xfrm>
            <a:off x="6471583" y="1080939"/>
            <a:ext cx="5040000" cy="4306156"/>
          </a:xfrm>
          <a:prstGeom prst="rect">
            <a:avLst/>
          </a:prstGeom>
        </p:spPr>
      </p:pic>
      <p:sp>
        <p:nvSpPr>
          <p:cNvPr id="8" name="TextBox 7">
            <a:extLst>
              <a:ext uri="{FF2B5EF4-FFF2-40B4-BE49-F238E27FC236}">
                <a16:creationId xmlns:a16="http://schemas.microsoft.com/office/drawing/2014/main" xmlns="" id="{E25D9059-22CC-4C7F-B44F-689EC1F0C894}"/>
              </a:ext>
            </a:extLst>
          </p:cNvPr>
          <p:cNvSpPr txBox="1"/>
          <p:nvPr/>
        </p:nvSpPr>
        <p:spPr>
          <a:xfrm>
            <a:off x="5953028" y="1280115"/>
            <a:ext cx="955040" cy="584775"/>
          </a:xfrm>
          <a:prstGeom prst="rect">
            <a:avLst/>
          </a:prstGeom>
          <a:noFill/>
        </p:spPr>
        <p:txBody>
          <a:bodyPr wrap="square" rtlCol="0">
            <a:spAutoFit/>
          </a:bodyPr>
          <a:lstStyle/>
          <a:p>
            <a:r>
              <a:rPr lang="es-MX" sz="3200" dirty="0"/>
              <a:t>2)</a:t>
            </a:r>
          </a:p>
        </p:txBody>
      </p:sp>
    </p:spTree>
    <p:extLst>
      <p:ext uri="{BB962C8B-B14F-4D97-AF65-F5344CB8AC3E}">
        <p14:creationId xmlns:p14="http://schemas.microsoft.com/office/powerpoint/2010/main" val="289291018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A572212-47AA-455A-886B-50D3FD5A815D}"/>
              </a:ext>
            </a:extLst>
          </p:cNvPr>
          <p:cNvSpPr>
            <a:spLocks noGrp="1"/>
          </p:cNvSpPr>
          <p:nvPr>
            <p:ph type="title"/>
          </p:nvPr>
        </p:nvSpPr>
        <p:spPr>
          <a:xfrm>
            <a:off x="697832" y="264697"/>
            <a:ext cx="10427368" cy="1436678"/>
          </a:xfrm>
        </p:spPr>
        <p:txBody>
          <a:bodyPr>
            <a:normAutofit/>
          </a:bodyPr>
          <a:lstStyle/>
          <a:p>
            <a:pPr algn="ctr"/>
            <a:r>
              <a:rPr lang="es-MX" sz="6000" b="1" dirty="0">
                <a:solidFill>
                  <a:schemeClr val="accent6">
                    <a:lumMod val="50000"/>
                  </a:schemeClr>
                </a:solidFill>
                <a:effectLst>
                  <a:outerShdw blurRad="38100" dist="38100" dir="2700000" algn="tl">
                    <a:srgbClr val="000000">
                      <a:alpha val="43137"/>
                    </a:srgbClr>
                  </a:outerShdw>
                </a:effectLst>
              </a:rPr>
              <a:t>TEMARIO</a:t>
            </a:r>
          </a:p>
        </p:txBody>
      </p:sp>
      <p:sp>
        <p:nvSpPr>
          <p:cNvPr id="3" name="Content Placeholder 2">
            <a:extLst>
              <a:ext uri="{FF2B5EF4-FFF2-40B4-BE49-F238E27FC236}">
                <a16:creationId xmlns:a16="http://schemas.microsoft.com/office/drawing/2014/main" xmlns="" id="{52BA1C51-F935-46CB-A17F-998BF8F84EE3}"/>
              </a:ext>
            </a:extLst>
          </p:cNvPr>
          <p:cNvSpPr>
            <a:spLocks noGrp="1"/>
          </p:cNvSpPr>
          <p:nvPr>
            <p:ph idx="1"/>
          </p:nvPr>
        </p:nvSpPr>
        <p:spPr>
          <a:xfrm>
            <a:off x="1824789" y="1395663"/>
            <a:ext cx="8542421" cy="5197639"/>
          </a:xfrm>
        </p:spPr>
        <p:txBody>
          <a:bodyPr numCol="1">
            <a:noAutofit/>
          </a:bodyPr>
          <a:lstStyle/>
          <a:p>
            <a:pPr marL="342900" indent="-342900" algn="just">
              <a:buFont typeface="+mj-lt"/>
              <a:buAutoNum type="arabicPeriod"/>
            </a:pPr>
            <a:r>
              <a:rPr lang="es-MX" sz="2400" dirty="0"/>
              <a:t>Deformación unitaria plana.</a:t>
            </a:r>
          </a:p>
          <a:p>
            <a:pPr marL="342900" indent="-342900" algn="just">
              <a:buFont typeface="+mj-lt"/>
              <a:buAutoNum type="arabicPeriod"/>
            </a:pPr>
            <a:r>
              <a:rPr lang="es-MX" sz="2400" dirty="0"/>
              <a:t>Diagrama de fuerzas cortantes y momento.</a:t>
            </a:r>
          </a:p>
          <a:p>
            <a:pPr marL="342900" indent="-342900" algn="just">
              <a:buFont typeface="+mj-lt"/>
              <a:buAutoNum type="arabicPeriod"/>
            </a:pPr>
            <a:r>
              <a:rPr lang="es-MX" sz="2400" dirty="0"/>
              <a:t>Equilibrio en las sistemas de fuerza.</a:t>
            </a:r>
          </a:p>
          <a:p>
            <a:pPr marL="342900" indent="-342900" algn="just">
              <a:buFont typeface="+mj-lt"/>
              <a:buAutoNum type="arabicPeriod"/>
            </a:pPr>
            <a:r>
              <a:rPr lang="es-MX" sz="2400" dirty="0"/>
              <a:t>Diagrama de cuerpo libre.</a:t>
            </a:r>
          </a:p>
          <a:p>
            <a:pPr marL="342900" indent="-342900" algn="just">
              <a:buFont typeface="+mj-lt"/>
              <a:buAutoNum type="arabicPeriod"/>
            </a:pPr>
            <a:r>
              <a:rPr lang="es-MX" sz="2400" dirty="0"/>
              <a:t>Carga de impacto, repetido y fatiga.</a:t>
            </a:r>
          </a:p>
          <a:p>
            <a:pPr marL="342900" indent="-342900" algn="just">
              <a:buFont typeface="+mj-lt"/>
              <a:buAutoNum type="arabicPeriod"/>
            </a:pPr>
            <a:r>
              <a:rPr lang="es-MX" sz="2400" dirty="0"/>
              <a:t>Concentración de esfuerzos.</a:t>
            </a:r>
          </a:p>
          <a:p>
            <a:pPr marL="342900" indent="-342900" algn="just">
              <a:buFont typeface="+mj-lt"/>
              <a:buAutoNum type="arabicPeriod"/>
            </a:pPr>
            <a:r>
              <a:rPr lang="es-MX" sz="2400" dirty="0"/>
              <a:t>Procedimiento a seguir para la resolución de equilibrio.</a:t>
            </a:r>
          </a:p>
          <a:p>
            <a:pPr marL="342900" indent="-342900" algn="just">
              <a:buFont typeface="+mj-lt"/>
              <a:buAutoNum type="arabicPeriod"/>
            </a:pPr>
            <a:r>
              <a:rPr lang="es-MX" sz="2400" dirty="0"/>
              <a:t>Tensiones y deformaciones en vigas.</a:t>
            </a:r>
          </a:p>
          <a:p>
            <a:pPr marL="342900" indent="-342900" algn="just">
              <a:buFont typeface="+mj-lt"/>
              <a:buAutoNum type="arabicPeriod"/>
            </a:pPr>
            <a:r>
              <a:rPr lang="es-MX" sz="2400" dirty="0"/>
              <a:t>Teorema de momentos o de Varignon.</a:t>
            </a:r>
          </a:p>
        </p:txBody>
      </p:sp>
      <p:sp>
        <p:nvSpPr>
          <p:cNvPr id="4" name="Slide Number Placeholder 3">
            <a:extLst>
              <a:ext uri="{FF2B5EF4-FFF2-40B4-BE49-F238E27FC236}">
                <a16:creationId xmlns:a16="http://schemas.microsoft.com/office/drawing/2014/main" xmlns="" id="{78981BB9-B927-42DB-929E-CC5D9ABE7EAD}"/>
              </a:ext>
            </a:extLst>
          </p:cNvPr>
          <p:cNvSpPr>
            <a:spLocks noGrp="1"/>
          </p:cNvSpPr>
          <p:nvPr>
            <p:ph type="sldNum" sz="quarter" idx="12"/>
          </p:nvPr>
        </p:nvSpPr>
        <p:spPr/>
        <p:txBody>
          <a:bodyPr/>
          <a:lstStyle/>
          <a:p>
            <a:fld id="{5A07E627-992C-47B0-AE5B-F627B2EA972F}" type="slidenum">
              <a:rPr lang="es-MX" smtClean="0"/>
              <a:t>2</a:t>
            </a:fld>
            <a:endParaRPr lang="es-MX"/>
          </a:p>
        </p:txBody>
      </p:sp>
    </p:spTree>
    <p:extLst>
      <p:ext uri="{BB962C8B-B14F-4D97-AF65-F5344CB8AC3E}">
        <p14:creationId xmlns:p14="http://schemas.microsoft.com/office/powerpoint/2010/main" val="35968461"/>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A00CC340-D7A7-4C6D-AC31-74C0A8617F99}"/>
              </a:ext>
            </a:extLst>
          </p:cNvPr>
          <p:cNvSpPr>
            <a:spLocks noGrp="1"/>
          </p:cNvSpPr>
          <p:nvPr>
            <p:ph type="sldNum" sz="quarter" idx="12"/>
          </p:nvPr>
        </p:nvSpPr>
        <p:spPr/>
        <p:txBody>
          <a:bodyPr/>
          <a:lstStyle/>
          <a:p>
            <a:fld id="{5A07E627-992C-47B0-AE5B-F627B2EA972F}" type="slidenum">
              <a:rPr lang="es-MX" smtClean="0"/>
              <a:t>20</a:t>
            </a:fld>
            <a:endParaRPr lang="es-MX"/>
          </a:p>
        </p:txBody>
      </p:sp>
      <p:pic>
        <p:nvPicPr>
          <p:cNvPr id="9" name="Picture 8">
            <a:extLst>
              <a:ext uri="{FF2B5EF4-FFF2-40B4-BE49-F238E27FC236}">
                <a16:creationId xmlns:a16="http://schemas.microsoft.com/office/drawing/2014/main" xmlns="" id="{ACF6680F-DA0D-4921-A9BB-7EF137C4F11C}"/>
              </a:ext>
            </a:extLst>
          </p:cNvPr>
          <p:cNvPicPr>
            <a:picLocks noChangeAspect="1"/>
          </p:cNvPicPr>
          <p:nvPr/>
        </p:nvPicPr>
        <p:blipFill rotWithShape="1">
          <a:blip r:embed="rId2"/>
          <a:srcRect l="23437" t="15292" r="21250" b="19429"/>
          <a:stretch/>
        </p:blipFill>
        <p:spPr>
          <a:xfrm>
            <a:off x="790023" y="1124760"/>
            <a:ext cx="5040000" cy="4477091"/>
          </a:xfrm>
          <a:prstGeom prst="rect">
            <a:avLst/>
          </a:prstGeom>
        </p:spPr>
      </p:pic>
      <p:sp>
        <p:nvSpPr>
          <p:cNvPr id="10" name="TextBox 9">
            <a:extLst>
              <a:ext uri="{FF2B5EF4-FFF2-40B4-BE49-F238E27FC236}">
                <a16:creationId xmlns:a16="http://schemas.microsoft.com/office/drawing/2014/main" xmlns="" id="{FFE2C58C-D2BC-4F65-BAAD-450B259A2D4C}"/>
              </a:ext>
            </a:extLst>
          </p:cNvPr>
          <p:cNvSpPr txBox="1"/>
          <p:nvPr/>
        </p:nvSpPr>
        <p:spPr>
          <a:xfrm>
            <a:off x="312503" y="1586080"/>
            <a:ext cx="955040" cy="584775"/>
          </a:xfrm>
          <a:prstGeom prst="rect">
            <a:avLst/>
          </a:prstGeom>
          <a:noFill/>
        </p:spPr>
        <p:txBody>
          <a:bodyPr wrap="square" rtlCol="0">
            <a:spAutoFit/>
          </a:bodyPr>
          <a:lstStyle/>
          <a:p>
            <a:r>
              <a:rPr lang="es-MX" sz="3200" dirty="0"/>
              <a:t>3)</a:t>
            </a:r>
          </a:p>
        </p:txBody>
      </p:sp>
      <p:pic>
        <p:nvPicPr>
          <p:cNvPr id="11" name="Picture 10">
            <a:extLst>
              <a:ext uri="{FF2B5EF4-FFF2-40B4-BE49-F238E27FC236}">
                <a16:creationId xmlns:a16="http://schemas.microsoft.com/office/drawing/2014/main" xmlns="" id="{5816150C-F4A2-4256-BFF1-83FADFA61069}"/>
              </a:ext>
            </a:extLst>
          </p:cNvPr>
          <p:cNvPicPr>
            <a:picLocks noChangeAspect="1"/>
          </p:cNvPicPr>
          <p:nvPr/>
        </p:nvPicPr>
        <p:blipFill rotWithShape="1">
          <a:blip r:embed="rId3"/>
          <a:srcRect l="27468" t="4003" r="28722" b="6794"/>
          <a:stretch/>
        </p:blipFill>
        <p:spPr>
          <a:xfrm>
            <a:off x="6798235" y="1124760"/>
            <a:ext cx="5040000" cy="4477091"/>
          </a:xfrm>
          <a:prstGeom prst="rect">
            <a:avLst/>
          </a:prstGeom>
        </p:spPr>
      </p:pic>
      <p:sp>
        <p:nvSpPr>
          <p:cNvPr id="12" name="TextBox 11">
            <a:extLst>
              <a:ext uri="{FF2B5EF4-FFF2-40B4-BE49-F238E27FC236}">
                <a16:creationId xmlns:a16="http://schemas.microsoft.com/office/drawing/2014/main" xmlns="" id="{D275B06E-C2FD-4299-87F1-5A3F55B2DBA0}"/>
              </a:ext>
            </a:extLst>
          </p:cNvPr>
          <p:cNvSpPr txBox="1"/>
          <p:nvPr/>
        </p:nvSpPr>
        <p:spPr>
          <a:xfrm>
            <a:off x="6096000" y="1586080"/>
            <a:ext cx="702235" cy="584775"/>
          </a:xfrm>
          <a:prstGeom prst="rect">
            <a:avLst/>
          </a:prstGeom>
          <a:noFill/>
        </p:spPr>
        <p:txBody>
          <a:bodyPr wrap="square" rtlCol="0">
            <a:spAutoFit/>
          </a:bodyPr>
          <a:lstStyle/>
          <a:p>
            <a:r>
              <a:rPr lang="es-MX" sz="3200" dirty="0"/>
              <a:t>4)</a:t>
            </a:r>
          </a:p>
        </p:txBody>
      </p:sp>
    </p:spTree>
    <p:extLst>
      <p:ext uri="{BB962C8B-B14F-4D97-AF65-F5344CB8AC3E}">
        <p14:creationId xmlns:p14="http://schemas.microsoft.com/office/powerpoint/2010/main" val="72140173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A00CC340-D7A7-4C6D-AC31-74C0A8617F99}"/>
              </a:ext>
            </a:extLst>
          </p:cNvPr>
          <p:cNvSpPr>
            <a:spLocks noGrp="1"/>
          </p:cNvSpPr>
          <p:nvPr>
            <p:ph type="sldNum" sz="quarter" idx="12"/>
          </p:nvPr>
        </p:nvSpPr>
        <p:spPr/>
        <p:txBody>
          <a:bodyPr/>
          <a:lstStyle/>
          <a:p>
            <a:fld id="{5A07E627-992C-47B0-AE5B-F627B2EA972F}" type="slidenum">
              <a:rPr lang="es-MX" smtClean="0"/>
              <a:t>21</a:t>
            </a:fld>
            <a:endParaRPr lang="es-MX"/>
          </a:p>
        </p:txBody>
      </p:sp>
      <p:pic>
        <p:nvPicPr>
          <p:cNvPr id="14" name="Picture 13">
            <a:extLst>
              <a:ext uri="{FF2B5EF4-FFF2-40B4-BE49-F238E27FC236}">
                <a16:creationId xmlns:a16="http://schemas.microsoft.com/office/drawing/2014/main" xmlns="" id="{4F4B6BCE-47E5-4A1E-BDE3-EED438E9D46B}"/>
              </a:ext>
            </a:extLst>
          </p:cNvPr>
          <p:cNvPicPr>
            <a:picLocks noChangeAspect="1"/>
          </p:cNvPicPr>
          <p:nvPr/>
        </p:nvPicPr>
        <p:blipFill rotWithShape="1">
          <a:blip r:embed="rId2"/>
          <a:srcRect l="23125" t="6761" r="22291" b="13686"/>
          <a:stretch/>
        </p:blipFill>
        <p:spPr>
          <a:xfrm>
            <a:off x="1596000" y="588572"/>
            <a:ext cx="9000000" cy="5680855"/>
          </a:xfrm>
          <a:prstGeom prst="rect">
            <a:avLst/>
          </a:prstGeom>
        </p:spPr>
      </p:pic>
      <p:sp>
        <p:nvSpPr>
          <p:cNvPr id="15" name="TextBox 14">
            <a:extLst>
              <a:ext uri="{FF2B5EF4-FFF2-40B4-BE49-F238E27FC236}">
                <a16:creationId xmlns:a16="http://schemas.microsoft.com/office/drawing/2014/main" xmlns="" id="{1FEABFF3-B2F1-496D-8D34-D9BCD5FE70F4}"/>
              </a:ext>
            </a:extLst>
          </p:cNvPr>
          <p:cNvSpPr txBox="1"/>
          <p:nvPr/>
        </p:nvSpPr>
        <p:spPr>
          <a:xfrm>
            <a:off x="640960" y="2643752"/>
            <a:ext cx="955040" cy="769441"/>
          </a:xfrm>
          <a:prstGeom prst="rect">
            <a:avLst/>
          </a:prstGeom>
          <a:noFill/>
        </p:spPr>
        <p:txBody>
          <a:bodyPr wrap="square" rtlCol="0">
            <a:spAutoFit/>
          </a:bodyPr>
          <a:lstStyle/>
          <a:p>
            <a:r>
              <a:rPr lang="es-MX" sz="4400" dirty="0"/>
              <a:t>5)</a:t>
            </a:r>
          </a:p>
        </p:txBody>
      </p:sp>
    </p:spTree>
    <p:extLst>
      <p:ext uri="{BB962C8B-B14F-4D97-AF65-F5344CB8AC3E}">
        <p14:creationId xmlns:p14="http://schemas.microsoft.com/office/powerpoint/2010/main" val="160666012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52F5A6E-1192-48EF-80A2-1CE8530015EA}"/>
              </a:ext>
            </a:extLst>
          </p:cNvPr>
          <p:cNvSpPr>
            <a:spLocks noGrp="1"/>
          </p:cNvSpPr>
          <p:nvPr>
            <p:ph idx="1"/>
          </p:nvPr>
        </p:nvSpPr>
        <p:spPr>
          <a:xfrm>
            <a:off x="1066800" y="940158"/>
            <a:ext cx="10058400" cy="772731"/>
          </a:xfrm>
        </p:spPr>
        <p:txBody>
          <a:bodyPr>
            <a:normAutofit/>
          </a:bodyPr>
          <a:lstStyle/>
          <a:p>
            <a:r>
              <a:rPr lang="es-MX" sz="2400" dirty="0"/>
              <a:t>Ejemplo: Calcule las fuerzas de reacción en las varillas de apoyo.</a:t>
            </a:r>
          </a:p>
        </p:txBody>
      </p:sp>
      <p:sp>
        <p:nvSpPr>
          <p:cNvPr id="4" name="Slide Number Placeholder 3">
            <a:extLst>
              <a:ext uri="{FF2B5EF4-FFF2-40B4-BE49-F238E27FC236}">
                <a16:creationId xmlns:a16="http://schemas.microsoft.com/office/drawing/2014/main" xmlns="" id="{39A9B790-5C47-4B69-B36A-62FE41E9064B}"/>
              </a:ext>
            </a:extLst>
          </p:cNvPr>
          <p:cNvSpPr>
            <a:spLocks noGrp="1"/>
          </p:cNvSpPr>
          <p:nvPr>
            <p:ph type="sldNum" sz="quarter" idx="12"/>
          </p:nvPr>
        </p:nvSpPr>
        <p:spPr/>
        <p:txBody>
          <a:bodyPr/>
          <a:lstStyle/>
          <a:p>
            <a:fld id="{5A07E627-992C-47B0-AE5B-F627B2EA972F}" type="slidenum">
              <a:rPr lang="es-MX" smtClean="0"/>
              <a:t>22</a:t>
            </a:fld>
            <a:endParaRPr lang="es-MX"/>
          </a:p>
        </p:txBody>
      </p:sp>
      <p:pic>
        <p:nvPicPr>
          <p:cNvPr id="5" name="Picture 4">
            <a:extLst>
              <a:ext uri="{FF2B5EF4-FFF2-40B4-BE49-F238E27FC236}">
                <a16:creationId xmlns:a16="http://schemas.microsoft.com/office/drawing/2014/main" xmlns="" id="{27C7FA1F-2F55-4642-82CD-A7446877B88F}"/>
              </a:ext>
            </a:extLst>
          </p:cNvPr>
          <p:cNvPicPr>
            <a:picLocks noChangeAspect="1"/>
          </p:cNvPicPr>
          <p:nvPr/>
        </p:nvPicPr>
        <p:blipFill rotWithShape="1">
          <a:blip r:embed="rId2"/>
          <a:srcRect l="32113" t="34922" r="31119" b="29360"/>
          <a:stretch/>
        </p:blipFill>
        <p:spPr>
          <a:xfrm>
            <a:off x="725505" y="1712889"/>
            <a:ext cx="4943506" cy="2700000"/>
          </a:xfrm>
          <a:prstGeom prst="rect">
            <a:avLst/>
          </a:prstGeom>
        </p:spPr>
      </p:pic>
      <p:sp>
        <p:nvSpPr>
          <p:cNvPr id="6" name="TextBox 5">
            <a:extLst>
              <a:ext uri="{FF2B5EF4-FFF2-40B4-BE49-F238E27FC236}">
                <a16:creationId xmlns:a16="http://schemas.microsoft.com/office/drawing/2014/main" xmlns="" id="{8596C81F-6FC8-4BD3-AE6C-55D493CD2FED}"/>
              </a:ext>
            </a:extLst>
          </p:cNvPr>
          <p:cNvSpPr txBox="1"/>
          <p:nvPr/>
        </p:nvSpPr>
        <p:spPr>
          <a:xfrm>
            <a:off x="631065" y="4516327"/>
            <a:ext cx="4943506" cy="369332"/>
          </a:xfrm>
          <a:prstGeom prst="rect">
            <a:avLst/>
          </a:prstGeom>
          <a:noFill/>
        </p:spPr>
        <p:txBody>
          <a:bodyPr wrap="square" rtlCol="0">
            <a:spAutoFit/>
          </a:bodyPr>
          <a:lstStyle/>
          <a:p>
            <a:r>
              <a:rPr lang="es-MX" dirty="0"/>
              <a:t>1.- Trazar el diagrama de cuerpo libre.</a:t>
            </a:r>
          </a:p>
        </p:txBody>
      </p:sp>
      <p:sp>
        <p:nvSpPr>
          <p:cNvPr id="7" name="Rectangle 6">
            <a:extLst>
              <a:ext uri="{FF2B5EF4-FFF2-40B4-BE49-F238E27FC236}">
                <a16:creationId xmlns:a16="http://schemas.microsoft.com/office/drawing/2014/main" xmlns="" id="{85805746-0349-4693-9357-496C8F1FE40E}"/>
              </a:ext>
            </a:extLst>
          </p:cNvPr>
          <p:cNvSpPr/>
          <p:nvPr/>
        </p:nvSpPr>
        <p:spPr>
          <a:xfrm>
            <a:off x="991674" y="5666705"/>
            <a:ext cx="4417440" cy="16742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cxnSp>
        <p:nvCxnSpPr>
          <p:cNvPr id="16" name="Straight Arrow Connector 15">
            <a:extLst>
              <a:ext uri="{FF2B5EF4-FFF2-40B4-BE49-F238E27FC236}">
                <a16:creationId xmlns:a16="http://schemas.microsoft.com/office/drawing/2014/main" xmlns="" id="{32216A95-A4E2-441F-8ED3-9722928E3F8F}"/>
              </a:ext>
            </a:extLst>
          </p:cNvPr>
          <p:cNvCxnSpPr>
            <a:cxnSpLocks/>
          </p:cNvCxnSpPr>
          <p:nvPr/>
        </p:nvCxnSpPr>
        <p:spPr>
          <a:xfrm flipV="1">
            <a:off x="991674" y="5834131"/>
            <a:ext cx="0" cy="82127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xmlns="" id="{60727AFF-DE4D-439A-BB6B-2A3BF4E478DA}"/>
              </a:ext>
            </a:extLst>
          </p:cNvPr>
          <p:cNvCxnSpPr>
            <a:cxnSpLocks/>
          </p:cNvCxnSpPr>
          <p:nvPr/>
        </p:nvCxnSpPr>
        <p:spPr>
          <a:xfrm flipV="1">
            <a:off x="5409114" y="5834130"/>
            <a:ext cx="0" cy="82127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xmlns="" id="{859747D1-928A-4BCB-8B9A-203F5A955FF0}"/>
              </a:ext>
            </a:extLst>
          </p:cNvPr>
          <p:cNvCxnSpPr/>
          <p:nvPr/>
        </p:nvCxnSpPr>
        <p:spPr>
          <a:xfrm>
            <a:off x="2019836" y="4885659"/>
            <a:ext cx="0" cy="781046"/>
          </a:xfrm>
          <a:prstGeom prst="straightConnector1">
            <a:avLst/>
          </a:prstGeom>
          <a:ln w="28575">
            <a:solidFill>
              <a:srgbClr val="0119FF"/>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xmlns="" id="{B6EFD820-9782-422D-8D9C-8EC2507D896A}"/>
              </a:ext>
            </a:extLst>
          </p:cNvPr>
          <p:cNvCxnSpPr/>
          <p:nvPr/>
        </p:nvCxnSpPr>
        <p:spPr>
          <a:xfrm>
            <a:off x="4752305" y="4913291"/>
            <a:ext cx="0" cy="781046"/>
          </a:xfrm>
          <a:prstGeom prst="straightConnector1">
            <a:avLst/>
          </a:prstGeom>
          <a:ln w="28575">
            <a:solidFill>
              <a:srgbClr val="0119FF"/>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xmlns="" id="{31CFDA02-A4A1-496C-BD3B-A9142B4EAFD6}"/>
              </a:ext>
            </a:extLst>
          </p:cNvPr>
          <p:cNvCxnSpPr/>
          <p:nvPr/>
        </p:nvCxnSpPr>
        <p:spPr>
          <a:xfrm>
            <a:off x="3036276" y="4885659"/>
            <a:ext cx="0" cy="781046"/>
          </a:xfrm>
          <a:prstGeom prst="straightConnector1">
            <a:avLst/>
          </a:prstGeom>
          <a:ln w="28575">
            <a:solidFill>
              <a:srgbClr val="0119FF"/>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xmlns="" id="{63C98FBB-FF0A-4A46-BDC9-3775184E98F6}"/>
              </a:ext>
            </a:extLst>
          </p:cNvPr>
          <p:cNvCxnSpPr/>
          <p:nvPr/>
        </p:nvCxnSpPr>
        <p:spPr>
          <a:xfrm>
            <a:off x="4078310" y="4892097"/>
            <a:ext cx="0" cy="781046"/>
          </a:xfrm>
          <a:prstGeom prst="straightConnector1">
            <a:avLst/>
          </a:prstGeom>
          <a:ln w="28575">
            <a:solidFill>
              <a:srgbClr val="0119FF"/>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xmlns="" id="{2F6D4F58-D1FE-49D1-9620-DF79E4F7B86E}"/>
              </a:ext>
            </a:extLst>
          </p:cNvPr>
          <p:cNvCxnSpPr/>
          <p:nvPr/>
        </p:nvCxnSpPr>
        <p:spPr>
          <a:xfrm>
            <a:off x="991674" y="6307672"/>
            <a:ext cx="4417440" cy="0"/>
          </a:xfrm>
          <a:prstGeom prst="line">
            <a:avLst/>
          </a:prstGeom>
          <a:ln>
            <a:prstDash val="dashDot"/>
          </a:ln>
        </p:spPr>
        <p:style>
          <a:lnRef idx="3">
            <a:schemeClr val="dk1"/>
          </a:lnRef>
          <a:fillRef idx="0">
            <a:schemeClr val="dk1"/>
          </a:fillRef>
          <a:effectRef idx="2">
            <a:schemeClr val="dk1"/>
          </a:effectRef>
          <a:fontRef idx="minor">
            <a:schemeClr val="tx1"/>
          </a:fontRef>
        </p:style>
      </p:cxnSp>
      <p:cxnSp>
        <p:nvCxnSpPr>
          <p:cNvPr id="30" name="Straight Connector 29">
            <a:extLst>
              <a:ext uri="{FF2B5EF4-FFF2-40B4-BE49-F238E27FC236}">
                <a16:creationId xmlns:a16="http://schemas.microsoft.com/office/drawing/2014/main" xmlns="" id="{3AACEFE6-B094-4F61-8870-FDB1A76A8F1F}"/>
              </a:ext>
            </a:extLst>
          </p:cNvPr>
          <p:cNvCxnSpPr/>
          <p:nvPr/>
        </p:nvCxnSpPr>
        <p:spPr>
          <a:xfrm>
            <a:off x="2019836" y="5834130"/>
            <a:ext cx="0" cy="821273"/>
          </a:xfrm>
          <a:prstGeom prst="line">
            <a:avLst/>
          </a:prstGeom>
          <a:ln>
            <a:prstDash val="dashDot"/>
          </a:ln>
        </p:spPr>
        <p:style>
          <a:lnRef idx="3">
            <a:schemeClr val="dk1"/>
          </a:lnRef>
          <a:fillRef idx="0">
            <a:schemeClr val="dk1"/>
          </a:fillRef>
          <a:effectRef idx="2">
            <a:schemeClr val="dk1"/>
          </a:effectRef>
          <a:fontRef idx="minor">
            <a:schemeClr val="tx1"/>
          </a:fontRef>
        </p:style>
      </p:cxnSp>
      <p:cxnSp>
        <p:nvCxnSpPr>
          <p:cNvPr id="31" name="Straight Connector 30">
            <a:extLst>
              <a:ext uri="{FF2B5EF4-FFF2-40B4-BE49-F238E27FC236}">
                <a16:creationId xmlns:a16="http://schemas.microsoft.com/office/drawing/2014/main" xmlns="" id="{56F011DF-AB72-42DB-8B0E-62AC8772F4D1}"/>
              </a:ext>
            </a:extLst>
          </p:cNvPr>
          <p:cNvCxnSpPr/>
          <p:nvPr/>
        </p:nvCxnSpPr>
        <p:spPr>
          <a:xfrm>
            <a:off x="3036276" y="5876016"/>
            <a:ext cx="0" cy="821273"/>
          </a:xfrm>
          <a:prstGeom prst="line">
            <a:avLst/>
          </a:prstGeom>
          <a:ln>
            <a:prstDash val="dashDot"/>
          </a:ln>
        </p:spPr>
        <p:style>
          <a:lnRef idx="3">
            <a:schemeClr val="dk1"/>
          </a:lnRef>
          <a:fillRef idx="0">
            <a:schemeClr val="dk1"/>
          </a:fillRef>
          <a:effectRef idx="2">
            <a:schemeClr val="dk1"/>
          </a:effectRef>
          <a:fontRef idx="minor">
            <a:schemeClr val="tx1"/>
          </a:fontRef>
        </p:style>
      </p:cxnSp>
      <p:cxnSp>
        <p:nvCxnSpPr>
          <p:cNvPr id="32" name="Straight Connector 31">
            <a:extLst>
              <a:ext uri="{FF2B5EF4-FFF2-40B4-BE49-F238E27FC236}">
                <a16:creationId xmlns:a16="http://schemas.microsoft.com/office/drawing/2014/main" xmlns="" id="{8C433D1D-9E92-42CA-B3D5-9BF9D9521D8D}"/>
              </a:ext>
            </a:extLst>
          </p:cNvPr>
          <p:cNvCxnSpPr/>
          <p:nvPr/>
        </p:nvCxnSpPr>
        <p:spPr>
          <a:xfrm>
            <a:off x="4099774" y="5897035"/>
            <a:ext cx="0" cy="821273"/>
          </a:xfrm>
          <a:prstGeom prst="line">
            <a:avLst/>
          </a:prstGeom>
          <a:ln>
            <a:prstDash val="dashDot"/>
          </a:ln>
        </p:spPr>
        <p:style>
          <a:lnRef idx="3">
            <a:schemeClr val="dk1"/>
          </a:lnRef>
          <a:fillRef idx="0">
            <a:schemeClr val="dk1"/>
          </a:fillRef>
          <a:effectRef idx="2">
            <a:schemeClr val="dk1"/>
          </a:effectRef>
          <a:fontRef idx="minor">
            <a:schemeClr val="tx1"/>
          </a:fontRef>
        </p:style>
      </p:cxnSp>
      <p:cxnSp>
        <p:nvCxnSpPr>
          <p:cNvPr id="33" name="Straight Connector 32">
            <a:extLst>
              <a:ext uri="{FF2B5EF4-FFF2-40B4-BE49-F238E27FC236}">
                <a16:creationId xmlns:a16="http://schemas.microsoft.com/office/drawing/2014/main" xmlns="" id="{F02347AF-34CB-414A-B30B-1E28CEB285EB}"/>
              </a:ext>
            </a:extLst>
          </p:cNvPr>
          <p:cNvCxnSpPr/>
          <p:nvPr/>
        </p:nvCxnSpPr>
        <p:spPr>
          <a:xfrm>
            <a:off x="4748011" y="5876015"/>
            <a:ext cx="0" cy="821273"/>
          </a:xfrm>
          <a:prstGeom prst="line">
            <a:avLst/>
          </a:prstGeom>
          <a:ln>
            <a:prstDash val="dashDot"/>
          </a:ln>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xmlns="" id="{C2973B83-4E95-431B-883B-576D84B2FD33}"/>
                  </a:ext>
                </a:extLst>
              </p:cNvPr>
              <p:cNvSpPr txBox="1"/>
              <p:nvPr/>
            </p:nvSpPr>
            <p:spPr>
              <a:xfrm>
                <a:off x="6439437" y="1712889"/>
                <a:ext cx="4943506" cy="369332"/>
              </a:xfrm>
              <a:prstGeom prst="rect">
                <a:avLst/>
              </a:prstGeom>
              <a:noFill/>
            </p:spPr>
            <p:txBody>
              <a:bodyPr wrap="square" rtlCol="0">
                <a:spAutoFit/>
              </a:bodyPr>
              <a:lstStyle/>
              <a:p>
                <a:pPr algn="ctr"/>
                <a:r>
                  <a:rPr lang="es-MX" dirty="0"/>
                  <a:t>2.-Usar la ecuación de equilibrio </a:t>
                </a:r>
                <a14:m>
                  <m:oMath xmlns:m="http://schemas.openxmlformats.org/officeDocument/2006/math" xmlns="">
                    <m:r>
                      <a:rPr lang="es-MX" i="1" smtClean="0">
                        <a:latin typeface="Cambria Math" panose="02040503050406030204" pitchFamily="18" charset="0"/>
                      </a:rPr>
                      <m:t>Ʃ</m:t>
                    </m:r>
                    <m:r>
                      <a:rPr lang="es-MX" b="0" i="1" smtClean="0">
                        <a:latin typeface="Cambria Math" panose="02040503050406030204" pitchFamily="18" charset="0"/>
                      </a:rPr>
                      <m:t>𝑀</m:t>
                    </m:r>
                    <m:r>
                      <a:rPr lang="es-MX" b="0" i="1" smtClean="0">
                        <a:latin typeface="Cambria Math" panose="02040503050406030204" pitchFamily="18" charset="0"/>
                      </a:rPr>
                      <m:t>=0</m:t>
                    </m:r>
                  </m:oMath>
                </a14:m>
                <a:endParaRPr lang="es-MX" dirty="0"/>
              </a:p>
            </p:txBody>
          </p:sp>
        </mc:Choice>
        <mc:Fallback xmlns="">
          <p:sp>
            <p:nvSpPr>
              <p:cNvPr id="34" name="TextBox 33">
                <a:extLst>
                  <a:ext uri="{FF2B5EF4-FFF2-40B4-BE49-F238E27FC236}">
                    <a16:creationId xmlns:a16="http://schemas.microsoft.com/office/drawing/2014/main" id="{C2973B83-4E95-431B-883B-576D84B2FD33}"/>
                  </a:ext>
                </a:extLst>
              </p:cNvPr>
              <p:cNvSpPr txBox="1">
                <a:spLocks noRot="1" noChangeAspect="1" noMove="1" noResize="1" noEditPoints="1" noAdjustHandles="1" noChangeArrowheads="1" noChangeShapeType="1" noTextEdit="1"/>
              </p:cNvSpPr>
              <p:nvPr/>
            </p:nvSpPr>
            <p:spPr>
              <a:xfrm>
                <a:off x="6439437" y="1712889"/>
                <a:ext cx="4943506" cy="369332"/>
              </a:xfrm>
              <a:prstGeom prst="rect">
                <a:avLst/>
              </a:prstGeom>
              <a:blipFill>
                <a:blip r:embed="rId3"/>
                <a:stretch>
                  <a:fillRect t="-9836" b="-24590"/>
                </a:stretch>
              </a:blipFill>
            </p:spPr>
            <p:txBody>
              <a:bodyPr/>
              <a:lstStyle/>
              <a:p>
                <a:r>
                  <a:rPr lang="es-MX">
                    <a:noFill/>
                  </a:rPr>
                  <a:t> </a:t>
                </a:r>
              </a:p>
            </p:txBody>
          </p:sp>
        </mc:Fallback>
      </mc:AlternateContent>
      <p:sp>
        <p:nvSpPr>
          <p:cNvPr id="35" name="TextBox 34">
            <a:extLst>
              <a:ext uri="{FF2B5EF4-FFF2-40B4-BE49-F238E27FC236}">
                <a16:creationId xmlns:a16="http://schemas.microsoft.com/office/drawing/2014/main" xmlns="" id="{7D01FBF6-5C8B-40C6-9630-0AE6DEAC6FC4}"/>
              </a:ext>
            </a:extLst>
          </p:cNvPr>
          <p:cNvSpPr txBox="1"/>
          <p:nvPr/>
        </p:nvSpPr>
        <p:spPr>
          <a:xfrm>
            <a:off x="6439437" y="2208724"/>
            <a:ext cx="4943506" cy="92333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r>
              <a:rPr lang="es-MX" dirty="0">
                <a:latin typeface="Cambria Math" panose="02040503050406030204" pitchFamily="18" charset="0"/>
                <a:ea typeface="Cambria Math" panose="02040503050406030204" pitchFamily="18" charset="0"/>
              </a:rPr>
              <a:t>ƩMA = (3.5kN)(400mm) + (4.3kN)(800mm) + (1.2kN)(1,200mm) + (2.8kN)(1,500 mm) – (Rf)(1,800 mm) = 0</a:t>
            </a:r>
            <a:endParaRPr lang="es-MX" dirty="0"/>
          </a:p>
        </p:txBody>
      </p:sp>
      <p:sp>
        <p:nvSpPr>
          <p:cNvPr id="36" name="TextBox 35">
            <a:extLst>
              <a:ext uri="{FF2B5EF4-FFF2-40B4-BE49-F238E27FC236}">
                <a16:creationId xmlns:a16="http://schemas.microsoft.com/office/drawing/2014/main" xmlns="" id="{80A60450-4C5B-4533-8D7B-AAAFD556E9A7}"/>
              </a:ext>
            </a:extLst>
          </p:cNvPr>
          <p:cNvSpPr txBox="1"/>
          <p:nvPr/>
        </p:nvSpPr>
        <p:spPr>
          <a:xfrm>
            <a:off x="6439437" y="3364808"/>
            <a:ext cx="4943506" cy="92333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r>
              <a:rPr lang="es-MX" dirty="0">
                <a:latin typeface="Cambria Math" panose="02040503050406030204" pitchFamily="18" charset="0"/>
                <a:ea typeface="Cambria Math" panose="02040503050406030204" pitchFamily="18" charset="0"/>
              </a:rPr>
              <a:t>ƩMA = 1,400kN*mm + 3,440kN*mm + 1,440kN*mm + 4,200kN*mm + (Rf)(1,800 mm)= 0</a:t>
            </a:r>
            <a:endParaRPr lang="es-MX" dirty="0"/>
          </a:p>
        </p:txBody>
      </p:sp>
      <p:sp>
        <p:nvSpPr>
          <p:cNvPr id="37" name="TextBox 36">
            <a:extLst>
              <a:ext uri="{FF2B5EF4-FFF2-40B4-BE49-F238E27FC236}">
                <a16:creationId xmlns:a16="http://schemas.microsoft.com/office/drawing/2014/main" xmlns="" id="{E47B84A2-683C-4CAC-A087-8B2EE8F2E682}"/>
              </a:ext>
            </a:extLst>
          </p:cNvPr>
          <p:cNvSpPr txBox="1"/>
          <p:nvPr/>
        </p:nvSpPr>
        <p:spPr>
          <a:xfrm>
            <a:off x="6439437" y="4516327"/>
            <a:ext cx="4943506" cy="36933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r>
              <a:rPr lang="es-MX" dirty="0">
                <a:latin typeface="Cambria Math" panose="02040503050406030204" pitchFamily="18" charset="0"/>
                <a:ea typeface="Cambria Math" panose="02040503050406030204" pitchFamily="18" charset="0"/>
              </a:rPr>
              <a:t>ƩMA = 10,480 kN*mm+ (Rf)(1,800 mm)= 0</a:t>
            </a:r>
            <a:endParaRPr lang="es-MX" dirty="0"/>
          </a:p>
        </p:txBody>
      </p:sp>
      <p:sp>
        <p:nvSpPr>
          <p:cNvPr id="38" name="TextBox 37">
            <a:extLst>
              <a:ext uri="{FF2B5EF4-FFF2-40B4-BE49-F238E27FC236}">
                <a16:creationId xmlns:a16="http://schemas.microsoft.com/office/drawing/2014/main" xmlns="" id="{7C8D55E2-CD7B-405B-B0D4-97CE8DBBCA56}"/>
              </a:ext>
            </a:extLst>
          </p:cNvPr>
          <p:cNvSpPr txBox="1"/>
          <p:nvPr/>
        </p:nvSpPr>
        <p:spPr>
          <a:xfrm>
            <a:off x="6439437" y="5073173"/>
            <a:ext cx="4943506" cy="36933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r>
              <a:rPr lang="es-MX" dirty="0">
                <a:latin typeface="Cambria Math" panose="02040503050406030204" pitchFamily="18" charset="0"/>
                <a:ea typeface="Cambria Math" panose="02040503050406030204" pitchFamily="18" charset="0"/>
              </a:rPr>
              <a:t>(Rf)(1,800 mm)= 10,480 kN*mm</a:t>
            </a:r>
            <a:endParaRPr lang="es-MX" dirty="0"/>
          </a:p>
        </p:txBody>
      </p:sp>
      <p:sp>
        <p:nvSpPr>
          <p:cNvPr id="39" name="TextBox 38">
            <a:extLst>
              <a:ext uri="{FF2B5EF4-FFF2-40B4-BE49-F238E27FC236}">
                <a16:creationId xmlns:a16="http://schemas.microsoft.com/office/drawing/2014/main" xmlns="" id="{4504DE53-C04C-4AB9-B6CC-1EBAAAC98365}"/>
              </a:ext>
            </a:extLst>
          </p:cNvPr>
          <p:cNvSpPr txBox="1"/>
          <p:nvPr/>
        </p:nvSpPr>
        <p:spPr>
          <a:xfrm>
            <a:off x="6425553" y="5569008"/>
            <a:ext cx="4943506" cy="36933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r>
              <a:rPr lang="es-MX" dirty="0">
                <a:latin typeface="Cambria Math" panose="02040503050406030204" pitchFamily="18" charset="0"/>
                <a:ea typeface="Cambria Math" panose="02040503050406030204" pitchFamily="18" charset="0"/>
              </a:rPr>
              <a:t>(Rf)= 10,480 kN*mm/ 1,800 mm</a:t>
            </a:r>
            <a:endParaRPr lang="es-MX" dirty="0"/>
          </a:p>
        </p:txBody>
      </p:sp>
      <p:sp>
        <p:nvSpPr>
          <p:cNvPr id="40" name="TextBox 39">
            <a:extLst>
              <a:ext uri="{FF2B5EF4-FFF2-40B4-BE49-F238E27FC236}">
                <a16:creationId xmlns:a16="http://schemas.microsoft.com/office/drawing/2014/main" xmlns="" id="{9624F156-402A-4117-B48F-D4BBB7542997}"/>
              </a:ext>
            </a:extLst>
          </p:cNvPr>
          <p:cNvSpPr txBox="1"/>
          <p:nvPr/>
        </p:nvSpPr>
        <p:spPr>
          <a:xfrm>
            <a:off x="6425553" y="6165423"/>
            <a:ext cx="4943506" cy="36933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r>
              <a:rPr lang="es-MX" dirty="0">
                <a:latin typeface="Cambria Math" panose="02040503050406030204" pitchFamily="18" charset="0"/>
                <a:ea typeface="Cambria Math" panose="02040503050406030204" pitchFamily="18" charset="0"/>
              </a:rPr>
              <a:t>(Rf)=5.822 kN = 5.82 kN</a:t>
            </a:r>
            <a:endParaRPr lang="es-MX" dirty="0"/>
          </a:p>
        </p:txBody>
      </p:sp>
    </p:spTree>
    <p:extLst>
      <p:ext uri="{BB962C8B-B14F-4D97-AF65-F5344CB8AC3E}">
        <p14:creationId xmlns:p14="http://schemas.microsoft.com/office/powerpoint/2010/main" val="98731400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1000"/>
                                        <p:tgtEl>
                                          <p:spTgt spid="19"/>
                                        </p:tgtEl>
                                      </p:cBhvr>
                                    </p:animEffect>
                                    <p:anim calcmode="lin" valueType="num">
                                      <p:cBhvr>
                                        <p:cTn id="24" dur="1000" fill="hold"/>
                                        <p:tgtEl>
                                          <p:spTgt spid="19"/>
                                        </p:tgtEl>
                                        <p:attrNameLst>
                                          <p:attrName>ppt_x</p:attrName>
                                        </p:attrNameLst>
                                      </p:cBhvr>
                                      <p:tavLst>
                                        <p:tav tm="0">
                                          <p:val>
                                            <p:strVal val="#ppt_x"/>
                                          </p:val>
                                        </p:tav>
                                        <p:tav tm="100000">
                                          <p:val>
                                            <p:strVal val="#ppt_x"/>
                                          </p:val>
                                        </p:tav>
                                      </p:tavLst>
                                    </p:anim>
                                    <p:anim calcmode="lin" valueType="num">
                                      <p:cBhvr>
                                        <p:cTn id="25" dur="1000" fill="hold"/>
                                        <p:tgtEl>
                                          <p:spTgt spid="19"/>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1000"/>
                                        <p:tgtEl>
                                          <p:spTgt spid="23"/>
                                        </p:tgtEl>
                                      </p:cBhvr>
                                    </p:animEffect>
                                    <p:anim calcmode="lin" valueType="num">
                                      <p:cBhvr>
                                        <p:cTn id="29" dur="1000" fill="hold"/>
                                        <p:tgtEl>
                                          <p:spTgt spid="23"/>
                                        </p:tgtEl>
                                        <p:attrNameLst>
                                          <p:attrName>ppt_x</p:attrName>
                                        </p:attrNameLst>
                                      </p:cBhvr>
                                      <p:tavLst>
                                        <p:tav tm="0">
                                          <p:val>
                                            <p:strVal val="#ppt_x"/>
                                          </p:val>
                                        </p:tav>
                                        <p:tav tm="100000">
                                          <p:val>
                                            <p:strVal val="#ppt_x"/>
                                          </p:val>
                                        </p:tav>
                                      </p:tavLst>
                                    </p:anim>
                                    <p:anim calcmode="lin" valueType="num">
                                      <p:cBhvr>
                                        <p:cTn id="30" dur="1000" fill="hold"/>
                                        <p:tgtEl>
                                          <p:spTgt spid="23"/>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1000" fill="hold"/>
                                        <p:tgtEl>
                                          <p:spTgt spid="24"/>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1000"/>
                                        <p:tgtEl>
                                          <p:spTgt spid="25"/>
                                        </p:tgtEl>
                                      </p:cBhvr>
                                    </p:animEffect>
                                    <p:anim calcmode="lin" valueType="num">
                                      <p:cBhvr>
                                        <p:cTn id="39" dur="1000" fill="hold"/>
                                        <p:tgtEl>
                                          <p:spTgt spid="25"/>
                                        </p:tgtEl>
                                        <p:attrNameLst>
                                          <p:attrName>ppt_x</p:attrName>
                                        </p:attrNameLst>
                                      </p:cBhvr>
                                      <p:tavLst>
                                        <p:tav tm="0">
                                          <p:val>
                                            <p:strVal val="#ppt_x"/>
                                          </p:val>
                                        </p:tav>
                                        <p:tav tm="100000">
                                          <p:val>
                                            <p:strVal val="#ppt_x"/>
                                          </p:val>
                                        </p:tav>
                                      </p:tavLst>
                                    </p:anim>
                                    <p:anim calcmode="lin" valueType="num">
                                      <p:cBhvr>
                                        <p:cTn id="40" dur="1000" fill="hold"/>
                                        <p:tgtEl>
                                          <p:spTgt spid="25"/>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1000"/>
                                        <p:tgtEl>
                                          <p:spTgt spid="26"/>
                                        </p:tgtEl>
                                      </p:cBhvr>
                                    </p:animEffect>
                                    <p:anim calcmode="lin" valueType="num">
                                      <p:cBhvr>
                                        <p:cTn id="44" dur="1000" fill="hold"/>
                                        <p:tgtEl>
                                          <p:spTgt spid="26"/>
                                        </p:tgtEl>
                                        <p:attrNameLst>
                                          <p:attrName>ppt_x</p:attrName>
                                        </p:attrNameLst>
                                      </p:cBhvr>
                                      <p:tavLst>
                                        <p:tav tm="0">
                                          <p:val>
                                            <p:strVal val="#ppt_x"/>
                                          </p:val>
                                        </p:tav>
                                        <p:tav tm="100000">
                                          <p:val>
                                            <p:strVal val="#ppt_x"/>
                                          </p:val>
                                        </p:tav>
                                      </p:tavLst>
                                    </p:anim>
                                    <p:anim calcmode="lin" valueType="num">
                                      <p:cBhvr>
                                        <p:cTn id="45" dur="1000" fill="hold"/>
                                        <p:tgtEl>
                                          <p:spTgt spid="26"/>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1000"/>
                                        <p:tgtEl>
                                          <p:spTgt spid="28"/>
                                        </p:tgtEl>
                                      </p:cBhvr>
                                    </p:animEffect>
                                    <p:anim calcmode="lin" valueType="num">
                                      <p:cBhvr>
                                        <p:cTn id="49" dur="1000" fill="hold"/>
                                        <p:tgtEl>
                                          <p:spTgt spid="28"/>
                                        </p:tgtEl>
                                        <p:attrNameLst>
                                          <p:attrName>ppt_x</p:attrName>
                                        </p:attrNameLst>
                                      </p:cBhvr>
                                      <p:tavLst>
                                        <p:tav tm="0">
                                          <p:val>
                                            <p:strVal val="#ppt_x"/>
                                          </p:val>
                                        </p:tav>
                                        <p:tav tm="100000">
                                          <p:val>
                                            <p:strVal val="#ppt_x"/>
                                          </p:val>
                                        </p:tav>
                                      </p:tavLst>
                                    </p:anim>
                                    <p:anim calcmode="lin" valueType="num">
                                      <p:cBhvr>
                                        <p:cTn id="50" dur="1000" fill="hold"/>
                                        <p:tgtEl>
                                          <p:spTgt spid="28"/>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1000"/>
                                        <p:tgtEl>
                                          <p:spTgt spid="30"/>
                                        </p:tgtEl>
                                      </p:cBhvr>
                                    </p:animEffect>
                                    <p:anim calcmode="lin" valueType="num">
                                      <p:cBhvr>
                                        <p:cTn id="54" dur="1000" fill="hold"/>
                                        <p:tgtEl>
                                          <p:spTgt spid="30"/>
                                        </p:tgtEl>
                                        <p:attrNameLst>
                                          <p:attrName>ppt_x</p:attrName>
                                        </p:attrNameLst>
                                      </p:cBhvr>
                                      <p:tavLst>
                                        <p:tav tm="0">
                                          <p:val>
                                            <p:strVal val="#ppt_x"/>
                                          </p:val>
                                        </p:tav>
                                        <p:tav tm="100000">
                                          <p:val>
                                            <p:strVal val="#ppt_x"/>
                                          </p:val>
                                        </p:tav>
                                      </p:tavLst>
                                    </p:anim>
                                    <p:anim calcmode="lin" valueType="num">
                                      <p:cBhvr>
                                        <p:cTn id="55" dur="1000" fill="hold"/>
                                        <p:tgtEl>
                                          <p:spTgt spid="30"/>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1000"/>
                                        <p:tgtEl>
                                          <p:spTgt spid="31"/>
                                        </p:tgtEl>
                                      </p:cBhvr>
                                    </p:animEffect>
                                    <p:anim calcmode="lin" valueType="num">
                                      <p:cBhvr>
                                        <p:cTn id="59" dur="1000" fill="hold"/>
                                        <p:tgtEl>
                                          <p:spTgt spid="31"/>
                                        </p:tgtEl>
                                        <p:attrNameLst>
                                          <p:attrName>ppt_x</p:attrName>
                                        </p:attrNameLst>
                                      </p:cBhvr>
                                      <p:tavLst>
                                        <p:tav tm="0">
                                          <p:val>
                                            <p:strVal val="#ppt_x"/>
                                          </p:val>
                                        </p:tav>
                                        <p:tav tm="100000">
                                          <p:val>
                                            <p:strVal val="#ppt_x"/>
                                          </p:val>
                                        </p:tav>
                                      </p:tavLst>
                                    </p:anim>
                                    <p:anim calcmode="lin" valueType="num">
                                      <p:cBhvr>
                                        <p:cTn id="60" dur="1000" fill="hold"/>
                                        <p:tgtEl>
                                          <p:spTgt spid="31"/>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1000"/>
                                        <p:tgtEl>
                                          <p:spTgt spid="32"/>
                                        </p:tgtEl>
                                      </p:cBhvr>
                                    </p:animEffect>
                                    <p:anim calcmode="lin" valueType="num">
                                      <p:cBhvr>
                                        <p:cTn id="64" dur="1000" fill="hold"/>
                                        <p:tgtEl>
                                          <p:spTgt spid="32"/>
                                        </p:tgtEl>
                                        <p:attrNameLst>
                                          <p:attrName>ppt_x</p:attrName>
                                        </p:attrNameLst>
                                      </p:cBhvr>
                                      <p:tavLst>
                                        <p:tav tm="0">
                                          <p:val>
                                            <p:strVal val="#ppt_x"/>
                                          </p:val>
                                        </p:tav>
                                        <p:tav tm="100000">
                                          <p:val>
                                            <p:strVal val="#ppt_x"/>
                                          </p:val>
                                        </p:tav>
                                      </p:tavLst>
                                    </p:anim>
                                    <p:anim calcmode="lin" valueType="num">
                                      <p:cBhvr>
                                        <p:cTn id="65" dur="1000" fill="hold"/>
                                        <p:tgtEl>
                                          <p:spTgt spid="32"/>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1000"/>
                                        <p:tgtEl>
                                          <p:spTgt spid="33"/>
                                        </p:tgtEl>
                                      </p:cBhvr>
                                    </p:animEffect>
                                    <p:anim calcmode="lin" valueType="num">
                                      <p:cBhvr>
                                        <p:cTn id="69" dur="1000" fill="hold"/>
                                        <p:tgtEl>
                                          <p:spTgt spid="33"/>
                                        </p:tgtEl>
                                        <p:attrNameLst>
                                          <p:attrName>ppt_x</p:attrName>
                                        </p:attrNameLst>
                                      </p:cBhvr>
                                      <p:tavLst>
                                        <p:tav tm="0">
                                          <p:val>
                                            <p:strVal val="#ppt_x"/>
                                          </p:val>
                                        </p:tav>
                                        <p:tav tm="100000">
                                          <p:val>
                                            <p:strVal val="#ppt_x"/>
                                          </p:val>
                                        </p:tav>
                                      </p:tavLst>
                                    </p:anim>
                                    <p:anim calcmode="lin" valueType="num">
                                      <p:cBhvr>
                                        <p:cTn id="70"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16" presetClass="entr" presetSubtype="21" fill="hold" grpId="0" nodeType="click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barn(inVertical)">
                                      <p:cBhvr>
                                        <p:cTn id="75" dur="500"/>
                                        <p:tgtEl>
                                          <p:spTgt spid="34"/>
                                        </p:tgtEl>
                                      </p:cBhvr>
                                    </p:animEffect>
                                  </p:childTnLst>
                                </p:cTn>
                              </p:par>
                            </p:childTnLst>
                          </p:cTn>
                        </p:par>
                      </p:childTnLst>
                    </p:cTn>
                  </p:par>
                  <p:par>
                    <p:cTn id="76" fill="hold">
                      <p:stCondLst>
                        <p:cond delay="indefinite"/>
                      </p:stCondLst>
                      <p:childTnLst>
                        <p:par>
                          <p:cTn id="77" fill="hold">
                            <p:stCondLst>
                              <p:cond delay="0"/>
                            </p:stCondLst>
                            <p:childTnLst>
                              <p:par>
                                <p:cTn id="78" presetID="16" presetClass="entr" presetSubtype="21" fill="hold" grpId="0" nodeType="clickEffect">
                                  <p:stCondLst>
                                    <p:cond delay="0"/>
                                  </p:stCondLst>
                                  <p:childTnLst>
                                    <p:set>
                                      <p:cBhvr>
                                        <p:cTn id="79" dur="1" fill="hold">
                                          <p:stCondLst>
                                            <p:cond delay="0"/>
                                          </p:stCondLst>
                                        </p:cTn>
                                        <p:tgtEl>
                                          <p:spTgt spid="35"/>
                                        </p:tgtEl>
                                        <p:attrNameLst>
                                          <p:attrName>style.visibility</p:attrName>
                                        </p:attrNameLst>
                                      </p:cBhvr>
                                      <p:to>
                                        <p:strVal val="visible"/>
                                      </p:to>
                                    </p:set>
                                    <p:animEffect transition="in" filter="barn(inVertical)">
                                      <p:cBhvr>
                                        <p:cTn id="80" dur="500"/>
                                        <p:tgtEl>
                                          <p:spTgt spid="35"/>
                                        </p:tgtEl>
                                      </p:cBhvr>
                                    </p:animEffect>
                                  </p:childTnLst>
                                </p:cTn>
                              </p:par>
                            </p:childTnLst>
                          </p:cTn>
                        </p:par>
                      </p:childTnLst>
                    </p:cTn>
                  </p:par>
                  <p:par>
                    <p:cTn id="81" fill="hold">
                      <p:stCondLst>
                        <p:cond delay="indefinite"/>
                      </p:stCondLst>
                      <p:childTnLst>
                        <p:par>
                          <p:cTn id="82" fill="hold">
                            <p:stCondLst>
                              <p:cond delay="0"/>
                            </p:stCondLst>
                            <p:childTnLst>
                              <p:par>
                                <p:cTn id="83" presetID="16" presetClass="entr" presetSubtype="21" fill="hold" grpId="0" nodeType="click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barn(inVertical)">
                                      <p:cBhvr>
                                        <p:cTn id="85" dur="500"/>
                                        <p:tgtEl>
                                          <p:spTgt spid="36"/>
                                        </p:tgtEl>
                                      </p:cBhvr>
                                    </p:animEffect>
                                  </p:childTnLst>
                                </p:cTn>
                              </p:par>
                            </p:childTnLst>
                          </p:cTn>
                        </p:par>
                      </p:childTnLst>
                    </p:cTn>
                  </p:par>
                  <p:par>
                    <p:cTn id="86" fill="hold">
                      <p:stCondLst>
                        <p:cond delay="indefinite"/>
                      </p:stCondLst>
                      <p:childTnLst>
                        <p:par>
                          <p:cTn id="87" fill="hold">
                            <p:stCondLst>
                              <p:cond delay="0"/>
                            </p:stCondLst>
                            <p:childTnLst>
                              <p:par>
                                <p:cTn id="88" presetID="16" presetClass="entr" presetSubtype="21" fill="hold" grpId="0" nodeType="click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barn(inVertical)">
                                      <p:cBhvr>
                                        <p:cTn id="90" dur="500"/>
                                        <p:tgtEl>
                                          <p:spTgt spid="37"/>
                                        </p:tgtEl>
                                      </p:cBhvr>
                                    </p:animEffect>
                                  </p:childTnLst>
                                </p:cTn>
                              </p:par>
                            </p:childTnLst>
                          </p:cTn>
                        </p:par>
                      </p:childTnLst>
                    </p:cTn>
                  </p:par>
                  <p:par>
                    <p:cTn id="91" fill="hold">
                      <p:stCondLst>
                        <p:cond delay="indefinite"/>
                      </p:stCondLst>
                      <p:childTnLst>
                        <p:par>
                          <p:cTn id="92" fill="hold">
                            <p:stCondLst>
                              <p:cond delay="0"/>
                            </p:stCondLst>
                            <p:childTnLst>
                              <p:par>
                                <p:cTn id="93" presetID="16" presetClass="entr" presetSubtype="21" fill="hold" grpId="0" nodeType="click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barn(inVertical)">
                                      <p:cBhvr>
                                        <p:cTn id="95" dur="500"/>
                                        <p:tgtEl>
                                          <p:spTgt spid="38"/>
                                        </p:tgtEl>
                                      </p:cBhvr>
                                    </p:animEffect>
                                  </p:childTnLst>
                                </p:cTn>
                              </p:par>
                            </p:childTnLst>
                          </p:cTn>
                        </p:par>
                      </p:childTnLst>
                    </p:cTn>
                  </p:par>
                  <p:par>
                    <p:cTn id="96" fill="hold">
                      <p:stCondLst>
                        <p:cond delay="indefinite"/>
                      </p:stCondLst>
                      <p:childTnLst>
                        <p:par>
                          <p:cTn id="97" fill="hold">
                            <p:stCondLst>
                              <p:cond delay="0"/>
                            </p:stCondLst>
                            <p:childTnLst>
                              <p:par>
                                <p:cTn id="98" presetID="16" presetClass="entr" presetSubtype="21" fill="hold" grpId="0" nodeType="clickEffect">
                                  <p:stCondLst>
                                    <p:cond delay="0"/>
                                  </p:stCondLst>
                                  <p:childTnLst>
                                    <p:set>
                                      <p:cBhvr>
                                        <p:cTn id="99" dur="1" fill="hold">
                                          <p:stCondLst>
                                            <p:cond delay="0"/>
                                          </p:stCondLst>
                                        </p:cTn>
                                        <p:tgtEl>
                                          <p:spTgt spid="39"/>
                                        </p:tgtEl>
                                        <p:attrNameLst>
                                          <p:attrName>style.visibility</p:attrName>
                                        </p:attrNameLst>
                                      </p:cBhvr>
                                      <p:to>
                                        <p:strVal val="visible"/>
                                      </p:to>
                                    </p:set>
                                    <p:animEffect transition="in" filter="barn(inVertical)">
                                      <p:cBhvr>
                                        <p:cTn id="100" dur="500"/>
                                        <p:tgtEl>
                                          <p:spTgt spid="39"/>
                                        </p:tgtEl>
                                      </p:cBhvr>
                                    </p:animEffect>
                                  </p:childTnLst>
                                </p:cTn>
                              </p:par>
                            </p:childTnLst>
                          </p:cTn>
                        </p:par>
                      </p:childTnLst>
                    </p:cTn>
                  </p:par>
                  <p:par>
                    <p:cTn id="101" fill="hold">
                      <p:stCondLst>
                        <p:cond delay="indefinite"/>
                      </p:stCondLst>
                      <p:childTnLst>
                        <p:par>
                          <p:cTn id="102" fill="hold">
                            <p:stCondLst>
                              <p:cond delay="0"/>
                            </p:stCondLst>
                            <p:childTnLst>
                              <p:par>
                                <p:cTn id="103" presetID="16" presetClass="entr" presetSubtype="21" fill="hold" grpId="0" nodeType="clickEffect">
                                  <p:stCondLst>
                                    <p:cond delay="0"/>
                                  </p:stCondLst>
                                  <p:childTnLst>
                                    <p:set>
                                      <p:cBhvr>
                                        <p:cTn id="104" dur="1" fill="hold">
                                          <p:stCondLst>
                                            <p:cond delay="0"/>
                                          </p:stCondLst>
                                        </p:cTn>
                                        <p:tgtEl>
                                          <p:spTgt spid="40"/>
                                        </p:tgtEl>
                                        <p:attrNameLst>
                                          <p:attrName>style.visibility</p:attrName>
                                        </p:attrNameLst>
                                      </p:cBhvr>
                                      <p:to>
                                        <p:strVal val="visible"/>
                                      </p:to>
                                    </p:set>
                                    <p:animEffect transition="in" filter="barn(inVertical)">
                                      <p:cBhvr>
                                        <p:cTn id="10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34" grpId="0"/>
      <p:bldP spid="35" grpId="0" animBg="1"/>
      <p:bldP spid="36" grpId="0" animBg="1"/>
      <p:bldP spid="37" grpId="0" animBg="1"/>
      <p:bldP spid="38" grpId="0" animBg="1"/>
      <p:bldP spid="39" grpId="0" animBg="1"/>
      <p:bldP spid="4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52F5A6E-1192-48EF-80A2-1CE8530015EA}"/>
              </a:ext>
            </a:extLst>
          </p:cNvPr>
          <p:cNvSpPr>
            <a:spLocks noGrp="1"/>
          </p:cNvSpPr>
          <p:nvPr>
            <p:ph idx="1"/>
          </p:nvPr>
        </p:nvSpPr>
        <p:spPr>
          <a:xfrm>
            <a:off x="1066800" y="940158"/>
            <a:ext cx="10058400" cy="772731"/>
          </a:xfrm>
        </p:spPr>
        <p:txBody>
          <a:bodyPr>
            <a:normAutofit/>
          </a:bodyPr>
          <a:lstStyle/>
          <a:p>
            <a:r>
              <a:rPr lang="es-MX" sz="2400" dirty="0"/>
              <a:t>Ejemplo: Calcule las fuerzas de reacción en las varillas de apoyo.</a:t>
            </a:r>
          </a:p>
        </p:txBody>
      </p:sp>
      <p:sp>
        <p:nvSpPr>
          <p:cNvPr id="4" name="Slide Number Placeholder 3">
            <a:extLst>
              <a:ext uri="{FF2B5EF4-FFF2-40B4-BE49-F238E27FC236}">
                <a16:creationId xmlns:a16="http://schemas.microsoft.com/office/drawing/2014/main" xmlns="" id="{39A9B790-5C47-4B69-B36A-62FE41E9064B}"/>
              </a:ext>
            </a:extLst>
          </p:cNvPr>
          <p:cNvSpPr>
            <a:spLocks noGrp="1"/>
          </p:cNvSpPr>
          <p:nvPr>
            <p:ph type="sldNum" sz="quarter" idx="12"/>
          </p:nvPr>
        </p:nvSpPr>
        <p:spPr/>
        <p:txBody>
          <a:bodyPr/>
          <a:lstStyle/>
          <a:p>
            <a:fld id="{5A07E627-992C-47B0-AE5B-F627B2EA972F}" type="slidenum">
              <a:rPr lang="es-MX" smtClean="0"/>
              <a:t>23</a:t>
            </a:fld>
            <a:endParaRPr lang="es-MX"/>
          </a:p>
        </p:txBody>
      </p:sp>
      <p:pic>
        <p:nvPicPr>
          <p:cNvPr id="5" name="Picture 4">
            <a:extLst>
              <a:ext uri="{FF2B5EF4-FFF2-40B4-BE49-F238E27FC236}">
                <a16:creationId xmlns:a16="http://schemas.microsoft.com/office/drawing/2014/main" xmlns="" id="{27C7FA1F-2F55-4642-82CD-A7446877B88F}"/>
              </a:ext>
            </a:extLst>
          </p:cNvPr>
          <p:cNvPicPr>
            <a:picLocks noChangeAspect="1"/>
          </p:cNvPicPr>
          <p:nvPr/>
        </p:nvPicPr>
        <p:blipFill rotWithShape="1">
          <a:blip r:embed="rId2"/>
          <a:srcRect l="32113" t="34922" r="31119" b="29360"/>
          <a:stretch/>
        </p:blipFill>
        <p:spPr>
          <a:xfrm>
            <a:off x="725505" y="1712889"/>
            <a:ext cx="4943506" cy="2700000"/>
          </a:xfrm>
          <a:prstGeom prst="rect">
            <a:avLst/>
          </a:prstGeom>
        </p:spPr>
      </p:pic>
      <p:sp>
        <p:nvSpPr>
          <p:cNvPr id="6" name="TextBox 5">
            <a:extLst>
              <a:ext uri="{FF2B5EF4-FFF2-40B4-BE49-F238E27FC236}">
                <a16:creationId xmlns:a16="http://schemas.microsoft.com/office/drawing/2014/main" xmlns="" id="{8596C81F-6FC8-4BD3-AE6C-55D493CD2FED}"/>
              </a:ext>
            </a:extLst>
          </p:cNvPr>
          <p:cNvSpPr txBox="1"/>
          <p:nvPr/>
        </p:nvSpPr>
        <p:spPr>
          <a:xfrm>
            <a:off x="631065" y="4516327"/>
            <a:ext cx="4943506" cy="369332"/>
          </a:xfrm>
          <a:prstGeom prst="rect">
            <a:avLst/>
          </a:prstGeom>
          <a:noFill/>
        </p:spPr>
        <p:txBody>
          <a:bodyPr wrap="square" rtlCol="0">
            <a:spAutoFit/>
          </a:bodyPr>
          <a:lstStyle/>
          <a:p>
            <a:r>
              <a:rPr lang="es-MX" dirty="0"/>
              <a:t>1.- Trazar el diagrama de cuerpo libre.</a:t>
            </a:r>
          </a:p>
        </p:txBody>
      </p:sp>
      <p:sp>
        <p:nvSpPr>
          <p:cNvPr id="7" name="Rectangle 6">
            <a:extLst>
              <a:ext uri="{FF2B5EF4-FFF2-40B4-BE49-F238E27FC236}">
                <a16:creationId xmlns:a16="http://schemas.microsoft.com/office/drawing/2014/main" xmlns="" id="{85805746-0349-4693-9357-496C8F1FE40E}"/>
              </a:ext>
            </a:extLst>
          </p:cNvPr>
          <p:cNvSpPr/>
          <p:nvPr/>
        </p:nvSpPr>
        <p:spPr>
          <a:xfrm>
            <a:off x="991674" y="5666705"/>
            <a:ext cx="4417440" cy="16742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cxnSp>
        <p:nvCxnSpPr>
          <p:cNvPr id="16" name="Straight Arrow Connector 15">
            <a:extLst>
              <a:ext uri="{FF2B5EF4-FFF2-40B4-BE49-F238E27FC236}">
                <a16:creationId xmlns:a16="http://schemas.microsoft.com/office/drawing/2014/main" xmlns="" id="{32216A95-A4E2-441F-8ED3-9722928E3F8F}"/>
              </a:ext>
            </a:extLst>
          </p:cNvPr>
          <p:cNvCxnSpPr>
            <a:cxnSpLocks/>
          </p:cNvCxnSpPr>
          <p:nvPr/>
        </p:nvCxnSpPr>
        <p:spPr>
          <a:xfrm flipV="1">
            <a:off x="991674" y="5834131"/>
            <a:ext cx="0" cy="82127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xmlns="" id="{60727AFF-DE4D-439A-BB6B-2A3BF4E478DA}"/>
              </a:ext>
            </a:extLst>
          </p:cNvPr>
          <p:cNvCxnSpPr>
            <a:cxnSpLocks/>
          </p:cNvCxnSpPr>
          <p:nvPr/>
        </p:nvCxnSpPr>
        <p:spPr>
          <a:xfrm flipV="1">
            <a:off x="5409114" y="5834130"/>
            <a:ext cx="0" cy="82127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xmlns="" id="{859747D1-928A-4BCB-8B9A-203F5A955FF0}"/>
              </a:ext>
            </a:extLst>
          </p:cNvPr>
          <p:cNvCxnSpPr/>
          <p:nvPr/>
        </p:nvCxnSpPr>
        <p:spPr>
          <a:xfrm>
            <a:off x="2019836" y="4885659"/>
            <a:ext cx="0" cy="781046"/>
          </a:xfrm>
          <a:prstGeom prst="straightConnector1">
            <a:avLst/>
          </a:prstGeom>
          <a:ln w="28575">
            <a:solidFill>
              <a:srgbClr val="0119FF"/>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xmlns="" id="{B6EFD820-9782-422D-8D9C-8EC2507D896A}"/>
              </a:ext>
            </a:extLst>
          </p:cNvPr>
          <p:cNvCxnSpPr/>
          <p:nvPr/>
        </p:nvCxnSpPr>
        <p:spPr>
          <a:xfrm>
            <a:off x="4752305" y="4913291"/>
            <a:ext cx="0" cy="781046"/>
          </a:xfrm>
          <a:prstGeom prst="straightConnector1">
            <a:avLst/>
          </a:prstGeom>
          <a:ln w="28575">
            <a:solidFill>
              <a:srgbClr val="0119FF"/>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xmlns="" id="{31CFDA02-A4A1-496C-BD3B-A9142B4EAFD6}"/>
              </a:ext>
            </a:extLst>
          </p:cNvPr>
          <p:cNvCxnSpPr/>
          <p:nvPr/>
        </p:nvCxnSpPr>
        <p:spPr>
          <a:xfrm>
            <a:off x="3036276" y="4885659"/>
            <a:ext cx="0" cy="781046"/>
          </a:xfrm>
          <a:prstGeom prst="straightConnector1">
            <a:avLst/>
          </a:prstGeom>
          <a:ln w="28575">
            <a:solidFill>
              <a:srgbClr val="0119FF"/>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xmlns="" id="{63C98FBB-FF0A-4A46-BDC9-3775184E98F6}"/>
              </a:ext>
            </a:extLst>
          </p:cNvPr>
          <p:cNvCxnSpPr/>
          <p:nvPr/>
        </p:nvCxnSpPr>
        <p:spPr>
          <a:xfrm>
            <a:off x="4078310" y="4892097"/>
            <a:ext cx="0" cy="781046"/>
          </a:xfrm>
          <a:prstGeom prst="straightConnector1">
            <a:avLst/>
          </a:prstGeom>
          <a:ln w="28575">
            <a:solidFill>
              <a:srgbClr val="0119FF"/>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xmlns="" id="{2F6D4F58-D1FE-49D1-9620-DF79E4F7B86E}"/>
              </a:ext>
            </a:extLst>
          </p:cNvPr>
          <p:cNvCxnSpPr/>
          <p:nvPr/>
        </p:nvCxnSpPr>
        <p:spPr>
          <a:xfrm>
            <a:off x="991674" y="6307672"/>
            <a:ext cx="4417440" cy="0"/>
          </a:xfrm>
          <a:prstGeom prst="line">
            <a:avLst/>
          </a:prstGeom>
          <a:ln>
            <a:prstDash val="dashDot"/>
          </a:ln>
        </p:spPr>
        <p:style>
          <a:lnRef idx="3">
            <a:schemeClr val="dk1"/>
          </a:lnRef>
          <a:fillRef idx="0">
            <a:schemeClr val="dk1"/>
          </a:fillRef>
          <a:effectRef idx="2">
            <a:schemeClr val="dk1"/>
          </a:effectRef>
          <a:fontRef idx="minor">
            <a:schemeClr val="tx1"/>
          </a:fontRef>
        </p:style>
      </p:cxnSp>
      <p:cxnSp>
        <p:nvCxnSpPr>
          <p:cNvPr id="30" name="Straight Connector 29">
            <a:extLst>
              <a:ext uri="{FF2B5EF4-FFF2-40B4-BE49-F238E27FC236}">
                <a16:creationId xmlns:a16="http://schemas.microsoft.com/office/drawing/2014/main" xmlns="" id="{3AACEFE6-B094-4F61-8870-FDB1A76A8F1F}"/>
              </a:ext>
            </a:extLst>
          </p:cNvPr>
          <p:cNvCxnSpPr/>
          <p:nvPr/>
        </p:nvCxnSpPr>
        <p:spPr>
          <a:xfrm>
            <a:off x="2019836" y="5834130"/>
            <a:ext cx="0" cy="821273"/>
          </a:xfrm>
          <a:prstGeom prst="line">
            <a:avLst/>
          </a:prstGeom>
          <a:ln>
            <a:prstDash val="dashDot"/>
          </a:ln>
        </p:spPr>
        <p:style>
          <a:lnRef idx="3">
            <a:schemeClr val="dk1"/>
          </a:lnRef>
          <a:fillRef idx="0">
            <a:schemeClr val="dk1"/>
          </a:fillRef>
          <a:effectRef idx="2">
            <a:schemeClr val="dk1"/>
          </a:effectRef>
          <a:fontRef idx="minor">
            <a:schemeClr val="tx1"/>
          </a:fontRef>
        </p:style>
      </p:cxnSp>
      <p:cxnSp>
        <p:nvCxnSpPr>
          <p:cNvPr id="31" name="Straight Connector 30">
            <a:extLst>
              <a:ext uri="{FF2B5EF4-FFF2-40B4-BE49-F238E27FC236}">
                <a16:creationId xmlns:a16="http://schemas.microsoft.com/office/drawing/2014/main" xmlns="" id="{56F011DF-AB72-42DB-8B0E-62AC8772F4D1}"/>
              </a:ext>
            </a:extLst>
          </p:cNvPr>
          <p:cNvCxnSpPr/>
          <p:nvPr/>
        </p:nvCxnSpPr>
        <p:spPr>
          <a:xfrm>
            <a:off x="3036276" y="5876016"/>
            <a:ext cx="0" cy="821273"/>
          </a:xfrm>
          <a:prstGeom prst="line">
            <a:avLst/>
          </a:prstGeom>
          <a:ln>
            <a:prstDash val="dashDot"/>
          </a:ln>
        </p:spPr>
        <p:style>
          <a:lnRef idx="3">
            <a:schemeClr val="dk1"/>
          </a:lnRef>
          <a:fillRef idx="0">
            <a:schemeClr val="dk1"/>
          </a:fillRef>
          <a:effectRef idx="2">
            <a:schemeClr val="dk1"/>
          </a:effectRef>
          <a:fontRef idx="minor">
            <a:schemeClr val="tx1"/>
          </a:fontRef>
        </p:style>
      </p:cxnSp>
      <p:cxnSp>
        <p:nvCxnSpPr>
          <p:cNvPr id="32" name="Straight Connector 31">
            <a:extLst>
              <a:ext uri="{FF2B5EF4-FFF2-40B4-BE49-F238E27FC236}">
                <a16:creationId xmlns:a16="http://schemas.microsoft.com/office/drawing/2014/main" xmlns="" id="{8C433D1D-9E92-42CA-B3D5-9BF9D9521D8D}"/>
              </a:ext>
            </a:extLst>
          </p:cNvPr>
          <p:cNvCxnSpPr/>
          <p:nvPr/>
        </p:nvCxnSpPr>
        <p:spPr>
          <a:xfrm>
            <a:off x="4099774" y="5897035"/>
            <a:ext cx="0" cy="821273"/>
          </a:xfrm>
          <a:prstGeom prst="line">
            <a:avLst/>
          </a:prstGeom>
          <a:ln>
            <a:prstDash val="dashDot"/>
          </a:ln>
        </p:spPr>
        <p:style>
          <a:lnRef idx="3">
            <a:schemeClr val="dk1"/>
          </a:lnRef>
          <a:fillRef idx="0">
            <a:schemeClr val="dk1"/>
          </a:fillRef>
          <a:effectRef idx="2">
            <a:schemeClr val="dk1"/>
          </a:effectRef>
          <a:fontRef idx="minor">
            <a:schemeClr val="tx1"/>
          </a:fontRef>
        </p:style>
      </p:cxnSp>
      <p:cxnSp>
        <p:nvCxnSpPr>
          <p:cNvPr id="33" name="Straight Connector 32">
            <a:extLst>
              <a:ext uri="{FF2B5EF4-FFF2-40B4-BE49-F238E27FC236}">
                <a16:creationId xmlns:a16="http://schemas.microsoft.com/office/drawing/2014/main" xmlns="" id="{F02347AF-34CB-414A-B30B-1E28CEB285EB}"/>
              </a:ext>
            </a:extLst>
          </p:cNvPr>
          <p:cNvCxnSpPr/>
          <p:nvPr/>
        </p:nvCxnSpPr>
        <p:spPr>
          <a:xfrm>
            <a:off x="4748011" y="5876015"/>
            <a:ext cx="0" cy="821273"/>
          </a:xfrm>
          <a:prstGeom prst="line">
            <a:avLst/>
          </a:prstGeom>
          <a:ln>
            <a:prstDash val="dashDot"/>
          </a:ln>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xmlns="" id="{C2973B83-4E95-431B-883B-576D84B2FD33}"/>
                  </a:ext>
                </a:extLst>
              </p:cNvPr>
              <p:cNvSpPr txBox="1"/>
              <p:nvPr/>
            </p:nvSpPr>
            <p:spPr>
              <a:xfrm>
                <a:off x="6439437" y="1712889"/>
                <a:ext cx="4943506" cy="369332"/>
              </a:xfrm>
              <a:prstGeom prst="rect">
                <a:avLst/>
              </a:prstGeom>
              <a:noFill/>
            </p:spPr>
            <p:txBody>
              <a:bodyPr wrap="square" rtlCol="0">
                <a:spAutoFit/>
              </a:bodyPr>
              <a:lstStyle/>
              <a:p>
                <a:pPr algn="ctr"/>
                <a:r>
                  <a:rPr lang="es-MX" dirty="0"/>
                  <a:t>2.-Usar la ecuación de equilibrio </a:t>
                </a:r>
                <a14:m>
                  <m:oMath xmlns:m="http://schemas.openxmlformats.org/officeDocument/2006/math" xmlns="">
                    <m:r>
                      <a:rPr lang="es-MX" i="1" smtClean="0">
                        <a:latin typeface="Cambria Math" panose="02040503050406030204" pitchFamily="18" charset="0"/>
                      </a:rPr>
                      <m:t>Ʃ</m:t>
                    </m:r>
                    <m:r>
                      <a:rPr lang="es-MX" b="0" i="1" smtClean="0">
                        <a:latin typeface="Cambria Math" panose="02040503050406030204" pitchFamily="18" charset="0"/>
                      </a:rPr>
                      <m:t>𝑀</m:t>
                    </m:r>
                    <m:r>
                      <a:rPr lang="es-MX" b="0" i="1" smtClean="0">
                        <a:latin typeface="Cambria Math" panose="02040503050406030204" pitchFamily="18" charset="0"/>
                      </a:rPr>
                      <m:t>=0</m:t>
                    </m:r>
                  </m:oMath>
                </a14:m>
                <a:endParaRPr lang="es-MX" dirty="0"/>
              </a:p>
            </p:txBody>
          </p:sp>
        </mc:Choice>
        <mc:Fallback xmlns="">
          <p:sp>
            <p:nvSpPr>
              <p:cNvPr id="34" name="TextBox 33">
                <a:extLst>
                  <a:ext uri="{FF2B5EF4-FFF2-40B4-BE49-F238E27FC236}">
                    <a16:creationId xmlns:a16="http://schemas.microsoft.com/office/drawing/2014/main" id="{C2973B83-4E95-431B-883B-576D84B2FD33}"/>
                  </a:ext>
                </a:extLst>
              </p:cNvPr>
              <p:cNvSpPr txBox="1">
                <a:spLocks noRot="1" noChangeAspect="1" noMove="1" noResize="1" noEditPoints="1" noAdjustHandles="1" noChangeArrowheads="1" noChangeShapeType="1" noTextEdit="1"/>
              </p:cNvSpPr>
              <p:nvPr/>
            </p:nvSpPr>
            <p:spPr>
              <a:xfrm>
                <a:off x="6439437" y="1712889"/>
                <a:ext cx="4943506" cy="369332"/>
              </a:xfrm>
              <a:prstGeom prst="rect">
                <a:avLst/>
              </a:prstGeom>
              <a:blipFill>
                <a:blip r:embed="rId3"/>
                <a:stretch>
                  <a:fillRect t="-9836" b="-24590"/>
                </a:stretch>
              </a:blipFill>
            </p:spPr>
            <p:txBody>
              <a:bodyPr/>
              <a:lstStyle/>
              <a:p>
                <a:r>
                  <a:rPr lang="es-MX">
                    <a:noFill/>
                  </a:rPr>
                  <a:t> </a:t>
                </a:r>
              </a:p>
            </p:txBody>
          </p:sp>
        </mc:Fallback>
      </mc:AlternateContent>
      <p:sp>
        <p:nvSpPr>
          <p:cNvPr id="35" name="TextBox 34">
            <a:extLst>
              <a:ext uri="{FF2B5EF4-FFF2-40B4-BE49-F238E27FC236}">
                <a16:creationId xmlns:a16="http://schemas.microsoft.com/office/drawing/2014/main" xmlns="" id="{7D01FBF6-5C8B-40C6-9630-0AE6DEAC6FC4}"/>
              </a:ext>
            </a:extLst>
          </p:cNvPr>
          <p:cNvSpPr txBox="1"/>
          <p:nvPr/>
        </p:nvSpPr>
        <p:spPr>
          <a:xfrm>
            <a:off x="6463500" y="2208724"/>
            <a:ext cx="4943506" cy="92333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r>
              <a:rPr lang="es-MX" dirty="0">
                <a:latin typeface="Cambria Math" panose="02040503050406030204" pitchFamily="18" charset="0"/>
                <a:ea typeface="Cambria Math" panose="02040503050406030204" pitchFamily="18" charset="0"/>
              </a:rPr>
              <a:t>ƩMF = (2.8kN)(300mm) + (1.2kN)(600mm) + (4.3kN)(1,000mm) + (3.5kN)(1,400 mm) – (Rf)(1,800 mm) = 0</a:t>
            </a:r>
            <a:endParaRPr lang="es-MX" dirty="0"/>
          </a:p>
        </p:txBody>
      </p:sp>
      <p:sp>
        <p:nvSpPr>
          <p:cNvPr id="36" name="TextBox 35">
            <a:extLst>
              <a:ext uri="{FF2B5EF4-FFF2-40B4-BE49-F238E27FC236}">
                <a16:creationId xmlns:a16="http://schemas.microsoft.com/office/drawing/2014/main" xmlns="" id="{80A60450-4C5B-4533-8D7B-AAAFD556E9A7}"/>
              </a:ext>
            </a:extLst>
          </p:cNvPr>
          <p:cNvSpPr txBox="1"/>
          <p:nvPr/>
        </p:nvSpPr>
        <p:spPr>
          <a:xfrm>
            <a:off x="6439437" y="3364808"/>
            <a:ext cx="4943506" cy="923330"/>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r>
              <a:rPr lang="es-MX" dirty="0">
                <a:latin typeface="Cambria Math" panose="02040503050406030204" pitchFamily="18" charset="0"/>
                <a:ea typeface="Cambria Math" panose="02040503050406030204" pitchFamily="18" charset="0"/>
              </a:rPr>
              <a:t>ƩMA = 840kN*mm + 720kN*mm + 4,300kN*mm + 4,900kN*mm - (Rf)(1,800 mm)= 0</a:t>
            </a:r>
            <a:endParaRPr lang="es-MX" dirty="0"/>
          </a:p>
        </p:txBody>
      </p:sp>
      <p:sp>
        <p:nvSpPr>
          <p:cNvPr id="37" name="TextBox 36">
            <a:extLst>
              <a:ext uri="{FF2B5EF4-FFF2-40B4-BE49-F238E27FC236}">
                <a16:creationId xmlns:a16="http://schemas.microsoft.com/office/drawing/2014/main" xmlns="" id="{E47B84A2-683C-4CAC-A087-8B2EE8F2E682}"/>
              </a:ext>
            </a:extLst>
          </p:cNvPr>
          <p:cNvSpPr txBox="1"/>
          <p:nvPr/>
        </p:nvSpPr>
        <p:spPr>
          <a:xfrm>
            <a:off x="6439437" y="4516327"/>
            <a:ext cx="4943506" cy="36933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r>
              <a:rPr lang="es-MX" dirty="0">
                <a:latin typeface="Cambria Math" panose="02040503050406030204" pitchFamily="18" charset="0"/>
                <a:ea typeface="Cambria Math" panose="02040503050406030204" pitchFamily="18" charset="0"/>
              </a:rPr>
              <a:t>ƩMA = 10,760 kN*mm- (Rf)(1,800 mm)= 0</a:t>
            </a:r>
            <a:endParaRPr lang="es-MX" dirty="0"/>
          </a:p>
        </p:txBody>
      </p:sp>
      <p:sp>
        <p:nvSpPr>
          <p:cNvPr id="38" name="TextBox 37">
            <a:extLst>
              <a:ext uri="{FF2B5EF4-FFF2-40B4-BE49-F238E27FC236}">
                <a16:creationId xmlns:a16="http://schemas.microsoft.com/office/drawing/2014/main" xmlns="" id="{7C8D55E2-CD7B-405B-B0D4-97CE8DBBCA56}"/>
              </a:ext>
            </a:extLst>
          </p:cNvPr>
          <p:cNvSpPr txBox="1"/>
          <p:nvPr/>
        </p:nvSpPr>
        <p:spPr>
          <a:xfrm>
            <a:off x="6439437" y="5073173"/>
            <a:ext cx="4943506" cy="36933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r>
              <a:rPr lang="es-MX" dirty="0">
                <a:latin typeface="Cambria Math" panose="02040503050406030204" pitchFamily="18" charset="0"/>
                <a:ea typeface="Cambria Math" panose="02040503050406030204" pitchFamily="18" charset="0"/>
              </a:rPr>
              <a:t>(Rf)(1,800 mm)= 10,760 kN*mm</a:t>
            </a:r>
            <a:endParaRPr lang="es-MX" dirty="0"/>
          </a:p>
        </p:txBody>
      </p:sp>
      <p:sp>
        <p:nvSpPr>
          <p:cNvPr id="39" name="TextBox 38">
            <a:extLst>
              <a:ext uri="{FF2B5EF4-FFF2-40B4-BE49-F238E27FC236}">
                <a16:creationId xmlns:a16="http://schemas.microsoft.com/office/drawing/2014/main" xmlns="" id="{4504DE53-C04C-4AB9-B6CC-1EBAAAC98365}"/>
              </a:ext>
            </a:extLst>
          </p:cNvPr>
          <p:cNvSpPr txBox="1"/>
          <p:nvPr/>
        </p:nvSpPr>
        <p:spPr>
          <a:xfrm>
            <a:off x="6425553" y="5569008"/>
            <a:ext cx="4943506" cy="36933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r>
              <a:rPr lang="es-MX" dirty="0">
                <a:latin typeface="Cambria Math" panose="02040503050406030204" pitchFamily="18" charset="0"/>
                <a:ea typeface="Cambria Math" panose="02040503050406030204" pitchFamily="18" charset="0"/>
              </a:rPr>
              <a:t>(Rf)= 10,760 kN*mm/ 1,800 mm</a:t>
            </a:r>
            <a:endParaRPr lang="es-MX" dirty="0"/>
          </a:p>
        </p:txBody>
      </p:sp>
      <p:sp>
        <p:nvSpPr>
          <p:cNvPr id="40" name="TextBox 39">
            <a:extLst>
              <a:ext uri="{FF2B5EF4-FFF2-40B4-BE49-F238E27FC236}">
                <a16:creationId xmlns:a16="http://schemas.microsoft.com/office/drawing/2014/main" xmlns="" id="{9624F156-402A-4117-B48F-D4BBB7542997}"/>
              </a:ext>
            </a:extLst>
          </p:cNvPr>
          <p:cNvSpPr txBox="1"/>
          <p:nvPr/>
        </p:nvSpPr>
        <p:spPr>
          <a:xfrm>
            <a:off x="6425553" y="6165423"/>
            <a:ext cx="4943506" cy="36933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r>
              <a:rPr lang="es-MX" dirty="0">
                <a:latin typeface="Cambria Math" panose="02040503050406030204" pitchFamily="18" charset="0"/>
                <a:ea typeface="Cambria Math" panose="02040503050406030204" pitchFamily="18" charset="0"/>
              </a:rPr>
              <a:t>(Rf)=5.977 kN = 5.98 kN</a:t>
            </a:r>
            <a:endParaRPr lang="es-MX" dirty="0"/>
          </a:p>
        </p:txBody>
      </p:sp>
    </p:spTree>
    <p:extLst>
      <p:ext uri="{BB962C8B-B14F-4D97-AF65-F5344CB8AC3E}">
        <p14:creationId xmlns:p14="http://schemas.microsoft.com/office/powerpoint/2010/main" val="424383686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1000"/>
                                        <p:tgtEl>
                                          <p:spTgt spid="19"/>
                                        </p:tgtEl>
                                      </p:cBhvr>
                                    </p:animEffect>
                                    <p:anim calcmode="lin" valueType="num">
                                      <p:cBhvr>
                                        <p:cTn id="24" dur="1000" fill="hold"/>
                                        <p:tgtEl>
                                          <p:spTgt spid="19"/>
                                        </p:tgtEl>
                                        <p:attrNameLst>
                                          <p:attrName>ppt_x</p:attrName>
                                        </p:attrNameLst>
                                      </p:cBhvr>
                                      <p:tavLst>
                                        <p:tav tm="0">
                                          <p:val>
                                            <p:strVal val="#ppt_x"/>
                                          </p:val>
                                        </p:tav>
                                        <p:tav tm="100000">
                                          <p:val>
                                            <p:strVal val="#ppt_x"/>
                                          </p:val>
                                        </p:tav>
                                      </p:tavLst>
                                    </p:anim>
                                    <p:anim calcmode="lin" valueType="num">
                                      <p:cBhvr>
                                        <p:cTn id="25" dur="1000" fill="hold"/>
                                        <p:tgtEl>
                                          <p:spTgt spid="19"/>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1000"/>
                                        <p:tgtEl>
                                          <p:spTgt spid="23"/>
                                        </p:tgtEl>
                                      </p:cBhvr>
                                    </p:animEffect>
                                    <p:anim calcmode="lin" valueType="num">
                                      <p:cBhvr>
                                        <p:cTn id="29" dur="1000" fill="hold"/>
                                        <p:tgtEl>
                                          <p:spTgt spid="23"/>
                                        </p:tgtEl>
                                        <p:attrNameLst>
                                          <p:attrName>ppt_x</p:attrName>
                                        </p:attrNameLst>
                                      </p:cBhvr>
                                      <p:tavLst>
                                        <p:tav tm="0">
                                          <p:val>
                                            <p:strVal val="#ppt_x"/>
                                          </p:val>
                                        </p:tav>
                                        <p:tav tm="100000">
                                          <p:val>
                                            <p:strVal val="#ppt_x"/>
                                          </p:val>
                                        </p:tav>
                                      </p:tavLst>
                                    </p:anim>
                                    <p:anim calcmode="lin" valueType="num">
                                      <p:cBhvr>
                                        <p:cTn id="30" dur="1000" fill="hold"/>
                                        <p:tgtEl>
                                          <p:spTgt spid="23"/>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1000" fill="hold"/>
                                        <p:tgtEl>
                                          <p:spTgt spid="24"/>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1000"/>
                                        <p:tgtEl>
                                          <p:spTgt spid="25"/>
                                        </p:tgtEl>
                                      </p:cBhvr>
                                    </p:animEffect>
                                    <p:anim calcmode="lin" valueType="num">
                                      <p:cBhvr>
                                        <p:cTn id="39" dur="1000" fill="hold"/>
                                        <p:tgtEl>
                                          <p:spTgt spid="25"/>
                                        </p:tgtEl>
                                        <p:attrNameLst>
                                          <p:attrName>ppt_x</p:attrName>
                                        </p:attrNameLst>
                                      </p:cBhvr>
                                      <p:tavLst>
                                        <p:tav tm="0">
                                          <p:val>
                                            <p:strVal val="#ppt_x"/>
                                          </p:val>
                                        </p:tav>
                                        <p:tav tm="100000">
                                          <p:val>
                                            <p:strVal val="#ppt_x"/>
                                          </p:val>
                                        </p:tav>
                                      </p:tavLst>
                                    </p:anim>
                                    <p:anim calcmode="lin" valueType="num">
                                      <p:cBhvr>
                                        <p:cTn id="40" dur="1000" fill="hold"/>
                                        <p:tgtEl>
                                          <p:spTgt spid="25"/>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1000"/>
                                        <p:tgtEl>
                                          <p:spTgt spid="26"/>
                                        </p:tgtEl>
                                      </p:cBhvr>
                                    </p:animEffect>
                                    <p:anim calcmode="lin" valueType="num">
                                      <p:cBhvr>
                                        <p:cTn id="44" dur="1000" fill="hold"/>
                                        <p:tgtEl>
                                          <p:spTgt spid="26"/>
                                        </p:tgtEl>
                                        <p:attrNameLst>
                                          <p:attrName>ppt_x</p:attrName>
                                        </p:attrNameLst>
                                      </p:cBhvr>
                                      <p:tavLst>
                                        <p:tav tm="0">
                                          <p:val>
                                            <p:strVal val="#ppt_x"/>
                                          </p:val>
                                        </p:tav>
                                        <p:tav tm="100000">
                                          <p:val>
                                            <p:strVal val="#ppt_x"/>
                                          </p:val>
                                        </p:tav>
                                      </p:tavLst>
                                    </p:anim>
                                    <p:anim calcmode="lin" valueType="num">
                                      <p:cBhvr>
                                        <p:cTn id="45" dur="1000" fill="hold"/>
                                        <p:tgtEl>
                                          <p:spTgt spid="26"/>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1000"/>
                                        <p:tgtEl>
                                          <p:spTgt spid="28"/>
                                        </p:tgtEl>
                                      </p:cBhvr>
                                    </p:animEffect>
                                    <p:anim calcmode="lin" valueType="num">
                                      <p:cBhvr>
                                        <p:cTn id="49" dur="1000" fill="hold"/>
                                        <p:tgtEl>
                                          <p:spTgt spid="28"/>
                                        </p:tgtEl>
                                        <p:attrNameLst>
                                          <p:attrName>ppt_x</p:attrName>
                                        </p:attrNameLst>
                                      </p:cBhvr>
                                      <p:tavLst>
                                        <p:tav tm="0">
                                          <p:val>
                                            <p:strVal val="#ppt_x"/>
                                          </p:val>
                                        </p:tav>
                                        <p:tav tm="100000">
                                          <p:val>
                                            <p:strVal val="#ppt_x"/>
                                          </p:val>
                                        </p:tav>
                                      </p:tavLst>
                                    </p:anim>
                                    <p:anim calcmode="lin" valueType="num">
                                      <p:cBhvr>
                                        <p:cTn id="50" dur="1000" fill="hold"/>
                                        <p:tgtEl>
                                          <p:spTgt spid="28"/>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1000"/>
                                        <p:tgtEl>
                                          <p:spTgt spid="30"/>
                                        </p:tgtEl>
                                      </p:cBhvr>
                                    </p:animEffect>
                                    <p:anim calcmode="lin" valueType="num">
                                      <p:cBhvr>
                                        <p:cTn id="54" dur="1000" fill="hold"/>
                                        <p:tgtEl>
                                          <p:spTgt spid="30"/>
                                        </p:tgtEl>
                                        <p:attrNameLst>
                                          <p:attrName>ppt_x</p:attrName>
                                        </p:attrNameLst>
                                      </p:cBhvr>
                                      <p:tavLst>
                                        <p:tav tm="0">
                                          <p:val>
                                            <p:strVal val="#ppt_x"/>
                                          </p:val>
                                        </p:tav>
                                        <p:tav tm="100000">
                                          <p:val>
                                            <p:strVal val="#ppt_x"/>
                                          </p:val>
                                        </p:tav>
                                      </p:tavLst>
                                    </p:anim>
                                    <p:anim calcmode="lin" valueType="num">
                                      <p:cBhvr>
                                        <p:cTn id="55" dur="1000" fill="hold"/>
                                        <p:tgtEl>
                                          <p:spTgt spid="30"/>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1000"/>
                                        <p:tgtEl>
                                          <p:spTgt spid="31"/>
                                        </p:tgtEl>
                                      </p:cBhvr>
                                    </p:animEffect>
                                    <p:anim calcmode="lin" valueType="num">
                                      <p:cBhvr>
                                        <p:cTn id="59" dur="1000" fill="hold"/>
                                        <p:tgtEl>
                                          <p:spTgt spid="31"/>
                                        </p:tgtEl>
                                        <p:attrNameLst>
                                          <p:attrName>ppt_x</p:attrName>
                                        </p:attrNameLst>
                                      </p:cBhvr>
                                      <p:tavLst>
                                        <p:tav tm="0">
                                          <p:val>
                                            <p:strVal val="#ppt_x"/>
                                          </p:val>
                                        </p:tav>
                                        <p:tav tm="100000">
                                          <p:val>
                                            <p:strVal val="#ppt_x"/>
                                          </p:val>
                                        </p:tav>
                                      </p:tavLst>
                                    </p:anim>
                                    <p:anim calcmode="lin" valueType="num">
                                      <p:cBhvr>
                                        <p:cTn id="60" dur="1000" fill="hold"/>
                                        <p:tgtEl>
                                          <p:spTgt spid="31"/>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1000"/>
                                        <p:tgtEl>
                                          <p:spTgt spid="32"/>
                                        </p:tgtEl>
                                      </p:cBhvr>
                                    </p:animEffect>
                                    <p:anim calcmode="lin" valueType="num">
                                      <p:cBhvr>
                                        <p:cTn id="64" dur="1000" fill="hold"/>
                                        <p:tgtEl>
                                          <p:spTgt spid="32"/>
                                        </p:tgtEl>
                                        <p:attrNameLst>
                                          <p:attrName>ppt_x</p:attrName>
                                        </p:attrNameLst>
                                      </p:cBhvr>
                                      <p:tavLst>
                                        <p:tav tm="0">
                                          <p:val>
                                            <p:strVal val="#ppt_x"/>
                                          </p:val>
                                        </p:tav>
                                        <p:tav tm="100000">
                                          <p:val>
                                            <p:strVal val="#ppt_x"/>
                                          </p:val>
                                        </p:tav>
                                      </p:tavLst>
                                    </p:anim>
                                    <p:anim calcmode="lin" valueType="num">
                                      <p:cBhvr>
                                        <p:cTn id="65" dur="1000" fill="hold"/>
                                        <p:tgtEl>
                                          <p:spTgt spid="32"/>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1000"/>
                                        <p:tgtEl>
                                          <p:spTgt spid="33"/>
                                        </p:tgtEl>
                                      </p:cBhvr>
                                    </p:animEffect>
                                    <p:anim calcmode="lin" valueType="num">
                                      <p:cBhvr>
                                        <p:cTn id="69" dur="1000" fill="hold"/>
                                        <p:tgtEl>
                                          <p:spTgt spid="33"/>
                                        </p:tgtEl>
                                        <p:attrNameLst>
                                          <p:attrName>ppt_x</p:attrName>
                                        </p:attrNameLst>
                                      </p:cBhvr>
                                      <p:tavLst>
                                        <p:tav tm="0">
                                          <p:val>
                                            <p:strVal val="#ppt_x"/>
                                          </p:val>
                                        </p:tav>
                                        <p:tav tm="100000">
                                          <p:val>
                                            <p:strVal val="#ppt_x"/>
                                          </p:val>
                                        </p:tav>
                                      </p:tavLst>
                                    </p:anim>
                                    <p:anim calcmode="lin" valueType="num">
                                      <p:cBhvr>
                                        <p:cTn id="70"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16" presetClass="entr" presetSubtype="21" fill="hold" grpId="0" nodeType="click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barn(inVertical)">
                                      <p:cBhvr>
                                        <p:cTn id="75" dur="500"/>
                                        <p:tgtEl>
                                          <p:spTgt spid="34"/>
                                        </p:tgtEl>
                                      </p:cBhvr>
                                    </p:animEffect>
                                  </p:childTnLst>
                                </p:cTn>
                              </p:par>
                            </p:childTnLst>
                          </p:cTn>
                        </p:par>
                      </p:childTnLst>
                    </p:cTn>
                  </p:par>
                  <p:par>
                    <p:cTn id="76" fill="hold">
                      <p:stCondLst>
                        <p:cond delay="indefinite"/>
                      </p:stCondLst>
                      <p:childTnLst>
                        <p:par>
                          <p:cTn id="77" fill="hold">
                            <p:stCondLst>
                              <p:cond delay="0"/>
                            </p:stCondLst>
                            <p:childTnLst>
                              <p:par>
                                <p:cTn id="78" presetID="16" presetClass="entr" presetSubtype="21" fill="hold" grpId="0" nodeType="clickEffect">
                                  <p:stCondLst>
                                    <p:cond delay="0"/>
                                  </p:stCondLst>
                                  <p:childTnLst>
                                    <p:set>
                                      <p:cBhvr>
                                        <p:cTn id="79" dur="1" fill="hold">
                                          <p:stCondLst>
                                            <p:cond delay="0"/>
                                          </p:stCondLst>
                                        </p:cTn>
                                        <p:tgtEl>
                                          <p:spTgt spid="35"/>
                                        </p:tgtEl>
                                        <p:attrNameLst>
                                          <p:attrName>style.visibility</p:attrName>
                                        </p:attrNameLst>
                                      </p:cBhvr>
                                      <p:to>
                                        <p:strVal val="visible"/>
                                      </p:to>
                                    </p:set>
                                    <p:animEffect transition="in" filter="barn(inVertical)">
                                      <p:cBhvr>
                                        <p:cTn id="80" dur="500"/>
                                        <p:tgtEl>
                                          <p:spTgt spid="35"/>
                                        </p:tgtEl>
                                      </p:cBhvr>
                                    </p:animEffect>
                                  </p:childTnLst>
                                </p:cTn>
                              </p:par>
                            </p:childTnLst>
                          </p:cTn>
                        </p:par>
                      </p:childTnLst>
                    </p:cTn>
                  </p:par>
                  <p:par>
                    <p:cTn id="81" fill="hold">
                      <p:stCondLst>
                        <p:cond delay="indefinite"/>
                      </p:stCondLst>
                      <p:childTnLst>
                        <p:par>
                          <p:cTn id="82" fill="hold">
                            <p:stCondLst>
                              <p:cond delay="0"/>
                            </p:stCondLst>
                            <p:childTnLst>
                              <p:par>
                                <p:cTn id="83" presetID="16" presetClass="entr" presetSubtype="21" fill="hold" grpId="0" nodeType="click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barn(inVertical)">
                                      <p:cBhvr>
                                        <p:cTn id="85" dur="500"/>
                                        <p:tgtEl>
                                          <p:spTgt spid="36"/>
                                        </p:tgtEl>
                                      </p:cBhvr>
                                    </p:animEffect>
                                  </p:childTnLst>
                                </p:cTn>
                              </p:par>
                            </p:childTnLst>
                          </p:cTn>
                        </p:par>
                      </p:childTnLst>
                    </p:cTn>
                  </p:par>
                  <p:par>
                    <p:cTn id="86" fill="hold">
                      <p:stCondLst>
                        <p:cond delay="indefinite"/>
                      </p:stCondLst>
                      <p:childTnLst>
                        <p:par>
                          <p:cTn id="87" fill="hold">
                            <p:stCondLst>
                              <p:cond delay="0"/>
                            </p:stCondLst>
                            <p:childTnLst>
                              <p:par>
                                <p:cTn id="88" presetID="16" presetClass="entr" presetSubtype="21" fill="hold" grpId="0" nodeType="click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barn(inVertical)">
                                      <p:cBhvr>
                                        <p:cTn id="90" dur="500"/>
                                        <p:tgtEl>
                                          <p:spTgt spid="37"/>
                                        </p:tgtEl>
                                      </p:cBhvr>
                                    </p:animEffect>
                                  </p:childTnLst>
                                </p:cTn>
                              </p:par>
                            </p:childTnLst>
                          </p:cTn>
                        </p:par>
                      </p:childTnLst>
                    </p:cTn>
                  </p:par>
                  <p:par>
                    <p:cTn id="91" fill="hold">
                      <p:stCondLst>
                        <p:cond delay="indefinite"/>
                      </p:stCondLst>
                      <p:childTnLst>
                        <p:par>
                          <p:cTn id="92" fill="hold">
                            <p:stCondLst>
                              <p:cond delay="0"/>
                            </p:stCondLst>
                            <p:childTnLst>
                              <p:par>
                                <p:cTn id="93" presetID="16" presetClass="entr" presetSubtype="21" fill="hold" grpId="0" nodeType="click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barn(inVertical)">
                                      <p:cBhvr>
                                        <p:cTn id="95" dur="500"/>
                                        <p:tgtEl>
                                          <p:spTgt spid="38"/>
                                        </p:tgtEl>
                                      </p:cBhvr>
                                    </p:animEffect>
                                  </p:childTnLst>
                                </p:cTn>
                              </p:par>
                            </p:childTnLst>
                          </p:cTn>
                        </p:par>
                      </p:childTnLst>
                    </p:cTn>
                  </p:par>
                  <p:par>
                    <p:cTn id="96" fill="hold">
                      <p:stCondLst>
                        <p:cond delay="indefinite"/>
                      </p:stCondLst>
                      <p:childTnLst>
                        <p:par>
                          <p:cTn id="97" fill="hold">
                            <p:stCondLst>
                              <p:cond delay="0"/>
                            </p:stCondLst>
                            <p:childTnLst>
                              <p:par>
                                <p:cTn id="98" presetID="16" presetClass="entr" presetSubtype="21" fill="hold" grpId="0" nodeType="clickEffect">
                                  <p:stCondLst>
                                    <p:cond delay="0"/>
                                  </p:stCondLst>
                                  <p:childTnLst>
                                    <p:set>
                                      <p:cBhvr>
                                        <p:cTn id="99" dur="1" fill="hold">
                                          <p:stCondLst>
                                            <p:cond delay="0"/>
                                          </p:stCondLst>
                                        </p:cTn>
                                        <p:tgtEl>
                                          <p:spTgt spid="39"/>
                                        </p:tgtEl>
                                        <p:attrNameLst>
                                          <p:attrName>style.visibility</p:attrName>
                                        </p:attrNameLst>
                                      </p:cBhvr>
                                      <p:to>
                                        <p:strVal val="visible"/>
                                      </p:to>
                                    </p:set>
                                    <p:animEffect transition="in" filter="barn(inVertical)">
                                      <p:cBhvr>
                                        <p:cTn id="100" dur="500"/>
                                        <p:tgtEl>
                                          <p:spTgt spid="39"/>
                                        </p:tgtEl>
                                      </p:cBhvr>
                                    </p:animEffect>
                                  </p:childTnLst>
                                </p:cTn>
                              </p:par>
                            </p:childTnLst>
                          </p:cTn>
                        </p:par>
                      </p:childTnLst>
                    </p:cTn>
                  </p:par>
                  <p:par>
                    <p:cTn id="101" fill="hold">
                      <p:stCondLst>
                        <p:cond delay="indefinite"/>
                      </p:stCondLst>
                      <p:childTnLst>
                        <p:par>
                          <p:cTn id="102" fill="hold">
                            <p:stCondLst>
                              <p:cond delay="0"/>
                            </p:stCondLst>
                            <p:childTnLst>
                              <p:par>
                                <p:cTn id="103" presetID="16" presetClass="entr" presetSubtype="21" fill="hold" grpId="0" nodeType="clickEffect">
                                  <p:stCondLst>
                                    <p:cond delay="0"/>
                                  </p:stCondLst>
                                  <p:childTnLst>
                                    <p:set>
                                      <p:cBhvr>
                                        <p:cTn id="104" dur="1" fill="hold">
                                          <p:stCondLst>
                                            <p:cond delay="0"/>
                                          </p:stCondLst>
                                        </p:cTn>
                                        <p:tgtEl>
                                          <p:spTgt spid="40"/>
                                        </p:tgtEl>
                                        <p:attrNameLst>
                                          <p:attrName>style.visibility</p:attrName>
                                        </p:attrNameLst>
                                      </p:cBhvr>
                                      <p:to>
                                        <p:strVal val="visible"/>
                                      </p:to>
                                    </p:set>
                                    <p:animEffect transition="in" filter="barn(inVertical)">
                                      <p:cBhvr>
                                        <p:cTn id="10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34" grpId="0"/>
      <p:bldP spid="35" grpId="0" animBg="1"/>
      <p:bldP spid="36" grpId="0" animBg="1"/>
      <p:bldP spid="37" grpId="0" animBg="1"/>
      <p:bldP spid="38" grpId="0" animBg="1"/>
      <p:bldP spid="39" grpId="0" animBg="1"/>
      <p:bldP spid="4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52F5A6E-1192-48EF-80A2-1CE8530015EA}"/>
              </a:ext>
            </a:extLst>
          </p:cNvPr>
          <p:cNvSpPr>
            <a:spLocks noGrp="1"/>
          </p:cNvSpPr>
          <p:nvPr>
            <p:ph idx="1"/>
          </p:nvPr>
        </p:nvSpPr>
        <p:spPr>
          <a:xfrm>
            <a:off x="1066800" y="940158"/>
            <a:ext cx="10058400" cy="772731"/>
          </a:xfrm>
        </p:spPr>
        <p:txBody>
          <a:bodyPr>
            <a:normAutofit/>
          </a:bodyPr>
          <a:lstStyle/>
          <a:p>
            <a:r>
              <a:rPr lang="es-MX" sz="2400" dirty="0"/>
              <a:t>Ejemplo: Calcule las fuerzas de reacción en las varillas de apoyo.</a:t>
            </a:r>
          </a:p>
        </p:txBody>
      </p:sp>
      <p:sp>
        <p:nvSpPr>
          <p:cNvPr id="4" name="Slide Number Placeholder 3">
            <a:extLst>
              <a:ext uri="{FF2B5EF4-FFF2-40B4-BE49-F238E27FC236}">
                <a16:creationId xmlns:a16="http://schemas.microsoft.com/office/drawing/2014/main" xmlns="" id="{39A9B790-5C47-4B69-B36A-62FE41E9064B}"/>
              </a:ext>
            </a:extLst>
          </p:cNvPr>
          <p:cNvSpPr>
            <a:spLocks noGrp="1"/>
          </p:cNvSpPr>
          <p:nvPr>
            <p:ph type="sldNum" sz="quarter" idx="12"/>
          </p:nvPr>
        </p:nvSpPr>
        <p:spPr/>
        <p:txBody>
          <a:bodyPr/>
          <a:lstStyle/>
          <a:p>
            <a:fld id="{5A07E627-992C-47B0-AE5B-F627B2EA972F}" type="slidenum">
              <a:rPr lang="es-MX" smtClean="0"/>
              <a:t>24</a:t>
            </a:fld>
            <a:endParaRPr lang="es-MX"/>
          </a:p>
        </p:txBody>
      </p:sp>
      <p:pic>
        <p:nvPicPr>
          <p:cNvPr id="5" name="Picture 4">
            <a:extLst>
              <a:ext uri="{FF2B5EF4-FFF2-40B4-BE49-F238E27FC236}">
                <a16:creationId xmlns:a16="http://schemas.microsoft.com/office/drawing/2014/main" xmlns="" id="{27C7FA1F-2F55-4642-82CD-A7446877B88F}"/>
              </a:ext>
            </a:extLst>
          </p:cNvPr>
          <p:cNvPicPr>
            <a:picLocks noChangeAspect="1"/>
          </p:cNvPicPr>
          <p:nvPr/>
        </p:nvPicPr>
        <p:blipFill rotWithShape="1">
          <a:blip r:embed="rId2"/>
          <a:srcRect l="32113" t="34922" r="31119" b="29360"/>
          <a:stretch/>
        </p:blipFill>
        <p:spPr>
          <a:xfrm>
            <a:off x="725505" y="1712889"/>
            <a:ext cx="4943506" cy="2700000"/>
          </a:xfrm>
          <a:prstGeom prst="rect">
            <a:avLst/>
          </a:prstGeom>
        </p:spPr>
      </p:pic>
      <p:sp>
        <p:nvSpPr>
          <p:cNvPr id="6" name="TextBox 5">
            <a:extLst>
              <a:ext uri="{FF2B5EF4-FFF2-40B4-BE49-F238E27FC236}">
                <a16:creationId xmlns:a16="http://schemas.microsoft.com/office/drawing/2014/main" xmlns="" id="{8596C81F-6FC8-4BD3-AE6C-55D493CD2FED}"/>
              </a:ext>
            </a:extLst>
          </p:cNvPr>
          <p:cNvSpPr txBox="1"/>
          <p:nvPr/>
        </p:nvSpPr>
        <p:spPr>
          <a:xfrm>
            <a:off x="631065" y="4516327"/>
            <a:ext cx="4943506" cy="369332"/>
          </a:xfrm>
          <a:prstGeom prst="rect">
            <a:avLst/>
          </a:prstGeom>
          <a:noFill/>
        </p:spPr>
        <p:txBody>
          <a:bodyPr wrap="square" rtlCol="0">
            <a:spAutoFit/>
          </a:bodyPr>
          <a:lstStyle/>
          <a:p>
            <a:r>
              <a:rPr lang="es-MX" dirty="0"/>
              <a:t>1.- Trazar el diagrama de cuerpo libre.</a:t>
            </a:r>
          </a:p>
        </p:txBody>
      </p:sp>
      <p:sp>
        <p:nvSpPr>
          <p:cNvPr id="7" name="Rectangle 6">
            <a:extLst>
              <a:ext uri="{FF2B5EF4-FFF2-40B4-BE49-F238E27FC236}">
                <a16:creationId xmlns:a16="http://schemas.microsoft.com/office/drawing/2014/main" xmlns="" id="{85805746-0349-4693-9357-496C8F1FE40E}"/>
              </a:ext>
            </a:extLst>
          </p:cNvPr>
          <p:cNvSpPr/>
          <p:nvPr/>
        </p:nvSpPr>
        <p:spPr>
          <a:xfrm>
            <a:off x="991674" y="5666705"/>
            <a:ext cx="4417440" cy="16742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MX"/>
          </a:p>
        </p:txBody>
      </p:sp>
      <p:cxnSp>
        <p:nvCxnSpPr>
          <p:cNvPr id="16" name="Straight Arrow Connector 15">
            <a:extLst>
              <a:ext uri="{FF2B5EF4-FFF2-40B4-BE49-F238E27FC236}">
                <a16:creationId xmlns:a16="http://schemas.microsoft.com/office/drawing/2014/main" xmlns="" id="{32216A95-A4E2-441F-8ED3-9722928E3F8F}"/>
              </a:ext>
            </a:extLst>
          </p:cNvPr>
          <p:cNvCxnSpPr>
            <a:cxnSpLocks/>
          </p:cNvCxnSpPr>
          <p:nvPr/>
        </p:nvCxnSpPr>
        <p:spPr>
          <a:xfrm flipV="1">
            <a:off x="991674" y="5834131"/>
            <a:ext cx="0" cy="82127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xmlns="" id="{60727AFF-DE4D-439A-BB6B-2A3BF4E478DA}"/>
              </a:ext>
            </a:extLst>
          </p:cNvPr>
          <p:cNvCxnSpPr>
            <a:cxnSpLocks/>
          </p:cNvCxnSpPr>
          <p:nvPr/>
        </p:nvCxnSpPr>
        <p:spPr>
          <a:xfrm flipV="1">
            <a:off x="5409114" y="5834130"/>
            <a:ext cx="0" cy="82127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xmlns="" id="{859747D1-928A-4BCB-8B9A-203F5A955FF0}"/>
              </a:ext>
            </a:extLst>
          </p:cNvPr>
          <p:cNvCxnSpPr/>
          <p:nvPr/>
        </p:nvCxnSpPr>
        <p:spPr>
          <a:xfrm>
            <a:off x="2019836" y="4885659"/>
            <a:ext cx="0" cy="781046"/>
          </a:xfrm>
          <a:prstGeom prst="straightConnector1">
            <a:avLst/>
          </a:prstGeom>
          <a:ln w="28575">
            <a:solidFill>
              <a:srgbClr val="0119FF"/>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xmlns="" id="{B6EFD820-9782-422D-8D9C-8EC2507D896A}"/>
              </a:ext>
            </a:extLst>
          </p:cNvPr>
          <p:cNvCxnSpPr/>
          <p:nvPr/>
        </p:nvCxnSpPr>
        <p:spPr>
          <a:xfrm>
            <a:off x="4752305" y="4913291"/>
            <a:ext cx="0" cy="781046"/>
          </a:xfrm>
          <a:prstGeom prst="straightConnector1">
            <a:avLst/>
          </a:prstGeom>
          <a:ln w="28575">
            <a:solidFill>
              <a:srgbClr val="0119FF"/>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xmlns="" id="{31CFDA02-A4A1-496C-BD3B-A9142B4EAFD6}"/>
              </a:ext>
            </a:extLst>
          </p:cNvPr>
          <p:cNvCxnSpPr/>
          <p:nvPr/>
        </p:nvCxnSpPr>
        <p:spPr>
          <a:xfrm>
            <a:off x="3036276" y="4885659"/>
            <a:ext cx="0" cy="781046"/>
          </a:xfrm>
          <a:prstGeom prst="straightConnector1">
            <a:avLst/>
          </a:prstGeom>
          <a:ln w="28575">
            <a:solidFill>
              <a:srgbClr val="0119FF"/>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xmlns="" id="{63C98FBB-FF0A-4A46-BDC9-3775184E98F6}"/>
              </a:ext>
            </a:extLst>
          </p:cNvPr>
          <p:cNvCxnSpPr/>
          <p:nvPr/>
        </p:nvCxnSpPr>
        <p:spPr>
          <a:xfrm>
            <a:off x="4078310" y="4892097"/>
            <a:ext cx="0" cy="781046"/>
          </a:xfrm>
          <a:prstGeom prst="straightConnector1">
            <a:avLst/>
          </a:prstGeom>
          <a:ln w="28575">
            <a:solidFill>
              <a:srgbClr val="0119FF"/>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xmlns="" id="{2F6D4F58-D1FE-49D1-9620-DF79E4F7B86E}"/>
              </a:ext>
            </a:extLst>
          </p:cNvPr>
          <p:cNvCxnSpPr/>
          <p:nvPr/>
        </p:nvCxnSpPr>
        <p:spPr>
          <a:xfrm>
            <a:off x="991674" y="6307672"/>
            <a:ext cx="4417440" cy="0"/>
          </a:xfrm>
          <a:prstGeom prst="line">
            <a:avLst/>
          </a:prstGeom>
          <a:ln>
            <a:prstDash val="dashDot"/>
          </a:ln>
        </p:spPr>
        <p:style>
          <a:lnRef idx="3">
            <a:schemeClr val="dk1"/>
          </a:lnRef>
          <a:fillRef idx="0">
            <a:schemeClr val="dk1"/>
          </a:fillRef>
          <a:effectRef idx="2">
            <a:schemeClr val="dk1"/>
          </a:effectRef>
          <a:fontRef idx="minor">
            <a:schemeClr val="tx1"/>
          </a:fontRef>
        </p:style>
      </p:cxnSp>
      <p:cxnSp>
        <p:nvCxnSpPr>
          <p:cNvPr id="30" name="Straight Connector 29">
            <a:extLst>
              <a:ext uri="{FF2B5EF4-FFF2-40B4-BE49-F238E27FC236}">
                <a16:creationId xmlns:a16="http://schemas.microsoft.com/office/drawing/2014/main" xmlns="" id="{3AACEFE6-B094-4F61-8870-FDB1A76A8F1F}"/>
              </a:ext>
            </a:extLst>
          </p:cNvPr>
          <p:cNvCxnSpPr/>
          <p:nvPr/>
        </p:nvCxnSpPr>
        <p:spPr>
          <a:xfrm>
            <a:off x="2019836" y="5834130"/>
            <a:ext cx="0" cy="821273"/>
          </a:xfrm>
          <a:prstGeom prst="line">
            <a:avLst/>
          </a:prstGeom>
          <a:ln>
            <a:prstDash val="dashDot"/>
          </a:ln>
        </p:spPr>
        <p:style>
          <a:lnRef idx="3">
            <a:schemeClr val="dk1"/>
          </a:lnRef>
          <a:fillRef idx="0">
            <a:schemeClr val="dk1"/>
          </a:fillRef>
          <a:effectRef idx="2">
            <a:schemeClr val="dk1"/>
          </a:effectRef>
          <a:fontRef idx="minor">
            <a:schemeClr val="tx1"/>
          </a:fontRef>
        </p:style>
      </p:cxnSp>
      <p:cxnSp>
        <p:nvCxnSpPr>
          <p:cNvPr id="31" name="Straight Connector 30">
            <a:extLst>
              <a:ext uri="{FF2B5EF4-FFF2-40B4-BE49-F238E27FC236}">
                <a16:creationId xmlns:a16="http://schemas.microsoft.com/office/drawing/2014/main" xmlns="" id="{56F011DF-AB72-42DB-8B0E-62AC8772F4D1}"/>
              </a:ext>
            </a:extLst>
          </p:cNvPr>
          <p:cNvCxnSpPr/>
          <p:nvPr/>
        </p:nvCxnSpPr>
        <p:spPr>
          <a:xfrm>
            <a:off x="3036276" y="5876016"/>
            <a:ext cx="0" cy="821273"/>
          </a:xfrm>
          <a:prstGeom prst="line">
            <a:avLst/>
          </a:prstGeom>
          <a:ln>
            <a:prstDash val="dashDot"/>
          </a:ln>
        </p:spPr>
        <p:style>
          <a:lnRef idx="3">
            <a:schemeClr val="dk1"/>
          </a:lnRef>
          <a:fillRef idx="0">
            <a:schemeClr val="dk1"/>
          </a:fillRef>
          <a:effectRef idx="2">
            <a:schemeClr val="dk1"/>
          </a:effectRef>
          <a:fontRef idx="minor">
            <a:schemeClr val="tx1"/>
          </a:fontRef>
        </p:style>
      </p:cxnSp>
      <p:cxnSp>
        <p:nvCxnSpPr>
          <p:cNvPr id="32" name="Straight Connector 31">
            <a:extLst>
              <a:ext uri="{FF2B5EF4-FFF2-40B4-BE49-F238E27FC236}">
                <a16:creationId xmlns:a16="http://schemas.microsoft.com/office/drawing/2014/main" xmlns="" id="{8C433D1D-9E92-42CA-B3D5-9BF9D9521D8D}"/>
              </a:ext>
            </a:extLst>
          </p:cNvPr>
          <p:cNvCxnSpPr/>
          <p:nvPr/>
        </p:nvCxnSpPr>
        <p:spPr>
          <a:xfrm>
            <a:off x="4099774" y="5897035"/>
            <a:ext cx="0" cy="821273"/>
          </a:xfrm>
          <a:prstGeom prst="line">
            <a:avLst/>
          </a:prstGeom>
          <a:ln>
            <a:prstDash val="dashDot"/>
          </a:ln>
        </p:spPr>
        <p:style>
          <a:lnRef idx="3">
            <a:schemeClr val="dk1"/>
          </a:lnRef>
          <a:fillRef idx="0">
            <a:schemeClr val="dk1"/>
          </a:fillRef>
          <a:effectRef idx="2">
            <a:schemeClr val="dk1"/>
          </a:effectRef>
          <a:fontRef idx="minor">
            <a:schemeClr val="tx1"/>
          </a:fontRef>
        </p:style>
      </p:cxnSp>
      <p:cxnSp>
        <p:nvCxnSpPr>
          <p:cNvPr id="33" name="Straight Connector 32">
            <a:extLst>
              <a:ext uri="{FF2B5EF4-FFF2-40B4-BE49-F238E27FC236}">
                <a16:creationId xmlns:a16="http://schemas.microsoft.com/office/drawing/2014/main" xmlns="" id="{F02347AF-34CB-414A-B30B-1E28CEB285EB}"/>
              </a:ext>
            </a:extLst>
          </p:cNvPr>
          <p:cNvCxnSpPr/>
          <p:nvPr/>
        </p:nvCxnSpPr>
        <p:spPr>
          <a:xfrm>
            <a:off x="4748011" y="5876015"/>
            <a:ext cx="0" cy="821273"/>
          </a:xfrm>
          <a:prstGeom prst="line">
            <a:avLst/>
          </a:prstGeom>
          <a:ln>
            <a:prstDash val="dashDot"/>
          </a:ln>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xmlns="" id="{C2973B83-4E95-431B-883B-576D84B2FD33}"/>
                  </a:ext>
                </a:extLst>
              </p:cNvPr>
              <p:cNvSpPr txBox="1"/>
              <p:nvPr/>
            </p:nvSpPr>
            <p:spPr>
              <a:xfrm>
                <a:off x="6439437" y="1712889"/>
                <a:ext cx="4943506" cy="369332"/>
              </a:xfrm>
              <a:prstGeom prst="rect">
                <a:avLst/>
              </a:prstGeom>
              <a:noFill/>
            </p:spPr>
            <p:txBody>
              <a:bodyPr wrap="square" rtlCol="0">
                <a:spAutoFit/>
              </a:bodyPr>
              <a:lstStyle/>
              <a:p>
                <a:pPr algn="ctr"/>
                <a:r>
                  <a:rPr lang="es-MX" dirty="0"/>
                  <a:t>3.- Comprobación </a:t>
                </a:r>
                <a14:m>
                  <m:oMath xmlns:m="http://schemas.openxmlformats.org/officeDocument/2006/math" xmlns="">
                    <m:r>
                      <a:rPr lang="es-MX" i="1" smtClean="0">
                        <a:latin typeface="Cambria Math" panose="02040503050406030204" pitchFamily="18" charset="0"/>
                      </a:rPr>
                      <m:t>Ʃ</m:t>
                    </m:r>
                    <m:r>
                      <a:rPr lang="es-MX" b="0" i="1" smtClean="0">
                        <a:latin typeface="Cambria Math" panose="02040503050406030204" pitchFamily="18" charset="0"/>
                      </a:rPr>
                      <m:t>𝐹</m:t>
                    </m:r>
                    <m:r>
                      <a:rPr lang="es-MX" b="0" i="1" smtClean="0">
                        <a:latin typeface="Cambria Math" panose="02040503050406030204" pitchFamily="18" charset="0"/>
                      </a:rPr>
                      <m:t>=0</m:t>
                    </m:r>
                  </m:oMath>
                </a14:m>
                <a:endParaRPr lang="es-MX" dirty="0"/>
              </a:p>
            </p:txBody>
          </p:sp>
        </mc:Choice>
        <mc:Fallback xmlns="">
          <p:sp>
            <p:nvSpPr>
              <p:cNvPr id="34" name="TextBox 33">
                <a:extLst>
                  <a:ext uri="{FF2B5EF4-FFF2-40B4-BE49-F238E27FC236}">
                    <a16:creationId xmlns:a16="http://schemas.microsoft.com/office/drawing/2014/main" id="{C2973B83-4E95-431B-883B-576D84B2FD33}"/>
                  </a:ext>
                </a:extLst>
              </p:cNvPr>
              <p:cNvSpPr txBox="1">
                <a:spLocks noRot="1" noChangeAspect="1" noMove="1" noResize="1" noEditPoints="1" noAdjustHandles="1" noChangeArrowheads="1" noChangeShapeType="1" noTextEdit="1"/>
              </p:cNvSpPr>
              <p:nvPr/>
            </p:nvSpPr>
            <p:spPr>
              <a:xfrm>
                <a:off x="6439437" y="1712889"/>
                <a:ext cx="4943506" cy="369332"/>
              </a:xfrm>
              <a:prstGeom prst="rect">
                <a:avLst/>
              </a:prstGeom>
              <a:blipFill>
                <a:blip r:embed="rId3"/>
                <a:stretch>
                  <a:fillRect t="-9836" b="-24590"/>
                </a:stretch>
              </a:blipFill>
            </p:spPr>
            <p:txBody>
              <a:bodyPr/>
              <a:lstStyle/>
              <a:p>
                <a:r>
                  <a:rPr lang="es-MX">
                    <a:noFill/>
                  </a:rPr>
                  <a:t> </a:t>
                </a:r>
              </a:p>
            </p:txBody>
          </p:sp>
        </mc:Fallback>
      </mc:AlternateContent>
      <p:sp>
        <p:nvSpPr>
          <p:cNvPr id="35" name="TextBox 34">
            <a:extLst>
              <a:ext uri="{FF2B5EF4-FFF2-40B4-BE49-F238E27FC236}">
                <a16:creationId xmlns:a16="http://schemas.microsoft.com/office/drawing/2014/main" xmlns="" id="{7D01FBF6-5C8B-40C6-9630-0AE6DEAC6FC4}"/>
              </a:ext>
            </a:extLst>
          </p:cNvPr>
          <p:cNvSpPr txBox="1"/>
          <p:nvPr/>
        </p:nvSpPr>
        <p:spPr>
          <a:xfrm>
            <a:off x="6439437" y="2208724"/>
            <a:ext cx="4943506" cy="36933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r>
              <a:rPr lang="es-MX" dirty="0">
                <a:latin typeface="Cambria Math" panose="02040503050406030204" pitchFamily="18" charset="0"/>
                <a:ea typeface="Cambria Math" panose="02040503050406030204" pitchFamily="18" charset="0"/>
              </a:rPr>
              <a:t>ƩF = arriba +  abajo= 0</a:t>
            </a:r>
            <a:endParaRPr lang="es-MX" dirty="0"/>
          </a:p>
        </p:txBody>
      </p:sp>
      <p:sp>
        <p:nvSpPr>
          <p:cNvPr id="36" name="TextBox 35">
            <a:extLst>
              <a:ext uri="{FF2B5EF4-FFF2-40B4-BE49-F238E27FC236}">
                <a16:creationId xmlns:a16="http://schemas.microsoft.com/office/drawing/2014/main" xmlns="" id="{80A60450-4C5B-4533-8D7B-AAAFD556E9A7}"/>
              </a:ext>
            </a:extLst>
          </p:cNvPr>
          <p:cNvSpPr txBox="1"/>
          <p:nvPr/>
        </p:nvSpPr>
        <p:spPr>
          <a:xfrm>
            <a:off x="6425553" y="2922768"/>
            <a:ext cx="4943506" cy="646331"/>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r>
              <a:rPr lang="es-MX" dirty="0">
                <a:latin typeface="Cambria Math" panose="02040503050406030204" pitchFamily="18" charset="0"/>
                <a:ea typeface="Cambria Math" panose="02040503050406030204" pitchFamily="18" charset="0"/>
              </a:rPr>
              <a:t>ƩF =(3.5kN + 4.3kN + 1.2kN + 2.8kN) - (5.82kN + 5.98kN) =0</a:t>
            </a:r>
            <a:endParaRPr lang="es-MX" dirty="0"/>
          </a:p>
        </p:txBody>
      </p:sp>
      <p:sp>
        <p:nvSpPr>
          <p:cNvPr id="37" name="TextBox 36">
            <a:extLst>
              <a:ext uri="{FF2B5EF4-FFF2-40B4-BE49-F238E27FC236}">
                <a16:creationId xmlns:a16="http://schemas.microsoft.com/office/drawing/2014/main" xmlns="" id="{E47B84A2-683C-4CAC-A087-8B2EE8F2E682}"/>
              </a:ext>
            </a:extLst>
          </p:cNvPr>
          <p:cNvSpPr txBox="1"/>
          <p:nvPr/>
        </p:nvSpPr>
        <p:spPr>
          <a:xfrm>
            <a:off x="6425553" y="3817016"/>
            <a:ext cx="4943506" cy="369332"/>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r>
              <a:rPr lang="es-MX" dirty="0">
                <a:latin typeface="Cambria Math" panose="02040503050406030204" pitchFamily="18" charset="0"/>
                <a:ea typeface="Cambria Math" panose="02040503050406030204" pitchFamily="18" charset="0"/>
              </a:rPr>
              <a:t>ƩMA = 11.8 kN – 11.8=0</a:t>
            </a:r>
            <a:endParaRPr lang="es-MX" dirty="0"/>
          </a:p>
        </p:txBody>
      </p:sp>
    </p:spTree>
    <p:extLst>
      <p:ext uri="{BB962C8B-B14F-4D97-AF65-F5344CB8AC3E}">
        <p14:creationId xmlns:p14="http://schemas.microsoft.com/office/powerpoint/2010/main" val="32320956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1000"/>
                                        <p:tgtEl>
                                          <p:spTgt spid="19"/>
                                        </p:tgtEl>
                                      </p:cBhvr>
                                    </p:animEffect>
                                    <p:anim calcmode="lin" valueType="num">
                                      <p:cBhvr>
                                        <p:cTn id="24" dur="1000" fill="hold"/>
                                        <p:tgtEl>
                                          <p:spTgt spid="19"/>
                                        </p:tgtEl>
                                        <p:attrNameLst>
                                          <p:attrName>ppt_x</p:attrName>
                                        </p:attrNameLst>
                                      </p:cBhvr>
                                      <p:tavLst>
                                        <p:tav tm="0">
                                          <p:val>
                                            <p:strVal val="#ppt_x"/>
                                          </p:val>
                                        </p:tav>
                                        <p:tav tm="100000">
                                          <p:val>
                                            <p:strVal val="#ppt_x"/>
                                          </p:val>
                                        </p:tav>
                                      </p:tavLst>
                                    </p:anim>
                                    <p:anim calcmode="lin" valueType="num">
                                      <p:cBhvr>
                                        <p:cTn id="25" dur="1000" fill="hold"/>
                                        <p:tgtEl>
                                          <p:spTgt spid="19"/>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1000"/>
                                        <p:tgtEl>
                                          <p:spTgt spid="23"/>
                                        </p:tgtEl>
                                      </p:cBhvr>
                                    </p:animEffect>
                                    <p:anim calcmode="lin" valueType="num">
                                      <p:cBhvr>
                                        <p:cTn id="29" dur="1000" fill="hold"/>
                                        <p:tgtEl>
                                          <p:spTgt spid="23"/>
                                        </p:tgtEl>
                                        <p:attrNameLst>
                                          <p:attrName>ppt_x</p:attrName>
                                        </p:attrNameLst>
                                      </p:cBhvr>
                                      <p:tavLst>
                                        <p:tav tm="0">
                                          <p:val>
                                            <p:strVal val="#ppt_x"/>
                                          </p:val>
                                        </p:tav>
                                        <p:tav tm="100000">
                                          <p:val>
                                            <p:strVal val="#ppt_x"/>
                                          </p:val>
                                        </p:tav>
                                      </p:tavLst>
                                    </p:anim>
                                    <p:anim calcmode="lin" valueType="num">
                                      <p:cBhvr>
                                        <p:cTn id="30" dur="1000" fill="hold"/>
                                        <p:tgtEl>
                                          <p:spTgt spid="23"/>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1000"/>
                                        <p:tgtEl>
                                          <p:spTgt spid="24"/>
                                        </p:tgtEl>
                                      </p:cBhvr>
                                    </p:animEffect>
                                    <p:anim calcmode="lin" valueType="num">
                                      <p:cBhvr>
                                        <p:cTn id="34" dur="1000" fill="hold"/>
                                        <p:tgtEl>
                                          <p:spTgt spid="24"/>
                                        </p:tgtEl>
                                        <p:attrNameLst>
                                          <p:attrName>ppt_x</p:attrName>
                                        </p:attrNameLst>
                                      </p:cBhvr>
                                      <p:tavLst>
                                        <p:tav tm="0">
                                          <p:val>
                                            <p:strVal val="#ppt_x"/>
                                          </p:val>
                                        </p:tav>
                                        <p:tav tm="100000">
                                          <p:val>
                                            <p:strVal val="#ppt_x"/>
                                          </p:val>
                                        </p:tav>
                                      </p:tavLst>
                                    </p:anim>
                                    <p:anim calcmode="lin" valueType="num">
                                      <p:cBhvr>
                                        <p:cTn id="35" dur="1000" fill="hold"/>
                                        <p:tgtEl>
                                          <p:spTgt spid="24"/>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1000"/>
                                        <p:tgtEl>
                                          <p:spTgt spid="25"/>
                                        </p:tgtEl>
                                      </p:cBhvr>
                                    </p:animEffect>
                                    <p:anim calcmode="lin" valueType="num">
                                      <p:cBhvr>
                                        <p:cTn id="39" dur="1000" fill="hold"/>
                                        <p:tgtEl>
                                          <p:spTgt spid="25"/>
                                        </p:tgtEl>
                                        <p:attrNameLst>
                                          <p:attrName>ppt_x</p:attrName>
                                        </p:attrNameLst>
                                      </p:cBhvr>
                                      <p:tavLst>
                                        <p:tav tm="0">
                                          <p:val>
                                            <p:strVal val="#ppt_x"/>
                                          </p:val>
                                        </p:tav>
                                        <p:tav tm="100000">
                                          <p:val>
                                            <p:strVal val="#ppt_x"/>
                                          </p:val>
                                        </p:tav>
                                      </p:tavLst>
                                    </p:anim>
                                    <p:anim calcmode="lin" valueType="num">
                                      <p:cBhvr>
                                        <p:cTn id="40" dur="1000" fill="hold"/>
                                        <p:tgtEl>
                                          <p:spTgt spid="25"/>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1000"/>
                                        <p:tgtEl>
                                          <p:spTgt spid="26"/>
                                        </p:tgtEl>
                                      </p:cBhvr>
                                    </p:animEffect>
                                    <p:anim calcmode="lin" valueType="num">
                                      <p:cBhvr>
                                        <p:cTn id="44" dur="1000" fill="hold"/>
                                        <p:tgtEl>
                                          <p:spTgt spid="26"/>
                                        </p:tgtEl>
                                        <p:attrNameLst>
                                          <p:attrName>ppt_x</p:attrName>
                                        </p:attrNameLst>
                                      </p:cBhvr>
                                      <p:tavLst>
                                        <p:tav tm="0">
                                          <p:val>
                                            <p:strVal val="#ppt_x"/>
                                          </p:val>
                                        </p:tav>
                                        <p:tav tm="100000">
                                          <p:val>
                                            <p:strVal val="#ppt_x"/>
                                          </p:val>
                                        </p:tav>
                                      </p:tavLst>
                                    </p:anim>
                                    <p:anim calcmode="lin" valueType="num">
                                      <p:cBhvr>
                                        <p:cTn id="45" dur="1000" fill="hold"/>
                                        <p:tgtEl>
                                          <p:spTgt spid="26"/>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1000"/>
                                        <p:tgtEl>
                                          <p:spTgt spid="28"/>
                                        </p:tgtEl>
                                      </p:cBhvr>
                                    </p:animEffect>
                                    <p:anim calcmode="lin" valueType="num">
                                      <p:cBhvr>
                                        <p:cTn id="49" dur="1000" fill="hold"/>
                                        <p:tgtEl>
                                          <p:spTgt spid="28"/>
                                        </p:tgtEl>
                                        <p:attrNameLst>
                                          <p:attrName>ppt_x</p:attrName>
                                        </p:attrNameLst>
                                      </p:cBhvr>
                                      <p:tavLst>
                                        <p:tav tm="0">
                                          <p:val>
                                            <p:strVal val="#ppt_x"/>
                                          </p:val>
                                        </p:tav>
                                        <p:tav tm="100000">
                                          <p:val>
                                            <p:strVal val="#ppt_x"/>
                                          </p:val>
                                        </p:tav>
                                      </p:tavLst>
                                    </p:anim>
                                    <p:anim calcmode="lin" valueType="num">
                                      <p:cBhvr>
                                        <p:cTn id="50" dur="1000" fill="hold"/>
                                        <p:tgtEl>
                                          <p:spTgt spid="28"/>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1000"/>
                                        <p:tgtEl>
                                          <p:spTgt spid="30"/>
                                        </p:tgtEl>
                                      </p:cBhvr>
                                    </p:animEffect>
                                    <p:anim calcmode="lin" valueType="num">
                                      <p:cBhvr>
                                        <p:cTn id="54" dur="1000" fill="hold"/>
                                        <p:tgtEl>
                                          <p:spTgt spid="30"/>
                                        </p:tgtEl>
                                        <p:attrNameLst>
                                          <p:attrName>ppt_x</p:attrName>
                                        </p:attrNameLst>
                                      </p:cBhvr>
                                      <p:tavLst>
                                        <p:tav tm="0">
                                          <p:val>
                                            <p:strVal val="#ppt_x"/>
                                          </p:val>
                                        </p:tav>
                                        <p:tav tm="100000">
                                          <p:val>
                                            <p:strVal val="#ppt_x"/>
                                          </p:val>
                                        </p:tav>
                                      </p:tavLst>
                                    </p:anim>
                                    <p:anim calcmode="lin" valueType="num">
                                      <p:cBhvr>
                                        <p:cTn id="55" dur="1000" fill="hold"/>
                                        <p:tgtEl>
                                          <p:spTgt spid="30"/>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1000"/>
                                        <p:tgtEl>
                                          <p:spTgt spid="31"/>
                                        </p:tgtEl>
                                      </p:cBhvr>
                                    </p:animEffect>
                                    <p:anim calcmode="lin" valueType="num">
                                      <p:cBhvr>
                                        <p:cTn id="59" dur="1000" fill="hold"/>
                                        <p:tgtEl>
                                          <p:spTgt spid="31"/>
                                        </p:tgtEl>
                                        <p:attrNameLst>
                                          <p:attrName>ppt_x</p:attrName>
                                        </p:attrNameLst>
                                      </p:cBhvr>
                                      <p:tavLst>
                                        <p:tav tm="0">
                                          <p:val>
                                            <p:strVal val="#ppt_x"/>
                                          </p:val>
                                        </p:tav>
                                        <p:tav tm="100000">
                                          <p:val>
                                            <p:strVal val="#ppt_x"/>
                                          </p:val>
                                        </p:tav>
                                      </p:tavLst>
                                    </p:anim>
                                    <p:anim calcmode="lin" valueType="num">
                                      <p:cBhvr>
                                        <p:cTn id="60" dur="1000" fill="hold"/>
                                        <p:tgtEl>
                                          <p:spTgt spid="31"/>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1000"/>
                                        <p:tgtEl>
                                          <p:spTgt spid="32"/>
                                        </p:tgtEl>
                                      </p:cBhvr>
                                    </p:animEffect>
                                    <p:anim calcmode="lin" valueType="num">
                                      <p:cBhvr>
                                        <p:cTn id="64" dur="1000" fill="hold"/>
                                        <p:tgtEl>
                                          <p:spTgt spid="32"/>
                                        </p:tgtEl>
                                        <p:attrNameLst>
                                          <p:attrName>ppt_x</p:attrName>
                                        </p:attrNameLst>
                                      </p:cBhvr>
                                      <p:tavLst>
                                        <p:tav tm="0">
                                          <p:val>
                                            <p:strVal val="#ppt_x"/>
                                          </p:val>
                                        </p:tav>
                                        <p:tav tm="100000">
                                          <p:val>
                                            <p:strVal val="#ppt_x"/>
                                          </p:val>
                                        </p:tav>
                                      </p:tavLst>
                                    </p:anim>
                                    <p:anim calcmode="lin" valueType="num">
                                      <p:cBhvr>
                                        <p:cTn id="65" dur="1000" fill="hold"/>
                                        <p:tgtEl>
                                          <p:spTgt spid="32"/>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1000"/>
                                        <p:tgtEl>
                                          <p:spTgt spid="33"/>
                                        </p:tgtEl>
                                      </p:cBhvr>
                                    </p:animEffect>
                                    <p:anim calcmode="lin" valueType="num">
                                      <p:cBhvr>
                                        <p:cTn id="69" dur="1000" fill="hold"/>
                                        <p:tgtEl>
                                          <p:spTgt spid="33"/>
                                        </p:tgtEl>
                                        <p:attrNameLst>
                                          <p:attrName>ppt_x</p:attrName>
                                        </p:attrNameLst>
                                      </p:cBhvr>
                                      <p:tavLst>
                                        <p:tav tm="0">
                                          <p:val>
                                            <p:strVal val="#ppt_x"/>
                                          </p:val>
                                        </p:tav>
                                        <p:tav tm="100000">
                                          <p:val>
                                            <p:strVal val="#ppt_x"/>
                                          </p:val>
                                        </p:tav>
                                      </p:tavLst>
                                    </p:anim>
                                    <p:anim calcmode="lin" valueType="num">
                                      <p:cBhvr>
                                        <p:cTn id="70"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16" presetClass="entr" presetSubtype="21" fill="hold" grpId="0" nodeType="click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barn(inVertical)">
                                      <p:cBhvr>
                                        <p:cTn id="75" dur="500"/>
                                        <p:tgtEl>
                                          <p:spTgt spid="34"/>
                                        </p:tgtEl>
                                      </p:cBhvr>
                                    </p:animEffect>
                                  </p:childTnLst>
                                </p:cTn>
                              </p:par>
                            </p:childTnLst>
                          </p:cTn>
                        </p:par>
                      </p:childTnLst>
                    </p:cTn>
                  </p:par>
                  <p:par>
                    <p:cTn id="76" fill="hold">
                      <p:stCondLst>
                        <p:cond delay="indefinite"/>
                      </p:stCondLst>
                      <p:childTnLst>
                        <p:par>
                          <p:cTn id="77" fill="hold">
                            <p:stCondLst>
                              <p:cond delay="0"/>
                            </p:stCondLst>
                            <p:childTnLst>
                              <p:par>
                                <p:cTn id="78" presetID="16" presetClass="entr" presetSubtype="21" fill="hold" grpId="0" nodeType="clickEffect">
                                  <p:stCondLst>
                                    <p:cond delay="0"/>
                                  </p:stCondLst>
                                  <p:childTnLst>
                                    <p:set>
                                      <p:cBhvr>
                                        <p:cTn id="79" dur="1" fill="hold">
                                          <p:stCondLst>
                                            <p:cond delay="0"/>
                                          </p:stCondLst>
                                        </p:cTn>
                                        <p:tgtEl>
                                          <p:spTgt spid="35"/>
                                        </p:tgtEl>
                                        <p:attrNameLst>
                                          <p:attrName>style.visibility</p:attrName>
                                        </p:attrNameLst>
                                      </p:cBhvr>
                                      <p:to>
                                        <p:strVal val="visible"/>
                                      </p:to>
                                    </p:set>
                                    <p:animEffect transition="in" filter="barn(inVertical)">
                                      <p:cBhvr>
                                        <p:cTn id="80" dur="500"/>
                                        <p:tgtEl>
                                          <p:spTgt spid="35"/>
                                        </p:tgtEl>
                                      </p:cBhvr>
                                    </p:animEffect>
                                  </p:childTnLst>
                                </p:cTn>
                              </p:par>
                            </p:childTnLst>
                          </p:cTn>
                        </p:par>
                      </p:childTnLst>
                    </p:cTn>
                  </p:par>
                  <p:par>
                    <p:cTn id="81" fill="hold">
                      <p:stCondLst>
                        <p:cond delay="indefinite"/>
                      </p:stCondLst>
                      <p:childTnLst>
                        <p:par>
                          <p:cTn id="82" fill="hold">
                            <p:stCondLst>
                              <p:cond delay="0"/>
                            </p:stCondLst>
                            <p:childTnLst>
                              <p:par>
                                <p:cTn id="83" presetID="16" presetClass="entr" presetSubtype="21" fill="hold" grpId="0" nodeType="click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barn(inVertical)">
                                      <p:cBhvr>
                                        <p:cTn id="85" dur="500"/>
                                        <p:tgtEl>
                                          <p:spTgt spid="36"/>
                                        </p:tgtEl>
                                      </p:cBhvr>
                                    </p:animEffect>
                                  </p:childTnLst>
                                </p:cTn>
                              </p:par>
                            </p:childTnLst>
                          </p:cTn>
                        </p:par>
                      </p:childTnLst>
                    </p:cTn>
                  </p:par>
                  <p:par>
                    <p:cTn id="86" fill="hold">
                      <p:stCondLst>
                        <p:cond delay="indefinite"/>
                      </p:stCondLst>
                      <p:childTnLst>
                        <p:par>
                          <p:cTn id="87" fill="hold">
                            <p:stCondLst>
                              <p:cond delay="0"/>
                            </p:stCondLst>
                            <p:childTnLst>
                              <p:par>
                                <p:cTn id="88" presetID="16" presetClass="entr" presetSubtype="21" fill="hold" grpId="0" nodeType="click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barn(inVertical)">
                                      <p:cBhvr>
                                        <p:cTn id="9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34" grpId="0"/>
      <p:bldP spid="35" grpId="0" animBg="1"/>
      <p:bldP spid="36" grpId="0" animBg="1"/>
      <p:bldP spid="3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076A6CA-7428-4635-9866-D7E8F66346D2}"/>
              </a:ext>
            </a:extLst>
          </p:cNvPr>
          <p:cNvSpPr>
            <a:spLocks noGrp="1"/>
          </p:cNvSpPr>
          <p:nvPr>
            <p:ph idx="1"/>
          </p:nvPr>
        </p:nvSpPr>
        <p:spPr>
          <a:xfrm>
            <a:off x="1066800" y="373488"/>
            <a:ext cx="10058400" cy="1262130"/>
          </a:xfrm>
        </p:spPr>
        <p:txBody>
          <a:bodyPr>
            <a:normAutofit fontScale="92500" lnSpcReduction="10000"/>
          </a:bodyPr>
          <a:lstStyle/>
          <a:p>
            <a:pPr>
              <a:lnSpc>
                <a:spcPct val="150000"/>
              </a:lnSpc>
            </a:pPr>
            <a:r>
              <a:rPr lang="es-MX" sz="2800" dirty="0"/>
              <a:t>Ejemplo: Realiza el diagrama de esfuerzos cortantes y momento flexionante.</a:t>
            </a:r>
          </a:p>
        </p:txBody>
      </p:sp>
      <p:sp>
        <p:nvSpPr>
          <p:cNvPr id="4" name="Slide Number Placeholder 3">
            <a:extLst>
              <a:ext uri="{FF2B5EF4-FFF2-40B4-BE49-F238E27FC236}">
                <a16:creationId xmlns:a16="http://schemas.microsoft.com/office/drawing/2014/main" xmlns="" id="{003E837A-A3A4-4CA4-BE7E-D5348053B388}"/>
              </a:ext>
            </a:extLst>
          </p:cNvPr>
          <p:cNvSpPr>
            <a:spLocks noGrp="1"/>
          </p:cNvSpPr>
          <p:nvPr>
            <p:ph type="sldNum" sz="quarter" idx="12"/>
          </p:nvPr>
        </p:nvSpPr>
        <p:spPr/>
        <p:txBody>
          <a:bodyPr/>
          <a:lstStyle/>
          <a:p>
            <a:fld id="{5A07E627-992C-47B0-AE5B-F627B2EA972F}" type="slidenum">
              <a:rPr lang="es-MX" smtClean="0"/>
              <a:t>25</a:t>
            </a:fld>
            <a:endParaRPr lang="es-MX"/>
          </a:p>
        </p:txBody>
      </p:sp>
      <p:pic>
        <p:nvPicPr>
          <p:cNvPr id="5" name="Picture 4">
            <a:extLst>
              <a:ext uri="{FF2B5EF4-FFF2-40B4-BE49-F238E27FC236}">
                <a16:creationId xmlns:a16="http://schemas.microsoft.com/office/drawing/2014/main" xmlns="" id="{970ACB24-10B9-41BC-AFAD-FF0A832DFE74}"/>
              </a:ext>
            </a:extLst>
          </p:cNvPr>
          <p:cNvPicPr>
            <a:picLocks noChangeAspect="1"/>
          </p:cNvPicPr>
          <p:nvPr/>
        </p:nvPicPr>
        <p:blipFill rotWithShape="1">
          <a:blip r:embed="rId2"/>
          <a:srcRect l="53958" t="24803" r="25000" b="58893"/>
          <a:stretch/>
        </p:blipFill>
        <p:spPr>
          <a:xfrm>
            <a:off x="1402202" y="1635617"/>
            <a:ext cx="4283271" cy="1865979"/>
          </a:xfrm>
          <a:prstGeom prst="rect">
            <a:avLst/>
          </a:prstGeom>
        </p:spPr>
      </p:pic>
      <p:sp>
        <p:nvSpPr>
          <p:cNvPr id="2" name="Rectangle 1">
            <a:extLst>
              <a:ext uri="{FF2B5EF4-FFF2-40B4-BE49-F238E27FC236}">
                <a16:creationId xmlns:a16="http://schemas.microsoft.com/office/drawing/2014/main" xmlns="" id="{7F340DAC-C9DF-4EB9-BA65-57FA9DE00FA6}"/>
              </a:ext>
            </a:extLst>
          </p:cNvPr>
          <p:cNvSpPr/>
          <p:nvPr/>
        </p:nvSpPr>
        <p:spPr>
          <a:xfrm>
            <a:off x="6439437" y="2311399"/>
            <a:ext cx="4283271" cy="315891"/>
          </a:xfrm>
          <a:prstGeom prst="rect">
            <a:avLst/>
          </a:prstGeom>
          <a:solidFill>
            <a:srgbClr val="011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Flowchart: Extract 8">
            <a:extLst>
              <a:ext uri="{FF2B5EF4-FFF2-40B4-BE49-F238E27FC236}">
                <a16:creationId xmlns:a16="http://schemas.microsoft.com/office/drawing/2014/main" xmlns="" id="{CDEB9030-B762-49F9-A925-F9FEFDE83F12}"/>
              </a:ext>
            </a:extLst>
          </p:cNvPr>
          <p:cNvSpPr/>
          <p:nvPr/>
        </p:nvSpPr>
        <p:spPr>
          <a:xfrm>
            <a:off x="6941713" y="2627290"/>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Flowchart: Extract 9">
            <a:extLst>
              <a:ext uri="{FF2B5EF4-FFF2-40B4-BE49-F238E27FC236}">
                <a16:creationId xmlns:a16="http://schemas.microsoft.com/office/drawing/2014/main" xmlns="" id="{3A0E6430-968D-477F-9DC9-FF3CF3DCB82A}"/>
              </a:ext>
            </a:extLst>
          </p:cNvPr>
          <p:cNvSpPr/>
          <p:nvPr/>
        </p:nvSpPr>
        <p:spPr>
          <a:xfrm>
            <a:off x="9837313" y="2627290"/>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4" name="Straight Arrow Connector 13">
            <a:extLst>
              <a:ext uri="{FF2B5EF4-FFF2-40B4-BE49-F238E27FC236}">
                <a16:creationId xmlns:a16="http://schemas.microsoft.com/office/drawing/2014/main" xmlns="" id="{D5DF6E67-243C-45FA-B0A2-0F106A92E09A}"/>
              </a:ext>
            </a:extLst>
          </p:cNvPr>
          <p:cNvCxnSpPr/>
          <p:nvPr/>
        </p:nvCxnSpPr>
        <p:spPr>
          <a:xfrm>
            <a:off x="6439436" y="1297726"/>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15" name="Straight Arrow Connector 14">
            <a:extLst>
              <a:ext uri="{FF2B5EF4-FFF2-40B4-BE49-F238E27FC236}">
                <a16:creationId xmlns:a16="http://schemas.microsoft.com/office/drawing/2014/main" xmlns="" id="{B2668477-29A4-466B-9FF0-46854AA93B3F}"/>
              </a:ext>
            </a:extLst>
          </p:cNvPr>
          <p:cNvCxnSpPr/>
          <p:nvPr/>
        </p:nvCxnSpPr>
        <p:spPr>
          <a:xfrm>
            <a:off x="10722707" y="1025998"/>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16" name="Straight Arrow Connector 15">
            <a:extLst>
              <a:ext uri="{FF2B5EF4-FFF2-40B4-BE49-F238E27FC236}">
                <a16:creationId xmlns:a16="http://schemas.microsoft.com/office/drawing/2014/main" xmlns="" id="{4439B234-9058-4461-B3A1-17055C81E10E}"/>
              </a:ext>
            </a:extLst>
          </p:cNvPr>
          <p:cNvCxnSpPr/>
          <p:nvPr/>
        </p:nvCxnSpPr>
        <p:spPr>
          <a:xfrm>
            <a:off x="8173795" y="1025998"/>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18" name="Straight Arrow Connector 17">
            <a:extLst>
              <a:ext uri="{FF2B5EF4-FFF2-40B4-BE49-F238E27FC236}">
                <a16:creationId xmlns:a16="http://schemas.microsoft.com/office/drawing/2014/main" xmlns="" id="{1FA4D026-4F16-42AE-B8A3-A4AEF64D2313}"/>
              </a:ext>
            </a:extLst>
          </p:cNvPr>
          <p:cNvCxnSpPr>
            <a:cxnSpLocks/>
            <a:endCxn id="9" idx="0"/>
          </p:cNvCxnSpPr>
          <p:nvPr/>
        </p:nvCxnSpPr>
        <p:spPr>
          <a:xfrm flipV="1">
            <a:off x="7134896" y="2627290"/>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xmlns="" id="{6918E335-6082-4AB4-BBEF-7803E7F7AC6D}"/>
              </a:ext>
            </a:extLst>
          </p:cNvPr>
          <p:cNvCxnSpPr>
            <a:cxnSpLocks/>
          </p:cNvCxnSpPr>
          <p:nvPr/>
        </p:nvCxnSpPr>
        <p:spPr>
          <a:xfrm flipV="1">
            <a:off x="10030496" y="2627290"/>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xmlns="" id="{3CB728C4-A8F1-4548-9766-4517064F1729}"/>
              </a:ext>
            </a:extLst>
          </p:cNvPr>
          <p:cNvSpPr txBox="1"/>
          <p:nvPr/>
        </p:nvSpPr>
        <p:spPr>
          <a:xfrm>
            <a:off x="1402202" y="3678996"/>
            <a:ext cx="4031087" cy="369332"/>
          </a:xfrm>
          <a:prstGeom prst="rect">
            <a:avLst/>
          </a:prstGeom>
          <a:noFill/>
        </p:spPr>
        <p:txBody>
          <a:bodyPr wrap="square" rtlCol="0">
            <a:spAutoFit/>
          </a:bodyPr>
          <a:lstStyle/>
          <a:p>
            <a:r>
              <a:rPr lang="es-MX" dirty="0"/>
              <a:t>1.- Analizar las cargas distribuidas</a:t>
            </a:r>
          </a:p>
        </p:txBody>
      </p:sp>
      <p:sp>
        <p:nvSpPr>
          <p:cNvPr id="23" name="Rectangle 22">
            <a:extLst>
              <a:ext uri="{FF2B5EF4-FFF2-40B4-BE49-F238E27FC236}">
                <a16:creationId xmlns:a16="http://schemas.microsoft.com/office/drawing/2014/main" xmlns="" id="{3039D5A6-F39D-4900-BD4B-66834A7BFB7F}"/>
              </a:ext>
            </a:extLst>
          </p:cNvPr>
          <p:cNvSpPr/>
          <p:nvPr/>
        </p:nvSpPr>
        <p:spPr>
          <a:xfrm>
            <a:off x="6439436" y="2001948"/>
            <a:ext cx="4283271" cy="315891"/>
          </a:xfrm>
          <a:prstGeom prst="rect">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Rectangle 23">
            <a:extLst>
              <a:ext uri="{FF2B5EF4-FFF2-40B4-BE49-F238E27FC236}">
                <a16:creationId xmlns:a16="http://schemas.microsoft.com/office/drawing/2014/main" xmlns="" id="{D8AAC64D-1612-40F3-911D-886F7DCAE787}"/>
              </a:ext>
            </a:extLst>
          </p:cNvPr>
          <p:cNvSpPr/>
          <p:nvPr/>
        </p:nvSpPr>
        <p:spPr>
          <a:xfrm>
            <a:off x="8190964" y="1701780"/>
            <a:ext cx="2531744" cy="315891"/>
          </a:xfrm>
          <a:prstGeom prst="rect">
            <a:avLst/>
          </a:pr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Rectangle 24">
            <a:extLst>
              <a:ext uri="{FF2B5EF4-FFF2-40B4-BE49-F238E27FC236}">
                <a16:creationId xmlns:a16="http://schemas.microsoft.com/office/drawing/2014/main" xmlns="" id="{02DC8CCA-F483-4216-BC4C-73651CAA95B2}"/>
              </a:ext>
            </a:extLst>
          </p:cNvPr>
          <p:cNvSpPr/>
          <p:nvPr/>
        </p:nvSpPr>
        <p:spPr>
          <a:xfrm>
            <a:off x="1402202" y="4549401"/>
            <a:ext cx="4283271" cy="315891"/>
          </a:xfrm>
          <a:prstGeom prst="rect">
            <a:avLst/>
          </a:prstGeom>
          <a:solidFill>
            <a:srgbClr val="011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Flowchart: Extract 25">
            <a:extLst>
              <a:ext uri="{FF2B5EF4-FFF2-40B4-BE49-F238E27FC236}">
                <a16:creationId xmlns:a16="http://schemas.microsoft.com/office/drawing/2014/main" xmlns="" id="{B2B6233D-57D5-4977-931F-8E573D2B8C61}"/>
              </a:ext>
            </a:extLst>
          </p:cNvPr>
          <p:cNvSpPr/>
          <p:nvPr/>
        </p:nvSpPr>
        <p:spPr>
          <a:xfrm>
            <a:off x="1904478" y="4865292"/>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Flowchart: Extract 26">
            <a:extLst>
              <a:ext uri="{FF2B5EF4-FFF2-40B4-BE49-F238E27FC236}">
                <a16:creationId xmlns:a16="http://schemas.microsoft.com/office/drawing/2014/main" xmlns="" id="{5D3952F7-A950-4F24-A027-D6BC215B61C0}"/>
              </a:ext>
            </a:extLst>
          </p:cNvPr>
          <p:cNvSpPr/>
          <p:nvPr/>
        </p:nvSpPr>
        <p:spPr>
          <a:xfrm>
            <a:off x="4800078" y="4865292"/>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31" name="Straight Arrow Connector 30">
            <a:extLst>
              <a:ext uri="{FF2B5EF4-FFF2-40B4-BE49-F238E27FC236}">
                <a16:creationId xmlns:a16="http://schemas.microsoft.com/office/drawing/2014/main" xmlns="" id="{7C18206C-4BFA-454D-B3F3-73B84DD9F90D}"/>
              </a:ext>
            </a:extLst>
          </p:cNvPr>
          <p:cNvCxnSpPr>
            <a:cxnSpLocks/>
            <a:endCxn id="26" idx="0"/>
          </p:cNvCxnSpPr>
          <p:nvPr/>
        </p:nvCxnSpPr>
        <p:spPr>
          <a:xfrm flipV="1">
            <a:off x="2097661" y="4865292"/>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xmlns="" id="{F54B7BE0-93B3-48DD-86E4-872A1E1C2618}"/>
              </a:ext>
            </a:extLst>
          </p:cNvPr>
          <p:cNvCxnSpPr>
            <a:cxnSpLocks/>
          </p:cNvCxnSpPr>
          <p:nvPr/>
        </p:nvCxnSpPr>
        <p:spPr>
          <a:xfrm flipV="1">
            <a:off x="4993262" y="4865292"/>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xmlns="" id="{F3F15486-17AB-4E9D-9085-57E041DD8C6E}"/>
              </a:ext>
            </a:extLst>
          </p:cNvPr>
          <p:cNvSpPr/>
          <p:nvPr/>
        </p:nvSpPr>
        <p:spPr>
          <a:xfrm>
            <a:off x="1402201" y="4239950"/>
            <a:ext cx="4283271" cy="315891"/>
          </a:xfrm>
          <a:prstGeom prst="rect">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xmlns="" id="{73210C55-52C7-4C3D-90FC-C2008396BE4B}"/>
                  </a:ext>
                </a:extLst>
              </p:cNvPr>
              <p:cNvSpPr txBox="1"/>
              <p:nvPr/>
            </p:nvSpPr>
            <p:spPr>
              <a:xfrm>
                <a:off x="6800044" y="4081339"/>
                <a:ext cx="3760622" cy="1987082"/>
              </a:xfrm>
              <a:prstGeom prst="rect">
                <a:avLst/>
              </a:prstGeom>
              <a:noFill/>
            </p:spPr>
            <p:txBody>
              <a:bodyPr wrap="square" rtlCol="0">
                <a:spAutoFit/>
              </a:bodyPr>
              <a:lstStyle/>
              <a:p>
                <a:r>
                  <a:rPr lang="es-MX" sz="3600" dirty="0"/>
                  <a:t>w</a:t>
                </a:r>
                <a:r>
                  <a:rPr lang="es-MX" sz="3600" dirty="0">
                    <a:latin typeface="Cambria Math" panose="02040503050406030204" pitchFamily="18" charset="0"/>
                    <a:ea typeface="Cambria Math" panose="02040503050406030204" pitchFamily="18" charset="0"/>
                  </a:rPr>
                  <a:t>₂= w*L</a:t>
                </a:r>
              </a:p>
              <a:p>
                <a:r>
                  <a:rPr lang="es-MX" sz="3600" dirty="0"/>
                  <a:t>w</a:t>
                </a:r>
                <a:r>
                  <a:rPr lang="es-MX" sz="3600" dirty="0">
                    <a:latin typeface="Cambria Math" panose="02040503050406030204" pitchFamily="18" charset="0"/>
                    <a:ea typeface="Cambria Math" panose="02040503050406030204" pitchFamily="18" charset="0"/>
                  </a:rPr>
                  <a:t>₂= (</a:t>
                </a:r>
                <a14:m>
                  <m:oMath xmlns:m="http://schemas.openxmlformats.org/officeDocument/2006/math" xmlns="">
                    <m:r>
                      <a:rPr lang="es-MX" sz="3600" b="0" i="1" smtClean="0">
                        <a:latin typeface="Cambria Math" panose="02040503050406030204" pitchFamily="18" charset="0"/>
                        <a:ea typeface="Cambria Math" panose="02040503050406030204" pitchFamily="18" charset="0"/>
                      </a:rPr>
                      <m:t>2</m:t>
                    </m:r>
                    <m:f>
                      <m:fPr>
                        <m:ctrlPr>
                          <a:rPr lang="es-MX" sz="3600" b="0" i="1" smtClean="0">
                            <a:latin typeface="Cambria Math" panose="02040503050406030204" pitchFamily="18" charset="0"/>
                            <a:ea typeface="Cambria Math" panose="02040503050406030204" pitchFamily="18" charset="0"/>
                          </a:rPr>
                        </m:ctrlPr>
                      </m:fPr>
                      <m:num>
                        <m:r>
                          <a:rPr lang="es-MX" sz="3600" b="0" i="1" smtClean="0">
                            <a:latin typeface="Cambria Math" panose="02040503050406030204" pitchFamily="18" charset="0"/>
                            <a:ea typeface="Cambria Math" panose="02040503050406030204" pitchFamily="18" charset="0"/>
                          </a:rPr>
                          <m:t>𝑇</m:t>
                        </m:r>
                      </m:num>
                      <m:den>
                        <m:r>
                          <a:rPr lang="es-MX" sz="3600" b="0" i="1" smtClean="0">
                            <a:latin typeface="Cambria Math" panose="02040503050406030204" pitchFamily="18" charset="0"/>
                            <a:ea typeface="Cambria Math" panose="02040503050406030204" pitchFamily="18" charset="0"/>
                          </a:rPr>
                          <m:t>𝑚</m:t>
                        </m:r>
                      </m:den>
                    </m:f>
                    <m:r>
                      <a:rPr lang="es-MX" sz="3600" b="0" i="1" smtClean="0">
                        <a:latin typeface="Cambria Math" panose="02040503050406030204" pitchFamily="18" charset="0"/>
                        <a:ea typeface="Cambria Math" panose="02040503050406030204" pitchFamily="18" charset="0"/>
                      </a:rPr>
                      <m:t>) </m:t>
                    </m:r>
                    <m:d>
                      <m:dPr>
                        <m:ctrlPr>
                          <a:rPr lang="es-MX" sz="3600" b="0" i="1" smtClean="0">
                            <a:latin typeface="Cambria Math" panose="02040503050406030204" pitchFamily="18" charset="0"/>
                            <a:ea typeface="Cambria Math" panose="02040503050406030204" pitchFamily="18" charset="0"/>
                          </a:rPr>
                        </m:ctrlPr>
                      </m:dPr>
                      <m:e>
                        <m:r>
                          <a:rPr lang="es-MX" sz="3600" b="0" i="1" smtClean="0">
                            <a:latin typeface="Cambria Math" panose="02040503050406030204" pitchFamily="18" charset="0"/>
                            <a:ea typeface="Cambria Math" panose="02040503050406030204" pitchFamily="18" charset="0"/>
                          </a:rPr>
                          <m:t>10</m:t>
                        </m:r>
                        <m:r>
                          <a:rPr lang="es-MX" sz="3600" b="0" i="1" smtClean="0">
                            <a:latin typeface="Cambria Math" panose="02040503050406030204" pitchFamily="18" charset="0"/>
                            <a:ea typeface="Cambria Math" panose="02040503050406030204" pitchFamily="18" charset="0"/>
                          </a:rPr>
                          <m:t>𝑚</m:t>
                        </m:r>
                      </m:e>
                    </m:d>
                  </m:oMath>
                </a14:m>
                <a:endParaRPr lang="es-MX" sz="3600" b="0" dirty="0">
                  <a:latin typeface="Cambria Math" panose="02040503050406030204" pitchFamily="18" charset="0"/>
                  <a:ea typeface="Cambria Math" panose="02040503050406030204" pitchFamily="18" charset="0"/>
                </a:endParaRPr>
              </a:p>
              <a:p>
                <a:r>
                  <a:rPr lang="es-MX" sz="3600" dirty="0"/>
                  <a:t>w</a:t>
                </a:r>
                <a:r>
                  <a:rPr lang="es-MX" sz="3600" dirty="0">
                    <a:latin typeface="Cambria Math" panose="02040503050406030204" pitchFamily="18" charset="0"/>
                    <a:ea typeface="Cambria Math" panose="02040503050406030204" pitchFamily="18" charset="0"/>
                  </a:rPr>
                  <a:t>₂=20 T</a:t>
                </a:r>
                <a:endParaRPr lang="es-MX" sz="3600" dirty="0"/>
              </a:p>
            </p:txBody>
          </p:sp>
        </mc:Choice>
        <mc:Fallback xmlns="">
          <p:sp>
            <p:nvSpPr>
              <p:cNvPr id="35" name="TextBox 34">
                <a:extLst>
                  <a:ext uri="{FF2B5EF4-FFF2-40B4-BE49-F238E27FC236}">
                    <a16:creationId xmlns:a16="http://schemas.microsoft.com/office/drawing/2014/main" id="{73210C55-52C7-4C3D-90FC-C2008396BE4B}"/>
                  </a:ext>
                </a:extLst>
              </p:cNvPr>
              <p:cNvSpPr txBox="1">
                <a:spLocks noRot="1" noChangeAspect="1" noMove="1" noResize="1" noEditPoints="1" noAdjustHandles="1" noChangeArrowheads="1" noChangeShapeType="1" noTextEdit="1"/>
              </p:cNvSpPr>
              <p:nvPr/>
            </p:nvSpPr>
            <p:spPr>
              <a:xfrm>
                <a:off x="6800044" y="4081339"/>
                <a:ext cx="3760622" cy="1987082"/>
              </a:xfrm>
              <a:prstGeom prst="rect">
                <a:avLst/>
              </a:prstGeom>
              <a:blipFill>
                <a:blip r:embed="rId5"/>
                <a:stretch>
                  <a:fillRect l="-4862" t="-4923" b="-11077"/>
                </a:stretch>
              </a:blipFill>
            </p:spPr>
            <p:txBody>
              <a:bodyPr/>
              <a:lstStyle/>
              <a:p>
                <a:r>
                  <a:rPr lang="es-MX">
                    <a:noFill/>
                  </a:rPr>
                  <a:t> </a:t>
                </a:r>
              </a:p>
            </p:txBody>
          </p:sp>
        </mc:Fallback>
      </mc:AlternateContent>
    </p:spTree>
    <p:extLst>
      <p:ext uri="{BB962C8B-B14F-4D97-AF65-F5344CB8AC3E}">
        <p14:creationId xmlns:p14="http://schemas.microsoft.com/office/powerpoint/2010/main" val="310469224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076A6CA-7428-4635-9866-D7E8F66346D2}"/>
              </a:ext>
            </a:extLst>
          </p:cNvPr>
          <p:cNvSpPr>
            <a:spLocks noGrp="1"/>
          </p:cNvSpPr>
          <p:nvPr>
            <p:ph idx="1"/>
          </p:nvPr>
        </p:nvSpPr>
        <p:spPr>
          <a:xfrm>
            <a:off x="1066800" y="373488"/>
            <a:ext cx="10058400" cy="1262130"/>
          </a:xfrm>
        </p:spPr>
        <p:txBody>
          <a:bodyPr>
            <a:normAutofit fontScale="92500" lnSpcReduction="10000"/>
          </a:bodyPr>
          <a:lstStyle/>
          <a:p>
            <a:pPr>
              <a:lnSpc>
                <a:spcPct val="150000"/>
              </a:lnSpc>
            </a:pPr>
            <a:r>
              <a:rPr lang="es-MX" sz="2800" dirty="0"/>
              <a:t>Ejemplo: Realiza el diagrama de esfuerzos cortantes y momento flexionante.</a:t>
            </a:r>
          </a:p>
        </p:txBody>
      </p:sp>
      <p:sp>
        <p:nvSpPr>
          <p:cNvPr id="4" name="Slide Number Placeholder 3">
            <a:extLst>
              <a:ext uri="{FF2B5EF4-FFF2-40B4-BE49-F238E27FC236}">
                <a16:creationId xmlns:a16="http://schemas.microsoft.com/office/drawing/2014/main" xmlns="" id="{003E837A-A3A4-4CA4-BE7E-D5348053B388}"/>
              </a:ext>
            </a:extLst>
          </p:cNvPr>
          <p:cNvSpPr>
            <a:spLocks noGrp="1"/>
          </p:cNvSpPr>
          <p:nvPr>
            <p:ph type="sldNum" sz="quarter" idx="12"/>
          </p:nvPr>
        </p:nvSpPr>
        <p:spPr/>
        <p:txBody>
          <a:bodyPr/>
          <a:lstStyle/>
          <a:p>
            <a:fld id="{5A07E627-992C-47B0-AE5B-F627B2EA972F}" type="slidenum">
              <a:rPr lang="es-MX" smtClean="0"/>
              <a:t>26</a:t>
            </a:fld>
            <a:endParaRPr lang="es-MX"/>
          </a:p>
        </p:txBody>
      </p:sp>
      <p:pic>
        <p:nvPicPr>
          <p:cNvPr id="5" name="Picture 4">
            <a:extLst>
              <a:ext uri="{FF2B5EF4-FFF2-40B4-BE49-F238E27FC236}">
                <a16:creationId xmlns:a16="http://schemas.microsoft.com/office/drawing/2014/main" xmlns="" id="{970ACB24-10B9-41BC-AFAD-FF0A832DFE74}"/>
              </a:ext>
            </a:extLst>
          </p:cNvPr>
          <p:cNvPicPr>
            <a:picLocks noChangeAspect="1"/>
          </p:cNvPicPr>
          <p:nvPr/>
        </p:nvPicPr>
        <p:blipFill rotWithShape="1">
          <a:blip r:embed="rId2"/>
          <a:srcRect l="53958" t="24803" r="25000" b="58893"/>
          <a:stretch/>
        </p:blipFill>
        <p:spPr>
          <a:xfrm>
            <a:off x="1402202" y="1635617"/>
            <a:ext cx="4283271" cy="1865979"/>
          </a:xfrm>
          <a:prstGeom prst="rect">
            <a:avLst/>
          </a:prstGeom>
        </p:spPr>
      </p:pic>
      <p:sp>
        <p:nvSpPr>
          <p:cNvPr id="2" name="Rectangle 1">
            <a:extLst>
              <a:ext uri="{FF2B5EF4-FFF2-40B4-BE49-F238E27FC236}">
                <a16:creationId xmlns:a16="http://schemas.microsoft.com/office/drawing/2014/main" xmlns="" id="{7F340DAC-C9DF-4EB9-BA65-57FA9DE00FA6}"/>
              </a:ext>
            </a:extLst>
          </p:cNvPr>
          <p:cNvSpPr/>
          <p:nvPr/>
        </p:nvSpPr>
        <p:spPr>
          <a:xfrm>
            <a:off x="6439437" y="2311399"/>
            <a:ext cx="4283271" cy="315891"/>
          </a:xfrm>
          <a:prstGeom prst="rect">
            <a:avLst/>
          </a:prstGeom>
          <a:solidFill>
            <a:srgbClr val="011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Flowchart: Extract 8">
            <a:extLst>
              <a:ext uri="{FF2B5EF4-FFF2-40B4-BE49-F238E27FC236}">
                <a16:creationId xmlns:a16="http://schemas.microsoft.com/office/drawing/2014/main" xmlns="" id="{CDEB9030-B762-49F9-A925-F9FEFDE83F12}"/>
              </a:ext>
            </a:extLst>
          </p:cNvPr>
          <p:cNvSpPr/>
          <p:nvPr/>
        </p:nvSpPr>
        <p:spPr>
          <a:xfrm>
            <a:off x="6941713" y="2627290"/>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Flowchart: Extract 9">
            <a:extLst>
              <a:ext uri="{FF2B5EF4-FFF2-40B4-BE49-F238E27FC236}">
                <a16:creationId xmlns:a16="http://schemas.microsoft.com/office/drawing/2014/main" xmlns="" id="{3A0E6430-968D-477F-9DC9-FF3CF3DCB82A}"/>
              </a:ext>
            </a:extLst>
          </p:cNvPr>
          <p:cNvSpPr/>
          <p:nvPr/>
        </p:nvSpPr>
        <p:spPr>
          <a:xfrm>
            <a:off x="9837313" y="2627290"/>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4" name="Straight Arrow Connector 13">
            <a:extLst>
              <a:ext uri="{FF2B5EF4-FFF2-40B4-BE49-F238E27FC236}">
                <a16:creationId xmlns:a16="http://schemas.microsoft.com/office/drawing/2014/main" xmlns="" id="{D5DF6E67-243C-45FA-B0A2-0F106A92E09A}"/>
              </a:ext>
            </a:extLst>
          </p:cNvPr>
          <p:cNvCxnSpPr/>
          <p:nvPr/>
        </p:nvCxnSpPr>
        <p:spPr>
          <a:xfrm>
            <a:off x="6439436" y="1297726"/>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15" name="Straight Arrow Connector 14">
            <a:extLst>
              <a:ext uri="{FF2B5EF4-FFF2-40B4-BE49-F238E27FC236}">
                <a16:creationId xmlns:a16="http://schemas.microsoft.com/office/drawing/2014/main" xmlns="" id="{B2668477-29A4-466B-9FF0-46854AA93B3F}"/>
              </a:ext>
            </a:extLst>
          </p:cNvPr>
          <p:cNvCxnSpPr/>
          <p:nvPr/>
        </p:nvCxnSpPr>
        <p:spPr>
          <a:xfrm>
            <a:off x="10722707" y="1025998"/>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16" name="Straight Arrow Connector 15">
            <a:extLst>
              <a:ext uri="{FF2B5EF4-FFF2-40B4-BE49-F238E27FC236}">
                <a16:creationId xmlns:a16="http://schemas.microsoft.com/office/drawing/2014/main" xmlns="" id="{4439B234-9058-4461-B3A1-17055C81E10E}"/>
              </a:ext>
            </a:extLst>
          </p:cNvPr>
          <p:cNvCxnSpPr/>
          <p:nvPr/>
        </p:nvCxnSpPr>
        <p:spPr>
          <a:xfrm>
            <a:off x="8173795" y="1025998"/>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18" name="Straight Arrow Connector 17">
            <a:extLst>
              <a:ext uri="{FF2B5EF4-FFF2-40B4-BE49-F238E27FC236}">
                <a16:creationId xmlns:a16="http://schemas.microsoft.com/office/drawing/2014/main" xmlns="" id="{1FA4D026-4F16-42AE-B8A3-A4AEF64D2313}"/>
              </a:ext>
            </a:extLst>
          </p:cNvPr>
          <p:cNvCxnSpPr>
            <a:cxnSpLocks/>
            <a:endCxn id="9" idx="0"/>
          </p:cNvCxnSpPr>
          <p:nvPr/>
        </p:nvCxnSpPr>
        <p:spPr>
          <a:xfrm flipV="1">
            <a:off x="7134896" y="2627290"/>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xmlns="" id="{6918E335-6082-4AB4-BBEF-7803E7F7AC6D}"/>
              </a:ext>
            </a:extLst>
          </p:cNvPr>
          <p:cNvCxnSpPr>
            <a:cxnSpLocks/>
          </p:cNvCxnSpPr>
          <p:nvPr/>
        </p:nvCxnSpPr>
        <p:spPr>
          <a:xfrm flipV="1">
            <a:off x="10030496" y="2627290"/>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xmlns="" id="{3CB728C4-A8F1-4548-9766-4517064F1729}"/>
              </a:ext>
            </a:extLst>
          </p:cNvPr>
          <p:cNvSpPr txBox="1"/>
          <p:nvPr/>
        </p:nvSpPr>
        <p:spPr>
          <a:xfrm>
            <a:off x="1402202" y="3678996"/>
            <a:ext cx="4031087" cy="369332"/>
          </a:xfrm>
          <a:prstGeom prst="rect">
            <a:avLst/>
          </a:prstGeom>
          <a:noFill/>
        </p:spPr>
        <p:txBody>
          <a:bodyPr wrap="square" rtlCol="0">
            <a:spAutoFit/>
          </a:bodyPr>
          <a:lstStyle/>
          <a:p>
            <a:r>
              <a:rPr lang="es-MX" dirty="0"/>
              <a:t>1.- Analizar las cargas distribuidas</a:t>
            </a:r>
          </a:p>
        </p:txBody>
      </p:sp>
      <p:sp>
        <p:nvSpPr>
          <p:cNvPr id="23" name="Rectangle 22">
            <a:extLst>
              <a:ext uri="{FF2B5EF4-FFF2-40B4-BE49-F238E27FC236}">
                <a16:creationId xmlns:a16="http://schemas.microsoft.com/office/drawing/2014/main" xmlns="" id="{3039D5A6-F39D-4900-BD4B-66834A7BFB7F}"/>
              </a:ext>
            </a:extLst>
          </p:cNvPr>
          <p:cNvSpPr/>
          <p:nvPr/>
        </p:nvSpPr>
        <p:spPr>
          <a:xfrm>
            <a:off x="6439436" y="2001948"/>
            <a:ext cx="4283271" cy="315891"/>
          </a:xfrm>
          <a:prstGeom prst="rect">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Rectangle 23">
            <a:extLst>
              <a:ext uri="{FF2B5EF4-FFF2-40B4-BE49-F238E27FC236}">
                <a16:creationId xmlns:a16="http://schemas.microsoft.com/office/drawing/2014/main" xmlns="" id="{D8AAC64D-1612-40F3-911D-886F7DCAE787}"/>
              </a:ext>
            </a:extLst>
          </p:cNvPr>
          <p:cNvSpPr/>
          <p:nvPr/>
        </p:nvSpPr>
        <p:spPr>
          <a:xfrm>
            <a:off x="8190964" y="1701780"/>
            <a:ext cx="2531744" cy="315891"/>
          </a:xfrm>
          <a:prstGeom prst="rect">
            <a:avLst/>
          </a:pr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Rectangle 24">
            <a:extLst>
              <a:ext uri="{FF2B5EF4-FFF2-40B4-BE49-F238E27FC236}">
                <a16:creationId xmlns:a16="http://schemas.microsoft.com/office/drawing/2014/main" xmlns="" id="{02DC8CCA-F483-4216-BC4C-73651CAA95B2}"/>
              </a:ext>
            </a:extLst>
          </p:cNvPr>
          <p:cNvSpPr/>
          <p:nvPr/>
        </p:nvSpPr>
        <p:spPr>
          <a:xfrm>
            <a:off x="1402202" y="4549401"/>
            <a:ext cx="4283271" cy="315891"/>
          </a:xfrm>
          <a:prstGeom prst="rect">
            <a:avLst/>
          </a:prstGeom>
          <a:solidFill>
            <a:srgbClr val="011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Flowchart: Extract 25">
            <a:extLst>
              <a:ext uri="{FF2B5EF4-FFF2-40B4-BE49-F238E27FC236}">
                <a16:creationId xmlns:a16="http://schemas.microsoft.com/office/drawing/2014/main" xmlns="" id="{B2B6233D-57D5-4977-931F-8E573D2B8C61}"/>
              </a:ext>
            </a:extLst>
          </p:cNvPr>
          <p:cNvSpPr/>
          <p:nvPr/>
        </p:nvSpPr>
        <p:spPr>
          <a:xfrm>
            <a:off x="1904478" y="4865292"/>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Flowchart: Extract 26">
            <a:extLst>
              <a:ext uri="{FF2B5EF4-FFF2-40B4-BE49-F238E27FC236}">
                <a16:creationId xmlns:a16="http://schemas.microsoft.com/office/drawing/2014/main" xmlns="" id="{5D3952F7-A950-4F24-A027-D6BC215B61C0}"/>
              </a:ext>
            </a:extLst>
          </p:cNvPr>
          <p:cNvSpPr/>
          <p:nvPr/>
        </p:nvSpPr>
        <p:spPr>
          <a:xfrm>
            <a:off x="4800078" y="4865292"/>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31" name="Straight Arrow Connector 30">
            <a:extLst>
              <a:ext uri="{FF2B5EF4-FFF2-40B4-BE49-F238E27FC236}">
                <a16:creationId xmlns:a16="http://schemas.microsoft.com/office/drawing/2014/main" xmlns="" id="{7C18206C-4BFA-454D-B3F3-73B84DD9F90D}"/>
              </a:ext>
            </a:extLst>
          </p:cNvPr>
          <p:cNvCxnSpPr>
            <a:cxnSpLocks/>
            <a:endCxn id="26" idx="0"/>
          </p:cNvCxnSpPr>
          <p:nvPr/>
        </p:nvCxnSpPr>
        <p:spPr>
          <a:xfrm flipV="1">
            <a:off x="2097661" y="4865292"/>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xmlns="" id="{F54B7BE0-93B3-48DD-86E4-872A1E1C2618}"/>
              </a:ext>
            </a:extLst>
          </p:cNvPr>
          <p:cNvCxnSpPr>
            <a:cxnSpLocks/>
          </p:cNvCxnSpPr>
          <p:nvPr/>
        </p:nvCxnSpPr>
        <p:spPr>
          <a:xfrm flipV="1">
            <a:off x="4993262" y="4865292"/>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xmlns="" id="{73210C55-52C7-4C3D-90FC-C2008396BE4B}"/>
                  </a:ext>
                </a:extLst>
              </p:cNvPr>
              <p:cNvSpPr txBox="1"/>
              <p:nvPr/>
            </p:nvSpPr>
            <p:spPr>
              <a:xfrm>
                <a:off x="6800044" y="4081339"/>
                <a:ext cx="3760622" cy="1987082"/>
              </a:xfrm>
              <a:prstGeom prst="rect">
                <a:avLst/>
              </a:prstGeom>
              <a:noFill/>
            </p:spPr>
            <p:txBody>
              <a:bodyPr wrap="square" rtlCol="0">
                <a:spAutoFit/>
              </a:bodyPr>
              <a:lstStyle/>
              <a:p>
                <a:r>
                  <a:rPr lang="es-MX" sz="3600" dirty="0"/>
                  <a:t>w</a:t>
                </a:r>
                <a:r>
                  <a:rPr lang="es-MX" sz="3600" dirty="0">
                    <a:latin typeface="Cambria Math" panose="02040503050406030204" pitchFamily="18" charset="0"/>
                    <a:ea typeface="Cambria Math" panose="02040503050406030204" pitchFamily="18" charset="0"/>
                  </a:rPr>
                  <a:t>₁= w*L</a:t>
                </a:r>
              </a:p>
              <a:p>
                <a:r>
                  <a:rPr lang="es-MX" sz="3600" dirty="0"/>
                  <a:t>w</a:t>
                </a:r>
                <a:r>
                  <a:rPr lang="es-MX" sz="3600" dirty="0">
                    <a:latin typeface="Cambria Math" panose="02040503050406030204" pitchFamily="18" charset="0"/>
                    <a:ea typeface="Cambria Math" panose="02040503050406030204" pitchFamily="18" charset="0"/>
                  </a:rPr>
                  <a:t>₁= (</a:t>
                </a:r>
                <a14:m>
                  <m:oMath xmlns:m="http://schemas.openxmlformats.org/officeDocument/2006/math" xmlns="">
                    <m:r>
                      <a:rPr lang="es-MX" sz="3600" i="1">
                        <a:latin typeface="Cambria Math" panose="02040503050406030204" pitchFamily="18" charset="0"/>
                        <a:ea typeface="Cambria Math" panose="02040503050406030204" pitchFamily="18" charset="0"/>
                      </a:rPr>
                      <m:t>1</m:t>
                    </m:r>
                    <m:f>
                      <m:fPr>
                        <m:ctrlPr>
                          <a:rPr lang="es-MX" sz="3600" b="0" i="1" smtClean="0">
                            <a:latin typeface="Cambria Math" panose="02040503050406030204" pitchFamily="18" charset="0"/>
                            <a:ea typeface="Cambria Math" panose="02040503050406030204" pitchFamily="18" charset="0"/>
                          </a:rPr>
                        </m:ctrlPr>
                      </m:fPr>
                      <m:num>
                        <m:r>
                          <a:rPr lang="es-MX" sz="3600" b="0" i="1" smtClean="0">
                            <a:latin typeface="Cambria Math" panose="02040503050406030204" pitchFamily="18" charset="0"/>
                            <a:ea typeface="Cambria Math" panose="02040503050406030204" pitchFamily="18" charset="0"/>
                          </a:rPr>
                          <m:t>𝑇</m:t>
                        </m:r>
                      </m:num>
                      <m:den>
                        <m:r>
                          <a:rPr lang="es-MX" sz="3600" b="0" i="1" smtClean="0">
                            <a:latin typeface="Cambria Math" panose="02040503050406030204" pitchFamily="18" charset="0"/>
                            <a:ea typeface="Cambria Math" panose="02040503050406030204" pitchFamily="18" charset="0"/>
                          </a:rPr>
                          <m:t>𝑚</m:t>
                        </m:r>
                      </m:den>
                    </m:f>
                    <m:r>
                      <a:rPr lang="es-MX" sz="3600" b="0" i="1" smtClean="0">
                        <a:latin typeface="Cambria Math" panose="02040503050406030204" pitchFamily="18" charset="0"/>
                        <a:ea typeface="Cambria Math" panose="02040503050406030204" pitchFamily="18" charset="0"/>
                      </a:rPr>
                      <m:t>) </m:t>
                    </m:r>
                    <m:d>
                      <m:dPr>
                        <m:ctrlPr>
                          <a:rPr lang="es-MX" sz="3600" b="0" i="1" smtClean="0">
                            <a:latin typeface="Cambria Math" panose="02040503050406030204" pitchFamily="18" charset="0"/>
                            <a:ea typeface="Cambria Math" panose="02040503050406030204" pitchFamily="18" charset="0"/>
                          </a:rPr>
                        </m:ctrlPr>
                      </m:dPr>
                      <m:e>
                        <m:r>
                          <a:rPr lang="es-MX" sz="3600" b="0" i="1" smtClean="0">
                            <a:latin typeface="Cambria Math" panose="02040503050406030204" pitchFamily="18" charset="0"/>
                            <a:ea typeface="Cambria Math" panose="02040503050406030204" pitchFamily="18" charset="0"/>
                          </a:rPr>
                          <m:t>6</m:t>
                        </m:r>
                        <m:r>
                          <a:rPr lang="es-MX" sz="3600" b="0" i="1" smtClean="0">
                            <a:latin typeface="Cambria Math" panose="02040503050406030204" pitchFamily="18" charset="0"/>
                            <a:ea typeface="Cambria Math" panose="02040503050406030204" pitchFamily="18" charset="0"/>
                          </a:rPr>
                          <m:t>𝑚</m:t>
                        </m:r>
                      </m:e>
                    </m:d>
                  </m:oMath>
                </a14:m>
                <a:endParaRPr lang="es-MX" sz="3600" b="0" dirty="0">
                  <a:latin typeface="Cambria Math" panose="02040503050406030204" pitchFamily="18" charset="0"/>
                  <a:ea typeface="Cambria Math" panose="02040503050406030204" pitchFamily="18" charset="0"/>
                </a:endParaRPr>
              </a:p>
              <a:p>
                <a:r>
                  <a:rPr lang="es-MX" sz="3600" dirty="0"/>
                  <a:t>w</a:t>
                </a:r>
                <a:r>
                  <a:rPr lang="es-MX" sz="3600" dirty="0">
                    <a:latin typeface="Cambria Math" panose="02040503050406030204" pitchFamily="18" charset="0"/>
                    <a:ea typeface="Cambria Math" panose="02040503050406030204" pitchFamily="18" charset="0"/>
                  </a:rPr>
                  <a:t>₁=6 T</a:t>
                </a:r>
                <a:endParaRPr lang="es-MX" sz="3600" dirty="0"/>
              </a:p>
            </p:txBody>
          </p:sp>
        </mc:Choice>
        <mc:Fallback xmlns="">
          <p:sp>
            <p:nvSpPr>
              <p:cNvPr id="35" name="TextBox 34">
                <a:extLst>
                  <a:ext uri="{FF2B5EF4-FFF2-40B4-BE49-F238E27FC236}">
                    <a16:creationId xmlns:a16="http://schemas.microsoft.com/office/drawing/2014/main" id="{73210C55-52C7-4C3D-90FC-C2008396BE4B}"/>
                  </a:ext>
                </a:extLst>
              </p:cNvPr>
              <p:cNvSpPr txBox="1">
                <a:spLocks noRot="1" noChangeAspect="1" noMove="1" noResize="1" noEditPoints="1" noAdjustHandles="1" noChangeArrowheads="1" noChangeShapeType="1" noTextEdit="1"/>
              </p:cNvSpPr>
              <p:nvPr/>
            </p:nvSpPr>
            <p:spPr>
              <a:xfrm>
                <a:off x="6800044" y="4081339"/>
                <a:ext cx="3760622" cy="1987082"/>
              </a:xfrm>
              <a:prstGeom prst="rect">
                <a:avLst/>
              </a:prstGeom>
              <a:blipFill>
                <a:blip r:embed="rId5"/>
                <a:stretch>
                  <a:fillRect l="-4862" t="-4923" b="-11077"/>
                </a:stretch>
              </a:blipFill>
            </p:spPr>
            <p:txBody>
              <a:bodyPr/>
              <a:lstStyle/>
              <a:p>
                <a:r>
                  <a:rPr lang="es-MX">
                    <a:noFill/>
                  </a:rPr>
                  <a:t> </a:t>
                </a:r>
              </a:p>
            </p:txBody>
          </p:sp>
        </mc:Fallback>
      </mc:AlternateContent>
      <p:sp>
        <p:nvSpPr>
          <p:cNvPr id="28" name="Rectangle 27">
            <a:extLst>
              <a:ext uri="{FF2B5EF4-FFF2-40B4-BE49-F238E27FC236}">
                <a16:creationId xmlns:a16="http://schemas.microsoft.com/office/drawing/2014/main" xmlns="" id="{79C7D77E-9DF6-4C08-8928-11E44453B0BA}"/>
              </a:ext>
            </a:extLst>
          </p:cNvPr>
          <p:cNvSpPr/>
          <p:nvPr/>
        </p:nvSpPr>
        <p:spPr>
          <a:xfrm>
            <a:off x="3153729" y="4206273"/>
            <a:ext cx="2531744" cy="315891"/>
          </a:xfrm>
          <a:prstGeom prst="rect">
            <a:avLst/>
          </a:pr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59633022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076A6CA-7428-4635-9866-D7E8F66346D2}"/>
              </a:ext>
            </a:extLst>
          </p:cNvPr>
          <p:cNvSpPr>
            <a:spLocks noGrp="1"/>
          </p:cNvSpPr>
          <p:nvPr>
            <p:ph idx="1"/>
          </p:nvPr>
        </p:nvSpPr>
        <p:spPr>
          <a:xfrm>
            <a:off x="1066800" y="373488"/>
            <a:ext cx="10058400" cy="1262130"/>
          </a:xfrm>
        </p:spPr>
        <p:txBody>
          <a:bodyPr>
            <a:normAutofit fontScale="92500" lnSpcReduction="10000"/>
          </a:bodyPr>
          <a:lstStyle/>
          <a:p>
            <a:pPr>
              <a:lnSpc>
                <a:spcPct val="150000"/>
              </a:lnSpc>
            </a:pPr>
            <a:r>
              <a:rPr lang="es-MX" sz="2800" dirty="0"/>
              <a:t>Ejemplo: Realiza el diagrama de esfuerzos cortantes y momento flexionante.</a:t>
            </a:r>
          </a:p>
        </p:txBody>
      </p:sp>
      <p:sp>
        <p:nvSpPr>
          <p:cNvPr id="4" name="Slide Number Placeholder 3">
            <a:extLst>
              <a:ext uri="{FF2B5EF4-FFF2-40B4-BE49-F238E27FC236}">
                <a16:creationId xmlns:a16="http://schemas.microsoft.com/office/drawing/2014/main" xmlns="" id="{003E837A-A3A4-4CA4-BE7E-D5348053B388}"/>
              </a:ext>
            </a:extLst>
          </p:cNvPr>
          <p:cNvSpPr>
            <a:spLocks noGrp="1"/>
          </p:cNvSpPr>
          <p:nvPr>
            <p:ph type="sldNum" sz="quarter" idx="12"/>
          </p:nvPr>
        </p:nvSpPr>
        <p:spPr/>
        <p:txBody>
          <a:bodyPr/>
          <a:lstStyle/>
          <a:p>
            <a:fld id="{5A07E627-992C-47B0-AE5B-F627B2EA972F}" type="slidenum">
              <a:rPr lang="es-MX" smtClean="0"/>
              <a:t>27</a:t>
            </a:fld>
            <a:endParaRPr lang="es-MX"/>
          </a:p>
        </p:txBody>
      </p:sp>
      <p:pic>
        <p:nvPicPr>
          <p:cNvPr id="5" name="Picture 4">
            <a:extLst>
              <a:ext uri="{FF2B5EF4-FFF2-40B4-BE49-F238E27FC236}">
                <a16:creationId xmlns:a16="http://schemas.microsoft.com/office/drawing/2014/main" xmlns="" id="{970ACB24-10B9-41BC-AFAD-FF0A832DFE74}"/>
              </a:ext>
            </a:extLst>
          </p:cNvPr>
          <p:cNvPicPr>
            <a:picLocks noChangeAspect="1"/>
          </p:cNvPicPr>
          <p:nvPr/>
        </p:nvPicPr>
        <p:blipFill rotWithShape="1">
          <a:blip r:embed="rId2"/>
          <a:srcRect l="53958" t="24803" r="25000" b="58893"/>
          <a:stretch/>
        </p:blipFill>
        <p:spPr>
          <a:xfrm>
            <a:off x="1402202" y="1635617"/>
            <a:ext cx="4283271" cy="1865979"/>
          </a:xfrm>
          <a:prstGeom prst="rect">
            <a:avLst/>
          </a:prstGeom>
        </p:spPr>
      </p:pic>
      <p:sp>
        <p:nvSpPr>
          <p:cNvPr id="2" name="Rectangle 1">
            <a:extLst>
              <a:ext uri="{FF2B5EF4-FFF2-40B4-BE49-F238E27FC236}">
                <a16:creationId xmlns:a16="http://schemas.microsoft.com/office/drawing/2014/main" xmlns="" id="{7F340DAC-C9DF-4EB9-BA65-57FA9DE00FA6}"/>
              </a:ext>
            </a:extLst>
          </p:cNvPr>
          <p:cNvSpPr/>
          <p:nvPr/>
        </p:nvSpPr>
        <p:spPr>
          <a:xfrm>
            <a:off x="6439437" y="2311399"/>
            <a:ext cx="4283271" cy="315891"/>
          </a:xfrm>
          <a:prstGeom prst="rect">
            <a:avLst/>
          </a:prstGeom>
          <a:solidFill>
            <a:srgbClr val="011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Flowchart: Extract 8">
            <a:extLst>
              <a:ext uri="{FF2B5EF4-FFF2-40B4-BE49-F238E27FC236}">
                <a16:creationId xmlns:a16="http://schemas.microsoft.com/office/drawing/2014/main" xmlns="" id="{CDEB9030-B762-49F9-A925-F9FEFDE83F12}"/>
              </a:ext>
            </a:extLst>
          </p:cNvPr>
          <p:cNvSpPr/>
          <p:nvPr/>
        </p:nvSpPr>
        <p:spPr>
          <a:xfrm>
            <a:off x="6941713" y="2627290"/>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Flowchart: Extract 9">
            <a:extLst>
              <a:ext uri="{FF2B5EF4-FFF2-40B4-BE49-F238E27FC236}">
                <a16:creationId xmlns:a16="http://schemas.microsoft.com/office/drawing/2014/main" xmlns="" id="{3A0E6430-968D-477F-9DC9-FF3CF3DCB82A}"/>
              </a:ext>
            </a:extLst>
          </p:cNvPr>
          <p:cNvSpPr/>
          <p:nvPr/>
        </p:nvSpPr>
        <p:spPr>
          <a:xfrm>
            <a:off x="9837313" y="2627290"/>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4" name="Straight Arrow Connector 13">
            <a:extLst>
              <a:ext uri="{FF2B5EF4-FFF2-40B4-BE49-F238E27FC236}">
                <a16:creationId xmlns:a16="http://schemas.microsoft.com/office/drawing/2014/main" xmlns="" id="{D5DF6E67-243C-45FA-B0A2-0F106A92E09A}"/>
              </a:ext>
            </a:extLst>
          </p:cNvPr>
          <p:cNvCxnSpPr/>
          <p:nvPr/>
        </p:nvCxnSpPr>
        <p:spPr>
          <a:xfrm>
            <a:off x="6439436" y="1297726"/>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15" name="Straight Arrow Connector 14">
            <a:extLst>
              <a:ext uri="{FF2B5EF4-FFF2-40B4-BE49-F238E27FC236}">
                <a16:creationId xmlns:a16="http://schemas.microsoft.com/office/drawing/2014/main" xmlns="" id="{B2668477-29A4-466B-9FF0-46854AA93B3F}"/>
              </a:ext>
            </a:extLst>
          </p:cNvPr>
          <p:cNvCxnSpPr/>
          <p:nvPr/>
        </p:nvCxnSpPr>
        <p:spPr>
          <a:xfrm>
            <a:off x="10722707" y="1025998"/>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16" name="Straight Arrow Connector 15">
            <a:extLst>
              <a:ext uri="{FF2B5EF4-FFF2-40B4-BE49-F238E27FC236}">
                <a16:creationId xmlns:a16="http://schemas.microsoft.com/office/drawing/2014/main" xmlns="" id="{4439B234-9058-4461-B3A1-17055C81E10E}"/>
              </a:ext>
            </a:extLst>
          </p:cNvPr>
          <p:cNvCxnSpPr/>
          <p:nvPr/>
        </p:nvCxnSpPr>
        <p:spPr>
          <a:xfrm>
            <a:off x="8173795" y="1025998"/>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18" name="Straight Arrow Connector 17">
            <a:extLst>
              <a:ext uri="{FF2B5EF4-FFF2-40B4-BE49-F238E27FC236}">
                <a16:creationId xmlns:a16="http://schemas.microsoft.com/office/drawing/2014/main" xmlns="" id="{1FA4D026-4F16-42AE-B8A3-A4AEF64D2313}"/>
              </a:ext>
            </a:extLst>
          </p:cNvPr>
          <p:cNvCxnSpPr>
            <a:cxnSpLocks/>
            <a:endCxn id="9" idx="0"/>
          </p:cNvCxnSpPr>
          <p:nvPr/>
        </p:nvCxnSpPr>
        <p:spPr>
          <a:xfrm flipV="1">
            <a:off x="7134896" y="2627290"/>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xmlns="" id="{6918E335-6082-4AB4-BBEF-7803E7F7AC6D}"/>
              </a:ext>
            </a:extLst>
          </p:cNvPr>
          <p:cNvCxnSpPr>
            <a:cxnSpLocks/>
          </p:cNvCxnSpPr>
          <p:nvPr/>
        </p:nvCxnSpPr>
        <p:spPr>
          <a:xfrm flipV="1">
            <a:off x="10030496" y="2627290"/>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xmlns="" id="{3CB728C4-A8F1-4548-9766-4517064F1729}"/>
              </a:ext>
            </a:extLst>
          </p:cNvPr>
          <p:cNvSpPr txBox="1"/>
          <p:nvPr/>
        </p:nvSpPr>
        <p:spPr>
          <a:xfrm>
            <a:off x="1402202" y="3678996"/>
            <a:ext cx="4031087" cy="369332"/>
          </a:xfrm>
          <a:prstGeom prst="rect">
            <a:avLst/>
          </a:prstGeom>
          <a:noFill/>
        </p:spPr>
        <p:txBody>
          <a:bodyPr wrap="square" rtlCol="0">
            <a:spAutoFit/>
          </a:bodyPr>
          <a:lstStyle/>
          <a:p>
            <a:r>
              <a:rPr lang="es-MX" dirty="0"/>
              <a:t>2.- Ubicando cargas</a:t>
            </a:r>
          </a:p>
        </p:txBody>
      </p:sp>
      <p:sp>
        <p:nvSpPr>
          <p:cNvPr id="23" name="Rectangle 22">
            <a:extLst>
              <a:ext uri="{FF2B5EF4-FFF2-40B4-BE49-F238E27FC236}">
                <a16:creationId xmlns:a16="http://schemas.microsoft.com/office/drawing/2014/main" xmlns="" id="{3039D5A6-F39D-4900-BD4B-66834A7BFB7F}"/>
              </a:ext>
            </a:extLst>
          </p:cNvPr>
          <p:cNvSpPr/>
          <p:nvPr/>
        </p:nvSpPr>
        <p:spPr>
          <a:xfrm>
            <a:off x="6439436" y="2001948"/>
            <a:ext cx="4283271" cy="315891"/>
          </a:xfrm>
          <a:prstGeom prst="rect">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Rectangle 23">
            <a:extLst>
              <a:ext uri="{FF2B5EF4-FFF2-40B4-BE49-F238E27FC236}">
                <a16:creationId xmlns:a16="http://schemas.microsoft.com/office/drawing/2014/main" xmlns="" id="{D8AAC64D-1612-40F3-911D-886F7DCAE787}"/>
              </a:ext>
            </a:extLst>
          </p:cNvPr>
          <p:cNvSpPr/>
          <p:nvPr/>
        </p:nvSpPr>
        <p:spPr>
          <a:xfrm>
            <a:off x="8190964" y="1701780"/>
            <a:ext cx="2531744" cy="315891"/>
          </a:xfrm>
          <a:prstGeom prst="rect">
            <a:avLst/>
          </a:pr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9" name="Rectangle 28">
            <a:extLst>
              <a:ext uri="{FF2B5EF4-FFF2-40B4-BE49-F238E27FC236}">
                <a16:creationId xmlns:a16="http://schemas.microsoft.com/office/drawing/2014/main" xmlns="" id="{3459628D-9C0D-457F-AD7D-7B6DAEA76CEB}"/>
              </a:ext>
            </a:extLst>
          </p:cNvPr>
          <p:cNvSpPr/>
          <p:nvPr/>
        </p:nvSpPr>
        <p:spPr>
          <a:xfrm>
            <a:off x="1402202" y="5373888"/>
            <a:ext cx="4283271" cy="315891"/>
          </a:xfrm>
          <a:prstGeom prst="rect">
            <a:avLst/>
          </a:prstGeom>
          <a:solidFill>
            <a:srgbClr val="011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0" name="Flowchart: Extract 29">
            <a:extLst>
              <a:ext uri="{FF2B5EF4-FFF2-40B4-BE49-F238E27FC236}">
                <a16:creationId xmlns:a16="http://schemas.microsoft.com/office/drawing/2014/main" xmlns="" id="{6027F1FB-343C-492A-9B0B-B3310B420A4E}"/>
              </a:ext>
            </a:extLst>
          </p:cNvPr>
          <p:cNvSpPr/>
          <p:nvPr/>
        </p:nvSpPr>
        <p:spPr>
          <a:xfrm>
            <a:off x="1904478" y="5689779"/>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Flowchart: Extract 32">
            <a:extLst>
              <a:ext uri="{FF2B5EF4-FFF2-40B4-BE49-F238E27FC236}">
                <a16:creationId xmlns:a16="http://schemas.microsoft.com/office/drawing/2014/main" xmlns="" id="{03475B2D-EA51-42FD-82EC-1D534D9E5930}"/>
              </a:ext>
            </a:extLst>
          </p:cNvPr>
          <p:cNvSpPr/>
          <p:nvPr/>
        </p:nvSpPr>
        <p:spPr>
          <a:xfrm>
            <a:off x="4800078" y="5689779"/>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34" name="Straight Arrow Connector 33">
            <a:extLst>
              <a:ext uri="{FF2B5EF4-FFF2-40B4-BE49-F238E27FC236}">
                <a16:creationId xmlns:a16="http://schemas.microsoft.com/office/drawing/2014/main" xmlns="" id="{1F6EAC97-E6F6-4462-9410-7849ED10715E}"/>
              </a:ext>
            </a:extLst>
          </p:cNvPr>
          <p:cNvCxnSpPr/>
          <p:nvPr/>
        </p:nvCxnSpPr>
        <p:spPr>
          <a:xfrm>
            <a:off x="1402201" y="4360215"/>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36" name="Straight Arrow Connector 35">
            <a:extLst>
              <a:ext uri="{FF2B5EF4-FFF2-40B4-BE49-F238E27FC236}">
                <a16:creationId xmlns:a16="http://schemas.microsoft.com/office/drawing/2014/main" xmlns="" id="{867C3E86-0A4F-43B4-A6D6-AE0BEA4677FB}"/>
              </a:ext>
            </a:extLst>
          </p:cNvPr>
          <p:cNvCxnSpPr/>
          <p:nvPr/>
        </p:nvCxnSpPr>
        <p:spPr>
          <a:xfrm>
            <a:off x="5685472" y="4088487"/>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37" name="Straight Arrow Connector 36">
            <a:extLst>
              <a:ext uri="{FF2B5EF4-FFF2-40B4-BE49-F238E27FC236}">
                <a16:creationId xmlns:a16="http://schemas.microsoft.com/office/drawing/2014/main" xmlns="" id="{82A09CA5-4348-4C55-A33D-86C819C64916}"/>
              </a:ext>
            </a:extLst>
          </p:cNvPr>
          <p:cNvCxnSpPr/>
          <p:nvPr/>
        </p:nvCxnSpPr>
        <p:spPr>
          <a:xfrm>
            <a:off x="3136560" y="4088487"/>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38" name="Straight Arrow Connector 37">
            <a:extLst>
              <a:ext uri="{FF2B5EF4-FFF2-40B4-BE49-F238E27FC236}">
                <a16:creationId xmlns:a16="http://schemas.microsoft.com/office/drawing/2014/main" xmlns="" id="{CC13D9D9-3396-435F-9EA3-84AA417E68D3}"/>
              </a:ext>
            </a:extLst>
          </p:cNvPr>
          <p:cNvCxnSpPr>
            <a:cxnSpLocks/>
            <a:endCxn id="30" idx="0"/>
          </p:cNvCxnSpPr>
          <p:nvPr/>
        </p:nvCxnSpPr>
        <p:spPr>
          <a:xfrm flipV="1">
            <a:off x="2097661" y="5689779"/>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xmlns="" id="{256B5F23-AA27-4A1C-A396-8BE92839A2CC}"/>
              </a:ext>
            </a:extLst>
          </p:cNvPr>
          <p:cNvCxnSpPr>
            <a:cxnSpLocks/>
          </p:cNvCxnSpPr>
          <p:nvPr/>
        </p:nvCxnSpPr>
        <p:spPr>
          <a:xfrm flipV="1">
            <a:off x="4993261" y="5689779"/>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xmlns="" id="{4983A629-C2D6-4FB6-9DA9-03AC22956E17}"/>
              </a:ext>
            </a:extLst>
          </p:cNvPr>
          <p:cNvSpPr/>
          <p:nvPr/>
        </p:nvSpPr>
        <p:spPr>
          <a:xfrm>
            <a:off x="1402201" y="5064437"/>
            <a:ext cx="4283271" cy="315891"/>
          </a:xfrm>
          <a:prstGeom prst="rect">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1" name="Rectangle 40">
            <a:extLst>
              <a:ext uri="{FF2B5EF4-FFF2-40B4-BE49-F238E27FC236}">
                <a16:creationId xmlns:a16="http://schemas.microsoft.com/office/drawing/2014/main" xmlns="" id="{342B4284-A50A-4442-B7D6-74F4CAACC0A0}"/>
              </a:ext>
            </a:extLst>
          </p:cNvPr>
          <p:cNvSpPr/>
          <p:nvPr/>
        </p:nvSpPr>
        <p:spPr>
          <a:xfrm>
            <a:off x="3153729" y="4764269"/>
            <a:ext cx="2531744" cy="315891"/>
          </a:xfrm>
          <a:prstGeom prst="rect">
            <a:avLst/>
          </a:pr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7" name="Straight Arrow Connector 6">
            <a:extLst>
              <a:ext uri="{FF2B5EF4-FFF2-40B4-BE49-F238E27FC236}">
                <a16:creationId xmlns:a16="http://schemas.microsoft.com/office/drawing/2014/main" xmlns="" id="{973BC17E-C4AD-4382-86D0-8EB8B54540AA}"/>
              </a:ext>
            </a:extLst>
          </p:cNvPr>
          <p:cNvCxnSpPr>
            <a:cxnSpLocks/>
            <a:endCxn id="41" idx="0"/>
          </p:cNvCxnSpPr>
          <p:nvPr/>
        </p:nvCxnSpPr>
        <p:spPr>
          <a:xfrm>
            <a:off x="4419601" y="4048328"/>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xmlns="" id="{748C970F-76F4-479F-96D2-A1D7F4BF6D84}"/>
              </a:ext>
            </a:extLst>
          </p:cNvPr>
          <p:cNvCxnSpPr>
            <a:cxnSpLocks/>
          </p:cNvCxnSpPr>
          <p:nvPr/>
        </p:nvCxnSpPr>
        <p:spPr>
          <a:xfrm>
            <a:off x="3618964" y="4048328"/>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xmlns="" id="{D22853ED-5C0B-4EA4-B6F2-192B1187651C}"/>
              </a:ext>
            </a:extLst>
          </p:cNvPr>
          <p:cNvSpPr txBox="1"/>
          <p:nvPr/>
        </p:nvSpPr>
        <p:spPr>
          <a:xfrm>
            <a:off x="3773509" y="4048328"/>
            <a:ext cx="579539" cy="369332"/>
          </a:xfrm>
          <a:prstGeom prst="rect">
            <a:avLst/>
          </a:prstGeom>
          <a:noFill/>
        </p:spPr>
        <p:txBody>
          <a:bodyPr wrap="square" rtlCol="0">
            <a:spAutoFit/>
          </a:bodyPr>
          <a:lstStyle/>
          <a:p>
            <a:r>
              <a:rPr lang="es-MX" dirty="0"/>
              <a:t>20T</a:t>
            </a:r>
          </a:p>
        </p:txBody>
      </p:sp>
      <p:sp>
        <p:nvSpPr>
          <p:cNvPr id="43" name="TextBox 42">
            <a:extLst>
              <a:ext uri="{FF2B5EF4-FFF2-40B4-BE49-F238E27FC236}">
                <a16:creationId xmlns:a16="http://schemas.microsoft.com/office/drawing/2014/main" xmlns="" id="{CA881E67-84FF-4BEA-B0BD-0B3454010A28}"/>
              </a:ext>
            </a:extLst>
          </p:cNvPr>
          <p:cNvSpPr txBox="1"/>
          <p:nvPr/>
        </p:nvSpPr>
        <p:spPr>
          <a:xfrm>
            <a:off x="4570122" y="4085486"/>
            <a:ext cx="579539" cy="369332"/>
          </a:xfrm>
          <a:prstGeom prst="rect">
            <a:avLst/>
          </a:prstGeom>
          <a:noFill/>
        </p:spPr>
        <p:txBody>
          <a:bodyPr wrap="square" rtlCol="0">
            <a:spAutoFit/>
          </a:bodyPr>
          <a:lstStyle/>
          <a:p>
            <a:r>
              <a:rPr lang="es-MX" dirty="0"/>
              <a:t>6T</a:t>
            </a:r>
          </a:p>
        </p:txBody>
      </p: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xmlns="" id="{79E8F35E-E810-4896-A522-EF32FB39B6C3}"/>
                  </a:ext>
                </a:extLst>
              </p:cNvPr>
              <p:cNvSpPr txBox="1"/>
              <p:nvPr/>
            </p:nvSpPr>
            <p:spPr>
              <a:xfrm>
                <a:off x="6181694" y="3861379"/>
                <a:ext cx="4943506" cy="369332"/>
              </a:xfrm>
              <a:prstGeom prst="rect">
                <a:avLst/>
              </a:prstGeom>
              <a:noFill/>
            </p:spPr>
            <p:txBody>
              <a:bodyPr wrap="square" rtlCol="0">
                <a:spAutoFit/>
              </a:bodyPr>
              <a:lstStyle/>
              <a:p>
                <a:pPr algn="ctr"/>
                <a:r>
                  <a:rPr lang="es-MX" dirty="0"/>
                  <a:t>3.-Usar la ecuación de equilibrio </a:t>
                </a:r>
                <a14:m>
                  <m:oMath xmlns:m="http://schemas.openxmlformats.org/officeDocument/2006/math" xmlns="">
                    <m:r>
                      <a:rPr lang="es-MX" i="1" smtClean="0">
                        <a:latin typeface="Cambria Math" panose="02040503050406030204" pitchFamily="18" charset="0"/>
                      </a:rPr>
                      <m:t>Ʃ</m:t>
                    </m:r>
                    <m:r>
                      <a:rPr lang="es-MX" b="0" i="1" smtClean="0">
                        <a:latin typeface="Cambria Math" panose="02040503050406030204" pitchFamily="18" charset="0"/>
                      </a:rPr>
                      <m:t>𝑀</m:t>
                    </m:r>
                    <m:r>
                      <a:rPr lang="es-MX" b="0" i="1" smtClean="0">
                        <a:latin typeface="Cambria Math" panose="02040503050406030204" pitchFamily="18" charset="0"/>
                      </a:rPr>
                      <m:t>=0</m:t>
                    </m:r>
                  </m:oMath>
                </a14:m>
                <a:endParaRPr lang="es-MX" dirty="0"/>
              </a:p>
            </p:txBody>
          </p:sp>
        </mc:Choice>
        <mc:Fallback xmlns="">
          <p:sp>
            <p:nvSpPr>
              <p:cNvPr id="44" name="TextBox 43">
                <a:extLst>
                  <a:ext uri="{FF2B5EF4-FFF2-40B4-BE49-F238E27FC236}">
                    <a16:creationId xmlns:a16="http://schemas.microsoft.com/office/drawing/2014/main" id="{79E8F35E-E810-4896-A522-EF32FB39B6C3}"/>
                  </a:ext>
                </a:extLst>
              </p:cNvPr>
              <p:cNvSpPr txBox="1">
                <a:spLocks noRot="1" noChangeAspect="1" noMove="1" noResize="1" noEditPoints="1" noAdjustHandles="1" noChangeArrowheads="1" noChangeShapeType="1" noTextEdit="1"/>
              </p:cNvSpPr>
              <p:nvPr/>
            </p:nvSpPr>
            <p:spPr>
              <a:xfrm>
                <a:off x="6181694" y="3861379"/>
                <a:ext cx="4943506" cy="369332"/>
              </a:xfrm>
              <a:prstGeom prst="rect">
                <a:avLst/>
              </a:prstGeom>
              <a:blipFill>
                <a:blip r:embed="rId5"/>
                <a:stretch>
                  <a:fillRect t="-8197" b="-24590"/>
                </a:stretch>
              </a:blipFill>
            </p:spPr>
            <p:txBody>
              <a:bodyPr/>
              <a:lstStyle/>
              <a:p>
                <a:r>
                  <a:rPr lang="es-MX">
                    <a:noFill/>
                  </a:rPr>
                  <a:t> </a:t>
                </a:r>
              </a:p>
            </p:txBody>
          </p:sp>
        </mc:Fallback>
      </mc:AlternateContent>
      <p:sp>
        <p:nvSpPr>
          <p:cNvPr id="13" name="TextBox 12">
            <a:extLst>
              <a:ext uri="{FF2B5EF4-FFF2-40B4-BE49-F238E27FC236}">
                <a16:creationId xmlns:a16="http://schemas.microsoft.com/office/drawing/2014/main" xmlns="" id="{2A4EED3A-86CC-430E-8A84-3F0FC7186873}"/>
              </a:ext>
            </a:extLst>
          </p:cNvPr>
          <p:cNvSpPr txBox="1"/>
          <p:nvPr/>
        </p:nvSpPr>
        <p:spPr>
          <a:xfrm>
            <a:off x="6514565" y="4264429"/>
            <a:ext cx="5115048" cy="2308324"/>
          </a:xfrm>
          <a:prstGeom prst="rect">
            <a:avLst/>
          </a:prstGeom>
          <a:noFill/>
        </p:spPr>
        <p:txBody>
          <a:bodyPr wrap="square" rtlCol="0">
            <a:spAutoFit/>
          </a:bodyPr>
          <a:lstStyle/>
          <a:p>
            <a:r>
              <a:rPr lang="es-MX" dirty="0" err="1">
                <a:latin typeface="Cambria Math" panose="02040503050406030204" pitchFamily="18" charset="0"/>
                <a:ea typeface="Cambria Math" panose="02040503050406030204" pitchFamily="18" charset="0"/>
              </a:rPr>
              <a:t>ƩMa</a:t>
            </a:r>
            <a:r>
              <a:rPr lang="es-MX" dirty="0">
                <a:latin typeface="Cambria Math" panose="02040503050406030204" pitchFamily="18" charset="0"/>
                <a:ea typeface="Cambria Math" panose="02040503050406030204" pitchFamily="18" charset="0"/>
              </a:rPr>
              <a:t>= (5T)(2m) – (3T)(2m) – (20T)(3m) –    (6T)(5m) + (</a:t>
            </a:r>
            <a:r>
              <a:rPr lang="es-MX" dirty="0" err="1">
                <a:latin typeface="Cambria Math" panose="02040503050406030204" pitchFamily="18" charset="0"/>
                <a:ea typeface="Cambria Math" panose="02040503050406030204" pitchFamily="18" charset="0"/>
              </a:rPr>
              <a:t>By</a:t>
            </a:r>
            <a:r>
              <a:rPr lang="es-MX" dirty="0">
                <a:latin typeface="Cambria Math" panose="02040503050406030204" pitchFamily="18" charset="0"/>
                <a:ea typeface="Cambria Math" panose="02040503050406030204" pitchFamily="18" charset="0"/>
              </a:rPr>
              <a:t>)(6m) – (3T)(8m) = 0</a:t>
            </a:r>
          </a:p>
          <a:p>
            <a:r>
              <a:rPr lang="es-MX" dirty="0" err="1">
                <a:latin typeface="Cambria Math" panose="02040503050406030204" pitchFamily="18" charset="0"/>
                <a:ea typeface="Cambria Math" panose="02040503050406030204" pitchFamily="18" charset="0"/>
              </a:rPr>
              <a:t>ƩMa</a:t>
            </a:r>
            <a:r>
              <a:rPr lang="es-MX" dirty="0">
                <a:latin typeface="Cambria Math" panose="02040503050406030204" pitchFamily="18" charset="0"/>
                <a:ea typeface="Cambria Math" panose="02040503050406030204" pitchFamily="18" charset="0"/>
              </a:rPr>
              <a:t>= 10T*m -6T*m – 60 T*m – 30T*m + (</a:t>
            </a:r>
            <a:r>
              <a:rPr lang="es-MX" dirty="0" err="1">
                <a:latin typeface="Cambria Math" panose="02040503050406030204" pitchFamily="18" charset="0"/>
                <a:ea typeface="Cambria Math" panose="02040503050406030204" pitchFamily="18" charset="0"/>
              </a:rPr>
              <a:t>By</a:t>
            </a:r>
            <a:r>
              <a:rPr lang="es-MX" dirty="0">
                <a:latin typeface="Cambria Math" panose="02040503050406030204" pitchFamily="18" charset="0"/>
                <a:ea typeface="Cambria Math" panose="02040503050406030204" pitchFamily="18" charset="0"/>
              </a:rPr>
              <a:t>)(6m) – 24T*m = 0</a:t>
            </a:r>
          </a:p>
          <a:p>
            <a:r>
              <a:rPr lang="es-MX" dirty="0" err="1">
                <a:latin typeface="Cambria Math" panose="02040503050406030204" pitchFamily="18" charset="0"/>
                <a:ea typeface="Cambria Math" panose="02040503050406030204" pitchFamily="18" charset="0"/>
              </a:rPr>
              <a:t>ƩMa</a:t>
            </a:r>
            <a:r>
              <a:rPr lang="es-MX" dirty="0">
                <a:latin typeface="Cambria Math" panose="02040503050406030204" pitchFamily="18" charset="0"/>
                <a:ea typeface="Cambria Math" panose="02040503050406030204" pitchFamily="18" charset="0"/>
              </a:rPr>
              <a:t>= 10T*m-120 T*m + (</a:t>
            </a:r>
            <a:r>
              <a:rPr lang="es-MX" dirty="0" err="1">
                <a:latin typeface="Cambria Math" panose="02040503050406030204" pitchFamily="18" charset="0"/>
                <a:ea typeface="Cambria Math" panose="02040503050406030204" pitchFamily="18" charset="0"/>
              </a:rPr>
              <a:t>By</a:t>
            </a:r>
            <a:r>
              <a:rPr lang="es-MX" dirty="0">
                <a:latin typeface="Cambria Math" panose="02040503050406030204" pitchFamily="18" charset="0"/>
                <a:ea typeface="Cambria Math" panose="02040503050406030204" pitchFamily="18" charset="0"/>
              </a:rPr>
              <a:t>)(8m) = 0</a:t>
            </a:r>
          </a:p>
          <a:p>
            <a:r>
              <a:rPr lang="es-MX" dirty="0" err="1">
                <a:latin typeface="Cambria Math" panose="02040503050406030204" pitchFamily="18" charset="0"/>
                <a:ea typeface="Cambria Math" panose="02040503050406030204" pitchFamily="18" charset="0"/>
              </a:rPr>
              <a:t>ƩMa</a:t>
            </a:r>
            <a:r>
              <a:rPr lang="es-MX" dirty="0">
                <a:latin typeface="Cambria Math" panose="02040503050406030204" pitchFamily="18" charset="0"/>
                <a:ea typeface="Cambria Math" panose="02040503050406030204" pitchFamily="18" charset="0"/>
              </a:rPr>
              <a:t>= -110 T*m + (</a:t>
            </a:r>
            <a:r>
              <a:rPr lang="es-MX" dirty="0" err="1">
                <a:latin typeface="Cambria Math" panose="02040503050406030204" pitchFamily="18" charset="0"/>
                <a:ea typeface="Cambria Math" panose="02040503050406030204" pitchFamily="18" charset="0"/>
              </a:rPr>
              <a:t>By</a:t>
            </a:r>
            <a:r>
              <a:rPr lang="es-MX" dirty="0">
                <a:latin typeface="Cambria Math" panose="02040503050406030204" pitchFamily="18" charset="0"/>
                <a:ea typeface="Cambria Math" panose="02040503050406030204" pitchFamily="18" charset="0"/>
              </a:rPr>
              <a:t>)(6m) = 0</a:t>
            </a:r>
          </a:p>
          <a:p>
            <a:r>
              <a:rPr lang="es-MX" dirty="0">
                <a:latin typeface="Cambria Math" panose="02040503050406030204" pitchFamily="18" charset="0"/>
                <a:ea typeface="Cambria Math" panose="02040503050406030204" pitchFamily="18" charset="0"/>
              </a:rPr>
              <a:t>(</a:t>
            </a:r>
            <a:r>
              <a:rPr lang="es-MX" dirty="0" err="1">
                <a:latin typeface="Cambria Math" panose="02040503050406030204" pitchFamily="18" charset="0"/>
                <a:ea typeface="Cambria Math" panose="02040503050406030204" pitchFamily="18" charset="0"/>
              </a:rPr>
              <a:t>By</a:t>
            </a:r>
            <a:r>
              <a:rPr lang="es-MX" dirty="0">
                <a:latin typeface="Cambria Math" panose="02040503050406030204" pitchFamily="18" charset="0"/>
                <a:ea typeface="Cambria Math" panose="02040503050406030204" pitchFamily="18" charset="0"/>
              </a:rPr>
              <a:t>)(6m) = 110T*m</a:t>
            </a:r>
          </a:p>
          <a:p>
            <a:r>
              <a:rPr lang="es-MX" dirty="0" err="1">
                <a:latin typeface="Cambria Math" panose="02040503050406030204" pitchFamily="18" charset="0"/>
                <a:ea typeface="Cambria Math" panose="02040503050406030204" pitchFamily="18" charset="0"/>
              </a:rPr>
              <a:t>By</a:t>
            </a:r>
            <a:r>
              <a:rPr lang="es-MX" dirty="0">
                <a:latin typeface="Cambria Math" panose="02040503050406030204" pitchFamily="18" charset="0"/>
                <a:ea typeface="Cambria Math" panose="02040503050406030204" pitchFamily="18" charset="0"/>
              </a:rPr>
              <a:t>= 110T*m / 6m = 18.33 T</a:t>
            </a:r>
            <a:endParaRPr lang="es-MX" dirty="0"/>
          </a:p>
        </p:txBody>
      </p:sp>
    </p:spTree>
    <p:extLst>
      <p:ext uri="{BB962C8B-B14F-4D97-AF65-F5344CB8AC3E}">
        <p14:creationId xmlns:p14="http://schemas.microsoft.com/office/powerpoint/2010/main" val="396502263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barn(inVertical)">
                                      <p:cBhvr>
                                        <p:cTn id="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076A6CA-7428-4635-9866-D7E8F66346D2}"/>
              </a:ext>
            </a:extLst>
          </p:cNvPr>
          <p:cNvSpPr>
            <a:spLocks noGrp="1"/>
          </p:cNvSpPr>
          <p:nvPr>
            <p:ph idx="1"/>
          </p:nvPr>
        </p:nvSpPr>
        <p:spPr>
          <a:xfrm>
            <a:off x="1066800" y="373488"/>
            <a:ext cx="10058400" cy="1262130"/>
          </a:xfrm>
        </p:spPr>
        <p:txBody>
          <a:bodyPr>
            <a:normAutofit fontScale="92500" lnSpcReduction="10000"/>
          </a:bodyPr>
          <a:lstStyle/>
          <a:p>
            <a:pPr>
              <a:lnSpc>
                <a:spcPct val="150000"/>
              </a:lnSpc>
            </a:pPr>
            <a:r>
              <a:rPr lang="es-MX" sz="2800" dirty="0"/>
              <a:t>Ejemplo: Realiza el diagrama de esfuerzos cortantes y momento flexionante.</a:t>
            </a:r>
          </a:p>
        </p:txBody>
      </p:sp>
      <p:sp>
        <p:nvSpPr>
          <p:cNvPr id="4" name="Slide Number Placeholder 3">
            <a:extLst>
              <a:ext uri="{FF2B5EF4-FFF2-40B4-BE49-F238E27FC236}">
                <a16:creationId xmlns:a16="http://schemas.microsoft.com/office/drawing/2014/main" xmlns="" id="{003E837A-A3A4-4CA4-BE7E-D5348053B388}"/>
              </a:ext>
            </a:extLst>
          </p:cNvPr>
          <p:cNvSpPr>
            <a:spLocks noGrp="1"/>
          </p:cNvSpPr>
          <p:nvPr>
            <p:ph type="sldNum" sz="quarter" idx="12"/>
          </p:nvPr>
        </p:nvSpPr>
        <p:spPr/>
        <p:txBody>
          <a:bodyPr/>
          <a:lstStyle/>
          <a:p>
            <a:fld id="{5A07E627-992C-47B0-AE5B-F627B2EA972F}" type="slidenum">
              <a:rPr lang="es-MX" smtClean="0"/>
              <a:t>28</a:t>
            </a:fld>
            <a:endParaRPr lang="es-MX"/>
          </a:p>
        </p:txBody>
      </p:sp>
      <p:pic>
        <p:nvPicPr>
          <p:cNvPr id="5" name="Picture 4">
            <a:extLst>
              <a:ext uri="{FF2B5EF4-FFF2-40B4-BE49-F238E27FC236}">
                <a16:creationId xmlns:a16="http://schemas.microsoft.com/office/drawing/2014/main" xmlns="" id="{970ACB24-10B9-41BC-AFAD-FF0A832DFE74}"/>
              </a:ext>
            </a:extLst>
          </p:cNvPr>
          <p:cNvPicPr>
            <a:picLocks noChangeAspect="1"/>
          </p:cNvPicPr>
          <p:nvPr/>
        </p:nvPicPr>
        <p:blipFill rotWithShape="1">
          <a:blip r:embed="rId2"/>
          <a:srcRect l="53958" t="24803" r="25000" b="58893"/>
          <a:stretch/>
        </p:blipFill>
        <p:spPr>
          <a:xfrm>
            <a:off x="1402202" y="1635617"/>
            <a:ext cx="4283271" cy="1865979"/>
          </a:xfrm>
          <a:prstGeom prst="rect">
            <a:avLst/>
          </a:prstGeom>
        </p:spPr>
      </p:pic>
      <p:sp>
        <p:nvSpPr>
          <p:cNvPr id="2" name="Rectangle 1">
            <a:extLst>
              <a:ext uri="{FF2B5EF4-FFF2-40B4-BE49-F238E27FC236}">
                <a16:creationId xmlns:a16="http://schemas.microsoft.com/office/drawing/2014/main" xmlns="" id="{7F340DAC-C9DF-4EB9-BA65-57FA9DE00FA6}"/>
              </a:ext>
            </a:extLst>
          </p:cNvPr>
          <p:cNvSpPr/>
          <p:nvPr/>
        </p:nvSpPr>
        <p:spPr>
          <a:xfrm>
            <a:off x="6439437" y="2311399"/>
            <a:ext cx="4283271" cy="315891"/>
          </a:xfrm>
          <a:prstGeom prst="rect">
            <a:avLst/>
          </a:prstGeom>
          <a:solidFill>
            <a:srgbClr val="011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Flowchart: Extract 8">
            <a:extLst>
              <a:ext uri="{FF2B5EF4-FFF2-40B4-BE49-F238E27FC236}">
                <a16:creationId xmlns:a16="http://schemas.microsoft.com/office/drawing/2014/main" xmlns="" id="{CDEB9030-B762-49F9-A925-F9FEFDE83F12}"/>
              </a:ext>
            </a:extLst>
          </p:cNvPr>
          <p:cNvSpPr/>
          <p:nvPr/>
        </p:nvSpPr>
        <p:spPr>
          <a:xfrm>
            <a:off x="6941713" y="2627290"/>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Flowchart: Extract 9">
            <a:extLst>
              <a:ext uri="{FF2B5EF4-FFF2-40B4-BE49-F238E27FC236}">
                <a16:creationId xmlns:a16="http://schemas.microsoft.com/office/drawing/2014/main" xmlns="" id="{3A0E6430-968D-477F-9DC9-FF3CF3DCB82A}"/>
              </a:ext>
            </a:extLst>
          </p:cNvPr>
          <p:cNvSpPr/>
          <p:nvPr/>
        </p:nvSpPr>
        <p:spPr>
          <a:xfrm>
            <a:off x="9837313" y="2627290"/>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4" name="Straight Arrow Connector 13">
            <a:extLst>
              <a:ext uri="{FF2B5EF4-FFF2-40B4-BE49-F238E27FC236}">
                <a16:creationId xmlns:a16="http://schemas.microsoft.com/office/drawing/2014/main" xmlns="" id="{D5DF6E67-243C-45FA-B0A2-0F106A92E09A}"/>
              </a:ext>
            </a:extLst>
          </p:cNvPr>
          <p:cNvCxnSpPr/>
          <p:nvPr/>
        </p:nvCxnSpPr>
        <p:spPr>
          <a:xfrm>
            <a:off x="6439436" y="1297726"/>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15" name="Straight Arrow Connector 14">
            <a:extLst>
              <a:ext uri="{FF2B5EF4-FFF2-40B4-BE49-F238E27FC236}">
                <a16:creationId xmlns:a16="http://schemas.microsoft.com/office/drawing/2014/main" xmlns="" id="{B2668477-29A4-466B-9FF0-46854AA93B3F}"/>
              </a:ext>
            </a:extLst>
          </p:cNvPr>
          <p:cNvCxnSpPr/>
          <p:nvPr/>
        </p:nvCxnSpPr>
        <p:spPr>
          <a:xfrm>
            <a:off x="10722707" y="1025998"/>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16" name="Straight Arrow Connector 15">
            <a:extLst>
              <a:ext uri="{FF2B5EF4-FFF2-40B4-BE49-F238E27FC236}">
                <a16:creationId xmlns:a16="http://schemas.microsoft.com/office/drawing/2014/main" xmlns="" id="{4439B234-9058-4461-B3A1-17055C81E10E}"/>
              </a:ext>
            </a:extLst>
          </p:cNvPr>
          <p:cNvCxnSpPr/>
          <p:nvPr/>
        </p:nvCxnSpPr>
        <p:spPr>
          <a:xfrm>
            <a:off x="8173795" y="1025998"/>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18" name="Straight Arrow Connector 17">
            <a:extLst>
              <a:ext uri="{FF2B5EF4-FFF2-40B4-BE49-F238E27FC236}">
                <a16:creationId xmlns:a16="http://schemas.microsoft.com/office/drawing/2014/main" xmlns="" id="{1FA4D026-4F16-42AE-B8A3-A4AEF64D2313}"/>
              </a:ext>
            </a:extLst>
          </p:cNvPr>
          <p:cNvCxnSpPr>
            <a:cxnSpLocks/>
            <a:endCxn id="9" idx="0"/>
          </p:cNvCxnSpPr>
          <p:nvPr/>
        </p:nvCxnSpPr>
        <p:spPr>
          <a:xfrm flipV="1">
            <a:off x="7134896" y="2627290"/>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xmlns="" id="{6918E335-6082-4AB4-BBEF-7803E7F7AC6D}"/>
              </a:ext>
            </a:extLst>
          </p:cNvPr>
          <p:cNvCxnSpPr>
            <a:cxnSpLocks/>
          </p:cNvCxnSpPr>
          <p:nvPr/>
        </p:nvCxnSpPr>
        <p:spPr>
          <a:xfrm flipV="1">
            <a:off x="10030496" y="2627290"/>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xmlns="" id="{3CB728C4-A8F1-4548-9766-4517064F1729}"/>
              </a:ext>
            </a:extLst>
          </p:cNvPr>
          <p:cNvSpPr txBox="1"/>
          <p:nvPr/>
        </p:nvSpPr>
        <p:spPr>
          <a:xfrm>
            <a:off x="1402202" y="3678996"/>
            <a:ext cx="4031087" cy="369332"/>
          </a:xfrm>
          <a:prstGeom prst="rect">
            <a:avLst/>
          </a:prstGeom>
          <a:noFill/>
        </p:spPr>
        <p:txBody>
          <a:bodyPr wrap="square" rtlCol="0">
            <a:spAutoFit/>
          </a:bodyPr>
          <a:lstStyle/>
          <a:p>
            <a:r>
              <a:rPr lang="es-MX" dirty="0"/>
              <a:t>2.- Ubicando cargas</a:t>
            </a:r>
          </a:p>
        </p:txBody>
      </p:sp>
      <p:sp>
        <p:nvSpPr>
          <p:cNvPr id="23" name="Rectangle 22">
            <a:extLst>
              <a:ext uri="{FF2B5EF4-FFF2-40B4-BE49-F238E27FC236}">
                <a16:creationId xmlns:a16="http://schemas.microsoft.com/office/drawing/2014/main" xmlns="" id="{3039D5A6-F39D-4900-BD4B-66834A7BFB7F}"/>
              </a:ext>
            </a:extLst>
          </p:cNvPr>
          <p:cNvSpPr/>
          <p:nvPr/>
        </p:nvSpPr>
        <p:spPr>
          <a:xfrm>
            <a:off x="6439436" y="2001948"/>
            <a:ext cx="4283271" cy="315891"/>
          </a:xfrm>
          <a:prstGeom prst="rect">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Rectangle 23">
            <a:extLst>
              <a:ext uri="{FF2B5EF4-FFF2-40B4-BE49-F238E27FC236}">
                <a16:creationId xmlns:a16="http://schemas.microsoft.com/office/drawing/2014/main" xmlns="" id="{D8AAC64D-1612-40F3-911D-886F7DCAE787}"/>
              </a:ext>
            </a:extLst>
          </p:cNvPr>
          <p:cNvSpPr/>
          <p:nvPr/>
        </p:nvSpPr>
        <p:spPr>
          <a:xfrm>
            <a:off x="8190964" y="1701780"/>
            <a:ext cx="2531744" cy="315891"/>
          </a:xfrm>
          <a:prstGeom prst="rect">
            <a:avLst/>
          </a:pr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9" name="Rectangle 28">
            <a:extLst>
              <a:ext uri="{FF2B5EF4-FFF2-40B4-BE49-F238E27FC236}">
                <a16:creationId xmlns:a16="http://schemas.microsoft.com/office/drawing/2014/main" xmlns="" id="{3459628D-9C0D-457F-AD7D-7B6DAEA76CEB}"/>
              </a:ext>
            </a:extLst>
          </p:cNvPr>
          <p:cNvSpPr/>
          <p:nvPr/>
        </p:nvSpPr>
        <p:spPr>
          <a:xfrm>
            <a:off x="1402202" y="5373888"/>
            <a:ext cx="4283271" cy="315891"/>
          </a:xfrm>
          <a:prstGeom prst="rect">
            <a:avLst/>
          </a:prstGeom>
          <a:solidFill>
            <a:srgbClr val="011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0" name="Flowchart: Extract 29">
            <a:extLst>
              <a:ext uri="{FF2B5EF4-FFF2-40B4-BE49-F238E27FC236}">
                <a16:creationId xmlns:a16="http://schemas.microsoft.com/office/drawing/2014/main" xmlns="" id="{6027F1FB-343C-492A-9B0B-B3310B420A4E}"/>
              </a:ext>
            </a:extLst>
          </p:cNvPr>
          <p:cNvSpPr/>
          <p:nvPr/>
        </p:nvSpPr>
        <p:spPr>
          <a:xfrm>
            <a:off x="1904478" y="5689779"/>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Flowchart: Extract 32">
            <a:extLst>
              <a:ext uri="{FF2B5EF4-FFF2-40B4-BE49-F238E27FC236}">
                <a16:creationId xmlns:a16="http://schemas.microsoft.com/office/drawing/2014/main" xmlns="" id="{03475B2D-EA51-42FD-82EC-1D534D9E5930}"/>
              </a:ext>
            </a:extLst>
          </p:cNvPr>
          <p:cNvSpPr/>
          <p:nvPr/>
        </p:nvSpPr>
        <p:spPr>
          <a:xfrm>
            <a:off x="4800078" y="5689779"/>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34" name="Straight Arrow Connector 33">
            <a:extLst>
              <a:ext uri="{FF2B5EF4-FFF2-40B4-BE49-F238E27FC236}">
                <a16:creationId xmlns:a16="http://schemas.microsoft.com/office/drawing/2014/main" xmlns="" id="{1F6EAC97-E6F6-4462-9410-7849ED10715E}"/>
              </a:ext>
            </a:extLst>
          </p:cNvPr>
          <p:cNvCxnSpPr/>
          <p:nvPr/>
        </p:nvCxnSpPr>
        <p:spPr>
          <a:xfrm>
            <a:off x="1402201" y="4360215"/>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36" name="Straight Arrow Connector 35">
            <a:extLst>
              <a:ext uri="{FF2B5EF4-FFF2-40B4-BE49-F238E27FC236}">
                <a16:creationId xmlns:a16="http://schemas.microsoft.com/office/drawing/2014/main" xmlns="" id="{867C3E86-0A4F-43B4-A6D6-AE0BEA4677FB}"/>
              </a:ext>
            </a:extLst>
          </p:cNvPr>
          <p:cNvCxnSpPr/>
          <p:nvPr/>
        </p:nvCxnSpPr>
        <p:spPr>
          <a:xfrm>
            <a:off x="5685472" y="4088487"/>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37" name="Straight Arrow Connector 36">
            <a:extLst>
              <a:ext uri="{FF2B5EF4-FFF2-40B4-BE49-F238E27FC236}">
                <a16:creationId xmlns:a16="http://schemas.microsoft.com/office/drawing/2014/main" xmlns="" id="{82A09CA5-4348-4C55-A33D-86C819C64916}"/>
              </a:ext>
            </a:extLst>
          </p:cNvPr>
          <p:cNvCxnSpPr/>
          <p:nvPr/>
        </p:nvCxnSpPr>
        <p:spPr>
          <a:xfrm>
            <a:off x="3136560" y="4088487"/>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38" name="Straight Arrow Connector 37">
            <a:extLst>
              <a:ext uri="{FF2B5EF4-FFF2-40B4-BE49-F238E27FC236}">
                <a16:creationId xmlns:a16="http://schemas.microsoft.com/office/drawing/2014/main" xmlns="" id="{CC13D9D9-3396-435F-9EA3-84AA417E68D3}"/>
              </a:ext>
            </a:extLst>
          </p:cNvPr>
          <p:cNvCxnSpPr>
            <a:cxnSpLocks/>
            <a:endCxn id="30" idx="0"/>
          </p:cNvCxnSpPr>
          <p:nvPr/>
        </p:nvCxnSpPr>
        <p:spPr>
          <a:xfrm flipV="1">
            <a:off x="2097661" y="5689779"/>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xmlns="" id="{256B5F23-AA27-4A1C-A396-8BE92839A2CC}"/>
              </a:ext>
            </a:extLst>
          </p:cNvPr>
          <p:cNvCxnSpPr>
            <a:cxnSpLocks/>
          </p:cNvCxnSpPr>
          <p:nvPr/>
        </p:nvCxnSpPr>
        <p:spPr>
          <a:xfrm flipV="1">
            <a:off x="4993261" y="5689779"/>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xmlns="" id="{4983A629-C2D6-4FB6-9DA9-03AC22956E17}"/>
              </a:ext>
            </a:extLst>
          </p:cNvPr>
          <p:cNvSpPr/>
          <p:nvPr/>
        </p:nvSpPr>
        <p:spPr>
          <a:xfrm>
            <a:off x="1402201" y="5064437"/>
            <a:ext cx="4283271" cy="315891"/>
          </a:xfrm>
          <a:prstGeom prst="rect">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1" name="Rectangle 40">
            <a:extLst>
              <a:ext uri="{FF2B5EF4-FFF2-40B4-BE49-F238E27FC236}">
                <a16:creationId xmlns:a16="http://schemas.microsoft.com/office/drawing/2014/main" xmlns="" id="{342B4284-A50A-4442-B7D6-74F4CAACC0A0}"/>
              </a:ext>
            </a:extLst>
          </p:cNvPr>
          <p:cNvSpPr/>
          <p:nvPr/>
        </p:nvSpPr>
        <p:spPr>
          <a:xfrm>
            <a:off x="3153729" y="4764269"/>
            <a:ext cx="2531744" cy="315891"/>
          </a:xfrm>
          <a:prstGeom prst="rect">
            <a:avLst/>
          </a:pr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7" name="Straight Arrow Connector 6">
            <a:extLst>
              <a:ext uri="{FF2B5EF4-FFF2-40B4-BE49-F238E27FC236}">
                <a16:creationId xmlns:a16="http://schemas.microsoft.com/office/drawing/2014/main" xmlns="" id="{973BC17E-C4AD-4382-86D0-8EB8B54540AA}"/>
              </a:ext>
            </a:extLst>
          </p:cNvPr>
          <p:cNvCxnSpPr>
            <a:cxnSpLocks/>
            <a:endCxn id="41" idx="0"/>
          </p:cNvCxnSpPr>
          <p:nvPr/>
        </p:nvCxnSpPr>
        <p:spPr>
          <a:xfrm>
            <a:off x="4419601" y="4048328"/>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xmlns="" id="{748C970F-76F4-479F-96D2-A1D7F4BF6D84}"/>
              </a:ext>
            </a:extLst>
          </p:cNvPr>
          <p:cNvCxnSpPr>
            <a:cxnSpLocks/>
          </p:cNvCxnSpPr>
          <p:nvPr/>
        </p:nvCxnSpPr>
        <p:spPr>
          <a:xfrm>
            <a:off x="3618964" y="4048328"/>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xmlns="" id="{D22853ED-5C0B-4EA4-B6F2-192B1187651C}"/>
              </a:ext>
            </a:extLst>
          </p:cNvPr>
          <p:cNvSpPr txBox="1"/>
          <p:nvPr/>
        </p:nvSpPr>
        <p:spPr>
          <a:xfrm>
            <a:off x="3773509" y="4048328"/>
            <a:ext cx="579539" cy="369332"/>
          </a:xfrm>
          <a:prstGeom prst="rect">
            <a:avLst/>
          </a:prstGeom>
          <a:noFill/>
        </p:spPr>
        <p:txBody>
          <a:bodyPr wrap="square" rtlCol="0">
            <a:spAutoFit/>
          </a:bodyPr>
          <a:lstStyle/>
          <a:p>
            <a:r>
              <a:rPr lang="es-MX" dirty="0"/>
              <a:t>20T</a:t>
            </a:r>
          </a:p>
        </p:txBody>
      </p:sp>
      <p:sp>
        <p:nvSpPr>
          <p:cNvPr id="43" name="TextBox 42">
            <a:extLst>
              <a:ext uri="{FF2B5EF4-FFF2-40B4-BE49-F238E27FC236}">
                <a16:creationId xmlns:a16="http://schemas.microsoft.com/office/drawing/2014/main" xmlns="" id="{CA881E67-84FF-4BEA-B0BD-0B3454010A28}"/>
              </a:ext>
            </a:extLst>
          </p:cNvPr>
          <p:cNvSpPr txBox="1"/>
          <p:nvPr/>
        </p:nvSpPr>
        <p:spPr>
          <a:xfrm>
            <a:off x="4570122" y="4085486"/>
            <a:ext cx="579539" cy="369332"/>
          </a:xfrm>
          <a:prstGeom prst="rect">
            <a:avLst/>
          </a:prstGeom>
          <a:noFill/>
        </p:spPr>
        <p:txBody>
          <a:bodyPr wrap="square" rtlCol="0">
            <a:spAutoFit/>
          </a:bodyPr>
          <a:lstStyle/>
          <a:p>
            <a:r>
              <a:rPr lang="es-MX" dirty="0"/>
              <a:t>6T</a:t>
            </a:r>
          </a:p>
        </p:txBody>
      </p: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xmlns="" id="{79E8F35E-E810-4896-A522-EF32FB39B6C3}"/>
                  </a:ext>
                </a:extLst>
              </p:cNvPr>
              <p:cNvSpPr txBox="1"/>
              <p:nvPr/>
            </p:nvSpPr>
            <p:spPr>
              <a:xfrm>
                <a:off x="6181694" y="3861379"/>
                <a:ext cx="4943506" cy="369332"/>
              </a:xfrm>
              <a:prstGeom prst="rect">
                <a:avLst/>
              </a:prstGeom>
              <a:noFill/>
            </p:spPr>
            <p:txBody>
              <a:bodyPr wrap="square" rtlCol="0">
                <a:spAutoFit/>
              </a:bodyPr>
              <a:lstStyle/>
              <a:p>
                <a:pPr algn="ctr"/>
                <a:r>
                  <a:rPr lang="es-MX" dirty="0"/>
                  <a:t>3.-Usar la ecuación de equilibrio </a:t>
                </a:r>
                <a14:m>
                  <m:oMath xmlns:m="http://schemas.openxmlformats.org/officeDocument/2006/math" xmlns="">
                    <m:r>
                      <a:rPr lang="es-MX" i="1" smtClean="0">
                        <a:latin typeface="Cambria Math" panose="02040503050406030204" pitchFamily="18" charset="0"/>
                      </a:rPr>
                      <m:t>Ʃ</m:t>
                    </m:r>
                    <m:r>
                      <a:rPr lang="es-MX" b="0" i="1" smtClean="0">
                        <a:latin typeface="Cambria Math" panose="02040503050406030204" pitchFamily="18" charset="0"/>
                      </a:rPr>
                      <m:t>𝑀</m:t>
                    </m:r>
                    <m:r>
                      <a:rPr lang="es-MX" b="0" i="1" smtClean="0">
                        <a:latin typeface="Cambria Math" panose="02040503050406030204" pitchFamily="18" charset="0"/>
                      </a:rPr>
                      <m:t>=0</m:t>
                    </m:r>
                  </m:oMath>
                </a14:m>
                <a:endParaRPr lang="es-MX" dirty="0"/>
              </a:p>
            </p:txBody>
          </p:sp>
        </mc:Choice>
        <mc:Fallback xmlns="">
          <p:sp>
            <p:nvSpPr>
              <p:cNvPr id="44" name="TextBox 43">
                <a:extLst>
                  <a:ext uri="{FF2B5EF4-FFF2-40B4-BE49-F238E27FC236}">
                    <a16:creationId xmlns:a16="http://schemas.microsoft.com/office/drawing/2014/main" id="{79E8F35E-E810-4896-A522-EF32FB39B6C3}"/>
                  </a:ext>
                </a:extLst>
              </p:cNvPr>
              <p:cNvSpPr txBox="1">
                <a:spLocks noRot="1" noChangeAspect="1" noMove="1" noResize="1" noEditPoints="1" noAdjustHandles="1" noChangeArrowheads="1" noChangeShapeType="1" noTextEdit="1"/>
              </p:cNvSpPr>
              <p:nvPr/>
            </p:nvSpPr>
            <p:spPr>
              <a:xfrm>
                <a:off x="6181694" y="3861379"/>
                <a:ext cx="4943506" cy="369332"/>
              </a:xfrm>
              <a:prstGeom prst="rect">
                <a:avLst/>
              </a:prstGeom>
              <a:blipFill>
                <a:blip r:embed="rId5"/>
                <a:stretch>
                  <a:fillRect t="-8197" b="-24590"/>
                </a:stretch>
              </a:blipFill>
            </p:spPr>
            <p:txBody>
              <a:bodyPr/>
              <a:lstStyle/>
              <a:p>
                <a:r>
                  <a:rPr lang="es-MX">
                    <a:noFill/>
                  </a:rPr>
                  <a:t> </a:t>
                </a:r>
              </a:p>
            </p:txBody>
          </p:sp>
        </mc:Fallback>
      </mc:AlternateContent>
      <p:sp>
        <p:nvSpPr>
          <p:cNvPr id="13" name="TextBox 12">
            <a:extLst>
              <a:ext uri="{FF2B5EF4-FFF2-40B4-BE49-F238E27FC236}">
                <a16:creationId xmlns:a16="http://schemas.microsoft.com/office/drawing/2014/main" xmlns="" id="{2A4EED3A-86CC-430E-8A84-3F0FC7186873}"/>
              </a:ext>
            </a:extLst>
          </p:cNvPr>
          <p:cNvSpPr txBox="1"/>
          <p:nvPr/>
        </p:nvSpPr>
        <p:spPr>
          <a:xfrm>
            <a:off x="6514565" y="4264429"/>
            <a:ext cx="5115048" cy="1477328"/>
          </a:xfrm>
          <a:prstGeom prst="rect">
            <a:avLst/>
          </a:prstGeom>
          <a:noFill/>
        </p:spPr>
        <p:txBody>
          <a:bodyPr wrap="square" rtlCol="0">
            <a:spAutoFit/>
          </a:bodyPr>
          <a:lstStyle/>
          <a:p>
            <a:r>
              <a:rPr lang="es-MX" dirty="0" err="1">
                <a:latin typeface="Cambria Math" panose="02040503050406030204" pitchFamily="18" charset="0"/>
                <a:ea typeface="Cambria Math" panose="02040503050406030204" pitchFamily="18" charset="0"/>
              </a:rPr>
              <a:t>Ʃy</a:t>
            </a:r>
            <a:r>
              <a:rPr lang="es-MX" dirty="0">
                <a:latin typeface="Cambria Math" panose="02040503050406030204" pitchFamily="18" charset="0"/>
                <a:ea typeface="Cambria Math" panose="02040503050406030204" pitchFamily="18" charset="0"/>
              </a:rPr>
              <a:t>= 18.33T +Ay - 3T – 6T – 20T – 3T – 5T= 0</a:t>
            </a:r>
          </a:p>
          <a:p>
            <a:r>
              <a:rPr lang="es-MX" dirty="0" err="1">
                <a:latin typeface="Cambria Math" panose="02040503050406030204" pitchFamily="18" charset="0"/>
                <a:ea typeface="Cambria Math" panose="02040503050406030204" pitchFamily="18" charset="0"/>
              </a:rPr>
              <a:t>Ʃy</a:t>
            </a:r>
            <a:r>
              <a:rPr lang="es-MX" dirty="0">
                <a:latin typeface="Cambria Math" panose="02040503050406030204" pitchFamily="18" charset="0"/>
                <a:ea typeface="Cambria Math" panose="02040503050406030204" pitchFamily="18" charset="0"/>
              </a:rPr>
              <a:t>= 18.33T + Ay - 37T = 0</a:t>
            </a:r>
          </a:p>
          <a:p>
            <a:r>
              <a:rPr lang="es-MX" dirty="0">
                <a:latin typeface="Cambria Math" panose="02040503050406030204" pitchFamily="18" charset="0"/>
                <a:ea typeface="Cambria Math" panose="02040503050406030204" pitchFamily="18" charset="0"/>
              </a:rPr>
              <a:t>18.33T + Ay= 37 T</a:t>
            </a:r>
          </a:p>
          <a:p>
            <a:r>
              <a:rPr lang="es-MX" dirty="0">
                <a:latin typeface="Cambria Math" panose="02040503050406030204" pitchFamily="18" charset="0"/>
                <a:ea typeface="Cambria Math" panose="02040503050406030204" pitchFamily="18" charset="0"/>
              </a:rPr>
              <a:t>Ay= 37T – 18.33T</a:t>
            </a:r>
          </a:p>
          <a:p>
            <a:r>
              <a:rPr lang="es-MX" dirty="0">
                <a:latin typeface="Cambria Math" panose="02040503050406030204" pitchFamily="18" charset="0"/>
                <a:ea typeface="Cambria Math" panose="02040503050406030204" pitchFamily="18" charset="0"/>
              </a:rPr>
              <a:t>Ay= 18.67T</a:t>
            </a:r>
            <a:endParaRPr lang="es-MX" dirty="0"/>
          </a:p>
        </p:txBody>
      </p:sp>
    </p:spTree>
    <p:extLst>
      <p:ext uri="{BB962C8B-B14F-4D97-AF65-F5344CB8AC3E}">
        <p14:creationId xmlns:p14="http://schemas.microsoft.com/office/powerpoint/2010/main" val="146693241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barn(inVertical)">
                                      <p:cBhvr>
                                        <p:cTn id="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076A6CA-7428-4635-9866-D7E8F66346D2}"/>
              </a:ext>
            </a:extLst>
          </p:cNvPr>
          <p:cNvSpPr>
            <a:spLocks noGrp="1"/>
          </p:cNvSpPr>
          <p:nvPr>
            <p:ph idx="1"/>
          </p:nvPr>
        </p:nvSpPr>
        <p:spPr>
          <a:xfrm>
            <a:off x="1066800" y="373488"/>
            <a:ext cx="10058400" cy="1262130"/>
          </a:xfrm>
        </p:spPr>
        <p:txBody>
          <a:bodyPr>
            <a:normAutofit fontScale="92500" lnSpcReduction="10000"/>
          </a:bodyPr>
          <a:lstStyle/>
          <a:p>
            <a:pPr>
              <a:lnSpc>
                <a:spcPct val="150000"/>
              </a:lnSpc>
            </a:pPr>
            <a:r>
              <a:rPr lang="es-MX" sz="2800" dirty="0"/>
              <a:t>Ejemplo: Realiza el diagrama de esfuerzos cortantes y momento flexionante.</a:t>
            </a:r>
          </a:p>
        </p:txBody>
      </p:sp>
      <p:sp>
        <p:nvSpPr>
          <p:cNvPr id="4" name="Slide Number Placeholder 3">
            <a:extLst>
              <a:ext uri="{FF2B5EF4-FFF2-40B4-BE49-F238E27FC236}">
                <a16:creationId xmlns:a16="http://schemas.microsoft.com/office/drawing/2014/main" xmlns="" id="{003E837A-A3A4-4CA4-BE7E-D5348053B388}"/>
              </a:ext>
            </a:extLst>
          </p:cNvPr>
          <p:cNvSpPr>
            <a:spLocks noGrp="1"/>
          </p:cNvSpPr>
          <p:nvPr>
            <p:ph type="sldNum" sz="quarter" idx="12"/>
          </p:nvPr>
        </p:nvSpPr>
        <p:spPr/>
        <p:txBody>
          <a:bodyPr/>
          <a:lstStyle/>
          <a:p>
            <a:fld id="{5A07E627-992C-47B0-AE5B-F627B2EA972F}" type="slidenum">
              <a:rPr lang="es-MX" smtClean="0"/>
              <a:t>29</a:t>
            </a:fld>
            <a:endParaRPr lang="es-MX"/>
          </a:p>
        </p:txBody>
      </p:sp>
      <p:pic>
        <p:nvPicPr>
          <p:cNvPr id="5" name="Picture 4">
            <a:extLst>
              <a:ext uri="{FF2B5EF4-FFF2-40B4-BE49-F238E27FC236}">
                <a16:creationId xmlns:a16="http://schemas.microsoft.com/office/drawing/2014/main" xmlns="" id="{970ACB24-10B9-41BC-AFAD-FF0A832DFE74}"/>
              </a:ext>
            </a:extLst>
          </p:cNvPr>
          <p:cNvPicPr>
            <a:picLocks noChangeAspect="1"/>
          </p:cNvPicPr>
          <p:nvPr/>
        </p:nvPicPr>
        <p:blipFill rotWithShape="1">
          <a:blip r:embed="rId3"/>
          <a:srcRect l="53958" t="24803" r="25000" b="58893"/>
          <a:stretch/>
        </p:blipFill>
        <p:spPr>
          <a:xfrm>
            <a:off x="1402202" y="1635617"/>
            <a:ext cx="4283271" cy="1865979"/>
          </a:xfrm>
          <a:prstGeom prst="rect">
            <a:avLst/>
          </a:prstGeom>
        </p:spPr>
      </p:pic>
      <p:sp>
        <p:nvSpPr>
          <p:cNvPr id="22" name="TextBox 21">
            <a:extLst>
              <a:ext uri="{FF2B5EF4-FFF2-40B4-BE49-F238E27FC236}">
                <a16:creationId xmlns:a16="http://schemas.microsoft.com/office/drawing/2014/main" xmlns="" id="{3CB728C4-A8F1-4548-9766-4517064F1729}"/>
              </a:ext>
            </a:extLst>
          </p:cNvPr>
          <p:cNvSpPr txBox="1"/>
          <p:nvPr/>
        </p:nvSpPr>
        <p:spPr>
          <a:xfrm>
            <a:off x="1402202" y="3678996"/>
            <a:ext cx="4031087" cy="646331"/>
          </a:xfrm>
          <a:prstGeom prst="rect">
            <a:avLst/>
          </a:prstGeom>
          <a:noFill/>
        </p:spPr>
        <p:txBody>
          <a:bodyPr wrap="square" rtlCol="0">
            <a:spAutoFit/>
          </a:bodyPr>
          <a:lstStyle/>
          <a:p>
            <a:r>
              <a:rPr lang="es-MX" dirty="0"/>
              <a:t>4.- Diagrama de esfuerzo cortante:</a:t>
            </a:r>
          </a:p>
        </p:txBody>
      </p:sp>
      <p:sp>
        <p:nvSpPr>
          <p:cNvPr id="32" name="Rectangle 31">
            <a:extLst>
              <a:ext uri="{FF2B5EF4-FFF2-40B4-BE49-F238E27FC236}">
                <a16:creationId xmlns:a16="http://schemas.microsoft.com/office/drawing/2014/main" xmlns="" id="{B3937CD5-57E7-4592-A487-5DF6EEB0232E}"/>
              </a:ext>
            </a:extLst>
          </p:cNvPr>
          <p:cNvSpPr/>
          <p:nvPr/>
        </p:nvSpPr>
        <p:spPr>
          <a:xfrm>
            <a:off x="6399205" y="2316116"/>
            <a:ext cx="4311939" cy="315891"/>
          </a:xfrm>
          <a:prstGeom prst="rect">
            <a:avLst/>
          </a:prstGeom>
          <a:solidFill>
            <a:srgbClr val="011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Flowchart: Extract 34">
            <a:extLst>
              <a:ext uri="{FF2B5EF4-FFF2-40B4-BE49-F238E27FC236}">
                <a16:creationId xmlns:a16="http://schemas.microsoft.com/office/drawing/2014/main" xmlns="" id="{28ACF3FC-CAF2-411E-9F0F-3873A2F3356C}"/>
              </a:ext>
            </a:extLst>
          </p:cNvPr>
          <p:cNvSpPr/>
          <p:nvPr/>
        </p:nvSpPr>
        <p:spPr>
          <a:xfrm>
            <a:off x="6901481" y="2632007"/>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5" name="Flowchart: Extract 44">
            <a:extLst>
              <a:ext uri="{FF2B5EF4-FFF2-40B4-BE49-F238E27FC236}">
                <a16:creationId xmlns:a16="http://schemas.microsoft.com/office/drawing/2014/main" xmlns="" id="{F8B15B5E-FBDD-4829-A016-26D95D9AB1C6}"/>
              </a:ext>
            </a:extLst>
          </p:cNvPr>
          <p:cNvSpPr/>
          <p:nvPr/>
        </p:nvSpPr>
        <p:spPr>
          <a:xfrm>
            <a:off x="9797081" y="2632007"/>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6" name="Straight Arrow Connector 45">
            <a:extLst>
              <a:ext uri="{FF2B5EF4-FFF2-40B4-BE49-F238E27FC236}">
                <a16:creationId xmlns:a16="http://schemas.microsoft.com/office/drawing/2014/main" xmlns="" id="{2488C158-5466-4895-ACC6-A8008CA8D2AC}"/>
              </a:ext>
            </a:extLst>
          </p:cNvPr>
          <p:cNvCxnSpPr/>
          <p:nvPr/>
        </p:nvCxnSpPr>
        <p:spPr>
          <a:xfrm>
            <a:off x="6399204" y="1302443"/>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7" name="Straight Arrow Connector 46">
            <a:extLst>
              <a:ext uri="{FF2B5EF4-FFF2-40B4-BE49-F238E27FC236}">
                <a16:creationId xmlns:a16="http://schemas.microsoft.com/office/drawing/2014/main" xmlns="" id="{BFFD5FBB-5495-4D5F-BA55-17FCC44250F3}"/>
              </a:ext>
            </a:extLst>
          </p:cNvPr>
          <p:cNvCxnSpPr/>
          <p:nvPr/>
        </p:nvCxnSpPr>
        <p:spPr>
          <a:xfrm>
            <a:off x="10682475" y="1030715"/>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8" name="Straight Arrow Connector 47">
            <a:extLst>
              <a:ext uri="{FF2B5EF4-FFF2-40B4-BE49-F238E27FC236}">
                <a16:creationId xmlns:a16="http://schemas.microsoft.com/office/drawing/2014/main" xmlns="" id="{C1750076-75C0-4681-9ED6-46CB798BE2C3}"/>
              </a:ext>
            </a:extLst>
          </p:cNvPr>
          <p:cNvCxnSpPr/>
          <p:nvPr/>
        </p:nvCxnSpPr>
        <p:spPr>
          <a:xfrm>
            <a:off x="8133563" y="1030715"/>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9" name="Straight Arrow Connector 48">
            <a:extLst>
              <a:ext uri="{FF2B5EF4-FFF2-40B4-BE49-F238E27FC236}">
                <a16:creationId xmlns:a16="http://schemas.microsoft.com/office/drawing/2014/main" xmlns="" id="{BAB8F3C9-4ABD-4E46-965C-D1147FA159A3}"/>
              </a:ext>
            </a:extLst>
          </p:cNvPr>
          <p:cNvCxnSpPr>
            <a:cxnSpLocks/>
            <a:endCxn id="35" idx="0"/>
          </p:cNvCxnSpPr>
          <p:nvPr/>
        </p:nvCxnSpPr>
        <p:spPr>
          <a:xfrm flipV="1">
            <a:off x="7094664" y="2632007"/>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xmlns="" id="{08E66232-933B-4BCF-89FE-9CDEC272D9ED}"/>
              </a:ext>
            </a:extLst>
          </p:cNvPr>
          <p:cNvCxnSpPr>
            <a:cxnSpLocks/>
          </p:cNvCxnSpPr>
          <p:nvPr/>
        </p:nvCxnSpPr>
        <p:spPr>
          <a:xfrm flipV="1">
            <a:off x="9990264" y="2632007"/>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xmlns="" id="{9819FE49-B09C-4CC1-803B-0E62A9CDBBA2}"/>
              </a:ext>
            </a:extLst>
          </p:cNvPr>
          <p:cNvSpPr/>
          <p:nvPr/>
        </p:nvSpPr>
        <p:spPr>
          <a:xfrm>
            <a:off x="6399204" y="2006665"/>
            <a:ext cx="4326201" cy="315891"/>
          </a:xfrm>
          <a:prstGeom prst="rect">
            <a:avLst/>
          </a:pr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2" name="Rectangle 51">
            <a:extLst>
              <a:ext uri="{FF2B5EF4-FFF2-40B4-BE49-F238E27FC236}">
                <a16:creationId xmlns:a16="http://schemas.microsoft.com/office/drawing/2014/main" xmlns="" id="{3D159F84-3C84-4809-90DF-AA2D3B9F9D7C}"/>
              </a:ext>
            </a:extLst>
          </p:cNvPr>
          <p:cNvSpPr/>
          <p:nvPr/>
        </p:nvSpPr>
        <p:spPr>
          <a:xfrm>
            <a:off x="8174788" y="1739811"/>
            <a:ext cx="2531744" cy="315891"/>
          </a:xfrm>
          <a:prstGeom prst="rect">
            <a:avLst/>
          </a:prstGeom>
          <a:blipFill>
            <a:blip r:embed="rId5"/>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3" name="Straight Arrow Connector 52">
            <a:extLst>
              <a:ext uri="{FF2B5EF4-FFF2-40B4-BE49-F238E27FC236}">
                <a16:creationId xmlns:a16="http://schemas.microsoft.com/office/drawing/2014/main" xmlns="" id="{F022F50B-8253-4C67-80BB-85F26F6D9FA8}"/>
              </a:ext>
            </a:extLst>
          </p:cNvPr>
          <p:cNvCxnSpPr>
            <a:cxnSpLocks/>
            <a:endCxn id="52" idx="0"/>
          </p:cNvCxnSpPr>
          <p:nvPr/>
        </p:nvCxnSpPr>
        <p:spPr>
          <a:xfrm>
            <a:off x="9440660" y="1023870"/>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xmlns="" id="{F8453D26-C1F2-4D0E-8248-C524914C339A}"/>
              </a:ext>
            </a:extLst>
          </p:cNvPr>
          <p:cNvCxnSpPr>
            <a:cxnSpLocks/>
          </p:cNvCxnSpPr>
          <p:nvPr/>
        </p:nvCxnSpPr>
        <p:spPr>
          <a:xfrm>
            <a:off x="8615967" y="990556"/>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xmlns="" id="{C997239E-C8AB-42AD-B7DC-8AD64DB44D8C}"/>
              </a:ext>
            </a:extLst>
          </p:cNvPr>
          <p:cNvSpPr txBox="1"/>
          <p:nvPr/>
        </p:nvSpPr>
        <p:spPr>
          <a:xfrm>
            <a:off x="8770512" y="990556"/>
            <a:ext cx="579539" cy="369332"/>
          </a:xfrm>
          <a:prstGeom prst="rect">
            <a:avLst/>
          </a:prstGeom>
          <a:noFill/>
        </p:spPr>
        <p:txBody>
          <a:bodyPr wrap="square" rtlCol="0">
            <a:spAutoFit/>
          </a:bodyPr>
          <a:lstStyle/>
          <a:p>
            <a:r>
              <a:rPr lang="es-MX" dirty="0"/>
              <a:t>20T</a:t>
            </a:r>
          </a:p>
        </p:txBody>
      </p:sp>
      <p:sp>
        <p:nvSpPr>
          <p:cNvPr id="56" name="TextBox 55">
            <a:extLst>
              <a:ext uri="{FF2B5EF4-FFF2-40B4-BE49-F238E27FC236}">
                <a16:creationId xmlns:a16="http://schemas.microsoft.com/office/drawing/2014/main" xmlns="" id="{71C125CB-E5F7-4B82-A6AD-5174D561ECF8}"/>
              </a:ext>
            </a:extLst>
          </p:cNvPr>
          <p:cNvSpPr txBox="1"/>
          <p:nvPr/>
        </p:nvSpPr>
        <p:spPr>
          <a:xfrm>
            <a:off x="9567125" y="1027714"/>
            <a:ext cx="579539" cy="369332"/>
          </a:xfrm>
          <a:prstGeom prst="rect">
            <a:avLst/>
          </a:prstGeom>
          <a:noFill/>
        </p:spPr>
        <p:txBody>
          <a:bodyPr wrap="square" rtlCol="0">
            <a:spAutoFit/>
          </a:bodyPr>
          <a:lstStyle/>
          <a:p>
            <a:r>
              <a:rPr lang="es-MX" dirty="0"/>
              <a:t>6T</a:t>
            </a:r>
          </a:p>
        </p:txBody>
      </p:sp>
      <p:cxnSp>
        <p:nvCxnSpPr>
          <p:cNvPr id="17" name="Straight Connector 16">
            <a:extLst>
              <a:ext uri="{FF2B5EF4-FFF2-40B4-BE49-F238E27FC236}">
                <a16:creationId xmlns:a16="http://schemas.microsoft.com/office/drawing/2014/main" xmlns="" id="{60B62639-DAA8-4E9C-B436-B1C84CDA0078}"/>
              </a:ext>
            </a:extLst>
          </p:cNvPr>
          <p:cNvCxnSpPr>
            <a:cxnSpLocks/>
            <a:stCxn id="51" idx="1"/>
          </p:cNvCxnSpPr>
          <p:nvPr/>
        </p:nvCxnSpPr>
        <p:spPr>
          <a:xfrm>
            <a:off x="6399204" y="2164611"/>
            <a:ext cx="0" cy="4532403"/>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xmlns="" id="{161D40AF-D4D5-4FE3-BDA6-26826F8BB98F}"/>
              </a:ext>
            </a:extLst>
          </p:cNvPr>
          <p:cNvCxnSpPr>
            <a:cxnSpLocks/>
          </p:cNvCxnSpPr>
          <p:nvPr/>
        </p:nvCxnSpPr>
        <p:spPr>
          <a:xfrm>
            <a:off x="10711145" y="1897757"/>
            <a:ext cx="42929" cy="4717549"/>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xmlns="" id="{5F5A95B9-9011-4165-A43A-9A2EFEAA5CCD}"/>
              </a:ext>
            </a:extLst>
          </p:cNvPr>
          <p:cNvCxnSpPr/>
          <p:nvPr/>
        </p:nvCxnSpPr>
        <p:spPr>
          <a:xfrm>
            <a:off x="6399204" y="4752304"/>
            <a:ext cx="4326201" cy="0"/>
          </a:xfrm>
          <a:prstGeom prst="line">
            <a:avLst/>
          </a:prstGeom>
          <a:ln w="76200"/>
        </p:spPr>
        <p:style>
          <a:lnRef idx="3">
            <a:schemeClr val="dk1"/>
          </a:lnRef>
          <a:fillRef idx="0">
            <a:schemeClr val="dk1"/>
          </a:fillRef>
          <a:effectRef idx="2">
            <a:schemeClr val="dk1"/>
          </a:effectRef>
          <a:fontRef idx="minor">
            <a:schemeClr val="tx1"/>
          </a:fontRef>
        </p:style>
      </p:cxnSp>
      <p:sp>
        <p:nvSpPr>
          <p:cNvPr id="31" name="TextBox 30">
            <a:extLst>
              <a:ext uri="{FF2B5EF4-FFF2-40B4-BE49-F238E27FC236}">
                <a16:creationId xmlns:a16="http://schemas.microsoft.com/office/drawing/2014/main" xmlns="" id="{BD91CEE4-0763-4B88-8FF1-AB69E735B90E}"/>
              </a:ext>
            </a:extLst>
          </p:cNvPr>
          <p:cNvSpPr txBox="1"/>
          <p:nvPr/>
        </p:nvSpPr>
        <p:spPr>
          <a:xfrm>
            <a:off x="5917841" y="4603071"/>
            <a:ext cx="509263" cy="369332"/>
          </a:xfrm>
          <a:prstGeom prst="rect">
            <a:avLst/>
          </a:prstGeom>
          <a:noFill/>
        </p:spPr>
        <p:txBody>
          <a:bodyPr wrap="square" rtlCol="0">
            <a:spAutoFit/>
          </a:bodyPr>
          <a:lstStyle/>
          <a:p>
            <a:r>
              <a:rPr lang="es-MX" dirty="0"/>
              <a:t>0</a:t>
            </a:r>
          </a:p>
        </p:txBody>
      </p:sp>
      <p:sp>
        <p:nvSpPr>
          <p:cNvPr id="57" name="TextBox 56">
            <a:extLst>
              <a:ext uri="{FF2B5EF4-FFF2-40B4-BE49-F238E27FC236}">
                <a16:creationId xmlns:a16="http://schemas.microsoft.com/office/drawing/2014/main" xmlns="" id="{E6FCC336-BD41-452B-81DC-A0026F7F4939}"/>
              </a:ext>
            </a:extLst>
          </p:cNvPr>
          <p:cNvSpPr txBox="1"/>
          <p:nvPr/>
        </p:nvSpPr>
        <p:spPr>
          <a:xfrm>
            <a:off x="5837871" y="3916133"/>
            <a:ext cx="509263" cy="369332"/>
          </a:xfrm>
          <a:prstGeom prst="rect">
            <a:avLst/>
          </a:prstGeom>
          <a:noFill/>
        </p:spPr>
        <p:txBody>
          <a:bodyPr wrap="square" rtlCol="0">
            <a:spAutoFit/>
          </a:bodyPr>
          <a:lstStyle/>
          <a:p>
            <a:r>
              <a:rPr lang="es-MX" dirty="0"/>
              <a:t>+</a:t>
            </a:r>
          </a:p>
        </p:txBody>
      </p:sp>
      <p:sp>
        <p:nvSpPr>
          <p:cNvPr id="58" name="TextBox 57">
            <a:extLst>
              <a:ext uri="{FF2B5EF4-FFF2-40B4-BE49-F238E27FC236}">
                <a16:creationId xmlns:a16="http://schemas.microsoft.com/office/drawing/2014/main" xmlns="" id="{CA0A0F51-2A6E-414F-983B-9E5DADECA110}"/>
              </a:ext>
            </a:extLst>
          </p:cNvPr>
          <p:cNvSpPr txBox="1"/>
          <p:nvPr/>
        </p:nvSpPr>
        <p:spPr>
          <a:xfrm>
            <a:off x="5837871" y="5227080"/>
            <a:ext cx="509263" cy="369332"/>
          </a:xfrm>
          <a:prstGeom prst="rect">
            <a:avLst/>
          </a:prstGeom>
          <a:noFill/>
        </p:spPr>
        <p:txBody>
          <a:bodyPr wrap="square" rtlCol="0">
            <a:spAutoFit/>
          </a:bodyPr>
          <a:lstStyle/>
          <a:p>
            <a:r>
              <a:rPr lang="es-MX" dirty="0"/>
              <a:t>- </a:t>
            </a:r>
          </a:p>
        </p:txBody>
      </p:sp>
      <p:cxnSp>
        <p:nvCxnSpPr>
          <p:cNvPr id="60" name="Straight Connector 59">
            <a:extLst>
              <a:ext uri="{FF2B5EF4-FFF2-40B4-BE49-F238E27FC236}">
                <a16:creationId xmlns:a16="http://schemas.microsoft.com/office/drawing/2014/main" xmlns="" id="{A649109F-D199-481E-8201-06E469AE3463}"/>
              </a:ext>
            </a:extLst>
          </p:cNvPr>
          <p:cNvCxnSpPr>
            <a:cxnSpLocks/>
          </p:cNvCxnSpPr>
          <p:nvPr/>
        </p:nvCxnSpPr>
        <p:spPr>
          <a:xfrm>
            <a:off x="6399204" y="4752304"/>
            <a:ext cx="0" cy="7321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xmlns="" id="{68D05ACE-B2E6-4ABC-B571-D9FD369F4701}"/>
              </a:ext>
            </a:extLst>
          </p:cNvPr>
          <p:cNvCxnSpPr>
            <a:cxnSpLocks/>
          </p:cNvCxnSpPr>
          <p:nvPr/>
        </p:nvCxnSpPr>
        <p:spPr>
          <a:xfrm>
            <a:off x="7094664" y="2316116"/>
            <a:ext cx="0" cy="4265876"/>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xmlns="" id="{BF8A789E-150F-43F1-8F6A-22BBA9369F0F}"/>
              </a:ext>
            </a:extLst>
          </p:cNvPr>
          <p:cNvCxnSpPr>
            <a:cxnSpLocks/>
          </p:cNvCxnSpPr>
          <p:nvPr/>
        </p:nvCxnSpPr>
        <p:spPr>
          <a:xfrm flipH="1">
            <a:off x="8133563" y="1980701"/>
            <a:ext cx="9137" cy="4716313"/>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xmlns="" id="{C97900AB-A05F-4445-BA92-E7E458B9C31A}"/>
              </a:ext>
            </a:extLst>
          </p:cNvPr>
          <p:cNvCxnSpPr>
            <a:cxnSpLocks/>
            <a:stCxn id="45" idx="0"/>
          </p:cNvCxnSpPr>
          <p:nvPr/>
        </p:nvCxnSpPr>
        <p:spPr>
          <a:xfrm>
            <a:off x="9990264" y="2632007"/>
            <a:ext cx="0" cy="4252570"/>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xmlns="" id="{E8086BDC-8BFF-4B79-8C61-C4BB92C745B2}"/>
              </a:ext>
            </a:extLst>
          </p:cNvPr>
          <p:cNvSpPr/>
          <p:nvPr/>
        </p:nvSpPr>
        <p:spPr>
          <a:xfrm>
            <a:off x="1466595" y="4371779"/>
            <a:ext cx="2928344" cy="19114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dirty="0"/>
              <a:t>DATOS:</a:t>
            </a:r>
          </a:p>
          <a:p>
            <a:pPr marL="285750" indent="-285750" algn="ctr">
              <a:buFont typeface="Arial" panose="020B0604020202020204" pitchFamily="34" charset="0"/>
              <a:buChar char="•"/>
            </a:pPr>
            <a:r>
              <a:rPr lang="es-MX" dirty="0"/>
              <a:t>w</a:t>
            </a:r>
            <a:r>
              <a:rPr lang="es-MX" dirty="0">
                <a:latin typeface="Cambria Math" panose="02040503050406030204" pitchFamily="18" charset="0"/>
                <a:ea typeface="Cambria Math" panose="02040503050406030204" pitchFamily="18" charset="0"/>
              </a:rPr>
              <a:t>₁=6 T</a:t>
            </a:r>
          </a:p>
          <a:p>
            <a:pPr marL="285750" indent="-285750" algn="ctr">
              <a:buFont typeface="Arial" panose="020B0604020202020204" pitchFamily="34" charset="0"/>
              <a:buChar char="•"/>
            </a:pPr>
            <a:r>
              <a:rPr lang="es-MX" dirty="0"/>
              <a:t>w</a:t>
            </a:r>
            <a:r>
              <a:rPr lang="es-MX" dirty="0">
                <a:latin typeface="Cambria Math" panose="02040503050406030204" pitchFamily="18" charset="0"/>
                <a:ea typeface="Cambria Math" panose="02040503050406030204" pitchFamily="18" charset="0"/>
              </a:rPr>
              <a:t>₂=20 T</a:t>
            </a:r>
            <a:endParaRPr lang="es-MX" dirty="0"/>
          </a:p>
          <a:p>
            <a:pPr marL="285750" indent="-285750" algn="ctr">
              <a:buFont typeface="Arial" panose="020B0604020202020204" pitchFamily="34" charset="0"/>
              <a:buChar char="•"/>
            </a:pPr>
            <a:r>
              <a:rPr lang="es-MX" dirty="0" err="1">
                <a:latin typeface="Cambria Math" panose="02040503050406030204" pitchFamily="18" charset="0"/>
                <a:ea typeface="Cambria Math" panose="02040503050406030204" pitchFamily="18" charset="0"/>
              </a:rPr>
              <a:t>By</a:t>
            </a:r>
            <a:r>
              <a:rPr lang="es-MX" dirty="0">
                <a:latin typeface="Cambria Math" panose="02040503050406030204" pitchFamily="18" charset="0"/>
                <a:ea typeface="Cambria Math" panose="02040503050406030204" pitchFamily="18" charset="0"/>
              </a:rPr>
              <a:t>= 18.33 T</a:t>
            </a:r>
          </a:p>
          <a:p>
            <a:pPr marL="285750" indent="-285750" algn="ctr">
              <a:buFont typeface="Arial" panose="020B0604020202020204" pitchFamily="34" charset="0"/>
              <a:buChar char="•"/>
            </a:pPr>
            <a:r>
              <a:rPr lang="es-MX" dirty="0">
                <a:latin typeface="Cambria Math" panose="02040503050406030204" pitchFamily="18" charset="0"/>
                <a:ea typeface="Cambria Math" panose="02040503050406030204" pitchFamily="18" charset="0"/>
              </a:rPr>
              <a:t>Ay= 18.67T</a:t>
            </a:r>
            <a:endParaRPr lang="es-MX" dirty="0"/>
          </a:p>
        </p:txBody>
      </p:sp>
      <p:sp>
        <p:nvSpPr>
          <p:cNvPr id="7" name="TextBox 6">
            <a:extLst>
              <a:ext uri="{FF2B5EF4-FFF2-40B4-BE49-F238E27FC236}">
                <a16:creationId xmlns:a16="http://schemas.microsoft.com/office/drawing/2014/main" xmlns="" id="{8A4480F0-D416-404D-8A80-3AAAD82C8FF7}"/>
              </a:ext>
            </a:extLst>
          </p:cNvPr>
          <p:cNvSpPr txBox="1"/>
          <p:nvPr/>
        </p:nvSpPr>
        <p:spPr>
          <a:xfrm>
            <a:off x="6240610" y="5144583"/>
            <a:ext cx="622476" cy="369332"/>
          </a:xfrm>
          <a:prstGeom prst="rect">
            <a:avLst/>
          </a:prstGeom>
          <a:noFill/>
        </p:spPr>
        <p:txBody>
          <a:bodyPr wrap="square" rtlCol="0">
            <a:spAutoFit/>
          </a:bodyPr>
          <a:lstStyle/>
          <a:p>
            <a:r>
              <a:rPr lang="es-MX" dirty="0"/>
              <a:t>-5T</a:t>
            </a:r>
          </a:p>
        </p:txBody>
      </p:sp>
      <p:sp>
        <p:nvSpPr>
          <p:cNvPr id="113" name="TextBox 112">
            <a:extLst>
              <a:ext uri="{FF2B5EF4-FFF2-40B4-BE49-F238E27FC236}">
                <a16:creationId xmlns:a16="http://schemas.microsoft.com/office/drawing/2014/main" xmlns="" id="{D91F4D96-7ABF-4848-9FEB-D84B1454FF1C}"/>
              </a:ext>
            </a:extLst>
          </p:cNvPr>
          <p:cNvSpPr txBox="1"/>
          <p:nvPr/>
        </p:nvSpPr>
        <p:spPr>
          <a:xfrm>
            <a:off x="10761714" y="4603071"/>
            <a:ext cx="445054" cy="369332"/>
          </a:xfrm>
          <a:prstGeom prst="rect">
            <a:avLst/>
          </a:prstGeom>
          <a:noFill/>
        </p:spPr>
        <p:txBody>
          <a:bodyPr wrap="square" rtlCol="0">
            <a:spAutoFit/>
          </a:bodyPr>
          <a:lstStyle/>
          <a:p>
            <a:r>
              <a:rPr lang="es-MX" dirty="0"/>
              <a:t>0</a:t>
            </a:r>
          </a:p>
        </p:txBody>
      </p:sp>
    </p:spTree>
    <p:extLst>
      <p:ext uri="{BB962C8B-B14F-4D97-AF65-F5344CB8AC3E}">
        <p14:creationId xmlns:p14="http://schemas.microsoft.com/office/powerpoint/2010/main" val="165385983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13"/>
                                        </p:tgtEl>
                                        <p:attrNameLst>
                                          <p:attrName>style.visibility</p:attrName>
                                        </p:attrNameLst>
                                      </p:cBhvr>
                                      <p:to>
                                        <p:strVal val="visible"/>
                                      </p:to>
                                    </p:set>
                                    <p:animEffect transition="in" filter="fade">
                                      <p:cBhvr>
                                        <p:cTn id="20" dur="1000"/>
                                        <p:tgtEl>
                                          <p:spTgt spid="113"/>
                                        </p:tgtEl>
                                      </p:cBhvr>
                                    </p:animEffect>
                                    <p:anim calcmode="lin" valueType="num">
                                      <p:cBhvr>
                                        <p:cTn id="21" dur="1000" fill="hold"/>
                                        <p:tgtEl>
                                          <p:spTgt spid="113"/>
                                        </p:tgtEl>
                                        <p:attrNameLst>
                                          <p:attrName>ppt_x</p:attrName>
                                        </p:attrNameLst>
                                      </p:cBhvr>
                                      <p:tavLst>
                                        <p:tav tm="0">
                                          <p:val>
                                            <p:strVal val="#ppt_x"/>
                                          </p:val>
                                        </p:tav>
                                        <p:tav tm="100000">
                                          <p:val>
                                            <p:strVal val="#ppt_x"/>
                                          </p:val>
                                        </p:tav>
                                      </p:tavLst>
                                    </p:anim>
                                    <p:anim calcmode="lin" valueType="num">
                                      <p:cBhvr>
                                        <p:cTn id="22" dur="1000" fill="hold"/>
                                        <p:tgtEl>
                                          <p:spTgt spid="1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7D6FD20-EFB9-4234-B579-2895AAF5BA7D}"/>
              </a:ext>
            </a:extLst>
          </p:cNvPr>
          <p:cNvSpPr>
            <a:spLocks noGrp="1"/>
          </p:cNvSpPr>
          <p:nvPr>
            <p:ph type="title"/>
          </p:nvPr>
        </p:nvSpPr>
        <p:spPr>
          <a:xfrm>
            <a:off x="1066800" y="420172"/>
            <a:ext cx="10058400" cy="1371600"/>
          </a:xfrm>
        </p:spPr>
        <p:txBody>
          <a:bodyPr>
            <a:normAutofit/>
          </a:bodyPr>
          <a:lstStyle/>
          <a:p>
            <a:r>
              <a:rPr lang="es-MX" sz="4800" b="1" dirty="0">
                <a:solidFill>
                  <a:schemeClr val="accent6">
                    <a:lumMod val="50000"/>
                  </a:schemeClr>
                </a:solidFill>
                <a:effectLst>
                  <a:outerShdw blurRad="38100" dist="38100" dir="2700000" algn="tl">
                    <a:srgbClr val="000000">
                      <a:alpha val="43137"/>
                    </a:srgbClr>
                  </a:outerShdw>
                </a:effectLst>
              </a:rPr>
              <a:t>1. Deformación Unitaria Plana.</a:t>
            </a:r>
          </a:p>
        </p:txBody>
      </p:sp>
      <p:sp>
        <p:nvSpPr>
          <p:cNvPr id="3" name="Rectángulo 2">
            <a:extLst>
              <a:ext uri="{FF2B5EF4-FFF2-40B4-BE49-F238E27FC236}">
                <a16:creationId xmlns:a16="http://schemas.microsoft.com/office/drawing/2014/main" xmlns="" id="{57ACB3DE-7FDF-449A-A257-D3E1395EDBAC}"/>
              </a:ext>
            </a:extLst>
          </p:cNvPr>
          <p:cNvSpPr/>
          <p:nvPr/>
        </p:nvSpPr>
        <p:spPr>
          <a:xfrm>
            <a:off x="734290" y="1332684"/>
            <a:ext cx="10515600" cy="4893647"/>
          </a:xfrm>
          <a:prstGeom prst="rect">
            <a:avLst/>
          </a:prstGeom>
        </p:spPr>
        <p:txBody>
          <a:bodyPr wrap="square">
            <a:spAutoFit/>
          </a:bodyPr>
          <a:lstStyle/>
          <a:p>
            <a:pPr algn="just"/>
            <a:r>
              <a:rPr lang="es-MX" sz="2400" dirty="0"/>
              <a:t>Los cuerpos completamente rígidos no existen. Todo elemento se deforma ante la presencia de cargas sobre él, aunque sea en una proporción muy pequeña.</a:t>
            </a:r>
          </a:p>
          <a:p>
            <a:pPr algn="just"/>
            <a:r>
              <a:rPr lang="es-MX" sz="2400" dirty="0"/>
              <a:t>Si aplicamos una carga axial de tracción a un cuerpo, observaremos que éste tenderá a alargarse en el sentido de dicha carga.</a:t>
            </a:r>
          </a:p>
          <a:p>
            <a:pPr algn="just"/>
            <a:endParaRPr lang="es-MX" sz="2400" dirty="0"/>
          </a:p>
          <a:p>
            <a:pPr algn="just"/>
            <a:endParaRPr lang="es-MX" sz="2400" dirty="0"/>
          </a:p>
          <a:p>
            <a:pPr algn="just"/>
            <a:endParaRPr lang="es-MX" sz="2400" dirty="0"/>
          </a:p>
          <a:p>
            <a:pPr algn="just"/>
            <a:endParaRPr lang="es-MX" sz="2400" dirty="0"/>
          </a:p>
          <a:p>
            <a:pPr algn="just"/>
            <a:endParaRPr lang="es-MX" sz="2400" dirty="0"/>
          </a:p>
          <a:p>
            <a:pPr algn="just"/>
            <a:endParaRPr lang="es-MX" sz="2400" dirty="0"/>
          </a:p>
          <a:p>
            <a:pPr algn="just"/>
            <a:r>
              <a:rPr lang="es-MX" sz="2400" dirty="0"/>
              <a:t>Si la carga fuese de compresión, el cuerpo se acortaría en la dirección de la carga.</a:t>
            </a:r>
          </a:p>
        </p:txBody>
      </p:sp>
      <p:pic>
        <p:nvPicPr>
          <p:cNvPr id="4" name="Imagen 3">
            <a:extLst>
              <a:ext uri="{FF2B5EF4-FFF2-40B4-BE49-F238E27FC236}">
                <a16:creationId xmlns:a16="http://schemas.microsoft.com/office/drawing/2014/main" xmlns="" id="{0EAD1504-898D-45D1-AF00-8093D6CC5970}"/>
              </a:ext>
            </a:extLst>
          </p:cNvPr>
          <p:cNvPicPr>
            <a:picLocks noChangeAspect="1"/>
          </p:cNvPicPr>
          <p:nvPr/>
        </p:nvPicPr>
        <p:blipFill rotWithShape="1">
          <a:blip r:embed="rId2"/>
          <a:srcRect l="40909" t="50000" r="13750" b="22449"/>
          <a:stretch/>
        </p:blipFill>
        <p:spPr>
          <a:xfrm>
            <a:off x="2840182" y="3212428"/>
            <a:ext cx="5527964" cy="1888498"/>
          </a:xfrm>
          <a:prstGeom prst="rect">
            <a:avLst/>
          </a:prstGeom>
        </p:spPr>
      </p:pic>
    </p:spTree>
    <p:extLst>
      <p:ext uri="{BB962C8B-B14F-4D97-AF65-F5344CB8AC3E}">
        <p14:creationId xmlns:p14="http://schemas.microsoft.com/office/powerpoint/2010/main" val="20343369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076A6CA-7428-4635-9866-D7E8F66346D2}"/>
              </a:ext>
            </a:extLst>
          </p:cNvPr>
          <p:cNvSpPr>
            <a:spLocks noGrp="1"/>
          </p:cNvSpPr>
          <p:nvPr>
            <p:ph idx="1"/>
          </p:nvPr>
        </p:nvSpPr>
        <p:spPr>
          <a:xfrm>
            <a:off x="1066800" y="373488"/>
            <a:ext cx="10058400" cy="1262130"/>
          </a:xfrm>
        </p:spPr>
        <p:txBody>
          <a:bodyPr>
            <a:normAutofit fontScale="92500" lnSpcReduction="10000"/>
          </a:bodyPr>
          <a:lstStyle/>
          <a:p>
            <a:pPr>
              <a:lnSpc>
                <a:spcPct val="150000"/>
              </a:lnSpc>
            </a:pPr>
            <a:r>
              <a:rPr lang="es-MX" sz="2800" dirty="0"/>
              <a:t>Ejemplo: Realiza el diagrama de esfuerzos cortantes y momento flexionante.</a:t>
            </a:r>
          </a:p>
        </p:txBody>
      </p:sp>
      <p:sp>
        <p:nvSpPr>
          <p:cNvPr id="4" name="Slide Number Placeholder 3">
            <a:extLst>
              <a:ext uri="{FF2B5EF4-FFF2-40B4-BE49-F238E27FC236}">
                <a16:creationId xmlns:a16="http://schemas.microsoft.com/office/drawing/2014/main" xmlns="" id="{003E837A-A3A4-4CA4-BE7E-D5348053B388}"/>
              </a:ext>
            </a:extLst>
          </p:cNvPr>
          <p:cNvSpPr>
            <a:spLocks noGrp="1"/>
          </p:cNvSpPr>
          <p:nvPr>
            <p:ph type="sldNum" sz="quarter" idx="12"/>
          </p:nvPr>
        </p:nvSpPr>
        <p:spPr/>
        <p:txBody>
          <a:bodyPr/>
          <a:lstStyle/>
          <a:p>
            <a:fld id="{5A07E627-992C-47B0-AE5B-F627B2EA972F}" type="slidenum">
              <a:rPr lang="es-MX" smtClean="0"/>
              <a:t>30</a:t>
            </a:fld>
            <a:endParaRPr lang="es-MX"/>
          </a:p>
        </p:txBody>
      </p:sp>
      <p:pic>
        <p:nvPicPr>
          <p:cNvPr id="5" name="Picture 4">
            <a:extLst>
              <a:ext uri="{FF2B5EF4-FFF2-40B4-BE49-F238E27FC236}">
                <a16:creationId xmlns:a16="http://schemas.microsoft.com/office/drawing/2014/main" xmlns="" id="{970ACB24-10B9-41BC-AFAD-FF0A832DFE74}"/>
              </a:ext>
            </a:extLst>
          </p:cNvPr>
          <p:cNvPicPr>
            <a:picLocks noChangeAspect="1"/>
          </p:cNvPicPr>
          <p:nvPr/>
        </p:nvPicPr>
        <p:blipFill rotWithShape="1">
          <a:blip r:embed="rId3"/>
          <a:srcRect l="53958" t="24803" r="25000" b="58893"/>
          <a:stretch/>
        </p:blipFill>
        <p:spPr>
          <a:xfrm>
            <a:off x="1402202" y="1635617"/>
            <a:ext cx="4283271" cy="1865979"/>
          </a:xfrm>
          <a:prstGeom prst="rect">
            <a:avLst/>
          </a:prstGeom>
        </p:spPr>
      </p:pic>
      <p:sp>
        <p:nvSpPr>
          <p:cNvPr id="22" name="TextBox 21">
            <a:extLst>
              <a:ext uri="{FF2B5EF4-FFF2-40B4-BE49-F238E27FC236}">
                <a16:creationId xmlns:a16="http://schemas.microsoft.com/office/drawing/2014/main" xmlns="" id="{3CB728C4-A8F1-4548-9766-4517064F1729}"/>
              </a:ext>
            </a:extLst>
          </p:cNvPr>
          <p:cNvSpPr txBox="1"/>
          <p:nvPr/>
        </p:nvSpPr>
        <p:spPr>
          <a:xfrm>
            <a:off x="1402202" y="3678996"/>
            <a:ext cx="4031087" cy="646331"/>
          </a:xfrm>
          <a:prstGeom prst="rect">
            <a:avLst/>
          </a:prstGeom>
          <a:noFill/>
        </p:spPr>
        <p:txBody>
          <a:bodyPr wrap="square" rtlCol="0">
            <a:spAutoFit/>
          </a:bodyPr>
          <a:lstStyle/>
          <a:p>
            <a:r>
              <a:rPr lang="es-MX" dirty="0"/>
              <a:t>4.- Diagrama de esfuerzo cortante:</a:t>
            </a:r>
          </a:p>
        </p:txBody>
      </p:sp>
      <p:sp>
        <p:nvSpPr>
          <p:cNvPr id="32" name="Rectangle 31">
            <a:extLst>
              <a:ext uri="{FF2B5EF4-FFF2-40B4-BE49-F238E27FC236}">
                <a16:creationId xmlns:a16="http://schemas.microsoft.com/office/drawing/2014/main" xmlns="" id="{B3937CD5-57E7-4592-A487-5DF6EEB0232E}"/>
              </a:ext>
            </a:extLst>
          </p:cNvPr>
          <p:cNvSpPr/>
          <p:nvPr/>
        </p:nvSpPr>
        <p:spPr>
          <a:xfrm>
            <a:off x="6399205" y="2316116"/>
            <a:ext cx="4311939" cy="315891"/>
          </a:xfrm>
          <a:prstGeom prst="rect">
            <a:avLst/>
          </a:prstGeom>
          <a:solidFill>
            <a:srgbClr val="011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Flowchart: Extract 34">
            <a:extLst>
              <a:ext uri="{FF2B5EF4-FFF2-40B4-BE49-F238E27FC236}">
                <a16:creationId xmlns:a16="http://schemas.microsoft.com/office/drawing/2014/main" xmlns="" id="{28ACF3FC-CAF2-411E-9F0F-3873A2F3356C}"/>
              </a:ext>
            </a:extLst>
          </p:cNvPr>
          <p:cNvSpPr/>
          <p:nvPr/>
        </p:nvSpPr>
        <p:spPr>
          <a:xfrm>
            <a:off x="6901481" y="2632007"/>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5" name="Flowchart: Extract 44">
            <a:extLst>
              <a:ext uri="{FF2B5EF4-FFF2-40B4-BE49-F238E27FC236}">
                <a16:creationId xmlns:a16="http://schemas.microsoft.com/office/drawing/2014/main" xmlns="" id="{F8B15B5E-FBDD-4829-A016-26D95D9AB1C6}"/>
              </a:ext>
            </a:extLst>
          </p:cNvPr>
          <p:cNvSpPr/>
          <p:nvPr/>
        </p:nvSpPr>
        <p:spPr>
          <a:xfrm>
            <a:off x="9797081" y="2632007"/>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6" name="Straight Arrow Connector 45">
            <a:extLst>
              <a:ext uri="{FF2B5EF4-FFF2-40B4-BE49-F238E27FC236}">
                <a16:creationId xmlns:a16="http://schemas.microsoft.com/office/drawing/2014/main" xmlns="" id="{2488C158-5466-4895-ACC6-A8008CA8D2AC}"/>
              </a:ext>
            </a:extLst>
          </p:cNvPr>
          <p:cNvCxnSpPr/>
          <p:nvPr/>
        </p:nvCxnSpPr>
        <p:spPr>
          <a:xfrm>
            <a:off x="6399204" y="1302443"/>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7" name="Straight Arrow Connector 46">
            <a:extLst>
              <a:ext uri="{FF2B5EF4-FFF2-40B4-BE49-F238E27FC236}">
                <a16:creationId xmlns:a16="http://schemas.microsoft.com/office/drawing/2014/main" xmlns="" id="{BFFD5FBB-5495-4D5F-BA55-17FCC44250F3}"/>
              </a:ext>
            </a:extLst>
          </p:cNvPr>
          <p:cNvCxnSpPr/>
          <p:nvPr/>
        </p:nvCxnSpPr>
        <p:spPr>
          <a:xfrm>
            <a:off x="10682475" y="1030715"/>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8" name="Straight Arrow Connector 47">
            <a:extLst>
              <a:ext uri="{FF2B5EF4-FFF2-40B4-BE49-F238E27FC236}">
                <a16:creationId xmlns:a16="http://schemas.microsoft.com/office/drawing/2014/main" xmlns="" id="{C1750076-75C0-4681-9ED6-46CB798BE2C3}"/>
              </a:ext>
            </a:extLst>
          </p:cNvPr>
          <p:cNvCxnSpPr/>
          <p:nvPr/>
        </p:nvCxnSpPr>
        <p:spPr>
          <a:xfrm>
            <a:off x="8133563" y="1030715"/>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9" name="Straight Arrow Connector 48">
            <a:extLst>
              <a:ext uri="{FF2B5EF4-FFF2-40B4-BE49-F238E27FC236}">
                <a16:creationId xmlns:a16="http://schemas.microsoft.com/office/drawing/2014/main" xmlns="" id="{BAB8F3C9-4ABD-4E46-965C-D1147FA159A3}"/>
              </a:ext>
            </a:extLst>
          </p:cNvPr>
          <p:cNvCxnSpPr>
            <a:cxnSpLocks/>
            <a:endCxn id="35" idx="0"/>
          </p:cNvCxnSpPr>
          <p:nvPr/>
        </p:nvCxnSpPr>
        <p:spPr>
          <a:xfrm flipV="1">
            <a:off x="7094664" y="2632007"/>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xmlns="" id="{08E66232-933B-4BCF-89FE-9CDEC272D9ED}"/>
              </a:ext>
            </a:extLst>
          </p:cNvPr>
          <p:cNvCxnSpPr>
            <a:cxnSpLocks/>
          </p:cNvCxnSpPr>
          <p:nvPr/>
        </p:nvCxnSpPr>
        <p:spPr>
          <a:xfrm flipV="1">
            <a:off x="9990264" y="2632007"/>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xmlns="" id="{9819FE49-B09C-4CC1-803B-0E62A9CDBBA2}"/>
              </a:ext>
            </a:extLst>
          </p:cNvPr>
          <p:cNvSpPr/>
          <p:nvPr/>
        </p:nvSpPr>
        <p:spPr>
          <a:xfrm>
            <a:off x="6399204" y="2006665"/>
            <a:ext cx="4326201" cy="315891"/>
          </a:xfrm>
          <a:prstGeom prst="rect">
            <a:avLst/>
          </a:pr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2" name="Rectangle 51">
            <a:extLst>
              <a:ext uri="{FF2B5EF4-FFF2-40B4-BE49-F238E27FC236}">
                <a16:creationId xmlns:a16="http://schemas.microsoft.com/office/drawing/2014/main" xmlns="" id="{3D159F84-3C84-4809-90DF-AA2D3B9F9D7C}"/>
              </a:ext>
            </a:extLst>
          </p:cNvPr>
          <p:cNvSpPr/>
          <p:nvPr/>
        </p:nvSpPr>
        <p:spPr>
          <a:xfrm>
            <a:off x="8174788" y="1739811"/>
            <a:ext cx="2531744" cy="315891"/>
          </a:xfrm>
          <a:prstGeom prst="rect">
            <a:avLst/>
          </a:prstGeom>
          <a:blipFill>
            <a:blip r:embed="rId5"/>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3" name="Straight Arrow Connector 52">
            <a:extLst>
              <a:ext uri="{FF2B5EF4-FFF2-40B4-BE49-F238E27FC236}">
                <a16:creationId xmlns:a16="http://schemas.microsoft.com/office/drawing/2014/main" xmlns="" id="{F022F50B-8253-4C67-80BB-85F26F6D9FA8}"/>
              </a:ext>
            </a:extLst>
          </p:cNvPr>
          <p:cNvCxnSpPr>
            <a:cxnSpLocks/>
            <a:endCxn id="52" idx="0"/>
          </p:cNvCxnSpPr>
          <p:nvPr/>
        </p:nvCxnSpPr>
        <p:spPr>
          <a:xfrm>
            <a:off x="9440660" y="1023870"/>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xmlns="" id="{F8453D26-C1F2-4D0E-8248-C524914C339A}"/>
              </a:ext>
            </a:extLst>
          </p:cNvPr>
          <p:cNvCxnSpPr>
            <a:cxnSpLocks/>
          </p:cNvCxnSpPr>
          <p:nvPr/>
        </p:nvCxnSpPr>
        <p:spPr>
          <a:xfrm>
            <a:off x="8615967" y="990556"/>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xmlns="" id="{C997239E-C8AB-42AD-B7DC-8AD64DB44D8C}"/>
              </a:ext>
            </a:extLst>
          </p:cNvPr>
          <p:cNvSpPr txBox="1"/>
          <p:nvPr/>
        </p:nvSpPr>
        <p:spPr>
          <a:xfrm>
            <a:off x="8770512" y="990556"/>
            <a:ext cx="579539" cy="369332"/>
          </a:xfrm>
          <a:prstGeom prst="rect">
            <a:avLst/>
          </a:prstGeom>
          <a:noFill/>
        </p:spPr>
        <p:txBody>
          <a:bodyPr wrap="square" rtlCol="0">
            <a:spAutoFit/>
          </a:bodyPr>
          <a:lstStyle/>
          <a:p>
            <a:r>
              <a:rPr lang="es-MX" dirty="0"/>
              <a:t>20T</a:t>
            </a:r>
          </a:p>
        </p:txBody>
      </p:sp>
      <p:sp>
        <p:nvSpPr>
          <p:cNvPr id="56" name="TextBox 55">
            <a:extLst>
              <a:ext uri="{FF2B5EF4-FFF2-40B4-BE49-F238E27FC236}">
                <a16:creationId xmlns:a16="http://schemas.microsoft.com/office/drawing/2014/main" xmlns="" id="{71C125CB-E5F7-4B82-A6AD-5174D561ECF8}"/>
              </a:ext>
            </a:extLst>
          </p:cNvPr>
          <p:cNvSpPr txBox="1"/>
          <p:nvPr/>
        </p:nvSpPr>
        <p:spPr>
          <a:xfrm>
            <a:off x="9567125" y="1027714"/>
            <a:ext cx="579539" cy="369332"/>
          </a:xfrm>
          <a:prstGeom prst="rect">
            <a:avLst/>
          </a:prstGeom>
          <a:noFill/>
        </p:spPr>
        <p:txBody>
          <a:bodyPr wrap="square" rtlCol="0">
            <a:spAutoFit/>
          </a:bodyPr>
          <a:lstStyle/>
          <a:p>
            <a:r>
              <a:rPr lang="es-MX" dirty="0"/>
              <a:t>6T</a:t>
            </a:r>
          </a:p>
        </p:txBody>
      </p:sp>
      <p:cxnSp>
        <p:nvCxnSpPr>
          <p:cNvPr id="17" name="Straight Connector 16">
            <a:extLst>
              <a:ext uri="{FF2B5EF4-FFF2-40B4-BE49-F238E27FC236}">
                <a16:creationId xmlns:a16="http://schemas.microsoft.com/office/drawing/2014/main" xmlns="" id="{60B62639-DAA8-4E9C-B436-B1C84CDA0078}"/>
              </a:ext>
            </a:extLst>
          </p:cNvPr>
          <p:cNvCxnSpPr>
            <a:cxnSpLocks/>
            <a:stCxn id="51" idx="1"/>
          </p:cNvCxnSpPr>
          <p:nvPr/>
        </p:nvCxnSpPr>
        <p:spPr>
          <a:xfrm>
            <a:off x="6399204" y="2164611"/>
            <a:ext cx="0" cy="4532403"/>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xmlns="" id="{161D40AF-D4D5-4FE3-BDA6-26826F8BB98F}"/>
              </a:ext>
            </a:extLst>
          </p:cNvPr>
          <p:cNvCxnSpPr>
            <a:cxnSpLocks/>
          </p:cNvCxnSpPr>
          <p:nvPr/>
        </p:nvCxnSpPr>
        <p:spPr>
          <a:xfrm>
            <a:off x="10711145" y="1897757"/>
            <a:ext cx="42929" cy="4717549"/>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xmlns="" id="{5F5A95B9-9011-4165-A43A-9A2EFEAA5CCD}"/>
              </a:ext>
            </a:extLst>
          </p:cNvPr>
          <p:cNvCxnSpPr/>
          <p:nvPr/>
        </p:nvCxnSpPr>
        <p:spPr>
          <a:xfrm>
            <a:off x="6399204" y="4752304"/>
            <a:ext cx="4326201" cy="0"/>
          </a:xfrm>
          <a:prstGeom prst="line">
            <a:avLst/>
          </a:prstGeom>
          <a:ln w="76200"/>
        </p:spPr>
        <p:style>
          <a:lnRef idx="3">
            <a:schemeClr val="dk1"/>
          </a:lnRef>
          <a:fillRef idx="0">
            <a:schemeClr val="dk1"/>
          </a:fillRef>
          <a:effectRef idx="2">
            <a:schemeClr val="dk1"/>
          </a:effectRef>
          <a:fontRef idx="minor">
            <a:schemeClr val="tx1"/>
          </a:fontRef>
        </p:style>
      </p:cxnSp>
      <p:sp>
        <p:nvSpPr>
          <p:cNvPr id="31" name="TextBox 30">
            <a:extLst>
              <a:ext uri="{FF2B5EF4-FFF2-40B4-BE49-F238E27FC236}">
                <a16:creationId xmlns:a16="http://schemas.microsoft.com/office/drawing/2014/main" xmlns="" id="{BD91CEE4-0763-4B88-8FF1-AB69E735B90E}"/>
              </a:ext>
            </a:extLst>
          </p:cNvPr>
          <p:cNvSpPr txBox="1"/>
          <p:nvPr/>
        </p:nvSpPr>
        <p:spPr>
          <a:xfrm>
            <a:off x="5917841" y="4603071"/>
            <a:ext cx="509263" cy="369332"/>
          </a:xfrm>
          <a:prstGeom prst="rect">
            <a:avLst/>
          </a:prstGeom>
          <a:noFill/>
        </p:spPr>
        <p:txBody>
          <a:bodyPr wrap="square" rtlCol="0">
            <a:spAutoFit/>
          </a:bodyPr>
          <a:lstStyle/>
          <a:p>
            <a:r>
              <a:rPr lang="es-MX" dirty="0"/>
              <a:t>0</a:t>
            </a:r>
          </a:p>
        </p:txBody>
      </p:sp>
      <p:sp>
        <p:nvSpPr>
          <p:cNvPr id="57" name="TextBox 56">
            <a:extLst>
              <a:ext uri="{FF2B5EF4-FFF2-40B4-BE49-F238E27FC236}">
                <a16:creationId xmlns:a16="http://schemas.microsoft.com/office/drawing/2014/main" xmlns="" id="{E6FCC336-BD41-452B-81DC-A0026F7F4939}"/>
              </a:ext>
            </a:extLst>
          </p:cNvPr>
          <p:cNvSpPr txBox="1"/>
          <p:nvPr/>
        </p:nvSpPr>
        <p:spPr>
          <a:xfrm>
            <a:off x="5837871" y="3916133"/>
            <a:ext cx="509263" cy="369332"/>
          </a:xfrm>
          <a:prstGeom prst="rect">
            <a:avLst/>
          </a:prstGeom>
          <a:noFill/>
        </p:spPr>
        <p:txBody>
          <a:bodyPr wrap="square" rtlCol="0">
            <a:spAutoFit/>
          </a:bodyPr>
          <a:lstStyle/>
          <a:p>
            <a:r>
              <a:rPr lang="es-MX" dirty="0"/>
              <a:t>+</a:t>
            </a:r>
          </a:p>
        </p:txBody>
      </p:sp>
      <p:sp>
        <p:nvSpPr>
          <p:cNvPr id="58" name="TextBox 57">
            <a:extLst>
              <a:ext uri="{FF2B5EF4-FFF2-40B4-BE49-F238E27FC236}">
                <a16:creationId xmlns:a16="http://schemas.microsoft.com/office/drawing/2014/main" xmlns="" id="{CA0A0F51-2A6E-414F-983B-9E5DADECA110}"/>
              </a:ext>
            </a:extLst>
          </p:cNvPr>
          <p:cNvSpPr txBox="1"/>
          <p:nvPr/>
        </p:nvSpPr>
        <p:spPr>
          <a:xfrm>
            <a:off x="5837871" y="5227080"/>
            <a:ext cx="509263" cy="369332"/>
          </a:xfrm>
          <a:prstGeom prst="rect">
            <a:avLst/>
          </a:prstGeom>
          <a:noFill/>
        </p:spPr>
        <p:txBody>
          <a:bodyPr wrap="square" rtlCol="0">
            <a:spAutoFit/>
          </a:bodyPr>
          <a:lstStyle/>
          <a:p>
            <a:r>
              <a:rPr lang="es-MX" dirty="0"/>
              <a:t>- </a:t>
            </a:r>
          </a:p>
        </p:txBody>
      </p:sp>
      <p:cxnSp>
        <p:nvCxnSpPr>
          <p:cNvPr id="60" name="Straight Connector 59">
            <a:extLst>
              <a:ext uri="{FF2B5EF4-FFF2-40B4-BE49-F238E27FC236}">
                <a16:creationId xmlns:a16="http://schemas.microsoft.com/office/drawing/2014/main" xmlns="" id="{A649109F-D199-481E-8201-06E469AE3463}"/>
              </a:ext>
            </a:extLst>
          </p:cNvPr>
          <p:cNvCxnSpPr>
            <a:cxnSpLocks/>
          </p:cNvCxnSpPr>
          <p:nvPr/>
        </p:nvCxnSpPr>
        <p:spPr>
          <a:xfrm>
            <a:off x="6399204" y="4752304"/>
            <a:ext cx="0" cy="7321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xmlns="" id="{68D05ACE-B2E6-4ABC-B571-D9FD369F4701}"/>
              </a:ext>
            </a:extLst>
          </p:cNvPr>
          <p:cNvCxnSpPr>
            <a:cxnSpLocks/>
          </p:cNvCxnSpPr>
          <p:nvPr/>
        </p:nvCxnSpPr>
        <p:spPr>
          <a:xfrm>
            <a:off x="7094664" y="2316116"/>
            <a:ext cx="0" cy="4265876"/>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xmlns="" id="{9AD591AD-1FA5-4CEC-BF9C-6AE249F1AF52}"/>
              </a:ext>
            </a:extLst>
          </p:cNvPr>
          <p:cNvCxnSpPr>
            <a:stCxn id="58" idx="3"/>
          </p:cNvCxnSpPr>
          <p:nvPr/>
        </p:nvCxnSpPr>
        <p:spPr>
          <a:xfrm>
            <a:off x="6347134" y="5411746"/>
            <a:ext cx="747530" cy="65420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xmlns="" id="{BF8A789E-150F-43F1-8F6A-22BBA9369F0F}"/>
              </a:ext>
            </a:extLst>
          </p:cNvPr>
          <p:cNvCxnSpPr>
            <a:cxnSpLocks/>
          </p:cNvCxnSpPr>
          <p:nvPr/>
        </p:nvCxnSpPr>
        <p:spPr>
          <a:xfrm flipH="1">
            <a:off x="8133563" y="1980701"/>
            <a:ext cx="9137" cy="4716313"/>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xmlns="" id="{C97900AB-A05F-4445-BA92-E7E458B9C31A}"/>
              </a:ext>
            </a:extLst>
          </p:cNvPr>
          <p:cNvCxnSpPr>
            <a:cxnSpLocks/>
            <a:stCxn id="45" idx="0"/>
          </p:cNvCxnSpPr>
          <p:nvPr/>
        </p:nvCxnSpPr>
        <p:spPr>
          <a:xfrm>
            <a:off x="9990264" y="2632007"/>
            <a:ext cx="0" cy="4252570"/>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xmlns="" id="{E8086BDC-8BFF-4B79-8C61-C4BB92C745B2}"/>
              </a:ext>
            </a:extLst>
          </p:cNvPr>
          <p:cNvSpPr/>
          <p:nvPr/>
        </p:nvSpPr>
        <p:spPr>
          <a:xfrm>
            <a:off x="1466595" y="4371779"/>
            <a:ext cx="2928344" cy="19114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dirty="0"/>
              <a:t>DATOS:</a:t>
            </a:r>
          </a:p>
          <a:p>
            <a:pPr marL="285750" indent="-285750" algn="ctr">
              <a:buFont typeface="Arial" panose="020B0604020202020204" pitchFamily="34" charset="0"/>
              <a:buChar char="•"/>
            </a:pPr>
            <a:r>
              <a:rPr lang="es-MX" dirty="0"/>
              <a:t>w</a:t>
            </a:r>
            <a:r>
              <a:rPr lang="es-MX" dirty="0">
                <a:latin typeface="Cambria Math" panose="02040503050406030204" pitchFamily="18" charset="0"/>
                <a:ea typeface="Cambria Math" panose="02040503050406030204" pitchFamily="18" charset="0"/>
              </a:rPr>
              <a:t>₁=6 T</a:t>
            </a:r>
          </a:p>
          <a:p>
            <a:pPr marL="285750" indent="-285750" algn="ctr">
              <a:buFont typeface="Arial" panose="020B0604020202020204" pitchFamily="34" charset="0"/>
              <a:buChar char="•"/>
            </a:pPr>
            <a:r>
              <a:rPr lang="es-MX" dirty="0"/>
              <a:t>w</a:t>
            </a:r>
            <a:r>
              <a:rPr lang="es-MX" dirty="0">
                <a:latin typeface="Cambria Math" panose="02040503050406030204" pitchFamily="18" charset="0"/>
                <a:ea typeface="Cambria Math" panose="02040503050406030204" pitchFamily="18" charset="0"/>
              </a:rPr>
              <a:t>₂=20 T</a:t>
            </a:r>
            <a:endParaRPr lang="es-MX" dirty="0"/>
          </a:p>
          <a:p>
            <a:pPr marL="285750" indent="-285750" algn="ctr">
              <a:buFont typeface="Arial" panose="020B0604020202020204" pitchFamily="34" charset="0"/>
              <a:buChar char="•"/>
            </a:pPr>
            <a:r>
              <a:rPr lang="es-MX" dirty="0" err="1">
                <a:latin typeface="Cambria Math" panose="02040503050406030204" pitchFamily="18" charset="0"/>
                <a:ea typeface="Cambria Math" panose="02040503050406030204" pitchFamily="18" charset="0"/>
              </a:rPr>
              <a:t>By</a:t>
            </a:r>
            <a:r>
              <a:rPr lang="es-MX" dirty="0">
                <a:latin typeface="Cambria Math" panose="02040503050406030204" pitchFamily="18" charset="0"/>
                <a:ea typeface="Cambria Math" panose="02040503050406030204" pitchFamily="18" charset="0"/>
              </a:rPr>
              <a:t>= 18.33 T</a:t>
            </a:r>
          </a:p>
          <a:p>
            <a:pPr marL="285750" indent="-285750" algn="ctr">
              <a:buFont typeface="Arial" panose="020B0604020202020204" pitchFamily="34" charset="0"/>
              <a:buChar char="•"/>
            </a:pPr>
            <a:r>
              <a:rPr lang="es-MX" dirty="0">
                <a:latin typeface="Cambria Math" panose="02040503050406030204" pitchFamily="18" charset="0"/>
                <a:ea typeface="Cambria Math" panose="02040503050406030204" pitchFamily="18" charset="0"/>
              </a:rPr>
              <a:t>Ay= 18.67T</a:t>
            </a:r>
            <a:endParaRPr lang="es-MX" dirty="0"/>
          </a:p>
        </p:txBody>
      </p:sp>
      <p:sp>
        <p:nvSpPr>
          <p:cNvPr id="7" name="TextBox 6">
            <a:extLst>
              <a:ext uri="{FF2B5EF4-FFF2-40B4-BE49-F238E27FC236}">
                <a16:creationId xmlns:a16="http://schemas.microsoft.com/office/drawing/2014/main" xmlns="" id="{8A4480F0-D416-404D-8A80-3AAAD82C8FF7}"/>
              </a:ext>
            </a:extLst>
          </p:cNvPr>
          <p:cNvSpPr txBox="1"/>
          <p:nvPr/>
        </p:nvSpPr>
        <p:spPr>
          <a:xfrm>
            <a:off x="6240610" y="5144583"/>
            <a:ext cx="622476" cy="369332"/>
          </a:xfrm>
          <a:prstGeom prst="rect">
            <a:avLst/>
          </a:prstGeom>
          <a:noFill/>
        </p:spPr>
        <p:txBody>
          <a:bodyPr wrap="square" rtlCol="0">
            <a:spAutoFit/>
          </a:bodyPr>
          <a:lstStyle/>
          <a:p>
            <a:r>
              <a:rPr lang="es-MX" dirty="0"/>
              <a:t>-5T</a:t>
            </a:r>
          </a:p>
        </p:txBody>
      </p:sp>
      <p:sp>
        <p:nvSpPr>
          <p:cNvPr id="10" name="TextBox 9">
            <a:extLst>
              <a:ext uri="{FF2B5EF4-FFF2-40B4-BE49-F238E27FC236}">
                <a16:creationId xmlns:a16="http://schemas.microsoft.com/office/drawing/2014/main" xmlns="" id="{B3F7591D-7B97-4C87-A79F-5DBCF9825739}"/>
              </a:ext>
            </a:extLst>
          </p:cNvPr>
          <p:cNvSpPr txBox="1"/>
          <p:nvPr/>
        </p:nvSpPr>
        <p:spPr>
          <a:xfrm>
            <a:off x="6551847" y="5959810"/>
            <a:ext cx="820257" cy="307777"/>
          </a:xfrm>
          <a:prstGeom prst="rect">
            <a:avLst/>
          </a:prstGeom>
          <a:noFill/>
        </p:spPr>
        <p:txBody>
          <a:bodyPr wrap="square" rtlCol="0">
            <a:spAutoFit/>
          </a:bodyPr>
          <a:lstStyle/>
          <a:p>
            <a:r>
              <a:rPr lang="es-MX" sz="1400" dirty="0"/>
              <a:t>2*2=4</a:t>
            </a:r>
          </a:p>
        </p:txBody>
      </p:sp>
      <p:cxnSp>
        <p:nvCxnSpPr>
          <p:cNvPr id="12" name="Straight Arrow Connector 11">
            <a:extLst>
              <a:ext uri="{FF2B5EF4-FFF2-40B4-BE49-F238E27FC236}">
                <a16:creationId xmlns:a16="http://schemas.microsoft.com/office/drawing/2014/main" xmlns="" id="{0BC0E47A-17E8-4564-8C99-8EB0F081D216}"/>
              </a:ext>
            </a:extLst>
          </p:cNvPr>
          <p:cNvCxnSpPr>
            <a:cxnSpLocks/>
          </p:cNvCxnSpPr>
          <p:nvPr/>
        </p:nvCxnSpPr>
        <p:spPr>
          <a:xfrm flipH="1">
            <a:off x="5837871" y="6113698"/>
            <a:ext cx="856285" cy="552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xmlns="" id="{839204DA-1DF0-45DB-A6EC-C8A28A20B004}"/>
              </a:ext>
            </a:extLst>
          </p:cNvPr>
          <p:cNvSpPr txBox="1"/>
          <p:nvPr/>
        </p:nvSpPr>
        <p:spPr>
          <a:xfrm>
            <a:off x="5064712" y="6041535"/>
            <a:ext cx="864827" cy="253916"/>
          </a:xfrm>
          <a:prstGeom prst="rect">
            <a:avLst/>
          </a:prstGeom>
          <a:noFill/>
        </p:spPr>
        <p:txBody>
          <a:bodyPr wrap="square" rtlCol="0">
            <a:spAutoFit/>
          </a:bodyPr>
          <a:lstStyle/>
          <a:p>
            <a:r>
              <a:rPr lang="es-MX" sz="1050" dirty="0"/>
              <a:t>Toneladas</a:t>
            </a:r>
          </a:p>
        </p:txBody>
      </p:sp>
      <p:sp>
        <p:nvSpPr>
          <p:cNvPr id="15" name="TextBox 14">
            <a:extLst>
              <a:ext uri="{FF2B5EF4-FFF2-40B4-BE49-F238E27FC236}">
                <a16:creationId xmlns:a16="http://schemas.microsoft.com/office/drawing/2014/main" xmlns="" id="{0EEC0157-88F9-4296-886F-A3EB6E76E845}"/>
              </a:ext>
            </a:extLst>
          </p:cNvPr>
          <p:cNvSpPr txBox="1"/>
          <p:nvPr/>
        </p:nvSpPr>
        <p:spPr>
          <a:xfrm>
            <a:off x="7146734" y="6363994"/>
            <a:ext cx="663391" cy="253916"/>
          </a:xfrm>
          <a:prstGeom prst="rect">
            <a:avLst/>
          </a:prstGeom>
          <a:noFill/>
        </p:spPr>
        <p:txBody>
          <a:bodyPr wrap="square" rtlCol="0">
            <a:spAutoFit/>
          </a:bodyPr>
          <a:lstStyle/>
          <a:p>
            <a:r>
              <a:rPr lang="es-MX" sz="1050" dirty="0"/>
              <a:t>metros</a:t>
            </a:r>
          </a:p>
        </p:txBody>
      </p:sp>
      <p:sp>
        <p:nvSpPr>
          <p:cNvPr id="24" name="TextBox 23">
            <a:extLst>
              <a:ext uri="{FF2B5EF4-FFF2-40B4-BE49-F238E27FC236}">
                <a16:creationId xmlns:a16="http://schemas.microsoft.com/office/drawing/2014/main" xmlns="" id="{41F7C483-3C12-42B9-A96A-2E7DCA59EA12}"/>
              </a:ext>
            </a:extLst>
          </p:cNvPr>
          <p:cNvSpPr txBox="1"/>
          <p:nvPr/>
        </p:nvSpPr>
        <p:spPr>
          <a:xfrm>
            <a:off x="7123335" y="5781029"/>
            <a:ext cx="561035" cy="369332"/>
          </a:xfrm>
          <a:prstGeom prst="rect">
            <a:avLst/>
          </a:prstGeom>
          <a:noFill/>
        </p:spPr>
        <p:txBody>
          <a:bodyPr wrap="square" rtlCol="0">
            <a:spAutoFit/>
          </a:bodyPr>
          <a:lstStyle/>
          <a:p>
            <a:r>
              <a:rPr lang="es-MX" dirty="0"/>
              <a:t>-9T</a:t>
            </a:r>
          </a:p>
        </p:txBody>
      </p:sp>
      <p:cxnSp>
        <p:nvCxnSpPr>
          <p:cNvPr id="75" name="Straight Arrow Connector 74">
            <a:extLst>
              <a:ext uri="{FF2B5EF4-FFF2-40B4-BE49-F238E27FC236}">
                <a16:creationId xmlns:a16="http://schemas.microsoft.com/office/drawing/2014/main" xmlns="" id="{09507A48-0018-4A2D-975A-A0F19DCEA8F3}"/>
              </a:ext>
            </a:extLst>
          </p:cNvPr>
          <p:cNvCxnSpPr>
            <a:cxnSpLocks/>
            <a:stCxn id="10" idx="2"/>
            <a:endCxn id="15" idx="1"/>
          </p:cNvCxnSpPr>
          <p:nvPr/>
        </p:nvCxnSpPr>
        <p:spPr>
          <a:xfrm>
            <a:off x="6961976" y="6267587"/>
            <a:ext cx="184758" cy="2233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3" name="TextBox 112">
            <a:extLst>
              <a:ext uri="{FF2B5EF4-FFF2-40B4-BE49-F238E27FC236}">
                <a16:creationId xmlns:a16="http://schemas.microsoft.com/office/drawing/2014/main" xmlns="" id="{D91F4D96-7ABF-4848-9FEB-D84B1454FF1C}"/>
              </a:ext>
            </a:extLst>
          </p:cNvPr>
          <p:cNvSpPr txBox="1"/>
          <p:nvPr/>
        </p:nvSpPr>
        <p:spPr>
          <a:xfrm>
            <a:off x="10761714" y="4603071"/>
            <a:ext cx="445054" cy="369332"/>
          </a:xfrm>
          <a:prstGeom prst="rect">
            <a:avLst/>
          </a:prstGeom>
          <a:noFill/>
        </p:spPr>
        <p:txBody>
          <a:bodyPr wrap="square" rtlCol="0">
            <a:spAutoFit/>
          </a:bodyPr>
          <a:lstStyle/>
          <a:p>
            <a:r>
              <a:rPr lang="es-MX" dirty="0"/>
              <a:t>0</a:t>
            </a:r>
          </a:p>
        </p:txBody>
      </p:sp>
    </p:spTree>
    <p:extLst>
      <p:ext uri="{BB962C8B-B14F-4D97-AF65-F5344CB8AC3E}">
        <p14:creationId xmlns:p14="http://schemas.microsoft.com/office/powerpoint/2010/main" val="265301677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500" fill="hold"/>
                                        <p:tgtEl>
                                          <p:spTgt spid="65"/>
                                        </p:tgtEl>
                                        <p:attrNameLst>
                                          <p:attrName>ppt_x</p:attrName>
                                        </p:attrNameLst>
                                      </p:cBhvr>
                                      <p:tavLst>
                                        <p:tav tm="0">
                                          <p:val>
                                            <p:strVal val="#ppt_x"/>
                                          </p:val>
                                        </p:tav>
                                        <p:tav tm="100000">
                                          <p:val>
                                            <p:strVal val="#ppt_x"/>
                                          </p:val>
                                        </p:tav>
                                      </p:tavLst>
                                    </p:anim>
                                    <p:anim calcmode="lin" valueType="num">
                                      <p:cBhvr additive="base">
                                        <p:cTn id="14" dur="500" fill="hold"/>
                                        <p:tgtEl>
                                          <p:spTgt spid="6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1000"/>
                                        <p:tgtEl>
                                          <p:spTgt spid="75"/>
                                        </p:tgtEl>
                                      </p:cBhvr>
                                    </p:animEffect>
                                    <p:anim calcmode="lin" valueType="num">
                                      <p:cBhvr>
                                        <p:cTn id="42" dur="1000" fill="hold"/>
                                        <p:tgtEl>
                                          <p:spTgt spid="75"/>
                                        </p:tgtEl>
                                        <p:attrNameLst>
                                          <p:attrName>ppt_x</p:attrName>
                                        </p:attrNameLst>
                                      </p:cBhvr>
                                      <p:tavLst>
                                        <p:tav tm="0">
                                          <p:val>
                                            <p:strVal val="#ppt_x"/>
                                          </p:val>
                                        </p:tav>
                                        <p:tav tm="100000">
                                          <p:val>
                                            <p:strVal val="#ppt_x"/>
                                          </p:val>
                                        </p:tav>
                                      </p:tavLst>
                                    </p:anim>
                                    <p:anim calcmode="lin" valueType="num">
                                      <p:cBhvr>
                                        <p:cTn id="43" dur="1000" fill="hold"/>
                                        <p:tgtEl>
                                          <p:spTgt spid="7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1000"/>
                                        <p:tgtEl>
                                          <p:spTgt spid="24"/>
                                        </p:tgtEl>
                                      </p:cBhvr>
                                    </p:animEffect>
                                    <p:anim calcmode="lin" valueType="num">
                                      <p:cBhvr>
                                        <p:cTn id="54" dur="1000" fill="hold"/>
                                        <p:tgtEl>
                                          <p:spTgt spid="24"/>
                                        </p:tgtEl>
                                        <p:attrNameLst>
                                          <p:attrName>ppt_x</p:attrName>
                                        </p:attrNameLst>
                                      </p:cBhvr>
                                      <p:tavLst>
                                        <p:tav tm="0">
                                          <p:val>
                                            <p:strVal val="#ppt_x"/>
                                          </p:val>
                                        </p:tav>
                                        <p:tav tm="100000">
                                          <p:val>
                                            <p:strVal val="#ppt_x"/>
                                          </p:val>
                                        </p:tav>
                                      </p:tavLst>
                                    </p:anim>
                                    <p:anim calcmode="lin" valueType="num">
                                      <p:cBhvr>
                                        <p:cTn id="5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113"/>
                                        </p:tgtEl>
                                        <p:attrNameLst>
                                          <p:attrName>style.visibility</p:attrName>
                                        </p:attrNameLst>
                                      </p:cBhvr>
                                      <p:to>
                                        <p:strVal val="visible"/>
                                      </p:to>
                                    </p:set>
                                    <p:animEffect transition="in" filter="fade">
                                      <p:cBhvr>
                                        <p:cTn id="60" dur="1000"/>
                                        <p:tgtEl>
                                          <p:spTgt spid="113"/>
                                        </p:tgtEl>
                                      </p:cBhvr>
                                    </p:animEffect>
                                    <p:anim calcmode="lin" valueType="num">
                                      <p:cBhvr>
                                        <p:cTn id="61" dur="1000" fill="hold"/>
                                        <p:tgtEl>
                                          <p:spTgt spid="113"/>
                                        </p:tgtEl>
                                        <p:attrNameLst>
                                          <p:attrName>ppt_x</p:attrName>
                                        </p:attrNameLst>
                                      </p:cBhvr>
                                      <p:tavLst>
                                        <p:tav tm="0">
                                          <p:val>
                                            <p:strVal val="#ppt_x"/>
                                          </p:val>
                                        </p:tav>
                                        <p:tav tm="100000">
                                          <p:val>
                                            <p:strVal val="#ppt_x"/>
                                          </p:val>
                                        </p:tav>
                                      </p:tavLst>
                                    </p:anim>
                                    <p:anim calcmode="lin" valueType="num">
                                      <p:cBhvr>
                                        <p:cTn id="62" dur="1000" fill="hold"/>
                                        <p:tgtEl>
                                          <p:spTgt spid="1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3" grpId="0"/>
      <p:bldP spid="15" grpId="0"/>
      <p:bldP spid="24" grpId="0"/>
      <p:bldP spid="1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076A6CA-7428-4635-9866-D7E8F66346D2}"/>
              </a:ext>
            </a:extLst>
          </p:cNvPr>
          <p:cNvSpPr>
            <a:spLocks noGrp="1"/>
          </p:cNvSpPr>
          <p:nvPr>
            <p:ph idx="1"/>
          </p:nvPr>
        </p:nvSpPr>
        <p:spPr>
          <a:xfrm>
            <a:off x="1066800" y="373488"/>
            <a:ext cx="10058400" cy="1262130"/>
          </a:xfrm>
        </p:spPr>
        <p:txBody>
          <a:bodyPr>
            <a:normAutofit fontScale="92500" lnSpcReduction="10000"/>
          </a:bodyPr>
          <a:lstStyle/>
          <a:p>
            <a:pPr>
              <a:lnSpc>
                <a:spcPct val="150000"/>
              </a:lnSpc>
            </a:pPr>
            <a:r>
              <a:rPr lang="es-MX" sz="2800" dirty="0"/>
              <a:t>Ejemplo: Realiza el diagrama de esfuerzos cortantes y momento flexionante.</a:t>
            </a:r>
          </a:p>
        </p:txBody>
      </p:sp>
      <p:sp>
        <p:nvSpPr>
          <p:cNvPr id="4" name="Slide Number Placeholder 3">
            <a:extLst>
              <a:ext uri="{FF2B5EF4-FFF2-40B4-BE49-F238E27FC236}">
                <a16:creationId xmlns:a16="http://schemas.microsoft.com/office/drawing/2014/main" xmlns="" id="{003E837A-A3A4-4CA4-BE7E-D5348053B388}"/>
              </a:ext>
            </a:extLst>
          </p:cNvPr>
          <p:cNvSpPr>
            <a:spLocks noGrp="1"/>
          </p:cNvSpPr>
          <p:nvPr>
            <p:ph type="sldNum" sz="quarter" idx="12"/>
          </p:nvPr>
        </p:nvSpPr>
        <p:spPr/>
        <p:txBody>
          <a:bodyPr/>
          <a:lstStyle/>
          <a:p>
            <a:fld id="{5A07E627-992C-47B0-AE5B-F627B2EA972F}" type="slidenum">
              <a:rPr lang="es-MX" smtClean="0"/>
              <a:t>31</a:t>
            </a:fld>
            <a:endParaRPr lang="es-MX"/>
          </a:p>
        </p:txBody>
      </p:sp>
      <p:pic>
        <p:nvPicPr>
          <p:cNvPr id="5" name="Picture 4">
            <a:extLst>
              <a:ext uri="{FF2B5EF4-FFF2-40B4-BE49-F238E27FC236}">
                <a16:creationId xmlns:a16="http://schemas.microsoft.com/office/drawing/2014/main" xmlns="" id="{970ACB24-10B9-41BC-AFAD-FF0A832DFE74}"/>
              </a:ext>
            </a:extLst>
          </p:cNvPr>
          <p:cNvPicPr>
            <a:picLocks noChangeAspect="1"/>
          </p:cNvPicPr>
          <p:nvPr/>
        </p:nvPicPr>
        <p:blipFill rotWithShape="1">
          <a:blip r:embed="rId3"/>
          <a:srcRect l="53958" t="24803" r="25000" b="58893"/>
          <a:stretch/>
        </p:blipFill>
        <p:spPr>
          <a:xfrm>
            <a:off x="1402202" y="1635617"/>
            <a:ext cx="4283271" cy="1865979"/>
          </a:xfrm>
          <a:prstGeom prst="rect">
            <a:avLst/>
          </a:prstGeom>
        </p:spPr>
      </p:pic>
      <p:sp>
        <p:nvSpPr>
          <p:cNvPr id="22" name="TextBox 21">
            <a:extLst>
              <a:ext uri="{FF2B5EF4-FFF2-40B4-BE49-F238E27FC236}">
                <a16:creationId xmlns:a16="http://schemas.microsoft.com/office/drawing/2014/main" xmlns="" id="{3CB728C4-A8F1-4548-9766-4517064F1729}"/>
              </a:ext>
            </a:extLst>
          </p:cNvPr>
          <p:cNvSpPr txBox="1"/>
          <p:nvPr/>
        </p:nvSpPr>
        <p:spPr>
          <a:xfrm>
            <a:off x="1402202" y="3678996"/>
            <a:ext cx="4031087" cy="646331"/>
          </a:xfrm>
          <a:prstGeom prst="rect">
            <a:avLst/>
          </a:prstGeom>
          <a:noFill/>
        </p:spPr>
        <p:txBody>
          <a:bodyPr wrap="square" rtlCol="0">
            <a:spAutoFit/>
          </a:bodyPr>
          <a:lstStyle/>
          <a:p>
            <a:r>
              <a:rPr lang="es-MX" dirty="0"/>
              <a:t>4.- Diagrama de esfuerzo cortante:</a:t>
            </a:r>
          </a:p>
        </p:txBody>
      </p:sp>
      <p:sp>
        <p:nvSpPr>
          <p:cNvPr id="32" name="Rectangle 31">
            <a:extLst>
              <a:ext uri="{FF2B5EF4-FFF2-40B4-BE49-F238E27FC236}">
                <a16:creationId xmlns:a16="http://schemas.microsoft.com/office/drawing/2014/main" xmlns="" id="{B3937CD5-57E7-4592-A487-5DF6EEB0232E}"/>
              </a:ext>
            </a:extLst>
          </p:cNvPr>
          <p:cNvSpPr/>
          <p:nvPr/>
        </p:nvSpPr>
        <p:spPr>
          <a:xfrm>
            <a:off x="6399205" y="2316116"/>
            <a:ext cx="4311939" cy="315891"/>
          </a:xfrm>
          <a:prstGeom prst="rect">
            <a:avLst/>
          </a:prstGeom>
          <a:solidFill>
            <a:srgbClr val="011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Flowchart: Extract 34">
            <a:extLst>
              <a:ext uri="{FF2B5EF4-FFF2-40B4-BE49-F238E27FC236}">
                <a16:creationId xmlns:a16="http://schemas.microsoft.com/office/drawing/2014/main" xmlns="" id="{28ACF3FC-CAF2-411E-9F0F-3873A2F3356C}"/>
              </a:ext>
            </a:extLst>
          </p:cNvPr>
          <p:cNvSpPr/>
          <p:nvPr/>
        </p:nvSpPr>
        <p:spPr>
          <a:xfrm>
            <a:off x="6901481" y="2632007"/>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5" name="Flowchart: Extract 44">
            <a:extLst>
              <a:ext uri="{FF2B5EF4-FFF2-40B4-BE49-F238E27FC236}">
                <a16:creationId xmlns:a16="http://schemas.microsoft.com/office/drawing/2014/main" xmlns="" id="{F8B15B5E-FBDD-4829-A016-26D95D9AB1C6}"/>
              </a:ext>
            </a:extLst>
          </p:cNvPr>
          <p:cNvSpPr/>
          <p:nvPr/>
        </p:nvSpPr>
        <p:spPr>
          <a:xfrm>
            <a:off x="9797081" y="2632007"/>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6" name="Straight Arrow Connector 45">
            <a:extLst>
              <a:ext uri="{FF2B5EF4-FFF2-40B4-BE49-F238E27FC236}">
                <a16:creationId xmlns:a16="http://schemas.microsoft.com/office/drawing/2014/main" xmlns="" id="{2488C158-5466-4895-ACC6-A8008CA8D2AC}"/>
              </a:ext>
            </a:extLst>
          </p:cNvPr>
          <p:cNvCxnSpPr/>
          <p:nvPr/>
        </p:nvCxnSpPr>
        <p:spPr>
          <a:xfrm>
            <a:off x="6399204" y="1302443"/>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7" name="Straight Arrow Connector 46">
            <a:extLst>
              <a:ext uri="{FF2B5EF4-FFF2-40B4-BE49-F238E27FC236}">
                <a16:creationId xmlns:a16="http://schemas.microsoft.com/office/drawing/2014/main" xmlns="" id="{BFFD5FBB-5495-4D5F-BA55-17FCC44250F3}"/>
              </a:ext>
            </a:extLst>
          </p:cNvPr>
          <p:cNvCxnSpPr/>
          <p:nvPr/>
        </p:nvCxnSpPr>
        <p:spPr>
          <a:xfrm>
            <a:off x="10682475" y="1030715"/>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8" name="Straight Arrow Connector 47">
            <a:extLst>
              <a:ext uri="{FF2B5EF4-FFF2-40B4-BE49-F238E27FC236}">
                <a16:creationId xmlns:a16="http://schemas.microsoft.com/office/drawing/2014/main" xmlns="" id="{C1750076-75C0-4681-9ED6-46CB798BE2C3}"/>
              </a:ext>
            </a:extLst>
          </p:cNvPr>
          <p:cNvCxnSpPr/>
          <p:nvPr/>
        </p:nvCxnSpPr>
        <p:spPr>
          <a:xfrm>
            <a:off x="8133563" y="1030715"/>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9" name="Straight Arrow Connector 48">
            <a:extLst>
              <a:ext uri="{FF2B5EF4-FFF2-40B4-BE49-F238E27FC236}">
                <a16:creationId xmlns:a16="http://schemas.microsoft.com/office/drawing/2014/main" xmlns="" id="{BAB8F3C9-4ABD-4E46-965C-D1147FA159A3}"/>
              </a:ext>
            </a:extLst>
          </p:cNvPr>
          <p:cNvCxnSpPr>
            <a:cxnSpLocks/>
            <a:endCxn id="35" idx="0"/>
          </p:cNvCxnSpPr>
          <p:nvPr/>
        </p:nvCxnSpPr>
        <p:spPr>
          <a:xfrm flipV="1">
            <a:off x="7094664" y="2632007"/>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xmlns="" id="{08E66232-933B-4BCF-89FE-9CDEC272D9ED}"/>
              </a:ext>
            </a:extLst>
          </p:cNvPr>
          <p:cNvCxnSpPr>
            <a:cxnSpLocks/>
          </p:cNvCxnSpPr>
          <p:nvPr/>
        </p:nvCxnSpPr>
        <p:spPr>
          <a:xfrm flipV="1">
            <a:off x="9990264" y="2632007"/>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xmlns="" id="{9819FE49-B09C-4CC1-803B-0E62A9CDBBA2}"/>
              </a:ext>
            </a:extLst>
          </p:cNvPr>
          <p:cNvSpPr/>
          <p:nvPr/>
        </p:nvSpPr>
        <p:spPr>
          <a:xfrm>
            <a:off x="6399204" y="2006665"/>
            <a:ext cx="4326201" cy="315891"/>
          </a:xfrm>
          <a:prstGeom prst="rect">
            <a:avLst/>
          </a:pr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2" name="Rectangle 51">
            <a:extLst>
              <a:ext uri="{FF2B5EF4-FFF2-40B4-BE49-F238E27FC236}">
                <a16:creationId xmlns:a16="http://schemas.microsoft.com/office/drawing/2014/main" xmlns="" id="{3D159F84-3C84-4809-90DF-AA2D3B9F9D7C}"/>
              </a:ext>
            </a:extLst>
          </p:cNvPr>
          <p:cNvSpPr/>
          <p:nvPr/>
        </p:nvSpPr>
        <p:spPr>
          <a:xfrm>
            <a:off x="8174788" y="1739811"/>
            <a:ext cx="2531744" cy="315891"/>
          </a:xfrm>
          <a:prstGeom prst="rect">
            <a:avLst/>
          </a:prstGeom>
          <a:blipFill>
            <a:blip r:embed="rId5"/>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3" name="Straight Arrow Connector 52">
            <a:extLst>
              <a:ext uri="{FF2B5EF4-FFF2-40B4-BE49-F238E27FC236}">
                <a16:creationId xmlns:a16="http://schemas.microsoft.com/office/drawing/2014/main" xmlns="" id="{F022F50B-8253-4C67-80BB-85F26F6D9FA8}"/>
              </a:ext>
            </a:extLst>
          </p:cNvPr>
          <p:cNvCxnSpPr>
            <a:cxnSpLocks/>
            <a:endCxn id="52" idx="0"/>
          </p:cNvCxnSpPr>
          <p:nvPr/>
        </p:nvCxnSpPr>
        <p:spPr>
          <a:xfrm>
            <a:off x="9440660" y="1023870"/>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xmlns="" id="{F8453D26-C1F2-4D0E-8248-C524914C339A}"/>
              </a:ext>
            </a:extLst>
          </p:cNvPr>
          <p:cNvCxnSpPr>
            <a:cxnSpLocks/>
          </p:cNvCxnSpPr>
          <p:nvPr/>
        </p:nvCxnSpPr>
        <p:spPr>
          <a:xfrm>
            <a:off x="8615967" y="990556"/>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xmlns="" id="{C997239E-C8AB-42AD-B7DC-8AD64DB44D8C}"/>
              </a:ext>
            </a:extLst>
          </p:cNvPr>
          <p:cNvSpPr txBox="1"/>
          <p:nvPr/>
        </p:nvSpPr>
        <p:spPr>
          <a:xfrm>
            <a:off x="8770512" y="990556"/>
            <a:ext cx="579539" cy="369332"/>
          </a:xfrm>
          <a:prstGeom prst="rect">
            <a:avLst/>
          </a:prstGeom>
          <a:noFill/>
        </p:spPr>
        <p:txBody>
          <a:bodyPr wrap="square" rtlCol="0">
            <a:spAutoFit/>
          </a:bodyPr>
          <a:lstStyle/>
          <a:p>
            <a:r>
              <a:rPr lang="es-MX" dirty="0"/>
              <a:t>20T</a:t>
            </a:r>
          </a:p>
        </p:txBody>
      </p:sp>
      <p:sp>
        <p:nvSpPr>
          <p:cNvPr id="56" name="TextBox 55">
            <a:extLst>
              <a:ext uri="{FF2B5EF4-FFF2-40B4-BE49-F238E27FC236}">
                <a16:creationId xmlns:a16="http://schemas.microsoft.com/office/drawing/2014/main" xmlns="" id="{71C125CB-E5F7-4B82-A6AD-5174D561ECF8}"/>
              </a:ext>
            </a:extLst>
          </p:cNvPr>
          <p:cNvSpPr txBox="1"/>
          <p:nvPr/>
        </p:nvSpPr>
        <p:spPr>
          <a:xfrm>
            <a:off x="9567125" y="1027714"/>
            <a:ext cx="579539" cy="369332"/>
          </a:xfrm>
          <a:prstGeom prst="rect">
            <a:avLst/>
          </a:prstGeom>
          <a:noFill/>
        </p:spPr>
        <p:txBody>
          <a:bodyPr wrap="square" rtlCol="0">
            <a:spAutoFit/>
          </a:bodyPr>
          <a:lstStyle/>
          <a:p>
            <a:r>
              <a:rPr lang="es-MX" dirty="0"/>
              <a:t>6T</a:t>
            </a:r>
          </a:p>
        </p:txBody>
      </p:sp>
      <p:cxnSp>
        <p:nvCxnSpPr>
          <p:cNvPr id="17" name="Straight Connector 16">
            <a:extLst>
              <a:ext uri="{FF2B5EF4-FFF2-40B4-BE49-F238E27FC236}">
                <a16:creationId xmlns:a16="http://schemas.microsoft.com/office/drawing/2014/main" xmlns="" id="{60B62639-DAA8-4E9C-B436-B1C84CDA0078}"/>
              </a:ext>
            </a:extLst>
          </p:cNvPr>
          <p:cNvCxnSpPr>
            <a:cxnSpLocks/>
            <a:stCxn id="51" idx="1"/>
          </p:cNvCxnSpPr>
          <p:nvPr/>
        </p:nvCxnSpPr>
        <p:spPr>
          <a:xfrm>
            <a:off x="6399204" y="2164611"/>
            <a:ext cx="0" cy="4532403"/>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xmlns="" id="{161D40AF-D4D5-4FE3-BDA6-26826F8BB98F}"/>
              </a:ext>
            </a:extLst>
          </p:cNvPr>
          <p:cNvCxnSpPr>
            <a:cxnSpLocks/>
          </p:cNvCxnSpPr>
          <p:nvPr/>
        </p:nvCxnSpPr>
        <p:spPr>
          <a:xfrm>
            <a:off x="10711145" y="1897757"/>
            <a:ext cx="42929" cy="4717549"/>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xmlns="" id="{5F5A95B9-9011-4165-A43A-9A2EFEAA5CCD}"/>
              </a:ext>
            </a:extLst>
          </p:cNvPr>
          <p:cNvCxnSpPr/>
          <p:nvPr/>
        </p:nvCxnSpPr>
        <p:spPr>
          <a:xfrm>
            <a:off x="6399204" y="4752304"/>
            <a:ext cx="4326201" cy="0"/>
          </a:xfrm>
          <a:prstGeom prst="line">
            <a:avLst/>
          </a:prstGeom>
          <a:ln w="76200"/>
        </p:spPr>
        <p:style>
          <a:lnRef idx="3">
            <a:schemeClr val="dk1"/>
          </a:lnRef>
          <a:fillRef idx="0">
            <a:schemeClr val="dk1"/>
          </a:fillRef>
          <a:effectRef idx="2">
            <a:schemeClr val="dk1"/>
          </a:effectRef>
          <a:fontRef idx="minor">
            <a:schemeClr val="tx1"/>
          </a:fontRef>
        </p:style>
      </p:cxnSp>
      <p:sp>
        <p:nvSpPr>
          <p:cNvPr id="31" name="TextBox 30">
            <a:extLst>
              <a:ext uri="{FF2B5EF4-FFF2-40B4-BE49-F238E27FC236}">
                <a16:creationId xmlns:a16="http://schemas.microsoft.com/office/drawing/2014/main" xmlns="" id="{BD91CEE4-0763-4B88-8FF1-AB69E735B90E}"/>
              </a:ext>
            </a:extLst>
          </p:cNvPr>
          <p:cNvSpPr txBox="1"/>
          <p:nvPr/>
        </p:nvSpPr>
        <p:spPr>
          <a:xfrm>
            <a:off x="5917841" y="4603071"/>
            <a:ext cx="509263" cy="369332"/>
          </a:xfrm>
          <a:prstGeom prst="rect">
            <a:avLst/>
          </a:prstGeom>
          <a:noFill/>
        </p:spPr>
        <p:txBody>
          <a:bodyPr wrap="square" rtlCol="0">
            <a:spAutoFit/>
          </a:bodyPr>
          <a:lstStyle/>
          <a:p>
            <a:r>
              <a:rPr lang="es-MX" dirty="0"/>
              <a:t>0</a:t>
            </a:r>
          </a:p>
        </p:txBody>
      </p:sp>
      <p:sp>
        <p:nvSpPr>
          <p:cNvPr id="57" name="TextBox 56">
            <a:extLst>
              <a:ext uri="{FF2B5EF4-FFF2-40B4-BE49-F238E27FC236}">
                <a16:creationId xmlns:a16="http://schemas.microsoft.com/office/drawing/2014/main" xmlns="" id="{E6FCC336-BD41-452B-81DC-A0026F7F4939}"/>
              </a:ext>
            </a:extLst>
          </p:cNvPr>
          <p:cNvSpPr txBox="1"/>
          <p:nvPr/>
        </p:nvSpPr>
        <p:spPr>
          <a:xfrm>
            <a:off x="5837871" y="3916133"/>
            <a:ext cx="509263" cy="369332"/>
          </a:xfrm>
          <a:prstGeom prst="rect">
            <a:avLst/>
          </a:prstGeom>
          <a:noFill/>
        </p:spPr>
        <p:txBody>
          <a:bodyPr wrap="square" rtlCol="0">
            <a:spAutoFit/>
          </a:bodyPr>
          <a:lstStyle/>
          <a:p>
            <a:r>
              <a:rPr lang="es-MX" dirty="0"/>
              <a:t>+</a:t>
            </a:r>
          </a:p>
        </p:txBody>
      </p:sp>
      <p:sp>
        <p:nvSpPr>
          <p:cNvPr id="58" name="TextBox 57">
            <a:extLst>
              <a:ext uri="{FF2B5EF4-FFF2-40B4-BE49-F238E27FC236}">
                <a16:creationId xmlns:a16="http://schemas.microsoft.com/office/drawing/2014/main" xmlns="" id="{CA0A0F51-2A6E-414F-983B-9E5DADECA110}"/>
              </a:ext>
            </a:extLst>
          </p:cNvPr>
          <p:cNvSpPr txBox="1"/>
          <p:nvPr/>
        </p:nvSpPr>
        <p:spPr>
          <a:xfrm>
            <a:off x="5837871" y="5227080"/>
            <a:ext cx="509263" cy="369332"/>
          </a:xfrm>
          <a:prstGeom prst="rect">
            <a:avLst/>
          </a:prstGeom>
          <a:noFill/>
        </p:spPr>
        <p:txBody>
          <a:bodyPr wrap="square" rtlCol="0">
            <a:spAutoFit/>
          </a:bodyPr>
          <a:lstStyle/>
          <a:p>
            <a:r>
              <a:rPr lang="es-MX" dirty="0"/>
              <a:t>- </a:t>
            </a:r>
          </a:p>
        </p:txBody>
      </p:sp>
      <p:cxnSp>
        <p:nvCxnSpPr>
          <p:cNvPr id="60" name="Straight Connector 59">
            <a:extLst>
              <a:ext uri="{FF2B5EF4-FFF2-40B4-BE49-F238E27FC236}">
                <a16:creationId xmlns:a16="http://schemas.microsoft.com/office/drawing/2014/main" xmlns="" id="{A649109F-D199-481E-8201-06E469AE3463}"/>
              </a:ext>
            </a:extLst>
          </p:cNvPr>
          <p:cNvCxnSpPr>
            <a:cxnSpLocks/>
          </p:cNvCxnSpPr>
          <p:nvPr/>
        </p:nvCxnSpPr>
        <p:spPr>
          <a:xfrm>
            <a:off x="6399204" y="4752304"/>
            <a:ext cx="0" cy="7321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xmlns="" id="{68D05ACE-B2E6-4ABC-B571-D9FD369F4701}"/>
              </a:ext>
            </a:extLst>
          </p:cNvPr>
          <p:cNvCxnSpPr>
            <a:cxnSpLocks/>
          </p:cNvCxnSpPr>
          <p:nvPr/>
        </p:nvCxnSpPr>
        <p:spPr>
          <a:xfrm>
            <a:off x="7094664" y="2316116"/>
            <a:ext cx="0" cy="4265876"/>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xmlns="" id="{9AD591AD-1FA5-4CEC-BF9C-6AE249F1AF52}"/>
              </a:ext>
            </a:extLst>
          </p:cNvPr>
          <p:cNvCxnSpPr>
            <a:stCxn id="58" idx="3"/>
          </p:cNvCxnSpPr>
          <p:nvPr/>
        </p:nvCxnSpPr>
        <p:spPr>
          <a:xfrm>
            <a:off x="6347134" y="5411746"/>
            <a:ext cx="747530" cy="65420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xmlns="" id="{D50EC3F7-F12D-4FC4-AC2F-BFCF7FA9B506}"/>
              </a:ext>
            </a:extLst>
          </p:cNvPr>
          <p:cNvCxnSpPr>
            <a:cxnSpLocks/>
          </p:cNvCxnSpPr>
          <p:nvPr/>
        </p:nvCxnSpPr>
        <p:spPr>
          <a:xfrm flipV="1">
            <a:off x="7094664" y="3824094"/>
            <a:ext cx="0" cy="224185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xmlns="" id="{BF8A789E-150F-43F1-8F6A-22BBA9369F0F}"/>
              </a:ext>
            </a:extLst>
          </p:cNvPr>
          <p:cNvCxnSpPr>
            <a:cxnSpLocks/>
          </p:cNvCxnSpPr>
          <p:nvPr/>
        </p:nvCxnSpPr>
        <p:spPr>
          <a:xfrm flipH="1">
            <a:off x="8133563" y="1980701"/>
            <a:ext cx="9137" cy="4716313"/>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xmlns="" id="{C97900AB-A05F-4445-BA92-E7E458B9C31A}"/>
              </a:ext>
            </a:extLst>
          </p:cNvPr>
          <p:cNvCxnSpPr>
            <a:cxnSpLocks/>
            <a:stCxn id="45" idx="0"/>
          </p:cNvCxnSpPr>
          <p:nvPr/>
        </p:nvCxnSpPr>
        <p:spPr>
          <a:xfrm>
            <a:off x="9990264" y="2632007"/>
            <a:ext cx="0" cy="4252570"/>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xmlns="" id="{E8086BDC-8BFF-4B79-8C61-C4BB92C745B2}"/>
              </a:ext>
            </a:extLst>
          </p:cNvPr>
          <p:cNvSpPr/>
          <p:nvPr/>
        </p:nvSpPr>
        <p:spPr>
          <a:xfrm>
            <a:off x="1466595" y="4371779"/>
            <a:ext cx="2928344" cy="19114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dirty="0"/>
              <a:t>DATOS:</a:t>
            </a:r>
          </a:p>
          <a:p>
            <a:pPr marL="285750" indent="-285750" algn="ctr">
              <a:buFont typeface="Arial" panose="020B0604020202020204" pitchFamily="34" charset="0"/>
              <a:buChar char="•"/>
            </a:pPr>
            <a:r>
              <a:rPr lang="es-MX" dirty="0"/>
              <a:t>w</a:t>
            </a:r>
            <a:r>
              <a:rPr lang="es-MX" dirty="0">
                <a:latin typeface="Cambria Math" panose="02040503050406030204" pitchFamily="18" charset="0"/>
                <a:ea typeface="Cambria Math" panose="02040503050406030204" pitchFamily="18" charset="0"/>
              </a:rPr>
              <a:t>₁=6 T</a:t>
            </a:r>
          </a:p>
          <a:p>
            <a:pPr marL="285750" indent="-285750" algn="ctr">
              <a:buFont typeface="Arial" panose="020B0604020202020204" pitchFamily="34" charset="0"/>
              <a:buChar char="•"/>
            </a:pPr>
            <a:r>
              <a:rPr lang="es-MX" dirty="0"/>
              <a:t>w</a:t>
            </a:r>
            <a:r>
              <a:rPr lang="es-MX" dirty="0">
                <a:latin typeface="Cambria Math" panose="02040503050406030204" pitchFamily="18" charset="0"/>
                <a:ea typeface="Cambria Math" panose="02040503050406030204" pitchFamily="18" charset="0"/>
              </a:rPr>
              <a:t>₂=20 T</a:t>
            </a:r>
            <a:endParaRPr lang="es-MX" dirty="0"/>
          </a:p>
          <a:p>
            <a:pPr marL="285750" indent="-285750" algn="ctr">
              <a:buFont typeface="Arial" panose="020B0604020202020204" pitchFamily="34" charset="0"/>
              <a:buChar char="•"/>
            </a:pPr>
            <a:r>
              <a:rPr lang="es-MX" dirty="0" err="1">
                <a:latin typeface="Cambria Math" panose="02040503050406030204" pitchFamily="18" charset="0"/>
                <a:ea typeface="Cambria Math" panose="02040503050406030204" pitchFamily="18" charset="0"/>
              </a:rPr>
              <a:t>By</a:t>
            </a:r>
            <a:r>
              <a:rPr lang="es-MX" dirty="0">
                <a:latin typeface="Cambria Math" panose="02040503050406030204" pitchFamily="18" charset="0"/>
                <a:ea typeface="Cambria Math" panose="02040503050406030204" pitchFamily="18" charset="0"/>
              </a:rPr>
              <a:t>= 18.33 T</a:t>
            </a:r>
          </a:p>
          <a:p>
            <a:pPr marL="285750" indent="-285750" algn="ctr">
              <a:buFont typeface="Arial" panose="020B0604020202020204" pitchFamily="34" charset="0"/>
              <a:buChar char="•"/>
            </a:pPr>
            <a:r>
              <a:rPr lang="es-MX" dirty="0">
                <a:latin typeface="Cambria Math" panose="02040503050406030204" pitchFamily="18" charset="0"/>
                <a:ea typeface="Cambria Math" panose="02040503050406030204" pitchFamily="18" charset="0"/>
              </a:rPr>
              <a:t>Ay= 18.67T</a:t>
            </a:r>
            <a:endParaRPr lang="es-MX" dirty="0"/>
          </a:p>
        </p:txBody>
      </p:sp>
      <p:sp>
        <p:nvSpPr>
          <p:cNvPr id="7" name="TextBox 6">
            <a:extLst>
              <a:ext uri="{FF2B5EF4-FFF2-40B4-BE49-F238E27FC236}">
                <a16:creationId xmlns:a16="http://schemas.microsoft.com/office/drawing/2014/main" xmlns="" id="{8A4480F0-D416-404D-8A80-3AAAD82C8FF7}"/>
              </a:ext>
            </a:extLst>
          </p:cNvPr>
          <p:cNvSpPr txBox="1"/>
          <p:nvPr/>
        </p:nvSpPr>
        <p:spPr>
          <a:xfrm>
            <a:off x="6240610" y="5144583"/>
            <a:ext cx="622476" cy="369332"/>
          </a:xfrm>
          <a:prstGeom prst="rect">
            <a:avLst/>
          </a:prstGeom>
          <a:noFill/>
        </p:spPr>
        <p:txBody>
          <a:bodyPr wrap="square" rtlCol="0">
            <a:spAutoFit/>
          </a:bodyPr>
          <a:lstStyle/>
          <a:p>
            <a:r>
              <a:rPr lang="es-MX" dirty="0"/>
              <a:t>-5T</a:t>
            </a:r>
          </a:p>
        </p:txBody>
      </p:sp>
      <p:sp>
        <p:nvSpPr>
          <p:cNvPr id="10" name="TextBox 9">
            <a:extLst>
              <a:ext uri="{FF2B5EF4-FFF2-40B4-BE49-F238E27FC236}">
                <a16:creationId xmlns:a16="http://schemas.microsoft.com/office/drawing/2014/main" xmlns="" id="{B3F7591D-7B97-4C87-A79F-5DBCF9825739}"/>
              </a:ext>
            </a:extLst>
          </p:cNvPr>
          <p:cNvSpPr txBox="1"/>
          <p:nvPr/>
        </p:nvSpPr>
        <p:spPr>
          <a:xfrm>
            <a:off x="6551847" y="5959810"/>
            <a:ext cx="820257" cy="307777"/>
          </a:xfrm>
          <a:prstGeom prst="rect">
            <a:avLst/>
          </a:prstGeom>
          <a:noFill/>
        </p:spPr>
        <p:txBody>
          <a:bodyPr wrap="square" rtlCol="0">
            <a:spAutoFit/>
          </a:bodyPr>
          <a:lstStyle/>
          <a:p>
            <a:r>
              <a:rPr lang="es-MX" sz="1400" dirty="0"/>
              <a:t>2*2=4</a:t>
            </a:r>
          </a:p>
        </p:txBody>
      </p:sp>
      <p:cxnSp>
        <p:nvCxnSpPr>
          <p:cNvPr id="12" name="Straight Arrow Connector 11">
            <a:extLst>
              <a:ext uri="{FF2B5EF4-FFF2-40B4-BE49-F238E27FC236}">
                <a16:creationId xmlns:a16="http://schemas.microsoft.com/office/drawing/2014/main" xmlns="" id="{0BC0E47A-17E8-4564-8C99-8EB0F081D216}"/>
              </a:ext>
            </a:extLst>
          </p:cNvPr>
          <p:cNvCxnSpPr>
            <a:cxnSpLocks/>
          </p:cNvCxnSpPr>
          <p:nvPr/>
        </p:nvCxnSpPr>
        <p:spPr>
          <a:xfrm flipH="1">
            <a:off x="5837871" y="6113698"/>
            <a:ext cx="856285" cy="552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xmlns="" id="{839204DA-1DF0-45DB-A6EC-C8A28A20B004}"/>
              </a:ext>
            </a:extLst>
          </p:cNvPr>
          <p:cNvSpPr txBox="1"/>
          <p:nvPr/>
        </p:nvSpPr>
        <p:spPr>
          <a:xfrm>
            <a:off x="5064712" y="6041535"/>
            <a:ext cx="864827" cy="253916"/>
          </a:xfrm>
          <a:prstGeom prst="rect">
            <a:avLst/>
          </a:prstGeom>
          <a:noFill/>
        </p:spPr>
        <p:txBody>
          <a:bodyPr wrap="square" rtlCol="0">
            <a:spAutoFit/>
          </a:bodyPr>
          <a:lstStyle/>
          <a:p>
            <a:r>
              <a:rPr lang="es-MX" sz="1050" dirty="0"/>
              <a:t>Toneladas</a:t>
            </a:r>
          </a:p>
        </p:txBody>
      </p:sp>
      <p:sp>
        <p:nvSpPr>
          <p:cNvPr id="15" name="TextBox 14">
            <a:extLst>
              <a:ext uri="{FF2B5EF4-FFF2-40B4-BE49-F238E27FC236}">
                <a16:creationId xmlns:a16="http://schemas.microsoft.com/office/drawing/2014/main" xmlns="" id="{0EEC0157-88F9-4296-886F-A3EB6E76E845}"/>
              </a:ext>
            </a:extLst>
          </p:cNvPr>
          <p:cNvSpPr txBox="1"/>
          <p:nvPr/>
        </p:nvSpPr>
        <p:spPr>
          <a:xfrm>
            <a:off x="7146734" y="6363994"/>
            <a:ext cx="663391" cy="253916"/>
          </a:xfrm>
          <a:prstGeom prst="rect">
            <a:avLst/>
          </a:prstGeom>
          <a:noFill/>
        </p:spPr>
        <p:txBody>
          <a:bodyPr wrap="square" rtlCol="0">
            <a:spAutoFit/>
          </a:bodyPr>
          <a:lstStyle/>
          <a:p>
            <a:r>
              <a:rPr lang="es-MX" sz="1050" dirty="0"/>
              <a:t>metros</a:t>
            </a:r>
          </a:p>
        </p:txBody>
      </p:sp>
      <p:sp>
        <p:nvSpPr>
          <p:cNvPr id="24" name="TextBox 23">
            <a:extLst>
              <a:ext uri="{FF2B5EF4-FFF2-40B4-BE49-F238E27FC236}">
                <a16:creationId xmlns:a16="http://schemas.microsoft.com/office/drawing/2014/main" xmlns="" id="{41F7C483-3C12-42B9-A96A-2E7DCA59EA12}"/>
              </a:ext>
            </a:extLst>
          </p:cNvPr>
          <p:cNvSpPr txBox="1"/>
          <p:nvPr/>
        </p:nvSpPr>
        <p:spPr>
          <a:xfrm>
            <a:off x="7123335" y="5781029"/>
            <a:ext cx="561035" cy="369332"/>
          </a:xfrm>
          <a:prstGeom prst="rect">
            <a:avLst/>
          </a:prstGeom>
          <a:noFill/>
        </p:spPr>
        <p:txBody>
          <a:bodyPr wrap="square" rtlCol="0">
            <a:spAutoFit/>
          </a:bodyPr>
          <a:lstStyle/>
          <a:p>
            <a:r>
              <a:rPr lang="es-MX" dirty="0"/>
              <a:t>-9T</a:t>
            </a:r>
          </a:p>
        </p:txBody>
      </p:sp>
      <p:sp>
        <p:nvSpPr>
          <p:cNvPr id="36" name="TextBox 35">
            <a:extLst>
              <a:ext uri="{FF2B5EF4-FFF2-40B4-BE49-F238E27FC236}">
                <a16:creationId xmlns:a16="http://schemas.microsoft.com/office/drawing/2014/main" xmlns="" id="{BD388EAC-C1E6-4DDB-AE08-0779012DE904}"/>
              </a:ext>
            </a:extLst>
          </p:cNvPr>
          <p:cNvSpPr txBox="1"/>
          <p:nvPr/>
        </p:nvSpPr>
        <p:spPr>
          <a:xfrm>
            <a:off x="6551847" y="3714110"/>
            <a:ext cx="649276" cy="369332"/>
          </a:xfrm>
          <a:prstGeom prst="rect">
            <a:avLst/>
          </a:prstGeom>
          <a:noFill/>
        </p:spPr>
        <p:txBody>
          <a:bodyPr wrap="square" rtlCol="0">
            <a:spAutoFit/>
          </a:bodyPr>
          <a:lstStyle/>
          <a:p>
            <a:r>
              <a:rPr lang="es-MX" dirty="0"/>
              <a:t>9.67</a:t>
            </a:r>
          </a:p>
        </p:txBody>
      </p:sp>
      <p:cxnSp>
        <p:nvCxnSpPr>
          <p:cNvPr id="75" name="Straight Arrow Connector 74">
            <a:extLst>
              <a:ext uri="{FF2B5EF4-FFF2-40B4-BE49-F238E27FC236}">
                <a16:creationId xmlns:a16="http://schemas.microsoft.com/office/drawing/2014/main" xmlns="" id="{09507A48-0018-4A2D-975A-A0F19DCEA8F3}"/>
              </a:ext>
            </a:extLst>
          </p:cNvPr>
          <p:cNvCxnSpPr>
            <a:cxnSpLocks/>
            <a:stCxn id="10" idx="2"/>
            <a:endCxn id="15" idx="1"/>
          </p:cNvCxnSpPr>
          <p:nvPr/>
        </p:nvCxnSpPr>
        <p:spPr>
          <a:xfrm>
            <a:off x="6961976" y="6267587"/>
            <a:ext cx="184758" cy="2233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xmlns="" id="{EDC63820-565A-476E-A625-4FBED556BBB4}"/>
              </a:ext>
            </a:extLst>
          </p:cNvPr>
          <p:cNvSpPr txBox="1"/>
          <p:nvPr/>
        </p:nvSpPr>
        <p:spPr>
          <a:xfrm>
            <a:off x="6846556" y="4472064"/>
            <a:ext cx="1005713" cy="369332"/>
          </a:xfrm>
          <a:prstGeom prst="rect">
            <a:avLst/>
          </a:prstGeom>
          <a:noFill/>
        </p:spPr>
        <p:txBody>
          <a:bodyPr wrap="square" rtlCol="0">
            <a:spAutoFit/>
          </a:bodyPr>
          <a:lstStyle/>
          <a:p>
            <a:r>
              <a:rPr lang="es-MX" dirty="0"/>
              <a:t>18.67T</a:t>
            </a:r>
          </a:p>
        </p:txBody>
      </p:sp>
      <p:sp>
        <p:nvSpPr>
          <p:cNvPr id="113" name="TextBox 112">
            <a:extLst>
              <a:ext uri="{FF2B5EF4-FFF2-40B4-BE49-F238E27FC236}">
                <a16:creationId xmlns:a16="http://schemas.microsoft.com/office/drawing/2014/main" xmlns="" id="{D91F4D96-7ABF-4848-9FEB-D84B1454FF1C}"/>
              </a:ext>
            </a:extLst>
          </p:cNvPr>
          <p:cNvSpPr txBox="1"/>
          <p:nvPr/>
        </p:nvSpPr>
        <p:spPr>
          <a:xfrm>
            <a:off x="10761714" y="4603071"/>
            <a:ext cx="445054" cy="369332"/>
          </a:xfrm>
          <a:prstGeom prst="rect">
            <a:avLst/>
          </a:prstGeom>
          <a:noFill/>
        </p:spPr>
        <p:txBody>
          <a:bodyPr wrap="square" rtlCol="0">
            <a:spAutoFit/>
          </a:bodyPr>
          <a:lstStyle/>
          <a:p>
            <a:r>
              <a:rPr lang="es-MX" dirty="0"/>
              <a:t>0</a:t>
            </a:r>
          </a:p>
        </p:txBody>
      </p:sp>
    </p:spTree>
    <p:extLst>
      <p:ext uri="{BB962C8B-B14F-4D97-AF65-F5344CB8AC3E}">
        <p14:creationId xmlns:p14="http://schemas.microsoft.com/office/powerpoint/2010/main" val="394448458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500" fill="hold"/>
                                        <p:tgtEl>
                                          <p:spTgt spid="65"/>
                                        </p:tgtEl>
                                        <p:attrNameLst>
                                          <p:attrName>ppt_x</p:attrName>
                                        </p:attrNameLst>
                                      </p:cBhvr>
                                      <p:tavLst>
                                        <p:tav tm="0">
                                          <p:val>
                                            <p:strVal val="#ppt_x"/>
                                          </p:val>
                                        </p:tav>
                                        <p:tav tm="100000">
                                          <p:val>
                                            <p:strVal val="#ppt_x"/>
                                          </p:val>
                                        </p:tav>
                                      </p:tavLst>
                                    </p:anim>
                                    <p:anim calcmode="lin" valueType="num">
                                      <p:cBhvr additive="base">
                                        <p:cTn id="14" dur="500" fill="hold"/>
                                        <p:tgtEl>
                                          <p:spTgt spid="6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1000"/>
                                        <p:tgtEl>
                                          <p:spTgt spid="75"/>
                                        </p:tgtEl>
                                      </p:cBhvr>
                                    </p:animEffect>
                                    <p:anim calcmode="lin" valueType="num">
                                      <p:cBhvr>
                                        <p:cTn id="42" dur="1000" fill="hold"/>
                                        <p:tgtEl>
                                          <p:spTgt spid="75"/>
                                        </p:tgtEl>
                                        <p:attrNameLst>
                                          <p:attrName>ppt_x</p:attrName>
                                        </p:attrNameLst>
                                      </p:cBhvr>
                                      <p:tavLst>
                                        <p:tav tm="0">
                                          <p:val>
                                            <p:strVal val="#ppt_x"/>
                                          </p:val>
                                        </p:tav>
                                        <p:tav tm="100000">
                                          <p:val>
                                            <p:strVal val="#ppt_x"/>
                                          </p:val>
                                        </p:tav>
                                      </p:tavLst>
                                    </p:anim>
                                    <p:anim calcmode="lin" valueType="num">
                                      <p:cBhvr>
                                        <p:cTn id="43" dur="1000" fill="hold"/>
                                        <p:tgtEl>
                                          <p:spTgt spid="7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1000"/>
                                        <p:tgtEl>
                                          <p:spTgt spid="24"/>
                                        </p:tgtEl>
                                      </p:cBhvr>
                                    </p:animEffect>
                                    <p:anim calcmode="lin" valueType="num">
                                      <p:cBhvr>
                                        <p:cTn id="54" dur="1000" fill="hold"/>
                                        <p:tgtEl>
                                          <p:spTgt spid="24"/>
                                        </p:tgtEl>
                                        <p:attrNameLst>
                                          <p:attrName>ppt_x</p:attrName>
                                        </p:attrNameLst>
                                      </p:cBhvr>
                                      <p:tavLst>
                                        <p:tav tm="0">
                                          <p:val>
                                            <p:strVal val="#ppt_x"/>
                                          </p:val>
                                        </p:tav>
                                        <p:tav tm="100000">
                                          <p:val>
                                            <p:strVal val="#ppt_x"/>
                                          </p:val>
                                        </p:tav>
                                      </p:tavLst>
                                    </p:anim>
                                    <p:anim calcmode="lin" valueType="num">
                                      <p:cBhvr>
                                        <p:cTn id="5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fade">
                                      <p:cBhvr>
                                        <p:cTn id="60" dur="1000"/>
                                        <p:tgtEl>
                                          <p:spTgt spid="67"/>
                                        </p:tgtEl>
                                      </p:cBhvr>
                                    </p:animEffect>
                                    <p:anim calcmode="lin" valueType="num">
                                      <p:cBhvr>
                                        <p:cTn id="61" dur="1000" fill="hold"/>
                                        <p:tgtEl>
                                          <p:spTgt spid="67"/>
                                        </p:tgtEl>
                                        <p:attrNameLst>
                                          <p:attrName>ppt_x</p:attrName>
                                        </p:attrNameLst>
                                      </p:cBhvr>
                                      <p:tavLst>
                                        <p:tav tm="0">
                                          <p:val>
                                            <p:strVal val="#ppt_x"/>
                                          </p:val>
                                        </p:tav>
                                        <p:tav tm="100000">
                                          <p:val>
                                            <p:strVal val="#ppt_x"/>
                                          </p:val>
                                        </p:tav>
                                      </p:tavLst>
                                    </p:anim>
                                    <p:anim calcmode="lin" valueType="num">
                                      <p:cBhvr>
                                        <p:cTn id="62"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fill="hold"/>
                                        <p:tgtEl>
                                          <p:spTgt spid="36"/>
                                        </p:tgtEl>
                                        <p:attrNameLst>
                                          <p:attrName>ppt_x</p:attrName>
                                        </p:attrNameLst>
                                      </p:cBhvr>
                                      <p:tavLst>
                                        <p:tav tm="0">
                                          <p:val>
                                            <p:strVal val="#ppt_x"/>
                                          </p:val>
                                        </p:tav>
                                        <p:tav tm="100000">
                                          <p:val>
                                            <p:strVal val="#ppt_x"/>
                                          </p:val>
                                        </p:tav>
                                      </p:tavLst>
                                    </p:anim>
                                    <p:anim calcmode="lin" valueType="num">
                                      <p:cBhvr additive="base">
                                        <p:cTn id="68" dur="500" fill="hold"/>
                                        <p:tgtEl>
                                          <p:spTgt spid="36"/>
                                        </p:tgtEl>
                                        <p:attrNameLst>
                                          <p:attrName>ppt_y</p:attrName>
                                        </p:attrNameLst>
                                      </p:cBhvr>
                                      <p:tavLst>
                                        <p:tav tm="0">
                                          <p:val>
                                            <p:strVal val="1+#ppt_h/2"/>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89"/>
                                        </p:tgtEl>
                                        <p:attrNameLst>
                                          <p:attrName>style.visibility</p:attrName>
                                        </p:attrNameLst>
                                      </p:cBhvr>
                                      <p:to>
                                        <p:strVal val="visible"/>
                                      </p:to>
                                    </p:set>
                                    <p:animEffect transition="in" filter="fade">
                                      <p:cBhvr>
                                        <p:cTn id="71" dur="1000"/>
                                        <p:tgtEl>
                                          <p:spTgt spid="89"/>
                                        </p:tgtEl>
                                      </p:cBhvr>
                                    </p:animEffect>
                                    <p:anim calcmode="lin" valueType="num">
                                      <p:cBhvr>
                                        <p:cTn id="72" dur="1000" fill="hold"/>
                                        <p:tgtEl>
                                          <p:spTgt spid="89"/>
                                        </p:tgtEl>
                                        <p:attrNameLst>
                                          <p:attrName>ppt_x</p:attrName>
                                        </p:attrNameLst>
                                      </p:cBhvr>
                                      <p:tavLst>
                                        <p:tav tm="0">
                                          <p:val>
                                            <p:strVal val="#ppt_x"/>
                                          </p:val>
                                        </p:tav>
                                        <p:tav tm="100000">
                                          <p:val>
                                            <p:strVal val="#ppt_x"/>
                                          </p:val>
                                        </p:tav>
                                      </p:tavLst>
                                    </p:anim>
                                    <p:anim calcmode="lin" valueType="num">
                                      <p:cBhvr>
                                        <p:cTn id="73" dur="1000" fill="hold"/>
                                        <p:tgtEl>
                                          <p:spTgt spid="89"/>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113"/>
                                        </p:tgtEl>
                                        <p:attrNameLst>
                                          <p:attrName>style.visibility</p:attrName>
                                        </p:attrNameLst>
                                      </p:cBhvr>
                                      <p:to>
                                        <p:strVal val="visible"/>
                                      </p:to>
                                    </p:set>
                                    <p:animEffect transition="in" filter="fade">
                                      <p:cBhvr>
                                        <p:cTn id="78" dur="1000"/>
                                        <p:tgtEl>
                                          <p:spTgt spid="113"/>
                                        </p:tgtEl>
                                      </p:cBhvr>
                                    </p:animEffect>
                                    <p:anim calcmode="lin" valueType="num">
                                      <p:cBhvr>
                                        <p:cTn id="79" dur="1000" fill="hold"/>
                                        <p:tgtEl>
                                          <p:spTgt spid="113"/>
                                        </p:tgtEl>
                                        <p:attrNameLst>
                                          <p:attrName>ppt_x</p:attrName>
                                        </p:attrNameLst>
                                      </p:cBhvr>
                                      <p:tavLst>
                                        <p:tav tm="0">
                                          <p:val>
                                            <p:strVal val="#ppt_x"/>
                                          </p:val>
                                        </p:tav>
                                        <p:tav tm="100000">
                                          <p:val>
                                            <p:strVal val="#ppt_x"/>
                                          </p:val>
                                        </p:tav>
                                      </p:tavLst>
                                    </p:anim>
                                    <p:anim calcmode="lin" valueType="num">
                                      <p:cBhvr>
                                        <p:cTn id="80" dur="1000" fill="hold"/>
                                        <p:tgtEl>
                                          <p:spTgt spid="1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3" grpId="0"/>
      <p:bldP spid="15" grpId="0"/>
      <p:bldP spid="24" grpId="0"/>
      <p:bldP spid="36" grpId="0"/>
      <p:bldP spid="89" grpId="0"/>
      <p:bldP spid="1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076A6CA-7428-4635-9866-D7E8F66346D2}"/>
              </a:ext>
            </a:extLst>
          </p:cNvPr>
          <p:cNvSpPr>
            <a:spLocks noGrp="1"/>
          </p:cNvSpPr>
          <p:nvPr>
            <p:ph idx="1"/>
          </p:nvPr>
        </p:nvSpPr>
        <p:spPr>
          <a:xfrm>
            <a:off x="1066800" y="373488"/>
            <a:ext cx="10058400" cy="1262130"/>
          </a:xfrm>
        </p:spPr>
        <p:txBody>
          <a:bodyPr>
            <a:normAutofit fontScale="92500" lnSpcReduction="10000"/>
          </a:bodyPr>
          <a:lstStyle/>
          <a:p>
            <a:pPr>
              <a:lnSpc>
                <a:spcPct val="150000"/>
              </a:lnSpc>
            </a:pPr>
            <a:r>
              <a:rPr lang="es-MX" sz="2800" dirty="0"/>
              <a:t>Ejemplo: Realiza el diagrama de esfuerzos cortantes y momento flexionante.</a:t>
            </a:r>
          </a:p>
        </p:txBody>
      </p:sp>
      <p:sp>
        <p:nvSpPr>
          <p:cNvPr id="4" name="Slide Number Placeholder 3">
            <a:extLst>
              <a:ext uri="{FF2B5EF4-FFF2-40B4-BE49-F238E27FC236}">
                <a16:creationId xmlns:a16="http://schemas.microsoft.com/office/drawing/2014/main" xmlns="" id="{003E837A-A3A4-4CA4-BE7E-D5348053B388}"/>
              </a:ext>
            </a:extLst>
          </p:cNvPr>
          <p:cNvSpPr>
            <a:spLocks noGrp="1"/>
          </p:cNvSpPr>
          <p:nvPr>
            <p:ph type="sldNum" sz="quarter" idx="12"/>
          </p:nvPr>
        </p:nvSpPr>
        <p:spPr/>
        <p:txBody>
          <a:bodyPr/>
          <a:lstStyle/>
          <a:p>
            <a:fld id="{5A07E627-992C-47B0-AE5B-F627B2EA972F}" type="slidenum">
              <a:rPr lang="es-MX" smtClean="0"/>
              <a:t>32</a:t>
            </a:fld>
            <a:endParaRPr lang="es-MX"/>
          </a:p>
        </p:txBody>
      </p:sp>
      <p:pic>
        <p:nvPicPr>
          <p:cNvPr id="5" name="Picture 4">
            <a:extLst>
              <a:ext uri="{FF2B5EF4-FFF2-40B4-BE49-F238E27FC236}">
                <a16:creationId xmlns:a16="http://schemas.microsoft.com/office/drawing/2014/main" xmlns="" id="{970ACB24-10B9-41BC-AFAD-FF0A832DFE74}"/>
              </a:ext>
            </a:extLst>
          </p:cNvPr>
          <p:cNvPicPr>
            <a:picLocks noChangeAspect="1"/>
          </p:cNvPicPr>
          <p:nvPr/>
        </p:nvPicPr>
        <p:blipFill rotWithShape="1">
          <a:blip r:embed="rId3"/>
          <a:srcRect l="53958" t="24803" r="25000" b="58893"/>
          <a:stretch/>
        </p:blipFill>
        <p:spPr>
          <a:xfrm>
            <a:off x="1402202" y="1635617"/>
            <a:ext cx="4283271" cy="1865979"/>
          </a:xfrm>
          <a:prstGeom prst="rect">
            <a:avLst/>
          </a:prstGeom>
        </p:spPr>
      </p:pic>
      <p:sp>
        <p:nvSpPr>
          <p:cNvPr id="22" name="TextBox 21">
            <a:extLst>
              <a:ext uri="{FF2B5EF4-FFF2-40B4-BE49-F238E27FC236}">
                <a16:creationId xmlns:a16="http://schemas.microsoft.com/office/drawing/2014/main" xmlns="" id="{3CB728C4-A8F1-4548-9766-4517064F1729}"/>
              </a:ext>
            </a:extLst>
          </p:cNvPr>
          <p:cNvSpPr txBox="1"/>
          <p:nvPr/>
        </p:nvSpPr>
        <p:spPr>
          <a:xfrm>
            <a:off x="1402202" y="3678996"/>
            <a:ext cx="4031087" cy="646331"/>
          </a:xfrm>
          <a:prstGeom prst="rect">
            <a:avLst/>
          </a:prstGeom>
          <a:noFill/>
        </p:spPr>
        <p:txBody>
          <a:bodyPr wrap="square" rtlCol="0">
            <a:spAutoFit/>
          </a:bodyPr>
          <a:lstStyle/>
          <a:p>
            <a:r>
              <a:rPr lang="es-MX" dirty="0"/>
              <a:t>4.- Diagrama de esfuerzo cortante:</a:t>
            </a:r>
          </a:p>
        </p:txBody>
      </p:sp>
      <p:sp>
        <p:nvSpPr>
          <p:cNvPr id="32" name="Rectangle 31">
            <a:extLst>
              <a:ext uri="{FF2B5EF4-FFF2-40B4-BE49-F238E27FC236}">
                <a16:creationId xmlns:a16="http://schemas.microsoft.com/office/drawing/2014/main" xmlns="" id="{B3937CD5-57E7-4592-A487-5DF6EEB0232E}"/>
              </a:ext>
            </a:extLst>
          </p:cNvPr>
          <p:cNvSpPr/>
          <p:nvPr/>
        </p:nvSpPr>
        <p:spPr>
          <a:xfrm>
            <a:off x="6399205" y="2316116"/>
            <a:ext cx="4311939" cy="315891"/>
          </a:xfrm>
          <a:prstGeom prst="rect">
            <a:avLst/>
          </a:prstGeom>
          <a:solidFill>
            <a:srgbClr val="011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Flowchart: Extract 34">
            <a:extLst>
              <a:ext uri="{FF2B5EF4-FFF2-40B4-BE49-F238E27FC236}">
                <a16:creationId xmlns:a16="http://schemas.microsoft.com/office/drawing/2014/main" xmlns="" id="{28ACF3FC-CAF2-411E-9F0F-3873A2F3356C}"/>
              </a:ext>
            </a:extLst>
          </p:cNvPr>
          <p:cNvSpPr/>
          <p:nvPr/>
        </p:nvSpPr>
        <p:spPr>
          <a:xfrm>
            <a:off x="6901481" y="2632007"/>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5" name="Flowchart: Extract 44">
            <a:extLst>
              <a:ext uri="{FF2B5EF4-FFF2-40B4-BE49-F238E27FC236}">
                <a16:creationId xmlns:a16="http://schemas.microsoft.com/office/drawing/2014/main" xmlns="" id="{F8B15B5E-FBDD-4829-A016-26D95D9AB1C6}"/>
              </a:ext>
            </a:extLst>
          </p:cNvPr>
          <p:cNvSpPr/>
          <p:nvPr/>
        </p:nvSpPr>
        <p:spPr>
          <a:xfrm>
            <a:off x="9797081" y="2632007"/>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6" name="Straight Arrow Connector 45">
            <a:extLst>
              <a:ext uri="{FF2B5EF4-FFF2-40B4-BE49-F238E27FC236}">
                <a16:creationId xmlns:a16="http://schemas.microsoft.com/office/drawing/2014/main" xmlns="" id="{2488C158-5466-4895-ACC6-A8008CA8D2AC}"/>
              </a:ext>
            </a:extLst>
          </p:cNvPr>
          <p:cNvCxnSpPr/>
          <p:nvPr/>
        </p:nvCxnSpPr>
        <p:spPr>
          <a:xfrm>
            <a:off x="6399204" y="1302443"/>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7" name="Straight Arrow Connector 46">
            <a:extLst>
              <a:ext uri="{FF2B5EF4-FFF2-40B4-BE49-F238E27FC236}">
                <a16:creationId xmlns:a16="http://schemas.microsoft.com/office/drawing/2014/main" xmlns="" id="{BFFD5FBB-5495-4D5F-BA55-17FCC44250F3}"/>
              </a:ext>
            </a:extLst>
          </p:cNvPr>
          <p:cNvCxnSpPr/>
          <p:nvPr/>
        </p:nvCxnSpPr>
        <p:spPr>
          <a:xfrm>
            <a:off x="10682475" y="1030715"/>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8" name="Straight Arrow Connector 47">
            <a:extLst>
              <a:ext uri="{FF2B5EF4-FFF2-40B4-BE49-F238E27FC236}">
                <a16:creationId xmlns:a16="http://schemas.microsoft.com/office/drawing/2014/main" xmlns="" id="{C1750076-75C0-4681-9ED6-46CB798BE2C3}"/>
              </a:ext>
            </a:extLst>
          </p:cNvPr>
          <p:cNvCxnSpPr/>
          <p:nvPr/>
        </p:nvCxnSpPr>
        <p:spPr>
          <a:xfrm>
            <a:off x="8133563" y="1030715"/>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9" name="Straight Arrow Connector 48">
            <a:extLst>
              <a:ext uri="{FF2B5EF4-FFF2-40B4-BE49-F238E27FC236}">
                <a16:creationId xmlns:a16="http://schemas.microsoft.com/office/drawing/2014/main" xmlns="" id="{BAB8F3C9-4ABD-4E46-965C-D1147FA159A3}"/>
              </a:ext>
            </a:extLst>
          </p:cNvPr>
          <p:cNvCxnSpPr>
            <a:cxnSpLocks/>
            <a:endCxn id="35" idx="0"/>
          </p:cNvCxnSpPr>
          <p:nvPr/>
        </p:nvCxnSpPr>
        <p:spPr>
          <a:xfrm flipV="1">
            <a:off x="7094664" y="2632007"/>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xmlns="" id="{08E66232-933B-4BCF-89FE-9CDEC272D9ED}"/>
              </a:ext>
            </a:extLst>
          </p:cNvPr>
          <p:cNvCxnSpPr>
            <a:cxnSpLocks/>
          </p:cNvCxnSpPr>
          <p:nvPr/>
        </p:nvCxnSpPr>
        <p:spPr>
          <a:xfrm flipV="1">
            <a:off x="9990264" y="2632007"/>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xmlns="" id="{9819FE49-B09C-4CC1-803B-0E62A9CDBBA2}"/>
              </a:ext>
            </a:extLst>
          </p:cNvPr>
          <p:cNvSpPr/>
          <p:nvPr/>
        </p:nvSpPr>
        <p:spPr>
          <a:xfrm>
            <a:off x="6399204" y="2006665"/>
            <a:ext cx="4326201" cy="315891"/>
          </a:xfrm>
          <a:prstGeom prst="rect">
            <a:avLst/>
          </a:pr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2" name="Rectangle 51">
            <a:extLst>
              <a:ext uri="{FF2B5EF4-FFF2-40B4-BE49-F238E27FC236}">
                <a16:creationId xmlns:a16="http://schemas.microsoft.com/office/drawing/2014/main" xmlns="" id="{3D159F84-3C84-4809-90DF-AA2D3B9F9D7C}"/>
              </a:ext>
            </a:extLst>
          </p:cNvPr>
          <p:cNvSpPr/>
          <p:nvPr/>
        </p:nvSpPr>
        <p:spPr>
          <a:xfrm>
            <a:off x="8174788" y="1739811"/>
            <a:ext cx="2531744" cy="315891"/>
          </a:xfrm>
          <a:prstGeom prst="rect">
            <a:avLst/>
          </a:prstGeom>
          <a:blipFill>
            <a:blip r:embed="rId5"/>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3" name="Straight Arrow Connector 52">
            <a:extLst>
              <a:ext uri="{FF2B5EF4-FFF2-40B4-BE49-F238E27FC236}">
                <a16:creationId xmlns:a16="http://schemas.microsoft.com/office/drawing/2014/main" xmlns="" id="{F022F50B-8253-4C67-80BB-85F26F6D9FA8}"/>
              </a:ext>
            </a:extLst>
          </p:cNvPr>
          <p:cNvCxnSpPr>
            <a:cxnSpLocks/>
            <a:endCxn id="52" idx="0"/>
          </p:cNvCxnSpPr>
          <p:nvPr/>
        </p:nvCxnSpPr>
        <p:spPr>
          <a:xfrm>
            <a:off x="9440660" y="1023870"/>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xmlns="" id="{F8453D26-C1F2-4D0E-8248-C524914C339A}"/>
              </a:ext>
            </a:extLst>
          </p:cNvPr>
          <p:cNvCxnSpPr>
            <a:cxnSpLocks/>
          </p:cNvCxnSpPr>
          <p:nvPr/>
        </p:nvCxnSpPr>
        <p:spPr>
          <a:xfrm>
            <a:off x="8615967" y="990556"/>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xmlns="" id="{C997239E-C8AB-42AD-B7DC-8AD64DB44D8C}"/>
              </a:ext>
            </a:extLst>
          </p:cNvPr>
          <p:cNvSpPr txBox="1"/>
          <p:nvPr/>
        </p:nvSpPr>
        <p:spPr>
          <a:xfrm>
            <a:off x="8770512" y="990556"/>
            <a:ext cx="579539" cy="369332"/>
          </a:xfrm>
          <a:prstGeom prst="rect">
            <a:avLst/>
          </a:prstGeom>
          <a:noFill/>
        </p:spPr>
        <p:txBody>
          <a:bodyPr wrap="square" rtlCol="0">
            <a:spAutoFit/>
          </a:bodyPr>
          <a:lstStyle/>
          <a:p>
            <a:r>
              <a:rPr lang="es-MX" dirty="0"/>
              <a:t>20T</a:t>
            </a:r>
          </a:p>
        </p:txBody>
      </p:sp>
      <p:sp>
        <p:nvSpPr>
          <p:cNvPr id="56" name="TextBox 55">
            <a:extLst>
              <a:ext uri="{FF2B5EF4-FFF2-40B4-BE49-F238E27FC236}">
                <a16:creationId xmlns:a16="http://schemas.microsoft.com/office/drawing/2014/main" xmlns="" id="{71C125CB-E5F7-4B82-A6AD-5174D561ECF8}"/>
              </a:ext>
            </a:extLst>
          </p:cNvPr>
          <p:cNvSpPr txBox="1"/>
          <p:nvPr/>
        </p:nvSpPr>
        <p:spPr>
          <a:xfrm>
            <a:off x="9567125" y="1027714"/>
            <a:ext cx="579539" cy="369332"/>
          </a:xfrm>
          <a:prstGeom prst="rect">
            <a:avLst/>
          </a:prstGeom>
          <a:noFill/>
        </p:spPr>
        <p:txBody>
          <a:bodyPr wrap="square" rtlCol="0">
            <a:spAutoFit/>
          </a:bodyPr>
          <a:lstStyle/>
          <a:p>
            <a:r>
              <a:rPr lang="es-MX" dirty="0"/>
              <a:t>6T</a:t>
            </a:r>
          </a:p>
        </p:txBody>
      </p:sp>
      <p:cxnSp>
        <p:nvCxnSpPr>
          <p:cNvPr id="17" name="Straight Connector 16">
            <a:extLst>
              <a:ext uri="{FF2B5EF4-FFF2-40B4-BE49-F238E27FC236}">
                <a16:creationId xmlns:a16="http://schemas.microsoft.com/office/drawing/2014/main" xmlns="" id="{60B62639-DAA8-4E9C-B436-B1C84CDA0078}"/>
              </a:ext>
            </a:extLst>
          </p:cNvPr>
          <p:cNvCxnSpPr>
            <a:cxnSpLocks/>
            <a:stCxn id="51" idx="1"/>
          </p:cNvCxnSpPr>
          <p:nvPr/>
        </p:nvCxnSpPr>
        <p:spPr>
          <a:xfrm>
            <a:off x="6399204" y="2164611"/>
            <a:ext cx="0" cy="4532403"/>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xmlns="" id="{161D40AF-D4D5-4FE3-BDA6-26826F8BB98F}"/>
              </a:ext>
            </a:extLst>
          </p:cNvPr>
          <p:cNvCxnSpPr>
            <a:cxnSpLocks/>
          </p:cNvCxnSpPr>
          <p:nvPr/>
        </p:nvCxnSpPr>
        <p:spPr>
          <a:xfrm>
            <a:off x="10711145" y="1897757"/>
            <a:ext cx="42929" cy="4717549"/>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xmlns="" id="{5F5A95B9-9011-4165-A43A-9A2EFEAA5CCD}"/>
              </a:ext>
            </a:extLst>
          </p:cNvPr>
          <p:cNvCxnSpPr/>
          <p:nvPr/>
        </p:nvCxnSpPr>
        <p:spPr>
          <a:xfrm>
            <a:off x="6399204" y="4752304"/>
            <a:ext cx="4326201" cy="0"/>
          </a:xfrm>
          <a:prstGeom prst="line">
            <a:avLst/>
          </a:prstGeom>
          <a:ln w="76200"/>
        </p:spPr>
        <p:style>
          <a:lnRef idx="3">
            <a:schemeClr val="dk1"/>
          </a:lnRef>
          <a:fillRef idx="0">
            <a:schemeClr val="dk1"/>
          </a:fillRef>
          <a:effectRef idx="2">
            <a:schemeClr val="dk1"/>
          </a:effectRef>
          <a:fontRef idx="minor">
            <a:schemeClr val="tx1"/>
          </a:fontRef>
        </p:style>
      </p:cxnSp>
      <p:sp>
        <p:nvSpPr>
          <p:cNvPr id="31" name="TextBox 30">
            <a:extLst>
              <a:ext uri="{FF2B5EF4-FFF2-40B4-BE49-F238E27FC236}">
                <a16:creationId xmlns:a16="http://schemas.microsoft.com/office/drawing/2014/main" xmlns="" id="{BD91CEE4-0763-4B88-8FF1-AB69E735B90E}"/>
              </a:ext>
            </a:extLst>
          </p:cNvPr>
          <p:cNvSpPr txBox="1"/>
          <p:nvPr/>
        </p:nvSpPr>
        <p:spPr>
          <a:xfrm>
            <a:off x="5917841" y="4603071"/>
            <a:ext cx="509263" cy="369332"/>
          </a:xfrm>
          <a:prstGeom prst="rect">
            <a:avLst/>
          </a:prstGeom>
          <a:noFill/>
        </p:spPr>
        <p:txBody>
          <a:bodyPr wrap="square" rtlCol="0">
            <a:spAutoFit/>
          </a:bodyPr>
          <a:lstStyle/>
          <a:p>
            <a:r>
              <a:rPr lang="es-MX" dirty="0"/>
              <a:t>0</a:t>
            </a:r>
          </a:p>
        </p:txBody>
      </p:sp>
      <p:sp>
        <p:nvSpPr>
          <p:cNvPr id="57" name="TextBox 56">
            <a:extLst>
              <a:ext uri="{FF2B5EF4-FFF2-40B4-BE49-F238E27FC236}">
                <a16:creationId xmlns:a16="http://schemas.microsoft.com/office/drawing/2014/main" xmlns="" id="{E6FCC336-BD41-452B-81DC-A0026F7F4939}"/>
              </a:ext>
            </a:extLst>
          </p:cNvPr>
          <p:cNvSpPr txBox="1"/>
          <p:nvPr/>
        </p:nvSpPr>
        <p:spPr>
          <a:xfrm>
            <a:off x="5837871" y="3916133"/>
            <a:ext cx="509263" cy="369332"/>
          </a:xfrm>
          <a:prstGeom prst="rect">
            <a:avLst/>
          </a:prstGeom>
          <a:noFill/>
        </p:spPr>
        <p:txBody>
          <a:bodyPr wrap="square" rtlCol="0">
            <a:spAutoFit/>
          </a:bodyPr>
          <a:lstStyle/>
          <a:p>
            <a:r>
              <a:rPr lang="es-MX" dirty="0"/>
              <a:t>+</a:t>
            </a:r>
          </a:p>
        </p:txBody>
      </p:sp>
      <p:sp>
        <p:nvSpPr>
          <p:cNvPr id="58" name="TextBox 57">
            <a:extLst>
              <a:ext uri="{FF2B5EF4-FFF2-40B4-BE49-F238E27FC236}">
                <a16:creationId xmlns:a16="http://schemas.microsoft.com/office/drawing/2014/main" xmlns="" id="{CA0A0F51-2A6E-414F-983B-9E5DADECA110}"/>
              </a:ext>
            </a:extLst>
          </p:cNvPr>
          <p:cNvSpPr txBox="1"/>
          <p:nvPr/>
        </p:nvSpPr>
        <p:spPr>
          <a:xfrm>
            <a:off x="5837871" y="5227080"/>
            <a:ext cx="509263" cy="369332"/>
          </a:xfrm>
          <a:prstGeom prst="rect">
            <a:avLst/>
          </a:prstGeom>
          <a:noFill/>
        </p:spPr>
        <p:txBody>
          <a:bodyPr wrap="square" rtlCol="0">
            <a:spAutoFit/>
          </a:bodyPr>
          <a:lstStyle/>
          <a:p>
            <a:r>
              <a:rPr lang="es-MX" dirty="0"/>
              <a:t>- </a:t>
            </a:r>
          </a:p>
        </p:txBody>
      </p:sp>
      <p:cxnSp>
        <p:nvCxnSpPr>
          <p:cNvPr id="60" name="Straight Connector 59">
            <a:extLst>
              <a:ext uri="{FF2B5EF4-FFF2-40B4-BE49-F238E27FC236}">
                <a16:creationId xmlns:a16="http://schemas.microsoft.com/office/drawing/2014/main" xmlns="" id="{A649109F-D199-481E-8201-06E469AE3463}"/>
              </a:ext>
            </a:extLst>
          </p:cNvPr>
          <p:cNvCxnSpPr>
            <a:cxnSpLocks/>
          </p:cNvCxnSpPr>
          <p:nvPr/>
        </p:nvCxnSpPr>
        <p:spPr>
          <a:xfrm>
            <a:off x="6399204" y="4752304"/>
            <a:ext cx="0" cy="7321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xmlns="" id="{68D05ACE-B2E6-4ABC-B571-D9FD369F4701}"/>
              </a:ext>
            </a:extLst>
          </p:cNvPr>
          <p:cNvCxnSpPr>
            <a:cxnSpLocks/>
          </p:cNvCxnSpPr>
          <p:nvPr/>
        </p:nvCxnSpPr>
        <p:spPr>
          <a:xfrm>
            <a:off x="7094664" y="2316116"/>
            <a:ext cx="0" cy="4265876"/>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xmlns="" id="{9AD591AD-1FA5-4CEC-BF9C-6AE249F1AF52}"/>
              </a:ext>
            </a:extLst>
          </p:cNvPr>
          <p:cNvCxnSpPr>
            <a:stCxn id="58" idx="3"/>
          </p:cNvCxnSpPr>
          <p:nvPr/>
        </p:nvCxnSpPr>
        <p:spPr>
          <a:xfrm>
            <a:off x="6347134" y="5411746"/>
            <a:ext cx="747530" cy="65420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xmlns="" id="{D50EC3F7-F12D-4FC4-AC2F-BFCF7FA9B506}"/>
              </a:ext>
            </a:extLst>
          </p:cNvPr>
          <p:cNvCxnSpPr>
            <a:cxnSpLocks/>
          </p:cNvCxnSpPr>
          <p:nvPr/>
        </p:nvCxnSpPr>
        <p:spPr>
          <a:xfrm flipV="1">
            <a:off x="7094664" y="3824094"/>
            <a:ext cx="0" cy="224185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xmlns="" id="{BF8A789E-150F-43F1-8F6A-22BBA9369F0F}"/>
              </a:ext>
            </a:extLst>
          </p:cNvPr>
          <p:cNvCxnSpPr>
            <a:cxnSpLocks/>
          </p:cNvCxnSpPr>
          <p:nvPr/>
        </p:nvCxnSpPr>
        <p:spPr>
          <a:xfrm flipH="1">
            <a:off x="8133563" y="1980701"/>
            <a:ext cx="9137" cy="4716313"/>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xmlns="" id="{C97900AB-A05F-4445-BA92-E7E458B9C31A}"/>
              </a:ext>
            </a:extLst>
          </p:cNvPr>
          <p:cNvCxnSpPr>
            <a:cxnSpLocks/>
            <a:stCxn id="45" idx="0"/>
          </p:cNvCxnSpPr>
          <p:nvPr/>
        </p:nvCxnSpPr>
        <p:spPr>
          <a:xfrm>
            <a:off x="9990264" y="2632007"/>
            <a:ext cx="0" cy="4252570"/>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xmlns="" id="{652EC8A3-B234-4EA0-B4B5-2162D051FF3D}"/>
              </a:ext>
            </a:extLst>
          </p:cNvPr>
          <p:cNvCxnSpPr>
            <a:cxnSpLocks/>
          </p:cNvCxnSpPr>
          <p:nvPr/>
        </p:nvCxnSpPr>
        <p:spPr>
          <a:xfrm>
            <a:off x="7091416" y="3824094"/>
            <a:ext cx="1042147" cy="36810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xmlns="" id="{E8086BDC-8BFF-4B79-8C61-C4BB92C745B2}"/>
              </a:ext>
            </a:extLst>
          </p:cNvPr>
          <p:cNvSpPr/>
          <p:nvPr/>
        </p:nvSpPr>
        <p:spPr>
          <a:xfrm>
            <a:off x="1466595" y="4371779"/>
            <a:ext cx="2928344" cy="19114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dirty="0"/>
              <a:t>DATOS:</a:t>
            </a:r>
          </a:p>
          <a:p>
            <a:pPr marL="285750" indent="-285750" algn="ctr">
              <a:buFont typeface="Arial" panose="020B0604020202020204" pitchFamily="34" charset="0"/>
              <a:buChar char="•"/>
            </a:pPr>
            <a:r>
              <a:rPr lang="es-MX" dirty="0"/>
              <a:t>w</a:t>
            </a:r>
            <a:r>
              <a:rPr lang="es-MX" dirty="0">
                <a:latin typeface="Cambria Math" panose="02040503050406030204" pitchFamily="18" charset="0"/>
                <a:ea typeface="Cambria Math" panose="02040503050406030204" pitchFamily="18" charset="0"/>
              </a:rPr>
              <a:t>₁=6 T</a:t>
            </a:r>
          </a:p>
          <a:p>
            <a:pPr marL="285750" indent="-285750" algn="ctr">
              <a:buFont typeface="Arial" panose="020B0604020202020204" pitchFamily="34" charset="0"/>
              <a:buChar char="•"/>
            </a:pPr>
            <a:r>
              <a:rPr lang="es-MX" dirty="0"/>
              <a:t>w</a:t>
            </a:r>
            <a:r>
              <a:rPr lang="es-MX" dirty="0">
                <a:latin typeface="Cambria Math" panose="02040503050406030204" pitchFamily="18" charset="0"/>
                <a:ea typeface="Cambria Math" panose="02040503050406030204" pitchFamily="18" charset="0"/>
              </a:rPr>
              <a:t>₂=20 T</a:t>
            </a:r>
            <a:endParaRPr lang="es-MX" dirty="0"/>
          </a:p>
          <a:p>
            <a:pPr marL="285750" indent="-285750" algn="ctr">
              <a:buFont typeface="Arial" panose="020B0604020202020204" pitchFamily="34" charset="0"/>
              <a:buChar char="•"/>
            </a:pPr>
            <a:r>
              <a:rPr lang="es-MX" dirty="0" err="1">
                <a:latin typeface="Cambria Math" panose="02040503050406030204" pitchFamily="18" charset="0"/>
                <a:ea typeface="Cambria Math" panose="02040503050406030204" pitchFamily="18" charset="0"/>
              </a:rPr>
              <a:t>By</a:t>
            </a:r>
            <a:r>
              <a:rPr lang="es-MX" dirty="0">
                <a:latin typeface="Cambria Math" panose="02040503050406030204" pitchFamily="18" charset="0"/>
                <a:ea typeface="Cambria Math" panose="02040503050406030204" pitchFamily="18" charset="0"/>
              </a:rPr>
              <a:t>= 18.33 T</a:t>
            </a:r>
          </a:p>
          <a:p>
            <a:pPr marL="285750" indent="-285750" algn="ctr">
              <a:buFont typeface="Arial" panose="020B0604020202020204" pitchFamily="34" charset="0"/>
              <a:buChar char="•"/>
            </a:pPr>
            <a:r>
              <a:rPr lang="es-MX" dirty="0">
                <a:latin typeface="Cambria Math" panose="02040503050406030204" pitchFamily="18" charset="0"/>
                <a:ea typeface="Cambria Math" panose="02040503050406030204" pitchFamily="18" charset="0"/>
              </a:rPr>
              <a:t>Ay= 18.67T</a:t>
            </a:r>
            <a:endParaRPr lang="es-MX" dirty="0"/>
          </a:p>
        </p:txBody>
      </p:sp>
      <p:sp>
        <p:nvSpPr>
          <p:cNvPr id="7" name="TextBox 6">
            <a:extLst>
              <a:ext uri="{FF2B5EF4-FFF2-40B4-BE49-F238E27FC236}">
                <a16:creationId xmlns:a16="http://schemas.microsoft.com/office/drawing/2014/main" xmlns="" id="{8A4480F0-D416-404D-8A80-3AAAD82C8FF7}"/>
              </a:ext>
            </a:extLst>
          </p:cNvPr>
          <p:cNvSpPr txBox="1"/>
          <p:nvPr/>
        </p:nvSpPr>
        <p:spPr>
          <a:xfrm>
            <a:off x="6240610" y="5144583"/>
            <a:ext cx="622476" cy="369332"/>
          </a:xfrm>
          <a:prstGeom prst="rect">
            <a:avLst/>
          </a:prstGeom>
          <a:noFill/>
        </p:spPr>
        <p:txBody>
          <a:bodyPr wrap="square" rtlCol="0">
            <a:spAutoFit/>
          </a:bodyPr>
          <a:lstStyle/>
          <a:p>
            <a:r>
              <a:rPr lang="es-MX" dirty="0"/>
              <a:t>-5T</a:t>
            </a:r>
          </a:p>
        </p:txBody>
      </p:sp>
      <p:sp>
        <p:nvSpPr>
          <p:cNvPr id="10" name="TextBox 9">
            <a:extLst>
              <a:ext uri="{FF2B5EF4-FFF2-40B4-BE49-F238E27FC236}">
                <a16:creationId xmlns:a16="http://schemas.microsoft.com/office/drawing/2014/main" xmlns="" id="{B3F7591D-7B97-4C87-A79F-5DBCF9825739}"/>
              </a:ext>
            </a:extLst>
          </p:cNvPr>
          <p:cNvSpPr txBox="1"/>
          <p:nvPr/>
        </p:nvSpPr>
        <p:spPr>
          <a:xfrm>
            <a:off x="6551847" y="5959810"/>
            <a:ext cx="820257" cy="307777"/>
          </a:xfrm>
          <a:prstGeom prst="rect">
            <a:avLst/>
          </a:prstGeom>
          <a:noFill/>
        </p:spPr>
        <p:txBody>
          <a:bodyPr wrap="square" rtlCol="0">
            <a:spAutoFit/>
          </a:bodyPr>
          <a:lstStyle/>
          <a:p>
            <a:r>
              <a:rPr lang="es-MX" sz="1400" dirty="0"/>
              <a:t>2*2=4</a:t>
            </a:r>
          </a:p>
        </p:txBody>
      </p:sp>
      <p:cxnSp>
        <p:nvCxnSpPr>
          <p:cNvPr id="12" name="Straight Arrow Connector 11">
            <a:extLst>
              <a:ext uri="{FF2B5EF4-FFF2-40B4-BE49-F238E27FC236}">
                <a16:creationId xmlns:a16="http://schemas.microsoft.com/office/drawing/2014/main" xmlns="" id="{0BC0E47A-17E8-4564-8C99-8EB0F081D216}"/>
              </a:ext>
            </a:extLst>
          </p:cNvPr>
          <p:cNvCxnSpPr>
            <a:cxnSpLocks/>
          </p:cNvCxnSpPr>
          <p:nvPr/>
        </p:nvCxnSpPr>
        <p:spPr>
          <a:xfrm flipH="1">
            <a:off x="5837871" y="6113698"/>
            <a:ext cx="856285" cy="552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xmlns="" id="{839204DA-1DF0-45DB-A6EC-C8A28A20B004}"/>
              </a:ext>
            </a:extLst>
          </p:cNvPr>
          <p:cNvSpPr txBox="1"/>
          <p:nvPr/>
        </p:nvSpPr>
        <p:spPr>
          <a:xfrm>
            <a:off x="5064712" y="6041535"/>
            <a:ext cx="864827" cy="253916"/>
          </a:xfrm>
          <a:prstGeom prst="rect">
            <a:avLst/>
          </a:prstGeom>
          <a:noFill/>
        </p:spPr>
        <p:txBody>
          <a:bodyPr wrap="square" rtlCol="0">
            <a:spAutoFit/>
          </a:bodyPr>
          <a:lstStyle/>
          <a:p>
            <a:r>
              <a:rPr lang="es-MX" sz="1050" dirty="0"/>
              <a:t>Toneladas</a:t>
            </a:r>
          </a:p>
        </p:txBody>
      </p:sp>
      <p:sp>
        <p:nvSpPr>
          <p:cNvPr id="15" name="TextBox 14">
            <a:extLst>
              <a:ext uri="{FF2B5EF4-FFF2-40B4-BE49-F238E27FC236}">
                <a16:creationId xmlns:a16="http://schemas.microsoft.com/office/drawing/2014/main" xmlns="" id="{0EEC0157-88F9-4296-886F-A3EB6E76E845}"/>
              </a:ext>
            </a:extLst>
          </p:cNvPr>
          <p:cNvSpPr txBox="1"/>
          <p:nvPr/>
        </p:nvSpPr>
        <p:spPr>
          <a:xfrm>
            <a:off x="7146734" y="6363994"/>
            <a:ext cx="663391" cy="253916"/>
          </a:xfrm>
          <a:prstGeom prst="rect">
            <a:avLst/>
          </a:prstGeom>
          <a:noFill/>
        </p:spPr>
        <p:txBody>
          <a:bodyPr wrap="square" rtlCol="0">
            <a:spAutoFit/>
          </a:bodyPr>
          <a:lstStyle/>
          <a:p>
            <a:r>
              <a:rPr lang="es-MX" sz="1050" dirty="0"/>
              <a:t>metros</a:t>
            </a:r>
          </a:p>
        </p:txBody>
      </p:sp>
      <p:cxnSp>
        <p:nvCxnSpPr>
          <p:cNvPr id="18" name="Straight Arrow Connector 17">
            <a:extLst>
              <a:ext uri="{FF2B5EF4-FFF2-40B4-BE49-F238E27FC236}">
                <a16:creationId xmlns:a16="http://schemas.microsoft.com/office/drawing/2014/main" xmlns="" id="{BDF2DC8B-79D5-4C8E-9249-5664FAA27438}"/>
              </a:ext>
            </a:extLst>
          </p:cNvPr>
          <p:cNvCxnSpPr>
            <a:cxnSpLocks/>
          </p:cNvCxnSpPr>
          <p:nvPr/>
        </p:nvCxnSpPr>
        <p:spPr>
          <a:xfrm flipV="1">
            <a:off x="7601631" y="3451779"/>
            <a:ext cx="267052" cy="2732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xmlns="" id="{41F7C483-3C12-42B9-A96A-2E7DCA59EA12}"/>
              </a:ext>
            </a:extLst>
          </p:cNvPr>
          <p:cNvSpPr txBox="1"/>
          <p:nvPr/>
        </p:nvSpPr>
        <p:spPr>
          <a:xfrm>
            <a:off x="7123335" y="5781029"/>
            <a:ext cx="561035" cy="369332"/>
          </a:xfrm>
          <a:prstGeom prst="rect">
            <a:avLst/>
          </a:prstGeom>
          <a:noFill/>
        </p:spPr>
        <p:txBody>
          <a:bodyPr wrap="square" rtlCol="0">
            <a:spAutoFit/>
          </a:bodyPr>
          <a:lstStyle/>
          <a:p>
            <a:r>
              <a:rPr lang="es-MX" dirty="0"/>
              <a:t>-9T</a:t>
            </a:r>
          </a:p>
        </p:txBody>
      </p:sp>
      <p:sp>
        <p:nvSpPr>
          <p:cNvPr id="36" name="TextBox 35">
            <a:extLst>
              <a:ext uri="{FF2B5EF4-FFF2-40B4-BE49-F238E27FC236}">
                <a16:creationId xmlns:a16="http://schemas.microsoft.com/office/drawing/2014/main" xmlns="" id="{BD388EAC-C1E6-4DDB-AE08-0779012DE904}"/>
              </a:ext>
            </a:extLst>
          </p:cNvPr>
          <p:cNvSpPr txBox="1"/>
          <p:nvPr/>
        </p:nvSpPr>
        <p:spPr>
          <a:xfrm>
            <a:off x="6551847" y="3714110"/>
            <a:ext cx="649276" cy="369332"/>
          </a:xfrm>
          <a:prstGeom prst="rect">
            <a:avLst/>
          </a:prstGeom>
          <a:noFill/>
        </p:spPr>
        <p:txBody>
          <a:bodyPr wrap="square" rtlCol="0">
            <a:spAutoFit/>
          </a:bodyPr>
          <a:lstStyle/>
          <a:p>
            <a:r>
              <a:rPr lang="es-MX" dirty="0"/>
              <a:t>9.67</a:t>
            </a:r>
          </a:p>
        </p:txBody>
      </p:sp>
      <p:sp>
        <p:nvSpPr>
          <p:cNvPr id="63" name="TextBox 62">
            <a:extLst>
              <a:ext uri="{FF2B5EF4-FFF2-40B4-BE49-F238E27FC236}">
                <a16:creationId xmlns:a16="http://schemas.microsoft.com/office/drawing/2014/main" xmlns="" id="{F1761D11-522B-42D7-80EE-8BC645C11AA4}"/>
              </a:ext>
            </a:extLst>
          </p:cNvPr>
          <p:cNvSpPr txBox="1"/>
          <p:nvPr/>
        </p:nvSpPr>
        <p:spPr>
          <a:xfrm>
            <a:off x="7314941" y="3604488"/>
            <a:ext cx="820257" cy="307777"/>
          </a:xfrm>
          <a:prstGeom prst="rect">
            <a:avLst/>
          </a:prstGeom>
          <a:noFill/>
        </p:spPr>
        <p:txBody>
          <a:bodyPr wrap="square" rtlCol="0">
            <a:spAutoFit/>
          </a:bodyPr>
          <a:lstStyle/>
          <a:p>
            <a:r>
              <a:rPr lang="es-MX" sz="1400" dirty="0"/>
              <a:t>2*2=4</a:t>
            </a:r>
          </a:p>
        </p:txBody>
      </p:sp>
      <p:sp>
        <p:nvSpPr>
          <p:cNvPr id="66" name="TextBox 65">
            <a:extLst>
              <a:ext uri="{FF2B5EF4-FFF2-40B4-BE49-F238E27FC236}">
                <a16:creationId xmlns:a16="http://schemas.microsoft.com/office/drawing/2014/main" xmlns="" id="{002BDC7A-4909-49FB-AD8A-CC2EA77A58A6}"/>
              </a:ext>
            </a:extLst>
          </p:cNvPr>
          <p:cNvSpPr txBox="1"/>
          <p:nvPr/>
        </p:nvSpPr>
        <p:spPr>
          <a:xfrm>
            <a:off x="7705095" y="3264257"/>
            <a:ext cx="663391" cy="253916"/>
          </a:xfrm>
          <a:prstGeom prst="rect">
            <a:avLst/>
          </a:prstGeom>
          <a:noFill/>
        </p:spPr>
        <p:txBody>
          <a:bodyPr wrap="square" rtlCol="0">
            <a:spAutoFit/>
          </a:bodyPr>
          <a:lstStyle/>
          <a:p>
            <a:r>
              <a:rPr lang="es-MX" sz="1050" dirty="0"/>
              <a:t>metros</a:t>
            </a:r>
          </a:p>
        </p:txBody>
      </p:sp>
      <p:sp>
        <p:nvSpPr>
          <p:cNvPr id="69" name="TextBox 68">
            <a:extLst>
              <a:ext uri="{FF2B5EF4-FFF2-40B4-BE49-F238E27FC236}">
                <a16:creationId xmlns:a16="http://schemas.microsoft.com/office/drawing/2014/main" xmlns="" id="{767E3415-C9D8-4C1A-A349-7FFF707113A3}"/>
              </a:ext>
            </a:extLst>
          </p:cNvPr>
          <p:cNvSpPr txBox="1"/>
          <p:nvPr/>
        </p:nvSpPr>
        <p:spPr>
          <a:xfrm>
            <a:off x="6759907" y="3310751"/>
            <a:ext cx="864827" cy="253916"/>
          </a:xfrm>
          <a:prstGeom prst="rect">
            <a:avLst/>
          </a:prstGeom>
          <a:noFill/>
        </p:spPr>
        <p:txBody>
          <a:bodyPr wrap="square" rtlCol="0">
            <a:spAutoFit/>
          </a:bodyPr>
          <a:lstStyle/>
          <a:p>
            <a:r>
              <a:rPr lang="es-MX" sz="1050" dirty="0"/>
              <a:t>Toneladas</a:t>
            </a:r>
          </a:p>
        </p:txBody>
      </p:sp>
      <p:cxnSp>
        <p:nvCxnSpPr>
          <p:cNvPr id="71" name="Straight Arrow Connector 70">
            <a:extLst>
              <a:ext uri="{FF2B5EF4-FFF2-40B4-BE49-F238E27FC236}">
                <a16:creationId xmlns:a16="http://schemas.microsoft.com/office/drawing/2014/main" xmlns="" id="{1BA0A67C-D0B8-4EF9-B156-3B3D4D13B7B5}"/>
              </a:ext>
            </a:extLst>
          </p:cNvPr>
          <p:cNvCxnSpPr>
            <a:cxnSpLocks/>
          </p:cNvCxnSpPr>
          <p:nvPr/>
        </p:nvCxnSpPr>
        <p:spPr>
          <a:xfrm flipH="1" flipV="1">
            <a:off x="7359545" y="3518173"/>
            <a:ext cx="107647" cy="1696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xmlns="" id="{A093E8A9-4D91-4FA2-978D-2B5F63248A9B}"/>
              </a:ext>
            </a:extLst>
          </p:cNvPr>
          <p:cNvSpPr txBox="1"/>
          <p:nvPr/>
        </p:nvSpPr>
        <p:spPr>
          <a:xfrm>
            <a:off x="8020983" y="3938256"/>
            <a:ext cx="645113" cy="369332"/>
          </a:xfrm>
          <a:prstGeom prst="rect">
            <a:avLst/>
          </a:prstGeom>
          <a:noFill/>
        </p:spPr>
        <p:txBody>
          <a:bodyPr wrap="square" rtlCol="0">
            <a:spAutoFit/>
          </a:bodyPr>
          <a:lstStyle/>
          <a:p>
            <a:r>
              <a:rPr lang="es-MX" dirty="0"/>
              <a:t>5.67</a:t>
            </a:r>
          </a:p>
        </p:txBody>
      </p:sp>
      <p:cxnSp>
        <p:nvCxnSpPr>
          <p:cNvPr id="75" name="Straight Arrow Connector 74">
            <a:extLst>
              <a:ext uri="{FF2B5EF4-FFF2-40B4-BE49-F238E27FC236}">
                <a16:creationId xmlns:a16="http://schemas.microsoft.com/office/drawing/2014/main" xmlns="" id="{09507A48-0018-4A2D-975A-A0F19DCEA8F3}"/>
              </a:ext>
            </a:extLst>
          </p:cNvPr>
          <p:cNvCxnSpPr>
            <a:cxnSpLocks/>
            <a:stCxn id="10" idx="2"/>
            <a:endCxn id="15" idx="1"/>
          </p:cNvCxnSpPr>
          <p:nvPr/>
        </p:nvCxnSpPr>
        <p:spPr>
          <a:xfrm>
            <a:off x="6961976" y="6267587"/>
            <a:ext cx="184758" cy="2233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xmlns="" id="{EDC63820-565A-476E-A625-4FBED556BBB4}"/>
              </a:ext>
            </a:extLst>
          </p:cNvPr>
          <p:cNvSpPr txBox="1"/>
          <p:nvPr/>
        </p:nvSpPr>
        <p:spPr>
          <a:xfrm>
            <a:off x="6846556" y="4472064"/>
            <a:ext cx="1005713" cy="369332"/>
          </a:xfrm>
          <a:prstGeom prst="rect">
            <a:avLst/>
          </a:prstGeom>
          <a:noFill/>
        </p:spPr>
        <p:txBody>
          <a:bodyPr wrap="square" rtlCol="0">
            <a:spAutoFit/>
          </a:bodyPr>
          <a:lstStyle/>
          <a:p>
            <a:r>
              <a:rPr lang="es-MX" dirty="0"/>
              <a:t>18.67T</a:t>
            </a:r>
          </a:p>
        </p:txBody>
      </p:sp>
      <p:sp>
        <p:nvSpPr>
          <p:cNvPr id="113" name="TextBox 112">
            <a:extLst>
              <a:ext uri="{FF2B5EF4-FFF2-40B4-BE49-F238E27FC236}">
                <a16:creationId xmlns:a16="http://schemas.microsoft.com/office/drawing/2014/main" xmlns="" id="{D91F4D96-7ABF-4848-9FEB-D84B1454FF1C}"/>
              </a:ext>
            </a:extLst>
          </p:cNvPr>
          <p:cNvSpPr txBox="1"/>
          <p:nvPr/>
        </p:nvSpPr>
        <p:spPr>
          <a:xfrm>
            <a:off x="10761714" y="4603071"/>
            <a:ext cx="445054" cy="369332"/>
          </a:xfrm>
          <a:prstGeom prst="rect">
            <a:avLst/>
          </a:prstGeom>
          <a:noFill/>
        </p:spPr>
        <p:txBody>
          <a:bodyPr wrap="square" rtlCol="0">
            <a:spAutoFit/>
          </a:bodyPr>
          <a:lstStyle/>
          <a:p>
            <a:r>
              <a:rPr lang="es-MX" dirty="0"/>
              <a:t>0</a:t>
            </a:r>
          </a:p>
        </p:txBody>
      </p:sp>
    </p:spTree>
    <p:extLst>
      <p:ext uri="{BB962C8B-B14F-4D97-AF65-F5344CB8AC3E}">
        <p14:creationId xmlns:p14="http://schemas.microsoft.com/office/powerpoint/2010/main" val="68589423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500" fill="hold"/>
                                        <p:tgtEl>
                                          <p:spTgt spid="65"/>
                                        </p:tgtEl>
                                        <p:attrNameLst>
                                          <p:attrName>ppt_x</p:attrName>
                                        </p:attrNameLst>
                                      </p:cBhvr>
                                      <p:tavLst>
                                        <p:tav tm="0">
                                          <p:val>
                                            <p:strVal val="#ppt_x"/>
                                          </p:val>
                                        </p:tav>
                                        <p:tav tm="100000">
                                          <p:val>
                                            <p:strVal val="#ppt_x"/>
                                          </p:val>
                                        </p:tav>
                                      </p:tavLst>
                                    </p:anim>
                                    <p:anim calcmode="lin" valueType="num">
                                      <p:cBhvr additive="base">
                                        <p:cTn id="14" dur="500" fill="hold"/>
                                        <p:tgtEl>
                                          <p:spTgt spid="6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1000"/>
                                        <p:tgtEl>
                                          <p:spTgt spid="75"/>
                                        </p:tgtEl>
                                      </p:cBhvr>
                                    </p:animEffect>
                                    <p:anim calcmode="lin" valueType="num">
                                      <p:cBhvr>
                                        <p:cTn id="42" dur="1000" fill="hold"/>
                                        <p:tgtEl>
                                          <p:spTgt spid="75"/>
                                        </p:tgtEl>
                                        <p:attrNameLst>
                                          <p:attrName>ppt_x</p:attrName>
                                        </p:attrNameLst>
                                      </p:cBhvr>
                                      <p:tavLst>
                                        <p:tav tm="0">
                                          <p:val>
                                            <p:strVal val="#ppt_x"/>
                                          </p:val>
                                        </p:tav>
                                        <p:tav tm="100000">
                                          <p:val>
                                            <p:strVal val="#ppt_x"/>
                                          </p:val>
                                        </p:tav>
                                      </p:tavLst>
                                    </p:anim>
                                    <p:anim calcmode="lin" valueType="num">
                                      <p:cBhvr>
                                        <p:cTn id="43" dur="1000" fill="hold"/>
                                        <p:tgtEl>
                                          <p:spTgt spid="7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1000"/>
                                        <p:tgtEl>
                                          <p:spTgt spid="24"/>
                                        </p:tgtEl>
                                      </p:cBhvr>
                                    </p:animEffect>
                                    <p:anim calcmode="lin" valueType="num">
                                      <p:cBhvr>
                                        <p:cTn id="54" dur="1000" fill="hold"/>
                                        <p:tgtEl>
                                          <p:spTgt spid="24"/>
                                        </p:tgtEl>
                                        <p:attrNameLst>
                                          <p:attrName>ppt_x</p:attrName>
                                        </p:attrNameLst>
                                      </p:cBhvr>
                                      <p:tavLst>
                                        <p:tav tm="0">
                                          <p:val>
                                            <p:strVal val="#ppt_x"/>
                                          </p:val>
                                        </p:tav>
                                        <p:tav tm="100000">
                                          <p:val>
                                            <p:strVal val="#ppt_x"/>
                                          </p:val>
                                        </p:tav>
                                      </p:tavLst>
                                    </p:anim>
                                    <p:anim calcmode="lin" valueType="num">
                                      <p:cBhvr>
                                        <p:cTn id="5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fade">
                                      <p:cBhvr>
                                        <p:cTn id="60" dur="1000"/>
                                        <p:tgtEl>
                                          <p:spTgt spid="67"/>
                                        </p:tgtEl>
                                      </p:cBhvr>
                                    </p:animEffect>
                                    <p:anim calcmode="lin" valueType="num">
                                      <p:cBhvr>
                                        <p:cTn id="61" dur="1000" fill="hold"/>
                                        <p:tgtEl>
                                          <p:spTgt spid="67"/>
                                        </p:tgtEl>
                                        <p:attrNameLst>
                                          <p:attrName>ppt_x</p:attrName>
                                        </p:attrNameLst>
                                      </p:cBhvr>
                                      <p:tavLst>
                                        <p:tav tm="0">
                                          <p:val>
                                            <p:strVal val="#ppt_x"/>
                                          </p:val>
                                        </p:tav>
                                        <p:tav tm="100000">
                                          <p:val>
                                            <p:strVal val="#ppt_x"/>
                                          </p:val>
                                        </p:tav>
                                      </p:tavLst>
                                    </p:anim>
                                    <p:anim calcmode="lin" valueType="num">
                                      <p:cBhvr>
                                        <p:cTn id="62"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fill="hold"/>
                                        <p:tgtEl>
                                          <p:spTgt spid="36"/>
                                        </p:tgtEl>
                                        <p:attrNameLst>
                                          <p:attrName>ppt_x</p:attrName>
                                        </p:attrNameLst>
                                      </p:cBhvr>
                                      <p:tavLst>
                                        <p:tav tm="0">
                                          <p:val>
                                            <p:strVal val="#ppt_x"/>
                                          </p:val>
                                        </p:tav>
                                        <p:tav tm="100000">
                                          <p:val>
                                            <p:strVal val="#ppt_x"/>
                                          </p:val>
                                        </p:tav>
                                      </p:tavLst>
                                    </p:anim>
                                    <p:anim calcmode="lin" valueType="num">
                                      <p:cBhvr additive="base">
                                        <p:cTn id="68"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79"/>
                                        </p:tgtEl>
                                        <p:attrNameLst>
                                          <p:attrName>style.visibility</p:attrName>
                                        </p:attrNameLst>
                                      </p:cBhvr>
                                      <p:to>
                                        <p:strVal val="visible"/>
                                      </p:to>
                                    </p:set>
                                    <p:anim calcmode="lin" valueType="num">
                                      <p:cBhvr additive="base">
                                        <p:cTn id="73" dur="500" fill="hold"/>
                                        <p:tgtEl>
                                          <p:spTgt spid="79"/>
                                        </p:tgtEl>
                                        <p:attrNameLst>
                                          <p:attrName>ppt_x</p:attrName>
                                        </p:attrNameLst>
                                      </p:cBhvr>
                                      <p:tavLst>
                                        <p:tav tm="0">
                                          <p:val>
                                            <p:strVal val="#ppt_x"/>
                                          </p:val>
                                        </p:tav>
                                        <p:tav tm="100000">
                                          <p:val>
                                            <p:strVal val="#ppt_x"/>
                                          </p:val>
                                        </p:tav>
                                      </p:tavLst>
                                    </p:anim>
                                    <p:anim calcmode="lin" valueType="num">
                                      <p:cBhvr additive="base">
                                        <p:cTn id="74" dur="500" fill="hold"/>
                                        <p:tgtEl>
                                          <p:spTgt spid="79"/>
                                        </p:tgtEl>
                                        <p:attrNameLst>
                                          <p:attrName>ppt_y</p:attrName>
                                        </p:attrNameLst>
                                      </p:cBhvr>
                                      <p:tavLst>
                                        <p:tav tm="0">
                                          <p:val>
                                            <p:strVal val="1+#ppt_h/2"/>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89"/>
                                        </p:tgtEl>
                                        <p:attrNameLst>
                                          <p:attrName>style.visibility</p:attrName>
                                        </p:attrNameLst>
                                      </p:cBhvr>
                                      <p:to>
                                        <p:strVal val="visible"/>
                                      </p:to>
                                    </p:set>
                                    <p:animEffect transition="in" filter="fade">
                                      <p:cBhvr>
                                        <p:cTn id="77" dur="1000"/>
                                        <p:tgtEl>
                                          <p:spTgt spid="89"/>
                                        </p:tgtEl>
                                      </p:cBhvr>
                                    </p:animEffect>
                                    <p:anim calcmode="lin" valueType="num">
                                      <p:cBhvr>
                                        <p:cTn id="78" dur="1000" fill="hold"/>
                                        <p:tgtEl>
                                          <p:spTgt spid="89"/>
                                        </p:tgtEl>
                                        <p:attrNameLst>
                                          <p:attrName>ppt_x</p:attrName>
                                        </p:attrNameLst>
                                      </p:cBhvr>
                                      <p:tavLst>
                                        <p:tav tm="0">
                                          <p:val>
                                            <p:strVal val="#ppt_x"/>
                                          </p:val>
                                        </p:tav>
                                        <p:tav tm="100000">
                                          <p:val>
                                            <p:strVal val="#ppt_x"/>
                                          </p:val>
                                        </p:tav>
                                      </p:tavLst>
                                    </p:anim>
                                    <p:anim calcmode="lin" valueType="num">
                                      <p:cBhvr>
                                        <p:cTn id="79" dur="1000" fill="hold"/>
                                        <p:tgtEl>
                                          <p:spTgt spid="89"/>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fade">
                                      <p:cBhvr>
                                        <p:cTn id="84" dur="1000"/>
                                        <p:tgtEl>
                                          <p:spTgt spid="63"/>
                                        </p:tgtEl>
                                      </p:cBhvr>
                                    </p:animEffect>
                                    <p:anim calcmode="lin" valueType="num">
                                      <p:cBhvr>
                                        <p:cTn id="85" dur="1000" fill="hold"/>
                                        <p:tgtEl>
                                          <p:spTgt spid="63"/>
                                        </p:tgtEl>
                                        <p:attrNameLst>
                                          <p:attrName>ppt_x</p:attrName>
                                        </p:attrNameLst>
                                      </p:cBhvr>
                                      <p:tavLst>
                                        <p:tav tm="0">
                                          <p:val>
                                            <p:strVal val="#ppt_x"/>
                                          </p:val>
                                        </p:tav>
                                        <p:tav tm="100000">
                                          <p:val>
                                            <p:strVal val="#ppt_x"/>
                                          </p:val>
                                        </p:tav>
                                      </p:tavLst>
                                    </p:anim>
                                    <p:anim calcmode="lin" valueType="num">
                                      <p:cBhvr>
                                        <p:cTn id="86" dur="1000" fill="hold"/>
                                        <p:tgtEl>
                                          <p:spTgt spid="63"/>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fade">
                                      <p:cBhvr>
                                        <p:cTn id="89" dur="1000"/>
                                        <p:tgtEl>
                                          <p:spTgt spid="18"/>
                                        </p:tgtEl>
                                      </p:cBhvr>
                                    </p:animEffect>
                                    <p:anim calcmode="lin" valueType="num">
                                      <p:cBhvr>
                                        <p:cTn id="90" dur="1000" fill="hold"/>
                                        <p:tgtEl>
                                          <p:spTgt spid="18"/>
                                        </p:tgtEl>
                                        <p:attrNameLst>
                                          <p:attrName>ppt_x</p:attrName>
                                        </p:attrNameLst>
                                      </p:cBhvr>
                                      <p:tavLst>
                                        <p:tav tm="0">
                                          <p:val>
                                            <p:strVal val="#ppt_x"/>
                                          </p:val>
                                        </p:tav>
                                        <p:tav tm="100000">
                                          <p:val>
                                            <p:strVal val="#ppt_x"/>
                                          </p:val>
                                        </p:tav>
                                      </p:tavLst>
                                    </p:anim>
                                    <p:anim calcmode="lin" valueType="num">
                                      <p:cBhvr>
                                        <p:cTn id="91" dur="1000" fill="hold"/>
                                        <p:tgtEl>
                                          <p:spTgt spid="18"/>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66"/>
                                        </p:tgtEl>
                                        <p:attrNameLst>
                                          <p:attrName>style.visibility</p:attrName>
                                        </p:attrNameLst>
                                      </p:cBhvr>
                                      <p:to>
                                        <p:strVal val="visible"/>
                                      </p:to>
                                    </p:set>
                                    <p:animEffect transition="in" filter="fade">
                                      <p:cBhvr>
                                        <p:cTn id="94" dur="1000"/>
                                        <p:tgtEl>
                                          <p:spTgt spid="66"/>
                                        </p:tgtEl>
                                      </p:cBhvr>
                                    </p:animEffect>
                                    <p:anim calcmode="lin" valueType="num">
                                      <p:cBhvr>
                                        <p:cTn id="95" dur="1000" fill="hold"/>
                                        <p:tgtEl>
                                          <p:spTgt spid="66"/>
                                        </p:tgtEl>
                                        <p:attrNameLst>
                                          <p:attrName>ppt_x</p:attrName>
                                        </p:attrNameLst>
                                      </p:cBhvr>
                                      <p:tavLst>
                                        <p:tav tm="0">
                                          <p:val>
                                            <p:strVal val="#ppt_x"/>
                                          </p:val>
                                        </p:tav>
                                        <p:tav tm="100000">
                                          <p:val>
                                            <p:strVal val="#ppt_x"/>
                                          </p:val>
                                        </p:tav>
                                      </p:tavLst>
                                    </p:anim>
                                    <p:anim calcmode="lin" valueType="num">
                                      <p:cBhvr>
                                        <p:cTn id="96" dur="1000" fill="hold"/>
                                        <p:tgtEl>
                                          <p:spTgt spid="66"/>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0"/>
                                  </p:stCondLst>
                                  <p:childTnLst>
                                    <p:set>
                                      <p:cBhvr>
                                        <p:cTn id="98" dur="1" fill="hold">
                                          <p:stCondLst>
                                            <p:cond delay="0"/>
                                          </p:stCondLst>
                                        </p:cTn>
                                        <p:tgtEl>
                                          <p:spTgt spid="71"/>
                                        </p:tgtEl>
                                        <p:attrNameLst>
                                          <p:attrName>style.visibility</p:attrName>
                                        </p:attrNameLst>
                                      </p:cBhvr>
                                      <p:to>
                                        <p:strVal val="visible"/>
                                      </p:to>
                                    </p:set>
                                    <p:animEffect transition="in" filter="fade">
                                      <p:cBhvr>
                                        <p:cTn id="99" dur="1000"/>
                                        <p:tgtEl>
                                          <p:spTgt spid="71"/>
                                        </p:tgtEl>
                                      </p:cBhvr>
                                    </p:animEffect>
                                    <p:anim calcmode="lin" valueType="num">
                                      <p:cBhvr>
                                        <p:cTn id="100" dur="1000" fill="hold"/>
                                        <p:tgtEl>
                                          <p:spTgt spid="71"/>
                                        </p:tgtEl>
                                        <p:attrNameLst>
                                          <p:attrName>ppt_x</p:attrName>
                                        </p:attrNameLst>
                                      </p:cBhvr>
                                      <p:tavLst>
                                        <p:tav tm="0">
                                          <p:val>
                                            <p:strVal val="#ppt_x"/>
                                          </p:val>
                                        </p:tav>
                                        <p:tav tm="100000">
                                          <p:val>
                                            <p:strVal val="#ppt_x"/>
                                          </p:val>
                                        </p:tav>
                                      </p:tavLst>
                                    </p:anim>
                                    <p:anim calcmode="lin" valueType="num">
                                      <p:cBhvr>
                                        <p:cTn id="101" dur="1000" fill="hold"/>
                                        <p:tgtEl>
                                          <p:spTgt spid="71"/>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69"/>
                                        </p:tgtEl>
                                        <p:attrNameLst>
                                          <p:attrName>style.visibility</p:attrName>
                                        </p:attrNameLst>
                                      </p:cBhvr>
                                      <p:to>
                                        <p:strVal val="visible"/>
                                      </p:to>
                                    </p:set>
                                    <p:animEffect transition="in" filter="fade">
                                      <p:cBhvr>
                                        <p:cTn id="104" dur="1000"/>
                                        <p:tgtEl>
                                          <p:spTgt spid="69"/>
                                        </p:tgtEl>
                                      </p:cBhvr>
                                    </p:animEffect>
                                    <p:anim calcmode="lin" valueType="num">
                                      <p:cBhvr>
                                        <p:cTn id="105" dur="1000" fill="hold"/>
                                        <p:tgtEl>
                                          <p:spTgt spid="69"/>
                                        </p:tgtEl>
                                        <p:attrNameLst>
                                          <p:attrName>ppt_x</p:attrName>
                                        </p:attrNameLst>
                                      </p:cBhvr>
                                      <p:tavLst>
                                        <p:tav tm="0">
                                          <p:val>
                                            <p:strVal val="#ppt_x"/>
                                          </p:val>
                                        </p:tav>
                                        <p:tav tm="100000">
                                          <p:val>
                                            <p:strVal val="#ppt_x"/>
                                          </p:val>
                                        </p:tav>
                                      </p:tavLst>
                                    </p:anim>
                                    <p:anim calcmode="lin" valueType="num">
                                      <p:cBhvr>
                                        <p:cTn id="106"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2" presetClass="entr" presetSubtype="0" fill="hold" grpId="0" nodeType="click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fade">
                                      <p:cBhvr>
                                        <p:cTn id="111" dur="1000"/>
                                        <p:tgtEl>
                                          <p:spTgt spid="43"/>
                                        </p:tgtEl>
                                      </p:cBhvr>
                                    </p:animEffect>
                                    <p:anim calcmode="lin" valueType="num">
                                      <p:cBhvr>
                                        <p:cTn id="112" dur="1000" fill="hold"/>
                                        <p:tgtEl>
                                          <p:spTgt spid="43"/>
                                        </p:tgtEl>
                                        <p:attrNameLst>
                                          <p:attrName>ppt_x</p:attrName>
                                        </p:attrNameLst>
                                      </p:cBhvr>
                                      <p:tavLst>
                                        <p:tav tm="0">
                                          <p:val>
                                            <p:strVal val="#ppt_x"/>
                                          </p:val>
                                        </p:tav>
                                        <p:tav tm="100000">
                                          <p:val>
                                            <p:strVal val="#ppt_x"/>
                                          </p:val>
                                        </p:tav>
                                      </p:tavLst>
                                    </p:anim>
                                    <p:anim calcmode="lin" valueType="num">
                                      <p:cBhvr>
                                        <p:cTn id="113"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42" presetClass="entr" presetSubtype="0" fill="hold" grpId="0" nodeType="clickEffect">
                                  <p:stCondLst>
                                    <p:cond delay="0"/>
                                  </p:stCondLst>
                                  <p:childTnLst>
                                    <p:set>
                                      <p:cBhvr>
                                        <p:cTn id="117" dur="1" fill="hold">
                                          <p:stCondLst>
                                            <p:cond delay="0"/>
                                          </p:stCondLst>
                                        </p:cTn>
                                        <p:tgtEl>
                                          <p:spTgt spid="113"/>
                                        </p:tgtEl>
                                        <p:attrNameLst>
                                          <p:attrName>style.visibility</p:attrName>
                                        </p:attrNameLst>
                                      </p:cBhvr>
                                      <p:to>
                                        <p:strVal val="visible"/>
                                      </p:to>
                                    </p:set>
                                    <p:animEffect transition="in" filter="fade">
                                      <p:cBhvr>
                                        <p:cTn id="118" dur="1000"/>
                                        <p:tgtEl>
                                          <p:spTgt spid="113"/>
                                        </p:tgtEl>
                                      </p:cBhvr>
                                    </p:animEffect>
                                    <p:anim calcmode="lin" valueType="num">
                                      <p:cBhvr>
                                        <p:cTn id="119" dur="1000" fill="hold"/>
                                        <p:tgtEl>
                                          <p:spTgt spid="113"/>
                                        </p:tgtEl>
                                        <p:attrNameLst>
                                          <p:attrName>ppt_x</p:attrName>
                                        </p:attrNameLst>
                                      </p:cBhvr>
                                      <p:tavLst>
                                        <p:tav tm="0">
                                          <p:val>
                                            <p:strVal val="#ppt_x"/>
                                          </p:val>
                                        </p:tav>
                                        <p:tav tm="100000">
                                          <p:val>
                                            <p:strVal val="#ppt_x"/>
                                          </p:val>
                                        </p:tav>
                                      </p:tavLst>
                                    </p:anim>
                                    <p:anim calcmode="lin" valueType="num">
                                      <p:cBhvr>
                                        <p:cTn id="120" dur="1000" fill="hold"/>
                                        <p:tgtEl>
                                          <p:spTgt spid="1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3" grpId="0"/>
      <p:bldP spid="15" grpId="0"/>
      <p:bldP spid="24" grpId="0"/>
      <p:bldP spid="36" grpId="0"/>
      <p:bldP spid="63" grpId="0"/>
      <p:bldP spid="66" grpId="0"/>
      <p:bldP spid="69" grpId="0"/>
      <p:bldP spid="43" grpId="0"/>
      <p:bldP spid="89" grpId="0"/>
      <p:bldP spid="11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076A6CA-7428-4635-9866-D7E8F66346D2}"/>
              </a:ext>
            </a:extLst>
          </p:cNvPr>
          <p:cNvSpPr>
            <a:spLocks noGrp="1"/>
          </p:cNvSpPr>
          <p:nvPr>
            <p:ph idx="1"/>
          </p:nvPr>
        </p:nvSpPr>
        <p:spPr>
          <a:xfrm>
            <a:off x="1066800" y="373488"/>
            <a:ext cx="10058400" cy="1262130"/>
          </a:xfrm>
        </p:spPr>
        <p:txBody>
          <a:bodyPr>
            <a:normAutofit fontScale="92500" lnSpcReduction="10000"/>
          </a:bodyPr>
          <a:lstStyle/>
          <a:p>
            <a:pPr>
              <a:lnSpc>
                <a:spcPct val="150000"/>
              </a:lnSpc>
            </a:pPr>
            <a:r>
              <a:rPr lang="es-MX" sz="2800" dirty="0"/>
              <a:t>Ejemplo: Realiza el diagrama de esfuerzos cortantes y momento flexionante.</a:t>
            </a:r>
          </a:p>
        </p:txBody>
      </p:sp>
      <p:sp>
        <p:nvSpPr>
          <p:cNvPr id="4" name="Slide Number Placeholder 3">
            <a:extLst>
              <a:ext uri="{FF2B5EF4-FFF2-40B4-BE49-F238E27FC236}">
                <a16:creationId xmlns:a16="http://schemas.microsoft.com/office/drawing/2014/main" xmlns="" id="{003E837A-A3A4-4CA4-BE7E-D5348053B388}"/>
              </a:ext>
            </a:extLst>
          </p:cNvPr>
          <p:cNvSpPr>
            <a:spLocks noGrp="1"/>
          </p:cNvSpPr>
          <p:nvPr>
            <p:ph type="sldNum" sz="quarter" idx="12"/>
          </p:nvPr>
        </p:nvSpPr>
        <p:spPr/>
        <p:txBody>
          <a:bodyPr/>
          <a:lstStyle/>
          <a:p>
            <a:fld id="{5A07E627-992C-47B0-AE5B-F627B2EA972F}" type="slidenum">
              <a:rPr lang="es-MX" smtClean="0"/>
              <a:t>33</a:t>
            </a:fld>
            <a:endParaRPr lang="es-MX"/>
          </a:p>
        </p:txBody>
      </p:sp>
      <p:pic>
        <p:nvPicPr>
          <p:cNvPr id="5" name="Picture 4">
            <a:extLst>
              <a:ext uri="{FF2B5EF4-FFF2-40B4-BE49-F238E27FC236}">
                <a16:creationId xmlns:a16="http://schemas.microsoft.com/office/drawing/2014/main" xmlns="" id="{970ACB24-10B9-41BC-AFAD-FF0A832DFE74}"/>
              </a:ext>
            </a:extLst>
          </p:cNvPr>
          <p:cNvPicPr>
            <a:picLocks noChangeAspect="1"/>
          </p:cNvPicPr>
          <p:nvPr/>
        </p:nvPicPr>
        <p:blipFill rotWithShape="1">
          <a:blip r:embed="rId3"/>
          <a:srcRect l="53958" t="24803" r="25000" b="58893"/>
          <a:stretch/>
        </p:blipFill>
        <p:spPr>
          <a:xfrm>
            <a:off x="1402202" y="1635617"/>
            <a:ext cx="4283271" cy="1865979"/>
          </a:xfrm>
          <a:prstGeom prst="rect">
            <a:avLst/>
          </a:prstGeom>
        </p:spPr>
      </p:pic>
      <p:sp>
        <p:nvSpPr>
          <p:cNvPr id="22" name="TextBox 21">
            <a:extLst>
              <a:ext uri="{FF2B5EF4-FFF2-40B4-BE49-F238E27FC236}">
                <a16:creationId xmlns:a16="http://schemas.microsoft.com/office/drawing/2014/main" xmlns="" id="{3CB728C4-A8F1-4548-9766-4517064F1729}"/>
              </a:ext>
            </a:extLst>
          </p:cNvPr>
          <p:cNvSpPr txBox="1"/>
          <p:nvPr/>
        </p:nvSpPr>
        <p:spPr>
          <a:xfrm>
            <a:off x="1402202" y="3678996"/>
            <a:ext cx="4031087" cy="646331"/>
          </a:xfrm>
          <a:prstGeom prst="rect">
            <a:avLst/>
          </a:prstGeom>
          <a:noFill/>
        </p:spPr>
        <p:txBody>
          <a:bodyPr wrap="square" rtlCol="0">
            <a:spAutoFit/>
          </a:bodyPr>
          <a:lstStyle/>
          <a:p>
            <a:r>
              <a:rPr lang="es-MX" dirty="0"/>
              <a:t>4.- Diagrama de esfuerzo cortante:</a:t>
            </a:r>
          </a:p>
        </p:txBody>
      </p:sp>
      <p:sp>
        <p:nvSpPr>
          <p:cNvPr id="32" name="Rectangle 31">
            <a:extLst>
              <a:ext uri="{FF2B5EF4-FFF2-40B4-BE49-F238E27FC236}">
                <a16:creationId xmlns:a16="http://schemas.microsoft.com/office/drawing/2014/main" xmlns="" id="{B3937CD5-57E7-4592-A487-5DF6EEB0232E}"/>
              </a:ext>
            </a:extLst>
          </p:cNvPr>
          <p:cNvSpPr/>
          <p:nvPr/>
        </p:nvSpPr>
        <p:spPr>
          <a:xfrm>
            <a:off x="6399205" y="2316116"/>
            <a:ext cx="4311939" cy="315891"/>
          </a:xfrm>
          <a:prstGeom prst="rect">
            <a:avLst/>
          </a:prstGeom>
          <a:solidFill>
            <a:srgbClr val="011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Flowchart: Extract 34">
            <a:extLst>
              <a:ext uri="{FF2B5EF4-FFF2-40B4-BE49-F238E27FC236}">
                <a16:creationId xmlns:a16="http://schemas.microsoft.com/office/drawing/2014/main" xmlns="" id="{28ACF3FC-CAF2-411E-9F0F-3873A2F3356C}"/>
              </a:ext>
            </a:extLst>
          </p:cNvPr>
          <p:cNvSpPr/>
          <p:nvPr/>
        </p:nvSpPr>
        <p:spPr>
          <a:xfrm>
            <a:off x="6901481" y="2632007"/>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5" name="Flowchart: Extract 44">
            <a:extLst>
              <a:ext uri="{FF2B5EF4-FFF2-40B4-BE49-F238E27FC236}">
                <a16:creationId xmlns:a16="http://schemas.microsoft.com/office/drawing/2014/main" xmlns="" id="{F8B15B5E-FBDD-4829-A016-26D95D9AB1C6}"/>
              </a:ext>
            </a:extLst>
          </p:cNvPr>
          <p:cNvSpPr/>
          <p:nvPr/>
        </p:nvSpPr>
        <p:spPr>
          <a:xfrm>
            <a:off x="9797081" y="2632007"/>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6" name="Straight Arrow Connector 45">
            <a:extLst>
              <a:ext uri="{FF2B5EF4-FFF2-40B4-BE49-F238E27FC236}">
                <a16:creationId xmlns:a16="http://schemas.microsoft.com/office/drawing/2014/main" xmlns="" id="{2488C158-5466-4895-ACC6-A8008CA8D2AC}"/>
              </a:ext>
            </a:extLst>
          </p:cNvPr>
          <p:cNvCxnSpPr/>
          <p:nvPr/>
        </p:nvCxnSpPr>
        <p:spPr>
          <a:xfrm>
            <a:off x="6399204" y="1302443"/>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7" name="Straight Arrow Connector 46">
            <a:extLst>
              <a:ext uri="{FF2B5EF4-FFF2-40B4-BE49-F238E27FC236}">
                <a16:creationId xmlns:a16="http://schemas.microsoft.com/office/drawing/2014/main" xmlns="" id="{BFFD5FBB-5495-4D5F-BA55-17FCC44250F3}"/>
              </a:ext>
            </a:extLst>
          </p:cNvPr>
          <p:cNvCxnSpPr/>
          <p:nvPr/>
        </p:nvCxnSpPr>
        <p:spPr>
          <a:xfrm>
            <a:off x="10682475" y="1030715"/>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8" name="Straight Arrow Connector 47">
            <a:extLst>
              <a:ext uri="{FF2B5EF4-FFF2-40B4-BE49-F238E27FC236}">
                <a16:creationId xmlns:a16="http://schemas.microsoft.com/office/drawing/2014/main" xmlns="" id="{C1750076-75C0-4681-9ED6-46CB798BE2C3}"/>
              </a:ext>
            </a:extLst>
          </p:cNvPr>
          <p:cNvCxnSpPr/>
          <p:nvPr/>
        </p:nvCxnSpPr>
        <p:spPr>
          <a:xfrm>
            <a:off x="8133563" y="1030715"/>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9" name="Straight Arrow Connector 48">
            <a:extLst>
              <a:ext uri="{FF2B5EF4-FFF2-40B4-BE49-F238E27FC236}">
                <a16:creationId xmlns:a16="http://schemas.microsoft.com/office/drawing/2014/main" xmlns="" id="{BAB8F3C9-4ABD-4E46-965C-D1147FA159A3}"/>
              </a:ext>
            </a:extLst>
          </p:cNvPr>
          <p:cNvCxnSpPr>
            <a:cxnSpLocks/>
            <a:endCxn id="35" idx="0"/>
          </p:cNvCxnSpPr>
          <p:nvPr/>
        </p:nvCxnSpPr>
        <p:spPr>
          <a:xfrm flipV="1">
            <a:off x="7094664" y="2632007"/>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xmlns="" id="{08E66232-933B-4BCF-89FE-9CDEC272D9ED}"/>
              </a:ext>
            </a:extLst>
          </p:cNvPr>
          <p:cNvCxnSpPr>
            <a:cxnSpLocks/>
          </p:cNvCxnSpPr>
          <p:nvPr/>
        </p:nvCxnSpPr>
        <p:spPr>
          <a:xfrm flipV="1">
            <a:off x="9990264" y="2632007"/>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xmlns="" id="{9819FE49-B09C-4CC1-803B-0E62A9CDBBA2}"/>
              </a:ext>
            </a:extLst>
          </p:cNvPr>
          <p:cNvSpPr/>
          <p:nvPr/>
        </p:nvSpPr>
        <p:spPr>
          <a:xfrm>
            <a:off x="6399204" y="2006665"/>
            <a:ext cx="4326201" cy="315891"/>
          </a:xfrm>
          <a:prstGeom prst="rect">
            <a:avLst/>
          </a:pr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2" name="Rectangle 51">
            <a:extLst>
              <a:ext uri="{FF2B5EF4-FFF2-40B4-BE49-F238E27FC236}">
                <a16:creationId xmlns:a16="http://schemas.microsoft.com/office/drawing/2014/main" xmlns="" id="{3D159F84-3C84-4809-90DF-AA2D3B9F9D7C}"/>
              </a:ext>
            </a:extLst>
          </p:cNvPr>
          <p:cNvSpPr/>
          <p:nvPr/>
        </p:nvSpPr>
        <p:spPr>
          <a:xfrm>
            <a:off x="8174788" y="1739811"/>
            <a:ext cx="2531744" cy="315891"/>
          </a:xfrm>
          <a:prstGeom prst="rect">
            <a:avLst/>
          </a:prstGeom>
          <a:blipFill>
            <a:blip r:embed="rId5"/>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3" name="Straight Arrow Connector 52">
            <a:extLst>
              <a:ext uri="{FF2B5EF4-FFF2-40B4-BE49-F238E27FC236}">
                <a16:creationId xmlns:a16="http://schemas.microsoft.com/office/drawing/2014/main" xmlns="" id="{F022F50B-8253-4C67-80BB-85F26F6D9FA8}"/>
              </a:ext>
            </a:extLst>
          </p:cNvPr>
          <p:cNvCxnSpPr>
            <a:cxnSpLocks/>
            <a:endCxn id="52" idx="0"/>
          </p:cNvCxnSpPr>
          <p:nvPr/>
        </p:nvCxnSpPr>
        <p:spPr>
          <a:xfrm>
            <a:off x="9440660" y="1023870"/>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xmlns="" id="{F8453D26-C1F2-4D0E-8248-C524914C339A}"/>
              </a:ext>
            </a:extLst>
          </p:cNvPr>
          <p:cNvCxnSpPr>
            <a:cxnSpLocks/>
          </p:cNvCxnSpPr>
          <p:nvPr/>
        </p:nvCxnSpPr>
        <p:spPr>
          <a:xfrm>
            <a:off x="8615967" y="990556"/>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xmlns="" id="{C997239E-C8AB-42AD-B7DC-8AD64DB44D8C}"/>
              </a:ext>
            </a:extLst>
          </p:cNvPr>
          <p:cNvSpPr txBox="1"/>
          <p:nvPr/>
        </p:nvSpPr>
        <p:spPr>
          <a:xfrm>
            <a:off x="8770512" y="990556"/>
            <a:ext cx="579539" cy="369332"/>
          </a:xfrm>
          <a:prstGeom prst="rect">
            <a:avLst/>
          </a:prstGeom>
          <a:noFill/>
        </p:spPr>
        <p:txBody>
          <a:bodyPr wrap="square" rtlCol="0">
            <a:spAutoFit/>
          </a:bodyPr>
          <a:lstStyle/>
          <a:p>
            <a:r>
              <a:rPr lang="es-MX" dirty="0"/>
              <a:t>20T</a:t>
            </a:r>
          </a:p>
        </p:txBody>
      </p:sp>
      <p:sp>
        <p:nvSpPr>
          <p:cNvPr id="56" name="TextBox 55">
            <a:extLst>
              <a:ext uri="{FF2B5EF4-FFF2-40B4-BE49-F238E27FC236}">
                <a16:creationId xmlns:a16="http://schemas.microsoft.com/office/drawing/2014/main" xmlns="" id="{71C125CB-E5F7-4B82-A6AD-5174D561ECF8}"/>
              </a:ext>
            </a:extLst>
          </p:cNvPr>
          <p:cNvSpPr txBox="1"/>
          <p:nvPr/>
        </p:nvSpPr>
        <p:spPr>
          <a:xfrm>
            <a:off x="9567125" y="1027714"/>
            <a:ext cx="579539" cy="369332"/>
          </a:xfrm>
          <a:prstGeom prst="rect">
            <a:avLst/>
          </a:prstGeom>
          <a:noFill/>
        </p:spPr>
        <p:txBody>
          <a:bodyPr wrap="square" rtlCol="0">
            <a:spAutoFit/>
          </a:bodyPr>
          <a:lstStyle/>
          <a:p>
            <a:r>
              <a:rPr lang="es-MX" dirty="0"/>
              <a:t>6T</a:t>
            </a:r>
          </a:p>
        </p:txBody>
      </p:sp>
      <p:cxnSp>
        <p:nvCxnSpPr>
          <p:cNvPr id="17" name="Straight Connector 16">
            <a:extLst>
              <a:ext uri="{FF2B5EF4-FFF2-40B4-BE49-F238E27FC236}">
                <a16:creationId xmlns:a16="http://schemas.microsoft.com/office/drawing/2014/main" xmlns="" id="{60B62639-DAA8-4E9C-B436-B1C84CDA0078}"/>
              </a:ext>
            </a:extLst>
          </p:cNvPr>
          <p:cNvCxnSpPr>
            <a:cxnSpLocks/>
            <a:stCxn id="51" idx="1"/>
          </p:cNvCxnSpPr>
          <p:nvPr/>
        </p:nvCxnSpPr>
        <p:spPr>
          <a:xfrm>
            <a:off x="6399204" y="2164611"/>
            <a:ext cx="0" cy="4532403"/>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xmlns="" id="{161D40AF-D4D5-4FE3-BDA6-26826F8BB98F}"/>
              </a:ext>
            </a:extLst>
          </p:cNvPr>
          <p:cNvCxnSpPr>
            <a:cxnSpLocks/>
          </p:cNvCxnSpPr>
          <p:nvPr/>
        </p:nvCxnSpPr>
        <p:spPr>
          <a:xfrm>
            <a:off x="10711145" y="1897757"/>
            <a:ext cx="42929" cy="4717549"/>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xmlns="" id="{5F5A95B9-9011-4165-A43A-9A2EFEAA5CCD}"/>
              </a:ext>
            </a:extLst>
          </p:cNvPr>
          <p:cNvCxnSpPr/>
          <p:nvPr/>
        </p:nvCxnSpPr>
        <p:spPr>
          <a:xfrm>
            <a:off x="6399204" y="4752304"/>
            <a:ext cx="4326201" cy="0"/>
          </a:xfrm>
          <a:prstGeom prst="line">
            <a:avLst/>
          </a:prstGeom>
          <a:ln w="76200"/>
        </p:spPr>
        <p:style>
          <a:lnRef idx="3">
            <a:schemeClr val="dk1"/>
          </a:lnRef>
          <a:fillRef idx="0">
            <a:schemeClr val="dk1"/>
          </a:fillRef>
          <a:effectRef idx="2">
            <a:schemeClr val="dk1"/>
          </a:effectRef>
          <a:fontRef idx="minor">
            <a:schemeClr val="tx1"/>
          </a:fontRef>
        </p:style>
      </p:cxnSp>
      <p:sp>
        <p:nvSpPr>
          <p:cNvPr id="31" name="TextBox 30">
            <a:extLst>
              <a:ext uri="{FF2B5EF4-FFF2-40B4-BE49-F238E27FC236}">
                <a16:creationId xmlns:a16="http://schemas.microsoft.com/office/drawing/2014/main" xmlns="" id="{BD91CEE4-0763-4B88-8FF1-AB69E735B90E}"/>
              </a:ext>
            </a:extLst>
          </p:cNvPr>
          <p:cNvSpPr txBox="1"/>
          <p:nvPr/>
        </p:nvSpPr>
        <p:spPr>
          <a:xfrm>
            <a:off x="5917841" y="4603071"/>
            <a:ext cx="509263" cy="369332"/>
          </a:xfrm>
          <a:prstGeom prst="rect">
            <a:avLst/>
          </a:prstGeom>
          <a:noFill/>
        </p:spPr>
        <p:txBody>
          <a:bodyPr wrap="square" rtlCol="0">
            <a:spAutoFit/>
          </a:bodyPr>
          <a:lstStyle/>
          <a:p>
            <a:r>
              <a:rPr lang="es-MX" dirty="0"/>
              <a:t>0</a:t>
            </a:r>
          </a:p>
        </p:txBody>
      </p:sp>
      <p:sp>
        <p:nvSpPr>
          <p:cNvPr id="57" name="TextBox 56">
            <a:extLst>
              <a:ext uri="{FF2B5EF4-FFF2-40B4-BE49-F238E27FC236}">
                <a16:creationId xmlns:a16="http://schemas.microsoft.com/office/drawing/2014/main" xmlns="" id="{E6FCC336-BD41-452B-81DC-A0026F7F4939}"/>
              </a:ext>
            </a:extLst>
          </p:cNvPr>
          <p:cNvSpPr txBox="1"/>
          <p:nvPr/>
        </p:nvSpPr>
        <p:spPr>
          <a:xfrm>
            <a:off x="5837871" y="3916133"/>
            <a:ext cx="509263" cy="369332"/>
          </a:xfrm>
          <a:prstGeom prst="rect">
            <a:avLst/>
          </a:prstGeom>
          <a:noFill/>
        </p:spPr>
        <p:txBody>
          <a:bodyPr wrap="square" rtlCol="0">
            <a:spAutoFit/>
          </a:bodyPr>
          <a:lstStyle/>
          <a:p>
            <a:r>
              <a:rPr lang="es-MX" dirty="0"/>
              <a:t>+</a:t>
            </a:r>
          </a:p>
        </p:txBody>
      </p:sp>
      <p:sp>
        <p:nvSpPr>
          <p:cNvPr id="58" name="TextBox 57">
            <a:extLst>
              <a:ext uri="{FF2B5EF4-FFF2-40B4-BE49-F238E27FC236}">
                <a16:creationId xmlns:a16="http://schemas.microsoft.com/office/drawing/2014/main" xmlns="" id="{CA0A0F51-2A6E-414F-983B-9E5DADECA110}"/>
              </a:ext>
            </a:extLst>
          </p:cNvPr>
          <p:cNvSpPr txBox="1"/>
          <p:nvPr/>
        </p:nvSpPr>
        <p:spPr>
          <a:xfrm>
            <a:off x="5837871" y="5227080"/>
            <a:ext cx="509263" cy="369332"/>
          </a:xfrm>
          <a:prstGeom prst="rect">
            <a:avLst/>
          </a:prstGeom>
          <a:noFill/>
        </p:spPr>
        <p:txBody>
          <a:bodyPr wrap="square" rtlCol="0">
            <a:spAutoFit/>
          </a:bodyPr>
          <a:lstStyle/>
          <a:p>
            <a:r>
              <a:rPr lang="es-MX" dirty="0"/>
              <a:t>- </a:t>
            </a:r>
          </a:p>
        </p:txBody>
      </p:sp>
      <p:cxnSp>
        <p:nvCxnSpPr>
          <p:cNvPr id="60" name="Straight Connector 59">
            <a:extLst>
              <a:ext uri="{FF2B5EF4-FFF2-40B4-BE49-F238E27FC236}">
                <a16:creationId xmlns:a16="http://schemas.microsoft.com/office/drawing/2014/main" xmlns="" id="{A649109F-D199-481E-8201-06E469AE3463}"/>
              </a:ext>
            </a:extLst>
          </p:cNvPr>
          <p:cNvCxnSpPr>
            <a:cxnSpLocks/>
          </p:cNvCxnSpPr>
          <p:nvPr/>
        </p:nvCxnSpPr>
        <p:spPr>
          <a:xfrm>
            <a:off x="6399204" y="4752304"/>
            <a:ext cx="0" cy="7321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xmlns="" id="{68D05ACE-B2E6-4ABC-B571-D9FD369F4701}"/>
              </a:ext>
            </a:extLst>
          </p:cNvPr>
          <p:cNvCxnSpPr>
            <a:cxnSpLocks/>
          </p:cNvCxnSpPr>
          <p:nvPr/>
        </p:nvCxnSpPr>
        <p:spPr>
          <a:xfrm>
            <a:off x="7094664" y="2316116"/>
            <a:ext cx="0" cy="4265876"/>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xmlns="" id="{9AD591AD-1FA5-4CEC-BF9C-6AE249F1AF52}"/>
              </a:ext>
            </a:extLst>
          </p:cNvPr>
          <p:cNvCxnSpPr>
            <a:stCxn id="58" idx="3"/>
          </p:cNvCxnSpPr>
          <p:nvPr/>
        </p:nvCxnSpPr>
        <p:spPr>
          <a:xfrm>
            <a:off x="6347134" y="5411746"/>
            <a:ext cx="747530" cy="65420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xmlns="" id="{D50EC3F7-F12D-4FC4-AC2F-BFCF7FA9B506}"/>
              </a:ext>
            </a:extLst>
          </p:cNvPr>
          <p:cNvCxnSpPr>
            <a:cxnSpLocks/>
          </p:cNvCxnSpPr>
          <p:nvPr/>
        </p:nvCxnSpPr>
        <p:spPr>
          <a:xfrm flipV="1">
            <a:off x="7094664" y="3824094"/>
            <a:ext cx="0" cy="224185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xmlns="" id="{BF8A789E-150F-43F1-8F6A-22BBA9369F0F}"/>
              </a:ext>
            </a:extLst>
          </p:cNvPr>
          <p:cNvCxnSpPr>
            <a:cxnSpLocks/>
          </p:cNvCxnSpPr>
          <p:nvPr/>
        </p:nvCxnSpPr>
        <p:spPr>
          <a:xfrm flipH="1">
            <a:off x="8133563" y="1980701"/>
            <a:ext cx="9137" cy="4716313"/>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xmlns="" id="{C97900AB-A05F-4445-BA92-E7E458B9C31A}"/>
              </a:ext>
            </a:extLst>
          </p:cNvPr>
          <p:cNvCxnSpPr>
            <a:cxnSpLocks/>
            <a:stCxn id="45" idx="0"/>
          </p:cNvCxnSpPr>
          <p:nvPr/>
        </p:nvCxnSpPr>
        <p:spPr>
          <a:xfrm>
            <a:off x="9990264" y="2632007"/>
            <a:ext cx="0" cy="4252570"/>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xmlns="" id="{F066D8FC-8BD9-4CFB-90CB-90F27670B0B8}"/>
              </a:ext>
            </a:extLst>
          </p:cNvPr>
          <p:cNvCxnSpPr>
            <a:cxnSpLocks/>
          </p:cNvCxnSpPr>
          <p:nvPr/>
        </p:nvCxnSpPr>
        <p:spPr>
          <a:xfrm flipH="1">
            <a:off x="8150732" y="4166598"/>
            <a:ext cx="1" cy="47361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xmlns="" id="{652EC8A3-B234-4EA0-B4B5-2162D051FF3D}"/>
              </a:ext>
            </a:extLst>
          </p:cNvPr>
          <p:cNvCxnSpPr>
            <a:cxnSpLocks/>
          </p:cNvCxnSpPr>
          <p:nvPr/>
        </p:nvCxnSpPr>
        <p:spPr>
          <a:xfrm>
            <a:off x="7091416" y="3824094"/>
            <a:ext cx="1042147" cy="36810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xmlns="" id="{E8086BDC-8BFF-4B79-8C61-C4BB92C745B2}"/>
              </a:ext>
            </a:extLst>
          </p:cNvPr>
          <p:cNvSpPr/>
          <p:nvPr/>
        </p:nvSpPr>
        <p:spPr>
          <a:xfrm>
            <a:off x="1466595" y="4371779"/>
            <a:ext cx="2928344" cy="19114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dirty="0"/>
              <a:t>DATOS:</a:t>
            </a:r>
          </a:p>
          <a:p>
            <a:pPr marL="285750" indent="-285750" algn="ctr">
              <a:buFont typeface="Arial" panose="020B0604020202020204" pitchFamily="34" charset="0"/>
              <a:buChar char="•"/>
            </a:pPr>
            <a:r>
              <a:rPr lang="es-MX" dirty="0"/>
              <a:t>w</a:t>
            </a:r>
            <a:r>
              <a:rPr lang="es-MX" dirty="0">
                <a:latin typeface="Cambria Math" panose="02040503050406030204" pitchFamily="18" charset="0"/>
                <a:ea typeface="Cambria Math" panose="02040503050406030204" pitchFamily="18" charset="0"/>
              </a:rPr>
              <a:t>₁=6 T</a:t>
            </a:r>
          </a:p>
          <a:p>
            <a:pPr marL="285750" indent="-285750" algn="ctr">
              <a:buFont typeface="Arial" panose="020B0604020202020204" pitchFamily="34" charset="0"/>
              <a:buChar char="•"/>
            </a:pPr>
            <a:r>
              <a:rPr lang="es-MX" dirty="0"/>
              <a:t>w</a:t>
            </a:r>
            <a:r>
              <a:rPr lang="es-MX" dirty="0">
                <a:latin typeface="Cambria Math" panose="02040503050406030204" pitchFamily="18" charset="0"/>
                <a:ea typeface="Cambria Math" panose="02040503050406030204" pitchFamily="18" charset="0"/>
              </a:rPr>
              <a:t>₂=20 T</a:t>
            </a:r>
            <a:endParaRPr lang="es-MX" dirty="0"/>
          </a:p>
          <a:p>
            <a:pPr marL="285750" indent="-285750" algn="ctr">
              <a:buFont typeface="Arial" panose="020B0604020202020204" pitchFamily="34" charset="0"/>
              <a:buChar char="•"/>
            </a:pPr>
            <a:r>
              <a:rPr lang="es-MX" dirty="0" err="1">
                <a:latin typeface="Cambria Math" panose="02040503050406030204" pitchFamily="18" charset="0"/>
                <a:ea typeface="Cambria Math" panose="02040503050406030204" pitchFamily="18" charset="0"/>
              </a:rPr>
              <a:t>By</a:t>
            </a:r>
            <a:r>
              <a:rPr lang="es-MX" dirty="0">
                <a:latin typeface="Cambria Math" panose="02040503050406030204" pitchFamily="18" charset="0"/>
                <a:ea typeface="Cambria Math" panose="02040503050406030204" pitchFamily="18" charset="0"/>
              </a:rPr>
              <a:t>= 18.33 T</a:t>
            </a:r>
          </a:p>
          <a:p>
            <a:pPr marL="285750" indent="-285750" algn="ctr">
              <a:buFont typeface="Arial" panose="020B0604020202020204" pitchFamily="34" charset="0"/>
              <a:buChar char="•"/>
            </a:pPr>
            <a:r>
              <a:rPr lang="es-MX" dirty="0">
                <a:latin typeface="Cambria Math" panose="02040503050406030204" pitchFamily="18" charset="0"/>
                <a:ea typeface="Cambria Math" panose="02040503050406030204" pitchFamily="18" charset="0"/>
              </a:rPr>
              <a:t>Ay= 18.67T</a:t>
            </a:r>
            <a:endParaRPr lang="es-MX" dirty="0"/>
          </a:p>
        </p:txBody>
      </p:sp>
      <p:sp>
        <p:nvSpPr>
          <p:cNvPr id="7" name="TextBox 6">
            <a:extLst>
              <a:ext uri="{FF2B5EF4-FFF2-40B4-BE49-F238E27FC236}">
                <a16:creationId xmlns:a16="http://schemas.microsoft.com/office/drawing/2014/main" xmlns="" id="{8A4480F0-D416-404D-8A80-3AAAD82C8FF7}"/>
              </a:ext>
            </a:extLst>
          </p:cNvPr>
          <p:cNvSpPr txBox="1"/>
          <p:nvPr/>
        </p:nvSpPr>
        <p:spPr>
          <a:xfrm>
            <a:off x="6240610" y="5144583"/>
            <a:ext cx="622476" cy="369332"/>
          </a:xfrm>
          <a:prstGeom prst="rect">
            <a:avLst/>
          </a:prstGeom>
          <a:noFill/>
        </p:spPr>
        <p:txBody>
          <a:bodyPr wrap="square" rtlCol="0">
            <a:spAutoFit/>
          </a:bodyPr>
          <a:lstStyle/>
          <a:p>
            <a:r>
              <a:rPr lang="es-MX" dirty="0"/>
              <a:t>-5T</a:t>
            </a:r>
          </a:p>
        </p:txBody>
      </p:sp>
      <p:sp>
        <p:nvSpPr>
          <p:cNvPr id="10" name="TextBox 9">
            <a:extLst>
              <a:ext uri="{FF2B5EF4-FFF2-40B4-BE49-F238E27FC236}">
                <a16:creationId xmlns:a16="http://schemas.microsoft.com/office/drawing/2014/main" xmlns="" id="{B3F7591D-7B97-4C87-A79F-5DBCF9825739}"/>
              </a:ext>
            </a:extLst>
          </p:cNvPr>
          <p:cNvSpPr txBox="1"/>
          <p:nvPr/>
        </p:nvSpPr>
        <p:spPr>
          <a:xfrm>
            <a:off x="6551847" y="5959810"/>
            <a:ext cx="820257" cy="307777"/>
          </a:xfrm>
          <a:prstGeom prst="rect">
            <a:avLst/>
          </a:prstGeom>
          <a:noFill/>
        </p:spPr>
        <p:txBody>
          <a:bodyPr wrap="square" rtlCol="0">
            <a:spAutoFit/>
          </a:bodyPr>
          <a:lstStyle/>
          <a:p>
            <a:r>
              <a:rPr lang="es-MX" sz="1400" dirty="0"/>
              <a:t>2*2=4</a:t>
            </a:r>
          </a:p>
        </p:txBody>
      </p:sp>
      <p:cxnSp>
        <p:nvCxnSpPr>
          <p:cNvPr id="12" name="Straight Arrow Connector 11">
            <a:extLst>
              <a:ext uri="{FF2B5EF4-FFF2-40B4-BE49-F238E27FC236}">
                <a16:creationId xmlns:a16="http://schemas.microsoft.com/office/drawing/2014/main" xmlns="" id="{0BC0E47A-17E8-4564-8C99-8EB0F081D216}"/>
              </a:ext>
            </a:extLst>
          </p:cNvPr>
          <p:cNvCxnSpPr>
            <a:cxnSpLocks/>
          </p:cNvCxnSpPr>
          <p:nvPr/>
        </p:nvCxnSpPr>
        <p:spPr>
          <a:xfrm flipH="1">
            <a:off x="5837871" y="6113698"/>
            <a:ext cx="856285" cy="552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xmlns="" id="{839204DA-1DF0-45DB-A6EC-C8A28A20B004}"/>
              </a:ext>
            </a:extLst>
          </p:cNvPr>
          <p:cNvSpPr txBox="1"/>
          <p:nvPr/>
        </p:nvSpPr>
        <p:spPr>
          <a:xfrm>
            <a:off x="5064712" y="6041535"/>
            <a:ext cx="864827" cy="253916"/>
          </a:xfrm>
          <a:prstGeom prst="rect">
            <a:avLst/>
          </a:prstGeom>
          <a:noFill/>
        </p:spPr>
        <p:txBody>
          <a:bodyPr wrap="square" rtlCol="0">
            <a:spAutoFit/>
          </a:bodyPr>
          <a:lstStyle/>
          <a:p>
            <a:r>
              <a:rPr lang="es-MX" sz="1050" dirty="0"/>
              <a:t>Toneladas</a:t>
            </a:r>
          </a:p>
        </p:txBody>
      </p:sp>
      <p:sp>
        <p:nvSpPr>
          <p:cNvPr id="15" name="TextBox 14">
            <a:extLst>
              <a:ext uri="{FF2B5EF4-FFF2-40B4-BE49-F238E27FC236}">
                <a16:creationId xmlns:a16="http://schemas.microsoft.com/office/drawing/2014/main" xmlns="" id="{0EEC0157-88F9-4296-886F-A3EB6E76E845}"/>
              </a:ext>
            </a:extLst>
          </p:cNvPr>
          <p:cNvSpPr txBox="1"/>
          <p:nvPr/>
        </p:nvSpPr>
        <p:spPr>
          <a:xfrm>
            <a:off x="7146734" y="6363994"/>
            <a:ext cx="663391" cy="253916"/>
          </a:xfrm>
          <a:prstGeom prst="rect">
            <a:avLst/>
          </a:prstGeom>
          <a:noFill/>
        </p:spPr>
        <p:txBody>
          <a:bodyPr wrap="square" rtlCol="0">
            <a:spAutoFit/>
          </a:bodyPr>
          <a:lstStyle/>
          <a:p>
            <a:r>
              <a:rPr lang="es-MX" sz="1050" dirty="0"/>
              <a:t>metros</a:t>
            </a:r>
          </a:p>
        </p:txBody>
      </p:sp>
      <p:cxnSp>
        <p:nvCxnSpPr>
          <p:cNvPr id="18" name="Straight Arrow Connector 17">
            <a:extLst>
              <a:ext uri="{FF2B5EF4-FFF2-40B4-BE49-F238E27FC236}">
                <a16:creationId xmlns:a16="http://schemas.microsoft.com/office/drawing/2014/main" xmlns="" id="{BDF2DC8B-79D5-4C8E-9249-5664FAA27438}"/>
              </a:ext>
            </a:extLst>
          </p:cNvPr>
          <p:cNvCxnSpPr>
            <a:cxnSpLocks/>
          </p:cNvCxnSpPr>
          <p:nvPr/>
        </p:nvCxnSpPr>
        <p:spPr>
          <a:xfrm flipV="1">
            <a:off x="7601631" y="3451779"/>
            <a:ext cx="267052" cy="2732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xmlns="" id="{41F7C483-3C12-42B9-A96A-2E7DCA59EA12}"/>
              </a:ext>
            </a:extLst>
          </p:cNvPr>
          <p:cNvSpPr txBox="1"/>
          <p:nvPr/>
        </p:nvSpPr>
        <p:spPr>
          <a:xfrm>
            <a:off x="7123335" y="5781029"/>
            <a:ext cx="561035" cy="369332"/>
          </a:xfrm>
          <a:prstGeom prst="rect">
            <a:avLst/>
          </a:prstGeom>
          <a:noFill/>
        </p:spPr>
        <p:txBody>
          <a:bodyPr wrap="square" rtlCol="0">
            <a:spAutoFit/>
          </a:bodyPr>
          <a:lstStyle/>
          <a:p>
            <a:r>
              <a:rPr lang="es-MX" dirty="0"/>
              <a:t>-9T</a:t>
            </a:r>
          </a:p>
        </p:txBody>
      </p:sp>
      <p:sp>
        <p:nvSpPr>
          <p:cNvPr id="36" name="TextBox 35">
            <a:extLst>
              <a:ext uri="{FF2B5EF4-FFF2-40B4-BE49-F238E27FC236}">
                <a16:creationId xmlns:a16="http://schemas.microsoft.com/office/drawing/2014/main" xmlns="" id="{BD388EAC-C1E6-4DDB-AE08-0779012DE904}"/>
              </a:ext>
            </a:extLst>
          </p:cNvPr>
          <p:cNvSpPr txBox="1"/>
          <p:nvPr/>
        </p:nvSpPr>
        <p:spPr>
          <a:xfrm>
            <a:off x="6551847" y="3714110"/>
            <a:ext cx="649276" cy="369332"/>
          </a:xfrm>
          <a:prstGeom prst="rect">
            <a:avLst/>
          </a:prstGeom>
          <a:noFill/>
        </p:spPr>
        <p:txBody>
          <a:bodyPr wrap="square" rtlCol="0">
            <a:spAutoFit/>
          </a:bodyPr>
          <a:lstStyle/>
          <a:p>
            <a:r>
              <a:rPr lang="es-MX" dirty="0"/>
              <a:t>9.67</a:t>
            </a:r>
          </a:p>
        </p:txBody>
      </p:sp>
      <p:sp>
        <p:nvSpPr>
          <p:cNvPr id="63" name="TextBox 62">
            <a:extLst>
              <a:ext uri="{FF2B5EF4-FFF2-40B4-BE49-F238E27FC236}">
                <a16:creationId xmlns:a16="http://schemas.microsoft.com/office/drawing/2014/main" xmlns="" id="{F1761D11-522B-42D7-80EE-8BC645C11AA4}"/>
              </a:ext>
            </a:extLst>
          </p:cNvPr>
          <p:cNvSpPr txBox="1"/>
          <p:nvPr/>
        </p:nvSpPr>
        <p:spPr>
          <a:xfrm>
            <a:off x="7314941" y="3604488"/>
            <a:ext cx="820257" cy="307777"/>
          </a:xfrm>
          <a:prstGeom prst="rect">
            <a:avLst/>
          </a:prstGeom>
          <a:noFill/>
        </p:spPr>
        <p:txBody>
          <a:bodyPr wrap="square" rtlCol="0">
            <a:spAutoFit/>
          </a:bodyPr>
          <a:lstStyle/>
          <a:p>
            <a:r>
              <a:rPr lang="es-MX" sz="1400" dirty="0"/>
              <a:t>2*2=4</a:t>
            </a:r>
          </a:p>
        </p:txBody>
      </p:sp>
      <p:sp>
        <p:nvSpPr>
          <p:cNvPr id="66" name="TextBox 65">
            <a:extLst>
              <a:ext uri="{FF2B5EF4-FFF2-40B4-BE49-F238E27FC236}">
                <a16:creationId xmlns:a16="http://schemas.microsoft.com/office/drawing/2014/main" xmlns="" id="{002BDC7A-4909-49FB-AD8A-CC2EA77A58A6}"/>
              </a:ext>
            </a:extLst>
          </p:cNvPr>
          <p:cNvSpPr txBox="1"/>
          <p:nvPr/>
        </p:nvSpPr>
        <p:spPr>
          <a:xfrm>
            <a:off x="7705095" y="3264257"/>
            <a:ext cx="663391" cy="253916"/>
          </a:xfrm>
          <a:prstGeom prst="rect">
            <a:avLst/>
          </a:prstGeom>
          <a:noFill/>
        </p:spPr>
        <p:txBody>
          <a:bodyPr wrap="square" rtlCol="0">
            <a:spAutoFit/>
          </a:bodyPr>
          <a:lstStyle/>
          <a:p>
            <a:r>
              <a:rPr lang="es-MX" sz="1050" dirty="0"/>
              <a:t>metros</a:t>
            </a:r>
          </a:p>
        </p:txBody>
      </p:sp>
      <p:sp>
        <p:nvSpPr>
          <p:cNvPr id="69" name="TextBox 68">
            <a:extLst>
              <a:ext uri="{FF2B5EF4-FFF2-40B4-BE49-F238E27FC236}">
                <a16:creationId xmlns:a16="http://schemas.microsoft.com/office/drawing/2014/main" xmlns="" id="{767E3415-C9D8-4C1A-A349-7FFF707113A3}"/>
              </a:ext>
            </a:extLst>
          </p:cNvPr>
          <p:cNvSpPr txBox="1"/>
          <p:nvPr/>
        </p:nvSpPr>
        <p:spPr>
          <a:xfrm>
            <a:off x="6759907" y="3310751"/>
            <a:ext cx="864827" cy="253916"/>
          </a:xfrm>
          <a:prstGeom prst="rect">
            <a:avLst/>
          </a:prstGeom>
          <a:noFill/>
        </p:spPr>
        <p:txBody>
          <a:bodyPr wrap="square" rtlCol="0">
            <a:spAutoFit/>
          </a:bodyPr>
          <a:lstStyle/>
          <a:p>
            <a:r>
              <a:rPr lang="es-MX" sz="1050" dirty="0"/>
              <a:t>Toneladas</a:t>
            </a:r>
          </a:p>
        </p:txBody>
      </p:sp>
      <p:cxnSp>
        <p:nvCxnSpPr>
          <p:cNvPr id="71" name="Straight Arrow Connector 70">
            <a:extLst>
              <a:ext uri="{FF2B5EF4-FFF2-40B4-BE49-F238E27FC236}">
                <a16:creationId xmlns:a16="http://schemas.microsoft.com/office/drawing/2014/main" xmlns="" id="{1BA0A67C-D0B8-4EF9-B156-3B3D4D13B7B5}"/>
              </a:ext>
            </a:extLst>
          </p:cNvPr>
          <p:cNvCxnSpPr>
            <a:cxnSpLocks/>
          </p:cNvCxnSpPr>
          <p:nvPr/>
        </p:nvCxnSpPr>
        <p:spPr>
          <a:xfrm flipH="1" flipV="1">
            <a:off x="7359545" y="3518173"/>
            <a:ext cx="107647" cy="1696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xmlns="" id="{A093E8A9-4D91-4FA2-978D-2B5F63248A9B}"/>
              </a:ext>
            </a:extLst>
          </p:cNvPr>
          <p:cNvSpPr txBox="1"/>
          <p:nvPr/>
        </p:nvSpPr>
        <p:spPr>
          <a:xfrm>
            <a:off x="8020983" y="3938256"/>
            <a:ext cx="645113" cy="369332"/>
          </a:xfrm>
          <a:prstGeom prst="rect">
            <a:avLst/>
          </a:prstGeom>
          <a:noFill/>
        </p:spPr>
        <p:txBody>
          <a:bodyPr wrap="square" rtlCol="0">
            <a:spAutoFit/>
          </a:bodyPr>
          <a:lstStyle/>
          <a:p>
            <a:r>
              <a:rPr lang="es-MX" dirty="0"/>
              <a:t>5.67</a:t>
            </a:r>
          </a:p>
        </p:txBody>
      </p:sp>
      <p:cxnSp>
        <p:nvCxnSpPr>
          <p:cNvPr id="75" name="Straight Arrow Connector 74">
            <a:extLst>
              <a:ext uri="{FF2B5EF4-FFF2-40B4-BE49-F238E27FC236}">
                <a16:creationId xmlns:a16="http://schemas.microsoft.com/office/drawing/2014/main" xmlns="" id="{09507A48-0018-4A2D-975A-A0F19DCEA8F3}"/>
              </a:ext>
            </a:extLst>
          </p:cNvPr>
          <p:cNvCxnSpPr>
            <a:cxnSpLocks/>
            <a:stCxn id="10" idx="2"/>
            <a:endCxn id="15" idx="1"/>
          </p:cNvCxnSpPr>
          <p:nvPr/>
        </p:nvCxnSpPr>
        <p:spPr>
          <a:xfrm>
            <a:off x="6961976" y="6267587"/>
            <a:ext cx="184758" cy="2233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xmlns="" id="{3F10CE07-F45D-409C-AD67-7C2B654DC719}"/>
              </a:ext>
            </a:extLst>
          </p:cNvPr>
          <p:cNvSpPr txBox="1"/>
          <p:nvPr/>
        </p:nvSpPr>
        <p:spPr>
          <a:xfrm>
            <a:off x="8242189" y="4357579"/>
            <a:ext cx="773562" cy="369332"/>
          </a:xfrm>
          <a:prstGeom prst="rect">
            <a:avLst/>
          </a:prstGeom>
          <a:noFill/>
        </p:spPr>
        <p:txBody>
          <a:bodyPr wrap="square" rtlCol="0">
            <a:spAutoFit/>
          </a:bodyPr>
          <a:lstStyle/>
          <a:p>
            <a:r>
              <a:rPr lang="es-MX" dirty="0"/>
              <a:t>2.67</a:t>
            </a:r>
          </a:p>
        </p:txBody>
      </p:sp>
      <p:sp>
        <p:nvSpPr>
          <p:cNvPr id="89" name="TextBox 88">
            <a:extLst>
              <a:ext uri="{FF2B5EF4-FFF2-40B4-BE49-F238E27FC236}">
                <a16:creationId xmlns:a16="http://schemas.microsoft.com/office/drawing/2014/main" xmlns="" id="{EDC63820-565A-476E-A625-4FBED556BBB4}"/>
              </a:ext>
            </a:extLst>
          </p:cNvPr>
          <p:cNvSpPr txBox="1"/>
          <p:nvPr/>
        </p:nvSpPr>
        <p:spPr>
          <a:xfrm>
            <a:off x="6846556" y="4472064"/>
            <a:ext cx="1005713" cy="369332"/>
          </a:xfrm>
          <a:prstGeom prst="rect">
            <a:avLst/>
          </a:prstGeom>
          <a:noFill/>
        </p:spPr>
        <p:txBody>
          <a:bodyPr wrap="square" rtlCol="0">
            <a:spAutoFit/>
          </a:bodyPr>
          <a:lstStyle/>
          <a:p>
            <a:r>
              <a:rPr lang="es-MX" dirty="0"/>
              <a:t>18.67T</a:t>
            </a:r>
          </a:p>
        </p:txBody>
      </p:sp>
      <p:sp>
        <p:nvSpPr>
          <p:cNvPr id="113" name="TextBox 112">
            <a:extLst>
              <a:ext uri="{FF2B5EF4-FFF2-40B4-BE49-F238E27FC236}">
                <a16:creationId xmlns:a16="http://schemas.microsoft.com/office/drawing/2014/main" xmlns="" id="{D91F4D96-7ABF-4848-9FEB-D84B1454FF1C}"/>
              </a:ext>
            </a:extLst>
          </p:cNvPr>
          <p:cNvSpPr txBox="1"/>
          <p:nvPr/>
        </p:nvSpPr>
        <p:spPr>
          <a:xfrm>
            <a:off x="10761714" y="4603071"/>
            <a:ext cx="445054" cy="369332"/>
          </a:xfrm>
          <a:prstGeom prst="rect">
            <a:avLst/>
          </a:prstGeom>
          <a:noFill/>
        </p:spPr>
        <p:txBody>
          <a:bodyPr wrap="square" rtlCol="0">
            <a:spAutoFit/>
          </a:bodyPr>
          <a:lstStyle/>
          <a:p>
            <a:r>
              <a:rPr lang="es-MX" dirty="0"/>
              <a:t>0</a:t>
            </a:r>
          </a:p>
        </p:txBody>
      </p:sp>
    </p:spTree>
    <p:extLst>
      <p:ext uri="{BB962C8B-B14F-4D97-AF65-F5344CB8AC3E}">
        <p14:creationId xmlns:p14="http://schemas.microsoft.com/office/powerpoint/2010/main" val="206668871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500" fill="hold"/>
                                        <p:tgtEl>
                                          <p:spTgt spid="65"/>
                                        </p:tgtEl>
                                        <p:attrNameLst>
                                          <p:attrName>ppt_x</p:attrName>
                                        </p:attrNameLst>
                                      </p:cBhvr>
                                      <p:tavLst>
                                        <p:tav tm="0">
                                          <p:val>
                                            <p:strVal val="#ppt_x"/>
                                          </p:val>
                                        </p:tav>
                                        <p:tav tm="100000">
                                          <p:val>
                                            <p:strVal val="#ppt_x"/>
                                          </p:val>
                                        </p:tav>
                                      </p:tavLst>
                                    </p:anim>
                                    <p:anim calcmode="lin" valueType="num">
                                      <p:cBhvr additive="base">
                                        <p:cTn id="14" dur="500" fill="hold"/>
                                        <p:tgtEl>
                                          <p:spTgt spid="6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1000"/>
                                        <p:tgtEl>
                                          <p:spTgt spid="75"/>
                                        </p:tgtEl>
                                      </p:cBhvr>
                                    </p:animEffect>
                                    <p:anim calcmode="lin" valueType="num">
                                      <p:cBhvr>
                                        <p:cTn id="42" dur="1000" fill="hold"/>
                                        <p:tgtEl>
                                          <p:spTgt spid="75"/>
                                        </p:tgtEl>
                                        <p:attrNameLst>
                                          <p:attrName>ppt_x</p:attrName>
                                        </p:attrNameLst>
                                      </p:cBhvr>
                                      <p:tavLst>
                                        <p:tav tm="0">
                                          <p:val>
                                            <p:strVal val="#ppt_x"/>
                                          </p:val>
                                        </p:tav>
                                        <p:tav tm="100000">
                                          <p:val>
                                            <p:strVal val="#ppt_x"/>
                                          </p:val>
                                        </p:tav>
                                      </p:tavLst>
                                    </p:anim>
                                    <p:anim calcmode="lin" valueType="num">
                                      <p:cBhvr>
                                        <p:cTn id="43" dur="1000" fill="hold"/>
                                        <p:tgtEl>
                                          <p:spTgt spid="7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1000"/>
                                        <p:tgtEl>
                                          <p:spTgt spid="24"/>
                                        </p:tgtEl>
                                      </p:cBhvr>
                                    </p:animEffect>
                                    <p:anim calcmode="lin" valueType="num">
                                      <p:cBhvr>
                                        <p:cTn id="54" dur="1000" fill="hold"/>
                                        <p:tgtEl>
                                          <p:spTgt spid="24"/>
                                        </p:tgtEl>
                                        <p:attrNameLst>
                                          <p:attrName>ppt_x</p:attrName>
                                        </p:attrNameLst>
                                      </p:cBhvr>
                                      <p:tavLst>
                                        <p:tav tm="0">
                                          <p:val>
                                            <p:strVal val="#ppt_x"/>
                                          </p:val>
                                        </p:tav>
                                        <p:tav tm="100000">
                                          <p:val>
                                            <p:strVal val="#ppt_x"/>
                                          </p:val>
                                        </p:tav>
                                      </p:tavLst>
                                    </p:anim>
                                    <p:anim calcmode="lin" valueType="num">
                                      <p:cBhvr>
                                        <p:cTn id="5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fade">
                                      <p:cBhvr>
                                        <p:cTn id="60" dur="1000"/>
                                        <p:tgtEl>
                                          <p:spTgt spid="67"/>
                                        </p:tgtEl>
                                      </p:cBhvr>
                                    </p:animEffect>
                                    <p:anim calcmode="lin" valueType="num">
                                      <p:cBhvr>
                                        <p:cTn id="61" dur="1000" fill="hold"/>
                                        <p:tgtEl>
                                          <p:spTgt spid="67"/>
                                        </p:tgtEl>
                                        <p:attrNameLst>
                                          <p:attrName>ppt_x</p:attrName>
                                        </p:attrNameLst>
                                      </p:cBhvr>
                                      <p:tavLst>
                                        <p:tav tm="0">
                                          <p:val>
                                            <p:strVal val="#ppt_x"/>
                                          </p:val>
                                        </p:tav>
                                        <p:tav tm="100000">
                                          <p:val>
                                            <p:strVal val="#ppt_x"/>
                                          </p:val>
                                        </p:tav>
                                      </p:tavLst>
                                    </p:anim>
                                    <p:anim calcmode="lin" valueType="num">
                                      <p:cBhvr>
                                        <p:cTn id="62"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fill="hold"/>
                                        <p:tgtEl>
                                          <p:spTgt spid="36"/>
                                        </p:tgtEl>
                                        <p:attrNameLst>
                                          <p:attrName>ppt_x</p:attrName>
                                        </p:attrNameLst>
                                      </p:cBhvr>
                                      <p:tavLst>
                                        <p:tav tm="0">
                                          <p:val>
                                            <p:strVal val="#ppt_x"/>
                                          </p:val>
                                        </p:tav>
                                        <p:tav tm="100000">
                                          <p:val>
                                            <p:strVal val="#ppt_x"/>
                                          </p:val>
                                        </p:tav>
                                      </p:tavLst>
                                    </p:anim>
                                    <p:anim calcmode="lin" valueType="num">
                                      <p:cBhvr additive="base">
                                        <p:cTn id="68"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79"/>
                                        </p:tgtEl>
                                        <p:attrNameLst>
                                          <p:attrName>style.visibility</p:attrName>
                                        </p:attrNameLst>
                                      </p:cBhvr>
                                      <p:to>
                                        <p:strVal val="visible"/>
                                      </p:to>
                                    </p:set>
                                    <p:anim calcmode="lin" valueType="num">
                                      <p:cBhvr additive="base">
                                        <p:cTn id="73" dur="500" fill="hold"/>
                                        <p:tgtEl>
                                          <p:spTgt spid="79"/>
                                        </p:tgtEl>
                                        <p:attrNameLst>
                                          <p:attrName>ppt_x</p:attrName>
                                        </p:attrNameLst>
                                      </p:cBhvr>
                                      <p:tavLst>
                                        <p:tav tm="0">
                                          <p:val>
                                            <p:strVal val="#ppt_x"/>
                                          </p:val>
                                        </p:tav>
                                        <p:tav tm="100000">
                                          <p:val>
                                            <p:strVal val="#ppt_x"/>
                                          </p:val>
                                        </p:tav>
                                      </p:tavLst>
                                    </p:anim>
                                    <p:anim calcmode="lin" valueType="num">
                                      <p:cBhvr additive="base">
                                        <p:cTn id="74" dur="500" fill="hold"/>
                                        <p:tgtEl>
                                          <p:spTgt spid="79"/>
                                        </p:tgtEl>
                                        <p:attrNameLst>
                                          <p:attrName>ppt_y</p:attrName>
                                        </p:attrNameLst>
                                      </p:cBhvr>
                                      <p:tavLst>
                                        <p:tav tm="0">
                                          <p:val>
                                            <p:strVal val="1+#ppt_h/2"/>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89"/>
                                        </p:tgtEl>
                                        <p:attrNameLst>
                                          <p:attrName>style.visibility</p:attrName>
                                        </p:attrNameLst>
                                      </p:cBhvr>
                                      <p:to>
                                        <p:strVal val="visible"/>
                                      </p:to>
                                    </p:set>
                                    <p:animEffect transition="in" filter="fade">
                                      <p:cBhvr>
                                        <p:cTn id="77" dur="1000"/>
                                        <p:tgtEl>
                                          <p:spTgt spid="89"/>
                                        </p:tgtEl>
                                      </p:cBhvr>
                                    </p:animEffect>
                                    <p:anim calcmode="lin" valueType="num">
                                      <p:cBhvr>
                                        <p:cTn id="78" dur="1000" fill="hold"/>
                                        <p:tgtEl>
                                          <p:spTgt spid="89"/>
                                        </p:tgtEl>
                                        <p:attrNameLst>
                                          <p:attrName>ppt_x</p:attrName>
                                        </p:attrNameLst>
                                      </p:cBhvr>
                                      <p:tavLst>
                                        <p:tav tm="0">
                                          <p:val>
                                            <p:strVal val="#ppt_x"/>
                                          </p:val>
                                        </p:tav>
                                        <p:tav tm="100000">
                                          <p:val>
                                            <p:strVal val="#ppt_x"/>
                                          </p:val>
                                        </p:tav>
                                      </p:tavLst>
                                    </p:anim>
                                    <p:anim calcmode="lin" valueType="num">
                                      <p:cBhvr>
                                        <p:cTn id="79" dur="1000" fill="hold"/>
                                        <p:tgtEl>
                                          <p:spTgt spid="89"/>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fade">
                                      <p:cBhvr>
                                        <p:cTn id="84" dur="1000"/>
                                        <p:tgtEl>
                                          <p:spTgt spid="63"/>
                                        </p:tgtEl>
                                      </p:cBhvr>
                                    </p:animEffect>
                                    <p:anim calcmode="lin" valueType="num">
                                      <p:cBhvr>
                                        <p:cTn id="85" dur="1000" fill="hold"/>
                                        <p:tgtEl>
                                          <p:spTgt spid="63"/>
                                        </p:tgtEl>
                                        <p:attrNameLst>
                                          <p:attrName>ppt_x</p:attrName>
                                        </p:attrNameLst>
                                      </p:cBhvr>
                                      <p:tavLst>
                                        <p:tav tm="0">
                                          <p:val>
                                            <p:strVal val="#ppt_x"/>
                                          </p:val>
                                        </p:tav>
                                        <p:tav tm="100000">
                                          <p:val>
                                            <p:strVal val="#ppt_x"/>
                                          </p:val>
                                        </p:tav>
                                      </p:tavLst>
                                    </p:anim>
                                    <p:anim calcmode="lin" valueType="num">
                                      <p:cBhvr>
                                        <p:cTn id="86" dur="1000" fill="hold"/>
                                        <p:tgtEl>
                                          <p:spTgt spid="63"/>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fade">
                                      <p:cBhvr>
                                        <p:cTn id="89" dur="1000"/>
                                        <p:tgtEl>
                                          <p:spTgt spid="18"/>
                                        </p:tgtEl>
                                      </p:cBhvr>
                                    </p:animEffect>
                                    <p:anim calcmode="lin" valueType="num">
                                      <p:cBhvr>
                                        <p:cTn id="90" dur="1000" fill="hold"/>
                                        <p:tgtEl>
                                          <p:spTgt spid="18"/>
                                        </p:tgtEl>
                                        <p:attrNameLst>
                                          <p:attrName>ppt_x</p:attrName>
                                        </p:attrNameLst>
                                      </p:cBhvr>
                                      <p:tavLst>
                                        <p:tav tm="0">
                                          <p:val>
                                            <p:strVal val="#ppt_x"/>
                                          </p:val>
                                        </p:tav>
                                        <p:tav tm="100000">
                                          <p:val>
                                            <p:strVal val="#ppt_x"/>
                                          </p:val>
                                        </p:tav>
                                      </p:tavLst>
                                    </p:anim>
                                    <p:anim calcmode="lin" valueType="num">
                                      <p:cBhvr>
                                        <p:cTn id="91" dur="1000" fill="hold"/>
                                        <p:tgtEl>
                                          <p:spTgt spid="18"/>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66"/>
                                        </p:tgtEl>
                                        <p:attrNameLst>
                                          <p:attrName>style.visibility</p:attrName>
                                        </p:attrNameLst>
                                      </p:cBhvr>
                                      <p:to>
                                        <p:strVal val="visible"/>
                                      </p:to>
                                    </p:set>
                                    <p:animEffect transition="in" filter="fade">
                                      <p:cBhvr>
                                        <p:cTn id="94" dur="1000"/>
                                        <p:tgtEl>
                                          <p:spTgt spid="66"/>
                                        </p:tgtEl>
                                      </p:cBhvr>
                                    </p:animEffect>
                                    <p:anim calcmode="lin" valueType="num">
                                      <p:cBhvr>
                                        <p:cTn id="95" dur="1000" fill="hold"/>
                                        <p:tgtEl>
                                          <p:spTgt spid="66"/>
                                        </p:tgtEl>
                                        <p:attrNameLst>
                                          <p:attrName>ppt_x</p:attrName>
                                        </p:attrNameLst>
                                      </p:cBhvr>
                                      <p:tavLst>
                                        <p:tav tm="0">
                                          <p:val>
                                            <p:strVal val="#ppt_x"/>
                                          </p:val>
                                        </p:tav>
                                        <p:tav tm="100000">
                                          <p:val>
                                            <p:strVal val="#ppt_x"/>
                                          </p:val>
                                        </p:tav>
                                      </p:tavLst>
                                    </p:anim>
                                    <p:anim calcmode="lin" valueType="num">
                                      <p:cBhvr>
                                        <p:cTn id="96" dur="1000" fill="hold"/>
                                        <p:tgtEl>
                                          <p:spTgt spid="66"/>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0"/>
                                  </p:stCondLst>
                                  <p:childTnLst>
                                    <p:set>
                                      <p:cBhvr>
                                        <p:cTn id="98" dur="1" fill="hold">
                                          <p:stCondLst>
                                            <p:cond delay="0"/>
                                          </p:stCondLst>
                                        </p:cTn>
                                        <p:tgtEl>
                                          <p:spTgt spid="71"/>
                                        </p:tgtEl>
                                        <p:attrNameLst>
                                          <p:attrName>style.visibility</p:attrName>
                                        </p:attrNameLst>
                                      </p:cBhvr>
                                      <p:to>
                                        <p:strVal val="visible"/>
                                      </p:to>
                                    </p:set>
                                    <p:animEffect transition="in" filter="fade">
                                      <p:cBhvr>
                                        <p:cTn id="99" dur="1000"/>
                                        <p:tgtEl>
                                          <p:spTgt spid="71"/>
                                        </p:tgtEl>
                                      </p:cBhvr>
                                    </p:animEffect>
                                    <p:anim calcmode="lin" valueType="num">
                                      <p:cBhvr>
                                        <p:cTn id="100" dur="1000" fill="hold"/>
                                        <p:tgtEl>
                                          <p:spTgt spid="71"/>
                                        </p:tgtEl>
                                        <p:attrNameLst>
                                          <p:attrName>ppt_x</p:attrName>
                                        </p:attrNameLst>
                                      </p:cBhvr>
                                      <p:tavLst>
                                        <p:tav tm="0">
                                          <p:val>
                                            <p:strVal val="#ppt_x"/>
                                          </p:val>
                                        </p:tav>
                                        <p:tav tm="100000">
                                          <p:val>
                                            <p:strVal val="#ppt_x"/>
                                          </p:val>
                                        </p:tav>
                                      </p:tavLst>
                                    </p:anim>
                                    <p:anim calcmode="lin" valueType="num">
                                      <p:cBhvr>
                                        <p:cTn id="101" dur="1000" fill="hold"/>
                                        <p:tgtEl>
                                          <p:spTgt spid="71"/>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69"/>
                                        </p:tgtEl>
                                        <p:attrNameLst>
                                          <p:attrName>style.visibility</p:attrName>
                                        </p:attrNameLst>
                                      </p:cBhvr>
                                      <p:to>
                                        <p:strVal val="visible"/>
                                      </p:to>
                                    </p:set>
                                    <p:animEffect transition="in" filter="fade">
                                      <p:cBhvr>
                                        <p:cTn id="104" dur="1000"/>
                                        <p:tgtEl>
                                          <p:spTgt spid="69"/>
                                        </p:tgtEl>
                                      </p:cBhvr>
                                    </p:animEffect>
                                    <p:anim calcmode="lin" valueType="num">
                                      <p:cBhvr>
                                        <p:cTn id="105" dur="1000" fill="hold"/>
                                        <p:tgtEl>
                                          <p:spTgt spid="69"/>
                                        </p:tgtEl>
                                        <p:attrNameLst>
                                          <p:attrName>ppt_x</p:attrName>
                                        </p:attrNameLst>
                                      </p:cBhvr>
                                      <p:tavLst>
                                        <p:tav tm="0">
                                          <p:val>
                                            <p:strVal val="#ppt_x"/>
                                          </p:val>
                                        </p:tav>
                                        <p:tav tm="100000">
                                          <p:val>
                                            <p:strVal val="#ppt_x"/>
                                          </p:val>
                                        </p:tav>
                                      </p:tavLst>
                                    </p:anim>
                                    <p:anim calcmode="lin" valueType="num">
                                      <p:cBhvr>
                                        <p:cTn id="106"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7" presetClass="entr" presetSubtype="0" fill="hold" nodeType="clickEffect">
                                  <p:stCondLst>
                                    <p:cond delay="0"/>
                                  </p:stCondLst>
                                  <p:childTnLst>
                                    <p:set>
                                      <p:cBhvr>
                                        <p:cTn id="110" dur="1" fill="hold">
                                          <p:stCondLst>
                                            <p:cond delay="0"/>
                                          </p:stCondLst>
                                        </p:cTn>
                                        <p:tgtEl>
                                          <p:spTgt spid="76"/>
                                        </p:tgtEl>
                                        <p:attrNameLst>
                                          <p:attrName>style.visibility</p:attrName>
                                        </p:attrNameLst>
                                      </p:cBhvr>
                                      <p:to>
                                        <p:strVal val="visible"/>
                                      </p:to>
                                    </p:set>
                                    <p:animEffect transition="in" filter="fade">
                                      <p:cBhvr>
                                        <p:cTn id="111" dur="1000"/>
                                        <p:tgtEl>
                                          <p:spTgt spid="76"/>
                                        </p:tgtEl>
                                      </p:cBhvr>
                                    </p:animEffect>
                                    <p:anim calcmode="lin" valueType="num">
                                      <p:cBhvr>
                                        <p:cTn id="112" dur="1000" fill="hold"/>
                                        <p:tgtEl>
                                          <p:spTgt spid="76"/>
                                        </p:tgtEl>
                                        <p:attrNameLst>
                                          <p:attrName>ppt_x</p:attrName>
                                        </p:attrNameLst>
                                      </p:cBhvr>
                                      <p:tavLst>
                                        <p:tav tm="0">
                                          <p:val>
                                            <p:strVal val="#ppt_x"/>
                                          </p:val>
                                        </p:tav>
                                        <p:tav tm="100000">
                                          <p:val>
                                            <p:strVal val="#ppt_x"/>
                                          </p:val>
                                        </p:tav>
                                      </p:tavLst>
                                    </p:anim>
                                    <p:anim calcmode="lin" valueType="num">
                                      <p:cBhvr>
                                        <p:cTn id="113"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42" presetClass="entr" presetSubtype="0" fill="hold" grpId="0" nodeType="clickEffect">
                                  <p:stCondLst>
                                    <p:cond delay="0"/>
                                  </p:stCondLst>
                                  <p:childTnLst>
                                    <p:set>
                                      <p:cBhvr>
                                        <p:cTn id="117" dur="1" fill="hold">
                                          <p:stCondLst>
                                            <p:cond delay="0"/>
                                          </p:stCondLst>
                                        </p:cTn>
                                        <p:tgtEl>
                                          <p:spTgt spid="43"/>
                                        </p:tgtEl>
                                        <p:attrNameLst>
                                          <p:attrName>style.visibility</p:attrName>
                                        </p:attrNameLst>
                                      </p:cBhvr>
                                      <p:to>
                                        <p:strVal val="visible"/>
                                      </p:to>
                                    </p:set>
                                    <p:animEffect transition="in" filter="fade">
                                      <p:cBhvr>
                                        <p:cTn id="118" dur="1000"/>
                                        <p:tgtEl>
                                          <p:spTgt spid="43"/>
                                        </p:tgtEl>
                                      </p:cBhvr>
                                    </p:animEffect>
                                    <p:anim calcmode="lin" valueType="num">
                                      <p:cBhvr>
                                        <p:cTn id="119" dur="1000" fill="hold"/>
                                        <p:tgtEl>
                                          <p:spTgt spid="43"/>
                                        </p:tgtEl>
                                        <p:attrNameLst>
                                          <p:attrName>ppt_x</p:attrName>
                                        </p:attrNameLst>
                                      </p:cBhvr>
                                      <p:tavLst>
                                        <p:tav tm="0">
                                          <p:val>
                                            <p:strVal val="#ppt_x"/>
                                          </p:val>
                                        </p:tav>
                                        <p:tav tm="100000">
                                          <p:val>
                                            <p:strVal val="#ppt_x"/>
                                          </p:val>
                                        </p:tav>
                                      </p:tavLst>
                                    </p:anim>
                                    <p:anim calcmode="lin" valueType="num">
                                      <p:cBhvr>
                                        <p:cTn id="120"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2" presetClass="entr" presetSubtype="4" fill="hold" grpId="0" nodeType="clickEffect">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cBhvr additive="base">
                                        <p:cTn id="125" dur="500" fill="hold"/>
                                        <p:tgtEl>
                                          <p:spTgt spid="64"/>
                                        </p:tgtEl>
                                        <p:attrNameLst>
                                          <p:attrName>ppt_x</p:attrName>
                                        </p:attrNameLst>
                                      </p:cBhvr>
                                      <p:tavLst>
                                        <p:tav tm="0">
                                          <p:val>
                                            <p:strVal val="#ppt_x"/>
                                          </p:val>
                                        </p:tav>
                                        <p:tav tm="100000">
                                          <p:val>
                                            <p:strVal val="#ppt_x"/>
                                          </p:val>
                                        </p:tav>
                                      </p:tavLst>
                                    </p:anim>
                                    <p:anim calcmode="lin" valueType="num">
                                      <p:cBhvr additive="base">
                                        <p:cTn id="126"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42" presetClass="entr" presetSubtype="0" fill="hold" grpId="0" nodeType="clickEffect">
                                  <p:stCondLst>
                                    <p:cond delay="0"/>
                                  </p:stCondLst>
                                  <p:childTnLst>
                                    <p:set>
                                      <p:cBhvr>
                                        <p:cTn id="130" dur="1" fill="hold">
                                          <p:stCondLst>
                                            <p:cond delay="0"/>
                                          </p:stCondLst>
                                        </p:cTn>
                                        <p:tgtEl>
                                          <p:spTgt spid="113"/>
                                        </p:tgtEl>
                                        <p:attrNameLst>
                                          <p:attrName>style.visibility</p:attrName>
                                        </p:attrNameLst>
                                      </p:cBhvr>
                                      <p:to>
                                        <p:strVal val="visible"/>
                                      </p:to>
                                    </p:set>
                                    <p:animEffect transition="in" filter="fade">
                                      <p:cBhvr>
                                        <p:cTn id="131" dur="1000"/>
                                        <p:tgtEl>
                                          <p:spTgt spid="113"/>
                                        </p:tgtEl>
                                      </p:cBhvr>
                                    </p:animEffect>
                                    <p:anim calcmode="lin" valueType="num">
                                      <p:cBhvr>
                                        <p:cTn id="132" dur="1000" fill="hold"/>
                                        <p:tgtEl>
                                          <p:spTgt spid="113"/>
                                        </p:tgtEl>
                                        <p:attrNameLst>
                                          <p:attrName>ppt_x</p:attrName>
                                        </p:attrNameLst>
                                      </p:cBhvr>
                                      <p:tavLst>
                                        <p:tav tm="0">
                                          <p:val>
                                            <p:strVal val="#ppt_x"/>
                                          </p:val>
                                        </p:tav>
                                        <p:tav tm="100000">
                                          <p:val>
                                            <p:strVal val="#ppt_x"/>
                                          </p:val>
                                        </p:tav>
                                      </p:tavLst>
                                    </p:anim>
                                    <p:anim calcmode="lin" valueType="num">
                                      <p:cBhvr>
                                        <p:cTn id="133" dur="1000" fill="hold"/>
                                        <p:tgtEl>
                                          <p:spTgt spid="1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3" grpId="0"/>
      <p:bldP spid="15" grpId="0"/>
      <p:bldP spid="24" grpId="0"/>
      <p:bldP spid="36" grpId="0"/>
      <p:bldP spid="63" grpId="0"/>
      <p:bldP spid="66" grpId="0"/>
      <p:bldP spid="69" grpId="0"/>
      <p:bldP spid="43" grpId="0"/>
      <p:bldP spid="64" grpId="0"/>
      <p:bldP spid="89" grpId="0"/>
      <p:bldP spid="11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076A6CA-7428-4635-9866-D7E8F66346D2}"/>
              </a:ext>
            </a:extLst>
          </p:cNvPr>
          <p:cNvSpPr>
            <a:spLocks noGrp="1"/>
          </p:cNvSpPr>
          <p:nvPr>
            <p:ph idx="1"/>
          </p:nvPr>
        </p:nvSpPr>
        <p:spPr>
          <a:xfrm>
            <a:off x="1066800" y="373488"/>
            <a:ext cx="10058400" cy="1262130"/>
          </a:xfrm>
        </p:spPr>
        <p:txBody>
          <a:bodyPr>
            <a:normAutofit fontScale="92500" lnSpcReduction="10000"/>
          </a:bodyPr>
          <a:lstStyle/>
          <a:p>
            <a:pPr>
              <a:lnSpc>
                <a:spcPct val="150000"/>
              </a:lnSpc>
            </a:pPr>
            <a:r>
              <a:rPr lang="es-MX" sz="2800" dirty="0"/>
              <a:t>Ejemplo: Realiza el diagrama de esfuerzos cortantes y momento flexionante.</a:t>
            </a:r>
          </a:p>
        </p:txBody>
      </p:sp>
      <p:sp>
        <p:nvSpPr>
          <p:cNvPr id="4" name="Slide Number Placeholder 3">
            <a:extLst>
              <a:ext uri="{FF2B5EF4-FFF2-40B4-BE49-F238E27FC236}">
                <a16:creationId xmlns:a16="http://schemas.microsoft.com/office/drawing/2014/main" xmlns="" id="{003E837A-A3A4-4CA4-BE7E-D5348053B388}"/>
              </a:ext>
            </a:extLst>
          </p:cNvPr>
          <p:cNvSpPr>
            <a:spLocks noGrp="1"/>
          </p:cNvSpPr>
          <p:nvPr>
            <p:ph type="sldNum" sz="quarter" idx="12"/>
          </p:nvPr>
        </p:nvSpPr>
        <p:spPr/>
        <p:txBody>
          <a:bodyPr/>
          <a:lstStyle/>
          <a:p>
            <a:fld id="{5A07E627-992C-47B0-AE5B-F627B2EA972F}" type="slidenum">
              <a:rPr lang="es-MX" smtClean="0"/>
              <a:t>34</a:t>
            </a:fld>
            <a:endParaRPr lang="es-MX"/>
          </a:p>
        </p:txBody>
      </p:sp>
      <p:pic>
        <p:nvPicPr>
          <p:cNvPr id="5" name="Picture 4">
            <a:extLst>
              <a:ext uri="{FF2B5EF4-FFF2-40B4-BE49-F238E27FC236}">
                <a16:creationId xmlns:a16="http://schemas.microsoft.com/office/drawing/2014/main" xmlns="" id="{970ACB24-10B9-41BC-AFAD-FF0A832DFE74}"/>
              </a:ext>
            </a:extLst>
          </p:cNvPr>
          <p:cNvPicPr>
            <a:picLocks noChangeAspect="1"/>
          </p:cNvPicPr>
          <p:nvPr/>
        </p:nvPicPr>
        <p:blipFill rotWithShape="1">
          <a:blip r:embed="rId3"/>
          <a:srcRect l="53958" t="24803" r="25000" b="58893"/>
          <a:stretch/>
        </p:blipFill>
        <p:spPr>
          <a:xfrm>
            <a:off x="1402202" y="1635617"/>
            <a:ext cx="4283271" cy="1865979"/>
          </a:xfrm>
          <a:prstGeom prst="rect">
            <a:avLst/>
          </a:prstGeom>
        </p:spPr>
      </p:pic>
      <p:sp>
        <p:nvSpPr>
          <p:cNvPr id="22" name="TextBox 21">
            <a:extLst>
              <a:ext uri="{FF2B5EF4-FFF2-40B4-BE49-F238E27FC236}">
                <a16:creationId xmlns:a16="http://schemas.microsoft.com/office/drawing/2014/main" xmlns="" id="{3CB728C4-A8F1-4548-9766-4517064F1729}"/>
              </a:ext>
            </a:extLst>
          </p:cNvPr>
          <p:cNvSpPr txBox="1"/>
          <p:nvPr/>
        </p:nvSpPr>
        <p:spPr>
          <a:xfrm>
            <a:off x="1402202" y="3678996"/>
            <a:ext cx="4031087" cy="646331"/>
          </a:xfrm>
          <a:prstGeom prst="rect">
            <a:avLst/>
          </a:prstGeom>
          <a:noFill/>
        </p:spPr>
        <p:txBody>
          <a:bodyPr wrap="square" rtlCol="0">
            <a:spAutoFit/>
          </a:bodyPr>
          <a:lstStyle/>
          <a:p>
            <a:r>
              <a:rPr lang="es-MX" dirty="0"/>
              <a:t>4.- Diagrama de esfuerzo cortante:</a:t>
            </a:r>
          </a:p>
        </p:txBody>
      </p:sp>
      <p:sp>
        <p:nvSpPr>
          <p:cNvPr id="32" name="Rectangle 31">
            <a:extLst>
              <a:ext uri="{FF2B5EF4-FFF2-40B4-BE49-F238E27FC236}">
                <a16:creationId xmlns:a16="http://schemas.microsoft.com/office/drawing/2014/main" xmlns="" id="{B3937CD5-57E7-4592-A487-5DF6EEB0232E}"/>
              </a:ext>
            </a:extLst>
          </p:cNvPr>
          <p:cNvSpPr/>
          <p:nvPr/>
        </p:nvSpPr>
        <p:spPr>
          <a:xfrm>
            <a:off x="6399205" y="2316116"/>
            <a:ext cx="4311939" cy="315891"/>
          </a:xfrm>
          <a:prstGeom prst="rect">
            <a:avLst/>
          </a:prstGeom>
          <a:solidFill>
            <a:srgbClr val="011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Flowchart: Extract 34">
            <a:extLst>
              <a:ext uri="{FF2B5EF4-FFF2-40B4-BE49-F238E27FC236}">
                <a16:creationId xmlns:a16="http://schemas.microsoft.com/office/drawing/2014/main" xmlns="" id="{28ACF3FC-CAF2-411E-9F0F-3873A2F3356C}"/>
              </a:ext>
            </a:extLst>
          </p:cNvPr>
          <p:cNvSpPr/>
          <p:nvPr/>
        </p:nvSpPr>
        <p:spPr>
          <a:xfrm>
            <a:off x="6901481" y="2632007"/>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5" name="Flowchart: Extract 44">
            <a:extLst>
              <a:ext uri="{FF2B5EF4-FFF2-40B4-BE49-F238E27FC236}">
                <a16:creationId xmlns:a16="http://schemas.microsoft.com/office/drawing/2014/main" xmlns="" id="{F8B15B5E-FBDD-4829-A016-26D95D9AB1C6}"/>
              </a:ext>
            </a:extLst>
          </p:cNvPr>
          <p:cNvSpPr/>
          <p:nvPr/>
        </p:nvSpPr>
        <p:spPr>
          <a:xfrm>
            <a:off x="9797081" y="2632007"/>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6" name="Straight Arrow Connector 45">
            <a:extLst>
              <a:ext uri="{FF2B5EF4-FFF2-40B4-BE49-F238E27FC236}">
                <a16:creationId xmlns:a16="http://schemas.microsoft.com/office/drawing/2014/main" xmlns="" id="{2488C158-5466-4895-ACC6-A8008CA8D2AC}"/>
              </a:ext>
            </a:extLst>
          </p:cNvPr>
          <p:cNvCxnSpPr/>
          <p:nvPr/>
        </p:nvCxnSpPr>
        <p:spPr>
          <a:xfrm>
            <a:off x="6399204" y="1302443"/>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7" name="Straight Arrow Connector 46">
            <a:extLst>
              <a:ext uri="{FF2B5EF4-FFF2-40B4-BE49-F238E27FC236}">
                <a16:creationId xmlns:a16="http://schemas.microsoft.com/office/drawing/2014/main" xmlns="" id="{BFFD5FBB-5495-4D5F-BA55-17FCC44250F3}"/>
              </a:ext>
            </a:extLst>
          </p:cNvPr>
          <p:cNvCxnSpPr/>
          <p:nvPr/>
        </p:nvCxnSpPr>
        <p:spPr>
          <a:xfrm>
            <a:off x="10682475" y="1030715"/>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8" name="Straight Arrow Connector 47">
            <a:extLst>
              <a:ext uri="{FF2B5EF4-FFF2-40B4-BE49-F238E27FC236}">
                <a16:creationId xmlns:a16="http://schemas.microsoft.com/office/drawing/2014/main" xmlns="" id="{C1750076-75C0-4681-9ED6-46CB798BE2C3}"/>
              </a:ext>
            </a:extLst>
          </p:cNvPr>
          <p:cNvCxnSpPr/>
          <p:nvPr/>
        </p:nvCxnSpPr>
        <p:spPr>
          <a:xfrm>
            <a:off x="8133563" y="1030715"/>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9" name="Straight Arrow Connector 48">
            <a:extLst>
              <a:ext uri="{FF2B5EF4-FFF2-40B4-BE49-F238E27FC236}">
                <a16:creationId xmlns:a16="http://schemas.microsoft.com/office/drawing/2014/main" xmlns="" id="{BAB8F3C9-4ABD-4E46-965C-D1147FA159A3}"/>
              </a:ext>
            </a:extLst>
          </p:cNvPr>
          <p:cNvCxnSpPr>
            <a:cxnSpLocks/>
            <a:endCxn id="35" idx="0"/>
          </p:cNvCxnSpPr>
          <p:nvPr/>
        </p:nvCxnSpPr>
        <p:spPr>
          <a:xfrm flipV="1">
            <a:off x="7094664" y="2632007"/>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xmlns="" id="{08E66232-933B-4BCF-89FE-9CDEC272D9ED}"/>
              </a:ext>
            </a:extLst>
          </p:cNvPr>
          <p:cNvCxnSpPr>
            <a:cxnSpLocks/>
          </p:cNvCxnSpPr>
          <p:nvPr/>
        </p:nvCxnSpPr>
        <p:spPr>
          <a:xfrm flipV="1">
            <a:off x="9990264" y="2632007"/>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xmlns="" id="{9819FE49-B09C-4CC1-803B-0E62A9CDBBA2}"/>
              </a:ext>
            </a:extLst>
          </p:cNvPr>
          <p:cNvSpPr/>
          <p:nvPr/>
        </p:nvSpPr>
        <p:spPr>
          <a:xfrm>
            <a:off x="6399204" y="2006665"/>
            <a:ext cx="4326201" cy="315891"/>
          </a:xfrm>
          <a:prstGeom prst="rect">
            <a:avLst/>
          </a:pr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2" name="Rectangle 51">
            <a:extLst>
              <a:ext uri="{FF2B5EF4-FFF2-40B4-BE49-F238E27FC236}">
                <a16:creationId xmlns:a16="http://schemas.microsoft.com/office/drawing/2014/main" xmlns="" id="{3D159F84-3C84-4809-90DF-AA2D3B9F9D7C}"/>
              </a:ext>
            </a:extLst>
          </p:cNvPr>
          <p:cNvSpPr/>
          <p:nvPr/>
        </p:nvSpPr>
        <p:spPr>
          <a:xfrm>
            <a:off x="8174788" y="1739811"/>
            <a:ext cx="2531744" cy="315891"/>
          </a:xfrm>
          <a:prstGeom prst="rect">
            <a:avLst/>
          </a:prstGeom>
          <a:blipFill>
            <a:blip r:embed="rId5"/>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3" name="Straight Arrow Connector 52">
            <a:extLst>
              <a:ext uri="{FF2B5EF4-FFF2-40B4-BE49-F238E27FC236}">
                <a16:creationId xmlns:a16="http://schemas.microsoft.com/office/drawing/2014/main" xmlns="" id="{F022F50B-8253-4C67-80BB-85F26F6D9FA8}"/>
              </a:ext>
            </a:extLst>
          </p:cNvPr>
          <p:cNvCxnSpPr>
            <a:cxnSpLocks/>
            <a:endCxn id="52" idx="0"/>
          </p:cNvCxnSpPr>
          <p:nvPr/>
        </p:nvCxnSpPr>
        <p:spPr>
          <a:xfrm>
            <a:off x="9440660" y="1023870"/>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xmlns="" id="{F8453D26-C1F2-4D0E-8248-C524914C339A}"/>
              </a:ext>
            </a:extLst>
          </p:cNvPr>
          <p:cNvCxnSpPr>
            <a:cxnSpLocks/>
          </p:cNvCxnSpPr>
          <p:nvPr/>
        </p:nvCxnSpPr>
        <p:spPr>
          <a:xfrm>
            <a:off x="8615967" y="990556"/>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xmlns="" id="{C997239E-C8AB-42AD-B7DC-8AD64DB44D8C}"/>
              </a:ext>
            </a:extLst>
          </p:cNvPr>
          <p:cNvSpPr txBox="1"/>
          <p:nvPr/>
        </p:nvSpPr>
        <p:spPr>
          <a:xfrm>
            <a:off x="8770512" y="990556"/>
            <a:ext cx="579539" cy="369332"/>
          </a:xfrm>
          <a:prstGeom prst="rect">
            <a:avLst/>
          </a:prstGeom>
          <a:noFill/>
        </p:spPr>
        <p:txBody>
          <a:bodyPr wrap="square" rtlCol="0">
            <a:spAutoFit/>
          </a:bodyPr>
          <a:lstStyle/>
          <a:p>
            <a:r>
              <a:rPr lang="es-MX" dirty="0"/>
              <a:t>20T</a:t>
            </a:r>
          </a:p>
        </p:txBody>
      </p:sp>
      <p:sp>
        <p:nvSpPr>
          <p:cNvPr id="56" name="TextBox 55">
            <a:extLst>
              <a:ext uri="{FF2B5EF4-FFF2-40B4-BE49-F238E27FC236}">
                <a16:creationId xmlns:a16="http://schemas.microsoft.com/office/drawing/2014/main" xmlns="" id="{71C125CB-E5F7-4B82-A6AD-5174D561ECF8}"/>
              </a:ext>
            </a:extLst>
          </p:cNvPr>
          <p:cNvSpPr txBox="1"/>
          <p:nvPr/>
        </p:nvSpPr>
        <p:spPr>
          <a:xfrm>
            <a:off x="9567125" y="1027714"/>
            <a:ext cx="579539" cy="369332"/>
          </a:xfrm>
          <a:prstGeom prst="rect">
            <a:avLst/>
          </a:prstGeom>
          <a:noFill/>
        </p:spPr>
        <p:txBody>
          <a:bodyPr wrap="square" rtlCol="0">
            <a:spAutoFit/>
          </a:bodyPr>
          <a:lstStyle/>
          <a:p>
            <a:r>
              <a:rPr lang="es-MX" dirty="0"/>
              <a:t>6T</a:t>
            </a:r>
          </a:p>
        </p:txBody>
      </p:sp>
      <p:cxnSp>
        <p:nvCxnSpPr>
          <p:cNvPr id="17" name="Straight Connector 16">
            <a:extLst>
              <a:ext uri="{FF2B5EF4-FFF2-40B4-BE49-F238E27FC236}">
                <a16:creationId xmlns:a16="http://schemas.microsoft.com/office/drawing/2014/main" xmlns="" id="{60B62639-DAA8-4E9C-B436-B1C84CDA0078}"/>
              </a:ext>
            </a:extLst>
          </p:cNvPr>
          <p:cNvCxnSpPr>
            <a:cxnSpLocks/>
            <a:stCxn id="51" idx="1"/>
          </p:cNvCxnSpPr>
          <p:nvPr/>
        </p:nvCxnSpPr>
        <p:spPr>
          <a:xfrm>
            <a:off x="6399204" y="2164611"/>
            <a:ext cx="0" cy="4532403"/>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xmlns="" id="{161D40AF-D4D5-4FE3-BDA6-26826F8BB98F}"/>
              </a:ext>
            </a:extLst>
          </p:cNvPr>
          <p:cNvCxnSpPr>
            <a:cxnSpLocks/>
          </p:cNvCxnSpPr>
          <p:nvPr/>
        </p:nvCxnSpPr>
        <p:spPr>
          <a:xfrm>
            <a:off x="10711145" y="1897757"/>
            <a:ext cx="42929" cy="4717549"/>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xmlns="" id="{5F5A95B9-9011-4165-A43A-9A2EFEAA5CCD}"/>
              </a:ext>
            </a:extLst>
          </p:cNvPr>
          <p:cNvCxnSpPr/>
          <p:nvPr/>
        </p:nvCxnSpPr>
        <p:spPr>
          <a:xfrm>
            <a:off x="6399204" y="4752304"/>
            <a:ext cx="4326201" cy="0"/>
          </a:xfrm>
          <a:prstGeom prst="line">
            <a:avLst/>
          </a:prstGeom>
          <a:ln w="76200"/>
        </p:spPr>
        <p:style>
          <a:lnRef idx="3">
            <a:schemeClr val="dk1"/>
          </a:lnRef>
          <a:fillRef idx="0">
            <a:schemeClr val="dk1"/>
          </a:fillRef>
          <a:effectRef idx="2">
            <a:schemeClr val="dk1"/>
          </a:effectRef>
          <a:fontRef idx="minor">
            <a:schemeClr val="tx1"/>
          </a:fontRef>
        </p:style>
      </p:cxnSp>
      <p:sp>
        <p:nvSpPr>
          <p:cNvPr id="31" name="TextBox 30">
            <a:extLst>
              <a:ext uri="{FF2B5EF4-FFF2-40B4-BE49-F238E27FC236}">
                <a16:creationId xmlns:a16="http://schemas.microsoft.com/office/drawing/2014/main" xmlns="" id="{BD91CEE4-0763-4B88-8FF1-AB69E735B90E}"/>
              </a:ext>
            </a:extLst>
          </p:cNvPr>
          <p:cNvSpPr txBox="1"/>
          <p:nvPr/>
        </p:nvSpPr>
        <p:spPr>
          <a:xfrm>
            <a:off x="5917841" y="4603071"/>
            <a:ext cx="509263" cy="369332"/>
          </a:xfrm>
          <a:prstGeom prst="rect">
            <a:avLst/>
          </a:prstGeom>
          <a:noFill/>
        </p:spPr>
        <p:txBody>
          <a:bodyPr wrap="square" rtlCol="0">
            <a:spAutoFit/>
          </a:bodyPr>
          <a:lstStyle/>
          <a:p>
            <a:r>
              <a:rPr lang="es-MX" dirty="0"/>
              <a:t>0</a:t>
            </a:r>
          </a:p>
        </p:txBody>
      </p:sp>
      <p:sp>
        <p:nvSpPr>
          <p:cNvPr id="57" name="TextBox 56">
            <a:extLst>
              <a:ext uri="{FF2B5EF4-FFF2-40B4-BE49-F238E27FC236}">
                <a16:creationId xmlns:a16="http://schemas.microsoft.com/office/drawing/2014/main" xmlns="" id="{E6FCC336-BD41-452B-81DC-A0026F7F4939}"/>
              </a:ext>
            </a:extLst>
          </p:cNvPr>
          <p:cNvSpPr txBox="1"/>
          <p:nvPr/>
        </p:nvSpPr>
        <p:spPr>
          <a:xfrm>
            <a:off x="5837871" y="3916133"/>
            <a:ext cx="509263" cy="369332"/>
          </a:xfrm>
          <a:prstGeom prst="rect">
            <a:avLst/>
          </a:prstGeom>
          <a:noFill/>
        </p:spPr>
        <p:txBody>
          <a:bodyPr wrap="square" rtlCol="0">
            <a:spAutoFit/>
          </a:bodyPr>
          <a:lstStyle/>
          <a:p>
            <a:r>
              <a:rPr lang="es-MX" dirty="0"/>
              <a:t>+</a:t>
            </a:r>
          </a:p>
        </p:txBody>
      </p:sp>
      <p:sp>
        <p:nvSpPr>
          <p:cNvPr id="58" name="TextBox 57">
            <a:extLst>
              <a:ext uri="{FF2B5EF4-FFF2-40B4-BE49-F238E27FC236}">
                <a16:creationId xmlns:a16="http://schemas.microsoft.com/office/drawing/2014/main" xmlns="" id="{CA0A0F51-2A6E-414F-983B-9E5DADECA110}"/>
              </a:ext>
            </a:extLst>
          </p:cNvPr>
          <p:cNvSpPr txBox="1"/>
          <p:nvPr/>
        </p:nvSpPr>
        <p:spPr>
          <a:xfrm>
            <a:off x="5837871" y="5227080"/>
            <a:ext cx="509263" cy="369332"/>
          </a:xfrm>
          <a:prstGeom prst="rect">
            <a:avLst/>
          </a:prstGeom>
          <a:noFill/>
        </p:spPr>
        <p:txBody>
          <a:bodyPr wrap="square" rtlCol="0">
            <a:spAutoFit/>
          </a:bodyPr>
          <a:lstStyle/>
          <a:p>
            <a:r>
              <a:rPr lang="es-MX" dirty="0"/>
              <a:t>- </a:t>
            </a:r>
          </a:p>
        </p:txBody>
      </p:sp>
      <p:cxnSp>
        <p:nvCxnSpPr>
          <p:cNvPr id="60" name="Straight Connector 59">
            <a:extLst>
              <a:ext uri="{FF2B5EF4-FFF2-40B4-BE49-F238E27FC236}">
                <a16:creationId xmlns:a16="http://schemas.microsoft.com/office/drawing/2014/main" xmlns="" id="{A649109F-D199-481E-8201-06E469AE3463}"/>
              </a:ext>
            </a:extLst>
          </p:cNvPr>
          <p:cNvCxnSpPr>
            <a:cxnSpLocks/>
          </p:cNvCxnSpPr>
          <p:nvPr/>
        </p:nvCxnSpPr>
        <p:spPr>
          <a:xfrm>
            <a:off x="6399204" y="4752304"/>
            <a:ext cx="0" cy="7321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xmlns="" id="{68D05ACE-B2E6-4ABC-B571-D9FD369F4701}"/>
              </a:ext>
            </a:extLst>
          </p:cNvPr>
          <p:cNvCxnSpPr>
            <a:cxnSpLocks/>
          </p:cNvCxnSpPr>
          <p:nvPr/>
        </p:nvCxnSpPr>
        <p:spPr>
          <a:xfrm>
            <a:off x="7094664" y="2316116"/>
            <a:ext cx="0" cy="4265876"/>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xmlns="" id="{9AD591AD-1FA5-4CEC-BF9C-6AE249F1AF52}"/>
              </a:ext>
            </a:extLst>
          </p:cNvPr>
          <p:cNvCxnSpPr>
            <a:stCxn id="58" idx="3"/>
          </p:cNvCxnSpPr>
          <p:nvPr/>
        </p:nvCxnSpPr>
        <p:spPr>
          <a:xfrm>
            <a:off x="6347134" y="5411746"/>
            <a:ext cx="747530" cy="65420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xmlns="" id="{D50EC3F7-F12D-4FC4-AC2F-BFCF7FA9B506}"/>
              </a:ext>
            </a:extLst>
          </p:cNvPr>
          <p:cNvCxnSpPr>
            <a:cxnSpLocks/>
          </p:cNvCxnSpPr>
          <p:nvPr/>
        </p:nvCxnSpPr>
        <p:spPr>
          <a:xfrm flipV="1">
            <a:off x="7094664" y="3824094"/>
            <a:ext cx="0" cy="224185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xmlns="" id="{BF8A789E-150F-43F1-8F6A-22BBA9369F0F}"/>
              </a:ext>
            </a:extLst>
          </p:cNvPr>
          <p:cNvCxnSpPr>
            <a:cxnSpLocks/>
          </p:cNvCxnSpPr>
          <p:nvPr/>
        </p:nvCxnSpPr>
        <p:spPr>
          <a:xfrm flipH="1">
            <a:off x="8133563" y="1980701"/>
            <a:ext cx="9137" cy="4716313"/>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xmlns="" id="{C97900AB-A05F-4445-BA92-E7E458B9C31A}"/>
              </a:ext>
            </a:extLst>
          </p:cNvPr>
          <p:cNvCxnSpPr>
            <a:cxnSpLocks/>
            <a:stCxn id="45" idx="0"/>
          </p:cNvCxnSpPr>
          <p:nvPr/>
        </p:nvCxnSpPr>
        <p:spPr>
          <a:xfrm>
            <a:off x="9990264" y="2632007"/>
            <a:ext cx="0" cy="4252570"/>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xmlns="" id="{F066D8FC-8BD9-4CFB-90CB-90F27670B0B8}"/>
              </a:ext>
            </a:extLst>
          </p:cNvPr>
          <p:cNvCxnSpPr>
            <a:cxnSpLocks/>
          </p:cNvCxnSpPr>
          <p:nvPr/>
        </p:nvCxnSpPr>
        <p:spPr>
          <a:xfrm flipH="1">
            <a:off x="8150732" y="4166598"/>
            <a:ext cx="1" cy="47361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xmlns="" id="{652EC8A3-B234-4EA0-B4B5-2162D051FF3D}"/>
              </a:ext>
            </a:extLst>
          </p:cNvPr>
          <p:cNvCxnSpPr>
            <a:cxnSpLocks/>
          </p:cNvCxnSpPr>
          <p:nvPr/>
        </p:nvCxnSpPr>
        <p:spPr>
          <a:xfrm>
            <a:off x="7091416" y="3824094"/>
            <a:ext cx="1042147" cy="36810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xmlns="" id="{BAF39792-9701-4FC5-B7AA-CE0C142B6345}"/>
              </a:ext>
            </a:extLst>
          </p:cNvPr>
          <p:cNvCxnSpPr>
            <a:cxnSpLocks/>
          </p:cNvCxnSpPr>
          <p:nvPr/>
        </p:nvCxnSpPr>
        <p:spPr>
          <a:xfrm>
            <a:off x="8140416" y="4610873"/>
            <a:ext cx="1849847" cy="145507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xmlns="" id="{E8086BDC-8BFF-4B79-8C61-C4BB92C745B2}"/>
              </a:ext>
            </a:extLst>
          </p:cNvPr>
          <p:cNvSpPr/>
          <p:nvPr/>
        </p:nvSpPr>
        <p:spPr>
          <a:xfrm>
            <a:off x="1466595" y="4371779"/>
            <a:ext cx="2928344" cy="19114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dirty="0"/>
              <a:t>DATOS:</a:t>
            </a:r>
          </a:p>
          <a:p>
            <a:pPr marL="285750" indent="-285750" algn="ctr">
              <a:buFont typeface="Arial" panose="020B0604020202020204" pitchFamily="34" charset="0"/>
              <a:buChar char="•"/>
            </a:pPr>
            <a:r>
              <a:rPr lang="es-MX" dirty="0"/>
              <a:t>w</a:t>
            </a:r>
            <a:r>
              <a:rPr lang="es-MX" dirty="0">
                <a:latin typeface="Cambria Math" panose="02040503050406030204" pitchFamily="18" charset="0"/>
                <a:ea typeface="Cambria Math" panose="02040503050406030204" pitchFamily="18" charset="0"/>
              </a:rPr>
              <a:t>₁=6 T</a:t>
            </a:r>
          </a:p>
          <a:p>
            <a:pPr marL="285750" indent="-285750" algn="ctr">
              <a:buFont typeface="Arial" panose="020B0604020202020204" pitchFamily="34" charset="0"/>
              <a:buChar char="•"/>
            </a:pPr>
            <a:r>
              <a:rPr lang="es-MX" dirty="0"/>
              <a:t>w</a:t>
            </a:r>
            <a:r>
              <a:rPr lang="es-MX" dirty="0">
                <a:latin typeface="Cambria Math" panose="02040503050406030204" pitchFamily="18" charset="0"/>
                <a:ea typeface="Cambria Math" panose="02040503050406030204" pitchFamily="18" charset="0"/>
              </a:rPr>
              <a:t>₂=20 T</a:t>
            </a:r>
            <a:endParaRPr lang="es-MX" dirty="0"/>
          </a:p>
          <a:p>
            <a:pPr marL="285750" indent="-285750" algn="ctr">
              <a:buFont typeface="Arial" panose="020B0604020202020204" pitchFamily="34" charset="0"/>
              <a:buChar char="•"/>
            </a:pPr>
            <a:r>
              <a:rPr lang="es-MX" dirty="0" err="1">
                <a:latin typeface="Cambria Math" panose="02040503050406030204" pitchFamily="18" charset="0"/>
                <a:ea typeface="Cambria Math" panose="02040503050406030204" pitchFamily="18" charset="0"/>
              </a:rPr>
              <a:t>By</a:t>
            </a:r>
            <a:r>
              <a:rPr lang="es-MX" dirty="0">
                <a:latin typeface="Cambria Math" panose="02040503050406030204" pitchFamily="18" charset="0"/>
                <a:ea typeface="Cambria Math" panose="02040503050406030204" pitchFamily="18" charset="0"/>
              </a:rPr>
              <a:t>= 18.33 T</a:t>
            </a:r>
          </a:p>
          <a:p>
            <a:pPr marL="285750" indent="-285750" algn="ctr">
              <a:buFont typeface="Arial" panose="020B0604020202020204" pitchFamily="34" charset="0"/>
              <a:buChar char="•"/>
            </a:pPr>
            <a:r>
              <a:rPr lang="es-MX" dirty="0">
                <a:latin typeface="Cambria Math" panose="02040503050406030204" pitchFamily="18" charset="0"/>
                <a:ea typeface="Cambria Math" panose="02040503050406030204" pitchFamily="18" charset="0"/>
              </a:rPr>
              <a:t>Ay= 18.67T</a:t>
            </a:r>
            <a:endParaRPr lang="es-MX" dirty="0"/>
          </a:p>
        </p:txBody>
      </p:sp>
      <p:sp>
        <p:nvSpPr>
          <p:cNvPr id="7" name="TextBox 6">
            <a:extLst>
              <a:ext uri="{FF2B5EF4-FFF2-40B4-BE49-F238E27FC236}">
                <a16:creationId xmlns:a16="http://schemas.microsoft.com/office/drawing/2014/main" xmlns="" id="{8A4480F0-D416-404D-8A80-3AAAD82C8FF7}"/>
              </a:ext>
            </a:extLst>
          </p:cNvPr>
          <p:cNvSpPr txBox="1"/>
          <p:nvPr/>
        </p:nvSpPr>
        <p:spPr>
          <a:xfrm>
            <a:off x="6240610" y="5144583"/>
            <a:ext cx="622476" cy="369332"/>
          </a:xfrm>
          <a:prstGeom prst="rect">
            <a:avLst/>
          </a:prstGeom>
          <a:noFill/>
        </p:spPr>
        <p:txBody>
          <a:bodyPr wrap="square" rtlCol="0">
            <a:spAutoFit/>
          </a:bodyPr>
          <a:lstStyle/>
          <a:p>
            <a:r>
              <a:rPr lang="es-MX" dirty="0"/>
              <a:t>-5T</a:t>
            </a:r>
          </a:p>
        </p:txBody>
      </p:sp>
      <p:sp>
        <p:nvSpPr>
          <p:cNvPr id="10" name="TextBox 9">
            <a:extLst>
              <a:ext uri="{FF2B5EF4-FFF2-40B4-BE49-F238E27FC236}">
                <a16:creationId xmlns:a16="http://schemas.microsoft.com/office/drawing/2014/main" xmlns="" id="{B3F7591D-7B97-4C87-A79F-5DBCF9825739}"/>
              </a:ext>
            </a:extLst>
          </p:cNvPr>
          <p:cNvSpPr txBox="1"/>
          <p:nvPr/>
        </p:nvSpPr>
        <p:spPr>
          <a:xfrm>
            <a:off x="6551847" y="5959810"/>
            <a:ext cx="820257" cy="307777"/>
          </a:xfrm>
          <a:prstGeom prst="rect">
            <a:avLst/>
          </a:prstGeom>
          <a:noFill/>
        </p:spPr>
        <p:txBody>
          <a:bodyPr wrap="square" rtlCol="0">
            <a:spAutoFit/>
          </a:bodyPr>
          <a:lstStyle/>
          <a:p>
            <a:r>
              <a:rPr lang="es-MX" sz="1400" dirty="0"/>
              <a:t>2*2=4</a:t>
            </a:r>
          </a:p>
        </p:txBody>
      </p:sp>
      <p:cxnSp>
        <p:nvCxnSpPr>
          <p:cNvPr id="12" name="Straight Arrow Connector 11">
            <a:extLst>
              <a:ext uri="{FF2B5EF4-FFF2-40B4-BE49-F238E27FC236}">
                <a16:creationId xmlns:a16="http://schemas.microsoft.com/office/drawing/2014/main" xmlns="" id="{0BC0E47A-17E8-4564-8C99-8EB0F081D216}"/>
              </a:ext>
            </a:extLst>
          </p:cNvPr>
          <p:cNvCxnSpPr>
            <a:cxnSpLocks/>
          </p:cNvCxnSpPr>
          <p:nvPr/>
        </p:nvCxnSpPr>
        <p:spPr>
          <a:xfrm flipH="1">
            <a:off x="5837871" y="6113698"/>
            <a:ext cx="856285" cy="552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xmlns="" id="{839204DA-1DF0-45DB-A6EC-C8A28A20B004}"/>
              </a:ext>
            </a:extLst>
          </p:cNvPr>
          <p:cNvSpPr txBox="1"/>
          <p:nvPr/>
        </p:nvSpPr>
        <p:spPr>
          <a:xfrm>
            <a:off x="5064712" y="6041535"/>
            <a:ext cx="864827" cy="253916"/>
          </a:xfrm>
          <a:prstGeom prst="rect">
            <a:avLst/>
          </a:prstGeom>
          <a:noFill/>
        </p:spPr>
        <p:txBody>
          <a:bodyPr wrap="square" rtlCol="0">
            <a:spAutoFit/>
          </a:bodyPr>
          <a:lstStyle/>
          <a:p>
            <a:r>
              <a:rPr lang="es-MX" sz="1050" dirty="0"/>
              <a:t>Toneladas</a:t>
            </a:r>
          </a:p>
        </p:txBody>
      </p:sp>
      <p:sp>
        <p:nvSpPr>
          <p:cNvPr id="15" name="TextBox 14">
            <a:extLst>
              <a:ext uri="{FF2B5EF4-FFF2-40B4-BE49-F238E27FC236}">
                <a16:creationId xmlns:a16="http://schemas.microsoft.com/office/drawing/2014/main" xmlns="" id="{0EEC0157-88F9-4296-886F-A3EB6E76E845}"/>
              </a:ext>
            </a:extLst>
          </p:cNvPr>
          <p:cNvSpPr txBox="1"/>
          <p:nvPr/>
        </p:nvSpPr>
        <p:spPr>
          <a:xfrm>
            <a:off x="7146734" y="6363994"/>
            <a:ext cx="663391" cy="253916"/>
          </a:xfrm>
          <a:prstGeom prst="rect">
            <a:avLst/>
          </a:prstGeom>
          <a:noFill/>
        </p:spPr>
        <p:txBody>
          <a:bodyPr wrap="square" rtlCol="0">
            <a:spAutoFit/>
          </a:bodyPr>
          <a:lstStyle/>
          <a:p>
            <a:r>
              <a:rPr lang="es-MX" sz="1050" dirty="0"/>
              <a:t>metros</a:t>
            </a:r>
          </a:p>
        </p:txBody>
      </p:sp>
      <p:cxnSp>
        <p:nvCxnSpPr>
          <p:cNvPr id="18" name="Straight Arrow Connector 17">
            <a:extLst>
              <a:ext uri="{FF2B5EF4-FFF2-40B4-BE49-F238E27FC236}">
                <a16:creationId xmlns:a16="http://schemas.microsoft.com/office/drawing/2014/main" xmlns="" id="{BDF2DC8B-79D5-4C8E-9249-5664FAA27438}"/>
              </a:ext>
            </a:extLst>
          </p:cNvPr>
          <p:cNvCxnSpPr>
            <a:cxnSpLocks/>
          </p:cNvCxnSpPr>
          <p:nvPr/>
        </p:nvCxnSpPr>
        <p:spPr>
          <a:xfrm flipV="1">
            <a:off x="7601631" y="3451779"/>
            <a:ext cx="267052" cy="2732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xmlns="" id="{41F7C483-3C12-42B9-A96A-2E7DCA59EA12}"/>
              </a:ext>
            </a:extLst>
          </p:cNvPr>
          <p:cNvSpPr txBox="1"/>
          <p:nvPr/>
        </p:nvSpPr>
        <p:spPr>
          <a:xfrm>
            <a:off x="7123335" y="5781029"/>
            <a:ext cx="561035" cy="369332"/>
          </a:xfrm>
          <a:prstGeom prst="rect">
            <a:avLst/>
          </a:prstGeom>
          <a:noFill/>
        </p:spPr>
        <p:txBody>
          <a:bodyPr wrap="square" rtlCol="0">
            <a:spAutoFit/>
          </a:bodyPr>
          <a:lstStyle/>
          <a:p>
            <a:r>
              <a:rPr lang="es-MX" dirty="0"/>
              <a:t>-9T</a:t>
            </a:r>
          </a:p>
        </p:txBody>
      </p:sp>
      <p:sp>
        <p:nvSpPr>
          <p:cNvPr id="36" name="TextBox 35">
            <a:extLst>
              <a:ext uri="{FF2B5EF4-FFF2-40B4-BE49-F238E27FC236}">
                <a16:creationId xmlns:a16="http://schemas.microsoft.com/office/drawing/2014/main" xmlns="" id="{BD388EAC-C1E6-4DDB-AE08-0779012DE904}"/>
              </a:ext>
            </a:extLst>
          </p:cNvPr>
          <p:cNvSpPr txBox="1"/>
          <p:nvPr/>
        </p:nvSpPr>
        <p:spPr>
          <a:xfrm>
            <a:off x="6551847" y="3714110"/>
            <a:ext cx="649276" cy="369332"/>
          </a:xfrm>
          <a:prstGeom prst="rect">
            <a:avLst/>
          </a:prstGeom>
          <a:noFill/>
        </p:spPr>
        <p:txBody>
          <a:bodyPr wrap="square" rtlCol="0">
            <a:spAutoFit/>
          </a:bodyPr>
          <a:lstStyle/>
          <a:p>
            <a:r>
              <a:rPr lang="es-MX" dirty="0"/>
              <a:t>9.67</a:t>
            </a:r>
          </a:p>
        </p:txBody>
      </p:sp>
      <p:sp>
        <p:nvSpPr>
          <p:cNvPr id="63" name="TextBox 62">
            <a:extLst>
              <a:ext uri="{FF2B5EF4-FFF2-40B4-BE49-F238E27FC236}">
                <a16:creationId xmlns:a16="http://schemas.microsoft.com/office/drawing/2014/main" xmlns="" id="{F1761D11-522B-42D7-80EE-8BC645C11AA4}"/>
              </a:ext>
            </a:extLst>
          </p:cNvPr>
          <p:cNvSpPr txBox="1"/>
          <p:nvPr/>
        </p:nvSpPr>
        <p:spPr>
          <a:xfrm>
            <a:off x="7314941" y="3604488"/>
            <a:ext cx="820257" cy="307777"/>
          </a:xfrm>
          <a:prstGeom prst="rect">
            <a:avLst/>
          </a:prstGeom>
          <a:noFill/>
        </p:spPr>
        <p:txBody>
          <a:bodyPr wrap="square" rtlCol="0">
            <a:spAutoFit/>
          </a:bodyPr>
          <a:lstStyle/>
          <a:p>
            <a:r>
              <a:rPr lang="es-MX" sz="1400" dirty="0"/>
              <a:t>2*2=4</a:t>
            </a:r>
          </a:p>
        </p:txBody>
      </p:sp>
      <p:sp>
        <p:nvSpPr>
          <p:cNvPr id="66" name="TextBox 65">
            <a:extLst>
              <a:ext uri="{FF2B5EF4-FFF2-40B4-BE49-F238E27FC236}">
                <a16:creationId xmlns:a16="http://schemas.microsoft.com/office/drawing/2014/main" xmlns="" id="{002BDC7A-4909-49FB-AD8A-CC2EA77A58A6}"/>
              </a:ext>
            </a:extLst>
          </p:cNvPr>
          <p:cNvSpPr txBox="1"/>
          <p:nvPr/>
        </p:nvSpPr>
        <p:spPr>
          <a:xfrm>
            <a:off x="7705095" y="3264257"/>
            <a:ext cx="663391" cy="253916"/>
          </a:xfrm>
          <a:prstGeom prst="rect">
            <a:avLst/>
          </a:prstGeom>
          <a:noFill/>
        </p:spPr>
        <p:txBody>
          <a:bodyPr wrap="square" rtlCol="0">
            <a:spAutoFit/>
          </a:bodyPr>
          <a:lstStyle/>
          <a:p>
            <a:r>
              <a:rPr lang="es-MX" sz="1050" dirty="0"/>
              <a:t>metros</a:t>
            </a:r>
          </a:p>
        </p:txBody>
      </p:sp>
      <p:sp>
        <p:nvSpPr>
          <p:cNvPr id="69" name="TextBox 68">
            <a:extLst>
              <a:ext uri="{FF2B5EF4-FFF2-40B4-BE49-F238E27FC236}">
                <a16:creationId xmlns:a16="http://schemas.microsoft.com/office/drawing/2014/main" xmlns="" id="{767E3415-C9D8-4C1A-A349-7FFF707113A3}"/>
              </a:ext>
            </a:extLst>
          </p:cNvPr>
          <p:cNvSpPr txBox="1"/>
          <p:nvPr/>
        </p:nvSpPr>
        <p:spPr>
          <a:xfrm>
            <a:off x="6759907" y="3310751"/>
            <a:ext cx="864827" cy="253916"/>
          </a:xfrm>
          <a:prstGeom prst="rect">
            <a:avLst/>
          </a:prstGeom>
          <a:noFill/>
        </p:spPr>
        <p:txBody>
          <a:bodyPr wrap="square" rtlCol="0">
            <a:spAutoFit/>
          </a:bodyPr>
          <a:lstStyle/>
          <a:p>
            <a:r>
              <a:rPr lang="es-MX" sz="1050" dirty="0"/>
              <a:t>Toneladas</a:t>
            </a:r>
          </a:p>
        </p:txBody>
      </p:sp>
      <p:cxnSp>
        <p:nvCxnSpPr>
          <p:cNvPr id="71" name="Straight Arrow Connector 70">
            <a:extLst>
              <a:ext uri="{FF2B5EF4-FFF2-40B4-BE49-F238E27FC236}">
                <a16:creationId xmlns:a16="http://schemas.microsoft.com/office/drawing/2014/main" xmlns="" id="{1BA0A67C-D0B8-4EF9-B156-3B3D4D13B7B5}"/>
              </a:ext>
            </a:extLst>
          </p:cNvPr>
          <p:cNvCxnSpPr>
            <a:cxnSpLocks/>
          </p:cNvCxnSpPr>
          <p:nvPr/>
        </p:nvCxnSpPr>
        <p:spPr>
          <a:xfrm flipH="1" flipV="1">
            <a:off x="7359545" y="3518173"/>
            <a:ext cx="107647" cy="1696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xmlns="" id="{A093E8A9-4D91-4FA2-978D-2B5F63248A9B}"/>
              </a:ext>
            </a:extLst>
          </p:cNvPr>
          <p:cNvSpPr txBox="1"/>
          <p:nvPr/>
        </p:nvSpPr>
        <p:spPr>
          <a:xfrm>
            <a:off x="8020983" y="3938256"/>
            <a:ext cx="645113" cy="369332"/>
          </a:xfrm>
          <a:prstGeom prst="rect">
            <a:avLst/>
          </a:prstGeom>
          <a:noFill/>
        </p:spPr>
        <p:txBody>
          <a:bodyPr wrap="square" rtlCol="0">
            <a:spAutoFit/>
          </a:bodyPr>
          <a:lstStyle/>
          <a:p>
            <a:r>
              <a:rPr lang="es-MX" dirty="0"/>
              <a:t>5.67</a:t>
            </a:r>
          </a:p>
        </p:txBody>
      </p:sp>
      <p:cxnSp>
        <p:nvCxnSpPr>
          <p:cNvPr id="75" name="Straight Arrow Connector 74">
            <a:extLst>
              <a:ext uri="{FF2B5EF4-FFF2-40B4-BE49-F238E27FC236}">
                <a16:creationId xmlns:a16="http://schemas.microsoft.com/office/drawing/2014/main" xmlns="" id="{09507A48-0018-4A2D-975A-A0F19DCEA8F3}"/>
              </a:ext>
            </a:extLst>
          </p:cNvPr>
          <p:cNvCxnSpPr>
            <a:cxnSpLocks/>
            <a:stCxn id="10" idx="2"/>
            <a:endCxn id="15" idx="1"/>
          </p:cNvCxnSpPr>
          <p:nvPr/>
        </p:nvCxnSpPr>
        <p:spPr>
          <a:xfrm>
            <a:off x="6961976" y="6267587"/>
            <a:ext cx="184758" cy="2233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xmlns="" id="{3F10CE07-F45D-409C-AD67-7C2B654DC719}"/>
              </a:ext>
            </a:extLst>
          </p:cNvPr>
          <p:cNvSpPr txBox="1"/>
          <p:nvPr/>
        </p:nvSpPr>
        <p:spPr>
          <a:xfrm>
            <a:off x="8242189" y="4357579"/>
            <a:ext cx="773562" cy="369332"/>
          </a:xfrm>
          <a:prstGeom prst="rect">
            <a:avLst/>
          </a:prstGeom>
          <a:noFill/>
        </p:spPr>
        <p:txBody>
          <a:bodyPr wrap="square" rtlCol="0">
            <a:spAutoFit/>
          </a:bodyPr>
          <a:lstStyle/>
          <a:p>
            <a:r>
              <a:rPr lang="es-MX" dirty="0"/>
              <a:t>2.67</a:t>
            </a:r>
          </a:p>
        </p:txBody>
      </p:sp>
      <p:sp>
        <p:nvSpPr>
          <p:cNvPr id="80" name="TextBox 79">
            <a:extLst>
              <a:ext uri="{FF2B5EF4-FFF2-40B4-BE49-F238E27FC236}">
                <a16:creationId xmlns:a16="http://schemas.microsoft.com/office/drawing/2014/main" xmlns="" id="{3F5318CC-7850-4001-9603-7E1F0BB789A3}"/>
              </a:ext>
            </a:extLst>
          </p:cNvPr>
          <p:cNvSpPr txBox="1"/>
          <p:nvPr/>
        </p:nvSpPr>
        <p:spPr>
          <a:xfrm>
            <a:off x="9181975" y="5846740"/>
            <a:ext cx="820257" cy="307777"/>
          </a:xfrm>
          <a:prstGeom prst="rect">
            <a:avLst/>
          </a:prstGeom>
          <a:noFill/>
        </p:spPr>
        <p:txBody>
          <a:bodyPr wrap="square" rtlCol="0">
            <a:spAutoFit/>
          </a:bodyPr>
          <a:lstStyle/>
          <a:p>
            <a:r>
              <a:rPr lang="es-MX" sz="1400" dirty="0"/>
              <a:t>3*4=12</a:t>
            </a:r>
          </a:p>
        </p:txBody>
      </p:sp>
      <p:cxnSp>
        <p:nvCxnSpPr>
          <p:cNvPr id="82" name="Straight Arrow Connector 81">
            <a:extLst>
              <a:ext uri="{FF2B5EF4-FFF2-40B4-BE49-F238E27FC236}">
                <a16:creationId xmlns:a16="http://schemas.microsoft.com/office/drawing/2014/main" xmlns="" id="{B0CD63F7-F11E-4493-9662-D1424E86B17E}"/>
              </a:ext>
            </a:extLst>
          </p:cNvPr>
          <p:cNvCxnSpPr>
            <a:cxnSpLocks/>
          </p:cNvCxnSpPr>
          <p:nvPr/>
        </p:nvCxnSpPr>
        <p:spPr>
          <a:xfrm flipH="1">
            <a:off x="8467999" y="6000628"/>
            <a:ext cx="856285" cy="552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xmlns="" id="{8B10B996-62A0-4D37-AA94-F7E8FBE57454}"/>
              </a:ext>
            </a:extLst>
          </p:cNvPr>
          <p:cNvSpPr txBox="1"/>
          <p:nvPr/>
        </p:nvSpPr>
        <p:spPr>
          <a:xfrm>
            <a:off x="7694840" y="5928465"/>
            <a:ext cx="864827" cy="253916"/>
          </a:xfrm>
          <a:prstGeom prst="rect">
            <a:avLst/>
          </a:prstGeom>
          <a:noFill/>
        </p:spPr>
        <p:txBody>
          <a:bodyPr wrap="square" rtlCol="0">
            <a:spAutoFit/>
          </a:bodyPr>
          <a:lstStyle/>
          <a:p>
            <a:r>
              <a:rPr lang="es-MX" sz="1050" dirty="0"/>
              <a:t>Toneladas</a:t>
            </a:r>
          </a:p>
        </p:txBody>
      </p:sp>
      <p:sp>
        <p:nvSpPr>
          <p:cNvPr id="86" name="TextBox 85">
            <a:extLst>
              <a:ext uri="{FF2B5EF4-FFF2-40B4-BE49-F238E27FC236}">
                <a16:creationId xmlns:a16="http://schemas.microsoft.com/office/drawing/2014/main" xmlns="" id="{6DFE5389-0449-4C49-A045-12E8A1A9C461}"/>
              </a:ext>
            </a:extLst>
          </p:cNvPr>
          <p:cNvSpPr txBox="1"/>
          <p:nvPr/>
        </p:nvSpPr>
        <p:spPr>
          <a:xfrm>
            <a:off x="9776862" y="6250924"/>
            <a:ext cx="663391" cy="253916"/>
          </a:xfrm>
          <a:prstGeom prst="rect">
            <a:avLst/>
          </a:prstGeom>
          <a:noFill/>
        </p:spPr>
        <p:txBody>
          <a:bodyPr wrap="square" rtlCol="0">
            <a:spAutoFit/>
          </a:bodyPr>
          <a:lstStyle/>
          <a:p>
            <a:r>
              <a:rPr lang="es-MX" sz="1050" dirty="0"/>
              <a:t>metros</a:t>
            </a:r>
          </a:p>
        </p:txBody>
      </p:sp>
      <p:cxnSp>
        <p:nvCxnSpPr>
          <p:cNvPr id="87" name="Straight Arrow Connector 86">
            <a:extLst>
              <a:ext uri="{FF2B5EF4-FFF2-40B4-BE49-F238E27FC236}">
                <a16:creationId xmlns:a16="http://schemas.microsoft.com/office/drawing/2014/main" xmlns="" id="{E108688E-25B2-44B5-949F-01128CB68B48}"/>
              </a:ext>
            </a:extLst>
          </p:cNvPr>
          <p:cNvCxnSpPr>
            <a:cxnSpLocks/>
            <a:stCxn id="80" idx="2"/>
            <a:endCxn id="86" idx="1"/>
          </p:cNvCxnSpPr>
          <p:nvPr/>
        </p:nvCxnSpPr>
        <p:spPr>
          <a:xfrm>
            <a:off x="9592104" y="6154517"/>
            <a:ext cx="184758" cy="2233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xmlns="" id="{7A1982CB-3DC5-4A04-AC0E-219FAF8B2D92}"/>
              </a:ext>
            </a:extLst>
          </p:cNvPr>
          <p:cNvSpPr txBox="1"/>
          <p:nvPr/>
        </p:nvSpPr>
        <p:spPr>
          <a:xfrm>
            <a:off x="8675235" y="6427886"/>
            <a:ext cx="1487436" cy="253916"/>
          </a:xfrm>
          <a:prstGeom prst="rect">
            <a:avLst/>
          </a:prstGeom>
          <a:noFill/>
        </p:spPr>
        <p:txBody>
          <a:bodyPr wrap="square" rtlCol="0">
            <a:spAutoFit/>
          </a:bodyPr>
          <a:lstStyle/>
          <a:p>
            <a:r>
              <a:rPr lang="es-MX" sz="1050" dirty="0"/>
              <a:t>2.67-12.0= -9.33</a:t>
            </a:r>
          </a:p>
        </p:txBody>
      </p:sp>
      <p:sp>
        <p:nvSpPr>
          <p:cNvPr id="73" name="TextBox 72">
            <a:extLst>
              <a:ext uri="{FF2B5EF4-FFF2-40B4-BE49-F238E27FC236}">
                <a16:creationId xmlns:a16="http://schemas.microsoft.com/office/drawing/2014/main" xmlns="" id="{E98008A9-C33A-4425-8F16-464BF2997461}"/>
              </a:ext>
            </a:extLst>
          </p:cNvPr>
          <p:cNvSpPr txBox="1"/>
          <p:nvPr/>
        </p:nvSpPr>
        <p:spPr>
          <a:xfrm>
            <a:off x="9990263" y="5781029"/>
            <a:ext cx="771451" cy="369332"/>
          </a:xfrm>
          <a:prstGeom prst="rect">
            <a:avLst/>
          </a:prstGeom>
          <a:noFill/>
        </p:spPr>
        <p:txBody>
          <a:bodyPr wrap="square" rtlCol="0">
            <a:spAutoFit/>
          </a:bodyPr>
          <a:lstStyle/>
          <a:p>
            <a:r>
              <a:rPr lang="es-MX" dirty="0"/>
              <a:t>-9.33</a:t>
            </a:r>
          </a:p>
        </p:txBody>
      </p:sp>
      <p:sp>
        <p:nvSpPr>
          <p:cNvPr id="89" name="TextBox 88">
            <a:extLst>
              <a:ext uri="{FF2B5EF4-FFF2-40B4-BE49-F238E27FC236}">
                <a16:creationId xmlns:a16="http://schemas.microsoft.com/office/drawing/2014/main" xmlns="" id="{EDC63820-565A-476E-A625-4FBED556BBB4}"/>
              </a:ext>
            </a:extLst>
          </p:cNvPr>
          <p:cNvSpPr txBox="1"/>
          <p:nvPr/>
        </p:nvSpPr>
        <p:spPr>
          <a:xfrm>
            <a:off x="6846556" y="4472064"/>
            <a:ext cx="1005713" cy="369332"/>
          </a:xfrm>
          <a:prstGeom prst="rect">
            <a:avLst/>
          </a:prstGeom>
          <a:noFill/>
        </p:spPr>
        <p:txBody>
          <a:bodyPr wrap="square" rtlCol="0">
            <a:spAutoFit/>
          </a:bodyPr>
          <a:lstStyle/>
          <a:p>
            <a:r>
              <a:rPr lang="es-MX" dirty="0"/>
              <a:t>18.67T</a:t>
            </a:r>
          </a:p>
        </p:txBody>
      </p:sp>
      <p:sp>
        <p:nvSpPr>
          <p:cNvPr id="113" name="TextBox 112">
            <a:extLst>
              <a:ext uri="{FF2B5EF4-FFF2-40B4-BE49-F238E27FC236}">
                <a16:creationId xmlns:a16="http://schemas.microsoft.com/office/drawing/2014/main" xmlns="" id="{D91F4D96-7ABF-4848-9FEB-D84B1454FF1C}"/>
              </a:ext>
            </a:extLst>
          </p:cNvPr>
          <p:cNvSpPr txBox="1"/>
          <p:nvPr/>
        </p:nvSpPr>
        <p:spPr>
          <a:xfrm>
            <a:off x="10761714" y="4603071"/>
            <a:ext cx="445054" cy="369332"/>
          </a:xfrm>
          <a:prstGeom prst="rect">
            <a:avLst/>
          </a:prstGeom>
          <a:noFill/>
        </p:spPr>
        <p:txBody>
          <a:bodyPr wrap="square" rtlCol="0">
            <a:spAutoFit/>
          </a:bodyPr>
          <a:lstStyle/>
          <a:p>
            <a:r>
              <a:rPr lang="es-MX" dirty="0"/>
              <a:t>0</a:t>
            </a:r>
          </a:p>
        </p:txBody>
      </p:sp>
    </p:spTree>
    <p:extLst>
      <p:ext uri="{BB962C8B-B14F-4D97-AF65-F5344CB8AC3E}">
        <p14:creationId xmlns:p14="http://schemas.microsoft.com/office/powerpoint/2010/main" val="402420434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500" fill="hold"/>
                                        <p:tgtEl>
                                          <p:spTgt spid="65"/>
                                        </p:tgtEl>
                                        <p:attrNameLst>
                                          <p:attrName>ppt_x</p:attrName>
                                        </p:attrNameLst>
                                      </p:cBhvr>
                                      <p:tavLst>
                                        <p:tav tm="0">
                                          <p:val>
                                            <p:strVal val="#ppt_x"/>
                                          </p:val>
                                        </p:tav>
                                        <p:tav tm="100000">
                                          <p:val>
                                            <p:strVal val="#ppt_x"/>
                                          </p:val>
                                        </p:tav>
                                      </p:tavLst>
                                    </p:anim>
                                    <p:anim calcmode="lin" valueType="num">
                                      <p:cBhvr additive="base">
                                        <p:cTn id="14" dur="500" fill="hold"/>
                                        <p:tgtEl>
                                          <p:spTgt spid="6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1000"/>
                                        <p:tgtEl>
                                          <p:spTgt spid="75"/>
                                        </p:tgtEl>
                                      </p:cBhvr>
                                    </p:animEffect>
                                    <p:anim calcmode="lin" valueType="num">
                                      <p:cBhvr>
                                        <p:cTn id="42" dur="1000" fill="hold"/>
                                        <p:tgtEl>
                                          <p:spTgt spid="75"/>
                                        </p:tgtEl>
                                        <p:attrNameLst>
                                          <p:attrName>ppt_x</p:attrName>
                                        </p:attrNameLst>
                                      </p:cBhvr>
                                      <p:tavLst>
                                        <p:tav tm="0">
                                          <p:val>
                                            <p:strVal val="#ppt_x"/>
                                          </p:val>
                                        </p:tav>
                                        <p:tav tm="100000">
                                          <p:val>
                                            <p:strVal val="#ppt_x"/>
                                          </p:val>
                                        </p:tav>
                                      </p:tavLst>
                                    </p:anim>
                                    <p:anim calcmode="lin" valueType="num">
                                      <p:cBhvr>
                                        <p:cTn id="43" dur="1000" fill="hold"/>
                                        <p:tgtEl>
                                          <p:spTgt spid="7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1000"/>
                                        <p:tgtEl>
                                          <p:spTgt spid="24"/>
                                        </p:tgtEl>
                                      </p:cBhvr>
                                    </p:animEffect>
                                    <p:anim calcmode="lin" valueType="num">
                                      <p:cBhvr>
                                        <p:cTn id="54" dur="1000" fill="hold"/>
                                        <p:tgtEl>
                                          <p:spTgt spid="24"/>
                                        </p:tgtEl>
                                        <p:attrNameLst>
                                          <p:attrName>ppt_x</p:attrName>
                                        </p:attrNameLst>
                                      </p:cBhvr>
                                      <p:tavLst>
                                        <p:tav tm="0">
                                          <p:val>
                                            <p:strVal val="#ppt_x"/>
                                          </p:val>
                                        </p:tav>
                                        <p:tav tm="100000">
                                          <p:val>
                                            <p:strVal val="#ppt_x"/>
                                          </p:val>
                                        </p:tav>
                                      </p:tavLst>
                                    </p:anim>
                                    <p:anim calcmode="lin" valueType="num">
                                      <p:cBhvr>
                                        <p:cTn id="5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fade">
                                      <p:cBhvr>
                                        <p:cTn id="60" dur="1000"/>
                                        <p:tgtEl>
                                          <p:spTgt spid="67"/>
                                        </p:tgtEl>
                                      </p:cBhvr>
                                    </p:animEffect>
                                    <p:anim calcmode="lin" valueType="num">
                                      <p:cBhvr>
                                        <p:cTn id="61" dur="1000" fill="hold"/>
                                        <p:tgtEl>
                                          <p:spTgt spid="67"/>
                                        </p:tgtEl>
                                        <p:attrNameLst>
                                          <p:attrName>ppt_x</p:attrName>
                                        </p:attrNameLst>
                                      </p:cBhvr>
                                      <p:tavLst>
                                        <p:tav tm="0">
                                          <p:val>
                                            <p:strVal val="#ppt_x"/>
                                          </p:val>
                                        </p:tav>
                                        <p:tav tm="100000">
                                          <p:val>
                                            <p:strVal val="#ppt_x"/>
                                          </p:val>
                                        </p:tav>
                                      </p:tavLst>
                                    </p:anim>
                                    <p:anim calcmode="lin" valueType="num">
                                      <p:cBhvr>
                                        <p:cTn id="62"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fill="hold"/>
                                        <p:tgtEl>
                                          <p:spTgt spid="36"/>
                                        </p:tgtEl>
                                        <p:attrNameLst>
                                          <p:attrName>ppt_x</p:attrName>
                                        </p:attrNameLst>
                                      </p:cBhvr>
                                      <p:tavLst>
                                        <p:tav tm="0">
                                          <p:val>
                                            <p:strVal val="#ppt_x"/>
                                          </p:val>
                                        </p:tav>
                                        <p:tav tm="100000">
                                          <p:val>
                                            <p:strVal val="#ppt_x"/>
                                          </p:val>
                                        </p:tav>
                                      </p:tavLst>
                                    </p:anim>
                                    <p:anim calcmode="lin" valueType="num">
                                      <p:cBhvr additive="base">
                                        <p:cTn id="68"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79"/>
                                        </p:tgtEl>
                                        <p:attrNameLst>
                                          <p:attrName>style.visibility</p:attrName>
                                        </p:attrNameLst>
                                      </p:cBhvr>
                                      <p:to>
                                        <p:strVal val="visible"/>
                                      </p:to>
                                    </p:set>
                                    <p:anim calcmode="lin" valueType="num">
                                      <p:cBhvr additive="base">
                                        <p:cTn id="73" dur="500" fill="hold"/>
                                        <p:tgtEl>
                                          <p:spTgt spid="79"/>
                                        </p:tgtEl>
                                        <p:attrNameLst>
                                          <p:attrName>ppt_x</p:attrName>
                                        </p:attrNameLst>
                                      </p:cBhvr>
                                      <p:tavLst>
                                        <p:tav tm="0">
                                          <p:val>
                                            <p:strVal val="#ppt_x"/>
                                          </p:val>
                                        </p:tav>
                                        <p:tav tm="100000">
                                          <p:val>
                                            <p:strVal val="#ppt_x"/>
                                          </p:val>
                                        </p:tav>
                                      </p:tavLst>
                                    </p:anim>
                                    <p:anim calcmode="lin" valueType="num">
                                      <p:cBhvr additive="base">
                                        <p:cTn id="74" dur="500" fill="hold"/>
                                        <p:tgtEl>
                                          <p:spTgt spid="79"/>
                                        </p:tgtEl>
                                        <p:attrNameLst>
                                          <p:attrName>ppt_y</p:attrName>
                                        </p:attrNameLst>
                                      </p:cBhvr>
                                      <p:tavLst>
                                        <p:tav tm="0">
                                          <p:val>
                                            <p:strVal val="1+#ppt_h/2"/>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89"/>
                                        </p:tgtEl>
                                        <p:attrNameLst>
                                          <p:attrName>style.visibility</p:attrName>
                                        </p:attrNameLst>
                                      </p:cBhvr>
                                      <p:to>
                                        <p:strVal val="visible"/>
                                      </p:to>
                                    </p:set>
                                    <p:animEffect transition="in" filter="fade">
                                      <p:cBhvr>
                                        <p:cTn id="77" dur="1000"/>
                                        <p:tgtEl>
                                          <p:spTgt spid="89"/>
                                        </p:tgtEl>
                                      </p:cBhvr>
                                    </p:animEffect>
                                    <p:anim calcmode="lin" valueType="num">
                                      <p:cBhvr>
                                        <p:cTn id="78" dur="1000" fill="hold"/>
                                        <p:tgtEl>
                                          <p:spTgt spid="89"/>
                                        </p:tgtEl>
                                        <p:attrNameLst>
                                          <p:attrName>ppt_x</p:attrName>
                                        </p:attrNameLst>
                                      </p:cBhvr>
                                      <p:tavLst>
                                        <p:tav tm="0">
                                          <p:val>
                                            <p:strVal val="#ppt_x"/>
                                          </p:val>
                                        </p:tav>
                                        <p:tav tm="100000">
                                          <p:val>
                                            <p:strVal val="#ppt_x"/>
                                          </p:val>
                                        </p:tav>
                                      </p:tavLst>
                                    </p:anim>
                                    <p:anim calcmode="lin" valueType="num">
                                      <p:cBhvr>
                                        <p:cTn id="79" dur="1000" fill="hold"/>
                                        <p:tgtEl>
                                          <p:spTgt spid="89"/>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fade">
                                      <p:cBhvr>
                                        <p:cTn id="84" dur="1000"/>
                                        <p:tgtEl>
                                          <p:spTgt spid="63"/>
                                        </p:tgtEl>
                                      </p:cBhvr>
                                    </p:animEffect>
                                    <p:anim calcmode="lin" valueType="num">
                                      <p:cBhvr>
                                        <p:cTn id="85" dur="1000" fill="hold"/>
                                        <p:tgtEl>
                                          <p:spTgt spid="63"/>
                                        </p:tgtEl>
                                        <p:attrNameLst>
                                          <p:attrName>ppt_x</p:attrName>
                                        </p:attrNameLst>
                                      </p:cBhvr>
                                      <p:tavLst>
                                        <p:tav tm="0">
                                          <p:val>
                                            <p:strVal val="#ppt_x"/>
                                          </p:val>
                                        </p:tav>
                                        <p:tav tm="100000">
                                          <p:val>
                                            <p:strVal val="#ppt_x"/>
                                          </p:val>
                                        </p:tav>
                                      </p:tavLst>
                                    </p:anim>
                                    <p:anim calcmode="lin" valueType="num">
                                      <p:cBhvr>
                                        <p:cTn id="86" dur="1000" fill="hold"/>
                                        <p:tgtEl>
                                          <p:spTgt spid="63"/>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fade">
                                      <p:cBhvr>
                                        <p:cTn id="89" dur="1000"/>
                                        <p:tgtEl>
                                          <p:spTgt spid="18"/>
                                        </p:tgtEl>
                                      </p:cBhvr>
                                    </p:animEffect>
                                    <p:anim calcmode="lin" valueType="num">
                                      <p:cBhvr>
                                        <p:cTn id="90" dur="1000" fill="hold"/>
                                        <p:tgtEl>
                                          <p:spTgt spid="18"/>
                                        </p:tgtEl>
                                        <p:attrNameLst>
                                          <p:attrName>ppt_x</p:attrName>
                                        </p:attrNameLst>
                                      </p:cBhvr>
                                      <p:tavLst>
                                        <p:tav tm="0">
                                          <p:val>
                                            <p:strVal val="#ppt_x"/>
                                          </p:val>
                                        </p:tav>
                                        <p:tav tm="100000">
                                          <p:val>
                                            <p:strVal val="#ppt_x"/>
                                          </p:val>
                                        </p:tav>
                                      </p:tavLst>
                                    </p:anim>
                                    <p:anim calcmode="lin" valueType="num">
                                      <p:cBhvr>
                                        <p:cTn id="91" dur="1000" fill="hold"/>
                                        <p:tgtEl>
                                          <p:spTgt spid="18"/>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66"/>
                                        </p:tgtEl>
                                        <p:attrNameLst>
                                          <p:attrName>style.visibility</p:attrName>
                                        </p:attrNameLst>
                                      </p:cBhvr>
                                      <p:to>
                                        <p:strVal val="visible"/>
                                      </p:to>
                                    </p:set>
                                    <p:animEffect transition="in" filter="fade">
                                      <p:cBhvr>
                                        <p:cTn id="94" dur="1000"/>
                                        <p:tgtEl>
                                          <p:spTgt spid="66"/>
                                        </p:tgtEl>
                                      </p:cBhvr>
                                    </p:animEffect>
                                    <p:anim calcmode="lin" valueType="num">
                                      <p:cBhvr>
                                        <p:cTn id="95" dur="1000" fill="hold"/>
                                        <p:tgtEl>
                                          <p:spTgt spid="66"/>
                                        </p:tgtEl>
                                        <p:attrNameLst>
                                          <p:attrName>ppt_x</p:attrName>
                                        </p:attrNameLst>
                                      </p:cBhvr>
                                      <p:tavLst>
                                        <p:tav tm="0">
                                          <p:val>
                                            <p:strVal val="#ppt_x"/>
                                          </p:val>
                                        </p:tav>
                                        <p:tav tm="100000">
                                          <p:val>
                                            <p:strVal val="#ppt_x"/>
                                          </p:val>
                                        </p:tav>
                                      </p:tavLst>
                                    </p:anim>
                                    <p:anim calcmode="lin" valueType="num">
                                      <p:cBhvr>
                                        <p:cTn id="96" dur="1000" fill="hold"/>
                                        <p:tgtEl>
                                          <p:spTgt spid="66"/>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0"/>
                                  </p:stCondLst>
                                  <p:childTnLst>
                                    <p:set>
                                      <p:cBhvr>
                                        <p:cTn id="98" dur="1" fill="hold">
                                          <p:stCondLst>
                                            <p:cond delay="0"/>
                                          </p:stCondLst>
                                        </p:cTn>
                                        <p:tgtEl>
                                          <p:spTgt spid="71"/>
                                        </p:tgtEl>
                                        <p:attrNameLst>
                                          <p:attrName>style.visibility</p:attrName>
                                        </p:attrNameLst>
                                      </p:cBhvr>
                                      <p:to>
                                        <p:strVal val="visible"/>
                                      </p:to>
                                    </p:set>
                                    <p:animEffect transition="in" filter="fade">
                                      <p:cBhvr>
                                        <p:cTn id="99" dur="1000"/>
                                        <p:tgtEl>
                                          <p:spTgt spid="71"/>
                                        </p:tgtEl>
                                      </p:cBhvr>
                                    </p:animEffect>
                                    <p:anim calcmode="lin" valueType="num">
                                      <p:cBhvr>
                                        <p:cTn id="100" dur="1000" fill="hold"/>
                                        <p:tgtEl>
                                          <p:spTgt spid="71"/>
                                        </p:tgtEl>
                                        <p:attrNameLst>
                                          <p:attrName>ppt_x</p:attrName>
                                        </p:attrNameLst>
                                      </p:cBhvr>
                                      <p:tavLst>
                                        <p:tav tm="0">
                                          <p:val>
                                            <p:strVal val="#ppt_x"/>
                                          </p:val>
                                        </p:tav>
                                        <p:tav tm="100000">
                                          <p:val>
                                            <p:strVal val="#ppt_x"/>
                                          </p:val>
                                        </p:tav>
                                      </p:tavLst>
                                    </p:anim>
                                    <p:anim calcmode="lin" valueType="num">
                                      <p:cBhvr>
                                        <p:cTn id="101" dur="1000" fill="hold"/>
                                        <p:tgtEl>
                                          <p:spTgt spid="71"/>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69"/>
                                        </p:tgtEl>
                                        <p:attrNameLst>
                                          <p:attrName>style.visibility</p:attrName>
                                        </p:attrNameLst>
                                      </p:cBhvr>
                                      <p:to>
                                        <p:strVal val="visible"/>
                                      </p:to>
                                    </p:set>
                                    <p:animEffect transition="in" filter="fade">
                                      <p:cBhvr>
                                        <p:cTn id="104" dur="1000"/>
                                        <p:tgtEl>
                                          <p:spTgt spid="69"/>
                                        </p:tgtEl>
                                      </p:cBhvr>
                                    </p:animEffect>
                                    <p:anim calcmode="lin" valueType="num">
                                      <p:cBhvr>
                                        <p:cTn id="105" dur="1000" fill="hold"/>
                                        <p:tgtEl>
                                          <p:spTgt spid="69"/>
                                        </p:tgtEl>
                                        <p:attrNameLst>
                                          <p:attrName>ppt_x</p:attrName>
                                        </p:attrNameLst>
                                      </p:cBhvr>
                                      <p:tavLst>
                                        <p:tav tm="0">
                                          <p:val>
                                            <p:strVal val="#ppt_x"/>
                                          </p:val>
                                        </p:tav>
                                        <p:tav tm="100000">
                                          <p:val>
                                            <p:strVal val="#ppt_x"/>
                                          </p:val>
                                        </p:tav>
                                      </p:tavLst>
                                    </p:anim>
                                    <p:anim calcmode="lin" valueType="num">
                                      <p:cBhvr>
                                        <p:cTn id="106"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7" presetClass="entr" presetSubtype="0" fill="hold" nodeType="clickEffect">
                                  <p:stCondLst>
                                    <p:cond delay="0"/>
                                  </p:stCondLst>
                                  <p:childTnLst>
                                    <p:set>
                                      <p:cBhvr>
                                        <p:cTn id="110" dur="1" fill="hold">
                                          <p:stCondLst>
                                            <p:cond delay="0"/>
                                          </p:stCondLst>
                                        </p:cTn>
                                        <p:tgtEl>
                                          <p:spTgt spid="76"/>
                                        </p:tgtEl>
                                        <p:attrNameLst>
                                          <p:attrName>style.visibility</p:attrName>
                                        </p:attrNameLst>
                                      </p:cBhvr>
                                      <p:to>
                                        <p:strVal val="visible"/>
                                      </p:to>
                                    </p:set>
                                    <p:animEffect transition="in" filter="fade">
                                      <p:cBhvr>
                                        <p:cTn id="111" dur="1000"/>
                                        <p:tgtEl>
                                          <p:spTgt spid="76"/>
                                        </p:tgtEl>
                                      </p:cBhvr>
                                    </p:animEffect>
                                    <p:anim calcmode="lin" valueType="num">
                                      <p:cBhvr>
                                        <p:cTn id="112" dur="1000" fill="hold"/>
                                        <p:tgtEl>
                                          <p:spTgt spid="76"/>
                                        </p:tgtEl>
                                        <p:attrNameLst>
                                          <p:attrName>ppt_x</p:attrName>
                                        </p:attrNameLst>
                                      </p:cBhvr>
                                      <p:tavLst>
                                        <p:tav tm="0">
                                          <p:val>
                                            <p:strVal val="#ppt_x"/>
                                          </p:val>
                                        </p:tav>
                                        <p:tav tm="100000">
                                          <p:val>
                                            <p:strVal val="#ppt_x"/>
                                          </p:val>
                                        </p:tav>
                                      </p:tavLst>
                                    </p:anim>
                                    <p:anim calcmode="lin" valueType="num">
                                      <p:cBhvr>
                                        <p:cTn id="113"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42" presetClass="entr" presetSubtype="0" fill="hold" grpId="0" nodeType="clickEffect">
                                  <p:stCondLst>
                                    <p:cond delay="0"/>
                                  </p:stCondLst>
                                  <p:childTnLst>
                                    <p:set>
                                      <p:cBhvr>
                                        <p:cTn id="117" dur="1" fill="hold">
                                          <p:stCondLst>
                                            <p:cond delay="0"/>
                                          </p:stCondLst>
                                        </p:cTn>
                                        <p:tgtEl>
                                          <p:spTgt spid="43"/>
                                        </p:tgtEl>
                                        <p:attrNameLst>
                                          <p:attrName>style.visibility</p:attrName>
                                        </p:attrNameLst>
                                      </p:cBhvr>
                                      <p:to>
                                        <p:strVal val="visible"/>
                                      </p:to>
                                    </p:set>
                                    <p:animEffect transition="in" filter="fade">
                                      <p:cBhvr>
                                        <p:cTn id="118" dur="1000"/>
                                        <p:tgtEl>
                                          <p:spTgt spid="43"/>
                                        </p:tgtEl>
                                      </p:cBhvr>
                                    </p:animEffect>
                                    <p:anim calcmode="lin" valueType="num">
                                      <p:cBhvr>
                                        <p:cTn id="119" dur="1000" fill="hold"/>
                                        <p:tgtEl>
                                          <p:spTgt spid="43"/>
                                        </p:tgtEl>
                                        <p:attrNameLst>
                                          <p:attrName>ppt_x</p:attrName>
                                        </p:attrNameLst>
                                      </p:cBhvr>
                                      <p:tavLst>
                                        <p:tav tm="0">
                                          <p:val>
                                            <p:strVal val="#ppt_x"/>
                                          </p:val>
                                        </p:tav>
                                        <p:tav tm="100000">
                                          <p:val>
                                            <p:strVal val="#ppt_x"/>
                                          </p:val>
                                        </p:tav>
                                      </p:tavLst>
                                    </p:anim>
                                    <p:anim calcmode="lin" valueType="num">
                                      <p:cBhvr>
                                        <p:cTn id="120"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2" presetClass="entr" presetSubtype="4" fill="hold" grpId="0" nodeType="clickEffect">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cBhvr additive="base">
                                        <p:cTn id="125" dur="500" fill="hold"/>
                                        <p:tgtEl>
                                          <p:spTgt spid="64"/>
                                        </p:tgtEl>
                                        <p:attrNameLst>
                                          <p:attrName>ppt_x</p:attrName>
                                        </p:attrNameLst>
                                      </p:cBhvr>
                                      <p:tavLst>
                                        <p:tav tm="0">
                                          <p:val>
                                            <p:strVal val="#ppt_x"/>
                                          </p:val>
                                        </p:tav>
                                        <p:tav tm="100000">
                                          <p:val>
                                            <p:strVal val="#ppt_x"/>
                                          </p:val>
                                        </p:tav>
                                      </p:tavLst>
                                    </p:anim>
                                    <p:anim calcmode="lin" valueType="num">
                                      <p:cBhvr additive="base">
                                        <p:cTn id="126"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2" presetClass="entr" presetSubtype="1" fill="hold" nodeType="clickEffect">
                                  <p:stCondLst>
                                    <p:cond delay="0"/>
                                  </p:stCondLst>
                                  <p:childTnLst>
                                    <p:set>
                                      <p:cBhvr>
                                        <p:cTn id="130" dur="1" fill="hold">
                                          <p:stCondLst>
                                            <p:cond delay="0"/>
                                          </p:stCondLst>
                                        </p:cTn>
                                        <p:tgtEl>
                                          <p:spTgt spid="81"/>
                                        </p:tgtEl>
                                        <p:attrNameLst>
                                          <p:attrName>style.visibility</p:attrName>
                                        </p:attrNameLst>
                                      </p:cBhvr>
                                      <p:to>
                                        <p:strVal val="visible"/>
                                      </p:to>
                                    </p:set>
                                    <p:anim calcmode="lin" valueType="num">
                                      <p:cBhvr additive="base">
                                        <p:cTn id="131" dur="500" fill="hold"/>
                                        <p:tgtEl>
                                          <p:spTgt spid="81"/>
                                        </p:tgtEl>
                                        <p:attrNameLst>
                                          <p:attrName>ppt_x</p:attrName>
                                        </p:attrNameLst>
                                      </p:cBhvr>
                                      <p:tavLst>
                                        <p:tav tm="0">
                                          <p:val>
                                            <p:strVal val="#ppt_x"/>
                                          </p:val>
                                        </p:tav>
                                        <p:tav tm="100000">
                                          <p:val>
                                            <p:strVal val="#ppt_x"/>
                                          </p:val>
                                        </p:tav>
                                      </p:tavLst>
                                    </p:anim>
                                    <p:anim calcmode="lin" valueType="num">
                                      <p:cBhvr additive="base">
                                        <p:cTn id="132" dur="500" fill="hold"/>
                                        <p:tgtEl>
                                          <p:spTgt spid="81"/>
                                        </p:tgtEl>
                                        <p:attrNameLst>
                                          <p:attrName>ppt_y</p:attrName>
                                        </p:attrNameLst>
                                      </p:cBhvr>
                                      <p:tavLst>
                                        <p:tav tm="0">
                                          <p:val>
                                            <p:strVal val="0-#ppt_h/2"/>
                                          </p:val>
                                        </p:tav>
                                        <p:tav tm="100000">
                                          <p:val>
                                            <p:strVal val="#ppt_y"/>
                                          </p:val>
                                        </p:tav>
                                      </p:tavLst>
                                    </p:anim>
                                  </p:childTnLst>
                                </p:cTn>
                              </p:par>
                            </p:childTnLst>
                          </p:cTn>
                        </p:par>
                      </p:childTnLst>
                    </p:cTn>
                  </p:par>
                  <p:par>
                    <p:cTn id="133" fill="hold">
                      <p:stCondLst>
                        <p:cond delay="indefinite"/>
                      </p:stCondLst>
                      <p:childTnLst>
                        <p:par>
                          <p:cTn id="134" fill="hold">
                            <p:stCondLst>
                              <p:cond delay="0"/>
                            </p:stCondLst>
                            <p:childTnLst>
                              <p:par>
                                <p:cTn id="135" presetID="42" presetClass="entr" presetSubtype="0" fill="hold" grpId="0" nodeType="clickEffect">
                                  <p:stCondLst>
                                    <p:cond delay="0"/>
                                  </p:stCondLst>
                                  <p:childTnLst>
                                    <p:set>
                                      <p:cBhvr>
                                        <p:cTn id="136" dur="1" fill="hold">
                                          <p:stCondLst>
                                            <p:cond delay="0"/>
                                          </p:stCondLst>
                                        </p:cTn>
                                        <p:tgtEl>
                                          <p:spTgt spid="80"/>
                                        </p:tgtEl>
                                        <p:attrNameLst>
                                          <p:attrName>style.visibility</p:attrName>
                                        </p:attrNameLst>
                                      </p:cBhvr>
                                      <p:to>
                                        <p:strVal val="visible"/>
                                      </p:to>
                                    </p:set>
                                    <p:animEffect transition="in" filter="fade">
                                      <p:cBhvr>
                                        <p:cTn id="137" dur="1000"/>
                                        <p:tgtEl>
                                          <p:spTgt spid="80"/>
                                        </p:tgtEl>
                                      </p:cBhvr>
                                    </p:animEffect>
                                    <p:anim calcmode="lin" valueType="num">
                                      <p:cBhvr>
                                        <p:cTn id="138" dur="1000" fill="hold"/>
                                        <p:tgtEl>
                                          <p:spTgt spid="80"/>
                                        </p:tgtEl>
                                        <p:attrNameLst>
                                          <p:attrName>ppt_x</p:attrName>
                                        </p:attrNameLst>
                                      </p:cBhvr>
                                      <p:tavLst>
                                        <p:tav tm="0">
                                          <p:val>
                                            <p:strVal val="#ppt_x"/>
                                          </p:val>
                                        </p:tav>
                                        <p:tav tm="100000">
                                          <p:val>
                                            <p:strVal val="#ppt_x"/>
                                          </p:val>
                                        </p:tav>
                                      </p:tavLst>
                                    </p:anim>
                                    <p:anim calcmode="lin" valueType="num">
                                      <p:cBhvr>
                                        <p:cTn id="139" dur="1000" fill="hold"/>
                                        <p:tgtEl>
                                          <p:spTgt spid="80"/>
                                        </p:tgtEl>
                                        <p:attrNameLst>
                                          <p:attrName>ppt_y</p:attrName>
                                        </p:attrNameLst>
                                      </p:cBhvr>
                                      <p:tavLst>
                                        <p:tav tm="0">
                                          <p:val>
                                            <p:strVal val="#ppt_y+.1"/>
                                          </p:val>
                                        </p:tav>
                                        <p:tav tm="100000">
                                          <p:val>
                                            <p:strVal val="#ppt_y"/>
                                          </p:val>
                                        </p:tav>
                                      </p:tavLst>
                                    </p:anim>
                                  </p:childTnLst>
                                </p:cTn>
                              </p:par>
                              <p:par>
                                <p:cTn id="140" presetID="42" presetClass="entr" presetSubtype="0" fill="hold" nodeType="withEffect">
                                  <p:stCondLst>
                                    <p:cond delay="0"/>
                                  </p:stCondLst>
                                  <p:childTnLst>
                                    <p:set>
                                      <p:cBhvr>
                                        <p:cTn id="141" dur="1" fill="hold">
                                          <p:stCondLst>
                                            <p:cond delay="0"/>
                                          </p:stCondLst>
                                        </p:cTn>
                                        <p:tgtEl>
                                          <p:spTgt spid="82"/>
                                        </p:tgtEl>
                                        <p:attrNameLst>
                                          <p:attrName>style.visibility</p:attrName>
                                        </p:attrNameLst>
                                      </p:cBhvr>
                                      <p:to>
                                        <p:strVal val="visible"/>
                                      </p:to>
                                    </p:set>
                                    <p:animEffect transition="in" filter="fade">
                                      <p:cBhvr>
                                        <p:cTn id="142" dur="1000"/>
                                        <p:tgtEl>
                                          <p:spTgt spid="82"/>
                                        </p:tgtEl>
                                      </p:cBhvr>
                                    </p:animEffect>
                                    <p:anim calcmode="lin" valueType="num">
                                      <p:cBhvr>
                                        <p:cTn id="143" dur="1000" fill="hold"/>
                                        <p:tgtEl>
                                          <p:spTgt spid="82"/>
                                        </p:tgtEl>
                                        <p:attrNameLst>
                                          <p:attrName>ppt_x</p:attrName>
                                        </p:attrNameLst>
                                      </p:cBhvr>
                                      <p:tavLst>
                                        <p:tav tm="0">
                                          <p:val>
                                            <p:strVal val="#ppt_x"/>
                                          </p:val>
                                        </p:tav>
                                        <p:tav tm="100000">
                                          <p:val>
                                            <p:strVal val="#ppt_x"/>
                                          </p:val>
                                        </p:tav>
                                      </p:tavLst>
                                    </p:anim>
                                    <p:anim calcmode="lin" valueType="num">
                                      <p:cBhvr>
                                        <p:cTn id="144" dur="1000" fill="hold"/>
                                        <p:tgtEl>
                                          <p:spTgt spid="82"/>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84"/>
                                        </p:tgtEl>
                                        <p:attrNameLst>
                                          <p:attrName>style.visibility</p:attrName>
                                        </p:attrNameLst>
                                      </p:cBhvr>
                                      <p:to>
                                        <p:strVal val="visible"/>
                                      </p:to>
                                    </p:set>
                                    <p:animEffect transition="in" filter="fade">
                                      <p:cBhvr>
                                        <p:cTn id="147" dur="1000"/>
                                        <p:tgtEl>
                                          <p:spTgt spid="84"/>
                                        </p:tgtEl>
                                      </p:cBhvr>
                                    </p:animEffect>
                                    <p:anim calcmode="lin" valueType="num">
                                      <p:cBhvr>
                                        <p:cTn id="148" dur="1000" fill="hold"/>
                                        <p:tgtEl>
                                          <p:spTgt spid="84"/>
                                        </p:tgtEl>
                                        <p:attrNameLst>
                                          <p:attrName>ppt_x</p:attrName>
                                        </p:attrNameLst>
                                      </p:cBhvr>
                                      <p:tavLst>
                                        <p:tav tm="0">
                                          <p:val>
                                            <p:strVal val="#ppt_x"/>
                                          </p:val>
                                        </p:tav>
                                        <p:tav tm="100000">
                                          <p:val>
                                            <p:strVal val="#ppt_x"/>
                                          </p:val>
                                        </p:tav>
                                      </p:tavLst>
                                    </p:anim>
                                    <p:anim calcmode="lin" valueType="num">
                                      <p:cBhvr>
                                        <p:cTn id="149" dur="1000" fill="hold"/>
                                        <p:tgtEl>
                                          <p:spTgt spid="84"/>
                                        </p:tgtEl>
                                        <p:attrNameLst>
                                          <p:attrName>ppt_y</p:attrName>
                                        </p:attrNameLst>
                                      </p:cBhvr>
                                      <p:tavLst>
                                        <p:tav tm="0">
                                          <p:val>
                                            <p:strVal val="#ppt_y+.1"/>
                                          </p:val>
                                        </p:tav>
                                        <p:tav tm="100000">
                                          <p:val>
                                            <p:strVal val="#ppt_y"/>
                                          </p:val>
                                        </p:tav>
                                      </p:tavLst>
                                    </p:anim>
                                  </p:childTnLst>
                                </p:cTn>
                              </p:par>
                              <p:par>
                                <p:cTn id="150" presetID="42" presetClass="entr" presetSubtype="0" fill="hold" nodeType="withEffect">
                                  <p:stCondLst>
                                    <p:cond delay="0"/>
                                  </p:stCondLst>
                                  <p:childTnLst>
                                    <p:set>
                                      <p:cBhvr>
                                        <p:cTn id="151" dur="1" fill="hold">
                                          <p:stCondLst>
                                            <p:cond delay="0"/>
                                          </p:stCondLst>
                                        </p:cTn>
                                        <p:tgtEl>
                                          <p:spTgt spid="87"/>
                                        </p:tgtEl>
                                        <p:attrNameLst>
                                          <p:attrName>style.visibility</p:attrName>
                                        </p:attrNameLst>
                                      </p:cBhvr>
                                      <p:to>
                                        <p:strVal val="visible"/>
                                      </p:to>
                                    </p:set>
                                    <p:animEffect transition="in" filter="fade">
                                      <p:cBhvr>
                                        <p:cTn id="152" dur="1000"/>
                                        <p:tgtEl>
                                          <p:spTgt spid="87"/>
                                        </p:tgtEl>
                                      </p:cBhvr>
                                    </p:animEffect>
                                    <p:anim calcmode="lin" valueType="num">
                                      <p:cBhvr>
                                        <p:cTn id="153" dur="1000" fill="hold"/>
                                        <p:tgtEl>
                                          <p:spTgt spid="87"/>
                                        </p:tgtEl>
                                        <p:attrNameLst>
                                          <p:attrName>ppt_x</p:attrName>
                                        </p:attrNameLst>
                                      </p:cBhvr>
                                      <p:tavLst>
                                        <p:tav tm="0">
                                          <p:val>
                                            <p:strVal val="#ppt_x"/>
                                          </p:val>
                                        </p:tav>
                                        <p:tav tm="100000">
                                          <p:val>
                                            <p:strVal val="#ppt_x"/>
                                          </p:val>
                                        </p:tav>
                                      </p:tavLst>
                                    </p:anim>
                                    <p:anim calcmode="lin" valueType="num">
                                      <p:cBhvr>
                                        <p:cTn id="154" dur="1000" fill="hold"/>
                                        <p:tgtEl>
                                          <p:spTgt spid="87"/>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86"/>
                                        </p:tgtEl>
                                        <p:attrNameLst>
                                          <p:attrName>style.visibility</p:attrName>
                                        </p:attrNameLst>
                                      </p:cBhvr>
                                      <p:to>
                                        <p:strVal val="visible"/>
                                      </p:to>
                                    </p:set>
                                    <p:animEffect transition="in" filter="fade">
                                      <p:cBhvr>
                                        <p:cTn id="157" dur="1000"/>
                                        <p:tgtEl>
                                          <p:spTgt spid="86"/>
                                        </p:tgtEl>
                                      </p:cBhvr>
                                    </p:animEffect>
                                    <p:anim calcmode="lin" valueType="num">
                                      <p:cBhvr>
                                        <p:cTn id="158" dur="1000" fill="hold"/>
                                        <p:tgtEl>
                                          <p:spTgt spid="86"/>
                                        </p:tgtEl>
                                        <p:attrNameLst>
                                          <p:attrName>ppt_x</p:attrName>
                                        </p:attrNameLst>
                                      </p:cBhvr>
                                      <p:tavLst>
                                        <p:tav tm="0">
                                          <p:val>
                                            <p:strVal val="#ppt_x"/>
                                          </p:val>
                                        </p:tav>
                                        <p:tav tm="100000">
                                          <p:val>
                                            <p:strVal val="#ppt_x"/>
                                          </p:val>
                                        </p:tav>
                                      </p:tavLst>
                                    </p:anim>
                                    <p:anim calcmode="lin" valueType="num">
                                      <p:cBhvr>
                                        <p:cTn id="159"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par>
                    <p:cTn id="160" fill="hold">
                      <p:stCondLst>
                        <p:cond delay="indefinite"/>
                      </p:stCondLst>
                      <p:childTnLst>
                        <p:par>
                          <p:cTn id="161" fill="hold">
                            <p:stCondLst>
                              <p:cond delay="0"/>
                            </p:stCondLst>
                            <p:childTnLst>
                              <p:par>
                                <p:cTn id="162" presetID="6" presetClass="entr" presetSubtype="16" fill="hold" grpId="0" nodeType="clickEffect">
                                  <p:stCondLst>
                                    <p:cond delay="0"/>
                                  </p:stCondLst>
                                  <p:childTnLst>
                                    <p:set>
                                      <p:cBhvr>
                                        <p:cTn id="163" dur="1" fill="hold">
                                          <p:stCondLst>
                                            <p:cond delay="0"/>
                                          </p:stCondLst>
                                        </p:cTn>
                                        <p:tgtEl>
                                          <p:spTgt spid="72"/>
                                        </p:tgtEl>
                                        <p:attrNameLst>
                                          <p:attrName>style.visibility</p:attrName>
                                        </p:attrNameLst>
                                      </p:cBhvr>
                                      <p:to>
                                        <p:strVal val="visible"/>
                                      </p:to>
                                    </p:set>
                                    <p:animEffect transition="in" filter="circle(in)">
                                      <p:cBhvr>
                                        <p:cTn id="164" dur="2000"/>
                                        <p:tgtEl>
                                          <p:spTgt spid="72"/>
                                        </p:tgtEl>
                                      </p:cBhvr>
                                    </p:animEffect>
                                  </p:childTnLst>
                                </p:cTn>
                              </p:par>
                            </p:childTnLst>
                          </p:cTn>
                        </p:par>
                      </p:childTnLst>
                    </p:cTn>
                  </p:par>
                  <p:par>
                    <p:cTn id="165" fill="hold">
                      <p:stCondLst>
                        <p:cond delay="indefinite"/>
                      </p:stCondLst>
                      <p:childTnLst>
                        <p:par>
                          <p:cTn id="166" fill="hold">
                            <p:stCondLst>
                              <p:cond delay="0"/>
                            </p:stCondLst>
                            <p:childTnLst>
                              <p:par>
                                <p:cTn id="167" presetID="2" presetClass="entr" presetSubtype="4" fill="hold" grpId="0" nodeType="clickEffect">
                                  <p:stCondLst>
                                    <p:cond delay="0"/>
                                  </p:stCondLst>
                                  <p:childTnLst>
                                    <p:set>
                                      <p:cBhvr>
                                        <p:cTn id="168" dur="1" fill="hold">
                                          <p:stCondLst>
                                            <p:cond delay="0"/>
                                          </p:stCondLst>
                                        </p:cTn>
                                        <p:tgtEl>
                                          <p:spTgt spid="73"/>
                                        </p:tgtEl>
                                        <p:attrNameLst>
                                          <p:attrName>style.visibility</p:attrName>
                                        </p:attrNameLst>
                                      </p:cBhvr>
                                      <p:to>
                                        <p:strVal val="visible"/>
                                      </p:to>
                                    </p:set>
                                    <p:anim calcmode="lin" valueType="num">
                                      <p:cBhvr additive="base">
                                        <p:cTn id="169" dur="500" fill="hold"/>
                                        <p:tgtEl>
                                          <p:spTgt spid="73"/>
                                        </p:tgtEl>
                                        <p:attrNameLst>
                                          <p:attrName>ppt_x</p:attrName>
                                        </p:attrNameLst>
                                      </p:cBhvr>
                                      <p:tavLst>
                                        <p:tav tm="0">
                                          <p:val>
                                            <p:strVal val="#ppt_x"/>
                                          </p:val>
                                        </p:tav>
                                        <p:tav tm="100000">
                                          <p:val>
                                            <p:strVal val="#ppt_x"/>
                                          </p:val>
                                        </p:tav>
                                      </p:tavLst>
                                    </p:anim>
                                    <p:anim calcmode="lin" valueType="num">
                                      <p:cBhvr additive="base">
                                        <p:cTn id="170"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42" presetClass="entr" presetSubtype="0" fill="hold" grpId="0" nodeType="clickEffect">
                                  <p:stCondLst>
                                    <p:cond delay="0"/>
                                  </p:stCondLst>
                                  <p:childTnLst>
                                    <p:set>
                                      <p:cBhvr>
                                        <p:cTn id="174" dur="1" fill="hold">
                                          <p:stCondLst>
                                            <p:cond delay="0"/>
                                          </p:stCondLst>
                                        </p:cTn>
                                        <p:tgtEl>
                                          <p:spTgt spid="113"/>
                                        </p:tgtEl>
                                        <p:attrNameLst>
                                          <p:attrName>style.visibility</p:attrName>
                                        </p:attrNameLst>
                                      </p:cBhvr>
                                      <p:to>
                                        <p:strVal val="visible"/>
                                      </p:to>
                                    </p:set>
                                    <p:animEffect transition="in" filter="fade">
                                      <p:cBhvr>
                                        <p:cTn id="175" dur="1000"/>
                                        <p:tgtEl>
                                          <p:spTgt spid="113"/>
                                        </p:tgtEl>
                                      </p:cBhvr>
                                    </p:animEffect>
                                    <p:anim calcmode="lin" valueType="num">
                                      <p:cBhvr>
                                        <p:cTn id="176" dur="1000" fill="hold"/>
                                        <p:tgtEl>
                                          <p:spTgt spid="113"/>
                                        </p:tgtEl>
                                        <p:attrNameLst>
                                          <p:attrName>ppt_x</p:attrName>
                                        </p:attrNameLst>
                                      </p:cBhvr>
                                      <p:tavLst>
                                        <p:tav tm="0">
                                          <p:val>
                                            <p:strVal val="#ppt_x"/>
                                          </p:val>
                                        </p:tav>
                                        <p:tav tm="100000">
                                          <p:val>
                                            <p:strVal val="#ppt_x"/>
                                          </p:val>
                                        </p:tav>
                                      </p:tavLst>
                                    </p:anim>
                                    <p:anim calcmode="lin" valueType="num">
                                      <p:cBhvr>
                                        <p:cTn id="177" dur="1000" fill="hold"/>
                                        <p:tgtEl>
                                          <p:spTgt spid="1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3" grpId="0"/>
      <p:bldP spid="15" grpId="0"/>
      <p:bldP spid="24" grpId="0"/>
      <p:bldP spid="36" grpId="0"/>
      <p:bldP spid="63" grpId="0"/>
      <p:bldP spid="66" grpId="0"/>
      <p:bldP spid="69" grpId="0"/>
      <p:bldP spid="43" grpId="0"/>
      <p:bldP spid="64" grpId="0"/>
      <p:bldP spid="80" grpId="0"/>
      <p:bldP spid="84" grpId="0"/>
      <p:bldP spid="86" grpId="0"/>
      <p:bldP spid="72" grpId="0"/>
      <p:bldP spid="73" grpId="0"/>
      <p:bldP spid="89" grpId="0"/>
      <p:bldP spid="11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076A6CA-7428-4635-9866-D7E8F66346D2}"/>
              </a:ext>
            </a:extLst>
          </p:cNvPr>
          <p:cNvSpPr>
            <a:spLocks noGrp="1"/>
          </p:cNvSpPr>
          <p:nvPr>
            <p:ph idx="1"/>
          </p:nvPr>
        </p:nvSpPr>
        <p:spPr>
          <a:xfrm>
            <a:off x="1066800" y="373488"/>
            <a:ext cx="10058400" cy="1262130"/>
          </a:xfrm>
        </p:spPr>
        <p:txBody>
          <a:bodyPr>
            <a:normAutofit fontScale="92500" lnSpcReduction="10000"/>
          </a:bodyPr>
          <a:lstStyle/>
          <a:p>
            <a:pPr>
              <a:lnSpc>
                <a:spcPct val="150000"/>
              </a:lnSpc>
            </a:pPr>
            <a:r>
              <a:rPr lang="es-MX" sz="2800" dirty="0"/>
              <a:t>Ejemplo: Realiza el diagrama de esfuerzos cortantes y momento flexionante.</a:t>
            </a:r>
          </a:p>
        </p:txBody>
      </p:sp>
      <p:sp>
        <p:nvSpPr>
          <p:cNvPr id="4" name="Slide Number Placeholder 3">
            <a:extLst>
              <a:ext uri="{FF2B5EF4-FFF2-40B4-BE49-F238E27FC236}">
                <a16:creationId xmlns:a16="http://schemas.microsoft.com/office/drawing/2014/main" xmlns="" id="{003E837A-A3A4-4CA4-BE7E-D5348053B388}"/>
              </a:ext>
            </a:extLst>
          </p:cNvPr>
          <p:cNvSpPr>
            <a:spLocks noGrp="1"/>
          </p:cNvSpPr>
          <p:nvPr>
            <p:ph type="sldNum" sz="quarter" idx="12"/>
          </p:nvPr>
        </p:nvSpPr>
        <p:spPr/>
        <p:txBody>
          <a:bodyPr/>
          <a:lstStyle/>
          <a:p>
            <a:fld id="{5A07E627-992C-47B0-AE5B-F627B2EA972F}" type="slidenum">
              <a:rPr lang="es-MX" smtClean="0"/>
              <a:t>35</a:t>
            </a:fld>
            <a:endParaRPr lang="es-MX"/>
          </a:p>
        </p:txBody>
      </p:sp>
      <p:pic>
        <p:nvPicPr>
          <p:cNvPr id="5" name="Picture 4">
            <a:extLst>
              <a:ext uri="{FF2B5EF4-FFF2-40B4-BE49-F238E27FC236}">
                <a16:creationId xmlns:a16="http://schemas.microsoft.com/office/drawing/2014/main" xmlns="" id="{970ACB24-10B9-41BC-AFAD-FF0A832DFE74}"/>
              </a:ext>
            </a:extLst>
          </p:cNvPr>
          <p:cNvPicPr>
            <a:picLocks noChangeAspect="1"/>
          </p:cNvPicPr>
          <p:nvPr/>
        </p:nvPicPr>
        <p:blipFill rotWithShape="1">
          <a:blip r:embed="rId3"/>
          <a:srcRect l="53958" t="24803" r="25000" b="58893"/>
          <a:stretch/>
        </p:blipFill>
        <p:spPr>
          <a:xfrm>
            <a:off x="1402202" y="1635617"/>
            <a:ext cx="4283271" cy="1865979"/>
          </a:xfrm>
          <a:prstGeom prst="rect">
            <a:avLst/>
          </a:prstGeom>
        </p:spPr>
      </p:pic>
      <p:sp>
        <p:nvSpPr>
          <p:cNvPr id="22" name="TextBox 21">
            <a:extLst>
              <a:ext uri="{FF2B5EF4-FFF2-40B4-BE49-F238E27FC236}">
                <a16:creationId xmlns:a16="http://schemas.microsoft.com/office/drawing/2014/main" xmlns="" id="{3CB728C4-A8F1-4548-9766-4517064F1729}"/>
              </a:ext>
            </a:extLst>
          </p:cNvPr>
          <p:cNvSpPr txBox="1"/>
          <p:nvPr/>
        </p:nvSpPr>
        <p:spPr>
          <a:xfrm>
            <a:off x="1402202" y="3678996"/>
            <a:ext cx="4031087" cy="646331"/>
          </a:xfrm>
          <a:prstGeom prst="rect">
            <a:avLst/>
          </a:prstGeom>
          <a:noFill/>
        </p:spPr>
        <p:txBody>
          <a:bodyPr wrap="square" rtlCol="0">
            <a:spAutoFit/>
          </a:bodyPr>
          <a:lstStyle/>
          <a:p>
            <a:r>
              <a:rPr lang="es-MX" dirty="0"/>
              <a:t>4.- Diagrama de esfuerzo cortante:</a:t>
            </a:r>
          </a:p>
        </p:txBody>
      </p:sp>
      <p:sp>
        <p:nvSpPr>
          <p:cNvPr id="32" name="Rectangle 31">
            <a:extLst>
              <a:ext uri="{FF2B5EF4-FFF2-40B4-BE49-F238E27FC236}">
                <a16:creationId xmlns:a16="http://schemas.microsoft.com/office/drawing/2014/main" xmlns="" id="{B3937CD5-57E7-4592-A487-5DF6EEB0232E}"/>
              </a:ext>
            </a:extLst>
          </p:cNvPr>
          <p:cNvSpPr/>
          <p:nvPr/>
        </p:nvSpPr>
        <p:spPr>
          <a:xfrm>
            <a:off x="6399205" y="2316116"/>
            <a:ext cx="4311939" cy="315891"/>
          </a:xfrm>
          <a:prstGeom prst="rect">
            <a:avLst/>
          </a:prstGeom>
          <a:solidFill>
            <a:srgbClr val="011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Flowchart: Extract 34">
            <a:extLst>
              <a:ext uri="{FF2B5EF4-FFF2-40B4-BE49-F238E27FC236}">
                <a16:creationId xmlns:a16="http://schemas.microsoft.com/office/drawing/2014/main" xmlns="" id="{28ACF3FC-CAF2-411E-9F0F-3873A2F3356C}"/>
              </a:ext>
            </a:extLst>
          </p:cNvPr>
          <p:cNvSpPr/>
          <p:nvPr/>
        </p:nvSpPr>
        <p:spPr>
          <a:xfrm>
            <a:off x="6901481" y="2632007"/>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5" name="Flowchart: Extract 44">
            <a:extLst>
              <a:ext uri="{FF2B5EF4-FFF2-40B4-BE49-F238E27FC236}">
                <a16:creationId xmlns:a16="http://schemas.microsoft.com/office/drawing/2014/main" xmlns="" id="{F8B15B5E-FBDD-4829-A016-26D95D9AB1C6}"/>
              </a:ext>
            </a:extLst>
          </p:cNvPr>
          <p:cNvSpPr/>
          <p:nvPr/>
        </p:nvSpPr>
        <p:spPr>
          <a:xfrm>
            <a:off x="9797081" y="2632007"/>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6" name="Straight Arrow Connector 45">
            <a:extLst>
              <a:ext uri="{FF2B5EF4-FFF2-40B4-BE49-F238E27FC236}">
                <a16:creationId xmlns:a16="http://schemas.microsoft.com/office/drawing/2014/main" xmlns="" id="{2488C158-5466-4895-ACC6-A8008CA8D2AC}"/>
              </a:ext>
            </a:extLst>
          </p:cNvPr>
          <p:cNvCxnSpPr/>
          <p:nvPr/>
        </p:nvCxnSpPr>
        <p:spPr>
          <a:xfrm>
            <a:off x="6399204" y="1302443"/>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7" name="Straight Arrow Connector 46">
            <a:extLst>
              <a:ext uri="{FF2B5EF4-FFF2-40B4-BE49-F238E27FC236}">
                <a16:creationId xmlns:a16="http://schemas.microsoft.com/office/drawing/2014/main" xmlns="" id="{BFFD5FBB-5495-4D5F-BA55-17FCC44250F3}"/>
              </a:ext>
            </a:extLst>
          </p:cNvPr>
          <p:cNvCxnSpPr/>
          <p:nvPr/>
        </p:nvCxnSpPr>
        <p:spPr>
          <a:xfrm>
            <a:off x="10682475" y="1030715"/>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8" name="Straight Arrow Connector 47">
            <a:extLst>
              <a:ext uri="{FF2B5EF4-FFF2-40B4-BE49-F238E27FC236}">
                <a16:creationId xmlns:a16="http://schemas.microsoft.com/office/drawing/2014/main" xmlns="" id="{C1750076-75C0-4681-9ED6-46CB798BE2C3}"/>
              </a:ext>
            </a:extLst>
          </p:cNvPr>
          <p:cNvCxnSpPr/>
          <p:nvPr/>
        </p:nvCxnSpPr>
        <p:spPr>
          <a:xfrm>
            <a:off x="8133563" y="1030715"/>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9" name="Straight Arrow Connector 48">
            <a:extLst>
              <a:ext uri="{FF2B5EF4-FFF2-40B4-BE49-F238E27FC236}">
                <a16:creationId xmlns:a16="http://schemas.microsoft.com/office/drawing/2014/main" xmlns="" id="{BAB8F3C9-4ABD-4E46-965C-D1147FA159A3}"/>
              </a:ext>
            </a:extLst>
          </p:cNvPr>
          <p:cNvCxnSpPr>
            <a:cxnSpLocks/>
            <a:endCxn id="35" idx="0"/>
          </p:cNvCxnSpPr>
          <p:nvPr/>
        </p:nvCxnSpPr>
        <p:spPr>
          <a:xfrm flipV="1">
            <a:off x="7094664" y="2632007"/>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xmlns="" id="{08E66232-933B-4BCF-89FE-9CDEC272D9ED}"/>
              </a:ext>
            </a:extLst>
          </p:cNvPr>
          <p:cNvCxnSpPr>
            <a:cxnSpLocks/>
          </p:cNvCxnSpPr>
          <p:nvPr/>
        </p:nvCxnSpPr>
        <p:spPr>
          <a:xfrm flipV="1">
            <a:off x="9990264" y="2632007"/>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xmlns="" id="{9819FE49-B09C-4CC1-803B-0E62A9CDBBA2}"/>
              </a:ext>
            </a:extLst>
          </p:cNvPr>
          <p:cNvSpPr/>
          <p:nvPr/>
        </p:nvSpPr>
        <p:spPr>
          <a:xfrm>
            <a:off x="6399204" y="2006665"/>
            <a:ext cx="4326201" cy="315891"/>
          </a:xfrm>
          <a:prstGeom prst="rect">
            <a:avLst/>
          </a:pr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2" name="Rectangle 51">
            <a:extLst>
              <a:ext uri="{FF2B5EF4-FFF2-40B4-BE49-F238E27FC236}">
                <a16:creationId xmlns:a16="http://schemas.microsoft.com/office/drawing/2014/main" xmlns="" id="{3D159F84-3C84-4809-90DF-AA2D3B9F9D7C}"/>
              </a:ext>
            </a:extLst>
          </p:cNvPr>
          <p:cNvSpPr/>
          <p:nvPr/>
        </p:nvSpPr>
        <p:spPr>
          <a:xfrm>
            <a:off x="8174788" y="1739811"/>
            <a:ext cx="2531744" cy="315891"/>
          </a:xfrm>
          <a:prstGeom prst="rect">
            <a:avLst/>
          </a:prstGeom>
          <a:blipFill>
            <a:blip r:embed="rId5"/>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3" name="Straight Arrow Connector 52">
            <a:extLst>
              <a:ext uri="{FF2B5EF4-FFF2-40B4-BE49-F238E27FC236}">
                <a16:creationId xmlns:a16="http://schemas.microsoft.com/office/drawing/2014/main" xmlns="" id="{F022F50B-8253-4C67-80BB-85F26F6D9FA8}"/>
              </a:ext>
            </a:extLst>
          </p:cNvPr>
          <p:cNvCxnSpPr>
            <a:cxnSpLocks/>
            <a:endCxn id="52" idx="0"/>
          </p:cNvCxnSpPr>
          <p:nvPr/>
        </p:nvCxnSpPr>
        <p:spPr>
          <a:xfrm>
            <a:off x="9440660" y="1023870"/>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xmlns="" id="{F8453D26-C1F2-4D0E-8248-C524914C339A}"/>
              </a:ext>
            </a:extLst>
          </p:cNvPr>
          <p:cNvCxnSpPr>
            <a:cxnSpLocks/>
          </p:cNvCxnSpPr>
          <p:nvPr/>
        </p:nvCxnSpPr>
        <p:spPr>
          <a:xfrm>
            <a:off x="8615967" y="990556"/>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xmlns="" id="{C997239E-C8AB-42AD-B7DC-8AD64DB44D8C}"/>
              </a:ext>
            </a:extLst>
          </p:cNvPr>
          <p:cNvSpPr txBox="1"/>
          <p:nvPr/>
        </p:nvSpPr>
        <p:spPr>
          <a:xfrm>
            <a:off x="8770512" y="990556"/>
            <a:ext cx="579539" cy="369332"/>
          </a:xfrm>
          <a:prstGeom prst="rect">
            <a:avLst/>
          </a:prstGeom>
          <a:noFill/>
        </p:spPr>
        <p:txBody>
          <a:bodyPr wrap="square" rtlCol="0">
            <a:spAutoFit/>
          </a:bodyPr>
          <a:lstStyle/>
          <a:p>
            <a:r>
              <a:rPr lang="es-MX" dirty="0"/>
              <a:t>20T</a:t>
            </a:r>
          </a:p>
        </p:txBody>
      </p:sp>
      <p:sp>
        <p:nvSpPr>
          <p:cNvPr id="56" name="TextBox 55">
            <a:extLst>
              <a:ext uri="{FF2B5EF4-FFF2-40B4-BE49-F238E27FC236}">
                <a16:creationId xmlns:a16="http://schemas.microsoft.com/office/drawing/2014/main" xmlns="" id="{71C125CB-E5F7-4B82-A6AD-5174D561ECF8}"/>
              </a:ext>
            </a:extLst>
          </p:cNvPr>
          <p:cNvSpPr txBox="1"/>
          <p:nvPr/>
        </p:nvSpPr>
        <p:spPr>
          <a:xfrm>
            <a:off x="9567125" y="1027714"/>
            <a:ext cx="579539" cy="369332"/>
          </a:xfrm>
          <a:prstGeom prst="rect">
            <a:avLst/>
          </a:prstGeom>
          <a:noFill/>
        </p:spPr>
        <p:txBody>
          <a:bodyPr wrap="square" rtlCol="0">
            <a:spAutoFit/>
          </a:bodyPr>
          <a:lstStyle/>
          <a:p>
            <a:r>
              <a:rPr lang="es-MX" dirty="0"/>
              <a:t>6T</a:t>
            </a:r>
          </a:p>
        </p:txBody>
      </p:sp>
      <p:cxnSp>
        <p:nvCxnSpPr>
          <p:cNvPr id="17" name="Straight Connector 16">
            <a:extLst>
              <a:ext uri="{FF2B5EF4-FFF2-40B4-BE49-F238E27FC236}">
                <a16:creationId xmlns:a16="http://schemas.microsoft.com/office/drawing/2014/main" xmlns="" id="{60B62639-DAA8-4E9C-B436-B1C84CDA0078}"/>
              </a:ext>
            </a:extLst>
          </p:cNvPr>
          <p:cNvCxnSpPr>
            <a:cxnSpLocks/>
            <a:stCxn id="51" idx="1"/>
          </p:cNvCxnSpPr>
          <p:nvPr/>
        </p:nvCxnSpPr>
        <p:spPr>
          <a:xfrm>
            <a:off x="6399204" y="2164611"/>
            <a:ext cx="0" cy="4532403"/>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xmlns="" id="{161D40AF-D4D5-4FE3-BDA6-26826F8BB98F}"/>
              </a:ext>
            </a:extLst>
          </p:cNvPr>
          <p:cNvCxnSpPr>
            <a:cxnSpLocks/>
          </p:cNvCxnSpPr>
          <p:nvPr/>
        </p:nvCxnSpPr>
        <p:spPr>
          <a:xfrm>
            <a:off x="10711145" y="1897757"/>
            <a:ext cx="42929" cy="4717549"/>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xmlns="" id="{5F5A95B9-9011-4165-A43A-9A2EFEAA5CCD}"/>
              </a:ext>
            </a:extLst>
          </p:cNvPr>
          <p:cNvCxnSpPr/>
          <p:nvPr/>
        </p:nvCxnSpPr>
        <p:spPr>
          <a:xfrm>
            <a:off x="6399204" y="4752304"/>
            <a:ext cx="4326201" cy="0"/>
          </a:xfrm>
          <a:prstGeom prst="line">
            <a:avLst/>
          </a:prstGeom>
          <a:ln w="76200"/>
        </p:spPr>
        <p:style>
          <a:lnRef idx="3">
            <a:schemeClr val="dk1"/>
          </a:lnRef>
          <a:fillRef idx="0">
            <a:schemeClr val="dk1"/>
          </a:fillRef>
          <a:effectRef idx="2">
            <a:schemeClr val="dk1"/>
          </a:effectRef>
          <a:fontRef idx="minor">
            <a:schemeClr val="tx1"/>
          </a:fontRef>
        </p:style>
      </p:cxnSp>
      <p:sp>
        <p:nvSpPr>
          <p:cNvPr id="31" name="TextBox 30">
            <a:extLst>
              <a:ext uri="{FF2B5EF4-FFF2-40B4-BE49-F238E27FC236}">
                <a16:creationId xmlns:a16="http://schemas.microsoft.com/office/drawing/2014/main" xmlns="" id="{BD91CEE4-0763-4B88-8FF1-AB69E735B90E}"/>
              </a:ext>
            </a:extLst>
          </p:cNvPr>
          <p:cNvSpPr txBox="1"/>
          <p:nvPr/>
        </p:nvSpPr>
        <p:spPr>
          <a:xfrm>
            <a:off x="5917841" y="4603071"/>
            <a:ext cx="509263" cy="369332"/>
          </a:xfrm>
          <a:prstGeom prst="rect">
            <a:avLst/>
          </a:prstGeom>
          <a:noFill/>
        </p:spPr>
        <p:txBody>
          <a:bodyPr wrap="square" rtlCol="0">
            <a:spAutoFit/>
          </a:bodyPr>
          <a:lstStyle/>
          <a:p>
            <a:r>
              <a:rPr lang="es-MX" dirty="0"/>
              <a:t>0</a:t>
            </a:r>
          </a:p>
        </p:txBody>
      </p:sp>
      <p:sp>
        <p:nvSpPr>
          <p:cNvPr id="57" name="TextBox 56">
            <a:extLst>
              <a:ext uri="{FF2B5EF4-FFF2-40B4-BE49-F238E27FC236}">
                <a16:creationId xmlns:a16="http://schemas.microsoft.com/office/drawing/2014/main" xmlns="" id="{E6FCC336-BD41-452B-81DC-A0026F7F4939}"/>
              </a:ext>
            </a:extLst>
          </p:cNvPr>
          <p:cNvSpPr txBox="1"/>
          <p:nvPr/>
        </p:nvSpPr>
        <p:spPr>
          <a:xfrm>
            <a:off x="5837871" y="3916133"/>
            <a:ext cx="509263" cy="369332"/>
          </a:xfrm>
          <a:prstGeom prst="rect">
            <a:avLst/>
          </a:prstGeom>
          <a:noFill/>
        </p:spPr>
        <p:txBody>
          <a:bodyPr wrap="square" rtlCol="0">
            <a:spAutoFit/>
          </a:bodyPr>
          <a:lstStyle/>
          <a:p>
            <a:r>
              <a:rPr lang="es-MX" dirty="0"/>
              <a:t>+</a:t>
            </a:r>
          </a:p>
        </p:txBody>
      </p:sp>
      <p:sp>
        <p:nvSpPr>
          <p:cNvPr id="58" name="TextBox 57">
            <a:extLst>
              <a:ext uri="{FF2B5EF4-FFF2-40B4-BE49-F238E27FC236}">
                <a16:creationId xmlns:a16="http://schemas.microsoft.com/office/drawing/2014/main" xmlns="" id="{CA0A0F51-2A6E-414F-983B-9E5DADECA110}"/>
              </a:ext>
            </a:extLst>
          </p:cNvPr>
          <p:cNvSpPr txBox="1"/>
          <p:nvPr/>
        </p:nvSpPr>
        <p:spPr>
          <a:xfrm>
            <a:off x="5837871" y="5227080"/>
            <a:ext cx="509263" cy="369332"/>
          </a:xfrm>
          <a:prstGeom prst="rect">
            <a:avLst/>
          </a:prstGeom>
          <a:noFill/>
        </p:spPr>
        <p:txBody>
          <a:bodyPr wrap="square" rtlCol="0">
            <a:spAutoFit/>
          </a:bodyPr>
          <a:lstStyle/>
          <a:p>
            <a:r>
              <a:rPr lang="es-MX" dirty="0"/>
              <a:t>- </a:t>
            </a:r>
          </a:p>
        </p:txBody>
      </p:sp>
      <p:cxnSp>
        <p:nvCxnSpPr>
          <p:cNvPr id="60" name="Straight Connector 59">
            <a:extLst>
              <a:ext uri="{FF2B5EF4-FFF2-40B4-BE49-F238E27FC236}">
                <a16:creationId xmlns:a16="http://schemas.microsoft.com/office/drawing/2014/main" xmlns="" id="{A649109F-D199-481E-8201-06E469AE3463}"/>
              </a:ext>
            </a:extLst>
          </p:cNvPr>
          <p:cNvCxnSpPr>
            <a:cxnSpLocks/>
          </p:cNvCxnSpPr>
          <p:nvPr/>
        </p:nvCxnSpPr>
        <p:spPr>
          <a:xfrm>
            <a:off x="6399204" y="4752304"/>
            <a:ext cx="0" cy="7321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xmlns="" id="{68D05ACE-B2E6-4ABC-B571-D9FD369F4701}"/>
              </a:ext>
            </a:extLst>
          </p:cNvPr>
          <p:cNvCxnSpPr>
            <a:cxnSpLocks/>
          </p:cNvCxnSpPr>
          <p:nvPr/>
        </p:nvCxnSpPr>
        <p:spPr>
          <a:xfrm>
            <a:off x="7094664" y="2316116"/>
            <a:ext cx="0" cy="4265876"/>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xmlns="" id="{9AD591AD-1FA5-4CEC-BF9C-6AE249F1AF52}"/>
              </a:ext>
            </a:extLst>
          </p:cNvPr>
          <p:cNvCxnSpPr>
            <a:stCxn id="58" idx="3"/>
          </p:cNvCxnSpPr>
          <p:nvPr/>
        </p:nvCxnSpPr>
        <p:spPr>
          <a:xfrm>
            <a:off x="6347134" y="5411746"/>
            <a:ext cx="747530" cy="65420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xmlns="" id="{D50EC3F7-F12D-4FC4-AC2F-BFCF7FA9B506}"/>
              </a:ext>
            </a:extLst>
          </p:cNvPr>
          <p:cNvCxnSpPr>
            <a:cxnSpLocks/>
          </p:cNvCxnSpPr>
          <p:nvPr/>
        </p:nvCxnSpPr>
        <p:spPr>
          <a:xfrm flipV="1">
            <a:off x="7094664" y="3824094"/>
            <a:ext cx="0" cy="224185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xmlns="" id="{BF8A789E-150F-43F1-8F6A-22BBA9369F0F}"/>
              </a:ext>
            </a:extLst>
          </p:cNvPr>
          <p:cNvCxnSpPr>
            <a:cxnSpLocks/>
          </p:cNvCxnSpPr>
          <p:nvPr/>
        </p:nvCxnSpPr>
        <p:spPr>
          <a:xfrm flipH="1">
            <a:off x="8133563" y="1980701"/>
            <a:ext cx="9137" cy="4716313"/>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xmlns="" id="{C97900AB-A05F-4445-BA92-E7E458B9C31A}"/>
              </a:ext>
            </a:extLst>
          </p:cNvPr>
          <p:cNvCxnSpPr>
            <a:cxnSpLocks/>
            <a:stCxn id="45" idx="0"/>
          </p:cNvCxnSpPr>
          <p:nvPr/>
        </p:nvCxnSpPr>
        <p:spPr>
          <a:xfrm>
            <a:off x="9990264" y="2632007"/>
            <a:ext cx="0" cy="4252570"/>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xmlns="" id="{F066D8FC-8BD9-4CFB-90CB-90F27670B0B8}"/>
              </a:ext>
            </a:extLst>
          </p:cNvPr>
          <p:cNvCxnSpPr>
            <a:cxnSpLocks/>
          </p:cNvCxnSpPr>
          <p:nvPr/>
        </p:nvCxnSpPr>
        <p:spPr>
          <a:xfrm flipH="1">
            <a:off x="8150732" y="4166598"/>
            <a:ext cx="1" cy="47361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xmlns="" id="{652EC8A3-B234-4EA0-B4B5-2162D051FF3D}"/>
              </a:ext>
            </a:extLst>
          </p:cNvPr>
          <p:cNvCxnSpPr>
            <a:cxnSpLocks/>
          </p:cNvCxnSpPr>
          <p:nvPr/>
        </p:nvCxnSpPr>
        <p:spPr>
          <a:xfrm>
            <a:off x="7091416" y="3824094"/>
            <a:ext cx="1042147" cy="36810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xmlns="" id="{BAF39792-9701-4FC5-B7AA-CE0C142B6345}"/>
              </a:ext>
            </a:extLst>
          </p:cNvPr>
          <p:cNvCxnSpPr>
            <a:cxnSpLocks/>
          </p:cNvCxnSpPr>
          <p:nvPr/>
        </p:nvCxnSpPr>
        <p:spPr>
          <a:xfrm>
            <a:off x="8140416" y="4610873"/>
            <a:ext cx="1849847" cy="145507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xmlns="" id="{188321E2-3CC2-41B8-B078-48FBC89916B6}"/>
              </a:ext>
            </a:extLst>
          </p:cNvPr>
          <p:cNvCxnSpPr>
            <a:cxnSpLocks/>
          </p:cNvCxnSpPr>
          <p:nvPr/>
        </p:nvCxnSpPr>
        <p:spPr>
          <a:xfrm flipH="1" flipV="1">
            <a:off x="9990263" y="3863662"/>
            <a:ext cx="9137" cy="220228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xmlns="" id="{E8086BDC-8BFF-4B79-8C61-C4BB92C745B2}"/>
              </a:ext>
            </a:extLst>
          </p:cNvPr>
          <p:cNvSpPr/>
          <p:nvPr/>
        </p:nvSpPr>
        <p:spPr>
          <a:xfrm>
            <a:off x="1466595" y="4371779"/>
            <a:ext cx="2928344" cy="19114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dirty="0"/>
              <a:t>DATOS:</a:t>
            </a:r>
          </a:p>
          <a:p>
            <a:pPr marL="285750" indent="-285750" algn="ctr">
              <a:buFont typeface="Arial" panose="020B0604020202020204" pitchFamily="34" charset="0"/>
              <a:buChar char="•"/>
            </a:pPr>
            <a:r>
              <a:rPr lang="es-MX" dirty="0"/>
              <a:t>w</a:t>
            </a:r>
            <a:r>
              <a:rPr lang="es-MX" dirty="0">
                <a:latin typeface="Cambria Math" panose="02040503050406030204" pitchFamily="18" charset="0"/>
                <a:ea typeface="Cambria Math" panose="02040503050406030204" pitchFamily="18" charset="0"/>
              </a:rPr>
              <a:t>₁=6 T</a:t>
            </a:r>
          </a:p>
          <a:p>
            <a:pPr marL="285750" indent="-285750" algn="ctr">
              <a:buFont typeface="Arial" panose="020B0604020202020204" pitchFamily="34" charset="0"/>
              <a:buChar char="•"/>
            </a:pPr>
            <a:r>
              <a:rPr lang="es-MX" dirty="0"/>
              <a:t>w</a:t>
            </a:r>
            <a:r>
              <a:rPr lang="es-MX" dirty="0">
                <a:latin typeface="Cambria Math" panose="02040503050406030204" pitchFamily="18" charset="0"/>
                <a:ea typeface="Cambria Math" panose="02040503050406030204" pitchFamily="18" charset="0"/>
              </a:rPr>
              <a:t>₂=20 T</a:t>
            </a:r>
            <a:endParaRPr lang="es-MX" dirty="0"/>
          </a:p>
          <a:p>
            <a:pPr marL="285750" indent="-285750" algn="ctr">
              <a:buFont typeface="Arial" panose="020B0604020202020204" pitchFamily="34" charset="0"/>
              <a:buChar char="•"/>
            </a:pPr>
            <a:r>
              <a:rPr lang="es-MX" dirty="0" err="1">
                <a:latin typeface="Cambria Math" panose="02040503050406030204" pitchFamily="18" charset="0"/>
                <a:ea typeface="Cambria Math" panose="02040503050406030204" pitchFamily="18" charset="0"/>
              </a:rPr>
              <a:t>By</a:t>
            </a:r>
            <a:r>
              <a:rPr lang="es-MX" dirty="0">
                <a:latin typeface="Cambria Math" panose="02040503050406030204" pitchFamily="18" charset="0"/>
                <a:ea typeface="Cambria Math" panose="02040503050406030204" pitchFamily="18" charset="0"/>
              </a:rPr>
              <a:t>= 18.33 T</a:t>
            </a:r>
          </a:p>
          <a:p>
            <a:pPr marL="285750" indent="-285750" algn="ctr">
              <a:buFont typeface="Arial" panose="020B0604020202020204" pitchFamily="34" charset="0"/>
              <a:buChar char="•"/>
            </a:pPr>
            <a:r>
              <a:rPr lang="es-MX" dirty="0">
                <a:latin typeface="Cambria Math" panose="02040503050406030204" pitchFamily="18" charset="0"/>
                <a:ea typeface="Cambria Math" panose="02040503050406030204" pitchFamily="18" charset="0"/>
              </a:rPr>
              <a:t>Ay= 18.67T</a:t>
            </a:r>
            <a:endParaRPr lang="es-MX" dirty="0"/>
          </a:p>
        </p:txBody>
      </p:sp>
      <p:sp>
        <p:nvSpPr>
          <p:cNvPr id="7" name="TextBox 6">
            <a:extLst>
              <a:ext uri="{FF2B5EF4-FFF2-40B4-BE49-F238E27FC236}">
                <a16:creationId xmlns:a16="http://schemas.microsoft.com/office/drawing/2014/main" xmlns="" id="{8A4480F0-D416-404D-8A80-3AAAD82C8FF7}"/>
              </a:ext>
            </a:extLst>
          </p:cNvPr>
          <p:cNvSpPr txBox="1"/>
          <p:nvPr/>
        </p:nvSpPr>
        <p:spPr>
          <a:xfrm>
            <a:off x="6240610" y="5144583"/>
            <a:ext cx="622476" cy="369332"/>
          </a:xfrm>
          <a:prstGeom prst="rect">
            <a:avLst/>
          </a:prstGeom>
          <a:noFill/>
        </p:spPr>
        <p:txBody>
          <a:bodyPr wrap="square" rtlCol="0">
            <a:spAutoFit/>
          </a:bodyPr>
          <a:lstStyle/>
          <a:p>
            <a:r>
              <a:rPr lang="es-MX" dirty="0"/>
              <a:t>-5T</a:t>
            </a:r>
          </a:p>
        </p:txBody>
      </p:sp>
      <p:sp>
        <p:nvSpPr>
          <p:cNvPr id="10" name="TextBox 9">
            <a:extLst>
              <a:ext uri="{FF2B5EF4-FFF2-40B4-BE49-F238E27FC236}">
                <a16:creationId xmlns:a16="http://schemas.microsoft.com/office/drawing/2014/main" xmlns="" id="{B3F7591D-7B97-4C87-A79F-5DBCF9825739}"/>
              </a:ext>
            </a:extLst>
          </p:cNvPr>
          <p:cNvSpPr txBox="1"/>
          <p:nvPr/>
        </p:nvSpPr>
        <p:spPr>
          <a:xfrm>
            <a:off x="6551847" y="5959810"/>
            <a:ext cx="820257" cy="307777"/>
          </a:xfrm>
          <a:prstGeom prst="rect">
            <a:avLst/>
          </a:prstGeom>
          <a:noFill/>
        </p:spPr>
        <p:txBody>
          <a:bodyPr wrap="square" rtlCol="0">
            <a:spAutoFit/>
          </a:bodyPr>
          <a:lstStyle/>
          <a:p>
            <a:r>
              <a:rPr lang="es-MX" sz="1400" dirty="0"/>
              <a:t>2*2=4</a:t>
            </a:r>
          </a:p>
        </p:txBody>
      </p:sp>
      <p:cxnSp>
        <p:nvCxnSpPr>
          <p:cNvPr id="12" name="Straight Arrow Connector 11">
            <a:extLst>
              <a:ext uri="{FF2B5EF4-FFF2-40B4-BE49-F238E27FC236}">
                <a16:creationId xmlns:a16="http://schemas.microsoft.com/office/drawing/2014/main" xmlns="" id="{0BC0E47A-17E8-4564-8C99-8EB0F081D216}"/>
              </a:ext>
            </a:extLst>
          </p:cNvPr>
          <p:cNvCxnSpPr>
            <a:cxnSpLocks/>
          </p:cNvCxnSpPr>
          <p:nvPr/>
        </p:nvCxnSpPr>
        <p:spPr>
          <a:xfrm flipH="1">
            <a:off x="5837871" y="6113698"/>
            <a:ext cx="856285" cy="552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xmlns="" id="{839204DA-1DF0-45DB-A6EC-C8A28A20B004}"/>
              </a:ext>
            </a:extLst>
          </p:cNvPr>
          <p:cNvSpPr txBox="1"/>
          <p:nvPr/>
        </p:nvSpPr>
        <p:spPr>
          <a:xfrm>
            <a:off x="5064712" y="6041535"/>
            <a:ext cx="864827" cy="253916"/>
          </a:xfrm>
          <a:prstGeom prst="rect">
            <a:avLst/>
          </a:prstGeom>
          <a:noFill/>
        </p:spPr>
        <p:txBody>
          <a:bodyPr wrap="square" rtlCol="0">
            <a:spAutoFit/>
          </a:bodyPr>
          <a:lstStyle/>
          <a:p>
            <a:r>
              <a:rPr lang="es-MX" sz="1050" dirty="0"/>
              <a:t>Toneladas</a:t>
            </a:r>
          </a:p>
        </p:txBody>
      </p:sp>
      <p:sp>
        <p:nvSpPr>
          <p:cNvPr id="15" name="TextBox 14">
            <a:extLst>
              <a:ext uri="{FF2B5EF4-FFF2-40B4-BE49-F238E27FC236}">
                <a16:creationId xmlns:a16="http://schemas.microsoft.com/office/drawing/2014/main" xmlns="" id="{0EEC0157-88F9-4296-886F-A3EB6E76E845}"/>
              </a:ext>
            </a:extLst>
          </p:cNvPr>
          <p:cNvSpPr txBox="1"/>
          <p:nvPr/>
        </p:nvSpPr>
        <p:spPr>
          <a:xfrm>
            <a:off x="7146734" y="6363994"/>
            <a:ext cx="663391" cy="253916"/>
          </a:xfrm>
          <a:prstGeom prst="rect">
            <a:avLst/>
          </a:prstGeom>
          <a:noFill/>
        </p:spPr>
        <p:txBody>
          <a:bodyPr wrap="square" rtlCol="0">
            <a:spAutoFit/>
          </a:bodyPr>
          <a:lstStyle/>
          <a:p>
            <a:r>
              <a:rPr lang="es-MX" sz="1050" dirty="0"/>
              <a:t>metros</a:t>
            </a:r>
          </a:p>
        </p:txBody>
      </p:sp>
      <p:cxnSp>
        <p:nvCxnSpPr>
          <p:cNvPr id="18" name="Straight Arrow Connector 17">
            <a:extLst>
              <a:ext uri="{FF2B5EF4-FFF2-40B4-BE49-F238E27FC236}">
                <a16:creationId xmlns:a16="http://schemas.microsoft.com/office/drawing/2014/main" xmlns="" id="{BDF2DC8B-79D5-4C8E-9249-5664FAA27438}"/>
              </a:ext>
            </a:extLst>
          </p:cNvPr>
          <p:cNvCxnSpPr>
            <a:cxnSpLocks/>
          </p:cNvCxnSpPr>
          <p:nvPr/>
        </p:nvCxnSpPr>
        <p:spPr>
          <a:xfrm flipV="1">
            <a:off x="7601631" y="3451779"/>
            <a:ext cx="267052" cy="2732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xmlns="" id="{C397FEFE-12E9-4600-BD6F-01C167845012}"/>
              </a:ext>
            </a:extLst>
          </p:cNvPr>
          <p:cNvSpPr txBox="1"/>
          <p:nvPr/>
        </p:nvSpPr>
        <p:spPr>
          <a:xfrm>
            <a:off x="9464167" y="4975843"/>
            <a:ext cx="1005713" cy="369332"/>
          </a:xfrm>
          <a:prstGeom prst="rect">
            <a:avLst/>
          </a:prstGeom>
          <a:noFill/>
        </p:spPr>
        <p:txBody>
          <a:bodyPr wrap="square" rtlCol="0">
            <a:spAutoFit/>
          </a:bodyPr>
          <a:lstStyle/>
          <a:p>
            <a:r>
              <a:rPr lang="es-MX" dirty="0"/>
              <a:t>18.33T</a:t>
            </a:r>
          </a:p>
        </p:txBody>
      </p:sp>
      <p:sp>
        <p:nvSpPr>
          <p:cNvPr id="24" name="TextBox 23">
            <a:extLst>
              <a:ext uri="{FF2B5EF4-FFF2-40B4-BE49-F238E27FC236}">
                <a16:creationId xmlns:a16="http://schemas.microsoft.com/office/drawing/2014/main" xmlns="" id="{41F7C483-3C12-42B9-A96A-2E7DCA59EA12}"/>
              </a:ext>
            </a:extLst>
          </p:cNvPr>
          <p:cNvSpPr txBox="1"/>
          <p:nvPr/>
        </p:nvSpPr>
        <p:spPr>
          <a:xfrm>
            <a:off x="7123335" y="5781029"/>
            <a:ext cx="561035" cy="369332"/>
          </a:xfrm>
          <a:prstGeom prst="rect">
            <a:avLst/>
          </a:prstGeom>
          <a:noFill/>
        </p:spPr>
        <p:txBody>
          <a:bodyPr wrap="square" rtlCol="0">
            <a:spAutoFit/>
          </a:bodyPr>
          <a:lstStyle/>
          <a:p>
            <a:r>
              <a:rPr lang="es-MX" dirty="0"/>
              <a:t>-9T</a:t>
            </a:r>
          </a:p>
        </p:txBody>
      </p:sp>
      <p:sp>
        <p:nvSpPr>
          <p:cNvPr id="36" name="TextBox 35">
            <a:extLst>
              <a:ext uri="{FF2B5EF4-FFF2-40B4-BE49-F238E27FC236}">
                <a16:creationId xmlns:a16="http://schemas.microsoft.com/office/drawing/2014/main" xmlns="" id="{BD388EAC-C1E6-4DDB-AE08-0779012DE904}"/>
              </a:ext>
            </a:extLst>
          </p:cNvPr>
          <p:cNvSpPr txBox="1"/>
          <p:nvPr/>
        </p:nvSpPr>
        <p:spPr>
          <a:xfrm>
            <a:off x="6551847" y="3714110"/>
            <a:ext cx="649276" cy="369332"/>
          </a:xfrm>
          <a:prstGeom prst="rect">
            <a:avLst/>
          </a:prstGeom>
          <a:noFill/>
        </p:spPr>
        <p:txBody>
          <a:bodyPr wrap="square" rtlCol="0">
            <a:spAutoFit/>
          </a:bodyPr>
          <a:lstStyle/>
          <a:p>
            <a:r>
              <a:rPr lang="es-MX" dirty="0"/>
              <a:t>9.67</a:t>
            </a:r>
          </a:p>
        </p:txBody>
      </p:sp>
      <p:sp>
        <p:nvSpPr>
          <p:cNvPr id="63" name="TextBox 62">
            <a:extLst>
              <a:ext uri="{FF2B5EF4-FFF2-40B4-BE49-F238E27FC236}">
                <a16:creationId xmlns:a16="http://schemas.microsoft.com/office/drawing/2014/main" xmlns="" id="{F1761D11-522B-42D7-80EE-8BC645C11AA4}"/>
              </a:ext>
            </a:extLst>
          </p:cNvPr>
          <p:cNvSpPr txBox="1"/>
          <p:nvPr/>
        </p:nvSpPr>
        <p:spPr>
          <a:xfrm>
            <a:off x="7314941" y="3604488"/>
            <a:ext cx="820257" cy="307777"/>
          </a:xfrm>
          <a:prstGeom prst="rect">
            <a:avLst/>
          </a:prstGeom>
          <a:noFill/>
        </p:spPr>
        <p:txBody>
          <a:bodyPr wrap="square" rtlCol="0">
            <a:spAutoFit/>
          </a:bodyPr>
          <a:lstStyle/>
          <a:p>
            <a:r>
              <a:rPr lang="es-MX" sz="1400" dirty="0"/>
              <a:t>2*2=4</a:t>
            </a:r>
          </a:p>
        </p:txBody>
      </p:sp>
      <p:sp>
        <p:nvSpPr>
          <p:cNvPr id="66" name="TextBox 65">
            <a:extLst>
              <a:ext uri="{FF2B5EF4-FFF2-40B4-BE49-F238E27FC236}">
                <a16:creationId xmlns:a16="http://schemas.microsoft.com/office/drawing/2014/main" xmlns="" id="{002BDC7A-4909-49FB-AD8A-CC2EA77A58A6}"/>
              </a:ext>
            </a:extLst>
          </p:cNvPr>
          <p:cNvSpPr txBox="1"/>
          <p:nvPr/>
        </p:nvSpPr>
        <p:spPr>
          <a:xfrm>
            <a:off x="7705095" y="3264257"/>
            <a:ext cx="663391" cy="253916"/>
          </a:xfrm>
          <a:prstGeom prst="rect">
            <a:avLst/>
          </a:prstGeom>
          <a:noFill/>
        </p:spPr>
        <p:txBody>
          <a:bodyPr wrap="square" rtlCol="0">
            <a:spAutoFit/>
          </a:bodyPr>
          <a:lstStyle/>
          <a:p>
            <a:r>
              <a:rPr lang="es-MX" sz="1050" dirty="0"/>
              <a:t>metros</a:t>
            </a:r>
          </a:p>
        </p:txBody>
      </p:sp>
      <p:sp>
        <p:nvSpPr>
          <p:cNvPr id="69" name="TextBox 68">
            <a:extLst>
              <a:ext uri="{FF2B5EF4-FFF2-40B4-BE49-F238E27FC236}">
                <a16:creationId xmlns:a16="http://schemas.microsoft.com/office/drawing/2014/main" xmlns="" id="{767E3415-C9D8-4C1A-A349-7FFF707113A3}"/>
              </a:ext>
            </a:extLst>
          </p:cNvPr>
          <p:cNvSpPr txBox="1"/>
          <p:nvPr/>
        </p:nvSpPr>
        <p:spPr>
          <a:xfrm>
            <a:off x="6759907" y="3310751"/>
            <a:ext cx="864827" cy="253916"/>
          </a:xfrm>
          <a:prstGeom prst="rect">
            <a:avLst/>
          </a:prstGeom>
          <a:noFill/>
        </p:spPr>
        <p:txBody>
          <a:bodyPr wrap="square" rtlCol="0">
            <a:spAutoFit/>
          </a:bodyPr>
          <a:lstStyle/>
          <a:p>
            <a:r>
              <a:rPr lang="es-MX" sz="1050" dirty="0"/>
              <a:t>Toneladas</a:t>
            </a:r>
          </a:p>
        </p:txBody>
      </p:sp>
      <p:cxnSp>
        <p:nvCxnSpPr>
          <p:cNvPr id="71" name="Straight Arrow Connector 70">
            <a:extLst>
              <a:ext uri="{FF2B5EF4-FFF2-40B4-BE49-F238E27FC236}">
                <a16:creationId xmlns:a16="http://schemas.microsoft.com/office/drawing/2014/main" xmlns="" id="{1BA0A67C-D0B8-4EF9-B156-3B3D4D13B7B5}"/>
              </a:ext>
            </a:extLst>
          </p:cNvPr>
          <p:cNvCxnSpPr>
            <a:cxnSpLocks/>
          </p:cNvCxnSpPr>
          <p:nvPr/>
        </p:nvCxnSpPr>
        <p:spPr>
          <a:xfrm flipH="1" flipV="1">
            <a:off x="7359545" y="3518173"/>
            <a:ext cx="107647" cy="1696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xmlns="" id="{A093E8A9-4D91-4FA2-978D-2B5F63248A9B}"/>
              </a:ext>
            </a:extLst>
          </p:cNvPr>
          <p:cNvSpPr txBox="1"/>
          <p:nvPr/>
        </p:nvSpPr>
        <p:spPr>
          <a:xfrm>
            <a:off x="8020983" y="3938256"/>
            <a:ext cx="645113" cy="369332"/>
          </a:xfrm>
          <a:prstGeom prst="rect">
            <a:avLst/>
          </a:prstGeom>
          <a:noFill/>
        </p:spPr>
        <p:txBody>
          <a:bodyPr wrap="square" rtlCol="0">
            <a:spAutoFit/>
          </a:bodyPr>
          <a:lstStyle/>
          <a:p>
            <a:r>
              <a:rPr lang="es-MX" dirty="0"/>
              <a:t>5.67</a:t>
            </a:r>
          </a:p>
        </p:txBody>
      </p:sp>
      <p:cxnSp>
        <p:nvCxnSpPr>
          <p:cNvPr id="75" name="Straight Arrow Connector 74">
            <a:extLst>
              <a:ext uri="{FF2B5EF4-FFF2-40B4-BE49-F238E27FC236}">
                <a16:creationId xmlns:a16="http://schemas.microsoft.com/office/drawing/2014/main" xmlns="" id="{09507A48-0018-4A2D-975A-A0F19DCEA8F3}"/>
              </a:ext>
            </a:extLst>
          </p:cNvPr>
          <p:cNvCxnSpPr>
            <a:cxnSpLocks/>
            <a:stCxn id="10" idx="2"/>
            <a:endCxn id="15" idx="1"/>
          </p:cNvCxnSpPr>
          <p:nvPr/>
        </p:nvCxnSpPr>
        <p:spPr>
          <a:xfrm>
            <a:off x="6961976" y="6267587"/>
            <a:ext cx="184758" cy="2233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xmlns="" id="{3F10CE07-F45D-409C-AD67-7C2B654DC719}"/>
              </a:ext>
            </a:extLst>
          </p:cNvPr>
          <p:cNvSpPr txBox="1"/>
          <p:nvPr/>
        </p:nvSpPr>
        <p:spPr>
          <a:xfrm>
            <a:off x="8242189" y="4357579"/>
            <a:ext cx="773562" cy="369332"/>
          </a:xfrm>
          <a:prstGeom prst="rect">
            <a:avLst/>
          </a:prstGeom>
          <a:noFill/>
        </p:spPr>
        <p:txBody>
          <a:bodyPr wrap="square" rtlCol="0">
            <a:spAutoFit/>
          </a:bodyPr>
          <a:lstStyle/>
          <a:p>
            <a:r>
              <a:rPr lang="es-MX" dirty="0"/>
              <a:t>2.67</a:t>
            </a:r>
          </a:p>
        </p:txBody>
      </p:sp>
      <p:sp>
        <p:nvSpPr>
          <p:cNvPr id="80" name="TextBox 79">
            <a:extLst>
              <a:ext uri="{FF2B5EF4-FFF2-40B4-BE49-F238E27FC236}">
                <a16:creationId xmlns:a16="http://schemas.microsoft.com/office/drawing/2014/main" xmlns="" id="{3F5318CC-7850-4001-9603-7E1F0BB789A3}"/>
              </a:ext>
            </a:extLst>
          </p:cNvPr>
          <p:cNvSpPr txBox="1"/>
          <p:nvPr/>
        </p:nvSpPr>
        <p:spPr>
          <a:xfrm>
            <a:off x="9181975" y="5846740"/>
            <a:ext cx="820257" cy="307777"/>
          </a:xfrm>
          <a:prstGeom prst="rect">
            <a:avLst/>
          </a:prstGeom>
          <a:noFill/>
        </p:spPr>
        <p:txBody>
          <a:bodyPr wrap="square" rtlCol="0">
            <a:spAutoFit/>
          </a:bodyPr>
          <a:lstStyle/>
          <a:p>
            <a:r>
              <a:rPr lang="es-MX" sz="1400" dirty="0"/>
              <a:t>3*4=12</a:t>
            </a:r>
          </a:p>
        </p:txBody>
      </p:sp>
      <p:cxnSp>
        <p:nvCxnSpPr>
          <p:cNvPr id="82" name="Straight Arrow Connector 81">
            <a:extLst>
              <a:ext uri="{FF2B5EF4-FFF2-40B4-BE49-F238E27FC236}">
                <a16:creationId xmlns:a16="http://schemas.microsoft.com/office/drawing/2014/main" xmlns="" id="{B0CD63F7-F11E-4493-9662-D1424E86B17E}"/>
              </a:ext>
            </a:extLst>
          </p:cNvPr>
          <p:cNvCxnSpPr>
            <a:cxnSpLocks/>
          </p:cNvCxnSpPr>
          <p:nvPr/>
        </p:nvCxnSpPr>
        <p:spPr>
          <a:xfrm flipH="1">
            <a:off x="8467999" y="6000628"/>
            <a:ext cx="856285" cy="552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xmlns="" id="{8B10B996-62A0-4D37-AA94-F7E8FBE57454}"/>
              </a:ext>
            </a:extLst>
          </p:cNvPr>
          <p:cNvSpPr txBox="1"/>
          <p:nvPr/>
        </p:nvSpPr>
        <p:spPr>
          <a:xfrm>
            <a:off x="7694840" y="5928465"/>
            <a:ext cx="864827" cy="253916"/>
          </a:xfrm>
          <a:prstGeom prst="rect">
            <a:avLst/>
          </a:prstGeom>
          <a:noFill/>
        </p:spPr>
        <p:txBody>
          <a:bodyPr wrap="square" rtlCol="0">
            <a:spAutoFit/>
          </a:bodyPr>
          <a:lstStyle/>
          <a:p>
            <a:r>
              <a:rPr lang="es-MX" sz="1050" dirty="0"/>
              <a:t>Toneladas</a:t>
            </a:r>
          </a:p>
        </p:txBody>
      </p:sp>
      <p:sp>
        <p:nvSpPr>
          <p:cNvPr id="86" name="TextBox 85">
            <a:extLst>
              <a:ext uri="{FF2B5EF4-FFF2-40B4-BE49-F238E27FC236}">
                <a16:creationId xmlns:a16="http://schemas.microsoft.com/office/drawing/2014/main" xmlns="" id="{6DFE5389-0449-4C49-A045-12E8A1A9C461}"/>
              </a:ext>
            </a:extLst>
          </p:cNvPr>
          <p:cNvSpPr txBox="1"/>
          <p:nvPr/>
        </p:nvSpPr>
        <p:spPr>
          <a:xfrm>
            <a:off x="9776862" y="6250924"/>
            <a:ext cx="663391" cy="253916"/>
          </a:xfrm>
          <a:prstGeom prst="rect">
            <a:avLst/>
          </a:prstGeom>
          <a:noFill/>
        </p:spPr>
        <p:txBody>
          <a:bodyPr wrap="square" rtlCol="0">
            <a:spAutoFit/>
          </a:bodyPr>
          <a:lstStyle/>
          <a:p>
            <a:r>
              <a:rPr lang="es-MX" sz="1050" dirty="0"/>
              <a:t>metros</a:t>
            </a:r>
          </a:p>
        </p:txBody>
      </p:sp>
      <p:cxnSp>
        <p:nvCxnSpPr>
          <p:cNvPr id="87" name="Straight Arrow Connector 86">
            <a:extLst>
              <a:ext uri="{FF2B5EF4-FFF2-40B4-BE49-F238E27FC236}">
                <a16:creationId xmlns:a16="http://schemas.microsoft.com/office/drawing/2014/main" xmlns="" id="{E108688E-25B2-44B5-949F-01128CB68B48}"/>
              </a:ext>
            </a:extLst>
          </p:cNvPr>
          <p:cNvCxnSpPr>
            <a:cxnSpLocks/>
            <a:stCxn id="80" idx="2"/>
            <a:endCxn id="86" idx="1"/>
          </p:cNvCxnSpPr>
          <p:nvPr/>
        </p:nvCxnSpPr>
        <p:spPr>
          <a:xfrm>
            <a:off x="9592104" y="6154517"/>
            <a:ext cx="184758" cy="2233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xmlns="" id="{7A1982CB-3DC5-4A04-AC0E-219FAF8B2D92}"/>
              </a:ext>
            </a:extLst>
          </p:cNvPr>
          <p:cNvSpPr txBox="1"/>
          <p:nvPr/>
        </p:nvSpPr>
        <p:spPr>
          <a:xfrm>
            <a:off x="8834911" y="6568326"/>
            <a:ext cx="1327759" cy="246221"/>
          </a:xfrm>
          <a:prstGeom prst="rect">
            <a:avLst/>
          </a:prstGeom>
          <a:noFill/>
        </p:spPr>
        <p:txBody>
          <a:bodyPr wrap="square" rtlCol="0">
            <a:spAutoFit/>
          </a:bodyPr>
          <a:lstStyle/>
          <a:p>
            <a:r>
              <a:rPr lang="es-MX" sz="1000" dirty="0"/>
              <a:t>2.67-12.0= -9.33</a:t>
            </a:r>
          </a:p>
        </p:txBody>
      </p:sp>
      <p:sp>
        <p:nvSpPr>
          <p:cNvPr id="73" name="TextBox 72">
            <a:extLst>
              <a:ext uri="{FF2B5EF4-FFF2-40B4-BE49-F238E27FC236}">
                <a16:creationId xmlns:a16="http://schemas.microsoft.com/office/drawing/2014/main" xmlns="" id="{E98008A9-C33A-4425-8F16-464BF2997461}"/>
              </a:ext>
            </a:extLst>
          </p:cNvPr>
          <p:cNvSpPr txBox="1"/>
          <p:nvPr/>
        </p:nvSpPr>
        <p:spPr>
          <a:xfrm>
            <a:off x="9990263" y="5781029"/>
            <a:ext cx="771451" cy="369332"/>
          </a:xfrm>
          <a:prstGeom prst="rect">
            <a:avLst/>
          </a:prstGeom>
          <a:noFill/>
        </p:spPr>
        <p:txBody>
          <a:bodyPr wrap="square" rtlCol="0">
            <a:spAutoFit/>
          </a:bodyPr>
          <a:lstStyle/>
          <a:p>
            <a:r>
              <a:rPr lang="es-MX" dirty="0"/>
              <a:t>-9.33</a:t>
            </a:r>
          </a:p>
        </p:txBody>
      </p:sp>
      <p:sp>
        <p:nvSpPr>
          <p:cNvPr id="89" name="TextBox 88">
            <a:extLst>
              <a:ext uri="{FF2B5EF4-FFF2-40B4-BE49-F238E27FC236}">
                <a16:creationId xmlns:a16="http://schemas.microsoft.com/office/drawing/2014/main" xmlns="" id="{EDC63820-565A-476E-A625-4FBED556BBB4}"/>
              </a:ext>
            </a:extLst>
          </p:cNvPr>
          <p:cNvSpPr txBox="1"/>
          <p:nvPr/>
        </p:nvSpPr>
        <p:spPr>
          <a:xfrm>
            <a:off x="6846556" y="4472064"/>
            <a:ext cx="1005713" cy="369332"/>
          </a:xfrm>
          <a:prstGeom prst="rect">
            <a:avLst/>
          </a:prstGeom>
          <a:noFill/>
        </p:spPr>
        <p:txBody>
          <a:bodyPr wrap="square" rtlCol="0">
            <a:spAutoFit/>
          </a:bodyPr>
          <a:lstStyle/>
          <a:p>
            <a:r>
              <a:rPr lang="es-MX" dirty="0"/>
              <a:t>18.67T</a:t>
            </a:r>
          </a:p>
        </p:txBody>
      </p:sp>
      <p:sp>
        <p:nvSpPr>
          <p:cNvPr id="93" name="TextBox 92">
            <a:extLst>
              <a:ext uri="{FF2B5EF4-FFF2-40B4-BE49-F238E27FC236}">
                <a16:creationId xmlns:a16="http://schemas.microsoft.com/office/drawing/2014/main" xmlns="" id="{B3CAD035-CBAD-492C-8CCB-1DB679DCFE2E}"/>
              </a:ext>
            </a:extLst>
          </p:cNvPr>
          <p:cNvSpPr txBox="1"/>
          <p:nvPr/>
        </p:nvSpPr>
        <p:spPr>
          <a:xfrm>
            <a:off x="9652957" y="3821374"/>
            <a:ext cx="368090" cy="369332"/>
          </a:xfrm>
          <a:prstGeom prst="rect">
            <a:avLst/>
          </a:prstGeom>
          <a:noFill/>
        </p:spPr>
        <p:txBody>
          <a:bodyPr wrap="square" rtlCol="0">
            <a:spAutoFit/>
          </a:bodyPr>
          <a:lstStyle/>
          <a:p>
            <a:r>
              <a:rPr lang="es-MX" dirty="0"/>
              <a:t>9</a:t>
            </a:r>
          </a:p>
        </p:txBody>
      </p:sp>
      <p:sp>
        <p:nvSpPr>
          <p:cNvPr id="113" name="TextBox 112">
            <a:extLst>
              <a:ext uri="{FF2B5EF4-FFF2-40B4-BE49-F238E27FC236}">
                <a16:creationId xmlns:a16="http://schemas.microsoft.com/office/drawing/2014/main" xmlns="" id="{D91F4D96-7ABF-4848-9FEB-D84B1454FF1C}"/>
              </a:ext>
            </a:extLst>
          </p:cNvPr>
          <p:cNvSpPr txBox="1"/>
          <p:nvPr/>
        </p:nvSpPr>
        <p:spPr>
          <a:xfrm>
            <a:off x="10761714" y="4603071"/>
            <a:ext cx="445054" cy="369332"/>
          </a:xfrm>
          <a:prstGeom prst="rect">
            <a:avLst/>
          </a:prstGeom>
          <a:noFill/>
        </p:spPr>
        <p:txBody>
          <a:bodyPr wrap="square" rtlCol="0">
            <a:spAutoFit/>
          </a:bodyPr>
          <a:lstStyle/>
          <a:p>
            <a:r>
              <a:rPr lang="es-MX" dirty="0"/>
              <a:t>0</a:t>
            </a:r>
          </a:p>
        </p:txBody>
      </p:sp>
    </p:spTree>
    <p:extLst>
      <p:ext uri="{BB962C8B-B14F-4D97-AF65-F5344CB8AC3E}">
        <p14:creationId xmlns:p14="http://schemas.microsoft.com/office/powerpoint/2010/main" val="114086595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500" fill="hold"/>
                                        <p:tgtEl>
                                          <p:spTgt spid="65"/>
                                        </p:tgtEl>
                                        <p:attrNameLst>
                                          <p:attrName>ppt_x</p:attrName>
                                        </p:attrNameLst>
                                      </p:cBhvr>
                                      <p:tavLst>
                                        <p:tav tm="0">
                                          <p:val>
                                            <p:strVal val="#ppt_x"/>
                                          </p:val>
                                        </p:tav>
                                        <p:tav tm="100000">
                                          <p:val>
                                            <p:strVal val="#ppt_x"/>
                                          </p:val>
                                        </p:tav>
                                      </p:tavLst>
                                    </p:anim>
                                    <p:anim calcmode="lin" valueType="num">
                                      <p:cBhvr additive="base">
                                        <p:cTn id="14" dur="500" fill="hold"/>
                                        <p:tgtEl>
                                          <p:spTgt spid="6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1000"/>
                                        <p:tgtEl>
                                          <p:spTgt spid="75"/>
                                        </p:tgtEl>
                                      </p:cBhvr>
                                    </p:animEffect>
                                    <p:anim calcmode="lin" valueType="num">
                                      <p:cBhvr>
                                        <p:cTn id="42" dur="1000" fill="hold"/>
                                        <p:tgtEl>
                                          <p:spTgt spid="75"/>
                                        </p:tgtEl>
                                        <p:attrNameLst>
                                          <p:attrName>ppt_x</p:attrName>
                                        </p:attrNameLst>
                                      </p:cBhvr>
                                      <p:tavLst>
                                        <p:tav tm="0">
                                          <p:val>
                                            <p:strVal val="#ppt_x"/>
                                          </p:val>
                                        </p:tav>
                                        <p:tav tm="100000">
                                          <p:val>
                                            <p:strVal val="#ppt_x"/>
                                          </p:val>
                                        </p:tav>
                                      </p:tavLst>
                                    </p:anim>
                                    <p:anim calcmode="lin" valueType="num">
                                      <p:cBhvr>
                                        <p:cTn id="43" dur="1000" fill="hold"/>
                                        <p:tgtEl>
                                          <p:spTgt spid="7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1000"/>
                                        <p:tgtEl>
                                          <p:spTgt spid="24"/>
                                        </p:tgtEl>
                                      </p:cBhvr>
                                    </p:animEffect>
                                    <p:anim calcmode="lin" valueType="num">
                                      <p:cBhvr>
                                        <p:cTn id="54" dur="1000" fill="hold"/>
                                        <p:tgtEl>
                                          <p:spTgt spid="24"/>
                                        </p:tgtEl>
                                        <p:attrNameLst>
                                          <p:attrName>ppt_x</p:attrName>
                                        </p:attrNameLst>
                                      </p:cBhvr>
                                      <p:tavLst>
                                        <p:tav tm="0">
                                          <p:val>
                                            <p:strVal val="#ppt_x"/>
                                          </p:val>
                                        </p:tav>
                                        <p:tav tm="100000">
                                          <p:val>
                                            <p:strVal val="#ppt_x"/>
                                          </p:val>
                                        </p:tav>
                                      </p:tavLst>
                                    </p:anim>
                                    <p:anim calcmode="lin" valueType="num">
                                      <p:cBhvr>
                                        <p:cTn id="5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fade">
                                      <p:cBhvr>
                                        <p:cTn id="60" dur="1000"/>
                                        <p:tgtEl>
                                          <p:spTgt spid="67"/>
                                        </p:tgtEl>
                                      </p:cBhvr>
                                    </p:animEffect>
                                    <p:anim calcmode="lin" valueType="num">
                                      <p:cBhvr>
                                        <p:cTn id="61" dur="1000" fill="hold"/>
                                        <p:tgtEl>
                                          <p:spTgt spid="67"/>
                                        </p:tgtEl>
                                        <p:attrNameLst>
                                          <p:attrName>ppt_x</p:attrName>
                                        </p:attrNameLst>
                                      </p:cBhvr>
                                      <p:tavLst>
                                        <p:tav tm="0">
                                          <p:val>
                                            <p:strVal val="#ppt_x"/>
                                          </p:val>
                                        </p:tav>
                                        <p:tav tm="100000">
                                          <p:val>
                                            <p:strVal val="#ppt_x"/>
                                          </p:val>
                                        </p:tav>
                                      </p:tavLst>
                                    </p:anim>
                                    <p:anim calcmode="lin" valueType="num">
                                      <p:cBhvr>
                                        <p:cTn id="62"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fill="hold"/>
                                        <p:tgtEl>
                                          <p:spTgt spid="36"/>
                                        </p:tgtEl>
                                        <p:attrNameLst>
                                          <p:attrName>ppt_x</p:attrName>
                                        </p:attrNameLst>
                                      </p:cBhvr>
                                      <p:tavLst>
                                        <p:tav tm="0">
                                          <p:val>
                                            <p:strVal val="#ppt_x"/>
                                          </p:val>
                                        </p:tav>
                                        <p:tav tm="100000">
                                          <p:val>
                                            <p:strVal val="#ppt_x"/>
                                          </p:val>
                                        </p:tav>
                                      </p:tavLst>
                                    </p:anim>
                                    <p:anim calcmode="lin" valueType="num">
                                      <p:cBhvr additive="base">
                                        <p:cTn id="68"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79"/>
                                        </p:tgtEl>
                                        <p:attrNameLst>
                                          <p:attrName>style.visibility</p:attrName>
                                        </p:attrNameLst>
                                      </p:cBhvr>
                                      <p:to>
                                        <p:strVal val="visible"/>
                                      </p:to>
                                    </p:set>
                                    <p:anim calcmode="lin" valueType="num">
                                      <p:cBhvr additive="base">
                                        <p:cTn id="73" dur="500" fill="hold"/>
                                        <p:tgtEl>
                                          <p:spTgt spid="79"/>
                                        </p:tgtEl>
                                        <p:attrNameLst>
                                          <p:attrName>ppt_x</p:attrName>
                                        </p:attrNameLst>
                                      </p:cBhvr>
                                      <p:tavLst>
                                        <p:tav tm="0">
                                          <p:val>
                                            <p:strVal val="#ppt_x"/>
                                          </p:val>
                                        </p:tav>
                                        <p:tav tm="100000">
                                          <p:val>
                                            <p:strVal val="#ppt_x"/>
                                          </p:val>
                                        </p:tav>
                                      </p:tavLst>
                                    </p:anim>
                                    <p:anim calcmode="lin" valueType="num">
                                      <p:cBhvr additive="base">
                                        <p:cTn id="74" dur="500" fill="hold"/>
                                        <p:tgtEl>
                                          <p:spTgt spid="79"/>
                                        </p:tgtEl>
                                        <p:attrNameLst>
                                          <p:attrName>ppt_y</p:attrName>
                                        </p:attrNameLst>
                                      </p:cBhvr>
                                      <p:tavLst>
                                        <p:tav tm="0">
                                          <p:val>
                                            <p:strVal val="1+#ppt_h/2"/>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89"/>
                                        </p:tgtEl>
                                        <p:attrNameLst>
                                          <p:attrName>style.visibility</p:attrName>
                                        </p:attrNameLst>
                                      </p:cBhvr>
                                      <p:to>
                                        <p:strVal val="visible"/>
                                      </p:to>
                                    </p:set>
                                    <p:animEffect transition="in" filter="fade">
                                      <p:cBhvr>
                                        <p:cTn id="77" dur="1000"/>
                                        <p:tgtEl>
                                          <p:spTgt spid="89"/>
                                        </p:tgtEl>
                                      </p:cBhvr>
                                    </p:animEffect>
                                    <p:anim calcmode="lin" valueType="num">
                                      <p:cBhvr>
                                        <p:cTn id="78" dur="1000" fill="hold"/>
                                        <p:tgtEl>
                                          <p:spTgt spid="89"/>
                                        </p:tgtEl>
                                        <p:attrNameLst>
                                          <p:attrName>ppt_x</p:attrName>
                                        </p:attrNameLst>
                                      </p:cBhvr>
                                      <p:tavLst>
                                        <p:tav tm="0">
                                          <p:val>
                                            <p:strVal val="#ppt_x"/>
                                          </p:val>
                                        </p:tav>
                                        <p:tav tm="100000">
                                          <p:val>
                                            <p:strVal val="#ppt_x"/>
                                          </p:val>
                                        </p:tav>
                                      </p:tavLst>
                                    </p:anim>
                                    <p:anim calcmode="lin" valueType="num">
                                      <p:cBhvr>
                                        <p:cTn id="79" dur="1000" fill="hold"/>
                                        <p:tgtEl>
                                          <p:spTgt spid="89"/>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fade">
                                      <p:cBhvr>
                                        <p:cTn id="84" dur="1000"/>
                                        <p:tgtEl>
                                          <p:spTgt spid="63"/>
                                        </p:tgtEl>
                                      </p:cBhvr>
                                    </p:animEffect>
                                    <p:anim calcmode="lin" valueType="num">
                                      <p:cBhvr>
                                        <p:cTn id="85" dur="1000" fill="hold"/>
                                        <p:tgtEl>
                                          <p:spTgt spid="63"/>
                                        </p:tgtEl>
                                        <p:attrNameLst>
                                          <p:attrName>ppt_x</p:attrName>
                                        </p:attrNameLst>
                                      </p:cBhvr>
                                      <p:tavLst>
                                        <p:tav tm="0">
                                          <p:val>
                                            <p:strVal val="#ppt_x"/>
                                          </p:val>
                                        </p:tav>
                                        <p:tav tm="100000">
                                          <p:val>
                                            <p:strVal val="#ppt_x"/>
                                          </p:val>
                                        </p:tav>
                                      </p:tavLst>
                                    </p:anim>
                                    <p:anim calcmode="lin" valueType="num">
                                      <p:cBhvr>
                                        <p:cTn id="86" dur="1000" fill="hold"/>
                                        <p:tgtEl>
                                          <p:spTgt spid="63"/>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fade">
                                      <p:cBhvr>
                                        <p:cTn id="89" dur="1000"/>
                                        <p:tgtEl>
                                          <p:spTgt spid="18"/>
                                        </p:tgtEl>
                                      </p:cBhvr>
                                    </p:animEffect>
                                    <p:anim calcmode="lin" valueType="num">
                                      <p:cBhvr>
                                        <p:cTn id="90" dur="1000" fill="hold"/>
                                        <p:tgtEl>
                                          <p:spTgt spid="18"/>
                                        </p:tgtEl>
                                        <p:attrNameLst>
                                          <p:attrName>ppt_x</p:attrName>
                                        </p:attrNameLst>
                                      </p:cBhvr>
                                      <p:tavLst>
                                        <p:tav tm="0">
                                          <p:val>
                                            <p:strVal val="#ppt_x"/>
                                          </p:val>
                                        </p:tav>
                                        <p:tav tm="100000">
                                          <p:val>
                                            <p:strVal val="#ppt_x"/>
                                          </p:val>
                                        </p:tav>
                                      </p:tavLst>
                                    </p:anim>
                                    <p:anim calcmode="lin" valueType="num">
                                      <p:cBhvr>
                                        <p:cTn id="91" dur="1000" fill="hold"/>
                                        <p:tgtEl>
                                          <p:spTgt spid="18"/>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66"/>
                                        </p:tgtEl>
                                        <p:attrNameLst>
                                          <p:attrName>style.visibility</p:attrName>
                                        </p:attrNameLst>
                                      </p:cBhvr>
                                      <p:to>
                                        <p:strVal val="visible"/>
                                      </p:to>
                                    </p:set>
                                    <p:animEffect transition="in" filter="fade">
                                      <p:cBhvr>
                                        <p:cTn id="94" dur="1000"/>
                                        <p:tgtEl>
                                          <p:spTgt spid="66"/>
                                        </p:tgtEl>
                                      </p:cBhvr>
                                    </p:animEffect>
                                    <p:anim calcmode="lin" valueType="num">
                                      <p:cBhvr>
                                        <p:cTn id="95" dur="1000" fill="hold"/>
                                        <p:tgtEl>
                                          <p:spTgt spid="66"/>
                                        </p:tgtEl>
                                        <p:attrNameLst>
                                          <p:attrName>ppt_x</p:attrName>
                                        </p:attrNameLst>
                                      </p:cBhvr>
                                      <p:tavLst>
                                        <p:tav tm="0">
                                          <p:val>
                                            <p:strVal val="#ppt_x"/>
                                          </p:val>
                                        </p:tav>
                                        <p:tav tm="100000">
                                          <p:val>
                                            <p:strVal val="#ppt_x"/>
                                          </p:val>
                                        </p:tav>
                                      </p:tavLst>
                                    </p:anim>
                                    <p:anim calcmode="lin" valueType="num">
                                      <p:cBhvr>
                                        <p:cTn id="96" dur="1000" fill="hold"/>
                                        <p:tgtEl>
                                          <p:spTgt spid="66"/>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0"/>
                                  </p:stCondLst>
                                  <p:childTnLst>
                                    <p:set>
                                      <p:cBhvr>
                                        <p:cTn id="98" dur="1" fill="hold">
                                          <p:stCondLst>
                                            <p:cond delay="0"/>
                                          </p:stCondLst>
                                        </p:cTn>
                                        <p:tgtEl>
                                          <p:spTgt spid="71"/>
                                        </p:tgtEl>
                                        <p:attrNameLst>
                                          <p:attrName>style.visibility</p:attrName>
                                        </p:attrNameLst>
                                      </p:cBhvr>
                                      <p:to>
                                        <p:strVal val="visible"/>
                                      </p:to>
                                    </p:set>
                                    <p:animEffect transition="in" filter="fade">
                                      <p:cBhvr>
                                        <p:cTn id="99" dur="1000"/>
                                        <p:tgtEl>
                                          <p:spTgt spid="71"/>
                                        </p:tgtEl>
                                      </p:cBhvr>
                                    </p:animEffect>
                                    <p:anim calcmode="lin" valueType="num">
                                      <p:cBhvr>
                                        <p:cTn id="100" dur="1000" fill="hold"/>
                                        <p:tgtEl>
                                          <p:spTgt spid="71"/>
                                        </p:tgtEl>
                                        <p:attrNameLst>
                                          <p:attrName>ppt_x</p:attrName>
                                        </p:attrNameLst>
                                      </p:cBhvr>
                                      <p:tavLst>
                                        <p:tav tm="0">
                                          <p:val>
                                            <p:strVal val="#ppt_x"/>
                                          </p:val>
                                        </p:tav>
                                        <p:tav tm="100000">
                                          <p:val>
                                            <p:strVal val="#ppt_x"/>
                                          </p:val>
                                        </p:tav>
                                      </p:tavLst>
                                    </p:anim>
                                    <p:anim calcmode="lin" valueType="num">
                                      <p:cBhvr>
                                        <p:cTn id="101" dur="1000" fill="hold"/>
                                        <p:tgtEl>
                                          <p:spTgt spid="71"/>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69"/>
                                        </p:tgtEl>
                                        <p:attrNameLst>
                                          <p:attrName>style.visibility</p:attrName>
                                        </p:attrNameLst>
                                      </p:cBhvr>
                                      <p:to>
                                        <p:strVal val="visible"/>
                                      </p:to>
                                    </p:set>
                                    <p:animEffect transition="in" filter="fade">
                                      <p:cBhvr>
                                        <p:cTn id="104" dur="1000"/>
                                        <p:tgtEl>
                                          <p:spTgt spid="69"/>
                                        </p:tgtEl>
                                      </p:cBhvr>
                                    </p:animEffect>
                                    <p:anim calcmode="lin" valueType="num">
                                      <p:cBhvr>
                                        <p:cTn id="105" dur="1000" fill="hold"/>
                                        <p:tgtEl>
                                          <p:spTgt spid="69"/>
                                        </p:tgtEl>
                                        <p:attrNameLst>
                                          <p:attrName>ppt_x</p:attrName>
                                        </p:attrNameLst>
                                      </p:cBhvr>
                                      <p:tavLst>
                                        <p:tav tm="0">
                                          <p:val>
                                            <p:strVal val="#ppt_x"/>
                                          </p:val>
                                        </p:tav>
                                        <p:tav tm="100000">
                                          <p:val>
                                            <p:strVal val="#ppt_x"/>
                                          </p:val>
                                        </p:tav>
                                      </p:tavLst>
                                    </p:anim>
                                    <p:anim calcmode="lin" valueType="num">
                                      <p:cBhvr>
                                        <p:cTn id="106"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7" presetClass="entr" presetSubtype="0" fill="hold" nodeType="clickEffect">
                                  <p:stCondLst>
                                    <p:cond delay="0"/>
                                  </p:stCondLst>
                                  <p:childTnLst>
                                    <p:set>
                                      <p:cBhvr>
                                        <p:cTn id="110" dur="1" fill="hold">
                                          <p:stCondLst>
                                            <p:cond delay="0"/>
                                          </p:stCondLst>
                                        </p:cTn>
                                        <p:tgtEl>
                                          <p:spTgt spid="76"/>
                                        </p:tgtEl>
                                        <p:attrNameLst>
                                          <p:attrName>style.visibility</p:attrName>
                                        </p:attrNameLst>
                                      </p:cBhvr>
                                      <p:to>
                                        <p:strVal val="visible"/>
                                      </p:to>
                                    </p:set>
                                    <p:animEffect transition="in" filter="fade">
                                      <p:cBhvr>
                                        <p:cTn id="111" dur="1000"/>
                                        <p:tgtEl>
                                          <p:spTgt spid="76"/>
                                        </p:tgtEl>
                                      </p:cBhvr>
                                    </p:animEffect>
                                    <p:anim calcmode="lin" valueType="num">
                                      <p:cBhvr>
                                        <p:cTn id="112" dur="1000" fill="hold"/>
                                        <p:tgtEl>
                                          <p:spTgt spid="76"/>
                                        </p:tgtEl>
                                        <p:attrNameLst>
                                          <p:attrName>ppt_x</p:attrName>
                                        </p:attrNameLst>
                                      </p:cBhvr>
                                      <p:tavLst>
                                        <p:tav tm="0">
                                          <p:val>
                                            <p:strVal val="#ppt_x"/>
                                          </p:val>
                                        </p:tav>
                                        <p:tav tm="100000">
                                          <p:val>
                                            <p:strVal val="#ppt_x"/>
                                          </p:val>
                                        </p:tav>
                                      </p:tavLst>
                                    </p:anim>
                                    <p:anim calcmode="lin" valueType="num">
                                      <p:cBhvr>
                                        <p:cTn id="113"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42" presetClass="entr" presetSubtype="0" fill="hold" grpId="0" nodeType="clickEffect">
                                  <p:stCondLst>
                                    <p:cond delay="0"/>
                                  </p:stCondLst>
                                  <p:childTnLst>
                                    <p:set>
                                      <p:cBhvr>
                                        <p:cTn id="117" dur="1" fill="hold">
                                          <p:stCondLst>
                                            <p:cond delay="0"/>
                                          </p:stCondLst>
                                        </p:cTn>
                                        <p:tgtEl>
                                          <p:spTgt spid="43"/>
                                        </p:tgtEl>
                                        <p:attrNameLst>
                                          <p:attrName>style.visibility</p:attrName>
                                        </p:attrNameLst>
                                      </p:cBhvr>
                                      <p:to>
                                        <p:strVal val="visible"/>
                                      </p:to>
                                    </p:set>
                                    <p:animEffect transition="in" filter="fade">
                                      <p:cBhvr>
                                        <p:cTn id="118" dur="1000"/>
                                        <p:tgtEl>
                                          <p:spTgt spid="43"/>
                                        </p:tgtEl>
                                      </p:cBhvr>
                                    </p:animEffect>
                                    <p:anim calcmode="lin" valueType="num">
                                      <p:cBhvr>
                                        <p:cTn id="119" dur="1000" fill="hold"/>
                                        <p:tgtEl>
                                          <p:spTgt spid="43"/>
                                        </p:tgtEl>
                                        <p:attrNameLst>
                                          <p:attrName>ppt_x</p:attrName>
                                        </p:attrNameLst>
                                      </p:cBhvr>
                                      <p:tavLst>
                                        <p:tav tm="0">
                                          <p:val>
                                            <p:strVal val="#ppt_x"/>
                                          </p:val>
                                        </p:tav>
                                        <p:tav tm="100000">
                                          <p:val>
                                            <p:strVal val="#ppt_x"/>
                                          </p:val>
                                        </p:tav>
                                      </p:tavLst>
                                    </p:anim>
                                    <p:anim calcmode="lin" valueType="num">
                                      <p:cBhvr>
                                        <p:cTn id="120"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2" presetClass="entr" presetSubtype="4" fill="hold" grpId="0" nodeType="clickEffect">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cBhvr additive="base">
                                        <p:cTn id="125" dur="500" fill="hold"/>
                                        <p:tgtEl>
                                          <p:spTgt spid="64"/>
                                        </p:tgtEl>
                                        <p:attrNameLst>
                                          <p:attrName>ppt_x</p:attrName>
                                        </p:attrNameLst>
                                      </p:cBhvr>
                                      <p:tavLst>
                                        <p:tav tm="0">
                                          <p:val>
                                            <p:strVal val="#ppt_x"/>
                                          </p:val>
                                        </p:tav>
                                        <p:tav tm="100000">
                                          <p:val>
                                            <p:strVal val="#ppt_x"/>
                                          </p:val>
                                        </p:tav>
                                      </p:tavLst>
                                    </p:anim>
                                    <p:anim calcmode="lin" valueType="num">
                                      <p:cBhvr additive="base">
                                        <p:cTn id="126"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2" presetClass="entr" presetSubtype="1" fill="hold" nodeType="clickEffect">
                                  <p:stCondLst>
                                    <p:cond delay="0"/>
                                  </p:stCondLst>
                                  <p:childTnLst>
                                    <p:set>
                                      <p:cBhvr>
                                        <p:cTn id="130" dur="1" fill="hold">
                                          <p:stCondLst>
                                            <p:cond delay="0"/>
                                          </p:stCondLst>
                                        </p:cTn>
                                        <p:tgtEl>
                                          <p:spTgt spid="81"/>
                                        </p:tgtEl>
                                        <p:attrNameLst>
                                          <p:attrName>style.visibility</p:attrName>
                                        </p:attrNameLst>
                                      </p:cBhvr>
                                      <p:to>
                                        <p:strVal val="visible"/>
                                      </p:to>
                                    </p:set>
                                    <p:anim calcmode="lin" valueType="num">
                                      <p:cBhvr additive="base">
                                        <p:cTn id="131" dur="500" fill="hold"/>
                                        <p:tgtEl>
                                          <p:spTgt spid="81"/>
                                        </p:tgtEl>
                                        <p:attrNameLst>
                                          <p:attrName>ppt_x</p:attrName>
                                        </p:attrNameLst>
                                      </p:cBhvr>
                                      <p:tavLst>
                                        <p:tav tm="0">
                                          <p:val>
                                            <p:strVal val="#ppt_x"/>
                                          </p:val>
                                        </p:tav>
                                        <p:tav tm="100000">
                                          <p:val>
                                            <p:strVal val="#ppt_x"/>
                                          </p:val>
                                        </p:tav>
                                      </p:tavLst>
                                    </p:anim>
                                    <p:anim calcmode="lin" valueType="num">
                                      <p:cBhvr additive="base">
                                        <p:cTn id="132" dur="500" fill="hold"/>
                                        <p:tgtEl>
                                          <p:spTgt spid="81"/>
                                        </p:tgtEl>
                                        <p:attrNameLst>
                                          <p:attrName>ppt_y</p:attrName>
                                        </p:attrNameLst>
                                      </p:cBhvr>
                                      <p:tavLst>
                                        <p:tav tm="0">
                                          <p:val>
                                            <p:strVal val="0-#ppt_h/2"/>
                                          </p:val>
                                        </p:tav>
                                        <p:tav tm="100000">
                                          <p:val>
                                            <p:strVal val="#ppt_y"/>
                                          </p:val>
                                        </p:tav>
                                      </p:tavLst>
                                    </p:anim>
                                  </p:childTnLst>
                                </p:cTn>
                              </p:par>
                            </p:childTnLst>
                          </p:cTn>
                        </p:par>
                      </p:childTnLst>
                    </p:cTn>
                  </p:par>
                  <p:par>
                    <p:cTn id="133" fill="hold">
                      <p:stCondLst>
                        <p:cond delay="indefinite"/>
                      </p:stCondLst>
                      <p:childTnLst>
                        <p:par>
                          <p:cTn id="134" fill="hold">
                            <p:stCondLst>
                              <p:cond delay="0"/>
                            </p:stCondLst>
                            <p:childTnLst>
                              <p:par>
                                <p:cTn id="135" presetID="42" presetClass="entr" presetSubtype="0" fill="hold" grpId="0" nodeType="clickEffect">
                                  <p:stCondLst>
                                    <p:cond delay="0"/>
                                  </p:stCondLst>
                                  <p:childTnLst>
                                    <p:set>
                                      <p:cBhvr>
                                        <p:cTn id="136" dur="1" fill="hold">
                                          <p:stCondLst>
                                            <p:cond delay="0"/>
                                          </p:stCondLst>
                                        </p:cTn>
                                        <p:tgtEl>
                                          <p:spTgt spid="80"/>
                                        </p:tgtEl>
                                        <p:attrNameLst>
                                          <p:attrName>style.visibility</p:attrName>
                                        </p:attrNameLst>
                                      </p:cBhvr>
                                      <p:to>
                                        <p:strVal val="visible"/>
                                      </p:to>
                                    </p:set>
                                    <p:animEffect transition="in" filter="fade">
                                      <p:cBhvr>
                                        <p:cTn id="137" dur="1000"/>
                                        <p:tgtEl>
                                          <p:spTgt spid="80"/>
                                        </p:tgtEl>
                                      </p:cBhvr>
                                    </p:animEffect>
                                    <p:anim calcmode="lin" valueType="num">
                                      <p:cBhvr>
                                        <p:cTn id="138" dur="1000" fill="hold"/>
                                        <p:tgtEl>
                                          <p:spTgt spid="80"/>
                                        </p:tgtEl>
                                        <p:attrNameLst>
                                          <p:attrName>ppt_x</p:attrName>
                                        </p:attrNameLst>
                                      </p:cBhvr>
                                      <p:tavLst>
                                        <p:tav tm="0">
                                          <p:val>
                                            <p:strVal val="#ppt_x"/>
                                          </p:val>
                                        </p:tav>
                                        <p:tav tm="100000">
                                          <p:val>
                                            <p:strVal val="#ppt_x"/>
                                          </p:val>
                                        </p:tav>
                                      </p:tavLst>
                                    </p:anim>
                                    <p:anim calcmode="lin" valueType="num">
                                      <p:cBhvr>
                                        <p:cTn id="139" dur="1000" fill="hold"/>
                                        <p:tgtEl>
                                          <p:spTgt spid="80"/>
                                        </p:tgtEl>
                                        <p:attrNameLst>
                                          <p:attrName>ppt_y</p:attrName>
                                        </p:attrNameLst>
                                      </p:cBhvr>
                                      <p:tavLst>
                                        <p:tav tm="0">
                                          <p:val>
                                            <p:strVal val="#ppt_y+.1"/>
                                          </p:val>
                                        </p:tav>
                                        <p:tav tm="100000">
                                          <p:val>
                                            <p:strVal val="#ppt_y"/>
                                          </p:val>
                                        </p:tav>
                                      </p:tavLst>
                                    </p:anim>
                                  </p:childTnLst>
                                </p:cTn>
                              </p:par>
                              <p:par>
                                <p:cTn id="140" presetID="42" presetClass="entr" presetSubtype="0" fill="hold" nodeType="withEffect">
                                  <p:stCondLst>
                                    <p:cond delay="0"/>
                                  </p:stCondLst>
                                  <p:childTnLst>
                                    <p:set>
                                      <p:cBhvr>
                                        <p:cTn id="141" dur="1" fill="hold">
                                          <p:stCondLst>
                                            <p:cond delay="0"/>
                                          </p:stCondLst>
                                        </p:cTn>
                                        <p:tgtEl>
                                          <p:spTgt spid="82"/>
                                        </p:tgtEl>
                                        <p:attrNameLst>
                                          <p:attrName>style.visibility</p:attrName>
                                        </p:attrNameLst>
                                      </p:cBhvr>
                                      <p:to>
                                        <p:strVal val="visible"/>
                                      </p:to>
                                    </p:set>
                                    <p:animEffect transition="in" filter="fade">
                                      <p:cBhvr>
                                        <p:cTn id="142" dur="1000"/>
                                        <p:tgtEl>
                                          <p:spTgt spid="82"/>
                                        </p:tgtEl>
                                      </p:cBhvr>
                                    </p:animEffect>
                                    <p:anim calcmode="lin" valueType="num">
                                      <p:cBhvr>
                                        <p:cTn id="143" dur="1000" fill="hold"/>
                                        <p:tgtEl>
                                          <p:spTgt spid="82"/>
                                        </p:tgtEl>
                                        <p:attrNameLst>
                                          <p:attrName>ppt_x</p:attrName>
                                        </p:attrNameLst>
                                      </p:cBhvr>
                                      <p:tavLst>
                                        <p:tav tm="0">
                                          <p:val>
                                            <p:strVal val="#ppt_x"/>
                                          </p:val>
                                        </p:tav>
                                        <p:tav tm="100000">
                                          <p:val>
                                            <p:strVal val="#ppt_x"/>
                                          </p:val>
                                        </p:tav>
                                      </p:tavLst>
                                    </p:anim>
                                    <p:anim calcmode="lin" valueType="num">
                                      <p:cBhvr>
                                        <p:cTn id="144" dur="1000" fill="hold"/>
                                        <p:tgtEl>
                                          <p:spTgt spid="82"/>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84"/>
                                        </p:tgtEl>
                                        <p:attrNameLst>
                                          <p:attrName>style.visibility</p:attrName>
                                        </p:attrNameLst>
                                      </p:cBhvr>
                                      <p:to>
                                        <p:strVal val="visible"/>
                                      </p:to>
                                    </p:set>
                                    <p:animEffect transition="in" filter="fade">
                                      <p:cBhvr>
                                        <p:cTn id="147" dur="1000"/>
                                        <p:tgtEl>
                                          <p:spTgt spid="84"/>
                                        </p:tgtEl>
                                      </p:cBhvr>
                                    </p:animEffect>
                                    <p:anim calcmode="lin" valueType="num">
                                      <p:cBhvr>
                                        <p:cTn id="148" dur="1000" fill="hold"/>
                                        <p:tgtEl>
                                          <p:spTgt spid="84"/>
                                        </p:tgtEl>
                                        <p:attrNameLst>
                                          <p:attrName>ppt_x</p:attrName>
                                        </p:attrNameLst>
                                      </p:cBhvr>
                                      <p:tavLst>
                                        <p:tav tm="0">
                                          <p:val>
                                            <p:strVal val="#ppt_x"/>
                                          </p:val>
                                        </p:tav>
                                        <p:tav tm="100000">
                                          <p:val>
                                            <p:strVal val="#ppt_x"/>
                                          </p:val>
                                        </p:tav>
                                      </p:tavLst>
                                    </p:anim>
                                    <p:anim calcmode="lin" valueType="num">
                                      <p:cBhvr>
                                        <p:cTn id="149" dur="1000" fill="hold"/>
                                        <p:tgtEl>
                                          <p:spTgt spid="84"/>
                                        </p:tgtEl>
                                        <p:attrNameLst>
                                          <p:attrName>ppt_y</p:attrName>
                                        </p:attrNameLst>
                                      </p:cBhvr>
                                      <p:tavLst>
                                        <p:tav tm="0">
                                          <p:val>
                                            <p:strVal val="#ppt_y+.1"/>
                                          </p:val>
                                        </p:tav>
                                        <p:tav tm="100000">
                                          <p:val>
                                            <p:strVal val="#ppt_y"/>
                                          </p:val>
                                        </p:tav>
                                      </p:tavLst>
                                    </p:anim>
                                  </p:childTnLst>
                                </p:cTn>
                              </p:par>
                              <p:par>
                                <p:cTn id="150" presetID="42" presetClass="entr" presetSubtype="0" fill="hold" nodeType="withEffect">
                                  <p:stCondLst>
                                    <p:cond delay="0"/>
                                  </p:stCondLst>
                                  <p:childTnLst>
                                    <p:set>
                                      <p:cBhvr>
                                        <p:cTn id="151" dur="1" fill="hold">
                                          <p:stCondLst>
                                            <p:cond delay="0"/>
                                          </p:stCondLst>
                                        </p:cTn>
                                        <p:tgtEl>
                                          <p:spTgt spid="87"/>
                                        </p:tgtEl>
                                        <p:attrNameLst>
                                          <p:attrName>style.visibility</p:attrName>
                                        </p:attrNameLst>
                                      </p:cBhvr>
                                      <p:to>
                                        <p:strVal val="visible"/>
                                      </p:to>
                                    </p:set>
                                    <p:animEffect transition="in" filter="fade">
                                      <p:cBhvr>
                                        <p:cTn id="152" dur="1000"/>
                                        <p:tgtEl>
                                          <p:spTgt spid="87"/>
                                        </p:tgtEl>
                                      </p:cBhvr>
                                    </p:animEffect>
                                    <p:anim calcmode="lin" valueType="num">
                                      <p:cBhvr>
                                        <p:cTn id="153" dur="1000" fill="hold"/>
                                        <p:tgtEl>
                                          <p:spTgt spid="87"/>
                                        </p:tgtEl>
                                        <p:attrNameLst>
                                          <p:attrName>ppt_x</p:attrName>
                                        </p:attrNameLst>
                                      </p:cBhvr>
                                      <p:tavLst>
                                        <p:tav tm="0">
                                          <p:val>
                                            <p:strVal val="#ppt_x"/>
                                          </p:val>
                                        </p:tav>
                                        <p:tav tm="100000">
                                          <p:val>
                                            <p:strVal val="#ppt_x"/>
                                          </p:val>
                                        </p:tav>
                                      </p:tavLst>
                                    </p:anim>
                                    <p:anim calcmode="lin" valueType="num">
                                      <p:cBhvr>
                                        <p:cTn id="154" dur="1000" fill="hold"/>
                                        <p:tgtEl>
                                          <p:spTgt spid="87"/>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86"/>
                                        </p:tgtEl>
                                        <p:attrNameLst>
                                          <p:attrName>style.visibility</p:attrName>
                                        </p:attrNameLst>
                                      </p:cBhvr>
                                      <p:to>
                                        <p:strVal val="visible"/>
                                      </p:to>
                                    </p:set>
                                    <p:animEffect transition="in" filter="fade">
                                      <p:cBhvr>
                                        <p:cTn id="157" dur="1000"/>
                                        <p:tgtEl>
                                          <p:spTgt spid="86"/>
                                        </p:tgtEl>
                                      </p:cBhvr>
                                    </p:animEffect>
                                    <p:anim calcmode="lin" valueType="num">
                                      <p:cBhvr>
                                        <p:cTn id="158" dur="1000" fill="hold"/>
                                        <p:tgtEl>
                                          <p:spTgt spid="86"/>
                                        </p:tgtEl>
                                        <p:attrNameLst>
                                          <p:attrName>ppt_x</p:attrName>
                                        </p:attrNameLst>
                                      </p:cBhvr>
                                      <p:tavLst>
                                        <p:tav tm="0">
                                          <p:val>
                                            <p:strVal val="#ppt_x"/>
                                          </p:val>
                                        </p:tav>
                                        <p:tav tm="100000">
                                          <p:val>
                                            <p:strVal val="#ppt_x"/>
                                          </p:val>
                                        </p:tav>
                                      </p:tavLst>
                                    </p:anim>
                                    <p:anim calcmode="lin" valueType="num">
                                      <p:cBhvr>
                                        <p:cTn id="159"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par>
                    <p:cTn id="160" fill="hold">
                      <p:stCondLst>
                        <p:cond delay="indefinite"/>
                      </p:stCondLst>
                      <p:childTnLst>
                        <p:par>
                          <p:cTn id="161" fill="hold">
                            <p:stCondLst>
                              <p:cond delay="0"/>
                            </p:stCondLst>
                            <p:childTnLst>
                              <p:par>
                                <p:cTn id="162" presetID="6" presetClass="entr" presetSubtype="16" fill="hold" grpId="0" nodeType="clickEffect">
                                  <p:stCondLst>
                                    <p:cond delay="0"/>
                                  </p:stCondLst>
                                  <p:childTnLst>
                                    <p:set>
                                      <p:cBhvr>
                                        <p:cTn id="163" dur="1" fill="hold">
                                          <p:stCondLst>
                                            <p:cond delay="0"/>
                                          </p:stCondLst>
                                        </p:cTn>
                                        <p:tgtEl>
                                          <p:spTgt spid="72"/>
                                        </p:tgtEl>
                                        <p:attrNameLst>
                                          <p:attrName>style.visibility</p:attrName>
                                        </p:attrNameLst>
                                      </p:cBhvr>
                                      <p:to>
                                        <p:strVal val="visible"/>
                                      </p:to>
                                    </p:set>
                                    <p:animEffect transition="in" filter="circle(in)">
                                      <p:cBhvr>
                                        <p:cTn id="164" dur="2000"/>
                                        <p:tgtEl>
                                          <p:spTgt spid="72"/>
                                        </p:tgtEl>
                                      </p:cBhvr>
                                    </p:animEffect>
                                  </p:childTnLst>
                                </p:cTn>
                              </p:par>
                            </p:childTnLst>
                          </p:cTn>
                        </p:par>
                      </p:childTnLst>
                    </p:cTn>
                  </p:par>
                  <p:par>
                    <p:cTn id="165" fill="hold">
                      <p:stCondLst>
                        <p:cond delay="indefinite"/>
                      </p:stCondLst>
                      <p:childTnLst>
                        <p:par>
                          <p:cTn id="166" fill="hold">
                            <p:stCondLst>
                              <p:cond delay="0"/>
                            </p:stCondLst>
                            <p:childTnLst>
                              <p:par>
                                <p:cTn id="167" presetID="2" presetClass="entr" presetSubtype="4" fill="hold" grpId="0" nodeType="clickEffect">
                                  <p:stCondLst>
                                    <p:cond delay="0"/>
                                  </p:stCondLst>
                                  <p:childTnLst>
                                    <p:set>
                                      <p:cBhvr>
                                        <p:cTn id="168" dur="1" fill="hold">
                                          <p:stCondLst>
                                            <p:cond delay="0"/>
                                          </p:stCondLst>
                                        </p:cTn>
                                        <p:tgtEl>
                                          <p:spTgt spid="73"/>
                                        </p:tgtEl>
                                        <p:attrNameLst>
                                          <p:attrName>style.visibility</p:attrName>
                                        </p:attrNameLst>
                                      </p:cBhvr>
                                      <p:to>
                                        <p:strVal val="visible"/>
                                      </p:to>
                                    </p:set>
                                    <p:anim calcmode="lin" valueType="num">
                                      <p:cBhvr additive="base">
                                        <p:cTn id="169" dur="500" fill="hold"/>
                                        <p:tgtEl>
                                          <p:spTgt spid="73"/>
                                        </p:tgtEl>
                                        <p:attrNameLst>
                                          <p:attrName>ppt_x</p:attrName>
                                        </p:attrNameLst>
                                      </p:cBhvr>
                                      <p:tavLst>
                                        <p:tav tm="0">
                                          <p:val>
                                            <p:strVal val="#ppt_x"/>
                                          </p:val>
                                        </p:tav>
                                        <p:tav tm="100000">
                                          <p:val>
                                            <p:strVal val="#ppt_x"/>
                                          </p:val>
                                        </p:tav>
                                      </p:tavLst>
                                    </p:anim>
                                    <p:anim calcmode="lin" valueType="num">
                                      <p:cBhvr additive="base">
                                        <p:cTn id="170"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42" presetClass="entr" presetSubtype="0" fill="hold" nodeType="clickEffect">
                                  <p:stCondLst>
                                    <p:cond delay="0"/>
                                  </p:stCondLst>
                                  <p:childTnLst>
                                    <p:set>
                                      <p:cBhvr>
                                        <p:cTn id="174" dur="1" fill="hold">
                                          <p:stCondLst>
                                            <p:cond delay="0"/>
                                          </p:stCondLst>
                                        </p:cTn>
                                        <p:tgtEl>
                                          <p:spTgt spid="83"/>
                                        </p:tgtEl>
                                        <p:attrNameLst>
                                          <p:attrName>style.visibility</p:attrName>
                                        </p:attrNameLst>
                                      </p:cBhvr>
                                      <p:to>
                                        <p:strVal val="visible"/>
                                      </p:to>
                                    </p:set>
                                    <p:animEffect transition="in" filter="fade">
                                      <p:cBhvr>
                                        <p:cTn id="175" dur="1000"/>
                                        <p:tgtEl>
                                          <p:spTgt spid="83"/>
                                        </p:tgtEl>
                                      </p:cBhvr>
                                    </p:animEffect>
                                    <p:anim calcmode="lin" valueType="num">
                                      <p:cBhvr>
                                        <p:cTn id="176" dur="1000" fill="hold"/>
                                        <p:tgtEl>
                                          <p:spTgt spid="83"/>
                                        </p:tgtEl>
                                        <p:attrNameLst>
                                          <p:attrName>ppt_x</p:attrName>
                                        </p:attrNameLst>
                                      </p:cBhvr>
                                      <p:tavLst>
                                        <p:tav tm="0">
                                          <p:val>
                                            <p:strVal val="#ppt_x"/>
                                          </p:val>
                                        </p:tav>
                                        <p:tav tm="100000">
                                          <p:val>
                                            <p:strVal val="#ppt_x"/>
                                          </p:val>
                                        </p:tav>
                                      </p:tavLst>
                                    </p:anim>
                                    <p:anim calcmode="lin" valueType="num">
                                      <p:cBhvr>
                                        <p:cTn id="177" dur="1000" fill="hold"/>
                                        <p:tgtEl>
                                          <p:spTgt spid="83"/>
                                        </p:tgtEl>
                                        <p:attrNameLst>
                                          <p:attrName>ppt_y</p:attrName>
                                        </p:attrNameLst>
                                      </p:cBhvr>
                                      <p:tavLst>
                                        <p:tav tm="0">
                                          <p:val>
                                            <p:strVal val="#ppt_y+.1"/>
                                          </p:val>
                                        </p:tav>
                                        <p:tav tm="100000">
                                          <p:val>
                                            <p:strVal val="#ppt_y"/>
                                          </p:val>
                                        </p:tav>
                                      </p:tavLst>
                                    </p:anim>
                                  </p:childTnLst>
                                </p:cTn>
                              </p:par>
                              <p:par>
                                <p:cTn id="178" presetID="42" presetClass="entr" presetSubtype="0" fill="hold" grpId="0" nodeType="withEffect">
                                  <p:stCondLst>
                                    <p:cond delay="0"/>
                                  </p:stCondLst>
                                  <p:childTnLst>
                                    <p:set>
                                      <p:cBhvr>
                                        <p:cTn id="179" dur="1" fill="hold">
                                          <p:stCondLst>
                                            <p:cond delay="0"/>
                                          </p:stCondLst>
                                        </p:cTn>
                                        <p:tgtEl>
                                          <p:spTgt spid="19"/>
                                        </p:tgtEl>
                                        <p:attrNameLst>
                                          <p:attrName>style.visibility</p:attrName>
                                        </p:attrNameLst>
                                      </p:cBhvr>
                                      <p:to>
                                        <p:strVal val="visible"/>
                                      </p:to>
                                    </p:set>
                                    <p:animEffect transition="in" filter="fade">
                                      <p:cBhvr>
                                        <p:cTn id="180" dur="1000"/>
                                        <p:tgtEl>
                                          <p:spTgt spid="19"/>
                                        </p:tgtEl>
                                      </p:cBhvr>
                                    </p:animEffect>
                                    <p:anim calcmode="lin" valueType="num">
                                      <p:cBhvr>
                                        <p:cTn id="181" dur="1000" fill="hold"/>
                                        <p:tgtEl>
                                          <p:spTgt spid="19"/>
                                        </p:tgtEl>
                                        <p:attrNameLst>
                                          <p:attrName>ppt_x</p:attrName>
                                        </p:attrNameLst>
                                      </p:cBhvr>
                                      <p:tavLst>
                                        <p:tav tm="0">
                                          <p:val>
                                            <p:strVal val="#ppt_x"/>
                                          </p:val>
                                        </p:tav>
                                        <p:tav tm="100000">
                                          <p:val>
                                            <p:strVal val="#ppt_x"/>
                                          </p:val>
                                        </p:tav>
                                      </p:tavLst>
                                    </p:anim>
                                    <p:anim calcmode="lin" valueType="num">
                                      <p:cBhvr>
                                        <p:cTn id="182"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42" presetClass="entr" presetSubtype="0" fill="hold" grpId="0" nodeType="clickEffect">
                                  <p:stCondLst>
                                    <p:cond delay="0"/>
                                  </p:stCondLst>
                                  <p:childTnLst>
                                    <p:set>
                                      <p:cBhvr>
                                        <p:cTn id="186" dur="1" fill="hold">
                                          <p:stCondLst>
                                            <p:cond delay="0"/>
                                          </p:stCondLst>
                                        </p:cTn>
                                        <p:tgtEl>
                                          <p:spTgt spid="93"/>
                                        </p:tgtEl>
                                        <p:attrNameLst>
                                          <p:attrName>style.visibility</p:attrName>
                                        </p:attrNameLst>
                                      </p:cBhvr>
                                      <p:to>
                                        <p:strVal val="visible"/>
                                      </p:to>
                                    </p:set>
                                    <p:animEffect transition="in" filter="fade">
                                      <p:cBhvr>
                                        <p:cTn id="187" dur="1000"/>
                                        <p:tgtEl>
                                          <p:spTgt spid="93"/>
                                        </p:tgtEl>
                                      </p:cBhvr>
                                    </p:animEffect>
                                    <p:anim calcmode="lin" valueType="num">
                                      <p:cBhvr>
                                        <p:cTn id="188" dur="1000" fill="hold"/>
                                        <p:tgtEl>
                                          <p:spTgt spid="93"/>
                                        </p:tgtEl>
                                        <p:attrNameLst>
                                          <p:attrName>ppt_x</p:attrName>
                                        </p:attrNameLst>
                                      </p:cBhvr>
                                      <p:tavLst>
                                        <p:tav tm="0">
                                          <p:val>
                                            <p:strVal val="#ppt_x"/>
                                          </p:val>
                                        </p:tav>
                                        <p:tav tm="100000">
                                          <p:val>
                                            <p:strVal val="#ppt_x"/>
                                          </p:val>
                                        </p:tav>
                                      </p:tavLst>
                                    </p:anim>
                                    <p:anim calcmode="lin" valueType="num">
                                      <p:cBhvr>
                                        <p:cTn id="189" dur="1000" fill="hold"/>
                                        <p:tgtEl>
                                          <p:spTgt spid="93"/>
                                        </p:tgtEl>
                                        <p:attrNameLst>
                                          <p:attrName>ppt_y</p:attrName>
                                        </p:attrNameLst>
                                      </p:cBhvr>
                                      <p:tavLst>
                                        <p:tav tm="0">
                                          <p:val>
                                            <p:strVal val="#ppt_y+.1"/>
                                          </p:val>
                                        </p:tav>
                                        <p:tav tm="100000">
                                          <p:val>
                                            <p:strVal val="#ppt_y"/>
                                          </p:val>
                                        </p:tav>
                                      </p:tavLst>
                                    </p:anim>
                                  </p:childTnLst>
                                </p:cTn>
                              </p:par>
                            </p:childTnLst>
                          </p:cTn>
                        </p:par>
                      </p:childTnLst>
                    </p:cTn>
                  </p:par>
                  <p:par>
                    <p:cTn id="190" fill="hold">
                      <p:stCondLst>
                        <p:cond delay="indefinite"/>
                      </p:stCondLst>
                      <p:childTnLst>
                        <p:par>
                          <p:cTn id="191" fill="hold">
                            <p:stCondLst>
                              <p:cond delay="0"/>
                            </p:stCondLst>
                            <p:childTnLst>
                              <p:par>
                                <p:cTn id="192" presetID="42" presetClass="entr" presetSubtype="0" fill="hold" grpId="0" nodeType="clickEffect">
                                  <p:stCondLst>
                                    <p:cond delay="0"/>
                                  </p:stCondLst>
                                  <p:childTnLst>
                                    <p:set>
                                      <p:cBhvr>
                                        <p:cTn id="193" dur="1" fill="hold">
                                          <p:stCondLst>
                                            <p:cond delay="0"/>
                                          </p:stCondLst>
                                        </p:cTn>
                                        <p:tgtEl>
                                          <p:spTgt spid="113"/>
                                        </p:tgtEl>
                                        <p:attrNameLst>
                                          <p:attrName>style.visibility</p:attrName>
                                        </p:attrNameLst>
                                      </p:cBhvr>
                                      <p:to>
                                        <p:strVal val="visible"/>
                                      </p:to>
                                    </p:set>
                                    <p:animEffect transition="in" filter="fade">
                                      <p:cBhvr>
                                        <p:cTn id="194" dur="1000"/>
                                        <p:tgtEl>
                                          <p:spTgt spid="113"/>
                                        </p:tgtEl>
                                      </p:cBhvr>
                                    </p:animEffect>
                                    <p:anim calcmode="lin" valueType="num">
                                      <p:cBhvr>
                                        <p:cTn id="195" dur="1000" fill="hold"/>
                                        <p:tgtEl>
                                          <p:spTgt spid="113"/>
                                        </p:tgtEl>
                                        <p:attrNameLst>
                                          <p:attrName>ppt_x</p:attrName>
                                        </p:attrNameLst>
                                      </p:cBhvr>
                                      <p:tavLst>
                                        <p:tav tm="0">
                                          <p:val>
                                            <p:strVal val="#ppt_x"/>
                                          </p:val>
                                        </p:tav>
                                        <p:tav tm="100000">
                                          <p:val>
                                            <p:strVal val="#ppt_x"/>
                                          </p:val>
                                        </p:tav>
                                      </p:tavLst>
                                    </p:anim>
                                    <p:anim calcmode="lin" valueType="num">
                                      <p:cBhvr>
                                        <p:cTn id="196" dur="1000" fill="hold"/>
                                        <p:tgtEl>
                                          <p:spTgt spid="1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3" grpId="0"/>
      <p:bldP spid="15" grpId="0"/>
      <p:bldP spid="19" grpId="0"/>
      <p:bldP spid="24" grpId="0"/>
      <p:bldP spid="36" grpId="0"/>
      <p:bldP spid="63" grpId="0"/>
      <p:bldP spid="66" grpId="0"/>
      <p:bldP spid="69" grpId="0"/>
      <p:bldP spid="43" grpId="0"/>
      <p:bldP spid="64" grpId="0"/>
      <p:bldP spid="80" grpId="0"/>
      <p:bldP spid="84" grpId="0"/>
      <p:bldP spid="86" grpId="0"/>
      <p:bldP spid="72" grpId="0"/>
      <p:bldP spid="73" grpId="0"/>
      <p:bldP spid="89" grpId="0"/>
      <p:bldP spid="93" grpId="0"/>
      <p:bldP spid="11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076A6CA-7428-4635-9866-D7E8F66346D2}"/>
              </a:ext>
            </a:extLst>
          </p:cNvPr>
          <p:cNvSpPr>
            <a:spLocks noGrp="1"/>
          </p:cNvSpPr>
          <p:nvPr>
            <p:ph idx="1"/>
          </p:nvPr>
        </p:nvSpPr>
        <p:spPr>
          <a:xfrm>
            <a:off x="1066800" y="373488"/>
            <a:ext cx="10058400" cy="1262130"/>
          </a:xfrm>
        </p:spPr>
        <p:txBody>
          <a:bodyPr>
            <a:normAutofit fontScale="92500" lnSpcReduction="10000"/>
          </a:bodyPr>
          <a:lstStyle/>
          <a:p>
            <a:pPr>
              <a:lnSpc>
                <a:spcPct val="150000"/>
              </a:lnSpc>
            </a:pPr>
            <a:r>
              <a:rPr lang="es-MX" sz="2800" dirty="0"/>
              <a:t>Ejemplo: Realiza el diagrama de esfuerzos cortantes y momento flexionante.</a:t>
            </a:r>
          </a:p>
        </p:txBody>
      </p:sp>
      <p:sp>
        <p:nvSpPr>
          <p:cNvPr id="4" name="Slide Number Placeholder 3">
            <a:extLst>
              <a:ext uri="{FF2B5EF4-FFF2-40B4-BE49-F238E27FC236}">
                <a16:creationId xmlns:a16="http://schemas.microsoft.com/office/drawing/2014/main" xmlns="" id="{003E837A-A3A4-4CA4-BE7E-D5348053B388}"/>
              </a:ext>
            </a:extLst>
          </p:cNvPr>
          <p:cNvSpPr>
            <a:spLocks noGrp="1"/>
          </p:cNvSpPr>
          <p:nvPr>
            <p:ph type="sldNum" sz="quarter" idx="12"/>
          </p:nvPr>
        </p:nvSpPr>
        <p:spPr/>
        <p:txBody>
          <a:bodyPr/>
          <a:lstStyle/>
          <a:p>
            <a:fld id="{5A07E627-992C-47B0-AE5B-F627B2EA972F}" type="slidenum">
              <a:rPr lang="es-MX" smtClean="0"/>
              <a:t>36</a:t>
            </a:fld>
            <a:endParaRPr lang="es-MX"/>
          </a:p>
        </p:txBody>
      </p:sp>
      <p:pic>
        <p:nvPicPr>
          <p:cNvPr id="5" name="Picture 4">
            <a:extLst>
              <a:ext uri="{FF2B5EF4-FFF2-40B4-BE49-F238E27FC236}">
                <a16:creationId xmlns:a16="http://schemas.microsoft.com/office/drawing/2014/main" xmlns="" id="{970ACB24-10B9-41BC-AFAD-FF0A832DFE74}"/>
              </a:ext>
            </a:extLst>
          </p:cNvPr>
          <p:cNvPicPr>
            <a:picLocks noChangeAspect="1"/>
          </p:cNvPicPr>
          <p:nvPr/>
        </p:nvPicPr>
        <p:blipFill rotWithShape="1">
          <a:blip r:embed="rId3"/>
          <a:srcRect l="53958" t="24803" r="25000" b="58893"/>
          <a:stretch/>
        </p:blipFill>
        <p:spPr>
          <a:xfrm>
            <a:off x="1402202" y="1635617"/>
            <a:ext cx="4283271" cy="1865979"/>
          </a:xfrm>
          <a:prstGeom prst="rect">
            <a:avLst/>
          </a:prstGeom>
        </p:spPr>
      </p:pic>
      <p:sp>
        <p:nvSpPr>
          <p:cNvPr id="22" name="TextBox 21">
            <a:extLst>
              <a:ext uri="{FF2B5EF4-FFF2-40B4-BE49-F238E27FC236}">
                <a16:creationId xmlns:a16="http://schemas.microsoft.com/office/drawing/2014/main" xmlns="" id="{3CB728C4-A8F1-4548-9766-4517064F1729}"/>
              </a:ext>
            </a:extLst>
          </p:cNvPr>
          <p:cNvSpPr txBox="1"/>
          <p:nvPr/>
        </p:nvSpPr>
        <p:spPr>
          <a:xfrm>
            <a:off x="1402202" y="3678996"/>
            <a:ext cx="4031087" cy="646331"/>
          </a:xfrm>
          <a:prstGeom prst="rect">
            <a:avLst/>
          </a:prstGeom>
          <a:noFill/>
        </p:spPr>
        <p:txBody>
          <a:bodyPr wrap="square" rtlCol="0">
            <a:spAutoFit/>
          </a:bodyPr>
          <a:lstStyle/>
          <a:p>
            <a:r>
              <a:rPr lang="es-MX" dirty="0"/>
              <a:t>4.- Diagrama de esfuerzo cortante:</a:t>
            </a:r>
          </a:p>
        </p:txBody>
      </p:sp>
      <p:sp>
        <p:nvSpPr>
          <p:cNvPr id="32" name="Rectangle 31">
            <a:extLst>
              <a:ext uri="{FF2B5EF4-FFF2-40B4-BE49-F238E27FC236}">
                <a16:creationId xmlns:a16="http://schemas.microsoft.com/office/drawing/2014/main" xmlns="" id="{B3937CD5-57E7-4592-A487-5DF6EEB0232E}"/>
              </a:ext>
            </a:extLst>
          </p:cNvPr>
          <p:cNvSpPr/>
          <p:nvPr/>
        </p:nvSpPr>
        <p:spPr>
          <a:xfrm>
            <a:off x="6399205" y="2316116"/>
            <a:ext cx="4311939" cy="315891"/>
          </a:xfrm>
          <a:prstGeom prst="rect">
            <a:avLst/>
          </a:prstGeom>
          <a:solidFill>
            <a:srgbClr val="011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Flowchart: Extract 34">
            <a:extLst>
              <a:ext uri="{FF2B5EF4-FFF2-40B4-BE49-F238E27FC236}">
                <a16:creationId xmlns:a16="http://schemas.microsoft.com/office/drawing/2014/main" xmlns="" id="{28ACF3FC-CAF2-411E-9F0F-3873A2F3356C}"/>
              </a:ext>
            </a:extLst>
          </p:cNvPr>
          <p:cNvSpPr/>
          <p:nvPr/>
        </p:nvSpPr>
        <p:spPr>
          <a:xfrm>
            <a:off x="6901481" y="2632007"/>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5" name="Flowchart: Extract 44">
            <a:extLst>
              <a:ext uri="{FF2B5EF4-FFF2-40B4-BE49-F238E27FC236}">
                <a16:creationId xmlns:a16="http://schemas.microsoft.com/office/drawing/2014/main" xmlns="" id="{F8B15B5E-FBDD-4829-A016-26D95D9AB1C6}"/>
              </a:ext>
            </a:extLst>
          </p:cNvPr>
          <p:cNvSpPr/>
          <p:nvPr/>
        </p:nvSpPr>
        <p:spPr>
          <a:xfrm>
            <a:off x="9797081" y="2632007"/>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6" name="Straight Arrow Connector 45">
            <a:extLst>
              <a:ext uri="{FF2B5EF4-FFF2-40B4-BE49-F238E27FC236}">
                <a16:creationId xmlns:a16="http://schemas.microsoft.com/office/drawing/2014/main" xmlns="" id="{2488C158-5466-4895-ACC6-A8008CA8D2AC}"/>
              </a:ext>
            </a:extLst>
          </p:cNvPr>
          <p:cNvCxnSpPr/>
          <p:nvPr/>
        </p:nvCxnSpPr>
        <p:spPr>
          <a:xfrm>
            <a:off x="6399204" y="1302443"/>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7" name="Straight Arrow Connector 46">
            <a:extLst>
              <a:ext uri="{FF2B5EF4-FFF2-40B4-BE49-F238E27FC236}">
                <a16:creationId xmlns:a16="http://schemas.microsoft.com/office/drawing/2014/main" xmlns="" id="{BFFD5FBB-5495-4D5F-BA55-17FCC44250F3}"/>
              </a:ext>
            </a:extLst>
          </p:cNvPr>
          <p:cNvCxnSpPr/>
          <p:nvPr/>
        </p:nvCxnSpPr>
        <p:spPr>
          <a:xfrm>
            <a:off x="10682475" y="1030715"/>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8" name="Straight Arrow Connector 47">
            <a:extLst>
              <a:ext uri="{FF2B5EF4-FFF2-40B4-BE49-F238E27FC236}">
                <a16:creationId xmlns:a16="http://schemas.microsoft.com/office/drawing/2014/main" xmlns="" id="{C1750076-75C0-4681-9ED6-46CB798BE2C3}"/>
              </a:ext>
            </a:extLst>
          </p:cNvPr>
          <p:cNvCxnSpPr/>
          <p:nvPr/>
        </p:nvCxnSpPr>
        <p:spPr>
          <a:xfrm>
            <a:off x="8133563" y="1030715"/>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9" name="Straight Arrow Connector 48">
            <a:extLst>
              <a:ext uri="{FF2B5EF4-FFF2-40B4-BE49-F238E27FC236}">
                <a16:creationId xmlns:a16="http://schemas.microsoft.com/office/drawing/2014/main" xmlns="" id="{BAB8F3C9-4ABD-4E46-965C-D1147FA159A3}"/>
              </a:ext>
            </a:extLst>
          </p:cNvPr>
          <p:cNvCxnSpPr>
            <a:cxnSpLocks/>
            <a:endCxn id="35" idx="0"/>
          </p:cNvCxnSpPr>
          <p:nvPr/>
        </p:nvCxnSpPr>
        <p:spPr>
          <a:xfrm flipV="1">
            <a:off x="7094664" y="2632007"/>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xmlns="" id="{08E66232-933B-4BCF-89FE-9CDEC272D9ED}"/>
              </a:ext>
            </a:extLst>
          </p:cNvPr>
          <p:cNvCxnSpPr>
            <a:cxnSpLocks/>
          </p:cNvCxnSpPr>
          <p:nvPr/>
        </p:nvCxnSpPr>
        <p:spPr>
          <a:xfrm flipV="1">
            <a:off x="9990264" y="2632007"/>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xmlns="" id="{9819FE49-B09C-4CC1-803B-0E62A9CDBBA2}"/>
              </a:ext>
            </a:extLst>
          </p:cNvPr>
          <p:cNvSpPr/>
          <p:nvPr/>
        </p:nvSpPr>
        <p:spPr>
          <a:xfrm>
            <a:off x="6399204" y="2006665"/>
            <a:ext cx="4326201" cy="315891"/>
          </a:xfrm>
          <a:prstGeom prst="rect">
            <a:avLst/>
          </a:pr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2" name="Rectangle 51">
            <a:extLst>
              <a:ext uri="{FF2B5EF4-FFF2-40B4-BE49-F238E27FC236}">
                <a16:creationId xmlns:a16="http://schemas.microsoft.com/office/drawing/2014/main" xmlns="" id="{3D159F84-3C84-4809-90DF-AA2D3B9F9D7C}"/>
              </a:ext>
            </a:extLst>
          </p:cNvPr>
          <p:cNvSpPr/>
          <p:nvPr/>
        </p:nvSpPr>
        <p:spPr>
          <a:xfrm>
            <a:off x="8174788" y="1739811"/>
            <a:ext cx="2531744" cy="315891"/>
          </a:xfrm>
          <a:prstGeom prst="rect">
            <a:avLst/>
          </a:prstGeom>
          <a:blipFill>
            <a:blip r:embed="rId5"/>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3" name="Straight Arrow Connector 52">
            <a:extLst>
              <a:ext uri="{FF2B5EF4-FFF2-40B4-BE49-F238E27FC236}">
                <a16:creationId xmlns:a16="http://schemas.microsoft.com/office/drawing/2014/main" xmlns="" id="{F022F50B-8253-4C67-80BB-85F26F6D9FA8}"/>
              </a:ext>
            </a:extLst>
          </p:cNvPr>
          <p:cNvCxnSpPr>
            <a:cxnSpLocks/>
            <a:endCxn id="52" idx="0"/>
          </p:cNvCxnSpPr>
          <p:nvPr/>
        </p:nvCxnSpPr>
        <p:spPr>
          <a:xfrm>
            <a:off x="9440660" y="1023870"/>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xmlns="" id="{F8453D26-C1F2-4D0E-8248-C524914C339A}"/>
              </a:ext>
            </a:extLst>
          </p:cNvPr>
          <p:cNvCxnSpPr>
            <a:cxnSpLocks/>
          </p:cNvCxnSpPr>
          <p:nvPr/>
        </p:nvCxnSpPr>
        <p:spPr>
          <a:xfrm>
            <a:off x="8615967" y="990556"/>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xmlns="" id="{C997239E-C8AB-42AD-B7DC-8AD64DB44D8C}"/>
              </a:ext>
            </a:extLst>
          </p:cNvPr>
          <p:cNvSpPr txBox="1"/>
          <p:nvPr/>
        </p:nvSpPr>
        <p:spPr>
          <a:xfrm>
            <a:off x="8770512" y="990556"/>
            <a:ext cx="579539" cy="369332"/>
          </a:xfrm>
          <a:prstGeom prst="rect">
            <a:avLst/>
          </a:prstGeom>
          <a:noFill/>
        </p:spPr>
        <p:txBody>
          <a:bodyPr wrap="square" rtlCol="0">
            <a:spAutoFit/>
          </a:bodyPr>
          <a:lstStyle/>
          <a:p>
            <a:r>
              <a:rPr lang="es-MX" dirty="0"/>
              <a:t>20T</a:t>
            </a:r>
          </a:p>
        </p:txBody>
      </p:sp>
      <p:sp>
        <p:nvSpPr>
          <p:cNvPr id="56" name="TextBox 55">
            <a:extLst>
              <a:ext uri="{FF2B5EF4-FFF2-40B4-BE49-F238E27FC236}">
                <a16:creationId xmlns:a16="http://schemas.microsoft.com/office/drawing/2014/main" xmlns="" id="{71C125CB-E5F7-4B82-A6AD-5174D561ECF8}"/>
              </a:ext>
            </a:extLst>
          </p:cNvPr>
          <p:cNvSpPr txBox="1"/>
          <p:nvPr/>
        </p:nvSpPr>
        <p:spPr>
          <a:xfrm>
            <a:off x="9567125" y="1027714"/>
            <a:ext cx="579539" cy="369332"/>
          </a:xfrm>
          <a:prstGeom prst="rect">
            <a:avLst/>
          </a:prstGeom>
          <a:noFill/>
        </p:spPr>
        <p:txBody>
          <a:bodyPr wrap="square" rtlCol="0">
            <a:spAutoFit/>
          </a:bodyPr>
          <a:lstStyle/>
          <a:p>
            <a:r>
              <a:rPr lang="es-MX" dirty="0"/>
              <a:t>6T</a:t>
            </a:r>
          </a:p>
        </p:txBody>
      </p:sp>
      <p:cxnSp>
        <p:nvCxnSpPr>
          <p:cNvPr id="17" name="Straight Connector 16">
            <a:extLst>
              <a:ext uri="{FF2B5EF4-FFF2-40B4-BE49-F238E27FC236}">
                <a16:creationId xmlns:a16="http://schemas.microsoft.com/office/drawing/2014/main" xmlns="" id="{60B62639-DAA8-4E9C-B436-B1C84CDA0078}"/>
              </a:ext>
            </a:extLst>
          </p:cNvPr>
          <p:cNvCxnSpPr>
            <a:cxnSpLocks/>
            <a:stCxn id="51" idx="1"/>
          </p:cNvCxnSpPr>
          <p:nvPr/>
        </p:nvCxnSpPr>
        <p:spPr>
          <a:xfrm>
            <a:off x="6399204" y="2164611"/>
            <a:ext cx="0" cy="4532403"/>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xmlns="" id="{161D40AF-D4D5-4FE3-BDA6-26826F8BB98F}"/>
              </a:ext>
            </a:extLst>
          </p:cNvPr>
          <p:cNvCxnSpPr>
            <a:cxnSpLocks/>
          </p:cNvCxnSpPr>
          <p:nvPr/>
        </p:nvCxnSpPr>
        <p:spPr>
          <a:xfrm>
            <a:off x="10711145" y="1897757"/>
            <a:ext cx="42929" cy="4717549"/>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xmlns="" id="{5F5A95B9-9011-4165-A43A-9A2EFEAA5CCD}"/>
              </a:ext>
            </a:extLst>
          </p:cNvPr>
          <p:cNvCxnSpPr/>
          <p:nvPr/>
        </p:nvCxnSpPr>
        <p:spPr>
          <a:xfrm>
            <a:off x="6399204" y="4752304"/>
            <a:ext cx="4326201" cy="0"/>
          </a:xfrm>
          <a:prstGeom prst="line">
            <a:avLst/>
          </a:prstGeom>
          <a:ln w="76200"/>
        </p:spPr>
        <p:style>
          <a:lnRef idx="3">
            <a:schemeClr val="dk1"/>
          </a:lnRef>
          <a:fillRef idx="0">
            <a:schemeClr val="dk1"/>
          </a:fillRef>
          <a:effectRef idx="2">
            <a:schemeClr val="dk1"/>
          </a:effectRef>
          <a:fontRef idx="minor">
            <a:schemeClr val="tx1"/>
          </a:fontRef>
        </p:style>
      </p:cxnSp>
      <p:sp>
        <p:nvSpPr>
          <p:cNvPr id="31" name="TextBox 30">
            <a:extLst>
              <a:ext uri="{FF2B5EF4-FFF2-40B4-BE49-F238E27FC236}">
                <a16:creationId xmlns:a16="http://schemas.microsoft.com/office/drawing/2014/main" xmlns="" id="{BD91CEE4-0763-4B88-8FF1-AB69E735B90E}"/>
              </a:ext>
            </a:extLst>
          </p:cNvPr>
          <p:cNvSpPr txBox="1"/>
          <p:nvPr/>
        </p:nvSpPr>
        <p:spPr>
          <a:xfrm>
            <a:off x="5917841" y="4603071"/>
            <a:ext cx="509263" cy="369332"/>
          </a:xfrm>
          <a:prstGeom prst="rect">
            <a:avLst/>
          </a:prstGeom>
          <a:noFill/>
        </p:spPr>
        <p:txBody>
          <a:bodyPr wrap="square" rtlCol="0">
            <a:spAutoFit/>
          </a:bodyPr>
          <a:lstStyle/>
          <a:p>
            <a:r>
              <a:rPr lang="es-MX" dirty="0"/>
              <a:t>0</a:t>
            </a:r>
          </a:p>
        </p:txBody>
      </p:sp>
      <p:sp>
        <p:nvSpPr>
          <p:cNvPr id="57" name="TextBox 56">
            <a:extLst>
              <a:ext uri="{FF2B5EF4-FFF2-40B4-BE49-F238E27FC236}">
                <a16:creationId xmlns:a16="http://schemas.microsoft.com/office/drawing/2014/main" xmlns="" id="{E6FCC336-BD41-452B-81DC-A0026F7F4939}"/>
              </a:ext>
            </a:extLst>
          </p:cNvPr>
          <p:cNvSpPr txBox="1"/>
          <p:nvPr/>
        </p:nvSpPr>
        <p:spPr>
          <a:xfrm>
            <a:off x="5837871" y="3916133"/>
            <a:ext cx="509263" cy="369332"/>
          </a:xfrm>
          <a:prstGeom prst="rect">
            <a:avLst/>
          </a:prstGeom>
          <a:noFill/>
        </p:spPr>
        <p:txBody>
          <a:bodyPr wrap="square" rtlCol="0">
            <a:spAutoFit/>
          </a:bodyPr>
          <a:lstStyle/>
          <a:p>
            <a:r>
              <a:rPr lang="es-MX" dirty="0"/>
              <a:t>+</a:t>
            </a:r>
          </a:p>
        </p:txBody>
      </p:sp>
      <p:sp>
        <p:nvSpPr>
          <p:cNvPr id="58" name="TextBox 57">
            <a:extLst>
              <a:ext uri="{FF2B5EF4-FFF2-40B4-BE49-F238E27FC236}">
                <a16:creationId xmlns:a16="http://schemas.microsoft.com/office/drawing/2014/main" xmlns="" id="{CA0A0F51-2A6E-414F-983B-9E5DADECA110}"/>
              </a:ext>
            </a:extLst>
          </p:cNvPr>
          <p:cNvSpPr txBox="1"/>
          <p:nvPr/>
        </p:nvSpPr>
        <p:spPr>
          <a:xfrm>
            <a:off x="5837871" y="5227080"/>
            <a:ext cx="509263" cy="369332"/>
          </a:xfrm>
          <a:prstGeom prst="rect">
            <a:avLst/>
          </a:prstGeom>
          <a:noFill/>
        </p:spPr>
        <p:txBody>
          <a:bodyPr wrap="square" rtlCol="0">
            <a:spAutoFit/>
          </a:bodyPr>
          <a:lstStyle/>
          <a:p>
            <a:r>
              <a:rPr lang="es-MX" dirty="0"/>
              <a:t>- </a:t>
            </a:r>
          </a:p>
        </p:txBody>
      </p:sp>
      <p:cxnSp>
        <p:nvCxnSpPr>
          <p:cNvPr id="60" name="Straight Connector 59">
            <a:extLst>
              <a:ext uri="{FF2B5EF4-FFF2-40B4-BE49-F238E27FC236}">
                <a16:creationId xmlns:a16="http://schemas.microsoft.com/office/drawing/2014/main" xmlns="" id="{A649109F-D199-481E-8201-06E469AE3463}"/>
              </a:ext>
            </a:extLst>
          </p:cNvPr>
          <p:cNvCxnSpPr>
            <a:cxnSpLocks/>
          </p:cNvCxnSpPr>
          <p:nvPr/>
        </p:nvCxnSpPr>
        <p:spPr>
          <a:xfrm>
            <a:off x="6399204" y="4752304"/>
            <a:ext cx="0" cy="7321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xmlns="" id="{68D05ACE-B2E6-4ABC-B571-D9FD369F4701}"/>
              </a:ext>
            </a:extLst>
          </p:cNvPr>
          <p:cNvCxnSpPr>
            <a:cxnSpLocks/>
          </p:cNvCxnSpPr>
          <p:nvPr/>
        </p:nvCxnSpPr>
        <p:spPr>
          <a:xfrm>
            <a:off x="7094664" y="2316116"/>
            <a:ext cx="0" cy="4265876"/>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xmlns="" id="{9AD591AD-1FA5-4CEC-BF9C-6AE249F1AF52}"/>
              </a:ext>
            </a:extLst>
          </p:cNvPr>
          <p:cNvCxnSpPr>
            <a:stCxn id="58" idx="3"/>
          </p:cNvCxnSpPr>
          <p:nvPr/>
        </p:nvCxnSpPr>
        <p:spPr>
          <a:xfrm>
            <a:off x="6347134" y="5411746"/>
            <a:ext cx="747530" cy="65420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xmlns="" id="{D50EC3F7-F12D-4FC4-AC2F-BFCF7FA9B506}"/>
              </a:ext>
            </a:extLst>
          </p:cNvPr>
          <p:cNvCxnSpPr>
            <a:cxnSpLocks/>
          </p:cNvCxnSpPr>
          <p:nvPr/>
        </p:nvCxnSpPr>
        <p:spPr>
          <a:xfrm flipV="1">
            <a:off x="7094664" y="3824094"/>
            <a:ext cx="0" cy="224185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xmlns="" id="{BF8A789E-150F-43F1-8F6A-22BBA9369F0F}"/>
              </a:ext>
            </a:extLst>
          </p:cNvPr>
          <p:cNvCxnSpPr>
            <a:cxnSpLocks/>
          </p:cNvCxnSpPr>
          <p:nvPr/>
        </p:nvCxnSpPr>
        <p:spPr>
          <a:xfrm flipH="1">
            <a:off x="8133563" y="1980701"/>
            <a:ext cx="9137" cy="4716313"/>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xmlns="" id="{C97900AB-A05F-4445-BA92-E7E458B9C31A}"/>
              </a:ext>
            </a:extLst>
          </p:cNvPr>
          <p:cNvCxnSpPr>
            <a:cxnSpLocks/>
            <a:stCxn id="45" idx="0"/>
          </p:cNvCxnSpPr>
          <p:nvPr/>
        </p:nvCxnSpPr>
        <p:spPr>
          <a:xfrm>
            <a:off x="9990264" y="2632007"/>
            <a:ext cx="0" cy="4252570"/>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xmlns="" id="{F066D8FC-8BD9-4CFB-90CB-90F27670B0B8}"/>
              </a:ext>
            </a:extLst>
          </p:cNvPr>
          <p:cNvCxnSpPr>
            <a:cxnSpLocks/>
          </p:cNvCxnSpPr>
          <p:nvPr/>
        </p:nvCxnSpPr>
        <p:spPr>
          <a:xfrm flipH="1">
            <a:off x="8150732" y="4166598"/>
            <a:ext cx="1" cy="47361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xmlns="" id="{652EC8A3-B234-4EA0-B4B5-2162D051FF3D}"/>
              </a:ext>
            </a:extLst>
          </p:cNvPr>
          <p:cNvCxnSpPr>
            <a:cxnSpLocks/>
          </p:cNvCxnSpPr>
          <p:nvPr/>
        </p:nvCxnSpPr>
        <p:spPr>
          <a:xfrm>
            <a:off x="7091416" y="3824094"/>
            <a:ext cx="1042147" cy="36810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xmlns="" id="{BAF39792-9701-4FC5-B7AA-CE0C142B6345}"/>
              </a:ext>
            </a:extLst>
          </p:cNvPr>
          <p:cNvCxnSpPr>
            <a:cxnSpLocks/>
          </p:cNvCxnSpPr>
          <p:nvPr/>
        </p:nvCxnSpPr>
        <p:spPr>
          <a:xfrm>
            <a:off x="8140416" y="4610873"/>
            <a:ext cx="1849847" cy="145507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xmlns="" id="{188321E2-3CC2-41B8-B078-48FBC89916B6}"/>
              </a:ext>
            </a:extLst>
          </p:cNvPr>
          <p:cNvCxnSpPr>
            <a:cxnSpLocks/>
          </p:cNvCxnSpPr>
          <p:nvPr/>
        </p:nvCxnSpPr>
        <p:spPr>
          <a:xfrm flipH="1" flipV="1">
            <a:off x="9990263" y="3863662"/>
            <a:ext cx="9137" cy="220228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xmlns="" id="{25A909B8-F43E-48FD-BC60-DE5D522B52A8}"/>
              </a:ext>
            </a:extLst>
          </p:cNvPr>
          <p:cNvCxnSpPr>
            <a:cxnSpLocks/>
          </p:cNvCxnSpPr>
          <p:nvPr/>
        </p:nvCxnSpPr>
        <p:spPr>
          <a:xfrm>
            <a:off x="9990263" y="3881255"/>
            <a:ext cx="735142" cy="39085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xmlns="" id="{E8086BDC-8BFF-4B79-8C61-C4BB92C745B2}"/>
              </a:ext>
            </a:extLst>
          </p:cNvPr>
          <p:cNvSpPr/>
          <p:nvPr/>
        </p:nvSpPr>
        <p:spPr>
          <a:xfrm>
            <a:off x="1466595" y="4371779"/>
            <a:ext cx="2928344" cy="19114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dirty="0"/>
              <a:t>DATOS:</a:t>
            </a:r>
          </a:p>
          <a:p>
            <a:pPr marL="285750" indent="-285750" algn="ctr">
              <a:buFont typeface="Arial" panose="020B0604020202020204" pitchFamily="34" charset="0"/>
              <a:buChar char="•"/>
            </a:pPr>
            <a:r>
              <a:rPr lang="es-MX" dirty="0"/>
              <a:t>w</a:t>
            </a:r>
            <a:r>
              <a:rPr lang="es-MX" dirty="0">
                <a:latin typeface="Cambria Math" panose="02040503050406030204" pitchFamily="18" charset="0"/>
                <a:ea typeface="Cambria Math" panose="02040503050406030204" pitchFamily="18" charset="0"/>
              </a:rPr>
              <a:t>₁=6 T</a:t>
            </a:r>
          </a:p>
          <a:p>
            <a:pPr marL="285750" indent="-285750" algn="ctr">
              <a:buFont typeface="Arial" panose="020B0604020202020204" pitchFamily="34" charset="0"/>
              <a:buChar char="•"/>
            </a:pPr>
            <a:r>
              <a:rPr lang="es-MX" dirty="0"/>
              <a:t>w</a:t>
            </a:r>
            <a:r>
              <a:rPr lang="es-MX" dirty="0">
                <a:latin typeface="Cambria Math" panose="02040503050406030204" pitchFamily="18" charset="0"/>
                <a:ea typeface="Cambria Math" panose="02040503050406030204" pitchFamily="18" charset="0"/>
              </a:rPr>
              <a:t>₂=20 T</a:t>
            </a:r>
            <a:endParaRPr lang="es-MX" dirty="0"/>
          </a:p>
          <a:p>
            <a:pPr marL="285750" indent="-285750" algn="ctr">
              <a:buFont typeface="Arial" panose="020B0604020202020204" pitchFamily="34" charset="0"/>
              <a:buChar char="•"/>
            </a:pPr>
            <a:r>
              <a:rPr lang="es-MX" dirty="0" err="1">
                <a:latin typeface="Cambria Math" panose="02040503050406030204" pitchFamily="18" charset="0"/>
                <a:ea typeface="Cambria Math" panose="02040503050406030204" pitchFamily="18" charset="0"/>
              </a:rPr>
              <a:t>By</a:t>
            </a:r>
            <a:r>
              <a:rPr lang="es-MX" dirty="0">
                <a:latin typeface="Cambria Math" panose="02040503050406030204" pitchFamily="18" charset="0"/>
                <a:ea typeface="Cambria Math" panose="02040503050406030204" pitchFamily="18" charset="0"/>
              </a:rPr>
              <a:t>= 18.33 T</a:t>
            </a:r>
          </a:p>
          <a:p>
            <a:pPr marL="285750" indent="-285750" algn="ctr">
              <a:buFont typeface="Arial" panose="020B0604020202020204" pitchFamily="34" charset="0"/>
              <a:buChar char="•"/>
            </a:pPr>
            <a:r>
              <a:rPr lang="es-MX" dirty="0">
                <a:latin typeface="Cambria Math" panose="02040503050406030204" pitchFamily="18" charset="0"/>
                <a:ea typeface="Cambria Math" panose="02040503050406030204" pitchFamily="18" charset="0"/>
              </a:rPr>
              <a:t>Ay= 18.67T</a:t>
            </a:r>
            <a:endParaRPr lang="es-MX" dirty="0"/>
          </a:p>
        </p:txBody>
      </p:sp>
      <p:sp>
        <p:nvSpPr>
          <p:cNvPr id="7" name="TextBox 6">
            <a:extLst>
              <a:ext uri="{FF2B5EF4-FFF2-40B4-BE49-F238E27FC236}">
                <a16:creationId xmlns:a16="http://schemas.microsoft.com/office/drawing/2014/main" xmlns="" id="{8A4480F0-D416-404D-8A80-3AAAD82C8FF7}"/>
              </a:ext>
            </a:extLst>
          </p:cNvPr>
          <p:cNvSpPr txBox="1"/>
          <p:nvPr/>
        </p:nvSpPr>
        <p:spPr>
          <a:xfrm>
            <a:off x="6240610" y="5144583"/>
            <a:ext cx="622476" cy="369332"/>
          </a:xfrm>
          <a:prstGeom prst="rect">
            <a:avLst/>
          </a:prstGeom>
          <a:noFill/>
        </p:spPr>
        <p:txBody>
          <a:bodyPr wrap="square" rtlCol="0">
            <a:spAutoFit/>
          </a:bodyPr>
          <a:lstStyle/>
          <a:p>
            <a:r>
              <a:rPr lang="es-MX" dirty="0"/>
              <a:t>-5T</a:t>
            </a:r>
          </a:p>
        </p:txBody>
      </p:sp>
      <p:sp>
        <p:nvSpPr>
          <p:cNvPr id="10" name="TextBox 9">
            <a:extLst>
              <a:ext uri="{FF2B5EF4-FFF2-40B4-BE49-F238E27FC236}">
                <a16:creationId xmlns:a16="http://schemas.microsoft.com/office/drawing/2014/main" xmlns="" id="{B3F7591D-7B97-4C87-A79F-5DBCF9825739}"/>
              </a:ext>
            </a:extLst>
          </p:cNvPr>
          <p:cNvSpPr txBox="1"/>
          <p:nvPr/>
        </p:nvSpPr>
        <p:spPr>
          <a:xfrm>
            <a:off x="6551847" y="5959810"/>
            <a:ext cx="820257" cy="307777"/>
          </a:xfrm>
          <a:prstGeom prst="rect">
            <a:avLst/>
          </a:prstGeom>
          <a:noFill/>
        </p:spPr>
        <p:txBody>
          <a:bodyPr wrap="square" rtlCol="0">
            <a:spAutoFit/>
          </a:bodyPr>
          <a:lstStyle/>
          <a:p>
            <a:r>
              <a:rPr lang="es-MX" sz="1400" dirty="0"/>
              <a:t>2*2=4</a:t>
            </a:r>
          </a:p>
        </p:txBody>
      </p:sp>
      <p:cxnSp>
        <p:nvCxnSpPr>
          <p:cNvPr id="12" name="Straight Arrow Connector 11">
            <a:extLst>
              <a:ext uri="{FF2B5EF4-FFF2-40B4-BE49-F238E27FC236}">
                <a16:creationId xmlns:a16="http://schemas.microsoft.com/office/drawing/2014/main" xmlns="" id="{0BC0E47A-17E8-4564-8C99-8EB0F081D216}"/>
              </a:ext>
            </a:extLst>
          </p:cNvPr>
          <p:cNvCxnSpPr>
            <a:cxnSpLocks/>
          </p:cNvCxnSpPr>
          <p:nvPr/>
        </p:nvCxnSpPr>
        <p:spPr>
          <a:xfrm flipH="1">
            <a:off x="5837871" y="6113698"/>
            <a:ext cx="856285" cy="552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xmlns="" id="{839204DA-1DF0-45DB-A6EC-C8A28A20B004}"/>
              </a:ext>
            </a:extLst>
          </p:cNvPr>
          <p:cNvSpPr txBox="1"/>
          <p:nvPr/>
        </p:nvSpPr>
        <p:spPr>
          <a:xfrm>
            <a:off x="5064712" y="6041535"/>
            <a:ext cx="864827" cy="253916"/>
          </a:xfrm>
          <a:prstGeom prst="rect">
            <a:avLst/>
          </a:prstGeom>
          <a:noFill/>
        </p:spPr>
        <p:txBody>
          <a:bodyPr wrap="square" rtlCol="0">
            <a:spAutoFit/>
          </a:bodyPr>
          <a:lstStyle/>
          <a:p>
            <a:r>
              <a:rPr lang="es-MX" sz="1050" dirty="0"/>
              <a:t>Toneladas</a:t>
            </a:r>
          </a:p>
        </p:txBody>
      </p:sp>
      <p:sp>
        <p:nvSpPr>
          <p:cNvPr id="15" name="TextBox 14">
            <a:extLst>
              <a:ext uri="{FF2B5EF4-FFF2-40B4-BE49-F238E27FC236}">
                <a16:creationId xmlns:a16="http://schemas.microsoft.com/office/drawing/2014/main" xmlns="" id="{0EEC0157-88F9-4296-886F-A3EB6E76E845}"/>
              </a:ext>
            </a:extLst>
          </p:cNvPr>
          <p:cNvSpPr txBox="1"/>
          <p:nvPr/>
        </p:nvSpPr>
        <p:spPr>
          <a:xfrm>
            <a:off x="7146734" y="6363994"/>
            <a:ext cx="663391" cy="253916"/>
          </a:xfrm>
          <a:prstGeom prst="rect">
            <a:avLst/>
          </a:prstGeom>
          <a:noFill/>
        </p:spPr>
        <p:txBody>
          <a:bodyPr wrap="square" rtlCol="0">
            <a:spAutoFit/>
          </a:bodyPr>
          <a:lstStyle/>
          <a:p>
            <a:r>
              <a:rPr lang="es-MX" sz="1050" dirty="0"/>
              <a:t>metros</a:t>
            </a:r>
          </a:p>
        </p:txBody>
      </p:sp>
      <p:cxnSp>
        <p:nvCxnSpPr>
          <p:cNvPr id="18" name="Straight Arrow Connector 17">
            <a:extLst>
              <a:ext uri="{FF2B5EF4-FFF2-40B4-BE49-F238E27FC236}">
                <a16:creationId xmlns:a16="http://schemas.microsoft.com/office/drawing/2014/main" xmlns="" id="{BDF2DC8B-79D5-4C8E-9249-5664FAA27438}"/>
              </a:ext>
            </a:extLst>
          </p:cNvPr>
          <p:cNvCxnSpPr>
            <a:cxnSpLocks/>
          </p:cNvCxnSpPr>
          <p:nvPr/>
        </p:nvCxnSpPr>
        <p:spPr>
          <a:xfrm flipV="1">
            <a:off x="7601631" y="3451779"/>
            <a:ext cx="267052" cy="2732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xmlns="" id="{C397FEFE-12E9-4600-BD6F-01C167845012}"/>
              </a:ext>
            </a:extLst>
          </p:cNvPr>
          <p:cNvSpPr txBox="1"/>
          <p:nvPr/>
        </p:nvSpPr>
        <p:spPr>
          <a:xfrm>
            <a:off x="9464167" y="4975843"/>
            <a:ext cx="1005713" cy="369332"/>
          </a:xfrm>
          <a:prstGeom prst="rect">
            <a:avLst/>
          </a:prstGeom>
          <a:noFill/>
        </p:spPr>
        <p:txBody>
          <a:bodyPr wrap="square" rtlCol="0">
            <a:spAutoFit/>
          </a:bodyPr>
          <a:lstStyle/>
          <a:p>
            <a:r>
              <a:rPr lang="es-MX" dirty="0"/>
              <a:t>18.33T</a:t>
            </a:r>
          </a:p>
        </p:txBody>
      </p:sp>
      <p:sp>
        <p:nvSpPr>
          <p:cNvPr id="24" name="TextBox 23">
            <a:extLst>
              <a:ext uri="{FF2B5EF4-FFF2-40B4-BE49-F238E27FC236}">
                <a16:creationId xmlns:a16="http://schemas.microsoft.com/office/drawing/2014/main" xmlns="" id="{41F7C483-3C12-42B9-A96A-2E7DCA59EA12}"/>
              </a:ext>
            </a:extLst>
          </p:cNvPr>
          <p:cNvSpPr txBox="1"/>
          <p:nvPr/>
        </p:nvSpPr>
        <p:spPr>
          <a:xfrm>
            <a:off x="7123335" y="5781029"/>
            <a:ext cx="561035" cy="369332"/>
          </a:xfrm>
          <a:prstGeom prst="rect">
            <a:avLst/>
          </a:prstGeom>
          <a:noFill/>
        </p:spPr>
        <p:txBody>
          <a:bodyPr wrap="square" rtlCol="0">
            <a:spAutoFit/>
          </a:bodyPr>
          <a:lstStyle/>
          <a:p>
            <a:r>
              <a:rPr lang="es-MX" dirty="0"/>
              <a:t>-9T</a:t>
            </a:r>
          </a:p>
        </p:txBody>
      </p:sp>
      <p:sp>
        <p:nvSpPr>
          <p:cNvPr id="36" name="TextBox 35">
            <a:extLst>
              <a:ext uri="{FF2B5EF4-FFF2-40B4-BE49-F238E27FC236}">
                <a16:creationId xmlns:a16="http://schemas.microsoft.com/office/drawing/2014/main" xmlns="" id="{BD388EAC-C1E6-4DDB-AE08-0779012DE904}"/>
              </a:ext>
            </a:extLst>
          </p:cNvPr>
          <p:cNvSpPr txBox="1"/>
          <p:nvPr/>
        </p:nvSpPr>
        <p:spPr>
          <a:xfrm>
            <a:off x="6551847" y="3714110"/>
            <a:ext cx="649276" cy="369332"/>
          </a:xfrm>
          <a:prstGeom prst="rect">
            <a:avLst/>
          </a:prstGeom>
          <a:noFill/>
        </p:spPr>
        <p:txBody>
          <a:bodyPr wrap="square" rtlCol="0">
            <a:spAutoFit/>
          </a:bodyPr>
          <a:lstStyle/>
          <a:p>
            <a:r>
              <a:rPr lang="es-MX" dirty="0"/>
              <a:t>9.67</a:t>
            </a:r>
          </a:p>
        </p:txBody>
      </p:sp>
      <p:sp>
        <p:nvSpPr>
          <p:cNvPr id="63" name="TextBox 62">
            <a:extLst>
              <a:ext uri="{FF2B5EF4-FFF2-40B4-BE49-F238E27FC236}">
                <a16:creationId xmlns:a16="http://schemas.microsoft.com/office/drawing/2014/main" xmlns="" id="{F1761D11-522B-42D7-80EE-8BC645C11AA4}"/>
              </a:ext>
            </a:extLst>
          </p:cNvPr>
          <p:cNvSpPr txBox="1"/>
          <p:nvPr/>
        </p:nvSpPr>
        <p:spPr>
          <a:xfrm>
            <a:off x="7314941" y="3604488"/>
            <a:ext cx="820257" cy="307777"/>
          </a:xfrm>
          <a:prstGeom prst="rect">
            <a:avLst/>
          </a:prstGeom>
          <a:noFill/>
        </p:spPr>
        <p:txBody>
          <a:bodyPr wrap="square" rtlCol="0">
            <a:spAutoFit/>
          </a:bodyPr>
          <a:lstStyle/>
          <a:p>
            <a:r>
              <a:rPr lang="es-MX" sz="1400" dirty="0"/>
              <a:t>2*2=4</a:t>
            </a:r>
          </a:p>
        </p:txBody>
      </p:sp>
      <p:sp>
        <p:nvSpPr>
          <p:cNvPr id="66" name="TextBox 65">
            <a:extLst>
              <a:ext uri="{FF2B5EF4-FFF2-40B4-BE49-F238E27FC236}">
                <a16:creationId xmlns:a16="http://schemas.microsoft.com/office/drawing/2014/main" xmlns="" id="{002BDC7A-4909-49FB-AD8A-CC2EA77A58A6}"/>
              </a:ext>
            </a:extLst>
          </p:cNvPr>
          <p:cNvSpPr txBox="1"/>
          <p:nvPr/>
        </p:nvSpPr>
        <p:spPr>
          <a:xfrm>
            <a:off x="7705095" y="3264257"/>
            <a:ext cx="663391" cy="253916"/>
          </a:xfrm>
          <a:prstGeom prst="rect">
            <a:avLst/>
          </a:prstGeom>
          <a:noFill/>
        </p:spPr>
        <p:txBody>
          <a:bodyPr wrap="square" rtlCol="0">
            <a:spAutoFit/>
          </a:bodyPr>
          <a:lstStyle/>
          <a:p>
            <a:r>
              <a:rPr lang="es-MX" sz="1050" dirty="0"/>
              <a:t>metros</a:t>
            </a:r>
          </a:p>
        </p:txBody>
      </p:sp>
      <p:sp>
        <p:nvSpPr>
          <p:cNvPr id="69" name="TextBox 68">
            <a:extLst>
              <a:ext uri="{FF2B5EF4-FFF2-40B4-BE49-F238E27FC236}">
                <a16:creationId xmlns:a16="http://schemas.microsoft.com/office/drawing/2014/main" xmlns="" id="{767E3415-C9D8-4C1A-A349-7FFF707113A3}"/>
              </a:ext>
            </a:extLst>
          </p:cNvPr>
          <p:cNvSpPr txBox="1"/>
          <p:nvPr/>
        </p:nvSpPr>
        <p:spPr>
          <a:xfrm>
            <a:off x="6759907" y="3310751"/>
            <a:ext cx="864827" cy="253916"/>
          </a:xfrm>
          <a:prstGeom prst="rect">
            <a:avLst/>
          </a:prstGeom>
          <a:noFill/>
        </p:spPr>
        <p:txBody>
          <a:bodyPr wrap="square" rtlCol="0">
            <a:spAutoFit/>
          </a:bodyPr>
          <a:lstStyle/>
          <a:p>
            <a:r>
              <a:rPr lang="es-MX" sz="1050" dirty="0"/>
              <a:t>Toneladas</a:t>
            </a:r>
          </a:p>
        </p:txBody>
      </p:sp>
      <p:cxnSp>
        <p:nvCxnSpPr>
          <p:cNvPr id="71" name="Straight Arrow Connector 70">
            <a:extLst>
              <a:ext uri="{FF2B5EF4-FFF2-40B4-BE49-F238E27FC236}">
                <a16:creationId xmlns:a16="http://schemas.microsoft.com/office/drawing/2014/main" xmlns="" id="{1BA0A67C-D0B8-4EF9-B156-3B3D4D13B7B5}"/>
              </a:ext>
            </a:extLst>
          </p:cNvPr>
          <p:cNvCxnSpPr>
            <a:cxnSpLocks/>
          </p:cNvCxnSpPr>
          <p:nvPr/>
        </p:nvCxnSpPr>
        <p:spPr>
          <a:xfrm flipH="1" flipV="1">
            <a:off x="7359545" y="3518173"/>
            <a:ext cx="107647" cy="1696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xmlns="" id="{A093E8A9-4D91-4FA2-978D-2B5F63248A9B}"/>
              </a:ext>
            </a:extLst>
          </p:cNvPr>
          <p:cNvSpPr txBox="1"/>
          <p:nvPr/>
        </p:nvSpPr>
        <p:spPr>
          <a:xfrm>
            <a:off x="8020983" y="3938256"/>
            <a:ext cx="645113" cy="369332"/>
          </a:xfrm>
          <a:prstGeom prst="rect">
            <a:avLst/>
          </a:prstGeom>
          <a:noFill/>
        </p:spPr>
        <p:txBody>
          <a:bodyPr wrap="square" rtlCol="0">
            <a:spAutoFit/>
          </a:bodyPr>
          <a:lstStyle/>
          <a:p>
            <a:r>
              <a:rPr lang="es-MX" dirty="0"/>
              <a:t>5.67</a:t>
            </a:r>
          </a:p>
        </p:txBody>
      </p:sp>
      <p:cxnSp>
        <p:nvCxnSpPr>
          <p:cNvPr id="75" name="Straight Arrow Connector 74">
            <a:extLst>
              <a:ext uri="{FF2B5EF4-FFF2-40B4-BE49-F238E27FC236}">
                <a16:creationId xmlns:a16="http://schemas.microsoft.com/office/drawing/2014/main" xmlns="" id="{09507A48-0018-4A2D-975A-A0F19DCEA8F3}"/>
              </a:ext>
            </a:extLst>
          </p:cNvPr>
          <p:cNvCxnSpPr>
            <a:cxnSpLocks/>
            <a:stCxn id="10" idx="2"/>
            <a:endCxn id="15" idx="1"/>
          </p:cNvCxnSpPr>
          <p:nvPr/>
        </p:nvCxnSpPr>
        <p:spPr>
          <a:xfrm>
            <a:off x="6961976" y="6267587"/>
            <a:ext cx="184758" cy="2233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xmlns="" id="{3F10CE07-F45D-409C-AD67-7C2B654DC719}"/>
              </a:ext>
            </a:extLst>
          </p:cNvPr>
          <p:cNvSpPr txBox="1"/>
          <p:nvPr/>
        </p:nvSpPr>
        <p:spPr>
          <a:xfrm>
            <a:off x="8242189" y="4357579"/>
            <a:ext cx="773562" cy="369332"/>
          </a:xfrm>
          <a:prstGeom prst="rect">
            <a:avLst/>
          </a:prstGeom>
          <a:noFill/>
        </p:spPr>
        <p:txBody>
          <a:bodyPr wrap="square" rtlCol="0">
            <a:spAutoFit/>
          </a:bodyPr>
          <a:lstStyle/>
          <a:p>
            <a:r>
              <a:rPr lang="es-MX" dirty="0"/>
              <a:t>2.67</a:t>
            </a:r>
          </a:p>
        </p:txBody>
      </p:sp>
      <p:sp>
        <p:nvSpPr>
          <p:cNvPr id="80" name="TextBox 79">
            <a:extLst>
              <a:ext uri="{FF2B5EF4-FFF2-40B4-BE49-F238E27FC236}">
                <a16:creationId xmlns:a16="http://schemas.microsoft.com/office/drawing/2014/main" xmlns="" id="{3F5318CC-7850-4001-9603-7E1F0BB789A3}"/>
              </a:ext>
            </a:extLst>
          </p:cNvPr>
          <p:cNvSpPr txBox="1"/>
          <p:nvPr/>
        </p:nvSpPr>
        <p:spPr>
          <a:xfrm>
            <a:off x="9181975" y="5846740"/>
            <a:ext cx="820257" cy="307777"/>
          </a:xfrm>
          <a:prstGeom prst="rect">
            <a:avLst/>
          </a:prstGeom>
          <a:noFill/>
        </p:spPr>
        <p:txBody>
          <a:bodyPr wrap="square" rtlCol="0">
            <a:spAutoFit/>
          </a:bodyPr>
          <a:lstStyle/>
          <a:p>
            <a:r>
              <a:rPr lang="es-MX" sz="1400" dirty="0"/>
              <a:t>3*4=12</a:t>
            </a:r>
          </a:p>
        </p:txBody>
      </p:sp>
      <p:cxnSp>
        <p:nvCxnSpPr>
          <p:cNvPr id="82" name="Straight Arrow Connector 81">
            <a:extLst>
              <a:ext uri="{FF2B5EF4-FFF2-40B4-BE49-F238E27FC236}">
                <a16:creationId xmlns:a16="http://schemas.microsoft.com/office/drawing/2014/main" xmlns="" id="{B0CD63F7-F11E-4493-9662-D1424E86B17E}"/>
              </a:ext>
            </a:extLst>
          </p:cNvPr>
          <p:cNvCxnSpPr>
            <a:cxnSpLocks/>
          </p:cNvCxnSpPr>
          <p:nvPr/>
        </p:nvCxnSpPr>
        <p:spPr>
          <a:xfrm flipH="1">
            <a:off x="8467999" y="6000628"/>
            <a:ext cx="856285" cy="552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xmlns="" id="{8B10B996-62A0-4D37-AA94-F7E8FBE57454}"/>
              </a:ext>
            </a:extLst>
          </p:cNvPr>
          <p:cNvSpPr txBox="1"/>
          <p:nvPr/>
        </p:nvSpPr>
        <p:spPr>
          <a:xfrm>
            <a:off x="7694840" y="5928465"/>
            <a:ext cx="864827" cy="253916"/>
          </a:xfrm>
          <a:prstGeom prst="rect">
            <a:avLst/>
          </a:prstGeom>
          <a:noFill/>
        </p:spPr>
        <p:txBody>
          <a:bodyPr wrap="square" rtlCol="0">
            <a:spAutoFit/>
          </a:bodyPr>
          <a:lstStyle/>
          <a:p>
            <a:r>
              <a:rPr lang="es-MX" sz="1050" dirty="0"/>
              <a:t>Toneladas</a:t>
            </a:r>
          </a:p>
        </p:txBody>
      </p:sp>
      <p:sp>
        <p:nvSpPr>
          <p:cNvPr id="86" name="TextBox 85">
            <a:extLst>
              <a:ext uri="{FF2B5EF4-FFF2-40B4-BE49-F238E27FC236}">
                <a16:creationId xmlns:a16="http://schemas.microsoft.com/office/drawing/2014/main" xmlns="" id="{6DFE5389-0449-4C49-A045-12E8A1A9C461}"/>
              </a:ext>
            </a:extLst>
          </p:cNvPr>
          <p:cNvSpPr txBox="1"/>
          <p:nvPr/>
        </p:nvSpPr>
        <p:spPr>
          <a:xfrm>
            <a:off x="9776862" y="6250924"/>
            <a:ext cx="663391" cy="253916"/>
          </a:xfrm>
          <a:prstGeom prst="rect">
            <a:avLst/>
          </a:prstGeom>
          <a:noFill/>
        </p:spPr>
        <p:txBody>
          <a:bodyPr wrap="square" rtlCol="0">
            <a:spAutoFit/>
          </a:bodyPr>
          <a:lstStyle/>
          <a:p>
            <a:r>
              <a:rPr lang="es-MX" sz="1050" dirty="0"/>
              <a:t>metros</a:t>
            </a:r>
          </a:p>
        </p:txBody>
      </p:sp>
      <p:cxnSp>
        <p:nvCxnSpPr>
          <p:cNvPr id="87" name="Straight Arrow Connector 86">
            <a:extLst>
              <a:ext uri="{FF2B5EF4-FFF2-40B4-BE49-F238E27FC236}">
                <a16:creationId xmlns:a16="http://schemas.microsoft.com/office/drawing/2014/main" xmlns="" id="{E108688E-25B2-44B5-949F-01128CB68B48}"/>
              </a:ext>
            </a:extLst>
          </p:cNvPr>
          <p:cNvCxnSpPr>
            <a:cxnSpLocks/>
            <a:stCxn id="80" idx="2"/>
            <a:endCxn id="86" idx="1"/>
          </p:cNvCxnSpPr>
          <p:nvPr/>
        </p:nvCxnSpPr>
        <p:spPr>
          <a:xfrm>
            <a:off x="9592104" y="6154517"/>
            <a:ext cx="184758" cy="2233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xmlns="" id="{7A1982CB-3DC5-4A04-AC0E-219FAF8B2D92}"/>
              </a:ext>
            </a:extLst>
          </p:cNvPr>
          <p:cNvSpPr txBox="1"/>
          <p:nvPr/>
        </p:nvSpPr>
        <p:spPr>
          <a:xfrm>
            <a:off x="8834911" y="6568326"/>
            <a:ext cx="1327759" cy="246221"/>
          </a:xfrm>
          <a:prstGeom prst="rect">
            <a:avLst/>
          </a:prstGeom>
          <a:noFill/>
        </p:spPr>
        <p:txBody>
          <a:bodyPr wrap="square" rtlCol="0">
            <a:spAutoFit/>
          </a:bodyPr>
          <a:lstStyle/>
          <a:p>
            <a:r>
              <a:rPr lang="es-MX" sz="1000" dirty="0"/>
              <a:t>2.67-12.0= -9.33</a:t>
            </a:r>
          </a:p>
        </p:txBody>
      </p:sp>
      <p:sp>
        <p:nvSpPr>
          <p:cNvPr id="73" name="TextBox 72">
            <a:extLst>
              <a:ext uri="{FF2B5EF4-FFF2-40B4-BE49-F238E27FC236}">
                <a16:creationId xmlns:a16="http://schemas.microsoft.com/office/drawing/2014/main" xmlns="" id="{E98008A9-C33A-4425-8F16-464BF2997461}"/>
              </a:ext>
            </a:extLst>
          </p:cNvPr>
          <p:cNvSpPr txBox="1"/>
          <p:nvPr/>
        </p:nvSpPr>
        <p:spPr>
          <a:xfrm>
            <a:off x="9990263" y="5781029"/>
            <a:ext cx="771451" cy="369332"/>
          </a:xfrm>
          <a:prstGeom prst="rect">
            <a:avLst/>
          </a:prstGeom>
          <a:noFill/>
        </p:spPr>
        <p:txBody>
          <a:bodyPr wrap="square" rtlCol="0">
            <a:spAutoFit/>
          </a:bodyPr>
          <a:lstStyle/>
          <a:p>
            <a:r>
              <a:rPr lang="es-MX" dirty="0"/>
              <a:t>-9.33</a:t>
            </a:r>
          </a:p>
        </p:txBody>
      </p:sp>
      <p:sp>
        <p:nvSpPr>
          <p:cNvPr id="89" name="TextBox 88">
            <a:extLst>
              <a:ext uri="{FF2B5EF4-FFF2-40B4-BE49-F238E27FC236}">
                <a16:creationId xmlns:a16="http://schemas.microsoft.com/office/drawing/2014/main" xmlns="" id="{EDC63820-565A-476E-A625-4FBED556BBB4}"/>
              </a:ext>
            </a:extLst>
          </p:cNvPr>
          <p:cNvSpPr txBox="1"/>
          <p:nvPr/>
        </p:nvSpPr>
        <p:spPr>
          <a:xfrm>
            <a:off x="6846556" y="4472064"/>
            <a:ext cx="1005713" cy="369332"/>
          </a:xfrm>
          <a:prstGeom prst="rect">
            <a:avLst/>
          </a:prstGeom>
          <a:noFill/>
        </p:spPr>
        <p:txBody>
          <a:bodyPr wrap="square" rtlCol="0">
            <a:spAutoFit/>
          </a:bodyPr>
          <a:lstStyle/>
          <a:p>
            <a:r>
              <a:rPr lang="es-MX" dirty="0"/>
              <a:t>18.67T</a:t>
            </a:r>
          </a:p>
        </p:txBody>
      </p:sp>
      <p:sp>
        <p:nvSpPr>
          <p:cNvPr id="93" name="TextBox 92">
            <a:extLst>
              <a:ext uri="{FF2B5EF4-FFF2-40B4-BE49-F238E27FC236}">
                <a16:creationId xmlns:a16="http://schemas.microsoft.com/office/drawing/2014/main" xmlns="" id="{B3CAD035-CBAD-492C-8CCB-1DB679DCFE2E}"/>
              </a:ext>
            </a:extLst>
          </p:cNvPr>
          <p:cNvSpPr txBox="1"/>
          <p:nvPr/>
        </p:nvSpPr>
        <p:spPr>
          <a:xfrm>
            <a:off x="9652957" y="3821374"/>
            <a:ext cx="368090" cy="369332"/>
          </a:xfrm>
          <a:prstGeom prst="rect">
            <a:avLst/>
          </a:prstGeom>
          <a:noFill/>
        </p:spPr>
        <p:txBody>
          <a:bodyPr wrap="square" rtlCol="0">
            <a:spAutoFit/>
          </a:bodyPr>
          <a:lstStyle/>
          <a:p>
            <a:r>
              <a:rPr lang="es-MX" dirty="0"/>
              <a:t>9</a:t>
            </a:r>
          </a:p>
        </p:txBody>
      </p:sp>
      <p:sp>
        <p:nvSpPr>
          <p:cNvPr id="98" name="TextBox 97">
            <a:extLst>
              <a:ext uri="{FF2B5EF4-FFF2-40B4-BE49-F238E27FC236}">
                <a16:creationId xmlns:a16="http://schemas.microsoft.com/office/drawing/2014/main" xmlns="" id="{3D58BA2C-318C-4C84-B333-B991B3806C03}"/>
              </a:ext>
            </a:extLst>
          </p:cNvPr>
          <p:cNvSpPr txBox="1"/>
          <p:nvPr/>
        </p:nvSpPr>
        <p:spPr>
          <a:xfrm>
            <a:off x="10105335" y="3633916"/>
            <a:ext cx="789342" cy="307777"/>
          </a:xfrm>
          <a:prstGeom prst="rect">
            <a:avLst/>
          </a:prstGeom>
          <a:noFill/>
        </p:spPr>
        <p:txBody>
          <a:bodyPr wrap="square" rtlCol="0">
            <a:spAutoFit/>
          </a:bodyPr>
          <a:lstStyle/>
          <a:p>
            <a:r>
              <a:rPr lang="es-MX" sz="1400" dirty="0"/>
              <a:t>3*2=6</a:t>
            </a:r>
          </a:p>
        </p:txBody>
      </p:sp>
      <p:cxnSp>
        <p:nvCxnSpPr>
          <p:cNvPr id="99" name="Straight Arrow Connector 98">
            <a:extLst>
              <a:ext uri="{FF2B5EF4-FFF2-40B4-BE49-F238E27FC236}">
                <a16:creationId xmlns:a16="http://schemas.microsoft.com/office/drawing/2014/main" xmlns="" id="{BA3DF756-385F-4360-9FC4-D14B76F9842D}"/>
              </a:ext>
            </a:extLst>
          </p:cNvPr>
          <p:cNvCxnSpPr>
            <a:cxnSpLocks/>
            <a:endCxn id="93" idx="0"/>
          </p:cNvCxnSpPr>
          <p:nvPr/>
        </p:nvCxnSpPr>
        <p:spPr>
          <a:xfrm flipH="1">
            <a:off x="9837002" y="3796236"/>
            <a:ext cx="373866" cy="251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xmlns="" id="{87A73309-4153-4D76-B84C-3090C12CE448}"/>
              </a:ext>
            </a:extLst>
          </p:cNvPr>
          <p:cNvSpPr txBox="1"/>
          <p:nvPr/>
        </p:nvSpPr>
        <p:spPr>
          <a:xfrm>
            <a:off x="9061124" y="3681720"/>
            <a:ext cx="878352" cy="253916"/>
          </a:xfrm>
          <a:prstGeom prst="rect">
            <a:avLst/>
          </a:prstGeom>
          <a:noFill/>
        </p:spPr>
        <p:txBody>
          <a:bodyPr wrap="square" rtlCol="0">
            <a:spAutoFit/>
          </a:bodyPr>
          <a:lstStyle/>
          <a:p>
            <a:r>
              <a:rPr lang="es-MX" sz="1050" dirty="0"/>
              <a:t>Toneladas</a:t>
            </a:r>
          </a:p>
        </p:txBody>
      </p:sp>
      <p:sp>
        <p:nvSpPr>
          <p:cNvPr id="101" name="TextBox 100">
            <a:extLst>
              <a:ext uri="{FF2B5EF4-FFF2-40B4-BE49-F238E27FC236}">
                <a16:creationId xmlns:a16="http://schemas.microsoft.com/office/drawing/2014/main" xmlns="" id="{1DFCD62E-BFC3-4190-954E-B1720A912ED5}"/>
              </a:ext>
            </a:extLst>
          </p:cNvPr>
          <p:cNvSpPr txBox="1"/>
          <p:nvPr/>
        </p:nvSpPr>
        <p:spPr>
          <a:xfrm>
            <a:off x="10850236" y="4031549"/>
            <a:ext cx="648567" cy="253916"/>
          </a:xfrm>
          <a:prstGeom prst="rect">
            <a:avLst/>
          </a:prstGeom>
          <a:noFill/>
        </p:spPr>
        <p:txBody>
          <a:bodyPr wrap="square" rtlCol="0">
            <a:spAutoFit/>
          </a:bodyPr>
          <a:lstStyle/>
          <a:p>
            <a:r>
              <a:rPr lang="es-MX" sz="1050" dirty="0"/>
              <a:t>metros</a:t>
            </a:r>
          </a:p>
        </p:txBody>
      </p:sp>
      <p:cxnSp>
        <p:nvCxnSpPr>
          <p:cNvPr id="104" name="Straight Arrow Connector 103">
            <a:extLst>
              <a:ext uri="{FF2B5EF4-FFF2-40B4-BE49-F238E27FC236}">
                <a16:creationId xmlns:a16="http://schemas.microsoft.com/office/drawing/2014/main" xmlns="" id="{228F5A92-6EF3-40CD-83B3-F2F2C736E061}"/>
              </a:ext>
            </a:extLst>
          </p:cNvPr>
          <p:cNvCxnSpPr>
            <a:cxnSpLocks/>
            <a:stCxn id="98" idx="2"/>
            <a:endCxn id="101" idx="1"/>
          </p:cNvCxnSpPr>
          <p:nvPr/>
        </p:nvCxnSpPr>
        <p:spPr>
          <a:xfrm>
            <a:off x="10500006" y="3941693"/>
            <a:ext cx="350230" cy="2168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3" name="TextBox 112">
            <a:extLst>
              <a:ext uri="{FF2B5EF4-FFF2-40B4-BE49-F238E27FC236}">
                <a16:creationId xmlns:a16="http://schemas.microsoft.com/office/drawing/2014/main" xmlns="" id="{D91F4D96-7ABF-4848-9FEB-D84B1454FF1C}"/>
              </a:ext>
            </a:extLst>
          </p:cNvPr>
          <p:cNvSpPr txBox="1"/>
          <p:nvPr/>
        </p:nvSpPr>
        <p:spPr>
          <a:xfrm>
            <a:off x="10761714" y="4603071"/>
            <a:ext cx="445054" cy="369332"/>
          </a:xfrm>
          <a:prstGeom prst="rect">
            <a:avLst/>
          </a:prstGeom>
          <a:noFill/>
        </p:spPr>
        <p:txBody>
          <a:bodyPr wrap="square" rtlCol="0">
            <a:spAutoFit/>
          </a:bodyPr>
          <a:lstStyle/>
          <a:p>
            <a:r>
              <a:rPr lang="es-MX" dirty="0"/>
              <a:t>0</a:t>
            </a:r>
          </a:p>
        </p:txBody>
      </p:sp>
    </p:spTree>
    <p:extLst>
      <p:ext uri="{BB962C8B-B14F-4D97-AF65-F5344CB8AC3E}">
        <p14:creationId xmlns:p14="http://schemas.microsoft.com/office/powerpoint/2010/main" val="277125380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500" fill="hold"/>
                                        <p:tgtEl>
                                          <p:spTgt spid="65"/>
                                        </p:tgtEl>
                                        <p:attrNameLst>
                                          <p:attrName>ppt_x</p:attrName>
                                        </p:attrNameLst>
                                      </p:cBhvr>
                                      <p:tavLst>
                                        <p:tav tm="0">
                                          <p:val>
                                            <p:strVal val="#ppt_x"/>
                                          </p:val>
                                        </p:tav>
                                        <p:tav tm="100000">
                                          <p:val>
                                            <p:strVal val="#ppt_x"/>
                                          </p:val>
                                        </p:tav>
                                      </p:tavLst>
                                    </p:anim>
                                    <p:anim calcmode="lin" valueType="num">
                                      <p:cBhvr additive="base">
                                        <p:cTn id="14" dur="500" fill="hold"/>
                                        <p:tgtEl>
                                          <p:spTgt spid="6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1000"/>
                                        <p:tgtEl>
                                          <p:spTgt spid="75"/>
                                        </p:tgtEl>
                                      </p:cBhvr>
                                    </p:animEffect>
                                    <p:anim calcmode="lin" valueType="num">
                                      <p:cBhvr>
                                        <p:cTn id="42" dur="1000" fill="hold"/>
                                        <p:tgtEl>
                                          <p:spTgt spid="75"/>
                                        </p:tgtEl>
                                        <p:attrNameLst>
                                          <p:attrName>ppt_x</p:attrName>
                                        </p:attrNameLst>
                                      </p:cBhvr>
                                      <p:tavLst>
                                        <p:tav tm="0">
                                          <p:val>
                                            <p:strVal val="#ppt_x"/>
                                          </p:val>
                                        </p:tav>
                                        <p:tav tm="100000">
                                          <p:val>
                                            <p:strVal val="#ppt_x"/>
                                          </p:val>
                                        </p:tav>
                                      </p:tavLst>
                                    </p:anim>
                                    <p:anim calcmode="lin" valueType="num">
                                      <p:cBhvr>
                                        <p:cTn id="43" dur="1000" fill="hold"/>
                                        <p:tgtEl>
                                          <p:spTgt spid="7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1000"/>
                                        <p:tgtEl>
                                          <p:spTgt spid="24"/>
                                        </p:tgtEl>
                                      </p:cBhvr>
                                    </p:animEffect>
                                    <p:anim calcmode="lin" valueType="num">
                                      <p:cBhvr>
                                        <p:cTn id="54" dur="1000" fill="hold"/>
                                        <p:tgtEl>
                                          <p:spTgt spid="24"/>
                                        </p:tgtEl>
                                        <p:attrNameLst>
                                          <p:attrName>ppt_x</p:attrName>
                                        </p:attrNameLst>
                                      </p:cBhvr>
                                      <p:tavLst>
                                        <p:tav tm="0">
                                          <p:val>
                                            <p:strVal val="#ppt_x"/>
                                          </p:val>
                                        </p:tav>
                                        <p:tav tm="100000">
                                          <p:val>
                                            <p:strVal val="#ppt_x"/>
                                          </p:val>
                                        </p:tav>
                                      </p:tavLst>
                                    </p:anim>
                                    <p:anim calcmode="lin" valueType="num">
                                      <p:cBhvr>
                                        <p:cTn id="5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fade">
                                      <p:cBhvr>
                                        <p:cTn id="60" dur="1000"/>
                                        <p:tgtEl>
                                          <p:spTgt spid="67"/>
                                        </p:tgtEl>
                                      </p:cBhvr>
                                    </p:animEffect>
                                    <p:anim calcmode="lin" valueType="num">
                                      <p:cBhvr>
                                        <p:cTn id="61" dur="1000" fill="hold"/>
                                        <p:tgtEl>
                                          <p:spTgt spid="67"/>
                                        </p:tgtEl>
                                        <p:attrNameLst>
                                          <p:attrName>ppt_x</p:attrName>
                                        </p:attrNameLst>
                                      </p:cBhvr>
                                      <p:tavLst>
                                        <p:tav tm="0">
                                          <p:val>
                                            <p:strVal val="#ppt_x"/>
                                          </p:val>
                                        </p:tav>
                                        <p:tav tm="100000">
                                          <p:val>
                                            <p:strVal val="#ppt_x"/>
                                          </p:val>
                                        </p:tav>
                                      </p:tavLst>
                                    </p:anim>
                                    <p:anim calcmode="lin" valueType="num">
                                      <p:cBhvr>
                                        <p:cTn id="62"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fill="hold"/>
                                        <p:tgtEl>
                                          <p:spTgt spid="36"/>
                                        </p:tgtEl>
                                        <p:attrNameLst>
                                          <p:attrName>ppt_x</p:attrName>
                                        </p:attrNameLst>
                                      </p:cBhvr>
                                      <p:tavLst>
                                        <p:tav tm="0">
                                          <p:val>
                                            <p:strVal val="#ppt_x"/>
                                          </p:val>
                                        </p:tav>
                                        <p:tav tm="100000">
                                          <p:val>
                                            <p:strVal val="#ppt_x"/>
                                          </p:val>
                                        </p:tav>
                                      </p:tavLst>
                                    </p:anim>
                                    <p:anim calcmode="lin" valueType="num">
                                      <p:cBhvr additive="base">
                                        <p:cTn id="68"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79"/>
                                        </p:tgtEl>
                                        <p:attrNameLst>
                                          <p:attrName>style.visibility</p:attrName>
                                        </p:attrNameLst>
                                      </p:cBhvr>
                                      <p:to>
                                        <p:strVal val="visible"/>
                                      </p:to>
                                    </p:set>
                                    <p:anim calcmode="lin" valueType="num">
                                      <p:cBhvr additive="base">
                                        <p:cTn id="73" dur="500" fill="hold"/>
                                        <p:tgtEl>
                                          <p:spTgt spid="79"/>
                                        </p:tgtEl>
                                        <p:attrNameLst>
                                          <p:attrName>ppt_x</p:attrName>
                                        </p:attrNameLst>
                                      </p:cBhvr>
                                      <p:tavLst>
                                        <p:tav tm="0">
                                          <p:val>
                                            <p:strVal val="#ppt_x"/>
                                          </p:val>
                                        </p:tav>
                                        <p:tav tm="100000">
                                          <p:val>
                                            <p:strVal val="#ppt_x"/>
                                          </p:val>
                                        </p:tav>
                                      </p:tavLst>
                                    </p:anim>
                                    <p:anim calcmode="lin" valueType="num">
                                      <p:cBhvr additive="base">
                                        <p:cTn id="74" dur="500" fill="hold"/>
                                        <p:tgtEl>
                                          <p:spTgt spid="79"/>
                                        </p:tgtEl>
                                        <p:attrNameLst>
                                          <p:attrName>ppt_y</p:attrName>
                                        </p:attrNameLst>
                                      </p:cBhvr>
                                      <p:tavLst>
                                        <p:tav tm="0">
                                          <p:val>
                                            <p:strVal val="1+#ppt_h/2"/>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89"/>
                                        </p:tgtEl>
                                        <p:attrNameLst>
                                          <p:attrName>style.visibility</p:attrName>
                                        </p:attrNameLst>
                                      </p:cBhvr>
                                      <p:to>
                                        <p:strVal val="visible"/>
                                      </p:to>
                                    </p:set>
                                    <p:animEffect transition="in" filter="fade">
                                      <p:cBhvr>
                                        <p:cTn id="77" dur="1000"/>
                                        <p:tgtEl>
                                          <p:spTgt spid="89"/>
                                        </p:tgtEl>
                                      </p:cBhvr>
                                    </p:animEffect>
                                    <p:anim calcmode="lin" valueType="num">
                                      <p:cBhvr>
                                        <p:cTn id="78" dur="1000" fill="hold"/>
                                        <p:tgtEl>
                                          <p:spTgt spid="89"/>
                                        </p:tgtEl>
                                        <p:attrNameLst>
                                          <p:attrName>ppt_x</p:attrName>
                                        </p:attrNameLst>
                                      </p:cBhvr>
                                      <p:tavLst>
                                        <p:tav tm="0">
                                          <p:val>
                                            <p:strVal val="#ppt_x"/>
                                          </p:val>
                                        </p:tav>
                                        <p:tav tm="100000">
                                          <p:val>
                                            <p:strVal val="#ppt_x"/>
                                          </p:val>
                                        </p:tav>
                                      </p:tavLst>
                                    </p:anim>
                                    <p:anim calcmode="lin" valueType="num">
                                      <p:cBhvr>
                                        <p:cTn id="79" dur="1000" fill="hold"/>
                                        <p:tgtEl>
                                          <p:spTgt spid="89"/>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fade">
                                      <p:cBhvr>
                                        <p:cTn id="84" dur="1000"/>
                                        <p:tgtEl>
                                          <p:spTgt spid="63"/>
                                        </p:tgtEl>
                                      </p:cBhvr>
                                    </p:animEffect>
                                    <p:anim calcmode="lin" valueType="num">
                                      <p:cBhvr>
                                        <p:cTn id="85" dur="1000" fill="hold"/>
                                        <p:tgtEl>
                                          <p:spTgt spid="63"/>
                                        </p:tgtEl>
                                        <p:attrNameLst>
                                          <p:attrName>ppt_x</p:attrName>
                                        </p:attrNameLst>
                                      </p:cBhvr>
                                      <p:tavLst>
                                        <p:tav tm="0">
                                          <p:val>
                                            <p:strVal val="#ppt_x"/>
                                          </p:val>
                                        </p:tav>
                                        <p:tav tm="100000">
                                          <p:val>
                                            <p:strVal val="#ppt_x"/>
                                          </p:val>
                                        </p:tav>
                                      </p:tavLst>
                                    </p:anim>
                                    <p:anim calcmode="lin" valueType="num">
                                      <p:cBhvr>
                                        <p:cTn id="86" dur="1000" fill="hold"/>
                                        <p:tgtEl>
                                          <p:spTgt spid="63"/>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fade">
                                      <p:cBhvr>
                                        <p:cTn id="89" dur="1000"/>
                                        <p:tgtEl>
                                          <p:spTgt spid="18"/>
                                        </p:tgtEl>
                                      </p:cBhvr>
                                    </p:animEffect>
                                    <p:anim calcmode="lin" valueType="num">
                                      <p:cBhvr>
                                        <p:cTn id="90" dur="1000" fill="hold"/>
                                        <p:tgtEl>
                                          <p:spTgt spid="18"/>
                                        </p:tgtEl>
                                        <p:attrNameLst>
                                          <p:attrName>ppt_x</p:attrName>
                                        </p:attrNameLst>
                                      </p:cBhvr>
                                      <p:tavLst>
                                        <p:tav tm="0">
                                          <p:val>
                                            <p:strVal val="#ppt_x"/>
                                          </p:val>
                                        </p:tav>
                                        <p:tav tm="100000">
                                          <p:val>
                                            <p:strVal val="#ppt_x"/>
                                          </p:val>
                                        </p:tav>
                                      </p:tavLst>
                                    </p:anim>
                                    <p:anim calcmode="lin" valueType="num">
                                      <p:cBhvr>
                                        <p:cTn id="91" dur="1000" fill="hold"/>
                                        <p:tgtEl>
                                          <p:spTgt spid="18"/>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66"/>
                                        </p:tgtEl>
                                        <p:attrNameLst>
                                          <p:attrName>style.visibility</p:attrName>
                                        </p:attrNameLst>
                                      </p:cBhvr>
                                      <p:to>
                                        <p:strVal val="visible"/>
                                      </p:to>
                                    </p:set>
                                    <p:animEffect transition="in" filter="fade">
                                      <p:cBhvr>
                                        <p:cTn id="94" dur="1000"/>
                                        <p:tgtEl>
                                          <p:spTgt spid="66"/>
                                        </p:tgtEl>
                                      </p:cBhvr>
                                    </p:animEffect>
                                    <p:anim calcmode="lin" valueType="num">
                                      <p:cBhvr>
                                        <p:cTn id="95" dur="1000" fill="hold"/>
                                        <p:tgtEl>
                                          <p:spTgt spid="66"/>
                                        </p:tgtEl>
                                        <p:attrNameLst>
                                          <p:attrName>ppt_x</p:attrName>
                                        </p:attrNameLst>
                                      </p:cBhvr>
                                      <p:tavLst>
                                        <p:tav tm="0">
                                          <p:val>
                                            <p:strVal val="#ppt_x"/>
                                          </p:val>
                                        </p:tav>
                                        <p:tav tm="100000">
                                          <p:val>
                                            <p:strVal val="#ppt_x"/>
                                          </p:val>
                                        </p:tav>
                                      </p:tavLst>
                                    </p:anim>
                                    <p:anim calcmode="lin" valueType="num">
                                      <p:cBhvr>
                                        <p:cTn id="96" dur="1000" fill="hold"/>
                                        <p:tgtEl>
                                          <p:spTgt spid="66"/>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0"/>
                                  </p:stCondLst>
                                  <p:childTnLst>
                                    <p:set>
                                      <p:cBhvr>
                                        <p:cTn id="98" dur="1" fill="hold">
                                          <p:stCondLst>
                                            <p:cond delay="0"/>
                                          </p:stCondLst>
                                        </p:cTn>
                                        <p:tgtEl>
                                          <p:spTgt spid="71"/>
                                        </p:tgtEl>
                                        <p:attrNameLst>
                                          <p:attrName>style.visibility</p:attrName>
                                        </p:attrNameLst>
                                      </p:cBhvr>
                                      <p:to>
                                        <p:strVal val="visible"/>
                                      </p:to>
                                    </p:set>
                                    <p:animEffect transition="in" filter="fade">
                                      <p:cBhvr>
                                        <p:cTn id="99" dur="1000"/>
                                        <p:tgtEl>
                                          <p:spTgt spid="71"/>
                                        </p:tgtEl>
                                      </p:cBhvr>
                                    </p:animEffect>
                                    <p:anim calcmode="lin" valueType="num">
                                      <p:cBhvr>
                                        <p:cTn id="100" dur="1000" fill="hold"/>
                                        <p:tgtEl>
                                          <p:spTgt spid="71"/>
                                        </p:tgtEl>
                                        <p:attrNameLst>
                                          <p:attrName>ppt_x</p:attrName>
                                        </p:attrNameLst>
                                      </p:cBhvr>
                                      <p:tavLst>
                                        <p:tav tm="0">
                                          <p:val>
                                            <p:strVal val="#ppt_x"/>
                                          </p:val>
                                        </p:tav>
                                        <p:tav tm="100000">
                                          <p:val>
                                            <p:strVal val="#ppt_x"/>
                                          </p:val>
                                        </p:tav>
                                      </p:tavLst>
                                    </p:anim>
                                    <p:anim calcmode="lin" valueType="num">
                                      <p:cBhvr>
                                        <p:cTn id="101" dur="1000" fill="hold"/>
                                        <p:tgtEl>
                                          <p:spTgt spid="71"/>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69"/>
                                        </p:tgtEl>
                                        <p:attrNameLst>
                                          <p:attrName>style.visibility</p:attrName>
                                        </p:attrNameLst>
                                      </p:cBhvr>
                                      <p:to>
                                        <p:strVal val="visible"/>
                                      </p:to>
                                    </p:set>
                                    <p:animEffect transition="in" filter="fade">
                                      <p:cBhvr>
                                        <p:cTn id="104" dur="1000"/>
                                        <p:tgtEl>
                                          <p:spTgt spid="69"/>
                                        </p:tgtEl>
                                      </p:cBhvr>
                                    </p:animEffect>
                                    <p:anim calcmode="lin" valueType="num">
                                      <p:cBhvr>
                                        <p:cTn id="105" dur="1000" fill="hold"/>
                                        <p:tgtEl>
                                          <p:spTgt spid="69"/>
                                        </p:tgtEl>
                                        <p:attrNameLst>
                                          <p:attrName>ppt_x</p:attrName>
                                        </p:attrNameLst>
                                      </p:cBhvr>
                                      <p:tavLst>
                                        <p:tav tm="0">
                                          <p:val>
                                            <p:strVal val="#ppt_x"/>
                                          </p:val>
                                        </p:tav>
                                        <p:tav tm="100000">
                                          <p:val>
                                            <p:strVal val="#ppt_x"/>
                                          </p:val>
                                        </p:tav>
                                      </p:tavLst>
                                    </p:anim>
                                    <p:anim calcmode="lin" valueType="num">
                                      <p:cBhvr>
                                        <p:cTn id="106"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7" presetClass="entr" presetSubtype="0" fill="hold" nodeType="clickEffect">
                                  <p:stCondLst>
                                    <p:cond delay="0"/>
                                  </p:stCondLst>
                                  <p:childTnLst>
                                    <p:set>
                                      <p:cBhvr>
                                        <p:cTn id="110" dur="1" fill="hold">
                                          <p:stCondLst>
                                            <p:cond delay="0"/>
                                          </p:stCondLst>
                                        </p:cTn>
                                        <p:tgtEl>
                                          <p:spTgt spid="76"/>
                                        </p:tgtEl>
                                        <p:attrNameLst>
                                          <p:attrName>style.visibility</p:attrName>
                                        </p:attrNameLst>
                                      </p:cBhvr>
                                      <p:to>
                                        <p:strVal val="visible"/>
                                      </p:to>
                                    </p:set>
                                    <p:animEffect transition="in" filter="fade">
                                      <p:cBhvr>
                                        <p:cTn id="111" dur="1000"/>
                                        <p:tgtEl>
                                          <p:spTgt spid="76"/>
                                        </p:tgtEl>
                                      </p:cBhvr>
                                    </p:animEffect>
                                    <p:anim calcmode="lin" valueType="num">
                                      <p:cBhvr>
                                        <p:cTn id="112" dur="1000" fill="hold"/>
                                        <p:tgtEl>
                                          <p:spTgt spid="76"/>
                                        </p:tgtEl>
                                        <p:attrNameLst>
                                          <p:attrName>ppt_x</p:attrName>
                                        </p:attrNameLst>
                                      </p:cBhvr>
                                      <p:tavLst>
                                        <p:tav tm="0">
                                          <p:val>
                                            <p:strVal val="#ppt_x"/>
                                          </p:val>
                                        </p:tav>
                                        <p:tav tm="100000">
                                          <p:val>
                                            <p:strVal val="#ppt_x"/>
                                          </p:val>
                                        </p:tav>
                                      </p:tavLst>
                                    </p:anim>
                                    <p:anim calcmode="lin" valueType="num">
                                      <p:cBhvr>
                                        <p:cTn id="113"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42" presetClass="entr" presetSubtype="0" fill="hold" grpId="0" nodeType="clickEffect">
                                  <p:stCondLst>
                                    <p:cond delay="0"/>
                                  </p:stCondLst>
                                  <p:childTnLst>
                                    <p:set>
                                      <p:cBhvr>
                                        <p:cTn id="117" dur="1" fill="hold">
                                          <p:stCondLst>
                                            <p:cond delay="0"/>
                                          </p:stCondLst>
                                        </p:cTn>
                                        <p:tgtEl>
                                          <p:spTgt spid="43"/>
                                        </p:tgtEl>
                                        <p:attrNameLst>
                                          <p:attrName>style.visibility</p:attrName>
                                        </p:attrNameLst>
                                      </p:cBhvr>
                                      <p:to>
                                        <p:strVal val="visible"/>
                                      </p:to>
                                    </p:set>
                                    <p:animEffect transition="in" filter="fade">
                                      <p:cBhvr>
                                        <p:cTn id="118" dur="1000"/>
                                        <p:tgtEl>
                                          <p:spTgt spid="43"/>
                                        </p:tgtEl>
                                      </p:cBhvr>
                                    </p:animEffect>
                                    <p:anim calcmode="lin" valueType="num">
                                      <p:cBhvr>
                                        <p:cTn id="119" dur="1000" fill="hold"/>
                                        <p:tgtEl>
                                          <p:spTgt spid="43"/>
                                        </p:tgtEl>
                                        <p:attrNameLst>
                                          <p:attrName>ppt_x</p:attrName>
                                        </p:attrNameLst>
                                      </p:cBhvr>
                                      <p:tavLst>
                                        <p:tav tm="0">
                                          <p:val>
                                            <p:strVal val="#ppt_x"/>
                                          </p:val>
                                        </p:tav>
                                        <p:tav tm="100000">
                                          <p:val>
                                            <p:strVal val="#ppt_x"/>
                                          </p:val>
                                        </p:tav>
                                      </p:tavLst>
                                    </p:anim>
                                    <p:anim calcmode="lin" valueType="num">
                                      <p:cBhvr>
                                        <p:cTn id="120"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2" presetClass="entr" presetSubtype="4" fill="hold" grpId="0" nodeType="clickEffect">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cBhvr additive="base">
                                        <p:cTn id="125" dur="500" fill="hold"/>
                                        <p:tgtEl>
                                          <p:spTgt spid="64"/>
                                        </p:tgtEl>
                                        <p:attrNameLst>
                                          <p:attrName>ppt_x</p:attrName>
                                        </p:attrNameLst>
                                      </p:cBhvr>
                                      <p:tavLst>
                                        <p:tav tm="0">
                                          <p:val>
                                            <p:strVal val="#ppt_x"/>
                                          </p:val>
                                        </p:tav>
                                        <p:tav tm="100000">
                                          <p:val>
                                            <p:strVal val="#ppt_x"/>
                                          </p:val>
                                        </p:tav>
                                      </p:tavLst>
                                    </p:anim>
                                    <p:anim calcmode="lin" valueType="num">
                                      <p:cBhvr additive="base">
                                        <p:cTn id="126"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2" presetClass="entr" presetSubtype="1" fill="hold" nodeType="clickEffect">
                                  <p:stCondLst>
                                    <p:cond delay="0"/>
                                  </p:stCondLst>
                                  <p:childTnLst>
                                    <p:set>
                                      <p:cBhvr>
                                        <p:cTn id="130" dur="1" fill="hold">
                                          <p:stCondLst>
                                            <p:cond delay="0"/>
                                          </p:stCondLst>
                                        </p:cTn>
                                        <p:tgtEl>
                                          <p:spTgt spid="81"/>
                                        </p:tgtEl>
                                        <p:attrNameLst>
                                          <p:attrName>style.visibility</p:attrName>
                                        </p:attrNameLst>
                                      </p:cBhvr>
                                      <p:to>
                                        <p:strVal val="visible"/>
                                      </p:to>
                                    </p:set>
                                    <p:anim calcmode="lin" valueType="num">
                                      <p:cBhvr additive="base">
                                        <p:cTn id="131" dur="500" fill="hold"/>
                                        <p:tgtEl>
                                          <p:spTgt spid="81"/>
                                        </p:tgtEl>
                                        <p:attrNameLst>
                                          <p:attrName>ppt_x</p:attrName>
                                        </p:attrNameLst>
                                      </p:cBhvr>
                                      <p:tavLst>
                                        <p:tav tm="0">
                                          <p:val>
                                            <p:strVal val="#ppt_x"/>
                                          </p:val>
                                        </p:tav>
                                        <p:tav tm="100000">
                                          <p:val>
                                            <p:strVal val="#ppt_x"/>
                                          </p:val>
                                        </p:tav>
                                      </p:tavLst>
                                    </p:anim>
                                    <p:anim calcmode="lin" valueType="num">
                                      <p:cBhvr additive="base">
                                        <p:cTn id="132" dur="500" fill="hold"/>
                                        <p:tgtEl>
                                          <p:spTgt spid="81"/>
                                        </p:tgtEl>
                                        <p:attrNameLst>
                                          <p:attrName>ppt_y</p:attrName>
                                        </p:attrNameLst>
                                      </p:cBhvr>
                                      <p:tavLst>
                                        <p:tav tm="0">
                                          <p:val>
                                            <p:strVal val="0-#ppt_h/2"/>
                                          </p:val>
                                        </p:tav>
                                        <p:tav tm="100000">
                                          <p:val>
                                            <p:strVal val="#ppt_y"/>
                                          </p:val>
                                        </p:tav>
                                      </p:tavLst>
                                    </p:anim>
                                  </p:childTnLst>
                                </p:cTn>
                              </p:par>
                            </p:childTnLst>
                          </p:cTn>
                        </p:par>
                      </p:childTnLst>
                    </p:cTn>
                  </p:par>
                  <p:par>
                    <p:cTn id="133" fill="hold">
                      <p:stCondLst>
                        <p:cond delay="indefinite"/>
                      </p:stCondLst>
                      <p:childTnLst>
                        <p:par>
                          <p:cTn id="134" fill="hold">
                            <p:stCondLst>
                              <p:cond delay="0"/>
                            </p:stCondLst>
                            <p:childTnLst>
                              <p:par>
                                <p:cTn id="135" presetID="42" presetClass="entr" presetSubtype="0" fill="hold" grpId="0" nodeType="clickEffect">
                                  <p:stCondLst>
                                    <p:cond delay="0"/>
                                  </p:stCondLst>
                                  <p:childTnLst>
                                    <p:set>
                                      <p:cBhvr>
                                        <p:cTn id="136" dur="1" fill="hold">
                                          <p:stCondLst>
                                            <p:cond delay="0"/>
                                          </p:stCondLst>
                                        </p:cTn>
                                        <p:tgtEl>
                                          <p:spTgt spid="80"/>
                                        </p:tgtEl>
                                        <p:attrNameLst>
                                          <p:attrName>style.visibility</p:attrName>
                                        </p:attrNameLst>
                                      </p:cBhvr>
                                      <p:to>
                                        <p:strVal val="visible"/>
                                      </p:to>
                                    </p:set>
                                    <p:animEffect transition="in" filter="fade">
                                      <p:cBhvr>
                                        <p:cTn id="137" dur="1000"/>
                                        <p:tgtEl>
                                          <p:spTgt spid="80"/>
                                        </p:tgtEl>
                                      </p:cBhvr>
                                    </p:animEffect>
                                    <p:anim calcmode="lin" valueType="num">
                                      <p:cBhvr>
                                        <p:cTn id="138" dur="1000" fill="hold"/>
                                        <p:tgtEl>
                                          <p:spTgt spid="80"/>
                                        </p:tgtEl>
                                        <p:attrNameLst>
                                          <p:attrName>ppt_x</p:attrName>
                                        </p:attrNameLst>
                                      </p:cBhvr>
                                      <p:tavLst>
                                        <p:tav tm="0">
                                          <p:val>
                                            <p:strVal val="#ppt_x"/>
                                          </p:val>
                                        </p:tav>
                                        <p:tav tm="100000">
                                          <p:val>
                                            <p:strVal val="#ppt_x"/>
                                          </p:val>
                                        </p:tav>
                                      </p:tavLst>
                                    </p:anim>
                                    <p:anim calcmode="lin" valueType="num">
                                      <p:cBhvr>
                                        <p:cTn id="139" dur="1000" fill="hold"/>
                                        <p:tgtEl>
                                          <p:spTgt spid="80"/>
                                        </p:tgtEl>
                                        <p:attrNameLst>
                                          <p:attrName>ppt_y</p:attrName>
                                        </p:attrNameLst>
                                      </p:cBhvr>
                                      <p:tavLst>
                                        <p:tav tm="0">
                                          <p:val>
                                            <p:strVal val="#ppt_y+.1"/>
                                          </p:val>
                                        </p:tav>
                                        <p:tav tm="100000">
                                          <p:val>
                                            <p:strVal val="#ppt_y"/>
                                          </p:val>
                                        </p:tav>
                                      </p:tavLst>
                                    </p:anim>
                                  </p:childTnLst>
                                </p:cTn>
                              </p:par>
                              <p:par>
                                <p:cTn id="140" presetID="42" presetClass="entr" presetSubtype="0" fill="hold" nodeType="withEffect">
                                  <p:stCondLst>
                                    <p:cond delay="0"/>
                                  </p:stCondLst>
                                  <p:childTnLst>
                                    <p:set>
                                      <p:cBhvr>
                                        <p:cTn id="141" dur="1" fill="hold">
                                          <p:stCondLst>
                                            <p:cond delay="0"/>
                                          </p:stCondLst>
                                        </p:cTn>
                                        <p:tgtEl>
                                          <p:spTgt spid="82"/>
                                        </p:tgtEl>
                                        <p:attrNameLst>
                                          <p:attrName>style.visibility</p:attrName>
                                        </p:attrNameLst>
                                      </p:cBhvr>
                                      <p:to>
                                        <p:strVal val="visible"/>
                                      </p:to>
                                    </p:set>
                                    <p:animEffect transition="in" filter="fade">
                                      <p:cBhvr>
                                        <p:cTn id="142" dur="1000"/>
                                        <p:tgtEl>
                                          <p:spTgt spid="82"/>
                                        </p:tgtEl>
                                      </p:cBhvr>
                                    </p:animEffect>
                                    <p:anim calcmode="lin" valueType="num">
                                      <p:cBhvr>
                                        <p:cTn id="143" dur="1000" fill="hold"/>
                                        <p:tgtEl>
                                          <p:spTgt spid="82"/>
                                        </p:tgtEl>
                                        <p:attrNameLst>
                                          <p:attrName>ppt_x</p:attrName>
                                        </p:attrNameLst>
                                      </p:cBhvr>
                                      <p:tavLst>
                                        <p:tav tm="0">
                                          <p:val>
                                            <p:strVal val="#ppt_x"/>
                                          </p:val>
                                        </p:tav>
                                        <p:tav tm="100000">
                                          <p:val>
                                            <p:strVal val="#ppt_x"/>
                                          </p:val>
                                        </p:tav>
                                      </p:tavLst>
                                    </p:anim>
                                    <p:anim calcmode="lin" valueType="num">
                                      <p:cBhvr>
                                        <p:cTn id="144" dur="1000" fill="hold"/>
                                        <p:tgtEl>
                                          <p:spTgt spid="82"/>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84"/>
                                        </p:tgtEl>
                                        <p:attrNameLst>
                                          <p:attrName>style.visibility</p:attrName>
                                        </p:attrNameLst>
                                      </p:cBhvr>
                                      <p:to>
                                        <p:strVal val="visible"/>
                                      </p:to>
                                    </p:set>
                                    <p:animEffect transition="in" filter="fade">
                                      <p:cBhvr>
                                        <p:cTn id="147" dur="1000"/>
                                        <p:tgtEl>
                                          <p:spTgt spid="84"/>
                                        </p:tgtEl>
                                      </p:cBhvr>
                                    </p:animEffect>
                                    <p:anim calcmode="lin" valueType="num">
                                      <p:cBhvr>
                                        <p:cTn id="148" dur="1000" fill="hold"/>
                                        <p:tgtEl>
                                          <p:spTgt spid="84"/>
                                        </p:tgtEl>
                                        <p:attrNameLst>
                                          <p:attrName>ppt_x</p:attrName>
                                        </p:attrNameLst>
                                      </p:cBhvr>
                                      <p:tavLst>
                                        <p:tav tm="0">
                                          <p:val>
                                            <p:strVal val="#ppt_x"/>
                                          </p:val>
                                        </p:tav>
                                        <p:tav tm="100000">
                                          <p:val>
                                            <p:strVal val="#ppt_x"/>
                                          </p:val>
                                        </p:tav>
                                      </p:tavLst>
                                    </p:anim>
                                    <p:anim calcmode="lin" valueType="num">
                                      <p:cBhvr>
                                        <p:cTn id="149" dur="1000" fill="hold"/>
                                        <p:tgtEl>
                                          <p:spTgt spid="84"/>
                                        </p:tgtEl>
                                        <p:attrNameLst>
                                          <p:attrName>ppt_y</p:attrName>
                                        </p:attrNameLst>
                                      </p:cBhvr>
                                      <p:tavLst>
                                        <p:tav tm="0">
                                          <p:val>
                                            <p:strVal val="#ppt_y+.1"/>
                                          </p:val>
                                        </p:tav>
                                        <p:tav tm="100000">
                                          <p:val>
                                            <p:strVal val="#ppt_y"/>
                                          </p:val>
                                        </p:tav>
                                      </p:tavLst>
                                    </p:anim>
                                  </p:childTnLst>
                                </p:cTn>
                              </p:par>
                              <p:par>
                                <p:cTn id="150" presetID="42" presetClass="entr" presetSubtype="0" fill="hold" nodeType="withEffect">
                                  <p:stCondLst>
                                    <p:cond delay="0"/>
                                  </p:stCondLst>
                                  <p:childTnLst>
                                    <p:set>
                                      <p:cBhvr>
                                        <p:cTn id="151" dur="1" fill="hold">
                                          <p:stCondLst>
                                            <p:cond delay="0"/>
                                          </p:stCondLst>
                                        </p:cTn>
                                        <p:tgtEl>
                                          <p:spTgt spid="87"/>
                                        </p:tgtEl>
                                        <p:attrNameLst>
                                          <p:attrName>style.visibility</p:attrName>
                                        </p:attrNameLst>
                                      </p:cBhvr>
                                      <p:to>
                                        <p:strVal val="visible"/>
                                      </p:to>
                                    </p:set>
                                    <p:animEffect transition="in" filter="fade">
                                      <p:cBhvr>
                                        <p:cTn id="152" dur="1000"/>
                                        <p:tgtEl>
                                          <p:spTgt spid="87"/>
                                        </p:tgtEl>
                                      </p:cBhvr>
                                    </p:animEffect>
                                    <p:anim calcmode="lin" valueType="num">
                                      <p:cBhvr>
                                        <p:cTn id="153" dur="1000" fill="hold"/>
                                        <p:tgtEl>
                                          <p:spTgt spid="87"/>
                                        </p:tgtEl>
                                        <p:attrNameLst>
                                          <p:attrName>ppt_x</p:attrName>
                                        </p:attrNameLst>
                                      </p:cBhvr>
                                      <p:tavLst>
                                        <p:tav tm="0">
                                          <p:val>
                                            <p:strVal val="#ppt_x"/>
                                          </p:val>
                                        </p:tav>
                                        <p:tav tm="100000">
                                          <p:val>
                                            <p:strVal val="#ppt_x"/>
                                          </p:val>
                                        </p:tav>
                                      </p:tavLst>
                                    </p:anim>
                                    <p:anim calcmode="lin" valueType="num">
                                      <p:cBhvr>
                                        <p:cTn id="154" dur="1000" fill="hold"/>
                                        <p:tgtEl>
                                          <p:spTgt spid="87"/>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86"/>
                                        </p:tgtEl>
                                        <p:attrNameLst>
                                          <p:attrName>style.visibility</p:attrName>
                                        </p:attrNameLst>
                                      </p:cBhvr>
                                      <p:to>
                                        <p:strVal val="visible"/>
                                      </p:to>
                                    </p:set>
                                    <p:animEffect transition="in" filter="fade">
                                      <p:cBhvr>
                                        <p:cTn id="157" dur="1000"/>
                                        <p:tgtEl>
                                          <p:spTgt spid="86"/>
                                        </p:tgtEl>
                                      </p:cBhvr>
                                    </p:animEffect>
                                    <p:anim calcmode="lin" valueType="num">
                                      <p:cBhvr>
                                        <p:cTn id="158" dur="1000" fill="hold"/>
                                        <p:tgtEl>
                                          <p:spTgt spid="86"/>
                                        </p:tgtEl>
                                        <p:attrNameLst>
                                          <p:attrName>ppt_x</p:attrName>
                                        </p:attrNameLst>
                                      </p:cBhvr>
                                      <p:tavLst>
                                        <p:tav tm="0">
                                          <p:val>
                                            <p:strVal val="#ppt_x"/>
                                          </p:val>
                                        </p:tav>
                                        <p:tav tm="100000">
                                          <p:val>
                                            <p:strVal val="#ppt_x"/>
                                          </p:val>
                                        </p:tav>
                                      </p:tavLst>
                                    </p:anim>
                                    <p:anim calcmode="lin" valueType="num">
                                      <p:cBhvr>
                                        <p:cTn id="159"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par>
                    <p:cTn id="160" fill="hold">
                      <p:stCondLst>
                        <p:cond delay="indefinite"/>
                      </p:stCondLst>
                      <p:childTnLst>
                        <p:par>
                          <p:cTn id="161" fill="hold">
                            <p:stCondLst>
                              <p:cond delay="0"/>
                            </p:stCondLst>
                            <p:childTnLst>
                              <p:par>
                                <p:cTn id="162" presetID="6" presetClass="entr" presetSubtype="16" fill="hold" grpId="0" nodeType="clickEffect">
                                  <p:stCondLst>
                                    <p:cond delay="0"/>
                                  </p:stCondLst>
                                  <p:childTnLst>
                                    <p:set>
                                      <p:cBhvr>
                                        <p:cTn id="163" dur="1" fill="hold">
                                          <p:stCondLst>
                                            <p:cond delay="0"/>
                                          </p:stCondLst>
                                        </p:cTn>
                                        <p:tgtEl>
                                          <p:spTgt spid="72"/>
                                        </p:tgtEl>
                                        <p:attrNameLst>
                                          <p:attrName>style.visibility</p:attrName>
                                        </p:attrNameLst>
                                      </p:cBhvr>
                                      <p:to>
                                        <p:strVal val="visible"/>
                                      </p:to>
                                    </p:set>
                                    <p:animEffect transition="in" filter="circle(in)">
                                      <p:cBhvr>
                                        <p:cTn id="164" dur="2000"/>
                                        <p:tgtEl>
                                          <p:spTgt spid="72"/>
                                        </p:tgtEl>
                                      </p:cBhvr>
                                    </p:animEffect>
                                  </p:childTnLst>
                                </p:cTn>
                              </p:par>
                            </p:childTnLst>
                          </p:cTn>
                        </p:par>
                      </p:childTnLst>
                    </p:cTn>
                  </p:par>
                  <p:par>
                    <p:cTn id="165" fill="hold">
                      <p:stCondLst>
                        <p:cond delay="indefinite"/>
                      </p:stCondLst>
                      <p:childTnLst>
                        <p:par>
                          <p:cTn id="166" fill="hold">
                            <p:stCondLst>
                              <p:cond delay="0"/>
                            </p:stCondLst>
                            <p:childTnLst>
                              <p:par>
                                <p:cTn id="167" presetID="2" presetClass="entr" presetSubtype="4" fill="hold" grpId="0" nodeType="clickEffect">
                                  <p:stCondLst>
                                    <p:cond delay="0"/>
                                  </p:stCondLst>
                                  <p:childTnLst>
                                    <p:set>
                                      <p:cBhvr>
                                        <p:cTn id="168" dur="1" fill="hold">
                                          <p:stCondLst>
                                            <p:cond delay="0"/>
                                          </p:stCondLst>
                                        </p:cTn>
                                        <p:tgtEl>
                                          <p:spTgt spid="73"/>
                                        </p:tgtEl>
                                        <p:attrNameLst>
                                          <p:attrName>style.visibility</p:attrName>
                                        </p:attrNameLst>
                                      </p:cBhvr>
                                      <p:to>
                                        <p:strVal val="visible"/>
                                      </p:to>
                                    </p:set>
                                    <p:anim calcmode="lin" valueType="num">
                                      <p:cBhvr additive="base">
                                        <p:cTn id="169" dur="500" fill="hold"/>
                                        <p:tgtEl>
                                          <p:spTgt spid="73"/>
                                        </p:tgtEl>
                                        <p:attrNameLst>
                                          <p:attrName>ppt_x</p:attrName>
                                        </p:attrNameLst>
                                      </p:cBhvr>
                                      <p:tavLst>
                                        <p:tav tm="0">
                                          <p:val>
                                            <p:strVal val="#ppt_x"/>
                                          </p:val>
                                        </p:tav>
                                        <p:tav tm="100000">
                                          <p:val>
                                            <p:strVal val="#ppt_x"/>
                                          </p:val>
                                        </p:tav>
                                      </p:tavLst>
                                    </p:anim>
                                    <p:anim calcmode="lin" valueType="num">
                                      <p:cBhvr additive="base">
                                        <p:cTn id="170"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42" presetClass="entr" presetSubtype="0" fill="hold" nodeType="clickEffect">
                                  <p:stCondLst>
                                    <p:cond delay="0"/>
                                  </p:stCondLst>
                                  <p:childTnLst>
                                    <p:set>
                                      <p:cBhvr>
                                        <p:cTn id="174" dur="1" fill="hold">
                                          <p:stCondLst>
                                            <p:cond delay="0"/>
                                          </p:stCondLst>
                                        </p:cTn>
                                        <p:tgtEl>
                                          <p:spTgt spid="83"/>
                                        </p:tgtEl>
                                        <p:attrNameLst>
                                          <p:attrName>style.visibility</p:attrName>
                                        </p:attrNameLst>
                                      </p:cBhvr>
                                      <p:to>
                                        <p:strVal val="visible"/>
                                      </p:to>
                                    </p:set>
                                    <p:animEffect transition="in" filter="fade">
                                      <p:cBhvr>
                                        <p:cTn id="175" dur="1000"/>
                                        <p:tgtEl>
                                          <p:spTgt spid="83"/>
                                        </p:tgtEl>
                                      </p:cBhvr>
                                    </p:animEffect>
                                    <p:anim calcmode="lin" valueType="num">
                                      <p:cBhvr>
                                        <p:cTn id="176" dur="1000" fill="hold"/>
                                        <p:tgtEl>
                                          <p:spTgt spid="83"/>
                                        </p:tgtEl>
                                        <p:attrNameLst>
                                          <p:attrName>ppt_x</p:attrName>
                                        </p:attrNameLst>
                                      </p:cBhvr>
                                      <p:tavLst>
                                        <p:tav tm="0">
                                          <p:val>
                                            <p:strVal val="#ppt_x"/>
                                          </p:val>
                                        </p:tav>
                                        <p:tav tm="100000">
                                          <p:val>
                                            <p:strVal val="#ppt_x"/>
                                          </p:val>
                                        </p:tav>
                                      </p:tavLst>
                                    </p:anim>
                                    <p:anim calcmode="lin" valueType="num">
                                      <p:cBhvr>
                                        <p:cTn id="177" dur="1000" fill="hold"/>
                                        <p:tgtEl>
                                          <p:spTgt spid="83"/>
                                        </p:tgtEl>
                                        <p:attrNameLst>
                                          <p:attrName>ppt_y</p:attrName>
                                        </p:attrNameLst>
                                      </p:cBhvr>
                                      <p:tavLst>
                                        <p:tav tm="0">
                                          <p:val>
                                            <p:strVal val="#ppt_y+.1"/>
                                          </p:val>
                                        </p:tav>
                                        <p:tav tm="100000">
                                          <p:val>
                                            <p:strVal val="#ppt_y"/>
                                          </p:val>
                                        </p:tav>
                                      </p:tavLst>
                                    </p:anim>
                                  </p:childTnLst>
                                </p:cTn>
                              </p:par>
                              <p:par>
                                <p:cTn id="178" presetID="42" presetClass="entr" presetSubtype="0" fill="hold" grpId="0" nodeType="withEffect">
                                  <p:stCondLst>
                                    <p:cond delay="0"/>
                                  </p:stCondLst>
                                  <p:childTnLst>
                                    <p:set>
                                      <p:cBhvr>
                                        <p:cTn id="179" dur="1" fill="hold">
                                          <p:stCondLst>
                                            <p:cond delay="0"/>
                                          </p:stCondLst>
                                        </p:cTn>
                                        <p:tgtEl>
                                          <p:spTgt spid="19"/>
                                        </p:tgtEl>
                                        <p:attrNameLst>
                                          <p:attrName>style.visibility</p:attrName>
                                        </p:attrNameLst>
                                      </p:cBhvr>
                                      <p:to>
                                        <p:strVal val="visible"/>
                                      </p:to>
                                    </p:set>
                                    <p:animEffect transition="in" filter="fade">
                                      <p:cBhvr>
                                        <p:cTn id="180" dur="1000"/>
                                        <p:tgtEl>
                                          <p:spTgt spid="19"/>
                                        </p:tgtEl>
                                      </p:cBhvr>
                                    </p:animEffect>
                                    <p:anim calcmode="lin" valueType="num">
                                      <p:cBhvr>
                                        <p:cTn id="181" dur="1000" fill="hold"/>
                                        <p:tgtEl>
                                          <p:spTgt spid="19"/>
                                        </p:tgtEl>
                                        <p:attrNameLst>
                                          <p:attrName>ppt_x</p:attrName>
                                        </p:attrNameLst>
                                      </p:cBhvr>
                                      <p:tavLst>
                                        <p:tav tm="0">
                                          <p:val>
                                            <p:strVal val="#ppt_x"/>
                                          </p:val>
                                        </p:tav>
                                        <p:tav tm="100000">
                                          <p:val>
                                            <p:strVal val="#ppt_x"/>
                                          </p:val>
                                        </p:tav>
                                      </p:tavLst>
                                    </p:anim>
                                    <p:anim calcmode="lin" valueType="num">
                                      <p:cBhvr>
                                        <p:cTn id="182"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42" presetClass="entr" presetSubtype="0" fill="hold" grpId="0" nodeType="clickEffect">
                                  <p:stCondLst>
                                    <p:cond delay="0"/>
                                  </p:stCondLst>
                                  <p:childTnLst>
                                    <p:set>
                                      <p:cBhvr>
                                        <p:cTn id="186" dur="1" fill="hold">
                                          <p:stCondLst>
                                            <p:cond delay="0"/>
                                          </p:stCondLst>
                                        </p:cTn>
                                        <p:tgtEl>
                                          <p:spTgt spid="93"/>
                                        </p:tgtEl>
                                        <p:attrNameLst>
                                          <p:attrName>style.visibility</p:attrName>
                                        </p:attrNameLst>
                                      </p:cBhvr>
                                      <p:to>
                                        <p:strVal val="visible"/>
                                      </p:to>
                                    </p:set>
                                    <p:animEffect transition="in" filter="fade">
                                      <p:cBhvr>
                                        <p:cTn id="187" dur="1000"/>
                                        <p:tgtEl>
                                          <p:spTgt spid="93"/>
                                        </p:tgtEl>
                                      </p:cBhvr>
                                    </p:animEffect>
                                    <p:anim calcmode="lin" valueType="num">
                                      <p:cBhvr>
                                        <p:cTn id="188" dur="1000" fill="hold"/>
                                        <p:tgtEl>
                                          <p:spTgt spid="93"/>
                                        </p:tgtEl>
                                        <p:attrNameLst>
                                          <p:attrName>ppt_x</p:attrName>
                                        </p:attrNameLst>
                                      </p:cBhvr>
                                      <p:tavLst>
                                        <p:tav tm="0">
                                          <p:val>
                                            <p:strVal val="#ppt_x"/>
                                          </p:val>
                                        </p:tav>
                                        <p:tav tm="100000">
                                          <p:val>
                                            <p:strVal val="#ppt_x"/>
                                          </p:val>
                                        </p:tav>
                                      </p:tavLst>
                                    </p:anim>
                                    <p:anim calcmode="lin" valueType="num">
                                      <p:cBhvr>
                                        <p:cTn id="189" dur="1000" fill="hold"/>
                                        <p:tgtEl>
                                          <p:spTgt spid="93"/>
                                        </p:tgtEl>
                                        <p:attrNameLst>
                                          <p:attrName>ppt_y</p:attrName>
                                        </p:attrNameLst>
                                      </p:cBhvr>
                                      <p:tavLst>
                                        <p:tav tm="0">
                                          <p:val>
                                            <p:strVal val="#ppt_y+.1"/>
                                          </p:val>
                                        </p:tav>
                                        <p:tav tm="100000">
                                          <p:val>
                                            <p:strVal val="#ppt_y"/>
                                          </p:val>
                                        </p:tav>
                                      </p:tavLst>
                                    </p:anim>
                                  </p:childTnLst>
                                </p:cTn>
                              </p:par>
                            </p:childTnLst>
                          </p:cTn>
                        </p:par>
                      </p:childTnLst>
                    </p:cTn>
                  </p:par>
                  <p:par>
                    <p:cTn id="190" fill="hold">
                      <p:stCondLst>
                        <p:cond delay="indefinite"/>
                      </p:stCondLst>
                      <p:childTnLst>
                        <p:par>
                          <p:cTn id="191" fill="hold">
                            <p:stCondLst>
                              <p:cond delay="0"/>
                            </p:stCondLst>
                            <p:childTnLst>
                              <p:par>
                                <p:cTn id="192" presetID="2" presetClass="entr" presetSubtype="1" fill="hold" nodeType="clickEffect">
                                  <p:stCondLst>
                                    <p:cond delay="0"/>
                                  </p:stCondLst>
                                  <p:childTnLst>
                                    <p:set>
                                      <p:cBhvr>
                                        <p:cTn id="193" dur="1" fill="hold">
                                          <p:stCondLst>
                                            <p:cond delay="0"/>
                                          </p:stCondLst>
                                        </p:cTn>
                                        <p:tgtEl>
                                          <p:spTgt spid="85"/>
                                        </p:tgtEl>
                                        <p:attrNameLst>
                                          <p:attrName>style.visibility</p:attrName>
                                        </p:attrNameLst>
                                      </p:cBhvr>
                                      <p:to>
                                        <p:strVal val="visible"/>
                                      </p:to>
                                    </p:set>
                                    <p:anim calcmode="lin" valueType="num">
                                      <p:cBhvr additive="base">
                                        <p:cTn id="194" dur="500" fill="hold"/>
                                        <p:tgtEl>
                                          <p:spTgt spid="85"/>
                                        </p:tgtEl>
                                        <p:attrNameLst>
                                          <p:attrName>ppt_x</p:attrName>
                                        </p:attrNameLst>
                                      </p:cBhvr>
                                      <p:tavLst>
                                        <p:tav tm="0">
                                          <p:val>
                                            <p:strVal val="#ppt_x"/>
                                          </p:val>
                                        </p:tav>
                                        <p:tav tm="100000">
                                          <p:val>
                                            <p:strVal val="#ppt_x"/>
                                          </p:val>
                                        </p:tav>
                                      </p:tavLst>
                                    </p:anim>
                                    <p:anim calcmode="lin" valueType="num">
                                      <p:cBhvr additive="base">
                                        <p:cTn id="195" dur="500" fill="hold"/>
                                        <p:tgtEl>
                                          <p:spTgt spid="85"/>
                                        </p:tgtEl>
                                        <p:attrNameLst>
                                          <p:attrName>ppt_y</p:attrName>
                                        </p:attrNameLst>
                                      </p:cBhvr>
                                      <p:tavLst>
                                        <p:tav tm="0">
                                          <p:val>
                                            <p:strVal val="0-#ppt_h/2"/>
                                          </p:val>
                                        </p:tav>
                                        <p:tav tm="100000">
                                          <p:val>
                                            <p:strVal val="#ppt_y"/>
                                          </p:val>
                                        </p:tav>
                                      </p:tavLst>
                                    </p:anim>
                                  </p:childTnLst>
                                </p:cTn>
                              </p:par>
                            </p:childTnLst>
                          </p:cTn>
                        </p:par>
                      </p:childTnLst>
                    </p:cTn>
                  </p:par>
                  <p:par>
                    <p:cTn id="196" fill="hold">
                      <p:stCondLst>
                        <p:cond delay="indefinite"/>
                      </p:stCondLst>
                      <p:childTnLst>
                        <p:par>
                          <p:cTn id="197" fill="hold">
                            <p:stCondLst>
                              <p:cond delay="0"/>
                            </p:stCondLst>
                            <p:childTnLst>
                              <p:par>
                                <p:cTn id="198" presetID="2" presetClass="entr" presetSubtype="4" fill="hold" grpId="0" nodeType="clickEffect">
                                  <p:stCondLst>
                                    <p:cond delay="0"/>
                                  </p:stCondLst>
                                  <p:childTnLst>
                                    <p:set>
                                      <p:cBhvr>
                                        <p:cTn id="199" dur="1" fill="hold">
                                          <p:stCondLst>
                                            <p:cond delay="0"/>
                                          </p:stCondLst>
                                        </p:cTn>
                                        <p:tgtEl>
                                          <p:spTgt spid="98"/>
                                        </p:tgtEl>
                                        <p:attrNameLst>
                                          <p:attrName>style.visibility</p:attrName>
                                        </p:attrNameLst>
                                      </p:cBhvr>
                                      <p:to>
                                        <p:strVal val="visible"/>
                                      </p:to>
                                    </p:set>
                                    <p:anim calcmode="lin" valueType="num">
                                      <p:cBhvr additive="base">
                                        <p:cTn id="200" dur="500" fill="hold"/>
                                        <p:tgtEl>
                                          <p:spTgt spid="98"/>
                                        </p:tgtEl>
                                        <p:attrNameLst>
                                          <p:attrName>ppt_x</p:attrName>
                                        </p:attrNameLst>
                                      </p:cBhvr>
                                      <p:tavLst>
                                        <p:tav tm="0">
                                          <p:val>
                                            <p:strVal val="#ppt_x"/>
                                          </p:val>
                                        </p:tav>
                                        <p:tav tm="100000">
                                          <p:val>
                                            <p:strVal val="#ppt_x"/>
                                          </p:val>
                                        </p:tav>
                                      </p:tavLst>
                                    </p:anim>
                                    <p:anim calcmode="lin" valueType="num">
                                      <p:cBhvr additive="base">
                                        <p:cTn id="201" dur="500" fill="hold"/>
                                        <p:tgtEl>
                                          <p:spTgt spid="98"/>
                                        </p:tgtEl>
                                        <p:attrNameLst>
                                          <p:attrName>ppt_y</p:attrName>
                                        </p:attrNameLst>
                                      </p:cBhvr>
                                      <p:tavLst>
                                        <p:tav tm="0">
                                          <p:val>
                                            <p:strVal val="1+#ppt_h/2"/>
                                          </p:val>
                                        </p:tav>
                                        <p:tav tm="100000">
                                          <p:val>
                                            <p:strVal val="#ppt_y"/>
                                          </p:val>
                                        </p:tav>
                                      </p:tavLst>
                                    </p:anim>
                                  </p:childTnLst>
                                </p:cTn>
                              </p:par>
                              <p:par>
                                <p:cTn id="202" presetID="2" presetClass="entr" presetSubtype="4" fill="hold" grpId="0" nodeType="withEffect">
                                  <p:stCondLst>
                                    <p:cond delay="0"/>
                                  </p:stCondLst>
                                  <p:childTnLst>
                                    <p:set>
                                      <p:cBhvr>
                                        <p:cTn id="203" dur="1" fill="hold">
                                          <p:stCondLst>
                                            <p:cond delay="0"/>
                                          </p:stCondLst>
                                        </p:cTn>
                                        <p:tgtEl>
                                          <p:spTgt spid="101"/>
                                        </p:tgtEl>
                                        <p:attrNameLst>
                                          <p:attrName>style.visibility</p:attrName>
                                        </p:attrNameLst>
                                      </p:cBhvr>
                                      <p:to>
                                        <p:strVal val="visible"/>
                                      </p:to>
                                    </p:set>
                                    <p:anim calcmode="lin" valueType="num">
                                      <p:cBhvr additive="base">
                                        <p:cTn id="204" dur="500" fill="hold"/>
                                        <p:tgtEl>
                                          <p:spTgt spid="101"/>
                                        </p:tgtEl>
                                        <p:attrNameLst>
                                          <p:attrName>ppt_x</p:attrName>
                                        </p:attrNameLst>
                                      </p:cBhvr>
                                      <p:tavLst>
                                        <p:tav tm="0">
                                          <p:val>
                                            <p:strVal val="#ppt_x"/>
                                          </p:val>
                                        </p:tav>
                                        <p:tav tm="100000">
                                          <p:val>
                                            <p:strVal val="#ppt_x"/>
                                          </p:val>
                                        </p:tav>
                                      </p:tavLst>
                                    </p:anim>
                                    <p:anim calcmode="lin" valueType="num">
                                      <p:cBhvr additive="base">
                                        <p:cTn id="205" dur="500" fill="hold"/>
                                        <p:tgtEl>
                                          <p:spTgt spid="101"/>
                                        </p:tgtEl>
                                        <p:attrNameLst>
                                          <p:attrName>ppt_y</p:attrName>
                                        </p:attrNameLst>
                                      </p:cBhvr>
                                      <p:tavLst>
                                        <p:tav tm="0">
                                          <p:val>
                                            <p:strVal val="1+#ppt_h/2"/>
                                          </p:val>
                                        </p:tav>
                                        <p:tav tm="100000">
                                          <p:val>
                                            <p:strVal val="#ppt_y"/>
                                          </p:val>
                                        </p:tav>
                                      </p:tavLst>
                                    </p:anim>
                                  </p:childTnLst>
                                </p:cTn>
                              </p:par>
                              <p:par>
                                <p:cTn id="206" presetID="2" presetClass="entr" presetSubtype="4" fill="hold" nodeType="withEffect">
                                  <p:stCondLst>
                                    <p:cond delay="0"/>
                                  </p:stCondLst>
                                  <p:childTnLst>
                                    <p:set>
                                      <p:cBhvr>
                                        <p:cTn id="207" dur="1" fill="hold">
                                          <p:stCondLst>
                                            <p:cond delay="0"/>
                                          </p:stCondLst>
                                        </p:cTn>
                                        <p:tgtEl>
                                          <p:spTgt spid="104"/>
                                        </p:tgtEl>
                                        <p:attrNameLst>
                                          <p:attrName>style.visibility</p:attrName>
                                        </p:attrNameLst>
                                      </p:cBhvr>
                                      <p:to>
                                        <p:strVal val="visible"/>
                                      </p:to>
                                    </p:set>
                                    <p:anim calcmode="lin" valueType="num">
                                      <p:cBhvr additive="base">
                                        <p:cTn id="208" dur="500" fill="hold"/>
                                        <p:tgtEl>
                                          <p:spTgt spid="104"/>
                                        </p:tgtEl>
                                        <p:attrNameLst>
                                          <p:attrName>ppt_x</p:attrName>
                                        </p:attrNameLst>
                                      </p:cBhvr>
                                      <p:tavLst>
                                        <p:tav tm="0">
                                          <p:val>
                                            <p:strVal val="#ppt_x"/>
                                          </p:val>
                                        </p:tav>
                                        <p:tav tm="100000">
                                          <p:val>
                                            <p:strVal val="#ppt_x"/>
                                          </p:val>
                                        </p:tav>
                                      </p:tavLst>
                                    </p:anim>
                                    <p:anim calcmode="lin" valueType="num">
                                      <p:cBhvr additive="base">
                                        <p:cTn id="209" dur="500" fill="hold"/>
                                        <p:tgtEl>
                                          <p:spTgt spid="104"/>
                                        </p:tgtEl>
                                        <p:attrNameLst>
                                          <p:attrName>ppt_y</p:attrName>
                                        </p:attrNameLst>
                                      </p:cBhvr>
                                      <p:tavLst>
                                        <p:tav tm="0">
                                          <p:val>
                                            <p:strVal val="1+#ppt_h/2"/>
                                          </p:val>
                                        </p:tav>
                                        <p:tav tm="100000">
                                          <p:val>
                                            <p:strVal val="#ppt_y"/>
                                          </p:val>
                                        </p:tav>
                                      </p:tavLst>
                                    </p:anim>
                                  </p:childTnLst>
                                </p:cTn>
                              </p:par>
                              <p:par>
                                <p:cTn id="210" presetID="2" presetClass="entr" presetSubtype="4" fill="hold" grpId="0" nodeType="withEffect">
                                  <p:stCondLst>
                                    <p:cond delay="0"/>
                                  </p:stCondLst>
                                  <p:childTnLst>
                                    <p:set>
                                      <p:cBhvr>
                                        <p:cTn id="211" dur="1" fill="hold">
                                          <p:stCondLst>
                                            <p:cond delay="0"/>
                                          </p:stCondLst>
                                        </p:cTn>
                                        <p:tgtEl>
                                          <p:spTgt spid="100"/>
                                        </p:tgtEl>
                                        <p:attrNameLst>
                                          <p:attrName>style.visibility</p:attrName>
                                        </p:attrNameLst>
                                      </p:cBhvr>
                                      <p:to>
                                        <p:strVal val="visible"/>
                                      </p:to>
                                    </p:set>
                                    <p:anim calcmode="lin" valueType="num">
                                      <p:cBhvr additive="base">
                                        <p:cTn id="212" dur="500" fill="hold"/>
                                        <p:tgtEl>
                                          <p:spTgt spid="100"/>
                                        </p:tgtEl>
                                        <p:attrNameLst>
                                          <p:attrName>ppt_x</p:attrName>
                                        </p:attrNameLst>
                                      </p:cBhvr>
                                      <p:tavLst>
                                        <p:tav tm="0">
                                          <p:val>
                                            <p:strVal val="#ppt_x"/>
                                          </p:val>
                                        </p:tav>
                                        <p:tav tm="100000">
                                          <p:val>
                                            <p:strVal val="#ppt_x"/>
                                          </p:val>
                                        </p:tav>
                                      </p:tavLst>
                                    </p:anim>
                                    <p:anim calcmode="lin" valueType="num">
                                      <p:cBhvr additive="base">
                                        <p:cTn id="213" dur="500" fill="hold"/>
                                        <p:tgtEl>
                                          <p:spTgt spid="100"/>
                                        </p:tgtEl>
                                        <p:attrNameLst>
                                          <p:attrName>ppt_y</p:attrName>
                                        </p:attrNameLst>
                                      </p:cBhvr>
                                      <p:tavLst>
                                        <p:tav tm="0">
                                          <p:val>
                                            <p:strVal val="1+#ppt_h/2"/>
                                          </p:val>
                                        </p:tav>
                                        <p:tav tm="100000">
                                          <p:val>
                                            <p:strVal val="#ppt_y"/>
                                          </p:val>
                                        </p:tav>
                                      </p:tavLst>
                                    </p:anim>
                                  </p:childTnLst>
                                </p:cTn>
                              </p:par>
                              <p:par>
                                <p:cTn id="214" presetID="2" presetClass="entr" presetSubtype="4" fill="hold" nodeType="withEffect">
                                  <p:stCondLst>
                                    <p:cond delay="0"/>
                                  </p:stCondLst>
                                  <p:childTnLst>
                                    <p:set>
                                      <p:cBhvr>
                                        <p:cTn id="215" dur="1" fill="hold">
                                          <p:stCondLst>
                                            <p:cond delay="0"/>
                                          </p:stCondLst>
                                        </p:cTn>
                                        <p:tgtEl>
                                          <p:spTgt spid="99"/>
                                        </p:tgtEl>
                                        <p:attrNameLst>
                                          <p:attrName>style.visibility</p:attrName>
                                        </p:attrNameLst>
                                      </p:cBhvr>
                                      <p:to>
                                        <p:strVal val="visible"/>
                                      </p:to>
                                    </p:set>
                                    <p:anim calcmode="lin" valueType="num">
                                      <p:cBhvr additive="base">
                                        <p:cTn id="216" dur="500" fill="hold"/>
                                        <p:tgtEl>
                                          <p:spTgt spid="99"/>
                                        </p:tgtEl>
                                        <p:attrNameLst>
                                          <p:attrName>ppt_x</p:attrName>
                                        </p:attrNameLst>
                                      </p:cBhvr>
                                      <p:tavLst>
                                        <p:tav tm="0">
                                          <p:val>
                                            <p:strVal val="#ppt_x"/>
                                          </p:val>
                                        </p:tav>
                                        <p:tav tm="100000">
                                          <p:val>
                                            <p:strVal val="#ppt_x"/>
                                          </p:val>
                                        </p:tav>
                                      </p:tavLst>
                                    </p:anim>
                                    <p:anim calcmode="lin" valueType="num">
                                      <p:cBhvr additive="base">
                                        <p:cTn id="217" dur="500" fill="hold"/>
                                        <p:tgtEl>
                                          <p:spTgt spid="99"/>
                                        </p:tgtEl>
                                        <p:attrNameLst>
                                          <p:attrName>ppt_y</p:attrName>
                                        </p:attrNameLst>
                                      </p:cBhvr>
                                      <p:tavLst>
                                        <p:tav tm="0">
                                          <p:val>
                                            <p:strVal val="1+#ppt_h/2"/>
                                          </p:val>
                                        </p:tav>
                                        <p:tav tm="100000">
                                          <p:val>
                                            <p:strVal val="#ppt_y"/>
                                          </p:val>
                                        </p:tav>
                                      </p:tavLst>
                                    </p:anim>
                                  </p:childTnLst>
                                </p:cTn>
                              </p:par>
                            </p:childTnLst>
                          </p:cTn>
                        </p:par>
                      </p:childTnLst>
                    </p:cTn>
                  </p:par>
                  <p:par>
                    <p:cTn id="218" fill="hold">
                      <p:stCondLst>
                        <p:cond delay="indefinite"/>
                      </p:stCondLst>
                      <p:childTnLst>
                        <p:par>
                          <p:cTn id="219" fill="hold">
                            <p:stCondLst>
                              <p:cond delay="0"/>
                            </p:stCondLst>
                            <p:childTnLst>
                              <p:par>
                                <p:cTn id="220" presetID="42" presetClass="entr" presetSubtype="0" fill="hold" grpId="0" nodeType="clickEffect">
                                  <p:stCondLst>
                                    <p:cond delay="0"/>
                                  </p:stCondLst>
                                  <p:childTnLst>
                                    <p:set>
                                      <p:cBhvr>
                                        <p:cTn id="221" dur="1" fill="hold">
                                          <p:stCondLst>
                                            <p:cond delay="0"/>
                                          </p:stCondLst>
                                        </p:cTn>
                                        <p:tgtEl>
                                          <p:spTgt spid="113"/>
                                        </p:tgtEl>
                                        <p:attrNameLst>
                                          <p:attrName>style.visibility</p:attrName>
                                        </p:attrNameLst>
                                      </p:cBhvr>
                                      <p:to>
                                        <p:strVal val="visible"/>
                                      </p:to>
                                    </p:set>
                                    <p:animEffect transition="in" filter="fade">
                                      <p:cBhvr>
                                        <p:cTn id="222" dur="1000"/>
                                        <p:tgtEl>
                                          <p:spTgt spid="113"/>
                                        </p:tgtEl>
                                      </p:cBhvr>
                                    </p:animEffect>
                                    <p:anim calcmode="lin" valueType="num">
                                      <p:cBhvr>
                                        <p:cTn id="223" dur="1000" fill="hold"/>
                                        <p:tgtEl>
                                          <p:spTgt spid="113"/>
                                        </p:tgtEl>
                                        <p:attrNameLst>
                                          <p:attrName>ppt_x</p:attrName>
                                        </p:attrNameLst>
                                      </p:cBhvr>
                                      <p:tavLst>
                                        <p:tav tm="0">
                                          <p:val>
                                            <p:strVal val="#ppt_x"/>
                                          </p:val>
                                        </p:tav>
                                        <p:tav tm="100000">
                                          <p:val>
                                            <p:strVal val="#ppt_x"/>
                                          </p:val>
                                        </p:tav>
                                      </p:tavLst>
                                    </p:anim>
                                    <p:anim calcmode="lin" valueType="num">
                                      <p:cBhvr>
                                        <p:cTn id="224" dur="1000" fill="hold"/>
                                        <p:tgtEl>
                                          <p:spTgt spid="1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3" grpId="0"/>
      <p:bldP spid="15" grpId="0"/>
      <p:bldP spid="19" grpId="0"/>
      <p:bldP spid="24" grpId="0"/>
      <p:bldP spid="36" grpId="0"/>
      <p:bldP spid="63" grpId="0"/>
      <p:bldP spid="66" grpId="0"/>
      <p:bldP spid="69" grpId="0"/>
      <p:bldP spid="43" grpId="0"/>
      <p:bldP spid="64" grpId="0"/>
      <p:bldP spid="80" grpId="0"/>
      <p:bldP spid="84" grpId="0"/>
      <p:bldP spid="86" grpId="0"/>
      <p:bldP spid="72" grpId="0"/>
      <p:bldP spid="73" grpId="0"/>
      <p:bldP spid="89" grpId="0"/>
      <p:bldP spid="93" grpId="0"/>
      <p:bldP spid="98" grpId="0"/>
      <p:bldP spid="100" grpId="0"/>
      <p:bldP spid="101" grpId="0"/>
      <p:bldP spid="11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076A6CA-7428-4635-9866-D7E8F66346D2}"/>
              </a:ext>
            </a:extLst>
          </p:cNvPr>
          <p:cNvSpPr>
            <a:spLocks noGrp="1"/>
          </p:cNvSpPr>
          <p:nvPr>
            <p:ph idx="1"/>
          </p:nvPr>
        </p:nvSpPr>
        <p:spPr>
          <a:xfrm>
            <a:off x="1066800" y="373488"/>
            <a:ext cx="10058400" cy="1262130"/>
          </a:xfrm>
        </p:spPr>
        <p:txBody>
          <a:bodyPr>
            <a:normAutofit fontScale="92500" lnSpcReduction="10000"/>
          </a:bodyPr>
          <a:lstStyle/>
          <a:p>
            <a:pPr>
              <a:lnSpc>
                <a:spcPct val="150000"/>
              </a:lnSpc>
            </a:pPr>
            <a:r>
              <a:rPr lang="es-MX" sz="2800" dirty="0"/>
              <a:t>Ejemplo: Realiza el diagrama de esfuerzos cortantes y momento flexionante.</a:t>
            </a:r>
          </a:p>
        </p:txBody>
      </p:sp>
      <p:sp>
        <p:nvSpPr>
          <p:cNvPr id="4" name="Slide Number Placeholder 3">
            <a:extLst>
              <a:ext uri="{FF2B5EF4-FFF2-40B4-BE49-F238E27FC236}">
                <a16:creationId xmlns:a16="http://schemas.microsoft.com/office/drawing/2014/main" xmlns="" id="{003E837A-A3A4-4CA4-BE7E-D5348053B388}"/>
              </a:ext>
            </a:extLst>
          </p:cNvPr>
          <p:cNvSpPr>
            <a:spLocks noGrp="1"/>
          </p:cNvSpPr>
          <p:nvPr>
            <p:ph type="sldNum" sz="quarter" idx="12"/>
          </p:nvPr>
        </p:nvSpPr>
        <p:spPr/>
        <p:txBody>
          <a:bodyPr/>
          <a:lstStyle/>
          <a:p>
            <a:fld id="{5A07E627-992C-47B0-AE5B-F627B2EA972F}" type="slidenum">
              <a:rPr lang="es-MX" smtClean="0"/>
              <a:t>37</a:t>
            </a:fld>
            <a:endParaRPr lang="es-MX"/>
          </a:p>
        </p:txBody>
      </p:sp>
      <p:pic>
        <p:nvPicPr>
          <p:cNvPr id="5" name="Picture 4">
            <a:extLst>
              <a:ext uri="{FF2B5EF4-FFF2-40B4-BE49-F238E27FC236}">
                <a16:creationId xmlns:a16="http://schemas.microsoft.com/office/drawing/2014/main" xmlns="" id="{970ACB24-10B9-41BC-AFAD-FF0A832DFE74}"/>
              </a:ext>
            </a:extLst>
          </p:cNvPr>
          <p:cNvPicPr>
            <a:picLocks noChangeAspect="1"/>
          </p:cNvPicPr>
          <p:nvPr/>
        </p:nvPicPr>
        <p:blipFill rotWithShape="1">
          <a:blip r:embed="rId3"/>
          <a:srcRect l="53958" t="24803" r="25000" b="58893"/>
          <a:stretch/>
        </p:blipFill>
        <p:spPr>
          <a:xfrm>
            <a:off x="1402202" y="1635617"/>
            <a:ext cx="4283271" cy="1865979"/>
          </a:xfrm>
          <a:prstGeom prst="rect">
            <a:avLst/>
          </a:prstGeom>
        </p:spPr>
      </p:pic>
      <p:sp>
        <p:nvSpPr>
          <p:cNvPr id="22" name="TextBox 21">
            <a:extLst>
              <a:ext uri="{FF2B5EF4-FFF2-40B4-BE49-F238E27FC236}">
                <a16:creationId xmlns:a16="http://schemas.microsoft.com/office/drawing/2014/main" xmlns="" id="{3CB728C4-A8F1-4548-9766-4517064F1729}"/>
              </a:ext>
            </a:extLst>
          </p:cNvPr>
          <p:cNvSpPr txBox="1"/>
          <p:nvPr/>
        </p:nvSpPr>
        <p:spPr>
          <a:xfrm>
            <a:off x="1402202" y="3678996"/>
            <a:ext cx="4031087" cy="646331"/>
          </a:xfrm>
          <a:prstGeom prst="rect">
            <a:avLst/>
          </a:prstGeom>
          <a:noFill/>
        </p:spPr>
        <p:txBody>
          <a:bodyPr wrap="square" rtlCol="0">
            <a:spAutoFit/>
          </a:bodyPr>
          <a:lstStyle/>
          <a:p>
            <a:r>
              <a:rPr lang="es-MX" dirty="0"/>
              <a:t>4.- Diagrama de esfuerzo cortante:</a:t>
            </a:r>
          </a:p>
        </p:txBody>
      </p:sp>
      <p:sp>
        <p:nvSpPr>
          <p:cNvPr id="32" name="Rectangle 31">
            <a:extLst>
              <a:ext uri="{FF2B5EF4-FFF2-40B4-BE49-F238E27FC236}">
                <a16:creationId xmlns:a16="http://schemas.microsoft.com/office/drawing/2014/main" xmlns="" id="{B3937CD5-57E7-4592-A487-5DF6EEB0232E}"/>
              </a:ext>
            </a:extLst>
          </p:cNvPr>
          <p:cNvSpPr/>
          <p:nvPr/>
        </p:nvSpPr>
        <p:spPr>
          <a:xfrm>
            <a:off x="6399205" y="2316116"/>
            <a:ext cx="4311939" cy="315891"/>
          </a:xfrm>
          <a:prstGeom prst="rect">
            <a:avLst/>
          </a:prstGeom>
          <a:solidFill>
            <a:srgbClr val="011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Flowchart: Extract 34">
            <a:extLst>
              <a:ext uri="{FF2B5EF4-FFF2-40B4-BE49-F238E27FC236}">
                <a16:creationId xmlns:a16="http://schemas.microsoft.com/office/drawing/2014/main" xmlns="" id="{28ACF3FC-CAF2-411E-9F0F-3873A2F3356C}"/>
              </a:ext>
            </a:extLst>
          </p:cNvPr>
          <p:cNvSpPr/>
          <p:nvPr/>
        </p:nvSpPr>
        <p:spPr>
          <a:xfrm>
            <a:off x="6901481" y="2632007"/>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5" name="Flowchart: Extract 44">
            <a:extLst>
              <a:ext uri="{FF2B5EF4-FFF2-40B4-BE49-F238E27FC236}">
                <a16:creationId xmlns:a16="http://schemas.microsoft.com/office/drawing/2014/main" xmlns="" id="{F8B15B5E-FBDD-4829-A016-26D95D9AB1C6}"/>
              </a:ext>
            </a:extLst>
          </p:cNvPr>
          <p:cNvSpPr/>
          <p:nvPr/>
        </p:nvSpPr>
        <p:spPr>
          <a:xfrm>
            <a:off x="9797081" y="2632007"/>
            <a:ext cx="386366" cy="315891"/>
          </a:xfrm>
          <a:prstGeom prst="flowChartExtra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6" name="Straight Arrow Connector 45">
            <a:extLst>
              <a:ext uri="{FF2B5EF4-FFF2-40B4-BE49-F238E27FC236}">
                <a16:creationId xmlns:a16="http://schemas.microsoft.com/office/drawing/2014/main" xmlns="" id="{2488C158-5466-4895-ACC6-A8008CA8D2AC}"/>
              </a:ext>
            </a:extLst>
          </p:cNvPr>
          <p:cNvCxnSpPr/>
          <p:nvPr/>
        </p:nvCxnSpPr>
        <p:spPr>
          <a:xfrm>
            <a:off x="6399204" y="1302443"/>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7" name="Straight Arrow Connector 46">
            <a:extLst>
              <a:ext uri="{FF2B5EF4-FFF2-40B4-BE49-F238E27FC236}">
                <a16:creationId xmlns:a16="http://schemas.microsoft.com/office/drawing/2014/main" xmlns="" id="{BFFD5FBB-5495-4D5F-BA55-17FCC44250F3}"/>
              </a:ext>
            </a:extLst>
          </p:cNvPr>
          <p:cNvCxnSpPr/>
          <p:nvPr/>
        </p:nvCxnSpPr>
        <p:spPr>
          <a:xfrm>
            <a:off x="10682475" y="1030715"/>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8" name="Straight Arrow Connector 47">
            <a:extLst>
              <a:ext uri="{FF2B5EF4-FFF2-40B4-BE49-F238E27FC236}">
                <a16:creationId xmlns:a16="http://schemas.microsoft.com/office/drawing/2014/main" xmlns="" id="{C1750076-75C0-4681-9ED6-46CB798BE2C3}"/>
              </a:ext>
            </a:extLst>
          </p:cNvPr>
          <p:cNvCxnSpPr/>
          <p:nvPr/>
        </p:nvCxnSpPr>
        <p:spPr>
          <a:xfrm>
            <a:off x="8133563" y="1030715"/>
            <a:ext cx="0" cy="675782"/>
          </a:xfrm>
          <a:prstGeom prst="straightConnector1">
            <a:avLst/>
          </a:prstGeom>
          <a:ln>
            <a:solidFill>
              <a:srgbClr val="002060"/>
            </a:solidFill>
            <a:tailEnd type="triangle"/>
          </a:ln>
        </p:spPr>
        <p:style>
          <a:lnRef idx="3">
            <a:schemeClr val="accent3"/>
          </a:lnRef>
          <a:fillRef idx="0">
            <a:schemeClr val="accent3"/>
          </a:fillRef>
          <a:effectRef idx="2">
            <a:schemeClr val="accent3"/>
          </a:effectRef>
          <a:fontRef idx="minor">
            <a:schemeClr val="tx1"/>
          </a:fontRef>
        </p:style>
      </p:cxnSp>
      <p:cxnSp>
        <p:nvCxnSpPr>
          <p:cNvPr id="49" name="Straight Arrow Connector 48">
            <a:extLst>
              <a:ext uri="{FF2B5EF4-FFF2-40B4-BE49-F238E27FC236}">
                <a16:creationId xmlns:a16="http://schemas.microsoft.com/office/drawing/2014/main" xmlns="" id="{BAB8F3C9-4ABD-4E46-965C-D1147FA159A3}"/>
              </a:ext>
            </a:extLst>
          </p:cNvPr>
          <p:cNvCxnSpPr>
            <a:cxnSpLocks/>
            <a:endCxn id="35" idx="0"/>
          </p:cNvCxnSpPr>
          <p:nvPr/>
        </p:nvCxnSpPr>
        <p:spPr>
          <a:xfrm flipV="1">
            <a:off x="7094664" y="2632007"/>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xmlns="" id="{08E66232-933B-4BCF-89FE-9CDEC272D9ED}"/>
              </a:ext>
            </a:extLst>
          </p:cNvPr>
          <p:cNvCxnSpPr>
            <a:cxnSpLocks/>
          </p:cNvCxnSpPr>
          <p:nvPr/>
        </p:nvCxnSpPr>
        <p:spPr>
          <a:xfrm flipV="1">
            <a:off x="9990264" y="2632007"/>
            <a:ext cx="0" cy="1080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xmlns="" id="{9819FE49-B09C-4CC1-803B-0E62A9CDBBA2}"/>
              </a:ext>
            </a:extLst>
          </p:cNvPr>
          <p:cNvSpPr/>
          <p:nvPr/>
        </p:nvSpPr>
        <p:spPr>
          <a:xfrm>
            <a:off x="6399204" y="2006665"/>
            <a:ext cx="4326201" cy="315891"/>
          </a:xfrm>
          <a:prstGeom prst="rect">
            <a:avLst/>
          </a:prstGeom>
          <a:blipFill>
            <a:blip r:embed="rId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2" name="Rectangle 51">
            <a:extLst>
              <a:ext uri="{FF2B5EF4-FFF2-40B4-BE49-F238E27FC236}">
                <a16:creationId xmlns:a16="http://schemas.microsoft.com/office/drawing/2014/main" xmlns="" id="{3D159F84-3C84-4809-90DF-AA2D3B9F9D7C}"/>
              </a:ext>
            </a:extLst>
          </p:cNvPr>
          <p:cNvSpPr/>
          <p:nvPr/>
        </p:nvSpPr>
        <p:spPr>
          <a:xfrm>
            <a:off x="8174788" y="1739811"/>
            <a:ext cx="2531744" cy="315891"/>
          </a:xfrm>
          <a:prstGeom prst="rect">
            <a:avLst/>
          </a:prstGeom>
          <a:blipFill>
            <a:blip r:embed="rId5"/>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3" name="Straight Arrow Connector 52">
            <a:extLst>
              <a:ext uri="{FF2B5EF4-FFF2-40B4-BE49-F238E27FC236}">
                <a16:creationId xmlns:a16="http://schemas.microsoft.com/office/drawing/2014/main" xmlns="" id="{F022F50B-8253-4C67-80BB-85F26F6D9FA8}"/>
              </a:ext>
            </a:extLst>
          </p:cNvPr>
          <p:cNvCxnSpPr>
            <a:cxnSpLocks/>
            <a:endCxn id="52" idx="0"/>
          </p:cNvCxnSpPr>
          <p:nvPr/>
        </p:nvCxnSpPr>
        <p:spPr>
          <a:xfrm>
            <a:off x="9440660" y="1023870"/>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xmlns="" id="{F8453D26-C1F2-4D0E-8248-C524914C339A}"/>
              </a:ext>
            </a:extLst>
          </p:cNvPr>
          <p:cNvCxnSpPr>
            <a:cxnSpLocks/>
          </p:cNvCxnSpPr>
          <p:nvPr/>
        </p:nvCxnSpPr>
        <p:spPr>
          <a:xfrm>
            <a:off x="8615967" y="990556"/>
            <a:ext cx="0" cy="71594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xmlns="" id="{C997239E-C8AB-42AD-B7DC-8AD64DB44D8C}"/>
              </a:ext>
            </a:extLst>
          </p:cNvPr>
          <p:cNvSpPr txBox="1"/>
          <p:nvPr/>
        </p:nvSpPr>
        <p:spPr>
          <a:xfrm>
            <a:off x="8770512" y="990556"/>
            <a:ext cx="579539" cy="369332"/>
          </a:xfrm>
          <a:prstGeom prst="rect">
            <a:avLst/>
          </a:prstGeom>
          <a:noFill/>
        </p:spPr>
        <p:txBody>
          <a:bodyPr wrap="square" rtlCol="0">
            <a:spAutoFit/>
          </a:bodyPr>
          <a:lstStyle/>
          <a:p>
            <a:r>
              <a:rPr lang="es-MX" dirty="0"/>
              <a:t>20T</a:t>
            </a:r>
          </a:p>
        </p:txBody>
      </p:sp>
      <p:sp>
        <p:nvSpPr>
          <p:cNvPr id="56" name="TextBox 55">
            <a:extLst>
              <a:ext uri="{FF2B5EF4-FFF2-40B4-BE49-F238E27FC236}">
                <a16:creationId xmlns:a16="http://schemas.microsoft.com/office/drawing/2014/main" xmlns="" id="{71C125CB-E5F7-4B82-A6AD-5174D561ECF8}"/>
              </a:ext>
            </a:extLst>
          </p:cNvPr>
          <p:cNvSpPr txBox="1"/>
          <p:nvPr/>
        </p:nvSpPr>
        <p:spPr>
          <a:xfrm>
            <a:off x="9567125" y="1027714"/>
            <a:ext cx="579539" cy="369332"/>
          </a:xfrm>
          <a:prstGeom prst="rect">
            <a:avLst/>
          </a:prstGeom>
          <a:noFill/>
        </p:spPr>
        <p:txBody>
          <a:bodyPr wrap="square" rtlCol="0">
            <a:spAutoFit/>
          </a:bodyPr>
          <a:lstStyle/>
          <a:p>
            <a:r>
              <a:rPr lang="es-MX" dirty="0"/>
              <a:t>6T</a:t>
            </a:r>
          </a:p>
        </p:txBody>
      </p:sp>
      <p:cxnSp>
        <p:nvCxnSpPr>
          <p:cNvPr id="17" name="Straight Connector 16">
            <a:extLst>
              <a:ext uri="{FF2B5EF4-FFF2-40B4-BE49-F238E27FC236}">
                <a16:creationId xmlns:a16="http://schemas.microsoft.com/office/drawing/2014/main" xmlns="" id="{60B62639-DAA8-4E9C-B436-B1C84CDA0078}"/>
              </a:ext>
            </a:extLst>
          </p:cNvPr>
          <p:cNvCxnSpPr>
            <a:cxnSpLocks/>
            <a:stCxn id="51" idx="1"/>
          </p:cNvCxnSpPr>
          <p:nvPr/>
        </p:nvCxnSpPr>
        <p:spPr>
          <a:xfrm>
            <a:off x="6399204" y="2164611"/>
            <a:ext cx="0" cy="4532403"/>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xmlns="" id="{161D40AF-D4D5-4FE3-BDA6-26826F8BB98F}"/>
              </a:ext>
            </a:extLst>
          </p:cNvPr>
          <p:cNvCxnSpPr>
            <a:cxnSpLocks/>
          </p:cNvCxnSpPr>
          <p:nvPr/>
        </p:nvCxnSpPr>
        <p:spPr>
          <a:xfrm>
            <a:off x="10711145" y="1897757"/>
            <a:ext cx="42929" cy="4717549"/>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xmlns="" id="{5F5A95B9-9011-4165-A43A-9A2EFEAA5CCD}"/>
              </a:ext>
            </a:extLst>
          </p:cNvPr>
          <p:cNvCxnSpPr/>
          <p:nvPr/>
        </p:nvCxnSpPr>
        <p:spPr>
          <a:xfrm>
            <a:off x="6399204" y="4752304"/>
            <a:ext cx="4326201" cy="0"/>
          </a:xfrm>
          <a:prstGeom prst="line">
            <a:avLst/>
          </a:prstGeom>
          <a:ln w="76200"/>
        </p:spPr>
        <p:style>
          <a:lnRef idx="3">
            <a:schemeClr val="dk1"/>
          </a:lnRef>
          <a:fillRef idx="0">
            <a:schemeClr val="dk1"/>
          </a:fillRef>
          <a:effectRef idx="2">
            <a:schemeClr val="dk1"/>
          </a:effectRef>
          <a:fontRef idx="minor">
            <a:schemeClr val="tx1"/>
          </a:fontRef>
        </p:style>
      </p:cxnSp>
      <p:sp>
        <p:nvSpPr>
          <p:cNvPr id="31" name="TextBox 30">
            <a:extLst>
              <a:ext uri="{FF2B5EF4-FFF2-40B4-BE49-F238E27FC236}">
                <a16:creationId xmlns:a16="http://schemas.microsoft.com/office/drawing/2014/main" xmlns="" id="{BD91CEE4-0763-4B88-8FF1-AB69E735B90E}"/>
              </a:ext>
            </a:extLst>
          </p:cNvPr>
          <p:cNvSpPr txBox="1"/>
          <p:nvPr/>
        </p:nvSpPr>
        <p:spPr>
          <a:xfrm>
            <a:off x="5917841" y="4603071"/>
            <a:ext cx="509263" cy="369332"/>
          </a:xfrm>
          <a:prstGeom prst="rect">
            <a:avLst/>
          </a:prstGeom>
          <a:noFill/>
        </p:spPr>
        <p:txBody>
          <a:bodyPr wrap="square" rtlCol="0">
            <a:spAutoFit/>
          </a:bodyPr>
          <a:lstStyle/>
          <a:p>
            <a:r>
              <a:rPr lang="es-MX" dirty="0"/>
              <a:t>0</a:t>
            </a:r>
          </a:p>
        </p:txBody>
      </p:sp>
      <p:sp>
        <p:nvSpPr>
          <p:cNvPr id="57" name="TextBox 56">
            <a:extLst>
              <a:ext uri="{FF2B5EF4-FFF2-40B4-BE49-F238E27FC236}">
                <a16:creationId xmlns:a16="http://schemas.microsoft.com/office/drawing/2014/main" xmlns="" id="{E6FCC336-BD41-452B-81DC-A0026F7F4939}"/>
              </a:ext>
            </a:extLst>
          </p:cNvPr>
          <p:cNvSpPr txBox="1"/>
          <p:nvPr/>
        </p:nvSpPr>
        <p:spPr>
          <a:xfrm>
            <a:off x="5837871" y="3916133"/>
            <a:ext cx="509263" cy="369332"/>
          </a:xfrm>
          <a:prstGeom prst="rect">
            <a:avLst/>
          </a:prstGeom>
          <a:noFill/>
        </p:spPr>
        <p:txBody>
          <a:bodyPr wrap="square" rtlCol="0">
            <a:spAutoFit/>
          </a:bodyPr>
          <a:lstStyle/>
          <a:p>
            <a:r>
              <a:rPr lang="es-MX" dirty="0"/>
              <a:t>+</a:t>
            </a:r>
          </a:p>
        </p:txBody>
      </p:sp>
      <p:sp>
        <p:nvSpPr>
          <p:cNvPr id="58" name="TextBox 57">
            <a:extLst>
              <a:ext uri="{FF2B5EF4-FFF2-40B4-BE49-F238E27FC236}">
                <a16:creationId xmlns:a16="http://schemas.microsoft.com/office/drawing/2014/main" xmlns="" id="{CA0A0F51-2A6E-414F-983B-9E5DADECA110}"/>
              </a:ext>
            </a:extLst>
          </p:cNvPr>
          <p:cNvSpPr txBox="1"/>
          <p:nvPr/>
        </p:nvSpPr>
        <p:spPr>
          <a:xfrm>
            <a:off x="5837871" y="5227080"/>
            <a:ext cx="509263" cy="369332"/>
          </a:xfrm>
          <a:prstGeom prst="rect">
            <a:avLst/>
          </a:prstGeom>
          <a:noFill/>
        </p:spPr>
        <p:txBody>
          <a:bodyPr wrap="square" rtlCol="0">
            <a:spAutoFit/>
          </a:bodyPr>
          <a:lstStyle/>
          <a:p>
            <a:r>
              <a:rPr lang="es-MX" dirty="0"/>
              <a:t>- </a:t>
            </a:r>
          </a:p>
        </p:txBody>
      </p:sp>
      <p:cxnSp>
        <p:nvCxnSpPr>
          <p:cNvPr id="60" name="Straight Connector 59">
            <a:extLst>
              <a:ext uri="{FF2B5EF4-FFF2-40B4-BE49-F238E27FC236}">
                <a16:creationId xmlns:a16="http://schemas.microsoft.com/office/drawing/2014/main" xmlns="" id="{A649109F-D199-481E-8201-06E469AE3463}"/>
              </a:ext>
            </a:extLst>
          </p:cNvPr>
          <p:cNvCxnSpPr>
            <a:cxnSpLocks/>
          </p:cNvCxnSpPr>
          <p:nvPr/>
        </p:nvCxnSpPr>
        <p:spPr>
          <a:xfrm>
            <a:off x="6399204" y="4752304"/>
            <a:ext cx="0" cy="7321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xmlns="" id="{68D05ACE-B2E6-4ABC-B571-D9FD369F4701}"/>
              </a:ext>
            </a:extLst>
          </p:cNvPr>
          <p:cNvCxnSpPr>
            <a:cxnSpLocks/>
          </p:cNvCxnSpPr>
          <p:nvPr/>
        </p:nvCxnSpPr>
        <p:spPr>
          <a:xfrm>
            <a:off x="7094664" y="2316116"/>
            <a:ext cx="0" cy="4265876"/>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xmlns="" id="{9AD591AD-1FA5-4CEC-BF9C-6AE249F1AF52}"/>
              </a:ext>
            </a:extLst>
          </p:cNvPr>
          <p:cNvCxnSpPr>
            <a:stCxn id="58" idx="3"/>
          </p:cNvCxnSpPr>
          <p:nvPr/>
        </p:nvCxnSpPr>
        <p:spPr>
          <a:xfrm>
            <a:off x="6347134" y="5411746"/>
            <a:ext cx="747530" cy="65420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xmlns="" id="{D50EC3F7-F12D-4FC4-AC2F-BFCF7FA9B506}"/>
              </a:ext>
            </a:extLst>
          </p:cNvPr>
          <p:cNvCxnSpPr>
            <a:cxnSpLocks/>
          </p:cNvCxnSpPr>
          <p:nvPr/>
        </p:nvCxnSpPr>
        <p:spPr>
          <a:xfrm flipV="1">
            <a:off x="7094664" y="3824094"/>
            <a:ext cx="0" cy="224185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xmlns="" id="{BF8A789E-150F-43F1-8F6A-22BBA9369F0F}"/>
              </a:ext>
            </a:extLst>
          </p:cNvPr>
          <p:cNvCxnSpPr>
            <a:cxnSpLocks/>
          </p:cNvCxnSpPr>
          <p:nvPr/>
        </p:nvCxnSpPr>
        <p:spPr>
          <a:xfrm flipH="1">
            <a:off x="8133563" y="1980701"/>
            <a:ext cx="9137" cy="4716313"/>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xmlns="" id="{C97900AB-A05F-4445-BA92-E7E458B9C31A}"/>
              </a:ext>
            </a:extLst>
          </p:cNvPr>
          <p:cNvCxnSpPr>
            <a:cxnSpLocks/>
            <a:stCxn id="45" idx="0"/>
          </p:cNvCxnSpPr>
          <p:nvPr/>
        </p:nvCxnSpPr>
        <p:spPr>
          <a:xfrm>
            <a:off x="9990264" y="2632007"/>
            <a:ext cx="0" cy="4252570"/>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xmlns="" id="{F066D8FC-8BD9-4CFB-90CB-90F27670B0B8}"/>
              </a:ext>
            </a:extLst>
          </p:cNvPr>
          <p:cNvCxnSpPr>
            <a:cxnSpLocks/>
          </p:cNvCxnSpPr>
          <p:nvPr/>
        </p:nvCxnSpPr>
        <p:spPr>
          <a:xfrm flipH="1">
            <a:off x="8150732" y="4166598"/>
            <a:ext cx="1" cy="47361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xmlns="" id="{652EC8A3-B234-4EA0-B4B5-2162D051FF3D}"/>
              </a:ext>
            </a:extLst>
          </p:cNvPr>
          <p:cNvCxnSpPr>
            <a:cxnSpLocks/>
          </p:cNvCxnSpPr>
          <p:nvPr/>
        </p:nvCxnSpPr>
        <p:spPr>
          <a:xfrm>
            <a:off x="7091416" y="3824094"/>
            <a:ext cx="1042147" cy="36810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xmlns="" id="{BAF39792-9701-4FC5-B7AA-CE0C142B6345}"/>
              </a:ext>
            </a:extLst>
          </p:cNvPr>
          <p:cNvCxnSpPr>
            <a:cxnSpLocks/>
          </p:cNvCxnSpPr>
          <p:nvPr/>
        </p:nvCxnSpPr>
        <p:spPr>
          <a:xfrm>
            <a:off x="8140416" y="4610873"/>
            <a:ext cx="1849847" cy="145507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xmlns="" id="{188321E2-3CC2-41B8-B078-48FBC89916B6}"/>
              </a:ext>
            </a:extLst>
          </p:cNvPr>
          <p:cNvCxnSpPr>
            <a:cxnSpLocks/>
          </p:cNvCxnSpPr>
          <p:nvPr/>
        </p:nvCxnSpPr>
        <p:spPr>
          <a:xfrm flipH="1" flipV="1">
            <a:off x="9990263" y="3863662"/>
            <a:ext cx="9137" cy="220228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xmlns="" id="{25A909B8-F43E-48FD-BC60-DE5D522B52A8}"/>
              </a:ext>
            </a:extLst>
          </p:cNvPr>
          <p:cNvCxnSpPr>
            <a:cxnSpLocks/>
          </p:cNvCxnSpPr>
          <p:nvPr/>
        </p:nvCxnSpPr>
        <p:spPr>
          <a:xfrm>
            <a:off x="9990263" y="3881255"/>
            <a:ext cx="735142" cy="39085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xmlns="" id="{E8086BDC-8BFF-4B79-8C61-C4BB92C745B2}"/>
              </a:ext>
            </a:extLst>
          </p:cNvPr>
          <p:cNvSpPr/>
          <p:nvPr/>
        </p:nvSpPr>
        <p:spPr>
          <a:xfrm>
            <a:off x="1466595" y="4371779"/>
            <a:ext cx="2928344" cy="191148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dirty="0"/>
              <a:t>DATOS:</a:t>
            </a:r>
          </a:p>
          <a:p>
            <a:pPr marL="285750" indent="-285750" algn="ctr">
              <a:buFont typeface="Arial" panose="020B0604020202020204" pitchFamily="34" charset="0"/>
              <a:buChar char="•"/>
            </a:pPr>
            <a:r>
              <a:rPr lang="es-MX" dirty="0"/>
              <a:t>w</a:t>
            </a:r>
            <a:r>
              <a:rPr lang="es-MX" dirty="0">
                <a:latin typeface="Cambria Math" panose="02040503050406030204" pitchFamily="18" charset="0"/>
                <a:ea typeface="Cambria Math" panose="02040503050406030204" pitchFamily="18" charset="0"/>
              </a:rPr>
              <a:t>₁=6 T</a:t>
            </a:r>
          </a:p>
          <a:p>
            <a:pPr marL="285750" indent="-285750" algn="ctr">
              <a:buFont typeface="Arial" panose="020B0604020202020204" pitchFamily="34" charset="0"/>
              <a:buChar char="•"/>
            </a:pPr>
            <a:r>
              <a:rPr lang="es-MX" dirty="0"/>
              <a:t>w</a:t>
            </a:r>
            <a:r>
              <a:rPr lang="es-MX" dirty="0">
                <a:latin typeface="Cambria Math" panose="02040503050406030204" pitchFamily="18" charset="0"/>
                <a:ea typeface="Cambria Math" panose="02040503050406030204" pitchFamily="18" charset="0"/>
              </a:rPr>
              <a:t>₂=20 T</a:t>
            </a:r>
            <a:endParaRPr lang="es-MX" dirty="0"/>
          </a:p>
          <a:p>
            <a:pPr marL="285750" indent="-285750" algn="ctr">
              <a:buFont typeface="Arial" panose="020B0604020202020204" pitchFamily="34" charset="0"/>
              <a:buChar char="•"/>
            </a:pPr>
            <a:r>
              <a:rPr lang="es-MX" dirty="0" err="1">
                <a:latin typeface="Cambria Math" panose="02040503050406030204" pitchFamily="18" charset="0"/>
                <a:ea typeface="Cambria Math" panose="02040503050406030204" pitchFamily="18" charset="0"/>
              </a:rPr>
              <a:t>By</a:t>
            </a:r>
            <a:r>
              <a:rPr lang="es-MX" dirty="0">
                <a:latin typeface="Cambria Math" panose="02040503050406030204" pitchFamily="18" charset="0"/>
                <a:ea typeface="Cambria Math" panose="02040503050406030204" pitchFamily="18" charset="0"/>
              </a:rPr>
              <a:t>= 18.33 T</a:t>
            </a:r>
          </a:p>
          <a:p>
            <a:pPr marL="285750" indent="-285750" algn="ctr">
              <a:buFont typeface="Arial" panose="020B0604020202020204" pitchFamily="34" charset="0"/>
              <a:buChar char="•"/>
            </a:pPr>
            <a:r>
              <a:rPr lang="es-MX" dirty="0">
                <a:latin typeface="Cambria Math" panose="02040503050406030204" pitchFamily="18" charset="0"/>
                <a:ea typeface="Cambria Math" panose="02040503050406030204" pitchFamily="18" charset="0"/>
              </a:rPr>
              <a:t>Ay= 18.67T</a:t>
            </a:r>
            <a:endParaRPr lang="es-MX" dirty="0"/>
          </a:p>
        </p:txBody>
      </p:sp>
      <p:sp>
        <p:nvSpPr>
          <p:cNvPr id="7" name="TextBox 6">
            <a:extLst>
              <a:ext uri="{FF2B5EF4-FFF2-40B4-BE49-F238E27FC236}">
                <a16:creationId xmlns:a16="http://schemas.microsoft.com/office/drawing/2014/main" xmlns="" id="{8A4480F0-D416-404D-8A80-3AAAD82C8FF7}"/>
              </a:ext>
            </a:extLst>
          </p:cNvPr>
          <p:cNvSpPr txBox="1"/>
          <p:nvPr/>
        </p:nvSpPr>
        <p:spPr>
          <a:xfrm>
            <a:off x="6240610" y="5144583"/>
            <a:ext cx="622476" cy="369332"/>
          </a:xfrm>
          <a:prstGeom prst="rect">
            <a:avLst/>
          </a:prstGeom>
          <a:noFill/>
        </p:spPr>
        <p:txBody>
          <a:bodyPr wrap="square" rtlCol="0">
            <a:spAutoFit/>
          </a:bodyPr>
          <a:lstStyle/>
          <a:p>
            <a:r>
              <a:rPr lang="es-MX" dirty="0"/>
              <a:t>-5T</a:t>
            </a:r>
          </a:p>
        </p:txBody>
      </p:sp>
      <p:sp>
        <p:nvSpPr>
          <p:cNvPr id="10" name="TextBox 9">
            <a:extLst>
              <a:ext uri="{FF2B5EF4-FFF2-40B4-BE49-F238E27FC236}">
                <a16:creationId xmlns:a16="http://schemas.microsoft.com/office/drawing/2014/main" xmlns="" id="{B3F7591D-7B97-4C87-A79F-5DBCF9825739}"/>
              </a:ext>
            </a:extLst>
          </p:cNvPr>
          <p:cNvSpPr txBox="1"/>
          <p:nvPr/>
        </p:nvSpPr>
        <p:spPr>
          <a:xfrm>
            <a:off x="6551847" y="5959810"/>
            <a:ext cx="820257" cy="307777"/>
          </a:xfrm>
          <a:prstGeom prst="rect">
            <a:avLst/>
          </a:prstGeom>
          <a:noFill/>
        </p:spPr>
        <p:txBody>
          <a:bodyPr wrap="square" rtlCol="0">
            <a:spAutoFit/>
          </a:bodyPr>
          <a:lstStyle/>
          <a:p>
            <a:r>
              <a:rPr lang="es-MX" sz="1400" dirty="0"/>
              <a:t>2*2=4</a:t>
            </a:r>
          </a:p>
        </p:txBody>
      </p:sp>
      <p:cxnSp>
        <p:nvCxnSpPr>
          <p:cNvPr id="12" name="Straight Arrow Connector 11">
            <a:extLst>
              <a:ext uri="{FF2B5EF4-FFF2-40B4-BE49-F238E27FC236}">
                <a16:creationId xmlns:a16="http://schemas.microsoft.com/office/drawing/2014/main" xmlns="" id="{0BC0E47A-17E8-4564-8C99-8EB0F081D216}"/>
              </a:ext>
            </a:extLst>
          </p:cNvPr>
          <p:cNvCxnSpPr>
            <a:cxnSpLocks/>
          </p:cNvCxnSpPr>
          <p:nvPr/>
        </p:nvCxnSpPr>
        <p:spPr>
          <a:xfrm flipH="1">
            <a:off x="5837871" y="6113698"/>
            <a:ext cx="856285" cy="552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xmlns="" id="{839204DA-1DF0-45DB-A6EC-C8A28A20B004}"/>
              </a:ext>
            </a:extLst>
          </p:cNvPr>
          <p:cNvSpPr txBox="1"/>
          <p:nvPr/>
        </p:nvSpPr>
        <p:spPr>
          <a:xfrm>
            <a:off x="5064712" y="6041535"/>
            <a:ext cx="864827" cy="253916"/>
          </a:xfrm>
          <a:prstGeom prst="rect">
            <a:avLst/>
          </a:prstGeom>
          <a:noFill/>
        </p:spPr>
        <p:txBody>
          <a:bodyPr wrap="square" rtlCol="0">
            <a:spAutoFit/>
          </a:bodyPr>
          <a:lstStyle/>
          <a:p>
            <a:r>
              <a:rPr lang="es-MX" sz="1050" dirty="0"/>
              <a:t>Toneladas</a:t>
            </a:r>
          </a:p>
        </p:txBody>
      </p:sp>
      <p:sp>
        <p:nvSpPr>
          <p:cNvPr id="15" name="TextBox 14">
            <a:extLst>
              <a:ext uri="{FF2B5EF4-FFF2-40B4-BE49-F238E27FC236}">
                <a16:creationId xmlns:a16="http://schemas.microsoft.com/office/drawing/2014/main" xmlns="" id="{0EEC0157-88F9-4296-886F-A3EB6E76E845}"/>
              </a:ext>
            </a:extLst>
          </p:cNvPr>
          <p:cNvSpPr txBox="1"/>
          <p:nvPr/>
        </p:nvSpPr>
        <p:spPr>
          <a:xfrm>
            <a:off x="7146734" y="6363994"/>
            <a:ext cx="663391" cy="253916"/>
          </a:xfrm>
          <a:prstGeom prst="rect">
            <a:avLst/>
          </a:prstGeom>
          <a:noFill/>
        </p:spPr>
        <p:txBody>
          <a:bodyPr wrap="square" rtlCol="0">
            <a:spAutoFit/>
          </a:bodyPr>
          <a:lstStyle/>
          <a:p>
            <a:r>
              <a:rPr lang="es-MX" sz="1050" dirty="0"/>
              <a:t>metros</a:t>
            </a:r>
          </a:p>
        </p:txBody>
      </p:sp>
      <p:cxnSp>
        <p:nvCxnSpPr>
          <p:cNvPr id="18" name="Straight Arrow Connector 17">
            <a:extLst>
              <a:ext uri="{FF2B5EF4-FFF2-40B4-BE49-F238E27FC236}">
                <a16:creationId xmlns:a16="http://schemas.microsoft.com/office/drawing/2014/main" xmlns="" id="{BDF2DC8B-79D5-4C8E-9249-5664FAA27438}"/>
              </a:ext>
            </a:extLst>
          </p:cNvPr>
          <p:cNvCxnSpPr>
            <a:cxnSpLocks/>
          </p:cNvCxnSpPr>
          <p:nvPr/>
        </p:nvCxnSpPr>
        <p:spPr>
          <a:xfrm flipV="1">
            <a:off x="7601631" y="3451779"/>
            <a:ext cx="267052" cy="2732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xmlns="" id="{C397FEFE-12E9-4600-BD6F-01C167845012}"/>
              </a:ext>
            </a:extLst>
          </p:cNvPr>
          <p:cNvSpPr txBox="1"/>
          <p:nvPr/>
        </p:nvSpPr>
        <p:spPr>
          <a:xfrm>
            <a:off x="9464167" y="4975843"/>
            <a:ext cx="1005713" cy="369332"/>
          </a:xfrm>
          <a:prstGeom prst="rect">
            <a:avLst/>
          </a:prstGeom>
          <a:noFill/>
        </p:spPr>
        <p:txBody>
          <a:bodyPr wrap="square" rtlCol="0">
            <a:spAutoFit/>
          </a:bodyPr>
          <a:lstStyle/>
          <a:p>
            <a:r>
              <a:rPr lang="es-MX" dirty="0"/>
              <a:t>18.33T</a:t>
            </a:r>
          </a:p>
        </p:txBody>
      </p:sp>
      <p:sp>
        <p:nvSpPr>
          <p:cNvPr id="24" name="TextBox 23">
            <a:extLst>
              <a:ext uri="{FF2B5EF4-FFF2-40B4-BE49-F238E27FC236}">
                <a16:creationId xmlns:a16="http://schemas.microsoft.com/office/drawing/2014/main" xmlns="" id="{41F7C483-3C12-42B9-A96A-2E7DCA59EA12}"/>
              </a:ext>
            </a:extLst>
          </p:cNvPr>
          <p:cNvSpPr txBox="1"/>
          <p:nvPr/>
        </p:nvSpPr>
        <p:spPr>
          <a:xfrm>
            <a:off x="7123335" y="5781029"/>
            <a:ext cx="561035" cy="369332"/>
          </a:xfrm>
          <a:prstGeom prst="rect">
            <a:avLst/>
          </a:prstGeom>
          <a:noFill/>
        </p:spPr>
        <p:txBody>
          <a:bodyPr wrap="square" rtlCol="0">
            <a:spAutoFit/>
          </a:bodyPr>
          <a:lstStyle/>
          <a:p>
            <a:r>
              <a:rPr lang="es-MX" dirty="0"/>
              <a:t>-9T</a:t>
            </a:r>
          </a:p>
        </p:txBody>
      </p:sp>
      <p:sp>
        <p:nvSpPr>
          <p:cNvPr id="36" name="TextBox 35">
            <a:extLst>
              <a:ext uri="{FF2B5EF4-FFF2-40B4-BE49-F238E27FC236}">
                <a16:creationId xmlns:a16="http://schemas.microsoft.com/office/drawing/2014/main" xmlns="" id="{BD388EAC-C1E6-4DDB-AE08-0779012DE904}"/>
              </a:ext>
            </a:extLst>
          </p:cNvPr>
          <p:cNvSpPr txBox="1"/>
          <p:nvPr/>
        </p:nvSpPr>
        <p:spPr>
          <a:xfrm>
            <a:off x="6551847" y="3714110"/>
            <a:ext cx="649276" cy="369332"/>
          </a:xfrm>
          <a:prstGeom prst="rect">
            <a:avLst/>
          </a:prstGeom>
          <a:noFill/>
        </p:spPr>
        <p:txBody>
          <a:bodyPr wrap="square" rtlCol="0">
            <a:spAutoFit/>
          </a:bodyPr>
          <a:lstStyle/>
          <a:p>
            <a:r>
              <a:rPr lang="es-MX" dirty="0"/>
              <a:t>9.67</a:t>
            </a:r>
          </a:p>
        </p:txBody>
      </p:sp>
      <p:sp>
        <p:nvSpPr>
          <p:cNvPr id="63" name="TextBox 62">
            <a:extLst>
              <a:ext uri="{FF2B5EF4-FFF2-40B4-BE49-F238E27FC236}">
                <a16:creationId xmlns:a16="http://schemas.microsoft.com/office/drawing/2014/main" xmlns="" id="{F1761D11-522B-42D7-80EE-8BC645C11AA4}"/>
              </a:ext>
            </a:extLst>
          </p:cNvPr>
          <p:cNvSpPr txBox="1"/>
          <p:nvPr/>
        </p:nvSpPr>
        <p:spPr>
          <a:xfrm>
            <a:off x="7314941" y="3604488"/>
            <a:ext cx="820257" cy="307777"/>
          </a:xfrm>
          <a:prstGeom prst="rect">
            <a:avLst/>
          </a:prstGeom>
          <a:noFill/>
        </p:spPr>
        <p:txBody>
          <a:bodyPr wrap="square" rtlCol="0">
            <a:spAutoFit/>
          </a:bodyPr>
          <a:lstStyle/>
          <a:p>
            <a:r>
              <a:rPr lang="es-MX" sz="1400" dirty="0"/>
              <a:t>2*2=4</a:t>
            </a:r>
          </a:p>
        </p:txBody>
      </p:sp>
      <p:sp>
        <p:nvSpPr>
          <p:cNvPr id="66" name="TextBox 65">
            <a:extLst>
              <a:ext uri="{FF2B5EF4-FFF2-40B4-BE49-F238E27FC236}">
                <a16:creationId xmlns:a16="http://schemas.microsoft.com/office/drawing/2014/main" xmlns="" id="{002BDC7A-4909-49FB-AD8A-CC2EA77A58A6}"/>
              </a:ext>
            </a:extLst>
          </p:cNvPr>
          <p:cNvSpPr txBox="1"/>
          <p:nvPr/>
        </p:nvSpPr>
        <p:spPr>
          <a:xfrm>
            <a:off x="7705095" y="3264257"/>
            <a:ext cx="663391" cy="253916"/>
          </a:xfrm>
          <a:prstGeom prst="rect">
            <a:avLst/>
          </a:prstGeom>
          <a:noFill/>
        </p:spPr>
        <p:txBody>
          <a:bodyPr wrap="square" rtlCol="0">
            <a:spAutoFit/>
          </a:bodyPr>
          <a:lstStyle/>
          <a:p>
            <a:r>
              <a:rPr lang="es-MX" sz="1050" dirty="0"/>
              <a:t>metros</a:t>
            </a:r>
          </a:p>
        </p:txBody>
      </p:sp>
      <p:sp>
        <p:nvSpPr>
          <p:cNvPr id="69" name="TextBox 68">
            <a:extLst>
              <a:ext uri="{FF2B5EF4-FFF2-40B4-BE49-F238E27FC236}">
                <a16:creationId xmlns:a16="http://schemas.microsoft.com/office/drawing/2014/main" xmlns="" id="{767E3415-C9D8-4C1A-A349-7FFF707113A3}"/>
              </a:ext>
            </a:extLst>
          </p:cNvPr>
          <p:cNvSpPr txBox="1"/>
          <p:nvPr/>
        </p:nvSpPr>
        <p:spPr>
          <a:xfrm>
            <a:off x="6759907" y="3310751"/>
            <a:ext cx="864827" cy="253916"/>
          </a:xfrm>
          <a:prstGeom prst="rect">
            <a:avLst/>
          </a:prstGeom>
          <a:noFill/>
        </p:spPr>
        <p:txBody>
          <a:bodyPr wrap="square" rtlCol="0">
            <a:spAutoFit/>
          </a:bodyPr>
          <a:lstStyle/>
          <a:p>
            <a:r>
              <a:rPr lang="es-MX" sz="1050" dirty="0"/>
              <a:t>Toneladas</a:t>
            </a:r>
          </a:p>
        </p:txBody>
      </p:sp>
      <p:cxnSp>
        <p:nvCxnSpPr>
          <p:cNvPr id="71" name="Straight Arrow Connector 70">
            <a:extLst>
              <a:ext uri="{FF2B5EF4-FFF2-40B4-BE49-F238E27FC236}">
                <a16:creationId xmlns:a16="http://schemas.microsoft.com/office/drawing/2014/main" xmlns="" id="{1BA0A67C-D0B8-4EF9-B156-3B3D4D13B7B5}"/>
              </a:ext>
            </a:extLst>
          </p:cNvPr>
          <p:cNvCxnSpPr>
            <a:cxnSpLocks/>
          </p:cNvCxnSpPr>
          <p:nvPr/>
        </p:nvCxnSpPr>
        <p:spPr>
          <a:xfrm flipH="1" flipV="1">
            <a:off x="7359545" y="3518173"/>
            <a:ext cx="107647" cy="1696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xmlns="" id="{A093E8A9-4D91-4FA2-978D-2B5F63248A9B}"/>
              </a:ext>
            </a:extLst>
          </p:cNvPr>
          <p:cNvSpPr txBox="1"/>
          <p:nvPr/>
        </p:nvSpPr>
        <p:spPr>
          <a:xfrm>
            <a:off x="8020983" y="3938256"/>
            <a:ext cx="645113" cy="369332"/>
          </a:xfrm>
          <a:prstGeom prst="rect">
            <a:avLst/>
          </a:prstGeom>
          <a:noFill/>
        </p:spPr>
        <p:txBody>
          <a:bodyPr wrap="square" rtlCol="0">
            <a:spAutoFit/>
          </a:bodyPr>
          <a:lstStyle/>
          <a:p>
            <a:r>
              <a:rPr lang="es-MX" dirty="0"/>
              <a:t>5.67</a:t>
            </a:r>
          </a:p>
        </p:txBody>
      </p:sp>
      <p:cxnSp>
        <p:nvCxnSpPr>
          <p:cNvPr id="75" name="Straight Arrow Connector 74">
            <a:extLst>
              <a:ext uri="{FF2B5EF4-FFF2-40B4-BE49-F238E27FC236}">
                <a16:creationId xmlns:a16="http://schemas.microsoft.com/office/drawing/2014/main" xmlns="" id="{09507A48-0018-4A2D-975A-A0F19DCEA8F3}"/>
              </a:ext>
            </a:extLst>
          </p:cNvPr>
          <p:cNvCxnSpPr>
            <a:cxnSpLocks/>
            <a:stCxn id="10" idx="2"/>
            <a:endCxn id="15" idx="1"/>
          </p:cNvCxnSpPr>
          <p:nvPr/>
        </p:nvCxnSpPr>
        <p:spPr>
          <a:xfrm>
            <a:off x="6961976" y="6267587"/>
            <a:ext cx="184758" cy="2233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xmlns="" id="{3F10CE07-F45D-409C-AD67-7C2B654DC719}"/>
              </a:ext>
            </a:extLst>
          </p:cNvPr>
          <p:cNvSpPr txBox="1"/>
          <p:nvPr/>
        </p:nvSpPr>
        <p:spPr>
          <a:xfrm>
            <a:off x="8242189" y="4357579"/>
            <a:ext cx="773562" cy="369332"/>
          </a:xfrm>
          <a:prstGeom prst="rect">
            <a:avLst/>
          </a:prstGeom>
          <a:noFill/>
        </p:spPr>
        <p:txBody>
          <a:bodyPr wrap="square" rtlCol="0">
            <a:spAutoFit/>
          </a:bodyPr>
          <a:lstStyle/>
          <a:p>
            <a:r>
              <a:rPr lang="es-MX" dirty="0"/>
              <a:t>2.67</a:t>
            </a:r>
          </a:p>
        </p:txBody>
      </p:sp>
      <p:sp>
        <p:nvSpPr>
          <p:cNvPr id="80" name="TextBox 79">
            <a:extLst>
              <a:ext uri="{FF2B5EF4-FFF2-40B4-BE49-F238E27FC236}">
                <a16:creationId xmlns:a16="http://schemas.microsoft.com/office/drawing/2014/main" xmlns="" id="{3F5318CC-7850-4001-9603-7E1F0BB789A3}"/>
              </a:ext>
            </a:extLst>
          </p:cNvPr>
          <p:cNvSpPr txBox="1"/>
          <p:nvPr/>
        </p:nvSpPr>
        <p:spPr>
          <a:xfrm>
            <a:off x="9181975" y="5846740"/>
            <a:ext cx="820257" cy="307777"/>
          </a:xfrm>
          <a:prstGeom prst="rect">
            <a:avLst/>
          </a:prstGeom>
          <a:noFill/>
        </p:spPr>
        <p:txBody>
          <a:bodyPr wrap="square" rtlCol="0">
            <a:spAutoFit/>
          </a:bodyPr>
          <a:lstStyle/>
          <a:p>
            <a:r>
              <a:rPr lang="es-MX" sz="1400" dirty="0"/>
              <a:t>3*4=12</a:t>
            </a:r>
          </a:p>
        </p:txBody>
      </p:sp>
      <p:cxnSp>
        <p:nvCxnSpPr>
          <p:cNvPr id="82" name="Straight Arrow Connector 81">
            <a:extLst>
              <a:ext uri="{FF2B5EF4-FFF2-40B4-BE49-F238E27FC236}">
                <a16:creationId xmlns:a16="http://schemas.microsoft.com/office/drawing/2014/main" xmlns="" id="{B0CD63F7-F11E-4493-9662-D1424E86B17E}"/>
              </a:ext>
            </a:extLst>
          </p:cNvPr>
          <p:cNvCxnSpPr>
            <a:cxnSpLocks/>
          </p:cNvCxnSpPr>
          <p:nvPr/>
        </p:nvCxnSpPr>
        <p:spPr>
          <a:xfrm flipH="1">
            <a:off x="8467999" y="6000628"/>
            <a:ext cx="856285" cy="552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xmlns="" id="{8B10B996-62A0-4D37-AA94-F7E8FBE57454}"/>
              </a:ext>
            </a:extLst>
          </p:cNvPr>
          <p:cNvSpPr txBox="1"/>
          <p:nvPr/>
        </p:nvSpPr>
        <p:spPr>
          <a:xfrm>
            <a:off x="7694840" y="5928465"/>
            <a:ext cx="864827" cy="253916"/>
          </a:xfrm>
          <a:prstGeom prst="rect">
            <a:avLst/>
          </a:prstGeom>
          <a:noFill/>
        </p:spPr>
        <p:txBody>
          <a:bodyPr wrap="square" rtlCol="0">
            <a:spAutoFit/>
          </a:bodyPr>
          <a:lstStyle/>
          <a:p>
            <a:r>
              <a:rPr lang="es-MX" sz="1050" dirty="0"/>
              <a:t>Toneladas</a:t>
            </a:r>
          </a:p>
        </p:txBody>
      </p:sp>
      <p:sp>
        <p:nvSpPr>
          <p:cNvPr id="86" name="TextBox 85">
            <a:extLst>
              <a:ext uri="{FF2B5EF4-FFF2-40B4-BE49-F238E27FC236}">
                <a16:creationId xmlns:a16="http://schemas.microsoft.com/office/drawing/2014/main" xmlns="" id="{6DFE5389-0449-4C49-A045-12E8A1A9C461}"/>
              </a:ext>
            </a:extLst>
          </p:cNvPr>
          <p:cNvSpPr txBox="1"/>
          <p:nvPr/>
        </p:nvSpPr>
        <p:spPr>
          <a:xfrm>
            <a:off x="9776862" y="6250924"/>
            <a:ext cx="663391" cy="253916"/>
          </a:xfrm>
          <a:prstGeom prst="rect">
            <a:avLst/>
          </a:prstGeom>
          <a:noFill/>
        </p:spPr>
        <p:txBody>
          <a:bodyPr wrap="square" rtlCol="0">
            <a:spAutoFit/>
          </a:bodyPr>
          <a:lstStyle/>
          <a:p>
            <a:r>
              <a:rPr lang="es-MX" sz="1050" dirty="0"/>
              <a:t>metros</a:t>
            </a:r>
          </a:p>
        </p:txBody>
      </p:sp>
      <p:cxnSp>
        <p:nvCxnSpPr>
          <p:cNvPr id="87" name="Straight Arrow Connector 86">
            <a:extLst>
              <a:ext uri="{FF2B5EF4-FFF2-40B4-BE49-F238E27FC236}">
                <a16:creationId xmlns:a16="http://schemas.microsoft.com/office/drawing/2014/main" xmlns="" id="{E108688E-25B2-44B5-949F-01128CB68B48}"/>
              </a:ext>
            </a:extLst>
          </p:cNvPr>
          <p:cNvCxnSpPr>
            <a:cxnSpLocks/>
            <a:stCxn id="80" idx="2"/>
            <a:endCxn id="86" idx="1"/>
          </p:cNvCxnSpPr>
          <p:nvPr/>
        </p:nvCxnSpPr>
        <p:spPr>
          <a:xfrm>
            <a:off x="9592104" y="6154517"/>
            <a:ext cx="184758" cy="2233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xmlns="" id="{7A1982CB-3DC5-4A04-AC0E-219FAF8B2D92}"/>
              </a:ext>
            </a:extLst>
          </p:cNvPr>
          <p:cNvSpPr txBox="1"/>
          <p:nvPr/>
        </p:nvSpPr>
        <p:spPr>
          <a:xfrm>
            <a:off x="8834911" y="6568326"/>
            <a:ext cx="1327759" cy="246221"/>
          </a:xfrm>
          <a:prstGeom prst="rect">
            <a:avLst/>
          </a:prstGeom>
          <a:noFill/>
        </p:spPr>
        <p:txBody>
          <a:bodyPr wrap="square" rtlCol="0">
            <a:spAutoFit/>
          </a:bodyPr>
          <a:lstStyle/>
          <a:p>
            <a:r>
              <a:rPr lang="es-MX" sz="1000" dirty="0"/>
              <a:t>2.67-12.0= -9.33</a:t>
            </a:r>
          </a:p>
        </p:txBody>
      </p:sp>
      <p:sp>
        <p:nvSpPr>
          <p:cNvPr id="73" name="TextBox 72">
            <a:extLst>
              <a:ext uri="{FF2B5EF4-FFF2-40B4-BE49-F238E27FC236}">
                <a16:creationId xmlns:a16="http://schemas.microsoft.com/office/drawing/2014/main" xmlns="" id="{E98008A9-C33A-4425-8F16-464BF2997461}"/>
              </a:ext>
            </a:extLst>
          </p:cNvPr>
          <p:cNvSpPr txBox="1"/>
          <p:nvPr/>
        </p:nvSpPr>
        <p:spPr>
          <a:xfrm>
            <a:off x="9990263" y="5781029"/>
            <a:ext cx="771451" cy="369332"/>
          </a:xfrm>
          <a:prstGeom prst="rect">
            <a:avLst/>
          </a:prstGeom>
          <a:noFill/>
        </p:spPr>
        <p:txBody>
          <a:bodyPr wrap="square" rtlCol="0">
            <a:spAutoFit/>
          </a:bodyPr>
          <a:lstStyle/>
          <a:p>
            <a:r>
              <a:rPr lang="es-MX" dirty="0"/>
              <a:t>-9.33</a:t>
            </a:r>
          </a:p>
        </p:txBody>
      </p:sp>
      <p:sp>
        <p:nvSpPr>
          <p:cNvPr id="89" name="TextBox 88">
            <a:extLst>
              <a:ext uri="{FF2B5EF4-FFF2-40B4-BE49-F238E27FC236}">
                <a16:creationId xmlns:a16="http://schemas.microsoft.com/office/drawing/2014/main" xmlns="" id="{EDC63820-565A-476E-A625-4FBED556BBB4}"/>
              </a:ext>
            </a:extLst>
          </p:cNvPr>
          <p:cNvSpPr txBox="1"/>
          <p:nvPr/>
        </p:nvSpPr>
        <p:spPr>
          <a:xfrm>
            <a:off x="6846556" y="4472064"/>
            <a:ext cx="1005713" cy="369332"/>
          </a:xfrm>
          <a:prstGeom prst="rect">
            <a:avLst/>
          </a:prstGeom>
          <a:noFill/>
        </p:spPr>
        <p:txBody>
          <a:bodyPr wrap="square" rtlCol="0">
            <a:spAutoFit/>
          </a:bodyPr>
          <a:lstStyle/>
          <a:p>
            <a:r>
              <a:rPr lang="es-MX" dirty="0"/>
              <a:t>18.67T</a:t>
            </a:r>
          </a:p>
        </p:txBody>
      </p:sp>
      <p:cxnSp>
        <p:nvCxnSpPr>
          <p:cNvPr id="91" name="Straight Connector 90">
            <a:extLst>
              <a:ext uri="{FF2B5EF4-FFF2-40B4-BE49-F238E27FC236}">
                <a16:creationId xmlns:a16="http://schemas.microsoft.com/office/drawing/2014/main" xmlns="" id="{D50750C4-BE61-40BF-8C25-88F4F0F713F8}"/>
              </a:ext>
            </a:extLst>
          </p:cNvPr>
          <p:cNvCxnSpPr>
            <a:cxnSpLocks/>
          </p:cNvCxnSpPr>
          <p:nvPr/>
        </p:nvCxnSpPr>
        <p:spPr>
          <a:xfrm flipH="1">
            <a:off x="10713074" y="4238016"/>
            <a:ext cx="1" cy="47361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93" name="TextBox 92">
            <a:extLst>
              <a:ext uri="{FF2B5EF4-FFF2-40B4-BE49-F238E27FC236}">
                <a16:creationId xmlns:a16="http://schemas.microsoft.com/office/drawing/2014/main" xmlns="" id="{B3CAD035-CBAD-492C-8CCB-1DB679DCFE2E}"/>
              </a:ext>
            </a:extLst>
          </p:cNvPr>
          <p:cNvSpPr txBox="1"/>
          <p:nvPr/>
        </p:nvSpPr>
        <p:spPr>
          <a:xfrm>
            <a:off x="9652957" y="3821374"/>
            <a:ext cx="368090" cy="369332"/>
          </a:xfrm>
          <a:prstGeom prst="rect">
            <a:avLst/>
          </a:prstGeom>
          <a:noFill/>
        </p:spPr>
        <p:txBody>
          <a:bodyPr wrap="square" rtlCol="0">
            <a:spAutoFit/>
          </a:bodyPr>
          <a:lstStyle/>
          <a:p>
            <a:r>
              <a:rPr lang="es-MX" dirty="0"/>
              <a:t>9</a:t>
            </a:r>
          </a:p>
        </p:txBody>
      </p:sp>
      <p:sp>
        <p:nvSpPr>
          <p:cNvPr id="98" name="TextBox 97">
            <a:extLst>
              <a:ext uri="{FF2B5EF4-FFF2-40B4-BE49-F238E27FC236}">
                <a16:creationId xmlns:a16="http://schemas.microsoft.com/office/drawing/2014/main" xmlns="" id="{3D58BA2C-318C-4C84-B333-B991B3806C03}"/>
              </a:ext>
            </a:extLst>
          </p:cNvPr>
          <p:cNvSpPr txBox="1"/>
          <p:nvPr/>
        </p:nvSpPr>
        <p:spPr>
          <a:xfrm>
            <a:off x="10105335" y="3633916"/>
            <a:ext cx="789342" cy="307777"/>
          </a:xfrm>
          <a:prstGeom prst="rect">
            <a:avLst/>
          </a:prstGeom>
          <a:noFill/>
        </p:spPr>
        <p:txBody>
          <a:bodyPr wrap="square" rtlCol="0">
            <a:spAutoFit/>
          </a:bodyPr>
          <a:lstStyle/>
          <a:p>
            <a:r>
              <a:rPr lang="es-MX" sz="1400" dirty="0"/>
              <a:t>3*2=6</a:t>
            </a:r>
          </a:p>
        </p:txBody>
      </p:sp>
      <p:cxnSp>
        <p:nvCxnSpPr>
          <p:cNvPr id="99" name="Straight Arrow Connector 98">
            <a:extLst>
              <a:ext uri="{FF2B5EF4-FFF2-40B4-BE49-F238E27FC236}">
                <a16:creationId xmlns:a16="http://schemas.microsoft.com/office/drawing/2014/main" xmlns="" id="{BA3DF756-385F-4360-9FC4-D14B76F9842D}"/>
              </a:ext>
            </a:extLst>
          </p:cNvPr>
          <p:cNvCxnSpPr>
            <a:cxnSpLocks/>
            <a:endCxn id="93" idx="0"/>
          </p:cNvCxnSpPr>
          <p:nvPr/>
        </p:nvCxnSpPr>
        <p:spPr>
          <a:xfrm flipH="1">
            <a:off x="9837002" y="3796236"/>
            <a:ext cx="373866" cy="251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xmlns="" id="{87A73309-4153-4D76-B84C-3090C12CE448}"/>
              </a:ext>
            </a:extLst>
          </p:cNvPr>
          <p:cNvSpPr txBox="1"/>
          <p:nvPr/>
        </p:nvSpPr>
        <p:spPr>
          <a:xfrm>
            <a:off x="9061124" y="3681720"/>
            <a:ext cx="878352" cy="253916"/>
          </a:xfrm>
          <a:prstGeom prst="rect">
            <a:avLst/>
          </a:prstGeom>
          <a:noFill/>
        </p:spPr>
        <p:txBody>
          <a:bodyPr wrap="square" rtlCol="0">
            <a:spAutoFit/>
          </a:bodyPr>
          <a:lstStyle/>
          <a:p>
            <a:r>
              <a:rPr lang="es-MX" sz="1050" dirty="0"/>
              <a:t>Toneladas</a:t>
            </a:r>
          </a:p>
        </p:txBody>
      </p:sp>
      <p:sp>
        <p:nvSpPr>
          <p:cNvPr id="101" name="TextBox 100">
            <a:extLst>
              <a:ext uri="{FF2B5EF4-FFF2-40B4-BE49-F238E27FC236}">
                <a16:creationId xmlns:a16="http://schemas.microsoft.com/office/drawing/2014/main" xmlns="" id="{1DFCD62E-BFC3-4190-954E-B1720A912ED5}"/>
              </a:ext>
            </a:extLst>
          </p:cNvPr>
          <p:cNvSpPr txBox="1"/>
          <p:nvPr/>
        </p:nvSpPr>
        <p:spPr>
          <a:xfrm>
            <a:off x="10850236" y="4031549"/>
            <a:ext cx="648567" cy="253916"/>
          </a:xfrm>
          <a:prstGeom prst="rect">
            <a:avLst/>
          </a:prstGeom>
          <a:noFill/>
        </p:spPr>
        <p:txBody>
          <a:bodyPr wrap="square" rtlCol="0">
            <a:spAutoFit/>
          </a:bodyPr>
          <a:lstStyle/>
          <a:p>
            <a:r>
              <a:rPr lang="es-MX" sz="1050" dirty="0"/>
              <a:t>metros</a:t>
            </a:r>
          </a:p>
        </p:txBody>
      </p:sp>
      <p:cxnSp>
        <p:nvCxnSpPr>
          <p:cNvPr id="104" name="Straight Arrow Connector 103">
            <a:extLst>
              <a:ext uri="{FF2B5EF4-FFF2-40B4-BE49-F238E27FC236}">
                <a16:creationId xmlns:a16="http://schemas.microsoft.com/office/drawing/2014/main" xmlns="" id="{228F5A92-6EF3-40CD-83B3-F2F2C736E061}"/>
              </a:ext>
            </a:extLst>
          </p:cNvPr>
          <p:cNvCxnSpPr>
            <a:cxnSpLocks/>
            <a:stCxn id="98" idx="2"/>
            <a:endCxn id="101" idx="1"/>
          </p:cNvCxnSpPr>
          <p:nvPr/>
        </p:nvCxnSpPr>
        <p:spPr>
          <a:xfrm>
            <a:off x="10500006" y="3941693"/>
            <a:ext cx="350230" cy="2168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2" name="TextBox 111">
            <a:extLst>
              <a:ext uri="{FF2B5EF4-FFF2-40B4-BE49-F238E27FC236}">
                <a16:creationId xmlns:a16="http://schemas.microsoft.com/office/drawing/2014/main" xmlns="" id="{FF2B12AA-03A3-4192-AE7A-AC01667B1791}"/>
              </a:ext>
            </a:extLst>
          </p:cNvPr>
          <p:cNvSpPr txBox="1"/>
          <p:nvPr/>
        </p:nvSpPr>
        <p:spPr>
          <a:xfrm>
            <a:off x="10739621" y="4131152"/>
            <a:ext cx="329757" cy="369332"/>
          </a:xfrm>
          <a:prstGeom prst="rect">
            <a:avLst/>
          </a:prstGeom>
          <a:noFill/>
        </p:spPr>
        <p:txBody>
          <a:bodyPr wrap="square" rtlCol="0">
            <a:spAutoFit/>
          </a:bodyPr>
          <a:lstStyle/>
          <a:p>
            <a:r>
              <a:rPr lang="es-MX" dirty="0"/>
              <a:t>3</a:t>
            </a:r>
          </a:p>
        </p:txBody>
      </p:sp>
      <p:sp>
        <p:nvSpPr>
          <p:cNvPr id="113" name="TextBox 112">
            <a:extLst>
              <a:ext uri="{FF2B5EF4-FFF2-40B4-BE49-F238E27FC236}">
                <a16:creationId xmlns:a16="http://schemas.microsoft.com/office/drawing/2014/main" xmlns="" id="{D91F4D96-7ABF-4848-9FEB-D84B1454FF1C}"/>
              </a:ext>
            </a:extLst>
          </p:cNvPr>
          <p:cNvSpPr txBox="1"/>
          <p:nvPr/>
        </p:nvSpPr>
        <p:spPr>
          <a:xfrm>
            <a:off x="10761714" y="4603071"/>
            <a:ext cx="445054" cy="369332"/>
          </a:xfrm>
          <a:prstGeom prst="rect">
            <a:avLst/>
          </a:prstGeom>
          <a:noFill/>
        </p:spPr>
        <p:txBody>
          <a:bodyPr wrap="square" rtlCol="0">
            <a:spAutoFit/>
          </a:bodyPr>
          <a:lstStyle/>
          <a:p>
            <a:r>
              <a:rPr lang="es-MX" dirty="0"/>
              <a:t>0</a:t>
            </a:r>
          </a:p>
        </p:txBody>
      </p:sp>
    </p:spTree>
    <p:extLst>
      <p:ext uri="{BB962C8B-B14F-4D97-AF65-F5344CB8AC3E}">
        <p14:creationId xmlns:p14="http://schemas.microsoft.com/office/powerpoint/2010/main" val="814380801"/>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500" fill="hold"/>
                                        <p:tgtEl>
                                          <p:spTgt spid="65"/>
                                        </p:tgtEl>
                                        <p:attrNameLst>
                                          <p:attrName>ppt_x</p:attrName>
                                        </p:attrNameLst>
                                      </p:cBhvr>
                                      <p:tavLst>
                                        <p:tav tm="0">
                                          <p:val>
                                            <p:strVal val="#ppt_x"/>
                                          </p:val>
                                        </p:tav>
                                        <p:tav tm="100000">
                                          <p:val>
                                            <p:strVal val="#ppt_x"/>
                                          </p:val>
                                        </p:tav>
                                      </p:tavLst>
                                    </p:anim>
                                    <p:anim calcmode="lin" valueType="num">
                                      <p:cBhvr additive="base">
                                        <p:cTn id="14" dur="500" fill="hold"/>
                                        <p:tgtEl>
                                          <p:spTgt spid="6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1000"/>
                                        <p:tgtEl>
                                          <p:spTgt spid="75"/>
                                        </p:tgtEl>
                                      </p:cBhvr>
                                    </p:animEffect>
                                    <p:anim calcmode="lin" valueType="num">
                                      <p:cBhvr>
                                        <p:cTn id="42" dur="1000" fill="hold"/>
                                        <p:tgtEl>
                                          <p:spTgt spid="75"/>
                                        </p:tgtEl>
                                        <p:attrNameLst>
                                          <p:attrName>ppt_x</p:attrName>
                                        </p:attrNameLst>
                                      </p:cBhvr>
                                      <p:tavLst>
                                        <p:tav tm="0">
                                          <p:val>
                                            <p:strVal val="#ppt_x"/>
                                          </p:val>
                                        </p:tav>
                                        <p:tav tm="100000">
                                          <p:val>
                                            <p:strVal val="#ppt_x"/>
                                          </p:val>
                                        </p:tav>
                                      </p:tavLst>
                                    </p:anim>
                                    <p:anim calcmode="lin" valueType="num">
                                      <p:cBhvr>
                                        <p:cTn id="43" dur="1000" fill="hold"/>
                                        <p:tgtEl>
                                          <p:spTgt spid="7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1000"/>
                                        <p:tgtEl>
                                          <p:spTgt spid="24"/>
                                        </p:tgtEl>
                                      </p:cBhvr>
                                    </p:animEffect>
                                    <p:anim calcmode="lin" valueType="num">
                                      <p:cBhvr>
                                        <p:cTn id="54" dur="1000" fill="hold"/>
                                        <p:tgtEl>
                                          <p:spTgt spid="24"/>
                                        </p:tgtEl>
                                        <p:attrNameLst>
                                          <p:attrName>ppt_x</p:attrName>
                                        </p:attrNameLst>
                                      </p:cBhvr>
                                      <p:tavLst>
                                        <p:tav tm="0">
                                          <p:val>
                                            <p:strVal val="#ppt_x"/>
                                          </p:val>
                                        </p:tav>
                                        <p:tav tm="100000">
                                          <p:val>
                                            <p:strVal val="#ppt_x"/>
                                          </p:val>
                                        </p:tav>
                                      </p:tavLst>
                                    </p:anim>
                                    <p:anim calcmode="lin" valueType="num">
                                      <p:cBhvr>
                                        <p:cTn id="5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fade">
                                      <p:cBhvr>
                                        <p:cTn id="60" dur="1000"/>
                                        <p:tgtEl>
                                          <p:spTgt spid="67"/>
                                        </p:tgtEl>
                                      </p:cBhvr>
                                    </p:animEffect>
                                    <p:anim calcmode="lin" valueType="num">
                                      <p:cBhvr>
                                        <p:cTn id="61" dur="1000" fill="hold"/>
                                        <p:tgtEl>
                                          <p:spTgt spid="67"/>
                                        </p:tgtEl>
                                        <p:attrNameLst>
                                          <p:attrName>ppt_x</p:attrName>
                                        </p:attrNameLst>
                                      </p:cBhvr>
                                      <p:tavLst>
                                        <p:tav tm="0">
                                          <p:val>
                                            <p:strVal val="#ppt_x"/>
                                          </p:val>
                                        </p:tav>
                                        <p:tav tm="100000">
                                          <p:val>
                                            <p:strVal val="#ppt_x"/>
                                          </p:val>
                                        </p:tav>
                                      </p:tavLst>
                                    </p:anim>
                                    <p:anim calcmode="lin" valueType="num">
                                      <p:cBhvr>
                                        <p:cTn id="62"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fill="hold"/>
                                        <p:tgtEl>
                                          <p:spTgt spid="36"/>
                                        </p:tgtEl>
                                        <p:attrNameLst>
                                          <p:attrName>ppt_x</p:attrName>
                                        </p:attrNameLst>
                                      </p:cBhvr>
                                      <p:tavLst>
                                        <p:tav tm="0">
                                          <p:val>
                                            <p:strVal val="#ppt_x"/>
                                          </p:val>
                                        </p:tav>
                                        <p:tav tm="100000">
                                          <p:val>
                                            <p:strVal val="#ppt_x"/>
                                          </p:val>
                                        </p:tav>
                                      </p:tavLst>
                                    </p:anim>
                                    <p:anim calcmode="lin" valueType="num">
                                      <p:cBhvr additive="base">
                                        <p:cTn id="68"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79"/>
                                        </p:tgtEl>
                                        <p:attrNameLst>
                                          <p:attrName>style.visibility</p:attrName>
                                        </p:attrNameLst>
                                      </p:cBhvr>
                                      <p:to>
                                        <p:strVal val="visible"/>
                                      </p:to>
                                    </p:set>
                                    <p:anim calcmode="lin" valueType="num">
                                      <p:cBhvr additive="base">
                                        <p:cTn id="73" dur="500" fill="hold"/>
                                        <p:tgtEl>
                                          <p:spTgt spid="79"/>
                                        </p:tgtEl>
                                        <p:attrNameLst>
                                          <p:attrName>ppt_x</p:attrName>
                                        </p:attrNameLst>
                                      </p:cBhvr>
                                      <p:tavLst>
                                        <p:tav tm="0">
                                          <p:val>
                                            <p:strVal val="#ppt_x"/>
                                          </p:val>
                                        </p:tav>
                                        <p:tav tm="100000">
                                          <p:val>
                                            <p:strVal val="#ppt_x"/>
                                          </p:val>
                                        </p:tav>
                                      </p:tavLst>
                                    </p:anim>
                                    <p:anim calcmode="lin" valueType="num">
                                      <p:cBhvr additive="base">
                                        <p:cTn id="74" dur="500" fill="hold"/>
                                        <p:tgtEl>
                                          <p:spTgt spid="79"/>
                                        </p:tgtEl>
                                        <p:attrNameLst>
                                          <p:attrName>ppt_y</p:attrName>
                                        </p:attrNameLst>
                                      </p:cBhvr>
                                      <p:tavLst>
                                        <p:tav tm="0">
                                          <p:val>
                                            <p:strVal val="1+#ppt_h/2"/>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89"/>
                                        </p:tgtEl>
                                        <p:attrNameLst>
                                          <p:attrName>style.visibility</p:attrName>
                                        </p:attrNameLst>
                                      </p:cBhvr>
                                      <p:to>
                                        <p:strVal val="visible"/>
                                      </p:to>
                                    </p:set>
                                    <p:animEffect transition="in" filter="fade">
                                      <p:cBhvr>
                                        <p:cTn id="77" dur="1000"/>
                                        <p:tgtEl>
                                          <p:spTgt spid="89"/>
                                        </p:tgtEl>
                                      </p:cBhvr>
                                    </p:animEffect>
                                    <p:anim calcmode="lin" valueType="num">
                                      <p:cBhvr>
                                        <p:cTn id="78" dur="1000" fill="hold"/>
                                        <p:tgtEl>
                                          <p:spTgt spid="89"/>
                                        </p:tgtEl>
                                        <p:attrNameLst>
                                          <p:attrName>ppt_x</p:attrName>
                                        </p:attrNameLst>
                                      </p:cBhvr>
                                      <p:tavLst>
                                        <p:tav tm="0">
                                          <p:val>
                                            <p:strVal val="#ppt_x"/>
                                          </p:val>
                                        </p:tav>
                                        <p:tav tm="100000">
                                          <p:val>
                                            <p:strVal val="#ppt_x"/>
                                          </p:val>
                                        </p:tav>
                                      </p:tavLst>
                                    </p:anim>
                                    <p:anim calcmode="lin" valueType="num">
                                      <p:cBhvr>
                                        <p:cTn id="79" dur="1000" fill="hold"/>
                                        <p:tgtEl>
                                          <p:spTgt spid="89"/>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fade">
                                      <p:cBhvr>
                                        <p:cTn id="84" dur="1000"/>
                                        <p:tgtEl>
                                          <p:spTgt spid="63"/>
                                        </p:tgtEl>
                                      </p:cBhvr>
                                    </p:animEffect>
                                    <p:anim calcmode="lin" valueType="num">
                                      <p:cBhvr>
                                        <p:cTn id="85" dur="1000" fill="hold"/>
                                        <p:tgtEl>
                                          <p:spTgt spid="63"/>
                                        </p:tgtEl>
                                        <p:attrNameLst>
                                          <p:attrName>ppt_x</p:attrName>
                                        </p:attrNameLst>
                                      </p:cBhvr>
                                      <p:tavLst>
                                        <p:tav tm="0">
                                          <p:val>
                                            <p:strVal val="#ppt_x"/>
                                          </p:val>
                                        </p:tav>
                                        <p:tav tm="100000">
                                          <p:val>
                                            <p:strVal val="#ppt_x"/>
                                          </p:val>
                                        </p:tav>
                                      </p:tavLst>
                                    </p:anim>
                                    <p:anim calcmode="lin" valueType="num">
                                      <p:cBhvr>
                                        <p:cTn id="86" dur="1000" fill="hold"/>
                                        <p:tgtEl>
                                          <p:spTgt spid="63"/>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fade">
                                      <p:cBhvr>
                                        <p:cTn id="89" dur="1000"/>
                                        <p:tgtEl>
                                          <p:spTgt spid="18"/>
                                        </p:tgtEl>
                                      </p:cBhvr>
                                    </p:animEffect>
                                    <p:anim calcmode="lin" valueType="num">
                                      <p:cBhvr>
                                        <p:cTn id="90" dur="1000" fill="hold"/>
                                        <p:tgtEl>
                                          <p:spTgt spid="18"/>
                                        </p:tgtEl>
                                        <p:attrNameLst>
                                          <p:attrName>ppt_x</p:attrName>
                                        </p:attrNameLst>
                                      </p:cBhvr>
                                      <p:tavLst>
                                        <p:tav tm="0">
                                          <p:val>
                                            <p:strVal val="#ppt_x"/>
                                          </p:val>
                                        </p:tav>
                                        <p:tav tm="100000">
                                          <p:val>
                                            <p:strVal val="#ppt_x"/>
                                          </p:val>
                                        </p:tav>
                                      </p:tavLst>
                                    </p:anim>
                                    <p:anim calcmode="lin" valueType="num">
                                      <p:cBhvr>
                                        <p:cTn id="91" dur="1000" fill="hold"/>
                                        <p:tgtEl>
                                          <p:spTgt spid="18"/>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66"/>
                                        </p:tgtEl>
                                        <p:attrNameLst>
                                          <p:attrName>style.visibility</p:attrName>
                                        </p:attrNameLst>
                                      </p:cBhvr>
                                      <p:to>
                                        <p:strVal val="visible"/>
                                      </p:to>
                                    </p:set>
                                    <p:animEffect transition="in" filter="fade">
                                      <p:cBhvr>
                                        <p:cTn id="94" dur="1000"/>
                                        <p:tgtEl>
                                          <p:spTgt spid="66"/>
                                        </p:tgtEl>
                                      </p:cBhvr>
                                    </p:animEffect>
                                    <p:anim calcmode="lin" valueType="num">
                                      <p:cBhvr>
                                        <p:cTn id="95" dur="1000" fill="hold"/>
                                        <p:tgtEl>
                                          <p:spTgt spid="66"/>
                                        </p:tgtEl>
                                        <p:attrNameLst>
                                          <p:attrName>ppt_x</p:attrName>
                                        </p:attrNameLst>
                                      </p:cBhvr>
                                      <p:tavLst>
                                        <p:tav tm="0">
                                          <p:val>
                                            <p:strVal val="#ppt_x"/>
                                          </p:val>
                                        </p:tav>
                                        <p:tav tm="100000">
                                          <p:val>
                                            <p:strVal val="#ppt_x"/>
                                          </p:val>
                                        </p:tav>
                                      </p:tavLst>
                                    </p:anim>
                                    <p:anim calcmode="lin" valueType="num">
                                      <p:cBhvr>
                                        <p:cTn id="96" dur="1000" fill="hold"/>
                                        <p:tgtEl>
                                          <p:spTgt spid="66"/>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0"/>
                                  </p:stCondLst>
                                  <p:childTnLst>
                                    <p:set>
                                      <p:cBhvr>
                                        <p:cTn id="98" dur="1" fill="hold">
                                          <p:stCondLst>
                                            <p:cond delay="0"/>
                                          </p:stCondLst>
                                        </p:cTn>
                                        <p:tgtEl>
                                          <p:spTgt spid="71"/>
                                        </p:tgtEl>
                                        <p:attrNameLst>
                                          <p:attrName>style.visibility</p:attrName>
                                        </p:attrNameLst>
                                      </p:cBhvr>
                                      <p:to>
                                        <p:strVal val="visible"/>
                                      </p:to>
                                    </p:set>
                                    <p:animEffect transition="in" filter="fade">
                                      <p:cBhvr>
                                        <p:cTn id="99" dur="1000"/>
                                        <p:tgtEl>
                                          <p:spTgt spid="71"/>
                                        </p:tgtEl>
                                      </p:cBhvr>
                                    </p:animEffect>
                                    <p:anim calcmode="lin" valueType="num">
                                      <p:cBhvr>
                                        <p:cTn id="100" dur="1000" fill="hold"/>
                                        <p:tgtEl>
                                          <p:spTgt spid="71"/>
                                        </p:tgtEl>
                                        <p:attrNameLst>
                                          <p:attrName>ppt_x</p:attrName>
                                        </p:attrNameLst>
                                      </p:cBhvr>
                                      <p:tavLst>
                                        <p:tav tm="0">
                                          <p:val>
                                            <p:strVal val="#ppt_x"/>
                                          </p:val>
                                        </p:tav>
                                        <p:tav tm="100000">
                                          <p:val>
                                            <p:strVal val="#ppt_x"/>
                                          </p:val>
                                        </p:tav>
                                      </p:tavLst>
                                    </p:anim>
                                    <p:anim calcmode="lin" valueType="num">
                                      <p:cBhvr>
                                        <p:cTn id="101" dur="1000" fill="hold"/>
                                        <p:tgtEl>
                                          <p:spTgt spid="71"/>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69"/>
                                        </p:tgtEl>
                                        <p:attrNameLst>
                                          <p:attrName>style.visibility</p:attrName>
                                        </p:attrNameLst>
                                      </p:cBhvr>
                                      <p:to>
                                        <p:strVal val="visible"/>
                                      </p:to>
                                    </p:set>
                                    <p:animEffect transition="in" filter="fade">
                                      <p:cBhvr>
                                        <p:cTn id="104" dur="1000"/>
                                        <p:tgtEl>
                                          <p:spTgt spid="69"/>
                                        </p:tgtEl>
                                      </p:cBhvr>
                                    </p:animEffect>
                                    <p:anim calcmode="lin" valueType="num">
                                      <p:cBhvr>
                                        <p:cTn id="105" dur="1000" fill="hold"/>
                                        <p:tgtEl>
                                          <p:spTgt spid="69"/>
                                        </p:tgtEl>
                                        <p:attrNameLst>
                                          <p:attrName>ppt_x</p:attrName>
                                        </p:attrNameLst>
                                      </p:cBhvr>
                                      <p:tavLst>
                                        <p:tav tm="0">
                                          <p:val>
                                            <p:strVal val="#ppt_x"/>
                                          </p:val>
                                        </p:tav>
                                        <p:tav tm="100000">
                                          <p:val>
                                            <p:strVal val="#ppt_x"/>
                                          </p:val>
                                        </p:tav>
                                      </p:tavLst>
                                    </p:anim>
                                    <p:anim calcmode="lin" valueType="num">
                                      <p:cBhvr>
                                        <p:cTn id="106"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7" presetClass="entr" presetSubtype="0" fill="hold" nodeType="clickEffect">
                                  <p:stCondLst>
                                    <p:cond delay="0"/>
                                  </p:stCondLst>
                                  <p:childTnLst>
                                    <p:set>
                                      <p:cBhvr>
                                        <p:cTn id="110" dur="1" fill="hold">
                                          <p:stCondLst>
                                            <p:cond delay="0"/>
                                          </p:stCondLst>
                                        </p:cTn>
                                        <p:tgtEl>
                                          <p:spTgt spid="76"/>
                                        </p:tgtEl>
                                        <p:attrNameLst>
                                          <p:attrName>style.visibility</p:attrName>
                                        </p:attrNameLst>
                                      </p:cBhvr>
                                      <p:to>
                                        <p:strVal val="visible"/>
                                      </p:to>
                                    </p:set>
                                    <p:animEffect transition="in" filter="fade">
                                      <p:cBhvr>
                                        <p:cTn id="111" dur="1000"/>
                                        <p:tgtEl>
                                          <p:spTgt spid="76"/>
                                        </p:tgtEl>
                                      </p:cBhvr>
                                    </p:animEffect>
                                    <p:anim calcmode="lin" valueType="num">
                                      <p:cBhvr>
                                        <p:cTn id="112" dur="1000" fill="hold"/>
                                        <p:tgtEl>
                                          <p:spTgt spid="76"/>
                                        </p:tgtEl>
                                        <p:attrNameLst>
                                          <p:attrName>ppt_x</p:attrName>
                                        </p:attrNameLst>
                                      </p:cBhvr>
                                      <p:tavLst>
                                        <p:tav tm="0">
                                          <p:val>
                                            <p:strVal val="#ppt_x"/>
                                          </p:val>
                                        </p:tav>
                                        <p:tav tm="100000">
                                          <p:val>
                                            <p:strVal val="#ppt_x"/>
                                          </p:val>
                                        </p:tav>
                                      </p:tavLst>
                                    </p:anim>
                                    <p:anim calcmode="lin" valueType="num">
                                      <p:cBhvr>
                                        <p:cTn id="113"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42" presetClass="entr" presetSubtype="0" fill="hold" grpId="0" nodeType="clickEffect">
                                  <p:stCondLst>
                                    <p:cond delay="0"/>
                                  </p:stCondLst>
                                  <p:childTnLst>
                                    <p:set>
                                      <p:cBhvr>
                                        <p:cTn id="117" dur="1" fill="hold">
                                          <p:stCondLst>
                                            <p:cond delay="0"/>
                                          </p:stCondLst>
                                        </p:cTn>
                                        <p:tgtEl>
                                          <p:spTgt spid="43"/>
                                        </p:tgtEl>
                                        <p:attrNameLst>
                                          <p:attrName>style.visibility</p:attrName>
                                        </p:attrNameLst>
                                      </p:cBhvr>
                                      <p:to>
                                        <p:strVal val="visible"/>
                                      </p:to>
                                    </p:set>
                                    <p:animEffect transition="in" filter="fade">
                                      <p:cBhvr>
                                        <p:cTn id="118" dur="1000"/>
                                        <p:tgtEl>
                                          <p:spTgt spid="43"/>
                                        </p:tgtEl>
                                      </p:cBhvr>
                                    </p:animEffect>
                                    <p:anim calcmode="lin" valueType="num">
                                      <p:cBhvr>
                                        <p:cTn id="119" dur="1000" fill="hold"/>
                                        <p:tgtEl>
                                          <p:spTgt spid="43"/>
                                        </p:tgtEl>
                                        <p:attrNameLst>
                                          <p:attrName>ppt_x</p:attrName>
                                        </p:attrNameLst>
                                      </p:cBhvr>
                                      <p:tavLst>
                                        <p:tav tm="0">
                                          <p:val>
                                            <p:strVal val="#ppt_x"/>
                                          </p:val>
                                        </p:tav>
                                        <p:tav tm="100000">
                                          <p:val>
                                            <p:strVal val="#ppt_x"/>
                                          </p:val>
                                        </p:tav>
                                      </p:tavLst>
                                    </p:anim>
                                    <p:anim calcmode="lin" valueType="num">
                                      <p:cBhvr>
                                        <p:cTn id="120"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2" presetClass="entr" presetSubtype="4" fill="hold" grpId="0" nodeType="clickEffect">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cBhvr additive="base">
                                        <p:cTn id="125" dur="500" fill="hold"/>
                                        <p:tgtEl>
                                          <p:spTgt spid="64"/>
                                        </p:tgtEl>
                                        <p:attrNameLst>
                                          <p:attrName>ppt_x</p:attrName>
                                        </p:attrNameLst>
                                      </p:cBhvr>
                                      <p:tavLst>
                                        <p:tav tm="0">
                                          <p:val>
                                            <p:strVal val="#ppt_x"/>
                                          </p:val>
                                        </p:tav>
                                        <p:tav tm="100000">
                                          <p:val>
                                            <p:strVal val="#ppt_x"/>
                                          </p:val>
                                        </p:tav>
                                      </p:tavLst>
                                    </p:anim>
                                    <p:anim calcmode="lin" valueType="num">
                                      <p:cBhvr additive="base">
                                        <p:cTn id="126"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2" presetClass="entr" presetSubtype="1" fill="hold" nodeType="clickEffect">
                                  <p:stCondLst>
                                    <p:cond delay="0"/>
                                  </p:stCondLst>
                                  <p:childTnLst>
                                    <p:set>
                                      <p:cBhvr>
                                        <p:cTn id="130" dur="1" fill="hold">
                                          <p:stCondLst>
                                            <p:cond delay="0"/>
                                          </p:stCondLst>
                                        </p:cTn>
                                        <p:tgtEl>
                                          <p:spTgt spid="81"/>
                                        </p:tgtEl>
                                        <p:attrNameLst>
                                          <p:attrName>style.visibility</p:attrName>
                                        </p:attrNameLst>
                                      </p:cBhvr>
                                      <p:to>
                                        <p:strVal val="visible"/>
                                      </p:to>
                                    </p:set>
                                    <p:anim calcmode="lin" valueType="num">
                                      <p:cBhvr additive="base">
                                        <p:cTn id="131" dur="500" fill="hold"/>
                                        <p:tgtEl>
                                          <p:spTgt spid="81"/>
                                        </p:tgtEl>
                                        <p:attrNameLst>
                                          <p:attrName>ppt_x</p:attrName>
                                        </p:attrNameLst>
                                      </p:cBhvr>
                                      <p:tavLst>
                                        <p:tav tm="0">
                                          <p:val>
                                            <p:strVal val="#ppt_x"/>
                                          </p:val>
                                        </p:tav>
                                        <p:tav tm="100000">
                                          <p:val>
                                            <p:strVal val="#ppt_x"/>
                                          </p:val>
                                        </p:tav>
                                      </p:tavLst>
                                    </p:anim>
                                    <p:anim calcmode="lin" valueType="num">
                                      <p:cBhvr additive="base">
                                        <p:cTn id="132" dur="500" fill="hold"/>
                                        <p:tgtEl>
                                          <p:spTgt spid="81"/>
                                        </p:tgtEl>
                                        <p:attrNameLst>
                                          <p:attrName>ppt_y</p:attrName>
                                        </p:attrNameLst>
                                      </p:cBhvr>
                                      <p:tavLst>
                                        <p:tav tm="0">
                                          <p:val>
                                            <p:strVal val="0-#ppt_h/2"/>
                                          </p:val>
                                        </p:tav>
                                        <p:tav tm="100000">
                                          <p:val>
                                            <p:strVal val="#ppt_y"/>
                                          </p:val>
                                        </p:tav>
                                      </p:tavLst>
                                    </p:anim>
                                  </p:childTnLst>
                                </p:cTn>
                              </p:par>
                            </p:childTnLst>
                          </p:cTn>
                        </p:par>
                      </p:childTnLst>
                    </p:cTn>
                  </p:par>
                  <p:par>
                    <p:cTn id="133" fill="hold">
                      <p:stCondLst>
                        <p:cond delay="indefinite"/>
                      </p:stCondLst>
                      <p:childTnLst>
                        <p:par>
                          <p:cTn id="134" fill="hold">
                            <p:stCondLst>
                              <p:cond delay="0"/>
                            </p:stCondLst>
                            <p:childTnLst>
                              <p:par>
                                <p:cTn id="135" presetID="42" presetClass="entr" presetSubtype="0" fill="hold" grpId="0" nodeType="clickEffect">
                                  <p:stCondLst>
                                    <p:cond delay="0"/>
                                  </p:stCondLst>
                                  <p:childTnLst>
                                    <p:set>
                                      <p:cBhvr>
                                        <p:cTn id="136" dur="1" fill="hold">
                                          <p:stCondLst>
                                            <p:cond delay="0"/>
                                          </p:stCondLst>
                                        </p:cTn>
                                        <p:tgtEl>
                                          <p:spTgt spid="80"/>
                                        </p:tgtEl>
                                        <p:attrNameLst>
                                          <p:attrName>style.visibility</p:attrName>
                                        </p:attrNameLst>
                                      </p:cBhvr>
                                      <p:to>
                                        <p:strVal val="visible"/>
                                      </p:to>
                                    </p:set>
                                    <p:animEffect transition="in" filter="fade">
                                      <p:cBhvr>
                                        <p:cTn id="137" dur="1000"/>
                                        <p:tgtEl>
                                          <p:spTgt spid="80"/>
                                        </p:tgtEl>
                                      </p:cBhvr>
                                    </p:animEffect>
                                    <p:anim calcmode="lin" valueType="num">
                                      <p:cBhvr>
                                        <p:cTn id="138" dur="1000" fill="hold"/>
                                        <p:tgtEl>
                                          <p:spTgt spid="80"/>
                                        </p:tgtEl>
                                        <p:attrNameLst>
                                          <p:attrName>ppt_x</p:attrName>
                                        </p:attrNameLst>
                                      </p:cBhvr>
                                      <p:tavLst>
                                        <p:tav tm="0">
                                          <p:val>
                                            <p:strVal val="#ppt_x"/>
                                          </p:val>
                                        </p:tav>
                                        <p:tav tm="100000">
                                          <p:val>
                                            <p:strVal val="#ppt_x"/>
                                          </p:val>
                                        </p:tav>
                                      </p:tavLst>
                                    </p:anim>
                                    <p:anim calcmode="lin" valueType="num">
                                      <p:cBhvr>
                                        <p:cTn id="139" dur="1000" fill="hold"/>
                                        <p:tgtEl>
                                          <p:spTgt spid="80"/>
                                        </p:tgtEl>
                                        <p:attrNameLst>
                                          <p:attrName>ppt_y</p:attrName>
                                        </p:attrNameLst>
                                      </p:cBhvr>
                                      <p:tavLst>
                                        <p:tav tm="0">
                                          <p:val>
                                            <p:strVal val="#ppt_y+.1"/>
                                          </p:val>
                                        </p:tav>
                                        <p:tav tm="100000">
                                          <p:val>
                                            <p:strVal val="#ppt_y"/>
                                          </p:val>
                                        </p:tav>
                                      </p:tavLst>
                                    </p:anim>
                                  </p:childTnLst>
                                </p:cTn>
                              </p:par>
                              <p:par>
                                <p:cTn id="140" presetID="42" presetClass="entr" presetSubtype="0" fill="hold" nodeType="withEffect">
                                  <p:stCondLst>
                                    <p:cond delay="0"/>
                                  </p:stCondLst>
                                  <p:childTnLst>
                                    <p:set>
                                      <p:cBhvr>
                                        <p:cTn id="141" dur="1" fill="hold">
                                          <p:stCondLst>
                                            <p:cond delay="0"/>
                                          </p:stCondLst>
                                        </p:cTn>
                                        <p:tgtEl>
                                          <p:spTgt spid="82"/>
                                        </p:tgtEl>
                                        <p:attrNameLst>
                                          <p:attrName>style.visibility</p:attrName>
                                        </p:attrNameLst>
                                      </p:cBhvr>
                                      <p:to>
                                        <p:strVal val="visible"/>
                                      </p:to>
                                    </p:set>
                                    <p:animEffect transition="in" filter="fade">
                                      <p:cBhvr>
                                        <p:cTn id="142" dur="1000"/>
                                        <p:tgtEl>
                                          <p:spTgt spid="82"/>
                                        </p:tgtEl>
                                      </p:cBhvr>
                                    </p:animEffect>
                                    <p:anim calcmode="lin" valueType="num">
                                      <p:cBhvr>
                                        <p:cTn id="143" dur="1000" fill="hold"/>
                                        <p:tgtEl>
                                          <p:spTgt spid="82"/>
                                        </p:tgtEl>
                                        <p:attrNameLst>
                                          <p:attrName>ppt_x</p:attrName>
                                        </p:attrNameLst>
                                      </p:cBhvr>
                                      <p:tavLst>
                                        <p:tav tm="0">
                                          <p:val>
                                            <p:strVal val="#ppt_x"/>
                                          </p:val>
                                        </p:tav>
                                        <p:tav tm="100000">
                                          <p:val>
                                            <p:strVal val="#ppt_x"/>
                                          </p:val>
                                        </p:tav>
                                      </p:tavLst>
                                    </p:anim>
                                    <p:anim calcmode="lin" valueType="num">
                                      <p:cBhvr>
                                        <p:cTn id="144" dur="1000" fill="hold"/>
                                        <p:tgtEl>
                                          <p:spTgt spid="82"/>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84"/>
                                        </p:tgtEl>
                                        <p:attrNameLst>
                                          <p:attrName>style.visibility</p:attrName>
                                        </p:attrNameLst>
                                      </p:cBhvr>
                                      <p:to>
                                        <p:strVal val="visible"/>
                                      </p:to>
                                    </p:set>
                                    <p:animEffect transition="in" filter="fade">
                                      <p:cBhvr>
                                        <p:cTn id="147" dur="1000"/>
                                        <p:tgtEl>
                                          <p:spTgt spid="84"/>
                                        </p:tgtEl>
                                      </p:cBhvr>
                                    </p:animEffect>
                                    <p:anim calcmode="lin" valueType="num">
                                      <p:cBhvr>
                                        <p:cTn id="148" dur="1000" fill="hold"/>
                                        <p:tgtEl>
                                          <p:spTgt spid="84"/>
                                        </p:tgtEl>
                                        <p:attrNameLst>
                                          <p:attrName>ppt_x</p:attrName>
                                        </p:attrNameLst>
                                      </p:cBhvr>
                                      <p:tavLst>
                                        <p:tav tm="0">
                                          <p:val>
                                            <p:strVal val="#ppt_x"/>
                                          </p:val>
                                        </p:tav>
                                        <p:tav tm="100000">
                                          <p:val>
                                            <p:strVal val="#ppt_x"/>
                                          </p:val>
                                        </p:tav>
                                      </p:tavLst>
                                    </p:anim>
                                    <p:anim calcmode="lin" valueType="num">
                                      <p:cBhvr>
                                        <p:cTn id="149" dur="1000" fill="hold"/>
                                        <p:tgtEl>
                                          <p:spTgt spid="84"/>
                                        </p:tgtEl>
                                        <p:attrNameLst>
                                          <p:attrName>ppt_y</p:attrName>
                                        </p:attrNameLst>
                                      </p:cBhvr>
                                      <p:tavLst>
                                        <p:tav tm="0">
                                          <p:val>
                                            <p:strVal val="#ppt_y+.1"/>
                                          </p:val>
                                        </p:tav>
                                        <p:tav tm="100000">
                                          <p:val>
                                            <p:strVal val="#ppt_y"/>
                                          </p:val>
                                        </p:tav>
                                      </p:tavLst>
                                    </p:anim>
                                  </p:childTnLst>
                                </p:cTn>
                              </p:par>
                              <p:par>
                                <p:cTn id="150" presetID="42" presetClass="entr" presetSubtype="0" fill="hold" nodeType="withEffect">
                                  <p:stCondLst>
                                    <p:cond delay="0"/>
                                  </p:stCondLst>
                                  <p:childTnLst>
                                    <p:set>
                                      <p:cBhvr>
                                        <p:cTn id="151" dur="1" fill="hold">
                                          <p:stCondLst>
                                            <p:cond delay="0"/>
                                          </p:stCondLst>
                                        </p:cTn>
                                        <p:tgtEl>
                                          <p:spTgt spid="87"/>
                                        </p:tgtEl>
                                        <p:attrNameLst>
                                          <p:attrName>style.visibility</p:attrName>
                                        </p:attrNameLst>
                                      </p:cBhvr>
                                      <p:to>
                                        <p:strVal val="visible"/>
                                      </p:to>
                                    </p:set>
                                    <p:animEffect transition="in" filter="fade">
                                      <p:cBhvr>
                                        <p:cTn id="152" dur="1000"/>
                                        <p:tgtEl>
                                          <p:spTgt spid="87"/>
                                        </p:tgtEl>
                                      </p:cBhvr>
                                    </p:animEffect>
                                    <p:anim calcmode="lin" valueType="num">
                                      <p:cBhvr>
                                        <p:cTn id="153" dur="1000" fill="hold"/>
                                        <p:tgtEl>
                                          <p:spTgt spid="87"/>
                                        </p:tgtEl>
                                        <p:attrNameLst>
                                          <p:attrName>ppt_x</p:attrName>
                                        </p:attrNameLst>
                                      </p:cBhvr>
                                      <p:tavLst>
                                        <p:tav tm="0">
                                          <p:val>
                                            <p:strVal val="#ppt_x"/>
                                          </p:val>
                                        </p:tav>
                                        <p:tav tm="100000">
                                          <p:val>
                                            <p:strVal val="#ppt_x"/>
                                          </p:val>
                                        </p:tav>
                                      </p:tavLst>
                                    </p:anim>
                                    <p:anim calcmode="lin" valueType="num">
                                      <p:cBhvr>
                                        <p:cTn id="154" dur="1000" fill="hold"/>
                                        <p:tgtEl>
                                          <p:spTgt spid="87"/>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86"/>
                                        </p:tgtEl>
                                        <p:attrNameLst>
                                          <p:attrName>style.visibility</p:attrName>
                                        </p:attrNameLst>
                                      </p:cBhvr>
                                      <p:to>
                                        <p:strVal val="visible"/>
                                      </p:to>
                                    </p:set>
                                    <p:animEffect transition="in" filter="fade">
                                      <p:cBhvr>
                                        <p:cTn id="157" dur="1000"/>
                                        <p:tgtEl>
                                          <p:spTgt spid="86"/>
                                        </p:tgtEl>
                                      </p:cBhvr>
                                    </p:animEffect>
                                    <p:anim calcmode="lin" valueType="num">
                                      <p:cBhvr>
                                        <p:cTn id="158" dur="1000" fill="hold"/>
                                        <p:tgtEl>
                                          <p:spTgt spid="86"/>
                                        </p:tgtEl>
                                        <p:attrNameLst>
                                          <p:attrName>ppt_x</p:attrName>
                                        </p:attrNameLst>
                                      </p:cBhvr>
                                      <p:tavLst>
                                        <p:tav tm="0">
                                          <p:val>
                                            <p:strVal val="#ppt_x"/>
                                          </p:val>
                                        </p:tav>
                                        <p:tav tm="100000">
                                          <p:val>
                                            <p:strVal val="#ppt_x"/>
                                          </p:val>
                                        </p:tav>
                                      </p:tavLst>
                                    </p:anim>
                                    <p:anim calcmode="lin" valueType="num">
                                      <p:cBhvr>
                                        <p:cTn id="159"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par>
                    <p:cTn id="160" fill="hold">
                      <p:stCondLst>
                        <p:cond delay="indefinite"/>
                      </p:stCondLst>
                      <p:childTnLst>
                        <p:par>
                          <p:cTn id="161" fill="hold">
                            <p:stCondLst>
                              <p:cond delay="0"/>
                            </p:stCondLst>
                            <p:childTnLst>
                              <p:par>
                                <p:cTn id="162" presetID="6" presetClass="entr" presetSubtype="16" fill="hold" grpId="0" nodeType="clickEffect">
                                  <p:stCondLst>
                                    <p:cond delay="0"/>
                                  </p:stCondLst>
                                  <p:childTnLst>
                                    <p:set>
                                      <p:cBhvr>
                                        <p:cTn id="163" dur="1" fill="hold">
                                          <p:stCondLst>
                                            <p:cond delay="0"/>
                                          </p:stCondLst>
                                        </p:cTn>
                                        <p:tgtEl>
                                          <p:spTgt spid="72"/>
                                        </p:tgtEl>
                                        <p:attrNameLst>
                                          <p:attrName>style.visibility</p:attrName>
                                        </p:attrNameLst>
                                      </p:cBhvr>
                                      <p:to>
                                        <p:strVal val="visible"/>
                                      </p:to>
                                    </p:set>
                                    <p:animEffect transition="in" filter="circle(in)">
                                      <p:cBhvr>
                                        <p:cTn id="164" dur="2000"/>
                                        <p:tgtEl>
                                          <p:spTgt spid="72"/>
                                        </p:tgtEl>
                                      </p:cBhvr>
                                    </p:animEffect>
                                  </p:childTnLst>
                                </p:cTn>
                              </p:par>
                            </p:childTnLst>
                          </p:cTn>
                        </p:par>
                      </p:childTnLst>
                    </p:cTn>
                  </p:par>
                  <p:par>
                    <p:cTn id="165" fill="hold">
                      <p:stCondLst>
                        <p:cond delay="indefinite"/>
                      </p:stCondLst>
                      <p:childTnLst>
                        <p:par>
                          <p:cTn id="166" fill="hold">
                            <p:stCondLst>
                              <p:cond delay="0"/>
                            </p:stCondLst>
                            <p:childTnLst>
                              <p:par>
                                <p:cTn id="167" presetID="2" presetClass="entr" presetSubtype="4" fill="hold" grpId="0" nodeType="clickEffect">
                                  <p:stCondLst>
                                    <p:cond delay="0"/>
                                  </p:stCondLst>
                                  <p:childTnLst>
                                    <p:set>
                                      <p:cBhvr>
                                        <p:cTn id="168" dur="1" fill="hold">
                                          <p:stCondLst>
                                            <p:cond delay="0"/>
                                          </p:stCondLst>
                                        </p:cTn>
                                        <p:tgtEl>
                                          <p:spTgt spid="73"/>
                                        </p:tgtEl>
                                        <p:attrNameLst>
                                          <p:attrName>style.visibility</p:attrName>
                                        </p:attrNameLst>
                                      </p:cBhvr>
                                      <p:to>
                                        <p:strVal val="visible"/>
                                      </p:to>
                                    </p:set>
                                    <p:anim calcmode="lin" valueType="num">
                                      <p:cBhvr additive="base">
                                        <p:cTn id="169" dur="500" fill="hold"/>
                                        <p:tgtEl>
                                          <p:spTgt spid="73"/>
                                        </p:tgtEl>
                                        <p:attrNameLst>
                                          <p:attrName>ppt_x</p:attrName>
                                        </p:attrNameLst>
                                      </p:cBhvr>
                                      <p:tavLst>
                                        <p:tav tm="0">
                                          <p:val>
                                            <p:strVal val="#ppt_x"/>
                                          </p:val>
                                        </p:tav>
                                        <p:tav tm="100000">
                                          <p:val>
                                            <p:strVal val="#ppt_x"/>
                                          </p:val>
                                        </p:tav>
                                      </p:tavLst>
                                    </p:anim>
                                    <p:anim calcmode="lin" valueType="num">
                                      <p:cBhvr additive="base">
                                        <p:cTn id="170"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42" presetClass="entr" presetSubtype="0" fill="hold" nodeType="clickEffect">
                                  <p:stCondLst>
                                    <p:cond delay="0"/>
                                  </p:stCondLst>
                                  <p:childTnLst>
                                    <p:set>
                                      <p:cBhvr>
                                        <p:cTn id="174" dur="1" fill="hold">
                                          <p:stCondLst>
                                            <p:cond delay="0"/>
                                          </p:stCondLst>
                                        </p:cTn>
                                        <p:tgtEl>
                                          <p:spTgt spid="83"/>
                                        </p:tgtEl>
                                        <p:attrNameLst>
                                          <p:attrName>style.visibility</p:attrName>
                                        </p:attrNameLst>
                                      </p:cBhvr>
                                      <p:to>
                                        <p:strVal val="visible"/>
                                      </p:to>
                                    </p:set>
                                    <p:animEffect transition="in" filter="fade">
                                      <p:cBhvr>
                                        <p:cTn id="175" dur="1000"/>
                                        <p:tgtEl>
                                          <p:spTgt spid="83"/>
                                        </p:tgtEl>
                                      </p:cBhvr>
                                    </p:animEffect>
                                    <p:anim calcmode="lin" valueType="num">
                                      <p:cBhvr>
                                        <p:cTn id="176" dur="1000" fill="hold"/>
                                        <p:tgtEl>
                                          <p:spTgt spid="83"/>
                                        </p:tgtEl>
                                        <p:attrNameLst>
                                          <p:attrName>ppt_x</p:attrName>
                                        </p:attrNameLst>
                                      </p:cBhvr>
                                      <p:tavLst>
                                        <p:tav tm="0">
                                          <p:val>
                                            <p:strVal val="#ppt_x"/>
                                          </p:val>
                                        </p:tav>
                                        <p:tav tm="100000">
                                          <p:val>
                                            <p:strVal val="#ppt_x"/>
                                          </p:val>
                                        </p:tav>
                                      </p:tavLst>
                                    </p:anim>
                                    <p:anim calcmode="lin" valueType="num">
                                      <p:cBhvr>
                                        <p:cTn id="177" dur="1000" fill="hold"/>
                                        <p:tgtEl>
                                          <p:spTgt spid="83"/>
                                        </p:tgtEl>
                                        <p:attrNameLst>
                                          <p:attrName>ppt_y</p:attrName>
                                        </p:attrNameLst>
                                      </p:cBhvr>
                                      <p:tavLst>
                                        <p:tav tm="0">
                                          <p:val>
                                            <p:strVal val="#ppt_y+.1"/>
                                          </p:val>
                                        </p:tav>
                                        <p:tav tm="100000">
                                          <p:val>
                                            <p:strVal val="#ppt_y"/>
                                          </p:val>
                                        </p:tav>
                                      </p:tavLst>
                                    </p:anim>
                                  </p:childTnLst>
                                </p:cTn>
                              </p:par>
                              <p:par>
                                <p:cTn id="178" presetID="42" presetClass="entr" presetSubtype="0" fill="hold" grpId="0" nodeType="withEffect">
                                  <p:stCondLst>
                                    <p:cond delay="0"/>
                                  </p:stCondLst>
                                  <p:childTnLst>
                                    <p:set>
                                      <p:cBhvr>
                                        <p:cTn id="179" dur="1" fill="hold">
                                          <p:stCondLst>
                                            <p:cond delay="0"/>
                                          </p:stCondLst>
                                        </p:cTn>
                                        <p:tgtEl>
                                          <p:spTgt spid="19"/>
                                        </p:tgtEl>
                                        <p:attrNameLst>
                                          <p:attrName>style.visibility</p:attrName>
                                        </p:attrNameLst>
                                      </p:cBhvr>
                                      <p:to>
                                        <p:strVal val="visible"/>
                                      </p:to>
                                    </p:set>
                                    <p:animEffect transition="in" filter="fade">
                                      <p:cBhvr>
                                        <p:cTn id="180" dur="1000"/>
                                        <p:tgtEl>
                                          <p:spTgt spid="19"/>
                                        </p:tgtEl>
                                      </p:cBhvr>
                                    </p:animEffect>
                                    <p:anim calcmode="lin" valueType="num">
                                      <p:cBhvr>
                                        <p:cTn id="181" dur="1000" fill="hold"/>
                                        <p:tgtEl>
                                          <p:spTgt spid="19"/>
                                        </p:tgtEl>
                                        <p:attrNameLst>
                                          <p:attrName>ppt_x</p:attrName>
                                        </p:attrNameLst>
                                      </p:cBhvr>
                                      <p:tavLst>
                                        <p:tav tm="0">
                                          <p:val>
                                            <p:strVal val="#ppt_x"/>
                                          </p:val>
                                        </p:tav>
                                        <p:tav tm="100000">
                                          <p:val>
                                            <p:strVal val="#ppt_x"/>
                                          </p:val>
                                        </p:tav>
                                      </p:tavLst>
                                    </p:anim>
                                    <p:anim calcmode="lin" valueType="num">
                                      <p:cBhvr>
                                        <p:cTn id="182"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42" presetClass="entr" presetSubtype="0" fill="hold" grpId="0" nodeType="clickEffect">
                                  <p:stCondLst>
                                    <p:cond delay="0"/>
                                  </p:stCondLst>
                                  <p:childTnLst>
                                    <p:set>
                                      <p:cBhvr>
                                        <p:cTn id="186" dur="1" fill="hold">
                                          <p:stCondLst>
                                            <p:cond delay="0"/>
                                          </p:stCondLst>
                                        </p:cTn>
                                        <p:tgtEl>
                                          <p:spTgt spid="93"/>
                                        </p:tgtEl>
                                        <p:attrNameLst>
                                          <p:attrName>style.visibility</p:attrName>
                                        </p:attrNameLst>
                                      </p:cBhvr>
                                      <p:to>
                                        <p:strVal val="visible"/>
                                      </p:to>
                                    </p:set>
                                    <p:animEffect transition="in" filter="fade">
                                      <p:cBhvr>
                                        <p:cTn id="187" dur="1000"/>
                                        <p:tgtEl>
                                          <p:spTgt spid="93"/>
                                        </p:tgtEl>
                                      </p:cBhvr>
                                    </p:animEffect>
                                    <p:anim calcmode="lin" valueType="num">
                                      <p:cBhvr>
                                        <p:cTn id="188" dur="1000" fill="hold"/>
                                        <p:tgtEl>
                                          <p:spTgt spid="93"/>
                                        </p:tgtEl>
                                        <p:attrNameLst>
                                          <p:attrName>ppt_x</p:attrName>
                                        </p:attrNameLst>
                                      </p:cBhvr>
                                      <p:tavLst>
                                        <p:tav tm="0">
                                          <p:val>
                                            <p:strVal val="#ppt_x"/>
                                          </p:val>
                                        </p:tav>
                                        <p:tav tm="100000">
                                          <p:val>
                                            <p:strVal val="#ppt_x"/>
                                          </p:val>
                                        </p:tav>
                                      </p:tavLst>
                                    </p:anim>
                                    <p:anim calcmode="lin" valueType="num">
                                      <p:cBhvr>
                                        <p:cTn id="189" dur="1000" fill="hold"/>
                                        <p:tgtEl>
                                          <p:spTgt spid="93"/>
                                        </p:tgtEl>
                                        <p:attrNameLst>
                                          <p:attrName>ppt_y</p:attrName>
                                        </p:attrNameLst>
                                      </p:cBhvr>
                                      <p:tavLst>
                                        <p:tav tm="0">
                                          <p:val>
                                            <p:strVal val="#ppt_y+.1"/>
                                          </p:val>
                                        </p:tav>
                                        <p:tav tm="100000">
                                          <p:val>
                                            <p:strVal val="#ppt_y"/>
                                          </p:val>
                                        </p:tav>
                                      </p:tavLst>
                                    </p:anim>
                                  </p:childTnLst>
                                </p:cTn>
                              </p:par>
                            </p:childTnLst>
                          </p:cTn>
                        </p:par>
                      </p:childTnLst>
                    </p:cTn>
                  </p:par>
                  <p:par>
                    <p:cTn id="190" fill="hold">
                      <p:stCondLst>
                        <p:cond delay="indefinite"/>
                      </p:stCondLst>
                      <p:childTnLst>
                        <p:par>
                          <p:cTn id="191" fill="hold">
                            <p:stCondLst>
                              <p:cond delay="0"/>
                            </p:stCondLst>
                            <p:childTnLst>
                              <p:par>
                                <p:cTn id="192" presetID="2" presetClass="entr" presetSubtype="1" fill="hold" nodeType="clickEffect">
                                  <p:stCondLst>
                                    <p:cond delay="0"/>
                                  </p:stCondLst>
                                  <p:childTnLst>
                                    <p:set>
                                      <p:cBhvr>
                                        <p:cTn id="193" dur="1" fill="hold">
                                          <p:stCondLst>
                                            <p:cond delay="0"/>
                                          </p:stCondLst>
                                        </p:cTn>
                                        <p:tgtEl>
                                          <p:spTgt spid="85"/>
                                        </p:tgtEl>
                                        <p:attrNameLst>
                                          <p:attrName>style.visibility</p:attrName>
                                        </p:attrNameLst>
                                      </p:cBhvr>
                                      <p:to>
                                        <p:strVal val="visible"/>
                                      </p:to>
                                    </p:set>
                                    <p:anim calcmode="lin" valueType="num">
                                      <p:cBhvr additive="base">
                                        <p:cTn id="194" dur="500" fill="hold"/>
                                        <p:tgtEl>
                                          <p:spTgt spid="85"/>
                                        </p:tgtEl>
                                        <p:attrNameLst>
                                          <p:attrName>ppt_x</p:attrName>
                                        </p:attrNameLst>
                                      </p:cBhvr>
                                      <p:tavLst>
                                        <p:tav tm="0">
                                          <p:val>
                                            <p:strVal val="#ppt_x"/>
                                          </p:val>
                                        </p:tav>
                                        <p:tav tm="100000">
                                          <p:val>
                                            <p:strVal val="#ppt_x"/>
                                          </p:val>
                                        </p:tav>
                                      </p:tavLst>
                                    </p:anim>
                                    <p:anim calcmode="lin" valueType="num">
                                      <p:cBhvr additive="base">
                                        <p:cTn id="195" dur="500" fill="hold"/>
                                        <p:tgtEl>
                                          <p:spTgt spid="85"/>
                                        </p:tgtEl>
                                        <p:attrNameLst>
                                          <p:attrName>ppt_y</p:attrName>
                                        </p:attrNameLst>
                                      </p:cBhvr>
                                      <p:tavLst>
                                        <p:tav tm="0">
                                          <p:val>
                                            <p:strVal val="0-#ppt_h/2"/>
                                          </p:val>
                                        </p:tav>
                                        <p:tav tm="100000">
                                          <p:val>
                                            <p:strVal val="#ppt_y"/>
                                          </p:val>
                                        </p:tav>
                                      </p:tavLst>
                                    </p:anim>
                                  </p:childTnLst>
                                </p:cTn>
                              </p:par>
                            </p:childTnLst>
                          </p:cTn>
                        </p:par>
                      </p:childTnLst>
                    </p:cTn>
                  </p:par>
                  <p:par>
                    <p:cTn id="196" fill="hold">
                      <p:stCondLst>
                        <p:cond delay="indefinite"/>
                      </p:stCondLst>
                      <p:childTnLst>
                        <p:par>
                          <p:cTn id="197" fill="hold">
                            <p:stCondLst>
                              <p:cond delay="0"/>
                            </p:stCondLst>
                            <p:childTnLst>
                              <p:par>
                                <p:cTn id="198" presetID="2" presetClass="entr" presetSubtype="4" fill="hold" grpId="0" nodeType="clickEffect">
                                  <p:stCondLst>
                                    <p:cond delay="0"/>
                                  </p:stCondLst>
                                  <p:childTnLst>
                                    <p:set>
                                      <p:cBhvr>
                                        <p:cTn id="199" dur="1" fill="hold">
                                          <p:stCondLst>
                                            <p:cond delay="0"/>
                                          </p:stCondLst>
                                        </p:cTn>
                                        <p:tgtEl>
                                          <p:spTgt spid="98"/>
                                        </p:tgtEl>
                                        <p:attrNameLst>
                                          <p:attrName>style.visibility</p:attrName>
                                        </p:attrNameLst>
                                      </p:cBhvr>
                                      <p:to>
                                        <p:strVal val="visible"/>
                                      </p:to>
                                    </p:set>
                                    <p:anim calcmode="lin" valueType="num">
                                      <p:cBhvr additive="base">
                                        <p:cTn id="200" dur="500" fill="hold"/>
                                        <p:tgtEl>
                                          <p:spTgt spid="98"/>
                                        </p:tgtEl>
                                        <p:attrNameLst>
                                          <p:attrName>ppt_x</p:attrName>
                                        </p:attrNameLst>
                                      </p:cBhvr>
                                      <p:tavLst>
                                        <p:tav tm="0">
                                          <p:val>
                                            <p:strVal val="#ppt_x"/>
                                          </p:val>
                                        </p:tav>
                                        <p:tav tm="100000">
                                          <p:val>
                                            <p:strVal val="#ppt_x"/>
                                          </p:val>
                                        </p:tav>
                                      </p:tavLst>
                                    </p:anim>
                                    <p:anim calcmode="lin" valueType="num">
                                      <p:cBhvr additive="base">
                                        <p:cTn id="201" dur="500" fill="hold"/>
                                        <p:tgtEl>
                                          <p:spTgt spid="98"/>
                                        </p:tgtEl>
                                        <p:attrNameLst>
                                          <p:attrName>ppt_y</p:attrName>
                                        </p:attrNameLst>
                                      </p:cBhvr>
                                      <p:tavLst>
                                        <p:tav tm="0">
                                          <p:val>
                                            <p:strVal val="1+#ppt_h/2"/>
                                          </p:val>
                                        </p:tav>
                                        <p:tav tm="100000">
                                          <p:val>
                                            <p:strVal val="#ppt_y"/>
                                          </p:val>
                                        </p:tav>
                                      </p:tavLst>
                                    </p:anim>
                                  </p:childTnLst>
                                </p:cTn>
                              </p:par>
                              <p:par>
                                <p:cTn id="202" presetID="2" presetClass="entr" presetSubtype="4" fill="hold" grpId="0" nodeType="withEffect">
                                  <p:stCondLst>
                                    <p:cond delay="0"/>
                                  </p:stCondLst>
                                  <p:childTnLst>
                                    <p:set>
                                      <p:cBhvr>
                                        <p:cTn id="203" dur="1" fill="hold">
                                          <p:stCondLst>
                                            <p:cond delay="0"/>
                                          </p:stCondLst>
                                        </p:cTn>
                                        <p:tgtEl>
                                          <p:spTgt spid="101"/>
                                        </p:tgtEl>
                                        <p:attrNameLst>
                                          <p:attrName>style.visibility</p:attrName>
                                        </p:attrNameLst>
                                      </p:cBhvr>
                                      <p:to>
                                        <p:strVal val="visible"/>
                                      </p:to>
                                    </p:set>
                                    <p:anim calcmode="lin" valueType="num">
                                      <p:cBhvr additive="base">
                                        <p:cTn id="204" dur="500" fill="hold"/>
                                        <p:tgtEl>
                                          <p:spTgt spid="101"/>
                                        </p:tgtEl>
                                        <p:attrNameLst>
                                          <p:attrName>ppt_x</p:attrName>
                                        </p:attrNameLst>
                                      </p:cBhvr>
                                      <p:tavLst>
                                        <p:tav tm="0">
                                          <p:val>
                                            <p:strVal val="#ppt_x"/>
                                          </p:val>
                                        </p:tav>
                                        <p:tav tm="100000">
                                          <p:val>
                                            <p:strVal val="#ppt_x"/>
                                          </p:val>
                                        </p:tav>
                                      </p:tavLst>
                                    </p:anim>
                                    <p:anim calcmode="lin" valueType="num">
                                      <p:cBhvr additive="base">
                                        <p:cTn id="205" dur="500" fill="hold"/>
                                        <p:tgtEl>
                                          <p:spTgt spid="101"/>
                                        </p:tgtEl>
                                        <p:attrNameLst>
                                          <p:attrName>ppt_y</p:attrName>
                                        </p:attrNameLst>
                                      </p:cBhvr>
                                      <p:tavLst>
                                        <p:tav tm="0">
                                          <p:val>
                                            <p:strVal val="1+#ppt_h/2"/>
                                          </p:val>
                                        </p:tav>
                                        <p:tav tm="100000">
                                          <p:val>
                                            <p:strVal val="#ppt_y"/>
                                          </p:val>
                                        </p:tav>
                                      </p:tavLst>
                                    </p:anim>
                                  </p:childTnLst>
                                </p:cTn>
                              </p:par>
                              <p:par>
                                <p:cTn id="206" presetID="2" presetClass="entr" presetSubtype="4" fill="hold" nodeType="withEffect">
                                  <p:stCondLst>
                                    <p:cond delay="0"/>
                                  </p:stCondLst>
                                  <p:childTnLst>
                                    <p:set>
                                      <p:cBhvr>
                                        <p:cTn id="207" dur="1" fill="hold">
                                          <p:stCondLst>
                                            <p:cond delay="0"/>
                                          </p:stCondLst>
                                        </p:cTn>
                                        <p:tgtEl>
                                          <p:spTgt spid="104"/>
                                        </p:tgtEl>
                                        <p:attrNameLst>
                                          <p:attrName>style.visibility</p:attrName>
                                        </p:attrNameLst>
                                      </p:cBhvr>
                                      <p:to>
                                        <p:strVal val="visible"/>
                                      </p:to>
                                    </p:set>
                                    <p:anim calcmode="lin" valueType="num">
                                      <p:cBhvr additive="base">
                                        <p:cTn id="208" dur="500" fill="hold"/>
                                        <p:tgtEl>
                                          <p:spTgt spid="104"/>
                                        </p:tgtEl>
                                        <p:attrNameLst>
                                          <p:attrName>ppt_x</p:attrName>
                                        </p:attrNameLst>
                                      </p:cBhvr>
                                      <p:tavLst>
                                        <p:tav tm="0">
                                          <p:val>
                                            <p:strVal val="#ppt_x"/>
                                          </p:val>
                                        </p:tav>
                                        <p:tav tm="100000">
                                          <p:val>
                                            <p:strVal val="#ppt_x"/>
                                          </p:val>
                                        </p:tav>
                                      </p:tavLst>
                                    </p:anim>
                                    <p:anim calcmode="lin" valueType="num">
                                      <p:cBhvr additive="base">
                                        <p:cTn id="209" dur="500" fill="hold"/>
                                        <p:tgtEl>
                                          <p:spTgt spid="104"/>
                                        </p:tgtEl>
                                        <p:attrNameLst>
                                          <p:attrName>ppt_y</p:attrName>
                                        </p:attrNameLst>
                                      </p:cBhvr>
                                      <p:tavLst>
                                        <p:tav tm="0">
                                          <p:val>
                                            <p:strVal val="1+#ppt_h/2"/>
                                          </p:val>
                                        </p:tav>
                                        <p:tav tm="100000">
                                          <p:val>
                                            <p:strVal val="#ppt_y"/>
                                          </p:val>
                                        </p:tav>
                                      </p:tavLst>
                                    </p:anim>
                                  </p:childTnLst>
                                </p:cTn>
                              </p:par>
                              <p:par>
                                <p:cTn id="210" presetID="2" presetClass="entr" presetSubtype="4" fill="hold" grpId="0" nodeType="withEffect">
                                  <p:stCondLst>
                                    <p:cond delay="0"/>
                                  </p:stCondLst>
                                  <p:childTnLst>
                                    <p:set>
                                      <p:cBhvr>
                                        <p:cTn id="211" dur="1" fill="hold">
                                          <p:stCondLst>
                                            <p:cond delay="0"/>
                                          </p:stCondLst>
                                        </p:cTn>
                                        <p:tgtEl>
                                          <p:spTgt spid="100"/>
                                        </p:tgtEl>
                                        <p:attrNameLst>
                                          <p:attrName>style.visibility</p:attrName>
                                        </p:attrNameLst>
                                      </p:cBhvr>
                                      <p:to>
                                        <p:strVal val="visible"/>
                                      </p:to>
                                    </p:set>
                                    <p:anim calcmode="lin" valueType="num">
                                      <p:cBhvr additive="base">
                                        <p:cTn id="212" dur="500" fill="hold"/>
                                        <p:tgtEl>
                                          <p:spTgt spid="100"/>
                                        </p:tgtEl>
                                        <p:attrNameLst>
                                          <p:attrName>ppt_x</p:attrName>
                                        </p:attrNameLst>
                                      </p:cBhvr>
                                      <p:tavLst>
                                        <p:tav tm="0">
                                          <p:val>
                                            <p:strVal val="#ppt_x"/>
                                          </p:val>
                                        </p:tav>
                                        <p:tav tm="100000">
                                          <p:val>
                                            <p:strVal val="#ppt_x"/>
                                          </p:val>
                                        </p:tav>
                                      </p:tavLst>
                                    </p:anim>
                                    <p:anim calcmode="lin" valueType="num">
                                      <p:cBhvr additive="base">
                                        <p:cTn id="213" dur="500" fill="hold"/>
                                        <p:tgtEl>
                                          <p:spTgt spid="100"/>
                                        </p:tgtEl>
                                        <p:attrNameLst>
                                          <p:attrName>ppt_y</p:attrName>
                                        </p:attrNameLst>
                                      </p:cBhvr>
                                      <p:tavLst>
                                        <p:tav tm="0">
                                          <p:val>
                                            <p:strVal val="1+#ppt_h/2"/>
                                          </p:val>
                                        </p:tav>
                                        <p:tav tm="100000">
                                          <p:val>
                                            <p:strVal val="#ppt_y"/>
                                          </p:val>
                                        </p:tav>
                                      </p:tavLst>
                                    </p:anim>
                                  </p:childTnLst>
                                </p:cTn>
                              </p:par>
                              <p:par>
                                <p:cTn id="214" presetID="2" presetClass="entr" presetSubtype="4" fill="hold" nodeType="withEffect">
                                  <p:stCondLst>
                                    <p:cond delay="0"/>
                                  </p:stCondLst>
                                  <p:childTnLst>
                                    <p:set>
                                      <p:cBhvr>
                                        <p:cTn id="215" dur="1" fill="hold">
                                          <p:stCondLst>
                                            <p:cond delay="0"/>
                                          </p:stCondLst>
                                        </p:cTn>
                                        <p:tgtEl>
                                          <p:spTgt spid="99"/>
                                        </p:tgtEl>
                                        <p:attrNameLst>
                                          <p:attrName>style.visibility</p:attrName>
                                        </p:attrNameLst>
                                      </p:cBhvr>
                                      <p:to>
                                        <p:strVal val="visible"/>
                                      </p:to>
                                    </p:set>
                                    <p:anim calcmode="lin" valueType="num">
                                      <p:cBhvr additive="base">
                                        <p:cTn id="216" dur="500" fill="hold"/>
                                        <p:tgtEl>
                                          <p:spTgt spid="99"/>
                                        </p:tgtEl>
                                        <p:attrNameLst>
                                          <p:attrName>ppt_x</p:attrName>
                                        </p:attrNameLst>
                                      </p:cBhvr>
                                      <p:tavLst>
                                        <p:tav tm="0">
                                          <p:val>
                                            <p:strVal val="#ppt_x"/>
                                          </p:val>
                                        </p:tav>
                                        <p:tav tm="100000">
                                          <p:val>
                                            <p:strVal val="#ppt_x"/>
                                          </p:val>
                                        </p:tav>
                                      </p:tavLst>
                                    </p:anim>
                                    <p:anim calcmode="lin" valueType="num">
                                      <p:cBhvr additive="base">
                                        <p:cTn id="217" dur="500" fill="hold"/>
                                        <p:tgtEl>
                                          <p:spTgt spid="99"/>
                                        </p:tgtEl>
                                        <p:attrNameLst>
                                          <p:attrName>ppt_y</p:attrName>
                                        </p:attrNameLst>
                                      </p:cBhvr>
                                      <p:tavLst>
                                        <p:tav tm="0">
                                          <p:val>
                                            <p:strVal val="1+#ppt_h/2"/>
                                          </p:val>
                                        </p:tav>
                                        <p:tav tm="100000">
                                          <p:val>
                                            <p:strVal val="#ppt_y"/>
                                          </p:val>
                                        </p:tav>
                                      </p:tavLst>
                                    </p:anim>
                                  </p:childTnLst>
                                </p:cTn>
                              </p:par>
                            </p:childTnLst>
                          </p:cTn>
                        </p:par>
                      </p:childTnLst>
                    </p:cTn>
                  </p:par>
                  <p:par>
                    <p:cTn id="218" fill="hold">
                      <p:stCondLst>
                        <p:cond delay="indefinite"/>
                      </p:stCondLst>
                      <p:childTnLst>
                        <p:par>
                          <p:cTn id="219" fill="hold">
                            <p:stCondLst>
                              <p:cond delay="0"/>
                            </p:stCondLst>
                            <p:childTnLst>
                              <p:par>
                                <p:cTn id="220" presetID="2" presetClass="entr" presetSubtype="4" fill="hold" grpId="0" nodeType="clickEffect">
                                  <p:stCondLst>
                                    <p:cond delay="0"/>
                                  </p:stCondLst>
                                  <p:childTnLst>
                                    <p:set>
                                      <p:cBhvr>
                                        <p:cTn id="221" dur="1" fill="hold">
                                          <p:stCondLst>
                                            <p:cond delay="0"/>
                                          </p:stCondLst>
                                        </p:cTn>
                                        <p:tgtEl>
                                          <p:spTgt spid="112"/>
                                        </p:tgtEl>
                                        <p:attrNameLst>
                                          <p:attrName>style.visibility</p:attrName>
                                        </p:attrNameLst>
                                      </p:cBhvr>
                                      <p:to>
                                        <p:strVal val="visible"/>
                                      </p:to>
                                    </p:set>
                                    <p:anim calcmode="lin" valueType="num">
                                      <p:cBhvr additive="base">
                                        <p:cTn id="222" dur="500" fill="hold"/>
                                        <p:tgtEl>
                                          <p:spTgt spid="112"/>
                                        </p:tgtEl>
                                        <p:attrNameLst>
                                          <p:attrName>ppt_x</p:attrName>
                                        </p:attrNameLst>
                                      </p:cBhvr>
                                      <p:tavLst>
                                        <p:tav tm="0">
                                          <p:val>
                                            <p:strVal val="#ppt_x"/>
                                          </p:val>
                                        </p:tav>
                                        <p:tav tm="100000">
                                          <p:val>
                                            <p:strVal val="#ppt_x"/>
                                          </p:val>
                                        </p:tav>
                                      </p:tavLst>
                                    </p:anim>
                                    <p:anim calcmode="lin" valueType="num">
                                      <p:cBhvr additive="base">
                                        <p:cTn id="223" dur="500" fill="hold"/>
                                        <p:tgtEl>
                                          <p:spTgt spid="112"/>
                                        </p:tgtEl>
                                        <p:attrNameLst>
                                          <p:attrName>ppt_y</p:attrName>
                                        </p:attrNameLst>
                                      </p:cBhvr>
                                      <p:tavLst>
                                        <p:tav tm="0">
                                          <p:val>
                                            <p:strVal val="1+#ppt_h/2"/>
                                          </p:val>
                                        </p:tav>
                                        <p:tav tm="100000">
                                          <p:val>
                                            <p:strVal val="#ppt_y"/>
                                          </p:val>
                                        </p:tav>
                                      </p:tavLst>
                                    </p:anim>
                                  </p:childTnLst>
                                </p:cTn>
                              </p:par>
                            </p:childTnLst>
                          </p:cTn>
                        </p:par>
                      </p:childTnLst>
                    </p:cTn>
                  </p:par>
                  <p:par>
                    <p:cTn id="224" fill="hold">
                      <p:stCondLst>
                        <p:cond delay="indefinite"/>
                      </p:stCondLst>
                      <p:childTnLst>
                        <p:par>
                          <p:cTn id="225" fill="hold">
                            <p:stCondLst>
                              <p:cond delay="0"/>
                            </p:stCondLst>
                            <p:childTnLst>
                              <p:par>
                                <p:cTn id="226" presetID="2" presetClass="entr" presetSubtype="1" fill="hold" nodeType="clickEffect">
                                  <p:stCondLst>
                                    <p:cond delay="0"/>
                                  </p:stCondLst>
                                  <p:childTnLst>
                                    <p:set>
                                      <p:cBhvr>
                                        <p:cTn id="227" dur="1" fill="hold">
                                          <p:stCondLst>
                                            <p:cond delay="0"/>
                                          </p:stCondLst>
                                        </p:cTn>
                                        <p:tgtEl>
                                          <p:spTgt spid="91"/>
                                        </p:tgtEl>
                                        <p:attrNameLst>
                                          <p:attrName>style.visibility</p:attrName>
                                        </p:attrNameLst>
                                      </p:cBhvr>
                                      <p:to>
                                        <p:strVal val="visible"/>
                                      </p:to>
                                    </p:set>
                                    <p:anim calcmode="lin" valueType="num">
                                      <p:cBhvr additive="base">
                                        <p:cTn id="228" dur="500" fill="hold"/>
                                        <p:tgtEl>
                                          <p:spTgt spid="91"/>
                                        </p:tgtEl>
                                        <p:attrNameLst>
                                          <p:attrName>ppt_x</p:attrName>
                                        </p:attrNameLst>
                                      </p:cBhvr>
                                      <p:tavLst>
                                        <p:tav tm="0">
                                          <p:val>
                                            <p:strVal val="#ppt_x"/>
                                          </p:val>
                                        </p:tav>
                                        <p:tav tm="100000">
                                          <p:val>
                                            <p:strVal val="#ppt_x"/>
                                          </p:val>
                                        </p:tav>
                                      </p:tavLst>
                                    </p:anim>
                                    <p:anim calcmode="lin" valueType="num">
                                      <p:cBhvr additive="base">
                                        <p:cTn id="229" dur="500" fill="hold"/>
                                        <p:tgtEl>
                                          <p:spTgt spid="91"/>
                                        </p:tgtEl>
                                        <p:attrNameLst>
                                          <p:attrName>ppt_y</p:attrName>
                                        </p:attrNameLst>
                                      </p:cBhvr>
                                      <p:tavLst>
                                        <p:tav tm="0">
                                          <p:val>
                                            <p:strVal val="0-#ppt_h/2"/>
                                          </p:val>
                                        </p:tav>
                                        <p:tav tm="100000">
                                          <p:val>
                                            <p:strVal val="#ppt_y"/>
                                          </p:val>
                                        </p:tav>
                                      </p:tavLst>
                                    </p:anim>
                                  </p:childTnLst>
                                </p:cTn>
                              </p:par>
                            </p:childTnLst>
                          </p:cTn>
                        </p:par>
                      </p:childTnLst>
                    </p:cTn>
                  </p:par>
                  <p:par>
                    <p:cTn id="230" fill="hold">
                      <p:stCondLst>
                        <p:cond delay="indefinite"/>
                      </p:stCondLst>
                      <p:childTnLst>
                        <p:par>
                          <p:cTn id="231" fill="hold">
                            <p:stCondLst>
                              <p:cond delay="0"/>
                            </p:stCondLst>
                            <p:childTnLst>
                              <p:par>
                                <p:cTn id="232" presetID="42" presetClass="entr" presetSubtype="0" fill="hold" grpId="0" nodeType="clickEffect">
                                  <p:stCondLst>
                                    <p:cond delay="0"/>
                                  </p:stCondLst>
                                  <p:childTnLst>
                                    <p:set>
                                      <p:cBhvr>
                                        <p:cTn id="233" dur="1" fill="hold">
                                          <p:stCondLst>
                                            <p:cond delay="0"/>
                                          </p:stCondLst>
                                        </p:cTn>
                                        <p:tgtEl>
                                          <p:spTgt spid="113"/>
                                        </p:tgtEl>
                                        <p:attrNameLst>
                                          <p:attrName>style.visibility</p:attrName>
                                        </p:attrNameLst>
                                      </p:cBhvr>
                                      <p:to>
                                        <p:strVal val="visible"/>
                                      </p:to>
                                    </p:set>
                                    <p:animEffect transition="in" filter="fade">
                                      <p:cBhvr>
                                        <p:cTn id="234" dur="1000"/>
                                        <p:tgtEl>
                                          <p:spTgt spid="113"/>
                                        </p:tgtEl>
                                      </p:cBhvr>
                                    </p:animEffect>
                                    <p:anim calcmode="lin" valueType="num">
                                      <p:cBhvr>
                                        <p:cTn id="235" dur="1000" fill="hold"/>
                                        <p:tgtEl>
                                          <p:spTgt spid="113"/>
                                        </p:tgtEl>
                                        <p:attrNameLst>
                                          <p:attrName>ppt_x</p:attrName>
                                        </p:attrNameLst>
                                      </p:cBhvr>
                                      <p:tavLst>
                                        <p:tav tm="0">
                                          <p:val>
                                            <p:strVal val="#ppt_x"/>
                                          </p:val>
                                        </p:tav>
                                        <p:tav tm="100000">
                                          <p:val>
                                            <p:strVal val="#ppt_x"/>
                                          </p:val>
                                        </p:tav>
                                      </p:tavLst>
                                    </p:anim>
                                    <p:anim calcmode="lin" valueType="num">
                                      <p:cBhvr>
                                        <p:cTn id="236" dur="1000" fill="hold"/>
                                        <p:tgtEl>
                                          <p:spTgt spid="1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3" grpId="0"/>
      <p:bldP spid="15" grpId="0"/>
      <p:bldP spid="19" grpId="0"/>
      <p:bldP spid="24" grpId="0"/>
      <p:bldP spid="36" grpId="0"/>
      <p:bldP spid="63" grpId="0"/>
      <p:bldP spid="66" grpId="0"/>
      <p:bldP spid="69" grpId="0"/>
      <p:bldP spid="43" grpId="0"/>
      <p:bldP spid="64" grpId="0"/>
      <p:bldP spid="80" grpId="0"/>
      <p:bldP spid="84" grpId="0"/>
      <p:bldP spid="86" grpId="0"/>
      <p:bldP spid="72" grpId="0"/>
      <p:bldP spid="73" grpId="0"/>
      <p:bldP spid="89" grpId="0"/>
      <p:bldP spid="93" grpId="0"/>
      <p:bldP spid="98" grpId="0"/>
      <p:bldP spid="100" grpId="0"/>
      <p:bldP spid="101" grpId="0"/>
      <p:bldP spid="112" grpId="0"/>
      <p:bldP spid="11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076A6CA-7428-4635-9866-D7E8F66346D2}"/>
              </a:ext>
            </a:extLst>
          </p:cNvPr>
          <p:cNvSpPr>
            <a:spLocks noGrp="1"/>
          </p:cNvSpPr>
          <p:nvPr>
            <p:ph idx="1"/>
          </p:nvPr>
        </p:nvSpPr>
        <p:spPr>
          <a:xfrm>
            <a:off x="1066800" y="373488"/>
            <a:ext cx="10058400" cy="1262130"/>
          </a:xfrm>
        </p:spPr>
        <p:txBody>
          <a:bodyPr>
            <a:normAutofit fontScale="92500" lnSpcReduction="10000"/>
          </a:bodyPr>
          <a:lstStyle/>
          <a:p>
            <a:pPr>
              <a:lnSpc>
                <a:spcPct val="150000"/>
              </a:lnSpc>
            </a:pPr>
            <a:r>
              <a:rPr lang="es-MX" sz="2800" dirty="0"/>
              <a:t>Ejemplo: Realiza el diagrama de esfuerzos cortantes y momento flexionante.</a:t>
            </a:r>
          </a:p>
        </p:txBody>
      </p:sp>
      <p:sp>
        <p:nvSpPr>
          <p:cNvPr id="4" name="Slide Number Placeholder 3">
            <a:extLst>
              <a:ext uri="{FF2B5EF4-FFF2-40B4-BE49-F238E27FC236}">
                <a16:creationId xmlns:a16="http://schemas.microsoft.com/office/drawing/2014/main" xmlns="" id="{003E837A-A3A4-4CA4-BE7E-D5348053B388}"/>
              </a:ext>
            </a:extLst>
          </p:cNvPr>
          <p:cNvSpPr>
            <a:spLocks noGrp="1"/>
          </p:cNvSpPr>
          <p:nvPr>
            <p:ph type="sldNum" sz="quarter" idx="12"/>
          </p:nvPr>
        </p:nvSpPr>
        <p:spPr>
          <a:xfrm>
            <a:off x="10469880" y="6307672"/>
            <a:ext cx="1463040" cy="274320"/>
          </a:xfrm>
        </p:spPr>
        <p:txBody>
          <a:bodyPr/>
          <a:lstStyle/>
          <a:p>
            <a:fld id="{5A07E627-992C-47B0-AE5B-F627B2EA972F}" type="slidenum">
              <a:rPr lang="es-MX" smtClean="0"/>
              <a:t>38</a:t>
            </a:fld>
            <a:endParaRPr lang="es-MX"/>
          </a:p>
        </p:txBody>
      </p:sp>
      <p:pic>
        <p:nvPicPr>
          <p:cNvPr id="5" name="Picture 4">
            <a:extLst>
              <a:ext uri="{FF2B5EF4-FFF2-40B4-BE49-F238E27FC236}">
                <a16:creationId xmlns:a16="http://schemas.microsoft.com/office/drawing/2014/main" xmlns="" id="{970ACB24-10B9-41BC-AFAD-FF0A832DFE74}"/>
              </a:ext>
            </a:extLst>
          </p:cNvPr>
          <p:cNvPicPr>
            <a:picLocks noChangeAspect="1"/>
          </p:cNvPicPr>
          <p:nvPr/>
        </p:nvPicPr>
        <p:blipFill rotWithShape="1">
          <a:blip r:embed="rId3"/>
          <a:srcRect l="53958" t="24803" r="25000" b="58893"/>
          <a:stretch/>
        </p:blipFill>
        <p:spPr>
          <a:xfrm>
            <a:off x="1402202" y="1635617"/>
            <a:ext cx="4283271" cy="1865979"/>
          </a:xfrm>
          <a:prstGeom prst="rect">
            <a:avLst/>
          </a:prstGeom>
        </p:spPr>
      </p:pic>
      <p:sp>
        <p:nvSpPr>
          <p:cNvPr id="22" name="TextBox 21">
            <a:extLst>
              <a:ext uri="{FF2B5EF4-FFF2-40B4-BE49-F238E27FC236}">
                <a16:creationId xmlns:a16="http://schemas.microsoft.com/office/drawing/2014/main" xmlns="" id="{3CB728C4-A8F1-4548-9766-4517064F1729}"/>
              </a:ext>
            </a:extLst>
          </p:cNvPr>
          <p:cNvSpPr txBox="1"/>
          <p:nvPr/>
        </p:nvSpPr>
        <p:spPr>
          <a:xfrm>
            <a:off x="1402202" y="3678996"/>
            <a:ext cx="4031087" cy="646331"/>
          </a:xfrm>
          <a:prstGeom prst="rect">
            <a:avLst/>
          </a:prstGeom>
          <a:noFill/>
        </p:spPr>
        <p:txBody>
          <a:bodyPr wrap="square" rtlCol="0">
            <a:spAutoFit/>
          </a:bodyPr>
          <a:lstStyle/>
          <a:p>
            <a:r>
              <a:rPr lang="es-MX" dirty="0"/>
              <a:t>5.- Diagrama de momento flexionante:</a:t>
            </a:r>
          </a:p>
        </p:txBody>
      </p:sp>
      <p:cxnSp>
        <p:nvCxnSpPr>
          <p:cNvPr id="17" name="Straight Connector 16">
            <a:extLst>
              <a:ext uri="{FF2B5EF4-FFF2-40B4-BE49-F238E27FC236}">
                <a16:creationId xmlns:a16="http://schemas.microsoft.com/office/drawing/2014/main" xmlns="" id="{60B62639-DAA8-4E9C-B436-B1C84CDA0078}"/>
              </a:ext>
            </a:extLst>
          </p:cNvPr>
          <p:cNvCxnSpPr>
            <a:cxnSpLocks/>
          </p:cNvCxnSpPr>
          <p:nvPr/>
        </p:nvCxnSpPr>
        <p:spPr>
          <a:xfrm>
            <a:off x="6386324" y="1017432"/>
            <a:ext cx="68979" cy="5564560"/>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xmlns="" id="{161D40AF-D4D5-4FE3-BDA6-26826F8BB98F}"/>
              </a:ext>
            </a:extLst>
          </p:cNvPr>
          <p:cNvCxnSpPr>
            <a:cxnSpLocks/>
          </p:cNvCxnSpPr>
          <p:nvPr/>
        </p:nvCxnSpPr>
        <p:spPr>
          <a:xfrm>
            <a:off x="10688001" y="940994"/>
            <a:ext cx="69323" cy="5640998"/>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xmlns="" id="{5F5A95B9-9011-4165-A43A-9A2EFEAA5CCD}"/>
              </a:ext>
            </a:extLst>
          </p:cNvPr>
          <p:cNvCxnSpPr/>
          <p:nvPr/>
        </p:nvCxnSpPr>
        <p:spPr>
          <a:xfrm>
            <a:off x="6399204" y="2086378"/>
            <a:ext cx="4326201" cy="0"/>
          </a:xfrm>
          <a:prstGeom prst="line">
            <a:avLst/>
          </a:prstGeom>
          <a:ln w="76200"/>
        </p:spPr>
        <p:style>
          <a:lnRef idx="3">
            <a:schemeClr val="dk1"/>
          </a:lnRef>
          <a:fillRef idx="0">
            <a:schemeClr val="dk1"/>
          </a:fillRef>
          <a:effectRef idx="2">
            <a:schemeClr val="dk1"/>
          </a:effectRef>
          <a:fontRef idx="minor">
            <a:schemeClr val="tx1"/>
          </a:fontRef>
        </p:style>
      </p:cxnSp>
      <p:sp>
        <p:nvSpPr>
          <p:cNvPr id="31" name="TextBox 30">
            <a:extLst>
              <a:ext uri="{FF2B5EF4-FFF2-40B4-BE49-F238E27FC236}">
                <a16:creationId xmlns:a16="http://schemas.microsoft.com/office/drawing/2014/main" xmlns="" id="{BD91CEE4-0763-4B88-8FF1-AB69E735B90E}"/>
              </a:ext>
            </a:extLst>
          </p:cNvPr>
          <p:cNvSpPr txBox="1"/>
          <p:nvPr/>
        </p:nvSpPr>
        <p:spPr>
          <a:xfrm>
            <a:off x="5983040" y="1913186"/>
            <a:ext cx="509263" cy="369332"/>
          </a:xfrm>
          <a:prstGeom prst="rect">
            <a:avLst/>
          </a:prstGeom>
          <a:noFill/>
        </p:spPr>
        <p:txBody>
          <a:bodyPr wrap="square" rtlCol="0">
            <a:spAutoFit/>
          </a:bodyPr>
          <a:lstStyle/>
          <a:p>
            <a:r>
              <a:rPr lang="es-MX" dirty="0"/>
              <a:t>0</a:t>
            </a:r>
          </a:p>
        </p:txBody>
      </p:sp>
      <p:sp>
        <p:nvSpPr>
          <p:cNvPr id="57" name="TextBox 56">
            <a:extLst>
              <a:ext uri="{FF2B5EF4-FFF2-40B4-BE49-F238E27FC236}">
                <a16:creationId xmlns:a16="http://schemas.microsoft.com/office/drawing/2014/main" xmlns="" id="{E6FCC336-BD41-452B-81DC-A0026F7F4939}"/>
              </a:ext>
            </a:extLst>
          </p:cNvPr>
          <p:cNvSpPr txBox="1"/>
          <p:nvPr/>
        </p:nvSpPr>
        <p:spPr>
          <a:xfrm>
            <a:off x="6009545" y="1274901"/>
            <a:ext cx="509263" cy="369332"/>
          </a:xfrm>
          <a:prstGeom prst="rect">
            <a:avLst/>
          </a:prstGeom>
          <a:noFill/>
        </p:spPr>
        <p:txBody>
          <a:bodyPr wrap="square" rtlCol="0">
            <a:spAutoFit/>
          </a:bodyPr>
          <a:lstStyle/>
          <a:p>
            <a:r>
              <a:rPr lang="es-MX" dirty="0"/>
              <a:t>+</a:t>
            </a:r>
          </a:p>
        </p:txBody>
      </p:sp>
      <p:sp>
        <p:nvSpPr>
          <p:cNvPr id="58" name="TextBox 57">
            <a:extLst>
              <a:ext uri="{FF2B5EF4-FFF2-40B4-BE49-F238E27FC236}">
                <a16:creationId xmlns:a16="http://schemas.microsoft.com/office/drawing/2014/main" xmlns="" id="{CA0A0F51-2A6E-414F-983B-9E5DADECA110}"/>
              </a:ext>
            </a:extLst>
          </p:cNvPr>
          <p:cNvSpPr txBox="1"/>
          <p:nvPr/>
        </p:nvSpPr>
        <p:spPr>
          <a:xfrm>
            <a:off x="5935724" y="2724663"/>
            <a:ext cx="509263" cy="369332"/>
          </a:xfrm>
          <a:prstGeom prst="rect">
            <a:avLst/>
          </a:prstGeom>
          <a:noFill/>
        </p:spPr>
        <p:txBody>
          <a:bodyPr wrap="square" rtlCol="0">
            <a:spAutoFit/>
          </a:bodyPr>
          <a:lstStyle/>
          <a:p>
            <a:r>
              <a:rPr lang="es-MX" dirty="0"/>
              <a:t>- </a:t>
            </a:r>
          </a:p>
        </p:txBody>
      </p:sp>
      <p:cxnSp>
        <p:nvCxnSpPr>
          <p:cNvPr id="60" name="Straight Connector 59">
            <a:extLst>
              <a:ext uri="{FF2B5EF4-FFF2-40B4-BE49-F238E27FC236}">
                <a16:creationId xmlns:a16="http://schemas.microsoft.com/office/drawing/2014/main" xmlns="" id="{A649109F-D199-481E-8201-06E469AE3463}"/>
              </a:ext>
            </a:extLst>
          </p:cNvPr>
          <p:cNvCxnSpPr>
            <a:cxnSpLocks/>
          </p:cNvCxnSpPr>
          <p:nvPr/>
        </p:nvCxnSpPr>
        <p:spPr>
          <a:xfrm>
            <a:off x="6399204" y="2086378"/>
            <a:ext cx="0" cy="7321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xmlns="" id="{68D05ACE-B2E6-4ABC-B571-D9FD369F4701}"/>
              </a:ext>
            </a:extLst>
          </p:cNvPr>
          <p:cNvCxnSpPr>
            <a:cxnSpLocks/>
          </p:cNvCxnSpPr>
          <p:nvPr/>
        </p:nvCxnSpPr>
        <p:spPr>
          <a:xfrm>
            <a:off x="7091416" y="982165"/>
            <a:ext cx="31919" cy="5599827"/>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xmlns="" id="{9AD591AD-1FA5-4CEC-BF9C-6AE249F1AF52}"/>
              </a:ext>
            </a:extLst>
          </p:cNvPr>
          <p:cNvCxnSpPr>
            <a:cxnSpLocks/>
          </p:cNvCxnSpPr>
          <p:nvPr/>
        </p:nvCxnSpPr>
        <p:spPr>
          <a:xfrm>
            <a:off x="6347134" y="2745820"/>
            <a:ext cx="747530" cy="65420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xmlns="" id="{D50EC3F7-F12D-4FC4-AC2F-BFCF7FA9B506}"/>
              </a:ext>
            </a:extLst>
          </p:cNvPr>
          <p:cNvCxnSpPr>
            <a:cxnSpLocks/>
          </p:cNvCxnSpPr>
          <p:nvPr/>
        </p:nvCxnSpPr>
        <p:spPr>
          <a:xfrm flipV="1">
            <a:off x="7094664" y="1158168"/>
            <a:ext cx="0" cy="224185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xmlns="" id="{BF8A789E-150F-43F1-8F6A-22BBA9369F0F}"/>
              </a:ext>
            </a:extLst>
          </p:cNvPr>
          <p:cNvCxnSpPr>
            <a:cxnSpLocks/>
          </p:cNvCxnSpPr>
          <p:nvPr/>
        </p:nvCxnSpPr>
        <p:spPr>
          <a:xfrm>
            <a:off x="8152348" y="1041866"/>
            <a:ext cx="34019" cy="5540126"/>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xmlns="" id="{C97900AB-A05F-4445-BA92-E7E458B9C31A}"/>
              </a:ext>
            </a:extLst>
          </p:cNvPr>
          <p:cNvCxnSpPr>
            <a:cxnSpLocks/>
          </p:cNvCxnSpPr>
          <p:nvPr/>
        </p:nvCxnSpPr>
        <p:spPr>
          <a:xfrm>
            <a:off x="10017305" y="968419"/>
            <a:ext cx="3742" cy="5613573"/>
          </a:xfrm>
          <a:prstGeom prst="line">
            <a:avLst/>
          </a:prstGeom>
          <a:ln>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xmlns="" id="{F066D8FC-8BD9-4CFB-90CB-90F27670B0B8}"/>
              </a:ext>
            </a:extLst>
          </p:cNvPr>
          <p:cNvCxnSpPr>
            <a:cxnSpLocks/>
          </p:cNvCxnSpPr>
          <p:nvPr/>
        </p:nvCxnSpPr>
        <p:spPr>
          <a:xfrm flipH="1">
            <a:off x="8150732" y="1500672"/>
            <a:ext cx="1" cy="47361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xmlns="" id="{652EC8A3-B234-4EA0-B4B5-2162D051FF3D}"/>
              </a:ext>
            </a:extLst>
          </p:cNvPr>
          <p:cNvCxnSpPr>
            <a:cxnSpLocks/>
          </p:cNvCxnSpPr>
          <p:nvPr/>
        </p:nvCxnSpPr>
        <p:spPr>
          <a:xfrm>
            <a:off x="7091416" y="1158168"/>
            <a:ext cx="1042147" cy="36810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xmlns="" id="{BAF39792-9701-4FC5-B7AA-CE0C142B6345}"/>
              </a:ext>
            </a:extLst>
          </p:cNvPr>
          <p:cNvCxnSpPr>
            <a:cxnSpLocks/>
          </p:cNvCxnSpPr>
          <p:nvPr/>
        </p:nvCxnSpPr>
        <p:spPr>
          <a:xfrm>
            <a:off x="8140416" y="1944947"/>
            <a:ext cx="1849847" cy="145507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xmlns="" id="{188321E2-3CC2-41B8-B078-48FBC89916B6}"/>
              </a:ext>
            </a:extLst>
          </p:cNvPr>
          <p:cNvCxnSpPr>
            <a:cxnSpLocks/>
          </p:cNvCxnSpPr>
          <p:nvPr/>
        </p:nvCxnSpPr>
        <p:spPr>
          <a:xfrm flipH="1" flipV="1">
            <a:off x="9990263" y="1197736"/>
            <a:ext cx="9137" cy="220228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xmlns="" id="{25A909B8-F43E-48FD-BC60-DE5D522B52A8}"/>
              </a:ext>
            </a:extLst>
          </p:cNvPr>
          <p:cNvCxnSpPr>
            <a:cxnSpLocks/>
          </p:cNvCxnSpPr>
          <p:nvPr/>
        </p:nvCxnSpPr>
        <p:spPr>
          <a:xfrm>
            <a:off x="9990263" y="1215329"/>
            <a:ext cx="735142" cy="39085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xmlns="" id="{E8086BDC-8BFF-4B79-8C61-C4BB92C745B2}"/>
                  </a:ext>
                </a:extLst>
              </p:cNvPr>
              <p:cNvSpPr/>
              <p:nvPr/>
            </p:nvSpPr>
            <p:spPr>
              <a:xfrm>
                <a:off x="1466595" y="4371778"/>
                <a:ext cx="2928344" cy="221021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MX" dirty="0"/>
                  <a:t>Calculo de áreas:</a:t>
                </a:r>
              </a:p>
              <a:p>
                <a:pPr algn="ctr"/>
                <a:r>
                  <a:rPr lang="es-MX" dirty="0"/>
                  <a:t>A</a:t>
                </a:r>
                <a:r>
                  <a:rPr lang="es-MX" dirty="0">
                    <a:latin typeface="Cambria Math" panose="02040503050406030204" pitchFamily="18" charset="0"/>
                    <a:ea typeface="Cambria Math" panose="02040503050406030204" pitchFamily="18" charset="0"/>
                  </a:rPr>
                  <a:t>₁=</a:t>
                </a:r>
                <a14:m>
                  <m:oMath xmlns:m="http://schemas.openxmlformats.org/officeDocument/2006/math" xmlns="">
                    <m:f>
                      <m:fPr>
                        <m:ctrlPr>
                          <a:rPr lang="es-MX" i="1" smtClean="0">
                            <a:latin typeface="Cambria Math" panose="02040503050406030204" pitchFamily="18" charset="0"/>
                            <a:ea typeface="Cambria Math" panose="02040503050406030204" pitchFamily="18" charset="0"/>
                          </a:rPr>
                        </m:ctrlPr>
                      </m:fPr>
                      <m:num>
                        <m:d>
                          <m:dPr>
                            <m:ctrlPr>
                              <a:rPr lang="es-MX" b="0" i="1" smtClean="0">
                                <a:latin typeface="Cambria Math" panose="02040503050406030204" pitchFamily="18" charset="0"/>
                                <a:ea typeface="Cambria Math" panose="02040503050406030204" pitchFamily="18" charset="0"/>
                              </a:rPr>
                            </m:ctrlPr>
                          </m:dPr>
                          <m:e>
                            <m:r>
                              <a:rPr lang="es-MX" b="0" i="1" smtClean="0">
                                <a:latin typeface="Cambria Math" panose="02040503050406030204" pitchFamily="18" charset="0"/>
                                <a:ea typeface="Cambria Math" panose="02040503050406030204" pitchFamily="18" charset="0"/>
                              </a:rPr>
                              <m:t>−5+</m:t>
                            </m:r>
                            <m:d>
                              <m:dPr>
                                <m:ctrlPr>
                                  <a:rPr lang="es-MX" b="0" i="1" smtClean="0">
                                    <a:latin typeface="Cambria Math" panose="02040503050406030204" pitchFamily="18" charset="0"/>
                                    <a:ea typeface="Cambria Math" panose="02040503050406030204" pitchFamily="18" charset="0"/>
                                  </a:rPr>
                                </m:ctrlPr>
                              </m:dPr>
                              <m:e>
                                <m:r>
                                  <a:rPr lang="es-MX" b="0" i="1" smtClean="0">
                                    <a:latin typeface="Cambria Math" panose="02040503050406030204" pitchFamily="18" charset="0"/>
                                    <a:ea typeface="Cambria Math" panose="02040503050406030204" pitchFamily="18" charset="0"/>
                                  </a:rPr>
                                  <m:t>−9</m:t>
                                </m:r>
                              </m:e>
                            </m:d>
                          </m:e>
                        </m:d>
                        <m:r>
                          <a:rPr lang="es-MX" b="0" i="1" smtClean="0">
                            <a:latin typeface="Cambria Math" panose="02040503050406030204" pitchFamily="18" charset="0"/>
                            <a:ea typeface="Cambria Math" panose="02040503050406030204" pitchFamily="18" charset="0"/>
                          </a:rPr>
                          <m:t>∗2</m:t>
                        </m:r>
                      </m:num>
                      <m:den>
                        <m:r>
                          <a:rPr lang="es-MX" b="0" i="1" smtClean="0">
                            <a:latin typeface="Cambria Math" panose="02040503050406030204" pitchFamily="18" charset="0"/>
                            <a:ea typeface="Cambria Math" panose="02040503050406030204" pitchFamily="18" charset="0"/>
                          </a:rPr>
                          <m:t>2</m:t>
                        </m:r>
                      </m:den>
                    </m:f>
                    <m:r>
                      <a:rPr lang="es-MX" b="0" i="1" smtClean="0">
                        <a:latin typeface="Cambria Math" panose="02040503050406030204" pitchFamily="18" charset="0"/>
                        <a:ea typeface="Cambria Math" panose="02040503050406030204" pitchFamily="18" charset="0"/>
                      </a:rPr>
                      <m:t>=−14</m:t>
                    </m:r>
                  </m:oMath>
                </a14:m>
                <a:endParaRPr lang="es-MX" dirty="0"/>
              </a:p>
              <a:p>
                <a:pPr algn="ctr"/>
                <a:r>
                  <a:rPr lang="es-MX" dirty="0"/>
                  <a:t>A</a:t>
                </a:r>
                <a:r>
                  <a:rPr lang="es-MX" dirty="0">
                    <a:latin typeface="Cambria Math" panose="02040503050406030204" pitchFamily="18" charset="0"/>
                    <a:ea typeface="Cambria Math" panose="02040503050406030204" pitchFamily="18" charset="0"/>
                  </a:rPr>
                  <a:t>₂=</a:t>
                </a:r>
                <a14:m>
                  <m:oMath xmlns:m="http://schemas.openxmlformats.org/officeDocument/2006/math" xmlns="">
                    <m:f>
                      <m:fPr>
                        <m:ctrlPr>
                          <a:rPr lang="es-MX" i="1" smtClean="0">
                            <a:latin typeface="Cambria Math" panose="02040503050406030204" pitchFamily="18" charset="0"/>
                            <a:ea typeface="Cambria Math" panose="02040503050406030204" pitchFamily="18" charset="0"/>
                          </a:rPr>
                        </m:ctrlPr>
                      </m:fPr>
                      <m:num>
                        <m:d>
                          <m:dPr>
                            <m:ctrlPr>
                              <a:rPr lang="es-MX" b="0" i="1" smtClean="0">
                                <a:latin typeface="Cambria Math" panose="02040503050406030204" pitchFamily="18" charset="0"/>
                                <a:ea typeface="Cambria Math" panose="02040503050406030204" pitchFamily="18" charset="0"/>
                              </a:rPr>
                            </m:ctrlPr>
                          </m:dPr>
                          <m:e>
                            <m:r>
                              <a:rPr lang="es-MX" b="0" i="1" smtClean="0">
                                <a:latin typeface="Cambria Math" panose="02040503050406030204" pitchFamily="18" charset="0"/>
                                <a:ea typeface="Cambria Math" panose="02040503050406030204" pitchFamily="18" charset="0"/>
                              </a:rPr>
                              <m:t>9.67+5.67</m:t>
                            </m:r>
                          </m:e>
                        </m:d>
                        <m:r>
                          <a:rPr lang="es-MX" b="0" i="1" smtClean="0">
                            <a:latin typeface="Cambria Math" panose="02040503050406030204" pitchFamily="18" charset="0"/>
                            <a:ea typeface="Cambria Math" panose="02040503050406030204" pitchFamily="18" charset="0"/>
                          </a:rPr>
                          <m:t>∗2</m:t>
                        </m:r>
                      </m:num>
                      <m:den>
                        <m:r>
                          <a:rPr lang="es-MX" b="0" i="1" smtClean="0">
                            <a:latin typeface="Cambria Math" panose="02040503050406030204" pitchFamily="18" charset="0"/>
                            <a:ea typeface="Cambria Math" panose="02040503050406030204" pitchFamily="18" charset="0"/>
                          </a:rPr>
                          <m:t>2</m:t>
                        </m:r>
                      </m:den>
                    </m:f>
                    <m:r>
                      <a:rPr lang="es-MX" b="0" i="1" smtClean="0">
                        <a:latin typeface="Cambria Math" panose="02040503050406030204" pitchFamily="18" charset="0"/>
                        <a:ea typeface="Cambria Math" panose="02040503050406030204" pitchFamily="18" charset="0"/>
                      </a:rPr>
                      <m:t>=15.34</m:t>
                    </m:r>
                  </m:oMath>
                </a14:m>
                <a:endParaRPr lang="es-MX" b="0" dirty="0">
                  <a:latin typeface="Cambria Math" panose="02040503050406030204" pitchFamily="18" charset="0"/>
                  <a:ea typeface="Cambria Math" panose="02040503050406030204" pitchFamily="18" charset="0"/>
                </a:endParaRPr>
              </a:p>
              <a:p>
                <a:pPr algn="ctr"/>
                <a:r>
                  <a:rPr lang="es-MX" dirty="0"/>
                  <a:t>A</a:t>
                </a:r>
                <a:r>
                  <a:rPr lang="es-MX" dirty="0">
                    <a:latin typeface="Cambria Math" panose="02040503050406030204" pitchFamily="18" charset="0"/>
                    <a:ea typeface="Cambria Math" panose="02040503050406030204" pitchFamily="18" charset="0"/>
                  </a:rPr>
                  <a:t>₃=</a:t>
                </a:r>
                <a14:m>
                  <m:oMath xmlns:m="http://schemas.openxmlformats.org/officeDocument/2006/math" xmlns="">
                    <m:f>
                      <m:fPr>
                        <m:ctrlPr>
                          <a:rPr lang="es-MX" i="1" smtClean="0">
                            <a:latin typeface="Cambria Math" panose="02040503050406030204" pitchFamily="18" charset="0"/>
                            <a:ea typeface="Cambria Math" panose="02040503050406030204" pitchFamily="18" charset="0"/>
                          </a:rPr>
                        </m:ctrlPr>
                      </m:fPr>
                      <m:num>
                        <m:r>
                          <a:rPr lang="es-MX" b="0" i="1" smtClean="0">
                            <a:latin typeface="Cambria Math" panose="02040503050406030204" pitchFamily="18" charset="0"/>
                            <a:ea typeface="Cambria Math" panose="02040503050406030204" pitchFamily="18" charset="0"/>
                          </a:rPr>
                          <m:t>0.89∗2.67</m:t>
                        </m:r>
                      </m:num>
                      <m:den>
                        <m:r>
                          <a:rPr lang="es-MX" b="0" i="1" smtClean="0">
                            <a:latin typeface="Cambria Math" panose="02040503050406030204" pitchFamily="18" charset="0"/>
                            <a:ea typeface="Cambria Math" panose="02040503050406030204" pitchFamily="18" charset="0"/>
                          </a:rPr>
                          <m:t>2</m:t>
                        </m:r>
                      </m:den>
                    </m:f>
                    <m:r>
                      <a:rPr lang="es-MX" b="0" i="1" smtClean="0">
                        <a:latin typeface="Cambria Math" panose="02040503050406030204" pitchFamily="18" charset="0"/>
                        <a:ea typeface="Cambria Math" panose="02040503050406030204" pitchFamily="18" charset="0"/>
                      </a:rPr>
                      <m:t>=1.188</m:t>
                    </m:r>
                  </m:oMath>
                </a14:m>
                <a:endParaRPr lang="es-MX" b="0" dirty="0">
                  <a:latin typeface="Cambria Math" panose="02040503050406030204" pitchFamily="18" charset="0"/>
                  <a:ea typeface="Cambria Math" panose="02040503050406030204" pitchFamily="18" charset="0"/>
                </a:endParaRPr>
              </a:p>
              <a:p>
                <a:pPr algn="ctr"/>
                <a:r>
                  <a:rPr lang="es-MX" dirty="0"/>
                  <a:t>A</a:t>
                </a:r>
                <a:r>
                  <a:rPr lang="es-MX" dirty="0">
                    <a:latin typeface="Cambria Math" panose="02040503050406030204" pitchFamily="18" charset="0"/>
                    <a:ea typeface="Cambria Math" panose="02040503050406030204" pitchFamily="18" charset="0"/>
                  </a:rPr>
                  <a:t>₄=</a:t>
                </a:r>
                <a14:m>
                  <m:oMath xmlns:m="http://schemas.openxmlformats.org/officeDocument/2006/math" xmlns="">
                    <m:f>
                      <m:fPr>
                        <m:ctrlPr>
                          <a:rPr lang="es-MX" i="1" smtClean="0">
                            <a:latin typeface="Cambria Math" panose="02040503050406030204" pitchFamily="18" charset="0"/>
                            <a:ea typeface="Cambria Math" panose="02040503050406030204" pitchFamily="18" charset="0"/>
                          </a:rPr>
                        </m:ctrlPr>
                      </m:fPr>
                      <m:num>
                        <m:r>
                          <a:rPr lang="es-MX" b="0" i="1" smtClean="0">
                            <a:latin typeface="Cambria Math" panose="02040503050406030204" pitchFamily="18" charset="0"/>
                            <a:ea typeface="Cambria Math" panose="02040503050406030204" pitchFamily="18" charset="0"/>
                          </a:rPr>
                          <m:t>9.33∗3.11</m:t>
                        </m:r>
                      </m:num>
                      <m:den>
                        <m:r>
                          <a:rPr lang="es-MX" b="0" i="1" smtClean="0">
                            <a:latin typeface="Cambria Math" panose="02040503050406030204" pitchFamily="18" charset="0"/>
                            <a:ea typeface="Cambria Math" panose="02040503050406030204" pitchFamily="18" charset="0"/>
                          </a:rPr>
                          <m:t>2</m:t>
                        </m:r>
                      </m:den>
                    </m:f>
                    <m:r>
                      <a:rPr lang="es-MX" b="0" i="1" smtClean="0">
                        <a:latin typeface="Cambria Math" panose="02040503050406030204" pitchFamily="18" charset="0"/>
                        <a:ea typeface="Cambria Math" panose="02040503050406030204" pitchFamily="18" charset="0"/>
                      </a:rPr>
                      <m:t>=−14.50</m:t>
                    </m:r>
                  </m:oMath>
                </a14:m>
                <a:endParaRPr lang="es-MX" b="0" dirty="0">
                  <a:latin typeface="Cambria Math" panose="02040503050406030204" pitchFamily="18" charset="0"/>
                  <a:ea typeface="Cambria Math" panose="02040503050406030204" pitchFamily="18" charset="0"/>
                </a:endParaRPr>
              </a:p>
              <a:p>
                <a:pPr algn="ctr"/>
                <a:r>
                  <a:rPr lang="es-MX" dirty="0"/>
                  <a:t>A</a:t>
                </a:r>
                <a:r>
                  <a:rPr lang="es-MX" dirty="0">
                    <a:latin typeface="Cambria Math" panose="02040503050406030204" pitchFamily="18" charset="0"/>
                    <a:ea typeface="Cambria Math" panose="02040503050406030204" pitchFamily="18" charset="0"/>
                  </a:rPr>
                  <a:t>₅=</a:t>
                </a:r>
                <a14:m>
                  <m:oMath xmlns:m="http://schemas.openxmlformats.org/officeDocument/2006/math" xmlns="">
                    <m:f>
                      <m:fPr>
                        <m:ctrlPr>
                          <a:rPr lang="es-MX" i="1" smtClean="0">
                            <a:latin typeface="Cambria Math" panose="02040503050406030204" pitchFamily="18" charset="0"/>
                            <a:ea typeface="Cambria Math" panose="02040503050406030204" pitchFamily="18" charset="0"/>
                          </a:rPr>
                        </m:ctrlPr>
                      </m:fPr>
                      <m:num>
                        <m:d>
                          <m:dPr>
                            <m:ctrlPr>
                              <a:rPr lang="es-MX" b="0" i="1" smtClean="0">
                                <a:latin typeface="Cambria Math" panose="02040503050406030204" pitchFamily="18" charset="0"/>
                                <a:ea typeface="Cambria Math" panose="02040503050406030204" pitchFamily="18" charset="0"/>
                              </a:rPr>
                            </m:ctrlPr>
                          </m:dPr>
                          <m:e>
                            <m:r>
                              <a:rPr lang="es-MX" b="0" i="1" smtClean="0">
                                <a:latin typeface="Cambria Math" panose="02040503050406030204" pitchFamily="18" charset="0"/>
                                <a:ea typeface="Cambria Math" panose="02040503050406030204" pitchFamily="18" charset="0"/>
                              </a:rPr>
                              <m:t>9+3</m:t>
                            </m:r>
                          </m:e>
                        </m:d>
                        <m:r>
                          <a:rPr lang="es-MX" b="0" i="1" smtClean="0">
                            <a:latin typeface="Cambria Math" panose="02040503050406030204" pitchFamily="18" charset="0"/>
                            <a:ea typeface="Cambria Math" panose="02040503050406030204" pitchFamily="18" charset="0"/>
                          </a:rPr>
                          <m:t>∗2</m:t>
                        </m:r>
                      </m:num>
                      <m:den>
                        <m:r>
                          <a:rPr lang="es-MX" b="0" i="1" smtClean="0">
                            <a:latin typeface="Cambria Math" panose="02040503050406030204" pitchFamily="18" charset="0"/>
                            <a:ea typeface="Cambria Math" panose="02040503050406030204" pitchFamily="18" charset="0"/>
                          </a:rPr>
                          <m:t>2</m:t>
                        </m:r>
                      </m:den>
                    </m:f>
                    <m:r>
                      <a:rPr lang="es-MX" b="0" i="1" smtClean="0">
                        <a:latin typeface="Cambria Math" panose="02040503050406030204" pitchFamily="18" charset="0"/>
                        <a:ea typeface="Cambria Math" panose="02040503050406030204" pitchFamily="18" charset="0"/>
                      </a:rPr>
                      <m:t>=12</m:t>
                    </m:r>
                  </m:oMath>
                </a14:m>
                <a:endParaRPr lang="es-MX" dirty="0"/>
              </a:p>
            </p:txBody>
          </p:sp>
        </mc:Choice>
        <mc:Fallback xmlns="">
          <p:sp>
            <p:nvSpPr>
              <p:cNvPr id="6" name="Rectangle 5">
                <a:extLst>
                  <a:ext uri="{FF2B5EF4-FFF2-40B4-BE49-F238E27FC236}">
                    <a16:creationId xmlns:a16="http://schemas.microsoft.com/office/drawing/2014/main" id="{E8086BDC-8BFF-4B79-8C61-C4BB92C745B2}"/>
                  </a:ext>
                </a:extLst>
              </p:cNvPr>
              <p:cNvSpPr>
                <a:spLocks noRot="1" noChangeAspect="1" noMove="1" noResize="1" noEditPoints="1" noAdjustHandles="1" noChangeArrowheads="1" noChangeShapeType="1" noTextEdit="1"/>
              </p:cNvSpPr>
              <p:nvPr/>
            </p:nvSpPr>
            <p:spPr>
              <a:xfrm>
                <a:off x="1466595" y="4371778"/>
                <a:ext cx="2928344" cy="2210213"/>
              </a:xfrm>
              <a:prstGeom prst="rect">
                <a:avLst/>
              </a:prstGeom>
              <a:blipFill>
                <a:blip r:embed="rId4"/>
                <a:stretch>
                  <a:fillRect t="-5205" b="-5205"/>
                </a:stretch>
              </a:blipFill>
            </p:spPr>
            <p:txBody>
              <a:bodyPr/>
              <a:lstStyle/>
              <a:p>
                <a:r>
                  <a:rPr lang="es-MX">
                    <a:noFill/>
                  </a:rPr>
                  <a:t> </a:t>
                </a:r>
              </a:p>
            </p:txBody>
          </p:sp>
        </mc:Fallback>
      </mc:AlternateContent>
      <p:sp>
        <p:nvSpPr>
          <p:cNvPr id="7" name="TextBox 6">
            <a:extLst>
              <a:ext uri="{FF2B5EF4-FFF2-40B4-BE49-F238E27FC236}">
                <a16:creationId xmlns:a16="http://schemas.microsoft.com/office/drawing/2014/main" xmlns="" id="{8A4480F0-D416-404D-8A80-3AAAD82C8FF7}"/>
              </a:ext>
            </a:extLst>
          </p:cNvPr>
          <p:cNvSpPr txBox="1"/>
          <p:nvPr/>
        </p:nvSpPr>
        <p:spPr>
          <a:xfrm>
            <a:off x="6240610" y="2478657"/>
            <a:ext cx="622476" cy="369332"/>
          </a:xfrm>
          <a:prstGeom prst="rect">
            <a:avLst/>
          </a:prstGeom>
          <a:noFill/>
        </p:spPr>
        <p:txBody>
          <a:bodyPr wrap="square" rtlCol="0">
            <a:spAutoFit/>
          </a:bodyPr>
          <a:lstStyle/>
          <a:p>
            <a:r>
              <a:rPr lang="es-MX" dirty="0"/>
              <a:t>-5T</a:t>
            </a:r>
          </a:p>
        </p:txBody>
      </p:sp>
      <p:sp>
        <p:nvSpPr>
          <p:cNvPr id="19" name="TextBox 18">
            <a:extLst>
              <a:ext uri="{FF2B5EF4-FFF2-40B4-BE49-F238E27FC236}">
                <a16:creationId xmlns:a16="http://schemas.microsoft.com/office/drawing/2014/main" xmlns="" id="{C397FEFE-12E9-4600-BD6F-01C167845012}"/>
              </a:ext>
            </a:extLst>
          </p:cNvPr>
          <p:cNvSpPr txBox="1"/>
          <p:nvPr/>
        </p:nvSpPr>
        <p:spPr>
          <a:xfrm>
            <a:off x="9464167" y="2309917"/>
            <a:ext cx="1005713" cy="369332"/>
          </a:xfrm>
          <a:prstGeom prst="rect">
            <a:avLst/>
          </a:prstGeom>
          <a:noFill/>
        </p:spPr>
        <p:txBody>
          <a:bodyPr wrap="square" rtlCol="0">
            <a:spAutoFit/>
          </a:bodyPr>
          <a:lstStyle/>
          <a:p>
            <a:r>
              <a:rPr lang="es-MX" dirty="0"/>
              <a:t>18.33T</a:t>
            </a:r>
          </a:p>
        </p:txBody>
      </p:sp>
      <p:sp>
        <p:nvSpPr>
          <p:cNvPr id="24" name="TextBox 23">
            <a:extLst>
              <a:ext uri="{FF2B5EF4-FFF2-40B4-BE49-F238E27FC236}">
                <a16:creationId xmlns:a16="http://schemas.microsoft.com/office/drawing/2014/main" xmlns="" id="{41F7C483-3C12-42B9-A96A-2E7DCA59EA12}"/>
              </a:ext>
            </a:extLst>
          </p:cNvPr>
          <p:cNvSpPr txBox="1"/>
          <p:nvPr/>
        </p:nvSpPr>
        <p:spPr>
          <a:xfrm>
            <a:off x="7123335" y="3115103"/>
            <a:ext cx="561035" cy="369332"/>
          </a:xfrm>
          <a:prstGeom prst="rect">
            <a:avLst/>
          </a:prstGeom>
          <a:noFill/>
        </p:spPr>
        <p:txBody>
          <a:bodyPr wrap="square" rtlCol="0">
            <a:spAutoFit/>
          </a:bodyPr>
          <a:lstStyle/>
          <a:p>
            <a:r>
              <a:rPr lang="es-MX" dirty="0"/>
              <a:t>-9T</a:t>
            </a:r>
          </a:p>
        </p:txBody>
      </p:sp>
      <p:sp>
        <p:nvSpPr>
          <p:cNvPr id="36" name="TextBox 35">
            <a:extLst>
              <a:ext uri="{FF2B5EF4-FFF2-40B4-BE49-F238E27FC236}">
                <a16:creationId xmlns:a16="http://schemas.microsoft.com/office/drawing/2014/main" xmlns="" id="{BD388EAC-C1E6-4DDB-AE08-0779012DE904}"/>
              </a:ext>
            </a:extLst>
          </p:cNvPr>
          <p:cNvSpPr txBox="1"/>
          <p:nvPr/>
        </p:nvSpPr>
        <p:spPr>
          <a:xfrm>
            <a:off x="6551847" y="1048184"/>
            <a:ext cx="649276" cy="369332"/>
          </a:xfrm>
          <a:prstGeom prst="rect">
            <a:avLst/>
          </a:prstGeom>
          <a:noFill/>
        </p:spPr>
        <p:txBody>
          <a:bodyPr wrap="square" rtlCol="0">
            <a:spAutoFit/>
          </a:bodyPr>
          <a:lstStyle/>
          <a:p>
            <a:r>
              <a:rPr lang="es-MX" dirty="0"/>
              <a:t>9.67</a:t>
            </a:r>
          </a:p>
        </p:txBody>
      </p:sp>
      <p:sp>
        <p:nvSpPr>
          <p:cNvPr id="43" name="TextBox 42">
            <a:extLst>
              <a:ext uri="{FF2B5EF4-FFF2-40B4-BE49-F238E27FC236}">
                <a16:creationId xmlns:a16="http://schemas.microsoft.com/office/drawing/2014/main" xmlns="" id="{A093E8A9-4D91-4FA2-978D-2B5F63248A9B}"/>
              </a:ext>
            </a:extLst>
          </p:cNvPr>
          <p:cNvSpPr txBox="1"/>
          <p:nvPr/>
        </p:nvSpPr>
        <p:spPr>
          <a:xfrm>
            <a:off x="8020983" y="1272330"/>
            <a:ext cx="645113" cy="369332"/>
          </a:xfrm>
          <a:prstGeom prst="rect">
            <a:avLst/>
          </a:prstGeom>
          <a:noFill/>
        </p:spPr>
        <p:txBody>
          <a:bodyPr wrap="square" rtlCol="0">
            <a:spAutoFit/>
          </a:bodyPr>
          <a:lstStyle/>
          <a:p>
            <a:r>
              <a:rPr lang="es-MX" dirty="0"/>
              <a:t>5.67</a:t>
            </a:r>
          </a:p>
        </p:txBody>
      </p:sp>
      <p:sp>
        <p:nvSpPr>
          <p:cNvPr id="64" name="TextBox 63">
            <a:extLst>
              <a:ext uri="{FF2B5EF4-FFF2-40B4-BE49-F238E27FC236}">
                <a16:creationId xmlns:a16="http://schemas.microsoft.com/office/drawing/2014/main" xmlns="" id="{3F10CE07-F45D-409C-AD67-7C2B654DC719}"/>
              </a:ext>
            </a:extLst>
          </p:cNvPr>
          <p:cNvSpPr txBox="1"/>
          <p:nvPr/>
        </p:nvSpPr>
        <p:spPr>
          <a:xfrm>
            <a:off x="8242189" y="1691653"/>
            <a:ext cx="773562" cy="369332"/>
          </a:xfrm>
          <a:prstGeom prst="rect">
            <a:avLst/>
          </a:prstGeom>
          <a:noFill/>
        </p:spPr>
        <p:txBody>
          <a:bodyPr wrap="square" rtlCol="0">
            <a:spAutoFit/>
          </a:bodyPr>
          <a:lstStyle/>
          <a:p>
            <a:r>
              <a:rPr lang="es-MX" dirty="0"/>
              <a:t>2.67</a:t>
            </a:r>
          </a:p>
        </p:txBody>
      </p:sp>
      <p:sp>
        <p:nvSpPr>
          <p:cNvPr id="73" name="TextBox 72">
            <a:extLst>
              <a:ext uri="{FF2B5EF4-FFF2-40B4-BE49-F238E27FC236}">
                <a16:creationId xmlns:a16="http://schemas.microsoft.com/office/drawing/2014/main" xmlns="" id="{E98008A9-C33A-4425-8F16-464BF2997461}"/>
              </a:ext>
            </a:extLst>
          </p:cNvPr>
          <p:cNvSpPr txBox="1"/>
          <p:nvPr/>
        </p:nvSpPr>
        <p:spPr>
          <a:xfrm>
            <a:off x="9964932" y="2745771"/>
            <a:ext cx="771451" cy="369332"/>
          </a:xfrm>
          <a:prstGeom prst="rect">
            <a:avLst/>
          </a:prstGeom>
          <a:noFill/>
        </p:spPr>
        <p:txBody>
          <a:bodyPr wrap="square" rtlCol="0">
            <a:spAutoFit/>
          </a:bodyPr>
          <a:lstStyle/>
          <a:p>
            <a:r>
              <a:rPr lang="es-MX" dirty="0"/>
              <a:t>-9.33</a:t>
            </a:r>
          </a:p>
        </p:txBody>
      </p:sp>
      <p:sp>
        <p:nvSpPr>
          <p:cNvPr id="89" name="TextBox 88">
            <a:extLst>
              <a:ext uri="{FF2B5EF4-FFF2-40B4-BE49-F238E27FC236}">
                <a16:creationId xmlns:a16="http://schemas.microsoft.com/office/drawing/2014/main" xmlns="" id="{EDC63820-565A-476E-A625-4FBED556BBB4}"/>
              </a:ext>
            </a:extLst>
          </p:cNvPr>
          <p:cNvSpPr txBox="1"/>
          <p:nvPr/>
        </p:nvSpPr>
        <p:spPr>
          <a:xfrm>
            <a:off x="6846556" y="1806138"/>
            <a:ext cx="1005713" cy="369332"/>
          </a:xfrm>
          <a:prstGeom prst="rect">
            <a:avLst/>
          </a:prstGeom>
          <a:noFill/>
        </p:spPr>
        <p:txBody>
          <a:bodyPr wrap="square" rtlCol="0">
            <a:spAutoFit/>
          </a:bodyPr>
          <a:lstStyle/>
          <a:p>
            <a:r>
              <a:rPr lang="es-MX" dirty="0"/>
              <a:t>18.67T</a:t>
            </a:r>
          </a:p>
        </p:txBody>
      </p:sp>
      <p:cxnSp>
        <p:nvCxnSpPr>
          <p:cNvPr id="91" name="Straight Connector 90">
            <a:extLst>
              <a:ext uri="{FF2B5EF4-FFF2-40B4-BE49-F238E27FC236}">
                <a16:creationId xmlns:a16="http://schemas.microsoft.com/office/drawing/2014/main" xmlns="" id="{D50750C4-BE61-40BF-8C25-88F4F0F713F8}"/>
              </a:ext>
            </a:extLst>
          </p:cNvPr>
          <p:cNvCxnSpPr>
            <a:cxnSpLocks/>
          </p:cNvCxnSpPr>
          <p:nvPr/>
        </p:nvCxnSpPr>
        <p:spPr>
          <a:xfrm flipH="1">
            <a:off x="10713074" y="1572090"/>
            <a:ext cx="1" cy="47361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93" name="TextBox 92">
            <a:extLst>
              <a:ext uri="{FF2B5EF4-FFF2-40B4-BE49-F238E27FC236}">
                <a16:creationId xmlns:a16="http://schemas.microsoft.com/office/drawing/2014/main" xmlns="" id="{B3CAD035-CBAD-492C-8CCB-1DB679DCFE2E}"/>
              </a:ext>
            </a:extLst>
          </p:cNvPr>
          <p:cNvSpPr txBox="1"/>
          <p:nvPr/>
        </p:nvSpPr>
        <p:spPr>
          <a:xfrm>
            <a:off x="9652957" y="1155448"/>
            <a:ext cx="368090" cy="369332"/>
          </a:xfrm>
          <a:prstGeom prst="rect">
            <a:avLst/>
          </a:prstGeom>
          <a:noFill/>
        </p:spPr>
        <p:txBody>
          <a:bodyPr wrap="square" rtlCol="0">
            <a:spAutoFit/>
          </a:bodyPr>
          <a:lstStyle/>
          <a:p>
            <a:r>
              <a:rPr lang="es-MX" dirty="0"/>
              <a:t>9</a:t>
            </a:r>
          </a:p>
        </p:txBody>
      </p:sp>
      <p:sp>
        <p:nvSpPr>
          <p:cNvPr id="112" name="TextBox 111">
            <a:extLst>
              <a:ext uri="{FF2B5EF4-FFF2-40B4-BE49-F238E27FC236}">
                <a16:creationId xmlns:a16="http://schemas.microsoft.com/office/drawing/2014/main" xmlns="" id="{FF2B12AA-03A3-4192-AE7A-AC01667B1791}"/>
              </a:ext>
            </a:extLst>
          </p:cNvPr>
          <p:cNvSpPr txBox="1"/>
          <p:nvPr/>
        </p:nvSpPr>
        <p:spPr>
          <a:xfrm>
            <a:off x="10739621" y="1465226"/>
            <a:ext cx="329757" cy="369332"/>
          </a:xfrm>
          <a:prstGeom prst="rect">
            <a:avLst/>
          </a:prstGeom>
          <a:noFill/>
        </p:spPr>
        <p:txBody>
          <a:bodyPr wrap="square" rtlCol="0">
            <a:spAutoFit/>
          </a:bodyPr>
          <a:lstStyle/>
          <a:p>
            <a:r>
              <a:rPr lang="es-MX" dirty="0"/>
              <a:t>3</a:t>
            </a:r>
          </a:p>
        </p:txBody>
      </p:sp>
      <p:sp>
        <p:nvSpPr>
          <p:cNvPr id="113" name="TextBox 112">
            <a:extLst>
              <a:ext uri="{FF2B5EF4-FFF2-40B4-BE49-F238E27FC236}">
                <a16:creationId xmlns:a16="http://schemas.microsoft.com/office/drawing/2014/main" xmlns="" id="{D91F4D96-7ABF-4848-9FEB-D84B1454FF1C}"/>
              </a:ext>
            </a:extLst>
          </p:cNvPr>
          <p:cNvSpPr txBox="1"/>
          <p:nvPr/>
        </p:nvSpPr>
        <p:spPr>
          <a:xfrm>
            <a:off x="10761714" y="3096240"/>
            <a:ext cx="445054" cy="369332"/>
          </a:xfrm>
          <a:prstGeom prst="rect">
            <a:avLst/>
          </a:prstGeom>
          <a:noFill/>
        </p:spPr>
        <p:txBody>
          <a:bodyPr wrap="square" rtlCol="0">
            <a:spAutoFit/>
          </a:bodyPr>
          <a:lstStyle/>
          <a:p>
            <a:r>
              <a:rPr lang="es-MX" dirty="0"/>
              <a:t>0</a:t>
            </a:r>
          </a:p>
        </p:txBody>
      </p:sp>
      <p:cxnSp>
        <p:nvCxnSpPr>
          <p:cNvPr id="88" name="Straight Connector 87">
            <a:extLst>
              <a:ext uri="{FF2B5EF4-FFF2-40B4-BE49-F238E27FC236}">
                <a16:creationId xmlns:a16="http://schemas.microsoft.com/office/drawing/2014/main" xmlns="" id="{0FC1ACC7-783A-435B-870D-620888514B5B}"/>
              </a:ext>
            </a:extLst>
          </p:cNvPr>
          <p:cNvCxnSpPr/>
          <p:nvPr/>
        </p:nvCxnSpPr>
        <p:spPr>
          <a:xfrm>
            <a:off x="6444987" y="4994857"/>
            <a:ext cx="4326201" cy="0"/>
          </a:xfrm>
          <a:prstGeom prst="line">
            <a:avLst/>
          </a:prstGeom>
          <a:ln w="76200"/>
        </p:spPr>
        <p:style>
          <a:lnRef idx="3">
            <a:schemeClr val="dk1"/>
          </a:lnRef>
          <a:fillRef idx="0">
            <a:schemeClr val="dk1"/>
          </a:fillRef>
          <a:effectRef idx="2">
            <a:schemeClr val="dk1"/>
          </a:effectRef>
          <a:fontRef idx="minor">
            <a:schemeClr val="tx1"/>
          </a:fontRef>
        </p:style>
      </p:cxnSp>
      <p:sp>
        <p:nvSpPr>
          <p:cNvPr id="90" name="TextBox 89">
            <a:extLst>
              <a:ext uri="{FF2B5EF4-FFF2-40B4-BE49-F238E27FC236}">
                <a16:creationId xmlns:a16="http://schemas.microsoft.com/office/drawing/2014/main" xmlns="" id="{E1FDBA5C-4390-439E-A939-1EA996B9E4E4}"/>
              </a:ext>
            </a:extLst>
          </p:cNvPr>
          <p:cNvSpPr txBox="1"/>
          <p:nvPr/>
        </p:nvSpPr>
        <p:spPr>
          <a:xfrm>
            <a:off x="6073812" y="4810191"/>
            <a:ext cx="509263" cy="369332"/>
          </a:xfrm>
          <a:prstGeom prst="rect">
            <a:avLst/>
          </a:prstGeom>
          <a:noFill/>
        </p:spPr>
        <p:txBody>
          <a:bodyPr wrap="square" rtlCol="0">
            <a:spAutoFit/>
          </a:bodyPr>
          <a:lstStyle/>
          <a:p>
            <a:r>
              <a:rPr lang="es-MX" dirty="0"/>
              <a:t>0</a:t>
            </a:r>
          </a:p>
        </p:txBody>
      </p:sp>
      <p:sp>
        <p:nvSpPr>
          <p:cNvPr id="92" name="TextBox 91">
            <a:extLst>
              <a:ext uri="{FF2B5EF4-FFF2-40B4-BE49-F238E27FC236}">
                <a16:creationId xmlns:a16="http://schemas.microsoft.com/office/drawing/2014/main" xmlns="" id="{7770CEFE-5722-4D93-B004-8336F3E777DB}"/>
              </a:ext>
            </a:extLst>
          </p:cNvPr>
          <p:cNvSpPr txBox="1"/>
          <p:nvPr/>
        </p:nvSpPr>
        <p:spPr>
          <a:xfrm>
            <a:off x="6035390" y="4176522"/>
            <a:ext cx="509263" cy="369332"/>
          </a:xfrm>
          <a:prstGeom prst="rect">
            <a:avLst/>
          </a:prstGeom>
          <a:noFill/>
        </p:spPr>
        <p:txBody>
          <a:bodyPr wrap="square" rtlCol="0">
            <a:spAutoFit/>
          </a:bodyPr>
          <a:lstStyle/>
          <a:p>
            <a:r>
              <a:rPr lang="es-MX" dirty="0"/>
              <a:t>- </a:t>
            </a:r>
          </a:p>
        </p:txBody>
      </p:sp>
      <p:sp>
        <p:nvSpPr>
          <p:cNvPr id="94" name="TextBox 93">
            <a:extLst>
              <a:ext uri="{FF2B5EF4-FFF2-40B4-BE49-F238E27FC236}">
                <a16:creationId xmlns:a16="http://schemas.microsoft.com/office/drawing/2014/main" xmlns="" id="{66678E3A-C033-47AD-9E68-44A3C44C0E21}"/>
              </a:ext>
            </a:extLst>
          </p:cNvPr>
          <p:cNvSpPr txBox="1"/>
          <p:nvPr/>
        </p:nvSpPr>
        <p:spPr>
          <a:xfrm>
            <a:off x="6043997" y="5454135"/>
            <a:ext cx="509263" cy="369332"/>
          </a:xfrm>
          <a:prstGeom prst="rect">
            <a:avLst/>
          </a:prstGeom>
          <a:noFill/>
        </p:spPr>
        <p:txBody>
          <a:bodyPr wrap="square" rtlCol="0">
            <a:spAutoFit/>
          </a:bodyPr>
          <a:lstStyle/>
          <a:p>
            <a:r>
              <a:rPr lang="es-MX" dirty="0"/>
              <a:t>+</a:t>
            </a:r>
          </a:p>
        </p:txBody>
      </p:sp>
      <p:sp>
        <p:nvSpPr>
          <p:cNvPr id="34" name="Freeform: Shape 33">
            <a:extLst>
              <a:ext uri="{FF2B5EF4-FFF2-40B4-BE49-F238E27FC236}">
                <a16:creationId xmlns:a16="http://schemas.microsoft.com/office/drawing/2014/main" xmlns="" id="{132A0900-C376-448A-B22E-DB47CC87D101}"/>
              </a:ext>
            </a:extLst>
          </p:cNvPr>
          <p:cNvSpPr/>
          <p:nvPr/>
        </p:nvSpPr>
        <p:spPr>
          <a:xfrm>
            <a:off x="6424863" y="3739996"/>
            <a:ext cx="4343400" cy="1516459"/>
          </a:xfrm>
          <a:custGeom>
            <a:avLst/>
            <a:gdLst>
              <a:gd name="connsiteX0" fmla="*/ 0 w 4343400"/>
              <a:gd name="connsiteY0" fmla="*/ 1217015 h 1516459"/>
              <a:gd name="connsiteX1" fmla="*/ 697832 w 4343400"/>
              <a:gd name="connsiteY1" fmla="*/ 1825 h 1516459"/>
              <a:gd name="connsiteX2" fmla="*/ 1672390 w 4343400"/>
              <a:gd name="connsiteY2" fmla="*/ 1457646 h 1516459"/>
              <a:gd name="connsiteX3" fmla="*/ 1997242 w 4343400"/>
              <a:gd name="connsiteY3" fmla="*/ 1253109 h 1516459"/>
              <a:gd name="connsiteX4" fmla="*/ 3597442 w 4343400"/>
              <a:gd name="connsiteY4" fmla="*/ 290583 h 1516459"/>
              <a:gd name="connsiteX5" fmla="*/ 4343400 w 4343400"/>
              <a:gd name="connsiteY5" fmla="*/ 1241078 h 1516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43400" h="1516459">
                <a:moveTo>
                  <a:pt x="0" y="1217015"/>
                </a:moveTo>
                <a:cubicBezTo>
                  <a:pt x="209550" y="589367"/>
                  <a:pt x="419100" y="-38280"/>
                  <a:pt x="697832" y="1825"/>
                </a:cubicBezTo>
                <a:cubicBezTo>
                  <a:pt x="976564" y="41930"/>
                  <a:pt x="1455822" y="1249099"/>
                  <a:pt x="1672390" y="1457646"/>
                </a:cubicBezTo>
                <a:cubicBezTo>
                  <a:pt x="1888958" y="1666193"/>
                  <a:pt x="1997242" y="1253109"/>
                  <a:pt x="1997242" y="1253109"/>
                </a:cubicBezTo>
                <a:cubicBezTo>
                  <a:pt x="2318084" y="1058599"/>
                  <a:pt x="3206416" y="292588"/>
                  <a:pt x="3597442" y="290583"/>
                </a:cubicBezTo>
                <a:cubicBezTo>
                  <a:pt x="3988468" y="288578"/>
                  <a:pt x="4199021" y="1082662"/>
                  <a:pt x="4343400" y="1241078"/>
                </a:cubicBez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extBox 1">
            <a:extLst>
              <a:ext uri="{FF2B5EF4-FFF2-40B4-BE49-F238E27FC236}">
                <a16:creationId xmlns:a16="http://schemas.microsoft.com/office/drawing/2014/main" xmlns="" id="{88F9DFD2-4357-4065-811D-ADFB5FF4BD81}"/>
              </a:ext>
            </a:extLst>
          </p:cNvPr>
          <p:cNvSpPr txBox="1"/>
          <p:nvPr/>
        </p:nvSpPr>
        <p:spPr>
          <a:xfrm>
            <a:off x="6583075" y="2478657"/>
            <a:ext cx="507199" cy="369332"/>
          </a:xfrm>
          <a:prstGeom prst="rect">
            <a:avLst/>
          </a:prstGeom>
          <a:noFill/>
        </p:spPr>
        <p:txBody>
          <a:bodyPr wrap="square" rtlCol="0">
            <a:spAutoFit/>
          </a:bodyPr>
          <a:lstStyle/>
          <a:p>
            <a:r>
              <a:rPr lang="es-MX" dirty="0"/>
              <a:t>A</a:t>
            </a:r>
            <a:r>
              <a:rPr lang="es-MX" dirty="0">
                <a:latin typeface="Cambria Math" panose="02040503050406030204" pitchFamily="18" charset="0"/>
                <a:ea typeface="Cambria Math" panose="02040503050406030204" pitchFamily="18" charset="0"/>
              </a:rPr>
              <a:t>₁</a:t>
            </a:r>
            <a:endParaRPr lang="es-MX" dirty="0"/>
          </a:p>
        </p:txBody>
      </p:sp>
      <p:sp>
        <p:nvSpPr>
          <p:cNvPr id="42" name="TextBox 41">
            <a:extLst>
              <a:ext uri="{FF2B5EF4-FFF2-40B4-BE49-F238E27FC236}">
                <a16:creationId xmlns:a16="http://schemas.microsoft.com/office/drawing/2014/main" xmlns="" id="{67C1427B-B458-47D1-93E0-E12752ECAB9D}"/>
              </a:ext>
            </a:extLst>
          </p:cNvPr>
          <p:cNvSpPr txBox="1"/>
          <p:nvPr/>
        </p:nvSpPr>
        <p:spPr>
          <a:xfrm>
            <a:off x="7359836" y="1560936"/>
            <a:ext cx="507199" cy="369332"/>
          </a:xfrm>
          <a:prstGeom prst="rect">
            <a:avLst/>
          </a:prstGeom>
          <a:noFill/>
        </p:spPr>
        <p:txBody>
          <a:bodyPr wrap="square" rtlCol="0">
            <a:spAutoFit/>
          </a:bodyPr>
          <a:lstStyle/>
          <a:p>
            <a:r>
              <a:rPr lang="es-MX" dirty="0"/>
              <a:t>A</a:t>
            </a:r>
            <a:r>
              <a:rPr lang="es-MX" dirty="0">
                <a:latin typeface="Cambria Math" panose="02040503050406030204" pitchFamily="18" charset="0"/>
                <a:ea typeface="Cambria Math" panose="02040503050406030204" pitchFamily="18" charset="0"/>
              </a:rPr>
              <a:t>₂</a:t>
            </a:r>
            <a:endParaRPr lang="es-MX" dirty="0"/>
          </a:p>
        </p:txBody>
      </p:sp>
      <p:cxnSp>
        <p:nvCxnSpPr>
          <p:cNvPr id="9" name="Straight Arrow Connector 8">
            <a:extLst>
              <a:ext uri="{FF2B5EF4-FFF2-40B4-BE49-F238E27FC236}">
                <a16:creationId xmlns:a16="http://schemas.microsoft.com/office/drawing/2014/main" xmlns="" id="{C1C18B5E-E546-4076-8030-7C27DE250165}"/>
              </a:ext>
            </a:extLst>
          </p:cNvPr>
          <p:cNvCxnSpPr/>
          <p:nvPr/>
        </p:nvCxnSpPr>
        <p:spPr>
          <a:xfrm flipH="1">
            <a:off x="7684370" y="2060985"/>
            <a:ext cx="449193" cy="757524"/>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45" name="TextBox 44">
            <a:extLst>
              <a:ext uri="{FF2B5EF4-FFF2-40B4-BE49-F238E27FC236}">
                <a16:creationId xmlns:a16="http://schemas.microsoft.com/office/drawing/2014/main" xmlns="" id="{FB871923-FEC8-44CD-8F31-D7D9A8815538}"/>
              </a:ext>
            </a:extLst>
          </p:cNvPr>
          <p:cNvSpPr txBox="1"/>
          <p:nvPr/>
        </p:nvSpPr>
        <p:spPr>
          <a:xfrm>
            <a:off x="7330399" y="2584465"/>
            <a:ext cx="507199" cy="369332"/>
          </a:xfrm>
          <a:prstGeom prst="rect">
            <a:avLst/>
          </a:prstGeom>
          <a:noFill/>
        </p:spPr>
        <p:txBody>
          <a:bodyPr wrap="square" rtlCol="0">
            <a:spAutoFit/>
          </a:bodyPr>
          <a:lstStyle/>
          <a:p>
            <a:r>
              <a:rPr lang="es-MX" dirty="0"/>
              <a:t>A</a:t>
            </a:r>
            <a:r>
              <a:rPr lang="es-MX" dirty="0">
                <a:latin typeface="Cambria Math" panose="02040503050406030204" pitchFamily="18" charset="0"/>
                <a:ea typeface="Cambria Math" panose="02040503050406030204" pitchFamily="18" charset="0"/>
              </a:rPr>
              <a:t>₃</a:t>
            </a:r>
            <a:endParaRPr lang="es-MX" dirty="0"/>
          </a:p>
        </p:txBody>
      </p:sp>
      <p:sp>
        <p:nvSpPr>
          <p:cNvPr id="46" name="TextBox 45">
            <a:extLst>
              <a:ext uri="{FF2B5EF4-FFF2-40B4-BE49-F238E27FC236}">
                <a16:creationId xmlns:a16="http://schemas.microsoft.com/office/drawing/2014/main" xmlns="" id="{A33596E4-571B-4F9E-A074-A0AFC660D25B}"/>
              </a:ext>
            </a:extLst>
          </p:cNvPr>
          <p:cNvSpPr txBox="1"/>
          <p:nvPr/>
        </p:nvSpPr>
        <p:spPr>
          <a:xfrm>
            <a:off x="9046587" y="2319447"/>
            <a:ext cx="507199" cy="369332"/>
          </a:xfrm>
          <a:prstGeom prst="rect">
            <a:avLst/>
          </a:prstGeom>
          <a:noFill/>
        </p:spPr>
        <p:txBody>
          <a:bodyPr wrap="square" rtlCol="0">
            <a:spAutoFit/>
          </a:bodyPr>
          <a:lstStyle/>
          <a:p>
            <a:r>
              <a:rPr lang="es-MX" dirty="0"/>
              <a:t>A</a:t>
            </a:r>
            <a:r>
              <a:rPr lang="es-MX" dirty="0">
                <a:latin typeface="Cambria Math" panose="02040503050406030204" pitchFamily="18" charset="0"/>
                <a:ea typeface="Cambria Math" panose="02040503050406030204" pitchFamily="18" charset="0"/>
              </a:rPr>
              <a:t>₄</a:t>
            </a:r>
            <a:endParaRPr lang="es-MX" dirty="0"/>
          </a:p>
        </p:txBody>
      </p:sp>
      <p:sp>
        <p:nvSpPr>
          <p:cNvPr id="47" name="TextBox 46">
            <a:extLst>
              <a:ext uri="{FF2B5EF4-FFF2-40B4-BE49-F238E27FC236}">
                <a16:creationId xmlns:a16="http://schemas.microsoft.com/office/drawing/2014/main" xmlns="" id="{5D0392CF-30F6-4F09-99CA-16DBF853482E}"/>
              </a:ext>
            </a:extLst>
          </p:cNvPr>
          <p:cNvSpPr txBox="1"/>
          <p:nvPr/>
        </p:nvSpPr>
        <p:spPr>
          <a:xfrm>
            <a:off x="10083106" y="1636696"/>
            <a:ext cx="507199" cy="369332"/>
          </a:xfrm>
          <a:prstGeom prst="rect">
            <a:avLst/>
          </a:prstGeom>
          <a:noFill/>
        </p:spPr>
        <p:txBody>
          <a:bodyPr wrap="square" rtlCol="0">
            <a:spAutoFit/>
          </a:bodyPr>
          <a:lstStyle/>
          <a:p>
            <a:r>
              <a:rPr lang="es-MX" dirty="0"/>
              <a:t>A</a:t>
            </a:r>
            <a:r>
              <a:rPr lang="es-MX" dirty="0">
                <a:latin typeface="Cambria Math" panose="02040503050406030204" pitchFamily="18" charset="0"/>
                <a:ea typeface="Cambria Math" panose="02040503050406030204" pitchFamily="18" charset="0"/>
              </a:rPr>
              <a:t>₅</a:t>
            </a:r>
            <a:endParaRPr lang="es-MX" dirty="0"/>
          </a:p>
        </p:txBody>
      </p:sp>
    </p:spTree>
    <p:extLst>
      <p:ext uri="{BB962C8B-B14F-4D97-AF65-F5344CB8AC3E}">
        <p14:creationId xmlns:p14="http://schemas.microsoft.com/office/powerpoint/2010/main" val="428805470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74D6442-1011-4209-9934-E2CC7B768C7E}"/>
              </a:ext>
            </a:extLst>
          </p:cNvPr>
          <p:cNvSpPr>
            <a:spLocks noGrp="1"/>
          </p:cNvSpPr>
          <p:nvPr>
            <p:ph type="title"/>
          </p:nvPr>
        </p:nvSpPr>
        <p:spPr>
          <a:xfrm>
            <a:off x="1731916" y="3063636"/>
            <a:ext cx="3879175" cy="730728"/>
          </a:xfrm>
        </p:spPr>
        <p:txBody>
          <a:bodyPr>
            <a:normAutofit fontScale="90000"/>
          </a:bodyPr>
          <a:lstStyle/>
          <a:p>
            <a:r>
              <a:rPr lang="es-MX" sz="8800" dirty="0"/>
              <a:t>Fuerza</a:t>
            </a:r>
          </a:p>
        </p:txBody>
      </p:sp>
      <p:sp>
        <p:nvSpPr>
          <p:cNvPr id="3" name="Marcador de texto 2">
            <a:extLst>
              <a:ext uri="{FF2B5EF4-FFF2-40B4-BE49-F238E27FC236}">
                <a16:creationId xmlns:a16="http://schemas.microsoft.com/office/drawing/2014/main" xmlns="" id="{0E5C31B5-7F90-42F0-8DC4-E68519650313}"/>
              </a:ext>
            </a:extLst>
          </p:cNvPr>
          <p:cNvSpPr>
            <a:spLocks noGrp="1"/>
          </p:cNvSpPr>
          <p:nvPr>
            <p:ph type="body" sz="quarter" idx="16"/>
          </p:nvPr>
        </p:nvSpPr>
        <p:spPr/>
        <p:txBody>
          <a:bodyPr>
            <a:normAutofit fontScale="92500"/>
          </a:bodyPr>
          <a:lstStyle/>
          <a:p>
            <a:r>
              <a:rPr lang="es-MX" sz="2800" dirty="0"/>
              <a:t>“Se define como Fuerza a toda acción que modifique el estado de reposo o de movimiento de un cuerpo o lo deforme.” </a:t>
            </a:r>
          </a:p>
        </p:txBody>
      </p:sp>
      <p:sp>
        <p:nvSpPr>
          <p:cNvPr id="4" name="Título 1">
            <a:extLst>
              <a:ext uri="{FF2B5EF4-FFF2-40B4-BE49-F238E27FC236}">
                <a16:creationId xmlns:a16="http://schemas.microsoft.com/office/drawing/2014/main" xmlns="" id="{0081A05B-6605-46A0-8012-9E8F924F47A4}"/>
              </a:ext>
            </a:extLst>
          </p:cNvPr>
          <p:cNvSpPr txBox="1">
            <a:spLocks/>
          </p:cNvSpPr>
          <p:nvPr/>
        </p:nvSpPr>
        <p:spPr>
          <a:xfrm>
            <a:off x="1066800" y="642594"/>
            <a:ext cx="10058400" cy="13716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en-US" sz="3200" kern="1200" cap="none" spc="0" baseline="0">
                <a:solidFill>
                  <a:schemeClr val="tx1">
                    <a:lumMod val="85000"/>
                    <a:lumOff val="15000"/>
                  </a:schemeClr>
                </a:solidFill>
                <a:effectLst/>
                <a:latin typeface="+mj-lt"/>
                <a:ea typeface="+mn-ea"/>
                <a:cs typeface="+mn-cs"/>
              </a:defRPr>
            </a:lvl1pPr>
          </a:lstStyle>
          <a:p>
            <a:r>
              <a:rPr lang="es-MX" sz="4800" b="1" dirty="0">
                <a:solidFill>
                  <a:schemeClr val="accent6">
                    <a:lumMod val="50000"/>
                  </a:schemeClr>
                </a:solidFill>
                <a:effectLst>
                  <a:outerShdw blurRad="38100" dist="38100" dir="2700000" algn="tl">
                    <a:srgbClr val="000000">
                      <a:alpha val="43137"/>
                    </a:srgbClr>
                  </a:outerShdw>
                </a:effectLst>
              </a:rPr>
              <a:t>3. Equilibrio de lo sistemas de fuerza.</a:t>
            </a:r>
          </a:p>
        </p:txBody>
      </p:sp>
    </p:spTree>
    <p:extLst>
      <p:ext uri="{BB962C8B-B14F-4D97-AF65-F5344CB8AC3E}">
        <p14:creationId xmlns:p14="http://schemas.microsoft.com/office/powerpoint/2010/main" val="13362343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ángulo 1">
                <a:extLst>
                  <a:ext uri="{FF2B5EF4-FFF2-40B4-BE49-F238E27FC236}">
                    <a16:creationId xmlns:a16="http://schemas.microsoft.com/office/drawing/2014/main" xmlns="" id="{A74ABA3A-25BD-4E07-A28C-6A9CAE97DB6D}"/>
                  </a:ext>
                </a:extLst>
              </p:cNvPr>
              <p:cNvSpPr/>
              <p:nvPr/>
            </p:nvSpPr>
            <p:spPr>
              <a:xfrm>
                <a:off x="526472" y="667618"/>
                <a:ext cx="11097492" cy="5386090"/>
              </a:xfrm>
              <a:prstGeom prst="rect">
                <a:avLst/>
              </a:prstGeom>
            </p:spPr>
            <p:txBody>
              <a:bodyPr wrap="square">
                <a:spAutoFit/>
              </a:bodyPr>
              <a:lstStyle/>
              <a:p>
                <a:pPr algn="just"/>
                <a:r>
                  <a:rPr lang="es-MX" sz="2400" dirty="0"/>
                  <a:t>Se llama Alargamiento, al cambio de longitud que experimenta un cuerpo debido a una carga axial aplicada sobre el mismo. Según la figura, se puede plantear así:</a:t>
                </a:r>
              </a:p>
              <a:p>
                <a:pPr algn="just"/>
                <a:endParaRPr lang="es-MX" sz="2400" dirty="0"/>
              </a:p>
              <a:p>
                <a:pPr algn="just"/>
                <a:endParaRPr lang="es-MX" sz="2400" dirty="0"/>
              </a:p>
              <a:p>
                <a:pPr algn="just"/>
                <a:endParaRPr lang="es-MX" sz="2400" dirty="0"/>
              </a:p>
              <a:p>
                <a:pPr algn="just"/>
                <a:endParaRPr lang="es-MX" sz="2400" dirty="0"/>
              </a:p>
              <a:p>
                <a:pPr algn="just"/>
                <a:endParaRPr lang="es-MX" sz="2400" dirty="0"/>
              </a:p>
              <a:p>
                <a:pPr algn="just"/>
                <a:endParaRPr lang="es-MX" sz="2400" dirty="0"/>
              </a:p>
              <a:p>
                <a:pPr algn="just"/>
                <a:endParaRPr lang="es-MX" sz="2400" dirty="0"/>
              </a:p>
              <a:p>
                <a:pPr algn="just"/>
                <a:endParaRPr lang="es-MX" sz="2400" dirty="0"/>
              </a:p>
              <a:p>
                <a:pPr algn="just"/>
                <a:endParaRPr lang="es-MX" sz="4000" b="1" i="1" dirty="0">
                  <a:solidFill>
                    <a:schemeClr val="accent5">
                      <a:lumMod val="50000"/>
                    </a:schemeClr>
                  </a:solidFill>
                  <a:latin typeface="Cambria Math" panose="02040503050406030204" pitchFamily="18" charset="0"/>
                  <a:ea typeface="Cambria Math" panose="02040503050406030204" pitchFamily="18" charset="0"/>
                </a:endParaRPr>
              </a:p>
              <a:p>
                <a:pPr algn="just"/>
                <a14:m>
                  <m:oMathPara xmlns:m="http://schemas.openxmlformats.org/officeDocument/2006/math" xmlns="">
                    <m:oMathParaPr>
                      <m:jc m:val="centerGroup"/>
                    </m:oMathParaPr>
                    <m:oMath xmlns:m="http://schemas.openxmlformats.org/officeDocument/2006/math">
                      <m:r>
                        <a:rPr lang="es-MX" sz="4000" b="1" i="1" smtClean="0">
                          <a:solidFill>
                            <a:schemeClr val="accent5">
                              <a:lumMod val="50000"/>
                            </a:schemeClr>
                          </a:solidFill>
                          <a:latin typeface="Cambria Math" panose="02040503050406030204" pitchFamily="18" charset="0"/>
                          <a:ea typeface="Cambria Math" panose="02040503050406030204" pitchFamily="18" charset="0"/>
                        </a:rPr>
                        <m:t>𝝏</m:t>
                      </m:r>
                      <m:r>
                        <a:rPr lang="es-MX" sz="4000" b="1" i="1" smtClean="0">
                          <a:solidFill>
                            <a:schemeClr val="accent5">
                              <a:lumMod val="50000"/>
                            </a:schemeClr>
                          </a:solidFill>
                          <a:latin typeface="Cambria Math" panose="02040503050406030204" pitchFamily="18" charset="0"/>
                          <a:ea typeface="Cambria Math" panose="02040503050406030204" pitchFamily="18" charset="0"/>
                        </a:rPr>
                        <m:t>=∆</m:t>
                      </m:r>
                      <m:r>
                        <a:rPr lang="es-MX" sz="4000" b="1" i="1" smtClean="0">
                          <a:solidFill>
                            <a:schemeClr val="accent5">
                              <a:lumMod val="50000"/>
                            </a:schemeClr>
                          </a:solidFill>
                          <a:latin typeface="Cambria Math" panose="02040503050406030204" pitchFamily="18" charset="0"/>
                          <a:ea typeface="Cambria Math" panose="02040503050406030204" pitchFamily="18" charset="0"/>
                        </a:rPr>
                        <m:t>𝑳</m:t>
                      </m:r>
                      <m:r>
                        <a:rPr lang="es-MX" sz="4000" b="1" i="1" smtClean="0">
                          <a:solidFill>
                            <a:schemeClr val="accent5">
                              <a:lumMod val="50000"/>
                            </a:schemeClr>
                          </a:solidFill>
                          <a:latin typeface="Cambria Math" panose="02040503050406030204" pitchFamily="18" charset="0"/>
                          <a:ea typeface="Cambria Math" panose="02040503050406030204" pitchFamily="18" charset="0"/>
                        </a:rPr>
                        <m:t>=</m:t>
                      </m:r>
                      <m:sSub>
                        <m:sSubPr>
                          <m:ctrlPr>
                            <a:rPr lang="es-MX" sz="4000" b="1" i="1" smtClean="0">
                              <a:solidFill>
                                <a:schemeClr val="accent5">
                                  <a:lumMod val="50000"/>
                                </a:schemeClr>
                              </a:solidFill>
                              <a:latin typeface="Cambria Math" panose="02040503050406030204" pitchFamily="18" charset="0"/>
                              <a:ea typeface="Cambria Math" panose="02040503050406030204" pitchFamily="18" charset="0"/>
                            </a:rPr>
                          </m:ctrlPr>
                        </m:sSubPr>
                        <m:e>
                          <m:r>
                            <a:rPr lang="es-MX" sz="4000" b="1" i="1" smtClean="0">
                              <a:solidFill>
                                <a:schemeClr val="accent5">
                                  <a:lumMod val="50000"/>
                                </a:schemeClr>
                              </a:solidFill>
                              <a:latin typeface="Cambria Math" panose="02040503050406030204" pitchFamily="18" charset="0"/>
                              <a:ea typeface="Cambria Math" panose="02040503050406030204" pitchFamily="18" charset="0"/>
                            </a:rPr>
                            <m:t>∆</m:t>
                          </m:r>
                        </m:e>
                        <m:sub>
                          <m:r>
                            <a:rPr lang="es-MX" sz="4000" b="1" i="1" smtClean="0">
                              <a:solidFill>
                                <a:schemeClr val="accent5">
                                  <a:lumMod val="50000"/>
                                </a:schemeClr>
                              </a:solidFill>
                              <a:latin typeface="Cambria Math" panose="02040503050406030204" pitchFamily="18" charset="0"/>
                              <a:ea typeface="Cambria Math" panose="02040503050406030204" pitchFamily="18" charset="0"/>
                            </a:rPr>
                            <m:t>𝑳</m:t>
                          </m:r>
                        </m:sub>
                      </m:sSub>
                      <m:r>
                        <a:rPr lang="es-MX" sz="4000" b="1" i="1" smtClean="0">
                          <a:solidFill>
                            <a:schemeClr val="accent5">
                              <a:lumMod val="50000"/>
                            </a:schemeClr>
                          </a:solidFill>
                          <a:latin typeface="Cambria Math" panose="02040503050406030204" pitchFamily="18" charset="0"/>
                          <a:ea typeface="Cambria Math" panose="02040503050406030204" pitchFamily="18" charset="0"/>
                        </a:rPr>
                        <m:t>−</m:t>
                      </m:r>
                      <m:sSub>
                        <m:sSubPr>
                          <m:ctrlPr>
                            <a:rPr lang="es-MX" sz="4000" b="1" i="1" smtClean="0">
                              <a:solidFill>
                                <a:schemeClr val="accent5">
                                  <a:lumMod val="50000"/>
                                </a:schemeClr>
                              </a:solidFill>
                              <a:latin typeface="Cambria Math" panose="02040503050406030204" pitchFamily="18" charset="0"/>
                              <a:ea typeface="Cambria Math" panose="02040503050406030204" pitchFamily="18" charset="0"/>
                            </a:rPr>
                          </m:ctrlPr>
                        </m:sSubPr>
                        <m:e>
                          <m:r>
                            <a:rPr lang="es-MX" sz="4000" b="1" i="1" smtClean="0">
                              <a:solidFill>
                                <a:schemeClr val="accent5">
                                  <a:lumMod val="50000"/>
                                </a:schemeClr>
                              </a:solidFill>
                              <a:latin typeface="Cambria Math" panose="02040503050406030204" pitchFamily="18" charset="0"/>
                              <a:ea typeface="Cambria Math" panose="02040503050406030204" pitchFamily="18" charset="0"/>
                            </a:rPr>
                            <m:t>∆</m:t>
                          </m:r>
                        </m:e>
                        <m:sub>
                          <m:r>
                            <a:rPr lang="es-MX" sz="4000" b="1" i="1" smtClean="0">
                              <a:solidFill>
                                <a:schemeClr val="accent5">
                                  <a:lumMod val="50000"/>
                                </a:schemeClr>
                              </a:solidFill>
                              <a:latin typeface="Cambria Math" panose="02040503050406030204" pitchFamily="18" charset="0"/>
                              <a:ea typeface="Cambria Math" panose="02040503050406030204" pitchFamily="18" charset="0"/>
                            </a:rPr>
                            <m:t>𝟎</m:t>
                          </m:r>
                        </m:sub>
                      </m:sSub>
                    </m:oMath>
                  </m:oMathPara>
                </a14:m>
                <a:endParaRPr lang="es-MX" sz="4000" b="1" i="1" dirty="0">
                  <a:solidFill>
                    <a:schemeClr val="accent5">
                      <a:lumMod val="50000"/>
                    </a:schemeClr>
                  </a:solidFill>
                </a:endParaRPr>
              </a:p>
            </p:txBody>
          </p:sp>
        </mc:Choice>
        <mc:Fallback xmlns="">
          <p:sp>
            <p:nvSpPr>
              <p:cNvPr id="2" name="Rectángulo 1">
                <a:extLst>
                  <a:ext uri="{FF2B5EF4-FFF2-40B4-BE49-F238E27FC236}">
                    <a16:creationId xmlns:a16="http://schemas.microsoft.com/office/drawing/2014/main" id="{A74ABA3A-25BD-4E07-A28C-6A9CAE97DB6D}"/>
                  </a:ext>
                </a:extLst>
              </p:cNvPr>
              <p:cNvSpPr>
                <a:spLocks noRot="1" noChangeAspect="1" noMove="1" noResize="1" noEditPoints="1" noAdjustHandles="1" noChangeArrowheads="1" noChangeShapeType="1" noTextEdit="1"/>
              </p:cNvSpPr>
              <p:nvPr/>
            </p:nvSpPr>
            <p:spPr>
              <a:xfrm>
                <a:off x="526472" y="667618"/>
                <a:ext cx="11097492" cy="5386090"/>
              </a:xfrm>
              <a:prstGeom prst="rect">
                <a:avLst/>
              </a:prstGeom>
              <a:blipFill>
                <a:blip r:embed="rId2"/>
                <a:stretch>
                  <a:fillRect l="-824" t="-906" r="-824"/>
                </a:stretch>
              </a:blipFill>
            </p:spPr>
            <p:txBody>
              <a:bodyPr/>
              <a:lstStyle/>
              <a:p>
                <a:r>
                  <a:rPr lang="es-MX">
                    <a:noFill/>
                  </a:rPr>
                  <a:t> </a:t>
                </a:r>
              </a:p>
            </p:txBody>
          </p:sp>
        </mc:Fallback>
      </mc:AlternateContent>
      <p:pic>
        <p:nvPicPr>
          <p:cNvPr id="3" name="Imagen 2">
            <a:extLst>
              <a:ext uri="{FF2B5EF4-FFF2-40B4-BE49-F238E27FC236}">
                <a16:creationId xmlns:a16="http://schemas.microsoft.com/office/drawing/2014/main" xmlns="" id="{EF27D3A4-DCCB-4C6C-BE91-8AE8C6C9D22F}"/>
              </a:ext>
            </a:extLst>
          </p:cNvPr>
          <p:cNvPicPr>
            <a:picLocks noChangeAspect="1"/>
          </p:cNvPicPr>
          <p:nvPr/>
        </p:nvPicPr>
        <p:blipFill rotWithShape="1">
          <a:blip r:embed="rId3"/>
          <a:srcRect b="4183"/>
          <a:stretch/>
        </p:blipFill>
        <p:spPr>
          <a:xfrm>
            <a:off x="2248551" y="2169000"/>
            <a:ext cx="7694898" cy="2520000"/>
          </a:xfrm>
          <a:prstGeom prst="rect">
            <a:avLst/>
          </a:prstGeom>
        </p:spPr>
      </p:pic>
    </p:spTree>
    <p:extLst>
      <p:ext uri="{BB962C8B-B14F-4D97-AF65-F5344CB8AC3E}">
        <p14:creationId xmlns:p14="http://schemas.microsoft.com/office/powerpoint/2010/main" val="67010650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xmlns="" id="{233E1F9A-1EAC-441A-B672-706E9E6E302B}"/>
              </a:ext>
            </a:extLst>
          </p:cNvPr>
          <p:cNvPicPr>
            <a:picLocks noChangeAspect="1"/>
          </p:cNvPicPr>
          <p:nvPr/>
        </p:nvPicPr>
        <p:blipFill rotWithShape="1">
          <a:blip r:embed="rId2"/>
          <a:srcRect l="23864" t="43032" r="57024" b="16648"/>
          <a:stretch/>
        </p:blipFill>
        <p:spPr>
          <a:xfrm>
            <a:off x="3435927" y="242047"/>
            <a:ext cx="4488873" cy="5324074"/>
          </a:xfrm>
          <a:prstGeom prst="rect">
            <a:avLst/>
          </a:prstGeom>
        </p:spPr>
      </p:pic>
      <p:sp>
        <p:nvSpPr>
          <p:cNvPr id="5" name="CuadroTexto 4">
            <a:extLst>
              <a:ext uri="{FF2B5EF4-FFF2-40B4-BE49-F238E27FC236}">
                <a16:creationId xmlns:a16="http://schemas.microsoft.com/office/drawing/2014/main" xmlns="" id="{363B319B-97E0-4043-B897-AB149E714637}"/>
              </a:ext>
            </a:extLst>
          </p:cNvPr>
          <p:cNvSpPr txBox="1"/>
          <p:nvPr/>
        </p:nvSpPr>
        <p:spPr>
          <a:xfrm>
            <a:off x="1136073" y="5611091"/>
            <a:ext cx="10515600" cy="1015663"/>
          </a:xfrm>
          <a:prstGeom prst="rect">
            <a:avLst/>
          </a:prstGeom>
          <a:noFill/>
        </p:spPr>
        <p:txBody>
          <a:bodyPr wrap="square" rtlCol="0">
            <a:spAutoFit/>
          </a:bodyPr>
          <a:lstStyle/>
          <a:p>
            <a:r>
              <a:rPr lang="es-MX" sz="2000"/>
              <a:t> Contribuyen al equilibrio mecánico</a:t>
            </a:r>
          </a:p>
          <a:p>
            <a:r>
              <a:rPr lang="es-MX" sz="2000"/>
              <a:t> Provocan deformaciones o cambian el estado de tensiones entre los cuerpos.</a:t>
            </a:r>
          </a:p>
          <a:p>
            <a:r>
              <a:rPr lang="es-MX" sz="2000"/>
              <a:t> Producen cambios en su estado de reposo o de movimiento.</a:t>
            </a:r>
            <a:endParaRPr lang="es-MX" sz="2000" dirty="0"/>
          </a:p>
        </p:txBody>
      </p:sp>
    </p:spTree>
    <p:extLst>
      <p:ext uri="{BB962C8B-B14F-4D97-AF65-F5344CB8AC3E}">
        <p14:creationId xmlns:p14="http://schemas.microsoft.com/office/powerpoint/2010/main" val="179878997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F3EC4B3E-5B9D-4E63-82CE-2FEC6995A27F}"/>
              </a:ext>
            </a:extLst>
          </p:cNvPr>
          <p:cNvSpPr/>
          <p:nvPr/>
        </p:nvSpPr>
        <p:spPr>
          <a:xfrm>
            <a:off x="858980" y="750746"/>
            <a:ext cx="10474037" cy="4985980"/>
          </a:xfrm>
          <a:prstGeom prst="rect">
            <a:avLst/>
          </a:prstGeom>
        </p:spPr>
        <p:txBody>
          <a:bodyPr wrap="square">
            <a:spAutoFit/>
          </a:bodyPr>
          <a:lstStyle/>
          <a:p>
            <a:pPr algn="just"/>
            <a:r>
              <a:rPr lang="es-MX" sz="5400" dirty="0"/>
              <a:t>Equilibrio de una partícula</a:t>
            </a:r>
          </a:p>
          <a:p>
            <a:pPr algn="just"/>
            <a:r>
              <a:rPr lang="es-MX" sz="2000" dirty="0"/>
              <a:t>La condición necesaria y suficiente para que una partícula permanezca en equilibrio (en reposo) es que la resultante de las fuerzas que actúan sobre ella sea cero.</a:t>
            </a:r>
          </a:p>
          <a:p>
            <a:pPr algn="just"/>
            <a:endParaRPr lang="es-MX" dirty="0"/>
          </a:p>
          <a:p>
            <a:pPr algn="just"/>
            <a:endParaRPr lang="es-MX" dirty="0"/>
          </a:p>
          <a:p>
            <a:pPr algn="just"/>
            <a:endParaRPr lang="es-MX" dirty="0"/>
          </a:p>
          <a:p>
            <a:pPr algn="just"/>
            <a:endParaRPr lang="es-MX" dirty="0"/>
          </a:p>
          <a:p>
            <a:pPr algn="just"/>
            <a:endParaRPr lang="es-MX" dirty="0"/>
          </a:p>
          <a:p>
            <a:pPr algn="just"/>
            <a:endParaRPr lang="es-MX" dirty="0"/>
          </a:p>
          <a:p>
            <a:pPr algn="just"/>
            <a:endParaRPr lang="es-MX" dirty="0"/>
          </a:p>
          <a:p>
            <a:pPr algn="just"/>
            <a:endParaRPr lang="es-MX" dirty="0"/>
          </a:p>
          <a:p>
            <a:pPr algn="just"/>
            <a:r>
              <a:rPr lang="es-MX" sz="2000" dirty="0"/>
              <a:t>Naturalmente con esta condición la partícula podría también moverse con velocidad constante, pero si está inicialmente en reposo la anterior es una condición necesaria y suficiente.</a:t>
            </a:r>
          </a:p>
        </p:txBody>
      </p:sp>
      <p:pic>
        <p:nvPicPr>
          <p:cNvPr id="5" name="Imagen 4">
            <a:extLst>
              <a:ext uri="{FF2B5EF4-FFF2-40B4-BE49-F238E27FC236}">
                <a16:creationId xmlns:a16="http://schemas.microsoft.com/office/drawing/2014/main" xmlns="" id="{A0B16BEC-C16C-463B-BA4B-E0E224AA9AA0}"/>
              </a:ext>
            </a:extLst>
          </p:cNvPr>
          <p:cNvPicPr>
            <a:picLocks noChangeAspect="1"/>
          </p:cNvPicPr>
          <p:nvPr/>
        </p:nvPicPr>
        <p:blipFill rotWithShape="1">
          <a:blip r:embed="rId2"/>
          <a:srcRect l="46022" t="41410" r="38750" b="51920"/>
          <a:stretch/>
        </p:blipFill>
        <p:spPr>
          <a:xfrm>
            <a:off x="3214252" y="2702943"/>
            <a:ext cx="4391892" cy="1081585"/>
          </a:xfrm>
          <a:prstGeom prst="rect">
            <a:avLst/>
          </a:prstGeom>
        </p:spPr>
      </p:pic>
    </p:spTree>
    <p:extLst>
      <p:ext uri="{BB962C8B-B14F-4D97-AF65-F5344CB8AC3E}">
        <p14:creationId xmlns:p14="http://schemas.microsoft.com/office/powerpoint/2010/main" val="382489869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xmlns="" id="{AEA692C5-972A-4923-B393-EC39950C4258}"/>
              </a:ext>
            </a:extLst>
          </p:cNvPr>
          <p:cNvPicPr>
            <a:picLocks noChangeAspect="1"/>
          </p:cNvPicPr>
          <p:nvPr/>
        </p:nvPicPr>
        <p:blipFill rotWithShape="1">
          <a:blip r:embed="rId2"/>
          <a:srcRect l="10682" t="33008" r="54047" b="26250"/>
          <a:stretch/>
        </p:blipFill>
        <p:spPr>
          <a:xfrm>
            <a:off x="188259" y="107556"/>
            <a:ext cx="12003741" cy="6642887"/>
          </a:xfrm>
          <a:prstGeom prst="rect">
            <a:avLst/>
          </a:prstGeom>
        </p:spPr>
      </p:pic>
    </p:spTree>
    <p:extLst>
      <p:ext uri="{BB962C8B-B14F-4D97-AF65-F5344CB8AC3E}">
        <p14:creationId xmlns:p14="http://schemas.microsoft.com/office/powerpoint/2010/main" val="315397577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xmlns="" id="{895F69DD-26CD-4564-A887-EF3F00BDD864}"/>
              </a:ext>
            </a:extLst>
          </p:cNvPr>
          <p:cNvPicPr>
            <a:picLocks noChangeAspect="1"/>
          </p:cNvPicPr>
          <p:nvPr/>
        </p:nvPicPr>
        <p:blipFill rotWithShape="1">
          <a:blip r:embed="rId2"/>
          <a:srcRect l="18748" t="29696" r="17508" b="3140"/>
          <a:stretch/>
        </p:blipFill>
        <p:spPr>
          <a:xfrm>
            <a:off x="221672" y="177394"/>
            <a:ext cx="3602181" cy="2842897"/>
          </a:xfrm>
          <a:prstGeom prst="rect">
            <a:avLst/>
          </a:prstGeom>
        </p:spPr>
      </p:pic>
      <p:pic>
        <p:nvPicPr>
          <p:cNvPr id="3" name="Imagen 2">
            <a:extLst>
              <a:ext uri="{FF2B5EF4-FFF2-40B4-BE49-F238E27FC236}">
                <a16:creationId xmlns:a16="http://schemas.microsoft.com/office/drawing/2014/main" xmlns="" id="{9A942345-B364-4E0B-8248-BBC173BF3868}"/>
              </a:ext>
            </a:extLst>
          </p:cNvPr>
          <p:cNvPicPr>
            <a:picLocks noChangeAspect="1"/>
          </p:cNvPicPr>
          <p:nvPr/>
        </p:nvPicPr>
        <p:blipFill>
          <a:blip r:embed="rId3"/>
          <a:stretch>
            <a:fillRect/>
          </a:stretch>
        </p:blipFill>
        <p:spPr>
          <a:xfrm>
            <a:off x="4412672" y="340302"/>
            <a:ext cx="2590800" cy="1771650"/>
          </a:xfrm>
          <a:prstGeom prst="rect">
            <a:avLst/>
          </a:prstGeom>
        </p:spPr>
      </p:pic>
      <p:pic>
        <p:nvPicPr>
          <p:cNvPr id="4" name="Imagen 3">
            <a:extLst>
              <a:ext uri="{FF2B5EF4-FFF2-40B4-BE49-F238E27FC236}">
                <a16:creationId xmlns:a16="http://schemas.microsoft.com/office/drawing/2014/main" xmlns="" id="{DC38C249-4B17-47D8-85E5-AEF705AF3D57}"/>
              </a:ext>
            </a:extLst>
          </p:cNvPr>
          <p:cNvPicPr>
            <a:picLocks noChangeAspect="1"/>
          </p:cNvPicPr>
          <p:nvPr/>
        </p:nvPicPr>
        <p:blipFill>
          <a:blip r:embed="rId4"/>
          <a:stretch>
            <a:fillRect/>
          </a:stretch>
        </p:blipFill>
        <p:spPr>
          <a:xfrm>
            <a:off x="7860149" y="210416"/>
            <a:ext cx="3477568" cy="2809875"/>
          </a:xfrm>
          <a:prstGeom prst="rect">
            <a:avLst/>
          </a:prstGeom>
        </p:spPr>
      </p:pic>
      <p:pic>
        <p:nvPicPr>
          <p:cNvPr id="6" name="Imagen 5">
            <a:extLst>
              <a:ext uri="{FF2B5EF4-FFF2-40B4-BE49-F238E27FC236}">
                <a16:creationId xmlns:a16="http://schemas.microsoft.com/office/drawing/2014/main" xmlns="" id="{6F9EB89B-98DD-4D80-B8D7-D59E3AD17545}"/>
              </a:ext>
            </a:extLst>
          </p:cNvPr>
          <p:cNvPicPr>
            <a:picLocks noChangeAspect="1"/>
          </p:cNvPicPr>
          <p:nvPr/>
        </p:nvPicPr>
        <p:blipFill>
          <a:blip r:embed="rId5"/>
          <a:stretch>
            <a:fillRect/>
          </a:stretch>
        </p:blipFill>
        <p:spPr>
          <a:xfrm>
            <a:off x="7336745" y="3332885"/>
            <a:ext cx="4524375" cy="1009650"/>
          </a:xfrm>
          <a:prstGeom prst="rect">
            <a:avLst/>
          </a:prstGeom>
        </p:spPr>
      </p:pic>
      <p:pic>
        <p:nvPicPr>
          <p:cNvPr id="7" name="Imagen 6">
            <a:extLst>
              <a:ext uri="{FF2B5EF4-FFF2-40B4-BE49-F238E27FC236}">
                <a16:creationId xmlns:a16="http://schemas.microsoft.com/office/drawing/2014/main" xmlns="" id="{40B7C63D-B306-4B74-A523-845A95B9B629}"/>
              </a:ext>
            </a:extLst>
          </p:cNvPr>
          <p:cNvPicPr>
            <a:picLocks noChangeAspect="1"/>
          </p:cNvPicPr>
          <p:nvPr/>
        </p:nvPicPr>
        <p:blipFill>
          <a:blip r:embed="rId6"/>
          <a:stretch>
            <a:fillRect/>
          </a:stretch>
        </p:blipFill>
        <p:spPr>
          <a:xfrm>
            <a:off x="345497" y="4969885"/>
            <a:ext cx="5362575" cy="1547813"/>
          </a:xfrm>
          <a:prstGeom prst="rect">
            <a:avLst/>
          </a:prstGeom>
        </p:spPr>
      </p:pic>
      <p:pic>
        <p:nvPicPr>
          <p:cNvPr id="8" name="Imagen 7">
            <a:extLst>
              <a:ext uri="{FF2B5EF4-FFF2-40B4-BE49-F238E27FC236}">
                <a16:creationId xmlns:a16="http://schemas.microsoft.com/office/drawing/2014/main" xmlns="" id="{1E048D14-49F0-4DCE-87C3-DB31BFD26510}"/>
              </a:ext>
            </a:extLst>
          </p:cNvPr>
          <p:cNvPicPr>
            <a:picLocks noChangeAspect="1"/>
          </p:cNvPicPr>
          <p:nvPr/>
        </p:nvPicPr>
        <p:blipFill>
          <a:blip r:embed="rId7"/>
          <a:stretch>
            <a:fillRect/>
          </a:stretch>
        </p:blipFill>
        <p:spPr>
          <a:xfrm>
            <a:off x="6302086" y="4848441"/>
            <a:ext cx="2552700" cy="1790700"/>
          </a:xfrm>
          <a:prstGeom prst="rect">
            <a:avLst/>
          </a:prstGeom>
        </p:spPr>
      </p:pic>
    </p:spTree>
    <p:extLst>
      <p:ext uri="{BB962C8B-B14F-4D97-AF65-F5344CB8AC3E}">
        <p14:creationId xmlns:p14="http://schemas.microsoft.com/office/powerpoint/2010/main" val="208527219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xmlns="" id="{E2BFAFC5-8429-4AB7-A0D0-D5778B0B24C2}"/>
              </a:ext>
            </a:extLst>
          </p:cNvPr>
          <p:cNvPicPr>
            <a:picLocks noChangeAspect="1"/>
          </p:cNvPicPr>
          <p:nvPr/>
        </p:nvPicPr>
        <p:blipFill rotWithShape="1">
          <a:blip r:embed="rId2"/>
          <a:srcRect l="29243" t="7897" r="11591" b="3411"/>
          <a:stretch/>
        </p:blipFill>
        <p:spPr>
          <a:xfrm>
            <a:off x="268942" y="70092"/>
            <a:ext cx="11698940" cy="6717816"/>
          </a:xfrm>
          <a:prstGeom prst="rect">
            <a:avLst/>
          </a:prstGeom>
        </p:spPr>
      </p:pic>
    </p:spTree>
    <p:extLst>
      <p:ext uri="{BB962C8B-B14F-4D97-AF65-F5344CB8AC3E}">
        <p14:creationId xmlns:p14="http://schemas.microsoft.com/office/powerpoint/2010/main" val="30986348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B016F06-3A17-4743-951B-C84F47079E62}"/>
              </a:ext>
            </a:extLst>
          </p:cNvPr>
          <p:cNvSpPr>
            <a:spLocks noGrp="1"/>
          </p:cNvSpPr>
          <p:nvPr>
            <p:ph type="title"/>
          </p:nvPr>
        </p:nvSpPr>
        <p:spPr>
          <a:xfrm>
            <a:off x="2015346" y="322636"/>
            <a:ext cx="6768436" cy="566738"/>
          </a:xfrm>
          <a:solidFill>
            <a:schemeClr val="tx1"/>
          </a:solidFill>
        </p:spPr>
        <p:txBody>
          <a:bodyPr/>
          <a:lstStyle/>
          <a:p>
            <a:pPr algn="ctr"/>
            <a:r>
              <a:rPr lang="es-MX" dirty="0">
                <a:solidFill>
                  <a:schemeClr val="bg1"/>
                </a:solidFill>
              </a:rPr>
              <a:t>Metodología para realizar un Problema</a:t>
            </a:r>
          </a:p>
        </p:txBody>
      </p:sp>
      <p:pic>
        <p:nvPicPr>
          <p:cNvPr id="5" name="Marcador de posición de imagen 4">
            <a:extLst>
              <a:ext uri="{FF2B5EF4-FFF2-40B4-BE49-F238E27FC236}">
                <a16:creationId xmlns:a16="http://schemas.microsoft.com/office/drawing/2014/main" xmlns="" id="{D01902BB-1C40-4D67-A660-1038228E62B9}"/>
              </a:ext>
            </a:extLst>
          </p:cNvPr>
          <p:cNvPicPr>
            <a:picLocks noGrp="1" noChangeAspect="1"/>
          </p:cNvPicPr>
          <p:nvPr>
            <p:ph type="pic" sz="quarter" idx="13"/>
          </p:nvPr>
        </p:nvPicPr>
        <p:blipFill rotWithShape="1">
          <a:blip r:embed="rId2"/>
          <a:srcRect l="11477" t="43180" r="55254" b="20945"/>
          <a:stretch/>
        </p:blipFill>
        <p:spPr>
          <a:xfrm>
            <a:off x="268941" y="996951"/>
            <a:ext cx="11618259" cy="5737550"/>
          </a:xfrm>
          <a:prstGeom prst="rect">
            <a:avLst/>
          </a:prstGeom>
        </p:spPr>
      </p:pic>
    </p:spTree>
    <p:extLst>
      <p:ext uri="{BB962C8B-B14F-4D97-AF65-F5344CB8AC3E}">
        <p14:creationId xmlns:p14="http://schemas.microsoft.com/office/powerpoint/2010/main" val="81065285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B079F73-DDE5-45F8-8745-F2E63CA149EA}"/>
              </a:ext>
            </a:extLst>
          </p:cNvPr>
          <p:cNvSpPr>
            <a:spLocks noGrp="1"/>
          </p:cNvSpPr>
          <p:nvPr>
            <p:ph type="title"/>
          </p:nvPr>
        </p:nvSpPr>
        <p:spPr>
          <a:xfrm>
            <a:off x="770965" y="-31526"/>
            <a:ext cx="10058400" cy="1371600"/>
          </a:xfrm>
        </p:spPr>
        <p:txBody>
          <a:bodyPr/>
          <a:lstStyle/>
          <a:p>
            <a:r>
              <a:rPr lang="es-MX" b="1" dirty="0">
                <a:solidFill>
                  <a:schemeClr val="accent6">
                    <a:lumMod val="50000"/>
                  </a:schemeClr>
                </a:solidFill>
                <a:effectLst>
                  <a:outerShdw blurRad="38100" dist="38100" dir="2700000" algn="tl">
                    <a:srgbClr val="000000">
                      <a:alpha val="43137"/>
                    </a:srgbClr>
                  </a:outerShdw>
                </a:effectLst>
              </a:rPr>
              <a:t>4. Diagrama de Cuerpo Libre.</a:t>
            </a:r>
          </a:p>
        </p:txBody>
      </p:sp>
      <p:sp>
        <p:nvSpPr>
          <p:cNvPr id="3" name="Rectángulo 2">
            <a:extLst>
              <a:ext uri="{FF2B5EF4-FFF2-40B4-BE49-F238E27FC236}">
                <a16:creationId xmlns:a16="http://schemas.microsoft.com/office/drawing/2014/main" xmlns="" id="{39E84CBB-3914-45D5-B658-5B5C9FBCB3E6}"/>
              </a:ext>
            </a:extLst>
          </p:cNvPr>
          <p:cNvSpPr/>
          <p:nvPr/>
        </p:nvSpPr>
        <p:spPr>
          <a:xfrm>
            <a:off x="557400" y="1132111"/>
            <a:ext cx="11077200" cy="2462213"/>
          </a:xfrm>
          <a:prstGeom prst="rect">
            <a:avLst/>
          </a:prstGeom>
        </p:spPr>
        <p:txBody>
          <a:bodyPr wrap="square">
            <a:spAutoFit/>
          </a:bodyPr>
          <a:lstStyle/>
          <a:p>
            <a:pPr algn="just"/>
            <a:r>
              <a:rPr lang="es-MX" sz="2200" dirty="0"/>
              <a:t>Un diagrama de cuerpo libre es un boceto de un objeto de interés despojado de todos los objetos que lo rodean y mostrando todas las fuerzas que actúan sobre el cuerpo. El dibujo de un diagrama de cuerpo libre es un paso importante en la resolución de los problemas mecánicos, puesto que ayuda a visualizar todas las fuerzas que actúan sobre un objeto simple. Se debe obtener la fuerza neta externa que actué sobre el objeto con el propósito de aplicar la segunda ley de Newton al movimiento del objeto.</a:t>
            </a:r>
          </a:p>
        </p:txBody>
      </p:sp>
      <p:pic>
        <p:nvPicPr>
          <p:cNvPr id="4" name="Imagen 3">
            <a:extLst>
              <a:ext uri="{FF2B5EF4-FFF2-40B4-BE49-F238E27FC236}">
                <a16:creationId xmlns:a16="http://schemas.microsoft.com/office/drawing/2014/main" xmlns="" id="{F8B55863-15AC-49F1-AC97-1AC5140857EC}"/>
              </a:ext>
            </a:extLst>
          </p:cNvPr>
          <p:cNvPicPr>
            <a:picLocks noChangeAspect="1"/>
          </p:cNvPicPr>
          <p:nvPr/>
        </p:nvPicPr>
        <p:blipFill>
          <a:blip r:embed="rId2"/>
          <a:stretch>
            <a:fillRect/>
          </a:stretch>
        </p:blipFill>
        <p:spPr>
          <a:xfrm>
            <a:off x="1157720" y="4004470"/>
            <a:ext cx="4120862" cy="2556617"/>
          </a:xfrm>
          <a:prstGeom prst="rect">
            <a:avLst/>
          </a:prstGeom>
        </p:spPr>
      </p:pic>
      <p:pic>
        <p:nvPicPr>
          <p:cNvPr id="6" name="Imagen 5">
            <a:extLst>
              <a:ext uri="{FF2B5EF4-FFF2-40B4-BE49-F238E27FC236}">
                <a16:creationId xmlns:a16="http://schemas.microsoft.com/office/drawing/2014/main" xmlns="" id="{355DBC7B-5BAD-414D-8893-D7912C455DD7}"/>
              </a:ext>
            </a:extLst>
          </p:cNvPr>
          <p:cNvPicPr>
            <a:picLocks noChangeAspect="1"/>
          </p:cNvPicPr>
          <p:nvPr/>
        </p:nvPicPr>
        <p:blipFill rotWithShape="1">
          <a:blip r:embed="rId3"/>
          <a:srcRect l="19432" t="39389" r="44091" b="11294"/>
          <a:stretch/>
        </p:blipFill>
        <p:spPr>
          <a:xfrm>
            <a:off x="6345382" y="3971563"/>
            <a:ext cx="3499989" cy="2660428"/>
          </a:xfrm>
          <a:prstGeom prst="rect">
            <a:avLst/>
          </a:prstGeom>
        </p:spPr>
      </p:pic>
    </p:spTree>
    <p:extLst>
      <p:ext uri="{BB962C8B-B14F-4D97-AF65-F5344CB8AC3E}">
        <p14:creationId xmlns:p14="http://schemas.microsoft.com/office/powerpoint/2010/main" val="3696273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581ADCD-1DBD-409B-8DC7-61B9AECB915A}"/>
              </a:ext>
            </a:extLst>
          </p:cNvPr>
          <p:cNvSpPr>
            <a:spLocks noGrp="1"/>
          </p:cNvSpPr>
          <p:nvPr>
            <p:ph type="title"/>
          </p:nvPr>
        </p:nvSpPr>
        <p:spPr/>
        <p:txBody>
          <a:bodyPr/>
          <a:lstStyle/>
          <a:p>
            <a:r>
              <a:rPr lang="es-MX" dirty="0"/>
              <a:t>Características</a:t>
            </a:r>
          </a:p>
        </p:txBody>
      </p:sp>
      <p:sp>
        <p:nvSpPr>
          <p:cNvPr id="3" name="Rectángulo 2">
            <a:extLst>
              <a:ext uri="{FF2B5EF4-FFF2-40B4-BE49-F238E27FC236}">
                <a16:creationId xmlns:a16="http://schemas.microsoft.com/office/drawing/2014/main" xmlns="" id="{08947A50-4A85-4C11-8828-0B0770C4A61C}"/>
              </a:ext>
            </a:extLst>
          </p:cNvPr>
          <p:cNvSpPr/>
          <p:nvPr/>
        </p:nvSpPr>
        <p:spPr>
          <a:xfrm>
            <a:off x="145791" y="2261212"/>
            <a:ext cx="9123710" cy="3477875"/>
          </a:xfrm>
          <a:prstGeom prst="rect">
            <a:avLst/>
          </a:prstGeom>
        </p:spPr>
        <p:txBody>
          <a:bodyPr wrap="square">
            <a:spAutoFit/>
          </a:bodyPr>
          <a:lstStyle/>
          <a:p>
            <a:pPr algn="just"/>
            <a:r>
              <a:rPr lang="es-MX" sz="2000" dirty="0"/>
              <a:t>El diagrama de cuerpo libre del bloque sobre el plano inclinado es una aplicación sencilla de estos principios:</a:t>
            </a:r>
          </a:p>
          <a:p>
            <a:pPr algn="just"/>
            <a:endParaRPr lang="es-MX" sz="2000" dirty="0"/>
          </a:p>
          <a:p>
            <a:pPr algn="just"/>
            <a:r>
              <a:rPr lang="es-MX" sz="2000" dirty="0"/>
              <a:t>Todos los soportes y estructuras se han sustituido por las fuerzas que ejercen sobre el bloque:</a:t>
            </a:r>
          </a:p>
          <a:p>
            <a:pPr algn="just"/>
            <a:r>
              <a:rPr lang="es-MX" sz="2000" dirty="0"/>
              <a:t>mg: peso del bloque.</a:t>
            </a:r>
          </a:p>
          <a:p>
            <a:pPr algn="just"/>
            <a:r>
              <a:rPr lang="es-MX" sz="2000" dirty="0"/>
              <a:t>N: Fuerza normal del plano sobre el bloque.</a:t>
            </a:r>
          </a:p>
          <a:p>
            <a:pPr algn="just"/>
            <a:r>
              <a:rPr lang="es-MX" sz="2000" dirty="0"/>
              <a:t>F: fuerza de rozamiento entre el bloque y el plano.</a:t>
            </a:r>
          </a:p>
          <a:p>
            <a:pPr algn="just"/>
            <a:r>
              <a:rPr lang="es-MX" sz="2000" dirty="0"/>
              <a:t>Los vectores muestran la dirección y el punto de aplicación.</a:t>
            </a:r>
          </a:p>
          <a:p>
            <a:pPr algn="just"/>
            <a:r>
              <a:rPr lang="es-MX" sz="2000" dirty="0"/>
              <a:t>Se acompaña del sistema de referencia que se ha usado para describir los vectores.</a:t>
            </a:r>
          </a:p>
        </p:txBody>
      </p:sp>
      <p:pic>
        <p:nvPicPr>
          <p:cNvPr id="4" name="Imagen 3">
            <a:extLst>
              <a:ext uri="{FF2B5EF4-FFF2-40B4-BE49-F238E27FC236}">
                <a16:creationId xmlns:a16="http://schemas.microsoft.com/office/drawing/2014/main" xmlns="" id="{1D5062E0-6A22-48EF-9C40-8A1526883161}"/>
              </a:ext>
            </a:extLst>
          </p:cNvPr>
          <p:cNvPicPr>
            <a:picLocks noChangeAspect="1"/>
          </p:cNvPicPr>
          <p:nvPr/>
        </p:nvPicPr>
        <p:blipFill>
          <a:blip r:embed="rId2"/>
          <a:stretch>
            <a:fillRect/>
          </a:stretch>
        </p:blipFill>
        <p:spPr>
          <a:xfrm>
            <a:off x="9462655" y="486235"/>
            <a:ext cx="2583554" cy="5885529"/>
          </a:xfrm>
          <a:prstGeom prst="rect">
            <a:avLst/>
          </a:prstGeom>
        </p:spPr>
      </p:pic>
    </p:spTree>
    <p:extLst>
      <p:ext uri="{BB962C8B-B14F-4D97-AF65-F5344CB8AC3E}">
        <p14:creationId xmlns:p14="http://schemas.microsoft.com/office/powerpoint/2010/main" val="2771724781"/>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xmlns="" id="{3278A92F-24C0-4667-8685-ED7A1F52908A}"/>
              </a:ext>
            </a:extLst>
          </p:cNvPr>
          <p:cNvPicPr>
            <a:picLocks noChangeAspect="1"/>
          </p:cNvPicPr>
          <p:nvPr/>
        </p:nvPicPr>
        <p:blipFill rotWithShape="1">
          <a:blip r:embed="rId2"/>
          <a:srcRect t="37570" r="73207" b="32315"/>
          <a:stretch/>
        </p:blipFill>
        <p:spPr>
          <a:xfrm>
            <a:off x="2715491" y="2576945"/>
            <a:ext cx="5985163" cy="3782291"/>
          </a:xfrm>
          <a:prstGeom prst="rect">
            <a:avLst/>
          </a:prstGeom>
        </p:spPr>
      </p:pic>
      <p:sp>
        <p:nvSpPr>
          <p:cNvPr id="3" name="Rectángulo 2">
            <a:extLst>
              <a:ext uri="{FF2B5EF4-FFF2-40B4-BE49-F238E27FC236}">
                <a16:creationId xmlns:a16="http://schemas.microsoft.com/office/drawing/2014/main" xmlns="" id="{93D1824B-E9E9-4338-AE1D-96D3C39ECAA6}"/>
              </a:ext>
            </a:extLst>
          </p:cNvPr>
          <p:cNvSpPr/>
          <p:nvPr/>
        </p:nvSpPr>
        <p:spPr>
          <a:xfrm>
            <a:off x="761997" y="277091"/>
            <a:ext cx="10399061" cy="2015936"/>
          </a:xfrm>
          <a:prstGeom prst="rect">
            <a:avLst/>
          </a:prstGeom>
        </p:spPr>
        <p:txBody>
          <a:bodyPr wrap="square">
            <a:spAutoFit/>
          </a:bodyPr>
          <a:lstStyle/>
          <a:p>
            <a:pPr marL="285750" indent="-285750" algn="just">
              <a:buFont typeface="Arial" panose="020B0604020202020204" pitchFamily="34" charset="0"/>
              <a:buChar char="•"/>
            </a:pPr>
            <a:r>
              <a:rPr lang="es-MX" sz="2500" dirty="0"/>
              <a:t>Un diagrama de cuerpo libre o diagrama de cuerpo aislado, es útil en problemas que impliquen equilibrio de fuerzas.</a:t>
            </a:r>
          </a:p>
          <a:p>
            <a:pPr marL="285750" indent="-285750" algn="just">
              <a:buFont typeface="Arial" panose="020B0604020202020204" pitchFamily="34" charset="0"/>
              <a:buChar char="•"/>
            </a:pPr>
            <a:endParaRPr lang="es-MX" sz="2500" dirty="0"/>
          </a:p>
          <a:p>
            <a:pPr marL="285750" indent="-285750" algn="just">
              <a:buFont typeface="Arial" panose="020B0604020202020204" pitchFamily="34" charset="0"/>
              <a:buChar char="•"/>
            </a:pPr>
            <a:r>
              <a:rPr lang="es-MX" sz="2500" dirty="0"/>
              <a:t>Los diagramas de cuerpo libre son útiles para establecer problemas mecánicos estándares.</a:t>
            </a:r>
          </a:p>
        </p:txBody>
      </p:sp>
    </p:spTree>
    <p:extLst>
      <p:ext uri="{BB962C8B-B14F-4D97-AF65-F5344CB8AC3E}">
        <p14:creationId xmlns:p14="http://schemas.microsoft.com/office/powerpoint/2010/main" val="382958369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C70190D-86DF-4C4B-883F-E4C0F7A03964}"/>
              </a:ext>
            </a:extLst>
          </p:cNvPr>
          <p:cNvSpPr>
            <a:spLocks noGrp="1"/>
          </p:cNvSpPr>
          <p:nvPr>
            <p:ph type="title"/>
          </p:nvPr>
        </p:nvSpPr>
        <p:spPr>
          <a:xfrm>
            <a:off x="393556" y="68262"/>
            <a:ext cx="10058400" cy="1371600"/>
          </a:xfrm>
        </p:spPr>
        <p:txBody>
          <a:bodyPr/>
          <a:lstStyle/>
          <a:p>
            <a:r>
              <a:rPr lang="es-MX" dirty="0"/>
              <a:t>Ejemplos:</a:t>
            </a:r>
          </a:p>
        </p:txBody>
      </p:sp>
      <p:pic>
        <p:nvPicPr>
          <p:cNvPr id="3" name="Imagen 2">
            <a:extLst>
              <a:ext uri="{FF2B5EF4-FFF2-40B4-BE49-F238E27FC236}">
                <a16:creationId xmlns:a16="http://schemas.microsoft.com/office/drawing/2014/main" xmlns="" id="{222E6E7F-F4DC-4276-B018-33A15ED2AC83}"/>
              </a:ext>
            </a:extLst>
          </p:cNvPr>
          <p:cNvPicPr>
            <a:picLocks noChangeAspect="1"/>
          </p:cNvPicPr>
          <p:nvPr/>
        </p:nvPicPr>
        <p:blipFill>
          <a:blip r:embed="rId2"/>
          <a:stretch>
            <a:fillRect/>
          </a:stretch>
        </p:blipFill>
        <p:spPr>
          <a:xfrm>
            <a:off x="1598218" y="1080754"/>
            <a:ext cx="9515475" cy="5372100"/>
          </a:xfrm>
          <a:prstGeom prst="rect">
            <a:avLst/>
          </a:prstGeom>
        </p:spPr>
      </p:pic>
    </p:spTree>
    <p:extLst>
      <p:ext uri="{BB962C8B-B14F-4D97-AF65-F5344CB8AC3E}">
        <p14:creationId xmlns:p14="http://schemas.microsoft.com/office/powerpoint/2010/main" val="194240975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xmlns="" id="{92D4E96F-0A02-4A07-9DB9-14B7EAD1B812}"/>
              </a:ext>
            </a:extLst>
          </p:cNvPr>
          <p:cNvPicPr>
            <a:picLocks noChangeAspect="1"/>
          </p:cNvPicPr>
          <p:nvPr/>
        </p:nvPicPr>
        <p:blipFill rotWithShape="1">
          <a:blip r:embed="rId2"/>
          <a:srcRect l="31591" t="27262" r="45341" b="20390"/>
          <a:stretch/>
        </p:blipFill>
        <p:spPr>
          <a:xfrm>
            <a:off x="1274618" y="346364"/>
            <a:ext cx="2812472" cy="3588327"/>
          </a:xfrm>
          <a:prstGeom prst="rect">
            <a:avLst/>
          </a:prstGeom>
          <a:ln>
            <a:solidFill>
              <a:schemeClr val="tx1"/>
            </a:solidFill>
          </a:ln>
        </p:spPr>
      </p:pic>
      <p:pic>
        <p:nvPicPr>
          <p:cNvPr id="3" name="Imagen 2">
            <a:extLst>
              <a:ext uri="{FF2B5EF4-FFF2-40B4-BE49-F238E27FC236}">
                <a16:creationId xmlns:a16="http://schemas.microsoft.com/office/drawing/2014/main" xmlns="" id="{DE5275CA-8BF6-4C4F-8839-D4FBBDCD6B0F}"/>
              </a:ext>
            </a:extLst>
          </p:cNvPr>
          <p:cNvPicPr>
            <a:picLocks noChangeAspect="1"/>
          </p:cNvPicPr>
          <p:nvPr/>
        </p:nvPicPr>
        <p:blipFill rotWithShape="1">
          <a:blip r:embed="rId2"/>
          <a:srcRect l="61548" t="26232" r="7386" b="18975"/>
          <a:stretch/>
        </p:blipFill>
        <p:spPr>
          <a:xfrm>
            <a:off x="6977414" y="489434"/>
            <a:ext cx="3607459" cy="3577298"/>
          </a:xfrm>
          <a:prstGeom prst="rect">
            <a:avLst/>
          </a:prstGeom>
        </p:spPr>
      </p:pic>
      <p:sp>
        <p:nvSpPr>
          <p:cNvPr id="5" name="CuadroTexto 4">
            <a:extLst>
              <a:ext uri="{FF2B5EF4-FFF2-40B4-BE49-F238E27FC236}">
                <a16:creationId xmlns:a16="http://schemas.microsoft.com/office/drawing/2014/main" xmlns="" id="{CBF8F193-E45F-4A85-82F8-C3764A79A4BF}"/>
              </a:ext>
            </a:extLst>
          </p:cNvPr>
          <p:cNvSpPr txBox="1"/>
          <p:nvPr/>
        </p:nvSpPr>
        <p:spPr>
          <a:xfrm>
            <a:off x="249383" y="4579917"/>
            <a:ext cx="11346872" cy="584775"/>
          </a:xfrm>
          <a:prstGeom prst="rect">
            <a:avLst/>
          </a:prstGeom>
          <a:noFill/>
        </p:spPr>
        <p:txBody>
          <a:bodyPr wrap="square" rtlCol="0">
            <a:spAutoFit/>
          </a:bodyPr>
          <a:lstStyle/>
          <a:p>
            <a:r>
              <a:rPr lang="es-MX" sz="3200" b="1" dirty="0">
                <a:solidFill>
                  <a:srgbClr val="7A2B1E"/>
                </a:solidFill>
              </a:rPr>
              <a:t>Deformación Unitaria Normal           Curva Esfuerzo Deformación </a:t>
            </a:r>
          </a:p>
        </p:txBody>
      </p:sp>
    </p:spTree>
    <p:extLst>
      <p:ext uri="{BB962C8B-B14F-4D97-AF65-F5344CB8AC3E}">
        <p14:creationId xmlns:p14="http://schemas.microsoft.com/office/powerpoint/2010/main" val="58979920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60A28E-B155-4661-8860-765380814352}"/>
              </a:ext>
            </a:extLst>
          </p:cNvPr>
          <p:cNvSpPr>
            <a:spLocks noGrp="1"/>
          </p:cNvSpPr>
          <p:nvPr>
            <p:ph type="title"/>
          </p:nvPr>
        </p:nvSpPr>
        <p:spPr>
          <a:xfrm>
            <a:off x="986662" y="276008"/>
            <a:ext cx="10058400" cy="1587342"/>
          </a:xfrm>
        </p:spPr>
        <p:txBody>
          <a:bodyPr>
            <a:normAutofit/>
          </a:bodyPr>
          <a:lstStyle/>
          <a:p>
            <a:pPr algn="just"/>
            <a:r>
              <a:rPr lang="es-MX" b="1" dirty="0">
                <a:solidFill>
                  <a:schemeClr val="accent6">
                    <a:lumMod val="50000"/>
                  </a:schemeClr>
                </a:solidFill>
                <a:effectLst>
                  <a:outerShdw blurRad="38100" dist="38100" dir="2700000" algn="tl">
                    <a:srgbClr val="000000">
                      <a:alpha val="43137"/>
                    </a:srgbClr>
                  </a:outerShdw>
                </a:effectLst>
              </a:rPr>
              <a:t>5. Carga de impacto, repetido y fatiga.</a:t>
            </a:r>
          </a:p>
        </p:txBody>
      </p:sp>
      <p:sp>
        <p:nvSpPr>
          <p:cNvPr id="4" name="Slide Number Placeholder 3">
            <a:extLst>
              <a:ext uri="{FF2B5EF4-FFF2-40B4-BE49-F238E27FC236}">
                <a16:creationId xmlns:a16="http://schemas.microsoft.com/office/drawing/2014/main" xmlns="" id="{EC994935-24D5-4BA0-9DC6-6C6CE04AA5E2}"/>
              </a:ext>
            </a:extLst>
          </p:cNvPr>
          <p:cNvSpPr>
            <a:spLocks noGrp="1"/>
          </p:cNvSpPr>
          <p:nvPr>
            <p:ph type="sldNum" sz="quarter" idx="12"/>
          </p:nvPr>
        </p:nvSpPr>
        <p:spPr/>
        <p:txBody>
          <a:bodyPr/>
          <a:lstStyle/>
          <a:p>
            <a:fld id="{5A07E627-992C-47B0-AE5B-F627B2EA972F}" type="slidenum">
              <a:rPr lang="es-MX" smtClean="0"/>
              <a:t>50</a:t>
            </a:fld>
            <a:endParaRPr lang="es-MX"/>
          </a:p>
        </p:txBody>
      </p:sp>
      <p:sp>
        <p:nvSpPr>
          <p:cNvPr id="7" name="Content Placeholder 2">
            <a:extLst>
              <a:ext uri="{FF2B5EF4-FFF2-40B4-BE49-F238E27FC236}">
                <a16:creationId xmlns:a16="http://schemas.microsoft.com/office/drawing/2014/main" xmlns="" id="{E0BCD012-CB55-4D44-9E0C-FD2594B39468}"/>
              </a:ext>
            </a:extLst>
          </p:cNvPr>
          <p:cNvSpPr>
            <a:spLocks noGrp="1"/>
          </p:cNvSpPr>
          <p:nvPr>
            <p:ph idx="1"/>
          </p:nvPr>
        </p:nvSpPr>
        <p:spPr>
          <a:xfrm>
            <a:off x="783462" y="1678546"/>
            <a:ext cx="10058400" cy="751840"/>
          </a:xfrm>
        </p:spPr>
        <p:txBody>
          <a:bodyPr>
            <a:normAutofit/>
          </a:bodyPr>
          <a:lstStyle/>
          <a:p>
            <a:r>
              <a:rPr lang="es-MX" sz="2800" dirty="0"/>
              <a:t>Las cargas aplicadas sobre un objeto se dividen en:</a:t>
            </a:r>
          </a:p>
        </p:txBody>
      </p:sp>
      <p:sp>
        <p:nvSpPr>
          <p:cNvPr id="8" name="Rectangle 7">
            <a:extLst>
              <a:ext uri="{FF2B5EF4-FFF2-40B4-BE49-F238E27FC236}">
                <a16:creationId xmlns:a16="http://schemas.microsoft.com/office/drawing/2014/main" xmlns="" id="{0AA1741D-67AE-4EF3-AEFB-0DA1EF463C80}"/>
              </a:ext>
            </a:extLst>
          </p:cNvPr>
          <p:cNvSpPr/>
          <p:nvPr/>
        </p:nvSpPr>
        <p:spPr>
          <a:xfrm>
            <a:off x="389762" y="2430386"/>
            <a:ext cx="4114800" cy="369824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s-MX" sz="2400" dirty="0"/>
              <a:t>Estáticas:</a:t>
            </a:r>
          </a:p>
          <a:p>
            <a:pPr algn="ctr"/>
            <a:r>
              <a:rPr lang="es-MX" sz="2400" dirty="0"/>
              <a:t>Aquellas que actúan sobre los elementos resistentes si variar su estado de reposo o variado lentamente en el trascurso del tiempo.</a:t>
            </a:r>
          </a:p>
        </p:txBody>
      </p:sp>
      <p:sp>
        <p:nvSpPr>
          <p:cNvPr id="9" name="Rectangle 8">
            <a:extLst>
              <a:ext uri="{FF2B5EF4-FFF2-40B4-BE49-F238E27FC236}">
                <a16:creationId xmlns:a16="http://schemas.microsoft.com/office/drawing/2014/main" xmlns="" id="{95C247B0-1534-42A4-A262-AEA4BE1C8724}"/>
              </a:ext>
            </a:extLst>
          </p:cNvPr>
          <p:cNvSpPr/>
          <p:nvPr/>
        </p:nvSpPr>
        <p:spPr>
          <a:xfrm>
            <a:off x="6015862" y="2384666"/>
            <a:ext cx="4297680" cy="159004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s-MX" sz="2400" dirty="0"/>
              <a:t>Dinámicas:</a:t>
            </a:r>
          </a:p>
          <a:p>
            <a:pPr algn="ctr"/>
            <a:r>
              <a:rPr lang="es-MX" sz="2400" dirty="0"/>
              <a:t>Varían rápidamente en el tiempo.</a:t>
            </a:r>
          </a:p>
        </p:txBody>
      </p:sp>
      <p:sp>
        <p:nvSpPr>
          <p:cNvPr id="10" name="Rectangle 9">
            <a:extLst>
              <a:ext uri="{FF2B5EF4-FFF2-40B4-BE49-F238E27FC236}">
                <a16:creationId xmlns:a16="http://schemas.microsoft.com/office/drawing/2014/main" xmlns="" id="{F1E3E361-B2A8-450C-B520-18EB155C9F97}"/>
              </a:ext>
            </a:extLst>
          </p:cNvPr>
          <p:cNvSpPr/>
          <p:nvPr/>
        </p:nvSpPr>
        <p:spPr>
          <a:xfrm>
            <a:off x="5032882" y="4218546"/>
            <a:ext cx="3088640" cy="223520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b="1" dirty="0"/>
              <a:t>CARGAS DE IMPACTO:</a:t>
            </a:r>
          </a:p>
          <a:p>
            <a:pPr algn="ctr"/>
            <a:r>
              <a:rPr lang="es-MX" dirty="0"/>
              <a:t>Aplicadas en un instante de tiempo.</a:t>
            </a:r>
          </a:p>
        </p:txBody>
      </p:sp>
      <p:sp>
        <p:nvSpPr>
          <p:cNvPr id="11" name="Rectangle 10">
            <a:extLst>
              <a:ext uri="{FF2B5EF4-FFF2-40B4-BE49-F238E27FC236}">
                <a16:creationId xmlns:a16="http://schemas.microsoft.com/office/drawing/2014/main" xmlns="" id="{680507C0-D733-4053-8E09-3BB596409686}"/>
              </a:ext>
            </a:extLst>
          </p:cNvPr>
          <p:cNvSpPr/>
          <p:nvPr/>
        </p:nvSpPr>
        <p:spPr>
          <a:xfrm>
            <a:off x="8392264" y="4218546"/>
            <a:ext cx="3088640" cy="223520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MX" dirty="0"/>
              <a:t>FLUCTUANTES:</a:t>
            </a:r>
          </a:p>
          <a:p>
            <a:pPr algn="ctr"/>
            <a:r>
              <a:rPr lang="es-MX" dirty="0"/>
              <a:t>Persisten a lo largo del tiempo y su intensidad varia continuamente</a:t>
            </a:r>
          </a:p>
        </p:txBody>
      </p:sp>
    </p:spTree>
    <p:extLst>
      <p:ext uri="{BB962C8B-B14F-4D97-AF65-F5344CB8AC3E}">
        <p14:creationId xmlns:p14="http://schemas.microsoft.com/office/powerpoint/2010/main" val="278827793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C1C7BED-BCFE-4197-9DB1-65513DCBA985}"/>
              </a:ext>
            </a:extLst>
          </p:cNvPr>
          <p:cNvSpPr>
            <a:spLocks noGrp="1"/>
          </p:cNvSpPr>
          <p:nvPr>
            <p:ph idx="1"/>
          </p:nvPr>
        </p:nvSpPr>
        <p:spPr>
          <a:xfrm>
            <a:off x="430305" y="672353"/>
            <a:ext cx="11268635" cy="5361000"/>
          </a:xfrm>
        </p:spPr>
        <p:style>
          <a:lnRef idx="2">
            <a:schemeClr val="accent6"/>
          </a:lnRef>
          <a:fillRef idx="1">
            <a:schemeClr val="lt1"/>
          </a:fillRef>
          <a:effectRef idx="0">
            <a:schemeClr val="accent6"/>
          </a:effectRef>
          <a:fontRef idx="minor">
            <a:schemeClr val="dk1"/>
          </a:fontRef>
        </p:style>
        <p:txBody>
          <a:bodyPr>
            <a:normAutofit lnSpcReduction="10000"/>
          </a:bodyPr>
          <a:lstStyle/>
          <a:p>
            <a:pPr algn="just"/>
            <a:r>
              <a:rPr lang="es-MX" sz="4000" b="1" dirty="0">
                <a:solidFill>
                  <a:srgbClr val="FF0000"/>
                </a:solidFill>
              </a:rPr>
              <a:t>Resistencia al impacto:</a:t>
            </a:r>
          </a:p>
          <a:p>
            <a:pPr marL="0" indent="0" algn="just">
              <a:buNone/>
            </a:pPr>
            <a:r>
              <a:rPr lang="es-MX" sz="2800" dirty="0"/>
              <a:t>La capacidad de un materia para resistir impactos o cargas de energía sin deformación permanente se mide mediante el modulo de resiliencia. La resiliencia depende de una gran manera de la sensibilidad a la entalla (resistencia a la formación y propagación de una grieta); por encima de ciertas velocidades criticas de carga y debido de temperaturas criticas. </a:t>
            </a:r>
          </a:p>
          <a:p>
            <a:pPr marL="0" indent="0" algn="just">
              <a:buNone/>
            </a:pPr>
            <a:r>
              <a:rPr lang="es-MX" sz="2800" dirty="0"/>
              <a:t>Los valores de impacto son afectados por la velocidad de la deformación, la forma y tamaño de la muestra y el tipo de maquina de ensayo.</a:t>
            </a:r>
          </a:p>
          <a:p>
            <a:pPr marL="0" indent="0" algn="just">
              <a:buNone/>
            </a:pPr>
            <a:r>
              <a:rPr lang="es-MX" sz="2800" dirty="0"/>
              <a:t>Ensayos: </a:t>
            </a:r>
            <a:r>
              <a:rPr lang="es-MX" sz="2800" b="1" dirty="0"/>
              <a:t>Charpy o Izod.</a:t>
            </a:r>
          </a:p>
        </p:txBody>
      </p:sp>
      <p:sp>
        <p:nvSpPr>
          <p:cNvPr id="4" name="Slide Number Placeholder 3">
            <a:extLst>
              <a:ext uri="{FF2B5EF4-FFF2-40B4-BE49-F238E27FC236}">
                <a16:creationId xmlns:a16="http://schemas.microsoft.com/office/drawing/2014/main" xmlns="" id="{EC994935-24D5-4BA0-9DC6-6C6CE04AA5E2}"/>
              </a:ext>
            </a:extLst>
          </p:cNvPr>
          <p:cNvSpPr>
            <a:spLocks noGrp="1"/>
          </p:cNvSpPr>
          <p:nvPr>
            <p:ph type="sldNum" sz="quarter" idx="12"/>
          </p:nvPr>
        </p:nvSpPr>
        <p:spPr/>
        <p:txBody>
          <a:bodyPr/>
          <a:lstStyle/>
          <a:p>
            <a:fld id="{5A07E627-992C-47B0-AE5B-F627B2EA972F}" type="slidenum">
              <a:rPr lang="es-MX" smtClean="0"/>
              <a:t>51</a:t>
            </a:fld>
            <a:endParaRPr lang="es-MX"/>
          </a:p>
        </p:txBody>
      </p:sp>
    </p:spTree>
    <p:extLst>
      <p:ext uri="{BB962C8B-B14F-4D97-AF65-F5344CB8AC3E}">
        <p14:creationId xmlns:p14="http://schemas.microsoft.com/office/powerpoint/2010/main" val="107212561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C1C7BED-BCFE-4197-9DB1-65513DCBA985}"/>
              </a:ext>
            </a:extLst>
          </p:cNvPr>
          <p:cNvSpPr>
            <a:spLocks noGrp="1"/>
          </p:cNvSpPr>
          <p:nvPr>
            <p:ph idx="1"/>
          </p:nvPr>
        </p:nvSpPr>
        <p:spPr>
          <a:xfrm>
            <a:off x="4580022" y="735175"/>
            <a:ext cx="6545178" cy="2687417"/>
          </a:xfrm>
          <a:ln w="57150"/>
        </p:spPr>
        <p:style>
          <a:lnRef idx="2">
            <a:schemeClr val="accent4"/>
          </a:lnRef>
          <a:fillRef idx="1">
            <a:schemeClr val="lt1"/>
          </a:fillRef>
          <a:effectRef idx="0">
            <a:schemeClr val="accent4"/>
          </a:effectRef>
          <a:fontRef idx="minor">
            <a:schemeClr val="dk1"/>
          </a:fontRef>
        </p:style>
        <p:txBody>
          <a:bodyPr>
            <a:noAutofit/>
          </a:bodyPr>
          <a:lstStyle/>
          <a:p>
            <a:pPr marL="0" indent="0" algn="just">
              <a:buNone/>
            </a:pPr>
            <a:r>
              <a:rPr lang="es-MX" sz="2500" dirty="0"/>
              <a:t>1.- Consideramos que el peso y el tope están diseñados de tal manera que no rebotan y desplazan conjuntamente.</a:t>
            </a:r>
          </a:p>
          <a:p>
            <a:pPr marL="0" indent="0" algn="just">
              <a:buNone/>
            </a:pPr>
            <a:r>
              <a:rPr lang="es-MX" sz="2500" dirty="0"/>
              <a:t>* Este comportamiento se da cuando la masa del peso es grande respecto a la de la barra.</a:t>
            </a:r>
          </a:p>
        </p:txBody>
      </p:sp>
      <p:sp>
        <p:nvSpPr>
          <p:cNvPr id="4" name="Slide Number Placeholder 3">
            <a:extLst>
              <a:ext uri="{FF2B5EF4-FFF2-40B4-BE49-F238E27FC236}">
                <a16:creationId xmlns:a16="http://schemas.microsoft.com/office/drawing/2014/main" xmlns="" id="{EC994935-24D5-4BA0-9DC6-6C6CE04AA5E2}"/>
              </a:ext>
            </a:extLst>
          </p:cNvPr>
          <p:cNvSpPr>
            <a:spLocks noGrp="1"/>
          </p:cNvSpPr>
          <p:nvPr>
            <p:ph type="sldNum" sz="quarter" idx="12"/>
          </p:nvPr>
        </p:nvSpPr>
        <p:spPr/>
        <p:txBody>
          <a:bodyPr/>
          <a:lstStyle/>
          <a:p>
            <a:fld id="{5A07E627-992C-47B0-AE5B-F627B2EA972F}" type="slidenum">
              <a:rPr lang="es-MX" smtClean="0"/>
              <a:t>52</a:t>
            </a:fld>
            <a:endParaRPr lang="es-MX"/>
          </a:p>
        </p:txBody>
      </p:sp>
      <p:sp>
        <p:nvSpPr>
          <p:cNvPr id="5" name="Left Brace 4">
            <a:extLst>
              <a:ext uri="{FF2B5EF4-FFF2-40B4-BE49-F238E27FC236}">
                <a16:creationId xmlns:a16="http://schemas.microsoft.com/office/drawing/2014/main" xmlns="" id="{9161CA2E-8C22-4873-A4C5-13F7A296BA8F}"/>
              </a:ext>
            </a:extLst>
          </p:cNvPr>
          <p:cNvSpPr/>
          <p:nvPr/>
        </p:nvSpPr>
        <p:spPr>
          <a:xfrm>
            <a:off x="3729790" y="344541"/>
            <a:ext cx="850232" cy="6237451"/>
          </a:xfrm>
          <a:prstGeom prst="leftBrace">
            <a:avLst>
              <a:gd name="adj1" fmla="val 96069"/>
              <a:gd name="adj2" fmla="val 52082"/>
            </a:avLst>
          </a:prstGeom>
          <a:ln w="57150"/>
        </p:spPr>
        <p:style>
          <a:lnRef idx="3">
            <a:schemeClr val="accent5"/>
          </a:lnRef>
          <a:fillRef idx="0">
            <a:schemeClr val="accent5"/>
          </a:fillRef>
          <a:effectRef idx="2">
            <a:schemeClr val="accent5"/>
          </a:effectRef>
          <a:fontRef idx="minor">
            <a:schemeClr val="tx1"/>
          </a:fontRef>
        </p:style>
        <p:txBody>
          <a:bodyPr rtlCol="0" anchor="ctr"/>
          <a:lstStyle/>
          <a:p>
            <a:pPr algn="ctr"/>
            <a:endParaRPr lang="es-MX"/>
          </a:p>
        </p:txBody>
      </p:sp>
      <p:sp>
        <p:nvSpPr>
          <p:cNvPr id="6" name="TextBox 5">
            <a:extLst>
              <a:ext uri="{FF2B5EF4-FFF2-40B4-BE49-F238E27FC236}">
                <a16:creationId xmlns:a16="http://schemas.microsoft.com/office/drawing/2014/main" xmlns="" id="{521CA802-06D6-4229-A439-E50E36CD4999}"/>
              </a:ext>
            </a:extLst>
          </p:cNvPr>
          <p:cNvSpPr txBox="1"/>
          <p:nvPr/>
        </p:nvSpPr>
        <p:spPr>
          <a:xfrm>
            <a:off x="577517" y="2695074"/>
            <a:ext cx="3296652" cy="1077218"/>
          </a:xfrm>
          <a:prstGeom prst="rect">
            <a:avLst/>
          </a:prstGeom>
          <a:noFill/>
        </p:spPr>
        <p:txBody>
          <a:bodyPr wrap="square" rtlCol="0">
            <a:spAutoFit/>
          </a:bodyPr>
          <a:lstStyle/>
          <a:p>
            <a:r>
              <a:rPr lang="es-MX" sz="3200" dirty="0"/>
              <a:t>ANALISIS SIMPLIFICADO</a:t>
            </a:r>
          </a:p>
        </p:txBody>
      </p:sp>
      <p:sp>
        <p:nvSpPr>
          <p:cNvPr id="8" name="Content Placeholder 2">
            <a:extLst>
              <a:ext uri="{FF2B5EF4-FFF2-40B4-BE49-F238E27FC236}">
                <a16:creationId xmlns:a16="http://schemas.microsoft.com/office/drawing/2014/main" xmlns="" id="{528C46A2-9B0C-4AFF-A6D4-7CBED6B986D6}"/>
              </a:ext>
            </a:extLst>
          </p:cNvPr>
          <p:cNvSpPr txBox="1">
            <a:spLocks/>
          </p:cNvSpPr>
          <p:nvPr/>
        </p:nvSpPr>
        <p:spPr>
          <a:xfrm>
            <a:off x="4580022" y="4036514"/>
            <a:ext cx="6545178" cy="2296783"/>
          </a:xfrm>
          <a:prstGeom prst="rect">
            <a:avLst/>
          </a:prstGeom>
          <a:ln w="57150" cap="flat" cmpd="sng" algn="ctr">
            <a:solidFill>
              <a:schemeClr val="accent4"/>
            </a:solidFill>
            <a:prstDash val="solid"/>
          </a:ln>
        </p:spPr>
        <p:style>
          <a:lnRef idx="2">
            <a:schemeClr val="accent4"/>
          </a:lnRef>
          <a:fillRef idx="1">
            <a:schemeClr val="lt1"/>
          </a:fillRef>
          <a:effectRef idx="0">
            <a:schemeClr val="accent4"/>
          </a:effectRef>
          <a:fontRef idx="minor">
            <a:schemeClr val="dk1"/>
          </a:fontRef>
        </p:style>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dk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dk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9pPr>
          </a:lstStyle>
          <a:p>
            <a:pPr marL="0" indent="0" algn="just">
              <a:buFont typeface="Garamond" pitchFamily="18" charset="0"/>
              <a:buNone/>
            </a:pPr>
            <a:r>
              <a:rPr lang="es-MX" sz="2500" dirty="0"/>
              <a:t>2.- Despreciamos todas las perdidas de energía y consideramos que al caer todas las energías cinéticas de la masa se transforma en energía de deformación de la barra.</a:t>
            </a:r>
          </a:p>
        </p:txBody>
      </p:sp>
    </p:spTree>
    <p:extLst>
      <p:ext uri="{BB962C8B-B14F-4D97-AF65-F5344CB8AC3E}">
        <p14:creationId xmlns:p14="http://schemas.microsoft.com/office/powerpoint/2010/main" val="65453305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C1C7BED-BCFE-4197-9DB1-65513DCBA985}"/>
              </a:ext>
            </a:extLst>
          </p:cNvPr>
          <p:cNvSpPr>
            <a:spLocks noGrp="1"/>
          </p:cNvSpPr>
          <p:nvPr>
            <p:ph idx="1"/>
          </p:nvPr>
        </p:nvSpPr>
        <p:spPr>
          <a:xfrm>
            <a:off x="4580022" y="735176"/>
            <a:ext cx="6545178" cy="1406446"/>
          </a:xfrm>
          <a:ln w="57150"/>
        </p:spPr>
        <p:style>
          <a:lnRef idx="2">
            <a:schemeClr val="accent4"/>
          </a:lnRef>
          <a:fillRef idx="1">
            <a:schemeClr val="lt1"/>
          </a:fillRef>
          <a:effectRef idx="0">
            <a:schemeClr val="accent4"/>
          </a:effectRef>
          <a:fontRef idx="minor">
            <a:schemeClr val="dk1"/>
          </a:fontRef>
        </p:style>
        <p:txBody>
          <a:bodyPr>
            <a:noAutofit/>
          </a:bodyPr>
          <a:lstStyle/>
          <a:p>
            <a:pPr marL="0" indent="0" algn="just">
              <a:buNone/>
            </a:pPr>
            <a:r>
              <a:rPr lang="es-MX" sz="2500" dirty="0"/>
              <a:t>3.- Despreciamos cualquier cambio de energía potencial de la barra como resultado de su propio peso.</a:t>
            </a:r>
          </a:p>
        </p:txBody>
      </p:sp>
      <p:sp>
        <p:nvSpPr>
          <p:cNvPr id="4" name="Slide Number Placeholder 3">
            <a:extLst>
              <a:ext uri="{FF2B5EF4-FFF2-40B4-BE49-F238E27FC236}">
                <a16:creationId xmlns:a16="http://schemas.microsoft.com/office/drawing/2014/main" xmlns="" id="{EC994935-24D5-4BA0-9DC6-6C6CE04AA5E2}"/>
              </a:ext>
            </a:extLst>
          </p:cNvPr>
          <p:cNvSpPr>
            <a:spLocks noGrp="1"/>
          </p:cNvSpPr>
          <p:nvPr>
            <p:ph type="sldNum" sz="quarter" idx="12"/>
          </p:nvPr>
        </p:nvSpPr>
        <p:spPr/>
        <p:txBody>
          <a:bodyPr/>
          <a:lstStyle/>
          <a:p>
            <a:fld id="{5A07E627-992C-47B0-AE5B-F627B2EA972F}" type="slidenum">
              <a:rPr lang="es-MX" smtClean="0"/>
              <a:t>53</a:t>
            </a:fld>
            <a:endParaRPr lang="es-MX"/>
          </a:p>
        </p:txBody>
      </p:sp>
      <p:sp>
        <p:nvSpPr>
          <p:cNvPr id="5" name="Left Brace 4">
            <a:extLst>
              <a:ext uri="{FF2B5EF4-FFF2-40B4-BE49-F238E27FC236}">
                <a16:creationId xmlns:a16="http://schemas.microsoft.com/office/drawing/2014/main" xmlns="" id="{9161CA2E-8C22-4873-A4C5-13F7A296BA8F}"/>
              </a:ext>
            </a:extLst>
          </p:cNvPr>
          <p:cNvSpPr/>
          <p:nvPr/>
        </p:nvSpPr>
        <p:spPr>
          <a:xfrm>
            <a:off x="3729790" y="344541"/>
            <a:ext cx="850232" cy="6237451"/>
          </a:xfrm>
          <a:prstGeom prst="leftBrace">
            <a:avLst>
              <a:gd name="adj1" fmla="val 96069"/>
              <a:gd name="adj2" fmla="val 52082"/>
            </a:avLst>
          </a:prstGeom>
          <a:ln w="57150"/>
        </p:spPr>
        <p:style>
          <a:lnRef idx="3">
            <a:schemeClr val="accent5"/>
          </a:lnRef>
          <a:fillRef idx="0">
            <a:schemeClr val="accent5"/>
          </a:fillRef>
          <a:effectRef idx="2">
            <a:schemeClr val="accent5"/>
          </a:effectRef>
          <a:fontRef idx="minor">
            <a:schemeClr val="tx1"/>
          </a:fontRef>
        </p:style>
        <p:txBody>
          <a:bodyPr rtlCol="0" anchor="ctr"/>
          <a:lstStyle/>
          <a:p>
            <a:pPr algn="ctr"/>
            <a:endParaRPr lang="es-MX"/>
          </a:p>
        </p:txBody>
      </p:sp>
      <p:sp>
        <p:nvSpPr>
          <p:cNvPr id="6" name="TextBox 5">
            <a:extLst>
              <a:ext uri="{FF2B5EF4-FFF2-40B4-BE49-F238E27FC236}">
                <a16:creationId xmlns:a16="http://schemas.microsoft.com/office/drawing/2014/main" xmlns="" id="{521CA802-06D6-4229-A439-E50E36CD4999}"/>
              </a:ext>
            </a:extLst>
          </p:cNvPr>
          <p:cNvSpPr txBox="1"/>
          <p:nvPr/>
        </p:nvSpPr>
        <p:spPr>
          <a:xfrm>
            <a:off x="577517" y="2695074"/>
            <a:ext cx="3296652" cy="1077218"/>
          </a:xfrm>
          <a:prstGeom prst="rect">
            <a:avLst/>
          </a:prstGeom>
          <a:noFill/>
        </p:spPr>
        <p:txBody>
          <a:bodyPr wrap="square" rtlCol="0">
            <a:spAutoFit/>
          </a:bodyPr>
          <a:lstStyle/>
          <a:p>
            <a:r>
              <a:rPr lang="es-MX" sz="3200" dirty="0"/>
              <a:t>ANALISIS SIMPLIFICADO</a:t>
            </a:r>
          </a:p>
        </p:txBody>
      </p:sp>
      <p:sp>
        <p:nvSpPr>
          <p:cNvPr id="8" name="Content Placeholder 2">
            <a:extLst>
              <a:ext uri="{FF2B5EF4-FFF2-40B4-BE49-F238E27FC236}">
                <a16:creationId xmlns:a16="http://schemas.microsoft.com/office/drawing/2014/main" xmlns="" id="{528C46A2-9B0C-4AFF-A6D4-7CBED6B986D6}"/>
              </a:ext>
            </a:extLst>
          </p:cNvPr>
          <p:cNvSpPr txBox="1">
            <a:spLocks/>
          </p:cNvSpPr>
          <p:nvPr/>
        </p:nvSpPr>
        <p:spPr>
          <a:xfrm>
            <a:off x="4580022" y="4315693"/>
            <a:ext cx="6545178" cy="2197766"/>
          </a:xfrm>
          <a:prstGeom prst="rect">
            <a:avLst/>
          </a:prstGeom>
          <a:ln w="57150" cap="flat" cmpd="sng" algn="ctr">
            <a:solidFill>
              <a:schemeClr val="accent4"/>
            </a:solidFill>
            <a:prstDash val="solid"/>
          </a:ln>
        </p:spPr>
        <p:style>
          <a:lnRef idx="2">
            <a:schemeClr val="accent4"/>
          </a:lnRef>
          <a:fillRef idx="1">
            <a:schemeClr val="lt1"/>
          </a:fillRef>
          <a:effectRef idx="0">
            <a:schemeClr val="accent4"/>
          </a:effectRef>
          <a:fontRef idx="minor">
            <a:schemeClr val="dk1"/>
          </a:fontRef>
        </p:style>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dk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dk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9pPr>
          </a:lstStyle>
          <a:p>
            <a:pPr marL="0" indent="0" algn="just">
              <a:buFont typeface="Garamond" pitchFamily="18" charset="0"/>
              <a:buNone/>
            </a:pPr>
            <a:r>
              <a:rPr lang="es-MX" sz="2500" dirty="0"/>
              <a:t>5.- Consideramos que las tensiones son uniformes en todo volumen de la barra.</a:t>
            </a:r>
          </a:p>
          <a:p>
            <a:pPr marL="0" indent="0" algn="just">
              <a:buFont typeface="Garamond" pitchFamily="18" charset="0"/>
              <a:buNone/>
            </a:pPr>
            <a:r>
              <a:rPr lang="es-MX" sz="2500" dirty="0"/>
              <a:t>*Las consideraciones son aproximadas ya que las ondas de esfuerzos longitudinales causan variaciones.</a:t>
            </a:r>
          </a:p>
        </p:txBody>
      </p:sp>
      <p:sp>
        <p:nvSpPr>
          <p:cNvPr id="7" name="Content Placeholder 2">
            <a:extLst>
              <a:ext uri="{FF2B5EF4-FFF2-40B4-BE49-F238E27FC236}">
                <a16:creationId xmlns:a16="http://schemas.microsoft.com/office/drawing/2014/main" xmlns="" id="{EA65D67A-13EC-4CE8-AF04-A135074C89BB}"/>
              </a:ext>
            </a:extLst>
          </p:cNvPr>
          <p:cNvSpPr txBox="1">
            <a:spLocks/>
          </p:cNvSpPr>
          <p:nvPr/>
        </p:nvSpPr>
        <p:spPr>
          <a:xfrm>
            <a:off x="4580022" y="2525434"/>
            <a:ext cx="6545178" cy="1406446"/>
          </a:xfrm>
          <a:prstGeom prst="rect">
            <a:avLst/>
          </a:prstGeom>
          <a:ln w="57150" cap="flat" cmpd="sng" algn="ctr">
            <a:solidFill>
              <a:schemeClr val="accent4"/>
            </a:solidFill>
            <a:prstDash val="solid"/>
          </a:ln>
        </p:spPr>
        <p:style>
          <a:lnRef idx="2">
            <a:schemeClr val="accent4"/>
          </a:lnRef>
          <a:fillRef idx="1">
            <a:schemeClr val="lt1"/>
          </a:fillRef>
          <a:effectRef idx="0">
            <a:schemeClr val="accent4"/>
          </a:effectRef>
          <a:fontRef idx="minor">
            <a:schemeClr val="dk1"/>
          </a:fontRef>
        </p:style>
        <p:txBody>
          <a:bodyPr vert="horz" lIns="91440" tIns="45720" rIns="91440" bIns="45720" rtlCol="0">
            <a:no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dk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dk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9pPr>
          </a:lstStyle>
          <a:p>
            <a:pPr marL="0" indent="0" algn="just">
              <a:buFont typeface="Garamond" pitchFamily="18" charset="0"/>
              <a:buNone/>
            </a:pPr>
            <a:r>
              <a:rPr lang="es-MX" sz="2500" dirty="0"/>
              <a:t>4.- Suponemos que las tensiones en la barra permanecen en el intervalo elástico lineal.</a:t>
            </a:r>
          </a:p>
        </p:txBody>
      </p:sp>
    </p:spTree>
    <p:extLst>
      <p:ext uri="{BB962C8B-B14F-4D97-AF65-F5344CB8AC3E}">
        <p14:creationId xmlns:p14="http://schemas.microsoft.com/office/powerpoint/2010/main" val="142039011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66A615B-3C7E-4BFE-85D0-AE3EEF8A5FEE}"/>
              </a:ext>
            </a:extLst>
          </p:cNvPr>
          <p:cNvSpPr>
            <a:spLocks noGrp="1"/>
          </p:cNvSpPr>
          <p:nvPr>
            <p:ph type="title"/>
          </p:nvPr>
        </p:nvSpPr>
        <p:spPr>
          <a:xfrm>
            <a:off x="1066800" y="320040"/>
            <a:ext cx="10058400" cy="1371600"/>
          </a:xfrm>
        </p:spPr>
        <p:txBody>
          <a:bodyPr>
            <a:normAutofit fontScale="90000"/>
          </a:bodyPr>
          <a:lstStyle/>
          <a:p>
            <a:r>
              <a:rPr lang="es-MX" b="1" dirty="0">
                <a:solidFill>
                  <a:srgbClr val="002060"/>
                </a:solidFill>
                <a:effectLst>
                  <a:outerShdw blurRad="38100" dist="38100" dir="2700000" algn="tl">
                    <a:srgbClr val="000000">
                      <a:alpha val="43137"/>
                    </a:srgbClr>
                  </a:outerShdw>
                </a:effectLst>
              </a:rPr>
              <a:t>Alargamiento máximo de la barra </a:t>
            </a:r>
            <a:br>
              <a:rPr lang="es-MX" b="1" dirty="0">
                <a:solidFill>
                  <a:srgbClr val="002060"/>
                </a:solidFill>
                <a:effectLst>
                  <a:outerShdw blurRad="38100" dist="38100" dir="2700000" algn="tl">
                    <a:srgbClr val="000000">
                      <a:alpha val="43137"/>
                    </a:srgbClr>
                  </a:outerShdw>
                </a:effectLst>
              </a:rPr>
            </a:br>
            <a:r>
              <a:rPr lang="es-MX" b="1" dirty="0">
                <a:solidFill>
                  <a:srgbClr val="002060"/>
                </a:solidFill>
                <a:effectLst>
                  <a:outerShdw blurRad="38100" dist="38100" dir="2700000" algn="tl">
                    <a:srgbClr val="000000">
                      <a:alpha val="43137"/>
                    </a:srgbClr>
                  </a:outerShdw>
                </a:effectLst>
              </a:rPr>
              <a:t>(</a:t>
            </a:r>
            <a:r>
              <a:rPr lang="es-MX" b="1" dirty="0" err="1">
                <a:solidFill>
                  <a:srgbClr val="002060"/>
                </a:solidFill>
                <a:effectLst>
                  <a:outerShdw blurRad="38100" dist="38100" dir="2700000" algn="tl">
                    <a:srgbClr val="000000">
                      <a:alpha val="43137"/>
                    </a:srgbClr>
                  </a:outerShdw>
                </a:effectLst>
              </a:rPr>
              <a:t>δmax</a:t>
            </a:r>
            <a:r>
              <a:rPr lang="es-MX" b="1" dirty="0">
                <a:solidFill>
                  <a:srgbClr val="002060"/>
                </a:solidFill>
                <a:effectLst>
                  <a:outerShdw blurRad="38100" dist="38100" dir="2700000" algn="tl">
                    <a:srgbClr val="000000">
                      <a:alpha val="43137"/>
                    </a:srgbClr>
                  </a:outerShdw>
                </a:effectLst>
              </a:rPr>
              <a:t>)</a:t>
            </a:r>
            <a:endParaRPr lang="es-MX" dirty="0">
              <a:solidFill>
                <a:srgbClr val="002060"/>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xmlns="" id="{53DFC3C6-FA5C-44E5-AE6B-7A4A8919B12E}"/>
                  </a:ext>
                </a:extLst>
              </p:cNvPr>
              <p:cNvSpPr>
                <a:spLocks noGrp="1"/>
              </p:cNvSpPr>
              <p:nvPr>
                <p:ph sz="half" idx="1"/>
              </p:nvPr>
            </p:nvSpPr>
            <p:spPr/>
            <p:txBody>
              <a:bodyPr>
                <a:normAutofit/>
              </a:bodyPr>
              <a:lstStyle/>
              <a:p>
                <a:pPr algn="just"/>
                <a:r>
                  <a:rPr lang="es-MX" sz="2400" dirty="0">
                    <a:latin typeface="+mj-lt"/>
                  </a:rPr>
                  <a:t>Principio de </a:t>
                </a:r>
                <a:r>
                  <a:rPr lang="es-MX" sz="2400" b="1" dirty="0">
                    <a:solidFill>
                      <a:srgbClr val="FF0000"/>
                    </a:solidFill>
                    <a:latin typeface="+mj-lt"/>
                  </a:rPr>
                  <a:t>conservación de energía.</a:t>
                </a:r>
              </a:p>
              <a:p>
                <a:pPr marL="0" indent="0" algn="just">
                  <a:buNone/>
                </a:pPr>
                <a14:m>
                  <m:oMathPara xmlns:m="http://schemas.openxmlformats.org/officeDocument/2006/math" xmlns="">
                    <m:oMathParaPr>
                      <m:jc m:val="centerGroup"/>
                    </m:oMathParaPr>
                    <m:oMath xmlns:m="http://schemas.openxmlformats.org/officeDocument/2006/math">
                      <m:r>
                        <a:rPr lang="es-MX" sz="2400" b="0" i="1" smtClean="0">
                          <a:latin typeface="Cambria Math" panose="02040503050406030204" pitchFamily="18" charset="0"/>
                        </a:rPr>
                        <m:t>𝑊</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h</m:t>
                          </m:r>
                          <m:r>
                            <a:rPr lang="es-MX" sz="2400" b="0" i="1" smtClean="0">
                              <a:latin typeface="Cambria Math" panose="02040503050406030204" pitchFamily="18" charset="0"/>
                            </a:rPr>
                            <m:t>+ </m:t>
                          </m:r>
                          <m:r>
                            <a:rPr lang="es-MX" sz="2400" b="0" i="1" smtClean="0">
                              <a:latin typeface="Cambria Math" panose="02040503050406030204" pitchFamily="18" charset="0"/>
                              <a:ea typeface="Cambria Math" panose="02040503050406030204" pitchFamily="18" charset="0"/>
                            </a:rPr>
                            <m:t>𝛿</m:t>
                          </m:r>
                          <m:r>
                            <a:rPr lang="es-MX" sz="2400" b="0" i="1" smtClean="0">
                              <a:latin typeface="Cambria Math" panose="02040503050406030204" pitchFamily="18" charset="0"/>
                              <a:ea typeface="Cambria Math" panose="02040503050406030204" pitchFamily="18" charset="0"/>
                            </a:rPr>
                            <m:t>𝑚𝑎𝑥</m:t>
                          </m:r>
                        </m:e>
                      </m:d>
                      <m:r>
                        <a:rPr lang="es-MX" sz="2400" b="0" i="1" smtClean="0">
                          <a:latin typeface="Cambria Math" panose="02040503050406030204" pitchFamily="18" charset="0"/>
                          <a:ea typeface="Cambria Math" panose="02040503050406030204" pitchFamily="18" charset="0"/>
                        </a:rPr>
                        <m:t>=</m:t>
                      </m:r>
                      <m:f>
                        <m:fPr>
                          <m:ctrlPr>
                            <a:rPr lang="es-MX" sz="2400" b="0" i="1" smtClean="0">
                              <a:latin typeface="Cambria Math" panose="02040503050406030204" pitchFamily="18" charset="0"/>
                              <a:ea typeface="Cambria Math" panose="02040503050406030204" pitchFamily="18" charset="0"/>
                            </a:rPr>
                          </m:ctrlPr>
                        </m:fPr>
                        <m:num>
                          <m:r>
                            <a:rPr lang="es-MX" sz="2400" b="0" i="1" smtClean="0">
                              <a:latin typeface="Cambria Math" panose="02040503050406030204" pitchFamily="18" charset="0"/>
                              <a:ea typeface="Cambria Math" panose="02040503050406030204" pitchFamily="18" charset="0"/>
                            </a:rPr>
                            <m:t>𝐸𝐴</m:t>
                          </m:r>
                          <m:r>
                            <a:rPr lang="es-MX" sz="2400" b="0" i="1" smtClean="0">
                              <a:latin typeface="Cambria Math" panose="02040503050406030204" pitchFamily="18" charset="0"/>
                              <a:ea typeface="Cambria Math" panose="02040503050406030204" pitchFamily="18" charset="0"/>
                            </a:rPr>
                            <m:t>𝛿</m:t>
                          </m:r>
                          <m:r>
                            <a:rPr lang="es-MX" sz="2400" b="0" i="1" smtClean="0">
                              <a:latin typeface="Cambria Math" panose="02040503050406030204" pitchFamily="18" charset="0"/>
                              <a:ea typeface="Cambria Math" panose="02040503050406030204" pitchFamily="18" charset="0"/>
                            </a:rPr>
                            <m:t>𝑚𝑎</m:t>
                          </m:r>
                          <m:sSup>
                            <m:sSupPr>
                              <m:ctrlPr>
                                <a:rPr lang="es-MX" sz="2400" b="0" i="1" smtClean="0">
                                  <a:latin typeface="Cambria Math" panose="02040503050406030204" pitchFamily="18" charset="0"/>
                                  <a:ea typeface="Cambria Math" panose="02040503050406030204" pitchFamily="18" charset="0"/>
                                </a:rPr>
                              </m:ctrlPr>
                            </m:sSupPr>
                            <m:e>
                              <m:r>
                                <a:rPr lang="es-MX" sz="2400" b="0" i="1" smtClean="0">
                                  <a:latin typeface="Cambria Math" panose="02040503050406030204" pitchFamily="18" charset="0"/>
                                  <a:ea typeface="Cambria Math" panose="02040503050406030204" pitchFamily="18" charset="0"/>
                                </a:rPr>
                                <m:t>𝑥</m:t>
                              </m:r>
                            </m:e>
                            <m:sup>
                              <m:r>
                                <a:rPr lang="es-MX" sz="2400" b="0" i="1" smtClean="0">
                                  <a:latin typeface="Cambria Math" panose="02040503050406030204" pitchFamily="18" charset="0"/>
                                  <a:ea typeface="Cambria Math" panose="02040503050406030204" pitchFamily="18" charset="0"/>
                                </a:rPr>
                                <m:t>2</m:t>
                              </m:r>
                            </m:sup>
                          </m:sSup>
                        </m:num>
                        <m:den>
                          <m:r>
                            <a:rPr lang="es-MX" sz="2400" b="0" i="1" smtClean="0">
                              <a:latin typeface="Cambria Math" panose="02040503050406030204" pitchFamily="18" charset="0"/>
                              <a:ea typeface="Cambria Math" panose="02040503050406030204" pitchFamily="18" charset="0"/>
                            </a:rPr>
                            <m:t>2</m:t>
                          </m:r>
                          <m:r>
                            <a:rPr lang="es-MX" sz="2400" b="0" i="1" smtClean="0">
                              <a:latin typeface="Cambria Math" panose="02040503050406030204" pitchFamily="18" charset="0"/>
                              <a:ea typeface="Cambria Math" panose="02040503050406030204" pitchFamily="18" charset="0"/>
                            </a:rPr>
                            <m:t>𝐿</m:t>
                          </m:r>
                        </m:den>
                      </m:f>
                    </m:oMath>
                  </m:oMathPara>
                </a14:m>
                <a:endParaRPr lang="es-MX" sz="2400" dirty="0">
                  <a:latin typeface="+mj-lt"/>
                </a:endParaRPr>
              </a:p>
              <a:p>
                <a:pPr marL="0" indent="0" algn="just">
                  <a:buNone/>
                </a:pPr>
                <a14:m>
                  <m:oMathPara xmlns:m="http://schemas.openxmlformats.org/officeDocument/2006/math" xmlns="">
                    <m:oMathParaPr>
                      <m:jc m:val="centerGroup"/>
                    </m:oMathParaPr>
                    <m:oMath xmlns:m="http://schemas.openxmlformats.org/officeDocument/2006/math">
                      <m:r>
                        <a:rPr lang="es-MX" sz="2400" b="0" i="1" smtClean="0">
                          <a:latin typeface="Cambria Math" panose="02040503050406030204" pitchFamily="18" charset="0"/>
                        </a:rPr>
                        <m:t>𝑊</m:t>
                      </m:r>
                      <m:r>
                        <a:rPr lang="es-MX" sz="2400" b="0" i="1" smtClean="0">
                          <a:latin typeface="Cambria Math" panose="02040503050406030204" pitchFamily="18" charset="0"/>
                        </a:rPr>
                        <m:t>=</m:t>
                      </m:r>
                      <m:r>
                        <a:rPr lang="es-MX" sz="2400" b="0" i="1" smtClean="0">
                          <a:latin typeface="Cambria Math" panose="02040503050406030204" pitchFamily="18" charset="0"/>
                        </a:rPr>
                        <m:t>𝑀𝑔</m:t>
                      </m:r>
                    </m:oMath>
                  </m:oMathPara>
                </a14:m>
                <a:endParaRPr lang="es-MX" sz="2400" b="0" dirty="0">
                  <a:latin typeface="+mj-lt"/>
                </a:endParaRPr>
              </a:p>
              <a:p>
                <a:pPr algn="just"/>
                <a:r>
                  <a:rPr lang="es-MX" sz="2400" dirty="0">
                    <a:latin typeface="+mj-lt"/>
                  </a:rPr>
                  <a:t>h + </a:t>
                </a:r>
                <a:r>
                  <a:rPr lang="el-GR" sz="2400" dirty="0">
                    <a:latin typeface="+mj-lt"/>
                    <a:ea typeface="Cambria Math" panose="02040503050406030204" pitchFamily="18" charset="0"/>
                  </a:rPr>
                  <a:t>δ</a:t>
                </a:r>
                <a:r>
                  <a:rPr lang="es-MX" sz="2400" dirty="0" err="1">
                    <a:latin typeface="+mj-lt"/>
                    <a:ea typeface="Cambria Math" panose="02040503050406030204" pitchFamily="18" charset="0"/>
                  </a:rPr>
                  <a:t>max</a:t>
                </a:r>
                <a:r>
                  <a:rPr lang="es-MX" sz="2400" dirty="0">
                    <a:latin typeface="+mj-lt"/>
                    <a:ea typeface="Cambria Math" panose="02040503050406030204" pitchFamily="18" charset="0"/>
                  </a:rPr>
                  <a:t>: distancia que se desplaza.</a:t>
                </a:r>
              </a:p>
              <a:p>
                <a:pPr algn="just"/>
                <a:r>
                  <a:rPr lang="es-MX" sz="2400" dirty="0">
                    <a:latin typeface="+mj-lt"/>
                    <a:ea typeface="Cambria Math" panose="02040503050406030204" pitchFamily="18" charset="0"/>
                  </a:rPr>
                  <a:t>EA: rigidez axial</a:t>
                </a:r>
              </a:p>
              <a:p>
                <a:pPr algn="just"/>
                <a:r>
                  <a:rPr lang="es-MX" sz="2400" dirty="0">
                    <a:latin typeface="+mj-lt"/>
                    <a:ea typeface="Cambria Math" panose="02040503050406030204" pitchFamily="18" charset="0"/>
                  </a:rPr>
                  <a:t>L: Longitud de la barra</a:t>
                </a:r>
                <a:endParaRPr lang="es-MX" sz="2400" dirty="0">
                  <a:latin typeface="+mj-lt"/>
                </a:endParaRPr>
              </a:p>
            </p:txBody>
          </p:sp>
        </mc:Choice>
        <mc:Fallback xmlns="">
          <p:sp>
            <p:nvSpPr>
              <p:cNvPr id="5" name="Content Placeholder 4">
                <a:extLst>
                  <a:ext uri="{FF2B5EF4-FFF2-40B4-BE49-F238E27FC236}">
                    <a16:creationId xmlns:a16="http://schemas.microsoft.com/office/drawing/2014/main" id="{53DFC3C6-FA5C-44E5-AE6B-7A4A8919B12E}"/>
                  </a:ext>
                </a:extLst>
              </p:cNvPr>
              <p:cNvSpPr>
                <a:spLocks noGrp="1" noRot="1" noChangeAspect="1" noMove="1" noResize="1" noEditPoints="1" noAdjustHandles="1" noChangeArrowheads="1" noChangeShapeType="1" noTextEdit="1"/>
              </p:cNvSpPr>
              <p:nvPr>
                <p:ph sz="half" idx="1"/>
              </p:nvPr>
            </p:nvSpPr>
            <p:spPr>
              <a:blipFill>
                <a:blip r:embed="rId2"/>
                <a:stretch>
                  <a:fillRect l="-1667" t="-1301" r="-1923" b="-3089"/>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xmlns="" id="{54EF4189-07AF-4A68-ACE0-03F8DCCFB085}"/>
                  </a:ext>
                </a:extLst>
              </p:cNvPr>
              <p:cNvSpPr>
                <a:spLocks noGrp="1"/>
              </p:cNvSpPr>
              <p:nvPr>
                <p:ph sz="half" idx="2"/>
              </p:nvPr>
            </p:nvSpPr>
            <p:spPr/>
            <p:txBody>
              <a:bodyPr>
                <a:normAutofit/>
              </a:bodyPr>
              <a:lstStyle/>
              <a:p>
                <a:r>
                  <a:rPr lang="es-MX" sz="2400" dirty="0"/>
                  <a:t>Despejando</a:t>
                </a:r>
              </a:p>
              <a:p>
                <a:pPr marL="0" indent="0">
                  <a:buNone/>
                </a:pPr>
                <a14:m>
                  <m:oMathPara xmlns:m="http://schemas.openxmlformats.org/officeDocument/2006/math" xmlns="">
                    <m:oMathParaPr>
                      <m:jc m:val="centerGroup"/>
                    </m:oMathParaPr>
                    <m:oMath xmlns:m="http://schemas.openxmlformats.org/officeDocument/2006/math">
                      <m:r>
                        <a:rPr lang="es-MX" sz="2400" i="1" smtClean="0">
                          <a:latin typeface="Cambria Math" panose="02040503050406030204" pitchFamily="18" charset="0"/>
                          <a:ea typeface="Cambria Math" panose="02040503050406030204" pitchFamily="18" charset="0"/>
                        </a:rPr>
                        <m:t>𝛿</m:t>
                      </m:r>
                      <m:r>
                        <a:rPr lang="es-MX" sz="2400" b="0" i="1" smtClean="0">
                          <a:latin typeface="Cambria Math" panose="02040503050406030204" pitchFamily="18" charset="0"/>
                          <a:ea typeface="Cambria Math" panose="02040503050406030204" pitchFamily="18" charset="0"/>
                        </a:rPr>
                        <m:t>𝑚𝑎𝑥</m:t>
                      </m:r>
                      <m:r>
                        <a:rPr lang="es-MX" sz="2400" b="0" i="1" smtClean="0">
                          <a:latin typeface="Cambria Math" panose="02040503050406030204" pitchFamily="18" charset="0"/>
                          <a:ea typeface="Cambria Math" panose="02040503050406030204" pitchFamily="18" charset="0"/>
                        </a:rPr>
                        <m:t>=</m:t>
                      </m:r>
                      <m:sSup>
                        <m:sSupPr>
                          <m:ctrlPr>
                            <a:rPr lang="es-MX" sz="2400" b="0" i="1" smtClean="0">
                              <a:latin typeface="Cambria Math" panose="02040503050406030204" pitchFamily="18" charset="0"/>
                              <a:ea typeface="Cambria Math" panose="02040503050406030204" pitchFamily="18" charset="0"/>
                            </a:rPr>
                          </m:ctrlPr>
                        </m:sSupPr>
                        <m:e>
                          <m:f>
                            <m:fPr>
                              <m:ctrlPr>
                                <a:rPr lang="es-MX" sz="2400" b="0" i="1" smtClean="0">
                                  <a:latin typeface="Cambria Math" panose="02040503050406030204" pitchFamily="18" charset="0"/>
                                  <a:ea typeface="Cambria Math" panose="02040503050406030204" pitchFamily="18" charset="0"/>
                                </a:rPr>
                              </m:ctrlPr>
                            </m:fPr>
                            <m:num>
                              <m:r>
                                <a:rPr lang="es-MX" sz="2400" b="0" i="1" smtClean="0">
                                  <a:latin typeface="Cambria Math" panose="02040503050406030204" pitchFamily="18" charset="0"/>
                                  <a:ea typeface="Cambria Math" panose="02040503050406030204" pitchFamily="18" charset="0"/>
                                </a:rPr>
                                <m:t>𝑊𝐿</m:t>
                              </m:r>
                            </m:num>
                            <m:den>
                              <m:r>
                                <a:rPr lang="es-MX" sz="2400" b="0" i="1" smtClean="0">
                                  <a:latin typeface="Cambria Math" panose="02040503050406030204" pitchFamily="18" charset="0"/>
                                  <a:ea typeface="Cambria Math" panose="02040503050406030204" pitchFamily="18" charset="0"/>
                                </a:rPr>
                                <m:t>𝐸𝐴</m:t>
                              </m:r>
                            </m:den>
                          </m:f>
                          <m:r>
                            <a:rPr lang="es-MX" sz="2400" b="0" i="1" smtClean="0">
                              <a:latin typeface="Cambria Math" panose="02040503050406030204" pitchFamily="18" charset="0"/>
                              <a:ea typeface="Cambria Math" panose="02040503050406030204" pitchFamily="18" charset="0"/>
                            </a:rPr>
                            <m:t>+</m:t>
                          </m:r>
                          <m:d>
                            <m:dPr>
                              <m:ctrlPr>
                                <a:rPr lang="es-MX" sz="2400" b="0" i="1" smtClean="0">
                                  <a:latin typeface="Cambria Math" panose="02040503050406030204" pitchFamily="18" charset="0"/>
                                  <a:ea typeface="Cambria Math" panose="02040503050406030204" pitchFamily="18" charset="0"/>
                                </a:rPr>
                              </m:ctrlPr>
                            </m:dPr>
                            <m:e>
                              <m:f>
                                <m:fPr>
                                  <m:ctrlPr>
                                    <a:rPr lang="es-MX" sz="2400" b="0" i="1" smtClean="0">
                                      <a:latin typeface="Cambria Math" panose="02040503050406030204" pitchFamily="18" charset="0"/>
                                      <a:ea typeface="Cambria Math" panose="02040503050406030204" pitchFamily="18" charset="0"/>
                                    </a:rPr>
                                  </m:ctrlPr>
                                </m:fPr>
                                <m:num>
                                  <m:r>
                                    <a:rPr lang="es-MX" sz="2400" b="0" i="1" smtClean="0">
                                      <a:latin typeface="Cambria Math" panose="02040503050406030204" pitchFamily="18" charset="0"/>
                                      <a:ea typeface="Cambria Math" panose="02040503050406030204" pitchFamily="18" charset="0"/>
                                    </a:rPr>
                                    <m:t>𝑊𝐿</m:t>
                                  </m:r>
                                </m:num>
                                <m:den>
                                  <m:r>
                                    <a:rPr lang="es-MX" sz="2400" b="0" i="1" smtClean="0">
                                      <a:latin typeface="Cambria Math" panose="02040503050406030204" pitchFamily="18" charset="0"/>
                                      <a:ea typeface="Cambria Math" panose="02040503050406030204" pitchFamily="18" charset="0"/>
                                    </a:rPr>
                                    <m:t>𝐸𝐴</m:t>
                                  </m:r>
                                </m:den>
                              </m:f>
                            </m:e>
                          </m:d>
                        </m:e>
                        <m:sup>
                          <m:r>
                            <a:rPr lang="es-MX" sz="2400" b="0" i="1" smtClean="0">
                              <a:latin typeface="Cambria Math" panose="02040503050406030204" pitchFamily="18" charset="0"/>
                              <a:ea typeface="Cambria Math" panose="02040503050406030204" pitchFamily="18" charset="0"/>
                            </a:rPr>
                            <m:t>2</m:t>
                          </m:r>
                        </m:sup>
                      </m:sSup>
                      <m:r>
                        <a:rPr lang="es-MX" sz="2400" b="0" i="1" smtClean="0">
                          <a:latin typeface="Cambria Math" panose="02040503050406030204" pitchFamily="18" charset="0"/>
                          <a:ea typeface="Cambria Math" panose="02040503050406030204" pitchFamily="18" charset="0"/>
                        </a:rPr>
                        <m:t>+2</m:t>
                      </m:r>
                      <m:r>
                        <a:rPr lang="es-MX" sz="2400" b="0" i="1" smtClean="0">
                          <a:latin typeface="Cambria Math" panose="02040503050406030204" pitchFamily="18" charset="0"/>
                          <a:ea typeface="Cambria Math" panose="02040503050406030204" pitchFamily="18" charset="0"/>
                        </a:rPr>
                        <m:t>h</m:t>
                      </m:r>
                      <m:sSup>
                        <m:sSupPr>
                          <m:ctrlPr>
                            <a:rPr lang="es-MX" sz="2400" b="0" i="1" smtClean="0">
                              <a:latin typeface="Cambria Math" panose="02040503050406030204" pitchFamily="18" charset="0"/>
                              <a:ea typeface="Cambria Math" panose="02040503050406030204" pitchFamily="18" charset="0"/>
                            </a:rPr>
                          </m:ctrlPr>
                        </m:sSupPr>
                        <m:e>
                          <m:d>
                            <m:dPr>
                              <m:ctrlPr>
                                <a:rPr lang="es-MX" sz="2400" b="0" i="1" smtClean="0">
                                  <a:latin typeface="Cambria Math" panose="02040503050406030204" pitchFamily="18" charset="0"/>
                                  <a:ea typeface="Cambria Math" panose="02040503050406030204" pitchFamily="18" charset="0"/>
                                </a:rPr>
                              </m:ctrlPr>
                            </m:dPr>
                            <m:e>
                              <m:f>
                                <m:fPr>
                                  <m:ctrlPr>
                                    <a:rPr lang="es-MX" sz="2400" b="0" i="1" smtClean="0">
                                      <a:latin typeface="Cambria Math" panose="02040503050406030204" pitchFamily="18" charset="0"/>
                                      <a:ea typeface="Cambria Math" panose="02040503050406030204" pitchFamily="18" charset="0"/>
                                    </a:rPr>
                                  </m:ctrlPr>
                                </m:fPr>
                                <m:num>
                                  <m:r>
                                    <a:rPr lang="es-MX" sz="2400" b="0" i="1" smtClean="0">
                                      <a:latin typeface="Cambria Math" panose="02040503050406030204" pitchFamily="18" charset="0"/>
                                      <a:ea typeface="Cambria Math" panose="02040503050406030204" pitchFamily="18" charset="0"/>
                                    </a:rPr>
                                    <m:t>𝑊𝐿</m:t>
                                  </m:r>
                                </m:num>
                                <m:den>
                                  <m:r>
                                    <a:rPr lang="es-MX" sz="2400" b="0" i="1" smtClean="0">
                                      <a:latin typeface="Cambria Math" panose="02040503050406030204" pitchFamily="18" charset="0"/>
                                      <a:ea typeface="Cambria Math" panose="02040503050406030204" pitchFamily="18" charset="0"/>
                                    </a:rPr>
                                    <m:t>𝐸𝐴</m:t>
                                  </m:r>
                                </m:den>
                              </m:f>
                            </m:e>
                          </m:d>
                        </m:e>
                        <m:sup>
                          <m:r>
                            <a:rPr lang="es-MX" sz="2400" b="0" i="1" smtClean="0">
                              <a:latin typeface="Cambria Math" panose="02040503050406030204" pitchFamily="18" charset="0"/>
                              <a:ea typeface="Cambria Math" panose="02040503050406030204" pitchFamily="18" charset="0"/>
                            </a:rPr>
                            <m:t>1/2</m:t>
                          </m:r>
                        </m:sup>
                      </m:sSup>
                    </m:oMath>
                  </m:oMathPara>
                </a14:m>
                <a:endParaRPr lang="es-MX" sz="2400" dirty="0"/>
              </a:p>
              <a:p>
                <a:pPr marL="0" indent="0">
                  <a:buNone/>
                </a:pPr>
                <a:r>
                  <a:rPr lang="es-MX" sz="2400" dirty="0"/>
                  <a:t>Entonces:</a:t>
                </a:r>
              </a:p>
              <a:p>
                <a:pPr marL="0" indent="0">
                  <a:buNone/>
                </a:pPr>
                <a14:m>
                  <m:oMathPara xmlns:m="http://schemas.openxmlformats.org/officeDocument/2006/math" xmlns="">
                    <m:oMathParaPr>
                      <m:jc m:val="centerGroup"/>
                    </m:oMathParaPr>
                    <m:oMath xmlns:m="http://schemas.openxmlformats.org/officeDocument/2006/math">
                      <m:r>
                        <a:rPr lang="es-MX" sz="2400" i="1">
                          <a:latin typeface="Cambria Math" panose="02040503050406030204" pitchFamily="18" charset="0"/>
                          <a:ea typeface="Cambria Math" panose="02040503050406030204" pitchFamily="18" charset="0"/>
                        </a:rPr>
                        <m:t>𝛿</m:t>
                      </m:r>
                      <m:r>
                        <a:rPr lang="es-MX" sz="2400" i="1">
                          <a:latin typeface="Cambria Math" panose="02040503050406030204" pitchFamily="18" charset="0"/>
                          <a:ea typeface="Cambria Math" panose="02040503050406030204" pitchFamily="18" charset="0"/>
                        </a:rPr>
                        <m:t>𝑚𝑎𝑥</m:t>
                      </m:r>
                      <m:r>
                        <a:rPr lang="es-MX" sz="2400" i="1">
                          <a:latin typeface="Cambria Math" panose="02040503050406030204" pitchFamily="18" charset="0"/>
                          <a:ea typeface="Cambria Math" panose="02040503050406030204" pitchFamily="18" charset="0"/>
                        </a:rPr>
                        <m:t>=</m:t>
                      </m:r>
                      <m:sSup>
                        <m:sSupPr>
                          <m:ctrlPr>
                            <a:rPr lang="es-MX" sz="2400" i="1">
                              <a:latin typeface="Cambria Math" panose="02040503050406030204" pitchFamily="18" charset="0"/>
                              <a:ea typeface="Cambria Math" panose="02040503050406030204" pitchFamily="18" charset="0"/>
                            </a:rPr>
                          </m:ctrlPr>
                        </m:sSupPr>
                        <m:e>
                          <m:r>
                            <m:rPr>
                              <m:sty m:val="p"/>
                            </m:rPr>
                            <a:rPr lang="el-GR" sz="2400" i="1" smtClean="0">
                              <a:latin typeface="Cambria Math" panose="02040503050406030204" pitchFamily="18" charset="0"/>
                              <a:ea typeface="Cambria Math" panose="02040503050406030204" pitchFamily="18" charset="0"/>
                            </a:rPr>
                            <m:t>δ</m:t>
                          </m:r>
                          <m:r>
                            <a:rPr lang="es-MX" sz="2400" b="0" i="1" smtClean="0">
                              <a:latin typeface="Cambria Math" panose="02040503050406030204" pitchFamily="18" charset="0"/>
                              <a:ea typeface="Cambria Math" panose="02040503050406030204" pitchFamily="18" charset="0"/>
                            </a:rPr>
                            <m:t>𝑒𝑠𝑡</m:t>
                          </m:r>
                          <m:r>
                            <a:rPr lang="es-MX" sz="2400" i="1">
                              <a:latin typeface="Cambria Math" panose="02040503050406030204" pitchFamily="18" charset="0"/>
                              <a:ea typeface="Cambria Math" panose="02040503050406030204" pitchFamily="18" charset="0"/>
                            </a:rPr>
                            <m:t>+</m:t>
                          </m:r>
                          <m:d>
                            <m:dPr>
                              <m:ctrlPr>
                                <a:rPr lang="es-MX" sz="2400" i="1">
                                  <a:latin typeface="Cambria Math" panose="02040503050406030204" pitchFamily="18" charset="0"/>
                                  <a:ea typeface="Cambria Math" panose="02040503050406030204" pitchFamily="18" charset="0"/>
                                </a:rPr>
                              </m:ctrlPr>
                            </m:dPr>
                            <m:e>
                              <m:f>
                                <m:fPr>
                                  <m:ctrlPr>
                                    <a:rPr lang="es-MX" sz="2400" i="1">
                                      <a:latin typeface="Cambria Math" panose="02040503050406030204" pitchFamily="18" charset="0"/>
                                      <a:ea typeface="Cambria Math" panose="02040503050406030204" pitchFamily="18" charset="0"/>
                                    </a:rPr>
                                  </m:ctrlPr>
                                </m:fPr>
                                <m:num>
                                  <m:r>
                                    <m:rPr>
                                      <m:sty m:val="p"/>
                                    </m:rPr>
                                    <a:rPr lang="el-GR" sz="2400" i="1" smtClean="0">
                                      <a:latin typeface="Cambria Math" panose="02040503050406030204" pitchFamily="18" charset="0"/>
                                      <a:ea typeface="Cambria Math" panose="02040503050406030204" pitchFamily="18" charset="0"/>
                                    </a:rPr>
                                    <m:t>δ</m:t>
                                  </m:r>
                                  <m:r>
                                    <a:rPr lang="es-MX" sz="2400" b="0" i="1" smtClean="0">
                                      <a:latin typeface="Cambria Math" panose="02040503050406030204" pitchFamily="18" charset="0"/>
                                      <a:ea typeface="Cambria Math" panose="02040503050406030204" pitchFamily="18" charset="0"/>
                                    </a:rPr>
                                    <m:t>𝑒𝑠𝑡</m:t>
                                  </m:r>
                                  <m:r>
                                    <a:rPr lang="es-MX" sz="2400" b="0" i="1" smtClean="0">
                                      <a:latin typeface="Cambria Math" panose="02040503050406030204" pitchFamily="18" charset="0"/>
                                      <a:ea typeface="Cambria Math" panose="02040503050406030204" pitchFamily="18" charset="0"/>
                                    </a:rPr>
                                    <m:t>²</m:t>
                                  </m:r>
                                </m:num>
                                <m:den>
                                  <m:r>
                                    <a:rPr lang="es-MX" sz="2400" b="0" i="1" smtClean="0">
                                      <a:latin typeface="Cambria Math" panose="02040503050406030204" pitchFamily="18" charset="0"/>
                                      <a:ea typeface="Cambria Math" panose="02040503050406030204" pitchFamily="18" charset="0"/>
                                    </a:rPr>
                                    <m:t>2</m:t>
                                  </m:r>
                                  <m:r>
                                    <a:rPr lang="es-MX" sz="2400" b="0" i="1" smtClean="0">
                                      <a:latin typeface="Cambria Math" panose="02040503050406030204" pitchFamily="18" charset="0"/>
                                      <a:ea typeface="Cambria Math" panose="02040503050406030204" pitchFamily="18" charset="0"/>
                                    </a:rPr>
                                    <m:t>h𝑜𝑒𝑠𝑡</m:t>
                                  </m:r>
                                </m:den>
                              </m:f>
                            </m:e>
                          </m:d>
                        </m:e>
                        <m:sup>
                          <m:r>
                            <a:rPr lang="es-MX" sz="2400" b="0" i="1" smtClean="0">
                              <a:latin typeface="Cambria Math" panose="02040503050406030204" pitchFamily="18" charset="0"/>
                              <a:ea typeface="Cambria Math" panose="02040503050406030204" pitchFamily="18" charset="0"/>
                            </a:rPr>
                            <m:t>1/</m:t>
                          </m:r>
                          <m:r>
                            <a:rPr lang="es-MX" sz="2400" i="1">
                              <a:latin typeface="Cambria Math" panose="02040503050406030204" pitchFamily="18" charset="0"/>
                              <a:ea typeface="Cambria Math" panose="02040503050406030204" pitchFamily="18" charset="0"/>
                            </a:rPr>
                            <m:t>2</m:t>
                          </m:r>
                        </m:sup>
                      </m:sSup>
                    </m:oMath>
                  </m:oMathPara>
                </a14:m>
                <a:endParaRPr lang="es-MX" sz="2400" dirty="0"/>
              </a:p>
            </p:txBody>
          </p:sp>
        </mc:Choice>
        <mc:Fallback xmlns="">
          <p:sp>
            <p:nvSpPr>
              <p:cNvPr id="6" name="Content Placeholder 5">
                <a:extLst>
                  <a:ext uri="{FF2B5EF4-FFF2-40B4-BE49-F238E27FC236}">
                    <a16:creationId xmlns:a16="http://schemas.microsoft.com/office/drawing/2014/main" id="{54EF4189-07AF-4A68-ACE0-03F8DCCFB085}"/>
                  </a:ext>
                </a:extLst>
              </p:cNvPr>
              <p:cNvSpPr>
                <a:spLocks noGrp="1" noRot="1" noChangeAspect="1" noMove="1" noResize="1" noEditPoints="1" noAdjustHandles="1" noChangeArrowheads="1" noChangeShapeType="1" noTextEdit="1"/>
              </p:cNvSpPr>
              <p:nvPr>
                <p:ph sz="half" idx="2"/>
              </p:nvPr>
            </p:nvSpPr>
            <p:spPr>
              <a:blipFill>
                <a:blip r:embed="rId3"/>
                <a:stretch>
                  <a:fillRect l="-1923" t="-1301"/>
                </a:stretch>
              </a:blipFill>
            </p:spPr>
            <p:txBody>
              <a:bodyPr/>
              <a:lstStyle/>
              <a:p>
                <a:r>
                  <a:rPr lang="es-MX">
                    <a:noFill/>
                  </a:rPr>
                  <a:t> </a:t>
                </a:r>
              </a:p>
            </p:txBody>
          </p:sp>
        </mc:Fallback>
      </mc:AlternateContent>
      <p:sp>
        <p:nvSpPr>
          <p:cNvPr id="4" name="Slide Number Placeholder 3">
            <a:extLst>
              <a:ext uri="{FF2B5EF4-FFF2-40B4-BE49-F238E27FC236}">
                <a16:creationId xmlns:a16="http://schemas.microsoft.com/office/drawing/2014/main" xmlns="" id="{5B504ABB-C6E6-41B1-B551-825D53F3A864}"/>
              </a:ext>
            </a:extLst>
          </p:cNvPr>
          <p:cNvSpPr>
            <a:spLocks noGrp="1"/>
          </p:cNvSpPr>
          <p:nvPr>
            <p:ph type="sldNum" sz="quarter" idx="12"/>
          </p:nvPr>
        </p:nvSpPr>
        <p:spPr/>
        <p:txBody>
          <a:bodyPr/>
          <a:lstStyle/>
          <a:p>
            <a:fld id="{5A07E627-992C-47B0-AE5B-F627B2EA972F}" type="slidenum">
              <a:rPr lang="es-MX" smtClean="0"/>
              <a:t>54</a:t>
            </a:fld>
            <a:endParaRPr lang="es-MX"/>
          </a:p>
        </p:txBody>
      </p:sp>
    </p:spTree>
    <p:extLst>
      <p:ext uri="{BB962C8B-B14F-4D97-AF65-F5344CB8AC3E}">
        <p14:creationId xmlns:p14="http://schemas.microsoft.com/office/powerpoint/2010/main" val="402491365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66A615B-3C7E-4BFE-85D0-AE3EEF8A5FEE}"/>
              </a:ext>
            </a:extLst>
          </p:cNvPr>
          <p:cNvSpPr>
            <a:spLocks noGrp="1"/>
          </p:cNvSpPr>
          <p:nvPr>
            <p:ph type="title"/>
          </p:nvPr>
        </p:nvSpPr>
        <p:spPr/>
        <p:txBody>
          <a:bodyPr>
            <a:normAutofit/>
          </a:bodyPr>
          <a:lstStyle/>
          <a:p>
            <a:r>
              <a:rPr lang="es-MX" b="1" dirty="0">
                <a:solidFill>
                  <a:srgbClr val="002060"/>
                </a:solidFill>
                <a:effectLst>
                  <a:outerShdw blurRad="38100" dist="38100" dir="2700000" algn="tl">
                    <a:srgbClr val="000000">
                      <a:alpha val="43137"/>
                    </a:srgbClr>
                  </a:outerShdw>
                </a:effectLst>
              </a:rPr>
              <a:t>Tensión máxima en una barra</a:t>
            </a:r>
            <a:endParaRPr lang="es-MX" dirty="0">
              <a:solidFill>
                <a:srgbClr val="002060"/>
              </a:solidFill>
              <a:effectLst>
                <a:outerShdw blurRad="38100" dist="38100" dir="2700000" algn="tl">
                  <a:srgbClr val="000000">
                    <a:alpha val="43137"/>
                  </a:srgbClr>
                </a:outerShdw>
              </a:effectLst>
            </a:endParaRPr>
          </a:p>
        </p:txBody>
      </p:sp>
      <p:sp>
        <p:nvSpPr>
          <p:cNvPr id="4" name="Slide Number Placeholder 3">
            <a:extLst>
              <a:ext uri="{FF2B5EF4-FFF2-40B4-BE49-F238E27FC236}">
                <a16:creationId xmlns:a16="http://schemas.microsoft.com/office/drawing/2014/main" xmlns="" id="{5B504ABB-C6E6-41B1-B551-825D53F3A864}"/>
              </a:ext>
            </a:extLst>
          </p:cNvPr>
          <p:cNvSpPr>
            <a:spLocks noGrp="1"/>
          </p:cNvSpPr>
          <p:nvPr>
            <p:ph type="sldNum" sz="quarter" idx="12"/>
          </p:nvPr>
        </p:nvSpPr>
        <p:spPr/>
        <p:txBody>
          <a:bodyPr/>
          <a:lstStyle/>
          <a:p>
            <a:fld id="{5A07E627-992C-47B0-AE5B-F627B2EA972F}" type="slidenum">
              <a:rPr lang="es-MX" smtClean="0"/>
              <a:t>55</a:t>
            </a:fld>
            <a:endParaRPr lang="es-MX"/>
          </a:p>
        </p:txBody>
      </p:sp>
      <p:pic>
        <p:nvPicPr>
          <p:cNvPr id="10" name="Content Placeholder 9">
            <a:extLst>
              <a:ext uri="{FF2B5EF4-FFF2-40B4-BE49-F238E27FC236}">
                <a16:creationId xmlns:a16="http://schemas.microsoft.com/office/drawing/2014/main" xmlns="" id="{5D6A8782-918E-4103-B892-666C0C6E0D04}"/>
              </a:ext>
            </a:extLst>
          </p:cNvPr>
          <p:cNvPicPr>
            <a:picLocks noGrp="1" noChangeAspect="1"/>
          </p:cNvPicPr>
          <p:nvPr>
            <p:ph sz="half" idx="1"/>
          </p:nvPr>
        </p:nvPicPr>
        <p:blipFill rotWithShape="1">
          <a:blip r:embed="rId2"/>
          <a:srcRect l="10313" t="17002" r="19090" b="13178"/>
          <a:stretch/>
        </p:blipFill>
        <p:spPr>
          <a:xfrm>
            <a:off x="958516" y="1838838"/>
            <a:ext cx="10323095" cy="4644190"/>
          </a:xfrm>
          <a:prstGeom prst="rect">
            <a:avLst/>
          </a:prstGeom>
        </p:spPr>
      </p:pic>
    </p:spTree>
    <p:extLst>
      <p:ext uri="{BB962C8B-B14F-4D97-AF65-F5344CB8AC3E}">
        <p14:creationId xmlns:p14="http://schemas.microsoft.com/office/powerpoint/2010/main" val="162252426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05BD905-100C-400A-A7E0-F2A26A38C137}"/>
              </a:ext>
            </a:extLst>
          </p:cNvPr>
          <p:cNvSpPr>
            <a:spLocks noGrp="1"/>
          </p:cNvSpPr>
          <p:nvPr>
            <p:ph type="title"/>
          </p:nvPr>
        </p:nvSpPr>
        <p:spPr/>
        <p:txBody>
          <a:bodyPr/>
          <a:lstStyle/>
          <a:p>
            <a:r>
              <a:rPr lang="es-MX" b="1" dirty="0">
                <a:solidFill>
                  <a:schemeClr val="accent4">
                    <a:lumMod val="50000"/>
                  </a:schemeClr>
                </a:solidFill>
                <a:effectLst>
                  <a:outerShdw blurRad="38100" dist="38100" dir="2700000" algn="tl">
                    <a:srgbClr val="000000">
                      <a:alpha val="43137"/>
                    </a:srgbClr>
                  </a:outerShdw>
                </a:effectLst>
              </a:rPr>
              <a:t>Fatiga de los materiales</a:t>
            </a:r>
          </a:p>
        </p:txBody>
      </p:sp>
      <p:sp>
        <p:nvSpPr>
          <p:cNvPr id="3" name="Content Placeholder 2">
            <a:extLst>
              <a:ext uri="{FF2B5EF4-FFF2-40B4-BE49-F238E27FC236}">
                <a16:creationId xmlns:a16="http://schemas.microsoft.com/office/drawing/2014/main" xmlns="" id="{D666A497-CF13-478F-9E95-842148FD02F2}"/>
              </a:ext>
            </a:extLst>
          </p:cNvPr>
          <p:cNvSpPr>
            <a:spLocks noGrp="1"/>
          </p:cNvSpPr>
          <p:nvPr>
            <p:ph idx="1"/>
          </p:nvPr>
        </p:nvSpPr>
        <p:spPr/>
        <p:txBody>
          <a:bodyPr>
            <a:normAutofit/>
          </a:bodyPr>
          <a:lstStyle/>
          <a:p>
            <a:pPr algn="just"/>
            <a:r>
              <a:rPr lang="es-MX" sz="3200" dirty="0"/>
              <a:t>Es una reducción gradual de la capacidad de carga del componente, por la ruptura lenta de ese material, consecuencia del avance casi infinitesimal de las fisuras que se forman en su interior.</a:t>
            </a:r>
          </a:p>
        </p:txBody>
      </p:sp>
      <p:sp>
        <p:nvSpPr>
          <p:cNvPr id="4" name="Slide Number Placeholder 3">
            <a:extLst>
              <a:ext uri="{FF2B5EF4-FFF2-40B4-BE49-F238E27FC236}">
                <a16:creationId xmlns:a16="http://schemas.microsoft.com/office/drawing/2014/main" xmlns="" id="{B5566241-1132-4535-9F9C-EFD8562AECEC}"/>
              </a:ext>
            </a:extLst>
          </p:cNvPr>
          <p:cNvSpPr>
            <a:spLocks noGrp="1"/>
          </p:cNvSpPr>
          <p:nvPr>
            <p:ph type="sldNum" sz="quarter" idx="12"/>
          </p:nvPr>
        </p:nvSpPr>
        <p:spPr/>
        <p:txBody>
          <a:bodyPr/>
          <a:lstStyle/>
          <a:p>
            <a:fld id="{5A07E627-992C-47B0-AE5B-F627B2EA972F}" type="slidenum">
              <a:rPr lang="es-MX" smtClean="0"/>
              <a:t>56</a:t>
            </a:fld>
            <a:endParaRPr lang="es-MX"/>
          </a:p>
        </p:txBody>
      </p:sp>
      <p:pic>
        <p:nvPicPr>
          <p:cNvPr id="1026" name="Picture 2" descr="https://fisica.laguia2000.com/wp-content/uploads/2011/08/Fatiga2.jpg">
            <a:extLst>
              <a:ext uri="{FF2B5EF4-FFF2-40B4-BE49-F238E27FC236}">
                <a16:creationId xmlns:a16="http://schemas.microsoft.com/office/drawing/2014/main" xmlns="" id="{391A1D2C-A45E-45FE-8398-2C906A6671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7538" y="4147672"/>
            <a:ext cx="3876923" cy="216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22484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666A497-CF13-478F-9E95-842148FD02F2}"/>
              </a:ext>
            </a:extLst>
          </p:cNvPr>
          <p:cNvSpPr>
            <a:spLocks noGrp="1"/>
          </p:cNvSpPr>
          <p:nvPr>
            <p:ph idx="1"/>
          </p:nvPr>
        </p:nvSpPr>
        <p:spPr>
          <a:xfrm>
            <a:off x="1066800" y="1115122"/>
            <a:ext cx="10058400" cy="4919918"/>
          </a:xfrm>
        </p:spPr>
        <p:txBody>
          <a:bodyPr>
            <a:normAutofit lnSpcReduction="10000"/>
          </a:bodyPr>
          <a:lstStyle/>
          <a:p>
            <a:pPr marL="0" indent="0" algn="just">
              <a:buNone/>
            </a:pPr>
            <a:r>
              <a:rPr lang="es-MX" sz="2800" dirty="0"/>
              <a:t>También está íntimamente relacionado con alguna de las siguientes causas que a continuación se relacionan:</a:t>
            </a:r>
          </a:p>
          <a:p>
            <a:pPr algn="just"/>
            <a:r>
              <a:rPr lang="es-MX" sz="3500" dirty="0">
                <a:solidFill>
                  <a:srgbClr val="002060"/>
                </a:solidFill>
              </a:rPr>
              <a:t>P</a:t>
            </a:r>
            <a:r>
              <a:rPr lang="es-MX" sz="3000" dirty="0">
                <a:solidFill>
                  <a:srgbClr val="002060"/>
                </a:solidFill>
              </a:rPr>
              <a:t>resencia de irregularidades o discontinuidades internas (pequeñas grietas, inclusiones de elementos extraños).</a:t>
            </a:r>
          </a:p>
          <a:p>
            <a:pPr algn="just"/>
            <a:r>
              <a:rPr lang="es-MX" sz="2800" dirty="0">
                <a:solidFill>
                  <a:srgbClr val="002060"/>
                </a:solidFill>
              </a:rPr>
              <a:t>Irregularidades originadas en los propios procesos de mecanización de las piezas.</a:t>
            </a:r>
          </a:p>
          <a:p>
            <a:pPr algn="just"/>
            <a:r>
              <a:rPr lang="es-MX" sz="2800" dirty="0">
                <a:solidFill>
                  <a:srgbClr val="002060"/>
                </a:solidFill>
              </a:rPr>
              <a:t>Cambios de sección o de la geometría de las piezas, presencia de chaveteros, orificios, otras irregularidades, etc., o incluso la presencia en la superficie de marcas de fábrica.</a:t>
            </a:r>
          </a:p>
          <a:p>
            <a:pPr algn="just"/>
            <a:endParaRPr lang="es-MX" sz="2800" dirty="0"/>
          </a:p>
        </p:txBody>
      </p:sp>
      <p:sp>
        <p:nvSpPr>
          <p:cNvPr id="4" name="Slide Number Placeholder 3">
            <a:extLst>
              <a:ext uri="{FF2B5EF4-FFF2-40B4-BE49-F238E27FC236}">
                <a16:creationId xmlns:a16="http://schemas.microsoft.com/office/drawing/2014/main" xmlns="" id="{B5566241-1132-4535-9F9C-EFD8562AECEC}"/>
              </a:ext>
            </a:extLst>
          </p:cNvPr>
          <p:cNvSpPr>
            <a:spLocks noGrp="1"/>
          </p:cNvSpPr>
          <p:nvPr>
            <p:ph type="sldNum" sz="quarter" idx="12"/>
          </p:nvPr>
        </p:nvSpPr>
        <p:spPr/>
        <p:txBody>
          <a:bodyPr/>
          <a:lstStyle/>
          <a:p>
            <a:fld id="{5A07E627-992C-47B0-AE5B-F627B2EA972F}" type="slidenum">
              <a:rPr lang="es-MX" smtClean="0"/>
              <a:t>57</a:t>
            </a:fld>
            <a:endParaRPr lang="es-MX"/>
          </a:p>
        </p:txBody>
      </p:sp>
    </p:spTree>
    <p:extLst>
      <p:ext uri="{BB962C8B-B14F-4D97-AF65-F5344CB8AC3E}">
        <p14:creationId xmlns:p14="http://schemas.microsoft.com/office/powerpoint/2010/main" val="395785369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DC36933-F4C9-470A-A703-F54A89ECC744}"/>
              </a:ext>
            </a:extLst>
          </p:cNvPr>
          <p:cNvSpPr>
            <a:spLocks noGrp="1"/>
          </p:cNvSpPr>
          <p:nvPr>
            <p:ph type="title"/>
          </p:nvPr>
        </p:nvSpPr>
        <p:spPr>
          <a:xfrm>
            <a:off x="1066800" y="642594"/>
            <a:ext cx="10058400" cy="849322"/>
          </a:xfrm>
        </p:spPr>
        <p:txBody>
          <a:bodyPr/>
          <a:lstStyle/>
          <a:p>
            <a:r>
              <a:rPr lang="es-MX" b="1" dirty="0">
                <a:solidFill>
                  <a:schemeClr val="accent5">
                    <a:lumMod val="50000"/>
                  </a:schemeClr>
                </a:solidFill>
                <a:effectLst>
                  <a:outerShdw blurRad="38100" dist="38100" dir="2700000" algn="tl">
                    <a:srgbClr val="000000">
                      <a:alpha val="43137"/>
                    </a:srgbClr>
                  </a:outerShdw>
                </a:effectLst>
              </a:rPr>
              <a:t>6. Concentración de esfuerzos.</a:t>
            </a:r>
          </a:p>
        </p:txBody>
      </p:sp>
      <p:sp>
        <p:nvSpPr>
          <p:cNvPr id="4" name="Slide Number Placeholder 3">
            <a:extLst>
              <a:ext uri="{FF2B5EF4-FFF2-40B4-BE49-F238E27FC236}">
                <a16:creationId xmlns:a16="http://schemas.microsoft.com/office/drawing/2014/main" xmlns="" id="{BACC4F9F-A830-4272-B916-92FA28553D0A}"/>
              </a:ext>
            </a:extLst>
          </p:cNvPr>
          <p:cNvSpPr>
            <a:spLocks noGrp="1"/>
          </p:cNvSpPr>
          <p:nvPr>
            <p:ph type="sldNum" sz="quarter" idx="12"/>
          </p:nvPr>
        </p:nvSpPr>
        <p:spPr/>
        <p:txBody>
          <a:bodyPr/>
          <a:lstStyle/>
          <a:p>
            <a:fld id="{5A07E627-992C-47B0-AE5B-F627B2EA972F}" type="slidenum">
              <a:rPr lang="es-MX" smtClean="0"/>
              <a:t>58</a:t>
            </a:fld>
            <a:endParaRPr lang="es-MX"/>
          </a:p>
        </p:txBody>
      </p:sp>
      <p:sp>
        <p:nvSpPr>
          <p:cNvPr id="5" name="Content Placeholder 4">
            <a:extLst>
              <a:ext uri="{FF2B5EF4-FFF2-40B4-BE49-F238E27FC236}">
                <a16:creationId xmlns:a16="http://schemas.microsoft.com/office/drawing/2014/main" xmlns="" id="{36342967-3EC1-4C8E-BECF-200B972E2881}"/>
              </a:ext>
            </a:extLst>
          </p:cNvPr>
          <p:cNvSpPr>
            <a:spLocks noGrp="1"/>
          </p:cNvSpPr>
          <p:nvPr>
            <p:ph idx="1"/>
          </p:nvPr>
        </p:nvSpPr>
        <p:spPr>
          <a:xfrm>
            <a:off x="1066800" y="1492250"/>
            <a:ext cx="10058400" cy="4722813"/>
          </a:xfrm>
        </p:spPr>
        <p:txBody>
          <a:bodyPr>
            <a:normAutofit/>
          </a:bodyPr>
          <a:lstStyle/>
          <a:p>
            <a:pPr algn="just">
              <a:lnSpc>
                <a:spcPct val="150000"/>
              </a:lnSpc>
            </a:pPr>
            <a:r>
              <a:rPr lang="es-MX" sz="2800" dirty="0">
                <a:latin typeface="Arial" panose="020B0604020202020204" pitchFamily="34" charset="0"/>
                <a:cs typeface="Arial" panose="020B0604020202020204" pitchFamily="34" charset="0"/>
              </a:rPr>
              <a:t>Ocurre en aquellos lugares donde existen </a:t>
            </a:r>
            <a:r>
              <a:rPr lang="es-MX" sz="2800" b="1" dirty="0">
                <a:latin typeface="Arial" panose="020B0604020202020204" pitchFamily="34" charset="0"/>
                <a:cs typeface="Arial" panose="020B0604020202020204" pitchFamily="34" charset="0"/>
              </a:rPr>
              <a:t>cambios en su forma geométrica </a:t>
            </a:r>
            <a:r>
              <a:rPr lang="es-MX" sz="2800" dirty="0">
                <a:latin typeface="Arial" panose="020B0604020202020204" pitchFamily="34" charset="0"/>
                <a:cs typeface="Arial" panose="020B0604020202020204" pitchFamily="34" charset="0"/>
              </a:rPr>
              <a:t>del elemento sometido a cargas y esfuerzos ocasionados por cuñeros, anillos de retención, concentran los esfuerzos provocando falla en las piezas mecánicas.</a:t>
            </a:r>
          </a:p>
        </p:txBody>
      </p:sp>
      <p:pic>
        <p:nvPicPr>
          <p:cNvPr id="6" name="Picture 5">
            <a:extLst>
              <a:ext uri="{FF2B5EF4-FFF2-40B4-BE49-F238E27FC236}">
                <a16:creationId xmlns:a16="http://schemas.microsoft.com/office/drawing/2014/main" xmlns="" id="{327FDCA6-DB37-499F-94F5-A048EFD6A939}"/>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4624" b="95954" l="8406" r="94783">
                        <a14:foregroundMark x1="15942" y1="6936" x2="26957" y2="15029"/>
                        <a14:foregroundMark x1="19130" y1="11561" x2="10145" y2="65318"/>
                        <a14:foregroundMark x1="13623" y1="36416" x2="13623" y2="36416"/>
                        <a14:foregroundMark x1="8406" y1="61272" x2="18551" y2="69942"/>
                        <a14:foregroundMark x1="61159" y1="48555" x2="73333" y2="35260"/>
                        <a14:foregroundMark x1="73333" y1="35260" x2="74493" y2="32370"/>
                        <a14:foregroundMark x1="75942" y1="35260" x2="75652" y2="35260"/>
                        <a14:foregroundMark x1="75072" y1="36416" x2="74493" y2="31214"/>
                        <a14:foregroundMark x1="86377" y1="67052" x2="94493" y2="71098"/>
                        <a14:foregroundMark x1="83478" y1="88439" x2="90145" y2="95954"/>
                        <a14:foregroundMark x1="88406" y1="91908" x2="91304" y2="73410"/>
                        <a14:foregroundMark x1="94203" y1="86127" x2="92464" y2="87283"/>
                        <a14:foregroundMark x1="94783" y1="83815" x2="94783" y2="79191"/>
                      </a14:backgroundRemoval>
                    </a14:imgEffect>
                  </a14:imgLayer>
                </a14:imgProps>
              </a:ext>
            </a:extLst>
          </a:blip>
          <a:stretch>
            <a:fillRect/>
          </a:stretch>
        </p:blipFill>
        <p:spPr>
          <a:xfrm>
            <a:off x="6096000" y="4366505"/>
            <a:ext cx="3686432" cy="1848558"/>
          </a:xfrm>
          <a:prstGeom prst="rect">
            <a:avLst/>
          </a:prstGeom>
        </p:spPr>
      </p:pic>
    </p:spTree>
    <p:extLst>
      <p:ext uri="{BB962C8B-B14F-4D97-AF65-F5344CB8AC3E}">
        <p14:creationId xmlns:p14="http://schemas.microsoft.com/office/powerpoint/2010/main" val="309888022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D08159BA-706A-49E3-BCA6-1C130657DA3A}"/>
              </a:ext>
            </a:extLst>
          </p:cNvPr>
          <p:cNvSpPr>
            <a:spLocks noGrp="1"/>
          </p:cNvSpPr>
          <p:nvPr>
            <p:ph type="sldNum" sz="quarter" idx="12"/>
          </p:nvPr>
        </p:nvSpPr>
        <p:spPr/>
        <p:txBody>
          <a:bodyPr/>
          <a:lstStyle/>
          <a:p>
            <a:fld id="{5A07E627-992C-47B0-AE5B-F627B2EA972F}" type="slidenum">
              <a:rPr lang="es-MX" smtClean="0"/>
              <a:t>59</a:t>
            </a:fld>
            <a:endParaRPr lang="es-MX"/>
          </a:p>
        </p:txBody>
      </p:sp>
      <p:sp>
        <p:nvSpPr>
          <p:cNvPr id="5" name="Content Placeholder 2">
            <a:extLst>
              <a:ext uri="{FF2B5EF4-FFF2-40B4-BE49-F238E27FC236}">
                <a16:creationId xmlns:a16="http://schemas.microsoft.com/office/drawing/2014/main" xmlns="" id="{A7FA19FD-57B7-44F8-A657-FC71396C7762}"/>
              </a:ext>
            </a:extLst>
          </p:cNvPr>
          <p:cNvSpPr>
            <a:spLocks noGrp="1"/>
          </p:cNvSpPr>
          <p:nvPr>
            <p:ph idx="1"/>
          </p:nvPr>
        </p:nvSpPr>
        <p:spPr>
          <a:xfrm>
            <a:off x="899984" y="885933"/>
            <a:ext cx="10392032" cy="5086134"/>
          </a:xfrm>
        </p:spPr>
        <p:txBody>
          <a:bodyPr>
            <a:normAutofit/>
          </a:bodyPr>
          <a:lstStyle/>
          <a:p>
            <a:pPr marL="0" indent="0" algn="just">
              <a:lnSpc>
                <a:spcPct val="150000"/>
              </a:lnSpc>
              <a:buNone/>
            </a:pPr>
            <a:r>
              <a:rPr lang="es-MX" sz="2800" dirty="0">
                <a:latin typeface="Arial" panose="020B0604020202020204" pitchFamily="34" charset="0"/>
                <a:cs typeface="Arial" panose="020B0604020202020204" pitchFamily="34" charset="0"/>
              </a:rPr>
              <a:t>Los cambios pueden ser:</a:t>
            </a:r>
          </a:p>
          <a:p>
            <a:pPr algn="just">
              <a:lnSpc>
                <a:spcPct val="150000"/>
              </a:lnSpc>
            </a:pPr>
            <a:r>
              <a:rPr lang="es-MX" sz="2800" dirty="0">
                <a:latin typeface="Arial" panose="020B0604020202020204" pitchFamily="34" charset="0"/>
                <a:cs typeface="Arial" panose="020B0604020202020204" pitchFamily="34" charset="0"/>
              </a:rPr>
              <a:t>Cambios en el ancho o en espesor de la placa.</a:t>
            </a:r>
          </a:p>
          <a:p>
            <a:pPr algn="just">
              <a:lnSpc>
                <a:spcPct val="150000"/>
              </a:lnSpc>
            </a:pPr>
            <a:r>
              <a:rPr lang="es-MX" sz="2800" dirty="0">
                <a:latin typeface="Arial" panose="020B0604020202020204" pitchFamily="34" charset="0"/>
                <a:cs typeface="Arial" panose="020B0604020202020204" pitchFamily="34" charset="0"/>
              </a:rPr>
              <a:t>Agujeros colocados en diversas posiciones o arreglos geométricos.</a:t>
            </a:r>
          </a:p>
          <a:p>
            <a:pPr algn="just">
              <a:lnSpc>
                <a:spcPct val="150000"/>
              </a:lnSpc>
            </a:pPr>
            <a:r>
              <a:rPr lang="es-MX" sz="2800" dirty="0">
                <a:latin typeface="Arial" panose="020B0604020202020204" pitchFamily="34" charset="0"/>
                <a:cs typeface="Arial" panose="020B0604020202020204" pitchFamily="34" charset="0"/>
              </a:rPr>
              <a:t>Cuñeros o cualquier otra característica física similar.</a:t>
            </a:r>
          </a:p>
          <a:p>
            <a:pPr marL="0" indent="0" algn="just">
              <a:lnSpc>
                <a:spcPct val="150000"/>
              </a:lnSpc>
              <a:buNone/>
            </a:pPr>
            <a:r>
              <a:rPr lang="es-MX" sz="2800" dirty="0">
                <a:latin typeface="Arial" panose="020B0604020202020204" pitchFamily="34" charset="0"/>
                <a:cs typeface="Arial" panose="020B0604020202020204" pitchFamily="34" charset="0"/>
              </a:rPr>
              <a:t>Las concentraciones de esfuerzo de un material frágil se debe considerar: </a:t>
            </a:r>
            <a:r>
              <a:rPr lang="es-MX" sz="2800" b="1" dirty="0">
                <a:latin typeface="Arial" panose="020B0604020202020204" pitchFamily="34" charset="0"/>
                <a:cs typeface="Arial" panose="020B0604020202020204" pitchFamily="34" charset="0"/>
              </a:rPr>
              <a:t>diseño</a:t>
            </a:r>
            <a:r>
              <a:rPr lang="es-MX" sz="28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11992848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14EC54B-7ED2-41F5-8539-A3F6D4E948C3}"/>
              </a:ext>
            </a:extLst>
          </p:cNvPr>
          <p:cNvSpPr>
            <a:spLocks noGrp="1"/>
          </p:cNvSpPr>
          <p:nvPr>
            <p:ph type="title"/>
          </p:nvPr>
        </p:nvSpPr>
        <p:spPr/>
        <p:txBody>
          <a:bodyPr/>
          <a:lstStyle/>
          <a:p>
            <a:r>
              <a:rPr lang="es-MX" b="1" dirty="0">
                <a:solidFill>
                  <a:srgbClr val="00B0F0"/>
                </a:solidFill>
              </a:rPr>
              <a:t>Deformación Unitaria </a:t>
            </a:r>
          </a:p>
        </p:txBody>
      </p:sp>
      <p:sp>
        <p:nvSpPr>
          <p:cNvPr id="3" name="Rectángulo 2">
            <a:extLst>
              <a:ext uri="{FF2B5EF4-FFF2-40B4-BE49-F238E27FC236}">
                <a16:creationId xmlns:a16="http://schemas.microsoft.com/office/drawing/2014/main" xmlns="" id="{8E20D867-7CCA-453B-A308-4F3CBBE766D5}"/>
              </a:ext>
            </a:extLst>
          </p:cNvPr>
          <p:cNvSpPr/>
          <p:nvPr/>
        </p:nvSpPr>
        <p:spPr>
          <a:xfrm>
            <a:off x="429491" y="1690688"/>
            <a:ext cx="11333018" cy="4154984"/>
          </a:xfrm>
          <a:prstGeom prst="rect">
            <a:avLst/>
          </a:prstGeom>
        </p:spPr>
        <p:txBody>
          <a:bodyPr wrap="square">
            <a:spAutoFit/>
          </a:bodyPr>
          <a:lstStyle/>
          <a:p>
            <a:pPr algn="just"/>
            <a:r>
              <a:rPr lang="es-MX" sz="2800" dirty="0"/>
              <a:t>Se representa por una combinación de tres componentes de deformación unitaria normal,</a:t>
            </a:r>
            <a:r>
              <a:rPr lang="es-MX" sz="3600" b="1" dirty="0">
                <a:solidFill>
                  <a:schemeClr val="accent5">
                    <a:lumMod val="50000"/>
                  </a:schemeClr>
                </a:solidFill>
              </a:rPr>
              <a:t> </a:t>
            </a:r>
            <a:r>
              <a:rPr lang="es-MX" sz="3600" b="1" dirty="0" err="1">
                <a:solidFill>
                  <a:schemeClr val="accent5">
                    <a:lumMod val="50000"/>
                  </a:schemeClr>
                </a:solidFill>
              </a:rPr>
              <a:t>εx´εy´εz</a:t>
            </a:r>
            <a:r>
              <a:rPr lang="es-MX" sz="3600" b="1" dirty="0">
                <a:solidFill>
                  <a:schemeClr val="accent5">
                    <a:lumMod val="50000"/>
                  </a:schemeClr>
                </a:solidFill>
              </a:rPr>
              <a:t>´ </a:t>
            </a:r>
            <a:r>
              <a:rPr lang="es-MX" sz="2800" dirty="0"/>
              <a:t>y tres componentes de deformación unitaria cortante, </a:t>
            </a:r>
            <a:r>
              <a:rPr lang="es-MX" sz="3200" b="1" dirty="0" err="1">
                <a:solidFill>
                  <a:schemeClr val="accent5">
                    <a:lumMod val="50000"/>
                  </a:schemeClr>
                </a:solidFill>
              </a:rPr>
              <a:t>xy</a:t>
            </a:r>
            <a:r>
              <a:rPr lang="es-MX" sz="3200" b="1" dirty="0">
                <a:solidFill>
                  <a:schemeClr val="accent5">
                    <a:lumMod val="50000"/>
                  </a:schemeClr>
                </a:solidFill>
              </a:rPr>
              <a:t>´ </a:t>
            </a:r>
            <a:r>
              <a:rPr lang="es-MX" sz="3200" b="1" dirty="0" err="1">
                <a:solidFill>
                  <a:schemeClr val="accent5">
                    <a:lumMod val="50000"/>
                  </a:schemeClr>
                </a:solidFill>
              </a:rPr>
              <a:t>zx</a:t>
            </a:r>
            <a:r>
              <a:rPr lang="es-MX" sz="3200" b="1" dirty="0">
                <a:solidFill>
                  <a:schemeClr val="accent5">
                    <a:lumMod val="50000"/>
                  </a:schemeClr>
                </a:solidFill>
              </a:rPr>
              <a:t>´ </a:t>
            </a:r>
            <a:r>
              <a:rPr lang="es-MX" sz="3200" b="1" dirty="0" err="1">
                <a:solidFill>
                  <a:schemeClr val="accent5">
                    <a:lumMod val="50000"/>
                  </a:schemeClr>
                </a:solidFill>
              </a:rPr>
              <a:t>yz</a:t>
            </a:r>
            <a:r>
              <a:rPr lang="es-MX" sz="3200" b="1" dirty="0">
                <a:solidFill>
                  <a:schemeClr val="accent5">
                    <a:lumMod val="50000"/>
                  </a:schemeClr>
                </a:solidFill>
              </a:rPr>
              <a:t>´ </a:t>
            </a:r>
            <a:r>
              <a:rPr lang="es-MX" sz="2800" dirty="0"/>
              <a:t>. Estos seis</a:t>
            </a:r>
          </a:p>
          <a:p>
            <a:pPr algn="just"/>
            <a:r>
              <a:rPr lang="es-MX" sz="2800" dirty="0"/>
              <a:t>componentes tienden a deformar cada cara de un elemento del material. </a:t>
            </a:r>
          </a:p>
          <a:p>
            <a:pPr algn="just"/>
            <a:endParaRPr lang="es-MX" sz="2800" dirty="0"/>
          </a:p>
          <a:p>
            <a:pPr algn="just"/>
            <a:endParaRPr lang="es-MX" sz="2800" dirty="0"/>
          </a:p>
          <a:p>
            <a:pPr algn="just"/>
            <a:r>
              <a:rPr lang="es-MX" sz="2800" dirty="0"/>
              <a:t>Los componentes de la deformación unitaria en un punto se determinan con frecuencia usando galgas extensométricas, que miden esos componentes en direcciones especificas.</a:t>
            </a:r>
          </a:p>
        </p:txBody>
      </p:sp>
    </p:spTree>
    <p:extLst>
      <p:ext uri="{BB962C8B-B14F-4D97-AF65-F5344CB8AC3E}">
        <p14:creationId xmlns:p14="http://schemas.microsoft.com/office/powerpoint/2010/main" val="379824542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FD05AE6E-851C-4888-AE12-278AB3186ADA}"/>
              </a:ext>
            </a:extLst>
          </p:cNvPr>
          <p:cNvSpPr>
            <a:spLocks noGrp="1"/>
          </p:cNvSpPr>
          <p:nvPr>
            <p:ph type="sldNum" sz="quarter" idx="12"/>
          </p:nvPr>
        </p:nvSpPr>
        <p:spPr/>
        <p:txBody>
          <a:bodyPr/>
          <a:lstStyle/>
          <a:p>
            <a:fld id="{5A07E627-992C-47B0-AE5B-F627B2EA972F}" type="slidenum">
              <a:rPr lang="es-MX" smtClean="0"/>
              <a:t>60</a:t>
            </a:fld>
            <a:endParaRPr lang="es-MX"/>
          </a:p>
        </p:txBody>
      </p:sp>
      <p:pic>
        <p:nvPicPr>
          <p:cNvPr id="6" name="Content Placeholder 5">
            <a:extLst>
              <a:ext uri="{FF2B5EF4-FFF2-40B4-BE49-F238E27FC236}">
                <a16:creationId xmlns:a16="http://schemas.microsoft.com/office/drawing/2014/main" xmlns="" id="{C0449C72-B8A2-43DD-81A7-69647DEE988F}"/>
              </a:ext>
            </a:extLst>
          </p:cNvPr>
          <p:cNvPicPr>
            <a:picLocks noGrp="1" noChangeAspect="1"/>
          </p:cNvPicPr>
          <p:nvPr>
            <p:ph idx="1"/>
          </p:nvPr>
        </p:nvPicPr>
        <p:blipFill rotWithShape="1">
          <a:blip r:embed="rId2"/>
          <a:srcRect l="6596" t="21193" r="12366" b="7356"/>
          <a:stretch/>
        </p:blipFill>
        <p:spPr>
          <a:xfrm>
            <a:off x="517039" y="535259"/>
            <a:ext cx="11157922" cy="5909573"/>
          </a:xfrm>
          <a:prstGeom prst="rect">
            <a:avLst/>
          </a:prstGeom>
        </p:spPr>
      </p:pic>
    </p:spTree>
    <p:extLst>
      <p:ext uri="{BB962C8B-B14F-4D97-AF65-F5344CB8AC3E}">
        <p14:creationId xmlns:p14="http://schemas.microsoft.com/office/powerpoint/2010/main" val="397633038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C1C7BED-BCFE-4197-9DB1-65513DCBA985}"/>
              </a:ext>
            </a:extLst>
          </p:cNvPr>
          <p:cNvSpPr>
            <a:spLocks noGrp="1"/>
          </p:cNvSpPr>
          <p:nvPr>
            <p:ph idx="1"/>
          </p:nvPr>
        </p:nvSpPr>
        <p:spPr>
          <a:xfrm>
            <a:off x="579863" y="535259"/>
            <a:ext cx="11173522" cy="2893741"/>
          </a:xfrm>
        </p:spPr>
        <p:txBody>
          <a:bodyPr>
            <a:normAutofit/>
          </a:bodyPr>
          <a:lstStyle/>
          <a:p>
            <a:pPr algn="just">
              <a:lnSpc>
                <a:spcPct val="150000"/>
              </a:lnSpc>
            </a:pPr>
            <a:r>
              <a:rPr lang="es-MX" sz="3200" b="1" dirty="0">
                <a:solidFill>
                  <a:srgbClr val="7030A0"/>
                </a:solidFill>
              </a:rPr>
              <a:t>Concentrador Teórico (KT)</a:t>
            </a:r>
          </a:p>
          <a:p>
            <a:pPr marL="0" indent="0" algn="just">
              <a:lnSpc>
                <a:spcPct val="150000"/>
              </a:lnSpc>
              <a:buNone/>
            </a:pPr>
            <a:r>
              <a:rPr lang="es-MX" sz="2800" dirty="0"/>
              <a:t>Se determina por la tabla A15 y dependiendo de la carga aplicada y la configuración geométrica del elemento en estudio.</a:t>
            </a:r>
          </a:p>
        </p:txBody>
      </p:sp>
      <p:sp>
        <p:nvSpPr>
          <p:cNvPr id="4" name="Slide Number Placeholder 3">
            <a:extLst>
              <a:ext uri="{FF2B5EF4-FFF2-40B4-BE49-F238E27FC236}">
                <a16:creationId xmlns:a16="http://schemas.microsoft.com/office/drawing/2014/main" xmlns="" id="{EC994935-24D5-4BA0-9DC6-6C6CE04AA5E2}"/>
              </a:ext>
            </a:extLst>
          </p:cNvPr>
          <p:cNvSpPr>
            <a:spLocks noGrp="1"/>
          </p:cNvSpPr>
          <p:nvPr>
            <p:ph type="sldNum" sz="quarter" idx="12"/>
          </p:nvPr>
        </p:nvSpPr>
        <p:spPr/>
        <p:txBody>
          <a:bodyPr/>
          <a:lstStyle/>
          <a:p>
            <a:fld id="{5A07E627-992C-47B0-AE5B-F627B2EA972F}" type="slidenum">
              <a:rPr lang="es-MX" smtClean="0"/>
              <a:t>61</a:t>
            </a:fld>
            <a:endParaRPr lang="es-MX"/>
          </a:p>
        </p:txBody>
      </p:sp>
      <p:pic>
        <p:nvPicPr>
          <p:cNvPr id="5" name="Picture 4">
            <a:extLst>
              <a:ext uri="{FF2B5EF4-FFF2-40B4-BE49-F238E27FC236}">
                <a16:creationId xmlns:a16="http://schemas.microsoft.com/office/drawing/2014/main" xmlns="" id="{E5669A88-017D-4CB0-9D5E-4D4FA82CC9AA}"/>
              </a:ext>
            </a:extLst>
          </p:cNvPr>
          <p:cNvPicPr>
            <a:picLocks noChangeAspect="1"/>
          </p:cNvPicPr>
          <p:nvPr/>
        </p:nvPicPr>
        <p:blipFill rotWithShape="1">
          <a:blip r:embed="rId3"/>
          <a:srcRect l="13667" t="16280" r="14125"/>
          <a:stretch/>
        </p:blipFill>
        <p:spPr>
          <a:xfrm>
            <a:off x="2351314" y="2707672"/>
            <a:ext cx="9260823" cy="3600000"/>
          </a:xfrm>
          <a:prstGeom prst="rect">
            <a:avLst/>
          </a:prstGeom>
        </p:spPr>
      </p:pic>
    </p:spTree>
    <p:extLst>
      <p:ext uri="{BB962C8B-B14F-4D97-AF65-F5344CB8AC3E}">
        <p14:creationId xmlns:p14="http://schemas.microsoft.com/office/powerpoint/2010/main" val="201749484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xmlns="" id="{A7FF588A-6534-424A-B1E9-35F97AD1F0F7}"/>
              </a:ext>
            </a:extLst>
          </p:cNvPr>
          <p:cNvPicPr>
            <a:picLocks noGrp="1" noChangeAspect="1"/>
          </p:cNvPicPr>
          <p:nvPr>
            <p:ph sz="half" idx="1"/>
          </p:nvPr>
        </p:nvPicPr>
        <p:blipFill rotWithShape="1">
          <a:blip r:embed="rId2"/>
          <a:srcRect l="24939" t="24838" r="8922"/>
          <a:stretch/>
        </p:blipFill>
        <p:spPr>
          <a:xfrm>
            <a:off x="465361" y="735980"/>
            <a:ext cx="5599036" cy="5571692"/>
          </a:xfrm>
          <a:prstGeom prst="rect">
            <a:avLst/>
          </a:prstGeom>
        </p:spPr>
      </p:pic>
      <p:pic>
        <p:nvPicPr>
          <p:cNvPr id="9" name="Content Placeholder 8">
            <a:extLst>
              <a:ext uri="{FF2B5EF4-FFF2-40B4-BE49-F238E27FC236}">
                <a16:creationId xmlns:a16="http://schemas.microsoft.com/office/drawing/2014/main" xmlns="" id="{D3AA92CC-0015-4F21-B0C5-ADF3ED49AA17}"/>
              </a:ext>
            </a:extLst>
          </p:cNvPr>
          <p:cNvPicPr>
            <a:picLocks noGrp="1" noChangeAspect="1"/>
          </p:cNvPicPr>
          <p:nvPr>
            <p:ph sz="half" idx="2"/>
          </p:nvPr>
        </p:nvPicPr>
        <p:blipFill rotWithShape="1">
          <a:blip r:embed="rId3"/>
          <a:srcRect l="25027" t="18844" r="24313" b="12741"/>
          <a:stretch/>
        </p:blipFill>
        <p:spPr>
          <a:xfrm>
            <a:off x="6243168" y="735979"/>
            <a:ext cx="5689752" cy="5571691"/>
          </a:xfrm>
          <a:prstGeom prst="rect">
            <a:avLst/>
          </a:prstGeom>
        </p:spPr>
      </p:pic>
      <p:sp>
        <p:nvSpPr>
          <p:cNvPr id="4" name="Slide Number Placeholder 3">
            <a:extLst>
              <a:ext uri="{FF2B5EF4-FFF2-40B4-BE49-F238E27FC236}">
                <a16:creationId xmlns:a16="http://schemas.microsoft.com/office/drawing/2014/main" xmlns="" id="{EC994935-24D5-4BA0-9DC6-6C6CE04AA5E2}"/>
              </a:ext>
            </a:extLst>
          </p:cNvPr>
          <p:cNvSpPr>
            <a:spLocks noGrp="1"/>
          </p:cNvSpPr>
          <p:nvPr>
            <p:ph type="sldNum" sz="quarter" idx="12"/>
          </p:nvPr>
        </p:nvSpPr>
        <p:spPr/>
        <p:txBody>
          <a:bodyPr/>
          <a:lstStyle/>
          <a:p>
            <a:fld id="{5A07E627-992C-47B0-AE5B-F627B2EA972F}" type="slidenum">
              <a:rPr lang="es-MX" smtClean="0"/>
              <a:t>62</a:t>
            </a:fld>
            <a:endParaRPr lang="es-MX"/>
          </a:p>
        </p:txBody>
      </p:sp>
    </p:spTree>
    <p:extLst>
      <p:ext uri="{BB962C8B-B14F-4D97-AF65-F5344CB8AC3E}">
        <p14:creationId xmlns:p14="http://schemas.microsoft.com/office/powerpoint/2010/main" val="290483314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xmlns="" id="{39005BD9-7646-4D52-BC2C-6C93221C31F2}"/>
              </a:ext>
            </a:extLst>
          </p:cNvPr>
          <p:cNvPicPr>
            <a:picLocks noGrp="1" noChangeAspect="1"/>
          </p:cNvPicPr>
          <p:nvPr>
            <p:ph sz="half" idx="1"/>
          </p:nvPr>
        </p:nvPicPr>
        <p:blipFill rotWithShape="1">
          <a:blip r:embed="rId2"/>
          <a:srcRect l="20717" t="23016" r="12205" b="9404"/>
          <a:stretch/>
        </p:blipFill>
        <p:spPr>
          <a:xfrm>
            <a:off x="557561" y="669073"/>
            <a:ext cx="5538440" cy="5638599"/>
          </a:xfrm>
          <a:prstGeom prst="rect">
            <a:avLst/>
          </a:prstGeom>
        </p:spPr>
      </p:pic>
      <p:sp>
        <p:nvSpPr>
          <p:cNvPr id="7" name="Content Placeholder 6">
            <a:extLst>
              <a:ext uri="{FF2B5EF4-FFF2-40B4-BE49-F238E27FC236}">
                <a16:creationId xmlns:a16="http://schemas.microsoft.com/office/drawing/2014/main" xmlns="" id="{7489894C-DD91-4171-A524-4FEB8435A6A2}"/>
              </a:ext>
            </a:extLst>
          </p:cNvPr>
          <p:cNvSpPr>
            <a:spLocks noGrp="1"/>
          </p:cNvSpPr>
          <p:nvPr>
            <p:ph sz="half" idx="2"/>
          </p:nvPr>
        </p:nvSpPr>
        <p:spPr/>
        <p:txBody>
          <a:bodyPr/>
          <a:lstStyle/>
          <a:p>
            <a:endParaRPr lang="es-MX"/>
          </a:p>
        </p:txBody>
      </p:sp>
      <p:sp>
        <p:nvSpPr>
          <p:cNvPr id="4" name="Slide Number Placeholder 3">
            <a:extLst>
              <a:ext uri="{FF2B5EF4-FFF2-40B4-BE49-F238E27FC236}">
                <a16:creationId xmlns:a16="http://schemas.microsoft.com/office/drawing/2014/main" xmlns="" id="{62777F25-1DF6-4574-B5F5-10D86D9515FE}"/>
              </a:ext>
            </a:extLst>
          </p:cNvPr>
          <p:cNvSpPr>
            <a:spLocks noGrp="1"/>
          </p:cNvSpPr>
          <p:nvPr>
            <p:ph type="sldNum" sz="quarter" idx="12"/>
          </p:nvPr>
        </p:nvSpPr>
        <p:spPr/>
        <p:txBody>
          <a:bodyPr/>
          <a:lstStyle/>
          <a:p>
            <a:fld id="{5A07E627-992C-47B0-AE5B-F627B2EA972F}" type="slidenum">
              <a:rPr lang="es-MX" smtClean="0"/>
              <a:t>63</a:t>
            </a:fld>
            <a:endParaRPr lang="es-MX"/>
          </a:p>
        </p:txBody>
      </p:sp>
      <p:pic>
        <p:nvPicPr>
          <p:cNvPr id="2" name="Picture 1">
            <a:extLst>
              <a:ext uri="{FF2B5EF4-FFF2-40B4-BE49-F238E27FC236}">
                <a16:creationId xmlns:a16="http://schemas.microsoft.com/office/drawing/2014/main" xmlns="" id="{9127C2E0-1420-4BE7-9167-80F47BCE0616}"/>
              </a:ext>
            </a:extLst>
          </p:cNvPr>
          <p:cNvPicPr>
            <a:picLocks noChangeAspect="1"/>
          </p:cNvPicPr>
          <p:nvPr/>
        </p:nvPicPr>
        <p:blipFill rotWithShape="1">
          <a:blip r:embed="rId3"/>
          <a:srcRect l="21232" t="29097" r="10423" b="5706"/>
          <a:stretch/>
        </p:blipFill>
        <p:spPr>
          <a:xfrm>
            <a:off x="6392519" y="669072"/>
            <a:ext cx="5006999" cy="5371119"/>
          </a:xfrm>
          <a:prstGeom prst="rect">
            <a:avLst/>
          </a:prstGeom>
        </p:spPr>
      </p:pic>
    </p:spTree>
    <p:extLst>
      <p:ext uri="{BB962C8B-B14F-4D97-AF65-F5344CB8AC3E}">
        <p14:creationId xmlns:p14="http://schemas.microsoft.com/office/powerpoint/2010/main" val="18377233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xmlns="" id="{150C0025-E8FF-4AC3-8C9C-069DC7EE5E92}"/>
              </a:ext>
            </a:extLst>
          </p:cNvPr>
          <p:cNvPicPr>
            <a:picLocks noGrp="1" noChangeAspect="1"/>
          </p:cNvPicPr>
          <p:nvPr>
            <p:ph sz="half" idx="1"/>
          </p:nvPr>
        </p:nvPicPr>
        <p:blipFill rotWithShape="1">
          <a:blip r:embed="rId2"/>
          <a:srcRect l="7129" t="17611" r="23980" b="6316"/>
          <a:stretch/>
        </p:blipFill>
        <p:spPr>
          <a:xfrm>
            <a:off x="387279" y="623182"/>
            <a:ext cx="5540400" cy="5611635"/>
          </a:xfrm>
          <a:prstGeom prst="rect">
            <a:avLst/>
          </a:prstGeom>
        </p:spPr>
      </p:pic>
      <p:pic>
        <p:nvPicPr>
          <p:cNvPr id="9" name="Content Placeholder 8">
            <a:extLst>
              <a:ext uri="{FF2B5EF4-FFF2-40B4-BE49-F238E27FC236}">
                <a16:creationId xmlns:a16="http://schemas.microsoft.com/office/drawing/2014/main" xmlns="" id="{EBEC1EA9-9FD3-4CBF-892C-2CCC8C268193}"/>
              </a:ext>
            </a:extLst>
          </p:cNvPr>
          <p:cNvPicPr>
            <a:picLocks noGrp="1" noChangeAspect="1"/>
          </p:cNvPicPr>
          <p:nvPr>
            <p:ph sz="half" idx="2"/>
          </p:nvPr>
        </p:nvPicPr>
        <p:blipFill rotWithShape="1">
          <a:blip r:embed="rId3"/>
          <a:srcRect l="12115" t="23228" r="38513" b="17548"/>
          <a:stretch/>
        </p:blipFill>
        <p:spPr>
          <a:xfrm>
            <a:off x="6096000" y="623182"/>
            <a:ext cx="5540400" cy="5611635"/>
          </a:xfrm>
          <a:prstGeom prst="rect">
            <a:avLst/>
          </a:prstGeom>
        </p:spPr>
      </p:pic>
      <p:sp>
        <p:nvSpPr>
          <p:cNvPr id="4" name="Slide Number Placeholder 3">
            <a:extLst>
              <a:ext uri="{FF2B5EF4-FFF2-40B4-BE49-F238E27FC236}">
                <a16:creationId xmlns:a16="http://schemas.microsoft.com/office/drawing/2014/main" xmlns="" id="{59E372FD-8FC7-4DAF-A300-41EB4F0B522C}"/>
              </a:ext>
            </a:extLst>
          </p:cNvPr>
          <p:cNvSpPr>
            <a:spLocks noGrp="1"/>
          </p:cNvSpPr>
          <p:nvPr>
            <p:ph type="sldNum" sz="quarter" idx="12"/>
          </p:nvPr>
        </p:nvSpPr>
        <p:spPr/>
        <p:txBody>
          <a:bodyPr/>
          <a:lstStyle/>
          <a:p>
            <a:fld id="{5A07E627-992C-47B0-AE5B-F627B2EA972F}" type="slidenum">
              <a:rPr lang="es-MX" smtClean="0"/>
              <a:t>64</a:t>
            </a:fld>
            <a:endParaRPr lang="es-MX"/>
          </a:p>
        </p:txBody>
      </p:sp>
    </p:spTree>
    <p:extLst>
      <p:ext uri="{BB962C8B-B14F-4D97-AF65-F5344CB8AC3E}">
        <p14:creationId xmlns:p14="http://schemas.microsoft.com/office/powerpoint/2010/main" val="121835761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5C1B1C4-4DE9-4B5D-968E-B35C7DF890FE}"/>
              </a:ext>
            </a:extLst>
          </p:cNvPr>
          <p:cNvSpPr>
            <a:spLocks noGrp="1"/>
          </p:cNvSpPr>
          <p:nvPr>
            <p:ph type="title"/>
          </p:nvPr>
        </p:nvSpPr>
        <p:spPr>
          <a:xfrm>
            <a:off x="645459" y="642594"/>
            <a:ext cx="10865223" cy="1371600"/>
          </a:xfrm>
        </p:spPr>
        <p:txBody>
          <a:bodyPr>
            <a:noAutofit/>
          </a:bodyPr>
          <a:lstStyle/>
          <a:p>
            <a:pPr marL="685800" indent="-685800" algn="just">
              <a:buFont typeface="Wingdings" panose="05000000000000000000" pitchFamily="2" charset="2"/>
              <a:buChar char="§"/>
            </a:pPr>
            <a:r>
              <a:rPr lang="es-MX" sz="2500" dirty="0"/>
              <a:t>Ejemplo: Las barra plana que se ve en la figura esta sujeta a fuerzas de tracción P= 3kLb. La barra tiene un espesor de t=0.25 pulg. </a:t>
            </a:r>
          </a:p>
        </p:txBody>
      </p:sp>
      <p:sp>
        <p:nvSpPr>
          <p:cNvPr id="4" name="Slide Number Placeholder 3">
            <a:extLst>
              <a:ext uri="{FF2B5EF4-FFF2-40B4-BE49-F238E27FC236}">
                <a16:creationId xmlns:a16="http://schemas.microsoft.com/office/drawing/2014/main" xmlns="" id="{CE65C3C1-0EFC-45D6-98D0-EEF37088A367}"/>
              </a:ext>
            </a:extLst>
          </p:cNvPr>
          <p:cNvSpPr>
            <a:spLocks noGrp="1"/>
          </p:cNvSpPr>
          <p:nvPr>
            <p:ph type="sldNum" sz="quarter" idx="12"/>
          </p:nvPr>
        </p:nvSpPr>
        <p:spPr/>
        <p:txBody>
          <a:bodyPr/>
          <a:lstStyle/>
          <a:p>
            <a:fld id="{5A07E627-992C-47B0-AE5B-F627B2EA972F}" type="slidenum">
              <a:rPr lang="es-MX" smtClean="0"/>
              <a:t>65</a:t>
            </a:fld>
            <a:endParaRPr lang="es-MX"/>
          </a:p>
        </p:txBody>
      </p:sp>
      <p:pic>
        <p:nvPicPr>
          <p:cNvPr id="8" name="Content Placeholder 7">
            <a:extLst>
              <a:ext uri="{FF2B5EF4-FFF2-40B4-BE49-F238E27FC236}">
                <a16:creationId xmlns:a16="http://schemas.microsoft.com/office/drawing/2014/main" xmlns="" id="{564DD9CC-5AC8-4451-9B5F-A219E632D60E}"/>
              </a:ext>
            </a:extLst>
          </p:cNvPr>
          <p:cNvPicPr>
            <a:picLocks noGrp="1" noChangeAspect="1"/>
          </p:cNvPicPr>
          <p:nvPr>
            <p:ph idx="1"/>
          </p:nvPr>
        </p:nvPicPr>
        <p:blipFill rotWithShape="1">
          <a:blip r:embed="rId2"/>
          <a:srcRect l="18302" t="46768" r="53074" b="26650"/>
          <a:stretch/>
        </p:blipFill>
        <p:spPr>
          <a:xfrm>
            <a:off x="681317" y="2014194"/>
            <a:ext cx="3600000" cy="1879633"/>
          </a:xfrm>
          <a:prstGeom prst="rect">
            <a:avLst/>
          </a:prstGeom>
        </p:spPr>
      </p:pic>
      <p:sp>
        <p:nvSpPr>
          <p:cNvPr id="7" name="Rectangle 6">
            <a:extLst>
              <a:ext uri="{FF2B5EF4-FFF2-40B4-BE49-F238E27FC236}">
                <a16:creationId xmlns:a16="http://schemas.microsoft.com/office/drawing/2014/main" xmlns="" id="{7685D770-F064-415C-B02E-753EFF291D27}"/>
              </a:ext>
            </a:extLst>
          </p:cNvPr>
          <p:cNvSpPr/>
          <p:nvPr/>
        </p:nvSpPr>
        <p:spPr>
          <a:xfrm>
            <a:off x="5227432" y="6307672"/>
            <a:ext cx="5897768" cy="369332"/>
          </a:xfrm>
          <a:prstGeom prst="rect">
            <a:avLst/>
          </a:prstGeom>
        </p:spPr>
        <p:txBody>
          <a:bodyPr wrap="none">
            <a:spAutoFit/>
          </a:bodyPr>
          <a:lstStyle/>
          <a:p>
            <a:r>
              <a:rPr lang="es-MX" dirty="0"/>
              <a:t>https://www.youtube.com/watch?v=0klkJbpm72M</a:t>
            </a:r>
          </a:p>
        </p:txBody>
      </p:sp>
      <p:sp>
        <p:nvSpPr>
          <p:cNvPr id="9" name="TextBox 8">
            <a:extLst>
              <a:ext uri="{FF2B5EF4-FFF2-40B4-BE49-F238E27FC236}">
                <a16:creationId xmlns:a16="http://schemas.microsoft.com/office/drawing/2014/main" xmlns="" id="{69422D65-66FC-4F41-A11F-307E2E05F86B}"/>
              </a:ext>
            </a:extLst>
          </p:cNvPr>
          <p:cNvSpPr txBox="1"/>
          <p:nvPr/>
        </p:nvSpPr>
        <p:spPr>
          <a:xfrm>
            <a:off x="645459" y="4267200"/>
            <a:ext cx="3059033" cy="830997"/>
          </a:xfrm>
          <a:prstGeom prst="rect">
            <a:avLst/>
          </a:prstGeom>
          <a:noFill/>
        </p:spPr>
        <p:txBody>
          <a:bodyPr wrap="square" rtlCol="0">
            <a:spAutoFit/>
          </a:bodyPr>
          <a:lstStyle/>
          <a:p>
            <a:r>
              <a:rPr lang="es-MX" sz="2400" dirty="0"/>
              <a:t>d= 1 pulg.</a:t>
            </a:r>
          </a:p>
          <a:p>
            <a:r>
              <a:rPr lang="es-MX" sz="2400" dirty="0"/>
              <a:t>Ancho= b= 6 pulg</a:t>
            </a:r>
          </a:p>
        </p:txBody>
      </p:sp>
      <p:sp>
        <p:nvSpPr>
          <p:cNvPr id="10" name="TextBox 9">
            <a:extLst>
              <a:ext uri="{FF2B5EF4-FFF2-40B4-BE49-F238E27FC236}">
                <a16:creationId xmlns:a16="http://schemas.microsoft.com/office/drawing/2014/main" xmlns="" id="{4BCB1889-2468-4FC9-A86C-CBC937E35535}"/>
              </a:ext>
            </a:extLst>
          </p:cNvPr>
          <p:cNvSpPr txBox="1"/>
          <p:nvPr/>
        </p:nvSpPr>
        <p:spPr>
          <a:xfrm>
            <a:off x="5227432" y="2014194"/>
            <a:ext cx="6073614" cy="830997"/>
          </a:xfrm>
          <a:prstGeom prst="rect">
            <a:avLst/>
          </a:prstGeom>
          <a:noFill/>
        </p:spPr>
        <p:txBody>
          <a:bodyPr wrap="square" rtlCol="0">
            <a:spAutoFit/>
          </a:bodyPr>
          <a:lstStyle/>
          <a:p>
            <a:r>
              <a:rPr lang="es-MX" sz="2400" dirty="0">
                <a:solidFill>
                  <a:srgbClr val="002060"/>
                </a:solidFill>
              </a:rPr>
              <a:t>1.- Analizar el tipo de grafica se puede ocupar:</a:t>
            </a:r>
          </a:p>
        </p:txBody>
      </p:sp>
      <p:pic>
        <p:nvPicPr>
          <p:cNvPr id="11" name="Picture 10">
            <a:extLst>
              <a:ext uri="{FF2B5EF4-FFF2-40B4-BE49-F238E27FC236}">
                <a16:creationId xmlns:a16="http://schemas.microsoft.com/office/drawing/2014/main" xmlns="" id="{91701503-1CB6-4C5D-AF45-51F5F61BC6C7}"/>
              </a:ext>
            </a:extLst>
          </p:cNvPr>
          <p:cNvPicPr>
            <a:picLocks noChangeAspect="1"/>
          </p:cNvPicPr>
          <p:nvPr/>
        </p:nvPicPr>
        <p:blipFill rotWithShape="1">
          <a:blip r:embed="rId3"/>
          <a:srcRect l="20004" t="25284" r="32638" b="12048"/>
          <a:stretch/>
        </p:blipFill>
        <p:spPr>
          <a:xfrm>
            <a:off x="5139509" y="2979222"/>
            <a:ext cx="6073614" cy="2694747"/>
          </a:xfrm>
          <a:prstGeom prst="rect">
            <a:avLst/>
          </a:prstGeom>
        </p:spPr>
      </p:pic>
    </p:spTree>
    <p:extLst>
      <p:ext uri="{BB962C8B-B14F-4D97-AF65-F5344CB8AC3E}">
        <p14:creationId xmlns:p14="http://schemas.microsoft.com/office/powerpoint/2010/main" val="357962070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5C1B1C4-4DE9-4B5D-968E-B35C7DF890FE}"/>
              </a:ext>
            </a:extLst>
          </p:cNvPr>
          <p:cNvSpPr>
            <a:spLocks noGrp="1"/>
          </p:cNvSpPr>
          <p:nvPr>
            <p:ph type="title"/>
          </p:nvPr>
        </p:nvSpPr>
        <p:spPr>
          <a:xfrm>
            <a:off x="645459" y="642594"/>
            <a:ext cx="10865223" cy="1371600"/>
          </a:xfrm>
        </p:spPr>
        <p:txBody>
          <a:bodyPr>
            <a:noAutofit/>
          </a:bodyPr>
          <a:lstStyle/>
          <a:p>
            <a:pPr marL="685800" indent="-685800" algn="just">
              <a:buFont typeface="Wingdings" panose="05000000000000000000" pitchFamily="2" charset="2"/>
              <a:buChar char="§"/>
            </a:pPr>
            <a:r>
              <a:rPr lang="es-MX" sz="2500" dirty="0"/>
              <a:t>Ejemplo: Las barra plana que se ve en la figura esta sujeta a fuerzas de tracción P= 3kLb. La barra tiene un espesor de t=0.25 pulg. </a:t>
            </a:r>
          </a:p>
        </p:txBody>
      </p:sp>
      <p:sp>
        <p:nvSpPr>
          <p:cNvPr id="4" name="Slide Number Placeholder 3">
            <a:extLst>
              <a:ext uri="{FF2B5EF4-FFF2-40B4-BE49-F238E27FC236}">
                <a16:creationId xmlns:a16="http://schemas.microsoft.com/office/drawing/2014/main" xmlns="" id="{CE65C3C1-0EFC-45D6-98D0-EEF37088A367}"/>
              </a:ext>
            </a:extLst>
          </p:cNvPr>
          <p:cNvSpPr>
            <a:spLocks noGrp="1"/>
          </p:cNvSpPr>
          <p:nvPr>
            <p:ph type="sldNum" sz="quarter" idx="12"/>
          </p:nvPr>
        </p:nvSpPr>
        <p:spPr/>
        <p:txBody>
          <a:bodyPr/>
          <a:lstStyle/>
          <a:p>
            <a:fld id="{5A07E627-992C-47B0-AE5B-F627B2EA972F}" type="slidenum">
              <a:rPr lang="es-MX" smtClean="0"/>
              <a:t>66</a:t>
            </a:fld>
            <a:endParaRPr lang="es-MX"/>
          </a:p>
        </p:txBody>
      </p:sp>
      <p:pic>
        <p:nvPicPr>
          <p:cNvPr id="8" name="Content Placeholder 7">
            <a:extLst>
              <a:ext uri="{FF2B5EF4-FFF2-40B4-BE49-F238E27FC236}">
                <a16:creationId xmlns:a16="http://schemas.microsoft.com/office/drawing/2014/main" xmlns="" id="{564DD9CC-5AC8-4451-9B5F-A219E632D60E}"/>
              </a:ext>
            </a:extLst>
          </p:cNvPr>
          <p:cNvPicPr>
            <a:picLocks noGrp="1" noChangeAspect="1"/>
          </p:cNvPicPr>
          <p:nvPr>
            <p:ph idx="1"/>
          </p:nvPr>
        </p:nvPicPr>
        <p:blipFill rotWithShape="1">
          <a:blip r:embed="rId2"/>
          <a:srcRect l="18302" t="46768" r="53074" b="26650"/>
          <a:stretch/>
        </p:blipFill>
        <p:spPr>
          <a:xfrm>
            <a:off x="681317" y="2014194"/>
            <a:ext cx="3600000" cy="1879633"/>
          </a:xfrm>
          <a:prstGeom prst="rect">
            <a:avLst/>
          </a:prstGeom>
        </p:spPr>
      </p:pic>
      <p:sp>
        <p:nvSpPr>
          <p:cNvPr id="7" name="Rectangle 6">
            <a:extLst>
              <a:ext uri="{FF2B5EF4-FFF2-40B4-BE49-F238E27FC236}">
                <a16:creationId xmlns:a16="http://schemas.microsoft.com/office/drawing/2014/main" xmlns="" id="{7685D770-F064-415C-B02E-753EFF291D27}"/>
              </a:ext>
            </a:extLst>
          </p:cNvPr>
          <p:cNvSpPr/>
          <p:nvPr/>
        </p:nvSpPr>
        <p:spPr>
          <a:xfrm>
            <a:off x="5227432" y="6307672"/>
            <a:ext cx="5897768" cy="369332"/>
          </a:xfrm>
          <a:prstGeom prst="rect">
            <a:avLst/>
          </a:prstGeom>
        </p:spPr>
        <p:txBody>
          <a:bodyPr wrap="none">
            <a:spAutoFit/>
          </a:bodyPr>
          <a:lstStyle/>
          <a:p>
            <a:r>
              <a:rPr lang="es-MX" dirty="0"/>
              <a:t>https://www.youtube.com/watch?v=0klkJbpm72M</a:t>
            </a:r>
          </a:p>
        </p:txBody>
      </p:sp>
      <p:sp>
        <p:nvSpPr>
          <p:cNvPr id="9" name="TextBox 8">
            <a:extLst>
              <a:ext uri="{FF2B5EF4-FFF2-40B4-BE49-F238E27FC236}">
                <a16:creationId xmlns:a16="http://schemas.microsoft.com/office/drawing/2014/main" xmlns="" id="{69422D65-66FC-4F41-A11F-307E2E05F86B}"/>
              </a:ext>
            </a:extLst>
          </p:cNvPr>
          <p:cNvSpPr txBox="1"/>
          <p:nvPr/>
        </p:nvSpPr>
        <p:spPr>
          <a:xfrm>
            <a:off x="645459" y="4267200"/>
            <a:ext cx="3059033" cy="830997"/>
          </a:xfrm>
          <a:prstGeom prst="rect">
            <a:avLst/>
          </a:prstGeom>
          <a:noFill/>
        </p:spPr>
        <p:txBody>
          <a:bodyPr wrap="square" rtlCol="0">
            <a:spAutoFit/>
          </a:bodyPr>
          <a:lstStyle/>
          <a:p>
            <a:r>
              <a:rPr lang="es-MX" sz="2400" dirty="0"/>
              <a:t>d= 1 pulg.</a:t>
            </a:r>
          </a:p>
          <a:p>
            <a:r>
              <a:rPr lang="es-MX" sz="2400" dirty="0"/>
              <a:t>Ancho= t= 6 pulg</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xmlns="" id="{4BCB1889-2468-4FC9-A86C-CBC937E35535}"/>
                  </a:ext>
                </a:extLst>
              </p:cNvPr>
              <p:cNvSpPr txBox="1"/>
              <p:nvPr/>
            </p:nvSpPr>
            <p:spPr>
              <a:xfrm>
                <a:off x="5139509" y="2668683"/>
                <a:ext cx="6073614" cy="1606145"/>
              </a:xfrm>
              <a:prstGeom prst="rect">
                <a:avLst/>
              </a:prstGeom>
              <a:noFill/>
            </p:spPr>
            <p:txBody>
              <a:bodyPr wrap="square" rtlCol="0">
                <a:spAutoFit/>
              </a:bodyPr>
              <a:lstStyle/>
              <a:p>
                <a:r>
                  <a:rPr lang="es-MX" sz="3200" dirty="0">
                    <a:solidFill>
                      <a:srgbClr val="002060"/>
                    </a:solidFill>
                  </a:rPr>
                  <a:t>2.- Calcular esfuerzo máximo:</a:t>
                </a:r>
              </a:p>
              <a:p>
                <a14:m>
                  <m:oMathPara xmlns:m="http://schemas.openxmlformats.org/officeDocument/2006/math" xmlns="">
                    <m:oMathParaPr>
                      <m:jc m:val="centerGroup"/>
                    </m:oMathParaPr>
                    <m:oMath xmlns:m="http://schemas.openxmlformats.org/officeDocument/2006/math">
                      <m:f>
                        <m:fPr>
                          <m:ctrlPr>
                            <a:rPr lang="es-MX" sz="3200" i="1" smtClean="0">
                              <a:solidFill>
                                <a:srgbClr val="002060"/>
                              </a:solidFill>
                              <a:latin typeface="Cambria Math" panose="02040503050406030204" pitchFamily="18" charset="0"/>
                            </a:rPr>
                          </m:ctrlPr>
                        </m:fPr>
                        <m:num>
                          <m:r>
                            <a:rPr lang="es-MX" sz="3200" b="0" i="1" smtClean="0">
                              <a:solidFill>
                                <a:srgbClr val="002060"/>
                              </a:solidFill>
                              <a:latin typeface="Cambria Math" panose="02040503050406030204" pitchFamily="18" charset="0"/>
                            </a:rPr>
                            <m:t>𝑑</m:t>
                          </m:r>
                        </m:num>
                        <m:den>
                          <m:r>
                            <a:rPr lang="es-MX" sz="3200" b="0" i="1" smtClean="0">
                              <a:solidFill>
                                <a:srgbClr val="002060"/>
                              </a:solidFill>
                              <a:latin typeface="Cambria Math" panose="02040503050406030204" pitchFamily="18" charset="0"/>
                            </a:rPr>
                            <m:t>𝑏</m:t>
                          </m:r>
                        </m:den>
                      </m:f>
                      <m:r>
                        <a:rPr lang="es-MX" sz="3200" b="0" i="1" smtClean="0">
                          <a:solidFill>
                            <a:srgbClr val="002060"/>
                          </a:solidFill>
                          <a:latin typeface="Cambria Math" panose="02040503050406030204" pitchFamily="18" charset="0"/>
                        </a:rPr>
                        <m:t>=</m:t>
                      </m:r>
                      <m:f>
                        <m:fPr>
                          <m:ctrlPr>
                            <a:rPr lang="es-MX" sz="3200" b="0" i="1" smtClean="0">
                              <a:solidFill>
                                <a:srgbClr val="002060"/>
                              </a:solidFill>
                              <a:latin typeface="Cambria Math" panose="02040503050406030204" pitchFamily="18" charset="0"/>
                            </a:rPr>
                          </m:ctrlPr>
                        </m:fPr>
                        <m:num>
                          <m:r>
                            <a:rPr lang="es-MX" sz="3200" b="0" i="1" smtClean="0">
                              <a:solidFill>
                                <a:srgbClr val="002060"/>
                              </a:solidFill>
                              <a:latin typeface="Cambria Math" panose="02040503050406030204" pitchFamily="18" charset="0"/>
                            </a:rPr>
                            <m:t>1 </m:t>
                          </m:r>
                          <m:r>
                            <a:rPr lang="es-MX" sz="3200" b="0" i="1" smtClean="0">
                              <a:solidFill>
                                <a:srgbClr val="002060"/>
                              </a:solidFill>
                              <a:latin typeface="Cambria Math" panose="02040503050406030204" pitchFamily="18" charset="0"/>
                            </a:rPr>
                            <m:t>𝑝𝑢𝑙𝑔</m:t>
                          </m:r>
                        </m:num>
                        <m:den>
                          <m:r>
                            <a:rPr lang="es-MX" sz="3200" b="0" i="1" smtClean="0">
                              <a:solidFill>
                                <a:srgbClr val="002060"/>
                              </a:solidFill>
                              <a:latin typeface="Cambria Math" panose="02040503050406030204" pitchFamily="18" charset="0"/>
                            </a:rPr>
                            <m:t>6 </m:t>
                          </m:r>
                          <m:r>
                            <a:rPr lang="es-MX" sz="3200" b="0" i="1" smtClean="0">
                              <a:solidFill>
                                <a:srgbClr val="002060"/>
                              </a:solidFill>
                              <a:latin typeface="Cambria Math" panose="02040503050406030204" pitchFamily="18" charset="0"/>
                            </a:rPr>
                            <m:t>𝑝𝑢𝑙𝑔</m:t>
                          </m:r>
                        </m:den>
                      </m:f>
                      <m:r>
                        <a:rPr lang="es-MX" sz="3200" b="0" i="1" smtClean="0">
                          <a:solidFill>
                            <a:srgbClr val="002060"/>
                          </a:solidFill>
                          <a:latin typeface="Cambria Math" panose="02040503050406030204" pitchFamily="18" charset="0"/>
                        </a:rPr>
                        <m:t>=0.166</m:t>
                      </m:r>
                      <m:r>
                        <a:rPr lang="es-MX" sz="3200" b="0" i="0" smtClean="0">
                          <a:solidFill>
                            <a:srgbClr val="002060"/>
                          </a:solidFill>
                          <a:latin typeface="Cambria Math" panose="02040503050406030204" pitchFamily="18" charset="0"/>
                        </a:rPr>
                        <m:t>=0.17</m:t>
                      </m:r>
                    </m:oMath>
                  </m:oMathPara>
                </a14:m>
                <a:endParaRPr lang="es-MX" sz="3200" dirty="0">
                  <a:solidFill>
                    <a:srgbClr val="002060"/>
                  </a:solidFill>
                </a:endParaRPr>
              </a:p>
            </p:txBody>
          </p:sp>
        </mc:Choice>
        <mc:Fallback xmlns="">
          <p:sp>
            <p:nvSpPr>
              <p:cNvPr id="10" name="TextBox 9">
                <a:extLst>
                  <a:ext uri="{FF2B5EF4-FFF2-40B4-BE49-F238E27FC236}">
                    <a16:creationId xmlns:a16="http://schemas.microsoft.com/office/drawing/2014/main" id="{4BCB1889-2468-4FC9-A86C-CBC937E35535}"/>
                  </a:ext>
                </a:extLst>
              </p:cNvPr>
              <p:cNvSpPr txBox="1">
                <a:spLocks noRot="1" noChangeAspect="1" noMove="1" noResize="1" noEditPoints="1" noAdjustHandles="1" noChangeArrowheads="1" noChangeShapeType="1" noTextEdit="1"/>
              </p:cNvSpPr>
              <p:nvPr/>
            </p:nvSpPr>
            <p:spPr>
              <a:xfrm>
                <a:off x="5139509" y="2668683"/>
                <a:ext cx="6073614" cy="1606145"/>
              </a:xfrm>
              <a:prstGeom prst="rect">
                <a:avLst/>
              </a:prstGeom>
              <a:blipFill>
                <a:blip r:embed="rId3"/>
                <a:stretch>
                  <a:fillRect l="-2510" t="-4943" r="-1506"/>
                </a:stretch>
              </a:blipFill>
            </p:spPr>
            <p:txBody>
              <a:bodyPr/>
              <a:lstStyle/>
              <a:p>
                <a:r>
                  <a:rPr lang="es-MX">
                    <a:noFill/>
                  </a:rPr>
                  <a:t> </a:t>
                </a:r>
              </a:p>
            </p:txBody>
          </p:sp>
        </mc:Fallback>
      </mc:AlternateContent>
    </p:spTree>
    <p:extLst>
      <p:ext uri="{BB962C8B-B14F-4D97-AF65-F5344CB8AC3E}">
        <p14:creationId xmlns:p14="http://schemas.microsoft.com/office/powerpoint/2010/main" val="243396549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5C1B1C4-4DE9-4B5D-968E-B35C7DF890FE}"/>
              </a:ext>
            </a:extLst>
          </p:cNvPr>
          <p:cNvSpPr>
            <a:spLocks noGrp="1"/>
          </p:cNvSpPr>
          <p:nvPr>
            <p:ph type="title"/>
          </p:nvPr>
        </p:nvSpPr>
        <p:spPr>
          <a:xfrm>
            <a:off x="645459" y="642594"/>
            <a:ext cx="10865223" cy="1371600"/>
          </a:xfrm>
        </p:spPr>
        <p:txBody>
          <a:bodyPr>
            <a:noAutofit/>
          </a:bodyPr>
          <a:lstStyle/>
          <a:p>
            <a:pPr marL="685800" indent="-685800" algn="just">
              <a:buFont typeface="Wingdings" panose="05000000000000000000" pitchFamily="2" charset="2"/>
              <a:buChar char="§"/>
            </a:pPr>
            <a:r>
              <a:rPr lang="es-MX" sz="2500" dirty="0"/>
              <a:t>Ejemplo: Las barra plana que se ve en la figura esta sujeta a fuerzas de tracción P= 3kLb. La barra tiene un espesor de t=0.25 pulg. </a:t>
            </a:r>
          </a:p>
        </p:txBody>
      </p:sp>
      <p:sp>
        <p:nvSpPr>
          <p:cNvPr id="4" name="Slide Number Placeholder 3">
            <a:extLst>
              <a:ext uri="{FF2B5EF4-FFF2-40B4-BE49-F238E27FC236}">
                <a16:creationId xmlns:a16="http://schemas.microsoft.com/office/drawing/2014/main" xmlns="" id="{CE65C3C1-0EFC-45D6-98D0-EEF37088A367}"/>
              </a:ext>
            </a:extLst>
          </p:cNvPr>
          <p:cNvSpPr>
            <a:spLocks noGrp="1"/>
          </p:cNvSpPr>
          <p:nvPr>
            <p:ph type="sldNum" sz="quarter" idx="12"/>
          </p:nvPr>
        </p:nvSpPr>
        <p:spPr/>
        <p:txBody>
          <a:bodyPr/>
          <a:lstStyle/>
          <a:p>
            <a:fld id="{5A07E627-992C-47B0-AE5B-F627B2EA972F}" type="slidenum">
              <a:rPr lang="es-MX" smtClean="0"/>
              <a:t>67</a:t>
            </a:fld>
            <a:endParaRPr lang="es-MX"/>
          </a:p>
        </p:txBody>
      </p:sp>
      <p:pic>
        <p:nvPicPr>
          <p:cNvPr id="8" name="Content Placeholder 7">
            <a:extLst>
              <a:ext uri="{FF2B5EF4-FFF2-40B4-BE49-F238E27FC236}">
                <a16:creationId xmlns:a16="http://schemas.microsoft.com/office/drawing/2014/main" xmlns="" id="{564DD9CC-5AC8-4451-9B5F-A219E632D60E}"/>
              </a:ext>
            </a:extLst>
          </p:cNvPr>
          <p:cNvPicPr>
            <a:picLocks noGrp="1" noChangeAspect="1"/>
          </p:cNvPicPr>
          <p:nvPr>
            <p:ph idx="1"/>
          </p:nvPr>
        </p:nvPicPr>
        <p:blipFill rotWithShape="1">
          <a:blip r:embed="rId2"/>
          <a:srcRect l="18302" t="46768" r="53074" b="26650"/>
          <a:stretch/>
        </p:blipFill>
        <p:spPr>
          <a:xfrm>
            <a:off x="681317" y="2014194"/>
            <a:ext cx="3600000" cy="1879633"/>
          </a:xfrm>
          <a:prstGeom prst="rect">
            <a:avLst/>
          </a:prstGeom>
        </p:spPr>
      </p:pic>
      <p:sp>
        <p:nvSpPr>
          <p:cNvPr id="7" name="Rectangle 6">
            <a:extLst>
              <a:ext uri="{FF2B5EF4-FFF2-40B4-BE49-F238E27FC236}">
                <a16:creationId xmlns:a16="http://schemas.microsoft.com/office/drawing/2014/main" xmlns="" id="{7685D770-F064-415C-B02E-753EFF291D27}"/>
              </a:ext>
            </a:extLst>
          </p:cNvPr>
          <p:cNvSpPr/>
          <p:nvPr/>
        </p:nvSpPr>
        <p:spPr>
          <a:xfrm>
            <a:off x="5227432" y="6307672"/>
            <a:ext cx="5897768" cy="369332"/>
          </a:xfrm>
          <a:prstGeom prst="rect">
            <a:avLst/>
          </a:prstGeom>
        </p:spPr>
        <p:txBody>
          <a:bodyPr wrap="none">
            <a:spAutoFit/>
          </a:bodyPr>
          <a:lstStyle/>
          <a:p>
            <a:r>
              <a:rPr lang="es-MX" dirty="0"/>
              <a:t>https://www.youtube.com/watch?v=0klkJbpm72M</a:t>
            </a:r>
          </a:p>
        </p:txBody>
      </p:sp>
      <p:sp>
        <p:nvSpPr>
          <p:cNvPr id="9" name="TextBox 8">
            <a:extLst>
              <a:ext uri="{FF2B5EF4-FFF2-40B4-BE49-F238E27FC236}">
                <a16:creationId xmlns:a16="http://schemas.microsoft.com/office/drawing/2014/main" xmlns="" id="{69422D65-66FC-4F41-A11F-307E2E05F86B}"/>
              </a:ext>
            </a:extLst>
          </p:cNvPr>
          <p:cNvSpPr txBox="1"/>
          <p:nvPr/>
        </p:nvSpPr>
        <p:spPr>
          <a:xfrm>
            <a:off x="645459" y="4267200"/>
            <a:ext cx="3059033" cy="830997"/>
          </a:xfrm>
          <a:prstGeom prst="rect">
            <a:avLst/>
          </a:prstGeom>
          <a:noFill/>
        </p:spPr>
        <p:txBody>
          <a:bodyPr wrap="square" rtlCol="0">
            <a:spAutoFit/>
          </a:bodyPr>
          <a:lstStyle/>
          <a:p>
            <a:r>
              <a:rPr lang="es-MX" sz="2400" dirty="0"/>
              <a:t>d= 1 pulg.</a:t>
            </a:r>
          </a:p>
          <a:p>
            <a:r>
              <a:rPr lang="es-MX" sz="2400" dirty="0"/>
              <a:t>Ancho= t= 6 pulg</a:t>
            </a:r>
          </a:p>
        </p:txBody>
      </p:sp>
      <p:pic>
        <p:nvPicPr>
          <p:cNvPr id="13" name="Picture 12">
            <a:extLst>
              <a:ext uri="{FF2B5EF4-FFF2-40B4-BE49-F238E27FC236}">
                <a16:creationId xmlns:a16="http://schemas.microsoft.com/office/drawing/2014/main" xmlns="" id="{1FBC2648-9708-437D-9F40-1FFAF61DB186}"/>
              </a:ext>
            </a:extLst>
          </p:cNvPr>
          <p:cNvPicPr>
            <a:picLocks noChangeAspect="1"/>
          </p:cNvPicPr>
          <p:nvPr/>
        </p:nvPicPr>
        <p:blipFill rotWithShape="1">
          <a:blip r:embed="rId3"/>
          <a:srcRect l="20004" t="25284" r="32638" b="12048"/>
          <a:stretch/>
        </p:blipFill>
        <p:spPr>
          <a:xfrm>
            <a:off x="5051586" y="2894413"/>
            <a:ext cx="6494955" cy="3318247"/>
          </a:xfrm>
          <a:prstGeom prst="rect">
            <a:avLst/>
          </a:prstGeom>
        </p:spPr>
      </p:pic>
      <p:cxnSp>
        <p:nvCxnSpPr>
          <p:cNvPr id="5" name="Straight Connector 4">
            <a:extLst>
              <a:ext uri="{FF2B5EF4-FFF2-40B4-BE49-F238E27FC236}">
                <a16:creationId xmlns:a16="http://schemas.microsoft.com/office/drawing/2014/main" xmlns="" id="{C255C832-A88A-42E3-8184-181CD8B0AAA9}"/>
              </a:ext>
            </a:extLst>
          </p:cNvPr>
          <p:cNvCxnSpPr>
            <a:cxnSpLocks/>
          </p:cNvCxnSpPr>
          <p:nvPr/>
        </p:nvCxnSpPr>
        <p:spPr>
          <a:xfrm flipV="1">
            <a:off x="6831062" y="2995863"/>
            <a:ext cx="0" cy="283945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xmlns="" id="{3F56F4E1-1810-42EF-8050-FD52F89A4302}"/>
              </a:ext>
            </a:extLst>
          </p:cNvPr>
          <p:cNvCxnSpPr>
            <a:cxnSpLocks/>
          </p:cNvCxnSpPr>
          <p:nvPr/>
        </p:nvCxnSpPr>
        <p:spPr>
          <a:xfrm flipH="1">
            <a:off x="5807123" y="4226256"/>
            <a:ext cx="1023939"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8" name="Oval 17">
            <a:extLst>
              <a:ext uri="{FF2B5EF4-FFF2-40B4-BE49-F238E27FC236}">
                <a16:creationId xmlns:a16="http://schemas.microsoft.com/office/drawing/2014/main" xmlns="" id="{B16E4BF0-933F-434E-87A5-3409665A258C}"/>
              </a:ext>
            </a:extLst>
          </p:cNvPr>
          <p:cNvSpPr/>
          <p:nvPr/>
        </p:nvSpPr>
        <p:spPr>
          <a:xfrm>
            <a:off x="6728707" y="4123886"/>
            <a:ext cx="204711" cy="179668"/>
          </a:xfrm>
          <a:prstGeom prst="ellipse">
            <a:avLst/>
          </a:prstGeom>
          <a:solidFill>
            <a:srgbClr val="011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TextBox 18">
            <a:extLst>
              <a:ext uri="{FF2B5EF4-FFF2-40B4-BE49-F238E27FC236}">
                <a16:creationId xmlns:a16="http://schemas.microsoft.com/office/drawing/2014/main" xmlns="" id="{B27C01C1-EB8E-46AF-A4B9-46346009E130}"/>
              </a:ext>
            </a:extLst>
          </p:cNvPr>
          <p:cNvSpPr txBox="1"/>
          <p:nvPr/>
        </p:nvSpPr>
        <p:spPr>
          <a:xfrm>
            <a:off x="6653652" y="5773894"/>
            <a:ext cx="504952" cy="276999"/>
          </a:xfrm>
          <a:prstGeom prst="rect">
            <a:avLst/>
          </a:prstGeom>
          <a:noFill/>
        </p:spPr>
        <p:txBody>
          <a:bodyPr wrap="square" rtlCol="0">
            <a:spAutoFit/>
          </a:bodyPr>
          <a:lstStyle/>
          <a:p>
            <a:r>
              <a:rPr lang="es-MX" sz="1200" dirty="0"/>
              <a:t>0.17</a:t>
            </a:r>
          </a:p>
        </p:txBody>
      </p:sp>
      <p:sp>
        <p:nvSpPr>
          <p:cNvPr id="20" name="TextBox 19">
            <a:extLst>
              <a:ext uri="{FF2B5EF4-FFF2-40B4-BE49-F238E27FC236}">
                <a16:creationId xmlns:a16="http://schemas.microsoft.com/office/drawing/2014/main" xmlns="" id="{DF0EF912-5ED9-462A-9FDB-54726D86BE52}"/>
              </a:ext>
            </a:extLst>
          </p:cNvPr>
          <p:cNvSpPr txBox="1"/>
          <p:nvPr/>
        </p:nvSpPr>
        <p:spPr>
          <a:xfrm>
            <a:off x="4859191" y="1977250"/>
            <a:ext cx="6687341" cy="954107"/>
          </a:xfrm>
          <a:prstGeom prst="rect">
            <a:avLst/>
          </a:prstGeom>
          <a:noFill/>
        </p:spPr>
        <p:txBody>
          <a:bodyPr wrap="square" rtlCol="0">
            <a:spAutoFit/>
          </a:bodyPr>
          <a:lstStyle/>
          <a:p>
            <a:r>
              <a:rPr lang="es-MX" sz="2800" dirty="0">
                <a:solidFill>
                  <a:srgbClr val="002060"/>
                </a:solidFill>
              </a:rPr>
              <a:t>3.- Ubicar en la grafica el punto de esfuerzo máximo:</a:t>
            </a:r>
          </a:p>
        </p:txBody>
      </p:sp>
    </p:spTree>
    <p:extLst>
      <p:ext uri="{BB962C8B-B14F-4D97-AF65-F5344CB8AC3E}">
        <p14:creationId xmlns:p14="http://schemas.microsoft.com/office/powerpoint/2010/main" val="228048283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5C1B1C4-4DE9-4B5D-968E-B35C7DF890FE}"/>
              </a:ext>
            </a:extLst>
          </p:cNvPr>
          <p:cNvSpPr>
            <a:spLocks noGrp="1"/>
          </p:cNvSpPr>
          <p:nvPr>
            <p:ph type="title"/>
          </p:nvPr>
        </p:nvSpPr>
        <p:spPr>
          <a:xfrm>
            <a:off x="645459" y="642594"/>
            <a:ext cx="10865223" cy="1371600"/>
          </a:xfrm>
        </p:spPr>
        <p:txBody>
          <a:bodyPr>
            <a:noAutofit/>
          </a:bodyPr>
          <a:lstStyle/>
          <a:p>
            <a:pPr marL="685800" indent="-685800" algn="just">
              <a:buFont typeface="Wingdings" panose="05000000000000000000" pitchFamily="2" charset="2"/>
              <a:buChar char="§"/>
            </a:pPr>
            <a:r>
              <a:rPr lang="es-MX" sz="2500" dirty="0"/>
              <a:t>Ejemplo: Las barra plana que se ve en la figura esta sujeta a fuerzas de tracción P= 3kLb. La barra tiene un espesor de t=0.25 pulg. </a:t>
            </a:r>
          </a:p>
        </p:txBody>
      </p:sp>
      <p:sp>
        <p:nvSpPr>
          <p:cNvPr id="4" name="Slide Number Placeholder 3">
            <a:extLst>
              <a:ext uri="{FF2B5EF4-FFF2-40B4-BE49-F238E27FC236}">
                <a16:creationId xmlns:a16="http://schemas.microsoft.com/office/drawing/2014/main" xmlns="" id="{CE65C3C1-0EFC-45D6-98D0-EEF37088A367}"/>
              </a:ext>
            </a:extLst>
          </p:cNvPr>
          <p:cNvSpPr>
            <a:spLocks noGrp="1"/>
          </p:cNvSpPr>
          <p:nvPr>
            <p:ph type="sldNum" sz="quarter" idx="12"/>
          </p:nvPr>
        </p:nvSpPr>
        <p:spPr/>
        <p:txBody>
          <a:bodyPr/>
          <a:lstStyle/>
          <a:p>
            <a:fld id="{5A07E627-992C-47B0-AE5B-F627B2EA972F}" type="slidenum">
              <a:rPr lang="es-MX" smtClean="0"/>
              <a:t>68</a:t>
            </a:fld>
            <a:endParaRPr lang="es-MX"/>
          </a:p>
        </p:txBody>
      </p:sp>
      <p:pic>
        <p:nvPicPr>
          <p:cNvPr id="8" name="Content Placeholder 7">
            <a:extLst>
              <a:ext uri="{FF2B5EF4-FFF2-40B4-BE49-F238E27FC236}">
                <a16:creationId xmlns:a16="http://schemas.microsoft.com/office/drawing/2014/main" xmlns="" id="{564DD9CC-5AC8-4451-9B5F-A219E632D60E}"/>
              </a:ext>
            </a:extLst>
          </p:cNvPr>
          <p:cNvPicPr>
            <a:picLocks noGrp="1" noChangeAspect="1"/>
          </p:cNvPicPr>
          <p:nvPr>
            <p:ph idx="1"/>
          </p:nvPr>
        </p:nvPicPr>
        <p:blipFill rotWithShape="1">
          <a:blip r:embed="rId2"/>
          <a:srcRect l="18302" t="46768" r="53074" b="26650"/>
          <a:stretch/>
        </p:blipFill>
        <p:spPr>
          <a:xfrm>
            <a:off x="681317" y="2014194"/>
            <a:ext cx="3600000" cy="1879633"/>
          </a:xfrm>
          <a:prstGeom prst="rect">
            <a:avLst/>
          </a:prstGeom>
        </p:spPr>
      </p:pic>
      <p:sp>
        <p:nvSpPr>
          <p:cNvPr id="7" name="Rectangle 6">
            <a:extLst>
              <a:ext uri="{FF2B5EF4-FFF2-40B4-BE49-F238E27FC236}">
                <a16:creationId xmlns:a16="http://schemas.microsoft.com/office/drawing/2014/main" xmlns="" id="{7685D770-F064-415C-B02E-753EFF291D27}"/>
              </a:ext>
            </a:extLst>
          </p:cNvPr>
          <p:cNvSpPr/>
          <p:nvPr/>
        </p:nvSpPr>
        <p:spPr>
          <a:xfrm>
            <a:off x="5227432" y="6307672"/>
            <a:ext cx="5897768" cy="369332"/>
          </a:xfrm>
          <a:prstGeom prst="rect">
            <a:avLst/>
          </a:prstGeom>
        </p:spPr>
        <p:txBody>
          <a:bodyPr wrap="none">
            <a:spAutoFit/>
          </a:bodyPr>
          <a:lstStyle/>
          <a:p>
            <a:r>
              <a:rPr lang="es-MX" dirty="0"/>
              <a:t>https://www.youtube.com/watch?v=0klkJbpm72M</a:t>
            </a:r>
          </a:p>
        </p:txBody>
      </p:sp>
      <p:sp>
        <p:nvSpPr>
          <p:cNvPr id="9" name="TextBox 8">
            <a:extLst>
              <a:ext uri="{FF2B5EF4-FFF2-40B4-BE49-F238E27FC236}">
                <a16:creationId xmlns:a16="http://schemas.microsoft.com/office/drawing/2014/main" xmlns="" id="{69422D65-66FC-4F41-A11F-307E2E05F86B}"/>
              </a:ext>
            </a:extLst>
          </p:cNvPr>
          <p:cNvSpPr txBox="1"/>
          <p:nvPr/>
        </p:nvSpPr>
        <p:spPr>
          <a:xfrm>
            <a:off x="645459" y="4267200"/>
            <a:ext cx="3059033" cy="830997"/>
          </a:xfrm>
          <a:prstGeom prst="rect">
            <a:avLst/>
          </a:prstGeom>
          <a:noFill/>
        </p:spPr>
        <p:txBody>
          <a:bodyPr wrap="square" rtlCol="0">
            <a:spAutoFit/>
          </a:bodyPr>
          <a:lstStyle/>
          <a:p>
            <a:r>
              <a:rPr lang="es-MX" sz="2400" dirty="0"/>
              <a:t>d= 1 pulg.</a:t>
            </a:r>
          </a:p>
          <a:p>
            <a:r>
              <a:rPr lang="es-MX" sz="2400" dirty="0"/>
              <a:t>Ancho= t= 6 pulg</a:t>
            </a:r>
          </a:p>
        </p:txBody>
      </p:sp>
      <p:sp>
        <p:nvSpPr>
          <p:cNvPr id="12" name="TextBox 11">
            <a:extLst>
              <a:ext uri="{FF2B5EF4-FFF2-40B4-BE49-F238E27FC236}">
                <a16:creationId xmlns:a16="http://schemas.microsoft.com/office/drawing/2014/main" xmlns="" id="{0BD7802E-1CA0-46DE-A8C2-03E41E10139B}"/>
              </a:ext>
            </a:extLst>
          </p:cNvPr>
          <p:cNvSpPr txBox="1"/>
          <p:nvPr/>
        </p:nvSpPr>
        <p:spPr>
          <a:xfrm>
            <a:off x="4859191" y="1940306"/>
            <a:ext cx="6651483" cy="954107"/>
          </a:xfrm>
          <a:prstGeom prst="rect">
            <a:avLst/>
          </a:prstGeom>
          <a:noFill/>
        </p:spPr>
        <p:txBody>
          <a:bodyPr wrap="square" rtlCol="0">
            <a:spAutoFit/>
          </a:bodyPr>
          <a:lstStyle/>
          <a:p>
            <a:r>
              <a:rPr lang="es-MX" sz="2800" dirty="0">
                <a:solidFill>
                  <a:srgbClr val="002060"/>
                </a:solidFill>
              </a:rPr>
              <a:t>4.- Calcular el concentrador teórico (</a:t>
            </a:r>
            <a:r>
              <a:rPr lang="es-MX" sz="2800" dirty="0" err="1">
                <a:solidFill>
                  <a:srgbClr val="002060"/>
                </a:solidFill>
              </a:rPr>
              <a:t>Kt</a:t>
            </a:r>
            <a:r>
              <a:rPr lang="es-MX" sz="2800" dirty="0">
                <a:solidFill>
                  <a:srgbClr val="002060"/>
                </a:solidFill>
              </a:rPr>
              <a:t>):</a:t>
            </a:r>
          </a:p>
        </p:txBody>
      </p:sp>
      <p:pic>
        <p:nvPicPr>
          <p:cNvPr id="13" name="Picture 12">
            <a:extLst>
              <a:ext uri="{FF2B5EF4-FFF2-40B4-BE49-F238E27FC236}">
                <a16:creationId xmlns:a16="http://schemas.microsoft.com/office/drawing/2014/main" xmlns="" id="{1FBC2648-9708-437D-9F40-1FFAF61DB186}"/>
              </a:ext>
            </a:extLst>
          </p:cNvPr>
          <p:cNvPicPr>
            <a:picLocks noChangeAspect="1"/>
          </p:cNvPicPr>
          <p:nvPr/>
        </p:nvPicPr>
        <p:blipFill rotWithShape="1">
          <a:blip r:embed="rId3"/>
          <a:srcRect l="20004" t="25284" r="32638" b="12048"/>
          <a:stretch/>
        </p:blipFill>
        <p:spPr>
          <a:xfrm>
            <a:off x="5051586" y="2894413"/>
            <a:ext cx="6494955" cy="3318247"/>
          </a:xfrm>
          <a:prstGeom prst="rect">
            <a:avLst/>
          </a:prstGeom>
        </p:spPr>
      </p:pic>
      <p:cxnSp>
        <p:nvCxnSpPr>
          <p:cNvPr id="5" name="Straight Connector 4">
            <a:extLst>
              <a:ext uri="{FF2B5EF4-FFF2-40B4-BE49-F238E27FC236}">
                <a16:creationId xmlns:a16="http://schemas.microsoft.com/office/drawing/2014/main" xmlns="" id="{C255C832-A88A-42E3-8184-181CD8B0AAA9}"/>
              </a:ext>
            </a:extLst>
          </p:cNvPr>
          <p:cNvCxnSpPr>
            <a:cxnSpLocks/>
          </p:cNvCxnSpPr>
          <p:nvPr/>
        </p:nvCxnSpPr>
        <p:spPr>
          <a:xfrm flipV="1">
            <a:off x="6831062" y="2995863"/>
            <a:ext cx="0" cy="283945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xmlns="" id="{3F56F4E1-1810-42EF-8050-FD52F89A4302}"/>
              </a:ext>
            </a:extLst>
          </p:cNvPr>
          <p:cNvCxnSpPr>
            <a:cxnSpLocks/>
          </p:cNvCxnSpPr>
          <p:nvPr/>
        </p:nvCxnSpPr>
        <p:spPr>
          <a:xfrm flipH="1">
            <a:off x="5807123" y="4226256"/>
            <a:ext cx="1023939"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8" name="Oval 17">
            <a:extLst>
              <a:ext uri="{FF2B5EF4-FFF2-40B4-BE49-F238E27FC236}">
                <a16:creationId xmlns:a16="http://schemas.microsoft.com/office/drawing/2014/main" xmlns="" id="{B16E4BF0-933F-434E-87A5-3409665A258C}"/>
              </a:ext>
            </a:extLst>
          </p:cNvPr>
          <p:cNvSpPr/>
          <p:nvPr/>
        </p:nvSpPr>
        <p:spPr>
          <a:xfrm>
            <a:off x="6728707" y="4123886"/>
            <a:ext cx="204711" cy="179668"/>
          </a:xfrm>
          <a:prstGeom prst="ellipse">
            <a:avLst/>
          </a:prstGeom>
          <a:solidFill>
            <a:srgbClr val="011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TextBox 18">
            <a:extLst>
              <a:ext uri="{FF2B5EF4-FFF2-40B4-BE49-F238E27FC236}">
                <a16:creationId xmlns:a16="http://schemas.microsoft.com/office/drawing/2014/main" xmlns="" id="{B27C01C1-EB8E-46AF-A4B9-46346009E130}"/>
              </a:ext>
            </a:extLst>
          </p:cNvPr>
          <p:cNvSpPr txBox="1"/>
          <p:nvPr/>
        </p:nvSpPr>
        <p:spPr>
          <a:xfrm>
            <a:off x="6653652" y="5773894"/>
            <a:ext cx="504952" cy="276999"/>
          </a:xfrm>
          <a:prstGeom prst="rect">
            <a:avLst/>
          </a:prstGeom>
          <a:noFill/>
        </p:spPr>
        <p:txBody>
          <a:bodyPr wrap="square" rtlCol="0">
            <a:spAutoFit/>
          </a:bodyPr>
          <a:lstStyle/>
          <a:p>
            <a:r>
              <a:rPr lang="es-MX" sz="1200" dirty="0"/>
              <a:t>0.17</a:t>
            </a:r>
          </a:p>
        </p:txBody>
      </p:sp>
    </p:spTree>
    <p:extLst>
      <p:ext uri="{BB962C8B-B14F-4D97-AF65-F5344CB8AC3E}">
        <p14:creationId xmlns:p14="http://schemas.microsoft.com/office/powerpoint/2010/main" val="47875881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5C1B1C4-4DE9-4B5D-968E-B35C7DF890FE}"/>
              </a:ext>
            </a:extLst>
          </p:cNvPr>
          <p:cNvSpPr>
            <a:spLocks noGrp="1"/>
          </p:cNvSpPr>
          <p:nvPr>
            <p:ph type="title"/>
          </p:nvPr>
        </p:nvSpPr>
        <p:spPr>
          <a:xfrm>
            <a:off x="645459" y="642594"/>
            <a:ext cx="10865223" cy="1371600"/>
          </a:xfrm>
        </p:spPr>
        <p:txBody>
          <a:bodyPr>
            <a:noAutofit/>
          </a:bodyPr>
          <a:lstStyle/>
          <a:p>
            <a:pPr marL="685800" indent="-685800" algn="just">
              <a:buFont typeface="Wingdings" panose="05000000000000000000" pitchFamily="2" charset="2"/>
              <a:buChar char="§"/>
            </a:pPr>
            <a:r>
              <a:rPr lang="es-MX" sz="2500" dirty="0"/>
              <a:t>Ejemplo: Las barra plana que se ve en la figura esta sujeta a fuerzas de tracción P= 3Klb. La barra tiene un espesor de t=0.25 pulg. </a:t>
            </a:r>
          </a:p>
        </p:txBody>
      </p:sp>
      <p:sp>
        <p:nvSpPr>
          <p:cNvPr id="4" name="Slide Number Placeholder 3">
            <a:extLst>
              <a:ext uri="{FF2B5EF4-FFF2-40B4-BE49-F238E27FC236}">
                <a16:creationId xmlns:a16="http://schemas.microsoft.com/office/drawing/2014/main" xmlns="" id="{CE65C3C1-0EFC-45D6-98D0-EEF37088A367}"/>
              </a:ext>
            </a:extLst>
          </p:cNvPr>
          <p:cNvSpPr>
            <a:spLocks noGrp="1"/>
          </p:cNvSpPr>
          <p:nvPr>
            <p:ph type="sldNum" sz="quarter" idx="12"/>
          </p:nvPr>
        </p:nvSpPr>
        <p:spPr/>
        <p:txBody>
          <a:bodyPr/>
          <a:lstStyle/>
          <a:p>
            <a:fld id="{5A07E627-992C-47B0-AE5B-F627B2EA972F}" type="slidenum">
              <a:rPr lang="es-MX" smtClean="0"/>
              <a:t>69</a:t>
            </a:fld>
            <a:endParaRPr lang="es-MX"/>
          </a:p>
        </p:txBody>
      </p:sp>
      <p:pic>
        <p:nvPicPr>
          <p:cNvPr id="8" name="Content Placeholder 7">
            <a:extLst>
              <a:ext uri="{FF2B5EF4-FFF2-40B4-BE49-F238E27FC236}">
                <a16:creationId xmlns:a16="http://schemas.microsoft.com/office/drawing/2014/main" xmlns="" id="{564DD9CC-5AC8-4451-9B5F-A219E632D60E}"/>
              </a:ext>
            </a:extLst>
          </p:cNvPr>
          <p:cNvPicPr>
            <a:picLocks noGrp="1" noChangeAspect="1"/>
          </p:cNvPicPr>
          <p:nvPr>
            <p:ph idx="1"/>
          </p:nvPr>
        </p:nvPicPr>
        <p:blipFill rotWithShape="1">
          <a:blip r:embed="rId2"/>
          <a:srcRect l="18302" t="46768" r="53074" b="26650"/>
          <a:stretch/>
        </p:blipFill>
        <p:spPr>
          <a:xfrm>
            <a:off x="681317" y="2014194"/>
            <a:ext cx="3600000" cy="1879633"/>
          </a:xfrm>
          <a:prstGeom prst="rect">
            <a:avLst/>
          </a:prstGeom>
        </p:spPr>
      </p:pic>
      <p:sp>
        <p:nvSpPr>
          <p:cNvPr id="7" name="Rectangle 6">
            <a:extLst>
              <a:ext uri="{FF2B5EF4-FFF2-40B4-BE49-F238E27FC236}">
                <a16:creationId xmlns:a16="http://schemas.microsoft.com/office/drawing/2014/main" xmlns="" id="{7685D770-F064-415C-B02E-753EFF291D27}"/>
              </a:ext>
            </a:extLst>
          </p:cNvPr>
          <p:cNvSpPr/>
          <p:nvPr/>
        </p:nvSpPr>
        <p:spPr>
          <a:xfrm>
            <a:off x="5227432" y="6307672"/>
            <a:ext cx="5897768" cy="369332"/>
          </a:xfrm>
          <a:prstGeom prst="rect">
            <a:avLst/>
          </a:prstGeom>
        </p:spPr>
        <p:txBody>
          <a:bodyPr wrap="none">
            <a:spAutoFit/>
          </a:bodyPr>
          <a:lstStyle/>
          <a:p>
            <a:r>
              <a:rPr lang="es-MX" dirty="0"/>
              <a:t>https://www.youtube.com/watch?v=0klkJbpm72M</a:t>
            </a:r>
          </a:p>
        </p:txBody>
      </p:sp>
      <p:sp>
        <p:nvSpPr>
          <p:cNvPr id="9" name="TextBox 8">
            <a:extLst>
              <a:ext uri="{FF2B5EF4-FFF2-40B4-BE49-F238E27FC236}">
                <a16:creationId xmlns:a16="http://schemas.microsoft.com/office/drawing/2014/main" xmlns="" id="{69422D65-66FC-4F41-A11F-307E2E05F86B}"/>
              </a:ext>
            </a:extLst>
          </p:cNvPr>
          <p:cNvSpPr txBox="1"/>
          <p:nvPr/>
        </p:nvSpPr>
        <p:spPr>
          <a:xfrm>
            <a:off x="645459" y="4267200"/>
            <a:ext cx="3059033" cy="1938992"/>
          </a:xfrm>
          <a:prstGeom prst="rect">
            <a:avLst/>
          </a:prstGeom>
          <a:noFill/>
        </p:spPr>
        <p:txBody>
          <a:bodyPr wrap="square" rtlCol="0">
            <a:spAutoFit/>
          </a:bodyPr>
          <a:lstStyle/>
          <a:p>
            <a:r>
              <a:rPr lang="es-MX" sz="2400" dirty="0"/>
              <a:t>d= 1 pulg.</a:t>
            </a:r>
          </a:p>
          <a:p>
            <a:r>
              <a:rPr lang="es-MX" sz="2400" dirty="0"/>
              <a:t>Ancho= t= 6 pulg</a:t>
            </a:r>
          </a:p>
          <a:p>
            <a:r>
              <a:rPr lang="es-MX" sz="2400" dirty="0" err="1"/>
              <a:t>Kt</a:t>
            </a:r>
            <a:r>
              <a:rPr lang="es-MX" sz="2400" dirty="0"/>
              <a:t>= 2.6</a:t>
            </a:r>
          </a:p>
          <a:p>
            <a:r>
              <a:rPr lang="es-MX" sz="2400" dirty="0"/>
              <a:t>Esfuerzo </a:t>
            </a:r>
            <a:r>
              <a:rPr lang="es-MX" sz="2400" dirty="0" err="1"/>
              <a:t>máx</a:t>
            </a:r>
            <a:r>
              <a:rPr lang="es-MX" sz="2400" dirty="0"/>
              <a:t> = 0.17</a:t>
            </a:r>
          </a:p>
          <a:p>
            <a:endParaRPr lang="es-MX" sz="2400"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xmlns="" id="{0BD7802E-1CA0-46DE-A8C2-03E41E10139B}"/>
                  </a:ext>
                </a:extLst>
              </p:cNvPr>
              <p:cNvSpPr txBox="1"/>
              <p:nvPr/>
            </p:nvSpPr>
            <p:spPr>
              <a:xfrm>
                <a:off x="4859191" y="1940306"/>
                <a:ext cx="6651483" cy="3937873"/>
              </a:xfrm>
              <a:prstGeom prst="rect">
                <a:avLst/>
              </a:prstGeom>
              <a:noFill/>
            </p:spPr>
            <p:txBody>
              <a:bodyPr wrap="square" rtlCol="0">
                <a:spAutoFit/>
              </a:bodyPr>
              <a:lstStyle/>
              <a:p>
                <a:r>
                  <a:rPr lang="es-MX" sz="2800" dirty="0">
                    <a:solidFill>
                      <a:srgbClr val="002060"/>
                    </a:solidFill>
                  </a:rPr>
                  <a:t>5.- Calcular los esfuerzos medios o nominal:</a:t>
                </a:r>
              </a:p>
              <a:p>
                <a14:m>
                  <m:oMathPara xmlns:m="http://schemas.openxmlformats.org/officeDocument/2006/math" xmlns="">
                    <m:oMathParaPr>
                      <m:jc m:val="centerGroup"/>
                    </m:oMathParaPr>
                    <m:oMath xmlns:m="http://schemas.openxmlformats.org/officeDocument/2006/math">
                      <m:r>
                        <a:rPr lang="es-MX" sz="2800" b="0" i="1" smtClean="0">
                          <a:solidFill>
                            <a:srgbClr val="002060"/>
                          </a:solidFill>
                          <a:latin typeface="Cambria Math" panose="02040503050406030204" pitchFamily="18" charset="0"/>
                        </a:rPr>
                        <m:t>𝑑𝑖𝑠𝑡𝑎𝑛𝑐𝑖𝑎</m:t>
                      </m:r>
                      <m:r>
                        <a:rPr lang="es-MX" sz="2800" b="0" i="1" smtClean="0">
                          <a:solidFill>
                            <a:srgbClr val="002060"/>
                          </a:solidFill>
                          <a:latin typeface="Cambria Math" panose="02040503050406030204" pitchFamily="18" charset="0"/>
                        </a:rPr>
                        <m:t> </m:t>
                      </m:r>
                      <m:r>
                        <a:rPr lang="es-MX" sz="2800" b="0" i="1" smtClean="0">
                          <a:solidFill>
                            <a:srgbClr val="002060"/>
                          </a:solidFill>
                          <a:latin typeface="Cambria Math" panose="02040503050406030204" pitchFamily="18" charset="0"/>
                        </a:rPr>
                        <m:t>𝑑𝑒</m:t>
                      </m:r>
                      <m:r>
                        <a:rPr lang="es-MX" sz="2800" b="0" i="1" smtClean="0">
                          <a:solidFill>
                            <a:srgbClr val="002060"/>
                          </a:solidFill>
                          <a:latin typeface="Cambria Math" panose="02040503050406030204" pitchFamily="18" charset="0"/>
                        </a:rPr>
                        <m:t> </m:t>
                      </m:r>
                      <m:r>
                        <a:rPr lang="es-MX" sz="2800" b="0" i="1" smtClean="0">
                          <a:solidFill>
                            <a:srgbClr val="002060"/>
                          </a:solidFill>
                          <a:latin typeface="Cambria Math" panose="02040503050406030204" pitchFamily="18" charset="0"/>
                        </a:rPr>
                        <m:t>𝑙𝑎</m:t>
                      </m:r>
                      <m:r>
                        <a:rPr lang="es-MX" sz="2800" b="0" i="1" smtClean="0">
                          <a:solidFill>
                            <a:srgbClr val="002060"/>
                          </a:solidFill>
                          <a:latin typeface="Cambria Math" panose="02040503050406030204" pitchFamily="18" charset="0"/>
                        </a:rPr>
                        <m:t> </m:t>
                      </m:r>
                      <m:r>
                        <a:rPr lang="es-MX" sz="2800" b="0" i="1" smtClean="0">
                          <a:solidFill>
                            <a:srgbClr val="002060"/>
                          </a:solidFill>
                          <a:latin typeface="Cambria Math" panose="02040503050406030204" pitchFamily="18" charset="0"/>
                        </a:rPr>
                        <m:t>𝑙𝑜𝑛𝑔𝑖𝑡𝑢𝑑</m:t>
                      </m:r>
                      <m:r>
                        <a:rPr lang="es-MX" sz="2800" b="0" i="1" smtClean="0">
                          <a:solidFill>
                            <a:srgbClr val="002060"/>
                          </a:solidFill>
                          <a:latin typeface="Cambria Math" panose="02040503050406030204" pitchFamily="18" charset="0"/>
                        </a:rPr>
                        <m:t> </m:t>
                      </m:r>
                      <m:r>
                        <a:rPr lang="es-MX" sz="2800" b="0" i="1" smtClean="0">
                          <a:solidFill>
                            <a:srgbClr val="002060"/>
                          </a:solidFill>
                          <a:latin typeface="Cambria Math" panose="02040503050406030204" pitchFamily="18" charset="0"/>
                        </a:rPr>
                        <m:t>𝑖𝑛𝑖𝑐𝑎𝑙</m:t>
                      </m:r>
                      <m:r>
                        <a:rPr lang="es-MX" sz="2800" b="0" i="1" smtClean="0">
                          <a:solidFill>
                            <a:srgbClr val="002060"/>
                          </a:solidFill>
                          <a:latin typeface="Cambria Math" panose="02040503050406030204" pitchFamily="18" charset="0"/>
                        </a:rPr>
                        <m:t> </m:t>
                      </m:r>
                      <m:r>
                        <a:rPr lang="es-MX" sz="2800" b="0" i="1" smtClean="0">
                          <a:solidFill>
                            <a:srgbClr val="002060"/>
                          </a:solidFill>
                          <a:latin typeface="Cambria Math" panose="02040503050406030204" pitchFamily="18" charset="0"/>
                        </a:rPr>
                        <m:t>𝑚𝑒𝑛𝑜𝑠</m:t>
                      </m:r>
                      <m:r>
                        <a:rPr lang="es-MX" sz="2800" b="0" i="1" smtClean="0">
                          <a:solidFill>
                            <a:srgbClr val="002060"/>
                          </a:solidFill>
                          <a:latin typeface="Cambria Math" panose="02040503050406030204" pitchFamily="18" charset="0"/>
                        </a:rPr>
                        <m:t> </m:t>
                      </m:r>
                      <m:r>
                        <a:rPr lang="es-MX" sz="2800" b="0" i="1" smtClean="0">
                          <a:solidFill>
                            <a:srgbClr val="002060"/>
                          </a:solidFill>
                          <a:latin typeface="Cambria Math" panose="02040503050406030204" pitchFamily="18" charset="0"/>
                        </a:rPr>
                        <m:t>𝑒𝑙</m:t>
                      </m:r>
                    </m:oMath>
                  </m:oMathPara>
                </a14:m>
                <a:endParaRPr lang="es-MX" sz="2800" b="0" i="1" dirty="0">
                  <a:solidFill>
                    <a:srgbClr val="002060"/>
                  </a:solidFill>
                  <a:latin typeface="Cambria Math" panose="02040503050406030204" pitchFamily="18" charset="0"/>
                </a:endParaRPr>
              </a:p>
              <a:p>
                <a14:m>
                  <m:oMathPara xmlns:m="http://schemas.openxmlformats.org/officeDocument/2006/math" xmlns="">
                    <m:oMathParaPr>
                      <m:jc m:val="centerGroup"/>
                    </m:oMathParaPr>
                    <m:oMath xmlns:m="http://schemas.openxmlformats.org/officeDocument/2006/math">
                      <m:r>
                        <a:rPr lang="es-MX" sz="2800" b="0" i="1" smtClean="0">
                          <a:solidFill>
                            <a:srgbClr val="002060"/>
                          </a:solidFill>
                          <a:latin typeface="Cambria Math" panose="02040503050406030204" pitchFamily="18" charset="0"/>
                        </a:rPr>
                        <m:t>𝑑𝑖𝑎𝑚𝑒𝑡𝑟𝑜</m:t>
                      </m:r>
                      <m:r>
                        <a:rPr lang="es-MX" sz="2800" b="0" i="1" smtClean="0">
                          <a:solidFill>
                            <a:srgbClr val="002060"/>
                          </a:solidFill>
                          <a:latin typeface="Cambria Math" panose="02040503050406030204" pitchFamily="18" charset="0"/>
                        </a:rPr>
                        <m:t> </m:t>
                      </m:r>
                      <m:r>
                        <a:rPr lang="es-MX" sz="2800" b="0" i="1" smtClean="0">
                          <a:solidFill>
                            <a:srgbClr val="002060"/>
                          </a:solidFill>
                          <a:latin typeface="Cambria Math" panose="02040503050406030204" pitchFamily="18" charset="0"/>
                        </a:rPr>
                        <m:t>𝑑𝑒𝑙</m:t>
                      </m:r>
                      <m:r>
                        <a:rPr lang="es-MX" sz="2800" b="0" i="1" smtClean="0">
                          <a:solidFill>
                            <a:srgbClr val="002060"/>
                          </a:solidFill>
                          <a:latin typeface="Cambria Math" panose="02040503050406030204" pitchFamily="18" charset="0"/>
                        </a:rPr>
                        <m:t> </m:t>
                      </m:r>
                      <m:r>
                        <a:rPr lang="es-MX" sz="2800" b="0" i="1" smtClean="0">
                          <a:solidFill>
                            <a:srgbClr val="002060"/>
                          </a:solidFill>
                          <a:latin typeface="Cambria Math" panose="02040503050406030204" pitchFamily="18" charset="0"/>
                        </a:rPr>
                        <m:t>𝑏𝑎𝑟𝑟𝑒𝑛𝑜</m:t>
                      </m:r>
                      <m:r>
                        <a:rPr lang="es-MX" sz="2800" b="0" i="1" smtClean="0">
                          <a:solidFill>
                            <a:srgbClr val="002060"/>
                          </a:solidFill>
                          <a:latin typeface="Cambria Math" panose="02040503050406030204" pitchFamily="18" charset="0"/>
                        </a:rPr>
                        <m:t>=</m:t>
                      </m:r>
                      <m:r>
                        <a:rPr lang="es-MX" sz="2800" b="0" i="1" smtClean="0">
                          <a:solidFill>
                            <a:srgbClr val="002060"/>
                          </a:solidFill>
                          <a:latin typeface="Cambria Math" panose="02040503050406030204" pitchFamily="18" charset="0"/>
                        </a:rPr>
                        <m:t>𝑐</m:t>
                      </m:r>
                      <m:r>
                        <a:rPr lang="es-MX" sz="2800" b="0" i="1" smtClean="0">
                          <a:solidFill>
                            <a:srgbClr val="002060"/>
                          </a:solidFill>
                          <a:latin typeface="Cambria Math" panose="02040503050406030204" pitchFamily="18" charset="0"/>
                        </a:rPr>
                        <m:t>=</m:t>
                      </m:r>
                      <m:r>
                        <a:rPr lang="es-MX" sz="2800" b="0" i="1" smtClean="0">
                          <a:solidFill>
                            <a:srgbClr val="002060"/>
                          </a:solidFill>
                          <a:latin typeface="Cambria Math" panose="02040503050406030204" pitchFamily="18" charset="0"/>
                        </a:rPr>
                        <m:t>𝑏</m:t>
                      </m:r>
                      <m:r>
                        <a:rPr lang="es-MX" sz="2800" b="0" i="1" smtClean="0">
                          <a:solidFill>
                            <a:srgbClr val="002060"/>
                          </a:solidFill>
                          <a:latin typeface="Cambria Math" panose="02040503050406030204" pitchFamily="18" charset="0"/>
                        </a:rPr>
                        <m:t>−</m:t>
                      </m:r>
                      <m:r>
                        <a:rPr lang="es-MX" sz="2800" b="0" i="1" smtClean="0">
                          <a:solidFill>
                            <a:srgbClr val="002060"/>
                          </a:solidFill>
                          <a:latin typeface="Cambria Math" panose="02040503050406030204" pitchFamily="18" charset="0"/>
                        </a:rPr>
                        <m:t>𝑑</m:t>
                      </m:r>
                      <m:r>
                        <a:rPr lang="es-MX" sz="2800" b="0" i="1" smtClean="0">
                          <a:solidFill>
                            <a:srgbClr val="002060"/>
                          </a:solidFill>
                          <a:latin typeface="Cambria Math" panose="02040503050406030204" pitchFamily="18" charset="0"/>
                        </a:rPr>
                        <m:t>=6</m:t>
                      </m:r>
                      <m:r>
                        <a:rPr lang="es-MX" sz="2800" b="0" i="1" smtClean="0">
                          <a:solidFill>
                            <a:srgbClr val="002060"/>
                          </a:solidFill>
                          <a:latin typeface="Cambria Math" panose="02040503050406030204" pitchFamily="18" charset="0"/>
                        </a:rPr>
                        <m:t>𝑝𝑙𝑔</m:t>
                      </m:r>
                      <m:r>
                        <a:rPr lang="es-MX" sz="2800" b="0" i="1" smtClean="0">
                          <a:solidFill>
                            <a:srgbClr val="002060"/>
                          </a:solidFill>
                          <a:latin typeface="Cambria Math" panose="02040503050406030204" pitchFamily="18" charset="0"/>
                        </a:rPr>
                        <m:t> −1</m:t>
                      </m:r>
                      <m:r>
                        <a:rPr lang="es-MX" sz="2800" b="0" i="1" smtClean="0">
                          <a:solidFill>
                            <a:srgbClr val="002060"/>
                          </a:solidFill>
                          <a:latin typeface="Cambria Math" panose="02040503050406030204" pitchFamily="18" charset="0"/>
                        </a:rPr>
                        <m:t>𝑝𝑙𝑔</m:t>
                      </m:r>
                      <m:r>
                        <a:rPr lang="es-MX" sz="2800" b="0" i="1" smtClean="0">
                          <a:solidFill>
                            <a:srgbClr val="002060"/>
                          </a:solidFill>
                          <a:latin typeface="Cambria Math" panose="02040503050406030204" pitchFamily="18" charset="0"/>
                        </a:rPr>
                        <m:t>=5</m:t>
                      </m:r>
                      <m:r>
                        <a:rPr lang="es-MX" sz="2800" b="0" i="1" smtClean="0">
                          <a:solidFill>
                            <a:srgbClr val="002060"/>
                          </a:solidFill>
                          <a:latin typeface="Cambria Math" panose="02040503050406030204" pitchFamily="18" charset="0"/>
                        </a:rPr>
                        <m:t>𝑝𝑙𝑔</m:t>
                      </m:r>
                    </m:oMath>
                  </m:oMathPara>
                </a14:m>
                <a:endParaRPr lang="es-MX" sz="2800" b="0" dirty="0">
                  <a:solidFill>
                    <a:srgbClr val="002060"/>
                  </a:solidFill>
                </a:endParaRPr>
              </a:p>
              <a:p>
                <a14:m>
                  <m:oMathPara xmlns:m="http://schemas.openxmlformats.org/officeDocument/2006/math" xmlns="">
                    <m:oMathParaPr>
                      <m:jc m:val="centerGroup"/>
                    </m:oMathParaPr>
                    <m:oMath xmlns:m="http://schemas.openxmlformats.org/officeDocument/2006/math">
                      <m:sSub>
                        <m:sSubPr>
                          <m:ctrlPr>
                            <a:rPr lang="el-GR" sz="2800" i="1" smtClean="0">
                              <a:solidFill>
                                <a:srgbClr val="002060"/>
                              </a:solidFill>
                              <a:latin typeface="Cambria Math" panose="02040503050406030204" pitchFamily="18" charset="0"/>
                              <a:ea typeface="Cambria Math" panose="02040503050406030204" pitchFamily="18" charset="0"/>
                            </a:rPr>
                          </m:ctrlPr>
                        </m:sSubPr>
                        <m:e>
                          <m:r>
                            <m:rPr>
                              <m:sty m:val="p"/>
                            </m:rPr>
                            <a:rPr lang="el-GR" sz="2800" i="1" smtClean="0">
                              <a:solidFill>
                                <a:srgbClr val="002060"/>
                              </a:solidFill>
                              <a:latin typeface="Cambria Math" panose="02040503050406030204" pitchFamily="18" charset="0"/>
                              <a:ea typeface="Cambria Math" panose="02040503050406030204" pitchFamily="18" charset="0"/>
                            </a:rPr>
                            <m:t>δ</m:t>
                          </m:r>
                        </m:e>
                        <m:sub>
                          <m:r>
                            <a:rPr lang="es-MX" sz="2800" b="0" i="1" smtClean="0">
                              <a:solidFill>
                                <a:srgbClr val="002060"/>
                              </a:solidFill>
                              <a:latin typeface="Cambria Math" panose="02040503050406030204" pitchFamily="18" charset="0"/>
                              <a:ea typeface="Cambria Math" panose="02040503050406030204" pitchFamily="18" charset="0"/>
                            </a:rPr>
                            <m:t>𝑝𝑟𝑜𝑚</m:t>
                          </m:r>
                        </m:sub>
                      </m:sSub>
                      <m:r>
                        <a:rPr lang="es-MX" sz="2800" b="0" i="1" smtClean="0">
                          <a:solidFill>
                            <a:srgbClr val="002060"/>
                          </a:solidFill>
                          <a:latin typeface="Cambria Math" panose="02040503050406030204" pitchFamily="18" charset="0"/>
                          <a:ea typeface="Cambria Math" panose="02040503050406030204" pitchFamily="18" charset="0"/>
                        </a:rPr>
                        <m:t>=</m:t>
                      </m:r>
                      <m:f>
                        <m:fPr>
                          <m:ctrlPr>
                            <a:rPr lang="es-MX" sz="2800" b="0" i="1" smtClean="0">
                              <a:solidFill>
                                <a:srgbClr val="002060"/>
                              </a:solidFill>
                              <a:latin typeface="Cambria Math" panose="02040503050406030204" pitchFamily="18" charset="0"/>
                              <a:ea typeface="Cambria Math" panose="02040503050406030204" pitchFamily="18" charset="0"/>
                            </a:rPr>
                          </m:ctrlPr>
                        </m:fPr>
                        <m:num>
                          <m:r>
                            <a:rPr lang="es-MX" sz="2800" b="0" i="1" smtClean="0">
                              <a:solidFill>
                                <a:srgbClr val="002060"/>
                              </a:solidFill>
                              <a:latin typeface="Cambria Math" panose="02040503050406030204" pitchFamily="18" charset="0"/>
                              <a:ea typeface="Cambria Math" panose="02040503050406030204" pitchFamily="18" charset="0"/>
                            </a:rPr>
                            <m:t>𝑝</m:t>
                          </m:r>
                        </m:num>
                        <m:den>
                          <m:r>
                            <a:rPr lang="es-MX" sz="2800" b="0" i="1" smtClean="0">
                              <a:solidFill>
                                <a:srgbClr val="002060"/>
                              </a:solidFill>
                              <a:latin typeface="Cambria Math" panose="02040503050406030204" pitchFamily="18" charset="0"/>
                              <a:ea typeface="Cambria Math" panose="02040503050406030204" pitchFamily="18" charset="0"/>
                            </a:rPr>
                            <m:t>𝑐</m:t>
                          </m:r>
                          <m:r>
                            <a:rPr lang="es-MX" sz="2800" b="0" i="1" smtClean="0">
                              <a:solidFill>
                                <a:srgbClr val="002060"/>
                              </a:solidFill>
                              <a:latin typeface="Cambria Math" panose="02040503050406030204" pitchFamily="18" charset="0"/>
                              <a:ea typeface="Cambria Math" panose="02040503050406030204" pitchFamily="18" charset="0"/>
                            </a:rPr>
                            <m:t>∗</m:t>
                          </m:r>
                          <m:r>
                            <a:rPr lang="es-MX" sz="2800" b="0" i="1" smtClean="0">
                              <a:solidFill>
                                <a:srgbClr val="002060"/>
                              </a:solidFill>
                              <a:latin typeface="Cambria Math" panose="02040503050406030204" pitchFamily="18" charset="0"/>
                              <a:ea typeface="Cambria Math" panose="02040503050406030204" pitchFamily="18" charset="0"/>
                            </a:rPr>
                            <m:t>𝑡</m:t>
                          </m:r>
                        </m:den>
                      </m:f>
                      <m:r>
                        <a:rPr lang="es-MX" sz="2800" b="0" i="1" smtClean="0">
                          <a:solidFill>
                            <a:srgbClr val="002060"/>
                          </a:solidFill>
                          <a:latin typeface="Cambria Math" panose="02040503050406030204" pitchFamily="18" charset="0"/>
                          <a:ea typeface="Cambria Math" panose="02040503050406030204" pitchFamily="18" charset="0"/>
                        </a:rPr>
                        <m:t>=</m:t>
                      </m:r>
                      <m:f>
                        <m:fPr>
                          <m:ctrlPr>
                            <a:rPr lang="es-MX" sz="2800" b="0" i="1" smtClean="0">
                              <a:solidFill>
                                <a:srgbClr val="002060"/>
                              </a:solidFill>
                              <a:latin typeface="Cambria Math" panose="02040503050406030204" pitchFamily="18" charset="0"/>
                              <a:ea typeface="Cambria Math" panose="02040503050406030204" pitchFamily="18" charset="0"/>
                            </a:rPr>
                          </m:ctrlPr>
                        </m:fPr>
                        <m:num>
                          <m:r>
                            <a:rPr lang="es-MX" sz="2800" b="0" i="1" smtClean="0">
                              <a:solidFill>
                                <a:srgbClr val="002060"/>
                              </a:solidFill>
                              <a:latin typeface="Cambria Math" panose="02040503050406030204" pitchFamily="18" charset="0"/>
                              <a:ea typeface="Cambria Math" panose="02040503050406030204" pitchFamily="18" charset="0"/>
                            </a:rPr>
                            <m:t>𝑐𝑎𝑟𝑔𝑎</m:t>
                          </m:r>
                        </m:num>
                        <m:den>
                          <m:r>
                            <a:rPr lang="es-MX" sz="2800" b="0" i="1" smtClean="0">
                              <a:solidFill>
                                <a:srgbClr val="002060"/>
                              </a:solidFill>
                              <a:latin typeface="Cambria Math" panose="02040503050406030204" pitchFamily="18" charset="0"/>
                              <a:ea typeface="Cambria Math" panose="02040503050406030204" pitchFamily="18" charset="0"/>
                            </a:rPr>
                            <m:t>𝑑𝑖𝑠𝑡𝑛𝑎𝑐𝑖𝑎</m:t>
                          </m:r>
                          <m:r>
                            <a:rPr lang="es-MX" sz="2800" b="0" i="1" smtClean="0">
                              <a:solidFill>
                                <a:srgbClr val="002060"/>
                              </a:solidFill>
                              <a:latin typeface="Cambria Math" panose="02040503050406030204" pitchFamily="18" charset="0"/>
                              <a:ea typeface="Cambria Math" panose="02040503050406030204" pitchFamily="18" charset="0"/>
                            </a:rPr>
                            <m:t>∗</m:t>
                          </m:r>
                          <m:r>
                            <a:rPr lang="es-MX" sz="2800" b="0" i="1" smtClean="0">
                              <a:solidFill>
                                <a:srgbClr val="002060"/>
                              </a:solidFill>
                              <a:latin typeface="Cambria Math" panose="02040503050406030204" pitchFamily="18" charset="0"/>
                              <a:ea typeface="Cambria Math" panose="02040503050406030204" pitchFamily="18" charset="0"/>
                            </a:rPr>
                            <m:t>𝑒𝑠𝑝𝑒𝑠𝑜𝑟</m:t>
                          </m:r>
                        </m:den>
                      </m:f>
                      <m:r>
                        <a:rPr lang="es-MX" sz="2800" b="0" i="1" smtClean="0">
                          <a:solidFill>
                            <a:srgbClr val="002060"/>
                          </a:solidFill>
                          <a:latin typeface="Cambria Math" panose="02040503050406030204" pitchFamily="18" charset="0"/>
                          <a:ea typeface="Cambria Math" panose="02040503050406030204" pitchFamily="18" charset="0"/>
                        </a:rPr>
                        <m:t>=</m:t>
                      </m:r>
                      <m:f>
                        <m:fPr>
                          <m:ctrlPr>
                            <a:rPr lang="es-MX" sz="2800" b="0" i="1" smtClean="0">
                              <a:solidFill>
                                <a:srgbClr val="002060"/>
                              </a:solidFill>
                              <a:latin typeface="Cambria Math" panose="02040503050406030204" pitchFamily="18" charset="0"/>
                              <a:ea typeface="Cambria Math" panose="02040503050406030204" pitchFamily="18" charset="0"/>
                            </a:rPr>
                          </m:ctrlPr>
                        </m:fPr>
                        <m:num>
                          <m:r>
                            <a:rPr lang="es-MX" sz="2800" b="0" i="1" smtClean="0">
                              <a:solidFill>
                                <a:srgbClr val="002060"/>
                              </a:solidFill>
                              <a:latin typeface="Cambria Math" panose="02040503050406030204" pitchFamily="18" charset="0"/>
                              <a:ea typeface="Cambria Math" panose="02040503050406030204" pitchFamily="18" charset="0"/>
                            </a:rPr>
                            <m:t>3</m:t>
                          </m:r>
                          <m:r>
                            <a:rPr lang="es-MX" sz="2800" b="0" i="1" smtClean="0">
                              <a:solidFill>
                                <a:srgbClr val="002060"/>
                              </a:solidFill>
                              <a:latin typeface="Cambria Math" panose="02040503050406030204" pitchFamily="18" charset="0"/>
                              <a:ea typeface="Cambria Math" panose="02040503050406030204" pitchFamily="18" charset="0"/>
                            </a:rPr>
                            <m:t>𝐾𝑙𝑏</m:t>
                          </m:r>
                        </m:num>
                        <m:den>
                          <m:r>
                            <a:rPr lang="es-MX" sz="2800" b="0" i="1" smtClean="0">
                              <a:solidFill>
                                <a:srgbClr val="002060"/>
                              </a:solidFill>
                              <a:latin typeface="Cambria Math" panose="02040503050406030204" pitchFamily="18" charset="0"/>
                              <a:ea typeface="Cambria Math" panose="02040503050406030204" pitchFamily="18" charset="0"/>
                            </a:rPr>
                            <m:t>(5</m:t>
                          </m:r>
                          <m:r>
                            <a:rPr lang="es-MX" sz="2800" b="0" i="1" smtClean="0">
                              <a:solidFill>
                                <a:srgbClr val="002060"/>
                              </a:solidFill>
                              <a:latin typeface="Cambria Math" panose="02040503050406030204" pitchFamily="18" charset="0"/>
                              <a:ea typeface="Cambria Math" panose="02040503050406030204" pitchFamily="18" charset="0"/>
                            </a:rPr>
                            <m:t>𝑝𝑙𝑔</m:t>
                          </m:r>
                          <m:r>
                            <a:rPr lang="es-MX" sz="2800" b="0" i="1" smtClean="0">
                              <a:solidFill>
                                <a:srgbClr val="002060"/>
                              </a:solidFill>
                              <a:latin typeface="Cambria Math" panose="02040503050406030204" pitchFamily="18" charset="0"/>
                              <a:ea typeface="Cambria Math" panose="02040503050406030204" pitchFamily="18" charset="0"/>
                            </a:rPr>
                            <m:t>)(0.25</m:t>
                          </m:r>
                          <m:r>
                            <a:rPr lang="es-MX" sz="2800" b="0" i="1" smtClean="0">
                              <a:solidFill>
                                <a:srgbClr val="002060"/>
                              </a:solidFill>
                              <a:latin typeface="Cambria Math" panose="02040503050406030204" pitchFamily="18" charset="0"/>
                              <a:ea typeface="Cambria Math" panose="02040503050406030204" pitchFamily="18" charset="0"/>
                            </a:rPr>
                            <m:t>𝑝𝑙𝑔</m:t>
                          </m:r>
                          <m:r>
                            <a:rPr lang="es-MX" sz="2800" b="0" i="1" smtClean="0">
                              <a:solidFill>
                                <a:srgbClr val="002060"/>
                              </a:solidFill>
                              <a:latin typeface="Cambria Math" panose="02040503050406030204" pitchFamily="18" charset="0"/>
                              <a:ea typeface="Cambria Math" panose="02040503050406030204" pitchFamily="18" charset="0"/>
                            </a:rPr>
                            <m:t>)</m:t>
                          </m:r>
                        </m:den>
                      </m:f>
                      <m:r>
                        <a:rPr lang="es-MX" sz="2800" b="0" i="1" smtClean="0">
                          <a:solidFill>
                            <a:srgbClr val="002060"/>
                          </a:solidFill>
                          <a:latin typeface="Cambria Math" panose="02040503050406030204" pitchFamily="18" charset="0"/>
                          <a:ea typeface="Cambria Math" panose="02040503050406030204" pitchFamily="18" charset="0"/>
                        </a:rPr>
                        <m:t>=2.4</m:t>
                      </m:r>
                      <m:r>
                        <a:rPr lang="es-MX" sz="2800" b="0" i="1" smtClean="0">
                          <a:solidFill>
                            <a:srgbClr val="002060"/>
                          </a:solidFill>
                          <a:latin typeface="Cambria Math" panose="02040503050406030204" pitchFamily="18" charset="0"/>
                          <a:ea typeface="Cambria Math" panose="02040503050406030204" pitchFamily="18" charset="0"/>
                        </a:rPr>
                        <m:t>𝐾𝑠𝑖</m:t>
                      </m:r>
                    </m:oMath>
                  </m:oMathPara>
                </a14:m>
                <a:endParaRPr lang="es-MX" sz="2800" dirty="0">
                  <a:solidFill>
                    <a:srgbClr val="002060"/>
                  </a:solidFill>
                </a:endParaRPr>
              </a:p>
            </p:txBody>
          </p:sp>
        </mc:Choice>
        <mc:Fallback xmlns="">
          <p:sp>
            <p:nvSpPr>
              <p:cNvPr id="12" name="TextBox 11">
                <a:extLst>
                  <a:ext uri="{FF2B5EF4-FFF2-40B4-BE49-F238E27FC236}">
                    <a16:creationId xmlns:a16="http://schemas.microsoft.com/office/drawing/2014/main" id="{0BD7802E-1CA0-46DE-A8C2-03E41E10139B}"/>
                  </a:ext>
                </a:extLst>
              </p:cNvPr>
              <p:cNvSpPr txBox="1">
                <a:spLocks noRot="1" noChangeAspect="1" noMove="1" noResize="1" noEditPoints="1" noAdjustHandles="1" noChangeArrowheads="1" noChangeShapeType="1" noTextEdit="1"/>
              </p:cNvSpPr>
              <p:nvPr/>
            </p:nvSpPr>
            <p:spPr>
              <a:xfrm>
                <a:off x="4859191" y="1940306"/>
                <a:ext cx="6651483" cy="3937873"/>
              </a:xfrm>
              <a:prstGeom prst="rect">
                <a:avLst/>
              </a:prstGeom>
              <a:blipFill>
                <a:blip r:embed="rId3"/>
                <a:stretch>
                  <a:fillRect l="-1833" t="-1548"/>
                </a:stretch>
              </a:blipFill>
            </p:spPr>
            <p:txBody>
              <a:bodyPr/>
              <a:lstStyle/>
              <a:p>
                <a:r>
                  <a:rPr lang="es-MX">
                    <a:noFill/>
                  </a:rPr>
                  <a:t> </a:t>
                </a:r>
              </a:p>
            </p:txBody>
          </p:sp>
        </mc:Fallback>
      </mc:AlternateContent>
    </p:spTree>
    <p:extLst>
      <p:ext uri="{BB962C8B-B14F-4D97-AF65-F5344CB8AC3E}">
        <p14:creationId xmlns:p14="http://schemas.microsoft.com/office/powerpoint/2010/main" val="232212173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A038806F-9D38-4174-ACE7-832FC27D543A}"/>
              </a:ext>
            </a:extLst>
          </p:cNvPr>
          <p:cNvSpPr>
            <a:spLocks noGrp="1"/>
          </p:cNvSpPr>
          <p:nvPr>
            <p:ph type="sldNum" sz="quarter" idx="12"/>
          </p:nvPr>
        </p:nvSpPr>
        <p:spPr/>
        <p:txBody>
          <a:bodyPr/>
          <a:lstStyle/>
          <a:p>
            <a:fld id="{5A07E627-992C-47B0-AE5B-F627B2EA972F}" type="slidenum">
              <a:rPr lang="es-MX" smtClean="0"/>
              <a:t>7</a:t>
            </a:fld>
            <a:endParaRPr lang="es-MX"/>
          </a:p>
        </p:txBody>
      </p:sp>
      <p:pic>
        <p:nvPicPr>
          <p:cNvPr id="3" name="Picture 2">
            <a:extLst>
              <a:ext uri="{FF2B5EF4-FFF2-40B4-BE49-F238E27FC236}">
                <a16:creationId xmlns:a16="http://schemas.microsoft.com/office/drawing/2014/main" xmlns="" id="{D887F63E-44B8-4CBE-A6E5-F43770BCE31A}"/>
              </a:ext>
            </a:extLst>
          </p:cNvPr>
          <p:cNvPicPr>
            <a:picLocks noChangeAspect="1"/>
          </p:cNvPicPr>
          <p:nvPr/>
        </p:nvPicPr>
        <p:blipFill rotWithShape="1">
          <a:blip r:embed="rId2"/>
          <a:srcRect l="18696" t="18922" r="47826" b="17085"/>
          <a:stretch/>
        </p:blipFill>
        <p:spPr>
          <a:xfrm>
            <a:off x="477079" y="410817"/>
            <a:ext cx="5473147" cy="5896855"/>
          </a:xfrm>
          <a:prstGeom prst="rect">
            <a:avLst/>
          </a:prstGeom>
        </p:spPr>
      </p:pic>
      <p:sp>
        <p:nvSpPr>
          <p:cNvPr id="4" name="Rectangle 3">
            <a:extLst>
              <a:ext uri="{FF2B5EF4-FFF2-40B4-BE49-F238E27FC236}">
                <a16:creationId xmlns:a16="http://schemas.microsoft.com/office/drawing/2014/main" xmlns="" id="{6BCFC181-EE3C-4D72-B0E3-ECA059B5F1F1}"/>
              </a:ext>
            </a:extLst>
          </p:cNvPr>
          <p:cNvSpPr/>
          <p:nvPr/>
        </p:nvSpPr>
        <p:spPr>
          <a:xfrm>
            <a:off x="463826" y="5645426"/>
            <a:ext cx="861391" cy="39756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pic>
        <p:nvPicPr>
          <p:cNvPr id="5" name="Picture 4">
            <a:extLst>
              <a:ext uri="{FF2B5EF4-FFF2-40B4-BE49-F238E27FC236}">
                <a16:creationId xmlns:a16="http://schemas.microsoft.com/office/drawing/2014/main" xmlns="" id="{4CA2E0A6-9313-4E2E-8844-81894FCEFFD8}"/>
              </a:ext>
            </a:extLst>
          </p:cNvPr>
          <p:cNvPicPr>
            <a:picLocks noChangeAspect="1"/>
          </p:cNvPicPr>
          <p:nvPr/>
        </p:nvPicPr>
        <p:blipFill rotWithShape="1">
          <a:blip r:embed="rId3"/>
          <a:srcRect l="109" r="65761"/>
          <a:stretch/>
        </p:blipFill>
        <p:spPr>
          <a:xfrm>
            <a:off x="6308697" y="410817"/>
            <a:ext cx="5406224" cy="5896855"/>
          </a:xfrm>
          <a:prstGeom prst="rect">
            <a:avLst/>
          </a:prstGeom>
        </p:spPr>
      </p:pic>
    </p:spTree>
    <p:extLst>
      <p:ext uri="{BB962C8B-B14F-4D97-AF65-F5344CB8AC3E}">
        <p14:creationId xmlns:p14="http://schemas.microsoft.com/office/powerpoint/2010/main" val="200516412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5C1B1C4-4DE9-4B5D-968E-B35C7DF890FE}"/>
              </a:ext>
            </a:extLst>
          </p:cNvPr>
          <p:cNvSpPr>
            <a:spLocks noGrp="1"/>
          </p:cNvSpPr>
          <p:nvPr>
            <p:ph type="title"/>
          </p:nvPr>
        </p:nvSpPr>
        <p:spPr>
          <a:xfrm>
            <a:off x="645459" y="642594"/>
            <a:ext cx="10865223" cy="1371600"/>
          </a:xfrm>
        </p:spPr>
        <p:txBody>
          <a:bodyPr>
            <a:noAutofit/>
          </a:bodyPr>
          <a:lstStyle/>
          <a:p>
            <a:pPr marL="685800" indent="-685800" algn="just">
              <a:buFont typeface="Wingdings" panose="05000000000000000000" pitchFamily="2" charset="2"/>
              <a:buChar char="§"/>
            </a:pPr>
            <a:r>
              <a:rPr lang="es-MX" sz="2500" dirty="0"/>
              <a:t>Ejemplo: Las barra plana que se ve en la figura esta sujeta a fuerzas de tracción P= 3Klb. La barra tiene un espesor de t=0.25 pulg. </a:t>
            </a:r>
          </a:p>
        </p:txBody>
      </p:sp>
      <p:sp>
        <p:nvSpPr>
          <p:cNvPr id="4" name="Slide Number Placeholder 3">
            <a:extLst>
              <a:ext uri="{FF2B5EF4-FFF2-40B4-BE49-F238E27FC236}">
                <a16:creationId xmlns:a16="http://schemas.microsoft.com/office/drawing/2014/main" xmlns="" id="{CE65C3C1-0EFC-45D6-98D0-EEF37088A367}"/>
              </a:ext>
            </a:extLst>
          </p:cNvPr>
          <p:cNvSpPr>
            <a:spLocks noGrp="1"/>
          </p:cNvSpPr>
          <p:nvPr>
            <p:ph type="sldNum" sz="quarter" idx="12"/>
          </p:nvPr>
        </p:nvSpPr>
        <p:spPr/>
        <p:txBody>
          <a:bodyPr/>
          <a:lstStyle/>
          <a:p>
            <a:fld id="{5A07E627-992C-47B0-AE5B-F627B2EA972F}" type="slidenum">
              <a:rPr lang="es-MX" smtClean="0"/>
              <a:t>70</a:t>
            </a:fld>
            <a:endParaRPr lang="es-MX"/>
          </a:p>
        </p:txBody>
      </p:sp>
      <p:pic>
        <p:nvPicPr>
          <p:cNvPr id="8" name="Content Placeholder 7">
            <a:extLst>
              <a:ext uri="{FF2B5EF4-FFF2-40B4-BE49-F238E27FC236}">
                <a16:creationId xmlns:a16="http://schemas.microsoft.com/office/drawing/2014/main" xmlns="" id="{564DD9CC-5AC8-4451-9B5F-A219E632D60E}"/>
              </a:ext>
            </a:extLst>
          </p:cNvPr>
          <p:cNvPicPr>
            <a:picLocks noGrp="1" noChangeAspect="1"/>
          </p:cNvPicPr>
          <p:nvPr>
            <p:ph idx="1"/>
          </p:nvPr>
        </p:nvPicPr>
        <p:blipFill rotWithShape="1">
          <a:blip r:embed="rId2"/>
          <a:srcRect l="18302" t="46768" r="53074" b="26650"/>
          <a:stretch/>
        </p:blipFill>
        <p:spPr>
          <a:xfrm>
            <a:off x="681317" y="2014194"/>
            <a:ext cx="3600000" cy="1879633"/>
          </a:xfrm>
          <a:prstGeom prst="rect">
            <a:avLst/>
          </a:prstGeom>
        </p:spPr>
      </p:pic>
      <p:sp>
        <p:nvSpPr>
          <p:cNvPr id="7" name="Rectangle 6">
            <a:extLst>
              <a:ext uri="{FF2B5EF4-FFF2-40B4-BE49-F238E27FC236}">
                <a16:creationId xmlns:a16="http://schemas.microsoft.com/office/drawing/2014/main" xmlns="" id="{7685D770-F064-415C-B02E-753EFF291D27}"/>
              </a:ext>
            </a:extLst>
          </p:cNvPr>
          <p:cNvSpPr/>
          <p:nvPr/>
        </p:nvSpPr>
        <p:spPr>
          <a:xfrm>
            <a:off x="5227432" y="6307672"/>
            <a:ext cx="5897768" cy="369332"/>
          </a:xfrm>
          <a:prstGeom prst="rect">
            <a:avLst/>
          </a:prstGeom>
        </p:spPr>
        <p:txBody>
          <a:bodyPr wrap="none">
            <a:spAutoFit/>
          </a:bodyPr>
          <a:lstStyle/>
          <a:p>
            <a:r>
              <a:rPr lang="es-MX" dirty="0"/>
              <a:t>https://www.youtube.com/watch?v=0klkJbpm72M</a:t>
            </a:r>
          </a:p>
        </p:txBody>
      </p:sp>
      <p:sp>
        <p:nvSpPr>
          <p:cNvPr id="9" name="TextBox 8">
            <a:extLst>
              <a:ext uri="{FF2B5EF4-FFF2-40B4-BE49-F238E27FC236}">
                <a16:creationId xmlns:a16="http://schemas.microsoft.com/office/drawing/2014/main" xmlns="" id="{69422D65-66FC-4F41-A11F-307E2E05F86B}"/>
              </a:ext>
            </a:extLst>
          </p:cNvPr>
          <p:cNvSpPr txBox="1"/>
          <p:nvPr/>
        </p:nvSpPr>
        <p:spPr>
          <a:xfrm>
            <a:off x="645459" y="4267200"/>
            <a:ext cx="3059033" cy="2677656"/>
          </a:xfrm>
          <a:prstGeom prst="rect">
            <a:avLst/>
          </a:prstGeom>
          <a:noFill/>
        </p:spPr>
        <p:txBody>
          <a:bodyPr wrap="square" rtlCol="0">
            <a:spAutoFit/>
          </a:bodyPr>
          <a:lstStyle/>
          <a:p>
            <a:r>
              <a:rPr lang="es-MX" sz="2400" dirty="0"/>
              <a:t>d= 1 pulg.</a:t>
            </a:r>
          </a:p>
          <a:p>
            <a:r>
              <a:rPr lang="es-MX" sz="2400" dirty="0"/>
              <a:t>Ancho= t= 6 pulg</a:t>
            </a:r>
          </a:p>
          <a:p>
            <a:r>
              <a:rPr lang="es-MX" sz="2400" dirty="0" err="1"/>
              <a:t>Kt</a:t>
            </a:r>
            <a:r>
              <a:rPr lang="es-MX" sz="2400" dirty="0"/>
              <a:t>= 2.6</a:t>
            </a:r>
          </a:p>
          <a:p>
            <a:r>
              <a:rPr lang="es-MX" sz="2400" dirty="0"/>
              <a:t>Esfuerzo </a:t>
            </a:r>
            <a:r>
              <a:rPr lang="es-MX" sz="2400" dirty="0" err="1"/>
              <a:t>máx</a:t>
            </a:r>
            <a:r>
              <a:rPr lang="es-MX" sz="2400" dirty="0"/>
              <a:t> = 0.17</a:t>
            </a:r>
          </a:p>
          <a:p>
            <a:r>
              <a:rPr lang="es-MX" sz="2400" dirty="0"/>
              <a:t>C= 5pulg</a:t>
            </a:r>
          </a:p>
          <a:p>
            <a:r>
              <a:rPr lang="el-GR" sz="2400" dirty="0">
                <a:latin typeface="Cambria Math" panose="02040503050406030204" pitchFamily="18" charset="0"/>
                <a:ea typeface="Cambria Math" panose="02040503050406030204" pitchFamily="18" charset="0"/>
              </a:rPr>
              <a:t>Δ</a:t>
            </a:r>
            <a:r>
              <a:rPr lang="es-MX" sz="2400" dirty="0" err="1">
                <a:latin typeface="Cambria Math" panose="02040503050406030204" pitchFamily="18" charset="0"/>
                <a:ea typeface="Cambria Math" panose="02040503050406030204" pitchFamily="18" charset="0"/>
              </a:rPr>
              <a:t>prom</a:t>
            </a:r>
            <a:r>
              <a:rPr lang="es-MX" sz="2400" dirty="0">
                <a:latin typeface="Cambria Math" panose="02040503050406030204" pitchFamily="18" charset="0"/>
                <a:ea typeface="Cambria Math" panose="02040503050406030204" pitchFamily="18" charset="0"/>
              </a:rPr>
              <a:t>= 2.4 </a:t>
            </a:r>
            <a:r>
              <a:rPr lang="es-MX" sz="2400" dirty="0" err="1">
                <a:latin typeface="Cambria Math" panose="02040503050406030204" pitchFamily="18" charset="0"/>
                <a:ea typeface="Cambria Math" panose="02040503050406030204" pitchFamily="18" charset="0"/>
              </a:rPr>
              <a:t>Ksi</a:t>
            </a:r>
            <a:endParaRPr lang="es-MX" sz="2400" dirty="0"/>
          </a:p>
          <a:p>
            <a:endParaRPr lang="es-MX" sz="2400"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xmlns="" id="{0BD7802E-1CA0-46DE-A8C2-03E41E10139B}"/>
                  </a:ext>
                </a:extLst>
              </p:cNvPr>
              <p:cNvSpPr txBox="1"/>
              <p:nvPr/>
            </p:nvSpPr>
            <p:spPr>
              <a:xfrm>
                <a:off x="4850574" y="2433241"/>
                <a:ext cx="6651483" cy="2351093"/>
              </a:xfrm>
              <a:prstGeom prst="rect">
                <a:avLst/>
              </a:prstGeom>
              <a:noFill/>
            </p:spPr>
            <p:txBody>
              <a:bodyPr wrap="square" rtlCol="0">
                <a:spAutoFit/>
              </a:bodyPr>
              <a:lstStyle/>
              <a:p>
                <a:r>
                  <a:rPr lang="es-MX" sz="3600" dirty="0">
                    <a:solidFill>
                      <a:srgbClr val="002060"/>
                    </a:solidFill>
                  </a:rPr>
                  <a:t>5.- Calcular los esfuerzos máximo:</a:t>
                </a:r>
              </a:p>
              <a:p>
                <a14:m>
                  <m:oMathPara xmlns:m="http://schemas.openxmlformats.org/officeDocument/2006/math" xmlns="">
                    <m:oMathParaPr>
                      <m:jc m:val="centerGroup"/>
                    </m:oMathParaPr>
                    <m:oMath xmlns:m="http://schemas.openxmlformats.org/officeDocument/2006/math">
                      <m:sSub>
                        <m:sSubPr>
                          <m:ctrlPr>
                            <a:rPr lang="el-GR" sz="3600" i="1" smtClean="0">
                              <a:solidFill>
                                <a:srgbClr val="002060"/>
                              </a:solidFill>
                              <a:latin typeface="Cambria Math" panose="02040503050406030204" pitchFamily="18" charset="0"/>
                              <a:ea typeface="Cambria Math" panose="02040503050406030204" pitchFamily="18" charset="0"/>
                            </a:rPr>
                          </m:ctrlPr>
                        </m:sSubPr>
                        <m:e>
                          <m:r>
                            <m:rPr>
                              <m:sty m:val="p"/>
                            </m:rPr>
                            <a:rPr lang="el-GR" sz="3600" i="1" smtClean="0">
                              <a:solidFill>
                                <a:srgbClr val="002060"/>
                              </a:solidFill>
                              <a:latin typeface="Cambria Math" panose="02040503050406030204" pitchFamily="18" charset="0"/>
                              <a:ea typeface="Cambria Math" panose="02040503050406030204" pitchFamily="18" charset="0"/>
                            </a:rPr>
                            <m:t>δ</m:t>
                          </m:r>
                        </m:e>
                        <m:sub>
                          <m:r>
                            <a:rPr lang="es-MX" sz="3600" b="0" i="1" smtClean="0">
                              <a:solidFill>
                                <a:srgbClr val="002060"/>
                              </a:solidFill>
                              <a:latin typeface="Cambria Math" panose="02040503050406030204" pitchFamily="18" charset="0"/>
                              <a:ea typeface="Cambria Math" panose="02040503050406030204" pitchFamily="18" charset="0"/>
                            </a:rPr>
                            <m:t>𝑚𝑎𝑥</m:t>
                          </m:r>
                        </m:sub>
                      </m:sSub>
                      <m:r>
                        <a:rPr lang="es-MX" sz="3600" b="0" i="1" smtClean="0">
                          <a:solidFill>
                            <a:srgbClr val="002060"/>
                          </a:solidFill>
                          <a:latin typeface="Cambria Math" panose="02040503050406030204" pitchFamily="18" charset="0"/>
                          <a:ea typeface="Cambria Math" panose="02040503050406030204" pitchFamily="18" charset="0"/>
                        </a:rPr>
                        <m:t>=</m:t>
                      </m:r>
                      <m:r>
                        <a:rPr lang="es-MX" sz="3600" b="0" i="1" smtClean="0">
                          <a:solidFill>
                            <a:srgbClr val="002060"/>
                          </a:solidFill>
                          <a:latin typeface="Cambria Math" panose="02040503050406030204" pitchFamily="18" charset="0"/>
                          <a:ea typeface="Cambria Math" panose="02040503050406030204" pitchFamily="18" charset="0"/>
                        </a:rPr>
                        <m:t>𝐾</m:t>
                      </m:r>
                      <m:sSub>
                        <m:sSubPr>
                          <m:ctrlPr>
                            <a:rPr lang="el-GR" sz="3600" i="1">
                              <a:solidFill>
                                <a:srgbClr val="002060"/>
                              </a:solidFill>
                              <a:latin typeface="Cambria Math" panose="02040503050406030204" pitchFamily="18" charset="0"/>
                              <a:ea typeface="Cambria Math" panose="02040503050406030204" pitchFamily="18" charset="0"/>
                            </a:rPr>
                          </m:ctrlPr>
                        </m:sSubPr>
                        <m:e>
                          <m:r>
                            <m:rPr>
                              <m:sty m:val="p"/>
                            </m:rPr>
                            <a:rPr lang="el-GR" sz="3600" i="1">
                              <a:solidFill>
                                <a:srgbClr val="002060"/>
                              </a:solidFill>
                              <a:latin typeface="Cambria Math" panose="02040503050406030204" pitchFamily="18" charset="0"/>
                              <a:ea typeface="Cambria Math" panose="02040503050406030204" pitchFamily="18" charset="0"/>
                            </a:rPr>
                            <m:t>δ</m:t>
                          </m:r>
                        </m:e>
                        <m:sub>
                          <m:r>
                            <a:rPr lang="es-MX" sz="3600" b="0" i="1" smtClean="0">
                              <a:solidFill>
                                <a:srgbClr val="002060"/>
                              </a:solidFill>
                              <a:latin typeface="Cambria Math" panose="02040503050406030204" pitchFamily="18" charset="0"/>
                              <a:ea typeface="Cambria Math" panose="02040503050406030204" pitchFamily="18" charset="0"/>
                            </a:rPr>
                            <m:t>𝑝𝑟𝑜𝑚</m:t>
                          </m:r>
                        </m:sub>
                      </m:sSub>
                      <m:r>
                        <a:rPr lang="es-MX" sz="3600" b="0" i="1" smtClean="0">
                          <a:solidFill>
                            <a:srgbClr val="002060"/>
                          </a:solidFill>
                          <a:latin typeface="Cambria Math" panose="02040503050406030204" pitchFamily="18" charset="0"/>
                          <a:ea typeface="Cambria Math" panose="02040503050406030204" pitchFamily="18" charset="0"/>
                        </a:rPr>
                        <m:t>=(2.6)(2.4 </m:t>
                      </m:r>
                      <m:r>
                        <a:rPr lang="es-MX" sz="3600" b="0" i="1" smtClean="0">
                          <a:solidFill>
                            <a:srgbClr val="002060"/>
                          </a:solidFill>
                          <a:latin typeface="Cambria Math" panose="02040503050406030204" pitchFamily="18" charset="0"/>
                          <a:ea typeface="Cambria Math" panose="02040503050406030204" pitchFamily="18" charset="0"/>
                        </a:rPr>
                        <m:t>𝐾𝑠𝑖</m:t>
                      </m:r>
                      <m:r>
                        <a:rPr lang="es-MX" sz="3600" b="0" i="1" smtClean="0">
                          <a:solidFill>
                            <a:srgbClr val="002060"/>
                          </a:solidFill>
                          <a:latin typeface="Cambria Math" panose="02040503050406030204" pitchFamily="18" charset="0"/>
                          <a:ea typeface="Cambria Math" panose="02040503050406030204" pitchFamily="18" charset="0"/>
                        </a:rPr>
                        <m:t>)=6.2 </m:t>
                      </m:r>
                      <m:r>
                        <a:rPr lang="es-MX" sz="3600" b="0" i="1" smtClean="0">
                          <a:solidFill>
                            <a:srgbClr val="002060"/>
                          </a:solidFill>
                          <a:latin typeface="Cambria Math" panose="02040503050406030204" pitchFamily="18" charset="0"/>
                          <a:ea typeface="Cambria Math" panose="02040503050406030204" pitchFamily="18" charset="0"/>
                        </a:rPr>
                        <m:t>𝐾𝑠𝑖</m:t>
                      </m:r>
                    </m:oMath>
                  </m:oMathPara>
                </a14:m>
                <a:endParaRPr lang="es-MX" sz="3600" dirty="0">
                  <a:solidFill>
                    <a:srgbClr val="002060"/>
                  </a:solidFill>
                </a:endParaRPr>
              </a:p>
            </p:txBody>
          </p:sp>
        </mc:Choice>
        <mc:Fallback xmlns="">
          <p:sp>
            <p:nvSpPr>
              <p:cNvPr id="12" name="TextBox 11">
                <a:extLst>
                  <a:ext uri="{FF2B5EF4-FFF2-40B4-BE49-F238E27FC236}">
                    <a16:creationId xmlns:a16="http://schemas.microsoft.com/office/drawing/2014/main" id="{0BD7802E-1CA0-46DE-A8C2-03E41E10139B}"/>
                  </a:ext>
                </a:extLst>
              </p:cNvPr>
              <p:cNvSpPr txBox="1">
                <a:spLocks noRot="1" noChangeAspect="1" noMove="1" noResize="1" noEditPoints="1" noAdjustHandles="1" noChangeArrowheads="1" noChangeShapeType="1" noTextEdit="1"/>
              </p:cNvSpPr>
              <p:nvPr/>
            </p:nvSpPr>
            <p:spPr>
              <a:xfrm>
                <a:off x="4850574" y="2433241"/>
                <a:ext cx="6651483" cy="2351093"/>
              </a:xfrm>
              <a:prstGeom prst="rect">
                <a:avLst/>
              </a:prstGeom>
              <a:blipFill>
                <a:blip r:embed="rId3"/>
                <a:stretch>
                  <a:fillRect l="-2841" t="-3886"/>
                </a:stretch>
              </a:blipFill>
            </p:spPr>
            <p:txBody>
              <a:bodyPr/>
              <a:lstStyle/>
              <a:p>
                <a:r>
                  <a:rPr lang="es-MX">
                    <a:noFill/>
                  </a:rPr>
                  <a:t> </a:t>
                </a:r>
              </a:p>
            </p:txBody>
          </p:sp>
        </mc:Fallback>
      </mc:AlternateContent>
    </p:spTree>
    <p:extLst>
      <p:ext uri="{BB962C8B-B14F-4D97-AF65-F5344CB8AC3E}">
        <p14:creationId xmlns:p14="http://schemas.microsoft.com/office/powerpoint/2010/main" val="110694683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B1351258-633F-49EE-A9E6-2962CE3B7AC0}"/>
              </a:ext>
            </a:extLst>
          </p:cNvPr>
          <p:cNvSpPr/>
          <p:nvPr/>
        </p:nvSpPr>
        <p:spPr>
          <a:xfrm>
            <a:off x="708673" y="351020"/>
            <a:ext cx="9913291" cy="1938992"/>
          </a:xfrm>
          <a:prstGeom prst="rect">
            <a:avLst/>
          </a:prstGeom>
        </p:spPr>
        <p:txBody>
          <a:bodyPr wrap="square">
            <a:spAutoFit/>
          </a:bodyPr>
          <a:lstStyle/>
          <a:p>
            <a:r>
              <a:rPr lang="es-MX" sz="4000" b="1" dirty="0">
                <a:solidFill>
                  <a:schemeClr val="accent6">
                    <a:lumMod val="50000"/>
                  </a:schemeClr>
                </a:solidFill>
                <a:effectLst>
                  <a:outerShdw blurRad="38100" dist="38100" dir="2700000" algn="tl">
                    <a:srgbClr val="000000">
                      <a:alpha val="43137"/>
                    </a:srgbClr>
                  </a:outerShdw>
                </a:effectLst>
              </a:rPr>
              <a:t>7. Procedimiento a seguir para resolver</a:t>
            </a:r>
          </a:p>
          <a:p>
            <a:r>
              <a:rPr lang="es-MX" sz="4000" b="1" dirty="0">
                <a:solidFill>
                  <a:schemeClr val="accent6">
                    <a:lumMod val="50000"/>
                  </a:schemeClr>
                </a:solidFill>
                <a:effectLst>
                  <a:outerShdw blurRad="38100" dist="38100" dir="2700000" algn="tl">
                    <a:srgbClr val="000000">
                      <a:alpha val="43137"/>
                    </a:srgbClr>
                  </a:outerShdw>
                </a:effectLst>
              </a:rPr>
              <a:t>ejercicios.</a:t>
            </a:r>
          </a:p>
          <a:p>
            <a:endParaRPr lang="es-MX" sz="4000" b="1" dirty="0">
              <a:solidFill>
                <a:schemeClr val="accent6">
                  <a:lumMod val="50000"/>
                </a:schemeClr>
              </a:solidFill>
              <a:effectLst>
                <a:outerShdw blurRad="38100" dist="38100" dir="2700000" algn="tl">
                  <a:srgbClr val="000000">
                    <a:alpha val="43137"/>
                  </a:srgbClr>
                </a:outerShdw>
              </a:effectLst>
            </a:endParaRPr>
          </a:p>
        </p:txBody>
      </p:sp>
      <p:sp>
        <p:nvSpPr>
          <p:cNvPr id="3" name="Rectángulo 2">
            <a:extLst>
              <a:ext uri="{FF2B5EF4-FFF2-40B4-BE49-F238E27FC236}">
                <a16:creationId xmlns:a16="http://schemas.microsoft.com/office/drawing/2014/main" xmlns="" id="{C505B523-BE88-463D-9D43-ED6FC1709736}"/>
              </a:ext>
            </a:extLst>
          </p:cNvPr>
          <p:cNvSpPr/>
          <p:nvPr/>
        </p:nvSpPr>
        <p:spPr>
          <a:xfrm>
            <a:off x="653157" y="1794623"/>
            <a:ext cx="10891672" cy="1384995"/>
          </a:xfrm>
          <a:prstGeom prst="rect">
            <a:avLst/>
          </a:prstGeom>
        </p:spPr>
        <p:txBody>
          <a:bodyPr wrap="square">
            <a:spAutoFit/>
          </a:bodyPr>
          <a:lstStyle/>
          <a:p>
            <a:pPr algn="just"/>
            <a:r>
              <a:rPr lang="es-MX" sz="2800" dirty="0"/>
              <a:t>Si bien no existe una fórmula aplicable a todos los casos, es posible distinguir determinados procedimientos que ayudan en la implementación para resolverlos.</a:t>
            </a:r>
          </a:p>
        </p:txBody>
      </p:sp>
      <p:pic>
        <p:nvPicPr>
          <p:cNvPr id="6" name="Imagen 5">
            <a:extLst>
              <a:ext uri="{FF2B5EF4-FFF2-40B4-BE49-F238E27FC236}">
                <a16:creationId xmlns:a16="http://schemas.microsoft.com/office/drawing/2014/main" xmlns="" id="{B2B47C83-B64D-4673-A966-89B19AD346C5}"/>
              </a:ext>
            </a:extLst>
          </p:cNvPr>
          <p:cNvPicPr>
            <a:picLocks noChangeAspect="1"/>
          </p:cNvPicPr>
          <p:nvPr/>
        </p:nvPicPr>
        <p:blipFill>
          <a:blip r:embed="rId2"/>
          <a:stretch>
            <a:fillRect/>
          </a:stretch>
        </p:blipFill>
        <p:spPr>
          <a:xfrm>
            <a:off x="2216728" y="3179618"/>
            <a:ext cx="6899564" cy="3385099"/>
          </a:xfrm>
          <a:prstGeom prst="rect">
            <a:avLst/>
          </a:prstGeom>
        </p:spPr>
      </p:pic>
    </p:spTree>
    <p:extLst>
      <p:ext uri="{BB962C8B-B14F-4D97-AF65-F5344CB8AC3E}">
        <p14:creationId xmlns:p14="http://schemas.microsoft.com/office/powerpoint/2010/main" val="301930929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608E4F2E-5E70-4233-BBA4-FCFE59BD171F}"/>
              </a:ext>
            </a:extLst>
          </p:cNvPr>
          <p:cNvSpPr/>
          <p:nvPr/>
        </p:nvSpPr>
        <p:spPr>
          <a:xfrm>
            <a:off x="163557" y="2346659"/>
            <a:ext cx="5793106" cy="3785652"/>
          </a:xfrm>
          <a:prstGeom prst="rect">
            <a:avLst/>
          </a:prstGeom>
        </p:spPr>
        <p:txBody>
          <a:bodyPr wrap="square">
            <a:spAutoFit/>
          </a:bodyPr>
          <a:lstStyle/>
          <a:p>
            <a:pPr algn="just"/>
            <a:r>
              <a:rPr lang="es-MX" sz="2400" dirty="0"/>
              <a:t>Viga:</a:t>
            </a:r>
          </a:p>
          <a:p>
            <a:pPr algn="just"/>
            <a:r>
              <a:rPr lang="es-MX" sz="2400" dirty="0"/>
              <a:t>En ingeniería y arquitectura se denomina viga, palabra proveniente del latín biga, (viga, del latín biga carro de dos caballos), a un elemento estructural lineal que trabaja principalmente a flexión. En las vigas, la longitud predomina sobre las otras dos dimensiones y suele ser horizontal.</a:t>
            </a:r>
          </a:p>
        </p:txBody>
      </p:sp>
      <p:pic>
        <p:nvPicPr>
          <p:cNvPr id="3" name="Imagen 2">
            <a:extLst>
              <a:ext uri="{FF2B5EF4-FFF2-40B4-BE49-F238E27FC236}">
                <a16:creationId xmlns:a16="http://schemas.microsoft.com/office/drawing/2014/main" xmlns="" id="{7A0D96DF-12D3-4039-8C6C-C0AFBAD6C5EC}"/>
              </a:ext>
            </a:extLst>
          </p:cNvPr>
          <p:cNvPicPr>
            <a:picLocks noChangeAspect="1"/>
          </p:cNvPicPr>
          <p:nvPr/>
        </p:nvPicPr>
        <p:blipFill>
          <a:blip r:embed="rId2"/>
          <a:stretch>
            <a:fillRect/>
          </a:stretch>
        </p:blipFill>
        <p:spPr>
          <a:xfrm>
            <a:off x="6096000" y="2081390"/>
            <a:ext cx="5400000" cy="3593455"/>
          </a:xfrm>
          <a:prstGeom prst="rect">
            <a:avLst/>
          </a:prstGeom>
        </p:spPr>
      </p:pic>
      <p:sp>
        <p:nvSpPr>
          <p:cNvPr id="4" name="Rectángulo 1">
            <a:extLst>
              <a:ext uri="{FF2B5EF4-FFF2-40B4-BE49-F238E27FC236}">
                <a16:creationId xmlns:a16="http://schemas.microsoft.com/office/drawing/2014/main" xmlns="" id="{DE6E1E0C-4A46-49AF-A024-9F2C4071458F}"/>
              </a:ext>
            </a:extLst>
          </p:cNvPr>
          <p:cNvSpPr/>
          <p:nvPr/>
        </p:nvSpPr>
        <p:spPr>
          <a:xfrm>
            <a:off x="708673" y="351020"/>
            <a:ext cx="9913291" cy="1323439"/>
          </a:xfrm>
          <a:prstGeom prst="rect">
            <a:avLst/>
          </a:prstGeom>
        </p:spPr>
        <p:txBody>
          <a:bodyPr wrap="square">
            <a:spAutoFit/>
          </a:bodyPr>
          <a:lstStyle/>
          <a:p>
            <a:r>
              <a:rPr lang="es-MX" sz="4000" b="1" dirty="0">
                <a:solidFill>
                  <a:schemeClr val="accent6">
                    <a:lumMod val="50000"/>
                  </a:schemeClr>
                </a:solidFill>
                <a:effectLst>
                  <a:outerShdw blurRad="38100" dist="38100" dir="2700000" algn="tl">
                    <a:srgbClr val="000000">
                      <a:alpha val="43137"/>
                    </a:srgbClr>
                  </a:outerShdw>
                </a:effectLst>
              </a:rPr>
              <a:t>8. Tensión y deformación en las vigas.</a:t>
            </a:r>
          </a:p>
          <a:p>
            <a:endParaRPr lang="es-MX" sz="4000" b="1" dirty="0">
              <a:solidFill>
                <a:schemeClr val="accent6">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2407705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AD5A5068-6854-41DE-A22D-F288A92D691E}"/>
              </a:ext>
            </a:extLst>
          </p:cNvPr>
          <p:cNvSpPr/>
          <p:nvPr/>
        </p:nvSpPr>
        <p:spPr>
          <a:xfrm>
            <a:off x="468076" y="431861"/>
            <a:ext cx="10576162" cy="2308324"/>
          </a:xfrm>
          <a:prstGeom prst="rect">
            <a:avLst/>
          </a:prstGeom>
        </p:spPr>
        <p:txBody>
          <a:bodyPr wrap="square">
            <a:spAutoFit/>
          </a:bodyPr>
          <a:lstStyle/>
          <a:p>
            <a:pPr algn="just"/>
            <a:r>
              <a:rPr lang="es-MX" dirty="0"/>
              <a:t>Teoría de vigas de Euler-Bernoulli</a:t>
            </a:r>
          </a:p>
          <a:p>
            <a:pPr algn="just"/>
            <a:endParaRPr lang="es-MX" dirty="0"/>
          </a:p>
          <a:p>
            <a:pPr algn="just"/>
            <a:r>
              <a:rPr lang="es-MX" dirty="0"/>
              <a:t>La teoría de vigas es una parte de la resistencia de materiales que permite el cálculo de esfuerzos y deformaciones en vigas. Si bien las vigas reales son sólidos deformables, en teoría de vigas se hacen ciertas simplificaciones gracias a las que se pueden calcular aproximadamente las tensiones, desplazamientos y esfuerzos en las vigas como si fueran elementos unidimensionales.</a:t>
            </a:r>
          </a:p>
          <a:p>
            <a:pPr algn="just"/>
            <a:endParaRPr lang="es-MX" dirty="0"/>
          </a:p>
          <a:p>
            <a:pPr algn="just"/>
            <a:endParaRPr lang="es-MX" dirty="0"/>
          </a:p>
        </p:txBody>
      </p:sp>
      <p:pic>
        <p:nvPicPr>
          <p:cNvPr id="4" name="Imagen 3">
            <a:extLst>
              <a:ext uri="{FF2B5EF4-FFF2-40B4-BE49-F238E27FC236}">
                <a16:creationId xmlns:a16="http://schemas.microsoft.com/office/drawing/2014/main" xmlns="" id="{47F8E55D-EC7C-42AE-B61C-DED35C56C0BE}"/>
              </a:ext>
            </a:extLst>
          </p:cNvPr>
          <p:cNvPicPr>
            <a:picLocks noChangeAspect="1"/>
          </p:cNvPicPr>
          <p:nvPr/>
        </p:nvPicPr>
        <p:blipFill rotWithShape="1">
          <a:blip r:embed="rId2"/>
          <a:srcRect l="75795" t="37570" r="3839" b="39951"/>
          <a:stretch/>
        </p:blipFill>
        <p:spPr>
          <a:xfrm>
            <a:off x="5995850" y="2738339"/>
            <a:ext cx="5728073" cy="3554744"/>
          </a:xfrm>
          <a:prstGeom prst="rect">
            <a:avLst/>
          </a:prstGeom>
        </p:spPr>
      </p:pic>
    </p:spTree>
    <p:extLst>
      <p:ext uri="{BB962C8B-B14F-4D97-AF65-F5344CB8AC3E}">
        <p14:creationId xmlns:p14="http://schemas.microsoft.com/office/powerpoint/2010/main" val="112153982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xmlns="" id="{62E6EE22-058F-49A4-96E7-1B2B3E3DD15B}"/>
              </a:ext>
            </a:extLst>
          </p:cNvPr>
          <p:cNvPicPr>
            <a:picLocks noChangeAspect="1"/>
          </p:cNvPicPr>
          <p:nvPr/>
        </p:nvPicPr>
        <p:blipFill rotWithShape="1">
          <a:blip r:embed="rId2"/>
          <a:srcRect l="70342" t="22637" r="3181" b="30674"/>
          <a:stretch/>
        </p:blipFill>
        <p:spPr>
          <a:xfrm>
            <a:off x="4668982" y="3317566"/>
            <a:ext cx="3228109" cy="3200400"/>
          </a:xfrm>
          <a:prstGeom prst="rect">
            <a:avLst/>
          </a:prstGeom>
        </p:spPr>
      </p:pic>
      <p:sp>
        <p:nvSpPr>
          <p:cNvPr id="2" name="Rectángulo 1">
            <a:extLst>
              <a:ext uri="{FF2B5EF4-FFF2-40B4-BE49-F238E27FC236}">
                <a16:creationId xmlns:a16="http://schemas.microsoft.com/office/drawing/2014/main" xmlns="" id="{53BABB51-D788-4388-9F5C-B835FAE51DA5}"/>
              </a:ext>
            </a:extLst>
          </p:cNvPr>
          <p:cNvSpPr/>
          <p:nvPr/>
        </p:nvSpPr>
        <p:spPr>
          <a:xfrm>
            <a:off x="900546" y="639910"/>
            <a:ext cx="9351818" cy="2677656"/>
          </a:xfrm>
          <a:prstGeom prst="rect">
            <a:avLst/>
          </a:prstGeom>
        </p:spPr>
        <p:txBody>
          <a:bodyPr wrap="square">
            <a:spAutoFit/>
          </a:bodyPr>
          <a:lstStyle/>
          <a:p>
            <a:pPr algn="just"/>
            <a:r>
              <a:rPr lang="es-MX" sz="2800" dirty="0"/>
              <a:t>Para el estudio de vigas se considera un sistema de coordenadas en que el eje X es siempre tangente al eje baricentro de la viga, y los ejes Y </a:t>
            </a:r>
            <a:r>
              <a:rPr lang="es-MX" sz="2800" dirty="0" err="1"/>
              <a:t>y</a:t>
            </a:r>
            <a:r>
              <a:rPr lang="es-MX" sz="2800" dirty="0"/>
              <a:t> Z coincidan con los ejes principales de inercia. Los supuestos básicos de la teoría de vigas para la flexión simple de una viga que flecte en el plano XY son:</a:t>
            </a:r>
          </a:p>
        </p:txBody>
      </p:sp>
    </p:spTree>
    <p:extLst>
      <p:ext uri="{BB962C8B-B14F-4D97-AF65-F5344CB8AC3E}">
        <p14:creationId xmlns:p14="http://schemas.microsoft.com/office/powerpoint/2010/main" val="69997947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5DC370AB-C108-42C0-BDDC-DC41164A4B93}"/>
              </a:ext>
            </a:extLst>
          </p:cNvPr>
          <p:cNvSpPr/>
          <p:nvPr/>
        </p:nvSpPr>
        <p:spPr>
          <a:xfrm>
            <a:off x="304800" y="432323"/>
            <a:ext cx="11582399" cy="3785652"/>
          </a:xfrm>
          <a:prstGeom prst="rect">
            <a:avLst/>
          </a:prstGeom>
        </p:spPr>
        <p:txBody>
          <a:bodyPr wrap="square">
            <a:spAutoFit/>
          </a:bodyPr>
          <a:lstStyle/>
          <a:p>
            <a:pPr marL="285750" indent="-285750" algn="ctr">
              <a:buFont typeface="Arial" panose="020B0604020202020204" pitchFamily="34" charset="0"/>
              <a:buChar char="•"/>
            </a:pPr>
            <a:r>
              <a:rPr lang="es-MX" sz="2000" dirty="0"/>
              <a:t>Hipótesis de comportamiento elástico. El material de la viga es elástico lineal, con módulo de Young E y coeficiente de Poisson despreciable.</a:t>
            </a:r>
          </a:p>
          <a:p>
            <a:pPr marL="285750" indent="-285750" algn="ctr">
              <a:buFont typeface="Arial" panose="020B0604020202020204" pitchFamily="34" charset="0"/>
              <a:buChar char="•"/>
            </a:pPr>
            <a:endParaRPr lang="es-MX" sz="2000" dirty="0"/>
          </a:p>
          <a:p>
            <a:pPr marL="285750" indent="-285750" algn="ctr">
              <a:buFont typeface="Arial" panose="020B0604020202020204" pitchFamily="34" charset="0"/>
              <a:buChar char="•"/>
            </a:pPr>
            <a:r>
              <a:rPr lang="es-MX" sz="2000" dirty="0"/>
              <a:t>Hipótesis de la flecha vertical. En cada punto el desplazamiento vertical solo depende de x: uy(x, y) = w(x).</a:t>
            </a:r>
          </a:p>
          <a:p>
            <a:pPr marL="285750" indent="-285750" algn="ctr">
              <a:buFont typeface="Arial" panose="020B0604020202020204" pitchFamily="34" charset="0"/>
              <a:buChar char="•"/>
            </a:pPr>
            <a:endParaRPr lang="es-MX" sz="2000" dirty="0"/>
          </a:p>
          <a:p>
            <a:pPr marL="285750" indent="-285750" algn="ctr">
              <a:buFont typeface="Arial" panose="020B0604020202020204" pitchFamily="34" charset="0"/>
              <a:buChar char="•"/>
            </a:pPr>
            <a:r>
              <a:rPr lang="es-MX" sz="2000" dirty="0"/>
              <a:t>Hipótesis de la fibra neutra. Los puntos de la fibra neutra solo sufren desplazamiento vertical y giro: </a:t>
            </a:r>
            <a:r>
              <a:rPr lang="es-MX" sz="2000" dirty="0" err="1"/>
              <a:t>ux</a:t>
            </a:r>
            <a:r>
              <a:rPr lang="es-MX" sz="2000" dirty="0"/>
              <a:t>(x, 0) = 0.</a:t>
            </a:r>
          </a:p>
          <a:p>
            <a:pPr marL="285750" indent="-285750" algn="ctr">
              <a:buFont typeface="Arial" panose="020B0604020202020204" pitchFamily="34" charset="0"/>
              <a:buChar char="•"/>
            </a:pPr>
            <a:endParaRPr lang="es-MX" sz="2000" dirty="0"/>
          </a:p>
          <a:p>
            <a:pPr marL="285750" indent="-285750" algn="ctr">
              <a:buFont typeface="Arial" panose="020B0604020202020204" pitchFamily="34" charset="0"/>
              <a:buChar char="•"/>
            </a:pPr>
            <a:r>
              <a:rPr lang="es-MX" sz="2000" dirty="0"/>
              <a:t>La tensión perpendicular a la fibra neutra se anula: </a:t>
            </a:r>
            <a:r>
              <a:rPr lang="es-MX" sz="2000" dirty="0" err="1"/>
              <a:t>σyy</a:t>
            </a:r>
            <a:r>
              <a:rPr lang="es-MX" sz="2000" dirty="0"/>
              <a:t>= 0.</a:t>
            </a:r>
          </a:p>
          <a:p>
            <a:pPr marL="285750" indent="-285750" algn="ctr">
              <a:buFont typeface="Arial" panose="020B0604020202020204" pitchFamily="34" charset="0"/>
              <a:buChar char="•"/>
            </a:pPr>
            <a:endParaRPr lang="es-MX" sz="2000" dirty="0"/>
          </a:p>
          <a:p>
            <a:pPr marL="285750" indent="-285750" algn="ctr">
              <a:buFont typeface="Arial" panose="020B0604020202020204" pitchFamily="34" charset="0"/>
              <a:buChar char="•"/>
            </a:pPr>
            <a:r>
              <a:rPr lang="es-MX" sz="2000" dirty="0"/>
              <a:t>Hipótesis de Bernoulli. Las secciones planas inicialmente perpendiculares al eje de la viga, siguen siendo perpendiculares al eje de la viga una vez curvado.</a:t>
            </a:r>
          </a:p>
        </p:txBody>
      </p:sp>
    </p:spTree>
    <p:extLst>
      <p:ext uri="{BB962C8B-B14F-4D97-AF65-F5344CB8AC3E}">
        <p14:creationId xmlns:p14="http://schemas.microsoft.com/office/powerpoint/2010/main" val="409829596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xmlns="" id="{98068B2D-A8FF-455C-847B-85734B440DFA}"/>
              </a:ext>
            </a:extLst>
          </p:cNvPr>
          <p:cNvSpPr/>
          <p:nvPr/>
        </p:nvSpPr>
        <p:spPr>
          <a:xfrm>
            <a:off x="782781" y="1490008"/>
            <a:ext cx="10626437" cy="1938992"/>
          </a:xfrm>
          <a:prstGeom prst="rect">
            <a:avLst/>
          </a:prstGeom>
        </p:spPr>
        <p:txBody>
          <a:bodyPr wrap="square">
            <a:spAutoFit/>
          </a:bodyPr>
          <a:lstStyle/>
          <a:p>
            <a:pPr algn="just"/>
            <a:r>
              <a:rPr lang="es-MX" sz="2400" dirty="0"/>
              <a:t>La teoría de vigas es una parte de la resistencia de materiales que permite el cálculo de esfuerzos y deformaciones en vigas. Si bien las vigas reales son sólidos deformables, en teoría de vigas se hacen ciertas simplificaciones gracias a las que se pueden calcular aproximadamente las tensiones, desplazamientos y esfuerzos en las vigas como si fueran elementos unidimensionales.</a:t>
            </a:r>
          </a:p>
        </p:txBody>
      </p:sp>
    </p:spTree>
    <p:extLst>
      <p:ext uri="{BB962C8B-B14F-4D97-AF65-F5344CB8AC3E}">
        <p14:creationId xmlns:p14="http://schemas.microsoft.com/office/powerpoint/2010/main" val="168611849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xmlns="" id="{E0B42DC5-3079-4F16-AAAA-AD4BCA2702D1}"/>
              </a:ext>
            </a:extLst>
          </p:cNvPr>
          <p:cNvSpPr/>
          <p:nvPr/>
        </p:nvSpPr>
        <p:spPr>
          <a:xfrm>
            <a:off x="831273" y="681290"/>
            <a:ext cx="10127672" cy="369332"/>
          </a:xfrm>
          <a:prstGeom prst="rect">
            <a:avLst/>
          </a:prstGeom>
        </p:spPr>
        <p:txBody>
          <a:bodyPr wrap="square">
            <a:spAutoFit/>
          </a:bodyPr>
          <a:lstStyle/>
          <a:p>
            <a:r>
              <a:rPr lang="es-MX" dirty="0"/>
              <a:t>Si se calculan las componentes del tensor de deformaciones a partir de estos desplazamientos se llega a:</a:t>
            </a:r>
          </a:p>
        </p:txBody>
      </p:sp>
      <p:pic>
        <p:nvPicPr>
          <p:cNvPr id="7" name="Imagen 6">
            <a:extLst>
              <a:ext uri="{FF2B5EF4-FFF2-40B4-BE49-F238E27FC236}">
                <a16:creationId xmlns:a16="http://schemas.microsoft.com/office/drawing/2014/main" xmlns="" id="{A3375554-72AD-4742-B8BF-BB5A1BBF9DE9}"/>
              </a:ext>
            </a:extLst>
          </p:cNvPr>
          <p:cNvPicPr>
            <a:picLocks noChangeAspect="1"/>
          </p:cNvPicPr>
          <p:nvPr/>
        </p:nvPicPr>
        <p:blipFill rotWithShape="1">
          <a:blip r:embed="rId2"/>
          <a:srcRect l="2461" t="15961" r="38266" b="65951"/>
          <a:stretch/>
        </p:blipFill>
        <p:spPr>
          <a:xfrm>
            <a:off x="1212521" y="1246910"/>
            <a:ext cx="6088824" cy="762000"/>
          </a:xfrm>
          <a:prstGeom prst="rect">
            <a:avLst/>
          </a:prstGeom>
        </p:spPr>
      </p:pic>
      <p:sp>
        <p:nvSpPr>
          <p:cNvPr id="8" name="Rectángulo 7">
            <a:extLst>
              <a:ext uri="{FF2B5EF4-FFF2-40B4-BE49-F238E27FC236}">
                <a16:creationId xmlns:a16="http://schemas.microsoft.com/office/drawing/2014/main" xmlns="" id="{AF1124BE-4982-41A4-B99E-7115C1D8144A}"/>
              </a:ext>
            </a:extLst>
          </p:cNvPr>
          <p:cNvSpPr/>
          <p:nvPr/>
        </p:nvSpPr>
        <p:spPr>
          <a:xfrm>
            <a:off x="228600" y="2263781"/>
            <a:ext cx="11734800" cy="369332"/>
          </a:xfrm>
          <a:prstGeom prst="rect">
            <a:avLst/>
          </a:prstGeom>
        </p:spPr>
        <p:txBody>
          <a:bodyPr wrap="square">
            <a:spAutoFit/>
          </a:bodyPr>
          <a:lstStyle/>
          <a:p>
            <a:r>
              <a:rPr lang="es-MX" dirty="0"/>
              <a:t>A partir de estas deformaciones se pueden obtener las tensiones usando las ecuaciones de </a:t>
            </a:r>
            <a:r>
              <a:rPr lang="es-MX" dirty="0" err="1"/>
              <a:t>Lamé</a:t>
            </a:r>
            <a:r>
              <a:rPr lang="es-MX" dirty="0"/>
              <a:t>-Hooke, asumiendo</a:t>
            </a:r>
          </a:p>
        </p:txBody>
      </p:sp>
      <p:pic>
        <p:nvPicPr>
          <p:cNvPr id="9" name="Imagen 8">
            <a:extLst>
              <a:ext uri="{FF2B5EF4-FFF2-40B4-BE49-F238E27FC236}">
                <a16:creationId xmlns:a16="http://schemas.microsoft.com/office/drawing/2014/main" xmlns="" id="{750F2E4B-83F4-44C1-8680-0EB3791CBC77}"/>
              </a:ext>
            </a:extLst>
          </p:cNvPr>
          <p:cNvPicPr>
            <a:picLocks noChangeAspect="1"/>
          </p:cNvPicPr>
          <p:nvPr/>
        </p:nvPicPr>
        <p:blipFill rotWithShape="1">
          <a:blip r:embed="rId2"/>
          <a:srcRect l="65510" t="31108" r="21947" b="52795"/>
          <a:stretch/>
        </p:blipFill>
        <p:spPr>
          <a:xfrm>
            <a:off x="9330788" y="2543825"/>
            <a:ext cx="2341419" cy="1232288"/>
          </a:xfrm>
          <a:prstGeom prst="rect">
            <a:avLst/>
          </a:prstGeom>
        </p:spPr>
      </p:pic>
      <p:pic>
        <p:nvPicPr>
          <p:cNvPr id="10" name="Imagen 9">
            <a:extLst>
              <a:ext uri="{FF2B5EF4-FFF2-40B4-BE49-F238E27FC236}">
                <a16:creationId xmlns:a16="http://schemas.microsoft.com/office/drawing/2014/main" xmlns="" id="{CB4AEFD9-5DBA-4CF9-A77B-C8EFD62AD8C0}"/>
              </a:ext>
            </a:extLst>
          </p:cNvPr>
          <p:cNvPicPr>
            <a:picLocks noChangeAspect="1"/>
          </p:cNvPicPr>
          <p:nvPr/>
        </p:nvPicPr>
        <p:blipFill rotWithShape="1">
          <a:blip r:embed="rId2"/>
          <a:srcRect t="41760" r="74951" b="40095"/>
          <a:stretch/>
        </p:blipFill>
        <p:spPr>
          <a:xfrm>
            <a:off x="1212521" y="2797930"/>
            <a:ext cx="3225991" cy="958288"/>
          </a:xfrm>
          <a:prstGeom prst="rect">
            <a:avLst/>
          </a:prstGeom>
        </p:spPr>
      </p:pic>
      <p:sp>
        <p:nvSpPr>
          <p:cNvPr id="11" name="Rectángulo 10">
            <a:extLst>
              <a:ext uri="{FF2B5EF4-FFF2-40B4-BE49-F238E27FC236}">
                <a16:creationId xmlns:a16="http://schemas.microsoft.com/office/drawing/2014/main" xmlns="" id="{22F81E19-D6CA-4A1A-9568-647BDD7AF6D1}"/>
              </a:ext>
            </a:extLst>
          </p:cNvPr>
          <p:cNvSpPr/>
          <p:nvPr/>
        </p:nvSpPr>
        <p:spPr>
          <a:xfrm>
            <a:off x="817419" y="3756218"/>
            <a:ext cx="10854788" cy="923330"/>
          </a:xfrm>
          <a:prstGeom prst="rect">
            <a:avLst/>
          </a:prstGeom>
        </p:spPr>
        <p:txBody>
          <a:bodyPr wrap="square">
            <a:spAutoFit/>
          </a:bodyPr>
          <a:lstStyle/>
          <a:p>
            <a:pPr algn="just"/>
            <a:r>
              <a:rPr lang="es-MX" dirty="0"/>
              <a:t>Donde E es el módulo de elasticidad longitudinal, o módulo de Young, y G el módulo de elasticidad transversal. Es claro que la teoría de Euler-Bernoulli es incapaz de aproximar la energía de deformación tangencial, para tal fin deberá recurrirse a la teoría de </a:t>
            </a:r>
            <a:r>
              <a:rPr lang="es-MX" dirty="0" err="1"/>
              <a:t>Timoshenko</a:t>
            </a:r>
            <a:r>
              <a:rPr lang="es-MX" dirty="0"/>
              <a:t> en la cual:</a:t>
            </a:r>
          </a:p>
        </p:txBody>
      </p:sp>
      <p:pic>
        <p:nvPicPr>
          <p:cNvPr id="12" name="Imagen 11">
            <a:extLst>
              <a:ext uri="{FF2B5EF4-FFF2-40B4-BE49-F238E27FC236}">
                <a16:creationId xmlns:a16="http://schemas.microsoft.com/office/drawing/2014/main" xmlns="" id="{EF252210-8EB8-49AE-9A5A-DB23E1969CBF}"/>
              </a:ext>
            </a:extLst>
          </p:cNvPr>
          <p:cNvPicPr>
            <a:picLocks noChangeAspect="1"/>
          </p:cNvPicPr>
          <p:nvPr/>
        </p:nvPicPr>
        <p:blipFill rotWithShape="1">
          <a:blip r:embed="rId2"/>
          <a:srcRect l="-2" t="77294" r="81291" b="-313"/>
          <a:stretch/>
        </p:blipFill>
        <p:spPr>
          <a:xfrm>
            <a:off x="3716729" y="4943835"/>
            <a:ext cx="3404507" cy="1717635"/>
          </a:xfrm>
          <a:prstGeom prst="rect">
            <a:avLst/>
          </a:prstGeom>
        </p:spPr>
      </p:pic>
    </p:spTree>
    <p:extLst>
      <p:ext uri="{BB962C8B-B14F-4D97-AF65-F5344CB8AC3E}">
        <p14:creationId xmlns:p14="http://schemas.microsoft.com/office/powerpoint/2010/main" val="1749597381"/>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C1C7BED-BCFE-4197-9DB1-65513DCBA985}"/>
              </a:ext>
            </a:extLst>
          </p:cNvPr>
          <p:cNvSpPr>
            <a:spLocks noGrp="1"/>
          </p:cNvSpPr>
          <p:nvPr>
            <p:ph idx="1"/>
          </p:nvPr>
        </p:nvSpPr>
        <p:spPr>
          <a:xfrm>
            <a:off x="1066800" y="2103120"/>
            <a:ext cx="10058400" cy="1835834"/>
          </a:xfrm>
        </p:spPr>
        <p:txBody>
          <a:bodyPr>
            <a:normAutofit/>
          </a:bodyPr>
          <a:lstStyle/>
          <a:p>
            <a:pPr algn="just"/>
            <a:r>
              <a:rPr lang="es-MX" sz="2800" dirty="0"/>
              <a:t>“El momento resultante de distintas fuerzas es igual al momento de la resultante de ellas aplicada en el punto de concurrencia”.</a:t>
            </a:r>
          </a:p>
        </p:txBody>
      </p:sp>
      <p:sp>
        <p:nvSpPr>
          <p:cNvPr id="4" name="Slide Number Placeholder 3">
            <a:extLst>
              <a:ext uri="{FF2B5EF4-FFF2-40B4-BE49-F238E27FC236}">
                <a16:creationId xmlns:a16="http://schemas.microsoft.com/office/drawing/2014/main" xmlns="" id="{EC994935-24D5-4BA0-9DC6-6C6CE04AA5E2}"/>
              </a:ext>
            </a:extLst>
          </p:cNvPr>
          <p:cNvSpPr>
            <a:spLocks noGrp="1"/>
          </p:cNvSpPr>
          <p:nvPr>
            <p:ph type="sldNum" sz="quarter" idx="12"/>
          </p:nvPr>
        </p:nvSpPr>
        <p:spPr/>
        <p:txBody>
          <a:bodyPr/>
          <a:lstStyle/>
          <a:p>
            <a:fld id="{5A07E627-992C-47B0-AE5B-F627B2EA972F}" type="slidenum">
              <a:rPr lang="es-MX" smtClean="0"/>
              <a:t>78</a:t>
            </a:fld>
            <a:endParaRPr lang="es-MX"/>
          </a:p>
        </p:txBody>
      </p:sp>
      <p:sp>
        <p:nvSpPr>
          <p:cNvPr id="5" name="Rectángulo 1">
            <a:extLst>
              <a:ext uri="{FF2B5EF4-FFF2-40B4-BE49-F238E27FC236}">
                <a16:creationId xmlns:a16="http://schemas.microsoft.com/office/drawing/2014/main" xmlns="" id="{CC34BAE9-3310-4F5F-AC24-1A5CC70AB06E}"/>
              </a:ext>
            </a:extLst>
          </p:cNvPr>
          <p:cNvSpPr>
            <a:spLocks noGrp="1"/>
          </p:cNvSpPr>
          <p:nvPr>
            <p:ph type="title"/>
          </p:nvPr>
        </p:nvSpPr>
        <p:spPr>
          <a:xfrm>
            <a:off x="1066800" y="688471"/>
            <a:ext cx="10058400" cy="1421928"/>
          </a:xfrm>
          <a:prstGeom prst="rect">
            <a:avLst/>
          </a:prstGeom>
        </p:spPr>
        <p:txBody>
          <a:bodyPr wrap="square">
            <a:spAutoFit/>
          </a:bodyPr>
          <a:lstStyle/>
          <a:p>
            <a:r>
              <a:rPr lang="es-MX" b="1" dirty="0">
                <a:solidFill>
                  <a:schemeClr val="accent6">
                    <a:lumMod val="50000"/>
                  </a:schemeClr>
                </a:solidFill>
                <a:effectLst>
                  <a:outerShdw blurRad="38100" dist="38100" dir="2700000" algn="tl">
                    <a:srgbClr val="000000">
                      <a:alpha val="43137"/>
                    </a:srgbClr>
                  </a:outerShdw>
                </a:effectLst>
              </a:rPr>
              <a:t>9. Teorema de momento o de Varignon.</a:t>
            </a:r>
          </a:p>
        </p:txBody>
      </p:sp>
      <p:pic>
        <p:nvPicPr>
          <p:cNvPr id="1026" name="Picture 2" descr="Imagen relacionada">
            <a:extLst>
              <a:ext uri="{FF2B5EF4-FFF2-40B4-BE49-F238E27FC236}">
                <a16:creationId xmlns:a16="http://schemas.microsoft.com/office/drawing/2014/main" xmlns="" id="{3F92C435-169C-4C3D-8E5E-198FE815D9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7622" y="3491602"/>
            <a:ext cx="2880000" cy="2512000"/>
          </a:xfrm>
          <a:prstGeom prst="rect">
            <a:avLst/>
          </a:prstGeom>
          <a:noFill/>
          <a:extLst>
            <a:ext uri="{909E8E84-426E-40dd-AFC4-6F175D3DCCD1}">
              <a14:hiddenFill xmlns:a14="http://schemas.microsoft.com/office/drawing/2010/main">
                <a:solidFill>
                  <a:srgbClr val="FFFFFF"/>
                </a:solidFill>
              </a14:hiddenFill>
            </a:ext>
          </a:extLst>
        </p:spPr>
      </p:pic>
      <p:sp>
        <p:nvSpPr>
          <p:cNvPr id="2" name="Arrow: Right 1">
            <a:extLst>
              <a:ext uri="{FF2B5EF4-FFF2-40B4-BE49-F238E27FC236}">
                <a16:creationId xmlns:a16="http://schemas.microsoft.com/office/drawing/2014/main" xmlns="" id="{E6B871DD-EA45-4660-91FF-727D54083C5A}"/>
              </a:ext>
            </a:extLst>
          </p:cNvPr>
          <p:cNvSpPr/>
          <p:nvPr/>
        </p:nvSpPr>
        <p:spPr>
          <a:xfrm>
            <a:off x="4377622" y="4410717"/>
            <a:ext cx="1143000" cy="673769"/>
          </a:xfrm>
          <a:prstGeom prst="rightArrow">
            <a:avLst>
              <a:gd name="adj1" fmla="val 50000"/>
              <a:gd name="adj2" fmla="val 58929"/>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xmlns="" id="{FF966B54-061F-426D-8C4C-1E36F56A898D}"/>
                  </a:ext>
                </a:extLst>
              </p:cNvPr>
              <p:cNvSpPr/>
              <p:nvPr/>
            </p:nvSpPr>
            <p:spPr>
              <a:xfrm>
                <a:off x="5520622" y="3538427"/>
                <a:ext cx="4900863" cy="241834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a:t>Sumatoria del momento de giro.</a:t>
                </a:r>
              </a:p>
              <a:p>
                <a:pPr marL="285750" indent="-285750" algn="ctr">
                  <a:buFont typeface="Wingdings" panose="05000000000000000000" pitchFamily="2" charset="2"/>
                  <a:buChar char="Ø"/>
                </a:pPr>
                <a14:m>
                  <m:oMath xmlns:m="http://schemas.openxmlformats.org/officeDocument/2006/math" xmlns="">
                    <m:sSubSup>
                      <m:sSubSupPr>
                        <m:ctrlPr>
                          <a:rPr lang="es-MX" b="0" i="1" smtClean="0">
                            <a:latin typeface="Cambria Math" panose="02040503050406030204" pitchFamily="18" charset="0"/>
                          </a:rPr>
                        </m:ctrlPr>
                      </m:sSubSupPr>
                      <m:e>
                        <m:r>
                          <a:rPr lang="es-MX" b="0" i="1" smtClean="0">
                            <a:latin typeface="Cambria Math" panose="02040503050406030204" pitchFamily="18" charset="0"/>
                          </a:rPr>
                          <m:t>𝑀</m:t>
                        </m:r>
                      </m:e>
                      <m:sub>
                        <m:r>
                          <a:rPr lang="es-MX" b="0" i="1" smtClean="0">
                            <a:latin typeface="Cambria Math" panose="02040503050406030204" pitchFamily="18" charset="0"/>
                          </a:rPr>
                          <m:t>𝑂</m:t>
                        </m:r>
                      </m:sub>
                      <m:sup>
                        <m:r>
                          <a:rPr lang="es-MX" b="0" i="1" smtClean="0">
                            <a:latin typeface="Cambria Math" panose="02040503050406030204" pitchFamily="18" charset="0"/>
                          </a:rPr>
                          <m:t>𝑅</m:t>
                        </m:r>
                      </m:sup>
                    </m:sSubSup>
                    <m:r>
                      <a:rPr lang="es-MX" b="0" i="1" smtClean="0">
                        <a:latin typeface="Cambria Math" panose="02040503050406030204" pitchFamily="18" charset="0"/>
                      </a:rPr>
                      <m:t>=</m:t>
                    </m:r>
                    <m:sSubSup>
                      <m:sSubSupPr>
                        <m:ctrlPr>
                          <a:rPr lang="es-MX" i="1" smtClean="0">
                            <a:latin typeface="Cambria Math" panose="02040503050406030204" pitchFamily="18" charset="0"/>
                          </a:rPr>
                        </m:ctrlPr>
                      </m:sSubSupPr>
                      <m:e>
                        <m:r>
                          <a:rPr lang="es-MX" b="0" i="1" smtClean="0">
                            <a:latin typeface="Cambria Math" panose="02040503050406030204" pitchFamily="18" charset="0"/>
                          </a:rPr>
                          <m:t>𝑀</m:t>
                        </m:r>
                      </m:e>
                      <m:sub>
                        <m:r>
                          <a:rPr lang="es-MX" b="0" i="1" smtClean="0">
                            <a:latin typeface="Cambria Math" panose="02040503050406030204" pitchFamily="18" charset="0"/>
                          </a:rPr>
                          <m:t>𝑜</m:t>
                        </m:r>
                      </m:sub>
                      <m:sup>
                        <m:sSub>
                          <m:sSubPr>
                            <m:ctrlPr>
                              <a:rPr lang="es-MX" i="1" smtClean="0">
                                <a:latin typeface="Cambria Math" panose="02040503050406030204" pitchFamily="18" charset="0"/>
                              </a:rPr>
                            </m:ctrlPr>
                          </m:sSubPr>
                          <m:e>
                            <m:r>
                              <a:rPr lang="es-MX" b="0" i="1" smtClean="0">
                                <a:latin typeface="Cambria Math" panose="02040503050406030204" pitchFamily="18" charset="0"/>
                              </a:rPr>
                              <m:t>𝐹</m:t>
                            </m:r>
                          </m:e>
                          <m:sub>
                            <m:r>
                              <a:rPr lang="es-MX" b="0" i="1" smtClean="0">
                                <a:latin typeface="Cambria Math" panose="02040503050406030204" pitchFamily="18" charset="0"/>
                              </a:rPr>
                              <m:t>1</m:t>
                            </m:r>
                          </m:sub>
                        </m:sSub>
                      </m:sup>
                    </m:sSubSup>
                    <m:r>
                      <a:rPr lang="es-MX" b="0" i="1" smtClean="0">
                        <a:latin typeface="Cambria Math" panose="02040503050406030204" pitchFamily="18" charset="0"/>
                      </a:rPr>
                      <m:t>+</m:t>
                    </m:r>
                    <m:sSubSup>
                      <m:sSubSupPr>
                        <m:ctrlPr>
                          <a:rPr lang="es-MX" b="0" i="1" smtClean="0">
                            <a:latin typeface="Cambria Math" panose="02040503050406030204" pitchFamily="18" charset="0"/>
                          </a:rPr>
                        </m:ctrlPr>
                      </m:sSubSupPr>
                      <m:e>
                        <m:r>
                          <a:rPr lang="es-MX" b="0" i="1" smtClean="0">
                            <a:latin typeface="Cambria Math" panose="02040503050406030204" pitchFamily="18" charset="0"/>
                          </a:rPr>
                          <m:t>𝑀</m:t>
                        </m:r>
                      </m:e>
                      <m:sub>
                        <m:r>
                          <a:rPr lang="es-MX" b="0" i="1" smtClean="0">
                            <a:latin typeface="Cambria Math" panose="02040503050406030204" pitchFamily="18" charset="0"/>
                          </a:rPr>
                          <m:t>𝑜</m:t>
                        </m:r>
                      </m:sub>
                      <m:sup>
                        <m:sSub>
                          <m:sSubPr>
                            <m:ctrlPr>
                              <a:rPr lang="es-MX" b="0" i="1" smtClean="0">
                                <a:latin typeface="Cambria Math" panose="02040503050406030204" pitchFamily="18" charset="0"/>
                              </a:rPr>
                            </m:ctrlPr>
                          </m:sSubPr>
                          <m:e>
                            <m:r>
                              <a:rPr lang="es-MX" b="0" i="1" smtClean="0">
                                <a:latin typeface="Cambria Math" panose="02040503050406030204" pitchFamily="18" charset="0"/>
                              </a:rPr>
                              <m:t>𝐹</m:t>
                            </m:r>
                          </m:e>
                          <m:sub>
                            <m:r>
                              <a:rPr lang="es-MX" b="0" i="1" smtClean="0">
                                <a:latin typeface="Cambria Math" panose="02040503050406030204" pitchFamily="18" charset="0"/>
                              </a:rPr>
                              <m:t>1</m:t>
                            </m:r>
                          </m:sub>
                        </m:sSub>
                      </m:sup>
                    </m:sSubSup>
                    <m:r>
                      <a:rPr lang="es-MX" b="0" i="1" smtClean="0">
                        <a:latin typeface="Cambria Math" panose="02040503050406030204" pitchFamily="18" charset="0"/>
                      </a:rPr>
                      <m:t>+…+</m:t>
                    </m:r>
                    <m:sSubSup>
                      <m:sSubSupPr>
                        <m:ctrlPr>
                          <a:rPr lang="es-MX" b="0" i="1" smtClean="0">
                            <a:latin typeface="Cambria Math" panose="02040503050406030204" pitchFamily="18" charset="0"/>
                          </a:rPr>
                        </m:ctrlPr>
                      </m:sSubSupPr>
                      <m:e>
                        <m:r>
                          <a:rPr lang="es-MX" b="0" i="1" smtClean="0">
                            <a:latin typeface="Cambria Math" panose="02040503050406030204" pitchFamily="18" charset="0"/>
                          </a:rPr>
                          <m:t>𝑀</m:t>
                        </m:r>
                      </m:e>
                      <m:sub>
                        <m:r>
                          <a:rPr lang="es-MX" b="0" i="1" smtClean="0">
                            <a:latin typeface="Cambria Math" panose="02040503050406030204" pitchFamily="18" charset="0"/>
                          </a:rPr>
                          <m:t>𝑜</m:t>
                        </m:r>
                      </m:sub>
                      <m:sup>
                        <m:sSub>
                          <m:sSubPr>
                            <m:ctrlPr>
                              <a:rPr lang="es-MX" b="0" i="1" smtClean="0">
                                <a:latin typeface="Cambria Math" panose="02040503050406030204" pitchFamily="18" charset="0"/>
                              </a:rPr>
                            </m:ctrlPr>
                          </m:sSubPr>
                          <m:e>
                            <m:r>
                              <a:rPr lang="es-MX" b="0" i="1" smtClean="0">
                                <a:latin typeface="Cambria Math" panose="02040503050406030204" pitchFamily="18" charset="0"/>
                              </a:rPr>
                              <m:t>𝐹</m:t>
                            </m:r>
                          </m:e>
                          <m:sub>
                            <m:r>
                              <a:rPr lang="es-MX" b="0" i="1" smtClean="0">
                                <a:latin typeface="Cambria Math" panose="02040503050406030204" pitchFamily="18" charset="0"/>
                              </a:rPr>
                              <m:t>𝑛</m:t>
                            </m:r>
                          </m:sub>
                        </m:sSub>
                      </m:sup>
                    </m:sSubSup>
                  </m:oMath>
                </a14:m>
                <a:endParaRPr lang="es-MX" dirty="0"/>
              </a:p>
              <a:p>
                <a:pPr marL="285750" indent="-285750" algn="ctr">
                  <a:buFont typeface="Wingdings" panose="05000000000000000000" pitchFamily="2" charset="2"/>
                  <a:buChar char="Ø"/>
                </a:pPr>
                <a:r>
                  <a:rPr lang="es-MX" dirty="0">
                    <a:latin typeface="Cambria Math" panose="02040503050406030204" pitchFamily="18" charset="0"/>
                    <a:ea typeface="Cambria Math" panose="02040503050406030204" pitchFamily="18" charset="0"/>
                  </a:rPr>
                  <a:t>Ʃ</a:t>
                </a:r>
                <a14:m>
                  <m:oMath xmlns:m="http://schemas.openxmlformats.org/officeDocument/2006/math" xmlns="">
                    <m:sSub>
                      <m:sSubPr>
                        <m:ctrlPr>
                          <a:rPr lang="es-MX"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𝑀</m:t>
                        </m:r>
                      </m:e>
                      <m:sub>
                        <m:r>
                          <a:rPr lang="es-MX" b="0" i="1" smtClean="0">
                            <a:latin typeface="Cambria Math" panose="02040503050406030204" pitchFamily="18" charset="0"/>
                            <a:ea typeface="Cambria Math" panose="02040503050406030204" pitchFamily="18" charset="0"/>
                          </a:rPr>
                          <m:t>𝑜</m:t>
                        </m:r>
                      </m:sub>
                    </m:sSub>
                    <m:r>
                      <a:rPr lang="es-MX" b="0" i="1" smtClean="0">
                        <a:latin typeface="Cambria Math" panose="02040503050406030204" pitchFamily="18" charset="0"/>
                        <a:ea typeface="Cambria Math" panose="02040503050406030204" pitchFamily="18" charset="0"/>
                      </a:rPr>
                      <m:t>=</m:t>
                    </m:r>
                    <m:sSub>
                      <m:sSubPr>
                        <m:ctrlPr>
                          <a:rPr lang="es-MX" b="0"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𝐹</m:t>
                        </m:r>
                      </m:e>
                      <m:sub>
                        <m:r>
                          <a:rPr lang="es-MX" b="0" i="1" smtClean="0">
                            <a:latin typeface="Cambria Math" panose="02040503050406030204" pitchFamily="18" charset="0"/>
                            <a:ea typeface="Cambria Math" panose="02040503050406030204" pitchFamily="18" charset="0"/>
                          </a:rPr>
                          <m:t>𝑅</m:t>
                        </m:r>
                      </m:sub>
                    </m:sSub>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𝑅</m:t>
                    </m:r>
                  </m:oMath>
                </a14:m>
                <a:endParaRPr lang="es-MX" dirty="0"/>
              </a:p>
              <a:p>
                <a:pPr marL="285750" indent="-285750" algn="ctr">
                  <a:buFont typeface="Wingdings" panose="05000000000000000000" pitchFamily="2" charset="2"/>
                  <a:buChar char="Ø"/>
                </a:pPr>
                <a14:m>
                  <m:oMath xmlns:m="http://schemas.openxmlformats.org/officeDocument/2006/math" xmlns="">
                    <m:f>
                      <m:fPr>
                        <m:ctrlPr>
                          <a:rPr lang="es-MX" i="1" smtClean="0">
                            <a:latin typeface="Cambria Math" panose="02040503050406030204" pitchFamily="18" charset="0"/>
                          </a:rPr>
                        </m:ctrlPr>
                      </m:fPr>
                      <m:num>
                        <m:r>
                          <m:rPr>
                            <m:sty m:val="p"/>
                          </m:rPr>
                          <a:rPr lang="el-GR" i="1" smtClean="0">
                            <a:latin typeface="Cambria Math" panose="02040503050406030204" pitchFamily="18" charset="0"/>
                            <a:ea typeface="Cambria Math" panose="02040503050406030204" pitchFamily="18" charset="0"/>
                          </a:rPr>
                          <m:t>Σ</m:t>
                        </m:r>
                        <m:sSub>
                          <m:sSubPr>
                            <m:ctrlPr>
                              <a:rPr lang="el-GR" i="1" smtClean="0">
                                <a:latin typeface="Cambria Math" panose="02040503050406030204" pitchFamily="18" charset="0"/>
                                <a:ea typeface="Cambria Math" panose="02040503050406030204" pitchFamily="18" charset="0"/>
                              </a:rPr>
                            </m:ctrlPr>
                          </m:sSubPr>
                          <m:e>
                            <m:r>
                              <a:rPr lang="es-MX" b="0" i="1" smtClean="0">
                                <a:latin typeface="Cambria Math" panose="02040503050406030204" pitchFamily="18" charset="0"/>
                                <a:ea typeface="Cambria Math" panose="02040503050406030204" pitchFamily="18" charset="0"/>
                              </a:rPr>
                              <m:t>𝑀</m:t>
                            </m:r>
                          </m:e>
                          <m:sub>
                            <m:r>
                              <a:rPr lang="es-MX" b="0" i="1" smtClean="0">
                                <a:latin typeface="Cambria Math" panose="02040503050406030204" pitchFamily="18" charset="0"/>
                                <a:ea typeface="Cambria Math" panose="02040503050406030204" pitchFamily="18" charset="0"/>
                              </a:rPr>
                              <m:t>𝑜</m:t>
                            </m:r>
                          </m:sub>
                        </m:sSub>
                      </m:num>
                      <m:den>
                        <m:sSub>
                          <m:sSubPr>
                            <m:ctrlPr>
                              <a:rPr lang="es-MX" i="1" smtClean="0">
                                <a:latin typeface="Cambria Math" panose="02040503050406030204" pitchFamily="18" charset="0"/>
                              </a:rPr>
                            </m:ctrlPr>
                          </m:sSubPr>
                          <m:e>
                            <m:r>
                              <a:rPr lang="es-MX" b="0" i="1" smtClean="0">
                                <a:latin typeface="Cambria Math" panose="02040503050406030204" pitchFamily="18" charset="0"/>
                              </a:rPr>
                              <m:t>𝐹</m:t>
                            </m:r>
                          </m:e>
                          <m:sub>
                            <m:r>
                              <a:rPr lang="es-MX" b="0" i="1" smtClean="0">
                                <a:latin typeface="Cambria Math" panose="02040503050406030204" pitchFamily="18" charset="0"/>
                              </a:rPr>
                              <m:t>𝑟</m:t>
                            </m:r>
                          </m:sub>
                        </m:sSub>
                      </m:den>
                    </m:f>
                    <m:r>
                      <a:rPr lang="es-MX" b="0" i="1" smtClean="0">
                        <a:latin typeface="Cambria Math" panose="02040503050406030204" pitchFamily="18" charset="0"/>
                      </a:rPr>
                      <m:t>=</m:t>
                    </m:r>
                    <m:r>
                      <a:rPr lang="es-MX" b="0" i="1" smtClean="0">
                        <a:latin typeface="Cambria Math" panose="02040503050406030204" pitchFamily="18" charset="0"/>
                      </a:rPr>
                      <m:t>𝑅</m:t>
                    </m:r>
                  </m:oMath>
                </a14:m>
                <a:endParaRPr lang="es-MX" dirty="0"/>
              </a:p>
              <a:p>
                <a:pPr marL="285750" indent="-285750" algn="ctr">
                  <a:buFont typeface="Wingdings" panose="05000000000000000000" pitchFamily="2" charset="2"/>
                  <a:buChar char="Ø"/>
                </a:pPr>
                <a14:m>
                  <m:oMath xmlns:m="http://schemas.openxmlformats.org/officeDocument/2006/math" xmlns="">
                    <m:acc>
                      <m:accPr>
                        <m:chr m:val="̅"/>
                        <m:ctrlPr>
                          <a:rPr lang="es-MX" i="1" smtClean="0">
                            <a:latin typeface="Cambria Math" panose="02040503050406030204" pitchFamily="18" charset="0"/>
                          </a:rPr>
                        </m:ctrlPr>
                      </m:accPr>
                      <m:e>
                        <m:sSub>
                          <m:sSubPr>
                            <m:ctrlPr>
                              <a:rPr lang="es-MX" i="1" smtClean="0">
                                <a:latin typeface="Cambria Math" panose="02040503050406030204" pitchFamily="18" charset="0"/>
                              </a:rPr>
                            </m:ctrlPr>
                          </m:sSubPr>
                          <m:e>
                            <m:r>
                              <a:rPr lang="es-MX" b="0" i="1" smtClean="0">
                                <a:latin typeface="Cambria Math" panose="02040503050406030204" pitchFamily="18" charset="0"/>
                              </a:rPr>
                              <m:t>𝐹</m:t>
                            </m:r>
                          </m:e>
                          <m:sub>
                            <m:r>
                              <a:rPr lang="es-MX" b="0" i="1" smtClean="0">
                                <a:latin typeface="Cambria Math" panose="02040503050406030204" pitchFamily="18" charset="0"/>
                              </a:rPr>
                              <m:t>𝑟</m:t>
                            </m:r>
                          </m:sub>
                        </m:sSub>
                      </m:e>
                    </m:acc>
                    <m:r>
                      <a:rPr lang="es-MX" b="0" i="1" smtClean="0">
                        <a:latin typeface="Cambria Math" panose="02040503050406030204" pitchFamily="18" charset="0"/>
                      </a:rPr>
                      <m:t>=</m:t>
                    </m:r>
                    <m:acc>
                      <m:accPr>
                        <m:chr m:val="̅"/>
                        <m:ctrlPr>
                          <a:rPr lang="es-MX" b="0" i="1" smtClean="0">
                            <a:latin typeface="Cambria Math" panose="02040503050406030204" pitchFamily="18" charset="0"/>
                          </a:rPr>
                        </m:ctrlPr>
                      </m:accPr>
                      <m:e>
                        <m:sSub>
                          <m:sSubPr>
                            <m:ctrlPr>
                              <a:rPr lang="es-MX" b="0" i="1" smtClean="0">
                                <a:latin typeface="Cambria Math" panose="02040503050406030204" pitchFamily="18" charset="0"/>
                              </a:rPr>
                            </m:ctrlPr>
                          </m:sSubPr>
                          <m:e>
                            <m:r>
                              <a:rPr lang="es-MX" b="0" i="1" smtClean="0">
                                <a:latin typeface="Cambria Math" panose="02040503050406030204" pitchFamily="18" charset="0"/>
                              </a:rPr>
                              <m:t>𝐹</m:t>
                            </m:r>
                          </m:e>
                          <m:sub>
                            <m:r>
                              <a:rPr lang="es-MX" b="0" i="1" smtClean="0">
                                <a:latin typeface="Cambria Math" panose="02040503050406030204" pitchFamily="18" charset="0"/>
                              </a:rPr>
                              <m:t>1</m:t>
                            </m:r>
                          </m:sub>
                        </m:sSub>
                      </m:e>
                    </m:acc>
                    <m:r>
                      <a:rPr lang="es-MX" b="0" i="1" smtClean="0">
                        <a:latin typeface="Cambria Math" panose="02040503050406030204" pitchFamily="18" charset="0"/>
                      </a:rPr>
                      <m:t>+</m:t>
                    </m:r>
                    <m:acc>
                      <m:accPr>
                        <m:chr m:val="̅"/>
                        <m:ctrlPr>
                          <a:rPr lang="es-MX" b="0" i="1" smtClean="0">
                            <a:latin typeface="Cambria Math" panose="02040503050406030204" pitchFamily="18" charset="0"/>
                          </a:rPr>
                        </m:ctrlPr>
                      </m:accPr>
                      <m:e>
                        <m:sSub>
                          <m:sSubPr>
                            <m:ctrlPr>
                              <a:rPr lang="es-MX" b="0" i="1" smtClean="0">
                                <a:latin typeface="Cambria Math" panose="02040503050406030204" pitchFamily="18" charset="0"/>
                              </a:rPr>
                            </m:ctrlPr>
                          </m:sSubPr>
                          <m:e>
                            <m:r>
                              <a:rPr lang="es-MX" b="0" i="1" smtClean="0">
                                <a:latin typeface="Cambria Math" panose="02040503050406030204" pitchFamily="18" charset="0"/>
                              </a:rPr>
                              <m:t>𝐹</m:t>
                            </m:r>
                          </m:e>
                          <m:sub>
                            <m:r>
                              <a:rPr lang="es-MX" b="0" i="1" smtClean="0">
                                <a:latin typeface="Cambria Math" panose="02040503050406030204" pitchFamily="18" charset="0"/>
                              </a:rPr>
                              <m:t>2</m:t>
                            </m:r>
                          </m:sub>
                        </m:sSub>
                      </m:e>
                    </m:acc>
                    <m:r>
                      <a:rPr lang="es-MX" b="0" i="1" smtClean="0">
                        <a:latin typeface="Cambria Math" panose="02040503050406030204" pitchFamily="18" charset="0"/>
                      </a:rPr>
                      <m:t>+…+</m:t>
                    </m:r>
                    <m:acc>
                      <m:accPr>
                        <m:chr m:val="̅"/>
                        <m:ctrlPr>
                          <a:rPr lang="es-MX" b="0" i="1" smtClean="0">
                            <a:latin typeface="Cambria Math" panose="02040503050406030204" pitchFamily="18" charset="0"/>
                          </a:rPr>
                        </m:ctrlPr>
                      </m:accPr>
                      <m:e>
                        <m:sSub>
                          <m:sSubPr>
                            <m:ctrlPr>
                              <a:rPr lang="es-MX" b="0" i="1" smtClean="0">
                                <a:latin typeface="Cambria Math" panose="02040503050406030204" pitchFamily="18" charset="0"/>
                              </a:rPr>
                            </m:ctrlPr>
                          </m:sSubPr>
                          <m:e>
                            <m:r>
                              <a:rPr lang="es-MX" b="0" i="1" smtClean="0">
                                <a:latin typeface="Cambria Math" panose="02040503050406030204" pitchFamily="18" charset="0"/>
                              </a:rPr>
                              <m:t>𝐹</m:t>
                            </m:r>
                          </m:e>
                          <m:sub>
                            <m:r>
                              <a:rPr lang="es-MX" b="0" i="1" smtClean="0">
                                <a:latin typeface="Cambria Math" panose="02040503050406030204" pitchFamily="18" charset="0"/>
                              </a:rPr>
                              <m:t>𝑛</m:t>
                            </m:r>
                          </m:sub>
                        </m:sSub>
                      </m:e>
                    </m:acc>
                  </m:oMath>
                </a14:m>
                <a:endParaRPr lang="es-MX" dirty="0"/>
              </a:p>
              <a:p>
                <a:pPr algn="ctr"/>
                <a:endParaRPr lang="es-MX" dirty="0"/>
              </a:p>
            </p:txBody>
          </p:sp>
        </mc:Choice>
        <mc:Fallback xmlns="">
          <p:sp>
            <p:nvSpPr>
              <p:cNvPr id="6" name="Rectangle 5">
                <a:extLst>
                  <a:ext uri="{FF2B5EF4-FFF2-40B4-BE49-F238E27FC236}">
                    <a16:creationId xmlns:a16="http://schemas.microsoft.com/office/drawing/2014/main" id="{FF966B54-061F-426D-8C4C-1E36F56A898D}"/>
                  </a:ext>
                </a:extLst>
              </p:cNvPr>
              <p:cNvSpPr>
                <a:spLocks noRot="1" noChangeAspect="1" noMove="1" noResize="1" noEditPoints="1" noAdjustHandles="1" noChangeArrowheads="1" noChangeShapeType="1" noTextEdit="1"/>
              </p:cNvSpPr>
              <p:nvPr/>
            </p:nvSpPr>
            <p:spPr>
              <a:xfrm>
                <a:off x="5520622" y="3538427"/>
                <a:ext cx="4900863" cy="2418347"/>
              </a:xfrm>
              <a:prstGeom prst="rect">
                <a:avLst/>
              </a:prstGeom>
              <a:blipFill>
                <a:blip r:embed="rId4"/>
                <a:stretch>
                  <a:fillRect/>
                </a:stretch>
              </a:blipFill>
            </p:spPr>
            <p:txBody>
              <a:bodyPr/>
              <a:lstStyle/>
              <a:p>
                <a:r>
                  <a:rPr lang="es-MX">
                    <a:noFill/>
                  </a:rPr>
                  <a:t> </a:t>
                </a:r>
              </a:p>
            </p:txBody>
          </p:sp>
        </mc:Fallback>
      </mc:AlternateContent>
    </p:spTree>
    <p:extLst>
      <p:ext uri="{BB962C8B-B14F-4D97-AF65-F5344CB8AC3E}">
        <p14:creationId xmlns:p14="http://schemas.microsoft.com/office/powerpoint/2010/main" val="334011981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42F362C9-09DA-456E-9EF3-5332FEE703B8}"/>
              </a:ext>
            </a:extLst>
          </p:cNvPr>
          <p:cNvSpPr>
            <a:spLocks noGrp="1"/>
          </p:cNvSpPr>
          <p:nvPr>
            <p:ph type="sldNum" sz="quarter" idx="12"/>
          </p:nvPr>
        </p:nvSpPr>
        <p:spPr/>
        <p:txBody>
          <a:bodyPr/>
          <a:lstStyle/>
          <a:p>
            <a:fld id="{5A07E627-992C-47B0-AE5B-F627B2EA972F}" type="slidenum">
              <a:rPr lang="es-MX" smtClean="0"/>
              <a:t>79</a:t>
            </a:fld>
            <a:endParaRPr lang="es-MX"/>
          </a:p>
        </p:txBody>
      </p:sp>
      <p:pic>
        <p:nvPicPr>
          <p:cNvPr id="5" name="Picture 4">
            <a:extLst>
              <a:ext uri="{FF2B5EF4-FFF2-40B4-BE49-F238E27FC236}">
                <a16:creationId xmlns:a16="http://schemas.microsoft.com/office/drawing/2014/main" xmlns="" id="{F5EFE962-AF46-4165-8DA2-C8DAB89F1BDA}"/>
              </a:ext>
            </a:extLst>
          </p:cNvPr>
          <p:cNvPicPr>
            <a:picLocks noChangeAspect="1"/>
          </p:cNvPicPr>
          <p:nvPr/>
        </p:nvPicPr>
        <p:blipFill rotWithShape="1">
          <a:blip r:embed="rId2"/>
          <a:srcRect l="12533" t="26305" r="72269" b="38064"/>
          <a:stretch/>
        </p:blipFill>
        <p:spPr>
          <a:xfrm>
            <a:off x="397041" y="961794"/>
            <a:ext cx="5040000" cy="4934411"/>
          </a:xfrm>
          <a:prstGeom prst="rect">
            <a:avLst/>
          </a:prstGeom>
        </p:spPr>
      </p:pic>
      <p:pic>
        <p:nvPicPr>
          <p:cNvPr id="6" name="Picture 5">
            <a:extLst>
              <a:ext uri="{FF2B5EF4-FFF2-40B4-BE49-F238E27FC236}">
                <a16:creationId xmlns:a16="http://schemas.microsoft.com/office/drawing/2014/main" xmlns="" id="{FC3BC8A1-3621-464F-AFE9-AAFE3EAA3E9F}"/>
              </a:ext>
            </a:extLst>
          </p:cNvPr>
          <p:cNvPicPr>
            <a:picLocks noChangeAspect="1"/>
          </p:cNvPicPr>
          <p:nvPr/>
        </p:nvPicPr>
        <p:blipFill rotWithShape="1">
          <a:blip r:embed="rId2"/>
          <a:srcRect l="29704" t="26129" r="49079" b="36473"/>
          <a:stretch/>
        </p:blipFill>
        <p:spPr>
          <a:xfrm>
            <a:off x="6754961" y="961794"/>
            <a:ext cx="5040000" cy="4994543"/>
          </a:xfrm>
          <a:prstGeom prst="rect">
            <a:avLst/>
          </a:prstGeom>
        </p:spPr>
      </p:pic>
      <p:sp>
        <p:nvSpPr>
          <p:cNvPr id="7" name="Arrow: Right 6">
            <a:extLst>
              <a:ext uri="{FF2B5EF4-FFF2-40B4-BE49-F238E27FC236}">
                <a16:creationId xmlns:a16="http://schemas.microsoft.com/office/drawing/2014/main" xmlns="" id="{DBF1FA6D-DE71-42B6-ACC8-D621047CA103}"/>
              </a:ext>
            </a:extLst>
          </p:cNvPr>
          <p:cNvSpPr/>
          <p:nvPr/>
        </p:nvSpPr>
        <p:spPr>
          <a:xfrm>
            <a:off x="5433029" y="3200399"/>
            <a:ext cx="1317920" cy="457200"/>
          </a:xfrm>
          <a:prstGeom prst="right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1970767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7C77F512-380D-47D4-BA6D-92DDF4DCC4DA}"/>
              </a:ext>
            </a:extLst>
          </p:cNvPr>
          <p:cNvSpPr>
            <a:spLocks noGrp="1"/>
          </p:cNvSpPr>
          <p:nvPr>
            <p:ph type="title"/>
          </p:nvPr>
        </p:nvSpPr>
        <p:spPr/>
        <p:txBody>
          <a:bodyPr>
            <a:normAutofit fontScale="90000"/>
          </a:bodyPr>
          <a:lstStyle/>
          <a:p>
            <a:r>
              <a:rPr lang="es-MX" b="1" dirty="0">
                <a:solidFill>
                  <a:schemeClr val="accent6">
                    <a:lumMod val="50000"/>
                  </a:schemeClr>
                </a:solidFill>
                <a:effectLst>
                  <a:outerShdw blurRad="38100" dist="38100" dir="2700000" algn="tl">
                    <a:srgbClr val="000000">
                      <a:alpha val="43137"/>
                    </a:srgbClr>
                  </a:outerShdw>
                </a:effectLst>
              </a:rPr>
              <a:t>2. Diagrama de fuerzas cortantes y momento flexionante.</a:t>
            </a:r>
          </a:p>
        </p:txBody>
      </p:sp>
      <p:sp>
        <p:nvSpPr>
          <p:cNvPr id="4" name="Content Placeholder 3">
            <a:extLst>
              <a:ext uri="{FF2B5EF4-FFF2-40B4-BE49-F238E27FC236}">
                <a16:creationId xmlns:a16="http://schemas.microsoft.com/office/drawing/2014/main" xmlns="" id="{69FBA5A2-B118-44B9-98A5-DF556FE22009}"/>
              </a:ext>
            </a:extLst>
          </p:cNvPr>
          <p:cNvSpPr>
            <a:spLocks noGrp="1"/>
          </p:cNvSpPr>
          <p:nvPr>
            <p:ph idx="1"/>
          </p:nvPr>
        </p:nvSpPr>
        <p:spPr/>
        <p:txBody>
          <a:bodyPr>
            <a:normAutofit lnSpcReduction="10000"/>
          </a:bodyPr>
          <a:lstStyle/>
          <a:p>
            <a:pPr algn="just">
              <a:lnSpc>
                <a:spcPct val="150000"/>
              </a:lnSpc>
            </a:pPr>
            <a:r>
              <a:rPr lang="es-MX" sz="2000" dirty="0"/>
              <a:t>Las estructuras planas requieren componentes de reacción que no sean concurrentes ni paralelas.</a:t>
            </a:r>
          </a:p>
          <a:p>
            <a:pPr algn="just">
              <a:lnSpc>
                <a:spcPct val="150000"/>
              </a:lnSpc>
            </a:pPr>
            <a:r>
              <a:rPr lang="es-MX" sz="2000" dirty="0"/>
              <a:t>Para garantizar la estabilidad estructural, es necesario que exista una resistencia en la estructura, para que la estructura no colapse, sino, que sea capaz de redistribuir las fuerzas a otros apoyos o elementos.</a:t>
            </a:r>
          </a:p>
          <a:p>
            <a:pPr algn="just">
              <a:lnSpc>
                <a:spcPct val="150000"/>
              </a:lnSpc>
            </a:pPr>
            <a:r>
              <a:rPr lang="es-MX" sz="2000" dirty="0"/>
              <a:t>Los componentes de reacción no pueden ser concurrentes, ya que pueden reemplazar por una fuerza única, implica la existencia de un momento que haría la estructura alrededor del punto.</a:t>
            </a:r>
          </a:p>
        </p:txBody>
      </p:sp>
      <p:sp>
        <p:nvSpPr>
          <p:cNvPr id="2" name="Slide Number Placeholder 1">
            <a:extLst>
              <a:ext uri="{FF2B5EF4-FFF2-40B4-BE49-F238E27FC236}">
                <a16:creationId xmlns:a16="http://schemas.microsoft.com/office/drawing/2014/main" xmlns="" id="{F2F4346C-8FA1-43AC-A1BC-149CC43EA08C}"/>
              </a:ext>
            </a:extLst>
          </p:cNvPr>
          <p:cNvSpPr>
            <a:spLocks noGrp="1"/>
          </p:cNvSpPr>
          <p:nvPr>
            <p:ph type="sldNum" sz="quarter" idx="12"/>
          </p:nvPr>
        </p:nvSpPr>
        <p:spPr/>
        <p:txBody>
          <a:bodyPr/>
          <a:lstStyle/>
          <a:p>
            <a:fld id="{5A07E627-992C-47B0-AE5B-F627B2EA972F}" type="slidenum">
              <a:rPr lang="es-MX" smtClean="0"/>
              <a:t>8</a:t>
            </a:fld>
            <a:endParaRPr lang="es-MX"/>
          </a:p>
        </p:txBody>
      </p:sp>
    </p:spTree>
    <p:extLst>
      <p:ext uri="{BB962C8B-B14F-4D97-AF65-F5344CB8AC3E}">
        <p14:creationId xmlns:p14="http://schemas.microsoft.com/office/powerpoint/2010/main" val="14289296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42F362C9-09DA-456E-9EF3-5332FEE703B8}"/>
              </a:ext>
            </a:extLst>
          </p:cNvPr>
          <p:cNvSpPr>
            <a:spLocks noGrp="1"/>
          </p:cNvSpPr>
          <p:nvPr>
            <p:ph type="sldNum" sz="quarter" idx="12"/>
          </p:nvPr>
        </p:nvSpPr>
        <p:spPr/>
        <p:txBody>
          <a:bodyPr/>
          <a:lstStyle/>
          <a:p>
            <a:fld id="{5A07E627-992C-47B0-AE5B-F627B2EA972F}" type="slidenum">
              <a:rPr lang="es-MX" smtClean="0"/>
              <a:t>80</a:t>
            </a:fld>
            <a:endParaRPr lang="es-MX"/>
          </a:p>
        </p:txBody>
      </p:sp>
      <p:sp>
        <p:nvSpPr>
          <p:cNvPr id="7" name="Arrow: Right 6">
            <a:extLst>
              <a:ext uri="{FF2B5EF4-FFF2-40B4-BE49-F238E27FC236}">
                <a16:creationId xmlns:a16="http://schemas.microsoft.com/office/drawing/2014/main" xmlns="" id="{DBF1FA6D-DE71-42B6-ACC8-D621047CA103}"/>
              </a:ext>
            </a:extLst>
          </p:cNvPr>
          <p:cNvSpPr/>
          <p:nvPr/>
        </p:nvSpPr>
        <p:spPr>
          <a:xfrm>
            <a:off x="5433029" y="3200399"/>
            <a:ext cx="1317920" cy="457200"/>
          </a:xfrm>
          <a:prstGeom prst="right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Picture 1">
            <a:extLst>
              <a:ext uri="{FF2B5EF4-FFF2-40B4-BE49-F238E27FC236}">
                <a16:creationId xmlns:a16="http://schemas.microsoft.com/office/drawing/2014/main" xmlns="" id="{4E069868-429E-4370-B22B-F1616C296C75}"/>
              </a:ext>
            </a:extLst>
          </p:cNvPr>
          <p:cNvPicPr>
            <a:picLocks noChangeAspect="1"/>
          </p:cNvPicPr>
          <p:nvPr/>
        </p:nvPicPr>
        <p:blipFill rotWithShape="1">
          <a:blip r:embed="rId2"/>
          <a:srcRect l="51216" t="26479" r="13257" b="36760"/>
          <a:stretch/>
        </p:blipFill>
        <p:spPr>
          <a:xfrm>
            <a:off x="324853" y="1311443"/>
            <a:ext cx="5040000" cy="4319336"/>
          </a:xfrm>
          <a:prstGeom prst="rect">
            <a:avLst/>
          </a:prstGeom>
        </p:spPr>
      </p:pic>
      <p:pic>
        <p:nvPicPr>
          <p:cNvPr id="3" name="Picture 2">
            <a:extLst>
              <a:ext uri="{FF2B5EF4-FFF2-40B4-BE49-F238E27FC236}">
                <a16:creationId xmlns:a16="http://schemas.microsoft.com/office/drawing/2014/main" xmlns="" id="{E86CA425-FFC8-44D5-8B62-8B792FCDC4AB}"/>
              </a:ext>
            </a:extLst>
          </p:cNvPr>
          <p:cNvPicPr>
            <a:picLocks noChangeAspect="1"/>
          </p:cNvPicPr>
          <p:nvPr/>
        </p:nvPicPr>
        <p:blipFill rotWithShape="1">
          <a:blip r:embed="rId2"/>
          <a:srcRect l="12533" t="64568" r="61020" b="15961"/>
          <a:stretch/>
        </p:blipFill>
        <p:spPr>
          <a:xfrm>
            <a:off x="6750949" y="1311442"/>
            <a:ext cx="5040000" cy="4319335"/>
          </a:xfrm>
          <a:prstGeom prst="rect">
            <a:avLst/>
          </a:prstGeom>
        </p:spPr>
      </p:pic>
      <p:sp>
        <p:nvSpPr>
          <p:cNvPr id="8" name="Rectangle 7">
            <a:extLst>
              <a:ext uri="{FF2B5EF4-FFF2-40B4-BE49-F238E27FC236}">
                <a16:creationId xmlns:a16="http://schemas.microsoft.com/office/drawing/2014/main" xmlns="" id="{2557D817-28F7-449B-B96A-7E61CCD51BED}"/>
              </a:ext>
            </a:extLst>
          </p:cNvPr>
          <p:cNvSpPr/>
          <p:nvPr/>
        </p:nvSpPr>
        <p:spPr>
          <a:xfrm>
            <a:off x="6750949" y="1479884"/>
            <a:ext cx="227367" cy="5414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a:solidFill>
                  <a:schemeClr val="tx1"/>
                </a:solidFill>
              </a:rPr>
              <a:t>3</a:t>
            </a:r>
          </a:p>
        </p:txBody>
      </p:sp>
    </p:spTree>
    <p:extLst>
      <p:ext uri="{BB962C8B-B14F-4D97-AF65-F5344CB8AC3E}">
        <p14:creationId xmlns:p14="http://schemas.microsoft.com/office/powerpoint/2010/main" val="73855196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circle(in)">
                                      <p:cBhvr>
                                        <p:cTn id="17" dur="2000"/>
                                        <p:tgtEl>
                                          <p:spTgt spid="3"/>
                                        </p:tgtEl>
                                      </p:cBhvr>
                                    </p:animEffect>
                                  </p:childTnLst>
                                </p:cTn>
                              </p:par>
                              <p:par>
                                <p:cTn id="18" presetID="6" presetClass="entr" presetSubtype="16"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circle(in)">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42F362C9-09DA-456E-9EF3-5332FEE703B8}"/>
              </a:ext>
            </a:extLst>
          </p:cNvPr>
          <p:cNvSpPr>
            <a:spLocks noGrp="1"/>
          </p:cNvSpPr>
          <p:nvPr>
            <p:ph type="sldNum" sz="quarter" idx="12"/>
          </p:nvPr>
        </p:nvSpPr>
        <p:spPr/>
        <p:txBody>
          <a:bodyPr/>
          <a:lstStyle/>
          <a:p>
            <a:fld id="{5A07E627-992C-47B0-AE5B-F627B2EA972F}" type="slidenum">
              <a:rPr lang="es-MX" smtClean="0"/>
              <a:t>81</a:t>
            </a:fld>
            <a:endParaRPr lang="es-MX"/>
          </a:p>
        </p:txBody>
      </p:sp>
      <p:sp>
        <p:nvSpPr>
          <p:cNvPr id="7" name="Arrow: Right 6">
            <a:extLst>
              <a:ext uri="{FF2B5EF4-FFF2-40B4-BE49-F238E27FC236}">
                <a16:creationId xmlns:a16="http://schemas.microsoft.com/office/drawing/2014/main" xmlns="" id="{DBF1FA6D-DE71-42B6-ACC8-D621047CA103}"/>
              </a:ext>
            </a:extLst>
          </p:cNvPr>
          <p:cNvSpPr/>
          <p:nvPr/>
        </p:nvSpPr>
        <p:spPr>
          <a:xfrm>
            <a:off x="5433029" y="3200399"/>
            <a:ext cx="1317920" cy="457200"/>
          </a:xfrm>
          <a:prstGeom prst="right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Picture 4">
            <a:extLst>
              <a:ext uri="{FF2B5EF4-FFF2-40B4-BE49-F238E27FC236}">
                <a16:creationId xmlns:a16="http://schemas.microsoft.com/office/drawing/2014/main" xmlns="" id="{9FA8D2DC-D242-444C-B496-36E64DDCF425}"/>
              </a:ext>
            </a:extLst>
          </p:cNvPr>
          <p:cNvPicPr>
            <a:picLocks noChangeAspect="1"/>
          </p:cNvPicPr>
          <p:nvPr/>
        </p:nvPicPr>
        <p:blipFill rotWithShape="1">
          <a:blip r:embed="rId2"/>
          <a:srcRect l="39770" t="64568" r="38554" b="20337"/>
          <a:stretch/>
        </p:blipFill>
        <p:spPr>
          <a:xfrm>
            <a:off x="393029" y="962526"/>
            <a:ext cx="4876803" cy="4475748"/>
          </a:xfrm>
          <a:prstGeom prst="rect">
            <a:avLst/>
          </a:prstGeom>
        </p:spPr>
      </p:pic>
      <p:sp>
        <p:nvSpPr>
          <p:cNvPr id="6" name="Rectangle 5">
            <a:extLst>
              <a:ext uri="{FF2B5EF4-FFF2-40B4-BE49-F238E27FC236}">
                <a16:creationId xmlns:a16="http://schemas.microsoft.com/office/drawing/2014/main" xmlns="" id="{559696A9-CC1F-447C-AE24-62FF8989D474}"/>
              </a:ext>
            </a:extLst>
          </p:cNvPr>
          <p:cNvSpPr/>
          <p:nvPr/>
        </p:nvSpPr>
        <p:spPr>
          <a:xfrm>
            <a:off x="393029" y="1046747"/>
            <a:ext cx="340897" cy="8783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5400" dirty="0">
                <a:solidFill>
                  <a:schemeClr val="tx1"/>
                </a:solidFill>
              </a:rPr>
              <a:t>4</a:t>
            </a:r>
          </a:p>
        </p:txBody>
      </p:sp>
      <p:pic>
        <p:nvPicPr>
          <p:cNvPr id="9" name="Picture 8">
            <a:extLst>
              <a:ext uri="{FF2B5EF4-FFF2-40B4-BE49-F238E27FC236}">
                <a16:creationId xmlns:a16="http://schemas.microsoft.com/office/drawing/2014/main" xmlns="" id="{6B27DD2F-096D-43EC-BF92-31D2656034A5}"/>
              </a:ext>
            </a:extLst>
          </p:cNvPr>
          <p:cNvPicPr>
            <a:picLocks noChangeAspect="1"/>
          </p:cNvPicPr>
          <p:nvPr/>
        </p:nvPicPr>
        <p:blipFill rotWithShape="1">
          <a:blip r:embed="rId2"/>
          <a:srcRect l="63059" t="63928" r="13355" b="15474"/>
          <a:stretch/>
        </p:blipFill>
        <p:spPr>
          <a:xfrm>
            <a:off x="6892920" y="962526"/>
            <a:ext cx="5040000" cy="4475748"/>
          </a:xfrm>
          <a:prstGeom prst="rect">
            <a:avLst/>
          </a:prstGeom>
        </p:spPr>
      </p:pic>
      <p:sp>
        <p:nvSpPr>
          <p:cNvPr id="10" name="Rectangle 9">
            <a:extLst>
              <a:ext uri="{FF2B5EF4-FFF2-40B4-BE49-F238E27FC236}">
                <a16:creationId xmlns:a16="http://schemas.microsoft.com/office/drawing/2014/main" xmlns="" id="{D981FC57-9A33-4A96-9B78-32CCF3F97699}"/>
              </a:ext>
            </a:extLst>
          </p:cNvPr>
          <p:cNvSpPr/>
          <p:nvPr/>
        </p:nvSpPr>
        <p:spPr>
          <a:xfrm>
            <a:off x="6892920" y="1299411"/>
            <a:ext cx="338059" cy="8181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800" dirty="0">
                <a:solidFill>
                  <a:schemeClr val="tx1"/>
                </a:solidFill>
              </a:rPr>
              <a:t>5</a:t>
            </a:r>
          </a:p>
        </p:txBody>
      </p:sp>
    </p:spTree>
    <p:extLst>
      <p:ext uri="{BB962C8B-B14F-4D97-AF65-F5344CB8AC3E}">
        <p14:creationId xmlns:p14="http://schemas.microsoft.com/office/powerpoint/2010/main" val="356409040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Vertical)">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2EAD7AB-67A9-4BB8-BE1F-CD4E37AA73B1}"/>
              </a:ext>
            </a:extLst>
          </p:cNvPr>
          <p:cNvSpPr>
            <a:spLocks noGrp="1"/>
          </p:cNvSpPr>
          <p:nvPr>
            <p:ph type="title"/>
          </p:nvPr>
        </p:nvSpPr>
        <p:spPr/>
        <p:txBody>
          <a:bodyPr>
            <a:normAutofit/>
          </a:bodyPr>
          <a:lstStyle/>
          <a:p>
            <a:pPr marL="685800" indent="-685800">
              <a:buFont typeface="Wingdings" panose="05000000000000000000" pitchFamily="2" charset="2"/>
              <a:buChar char="§"/>
            </a:pPr>
            <a:r>
              <a:rPr lang="es-MX" sz="2400" dirty="0"/>
              <a:t>Ejemplo: ¿A qué distancia del punto A se encuentra aplicada la fuerza resultante, sabiendo que desconoceremos el peso de la barra?</a:t>
            </a:r>
          </a:p>
        </p:txBody>
      </p:sp>
      <p:pic>
        <p:nvPicPr>
          <p:cNvPr id="5" name="Content Placeholder 4">
            <a:extLst>
              <a:ext uri="{FF2B5EF4-FFF2-40B4-BE49-F238E27FC236}">
                <a16:creationId xmlns:a16="http://schemas.microsoft.com/office/drawing/2014/main" xmlns="" id="{CF49C7EF-3604-4A15-9CD0-D02884B60F34}"/>
              </a:ext>
            </a:extLst>
          </p:cNvPr>
          <p:cNvPicPr>
            <a:picLocks noGrp="1" noChangeAspect="1"/>
          </p:cNvPicPr>
          <p:nvPr>
            <p:ph idx="1"/>
          </p:nvPr>
        </p:nvPicPr>
        <p:blipFill rotWithShape="1">
          <a:blip r:embed="rId2"/>
          <a:srcRect t="5249" r="6235" b="12854"/>
          <a:stretch/>
        </p:blipFill>
        <p:spPr>
          <a:xfrm>
            <a:off x="1066800" y="2014194"/>
            <a:ext cx="3677795" cy="1440000"/>
          </a:xfrm>
          <a:prstGeom prst="rect">
            <a:avLst/>
          </a:prstGeom>
        </p:spPr>
      </p:pic>
      <p:sp>
        <p:nvSpPr>
          <p:cNvPr id="4" name="Slide Number Placeholder 3">
            <a:extLst>
              <a:ext uri="{FF2B5EF4-FFF2-40B4-BE49-F238E27FC236}">
                <a16:creationId xmlns:a16="http://schemas.microsoft.com/office/drawing/2014/main" xmlns="" id="{0872C5AC-F815-4EC5-98D3-EB612C078366}"/>
              </a:ext>
            </a:extLst>
          </p:cNvPr>
          <p:cNvSpPr>
            <a:spLocks noGrp="1"/>
          </p:cNvSpPr>
          <p:nvPr>
            <p:ph type="sldNum" sz="quarter" idx="12"/>
          </p:nvPr>
        </p:nvSpPr>
        <p:spPr/>
        <p:txBody>
          <a:bodyPr/>
          <a:lstStyle/>
          <a:p>
            <a:fld id="{5A07E627-992C-47B0-AE5B-F627B2EA972F}" type="slidenum">
              <a:rPr lang="es-MX" smtClean="0"/>
              <a:t>82</a:t>
            </a:fld>
            <a:endParaRPr lang="es-MX"/>
          </a:p>
        </p:txBody>
      </p:sp>
      <p:sp>
        <p:nvSpPr>
          <p:cNvPr id="6" name="Rectangle 5">
            <a:extLst>
              <a:ext uri="{FF2B5EF4-FFF2-40B4-BE49-F238E27FC236}">
                <a16:creationId xmlns:a16="http://schemas.microsoft.com/office/drawing/2014/main" xmlns="" id="{DB5FEDE4-98E0-4AAA-97B0-8F6E1243EB5D}"/>
              </a:ext>
            </a:extLst>
          </p:cNvPr>
          <p:cNvSpPr/>
          <p:nvPr/>
        </p:nvSpPr>
        <p:spPr>
          <a:xfrm>
            <a:off x="1323474" y="4054641"/>
            <a:ext cx="2971795" cy="3128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8" name="Straight Arrow Connector 7">
            <a:extLst>
              <a:ext uri="{FF2B5EF4-FFF2-40B4-BE49-F238E27FC236}">
                <a16:creationId xmlns:a16="http://schemas.microsoft.com/office/drawing/2014/main" xmlns="" id="{26B289C4-D699-4F50-BA69-9E392B22C434}"/>
              </a:ext>
            </a:extLst>
          </p:cNvPr>
          <p:cNvCxnSpPr/>
          <p:nvPr/>
        </p:nvCxnSpPr>
        <p:spPr>
          <a:xfrm flipV="1">
            <a:off x="4295269" y="4367463"/>
            <a:ext cx="0" cy="79408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xmlns="" id="{97F4841D-5988-4F2F-9A7B-62F06E8585EB}"/>
              </a:ext>
            </a:extLst>
          </p:cNvPr>
          <p:cNvCxnSpPr/>
          <p:nvPr/>
        </p:nvCxnSpPr>
        <p:spPr>
          <a:xfrm flipV="1">
            <a:off x="3128211" y="4367463"/>
            <a:ext cx="0" cy="79408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xmlns="" id="{6CDA3940-6426-4115-830E-879245E75A66}"/>
              </a:ext>
            </a:extLst>
          </p:cNvPr>
          <p:cNvCxnSpPr>
            <a:cxnSpLocks/>
          </p:cNvCxnSpPr>
          <p:nvPr/>
        </p:nvCxnSpPr>
        <p:spPr>
          <a:xfrm>
            <a:off x="1323474" y="3826042"/>
            <a:ext cx="2971795" cy="0"/>
          </a:xfrm>
          <a:prstGeom prst="line">
            <a:avLst/>
          </a:prstGeom>
          <a:ln>
            <a:prstDash val="lgDash"/>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xmlns="" id="{F0146BD8-26AC-4760-B7C1-1ED64945F579}"/>
              </a:ext>
            </a:extLst>
          </p:cNvPr>
          <p:cNvCxnSpPr/>
          <p:nvPr/>
        </p:nvCxnSpPr>
        <p:spPr>
          <a:xfrm flipV="1">
            <a:off x="3128211" y="3621505"/>
            <a:ext cx="0" cy="433136"/>
          </a:xfrm>
          <a:prstGeom prst="line">
            <a:avLst/>
          </a:prstGeom>
          <a:ln>
            <a:prstDash val="lgDash"/>
          </a:ln>
        </p:spPr>
        <p:style>
          <a:lnRef idx="1">
            <a:schemeClr val="dk1"/>
          </a:lnRef>
          <a:fillRef idx="0">
            <a:schemeClr val="dk1"/>
          </a:fillRef>
          <a:effectRef idx="0">
            <a:schemeClr val="dk1"/>
          </a:effectRef>
          <a:fontRef idx="minor">
            <a:schemeClr val="tx1"/>
          </a:fontRef>
        </p:style>
      </p:cxnSp>
      <p:sp>
        <p:nvSpPr>
          <p:cNvPr id="18" name="Rectangle 17">
            <a:extLst>
              <a:ext uri="{FF2B5EF4-FFF2-40B4-BE49-F238E27FC236}">
                <a16:creationId xmlns:a16="http://schemas.microsoft.com/office/drawing/2014/main" xmlns="" id="{A6C6FAE0-6AC4-4B06-AD03-ED60B49AAC90}"/>
              </a:ext>
            </a:extLst>
          </p:cNvPr>
          <p:cNvSpPr/>
          <p:nvPr/>
        </p:nvSpPr>
        <p:spPr>
          <a:xfrm>
            <a:off x="1900989" y="3693693"/>
            <a:ext cx="493288" cy="312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1600" dirty="0"/>
              <a:t>2m</a:t>
            </a:r>
          </a:p>
        </p:txBody>
      </p:sp>
      <p:sp>
        <p:nvSpPr>
          <p:cNvPr id="19" name="Rectangle 18">
            <a:extLst>
              <a:ext uri="{FF2B5EF4-FFF2-40B4-BE49-F238E27FC236}">
                <a16:creationId xmlns:a16="http://schemas.microsoft.com/office/drawing/2014/main" xmlns="" id="{AFD8076C-2168-412C-B67C-10B3F5480961}"/>
              </a:ext>
            </a:extLst>
          </p:cNvPr>
          <p:cNvSpPr/>
          <p:nvPr/>
        </p:nvSpPr>
        <p:spPr>
          <a:xfrm>
            <a:off x="3463102" y="3637546"/>
            <a:ext cx="493288" cy="3128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MX" sz="1600" dirty="0"/>
              <a:t>1m</a:t>
            </a:r>
          </a:p>
        </p:txBody>
      </p:sp>
      <p:sp>
        <p:nvSpPr>
          <p:cNvPr id="20" name="Rectangle 19">
            <a:extLst>
              <a:ext uri="{FF2B5EF4-FFF2-40B4-BE49-F238E27FC236}">
                <a16:creationId xmlns:a16="http://schemas.microsoft.com/office/drawing/2014/main" xmlns="" id="{5D226056-E3B8-4CFA-A633-201A5E708FE5}"/>
              </a:ext>
            </a:extLst>
          </p:cNvPr>
          <p:cNvSpPr/>
          <p:nvPr/>
        </p:nvSpPr>
        <p:spPr>
          <a:xfrm>
            <a:off x="1323475" y="4367463"/>
            <a:ext cx="421082" cy="458331"/>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MX"/>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xmlns="" id="{851E1D07-8296-4578-8B77-A3F8FA2AB394}"/>
                  </a:ext>
                </a:extLst>
              </p:cNvPr>
              <p:cNvSpPr txBox="1"/>
              <p:nvPr/>
            </p:nvSpPr>
            <p:spPr>
              <a:xfrm>
                <a:off x="5823284" y="1876926"/>
                <a:ext cx="5301916" cy="892552"/>
              </a:xfrm>
              <a:prstGeom prst="rect">
                <a:avLst/>
              </a:prstGeom>
              <a:noFill/>
            </p:spPr>
            <p:txBody>
              <a:bodyPr wrap="square" rtlCol="0">
                <a:spAutoFit/>
              </a:bodyPr>
              <a:lstStyle/>
              <a:p>
                <a:pPr marL="342900" indent="-342900">
                  <a:buAutoNum type="arabicParenR"/>
                </a:pPr>
                <a:r>
                  <a:rPr lang="es-MX" sz="2600" dirty="0"/>
                  <a:t>Hallar la fuerza resultante:</a:t>
                </a:r>
              </a:p>
              <a:p>
                <a14:m>
                  <m:oMathPara xmlns:m="http://schemas.openxmlformats.org/officeDocument/2006/math" xmlns="">
                    <m:oMathParaPr>
                      <m:jc m:val="centerGroup"/>
                    </m:oMathParaPr>
                    <m:oMath xmlns:m="http://schemas.openxmlformats.org/officeDocument/2006/math">
                      <m:sSub>
                        <m:sSubPr>
                          <m:ctrlPr>
                            <a:rPr lang="es-MX" sz="2600" i="1" smtClean="0">
                              <a:latin typeface="Cambria Math" panose="02040503050406030204" pitchFamily="18" charset="0"/>
                            </a:rPr>
                          </m:ctrlPr>
                        </m:sSubPr>
                        <m:e>
                          <m:r>
                            <a:rPr lang="es-MX" sz="2600" b="0" i="1" smtClean="0">
                              <a:latin typeface="Cambria Math" panose="02040503050406030204" pitchFamily="18" charset="0"/>
                            </a:rPr>
                            <m:t>𝐹</m:t>
                          </m:r>
                        </m:e>
                        <m:sub>
                          <m:r>
                            <a:rPr lang="es-MX" sz="2600" b="0" i="1" smtClean="0">
                              <a:latin typeface="Cambria Math" panose="02040503050406030204" pitchFamily="18" charset="0"/>
                            </a:rPr>
                            <m:t>𝑅</m:t>
                          </m:r>
                        </m:sub>
                      </m:sSub>
                      <m:r>
                        <a:rPr lang="es-MX" sz="2600" b="0" i="1" smtClean="0">
                          <a:latin typeface="Cambria Math" panose="02040503050406030204" pitchFamily="18" charset="0"/>
                        </a:rPr>
                        <m:t>=40</m:t>
                      </m:r>
                      <m:r>
                        <a:rPr lang="es-MX" sz="2600" b="0" i="1" smtClean="0">
                          <a:latin typeface="Cambria Math" panose="02040503050406030204" pitchFamily="18" charset="0"/>
                        </a:rPr>
                        <m:t>𝑁</m:t>
                      </m:r>
                      <m:r>
                        <a:rPr lang="es-MX" sz="2600" b="0" i="1" smtClean="0">
                          <a:latin typeface="Cambria Math" panose="02040503050406030204" pitchFamily="18" charset="0"/>
                        </a:rPr>
                        <m:t>+10 </m:t>
                      </m:r>
                      <m:r>
                        <a:rPr lang="es-MX" sz="2600" b="0" i="1" smtClean="0">
                          <a:latin typeface="Cambria Math" panose="02040503050406030204" pitchFamily="18" charset="0"/>
                        </a:rPr>
                        <m:t>𝑁</m:t>
                      </m:r>
                      <m:r>
                        <a:rPr lang="es-MX" sz="2600" b="0" i="1" smtClean="0">
                          <a:latin typeface="Cambria Math" panose="02040503050406030204" pitchFamily="18" charset="0"/>
                        </a:rPr>
                        <m:t>=50</m:t>
                      </m:r>
                      <m:r>
                        <a:rPr lang="es-MX" sz="2600" b="0" i="1" smtClean="0">
                          <a:latin typeface="Cambria Math" panose="02040503050406030204" pitchFamily="18" charset="0"/>
                        </a:rPr>
                        <m:t>𝑁</m:t>
                      </m:r>
                    </m:oMath>
                  </m:oMathPara>
                </a14:m>
                <a:endParaRPr lang="es-MX" sz="2600" dirty="0"/>
              </a:p>
            </p:txBody>
          </p:sp>
        </mc:Choice>
        <mc:Fallback xmlns="">
          <p:sp>
            <p:nvSpPr>
              <p:cNvPr id="21" name="TextBox 20">
                <a:extLst>
                  <a:ext uri="{FF2B5EF4-FFF2-40B4-BE49-F238E27FC236}">
                    <a16:creationId xmlns:a16="http://schemas.microsoft.com/office/drawing/2014/main" id="{851E1D07-8296-4578-8B77-A3F8FA2AB394}"/>
                  </a:ext>
                </a:extLst>
              </p:cNvPr>
              <p:cNvSpPr txBox="1">
                <a:spLocks noRot="1" noChangeAspect="1" noMove="1" noResize="1" noEditPoints="1" noAdjustHandles="1" noChangeArrowheads="1" noChangeShapeType="1" noTextEdit="1"/>
              </p:cNvSpPr>
              <p:nvPr/>
            </p:nvSpPr>
            <p:spPr>
              <a:xfrm>
                <a:off x="5823284" y="1876926"/>
                <a:ext cx="5301916" cy="892552"/>
              </a:xfrm>
              <a:prstGeom prst="rect">
                <a:avLst/>
              </a:prstGeom>
              <a:blipFill>
                <a:blip r:embed="rId3"/>
                <a:stretch>
                  <a:fillRect l="-1954" t="-6164"/>
                </a:stretch>
              </a:blipFill>
            </p:spPr>
            <p:txBody>
              <a:bodyPr/>
              <a:lstStyle/>
              <a:p>
                <a:r>
                  <a:rPr lang="es-MX">
                    <a:noFill/>
                  </a:rPr>
                  <a:t> </a:t>
                </a:r>
              </a:p>
            </p:txBody>
          </p:sp>
        </mc:Fallback>
      </mc:AlternateContent>
      <p:sp>
        <p:nvSpPr>
          <p:cNvPr id="22" name="TextBox 21">
            <a:extLst>
              <a:ext uri="{FF2B5EF4-FFF2-40B4-BE49-F238E27FC236}">
                <a16:creationId xmlns:a16="http://schemas.microsoft.com/office/drawing/2014/main" xmlns="" id="{6692C583-0CE3-4C48-978C-9B56D019FB20}"/>
              </a:ext>
            </a:extLst>
          </p:cNvPr>
          <p:cNvSpPr txBox="1"/>
          <p:nvPr/>
        </p:nvSpPr>
        <p:spPr>
          <a:xfrm>
            <a:off x="3308684" y="4596063"/>
            <a:ext cx="647701" cy="369332"/>
          </a:xfrm>
          <a:prstGeom prst="rect">
            <a:avLst/>
          </a:prstGeom>
          <a:noFill/>
        </p:spPr>
        <p:txBody>
          <a:bodyPr wrap="square" rtlCol="0">
            <a:spAutoFit/>
          </a:bodyPr>
          <a:lstStyle/>
          <a:p>
            <a:r>
              <a:rPr lang="es-MX" dirty="0"/>
              <a:t>40N</a:t>
            </a:r>
          </a:p>
        </p:txBody>
      </p:sp>
      <p:sp>
        <p:nvSpPr>
          <p:cNvPr id="23" name="TextBox 22">
            <a:extLst>
              <a:ext uri="{FF2B5EF4-FFF2-40B4-BE49-F238E27FC236}">
                <a16:creationId xmlns:a16="http://schemas.microsoft.com/office/drawing/2014/main" xmlns="" id="{0D65832C-85F7-4C47-BE44-D5E8E14ED0CF}"/>
              </a:ext>
            </a:extLst>
          </p:cNvPr>
          <p:cNvSpPr txBox="1"/>
          <p:nvPr/>
        </p:nvSpPr>
        <p:spPr>
          <a:xfrm>
            <a:off x="4293265" y="4836876"/>
            <a:ext cx="647701" cy="369332"/>
          </a:xfrm>
          <a:prstGeom prst="rect">
            <a:avLst/>
          </a:prstGeom>
          <a:noFill/>
        </p:spPr>
        <p:txBody>
          <a:bodyPr wrap="square" rtlCol="0">
            <a:spAutoFit/>
          </a:bodyPr>
          <a:lstStyle/>
          <a:p>
            <a:r>
              <a:rPr lang="es-MX" dirty="0"/>
              <a:t>10N</a:t>
            </a: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xmlns="" id="{3ACD7481-5C09-4403-B8B2-FE0A7A5E5714}"/>
                  </a:ext>
                </a:extLst>
              </p:cNvPr>
              <p:cNvSpPr txBox="1"/>
              <p:nvPr/>
            </p:nvSpPr>
            <p:spPr>
              <a:xfrm>
                <a:off x="5887346" y="3248526"/>
                <a:ext cx="5528835" cy="3393365"/>
              </a:xfrm>
              <a:prstGeom prst="rect">
                <a:avLst/>
              </a:prstGeom>
              <a:noFill/>
            </p:spPr>
            <p:txBody>
              <a:bodyPr wrap="square" rtlCol="0">
                <a:spAutoFit/>
              </a:bodyPr>
              <a:lstStyle/>
              <a:p>
                <a:r>
                  <a:rPr lang="es-MX" sz="2400" dirty="0"/>
                  <a:t>2) Aplicar la sumatoria de momentos:</a:t>
                </a:r>
              </a:p>
              <a:p>
                <a14:m>
                  <m:oMathPara xmlns:m="http://schemas.openxmlformats.org/officeDocument/2006/math" xmlns="">
                    <m:oMathParaPr>
                      <m:jc m:val="centerGroup"/>
                    </m:oMathParaPr>
                    <m:oMath xmlns:m="http://schemas.openxmlformats.org/officeDocument/2006/math">
                      <m:r>
                        <a:rPr lang="es-MX" sz="2400" i="1" smtClean="0">
                          <a:latin typeface="Cambria Math" panose="02040503050406030204" pitchFamily="18" charset="0"/>
                          <a:ea typeface="Cambria Math" panose="02040503050406030204" pitchFamily="18" charset="0"/>
                        </a:rPr>
                        <m:t>Ʃ</m:t>
                      </m:r>
                      <m:sSub>
                        <m:sSubPr>
                          <m:ctrlPr>
                            <a:rPr lang="es-MX" sz="2400" i="1" smtClean="0">
                              <a:latin typeface="Cambria Math" panose="02040503050406030204" pitchFamily="18" charset="0"/>
                              <a:ea typeface="Cambria Math" panose="02040503050406030204" pitchFamily="18" charset="0"/>
                            </a:rPr>
                          </m:ctrlPr>
                        </m:sSubPr>
                        <m:e>
                          <m:r>
                            <a:rPr lang="es-MX" sz="2400" b="0" i="1" smtClean="0">
                              <a:latin typeface="Cambria Math" panose="02040503050406030204" pitchFamily="18" charset="0"/>
                              <a:ea typeface="Cambria Math" panose="02040503050406030204" pitchFamily="18" charset="0"/>
                            </a:rPr>
                            <m:t>𝑀</m:t>
                          </m:r>
                        </m:e>
                        <m:sub>
                          <m:r>
                            <a:rPr lang="es-MX" sz="2400" b="0" i="1" smtClean="0">
                              <a:latin typeface="Cambria Math" panose="02040503050406030204" pitchFamily="18" charset="0"/>
                              <a:ea typeface="Cambria Math" panose="02040503050406030204" pitchFamily="18" charset="0"/>
                            </a:rPr>
                            <m:t>𝐴</m:t>
                          </m:r>
                        </m:sub>
                      </m:sSub>
                      <m:r>
                        <a:rPr lang="es-MX" sz="2400" b="0" i="1" smtClean="0">
                          <a:latin typeface="Cambria Math" panose="02040503050406030204" pitchFamily="18" charset="0"/>
                          <a:ea typeface="Cambria Math" panose="02040503050406030204" pitchFamily="18" charset="0"/>
                        </a:rPr>
                        <m:t>= </m:t>
                      </m:r>
                      <m:sSubSup>
                        <m:sSubSupPr>
                          <m:ctrlPr>
                            <a:rPr lang="es-MX" sz="2400" b="0" i="1" smtClean="0">
                              <a:latin typeface="Cambria Math" panose="02040503050406030204" pitchFamily="18" charset="0"/>
                              <a:ea typeface="Cambria Math" panose="02040503050406030204" pitchFamily="18" charset="0"/>
                            </a:rPr>
                          </m:ctrlPr>
                        </m:sSubSupPr>
                        <m:e>
                          <m:r>
                            <a:rPr lang="es-MX" sz="2400" b="0" i="1" smtClean="0">
                              <a:latin typeface="Cambria Math" panose="02040503050406030204" pitchFamily="18" charset="0"/>
                              <a:ea typeface="Cambria Math" panose="02040503050406030204" pitchFamily="18" charset="0"/>
                            </a:rPr>
                            <m:t>𝑀</m:t>
                          </m:r>
                        </m:e>
                        <m:sub>
                          <m:r>
                            <a:rPr lang="es-MX" sz="2400" b="0" i="1" smtClean="0">
                              <a:latin typeface="Cambria Math" panose="02040503050406030204" pitchFamily="18" charset="0"/>
                              <a:ea typeface="Cambria Math" panose="02040503050406030204" pitchFamily="18" charset="0"/>
                            </a:rPr>
                            <m:t>𝐴</m:t>
                          </m:r>
                        </m:sub>
                        <m:sup>
                          <m:r>
                            <a:rPr lang="es-MX" sz="2400" b="0" i="1" smtClean="0">
                              <a:latin typeface="Cambria Math" panose="02040503050406030204" pitchFamily="18" charset="0"/>
                              <a:ea typeface="Cambria Math" panose="02040503050406030204" pitchFamily="18" charset="0"/>
                            </a:rPr>
                            <m:t>𝑅</m:t>
                          </m:r>
                        </m:sup>
                      </m:sSubSup>
                    </m:oMath>
                  </m:oMathPara>
                </a14:m>
                <a:endParaRPr lang="es-MX" sz="2400" dirty="0"/>
              </a:p>
              <a:p>
                <a14:m>
                  <m:oMathPara xmlns:m="http://schemas.openxmlformats.org/officeDocument/2006/math" xmlns="">
                    <m:oMathParaPr>
                      <m:jc m:val="centerGroup"/>
                    </m:oMathParaPr>
                    <m:oMath xmlns:m="http://schemas.openxmlformats.org/officeDocument/2006/math">
                      <m:sSubSup>
                        <m:sSubSupPr>
                          <m:ctrlPr>
                            <a:rPr lang="es-MX" sz="2400" i="1" smtClean="0">
                              <a:latin typeface="Cambria Math" panose="02040503050406030204" pitchFamily="18" charset="0"/>
                            </a:rPr>
                          </m:ctrlPr>
                        </m:sSubSupPr>
                        <m:e>
                          <m:r>
                            <a:rPr lang="es-MX" sz="2400" b="0" i="1" smtClean="0">
                              <a:latin typeface="Cambria Math" panose="02040503050406030204" pitchFamily="18" charset="0"/>
                            </a:rPr>
                            <m:t>𝑀</m:t>
                          </m:r>
                        </m:e>
                        <m:sub>
                          <m:r>
                            <a:rPr lang="es-MX" sz="2400" b="0" i="1" smtClean="0">
                              <a:latin typeface="Cambria Math" panose="02040503050406030204" pitchFamily="18" charset="0"/>
                            </a:rPr>
                            <m:t>𝐴</m:t>
                          </m:r>
                        </m:sub>
                        <m:sup>
                          <m:r>
                            <a:rPr lang="es-MX" sz="2400" b="0" i="1" smtClean="0">
                              <a:latin typeface="Cambria Math" panose="02040503050406030204" pitchFamily="18" charset="0"/>
                            </a:rPr>
                            <m:t>40</m:t>
                          </m:r>
                          <m:r>
                            <a:rPr lang="es-MX" sz="2400" b="0" i="1" smtClean="0">
                              <a:latin typeface="Cambria Math" panose="02040503050406030204" pitchFamily="18" charset="0"/>
                            </a:rPr>
                            <m:t>𝑁</m:t>
                          </m:r>
                        </m:sup>
                      </m:sSubSup>
                      <m:r>
                        <a:rPr lang="es-MX" sz="2400" b="0" i="1" smtClean="0">
                          <a:latin typeface="Cambria Math" panose="02040503050406030204" pitchFamily="18" charset="0"/>
                        </a:rPr>
                        <m:t>+</m:t>
                      </m:r>
                      <m:sSubSup>
                        <m:sSubSupPr>
                          <m:ctrlPr>
                            <a:rPr lang="es-MX" sz="2400" b="0" i="1" smtClean="0">
                              <a:latin typeface="Cambria Math" panose="02040503050406030204" pitchFamily="18" charset="0"/>
                            </a:rPr>
                          </m:ctrlPr>
                        </m:sSubSupPr>
                        <m:e>
                          <m:r>
                            <a:rPr lang="es-MX" sz="2400" b="0" i="1" smtClean="0">
                              <a:latin typeface="Cambria Math" panose="02040503050406030204" pitchFamily="18" charset="0"/>
                            </a:rPr>
                            <m:t>𝑀</m:t>
                          </m:r>
                        </m:e>
                        <m:sub>
                          <m:r>
                            <a:rPr lang="es-MX" sz="2400" b="0" i="1" smtClean="0">
                              <a:latin typeface="Cambria Math" panose="02040503050406030204" pitchFamily="18" charset="0"/>
                            </a:rPr>
                            <m:t>𝐴</m:t>
                          </m:r>
                        </m:sub>
                        <m:sup>
                          <m:r>
                            <a:rPr lang="es-MX" sz="2400" b="0" i="1" smtClean="0">
                              <a:latin typeface="Cambria Math" panose="02040503050406030204" pitchFamily="18" charset="0"/>
                            </a:rPr>
                            <m:t>10</m:t>
                          </m:r>
                          <m:r>
                            <a:rPr lang="es-MX" sz="2400" b="0" i="1" smtClean="0">
                              <a:latin typeface="Cambria Math" panose="02040503050406030204" pitchFamily="18" charset="0"/>
                            </a:rPr>
                            <m:t>𝑁</m:t>
                          </m:r>
                        </m:sup>
                      </m:sSubSup>
                      <m:r>
                        <a:rPr lang="es-MX" sz="2400" b="0" i="1" smtClean="0">
                          <a:latin typeface="Cambria Math" panose="02040503050406030204" pitchFamily="18" charset="0"/>
                        </a:rPr>
                        <m:t>=</m:t>
                      </m:r>
                      <m:sSubSup>
                        <m:sSubSupPr>
                          <m:ctrlPr>
                            <a:rPr lang="es-MX" sz="2400" b="0" i="1" smtClean="0">
                              <a:latin typeface="Cambria Math" panose="02040503050406030204" pitchFamily="18" charset="0"/>
                            </a:rPr>
                          </m:ctrlPr>
                        </m:sSubSupPr>
                        <m:e>
                          <m:r>
                            <a:rPr lang="es-MX" sz="2400" b="0" i="1" smtClean="0">
                              <a:latin typeface="Cambria Math" panose="02040503050406030204" pitchFamily="18" charset="0"/>
                            </a:rPr>
                            <m:t>𝑀</m:t>
                          </m:r>
                        </m:e>
                        <m:sub>
                          <m:r>
                            <a:rPr lang="es-MX" sz="2400" b="0" i="1" smtClean="0">
                              <a:latin typeface="Cambria Math" panose="02040503050406030204" pitchFamily="18" charset="0"/>
                            </a:rPr>
                            <m:t>𝐴</m:t>
                          </m:r>
                        </m:sub>
                        <m:sup>
                          <m:r>
                            <a:rPr lang="es-MX" sz="2400" b="0" i="1" smtClean="0">
                              <a:latin typeface="Cambria Math" panose="02040503050406030204" pitchFamily="18" charset="0"/>
                            </a:rPr>
                            <m:t>50</m:t>
                          </m:r>
                          <m:r>
                            <a:rPr lang="es-MX" sz="2400" b="0" i="1" smtClean="0">
                              <a:latin typeface="Cambria Math" panose="02040503050406030204" pitchFamily="18" charset="0"/>
                            </a:rPr>
                            <m:t>𝑁</m:t>
                          </m:r>
                        </m:sup>
                      </m:sSubSup>
                    </m:oMath>
                  </m:oMathPara>
                </a14:m>
                <a:endParaRPr lang="es-MX" sz="2400" b="0" dirty="0"/>
              </a:p>
              <a:p>
                <a14:m>
                  <m:oMathPara xmlns:m="http://schemas.openxmlformats.org/officeDocument/2006/math" xmlns="">
                    <m:oMathParaPr>
                      <m:jc m:val="centerGroup"/>
                    </m:oMathParaPr>
                    <m:oMath xmlns:m="http://schemas.openxmlformats.org/officeDocument/2006/math">
                      <m:r>
                        <a:rPr lang="es-MX" sz="2400" b="0" i="1" smtClean="0">
                          <a:latin typeface="Cambria Math" panose="02040503050406030204" pitchFamily="18" charset="0"/>
                        </a:rPr>
                        <m:t>+</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40</m:t>
                          </m:r>
                          <m:r>
                            <a:rPr lang="es-MX" sz="2400" b="0" i="1" smtClean="0">
                              <a:latin typeface="Cambria Math" panose="02040503050406030204" pitchFamily="18" charset="0"/>
                            </a:rPr>
                            <m:t>𝑁</m:t>
                          </m:r>
                        </m:e>
                      </m:d>
                      <m:d>
                        <m:dPr>
                          <m:ctrlPr>
                            <a:rPr lang="es-MX" sz="2400" b="0" i="1" smtClean="0">
                              <a:latin typeface="Cambria Math" panose="02040503050406030204" pitchFamily="18" charset="0"/>
                            </a:rPr>
                          </m:ctrlPr>
                        </m:dPr>
                        <m:e>
                          <m:r>
                            <a:rPr lang="es-MX" sz="2400" b="0" i="1" smtClean="0">
                              <a:latin typeface="Cambria Math" panose="02040503050406030204" pitchFamily="18" charset="0"/>
                            </a:rPr>
                            <m:t>2</m:t>
                          </m:r>
                          <m:r>
                            <a:rPr lang="es-MX" sz="2400" b="0" i="1" smtClean="0">
                              <a:latin typeface="Cambria Math" panose="02040503050406030204" pitchFamily="18" charset="0"/>
                            </a:rPr>
                            <m:t>𝑚</m:t>
                          </m:r>
                        </m:e>
                      </m:d>
                      <m:r>
                        <a:rPr lang="es-MX" sz="2400" b="0" i="1" smtClean="0">
                          <a:latin typeface="Cambria Math" panose="02040503050406030204" pitchFamily="18" charset="0"/>
                        </a:rPr>
                        <m:t>+</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10</m:t>
                          </m:r>
                          <m:r>
                            <a:rPr lang="es-MX" sz="2400" b="0" i="1" smtClean="0">
                              <a:latin typeface="Cambria Math" panose="02040503050406030204" pitchFamily="18" charset="0"/>
                            </a:rPr>
                            <m:t>𝑁</m:t>
                          </m:r>
                        </m:e>
                      </m:d>
                      <m:d>
                        <m:dPr>
                          <m:ctrlPr>
                            <a:rPr lang="es-MX" sz="2400" b="0" i="1" smtClean="0">
                              <a:latin typeface="Cambria Math" panose="02040503050406030204" pitchFamily="18" charset="0"/>
                            </a:rPr>
                          </m:ctrlPr>
                        </m:dPr>
                        <m:e>
                          <m:r>
                            <a:rPr lang="es-MX" sz="2400" b="0" i="1" smtClean="0">
                              <a:latin typeface="Cambria Math" panose="02040503050406030204" pitchFamily="18" charset="0"/>
                            </a:rPr>
                            <m:t>3</m:t>
                          </m:r>
                          <m:r>
                            <a:rPr lang="es-MX" sz="2400" b="0" i="1" smtClean="0">
                              <a:latin typeface="Cambria Math" panose="02040503050406030204" pitchFamily="18" charset="0"/>
                            </a:rPr>
                            <m:t>𝑚</m:t>
                          </m:r>
                        </m:e>
                      </m:d>
                      <m:r>
                        <a:rPr lang="es-MX" sz="2400" b="0" i="1" smtClean="0">
                          <a:latin typeface="Cambria Math" panose="02040503050406030204" pitchFamily="18" charset="0"/>
                        </a:rPr>
                        <m:t>=</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50</m:t>
                          </m:r>
                          <m:r>
                            <a:rPr lang="es-MX" sz="2400" b="0" i="1" smtClean="0">
                              <a:latin typeface="Cambria Math" panose="02040503050406030204" pitchFamily="18" charset="0"/>
                            </a:rPr>
                            <m:t>𝑁</m:t>
                          </m:r>
                        </m:e>
                      </m:d>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𝑋</m:t>
                          </m:r>
                        </m:e>
                      </m:d>
                    </m:oMath>
                  </m:oMathPara>
                </a14:m>
                <a:endParaRPr lang="es-MX" sz="2400" b="0" dirty="0"/>
              </a:p>
              <a:p>
                <a14:m>
                  <m:oMathPara xmlns:m="http://schemas.openxmlformats.org/officeDocument/2006/math" xmlns="">
                    <m:oMathParaPr>
                      <m:jc m:val="centerGroup"/>
                    </m:oMathParaPr>
                    <m:oMath xmlns:m="http://schemas.openxmlformats.org/officeDocument/2006/math">
                      <m:r>
                        <a:rPr lang="es-MX" sz="2400" b="0" i="1" smtClean="0">
                          <a:latin typeface="Cambria Math" panose="02040503050406030204" pitchFamily="18" charset="0"/>
                        </a:rPr>
                        <m:t>80</m:t>
                      </m:r>
                      <m:r>
                        <a:rPr lang="es-MX" sz="2400" b="0" i="1" smtClean="0">
                          <a:latin typeface="Cambria Math" panose="02040503050406030204" pitchFamily="18" charset="0"/>
                        </a:rPr>
                        <m:t>𝑁</m:t>
                      </m:r>
                      <m:r>
                        <a:rPr lang="es-MX" sz="2400" b="0" i="1" smtClean="0">
                          <a:latin typeface="Cambria Math" panose="02040503050406030204" pitchFamily="18" charset="0"/>
                        </a:rPr>
                        <m:t>∗</m:t>
                      </m:r>
                      <m:r>
                        <a:rPr lang="es-MX" sz="2400" b="0" i="1" smtClean="0">
                          <a:latin typeface="Cambria Math" panose="02040503050406030204" pitchFamily="18" charset="0"/>
                        </a:rPr>
                        <m:t>𝑚</m:t>
                      </m:r>
                      <m:r>
                        <a:rPr lang="es-MX" sz="2400" b="0" i="1" smtClean="0">
                          <a:latin typeface="Cambria Math" panose="02040503050406030204" pitchFamily="18" charset="0"/>
                        </a:rPr>
                        <m:t>+30</m:t>
                      </m:r>
                      <m:r>
                        <a:rPr lang="es-MX" sz="2400" b="0" i="1" smtClean="0">
                          <a:latin typeface="Cambria Math" panose="02040503050406030204" pitchFamily="18" charset="0"/>
                        </a:rPr>
                        <m:t>𝑁</m:t>
                      </m:r>
                      <m:r>
                        <a:rPr lang="es-MX" sz="2400" b="0" i="1" smtClean="0">
                          <a:latin typeface="Cambria Math" panose="02040503050406030204" pitchFamily="18" charset="0"/>
                        </a:rPr>
                        <m:t>∗</m:t>
                      </m:r>
                      <m:r>
                        <a:rPr lang="es-MX" sz="2400" b="0" i="1" smtClean="0">
                          <a:latin typeface="Cambria Math" panose="02040503050406030204" pitchFamily="18" charset="0"/>
                        </a:rPr>
                        <m:t>𝑚</m:t>
                      </m:r>
                      <m:r>
                        <a:rPr lang="es-MX" sz="2400" b="0" i="1" smtClean="0">
                          <a:latin typeface="Cambria Math" panose="02040503050406030204" pitchFamily="18" charset="0"/>
                        </a:rPr>
                        <m:t>=</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50</m:t>
                          </m:r>
                          <m:r>
                            <a:rPr lang="es-MX" sz="2400" b="0" i="1" smtClean="0">
                              <a:latin typeface="Cambria Math" panose="02040503050406030204" pitchFamily="18" charset="0"/>
                            </a:rPr>
                            <m:t>𝑁</m:t>
                          </m:r>
                        </m:e>
                      </m:d>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𝑋</m:t>
                          </m:r>
                        </m:e>
                      </m:d>
                    </m:oMath>
                  </m:oMathPara>
                </a14:m>
                <a:endParaRPr lang="es-MX" sz="2400" b="0" dirty="0"/>
              </a:p>
              <a:p>
                <a14:m>
                  <m:oMathPara xmlns:m="http://schemas.openxmlformats.org/officeDocument/2006/math" xmlns="">
                    <m:oMathParaPr>
                      <m:jc m:val="centerGroup"/>
                    </m:oMathParaPr>
                    <m:oMath xmlns:m="http://schemas.openxmlformats.org/officeDocument/2006/math">
                      <m:r>
                        <a:rPr lang="es-MX" sz="2400" b="0" i="1" smtClean="0">
                          <a:latin typeface="Cambria Math" panose="02040503050406030204" pitchFamily="18" charset="0"/>
                        </a:rPr>
                        <m:t>11</m:t>
                      </m:r>
                      <m:r>
                        <a:rPr lang="es-MX" sz="2400" b="0" i="1" smtClean="0">
                          <a:latin typeface="Cambria Math" panose="02040503050406030204" pitchFamily="18" charset="0"/>
                        </a:rPr>
                        <m:t>𝑁</m:t>
                      </m:r>
                      <m:r>
                        <a:rPr lang="es-MX" sz="2400" b="0" i="1" smtClean="0">
                          <a:latin typeface="Cambria Math" panose="02040503050406030204" pitchFamily="18" charset="0"/>
                        </a:rPr>
                        <m:t>∗</m:t>
                      </m:r>
                      <m:r>
                        <a:rPr lang="es-MX" sz="2400" b="0" i="1" smtClean="0">
                          <a:latin typeface="Cambria Math" panose="02040503050406030204" pitchFamily="18" charset="0"/>
                        </a:rPr>
                        <m:t>𝑚</m:t>
                      </m:r>
                      <m:r>
                        <a:rPr lang="es-MX" sz="2400" b="0" i="1" smtClean="0">
                          <a:latin typeface="Cambria Math" panose="02040503050406030204" pitchFamily="18" charset="0"/>
                        </a:rPr>
                        <m:t>=</m:t>
                      </m:r>
                      <m:d>
                        <m:dPr>
                          <m:ctrlPr>
                            <a:rPr lang="es-MX" sz="2400" b="0" i="1" smtClean="0">
                              <a:latin typeface="Cambria Math" panose="02040503050406030204" pitchFamily="18" charset="0"/>
                            </a:rPr>
                          </m:ctrlPr>
                        </m:dPr>
                        <m:e>
                          <m:r>
                            <a:rPr lang="es-MX" sz="2400" b="0" i="1" smtClean="0">
                              <a:latin typeface="Cambria Math" panose="02040503050406030204" pitchFamily="18" charset="0"/>
                            </a:rPr>
                            <m:t>50</m:t>
                          </m:r>
                          <m:r>
                            <a:rPr lang="es-MX" sz="2400" b="0" i="1" smtClean="0">
                              <a:latin typeface="Cambria Math" panose="02040503050406030204" pitchFamily="18" charset="0"/>
                            </a:rPr>
                            <m:t>𝑁</m:t>
                          </m:r>
                        </m:e>
                      </m:d>
                      <m:d>
                        <m:dPr>
                          <m:ctrlPr>
                            <a:rPr lang="es-MX" sz="2400" b="0" i="1" smtClean="0">
                              <a:latin typeface="Cambria Math" panose="02040503050406030204" pitchFamily="18" charset="0"/>
                            </a:rPr>
                          </m:ctrlPr>
                        </m:dPr>
                        <m:e>
                          <m:r>
                            <a:rPr lang="es-MX" sz="2400" b="0" i="1" smtClean="0">
                              <a:latin typeface="Cambria Math" panose="02040503050406030204" pitchFamily="18" charset="0"/>
                            </a:rPr>
                            <m:t>𝑋</m:t>
                          </m:r>
                        </m:e>
                      </m:d>
                    </m:oMath>
                  </m:oMathPara>
                </a14:m>
                <a:endParaRPr lang="es-MX" sz="2400" b="0" dirty="0"/>
              </a:p>
              <a:p>
                <a14:m>
                  <m:oMathPara xmlns:m="http://schemas.openxmlformats.org/officeDocument/2006/math" xmlns="">
                    <m:oMathParaPr>
                      <m:jc m:val="centerGroup"/>
                    </m:oMathParaPr>
                    <m:oMath xmlns:m="http://schemas.openxmlformats.org/officeDocument/2006/math">
                      <m:r>
                        <a:rPr lang="es-MX" sz="2400" b="0" i="1" smtClean="0">
                          <a:latin typeface="Cambria Math" panose="02040503050406030204" pitchFamily="18" charset="0"/>
                        </a:rPr>
                        <m:t>𝑋</m:t>
                      </m:r>
                      <m:r>
                        <a:rPr lang="es-MX" sz="2400" b="0" i="1" smtClean="0">
                          <a:latin typeface="Cambria Math" panose="02040503050406030204" pitchFamily="18" charset="0"/>
                        </a:rPr>
                        <m:t>=</m:t>
                      </m:r>
                      <m:f>
                        <m:fPr>
                          <m:ctrlPr>
                            <a:rPr lang="es-MX" sz="2400" i="1" smtClean="0">
                              <a:latin typeface="Cambria Math" panose="02040503050406030204" pitchFamily="18" charset="0"/>
                            </a:rPr>
                          </m:ctrlPr>
                        </m:fPr>
                        <m:num>
                          <m:r>
                            <a:rPr lang="es-MX" sz="2400" b="0" i="1" smtClean="0">
                              <a:latin typeface="Cambria Math" panose="02040503050406030204" pitchFamily="18" charset="0"/>
                            </a:rPr>
                            <m:t>110</m:t>
                          </m:r>
                          <m:r>
                            <a:rPr lang="es-MX" sz="2400" b="0" i="1" smtClean="0">
                              <a:latin typeface="Cambria Math" panose="02040503050406030204" pitchFamily="18" charset="0"/>
                            </a:rPr>
                            <m:t>𝑁</m:t>
                          </m:r>
                          <m:r>
                            <a:rPr lang="es-MX" sz="2400" b="0" i="1" smtClean="0">
                              <a:latin typeface="Cambria Math" panose="02040503050406030204" pitchFamily="18" charset="0"/>
                            </a:rPr>
                            <m:t>∗</m:t>
                          </m:r>
                          <m:r>
                            <a:rPr lang="es-MX" sz="2400" b="0" i="1" smtClean="0">
                              <a:latin typeface="Cambria Math" panose="02040503050406030204" pitchFamily="18" charset="0"/>
                            </a:rPr>
                            <m:t>𝑚</m:t>
                          </m:r>
                        </m:num>
                        <m:den>
                          <m:r>
                            <a:rPr lang="es-MX" sz="2400" b="0" i="1" smtClean="0">
                              <a:latin typeface="Cambria Math" panose="02040503050406030204" pitchFamily="18" charset="0"/>
                            </a:rPr>
                            <m:t>50</m:t>
                          </m:r>
                          <m:r>
                            <a:rPr lang="es-MX" sz="2400" b="0" i="1" smtClean="0">
                              <a:latin typeface="Cambria Math" panose="02040503050406030204" pitchFamily="18" charset="0"/>
                            </a:rPr>
                            <m:t>𝑁</m:t>
                          </m:r>
                        </m:den>
                      </m:f>
                      <m:r>
                        <a:rPr lang="es-MX" sz="2400" i="1">
                          <a:latin typeface="Cambria Math" panose="02040503050406030204" pitchFamily="18" charset="0"/>
                          <a:ea typeface="Cambria Math" panose="02040503050406030204" pitchFamily="18" charset="0"/>
                        </a:rPr>
                        <m:t>→</m:t>
                      </m:r>
                      <m:r>
                        <a:rPr lang="es-MX" sz="2400" b="0" i="1" smtClean="0">
                          <a:latin typeface="Cambria Math" panose="02040503050406030204" pitchFamily="18" charset="0"/>
                          <a:ea typeface="Cambria Math" panose="02040503050406030204" pitchFamily="18" charset="0"/>
                        </a:rPr>
                        <m:t>𝑋</m:t>
                      </m:r>
                      <m:r>
                        <a:rPr lang="es-MX" sz="2400" b="0" i="1" smtClean="0">
                          <a:latin typeface="Cambria Math" panose="02040503050406030204" pitchFamily="18" charset="0"/>
                          <a:ea typeface="Cambria Math" panose="02040503050406030204" pitchFamily="18" charset="0"/>
                        </a:rPr>
                        <m:t>=2.2</m:t>
                      </m:r>
                      <m:r>
                        <a:rPr lang="es-MX" sz="2400" b="0" i="1" smtClean="0">
                          <a:latin typeface="Cambria Math" panose="02040503050406030204" pitchFamily="18" charset="0"/>
                          <a:ea typeface="Cambria Math" panose="02040503050406030204" pitchFamily="18" charset="0"/>
                        </a:rPr>
                        <m:t>𝑚</m:t>
                      </m:r>
                    </m:oMath>
                  </m:oMathPara>
                </a14:m>
                <a:endParaRPr lang="es-MX" sz="2400" dirty="0"/>
              </a:p>
            </p:txBody>
          </p:sp>
        </mc:Choice>
        <mc:Fallback xmlns="">
          <p:sp>
            <p:nvSpPr>
              <p:cNvPr id="24" name="TextBox 23">
                <a:extLst>
                  <a:ext uri="{FF2B5EF4-FFF2-40B4-BE49-F238E27FC236}">
                    <a16:creationId xmlns:a16="http://schemas.microsoft.com/office/drawing/2014/main" id="{3ACD7481-5C09-4403-B8B2-FE0A7A5E5714}"/>
                  </a:ext>
                </a:extLst>
              </p:cNvPr>
              <p:cNvSpPr txBox="1">
                <a:spLocks noRot="1" noChangeAspect="1" noMove="1" noResize="1" noEditPoints="1" noAdjustHandles="1" noChangeArrowheads="1" noChangeShapeType="1" noTextEdit="1"/>
              </p:cNvSpPr>
              <p:nvPr/>
            </p:nvSpPr>
            <p:spPr>
              <a:xfrm>
                <a:off x="5887346" y="3248526"/>
                <a:ext cx="5528835" cy="3393365"/>
              </a:xfrm>
              <a:prstGeom prst="rect">
                <a:avLst/>
              </a:prstGeom>
              <a:blipFill>
                <a:blip r:embed="rId4"/>
                <a:stretch>
                  <a:fillRect l="-1764" t="-1436"/>
                </a:stretch>
              </a:blipFill>
            </p:spPr>
            <p:txBody>
              <a:bodyPr/>
              <a:lstStyle/>
              <a:p>
                <a:r>
                  <a:rPr lang="es-MX">
                    <a:noFill/>
                  </a:rPr>
                  <a:t> </a:t>
                </a:r>
              </a:p>
            </p:txBody>
          </p:sp>
        </mc:Fallback>
      </mc:AlternateContent>
    </p:spTree>
    <p:extLst>
      <p:ext uri="{BB962C8B-B14F-4D97-AF65-F5344CB8AC3E}">
        <p14:creationId xmlns:p14="http://schemas.microsoft.com/office/powerpoint/2010/main" val="63355060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ppt_x"/>
                                          </p:val>
                                        </p:tav>
                                        <p:tav tm="100000">
                                          <p:val>
                                            <p:strVal val="#ppt_x"/>
                                          </p:val>
                                        </p:tav>
                                      </p:tavLst>
                                    </p:anim>
                                    <p:anim calcmode="lin" valueType="num">
                                      <p:cBhvr additive="base">
                                        <p:cTn id="36" dur="500" fill="hold"/>
                                        <p:tgtEl>
                                          <p:spTgt spid="2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ppt_x"/>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ppt_x"/>
                                          </p:val>
                                        </p:tav>
                                        <p:tav tm="100000">
                                          <p:val>
                                            <p:strVal val="#ppt_x"/>
                                          </p:val>
                                        </p:tav>
                                      </p:tavLst>
                                    </p:anim>
                                    <p:anim calcmode="lin" valueType="num">
                                      <p:cBhvr additive="base">
                                        <p:cTn id="4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randombar(horizontal)">
                                      <p:cBhvr>
                                        <p:cTn id="49" dur="500"/>
                                        <p:tgtEl>
                                          <p:spTgt spid="21"/>
                                        </p:tgtEl>
                                      </p:cBhvr>
                                    </p:animEffect>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grpId="0" nodeType="click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randombar(horizontal)">
                                      <p:cBhvr>
                                        <p:cTn id="5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8" grpId="0" animBg="1"/>
      <p:bldP spid="19" grpId="0" animBg="1"/>
      <p:bldP spid="20" grpId="0" animBg="1"/>
      <p:bldP spid="21" grpId="0"/>
      <p:bldP spid="22" grpId="0"/>
      <p:bldP spid="23" grpId="0"/>
      <p:bldP spid="24"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xmlns="" id="{547A43BC-41BF-45CD-9500-D760896BA258}"/>
              </a:ext>
            </a:extLst>
          </p:cNvPr>
          <p:cNvSpPr>
            <a:spLocks noGrp="1"/>
          </p:cNvSpPr>
          <p:nvPr>
            <p:ph type="title"/>
          </p:nvPr>
        </p:nvSpPr>
        <p:spPr/>
        <p:txBody>
          <a:bodyPr>
            <a:noAutofit/>
          </a:bodyPr>
          <a:lstStyle/>
          <a:p>
            <a:pPr marL="685800" indent="-685800" algn="just">
              <a:buFont typeface="Wingdings" panose="05000000000000000000" pitchFamily="2" charset="2"/>
              <a:buChar char="§"/>
            </a:pPr>
            <a:r>
              <a:rPr lang="es-MX" sz="2600" dirty="0"/>
              <a:t>Ejemplo: Se tiene una varilla de 3.8m de longitud, un peso de 100N, que esta sometida a dos fuerzas, el peso esta aplicado al centro de la varilla, como se muestra en la figura.</a:t>
            </a:r>
          </a:p>
        </p:txBody>
      </p:sp>
      <p:pic>
        <p:nvPicPr>
          <p:cNvPr id="13" name="Content Placeholder 12">
            <a:extLst>
              <a:ext uri="{FF2B5EF4-FFF2-40B4-BE49-F238E27FC236}">
                <a16:creationId xmlns:a16="http://schemas.microsoft.com/office/drawing/2014/main" xmlns="" id="{440E5366-2FA8-4F3F-9706-83459740BD5D}"/>
              </a:ext>
            </a:extLst>
          </p:cNvPr>
          <p:cNvPicPr>
            <a:picLocks noGrp="1" noChangeAspect="1"/>
          </p:cNvPicPr>
          <p:nvPr>
            <p:ph sz="half" idx="1"/>
          </p:nvPr>
        </p:nvPicPr>
        <p:blipFill rotWithShape="1">
          <a:blip r:embed="rId2"/>
          <a:srcRect l="35259" t="20513" r="30030" b="4398"/>
          <a:stretch/>
        </p:blipFill>
        <p:spPr>
          <a:xfrm>
            <a:off x="1066800" y="2255406"/>
            <a:ext cx="3256002" cy="3960000"/>
          </a:xfrm>
          <a:prstGeom prst="rect">
            <a:avLst/>
          </a:prstGeom>
        </p:spPr>
      </p:pic>
      <p:sp>
        <p:nvSpPr>
          <p:cNvPr id="4" name="Slide Number Placeholder 3">
            <a:extLst>
              <a:ext uri="{FF2B5EF4-FFF2-40B4-BE49-F238E27FC236}">
                <a16:creationId xmlns:a16="http://schemas.microsoft.com/office/drawing/2014/main" xmlns="" id="{DBD0F63C-F2A0-4885-A3B7-012E31851204}"/>
              </a:ext>
            </a:extLst>
          </p:cNvPr>
          <p:cNvSpPr>
            <a:spLocks noGrp="1"/>
          </p:cNvSpPr>
          <p:nvPr>
            <p:ph type="sldNum" sz="quarter" idx="12"/>
          </p:nvPr>
        </p:nvSpPr>
        <p:spPr/>
        <p:txBody>
          <a:bodyPr/>
          <a:lstStyle/>
          <a:p>
            <a:fld id="{5A07E627-992C-47B0-AE5B-F627B2EA972F}" type="slidenum">
              <a:rPr lang="es-MX" smtClean="0"/>
              <a:t>83</a:t>
            </a:fld>
            <a:endParaRPr lang="es-MX"/>
          </a:p>
        </p:txBody>
      </p:sp>
      <p:pic>
        <p:nvPicPr>
          <p:cNvPr id="14" name="Picture 13">
            <a:extLst>
              <a:ext uri="{FF2B5EF4-FFF2-40B4-BE49-F238E27FC236}">
                <a16:creationId xmlns:a16="http://schemas.microsoft.com/office/drawing/2014/main" xmlns="" id="{3B2731A1-5520-44A1-852A-8C58A2150395}"/>
              </a:ext>
            </a:extLst>
          </p:cNvPr>
          <p:cNvPicPr>
            <a:picLocks noChangeAspect="1"/>
          </p:cNvPicPr>
          <p:nvPr/>
        </p:nvPicPr>
        <p:blipFill rotWithShape="1">
          <a:blip r:embed="rId3"/>
          <a:srcRect l="23231" t="38043" r="22988" b="41947"/>
          <a:stretch/>
        </p:blipFill>
        <p:spPr>
          <a:xfrm>
            <a:off x="6517916" y="3312228"/>
            <a:ext cx="3441949" cy="720000"/>
          </a:xfrm>
          <a:prstGeom prst="rect">
            <a:avLst/>
          </a:prstGeom>
        </p:spPr>
      </p:pic>
      <p:sp>
        <p:nvSpPr>
          <p:cNvPr id="15" name="TextBox 14">
            <a:extLst>
              <a:ext uri="{FF2B5EF4-FFF2-40B4-BE49-F238E27FC236}">
                <a16:creationId xmlns:a16="http://schemas.microsoft.com/office/drawing/2014/main" xmlns="" id="{3E76B03D-DFFD-429C-98D9-805193A1526F}"/>
              </a:ext>
            </a:extLst>
          </p:cNvPr>
          <p:cNvSpPr txBox="1"/>
          <p:nvPr/>
        </p:nvSpPr>
        <p:spPr>
          <a:xfrm>
            <a:off x="5352584" y="2772468"/>
            <a:ext cx="5772615" cy="461665"/>
          </a:xfrm>
          <a:prstGeom prst="rect">
            <a:avLst/>
          </a:prstGeom>
          <a:noFill/>
        </p:spPr>
        <p:txBody>
          <a:bodyPr wrap="square" rtlCol="0">
            <a:spAutoFit/>
          </a:bodyPr>
          <a:lstStyle/>
          <a:p>
            <a:pPr algn="ctr"/>
            <a:r>
              <a:rPr lang="es-MX" sz="2400" b="1" dirty="0">
                <a:solidFill>
                  <a:srgbClr val="FF0000"/>
                </a:solidFill>
              </a:rPr>
              <a:t>Modelo del momento de una fuerza:</a:t>
            </a:r>
          </a:p>
        </p:txBody>
      </p:sp>
      <p:sp>
        <p:nvSpPr>
          <p:cNvPr id="16" name="TextBox 15">
            <a:extLst>
              <a:ext uri="{FF2B5EF4-FFF2-40B4-BE49-F238E27FC236}">
                <a16:creationId xmlns:a16="http://schemas.microsoft.com/office/drawing/2014/main" xmlns="" id="{DB141219-4E70-4E37-ADDB-2467C7B7A1FE}"/>
              </a:ext>
            </a:extLst>
          </p:cNvPr>
          <p:cNvSpPr txBox="1"/>
          <p:nvPr/>
        </p:nvSpPr>
        <p:spPr>
          <a:xfrm>
            <a:off x="5597912" y="4173111"/>
            <a:ext cx="3441949" cy="369332"/>
          </a:xfrm>
          <a:prstGeom prst="rect">
            <a:avLst/>
          </a:prstGeom>
          <a:noFill/>
        </p:spPr>
        <p:txBody>
          <a:bodyPr wrap="square" rtlCol="0">
            <a:spAutoFit/>
          </a:bodyPr>
          <a:lstStyle/>
          <a:p>
            <a:r>
              <a:rPr lang="es-MX" dirty="0"/>
              <a:t>Se calculara tes momentos:</a:t>
            </a:r>
          </a:p>
        </p:txBody>
      </p:sp>
      <p:sp>
        <p:nvSpPr>
          <p:cNvPr id="17" name="TextBox 16">
            <a:extLst>
              <a:ext uri="{FF2B5EF4-FFF2-40B4-BE49-F238E27FC236}">
                <a16:creationId xmlns:a16="http://schemas.microsoft.com/office/drawing/2014/main" xmlns="" id="{450DACD6-1713-46CA-8045-8DAC9F558EE9}"/>
              </a:ext>
            </a:extLst>
          </p:cNvPr>
          <p:cNvSpPr txBox="1"/>
          <p:nvPr/>
        </p:nvSpPr>
        <p:spPr>
          <a:xfrm>
            <a:off x="5241073" y="2211511"/>
            <a:ext cx="2386361" cy="584775"/>
          </a:xfrm>
          <a:prstGeom prst="rect">
            <a:avLst/>
          </a:prstGeom>
          <a:noFill/>
        </p:spPr>
        <p:txBody>
          <a:bodyPr wrap="square" rtlCol="0">
            <a:spAutoFit/>
          </a:bodyPr>
          <a:lstStyle/>
          <a:p>
            <a:r>
              <a:rPr lang="es-MX" sz="3200" b="1" dirty="0">
                <a:solidFill>
                  <a:srgbClr val="7030A0"/>
                </a:solidFill>
                <a:effectLst>
                  <a:outerShdw blurRad="38100" dist="38100" dir="2700000" algn="tl">
                    <a:srgbClr val="000000">
                      <a:alpha val="43137"/>
                    </a:srgbClr>
                  </a:outerShdw>
                </a:effectLst>
              </a:rPr>
              <a:t>ANALISIS</a:t>
            </a:r>
          </a:p>
        </p:txBody>
      </p:sp>
      <p:pic>
        <p:nvPicPr>
          <p:cNvPr id="18" name="Picture 17">
            <a:extLst>
              <a:ext uri="{FF2B5EF4-FFF2-40B4-BE49-F238E27FC236}">
                <a16:creationId xmlns:a16="http://schemas.microsoft.com/office/drawing/2014/main" xmlns="" id="{877EB629-9365-436F-8BCD-051C786280D0}"/>
              </a:ext>
            </a:extLst>
          </p:cNvPr>
          <p:cNvPicPr>
            <a:picLocks noChangeAspect="1"/>
          </p:cNvPicPr>
          <p:nvPr/>
        </p:nvPicPr>
        <p:blipFill rotWithShape="1">
          <a:blip r:embed="rId4"/>
          <a:srcRect l="23415" t="70640" r="21524" b="15042"/>
          <a:stretch/>
        </p:blipFill>
        <p:spPr>
          <a:xfrm>
            <a:off x="5776433" y="4727733"/>
            <a:ext cx="4924914" cy="720000"/>
          </a:xfrm>
          <a:prstGeom prst="rect">
            <a:avLst/>
          </a:prstGeom>
        </p:spPr>
      </p:pic>
    </p:spTree>
    <p:extLst>
      <p:ext uri="{BB962C8B-B14F-4D97-AF65-F5344CB8AC3E}">
        <p14:creationId xmlns:p14="http://schemas.microsoft.com/office/powerpoint/2010/main" val="399401883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ircle(in)">
                                      <p:cBhvr>
                                        <p:cTn id="7" dur="20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ppt_x"/>
                                          </p:val>
                                        </p:tav>
                                        <p:tav tm="100000">
                                          <p:val>
                                            <p:strVal val="#ppt_x"/>
                                          </p:val>
                                        </p:tav>
                                      </p:tavLst>
                                    </p:anim>
                                    <p:anim calcmode="lin" valueType="num">
                                      <p:cBhvr additive="base">
                                        <p:cTn id="2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down)">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xmlns="" id="{547A43BC-41BF-45CD-9500-D760896BA258}"/>
              </a:ext>
            </a:extLst>
          </p:cNvPr>
          <p:cNvSpPr>
            <a:spLocks noGrp="1"/>
          </p:cNvSpPr>
          <p:nvPr>
            <p:ph type="title"/>
          </p:nvPr>
        </p:nvSpPr>
        <p:spPr/>
        <p:txBody>
          <a:bodyPr>
            <a:noAutofit/>
          </a:bodyPr>
          <a:lstStyle/>
          <a:p>
            <a:pPr marL="685800" indent="-685800" algn="just">
              <a:buFont typeface="Wingdings" panose="05000000000000000000" pitchFamily="2" charset="2"/>
              <a:buChar char="§"/>
            </a:pPr>
            <a:r>
              <a:rPr lang="es-MX" sz="2600" dirty="0"/>
              <a:t>Ejemplo: Se tiene una varilla de 3.8m de longitud, un peso de 100N, que esta sometida a dos fuerzas, el peso esta aplicado al centro de la varilla, como se muestra en la figura.</a:t>
            </a:r>
          </a:p>
        </p:txBody>
      </p:sp>
      <p:pic>
        <p:nvPicPr>
          <p:cNvPr id="13" name="Content Placeholder 12">
            <a:extLst>
              <a:ext uri="{FF2B5EF4-FFF2-40B4-BE49-F238E27FC236}">
                <a16:creationId xmlns:a16="http://schemas.microsoft.com/office/drawing/2014/main" xmlns="" id="{440E5366-2FA8-4F3F-9706-83459740BD5D}"/>
              </a:ext>
            </a:extLst>
          </p:cNvPr>
          <p:cNvPicPr>
            <a:picLocks noGrp="1" noChangeAspect="1"/>
          </p:cNvPicPr>
          <p:nvPr>
            <p:ph sz="half" idx="1"/>
          </p:nvPr>
        </p:nvPicPr>
        <p:blipFill rotWithShape="1">
          <a:blip r:embed="rId2"/>
          <a:srcRect l="35259" t="20513" r="30030" b="4398"/>
          <a:stretch/>
        </p:blipFill>
        <p:spPr>
          <a:xfrm>
            <a:off x="1066800" y="2255406"/>
            <a:ext cx="3256002" cy="3960000"/>
          </a:xfrm>
          <a:prstGeom prst="rect">
            <a:avLst/>
          </a:prstGeom>
        </p:spPr>
      </p:pic>
      <p:sp>
        <p:nvSpPr>
          <p:cNvPr id="4" name="Slide Number Placeholder 3">
            <a:extLst>
              <a:ext uri="{FF2B5EF4-FFF2-40B4-BE49-F238E27FC236}">
                <a16:creationId xmlns:a16="http://schemas.microsoft.com/office/drawing/2014/main" xmlns="" id="{DBD0F63C-F2A0-4885-A3B7-012E31851204}"/>
              </a:ext>
            </a:extLst>
          </p:cNvPr>
          <p:cNvSpPr>
            <a:spLocks noGrp="1"/>
          </p:cNvSpPr>
          <p:nvPr>
            <p:ph type="sldNum" sz="quarter" idx="12"/>
          </p:nvPr>
        </p:nvSpPr>
        <p:spPr/>
        <p:txBody>
          <a:bodyPr/>
          <a:lstStyle/>
          <a:p>
            <a:fld id="{5A07E627-992C-47B0-AE5B-F627B2EA972F}" type="slidenum">
              <a:rPr lang="es-MX" smtClean="0"/>
              <a:t>84</a:t>
            </a:fld>
            <a:endParaRPr lang="es-MX"/>
          </a:p>
        </p:txBody>
      </p:sp>
      <p:pic>
        <p:nvPicPr>
          <p:cNvPr id="2" name="Picture 1">
            <a:extLst>
              <a:ext uri="{FF2B5EF4-FFF2-40B4-BE49-F238E27FC236}">
                <a16:creationId xmlns:a16="http://schemas.microsoft.com/office/drawing/2014/main" xmlns="" id="{72B424A3-0111-47CF-B26F-CD2F1C2FA5E7}"/>
              </a:ext>
            </a:extLst>
          </p:cNvPr>
          <p:cNvPicPr>
            <a:picLocks noChangeAspect="1"/>
          </p:cNvPicPr>
          <p:nvPr/>
        </p:nvPicPr>
        <p:blipFill rotWithShape="1">
          <a:blip r:embed="rId3"/>
          <a:srcRect l="29451" t="19172" r="30305" b="19009"/>
          <a:stretch/>
        </p:blipFill>
        <p:spPr>
          <a:xfrm>
            <a:off x="6869880" y="2680860"/>
            <a:ext cx="3600000" cy="3109092"/>
          </a:xfrm>
          <a:prstGeom prst="rect">
            <a:avLst/>
          </a:prstGeom>
        </p:spPr>
      </p:pic>
      <p:sp>
        <p:nvSpPr>
          <p:cNvPr id="3" name="TextBox 2">
            <a:extLst>
              <a:ext uri="{FF2B5EF4-FFF2-40B4-BE49-F238E27FC236}">
                <a16:creationId xmlns:a16="http://schemas.microsoft.com/office/drawing/2014/main" xmlns="" id="{218A31DB-52EF-4F12-8467-7F604C2FBF83}"/>
              </a:ext>
            </a:extLst>
          </p:cNvPr>
          <p:cNvSpPr txBox="1"/>
          <p:nvPr/>
        </p:nvSpPr>
        <p:spPr>
          <a:xfrm>
            <a:off x="5322121" y="2598460"/>
            <a:ext cx="1046440" cy="3273891"/>
          </a:xfrm>
          <a:prstGeom prst="rect">
            <a:avLst/>
          </a:prstGeom>
          <a:noFill/>
        </p:spPr>
        <p:txBody>
          <a:bodyPr vert="vert270" wrap="square" rtlCol="0">
            <a:spAutoFit/>
          </a:bodyPr>
          <a:lstStyle/>
          <a:p>
            <a:pPr algn="ctr"/>
            <a:r>
              <a:rPr lang="es-MX" sz="2800" dirty="0">
                <a:solidFill>
                  <a:schemeClr val="tx1">
                    <a:lumMod val="95000"/>
                    <a:lumOff val="5000"/>
                  </a:schemeClr>
                </a:solidFill>
                <a:effectLst>
                  <a:outerShdw blurRad="38100" dist="38100" dir="2700000" algn="tl">
                    <a:srgbClr val="000000">
                      <a:alpha val="43137"/>
                    </a:srgbClr>
                  </a:outerShdw>
                </a:effectLst>
              </a:rPr>
              <a:t>Diagrama de cuerpo libre</a:t>
            </a:r>
          </a:p>
        </p:txBody>
      </p:sp>
      <p:cxnSp>
        <p:nvCxnSpPr>
          <p:cNvPr id="6" name="Straight Arrow Connector 5">
            <a:extLst>
              <a:ext uri="{FF2B5EF4-FFF2-40B4-BE49-F238E27FC236}">
                <a16:creationId xmlns:a16="http://schemas.microsoft.com/office/drawing/2014/main" xmlns="" id="{38ED926A-5DF0-46B5-A1D9-8BBA853D3BCA}"/>
              </a:ext>
            </a:extLst>
          </p:cNvPr>
          <p:cNvCxnSpPr/>
          <p:nvPr/>
        </p:nvCxnSpPr>
        <p:spPr>
          <a:xfrm>
            <a:off x="8758989" y="2803358"/>
            <a:ext cx="1215190"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xmlns="" id="{478E3746-BC1D-4BAF-A559-CF1C22F5D1B9}"/>
              </a:ext>
            </a:extLst>
          </p:cNvPr>
          <p:cNvSpPr txBox="1"/>
          <p:nvPr/>
        </p:nvSpPr>
        <p:spPr>
          <a:xfrm>
            <a:off x="8435264" y="2618692"/>
            <a:ext cx="469232" cy="369332"/>
          </a:xfrm>
          <a:prstGeom prst="rect">
            <a:avLst/>
          </a:prstGeom>
          <a:noFill/>
        </p:spPr>
        <p:txBody>
          <a:bodyPr wrap="square" rtlCol="0">
            <a:spAutoFit/>
          </a:bodyPr>
          <a:lstStyle/>
          <a:p>
            <a:r>
              <a:rPr lang="es-MX" dirty="0">
                <a:latin typeface="+mj-lt"/>
              </a:rPr>
              <a:t>F</a:t>
            </a:r>
            <a:r>
              <a:rPr lang="es-MX" dirty="0">
                <a:latin typeface="+mj-lt"/>
                <a:ea typeface="Cambria Math" panose="02040503050406030204" pitchFamily="18" charset="0"/>
              </a:rPr>
              <a:t>₁</a:t>
            </a:r>
            <a:endParaRPr lang="es-MX" dirty="0">
              <a:latin typeface="+mj-lt"/>
            </a:endParaRPr>
          </a:p>
        </p:txBody>
      </p:sp>
    </p:spTree>
    <p:extLst>
      <p:ext uri="{BB962C8B-B14F-4D97-AF65-F5344CB8AC3E}">
        <p14:creationId xmlns:p14="http://schemas.microsoft.com/office/powerpoint/2010/main" val="399217020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xmlns="" id="{547A43BC-41BF-45CD-9500-D760896BA258}"/>
              </a:ext>
            </a:extLst>
          </p:cNvPr>
          <p:cNvSpPr>
            <a:spLocks noGrp="1"/>
          </p:cNvSpPr>
          <p:nvPr>
            <p:ph type="title"/>
          </p:nvPr>
        </p:nvSpPr>
        <p:spPr>
          <a:xfrm>
            <a:off x="1066800" y="642593"/>
            <a:ext cx="10058400" cy="1910043"/>
          </a:xfrm>
        </p:spPr>
        <p:txBody>
          <a:bodyPr>
            <a:noAutofit/>
          </a:bodyPr>
          <a:lstStyle/>
          <a:p>
            <a:pPr marL="685800" indent="-685800" algn="just">
              <a:buFont typeface="Wingdings" panose="05000000000000000000" pitchFamily="2" charset="2"/>
              <a:buChar char="§"/>
            </a:pPr>
            <a:r>
              <a:rPr lang="es-MX" sz="2800" dirty="0"/>
              <a:t>Ejemplo: Se tiene una varilla de 3.8m de longitud, un peso de 100N, que esta sometida a dos fuerzas, el peso esta aplicado al centro de la varilla, como se muestra en la figura.</a:t>
            </a:r>
          </a:p>
        </p:txBody>
      </p:sp>
      <p:sp>
        <p:nvSpPr>
          <p:cNvPr id="4" name="Slide Number Placeholder 3">
            <a:extLst>
              <a:ext uri="{FF2B5EF4-FFF2-40B4-BE49-F238E27FC236}">
                <a16:creationId xmlns:a16="http://schemas.microsoft.com/office/drawing/2014/main" xmlns="" id="{DBD0F63C-F2A0-4885-A3B7-012E31851204}"/>
              </a:ext>
            </a:extLst>
          </p:cNvPr>
          <p:cNvSpPr>
            <a:spLocks noGrp="1"/>
          </p:cNvSpPr>
          <p:nvPr>
            <p:ph type="sldNum" sz="quarter" idx="12"/>
          </p:nvPr>
        </p:nvSpPr>
        <p:spPr/>
        <p:txBody>
          <a:bodyPr/>
          <a:lstStyle/>
          <a:p>
            <a:fld id="{5A07E627-992C-47B0-AE5B-F627B2EA972F}" type="slidenum">
              <a:rPr lang="es-MX" smtClean="0"/>
              <a:t>85</a:t>
            </a:fld>
            <a:endParaRPr lang="es-MX"/>
          </a:p>
        </p:txBody>
      </p:sp>
      <p:pic>
        <p:nvPicPr>
          <p:cNvPr id="2" name="Picture 1">
            <a:extLst>
              <a:ext uri="{FF2B5EF4-FFF2-40B4-BE49-F238E27FC236}">
                <a16:creationId xmlns:a16="http://schemas.microsoft.com/office/drawing/2014/main" xmlns="" id="{72B424A3-0111-47CF-B26F-CD2F1C2FA5E7}"/>
              </a:ext>
            </a:extLst>
          </p:cNvPr>
          <p:cNvPicPr>
            <a:picLocks noChangeAspect="1"/>
          </p:cNvPicPr>
          <p:nvPr/>
        </p:nvPicPr>
        <p:blipFill rotWithShape="1">
          <a:blip r:embed="rId2"/>
          <a:srcRect l="29451" t="19172" r="30305" b="19009"/>
          <a:stretch/>
        </p:blipFill>
        <p:spPr>
          <a:xfrm>
            <a:off x="2007948" y="2680860"/>
            <a:ext cx="3600000" cy="3109092"/>
          </a:xfrm>
          <a:prstGeom prst="rect">
            <a:avLst/>
          </a:prstGeom>
        </p:spPr>
      </p:pic>
      <p:sp>
        <p:nvSpPr>
          <p:cNvPr id="3" name="TextBox 2">
            <a:extLst>
              <a:ext uri="{FF2B5EF4-FFF2-40B4-BE49-F238E27FC236}">
                <a16:creationId xmlns:a16="http://schemas.microsoft.com/office/drawing/2014/main" xmlns="" id="{218A31DB-52EF-4F12-8467-7F604C2FBF83}"/>
              </a:ext>
            </a:extLst>
          </p:cNvPr>
          <p:cNvSpPr txBox="1"/>
          <p:nvPr/>
        </p:nvSpPr>
        <p:spPr>
          <a:xfrm>
            <a:off x="460189" y="2598460"/>
            <a:ext cx="1046440" cy="3273891"/>
          </a:xfrm>
          <a:prstGeom prst="rect">
            <a:avLst/>
          </a:prstGeom>
          <a:noFill/>
        </p:spPr>
        <p:txBody>
          <a:bodyPr vert="vert270" wrap="square" rtlCol="0">
            <a:spAutoFit/>
          </a:bodyPr>
          <a:lstStyle/>
          <a:p>
            <a:pPr algn="ctr"/>
            <a:r>
              <a:rPr lang="es-MX" sz="2800" dirty="0">
                <a:solidFill>
                  <a:schemeClr val="tx1">
                    <a:lumMod val="95000"/>
                    <a:lumOff val="5000"/>
                  </a:schemeClr>
                </a:solidFill>
                <a:effectLst>
                  <a:outerShdw blurRad="38100" dist="38100" dir="2700000" algn="tl">
                    <a:srgbClr val="000000">
                      <a:alpha val="43137"/>
                    </a:srgbClr>
                  </a:outerShdw>
                </a:effectLst>
              </a:rPr>
              <a:t>Diagrama de cuerpo libre</a:t>
            </a:r>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xmlns="" id="{EEF97441-F090-4FA6-998A-B48F6CE6C036}"/>
                  </a:ext>
                </a:extLst>
              </p:cNvPr>
              <p:cNvSpPr>
                <a:spLocks noGrp="1"/>
              </p:cNvSpPr>
              <p:nvPr>
                <p:ph sz="half" idx="1"/>
              </p:nvPr>
            </p:nvSpPr>
            <p:spPr>
              <a:xfrm>
                <a:off x="6109267" y="2552637"/>
                <a:ext cx="5622544" cy="2799948"/>
              </a:xfrm>
            </p:spPr>
            <p:txBody>
              <a:bodyPr>
                <a:noAutofit/>
              </a:bodyPr>
              <a:lstStyle/>
              <a:p>
                <a:r>
                  <a:rPr lang="es-MX" sz="2800" dirty="0"/>
                  <a:t>Calculando el Mo de la fuerza 2:</a:t>
                </a:r>
              </a:p>
              <a:p>
                <a:pPr marL="0" indent="0">
                  <a:buNone/>
                </a:pPr>
                <a14:m>
                  <m:oMathPara xmlns:m="http://schemas.openxmlformats.org/officeDocument/2006/math" xmlns="">
                    <m:oMathParaPr>
                      <m:jc m:val="centerGroup"/>
                    </m:oMathParaPr>
                    <m:oMath xmlns:m="http://schemas.openxmlformats.org/officeDocument/2006/math">
                      <m:sSubSup>
                        <m:sSubSupPr>
                          <m:ctrlPr>
                            <a:rPr lang="es-MX" sz="2800" i="1" smtClean="0">
                              <a:latin typeface="Cambria Math" panose="02040503050406030204" pitchFamily="18" charset="0"/>
                            </a:rPr>
                          </m:ctrlPr>
                        </m:sSubSupPr>
                        <m:e>
                          <m:r>
                            <a:rPr lang="es-MX" sz="2800" b="0" i="1" smtClean="0">
                              <a:latin typeface="Cambria Math" panose="02040503050406030204" pitchFamily="18" charset="0"/>
                            </a:rPr>
                            <m:t>𝑀</m:t>
                          </m:r>
                        </m:e>
                        <m:sub>
                          <m:r>
                            <a:rPr lang="es-MX" sz="2800" b="0" i="1" smtClean="0">
                              <a:latin typeface="Cambria Math" panose="02040503050406030204" pitchFamily="18" charset="0"/>
                            </a:rPr>
                            <m:t>0</m:t>
                          </m:r>
                        </m:sub>
                        <m:sup>
                          <m:sSub>
                            <m:sSubPr>
                              <m:ctrlPr>
                                <a:rPr lang="es-MX" sz="2800" i="1" smtClean="0">
                                  <a:latin typeface="Cambria Math" panose="02040503050406030204" pitchFamily="18" charset="0"/>
                                </a:rPr>
                              </m:ctrlPr>
                            </m:sSubPr>
                            <m:e>
                              <m:r>
                                <a:rPr lang="es-MX" sz="2800" b="0" i="1" smtClean="0">
                                  <a:latin typeface="Cambria Math" panose="02040503050406030204" pitchFamily="18" charset="0"/>
                                </a:rPr>
                                <m:t>𝐹</m:t>
                              </m:r>
                            </m:e>
                            <m:sub>
                              <m:r>
                                <a:rPr lang="es-MX" sz="2800" b="0" i="1" smtClean="0">
                                  <a:latin typeface="Cambria Math" panose="02040503050406030204" pitchFamily="18" charset="0"/>
                                </a:rPr>
                                <m:t>2</m:t>
                              </m:r>
                            </m:sub>
                          </m:sSub>
                        </m:sup>
                      </m:sSubSup>
                      <m:r>
                        <a:rPr lang="es-MX" sz="2800" b="0" i="1" smtClean="0">
                          <a:latin typeface="Cambria Math" panose="02040503050406030204" pitchFamily="18" charset="0"/>
                        </a:rPr>
                        <m:t>= </m:t>
                      </m:r>
                      <m:sSubSup>
                        <m:sSubSupPr>
                          <m:ctrlPr>
                            <a:rPr lang="es-MX" sz="2800" b="0" i="1" smtClean="0">
                              <a:latin typeface="Cambria Math" panose="02040503050406030204" pitchFamily="18" charset="0"/>
                            </a:rPr>
                          </m:ctrlPr>
                        </m:sSubSupPr>
                        <m:e>
                          <m:r>
                            <a:rPr lang="es-MX" sz="2800" b="0" i="1" smtClean="0">
                              <a:latin typeface="Cambria Math" panose="02040503050406030204" pitchFamily="18" charset="0"/>
                            </a:rPr>
                            <m:t>𝑀</m:t>
                          </m:r>
                        </m:e>
                        <m:sub>
                          <m:r>
                            <a:rPr lang="es-MX" sz="2800" b="0" i="1" smtClean="0">
                              <a:latin typeface="Cambria Math" panose="02040503050406030204" pitchFamily="18" charset="0"/>
                            </a:rPr>
                            <m:t>0</m:t>
                          </m:r>
                        </m:sub>
                        <m:sup>
                          <m:r>
                            <a:rPr lang="es-MX" sz="2800" b="0" i="1" smtClean="0">
                              <a:latin typeface="Cambria Math" panose="02040503050406030204" pitchFamily="18" charset="0"/>
                            </a:rPr>
                            <m:t>220</m:t>
                          </m:r>
                          <m:r>
                            <a:rPr lang="es-MX" sz="2800" b="0" i="1" smtClean="0">
                              <a:latin typeface="Cambria Math" panose="02040503050406030204" pitchFamily="18" charset="0"/>
                            </a:rPr>
                            <m:t>𝑁</m:t>
                          </m:r>
                        </m:sup>
                      </m:sSubSup>
                      <m:r>
                        <a:rPr lang="es-MX" sz="2800" b="0" i="1" smtClean="0">
                          <a:latin typeface="Cambria Math" panose="02040503050406030204" pitchFamily="18" charset="0"/>
                        </a:rPr>
                        <m:t>=−</m:t>
                      </m:r>
                      <m:d>
                        <m:dPr>
                          <m:ctrlPr>
                            <a:rPr lang="es-MX" sz="2800" b="0" i="1" smtClean="0">
                              <a:latin typeface="Cambria Math" panose="02040503050406030204" pitchFamily="18" charset="0"/>
                            </a:rPr>
                          </m:ctrlPr>
                        </m:dPr>
                        <m:e>
                          <m:r>
                            <a:rPr lang="es-MX" sz="2800" b="0" i="1" smtClean="0">
                              <a:latin typeface="Cambria Math" panose="02040503050406030204" pitchFamily="18" charset="0"/>
                            </a:rPr>
                            <m:t>220</m:t>
                          </m:r>
                          <m:r>
                            <a:rPr lang="es-MX" sz="2800" b="0" i="1" smtClean="0">
                              <a:latin typeface="Cambria Math" panose="02040503050406030204" pitchFamily="18" charset="0"/>
                            </a:rPr>
                            <m:t>𝑁</m:t>
                          </m:r>
                        </m:e>
                      </m:d>
                      <m:d>
                        <m:dPr>
                          <m:ctrlPr>
                            <a:rPr lang="es-MX" sz="2800" b="0" i="1" smtClean="0">
                              <a:latin typeface="Cambria Math" panose="02040503050406030204" pitchFamily="18" charset="0"/>
                            </a:rPr>
                          </m:ctrlPr>
                        </m:dPr>
                        <m:e>
                          <m:r>
                            <a:rPr lang="es-MX" sz="2800" b="0" i="1" smtClean="0">
                              <a:latin typeface="Cambria Math" panose="02040503050406030204" pitchFamily="18" charset="0"/>
                            </a:rPr>
                            <m:t>3.8</m:t>
                          </m:r>
                          <m:r>
                            <a:rPr lang="es-MX" sz="2800" b="0" i="1" smtClean="0">
                              <a:latin typeface="Cambria Math" panose="02040503050406030204" pitchFamily="18" charset="0"/>
                            </a:rPr>
                            <m:t>𝑚</m:t>
                          </m:r>
                        </m:e>
                      </m:d>
                      <m:d>
                        <m:dPr>
                          <m:ctrlPr>
                            <a:rPr lang="es-MX" sz="2800" b="0" i="1" smtClean="0">
                              <a:latin typeface="Cambria Math" panose="02040503050406030204" pitchFamily="18" charset="0"/>
                            </a:rPr>
                          </m:ctrlPr>
                        </m:dPr>
                        <m:e>
                          <m:r>
                            <a:rPr lang="es-MX" sz="2800" b="0" i="1" smtClean="0">
                              <a:latin typeface="Cambria Math" panose="02040503050406030204" pitchFamily="18" charset="0"/>
                            </a:rPr>
                            <m:t>𝑠𝑒𝑛</m:t>
                          </m:r>
                          <m:r>
                            <a:rPr lang="es-MX" sz="2800" b="0" i="1" smtClean="0">
                              <a:latin typeface="Cambria Math" panose="02040503050406030204" pitchFamily="18" charset="0"/>
                            </a:rPr>
                            <m:t> 37°</m:t>
                          </m:r>
                        </m:e>
                      </m:d>
                    </m:oMath>
                  </m:oMathPara>
                </a14:m>
                <a:endParaRPr lang="es-MX" sz="2800" b="0" dirty="0"/>
              </a:p>
              <a:p>
                <a:pPr marL="0" indent="0">
                  <a:buNone/>
                </a:pPr>
                <a14:m>
                  <m:oMathPara xmlns:m="http://schemas.openxmlformats.org/officeDocument/2006/math" xmlns="">
                    <m:oMathParaPr>
                      <m:jc m:val="centerGroup"/>
                    </m:oMathParaPr>
                    <m:oMath xmlns:m="http://schemas.openxmlformats.org/officeDocument/2006/math">
                      <m:sSubSup>
                        <m:sSubSupPr>
                          <m:ctrlPr>
                            <a:rPr lang="es-MX" sz="2800" i="1" smtClean="0">
                              <a:latin typeface="Cambria Math" panose="02040503050406030204" pitchFamily="18" charset="0"/>
                            </a:rPr>
                          </m:ctrlPr>
                        </m:sSubSupPr>
                        <m:e>
                          <m:r>
                            <a:rPr lang="es-MX" sz="2800" b="0" i="1" smtClean="0">
                              <a:latin typeface="Cambria Math" panose="02040503050406030204" pitchFamily="18" charset="0"/>
                            </a:rPr>
                            <m:t>𝑀</m:t>
                          </m:r>
                        </m:e>
                        <m:sub>
                          <m:r>
                            <a:rPr lang="es-MX" sz="2800" b="0" i="1" smtClean="0">
                              <a:latin typeface="Cambria Math" panose="02040503050406030204" pitchFamily="18" charset="0"/>
                            </a:rPr>
                            <m:t>0</m:t>
                          </m:r>
                        </m:sub>
                        <m:sup>
                          <m:sSub>
                            <m:sSubPr>
                              <m:ctrlPr>
                                <a:rPr lang="es-MX" sz="2800" i="1" smtClean="0">
                                  <a:latin typeface="Cambria Math" panose="02040503050406030204" pitchFamily="18" charset="0"/>
                                </a:rPr>
                              </m:ctrlPr>
                            </m:sSubPr>
                            <m:e>
                              <m:r>
                                <a:rPr lang="es-MX" sz="2800" b="0" i="1" smtClean="0">
                                  <a:latin typeface="Cambria Math" panose="02040503050406030204" pitchFamily="18" charset="0"/>
                                </a:rPr>
                                <m:t>𝐹</m:t>
                              </m:r>
                            </m:e>
                            <m:sub>
                              <m:r>
                                <a:rPr lang="es-MX" sz="2800" b="0" i="1" smtClean="0">
                                  <a:latin typeface="Cambria Math" panose="02040503050406030204" pitchFamily="18" charset="0"/>
                                </a:rPr>
                                <m:t>2</m:t>
                              </m:r>
                            </m:sub>
                          </m:sSub>
                        </m:sup>
                      </m:sSubSup>
                      <m:r>
                        <a:rPr lang="es-MX" sz="2800" b="0" i="1" smtClean="0">
                          <a:latin typeface="Cambria Math" panose="02040503050406030204" pitchFamily="18" charset="0"/>
                        </a:rPr>
                        <m:t>=−503.11</m:t>
                      </m:r>
                      <m:r>
                        <a:rPr lang="es-MX" sz="2800" b="0" i="1" smtClean="0">
                          <a:latin typeface="Cambria Math" panose="02040503050406030204" pitchFamily="18" charset="0"/>
                        </a:rPr>
                        <m:t>𝑁𝑚</m:t>
                      </m:r>
                    </m:oMath>
                  </m:oMathPara>
                </a14:m>
                <a:endParaRPr lang="es-MX" sz="2800" b="0" dirty="0"/>
              </a:p>
              <a:p>
                <a:pPr marL="0" indent="0">
                  <a:buNone/>
                </a:pPr>
                <a:r>
                  <a:rPr lang="es-MX" sz="2800" dirty="0"/>
                  <a:t>*Su giro es horario.</a:t>
                </a:r>
              </a:p>
            </p:txBody>
          </p:sp>
        </mc:Choice>
        <mc:Fallback xmlns="">
          <p:sp>
            <p:nvSpPr>
              <p:cNvPr id="6" name="Content Placeholder 5">
                <a:extLst>
                  <a:ext uri="{FF2B5EF4-FFF2-40B4-BE49-F238E27FC236}">
                    <a16:creationId xmlns:a16="http://schemas.microsoft.com/office/drawing/2014/main" id="{EEF97441-F090-4FA6-998A-B48F6CE6C036}"/>
                  </a:ext>
                </a:extLst>
              </p:cNvPr>
              <p:cNvSpPr>
                <a:spLocks noGrp="1" noRot="1" noChangeAspect="1" noMove="1" noResize="1" noEditPoints="1" noAdjustHandles="1" noChangeArrowheads="1" noChangeShapeType="1" noTextEdit="1"/>
              </p:cNvSpPr>
              <p:nvPr>
                <p:ph sz="half" idx="1"/>
              </p:nvPr>
            </p:nvSpPr>
            <p:spPr>
              <a:xfrm>
                <a:off x="6109267" y="2552637"/>
                <a:ext cx="5622544" cy="2799948"/>
              </a:xfrm>
              <a:blipFill>
                <a:blip r:embed="rId3"/>
                <a:stretch>
                  <a:fillRect l="-2167" t="-2397" b="-10893"/>
                </a:stretch>
              </a:blipFill>
            </p:spPr>
            <p:txBody>
              <a:bodyPr/>
              <a:lstStyle/>
              <a:p>
                <a:r>
                  <a:rPr lang="es-MX">
                    <a:noFill/>
                  </a:rPr>
                  <a:t> </a:t>
                </a:r>
              </a:p>
            </p:txBody>
          </p:sp>
        </mc:Fallback>
      </mc:AlternateContent>
    </p:spTree>
    <p:extLst>
      <p:ext uri="{BB962C8B-B14F-4D97-AF65-F5344CB8AC3E}">
        <p14:creationId xmlns:p14="http://schemas.microsoft.com/office/powerpoint/2010/main" val="223361638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grpId="0"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heel(1)">
                                      <p:cBhvr>
                                        <p:cTn id="18" dur="20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grpId="0"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animEffect transition="in" filter="wheel(1)">
                                      <p:cBhvr>
                                        <p:cTn id="23" dur="2000"/>
                                        <p:tgtEl>
                                          <p:spTgt spid="6">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Effect transition="in" filter="wheel(1)">
                                      <p:cBhvr>
                                        <p:cTn id="28" dur="2000"/>
                                        <p:tgtEl>
                                          <p:spTgt spid="6">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grpId="0" nodeType="click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Effect transition="in" filter="wheel(1)">
                                      <p:cBhvr>
                                        <p:cTn id="33" dur="2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xmlns="" id="{547A43BC-41BF-45CD-9500-D760896BA258}"/>
              </a:ext>
            </a:extLst>
          </p:cNvPr>
          <p:cNvSpPr>
            <a:spLocks noGrp="1"/>
          </p:cNvSpPr>
          <p:nvPr>
            <p:ph type="title"/>
          </p:nvPr>
        </p:nvSpPr>
        <p:spPr>
          <a:xfrm>
            <a:off x="1066800" y="642593"/>
            <a:ext cx="10058400" cy="1910043"/>
          </a:xfrm>
        </p:spPr>
        <p:txBody>
          <a:bodyPr>
            <a:noAutofit/>
          </a:bodyPr>
          <a:lstStyle/>
          <a:p>
            <a:pPr marL="685800" indent="-685800" algn="just">
              <a:buFont typeface="Wingdings" panose="05000000000000000000" pitchFamily="2" charset="2"/>
              <a:buChar char="§"/>
            </a:pPr>
            <a:r>
              <a:rPr lang="es-MX" sz="2800" dirty="0"/>
              <a:t>Ejemplo: Se tiene una varilla de 3.8m de longitud, un peso de 100N, que esta sometida a dos fuerzas, el peso esta aplicado al centro de la varilla, como se muestra en la figura.</a:t>
            </a:r>
          </a:p>
        </p:txBody>
      </p:sp>
      <p:sp>
        <p:nvSpPr>
          <p:cNvPr id="4" name="Slide Number Placeholder 3">
            <a:extLst>
              <a:ext uri="{FF2B5EF4-FFF2-40B4-BE49-F238E27FC236}">
                <a16:creationId xmlns:a16="http://schemas.microsoft.com/office/drawing/2014/main" xmlns="" id="{DBD0F63C-F2A0-4885-A3B7-012E31851204}"/>
              </a:ext>
            </a:extLst>
          </p:cNvPr>
          <p:cNvSpPr>
            <a:spLocks noGrp="1"/>
          </p:cNvSpPr>
          <p:nvPr>
            <p:ph type="sldNum" sz="quarter" idx="12"/>
          </p:nvPr>
        </p:nvSpPr>
        <p:spPr/>
        <p:txBody>
          <a:bodyPr/>
          <a:lstStyle/>
          <a:p>
            <a:fld id="{5A07E627-992C-47B0-AE5B-F627B2EA972F}" type="slidenum">
              <a:rPr lang="es-MX" smtClean="0"/>
              <a:t>86</a:t>
            </a:fld>
            <a:endParaRPr lang="es-MX"/>
          </a:p>
        </p:txBody>
      </p:sp>
      <p:sp>
        <p:nvSpPr>
          <p:cNvPr id="3" name="TextBox 2">
            <a:extLst>
              <a:ext uri="{FF2B5EF4-FFF2-40B4-BE49-F238E27FC236}">
                <a16:creationId xmlns:a16="http://schemas.microsoft.com/office/drawing/2014/main" xmlns="" id="{218A31DB-52EF-4F12-8467-7F604C2FBF83}"/>
              </a:ext>
            </a:extLst>
          </p:cNvPr>
          <p:cNvSpPr txBox="1"/>
          <p:nvPr/>
        </p:nvSpPr>
        <p:spPr>
          <a:xfrm>
            <a:off x="460189" y="2598460"/>
            <a:ext cx="1046440" cy="3273891"/>
          </a:xfrm>
          <a:prstGeom prst="rect">
            <a:avLst/>
          </a:prstGeom>
          <a:noFill/>
        </p:spPr>
        <p:txBody>
          <a:bodyPr vert="vert270" wrap="square" rtlCol="0">
            <a:spAutoFit/>
          </a:bodyPr>
          <a:lstStyle/>
          <a:p>
            <a:pPr algn="ctr"/>
            <a:r>
              <a:rPr lang="es-MX" sz="2800" dirty="0">
                <a:solidFill>
                  <a:schemeClr val="tx1">
                    <a:lumMod val="95000"/>
                    <a:lumOff val="5000"/>
                  </a:schemeClr>
                </a:solidFill>
                <a:effectLst>
                  <a:outerShdw blurRad="38100" dist="38100" dir="2700000" algn="tl">
                    <a:srgbClr val="000000">
                      <a:alpha val="43137"/>
                    </a:srgbClr>
                  </a:outerShdw>
                </a:effectLst>
              </a:rPr>
              <a:t>Diagrama de cuerpo libre</a:t>
            </a:r>
          </a:p>
        </p:txBody>
      </p:sp>
      <p:pic>
        <p:nvPicPr>
          <p:cNvPr id="5" name="Picture 4">
            <a:extLst>
              <a:ext uri="{FF2B5EF4-FFF2-40B4-BE49-F238E27FC236}">
                <a16:creationId xmlns:a16="http://schemas.microsoft.com/office/drawing/2014/main" xmlns="" id="{CF512F9A-2DBA-4E0F-9E02-C72D662F1C6F}"/>
              </a:ext>
            </a:extLst>
          </p:cNvPr>
          <p:cNvPicPr>
            <a:picLocks noChangeAspect="1"/>
          </p:cNvPicPr>
          <p:nvPr/>
        </p:nvPicPr>
        <p:blipFill rotWithShape="1">
          <a:blip r:embed="rId2"/>
          <a:srcRect l="5305" t="18521" r="59756" b="25517"/>
          <a:stretch/>
        </p:blipFill>
        <p:spPr>
          <a:xfrm>
            <a:off x="1788034" y="2480153"/>
            <a:ext cx="3600000" cy="3241885"/>
          </a:xfrm>
          <a:prstGeom prst="rect">
            <a:avLst/>
          </a:prstGeom>
        </p:spPr>
      </p:pic>
      <mc:AlternateContent xmlns:mc="http://schemas.openxmlformats.org/markup-compatibility/2006" xmlns:a14="http://schemas.microsoft.com/office/drawing/2010/main">
        <mc:Choice Requires="a14">
          <p:sp>
            <p:nvSpPr>
              <p:cNvPr id="12" name="Content Placeholder 5">
                <a:extLst>
                  <a:ext uri="{FF2B5EF4-FFF2-40B4-BE49-F238E27FC236}">
                    <a16:creationId xmlns:a16="http://schemas.microsoft.com/office/drawing/2014/main" xmlns="" id="{4D3248D5-F792-4B5E-8C93-BB04D4A7F31E}"/>
                  </a:ext>
                </a:extLst>
              </p:cNvPr>
              <p:cNvSpPr>
                <a:spLocks noGrp="1"/>
              </p:cNvSpPr>
              <p:nvPr>
                <p:ph sz="half" idx="1"/>
              </p:nvPr>
            </p:nvSpPr>
            <p:spPr>
              <a:xfrm>
                <a:off x="6370638" y="2360613"/>
                <a:ext cx="4754562" cy="3749675"/>
              </a:xfrm>
            </p:spPr>
            <p:txBody>
              <a:bodyPr>
                <a:noAutofit/>
              </a:bodyPr>
              <a:lstStyle/>
              <a:p>
                <a:r>
                  <a:rPr lang="es-MX" sz="2800" dirty="0"/>
                  <a:t>Calculando el Mo de la fuerza 1:</a:t>
                </a:r>
              </a:p>
              <a:p>
                <a:pPr marL="0" indent="0">
                  <a:buNone/>
                </a:pPr>
                <a14:m>
                  <m:oMathPara xmlns:m="http://schemas.openxmlformats.org/officeDocument/2006/math" xmlns="">
                    <m:oMathParaPr>
                      <m:jc m:val="centerGroup"/>
                    </m:oMathParaPr>
                    <m:oMath xmlns:m="http://schemas.openxmlformats.org/officeDocument/2006/math">
                      <m:sSubSup>
                        <m:sSubSupPr>
                          <m:ctrlPr>
                            <a:rPr lang="es-MX" sz="2800" i="1" smtClean="0">
                              <a:latin typeface="Cambria Math" panose="02040503050406030204" pitchFamily="18" charset="0"/>
                            </a:rPr>
                          </m:ctrlPr>
                        </m:sSubSupPr>
                        <m:e>
                          <m:r>
                            <a:rPr lang="es-MX" sz="2800" b="0" i="1" smtClean="0">
                              <a:latin typeface="Cambria Math" panose="02040503050406030204" pitchFamily="18" charset="0"/>
                            </a:rPr>
                            <m:t>𝑀</m:t>
                          </m:r>
                        </m:e>
                        <m:sub>
                          <m:r>
                            <a:rPr lang="es-MX" sz="2800" b="0" i="1" smtClean="0">
                              <a:latin typeface="Cambria Math" panose="02040503050406030204" pitchFamily="18" charset="0"/>
                            </a:rPr>
                            <m:t>0</m:t>
                          </m:r>
                        </m:sub>
                        <m:sup>
                          <m:sSub>
                            <m:sSubPr>
                              <m:ctrlPr>
                                <a:rPr lang="es-MX" sz="2800" i="1" smtClean="0">
                                  <a:latin typeface="Cambria Math" panose="02040503050406030204" pitchFamily="18" charset="0"/>
                                </a:rPr>
                              </m:ctrlPr>
                            </m:sSubPr>
                            <m:e>
                              <m:r>
                                <a:rPr lang="es-MX" sz="2800" b="0" i="1" smtClean="0">
                                  <a:latin typeface="Cambria Math" panose="02040503050406030204" pitchFamily="18" charset="0"/>
                                </a:rPr>
                                <m:t>𝐹</m:t>
                              </m:r>
                            </m:e>
                            <m:sub>
                              <m:r>
                                <a:rPr lang="es-MX" sz="2800" b="0" i="1" smtClean="0">
                                  <a:latin typeface="Cambria Math" panose="02040503050406030204" pitchFamily="18" charset="0"/>
                                </a:rPr>
                                <m:t>1</m:t>
                              </m:r>
                            </m:sub>
                          </m:sSub>
                        </m:sup>
                      </m:sSubSup>
                      <m:r>
                        <a:rPr lang="es-MX" sz="2800" b="0" i="1" smtClean="0">
                          <a:latin typeface="Cambria Math" panose="02040503050406030204" pitchFamily="18" charset="0"/>
                        </a:rPr>
                        <m:t>= </m:t>
                      </m:r>
                      <m:sSubSup>
                        <m:sSubSupPr>
                          <m:ctrlPr>
                            <a:rPr lang="es-MX" sz="2800" b="0" i="1" smtClean="0">
                              <a:latin typeface="Cambria Math" panose="02040503050406030204" pitchFamily="18" charset="0"/>
                            </a:rPr>
                          </m:ctrlPr>
                        </m:sSubSupPr>
                        <m:e>
                          <m:r>
                            <a:rPr lang="es-MX" sz="2800" b="0" i="1" smtClean="0">
                              <a:latin typeface="Cambria Math" panose="02040503050406030204" pitchFamily="18" charset="0"/>
                            </a:rPr>
                            <m:t>𝑀</m:t>
                          </m:r>
                        </m:e>
                        <m:sub>
                          <m:r>
                            <a:rPr lang="es-MX" sz="2800" b="0" i="1" smtClean="0">
                              <a:latin typeface="Cambria Math" panose="02040503050406030204" pitchFamily="18" charset="0"/>
                            </a:rPr>
                            <m:t>0</m:t>
                          </m:r>
                        </m:sub>
                        <m:sup>
                          <m:r>
                            <a:rPr lang="es-MX" sz="2800" b="0" i="1" smtClean="0">
                              <a:latin typeface="Cambria Math" panose="02040503050406030204" pitchFamily="18" charset="0"/>
                            </a:rPr>
                            <m:t>150</m:t>
                          </m:r>
                          <m:r>
                            <a:rPr lang="es-MX" sz="2800" b="0" i="1" smtClean="0">
                              <a:latin typeface="Cambria Math" panose="02040503050406030204" pitchFamily="18" charset="0"/>
                            </a:rPr>
                            <m:t>𝑁</m:t>
                          </m:r>
                        </m:sup>
                      </m:sSubSup>
                      <m:r>
                        <a:rPr lang="es-MX" sz="2800" b="0" i="1" smtClean="0">
                          <a:latin typeface="Cambria Math" panose="02040503050406030204" pitchFamily="18" charset="0"/>
                        </a:rPr>
                        <m:t>=−</m:t>
                      </m:r>
                      <m:d>
                        <m:dPr>
                          <m:ctrlPr>
                            <a:rPr lang="es-MX" sz="2800" b="0" i="1" smtClean="0">
                              <a:latin typeface="Cambria Math" panose="02040503050406030204" pitchFamily="18" charset="0"/>
                            </a:rPr>
                          </m:ctrlPr>
                        </m:dPr>
                        <m:e>
                          <m:r>
                            <a:rPr lang="es-MX" sz="2800" b="0" i="1" smtClean="0">
                              <a:latin typeface="Cambria Math" panose="02040503050406030204" pitchFamily="18" charset="0"/>
                            </a:rPr>
                            <m:t>150</m:t>
                          </m:r>
                          <m:r>
                            <a:rPr lang="es-MX" sz="2800" b="0" i="1" smtClean="0">
                              <a:latin typeface="Cambria Math" panose="02040503050406030204" pitchFamily="18" charset="0"/>
                            </a:rPr>
                            <m:t>𝑁</m:t>
                          </m:r>
                        </m:e>
                      </m:d>
                      <m:d>
                        <m:dPr>
                          <m:ctrlPr>
                            <a:rPr lang="es-MX" sz="2800" b="0" i="1" smtClean="0">
                              <a:latin typeface="Cambria Math" panose="02040503050406030204" pitchFamily="18" charset="0"/>
                            </a:rPr>
                          </m:ctrlPr>
                        </m:dPr>
                        <m:e>
                          <m:r>
                            <a:rPr lang="es-MX" sz="2800" b="0" i="1" smtClean="0">
                              <a:latin typeface="Cambria Math" panose="02040503050406030204" pitchFamily="18" charset="0"/>
                            </a:rPr>
                            <m:t>3.8</m:t>
                          </m:r>
                          <m:r>
                            <a:rPr lang="es-MX" sz="2800" b="0" i="1" smtClean="0">
                              <a:latin typeface="Cambria Math" panose="02040503050406030204" pitchFamily="18" charset="0"/>
                            </a:rPr>
                            <m:t>𝑚</m:t>
                          </m:r>
                        </m:e>
                      </m:d>
                      <m:d>
                        <m:dPr>
                          <m:ctrlPr>
                            <a:rPr lang="es-MX" sz="2800" b="0" i="1" smtClean="0">
                              <a:latin typeface="Cambria Math" panose="02040503050406030204" pitchFamily="18" charset="0"/>
                            </a:rPr>
                          </m:ctrlPr>
                        </m:dPr>
                        <m:e>
                          <m:r>
                            <a:rPr lang="es-MX" sz="2800" b="0" i="1" smtClean="0">
                              <a:latin typeface="Cambria Math" panose="02040503050406030204" pitchFamily="18" charset="0"/>
                            </a:rPr>
                            <m:t>𝑠𝑒𝑛</m:t>
                          </m:r>
                          <m:r>
                            <a:rPr lang="es-MX" sz="2800" b="0" i="1" smtClean="0">
                              <a:latin typeface="Cambria Math" panose="02040503050406030204" pitchFamily="18" charset="0"/>
                            </a:rPr>
                            <m:t> 53°</m:t>
                          </m:r>
                        </m:e>
                      </m:d>
                    </m:oMath>
                  </m:oMathPara>
                </a14:m>
                <a:endParaRPr lang="es-MX" sz="2800" b="0" dirty="0"/>
              </a:p>
              <a:p>
                <a:pPr marL="0" indent="0">
                  <a:buNone/>
                </a:pPr>
                <a14:m>
                  <m:oMathPara xmlns:m="http://schemas.openxmlformats.org/officeDocument/2006/math" xmlns="">
                    <m:oMathParaPr>
                      <m:jc m:val="centerGroup"/>
                    </m:oMathParaPr>
                    <m:oMath xmlns:m="http://schemas.openxmlformats.org/officeDocument/2006/math">
                      <m:sSubSup>
                        <m:sSubSupPr>
                          <m:ctrlPr>
                            <a:rPr lang="es-MX" sz="2800" i="1" smtClean="0">
                              <a:latin typeface="Cambria Math" panose="02040503050406030204" pitchFamily="18" charset="0"/>
                            </a:rPr>
                          </m:ctrlPr>
                        </m:sSubSupPr>
                        <m:e>
                          <m:r>
                            <a:rPr lang="es-MX" sz="2800" b="0" i="1" smtClean="0">
                              <a:latin typeface="Cambria Math" panose="02040503050406030204" pitchFamily="18" charset="0"/>
                            </a:rPr>
                            <m:t>𝑀</m:t>
                          </m:r>
                        </m:e>
                        <m:sub>
                          <m:r>
                            <a:rPr lang="es-MX" sz="2800" b="0" i="1" smtClean="0">
                              <a:latin typeface="Cambria Math" panose="02040503050406030204" pitchFamily="18" charset="0"/>
                            </a:rPr>
                            <m:t>0</m:t>
                          </m:r>
                        </m:sub>
                        <m:sup>
                          <m:sSub>
                            <m:sSubPr>
                              <m:ctrlPr>
                                <a:rPr lang="es-MX" sz="2800" i="1" smtClean="0">
                                  <a:latin typeface="Cambria Math" panose="02040503050406030204" pitchFamily="18" charset="0"/>
                                </a:rPr>
                              </m:ctrlPr>
                            </m:sSubPr>
                            <m:e>
                              <m:r>
                                <a:rPr lang="es-MX" sz="2800" b="0" i="1" smtClean="0">
                                  <a:latin typeface="Cambria Math" panose="02040503050406030204" pitchFamily="18" charset="0"/>
                                </a:rPr>
                                <m:t>𝐹</m:t>
                              </m:r>
                            </m:e>
                            <m:sub>
                              <m:r>
                                <a:rPr lang="es-MX" sz="2800" b="0" i="1" smtClean="0">
                                  <a:latin typeface="Cambria Math" panose="02040503050406030204" pitchFamily="18" charset="0"/>
                                </a:rPr>
                                <m:t>2</m:t>
                              </m:r>
                            </m:sub>
                          </m:sSub>
                        </m:sup>
                      </m:sSubSup>
                      <m:r>
                        <a:rPr lang="es-MX" sz="2800" b="0" i="1" smtClean="0">
                          <a:latin typeface="Cambria Math" panose="02040503050406030204" pitchFamily="18" charset="0"/>
                        </a:rPr>
                        <m:t>=−455.22</m:t>
                      </m:r>
                      <m:r>
                        <a:rPr lang="es-MX" sz="2800" b="0" i="1" smtClean="0">
                          <a:latin typeface="Cambria Math" panose="02040503050406030204" pitchFamily="18" charset="0"/>
                        </a:rPr>
                        <m:t>𝑁𝑚</m:t>
                      </m:r>
                    </m:oMath>
                  </m:oMathPara>
                </a14:m>
                <a:endParaRPr lang="es-MX" sz="2800" b="0" dirty="0"/>
              </a:p>
              <a:p>
                <a:pPr marL="0" indent="0">
                  <a:buNone/>
                </a:pPr>
                <a:r>
                  <a:rPr lang="es-MX" sz="2800" dirty="0"/>
                  <a:t>*Su giro es horario.</a:t>
                </a:r>
              </a:p>
            </p:txBody>
          </p:sp>
        </mc:Choice>
        <mc:Fallback xmlns="">
          <p:sp>
            <p:nvSpPr>
              <p:cNvPr id="12" name="Content Placeholder 5">
                <a:extLst>
                  <a:ext uri="{FF2B5EF4-FFF2-40B4-BE49-F238E27FC236}">
                    <a16:creationId xmlns:a16="http://schemas.microsoft.com/office/drawing/2014/main" id="{4D3248D5-F792-4B5E-8C93-BB04D4A7F31E}"/>
                  </a:ext>
                </a:extLst>
              </p:cNvPr>
              <p:cNvSpPr>
                <a:spLocks noGrp="1" noRot="1" noChangeAspect="1" noMove="1" noResize="1" noEditPoints="1" noAdjustHandles="1" noChangeArrowheads="1" noChangeShapeType="1" noTextEdit="1"/>
              </p:cNvSpPr>
              <p:nvPr>
                <p:ph sz="half" idx="1"/>
              </p:nvPr>
            </p:nvSpPr>
            <p:spPr>
              <a:xfrm>
                <a:off x="6370638" y="2360613"/>
                <a:ext cx="4754562" cy="3749675"/>
              </a:xfrm>
              <a:blipFill>
                <a:blip r:embed="rId3"/>
                <a:stretch>
                  <a:fillRect l="-2564" t="-1626"/>
                </a:stretch>
              </a:blipFill>
            </p:spPr>
            <p:txBody>
              <a:bodyPr/>
              <a:lstStyle/>
              <a:p>
                <a:r>
                  <a:rPr lang="es-MX">
                    <a:noFill/>
                  </a:rPr>
                  <a:t> </a:t>
                </a:r>
              </a:p>
            </p:txBody>
          </p:sp>
        </mc:Fallback>
      </mc:AlternateContent>
    </p:spTree>
    <p:extLst>
      <p:ext uri="{BB962C8B-B14F-4D97-AF65-F5344CB8AC3E}">
        <p14:creationId xmlns:p14="http://schemas.microsoft.com/office/powerpoint/2010/main" val="137272552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2">
                                            <p:txEl>
                                              <p:pRg st="0" end="0"/>
                                            </p:txEl>
                                          </p:spTgt>
                                        </p:tgtEl>
                                        <p:attrNameLst>
                                          <p:attrName>style.visibility</p:attrName>
                                        </p:attrNameLst>
                                      </p:cBhvr>
                                      <p:to>
                                        <p:strVal val="visible"/>
                                      </p:to>
                                    </p:set>
                                    <p:animEffect transition="in" filter="wheel(1)">
                                      <p:cBhvr>
                                        <p:cTn id="17" dur="2000"/>
                                        <p:tgtEl>
                                          <p:spTgt spid="1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12">
                                            <p:txEl>
                                              <p:pRg st="1" end="1"/>
                                            </p:txEl>
                                          </p:spTgt>
                                        </p:tgtEl>
                                        <p:attrNameLst>
                                          <p:attrName>style.visibility</p:attrName>
                                        </p:attrNameLst>
                                      </p:cBhvr>
                                      <p:to>
                                        <p:strVal val="visible"/>
                                      </p:to>
                                    </p:set>
                                    <p:animEffect transition="in" filter="wheel(1)">
                                      <p:cBhvr>
                                        <p:cTn id="22" dur="2000"/>
                                        <p:tgtEl>
                                          <p:spTgt spid="12">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12">
                                            <p:txEl>
                                              <p:pRg st="2" end="2"/>
                                            </p:txEl>
                                          </p:spTgt>
                                        </p:tgtEl>
                                        <p:attrNameLst>
                                          <p:attrName>style.visibility</p:attrName>
                                        </p:attrNameLst>
                                      </p:cBhvr>
                                      <p:to>
                                        <p:strVal val="visible"/>
                                      </p:to>
                                    </p:set>
                                    <p:animEffect transition="in" filter="wheel(1)">
                                      <p:cBhvr>
                                        <p:cTn id="27" dur="2000"/>
                                        <p:tgtEl>
                                          <p:spTgt spid="12">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12">
                                            <p:txEl>
                                              <p:pRg st="3" end="3"/>
                                            </p:txEl>
                                          </p:spTgt>
                                        </p:tgtEl>
                                        <p:attrNameLst>
                                          <p:attrName>style.visibility</p:attrName>
                                        </p:attrNameLst>
                                      </p:cBhvr>
                                      <p:to>
                                        <p:strVal val="visible"/>
                                      </p:to>
                                    </p:set>
                                    <p:animEffect transition="in" filter="wheel(1)">
                                      <p:cBhvr>
                                        <p:cTn id="32" dur="2000"/>
                                        <p:tgtEl>
                                          <p:spTgt spid="1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xmlns="" id="{547A43BC-41BF-45CD-9500-D760896BA258}"/>
              </a:ext>
            </a:extLst>
          </p:cNvPr>
          <p:cNvSpPr>
            <a:spLocks noGrp="1"/>
          </p:cNvSpPr>
          <p:nvPr>
            <p:ph type="title"/>
          </p:nvPr>
        </p:nvSpPr>
        <p:spPr>
          <a:xfrm>
            <a:off x="1066800" y="642593"/>
            <a:ext cx="10058400" cy="1910043"/>
          </a:xfrm>
        </p:spPr>
        <p:txBody>
          <a:bodyPr>
            <a:noAutofit/>
          </a:bodyPr>
          <a:lstStyle/>
          <a:p>
            <a:pPr marL="685800" indent="-685800" algn="just">
              <a:buFont typeface="Wingdings" panose="05000000000000000000" pitchFamily="2" charset="2"/>
              <a:buChar char="§"/>
            </a:pPr>
            <a:r>
              <a:rPr lang="es-MX" sz="2800" dirty="0"/>
              <a:t>Ejemplo: Se tiene una varilla de 3.8m de longitud, un peso de 100N, que esta sometida a dos fuerzas, el peso esta aplicado al centro de la varilla, como se muestra en la figura.</a:t>
            </a:r>
          </a:p>
        </p:txBody>
      </p:sp>
      <p:sp>
        <p:nvSpPr>
          <p:cNvPr id="4" name="Slide Number Placeholder 3">
            <a:extLst>
              <a:ext uri="{FF2B5EF4-FFF2-40B4-BE49-F238E27FC236}">
                <a16:creationId xmlns:a16="http://schemas.microsoft.com/office/drawing/2014/main" xmlns="" id="{DBD0F63C-F2A0-4885-A3B7-012E31851204}"/>
              </a:ext>
            </a:extLst>
          </p:cNvPr>
          <p:cNvSpPr>
            <a:spLocks noGrp="1"/>
          </p:cNvSpPr>
          <p:nvPr>
            <p:ph type="sldNum" sz="quarter" idx="12"/>
          </p:nvPr>
        </p:nvSpPr>
        <p:spPr/>
        <p:txBody>
          <a:bodyPr/>
          <a:lstStyle/>
          <a:p>
            <a:fld id="{5A07E627-992C-47B0-AE5B-F627B2EA972F}" type="slidenum">
              <a:rPr lang="es-MX" smtClean="0"/>
              <a:t>87</a:t>
            </a:fld>
            <a:endParaRPr lang="es-MX"/>
          </a:p>
        </p:txBody>
      </p:sp>
      <p:sp>
        <p:nvSpPr>
          <p:cNvPr id="3" name="TextBox 2">
            <a:extLst>
              <a:ext uri="{FF2B5EF4-FFF2-40B4-BE49-F238E27FC236}">
                <a16:creationId xmlns:a16="http://schemas.microsoft.com/office/drawing/2014/main" xmlns="" id="{218A31DB-52EF-4F12-8467-7F604C2FBF83}"/>
              </a:ext>
            </a:extLst>
          </p:cNvPr>
          <p:cNvSpPr txBox="1"/>
          <p:nvPr/>
        </p:nvSpPr>
        <p:spPr>
          <a:xfrm>
            <a:off x="460189" y="2598460"/>
            <a:ext cx="1046440" cy="3273891"/>
          </a:xfrm>
          <a:prstGeom prst="rect">
            <a:avLst/>
          </a:prstGeom>
          <a:noFill/>
        </p:spPr>
        <p:txBody>
          <a:bodyPr vert="vert270" wrap="square" rtlCol="0">
            <a:spAutoFit/>
          </a:bodyPr>
          <a:lstStyle/>
          <a:p>
            <a:pPr algn="ctr"/>
            <a:r>
              <a:rPr lang="es-MX" sz="2800" dirty="0">
                <a:solidFill>
                  <a:schemeClr val="tx1">
                    <a:lumMod val="95000"/>
                    <a:lumOff val="5000"/>
                  </a:schemeClr>
                </a:solidFill>
                <a:effectLst>
                  <a:outerShdw blurRad="38100" dist="38100" dir="2700000" algn="tl">
                    <a:srgbClr val="000000">
                      <a:alpha val="43137"/>
                    </a:srgbClr>
                  </a:outerShdw>
                </a:effectLst>
              </a:rPr>
              <a:t>Diagrama de cuerpo libre</a:t>
            </a:r>
          </a:p>
        </p:txBody>
      </p:sp>
      <p:pic>
        <p:nvPicPr>
          <p:cNvPr id="7" name="Picture 6">
            <a:extLst>
              <a:ext uri="{FF2B5EF4-FFF2-40B4-BE49-F238E27FC236}">
                <a16:creationId xmlns:a16="http://schemas.microsoft.com/office/drawing/2014/main" xmlns="" id="{4A65BB92-7885-4546-BC8C-D62FEE3F680F}"/>
              </a:ext>
            </a:extLst>
          </p:cNvPr>
          <p:cNvPicPr>
            <a:picLocks noChangeAspect="1"/>
          </p:cNvPicPr>
          <p:nvPr/>
        </p:nvPicPr>
        <p:blipFill rotWithShape="1">
          <a:blip r:embed="rId2"/>
          <a:srcRect l="3775" t="19172" r="62317" b="29746"/>
          <a:stretch/>
        </p:blipFill>
        <p:spPr>
          <a:xfrm>
            <a:off x="1885770" y="2552636"/>
            <a:ext cx="3600000" cy="3049104"/>
          </a:xfrm>
          <a:prstGeom prst="rect">
            <a:avLst/>
          </a:prstGeom>
        </p:spPr>
      </p:pic>
      <mc:AlternateContent xmlns:mc="http://schemas.openxmlformats.org/markup-compatibility/2006" xmlns:a14="http://schemas.microsoft.com/office/drawing/2010/main">
        <mc:Choice Requires="a14">
          <p:sp>
            <p:nvSpPr>
              <p:cNvPr id="11" name="Content Placeholder 5">
                <a:extLst>
                  <a:ext uri="{FF2B5EF4-FFF2-40B4-BE49-F238E27FC236}">
                    <a16:creationId xmlns:a16="http://schemas.microsoft.com/office/drawing/2014/main" xmlns="" id="{E6D4AA94-C29F-4A08-9AC3-16048E168FF3}"/>
                  </a:ext>
                </a:extLst>
              </p:cNvPr>
              <p:cNvSpPr>
                <a:spLocks noGrp="1"/>
              </p:cNvSpPr>
              <p:nvPr>
                <p:ph sz="half" idx="1"/>
              </p:nvPr>
            </p:nvSpPr>
            <p:spPr>
              <a:xfrm>
                <a:off x="6370638" y="2360613"/>
                <a:ext cx="4754562" cy="3749675"/>
              </a:xfrm>
            </p:spPr>
            <p:txBody>
              <a:bodyPr>
                <a:noAutofit/>
              </a:bodyPr>
              <a:lstStyle/>
              <a:p>
                <a:r>
                  <a:rPr lang="es-MX" sz="2800" dirty="0"/>
                  <a:t>Calculando el Mo de la fuerza W:</a:t>
                </a:r>
              </a:p>
              <a:p>
                <a:pPr marL="0" indent="0">
                  <a:buNone/>
                </a:pPr>
                <a14:m>
                  <m:oMathPara xmlns:m="http://schemas.openxmlformats.org/officeDocument/2006/math" xmlns="">
                    <m:oMathParaPr>
                      <m:jc m:val="centerGroup"/>
                    </m:oMathParaPr>
                    <m:oMath xmlns:m="http://schemas.openxmlformats.org/officeDocument/2006/math">
                      <m:sSubSup>
                        <m:sSubSupPr>
                          <m:ctrlPr>
                            <a:rPr lang="es-MX" sz="2800" i="1" smtClean="0">
                              <a:latin typeface="Cambria Math" panose="02040503050406030204" pitchFamily="18" charset="0"/>
                            </a:rPr>
                          </m:ctrlPr>
                        </m:sSubSupPr>
                        <m:e>
                          <m:r>
                            <a:rPr lang="es-MX" sz="2800" b="0" i="1" smtClean="0">
                              <a:latin typeface="Cambria Math" panose="02040503050406030204" pitchFamily="18" charset="0"/>
                            </a:rPr>
                            <m:t>𝑀</m:t>
                          </m:r>
                        </m:e>
                        <m:sub>
                          <m:r>
                            <a:rPr lang="es-MX" sz="2800" b="0" i="1" smtClean="0">
                              <a:latin typeface="Cambria Math" panose="02040503050406030204" pitchFamily="18" charset="0"/>
                            </a:rPr>
                            <m:t>0</m:t>
                          </m:r>
                        </m:sub>
                        <m:sup>
                          <m:sSub>
                            <m:sSubPr>
                              <m:ctrlPr>
                                <a:rPr lang="es-MX" sz="2800" i="1" smtClean="0">
                                  <a:latin typeface="Cambria Math" panose="02040503050406030204" pitchFamily="18" charset="0"/>
                                </a:rPr>
                              </m:ctrlPr>
                            </m:sSubPr>
                            <m:e>
                              <m:r>
                                <a:rPr lang="es-MX" sz="2800" b="0" i="1" smtClean="0">
                                  <a:latin typeface="Cambria Math" panose="02040503050406030204" pitchFamily="18" charset="0"/>
                                </a:rPr>
                                <m:t>𝐹</m:t>
                              </m:r>
                            </m:e>
                            <m:sub>
                              <m:r>
                                <a:rPr lang="es-MX" sz="2800" b="0" i="1" smtClean="0">
                                  <a:latin typeface="Cambria Math" panose="02040503050406030204" pitchFamily="18" charset="0"/>
                                </a:rPr>
                                <m:t>𝑤</m:t>
                              </m:r>
                            </m:sub>
                          </m:sSub>
                        </m:sup>
                      </m:sSubSup>
                      <m:r>
                        <a:rPr lang="es-MX" sz="2800" b="0" i="1" smtClean="0">
                          <a:latin typeface="Cambria Math" panose="02040503050406030204" pitchFamily="18" charset="0"/>
                        </a:rPr>
                        <m:t>= </m:t>
                      </m:r>
                      <m:sSubSup>
                        <m:sSubSupPr>
                          <m:ctrlPr>
                            <a:rPr lang="es-MX" sz="2800" b="0" i="1" smtClean="0">
                              <a:latin typeface="Cambria Math" panose="02040503050406030204" pitchFamily="18" charset="0"/>
                            </a:rPr>
                          </m:ctrlPr>
                        </m:sSubSupPr>
                        <m:e>
                          <m:r>
                            <a:rPr lang="es-MX" sz="2800" b="0" i="1" smtClean="0">
                              <a:latin typeface="Cambria Math" panose="02040503050406030204" pitchFamily="18" charset="0"/>
                            </a:rPr>
                            <m:t>𝑀</m:t>
                          </m:r>
                        </m:e>
                        <m:sub>
                          <m:r>
                            <a:rPr lang="es-MX" sz="2800" b="0" i="1" smtClean="0">
                              <a:latin typeface="Cambria Math" panose="02040503050406030204" pitchFamily="18" charset="0"/>
                            </a:rPr>
                            <m:t>0</m:t>
                          </m:r>
                        </m:sub>
                        <m:sup>
                          <m:r>
                            <a:rPr lang="es-MX" sz="2800" b="0" i="1" smtClean="0">
                              <a:latin typeface="Cambria Math" panose="02040503050406030204" pitchFamily="18" charset="0"/>
                            </a:rPr>
                            <m:t>100</m:t>
                          </m:r>
                          <m:r>
                            <a:rPr lang="es-MX" sz="2800" b="0" i="1" smtClean="0">
                              <a:latin typeface="Cambria Math" panose="02040503050406030204" pitchFamily="18" charset="0"/>
                            </a:rPr>
                            <m:t>𝑁</m:t>
                          </m:r>
                        </m:sup>
                      </m:sSubSup>
                      <m:r>
                        <a:rPr lang="es-MX" sz="2800" b="0" i="1" smtClean="0">
                          <a:latin typeface="Cambria Math" panose="02040503050406030204" pitchFamily="18" charset="0"/>
                        </a:rPr>
                        <m:t>=−</m:t>
                      </m:r>
                      <m:d>
                        <m:dPr>
                          <m:ctrlPr>
                            <a:rPr lang="es-MX" sz="2800" b="0" i="1" smtClean="0">
                              <a:latin typeface="Cambria Math" panose="02040503050406030204" pitchFamily="18" charset="0"/>
                            </a:rPr>
                          </m:ctrlPr>
                        </m:dPr>
                        <m:e>
                          <m:r>
                            <a:rPr lang="es-MX" sz="2800" b="0" i="1" smtClean="0">
                              <a:latin typeface="Cambria Math" panose="02040503050406030204" pitchFamily="18" charset="0"/>
                            </a:rPr>
                            <m:t>100</m:t>
                          </m:r>
                          <m:r>
                            <a:rPr lang="es-MX" sz="2800" b="0" i="1" smtClean="0">
                              <a:latin typeface="Cambria Math" panose="02040503050406030204" pitchFamily="18" charset="0"/>
                            </a:rPr>
                            <m:t>𝑁</m:t>
                          </m:r>
                        </m:e>
                      </m:d>
                      <m:d>
                        <m:dPr>
                          <m:ctrlPr>
                            <a:rPr lang="es-MX" sz="2800" b="0" i="1" smtClean="0">
                              <a:latin typeface="Cambria Math" panose="02040503050406030204" pitchFamily="18" charset="0"/>
                            </a:rPr>
                          </m:ctrlPr>
                        </m:dPr>
                        <m:e>
                          <m:r>
                            <a:rPr lang="es-MX" sz="2800" b="0" i="1" smtClean="0">
                              <a:latin typeface="Cambria Math" panose="02040503050406030204" pitchFamily="18" charset="0"/>
                            </a:rPr>
                            <m:t>1.9</m:t>
                          </m:r>
                          <m:r>
                            <a:rPr lang="es-MX" sz="2800" b="0" i="1" smtClean="0">
                              <a:latin typeface="Cambria Math" panose="02040503050406030204" pitchFamily="18" charset="0"/>
                            </a:rPr>
                            <m:t>𝑚</m:t>
                          </m:r>
                        </m:e>
                      </m:d>
                      <m:d>
                        <m:dPr>
                          <m:ctrlPr>
                            <a:rPr lang="es-MX" sz="2800" b="0" i="1" smtClean="0">
                              <a:latin typeface="Cambria Math" panose="02040503050406030204" pitchFamily="18" charset="0"/>
                            </a:rPr>
                          </m:ctrlPr>
                        </m:dPr>
                        <m:e>
                          <m:r>
                            <a:rPr lang="es-MX" sz="2800" b="0" i="1" smtClean="0">
                              <a:latin typeface="Cambria Math" panose="02040503050406030204" pitchFamily="18" charset="0"/>
                            </a:rPr>
                            <m:t>𝑠𝑒𝑛</m:t>
                          </m:r>
                          <m:r>
                            <a:rPr lang="es-MX" sz="2800" b="0" i="1" smtClean="0">
                              <a:latin typeface="Cambria Math" panose="02040503050406030204" pitchFamily="18" charset="0"/>
                            </a:rPr>
                            <m:t> 37°</m:t>
                          </m:r>
                        </m:e>
                      </m:d>
                    </m:oMath>
                  </m:oMathPara>
                </a14:m>
                <a:endParaRPr lang="es-MX" sz="2800" b="0" dirty="0"/>
              </a:p>
              <a:p>
                <a:pPr marL="0" indent="0">
                  <a:buNone/>
                </a:pPr>
                <a14:m>
                  <m:oMathPara xmlns:m="http://schemas.openxmlformats.org/officeDocument/2006/math" xmlns="">
                    <m:oMathParaPr>
                      <m:jc m:val="centerGroup"/>
                    </m:oMathParaPr>
                    <m:oMath xmlns:m="http://schemas.openxmlformats.org/officeDocument/2006/math">
                      <m:sSubSup>
                        <m:sSubSupPr>
                          <m:ctrlPr>
                            <a:rPr lang="es-MX" sz="2800" i="1" smtClean="0">
                              <a:latin typeface="Cambria Math" panose="02040503050406030204" pitchFamily="18" charset="0"/>
                            </a:rPr>
                          </m:ctrlPr>
                        </m:sSubSupPr>
                        <m:e>
                          <m:r>
                            <a:rPr lang="es-MX" sz="2800" b="0" i="1" smtClean="0">
                              <a:latin typeface="Cambria Math" panose="02040503050406030204" pitchFamily="18" charset="0"/>
                            </a:rPr>
                            <m:t>𝑀</m:t>
                          </m:r>
                        </m:e>
                        <m:sub>
                          <m:r>
                            <a:rPr lang="es-MX" sz="2800" b="0" i="1" smtClean="0">
                              <a:latin typeface="Cambria Math" panose="02040503050406030204" pitchFamily="18" charset="0"/>
                            </a:rPr>
                            <m:t>0</m:t>
                          </m:r>
                        </m:sub>
                        <m:sup>
                          <m:sSub>
                            <m:sSubPr>
                              <m:ctrlPr>
                                <a:rPr lang="es-MX" sz="2800" i="1" smtClean="0">
                                  <a:latin typeface="Cambria Math" panose="02040503050406030204" pitchFamily="18" charset="0"/>
                                </a:rPr>
                              </m:ctrlPr>
                            </m:sSubPr>
                            <m:e>
                              <m:r>
                                <a:rPr lang="es-MX" sz="2800" b="0" i="1" smtClean="0">
                                  <a:latin typeface="Cambria Math" panose="02040503050406030204" pitchFamily="18" charset="0"/>
                                </a:rPr>
                                <m:t>𝐹</m:t>
                              </m:r>
                            </m:e>
                            <m:sub>
                              <m:r>
                                <a:rPr lang="es-MX" sz="2800" b="0" i="1" smtClean="0">
                                  <a:latin typeface="Cambria Math" panose="02040503050406030204" pitchFamily="18" charset="0"/>
                                </a:rPr>
                                <m:t>𝑤</m:t>
                              </m:r>
                            </m:sub>
                          </m:sSub>
                        </m:sup>
                      </m:sSubSup>
                      <m:r>
                        <a:rPr lang="es-MX" sz="2800" b="0" i="1" smtClean="0">
                          <a:latin typeface="Cambria Math" panose="02040503050406030204" pitchFamily="18" charset="0"/>
                        </a:rPr>
                        <m:t>=−114.34</m:t>
                      </m:r>
                      <m:r>
                        <a:rPr lang="es-MX" sz="2800" b="0" i="1" smtClean="0">
                          <a:latin typeface="Cambria Math" panose="02040503050406030204" pitchFamily="18" charset="0"/>
                        </a:rPr>
                        <m:t>𝑁𝑚</m:t>
                      </m:r>
                    </m:oMath>
                  </m:oMathPara>
                </a14:m>
                <a:endParaRPr lang="es-MX" sz="2800" b="0" dirty="0"/>
              </a:p>
              <a:p>
                <a:pPr marL="0" indent="0">
                  <a:buNone/>
                </a:pPr>
                <a:r>
                  <a:rPr lang="es-MX" sz="2800" dirty="0"/>
                  <a:t>*Su giro es horario.</a:t>
                </a:r>
              </a:p>
            </p:txBody>
          </p:sp>
        </mc:Choice>
        <mc:Fallback xmlns="">
          <p:sp>
            <p:nvSpPr>
              <p:cNvPr id="11" name="Content Placeholder 5">
                <a:extLst>
                  <a:ext uri="{FF2B5EF4-FFF2-40B4-BE49-F238E27FC236}">
                    <a16:creationId xmlns:a16="http://schemas.microsoft.com/office/drawing/2014/main" id="{E6D4AA94-C29F-4A08-9AC3-16048E168FF3}"/>
                  </a:ext>
                </a:extLst>
              </p:cNvPr>
              <p:cNvSpPr>
                <a:spLocks noGrp="1" noRot="1" noChangeAspect="1" noMove="1" noResize="1" noEditPoints="1" noAdjustHandles="1" noChangeArrowheads="1" noChangeShapeType="1" noTextEdit="1"/>
              </p:cNvSpPr>
              <p:nvPr>
                <p:ph sz="half" idx="1"/>
              </p:nvPr>
            </p:nvSpPr>
            <p:spPr>
              <a:xfrm>
                <a:off x="6370638" y="2360613"/>
                <a:ext cx="4754562" cy="3749675"/>
              </a:xfrm>
              <a:blipFill>
                <a:blip r:embed="rId3"/>
                <a:stretch>
                  <a:fillRect l="-2564" t="-1626"/>
                </a:stretch>
              </a:blipFill>
            </p:spPr>
            <p:txBody>
              <a:bodyPr/>
              <a:lstStyle/>
              <a:p>
                <a:r>
                  <a:rPr lang="es-MX">
                    <a:noFill/>
                  </a:rPr>
                  <a:t> </a:t>
                </a:r>
              </a:p>
            </p:txBody>
          </p:sp>
        </mc:Fallback>
      </mc:AlternateContent>
    </p:spTree>
    <p:extLst>
      <p:ext uri="{BB962C8B-B14F-4D97-AF65-F5344CB8AC3E}">
        <p14:creationId xmlns:p14="http://schemas.microsoft.com/office/powerpoint/2010/main" val="1194707551"/>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anim calcmode="lin" valueType="num">
                                      <p:cBhvr>
                                        <p:cTn id="13" dur="2000" fill="hold"/>
                                        <p:tgtEl>
                                          <p:spTgt spid="7"/>
                                        </p:tgtEl>
                                        <p:attrNameLst>
                                          <p:attrName>ppt_w</p:attrName>
                                        </p:attrNameLst>
                                      </p:cBhvr>
                                      <p:tavLst>
                                        <p:tav tm="0" fmla="#ppt_w*sin(2.5*pi*$)">
                                          <p:val>
                                            <p:fltVal val="0"/>
                                          </p:val>
                                        </p:tav>
                                        <p:tav tm="100000">
                                          <p:val>
                                            <p:fltVal val="1"/>
                                          </p:val>
                                        </p:tav>
                                      </p:tavLst>
                                    </p:anim>
                                    <p:anim calcmode="lin" valueType="num">
                                      <p:cBhvr>
                                        <p:cTn id="14"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wheel(1)">
                                      <p:cBhvr>
                                        <p:cTn id="19" dur="2000"/>
                                        <p:tgtEl>
                                          <p:spTgt spid="11">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11">
                                            <p:txEl>
                                              <p:pRg st="1" end="1"/>
                                            </p:txEl>
                                          </p:spTgt>
                                        </p:tgtEl>
                                        <p:attrNameLst>
                                          <p:attrName>style.visibility</p:attrName>
                                        </p:attrNameLst>
                                      </p:cBhvr>
                                      <p:to>
                                        <p:strVal val="visible"/>
                                      </p:to>
                                    </p:set>
                                    <p:animEffect transition="in" filter="wheel(1)">
                                      <p:cBhvr>
                                        <p:cTn id="24" dur="2000"/>
                                        <p:tgtEl>
                                          <p:spTgt spid="11">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11">
                                            <p:txEl>
                                              <p:pRg st="2" end="2"/>
                                            </p:txEl>
                                          </p:spTgt>
                                        </p:tgtEl>
                                        <p:attrNameLst>
                                          <p:attrName>style.visibility</p:attrName>
                                        </p:attrNameLst>
                                      </p:cBhvr>
                                      <p:to>
                                        <p:strVal val="visible"/>
                                      </p:to>
                                    </p:set>
                                    <p:animEffect transition="in" filter="wheel(1)">
                                      <p:cBhvr>
                                        <p:cTn id="29" dur="2000"/>
                                        <p:tgtEl>
                                          <p:spTgt spid="11">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grpId="0" nodeType="clickEffect">
                                  <p:stCondLst>
                                    <p:cond delay="0"/>
                                  </p:stCondLst>
                                  <p:childTnLst>
                                    <p:set>
                                      <p:cBhvr>
                                        <p:cTn id="33" dur="1" fill="hold">
                                          <p:stCondLst>
                                            <p:cond delay="0"/>
                                          </p:stCondLst>
                                        </p:cTn>
                                        <p:tgtEl>
                                          <p:spTgt spid="11">
                                            <p:txEl>
                                              <p:pRg st="3" end="3"/>
                                            </p:txEl>
                                          </p:spTgt>
                                        </p:tgtEl>
                                        <p:attrNameLst>
                                          <p:attrName>style.visibility</p:attrName>
                                        </p:attrNameLst>
                                      </p:cBhvr>
                                      <p:to>
                                        <p:strVal val="visible"/>
                                      </p:to>
                                    </p:set>
                                    <p:animEffect transition="in" filter="wheel(1)">
                                      <p:cBhvr>
                                        <p:cTn id="34" dur="2000"/>
                                        <p:tgtEl>
                                          <p:spTgt spid="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xmlns="" id="{547A43BC-41BF-45CD-9500-D760896BA258}"/>
              </a:ext>
            </a:extLst>
          </p:cNvPr>
          <p:cNvSpPr>
            <a:spLocks noGrp="1"/>
          </p:cNvSpPr>
          <p:nvPr>
            <p:ph type="title"/>
          </p:nvPr>
        </p:nvSpPr>
        <p:spPr/>
        <p:txBody>
          <a:bodyPr>
            <a:noAutofit/>
          </a:bodyPr>
          <a:lstStyle/>
          <a:p>
            <a:pPr marL="685800" indent="-685800" algn="just">
              <a:buFont typeface="Wingdings" panose="05000000000000000000" pitchFamily="2" charset="2"/>
              <a:buChar char="§"/>
            </a:pPr>
            <a:r>
              <a:rPr lang="es-MX" sz="2600" dirty="0"/>
              <a:t>Ejemplo: Se tiene una varilla de 3.8m de longitud, un peso de 100N, que esta sometida a dos fuerzas, el peso esta aplicado al centro de la varilla, como se muestra en la figura.</a:t>
            </a:r>
          </a:p>
        </p:txBody>
      </p:sp>
      <p:pic>
        <p:nvPicPr>
          <p:cNvPr id="13" name="Content Placeholder 12">
            <a:extLst>
              <a:ext uri="{FF2B5EF4-FFF2-40B4-BE49-F238E27FC236}">
                <a16:creationId xmlns:a16="http://schemas.microsoft.com/office/drawing/2014/main" xmlns="" id="{440E5366-2FA8-4F3F-9706-83459740BD5D}"/>
              </a:ext>
            </a:extLst>
          </p:cNvPr>
          <p:cNvPicPr>
            <a:picLocks noGrp="1" noChangeAspect="1"/>
          </p:cNvPicPr>
          <p:nvPr>
            <p:ph sz="half" idx="1"/>
          </p:nvPr>
        </p:nvPicPr>
        <p:blipFill rotWithShape="1">
          <a:blip r:embed="rId2"/>
          <a:srcRect l="35259" t="20513" r="30030" b="4398"/>
          <a:stretch/>
        </p:blipFill>
        <p:spPr>
          <a:xfrm>
            <a:off x="1066800" y="2255406"/>
            <a:ext cx="3256002" cy="3960000"/>
          </a:xfrm>
          <a:prstGeom prst="rect">
            <a:avLst/>
          </a:prstGeom>
        </p:spPr>
      </p:pic>
      <p:sp>
        <p:nvSpPr>
          <p:cNvPr id="4" name="Slide Number Placeholder 3">
            <a:extLst>
              <a:ext uri="{FF2B5EF4-FFF2-40B4-BE49-F238E27FC236}">
                <a16:creationId xmlns:a16="http://schemas.microsoft.com/office/drawing/2014/main" xmlns="" id="{DBD0F63C-F2A0-4885-A3B7-012E31851204}"/>
              </a:ext>
            </a:extLst>
          </p:cNvPr>
          <p:cNvSpPr>
            <a:spLocks noGrp="1"/>
          </p:cNvSpPr>
          <p:nvPr>
            <p:ph type="sldNum" sz="quarter" idx="12"/>
          </p:nvPr>
        </p:nvSpPr>
        <p:spPr/>
        <p:txBody>
          <a:bodyPr/>
          <a:lstStyle/>
          <a:p>
            <a:fld id="{5A07E627-992C-47B0-AE5B-F627B2EA972F}" type="slidenum">
              <a:rPr lang="es-MX" smtClean="0"/>
              <a:t>88</a:t>
            </a:fld>
            <a:endParaRPr lang="es-MX"/>
          </a:p>
        </p:txBody>
      </p:sp>
      <p:sp>
        <p:nvSpPr>
          <p:cNvPr id="7" name="Rectangle: Rounded Corners 6">
            <a:extLst>
              <a:ext uri="{FF2B5EF4-FFF2-40B4-BE49-F238E27FC236}">
                <a16:creationId xmlns:a16="http://schemas.microsoft.com/office/drawing/2014/main" xmlns="" id="{A69840E3-9048-4A09-A6E1-8CFC85C50B03}"/>
              </a:ext>
            </a:extLst>
          </p:cNvPr>
          <p:cNvSpPr/>
          <p:nvPr/>
        </p:nvSpPr>
        <p:spPr>
          <a:xfrm>
            <a:off x="5932449" y="2715321"/>
            <a:ext cx="4537431" cy="2414239"/>
          </a:xfrm>
          <a:prstGeom prst="round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3200" dirty="0">
                <a:latin typeface="+mj-lt"/>
              </a:rPr>
              <a:t>DATOS OBTENIDOS:</a:t>
            </a:r>
          </a:p>
          <a:p>
            <a:pPr algn="ctr"/>
            <a:r>
              <a:rPr lang="es-MX" sz="3200" dirty="0">
                <a:latin typeface="+mj-lt"/>
              </a:rPr>
              <a:t>M</a:t>
            </a:r>
            <a:r>
              <a:rPr lang="es-MX" sz="3200" dirty="0">
                <a:latin typeface="+mj-lt"/>
                <a:ea typeface="Cambria Math" panose="02040503050406030204" pitchFamily="18" charset="0"/>
              </a:rPr>
              <a:t>₁= -455.22 N</a:t>
            </a:r>
          </a:p>
          <a:p>
            <a:pPr algn="ctr"/>
            <a:r>
              <a:rPr lang="es-MX" sz="3200" dirty="0">
                <a:latin typeface="+mj-lt"/>
                <a:ea typeface="Cambria Math" panose="02040503050406030204" pitchFamily="18" charset="0"/>
              </a:rPr>
              <a:t>M₂= -503.11 N</a:t>
            </a:r>
          </a:p>
          <a:p>
            <a:pPr algn="ctr"/>
            <a:r>
              <a:rPr lang="es-MX" sz="3200" dirty="0" err="1">
                <a:latin typeface="+mj-lt"/>
                <a:ea typeface="Cambria Math" panose="02040503050406030204" pitchFamily="18" charset="0"/>
              </a:rPr>
              <a:t>Mw</a:t>
            </a:r>
            <a:r>
              <a:rPr lang="es-MX" sz="3200" dirty="0">
                <a:latin typeface="+mj-lt"/>
                <a:ea typeface="Cambria Math" panose="02040503050406030204" pitchFamily="18" charset="0"/>
              </a:rPr>
              <a:t>= -114.34 N</a:t>
            </a:r>
            <a:endParaRPr lang="es-MX" sz="3200" dirty="0">
              <a:latin typeface="+mj-lt"/>
            </a:endParaRPr>
          </a:p>
        </p:txBody>
      </p:sp>
    </p:spTree>
    <p:extLst>
      <p:ext uri="{BB962C8B-B14F-4D97-AF65-F5344CB8AC3E}">
        <p14:creationId xmlns:p14="http://schemas.microsoft.com/office/powerpoint/2010/main" val="2215144151"/>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xmlns="" id="{547A43BC-41BF-45CD-9500-D760896BA258}"/>
              </a:ext>
            </a:extLst>
          </p:cNvPr>
          <p:cNvSpPr>
            <a:spLocks noGrp="1"/>
          </p:cNvSpPr>
          <p:nvPr>
            <p:ph type="title"/>
          </p:nvPr>
        </p:nvSpPr>
        <p:spPr/>
        <p:txBody>
          <a:bodyPr>
            <a:noAutofit/>
          </a:bodyPr>
          <a:lstStyle/>
          <a:p>
            <a:pPr marL="685800" indent="-685800" algn="just">
              <a:buFont typeface="Wingdings" panose="05000000000000000000" pitchFamily="2" charset="2"/>
              <a:buChar char="§"/>
            </a:pPr>
            <a:r>
              <a:rPr lang="es-MX" sz="2600" dirty="0"/>
              <a:t>Ejemplo: Se tiene una varilla de 3.8m de longitud, un peso de 100N, que esta sometida a dos fuerzas, el peso esta aplicado al centro de la varilla, como se muestra en la figura.</a:t>
            </a:r>
          </a:p>
        </p:txBody>
      </p:sp>
      <p:pic>
        <p:nvPicPr>
          <p:cNvPr id="13" name="Content Placeholder 12">
            <a:extLst>
              <a:ext uri="{FF2B5EF4-FFF2-40B4-BE49-F238E27FC236}">
                <a16:creationId xmlns:a16="http://schemas.microsoft.com/office/drawing/2014/main" xmlns="" id="{440E5366-2FA8-4F3F-9706-83459740BD5D}"/>
              </a:ext>
            </a:extLst>
          </p:cNvPr>
          <p:cNvPicPr>
            <a:picLocks noGrp="1" noChangeAspect="1"/>
          </p:cNvPicPr>
          <p:nvPr>
            <p:ph sz="half" idx="1"/>
          </p:nvPr>
        </p:nvPicPr>
        <p:blipFill rotWithShape="1">
          <a:blip r:embed="rId2"/>
          <a:srcRect l="35259" t="20513" r="30030" b="4398"/>
          <a:stretch/>
        </p:blipFill>
        <p:spPr>
          <a:xfrm>
            <a:off x="1066800" y="2255406"/>
            <a:ext cx="3256002" cy="3960000"/>
          </a:xfrm>
          <a:prstGeom prst="rect">
            <a:avLst/>
          </a:prstGeom>
        </p:spPr>
      </p:pic>
      <p:sp>
        <p:nvSpPr>
          <p:cNvPr id="4" name="Slide Number Placeholder 3">
            <a:extLst>
              <a:ext uri="{FF2B5EF4-FFF2-40B4-BE49-F238E27FC236}">
                <a16:creationId xmlns:a16="http://schemas.microsoft.com/office/drawing/2014/main" xmlns="" id="{DBD0F63C-F2A0-4885-A3B7-012E31851204}"/>
              </a:ext>
            </a:extLst>
          </p:cNvPr>
          <p:cNvSpPr>
            <a:spLocks noGrp="1"/>
          </p:cNvSpPr>
          <p:nvPr>
            <p:ph type="sldNum" sz="quarter" idx="12"/>
          </p:nvPr>
        </p:nvSpPr>
        <p:spPr/>
        <p:txBody>
          <a:bodyPr/>
          <a:lstStyle/>
          <a:p>
            <a:fld id="{5A07E627-992C-47B0-AE5B-F627B2EA972F}" type="slidenum">
              <a:rPr lang="es-MX" smtClean="0"/>
              <a:t>89</a:t>
            </a:fld>
            <a:endParaRPr lang="es-MX"/>
          </a:p>
        </p:txBody>
      </p:sp>
      <p:sp>
        <p:nvSpPr>
          <p:cNvPr id="7" name="Rectangle: Rounded Corners 6">
            <a:extLst>
              <a:ext uri="{FF2B5EF4-FFF2-40B4-BE49-F238E27FC236}">
                <a16:creationId xmlns:a16="http://schemas.microsoft.com/office/drawing/2014/main" xmlns="" id="{A69840E3-9048-4A09-A6E1-8CFC85C50B03}"/>
              </a:ext>
            </a:extLst>
          </p:cNvPr>
          <p:cNvSpPr/>
          <p:nvPr/>
        </p:nvSpPr>
        <p:spPr>
          <a:xfrm>
            <a:off x="5132133" y="1821167"/>
            <a:ext cx="5474134" cy="1925643"/>
          </a:xfrm>
          <a:prstGeom prst="round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p:spPr>
        <p:style>
          <a:lnRef idx="1">
            <a:schemeClr val="accent6"/>
          </a:lnRef>
          <a:fillRef idx="2">
            <a:schemeClr val="accent6"/>
          </a:fillRef>
          <a:effectRef idx="1">
            <a:schemeClr val="accent6"/>
          </a:effectRef>
          <a:fontRef idx="minor">
            <a:schemeClr val="dk1"/>
          </a:fontRef>
        </p:style>
        <p:txBody>
          <a:bodyPr rtlCol="0" anchor="ctr"/>
          <a:lstStyle/>
          <a:p>
            <a:pPr algn="ctr"/>
            <a:r>
              <a:rPr lang="es-MX" sz="2800" dirty="0">
                <a:latin typeface="+mj-lt"/>
              </a:rPr>
              <a:t>DATOS OBTENIDOS:</a:t>
            </a:r>
          </a:p>
          <a:p>
            <a:pPr algn="ctr"/>
            <a:r>
              <a:rPr lang="es-MX" sz="2800" dirty="0">
                <a:latin typeface="+mj-lt"/>
              </a:rPr>
              <a:t>M</a:t>
            </a:r>
            <a:r>
              <a:rPr lang="es-MX" sz="2800" dirty="0">
                <a:latin typeface="+mj-lt"/>
                <a:ea typeface="Cambria Math" panose="02040503050406030204" pitchFamily="18" charset="0"/>
              </a:rPr>
              <a:t>₁= -455.22 N</a:t>
            </a:r>
          </a:p>
          <a:p>
            <a:pPr algn="ctr"/>
            <a:r>
              <a:rPr lang="es-MX" sz="2800" dirty="0">
                <a:latin typeface="+mj-lt"/>
                <a:ea typeface="Cambria Math" panose="02040503050406030204" pitchFamily="18" charset="0"/>
              </a:rPr>
              <a:t>M₂= -503.11 N</a:t>
            </a:r>
          </a:p>
          <a:p>
            <a:pPr algn="ctr"/>
            <a:r>
              <a:rPr lang="es-MX" sz="2800" dirty="0" err="1">
                <a:latin typeface="+mj-lt"/>
                <a:ea typeface="Cambria Math" panose="02040503050406030204" pitchFamily="18" charset="0"/>
              </a:rPr>
              <a:t>Mw</a:t>
            </a:r>
            <a:r>
              <a:rPr lang="es-MX" sz="2800" dirty="0">
                <a:latin typeface="+mj-lt"/>
                <a:ea typeface="Cambria Math" panose="02040503050406030204" pitchFamily="18" charset="0"/>
              </a:rPr>
              <a:t>= -114.34 N</a:t>
            </a:r>
            <a:endParaRPr lang="es-MX" sz="2800" dirty="0">
              <a:latin typeface="+mj-lt"/>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xmlns="" id="{0D520F00-7351-4B3D-9564-33A9E51B32D8}"/>
                  </a:ext>
                </a:extLst>
              </p:cNvPr>
              <p:cNvSpPr txBox="1"/>
              <p:nvPr/>
            </p:nvSpPr>
            <p:spPr>
              <a:xfrm>
                <a:off x="5132133" y="4059044"/>
                <a:ext cx="5993067" cy="1692771"/>
              </a:xfrm>
              <a:prstGeom prst="rect">
                <a:avLst/>
              </a:prstGeom>
              <a:noFill/>
            </p:spPr>
            <p:txBody>
              <a:bodyPr wrap="square" rtlCol="0">
                <a:spAutoFit/>
              </a:bodyPr>
              <a:lstStyle/>
              <a:p>
                <a:r>
                  <a:rPr lang="es-MX" sz="2600" dirty="0">
                    <a:latin typeface="+mj-lt"/>
                  </a:rPr>
                  <a:t>El Mo, es la suma de los datos anteriores:</a:t>
                </a:r>
              </a:p>
              <a:p>
                <a14:m>
                  <m:oMathPara xmlns:m="http://schemas.openxmlformats.org/officeDocument/2006/math" xmlns="">
                    <m:oMathParaPr>
                      <m:jc m:val="centerGroup"/>
                    </m:oMathParaPr>
                    <m:oMath xmlns:m="http://schemas.openxmlformats.org/officeDocument/2006/math">
                      <m:sSub>
                        <m:sSubPr>
                          <m:ctrlPr>
                            <a:rPr lang="es-MX" sz="2600" i="1" smtClean="0">
                              <a:latin typeface="Cambria Math" panose="02040503050406030204" pitchFamily="18" charset="0"/>
                            </a:rPr>
                          </m:ctrlPr>
                        </m:sSubPr>
                        <m:e>
                          <m:r>
                            <a:rPr lang="es-MX" sz="2600" b="0" i="1" smtClean="0">
                              <a:latin typeface="Cambria Math" panose="02040503050406030204" pitchFamily="18" charset="0"/>
                            </a:rPr>
                            <m:t>𝑀</m:t>
                          </m:r>
                        </m:e>
                        <m:sub>
                          <m:r>
                            <a:rPr lang="es-MX" sz="2600" b="0" i="1" smtClean="0">
                              <a:latin typeface="Cambria Math" panose="02040503050406030204" pitchFamily="18" charset="0"/>
                            </a:rPr>
                            <m:t>𝑜</m:t>
                          </m:r>
                        </m:sub>
                      </m:sSub>
                      <m:r>
                        <a:rPr lang="es-MX" sz="2600" b="0" i="1" smtClean="0">
                          <a:latin typeface="Cambria Math" panose="02040503050406030204" pitchFamily="18" charset="0"/>
                        </a:rPr>
                        <m:t>=−455.22</m:t>
                      </m:r>
                      <m:r>
                        <a:rPr lang="es-MX" sz="2600" b="0" i="1" smtClean="0">
                          <a:latin typeface="Cambria Math" panose="02040503050406030204" pitchFamily="18" charset="0"/>
                        </a:rPr>
                        <m:t>𝑁</m:t>
                      </m:r>
                      <m:r>
                        <a:rPr lang="es-MX" sz="2600" b="0" i="1" smtClean="0">
                          <a:latin typeface="Cambria Math" panose="02040503050406030204" pitchFamily="18" charset="0"/>
                        </a:rPr>
                        <m:t> −503.11</m:t>
                      </m:r>
                      <m:r>
                        <a:rPr lang="es-MX" sz="2600" b="0" i="1" smtClean="0">
                          <a:latin typeface="Cambria Math" panose="02040503050406030204" pitchFamily="18" charset="0"/>
                        </a:rPr>
                        <m:t>𝑁</m:t>
                      </m:r>
                      <m:r>
                        <a:rPr lang="es-MX" sz="2600" b="0" i="1" smtClean="0">
                          <a:latin typeface="Cambria Math" panose="02040503050406030204" pitchFamily="18" charset="0"/>
                        </a:rPr>
                        <m:t> −114.34</m:t>
                      </m:r>
                      <m:r>
                        <a:rPr lang="es-MX" sz="2600" b="0" i="1" smtClean="0">
                          <a:latin typeface="Cambria Math" panose="02040503050406030204" pitchFamily="18" charset="0"/>
                        </a:rPr>
                        <m:t>𝑁</m:t>
                      </m:r>
                    </m:oMath>
                  </m:oMathPara>
                </a14:m>
                <a:endParaRPr lang="es-MX" sz="2600" dirty="0">
                  <a:latin typeface="+mj-lt"/>
                </a:endParaRPr>
              </a:p>
              <a:p>
                <a14:m>
                  <m:oMathPara xmlns:m="http://schemas.openxmlformats.org/officeDocument/2006/math" xmlns="">
                    <m:oMathParaPr>
                      <m:jc m:val="centerGroup"/>
                    </m:oMathParaPr>
                    <m:oMath xmlns:m="http://schemas.openxmlformats.org/officeDocument/2006/math">
                      <m:sSub>
                        <m:sSubPr>
                          <m:ctrlPr>
                            <a:rPr lang="es-MX" sz="2600" i="1" smtClean="0">
                              <a:latin typeface="Cambria Math" panose="02040503050406030204" pitchFamily="18" charset="0"/>
                            </a:rPr>
                          </m:ctrlPr>
                        </m:sSubPr>
                        <m:e>
                          <m:r>
                            <a:rPr lang="es-MX" sz="2600" b="0" i="1" smtClean="0">
                              <a:latin typeface="Cambria Math" panose="02040503050406030204" pitchFamily="18" charset="0"/>
                            </a:rPr>
                            <m:t>𝑀</m:t>
                          </m:r>
                        </m:e>
                        <m:sub>
                          <m:r>
                            <a:rPr lang="es-MX" sz="2600" b="0" i="1" smtClean="0">
                              <a:latin typeface="Cambria Math" panose="02040503050406030204" pitchFamily="18" charset="0"/>
                            </a:rPr>
                            <m:t>𝑂</m:t>
                          </m:r>
                        </m:sub>
                      </m:sSub>
                      <m:r>
                        <a:rPr lang="es-MX" sz="2600" b="0" i="1" smtClean="0">
                          <a:latin typeface="Cambria Math" panose="02040503050406030204" pitchFamily="18" charset="0"/>
                        </a:rPr>
                        <m:t>=−1072.67 </m:t>
                      </m:r>
                      <m:r>
                        <a:rPr lang="es-MX" sz="2600" b="0" i="1" smtClean="0">
                          <a:latin typeface="Cambria Math" panose="02040503050406030204" pitchFamily="18" charset="0"/>
                        </a:rPr>
                        <m:t>𝑁</m:t>
                      </m:r>
                    </m:oMath>
                  </m:oMathPara>
                </a14:m>
                <a:endParaRPr lang="es-MX" sz="2600" dirty="0">
                  <a:latin typeface="+mj-lt"/>
                </a:endParaRPr>
              </a:p>
            </p:txBody>
          </p:sp>
        </mc:Choice>
        <mc:Fallback xmlns="">
          <p:sp>
            <p:nvSpPr>
              <p:cNvPr id="2" name="TextBox 1">
                <a:extLst>
                  <a:ext uri="{FF2B5EF4-FFF2-40B4-BE49-F238E27FC236}">
                    <a16:creationId xmlns:a16="http://schemas.microsoft.com/office/drawing/2014/main" id="{0D520F00-7351-4B3D-9564-33A9E51B32D8}"/>
                  </a:ext>
                </a:extLst>
              </p:cNvPr>
              <p:cNvSpPr txBox="1">
                <a:spLocks noRot="1" noChangeAspect="1" noMove="1" noResize="1" noEditPoints="1" noAdjustHandles="1" noChangeArrowheads="1" noChangeShapeType="1" noTextEdit="1"/>
              </p:cNvSpPr>
              <p:nvPr/>
            </p:nvSpPr>
            <p:spPr>
              <a:xfrm>
                <a:off x="5132133" y="4059044"/>
                <a:ext cx="5993067" cy="1692771"/>
              </a:xfrm>
              <a:prstGeom prst="rect">
                <a:avLst/>
              </a:prstGeom>
              <a:blipFill>
                <a:blip r:embed="rId3"/>
                <a:stretch>
                  <a:fillRect l="-1831" t="-3237"/>
                </a:stretch>
              </a:blipFill>
            </p:spPr>
            <p:txBody>
              <a:bodyPr/>
              <a:lstStyle/>
              <a:p>
                <a:r>
                  <a:rPr lang="es-MX">
                    <a:noFill/>
                  </a:rPr>
                  <a:t> </a:t>
                </a:r>
              </a:p>
            </p:txBody>
          </p:sp>
        </mc:Fallback>
      </mc:AlternateContent>
    </p:spTree>
    <p:extLst>
      <p:ext uri="{BB962C8B-B14F-4D97-AF65-F5344CB8AC3E}">
        <p14:creationId xmlns:p14="http://schemas.microsoft.com/office/powerpoint/2010/main" val="75700560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xmlns="" id="{9B63DF82-BECA-4C76-A2DA-369AF7EB0360}"/>
              </a:ext>
            </a:extLst>
          </p:cNvPr>
          <p:cNvPicPr>
            <a:picLocks noGrp="1" noChangeAspect="1"/>
          </p:cNvPicPr>
          <p:nvPr>
            <p:ph idx="1"/>
          </p:nvPr>
        </p:nvPicPr>
        <p:blipFill rotWithShape="1">
          <a:blip r:embed="rId2"/>
          <a:srcRect l="19890" t="28954" r="3449" b="17140"/>
          <a:stretch/>
        </p:blipFill>
        <p:spPr>
          <a:xfrm>
            <a:off x="1543056" y="2564817"/>
            <a:ext cx="9105887" cy="3600000"/>
          </a:xfrm>
          <a:prstGeom prst="rect">
            <a:avLst/>
          </a:prstGeom>
        </p:spPr>
      </p:pic>
      <p:sp>
        <p:nvSpPr>
          <p:cNvPr id="4" name="Slide Number Placeholder 3">
            <a:extLst>
              <a:ext uri="{FF2B5EF4-FFF2-40B4-BE49-F238E27FC236}">
                <a16:creationId xmlns:a16="http://schemas.microsoft.com/office/drawing/2014/main" xmlns="" id="{6F490C5A-1242-4ED4-8C55-67C433F167BF}"/>
              </a:ext>
            </a:extLst>
          </p:cNvPr>
          <p:cNvSpPr>
            <a:spLocks noGrp="1"/>
          </p:cNvSpPr>
          <p:nvPr>
            <p:ph type="sldNum" sz="quarter" idx="12"/>
          </p:nvPr>
        </p:nvSpPr>
        <p:spPr/>
        <p:txBody>
          <a:bodyPr/>
          <a:lstStyle/>
          <a:p>
            <a:fld id="{5A07E627-992C-47B0-AE5B-F627B2EA972F}" type="slidenum">
              <a:rPr lang="es-MX" smtClean="0"/>
              <a:t>9</a:t>
            </a:fld>
            <a:endParaRPr lang="es-MX"/>
          </a:p>
        </p:txBody>
      </p:sp>
      <p:sp>
        <p:nvSpPr>
          <p:cNvPr id="6" name="TextBox 5">
            <a:extLst>
              <a:ext uri="{FF2B5EF4-FFF2-40B4-BE49-F238E27FC236}">
                <a16:creationId xmlns:a16="http://schemas.microsoft.com/office/drawing/2014/main" xmlns="" id="{BDCE11D6-5FBE-4FFC-B8C9-4073B808D4BA}"/>
              </a:ext>
            </a:extLst>
          </p:cNvPr>
          <p:cNvSpPr txBox="1"/>
          <p:nvPr/>
        </p:nvSpPr>
        <p:spPr>
          <a:xfrm>
            <a:off x="942108" y="276008"/>
            <a:ext cx="10307782" cy="2229649"/>
          </a:xfrm>
          <a:prstGeom prst="rect">
            <a:avLst/>
          </a:prstGeom>
          <a:noFill/>
        </p:spPr>
        <p:txBody>
          <a:bodyPr wrap="square" rtlCol="0">
            <a:spAutoFit/>
          </a:bodyPr>
          <a:lstStyle/>
          <a:p>
            <a:pPr algn="just">
              <a:lnSpc>
                <a:spcPct val="150000"/>
              </a:lnSpc>
            </a:pPr>
            <a:r>
              <a:rPr lang="es-MX" sz="1900" dirty="0"/>
              <a:t>El numero de reacciones es menor que el numero de ecuaciones independientes de equilibrio de la estructura, está será extremadamente inestable.</a:t>
            </a:r>
          </a:p>
          <a:p>
            <a:pPr algn="just">
              <a:lnSpc>
                <a:spcPct val="150000"/>
              </a:lnSpc>
            </a:pPr>
            <a:r>
              <a:rPr lang="es-MX" sz="1900" dirty="0"/>
              <a:t>Existen dos tipos de indeterminación:</a:t>
            </a:r>
          </a:p>
          <a:p>
            <a:pPr marL="285750" indent="-285750" algn="just">
              <a:lnSpc>
                <a:spcPct val="150000"/>
              </a:lnSpc>
              <a:buFont typeface="Arial" panose="020B0604020202020204" pitchFamily="34" charset="0"/>
              <a:buChar char="•"/>
            </a:pPr>
            <a:r>
              <a:rPr lang="es-MX" sz="1900" u="sng" dirty="0"/>
              <a:t>Indeterminación estática</a:t>
            </a:r>
            <a:r>
              <a:rPr lang="es-MX" sz="1900" dirty="0"/>
              <a:t>: función de fuerzas.</a:t>
            </a:r>
          </a:p>
          <a:p>
            <a:pPr marL="285750" indent="-285750" algn="just">
              <a:lnSpc>
                <a:spcPct val="150000"/>
              </a:lnSpc>
              <a:buFont typeface="Arial" panose="020B0604020202020204" pitchFamily="34" charset="0"/>
              <a:buChar char="•"/>
            </a:pPr>
            <a:r>
              <a:rPr lang="es-MX" sz="1900" u="sng" dirty="0"/>
              <a:t>Indeterminación cinemática</a:t>
            </a:r>
            <a:r>
              <a:rPr lang="es-MX" sz="1900" dirty="0"/>
              <a:t>: función de desplazamiento.</a:t>
            </a:r>
          </a:p>
        </p:txBody>
      </p:sp>
    </p:spTree>
    <p:extLst>
      <p:ext uri="{BB962C8B-B14F-4D97-AF65-F5344CB8AC3E}">
        <p14:creationId xmlns:p14="http://schemas.microsoft.com/office/powerpoint/2010/main" val="4158218767"/>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Bibliografía:</a:t>
            </a:r>
            <a:endParaRPr lang="es-ES" dirty="0"/>
          </a:p>
        </p:txBody>
      </p:sp>
      <p:sp>
        <p:nvSpPr>
          <p:cNvPr id="3" name="Marcador de contenido 2"/>
          <p:cNvSpPr>
            <a:spLocks noGrp="1"/>
          </p:cNvSpPr>
          <p:nvPr>
            <p:ph sz="half" idx="1"/>
          </p:nvPr>
        </p:nvSpPr>
        <p:spPr>
          <a:xfrm>
            <a:off x="1066799" y="2103120"/>
            <a:ext cx="8633887" cy="3749040"/>
          </a:xfrm>
        </p:spPr>
        <p:txBody>
          <a:bodyPr>
            <a:normAutofit lnSpcReduction="10000"/>
          </a:bodyPr>
          <a:lstStyle/>
          <a:p>
            <a:pPr marL="742950" lvl="1" indent="-285750">
              <a:buClr>
                <a:schemeClr val="tx1"/>
              </a:buClr>
              <a:buSzPct val="100000"/>
              <a:buFont typeface="Arial" charset="0"/>
              <a:buChar char="•"/>
            </a:pPr>
            <a:r>
              <a:rPr lang="es-ES_tradnl" sz="2000" dirty="0" smtClean="0">
                <a:solidFill>
                  <a:srgbClr val="000000"/>
                </a:solidFill>
              </a:rPr>
              <a:t>James </a:t>
            </a:r>
            <a:r>
              <a:rPr lang="es-ES_tradnl" sz="2000" dirty="0">
                <a:solidFill>
                  <a:srgbClr val="000000"/>
                </a:solidFill>
              </a:rPr>
              <a:t>M. </a:t>
            </a:r>
            <a:r>
              <a:rPr lang="es-ES_tradnl" sz="2000" dirty="0" err="1">
                <a:solidFill>
                  <a:srgbClr val="000000"/>
                </a:solidFill>
              </a:rPr>
              <a:t>Gere</a:t>
            </a:r>
            <a:r>
              <a:rPr lang="es-ES_tradnl" sz="2000" dirty="0">
                <a:solidFill>
                  <a:srgbClr val="000000"/>
                </a:solidFill>
              </a:rPr>
              <a:t> – Barry J. </a:t>
            </a:r>
            <a:r>
              <a:rPr lang="es-ES_tradnl" sz="2000" dirty="0" err="1">
                <a:solidFill>
                  <a:srgbClr val="000000"/>
                </a:solidFill>
              </a:rPr>
              <a:t>Goodno</a:t>
            </a:r>
            <a:r>
              <a:rPr lang="es-ES_tradnl" sz="2000" dirty="0">
                <a:solidFill>
                  <a:srgbClr val="000000"/>
                </a:solidFill>
              </a:rPr>
              <a:t> 2009. Mecánica de materiales. Séptima edición. Editorial </a:t>
            </a:r>
            <a:r>
              <a:rPr lang="es-ES_tradnl" sz="2000" dirty="0" err="1">
                <a:solidFill>
                  <a:srgbClr val="000000"/>
                </a:solidFill>
              </a:rPr>
              <a:t>Cengage</a:t>
            </a:r>
            <a:r>
              <a:rPr lang="es-ES_tradnl" sz="2000" dirty="0">
                <a:solidFill>
                  <a:srgbClr val="000000"/>
                </a:solidFill>
              </a:rPr>
              <a:t> </a:t>
            </a:r>
            <a:r>
              <a:rPr lang="es-ES_tradnl" sz="2000" dirty="0" err="1">
                <a:solidFill>
                  <a:srgbClr val="000000"/>
                </a:solidFill>
              </a:rPr>
              <a:t>Learning</a:t>
            </a:r>
            <a:r>
              <a:rPr lang="es-ES_tradnl" sz="2000" dirty="0">
                <a:solidFill>
                  <a:srgbClr val="000000"/>
                </a:solidFill>
              </a:rPr>
              <a:t> Editores, S.A de C.V.</a:t>
            </a:r>
          </a:p>
          <a:p>
            <a:pPr marL="742950" lvl="1" indent="-285750">
              <a:buClr>
                <a:schemeClr val="tx1"/>
              </a:buClr>
              <a:buSzPct val="100000"/>
              <a:buFont typeface="Arial" charset="0"/>
              <a:buChar char="•"/>
            </a:pPr>
            <a:r>
              <a:rPr lang="es-ES_tradnl" sz="2000" dirty="0">
                <a:solidFill>
                  <a:srgbClr val="000000"/>
                </a:solidFill>
              </a:rPr>
              <a:t>James M. </a:t>
            </a:r>
            <a:r>
              <a:rPr lang="es-ES_tradnl" sz="2000" dirty="0" err="1">
                <a:solidFill>
                  <a:srgbClr val="000000"/>
                </a:solidFill>
              </a:rPr>
              <a:t>Gere</a:t>
            </a:r>
            <a:r>
              <a:rPr lang="es-ES_tradnl" sz="2000" dirty="0">
                <a:solidFill>
                  <a:srgbClr val="000000"/>
                </a:solidFill>
              </a:rPr>
              <a:t>. 2006. Mecánica de materiales. Sexta edición. Editorial Thomson.</a:t>
            </a:r>
          </a:p>
          <a:p>
            <a:pPr marL="742950" lvl="1" indent="-285750">
              <a:buClr>
                <a:schemeClr val="tx1"/>
              </a:buClr>
              <a:buSzPct val="100000"/>
              <a:buFont typeface="Arial" charset="0"/>
              <a:buChar char="•"/>
            </a:pPr>
            <a:r>
              <a:rPr lang="es-ES_tradnl" sz="2000" dirty="0" err="1">
                <a:solidFill>
                  <a:srgbClr val="000000"/>
                </a:solidFill>
              </a:rPr>
              <a:t>Madhukar</a:t>
            </a:r>
            <a:r>
              <a:rPr lang="es-ES_tradnl" sz="2000" dirty="0">
                <a:solidFill>
                  <a:srgbClr val="000000"/>
                </a:solidFill>
              </a:rPr>
              <a:t> </a:t>
            </a:r>
            <a:r>
              <a:rPr lang="es-ES_tradnl" sz="2000" dirty="0" err="1">
                <a:solidFill>
                  <a:srgbClr val="000000"/>
                </a:solidFill>
              </a:rPr>
              <a:t>Vable</a:t>
            </a:r>
            <a:r>
              <a:rPr lang="es-ES_tradnl" sz="2000" dirty="0">
                <a:solidFill>
                  <a:srgbClr val="000000"/>
                </a:solidFill>
              </a:rPr>
              <a:t>. 2003 Mecánica de materiales. 2003. Editorial. Litográfica </a:t>
            </a:r>
            <a:r>
              <a:rPr lang="es-ES_tradnl" sz="2000" dirty="0" err="1">
                <a:solidFill>
                  <a:srgbClr val="000000"/>
                </a:solidFill>
              </a:rPr>
              <a:t>Ingramex</a:t>
            </a:r>
            <a:r>
              <a:rPr lang="es-ES_tradnl" sz="2000" dirty="0">
                <a:solidFill>
                  <a:srgbClr val="000000"/>
                </a:solidFill>
              </a:rPr>
              <a:t>, S.A. de C.V.</a:t>
            </a:r>
          </a:p>
          <a:p>
            <a:pPr marL="742950" lvl="1" indent="-285750">
              <a:buClr>
                <a:schemeClr val="tx1"/>
              </a:buClr>
              <a:buSzPct val="100000"/>
              <a:buFont typeface="Arial" charset="0"/>
              <a:buChar char="•"/>
            </a:pPr>
            <a:r>
              <a:rPr lang="es-ES_tradnl" sz="2000" dirty="0">
                <a:solidFill>
                  <a:srgbClr val="000000"/>
                </a:solidFill>
              </a:rPr>
              <a:t>R.C. </a:t>
            </a:r>
            <a:r>
              <a:rPr lang="es-ES_tradnl" sz="2000" dirty="0" err="1">
                <a:solidFill>
                  <a:srgbClr val="000000"/>
                </a:solidFill>
              </a:rPr>
              <a:t>Hibbeler</a:t>
            </a:r>
            <a:r>
              <a:rPr lang="es-ES_tradnl" sz="2000" dirty="0">
                <a:solidFill>
                  <a:srgbClr val="000000"/>
                </a:solidFill>
              </a:rPr>
              <a:t>. 2006 Mecánica de materiales. Sexta Edición. Editorial Pearson Educación de </a:t>
            </a:r>
            <a:r>
              <a:rPr lang="es-ES_tradnl" sz="2000" dirty="0" err="1">
                <a:solidFill>
                  <a:srgbClr val="000000"/>
                </a:solidFill>
              </a:rPr>
              <a:t>México,S.A</a:t>
            </a:r>
            <a:r>
              <a:rPr lang="es-ES_tradnl" sz="2000" dirty="0">
                <a:solidFill>
                  <a:srgbClr val="000000"/>
                </a:solidFill>
              </a:rPr>
              <a:t>. de C.V.</a:t>
            </a:r>
          </a:p>
          <a:p>
            <a:pPr marL="742950" lvl="1" indent="-285750">
              <a:buClr>
                <a:schemeClr val="tx1"/>
              </a:buClr>
              <a:buSzPct val="100000"/>
              <a:buFont typeface="Arial" charset="0"/>
              <a:buChar char="•"/>
            </a:pPr>
            <a:r>
              <a:rPr lang="es-ES_tradnl" sz="2000" dirty="0">
                <a:solidFill>
                  <a:srgbClr val="000000"/>
                </a:solidFill>
              </a:rPr>
              <a:t>Luís Ortiz berrocal. 2002. Resistencia de materiales. Segunda edición. Editorial McGraw- Hill/Interamericana de España, S.A.U.</a:t>
            </a:r>
          </a:p>
          <a:p>
            <a:endParaRPr lang="es-ES" dirty="0"/>
          </a:p>
        </p:txBody>
      </p:sp>
      <p:sp>
        <p:nvSpPr>
          <p:cNvPr id="5" name="Marcador de número de diapositiva 4"/>
          <p:cNvSpPr>
            <a:spLocks noGrp="1"/>
          </p:cNvSpPr>
          <p:nvPr>
            <p:ph type="sldNum" sz="quarter" idx="12"/>
          </p:nvPr>
        </p:nvSpPr>
        <p:spPr/>
        <p:txBody>
          <a:bodyPr/>
          <a:lstStyle/>
          <a:p>
            <a:fld id="{5A07E627-992C-47B0-AE5B-F627B2EA972F}" type="slidenum">
              <a:rPr lang="es-MX" smtClean="0"/>
              <a:t>90</a:t>
            </a:fld>
            <a:endParaRPr lang="es-MX"/>
          </a:p>
        </p:txBody>
      </p:sp>
    </p:spTree>
    <p:extLst>
      <p:ext uri="{BB962C8B-B14F-4D97-AF65-F5344CB8AC3E}">
        <p14:creationId xmlns:p14="http://schemas.microsoft.com/office/powerpoint/2010/main" val="2869110028"/>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p159:morph option="byObject"/>
      </p:transition>
    </mc:Choice>
    <mc:Fallback>
      <p:transition xmlns:p14="http://schemas.microsoft.com/office/powerpoint/2010/mai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xmlns="" name="Savon" id="{1306E473-ED32-493B-A2D0-240A757EDD34}" vid="{C20BADFE-D095-436F-9677-9264042809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TM03457510[[fn=Savon]]</Template>
  <TotalTime>7500</TotalTime>
  <Words>5329</Words>
  <Application>Microsoft Macintosh PowerPoint</Application>
  <PresentationFormat>Personalizado</PresentationFormat>
  <Paragraphs>712</Paragraphs>
  <Slides>90</Slides>
  <Notes>12</Notes>
  <HiddenSlides>0</HiddenSlides>
  <MMClips>0</MMClips>
  <ScaleCrop>false</ScaleCrop>
  <HeadingPairs>
    <vt:vector size="4" baseType="variant">
      <vt:variant>
        <vt:lpstr>Tema</vt:lpstr>
      </vt:variant>
      <vt:variant>
        <vt:i4>1</vt:i4>
      </vt:variant>
      <vt:variant>
        <vt:lpstr>Títulos de diapositiva</vt:lpstr>
      </vt:variant>
      <vt:variant>
        <vt:i4>90</vt:i4>
      </vt:variant>
    </vt:vector>
  </HeadingPairs>
  <TitlesOfParts>
    <vt:vector size="91" baseType="lpstr">
      <vt:lpstr>Savon</vt:lpstr>
      <vt:lpstr>Presentación de PowerPoint</vt:lpstr>
      <vt:lpstr>TEMARIO</vt:lpstr>
      <vt:lpstr>1. Deformación Unitaria Plana.</vt:lpstr>
      <vt:lpstr>Presentación de PowerPoint</vt:lpstr>
      <vt:lpstr>Presentación de PowerPoint</vt:lpstr>
      <vt:lpstr>Deformación Unitaria </vt:lpstr>
      <vt:lpstr>Presentación de PowerPoint</vt:lpstr>
      <vt:lpstr>2. Diagrama de fuerzas cortantes y momento flexionante.</vt:lpstr>
      <vt:lpstr>Presentación de PowerPoint</vt:lpstr>
      <vt:lpstr>Viga</vt:lpstr>
      <vt:lpstr>Tipos de vigas</vt:lpstr>
      <vt:lpstr>Tipos de vigas</vt:lpstr>
      <vt:lpstr>Fuerza cortante</vt:lpstr>
      <vt:lpstr>Presentación de PowerPoint</vt:lpstr>
      <vt:lpstr>CONVERCIÓN DE SIGNOS.</vt:lpstr>
      <vt:lpstr>CONVERCIÓN DE SIGNOS.</vt:lpstr>
      <vt:lpstr>Momento flexionante:</vt:lpstr>
      <vt:lpstr>Diagrama de fuerza constante: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Fuerza</vt:lpstr>
      <vt:lpstr>Presentación de PowerPoint</vt:lpstr>
      <vt:lpstr>Presentación de PowerPoint</vt:lpstr>
      <vt:lpstr>Presentación de PowerPoint</vt:lpstr>
      <vt:lpstr>Presentación de PowerPoint</vt:lpstr>
      <vt:lpstr>Presentación de PowerPoint</vt:lpstr>
      <vt:lpstr>Metodología para realizar un Problema</vt:lpstr>
      <vt:lpstr>4. Diagrama de Cuerpo Libre.</vt:lpstr>
      <vt:lpstr>Características</vt:lpstr>
      <vt:lpstr>Presentación de PowerPoint</vt:lpstr>
      <vt:lpstr>Ejemplos:</vt:lpstr>
      <vt:lpstr>5. Carga de impacto, repetido y fatiga.</vt:lpstr>
      <vt:lpstr>Presentación de PowerPoint</vt:lpstr>
      <vt:lpstr>Presentación de PowerPoint</vt:lpstr>
      <vt:lpstr>Presentación de PowerPoint</vt:lpstr>
      <vt:lpstr>Alargamiento máximo de la barra  (δmax)</vt:lpstr>
      <vt:lpstr>Tensión máxima en una barra</vt:lpstr>
      <vt:lpstr>Fatiga de los materiales</vt:lpstr>
      <vt:lpstr>Presentación de PowerPoint</vt:lpstr>
      <vt:lpstr>6. Concentración de esfuerzos.</vt:lpstr>
      <vt:lpstr>Presentación de PowerPoint</vt:lpstr>
      <vt:lpstr>Presentación de PowerPoint</vt:lpstr>
      <vt:lpstr>Presentación de PowerPoint</vt:lpstr>
      <vt:lpstr>Presentación de PowerPoint</vt:lpstr>
      <vt:lpstr>Presentación de PowerPoint</vt:lpstr>
      <vt:lpstr>Presentación de PowerPoint</vt:lpstr>
      <vt:lpstr>Ejemplo: Las barra plana que se ve en la figura esta sujeta a fuerzas de tracción P= 3kLb. La barra tiene un espesor de t=0.25 pulg. </vt:lpstr>
      <vt:lpstr>Ejemplo: Las barra plana que se ve en la figura esta sujeta a fuerzas de tracción P= 3kLb. La barra tiene un espesor de t=0.25 pulg. </vt:lpstr>
      <vt:lpstr>Ejemplo: Las barra plana que se ve en la figura esta sujeta a fuerzas de tracción P= 3kLb. La barra tiene un espesor de t=0.25 pulg. </vt:lpstr>
      <vt:lpstr>Ejemplo: Las barra plana que se ve en la figura esta sujeta a fuerzas de tracción P= 3kLb. La barra tiene un espesor de t=0.25 pulg. </vt:lpstr>
      <vt:lpstr>Ejemplo: Las barra plana que se ve en la figura esta sujeta a fuerzas de tracción P= 3Klb. La barra tiene un espesor de t=0.25 pulg. </vt:lpstr>
      <vt:lpstr>Ejemplo: Las barra plana que se ve en la figura esta sujeta a fuerzas de tracción P= 3Klb. La barra tiene un espesor de t=0.25 pulg.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9. Teorema de momento o de Varignon.</vt:lpstr>
      <vt:lpstr>Presentación de PowerPoint</vt:lpstr>
      <vt:lpstr>Presentación de PowerPoint</vt:lpstr>
      <vt:lpstr>Presentación de PowerPoint</vt:lpstr>
      <vt:lpstr>Ejemplo: ¿A qué distancia del punto A se encuentra aplicada la fuerza resultante, sabiendo que desconoceremos el peso de la barra?</vt:lpstr>
      <vt:lpstr>Ejemplo: Se tiene una varilla de 3.8m de longitud, un peso de 100N, que esta sometida a dos fuerzas, el peso esta aplicado al centro de la varilla, como se muestra en la figura.</vt:lpstr>
      <vt:lpstr>Ejemplo: Se tiene una varilla de 3.8m de longitud, un peso de 100N, que esta sometida a dos fuerzas, el peso esta aplicado al centro de la varilla, como se muestra en la figura.</vt:lpstr>
      <vt:lpstr>Ejemplo: Se tiene una varilla de 3.8m de longitud, un peso de 100N, que esta sometida a dos fuerzas, el peso esta aplicado al centro de la varilla, como se muestra en la figura.</vt:lpstr>
      <vt:lpstr>Ejemplo: Se tiene una varilla de 3.8m de longitud, un peso de 100N, que esta sometida a dos fuerzas, el peso esta aplicado al centro de la varilla, como se muestra en la figura.</vt:lpstr>
      <vt:lpstr>Ejemplo: Se tiene una varilla de 3.8m de longitud, un peso de 100N, que esta sometida a dos fuerzas, el peso esta aplicado al centro de la varilla, como se muestra en la figura.</vt:lpstr>
      <vt:lpstr>Ejemplo: Se tiene una varilla de 3.8m de longitud, un peso de 100N, que esta sometida a dos fuerzas, el peso esta aplicado al centro de la varilla, como se muestra en la figura.</vt:lpstr>
      <vt:lpstr>Ejemplo: Se tiene una varilla de 3.8m de longitud, un peso de 100N, que esta sometida a dos fuerzas, el peso esta aplicado al centro de la varilla, como se muestra en la figura.</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Carla Gleez.</dc:creator>
  <cp:lastModifiedBy>Isaias Alcalde Segundo</cp:lastModifiedBy>
  <cp:revision>256</cp:revision>
  <cp:lastPrinted>2018-05-08T09:48:18Z</cp:lastPrinted>
  <dcterms:created xsi:type="dcterms:W3CDTF">2018-04-06T02:39:01Z</dcterms:created>
  <dcterms:modified xsi:type="dcterms:W3CDTF">2018-09-29T00:44:04Z</dcterms:modified>
</cp:coreProperties>
</file>