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93" r:id="rId1"/>
  </p:sldMasterIdLst>
  <p:notesMasterIdLst>
    <p:notesMasterId r:id="rId34"/>
  </p:notesMasterIdLst>
  <p:sldIdLst>
    <p:sldId id="289" r:id="rId2"/>
    <p:sldId id="290" r:id="rId3"/>
    <p:sldId id="284" r:id="rId4"/>
    <p:sldId id="291" r:id="rId5"/>
    <p:sldId id="288" r:id="rId6"/>
    <p:sldId id="285" r:id="rId7"/>
    <p:sldId id="286" r:id="rId8"/>
    <p:sldId id="258" r:id="rId9"/>
    <p:sldId id="257" r:id="rId10"/>
    <p:sldId id="260" r:id="rId11"/>
    <p:sldId id="262" r:id="rId12"/>
    <p:sldId id="264" r:id="rId13"/>
    <p:sldId id="263" r:id="rId14"/>
    <p:sldId id="261" r:id="rId15"/>
    <p:sldId id="267" r:id="rId16"/>
    <p:sldId id="266" r:id="rId17"/>
    <p:sldId id="265" r:id="rId18"/>
    <p:sldId id="268" r:id="rId19"/>
    <p:sldId id="270" r:id="rId20"/>
    <p:sldId id="271" r:id="rId21"/>
    <p:sldId id="272" r:id="rId22"/>
    <p:sldId id="273" r:id="rId23"/>
    <p:sldId id="274" r:id="rId24"/>
    <p:sldId id="275" r:id="rId25"/>
    <p:sldId id="276" r:id="rId26"/>
    <p:sldId id="277" r:id="rId27"/>
    <p:sldId id="278" r:id="rId28"/>
    <p:sldId id="279" r:id="rId29"/>
    <p:sldId id="280" r:id="rId30"/>
    <p:sldId id="282" r:id="rId31"/>
    <p:sldId id="287" r:id="rId32"/>
    <p:sldId id="292"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E3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427"/>
    <p:restoredTop sz="93718"/>
  </p:normalViewPr>
  <p:slideViewPr>
    <p:cSldViewPr snapToGrid="0" snapToObjects="1">
      <p:cViewPr>
        <p:scale>
          <a:sx n="90" d="100"/>
          <a:sy n="90" d="100"/>
        </p:scale>
        <p:origin x="1952" y="19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1E17CF-E32B-AE4C-8FE2-807CC65FC453}" type="datetimeFigureOut">
              <a:rPr lang="es-ES_tradnl" smtClean="0"/>
              <a:t>27/9/18</a:t>
            </a:fld>
            <a:endParaRPr lang="es-ES_tradnl"/>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5C87B3-A083-D84B-908D-293E841F26C9}" type="slidenum">
              <a:rPr lang="es-ES_tradnl" smtClean="0"/>
              <a:t>‹Nº›</a:t>
            </a:fld>
            <a:endParaRPr lang="es-ES_tradnl"/>
          </a:p>
        </p:txBody>
      </p:sp>
    </p:spTree>
    <p:extLst>
      <p:ext uri="{BB962C8B-B14F-4D97-AF65-F5344CB8AC3E}">
        <p14:creationId xmlns:p14="http://schemas.microsoft.com/office/powerpoint/2010/main" val="3677390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885C87B3-A083-D84B-908D-293E841F26C9}" type="slidenum">
              <a:rPr lang="es-ES_tradnl" smtClean="0"/>
              <a:t>10</a:t>
            </a:fld>
            <a:endParaRPr lang="es-ES_tradnl"/>
          </a:p>
        </p:txBody>
      </p:sp>
    </p:spTree>
    <p:extLst>
      <p:ext uri="{BB962C8B-B14F-4D97-AF65-F5344CB8AC3E}">
        <p14:creationId xmlns:p14="http://schemas.microsoft.com/office/powerpoint/2010/main" val="131436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body" idx="1"/>
          </p:nvPr>
        </p:nvSpPr>
        <p:spPr>
          <a:noFill/>
          <a:ln w="9525"/>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ES">
              <a:latin typeface="Times New Roman" charset="0"/>
            </a:endParaRPr>
          </a:p>
        </p:txBody>
      </p:sp>
      <p:sp>
        <p:nvSpPr>
          <p:cNvPr id="39939"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2059874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rPr>
              <a:t>	The microscreen, consists of a large drum covered with a fine (100 - 60 micron) screen (usually stainless steel).  Water is passed through the screen; and, the captured solids are cleaned off the screen by high pressure spray nozzles as the drum rotates.  The technology works well with open recirculating systems where water loss and accumulation of fine solids is not a concern.  Its principle advantages are that it saves space and reduces labor requirements.  A unit which uses vacuum cleaning of the screen has been developed to address the water loss problem.</a:t>
            </a:r>
          </a:p>
        </p:txBody>
      </p:sp>
      <p:sp>
        <p:nvSpPr>
          <p:cNvPr id="41987"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2736543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z="1000" dirty="0">
              <a:latin typeface="Times New Roman" charset="0"/>
            </a:endParaRPr>
          </a:p>
        </p:txBody>
      </p:sp>
      <p:sp>
        <p:nvSpPr>
          <p:cNvPr id="44035"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18487461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rPr>
              <a:t>In the biofiltration mode, bead filters are classified as fixed film reactors.  Each bead becomes coated with a thin film of bacteria that extracts nourishment from the wastewater as it passes through the bed.  There are two general classifications of bacteria, heterotrophic and nitrifying, that are of particular interest.  The two bacteria co-exist in the filter, and understanding their impact on each other as well as on the filter is critical.</a:t>
            </a:r>
          </a:p>
          <a:p>
            <a:endParaRPr lang="en-US">
              <a:latin typeface="Times New Roman" charset="0"/>
            </a:endParaRPr>
          </a:p>
          <a:p>
            <a:endParaRPr lang="en-US">
              <a:latin typeface="Times New Roman" charset="0"/>
            </a:endParaRPr>
          </a:p>
        </p:txBody>
      </p:sp>
      <p:sp>
        <p:nvSpPr>
          <p:cNvPr id="53251"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21324814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rPr>
              <a:t>Carbon dioxide can be stripped from culture waters by the use of large amounts of air in traditional blown air systems usually consisting of a large rotary blower and banks of airstones.  The most efficient approach identified so far involves the use of a packed column aerator (Colt and Bouck, 1984).  A packed column degasifier consists of a tall column filled with a porous packing media.  Water cascades down through the media as air is forced upwards.  When operated with a high air to water ratio, the unit effectively strips excess carbon dioxide gas.  Unfortunately, early units were subject to biofouling problems.</a:t>
            </a:r>
          </a:p>
        </p:txBody>
      </p:sp>
      <p:sp>
        <p:nvSpPr>
          <p:cNvPr id="107523"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13881352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s-ES_tradnl"/>
              <a:t>Clic para editar título</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8900889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s-ES_tradnl"/>
              <a:t>Clic para editar título</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_tradnl"/>
              <a:t>Arrastre la imagen al marcador de posición o haga clic en el icono para agregar</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_tradnl"/>
              <a:t>Haga clic para modificar el estilo de texto del patrón</a:t>
            </a:r>
          </a:p>
        </p:txBody>
      </p:sp>
      <p:sp>
        <p:nvSpPr>
          <p:cNvPr id="3" name="Date Placeholder 2"/>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347489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s-ES_tradnl"/>
              <a:t>Clic para editar título</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0467841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s-ES_tradnl"/>
              <a:t>Clic para editar título</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_tradnl"/>
              <a:t>Haga clic para modificar el estilo de texto del patrón</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9074287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s-ES_tradnl"/>
              <a:t>Clic para editar título</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5183289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s-ES_tradnl"/>
              <a:t>Clic para editar título</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s-ES_tradnl"/>
              <a:t>Haga clic para modificar el estilo de texto del patrón</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3602341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s-ES_tradnl"/>
              <a:t>Clic para editar título</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s-ES_tradnl"/>
              <a:t>Haga clic para modificar el estilo de texto del patrón</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4911468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s-ES_tradnl"/>
              <a:t>Clic para editar título</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‹Nº›</a:t>
            </a:fld>
            <a:endParaRPr lang="en-US" dirty="0"/>
          </a:p>
        </p:txBody>
      </p:sp>
    </p:spTree>
    <p:extLst>
      <p:ext uri="{BB962C8B-B14F-4D97-AF65-F5344CB8AC3E}">
        <p14:creationId xmlns:p14="http://schemas.microsoft.com/office/powerpoint/2010/main" val="5702079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s-ES_tradnl"/>
              <a:t>Clic para editar título</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4130163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95263" y="228600"/>
            <a:ext cx="8015287" cy="914400"/>
          </a:xfrm>
        </p:spPr>
        <p:txBody>
          <a:bodyPr/>
          <a:lstStyle/>
          <a:p>
            <a:r>
              <a:rPr lang="es-ES"/>
              <a:t>Haga clic para modificar el estilo de título del patrón</a:t>
            </a:r>
            <a:endParaRPr lang="es-MX"/>
          </a:p>
        </p:txBody>
      </p:sp>
      <p:sp>
        <p:nvSpPr>
          <p:cNvPr id="3" name="2 Marcador de texto"/>
          <p:cNvSpPr>
            <a:spLocks noGrp="1"/>
          </p:cNvSpPr>
          <p:nvPr>
            <p:ph type="body" sz="half" idx="1"/>
          </p:nvPr>
        </p:nvSpPr>
        <p:spPr>
          <a:xfrm>
            <a:off x="609600" y="1600200"/>
            <a:ext cx="3886200" cy="44196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3886200" cy="44196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Rectangle 8"/>
          <p:cNvSpPr>
            <a:spLocks noGrp="1" noChangeArrowheads="1"/>
          </p:cNvSpPr>
          <p:nvPr>
            <p:ph type="dt" sz="half" idx="10"/>
          </p:nvPr>
        </p:nvSpPr>
        <p:spPr>
          <a:ln/>
        </p:spPr>
        <p:txBody>
          <a:bodyPr/>
          <a:lstStyle>
            <a:lvl1pPr>
              <a:defRPr/>
            </a:lvl1pPr>
          </a:lstStyle>
          <a:p>
            <a:pPr>
              <a:defRPr/>
            </a:pPr>
            <a:endParaRPr lang="es-ES"/>
          </a:p>
        </p:txBody>
      </p:sp>
      <p:sp>
        <p:nvSpPr>
          <p:cNvPr id="6" name="Rectangle 9"/>
          <p:cNvSpPr>
            <a:spLocks noGrp="1" noChangeArrowheads="1"/>
          </p:cNvSpPr>
          <p:nvPr>
            <p:ph type="ftr" sz="quarter" idx="11"/>
          </p:nvPr>
        </p:nvSpPr>
        <p:spPr>
          <a:ln/>
        </p:spPr>
        <p:txBody>
          <a:bodyPr/>
          <a:lstStyle>
            <a:lvl1pPr>
              <a:defRPr/>
            </a:lvl1pPr>
          </a:lstStyle>
          <a:p>
            <a:pPr>
              <a:defRPr/>
            </a:pPr>
            <a:endParaRPr lang="es-ES"/>
          </a:p>
        </p:txBody>
      </p:sp>
      <p:sp>
        <p:nvSpPr>
          <p:cNvPr id="7" name="Rectangle 10"/>
          <p:cNvSpPr>
            <a:spLocks noGrp="1" noChangeArrowheads="1"/>
          </p:cNvSpPr>
          <p:nvPr>
            <p:ph type="sldNum" sz="quarter" idx="12"/>
          </p:nvPr>
        </p:nvSpPr>
        <p:spPr>
          <a:ln/>
        </p:spPr>
        <p:txBody>
          <a:bodyPr/>
          <a:lstStyle>
            <a:lvl1pPr>
              <a:defRPr/>
            </a:lvl1pPr>
          </a:lstStyle>
          <a:p>
            <a:pPr>
              <a:defRPr/>
            </a:pPr>
            <a:fld id="{70D68B69-DED3-496B-B8FD-A6B8A92C227B}" type="slidenum">
              <a:rPr lang="es-ES"/>
              <a:pPr>
                <a:defRPr/>
              </a:pPr>
              <a:t>‹Nº›</a:t>
            </a:fld>
            <a:endParaRPr lang="es-ES"/>
          </a:p>
        </p:txBody>
      </p:sp>
    </p:spTree>
    <p:extLst>
      <p:ext uri="{BB962C8B-B14F-4D97-AF65-F5344CB8AC3E}">
        <p14:creationId xmlns:p14="http://schemas.microsoft.com/office/powerpoint/2010/main" val="132739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s-ES_tradnl"/>
              <a:t>Clic para editar título</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53477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s-ES_tradnl"/>
              <a:t>Clic para editar título</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956121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s-ES_tradnl"/>
              <a:t>Clic para editar título</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9/27/18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‹Nº›</a:t>
            </a:fld>
            <a:endParaRPr lang="en-US" dirty="0"/>
          </a:p>
        </p:txBody>
      </p:sp>
    </p:spTree>
    <p:extLst>
      <p:ext uri="{BB962C8B-B14F-4D97-AF65-F5344CB8AC3E}">
        <p14:creationId xmlns:p14="http://schemas.microsoft.com/office/powerpoint/2010/main" val="2054832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s-ES_tradnl"/>
              <a:t>Clic para editar título</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878728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s-ES_tradnl"/>
              <a:t>Clic para editar título</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338778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669979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s-ES_tradnl"/>
              <a:t>Clic para editar título</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smtClean="0"/>
              <a:t>9/27/18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‹Nº›</a:t>
            </a:fld>
            <a:endParaRPr lang="en-US" dirty="0"/>
          </a:p>
        </p:txBody>
      </p:sp>
    </p:spTree>
    <p:extLst>
      <p:ext uri="{BB962C8B-B14F-4D97-AF65-F5344CB8AC3E}">
        <p14:creationId xmlns:p14="http://schemas.microsoft.com/office/powerpoint/2010/main" val="1875589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s-ES_tradnl"/>
              <a:t>Clic para editar título</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_tradnl"/>
              <a:t>Arrastre la imagen al marcador de posición o haga clic en el icono para agregar</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6" name="Footer Placeholder 5"/>
          <p:cNvSpPr>
            <a:spLocks noGrp="1"/>
          </p:cNvSpPr>
          <p:nvPr>
            <p:ph type="ftr" sz="quarter" idx="11"/>
          </p:nvPr>
        </p:nvSpPr>
        <p:spPr>
          <a:xfrm>
            <a:off x="533400" y="6172200"/>
            <a:ext cx="5811724" cy="365125"/>
          </a:xfr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24020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s-ES_tradnl"/>
              <a:t>Clic para editar título</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smtClean="0"/>
              <a:pPr/>
              <a:t>9/27/18</a:t>
            </a:fld>
            <a:endParaRPr lang="en-US" dirty="0"/>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96335347"/>
      </p:ext>
    </p:extLst>
  </p:cSld>
  <p:clrMap bg1="dk1" tx1="lt1" bg2="dk2" tx2="lt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 id="2147483805" r:id="rId12"/>
    <p:sldLayoutId id="2147483806" r:id="rId13"/>
    <p:sldLayoutId id="2147483807" r:id="rId14"/>
    <p:sldLayoutId id="2147483808" r:id="rId15"/>
    <p:sldLayoutId id="2147483809" r:id="rId16"/>
    <p:sldLayoutId id="2147483810" r:id="rId17"/>
    <p:sldLayoutId id="2147483811" r:id="rId18"/>
  </p:sldLayoutIdLst>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3.jpe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image" Target="../media/image18.tiff"/><Relationship Id="rId1" Type="http://schemas.openxmlformats.org/officeDocument/2006/relationships/slideLayout" Target="../slideLayouts/slideLayout2.xml"/><Relationship Id="rId4" Type="http://schemas.openxmlformats.org/officeDocument/2006/relationships/image" Target="../media/image20.tiff"/></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image" Target="../media/image25.tiff"/><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31.wmf"/><Relationship Id="rId4" Type="http://schemas.openxmlformats.org/officeDocument/2006/relationships/oleObject" Target="../embeddings/oleObject1.bin"/></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eg"/><Relationship Id="rId1" Type="http://schemas.openxmlformats.org/officeDocument/2006/relationships/slideLayout" Target="../slideLayouts/slideLayout7.xml"/><Relationship Id="rId5" Type="http://schemas.openxmlformats.org/officeDocument/2006/relationships/image" Target="../media/image38.jpg"/><Relationship Id="rId4" Type="http://schemas.openxmlformats.org/officeDocument/2006/relationships/image" Target="../media/image37.jpg"/></Relationships>
</file>

<file path=ppt/slides/_rels/slide2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tiff"/><Relationship Id="rId7" Type="http://schemas.openxmlformats.org/officeDocument/2006/relationships/image" Target="../media/image10.jpg"/><Relationship Id="rId2" Type="http://schemas.openxmlformats.org/officeDocument/2006/relationships/image" Target="../media/image5.tiff"/><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2669382"/>
            <a:ext cx="9144000" cy="1102519"/>
          </a:xfrm>
        </p:spPr>
        <p:txBody>
          <a:bodyPr>
            <a:normAutofit/>
          </a:bodyPr>
          <a:lstStyle/>
          <a:p>
            <a:pPr algn="ctr"/>
            <a:r>
              <a:rPr lang="es-ES" sz="4800" dirty="0"/>
              <a:t>acuicultura</a:t>
            </a:r>
          </a:p>
        </p:txBody>
      </p:sp>
      <p:sp>
        <p:nvSpPr>
          <p:cNvPr id="3" name="Subtítulo 2"/>
          <p:cNvSpPr>
            <a:spLocks noGrp="1"/>
          </p:cNvSpPr>
          <p:nvPr>
            <p:ph type="subTitle" idx="1"/>
          </p:nvPr>
        </p:nvSpPr>
        <p:spPr>
          <a:xfrm>
            <a:off x="0" y="4016072"/>
            <a:ext cx="9144000" cy="461438"/>
          </a:xfrm>
        </p:spPr>
        <p:txBody>
          <a:bodyPr>
            <a:normAutofit/>
          </a:bodyPr>
          <a:lstStyle/>
          <a:p>
            <a:pPr algn="ctr"/>
            <a:r>
              <a:rPr lang="es-ES" dirty="0"/>
              <a:t>Unidad 1 “Aspectos conceptuales de la acuicultura”</a:t>
            </a:r>
          </a:p>
        </p:txBody>
      </p:sp>
      <p:sp>
        <p:nvSpPr>
          <p:cNvPr id="4" name="CuadroTexto 3"/>
          <p:cNvSpPr txBox="1"/>
          <p:nvPr/>
        </p:nvSpPr>
        <p:spPr>
          <a:xfrm>
            <a:off x="0" y="132389"/>
            <a:ext cx="9144000" cy="2062103"/>
          </a:xfrm>
          <a:prstGeom prst="rect">
            <a:avLst/>
          </a:prstGeom>
          <a:noFill/>
        </p:spPr>
        <p:txBody>
          <a:bodyPr wrap="square" rtlCol="0">
            <a:spAutoFit/>
          </a:bodyPr>
          <a:lstStyle/>
          <a:p>
            <a:pPr algn="ctr"/>
            <a:r>
              <a:rPr lang="es-ES" sz="3200" b="1" i="1" dirty="0">
                <a:latin typeface="Times New Roman" panose="02020603050405020304" pitchFamily="18" charset="0"/>
                <a:cs typeface="Times New Roman" panose="02020603050405020304" pitchFamily="18" charset="0"/>
              </a:rPr>
              <a:t>Universidad Autónoma del Estado de México</a:t>
            </a:r>
          </a:p>
          <a:p>
            <a:pPr algn="ctr"/>
            <a:r>
              <a:rPr lang="es-ES" sz="3200" b="1" dirty="0">
                <a:latin typeface="Times New Roman" panose="02020603050405020304" pitchFamily="18" charset="0"/>
                <a:cs typeface="Times New Roman" panose="02020603050405020304" pitchFamily="18" charset="0"/>
              </a:rPr>
              <a:t>Facultad de Ciencias</a:t>
            </a:r>
          </a:p>
          <a:p>
            <a:pPr algn="ctr"/>
            <a:endParaRPr lang="es-ES" sz="3200" b="1" dirty="0">
              <a:latin typeface="Times New Roman" panose="02020603050405020304" pitchFamily="18" charset="0"/>
              <a:cs typeface="Times New Roman" panose="02020603050405020304" pitchFamily="18" charset="0"/>
            </a:endParaRPr>
          </a:p>
          <a:p>
            <a:pPr algn="ctr"/>
            <a:r>
              <a:rPr lang="es-ES" sz="3200" b="1" dirty="0">
                <a:latin typeface="Times New Roman" panose="02020603050405020304" pitchFamily="18" charset="0"/>
                <a:cs typeface="Times New Roman" panose="02020603050405020304" pitchFamily="18" charset="0"/>
              </a:rPr>
              <a:t>Biología</a:t>
            </a:r>
          </a:p>
        </p:txBody>
      </p:sp>
      <p:sp>
        <p:nvSpPr>
          <p:cNvPr id="5" name="CuadroTexto 4"/>
          <p:cNvSpPr txBox="1"/>
          <p:nvPr/>
        </p:nvSpPr>
        <p:spPr>
          <a:xfrm>
            <a:off x="3938470" y="4860547"/>
            <a:ext cx="3732456" cy="946413"/>
          </a:xfrm>
          <a:prstGeom prst="rect">
            <a:avLst/>
          </a:prstGeom>
          <a:noFill/>
        </p:spPr>
        <p:txBody>
          <a:bodyPr wrap="square" rtlCol="0">
            <a:spAutoFit/>
          </a:bodyPr>
          <a:lstStyle/>
          <a:p>
            <a:pPr algn="r"/>
            <a:r>
              <a:rPr lang="es-ES" sz="2100" b="1" dirty="0"/>
              <a:t>Dr. Iván Gallego Alarcón</a:t>
            </a:r>
          </a:p>
          <a:p>
            <a:pPr algn="r"/>
            <a:r>
              <a:rPr lang="es-ES" sz="2100" b="1" dirty="0"/>
              <a:t>Septiembre de 2018</a:t>
            </a:r>
          </a:p>
          <a:p>
            <a:endParaRPr lang="es-ES" sz="1350" dirty="0"/>
          </a:p>
        </p:txBody>
      </p:sp>
    </p:spTree>
    <p:extLst>
      <p:ext uri="{BB962C8B-B14F-4D97-AF65-F5344CB8AC3E}">
        <p14:creationId xmlns:p14="http://schemas.microsoft.com/office/powerpoint/2010/main" val="987003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Componentes</a:t>
            </a:r>
          </a:p>
        </p:txBody>
      </p:sp>
      <p:sp>
        <p:nvSpPr>
          <p:cNvPr id="5" name="CuadroTexto 4"/>
          <p:cNvSpPr txBox="1"/>
          <p:nvPr/>
        </p:nvSpPr>
        <p:spPr>
          <a:xfrm>
            <a:off x="3839084" y="781778"/>
            <a:ext cx="3427255" cy="523220"/>
          </a:xfrm>
          <a:prstGeom prst="rect">
            <a:avLst/>
          </a:prstGeom>
          <a:noFill/>
        </p:spPr>
        <p:txBody>
          <a:bodyPr wrap="square" rtlCol="0">
            <a:spAutoFit/>
          </a:bodyPr>
          <a:lstStyle/>
          <a:p>
            <a:r>
              <a:rPr lang="es-ES_tradnl" sz="2800" dirty="0"/>
              <a:t>Estanques</a:t>
            </a:r>
          </a:p>
        </p:txBody>
      </p:sp>
      <p:pic>
        <p:nvPicPr>
          <p:cNvPr id="11" name="Picture 12" descr="DSC01704"/>
          <p:cNvPicPr>
            <a:picLocks noChangeAspect="1" noChangeArrowheads="1"/>
          </p:cNvPicPr>
          <p:nvPr/>
        </p:nvPicPr>
        <p:blipFill>
          <a:blip r:embed="rId3"/>
          <a:srcRect/>
          <a:stretch>
            <a:fillRect/>
          </a:stretch>
        </p:blipFill>
        <p:spPr bwMode="auto">
          <a:xfrm>
            <a:off x="5826476" y="3540859"/>
            <a:ext cx="2879725" cy="2160587"/>
          </a:xfrm>
          <a:prstGeom prst="rect">
            <a:avLst/>
          </a:prstGeom>
          <a:noFill/>
          <a:ln w="9525">
            <a:noFill/>
            <a:miter lim="800000"/>
            <a:headEnd/>
            <a:tailEnd/>
          </a:ln>
        </p:spPr>
      </p:pic>
      <p:pic>
        <p:nvPicPr>
          <p:cNvPr id="12" name="Picture 13" descr="Imagen 034"/>
          <p:cNvPicPr>
            <a:picLocks noChangeAspect="1" noChangeArrowheads="1"/>
          </p:cNvPicPr>
          <p:nvPr/>
        </p:nvPicPr>
        <p:blipFill>
          <a:blip r:embed="rId4" cstate="print"/>
          <a:srcRect/>
          <a:stretch>
            <a:fillRect/>
          </a:stretch>
        </p:blipFill>
        <p:spPr bwMode="auto">
          <a:xfrm>
            <a:off x="4185785" y="4779108"/>
            <a:ext cx="2459038" cy="1844675"/>
          </a:xfrm>
          <a:prstGeom prst="rect">
            <a:avLst/>
          </a:prstGeom>
          <a:noFill/>
          <a:ln w="9525">
            <a:noFill/>
            <a:miter lim="800000"/>
            <a:headEnd/>
            <a:tailEnd/>
          </a:ln>
        </p:spPr>
      </p:pic>
      <p:pic>
        <p:nvPicPr>
          <p:cNvPr id="13" name="Picture 14" descr="Imagen 015"/>
          <p:cNvPicPr>
            <a:picLocks noChangeAspect="1" noChangeArrowheads="1"/>
          </p:cNvPicPr>
          <p:nvPr/>
        </p:nvPicPr>
        <p:blipFill>
          <a:blip r:embed="rId5"/>
          <a:srcRect/>
          <a:stretch>
            <a:fillRect/>
          </a:stretch>
        </p:blipFill>
        <p:spPr bwMode="auto">
          <a:xfrm>
            <a:off x="6276928" y="324734"/>
            <a:ext cx="2484438" cy="1863725"/>
          </a:xfrm>
          <a:prstGeom prst="rect">
            <a:avLst/>
          </a:prstGeom>
          <a:noFill/>
          <a:ln w="9525">
            <a:noFill/>
            <a:miter lim="800000"/>
            <a:headEnd/>
            <a:tailEnd/>
          </a:ln>
        </p:spPr>
      </p:pic>
      <p:sp>
        <p:nvSpPr>
          <p:cNvPr id="3" name="CuadroTexto 2">
            <a:extLst>
              <a:ext uri="{FF2B5EF4-FFF2-40B4-BE49-F238E27FC236}">
                <a16:creationId xmlns:a16="http://schemas.microsoft.com/office/drawing/2014/main" id="{292A3DA4-5640-8149-B2EE-41C549EF44C7}"/>
              </a:ext>
            </a:extLst>
          </p:cNvPr>
          <p:cNvSpPr txBox="1"/>
          <p:nvPr/>
        </p:nvSpPr>
        <p:spPr>
          <a:xfrm>
            <a:off x="6352308" y="1788349"/>
            <a:ext cx="2353893" cy="400110"/>
          </a:xfrm>
          <a:prstGeom prst="rect">
            <a:avLst/>
          </a:prstGeom>
          <a:noFill/>
        </p:spPr>
        <p:txBody>
          <a:bodyPr wrap="square" rtlCol="0">
            <a:spAutoFit/>
          </a:bodyPr>
          <a:lstStyle/>
          <a:p>
            <a:r>
              <a:rPr lang="es-MX" sz="1000" dirty="0"/>
              <a:t>Fotografia tomada por Iván Gallego Alarcón</a:t>
            </a:r>
          </a:p>
        </p:txBody>
      </p:sp>
      <p:sp>
        <p:nvSpPr>
          <p:cNvPr id="14" name="CuadroTexto 13">
            <a:extLst>
              <a:ext uri="{FF2B5EF4-FFF2-40B4-BE49-F238E27FC236}">
                <a16:creationId xmlns:a16="http://schemas.microsoft.com/office/drawing/2014/main" id="{D094209F-5F4E-7E49-90DB-03EFF7E24A43}"/>
              </a:ext>
            </a:extLst>
          </p:cNvPr>
          <p:cNvSpPr txBox="1"/>
          <p:nvPr/>
        </p:nvSpPr>
        <p:spPr>
          <a:xfrm>
            <a:off x="6738497" y="5230193"/>
            <a:ext cx="2353893" cy="400110"/>
          </a:xfrm>
          <a:prstGeom prst="rect">
            <a:avLst/>
          </a:prstGeom>
          <a:noFill/>
        </p:spPr>
        <p:txBody>
          <a:bodyPr wrap="square" rtlCol="0">
            <a:spAutoFit/>
          </a:bodyPr>
          <a:lstStyle/>
          <a:p>
            <a:r>
              <a:rPr lang="es-MX" sz="1000" dirty="0"/>
              <a:t>Fotografia tomada por Iván Gallego Alarcón</a:t>
            </a:r>
          </a:p>
        </p:txBody>
      </p:sp>
      <p:sp>
        <p:nvSpPr>
          <p:cNvPr id="15" name="CuadroTexto 14">
            <a:extLst>
              <a:ext uri="{FF2B5EF4-FFF2-40B4-BE49-F238E27FC236}">
                <a16:creationId xmlns:a16="http://schemas.microsoft.com/office/drawing/2014/main" id="{2B790E68-7F60-014D-8251-CBC0B3BDB4AD}"/>
              </a:ext>
            </a:extLst>
          </p:cNvPr>
          <p:cNvSpPr txBox="1"/>
          <p:nvPr/>
        </p:nvSpPr>
        <p:spPr>
          <a:xfrm>
            <a:off x="4185785" y="6256277"/>
            <a:ext cx="2353893" cy="400110"/>
          </a:xfrm>
          <a:prstGeom prst="rect">
            <a:avLst/>
          </a:prstGeom>
          <a:noFill/>
        </p:spPr>
        <p:txBody>
          <a:bodyPr wrap="square" rtlCol="0">
            <a:spAutoFit/>
          </a:bodyPr>
          <a:lstStyle/>
          <a:p>
            <a:r>
              <a:rPr lang="es-MX" sz="1000" dirty="0"/>
              <a:t>Fotografia tomada por Iván Gallego Alarcón</a:t>
            </a:r>
          </a:p>
        </p:txBody>
      </p:sp>
      <p:pic>
        <p:nvPicPr>
          <p:cNvPr id="9" name="Imagen 8">
            <a:extLst>
              <a:ext uri="{FF2B5EF4-FFF2-40B4-BE49-F238E27FC236}">
                <a16:creationId xmlns:a16="http://schemas.microsoft.com/office/drawing/2014/main" id="{B42D302E-5A04-3246-9927-8C403421F40C}"/>
              </a:ext>
            </a:extLst>
          </p:cNvPr>
          <p:cNvPicPr>
            <a:picLocks noChangeAspect="1"/>
          </p:cNvPicPr>
          <p:nvPr/>
        </p:nvPicPr>
        <p:blipFill>
          <a:blip r:embed="rId6"/>
          <a:stretch>
            <a:fillRect/>
          </a:stretch>
        </p:blipFill>
        <p:spPr>
          <a:xfrm>
            <a:off x="388888" y="2489717"/>
            <a:ext cx="3078162" cy="2308622"/>
          </a:xfrm>
          <a:prstGeom prst="rect">
            <a:avLst/>
          </a:prstGeom>
        </p:spPr>
      </p:pic>
      <p:sp>
        <p:nvSpPr>
          <p:cNvPr id="10" name="Rectángulo 9">
            <a:extLst>
              <a:ext uri="{FF2B5EF4-FFF2-40B4-BE49-F238E27FC236}">
                <a16:creationId xmlns:a16="http://schemas.microsoft.com/office/drawing/2014/main" id="{9CE56F46-3F48-EF40-9D03-151ED7250FD0}"/>
              </a:ext>
            </a:extLst>
          </p:cNvPr>
          <p:cNvSpPr/>
          <p:nvPr/>
        </p:nvSpPr>
        <p:spPr>
          <a:xfrm>
            <a:off x="331462" y="4405132"/>
            <a:ext cx="3271838" cy="400110"/>
          </a:xfrm>
          <a:prstGeom prst="rect">
            <a:avLst/>
          </a:prstGeom>
        </p:spPr>
        <p:txBody>
          <a:bodyPr wrap="square">
            <a:spAutoFit/>
          </a:bodyPr>
          <a:lstStyle/>
          <a:p>
            <a:r>
              <a:rPr lang="es-MX" sz="1000" dirty="0"/>
              <a:t>https://tilapiasyalevinescom.wordpress.com/2016/04/01/estanques-rusticos/</a:t>
            </a:r>
          </a:p>
        </p:txBody>
      </p:sp>
      <p:pic>
        <p:nvPicPr>
          <p:cNvPr id="21" name="Imagen 20">
            <a:extLst>
              <a:ext uri="{FF2B5EF4-FFF2-40B4-BE49-F238E27FC236}">
                <a16:creationId xmlns:a16="http://schemas.microsoft.com/office/drawing/2014/main" id="{31891592-D5C3-0B4D-86DD-D54137282FD9}"/>
              </a:ext>
            </a:extLst>
          </p:cNvPr>
          <p:cNvPicPr>
            <a:picLocks noChangeAspect="1"/>
          </p:cNvPicPr>
          <p:nvPr/>
        </p:nvPicPr>
        <p:blipFill>
          <a:blip r:embed="rId7"/>
          <a:stretch>
            <a:fillRect/>
          </a:stretch>
        </p:blipFill>
        <p:spPr>
          <a:xfrm>
            <a:off x="364310" y="275883"/>
            <a:ext cx="3102740" cy="2061689"/>
          </a:xfrm>
          <a:prstGeom prst="rect">
            <a:avLst/>
          </a:prstGeom>
        </p:spPr>
      </p:pic>
      <p:sp>
        <p:nvSpPr>
          <p:cNvPr id="17" name="Rectángulo 16">
            <a:extLst>
              <a:ext uri="{FF2B5EF4-FFF2-40B4-BE49-F238E27FC236}">
                <a16:creationId xmlns:a16="http://schemas.microsoft.com/office/drawing/2014/main" id="{461003DD-85E9-334C-AE6C-F90D1609C1AE}"/>
              </a:ext>
            </a:extLst>
          </p:cNvPr>
          <p:cNvSpPr/>
          <p:nvPr/>
        </p:nvSpPr>
        <p:spPr>
          <a:xfrm>
            <a:off x="605443" y="1885734"/>
            <a:ext cx="2614613" cy="400110"/>
          </a:xfrm>
          <a:prstGeom prst="rect">
            <a:avLst/>
          </a:prstGeom>
        </p:spPr>
        <p:txBody>
          <a:bodyPr wrap="square">
            <a:spAutoFit/>
          </a:bodyPr>
          <a:lstStyle/>
          <a:p>
            <a:r>
              <a:rPr lang="es-MX" sz="1000" dirty="0"/>
              <a:t>http://www.fmvz.unam.mx/zootecnia/ceiegtacuicola.html</a:t>
            </a:r>
          </a:p>
        </p:txBody>
      </p:sp>
      <p:pic>
        <p:nvPicPr>
          <p:cNvPr id="22" name="Imagen 21">
            <a:extLst>
              <a:ext uri="{FF2B5EF4-FFF2-40B4-BE49-F238E27FC236}">
                <a16:creationId xmlns:a16="http://schemas.microsoft.com/office/drawing/2014/main" id="{C1022879-2B0B-2944-AC39-478B7B90C938}"/>
              </a:ext>
            </a:extLst>
          </p:cNvPr>
          <p:cNvPicPr>
            <a:picLocks noChangeAspect="1"/>
          </p:cNvPicPr>
          <p:nvPr/>
        </p:nvPicPr>
        <p:blipFill>
          <a:blip r:embed="rId8"/>
          <a:stretch>
            <a:fillRect/>
          </a:stretch>
        </p:blipFill>
        <p:spPr>
          <a:xfrm>
            <a:off x="3644389" y="1713394"/>
            <a:ext cx="2926703" cy="2196278"/>
          </a:xfrm>
          <a:prstGeom prst="rect">
            <a:avLst/>
          </a:prstGeom>
        </p:spPr>
      </p:pic>
      <p:sp>
        <p:nvSpPr>
          <p:cNvPr id="23" name="Rectángulo 22">
            <a:extLst>
              <a:ext uri="{FF2B5EF4-FFF2-40B4-BE49-F238E27FC236}">
                <a16:creationId xmlns:a16="http://schemas.microsoft.com/office/drawing/2014/main" id="{89A819B9-FE87-E04B-8A1D-D908E2FDF56B}"/>
              </a:ext>
            </a:extLst>
          </p:cNvPr>
          <p:cNvSpPr/>
          <p:nvPr/>
        </p:nvSpPr>
        <p:spPr>
          <a:xfrm>
            <a:off x="3695108" y="3521648"/>
            <a:ext cx="2743200" cy="400110"/>
          </a:xfrm>
          <a:prstGeom prst="rect">
            <a:avLst/>
          </a:prstGeom>
        </p:spPr>
        <p:txBody>
          <a:bodyPr wrap="square">
            <a:spAutoFit/>
          </a:bodyPr>
          <a:lstStyle/>
          <a:p>
            <a:r>
              <a:rPr lang="es-MX" sz="1000" dirty="0"/>
              <a:t>http://membranaslosvolcanes.com/soluciones/estanque-acuicola/</a:t>
            </a:r>
          </a:p>
        </p:txBody>
      </p:sp>
    </p:spTree>
    <p:extLst>
      <p:ext uri="{BB962C8B-B14F-4D97-AF65-F5344CB8AC3E}">
        <p14:creationId xmlns:p14="http://schemas.microsoft.com/office/powerpoint/2010/main" val="13343026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Componentes</a:t>
            </a:r>
          </a:p>
        </p:txBody>
      </p:sp>
      <p:sp>
        <p:nvSpPr>
          <p:cNvPr id="4" name="CuadroTexto 3"/>
          <p:cNvSpPr txBox="1"/>
          <p:nvPr/>
        </p:nvSpPr>
        <p:spPr>
          <a:xfrm>
            <a:off x="4257893" y="621234"/>
            <a:ext cx="3776263" cy="830997"/>
          </a:xfrm>
          <a:prstGeom prst="rect">
            <a:avLst/>
          </a:prstGeom>
          <a:noFill/>
        </p:spPr>
        <p:txBody>
          <a:bodyPr wrap="square" rtlCol="0">
            <a:spAutoFit/>
          </a:bodyPr>
          <a:lstStyle/>
          <a:p>
            <a:r>
              <a:rPr lang="es-ES_tradnl" sz="2400"/>
              <a:t>Estructuras de entrada de agua</a:t>
            </a:r>
          </a:p>
        </p:txBody>
      </p:sp>
      <p:pic>
        <p:nvPicPr>
          <p:cNvPr id="6" name="Picture 9" descr="Imagen 008"/>
          <p:cNvPicPr>
            <a:picLocks noChangeAspect="1" noChangeArrowheads="1"/>
          </p:cNvPicPr>
          <p:nvPr/>
        </p:nvPicPr>
        <p:blipFill>
          <a:blip r:embed="rId2"/>
          <a:srcRect/>
          <a:stretch>
            <a:fillRect/>
          </a:stretch>
        </p:blipFill>
        <p:spPr bwMode="auto">
          <a:xfrm>
            <a:off x="412508" y="1452231"/>
            <a:ext cx="3417564" cy="2562891"/>
          </a:xfrm>
          <a:prstGeom prst="rect">
            <a:avLst/>
          </a:prstGeom>
          <a:noFill/>
          <a:ln w="9525">
            <a:noFill/>
            <a:miter lim="800000"/>
            <a:headEnd/>
            <a:tailEnd/>
          </a:ln>
        </p:spPr>
      </p:pic>
      <p:pic>
        <p:nvPicPr>
          <p:cNvPr id="10" name="Picture 14" descr="Imagen 015"/>
          <p:cNvPicPr>
            <a:picLocks noChangeAspect="1" noChangeArrowheads="1"/>
          </p:cNvPicPr>
          <p:nvPr/>
        </p:nvPicPr>
        <p:blipFill>
          <a:blip r:embed="rId3"/>
          <a:srcRect/>
          <a:stretch>
            <a:fillRect/>
          </a:stretch>
        </p:blipFill>
        <p:spPr bwMode="auto">
          <a:xfrm>
            <a:off x="5194970" y="1611833"/>
            <a:ext cx="2979117" cy="2234813"/>
          </a:xfrm>
          <a:prstGeom prst="rect">
            <a:avLst/>
          </a:prstGeom>
          <a:noFill/>
          <a:ln w="9525">
            <a:noFill/>
            <a:miter lim="800000"/>
            <a:headEnd/>
            <a:tailEnd/>
          </a:ln>
        </p:spPr>
      </p:pic>
      <p:pic>
        <p:nvPicPr>
          <p:cNvPr id="13" name="3 Marcador de contenido" descr="Boquillas.JPG"/>
          <p:cNvPicPr>
            <a:picLocks noGrp="1" noChangeAspect="1"/>
          </p:cNvPicPr>
          <p:nvPr>
            <p:ph idx="1"/>
          </p:nvPr>
        </p:nvPicPr>
        <p:blipFill>
          <a:blip r:embed="rId4" cstate="print"/>
          <a:stretch>
            <a:fillRect/>
          </a:stretch>
        </p:blipFill>
        <p:spPr>
          <a:xfrm>
            <a:off x="4753920" y="4399036"/>
            <a:ext cx="2512718" cy="1882509"/>
          </a:xfrm>
          <a:prstGeom prst="rect">
            <a:avLst/>
          </a:prstGeom>
        </p:spPr>
      </p:pic>
      <p:sp>
        <p:nvSpPr>
          <p:cNvPr id="8" name="CuadroTexto 7">
            <a:extLst>
              <a:ext uri="{FF2B5EF4-FFF2-40B4-BE49-F238E27FC236}">
                <a16:creationId xmlns:a16="http://schemas.microsoft.com/office/drawing/2014/main" id="{B10D9A8B-A169-6E49-B758-2A7F75EB5734}"/>
              </a:ext>
            </a:extLst>
          </p:cNvPr>
          <p:cNvSpPr txBox="1"/>
          <p:nvPr/>
        </p:nvSpPr>
        <p:spPr>
          <a:xfrm>
            <a:off x="541718" y="3548113"/>
            <a:ext cx="2353893" cy="400110"/>
          </a:xfrm>
          <a:prstGeom prst="rect">
            <a:avLst/>
          </a:prstGeom>
          <a:noFill/>
        </p:spPr>
        <p:txBody>
          <a:bodyPr wrap="square" rtlCol="0">
            <a:spAutoFit/>
          </a:bodyPr>
          <a:lstStyle/>
          <a:p>
            <a:r>
              <a:rPr lang="es-MX" sz="1000" dirty="0"/>
              <a:t>Fotografia tomada por Iván Gallego Alarcón</a:t>
            </a:r>
          </a:p>
        </p:txBody>
      </p:sp>
      <p:sp>
        <p:nvSpPr>
          <p:cNvPr id="9" name="CuadroTexto 8">
            <a:extLst>
              <a:ext uri="{FF2B5EF4-FFF2-40B4-BE49-F238E27FC236}">
                <a16:creationId xmlns:a16="http://schemas.microsoft.com/office/drawing/2014/main" id="{F96A87E2-508F-0846-8B99-4659211C96C0}"/>
              </a:ext>
            </a:extLst>
          </p:cNvPr>
          <p:cNvSpPr txBox="1"/>
          <p:nvPr/>
        </p:nvSpPr>
        <p:spPr>
          <a:xfrm>
            <a:off x="5194970" y="3446536"/>
            <a:ext cx="2353893" cy="400110"/>
          </a:xfrm>
          <a:prstGeom prst="rect">
            <a:avLst/>
          </a:prstGeom>
          <a:noFill/>
        </p:spPr>
        <p:txBody>
          <a:bodyPr wrap="square" rtlCol="0">
            <a:spAutoFit/>
          </a:bodyPr>
          <a:lstStyle/>
          <a:p>
            <a:r>
              <a:rPr lang="es-MX" sz="1000" dirty="0"/>
              <a:t>Fotografia tomada por Iván Gallego Alarcón</a:t>
            </a:r>
          </a:p>
        </p:txBody>
      </p:sp>
      <p:sp>
        <p:nvSpPr>
          <p:cNvPr id="11" name="CuadroTexto 10">
            <a:extLst>
              <a:ext uri="{FF2B5EF4-FFF2-40B4-BE49-F238E27FC236}">
                <a16:creationId xmlns:a16="http://schemas.microsoft.com/office/drawing/2014/main" id="{841A7078-C566-AB48-A500-976D5DD2B4F6}"/>
              </a:ext>
            </a:extLst>
          </p:cNvPr>
          <p:cNvSpPr txBox="1"/>
          <p:nvPr/>
        </p:nvSpPr>
        <p:spPr>
          <a:xfrm>
            <a:off x="4904808" y="5899285"/>
            <a:ext cx="2353893" cy="400110"/>
          </a:xfrm>
          <a:prstGeom prst="rect">
            <a:avLst/>
          </a:prstGeom>
          <a:noFill/>
        </p:spPr>
        <p:txBody>
          <a:bodyPr wrap="square" rtlCol="0">
            <a:spAutoFit/>
          </a:bodyPr>
          <a:lstStyle/>
          <a:p>
            <a:r>
              <a:rPr lang="es-MX" sz="1000" dirty="0"/>
              <a:t>Fotografia tomada por Iván Gallego Alarcón</a:t>
            </a:r>
          </a:p>
        </p:txBody>
      </p:sp>
    </p:spTree>
    <p:extLst>
      <p:ext uri="{BB962C8B-B14F-4D97-AF65-F5344CB8AC3E}">
        <p14:creationId xmlns:p14="http://schemas.microsoft.com/office/powerpoint/2010/main" val="7586160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Componentes</a:t>
            </a:r>
          </a:p>
        </p:txBody>
      </p:sp>
      <p:sp>
        <p:nvSpPr>
          <p:cNvPr id="4" name="CuadroTexto 3"/>
          <p:cNvSpPr txBox="1"/>
          <p:nvPr/>
        </p:nvSpPr>
        <p:spPr>
          <a:xfrm>
            <a:off x="4257893" y="621234"/>
            <a:ext cx="3776263" cy="830997"/>
          </a:xfrm>
          <a:prstGeom prst="rect">
            <a:avLst/>
          </a:prstGeom>
          <a:noFill/>
        </p:spPr>
        <p:txBody>
          <a:bodyPr wrap="square" rtlCol="0">
            <a:spAutoFit/>
          </a:bodyPr>
          <a:lstStyle/>
          <a:p>
            <a:r>
              <a:rPr lang="es-ES_tradnl" sz="2400" dirty="0"/>
              <a:t>Estructuras de salida de agua</a:t>
            </a:r>
          </a:p>
        </p:txBody>
      </p:sp>
      <p:pic>
        <p:nvPicPr>
          <p:cNvPr id="3" name="Imagen 2"/>
          <p:cNvPicPr>
            <a:picLocks noChangeAspect="1"/>
          </p:cNvPicPr>
          <p:nvPr/>
        </p:nvPicPr>
        <p:blipFill>
          <a:blip r:embed="rId2"/>
          <a:stretch>
            <a:fillRect/>
          </a:stretch>
        </p:blipFill>
        <p:spPr>
          <a:xfrm>
            <a:off x="4747233" y="3727401"/>
            <a:ext cx="4285083" cy="2580143"/>
          </a:xfrm>
          <a:prstGeom prst="rect">
            <a:avLst/>
          </a:prstGeom>
        </p:spPr>
      </p:pic>
      <p:pic>
        <p:nvPicPr>
          <p:cNvPr id="7" name="Imagen 6"/>
          <p:cNvPicPr>
            <a:picLocks noChangeAspect="1"/>
          </p:cNvPicPr>
          <p:nvPr/>
        </p:nvPicPr>
        <p:blipFill>
          <a:blip r:embed="rId3"/>
          <a:stretch>
            <a:fillRect/>
          </a:stretch>
        </p:blipFill>
        <p:spPr>
          <a:xfrm>
            <a:off x="533400" y="679359"/>
            <a:ext cx="3501648" cy="2650173"/>
          </a:xfrm>
          <a:prstGeom prst="rect">
            <a:avLst/>
          </a:prstGeom>
        </p:spPr>
      </p:pic>
      <p:pic>
        <p:nvPicPr>
          <p:cNvPr id="8" name="Imagen 7"/>
          <p:cNvPicPr>
            <a:picLocks noChangeAspect="1"/>
          </p:cNvPicPr>
          <p:nvPr/>
        </p:nvPicPr>
        <p:blipFill>
          <a:blip r:embed="rId4"/>
          <a:stretch>
            <a:fillRect/>
          </a:stretch>
        </p:blipFill>
        <p:spPr>
          <a:xfrm>
            <a:off x="5321024" y="1085230"/>
            <a:ext cx="3360865" cy="2522085"/>
          </a:xfrm>
          <a:prstGeom prst="rect">
            <a:avLst/>
          </a:prstGeom>
        </p:spPr>
      </p:pic>
      <p:sp>
        <p:nvSpPr>
          <p:cNvPr id="5" name="Rectángulo 4">
            <a:extLst>
              <a:ext uri="{FF2B5EF4-FFF2-40B4-BE49-F238E27FC236}">
                <a16:creationId xmlns:a16="http://schemas.microsoft.com/office/drawing/2014/main" id="{DA259F37-1D77-BD4B-A1F2-52FF2B19D738}"/>
              </a:ext>
            </a:extLst>
          </p:cNvPr>
          <p:cNvSpPr/>
          <p:nvPr/>
        </p:nvSpPr>
        <p:spPr>
          <a:xfrm>
            <a:off x="571190" y="2929422"/>
            <a:ext cx="3463858" cy="400110"/>
          </a:xfrm>
          <a:prstGeom prst="rect">
            <a:avLst/>
          </a:prstGeom>
        </p:spPr>
        <p:txBody>
          <a:bodyPr wrap="square">
            <a:spAutoFit/>
          </a:bodyPr>
          <a:lstStyle/>
          <a:p>
            <a:r>
              <a:rPr lang="es-MX" sz="1000" dirty="0">
                <a:solidFill>
                  <a:schemeClr val="bg1"/>
                </a:solidFill>
              </a:rPr>
              <a:t>http://www.fao.org/tempref/FI/CDrom/FAO_Training/FAO_Training/General/x6708s/x6708s01.htm</a:t>
            </a:r>
          </a:p>
        </p:txBody>
      </p:sp>
      <p:sp>
        <p:nvSpPr>
          <p:cNvPr id="6" name="Rectángulo 5">
            <a:extLst>
              <a:ext uri="{FF2B5EF4-FFF2-40B4-BE49-F238E27FC236}">
                <a16:creationId xmlns:a16="http://schemas.microsoft.com/office/drawing/2014/main" id="{C19AE546-3B6B-EC4D-82B7-136FC3B4D2EB}"/>
              </a:ext>
            </a:extLst>
          </p:cNvPr>
          <p:cNvSpPr/>
          <p:nvPr/>
        </p:nvSpPr>
        <p:spPr>
          <a:xfrm>
            <a:off x="4747233" y="5948229"/>
            <a:ext cx="4285082" cy="430887"/>
          </a:xfrm>
          <a:prstGeom prst="rect">
            <a:avLst/>
          </a:prstGeom>
        </p:spPr>
        <p:txBody>
          <a:bodyPr wrap="square">
            <a:spAutoFit/>
          </a:bodyPr>
          <a:lstStyle/>
          <a:p>
            <a:r>
              <a:rPr lang="es-MX" sz="1050" dirty="0">
                <a:solidFill>
                  <a:schemeClr val="bg1"/>
                </a:solidFill>
              </a:rPr>
              <a:t>http://maderplast.com/index.php?option=com_content&amp;view=article&amp;id=3&amp;Itemid=254</a:t>
            </a:r>
          </a:p>
        </p:txBody>
      </p:sp>
      <p:sp>
        <p:nvSpPr>
          <p:cNvPr id="9" name="Rectángulo 8">
            <a:extLst>
              <a:ext uri="{FF2B5EF4-FFF2-40B4-BE49-F238E27FC236}">
                <a16:creationId xmlns:a16="http://schemas.microsoft.com/office/drawing/2014/main" id="{84D12428-57E6-0543-9716-6C3B0F03049C}"/>
              </a:ext>
            </a:extLst>
          </p:cNvPr>
          <p:cNvSpPr/>
          <p:nvPr/>
        </p:nvSpPr>
        <p:spPr>
          <a:xfrm>
            <a:off x="5292667" y="3329532"/>
            <a:ext cx="2371162" cy="246221"/>
          </a:xfrm>
          <a:prstGeom prst="rect">
            <a:avLst/>
          </a:prstGeom>
        </p:spPr>
        <p:txBody>
          <a:bodyPr wrap="none">
            <a:spAutoFit/>
          </a:bodyPr>
          <a:lstStyle/>
          <a:p>
            <a:r>
              <a:rPr lang="es-MX" sz="1000" dirty="0"/>
              <a:t>http://www.gla.mx/producto1.html</a:t>
            </a:r>
          </a:p>
        </p:txBody>
      </p:sp>
    </p:spTree>
    <p:extLst>
      <p:ext uri="{BB962C8B-B14F-4D97-AF65-F5344CB8AC3E}">
        <p14:creationId xmlns:p14="http://schemas.microsoft.com/office/powerpoint/2010/main" val="609881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Componentes</a:t>
            </a:r>
          </a:p>
        </p:txBody>
      </p:sp>
      <p:sp>
        <p:nvSpPr>
          <p:cNvPr id="4" name="CuadroTexto 3"/>
          <p:cNvSpPr txBox="1"/>
          <p:nvPr/>
        </p:nvSpPr>
        <p:spPr>
          <a:xfrm>
            <a:off x="4257893" y="621234"/>
            <a:ext cx="3776263" cy="461665"/>
          </a:xfrm>
          <a:prstGeom prst="rect">
            <a:avLst/>
          </a:prstGeom>
          <a:noFill/>
        </p:spPr>
        <p:txBody>
          <a:bodyPr wrap="square" rtlCol="0">
            <a:spAutoFit/>
          </a:bodyPr>
          <a:lstStyle/>
          <a:p>
            <a:r>
              <a:rPr lang="es-ES_tradnl" sz="2400" dirty="0"/>
              <a:t>Bombeo de agua</a:t>
            </a:r>
          </a:p>
        </p:txBody>
      </p:sp>
      <p:pic>
        <p:nvPicPr>
          <p:cNvPr id="5" name="Imagen 4"/>
          <p:cNvPicPr>
            <a:picLocks noChangeAspect="1"/>
          </p:cNvPicPr>
          <p:nvPr/>
        </p:nvPicPr>
        <p:blipFill>
          <a:blip r:embed="rId2"/>
          <a:stretch>
            <a:fillRect/>
          </a:stretch>
        </p:blipFill>
        <p:spPr>
          <a:xfrm>
            <a:off x="349008" y="302168"/>
            <a:ext cx="3515880" cy="2382770"/>
          </a:xfrm>
          <a:prstGeom prst="rect">
            <a:avLst/>
          </a:prstGeom>
        </p:spPr>
      </p:pic>
      <p:pic>
        <p:nvPicPr>
          <p:cNvPr id="9" name="Picture 10" descr="DSC01863"/>
          <p:cNvPicPr>
            <a:picLocks noChangeAspect="1" noChangeArrowheads="1"/>
          </p:cNvPicPr>
          <p:nvPr/>
        </p:nvPicPr>
        <p:blipFill>
          <a:blip r:embed="rId3"/>
          <a:srcRect/>
          <a:stretch>
            <a:fillRect/>
          </a:stretch>
        </p:blipFill>
        <p:spPr bwMode="auto">
          <a:xfrm>
            <a:off x="5318876" y="1636691"/>
            <a:ext cx="2769328" cy="3693933"/>
          </a:xfrm>
          <a:prstGeom prst="rect">
            <a:avLst/>
          </a:prstGeom>
          <a:noFill/>
          <a:ln w="9525">
            <a:noFill/>
            <a:miter lim="800000"/>
            <a:headEnd/>
            <a:tailEnd/>
          </a:ln>
        </p:spPr>
      </p:pic>
      <p:sp>
        <p:nvSpPr>
          <p:cNvPr id="6" name="CuadroTexto 5">
            <a:extLst>
              <a:ext uri="{FF2B5EF4-FFF2-40B4-BE49-F238E27FC236}">
                <a16:creationId xmlns:a16="http://schemas.microsoft.com/office/drawing/2014/main" id="{2CB3C56D-2EAF-D147-89B5-ED202F4FF77F}"/>
              </a:ext>
            </a:extLst>
          </p:cNvPr>
          <p:cNvSpPr txBox="1"/>
          <p:nvPr/>
        </p:nvSpPr>
        <p:spPr>
          <a:xfrm>
            <a:off x="5680263" y="4857690"/>
            <a:ext cx="2353893" cy="400110"/>
          </a:xfrm>
          <a:prstGeom prst="rect">
            <a:avLst/>
          </a:prstGeom>
          <a:noFill/>
        </p:spPr>
        <p:txBody>
          <a:bodyPr wrap="square" rtlCol="0">
            <a:spAutoFit/>
          </a:bodyPr>
          <a:lstStyle/>
          <a:p>
            <a:r>
              <a:rPr lang="es-MX" sz="1000" dirty="0"/>
              <a:t>Fotografia tomada por Iván Gallego Alarcón</a:t>
            </a:r>
          </a:p>
        </p:txBody>
      </p:sp>
      <p:sp>
        <p:nvSpPr>
          <p:cNvPr id="3" name="CuadroTexto 2">
            <a:extLst>
              <a:ext uri="{FF2B5EF4-FFF2-40B4-BE49-F238E27FC236}">
                <a16:creationId xmlns:a16="http://schemas.microsoft.com/office/drawing/2014/main" id="{24773F83-12A1-3E49-BCAA-8EF86B2E272A}"/>
              </a:ext>
            </a:extLst>
          </p:cNvPr>
          <p:cNvSpPr txBox="1"/>
          <p:nvPr/>
        </p:nvSpPr>
        <p:spPr>
          <a:xfrm>
            <a:off x="349008" y="2420018"/>
            <a:ext cx="3708642" cy="246221"/>
          </a:xfrm>
          <a:prstGeom prst="rect">
            <a:avLst/>
          </a:prstGeom>
          <a:noFill/>
        </p:spPr>
        <p:txBody>
          <a:bodyPr wrap="square" rtlCol="0">
            <a:spAutoFit/>
          </a:bodyPr>
          <a:lstStyle/>
          <a:p>
            <a:r>
              <a:rPr lang="es-MX" sz="1000" dirty="0"/>
              <a:t>http://maps.google.com.mx</a:t>
            </a:r>
          </a:p>
        </p:txBody>
      </p:sp>
    </p:spTree>
    <p:extLst>
      <p:ext uri="{BB962C8B-B14F-4D97-AF65-F5344CB8AC3E}">
        <p14:creationId xmlns:p14="http://schemas.microsoft.com/office/powerpoint/2010/main" val="15665378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_tradnl"/>
          </a:p>
        </p:txBody>
      </p:sp>
      <p:sp>
        <p:nvSpPr>
          <p:cNvPr id="3" name="Marcador de contenido 2"/>
          <p:cNvSpPr>
            <a:spLocks noGrp="1"/>
          </p:cNvSpPr>
          <p:nvPr>
            <p:ph idx="1"/>
          </p:nvPr>
        </p:nvSpPr>
        <p:spPr/>
        <p:txBody>
          <a:bodyPr/>
          <a:lstStyle/>
          <a:p>
            <a:endParaRPr lang="es-ES_tradnl"/>
          </a:p>
        </p:txBody>
      </p:sp>
      <p:pic>
        <p:nvPicPr>
          <p:cNvPr id="4" name="Imagen 3"/>
          <p:cNvPicPr>
            <a:picLocks noChangeAspect="1"/>
          </p:cNvPicPr>
          <p:nvPr/>
        </p:nvPicPr>
        <p:blipFill>
          <a:blip r:embed="rId2"/>
          <a:stretch>
            <a:fillRect/>
          </a:stretch>
        </p:blipFill>
        <p:spPr>
          <a:xfrm>
            <a:off x="0" y="694317"/>
            <a:ext cx="9144000" cy="5497286"/>
          </a:xfrm>
          <a:prstGeom prst="rect">
            <a:avLst/>
          </a:prstGeom>
        </p:spPr>
      </p:pic>
    </p:spTree>
    <p:extLst>
      <p:ext uri="{BB962C8B-B14F-4D97-AF65-F5344CB8AC3E}">
        <p14:creationId xmlns:p14="http://schemas.microsoft.com/office/powerpoint/2010/main" val="1447360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s-ES" b="1" i="1">
                <a:effectLst>
                  <a:outerShdw blurRad="38100" dist="38100" dir="2700000" algn="tl">
                    <a:srgbClr val="C0C0C0"/>
                  </a:outerShdw>
                </a:effectLst>
              </a:rPr>
              <a:t>Unidad 2. Aspectos generales.</a:t>
            </a:r>
          </a:p>
        </p:txBody>
      </p:sp>
      <p:sp>
        <p:nvSpPr>
          <p:cNvPr id="16387" name="Rectangle 3"/>
          <p:cNvSpPr>
            <a:spLocks noGrp="1" noChangeArrowheads="1"/>
          </p:cNvSpPr>
          <p:nvPr>
            <p:ph type="body" sz="half" idx="1"/>
          </p:nvPr>
        </p:nvSpPr>
        <p:spPr>
          <a:xfrm>
            <a:off x="609600" y="1600200"/>
            <a:ext cx="7994650" cy="1694432"/>
          </a:xfrm>
        </p:spPr>
        <p:txBody>
          <a:bodyPr/>
          <a:lstStyle/>
          <a:p>
            <a:pPr eaLnBrk="1" hangingPunct="1">
              <a:buFont typeface="Wingdings" pitchFamily="2" charset="2"/>
              <a:buNone/>
              <a:defRPr/>
            </a:pPr>
            <a:r>
              <a:rPr lang="es-ES" sz="2800" b="1" dirty="0">
                <a:solidFill>
                  <a:srgbClr val="003366"/>
                </a:solidFill>
                <a:effectLst>
                  <a:outerShdw blurRad="38100" dist="38100" dir="2700000" algn="tl">
                    <a:srgbClr val="C0C0C0"/>
                  </a:outerShdw>
                </a:effectLst>
              </a:rPr>
              <a:t>Sistemas Acuícolas </a:t>
            </a:r>
          </a:p>
          <a:p>
            <a:pPr eaLnBrk="1" hangingPunct="1">
              <a:buFont typeface="Wingdings" pitchFamily="2" charset="2"/>
              <a:buNone/>
              <a:defRPr/>
            </a:pPr>
            <a:r>
              <a:rPr lang="es-ES" sz="2400" b="1" dirty="0">
                <a:solidFill>
                  <a:srgbClr val="003366"/>
                </a:solidFill>
                <a:effectLst>
                  <a:outerShdw blurRad="38100" dist="38100" dir="2700000" algn="tl">
                    <a:srgbClr val="C0C0C0"/>
                  </a:outerShdw>
                </a:effectLst>
              </a:rPr>
              <a:t>Por densidad</a:t>
            </a:r>
          </a:p>
          <a:p>
            <a:pPr eaLnBrk="1" hangingPunct="1">
              <a:buFont typeface="Wingdings" pitchFamily="2" charset="2"/>
              <a:buNone/>
              <a:defRPr/>
            </a:pPr>
            <a:endParaRPr lang="es-ES" sz="2400" dirty="0"/>
          </a:p>
        </p:txBody>
      </p:sp>
      <p:pic>
        <p:nvPicPr>
          <p:cNvPr id="30724" name="Picture 51"/>
          <p:cNvPicPr>
            <a:picLocks noChangeAspect="1" noChangeArrowheads="1"/>
          </p:cNvPicPr>
          <p:nvPr/>
        </p:nvPicPr>
        <p:blipFill>
          <a:blip r:embed="rId2"/>
          <a:srcRect/>
          <a:stretch>
            <a:fillRect/>
          </a:stretch>
        </p:blipFill>
        <p:spPr bwMode="auto">
          <a:xfrm>
            <a:off x="396875" y="2999321"/>
            <a:ext cx="8207375" cy="2173287"/>
          </a:xfrm>
          <a:prstGeom prst="rect">
            <a:avLst/>
          </a:prstGeom>
          <a:noFill/>
          <a:ln w="9525">
            <a:noFill/>
            <a:miter lim="800000"/>
            <a:headEnd/>
            <a:tailEnd/>
          </a:ln>
        </p:spPr>
      </p:pic>
    </p:spTree>
    <p:extLst>
      <p:ext uri="{BB962C8B-B14F-4D97-AF65-F5344CB8AC3E}">
        <p14:creationId xmlns:p14="http://schemas.microsoft.com/office/powerpoint/2010/main" val="5294436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sz="half" idx="1"/>
          </p:nvPr>
        </p:nvSpPr>
        <p:spPr>
          <a:xfrm>
            <a:off x="611188" y="571500"/>
            <a:ext cx="7994650" cy="4419600"/>
          </a:xfrm>
        </p:spPr>
        <p:txBody>
          <a:bodyPr/>
          <a:lstStyle/>
          <a:p>
            <a:pPr eaLnBrk="1" hangingPunct="1">
              <a:buFont typeface="Wingdings" pitchFamily="2" charset="2"/>
              <a:buNone/>
              <a:defRPr/>
            </a:pPr>
            <a:r>
              <a:rPr lang="es-ES" sz="2800" b="1" dirty="0">
                <a:solidFill>
                  <a:srgbClr val="003366"/>
                </a:solidFill>
                <a:effectLst>
                  <a:outerShdw blurRad="38100" dist="38100" dir="2700000" algn="tl">
                    <a:srgbClr val="C0C0C0"/>
                  </a:outerShdw>
                </a:effectLst>
              </a:rPr>
              <a:t>Sistemas Acuícolas </a:t>
            </a:r>
          </a:p>
          <a:p>
            <a:pPr eaLnBrk="1" hangingPunct="1">
              <a:buFont typeface="Wingdings" pitchFamily="2" charset="2"/>
              <a:buNone/>
              <a:defRPr/>
            </a:pPr>
            <a:r>
              <a:rPr lang="es-ES" sz="2400" b="1" dirty="0">
                <a:solidFill>
                  <a:srgbClr val="003366"/>
                </a:solidFill>
                <a:effectLst>
                  <a:outerShdw blurRad="38100" dist="38100" dir="2700000" algn="tl">
                    <a:srgbClr val="C0C0C0"/>
                  </a:outerShdw>
                </a:effectLst>
              </a:rPr>
              <a:t> Por uso de agua                    Estáticos</a:t>
            </a:r>
          </a:p>
          <a:p>
            <a:pPr eaLnBrk="1" hangingPunct="1">
              <a:buFont typeface="Wingdings" pitchFamily="2" charset="2"/>
              <a:buNone/>
              <a:defRPr/>
            </a:pPr>
            <a:endParaRPr lang="es-ES_tradnl" sz="2400" b="1" dirty="0">
              <a:solidFill>
                <a:srgbClr val="003366"/>
              </a:solidFill>
              <a:effectLst>
                <a:outerShdw blurRad="38100" dist="38100" dir="2700000" algn="tl">
                  <a:srgbClr val="C0C0C0"/>
                </a:outerShdw>
              </a:effectLst>
            </a:endParaRPr>
          </a:p>
          <a:p>
            <a:pPr eaLnBrk="1" hangingPunct="1">
              <a:buFont typeface="Wingdings" pitchFamily="2" charset="2"/>
              <a:buNone/>
              <a:defRPr/>
            </a:pPr>
            <a:r>
              <a:rPr lang="es-ES_tradnl" sz="2400" b="1" dirty="0">
                <a:solidFill>
                  <a:srgbClr val="003366"/>
                </a:solidFill>
                <a:effectLst>
                  <a:outerShdw blurRad="38100" dist="38100" dir="2700000" algn="tl">
                    <a:srgbClr val="C0C0C0"/>
                  </a:outerShdw>
                </a:effectLst>
              </a:rPr>
              <a:t>Abiertos		      </a:t>
            </a:r>
            <a:r>
              <a:rPr lang="es-ES_tradnl" sz="2400" b="1" dirty="0" err="1">
                <a:solidFill>
                  <a:srgbClr val="003366"/>
                </a:solidFill>
                <a:effectLst>
                  <a:outerShdw blurRad="38100" dist="38100" dir="2700000" algn="tl">
                    <a:srgbClr val="C0C0C0"/>
                  </a:outerShdw>
                </a:effectLst>
              </a:rPr>
              <a:t>Semicerrados</a:t>
            </a:r>
            <a:r>
              <a:rPr lang="es-ES_tradnl" sz="2400" b="1" dirty="0">
                <a:solidFill>
                  <a:srgbClr val="003366"/>
                </a:solidFill>
                <a:effectLst>
                  <a:outerShdw blurRad="38100" dist="38100" dir="2700000" algn="tl">
                    <a:srgbClr val="C0C0C0"/>
                  </a:outerShdw>
                </a:effectLst>
              </a:rPr>
              <a:t>	            Cerrados</a:t>
            </a:r>
            <a:endParaRPr lang="es-ES" sz="2400" b="1" dirty="0">
              <a:solidFill>
                <a:srgbClr val="003366"/>
              </a:solidFill>
              <a:effectLst>
                <a:outerShdw blurRad="38100" dist="38100" dir="2700000" algn="tl">
                  <a:srgbClr val="C0C0C0"/>
                </a:outerShdw>
              </a:effectLst>
            </a:endParaRPr>
          </a:p>
          <a:p>
            <a:pPr eaLnBrk="1" hangingPunct="1">
              <a:buFont typeface="Wingdings" pitchFamily="2" charset="2"/>
              <a:buNone/>
              <a:defRPr/>
            </a:pPr>
            <a:endParaRPr lang="es-ES" sz="2400" dirty="0"/>
          </a:p>
        </p:txBody>
      </p:sp>
      <p:sp>
        <p:nvSpPr>
          <p:cNvPr id="31748" name="Oval 5"/>
          <p:cNvSpPr>
            <a:spLocks noChangeArrowheads="1"/>
          </p:cNvSpPr>
          <p:nvPr/>
        </p:nvSpPr>
        <p:spPr bwMode="auto">
          <a:xfrm>
            <a:off x="827088" y="4292600"/>
            <a:ext cx="1296987" cy="865188"/>
          </a:xfrm>
          <a:prstGeom prst="ellipse">
            <a:avLst/>
          </a:prstGeom>
          <a:solidFill>
            <a:schemeClr val="accent1"/>
          </a:solidFill>
          <a:ln w="9525">
            <a:solidFill>
              <a:schemeClr val="tx1"/>
            </a:solidFill>
            <a:round/>
            <a:headEnd/>
            <a:tailEnd/>
          </a:ln>
        </p:spPr>
        <p:txBody>
          <a:bodyPr wrap="none" anchor="ctr"/>
          <a:lstStyle/>
          <a:p>
            <a:endParaRPr lang="es-MX"/>
          </a:p>
        </p:txBody>
      </p:sp>
      <p:sp>
        <p:nvSpPr>
          <p:cNvPr id="31749" name="AutoShape 7"/>
          <p:cNvSpPr>
            <a:spLocks noChangeArrowheads="1"/>
          </p:cNvSpPr>
          <p:nvPr/>
        </p:nvSpPr>
        <p:spPr bwMode="auto">
          <a:xfrm>
            <a:off x="1295400" y="3559175"/>
            <a:ext cx="360363" cy="647700"/>
          </a:xfrm>
          <a:prstGeom prst="downArrow">
            <a:avLst>
              <a:gd name="adj1" fmla="val 50000"/>
              <a:gd name="adj2" fmla="val 44934"/>
            </a:avLst>
          </a:prstGeom>
          <a:solidFill>
            <a:schemeClr val="accent1"/>
          </a:solidFill>
          <a:ln w="9525">
            <a:solidFill>
              <a:schemeClr val="tx1"/>
            </a:solidFill>
            <a:miter lim="800000"/>
            <a:headEnd/>
            <a:tailEnd/>
          </a:ln>
        </p:spPr>
        <p:txBody>
          <a:bodyPr vert="eaVert" wrap="none" anchor="ctr"/>
          <a:lstStyle/>
          <a:p>
            <a:endParaRPr lang="es-MX"/>
          </a:p>
        </p:txBody>
      </p:sp>
      <p:sp>
        <p:nvSpPr>
          <p:cNvPr id="31750" name="AutoShape 8"/>
          <p:cNvSpPr>
            <a:spLocks noChangeArrowheads="1"/>
          </p:cNvSpPr>
          <p:nvPr/>
        </p:nvSpPr>
        <p:spPr bwMode="auto">
          <a:xfrm>
            <a:off x="1295400" y="5300663"/>
            <a:ext cx="360363" cy="647700"/>
          </a:xfrm>
          <a:prstGeom prst="downArrow">
            <a:avLst>
              <a:gd name="adj1" fmla="val 50000"/>
              <a:gd name="adj2" fmla="val 44934"/>
            </a:avLst>
          </a:prstGeom>
          <a:solidFill>
            <a:schemeClr val="accent1"/>
          </a:solidFill>
          <a:ln w="9525">
            <a:solidFill>
              <a:schemeClr val="tx1"/>
            </a:solidFill>
            <a:miter lim="800000"/>
            <a:headEnd/>
            <a:tailEnd/>
          </a:ln>
        </p:spPr>
        <p:txBody>
          <a:bodyPr vert="eaVert" wrap="none" anchor="ctr"/>
          <a:lstStyle/>
          <a:p>
            <a:endParaRPr lang="es-MX"/>
          </a:p>
        </p:txBody>
      </p:sp>
      <p:sp>
        <p:nvSpPr>
          <p:cNvPr id="31751" name="Oval 9"/>
          <p:cNvSpPr>
            <a:spLocks noChangeArrowheads="1"/>
          </p:cNvSpPr>
          <p:nvPr/>
        </p:nvSpPr>
        <p:spPr bwMode="auto">
          <a:xfrm>
            <a:off x="3779838" y="4365625"/>
            <a:ext cx="1296987" cy="865188"/>
          </a:xfrm>
          <a:prstGeom prst="ellipse">
            <a:avLst/>
          </a:prstGeom>
          <a:solidFill>
            <a:schemeClr val="accent1"/>
          </a:solidFill>
          <a:ln w="9525">
            <a:solidFill>
              <a:schemeClr val="tx1"/>
            </a:solidFill>
            <a:round/>
            <a:headEnd/>
            <a:tailEnd/>
          </a:ln>
        </p:spPr>
        <p:txBody>
          <a:bodyPr wrap="none" anchor="ctr"/>
          <a:lstStyle/>
          <a:p>
            <a:endParaRPr lang="es-MX"/>
          </a:p>
        </p:txBody>
      </p:sp>
      <p:sp>
        <p:nvSpPr>
          <p:cNvPr id="31752" name="AutoShape 10"/>
          <p:cNvSpPr>
            <a:spLocks noChangeArrowheads="1"/>
          </p:cNvSpPr>
          <p:nvPr/>
        </p:nvSpPr>
        <p:spPr bwMode="auto">
          <a:xfrm>
            <a:off x="4248150" y="3632200"/>
            <a:ext cx="360363" cy="647700"/>
          </a:xfrm>
          <a:prstGeom prst="downArrow">
            <a:avLst>
              <a:gd name="adj1" fmla="val 50000"/>
              <a:gd name="adj2" fmla="val 44934"/>
            </a:avLst>
          </a:prstGeom>
          <a:solidFill>
            <a:schemeClr val="accent1"/>
          </a:solidFill>
          <a:ln w="9525">
            <a:solidFill>
              <a:schemeClr val="tx1"/>
            </a:solidFill>
            <a:miter lim="800000"/>
            <a:headEnd/>
            <a:tailEnd/>
          </a:ln>
        </p:spPr>
        <p:txBody>
          <a:bodyPr vert="eaVert" wrap="none" anchor="ctr"/>
          <a:lstStyle/>
          <a:p>
            <a:endParaRPr lang="es-MX"/>
          </a:p>
        </p:txBody>
      </p:sp>
      <p:sp>
        <p:nvSpPr>
          <p:cNvPr id="31753" name="AutoShape 13"/>
          <p:cNvSpPr>
            <a:spLocks noChangeArrowheads="1"/>
          </p:cNvSpPr>
          <p:nvPr/>
        </p:nvSpPr>
        <p:spPr bwMode="auto">
          <a:xfrm rot="10800000">
            <a:off x="4500563" y="4437063"/>
            <a:ext cx="792162" cy="1223962"/>
          </a:xfrm>
          <a:prstGeom prst="curvedRightArrow">
            <a:avLst>
              <a:gd name="adj1" fmla="val 24442"/>
              <a:gd name="adj2" fmla="val 63728"/>
              <a:gd name="adj3" fmla="val 60120"/>
            </a:avLst>
          </a:prstGeom>
          <a:solidFill>
            <a:schemeClr val="accent1"/>
          </a:solidFill>
          <a:ln w="9525">
            <a:solidFill>
              <a:schemeClr val="tx1"/>
            </a:solidFill>
            <a:miter lim="800000"/>
            <a:headEnd/>
            <a:tailEnd/>
          </a:ln>
        </p:spPr>
        <p:txBody>
          <a:bodyPr wrap="none" anchor="ctr"/>
          <a:lstStyle/>
          <a:p>
            <a:endParaRPr lang="es-MX"/>
          </a:p>
        </p:txBody>
      </p:sp>
      <p:sp>
        <p:nvSpPr>
          <p:cNvPr id="31754" name="AutoShape 11"/>
          <p:cNvSpPr>
            <a:spLocks noChangeArrowheads="1"/>
          </p:cNvSpPr>
          <p:nvPr/>
        </p:nvSpPr>
        <p:spPr bwMode="auto">
          <a:xfrm>
            <a:off x="4248150" y="5300663"/>
            <a:ext cx="360363" cy="720725"/>
          </a:xfrm>
          <a:prstGeom prst="downArrow">
            <a:avLst>
              <a:gd name="adj1" fmla="val 50000"/>
              <a:gd name="adj2" fmla="val 50000"/>
            </a:avLst>
          </a:prstGeom>
          <a:solidFill>
            <a:schemeClr val="accent1"/>
          </a:solidFill>
          <a:ln w="9525">
            <a:solidFill>
              <a:schemeClr val="tx1"/>
            </a:solidFill>
            <a:miter lim="800000"/>
            <a:headEnd/>
            <a:tailEnd/>
          </a:ln>
        </p:spPr>
        <p:txBody>
          <a:bodyPr vert="eaVert" wrap="none" anchor="ctr"/>
          <a:lstStyle/>
          <a:p>
            <a:endParaRPr lang="es-MX"/>
          </a:p>
        </p:txBody>
      </p:sp>
      <p:sp>
        <p:nvSpPr>
          <p:cNvPr id="31755" name="AutoShape 15"/>
          <p:cNvSpPr>
            <a:spLocks noChangeArrowheads="1"/>
          </p:cNvSpPr>
          <p:nvPr/>
        </p:nvSpPr>
        <p:spPr bwMode="auto">
          <a:xfrm>
            <a:off x="7127875" y="3632200"/>
            <a:ext cx="360363" cy="647700"/>
          </a:xfrm>
          <a:prstGeom prst="downArrow">
            <a:avLst>
              <a:gd name="adj1" fmla="val 26870"/>
              <a:gd name="adj2" fmla="val 37004"/>
            </a:avLst>
          </a:prstGeom>
          <a:solidFill>
            <a:schemeClr val="accent1"/>
          </a:solidFill>
          <a:ln w="9525">
            <a:solidFill>
              <a:schemeClr val="tx1"/>
            </a:solidFill>
            <a:miter lim="800000"/>
            <a:headEnd/>
            <a:tailEnd/>
          </a:ln>
        </p:spPr>
        <p:txBody>
          <a:bodyPr vert="eaVert" wrap="none" anchor="ctr"/>
          <a:lstStyle/>
          <a:p>
            <a:endParaRPr lang="es-MX"/>
          </a:p>
        </p:txBody>
      </p:sp>
      <p:sp>
        <p:nvSpPr>
          <p:cNvPr id="31756" name="AutoShape 16"/>
          <p:cNvSpPr>
            <a:spLocks noChangeArrowheads="1"/>
          </p:cNvSpPr>
          <p:nvPr/>
        </p:nvSpPr>
        <p:spPr bwMode="auto">
          <a:xfrm>
            <a:off x="6948488" y="5084763"/>
            <a:ext cx="1150937" cy="792162"/>
          </a:xfrm>
          <a:prstGeom prst="curvedUpArrow">
            <a:avLst>
              <a:gd name="adj1" fmla="val 30000"/>
              <a:gd name="adj2" fmla="val 70076"/>
              <a:gd name="adj3" fmla="val 36032"/>
            </a:avLst>
          </a:prstGeom>
          <a:solidFill>
            <a:schemeClr val="accent1"/>
          </a:solidFill>
          <a:ln w="9525">
            <a:solidFill>
              <a:schemeClr val="tx1"/>
            </a:solidFill>
            <a:miter lim="800000"/>
            <a:headEnd/>
            <a:tailEnd/>
          </a:ln>
        </p:spPr>
        <p:txBody>
          <a:bodyPr wrap="none" anchor="ctr"/>
          <a:lstStyle/>
          <a:p>
            <a:endParaRPr lang="es-MX"/>
          </a:p>
        </p:txBody>
      </p:sp>
      <p:sp>
        <p:nvSpPr>
          <p:cNvPr id="31757" name="Oval 14"/>
          <p:cNvSpPr>
            <a:spLocks noChangeArrowheads="1"/>
          </p:cNvSpPr>
          <p:nvPr/>
        </p:nvSpPr>
        <p:spPr bwMode="auto">
          <a:xfrm>
            <a:off x="6659563" y="4365625"/>
            <a:ext cx="1296987" cy="865188"/>
          </a:xfrm>
          <a:prstGeom prst="ellipse">
            <a:avLst/>
          </a:prstGeom>
          <a:solidFill>
            <a:schemeClr val="accent1"/>
          </a:solidFill>
          <a:ln w="9525">
            <a:solidFill>
              <a:schemeClr val="tx1"/>
            </a:solidFill>
            <a:round/>
            <a:headEnd/>
            <a:tailEnd/>
          </a:ln>
        </p:spPr>
        <p:txBody>
          <a:bodyPr wrap="none" anchor="ctr"/>
          <a:lstStyle/>
          <a:p>
            <a:endParaRPr lang="es-MX"/>
          </a:p>
        </p:txBody>
      </p:sp>
      <p:sp>
        <p:nvSpPr>
          <p:cNvPr id="31758" name="Oval 17"/>
          <p:cNvSpPr>
            <a:spLocks noChangeArrowheads="1"/>
          </p:cNvSpPr>
          <p:nvPr/>
        </p:nvSpPr>
        <p:spPr bwMode="auto">
          <a:xfrm>
            <a:off x="6372225" y="1916113"/>
            <a:ext cx="1296988" cy="865187"/>
          </a:xfrm>
          <a:prstGeom prst="ellipse">
            <a:avLst/>
          </a:prstGeom>
          <a:solidFill>
            <a:schemeClr val="accent1"/>
          </a:solidFill>
          <a:ln w="9525">
            <a:solidFill>
              <a:schemeClr val="tx1"/>
            </a:solidFill>
            <a:round/>
            <a:headEnd/>
            <a:tailEnd/>
          </a:ln>
        </p:spPr>
        <p:txBody>
          <a:bodyPr wrap="none" anchor="ctr"/>
          <a:lstStyle/>
          <a:p>
            <a:endParaRPr lang="es-MX"/>
          </a:p>
        </p:txBody>
      </p:sp>
    </p:spTree>
    <p:extLst>
      <p:ext uri="{BB962C8B-B14F-4D97-AF65-F5344CB8AC3E}">
        <p14:creationId xmlns:p14="http://schemas.microsoft.com/office/powerpoint/2010/main" val="18571373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Sistemas Sustentables</a:t>
            </a:r>
          </a:p>
        </p:txBody>
      </p:sp>
      <p:sp>
        <p:nvSpPr>
          <p:cNvPr id="3" name="Marcador de contenido 2"/>
          <p:cNvSpPr>
            <a:spLocks noGrp="1"/>
          </p:cNvSpPr>
          <p:nvPr>
            <p:ph idx="1"/>
          </p:nvPr>
        </p:nvSpPr>
        <p:spPr>
          <a:xfrm>
            <a:off x="533401" y="533400"/>
            <a:ext cx="4842164" cy="3767670"/>
          </a:xfrm>
        </p:spPr>
        <p:txBody>
          <a:bodyPr>
            <a:normAutofit/>
          </a:bodyPr>
          <a:lstStyle/>
          <a:p>
            <a:r>
              <a:rPr lang="es-ES_tradnl" sz="2800" dirty="0"/>
              <a:t>Sistemas de Recirculación </a:t>
            </a:r>
            <a:r>
              <a:rPr lang="es-ES" sz="2800" dirty="0"/>
              <a:t>Acuícola</a:t>
            </a:r>
          </a:p>
          <a:p>
            <a:r>
              <a:rPr lang="es-ES" sz="2800" dirty="0"/>
              <a:t>Acuaponia</a:t>
            </a:r>
          </a:p>
          <a:p>
            <a:r>
              <a:rPr lang="es-ES" sz="2800" dirty="0"/>
              <a:t>Biofloc</a:t>
            </a:r>
            <a:endParaRPr lang="es-ES_tradnl" sz="2800" dirty="0"/>
          </a:p>
        </p:txBody>
      </p:sp>
      <p:pic>
        <p:nvPicPr>
          <p:cNvPr id="4" name="Imagen 3"/>
          <p:cNvPicPr>
            <a:picLocks noChangeAspect="1"/>
          </p:cNvPicPr>
          <p:nvPr/>
        </p:nvPicPr>
        <p:blipFill>
          <a:blip r:embed="rId2"/>
          <a:stretch>
            <a:fillRect/>
          </a:stretch>
        </p:blipFill>
        <p:spPr>
          <a:xfrm>
            <a:off x="3936806" y="2651636"/>
            <a:ext cx="4481258" cy="1963005"/>
          </a:xfrm>
          <a:prstGeom prst="rect">
            <a:avLst/>
          </a:prstGeom>
        </p:spPr>
      </p:pic>
      <p:pic>
        <p:nvPicPr>
          <p:cNvPr id="5" name="Imagen 4"/>
          <p:cNvPicPr>
            <a:picLocks noChangeAspect="1"/>
          </p:cNvPicPr>
          <p:nvPr/>
        </p:nvPicPr>
        <p:blipFill rotWithShape="1">
          <a:blip r:embed="rId3"/>
          <a:srcRect b="10498"/>
          <a:stretch/>
        </p:blipFill>
        <p:spPr>
          <a:xfrm>
            <a:off x="5849368" y="113207"/>
            <a:ext cx="3162300" cy="2462540"/>
          </a:xfrm>
          <a:prstGeom prst="rect">
            <a:avLst/>
          </a:prstGeom>
        </p:spPr>
      </p:pic>
      <p:pic>
        <p:nvPicPr>
          <p:cNvPr id="6" name="3 Marcador de contenido" descr="DSC04664.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5757365" y="4301070"/>
            <a:ext cx="3254303" cy="2440727"/>
          </a:xfrm>
          <a:prstGeom prst="rect">
            <a:avLst/>
          </a:prstGeom>
        </p:spPr>
      </p:pic>
      <p:sp>
        <p:nvSpPr>
          <p:cNvPr id="7" name="CuadroTexto 6">
            <a:extLst>
              <a:ext uri="{FF2B5EF4-FFF2-40B4-BE49-F238E27FC236}">
                <a16:creationId xmlns:a16="http://schemas.microsoft.com/office/drawing/2014/main" id="{4D289344-1CA4-D245-8615-08A090FD82FF}"/>
              </a:ext>
            </a:extLst>
          </p:cNvPr>
          <p:cNvSpPr txBox="1"/>
          <p:nvPr/>
        </p:nvSpPr>
        <p:spPr>
          <a:xfrm>
            <a:off x="5911320" y="6332767"/>
            <a:ext cx="2353893" cy="400110"/>
          </a:xfrm>
          <a:prstGeom prst="rect">
            <a:avLst/>
          </a:prstGeom>
          <a:noFill/>
        </p:spPr>
        <p:txBody>
          <a:bodyPr wrap="square" rtlCol="0">
            <a:spAutoFit/>
          </a:bodyPr>
          <a:lstStyle/>
          <a:p>
            <a:r>
              <a:rPr lang="es-MX" sz="1000" dirty="0"/>
              <a:t>Fotografia tomada por Iván Gallego Alarcón</a:t>
            </a:r>
          </a:p>
        </p:txBody>
      </p:sp>
      <p:sp>
        <p:nvSpPr>
          <p:cNvPr id="8" name="Rectángulo 7">
            <a:extLst>
              <a:ext uri="{FF2B5EF4-FFF2-40B4-BE49-F238E27FC236}">
                <a16:creationId xmlns:a16="http://schemas.microsoft.com/office/drawing/2014/main" id="{E6CB390D-5A80-0446-A0CE-E4EC9C40071F}"/>
              </a:ext>
            </a:extLst>
          </p:cNvPr>
          <p:cNvSpPr/>
          <p:nvPr/>
        </p:nvSpPr>
        <p:spPr>
          <a:xfrm>
            <a:off x="5849368" y="2095043"/>
            <a:ext cx="3162300" cy="400110"/>
          </a:xfrm>
          <a:prstGeom prst="rect">
            <a:avLst/>
          </a:prstGeom>
        </p:spPr>
        <p:txBody>
          <a:bodyPr wrap="square">
            <a:spAutoFit/>
          </a:bodyPr>
          <a:lstStyle/>
          <a:p>
            <a:r>
              <a:rPr lang="es-MX" sz="1000" dirty="0"/>
              <a:t>https://thefishsite.com/articles/marine-shrimp-biofloc-systems-basic-management-practices</a:t>
            </a:r>
          </a:p>
        </p:txBody>
      </p:sp>
      <p:sp>
        <p:nvSpPr>
          <p:cNvPr id="9" name="Rectángulo 8">
            <a:extLst>
              <a:ext uri="{FF2B5EF4-FFF2-40B4-BE49-F238E27FC236}">
                <a16:creationId xmlns:a16="http://schemas.microsoft.com/office/drawing/2014/main" id="{E15CF30B-1D74-174F-95D0-148398FA6FEF}"/>
              </a:ext>
            </a:extLst>
          </p:cNvPr>
          <p:cNvSpPr/>
          <p:nvPr/>
        </p:nvSpPr>
        <p:spPr>
          <a:xfrm>
            <a:off x="4142866" y="4064817"/>
            <a:ext cx="4572000" cy="246221"/>
          </a:xfrm>
          <a:prstGeom prst="rect">
            <a:avLst/>
          </a:prstGeom>
        </p:spPr>
        <p:txBody>
          <a:bodyPr>
            <a:spAutoFit/>
          </a:bodyPr>
          <a:lstStyle/>
          <a:p>
            <a:r>
              <a:rPr lang="es-MX" sz="1000" dirty="0">
                <a:solidFill>
                  <a:schemeClr val="bg1"/>
                </a:solidFill>
              </a:rPr>
              <a:t>https://bioentorno.wordpress.com/acuaponia/</a:t>
            </a:r>
          </a:p>
        </p:txBody>
      </p:sp>
    </p:spTree>
    <p:extLst>
      <p:ext uri="{BB962C8B-B14F-4D97-AF65-F5344CB8AC3E}">
        <p14:creationId xmlns:p14="http://schemas.microsoft.com/office/powerpoint/2010/main" val="20648013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SRA</a:t>
            </a:r>
          </a:p>
        </p:txBody>
      </p:sp>
      <p:sp>
        <p:nvSpPr>
          <p:cNvPr id="3" name="Marcador de contenido 2"/>
          <p:cNvSpPr>
            <a:spLocks noGrp="1"/>
          </p:cNvSpPr>
          <p:nvPr>
            <p:ph idx="1"/>
          </p:nvPr>
        </p:nvSpPr>
        <p:spPr/>
        <p:txBody>
          <a:bodyPr/>
          <a:lstStyle/>
          <a:p>
            <a:pPr marL="0" indent="0">
              <a:buNone/>
            </a:pPr>
            <a:r>
              <a:rPr lang="es-MX" sz="2800" b="1" dirty="0"/>
              <a:t>Producción de especies acuícolas en los cuales la producci</a:t>
            </a:r>
            <a:r>
              <a:rPr lang="es-ES" sz="2800" b="1" dirty="0" err="1"/>
              <a:t>ón</a:t>
            </a:r>
            <a:r>
              <a:rPr lang="es-ES" sz="2800" b="1" dirty="0"/>
              <a:t> </a:t>
            </a:r>
            <a:r>
              <a:rPr lang="es-MX" sz="2800" b="1" dirty="0"/>
              <a:t>se realiza en ambientes cerrados, donde el recurso agua es tratado y recirculado para cumplir con las condiciones biológicas necesarias para la vida de los organismos.</a:t>
            </a:r>
          </a:p>
          <a:p>
            <a:endParaRPr lang="es-ES_tradnl" dirty="0"/>
          </a:p>
        </p:txBody>
      </p:sp>
      <p:pic>
        <p:nvPicPr>
          <p:cNvPr id="4" name="Imagen 3" descr="IMG_0933.JPG"/>
          <p:cNvPicPr/>
          <p:nvPr/>
        </p:nvPicPr>
        <p:blipFill>
          <a:blip r:embed="rId2" cstate="print">
            <a:extLst>
              <a:ext uri="{28A0092B-C50C-407E-A947-70E740481C1C}">
                <a14:useLocalDpi xmlns:a14="http://schemas.microsoft.com/office/drawing/2010/main" val="0"/>
              </a:ext>
            </a:extLst>
          </a:blip>
          <a:stretch>
            <a:fillRect/>
          </a:stretch>
        </p:blipFill>
        <p:spPr>
          <a:xfrm>
            <a:off x="5325585" y="3776446"/>
            <a:ext cx="3795280" cy="2877990"/>
          </a:xfrm>
          <a:prstGeom prst="rect">
            <a:avLst/>
          </a:prstGeom>
        </p:spPr>
      </p:pic>
      <p:pic>
        <p:nvPicPr>
          <p:cNvPr id="5" name="Imagen 4" descr="IMG_0945.jpg"/>
          <p:cNvPicPr/>
          <p:nvPr/>
        </p:nvPicPr>
        <p:blipFill>
          <a:blip r:embed="rId3" cstate="print">
            <a:extLst>
              <a:ext uri="{28A0092B-C50C-407E-A947-70E740481C1C}">
                <a14:useLocalDpi xmlns:a14="http://schemas.microsoft.com/office/drawing/2010/main" val="0"/>
              </a:ext>
            </a:extLst>
          </a:blip>
          <a:stretch>
            <a:fillRect/>
          </a:stretch>
        </p:blipFill>
        <p:spPr>
          <a:xfrm>
            <a:off x="1530305" y="3776446"/>
            <a:ext cx="3795280" cy="2986688"/>
          </a:xfrm>
          <a:prstGeom prst="rect">
            <a:avLst/>
          </a:prstGeom>
        </p:spPr>
      </p:pic>
      <p:sp>
        <p:nvSpPr>
          <p:cNvPr id="6" name="CuadroTexto 5">
            <a:extLst>
              <a:ext uri="{FF2B5EF4-FFF2-40B4-BE49-F238E27FC236}">
                <a16:creationId xmlns:a16="http://schemas.microsoft.com/office/drawing/2014/main" id="{5C30BA7E-46AF-5D4F-A3C2-B0E6DDF7667F}"/>
              </a:ext>
            </a:extLst>
          </p:cNvPr>
          <p:cNvSpPr txBox="1"/>
          <p:nvPr/>
        </p:nvSpPr>
        <p:spPr>
          <a:xfrm>
            <a:off x="1530305" y="6254326"/>
            <a:ext cx="2353893" cy="400110"/>
          </a:xfrm>
          <a:prstGeom prst="rect">
            <a:avLst/>
          </a:prstGeom>
          <a:noFill/>
        </p:spPr>
        <p:txBody>
          <a:bodyPr wrap="square" rtlCol="0">
            <a:spAutoFit/>
          </a:bodyPr>
          <a:lstStyle/>
          <a:p>
            <a:r>
              <a:rPr lang="es-MX" sz="1000" dirty="0"/>
              <a:t>Fotografia tomada por Iván Gallego Alarcón</a:t>
            </a:r>
          </a:p>
        </p:txBody>
      </p:sp>
      <p:sp>
        <p:nvSpPr>
          <p:cNvPr id="7" name="CuadroTexto 6">
            <a:extLst>
              <a:ext uri="{FF2B5EF4-FFF2-40B4-BE49-F238E27FC236}">
                <a16:creationId xmlns:a16="http://schemas.microsoft.com/office/drawing/2014/main" id="{1DC93A6C-D338-E848-B6B5-627D8A42BA82}"/>
              </a:ext>
            </a:extLst>
          </p:cNvPr>
          <p:cNvSpPr txBox="1"/>
          <p:nvPr/>
        </p:nvSpPr>
        <p:spPr>
          <a:xfrm>
            <a:off x="5590025" y="6191412"/>
            <a:ext cx="2353893" cy="400110"/>
          </a:xfrm>
          <a:prstGeom prst="rect">
            <a:avLst/>
          </a:prstGeom>
          <a:noFill/>
        </p:spPr>
        <p:txBody>
          <a:bodyPr wrap="square" rtlCol="0">
            <a:spAutoFit/>
          </a:bodyPr>
          <a:lstStyle/>
          <a:p>
            <a:r>
              <a:rPr lang="es-MX" sz="1000" dirty="0"/>
              <a:t>Fotografia tomada por Iván Gallego Alarcón</a:t>
            </a:r>
          </a:p>
        </p:txBody>
      </p:sp>
    </p:spTree>
    <p:extLst>
      <p:ext uri="{BB962C8B-B14F-4D97-AF65-F5344CB8AC3E}">
        <p14:creationId xmlns:p14="http://schemas.microsoft.com/office/powerpoint/2010/main" val="5374948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Grp="1" noChangeArrowheads="1"/>
          </p:cNvSpPr>
          <p:nvPr>
            <p:ph type="title"/>
          </p:nvPr>
        </p:nvSpPr>
        <p:spPr>
          <a:xfrm>
            <a:off x="351916" y="252043"/>
            <a:ext cx="6554867" cy="1524000"/>
          </a:xfrm>
        </p:spPr>
        <p:txBody>
          <a:bodyPr/>
          <a:lstStyle/>
          <a:p>
            <a:pPr eaLnBrk="1">
              <a:defRPr/>
            </a:pPr>
            <a:r>
              <a:rPr lang="es-ES" sz="3600" dirty="0">
                <a:latin typeface="Gill Sans" charset="0"/>
                <a:cs typeface="Gill Sans" charset="0"/>
                <a:sym typeface="Gill Sans" charset="0"/>
              </a:rPr>
              <a:t>5 elementos básicos en un SRA</a:t>
            </a:r>
            <a:endParaRPr lang="es-ES" sz="1600" dirty="0"/>
          </a:p>
        </p:txBody>
      </p:sp>
      <p:pic>
        <p:nvPicPr>
          <p:cNvPr id="20482" name="Picture 2" descr="droppedImage.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7281" y="1580555"/>
            <a:ext cx="6465094" cy="489012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0484" name="AutoShape 4"/>
          <p:cNvSpPr>
            <a:spLocks/>
          </p:cNvSpPr>
          <p:nvPr/>
        </p:nvSpPr>
        <p:spPr bwMode="auto">
          <a:xfrm>
            <a:off x="7643813" y="3875484"/>
            <a:ext cx="482203" cy="50899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a:solidFill>
                  <a:srgbClr val="000000"/>
                </a:solidFill>
                <a:effectLst>
                  <a:outerShdw blurRad="38100" dist="38100" dir="2700000" algn="tl">
                    <a:srgbClr val="DDDDDD"/>
                  </a:outerShdw>
                </a:effectLst>
                <a:latin typeface="Gill Sans" charset="0"/>
                <a:cs typeface="Gill Sans" charset="0"/>
                <a:sym typeface="Gill Sans" charset="0"/>
              </a:rPr>
              <a:t>2</a:t>
            </a:r>
            <a:endParaRPr lang="es-ES">
              <a:cs typeface="Helvetica Light" charset="0"/>
            </a:endParaRPr>
          </a:p>
        </p:txBody>
      </p:sp>
      <p:sp>
        <p:nvSpPr>
          <p:cNvPr id="20485" name="Line 5"/>
          <p:cNvSpPr>
            <a:spLocks noChangeShapeType="1"/>
          </p:cNvSpPr>
          <p:nvPr/>
        </p:nvSpPr>
        <p:spPr bwMode="auto">
          <a:xfrm>
            <a:off x="4179094" y="6170414"/>
            <a:ext cx="2551658" cy="1117"/>
          </a:xfrm>
          <a:prstGeom prst="line">
            <a:avLst/>
          </a:prstGeom>
          <a:noFill/>
          <a:ln w="25400" cap="flat" cmpd="sng">
            <a:solidFill>
              <a:srgbClr val="FFFFFF"/>
            </a:solidFill>
            <a:prstDash val="solid"/>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64291" tIns="32146" rIns="64291" bIns="32146"/>
          <a:lstStyle/>
          <a:p>
            <a:pPr>
              <a:defRPr/>
            </a:pPr>
            <a:endParaRPr lang="es-ES">
              <a:cs typeface="Helvetica Light" charset="0"/>
            </a:endParaRPr>
          </a:p>
        </p:txBody>
      </p:sp>
      <p:sp>
        <p:nvSpPr>
          <p:cNvPr id="20486" name="AutoShape 6"/>
          <p:cNvSpPr>
            <a:spLocks/>
          </p:cNvSpPr>
          <p:nvPr/>
        </p:nvSpPr>
        <p:spPr bwMode="auto">
          <a:xfrm>
            <a:off x="5214938" y="6268641"/>
            <a:ext cx="482203" cy="50899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a:solidFill>
                  <a:srgbClr val="000000"/>
                </a:solidFill>
                <a:effectLst>
                  <a:outerShdw blurRad="38100" dist="38100" dir="2700000" algn="tl">
                    <a:srgbClr val="DDDDDD"/>
                  </a:outerShdw>
                </a:effectLst>
                <a:latin typeface="Gill Sans" charset="0"/>
                <a:cs typeface="Gill Sans" charset="0"/>
                <a:sym typeface="Gill Sans" charset="0"/>
              </a:rPr>
              <a:t>1</a:t>
            </a:r>
            <a:endParaRPr lang="es-ES">
              <a:cs typeface="Helvetica Light" charset="0"/>
            </a:endParaRPr>
          </a:p>
        </p:txBody>
      </p:sp>
      <p:sp>
        <p:nvSpPr>
          <p:cNvPr id="20487" name="AutoShape 7"/>
          <p:cNvSpPr>
            <a:spLocks/>
          </p:cNvSpPr>
          <p:nvPr/>
        </p:nvSpPr>
        <p:spPr bwMode="auto">
          <a:xfrm>
            <a:off x="7259836" y="1696641"/>
            <a:ext cx="482203" cy="50899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a:solidFill>
                  <a:srgbClr val="000000"/>
                </a:solidFill>
                <a:effectLst>
                  <a:outerShdw blurRad="38100" dist="38100" dir="2700000" algn="tl">
                    <a:srgbClr val="DDDDDD"/>
                  </a:outerShdw>
                </a:effectLst>
                <a:latin typeface="Gill Sans" charset="0"/>
                <a:cs typeface="Gill Sans" charset="0"/>
                <a:sym typeface="Gill Sans" charset="0"/>
              </a:rPr>
              <a:t>3</a:t>
            </a:r>
            <a:endParaRPr lang="es-ES">
              <a:cs typeface="Helvetica Light" charset="0"/>
            </a:endParaRPr>
          </a:p>
        </p:txBody>
      </p:sp>
      <p:sp>
        <p:nvSpPr>
          <p:cNvPr id="20488" name="AutoShape 8"/>
          <p:cNvSpPr>
            <a:spLocks/>
          </p:cNvSpPr>
          <p:nvPr/>
        </p:nvSpPr>
        <p:spPr bwMode="auto">
          <a:xfrm>
            <a:off x="1830586" y="1696641"/>
            <a:ext cx="482203" cy="50899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a:solidFill>
                  <a:srgbClr val="000000"/>
                </a:solidFill>
                <a:effectLst>
                  <a:outerShdw blurRad="38100" dist="38100" dir="2700000" algn="tl">
                    <a:srgbClr val="DDDDDD"/>
                  </a:outerShdw>
                </a:effectLst>
                <a:latin typeface="Gill Sans" charset="0"/>
                <a:cs typeface="Gill Sans" charset="0"/>
                <a:sym typeface="Gill Sans" charset="0"/>
              </a:rPr>
              <a:t>4</a:t>
            </a:r>
            <a:endParaRPr lang="es-ES">
              <a:cs typeface="Helvetica Light" charset="0"/>
            </a:endParaRPr>
          </a:p>
        </p:txBody>
      </p:sp>
      <p:sp>
        <p:nvSpPr>
          <p:cNvPr id="20489" name="AutoShape 9"/>
          <p:cNvSpPr>
            <a:spLocks/>
          </p:cNvSpPr>
          <p:nvPr/>
        </p:nvSpPr>
        <p:spPr bwMode="auto">
          <a:xfrm>
            <a:off x="3774515" y="4214813"/>
            <a:ext cx="482203" cy="50899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a:solidFill>
                  <a:srgbClr val="000000"/>
                </a:solidFill>
                <a:effectLst>
                  <a:outerShdw blurRad="38100" dist="38100" dir="2700000" algn="tl">
                    <a:srgbClr val="DDDDDD"/>
                  </a:outerShdw>
                </a:effectLst>
                <a:latin typeface="Gill Sans" charset="0"/>
                <a:cs typeface="Gill Sans" charset="0"/>
                <a:sym typeface="Gill Sans" charset="0"/>
              </a:rPr>
              <a:t>5</a:t>
            </a:r>
            <a:endParaRPr lang="es-ES">
              <a:cs typeface="Helvetica Light" charset="0"/>
            </a:endParaRPr>
          </a:p>
        </p:txBody>
      </p:sp>
      <p:sp>
        <p:nvSpPr>
          <p:cNvPr id="2" name="Rectángulo 1"/>
          <p:cNvSpPr/>
          <p:nvPr/>
        </p:nvSpPr>
        <p:spPr>
          <a:xfrm>
            <a:off x="2419903" y="1580554"/>
            <a:ext cx="1504573" cy="696317"/>
          </a:xfrm>
          <a:prstGeom prst="rect">
            <a:avLst/>
          </a:prstGeom>
          <a:solidFill>
            <a:srgbClr val="DDB01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100" b="1" dirty="0">
                <a:solidFill>
                  <a:schemeClr val="bg1"/>
                </a:solidFill>
                <a:latin typeface="Times New Roman"/>
                <a:cs typeface="Times New Roman"/>
              </a:rPr>
              <a:t>Remoción de dióxido de carbono</a:t>
            </a:r>
          </a:p>
        </p:txBody>
      </p:sp>
      <p:sp>
        <p:nvSpPr>
          <p:cNvPr id="3" name="CuadroTexto 2">
            <a:extLst>
              <a:ext uri="{FF2B5EF4-FFF2-40B4-BE49-F238E27FC236}">
                <a16:creationId xmlns:a16="http://schemas.microsoft.com/office/drawing/2014/main" id="{0A5D6E12-13F2-5343-B91E-26222EDB6F2D}"/>
              </a:ext>
            </a:extLst>
          </p:cNvPr>
          <p:cNvSpPr txBox="1"/>
          <p:nvPr/>
        </p:nvSpPr>
        <p:spPr>
          <a:xfrm>
            <a:off x="6415089" y="6268641"/>
            <a:ext cx="2728912" cy="369332"/>
          </a:xfrm>
          <a:prstGeom prst="rect">
            <a:avLst/>
          </a:prstGeom>
          <a:noFill/>
        </p:spPr>
        <p:txBody>
          <a:bodyPr wrap="square" rtlCol="0">
            <a:spAutoFit/>
          </a:bodyPr>
          <a:lstStyle/>
          <a:p>
            <a:r>
              <a:rPr lang="es-MX" dirty="0"/>
              <a:t>Timmons et al 2009</a:t>
            </a:r>
          </a:p>
        </p:txBody>
      </p:sp>
    </p:spTree>
    <p:extLst>
      <p:ext uri="{BB962C8B-B14F-4D97-AF65-F5344CB8AC3E}">
        <p14:creationId xmlns:p14="http://schemas.microsoft.com/office/powerpoint/2010/main" val="197146187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ez.jpg"/>
          <p:cNvPicPr>
            <a:picLocks noChangeAspect="1"/>
          </p:cNvPicPr>
          <p:nvPr/>
        </p:nvPicPr>
        <p:blipFill>
          <a:blip r:embed="rId2"/>
          <a:stretch>
            <a:fillRect/>
          </a:stretch>
        </p:blipFill>
        <p:spPr>
          <a:xfrm>
            <a:off x="1143000" y="857251"/>
            <a:ext cx="6858000" cy="3841964"/>
          </a:xfrm>
          <a:prstGeom prst="rect">
            <a:avLst/>
          </a:prstGeom>
        </p:spPr>
      </p:pic>
      <p:sp>
        <p:nvSpPr>
          <p:cNvPr id="5" name="Título 4"/>
          <p:cNvSpPr>
            <a:spLocks noGrp="1"/>
          </p:cNvSpPr>
          <p:nvPr>
            <p:ph type="ctrTitle"/>
          </p:nvPr>
        </p:nvSpPr>
        <p:spPr>
          <a:xfrm>
            <a:off x="0" y="4699214"/>
            <a:ext cx="9144000" cy="1316177"/>
          </a:xfrm>
          <a:solidFill>
            <a:schemeClr val="accent1"/>
          </a:solidFill>
        </p:spPr>
        <p:txBody>
          <a:bodyPr>
            <a:noAutofit/>
          </a:bodyPr>
          <a:lstStyle/>
          <a:p>
            <a:pPr algn="ctr"/>
            <a:r>
              <a:rPr lang="es-ES" sz="2400" dirty="0"/>
              <a:t>ACUICULTURA</a:t>
            </a:r>
            <a:br>
              <a:rPr lang="es-ES" sz="3200" dirty="0"/>
            </a:br>
            <a:r>
              <a:rPr lang="es-ES" sz="2000" dirty="0"/>
              <a:t>Unidad 1 “Aspectos conceptuales de la acuicultura”</a:t>
            </a:r>
            <a:br>
              <a:rPr lang="es-ES" sz="2000" dirty="0"/>
            </a:br>
            <a:r>
              <a:rPr lang="es-ES" sz="2000" i="1" u="sng" dirty="0"/>
              <a:t>EL AGUA EN LA PRODUCCIÓN DE PECES</a:t>
            </a:r>
          </a:p>
        </p:txBody>
      </p:sp>
    </p:spTree>
    <p:extLst>
      <p:ext uri="{BB962C8B-B14F-4D97-AF65-F5344CB8AC3E}">
        <p14:creationId xmlns:p14="http://schemas.microsoft.com/office/powerpoint/2010/main" val="30244648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Oval 3"/>
          <p:cNvSpPr>
            <a:spLocks noChangeArrowheads="1"/>
          </p:cNvSpPr>
          <p:nvPr/>
        </p:nvSpPr>
        <p:spPr bwMode="auto">
          <a:xfrm>
            <a:off x="3600450" y="2924175"/>
            <a:ext cx="1625600" cy="1816100"/>
          </a:xfrm>
          <a:prstGeom prst="ellipse">
            <a:avLst/>
          </a:prstGeom>
          <a:solidFill>
            <a:srgbClr val="FFFF00"/>
          </a:solidFill>
          <a:ln w="9525">
            <a:solidFill>
              <a:schemeClr val="tx1"/>
            </a:solidFill>
            <a:round/>
            <a:headEnd/>
            <a:tailEnd/>
          </a:ln>
        </p:spPr>
        <p:txBody>
          <a:bodyPr wrap="none" anchor="ctr"/>
          <a:lstStyle/>
          <a:p>
            <a:endParaRPr lang="es-MX"/>
          </a:p>
        </p:txBody>
      </p:sp>
      <p:sp>
        <p:nvSpPr>
          <p:cNvPr id="30724" name="AutoShape 4"/>
          <p:cNvSpPr>
            <a:spLocks noChangeArrowheads="1"/>
          </p:cNvSpPr>
          <p:nvPr/>
        </p:nvSpPr>
        <p:spPr bwMode="auto">
          <a:xfrm>
            <a:off x="3352800" y="5334000"/>
            <a:ext cx="2362200" cy="914400"/>
          </a:xfrm>
          <a:prstGeom prst="roundRect">
            <a:avLst>
              <a:gd name="adj" fmla="val 16667"/>
            </a:avLst>
          </a:prstGeom>
          <a:solidFill>
            <a:schemeClr val="accent2"/>
          </a:solidFill>
          <a:ln w="9525">
            <a:solidFill>
              <a:schemeClr val="tx1"/>
            </a:solidFill>
            <a:round/>
            <a:headEnd/>
            <a:tailEnd/>
          </a:ln>
        </p:spPr>
        <p:txBody>
          <a:bodyPr wrap="none" anchor="ctr"/>
          <a:lstStyle/>
          <a:p>
            <a:pPr algn="ctr"/>
            <a:r>
              <a:rPr lang="es-MX" sz="2000" b="1">
                <a:latin typeface="Arial" charset="0"/>
              </a:rPr>
              <a:t>Captura de sólidos</a:t>
            </a:r>
            <a:endParaRPr lang="es-MX"/>
          </a:p>
        </p:txBody>
      </p:sp>
      <p:sp>
        <p:nvSpPr>
          <p:cNvPr id="30725" name="AutoShape 5"/>
          <p:cNvSpPr>
            <a:spLocks noChangeArrowheads="1"/>
          </p:cNvSpPr>
          <p:nvPr/>
        </p:nvSpPr>
        <p:spPr bwMode="auto">
          <a:xfrm>
            <a:off x="685800" y="3200400"/>
            <a:ext cx="1570038" cy="1100138"/>
          </a:xfrm>
          <a:prstGeom prst="roundRect">
            <a:avLst>
              <a:gd name="adj" fmla="val 16667"/>
            </a:avLst>
          </a:prstGeom>
          <a:solidFill>
            <a:schemeClr val="accent2"/>
          </a:solidFill>
          <a:ln w="9525">
            <a:solidFill>
              <a:schemeClr val="tx1"/>
            </a:solidFill>
            <a:round/>
            <a:headEnd/>
            <a:tailEnd/>
          </a:ln>
        </p:spPr>
        <p:txBody>
          <a:bodyPr wrap="none" anchor="ctr"/>
          <a:lstStyle/>
          <a:p>
            <a:pPr algn="ctr"/>
            <a:r>
              <a:rPr lang="es-MX" sz="2000" b="1">
                <a:latin typeface="Arial" charset="0"/>
              </a:rPr>
              <a:t>Flujo</a:t>
            </a:r>
            <a:endParaRPr lang="es-MX"/>
          </a:p>
        </p:txBody>
      </p:sp>
      <p:sp>
        <p:nvSpPr>
          <p:cNvPr id="30726" name="AutoShape 7"/>
          <p:cNvSpPr>
            <a:spLocks noChangeArrowheads="1"/>
          </p:cNvSpPr>
          <p:nvPr/>
        </p:nvSpPr>
        <p:spPr bwMode="auto">
          <a:xfrm>
            <a:off x="6553200" y="3200400"/>
            <a:ext cx="1570038" cy="1101725"/>
          </a:xfrm>
          <a:prstGeom prst="roundRect">
            <a:avLst>
              <a:gd name="adj" fmla="val 16667"/>
            </a:avLst>
          </a:prstGeom>
          <a:solidFill>
            <a:schemeClr val="accent2"/>
          </a:solidFill>
          <a:ln w="9525">
            <a:solidFill>
              <a:schemeClr val="tx1"/>
            </a:solidFill>
            <a:round/>
            <a:headEnd/>
            <a:tailEnd/>
          </a:ln>
        </p:spPr>
        <p:txBody>
          <a:bodyPr wrap="none" anchor="ctr"/>
          <a:lstStyle/>
          <a:p>
            <a:pPr algn="ctr"/>
            <a:r>
              <a:rPr lang="es-MX" sz="2000" b="1">
                <a:latin typeface="Arial" charset="0"/>
              </a:rPr>
              <a:t>Aireación</a:t>
            </a:r>
            <a:endParaRPr lang="es-MX"/>
          </a:p>
        </p:txBody>
      </p:sp>
      <p:sp>
        <p:nvSpPr>
          <p:cNvPr id="30727" name="AutoShape 8"/>
          <p:cNvSpPr>
            <a:spLocks noChangeArrowheads="1"/>
          </p:cNvSpPr>
          <p:nvPr/>
        </p:nvSpPr>
        <p:spPr bwMode="auto">
          <a:xfrm>
            <a:off x="685800" y="5181600"/>
            <a:ext cx="2235200" cy="1101725"/>
          </a:xfrm>
          <a:prstGeom prst="roundRect">
            <a:avLst>
              <a:gd name="adj" fmla="val 16667"/>
            </a:avLst>
          </a:prstGeom>
          <a:solidFill>
            <a:schemeClr val="accent2"/>
          </a:solidFill>
          <a:ln w="9525">
            <a:solidFill>
              <a:schemeClr val="tx1"/>
            </a:solidFill>
            <a:round/>
            <a:headEnd/>
            <a:tailEnd/>
          </a:ln>
        </p:spPr>
        <p:txBody>
          <a:bodyPr wrap="none" anchor="ctr"/>
          <a:lstStyle/>
          <a:p>
            <a:pPr algn="ctr"/>
            <a:r>
              <a:rPr lang="es-MX" b="1">
                <a:latin typeface="Arial" charset="0"/>
              </a:rPr>
              <a:t>Biofiltración</a:t>
            </a:r>
          </a:p>
        </p:txBody>
      </p:sp>
      <p:sp>
        <p:nvSpPr>
          <p:cNvPr id="30728" name="Text Box 9"/>
          <p:cNvSpPr txBox="1">
            <a:spLocks noChangeArrowheads="1"/>
          </p:cNvSpPr>
          <p:nvPr/>
        </p:nvSpPr>
        <p:spPr bwMode="auto">
          <a:xfrm>
            <a:off x="3733800" y="3503613"/>
            <a:ext cx="15557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37931725" indent="-37474525">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r>
              <a:rPr lang="es-MX" b="1">
                <a:solidFill>
                  <a:schemeClr val="tx2"/>
                </a:solidFill>
                <a:latin typeface="Arial" charset="0"/>
              </a:rPr>
              <a:t>Estanque</a:t>
            </a:r>
          </a:p>
        </p:txBody>
      </p:sp>
      <p:sp>
        <p:nvSpPr>
          <p:cNvPr id="30729" name="Line 10"/>
          <p:cNvSpPr>
            <a:spLocks noChangeShapeType="1"/>
          </p:cNvSpPr>
          <p:nvPr/>
        </p:nvSpPr>
        <p:spPr bwMode="auto">
          <a:xfrm>
            <a:off x="4384675" y="2503488"/>
            <a:ext cx="0" cy="325437"/>
          </a:xfrm>
          <a:prstGeom prst="line">
            <a:avLst/>
          </a:prstGeom>
          <a:noFill/>
          <a:ln w="5715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s-ES"/>
          </a:p>
        </p:txBody>
      </p:sp>
      <p:sp>
        <p:nvSpPr>
          <p:cNvPr id="30731" name="AutoShape 13"/>
          <p:cNvSpPr>
            <a:spLocks noChangeArrowheads="1"/>
          </p:cNvSpPr>
          <p:nvPr/>
        </p:nvSpPr>
        <p:spPr bwMode="auto">
          <a:xfrm>
            <a:off x="3581400" y="1295400"/>
            <a:ext cx="1676400" cy="1100138"/>
          </a:xfrm>
          <a:prstGeom prst="roundRect">
            <a:avLst>
              <a:gd name="adj" fmla="val 16667"/>
            </a:avLst>
          </a:prstGeom>
          <a:solidFill>
            <a:schemeClr val="hlink"/>
          </a:solidFill>
          <a:ln w="9525">
            <a:solidFill>
              <a:schemeClr val="tx1"/>
            </a:solidFill>
            <a:round/>
            <a:headEnd/>
            <a:tailEnd/>
          </a:ln>
        </p:spPr>
        <p:txBody>
          <a:bodyPr wrap="none" anchor="ctr"/>
          <a:lstStyle/>
          <a:p>
            <a:pPr algn="ctr"/>
            <a:r>
              <a:rPr lang="es-MX" sz="2000" b="1" dirty="0">
                <a:latin typeface="Arial" charset="0"/>
              </a:rPr>
              <a:t>Alimentación</a:t>
            </a:r>
            <a:endParaRPr lang="es-MX" dirty="0"/>
          </a:p>
        </p:txBody>
      </p:sp>
      <p:sp>
        <p:nvSpPr>
          <p:cNvPr id="30732" name="Line 15"/>
          <p:cNvSpPr>
            <a:spLocks noChangeShapeType="1"/>
          </p:cNvSpPr>
          <p:nvPr/>
        </p:nvSpPr>
        <p:spPr bwMode="auto">
          <a:xfrm flipH="1">
            <a:off x="5410200" y="3810000"/>
            <a:ext cx="1066800" cy="0"/>
          </a:xfrm>
          <a:prstGeom prst="line">
            <a:avLst/>
          </a:prstGeom>
          <a:noFill/>
          <a:ln w="5715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s-ES"/>
          </a:p>
        </p:txBody>
      </p:sp>
      <p:sp>
        <p:nvSpPr>
          <p:cNvPr id="30733" name="Line 16"/>
          <p:cNvSpPr>
            <a:spLocks noChangeShapeType="1"/>
          </p:cNvSpPr>
          <p:nvPr/>
        </p:nvSpPr>
        <p:spPr bwMode="auto">
          <a:xfrm>
            <a:off x="2362200" y="3810000"/>
            <a:ext cx="1066800" cy="0"/>
          </a:xfrm>
          <a:prstGeom prst="line">
            <a:avLst/>
          </a:prstGeom>
          <a:noFill/>
          <a:ln w="5715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s-ES"/>
          </a:p>
        </p:txBody>
      </p:sp>
      <p:sp>
        <p:nvSpPr>
          <p:cNvPr id="30734" name="Line 19"/>
          <p:cNvSpPr>
            <a:spLocks noChangeShapeType="1"/>
          </p:cNvSpPr>
          <p:nvPr/>
        </p:nvSpPr>
        <p:spPr bwMode="auto">
          <a:xfrm flipH="1">
            <a:off x="2913063" y="4495800"/>
            <a:ext cx="744537" cy="685800"/>
          </a:xfrm>
          <a:prstGeom prst="line">
            <a:avLst/>
          </a:prstGeom>
          <a:noFill/>
          <a:ln w="57150">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s-ES"/>
          </a:p>
        </p:txBody>
      </p:sp>
      <p:sp>
        <p:nvSpPr>
          <p:cNvPr id="30735" name="AutoShape 20"/>
          <p:cNvSpPr>
            <a:spLocks noChangeArrowheads="1"/>
          </p:cNvSpPr>
          <p:nvPr/>
        </p:nvSpPr>
        <p:spPr bwMode="auto">
          <a:xfrm>
            <a:off x="6477000" y="5105400"/>
            <a:ext cx="2006600" cy="1101725"/>
          </a:xfrm>
          <a:prstGeom prst="roundRect">
            <a:avLst>
              <a:gd name="adj" fmla="val 16667"/>
            </a:avLst>
          </a:prstGeom>
          <a:solidFill>
            <a:schemeClr val="accent2"/>
          </a:solidFill>
          <a:ln w="9525">
            <a:solidFill>
              <a:schemeClr val="tx1"/>
            </a:solidFill>
            <a:round/>
            <a:headEnd/>
            <a:tailEnd/>
          </a:ln>
        </p:spPr>
        <p:txBody>
          <a:bodyPr wrap="none" anchor="ctr"/>
          <a:lstStyle/>
          <a:p>
            <a:pPr algn="ctr"/>
            <a:r>
              <a:rPr lang="es-MX" sz="2000" b="1">
                <a:latin typeface="Arial" charset="0"/>
              </a:rPr>
              <a:t>Degasificación</a:t>
            </a:r>
          </a:p>
        </p:txBody>
      </p:sp>
      <p:sp>
        <p:nvSpPr>
          <p:cNvPr id="30736" name="Line 21"/>
          <p:cNvSpPr>
            <a:spLocks noChangeShapeType="1"/>
          </p:cNvSpPr>
          <p:nvPr/>
        </p:nvSpPr>
        <p:spPr bwMode="auto">
          <a:xfrm>
            <a:off x="5351463" y="4495800"/>
            <a:ext cx="1082675" cy="685800"/>
          </a:xfrm>
          <a:prstGeom prst="line">
            <a:avLst/>
          </a:prstGeom>
          <a:noFill/>
          <a:ln w="57150">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s-ES"/>
          </a:p>
        </p:txBody>
      </p:sp>
      <p:sp>
        <p:nvSpPr>
          <p:cNvPr id="30737" name="Line 23"/>
          <p:cNvSpPr>
            <a:spLocks noChangeShapeType="1"/>
          </p:cNvSpPr>
          <p:nvPr/>
        </p:nvSpPr>
        <p:spPr bwMode="auto">
          <a:xfrm>
            <a:off x="4335463" y="4876800"/>
            <a:ext cx="0" cy="381000"/>
          </a:xfrm>
          <a:prstGeom prst="line">
            <a:avLst/>
          </a:prstGeom>
          <a:noFill/>
          <a:ln w="57150">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s-ES"/>
          </a:p>
        </p:txBody>
      </p:sp>
      <p:sp>
        <p:nvSpPr>
          <p:cNvPr id="30738" name="Text Box 25"/>
          <p:cNvSpPr txBox="1">
            <a:spLocks noChangeArrowheads="1"/>
          </p:cNvSpPr>
          <p:nvPr/>
        </p:nvSpPr>
        <p:spPr bwMode="auto">
          <a:xfrm>
            <a:off x="1273175" y="955675"/>
            <a:ext cx="163513"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37931725" indent="-37474525">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endParaRPr lang="es-ES"/>
          </a:p>
        </p:txBody>
      </p:sp>
      <p:sp>
        <p:nvSpPr>
          <p:cNvPr id="30739" name="Text Box 26"/>
          <p:cNvSpPr txBox="1">
            <a:spLocks noChangeArrowheads="1"/>
          </p:cNvSpPr>
          <p:nvPr/>
        </p:nvSpPr>
        <p:spPr bwMode="auto">
          <a:xfrm>
            <a:off x="323850" y="95250"/>
            <a:ext cx="6019597"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37931725" indent="-37474525">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r>
              <a:rPr lang="es-MX" sz="3200" b="1" dirty="0"/>
              <a:t>Funciones principales de los SRA</a:t>
            </a:r>
          </a:p>
        </p:txBody>
      </p:sp>
    </p:spTree>
    <p:extLst>
      <p:ext uri="{BB962C8B-B14F-4D97-AF65-F5344CB8AC3E}">
        <p14:creationId xmlns:p14="http://schemas.microsoft.com/office/powerpoint/2010/main" val="10292715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Line 2"/>
          <p:cNvSpPr>
            <a:spLocks noChangeShapeType="1"/>
          </p:cNvSpPr>
          <p:nvPr/>
        </p:nvSpPr>
        <p:spPr bwMode="auto">
          <a:xfrm>
            <a:off x="2444750" y="3000375"/>
            <a:ext cx="0" cy="1931988"/>
          </a:xfrm>
          <a:prstGeom prst="line">
            <a:avLst/>
          </a:prstGeom>
          <a:noFill/>
          <a:ln w="25400">
            <a:solidFill>
              <a:srgbClr val="FCFEB9"/>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38915" name="Line 3"/>
          <p:cNvSpPr>
            <a:spLocks noChangeShapeType="1"/>
          </p:cNvSpPr>
          <p:nvPr/>
        </p:nvSpPr>
        <p:spPr bwMode="auto">
          <a:xfrm flipV="1">
            <a:off x="3725863" y="4746625"/>
            <a:ext cx="3019425" cy="554038"/>
          </a:xfrm>
          <a:prstGeom prst="line">
            <a:avLst/>
          </a:prstGeom>
          <a:noFill/>
          <a:ln w="25400">
            <a:solidFill>
              <a:srgbClr val="FCFEB9"/>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38916" name="Line 4"/>
          <p:cNvSpPr>
            <a:spLocks noChangeShapeType="1"/>
          </p:cNvSpPr>
          <p:nvPr/>
        </p:nvSpPr>
        <p:spPr bwMode="auto">
          <a:xfrm flipV="1">
            <a:off x="6769100" y="2903538"/>
            <a:ext cx="1588" cy="1878012"/>
          </a:xfrm>
          <a:prstGeom prst="line">
            <a:avLst/>
          </a:prstGeom>
          <a:noFill/>
          <a:ln w="25400">
            <a:solidFill>
              <a:srgbClr val="FCFEB9"/>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38917" name="Line 5"/>
          <p:cNvSpPr>
            <a:spLocks noChangeShapeType="1"/>
          </p:cNvSpPr>
          <p:nvPr/>
        </p:nvSpPr>
        <p:spPr bwMode="auto">
          <a:xfrm>
            <a:off x="6781800" y="2930525"/>
            <a:ext cx="406400" cy="0"/>
          </a:xfrm>
          <a:prstGeom prst="line">
            <a:avLst/>
          </a:prstGeom>
          <a:noFill/>
          <a:ln w="25400">
            <a:solidFill>
              <a:srgbClr val="FCFEB9"/>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38918" name="Rectangle 6" descr="Wide downward diagonal"/>
          <p:cNvSpPr>
            <a:spLocks noChangeArrowheads="1"/>
          </p:cNvSpPr>
          <p:nvPr/>
        </p:nvSpPr>
        <p:spPr bwMode="auto">
          <a:xfrm>
            <a:off x="3027363" y="3471863"/>
            <a:ext cx="3703637" cy="903287"/>
          </a:xfrm>
          <a:prstGeom prst="rect">
            <a:avLst/>
          </a:prstGeom>
          <a:pattFill prst="wdDnDiag">
            <a:fgClr>
              <a:schemeClr val="bg1"/>
            </a:fgClr>
            <a:bgClr>
              <a:srgbClr val="E3BEFF"/>
            </a:bgClr>
          </a:pattFill>
          <a:ln w="25400">
            <a:solidFill>
              <a:schemeClr val="accent1"/>
            </a:solidFill>
            <a:miter lim="800000"/>
            <a:headEnd/>
            <a:tailEnd/>
          </a:ln>
        </p:spPr>
        <p:txBody>
          <a:bodyPr wrap="none" anchor="ctr"/>
          <a:lstStyle/>
          <a:p>
            <a:endParaRPr lang="es-MX"/>
          </a:p>
        </p:txBody>
      </p:sp>
      <p:sp>
        <p:nvSpPr>
          <p:cNvPr id="38919" name="Line 7"/>
          <p:cNvSpPr>
            <a:spLocks noChangeShapeType="1"/>
          </p:cNvSpPr>
          <p:nvPr/>
        </p:nvSpPr>
        <p:spPr bwMode="auto">
          <a:xfrm>
            <a:off x="2986088" y="2514600"/>
            <a:ext cx="0" cy="2060575"/>
          </a:xfrm>
          <a:prstGeom prst="line">
            <a:avLst/>
          </a:prstGeom>
          <a:noFill/>
          <a:ln w="25400">
            <a:solidFill>
              <a:srgbClr val="FCFEB9"/>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38920" name="Line 8"/>
          <p:cNvSpPr>
            <a:spLocks noChangeShapeType="1"/>
          </p:cNvSpPr>
          <p:nvPr/>
        </p:nvSpPr>
        <p:spPr bwMode="auto">
          <a:xfrm flipH="1">
            <a:off x="2032000" y="2974975"/>
            <a:ext cx="431800" cy="0"/>
          </a:xfrm>
          <a:prstGeom prst="line">
            <a:avLst/>
          </a:prstGeom>
          <a:noFill/>
          <a:ln w="25400">
            <a:solidFill>
              <a:srgbClr val="FCFEB9"/>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38921" name="Line 9"/>
          <p:cNvSpPr>
            <a:spLocks noChangeShapeType="1"/>
          </p:cNvSpPr>
          <p:nvPr/>
        </p:nvSpPr>
        <p:spPr bwMode="auto">
          <a:xfrm>
            <a:off x="3021013" y="2773363"/>
            <a:ext cx="3659187" cy="0"/>
          </a:xfrm>
          <a:prstGeom prst="line">
            <a:avLst/>
          </a:prstGeom>
          <a:noFill/>
          <a:ln w="12700">
            <a:solidFill>
              <a:srgbClr val="FFFFFF"/>
            </a:solidFill>
            <a:prstDash val="dash"/>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38922" name="Rectangle 10"/>
          <p:cNvSpPr>
            <a:spLocks noChangeArrowheads="1"/>
          </p:cNvSpPr>
          <p:nvPr/>
        </p:nvSpPr>
        <p:spPr bwMode="auto">
          <a:xfrm>
            <a:off x="1071563" y="2549525"/>
            <a:ext cx="1720850" cy="423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a:r>
              <a:rPr lang="es-MX" sz="2200">
                <a:solidFill>
                  <a:srgbClr val="FAFD00"/>
                </a:solidFill>
              </a:rPr>
              <a:t>INFLUENTE</a:t>
            </a:r>
          </a:p>
        </p:txBody>
      </p:sp>
      <p:sp>
        <p:nvSpPr>
          <p:cNvPr id="38923" name="Rectangle 11"/>
          <p:cNvSpPr>
            <a:spLocks noChangeArrowheads="1"/>
          </p:cNvSpPr>
          <p:nvPr/>
        </p:nvSpPr>
        <p:spPr bwMode="auto">
          <a:xfrm>
            <a:off x="6657975" y="2520950"/>
            <a:ext cx="1597025" cy="423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90488" tIns="44450" rIns="90488" bIns="44450">
            <a:spAutoFit/>
          </a:bodyPr>
          <a:lstStyle/>
          <a:p>
            <a:pPr algn="ctr"/>
            <a:r>
              <a:rPr lang="es-MX" sz="2200">
                <a:solidFill>
                  <a:srgbClr val="FAFD00"/>
                </a:solidFill>
              </a:rPr>
              <a:t>EFLUENTE</a:t>
            </a:r>
          </a:p>
        </p:txBody>
      </p:sp>
      <p:sp>
        <p:nvSpPr>
          <p:cNvPr id="38924" name="Rectangle 12"/>
          <p:cNvSpPr>
            <a:spLocks noChangeArrowheads="1"/>
          </p:cNvSpPr>
          <p:nvPr/>
        </p:nvSpPr>
        <p:spPr bwMode="auto">
          <a:xfrm>
            <a:off x="1905000" y="5314950"/>
            <a:ext cx="1435100" cy="698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90488" tIns="44450" rIns="90488" bIns="44450">
            <a:spAutoFit/>
          </a:bodyPr>
          <a:lstStyle/>
          <a:p>
            <a:r>
              <a:rPr lang="es-MX" sz="2000">
                <a:solidFill>
                  <a:srgbClr val="FAFD00"/>
                </a:solidFill>
              </a:rPr>
              <a:t>Remoción de lodos</a:t>
            </a:r>
          </a:p>
        </p:txBody>
      </p:sp>
      <p:sp useBgFill="1">
        <p:nvSpPr>
          <p:cNvPr id="38925" name="Rectangle 13"/>
          <p:cNvSpPr>
            <a:spLocks noChangeArrowheads="1"/>
          </p:cNvSpPr>
          <p:nvPr/>
        </p:nvSpPr>
        <p:spPr bwMode="auto">
          <a:xfrm>
            <a:off x="3962400" y="3505200"/>
            <a:ext cx="1830388" cy="758825"/>
          </a:xfrm>
          <a:prstGeom prst="rect">
            <a:avLst/>
          </a:prstGeom>
          <a:ln>
            <a:noFill/>
          </a:ln>
          <a:extLst>
            <a:ext uri="{91240B29-F687-4f45-9708-019B960494DF}">
              <a14:hiddenLine xmlns="" xmlns:a14="http://schemas.microsoft.com/office/drawing/2010/main" w="12700">
                <a:solidFill>
                  <a:srgbClr val="000000"/>
                </a:solidFill>
                <a:miter lim="800000"/>
                <a:headEnd/>
                <a:tailEnd/>
              </a14:hiddenLine>
            </a:ext>
          </a:extLst>
        </p:spPr>
        <p:txBody>
          <a:bodyPr lIns="90488" tIns="44450" rIns="90488" bIns="44450">
            <a:spAutoFit/>
          </a:bodyPr>
          <a:lstStyle/>
          <a:p>
            <a:r>
              <a:rPr lang="es-MX" sz="2200">
                <a:solidFill>
                  <a:srgbClr val="FAFD00"/>
                </a:solidFill>
              </a:rPr>
              <a:t>Medio de sedimentación</a:t>
            </a:r>
          </a:p>
        </p:txBody>
      </p:sp>
      <p:sp>
        <p:nvSpPr>
          <p:cNvPr id="38926" name="Line 14"/>
          <p:cNvSpPr>
            <a:spLocks noChangeShapeType="1"/>
          </p:cNvSpPr>
          <p:nvPr/>
        </p:nvSpPr>
        <p:spPr bwMode="auto">
          <a:xfrm>
            <a:off x="2455863" y="4972050"/>
            <a:ext cx="976312" cy="288925"/>
          </a:xfrm>
          <a:prstGeom prst="line">
            <a:avLst/>
          </a:prstGeom>
          <a:noFill/>
          <a:ln w="25400">
            <a:solidFill>
              <a:srgbClr val="FCFEB9"/>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38927" name="Line 15"/>
          <p:cNvSpPr>
            <a:spLocks noChangeShapeType="1"/>
          </p:cNvSpPr>
          <p:nvPr/>
        </p:nvSpPr>
        <p:spPr bwMode="auto">
          <a:xfrm>
            <a:off x="3429000" y="5284788"/>
            <a:ext cx="0" cy="161925"/>
          </a:xfrm>
          <a:prstGeom prst="line">
            <a:avLst/>
          </a:prstGeom>
          <a:noFill/>
          <a:ln w="25400">
            <a:solidFill>
              <a:srgbClr val="FCFEB9"/>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38928" name="Line 16"/>
          <p:cNvSpPr>
            <a:spLocks noChangeShapeType="1"/>
          </p:cNvSpPr>
          <p:nvPr/>
        </p:nvSpPr>
        <p:spPr bwMode="auto">
          <a:xfrm>
            <a:off x="3711575" y="5294313"/>
            <a:ext cx="0" cy="393700"/>
          </a:xfrm>
          <a:prstGeom prst="line">
            <a:avLst/>
          </a:prstGeom>
          <a:noFill/>
          <a:ln w="25400">
            <a:solidFill>
              <a:srgbClr val="FCFEB9"/>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38929" name="Line 17"/>
          <p:cNvSpPr>
            <a:spLocks noChangeShapeType="1"/>
          </p:cNvSpPr>
          <p:nvPr/>
        </p:nvSpPr>
        <p:spPr bwMode="auto">
          <a:xfrm flipH="1">
            <a:off x="3217863" y="5459413"/>
            <a:ext cx="228600" cy="0"/>
          </a:xfrm>
          <a:prstGeom prst="line">
            <a:avLst/>
          </a:prstGeom>
          <a:noFill/>
          <a:ln w="25400">
            <a:solidFill>
              <a:srgbClr val="FCFEB9"/>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38930" name="Line 18"/>
          <p:cNvSpPr>
            <a:spLocks noChangeShapeType="1"/>
          </p:cNvSpPr>
          <p:nvPr/>
        </p:nvSpPr>
        <p:spPr bwMode="auto">
          <a:xfrm flipH="1">
            <a:off x="3217863" y="5702300"/>
            <a:ext cx="509587" cy="0"/>
          </a:xfrm>
          <a:prstGeom prst="line">
            <a:avLst/>
          </a:prstGeom>
          <a:noFill/>
          <a:ln w="25400">
            <a:solidFill>
              <a:srgbClr val="FCFEB9"/>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38931" name="Rectangle 20"/>
          <p:cNvSpPr>
            <a:spLocks noGrp="1" noChangeArrowheads="1"/>
          </p:cNvSpPr>
          <p:nvPr>
            <p:ph type="title"/>
          </p:nvPr>
        </p:nvSpPr>
        <p:spPr>
          <a:xfrm>
            <a:off x="1219200" y="990600"/>
            <a:ext cx="6908800" cy="1143000"/>
          </a:xfrm>
          <a:noFill/>
        </p:spPr>
        <p:txBody>
          <a:bodyPr>
            <a:normAutofit fontScale="90000"/>
          </a:bodyPr>
          <a:lstStyle/>
          <a:p>
            <a:r>
              <a:rPr lang="es-MX" sz="4000">
                <a:latin typeface="Times New Roman" charset="0"/>
              </a:rPr>
              <a:t>SEDIMENTACIÓN DE </a:t>
            </a:r>
            <a:br>
              <a:rPr lang="es-MX" sz="4000">
                <a:latin typeface="Times New Roman" charset="0"/>
              </a:rPr>
            </a:br>
            <a:r>
              <a:rPr lang="es-MX" sz="4000">
                <a:latin typeface="Times New Roman" charset="0"/>
              </a:rPr>
              <a:t>ALTA TASA</a:t>
            </a:r>
          </a:p>
        </p:txBody>
      </p:sp>
      <p:sp>
        <p:nvSpPr>
          <p:cNvPr id="38932" name="AutoShape 22"/>
          <p:cNvSpPr>
            <a:spLocks noChangeArrowheads="1"/>
          </p:cNvSpPr>
          <p:nvPr/>
        </p:nvSpPr>
        <p:spPr bwMode="auto">
          <a:xfrm>
            <a:off x="0" y="0"/>
            <a:ext cx="2438400" cy="914400"/>
          </a:xfrm>
          <a:prstGeom prst="roundRect">
            <a:avLst>
              <a:gd name="adj" fmla="val 16667"/>
            </a:avLst>
          </a:prstGeom>
          <a:solidFill>
            <a:schemeClr val="accent2"/>
          </a:solidFill>
          <a:ln w="9525">
            <a:solidFill>
              <a:schemeClr val="tx1"/>
            </a:solidFill>
            <a:round/>
            <a:headEnd/>
            <a:tailEnd/>
          </a:ln>
        </p:spPr>
        <p:txBody>
          <a:bodyPr wrap="none" anchor="ctr"/>
          <a:lstStyle/>
          <a:p>
            <a:pPr algn="ctr"/>
            <a:r>
              <a:rPr lang="es-MX" sz="2000" b="1">
                <a:latin typeface="Arial" charset="0"/>
              </a:rPr>
              <a:t>Captura de sólidos</a:t>
            </a:r>
            <a:endParaRPr lang="es-MX"/>
          </a:p>
        </p:txBody>
      </p:sp>
      <p:sp>
        <p:nvSpPr>
          <p:cNvPr id="21" name="CuadroTexto 20">
            <a:extLst>
              <a:ext uri="{FF2B5EF4-FFF2-40B4-BE49-F238E27FC236}">
                <a16:creationId xmlns:a16="http://schemas.microsoft.com/office/drawing/2014/main" id="{175A5DA0-64F9-7B4C-9B98-AC14A06D5C07}"/>
              </a:ext>
            </a:extLst>
          </p:cNvPr>
          <p:cNvSpPr txBox="1"/>
          <p:nvPr/>
        </p:nvSpPr>
        <p:spPr>
          <a:xfrm>
            <a:off x="3817938" y="5357813"/>
            <a:ext cx="2353893" cy="246221"/>
          </a:xfrm>
          <a:prstGeom prst="rect">
            <a:avLst/>
          </a:prstGeom>
          <a:noFill/>
        </p:spPr>
        <p:txBody>
          <a:bodyPr wrap="square" rtlCol="0">
            <a:spAutoFit/>
          </a:bodyPr>
          <a:lstStyle/>
          <a:p>
            <a:r>
              <a:rPr lang="es-MX" sz="1000" dirty="0"/>
              <a:t>Esquema de  Roland Malone</a:t>
            </a:r>
          </a:p>
        </p:txBody>
      </p:sp>
    </p:spTree>
    <p:extLst>
      <p:ext uri="{BB962C8B-B14F-4D97-AF65-F5344CB8AC3E}">
        <p14:creationId xmlns:p14="http://schemas.microsoft.com/office/powerpoint/2010/main" val="1953390991"/>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Group 42"/>
          <p:cNvGrpSpPr>
            <a:grpSpLocks/>
          </p:cNvGrpSpPr>
          <p:nvPr/>
        </p:nvGrpSpPr>
        <p:grpSpPr bwMode="auto">
          <a:xfrm>
            <a:off x="1733550" y="2424113"/>
            <a:ext cx="6811963" cy="3148012"/>
            <a:chOff x="1229" y="1527"/>
            <a:chExt cx="4829" cy="1983"/>
          </a:xfrm>
        </p:grpSpPr>
        <p:sp>
          <p:nvSpPr>
            <p:cNvPr id="40965" name="Oval 2"/>
            <p:cNvSpPr>
              <a:spLocks noChangeArrowheads="1"/>
            </p:cNvSpPr>
            <p:nvPr/>
          </p:nvSpPr>
          <p:spPr bwMode="auto">
            <a:xfrm>
              <a:off x="2527" y="2247"/>
              <a:ext cx="1264" cy="1189"/>
            </a:xfrm>
            <a:prstGeom prst="ellipse">
              <a:avLst/>
            </a:prstGeom>
            <a:noFill/>
            <a:ln w="50800">
              <a:solidFill>
                <a:srgbClr val="FCFEB9"/>
              </a:solidFill>
              <a:prstDash val="dash"/>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s-MX"/>
            </a:p>
          </p:txBody>
        </p:sp>
        <p:grpSp>
          <p:nvGrpSpPr>
            <p:cNvPr id="40966" name="Group 5"/>
            <p:cNvGrpSpPr>
              <a:grpSpLocks/>
            </p:cNvGrpSpPr>
            <p:nvPr/>
          </p:nvGrpSpPr>
          <p:grpSpPr bwMode="auto">
            <a:xfrm>
              <a:off x="4311" y="1924"/>
              <a:ext cx="389" cy="213"/>
              <a:chOff x="4311" y="1924"/>
              <a:chExt cx="389" cy="213"/>
            </a:xfrm>
          </p:grpSpPr>
          <p:sp>
            <p:nvSpPr>
              <p:cNvPr id="41003" name="Oval 3"/>
              <p:cNvSpPr>
                <a:spLocks noChangeArrowheads="1"/>
              </p:cNvSpPr>
              <p:nvPr/>
            </p:nvSpPr>
            <p:spPr bwMode="auto">
              <a:xfrm>
                <a:off x="4352" y="1943"/>
                <a:ext cx="136" cy="127"/>
              </a:xfrm>
              <a:prstGeom prst="ellipse">
                <a:avLst/>
              </a:prstGeom>
              <a:noFill/>
              <a:ln w="25400">
                <a:solidFill>
                  <a:srgbClr val="FCFEB9"/>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s-MX"/>
              </a:p>
            </p:txBody>
          </p:sp>
          <p:sp>
            <p:nvSpPr>
              <p:cNvPr id="41004" name="AutoShape 4"/>
              <p:cNvSpPr>
                <a:spLocks noChangeArrowheads="1"/>
              </p:cNvSpPr>
              <p:nvPr/>
            </p:nvSpPr>
            <p:spPr bwMode="auto">
              <a:xfrm>
                <a:off x="4311" y="1924"/>
                <a:ext cx="389" cy="213"/>
              </a:xfrm>
              <a:prstGeom prst="roundRect">
                <a:avLst>
                  <a:gd name="adj" fmla="val 12495"/>
                </a:avLst>
              </a:prstGeom>
              <a:noFill/>
              <a:ln w="25400">
                <a:solidFill>
                  <a:srgbClr val="FCFEB9"/>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s-MX"/>
              </a:p>
            </p:txBody>
          </p:sp>
        </p:grpSp>
        <p:sp>
          <p:nvSpPr>
            <p:cNvPr id="40967" name="AutoShape 6"/>
            <p:cNvSpPr>
              <a:spLocks noChangeArrowheads="1"/>
            </p:cNvSpPr>
            <p:nvPr/>
          </p:nvSpPr>
          <p:spPr bwMode="auto">
            <a:xfrm rot="10800000" flipH="1" flipV="1">
              <a:off x="3119" y="1757"/>
              <a:ext cx="97" cy="28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454 w 21600"/>
                <a:gd name="T13" fmla="*/ 4519 h 21600"/>
                <a:gd name="T14" fmla="*/ 17146 w 21600"/>
                <a:gd name="T15" fmla="*/ 17081 h 21600"/>
              </a:gdLst>
              <a:ahLst/>
              <a:cxnLst>
                <a:cxn ang="T8">
                  <a:pos x="T0" y="T1"/>
                </a:cxn>
                <a:cxn ang="T9">
                  <a:pos x="T2" y="T3"/>
                </a:cxn>
                <a:cxn ang="T10">
                  <a:pos x="T4" y="T5"/>
                </a:cxn>
                <a:cxn ang="T11">
                  <a:pos x="T6" y="T7"/>
                </a:cxn>
              </a:cxnLst>
              <a:rect l="T12" t="T13" r="T14" b="T15"/>
              <a:pathLst>
                <a:path w="21600" h="21600">
                  <a:moveTo>
                    <a:pt x="0" y="0"/>
                  </a:moveTo>
                  <a:lnTo>
                    <a:pt x="5399" y="21600"/>
                  </a:lnTo>
                  <a:lnTo>
                    <a:pt x="16201" y="21600"/>
                  </a:lnTo>
                  <a:lnTo>
                    <a:pt x="21600" y="0"/>
                  </a:lnTo>
                  <a:close/>
                </a:path>
              </a:pathLst>
            </a:custGeom>
            <a:noFill/>
            <a:ln w="12700">
              <a:solidFill>
                <a:srgbClr val="FCFEB9"/>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s-ES_tradnl"/>
            </a:p>
          </p:txBody>
        </p:sp>
        <p:sp>
          <p:nvSpPr>
            <p:cNvPr id="40968" name="Line 7"/>
            <p:cNvSpPr>
              <a:spLocks noChangeShapeType="1"/>
            </p:cNvSpPr>
            <p:nvPr/>
          </p:nvSpPr>
          <p:spPr bwMode="auto">
            <a:xfrm>
              <a:off x="3169" y="2073"/>
              <a:ext cx="0" cy="129"/>
            </a:xfrm>
            <a:prstGeom prst="line">
              <a:avLst/>
            </a:prstGeom>
            <a:noFill/>
            <a:ln w="12700">
              <a:solidFill>
                <a:srgbClr val="E3BEFF"/>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0969" name="Line 8"/>
            <p:cNvSpPr>
              <a:spLocks noChangeShapeType="1"/>
            </p:cNvSpPr>
            <p:nvPr/>
          </p:nvSpPr>
          <p:spPr bwMode="auto">
            <a:xfrm flipH="1">
              <a:off x="3138" y="2076"/>
              <a:ext cx="24" cy="131"/>
            </a:xfrm>
            <a:prstGeom prst="line">
              <a:avLst/>
            </a:prstGeom>
            <a:noFill/>
            <a:ln w="12700">
              <a:solidFill>
                <a:srgbClr val="E3BEFF"/>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0970" name="Line 9"/>
            <p:cNvSpPr>
              <a:spLocks noChangeShapeType="1"/>
            </p:cNvSpPr>
            <p:nvPr/>
          </p:nvSpPr>
          <p:spPr bwMode="auto">
            <a:xfrm>
              <a:off x="3184" y="2073"/>
              <a:ext cx="5" cy="129"/>
            </a:xfrm>
            <a:prstGeom prst="line">
              <a:avLst/>
            </a:prstGeom>
            <a:noFill/>
            <a:ln w="12700">
              <a:solidFill>
                <a:srgbClr val="E3BEFF"/>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0971" name="Line 10"/>
            <p:cNvSpPr>
              <a:spLocks noChangeShapeType="1"/>
            </p:cNvSpPr>
            <p:nvPr/>
          </p:nvSpPr>
          <p:spPr bwMode="auto">
            <a:xfrm>
              <a:off x="3199" y="2073"/>
              <a:ext cx="15" cy="129"/>
            </a:xfrm>
            <a:prstGeom prst="line">
              <a:avLst/>
            </a:prstGeom>
            <a:noFill/>
            <a:ln w="12700">
              <a:solidFill>
                <a:srgbClr val="E3BEFF"/>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0972" name="Line 11"/>
            <p:cNvSpPr>
              <a:spLocks noChangeShapeType="1"/>
            </p:cNvSpPr>
            <p:nvPr/>
          </p:nvSpPr>
          <p:spPr bwMode="auto">
            <a:xfrm flipH="1">
              <a:off x="3111" y="2073"/>
              <a:ext cx="36" cy="130"/>
            </a:xfrm>
            <a:prstGeom prst="line">
              <a:avLst/>
            </a:prstGeom>
            <a:noFill/>
            <a:ln w="12700">
              <a:solidFill>
                <a:srgbClr val="E3BEFF"/>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grpSp>
          <p:nvGrpSpPr>
            <p:cNvPr id="40973" name="Group 15"/>
            <p:cNvGrpSpPr>
              <a:grpSpLocks/>
            </p:cNvGrpSpPr>
            <p:nvPr/>
          </p:nvGrpSpPr>
          <p:grpSpPr bwMode="auto">
            <a:xfrm>
              <a:off x="3035" y="2340"/>
              <a:ext cx="283" cy="107"/>
              <a:chOff x="3035" y="2340"/>
              <a:chExt cx="283" cy="107"/>
            </a:xfrm>
          </p:grpSpPr>
          <p:sp>
            <p:nvSpPr>
              <p:cNvPr id="41000" name="Line 12"/>
              <p:cNvSpPr>
                <a:spLocks noChangeShapeType="1"/>
              </p:cNvSpPr>
              <p:nvPr/>
            </p:nvSpPr>
            <p:spPr bwMode="auto">
              <a:xfrm>
                <a:off x="3035" y="2340"/>
                <a:ext cx="49" cy="103"/>
              </a:xfrm>
              <a:prstGeom prst="line">
                <a:avLst/>
              </a:prstGeom>
              <a:noFill/>
              <a:ln w="25400">
                <a:solidFill>
                  <a:srgbClr val="438E00"/>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1001" name="Line 13"/>
              <p:cNvSpPr>
                <a:spLocks noChangeShapeType="1"/>
              </p:cNvSpPr>
              <p:nvPr/>
            </p:nvSpPr>
            <p:spPr bwMode="auto">
              <a:xfrm>
                <a:off x="3096" y="2447"/>
                <a:ext cx="148" cy="0"/>
              </a:xfrm>
              <a:prstGeom prst="line">
                <a:avLst/>
              </a:prstGeom>
              <a:noFill/>
              <a:ln w="25400">
                <a:solidFill>
                  <a:srgbClr val="438E00"/>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1002" name="Line 14"/>
              <p:cNvSpPr>
                <a:spLocks noChangeShapeType="1"/>
              </p:cNvSpPr>
              <p:nvPr/>
            </p:nvSpPr>
            <p:spPr bwMode="auto">
              <a:xfrm flipH="1">
                <a:off x="3241" y="2341"/>
                <a:ext cx="77" cy="101"/>
              </a:xfrm>
              <a:prstGeom prst="line">
                <a:avLst/>
              </a:prstGeom>
              <a:noFill/>
              <a:ln w="25400">
                <a:solidFill>
                  <a:srgbClr val="438E00"/>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grpSp>
        <p:sp>
          <p:nvSpPr>
            <p:cNvPr id="40974" name="Line 16"/>
            <p:cNvSpPr>
              <a:spLocks noChangeShapeType="1"/>
            </p:cNvSpPr>
            <p:nvPr/>
          </p:nvSpPr>
          <p:spPr bwMode="auto">
            <a:xfrm>
              <a:off x="2140" y="2794"/>
              <a:ext cx="2038" cy="0"/>
            </a:xfrm>
            <a:prstGeom prst="line">
              <a:avLst/>
            </a:prstGeom>
            <a:noFill/>
            <a:ln w="12700">
              <a:solidFill>
                <a:srgbClr val="FFFFFF"/>
              </a:solidFill>
              <a:prstDash val="dash"/>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0975" name="Line 17"/>
            <p:cNvSpPr>
              <a:spLocks noChangeShapeType="1"/>
            </p:cNvSpPr>
            <p:nvPr/>
          </p:nvSpPr>
          <p:spPr bwMode="auto">
            <a:xfrm>
              <a:off x="2130" y="2619"/>
              <a:ext cx="0" cy="412"/>
            </a:xfrm>
            <a:prstGeom prst="line">
              <a:avLst/>
            </a:prstGeom>
            <a:noFill/>
            <a:ln w="25400">
              <a:solidFill>
                <a:srgbClr val="FCFEB9"/>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0976" name="Line 18"/>
            <p:cNvSpPr>
              <a:spLocks noChangeShapeType="1"/>
            </p:cNvSpPr>
            <p:nvPr/>
          </p:nvSpPr>
          <p:spPr bwMode="auto">
            <a:xfrm flipH="1">
              <a:off x="1836" y="3031"/>
              <a:ext cx="307" cy="0"/>
            </a:xfrm>
            <a:prstGeom prst="line">
              <a:avLst/>
            </a:prstGeom>
            <a:noFill/>
            <a:ln w="25400">
              <a:solidFill>
                <a:srgbClr val="FCFEB9"/>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0977" name="Line 19"/>
            <p:cNvSpPr>
              <a:spLocks noChangeShapeType="1"/>
            </p:cNvSpPr>
            <p:nvPr/>
          </p:nvSpPr>
          <p:spPr bwMode="auto">
            <a:xfrm flipH="1">
              <a:off x="1842" y="3153"/>
              <a:ext cx="289" cy="0"/>
            </a:xfrm>
            <a:prstGeom prst="line">
              <a:avLst/>
            </a:prstGeom>
            <a:noFill/>
            <a:ln w="25400">
              <a:solidFill>
                <a:srgbClr val="FCFEB9"/>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0978" name="Line 20"/>
            <p:cNvSpPr>
              <a:spLocks noChangeShapeType="1"/>
            </p:cNvSpPr>
            <p:nvPr/>
          </p:nvSpPr>
          <p:spPr bwMode="auto">
            <a:xfrm>
              <a:off x="2130" y="3152"/>
              <a:ext cx="0" cy="355"/>
            </a:xfrm>
            <a:prstGeom prst="line">
              <a:avLst/>
            </a:prstGeom>
            <a:noFill/>
            <a:ln w="25400">
              <a:solidFill>
                <a:srgbClr val="FCFEB9"/>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0979" name="Line 21"/>
            <p:cNvSpPr>
              <a:spLocks noChangeShapeType="1"/>
            </p:cNvSpPr>
            <p:nvPr/>
          </p:nvSpPr>
          <p:spPr bwMode="auto">
            <a:xfrm>
              <a:off x="2134" y="3510"/>
              <a:ext cx="2036" cy="0"/>
            </a:xfrm>
            <a:prstGeom prst="line">
              <a:avLst/>
            </a:prstGeom>
            <a:noFill/>
            <a:ln w="25400">
              <a:solidFill>
                <a:srgbClr val="FCFEB9"/>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0980" name="Line 22"/>
            <p:cNvSpPr>
              <a:spLocks noChangeShapeType="1"/>
            </p:cNvSpPr>
            <p:nvPr/>
          </p:nvSpPr>
          <p:spPr bwMode="auto">
            <a:xfrm>
              <a:off x="4173" y="2621"/>
              <a:ext cx="0" cy="881"/>
            </a:xfrm>
            <a:prstGeom prst="line">
              <a:avLst/>
            </a:prstGeom>
            <a:noFill/>
            <a:ln w="25400">
              <a:solidFill>
                <a:srgbClr val="FCFEB9"/>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0981" name="Line 23"/>
            <p:cNvSpPr>
              <a:spLocks noChangeShapeType="1"/>
            </p:cNvSpPr>
            <p:nvPr/>
          </p:nvSpPr>
          <p:spPr bwMode="auto">
            <a:xfrm>
              <a:off x="4189" y="2880"/>
              <a:ext cx="277" cy="0"/>
            </a:xfrm>
            <a:prstGeom prst="line">
              <a:avLst/>
            </a:prstGeom>
            <a:noFill/>
            <a:ln w="25400">
              <a:solidFill>
                <a:srgbClr val="FCFEB9"/>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0982" name="Line 24"/>
            <p:cNvSpPr>
              <a:spLocks noChangeShapeType="1"/>
            </p:cNvSpPr>
            <p:nvPr/>
          </p:nvSpPr>
          <p:spPr bwMode="auto">
            <a:xfrm>
              <a:off x="4186" y="2991"/>
              <a:ext cx="278" cy="0"/>
            </a:xfrm>
            <a:prstGeom prst="line">
              <a:avLst/>
            </a:prstGeom>
            <a:noFill/>
            <a:ln w="25400">
              <a:solidFill>
                <a:srgbClr val="FCFEB9"/>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0983" name="Rectangle 25"/>
            <p:cNvSpPr>
              <a:spLocks noChangeArrowheads="1"/>
            </p:cNvSpPr>
            <p:nvPr/>
          </p:nvSpPr>
          <p:spPr bwMode="auto">
            <a:xfrm>
              <a:off x="2151" y="2634"/>
              <a:ext cx="774" cy="852"/>
            </a:xfrm>
            <a:prstGeom prst="rect">
              <a:avLst/>
            </a:prstGeom>
            <a:noFill/>
            <a:ln w="25400">
              <a:solidFill>
                <a:srgbClr val="FCFEB9"/>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s-MX"/>
            </a:p>
          </p:txBody>
        </p:sp>
        <p:sp>
          <p:nvSpPr>
            <p:cNvPr id="40984" name="Rectangle 26"/>
            <p:cNvSpPr>
              <a:spLocks noChangeArrowheads="1"/>
            </p:cNvSpPr>
            <p:nvPr/>
          </p:nvSpPr>
          <p:spPr bwMode="auto">
            <a:xfrm>
              <a:off x="3376" y="2634"/>
              <a:ext cx="774" cy="852"/>
            </a:xfrm>
            <a:prstGeom prst="rect">
              <a:avLst/>
            </a:prstGeom>
            <a:noFill/>
            <a:ln w="25400">
              <a:solidFill>
                <a:srgbClr val="FCFEB9"/>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s-MX"/>
            </a:p>
          </p:txBody>
        </p:sp>
        <p:sp>
          <p:nvSpPr>
            <p:cNvPr id="40985" name="Line 27"/>
            <p:cNvSpPr>
              <a:spLocks noChangeShapeType="1"/>
            </p:cNvSpPr>
            <p:nvPr/>
          </p:nvSpPr>
          <p:spPr bwMode="auto">
            <a:xfrm flipV="1">
              <a:off x="3264" y="1931"/>
              <a:ext cx="1126" cy="295"/>
            </a:xfrm>
            <a:prstGeom prst="line">
              <a:avLst/>
            </a:prstGeom>
            <a:noFill/>
            <a:ln w="12700">
              <a:solidFill>
                <a:schemeClr val="accent2"/>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0986" name="Line 28"/>
            <p:cNvSpPr>
              <a:spLocks noChangeShapeType="1"/>
            </p:cNvSpPr>
            <p:nvPr/>
          </p:nvSpPr>
          <p:spPr bwMode="auto">
            <a:xfrm flipV="1">
              <a:off x="3720" y="2027"/>
              <a:ext cx="772" cy="1153"/>
            </a:xfrm>
            <a:prstGeom prst="line">
              <a:avLst/>
            </a:prstGeom>
            <a:noFill/>
            <a:ln w="12700">
              <a:solidFill>
                <a:schemeClr val="accent2"/>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0987" name="Arc 29"/>
            <p:cNvSpPr>
              <a:spLocks/>
            </p:cNvSpPr>
            <p:nvPr/>
          </p:nvSpPr>
          <p:spPr bwMode="auto">
            <a:xfrm>
              <a:off x="1772" y="2966"/>
              <a:ext cx="1369" cy="11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25400" cap="rnd">
              <a:solidFill>
                <a:srgbClr val="FAFD00"/>
              </a:solidFill>
              <a:round/>
              <a:headEnd type="triangle" w="med" len="med"/>
              <a:tailEnd/>
            </a:ln>
            <a:extLst>
              <a:ext uri="{909E8E84-426E-40dd-AFC4-6F175D3DCCD1}">
                <a14:hiddenFill xmlns="" xmlns:a14="http://schemas.microsoft.com/office/drawing/2010/main">
                  <a:solidFill>
                    <a:srgbClr val="FFFFFF"/>
                  </a:solidFill>
                </a14:hiddenFill>
              </a:ext>
            </a:extLst>
          </p:spPr>
          <p:txBody>
            <a:bodyPr wrap="none" anchor="ctr"/>
            <a:lstStyle/>
            <a:p>
              <a:endParaRPr lang="es-ES_tradnl"/>
            </a:p>
          </p:txBody>
        </p:sp>
        <p:sp>
          <p:nvSpPr>
            <p:cNvPr id="40988" name="Arc 30"/>
            <p:cNvSpPr>
              <a:spLocks/>
            </p:cNvSpPr>
            <p:nvPr/>
          </p:nvSpPr>
          <p:spPr bwMode="auto">
            <a:xfrm>
              <a:off x="3595" y="2927"/>
              <a:ext cx="1197" cy="30"/>
            </a:xfrm>
            <a:custGeom>
              <a:avLst/>
              <a:gdLst>
                <a:gd name="T0" fmla="*/ 0 w 21618"/>
                <a:gd name="T1" fmla="*/ 0 h 21600"/>
                <a:gd name="T2" fmla="*/ 0 w 21618"/>
                <a:gd name="T3" fmla="*/ 0 h 21600"/>
                <a:gd name="T4" fmla="*/ 0 w 21618"/>
                <a:gd name="T5" fmla="*/ 0 h 21600"/>
                <a:gd name="T6" fmla="*/ 0 60000 65536"/>
                <a:gd name="T7" fmla="*/ 0 60000 65536"/>
                <a:gd name="T8" fmla="*/ 0 60000 65536"/>
                <a:gd name="T9" fmla="*/ 0 w 21618"/>
                <a:gd name="T10" fmla="*/ 0 h 21600"/>
                <a:gd name="T11" fmla="*/ 21618 w 21618"/>
                <a:gd name="T12" fmla="*/ 21600 h 21600"/>
              </a:gdLst>
              <a:ahLst/>
              <a:cxnLst>
                <a:cxn ang="T6">
                  <a:pos x="T0" y="T1"/>
                </a:cxn>
                <a:cxn ang="T7">
                  <a:pos x="T2" y="T3"/>
                </a:cxn>
                <a:cxn ang="T8">
                  <a:pos x="T4" y="T5"/>
                </a:cxn>
              </a:cxnLst>
              <a:rect l="T9" t="T10" r="T11" b="T12"/>
              <a:pathLst>
                <a:path w="21618" h="21600" fill="none" extrusionOk="0">
                  <a:moveTo>
                    <a:pt x="0" y="0"/>
                  </a:moveTo>
                  <a:cubicBezTo>
                    <a:pt x="6" y="0"/>
                    <a:pt x="12" y="-1"/>
                    <a:pt x="18" y="0"/>
                  </a:cubicBezTo>
                  <a:cubicBezTo>
                    <a:pt x="11947" y="0"/>
                    <a:pt x="21618" y="9670"/>
                    <a:pt x="21618" y="21600"/>
                  </a:cubicBezTo>
                </a:path>
                <a:path w="21618" h="21600" stroke="0" extrusionOk="0">
                  <a:moveTo>
                    <a:pt x="0" y="0"/>
                  </a:moveTo>
                  <a:cubicBezTo>
                    <a:pt x="6" y="0"/>
                    <a:pt x="12" y="-1"/>
                    <a:pt x="18" y="0"/>
                  </a:cubicBezTo>
                  <a:cubicBezTo>
                    <a:pt x="11947" y="0"/>
                    <a:pt x="21618" y="9670"/>
                    <a:pt x="21618" y="21600"/>
                  </a:cubicBezTo>
                  <a:lnTo>
                    <a:pt x="18" y="21600"/>
                  </a:lnTo>
                  <a:close/>
                </a:path>
              </a:pathLst>
            </a:custGeom>
            <a:noFill/>
            <a:ln w="25400" cap="rnd">
              <a:solidFill>
                <a:srgbClr val="FFFFFF"/>
              </a:solidFill>
              <a:prstDash val="dash"/>
              <a:round/>
              <a:headEnd/>
              <a:tailEnd type="triangle" w="med" len="med"/>
            </a:ln>
            <a:extLst>
              <a:ext uri="{909E8E84-426E-40dd-AFC4-6F175D3DCCD1}">
                <a14:hiddenFill xmlns="" xmlns:a14="http://schemas.microsoft.com/office/drawing/2010/main">
                  <a:solidFill>
                    <a:srgbClr val="FFFFFF"/>
                  </a:solidFill>
                </a14:hiddenFill>
              </a:ext>
            </a:extLst>
          </p:spPr>
          <p:txBody>
            <a:bodyPr wrap="none" anchor="ctr"/>
            <a:lstStyle/>
            <a:p>
              <a:endParaRPr lang="es-ES_tradnl"/>
            </a:p>
          </p:txBody>
        </p:sp>
        <p:sp>
          <p:nvSpPr>
            <p:cNvPr id="40989" name="Rectangle 31"/>
            <p:cNvSpPr>
              <a:spLocks noChangeArrowheads="1"/>
            </p:cNvSpPr>
            <p:nvPr/>
          </p:nvSpPr>
          <p:spPr bwMode="auto">
            <a:xfrm>
              <a:off x="1229" y="2795"/>
              <a:ext cx="1181" cy="2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sz="2000" b="1">
                  <a:solidFill>
                    <a:srgbClr val="FAFD00"/>
                  </a:solidFill>
                </a:rPr>
                <a:t>INFLUENTE</a:t>
              </a:r>
            </a:p>
          </p:txBody>
        </p:sp>
        <p:sp>
          <p:nvSpPr>
            <p:cNvPr id="40990" name="Rectangle 32"/>
            <p:cNvSpPr>
              <a:spLocks noChangeArrowheads="1"/>
            </p:cNvSpPr>
            <p:nvPr/>
          </p:nvSpPr>
          <p:spPr bwMode="auto">
            <a:xfrm>
              <a:off x="4176" y="2613"/>
              <a:ext cx="1101" cy="2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sz="2000" b="1">
                  <a:solidFill>
                    <a:srgbClr val="FAFD00"/>
                  </a:solidFill>
                </a:rPr>
                <a:t>EFLUENTE</a:t>
              </a:r>
            </a:p>
          </p:txBody>
        </p:sp>
        <p:sp>
          <p:nvSpPr>
            <p:cNvPr id="40991" name="Rectangle 33"/>
            <p:cNvSpPr>
              <a:spLocks noChangeArrowheads="1"/>
            </p:cNvSpPr>
            <p:nvPr/>
          </p:nvSpPr>
          <p:spPr bwMode="auto">
            <a:xfrm>
              <a:off x="4732" y="1861"/>
              <a:ext cx="1049" cy="2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sz="1600" b="1">
                  <a:solidFill>
                    <a:srgbClr val="FAFD00"/>
                  </a:solidFill>
                </a:rPr>
                <a:t>Motor y banda</a:t>
              </a:r>
            </a:p>
          </p:txBody>
        </p:sp>
        <p:sp>
          <p:nvSpPr>
            <p:cNvPr id="40992" name="Rectangle 34"/>
            <p:cNvSpPr>
              <a:spLocks noChangeArrowheads="1"/>
            </p:cNvSpPr>
            <p:nvPr/>
          </p:nvSpPr>
          <p:spPr bwMode="auto">
            <a:xfrm>
              <a:off x="2647" y="1527"/>
              <a:ext cx="1107" cy="2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sz="1600" b="1">
                  <a:solidFill>
                    <a:srgbClr val="FAFD00"/>
                  </a:solidFill>
                </a:rPr>
                <a:t>Jets de limpieza</a:t>
              </a:r>
            </a:p>
          </p:txBody>
        </p:sp>
        <p:sp>
          <p:nvSpPr>
            <p:cNvPr id="40993" name="Arc 35"/>
            <p:cNvSpPr>
              <a:spLocks/>
            </p:cNvSpPr>
            <p:nvPr/>
          </p:nvSpPr>
          <p:spPr bwMode="auto">
            <a:xfrm>
              <a:off x="2577" y="2221"/>
              <a:ext cx="432" cy="188"/>
            </a:xfrm>
            <a:custGeom>
              <a:avLst/>
              <a:gdLst>
                <a:gd name="T0" fmla="*/ 0 w 21600"/>
                <a:gd name="T1" fmla="*/ 0 h 21716"/>
                <a:gd name="T2" fmla="*/ 0 w 21600"/>
                <a:gd name="T3" fmla="*/ 0 h 21716"/>
                <a:gd name="T4" fmla="*/ 0 w 21600"/>
                <a:gd name="T5" fmla="*/ 0 h 21716"/>
                <a:gd name="T6" fmla="*/ 0 60000 65536"/>
                <a:gd name="T7" fmla="*/ 0 60000 65536"/>
                <a:gd name="T8" fmla="*/ 0 60000 65536"/>
                <a:gd name="T9" fmla="*/ 0 w 21600"/>
                <a:gd name="T10" fmla="*/ 0 h 21716"/>
                <a:gd name="T11" fmla="*/ 21600 w 21600"/>
                <a:gd name="T12" fmla="*/ 21716 h 21716"/>
              </a:gdLst>
              <a:ahLst/>
              <a:cxnLst>
                <a:cxn ang="T6">
                  <a:pos x="T0" y="T1"/>
                </a:cxn>
                <a:cxn ang="T7">
                  <a:pos x="T2" y="T3"/>
                </a:cxn>
                <a:cxn ang="T8">
                  <a:pos x="T4" y="T5"/>
                </a:cxn>
              </a:cxnLst>
              <a:rect l="T9" t="T10" r="T11" b="T12"/>
              <a:pathLst>
                <a:path w="21600" h="21716" fill="none" extrusionOk="0">
                  <a:moveTo>
                    <a:pt x="21550" y="21715"/>
                  </a:moveTo>
                  <a:cubicBezTo>
                    <a:pt x="9640" y="21688"/>
                    <a:pt x="0" y="12025"/>
                    <a:pt x="0" y="116"/>
                  </a:cubicBezTo>
                  <a:cubicBezTo>
                    <a:pt x="-1" y="77"/>
                    <a:pt x="0" y="38"/>
                    <a:pt x="0" y="0"/>
                  </a:cubicBezTo>
                </a:path>
                <a:path w="21600" h="21716" stroke="0" extrusionOk="0">
                  <a:moveTo>
                    <a:pt x="21550" y="21715"/>
                  </a:moveTo>
                  <a:cubicBezTo>
                    <a:pt x="9640" y="21688"/>
                    <a:pt x="0" y="12025"/>
                    <a:pt x="0" y="116"/>
                  </a:cubicBezTo>
                  <a:cubicBezTo>
                    <a:pt x="-1" y="77"/>
                    <a:pt x="0" y="38"/>
                    <a:pt x="0" y="0"/>
                  </a:cubicBezTo>
                  <a:lnTo>
                    <a:pt x="21600" y="116"/>
                  </a:lnTo>
                  <a:close/>
                </a:path>
              </a:pathLst>
            </a:custGeom>
            <a:noFill/>
            <a:ln w="12700" cap="rnd">
              <a:solidFill>
                <a:srgbClr val="C8FEC8"/>
              </a:solidFill>
              <a:round/>
              <a:headEnd type="triangle" w="med" len="med"/>
              <a:tailEnd/>
            </a:ln>
            <a:extLst>
              <a:ext uri="{909E8E84-426E-40dd-AFC4-6F175D3DCCD1}">
                <a14:hiddenFill xmlns="" xmlns:a14="http://schemas.microsoft.com/office/drawing/2010/main">
                  <a:solidFill>
                    <a:srgbClr val="FFFFFF"/>
                  </a:solidFill>
                </a14:hiddenFill>
              </a:ext>
            </a:extLst>
          </p:spPr>
          <p:txBody>
            <a:bodyPr wrap="none" anchor="ctr"/>
            <a:lstStyle/>
            <a:p>
              <a:endParaRPr lang="es-ES_tradnl"/>
            </a:p>
          </p:txBody>
        </p:sp>
        <p:sp>
          <p:nvSpPr>
            <p:cNvPr id="40994" name="Rectangle 36"/>
            <p:cNvSpPr>
              <a:spLocks noChangeArrowheads="1"/>
            </p:cNvSpPr>
            <p:nvPr/>
          </p:nvSpPr>
          <p:spPr bwMode="auto">
            <a:xfrm>
              <a:off x="2181" y="1877"/>
              <a:ext cx="658" cy="3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sz="1400" b="1">
                  <a:solidFill>
                    <a:srgbClr val="FAFD00"/>
                  </a:solidFill>
                </a:rPr>
                <a:t>Descarga </a:t>
              </a:r>
            </a:p>
            <a:p>
              <a:r>
                <a:rPr lang="es-MX" sz="1400" b="1">
                  <a:solidFill>
                    <a:srgbClr val="FAFD00"/>
                  </a:solidFill>
                </a:rPr>
                <a:t>de agua</a:t>
              </a:r>
            </a:p>
          </p:txBody>
        </p:sp>
        <p:sp>
          <p:nvSpPr>
            <p:cNvPr id="40995" name="Rectangle 37"/>
            <p:cNvSpPr>
              <a:spLocks noChangeArrowheads="1"/>
            </p:cNvSpPr>
            <p:nvPr/>
          </p:nvSpPr>
          <p:spPr bwMode="auto">
            <a:xfrm>
              <a:off x="4237" y="3015"/>
              <a:ext cx="1821" cy="2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s-MX" sz="1600" b="1">
                  <a:solidFill>
                    <a:srgbClr val="FAFD00"/>
                  </a:solidFill>
                </a:rPr>
                <a:t>(DE MANERA OPUESTA)</a:t>
              </a:r>
            </a:p>
          </p:txBody>
        </p:sp>
        <p:grpSp>
          <p:nvGrpSpPr>
            <p:cNvPr id="40996" name="Group 41"/>
            <p:cNvGrpSpPr>
              <a:grpSpLocks/>
            </p:cNvGrpSpPr>
            <p:nvPr/>
          </p:nvGrpSpPr>
          <p:grpSpPr bwMode="auto">
            <a:xfrm>
              <a:off x="3114" y="2317"/>
              <a:ext cx="84" cy="44"/>
              <a:chOff x="3114" y="2317"/>
              <a:chExt cx="84" cy="44"/>
            </a:xfrm>
          </p:grpSpPr>
          <p:sp>
            <p:nvSpPr>
              <p:cNvPr id="40997" name="Oval 38"/>
              <p:cNvSpPr>
                <a:spLocks noChangeArrowheads="1"/>
              </p:cNvSpPr>
              <p:nvPr/>
            </p:nvSpPr>
            <p:spPr bwMode="auto">
              <a:xfrm rot="-240000">
                <a:off x="3139" y="2335"/>
                <a:ext cx="14" cy="10"/>
              </a:xfrm>
              <a:prstGeom prst="ellipse">
                <a:avLst/>
              </a:prstGeom>
              <a:solidFill>
                <a:schemeClr val="accent2"/>
              </a:solidFill>
              <a:ln w="12700">
                <a:solidFill>
                  <a:schemeClr val="accent2"/>
                </a:solidFill>
                <a:round/>
                <a:headEnd/>
                <a:tailEnd/>
              </a:ln>
            </p:spPr>
            <p:txBody>
              <a:bodyPr wrap="none" anchor="ctr"/>
              <a:lstStyle/>
              <a:p>
                <a:endParaRPr lang="es-MX"/>
              </a:p>
            </p:txBody>
          </p:sp>
          <p:sp>
            <p:nvSpPr>
              <p:cNvPr id="40998" name="Oval 39"/>
              <p:cNvSpPr>
                <a:spLocks noChangeArrowheads="1"/>
              </p:cNvSpPr>
              <p:nvPr/>
            </p:nvSpPr>
            <p:spPr bwMode="auto">
              <a:xfrm rot="-240000">
                <a:off x="3173" y="2343"/>
                <a:ext cx="25" cy="18"/>
              </a:xfrm>
              <a:prstGeom prst="ellipse">
                <a:avLst/>
              </a:prstGeom>
              <a:solidFill>
                <a:schemeClr val="accent2"/>
              </a:solidFill>
              <a:ln w="12700">
                <a:solidFill>
                  <a:schemeClr val="accent2"/>
                </a:solidFill>
                <a:round/>
                <a:headEnd/>
                <a:tailEnd/>
              </a:ln>
            </p:spPr>
            <p:txBody>
              <a:bodyPr wrap="none" anchor="ctr"/>
              <a:lstStyle/>
              <a:p>
                <a:endParaRPr lang="es-MX"/>
              </a:p>
            </p:txBody>
          </p:sp>
          <p:sp>
            <p:nvSpPr>
              <p:cNvPr id="40999" name="Oval 40"/>
              <p:cNvSpPr>
                <a:spLocks noChangeArrowheads="1"/>
              </p:cNvSpPr>
              <p:nvPr/>
            </p:nvSpPr>
            <p:spPr bwMode="auto">
              <a:xfrm rot="-240000">
                <a:off x="3114" y="2317"/>
                <a:ext cx="14" cy="10"/>
              </a:xfrm>
              <a:prstGeom prst="ellipse">
                <a:avLst/>
              </a:prstGeom>
              <a:solidFill>
                <a:schemeClr val="accent2"/>
              </a:solidFill>
              <a:ln w="12700">
                <a:solidFill>
                  <a:schemeClr val="accent2"/>
                </a:solidFill>
                <a:round/>
                <a:headEnd/>
                <a:tailEnd/>
              </a:ln>
            </p:spPr>
            <p:txBody>
              <a:bodyPr wrap="none" anchor="ctr"/>
              <a:lstStyle/>
              <a:p>
                <a:endParaRPr lang="es-MX"/>
              </a:p>
            </p:txBody>
          </p:sp>
        </p:grpSp>
      </p:grpSp>
      <p:sp>
        <p:nvSpPr>
          <p:cNvPr id="40963" name="Rectangle 43"/>
          <p:cNvSpPr>
            <a:spLocks noGrp="1" noChangeArrowheads="1"/>
          </p:cNvSpPr>
          <p:nvPr>
            <p:ph type="title"/>
          </p:nvPr>
        </p:nvSpPr>
        <p:spPr>
          <a:xfrm>
            <a:off x="1130300" y="952500"/>
            <a:ext cx="6908800" cy="1143000"/>
          </a:xfrm>
          <a:noFill/>
        </p:spPr>
        <p:txBody>
          <a:bodyPr>
            <a:normAutofit fontScale="90000"/>
          </a:bodyPr>
          <a:lstStyle/>
          <a:p>
            <a:r>
              <a:rPr lang="es-MX" sz="4000">
                <a:latin typeface="Times New Roman" charset="0"/>
              </a:rPr>
              <a:t>MICROMALLAS ROTATORIAS</a:t>
            </a:r>
          </a:p>
        </p:txBody>
      </p:sp>
      <p:sp>
        <p:nvSpPr>
          <p:cNvPr id="40964" name="AutoShape 45"/>
          <p:cNvSpPr>
            <a:spLocks noChangeArrowheads="1"/>
          </p:cNvSpPr>
          <p:nvPr/>
        </p:nvSpPr>
        <p:spPr bwMode="auto">
          <a:xfrm>
            <a:off x="0" y="0"/>
            <a:ext cx="2438400" cy="914400"/>
          </a:xfrm>
          <a:prstGeom prst="roundRect">
            <a:avLst>
              <a:gd name="adj" fmla="val 16667"/>
            </a:avLst>
          </a:prstGeom>
          <a:solidFill>
            <a:schemeClr val="accent2"/>
          </a:solidFill>
          <a:ln w="9525">
            <a:solidFill>
              <a:schemeClr val="tx1"/>
            </a:solidFill>
            <a:round/>
            <a:headEnd/>
            <a:tailEnd/>
          </a:ln>
        </p:spPr>
        <p:txBody>
          <a:bodyPr wrap="none" anchor="ctr"/>
          <a:lstStyle/>
          <a:p>
            <a:pPr algn="ctr"/>
            <a:r>
              <a:rPr lang="es-MX" sz="2000" b="1">
                <a:latin typeface="Arial" charset="0"/>
              </a:rPr>
              <a:t>Captura de sólidos</a:t>
            </a:r>
            <a:endParaRPr lang="es-MX"/>
          </a:p>
        </p:txBody>
      </p:sp>
      <p:sp>
        <p:nvSpPr>
          <p:cNvPr id="45" name="CuadroTexto 44">
            <a:extLst>
              <a:ext uri="{FF2B5EF4-FFF2-40B4-BE49-F238E27FC236}">
                <a16:creationId xmlns:a16="http://schemas.microsoft.com/office/drawing/2014/main" id="{A2D29BB7-5C87-1348-85AB-CFBFACAAAFEC}"/>
              </a:ext>
            </a:extLst>
          </p:cNvPr>
          <p:cNvSpPr txBox="1"/>
          <p:nvPr/>
        </p:nvSpPr>
        <p:spPr>
          <a:xfrm>
            <a:off x="3838679" y="5600541"/>
            <a:ext cx="2353893" cy="246221"/>
          </a:xfrm>
          <a:prstGeom prst="rect">
            <a:avLst/>
          </a:prstGeom>
          <a:noFill/>
        </p:spPr>
        <p:txBody>
          <a:bodyPr wrap="square" rtlCol="0">
            <a:spAutoFit/>
          </a:bodyPr>
          <a:lstStyle/>
          <a:p>
            <a:r>
              <a:rPr lang="es-MX" sz="1000" dirty="0"/>
              <a:t>Esquema de  Roland Malone</a:t>
            </a:r>
          </a:p>
        </p:txBody>
      </p:sp>
    </p:spTree>
    <p:extLst>
      <p:ext uri="{BB962C8B-B14F-4D97-AF65-F5344CB8AC3E}">
        <p14:creationId xmlns:p14="http://schemas.microsoft.com/office/powerpoint/2010/main" val="719251449"/>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013" name="Group 473"/>
          <p:cNvGrpSpPr>
            <a:grpSpLocks/>
          </p:cNvGrpSpPr>
          <p:nvPr/>
        </p:nvGrpSpPr>
        <p:grpSpPr bwMode="auto">
          <a:xfrm>
            <a:off x="2246136" y="2097430"/>
            <a:ext cx="3467100" cy="3016250"/>
            <a:chOff x="776" y="1355"/>
            <a:chExt cx="2457" cy="1900"/>
          </a:xfrm>
        </p:grpSpPr>
        <p:sp>
          <p:nvSpPr>
            <p:cNvPr id="43016" name="Line 5"/>
            <p:cNvSpPr>
              <a:spLocks noChangeShapeType="1"/>
            </p:cNvSpPr>
            <p:nvPr/>
          </p:nvSpPr>
          <p:spPr bwMode="auto">
            <a:xfrm flipH="1">
              <a:off x="1564" y="1937"/>
              <a:ext cx="3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17" name="Line 6"/>
            <p:cNvSpPr>
              <a:spLocks noChangeShapeType="1"/>
            </p:cNvSpPr>
            <p:nvPr/>
          </p:nvSpPr>
          <p:spPr bwMode="auto">
            <a:xfrm flipH="1">
              <a:off x="1838" y="1937"/>
              <a:ext cx="38"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18" name="Line 7"/>
            <p:cNvSpPr>
              <a:spLocks noChangeShapeType="1"/>
            </p:cNvSpPr>
            <p:nvPr/>
          </p:nvSpPr>
          <p:spPr bwMode="auto">
            <a:xfrm>
              <a:off x="1603" y="1937"/>
              <a:ext cx="235"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19" name="Line 8"/>
            <p:cNvSpPr>
              <a:spLocks noChangeShapeType="1"/>
            </p:cNvSpPr>
            <p:nvPr/>
          </p:nvSpPr>
          <p:spPr bwMode="auto">
            <a:xfrm flipH="1">
              <a:off x="1564" y="1942"/>
              <a:ext cx="31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20" name="Line 9"/>
            <p:cNvSpPr>
              <a:spLocks noChangeShapeType="1"/>
            </p:cNvSpPr>
            <p:nvPr/>
          </p:nvSpPr>
          <p:spPr bwMode="auto">
            <a:xfrm>
              <a:off x="1568" y="1937"/>
              <a:ext cx="0" cy="5"/>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21" name="Line 10"/>
            <p:cNvSpPr>
              <a:spLocks noChangeShapeType="1"/>
            </p:cNvSpPr>
            <p:nvPr/>
          </p:nvSpPr>
          <p:spPr bwMode="auto">
            <a:xfrm flipV="1">
              <a:off x="1872" y="1933"/>
              <a:ext cx="0" cy="1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22" name="Line 11"/>
            <p:cNvSpPr>
              <a:spLocks noChangeShapeType="1"/>
            </p:cNvSpPr>
            <p:nvPr/>
          </p:nvSpPr>
          <p:spPr bwMode="auto">
            <a:xfrm flipV="1">
              <a:off x="1599" y="1908"/>
              <a:ext cx="0" cy="3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23" name="Line 12"/>
            <p:cNvSpPr>
              <a:spLocks noChangeShapeType="1"/>
            </p:cNvSpPr>
            <p:nvPr/>
          </p:nvSpPr>
          <p:spPr bwMode="auto">
            <a:xfrm>
              <a:off x="1842" y="1916"/>
              <a:ext cx="0" cy="17"/>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24" name="Line 13"/>
            <p:cNvSpPr>
              <a:spLocks noChangeShapeType="1"/>
            </p:cNvSpPr>
            <p:nvPr/>
          </p:nvSpPr>
          <p:spPr bwMode="auto">
            <a:xfrm>
              <a:off x="1635" y="1841"/>
              <a:ext cx="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25" name="Freeform 14"/>
            <p:cNvSpPr>
              <a:spLocks/>
            </p:cNvSpPr>
            <p:nvPr/>
          </p:nvSpPr>
          <p:spPr bwMode="auto">
            <a:xfrm>
              <a:off x="1599" y="1841"/>
              <a:ext cx="37" cy="72"/>
            </a:xfrm>
            <a:custGeom>
              <a:avLst/>
              <a:gdLst>
                <a:gd name="T0" fmla="*/ 36 w 37"/>
                <a:gd name="T1" fmla="*/ 0 h 72"/>
                <a:gd name="T2" fmla="*/ 21 w 37"/>
                <a:gd name="T3" fmla="*/ 15 h 72"/>
                <a:gd name="T4" fmla="*/ 11 w 37"/>
                <a:gd name="T5" fmla="*/ 30 h 72"/>
                <a:gd name="T6" fmla="*/ 6 w 37"/>
                <a:gd name="T7" fmla="*/ 45 h 72"/>
                <a:gd name="T8" fmla="*/ 0 w 37"/>
                <a:gd name="T9" fmla="*/ 66 h 72"/>
                <a:gd name="T10" fmla="*/ 0 w 37"/>
                <a:gd name="T11" fmla="*/ 71 h 72"/>
                <a:gd name="T12" fmla="*/ 0 60000 65536"/>
                <a:gd name="T13" fmla="*/ 0 60000 65536"/>
                <a:gd name="T14" fmla="*/ 0 60000 65536"/>
                <a:gd name="T15" fmla="*/ 0 60000 65536"/>
                <a:gd name="T16" fmla="*/ 0 60000 65536"/>
                <a:gd name="T17" fmla="*/ 0 60000 65536"/>
                <a:gd name="T18" fmla="*/ 0 w 37"/>
                <a:gd name="T19" fmla="*/ 0 h 72"/>
                <a:gd name="T20" fmla="*/ 37 w 37"/>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37" h="72">
                  <a:moveTo>
                    <a:pt x="36" y="0"/>
                  </a:moveTo>
                  <a:lnTo>
                    <a:pt x="21" y="15"/>
                  </a:lnTo>
                  <a:lnTo>
                    <a:pt x="11" y="30"/>
                  </a:lnTo>
                  <a:lnTo>
                    <a:pt x="6" y="45"/>
                  </a:lnTo>
                  <a:lnTo>
                    <a:pt x="0" y="66"/>
                  </a:lnTo>
                  <a:lnTo>
                    <a:pt x="0" y="71"/>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26" name="Line 15"/>
            <p:cNvSpPr>
              <a:spLocks noChangeShapeType="1"/>
            </p:cNvSpPr>
            <p:nvPr/>
          </p:nvSpPr>
          <p:spPr bwMode="auto">
            <a:xfrm>
              <a:off x="1842" y="1912"/>
              <a:ext cx="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27" name="Freeform 16"/>
            <p:cNvSpPr>
              <a:spLocks/>
            </p:cNvSpPr>
            <p:nvPr/>
          </p:nvSpPr>
          <p:spPr bwMode="auto">
            <a:xfrm>
              <a:off x="1810" y="1841"/>
              <a:ext cx="33" cy="72"/>
            </a:xfrm>
            <a:custGeom>
              <a:avLst/>
              <a:gdLst>
                <a:gd name="T0" fmla="*/ 32 w 33"/>
                <a:gd name="T1" fmla="*/ 71 h 72"/>
                <a:gd name="T2" fmla="*/ 32 w 33"/>
                <a:gd name="T3" fmla="*/ 45 h 72"/>
                <a:gd name="T4" fmla="*/ 26 w 33"/>
                <a:gd name="T5" fmla="*/ 30 h 72"/>
                <a:gd name="T6" fmla="*/ 0 w 33"/>
                <a:gd name="T7" fmla="*/ 0 h 72"/>
                <a:gd name="T8" fmla="*/ 0 60000 65536"/>
                <a:gd name="T9" fmla="*/ 0 60000 65536"/>
                <a:gd name="T10" fmla="*/ 0 60000 65536"/>
                <a:gd name="T11" fmla="*/ 0 60000 65536"/>
                <a:gd name="T12" fmla="*/ 0 w 33"/>
                <a:gd name="T13" fmla="*/ 0 h 72"/>
                <a:gd name="T14" fmla="*/ 33 w 33"/>
                <a:gd name="T15" fmla="*/ 72 h 72"/>
              </a:gdLst>
              <a:ahLst/>
              <a:cxnLst>
                <a:cxn ang="T8">
                  <a:pos x="T0" y="T1"/>
                </a:cxn>
                <a:cxn ang="T9">
                  <a:pos x="T2" y="T3"/>
                </a:cxn>
                <a:cxn ang="T10">
                  <a:pos x="T4" y="T5"/>
                </a:cxn>
                <a:cxn ang="T11">
                  <a:pos x="T6" y="T7"/>
                </a:cxn>
              </a:cxnLst>
              <a:rect l="T12" t="T13" r="T14" b="T15"/>
              <a:pathLst>
                <a:path w="33" h="72">
                  <a:moveTo>
                    <a:pt x="32" y="71"/>
                  </a:moveTo>
                  <a:lnTo>
                    <a:pt x="32" y="45"/>
                  </a:lnTo>
                  <a:lnTo>
                    <a:pt x="26" y="30"/>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28" name="Freeform 17"/>
            <p:cNvSpPr>
              <a:spLocks/>
            </p:cNvSpPr>
            <p:nvPr/>
          </p:nvSpPr>
          <p:spPr bwMode="auto">
            <a:xfrm>
              <a:off x="1635" y="1648"/>
              <a:ext cx="176" cy="194"/>
            </a:xfrm>
            <a:custGeom>
              <a:avLst/>
              <a:gdLst>
                <a:gd name="T0" fmla="*/ 175 w 176"/>
                <a:gd name="T1" fmla="*/ 193 h 194"/>
                <a:gd name="T2" fmla="*/ 165 w 176"/>
                <a:gd name="T3" fmla="*/ 193 h 194"/>
                <a:gd name="T4" fmla="*/ 165 w 176"/>
                <a:gd name="T5" fmla="*/ 167 h 194"/>
                <a:gd name="T6" fmla="*/ 6 w 176"/>
                <a:gd name="T7" fmla="*/ 167 h 194"/>
                <a:gd name="T8" fmla="*/ 6 w 176"/>
                <a:gd name="T9" fmla="*/ 193 h 194"/>
                <a:gd name="T10" fmla="*/ 0 w 176"/>
                <a:gd name="T11" fmla="*/ 193 h 194"/>
                <a:gd name="T12" fmla="*/ 0 w 176"/>
                <a:gd name="T13" fmla="*/ 0 h 194"/>
                <a:gd name="T14" fmla="*/ 6 w 176"/>
                <a:gd name="T15" fmla="*/ 0 h 194"/>
                <a:gd name="T16" fmla="*/ 6 w 176"/>
                <a:gd name="T17" fmla="*/ 167 h 1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6"/>
                <a:gd name="T28" fmla="*/ 0 h 194"/>
                <a:gd name="T29" fmla="*/ 176 w 176"/>
                <a:gd name="T30" fmla="*/ 194 h 19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6" h="194">
                  <a:moveTo>
                    <a:pt x="175" y="193"/>
                  </a:moveTo>
                  <a:lnTo>
                    <a:pt x="165" y="193"/>
                  </a:lnTo>
                  <a:lnTo>
                    <a:pt x="165" y="167"/>
                  </a:lnTo>
                  <a:lnTo>
                    <a:pt x="6" y="167"/>
                  </a:lnTo>
                  <a:lnTo>
                    <a:pt x="6" y="193"/>
                  </a:lnTo>
                  <a:lnTo>
                    <a:pt x="0" y="193"/>
                  </a:lnTo>
                  <a:lnTo>
                    <a:pt x="0" y="0"/>
                  </a:lnTo>
                  <a:lnTo>
                    <a:pt x="6" y="0"/>
                  </a:lnTo>
                  <a:lnTo>
                    <a:pt x="6" y="167"/>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29" name="Freeform 18"/>
            <p:cNvSpPr>
              <a:spLocks/>
            </p:cNvSpPr>
            <p:nvPr/>
          </p:nvSpPr>
          <p:spPr bwMode="auto">
            <a:xfrm>
              <a:off x="1800" y="1648"/>
              <a:ext cx="11" cy="194"/>
            </a:xfrm>
            <a:custGeom>
              <a:avLst/>
              <a:gdLst>
                <a:gd name="T0" fmla="*/ 10 w 11"/>
                <a:gd name="T1" fmla="*/ 193 h 194"/>
                <a:gd name="T2" fmla="*/ 10 w 11"/>
                <a:gd name="T3" fmla="*/ 0 h 194"/>
                <a:gd name="T4" fmla="*/ 0 w 11"/>
                <a:gd name="T5" fmla="*/ 0 h 194"/>
                <a:gd name="T6" fmla="*/ 0 w 11"/>
                <a:gd name="T7" fmla="*/ 167 h 194"/>
                <a:gd name="T8" fmla="*/ 0 60000 65536"/>
                <a:gd name="T9" fmla="*/ 0 60000 65536"/>
                <a:gd name="T10" fmla="*/ 0 60000 65536"/>
                <a:gd name="T11" fmla="*/ 0 60000 65536"/>
                <a:gd name="T12" fmla="*/ 0 w 11"/>
                <a:gd name="T13" fmla="*/ 0 h 194"/>
                <a:gd name="T14" fmla="*/ 11 w 11"/>
                <a:gd name="T15" fmla="*/ 194 h 194"/>
              </a:gdLst>
              <a:ahLst/>
              <a:cxnLst>
                <a:cxn ang="T8">
                  <a:pos x="T0" y="T1"/>
                </a:cxn>
                <a:cxn ang="T9">
                  <a:pos x="T2" y="T3"/>
                </a:cxn>
                <a:cxn ang="T10">
                  <a:pos x="T4" y="T5"/>
                </a:cxn>
                <a:cxn ang="T11">
                  <a:pos x="T6" y="T7"/>
                </a:cxn>
              </a:cxnLst>
              <a:rect l="T12" t="T13" r="T14" b="T15"/>
              <a:pathLst>
                <a:path w="11" h="194">
                  <a:moveTo>
                    <a:pt x="10" y="193"/>
                  </a:moveTo>
                  <a:lnTo>
                    <a:pt x="10" y="0"/>
                  </a:lnTo>
                  <a:lnTo>
                    <a:pt x="0" y="0"/>
                  </a:lnTo>
                  <a:lnTo>
                    <a:pt x="0" y="167"/>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30" name="Freeform 19"/>
            <p:cNvSpPr>
              <a:spLocks/>
            </p:cNvSpPr>
            <p:nvPr/>
          </p:nvSpPr>
          <p:spPr bwMode="auto">
            <a:xfrm>
              <a:off x="1635" y="1643"/>
              <a:ext cx="176" cy="6"/>
            </a:xfrm>
            <a:custGeom>
              <a:avLst/>
              <a:gdLst>
                <a:gd name="T0" fmla="*/ 0 w 176"/>
                <a:gd name="T1" fmla="*/ 5 h 6"/>
                <a:gd name="T2" fmla="*/ 0 w 176"/>
                <a:gd name="T3" fmla="*/ 0 h 6"/>
                <a:gd name="T4" fmla="*/ 175 w 176"/>
                <a:gd name="T5" fmla="*/ 0 h 6"/>
                <a:gd name="T6" fmla="*/ 175 w 176"/>
                <a:gd name="T7" fmla="*/ 5 h 6"/>
                <a:gd name="T8" fmla="*/ 0 w 176"/>
                <a:gd name="T9" fmla="*/ 5 h 6"/>
                <a:gd name="T10" fmla="*/ 0 60000 65536"/>
                <a:gd name="T11" fmla="*/ 0 60000 65536"/>
                <a:gd name="T12" fmla="*/ 0 60000 65536"/>
                <a:gd name="T13" fmla="*/ 0 60000 65536"/>
                <a:gd name="T14" fmla="*/ 0 60000 65536"/>
                <a:gd name="T15" fmla="*/ 0 w 176"/>
                <a:gd name="T16" fmla="*/ 0 h 6"/>
                <a:gd name="T17" fmla="*/ 176 w 176"/>
                <a:gd name="T18" fmla="*/ 6 h 6"/>
              </a:gdLst>
              <a:ahLst/>
              <a:cxnLst>
                <a:cxn ang="T10">
                  <a:pos x="T0" y="T1"/>
                </a:cxn>
                <a:cxn ang="T11">
                  <a:pos x="T2" y="T3"/>
                </a:cxn>
                <a:cxn ang="T12">
                  <a:pos x="T4" y="T5"/>
                </a:cxn>
                <a:cxn ang="T13">
                  <a:pos x="T6" y="T7"/>
                </a:cxn>
                <a:cxn ang="T14">
                  <a:pos x="T8" y="T9"/>
                </a:cxn>
              </a:cxnLst>
              <a:rect l="T15" t="T16" r="T17" b="T18"/>
              <a:pathLst>
                <a:path w="176" h="6">
                  <a:moveTo>
                    <a:pt x="0" y="5"/>
                  </a:moveTo>
                  <a:lnTo>
                    <a:pt x="0" y="0"/>
                  </a:lnTo>
                  <a:lnTo>
                    <a:pt x="175" y="0"/>
                  </a:lnTo>
                  <a:lnTo>
                    <a:pt x="175" y="5"/>
                  </a:lnTo>
                  <a:lnTo>
                    <a:pt x="0"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31" name="Freeform 20"/>
            <p:cNvSpPr>
              <a:spLocks/>
            </p:cNvSpPr>
            <p:nvPr/>
          </p:nvSpPr>
          <p:spPr bwMode="auto">
            <a:xfrm>
              <a:off x="1640" y="1648"/>
              <a:ext cx="37" cy="133"/>
            </a:xfrm>
            <a:custGeom>
              <a:avLst/>
              <a:gdLst>
                <a:gd name="T0" fmla="*/ 0 w 37"/>
                <a:gd name="T1" fmla="*/ 0 h 133"/>
                <a:gd name="T2" fmla="*/ 0 w 37"/>
                <a:gd name="T3" fmla="*/ 122 h 133"/>
                <a:gd name="T4" fmla="*/ 36 w 37"/>
                <a:gd name="T5" fmla="*/ 122 h 133"/>
                <a:gd name="T6" fmla="*/ 36 w 37"/>
                <a:gd name="T7" fmla="*/ 132 h 133"/>
                <a:gd name="T8" fmla="*/ 0 w 37"/>
                <a:gd name="T9" fmla="*/ 132 h 133"/>
                <a:gd name="T10" fmla="*/ 0 60000 65536"/>
                <a:gd name="T11" fmla="*/ 0 60000 65536"/>
                <a:gd name="T12" fmla="*/ 0 60000 65536"/>
                <a:gd name="T13" fmla="*/ 0 60000 65536"/>
                <a:gd name="T14" fmla="*/ 0 60000 65536"/>
                <a:gd name="T15" fmla="*/ 0 w 37"/>
                <a:gd name="T16" fmla="*/ 0 h 133"/>
                <a:gd name="T17" fmla="*/ 37 w 37"/>
                <a:gd name="T18" fmla="*/ 133 h 133"/>
              </a:gdLst>
              <a:ahLst/>
              <a:cxnLst>
                <a:cxn ang="T10">
                  <a:pos x="T0" y="T1"/>
                </a:cxn>
                <a:cxn ang="T11">
                  <a:pos x="T2" y="T3"/>
                </a:cxn>
                <a:cxn ang="T12">
                  <a:pos x="T4" y="T5"/>
                </a:cxn>
                <a:cxn ang="T13">
                  <a:pos x="T6" y="T7"/>
                </a:cxn>
                <a:cxn ang="T14">
                  <a:pos x="T8" y="T9"/>
                </a:cxn>
              </a:cxnLst>
              <a:rect l="T15" t="T16" r="T17" b="T18"/>
              <a:pathLst>
                <a:path w="37" h="133">
                  <a:moveTo>
                    <a:pt x="0" y="0"/>
                  </a:moveTo>
                  <a:lnTo>
                    <a:pt x="0" y="122"/>
                  </a:lnTo>
                  <a:lnTo>
                    <a:pt x="36" y="122"/>
                  </a:lnTo>
                  <a:lnTo>
                    <a:pt x="36" y="132"/>
                  </a:lnTo>
                  <a:lnTo>
                    <a:pt x="0" y="132"/>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32" name="Freeform 21"/>
            <p:cNvSpPr>
              <a:spLocks/>
            </p:cNvSpPr>
            <p:nvPr/>
          </p:nvSpPr>
          <p:spPr bwMode="auto">
            <a:xfrm>
              <a:off x="1764" y="1648"/>
              <a:ext cx="37" cy="133"/>
            </a:xfrm>
            <a:custGeom>
              <a:avLst/>
              <a:gdLst>
                <a:gd name="T0" fmla="*/ 36 w 37"/>
                <a:gd name="T1" fmla="*/ 0 h 133"/>
                <a:gd name="T2" fmla="*/ 36 w 37"/>
                <a:gd name="T3" fmla="*/ 122 h 133"/>
                <a:gd name="T4" fmla="*/ 0 w 37"/>
                <a:gd name="T5" fmla="*/ 122 h 133"/>
                <a:gd name="T6" fmla="*/ 0 w 37"/>
                <a:gd name="T7" fmla="*/ 132 h 133"/>
                <a:gd name="T8" fmla="*/ 36 w 37"/>
                <a:gd name="T9" fmla="*/ 132 h 133"/>
                <a:gd name="T10" fmla="*/ 0 60000 65536"/>
                <a:gd name="T11" fmla="*/ 0 60000 65536"/>
                <a:gd name="T12" fmla="*/ 0 60000 65536"/>
                <a:gd name="T13" fmla="*/ 0 60000 65536"/>
                <a:gd name="T14" fmla="*/ 0 60000 65536"/>
                <a:gd name="T15" fmla="*/ 0 w 37"/>
                <a:gd name="T16" fmla="*/ 0 h 133"/>
                <a:gd name="T17" fmla="*/ 37 w 37"/>
                <a:gd name="T18" fmla="*/ 133 h 133"/>
              </a:gdLst>
              <a:ahLst/>
              <a:cxnLst>
                <a:cxn ang="T10">
                  <a:pos x="T0" y="T1"/>
                </a:cxn>
                <a:cxn ang="T11">
                  <a:pos x="T2" y="T3"/>
                </a:cxn>
                <a:cxn ang="T12">
                  <a:pos x="T4" y="T5"/>
                </a:cxn>
                <a:cxn ang="T13">
                  <a:pos x="T6" y="T7"/>
                </a:cxn>
                <a:cxn ang="T14">
                  <a:pos x="T8" y="T9"/>
                </a:cxn>
              </a:cxnLst>
              <a:rect l="T15" t="T16" r="T17" b="T18"/>
              <a:pathLst>
                <a:path w="37" h="133">
                  <a:moveTo>
                    <a:pt x="36" y="0"/>
                  </a:moveTo>
                  <a:lnTo>
                    <a:pt x="36" y="122"/>
                  </a:lnTo>
                  <a:lnTo>
                    <a:pt x="0" y="122"/>
                  </a:lnTo>
                  <a:lnTo>
                    <a:pt x="0" y="132"/>
                  </a:lnTo>
                  <a:lnTo>
                    <a:pt x="36" y="132"/>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33" name="Freeform 22"/>
            <p:cNvSpPr>
              <a:spLocks/>
            </p:cNvSpPr>
            <p:nvPr/>
          </p:nvSpPr>
          <p:spPr bwMode="auto">
            <a:xfrm>
              <a:off x="1584" y="1846"/>
              <a:ext cx="42" cy="77"/>
            </a:xfrm>
            <a:custGeom>
              <a:avLst/>
              <a:gdLst>
                <a:gd name="T0" fmla="*/ 41 w 42"/>
                <a:gd name="T1" fmla="*/ 0 h 77"/>
                <a:gd name="T2" fmla="*/ 0 w 42"/>
                <a:gd name="T3" fmla="*/ 0 h 77"/>
                <a:gd name="T4" fmla="*/ 0 w 42"/>
                <a:gd name="T5" fmla="*/ 76 h 77"/>
                <a:gd name="T6" fmla="*/ 15 w 42"/>
                <a:gd name="T7" fmla="*/ 76 h 77"/>
                <a:gd name="T8" fmla="*/ 0 60000 65536"/>
                <a:gd name="T9" fmla="*/ 0 60000 65536"/>
                <a:gd name="T10" fmla="*/ 0 60000 65536"/>
                <a:gd name="T11" fmla="*/ 0 60000 65536"/>
                <a:gd name="T12" fmla="*/ 0 w 42"/>
                <a:gd name="T13" fmla="*/ 0 h 77"/>
                <a:gd name="T14" fmla="*/ 42 w 42"/>
                <a:gd name="T15" fmla="*/ 77 h 77"/>
              </a:gdLst>
              <a:ahLst/>
              <a:cxnLst>
                <a:cxn ang="T8">
                  <a:pos x="T0" y="T1"/>
                </a:cxn>
                <a:cxn ang="T9">
                  <a:pos x="T2" y="T3"/>
                </a:cxn>
                <a:cxn ang="T10">
                  <a:pos x="T4" y="T5"/>
                </a:cxn>
                <a:cxn ang="T11">
                  <a:pos x="T6" y="T7"/>
                </a:cxn>
              </a:cxnLst>
              <a:rect l="T12" t="T13" r="T14" b="T15"/>
              <a:pathLst>
                <a:path w="42" h="77">
                  <a:moveTo>
                    <a:pt x="41" y="0"/>
                  </a:moveTo>
                  <a:lnTo>
                    <a:pt x="0" y="0"/>
                  </a:lnTo>
                  <a:lnTo>
                    <a:pt x="0" y="76"/>
                  </a:lnTo>
                  <a:lnTo>
                    <a:pt x="15" y="7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34" name="Freeform 23"/>
            <p:cNvSpPr>
              <a:spLocks/>
            </p:cNvSpPr>
            <p:nvPr/>
          </p:nvSpPr>
          <p:spPr bwMode="auto">
            <a:xfrm>
              <a:off x="1816" y="1846"/>
              <a:ext cx="47" cy="77"/>
            </a:xfrm>
            <a:custGeom>
              <a:avLst/>
              <a:gdLst>
                <a:gd name="T0" fmla="*/ 0 w 47"/>
                <a:gd name="T1" fmla="*/ 0 h 77"/>
                <a:gd name="T2" fmla="*/ 46 w 47"/>
                <a:gd name="T3" fmla="*/ 0 h 77"/>
                <a:gd name="T4" fmla="*/ 46 w 47"/>
                <a:gd name="T5" fmla="*/ 76 h 77"/>
                <a:gd name="T6" fmla="*/ 26 w 47"/>
                <a:gd name="T7" fmla="*/ 76 h 77"/>
                <a:gd name="T8" fmla="*/ 0 60000 65536"/>
                <a:gd name="T9" fmla="*/ 0 60000 65536"/>
                <a:gd name="T10" fmla="*/ 0 60000 65536"/>
                <a:gd name="T11" fmla="*/ 0 60000 65536"/>
                <a:gd name="T12" fmla="*/ 0 w 47"/>
                <a:gd name="T13" fmla="*/ 0 h 77"/>
                <a:gd name="T14" fmla="*/ 47 w 47"/>
                <a:gd name="T15" fmla="*/ 77 h 77"/>
              </a:gdLst>
              <a:ahLst/>
              <a:cxnLst>
                <a:cxn ang="T8">
                  <a:pos x="T0" y="T1"/>
                </a:cxn>
                <a:cxn ang="T9">
                  <a:pos x="T2" y="T3"/>
                </a:cxn>
                <a:cxn ang="T10">
                  <a:pos x="T4" y="T5"/>
                </a:cxn>
                <a:cxn ang="T11">
                  <a:pos x="T6" y="T7"/>
                </a:cxn>
              </a:cxnLst>
              <a:rect l="T12" t="T13" r="T14" b="T15"/>
              <a:pathLst>
                <a:path w="47" h="77">
                  <a:moveTo>
                    <a:pt x="0" y="0"/>
                  </a:moveTo>
                  <a:lnTo>
                    <a:pt x="46" y="0"/>
                  </a:lnTo>
                  <a:lnTo>
                    <a:pt x="46" y="76"/>
                  </a:lnTo>
                  <a:lnTo>
                    <a:pt x="26" y="7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35" name="Freeform 24"/>
            <p:cNvSpPr>
              <a:spLocks/>
            </p:cNvSpPr>
            <p:nvPr/>
          </p:nvSpPr>
          <p:spPr bwMode="auto">
            <a:xfrm>
              <a:off x="1207" y="3128"/>
              <a:ext cx="74" cy="26"/>
            </a:xfrm>
            <a:custGeom>
              <a:avLst/>
              <a:gdLst>
                <a:gd name="T0" fmla="*/ 57 w 74"/>
                <a:gd name="T1" fmla="*/ 15 h 26"/>
                <a:gd name="T2" fmla="*/ 73 w 74"/>
                <a:gd name="T3" fmla="*/ 15 h 26"/>
                <a:gd name="T4" fmla="*/ 73 w 74"/>
                <a:gd name="T5" fmla="*/ 0 h 26"/>
                <a:gd name="T6" fmla="*/ 0 w 74"/>
                <a:gd name="T7" fmla="*/ 0 h 26"/>
                <a:gd name="T8" fmla="*/ 0 w 74"/>
                <a:gd name="T9" fmla="*/ 15 h 26"/>
                <a:gd name="T10" fmla="*/ 16 w 74"/>
                <a:gd name="T11" fmla="*/ 15 h 26"/>
                <a:gd name="T12" fmla="*/ 16 w 74"/>
                <a:gd name="T13" fmla="*/ 25 h 26"/>
                <a:gd name="T14" fmla="*/ 0 60000 65536"/>
                <a:gd name="T15" fmla="*/ 0 60000 65536"/>
                <a:gd name="T16" fmla="*/ 0 60000 65536"/>
                <a:gd name="T17" fmla="*/ 0 60000 65536"/>
                <a:gd name="T18" fmla="*/ 0 60000 65536"/>
                <a:gd name="T19" fmla="*/ 0 60000 65536"/>
                <a:gd name="T20" fmla="*/ 0 60000 65536"/>
                <a:gd name="T21" fmla="*/ 0 w 74"/>
                <a:gd name="T22" fmla="*/ 0 h 26"/>
                <a:gd name="T23" fmla="*/ 74 w 74"/>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4" h="26">
                  <a:moveTo>
                    <a:pt x="57" y="15"/>
                  </a:moveTo>
                  <a:lnTo>
                    <a:pt x="73" y="15"/>
                  </a:lnTo>
                  <a:lnTo>
                    <a:pt x="73" y="0"/>
                  </a:lnTo>
                  <a:lnTo>
                    <a:pt x="0" y="0"/>
                  </a:lnTo>
                  <a:lnTo>
                    <a:pt x="0" y="15"/>
                  </a:lnTo>
                  <a:lnTo>
                    <a:pt x="16" y="15"/>
                  </a:lnTo>
                  <a:lnTo>
                    <a:pt x="16" y="2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36" name="Line 25"/>
            <p:cNvSpPr>
              <a:spLocks noChangeShapeType="1"/>
            </p:cNvSpPr>
            <p:nvPr/>
          </p:nvSpPr>
          <p:spPr bwMode="auto">
            <a:xfrm flipH="1" flipV="1">
              <a:off x="1374" y="2227"/>
              <a:ext cx="18" cy="3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37" name="Line 26"/>
            <p:cNvSpPr>
              <a:spLocks noChangeShapeType="1"/>
            </p:cNvSpPr>
            <p:nvPr/>
          </p:nvSpPr>
          <p:spPr bwMode="auto">
            <a:xfrm flipH="1">
              <a:off x="1384" y="2235"/>
              <a:ext cx="18" cy="22"/>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38" name="Line 27"/>
            <p:cNvSpPr>
              <a:spLocks noChangeShapeType="1"/>
            </p:cNvSpPr>
            <p:nvPr/>
          </p:nvSpPr>
          <p:spPr bwMode="auto">
            <a:xfrm>
              <a:off x="1407" y="2261"/>
              <a:ext cx="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39" name="Freeform 28"/>
            <p:cNvSpPr>
              <a:spLocks/>
            </p:cNvSpPr>
            <p:nvPr/>
          </p:nvSpPr>
          <p:spPr bwMode="auto">
            <a:xfrm>
              <a:off x="1403" y="2241"/>
              <a:ext cx="7" cy="21"/>
            </a:xfrm>
            <a:custGeom>
              <a:avLst/>
              <a:gdLst>
                <a:gd name="T0" fmla="*/ 6 w 7"/>
                <a:gd name="T1" fmla="*/ 20 h 21"/>
                <a:gd name="T2" fmla="*/ 6 w 7"/>
                <a:gd name="T3" fmla="*/ 0 h 21"/>
                <a:gd name="T4" fmla="*/ 0 w 7"/>
                <a:gd name="T5" fmla="*/ 0 h 21"/>
                <a:gd name="T6" fmla="*/ 0 60000 65536"/>
                <a:gd name="T7" fmla="*/ 0 60000 65536"/>
                <a:gd name="T8" fmla="*/ 0 60000 65536"/>
                <a:gd name="T9" fmla="*/ 0 w 7"/>
                <a:gd name="T10" fmla="*/ 0 h 21"/>
                <a:gd name="T11" fmla="*/ 7 w 7"/>
                <a:gd name="T12" fmla="*/ 21 h 21"/>
              </a:gdLst>
              <a:ahLst/>
              <a:cxnLst>
                <a:cxn ang="T6">
                  <a:pos x="T0" y="T1"/>
                </a:cxn>
                <a:cxn ang="T7">
                  <a:pos x="T2" y="T3"/>
                </a:cxn>
                <a:cxn ang="T8">
                  <a:pos x="T4" y="T5"/>
                </a:cxn>
              </a:cxnLst>
              <a:rect l="T9" t="T10" r="T11" b="T12"/>
              <a:pathLst>
                <a:path w="7" h="21">
                  <a:moveTo>
                    <a:pt x="6" y="20"/>
                  </a:moveTo>
                  <a:lnTo>
                    <a:pt x="6" y="0"/>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40" name="Line 29"/>
            <p:cNvSpPr>
              <a:spLocks noChangeShapeType="1"/>
            </p:cNvSpPr>
            <p:nvPr/>
          </p:nvSpPr>
          <p:spPr bwMode="auto">
            <a:xfrm flipV="1">
              <a:off x="1409" y="2227"/>
              <a:ext cx="0" cy="1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41" name="Freeform 30"/>
            <p:cNvSpPr>
              <a:spLocks/>
            </p:cNvSpPr>
            <p:nvPr/>
          </p:nvSpPr>
          <p:spPr bwMode="auto">
            <a:xfrm>
              <a:off x="1424" y="2241"/>
              <a:ext cx="16" cy="21"/>
            </a:xfrm>
            <a:custGeom>
              <a:avLst/>
              <a:gdLst>
                <a:gd name="T0" fmla="*/ 0 w 16"/>
                <a:gd name="T1" fmla="*/ 10 h 21"/>
                <a:gd name="T2" fmla="*/ 15 w 16"/>
                <a:gd name="T3" fmla="*/ 10 h 21"/>
                <a:gd name="T4" fmla="*/ 15 w 16"/>
                <a:gd name="T5" fmla="*/ 5 h 21"/>
                <a:gd name="T6" fmla="*/ 10 w 16"/>
                <a:gd name="T7" fmla="*/ 0 h 21"/>
                <a:gd name="T8" fmla="*/ 5 w 16"/>
                <a:gd name="T9" fmla="*/ 0 h 21"/>
                <a:gd name="T10" fmla="*/ 0 w 16"/>
                <a:gd name="T11" fmla="*/ 5 h 21"/>
                <a:gd name="T12" fmla="*/ 0 w 16"/>
                <a:gd name="T13" fmla="*/ 15 h 21"/>
                <a:gd name="T14" fmla="*/ 5 w 16"/>
                <a:gd name="T15" fmla="*/ 20 h 21"/>
                <a:gd name="T16" fmla="*/ 10 w 16"/>
                <a:gd name="T17" fmla="*/ 20 h 21"/>
                <a:gd name="T18" fmla="*/ 15 w 16"/>
                <a:gd name="T19" fmla="*/ 15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
                <a:gd name="T31" fmla="*/ 0 h 21"/>
                <a:gd name="T32" fmla="*/ 16 w 16"/>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 h="21">
                  <a:moveTo>
                    <a:pt x="0" y="10"/>
                  </a:moveTo>
                  <a:lnTo>
                    <a:pt x="15" y="10"/>
                  </a:lnTo>
                  <a:lnTo>
                    <a:pt x="15" y="5"/>
                  </a:lnTo>
                  <a:lnTo>
                    <a:pt x="10" y="0"/>
                  </a:lnTo>
                  <a:lnTo>
                    <a:pt x="5" y="0"/>
                  </a:lnTo>
                  <a:lnTo>
                    <a:pt x="0" y="5"/>
                  </a:lnTo>
                  <a:lnTo>
                    <a:pt x="0" y="15"/>
                  </a:lnTo>
                  <a:lnTo>
                    <a:pt x="5" y="20"/>
                  </a:lnTo>
                  <a:lnTo>
                    <a:pt x="10" y="20"/>
                  </a:lnTo>
                  <a:lnTo>
                    <a:pt x="15" y="1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42" name="Line 31"/>
            <p:cNvSpPr>
              <a:spLocks noChangeShapeType="1"/>
            </p:cNvSpPr>
            <p:nvPr/>
          </p:nvSpPr>
          <p:spPr bwMode="auto">
            <a:xfrm flipH="1" flipV="1">
              <a:off x="1446" y="2237"/>
              <a:ext cx="13" cy="2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43" name="Line 32"/>
            <p:cNvSpPr>
              <a:spLocks noChangeShapeType="1"/>
            </p:cNvSpPr>
            <p:nvPr/>
          </p:nvSpPr>
          <p:spPr bwMode="auto">
            <a:xfrm flipH="1">
              <a:off x="1451" y="2245"/>
              <a:ext cx="13" cy="12"/>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44" name="Line 33"/>
            <p:cNvSpPr>
              <a:spLocks noChangeShapeType="1"/>
            </p:cNvSpPr>
            <p:nvPr/>
          </p:nvSpPr>
          <p:spPr bwMode="auto">
            <a:xfrm flipH="1" flipV="1">
              <a:off x="1456" y="2237"/>
              <a:ext cx="18" cy="2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45" name="Line 34"/>
            <p:cNvSpPr>
              <a:spLocks noChangeShapeType="1"/>
            </p:cNvSpPr>
            <p:nvPr/>
          </p:nvSpPr>
          <p:spPr bwMode="auto">
            <a:xfrm flipH="1">
              <a:off x="1466" y="2245"/>
              <a:ext cx="14" cy="12"/>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46" name="Line 35"/>
            <p:cNvSpPr>
              <a:spLocks noChangeShapeType="1"/>
            </p:cNvSpPr>
            <p:nvPr/>
          </p:nvSpPr>
          <p:spPr bwMode="auto">
            <a:xfrm>
              <a:off x="1486" y="2261"/>
              <a:ext cx="5"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47" name="Line 36"/>
            <p:cNvSpPr>
              <a:spLocks noChangeShapeType="1"/>
            </p:cNvSpPr>
            <p:nvPr/>
          </p:nvSpPr>
          <p:spPr bwMode="auto">
            <a:xfrm flipV="1">
              <a:off x="1486" y="2237"/>
              <a:ext cx="0" cy="2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48" name="Line 37"/>
            <p:cNvSpPr>
              <a:spLocks noChangeShapeType="1"/>
            </p:cNvSpPr>
            <p:nvPr/>
          </p:nvSpPr>
          <p:spPr bwMode="auto">
            <a:xfrm flipV="1">
              <a:off x="1486" y="2227"/>
              <a:ext cx="0" cy="1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49" name="Line 38"/>
            <p:cNvSpPr>
              <a:spLocks noChangeShapeType="1"/>
            </p:cNvSpPr>
            <p:nvPr/>
          </p:nvSpPr>
          <p:spPr bwMode="auto">
            <a:xfrm flipV="1">
              <a:off x="1501" y="2237"/>
              <a:ext cx="0" cy="2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50" name="Freeform 39"/>
            <p:cNvSpPr>
              <a:spLocks/>
            </p:cNvSpPr>
            <p:nvPr/>
          </p:nvSpPr>
          <p:spPr bwMode="auto">
            <a:xfrm>
              <a:off x="1501" y="2241"/>
              <a:ext cx="17" cy="21"/>
            </a:xfrm>
            <a:custGeom>
              <a:avLst/>
              <a:gdLst>
                <a:gd name="T0" fmla="*/ 0 w 17"/>
                <a:gd name="T1" fmla="*/ 5 h 21"/>
                <a:gd name="T2" fmla="*/ 6 w 17"/>
                <a:gd name="T3" fmla="*/ 0 h 21"/>
                <a:gd name="T4" fmla="*/ 11 w 17"/>
                <a:gd name="T5" fmla="*/ 0 h 21"/>
                <a:gd name="T6" fmla="*/ 16 w 17"/>
                <a:gd name="T7" fmla="*/ 5 h 21"/>
                <a:gd name="T8" fmla="*/ 16 w 17"/>
                <a:gd name="T9" fmla="*/ 20 h 21"/>
                <a:gd name="T10" fmla="*/ 0 60000 65536"/>
                <a:gd name="T11" fmla="*/ 0 60000 65536"/>
                <a:gd name="T12" fmla="*/ 0 60000 65536"/>
                <a:gd name="T13" fmla="*/ 0 60000 65536"/>
                <a:gd name="T14" fmla="*/ 0 60000 65536"/>
                <a:gd name="T15" fmla="*/ 0 w 17"/>
                <a:gd name="T16" fmla="*/ 0 h 21"/>
                <a:gd name="T17" fmla="*/ 17 w 17"/>
                <a:gd name="T18" fmla="*/ 21 h 21"/>
              </a:gdLst>
              <a:ahLst/>
              <a:cxnLst>
                <a:cxn ang="T10">
                  <a:pos x="T0" y="T1"/>
                </a:cxn>
                <a:cxn ang="T11">
                  <a:pos x="T2" y="T3"/>
                </a:cxn>
                <a:cxn ang="T12">
                  <a:pos x="T4" y="T5"/>
                </a:cxn>
                <a:cxn ang="T13">
                  <a:pos x="T6" y="T7"/>
                </a:cxn>
                <a:cxn ang="T14">
                  <a:pos x="T8" y="T9"/>
                </a:cxn>
              </a:cxnLst>
              <a:rect l="T15" t="T16" r="T17" b="T18"/>
              <a:pathLst>
                <a:path w="17" h="21">
                  <a:moveTo>
                    <a:pt x="0" y="5"/>
                  </a:moveTo>
                  <a:lnTo>
                    <a:pt x="6" y="0"/>
                  </a:lnTo>
                  <a:lnTo>
                    <a:pt x="11" y="0"/>
                  </a:lnTo>
                  <a:lnTo>
                    <a:pt x="16" y="5"/>
                  </a:lnTo>
                  <a:lnTo>
                    <a:pt x="16" y="2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51" name="Freeform 40"/>
            <p:cNvSpPr>
              <a:spLocks/>
            </p:cNvSpPr>
            <p:nvPr/>
          </p:nvSpPr>
          <p:spPr bwMode="auto">
            <a:xfrm>
              <a:off x="1522" y="2241"/>
              <a:ext cx="21" cy="31"/>
            </a:xfrm>
            <a:custGeom>
              <a:avLst/>
              <a:gdLst>
                <a:gd name="T0" fmla="*/ 0 w 21"/>
                <a:gd name="T1" fmla="*/ 25 h 31"/>
                <a:gd name="T2" fmla="*/ 10 w 21"/>
                <a:gd name="T3" fmla="*/ 30 h 31"/>
                <a:gd name="T4" fmla="*/ 14 w 21"/>
                <a:gd name="T5" fmla="*/ 30 h 31"/>
                <a:gd name="T6" fmla="*/ 20 w 21"/>
                <a:gd name="T7" fmla="*/ 25 h 31"/>
                <a:gd name="T8" fmla="*/ 20 w 21"/>
                <a:gd name="T9" fmla="*/ 0 h 31"/>
                <a:gd name="T10" fmla="*/ 0 60000 65536"/>
                <a:gd name="T11" fmla="*/ 0 60000 65536"/>
                <a:gd name="T12" fmla="*/ 0 60000 65536"/>
                <a:gd name="T13" fmla="*/ 0 60000 65536"/>
                <a:gd name="T14" fmla="*/ 0 60000 65536"/>
                <a:gd name="T15" fmla="*/ 0 w 21"/>
                <a:gd name="T16" fmla="*/ 0 h 31"/>
                <a:gd name="T17" fmla="*/ 21 w 21"/>
                <a:gd name="T18" fmla="*/ 31 h 31"/>
              </a:gdLst>
              <a:ahLst/>
              <a:cxnLst>
                <a:cxn ang="T10">
                  <a:pos x="T0" y="T1"/>
                </a:cxn>
                <a:cxn ang="T11">
                  <a:pos x="T2" y="T3"/>
                </a:cxn>
                <a:cxn ang="T12">
                  <a:pos x="T4" y="T5"/>
                </a:cxn>
                <a:cxn ang="T13">
                  <a:pos x="T6" y="T7"/>
                </a:cxn>
                <a:cxn ang="T14">
                  <a:pos x="T8" y="T9"/>
                </a:cxn>
              </a:cxnLst>
              <a:rect l="T15" t="T16" r="T17" b="T18"/>
              <a:pathLst>
                <a:path w="21" h="31">
                  <a:moveTo>
                    <a:pt x="0" y="25"/>
                  </a:moveTo>
                  <a:lnTo>
                    <a:pt x="10" y="30"/>
                  </a:lnTo>
                  <a:lnTo>
                    <a:pt x="14" y="30"/>
                  </a:lnTo>
                  <a:lnTo>
                    <a:pt x="20" y="25"/>
                  </a:lnTo>
                  <a:lnTo>
                    <a:pt x="2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52" name="Freeform 41"/>
            <p:cNvSpPr>
              <a:spLocks/>
            </p:cNvSpPr>
            <p:nvPr/>
          </p:nvSpPr>
          <p:spPr bwMode="auto">
            <a:xfrm>
              <a:off x="1522" y="2241"/>
              <a:ext cx="21" cy="21"/>
            </a:xfrm>
            <a:custGeom>
              <a:avLst/>
              <a:gdLst>
                <a:gd name="T0" fmla="*/ 20 w 21"/>
                <a:gd name="T1" fmla="*/ 5 h 21"/>
                <a:gd name="T2" fmla="*/ 14 w 21"/>
                <a:gd name="T3" fmla="*/ 0 h 21"/>
                <a:gd name="T4" fmla="*/ 10 w 21"/>
                <a:gd name="T5" fmla="*/ 0 h 21"/>
                <a:gd name="T6" fmla="*/ 0 w 21"/>
                <a:gd name="T7" fmla="*/ 5 h 21"/>
                <a:gd name="T8" fmla="*/ 0 w 21"/>
                <a:gd name="T9" fmla="*/ 15 h 21"/>
                <a:gd name="T10" fmla="*/ 10 w 21"/>
                <a:gd name="T11" fmla="*/ 20 h 21"/>
                <a:gd name="T12" fmla="*/ 14 w 21"/>
                <a:gd name="T13" fmla="*/ 20 h 21"/>
                <a:gd name="T14" fmla="*/ 20 w 21"/>
                <a:gd name="T15" fmla="*/ 15 h 21"/>
                <a:gd name="T16" fmla="*/ 0 60000 65536"/>
                <a:gd name="T17" fmla="*/ 0 60000 65536"/>
                <a:gd name="T18" fmla="*/ 0 60000 65536"/>
                <a:gd name="T19" fmla="*/ 0 60000 65536"/>
                <a:gd name="T20" fmla="*/ 0 60000 65536"/>
                <a:gd name="T21" fmla="*/ 0 60000 65536"/>
                <a:gd name="T22" fmla="*/ 0 60000 65536"/>
                <a:gd name="T23" fmla="*/ 0 60000 65536"/>
                <a:gd name="T24" fmla="*/ 0 w 21"/>
                <a:gd name="T25" fmla="*/ 0 h 21"/>
                <a:gd name="T26" fmla="*/ 21 w 21"/>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 h="21">
                  <a:moveTo>
                    <a:pt x="20" y="5"/>
                  </a:moveTo>
                  <a:lnTo>
                    <a:pt x="14" y="0"/>
                  </a:lnTo>
                  <a:lnTo>
                    <a:pt x="10" y="0"/>
                  </a:lnTo>
                  <a:lnTo>
                    <a:pt x="0" y="5"/>
                  </a:lnTo>
                  <a:lnTo>
                    <a:pt x="0" y="15"/>
                  </a:lnTo>
                  <a:lnTo>
                    <a:pt x="10" y="20"/>
                  </a:lnTo>
                  <a:lnTo>
                    <a:pt x="14" y="20"/>
                  </a:lnTo>
                  <a:lnTo>
                    <a:pt x="20" y="1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53" name="Freeform 42"/>
            <p:cNvSpPr>
              <a:spLocks/>
            </p:cNvSpPr>
            <p:nvPr/>
          </p:nvSpPr>
          <p:spPr bwMode="auto">
            <a:xfrm>
              <a:off x="1419" y="2277"/>
              <a:ext cx="16" cy="36"/>
            </a:xfrm>
            <a:custGeom>
              <a:avLst/>
              <a:gdLst>
                <a:gd name="T0" fmla="*/ 0 w 16"/>
                <a:gd name="T1" fmla="*/ 35 h 36"/>
                <a:gd name="T2" fmla="*/ 0 w 16"/>
                <a:gd name="T3" fmla="*/ 0 h 36"/>
                <a:gd name="T4" fmla="*/ 10 w 16"/>
                <a:gd name="T5" fmla="*/ 0 h 36"/>
                <a:gd name="T6" fmla="*/ 15 w 16"/>
                <a:gd name="T7" fmla="*/ 5 h 36"/>
                <a:gd name="T8" fmla="*/ 15 w 16"/>
                <a:gd name="T9" fmla="*/ 10 h 36"/>
                <a:gd name="T10" fmla="*/ 15 w 16"/>
                <a:gd name="T11" fmla="*/ 15 h 36"/>
                <a:gd name="T12" fmla="*/ 10 w 16"/>
                <a:gd name="T13" fmla="*/ 15 h 36"/>
                <a:gd name="T14" fmla="*/ 0 w 16"/>
                <a:gd name="T15" fmla="*/ 15 h 36"/>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36"/>
                <a:gd name="T26" fmla="*/ 16 w 16"/>
                <a:gd name="T27" fmla="*/ 36 h 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36">
                  <a:moveTo>
                    <a:pt x="0" y="35"/>
                  </a:moveTo>
                  <a:lnTo>
                    <a:pt x="0" y="0"/>
                  </a:lnTo>
                  <a:lnTo>
                    <a:pt x="10" y="0"/>
                  </a:lnTo>
                  <a:lnTo>
                    <a:pt x="15" y="5"/>
                  </a:lnTo>
                  <a:lnTo>
                    <a:pt x="15" y="10"/>
                  </a:lnTo>
                  <a:lnTo>
                    <a:pt x="15" y="15"/>
                  </a:lnTo>
                  <a:lnTo>
                    <a:pt x="10" y="15"/>
                  </a:lnTo>
                  <a:lnTo>
                    <a:pt x="0" y="1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54" name="Freeform 43"/>
            <p:cNvSpPr>
              <a:spLocks/>
            </p:cNvSpPr>
            <p:nvPr/>
          </p:nvSpPr>
          <p:spPr bwMode="auto">
            <a:xfrm>
              <a:off x="1445" y="2287"/>
              <a:ext cx="21" cy="26"/>
            </a:xfrm>
            <a:custGeom>
              <a:avLst/>
              <a:gdLst>
                <a:gd name="T0" fmla="*/ 20 w 21"/>
                <a:gd name="T1" fmla="*/ 20 h 26"/>
                <a:gd name="T2" fmla="*/ 20 w 21"/>
                <a:gd name="T3" fmla="*/ 5 h 26"/>
                <a:gd name="T4" fmla="*/ 10 w 21"/>
                <a:gd name="T5" fmla="*/ 0 h 26"/>
                <a:gd name="T6" fmla="*/ 6 w 21"/>
                <a:gd name="T7" fmla="*/ 0 h 26"/>
                <a:gd name="T8" fmla="*/ 0 w 21"/>
                <a:gd name="T9" fmla="*/ 5 h 26"/>
                <a:gd name="T10" fmla="*/ 0 w 21"/>
                <a:gd name="T11" fmla="*/ 20 h 26"/>
                <a:gd name="T12" fmla="*/ 6 w 21"/>
                <a:gd name="T13" fmla="*/ 25 h 26"/>
                <a:gd name="T14" fmla="*/ 10 w 21"/>
                <a:gd name="T15" fmla="*/ 25 h 26"/>
                <a:gd name="T16" fmla="*/ 20 w 21"/>
                <a:gd name="T17" fmla="*/ 20 h 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26"/>
                <a:gd name="T29" fmla="*/ 21 w 21"/>
                <a:gd name="T30" fmla="*/ 26 h 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26">
                  <a:moveTo>
                    <a:pt x="20" y="20"/>
                  </a:moveTo>
                  <a:lnTo>
                    <a:pt x="20" y="5"/>
                  </a:lnTo>
                  <a:lnTo>
                    <a:pt x="10" y="0"/>
                  </a:lnTo>
                  <a:lnTo>
                    <a:pt x="6" y="0"/>
                  </a:lnTo>
                  <a:lnTo>
                    <a:pt x="0" y="5"/>
                  </a:lnTo>
                  <a:lnTo>
                    <a:pt x="0" y="20"/>
                  </a:lnTo>
                  <a:lnTo>
                    <a:pt x="6" y="25"/>
                  </a:lnTo>
                  <a:lnTo>
                    <a:pt x="10" y="25"/>
                  </a:lnTo>
                  <a:lnTo>
                    <a:pt x="20" y="2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55" name="Line 44"/>
            <p:cNvSpPr>
              <a:spLocks noChangeShapeType="1"/>
            </p:cNvSpPr>
            <p:nvPr/>
          </p:nvSpPr>
          <p:spPr bwMode="auto">
            <a:xfrm flipV="1">
              <a:off x="1470" y="2283"/>
              <a:ext cx="0" cy="3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56" name="Freeform 45"/>
            <p:cNvSpPr>
              <a:spLocks/>
            </p:cNvSpPr>
            <p:nvPr/>
          </p:nvSpPr>
          <p:spPr bwMode="auto">
            <a:xfrm>
              <a:off x="1470" y="2287"/>
              <a:ext cx="17" cy="6"/>
            </a:xfrm>
            <a:custGeom>
              <a:avLst/>
              <a:gdLst>
                <a:gd name="T0" fmla="*/ 0 w 17"/>
                <a:gd name="T1" fmla="*/ 5 h 6"/>
                <a:gd name="T2" fmla="*/ 6 w 17"/>
                <a:gd name="T3" fmla="*/ 0 h 6"/>
                <a:gd name="T4" fmla="*/ 10 w 17"/>
                <a:gd name="T5" fmla="*/ 0 h 6"/>
                <a:gd name="T6" fmla="*/ 16 w 17"/>
                <a:gd name="T7" fmla="*/ 5 h 6"/>
                <a:gd name="T8" fmla="*/ 0 60000 65536"/>
                <a:gd name="T9" fmla="*/ 0 60000 65536"/>
                <a:gd name="T10" fmla="*/ 0 60000 65536"/>
                <a:gd name="T11" fmla="*/ 0 60000 65536"/>
                <a:gd name="T12" fmla="*/ 0 w 17"/>
                <a:gd name="T13" fmla="*/ 0 h 6"/>
                <a:gd name="T14" fmla="*/ 17 w 17"/>
                <a:gd name="T15" fmla="*/ 6 h 6"/>
              </a:gdLst>
              <a:ahLst/>
              <a:cxnLst>
                <a:cxn ang="T8">
                  <a:pos x="T0" y="T1"/>
                </a:cxn>
                <a:cxn ang="T9">
                  <a:pos x="T2" y="T3"/>
                </a:cxn>
                <a:cxn ang="T10">
                  <a:pos x="T4" y="T5"/>
                </a:cxn>
                <a:cxn ang="T11">
                  <a:pos x="T6" y="T7"/>
                </a:cxn>
              </a:cxnLst>
              <a:rect l="T12" t="T13" r="T14" b="T15"/>
              <a:pathLst>
                <a:path w="17" h="6">
                  <a:moveTo>
                    <a:pt x="0" y="5"/>
                  </a:moveTo>
                  <a:lnTo>
                    <a:pt x="6" y="0"/>
                  </a:lnTo>
                  <a:lnTo>
                    <a:pt x="10" y="0"/>
                  </a:lnTo>
                  <a:lnTo>
                    <a:pt x="16"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57" name="Line 46"/>
            <p:cNvSpPr>
              <a:spLocks noChangeShapeType="1"/>
            </p:cNvSpPr>
            <p:nvPr/>
          </p:nvSpPr>
          <p:spPr bwMode="auto">
            <a:xfrm>
              <a:off x="1500" y="2287"/>
              <a:ext cx="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58" name="Line 47"/>
            <p:cNvSpPr>
              <a:spLocks noChangeShapeType="1"/>
            </p:cNvSpPr>
            <p:nvPr/>
          </p:nvSpPr>
          <p:spPr bwMode="auto">
            <a:xfrm>
              <a:off x="1501" y="2286"/>
              <a:ext cx="0" cy="22"/>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59" name="Line 48"/>
            <p:cNvSpPr>
              <a:spLocks noChangeShapeType="1"/>
            </p:cNvSpPr>
            <p:nvPr/>
          </p:nvSpPr>
          <p:spPr bwMode="auto">
            <a:xfrm flipH="1">
              <a:off x="1564" y="2271"/>
              <a:ext cx="86"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60" name="Freeform 49"/>
            <p:cNvSpPr>
              <a:spLocks/>
            </p:cNvSpPr>
            <p:nvPr/>
          </p:nvSpPr>
          <p:spPr bwMode="auto">
            <a:xfrm>
              <a:off x="780" y="3169"/>
              <a:ext cx="22" cy="31"/>
            </a:xfrm>
            <a:custGeom>
              <a:avLst/>
              <a:gdLst>
                <a:gd name="T0" fmla="*/ 0 w 22"/>
                <a:gd name="T1" fmla="*/ 30 h 31"/>
                <a:gd name="T2" fmla="*/ 0 w 22"/>
                <a:gd name="T3" fmla="*/ 0 h 31"/>
                <a:gd name="T4" fmla="*/ 21 w 22"/>
                <a:gd name="T5" fmla="*/ 0 h 31"/>
                <a:gd name="T6" fmla="*/ 0 60000 65536"/>
                <a:gd name="T7" fmla="*/ 0 60000 65536"/>
                <a:gd name="T8" fmla="*/ 0 60000 65536"/>
                <a:gd name="T9" fmla="*/ 0 w 22"/>
                <a:gd name="T10" fmla="*/ 0 h 31"/>
                <a:gd name="T11" fmla="*/ 22 w 22"/>
                <a:gd name="T12" fmla="*/ 31 h 31"/>
              </a:gdLst>
              <a:ahLst/>
              <a:cxnLst>
                <a:cxn ang="T6">
                  <a:pos x="T0" y="T1"/>
                </a:cxn>
                <a:cxn ang="T7">
                  <a:pos x="T2" y="T3"/>
                </a:cxn>
                <a:cxn ang="T8">
                  <a:pos x="T4" y="T5"/>
                </a:cxn>
              </a:cxnLst>
              <a:rect l="T9" t="T10" r="T11" b="T12"/>
              <a:pathLst>
                <a:path w="22" h="31">
                  <a:moveTo>
                    <a:pt x="0" y="30"/>
                  </a:moveTo>
                  <a:lnTo>
                    <a:pt x="0" y="0"/>
                  </a:lnTo>
                  <a:lnTo>
                    <a:pt x="21"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61" name="Line 50"/>
            <p:cNvSpPr>
              <a:spLocks noChangeShapeType="1"/>
            </p:cNvSpPr>
            <p:nvPr/>
          </p:nvSpPr>
          <p:spPr bwMode="auto">
            <a:xfrm flipH="1">
              <a:off x="776" y="3184"/>
              <a:ext cx="2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62" name="Line 51"/>
            <p:cNvSpPr>
              <a:spLocks noChangeShapeType="1"/>
            </p:cNvSpPr>
            <p:nvPr/>
          </p:nvSpPr>
          <p:spPr bwMode="auto">
            <a:xfrm>
              <a:off x="784" y="3199"/>
              <a:ext cx="1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63" name="Line 52"/>
            <p:cNvSpPr>
              <a:spLocks noChangeShapeType="1"/>
            </p:cNvSpPr>
            <p:nvPr/>
          </p:nvSpPr>
          <p:spPr bwMode="auto">
            <a:xfrm flipV="1">
              <a:off x="811" y="3175"/>
              <a:ext cx="0" cy="2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64" name="Freeform 53"/>
            <p:cNvSpPr>
              <a:spLocks/>
            </p:cNvSpPr>
            <p:nvPr/>
          </p:nvSpPr>
          <p:spPr bwMode="auto">
            <a:xfrm>
              <a:off x="811" y="3179"/>
              <a:ext cx="11" cy="21"/>
            </a:xfrm>
            <a:custGeom>
              <a:avLst/>
              <a:gdLst>
                <a:gd name="T0" fmla="*/ 0 w 11"/>
                <a:gd name="T1" fmla="*/ 0 h 21"/>
                <a:gd name="T2" fmla="*/ 0 w 11"/>
                <a:gd name="T3" fmla="*/ 0 h 21"/>
                <a:gd name="T4" fmla="*/ 4 w 11"/>
                <a:gd name="T5" fmla="*/ 0 h 21"/>
                <a:gd name="T6" fmla="*/ 10 w 11"/>
                <a:gd name="T7" fmla="*/ 0 h 21"/>
                <a:gd name="T8" fmla="*/ 10 w 11"/>
                <a:gd name="T9" fmla="*/ 20 h 21"/>
                <a:gd name="T10" fmla="*/ 0 60000 65536"/>
                <a:gd name="T11" fmla="*/ 0 60000 65536"/>
                <a:gd name="T12" fmla="*/ 0 60000 65536"/>
                <a:gd name="T13" fmla="*/ 0 60000 65536"/>
                <a:gd name="T14" fmla="*/ 0 60000 65536"/>
                <a:gd name="T15" fmla="*/ 0 w 11"/>
                <a:gd name="T16" fmla="*/ 0 h 21"/>
                <a:gd name="T17" fmla="*/ 11 w 11"/>
                <a:gd name="T18" fmla="*/ 21 h 21"/>
              </a:gdLst>
              <a:ahLst/>
              <a:cxnLst>
                <a:cxn ang="T10">
                  <a:pos x="T0" y="T1"/>
                </a:cxn>
                <a:cxn ang="T11">
                  <a:pos x="T2" y="T3"/>
                </a:cxn>
                <a:cxn ang="T12">
                  <a:pos x="T4" y="T5"/>
                </a:cxn>
                <a:cxn ang="T13">
                  <a:pos x="T6" y="T7"/>
                </a:cxn>
                <a:cxn ang="T14">
                  <a:pos x="T8" y="T9"/>
                </a:cxn>
              </a:cxnLst>
              <a:rect l="T15" t="T16" r="T17" b="T18"/>
              <a:pathLst>
                <a:path w="11" h="21">
                  <a:moveTo>
                    <a:pt x="0" y="0"/>
                  </a:moveTo>
                  <a:lnTo>
                    <a:pt x="0" y="0"/>
                  </a:lnTo>
                  <a:lnTo>
                    <a:pt x="4" y="0"/>
                  </a:lnTo>
                  <a:lnTo>
                    <a:pt x="10" y="0"/>
                  </a:lnTo>
                  <a:lnTo>
                    <a:pt x="10" y="2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65" name="Freeform 54"/>
            <p:cNvSpPr>
              <a:spLocks/>
            </p:cNvSpPr>
            <p:nvPr/>
          </p:nvSpPr>
          <p:spPr bwMode="auto">
            <a:xfrm>
              <a:off x="821" y="3179"/>
              <a:ext cx="11" cy="21"/>
            </a:xfrm>
            <a:custGeom>
              <a:avLst/>
              <a:gdLst>
                <a:gd name="T0" fmla="*/ 0 w 11"/>
                <a:gd name="T1" fmla="*/ 0 h 21"/>
                <a:gd name="T2" fmla="*/ 0 w 11"/>
                <a:gd name="T3" fmla="*/ 0 h 21"/>
                <a:gd name="T4" fmla="*/ 6 w 11"/>
                <a:gd name="T5" fmla="*/ 0 h 21"/>
                <a:gd name="T6" fmla="*/ 10 w 11"/>
                <a:gd name="T7" fmla="*/ 0 h 21"/>
                <a:gd name="T8" fmla="*/ 10 w 11"/>
                <a:gd name="T9" fmla="*/ 20 h 21"/>
                <a:gd name="T10" fmla="*/ 0 60000 65536"/>
                <a:gd name="T11" fmla="*/ 0 60000 65536"/>
                <a:gd name="T12" fmla="*/ 0 60000 65536"/>
                <a:gd name="T13" fmla="*/ 0 60000 65536"/>
                <a:gd name="T14" fmla="*/ 0 60000 65536"/>
                <a:gd name="T15" fmla="*/ 0 w 11"/>
                <a:gd name="T16" fmla="*/ 0 h 21"/>
                <a:gd name="T17" fmla="*/ 11 w 11"/>
                <a:gd name="T18" fmla="*/ 21 h 21"/>
              </a:gdLst>
              <a:ahLst/>
              <a:cxnLst>
                <a:cxn ang="T10">
                  <a:pos x="T0" y="T1"/>
                </a:cxn>
                <a:cxn ang="T11">
                  <a:pos x="T2" y="T3"/>
                </a:cxn>
                <a:cxn ang="T12">
                  <a:pos x="T4" y="T5"/>
                </a:cxn>
                <a:cxn ang="T13">
                  <a:pos x="T6" y="T7"/>
                </a:cxn>
                <a:cxn ang="T14">
                  <a:pos x="T8" y="T9"/>
                </a:cxn>
              </a:cxnLst>
              <a:rect l="T15" t="T16" r="T17" b="T18"/>
              <a:pathLst>
                <a:path w="11" h="21">
                  <a:moveTo>
                    <a:pt x="0" y="0"/>
                  </a:moveTo>
                  <a:lnTo>
                    <a:pt x="0" y="0"/>
                  </a:lnTo>
                  <a:lnTo>
                    <a:pt x="6" y="0"/>
                  </a:lnTo>
                  <a:lnTo>
                    <a:pt x="10" y="0"/>
                  </a:lnTo>
                  <a:lnTo>
                    <a:pt x="10" y="2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66" name="Freeform 55"/>
            <p:cNvSpPr>
              <a:spLocks/>
            </p:cNvSpPr>
            <p:nvPr/>
          </p:nvSpPr>
          <p:spPr bwMode="auto">
            <a:xfrm>
              <a:off x="837" y="3179"/>
              <a:ext cx="21" cy="21"/>
            </a:xfrm>
            <a:custGeom>
              <a:avLst/>
              <a:gdLst>
                <a:gd name="T0" fmla="*/ 0 w 21"/>
                <a:gd name="T1" fmla="*/ 10 h 21"/>
                <a:gd name="T2" fmla="*/ 20 w 21"/>
                <a:gd name="T3" fmla="*/ 10 h 21"/>
                <a:gd name="T4" fmla="*/ 20 w 21"/>
                <a:gd name="T5" fmla="*/ 5 h 21"/>
                <a:gd name="T6" fmla="*/ 16 w 21"/>
                <a:gd name="T7" fmla="*/ 0 h 21"/>
                <a:gd name="T8" fmla="*/ 4 w 21"/>
                <a:gd name="T9" fmla="*/ 0 h 21"/>
                <a:gd name="T10" fmla="*/ 0 w 21"/>
                <a:gd name="T11" fmla="*/ 5 h 21"/>
                <a:gd name="T12" fmla="*/ 0 w 21"/>
                <a:gd name="T13" fmla="*/ 15 h 21"/>
                <a:gd name="T14" fmla="*/ 4 w 21"/>
                <a:gd name="T15" fmla="*/ 20 h 21"/>
                <a:gd name="T16" fmla="*/ 16 w 21"/>
                <a:gd name="T17" fmla="*/ 20 h 21"/>
                <a:gd name="T18" fmla="*/ 20 w 21"/>
                <a:gd name="T19" fmla="*/ 15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21"/>
                <a:gd name="T32" fmla="*/ 21 w 21"/>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21">
                  <a:moveTo>
                    <a:pt x="0" y="10"/>
                  </a:moveTo>
                  <a:lnTo>
                    <a:pt x="20" y="10"/>
                  </a:lnTo>
                  <a:lnTo>
                    <a:pt x="20" y="5"/>
                  </a:lnTo>
                  <a:lnTo>
                    <a:pt x="16" y="0"/>
                  </a:lnTo>
                  <a:lnTo>
                    <a:pt x="4" y="0"/>
                  </a:lnTo>
                  <a:lnTo>
                    <a:pt x="0" y="5"/>
                  </a:lnTo>
                  <a:lnTo>
                    <a:pt x="0" y="15"/>
                  </a:lnTo>
                  <a:lnTo>
                    <a:pt x="4" y="20"/>
                  </a:lnTo>
                  <a:lnTo>
                    <a:pt x="16" y="20"/>
                  </a:lnTo>
                  <a:lnTo>
                    <a:pt x="20" y="1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67" name="Line 56"/>
            <p:cNvSpPr>
              <a:spLocks noChangeShapeType="1"/>
            </p:cNvSpPr>
            <p:nvPr/>
          </p:nvSpPr>
          <p:spPr bwMode="auto">
            <a:xfrm flipV="1">
              <a:off x="867" y="3175"/>
              <a:ext cx="0" cy="2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68" name="Freeform 57"/>
            <p:cNvSpPr>
              <a:spLocks/>
            </p:cNvSpPr>
            <p:nvPr/>
          </p:nvSpPr>
          <p:spPr bwMode="auto">
            <a:xfrm>
              <a:off x="867" y="3179"/>
              <a:ext cx="17" cy="6"/>
            </a:xfrm>
            <a:custGeom>
              <a:avLst/>
              <a:gdLst>
                <a:gd name="T0" fmla="*/ 0 w 17"/>
                <a:gd name="T1" fmla="*/ 5 h 6"/>
                <a:gd name="T2" fmla="*/ 6 w 17"/>
                <a:gd name="T3" fmla="*/ 0 h 6"/>
                <a:gd name="T4" fmla="*/ 10 w 17"/>
                <a:gd name="T5" fmla="*/ 0 h 6"/>
                <a:gd name="T6" fmla="*/ 16 w 17"/>
                <a:gd name="T7" fmla="*/ 5 h 6"/>
                <a:gd name="T8" fmla="*/ 0 60000 65536"/>
                <a:gd name="T9" fmla="*/ 0 60000 65536"/>
                <a:gd name="T10" fmla="*/ 0 60000 65536"/>
                <a:gd name="T11" fmla="*/ 0 60000 65536"/>
                <a:gd name="T12" fmla="*/ 0 w 17"/>
                <a:gd name="T13" fmla="*/ 0 h 6"/>
                <a:gd name="T14" fmla="*/ 17 w 17"/>
                <a:gd name="T15" fmla="*/ 6 h 6"/>
              </a:gdLst>
              <a:ahLst/>
              <a:cxnLst>
                <a:cxn ang="T8">
                  <a:pos x="T0" y="T1"/>
                </a:cxn>
                <a:cxn ang="T9">
                  <a:pos x="T2" y="T3"/>
                </a:cxn>
                <a:cxn ang="T10">
                  <a:pos x="T4" y="T5"/>
                </a:cxn>
                <a:cxn ang="T11">
                  <a:pos x="T6" y="T7"/>
                </a:cxn>
              </a:cxnLst>
              <a:rect l="T12" t="T13" r="T14" b="T15"/>
              <a:pathLst>
                <a:path w="17" h="6">
                  <a:moveTo>
                    <a:pt x="0" y="5"/>
                  </a:moveTo>
                  <a:lnTo>
                    <a:pt x="6" y="0"/>
                  </a:lnTo>
                  <a:lnTo>
                    <a:pt x="10" y="0"/>
                  </a:lnTo>
                  <a:lnTo>
                    <a:pt x="16"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69" name="Freeform 58"/>
            <p:cNvSpPr>
              <a:spLocks/>
            </p:cNvSpPr>
            <p:nvPr/>
          </p:nvSpPr>
          <p:spPr bwMode="auto">
            <a:xfrm>
              <a:off x="889" y="3179"/>
              <a:ext cx="21" cy="31"/>
            </a:xfrm>
            <a:custGeom>
              <a:avLst/>
              <a:gdLst>
                <a:gd name="T0" fmla="*/ 0 w 21"/>
                <a:gd name="T1" fmla="*/ 25 h 31"/>
                <a:gd name="T2" fmla="*/ 4 w 21"/>
                <a:gd name="T3" fmla="*/ 30 h 31"/>
                <a:gd name="T4" fmla="*/ 14 w 21"/>
                <a:gd name="T5" fmla="*/ 30 h 31"/>
                <a:gd name="T6" fmla="*/ 20 w 21"/>
                <a:gd name="T7" fmla="*/ 25 h 31"/>
                <a:gd name="T8" fmla="*/ 20 w 21"/>
                <a:gd name="T9" fmla="*/ 0 h 31"/>
                <a:gd name="T10" fmla="*/ 0 60000 65536"/>
                <a:gd name="T11" fmla="*/ 0 60000 65536"/>
                <a:gd name="T12" fmla="*/ 0 60000 65536"/>
                <a:gd name="T13" fmla="*/ 0 60000 65536"/>
                <a:gd name="T14" fmla="*/ 0 60000 65536"/>
                <a:gd name="T15" fmla="*/ 0 w 21"/>
                <a:gd name="T16" fmla="*/ 0 h 31"/>
                <a:gd name="T17" fmla="*/ 21 w 21"/>
                <a:gd name="T18" fmla="*/ 31 h 31"/>
              </a:gdLst>
              <a:ahLst/>
              <a:cxnLst>
                <a:cxn ang="T10">
                  <a:pos x="T0" y="T1"/>
                </a:cxn>
                <a:cxn ang="T11">
                  <a:pos x="T2" y="T3"/>
                </a:cxn>
                <a:cxn ang="T12">
                  <a:pos x="T4" y="T5"/>
                </a:cxn>
                <a:cxn ang="T13">
                  <a:pos x="T6" y="T7"/>
                </a:cxn>
                <a:cxn ang="T14">
                  <a:pos x="T8" y="T9"/>
                </a:cxn>
              </a:cxnLst>
              <a:rect l="T15" t="T16" r="T17" b="T18"/>
              <a:pathLst>
                <a:path w="21" h="31">
                  <a:moveTo>
                    <a:pt x="0" y="25"/>
                  </a:moveTo>
                  <a:lnTo>
                    <a:pt x="4" y="30"/>
                  </a:lnTo>
                  <a:lnTo>
                    <a:pt x="14" y="30"/>
                  </a:lnTo>
                  <a:lnTo>
                    <a:pt x="20" y="25"/>
                  </a:lnTo>
                  <a:lnTo>
                    <a:pt x="2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70" name="Freeform 59"/>
            <p:cNvSpPr>
              <a:spLocks/>
            </p:cNvSpPr>
            <p:nvPr/>
          </p:nvSpPr>
          <p:spPr bwMode="auto">
            <a:xfrm>
              <a:off x="889" y="3179"/>
              <a:ext cx="21" cy="21"/>
            </a:xfrm>
            <a:custGeom>
              <a:avLst/>
              <a:gdLst>
                <a:gd name="T0" fmla="*/ 20 w 21"/>
                <a:gd name="T1" fmla="*/ 5 h 21"/>
                <a:gd name="T2" fmla="*/ 14 w 21"/>
                <a:gd name="T3" fmla="*/ 0 h 21"/>
                <a:gd name="T4" fmla="*/ 4 w 21"/>
                <a:gd name="T5" fmla="*/ 0 h 21"/>
                <a:gd name="T6" fmla="*/ 0 w 21"/>
                <a:gd name="T7" fmla="*/ 5 h 21"/>
                <a:gd name="T8" fmla="*/ 0 w 21"/>
                <a:gd name="T9" fmla="*/ 15 h 21"/>
                <a:gd name="T10" fmla="*/ 4 w 21"/>
                <a:gd name="T11" fmla="*/ 20 h 21"/>
                <a:gd name="T12" fmla="*/ 14 w 21"/>
                <a:gd name="T13" fmla="*/ 20 h 21"/>
                <a:gd name="T14" fmla="*/ 20 w 21"/>
                <a:gd name="T15" fmla="*/ 15 h 21"/>
                <a:gd name="T16" fmla="*/ 0 60000 65536"/>
                <a:gd name="T17" fmla="*/ 0 60000 65536"/>
                <a:gd name="T18" fmla="*/ 0 60000 65536"/>
                <a:gd name="T19" fmla="*/ 0 60000 65536"/>
                <a:gd name="T20" fmla="*/ 0 60000 65536"/>
                <a:gd name="T21" fmla="*/ 0 60000 65536"/>
                <a:gd name="T22" fmla="*/ 0 60000 65536"/>
                <a:gd name="T23" fmla="*/ 0 60000 65536"/>
                <a:gd name="T24" fmla="*/ 0 w 21"/>
                <a:gd name="T25" fmla="*/ 0 h 21"/>
                <a:gd name="T26" fmla="*/ 21 w 21"/>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 h="21">
                  <a:moveTo>
                    <a:pt x="20" y="5"/>
                  </a:moveTo>
                  <a:lnTo>
                    <a:pt x="14" y="0"/>
                  </a:lnTo>
                  <a:lnTo>
                    <a:pt x="4" y="0"/>
                  </a:lnTo>
                  <a:lnTo>
                    <a:pt x="0" y="5"/>
                  </a:lnTo>
                  <a:lnTo>
                    <a:pt x="0" y="15"/>
                  </a:lnTo>
                  <a:lnTo>
                    <a:pt x="4" y="20"/>
                  </a:lnTo>
                  <a:lnTo>
                    <a:pt x="14" y="20"/>
                  </a:lnTo>
                  <a:lnTo>
                    <a:pt x="20" y="1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71" name="Freeform 60"/>
            <p:cNvSpPr>
              <a:spLocks/>
            </p:cNvSpPr>
            <p:nvPr/>
          </p:nvSpPr>
          <p:spPr bwMode="auto">
            <a:xfrm>
              <a:off x="919" y="3179"/>
              <a:ext cx="17" cy="21"/>
            </a:xfrm>
            <a:custGeom>
              <a:avLst/>
              <a:gdLst>
                <a:gd name="T0" fmla="*/ 0 w 17"/>
                <a:gd name="T1" fmla="*/ 10 h 21"/>
                <a:gd name="T2" fmla="*/ 16 w 17"/>
                <a:gd name="T3" fmla="*/ 10 h 21"/>
                <a:gd name="T4" fmla="*/ 16 w 17"/>
                <a:gd name="T5" fmla="*/ 5 h 21"/>
                <a:gd name="T6" fmla="*/ 10 w 17"/>
                <a:gd name="T7" fmla="*/ 0 h 21"/>
                <a:gd name="T8" fmla="*/ 6 w 17"/>
                <a:gd name="T9" fmla="*/ 0 h 21"/>
                <a:gd name="T10" fmla="*/ 0 w 17"/>
                <a:gd name="T11" fmla="*/ 5 h 21"/>
                <a:gd name="T12" fmla="*/ 0 w 17"/>
                <a:gd name="T13" fmla="*/ 15 h 21"/>
                <a:gd name="T14" fmla="*/ 6 w 17"/>
                <a:gd name="T15" fmla="*/ 20 h 21"/>
                <a:gd name="T16" fmla="*/ 10 w 17"/>
                <a:gd name="T17" fmla="*/ 20 h 21"/>
                <a:gd name="T18" fmla="*/ 16 w 17"/>
                <a:gd name="T19" fmla="*/ 15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21"/>
                <a:gd name="T32" fmla="*/ 17 w 17"/>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21">
                  <a:moveTo>
                    <a:pt x="0" y="10"/>
                  </a:moveTo>
                  <a:lnTo>
                    <a:pt x="16" y="10"/>
                  </a:lnTo>
                  <a:lnTo>
                    <a:pt x="16" y="5"/>
                  </a:lnTo>
                  <a:lnTo>
                    <a:pt x="10" y="0"/>
                  </a:lnTo>
                  <a:lnTo>
                    <a:pt x="6" y="0"/>
                  </a:lnTo>
                  <a:lnTo>
                    <a:pt x="0" y="5"/>
                  </a:lnTo>
                  <a:lnTo>
                    <a:pt x="0" y="15"/>
                  </a:lnTo>
                  <a:lnTo>
                    <a:pt x="6" y="20"/>
                  </a:lnTo>
                  <a:lnTo>
                    <a:pt x="10" y="20"/>
                  </a:lnTo>
                  <a:lnTo>
                    <a:pt x="16" y="1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72" name="Line 61"/>
            <p:cNvSpPr>
              <a:spLocks noChangeShapeType="1"/>
            </p:cNvSpPr>
            <p:nvPr/>
          </p:nvSpPr>
          <p:spPr bwMode="auto">
            <a:xfrm flipV="1">
              <a:off x="945" y="3175"/>
              <a:ext cx="0" cy="2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73" name="Freeform 62"/>
            <p:cNvSpPr>
              <a:spLocks/>
            </p:cNvSpPr>
            <p:nvPr/>
          </p:nvSpPr>
          <p:spPr bwMode="auto">
            <a:xfrm>
              <a:off x="945" y="3179"/>
              <a:ext cx="17" cy="21"/>
            </a:xfrm>
            <a:custGeom>
              <a:avLst/>
              <a:gdLst>
                <a:gd name="T0" fmla="*/ 0 w 17"/>
                <a:gd name="T1" fmla="*/ 5 h 21"/>
                <a:gd name="T2" fmla="*/ 6 w 17"/>
                <a:gd name="T3" fmla="*/ 0 h 21"/>
                <a:gd name="T4" fmla="*/ 10 w 17"/>
                <a:gd name="T5" fmla="*/ 0 h 21"/>
                <a:gd name="T6" fmla="*/ 16 w 17"/>
                <a:gd name="T7" fmla="*/ 5 h 21"/>
                <a:gd name="T8" fmla="*/ 16 w 17"/>
                <a:gd name="T9" fmla="*/ 20 h 21"/>
                <a:gd name="T10" fmla="*/ 0 60000 65536"/>
                <a:gd name="T11" fmla="*/ 0 60000 65536"/>
                <a:gd name="T12" fmla="*/ 0 60000 65536"/>
                <a:gd name="T13" fmla="*/ 0 60000 65536"/>
                <a:gd name="T14" fmla="*/ 0 60000 65536"/>
                <a:gd name="T15" fmla="*/ 0 w 17"/>
                <a:gd name="T16" fmla="*/ 0 h 21"/>
                <a:gd name="T17" fmla="*/ 17 w 17"/>
                <a:gd name="T18" fmla="*/ 21 h 21"/>
              </a:gdLst>
              <a:ahLst/>
              <a:cxnLst>
                <a:cxn ang="T10">
                  <a:pos x="T0" y="T1"/>
                </a:cxn>
                <a:cxn ang="T11">
                  <a:pos x="T2" y="T3"/>
                </a:cxn>
                <a:cxn ang="T12">
                  <a:pos x="T4" y="T5"/>
                </a:cxn>
                <a:cxn ang="T13">
                  <a:pos x="T6" y="T7"/>
                </a:cxn>
                <a:cxn ang="T14">
                  <a:pos x="T8" y="T9"/>
                </a:cxn>
              </a:cxnLst>
              <a:rect l="T15" t="T16" r="T17" b="T18"/>
              <a:pathLst>
                <a:path w="17" h="21">
                  <a:moveTo>
                    <a:pt x="0" y="5"/>
                  </a:moveTo>
                  <a:lnTo>
                    <a:pt x="6" y="0"/>
                  </a:lnTo>
                  <a:lnTo>
                    <a:pt x="10" y="0"/>
                  </a:lnTo>
                  <a:lnTo>
                    <a:pt x="16" y="5"/>
                  </a:lnTo>
                  <a:lnTo>
                    <a:pt x="16" y="2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74" name="Freeform 63"/>
            <p:cNvSpPr>
              <a:spLocks/>
            </p:cNvSpPr>
            <p:nvPr/>
          </p:nvSpPr>
          <p:spPr bwMode="auto">
            <a:xfrm>
              <a:off x="971" y="3179"/>
              <a:ext cx="17" cy="21"/>
            </a:xfrm>
            <a:custGeom>
              <a:avLst/>
              <a:gdLst>
                <a:gd name="T0" fmla="*/ 16 w 17"/>
                <a:gd name="T1" fmla="*/ 5 h 21"/>
                <a:gd name="T2" fmla="*/ 10 w 17"/>
                <a:gd name="T3" fmla="*/ 0 h 21"/>
                <a:gd name="T4" fmla="*/ 5 w 17"/>
                <a:gd name="T5" fmla="*/ 0 h 21"/>
                <a:gd name="T6" fmla="*/ 0 w 17"/>
                <a:gd name="T7" fmla="*/ 5 h 21"/>
                <a:gd name="T8" fmla="*/ 0 w 17"/>
                <a:gd name="T9" fmla="*/ 15 h 21"/>
                <a:gd name="T10" fmla="*/ 5 w 17"/>
                <a:gd name="T11" fmla="*/ 20 h 21"/>
                <a:gd name="T12" fmla="*/ 10 w 17"/>
                <a:gd name="T13" fmla="*/ 20 h 21"/>
                <a:gd name="T14" fmla="*/ 16 w 17"/>
                <a:gd name="T15" fmla="*/ 15 h 21"/>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21"/>
                <a:gd name="T26" fmla="*/ 17 w 17"/>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21">
                  <a:moveTo>
                    <a:pt x="16" y="5"/>
                  </a:moveTo>
                  <a:lnTo>
                    <a:pt x="10" y="0"/>
                  </a:lnTo>
                  <a:lnTo>
                    <a:pt x="5" y="0"/>
                  </a:lnTo>
                  <a:lnTo>
                    <a:pt x="0" y="5"/>
                  </a:lnTo>
                  <a:lnTo>
                    <a:pt x="0" y="15"/>
                  </a:lnTo>
                  <a:lnTo>
                    <a:pt x="5" y="20"/>
                  </a:lnTo>
                  <a:lnTo>
                    <a:pt x="10" y="20"/>
                  </a:lnTo>
                  <a:lnTo>
                    <a:pt x="16" y="1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75" name="Line 64"/>
            <p:cNvSpPr>
              <a:spLocks noChangeShapeType="1"/>
            </p:cNvSpPr>
            <p:nvPr/>
          </p:nvSpPr>
          <p:spPr bwMode="auto">
            <a:xfrm flipV="1">
              <a:off x="997" y="3175"/>
              <a:ext cx="0" cy="2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76" name="Freeform 65"/>
            <p:cNvSpPr>
              <a:spLocks/>
            </p:cNvSpPr>
            <p:nvPr/>
          </p:nvSpPr>
          <p:spPr bwMode="auto">
            <a:xfrm>
              <a:off x="997" y="3194"/>
              <a:ext cx="21" cy="6"/>
            </a:xfrm>
            <a:custGeom>
              <a:avLst/>
              <a:gdLst>
                <a:gd name="T0" fmla="*/ 0 w 21"/>
                <a:gd name="T1" fmla="*/ 0 h 6"/>
                <a:gd name="T2" fmla="*/ 4 w 21"/>
                <a:gd name="T3" fmla="*/ 5 h 6"/>
                <a:gd name="T4" fmla="*/ 10 w 21"/>
                <a:gd name="T5" fmla="*/ 5 h 6"/>
                <a:gd name="T6" fmla="*/ 20 w 21"/>
                <a:gd name="T7" fmla="*/ 0 h 6"/>
                <a:gd name="T8" fmla="*/ 0 60000 65536"/>
                <a:gd name="T9" fmla="*/ 0 60000 65536"/>
                <a:gd name="T10" fmla="*/ 0 60000 65536"/>
                <a:gd name="T11" fmla="*/ 0 60000 65536"/>
                <a:gd name="T12" fmla="*/ 0 w 21"/>
                <a:gd name="T13" fmla="*/ 0 h 6"/>
                <a:gd name="T14" fmla="*/ 21 w 21"/>
                <a:gd name="T15" fmla="*/ 6 h 6"/>
              </a:gdLst>
              <a:ahLst/>
              <a:cxnLst>
                <a:cxn ang="T8">
                  <a:pos x="T0" y="T1"/>
                </a:cxn>
                <a:cxn ang="T9">
                  <a:pos x="T2" y="T3"/>
                </a:cxn>
                <a:cxn ang="T10">
                  <a:pos x="T4" y="T5"/>
                </a:cxn>
                <a:cxn ang="T11">
                  <a:pos x="T6" y="T7"/>
                </a:cxn>
              </a:cxnLst>
              <a:rect l="T12" t="T13" r="T14" b="T15"/>
              <a:pathLst>
                <a:path w="21" h="6">
                  <a:moveTo>
                    <a:pt x="0" y="0"/>
                  </a:moveTo>
                  <a:lnTo>
                    <a:pt x="4" y="5"/>
                  </a:lnTo>
                  <a:lnTo>
                    <a:pt x="10" y="5"/>
                  </a:lnTo>
                  <a:lnTo>
                    <a:pt x="2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77" name="Line 66"/>
            <p:cNvSpPr>
              <a:spLocks noChangeShapeType="1"/>
            </p:cNvSpPr>
            <p:nvPr/>
          </p:nvSpPr>
          <p:spPr bwMode="auto">
            <a:xfrm flipV="1">
              <a:off x="1017" y="3175"/>
              <a:ext cx="0" cy="3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78" name="Freeform 67"/>
            <p:cNvSpPr>
              <a:spLocks/>
            </p:cNvSpPr>
            <p:nvPr/>
          </p:nvSpPr>
          <p:spPr bwMode="auto">
            <a:xfrm>
              <a:off x="997" y="3204"/>
              <a:ext cx="21" cy="6"/>
            </a:xfrm>
            <a:custGeom>
              <a:avLst/>
              <a:gdLst>
                <a:gd name="T0" fmla="*/ 20 w 21"/>
                <a:gd name="T1" fmla="*/ 0 h 6"/>
                <a:gd name="T2" fmla="*/ 10 w 21"/>
                <a:gd name="T3" fmla="*/ 5 h 6"/>
                <a:gd name="T4" fmla="*/ 4 w 21"/>
                <a:gd name="T5" fmla="*/ 5 h 6"/>
                <a:gd name="T6" fmla="*/ 0 w 21"/>
                <a:gd name="T7" fmla="*/ 0 h 6"/>
                <a:gd name="T8" fmla="*/ 0 60000 65536"/>
                <a:gd name="T9" fmla="*/ 0 60000 65536"/>
                <a:gd name="T10" fmla="*/ 0 60000 65536"/>
                <a:gd name="T11" fmla="*/ 0 60000 65536"/>
                <a:gd name="T12" fmla="*/ 0 w 21"/>
                <a:gd name="T13" fmla="*/ 0 h 6"/>
                <a:gd name="T14" fmla="*/ 21 w 21"/>
                <a:gd name="T15" fmla="*/ 6 h 6"/>
              </a:gdLst>
              <a:ahLst/>
              <a:cxnLst>
                <a:cxn ang="T8">
                  <a:pos x="T0" y="T1"/>
                </a:cxn>
                <a:cxn ang="T9">
                  <a:pos x="T2" y="T3"/>
                </a:cxn>
                <a:cxn ang="T10">
                  <a:pos x="T4" y="T5"/>
                </a:cxn>
                <a:cxn ang="T11">
                  <a:pos x="T6" y="T7"/>
                </a:cxn>
              </a:cxnLst>
              <a:rect l="T12" t="T13" r="T14" b="T15"/>
              <a:pathLst>
                <a:path w="21" h="6">
                  <a:moveTo>
                    <a:pt x="20" y="0"/>
                  </a:moveTo>
                  <a:lnTo>
                    <a:pt x="10" y="5"/>
                  </a:lnTo>
                  <a:lnTo>
                    <a:pt x="4" y="5"/>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79" name="Freeform 68"/>
            <p:cNvSpPr>
              <a:spLocks/>
            </p:cNvSpPr>
            <p:nvPr/>
          </p:nvSpPr>
          <p:spPr bwMode="auto">
            <a:xfrm>
              <a:off x="827" y="3209"/>
              <a:ext cx="21" cy="32"/>
            </a:xfrm>
            <a:custGeom>
              <a:avLst/>
              <a:gdLst>
                <a:gd name="T0" fmla="*/ 0 w 21"/>
                <a:gd name="T1" fmla="*/ 31 h 32"/>
                <a:gd name="T2" fmla="*/ 0 w 21"/>
                <a:gd name="T3" fmla="*/ 0 h 32"/>
                <a:gd name="T4" fmla="*/ 14 w 21"/>
                <a:gd name="T5" fmla="*/ 0 h 32"/>
                <a:gd name="T6" fmla="*/ 20 w 21"/>
                <a:gd name="T7" fmla="*/ 5 h 32"/>
                <a:gd name="T8" fmla="*/ 20 w 21"/>
                <a:gd name="T9" fmla="*/ 26 h 32"/>
                <a:gd name="T10" fmla="*/ 14 w 21"/>
                <a:gd name="T11" fmla="*/ 31 h 32"/>
                <a:gd name="T12" fmla="*/ 0 w 21"/>
                <a:gd name="T13" fmla="*/ 31 h 32"/>
                <a:gd name="T14" fmla="*/ 0 60000 65536"/>
                <a:gd name="T15" fmla="*/ 0 60000 65536"/>
                <a:gd name="T16" fmla="*/ 0 60000 65536"/>
                <a:gd name="T17" fmla="*/ 0 60000 65536"/>
                <a:gd name="T18" fmla="*/ 0 60000 65536"/>
                <a:gd name="T19" fmla="*/ 0 60000 65536"/>
                <a:gd name="T20" fmla="*/ 0 60000 65536"/>
                <a:gd name="T21" fmla="*/ 0 w 21"/>
                <a:gd name="T22" fmla="*/ 0 h 32"/>
                <a:gd name="T23" fmla="*/ 21 w 21"/>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 h="32">
                  <a:moveTo>
                    <a:pt x="0" y="31"/>
                  </a:moveTo>
                  <a:lnTo>
                    <a:pt x="0" y="0"/>
                  </a:lnTo>
                  <a:lnTo>
                    <a:pt x="14" y="0"/>
                  </a:lnTo>
                  <a:lnTo>
                    <a:pt x="20" y="5"/>
                  </a:lnTo>
                  <a:lnTo>
                    <a:pt x="20" y="26"/>
                  </a:lnTo>
                  <a:lnTo>
                    <a:pt x="14" y="31"/>
                  </a:lnTo>
                  <a:lnTo>
                    <a:pt x="0" y="31"/>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80" name="Line 69"/>
            <p:cNvSpPr>
              <a:spLocks noChangeShapeType="1"/>
            </p:cNvSpPr>
            <p:nvPr/>
          </p:nvSpPr>
          <p:spPr bwMode="auto">
            <a:xfrm flipV="1">
              <a:off x="853" y="3215"/>
              <a:ext cx="0" cy="29"/>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81" name="Freeform 70"/>
            <p:cNvSpPr>
              <a:spLocks/>
            </p:cNvSpPr>
            <p:nvPr/>
          </p:nvSpPr>
          <p:spPr bwMode="auto">
            <a:xfrm>
              <a:off x="853" y="3219"/>
              <a:ext cx="21" cy="6"/>
            </a:xfrm>
            <a:custGeom>
              <a:avLst/>
              <a:gdLst>
                <a:gd name="T0" fmla="*/ 0 w 21"/>
                <a:gd name="T1" fmla="*/ 5 h 6"/>
                <a:gd name="T2" fmla="*/ 10 w 21"/>
                <a:gd name="T3" fmla="*/ 0 h 6"/>
                <a:gd name="T4" fmla="*/ 14 w 21"/>
                <a:gd name="T5" fmla="*/ 0 h 6"/>
                <a:gd name="T6" fmla="*/ 20 w 21"/>
                <a:gd name="T7" fmla="*/ 5 h 6"/>
                <a:gd name="T8" fmla="*/ 0 60000 65536"/>
                <a:gd name="T9" fmla="*/ 0 60000 65536"/>
                <a:gd name="T10" fmla="*/ 0 60000 65536"/>
                <a:gd name="T11" fmla="*/ 0 60000 65536"/>
                <a:gd name="T12" fmla="*/ 0 w 21"/>
                <a:gd name="T13" fmla="*/ 0 h 6"/>
                <a:gd name="T14" fmla="*/ 21 w 21"/>
                <a:gd name="T15" fmla="*/ 6 h 6"/>
              </a:gdLst>
              <a:ahLst/>
              <a:cxnLst>
                <a:cxn ang="T8">
                  <a:pos x="T0" y="T1"/>
                </a:cxn>
                <a:cxn ang="T9">
                  <a:pos x="T2" y="T3"/>
                </a:cxn>
                <a:cxn ang="T10">
                  <a:pos x="T4" y="T5"/>
                </a:cxn>
                <a:cxn ang="T11">
                  <a:pos x="T6" y="T7"/>
                </a:cxn>
              </a:cxnLst>
              <a:rect l="T12" t="T13" r="T14" b="T15"/>
              <a:pathLst>
                <a:path w="21" h="6">
                  <a:moveTo>
                    <a:pt x="0" y="5"/>
                  </a:moveTo>
                  <a:lnTo>
                    <a:pt x="10" y="0"/>
                  </a:lnTo>
                  <a:lnTo>
                    <a:pt x="14" y="0"/>
                  </a:lnTo>
                  <a:lnTo>
                    <a:pt x="20"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82" name="Freeform 71"/>
            <p:cNvSpPr>
              <a:spLocks/>
            </p:cNvSpPr>
            <p:nvPr/>
          </p:nvSpPr>
          <p:spPr bwMode="auto">
            <a:xfrm>
              <a:off x="878" y="3219"/>
              <a:ext cx="16" cy="22"/>
            </a:xfrm>
            <a:custGeom>
              <a:avLst/>
              <a:gdLst>
                <a:gd name="T0" fmla="*/ 0 w 16"/>
                <a:gd name="T1" fmla="*/ 0 h 22"/>
                <a:gd name="T2" fmla="*/ 5 w 16"/>
                <a:gd name="T3" fmla="*/ 0 h 22"/>
                <a:gd name="T4" fmla="*/ 15 w 16"/>
                <a:gd name="T5" fmla="*/ 0 h 22"/>
                <a:gd name="T6" fmla="*/ 15 w 16"/>
                <a:gd name="T7" fmla="*/ 21 h 22"/>
                <a:gd name="T8" fmla="*/ 0 60000 65536"/>
                <a:gd name="T9" fmla="*/ 0 60000 65536"/>
                <a:gd name="T10" fmla="*/ 0 60000 65536"/>
                <a:gd name="T11" fmla="*/ 0 60000 65536"/>
                <a:gd name="T12" fmla="*/ 0 w 16"/>
                <a:gd name="T13" fmla="*/ 0 h 22"/>
                <a:gd name="T14" fmla="*/ 16 w 16"/>
                <a:gd name="T15" fmla="*/ 22 h 22"/>
              </a:gdLst>
              <a:ahLst/>
              <a:cxnLst>
                <a:cxn ang="T8">
                  <a:pos x="T0" y="T1"/>
                </a:cxn>
                <a:cxn ang="T9">
                  <a:pos x="T2" y="T3"/>
                </a:cxn>
                <a:cxn ang="T10">
                  <a:pos x="T4" y="T5"/>
                </a:cxn>
                <a:cxn ang="T11">
                  <a:pos x="T6" y="T7"/>
                </a:cxn>
              </a:cxnLst>
              <a:rect l="T12" t="T13" r="T14" b="T15"/>
              <a:pathLst>
                <a:path w="16" h="22">
                  <a:moveTo>
                    <a:pt x="0" y="0"/>
                  </a:moveTo>
                  <a:lnTo>
                    <a:pt x="5" y="0"/>
                  </a:lnTo>
                  <a:lnTo>
                    <a:pt x="15" y="0"/>
                  </a:lnTo>
                  <a:lnTo>
                    <a:pt x="15" y="21"/>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83" name="Freeform 72"/>
            <p:cNvSpPr>
              <a:spLocks/>
            </p:cNvSpPr>
            <p:nvPr/>
          </p:nvSpPr>
          <p:spPr bwMode="auto">
            <a:xfrm>
              <a:off x="878" y="3224"/>
              <a:ext cx="16" cy="17"/>
            </a:xfrm>
            <a:custGeom>
              <a:avLst/>
              <a:gdLst>
                <a:gd name="T0" fmla="*/ 15 w 16"/>
                <a:gd name="T1" fmla="*/ 11 h 17"/>
                <a:gd name="T2" fmla="*/ 15 w 16"/>
                <a:gd name="T3" fmla="*/ 16 h 17"/>
                <a:gd name="T4" fmla="*/ 5 w 16"/>
                <a:gd name="T5" fmla="*/ 16 h 17"/>
                <a:gd name="T6" fmla="*/ 0 w 16"/>
                <a:gd name="T7" fmla="*/ 11 h 17"/>
                <a:gd name="T8" fmla="*/ 0 w 16"/>
                <a:gd name="T9" fmla="*/ 5 h 17"/>
                <a:gd name="T10" fmla="*/ 5 w 16"/>
                <a:gd name="T11" fmla="*/ 0 h 17"/>
                <a:gd name="T12" fmla="*/ 15 w 16"/>
                <a:gd name="T13" fmla="*/ 0 h 17"/>
                <a:gd name="T14" fmla="*/ 15 w 16"/>
                <a:gd name="T15" fmla="*/ 5 h 17"/>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17"/>
                <a:gd name="T26" fmla="*/ 16 w 16"/>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17">
                  <a:moveTo>
                    <a:pt x="15" y="11"/>
                  </a:moveTo>
                  <a:lnTo>
                    <a:pt x="15" y="16"/>
                  </a:lnTo>
                  <a:lnTo>
                    <a:pt x="5" y="16"/>
                  </a:lnTo>
                  <a:lnTo>
                    <a:pt x="0" y="11"/>
                  </a:lnTo>
                  <a:lnTo>
                    <a:pt x="0" y="5"/>
                  </a:lnTo>
                  <a:lnTo>
                    <a:pt x="5" y="0"/>
                  </a:lnTo>
                  <a:lnTo>
                    <a:pt x="15" y="0"/>
                  </a:lnTo>
                  <a:lnTo>
                    <a:pt x="15"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84" name="Line 73"/>
            <p:cNvSpPr>
              <a:spLocks noChangeShapeType="1"/>
            </p:cNvSpPr>
            <p:nvPr/>
          </p:nvSpPr>
          <p:spPr bwMode="auto">
            <a:xfrm>
              <a:off x="903" y="3240"/>
              <a:ext cx="6"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85" name="Freeform 74"/>
            <p:cNvSpPr>
              <a:spLocks/>
            </p:cNvSpPr>
            <p:nvPr/>
          </p:nvSpPr>
          <p:spPr bwMode="auto">
            <a:xfrm>
              <a:off x="903" y="3219"/>
              <a:ext cx="7" cy="22"/>
            </a:xfrm>
            <a:custGeom>
              <a:avLst/>
              <a:gdLst>
                <a:gd name="T0" fmla="*/ 6 w 7"/>
                <a:gd name="T1" fmla="*/ 21 h 22"/>
                <a:gd name="T2" fmla="*/ 6 w 7"/>
                <a:gd name="T3" fmla="*/ 0 h 22"/>
                <a:gd name="T4" fmla="*/ 0 w 7"/>
                <a:gd name="T5" fmla="*/ 0 h 22"/>
                <a:gd name="T6" fmla="*/ 0 60000 65536"/>
                <a:gd name="T7" fmla="*/ 0 60000 65536"/>
                <a:gd name="T8" fmla="*/ 0 60000 65536"/>
                <a:gd name="T9" fmla="*/ 0 w 7"/>
                <a:gd name="T10" fmla="*/ 0 h 22"/>
                <a:gd name="T11" fmla="*/ 7 w 7"/>
                <a:gd name="T12" fmla="*/ 22 h 22"/>
              </a:gdLst>
              <a:ahLst/>
              <a:cxnLst>
                <a:cxn ang="T6">
                  <a:pos x="T0" y="T1"/>
                </a:cxn>
                <a:cxn ang="T7">
                  <a:pos x="T2" y="T3"/>
                </a:cxn>
                <a:cxn ang="T8">
                  <a:pos x="T4" y="T5"/>
                </a:cxn>
              </a:cxnLst>
              <a:rect l="T9" t="T10" r="T11" b="T12"/>
              <a:pathLst>
                <a:path w="7" h="22">
                  <a:moveTo>
                    <a:pt x="6" y="21"/>
                  </a:moveTo>
                  <a:lnTo>
                    <a:pt x="6" y="0"/>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86" name="Line 75"/>
            <p:cNvSpPr>
              <a:spLocks noChangeShapeType="1"/>
            </p:cNvSpPr>
            <p:nvPr/>
          </p:nvSpPr>
          <p:spPr bwMode="auto">
            <a:xfrm flipV="1">
              <a:off x="909" y="3205"/>
              <a:ext cx="0" cy="1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87" name="Line 76"/>
            <p:cNvSpPr>
              <a:spLocks noChangeShapeType="1"/>
            </p:cNvSpPr>
            <p:nvPr/>
          </p:nvSpPr>
          <p:spPr bwMode="auto">
            <a:xfrm flipV="1">
              <a:off x="919" y="3215"/>
              <a:ext cx="0" cy="29"/>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88" name="Freeform 77"/>
            <p:cNvSpPr>
              <a:spLocks/>
            </p:cNvSpPr>
            <p:nvPr/>
          </p:nvSpPr>
          <p:spPr bwMode="auto">
            <a:xfrm>
              <a:off x="919" y="3219"/>
              <a:ext cx="17" cy="22"/>
            </a:xfrm>
            <a:custGeom>
              <a:avLst/>
              <a:gdLst>
                <a:gd name="T0" fmla="*/ 0 w 17"/>
                <a:gd name="T1" fmla="*/ 5 h 22"/>
                <a:gd name="T2" fmla="*/ 6 w 17"/>
                <a:gd name="T3" fmla="*/ 0 h 22"/>
                <a:gd name="T4" fmla="*/ 10 w 17"/>
                <a:gd name="T5" fmla="*/ 0 h 22"/>
                <a:gd name="T6" fmla="*/ 16 w 17"/>
                <a:gd name="T7" fmla="*/ 5 h 22"/>
                <a:gd name="T8" fmla="*/ 16 w 17"/>
                <a:gd name="T9" fmla="*/ 21 h 22"/>
                <a:gd name="T10" fmla="*/ 0 60000 65536"/>
                <a:gd name="T11" fmla="*/ 0 60000 65536"/>
                <a:gd name="T12" fmla="*/ 0 60000 65536"/>
                <a:gd name="T13" fmla="*/ 0 60000 65536"/>
                <a:gd name="T14" fmla="*/ 0 60000 65536"/>
                <a:gd name="T15" fmla="*/ 0 w 17"/>
                <a:gd name="T16" fmla="*/ 0 h 22"/>
                <a:gd name="T17" fmla="*/ 17 w 17"/>
                <a:gd name="T18" fmla="*/ 22 h 22"/>
              </a:gdLst>
              <a:ahLst/>
              <a:cxnLst>
                <a:cxn ang="T10">
                  <a:pos x="T0" y="T1"/>
                </a:cxn>
                <a:cxn ang="T11">
                  <a:pos x="T2" y="T3"/>
                </a:cxn>
                <a:cxn ang="T12">
                  <a:pos x="T4" y="T5"/>
                </a:cxn>
                <a:cxn ang="T13">
                  <a:pos x="T6" y="T7"/>
                </a:cxn>
                <a:cxn ang="T14">
                  <a:pos x="T8" y="T9"/>
                </a:cxn>
              </a:cxnLst>
              <a:rect l="T15" t="T16" r="T17" b="T18"/>
              <a:pathLst>
                <a:path w="17" h="22">
                  <a:moveTo>
                    <a:pt x="0" y="5"/>
                  </a:moveTo>
                  <a:lnTo>
                    <a:pt x="6" y="0"/>
                  </a:lnTo>
                  <a:lnTo>
                    <a:pt x="10" y="0"/>
                  </a:lnTo>
                  <a:lnTo>
                    <a:pt x="16" y="5"/>
                  </a:lnTo>
                  <a:lnTo>
                    <a:pt x="16" y="21"/>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89" name="Line 78"/>
            <p:cNvSpPr>
              <a:spLocks noChangeShapeType="1"/>
            </p:cNvSpPr>
            <p:nvPr/>
          </p:nvSpPr>
          <p:spPr bwMode="auto">
            <a:xfrm flipH="1">
              <a:off x="931" y="3229"/>
              <a:ext cx="18"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90" name="Line 79"/>
            <p:cNvSpPr>
              <a:spLocks noChangeShapeType="1"/>
            </p:cNvSpPr>
            <p:nvPr/>
          </p:nvSpPr>
          <p:spPr bwMode="auto">
            <a:xfrm flipH="1">
              <a:off x="925" y="3255"/>
              <a:ext cx="14"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91" name="Line 80"/>
            <p:cNvSpPr>
              <a:spLocks noChangeShapeType="1"/>
            </p:cNvSpPr>
            <p:nvPr/>
          </p:nvSpPr>
          <p:spPr bwMode="auto">
            <a:xfrm>
              <a:off x="1634" y="2469"/>
              <a:ext cx="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92" name="Line 81"/>
            <p:cNvSpPr>
              <a:spLocks noChangeShapeType="1"/>
            </p:cNvSpPr>
            <p:nvPr/>
          </p:nvSpPr>
          <p:spPr bwMode="auto">
            <a:xfrm flipV="1">
              <a:off x="1635" y="2435"/>
              <a:ext cx="0" cy="3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93" name="Line 82"/>
            <p:cNvSpPr>
              <a:spLocks noChangeShapeType="1"/>
            </p:cNvSpPr>
            <p:nvPr/>
          </p:nvSpPr>
          <p:spPr bwMode="auto">
            <a:xfrm>
              <a:off x="1634" y="2439"/>
              <a:ext cx="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94" name="Line 83"/>
            <p:cNvSpPr>
              <a:spLocks noChangeShapeType="1"/>
            </p:cNvSpPr>
            <p:nvPr/>
          </p:nvSpPr>
          <p:spPr bwMode="auto">
            <a:xfrm flipV="1">
              <a:off x="1650" y="2445"/>
              <a:ext cx="0" cy="2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95" name="Freeform 84"/>
            <p:cNvSpPr>
              <a:spLocks/>
            </p:cNvSpPr>
            <p:nvPr/>
          </p:nvSpPr>
          <p:spPr bwMode="auto">
            <a:xfrm>
              <a:off x="1650" y="2449"/>
              <a:ext cx="17" cy="21"/>
            </a:xfrm>
            <a:custGeom>
              <a:avLst/>
              <a:gdLst>
                <a:gd name="T0" fmla="*/ 0 w 17"/>
                <a:gd name="T1" fmla="*/ 5 h 21"/>
                <a:gd name="T2" fmla="*/ 6 w 17"/>
                <a:gd name="T3" fmla="*/ 0 h 21"/>
                <a:gd name="T4" fmla="*/ 10 w 17"/>
                <a:gd name="T5" fmla="*/ 0 h 21"/>
                <a:gd name="T6" fmla="*/ 16 w 17"/>
                <a:gd name="T7" fmla="*/ 5 h 21"/>
                <a:gd name="T8" fmla="*/ 16 w 17"/>
                <a:gd name="T9" fmla="*/ 20 h 21"/>
                <a:gd name="T10" fmla="*/ 0 60000 65536"/>
                <a:gd name="T11" fmla="*/ 0 60000 65536"/>
                <a:gd name="T12" fmla="*/ 0 60000 65536"/>
                <a:gd name="T13" fmla="*/ 0 60000 65536"/>
                <a:gd name="T14" fmla="*/ 0 60000 65536"/>
                <a:gd name="T15" fmla="*/ 0 w 17"/>
                <a:gd name="T16" fmla="*/ 0 h 21"/>
                <a:gd name="T17" fmla="*/ 17 w 17"/>
                <a:gd name="T18" fmla="*/ 21 h 21"/>
              </a:gdLst>
              <a:ahLst/>
              <a:cxnLst>
                <a:cxn ang="T10">
                  <a:pos x="T0" y="T1"/>
                </a:cxn>
                <a:cxn ang="T11">
                  <a:pos x="T2" y="T3"/>
                </a:cxn>
                <a:cxn ang="T12">
                  <a:pos x="T4" y="T5"/>
                </a:cxn>
                <a:cxn ang="T13">
                  <a:pos x="T6" y="T7"/>
                </a:cxn>
                <a:cxn ang="T14">
                  <a:pos x="T8" y="T9"/>
                </a:cxn>
              </a:cxnLst>
              <a:rect l="T15" t="T16" r="T17" b="T18"/>
              <a:pathLst>
                <a:path w="17" h="21">
                  <a:moveTo>
                    <a:pt x="0" y="5"/>
                  </a:moveTo>
                  <a:lnTo>
                    <a:pt x="6" y="0"/>
                  </a:lnTo>
                  <a:lnTo>
                    <a:pt x="10" y="0"/>
                  </a:lnTo>
                  <a:lnTo>
                    <a:pt x="16" y="5"/>
                  </a:lnTo>
                  <a:lnTo>
                    <a:pt x="16" y="2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96" name="Freeform 85"/>
            <p:cNvSpPr>
              <a:spLocks/>
            </p:cNvSpPr>
            <p:nvPr/>
          </p:nvSpPr>
          <p:spPr bwMode="auto">
            <a:xfrm>
              <a:off x="1676" y="2439"/>
              <a:ext cx="7" cy="31"/>
            </a:xfrm>
            <a:custGeom>
              <a:avLst/>
              <a:gdLst>
                <a:gd name="T0" fmla="*/ 0 w 7"/>
                <a:gd name="T1" fmla="*/ 0 h 31"/>
                <a:gd name="T2" fmla="*/ 0 w 7"/>
                <a:gd name="T3" fmla="*/ 0 h 31"/>
                <a:gd name="T4" fmla="*/ 0 w 7"/>
                <a:gd name="T5" fmla="*/ 30 h 31"/>
                <a:gd name="T6" fmla="*/ 6 w 7"/>
                <a:gd name="T7" fmla="*/ 30 h 31"/>
                <a:gd name="T8" fmla="*/ 0 60000 65536"/>
                <a:gd name="T9" fmla="*/ 0 60000 65536"/>
                <a:gd name="T10" fmla="*/ 0 60000 65536"/>
                <a:gd name="T11" fmla="*/ 0 60000 65536"/>
                <a:gd name="T12" fmla="*/ 0 w 7"/>
                <a:gd name="T13" fmla="*/ 0 h 31"/>
                <a:gd name="T14" fmla="*/ 7 w 7"/>
                <a:gd name="T15" fmla="*/ 31 h 31"/>
              </a:gdLst>
              <a:ahLst/>
              <a:cxnLst>
                <a:cxn ang="T8">
                  <a:pos x="T0" y="T1"/>
                </a:cxn>
                <a:cxn ang="T9">
                  <a:pos x="T2" y="T3"/>
                </a:cxn>
                <a:cxn ang="T10">
                  <a:pos x="T4" y="T5"/>
                </a:cxn>
                <a:cxn ang="T11">
                  <a:pos x="T6" y="T7"/>
                </a:cxn>
              </a:cxnLst>
              <a:rect l="T12" t="T13" r="T14" b="T15"/>
              <a:pathLst>
                <a:path w="7" h="31">
                  <a:moveTo>
                    <a:pt x="0" y="0"/>
                  </a:moveTo>
                  <a:lnTo>
                    <a:pt x="0" y="0"/>
                  </a:lnTo>
                  <a:lnTo>
                    <a:pt x="0" y="30"/>
                  </a:lnTo>
                  <a:lnTo>
                    <a:pt x="6" y="3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97" name="Freeform 86"/>
            <p:cNvSpPr>
              <a:spLocks/>
            </p:cNvSpPr>
            <p:nvPr/>
          </p:nvSpPr>
          <p:spPr bwMode="auto">
            <a:xfrm>
              <a:off x="1692" y="2449"/>
              <a:ext cx="21" cy="21"/>
            </a:xfrm>
            <a:custGeom>
              <a:avLst/>
              <a:gdLst>
                <a:gd name="T0" fmla="*/ 0 w 21"/>
                <a:gd name="T1" fmla="*/ 10 h 21"/>
                <a:gd name="T2" fmla="*/ 20 w 21"/>
                <a:gd name="T3" fmla="*/ 10 h 21"/>
                <a:gd name="T4" fmla="*/ 20 w 21"/>
                <a:gd name="T5" fmla="*/ 5 h 21"/>
                <a:gd name="T6" fmla="*/ 10 w 21"/>
                <a:gd name="T7" fmla="*/ 0 h 21"/>
                <a:gd name="T8" fmla="*/ 4 w 21"/>
                <a:gd name="T9" fmla="*/ 0 h 21"/>
                <a:gd name="T10" fmla="*/ 0 w 21"/>
                <a:gd name="T11" fmla="*/ 5 h 21"/>
                <a:gd name="T12" fmla="*/ 0 w 21"/>
                <a:gd name="T13" fmla="*/ 15 h 21"/>
                <a:gd name="T14" fmla="*/ 4 w 21"/>
                <a:gd name="T15" fmla="*/ 20 h 21"/>
                <a:gd name="T16" fmla="*/ 10 w 21"/>
                <a:gd name="T17" fmla="*/ 20 h 21"/>
                <a:gd name="T18" fmla="*/ 20 w 21"/>
                <a:gd name="T19" fmla="*/ 15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21"/>
                <a:gd name="T32" fmla="*/ 21 w 21"/>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21">
                  <a:moveTo>
                    <a:pt x="0" y="10"/>
                  </a:moveTo>
                  <a:lnTo>
                    <a:pt x="20" y="10"/>
                  </a:lnTo>
                  <a:lnTo>
                    <a:pt x="20" y="5"/>
                  </a:lnTo>
                  <a:lnTo>
                    <a:pt x="10" y="0"/>
                  </a:lnTo>
                  <a:lnTo>
                    <a:pt x="4" y="0"/>
                  </a:lnTo>
                  <a:lnTo>
                    <a:pt x="0" y="5"/>
                  </a:lnTo>
                  <a:lnTo>
                    <a:pt x="0" y="15"/>
                  </a:lnTo>
                  <a:lnTo>
                    <a:pt x="4" y="20"/>
                  </a:lnTo>
                  <a:lnTo>
                    <a:pt x="10" y="20"/>
                  </a:lnTo>
                  <a:lnTo>
                    <a:pt x="20" y="1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098" name="Line 87"/>
            <p:cNvSpPr>
              <a:spLocks noChangeShapeType="1"/>
            </p:cNvSpPr>
            <p:nvPr/>
          </p:nvSpPr>
          <p:spPr bwMode="auto">
            <a:xfrm>
              <a:off x="1722" y="2449"/>
              <a:ext cx="7"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099" name="Line 88"/>
            <p:cNvSpPr>
              <a:spLocks noChangeShapeType="1"/>
            </p:cNvSpPr>
            <p:nvPr/>
          </p:nvSpPr>
          <p:spPr bwMode="auto">
            <a:xfrm>
              <a:off x="1722" y="2443"/>
              <a:ext cx="0" cy="22"/>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00" name="Line 89"/>
            <p:cNvSpPr>
              <a:spLocks noChangeShapeType="1"/>
            </p:cNvSpPr>
            <p:nvPr/>
          </p:nvSpPr>
          <p:spPr bwMode="auto">
            <a:xfrm flipV="1">
              <a:off x="1742" y="2435"/>
              <a:ext cx="12" cy="3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01" name="Freeform 90"/>
            <p:cNvSpPr>
              <a:spLocks/>
            </p:cNvSpPr>
            <p:nvPr/>
          </p:nvSpPr>
          <p:spPr bwMode="auto">
            <a:xfrm>
              <a:off x="1769" y="2439"/>
              <a:ext cx="22" cy="31"/>
            </a:xfrm>
            <a:custGeom>
              <a:avLst/>
              <a:gdLst>
                <a:gd name="T0" fmla="*/ 0 w 22"/>
                <a:gd name="T1" fmla="*/ 25 h 31"/>
                <a:gd name="T2" fmla="*/ 6 w 22"/>
                <a:gd name="T3" fmla="*/ 30 h 31"/>
                <a:gd name="T4" fmla="*/ 15 w 22"/>
                <a:gd name="T5" fmla="*/ 30 h 31"/>
                <a:gd name="T6" fmla="*/ 21 w 22"/>
                <a:gd name="T7" fmla="*/ 25 h 31"/>
                <a:gd name="T8" fmla="*/ 21 w 22"/>
                <a:gd name="T9" fmla="*/ 20 h 31"/>
                <a:gd name="T10" fmla="*/ 15 w 22"/>
                <a:gd name="T11" fmla="*/ 15 h 31"/>
                <a:gd name="T12" fmla="*/ 6 w 22"/>
                <a:gd name="T13" fmla="*/ 15 h 31"/>
                <a:gd name="T14" fmla="*/ 0 w 22"/>
                <a:gd name="T15" fmla="*/ 10 h 31"/>
                <a:gd name="T16" fmla="*/ 0 w 22"/>
                <a:gd name="T17" fmla="*/ 5 h 31"/>
                <a:gd name="T18" fmla="*/ 6 w 22"/>
                <a:gd name="T19" fmla="*/ 0 h 31"/>
                <a:gd name="T20" fmla="*/ 15 w 22"/>
                <a:gd name="T21" fmla="*/ 0 h 31"/>
                <a:gd name="T22" fmla="*/ 21 w 22"/>
                <a:gd name="T23" fmla="*/ 5 h 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31"/>
                <a:gd name="T38" fmla="*/ 22 w 22"/>
                <a:gd name="T39" fmla="*/ 31 h 3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31">
                  <a:moveTo>
                    <a:pt x="0" y="25"/>
                  </a:moveTo>
                  <a:lnTo>
                    <a:pt x="6" y="30"/>
                  </a:lnTo>
                  <a:lnTo>
                    <a:pt x="15" y="30"/>
                  </a:lnTo>
                  <a:lnTo>
                    <a:pt x="21" y="25"/>
                  </a:lnTo>
                  <a:lnTo>
                    <a:pt x="21" y="20"/>
                  </a:lnTo>
                  <a:lnTo>
                    <a:pt x="15" y="15"/>
                  </a:lnTo>
                  <a:lnTo>
                    <a:pt x="6" y="15"/>
                  </a:lnTo>
                  <a:lnTo>
                    <a:pt x="0" y="10"/>
                  </a:lnTo>
                  <a:lnTo>
                    <a:pt x="0" y="5"/>
                  </a:lnTo>
                  <a:lnTo>
                    <a:pt x="6" y="0"/>
                  </a:lnTo>
                  <a:lnTo>
                    <a:pt x="15" y="0"/>
                  </a:lnTo>
                  <a:lnTo>
                    <a:pt x="21"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02" name="Freeform 91"/>
            <p:cNvSpPr>
              <a:spLocks/>
            </p:cNvSpPr>
            <p:nvPr/>
          </p:nvSpPr>
          <p:spPr bwMode="auto">
            <a:xfrm>
              <a:off x="1800" y="2439"/>
              <a:ext cx="7" cy="31"/>
            </a:xfrm>
            <a:custGeom>
              <a:avLst/>
              <a:gdLst>
                <a:gd name="T0" fmla="*/ 0 w 7"/>
                <a:gd name="T1" fmla="*/ 0 h 31"/>
                <a:gd name="T2" fmla="*/ 6 w 7"/>
                <a:gd name="T3" fmla="*/ 0 h 31"/>
                <a:gd name="T4" fmla="*/ 6 w 7"/>
                <a:gd name="T5" fmla="*/ 30 h 31"/>
                <a:gd name="T6" fmla="*/ 0 60000 65536"/>
                <a:gd name="T7" fmla="*/ 0 60000 65536"/>
                <a:gd name="T8" fmla="*/ 0 60000 65536"/>
                <a:gd name="T9" fmla="*/ 0 w 7"/>
                <a:gd name="T10" fmla="*/ 0 h 31"/>
                <a:gd name="T11" fmla="*/ 7 w 7"/>
                <a:gd name="T12" fmla="*/ 31 h 31"/>
              </a:gdLst>
              <a:ahLst/>
              <a:cxnLst>
                <a:cxn ang="T6">
                  <a:pos x="T0" y="T1"/>
                </a:cxn>
                <a:cxn ang="T7">
                  <a:pos x="T2" y="T3"/>
                </a:cxn>
                <a:cxn ang="T8">
                  <a:pos x="T4" y="T5"/>
                </a:cxn>
              </a:cxnLst>
              <a:rect l="T9" t="T10" r="T11" b="T12"/>
              <a:pathLst>
                <a:path w="7" h="31">
                  <a:moveTo>
                    <a:pt x="0" y="0"/>
                  </a:moveTo>
                  <a:lnTo>
                    <a:pt x="6" y="0"/>
                  </a:lnTo>
                  <a:lnTo>
                    <a:pt x="6" y="3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03" name="Line 92"/>
            <p:cNvSpPr>
              <a:spLocks noChangeShapeType="1"/>
            </p:cNvSpPr>
            <p:nvPr/>
          </p:nvSpPr>
          <p:spPr bwMode="auto">
            <a:xfrm flipV="1">
              <a:off x="1816" y="2445"/>
              <a:ext cx="0" cy="2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04" name="Freeform 93"/>
            <p:cNvSpPr>
              <a:spLocks/>
            </p:cNvSpPr>
            <p:nvPr/>
          </p:nvSpPr>
          <p:spPr bwMode="auto">
            <a:xfrm>
              <a:off x="1816" y="2464"/>
              <a:ext cx="21" cy="6"/>
            </a:xfrm>
            <a:custGeom>
              <a:avLst/>
              <a:gdLst>
                <a:gd name="T0" fmla="*/ 0 w 21"/>
                <a:gd name="T1" fmla="*/ 0 h 6"/>
                <a:gd name="T2" fmla="*/ 4 w 21"/>
                <a:gd name="T3" fmla="*/ 5 h 6"/>
                <a:gd name="T4" fmla="*/ 14 w 21"/>
                <a:gd name="T5" fmla="*/ 5 h 6"/>
                <a:gd name="T6" fmla="*/ 20 w 21"/>
                <a:gd name="T7" fmla="*/ 0 h 6"/>
                <a:gd name="T8" fmla="*/ 0 60000 65536"/>
                <a:gd name="T9" fmla="*/ 0 60000 65536"/>
                <a:gd name="T10" fmla="*/ 0 60000 65536"/>
                <a:gd name="T11" fmla="*/ 0 60000 65536"/>
                <a:gd name="T12" fmla="*/ 0 w 21"/>
                <a:gd name="T13" fmla="*/ 0 h 6"/>
                <a:gd name="T14" fmla="*/ 21 w 21"/>
                <a:gd name="T15" fmla="*/ 6 h 6"/>
              </a:gdLst>
              <a:ahLst/>
              <a:cxnLst>
                <a:cxn ang="T8">
                  <a:pos x="T0" y="T1"/>
                </a:cxn>
                <a:cxn ang="T9">
                  <a:pos x="T2" y="T3"/>
                </a:cxn>
                <a:cxn ang="T10">
                  <a:pos x="T4" y="T5"/>
                </a:cxn>
                <a:cxn ang="T11">
                  <a:pos x="T6" y="T7"/>
                </a:cxn>
              </a:cxnLst>
              <a:rect l="T12" t="T13" r="T14" b="T15"/>
              <a:pathLst>
                <a:path w="21" h="6">
                  <a:moveTo>
                    <a:pt x="0" y="0"/>
                  </a:moveTo>
                  <a:lnTo>
                    <a:pt x="4" y="5"/>
                  </a:lnTo>
                  <a:lnTo>
                    <a:pt x="14" y="5"/>
                  </a:lnTo>
                  <a:lnTo>
                    <a:pt x="2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05" name="Line 94"/>
            <p:cNvSpPr>
              <a:spLocks noChangeShapeType="1"/>
            </p:cNvSpPr>
            <p:nvPr/>
          </p:nvSpPr>
          <p:spPr bwMode="auto">
            <a:xfrm flipV="1">
              <a:off x="1836" y="2445"/>
              <a:ext cx="0" cy="2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06" name="Freeform 95"/>
            <p:cNvSpPr>
              <a:spLocks/>
            </p:cNvSpPr>
            <p:nvPr/>
          </p:nvSpPr>
          <p:spPr bwMode="auto">
            <a:xfrm>
              <a:off x="1842" y="2449"/>
              <a:ext cx="21" cy="21"/>
            </a:xfrm>
            <a:custGeom>
              <a:avLst/>
              <a:gdLst>
                <a:gd name="T0" fmla="*/ 20 w 21"/>
                <a:gd name="T1" fmla="*/ 5 h 21"/>
                <a:gd name="T2" fmla="*/ 14 w 21"/>
                <a:gd name="T3" fmla="*/ 0 h 21"/>
                <a:gd name="T4" fmla="*/ 4 w 21"/>
                <a:gd name="T5" fmla="*/ 0 h 21"/>
                <a:gd name="T6" fmla="*/ 0 w 21"/>
                <a:gd name="T7" fmla="*/ 5 h 21"/>
                <a:gd name="T8" fmla="*/ 0 w 21"/>
                <a:gd name="T9" fmla="*/ 15 h 21"/>
                <a:gd name="T10" fmla="*/ 4 w 21"/>
                <a:gd name="T11" fmla="*/ 20 h 21"/>
                <a:gd name="T12" fmla="*/ 14 w 21"/>
                <a:gd name="T13" fmla="*/ 20 h 21"/>
                <a:gd name="T14" fmla="*/ 20 w 21"/>
                <a:gd name="T15" fmla="*/ 15 h 21"/>
                <a:gd name="T16" fmla="*/ 0 60000 65536"/>
                <a:gd name="T17" fmla="*/ 0 60000 65536"/>
                <a:gd name="T18" fmla="*/ 0 60000 65536"/>
                <a:gd name="T19" fmla="*/ 0 60000 65536"/>
                <a:gd name="T20" fmla="*/ 0 60000 65536"/>
                <a:gd name="T21" fmla="*/ 0 60000 65536"/>
                <a:gd name="T22" fmla="*/ 0 60000 65536"/>
                <a:gd name="T23" fmla="*/ 0 60000 65536"/>
                <a:gd name="T24" fmla="*/ 0 w 21"/>
                <a:gd name="T25" fmla="*/ 0 h 21"/>
                <a:gd name="T26" fmla="*/ 21 w 21"/>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 h="21">
                  <a:moveTo>
                    <a:pt x="20" y="5"/>
                  </a:moveTo>
                  <a:lnTo>
                    <a:pt x="14" y="0"/>
                  </a:lnTo>
                  <a:lnTo>
                    <a:pt x="4" y="0"/>
                  </a:lnTo>
                  <a:lnTo>
                    <a:pt x="0" y="5"/>
                  </a:lnTo>
                  <a:lnTo>
                    <a:pt x="0" y="15"/>
                  </a:lnTo>
                  <a:lnTo>
                    <a:pt x="4" y="20"/>
                  </a:lnTo>
                  <a:lnTo>
                    <a:pt x="14" y="20"/>
                  </a:lnTo>
                  <a:lnTo>
                    <a:pt x="20" y="1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07" name="Line 96"/>
            <p:cNvSpPr>
              <a:spLocks noChangeShapeType="1"/>
            </p:cNvSpPr>
            <p:nvPr/>
          </p:nvSpPr>
          <p:spPr bwMode="auto">
            <a:xfrm flipV="1">
              <a:off x="1862" y="2435"/>
              <a:ext cx="0" cy="3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08" name="Freeform 97"/>
            <p:cNvSpPr>
              <a:spLocks/>
            </p:cNvSpPr>
            <p:nvPr/>
          </p:nvSpPr>
          <p:spPr bwMode="auto">
            <a:xfrm>
              <a:off x="1872" y="2449"/>
              <a:ext cx="17" cy="31"/>
            </a:xfrm>
            <a:custGeom>
              <a:avLst/>
              <a:gdLst>
                <a:gd name="T0" fmla="*/ 0 w 17"/>
                <a:gd name="T1" fmla="*/ 25 h 31"/>
                <a:gd name="T2" fmla="*/ 6 w 17"/>
                <a:gd name="T3" fmla="*/ 30 h 31"/>
                <a:gd name="T4" fmla="*/ 10 w 17"/>
                <a:gd name="T5" fmla="*/ 30 h 31"/>
                <a:gd name="T6" fmla="*/ 16 w 17"/>
                <a:gd name="T7" fmla="*/ 25 h 31"/>
                <a:gd name="T8" fmla="*/ 16 w 17"/>
                <a:gd name="T9" fmla="*/ 0 h 31"/>
                <a:gd name="T10" fmla="*/ 0 60000 65536"/>
                <a:gd name="T11" fmla="*/ 0 60000 65536"/>
                <a:gd name="T12" fmla="*/ 0 60000 65536"/>
                <a:gd name="T13" fmla="*/ 0 60000 65536"/>
                <a:gd name="T14" fmla="*/ 0 60000 65536"/>
                <a:gd name="T15" fmla="*/ 0 w 17"/>
                <a:gd name="T16" fmla="*/ 0 h 31"/>
                <a:gd name="T17" fmla="*/ 17 w 17"/>
                <a:gd name="T18" fmla="*/ 31 h 31"/>
              </a:gdLst>
              <a:ahLst/>
              <a:cxnLst>
                <a:cxn ang="T10">
                  <a:pos x="T0" y="T1"/>
                </a:cxn>
                <a:cxn ang="T11">
                  <a:pos x="T2" y="T3"/>
                </a:cxn>
                <a:cxn ang="T12">
                  <a:pos x="T4" y="T5"/>
                </a:cxn>
                <a:cxn ang="T13">
                  <a:pos x="T6" y="T7"/>
                </a:cxn>
                <a:cxn ang="T14">
                  <a:pos x="T8" y="T9"/>
                </a:cxn>
              </a:cxnLst>
              <a:rect l="T15" t="T16" r="T17" b="T18"/>
              <a:pathLst>
                <a:path w="17" h="31">
                  <a:moveTo>
                    <a:pt x="0" y="25"/>
                  </a:moveTo>
                  <a:lnTo>
                    <a:pt x="6" y="30"/>
                  </a:lnTo>
                  <a:lnTo>
                    <a:pt x="10" y="30"/>
                  </a:lnTo>
                  <a:lnTo>
                    <a:pt x="16" y="25"/>
                  </a:lnTo>
                  <a:lnTo>
                    <a:pt x="16"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09" name="Freeform 98"/>
            <p:cNvSpPr>
              <a:spLocks/>
            </p:cNvSpPr>
            <p:nvPr/>
          </p:nvSpPr>
          <p:spPr bwMode="auto">
            <a:xfrm>
              <a:off x="1872" y="2449"/>
              <a:ext cx="17" cy="21"/>
            </a:xfrm>
            <a:custGeom>
              <a:avLst/>
              <a:gdLst>
                <a:gd name="T0" fmla="*/ 16 w 17"/>
                <a:gd name="T1" fmla="*/ 5 h 21"/>
                <a:gd name="T2" fmla="*/ 10 w 17"/>
                <a:gd name="T3" fmla="*/ 0 h 21"/>
                <a:gd name="T4" fmla="*/ 6 w 17"/>
                <a:gd name="T5" fmla="*/ 0 h 21"/>
                <a:gd name="T6" fmla="*/ 0 w 17"/>
                <a:gd name="T7" fmla="*/ 5 h 21"/>
                <a:gd name="T8" fmla="*/ 0 w 17"/>
                <a:gd name="T9" fmla="*/ 15 h 21"/>
                <a:gd name="T10" fmla="*/ 6 w 17"/>
                <a:gd name="T11" fmla="*/ 20 h 21"/>
                <a:gd name="T12" fmla="*/ 10 w 17"/>
                <a:gd name="T13" fmla="*/ 20 h 21"/>
                <a:gd name="T14" fmla="*/ 16 w 17"/>
                <a:gd name="T15" fmla="*/ 15 h 21"/>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21"/>
                <a:gd name="T26" fmla="*/ 17 w 17"/>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21">
                  <a:moveTo>
                    <a:pt x="16" y="5"/>
                  </a:moveTo>
                  <a:lnTo>
                    <a:pt x="10" y="0"/>
                  </a:lnTo>
                  <a:lnTo>
                    <a:pt x="6" y="0"/>
                  </a:lnTo>
                  <a:lnTo>
                    <a:pt x="0" y="5"/>
                  </a:lnTo>
                  <a:lnTo>
                    <a:pt x="0" y="15"/>
                  </a:lnTo>
                  <a:lnTo>
                    <a:pt x="6" y="20"/>
                  </a:lnTo>
                  <a:lnTo>
                    <a:pt x="10" y="20"/>
                  </a:lnTo>
                  <a:lnTo>
                    <a:pt x="16" y="1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10" name="Freeform 99"/>
            <p:cNvSpPr>
              <a:spLocks/>
            </p:cNvSpPr>
            <p:nvPr/>
          </p:nvSpPr>
          <p:spPr bwMode="auto">
            <a:xfrm>
              <a:off x="1898" y="2449"/>
              <a:ext cx="21" cy="21"/>
            </a:xfrm>
            <a:custGeom>
              <a:avLst/>
              <a:gdLst>
                <a:gd name="T0" fmla="*/ 0 w 21"/>
                <a:gd name="T1" fmla="*/ 10 h 21"/>
                <a:gd name="T2" fmla="*/ 20 w 21"/>
                <a:gd name="T3" fmla="*/ 10 h 21"/>
                <a:gd name="T4" fmla="*/ 20 w 21"/>
                <a:gd name="T5" fmla="*/ 5 h 21"/>
                <a:gd name="T6" fmla="*/ 10 w 21"/>
                <a:gd name="T7" fmla="*/ 0 h 21"/>
                <a:gd name="T8" fmla="*/ 6 w 21"/>
                <a:gd name="T9" fmla="*/ 0 h 21"/>
                <a:gd name="T10" fmla="*/ 0 w 21"/>
                <a:gd name="T11" fmla="*/ 5 h 21"/>
                <a:gd name="T12" fmla="*/ 0 w 21"/>
                <a:gd name="T13" fmla="*/ 15 h 21"/>
                <a:gd name="T14" fmla="*/ 6 w 21"/>
                <a:gd name="T15" fmla="*/ 20 h 21"/>
                <a:gd name="T16" fmla="*/ 10 w 21"/>
                <a:gd name="T17" fmla="*/ 20 h 21"/>
                <a:gd name="T18" fmla="*/ 20 w 21"/>
                <a:gd name="T19" fmla="*/ 15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21"/>
                <a:gd name="T32" fmla="*/ 21 w 21"/>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21">
                  <a:moveTo>
                    <a:pt x="0" y="10"/>
                  </a:moveTo>
                  <a:lnTo>
                    <a:pt x="20" y="10"/>
                  </a:lnTo>
                  <a:lnTo>
                    <a:pt x="20" y="5"/>
                  </a:lnTo>
                  <a:lnTo>
                    <a:pt x="10" y="0"/>
                  </a:lnTo>
                  <a:lnTo>
                    <a:pt x="6" y="0"/>
                  </a:lnTo>
                  <a:lnTo>
                    <a:pt x="0" y="5"/>
                  </a:lnTo>
                  <a:lnTo>
                    <a:pt x="0" y="15"/>
                  </a:lnTo>
                  <a:lnTo>
                    <a:pt x="6" y="20"/>
                  </a:lnTo>
                  <a:lnTo>
                    <a:pt x="10" y="20"/>
                  </a:lnTo>
                  <a:lnTo>
                    <a:pt x="20" y="1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11" name="Freeform 100"/>
            <p:cNvSpPr>
              <a:spLocks/>
            </p:cNvSpPr>
            <p:nvPr/>
          </p:nvSpPr>
          <p:spPr bwMode="auto">
            <a:xfrm>
              <a:off x="1697" y="2484"/>
              <a:ext cx="22" cy="32"/>
            </a:xfrm>
            <a:custGeom>
              <a:avLst/>
              <a:gdLst>
                <a:gd name="T0" fmla="*/ 21 w 22"/>
                <a:gd name="T1" fmla="*/ 26 h 32"/>
                <a:gd name="T2" fmla="*/ 21 w 22"/>
                <a:gd name="T3" fmla="*/ 10 h 32"/>
                <a:gd name="T4" fmla="*/ 15 w 22"/>
                <a:gd name="T5" fmla="*/ 0 h 32"/>
                <a:gd name="T6" fmla="*/ 6 w 22"/>
                <a:gd name="T7" fmla="*/ 0 h 32"/>
                <a:gd name="T8" fmla="*/ 0 w 22"/>
                <a:gd name="T9" fmla="*/ 10 h 32"/>
                <a:gd name="T10" fmla="*/ 0 w 22"/>
                <a:gd name="T11" fmla="*/ 26 h 32"/>
                <a:gd name="T12" fmla="*/ 6 w 22"/>
                <a:gd name="T13" fmla="*/ 31 h 32"/>
                <a:gd name="T14" fmla="*/ 15 w 22"/>
                <a:gd name="T15" fmla="*/ 31 h 32"/>
                <a:gd name="T16" fmla="*/ 21 w 22"/>
                <a:gd name="T17" fmla="*/ 26 h 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32"/>
                <a:gd name="T29" fmla="*/ 22 w 22"/>
                <a:gd name="T30" fmla="*/ 32 h 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32">
                  <a:moveTo>
                    <a:pt x="21" y="26"/>
                  </a:moveTo>
                  <a:lnTo>
                    <a:pt x="21" y="10"/>
                  </a:lnTo>
                  <a:lnTo>
                    <a:pt x="15" y="0"/>
                  </a:lnTo>
                  <a:lnTo>
                    <a:pt x="6" y="0"/>
                  </a:lnTo>
                  <a:lnTo>
                    <a:pt x="0" y="10"/>
                  </a:lnTo>
                  <a:lnTo>
                    <a:pt x="0" y="26"/>
                  </a:lnTo>
                  <a:lnTo>
                    <a:pt x="6" y="31"/>
                  </a:lnTo>
                  <a:lnTo>
                    <a:pt x="15" y="31"/>
                  </a:lnTo>
                  <a:lnTo>
                    <a:pt x="21" y="2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12" name="Line 101"/>
            <p:cNvSpPr>
              <a:spLocks noChangeShapeType="1"/>
            </p:cNvSpPr>
            <p:nvPr/>
          </p:nvSpPr>
          <p:spPr bwMode="auto">
            <a:xfrm flipV="1">
              <a:off x="1728" y="2490"/>
              <a:ext cx="0" cy="24"/>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13" name="Freeform 102"/>
            <p:cNvSpPr>
              <a:spLocks/>
            </p:cNvSpPr>
            <p:nvPr/>
          </p:nvSpPr>
          <p:spPr bwMode="auto">
            <a:xfrm>
              <a:off x="1728" y="2510"/>
              <a:ext cx="17" cy="6"/>
            </a:xfrm>
            <a:custGeom>
              <a:avLst/>
              <a:gdLst>
                <a:gd name="T0" fmla="*/ 0 w 17"/>
                <a:gd name="T1" fmla="*/ 0 h 6"/>
                <a:gd name="T2" fmla="*/ 5 w 17"/>
                <a:gd name="T3" fmla="*/ 5 h 6"/>
                <a:gd name="T4" fmla="*/ 10 w 17"/>
                <a:gd name="T5" fmla="*/ 5 h 6"/>
                <a:gd name="T6" fmla="*/ 16 w 17"/>
                <a:gd name="T7" fmla="*/ 0 h 6"/>
                <a:gd name="T8" fmla="*/ 0 60000 65536"/>
                <a:gd name="T9" fmla="*/ 0 60000 65536"/>
                <a:gd name="T10" fmla="*/ 0 60000 65536"/>
                <a:gd name="T11" fmla="*/ 0 60000 65536"/>
                <a:gd name="T12" fmla="*/ 0 w 17"/>
                <a:gd name="T13" fmla="*/ 0 h 6"/>
                <a:gd name="T14" fmla="*/ 17 w 17"/>
                <a:gd name="T15" fmla="*/ 6 h 6"/>
              </a:gdLst>
              <a:ahLst/>
              <a:cxnLst>
                <a:cxn ang="T8">
                  <a:pos x="T0" y="T1"/>
                </a:cxn>
                <a:cxn ang="T9">
                  <a:pos x="T2" y="T3"/>
                </a:cxn>
                <a:cxn ang="T10">
                  <a:pos x="T4" y="T5"/>
                </a:cxn>
                <a:cxn ang="T11">
                  <a:pos x="T6" y="T7"/>
                </a:cxn>
              </a:cxnLst>
              <a:rect l="T12" t="T13" r="T14" b="T15"/>
              <a:pathLst>
                <a:path w="17" h="6">
                  <a:moveTo>
                    <a:pt x="0" y="0"/>
                  </a:moveTo>
                  <a:lnTo>
                    <a:pt x="5" y="5"/>
                  </a:lnTo>
                  <a:lnTo>
                    <a:pt x="10" y="5"/>
                  </a:lnTo>
                  <a:lnTo>
                    <a:pt x="16"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14" name="Line 103"/>
            <p:cNvSpPr>
              <a:spLocks noChangeShapeType="1"/>
            </p:cNvSpPr>
            <p:nvPr/>
          </p:nvSpPr>
          <p:spPr bwMode="auto">
            <a:xfrm flipV="1">
              <a:off x="1744" y="2490"/>
              <a:ext cx="0" cy="29"/>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15" name="Line 104"/>
            <p:cNvSpPr>
              <a:spLocks noChangeShapeType="1"/>
            </p:cNvSpPr>
            <p:nvPr/>
          </p:nvSpPr>
          <p:spPr bwMode="auto">
            <a:xfrm>
              <a:off x="1758" y="2494"/>
              <a:ext cx="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16" name="Line 105"/>
            <p:cNvSpPr>
              <a:spLocks noChangeShapeType="1"/>
            </p:cNvSpPr>
            <p:nvPr/>
          </p:nvSpPr>
          <p:spPr bwMode="auto">
            <a:xfrm>
              <a:off x="1758" y="2493"/>
              <a:ext cx="0" cy="1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17" name="Freeform 106"/>
            <p:cNvSpPr>
              <a:spLocks/>
            </p:cNvSpPr>
            <p:nvPr/>
          </p:nvSpPr>
          <p:spPr bwMode="auto">
            <a:xfrm>
              <a:off x="1774" y="2484"/>
              <a:ext cx="11" cy="32"/>
            </a:xfrm>
            <a:custGeom>
              <a:avLst/>
              <a:gdLst>
                <a:gd name="T0" fmla="*/ 0 w 11"/>
                <a:gd name="T1" fmla="*/ 0 h 32"/>
                <a:gd name="T2" fmla="*/ 6 w 11"/>
                <a:gd name="T3" fmla="*/ 0 h 32"/>
                <a:gd name="T4" fmla="*/ 6 w 11"/>
                <a:gd name="T5" fmla="*/ 31 h 32"/>
                <a:gd name="T6" fmla="*/ 10 w 11"/>
                <a:gd name="T7" fmla="*/ 31 h 32"/>
                <a:gd name="T8" fmla="*/ 0 60000 65536"/>
                <a:gd name="T9" fmla="*/ 0 60000 65536"/>
                <a:gd name="T10" fmla="*/ 0 60000 65536"/>
                <a:gd name="T11" fmla="*/ 0 60000 65536"/>
                <a:gd name="T12" fmla="*/ 0 w 11"/>
                <a:gd name="T13" fmla="*/ 0 h 32"/>
                <a:gd name="T14" fmla="*/ 11 w 11"/>
                <a:gd name="T15" fmla="*/ 32 h 32"/>
              </a:gdLst>
              <a:ahLst/>
              <a:cxnLst>
                <a:cxn ang="T8">
                  <a:pos x="T0" y="T1"/>
                </a:cxn>
                <a:cxn ang="T9">
                  <a:pos x="T2" y="T3"/>
                </a:cxn>
                <a:cxn ang="T10">
                  <a:pos x="T4" y="T5"/>
                </a:cxn>
                <a:cxn ang="T11">
                  <a:pos x="T6" y="T7"/>
                </a:cxn>
              </a:cxnLst>
              <a:rect l="T12" t="T13" r="T14" b="T15"/>
              <a:pathLst>
                <a:path w="11" h="32">
                  <a:moveTo>
                    <a:pt x="0" y="0"/>
                  </a:moveTo>
                  <a:lnTo>
                    <a:pt x="6" y="0"/>
                  </a:lnTo>
                  <a:lnTo>
                    <a:pt x="6" y="31"/>
                  </a:lnTo>
                  <a:lnTo>
                    <a:pt x="10" y="31"/>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18" name="Freeform 107"/>
            <p:cNvSpPr>
              <a:spLocks/>
            </p:cNvSpPr>
            <p:nvPr/>
          </p:nvSpPr>
          <p:spPr bwMode="auto">
            <a:xfrm>
              <a:off x="1790" y="2494"/>
              <a:ext cx="21" cy="22"/>
            </a:xfrm>
            <a:custGeom>
              <a:avLst/>
              <a:gdLst>
                <a:gd name="T0" fmla="*/ 0 w 21"/>
                <a:gd name="T1" fmla="*/ 11 h 22"/>
                <a:gd name="T2" fmla="*/ 20 w 21"/>
                <a:gd name="T3" fmla="*/ 11 h 22"/>
                <a:gd name="T4" fmla="*/ 20 w 21"/>
                <a:gd name="T5" fmla="*/ 6 h 22"/>
                <a:gd name="T6" fmla="*/ 16 w 21"/>
                <a:gd name="T7" fmla="*/ 0 h 22"/>
                <a:gd name="T8" fmla="*/ 4 w 21"/>
                <a:gd name="T9" fmla="*/ 0 h 22"/>
                <a:gd name="T10" fmla="*/ 0 w 21"/>
                <a:gd name="T11" fmla="*/ 6 h 22"/>
                <a:gd name="T12" fmla="*/ 0 w 21"/>
                <a:gd name="T13" fmla="*/ 16 h 22"/>
                <a:gd name="T14" fmla="*/ 4 w 21"/>
                <a:gd name="T15" fmla="*/ 21 h 22"/>
                <a:gd name="T16" fmla="*/ 16 w 21"/>
                <a:gd name="T17" fmla="*/ 21 h 22"/>
                <a:gd name="T18" fmla="*/ 20 w 21"/>
                <a:gd name="T19" fmla="*/ 16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22"/>
                <a:gd name="T32" fmla="*/ 21 w 21"/>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22">
                  <a:moveTo>
                    <a:pt x="0" y="11"/>
                  </a:moveTo>
                  <a:lnTo>
                    <a:pt x="20" y="11"/>
                  </a:lnTo>
                  <a:lnTo>
                    <a:pt x="20" y="6"/>
                  </a:lnTo>
                  <a:lnTo>
                    <a:pt x="16" y="0"/>
                  </a:lnTo>
                  <a:lnTo>
                    <a:pt x="4" y="0"/>
                  </a:lnTo>
                  <a:lnTo>
                    <a:pt x="0" y="6"/>
                  </a:lnTo>
                  <a:lnTo>
                    <a:pt x="0" y="16"/>
                  </a:lnTo>
                  <a:lnTo>
                    <a:pt x="4" y="21"/>
                  </a:lnTo>
                  <a:lnTo>
                    <a:pt x="16" y="21"/>
                  </a:lnTo>
                  <a:lnTo>
                    <a:pt x="20" y="1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19" name="Line 108"/>
            <p:cNvSpPr>
              <a:spLocks noChangeShapeType="1"/>
            </p:cNvSpPr>
            <p:nvPr/>
          </p:nvSpPr>
          <p:spPr bwMode="auto">
            <a:xfrm>
              <a:off x="1820" y="2494"/>
              <a:ext cx="6"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20" name="Line 109"/>
            <p:cNvSpPr>
              <a:spLocks noChangeShapeType="1"/>
            </p:cNvSpPr>
            <p:nvPr/>
          </p:nvSpPr>
          <p:spPr bwMode="auto">
            <a:xfrm>
              <a:off x="1826" y="2493"/>
              <a:ext cx="0" cy="1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21" name="Freeform 110"/>
            <p:cNvSpPr>
              <a:spLocks/>
            </p:cNvSpPr>
            <p:nvPr/>
          </p:nvSpPr>
          <p:spPr bwMode="auto">
            <a:xfrm>
              <a:off x="1866" y="1871"/>
              <a:ext cx="27" cy="31"/>
            </a:xfrm>
            <a:custGeom>
              <a:avLst/>
              <a:gdLst>
                <a:gd name="T0" fmla="*/ 0 w 27"/>
                <a:gd name="T1" fmla="*/ 30 h 31"/>
                <a:gd name="T2" fmla="*/ 0 w 27"/>
                <a:gd name="T3" fmla="*/ 0 h 31"/>
                <a:gd name="T4" fmla="*/ 26 w 27"/>
                <a:gd name="T5" fmla="*/ 0 h 31"/>
                <a:gd name="T6" fmla="*/ 0 60000 65536"/>
                <a:gd name="T7" fmla="*/ 0 60000 65536"/>
                <a:gd name="T8" fmla="*/ 0 60000 65536"/>
                <a:gd name="T9" fmla="*/ 0 w 27"/>
                <a:gd name="T10" fmla="*/ 0 h 31"/>
                <a:gd name="T11" fmla="*/ 27 w 27"/>
                <a:gd name="T12" fmla="*/ 31 h 31"/>
              </a:gdLst>
              <a:ahLst/>
              <a:cxnLst>
                <a:cxn ang="T6">
                  <a:pos x="T0" y="T1"/>
                </a:cxn>
                <a:cxn ang="T7">
                  <a:pos x="T2" y="T3"/>
                </a:cxn>
                <a:cxn ang="T8">
                  <a:pos x="T4" y="T5"/>
                </a:cxn>
              </a:cxnLst>
              <a:rect l="T9" t="T10" r="T11" b="T12"/>
              <a:pathLst>
                <a:path w="27" h="31">
                  <a:moveTo>
                    <a:pt x="0" y="30"/>
                  </a:moveTo>
                  <a:lnTo>
                    <a:pt x="0" y="0"/>
                  </a:lnTo>
                  <a:lnTo>
                    <a:pt x="26"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22" name="Line 111"/>
            <p:cNvSpPr>
              <a:spLocks noChangeShapeType="1"/>
            </p:cNvSpPr>
            <p:nvPr/>
          </p:nvSpPr>
          <p:spPr bwMode="auto">
            <a:xfrm flipH="1">
              <a:off x="1862" y="1886"/>
              <a:ext cx="34"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23" name="Line 112"/>
            <p:cNvSpPr>
              <a:spLocks noChangeShapeType="1"/>
            </p:cNvSpPr>
            <p:nvPr/>
          </p:nvSpPr>
          <p:spPr bwMode="auto">
            <a:xfrm>
              <a:off x="1902" y="1901"/>
              <a:ext cx="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24" name="Freeform 113"/>
            <p:cNvSpPr>
              <a:spLocks/>
            </p:cNvSpPr>
            <p:nvPr/>
          </p:nvSpPr>
          <p:spPr bwMode="auto">
            <a:xfrm>
              <a:off x="1898" y="1881"/>
              <a:ext cx="7" cy="21"/>
            </a:xfrm>
            <a:custGeom>
              <a:avLst/>
              <a:gdLst>
                <a:gd name="T0" fmla="*/ 6 w 7"/>
                <a:gd name="T1" fmla="*/ 20 h 21"/>
                <a:gd name="T2" fmla="*/ 6 w 7"/>
                <a:gd name="T3" fmla="*/ 0 h 21"/>
                <a:gd name="T4" fmla="*/ 0 w 7"/>
                <a:gd name="T5" fmla="*/ 0 h 21"/>
                <a:gd name="T6" fmla="*/ 0 60000 65536"/>
                <a:gd name="T7" fmla="*/ 0 60000 65536"/>
                <a:gd name="T8" fmla="*/ 0 60000 65536"/>
                <a:gd name="T9" fmla="*/ 0 w 7"/>
                <a:gd name="T10" fmla="*/ 0 h 21"/>
                <a:gd name="T11" fmla="*/ 7 w 7"/>
                <a:gd name="T12" fmla="*/ 21 h 21"/>
              </a:gdLst>
              <a:ahLst/>
              <a:cxnLst>
                <a:cxn ang="T6">
                  <a:pos x="T0" y="T1"/>
                </a:cxn>
                <a:cxn ang="T7">
                  <a:pos x="T2" y="T3"/>
                </a:cxn>
                <a:cxn ang="T8">
                  <a:pos x="T4" y="T5"/>
                </a:cxn>
              </a:cxnLst>
              <a:rect l="T9" t="T10" r="T11" b="T12"/>
              <a:pathLst>
                <a:path w="7" h="21">
                  <a:moveTo>
                    <a:pt x="6" y="20"/>
                  </a:moveTo>
                  <a:lnTo>
                    <a:pt x="6" y="0"/>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25" name="Line 114"/>
            <p:cNvSpPr>
              <a:spLocks noChangeShapeType="1"/>
            </p:cNvSpPr>
            <p:nvPr/>
          </p:nvSpPr>
          <p:spPr bwMode="auto">
            <a:xfrm flipV="1">
              <a:off x="1904" y="1872"/>
              <a:ext cx="0" cy="1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26" name="Freeform 115"/>
            <p:cNvSpPr>
              <a:spLocks/>
            </p:cNvSpPr>
            <p:nvPr/>
          </p:nvSpPr>
          <p:spPr bwMode="auto">
            <a:xfrm>
              <a:off x="1914" y="1871"/>
              <a:ext cx="11" cy="31"/>
            </a:xfrm>
            <a:custGeom>
              <a:avLst/>
              <a:gdLst>
                <a:gd name="T0" fmla="*/ 0 w 11"/>
                <a:gd name="T1" fmla="*/ 0 h 31"/>
                <a:gd name="T2" fmla="*/ 4 w 11"/>
                <a:gd name="T3" fmla="*/ 0 h 31"/>
                <a:gd name="T4" fmla="*/ 4 w 11"/>
                <a:gd name="T5" fmla="*/ 30 h 31"/>
                <a:gd name="T6" fmla="*/ 10 w 11"/>
                <a:gd name="T7" fmla="*/ 30 h 31"/>
                <a:gd name="T8" fmla="*/ 0 60000 65536"/>
                <a:gd name="T9" fmla="*/ 0 60000 65536"/>
                <a:gd name="T10" fmla="*/ 0 60000 65536"/>
                <a:gd name="T11" fmla="*/ 0 60000 65536"/>
                <a:gd name="T12" fmla="*/ 0 w 11"/>
                <a:gd name="T13" fmla="*/ 0 h 31"/>
                <a:gd name="T14" fmla="*/ 11 w 11"/>
                <a:gd name="T15" fmla="*/ 31 h 31"/>
              </a:gdLst>
              <a:ahLst/>
              <a:cxnLst>
                <a:cxn ang="T8">
                  <a:pos x="T0" y="T1"/>
                </a:cxn>
                <a:cxn ang="T9">
                  <a:pos x="T2" y="T3"/>
                </a:cxn>
                <a:cxn ang="T10">
                  <a:pos x="T4" y="T5"/>
                </a:cxn>
                <a:cxn ang="T11">
                  <a:pos x="T6" y="T7"/>
                </a:cxn>
              </a:cxnLst>
              <a:rect l="T12" t="T13" r="T14" b="T15"/>
              <a:pathLst>
                <a:path w="11" h="31">
                  <a:moveTo>
                    <a:pt x="0" y="0"/>
                  </a:moveTo>
                  <a:lnTo>
                    <a:pt x="4" y="0"/>
                  </a:lnTo>
                  <a:lnTo>
                    <a:pt x="4" y="30"/>
                  </a:lnTo>
                  <a:lnTo>
                    <a:pt x="10" y="3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27" name="Line 116"/>
            <p:cNvSpPr>
              <a:spLocks noChangeShapeType="1"/>
            </p:cNvSpPr>
            <p:nvPr/>
          </p:nvSpPr>
          <p:spPr bwMode="auto">
            <a:xfrm>
              <a:off x="1932" y="1881"/>
              <a:ext cx="8"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28" name="Line 117"/>
            <p:cNvSpPr>
              <a:spLocks noChangeShapeType="1"/>
            </p:cNvSpPr>
            <p:nvPr/>
          </p:nvSpPr>
          <p:spPr bwMode="auto">
            <a:xfrm>
              <a:off x="1940" y="1880"/>
              <a:ext cx="0" cy="17"/>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29" name="Freeform 118"/>
            <p:cNvSpPr>
              <a:spLocks/>
            </p:cNvSpPr>
            <p:nvPr/>
          </p:nvSpPr>
          <p:spPr bwMode="auto">
            <a:xfrm>
              <a:off x="1954" y="1881"/>
              <a:ext cx="17" cy="21"/>
            </a:xfrm>
            <a:custGeom>
              <a:avLst/>
              <a:gdLst>
                <a:gd name="T0" fmla="*/ 0 w 17"/>
                <a:gd name="T1" fmla="*/ 10 h 21"/>
                <a:gd name="T2" fmla="*/ 16 w 17"/>
                <a:gd name="T3" fmla="*/ 10 h 21"/>
                <a:gd name="T4" fmla="*/ 16 w 17"/>
                <a:gd name="T5" fmla="*/ 5 h 21"/>
                <a:gd name="T6" fmla="*/ 10 w 17"/>
                <a:gd name="T7" fmla="*/ 0 h 21"/>
                <a:gd name="T8" fmla="*/ 6 w 17"/>
                <a:gd name="T9" fmla="*/ 0 h 21"/>
                <a:gd name="T10" fmla="*/ 0 w 17"/>
                <a:gd name="T11" fmla="*/ 5 h 21"/>
                <a:gd name="T12" fmla="*/ 0 w 17"/>
                <a:gd name="T13" fmla="*/ 15 h 21"/>
                <a:gd name="T14" fmla="*/ 6 w 17"/>
                <a:gd name="T15" fmla="*/ 20 h 21"/>
                <a:gd name="T16" fmla="*/ 10 w 17"/>
                <a:gd name="T17" fmla="*/ 20 h 21"/>
                <a:gd name="T18" fmla="*/ 16 w 17"/>
                <a:gd name="T19" fmla="*/ 15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21"/>
                <a:gd name="T32" fmla="*/ 17 w 17"/>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21">
                  <a:moveTo>
                    <a:pt x="0" y="10"/>
                  </a:moveTo>
                  <a:lnTo>
                    <a:pt x="16" y="10"/>
                  </a:lnTo>
                  <a:lnTo>
                    <a:pt x="16" y="5"/>
                  </a:lnTo>
                  <a:lnTo>
                    <a:pt x="10" y="0"/>
                  </a:lnTo>
                  <a:lnTo>
                    <a:pt x="6" y="0"/>
                  </a:lnTo>
                  <a:lnTo>
                    <a:pt x="0" y="5"/>
                  </a:lnTo>
                  <a:lnTo>
                    <a:pt x="0" y="15"/>
                  </a:lnTo>
                  <a:lnTo>
                    <a:pt x="6" y="20"/>
                  </a:lnTo>
                  <a:lnTo>
                    <a:pt x="10" y="20"/>
                  </a:lnTo>
                  <a:lnTo>
                    <a:pt x="16" y="1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30" name="Line 119"/>
            <p:cNvSpPr>
              <a:spLocks noChangeShapeType="1"/>
            </p:cNvSpPr>
            <p:nvPr/>
          </p:nvSpPr>
          <p:spPr bwMode="auto">
            <a:xfrm flipV="1">
              <a:off x="1980" y="1877"/>
              <a:ext cx="0" cy="2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31" name="Freeform 120"/>
            <p:cNvSpPr>
              <a:spLocks/>
            </p:cNvSpPr>
            <p:nvPr/>
          </p:nvSpPr>
          <p:spPr bwMode="auto">
            <a:xfrm>
              <a:off x="1980" y="1881"/>
              <a:ext cx="17" cy="6"/>
            </a:xfrm>
            <a:custGeom>
              <a:avLst/>
              <a:gdLst>
                <a:gd name="T0" fmla="*/ 0 w 17"/>
                <a:gd name="T1" fmla="*/ 5 h 6"/>
                <a:gd name="T2" fmla="*/ 6 w 17"/>
                <a:gd name="T3" fmla="*/ 0 h 6"/>
                <a:gd name="T4" fmla="*/ 10 w 17"/>
                <a:gd name="T5" fmla="*/ 0 h 6"/>
                <a:gd name="T6" fmla="*/ 16 w 17"/>
                <a:gd name="T7" fmla="*/ 5 h 6"/>
                <a:gd name="T8" fmla="*/ 0 60000 65536"/>
                <a:gd name="T9" fmla="*/ 0 60000 65536"/>
                <a:gd name="T10" fmla="*/ 0 60000 65536"/>
                <a:gd name="T11" fmla="*/ 0 60000 65536"/>
                <a:gd name="T12" fmla="*/ 0 w 17"/>
                <a:gd name="T13" fmla="*/ 0 h 6"/>
                <a:gd name="T14" fmla="*/ 17 w 17"/>
                <a:gd name="T15" fmla="*/ 6 h 6"/>
              </a:gdLst>
              <a:ahLst/>
              <a:cxnLst>
                <a:cxn ang="T8">
                  <a:pos x="T0" y="T1"/>
                </a:cxn>
                <a:cxn ang="T9">
                  <a:pos x="T2" y="T3"/>
                </a:cxn>
                <a:cxn ang="T10">
                  <a:pos x="T4" y="T5"/>
                </a:cxn>
                <a:cxn ang="T11">
                  <a:pos x="T6" y="T7"/>
                </a:cxn>
              </a:cxnLst>
              <a:rect l="T12" t="T13" r="T14" b="T15"/>
              <a:pathLst>
                <a:path w="17" h="6">
                  <a:moveTo>
                    <a:pt x="0" y="5"/>
                  </a:moveTo>
                  <a:lnTo>
                    <a:pt x="6" y="0"/>
                  </a:lnTo>
                  <a:lnTo>
                    <a:pt x="10" y="0"/>
                  </a:lnTo>
                  <a:lnTo>
                    <a:pt x="16"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32" name="Freeform 121"/>
            <p:cNvSpPr>
              <a:spLocks/>
            </p:cNvSpPr>
            <p:nvPr/>
          </p:nvSpPr>
          <p:spPr bwMode="auto">
            <a:xfrm>
              <a:off x="2032" y="1871"/>
              <a:ext cx="27" cy="31"/>
            </a:xfrm>
            <a:custGeom>
              <a:avLst/>
              <a:gdLst>
                <a:gd name="T0" fmla="*/ 26 w 27"/>
                <a:gd name="T1" fmla="*/ 25 h 31"/>
                <a:gd name="T2" fmla="*/ 26 w 27"/>
                <a:gd name="T3" fmla="*/ 10 h 31"/>
                <a:gd name="T4" fmla="*/ 20 w 27"/>
                <a:gd name="T5" fmla="*/ 0 h 31"/>
                <a:gd name="T6" fmla="*/ 10 w 27"/>
                <a:gd name="T7" fmla="*/ 0 h 31"/>
                <a:gd name="T8" fmla="*/ 0 w 27"/>
                <a:gd name="T9" fmla="*/ 10 h 31"/>
                <a:gd name="T10" fmla="*/ 0 w 27"/>
                <a:gd name="T11" fmla="*/ 25 h 31"/>
                <a:gd name="T12" fmla="*/ 10 w 27"/>
                <a:gd name="T13" fmla="*/ 30 h 31"/>
                <a:gd name="T14" fmla="*/ 20 w 27"/>
                <a:gd name="T15" fmla="*/ 30 h 31"/>
                <a:gd name="T16" fmla="*/ 26 w 27"/>
                <a:gd name="T17" fmla="*/ 25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
                <a:gd name="T28" fmla="*/ 0 h 31"/>
                <a:gd name="T29" fmla="*/ 27 w 27"/>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 h="31">
                  <a:moveTo>
                    <a:pt x="26" y="25"/>
                  </a:moveTo>
                  <a:lnTo>
                    <a:pt x="26" y="10"/>
                  </a:lnTo>
                  <a:lnTo>
                    <a:pt x="20" y="0"/>
                  </a:lnTo>
                  <a:lnTo>
                    <a:pt x="10" y="0"/>
                  </a:lnTo>
                  <a:lnTo>
                    <a:pt x="0" y="10"/>
                  </a:lnTo>
                  <a:lnTo>
                    <a:pt x="0" y="25"/>
                  </a:lnTo>
                  <a:lnTo>
                    <a:pt x="10" y="30"/>
                  </a:lnTo>
                  <a:lnTo>
                    <a:pt x="20" y="30"/>
                  </a:lnTo>
                  <a:lnTo>
                    <a:pt x="26" y="2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33" name="Line 122"/>
            <p:cNvSpPr>
              <a:spLocks noChangeShapeType="1"/>
            </p:cNvSpPr>
            <p:nvPr/>
          </p:nvSpPr>
          <p:spPr bwMode="auto">
            <a:xfrm flipV="1">
              <a:off x="2062" y="1877"/>
              <a:ext cx="0" cy="2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34" name="Freeform 123"/>
            <p:cNvSpPr>
              <a:spLocks/>
            </p:cNvSpPr>
            <p:nvPr/>
          </p:nvSpPr>
          <p:spPr bwMode="auto">
            <a:xfrm>
              <a:off x="2062" y="1896"/>
              <a:ext cx="23" cy="6"/>
            </a:xfrm>
            <a:custGeom>
              <a:avLst/>
              <a:gdLst>
                <a:gd name="T0" fmla="*/ 0 w 23"/>
                <a:gd name="T1" fmla="*/ 0 h 6"/>
                <a:gd name="T2" fmla="*/ 6 w 23"/>
                <a:gd name="T3" fmla="*/ 5 h 6"/>
                <a:gd name="T4" fmla="*/ 16 w 23"/>
                <a:gd name="T5" fmla="*/ 5 h 6"/>
                <a:gd name="T6" fmla="*/ 22 w 23"/>
                <a:gd name="T7" fmla="*/ 0 h 6"/>
                <a:gd name="T8" fmla="*/ 0 60000 65536"/>
                <a:gd name="T9" fmla="*/ 0 60000 65536"/>
                <a:gd name="T10" fmla="*/ 0 60000 65536"/>
                <a:gd name="T11" fmla="*/ 0 60000 65536"/>
                <a:gd name="T12" fmla="*/ 0 w 23"/>
                <a:gd name="T13" fmla="*/ 0 h 6"/>
                <a:gd name="T14" fmla="*/ 23 w 23"/>
                <a:gd name="T15" fmla="*/ 6 h 6"/>
              </a:gdLst>
              <a:ahLst/>
              <a:cxnLst>
                <a:cxn ang="T8">
                  <a:pos x="T0" y="T1"/>
                </a:cxn>
                <a:cxn ang="T9">
                  <a:pos x="T2" y="T3"/>
                </a:cxn>
                <a:cxn ang="T10">
                  <a:pos x="T4" y="T5"/>
                </a:cxn>
                <a:cxn ang="T11">
                  <a:pos x="T6" y="T7"/>
                </a:cxn>
              </a:cxnLst>
              <a:rect l="T12" t="T13" r="T14" b="T15"/>
              <a:pathLst>
                <a:path w="23" h="6">
                  <a:moveTo>
                    <a:pt x="0" y="0"/>
                  </a:moveTo>
                  <a:lnTo>
                    <a:pt x="6" y="5"/>
                  </a:lnTo>
                  <a:lnTo>
                    <a:pt x="16" y="5"/>
                  </a:lnTo>
                  <a:lnTo>
                    <a:pt x="22"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35" name="Line 124"/>
            <p:cNvSpPr>
              <a:spLocks noChangeShapeType="1"/>
            </p:cNvSpPr>
            <p:nvPr/>
          </p:nvSpPr>
          <p:spPr bwMode="auto">
            <a:xfrm flipV="1">
              <a:off x="2084" y="1877"/>
              <a:ext cx="0" cy="2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36" name="Line 125"/>
            <p:cNvSpPr>
              <a:spLocks noChangeShapeType="1"/>
            </p:cNvSpPr>
            <p:nvPr/>
          </p:nvSpPr>
          <p:spPr bwMode="auto">
            <a:xfrm>
              <a:off x="2098" y="1881"/>
              <a:ext cx="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37" name="Line 126"/>
            <p:cNvSpPr>
              <a:spLocks noChangeShapeType="1"/>
            </p:cNvSpPr>
            <p:nvPr/>
          </p:nvSpPr>
          <p:spPr bwMode="auto">
            <a:xfrm>
              <a:off x="2098" y="1880"/>
              <a:ext cx="0" cy="17"/>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38" name="Freeform 127"/>
            <p:cNvSpPr>
              <a:spLocks/>
            </p:cNvSpPr>
            <p:nvPr/>
          </p:nvSpPr>
          <p:spPr bwMode="auto">
            <a:xfrm>
              <a:off x="2114" y="1871"/>
              <a:ext cx="7" cy="31"/>
            </a:xfrm>
            <a:custGeom>
              <a:avLst/>
              <a:gdLst>
                <a:gd name="T0" fmla="*/ 0 w 7"/>
                <a:gd name="T1" fmla="*/ 0 h 31"/>
                <a:gd name="T2" fmla="*/ 0 w 7"/>
                <a:gd name="T3" fmla="*/ 0 h 31"/>
                <a:gd name="T4" fmla="*/ 0 w 7"/>
                <a:gd name="T5" fmla="*/ 30 h 31"/>
                <a:gd name="T6" fmla="*/ 6 w 7"/>
                <a:gd name="T7" fmla="*/ 30 h 31"/>
                <a:gd name="T8" fmla="*/ 0 60000 65536"/>
                <a:gd name="T9" fmla="*/ 0 60000 65536"/>
                <a:gd name="T10" fmla="*/ 0 60000 65536"/>
                <a:gd name="T11" fmla="*/ 0 60000 65536"/>
                <a:gd name="T12" fmla="*/ 0 w 7"/>
                <a:gd name="T13" fmla="*/ 0 h 31"/>
                <a:gd name="T14" fmla="*/ 7 w 7"/>
                <a:gd name="T15" fmla="*/ 31 h 31"/>
              </a:gdLst>
              <a:ahLst/>
              <a:cxnLst>
                <a:cxn ang="T8">
                  <a:pos x="T0" y="T1"/>
                </a:cxn>
                <a:cxn ang="T9">
                  <a:pos x="T2" y="T3"/>
                </a:cxn>
                <a:cxn ang="T10">
                  <a:pos x="T4" y="T5"/>
                </a:cxn>
                <a:cxn ang="T11">
                  <a:pos x="T6" y="T7"/>
                </a:cxn>
              </a:cxnLst>
              <a:rect l="T12" t="T13" r="T14" b="T15"/>
              <a:pathLst>
                <a:path w="7" h="31">
                  <a:moveTo>
                    <a:pt x="0" y="0"/>
                  </a:moveTo>
                  <a:lnTo>
                    <a:pt x="0" y="0"/>
                  </a:lnTo>
                  <a:lnTo>
                    <a:pt x="0" y="30"/>
                  </a:lnTo>
                  <a:lnTo>
                    <a:pt x="6" y="3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39" name="Freeform 128"/>
            <p:cNvSpPr>
              <a:spLocks/>
            </p:cNvSpPr>
            <p:nvPr/>
          </p:nvSpPr>
          <p:spPr bwMode="auto">
            <a:xfrm>
              <a:off x="2130" y="1881"/>
              <a:ext cx="21" cy="21"/>
            </a:xfrm>
            <a:custGeom>
              <a:avLst/>
              <a:gdLst>
                <a:gd name="T0" fmla="*/ 0 w 21"/>
                <a:gd name="T1" fmla="*/ 10 h 21"/>
                <a:gd name="T2" fmla="*/ 20 w 21"/>
                <a:gd name="T3" fmla="*/ 10 h 21"/>
                <a:gd name="T4" fmla="*/ 20 w 21"/>
                <a:gd name="T5" fmla="*/ 5 h 21"/>
                <a:gd name="T6" fmla="*/ 10 w 21"/>
                <a:gd name="T7" fmla="*/ 0 h 21"/>
                <a:gd name="T8" fmla="*/ 6 w 21"/>
                <a:gd name="T9" fmla="*/ 0 h 21"/>
                <a:gd name="T10" fmla="*/ 0 w 21"/>
                <a:gd name="T11" fmla="*/ 5 h 21"/>
                <a:gd name="T12" fmla="*/ 0 w 21"/>
                <a:gd name="T13" fmla="*/ 15 h 21"/>
                <a:gd name="T14" fmla="*/ 6 w 21"/>
                <a:gd name="T15" fmla="*/ 20 h 21"/>
                <a:gd name="T16" fmla="*/ 10 w 21"/>
                <a:gd name="T17" fmla="*/ 20 h 21"/>
                <a:gd name="T18" fmla="*/ 20 w 21"/>
                <a:gd name="T19" fmla="*/ 15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21"/>
                <a:gd name="T32" fmla="*/ 21 w 21"/>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21">
                  <a:moveTo>
                    <a:pt x="0" y="10"/>
                  </a:moveTo>
                  <a:lnTo>
                    <a:pt x="20" y="10"/>
                  </a:lnTo>
                  <a:lnTo>
                    <a:pt x="20" y="5"/>
                  </a:lnTo>
                  <a:lnTo>
                    <a:pt x="10" y="0"/>
                  </a:lnTo>
                  <a:lnTo>
                    <a:pt x="6" y="0"/>
                  </a:lnTo>
                  <a:lnTo>
                    <a:pt x="0" y="5"/>
                  </a:lnTo>
                  <a:lnTo>
                    <a:pt x="0" y="15"/>
                  </a:lnTo>
                  <a:lnTo>
                    <a:pt x="6" y="20"/>
                  </a:lnTo>
                  <a:lnTo>
                    <a:pt x="10" y="20"/>
                  </a:lnTo>
                  <a:lnTo>
                    <a:pt x="20" y="1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40" name="Line 129"/>
            <p:cNvSpPr>
              <a:spLocks noChangeShapeType="1"/>
            </p:cNvSpPr>
            <p:nvPr/>
          </p:nvSpPr>
          <p:spPr bwMode="auto">
            <a:xfrm>
              <a:off x="2160" y="1881"/>
              <a:ext cx="7"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41" name="Line 130"/>
            <p:cNvSpPr>
              <a:spLocks noChangeShapeType="1"/>
            </p:cNvSpPr>
            <p:nvPr/>
          </p:nvSpPr>
          <p:spPr bwMode="auto">
            <a:xfrm>
              <a:off x="2160" y="1880"/>
              <a:ext cx="0" cy="17"/>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42" name="Freeform 131"/>
            <p:cNvSpPr>
              <a:spLocks/>
            </p:cNvSpPr>
            <p:nvPr/>
          </p:nvSpPr>
          <p:spPr bwMode="auto">
            <a:xfrm>
              <a:off x="1275" y="1866"/>
              <a:ext cx="21" cy="36"/>
            </a:xfrm>
            <a:custGeom>
              <a:avLst/>
              <a:gdLst>
                <a:gd name="T0" fmla="*/ 0 w 21"/>
                <a:gd name="T1" fmla="*/ 35 h 36"/>
                <a:gd name="T2" fmla="*/ 0 w 21"/>
                <a:gd name="T3" fmla="*/ 0 h 36"/>
                <a:gd name="T4" fmla="*/ 20 w 21"/>
                <a:gd name="T5" fmla="*/ 0 h 36"/>
                <a:gd name="T6" fmla="*/ 0 60000 65536"/>
                <a:gd name="T7" fmla="*/ 0 60000 65536"/>
                <a:gd name="T8" fmla="*/ 0 60000 65536"/>
                <a:gd name="T9" fmla="*/ 0 w 21"/>
                <a:gd name="T10" fmla="*/ 0 h 36"/>
                <a:gd name="T11" fmla="*/ 21 w 21"/>
                <a:gd name="T12" fmla="*/ 36 h 36"/>
              </a:gdLst>
              <a:ahLst/>
              <a:cxnLst>
                <a:cxn ang="T6">
                  <a:pos x="T0" y="T1"/>
                </a:cxn>
                <a:cxn ang="T7">
                  <a:pos x="T2" y="T3"/>
                </a:cxn>
                <a:cxn ang="T8">
                  <a:pos x="T4" y="T5"/>
                </a:cxn>
              </a:cxnLst>
              <a:rect l="T9" t="T10" r="T11" b="T12"/>
              <a:pathLst>
                <a:path w="21" h="36">
                  <a:moveTo>
                    <a:pt x="0" y="35"/>
                  </a:moveTo>
                  <a:lnTo>
                    <a:pt x="0" y="0"/>
                  </a:lnTo>
                  <a:lnTo>
                    <a:pt x="2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43" name="Line 132"/>
            <p:cNvSpPr>
              <a:spLocks noChangeShapeType="1"/>
            </p:cNvSpPr>
            <p:nvPr/>
          </p:nvSpPr>
          <p:spPr bwMode="auto">
            <a:xfrm flipH="1">
              <a:off x="1271" y="1881"/>
              <a:ext cx="28"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44" name="Line 133"/>
            <p:cNvSpPr>
              <a:spLocks noChangeShapeType="1"/>
            </p:cNvSpPr>
            <p:nvPr/>
          </p:nvSpPr>
          <p:spPr bwMode="auto">
            <a:xfrm>
              <a:off x="1305" y="1901"/>
              <a:ext cx="6"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45" name="Line 134"/>
            <p:cNvSpPr>
              <a:spLocks noChangeShapeType="1"/>
            </p:cNvSpPr>
            <p:nvPr/>
          </p:nvSpPr>
          <p:spPr bwMode="auto">
            <a:xfrm flipV="1">
              <a:off x="1305" y="1872"/>
              <a:ext cx="0" cy="3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46" name="Line 135"/>
            <p:cNvSpPr>
              <a:spLocks noChangeShapeType="1"/>
            </p:cNvSpPr>
            <p:nvPr/>
          </p:nvSpPr>
          <p:spPr bwMode="auto">
            <a:xfrm flipV="1">
              <a:off x="1305" y="1867"/>
              <a:ext cx="0" cy="1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47" name="Freeform 136"/>
            <p:cNvSpPr>
              <a:spLocks/>
            </p:cNvSpPr>
            <p:nvPr/>
          </p:nvSpPr>
          <p:spPr bwMode="auto">
            <a:xfrm>
              <a:off x="1321" y="1866"/>
              <a:ext cx="6" cy="36"/>
            </a:xfrm>
            <a:custGeom>
              <a:avLst/>
              <a:gdLst>
                <a:gd name="T0" fmla="*/ 0 w 6"/>
                <a:gd name="T1" fmla="*/ 0 h 36"/>
                <a:gd name="T2" fmla="*/ 0 w 6"/>
                <a:gd name="T3" fmla="*/ 0 h 36"/>
                <a:gd name="T4" fmla="*/ 0 w 6"/>
                <a:gd name="T5" fmla="*/ 35 h 36"/>
                <a:gd name="T6" fmla="*/ 5 w 6"/>
                <a:gd name="T7" fmla="*/ 35 h 36"/>
                <a:gd name="T8" fmla="*/ 0 60000 65536"/>
                <a:gd name="T9" fmla="*/ 0 60000 65536"/>
                <a:gd name="T10" fmla="*/ 0 60000 65536"/>
                <a:gd name="T11" fmla="*/ 0 60000 65536"/>
                <a:gd name="T12" fmla="*/ 0 w 6"/>
                <a:gd name="T13" fmla="*/ 0 h 36"/>
                <a:gd name="T14" fmla="*/ 6 w 6"/>
                <a:gd name="T15" fmla="*/ 36 h 36"/>
              </a:gdLst>
              <a:ahLst/>
              <a:cxnLst>
                <a:cxn ang="T8">
                  <a:pos x="T0" y="T1"/>
                </a:cxn>
                <a:cxn ang="T9">
                  <a:pos x="T2" y="T3"/>
                </a:cxn>
                <a:cxn ang="T10">
                  <a:pos x="T4" y="T5"/>
                </a:cxn>
                <a:cxn ang="T11">
                  <a:pos x="T6" y="T7"/>
                </a:cxn>
              </a:cxnLst>
              <a:rect l="T12" t="T13" r="T14" b="T15"/>
              <a:pathLst>
                <a:path w="6" h="36">
                  <a:moveTo>
                    <a:pt x="0" y="0"/>
                  </a:moveTo>
                  <a:lnTo>
                    <a:pt x="0" y="0"/>
                  </a:lnTo>
                  <a:lnTo>
                    <a:pt x="0" y="35"/>
                  </a:lnTo>
                  <a:lnTo>
                    <a:pt x="5" y="3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48" name="Line 137"/>
            <p:cNvSpPr>
              <a:spLocks noChangeShapeType="1"/>
            </p:cNvSpPr>
            <p:nvPr/>
          </p:nvSpPr>
          <p:spPr bwMode="auto">
            <a:xfrm>
              <a:off x="1341" y="1876"/>
              <a:ext cx="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49" name="Line 138"/>
            <p:cNvSpPr>
              <a:spLocks noChangeShapeType="1"/>
            </p:cNvSpPr>
            <p:nvPr/>
          </p:nvSpPr>
          <p:spPr bwMode="auto">
            <a:xfrm>
              <a:off x="1341" y="1875"/>
              <a:ext cx="0" cy="22"/>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50" name="Freeform 139"/>
            <p:cNvSpPr>
              <a:spLocks/>
            </p:cNvSpPr>
            <p:nvPr/>
          </p:nvSpPr>
          <p:spPr bwMode="auto">
            <a:xfrm>
              <a:off x="1357" y="1876"/>
              <a:ext cx="22" cy="26"/>
            </a:xfrm>
            <a:custGeom>
              <a:avLst/>
              <a:gdLst>
                <a:gd name="T0" fmla="*/ 0 w 22"/>
                <a:gd name="T1" fmla="*/ 10 h 26"/>
                <a:gd name="T2" fmla="*/ 21 w 22"/>
                <a:gd name="T3" fmla="*/ 10 h 26"/>
                <a:gd name="T4" fmla="*/ 21 w 22"/>
                <a:gd name="T5" fmla="*/ 5 h 26"/>
                <a:gd name="T6" fmla="*/ 15 w 22"/>
                <a:gd name="T7" fmla="*/ 0 h 26"/>
                <a:gd name="T8" fmla="*/ 6 w 22"/>
                <a:gd name="T9" fmla="*/ 0 h 26"/>
                <a:gd name="T10" fmla="*/ 0 w 22"/>
                <a:gd name="T11" fmla="*/ 5 h 26"/>
                <a:gd name="T12" fmla="*/ 0 w 22"/>
                <a:gd name="T13" fmla="*/ 15 h 26"/>
                <a:gd name="T14" fmla="*/ 6 w 22"/>
                <a:gd name="T15" fmla="*/ 25 h 26"/>
                <a:gd name="T16" fmla="*/ 15 w 22"/>
                <a:gd name="T17" fmla="*/ 25 h 26"/>
                <a:gd name="T18" fmla="*/ 21 w 22"/>
                <a:gd name="T19" fmla="*/ 15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26"/>
                <a:gd name="T32" fmla="*/ 22 w 22"/>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26">
                  <a:moveTo>
                    <a:pt x="0" y="10"/>
                  </a:moveTo>
                  <a:lnTo>
                    <a:pt x="21" y="10"/>
                  </a:lnTo>
                  <a:lnTo>
                    <a:pt x="21" y="5"/>
                  </a:lnTo>
                  <a:lnTo>
                    <a:pt x="15" y="0"/>
                  </a:lnTo>
                  <a:lnTo>
                    <a:pt x="6" y="0"/>
                  </a:lnTo>
                  <a:lnTo>
                    <a:pt x="0" y="5"/>
                  </a:lnTo>
                  <a:lnTo>
                    <a:pt x="0" y="15"/>
                  </a:lnTo>
                  <a:lnTo>
                    <a:pt x="6" y="25"/>
                  </a:lnTo>
                  <a:lnTo>
                    <a:pt x="15" y="25"/>
                  </a:lnTo>
                  <a:lnTo>
                    <a:pt x="21" y="1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51" name="Line 140"/>
            <p:cNvSpPr>
              <a:spLocks noChangeShapeType="1"/>
            </p:cNvSpPr>
            <p:nvPr/>
          </p:nvSpPr>
          <p:spPr bwMode="auto">
            <a:xfrm flipV="1">
              <a:off x="1383" y="1872"/>
              <a:ext cx="0" cy="3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52" name="Freeform 141"/>
            <p:cNvSpPr>
              <a:spLocks/>
            </p:cNvSpPr>
            <p:nvPr/>
          </p:nvSpPr>
          <p:spPr bwMode="auto">
            <a:xfrm>
              <a:off x="1383" y="1876"/>
              <a:ext cx="16" cy="6"/>
            </a:xfrm>
            <a:custGeom>
              <a:avLst/>
              <a:gdLst>
                <a:gd name="T0" fmla="*/ 0 w 16"/>
                <a:gd name="T1" fmla="*/ 5 h 6"/>
                <a:gd name="T2" fmla="*/ 5 w 16"/>
                <a:gd name="T3" fmla="*/ 0 h 6"/>
                <a:gd name="T4" fmla="*/ 10 w 16"/>
                <a:gd name="T5" fmla="*/ 0 h 6"/>
                <a:gd name="T6" fmla="*/ 15 w 16"/>
                <a:gd name="T7" fmla="*/ 5 h 6"/>
                <a:gd name="T8" fmla="*/ 0 60000 65536"/>
                <a:gd name="T9" fmla="*/ 0 60000 65536"/>
                <a:gd name="T10" fmla="*/ 0 60000 65536"/>
                <a:gd name="T11" fmla="*/ 0 60000 65536"/>
                <a:gd name="T12" fmla="*/ 0 w 16"/>
                <a:gd name="T13" fmla="*/ 0 h 6"/>
                <a:gd name="T14" fmla="*/ 16 w 16"/>
                <a:gd name="T15" fmla="*/ 6 h 6"/>
              </a:gdLst>
              <a:ahLst/>
              <a:cxnLst>
                <a:cxn ang="T8">
                  <a:pos x="T0" y="T1"/>
                </a:cxn>
                <a:cxn ang="T9">
                  <a:pos x="T2" y="T3"/>
                </a:cxn>
                <a:cxn ang="T10">
                  <a:pos x="T4" y="T5"/>
                </a:cxn>
                <a:cxn ang="T11">
                  <a:pos x="T6" y="T7"/>
                </a:cxn>
              </a:cxnLst>
              <a:rect l="T12" t="T13" r="T14" b="T15"/>
              <a:pathLst>
                <a:path w="16" h="6">
                  <a:moveTo>
                    <a:pt x="0" y="5"/>
                  </a:moveTo>
                  <a:lnTo>
                    <a:pt x="5" y="0"/>
                  </a:lnTo>
                  <a:lnTo>
                    <a:pt x="10" y="0"/>
                  </a:lnTo>
                  <a:lnTo>
                    <a:pt x="15"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53" name="Freeform 142"/>
            <p:cNvSpPr>
              <a:spLocks/>
            </p:cNvSpPr>
            <p:nvPr/>
          </p:nvSpPr>
          <p:spPr bwMode="auto">
            <a:xfrm>
              <a:off x="1439" y="1866"/>
              <a:ext cx="22" cy="36"/>
            </a:xfrm>
            <a:custGeom>
              <a:avLst/>
              <a:gdLst>
                <a:gd name="T0" fmla="*/ 21 w 22"/>
                <a:gd name="T1" fmla="*/ 25 h 36"/>
                <a:gd name="T2" fmla="*/ 21 w 22"/>
                <a:gd name="T3" fmla="*/ 10 h 36"/>
                <a:gd name="T4" fmla="*/ 15 w 22"/>
                <a:gd name="T5" fmla="*/ 0 h 36"/>
                <a:gd name="T6" fmla="*/ 6 w 22"/>
                <a:gd name="T7" fmla="*/ 0 h 36"/>
                <a:gd name="T8" fmla="*/ 0 w 22"/>
                <a:gd name="T9" fmla="*/ 10 h 36"/>
                <a:gd name="T10" fmla="*/ 0 w 22"/>
                <a:gd name="T11" fmla="*/ 25 h 36"/>
                <a:gd name="T12" fmla="*/ 6 w 22"/>
                <a:gd name="T13" fmla="*/ 35 h 36"/>
                <a:gd name="T14" fmla="*/ 15 w 22"/>
                <a:gd name="T15" fmla="*/ 35 h 36"/>
                <a:gd name="T16" fmla="*/ 21 w 22"/>
                <a:gd name="T17" fmla="*/ 25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36"/>
                <a:gd name="T29" fmla="*/ 22 w 22"/>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36">
                  <a:moveTo>
                    <a:pt x="21" y="25"/>
                  </a:moveTo>
                  <a:lnTo>
                    <a:pt x="21" y="10"/>
                  </a:lnTo>
                  <a:lnTo>
                    <a:pt x="15" y="0"/>
                  </a:lnTo>
                  <a:lnTo>
                    <a:pt x="6" y="0"/>
                  </a:lnTo>
                  <a:lnTo>
                    <a:pt x="0" y="10"/>
                  </a:lnTo>
                  <a:lnTo>
                    <a:pt x="0" y="25"/>
                  </a:lnTo>
                  <a:lnTo>
                    <a:pt x="6" y="35"/>
                  </a:lnTo>
                  <a:lnTo>
                    <a:pt x="15" y="35"/>
                  </a:lnTo>
                  <a:lnTo>
                    <a:pt x="21" y="2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54" name="Line 143"/>
            <p:cNvSpPr>
              <a:spLocks noChangeShapeType="1"/>
            </p:cNvSpPr>
            <p:nvPr/>
          </p:nvSpPr>
          <p:spPr bwMode="auto">
            <a:xfrm flipV="1">
              <a:off x="1470" y="1872"/>
              <a:ext cx="0" cy="2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55" name="Freeform 144"/>
            <p:cNvSpPr>
              <a:spLocks/>
            </p:cNvSpPr>
            <p:nvPr/>
          </p:nvSpPr>
          <p:spPr bwMode="auto">
            <a:xfrm>
              <a:off x="1470" y="1891"/>
              <a:ext cx="17" cy="11"/>
            </a:xfrm>
            <a:custGeom>
              <a:avLst/>
              <a:gdLst>
                <a:gd name="T0" fmla="*/ 0 w 17"/>
                <a:gd name="T1" fmla="*/ 0 h 11"/>
                <a:gd name="T2" fmla="*/ 6 w 17"/>
                <a:gd name="T3" fmla="*/ 10 h 11"/>
                <a:gd name="T4" fmla="*/ 10 w 17"/>
                <a:gd name="T5" fmla="*/ 10 h 11"/>
                <a:gd name="T6" fmla="*/ 16 w 17"/>
                <a:gd name="T7" fmla="*/ 0 h 11"/>
                <a:gd name="T8" fmla="*/ 0 60000 65536"/>
                <a:gd name="T9" fmla="*/ 0 60000 65536"/>
                <a:gd name="T10" fmla="*/ 0 60000 65536"/>
                <a:gd name="T11" fmla="*/ 0 60000 65536"/>
                <a:gd name="T12" fmla="*/ 0 w 17"/>
                <a:gd name="T13" fmla="*/ 0 h 11"/>
                <a:gd name="T14" fmla="*/ 17 w 17"/>
                <a:gd name="T15" fmla="*/ 11 h 11"/>
              </a:gdLst>
              <a:ahLst/>
              <a:cxnLst>
                <a:cxn ang="T8">
                  <a:pos x="T0" y="T1"/>
                </a:cxn>
                <a:cxn ang="T9">
                  <a:pos x="T2" y="T3"/>
                </a:cxn>
                <a:cxn ang="T10">
                  <a:pos x="T4" y="T5"/>
                </a:cxn>
                <a:cxn ang="T11">
                  <a:pos x="T6" y="T7"/>
                </a:cxn>
              </a:cxnLst>
              <a:rect l="T12" t="T13" r="T14" b="T15"/>
              <a:pathLst>
                <a:path w="17" h="11">
                  <a:moveTo>
                    <a:pt x="0" y="0"/>
                  </a:moveTo>
                  <a:lnTo>
                    <a:pt x="6" y="10"/>
                  </a:lnTo>
                  <a:lnTo>
                    <a:pt x="10" y="10"/>
                  </a:lnTo>
                  <a:lnTo>
                    <a:pt x="16"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56" name="Line 145"/>
            <p:cNvSpPr>
              <a:spLocks noChangeShapeType="1"/>
            </p:cNvSpPr>
            <p:nvPr/>
          </p:nvSpPr>
          <p:spPr bwMode="auto">
            <a:xfrm flipV="1">
              <a:off x="1486" y="1872"/>
              <a:ext cx="0" cy="3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57" name="Line 146"/>
            <p:cNvSpPr>
              <a:spLocks noChangeShapeType="1"/>
            </p:cNvSpPr>
            <p:nvPr/>
          </p:nvSpPr>
          <p:spPr bwMode="auto">
            <a:xfrm>
              <a:off x="1500" y="1876"/>
              <a:ext cx="8"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58" name="Line 147"/>
            <p:cNvSpPr>
              <a:spLocks noChangeShapeType="1"/>
            </p:cNvSpPr>
            <p:nvPr/>
          </p:nvSpPr>
          <p:spPr bwMode="auto">
            <a:xfrm>
              <a:off x="1501" y="1875"/>
              <a:ext cx="0" cy="22"/>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59" name="Freeform 148"/>
            <p:cNvSpPr>
              <a:spLocks/>
            </p:cNvSpPr>
            <p:nvPr/>
          </p:nvSpPr>
          <p:spPr bwMode="auto">
            <a:xfrm>
              <a:off x="1517" y="1866"/>
              <a:ext cx="11" cy="36"/>
            </a:xfrm>
            <a:custGeom>
              <a:avLst/>
              <a:gdLst>
                <a:gd name="T0" fmla="*/ 0 w 11"/>
                <a:gd name="T1" fmla="*/ 0 h 36"/>
                <a:gd name="T2" fmla="*/ 6 w 11"/>
                <a:gd name="T3" fmla="*/ 0 h 36"/>
                <a:gd name="T4" fmla="*/ 6 w 11"/>
                <a:gd name="T5" fmla="*/ 35 h 36"/>
                <a:gd name="T6" fmla="*/ 10 w 11"/>
                <a:gd name="T7" fmla="*/ 35 h 36"/>
                <a:gd name="T8" fmla="*/ 0 60000 65536"/>
                <a:gd name="T9" fmla="*/ 0 60000 65536"/>
                <a:gd name="T10" fmla="*/ 0 60000 65536"/>
                <a:gd name="T11" fmla="*/ 0 60000 65536"/>
                <a:gd name="T12" fmla="*/ 0 w 11"/>
                <a:gd name="T13" fmla="*/ 0 h 36"/>
                <a:gd name="T14" fmla="*/ 11 w 11"/>
                <a:gd name="T15" fmla="*/ 36 h 36"/>
              </a:gdLst>
              <a:ahLst/>
              <a:cxnLst>
                <a:cxn ang="T8">
                  <a:pos x="T0" y="T1"/>
                </a:cxn>
                <a:cxn ang="T9">
                  <a:pos x="T2" y="T3"/>
                </a:cxn>
                <a:cxn ang="T10">
                  <a:pos x="T4" y="T5"/>
                </a:cxn>
                <a:cxn ang="T11">
                  <a:pos x="T6" y="T7"/>
                </a:cxn>
              </a:cxnLst>
              <a:rect l="T12" t="T13" r="T14" b="T15"/>
              <a:pathLst>
                <a:path w="11" h="36">
                  <a:moveTo>
                    <a:pt x="0" y="0"/>
                  </a:moveTo>
                  <a:lnTo>
                    <a:pt x="6" y="0"/>
                  </a:lnTo>
                  <a:lnTo>
                    <a:pt x="6" y="35"/>
                  </a:lnTo>
                  <a:lnTo>
                    <a:pt x="10" y="3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60" name="Freeform 149"/>
            <p:cNvSpPr>
              <a:spLocks/>
            </p:cNvSpPr>
            <p:nvPr/>
          </p:nvSpPr>
          <p:spPr bwMode="auto">
            <a:xfrm>
              <a:off x="1532" y="1876"/>
              <a:ext cx="22" cy="26"/>
            </a:xfrm>
            <a:custGeom>
              <a:avLst/>
              <a:gdLst>
                <a:gd name="T0" fmla="*/ 0 w 22"/>
                <a:gd name="T1" fmla="*/ 10 h 26"/>
                <a:gd name="T2" fmla="*/ 21 w 22"/>
                <a:gd name="T3" fmla="*/ 10 h 26"/>
                <a:gd name="T4" fmla="*/ 21 w 22"/>
                <a:gd name="T5" fmla="*/ 5 h 26"/>
                <a:gd name="T6" fmla="*/ 16 w 22"/>
                <a:gd name="T7" fmla="*/ 0 h 26"/>
                <a:gd name="T8" fmla="*/ 5 w 22"/>
                <a:gd name="T9" fmla="*/ 0 h 26"/>
                <a:gd name="T10" fmla="*/ 0 w 22"/>
                <a:gd name="T11" fmla="*/ 5 h 26"/>
                <a:gd name="T12" fmla="*/ 0 w 22"/>
                <a:gd name="T13" fmla="*/ 15 h 26"/>
                <a:gd name="T14" fmla="*/ 5 w 22"/>
                <a:gd name="T15" fmla="*/ 25 h 26"/>
                <a:gd name="T16" fmla="*/ 16 w 22"/>
                <a:gd name="T17" fmla="*/ 25 h 26"/>
                <a:gd name="T18" fmla="*/ 21 w 22"/>
                <a:gd name="T19" fmla="*/ 15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26"/>
                <a:gd name="T32" fmla="*/ 22 w 22"/>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26">
                  <a:moveTo>
                    <a:pt x="0" y="10"/>
                  </a:moveTo>
                  <a:lnTo>
                    <a:pt x="21" y="10"/>
                  </a:lnTo>
                  <a:lnTo>
                    <a:pt x="21" y="5"/>
                  </a:lnTo>
                  <a:lnTo>
                    <a:pt x="16" y="0"/>
                  </a:lnTo>
                  <a:lnTo>
                    <a:pt x="5" y="0"/>
                  </a:lnTo>
                  <a:lnTo>
                    <a:pt x="0" y="5"/>
                  </a:lnTo>
                  <a:lnTo>
                    <a:pt x="0" y="15"/>
                  </a:lnTo>
                  <a:lnTo>
                    <a:pt x="5" y="25"/>
                  </a:lnTo>
                  <a:lnTo>
                    <a:pt x="16" y="25"/>
                  </a:lnTo>
                  <a:lnTo>
                    <a:pt x="21" y="1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61" name="Line 150"/>
            <p:cNvSpPr>
              <a:spLocks noChangeShapeType="1"/>
            </p:cNvSpPr>
            <p:nvPr/>
          </p:nvSpPr>
          <p:spPr bwMode="auto">
            <a:xfrm>
              <a:off x="1562" y="1876"/>
              <a:ext cx="7"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62" name="Line 151"/>
            <p:cNvSpPr>
              <a:spLocks noChangeShapeType="1"/>
            </p:cNvSpPr>
            <p:nvPr/>
          </p:nvSpPr>
          <p:spPr bwMode="auto">
            <a:xfrm>
              <a:off x="1568" y="1875"/>
              <a:ext cx="0" cy="22"/>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63" name="Line 152"/>
            <p:cNvSpPr>
              <a:spLocks noChangeShapeType="1"/>
            </p:cNvSpPr>
            <p:nvPr/>
          </p:nvSpPr>
          <p:spPr bwMode="auto">
            <a:xfrm flipH="1" flipV="1">
              <a:off x="1137" y="3165"/>
              <a:ext cx="44" cy="1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64" name="Line 153"/>
            <p:cNvSpPr>
              <a:spLocks noChangeShapeType="1"/>
            </p:cNvSpPr>
            <p:nvPr/>
          </p:nvSpPr>
          <p:spPr bwMode="auto">
            <a:xfrm flipH="1">
              <a:off x="1137" y="3183"/>
              <a:ext cx="44" cy="2"/>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65" name="Line 154"/>
            <p:cNvSpPr>
              <a:spLocks noChangeShapeType="1"/>
            </p:cNvSpPr>
            <p:nvPr/>
          </p:nvSpPr>
          <p:spPr bwMode="auto">
            <a:xfrm>
              <a:off x="1145" y="3184"/>
              <a:ext cx="8"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66" name="Line 155"/>
            <p:cNvSpPr>
              <a:spLocks noChangeShapeType="1"/>
            </p:cNvSpPr>
            <p:nvPr/>
          </p:nvSpPr>
          <p:spPr bwMode="auto">
            <a:xfrm>
              <a:off x="1145" y="3179"/>
              <a:ext cx="2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67" name="Line 156"/>
            <p:cNvSpPr>
              <a:spLocks noChangeShapeType="1"/>
            </p:cNvSpPr>
            <p:nvPr/>
          </p:nvSpPr>
          <p:spPr bwMode="auto">
            <a:xfrm flipH="1">
              <a:off x="1137" y="3179"/>
              <a:ext cx="34"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68" name="Line 157"/>
            <p:cNvSpPr>
              <a:spLocks noChangeShapeType="1"/>
            </p:cNvSpPr>
            <p:nvPr/>
          </p:nvSpPr>
          <p:spPr bwMode="auto">
            <a:xfrm>
              <a:off x="1145" y="3174"/>
              <a:ext cx="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69" name="Line 158"/>
            <p:cNvSpPr>
              <a:spLocks noChangeShapeType="1"/>
            </p:cNvSpPr>
            <p:nvPr/>
          </p:nvSpPr>
          <p:spPr bwMode="auto">
            <a:xfrm flipH="1">
              <a:off x="1029" y="3179"/>
              <a:ext cx="15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70" name="Line 159"/>
            <p:cNvSpPr>
              <a:spLocks noChangeShapeType="1"/>
            </p:cNvSpPr>
            <p:nvPr/>
          </p:nvSpPr>
          <p:spPr bwMode="auto">
            <a:xfrm flipH="1" flipV="1">
              <a:off x="2044" y="2470"/>
              <a:ext cx="44" cy="1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71" name="Line 160"/>
            <p:cNvSpPr>
              <a:spLocks noChangeShapeType="1"/>
            </p:cNvSpPr>
            <p:nvPr/>
          </p:nvSpPr>
          <p:spPr bwMode="auto">
            <a:xfrm flipH="1">
              <a:off x="2044" y="2484"/>
              <a:ext cx="44" cy="5"/>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72" name="Line 161"/>
            <p:cNvSpPr>
              <a:spLocks noChangeShapeType="1"/>
            </p:cNvSpPr>
            <p:nvPr/>
          </p:nvSpPr>
          <p:spPr bwMode="auto">
            <a:xfrm>
              <a:off x="2052" y="2489"/>
              <a:ext cx="6"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73" name="Line 162"/>
            <p:cNvSpPr>
              <a:spLocks noChangeShapeType="1"/>
            </p:cNvSpPr>
            <p:nvPr/>
          </p:nvSpPr>
          <p:spPr bwMode="auto">
            <a:xfrm>
              <a:off x="2052" y="2484"/>
              <a:ext cx="2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74" name="Line 163"/>
            <p:cNvSpPr>
              <a:spLocks noChangeShapeType="1"/>
            </p:cNvSpPr>
            <p:nvPr/>
          </p:nvSpPr>
          <p:spPr bwMode="auto">
            <a:xfrm flipH="1">
              <a:off x="2044" y="2479"/>
              <a:ext cx="3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75" name="Line 164"/>
            <p:cNvSpPr>
              <a:spLocks noChangeShapeType="1"/>
            </p:cNvSpPr>
            <p:nvPr/>
          </p:nvSpPr>
          <p:spPr bwMode="auto">
            <a:xfrm>
              <a:off x="2052" y="2474"/>
              <a:ext cx="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76" name="Line 165"/>
            <p:cNvSpPr>
              <a:spLocks noChangeShapeType="1"/>
            </p:cNvSpPr>
            <p:nvPr/>
          </p:nvSpPr>
          <p:spPr bwMode="auto">
            <a:xfrm flipH="1">
              <a:off x="1920" y="2484"/>
              <a:ext cx="168"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77" name="Line 166"/>
            <p:cNvSpPr>
              <a:spLocks noChangeShapeType="1"/>
            </p:cNvSpPr>
            <p:nvPr/>
          </p:nvSpPr>
          <p:spPr bwMode="auto">
            <a:xfrm flipH="1" flipV="1">
              <a:off x="1600" y="2257"/>
              <a:ext cx="44" cy="1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78" name="Line 167"/>
            <p:cNvSpPr>
              <a:spLocks noChangeShapeType="1"/>
            </p:cNvSpPr>
            <p:nvPr/>
          </p:nvSpPr>
          <p:spPr bwMode="auto">
            <a:xfrm flipH="1">
              <a:off x="1600" y="2275"/>
              <a:ext cx="44" cy="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79" name="Line 168"/>
            <p:cNvSpPr>
              <a:spLocks noChangeShapeType="1"/>
            </p:cNvSpPr>
            <p:nvPr/>
          </p:nvSpPr>
          <p:spPr bwMode="auto">
            <a:xfrm>
              <a:off x="1604" y="2277"/>
              <a:ext cx="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80" name="Line 169"/>
            <p:cNvSpPr>
              <a:spLocks noChangeShapeType="1"/>
            </p:cNvSpPr>
            <p:nvPr/>
          </p:nvSpPr>
          <p:spPr bwMode="auto">
            <a:xfrm>
              <a:off x="1608" y="2277"/>
              <a:ext cx="1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81" name="Line 170"/>
            <p:cNvSpPr>
              <a:spLocks noChangeShapeType="1"/>
            </p:cNvSpPr>
            <p:nvPr/>
          </p:nvSpPr>
          <p:spPr bwMode="auto">
            <a:xfrm flipH="1">
              <a:off x="1600" y="2271"/>
              <a:ext cx="44"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82" name="Line 171"/>
            <p:cNvSpPr>
              <a:spLocks noChangeShapeType="1"/>
            </p:cNvSpPr>
            <p:nvPr/>
          </p:nvSpPr>
          <p:spPr bwMode="auto">
            <a:xfrm>
              <a:off x="1608" y="2266"/>
              <a:ext cx="1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83" name="Line 172"/>
            <p:cNvSpPr>
              <a:spLocks noChangeShapeType="1"/>
            </p:cNvSpPr>
            <p:nvPr/>
          </p:nvSpPr>
          <p:spPr bwMode="auto">
            <a:xfrm>
              <a:off x="1604" y="2261"/>
              <a:ext cx="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84" name="Line 173"/>
            <p:cNvSpPr>
              <a:spLocks noChangeShapeType="1"/>
            </p:cNvSpPr>
            <p:nvPr/>
          </p:nvSpPr>
          <p:spPr bwMode="auto">
            <a:xfrm flipH="1">
              <a:off x="1564" y="2271"/>
              <a:ext cx="8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85" name="Line 174"/>
            <p:cNvSpPr>
              <a:spLocks noChangeShapeType="1"/>
            </p:cNvSpPr>
            <p:nvPr/>
          </p:nvSpPr>
          <p:spPr bwMode="auto">
            <a:xfrm>
              <a:off x="2401" y="2885"/>
              <a:ext cx="18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86" name="Line 175"/>
            <p:cNvSpPr>
              <a:spLocks noChangeShapeType="1"/>
            </p:cNvSpPr>
            <p:nvPr/>
          </p:nvSpPr>
          <p:spPr bwMode="auto">
            <a:xfrm flipV="1">
              <a:off x="1326" y="3149"/>
              <a:ext cx="0" cy="49"/>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87" name="Freeform 176"/>
            <p:cNvSpPr>
              <a:spLocks/>
            </p:cNvSpPr>
            <p:nvPr/>
          </p:nvSpPr>
          <p:spPr bwMode="auto">
            <a:xfrm>
              <a:off x="1301" y="3153"/>
              <a:ext cx="26" cy="42"/>
            </a:xfrm>
            <a:custGeom>
              <a:avLst/>
              <a:gdLst>
                <a:gd name="T0" fmla="*/ 25 w 26"/>
                <a:gd name="T1" fmla="*/ 41 h 42"/>
                <a:gd name="T2" fmla="*/ 0 w 26"/>
                <a:gd name="T3" fmla="*/ 41 h 42"/>
                <a:gd name="T4" fmla="*/ 0 w 26"/>
                <a:gd name="T5" fmla="*/ 0 h 42"/>
                <a:gd name="T6" fmla="*/ 25 w 26"/>
                <a:gd name="T7" fmla="*/ 0 h 42"/>
                <a:gd name="T8" fmla="*/ 0 60000 65536"/>
                <a:gd name="T9" fmla="*/ 0 60000 65536"/>
                <a:gd name="T10" fmla="*/ 0 60000 65536"/>
                <a:gd name="T11" fmla="*/ 0 60000 65536"/>
                <a:gd name="T12" fmla="*/ 0 w 26"/>
                <a:gd name="T13" fmla="*/ 0 h 42"/>
                <a:gd name="T14" fmla="*/ 26 w 26"/>
                <a:gd name="T15" fmla="*/ 42 h 42"/>
              </a:gdLst>
              <a:ahLst/>
              <a:cxnLst>
                <a:cxn ang="T8">
                  <a:pos x="T0" y="T1"/>
                </a:cxn>
                <a:cxn ang="T9">
                  <a:pos x="T2" y="T3"/>
                </a:cxn>
                <a:cxn ang="T10">
                  <a:pos x="T4" y="T5"/>
                </a:cxn>
                <a:cxn ang="T11">
                  <a:pos x="T6" y="T7"/>
                </a:cxn>
              </a:cxnLst>
              <a:rect l="T12" t="T13" r="T14" b="T15"/>
              <a:pathLst>
                <a:path w="26" h="42">
                  <a:moveTo>
                    <a:pt x="25" y="41"/>
                  </a:moveTo>
                  <a:lnTo>
                    <a:pt x="0" y="41"/>
                  </a:lnTo>
                  <a:lnTo>
                    <a:pt x="0" y="0"/>
                  </a:lnTo>
                  <a:lnTo>
                    <a:pt x="25"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88" name="Freeform 177"/>
            <p:cNvSpPr>
              <a:spLocks/>
            </p:cNvSpPr>
            <p:nvPr/>
          </p:nvSpPr>
          <p:spPr bwMode="auto">
            <a:xfrm>
              <a:off x="1295" y="3153"/>
              <a:ext cx="7" cy="42"/>
            </a:xfrm>
            <a:custGeom>
              <a:avLst/>
              <a:gdLst>
                <a:gd name="T0" fmla="*/ 0 w 7"/>
                <a:gd name="T1" fmla="*/ 41 h 42"/>
                <a:gd name="T2" fmla="*/ 0 w 7"/>
                <a:gd name="T3" fmla="*/ 0 h 42"/>
                <a:gd name="T4" fmla="*/ 6 w 7"/>
                <a:gd name="T5" fmla="*/ 0 h 42"/>
                <a:gd name="T6" fmla="*/ 6 w 7"/>
                <a:gd name="T7" fmla="*/ 41 h 42"/>
                <a:gd name="T8" fmla="*/ 0 w 7"/>
                <a:gd name="T9" fmla="*/ 41 h 42"/>
                <a:gd name="T10" fmla="*/ 0 60000 65536"/>
                <a:gd name="T11" fmla="*/ 0 60000 65536"/>
                <a:gd name="T12" fmla="*/ 0 60000 65536"/>
                <a:gd name="T13" fmla="*/ 0 60000 65536"/>
                <a:gd name="T14" fmla="*/ 0 60000 65536"/>
                <a:gd name="T15" fmla="*/ 0 w 7"/>
                <a:gd name="T16" fmla="*/ 0 h 42"/>
                <a:gd name="T17" fmla="*/ 7 w 7"/>
                <a:gd name="T18" fmla="*/ 42 h 42"/>
              </a:gdLst>
              <a:ahLst/>
              <a:cxnLst>
                <a:cxn ang="T10">
                  <a:pos x="T0" y="T1"/>
                </a:cxn>
                <a:cxn ang="T11">
                  <a:pos x="T2" y="T3"/>
                </a:cxn>
                <a:cxn ang="T12">
                  <a:pos x="T4" y="T5"/>
                </a:cxn>
                <a:cxn ang="T13">
                  <a:pos x="T6" y="T7"/>
                </a:cxn>
                <a:cxn ang="T14">
                  <a:pos x="T8" y="T9"/>
                </a:cxn>
              </a:cxnLst>
              <a:rect l="T15" t="T16" r="T17" b="T18"/>
              <a:pathLst>
                <a:path w="7" h="42">
                  <a:moveTo>
                    <a:pt x="0" y="41"/>
                  </a:moveTo>
                  <a:lnTo>
                    <a:pt x="0" y="0"/>
                  </a:lnTo>
                  <a:lnTo>
                    <a:pt x="6" y="0"/>
                  </a:lnTo>
                  <a:lnTo>
                    <a:pt x="6" y="41"/>
                  </a:lnTo>
                  <a:lnTo>
                    <a:pt x="0" y="41"/>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89" name="Line 178"/>
            <p:cNvSpPr>
              <a:spLocks noChangeShapeType="1"/>
            </p:cNvSpPr>
            <p:nvPr/>
          </p:nvSpPr>
          <p:spPr bwMode="auto">
            <a:xfrm flipV="1">
              <a:off x="1290" y="3154"/>
              <a:ext cx="0" cy="39"/>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90" name="Freeform 179"/>
            <p:cNvSpPr>
              <a:spLocks/>
            </p:cNvSpPr>
            <p:nvPr/>
          </p:nvSpPr>
          <p:spPr bwMode="auto">
            <a:xfrm>
              <a:off x="1285" y="3158"/>
              <a:ext cx="11" cy="32"/>
            </a:xfrm>
            <a:custGeom>
              <a:avLst/>
              <a:gdLst>
                <a:gd name="T0" fmla="*/ 0 w 11"/>
                <a:gd name="T1" fmla="*/ 0 h 32"/>
                <a:gd name="T2" fmla="*/ 0 w 11"/>
                <a:gd name="T3" fmla="*/ 31 h 32"/>
                <a:gd name="T4" fmla="*/ 10 w 11"/>
                <a:gd name="T5" fmla="*/ 31 h 32"/>
                <a:gd name="T6" fmla="*/ 10 w 11"/>
                <a:gd name="T7" fmla="*/ 0 h 32"/>
                <a:gd name="T8" fmla="*/ 0 w 11"/>
                <a:gd name="T9" fmla="*/ 0 h 32"/>
                <a:gd name="T10" fmla="*/ 0 60000 65536"/>
                <a:gd name="T11" fmla="*/ 0 60000 65536"/>
                <a:gd name="T12" fmla="*/ 0 60000 65536"/>
                <a:gd name="T13" fmla="*/ 0 60000 65536"/>
                <a:gd name="T14" fmla="*/ 0 60000 65536"/>
                <a:gd name="T15" fmla="*/ 0 w 11"/>
                <a:gd name="T16" fmla="*/ 0 h 32"/>
                <a:gd name="T17" fmla="*/ 11 w 11"/>
                <a:gd name="T18" fmla="*/ 32 h 32"/>
              </a:gdLst>
              <a:ahLst/>
              <a:cxnLst>
                <a:cxn ang="T10">
                  <a:pos x="T0" y="T1"/>
                </a:cxn>
                <a:cxn ang="T11">
                  <a:pos x="T2" y="T3"/>
                </a:cxn>
                <a:cxn ang="T12">
                  <a:pos x="T4" y="T5"/>
                </a:cxn>
                <a:cxn ang="T13">
                  <a:pos x="T6" y="T7"/>
                </a:cxn>
                <a:cxn ang="T14">
                  <a:pos x="T8" y="T9"/>
                </a:cxn>
              </a:cxnLst>
              <a:rect l="T15" t="T16" r="T17" b="T18"/>
              <a:pathLst>
                <a:path w="11" h="32">
                  <a:moveTo>
                    <a:pt x="0" y="0"/>
                  </a:moveTo>
                  <a:lnTo>
                    <a:pt x="0" y="31"/>
                  </a:lnTo>
                  <a:lnTo>
                    <a:pt x="10" y="31"/>
                  </a:lnTo>
                  <a:lnTo>
                    <a:pt x="10" y="0"/>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191" name="Line 180"/>
            <p:cNvSpPr>
              <a:spLocks noChangeShapeType="1"/>
            </p:cNvSpPr>
            <p:nvPr/>
          </p:nvSpPr>
          <p:spPr bwMode="auto">
            <a:xfrm flipH="1">
              <a:off x="1322" y="3153"/>
              <a:ext cx="4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92" name="Line 181"/>
            <p:cNvSpPr>
              <a:spLocks noChangeShapeType="1"/>
            </p:cNvSpPr>
            <p:nvPr/>
          </p:nvSpPr>
          <p:spPr bwMode="auto">
            <a:xfrm flipH="1">
              <a:off x="1322" y="3189"/>
              <a:ext cx="2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93" name="Line 182"/>
            <p:cNvSpPr>
              <a:spLocks noChangeShapeType="1"/>
            </p:cNvSpPr>
            <p:nvPr/>
          </p:nvSpPr>
          <p:spPr bwMode="auto">
            <a:xfrm>
              <a:off x="1371" y="3153"/>
              <a:ext cx="2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94" name="Line 183"/>
            <p:cNvSpPr>
              <a:spLocks noChangeShapeType="1"/>
            </p:cNvSpPr>
            <p:nvPr/>
          </p:nvSpPr>
          <p:spPr bwMode="auto">
            <a:xfrm>
              <a:off x="1433" y="3153"/>
              <a:ext cx="18"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95" name="Line 184"/>
            <p:cNvSpPr>
              <a:spLocks noChangeShapeType="1"/>
            </p:cNvSpPr>
            <p:nvPr/>
          </p:nvSpPr>
          <p:spPr bwMode="auto">
            <a:xfrm>
              <a:off x="1490" y="3153"/>
              <a:ext cx="2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96" name="Line 185"/>
            <p:cNvSpPr>
              <a:spLocks noChangeShapeType="1"/>
            </p:cNvSpPr>
            <p:nvPr/>
          </p:nvSpPr>
          <p:spPr bwMode="auto">
            <a:xfrm>
              <a:off x="1546" y="3153"/>
              <a:ext cx="2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97" name="Line 186"/>
            <p:cNvSpPr>
              <a:spLocks noChangeShapeType="1"/>
            </p:cNvSpPr>
            <p:nvPr/>
          </p:nvSpPr>
          <p:spPr bwMode="auto">
            <a:xfrm>
              <a:off x="1599" y="3153"/>
              <a:ext cx="5"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98" name="Line 187"/>
            <p:cNvSpPr>
              <a:spLocks noChangeShapeType="1"/>
            </p:cNvSpPr>
            <p:nvPr/>
          </p:nvSpPr>
          <p:spPr bwMode="auto">
            <a:xfrm>
              <a:off x="1485" y="3026"/>
              <a:ext cx="17" cy="17"/>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199" name="Line 188"/>
            <p:cNvSpPr>
              <a:spLocks noChangeShapeType="1"/>
            </p:cNvSpPr>
            <p:nvPr/>
          </p:nvSpPr>
          <p:spPr bwMode="auto">
            <a:xfrm>
              <a:off x="1536" y="3081"/>
              <a:ext cx="18" cy="2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00" name="Line 189"/>
            <p:cNvSpPr>
              <a:spLocks noChangeShapeType="1"/>
            </p:cNvSpPr>
            <p:nvPr/>
          </p:nvSpPr>
          <p:spPr bwMode="auto">
            <a:xfrm>
              <a:off x="1588" y="3137"/>
              <a:ext cx="12" cy="12"/>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01" name="Line 190"/>
            <p:cNvSpPr>
              <a:spLocks noChangeShapeType="1"/>
            </p:cNvSpPr>
            <p:nvPr/>
          </p:nvSpPr>
          <p:spPr bwMode="auto">
            <a:xfrm>
              <a:off x="1345" y="3189"/>
              <a:ext cx="18"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02" name="Line 191"/>
            <p:cNvSpPr>
              <a:spLocks noChangeShapeType="1"/>
            </p:cNvSpPr>
            <p:nvPr/>
          </p:nvSpPr>
          <p:spPr bwMode="auto">
            <a:xfrm>
              <a:off x="1402" y="3189"/>
              <a:ext cx="2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03" name="Line 192"/>
            <p:cNvSpPr>
              <a:spLocks noChangeShapeType="1"/>
            </p:cNvSpPr>
            <p:nvPr/>
          </p:nvSpPr>
          <p:spPr bwMode="auto">
            <a:xfrm>
              <a:off x="1459" y="3189"/>
              <a:ext cx="2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04" name="Line 193"/>
            <p:cNvSpPr>
              <a:spLocks noChangeShapeType="1"/>
            </p:cNvSpPr>
            <p:nvPr/>
          </p:nvSpPr>
          <p:spPr bwMode="auto">
            <a:xfrm>
              <a:off x="1521" y="3189"/>
              <a:ext cx="17"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05" name="Line 194"/>
            <p:cNvSpPr>
              <a:spLocks noChangeShapeType="1"/>
            </p:cNvSpPr>
            <p:nvPr/>
          </p:nvSpPr>
          <p:spPr bwMode="auto">
            <a:xfrm>
              <a:off x="1577" y="3189"/>
              <a:ext cx="2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06" name="Line 195"/>
            <p:cNvSpPr>
              <a:spLocks noChangeShapeType="1"/>
            </p:cNvSpPr>
            <p:nvPr/>
          </p:nvSpPr>
          <p:spPr bwMode="auto">
            <a:xfrm>
              <a:off x="1634" y="3189"/>
              <a:ext cx="2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07" name="Line 196"/>
            <p:cNvSpPr>
              <a:spLocks noChangeShapeType="1"/>
            </p:cNvSpPr>
            <p:nvPr/>
          </p:nvSpPr>
          <p:spPr bwMode="auto">
            <a:xfrm>
              <a:off x="1696" y="3189"/>
              <a:ext cx="18"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08" name="Line 197"/>
            <p:cNvSpPr>
              <a:spLocks noChangeShapeType="1"/>
            </p:cNvSpPr>
            <p:nvPr/>
          </p:nvSpPr>
          <p:spPr bwMode="auto">
            <a:xfrm>
              <a:off x="1752" y="3189"/>
              <a:ext cx="24"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09" name="Line 198"/>
            <p:cNvSpPr>
              <a:spLocks noChangeShapeType="1"/>
            </p:cNvSpPr>
            <p:nvPr/>
          </p:nvSpPr>
          <p:spPr bwMode="auto">
            <a:xfrm>
              <a:off x="1806" y="3189"/>
              <a:ext cx="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10" name="Line 199"/>
            <p:cNvSpPr>
              <a:spLocks noChangeShapeType="1"/>
            </p:cNvSpPr>
            <p:nvPr/>
          </p:nvSpPr>
          <p:spPr bwMode="auto">
            <a:xfrm flipH="1">
              <a:off x="1930" y="3026"/>
              <a:ext cx="38" cy="17"/>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11" name="Line 200"/>
            <p:cNvSpPr>
              <a:spLocks noChangeShapeType="1"/>
            </p:cNvSpPr>
            <p:nvPr/>
          </p:nvSpPr>
          <p:spPr bwMode="auto">
            <a:xfrm flipH="1">
              <a:off x="1878" y="3081"/>
              <a:ext cx="34" cy="2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12" name="Line 201"/>
            <p:cNvSpPr>
              <a:spLocks noChangeShapeType="1"/>
            </p:cNvSpPr>
            <p:nvPr/>
          </p:nvSpPr>
          <p:spPr bwMode="auto">
            <a:xfrm flipH="1">
              <a:off x="1826" y="3137"/>
              <a:ext cx="34" cy="2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13" name="Freeform 202"/>
            <p:cNvSpPr>
              <a:spLocks/>
            </p:cNvSpPr>
            <p:nvPr/>
          </p:nvSpPr>
          <p:spPr bwMode="auto">
            <a:xfrm>
              <a:off x="1856" y="1977"/>
              <a:ext cx="11" cy="7"/>
            </a:xfrm>
            <a:custGeom>
              <a:avLst/>
              <a:gdLst>
                <a:gd name="T0" fmla="*/ 10 w 11"/>
                <a:gd name="T1" fmla="*/ 6 h 7"/>
                <a:gd name="T2" fmla="*/ 10 w 11"/>
                <a:gd name="T3" fmla="*/ 0 h 7"/>
                <a:gd name="T4" fmla="*/ 0 w 11"/>
                <a:gd name="T5" fmla="*/ 0 h 7"/>
                <a:gd name="T6" fmla="*/ 0 w 11"/>
                <a:gd name="T7" fmla="*/ 6 h 7"/>
                <a:gd name="T8" fmla="*/ 10 w 11"/>
                <a:gd name="T9" fmla="*/ 6 h 7"/>
                <a:gd name="T10" fmla="*/ 0 60000 65536"/>
                <a:gd name="T11" fmla="*/ 0 60000 65536"/>
                <a:gd name="T12" fmla="*/ 0 60000 65536"/>
                <a:gd name="T13" fmla="*/ 0 60000 65536"/>
                <a:gd name="T14" fmla="*/ 0 60000 65536"/>
                <a:gd name="T15" fmla="*/ 0 w 11"/>
                <a:gd name="T16" fmla="*/ 0 h 7"/>
                <a:gd name="T17" fmla="*/ 11 w 11"/>
                <a:gd name="T18" fmla="*/ 7 h 7"/>
              </a:gdLst>
              <a:ahLst/>
              <a:cxnLst>
                <a:cxn ang="T10">
                  <a:pos x="T0" y="T1"/>
                </a:cxn>
                <a:cxn ang="T11">
                  <a:pos x="T2" y="T3"/>
                </a:cxn>
                <a:cxn ang="T12">
                  <a:pos x="T4" y="T5"/>
                </a:cxn>
                <a:cxn ang="T13">
                  <a:pos x="T6" y="T7"/>
                </a:cxn>
                <a:cxn ang="T14">
                  <a:pos x="T8" y="T9"/>
                </a:cxn>
              </a:cxnLst>
              <a:rect l="T15" t="T16" r="T17" b="T18"/>
              <a:pathLst>
                <a:path w="11" h="7">
                  <a:moveTo>
                    <a:pt x="10" y="6"/>
                  </a:moveTo>
                  <a:lnTo>
                    <a:pt x="10" y="0"/>
                  </a:lnTo>
                  <a:lnTo>
                    <a:pt x="0" y="0"/>
                  </a:lnTo>
                  <a:lnTo>
                    <a:pt x="0" y="6"/>
                  </a:lnTo>
                  <a:lnTo>
                    <a:pt x="10" y="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14" name="Line 203"/>
            <p:cNvSpPr>
              <a:spLocks noChangeShapeType="1"/>
            </p:cNvSpPr>
            <p:nvPr/>
          </p:nvSpPr>
          <p:spPr bwMode="auto">
            <a:xfrm>
              <a:off x="1856" y="1937"/>
              <a:ext cx="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15" name="Line 204"/>
            <p:cNvSpPr>
              <a:spLocks noChangeShapeType="1"/>
            </p:cNvSpPr>
            <p:nvPr/>
          </p:nvSpPr>
          <p:spPr bwMode="auto">
            <a:xfrm>
              <a:off x="1866" y="1937"/>
              <a:ext cx="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16" name="Freeform 205"/>
            <p:cNvSpPr>
              <a:spLocks/>
            </p:cNvSpPr>
            <p:nvPr/>
          </p:nvSpPr>
          <p:spPr bwMode="auto">
            <a:xfrm>
              <a:off x="1856" y="1932"/>
              <a:ext cx="11" cy="6"/>
            </a:xfrm>
            <a:custGeom>
              <a:avLst/>
              <a:gdLst>
                <a:gd name="T0" fmla="*/ 0 w 11"/>
                <a:gd name="T1" fmla="*/ 5 h 6"/>
                <a:gd name="T2" fmla="*/ 0 w 11"/>
                <a:gd name="T3" fmla="*/ 0 h 6"/>
                <a:gd name="T4" fmla="*/ 10 w 11"/>
                <a:gd name="T5" fmla="*/ 0 h 6"/>
                <a:gd name="T6" fmla="*/ 10 w 11"/>
                <a:gd name="T7" fmla="*/ 5 h 6"/>
                <a:gd name="T8" fmla="*/ 0 w 11"/>
                <a:gd name="T9" fmla="*/ 5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0" y="5"/>
                  </a:moveTo>
                  <a:lnTo>
                    <a:pt x="0" y="0"/>
                  </a:lnTo>
                  <a:lnTo>
                    <a:pt x="10" y="0"/>
                  </a:lnTo>
                  <a:lnTo>
                    <a:pt x="10" y="5"/>
                  </a:lnTo>
                  <a:lnTo>
                    <a:pt x="0"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17" name="Freeform 206"/>
            <p:cNvSpPr>
              <a:spLocks/>
            </p:cNvSpPr>
            <p:nvPr/>
          </p:nvSpPr>
          <p:spPr bwMode="auto">
            <a:xfrm>
              <a:off x="1856" y="1932"/>
              <a:ext cx="1" cy="6"/>
            </a:xfrm>
            <a:custGeom>
              <a:avLst/>
              <a:gdLst>
                <a:gd name="T0" fmla="*/ 0 w 1"/>
                <a:gd name="T1" fmla="*/ 0 h 6"/>
                <a:gd name="T2" fmla="*/ 0 w 1"/>
                <a:gd name="T3" fmla="*/ 0 h 6"/>
                <a:gd name="T4" fmla="*/ 0 w 1"/>
                <a:gd name="T5" fmla="*/ 5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0"/>
                  </a:moveTo>
                  <a:lnTo>
                    <a:pt x="0" y="0"/>
                  </a:lnTo>
                  <a:lnTo>
                    <a:pt x="0"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18" name="Line 207"/>
            <p:cNvSpPr>
              <a:spLocks noChangeShapeType="1"/>
            </p:cNvSpPr>
            <p:nvPr/>
          </p:nvSpPr>
          <p:spPr bwMode="auto">
            <a:xfrm>
              <a:off x="1862" y="1932"/>
              <a:ext cx="0" cy="5"/>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19" name="Freeform 208"/>
            <p:cNvSpPr>
              <a:spLocks/>
            </p:cNvSpPr>
            <p:nvPr/>
          </p:nvSpPr>
          <p:spPr bwMode="auto">
            <a:xfrm>
              <a:off x="1856" y="1972"/>
              <a:ext cx="11" cy="1"/>
            </a:xfrm>
            <a:custGeom>
              <a:avLst/>
              <a:gdLst>
                <a:gd name="T0" fmla="*/ 0 w 11"/>
                <a:gd name="T1" fmla="*/ 0 h 1"/>
                <a:gd name="T2" fmla="*/ 0 w 11"/>
                <a:gd name="T3" fmla="*/ 0 h 1"/>
                <a:gd name="T4" fmla="*/ 10 w 11"/>
                <a:gd name="T5" fmla="*/ 0 h 1"/>
                <a:gd name="T6" fmla="*/ 0 w 11"/>
                <a:gd name="T7" fmla="*/ 0 h 1"/>
                <a:gd name="T8" fmla="*/ 0 60000 65536"/>
                <a:gd name="T9" fmla="*/ 0 60000 65536"/>
                <a:gd name="T10" fmla="*/ 0 60000 65536"/>
                <a:gd name="T11" fmla="*/ 0 60000 65536"/>
                <a:gd name="T12" fmla="*/ 0 w 11"/>
                <a:gd name="T13" fmla="*/ 0 h 1"/>
                <a:gd name="T14" fmla="*/ 11 w 11"/>
                <a:gd name="T15" fmla="*/ 1 h 1"/>
              </a:gdLst>
              <a:ahLst/>
              <a:cxnLst>
                <a:cxn ang="T8">
                  <a:pos x="T0" y="T1"/>
                </a:cxn>
                <a:cxn ang="T9">
                  <a:pos x="T2" y="T3"/>
                </a:cxn>
                <a:cxn ang="T10">
                  <a:pos x="T4" y="T5"/>
                </a:cxn>
                <a:cxn ang="T11">
                  <a:pos x="T6" y="T7"/>
                </a:cxn>
              </a:cxnLst>
              <a:rect l="T12" t="T13" r="T14" b="T15"/>
              <a:pathLst>
                <a:path w="11" h="1">
                  <a:moveTo>
                    <a:pt x="0" y="0"/>
                  </a:moveTo>
                  <a:lnTo>
                    <a:pt x="0" y="0"/>
                  </a:lnTo>
                  <a:lnTo>
                    <a:pt x="10" y="0"/>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20" name="Freeform 209"/>
            <p:cNvSpPr>
              <a:spLocks/>
            </p:cNvSpPr>
            <p:nvPr/>
          </p:nvSpPr>
          <p:spPr bwMode="auto">
            <a:xfrm>
              <a:off x="1856" y="1972"/>
              <a:ext cx="11" cy="6"/>
            </a:xfrm>
            <a:custGeom>
              <a:avLst/>
              <a:gdLst>
                <a:gd name="T0" fmla="*/ 0 w 11"/>
                <a:gd name="T1" fmla="*/ 5 h 6"/>
                <a:gd name="T2" fmla="*/ 0 w 11"/>
                <a:gd name="T3" fmla="*/ 0 h 6"/>
                <a:gd name="T4" fmla="*/ 10 w 11"/>
                <a:gd name="T5" fmla="*/ 0 h 6"/>
                <a:gd name="T6" fmla="*/ 10 w 11"/>
                <a:gd name="T7" fmla="*/ 5 h 6"/>
                <a:gd name="T8" fmla="*/ 0 w 11"/>
                <a:gd name="T9" fmla="*/ 5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0" y="5"/>
                  </a:moveTo>
                  <a:lnTo>
                    <a:pt x="0" y="0"/>
                  </a:lnTo>
                  <a:lnTo>
                    <a:pt x="10" y="0"/>
                  </a:lnTo>
                  <a:lnTo>
                    <a:pt x="10" y="5"/>
                  </a:lnTo>
                  <a:lnTo>
                    <a:pt x="0"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21" name="Freeform 210"/>
            <p:cNvSpPr>
              <a:spLocks/>
            </p:cNvSpPr>
            <p:nvPr/>
          </p:nvSpPr>
          <p:spPr bwMode="auto">
            <a:xfrm>
              <a:off x="1862" y="1972"/>
              <a:ext cx="1" cy="6"/>
            </a:xfrm>
            <a:custGeom>
              <a:avLst/>
              <a:gdLst>
                <a:gd name="T0" fmla="*/ 0 w 1"/>
                <a:gd name="T1" fmla="*/ 5 h 6"/>
                <a:gd name="T2" fmla="*/ 0 w 1"/>
                <a:gd name="T3" fmla="*/ 0 h 6"/>
                <a:gd name="T4" fmla="*/ 0 w 1"/>
                <a:gd name="T5" fmla="*/ 5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5"/>
                  </a:moveTo>
                  <a:lnTo>
                    <a:pt x="0" y="0"/>
                  </a:lnTo>
                  <a:lnTo>
                    <a:pt x="0"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22" name="Freeform 211"/>
            <p:cNvSpPr>
              <a:spLocks/>
            </p:cNvSpPr>
            <p:nvPr/>
          </p:nvSpPr>
          <p:spPr bwMode="auto">
            <a:xfrm>
              <a:off x="1852" y="1967"/>
              <a:ext cx="21" cy="6"/>
            </a:xfrm>
            <a:custGeom>
              <a:avLst/>
              <a:gdLst>
                <a:gd name="T0" fmla="*/ 0 w 21"/>
                <a:gd name="T1" fmla="*/ 5 h 6"/>
                <a:gd name="T2" fmla="*/ 0 w 21"/>
                <a:gd name="T3" fmla="*/ 0 h 6"/>
                <a:gd name="T4" fmla="*/ 20 w 21"/>
                <a:gd name="T5" fmla="*/ 0 h 6"/>
                <a:gd name="T6" fmla="*/ 20 w 21"/>
                <a:gd name="T7" fmla="*/ 5 h 6"/>
                <a:gd name="T8" fmla="*/ 0 w 21"/>
                <a:gd name="T9" fmla="*/ 5 h 6"/>
                <a:gd name="T10" fmla="*/ 0 60000 65536"/>
                <a:gd name="T11" fmla="*/ 0 60000 65536"/>
                <a:gd name="T12" fmla="*/ 0 60000 65536"/>
                <a:gd name="T13" fmla="*/ 0 60000 65536"/>
                <a:gd name="T14" fmla="*/ 0 60000 65536"/>
                <a:gd name="T15" fmla="*/ 0 w 21"/>
                <a:gd name="T16" fmla="*/ 0 h 6"/>
                <a:gd name="T17" fmla="*/ 21 w 21"/>
                <a:gd name="T18" fmla="*/ 6 h 6"/>
              </a:gdLst>
              <a:ahLst/>
              <a:cxnLst>
                <a:cxn ang="T10">
                  <a:pos x="T0" y="T1"/>
                </a:cxn>
                <a:cxn ang="T11">
                  <a:pos x="T2" y="T3"/>
                </a:cxn>
                <a:cxn ang="T12">
                  <a:pos x="T4" y="T5"/>
                </a:cxn>
                <a:cxn ang="T13">
                  <a:pos x="T6" y="T7"/>
                </a:cxn>
                <a:cxn ang="T14">
                  <a:pos x="T8" y="T9"/>
                </a:cxn>
              </a:cxnLst>
              <a:rect l="T15" t="T16" r="T17" b="T18"/>
              <a:pathLst>
                <a:path w="21" h="6">
                  <a:moveTo>
                    <a:pt x="0" y="5"/>
                  </a:moveTo>
                  <a:lnTo>
                    <a:pt x="0" y="0"/>
                  </a:lnTo>
                  <a:lnTo>
                    <a:pt x="20" y="0"/>
                  </a:lnTo>
                  <a:lnTo>
                    <a:pt x="20" y="5"/>
                  </a:lnTo>
                  <a:lnTo>
                    <a:pt x="0"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23" name="Freeform 212"/>
            <p:cNvSpPr>
              <a:spLocks/>
            </p:cNvSpPr>
            <p:nvPr/>
          </p:nvSpPr>
          <p:spPr bwMode="auto">
            <a:xfrm>
              <a:off x="1578" y="1977"/>
              <a:ext cx="7" cy="7"/>
            </a:xfrm>
            <a:custGeom>
              <a:avLst/>
              <a:gdLst>
                <a:gd name="T0" fmla="*/ 0 w 7"/>
                <a:gd name="T1" fmla="*/ 6 h 7"/>
                <a:gd name="T2" fmla="*/ 0 w 7"/>
                <a:gd name="T3" fmla="*/ 0 h 7"/>
                <a:gd name="T4" fmla="*/ 6 w 7"/>
                <a:gd name="T5" fmla="*/ 0 h 7"/>
                <a:gd name="T6" fmla="*/ 6 w 7"/>
                <a:gd name="T7" fmla="*/ 6 h 7"/>
                <a:gd name="T8" fmla="*/ 0 w 7"/>
                <a:gd name="T9" fmla="*/ 6 h 7"/>
                <a:gd name="T10" fmla="*/ 0 60000 65536"/>
                <a:gd name="T11" fmla="*/ 0 60000 65536"/>
                <a:gd name="T12" fmla="*/ 0 60000 65536"/>
                <a:gd name="T13" fmla="*/ 0 60000 65536"/>
                <a:gd name="T14" fmla="*/ 0 60000 65536"/>
                <a:gd name="T15" fmla="*/ 0 w 7"/>
                <a:gd name="T16" fmla="*/ 0 h 7"/>
                <a:gd name="T17" fmla="*/ 7 w 7"/>
                <a:gd name="T18" fmla="*/ 7 h 7"/>
              </a:gdLst>
              <a:ahLst/>
              <a:cxnLst>
                <a:cxn ang="T10">
                  <a:pos x="T0" y="T1"/>
                </a:cxn>
                <a:cxn ang="T11">
                  <a:pos x="T2" y="T3"/>
                </a:cxn>
                <a:cxn ang="T12">
                  <a:pos x="T4" y="T5"/>
                </a:cxn>
                <a:cxn ang="T13">
                  <a:pos x="T6" y="T7"/>
                </a:cxn>
                <a:cxn ang="T14">
                  <a:pos x="T8" y="T9"/>
                </a:cxn>
              </a:cxnLst>
              <a:rect l="T15" t="T16" r="T17" b="T18"/>
              <a:pathLst>
                <a:path w="7" h="7">
                  <a:moveTo>
                    <a:pt x="0" y="6"/>
                  </a:moveTo>
                  <a:lnTo>
                    <a:pt x="0" y="0"/>
                  </a:lnTo>
                  <a:lnTo>
                    <a:pt x="6" y="0"/>
                  </a:lnTo>
                  <a:lnTo>
                    <a:pt x="6" y="6"/>
                  </a:lnTo>
                  <a:lnTo>
                    <a:pt x="0" y="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24" name="Line 213"/>
            <p:cNvSpPr>
              <a:spLocks noChangeShapeType="1"/>
            </p:cNvSpPr>
            <p:nvPr/>
          </p:nvSpPr>
          <p:spPr bwMode="auto">
            <a:xfrm>
              <a:off x="1584" y="1937"/>
              <a:ext cx="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25" name="Line 214"/>
            <p:cNvSpPr>
              <a:spLocks noChangeShapeType="1"/>
            </p:cNvSpPr>
            <p:nvPr/>
          </p:nvSpPr>
          <p:spPr bwMode="auto">
            <a:xfrm>
              <a:off x="1578" y="1937"/>
              <a:ext cx="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26" name="Freeform 215"/>
            <p:cNvSpPr>
              <a:spLocks/>
            </p:cNvSpPr>
            <p:nvPr/>
          </p:nvSpPr>
          <p:spPr bwMode="auto">
            <a:xfrm>
              <a:off x="1573" y="1932"/>
              <a:ext cx="17" cy="6"/>
            </a:xfrm>
            <a:custGeom>
              <a:avLst/>
              <a:gdLst>
                <a:gd name="T0" fmla="*/ 16 w 17"/>
                <a:gd name="T1" fmla="*/ 5 h 6"/>
                <a:gd name="T2" fmla="*/ 16 w 17"/>
                <a:gd name="T3" fmla="*/ 0 h 6"/>
                <a:gd name="T4" fmla="*/ 0 w 17"/>
                <a:gd name="T5" fmla="*/ 0 h 6"/>
                <a:gd name="T6" fmla="*/ 0 w 17"/>
                <a:gd name="T7" fmla="*/ 5 h 6"/>
                <a:gd name="T8" fmla="*/ 16 w 17"/>
                <a:gd name="T9" fmla="*/ 5 h 6"/>
                <a:gd name="T10" fmla="*/ 0 60000 65536"/>
                <a:gd name="T11" fmla="*/ 0 60000 65536"/>
                <a:gd name="T12" fmla="*/ 0 60000 65536"/>
                <a:gd name="T13" fmla="*/ 0 60000 65536"/>
                <a:gd name="T14" fmla="*/ 0 60000 65536"/>
                <a:gd name="T15" fmla="*/ 0 w 17"/>
                <a:gd name="T16" fmla="*/ 0 h 6"/>
                <a:gd name="T17" fmla="*/ 17 w 17"/>
                <a:gd name="T18" fmla="*/ 6 h 6"/>
              </a:gdLst>
              <a:ahLst/>
              <a:cxnLst>
                <a:cxn ang="T10">
                  <a:pos x="T0" y="T1"/>
                </a:cxn>
                <a:cxn ang="T11">
                  <a:pos x="T2" y="T3"/>
                </a:cxn>
                <a:cxn ang="T12">
                  <a:pos x="T4" y="T5"/>
                </a:cxn>
                <a:cxn ang="T13">
                  <a:pos x="T6" y="T7"/>
                </a:cxn>
                <a:cxn ang="T14">
                  <a:pos x="T8" y="T9"/>
                </a:cxn>
              </a:cxnLst>
              <a:rect l="T15" t="T16" r="T17" b="T18"/>
              <a:pathLst>
                <a:path w="17" h="6">
                  <a:moveTo>
                    <a:pt x="16" y="5"/>
                  </a:moveTo>
                  <a:lnTo>
                    <a:pt x="16" y="0"/>
                  </a:lnTo>
                  <a:lnTo>
                    <a:pt x="0" y="0"/>
                  </a:lnTo>
                  <a:lnTo>
                    <a:pt x="0" y="5"/>
                  </a:lnTo>
                  <a:lnTo>
                    <a:pt x="16"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27" name="Freeform 216"/>
            <p:cNvSpPr>
              <a:spLocks/>
            </p:cNvSpPr>
            <p:nvPr/>
          </p:nvSpPr>
          <p:spPr bwMode="auto">
            <a:xfrm>
              <a:off x="1584" y="1932"/>
              <a:ext cx="6" cy="6"/>
            </a:xfrm>
            <a:custGeom>
              <a:avLst/>
              <a:gdLst>
                <a:gd name="T0" fmla="*/ 5 w 6"/>
                <a:gd name="T1" fmla="*/ 0 h 6"/>
                <a:gd name="T2" fmla="*/ 0 w 6"/>
                <a:gd name="T3" fmla="*/ 0 h 6"/>
                <a:gd name="T4" fmla="*/ 0 w 6"/>
                <a:gd name="T5" fmla="*/ 5 h 6"/>
                <a:gd name="T6" fmla="*/ 0 60000 65536"/>
                <a:gd name="T7" fmla="*/ 0 60000 65536"/>
                <a:gd name="T8" fmla="*/ 0 60000 65536"/>
                <a:gd name="T9" fmla="*/ 0 w 6"/>
                <a:gd name="T10" fmla="*/ 0 h 6"/>
                <a:gd name="T11" fmla="*/ 6 w 6"/>
                <a:gd name="T12" fmla="*/ 6 h 6"/>
              </a:gdLst>
              <a:ahLst/>
              <a:cxnLst>
                <a:cxn ang="T6">
                  <a:pos x="T0" y="T1"/>
                </a:cxn>
                <a:cxn ang="T7">
                  <a:pos x="T2" y="T3"/>
                </a:cxn>
                <a:cxn ang="T8">
                  <a:pos x="T4" y="T5"/>
                </a:cxn>
              </a:cxnLst>
              <a:rect l="T9" t="T10" r="T11" b="T12"/>
              <a:pathLst>
                <a:path w="6" h="6">
                  <a:moveTo>
                    <a:pt x="5" y="0"/>
                  </a:moveTo>
                  <a:lnTo>
                    <a:pt x="0" y="0"/>
                  </a:lnTo>
                  <a:lnTo>
                    <a:pt x="0"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28" name="Line 217"/>
            <p:cNvSpPr>
              <a:spLocks noChangeShapeType="1"/>
            </p:cNvSpPr>
            <p:nvPr/>
          </p:nvSpPr>
          <p:spPr bwMode="auto">
            <a:xfrm>
              <a:off x="1578" y="1932"/>
              <a:ext cx="0" cy="5"/>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29" name="Freeform 218"/>
            <p:cNvSpPr>
              <a:spLocks/>
            </p:cNvSpPr>
            <p:nvPr/>
          </p:nvSpPr>
          <p:spPr bwMode="auto">
            <a:xfrm>
              <a:off x="1573" y="1972"/>
              <a:ext cx="12" cy="1"/>
            </a:xfrm>
            <a:custGeom>
              <a:avLst/>
              <a:gdLst>
                <a:gd name="T0" fmla="*/ 11 w 12"/>
                <a:gd name="T1" fmla="*/ 0 h 1"/>
                <a:gd name="T2" fmla="*/ 11 w 12"/>
                <a:gd name="T3" fmla="*/ 0 h 1"/>
                <a:gd name="T4" fmla="*/ 0 w 12"/>
                <a:gd name="T5" fmla="*/ 0 h 1"/>
                <a:gd name="T6" fmla="*/ 11 w 12"/>
                <a:gd name="T7" fmla="*/ 0 h 1"/>
                <a:gd name="T8" fmla="*/ 0 60000 65536"/>
                <a:gd name="T9" fmla="*/ 0 60000 65536"/>
                <a:gd name="T10" fmla="*/ 0 60000 65536"/>
                <a:gd name="T11" fmla="*/ 0 60000 65536"/>
                <a:gd name="T12" fmla="*/ 0 w 12"/>
                <a:gd name="T13" fmla="*/ 0 h 1"/>
                <a:gd name="T14" fmla="*/ 12 w 12"/>
                <a:gd name="T15" fmla="*/ 1 h 1"/>
              </a:gdLst>
              <a:ahLst/>
              <a:cxnLst>
                <a:cxn ang="T8">
                  <a:pos x="T0" y="T1"/>
                </a:cxn>
                <a:cxn ang="T9">
                  <a:pos x="T2" y="T3"/>
                </a:cxn>
                <a:cxn ang="T10">
                  <a:pos x="T4" y="T5"/>
                </a:cxn>
                <a:cxn ang="T11">
                  <a:pos x="T6" y="T7"/>
                </a:cxn>
              </a:cxnLst>
              <a:rect l="T12" t="T13" r="T14" b="T15"/>
              <a:pathLst>
                <a:path w="12" h="1">
                  <a:moveTo>
                    <a:pt x="11" y="0"/>
                  </a:moveTo>
                  <a:lnTo>
                    <a:pt x="11" y="0"/>
                  </a:lnTo>
                  <a:lnTo>
                    <a:pt x="0" y="0"/>
                  </a:lnTo>
                  <a:lnTo>
                    <a:pt x="11"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30" name="Freeform 219"/>
            <p:cNvSpPr>
              <a:spLocks/>
            </p:cNvSpPr>
            <p:nvPr/>
          </p:nvSpPr>
          <p:spPr bwMode="auto">
            <a:xfrm>
              <a:off x="1573" y="1972"/>
              <a:ext cx="12" cy="6"/>
            </a:xfrm>
            <a:custGeom>
              <a:avLst/>
              <a:gdLst>
                <a:gd name="T0" fmla="*/ 11 w 12"/>
                <a:gd name="T1" fmla="*/ 5 h 6"/>
                <a:gd name="T2" fmla="*/ 11 w 12"/>
                <a:gd name="T3" fmla="*/ 0 h 6"/>
                <a:gd name="T4" fmla="*/ 0 w 12"/>
                <a:gd name="T5" fmla="*/ 0 h 6"/>
                <a:gd name="T6" fmla="*/ 0 w 12"/>
                <a:gd name="T7" fmla="*/ 5 h 6"/>
                <a:gd name="T8" fmla="*/ 11 w 12"/>
                <a:gd name="T9" fmla="*/ 5 h 6"/>
                <a:gd name="T10" fmla="*/ 0 60000 65536"/>
                <a:gd name="T11" fmla="*/ 0 60000 65536"/>
                <a:gd name="T12" fmla="*/ 0 60000 65536"/>
                <a:gd name="T13" fmla="*/ 0 60000 65536"/>
                <a:gd name="T14" fmla="*/ 0 60000 65536"/>
                <a:gd name="T15" fmla="*/ 0 w 12"/>
                <a:gd name="T16" fmla="*/ 0 h 6"/>
                <a:gd name="T17" fmla="*/ 12 w 12"/>
                <a:gd name="T18" fmla="*/ 6 h 6"/>
              </a:gdLst>
              <a:ahLst/>
              <a:cxnLst>
                <a:cxn ang="T10">
                  <a:pos x="T0" y="T1"/>
                </a:cxn>
                <a:cxn ang="T11">
                  <a:pos x="T2" y="T3"/>
                </a:cxn>
                <a:cxn ang="T12">
                  <a:pos x="T4" y="T5"/>
                </a:cxn>
                <a:cxn ang="T13">
                  <a:pos x="T6" y="T7"/>
                </a:cxn>
                <a:cxn ang="T14">
                  <a:pos x="T8" y="T9"/>
                </a:cxn>
              </a:cxnLst>
              <a:rect l="T15" t="T16" r="T17" b="T18"/>
              <a:pathLst>
                <a:path w="12" h="6">
                  <a:moveTo>
                    <a:pt x="11" y="5"/>
                  </a:moveTo>
                  <a:lnTo>
                    <a:pt x="11" y="0"/>
                  </a:lnTo>
                  <a:lnTo>
                    <a:pt x="0" y="0"/>
                  </a:lnTo>
                  <a:lnTo>
                    <a:pt x="0" y="5"/>
                  </a:lnTo>
                  <a:lnTo>
                    <a:pt x="11"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31" name="Freeform 220"/>
            <p:cNvSpPr>
              <a:spLocks/>
            </p:cNvSpPr>
            <p:nvPr/>
          </p:nvSpPr>
          <p:spPr bwMode="auto">
            <a:xfrm>
              <a:off x="1578" y="1972"/>
              <a:ext cx="7" cy="6"/>
            </a:xfrm>
            <a:custGeom>
              <a:avLst/>
              <a:gdLst>
                <a:gd name="T0" fmla="*/ 6 w 7"/>
                <a:gd name="T1" fmla="*/ 5 h 6"/>
                <a:gd name="T2" fmla="*/ 6 w 7"/>
                <a:gd name="T3" fmla="*/ 0 h 6"/>
                <a:gd name="T4" fmla="*/ 0 w 7"/>
                <a:gd name="T5" fmla="*/ 0 h 6"/>
                <a:gd name="T6" fmla="*/ 0 w 7"/>
                <a:gd name="T7" fmla="*/ 5 h 6"/>
                <a:gd name="T8" fmla="*/ 6 w 7"/>
                <a:gd name="T9" fmla="*/ 5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6" y="5"/>
                  </a:moveTo>
                  <a:lnTo>
                    <a:pt x="6" y="0"/>
                  </a:lnTo>
                  <a:lnTo>
                    <a:pt x="0" y="0"/>
                  </a:lnTo>
                  <a:lnTo>
                    <a:pt x="0" y="5"/>
                  </a:lnTo>
                  <a:lnTo>
                    <a:pt x="6"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32" name="Freeform 221"/>
            <p:cNvSpPr>
              <a:spLocks/>
            </p:cNvSpPr>
            <p:nvPr/>
          </p:nvSpPr>
          <p:spPr bwMode="auto">
            <a:xfrm>
              <a:off x="1573" y="1967"/>
              <a:ext cx="17" cy="6"/>
            </a:xfrm>
            <a:custGeom>
              <a:avLst/>
              <a:gdLst>
                <a:gd name="T0" fmla="*/ 16 w 17"/>
                <a:gd name="T1" fmla="*/ 5 h 6"/>
                <a:gd name="T2" fmla="*/ 16 w 17"/>
                <a:gd name="T3" fmla="*/ 0 h 6"/>
                <a:gd name="T4" fmla="*/ 0 w 17"/>
                <a:gd name="T5" fmla="*/ 0 h 6"/>
                <a:gd name="T6" fmla="*/ 0 w 17"/>
                <a:gd name="T7" fmla="*/ 5 h 6"/>
                <a:gd name="T8" fmla="*/ 16 w 17"/>
                <a:gd name="T9" fmla="*/ 5 h 6"/>
                <a:gd name="T10" fmla="*/ 0 60000 65536"/>
                <a:gd name="T11" fmla="*/ 0 60000 65536"/>
                <a:gd name="T12" fmla="*/ 0 60000 65536"/>
                <a:gd name="T13" fmla="*/ 0 60000 65536"/>
                <a:gd name="T14" fmla="*/ 0 60000 65536"/>
                <a:gd name="T15" fmla="*/ 0 w 17"/>
                <a:gd name="T16" fmla="*/ 0 h 6"/>
                <a:gd name="T17" fmla="*/ 17 w 17"/>
                <a:gd name="T18" fmla="*/ 6 h 6"/>
              </a:gdLst>
              <a:ahLst/>
              <a:cxnLst>
                <a:cxn ang="T10">
                  <a:pos x="T0" y="T1"/>
                </a:cxn>
                <a:cxn ang="T11">
                  <a:pos x="T2" y="T3"/>
                </a:cxn>
                <a:cxn ang="T12">
                  <a:pos x="T4" y="T5"/>
                </a:cxn>
                <a:cxn ang="T13">
                  <a:pos x="T6" y="T7"/>
                </a:cxn>
                <a:cxn ang="T14">
                  <a:pos x="T8" y="T9"/>
                </a:cxn>
              </a:cxnLst>
              <a:rect l="T15" t="T16" r="T17" b="T18"/>
              <a:pathLst>
                <a:path w="17" h="6">
                  <a:moveTo>
                    <a:pt x="16" y="5"/>
                  </a:moveTo>
                  <a:lnTo>
                    <a:pt x="16" y="0"/>
                  </a:lnTo>
                  <a:lnTo>
                    <a:pt x="0" y="0"/>
                  </a:lnTo>
                  <a:lnTo>
                    <a:pt x="0" y="5"/>
                  </a:lnTo>
                  <a:lnTo>
                    <a:pt x="16"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33" name="Freeform 222"/>
            <p:cNvSpPr>
              <a:spLocks/>
            </p:cNvSpPr>
            <p:nvPr/>
          </p:nvSpPr>
          <p:spPr bwMode="auto">
            <a:xfrm>
              <a:off x="1718" y="1977"/>
              <a:ext cx="5" cy="7"/>
            </a:xfrm>
            <a:custGeom>
              <a:avLst/>
              <a:gdLst>
                <a:gd name="T0" fmla="*/ 0 w 5"/>
                <a:gd name="T1" fmla="*/ 6 h 7"/>
                <a:gd name="T2" fmla="*/ 0 w 5"/>
                <a:gd name="T3" fmla="*/ 0 h 7"/>
                <a:gd name="T4" fmla="*/ 4 w 5"/>
                <a:gd name="T5" fmla="*/ 0 h 7"/>
                <a:gd name="T6" fmla="*/ 4 w 5"/>
                <a:gd name="T7" fmla="*/ 6 h 7"/>
                <a:gd name="T8" fmla="*/ 0 w 5"/>
                <a:gd name="T9" fmla="*/ 6 h 7"/>
                <a:gd name="T10" fmla="*/ 0 60000 65536"/>
                <a:gd name="T11" fmla="*/ 0 60000 65536"/>
                <a:gd name="T12" fmla="*/ 0 60000 65536"/>
                <a:gd name="T13" fmla="*/ 0 60000 65536"/>
                <a:gd name="T14" fmla="*/ 0 60000 65536"/>
                <a:gd name="T15" fmla="*/ 0 w 5"/>
                <a:gd name="T16" fmla="*/ 0 h 7"/>
                <a:gd name="T17" fmla="*/ 5 w 5"/>
                <a:gd name="T18" fmla="*/ 7 h 7"/>
              </a:gdLst>
              <a:ahLst/>
              <a:cxnLst>
                <a:cxn ang="T10">
                  <a:pos x="T0" y="T1"/>
                </a:cxn>
                <a:cxn ang="T11">
                  <a:pos x="T2" y="T3"/>
                </a:cxn>
                <a:cxn ang="T12">
                  <a:pos x="T4" y="T5"/>
                </a:cxn>
                <a:cxn ang="T13">
                  <a:pos x="T6" y="T7"/>
                </a:cxn>
                <a:cxn ang="T14">
                  <a:pos x="T8" y="T9"/>
                </a:cxn>
              </a:cxnLst>
              <a:rect l="T15" t="T16" r="T17" b="T18"/>
              <a:pathLst>
                <a:path w="5" h="7">
                  <a:moveTo>
                    <a:pt x="0" y="6"/>
                  </a:moveTo>
                  <a:lnTo>
                    <a:pt x="0" y="0"/>
                  </a:lnTo>
                  <a:lnTo>
                    <a:pt x="4" y="0"/>
                  </a:lnTo>
                  <a:lnTo>
                    <a:pt x="4" y="6"/>
                  </a:lnTo>
                  <a:lnTo>
                    <a:pt x="0" y="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34" name="Line 223"/>
            <p:cNvSpPr>
              <a:spLocks noChangeShapeType="1"/>
            </p:cNvSpPr>
            <p:nvPr/>
          </p:nvSpPr>
          <p:spPr bwMode="auto">
            <a:xfrm>
              <a:off x="1722" y="1937"/>
              <a:ext cx="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35" name="Line 224"/>
            <p:cNvSpPr>
              <a:spLocks noChangeShapeType="1"/>
            </p:cNvSpPr>
            <p:nvPr/>
          </p:nvSpPr>
          <p:spPr bwMode="auto">
            <a:xfrm>
              <a:off x="1718" y="1937"/>
              <a:ext cx="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36" name="Freeform 225"/>
            <p:cNvSpPr>
              <a:spLocks/>
            </p:cNvSpPr>
            <p:nvPr/>
          </p:nvSpPr>
          <p:spPr bwMode="auto">
            <a:xfrm>
              <a:off x="1712" y="1932"/>
              <a:ext cx="17" cy="6"/>
            </a:xfrm>
            <a:custGeom>
              <a:avLst/>
              <a:gdLst>
                <a:gd name="T0" fmla="*/ 16 w 17"/>
                <a:gd name="T1" fmla="*/ 5 h 6"/>
                <a:gd name="T2" fmla="*/ 16 w 17"/>
                <a:gd name="T3" fmla="*/ 0 h 6"/>
                <a:gd name="T4" fmla="*/ 0 w 17"/>
                <a:gd name="T5" fmla="*/ 0 h 6"/>
                <a:gd name="T6" fmla="*/ 0 w 17"/>
                <a:gd name="T7" fmla="*/ 5 h 6"/>
                <a:gd name="T8" fmla="*/ 16 w 17"/>
                <a:gd name="T9" fmla="*/ 5 h 6"/>
                <a:gd name="T10" fmla="*/ 0 60000 65536"/>
                <a:gd name="T11" fmla="*/ 0 60000 65536"/>
                <a:gd name="T12" fmla="*/ 0 60000 65536"/>
                <a:gd name="T13" fmla="*/ 0 60000 65536"/>
                <a:gd name="T14" fmla="*/ 0 60000 65536"/>
                <a:gd name="T15" fmla="*/ 0 w 17"/>
                <a:gd name="T16" fmla="*/ 0 h 6"/>
                <a:gd name="T17" fmla="*/ 17 w 17"/>
                <a:gd name="T18" fmla="*/ 6 h 6"/>
              </a:gdLst>
              <a:ahLst/>
              <a:cxnLst>
                <a:cxn ang="T10">
                  <a:pos x="T0" y="T1"/>
                </a:cxn>
                <a:cxn ang="T11">
                  <a:pos x="T2" y="T3"/>
                </a:cxn>
                <a:cxn ang="T12">
                  <a:pos x="T4" y="T5"/>
                </a:cxn>
                <a:cxn ang="T13">
                  <a:pos x="T6" y="T7"/>
                </a:cxn>
                <a:cxn ang="T14">
                  <a:pos x="T8" y="T9"/>
                </a:cxn>
              </a:cxnLst>
              <a:rect l="T15" t="T16" r="T17" b="T18"/>
              <a:pathLst>
                <a:path w="17" h="6">
                  <a:moveTo>
                    <a:pt x="16" y="5"/>
                  </a:moveTo>
                  <a:lnTo>
                    <a:pt x="16" y="0"/>
                  </a:lnTo>
                  <a:lnTo>
                    <a:pt x="0" y="0"/>
                  </a:lnTo>
                  <a:lnTo>
                    <a:pt x="0" y="5"/>
                  </a:lnTo>
                  <a:lnTo>
                    <a:pt x="16"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37" name="Line 226"/>
            <p:cNvSpPr>
              <a:spLocks noChangeShapeType="1"/>
            </p:cNvSpPr>
            <p:nvPr/>
          </p:nvSpPr>
          <p:spPr bwMode="auto">
            <a:xfrm>
              <a:off x="1722" y="1932"/>
              <a:ext cx="0" cy="5"/>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38" name="Line 227"/>
            <p:cNvSpPr>
              <a:spLocks noChangeShapeType="1"/>
            </p:cNvSpPr>
            <p:nvPr/>
          </p:nvSpPr>
          <p:spPr bwMode="auto">
            <a:xfrm>
              <a:off x="1718" y="1932"/>
              <a:ext cx="0" cy="5"/>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39" name="Freeform 228"/>
            <p:cNvSpPr>
              <a:spLocks/>
            </p:cNvSpPr>
            <p:nvPr/>
          </p:nvSpPr>
          <p:spPr bwMode="auto">
            <a:xfrm>
              <a:off x="1718" y="1972"/>
              <a:ext cx="11" cy="1"/>
            </a:xfrm>
            <a:custGeom>
              <a:avLst/>
              <a:gdLst>
                <a:gd name="T0" fmla="*/ 10 w 11"/>
                <a:gd name="T1" fmla="*/ 0 h 1"/>
                <a:gd name="T2" fmla="*/ 10 w 11"/>
                <a:gd name="T3" fmla="*/ 0 h 1"/>
                <a:gd name="T4" fmla="*/ 0 w 11"/>
                <a:gd name="T5" fmla="*/ 0 h 1"/>
                <a:gd name="T6" fmla="*/ 10 w 11"/>
                <a:gd name="T7" fmla="*/ 0 h 1"/>
                <a:gd name="T8" fmla="*/ 0 60000 65536"/>
                <a:gd name="T9" fmla="*/ 0 60000 65536"/>
                <a:gd name="T10" fmla="*/ 0 60000 65536"/>
                <a:gd name="T11" fmla="*/ 0 60000 65536"/>
                <a:gd name="T12" fmla="*/ 0 w 11"/>
                <a:gd name="T13" fmla="*/ 0 h 1"/>
                <a:gd name="T14" fmla="*/ 11 w 11"/>
                <a:gd name="T15" fmla="*/ 1 h 1"/>
              </a:gdLst>
              <a:ahLst/>
              <a:cxnLst>
                <a:cxn ang="T8">
                  <a:pos x="T0" y="T1"/>
                </a:cxn>
                <a:cxn ang="T9">
                  <a:pos x="T2" y="T3"/>
                </a:cxn>
                <a:cxn ang="T10">
                  <a:pos x="T4" y="T5"/>
                </a:cxn>
                <a:cxn ang="T11">
                  <a:pos x="T6" y="T7"/>
                </a:cxn>
              </a:cxnLst>
              <a:rect l="T12" t="T13" r="T14" b="T15"/>
              <a:pathLst>
                <a:path w="11" h="1">
                  <a:moveTo>
                    <a:pt x="10" y="0"/>
                  </a:moveTo>
                  <a:lnTo>
                    <a:pt x="10" y="0"/>
                  </a:lnTo>
                  <a:lnTo>
                    <a:pt x="0" y="0"/>
                  </a:lnTo>
                  <a:lnTo>
                    <a:pt x="1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40" name="Freeform 229"/>
            <p:cNvSpPr>
              <a:spLocks/>
            </p:cNvSpPr>
            <p:nvPr/>
          </p:nvSpPr>
          <p:spPr bwMode="auto">
            <a:xfrm>
              <a:off x="1718" y="1972"/>
              <a:ext cx="11" cy="6"/>
            </a:xfrm>
            <a:custGeom>
              <a:avLst/>
              <a:gdLst>
                <a:gd name="T0" fmla="*/ 10 w 11"/>
                <a:gd name="T1" fmla="*/ 5 h 6"/>
                <a:gd name="T2" fmla="*/ 10 w 11"/>
                <a:gd name="T3" fmla="*/ 0 h 6"/>
                <a:gd name="T4" fmla="*/ 0 w 11"/>
                <a:gd name="T5" fmla="*/ 0 h 6"/>
                <a:gd name="T6" fmla="*/ 0 w 11"/>
                <a:gd name="T7" fmla="*/ 5 h 6"/>
                <a:gd name="T8" fmla="*/ 10 w 11"/>
                <a:gd name="T9" fmla="*/ 5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10" y="5"/>
                  </a:moveTo>
                  <a:lnTo>
                    <a:pt x="10" y="0"/>
                  </a:lnTo>
                  <a:lnTo>
                    <a:pt x="0" y="0"/>
                  </a:lnTo>
                  <a:lnTo>
                    <a:pt x="0" y="5"/>
                  </a:lnTo>
                  <a:lnTo>
                    <a:pt x="10"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41" name="Freeform 230"/>
            <p:cNvSpPr>
              <a:spLocks/>
            </p:cNvSpPr>
            <p:nvPr/>
          </p:nvSpPr>
          <p:spPr bwMode="auto">
            <a:xfrm>
              <a:off x="1718" y="1972"/>
              <a:ext cx="5" cy="6"/>
            </a:xfrm>
            <a:custGeom>
              <a:avLst/>
              <a:gdLst>
                <a:gd name="T0" fmla="*/ 4 w 5"/>
                <a:gd name="T1" fmla="*/ 5 h 6"/>
                <a:gd name="T2" fmla="*/ 4 w 5"/>
                <a:gd name="T3" fmla="*/ 0 h 6"/>
                <a:gd name="T4" fmla="*/ 0 w 5"/>
                <a:gd name="T5" fmla="*/ 0 h 6"/>
                <a:gd name="T6" fmla="*/ 0 w 5"/>
                <a:gd name="T7" fmla="*/ 5 h 6"/>
                <a:gd name="T8" fmla="*/ 4 w 5"/>
                <a:gd name="T9" fmla="*/ 5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4" y="5"/>
                  </a:moveTo>
                  <a:lnTo>
                    <a:pt x="4" y="0"/>
                  </a:lnTo>
                  <a:lnTo>
                    <a:pt x="0" y="0"/>
                  </a:lnTo>
                  <a:lnTo>
                    <a:pt x="0" y="5"/>
                  </a:lnTo>
                  <a:lnTo>
                    <a:pt x="4"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42" name="Freeform 231"/>
            <p:cNvSpPr>
              <a:spLocks/>
            </p:cNvSpPr>
            <p:nvPr/>
          </p:nvSpPr>
          <p:spPr bwMode="auto">
            <a:xfrm>
              <a:off x="1712" y="1967"/>
              <a:ext cx="17" cy="6"/>
            </a:xfrm>
            <a:custGeom>
              <a:avLst/>
              <a:gdLst>
                <a:gd name="T0" fmla="*/ 16 w 17"/>
                <a:gd name="T1" fmla="*/ 5 h 6"/>
                <a:gd name="T2" fmla="*/ 16 w 17"/>
                <a:gd name="T3" fmla="*/ 0 h 6"/>
                <a:gd name="T4" fmla="*/ 0 w 17"/>
                <a:gd name="T5" fmla="*/ 0 h 6"/>
                <a:gd name="T6" fmla="*/ 0 w 17"/>
                <a:gd name="T7" fmla="*/ 5 h 6"/>
                <a:gd name="T8" fmla="*/ 16 w 17"/>
                <a:gd name="T9" fmla="*/ 5 h 6"/>
                <a:gd name="T10" fmla="*/ 0 60000 65536"/>
                <a:gd name="T11" fmla="*/ 0 60000 65536"/>
                <a:gd name="T12" fmla="*/ 0 60000 65536"/>
                <a:gd name="T13" fmla="*/ 0 60000 65536"/>
                <a:gd name="T14" fmla="*/ 0 60000 65536"/>
                <a:gd name="T15" fmla="*/ 0 w 17"/>
                <a:gd name="T16" fmla="*/ 0 h 6"/>
                <a:gd name="T17" fmla="*/ 17 w 17"/>
                <a:gd name="T18" fmla="*/ 6 h 6"/>
              </a:gdLst>
              <a:ahLst/>
              <a:cxnLst>
                <a:cxn ang="T10">
                  <a:pos x="T0" y="T1"/>
                </a:cxn>
                <a:cxn ang="T11">
                  <a:pos x="T2" y="T3"/>
                </a:cxn>
                <a:cxn ang="T12">
                  <a:pos x="T4" y="T5"/>
                </a:cxn>
                <a:cxn ang="T13">
                  <a:pos x="T6" y="T7"/>
                </a:cxn>
                <a:cxn ang="T14">
                  <a:pos x="T8" y="T9"/>
                </a:cxn>
              </a:cxnLst>
              <a:rect l="T15" t="T16" r="T17" b="T18"/>
              <a:pathLst>
                <a:path w="17" h="6">
                  <a:moveTo>
                    <a:pt x="16" y="5"/>
                  </a:moveTo>
                  <a:lnTo>
                    <a:pt x="16" y="0"/>
                  </a:lnTo>
                  <a:lnTo>
                    <a:pt x="0" y="0"/>
                  </a:lnTo>
                  <a:lnTo>
                    <a:pt x="0" y="5"/>
                  </a:lnTo>
                  <a:lnTo>
                    <a:pt x="16"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43" name="Freeform 232"/>
            <p:cNvSpPr>
              <a:spLocks/>
            </p:cNvSpPr>
            <p:nvPr/>
          </p:nvSpPr>
          <p:spPr bwMode="auto">
            <a:xfrm>
              <a:off x="1661" y="1760"/>
              <a:ext cx="124" cy="11"/>
            </a:xfrm>
            <a:custGeom>
              <a:avLst/>
              <a:gdLst>
                <a:gd name="T0" fmla="*/ 0 w 124"/>
                <a:gd name="T1" fmla="*/ 10 h 11"/>
                <a:gd name="T2" fmla="*/ 123 w 124"/>
                <a:gd name="T3" fmla="*/ 10 h 11"/>
                <a:gd name="T4" fmla="*/ 123 w 124"/>
                <a:gd name="T5" fmla="*/ 5 h 11"/>
                <a:gd name="T6" fmla="*/ 97 w 124"/>
                <a:gd name="T7" fmla="*/ 5 h 11"/>
                <a:gd name="T8" fmla="*/ 97 w 124"/>
                <a:gd name="T9" fmla="*/ 0 h 11"/>
                <a:gd name="T10" fmla="*/ 0 60000 65536"/>
                <a:gd name="T11" fmla="*/ 0 60000 65536"/>
                <a:gd name="T12" fmla="*/ 0 60000 65536"/>
                <a:gd name="T13" fmla="*/ 0 60000 65536"/>
                <a:gd name="T14" fmla="*/ 0 60000 65536"/>
                <a:gd name="T15" fmla="*/ 0 w 124"/>
                <a:gd name="T16" fmla="*/ 0 h 11"/>
                <a:gd name="T17" fmla="*/ 124 w 124"/>
                <a:gd name="T18" fmla="*/ 11 h 11"/>
              </a:gdLst>
              <a:ahLst/>
              <a:cxnLst>
                <a:cxn ang="T10">
                  <a:pos x="T0" y="T1"/>
                </a:cxn>
                <a:cxn ang="T11">
                  <a:pos x="T2" y="T3"/>
                </a:cxn>
                <a:cxn ang="T12">
                  <a:pos x="T4" y="T5"/>
                </a:cxn>
                <a:cxn ang="T13">
                  <a:pos x="T6" y="T7"/>
                </a:cxn>
                <a:cxn ang="T14">
                  <a:pos x="T8" y="T9"/>
                </a:cxn>
              </a:cxnLst>
              <a:rect l="T15" t="T16" r="T17" b="T18"/>
              <a:pathLst>
                <a:path w="124" h="11">
                  <a:moveTo>
                    <a:pt x="0" y="10"/>
                  </a:moveTo>
                  <a:lnTo>
                    <a:pt x="123" y="10"/>
                  </a:lnTo>
                  <a:lnTo>
                    <a:pt x="123" y="5"/>
                  </a:lnTo>
                  <a:lnTo>
                    <a:pt x="97" y="5"/>
                  </a:lnTo>
                  <a:lnTo>
                    <a:pt x="97"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44" name="Freeform 233"/>
            <p:cNvSpPr>
              <a:spLocks/>
            </p:cNvSpPr>
            <p:nvPr/>
          </p:nvSpPr>
          <p:spPr bwMode="auto">
            <a:xfrm>
              <a:off x="1661" y="1760"/>
              <a:ext cx="26" cy="11"/>
            </a:xfrm>
            <a:custGeom>
              <a:avLst/>
              <a:gdLst>
                <a:gd name="T0" fmla="*/ 0 w 26"/>
                <a:gd name="T1" fmla="*/ 10 h 11"/>
                <a:gd name="T2" fmla="*/ 0 w 26"/>
                <a:gd name="T3" fmla="*/ 5 h 11"/>
                <a:gd name="T4" fmla="*/ 25 w 26"/>
                <a:gd name="T5" fmla="*/ 5 h 11"/>
                <a:gd name="T6" fmla="*/ 25 w 26"/>
                <a:gd name="T7" fmla="*/ 0 h 11"/>
                <a:gd name="T8" fmla="*/ 0 60000 65536"/>
                <a:gd name="T9" fmla="*/ 0 60000 65536"/>
                <a:gd name="T10" fmla="*/ 0 60000 65536"/>
                <a:gd name="T11" fmla="*/ 0 60000 65536"/>
                <a:gd name="T12" fmla="*/ 0 w 26"/>
                <a:gd name="T13" fmla="*/ 0 h 11"/>
                <a:gd name="T14" fmla="*/ 26 w 26"/>
                <a:gd name="T15" fmla="*/ 11 h 11"/>
              </a:gdLst>
              <a:ahLst/>
              <a:cxnLst>
                <a:cxn ang="T8">
                  <a:pos x="T0" y="T1"/>
                </a:cxn>
                <a:cxn ang="T9">
                  <a:pos x="T2" y="T3"/>
                </a:cxn>
                <a:cxn ang="T10">
                  <a:pos x="T4" y="T5"/>
                </a:cxn>
                <a:cxn ang="T11">
                  <a:pos x="T6" y="T7"/>
                </a:cxn>
              </a:cxnLst>
              <a:rect l="T12" t="T13" r="T14" b="T15"/>
              <a:pathLst>
                <a:path w="26" h="11">
                  <a:moveTo>
                    <a:pt x="0" y="10"/>
                  </a:moveTo>
                  <a:lnTo>
                    <a:pt x="0" y="5"/>
                  </a:lnTo>
                  <a:lnTo>
                    <a:pt x="25" y="5"/>
                  </a:lnTo>
                  <a:lnTo>
                    <a:pt x="25"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45" name="Line 234"/>
            <p:cNvSpPr>
              <a:spLocks noChangeShapeType="1"/>
            </p:cNvSpPr>
            <p:nvPr/>
          </p:nvSpPr>
          <p:spPr bwMode="auto">
            <a:xfrm flipH="1">
              <a:off x="1682" y="1760"/>
              <a:ext cx="8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46" name="Freeform 235"/>
            <p:cNvSpPr>
              <a:spLocks/>
            </p:cNvSpPr>
            <p:nvPr/>
          </p:nvSpPr>
          <p:spPr bwMode="auto">
            <a:xfrm>
              <a:off x="1708" y="1754"/>
              <a:ext cx="31" cy="7"/>
            </a:xfrm>
            <a:custGeom>
              <a:avLst/>
              <a:gdLst>
                <a:gd name="T0" fmla="*/ 0 w 31"/>
                <a:gd name="T1" fmla="*/ 0 h 7"/>
                <a:gd name="T2" fmla="*/ 0 w 31"/>
                <a:gd name="T3" fmla="*/ 6 h 7"/>
                <a:gd name="T4" fmla="*/ 30 w 31"/>
                <a:gd name="T5" fmla="*/ 6 h 7"/>
                <a:gd name="T6" fmla="*/ 30 w 31"/>
                <a:gd name="T7" fmla="*/ 0 h 7"/>
                <a:gd name="T8" fmla="*/ 0 w 31"/>
                <a:gd name="T9" fmla="*/ 0 h 7"/>
                <a:gd name="T10" fmla="*/ 0 60000 65536"/>
                <a:gd name="T11" fmla="*/ 0 60000 65536"/>
                <a:gd name="T12" fmla="*/ 0 60000 65536"/>
                <a:gd name="T13" fmla="*/ 0 60000 65536"/>
                <a:gd name="T14" fmla="*/ 0 60000 65536"/>
                <a:gd name="T15" fmla="*/ 0 w 31"/>
                <a:gd name="T16" fmla="*/ 0 h 7"/>
                <a:gd name="T17" fmla="*/ 31 w 31"/>
                <a:gd name="T18" fmla="*/ 7 h 7"/>
              </a:gdLst>
              <a:ahLst/>
              <a:cxnLst>
                <a:cxn ang="T10">
                  <a:pos x="T0" y="T1"/>
                </a:cxn>
                <a:cxn ang="T11">
                  <a:pos x="T2" y="T3"/>
                </a:cxn>
                <a:cxn ang="T12">
                  <a:pos x="T4" y="T5"/>
                </a:cxn>
                <a:cxn ang="T13">
                  <a:pos x="T6" y="T7"/>
                </a:cxn>
                <a:cxn ang="T14">
                  <a:pos x="T8" y="T9"/>
                </a:cxn>
              </a:cxnLst>
              <a:rect l="T15" t="T16" r="T17" b="T18"/>
              <a:pathLst>
                <a:path w="31" h="7">
                  <a:moveTo>
                    <a:pt x="0" y="0"/>
                  </a:moveTo>
                  <a:lnTo>
                    <a:pt x="0" y="6"/>
                  </a:lnTo>
                  <a:lnTo>
                    <a:pt x="30" y="6"/>
                  </a:lnTo>
                  <a:lnTo>
                    <a:pt x="30" y="0"/>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47" name="Freeform 236"/>
            <p:cNvSpPr>
              <a:spLocks/>
            </p:cNvSpPr>
            <p:nvPr/>
          </p:nvSpPr>
          <p:spPr bwMode="auto">
            <a:xfrm>
              <a:off x="2408" y="1359"/>
              <a:ext cx="181" cy="584"/>
            </a:xfrm>
            <a:custGeom>
              <a:avLst/>
              <a:gdLst>
                <a:gd name="T0" fmla="*/ 180 w 181"/>
                <a:gd name="T1" fmla="*/ 0 h 584"/>
                <a:gd name="T2" fmla="*/ 180 w 181"/>
                <a:gd name="T3" fmla="*/ 583 h 584"/>
                <a:gd name="T4" fmla="*/ 0 w 181"/>
                <a:gd name="T5" fmla="*/ 583 h 584"/>
                <a:gd name="T6" fmla="*/ 0 60000 65536"/>
                <a:gd name="T7" fmla="*/ 0 60000 65536"/>
                <a:gd name="T8" fmla="*/ 0 60000 65536"/>
                <a:gd name="T9" fmla="*/ 0 w 181"/>
                <a:gd name="T10" fmla="*/ 0 h 584"/>
                <a:gd name="T11" fmla="*/ 181 w 181"/>
                <a:gd name="T12" fmla="*/ 584 h 584"/>
              </a:gdLst>
              <a:ahLst/>
              <a:cxnLst>
                <a:cxn ang="T6">
                  <a:pos x="T0" y="T1"/>
                </a:cxn>
                <a:cxn ang="T7">
                  <a:pos x="T2" y="T3"/>
                </a:cxn>
                <a:cxn ang="T8">
                  <a:pos x="T4" y="T5"/>
                </a:cxn>
              </a:cxnLst>
              <a:rect l="T9" t="T10" r="T11" b="T12"/>
              <a:pathLst>
                <a:path w="181" h="584">
                  <a:moveTo>
                    <a:pt x="180" y="0"/>
                  </a:moveTo>
                  <a:lnTo>
                    <a:pt x="180" y="583"/>
                  </a:lnTo>
                  <a:lnTo>
                    <a:pt x="0" y="583"/>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48" name="Line 237"/>
            <p:cNvSpPr>
              <a:spLocks noChangeShapeType="1"/>
            </p:cNvSpPr>
            <p:nvPr/>
          </p:nvSpPr>
          <p:spPr bwMode="auto">
            <a:xfrm flipH="1">
              <a:off x="2419" y="1359"/>
              <a:ext cx="17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49" name="Freeform 238"/>
            <p:cNvSpPr>
              <a:spLocks/>
            </p:cNvSpPr>
            <p:nvPr/>
          </p:nvSpPr>
          <p:spPr bwMode="auto">
            <a:xfrm>
              <a:off x="2413" y="1972"/>
              <a:ext cx="176" cy="361"/>
            </a:xfrm>
            <a:custGeom>
              <a:avLst/>
              <a:gdLst>
                <a:gd name="T0" fmla="*/ 0 w 176"/>
                <a:gd name="T1" fmla="*/ 0 h 361"/>
                <a:gd name="T2" fmla="*/ 175 w 176"/>
                <a:gd name="T3" fmla="*/ 0 h 361"/>
                <a:gd name="T4" fmla="*/ 175 w 176"/>
                <a:gd name="T5" fmla="*/ 360 h 361"/>
                <a:gd name="T6" fmla="*/ 16 w 176"/>
                <a:gd name="T7" fmla="*/ 360 h 361"/>
                <a:gd name="T8" fmla="*/ 0 60000 65536"/>
                <a:gd name="T9" fmla="*/ 0 60000 65536"/>
                <a:gd name="T10" fmla="*/ 0 60000 65536"/>
                <a:gd name="T11" fmla="*/ 0 60000 65536"/>
                <a:gd name="T12" fmla="*/ 0 w 176"/>
                <a:gd name="T13" fmla="*/ 0 h 361"/>
                <a:gd name="T14" fmla="*/ 176 w 176"/>
                <a:gd name="T15" fmla="*/ 361 h 361"/>
              </a:gdLst>
              <a:ahLst/>
              <a:cxnLst>
                <a:cxn ang="T8">
                  <a:pos x="T0" y="T1"/>
                </a:cxn>
                <a:cxn ang="T9">
                  <a:pos x="T2" y="T3"/>
                </a:cxn>
                <a:cxn ang="T10">
                  <a:pos x="T4" y="T5"/>
                </a:cxn>
                <a:cxn ang="T11">
                  <a:pos x="T6" y="T7"/>
                </a:cxn>
              </a:cxnLst>
              <a:rect l="T12" t="T13" r="T14" b="T15"/>
              <a:pathLst>
                <a:path w="176" h="361">
                  <a:moveTo>
                    <a:pt x="0" y="0"/>
                  </a:moveTo>
                  <a:lnTo>
                    <a:pt x="175" y="0"/>
                  </a:lnTo>
                  <a:lnTo>
                    <a:pt x="175" y="360"/>
                  </a:lnTo>
                  <a:lnTo>
                    <a:pt x="16" y="36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50" name="Line 239"/>
            <p:cNvSpPr>
              <a:spLocks noChangeShapeType="1"/>
            </p:cNvSpPr>
            <p:nvPr/>
          </p:nvSpPr>
          <p:spPr bwMode="auto">
            <a:xfrm flipH="1">
              <a:off x="2404" y="1972"/>
              <a:ext cx="2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51" name="Line 240"/>
            <p:cNvSpPr>
              <a:spLocks noChangeShapeType="1"/>
            </p:cNvSpPr>
            <p:nvPr/>
          </p:nvSpPr>
          <p:spPr bwMode="auto">
            <a:xfrm flipH="1">
              <a:off x="2404" y="2332"/>
              <a:ext cx="6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52" name="Line 241"/>
            <p:cNvSpPr>
              <a:spLocks noChangeShapeType="1"/>
            </p:cNvSpPr>
            <p:nvPr/>
          </p:nvSpPr>
          <p:spPr bwMode="auto">
            <a:xfrm flipH="1">
              <a:off x="2393" y="1359"/>
              <a:ext cx="86"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53" name="Freeform 242"/>
            <p:cNvSpPr>
              <a:spLocks/>
            </p:cNvSpPr>
            <p:nvPr/>
          </p:nvSpPr>
          <p:spPr bwMode="auto">
            <a:xfrm>
              <a:off x="2403" y="2358"/>
              <a:ext cx="186" cy="528"/>
            </a:xfrm>
            <a:custGeom>
              <a:avLst/>
              <a:gdLst>
                <a:gd name="T0" fmla="*/ 10 w 186"/>
                <a:gd name="T1" fmla="*/ 0 h 528"/>
                <a:gd name="T2" fmla="*/ 180 w 186"/>
                <a:gd name="T3" fmla="*/ 0 h 528"/>
                <a:gd name="T4" fmla="*/ 185 w 186"/>
                <a:gd name="T5" fmla="*/ 10 h 528"/>
                <a:gd name="T6" fmla="*/ 185 w 186"/>
                <a:gd name="T7" fmla="*/ 527 h 528"/>
                <a:gd name="T8" fmla="*/ 0 w 186"/>
                <a:gd name="T9" fmla="*/ 527 h 528"/>
                <a:gd name="T10" fmla="*/ 0 60000 65536"/>
                <a:gd name="T11" fmla="*/ 0 60000 65536"/>
                <a:gd name="T12" fmla="*/ 0 60000 65536"/>
                <a:gd name="T13" fmla="*/ 0 60000 65536"/>
                <a:gd name="T14" fmla="*/ 0 60000 65536"/>
                <a:gd name="T15" fmla="*/ 0 w 186"/>
                <a:gd name="T16" fmla="*/ 0 h 528"/>
                <a:gd name="T17" fmla="*/ 186 w 186"/>
                <a:gd name="T18" fmla="*/ 528 h 528"/>
              </a:gdLst>
              <a:ahLst/>
              <a:cxnLst>
                <a:cxn ang="T10">
                  <a:pos x="T0" y="T1"/>
                </a:cxn>
                <a:cxn ang="T11">
                  <a:pos x="T2" y="T3"/>
                </a:cxn>
                <a:cxn ang="T12">
                  <a:pos x="T4" y="T5"/>
                </a:cxn>
                <a:cxn ang="T13">
                  <a:pos x="T6" y="T7"/>
                </a:cxn>
                <a:cxn ang="T14">
                  <a:pos x="T8" y="T9"/>
                </a:cxn>
              </a:cxnLst>
              <a:rect l="T15" t="T16" r="T17" b="T18"/>
              <a:pathLst>
                <a:path w="186" h="528">
                  <a:moveTo>
                    <a:pt x="10" y="0"/>
                  </a:moveTo>
                  <a:lnTo>
                    <a:pt x="180" y="0"/>
                  </a:lnTo>
                  <a:lnTo>
                    <a:pt x="185" y="10"/>
                  </a:lnTo>
                  <a:lnTo>
                    <a:pt x="185" y="527"/>
                  </a:lnTo>
                  <a:lnTo>
                    <a:pt x="0" y="527"/>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54" name="Line 243"/>
            <p:cNvSpPr>
              <a:spLocks noChangeShapeType="1"/>
            </p:cNvSpPr>
            <p:nvPr/>
          </p:nvSpPr>
          <p:spPr bwMode="auto">
            <a:xfrm flipH="1">
              <a:off x="2404" y="2358"/>
              <a:ext cx="17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55" name="Freeform 244"/>
            <p:cNvSpPr>
              <a:spLocks/>
            </p:cNvSpPr>
            <p:nvPr/>
          </p:nvSpPr>
          <p:spPr bwMode="auto">
            <a:xfrm>
              <a:off x="2397" y="2910"/>
              <a:ext cx="192" cy="249"/>
            </a:xfrm>
            <a:custGeom>
              <a:avLst/>
              <a:gdLst>
                <a:gd name="T0" fmla="*/ 10 w 192"/>
                <a:gd name="T1" fmla="*/ 0 h 249"/>
                <a:gd name="T2" fmla="*/ 186 w 192"/>
                <a:gd name="T3" fmla="*/ 0 h 249"/>
                <a:gd name="T4" fmla="*/ 191 w 192"/>
                <a:gd name="T5" fmla="*/ 10 h 249"/>
                <a:gd name="T6" fmla="*/ 191 w 192"/>
                <a:gd name="T7" fmla="*/ 248 h 249"/>
                <a:gd name="T8" fmla="*/ 0 w 192"/>
                <a:gd name="T9" fmla="*/ 248 h 249"/>
                <a:gd name="T10" fmla="*/ 0 60000 65536"/>
                <a:gd name="T11" fmla="*/ 0 60000 65536"/>
                <a:gd name="T12" fmla="*/ 0 60000 65536"/>
                <a:gd name="T13" fmla="*/ 0 60000 65536"/>
                <a:gd name="T14" fmla="*/ 0 60000 65536"/>
                <a:gd name="T15" fmla="*/ 0 w 192"/>
                <a:gd name="T16" fmla="*/ 0 h 249"/>
                <a:gd name="T17" fmla="*/ 192 w 192"/>
                <a:gd name="T18" fmla="*/ 249 h 249"/>
              </a:gdLst>
              <a:ahLst/>
              <a:cxnLst>
                <a:cxn ang="T10">
                  <a:pos x="T0" y="T1"/>
                </a:cxn>
                <a:cxn ang="T11">
                  <a:pos x="T2" y="T3"/>
                </a:cxn>
                <a:cxn ang="T12">
                  <a:pos x="T4" y="T5"/>
                </a:cxn>
                <a:cxn ang="T13">
                  <a:pos x="T6" y="T7"/>
                </a:cxn>
                <a:cxn ang="T14">
                  <a:pos x="T8" y="T9"/>
                </a:cxn>
              </a:cxnLst>
              <a:rect l="T15" t="T16" r="T17" b="T18"/>
              <a:pathLst>
                <a:path w="192" h="249">
                  <a:moveTo>
                    <a:pt x="10" y="0"/>
                  </a:moveTo>
                  <a:lnTo>
                    <a:pt x="186" y="0"/>
                  </a:lnTo>
                  <a:lnTo>
                    <a:pt x="191" y="10"/>
                  </a:lnTo>
                  <a:lnTo>
                    <a:pt x="191" y="248"/>
                  </a:lnTo>
                  <a:lnTo>
                    <a:pt x="0" y="248"/>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56" name="Line 245"/>
            <p:cNvSpPr>
              <a:spLocks noChangeShapeType="1"/>
            </p:cNvSpPr>
            <p:nvPr/>
          </p:nvSpPr>
          <p:spPr bwMode="auto">
            <a:xfrm flipH="1">
              <a:off x="2393" y="2910"/>
              <a:ext cx="101"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57" name="Freeform 246"/>
            <p:cNvSpPr>
              <a:spLocks/>
            </p:cNvSpPr>
            <p:nvPr/>
          </p:nvSpPr>
          <p:spPr bwMode="auto">
            <a:xfrm>
              <a:off x="2114" y="2424"/>
              <a:ext cx="11" cy="127"/>
            </a:xfrm>
            <a:custGeom>
              <a:avLst/>
              <a:gdLst>
                <a:gd name="T0" fmla="*/ 0 w 11"/>
                <a:gd name="T1" fmla="*/ 126 h 127"/>
                <a:gd name="T2" fmla="*/ 0 w 11"/>
                <a:gd name="T3" fmla="*/ 0 h 127"/>
                <a:gd name="T4" fmla="*/ 10 w 11"/>
                <a:gd name="T5" fmla="*/ 0 h 127"/>
                <a:gd name="T6" fmla="*/ 0 60000 65536"/>
                <a:gd name="T7" fmla="*/ 0 60000 65536"/>
                <a:gd name="T8" fmla="*/ 0 60000 65536"/>
                <a:gd name="T9" fmla="*/ 0 w 11"/>
                <a:gd name="T10" fmla="*/ 0 h 127"/>
                <a:gd name="T11" fmla="*/ 11 w 11"/>
                <a:gd name="T12" fmla="*/ 127 h 127"/>
              </a:gdLst>
              <a:ahLst/>
              <a:cxnLst>
                <a:cxn ang="T6">
                  <a:pos x="T0" y="T1"/>
                </a:cxn>
                <a:cxn ang="T7">
                  <a:pos x="T2" y="T3"/>
                </a:cxn>
                <a:cxn ang="T8">
                  <a:pos x="T4" y="T5"/>
                </a:cxn>
              </a:cxnLst>
              <a:rect l="T9" t="T10" r="T11" b="T12"/>
              <a:pathLst>
                <a:path w="11" h="127">
                  <a:moveTo>
                    <a:pt x="0" y="126"/>
                  </a:moveTo>
                  <a:lnTo>
                    <a:pt x="0" y="0"/>
                  </a:lnTo>
                  <a:lnTo>
                    <a:pt x="1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58" name="Line 247"/>
            <p:cNvSpPr>
              <a:spLocks noChangeShapeType="1"/>
            </p:cNvSpPr>
            <p:nvPr/>
          </p:nvSpPr>
          <p:spPr bwMode="auto">
            <a:xfrm flipH="1">
              <a:off x="2110" y="2545"/>
              <a:ext cx="18" cy="5"/>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59" name="Line 248"/>
            <p:cNvSpPr>
              <a:spLocks noChangeShapeType="1"/>
            </p:cNvSpPr>
            <p:nvPr/>
          </p:nvSpPr>
          <p:spPr bwMode="auto">
            <a:xfrm flipV="1">
              <a:off x="2118" y="2506"/>
              <a:ext cx="2" cy="1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60" name="Line 249"/>
            <p:cNvSpPr>
              <a:spLocks noChangeShapeType="1"/>
            </p:cNvSpPr>
            <p:nvPr/>
          </p:nvSpPr>
          <p:spPr bwMode="auto">
            <a:xfrm flipV="1">
              <a:off x="2118" y="2480"/>
              <a:ext cx="2" cy="1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61" name="Line 250"/>
            <p:cNvSpPr>
              <a:spLocks noChangeShapeType="1"/>
            </p:cNvSpPr>
            <p:nvPr/>
          </p:nvSpPr>
          <p:spPr bwMode="auto">
            <a:xfrm flipV="1">
              <a:off x="2118" y="2450"/>
              <a:ext cx="2" cy="1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62" name="Line 251"/>
            <p:cNvSpPr>
              <a:spLocks noChangeShapeType="1"/>
            </p:cNvSpPr>
            <p:nvPr/>
          </p:nvSpPr>
          <p:spPr bwMode="auto">
            <a:xfrm flipV="1">
              <a:off x="2114" y="2420"/>
              <a:ext cx="6" cy="1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63" name="Line 252"/>
            <p:cNvSpPr>
              <a:spLocks noChangeShapeType="1"/>
            </p:cNvSpPr>
            <p:nvPr/>
          </p:nvSpPr>
          <p:spPr bwMode="auto">
            <a:xfrm>
              <a:off x="2118" y="2443"/>
              <a:ext cx="2" cy="2"/>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64" name="Line 253"/>
            <p:cNvSpPr>
              <a:spLocks noChangeShapeType="1"/>
            </p:cNvSpPr>
            <p:nvPr/>
          </p:nvSpPr>
          <p:spPr bwMode="auto">
            <a:xfrm flipH="1" flipV="1">
              <a:off x="2110" y="2465"/>
              <a:ext cx="18" cy="1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65" name="Line 254"/>
            <p:cNvSpPr>
              <a:spLocks noChangeShapeType="1"/>
            </p:cNvSpPr>
            <p:nvPr/>
          </p:nvSpPr>
          <p:spPr bwMode="auto">
            <a:xfrm>
              <a:off x="2118" y="2504"/>
              <a:ext cx="2" cy="2"/>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66" name="Line 255"/>
            <p:cNvSpPr>
              <a:spLocks noChangeShapeType="1"/>
            </p:cNvSpPr>
            <p:nvPr/>
          </p:nvSpPr>
          <p:spPr bwMode="auto">
            <a:xfrm flipH="1" flipV="1">
              <a:off x="2110" y="2526"/>
              <a:ext cx="18" cy="1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67" name="Freeform 256"/>
            <p:cNvSpPr>
              <a:spLocks/>
            </p:cNvSpPr>
            <p:nvPr/>
          </p:nvSpPr>
          <p:spPr bwMode="auto">
            <a:xfrm>
              <a:off x="2114" y="2424"/>
              <a:ext cx="11" cy="127"/>
            </a:xfrm>
            <a:custGeom>
              <a:avLst/>
              <a:gdLst>
                <a:gd name="T0" fmla="*/ 10 w 11"/>
                <a:gd name="T1" fmla="*/ 126 h 127"/>
                <a:gd name="T2" fmla="*/ 10 w 11"/>
                <a:gd name="T3" fmla="*/ 0 h 127"/>
                <a:gd name="T4" fmla="*/ 0 w 11"/>
                <a:gd name="T5" fmla="*/ 0 h 127"/>
                <a:gd name="T6" fmla="*/ 0 w 11"/>
                <a:gd name="T7" fmla="*/ 126 h 127"/>
                <a:gd name="T8" fmla="*/ 10 w 11"/>
                <a:gd name="T9" fmla="*/ 126 h 127"/>
                <a:gd name="T10" fmla="*/ 0 60000 65536"/>
                <a:gd name="T11" fmla="*/ 0 60000 65536"/>
                <a:gd name="T12" fmla="*/ 0 60000 65536"/>
                <a:gd name="T13" fmla="*/ 0 60000 65536"/>
                <a:gd name="T14" fmla="*/ 0 60000 65536"/>
                <a:gd name="T15" fmla="*/ 0 w 11"/>
                <a:gd name="T16" fmla="*/ 0 h 127"/>
                <a:gd name="T17" fmla="*/ 11 w 11"/>
                <a:gd name="T18" fmla="*/ 127 h 127"/>
              </a:gdLst>
              <a:ahLst/>
              <a:cxnLst>
                <a:cxn ang="T10">
                  <a:pos x="T0" y="T1"/>
                </a:cxn>
                <a:cxn ang="T11">
                  <a:pos x="T2" y="T3"/>
                </a:cxn>
                <a:cxn ang="T12">
                  <a:pos x="T4" y="T5"/>
                </a:cxn>
                <a:cxn ang="T13">
                  <a:pos x="T6" y="T7"/>
                </a:cxn>
                <a:cxn ang="T14">
                  <a:pos x="T8" y="T9"/>
                </a:cxn>
              </a:cxnLst>
              <a:rect l="T15" t="T16" r="T17" b="T18"/>
              <a:pathLst>
                <a:path w="11" h="127">
                  <a:moveTo>
                    <a:pt x="10" y="126"/>
                  </a:moveTo>
                  <a:lnTo>
                    <a:pt x="10" y="0"/>
                  </a:lnTo>
                  <a:lnTo>
                    <a:pt x="0" y="0"/>
                  </a:lnTo>
                  <a:lnTo>
                    <a:pt x="0" y="126"/>
                  </a:lnTo>
                  <a:lnTo>
                    <a:pt x="10" y="12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68" name="Freeform 257"/>
            <p:cNvSpPr>
              <a:spLocks/>
            </p:cNvSpPr>
            <p:nvPr/>
          </p:nvSpPr>
          <p:spPr bwMode="auto">
            <a:xfrm>
              <a:off x="2124" y="2424"/>
              <a:ext cx="7" cy="127"/>
            </a:xfrm>
            <a:custGeom>
              <a:avLst/>
              <a:gdLst>
                <a:gd name="T0" fmla="*/ 0 w 7"/>
                <a:gd name="T1" fmla="*/ 0 h 127"/>
                <a:gd name="T2" fmla="*/ 6 w 7"/>
                <a:gd name="T3" fmla="*/ 0 h 127"/>
                <a:gd name="T4" fmla="*/ 6 w 7"/>
                <a:gd name="T5" fmla="*/ 126 h 127"/>
                <a:gd name="T6" fmla="*/ 0 w 7"/>
                <a:gd name="T7" fmla="*/ 126 h 127"/>
                <a:gd name="T8" fmla="*/ 0 60000 65536"/>
                <a:gd name="T9" fmla="*/ 0 60000 65536"/>
                <a:gd name="T10" fmla="*/ 0 60000 65536"/>
                <a:gd name="T11" fmla="*/ 0 60000 65536"/>
                <a:gd name="T12" fmla="*/ 0 w 7"/>
                <a:gd name="T13" fmla="*/ 0 h 127"/>
                <a:gd name="T14" fmla="*/ 7 w 7"/>
                <a:gd name="T15" fmla="*/ 127 h 127"/>
              </a:gdLst>
              <a:ahLst/>
              <a:cxnLst>
                <a:cxn ang="T8">
                  <a:pos x="T0" y="T1"/>
                </a:cxn>
                <a:cxn ang="T9">
                  <a:pos x="T2" y="T3"/>
                </a:cxn>
                <a:cxn ang="T10">
                  <a:pos x="T4" y="T5"/>
                </a:cxn>
                <a:cxn ang="T11">
                  <a:pos x="T6" y="T7"/>
                </a:cxn>
              </a:cxnLst>
              <a:rect l="T12" t="T13" r="T14" b="T15"/>
              <a:pathLst>
                <a:path w="7" h="127">
                  <a:moveTo>
                    <a:pt x="0" y="0"/>
                  </a:moveTo>
                  <a:lnTo>
                    <a:pt x="6" y="0"/>
                  </a:lnTo>
                  <a:lnTo>
                    <a:pt x="6" y="126"/>
                  </a:lnTo>
                  <a:lnTo>
                    <a:pt x="0" y="12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69" name="Freeform 258"/>
            <p:cNvSpPr>
              <a:spLocks/>
            </p:cNvSpPr>
            <p:nvPr/>
          </p:nvSpPr>
          <p:spPr bwMode="auto">
            <a:xfrm>
              <a:off x="2130" y="2439"/>
              <a:ext cx="11" cy="102"/>
            </a:xfrm>
            <a:custGeom>
              <a:avLst/>
              <a:gdLst>
                <a:gd name="T0" fmla="*/ 0 w 11"/>
                <a:gd name="T1" fmla="*/ 0 h 102"/>
                <a:gd name="T2" fmla="*/ 0 w 11"/>
                <a:gd name="T3" fmla="*/ 101 h 102"/>
                <a:gd name="T4" fmla="*/ 10 w 11"/>
                <a:gd name="T5" fmla="*/ 101 h 102"/>
                <a:gd name="T6" fmla="*/ 10 w 11"/>
                <a:gd name="T7" fmla="*/ 0 h 102"/>
                <a:gd name="T8" fmla="*/ 0 w 11"/>
                <a:gd name="T9" fmla="*/ 0 h 102"/>
                <a:gd name="T10" fmla="*/ 0 60000 65536"/>
                <a:gd name="T11" fmla="*/ 0 60000 65536"/>
                <a:gd name="T12" fmla="*/ 0 60000 65536"/>
                <a:gd name="T13" fmla="*/ 0 60000 65536"/>
                <a:gd name="T14" fmla="*/ 0 60000 65536"/>
                <a:gd name="T15" fmla="*/ 0 w 11"/>
                <a:gd name="T16" fmla="*/ 0 h 102"/>
                <a:gd name="T17" fmla="*/ 11 w 11"/>
                <a:gd name="T18" fmla="*/ 102 h 102"/>
              </a:gdLst>
              <a:ahLst/>
              <a:cxnLst>
                <a:cxn ang="T10">
                  <a:pos x="T0" y="T1"/>
                </a:cxn>
                <a:cxn ang="T11">
                  <a:pos x="T2" y="T3"/>
                </a:cxn>
                <a:cxn ang="T12">
                  <a:pos x="T4" y="T5"/>
                </a:cxn>
                <a:cxn ang="T13">
                  <a:pos x="T6" y="T7"/>
                </a:cxn>
                <a:cxn ang="T14">
                  <a:pos x="T8" y="T9"/>
                </a:cxn>
              </a:cxnLst>
              <a:rect l="T15" t="T16" r="T17" b="T18"/>
              <a:pathLst>
                <a:path w="11" h="102">
                  <a:moveTo>
                    <a:pt x="0" y="0"/>
                  </a:moveTo>
                  <a:lnTo>
                    <a:pt x="0" y="101"/>
                  </a:lnTo>
                  <a:lnTo>
                    <a:pt x="10" y="101"/>
                  </a:lnTo>
                  <a:lnTo>
                    <a:pt x="10" y="0"/>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70" name="Freeform 259"/>
            <p:cNvSpPr>
              <a:spLocks/>
            </p:cNvSpPr>
            <p:nvPr/>
          </p:nvSpPr>
          <p:spPr bwMode="auto">
            <a:xfrm>
              <a:off x="2130" y="2444"/>
              <a:ext cx="6" cy="1"/>
            </a:xfrm>
            <a:custGeom>
              <a:avLst/>
              <a:gdLst>
                <a:gd name="T0" fmla="*/ 0 w 6"/>
                <a:gd name="T1" fmla="*/ 0 h 1"/>
                <a:gd name="T2" fmla="*/ 0 w 6"/>
                <a:gd name="T3" fmla="*/ 0 h 1"/>
                <a:gd name="T4" fmla="*/ 5 w 6"/>
                <a:gd name="T5" fmla="*/ 0 h 1"/>
                <a:gd name="T6" fmla="*/ 0 w 6"/>
                <a:gd name="T7" fmla="*/ 0 h 1"/>
                <a:gd name="T8" fmla="*/ 0 60000 65536"/>
                <a:gd name="T9" fmla="*/ 0 60000 65536"/>
                <a:gd name="T10" fmla="*/ 0 60000 65536"/>
                <a:gd name="T11" fmla="*/ 0 60000 65536"/>
                <a:gd name="T12" fmla="*/ 0 w 6"/>
                <a:gd name="T13" fmla="*/ 0 h 1"/>
                <a:gd name="T14" fmla="*/ 6 w 6"/>
                <a:gd name="T15" fmla="*/ 1 h 1"/>
              </a:gdLst>
              <a:ahLst/>
              <a:cxnLst>
                <a:cxn ang="T8">
                  <a:pos x="T0" y="T1"/>
                </a:cxn>
                <a:cxn ang="T9">
                  <a:pos x="T2" y="T3"/>
                </a:cxn>
                <a:cxn ang="T10">
                  <a:pos x="T4" y="T5"/>
                </a:cxn>
                <a:cxn ang="T11">
                  <a:pos x="T6" y="T7"/>
                </a:cxn>
              </a:cxnLst>
              <a:rect l="T12" t="T13" r="T14" b="T15"/>
              <a:pathLst>
                <a:path w="6" h="1">
                  <a:moveTo>
                    <a:pt x="0" y="0"/>
                  </a:moveTo>
                  <a:lnTo>
                    <a:pt x="0" y="0"/>
                  </a:lnTo>
                  <a:lnTo>
                    <a:pt x="5" y="0"/>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71" name="Freeform 260"/>
            <p:cNvSpPr>
              <a:spLocks/>
            </p:cNvSpPr>
            <p:nvPr/>
          </p:nvSpPr>
          <p:spPr bwMode="auto">
            <a:xfrm>
              <a:off x="2130" y="2530"/>
              <a:ext cx="6" cy="1"/>
            </a:xfrm>
            <a:custGeom>
              <a:avLst/>
              <a:gdLst>
                <a:gd name="T0" fmla="*/ 0 w 6"/>
                <a:gd name="T1" fmla="*/ 0 h 1"/>
                <a:gd name="T2" fmla="*/ 0 w 6"/>
                <a:gd name="T3" fmla="*/ 0 h 1"/>
                <a:gd name="T4" fmla="*/ 5 w 6"/>
                <a:gd name="T5" fmla="*/ 0 h 1"/>
                <a:gd name="T6" fmla="*/ 0 w 6"/>
                <a:gd name="T7" fmla="*/ 0 h 1"/>
                <a:gd name="T8" fmla="*/ 0 60000 65536"/>
                <a:gd name="T9" fmla="*/ 0 60000 65536"/>
                <a:gd name="T10" fmla="*/ 0 60000 65536"/>
                <a:gd name="T11" fmla="*/ 0 60000 65536"/>
                <a:gd name="T12" fmla="*/ 0 w 6"/>
                <a:gd name="T13" fmla="*/ 0 h 1"/>
                <a:gd name="T14" fmla="*/ 6 w 6"/>
                <a:gd name="T15" fmla="*/ 1 h 1"/>
              </a:gdLst>
              <a:ahLst/>
              <a:cxnLst>
                <a:cxn ang="T8">
                  <a:pos x="T0" y="T1"/>
                </a:cxn>
                <a:cxn ang="T9">
                  <a:pos x="T2" y="T3"/>
                </a:cxn>
                <a:cxn ang="T10">
                  <a:pos x="T4" y="T5"/>
                </a:cxn>
                <a:cxn ang="T11">
                  <a:pos x="T6" y="T7"/>
                </a:cxn>
              </a:cxnLst>
              <a:rect l="T12" t="T13" r="T14" b="T15"/>
              <a:pathLst>
                <a:path w="6" h="1">
                  <a:moveTo>
                    <a:pt x="0" y="0"/>
                  </a:moveTo>
                  <a:lnTo>
                    <a:pt x="0" y="0"/>
                  </a:lnTo>
                  <a:lnTo>
                    <a:pt x="5" y="0"/>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72" name="Freeform 261"/>
            <p:cNvSpPr>
              <a:spLocks/>
            </p:cNvSpPr>
            <p:nvPr/>
          </p:nvSpPr>
          <p:spPr bwMode="auto">
            <a:xfrm>
              <a:off x="2130" y="2489"/>
              <a:ext cx="6" cy="1"/>
            </a:xfrm>
            <a:custGeom>
              <a:avLst/>
              <a:gdLst>
                <a:gd name="T0" fmla="*/ 0 w 6"/>
                <a:gd name="T1" fmla="*/ 0 h 1"/>
                <a:gd name="T2" fmla="*/ 0 w 6"/>
                <a:gd name="T3" fmla="*/ 0 h 1"/>
                <a:gd name="T4" fmla="*/ 5 w 6"/>
                <a:gd name="T5" fmla="*/ 0 h 1"/>
                <a:gd name="T6" fmla="*/ 0 w 6"/>
                <a:gd name="T7" fmla="*/ 0 h 1"/>
                <a:gd name="T8" fmla="*/ 0 60000 65536"/>
                <a:gd name="T9" fmla="*/ 0 60000 65536"/>
                <a:gd name="T10" fmla="*/ 0 60000 65536"/>
                <a:gd name="T11" fmla="*/ 0 60000 65536"/>
                <a:gd name="T12" fmla="*/ 0 w 6"/>
                <a:gd name="T13" fmla="*/ 0 h 1"/>
                <a:gd name="T14" fmla="*/ 6 w 6"/>
                <a:gd name="T15" fmla="*/ 1 h 1"/>
              </a:gdLst>
              <a:ahLst/>
              <a:cxnLst>
                <a:cxn ang="T8">
                  <a:pos x="T0" y="T1"/>
                </a:cxn>
                <a:cxn ang="T9">
                  <a:pos x="T2" y="T3"/>
                </a:cxn>
                <a:cxn ang="T10">
                  <a:pos x="T4" y="T5"/>
                </a:cxn>
                <a:cxn ang="T11">
                  <a:pos x="T6" y="T7"/>
                </a:cxn>
              </a:cxnLst>
              <a:rect l="T12" t="T13" r="T14" b="T15"/>
              <a:pathLst>
                <a:path w="6" h="1">
                  <a:moveTo>
                    <a:pt x="0" y="0"/>
                  </a:moveTo>
                  <a:lnTo>
                    <a:pt x="0" y="0"/>
                  </a:lnTo>
                  <a:lnTo>
                    <a:pt x="5" y="0"/>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73" name="Freeform 262"/>
            <p:cNvSpPr>
              <a:spLocks/>
            </p:cNvSpPr>
            <p:nvPr/>
          </p:nvSpPr>
          <p:spPr bwMode="auto">
            <a:xfrm>
              <a:off x="2140" y="2439"/>
              <a:ext cx="32" cy="11"/>
            </a:xfrm>
            <a:custGeom>
              <a:avLst/>
              <a:gdLst>
                <a:gd name="T0" fmla="*/ 0 w 32"/>
                <a:gd name="T1" fmla="*/ 0 h 11"/>
                <a:gd name="T2" fmla="*/ 0 w 32"/>
                <a:gd name="T3" fmla="*/ 10 h 11"/>
                <a:gd name="T4" fmla="*/ 31 w 32"/>
                <a:gd name="T5" fmla="*/ 10 h 11"/>
                <a:gd name="T6" fmla="*/ 0 60000 65536"/>
                <a:gd name="T7" fmla="*/ 0 60000 65536"/>
                <a:gd name="T8" fmla="*/ 0 60000 65536"/>
                <a:gd name="T9" fmla="*/ 0 w 32"/>
                <a:gd name="T10" fmla="*/ 0 h 11"/>
                <a:gd name="T11" fmla="*/ 32 w 32"/>
                <a:gd name="T12" fmla="*/ 11 h 11"/>
              </a:gdLst>
              <a:ahLst/>
              <a:cxnLst>
                <a:cxn ang="T6">
                  <a:pos x="T0" y="T1"/>
                </a:cxn>
                <a:cxn ang="T7">
                  <a:pos x="T2" y="T3"/>
                </a:cxn>
                <a:cxn ang="T8">
                  <a:pos x="T4" y="T5"/>
                </a:cxn>
              </a:cxnLst>
              <a:rect l="T9" t="T10" r="T11" b="T12"/>
              <a:pathLst>
                <a:path w="32" h="11">
                  <a:moveTo>
                    <a:pt x="0" y="0"/>
                  </a:moveTo>
                  <a:lnTo>
                    <a:pt x="0" y="10"/>
                  </a:lnTo>
                  <a:lnTo>
                    <a:pt x="31" y="1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74" name="Freeform 263"/>
            <p:cNvSpPr>
              <a:spLocks/>
            </p:cNvSpPr>
            <p:nvPr/>
          </p:nvSpPr>
          <p:spPr bwMode="auto">
            <a:xfrm>
              <a:off x="2140" y="2449"/>
              <a:ext cx="32" cy="77"/>
            </a:xfrm>
            <a:custGeom>
              <a:avLst/>
              <a:gdLst>
                <a:gd name="T0" fmla="*/ 31 w 32"/>
                <a:gd name="T1" fmla="*/ 76 h 77"/>
                <a:gd name="T2" fmla="*/ 31 w 32"/>
                <a:gd name="T3" fmla="*/ 0 h 77"/>
                <a:gd name="T4" fmla="*/ 0 w 32"/>
                <a:gd name="T5" fmla="*/ 0 h 77"/>
                <a:gd name="T6" fmla="*/ 0 w 32"/>
                <a:gd name="T7" fmla="*/ 76 h 77"/>
                <a:gd name="T8" fmla="*/ 31 w 32"/>
                <a:gd name="T9" fmla="*/ 76 h 77"/>
                <a:gd name="T10" fmla="*/ 0 60000 65536"/>
                <a:gd name="T11" fmla="*/ 0 60000 65536"/>
                <a:gd name="T12" fmla="*/ 0 60000 65536"/>
                <a:gd name="T13" fmla="*/ 0 60000 65536"/>
                <a:gd name="T14" fmla="*/ 0 60000 65536"/>
                <a:gd name="T15" fmla="*/ 0 w 32"/>
                <a:gd name="T16" fmla="*/ 0 h 77"/>
                <a:gd name="T17" fmla="*/ 32 w 32"/>
                <a:gd name="T18" fmla="*/ 77 h 77"/>
              </a:gdLst>
              <a:ahLst/>
              <a:cxnLst>
                <a:cxn ang="T10">
                  <a:pos x="T0" y="T1"/>
                </a:cxn>
                <a:cxn ang="T11">
                  <a:pos x="T2" y="T3"/>
                </a:cxn>
                <a:cxn ang="T12">
                  <a:pos x="T4" y="T5"/>
                </a:cxn>
                <a:cxn ang="T13">
                  <a:pos x="T6" y="T7"/>
                </a:cxn>
                <a:cxn ang="T14">
                  <a:pos x="T8" y="T9"/>
                </a:cxn>
              </a:cxnLst>
              <a:rect l="T15" t="T16" r="T17" b="T18"/>
              <a:pathLst>
                <a:path w="32" h="77">
                  <a:moveTo>
                    <a:pt x="31" y="76"/>
                  </a:moveTo>
                  <a:lnTo>
                    <a:pt x="31" y="0"/>
                  </a:lnTo>
                  <a:lnTo>
                    <a:pt x="0" y="0"/>
                  </a:lnTo>
                  <a:lnTo>
                    <a:pt x="0" y="76"/>
                  </a:lnTo>
                  <a:lnTo>
                    <a:pt x="31" y="7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75" name="Line 264"/>
            <p:cNvSpPr>
              <a:spLocks noChangeShapeType="1"/>
            </p:cNvSpPr>
            <p:nvPr/>
          </p:nvSpPr>
          <p:spPr bwMode="auto">
            <a:xfrm>
              <a:off x="2170" y="2449"/>
              <a:ext cx="7"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76" name="Freeform 265"/>
            <p:cNvSpPr>
              <a:spLocks/>
            </p:cNvSpPr>
            <p:nvPr/>
          </p:nvSpPr>
          <p:spPr bwMode="auto">
            <a:xfrm>
              <a:off x="2166" y="2449"/>
              <a:ext cx="16" cy="77"/>
            </a:xfrm>
            <a:custGeom>
              <a:avLst/>
              <a:gdLst>
                <a:gd name="T0" fmla="*/ 15 w 16"/>
                <a:gd name="T1" fmla="*/ 76 h 77"/>
                <a:gd name="T2" fmla="*/ 15 w 16"/>
                <a:gd name="T3" fmla="*/ 0 h 77"/>
                <a:gd name="T4" fmla="*/ 0 w 16"/>
                <a:gd name="T5" fmla="*/ 0 h 77"/>
                <a:gd name="T6" fmla="*/ 0 w 16"/>
                <a:gd name="T7" fmla="*/ 76 h 77"/>
                <a:gd name="T8" fmla="*/ 15 w 16"/>
                <a:gd name="T9" fmla="*/ 76 h 77"/>
                <a:gd name="T10" fmla="*/ 0 60000 65536"/>
                <a:gd name="T11" fmla="*/ 0 60000 65536"/>
                <a:gd name="T12" fmla="*/ 0 60000 65536"/>
                <a:gd name="T13" fmla="*/ 0 60000 65536"/>
                <a:gd name="T14" fmla="*/ 0 60000 65536"/>
                <a:gd name="T15" fmla="*/ 0 w 16"/>
                <a:gd name="T16" fmla="*/ 0 h 77"/>
                <a:gd name="T17" fmla="*/ 16 w 16"/>
                <a:gd name="T18" fmla="*/ 77 h 77"/>
              </a:gdLst>
              <a:ahLst/>
              <a:cxnLst>
                <a:cxn ang="T10">
                  <a:pos x="T0" y="T1"/>
                </a:cxn>
                <a:cxn ang="T11">
                  <a:pos x="T2" y="T3"/>
                </a:cxn>
                <a:cxn ang="T12">
                  <a:pos x="T4" y="T5"/>
                </a:cxn>
                <a:cxn ang="T13">
                  <a:pos x="T6" y="T7"/>
                </a:cxn>
                <a:cxn ang="T14">
                  <a:pos x="T8" y="T9"/>
                </a:cxn>
              </a:cxnLst>
              <a:rect l="T15" t="T16" r="T17" b="T18"/>
              <a:pathLst>
                <a:path w="16" h="77">
                  <a:moveTo>
                    <a:pt x="15" y="76"/>
                  </a:moveTo>
                  <a:lnTo>
                    <a:pt x="15" y="0"/>
                  </a:lnTo>
                  <a:lnTo>
                    <a:pt x="0" y="0"/>
                  </a:lnTo>
                  <a:lnTo>
                    <a:pt x="0" y="76"/>
                  </a:lnTo>
                  <a:lnTo>
                    <a:pt x="15" y="7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77" name="Line 266"/>
            <p:cNvSpPr>
              <a:spLocks noChangeShapeType="1"/>
            </p:cNvSpPr>
            <p:nvPr/>
          </p:nvSpPr>
          <p:spPr bwMode="auto">
            <a:xfrm>
              <a:off x="2176" y="2453"/>
              <a:ext cx="0" cy="6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78" name="Line 267"/>
            <p:cNvSpPr>
              <a:spLocks noChangeShapeType="1"/>
            </p:cNvSpPr>
            <p:nvPr/>
          </p:nvSpPr>
          <p:spPr bwMode="auto">
            <a:xfrm flipH="1">
              <a:off x="2172" y="2474"/>
              <a:ext cx="1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79" name="Line 268"/>
            <p:cNvSpPr>
              <a:spLocks noChangeShapeType="1"/>
            </p:cNvSpPr>
            <p:nvPr/>
          </p:nvSpPr>
          <p:spPr bwMode="auto">
            <a:xfrm flipH="1">
              <a:off x="2172" y="2505"/>
              <a:ext cx="1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80" name="Line 269"/>
            <p:cNvSpPr>
              <a:spLocks noChangeShapeType="1"/>
            </p:cNvSpPr>
            <p:nvPr/>
          </p:nvSpPr>
          <p:spPr bwMode="auto">
            <a:xfrm>
              <a:off x="1716" y="1668"/>
              <a:ext cx="1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81" name="Freeform 270"/>
            <p:cNvSpPr>
              <a:spLocks/>
            </p:cNvSpPr>
            <p:nvPr/>
          </p:nvSpPr>
          <p:spPr bwMode="auto">
            <a:xfrm>
              <a:off x="1635" y="1384"/>
              <a:ext cx="172" cy="260"/>
            </a:xfrm>
            <a:custGeom>
              <a:avLst/>
              <a:gdLst>
                <a:gd name="T0" fmla="*/ 0 w 172"/>
                <a:gd name="T1" fmla="*/ 0 h 260"/>
                <a:gd name="T2" fmla="*/ 0 w 172"/>
                <a:gd name="T3" fmla="*/ 259 h 260"/>
                <a:gd name="T4" fmla="*/ 171 w 172"/>
                <a:gd name="T5" fmla="*/ 259 h 260"/>
                <a:gd name="T6" fmla="*/ 171 w 172"/>
                <a:gd name="T7" fmla="*/ 234 h 260"/>
                <a:gd name="T8" fmla="*/ 171 w 172"/>
                <a:gd name="T9" fmla="*/ 0 h 260"/>
                <a:gd name="T10" fmla="*/ 0 w 172"/>
                <a:gd name="T11" fmla="*/ 0 h 260"/>
                <a:gd name="T12" fmla="*/ 0 60000 65536"/>
                <a:gd name="T13" fmla="*/ 0 60000 65536"/>
                <a:gd name="T14" fmla="*/ 0 60000 65536"/>
                <a:gd name="T15" fmla="*/ 0 60000 65536"/>
                <a:gd name="T16" fmla="*/ 0 60000 65536"/>
                <a:gd name="T17" fmla="*/ 0 60000 65536"/>
                <a:gd name="T18" fmla="*/ 0 w 172"/>
                <a:gd name="T19" fmla="*/ 0 h 260"/>
                <a:gd name="T20" fmla="*/ 172 w 172"/>
                <a:gd name="T21" fmla="*/ 260 h 260"/>
              </a:gdLst>
              <a:ahLst/>
              <a:cxnLst>
                <a:cxn ang="T12">
                  <a:pos x="T0" y="T1"/>
                </a:cxn>
                <a:cxn ang="T13">
                  <a:pos x="T2" y="T3"/>
                </a:cxn>
                <a:cxn ang="T14">
                  <a:pos x="T4" y="T5"/>
                </a:cxn>
                <a:cxn ang="T15">
                  <a:pos x="T6" y="T7"/>
                </a:cxn>
                <a:cxn ang="T16">
                  <a:pos x="T8" y="T9"/>
                </a:cxn>
                <a:cxn ang="T17">
                  <a:pos x="T10" y="T11"/>
                </a:cxn>
              </a:cxnLst>
              <a:rect l="T18" t="T19" r="T20" b="T21"/>
              <a:pathLst>
                <a:path w="172" h="260">
                  <a:moveTo>
                    <a:pt x="0" y="0"/>
                  </a:moveTo>
                  <a:lnTo>
                    <a:pt x="0" y="259"/>
                  </a:lnTo>
                  <a:lnTo>
                    <a:pt x="171" y="259"/>
                  </a:lnTo>
                  <a:lnTo>
                    <a:pt x="171" y="234"/>
                  </a:lnTo>
                  <a:lnTo>
                    <a:pt x="171" y="0"/>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82" name="Line 271"/>
            <p:cNvSpPr>
              <a:spLocks noChangeShapeType="1"/>
            </p:cNvSpPr>
            <p:nvPr/>
          </p:nvSpPr>
          <p:spPr bwMode="auto">
            <a:xfrm flipH="1">
              <a:off x="1621" y="1384"/>
              <a:ext cx="20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83" name="Line 272"/>
            <p:cNvSpPr>
              <a:spLocks noChangeShapeType="1"/>
            </p:cNvSpPr>
            <p:nvPr/>
          </p:nvSpPr>
          <p:spPr bwMode="auto">
            <a:xfrm>
              <a:off x="1630" y="1359"/>
              <a:ext cx="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84" name="Freeform 273"/>
            <p:cNvSpPr>
              <a:spLocks/>
            </p:cNvSpPr>
            <p:nvPr/>
          </p:nvSpPr>
          <p:spPr bwMode="auto">
            <a:xfrm>
              <a:off x="1625" y="1359"/>
              <a:ext cx="6" cy="11"/>
            </a:xfrm>
            <a:custGeom>
              <a:avLst/>
              <a:gdLst>
                <a:gd name="T0" fmla="*/ 5 w 6"/>
                <a:gd name="T1" fmla="*/ 0 h 11"/>
                <a:gd name="T2" fmla="*/ 0 w 6"/>
                <a:gd name="T3" fmla="*/ 5 h 11"/>
                <a:gd name="T4" fmla="*/ 0 w 6"/>
                <a:gd name="T5" fmla="*/ 10 h 11"/>
                <a:gd name="T6" fmla="*/ 0 60000 65536"/>
                <a:gd name="T7" fmla="*/ 0 60000 65536"/>
                <a:gd name="T8" fmla="*/ 0 60000 65536"/>
                <a:gd name="T9" fmla="*/ 0 w 6"/>
                <a:gd name="T10" fmla="*/ 0 h 11"/>
                <a:gd name="T11" fmla="*/ 6 w 6"/>
                <a:gd name="T12" fmla="*/ 11 h 11"/>
              </a:gdLst>
              <a:ahLst/>
              <a:cxnLst>
                <a:cxn ang="T6">
                  <a:pos x="T0" y="T1"/>
                </a:cxn>
                <a:cxn ang="T7">
                  <a:pos x="T2" y="T3"/>
                </a:cxn>
                <a:cxn ang="T8">
                  <a:pos x="T4" y="T5"/>
                </a:cxn>
              </a:cxnLst>
              <a:rect l="T9" t="T10" r="T11" b="T12"/>
              <a:pathLst>
                <a:path w="6" h="11">
                  <a:moveTo>
                    <a:pt x="5" y="0"/>
                  </a:moveTo>
                  <a:lnTo>
                    <a:pt x="0" y="5"/>
                  </a:lnTo>
                  <a:lnTo>
                    <a:pt x="0" y="1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85" name="Line 274"/>
            <p:cNvSpPr>
              <a:spLocks noChangeShapeType="1"/>
            </p:cNvSpPr>
            <p:nvPr/>
          </p:nvSpPr>
          <p:spPr bwMode="auto">
            <a:xfrm flipV="1">
              <a:off x="1625" y="1365"/>
              <a:ext cx="0" cy="2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86" name="Line 275"/>
            <p:cNvSpPr>
              <a:spLocks noChangeShapeType="1"/>
            </p:cNvSpPr>
            <p:nvPr/>
          </p:nvSpPr>
          <p:spPr bwMode="auto">
            <a:xfrm>
              <a:off x="1820" y="1369"/>
              <a:ext cx="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87" name="Line 276"/>
            <p:cNvSpPr>
              <a:spLocks noChangeShapeType="1"/>
            </p:cNvSpPr>
            <p:nvPr/>
          </p:nvSpPr>
          <p:spPr bwMode="auto">
            <a:xfrm flipH="1" flipV="1">
              <a:off x="1806" y="1355"/>
              <a:ext cx="18" cy="1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88" name="Line 277"/>
            <p:cNvSpPr>
              <a:spLocks noChangeShapeType="1"/>
            </p:cNvSpPr>
            <p:nvPr/>
          </p:nvSpPr>
          <p:spPr bwMode="auto">
            <a:xfrm>
              <a:off x="1634" y="1359"/>
              <a:ext cx="17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89" name="Line 278"/>
            <p:cNvSpPr>
              <a:spLocks noChangeShapeType="1"/>
            </p:cNvSpPr>
            <p:nvPr/>
          </p:nvSpPr>
          <p:spPr bwMode="auto">
            <a:xfrm flipV="1">
              <a:off x="1820" y="1365"/>
              <a:ext cx="0" cy="2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90" name="Line 279"/>
            <p:cNvSpPr>
              <a:spLocks noChangeShapeType="1"/>
            </p:cNvSpPr>
            <p:nvPr/>
          </p:nvSpPr>
          <p:spPr bwMode="auto">
            <a:xfrm>
              <a:off x="1716" y="1643"/>
              <a:ext cx="1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91" name="Freeform 280"/>
            <p:cNvSpPr>
              <a:spLocks/>
            </p:cNvSpPr>
            <p:nvPr/>
          </p:nvSpPr>
          <p:spPr bwMode="auto">
            <a:xfrm>
              <a:off x="1806" y="1440"/>
              <a:ext cx="25" cy="158"/>
            </a:xfrm>
            <a:custGeom>
              <a:avLst/>
              <a:gdLst>
                <a:gd name="T0" fmla="*/ 0 w 25"/>
                <a:gd name="T1" fmla="*/ 0 h 158"/>
                <a:gd name="T2" fmla="*/ 0 w 25"/>
                <a:gd name="T3" fmla="*/ 157 h 158"/>
                <a:gd name="T4" fmla="*/ 24 w 25"/>
                <a:gd name="T5" fmla="*/ 157 h 158"/>
                <a:gd name="T6" fmla="*/ 24 w 25"/>
                <a:gd name="T7" fmla="*/ 0 h 158"/>
                <a:gd name="T8" fmla="*/ 0 w 25"/>
                <a:gd name="T9" fmla="*/ 0 h 158"/>
                <a:gd name="T10" fmla="*/ 0 60000 65536"/>
                <a:gd name="T11" fmla="*/ 0 60000 65536"/>
                <a:gd name="T12" fmla="*/ 0 60000 65536"/>
                <a:gd name="T13" fmla="*/ 0 60000 65536"/>
                <a:gd name="T14" fmla="*/ 0 60000 65536"/>
                <a:gd name="T15" fmla="*/ 0 w 25"/>
                <a:gd name="T16" fmla="*/ 0 h 158"/>
                <a:gd name="T17" fmla="*/ 25 w 25"/>
                <a:gd name="T18" fmla="*/ 158 h 158"/>
              </a:gdLst>
              <a:ahLst/>
              <a:cxnLst>
                <a:cxn ang="T10">
                  <a:pos x="T0" y="T1"/>
                </a:cxn>
                <a:cxn ang="T11">
                  <a:pos x="T2" y="T3"/>
                </a:cxn>
                <a:cxn ang="T12">
                  <a:pos x="T4" y="T5"/>
                </a:cxn>
                <a:cxn ang="T13">
                  <a:pos x="T6" y="T7"/>
                </a:cxn>
                <a:cxn ang="T14">
                  <a:pos x="T8" y="T9"/>
                </a:cxn>
              </a:cxnLst>
              <a:rect l="T15" t="T16" r="T17" b="T18"/>
              <a:pathLst>
                <a:path w="25" h="158">
                  <a:moveTo>
                    <a:pt x="0" y="0"/>
                  </a:moveTo>
                  <a:lnTo>
                    <a:pt x="0" y="157"/>
                  </a:lnTo>
                  <a:lnTo>
                    <a:pt x="24" y="157"/>
                  </a:lnTo>
                  <a:lnTo>
                    <a:pt x="24" y="0"/>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92" name="Freeform 281"/>
            <p:cNvSpPr>
              <a:spLocks/>
            </p:cNvSpPr>
            <p:nvPr/>
          </p:nvSpPr>
          <p:spPr bwMode="auto">
            <a:xfrm>
              <a:off x="1708" y="1668"/>
              <a:ext cx="31" cy="77"/>
            </a:xfrm>
            <a:custGeom>
              <a:avLst/>
              <a:gdLst>
                <a:gd name="T0" fmla="*/ 0 w 31"/>
                <a:gd name="T1" fmla="*/ 0 h 77"/>
                <a:gd name="T2" fmla="*/ 0 w 31"/>
                <a:gd name="T3" fmla="*/ 76 h 77"/>
                <a:gd name="T4" fmla="*/ 30 w 31"/>
                <a:gd name="T5" fmla="*/ 76 h 77"/>
                <a:gd name="T6" fmla="*/ 30 w 31"/>
                <a:gd name="T7" fmla="*/ 0 h 77"/>
                <a:gd name="T8" fmla="*/ 0 w 31"/>
                <a:gd name="T9" fmla="*/ 0 h 77"/>
                <a:gd name="T10" fmla="*/ 0 60000 65536"/>
                <a:gd name="T11" fmla="*/ 0 60000 65536"/>
                <a:gd name="T12" fmla="*/ 0 60000 65536"/>
                <a:gd name="T13" fmla="*/ 0 60000 65536"/>
                <a:gd name="T14" fmla="*/ 0 60000 65536"/>
                <a:gd name="T15" fmla="*/ 0 w 31"/>
                <a:gd name="T16" fmla="*/ 0 h 77"/>
                <a:gd name="T17" fmla="*/ 31 w 31"/>
                <a:gd name="T18" fmla="*/ 77 h 77"/>
              </a:gdLst>
              <a:ahLst/>
              <a:cxnLst>
                <a:cxn ang="T10">
                  <a:pos x="T0" y="T1"/>
                </a:cxn>
                <a:cxn ang="T11">
                  <a:pos x="T2" y="T3"/>
                </a:cxn>
                <a:cxn ang="T12">
                  <a:pos x="T4" y="T5"/>
                </a:cxn>
                <a:cxn ang="T13">
                  <a:pos x="T6" y="T7"/>
                </a:cxn>
                <a:cxn ang="T14">
                  <a:pos x="T8" y="T9"/>
                </a:cxn>
              </a:cxnLst>
              <a:rect l="T15" t="T16" r="T17" b="T18"/>
              <a:pathLst>
                <a:path w="31" h="77">
                  <a:moveTo>
                    <a:pt x="0" y="0"/>
                  </a:moveTo>
                  <a:lnTo>
                    <a:pt x="0" y="76"/>
                  </a:lnTo>
                  <a:lnTo>
                    <a:pt x="30" y="76"/>
                  </a:lnTo>
                  <a:lnTo>
                    <a:pt x="30" y="0"/>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93" name="Freeform 282"/>
            <p:cNvSpPr>
              <a:spLocks/>
            </p:cNvSpPr>
            <p:nvPr/>
          </p:nvSpPr>
          <p:spPr bwMode="auto">
            <a:xfrm>
              <a:off x="1712" y="1673"/>
              <a:ext cx="17" cy="11"/>
            </a:xfrm>
            <a:custGeom>
              <a:avLst/>
              <a:gdLst>
                <a:gd name="T0" fmla="*/ 0 w 17"/>
                <a:gd name="T1" fmla="*/ 5 h 11"/>
                <a:gd name="T2" fmla="*/ 6 w 17"/>
                <a:gd name="T3" fmla="*/ 10 h 11"/>
                <a:gd name="T4" fmla="*/ 16 w 17"/>
                <a:gd name="T5" fmla="*/ 10 h 11"/>
                <a:gd name="T6" fmla="*/ 16 w 17"/>
                <a:gd name="T7" fmla="*/ 0 h 11"/>
                <a:gd name="T8" fmla="*/ 6 w 17"/>
                <a:gd name="T9" fmla="*/ 0 h 11"/>
                <a:gd name="T10" fmla="*/ 0 w 17"/>
                <a:gd name="T11" fmla="*/ 5 h 11"/>
                <a:gd name="T12" fmla="*/ 0 60000 65536"/>
                <a:gd name="T13" fmla="*/ 0 60000 65536"/>
                <a:gd name="T14" fmla="*/ 0 60000 65536"/>
                <a:gd name="T15" fmla="*/ 0 60000 65536"/>
                <a:gd name="T16" fmla="*/ 0 60000 65536"/>
                <a:gd name="T17" fmla="*/ 0 60000 65536"/>
                <a:gd name="T18" fmla="*/ 0 w 17"/>
                <a:gd name="T19" fmla="*/ 0 h 11"/>
                <a:gd name="T20" fmla="*/ 17 w 17"/>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17" h="11">
                  <a:moveTo>
                    <a:pt x="0" y="5"/>
                  </a:moveTo>
                  <a:lnTo>
                    <a:pt x="6" y="10"/>
                  </a:lnTo>
                  <a:lnTo>
                    <a:pt x="16" y="10"/>
                  </a:lnTo>
                  <a:lnTo>
                    <a:pt x="16" y="0"/>
                  </a:lnTo>
                  <a:lnTo>
                    <a:pt x="6" y="0"/>
                  </a:lnTo>
                  <a:lnTo>
                    <a:pt x="0"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94" name="Freeform 283"/>
            <p:cNvSpPr>
              <a:spLocks/>
            </p:cNvSpPr>
            <p:nvPr/>
          </p:nvSpPr>
          <p:spPr bwMode="auto">
            <a:xfrm>
              <a:off x="1712" y="1689"/>
              <a:ext cx="17" cy="11"/>
            </a:xfrm>
            <a:custGeom>
              <a:avLst/>
              <a:gdLst>
                <a:gd name="T0" fmla="*/ 0 w 17"/>
                <a:gd name="T1" fmla="*/ 5 h 11"/>
                <a:gd name="T2" fmla="*/ 6 w 17"/>
                <a:gd name="T3" fmla="*/ 10 h 11"/>
                <a:gd name="T4" fmla="*/ 16 w 17"/>
                <a:gd name="T5" fmla="*/ 10 h 11"/>
                <a:gd name="T6" fmla="*/ 16 w 17"/>
                <a:gd name="T7" fmla="*/ 0 h 11"/>
                <a:gd name="T8" fmla="*/ 6 w 17"/>
                <a:gd name="T9" fmla="*/ 0 h 11"/>
                <a:gd name="T10" fmla="*/ 0 w 17"/>
                <a:gd name="T11" fmla="*/ 5 h 11"/>
                <a:gd name="T12" fmla="*/ 0 60000 65536"/>
                <a:gd name="T13" fmla="*/ 0 60000 65536"/>
                <a:gd name="T14" fmla="*/ 0 60000 65536"/>
                <a:gd name="T15" fmla="*/ 0 60000 65536"/>
                <a:gd name="T16" fmla="*/ 0 60000 65536"/>
                <a:gd name="T17" fmla="*/ 0 60000 65536"/>
                <a:gd name="T18" fmla="*/ 0 w 17"/>
                <a:gd name="T19" fmla="*/ 0 h 11"/>
                <a:gd name="T20" fmla="*/ 17 w 17"/>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17" h="11">
                  <a:moveTo>
                    <a:pt x="0" y="5"/>
                  </a:moveTo>
                  <a:lnTo>
                    <a:pt x="6" y="10"/>
                  </a:lnTo>
                  <a:lnTo>
                    <a:pt x="16" y="10"/>
                  </a:lnTo>
                  <a:lnTo>
                    <a:pt x="16" y="0"/>
                  </a:lnTo>
                  <a:lnTo>
                    <a:pt x="6" y="0"/>
                  </a:lnTo>
                  <a:lnTo>
                    <a:pt x="0"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95" name="Freeform 284"/>
            <p:cNvSpPr>
              <a:spLocks/>
            </p:cNvSpPr>
            <p:nvPr/>
          </p:nvSpPr>
          <p:spPr bwMode="auto">
            <a:xfrm>
              <a:off x="1712" y="1729"/>
              <a:ext cx="17" cy="11"/>
            </a:xfrm>
            <a:custGeom>
              <a:avLst/>
              <a:gdLst>
                <a:gd name="T0" fmla="*/ 0 w 17"/>
                <a:gd name="T1" fmla="*/ 5 h 11"/>
                <a:gd name="T2" fmla="*/ 6 w 17"/>
                <a:gd name="T3" fmla="*/ 10 h 11"/>
                <a:gd name="T4" fmla="*/ 16 w 17"/>
                <a:gd name="T5" fmla="*/ 10 h 11"/>
                <a:gd name="T6" fmla="*/ 16 w 17"/>
                <a:gd name="T7" fmla="*/ 0 h 11"/>
                <a:gd name="T8" fmla="*/ 6 w 17"/>
                <a:gd name="T9" fmla="*/ 0 h 11"/>
                <a:gd name="T10" fmla="*/ 0 w 17"/>
                <a:gd name="T11" fmla="*/ 5 h 11"/>
                <a:gd name="T12" fmla="*/ 0 60000 65536"/>
                <a:gd name="T13" fmla="*/ 0 60000 65536"/>
                <a:gd name="T14" fmla="*/ 0 60000 65536"/>
                <a:gd name="T15" fmla="*/ 0 60000 65536"/>
                <a:gd name="T16" fmla="*/ 0 60000 65536"/>
                <a:gd name="T17" fmla="*/ 0 60000 65536"/>
                <a:gd name="T18" fmla="*/ 0 w 17"/>
                <a:gd name="T19" fmla="*/ 0 h 11"/>
                <a:gd name="T20" fmla="*/ 17 w 17"/>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17" h="11">
                  <a:moveTo>
                    <a:pt x="0" y="5"/>
                  </a:moveTo>
                  <a:lnTo>
                    <a:pt x="6" y="10"/>
                  </a:lnTo>
                  <a:lnTo>
                    <a:pt x="16" y="10"/>
                  </a:lnTo>
                  <a:lnTo>
                    <a:pt x="16" y="0"/>
                  </a:lnTo>
                  <a:lnTo>
                    <a:pt x="6" y="0"/>
                  </a:lnTo>
                  <a:lnTo>
                    <a:pt x="0"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96" name="Freeform 285"/>
            <p:cNvSpPr>
              <a:spLocks/>
            </p:cNvSpPr>
            <p:nvPr/>
          </p:nvSpPr>
          <p:spPr bwMode="auto">
            <a:xfrm>
              <a:off x="1712" y="1714"/>
              <a:ext cx="17" cy="16"/>
            </a:xfrm>
            <a:custGeom>
              <a:avLst/>
              <a:gdLst>
                <a:gd name="T0" fmla="*/ 0 w 17"/>
                <a:gd name="T1" fmla="*/ 5 h 16"/>
                <a:gd name="T2" fmla="*/ 10 w 17"/>
                <a:gd name="T3" fmla="*/ 15 h 16"/>
                <a:gd name="T4" fmla="*/ 16 w 17"/>
                <a:gd name="T5" fmla="*/ 10 h 16"/>
                <a:gd name="T6" fmla="*/ 16 w 17"/>
                <a:gd name="T7" fmla="*/ 5 h 16"/>
                <a:gd name="T8" fmla="*/ 10 w 17"/>
                <a:gd name="T9" fmla="*/ 0 h 16"/>
                <a:gd name="T10" fmla="*/ 6 w 17"/>
                <a:gd name="T11" fmla="*/ 5 h 16"/>
                <a:gd name="T12" fmla="*/ 0 w 17"/>
                <a:gd name="T13" fmla="*/ 5 h 16"/>
                <a:gd name="T14" fmla="*/ 0 60000 65536"/>
                <a:gd name="T15" fmla="*/ 0 60000 65536"/>
                <a:gd name="T16" fmla="*/ 0 60000 65536"/>
                <a:gd name="T17" fmla="*/ 0 60000 65536"/>
                <a:gd name="T18" fmla="*/ 0 60000 65536"/>
                <a:gd name="T19" fmla="*/ 0 60000 65536"/>
                <a:gd name="T20" fmla="*/ 0 60000 65536"/>
                <a:gd name="T21" fmla="*/ 0 w 17"/>
                <a:gd name="T22" fmla="*/ 0 h 16"/>
                <a:gd name="T23" fmla="*/ 17 w 17"/>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16">
                  <a:moveTo>
                    <a:pt x="0" y="5"/>
                  </a:moveTo>
                  <a:lnTo>
                    <a:pt x="10" y="15"/>
                  </a:lnTo>
                  <a:lnTo>
                    <a:pt x="16" y="10"/>
                  </a:lnTo>
                  <a:lnTo>
                    <a:pt x="16" y="5"/>
                  </a:lnTo>
                  <a:lnTo>
                    <a:pt x="10" y="0"/>
                  </a:lnTo>
                  <a:lnTo>
                    <a:pt x="6" y="5"/>
                  </a:lnTo>
                  <a:lnTo>
                    <a:pt x="0"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297" name="Line 286"/>
            <p:cNvSpPr>
              <a:spLocks noChangeShapeType="1"/>
            </p:cNvSpPr>
            <p:nvPr/>
          </p:nvSpPr>
          <p:spPr bwMode="auto">
            <a:xfrm>
              <a:off x="1733" y="1652"/>
              <a:ext cx="0" cy="12"/>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98" name="Line 287"/>
            <p:cNvSpPr>
              <a:spLocks noChangeShapeType="1"/>
            </p:cNvSpPr>
            <p:nvPr/>
          </p:nvSpPr>
          <p:spPr bwMode="auto">
            <a:xfrm flipV="1">
              <a:off x="1712" y="1644"/>
              <a:ext cx="0" cy="2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299" name="Line 288"/>
            <p:cNvSpPr>
              <a:spLocks noChangeShapeType="1"/>
            </p:cNvSpPr>
            <p:nvPr/>
          </p:nvSpPr>
          <p:spPr bwMode="auto">
            <a:xfrm>
              <a:off x="1712" y="1744"/>
              <a:ext cx="0" cy="5"/>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00" name="Line 289"/>
            <p:cNvSpPr>
              <a:spLocks noChangeShapeType="1"/>
            </p:cNvSpPr>
            <p:nvPr/>
          </p:nvSpPr>
          <p:spPr bwMode="auto">
            <a:xfrm flipV="1">
              <a:off x="1733" y="1740"/>
              <a:ext cx="0" cy="1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01" name="Line 290"/>
            <p:cNvSpPr>
              <a:spLocks noChangeShapeType="1"/>
            </p:cNvSpPr>
            <p:nvPr/>
          </p:nvSpPr>
          <p:spPr bwMode="auto">
            <a:xfrm>
              <a:off x="1712" y="1774"/>
              <a:ext cx="0" cy="37"/>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02" name="Line 291"/>
            <p:cNvSpPr>
              <a:spLocks noChangeShapeType="1"/>
            </p:cNvSpPr>
            <p:nvPr/>
          </p:nvSpPr>
          <p:spPr bwMode="auto">
            <a:xfrm flipV="1">
              <a:off x="1733" y="1766"/>
              <a:ext cx="0" cy="5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03" name="Line 292"/>
            <p:cNvSpPr>
              <a:spLocks noChangeShapeType="1"/>
            </p:cNvSpPr>
            <p:nvPr/>
          </p:nvSpPr>
          <p:spPr bwMode="auto">
            <a:xfrm flipH="1">
              <a:off x="1199" y="3194"/>
              <a:ext cx="9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04" name="Line 293"/>
            <p:cNvSpPr>
              <a:spLocks noChangeShapeType="1"/>
            </p:cNvSpPr>
            <p:nvPr/>
          </p:nvSpPr>
          <p:spPr bwMode="auto">
            <a:xfrm>
              <a:off x="1269" y="3153"/>
              <a:ext cx="1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05" name="Line 294"/>
            <p:cNvSpPr>
              <a:spLocks noChangeShapeType="1"/>
            </p:cNvSpPr>
            <p:nvPr/>
          </p:nvSpPr>
          <p:spPr bwMode="auto">
            <a:xfrm flipH="1">
              <a:off x="1239" y="3143"/>
              <a:ext cx="3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06" name="Line 295"/>
            <p:cNvSpPr>
              <a:spLocks noChangeShapeType="1"/>
            </p:cNvSpPr>
            <p:nvPr/>
          </p:nvSpPr>
          <p:spPr bwMode="auto">
            <a:xfrm>
              <a:off x="1265" y="3147"/>
              <a:ext cx="0" cy="2"/>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07" name="Line 296"/>
            <p:cNvSpPr>
              <a:spLocks noChangeShapeType="1"/>
            </p:cNvSpPr>
            <p:nvPr/>
          </p:nvSpPr>
          <p:spPr bwMode="auto">
            <a:xfrm>
              <a:off x="1207" y="3153"/>
              <a:ext cx="28"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08" name="Line 297"/>
            <p:cNvSpPr>
              <a:spLocks noChangeShapeType="1"/>
            </p:cNvSpPr>
            <p:nvPr/>
          </p:nvSpPr>
          <p:spPr bwMode="auto">
            <a:xfrm>
              <a:off x="1285" y="3157"/>
              <a:ext cx="0" cy="3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09" name="Line 298"/>
            <p:cNvSpPr>
              <a:spLocks noChangeShapeType="1"/>
            </p:cNvSpPr>
            <p:nvPr/>
          </p:nvSpPr>
          <p:spPr bwMode="auto">
            <a:xfrm>
              <a:off x="1203" y="3157"/>
              <a:ext cx="0" cy="3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10" name="Line 299"/>
            <p:cNvSpPr>
              <a:spLocks noChangeShapeType="1"/>
            </p:cNvSpPr>
            <p:nvPr/>
          </p:nvSpPr>
          <p:spPr bwMode="auto">
            <a:xfrm>
              <a:off x="1243" y="3147"/>
              <a:ext cx="0" cy="2"/>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11" name="Line 300"/>
            <p:cNvSpPr>
              <a:spLocks noChangeShapeType="1"/>
            </p:cNvSpPr>
            <p:nvPr/>
          </p:nvSpPr>
          <p:spPr bwMode="auto">
            <a:xfrm>
              <a:off x="1639" y="1643"/>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12" name="Line 301"/>
            <p:cNvSpPr>
              <a:spLocks noChangeShapeType="1"/>
            </p:cNvSpPr>
            <p:nvPr/>
          </p:nvSpPr>
          <p:spPr bwMode="auto">
            <a:xfrm flipH="1">
              <a:off x="1631" y="1638"/>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13" name="Line 302"/>
            <p:cNvSpPr>
              <a:spLocks noChangeShapeType="1"/>
            </p:cNvSpPr>
            <p:nvPr/>
          </p:nvSpPr>
          <p:spPr bwMode="auto">
            <a:xfrm>
              <a:off x="1639" y="1633"/>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14" name="Line 303"/>
            <p:cNvSpPr>
              <a:spLocks noChangeShapeType="1"/>
            </p:cNvSpPr>
            <p:nvPr/>
          </p:nvSpPr>
          <p:spPr bwMode="auto">
            <a:xfrm flipH="1">
              <a:off x="1631" y="1633"/>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15" name="Line 304"/>
            <p:cNvSpPr>
              <a:spLocks noChangeShapeType="1"/>
            </p:cNvSpPr>
            <p:nvPr/>
          </p:nvSpPr>
          <p:spPr bwMode="auto">
            <a:xfrm>
              <a:off x="1639" y="1628"/>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16" name="Line 305"/>
            <p:cNvSpPr>
              <a:spLocks noChangeShapeType="1"/>
            </p:cNvSpPr>
            <p:nvPr/>
          </p:nvSpPr>
          <p:spPr bwMode="auto">
            <a:xfrm flipH="1">
              <a:off x="1631" y="1623"/>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17" name="Line 306"/>
            <p:cNvSpPr>
              <a:spLocks noChangeShapeType="1"/>
            </p:cNvSpPr>
            <p:nvPr/>
          </p:nvSpPr>
          <p:spPr bwMode="auto">
            <a:xfrm>
              <a:off x="1639" y="1618"/>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18" name="Line 307"/>
            <p:cNvSpPr>
              <a:spLocks noChangeShapeType="1"/>
            </p:cNvSpPr>
            <p:nvPr/>
          </p:nvSpPr>
          <p:spPr bwMode="auto">
            <a:xfrm flipH="1">
              <a:off x="1631" y="1618"/>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19" name="Line 308"/>
            <p:cNvSpPr>
              <a:spLocks noChangeShapeType="1"/>
            </p:cNvSpPr>
            <p:nvPr/>
          </p:nvSpPr>
          <p:spPr bwMode="auto">
            <a:xfrm>
              <a:off x="1639" y="1613"/>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20" name="Line 309"/>
            <p:cNvSpPr>
              <a:spLocks noChangeShapeType="1"/>
            </p:cNvSpPr>
            <p:nvPr/>
          </p:nvSpPr>
          <p:spPr bwMode="auto">
            <a:xfrm flipH="1">
              <a:off x="1631" y="1607"/>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21" name="Line 310"/>
            <p:cNvSpPr>
              <a:spLocks noChangeShapeType="1"/>
            </p:cNvSpPr>
            <p:nvPr/>
          </p:nvSpPr>
          <p:spPr bwMode="auto">
            <a:xfrm>
              <a:off x="1639" y="1607"/>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22" name="Line 311"/>
            <p:cNvSpPr>
              <a:spLocks noChangeShapeType="1"/>
            </p:cNvSpPr>
            <p:nvPr/>
          </p:nvSpPr>
          <p:spPr bwMode="auto">
            <a:xfrm flipH="1">
              <a:off x="1631" y="1602"/>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23" name="Line 312"/>
            <p:cNvSpPr>
              <a:spLocks noChangeShapeType="1"/>
            </p:cNvSpPr>
            <p:nvPr/>
          </p:nvSpPr>
          <p:spPr bwMode="auto">
            <a:xfrm>
              <a:off x="1639" y="1597"/>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24" name="Line 313"/>
            <p:cNvSpPr>
              <a:spLocks noChangeShapeType="1"/>
            </p:cNvSpPr>
            <p:nvPr/>
          </p:nvSpPr>
          <p:spPr bwMode="auto">
            <a:xfrm flipH="1">
              <a:off x="1631" y="1592"/>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25" name="Line 314"/>
            <p:cNvSpPr>
              <a:spLocks noChangeShapeType="1"/>
            </p:cNvSpPr>
            <p:nvPr/>
          </p:nvSpPr>
          <p:spPr bwMode="auto">
            <a:xfrm>
              <a:off x="1639" y="1592"/>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26" name="Line 315"/>
            <p:cNvSpPr>
              <a:spLocks noChangeShapeType="1"/>
            </p:cNvSpPr>
            <p:nvPr/>
          </p:nvSpPr>
          <p:spPr bwMode="auto">
            <a:xfrm flipH="1">
              <a:off x="1631" y="1587"/>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27" name="Line 316"/>
            <p:cNvSpPr>
              <a:spLocks noChangeShapeType="1"/>
            </p:cNvSpPr>
            <p:nvPr/>
          </p:nvSpPr>
          <p:spPr bwMode="auto">
            <a:xfrm>
              <a:off x="1639" y="1582"/>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28" name="Line 317"/>
            <p:cNvSpPr>
              <a:spLocks noChangeShapeType="1"/>
            </p:cNvSpPr>
            <p:nvPr/>
          </p:nvSpPr>
          <p:spPr bwMode="auto">
            <a:xfrm flipH="1">
              <a:off x="1631" y="1577"/>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29" name="Line 318"/>
            <p:cNvSpPr>
              <a:spLocks noChangeShapeType="1"/>
            </p:cNvSpPr>
            <p:nvPr/>
          </p:nvSpPr>
          <p:spPr bwMode="auto">
            <a:xfrm>
              <a:off x="1639" y="1577"/>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30" name="Line 319"/>
            <p:cNvSpPr>
              <a:spLocks noChangeShapeType="1"/>
            </p:cNvSpPr>
            <p:nvPr/>
          </p:nvSpPr>
          <p:spPr bwMode="auto">
            <a:xfrm flipH="1">
              <a:off x="1631" y="1572"/>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31" name="Line 320"/>
            <p:cNvSpPr>
              <a:spLocks noChangeShapeType="1"/>
            </p:cNvSpPr>
            <p:nvPr/>
          </p:nvSpPr>
          <p:spPr bwMode="auto">
            <a:xfrm>
              <a:off x="1639" y="1567"/>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32" name="Line 321"/>
            <p:cNvSpPr>
              <a:spLocks noChangeShapeType="1"/>
            </p:cNvSpPr>
            <p:nvPr/>
          </p:nvSpPr>
          <p:spPr bwMode="auto">
            <a:xfrm flipH="1">
              <a:off x="1631" y="1562"/>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33" name="Line 322"/>
            <p:cNvSpPr>
              <a:spLocks noChangeShapeType="1"/>
            </p:cNvSpPr>
            <p:nvPr/>
          </p:nvSpPr>
          <p:spPr bwMode="auto">
            <a:xfrm>
              <a:off x="1639" y="1562"/>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34" name="Line 323"/>
            <p:cNvSpPr>
              <a:spLocks noChangeShapeType="1"/>
            </p:cNvSpPr>
            <p:nvPr/>
          </p:nvSpPr>
          <p:spPr bwMode="auto">
            <a:xfrm flipH="1">
              <a:off x="1631" y="1557"/>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35" name="Line 324"/>
            <p:cNvSpPr>
              <a:spLocks noChangeShapeType="1"/>
            </p:cNvSpPr>
            <p:nvPr/>
          </p:nvSpPr>
          <p:spPr bwMode="auto">
            <a:xfrm>
              <a:off x="1639" y="1552"/>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36" name="Line 325"/>
            <p:cNvSpPr>
              <a:spLocks noChangeShapeType="1"/>
            </p:cNvSpPr>
            <p:nvPr/>
          </p:nvSpPr>
          <p:spPr bwMode="auto">
            <a:xfrm flipH="1">
              <a:off x="1631" y="1547"/>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37" name="Line 326"/>
            <p:cNvSpPr>
              <a:spLocks noChangeShapeType="1"/>
            </p:cNvSpPr>
            <p:nvPr/>
          </p:nvSpPr>
          <p:spPr bwMode="auto">
            <a:xfrm>
              <a:off x="1639" y="1547"/>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38" name="Line 327"/>
            <p:cNvSpPr>
              <a:spLocks noChangeShapeType="1"/>
            </p:cNvSpPr>
            <p:nvPr/>
          </p:nvSpPr>
          <p:spPr bwMode="auto">
            <a:xfrm flipH="1">
              <a:off x="1631" y="1542"/>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39" name="Line 328"/>
            <p:cNvSpPr>
              <a:spLocks noChangeShapeType="1"/>
            </p:cNvSpPr>
            <p:nvPr/>
          </p:nvSpPr>
          <p:spPr bwMode="auto">
            <a:xfrm>
              <a:off x="1639" y="1537"/>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40" name="Line 329"/>
            <p:cNvSpPr>
              <a:spLocks noChangeShapeType="1"/>
            </p:cNvSpPr>
            <p:nvPr/>
          </p:nvSpPr>
          <p:spPr bwMode="auto">
            <a:xfrm flipH="1">
              <a:off x="1631" y="1531"/>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41" name="Line 330"/>
            <p:cNvSpPr>
              <a:spLocks noChangeShapeType="1"/>
            </p:cNvSpPr>
            <p:nvPr/>
          </p:nvSpPr>
          <p:spPr bwMode="auto">
            <a:xfrm>
              <a:off x="1639" y="1531"/>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42" name="Line 331"/>
            <p:cNvSpPr>
              <a:spLocks noChangeShapeType="1"/>
            </p:cNvSpPr>
            <p:nvPr/>
          </p:nvSpPr>
          <p:spPr bwMode="auto">
            <a:xfrm flipH="1">
              <a:off x="1631" y="1526"/>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43" name="Line 332"/>
            <p:cNvSpPr>
              <a:spLocks noChangeShapeType="1"/>
            </p:cNvSpPr>
            <p:nvPr/>
          </p:nvSpPr>
          <p:spPr bwMode="auto">
            <a:xfrm>
              <a:off x="1639" y="1521"/>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44" name="Line 333"/>
            <p:cNvSpPr>
              <a:spLocks noChangeShapeType="1"/>
            </p:cNvSpPr>
            <p:nvPr/>
          </p:nvSpPr>
          <p:spPr bwMode="auto">
            <a:xfrm flipH="1">
              <a:off x="1631" y="1521"/>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45" name="Line 334"/>
            <p:cNvSpPr>
              <a:spLocks noChangeShapeType="1"/>
            </p:cNvSpPr>
            <p:nvPr/>
          </p:nvSpPr>
          <p:spPr bwMode="auto">
            <a:xfrm>
              <a:off x="1639" y="1516"/>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46" name="Line 335"/>
            <p:cNvSpPr>
              <a:spLocks noChangeShapeType="1"/>
            </p:cNvSpPr>
            <p:nvPr/>
          </p:nvSpPr>
          <p:spPr bwMode="auto">
            <a:xfrm flipH="1">
              <a:off x="1631" y="1511"/>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47" name="Line 336"/>
            <p:cNvSpPr>
              <a:spLocks noChangeShapeType="1"/>
            </p:cNvSpPr>
            <p:nvPr/>
          </p:nvSpPr>
          <p:spPr bwMode="auto">
            <a:xfrm>
              <a:off x="1639" y="1506"/>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48" name="Line 337"/>
            <p:cNvSpPr>
              <a:spLocks noChangeShapeType="1"/>
            </p:cNvSpPr>
            <p:nvPr/>
          </p:nvSpPr>
          <p:spPr bwMode="auto">
            <a:xfrm flipH="1">
              <a:off x="1631" y="1506"/>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49" name="Line 338"/>
            <p:cNvSpPr>
              <a:spLocks noChangeShapeType="1"/>
            </p:cNvSpPr>
            <p:nvPr/>
          </p:nvSpPr>
          <p:spPr bwMode="auto">
            <a:xfrm>
              <a:off x="1639" y="1501"/>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50" name="Line 339"/>
            <p:cNvSpPr>
              <a:spLocks noChangeShapeType="1"/>
            </p:cNvSpPr>
            <p:nvPr/>
          </p:nvSpPr>
          <p:spPr bwMode="auto">
            <a:xfrm flipH="1">
              <a:off x="1631" y="1496"/>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51" name="Line 340"/>
            <p:cNvSpPr>
              <a:spLocks noChangeShapeType="1"/>
            </p:cNvSpPr>
            <p:nvPr/>
          </p:nvSpPr>
          <p:spPr bwMode="auto">
            <a:xfrm>
              <a:off x="1639" y="1491"/>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52" name="Line 341"/>
            <p:cNvSpPr>
              <a:spLocks noChangeShapeType="1"/>
            </p:cNvSpPr>
            <p:nvPr/>
          </p:nvSpPr>
          <p:spPr bwMode="auto">
            <a:xfrm flipH="1">
              <a:off x="1631" y="1491"/>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53" name="Line 342"/>
            <p:cNvSpPr>
              <a:spLocks noChangeShapeType="1"/>
            </p:cNvSpPr>
            <p:nvPr/>
          </p:nvSpPr>
          <p:spPr bwMode="auto">
            <a:xfrm>
              <a:off x="1639" y="1486"/>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54" name="Line 343"/>
            <p:cNvSpPr>
              <a:spLocks noChangeShapeType="1"/>
            </p:cNvSpPr>
            <p:nvPr/>
          </p:nvSpPr>
          <p:spPr bwMode="auto">
            <a:xfrm flipH="1">
              <a:off x="1631" y="1481"/>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55" name="Line 344"/>
            <p:cNvSpPr>
              <a:spLocks noChangeShapeType="1"/>
            </p:cNvSpPr>
            <p:nvPr/>
          </p:nvSpPr>
          <p:spPr bwMode="auto">
            <a:xfrm>
              <a:off x="1639" y="1476"/>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56" name="Line 345"/>
            <p:cNvSpPr>
              <a:spLocks noChangeShapeType="1"/>
            </p:cNvSpPr>
            <p:nvPr/>
          </p:nvSpPr>
          <p:spPr bwMode="auto">
            <a:xfrm flipH="1">
              <a:off x="1631" y="1476"/>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57" name="Line 346"/>
            <p:cNvSpPr>
              <a:spLocks noChangeShapeType="1"/>
            </p:cNvSpPr>
            <p:nvPr/>
          </p:nvSpPr>
          <p:spPr bwMode="auto">
            <a:xfrm>
              <a:off x="1639" y="1471"/>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58" name="Line 347"/>
            <p:cNvSpPr>
              <a:spLocks noChangeShapeType="1"/>
            </p:cNvSpPr>
            <p:nvPr/>
          </p:nvSpPr>
          <p:spPr bwMode="auto">
            <a:xfrm flipH="1">
              <a:off x="1631" y="1466"/>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59" name="Line 348"/>
            <p:cNvSpPr>
              <a:spLocks noChangeShapeType="1"/>
            </p:cNvSpPr>
            <p:nvPr/>
          </p:nvSpPr>
          <p:spPr bwMode="auto">
            <a:xfrm>
              <a:off x="1639" y="1460"/>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60" name="Line 349"/>
            <p:cNvSpPr>
              <a:spLocks noChangeShapeType="1"/>
            </p:cNvSpPr>
            <p:nvPr/>
          </p:nvSpPr>
          <p:spPr bwMode="auto">
            <a:xfrm flipH="1">
              <a:off x="1631" y="1460"/>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61" name="Line 350"/>
            <p:cNvSpPr>
              <a:spLocks noChangeShapeType="1"/>
            </p:cNvSpPr>
            <p:nvPr/>
          </p:nvSpPr>
          <p:spPr bwMode="auto">
            <a:xfrm>
              <a:off x="1639" y="1455"/>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62" name="Line 351"/>
            <p:cNvSpPr>
              <a:spLocks noChangeShapeType="1"/>
            </p:cNvSpPr>
            <p:nvPr/>
          </p:nvSpPr>
          <p:spPr bwMode="auto">
            <a:xfrm flipH="1">
              <a:off x="1631" y="1450"/>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63" name="Line 352"/>
            <p:cNvSpPr>
              <a:spLocks noChangeShapeType="1"/>
            </p:cNvSpPr>
            <p:nvPr/>
          </p:nvSpPr>
          <p:spPr bwMode="auto">
            <a:xfrm>
              <a:off x="1639" y="1445"/>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64" name="Line 353"/>
            <p:cNvSpPr>
              <a:spLocks noChangeShapeType="1"/>
            </p:cNvSpPr>
            <p:nvPr/>
          </p:nvSpPr>
          <p:spPr bwMode="auto">
            <a:xfrm flipH="1">
              <a:off x="1631" y="1445"/>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65" name="Line 354"/>
            <p:cNvSpPr>
              <a:spLocks noChangeShapeType="1"/>
            </p:cNvSpPr>
            <p:nvPr/>
          </p:nvSpPr>
          <p:spPr bwMode="auto">
            <a:xfrm>
              <a:off x="1639" y="1440"/>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66" name="Line 355"/>
            <p:cNvSpPr>
              <a:spLocks noChangeShapeType="1"/>
            </p:cNvSpPr>
            <p:nvPr/>
          </p:nvSpPr>
          <p:spPr bwMode="auto">
            <a:xfrm flipH="1">
              <a:off x="1631" y="1435"/>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67" name="Line 356"/>
            <p:cNvSpPr>
              <a:spLocks noChangeShapeType="1"/>
            </p:cNvSpPr>
            <p:nvPr/>
          </p:nvSpPr>
          <p:spPr bwMode="auto">
            <a:xfrm>
              <a:off x="1639" y="1435"/>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68" name="Line 357"/>
            <p:cNvSpPr>
              <a:spLocks noChangeShapeType="1"/>
            </p:cNvSpPr>
            <p:nvPr/>
          </p:nvSpPr>
          <p:spPr bwMode="auto">
            <a:xfrm flipH="1">
              <a:off x="1631" y="1430"/>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69" name="Line 358"/>
            <p:cNvSpPr>
              <a:spLocks noChangeShapeType="1"/>
            </p:cNvSpPr>
            <p:nvPr/>
          </p:nvSpPr>
          <p:spPr bwMode="auto">
            <a:xfrm>
              <a:off x="1639" y="1425"/>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70" name="Line 359"/>
            <p:cNvSpPr>
              <a:spLocks noChangeShapeType="1"/>
            </p:cNvSpPr>
            <p:nvPr/>
          </p:nvSpPr>
          <p:spPr bwMode="auto">
            <a:xfrm flipH="1">
              <a:off x="1631" y="1420"/>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71" name="Line 360"/>
            <p:cNvSpPr>
              <a:spLocks noChangeShapeType="1"/>
            </p:cNvSpPr>
            <p:nvPr/>
          </p:nvSpPr>
          <p:spPr bwMode="auto">
            <a:xfrm>
              <a:off x="1639" y="1420"/>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72" name="Line 361"/>
            <p:cNvSpPr>
              <a:spLocks noChangeShapeType="1"/>
            </p:cNvSpPr>
            <p:nvPr/>
          </p:nvSpPr>
          <p:spPr bwMode="auto">
            <a:xfrm flipH="1">
              <a:off x="1631" y="1415"/>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73" name="Line 362"/>
            <p:cNvSpPr>
              <a:spLocks noChangeShapeType="1"/>
            </p:cNvSpPr>
            <p:nvPr/>
          </p:nvSpPr>
          <p:spPr bwMode="auto">
            <a:xfrm>
              <a:off x="1639" y="1410"/>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74" name="Line 363"/>
            <p:cNvSpPr>
              <a:spLocks noChangeShapeType="1"/>
            </p:cNvSpPr>
            <p:nvPr/>
          </p:nvSpPr>
          <p:spPr bwMode="auto">
            <a:xfrm flipH="1">
              <a:off x="1631" y="1405"/>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75" name="Line 364"/>
            <p:cNvSpPr>
              <a:spLocks noChangeShapeType="1"/>
            </p:cNvSpPr>
            <p:nvPr/>
          </p:nvSpPr>
          <p:spPr bwMode="auto">
            <a:xfrm>
              <a:off x="1639" y="1405"/>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76" name="Line 365"/>
            <p:cNvSpPr>
              <a:spLocks noChangeShapeType="1"/>
            </p:cNvSpPr>
            <p:nvPr/>
          </p:nvSpPr>
          <p:spPr bwMode="auto">
            <a:xfrm flipH="1">
              <a:off x="1631" y="1400"/>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77" name="Line 366"/>
            <p:cNvSpPr>
              <a:spLocks noChangeShapeType="1"/>
            </p:cNvSpPr>
            <p:nvPr/>
          </p:nvSpPr>
          <p:spPr bwMode="auto">
            <a:xfrm>
              <a:off x="1639" y="1395"/>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78" name="Line 367"/>
            <p:cNvSpPr>
              <a:spLocks noChangeShapeType="1"/>
            </p:cNvSpPr>
            <p:nvPr/>
          </p:nvSpPr>
          <p:spPr bwMode="auto">
            <a:xfrm flipH="1">
              <a:off x="1631" y="1390"/>
              <a:ext cx="17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79" name="Line 368"/>
            <p:cNvSpPr>
              <a:spLocks noChangeShapeType="1"/>
            </p:cNvSpPr>
            <p:nvPr/>
          </p:nvSpPr>
          <p:spPr bwMode="auto">
            <a:xfrm>
              <a:off x="1639" y="1390"/>
              <a:ext cx="163"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80" name="Freeform 369"/>
            <p:cNvSpPr>
              <a:spLocks/>
            </p:cNvSpPr>
            <p:nvPr/>
          </p:nvSpPr>
          <p:spPr bwMode="auto">
            <a:xfrm>
              <a:off x="1635" y="1384"/>
              <a:ext cx="172" cy="260"/>
            </a:xfrm>
            <a:custGeom>
              <a:avLst/>
              <a:gdLst>
                <a:gd name="T0" fmla="*/ 0 w 172"/>
                <a:gd name="T1" fmla="*/ 259 h 260"/>
                <a:gd name="T2" fmla="*/ 0 w 172"/>
                <a:gd name="T3" fmla="*/ 0 h 260"/>
                <a:gd name="T4" fmla="*/ 171 w 172"/>
                <a:gd name="T5" fmla="*/ 0 h 260"/>
                <a:gd name="T6" fmla="*/ 171 w 172"/>
                <a:gd name="T7" fmla="*/ 259 h 260"/>
                <a:gd name="T8" fmla="*/ 0 w 172"/>
                <a:gd name="T9" fmla="*/ 259 h 260"/>
                <a:gd name="T10" fmla="*/ 0 60000 65536"/>
                <a:gd name="T11" fmla="*/ 0 60000 65536"/>
                <a:gd name="T12" fmla="*/ 0 60000 65536"/>
                <a:gd name="T13" fmla="*/ 0 60000 65536"/>
                <a:gd name="T14" fmla="*/ 0 60000 65536"/>
                <a:gd name="T15" fmla="*/ 0 w 172"/>
                <a:gd name="T16" fmla="*/ 0 h 260"/>
                <a:gd name="T17" fmla="*/ 172 w 172"/>
                <a:gd name="T18" fmla="*/ 260 h 260"/>
              </a:gdLst>
              <a:ahLst/>
              <a:cxnLst>
                <a:cxn ang="T10">
                  <a:pos x="T0" y="T1"/>
                </a:cxn>
                <a:cxn ang="T11">
                  <a:pos x="T2" y="T3"/>
                </a:cxn>
                <a:cxn ang="T12">
                  <a:pos x="T4" y="T5"/>
                </a:cxn>
                <a:cxn ang="T13">
                  <a:pos x="T6" y="T7"/>
                </a:cxn>
                <a:cxn ang="T14">
                  <a:pos x="T8" y="T9"/>
                </a:cxn>
              </a:cxnLst>
              <a:rect l="T15" t="T16" r="T17" b="T18"/>
              <a:pathLst>
                <a:path w="172" h="260">
                  <a:moveTo>
                    <a:pt x="0" y="259"/>
                  </a:moveTo>
                  <a:lnTo>
                    <a:pt x="0" y="0"/>
                  </a:lnTo>
                  <a:lnTo>
                    <a:pt x="171" y="0"/>
                  </a:lnTo>
                  <a:lnTo>
                    <a:pt x="171" y="259"/>
                  </a:lnTo>
                  <a:lnTo>
                    <a:pt x="0" y="259"/>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381" name="Freeform 370"/>
            <p:cNvSpPr>
              <a:spLocks/>
            </p:cNvSpPr>
            <p:nvPr/>
          </p:nvSpPr>
          <p:spPr bwMode="auto">
            <a:xfrm>
              <a:off x="1842" y="1998"/>
              <a:ext cx="289" cy="381"/>
            </a:xfrm>
            <a:custGeom>
              <a:avLst/>
              <a:gdLst>
                <a:gd name="T0" fmla="*/ 288 w 289"/>
                <a:gd name="T1" fmla="*/ 380 h 381"/>
                <a:gd name="T2" fmla="*/ 288 w 289"/>
                <a:gd name="T3" fmla="*/ 365 h 381"/>
                <a:gd name="T4" fmla="*/ 282 w 289"/>
                <a:gd name="T5" fmla="*/ 350 h 381"/>
                <a:gd name="T6" fmla="*/ 282 w 289"/>
                <a:gd name="T7" fmla="*/ 334 h 381"/>
                <a:gd name="T8" fmla="*/ 282 w 289"/>
                <a:gd name="T9" fmla="*/ 319 h 381"/>
                <a:gd name="T10" fmla="*/ 278 w 289"/>
                <a:gd name="T11" fmla="*/ 304 h 381"/>
                <a:gd name="T12" fmla="*/ 278 w 289"/>
                <a:gd name="T13" fmla="*/ 289 h 381"/>
                <a:gd name="T14" fmla="*/ 272 w 289"/>
                <a:gd name="T15" fmla="*/ 273 h 381"/>
                <a:gd name="T16" fmla="*/ 268 w 289"/>
                <a:gd name="T17" fmla="*/ 258 h 381"/>
                <a:gd name="T18" fmla="*/ 262 w 289"/>
                <a:gd name="T19" fmla="*/ 243 h 381"/>
                <a:gd name="T20" fmla="*/ 257 w 289"/>
                <a:gd name="T21" fmla="*/ 233 h 381"/>
                <a:gd name="T22" fmla="*/ 252 w 289"/>
                <a:gd name="T23" fmla="*/ 218 h 381"/>
                <a:gd name="T24" fmla="*/ 242 w 289"/>
                <a:gd name="T25" fmla="*/ 203 h 381"/>
                <a:gd name="T26" fmla="*/ 236 w 289"/>
                <a:gd name="T27" fmla="*/ 187 h 381"/>
                <a:gd name="T28" fmla="*/ 232 w 289"/>
                <a:gd name="T29" fmla="*/ 177 h 381"/>
                <a:gd name="T30" fmla="*/ 221 w 289"/>
                <a:gd name="T31" fmla="*/ 162 h 381"/>
                <a:gd name="T32" fmla="*/ 210 w 289"/>
                <a:gd name="T33" fmla="*/ 152 h 381"/>
                <a:gd name="T34" fmla="*/ 200 w 289"/>
                <a:gd name="T35" fmla="*/ 137 h 381"/>
                <a:gd name="T36" fmla="*/ 190 w 289"/>
                <a:gd name="T37" fmla="*/ 126 h 381"/>
                <a:gd name="T38" fmla="*/ 180 w 289"/>
                <a:gd name="T39" fmla="*/ 111 h 381"/>
                <a:gd name="T40" fmla="*/ 170 w 289"/>
                <a:gd name="T41" fmla="*/ 101 h 381"/>
                <a:gd name="T42" fmla="*/ 160 w 289"/>
                <a:gd name="T43" fmla="*/ 91 h 381"/>
                <a:gd name="T44" fmla="*/ 149 w 289"/>
                <a:gd name="T45" fmla="*/ 81 h 381"/>
                <a:gd name="T46" fmla="*/ 138 w 289"/>
                <a:gd name="T47" fmla="*/ 71 h 381"/>
                <a:gd name="T48" fmla="*/ 123 w 289"/>
                <a:gd name="T49" fmla="*/ 61 h 381"/>
                <a:gd name="T50" fmla="*/ 113 w 289"/>
                <a:gd name="T51" fmla="*/ 50 h 381"/>
                <a:gd name="T52" fmla="*/ 98 w 289"/>
                <a:gd name="T53" fmla="*/ 45 h 381"/>
                <a:gd name="T54" fmla="*/ 87 w 289"/>
                <a:gd name="T55" fmla="*/ 35 h 381"/>
                <a:gd name="T56" fmla="*/ 72 w 289"/>
                <a:gd name="T57" fmla="*/ 25 h 381"/>
                <a:gd name="T58" fmla="*/ 56 w 289"/>
                <a:gd name="T59" fmla="*/ 20 h 381"/>
                <a:gd name="T60" fmla="*/ 46 w 289"/>
                <a:gd name="T61" fmla="*/ 15 h 381"/>
                <a:gd name="T62" fmla="*/ 30 w 289"/>
                <a:gd name="T63" fmla="*/ 10 h 381"/>
                <a:gd name="T64" fmla="*/ 15 w 289"/>
                <a:gd name="T65" fmla="*/ 5 h 381"/>
                <a:gd name="T66" fmla="*/ 0 w 289"/>
                <a:gd name="T67" fmla="*/ 0 h 38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89"/>
                <a:gd name="T103" fmla="*/ 0 h 381"/>
                <a:gd name="T104" fmla="*/ 289 w 289"/>
                <a:gd name="T105" fmla="*/ 381 h 38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89" h="381">
                  <a:moveTo>
                    <a:pt x="288" y="380"/>
                  </a:moveTo>
                  <a:lnTo>
                    <a:pt x="288" y="365"/>
                  </a:lnTo>
                  <a:lnTo>
                    <a:pt x="282" y="350"/>
                  </a:lnTo>
                  <a:lnTo>
                    <a:pt x="282" y="334"/>
                  </a:lnTo>
                  <a:lnTo>
                    <a:pt x="282" y="319"/>
                  </a:lnTo>
                  <a:lnTo>
                    <a:pt x="278" y="304"/>
                  </a:lnTo>
                  <a:lnTo>
                    <a:pt x="278" y="289"/>
                  </a:lnTo>
                  <a:lnTo>
                    <a:pt x="272" y="273"/>
                  </a:lnTo>
                  <a:lnTo>
                    <a:pt x="268" y="258"/>
                  </a:lnTo>
                  <a:lnTo>
                    <a:pt x="262" y="243"/>
                  </a:lnTo>
                  <a:lnTo>
                    <a:pt x="257" y="233"/>
                  </a:lnTo>
                  <a:lnTo>
                    <a:pt x="252" y="218"/>
                  </a:lnTo>
                  <a:lnTo>
                    <a:pt x="242" y="203"/>
                  </a:lnTo>
                  <a:lnTo>
                    <a:pt x="236" y="187"/>
                  </a:lnTo>
                  <a:lnTo>
                    <a:pt x="232" y="177"/>
                  </a:lnTo>
                  <a:lnTo>
                    <a:pt x="221" y="162"/>
                  </a:lnTo>
                  <a:lnTo>
                    <a:pt x="210" y="152"/>
                  </a:lnTo>
                  <a:lnTo>
                    <a:pt x="200" y="137"/>
                  </a:lnTo>
                  <a:lnTo>
                    <a:pt x="190" y="126"/>
                  </a:lnTo>
                  <a:lnTo>
                    <a:pt x="180" y="111"/>
                  </a:lnTo>
                  <a:lnTo>
                    <a:pt x="170" y="101"/>
                  </a:lnTo>
                  <a:lnTo>
                    <a:pt x="160" y="91"/>
                  </a:lnTo>
                  <a:lnTo>
                    <a:pt x="149" y="81"/>
                  </a:lnTo>
                  <a:lnTo>
                    <a:pt x="138" y="71"/>
                  </a:lnTo>
                  <a:lnTo>
                    <a:pt x="123" y="61"/>
                  </a:lnTo>
                  <a:lnTo>
                    <a:pt x="113" y="50"/>
                  </a:lnTo>
                  <a:lnTo>
                    <a:pt x="98" y="45"/>
                  </a:lnTo>
                  <a:lnTo>
                    <a:pt x="87" y="35"/>
                  </a:lnTo>
                  <a:lnTo>
                    <a:pt x="72" y="25"/>
                  </a:lnTo>
                  <a:lnTo>
                    <a:pt x="56" y="20"/>
                  </a:lnTo>
                  <a:lnTo>
                    <a:pt x="46" y="15"/>
                  </a:lnTo>
                  <a:lnTo>
                    <a:pt x="30" y="10"/>
                  </a:lnTo>
                  <a:lnTo>
                    <a:pt x="15" y="5"/>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382" name="Freeform 371"/>
            <p:cNvSpPr>
              <a:spLocks/>
            </p:cNvSpPr>
            <p:nvPr/>
          </p:nvSpPr>
          <p:spPr bwMode="auto">
            <a:xfrm>
              <a:off x="1316" y="1998"/>
              <a:ext cx="284" cy="381"/>
            </a:xfrm>
            <a:custGeom>
              <a:avLst/>
              <a:gdLst>
                <a:gd name="T0" fmla="*/ 283 w 284"/>
                <a:gd name="T1" fmla="*/ 0 h 381"/>
                <a:gd name="T2" fmla="*/ 268 w 284"/>
                <a:gd name="T3" fmla="*/ 5 h 381"/>
                <a:gd name="T4" fmla="*/ 253 w 284"/>
                <a:gd name="T5" fmla="*/ 10 h 381"/>
                <a:gd name="T6" fmla="*/ 242 w 284"/>
                <a:gd name="T7" fmla="*/ 15 h 381"/>
                <a:gd name="T8" fmla="*/ 227 w 284"/>
                <a:gd name="T9" fmla="*/ 20 h 381"/>
                <a:gd name="T10" fmla="*/ 211 w 284"/>
                <a:gd name="T11" fmla="*/ 30 h 381"/>
                <a:gd name="T12" fmla="*/ 196 w 284"/>
                <a:gd name="T13" fmla="*/ 40 h 381"/>
                <a:gd name="T14" fmla="*/ 185 w 284"/>
                <a:gd name="T15" fmla="*/ 45 h 381"/>
                <a:gd name="T16" fmla="*/ 170 w 284"/>
                <a:gd name="T17" fmla="*/ 56 h 381"/>
                <a:gd name="T18" fmla="*/ 160 w 284"/>
                <a:gd name="T19" fmla="*/ 66 h 381"/>
                <a:gd name="T20" fmla="*/ 144 w 284"/>
                <a:gd name="T21" fmla="*/ 76 h 381"/>
                <a:gd name="T22" fmla="*/ 134 w 284"/>
                <a:gd name="T23" fmla="*/ 86 h 381"/>
                <a:gd name="T24" fmla="*/ 123 w 284"/>
                <a:gd name="T25" fmla="*/ 96 h 381"/>
                <a:gd name="T26" fmla="*/ 113 w 284"/>
                <a:gd name="T27" fmla="*/ 106 h 381"/>
                <a:gd name="T28" fmla="*/ 98 w 284"/>
                <a:gd name="T29" fmla="*/ 121 h 381"/>
                <a:gd name="T30" fmla="*/ 87 w 284"/>
                <a:gd name="T31" fmla="*/ 132 h 381"/>
                <a:gd name="T32" fmla="*/ 82 w 284"/>
                <a:gd name="T33" fmla="*/ 147 h 381"/>
                <a:gd name="T34" fmla="*/ 72 w 284"/>
                <a:gd name="T35" fmla="*/ 157 h 381"/>
                <a:gd name="T36" fmla="*/ 62 w 284"/>
                <a:gd name="T37" fmla="*/ 172 h 381"/>
                <a:gd name="T38" fmla="*/ 51 w 284"/>
                <a:gd name="T39" fmla="*/ 187 h 381"/>
                <a:gd name="T40" fmla="*/ 46 w 284"/>
                <a:gd name="T41" fmla="*/ 197 h 381"/>
                <a:gd name="T42" fmla="*/ 41 w 284"/>
                <a:gd name="T43" fmla="*/ 213 h 381"/>
                <a:gd name="T44" fmla="*/ 30 w 284"/>
                <a:gd name="T45" fmla="*/ 228 h 381"/>
                <a:gd name="T46" fmla="*/ 25 w 284"/>
                <a:gd name="T47" fmla="*/ 243 h 381"/>
                <a:gd name="T48" fmla="*/ 20 w 284"/>
                <a:gd name="T49" fmla="*/ 258 h 381"/>
                <a:gd name="T50" fmla="*/ 15 w 284"/>
                <a:gd name="T51" fmla="*/ 273 h 381"/>
                <a:gd name="T52" fmla="*/ 10 w 284"/>
                <a:gd name="T53" fmla="*/ 289 h 381"/>
                <a:gd name="T54" fmla="*/ 10 w 284"/>
                <a:gd name="T55" fmla="*/ 304 h 381"/>
                <a:gd name="T56" fmla="*/ 5 w 284"/>
                <a:gd name="T57" fmla="*/ 319 h 381"/>
                <a:gd name="T58" fmla="*/ 0 w 284"/>
                <a:gd name="T59" fmla="*/ 334 h 381"/>
                <a:gd name="T60" fmla="*/ 0 w 284"/>
                <a:gd name="T61" fmla="*/ 350 h 381"/>
                <a:gd name="T62" fmla="*/ 0 w 284"/>
                <a:gd name="T63" fmla="*/ 365 h 381"/>
                <a:gd name="T64" fmla="*/ 0 w 284"/>
                <a:gd name="T65" fmla="*/ 380 h 38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84"/>
                <a:gd name="T100" fmla="*/ 0 h 381"/>
                <a:gd name="T101" fmla="*/ 284 w 284"/>
                <a:gd name="T102" fmla="*/ 381 h 38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84" h="381">
                  <a:moveTo>
                    <a:pt x="283" y="0"/>
                  </a:moveTo>
                  <a:lnTo>
                    <a:pt x="268" y="5"/>
                  </a:lnTo>
                  <a:lnTo>
                    <a:pt x="253" y="10"/>
                  </a:lnTo>
                  <a:lnTo>
                    <a:pt x="242" y="15"/>
                  </a:lnTo>
                  <a:lnTo>
                    <a:pt x="227" y="20"/>
                  </a:lnTo>
                  <a:lnTo>
                    <a:pt x="211" y="30"/>
                  </a:lnTo>
                  <a:lnTo>
                    <a:pt x="196" y="40"/>
                  </a:lnTo>
                  <a:lnTo>
                    <a:pt x="185" y="45"/>
                  </a:lnTo>
                  <a:lnTo>
                    <a:pt x="170" y="56"/>
                  </a:lnTo>
                  <a:lnTo>
                    <a:pt x="160" y="66"/>
                  </a:lnTo>
                  <a:lnTo>
                    <a:pt x="144" y="76"/>
                  </a:lnTo>
                  <a:lnTo>
                    <a:pt x="134" y="86"/>
                  </a:lnTo>
                  <a:lnTo>
                    <a:pt x="123" y="96"/>
                  </a:lnTo>
                  <a:lnTo>
                    <a:pt x="113" y="106"/>
                  </a:lnTo>
                  <a:lnTo>
                    <a:pt x="98" y="121"/>
                  </a:lnTo>
                  <a:lnTo>
                    <a:pt x="87" y="132"/>
                  </a:lnTo>
                  <a:lnTo>
                    <a:pt x="82" y="147"/>
                  </a:lnTo>
                  <a:lnTo>
                    <a:pt x="72" y="157"/>
                  </a:lnTo>
                  <a:lnTo>
                    <a:pt x="62" y="172"/>
                  </a:lnTo>
                  <a:lnTo>
                    <a:pt x="51" y="187"/>
                  </a:lnTo>
                  <a:lnTo>
                    <a:pt x="46" y="197"/>
                  </a:lnTo>
                  <a:lnTo>
                    <a:pt x="41" y="213"/>
                  </a:lnTo>
                  <a:lnTo>
                    <a:pt x="30" y="228"/>
                  </a:lnTo>
                  <a:lnTo>
                    <a:pt x="25" y="243"/>
                  </a:lnTo>
                  <a:lnTo>
                    <a:pt x="20" y="258"/>
                  </a:lnTo>
                  <a:lnTo>
                    <a:pt x="15" y="273"/>
                  </a:lnTo>
                  <a:lnTo>
                    <a:pt x="10" y="289"/>
                  </a:lnTo>
                  <a:lnTo>
                    <a:pt x="10" y="304"/>
                  </a:lnTo>
                  <a:lnTo>
                    <a:pt x="5" y="319"/>
                  </a:lnTo>
                  <a:lnTo>
                    <a:pt x="0" y="334"/>
                  </a:lnTo>
                  <a:lnTo>
                    <a:pt x="0" y="350"/>
                  </a:lnTo>
                  <a:lnTo>
                    <a:pt x="0" y="365"/>
                  </a:lnTo>
                  <a:lnTo>
                    <a:pt x="0" y="38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383" name="Freeform 372"/>
            <p:cNvSpPr>
              <a:spLocks/>
            </p:cNvSpPr>
            <p:nvPr/>
          </p:nvSpPr>
          <p:spPr bwMode="auto">
            <a:xfrm>
              <a:off x="1568" y="1957"/>
              <a:ext cx="305" cy="42"/>
            </a:xfrm>
            <a:custGeom>
              <a:avLst/>
              <a:gdLst>
                <a:gd name="T0" fmla="*/ 30 w 305"/>
                <a:gd name="T1" fmla="*/ 41 h 42"/>
                <a:gd name="T2" fmla="*/ 30 w 305"/>
                <a:gd name="T3" fmla="*/ 10 h 42"/>
                <a:gd name="T4" fmla="*/ 0 w 305"/>
                <a:gd name="T5" fmla="*/ 10 h 42"/>
                <a:gd name="T6" fmla="*/ 0 w 305"/>
                <a:gd name="T7" fmla="*/ 0 h 42"/>
                <a:gd name="T8" fmla="*/ 304 w 305"/>
                <a:gd name="T9" fmla="*/ 0 h 42"/>
                <a:gd name="T10" fmla="*/ 304 w 305"/>
                <a:gd name="T11" fmla="*/ 10 h 42"/>
                <a:gd name="T12" fmla="*/ 274 w 305"/>
                <a:gd name="T13" fmla="*/ 10 h 42"/>
                <a:gd name="T14" fmla="*/ 274 w 305"/>
                <a:gd name="T15" fmla="*/ 41 h 42"/>
                <a:gd name="T16" fmla="*/ 0 60000 65536"/>
                <a:gd name="T17" fmla="*/ 0 60000 65536"/>
                <a:gd name="T18" fmla="*/ 0 60000 65536"/>
                <a:gd name="T19" fmla="*/ 0 60000 65536"/>
                <a:gd name="T20" fmla="*/ 0 60000 65536"/>
                <a:gd name="T21" fmla="*/ 0 60000 65536"/>
                <a:gd name="T22" fmla="*/ 0 60000 65536"/>
                <a:gd name="T23" fmla="*/ 0 60000 65536"/>
                <a:gd name="T24" fmla="*/ 0 w 305"/>
                <a:gd name="T25" fmla="*/ 0 h 42"/>
                <a:gd name="T26" fmla="*/ 305 w 305"/>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5" h="42">
                  <a:moveTo>
                    <a:pt x="30" y="41"/>
                  </a:moveTo>
                  <a:lnTo>
                    <a:pt x="30" y="10"/>
                  </a:lnTo>
                  <a:lnTo>
                    <a:pt x="0" y="10"/>
                  </a:lnTo>
                  <a:lnTo>
                    <a:pt x="0" y="0"/>
                  </a:lnTo>
                  <a:lnTo>
                    <a:pt x="304" y="0"/>
                  </a:lnTo>
                  <a:lnTo>
                    <a:pt x="304" y="10"/>
                  </a:lnTo>
                  <a:lnTo>
                    <a:pt x="274" y="10"/>
                  </a:lnTo>
                  <a:lnTo>
                    <a:pt x="274" y="41"/>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384" name="Line 373"/>
            <p:cNvSpPr>
              <a:spLocks noChangeShapeType="1"/>
            </p:cNvSpPr>
            <p:nvPr/>
          </p:nvSpPr>
          <p:spPr bwMode="auto">
            <a:xfrm>
              <a:off x="1351" y="2879"/>
              <a:ext cx="126" cy="139"/>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85" name="Line 374"/>
            <p:cNvSpPr>
              <a:spLocks noChangeShapeType="1"/>
            </p:cNvSpPr>
            <p:nvPr/>
          </p:nvSpPr>
          <p:spPr bwMode="auto">
            <a:xfrm flipV="1">
              <a:off x="1968" y="2871"/>
              <a:ext cx="122" cy="155"/>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86" name="Line 375"/>
            <p:cNvSpPr>
              <a:spLocks noChangeShapeType="1"/>
            </p:cNvSpPr>
            <p:nvPr/>
          </p:nvSpPr>
          <p:spPr bwMode="auto">
            <a:xfrm>
              <a:off x="1320" y="2382"/>
              <a:ext cx="23" cy="489"/>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87" name="Line 376"/>
            <p:cNvSpPr>
              <a:spLocks noChangeShapeType="1"/>
            </p:cNvSpPr>
            <p:nvPr/>
          </p:nvSpPr>
          <p:spPr bwMode="auto">
            <a:xfrm>
              <a:off x="1603" y="1967"/>
              <a:ext cx="235"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88" name="Line 377"/>
            <p:cNvSpPr>
              <a:spLocks noChangeShapeType="1"/>
            </p:cNvSpPr>
            <p:nvPr/>
          </p:nvSpPr>
          <p:spPr bwMode="auto">
            <a:xfrm>
              <a:off x="1309" y="3229"/>
              <a:ext cx="827"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89" name="Line 378"/>
            <p:cNvSpPr>
              <a:spLocks noChangeShapeType="1"/>
            </p:cNvSpPr>
            <p:nvPr/>
          </p:nvSpPr>
          <p:spPr bwMode="auto">
            <a:xfrm flipH="1">
              <a:off x="1301" y="3026"/>
              <a:ext cx="184" cy="199"/>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90" name="Line 379"/>
            <p:cNvSpPr>
              <a:spLocks noChangeShapeType="1"/>
            </p:cNvSpPr>
            <p:nvPr/>
          </p:nvSpPr>
          <p:spPr bwMode="auto">
            <a:xfrm>
              <a:off x="1968" y="3026"/>
              <a:ext cx="168" cy="199"/>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91" name="Line 380"/>
            <p:cNvSpPr>
              <a:spLocks noChangeShapeType="1"/>
            </p:cNvSpPr>
            <p:nvPr/>
          </p:nvSpPr>
          <p:spPr bwMode="auto">
            <a:xfrm>
              <a:off x="1269" y="3229"/>
              <a:ext cx="3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92" name="Line 381"/>
            <p:cNvSpPr>
              <a:spLocks noChangeShapeType="1"/>
            </p:cNvSpPr>
            <p:nvPr/>
          </p:nvSpPr>
          <p:spPr bwMode="auto">
            <a:xfrm>
              <a:off x="2144" y="3229"/>
              <a:ext cx="28"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393" name="Freeform 382"/>
            <p:cNvSpPr>
              <a:spLocks/>
            </p:cNvSpPr>
            <p:nvPr/>
          </p:nvSpPr>
          <p:spPr bwMode="auto">
            <a:xfrm>
              <a:off x="1661" y="2216"/>
              <a:ext cx="120" cy="112"/>
            </a:xfrm>
            <a:custGeom>
              <a:avLst/>
              <a:gdLst>
                <a:gd name="T0" fmla="*/ 0 w 120"/>
                <a:gd name="T1" fmla="*/ 55 h 112"/>
                <a:gd name="T2" fmla="*/ 6 w 120"/>
                <a:gd name="T3" fmla="*/ 76 h 112"/>
                <a:gd name="T4" fmla="*/ 16 w 120"/>
                <a:gd name="T5" fmla="*/ 96 h 112"/>
                <a:gd name="T6" fmla="*/ 36 w 120"/>
                <a:gd name="T7" fmla="*/ 106 h 112"/>
                <a:gd name="T8" fmla="*/ 62 w 120"/>
                <a:gd name="T9" fmla="*/ 111 h 112"/>
                <a:gd name="T10" fmla="*/ 83 w 120"/>
                <a:gd name="T11" fmla="*/ 106 h 112"/>
                <a:gd name="T12" fmla="*/ 103 w 120"/>
                <a:gd name="T13" fmla="*/ 96 h 112"/>
                <a:gd name="T14" fmla="*/ 113 w 120"/>
                <a:gd name="T15" fmla="*/ 76 h 112"/>
                <a:gd name="T16" fmla="*/ 119 w 120"/>
                <a:gd name="T17" fmla="*/ 55 h 112"/>
                <a:gd name="T18" fmla="*/ 113 w 120"/>
                <a:gd name="T19" fmla="*/ 35 h 112"/>
                <a:gd name="T20" fmla="*/ 103 w 120"/>
                <a:gd name="T21" fmla="*/ 15 h 112"/>
                <a:gd name="T22" fmla="*/ 83 w 120"/>
                <a:gd name="T23" fmla="*/ 5 h 112"/>
                <a:gd name="T24" fmla="*/ 62 w 120"/>
                <a:gd name="T25" fmla="*/ 0 h 112"/>
                <a:gd name="T26" fmla="*/ 36 w 120"/>
                <a:gd name="T27" fmla="*/ 5 h 112"/>
                <a:gd name="T28" fmla="*/ 16 w 120"/>
                <a:gd name="T29" fmla="*/ 15 h 112"/>
                <a:gd name="T30" fmla="*/ 6 w 120"/>
                <a:gd name="T31" fmla="*/ 35 h 112"/>
                <a:gd name="T32" fmla="*/ 0 w 120"/>
                <a:gd name="T33" fmla="*/ 55 h 11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0"/>
                <a:gd name="T52" fmla="*/ 0 h 112"/>
                <a:gd name="T53" fmla="*/ 120 w 120"/>
                <a:gd name="T54" fmla="*/ 112 h 11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0" h="112">
                  <a:moveTo>
                    <a:pt x="0" y="55"/>
                  </a:moveTo>
                  <a:lnTo>
                    <a:pt x="6" y="76"/>
                  </a:lnTo>
                  <a:lnTo>
                    <a:pt x="16" y="96"/>
                  </a:lnTo>
                  <a:lnTo>
                    <a:pt x="36" y="106"/>
                  </a:lnTo>
                  <a:lnTo>
                    <a:pt x="62" y="111"/>
                  </a:lnTo>
                  <a:lnTo>
                    <a:pt x="83" y="106"/>
                  </a:lnTo>
                  <a:lnTo>
                    <a:pt x="103" y="96"/>
                  </a:lnTo>
                  <a:lnTo>
                    <a:pt x="113" y="76"/>
                  </a:lnTo>
                  <a:lnTo>
                    <a:pt x="119" y="55"/>
                  </a:lnTo>
                  <a:lnTo>
                    <a:pt x="113" y="35"/>
                  </a:lnTo>
                  <a:lnTo>
                    <a:pt x="103" y="15"/>
                  </a:lnTo>
                  <a:lnTo>
                    <a:pt x="83" y="5"/>
                  </a:lnTo>
                  <a:lnTo>
                    <a:pt x="62" y="0"/>
                  </a:lnTo>
                  <a:lnTo>
                    <a:pt x="36" y="5"/>
                  </a:lnTo>
                  <a:lnTo>
                    <a:pt x="16" y="15"/>
                  </a:lnTo>
                  <a:lnTo>
                    <a:pt x="6" y="35"/>
                  </a:lnTo>
                  <a:lnTo>
                    <a:pt x="0" y="5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394" name="Freeform 383"/>
            <p:cNvSpPr>
              <a:spLocks/>
            </p:cNvSpPr>
            <p:nvPr/>
          </p:nvSpPr>
          <p:spPr bwMode="auto">
            <a:xfrm>
              <a:off x="1646" y="2231"/>
              <a:ext cx="16" cy="11"/>
            </a:xfrm>
            <a:custGeom>
              <a:avLst/>
              <a:gdLst>
                <a:gd name="T0" fmla="*/ 15 w 16"/>
                <a:gd name="T1" fmla="*/ 5 h 11"/>
                <a:gd name="T2" fmla="*/ 10 w 16"/>
                <a:gd name="T3" fmla="*/ 0 h 11"/>
                <a:gd name="T4" fmla="*/ 5 w 16"/>
                <a:gd name="T5" fmla="*/ 0 h 11"/>
                <a:gd name="T6" fmla="*/ 0 w 16"/>
                <a:gd name="T7" fmla="*/ 5 h 11"/>
                <a:gd name="T8" fmla="*/ 5 w 16"/>
                <a:gd name="T9" fmla="*/ 10 h 11"/>
                <a:gd name="T10" fmla="*/ 10 w 16"/>
                <a:gd name="T11" fmla="*/ 10 h 11"/>
                <a:gd name="T12" fmla="*/ 15 w 16"/>
                <a:gd name="T13" fmla="*/ 5 h 11"/>
                <a:gd name="T14" fmla="*/ 0 60000 65536"/>
                <a:gd name="T15" fmla="*/ 0 60000 65536"/>
                <a:gd name="T16" fmla="*/ 0 60000 65536"/>
                <a:gd name="T17" fmla="*/ 0 60000 65536"/>
                <a:gd name="T18" fmla="*/ 0 60000 65536"/>
                <a:gd name="T19" fmla="*/ 0 60000 65536"/>
                <a:gd name="T20" fmla="*/ 0 60000 65536"/>
                <a:gd name="T21" fmla="*/ 0 w 16"/>
                <a:gd name="T22" fmla="*/ 0 h 11"/>
                <a:gd name="T23" fmla="*/ 16 w 16"/>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11">
                  <a:moveTo>
                    <a:pt x="15" y="5"/>
                  </a:moveTo>
                  <a:lnTo>
                    <a:pt x="10" y="0"/>
                  </a:lnTo>
                  <a:lnTo>
                    <a:pt x="5" y="0"/>
                  </a:lnTo>
                  <a:lnTo>
                    <a:pt x="0" y="5"/>
                  </a:lnTo>
                  <a:lnTo>
                    <a:pt x="5" y="10"/>
                  </a:lnTo>
                  <a:lnTo>
                    <a:pt x="10" y="10"/>
                  </a:lnTo>
                  <a:lnTo>
                    <a:pt x="15"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395" name="Freeform 384"/>
            <p:cNvSpPr>
              <a:spLocks/>
            </p:cNvSpPr>
            <p:nvPr/>
          </p:nvSpPr>
          <p:spPr bwMode="auto">
            <a:xfrm>
              <a:off x="1650" y="2307"/>
              <a:ext cx="12" cy="11"/>
            </a:xfrm>
            <a:custGeom>
              <a:avLst/>
              <a:gdLst>
                <a:gd name="T0" fmla="*/ 11 w 12"/>
                <a:gd name="T1" fmla="*/ 0 h 11"/>
                <a:gd name="T2" fmla="*/ 0 w 12"/>
                <a:gd name="T3" fmla="*/ 0 h 11"/>
                <a:gd name="T4" fmla="*/ 0 w 12"/>
                <a:gd name="T5" fmla="*/ 5 h 11"/>
                <a:gd name="T6" fmla="*/ 0 w 12"/>
                <a:gd name="T7" fmla="*/ 10 h 11"/>
                <a:gd name="T8" fmla="*/ 11 w 12"/>
                <a:gd name="T9" fmla="*/ 10 h 11"/>
                <a:gd name="T10" fmla="*/ 11 w 12"/>
                <a:gd name="T11" fmla="*/ 5 h 11"/>
                <a:gd name="T12" fmla="*/ 11 w 12"/>
                <a:gd name="T13" fmla="*/ 0 h 11"/>
                <a:gd name="T14" fmla="*/ 0 60000 65536"/>
                <a:gd name="T15" fmla="*/ 0 60000 65536"/>
                <a:gd name="T16" fmla="*/ 0 60000 65536"/>
                <a:gd name="T17" fmla="*/ 0 60000 65536"/>
                <a:gd name="T18" fmla="*/ 0 60000 65536"/>
                <a:gd name="T19" fmla="*/ 0 60000 65536"/>
                <a:gd name="T20" fmla="*/ 0 60000 65536"/>
                <a:gd name="T21" fmla="*/ 0 w 12"/>
                <a:gd name="T22" fmla="*/ 0 h 11"/>
                <a:gd name="T23" fmla="*/ 12 w 12"/>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 h="11">
                  <a:moveTo>
                    <a:pt x="11" y="0"/>
                  </a:moveTo>
                  <a:lnTo>
                    <a:pt x="0" y="0"/>
                  </a:lnTo>
                  <a:lnTo>
                    <a:pt x="0" y="5"/>
                  </a:lnTo>
                  <a:lnTo>
                    <a:pt x="0" y="10"/>
                  </a:lnTo>
                  <a:lnTo>
                    <a:pt x="11" y="10"/>
                  </a:lnTo>
                  <a:lnTo>
                    <a:pt x="11" y="5"/>
                  </a:lnTo>
                  <a:lnTo>
                    <a:pt x="11"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396" name="Freeform 385"/>
            <p:cNvSpPr>
              <a:spLocks/>
            </p:cNvSpPr>
            <p:nvPr/>
          </p:nvSpPr>
          <p:spPr bwMode="auto">
            <a:xfrm>
              <a:off x="1718" y="2342"/>
              <a:ext cx="16" cy="12"/>
            </a:xfrm>
            <a:custGeom>
              <a:avLst/>
              <a:gdLst>
                <a:gd name="T0" fmla="*/ 0 w 16"/>
                <a:gd name="T1" fmla="*/ 0 h 12"/>
                <a:gd name="T2" fmla="*/ 0 w 16"/>
                <a:gd name="T3" fmla="*/ 6 h 12"/>
                <a:gd name="T4" fmla="*/ 0 w 16"/>
                <a:gd name="T5" fmla="*/ 11 h 12"/>
                <a:gd name="T6" fmla="*/ 10 w 16"/>
                <a:gd name="T7" fmla="*/ 11 h 12"/>
                <a:gd name="T8" fmla="*/ 15 w 16"/>
                <a:gd name="T9" fmla="*/ 6 h 12"/>
                <a:gd name="T10" fmla="*/ 10 w 16"/>
                <a:gd name="T11" fmla="*/ 0 h 12"/>
                <a:gd name="T12" fmla="*/ 0 w 16"/>
                <a:gd name="T13" fmla="*/ 0 h 12"/>
                <a:gd name="T14" fmla="*/ 0 60000 65536"/>
                <a:gd name="T15" fmla="*/ 0 60000 65536"/>
                <a:gd name="T16" fmla="*/ 0 60000 65536"/>
                <a:gd name="T17" fmla="*/ 0 60000 65536"/>
                <a:gd name="T18" fmla="*/ 0 60000 65536"/>
                <a:gd name="T19" fmla="*/ 0 60000 65536"/>
                <a:gd name="T20" fmla="*/ 0 60000 65536"/>
                <a:gd name="T21" fmla="*/ 0 w 16"/>
                <a:gd name="T22" fmla="*/ 0 h 12"/>
                <a:gd name="T23" fmla="*/ 16 w 16"/>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12">
                  <a:moveTo>
                    <a:pt x="0" y="0"/>
                  </a:moveTo>
                  <a:lnTo>
                    <a:pt x="0" y="6"/>
                  </a:lnTo>
                  <a:lnTo>
                    <a:pt x="0" y="11"/>
                  </a:lnTo>
                  <a:lnTo>
                    <a:pt x="10" y="11"/>
                  </a:lnTo>
                  <a:lnTo>
                    <a:pt x="15" y="6"/>
                  </a:lnTo>
                  <a:lnTo>
                    <a:pt x="10" y="0"/>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397" name="Freeform 386"/>
            <p:cNvSpPr>
              <a:spLocks/>
            </p:cNvSpPr>
            <p:nvPr/>
          </p:nvSpPr>
          <p:spPr bwMode="auto">
            <a:xfrm>
              <a:off x="1780" y="2302"/>
              <a:ext cx="15" cy="11"/>
            </a:xfrm>
            <a:custGeom>
              <a:avLst/>
              <a:gdLst>
                <a:gd name="T0" fmla="*/ 0 w 15"/>
                <a:gd name="T1" fmla="*/ 5 h 11"/>
                <a:gd name="T2" fmla="*/ 4 w 15"/>
                <a:gd name="T3" fmla="*/ 10 h 11"/>
                <a:gd name="T4" fmla="*/ 10 w 15"/>
                <a:gd name="T5" fmla="*/ 10 h 11"/>
                <a:gd name="T6" fmla="*/ 14 w 15"/>
                <a:gd name="T7" fmla="*/ 5 h 11"/>
                <a:gd name="T8" fmla="*/ 10 w 15"/>
                <a:gd name="T9" fmla="*/ 0 h 11"/>
                <a:gd name="T10" fmla="*/ 4 w 15"/>
                <a:gd name="T11" fmla="*/ 0 h 11"/>
                <a:gd name="T12" fmla="*/ 0 w 15"/>
                <a:gd name="T13" fmla="*/ 5 h 11"/>
                <a:gd name="T14" fmla="*/ 0 60000 65536"/>
                <a:gd name="T15" fmla="*/ 0 60000 65536"/>
                <a:gd name="T16" fmla="*/ 0 60000 65536"/>
                <a:gd name="T17" fmla="*/ 0 60000 65536"/>
                <a:gd name="T18" fmla="*/ 0 60000 65536"/>
                <a:gd name="T19" fmla="*/ 0 60000 65536"/>
                <a:gd name="T20" fmla="*/ 0 60000 65536"/>
                <a:gd name="T21" fmla="*/ 0 w 15"/>
                <a:gd name="T22" fmla="*/ 0 h 11"/>
                <a:gd name="T23" fmla="*/ 15 w 15"/>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11">
                  <a:moveTo>
                    <a:pt x="0" y="5"/>
                  </a:moveTo>
                  <a:lnTo>
                    <a:pt x="4" y="10"/>
                  </a:lnTo>
                  <a:lnTo>
                    <a:pt x="10" y="10"/>
                  </a:lnTo>
                  <a:lnTo>
                    <a:pt x="14" y="5"/>
                  </a:lnTo>
                  <a:lnTo>
                    <a:pt x="10" y="0"/>
                  </a:lnTo>
                  <a:lnTo>
                    <a:pt x="4" y="0"/>
                  </a:lnTo>
                  <a:lnTo>
                    <a:pt x="0"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398" name="Freeform 387"/>
            <p:cNvSpPr>
              <a:spLocks/>
            </p:cNvSpPr>
            <p:nvPr/>
          </p:nvSpPr>
          <p:spPr bwMode="auto">
            <a:xfrm>
              <a:off x="1780" y="2226"/>
              <a:ext cx="11" cy="11"/>
            </a:xfrm>
            <a:custGeom>
              <a:avLst/>
              <a:gdLst>
                <a:gd name="T0" fmla="*/ 4 w 11"/>
                <a:gd name="T1" fmla="*/ 10 h 11"/>
                <a:gd name="T2" fmla="*/ 10 w 11"/>
                <a:gd name="T3" fmla="*/ 10 h 11"/>
                <a:gd name="T4" fmla="*/ 10 w 11"/>
                <a:gd name="T5" fmla="*/ 5 h 11"/>
                <a:gd name="T6" fmla="*/ 10 w 11"/>
                <a:gd name="T7" fmla="*/ 0 h 11"/>
                <a:gd name="T8" fmla="*/ 4 w 11"/>
                <a:gd name="T9" fmla="*/ 0 h 11"/>
                <a:gd name="T10" fmla="*/ 0 w 11"/>
                <a:gd name="T11" fmla="*/ 5 h 11"/>
                <a:gd name="T12" fmla="*/ 4 w 11"/>
                <a:gd name="T13" fmla="*/ 10 h 11"/>
                <a:gd name="T14" fmla="*/ 0 60000 65536"/>
                <a:gd name="T15" fmla="*/ 0 60000 65536"/>
                <a:gd name="T16" fmla="*/ 0 60000 65536"/>
                <a:gd name="T17" fmla="*/ 0 60000 65536"/>
                <a:gd name="T18" fmla="*/ 0 60000 65536"/>
                <a:gd name="T19" fmla="*/ 0 60000 65536"/>
                <a:gd name="T20" fmla="*/ 0 60000 65536"/>
                <a:gd name="T21" fmla="*/ 0 w 11"/>
                <a:gd name="T22" fmla="*/ 0 h 11"/>
                <a:gd name="T23" fmla="*/ 11 w 11"/>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1">
                  <a:moveTo>
                    <a:pt x="4" y="10"/>
                  </a:moveTo>
                  <a:lnTo>
                    <a:pt x="10" y="10"/>
                  </a:lnTo>
                  <a:lnTo>
                    <a:pt x="10" y="5"/>
                  </a:lnTo>
                  <a:lnTo>
                    <a:pt x="10" y="0"/>
                  </a:lnTo>
                  <a:lnTo>
                    <a:pt x="4" y="0"/>
                  </a:lnTo>
                  <a:lnTo>
                    <a:pt x="0" y="5"/>
                  </a:lnTo>
                  <a:lnTo>
                    <a:pt x="4" y="1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399" name="Freeform 388"/>
            <p:cNvSpPr>
              <a:spLocks/>
            </p:cNvSpPr>
            <p:nvPr/>
          </p:nvSpPr>
          <p:spPr bwMode="auto">
            <a:xfrm>
              <a:off x="1712" y="2190"/>
              <a:ext cx="11" cy="12"/>
            </a:xfrm>
            <a:custGeom>
              <a:avLst/>
              <a:gdLst>
                <a:gd name="T0" fmla="*/ 10 w 11"/>
                <a:gd name="T1" fmla="*/ 11 h 12"/>
                <a:gd name="T2" fmla="*/ 10 w 11"/>
                <a:gd name="T3" fmla="*/ 5 h 12"/>
                <a:gd name="T4" fmla="*/ 10 w 11"/>
                <a:gd name="T5" fmla="*/ 0 h 12"/>
                <a:gd name="T6" fmla="*/ 0 w 11"/>
                <a:gd name="T7" fmla="*/ 0 h 12"/>
                <a:gd name="T8" fmla="*/ 0 w 11"/>
                <a:gd name="T9" fmla="*/ 5 h 12"/>
                <a:gd name="T10" fmla="*/ 0 w 11"/>
                <a:gd name="T11" fmla="*/ 11 h 12"/>
                <a:gd name="T12" fmla="*/ 10 w 11"/>
                <a:gd name="T13" fmla="*/ 11 h 12"/>
                <a:gd name="T14" fmla="*/ 0 60000 65536"/>
                <a:gd name="T15" fmla="*/ 0 60000 65536"/>
                <a:gd name="T16" fmla="*/ 0 60000 65536"/>
                <a:gd name="T17" fmla="*/ 0 60000 65536"/>
                <a:gd name="T18" fmla="*/ 0 60000 65536"/>
                <a:gd name="T19" fmla="*/ 0 60000 65536"/>
                <a:gd name="T20" fmla="*/ 0 60000 65536"/>
                <a:gd name="T21" fmla="*/ 0 w 11"/>
                <a:gd name="T22" fmla="*/ 0 h 12"/>
                <a:gd name="T23" fmla="*/ 11 w 11"/>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2">
                  <a:moveTo>
                    <a:pt x="10" y="11"/>
                  </a:moveTo>
                  <a:lnTo>
                    <a:pt x="10" y="5"/>
                  </a:lnTo>
                  <a:lnTo>
                    <a:pt x="10" y="0"/>
                  </a:lnTo>
                  <a:lnTo>
                    <a:pt x="0" y="0"/>
                  </a:lnTo>
                  <a:lnTo>
                    <a:pt x="0" y="5"/>
                  </a:lnTo>
                  <a:lnTo>
                    <a:pt x="0" y="11"/>
                  </a:lnTo>
                  <a:lnTo>
                    <a:pt x="10" y="11"/>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00" name="Freeform 389"/>
            <p:cNvSpPr>
              <a:spLocks/>
            </p:cNvSpPr>
            <p:nvPr/>
          </p:nvSpPr>
          <p:spPr bwMode="auto">
            <a:xfrm>
              <a:off x="2114" y="2408"/>
              <a:ext cx="11" cy="17"/>
            </a:xfrm>
            <a:custGeom>
              <a:avLst/>
              <a:gdLst>
                <a:gd name="T0" fmla="*/ 10 w 11"/>
                <a:gd name="T1" fmla="*/ 0 h 17"/>
                <a:gd name="T2" fmla="*/ 10 w 11"/>
                <a:gd name="T3" fmla="*/ 0 h 17"/>
                <a:gd name="T4" fmla="*/ 10 w 11"/>
                <a:gd name="T5" fmla="*/ 5 h 17"/>
                <a:gd name="T6" fmla="*/ 10 w 11"/>
                <a:gd name="T7" fmla="*/ 10 h 17"/>
                <a:gd name="T8" fmla="*/ 6 w 11"/>
                <a:gd name="T9" fmla="*/ 10 h 17"/>
                <a:gd name="T10" fmla="*/ 6 w 11"/>
                <a:gd name="T11" fmla="*/ 16 h 17"/>
                <a:gd name="T12" fmla="*/ 0 w 11"/>
                <a:gd name="T13" fmla="*/ 16 h 17"/>
                <a:gd name="T14" fmla="*/ 0 60000 65536"/>
                <a:gd name="T15" fmla="*/ 0 60000 65536"/>
                <a:gd name="T16" fmla="*/ 0 60000 65536"/>
                <a:gd name="T17" fmla="*/ 0 60000 65536"/>
                <a:gd name="T18" fmla="*/ 0 60000 65536"/>
                <a:gd name="T19" fmla="*/ 0 60000 65536"/>
                <a:gd name="T20" fmla="*/ 0 60000 65536"/>
                <a:gd name="T21" fmla="*/ 0 w 11"/>
                <a:gd name="T22" fmla="*/ 0 h 17"/>
                <a:gd name="T23" fmla="*/ 11 w 11"/>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7">
                  <a:moveTo>
                    <a:pt x="10" y="0"/>
                  </a:moveTo>
                  <a:lnTo>
                    <a:pt x="10" y="0"/>
                  </a:lnTo>
                  <a:lnTo>
                    <a:pt x="10" y="5"/>
                  </a:lnTo>
                  <a:lnTo>
                    <a:pt x="10" y="10"/>
                  </a:lnTo>
                  <a:lnTo>
                    <a:pt x="6" y="10"/>
                  </a:lnTo>
                  <a:lnTo>
                    <a:pt x="6" y="16"/>
                  </a:lnTo>
                  <a:lnTo>
                    <a:pt x="0" y="1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01" name="Line 390"/>
            <p:cNvSpPr>
              <a:spLocks noChangeShapeType="1"/>
            </p:cNvSpPr>
            <p:nvPr/>
          </p:nvSpPr>
          <p:spPr bwMode="auto">
            <a:xfrm flipH="1">
              <a:off x="2120" y="2382"/>
              <a:ext cx="14" cy="22"/>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02" name="Line 391"/>
            <p:cNvSpPr>
              <a:spLocks noChangeShapeType="1"/>
            </p:cNvSpPr>
            <p:nvPr/>
          </p:nvSpPr>
          <p:spPr bwMode="auto">
            <a:xfrm flipH="1">
              <a:off x="2090" y="2554"/>
              <a:ext cx="28" cy="317"/>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03" name="Freeform 392"/>
            <p:cNvSpPr>
              <a:spLocks/>
            </p:cNvSpPr>
            <p:nvPr/>
          </p:nvSpPr>
          <p:spPr bwMode="auto">
            <a:xfrm>
              <a:off x="2635" y="1607"/>
              <a:ext cx="37" cy="57"/>
            </a:xfrm>
            <a:custGeom>
              <a:avLst/>
              <a:gdLst>
                <a:gd name="T0" fmla="*/ 0 w 37"/>
                <a:gd name="T1" fmla="*/ 56 h 57"/>
                <a:gd name="T2" fmla="*/ 0 w 37"/>
                <a:gd name="T3" fmla="*/ 0 h 57"/>
                <a:gd name="T4" fmla="*/ 15 w 37"/>
                <a:gd name="T5" fmla="*/ 36 h 57"/>
                <a:gd name="T6" fmla="*/ 36 w 37"/>
                <a:gd name="T7" fmla="*/ 0 h 57"/>
                <a:gd name="T8" fmla="*/ 36 w 37"/>
                <a:gd name="T9" fmla="*/ 56 h 57"/>
                <a:gd name="T10" fmla="*/ 0 60000 65536"/>
                <a:gd name="T11" fmla="*/ 0 60000 65536"/>
                <a:gd name="T12" fmla="*/ 0 60000 65536"/>
                <a:gd name="T13" fmla="*/ 0 60000 65536"/>
                <a:gd name="T14" fmla="*/ 0 60000 65536"/>
                <a:gd name="T15" fmla="*/ 0 w 37"/>
                <a:gd name="T16" fmla="*/ 0 h 57"/>
                <a:gd name="T17" fmla="*/ 37 w 37"/>
                <a:gd name="T18" fmla="*/ 57 h 57"/>
              </a:gdLst>
              <a:ahLst/>
              <a:cxnLst>
                <a:cxn ang="T10">
                  <a:pos x="T0" y="T1"/>
                </a:cxn>
                <a:cxn ang="T11">
                  <a:pos x="T2" y="T3"/>
                </a:cxn>
                <a:cxn ang="T12">
                  <a:pos x="T4" y="T5"/>
                </a:cxn>
                <a:cxn ang="T13">
                  <a:pos x="T6" y="T7"/>
                </a:cxn>
                <a:cxn ang="T14">
                  <a:pos x="T8" y="T9"/>
                </a:cxn>
              </a:cxnLst>
              <a:rect l="T15" t="T16" r="T17" b="T18"/>
              <a:pathLst>
                <a:path w="37" h="57">
                  <a:moveTo>
                    <a:pt x="0" y="56"/>
                  </a:moveTo>
                  <a:lnTo>
                    <a:pt x="0" y="0"/>
                  </a:lnTo>
                  <a:lnTo>
                    <a:pt x="15" y="36"/>
                  </a:lnTo>
                  <a:lnTo>
                    <a:pt x="36" y="0"/>
                  </a:lnTo>
                  <a:lnTo>
                    <a:pt x="36" y="5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04" name="Line 393"/>
            <p:cNvSpPr>
              <a:spLocks noChangeShapeType="1"/>
            </p:cNvSpPr>
            <p:nvPr/>
          </p:nvSpPr>
          <p:spPr bwMode="auto">
            <a:xfrm>
              <a:off x="2689" y="1663"/>
              <a:ext cx="4"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05" name="Freeform 394"/>
            <p:cNvSpPr>
              <a:spLocks/>
            </p:cNvSpPr>
            <p:nvPr/>
          </p:nvSpPr>
          <p:spPr bwMode="auto">
            <a:xfrm>
              <a:off x="2685" y="1628"/>
              <a:ext cx="7" cy="36"/>
            </a:xfrm>
            <a:custGeom>
              <a:avLst/>
              <a:gdLst>
                <a:gd name="T0" fmla="*/ 6 w 7"/>
                <a:gd name="T1" fmla="*/ 35 h 36"/>
                <a:gd name="T2" fmla="*/ 6 w 7"/>
                <a:gd name="T3" fmla="*/ 0 h 36"/>
                <a:gd name="T4" fmla="*/ 0 w 7"/>
                <a:gd name="T5" fmla="*/ 0 h 36"/>
                <a:gd name="T6" fmla="*/ 0 60000 65536"/>
                <a:gd name="T7" fmla="*/ 0 60000 65536"/>
                <a:gd name="T8" fmla="*/ 0 60000 65536"/>
                <a:gd name="T9" fmla="*/ 0 w 7"/>
                <a:gd name="T10" fmla="*/ 0 h 36"/>
                <a:gd name="T11" fmla="*/ 7 w 7"/>
                <a:gd name="T12" fmla="*/ 36 h 36"/>
              </a:gdLst>
              <a:ahLst/>
              <a:cxnLst>
                <a:cxn ang="T6">
                  <a:pos x="T0" y="T1"/>
                </a:cxn>
                <a:cxn ang="T7">
                  <a:pos x="T2" y="T3"/>
                </a:cxn>
                <a:cxn ang="T8">
                  <a:pos x="T4" y="T5"/>
                </a:cxn>
              </a:cxnLst>
              <a:rect l="T9" t="T10" r="T11" b="T12"/>
              <a:pathLst>
                <a:path w="7" h="36">
                  <a:moveTo>
                    <a:pt x="6" y="35"/>
                  </a:moveTo>
                  <a:lnTo>
                    <a:pt x="6" y="0"/>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06" name="Line 395"/>
            <p:cNvSpPr>
              <a:spLocks noChangeShapeType="1"/>
            </p:cNvSpPr>
            <p:nvPr/>
          </p:nvSpPr>
          <p:spPr bwMode="auto">
            <a:xfrm flipV="1">
              <a:off x="2691" y="1609"/>
              <a:ext cx="0" cy="1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07" name="Line 396"/>
            <p:cNvSpPr>
              <a:spLocks noChangeShapeType="1"/>
            </p:cNvSpPr>
            <p:nvPr/>
          </p:nvSpPr>
          <p:spPr bwMode="auto">
            <a:xfrm flipV="1">
              <a:off x="2715" y="1624"/>
              <a:ext cx="24" cy="4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08" name="Line 397"/>
            <p:cNvSpPr>
              <a:spLocks noChangeShapeType="1"/>
            </p:cNvSpPr>
            <p:nvPr/>
          </p:nvSpPr>
          <p:spPr bwMode="auto">
            <a:xfrm>
              <a:off x="2715" y="1632"/>
              <a:ext cx="24" cy="27"/>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09" name="Line 398"/>
            <p:cNvSpPr>
              <a:spLocks noChangeShapeType="1"/>
            </p:cNvSpPr>
            <p:nvPr/>
          </p:nvSpPr>
          <p:spPr bwMode="auto">
            <a:xfrm>
              <a:off x="2763" y="1663"/>
              <a:ext cx="6"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10" name="Freeform 399"/>
            <p:cNvSpPr>
              <a:spLocks/>
            </p:cNvSpPr>
            <p:nvPr/>
          </p:nvSpPr>
          <p:spPr bwMode="auto">
            <a:xfrm>
              <a:off x="2759" y="1628"/>
              <a:ext cx="5" cy="36"/>
            </a:xfrm>
            <a:custGeom>
              <a:avLst/>
              <a:gdLst>
                <a:gd name="T0" fmla="*/ 4 w 5"/>
                <a:gd name="T1" fmla="*/ 35 h 36"/>
                <a:gd name="T2" fmla="*/ 4 w 5"/>
                <a:gd name="T3" fmla="*/ 0 h 36"/>
                <a:gd name="T4" fmla="*/ 0 w 5"/>
                <a:gd name="T5" fmla="*/ 0 h 36"/>
                <a:gd name="T6" fmla="*/ 0 60000 65536"/>
                <a:gd name="T7" fmla="*/ 0 60000 65536"/>
                <a:gd name="T8" fmla="*/ 0 60000 65536"/>
                <a:gd name="T9" fmla="*/ 0 w 5"/>
                <a:gd name="T10" fmla="*/ 0 h 36"/>
                <a:gd name="T11" fmla="*/ 5 w 5"/>
                <a:gd name="T12" fmla="*/ 36 h 36"/>
              </a:gdLst>
              <a:ahLst/>
              <a:cxnLst>
                <a:cxn ang="T6">
                  <a:pos x="T0" y="T1"/>
                </a:cxn>
                <a:cxn ang="T7">
                  <a:pos x="T2" y="T3"/>
                </a:cxn>
                <a:cxn ang="T8">
                  <a:pos x="T4" y="T5"/>
                </a:cxn>
              </a:cxnLst>
              <a:rect l="T9" t="T10" r="T11" b="T12"/>
              <a:pathLst>
                <a:path w="5" h="36">
                  <a:moveTo>
                    <a:pt x="4" y="35"/>
                  </a:moveTo>
                  <a:lnTo>
                    <a:pt x="4" y="0"/>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11" name="Line 400"/>
            <p:cNvSpPr>
              <a:spLocks noChangeShapeType="1"/>
            </p:cNvSpPr>
            <p:nvPr/>
          </p:nvSpPr>
          <p:spPr bwMode="auto">
            <a:xfrm flipV="1">
              <a:off x="2763" y="1609"/>
              <a:ext cx="0" cy="1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12" name="Line 401"/>
            <p:cNvSpPr>
              <a:spLocks noChangeShapeType="1"/>
            </p:cNvSpPr>
            <p:nvPr/>
          </p:nvSpPr>
          <p:spPr bwMode="auto">
            <a:xfrm flipV="1">
              <a:off x="2789" y="1624"/>
              <a:ext cx="0" cy="4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13" name="Freeform 402"/>
            <p:cNvSpPr>
              <a:spLocks/>
            </p:cNvSpPr>
            <p:nvPr/>
          </p:nvSpPr>
          <p:spPr bwMode="auto">
            <a:xfrm>
              <a:off x="2789" y="1628"/>
              <a:ext cx="27" cy="36"/>
            </a:xfrm>
            <a:custGeom>
              <a:avLst/>
              <a:gdLst>
                <a:gd name="T0" fmla="*/ 0 w 27"/>
                <a:gd name="T1" fmla="*/ 10 h 36"/>
                <a:gd name="T2" fmla="*/ 6 w 27"/>
                <a:gd name="T3" fmla="*/ 0 h 36"/>
                <a:gd name="T4" fmla="*/ 16 w 27"/>
                <a:gd name="T5" fmla="*/ 0 h 36"/>
                <a:gd name="T6" fmla="*/ 26 w 27"/>
                <a:gd name="T7" fmla="*/ 10 h 36"/>
                <a:gd name="T8" fmla="*/ 26 w 27"/>
                <a:gd name="T9" fmla="*/ 35 h 36"/>
                <a:gd name="T10" fmla="*/ 0 60000 65536"/>
                <a:gd name="T11" fmla="*/ 0 60000 65536"/>
                <a:gd name="T12" fmla="*/ 0 60000 65536"/>
                <a:gd name="T13" fmla="*/ 0 60000 65536"/>
                <a:gd name="T14" fmla="*/ 0 60000 65536"/>
                <a:gd name="T15" fmla="*/ 0 w 27"/>
                <a:gd name="T16" fmla="*/ 0 h 36"/>
                <a:gd name="T17" fmla="*/ 27 w 27"/>
                <a:gd name="T18" fmla="*/ 36 h 36"/>
              </a:gdLst>
              <a:ahLst/>
              <a:cxnLst>
                <a:cxn ang="T10">
                  <a:pos x="T0" y="T1"/>
                </a:cxn>
                <a:cxn ang="T11">
                  <a:pos x="T2" y="T3"/>
                </a:cxn>
                <a:cxn ang="T12">
                  <a:pos x="T4" y="T5"/>
                </a:cxn>
                <a:cxn ang="T13">
                  <a:pos x="T6" y="T7"/>
                </a:cxn>
                <a:cxn ang="T14">
                  <a:pos x="T8" y="T9"/>
                </a:cxn>
              </a:cxnLst>
              <a:rect l="T15" t="T16" r="T17" b="T18"/>
              <a:pathLst>
                <a:path w="27" h="36">
                  <a:moveTo>
                    <a:pt x="0" y="10"/>
                  </a:moveTo>
                  <a:lnTo>
                    <a:pt x="6" y="0"/>
                  </a:lnTo>
                  <a:lnTo>
                    <a:pt x="16" y="0"/>
                  </a:lnTo>
                  <a:lnTo>
                    <a:pt x="26" y="10"/>
                  </a:lnTo>
                  <a:lnTo>
                    <a:pt x="26" y="3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14" name="Freeform 403"/>
            <p:cNvSpPr>
              <a:spLocks/>
            </p:cNvSpPr>
            <p:nvPr/>
          </p:nvSpPr>
          <p:spPr bwMode="auto">
            <a:xfrm>
              <a:off x="2831" y="1628"/>
              <a:ext cx="31" cy="56"/>
            </a:xfrm>
            <a:custGeom>
              <a:avLst/>
              <a:gdLst>
                <a:gd name="T0" fmla="*/ 0 w 31"/>
                <a:gd name="T1" fmla="*/ 45 h 56"/>
                <a:gd name="T2" fmla="*/ 4 w 31"/>
                <a:gd name="T3" fmla="*/ 55 h 56"/>
                <a:gd name="T4" fmla="*/ 20 w 31"/>
                <a:gd name="T5" fmla="*/ 55 h 56"/>
                <a:gd name="T6" fmla="*/ 30 w 31"/>
                <a:gd name="T7" fmla="*/ 45 h 56"/>
                <a:gd name="T8" fmla="*/ 30 w 31"/>
                <a:gd name="T9" fmla="*/ 0 h 56"/>
                <a:gd name="T10" fmla="*/ 0 60000 65536"/>
                <a:gd name="T11" fmla="*/ 0 60000 65536"/>
                <a:gd name="T12" fmla="*/ 0 60000 65536"/>
                <a:gd name="T13" fmla="*/ 0 60000 65536"/>
                <a:gd name="T14" fmla="*/ 0 60000 65536"/>
                <a:gd name="T15" fmla="*/ 0 w 31"/>
                <a:gd name="T16" fmla="*/ 0 h 56"/>
                <a:gd name="T17" fmla="*/ 31 w 31"/>
                <a:gd name="T18" fmla="*/ 56 h 56"/>
              </a:gdLst>
              <a:ahLst/>
              <a:cxnLst>
                <a:cxn ang="T10">
                  <a:pos x="T0" y="T1"/>
                </a:cxn>
                <a:cxn ang="T11">
                  <a:pos x="T2" y="T3"/>
                </a:cxn>
                <a:cxn ang="T12">
                  <a:pos x="T4" y="T5"/>
                </a:cxn>
                <a:cxn ang="T13">
                  <a:pos x="T6" y="T7"/>
                </a:cxn>
                <a:cxn ang="T14">
                  <a:pos x="T8" y="T9"/>
                </a:cxn>
              </a:cxnLst>
              <a:rect l="T15" t="T16" r="T17" b="T18"/>
              <a:pathLst>
                <a:path w="31" h="56">
                  <a:moveTo>
                    <a:pt x="0" y="45"/>
                  </a:moveTo>
                  <a:lnTo>
                    <a:pt x="4" y="55"/>
                  </a:lnTo>
                  <a:lnTo>
                    <a:pt x="20" y="55"/>
                  </a:lnTo>
                  <a:lnTo>
                    <a:pt x="30" y="45"/>
                  </a:lnTo>
                  <a:lnTo>
                    <a:pt x="3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15" name="Freeform 404"/>
            <p:cNvSpPr>
              <a:spLocks/>
            </p:cNvSpPr>
            <p:nvPr/>
          </p:nvSpPr>
          <p:spPr bwMode="auto">
            <a:xfrm>
              <a:off x="2831" y="1628"/>
              <a:ext cx="31" cy="36"/>
            </a:xfrm>
            <a:custGeom>
              <a:avLst/>
              <a:gdLst>
                <a:gd name="T0" fmla="*/ 30 w 31"/>
                <a:gd name="T1" fmla="*/ 10 h 36"/>
                <a:gd name="T2" fmla="*/ 20 w 31"/>
                <a:gd name="T3" fmla="*/ 0 h 36"/>
                <a:gd name="T4" fmla="*/ 4 w 31"/>
                <a:gd name="T5" fmla="*/ 0 h 36"/>
                <a:gd name="T6" fmla="*/ 0 w 31"/>
                <a:gd name="T7" fmla="*/ 10 h 36"/>
                <a:gd name="T8" fmla="*/ 0 w 31"/>
                <a:gd name="T9" fmla="*/ 25 h 36"/>
                <a:gd name="T10" fmla="*/ 4 w 31"/>
                <a:gd name="T11" fmla="*/ 35 h 36"/>
                <a:gd name="T12" fmla="*/ 20 w 31"/>
                <a:gd name="T13" fmla="*/ 35 h 36"/>
                <a:gd name="T14" fmla="*/ 30 w 31"/>
                <a:gd name="T15" fmla="*/ 25 h 36"/>
                <a:gd name="T16" fmla="*/ 0 60000 65536"/>
                <a:gd name="T17" fmla="*/ 0 60000 65536"/>
                <a:gd name="T18" fmla="*/ 0 60000 65536"/>
                <a:gd name="T19" fmla="*/ 0 60000 65536"/>
                <a:gd name="T20" fmla="*/ 0 60000 65536"/>
                <a:gd name="T21" fmla="*/ 0 60000 65536"/>
                <a:gd name="T22" fmla="*/ 0 60000 65536"/>
                <a:gd name="T23" fmla="*/ 0 60000 65536"/>
                <a:gd name="T24" fmla="*/ 0 w 31"/>
                <a:gd name="T25" fmla="*/ 0 h 36"/>
                <a:gd name="T26" fmla="*/ 31 w 31"/>
                <a:gd name="T27" fmla="*/ 36 h 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 h="36">
                  <a:moveTo>
                    <a:pt x="30" y="10"/>
                  </a:moveTo>
                  <a:lnTo>
                    <a:pt x="20" y="0"/>
                  </a:lnTo>
                  <a:lnTo>
                    <a:pt x="4" y="0"/>
                  </a:lnTo>
                  <a:lnTo>
                    <a:pt x="0" y="10"/>
                  </a:lnTo>
                  <a:lnTo>
                    <a:pt x="0" y="25"/>
                  </a:lnTo>
                  <a:lnTo>
                    <a:pt x="4" y="35"/>
                  </a:lnTo>
                  <a:lnTo>
                    <a:pt x="20" y="35"/>
                  </a:lnTo>
                  <a:lnTo>
                    <a:pt x="30" y="2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16" name="Line 405"/>
            <p:cNvSpPr>
              <a:spLocks noChangeShapeType="1"/>
            </p:cNvSpPr>
            <p:nvPr/>
          </p:nvSpPr>
          <p:spPr bwMode="auto">
            <a:xfrm flipV="1">
              <a:off x="2923" y="1603"/>
              <a:ext cx="0" cy="64"/>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17" name="Line 406"/>
            <p:cNvSpPr>
              <a:spLocks noChangeShapeType="1"/>
            </p:cNvSpPr>
            <p:nvPr/>
          </p:nvSpPr>
          <p:spPr bwMode="auto">
            <a:xfrm>
              <a:off x="2959" y="1611"/>
              <a:ext cx="0" cy="4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18" name="Line 407"/>
            <p:cNvSpPr>
              <a:spLocks noChangeShapeType="1"/>
            </p:cNvSpPr>
            <p:nvPr/>
          </p:nvSpPr>
          <p:spPr bwMode="auto">
            <a:xfrm flipH="1">
              <a:off x="2919" y="1638"/>
              <a:ext cx="44"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19" name="Freeform 408"/>
            <p:cNvSpPr>
              <a:spLocks/>
            </p:cNvSpPr>
            <p:nvPr/>
          </p:nvSpPr>
          <p:spPr bwMode="auto">
            <a:xfrm>
              <a:off x="2975" y="1628"/>
              <a:ext cx="37" cy="36"/>
            </a:xfrm>
            <a:custGeom>
              <a:avLst/>
              <a:gdLst>
                <a:gd name="T0" fmla="*/ 0 w 37"/>
                <a:gd name="T1" fmla="*/ 20 h 36"/>
                <a:gd name="T2" fmla="*/ 36 w 37"/>
                <a:gd name="T3" fmla="*/ 20 h 36"/>
                <a:gd name="T4" fmla="*/ 36 w 37"/>
                <a:gd name="T5" fmla="*/ 10 h 36"/>
                <a:gd name="T6" fmla="*/ 26 w 37"/>
                <a:gd name="T7" fmla="*/ 0 h 36"/>
                <a:gd name="T8" fmla="*/ 10 w 37"/>
                <a:gd name="T9" fmla="*/ 0 h 36"/>
                <a:gd name="T10" fmla="*/ 0 w 37"/>
                <a:gd name="T11" fmla="*/ 10 h 36"/>
                <a:gd name="T12" fmla="*/ 0 w 37"/>
                <a:gd name="T13" fmla="*/ 25 h 36"/>
                <a:gd name="T14" fmla="*/ 10 w 37"/>
                <a:gd name="T15" fmla="*/ 35 h 36"/>
                <a:gd name="T16" fmla="*/ 26 w 37"/>
                <a:gd name="T17" fmla="*/ 35 h 36"/>
                <a:gd name="T18" fmla="*/ 36 w 37"/>
                <a:gd name="T19" fmla="*/ 25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7"/>
                <a:gd name="T31" fmla="*/ 0 h 36"/>
                <a:gd name="T32" fmla="*/ 37 w 37"/>
                <a:gd name="T33" fmla="*/ 36 h 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7" h="36">
                  <a:moveTo>
                    <a:pt x="0" y="20"/>
                  </a:moveTo>
                  <a:lnTo>
                    <a:pt x="36" y="20"/>
                  </a:lnTo>
                  <a:lnTo>
                    <a:pt x="36" y="10"/>
                  </a:lnTo>
                  <a:lnTo>
                    <a:pt x="26" y="0"/>
                  </a:lnTo>
                  <a:lnTo>
                    <a:pt x="10" y="0"/>
                  </a:lnTo>
                  <a:lnTo>
                    <a:pt x="0" y="10"/>
                  </a:lnTo>
                  <a:lnTo>
                    <a:pt x="0" y="25"/>
                  </a:lnTo>
                  <a:lnTo>
                    <a:pt x="10" y="35"/>
                  </a:lnTo>
                  <a:lnTo>
                    <a:pt x="26" y="35"/>
                  </a:lnTo>
                  <a:lnTo>
                    <a:pt x="36" y="2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20" name="Freeform 409"/>
            <p:cNvSpPr>
              <a:spLocks/>
            </p:cNvSpPr>
            <p:nvPr/>
          </p:nvSpPr>
          <p:spPr bwMode="auto">
            <a:xfrm>
              <a:off x="3021" y="1628"/>
              <a:ext cx="31" cy="36"/>
            </a:xfrm>
            <a:custGeom>
              <a:avLst/>
              <a:gdLst>
                <a:gd name="T0" fmla="*/ 0 w 31"/>
                <a:gd name="T1" fmla="*/ 5 h 36"/>
                <a:gd name="T2" fmla="*/ 6 w 31"/>
                <a:gd name="T3" fmla="*/ 0 h 36"/>
                <a:gd name="T4" fmla="*/ 26 w 31"/>
                <a:gd name="T5" fmla="*/ 0 h 36"/>
                <a:gd name="T6" fmla="*/ 30 w 31"/>
                <a:gd name="T7" fmla="*/ 5 h 36"/>
                <a:gd name="T8" fmla="*/ 30 w 31"/>
                <a:gd name="T9" fmla="*/ 35 h 36"/>
                <a:gd name="T10" fmla="*/ 0 60000 65536"/>
                <a:gd name="T11" fmla="*/ 0 60000 65536"/>
                <a:gd name="T12" fmla="*/ 0 60000 65536"/>
                <a:gd name="T13" fmla="*/ 0 60000 65536"/>
                <a:gd name="T14" fmla="*/ 0 60000 65536"/>
                <a:gd name="T15" fmla="*/ 0 w 31"/>
                <a:gd name="T16" fmla="*/ 0 h 36"/>
                <a:gd name="T17" fmla="*/ 31 w 31"/>
                <a:gd name="T18" fmla="*/ 36 h 36"/>
              </a:gdLst>
              <a:ahLst/>
              <a:cxnLst>
                <a:cxn ang="T10">
                  <a:pos x="T0" y="T1"/>
                </a:cxn>
                <a:cxn ang="T11">
                  <a:pos x="T2" y="T3"/>
                </a:cxn>
                <a:cxn ang="T12">
                  <a:pos x="T4" y="T5"/>
                </a:cxn>
                <a:cxn ang="T13">
                  <a:pos x="T6" y="T7"/>
                </a:cxn>
                <a:cxn ang="T14">
                  <a:pos x="T8" y="T9"/>
                </a:cxn>
              </a:cxnLst>
              <a:rect l="T15" t="T16" r="T17" b="T18"/>
              <a:pathLst>
                <a:path w="31" h="36">
                  <a:moveTo>
                    <a:pt x="0" y="5"/>
                  </a:moveTo>
                  <a:lnTo>
                    <a:pt x="6" y="0"/>
                  </a:lnTo>
                  <a:lnTo>
                    <a:pt x="26" y="0"/>
                  </a:lnTo>
                  <a:lnTo>
                    <a:pt x="30" y="5"/>
                  </a:lnTo>
                  <a:lnTo>
                    <a:pt x="30" y="3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21" name="Freeform 410"/>
            <p:cNvSpPr>
              <a:spLocks/>
            </p:cNvSpPr>
            <p:nvPr/>
          </p:nvSpPr>
          <p:spPr bwMode="auto">
            <a:xfrm>
              <a:off x="3021" y="1643"/>
              <a:ext cx="31" cy="21"/>
            </a:xfrm>
            <a:custGeom>
              <a:avLst/>
              <a:gdLst>
                <a:gd name="T0" fmla="*/ 30 w 31"/>
                <a:gd name="T1" fmla="*/ 15 h 21"/>
                <a:gd name="T2" fmla="*/ 26 w 31"/>
                <a:gd name="T3" fmla="*/ 20 h 21"/>
                <a:gd name="T4" fmla="*/ 6 w 31"/>
                <a:gd name="T5" fmla="*/ 20 h 21"/>
                <a:gd name="T6" fmla="*/ 0 w 31"/>
                <a:gd name="T7" fmla="*/ 15 h 21"/>
                <a:gd name="T8" fmla="*/ 0 w 31"/>
                <a:gd name="T9" fmla="*/ 5 h 21"/>
                <a:gd name="T10" fmla="*/ 6 w 31"/>
                <a:gd name="T11" fmla="*/ 0 h 21"/>
                <a:gd name="T12" fmla="*/ 26 w 31"/>
                <a:gd name="T13" fmla="*/ 0 h 21"/>
                <a:gd name="T14" fmla="*/ 30 w 31"/>
                <a:gd name="T15" fmla="*/ 5 h 21"/>
                <a:gd name="T16" fmla="*/ 0 60000 65536"/>
                <a:gd name="T17" fmla="*/ 0 60000 65536"/>
                <a:gd name="T18" fmla="*/ 0 60000 65536"/>
                <a:gd name="T19" fmla="*/ 0 60000 65536"/>
                <a:gd name="T20" fmla="*/ 0 60000 65536"/>
                <a:gd name="T21" fmla="*/ 0 60000 65536"/>
                <a:gd name="T22" fmla="*/ 0 60000 65536"/>
                <a:gd name="T23" fmla="*/ 0 60000 65536"/>
                <a:gd name="T24" fmla="*/ 0 w 31"/>
                <a:gd name="T25" fmla="*/ 0 h 21"/>
                <a:gd name="T26" fmla="*/ 31 w 31"/>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 h="21">
                  <a:moveTo>
                    <a:pt x="30" y="15"/>
                  </a:moveTo>
                  <a:lnTo>
                    <a:pt x="26" y="20"/>
                  </a:lnTo>
                  <a:lnTo>
                    <a:pt x="6" y="20"/>
                  </a:lnTo>
                  <a:lnTo>
                    <a:pt x="0" y="15"/>
                  </a:lnTo>
                  <a:lnTo>
                    <a:pt x="0" y="5"/>
                  </a:lnTo>
                  <a:lnTo>
                    <a:pt x="6" y="0"/>
                  </a:lnTo>
                  <a:lnTo>
                    <a:pt x="26" y="0"/>
                  </a:lnTo>
                  <a:lnTo>
                    <a:pt x="30"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22" name="Freeform 411"/>
            <p:cNvSpPr>
              <a:spLocks/>
            </p:cNvSpPr>
            <p:nvPr/>
          </p:nvSpPr>
          <p:spPr bwMode="auto">
            <a:xfrm>
              <a:off x="3062" y="1628"/>
              <a:ext cx="37" cy="36"/>
            </a:xfrm>
            <a:custGeom>
              <a:avLst/>
              <a:gdLst>
                <a:gd name="T0" fmla="*/ 36 w 37"/>
                <a:gd name="T1" fmla="*/ 10 h 36"/>
                <a:gd name="T2" fmla="*/ 26 w 37"/>
                <a:gd name="T3" fmla="*/ 0 h 36"/>
                <a:gd name="T4" fmla="*/ 10 w 37"/>
                <a:gd name="T5" fmla="*/ 0 h 36"/>
                <a:gd name="T6" fmla="*/ 0 w 37"/>
                <a:gd name="T7" fmla="*/ 10 h 36"/>
                <a:gd name="T8" fmla="*/ 0 w 37"/>
                <a:gd name="T9" fmla="*/ 25 h 36"/>
                <a:gd name="T10" fmla="*/ 10 w 37"/>
                <a:gd name="T11" fmla="*/ 35 h 36"/>
                <a:gd name="T12" fmla="*/ 26 w 37"/>
                <a:gd name="T13" fmla="*/ 35 h 36"/>
                <a:gd name="T14" fmla="*/ 36 w 37"/>
                <a:gd name="T15" fmla="*/ 25 h 36"/>
                <a:gd name="T16" fmla="*/ 0 60000 65536"/>
                <a:gd name="T17" fmla="*/ 0 60000 65536"/>
                <a:gd name="T18" fmla="*/ 0 60000 65536"/>
                <a:gd name="T19" fmla="*/ 0 60000 65536"/>
                <a:gd name="T20" fmla="*/ 0 60000 65536"/>
                <a:gd name="T21" fmla="*/ 0 60000 65536"/>
                <a:gd name="T22" fmla="*/ 0 60000 65536"/>
                <a:gd name="T23" fmla="*/ 0 60000 65536"/>
                <a:gd name="T24" fmla="*/ 0 w 37"/>
                <a:gd name="T25" fmla="*/ 0 h 36"/>
                <a:gd name="T26" fmla="*/ 37 w 37"/>
                <a:gd name="T27" fmla="*/ 36 h 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 h="36">
                  <a:moveTo>
                    <a:pt x="36" y="10"/>
                  </a:moveTo>
                  <a:lnTo>
                    <a:pt x="26" y="0"/>
                  </a:lnTo>
                  <a:lnTo>
                    <a:pt x="10" y="0"/>
                  </a:lnTo>
                  <a:lnTo>
                    <a:pt x="0" y="10"/>
                  </a:lnTo>
                  <a:lnTo>
                    <a:pt x="0" y="25"/>
                  </a:lnTo>
                  <a:lnTo>
                    <a:pt x="10" y="35"/>
                  </a:lnTo>
                  <a:lnTo>
                    <a:pt x="26" y="35"/>
                  </a:lnTo>
                  <a:lnTo>
                    <a:pt x="36" y="2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23" name="Line 412"/>
            <p:cNvSpPr>
              <a:spLocks noChangeShapeType="1"/>
            </p:cNvSpPr>
            <p:nvPr/>
          </p:nvSpPr>
          <p:spPr bwMode="auto">
            <a:xfrm flipV="1">
              <a:off x="3098" y="1603"/>
              <a:ext cx="0" cy="64"/>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24" name="Freeform 413"/>
            <p:cNvSpPr>
              <a:spLocks/>
            </p:cNvSpPr>
            <p:nvPr/>
          </p:nvSpPr>
          <p:spPr bwMode="auto">
            <a:xfrm>
              <a:off x="2645" y="2119"/>
              <a:ext cx="37" cy="57"/>
            </a:xfrm>
            <a:custGeom>
              <a:avLst/>
              <a:gdLst>
                <a:gd name="T0" fmla="*/ 0 w 37"/>
                <a:gd name="T1" fmla="*/ 56 h 57"/>
                <a:gd name="T2" fmla="*/ 0 w 37"/>
                <a:gd name="T3" fmla="*/ 0 h 57"/>
                <a:gd name="T4" fmla="*/ 26 w 37"/>
                <a:gd name="T5" fmla="*/ 0 h 57"/>
                <a:gd name="T6" fmla="*/ 30 w 37"/>
                <a:gd name="T7" fmla="*/ 5 h 57"/>
                <a:gd name="T8" fmla="*/ 30 w 37"/>
                <a:gd name="T9" fmla="*/ 11 h 57"/>
                <a:gd name="T10" fmla="*/ 30 w 37"/>
                <a:gd name="T11" fmla="*/ 16 h 57"/>
                <a:gd name="T12" fmla="*/ 30 w 37"/>
                <a:gd name="T13" fmla="*/ 21 h 57"/>
                <a:gd name="T14" fmla="*/ 26 w 37"/>
                <a:gd name="T15" fmla="*/ 26 h 57"/>
                <a:gd name="T16" fmla="*/ 30 w 37"/>
                <a:gd name="T17" fmla="*/ 26 h 57"/>
                <a:gd name="T18" fmla="*/ 36 w 37"/>
                <a:gd name="T19" fmla="*/ 36 h 57"/>
                <a:gd name="T20" fmla="*/ 36 w 37"/>
                <a:gd name="T21" fmla="*/ 46 h 57"/>
                <a:gd name="T22" fmla="*/ 30 w 37"/>
                <a:gd name="T23" fmla="*/ 56 h 57"/>
                <a:gd name="T24" fmla="*/ 26 w 37"/>
                <a:gd name="T25" fmla="*/ 56 h 57"/>
                <a:gd name="T26" fmla="*/ 0 w 37"/>
                <a:gd name="T27" fmla="*/ 56 h 5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7"/>
                <a:gd name="T43" fmla="*/ 0 h 57"/>
                <a:gd name="T44" fmla="*/ 37 w 37"/>
                <a:gd name="T45" fmla="*/ 57 h 5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7" h="57">
                  <a:moveTo>
                    <a:pt x="0" y="56"/>
                  </a:moveTo>
                  <a:lnTo>
                    <a:pt x="0" y="0"/>
                  </a:lnTo>
                  <a:lnTo>
                    <a:pt x="26" y="0"/>
                  </a:lnTo>
                  <a:lnTo>
                    <a:pt x="30" y="5"/>
                  </a:lnTo>
                  <a:lnTo>
                    <a:pt x="30" y="11"/>
                  </a:lnTo>
                  <a:lnTo>
                    <a:pt x="30" y="16"/>
                  </a:lnTo>
                  <a:lnTo>
                    <a:pt x="30" y="21"/>
                  </a:lnTo>
                  <a:lnTo>
                    <a:pt x="26" y="26"/>
                  </a:lnTo>
                  <a:lnTo>
                    <a:pt x="30" y="26"/>
                  </a:lnTo>
                  <a:lnTo>
                    <a:pt x="36" y="36"/>
                  </a:lnTo>
                  <a:lnTo>
                    <a:pt x="36" y="46"/>
                  </a:lnTo>
                  <a:lnTo>
                    <a:pt x="30" y="56"/>
                  </a:lnTo>
                  <a:lnTo>
                    <a:pt x="26" y="56"/>
                  </a:lnTo>
                  <a:lnTo>
                    <a:pt x="0" y="5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25" name="Line 414"/>
            <p:cNvSpPr>
              <a:spLocks noChangeShapeType="1"/>
            </p:cNvSpPr>
            <p:nvPr/>
          </p:nvSpPr>
          <p:spPr bwMode="auto">
            <a:xfrm>
              <a:off x="2649" y="2145"/>
              <a:ext cx="18"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26" name="Freeform 415"/>
            <p:cNvSpPr>
              <a:spLocks/>
            </p:cNvSpPr>
            <p:nvPr/>
          </p:nvSpPr>
          <p:spPr bwMode="auto">
            <a:xfrm>
              <a:off x="2697" y="2140"/>
              <a:ext cx="31" cy="36"/>
            </a:xfrm>
            <a:custGeom>
              <a:avLst/>
              <a:gdLst>
                <a:gd name="T0" fmla="*/ 0 w 31"/>
                <a:gd name="T1" fmla="*/ 20 h 36"/>
                <a:gd name="T2" fmla="*/ 30 w 31"/>
                <a:gd name="T3" fmla="*/ 20 h 36"/>
                <a:gd name="T4" fmla="*/ 30 w 31"/>
                <a:gd name="T5" fmla="*/ 10 h 36"/>
                <a:gd name="T6" fmla="*/ 20 w 31"/>
                <a:gd name="T7" fmla="*/ 0 h 36"/>
                <a:gd name="T8" fmla="*/ 10 w 31"/>
                <a:gd name="T9" fmla="*/ 0 h 36"/>
                <a:gd name="T10" fmla="*/ 0 w 31"/>
                <a:gd name="T11" fmla="*/ 10 h 36"/>
                <a:gd name="T12" fmla="*/ 0 w 31"/>
                <a:gd name="T13" fmla="*/ 25 h 36"/>
                <a:gd name="T14" fmla="*/ 10 w 31"/>
                <a:gd name="T15" fmla="*/ 35 h 36"/>
                <a:gd name="T16" fmla="*/ 20 w 31"/>
                <a:gd name="T17" fmla="*/ 35 h 36"/>
                <a:gd name="T18" fmla="*/ 30 w 31"/>
                <a:gd name="T19" fmla="*/ 25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36"/>
                <a:gd name="T32" fmla="*/ 31 w 31"/>
                <a:gd name="T33" fmla="*/ 36 h 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36">
                  <a:moveTo>
                    <a:pt x="0" y="20"/>
                  </a:moveTo>
                  <a:lnTo>
                    <a:pt x="30" y="20"/>
                  </a:lnTo>
                  <a:lnTo>
                    <a:pt x="30" y="10"/>
                  </a:lnTo>
                  <a:lnTo>
                    <a:pt x="20" y="0"/>
                  </a:lnTo>
                  <a:lnTo>
                    <a:pt x="10" y="0"/>
                  </a:lnTo>
                  <a:lnTo>
                    <a:pt x="0" y="10"/>
                  </a:lnTo>
                  <a:lnTo>
                    <a:pt x="0" y="25"/>
                  </a:lnTo>
                  <a:lnTo>
                    <a:pt x="10" y="35"/>
                  </a:lnTo>
                  <a:lnTo>
                    <a:pt x="20" y="35"/>
                  </a:lnTo>
                  <a:lnTo>
                    <a:pt x="30" y="2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27" name="Freeform 416"/>
            <p:cNvSpPr>
              <a:spLocks/>
            </p:cNvSpPr>
            <p:nvPr/>
          </p:nvSpPr>
          <p:spPr bwMode="auto">
            <a:xfrm>
              <a:off x="2743" y="2140"/>
              <a:ext cx="27" cy="36"/>
            </a:xfrm>
            <a:custGeom>
              <a:avLst/>
              <a:gdLst>
                <a:gd name="T0" fmla="*/ 0 w 27"/>
                <a:gd name="T1" fmla="*/ 5 h 36"/>
                <a:gd name="T2" fmla="*/ 5 w 27"/>
                <a:gd name="T3" fmla="*/ 0 h 36"/>
                <a:gd name="T4" fmla="*/ 20 w 27"/>
                <a:gd name="T5" fmla="*/ 0 h 36"/>
                <a:gd name="T6" fmla="*/ 26 w 27"/>
                <a:gd name="T7" fmla="*/ 5 h 36"/>
                <a:gd name="T8" fmla="*/ 26 w 27"/>
                <a:gd name="T9" fmla="*/ 35 h 36"/>
                <a:gd name="T10" fmla="*/ 0 60000 65536"/>
                <a:gd name="T11" fmla="*/ 0 60000 65536"/>
                <a:gd name="T12" fmla="*/ 0 60000 65536"/>
                <a:gd name="T13" fmla="*/ 0 60000 65536"/>
                <a:gd name="T14" fmla="*/ 0 60000 65536"/>
                <a:gd name="T15" fmla="*/ 0 w 27"/>
                <a:gd name="T16" fmla="*/ 0 h 36"/>
                <a:gd name="T17" fmla="*/ 27 w 27"/>
                <a:gd name="T18" fmla="*/ 36 h 36"/>
              </a:gdLst>
              <a:ahLst/>
              <a:cxnLst>
                <a:cxn ang="T10">
                  <a:pos x="T0" y="T1"/>
                </a:cxn>
                <a:cxn ang="T11">
                  <a:pos x="T2" y="T3"/>
                </a:cxn>
                <a:cxn ang="T12">
                  <a:pos x="T4" y="T5"/>
                </a:cxn>
                <a:cxn ang="T13">
                  <a:pos x="T6" y="T7"/>
                </a:cxn>
                <a:cxn ang="T14">
                  <a:pos x="T8" y="T9"/>
                </a:cxn>
              </a:cxnLst>
              <a:rect l="T15" t="T16" r="T17" b="T18"/>
              <a:pathLst>
                <a:path w="27" h="36">
                  <a:moveTo>
                    <a:pt x="0" y="5"/>
                  </a:moveTo>
                  <a:lnTo>
                    <a:pt x="5" y="0"/>
                  </a:lnTo>
                  <a:lnTo>
                    <a:pt x="20" y="0"/>
                  </a:lnTo>
                  <a:lnTo>
                    <a:pt x="26" y="5"/>
                  </a:lnTo>
                  <a:lnTo>
                    <a:pt x="26" y="3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28" name="Freeform 417"/>
            <p:cNvSpPr>
              <a:spLocks/>
            </p:cNvSpPr>
            <p:nvPr/>
          </p:nvSpPr>
          <p:spPr bwMode="auto">
            <a:xfrm>
              <a:off x="2743" y="2155"/>
              <a:ext cx="27" cy="21"/>
            </a:xfrm>
            <a:custGeom>
              <a:avLst/>
              <a:gdLst>
                <a:gd name="T0" fmla="*/ 26 w 27"/>
                <a:gd name="T1" fmla="*/ 15 h 21"/>
                <a:gd name="T2" fmla="*/ 20 w 27"/>
                <a:gd name="T3" fmla="*/ 20 h 21"/>
                <a:gd name="T4" fmla="*/ 5 w 27"/>
                <a:gd name="T5" fmla="*/ 20 h 21"/>
                <a:gd name="T6" fmla="*/ 0 w 27"/>
                <a:gd name="T7" fmla="*/ 15 h 21"/>
                <a:gd name="T8" fmla="*/ 0 w 27"/>
                <a:gd name="T9" fmla="*/ 5 h 21"/>
                <a:gd name="T10" fmla="*/ 5 w 27"/>
                <a:gd name="T11" fmla="*/ 0 h 21"/>
                <a:gd name="T12" fmla="*/ 20 w 27"/>
                <a:gd name="T13" fmla="*/ 0 h 21"/>
                <a:gd name="T14" fmla="*/ 26 w 27"/>
                <a:gd name="T15" fmla="*/ 5 h 21"/>
                <a:gd name="T16" fmla="*/ 0 60000 65536"/>
                <a:gd name="T17" fmla="*/ 0 60000 65536"/>
                <a:gd name="T18" fmla="*/ 0 60000 65536"/>
                <a:gd name="T19" fmla="*/ 0 60000 65536"/>
                <a:gd name="T20" fmla="*/ 0 60000 65536"/>
                <a:gd name="T21" fmla="*/ 0 60000 65536"/>
                <a:gd name="T22" fmla="*/ 0 60000 65536"/>
                <a:gd name="T23" fmla="*/ 0 60000 65536"/>
                <a:gd name="T24" fmla="*/ 0 w 27"/>
                <a:gd name="T25" fmla="*/ 0 h 21"/>
                <a:gd name="T26" fmla="*/ 27 w 27"/>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 h="21">
                  <a:moveTo>
                    <a:pt x="26" y="15"/>
                  </a:moveTo>
                  <a:lnTo>
                    <a:pt x="20" y="20"/>
                  </a:lnTo>
                  <a:lnTo>
                    <a:pt x="5" y="20"/>
                  </a:lnTo>
                  <a:lnTo>
                    <a:pt x="0" y="15"/>
                  </a:lnTo>
                  <a:lnTo>
                    <a:pt x="0" y="5"/>
                  </a:lnTo>
                  <a:lnTo>
                    <a:pt x="5" y="0"/>
                  </a:lnTo>
                  <a:lnTo>
                    <a:pt x="20" y="0"/>
                  </a:lnTo>
                  <a:lnTo>
                    <a:pt x="26"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29" name="Freeform 418"/>
            <p:cNvSpPr>
              <a:spLocks/>
            </p:cNvSpPr>
            <p:nvPr/>
          </p:nvSpPr>
          <p:spPr bwMode="auto">
            <a:xfrm>
              <a:off x="2783" y="2140"/>
              <a:ext cx="33" cy="36"/>
            </a:xfrm>
            <a:custGeom>
              <a:avLst/>
              <a:gdLst>
                <a:gd name="T0" fmla="*/ 32 w 33"/>
                <a:gd name="T1" fmla="*/ 10 h 36"/>
                <a:gd name="T2" fmla="*/ 22 w 33"/>
                <a:gd name="T3" fmla="*/ 0 h 36"/>
                <a:gd name="T4" fmla="*/ 11 w 33"/>
                <a:gd name="T5" fmla="*/ 0 h 36"/>
                <a:gd name="T6" fmla="*/ 0 w 33"/>
                <a:gd name="T7" fmla="*/ 10 h 36"/>
                <a:gd name="T8" fmla="*/ 0 w 33"/>
                <a:gd name="T9" fmla="*/ 25 h 36"/>
                <a:gd name="T10" fmla="*/ 11 w 33"/>
                <a:gd name="T11" fmla="*/ 35 h 36"/>
                <a:gd name="T12" fmla="*/ 22 w 33"/>
                <a:gd name="T13" fmla="*/ 35 h 36"/>
                <a:gd name="T14" fmla="*/ 32 w 33"/>
                <a:gd name="T15" fmla="*/ 25 h 36"/>
                <a:gd name="T16" fmla="*/ 0 60000 65536"/>
                <a:gd name="T17" fmla="*/ 0 60000 65536"/>
                <a:gd name="T18" fmla="*/ 0 60000 65536"/>
                <a:gd name="T19" fmla="*/ 0 60000 65536"/>
                <a:gd name="T20" fmla="*/ 0 60000 65536"/>
                <a:gd name="T21" fmla="*/ 0 60000 65536"/>
                <a:gd name="T22" fmla="*/ 0 60000 65536"/>
                <a:gd name="T23" fmla="*/ 0 60000 65536"/>
                <a:gd name="T24" fmla="*/ 0 w 33"/>
                <a:gd name="T25" fmla="*/ 0 h 36"/>
                <a:gd name="T26" fmla="*/ 33 w 33"/>
                <a:gd name="T27" fmla="*/ 36 h 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 h="36">
                  <a:moveTo>
                    <a:pt x="32" y="10"/>
                  </a:moveTo>
                  <a:lnTo>
                    <a:pt x="22" y="0"/>
                  </a:lnTo>
                  <a:lnTo>
                    <a:pt x="11" y="0"/>
                  </a:lnTo>
                  <a:lnTo>
                    <a:pt x="0" y="10"/>
                  </a:lnTo>
                  <a:lnTo>
                    <a:pt x="0" y="25"/>
                  </a:lnTo>
                  <a:lnTo>
                    <a:pt x="11" y="35"/>
                  </a:lnTo>
                  <a:lnTo>
                    <a:pt x="22" y="35"/>
                  </a:lnTo>
                  <a:lnTo>
                    <a:pt x="32" y="2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30" name="Line 419"/>
            <p:cNvSpPr>
              <a:spLocks noChangeShapeType="1"/>
            </p:cNvSpPr>
            <p:nvPr/>
          </p:nvSpPr>
          <p:spPr bwMode="auto">
            <a:xfrm flipV="1">
              <a:off x="2815" y="2115"/>
              <a:ext cx="0" cy="64"/>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31" name="Freeform 420"/>
            <p:cNvSpPr>
              <a:spLocks/>
            </p:cNvSpPr>
            <p:nvPr/>
          </p:nvSpPr>
          <p:spPr bwMode="auto">
            <a:xfrm>
              <a:off x="2881" y="2119"/>
              <a:ext cx="33" cy="57"/>
            </a:xfrm>
            <a:custGeom>
              <a:avLst/>
              <a:gdLst>
                <a:gd name="T0" fmla="*/ 0 w 33"/>
                <a:gd name="T1" fmla="*/ 56 h 57"/>
                <a:gd name="T2" fmla="*/ 0 w 33"/>
                <a:gd name="T3" fmla="*/ 0 h 57"/>
                <a:gd name="T4" fmla="*/ 22 w 33"/>
                <a:gd name="T5" fmla="*/ 0 h 57"/>
                <a:gd name="T6" fmla="*/ 26 w 33"/>
                <a:gd name="T7" fmla="*/ 5 h 57"/>
                <a:gd name="T8" fmla="*/ 26 w 33"/>
                <a:gd name="T9" fmla="*/ 11 h 57"/>
                <a:gd name="T10" fmla="*/ 26 w 33"/>
                <a:gd name="T11" fmla="*/ 16 h 57"/>
                <a:gd name="T12" fmla="*/ 26 w 33"/>
                <a:gd name="T13" fmla="*/ 21 h 57"/>
                <a:gd name="T14" fmla="*/ 22 w 33"/>
                <a:gd name="T15" fmla="*/ 26 h 57"/>
                <a:gd name="T16" fmla="*/ 26 w 33"/>
                <a:gd name="T17" fmla="*/ 26 h 57"/>
                <a:gd name="T18" fmla="*/ 32 w 33"/>
                <a:gd name="T19" fmla="*/ 36 h 57"/>
                <a:gd name="T20" fmla="*/ 32 w 33"/>
                <a:gd name="T21" fmla="*/ 46 h 57"/>
                <a:gd name="T22" fmla="*/ 26 w 33"/>
                <a:gd name="T23" fmla="*/ 56 h 57"/>
                <a:gd name="T24" fmla="*/ 22 w 33"/>
                <a:gd name="T25" fmla="*/ 56 h 57"/>
                <a:gd name="T26" fmla="*/ 0 w 33"/>
                <a:gd name="T27" fmla="*/ 56 h 5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
                <a:gd name="T43" fmla="*/ 0 h 57"/>
                <a:gd name="T44" fmla="*/ 33 w 33"/>
                <a:gd name="T45" fmla="*/ 57 h 5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 h="57">
                  <a:moveTo>
                    <a:pt x="0" y="56"/>
                  </a:moveTo>
                  <a:lnTo>
                    <a:pt x="0" y="0"/>
                  </a:lnTo>
                  <a:lnTo>
                    <a:pt x="22" y="0"/>
                  </a:lnTo>
                  <a:lnTo>
                    <a:pt x="26" y="5"/>
                  </a:lnTo>
                  <a:lnTo>
                    <a:pt x="26" y="11"/>
                  </a:lnTo>
                  <a:lnTo>
                    <a:pt x="26" y="16"/>
                  </a:lnTo>
                  <a:lnTo>
                    <a:pt x="26" y="21"/>
                  </a:lnTo>
                  <a:lnTo>
                    <a:pt x="22" y="26"/>
                  </a:lnTo>
                  <a:lnTo>
                    <a:pt x="26" y="26"/>
                  </a:lnTo>
                  <a:lnTo>
                    <a:pt x="32" y="36"/>
                  </a:lnTo>
                  <a:lnTo>
                    <a:pt x="32" y="46"/>
                  </a:lnTo>
                  <a:lnTo>
                    <a:pt x="26" y="56"/>
                  </a:lnTo>
                  <a:lnTo>
                    <a:pt x="22" y="56"/>
                  </a:lnTo>
                  <a:lnTo>
                    <a:pt x="0" y="5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32" name="Line 421"/>
            <p:cNvSpPr>
              <a:spLocks noChangeShapeType="1"/>
            </p:cNvSpPr>
            <p:nvPr/>
          </p:nvSpPr>
          <p:spPr bwMode="auto">
            <a:xfrm>
              <a:off x="2885" y="2145"/>
              <a:ext cx="14"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33" name="Freeform 422"/>
            <p:cNvSpPr>
              <a:spLocks/>
            </p:cNvSpPr>
            <p:nvPr/>
          </p:nvSpPr>
          <p:spPr bwMode="auto">
            <a:xfrm>
              <a:off x="2928" y="2140"/>
              <a:ext cx="32" cy="36"/>
            </a:xfrm>
            <a:custGeom>
              <a:avLst/>
              <a:gdLst>
                <a:gd name="T0" fmla="*/ 0 w 32"/>
                <a:gd name="T1" fmla="*/ 20 h 36"/>
                <a:gd name="T2" fmla="*/ 31 w 32"/>
                <a:gd name="T3" fmla="*/ 20 h 36"/>
                <a:gd name="T4" fmla="*/ 31 w 32"/>
                <a:gd name="T5" fmla="*/ 10 h 36"/>
                <a:gd name="T6" fmla="*/ 25 w 32"/>
                <a:gd name="T7" fmla="*/ 0 h 36"/>
                <a:gd name="T8" fmla="*/ 10 w 32"/>
                <a:gd name="T9" fmla="*/ 0 h 36"/>
                <a:gd name="T10" fmla="*/ 0 w 32"/>
                <a:gd name="T11" fmla="*/ 10 h 36"/>
                <a:gd name="T12" fmla="*/ 0 w 32"/>
                <a:gd name="T13" fmla="*/ 25 h 36"/>
                <a:gd name="T14" fmla="*/ 10 w 32"/>
                <a:gd name="T15" fmla="*/ 35 h 36"/>
                <a:gd name="T16" fmla="*/ 25 w 32"/>
                <a:gd name="T17" fmla="*/ 35 h 36"/>
                <a:gd name="T18" fmla="*/ 31 w 32"/>
                <a:gd name="T19" fmla="*/ 25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6"/>
                <a:gd name="T32" fmla="*/ 32 w 32"/>
                <a:gd name="T33" fmla="*/ 36 h 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6">
                  <a:moveTo>
                    <a:pt x="0" y="20"/>
                  </a:moveTo>
                  <a:lnTo>
                    <a:pt x="31" y="20"/>
                  </a:lnTo>
                  <a:lnTo>
                    <a:pt x="31" y="10"/>
                  </a:lnTo>
                  <a:lnTo>
                    <a:pt x="25" y="0"/>
                  </a:lnTo>
                  <a:lnTo>
                    <a:pt x="10" y="0"/>
                  </a:lnTo>
                  <a:lnTo>
                    <a:pt x="0" y="10"/>
                  </a:lnTo>
                  <a:lnTo>
                    <a:pt x="0" y="25"/>
                  </a:lnTo>
                  <a:lnTo>
                    <a:pt x="10" y="35"/>
                  </a:lnTo>
                  <a:lnTo>
                    <a:pt x="25" y="35"/>
                  </a:lnTo>
                  <a:lnTo>
                    <a:pt x="31" y="2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34" name="Freeform 423"/>
            <p:cNvSpPr>
              <a:spLocks/>
            </p:cNvSpPr>
            <p:nvPr/>
          </p:nvSpPr>
          <p:spPr bwMode="auto">
            <a:xfrm>
              <a:off x="2975" y="2140"/>
              <a:ext cx="31" cy="36"/>
            </a:xfrm>
            <a:custGeom>
              <a:avLst/>
              <a:gdLst>
                <a:gd name="T0" fmla="*/ 30 w 31"/>
                <a:gd name="T1" fmla="*/ 10 h 36"/>
                <a:gd name="T2" fmla="*/ 26 w 31"/>
                <a:gd name="T3" fmla="*/ 0 h 36"/>
                <a:gd name="T4" fmla="*/ 10 w 31"/>
                <a:gd name="T5" fmla="*/ 0 h 36"/>
                <a:gd name="T6" fmla="*/ 0 w 31"/>
                <a:gd name="T7" fmla="*/ 10 h 36"/>
                <a:gd name="T8" fmla="*/ 0 w 31"/>
                <a:gd name="T9" fmla="*/ 25 h 36"/>
                <a:gd name="T10" fmla="*/ 10 w 31"/>
                <a:gd name="T11" fmla="*/ 35 h 36"/>
                <a:gd name="T12" fmla="*/ 26 w 31"/>
                <a:gd name="T13" fmla="*/ 35 h 36"/>
                <a:gd name="T14" fmla="*/ 30 w 31"/>
                <a:gd name="T15" fmla="*/ 25 h 36"/>
                <a:gd name="T16" fmla="*/ 0 60000 65536"/>
                <a:gd name="T17" fmla="*/ 0 60000 65536"/>
                <a:gd name="T18" fmla="*/ 0 60000 65536"/>
                <a:gd name="T19" fmla="*/ 0 60000 65536"/>
                <a:gd name="T20" fmla="*/ 0 60000 65536"/>
                <a:gd name="T21" fmla="*/ 0 60000 65536"/>
                <a:gd name="T22" fmla="*/ 0 60000 65536"/>
                <a:gd name="T23" fmla="*/ 0 60000 65536"/>
                <a:gd name="T24" fmla="*/ 0 w 31"/>
                <a:gd name="T25" fmla="*/ 0 h 36"/>
                <a:gd name="T26" fmla="*/ 31 w 31"/>
                <a:gd name="T27" fmla="*/ 36 h 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 h="36">
                  <a:moveTo>
                    <a:pt x="30" y="10"/>
                  </a:moveTo>
                  <a:lnTo>
                    <a:pt x="26" y="0"/>
                  </a:lnTo>
                  <a:lnTo>
                    <a:pt x="10" y="0"/>
                  </a:lnTo>
                  <a:lnTo>
                    <a:pt x="0" y="10"/>
                  </a:lnTo>
                  <a:lnTo>
                    <a:pt x="0" y="25"/>
                  </a:lnTo>
                  <a:lnTo>
                    <a:pt x="10" y="35"/>
                  </a:lnTo>
                  <a:lnTo>
                    <a:pt x="26" y="35"/>
                  </a:lnTo>
                  <a:lnTo>
                    <a:pt x="30" y="2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35" name="Line 424"/>
            <p:cNvSpPr>
              <a:spLocks noChangeShapeType="1"/>
            </p:cNvSpPr>
            <p:nvPr/>
          </p:nvSpPr>
          <p:spPr bwMode="auto">
            <a:xfrm flipV="1">
              <a:off x="3005" y="2115"/>
              <a:ext cx="0" cy="64"/>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36" name="Freeform 425"/>
            <p:cNvSpPr>
              <a:spLocks/>
            </p:cNvSpPr>
            <p:nvPr/>
          </p:nvSpPr>
          <p:spPr bwMode="auto">
            <a:xfrm>
              <a:off x="2619" y="2606"/>
              <a:ext cx="37" cy="57"/>
            </a:xfrm>
            <a:custGeom>
              <a:avLst/>
              <a:gdLst>
                <a:gd name="T0" fmla="*/ 0 w 37"/>
                <a:gd name="T1" fmla="*/ 56 h 57"/>
                <a:gd name="T2" fmla="*/ 0 w 37"/>
                <a:gd name="T3" fmla="*/ 0 h 57"/>
                <a:gd name="T4" fmla="*/ 36 w 37"/>
                <a:gd name="T5" fmla="*/ 0 h 57"/>
                <a:gd name="T6" fmla="*/ 0 60000 65536"/>
                <a:gd name="T7" fmla="*/ 0 60000 65536"/>
                <a:gd name="T8" fmla="*/ 0 60000 65536"/>
                <a:gd name="T9" fmla="*/ 0 w 37"/>
                <a:gd name="T10" fmla="*/ 0 h 57"/>
                <a:gd name="T11" fmla="*/ 37 w 37"/>
                <a:gd name="T12" fmla="*/ 57 h 57"/>
              </a:gdLst>
              <a:ahLst/>
              <a:cxnLst>
                <a:cxn ang="T6">
                  <a:pos x="T0" y="T1"/>
                </a:cxn>
                <a:cxn ang="T7">
                  <a:pos x="T2" y="T3"/>
                </a:cxn>
                <a:cxn ang="T8">
                  <a:pos x="T4" y="T5"/>
                </a:cxn>
              </a:cxnLst>
              <a:rect l="T9" t="T10" r="T11" b="T12"/>
              <a:pathLst>
                <a:path w="37" h="57">
                  <a:moveTo>
                    <a:pt x="0" y="56"/>
                  </a:moveTo>
                  <a:lnTo>
                    <a:pt x="0" y="0"/>
                  </a:lnTo>
                  <a:lnTo>
                    <a:pt x="36"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37" name="Line 426"/>
            <p:cNvSpPr>
              <a:spLocks noChangeShapeType="1"/>
            </p:cNvSpPr>
            <p:nvPr/>
          </p:nvSpPr>
          <p:spPr bwMode="auto">
            <a:xfrm flipH="1">
              <a:off x="2615" y="2631"/>
              <a:ext cx="44"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38" name="Line 427"/>
            <p:cNvSpPr>
              <a:spLocks noChangeShapeType="1"/>
            </p:cNvSpPr>
            <p:nvPr/>
          </p:nvSpPr>
          <p:spPr bwMode="auto">
            <a:xfrm>
              <a:off x="2623" y="2662"/>
              <a:ext cx="28"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39" name="Line 428"/>
            <p:cNvSpPr>
              <a:spLocks noChangeShapeType="1"/>
            </p:cNvSpPr>
            <p:nvPr/>
          </p:nvSpPr>
          <p:spPr bwMode="auto">
            <a:xfrm flipV="1">
              <a:off x="2675" y="2617"/>
              <a:ext cx="22" cy="49"/>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40" name="Line 429"/>
            <p:cNvSpPr>
              <a:spLocks noChangeShapeType="1"/>
            </p:cNvSpPr>
            <p:nvPr/>
          </p:nvSpPr>
          <p:spPr bwMode="auto">
            <a:xfrm>
              <a:off x="2675" y="2625"/>
              <a:ext cx="22" cy="3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41" name="Freeform 430"/>
            <p:cNvSpPr>
              <a:spLocks/>
            </p:cNvSpPr>
            <p:nvPr/>
          </p:nvSpPr>
          <p:spPr bwMode="auto">
            <a:xfrm>
              <a:off x="2717" y="2621"/>
              <a:ext cx="31" cy="42"/>
            </a:xfrm>
            <a:custGeom>
              <a:avLst/>
              <a:gdLst>
                <a:gd name="T0" fmla="*/ 0 w 31"/>
                <a:gd name="T1" fmla="*/ 31 h 42"/>
                <a:gd name="T2" fmla="*/ 10 w 31"/>
                <a:gd name="T3" fmla="*/ 41 h 42"/>
                <a:gd name="T4" fmla="*/ 26 w 31"/>
                <a:gd name="T5" fmla="*/ 41 h 42"/>
                <a:gd name="T6" fmla="*/ 30 w 31"/>
                <a:gd name="T7" fmla="*/ 31 h 42"/>
                <a:gd name="T8" fmla="*/ 30 w 31"/>
                <a:gd name="T9" fmla="*/ 10 h 42"/>
                <a:gd name="T10" fmla="*/ 26 w 31"/>
                <a:gd name="T11" fmla="*/ 0 h 42"/>
                <a:gd name="T12" fmla="*/ 10 w 31"/>
                <a:gd name="T13" fmla="*/ 0 h 42"/>
                <a:gd name="T14" fmla="*/ 0 w 31"/>
                <a:gd name="T15" fmla="*/ 10 h 42"/>
                <a:gd name="T16" fmla="*/ 0 60000 65536"/>
                <a:gd name="T17" fmla="*/ 0 60000 65536"/>
                <a:gd name="T18" fmla="*/ 0 60000 65536"/>
                <a:gd name="T19" fmla="*/ 0 60000 65536"/>
                <a:gd name="T20" fmla="*/ 0 60000 65536"/>
                <a:gd name="T21" fmla="*/ 0 60000 65536"/>
                <a:gd name="T22" fmla="*/ 0 60000 65536"/>
                <a:gd name="T23" fmla="*/ 0 60000 65536"/>
                <a:gd name="T24" fmla="*/ 0 w 31"/>
                <a:gd name="T25" fmla="*/ 0 h 42"/>
                <a:gd name="T26" fmla="*/ 31 w 31"/>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 h="42">
                  <a:moveTo>
                    <a:pt x="0" y="31"/>
                  </a:moveTo>
                  <a:lnTo>
                    <a:pt x="10" y="41"/>
                  </a:lnTo>
                  <a:lnTo>
                    <a:pt x="26" y="41"/>
                  </a:lnTo>
                  <a:lnTo>
                    <a:pt x="30" y="31"/>
                  </a:lnTo>
                  <a:lnTo>
                    <a:pt x="30" y="10"/>
                  </a:lnTo>
                  <a:lnTo>
                    <a:pt x="26" y="0"/>
                  </a:lnTo>
                  <a:lnTo>
                    <a:pt x="10" y="0"/>
                  </a:lnTo>
                  <a:lnTo>
                    <a:pt x="0" y="1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42" name="Line 431"/>
            <p:cNvSpPr>
              <a:spLocks noChangeShapeType="1"/>
            </p:cNvSpPr>
            <p:nvPr/>
          </p:nvSpPr>
          <p:spPr bwMode="auto">
            <a:xfrm>
              <a:off x="2717" y="2625"/>
              <a:ext cx="0" cy="4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43" name="Freeform 432"/>
            <p:cNvSpPr>
              <a:spLocks/>
            </p:cNvSpPr>
            <p:nvPr/>
          </p:nvSpPr>
          <p:spPr bwMode="auto">
            <a:xfrm>
              <a:off x="2763" y="2621"/>
              <a:ext cx="33" cy="42"/>
            </a:xfrm>
            <a:custGeom>
              <a:avLst/>
              <a:gdLst>
                <a:gd name="T0" fmla="*/ 0 w 33"/>
                <a:gd name="T1" fmla="*/ 5 h 42"/>
                <a:gd name="T2" fmla="*/ 6 w 33"/>
                <a:gd name="T3" fmla="*/ 0 h 42"/>
                <a:gd name="T4" fmla="*/ 26 w 33"/>
                <a:gd name="T5" fmla="*/ 0 h 42"/>
                <a:gd name="T6" fmla="*/ 32 w 33"/>
                <a:gd name="T7" fmla="*/ 5 h 42"/>
                <a:gd name="T8" fmla="*/ 32 w 33"/>
                <a:gd name="T9" fmla="*/ 41 h 42"/>
                <a:gd name="T10" fmla="*/ 0 60000 65536"/>
                <a:gd name="T11" fmla="*/ 0 60000 65536"/>
                <a:gd name="T12" fmla="*/ 0 60000 65536"/>
                <a:gd name="T13" fmla="*/ 0 60000 65536"/>
                <a:gd name="T14" fmla="*/ 0 60000 65536"/>
                <a:gd name="T15" fmla="*/ 0 w 33"/>
                <a:gd name="T16" fmla="*/ 0 h 42"/>
                <a:gd name="T17" fmla="*/ 33 w 33"/>
                <a:gd name="T18" fmla="*/ 42 h 42"/>
              </a:gdLst>
              <a:ahLst/>
              <a:cxnLst>
                <a:cxn ang="T10">
                  <a:pos x="T0" y="T1"/>
                </a:cxn>
                <a:cxn ang="T11">
                  <a:pos x="T2" y="T3"/>
                </a:cxn>
                <a:cxn ang="T12">
                  <a:pos x="T4" y="T5"/>
                </a:cxn>
                <a:cxn ang="T13">
                  <a:pos x="T6" y="T7"/>
                </a:cxn>
                <a:cxn ang="T14">
                  <a:pos x="T8" y="T9"/>
                </a:cxn>
              </a:cxnLst>
              <a:rect l="T15" t="T16" r="T17" b="T18"/>
              <a:pathLst>
                <a:path w="33" h="42">
                  <a:moveTo>
                    <a:pt x="0" y="5"/>
                  </a:moveTo>
                  <a:lnTo>
                    <a:pt x="6" y="0"/>
                  </a:lnTo>
                  <a:lnTo>
                    <a:pt x="26" y="0"/>
                  </a:lnTo>
                  <a:lnTo>
                    <a:pt x="32" y="5"/>
                  </a:lnTo>
                  <a:lnTo>
                    <a:pt x="32" y="41"/>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44" name="Freeform 433"/>
            <p:cNvSpPr>
              <a:spLocks/>
            </p:cNvSpPr>
            <p:nvPr/>
          </p:nvSpPr>
          <p:spPr bwMode="auto">
            <a:xfrm>
              <a:off x="2763" y="2636"/>
              <a:ext cx="33" cy="27"/>
            </a:xfrm>
            <a:custGeom>
              <a:avLst/>
              <a:gdLst>
                <a:gd name="T0" fmla="*/ 32 w 33"/>
                <a:gd name="T1" fmla="*/ 21 h 27"/>
                <a:gd name="T2" fmla="*/ 26 w 33"/>
                <a:gd name="T3" fmla="*/ 26 h 27"/>
                <a:gd name="T4" fmla="*/ 6 w 33"/>
                <a:gd name="T5" fmla="*/ 26 h 27"/>
                <a:gd name="T6" fmla="*/ 0 w 33"/>
                <a:gd name="T7" fmla="*/ 21 h 27"/>
                <a:gd name="T8" fmla="*/ 0 w 33"/>
                <a:gd name="T9" fmla="*/ 5 h 27"/>
                <a:gd name="T10" fmla="*/ 6 w 33"/>
                <a:gd name="T11" fmla="*/ 0 h 27"/>
                <a:gd name="T12" fmla="*/ 26 w 33"/>
                <a:gd name="T13" fmla="*/ 0 h 27"/>
                <a:gd name="T14" fmla="*/ 32 w 33"/>
                <a:gd name="T15" fmla="*/ 5 h 27"/>
                <a:gd name="T16" fmla="*/ 0 60000 65536"/>
                <a:gd name="T17" fmla="*/ 0 60000 65536"/>
                <a:gd name="T18" fmla="*/ 0 60000 65536"/>
                <a:gd name="T19" fmla="*/ 0 60000 65536"/>
                <a:gd name="T20" fmla="*/ 0 60000 65536"/>
                <a:gd name="T21" fmla="*/ 0 60000 65536"/>
                <a:gd name="T22" fmla="*/ 0 60000 65536"/>
                <a:gd name="T23" fmla="*/ 0 60000 65536"/>
                <a:gd name="T24" fmla="*/ 0 w 33"/>
                <a:gd name="T25" fmla="*/ 0 h 27"/>
                <a:gd name="T26" fmla="*/ 33 w 33"/>
                <a:gd name="T27" fmla="*/ 27 h 2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 h="27">
                  <a:moveTo>
                    <a:pt x="32" y="21"/>
                  </a:moveTo>
                  <a:lnTo>
                    <a:pt x="26" y="26"/>
                  </a:lnTo>
                  <a:lnTo>
                    <a:pt x="6" y="26"/>
                  </a:lnTo>
                  <a:lnTo>
                    <a:pt x="0" y="21"/>
                  </a:lnTo>
                  <a:lnTo>
                    <a:pt x="0" y="5"/>
                  </a:lnTo>
                  <a:lnTo>
                    <a:pt x="6" y="0"/>
                  </a:lnTo>
                  <a:lnTo>
                    <a:pt x="26" y="0"/>
                  </a:lnTo>
                  <a:lnTo>
                    <a:pt x="32"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45" name="Line 434"/>
            <p:cNvSpPr>
              <a:spLocks noChangeShapeType="1"/>
            </p:cNvSpPr>
            <p:nvPr/>
          </p:nvSpPr>
          <p:spPr bwMode="auto">
            <a:xfrm flipV="1">
              <a:off x="2805" y="2617"/>
              <a:ext cx="0" cy="49"/>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46" name="Freeform 435"/>
            <p:cNvSpPr>
              <a:spLocks/>
            </p:cNvSpPr>
            <p:nvPr/>
          </p:nvSpPr>
          <p:spPr bwMode="auto">
            <a:xfrm>
              <a:off x="2805" y="2621"/>
              <a:ext cx="31" cy="42"/>
            </a:xfrm>
            <a:custGeom>
              <a:avLst/>
              <a:gdLst>
                <a:gd name="T0" fmla="*/ 0 w 31"/>
                <a:gd name="T1" fmla="*/ 10 h 42"/>
                <a:gd name="T2" fmla="*/ 10 w 31"/>
                <a:gd name="T3" fmla="*/ 0 h 42"/>
                <a:gd name="T4" fmla="*/ 20 w 31"/>
                <a:gd name="T5" fmla="*/ 0 h 42"/>
                <a:gd name="T6" fmla="*/ 30 w 31"/>
                <a:gd name="T7" fmla="*/ 10 h 42"/>
                <a:gd name="T8" fmla="*/ 30 w 31"/>
                <a:gd name="T9" fmla="*/ 41 h 42"/>
                <a:gd name="T10" fmla="*/ 0 60000 65536"/>
                <a:gd name="T11" fmla="*/ 0 60000 65536"/>
                <a:gd name="T12" fmla="*/ 0 60000 65536"/>
                <a:gd name="T13" fmla="*/ 0 60000 65536"/>
                <a:gd name="T14" fmla="*/ 0 60000 65536"/>
                <a:gd name="T15" fmla="*/ 0 w 31"/>
                <a:gd name="T16" fmla="*/ 0 h 42"/>
                <a:gd name="T17" fmla="*/ 31 w 31"/>
                <a:gd name="T18" fmla="*/ 42 h 42"/>
              </a:gdLst>
              <a:ahLst/>
              <a:cxnLst>
                <a:cxn ang="T10">
                  <a:pos x="T0" y="T1"/>
                </a:cxn>
                <a:cxn ang="T11">
                  <a:pos x="T2" y="T3"/>
                </a:cxn>
                <a:cxn ang="T12">
                  <a:pos x="T4" y="T5"/>
                </a:cxn>
                <a:cxn ang="T13">
                  <a:pos x="T6" y="T7"/>
                </a:cxn>
                <a:cxn ang="T14">
                  <a:pos x="T8" y="T9"/>
                </a:cxn>
              </a:cxnLst>
              <a:rect l="T15" t="T16" r="T17" b="T18"/>
              <a:pathLst>
                <a:path w="31" h="42">
                  <a:moveTo>
                    <a:pt x="0" y="10"/>
                  </a:moveTo>
                  <a:lnTo>
                    <a:pt x="10" y="0"/>
                  </a:lnTo>
                  <a:lnTo>
                    <a:pt x="20" y="0"/>
                  </a:lnTo>
                  <a:lnTo>
                    <a:pt x="30" y="10"/>
                  </a:lnTo>
                  <a:lnTo>
                    <a:pt x="30" y="41"/>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47" name="Freeform 436"/>
            <p:cNvSpPr>
              <a:spLocks/>
            </p:cNvSpPr>
            <p:nvPr/>
          </p:nvSpPr>
          <p:spPr bwMode="auto">
            <a:xfrm>
              <a:off x="2845" y="2621"/>
              <a:ext cx="33" cy="42"/>
            </a:xfrm>
            <a:custGeom>
              <a:avLst/>
              <a:gdLst>
                <a:gd name="T0" fmla="*/ 0 w 33"/>
                <a:gd name="T1" fmla="*/ 36 h 42"/>
                <a:gd name="T2" fmla="*/ 6 w 33"/>
                <a:gd name="T3" fmla="*/ 41 h 42"/>
                <a:gd name="T4" fmla="*/ 32 w 33"/>
                <a:gd name="T5" fmla="*/ 41 h 42"/>
                <a:gd name="T6" fmla="*/ 32 w 33"/>
                <a:gd name="T7" fmla="*/ 36 h 42"/>
                <a:gd name="T8" fmla="*/ 32 w 33"/>
                <a:gd name="T9" fmla="*/ 26 h 42"/>
                <a:gd name="T10" fmla="*/ 32 w 33"/>
                <a:gd name="T11" fmla="*/ 20 h 42"/>
                <a:gd name="T12" fmla="*/ 6 w 33"/>
                <a:gd name="T13" fmla="*/ 20 h 42"/>
                <a:gd name="T14" fmla="*/ 0 w 33"/>
                <a:gd name="T15" fmla="*/ 15 h 42"/>
                <a:gd name="T16" fmla="*/ 0 w 33"/>
                <a:gd name="T17" fmla="*/ 5 h 42"/>
                <a:gd name="T18" fmla="*/ 6 w 33"/>
                <a:gd name="T19" fmla="*/ 0 h 42"/>
                <a:gd name="T20" fmla="*/ 32 w 33"/>
                <a:gd name="T21" fmla="*/ 0 h 42"/>
                <a:gd name="T22" fmla="*/ 32 w 33"/>
                <a:gd name="T23" fmla="*/ 5 h 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42"/>
                <a:gd name="T38" fmla="*/ 33 w 33"/>
                <a:gd name="T39" fmla="*/ 42 h 4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42">
                  <a:moveTo>
                    <a:pt x="0" y="36"/>
                  </a:moveTo>
                  <a:lnTo>
                    <a:pt x="6" y="41"/>
                  </a:lnTo>
                  <a:lnTo>
                    <a:pt x="32" y="41"/>
                  </a:lnTo>
                  <a:lnTo>
                    <a:pt x="32" y="36"/>
                  </a:lnTo>
                  <a:lnTo>
                    <a:pt x="32" y="26"/>
                  </a:lnTo>
                  <a:lnTo>
                    <a:pt x="32" y="20"/>
                  </a:lnTo>
                  <a:lnTo>
                    <a:pt x="6" y="20"/>
                  </a:lnTo>
                  <a:lnTo>
                    <a:pt x="0" y="15"/>
                  </a:lnTo>
                  <a:lnTo>
                    <a:pt x="0" y="5"/>
                  </a:lnTo>
                  <a:lnTo>
                    <a:pt x="6" y="0"/>
                  </a:lnTo>
                  <a:lnTo>
                    <a:pt x="32" y="0"/>
                  </a:lnTo>
                  <a:lnTo>
                    <a:pt x="32" y="5"/>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48" name="Line 437"/>
            <p:cNvSpPr>
              <a:spLocks noChangeShapeType="1"/>
            </p:cNvSpPr>
            <p:nvPr/>
          </p:nvSpPr>
          <p:spPr bwMode="auto">
            <a:xfrm>
              <a:off x="2896" y="2662"/>
              <a:ext cx="7"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49" name="Freeform 438"/>
            <p:cNvSpPr>
              <a:spLocks/>
            </p:cNvSpPr>
            <p:nvPr/>
          </p:nvSpPr>
          <p:spPr bwMode="auto">
            <a:xfrm>
              <a:off x="2892" y="2621"/>
              <a:ext cx="12" cy="42"/>
            </a:xfrm>
            <a:custGeom>
              <a:avLst/>
              <a:gdLst>
                <a:gd name="T0" fmla="*/ 11 w 12"/>
                <a:gd name="T1" fmla="*/ 41 h 42"/>
                <a:gd name="T2" fmla="*/ 11 w 12"/>
                <a:gd name="T3" fmla="*/ 0 h 42"/>
                <a:gd name="T4" fmla="*/ 0 w 12"/>
                <a:gd name="T5" fmla="*/ 0 h 42"/>
                <a:gd name="T6" fmla="*/ 0 60000 65536"/>
                <a:gd name="T7" fmla="*/ 0 60000 65536"/>
                <a:gd name="T8" fmla="*/ 0 60000 65536"/>
                <a:gd name="T9" fmla="*/ 0 w 12"/>
                <a:gd name="T10" fmla="*/ 0 h 42"/>
                <a:gd name="T11" fmla="*/ 12 w 12"/>
                <a:gd name="T12" fmla="*/ 42 h 42"/>
              </a:gdLst>
              <a:ahLst/>
              <a:cxnLst>
                <a:cxn ang="T6">
                  <a:pos x="T0" y="T1"/>
                </a:cxn>
                <a:cxn ang="T7">
                  <a:pos x="T2" y="T3"/>
                </a:cxn>
                <a:cxn ang="T8">
                  <a:pos x="T4" y="T5"/>
                </a:cxn>
              </a:cxnLst>
              <a:rect l="T9" t="T10" r="T11" b="T12"/>
              <a:pathLst>
                <a:path w="12" h="42">
                  <a:moveTo>
                    <a:pt x="11" y="41"/>
                  </a:moveTo>
                  <a:lnTo>
                    <a:pt x="11" y="0"/>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50" name="Line 439"/>
            <p:cNvSpPr>
              <a:spLocks noChangeShapeType="1"/>
            </p:cNvSpPr>
            <p:nvPr/>
          </p:nvSpPr>
          <p:spPr bwMode="auto">
            <a:xfrm flipV="1">
              <a:off x="2903" y="2607"/>
              <a:ext cx="0" cy="1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51" name="Freeform 440"/>
            <p:cNvSpPr>
              <a:spLocks/>
            </p:cNvSpPr>
            <p:nvPr/>
          </p:nvSpPr>
          <p:spPr bwMode="auto">
            <a:xfrm>
              <a:off x="2923" y="2621"/>
              <a:ext cx="31" cy="42"/>
            </a:xfrm>
            <a:custGeom>
              <a:avLst/>
              <a:gdLst>
                <a:gd name="T0" fmla="*/ 30 w 31"/>
                <a:gd name="T1" fmla="*/ 31 h 42"/>
                <a:gd name="T2" fmla="*/ 30 w 31"/>
                <a:gd name="T3" fmla="*/ 10 h 42"/>
                <a:gd name="T4" fmla="*/ 20 w 31"/>
                <a:gd name="T5" fmla="*/ 0 h 42"/>
                <a:gd name="T6" fmla="*/ 6 w 31"/>
                <a:gd name="T7" fmla="*/ 0 h 42"/>
                <a:gd name="T8" fmla="*/ 0 w 31"/>
                <a:gd name="T9" fmla="*/ 10 h 42"/>
                <a:gd name="T10" fmla="*/ 0 w 31"/>
                <a:gd name="T11" fmla="*/ 31 h 42"/>
                <a:gd name="T12" fmla="*/ 6 w 31"/>
                <a:gd name="T13" fmla="*/ 41 h 42"/>
                <a:gd name="T14" fmla="*/ 20 w 31"/>
                <a:gd name="T15" fmla="*/ 41 h 42"/>
                <a:gd name="T16" fmla="*/ 30 w 31"/>
                <a:gd name="T17" fmla="*/ 31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42"/>
                <a:gd name="T29" fmla="*/ 31 w 31"/>
                <a:gd name="T30" fmla="*/ 42 h 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42">
                  <a:moveTo>
                    <a:pt x="30" y="31"/>
                  </a:moveTo>
                  <a:lnTo>
                    <a:pt x="30" y="10"/>
                  </a:lnTo>
                  <a:lnTo>
                    <a:pt x="20" y="0"/>
                  </a:lnTo>
                  <a:lnTo>
                    <a:pt x="6" y="0"/>
                  </a:lnTo>
                  <a:lnTo>
                    <a:pt x="0" y="10"/>
                  </a:lnTo>
                  <a:lnTo>
                    <a:pt x="0" y="31"/>
                  </a:lnTo>
                  <a:lnTo>
                    <a:pt x="6" y="41"/>
                  </a:lnTo>
                  <a:lnTo>
                    <a:pt x="20" y="41"/>
                  </a:lnTo>
                  <a:lnTo>
                    <a:pt x="30" y="31"/>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52" name="Line 441"/>
            <p:cNvSpPr>
              <a:spLocks noChangeShapeType="1"/>
            </p:cNvSpPr>
            <p:nvPr/>
          </p:nvSpPr>
          <p:spPr bwMode="auto">
            <a:xfrm flipV="1">
              <a:off x="2969" y="2617"/>
              <a:ext cx="0" cy="49"/>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53" name="Freeform 442"/>
            <p:cNvSpPr>
              <a:spLocks/>
            </p:cNvSpPr>
            <p:nvPr/>
          </p:nvSpPr>
          <p:spPr bwMode="auto">
            <a:xfrm>
              <a:off x="2969" y="2621"/>
              <a:ext cx="27" cy="42"/>
            </a:xfrm>
            <a:custGeom>
              <a:avLst/>
              <a:gdLst>
                <a:gd name="T0" fmla="*/ 0 w 27"/>
                <a:gd name="T1" fmla="*/ 10 h 42"/>
                <a:gd name="T2" fmla="*/ 6 w 27"/>
                <a:gd name="T3" fmla="*/ 0 h 42"/>
                <a:gd name="T4" fmla="*/ 16 w 27"/>
                <a:gd name="T5" fmla="*/ 0 h 42"/>
                <a:gd name="T6" fmla="*/ 26 w 27"/>
                <a:gd name="T7" fmla="*/ 10 h 42"/>
                <a:gd name="T8" fmla="*/ 26 w 27"/>
                <a:gd name="T9" fmla="*/ 41 h 42"/>
                <a:gd name="T10" fmla="*/ 0 60000 65536"/>
                <a:gd name="T11" fmla="*/ 0 60000 65536"/>
                <a:gd name="T12" fmla="*/ 0 60000 65536"/>
                <a:gd name="T13" fmla="*/ 0 60000 65536"/>
                <a:gd name="T14" fmla="*/ 0 60000 65536"/>
                <a:gd name="T15" fmla="*/ 0 w 27"/>
                <a:gd name="T16" fmla="*/ 0 h 42"/>
                <a:gd name="T17" fmla="*/ 27 w 27"/>
                <a:gd name="T18" fmla="*/ 42 h 42"/>
              </a:gdLst>
              <a:ahLst/>
              <a:cxnLst>
                <a:cxn ang="T10">
                  <a:pos x="T0" y="T1"/>
                </a:cxn>
                <a:cxn ang="T11">
                  <a:pos x="T2" y="T3"/>
                </a:cxn>
                <a:cxn ang="T12">
                  <a:pos x="T4" y="T5"/>
                </a:cxn>
                <a:cxn ang="T13">
                  <a:pos x="T6" y="T7"/>
                </a:cxn>
                <a:cxn ang="T14">
                  <a:pos x="T8" y="T9"/>
                </a:cxn>
              </a:cxnLst>
              <a:rect l="T15" t="T16" r="T17" b="T18"/>
              <a:pathLst>
                <a:path w="27" h="42">
                  <a:moveTo>
                    <a:pt x="0" y="10"/>
                  </a:moveTo>
                  <a:lnTo>
                    <a:pt x="6" y="0"/>
                  </a:lnTo>
                  <a:lnTo>
                    <a:pt x="16" y="0"/>
                  </a:lnTo>
                  <a:lnTo>
                    <a:pt x="26" y="10"/>
                  </a:lnTo>
                  <a:lnTo>
                    <a:pt x="26" y="41"/>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54" name="Freeform 443"/>
            <p:cNvSpPr>
              <a:spLocks/>
            </p:cNvSpPr>
            <p:nvPr/>
          </p:nvSpPr>
          <p:spPr bwMode="auto">
            <a:xfrm>
              <a:off x="3062" y="2606"/>
              <a:ext cx="37" cy="57"/>
            </a:xfrm>
            <a:custGeom>
              <a:avLst/>
              <a:gdLst>
                <a:gd name="T0" fmla="*/ 0 w 37"/>
                <a:gd name="T1" fmla="*/ 0 h 57"/>
                <a:gd name="T2" fmla="*/ 36 w 37"/>
                <a:gd name="T3" fmla="*/ 0 h 57"/>
                <a:gd name="T4" fmla="*/ 0 w 37"/>
                <a:gd name="T5" fmla="*/ 56 h 57"/>
                <a:gd name="T6" fmla="*/ 36 w 37"/>
                <a:gd name="T7" fmla="*/ 56 h 57"/>
                <a:gd name="T8" fmla="*/ 0 60000 65536"/>
                <a:gd name="T9" fmla="*/ 0 60000 65536"/>
                <a:gd name="T10" fmla="*/ 0 60000 65536"/>
                <a:gd name="T11" fmla="*/ 0 60000 65536"/>
                <a:gd name="T12" fmla="*/ 0 w 37"/>
                <a:gd name="T13" fmla="*/ 0 h 57"/>
                <a:gd name="T14" fmla="*/ 37 w 37"/>
                <a:gd name="T15" fmla="*/ 57 h 57"/>
              </a:gdLst>
              <a:ahLst/>
              <a:cxnLst>
                <a:cxn ang="T8">
                  <a:pos x="T0" y="T1"/>
                </a:cxn>
                <a:cxn ang="T9">
                  <a:pos x="T2" y="T3"/>
                </a:cxn>
                <a:cxn ang="T10">
                  <a:pos x="T4" y="T5"/>
                </a:cxn>
                <a:cxn ang="T11">
                  <a:pos x="T6" y="T7"/>
                </a:cxn>
              </a:cxnLst>
              <a:rect l="T12" t="T13" r="T14" b="T15"/>
              <a:pathLst>
                <a:path w="37" h="57">
                  <a:moveTo>
                    <a:pt x="0" y="0"/>
                  </a:moveTo>
                  <a:lnTo>
                    <a:pt x="36" y="0"/>
                  </a:lnTo>
                  <a:lnTo>
                    <a:pt x="0" y="56"/>
                  </a:lnTo>
                  <a:lnTo>
                    <a:pt x="36" y="5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55" name="Freeform 444"/>
            <p:cNvSpPr>
              <a:spLocks/>
            </p:cNvSpPr>
            <p:nvPr/>
          </p:nvSpPr>
          <p:spPr bwMode="auto">
            <a:xfrm>
              <a:off x="3108" y="2621"/>
              <a:ext cx="37" cy="42"/>
            </a:xfrm>
            <a:custGeom>
              <a:avLst/>
              <a:gdLst>
                <a:gd name="T0" fmla="*/ 36 w 37"/>
                <a:gd name="T1" fmla="*/ 31 h 42"/>
                <a:gd name="T2" fmla="*/ 36 w 37"/>
                <a:gd name="T3" fmla="*/ 10 h 42"/>
                <a:gd name="T4" fmla="*/ 26 w 37"/>
                <a:gd name="T5" fmla="*/ 0 h 42"/>
                <a:gd name="T6" fmla="*/ 10 w 37"/>
                <a:gd name="T7" fmla="*/ 0 h 42"/>
                <a:gd name="T8" fmla="*/ 0 w 37"/>
                <a:gd name="T9" fmla="*/ 10 h 42"/>
                <a:gd name="T10" fmla="*/ 0 w 37"/>
                <a:gd name="T11" fmla="*/ 31 h 42"/>
                <a:gd name="T12" fmla="*/ 10 w 37"/>
                <a:gd name="T13" fmla="*/ 41 h 42"/>
                <a:gd name="T14" fmla="*/ 26 w 37"/>
                <a:gd name="T15" fmla="*/ 41 h 42"/>
                <a:gd name="T16" fmla="*/ 36 w 37"/>
                <a:gd name="T17" fmla="*/ 31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7"/>
                <a:gd name="T28" fmla="*/ 0 h 42"/>
                <a:gd name="T29" fmla="*/ 37 w 37"/>
                <a:gd name="T30" fmla="*/ 42 h 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7" h="42">
                  <a:moveTo>
                    <a:pt x="36" y="31"/>
                  </a:moveTo>
                  <a:lnTo>
                    <a:pt x="36" y="10"/>
                  </a:lnTo>
                  <a:lnTo>
                    <a:pt x="26" y="0"/>
                  </a:lnTo>
                  <a:lnTo>
                    <a:pt x="10" y="0"/>
                  </a:lnTo>
                  <a:lnTo>
                    <a:pt x="0" y="10"/>
                  </a:lnTo>
                  <a:lnTo>
                    <a:pt x="0" y="31"/>
                  </a:lnTo>
                  <a:lnTo>
                    <a:pt x="10" y="41"/>
                  </a:lnTo>
                  <a:lnTo>
                    <a:pt x="26" y="41"/>
                  </a:lnTo>
                  <a:lnTo>
                    <a:pt x="36" y="31"/>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56" name="Line 445"/>
            <p:cNvSpPr>
              <a:spLocks noChangeShapeType="1"/>
            </p:cNvSpPr>
            <p:nvPr/>
          </p:nvSpPr>
          <p:spPr bwMode="auto">
            <a:xfrm flipV="1">
              <a:off x="3155" y="2617"/>
              <a:ext cx="0" cy="49"/>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57" name="Freeform 446"/>
            <p:cNvSpPr>
              <a:spLocks/>
            </p:cNvSpPr>
            <p:nvPr/>
          </p:nvSpPr>
          <p:spPr bwMode="auto">
            <a:xfrm>
              <a:off x="3155" y="2621"/>
              <a:ext cx="32" cy="42"/>
            </a:xfrm>
            <a:custGeom>
              <a:avLst/>
              <a:gdLst>
                <a:gd name="T0" fmla="*/ 0 w 32"/>
                <a:gd name="T1" fmla="*/ 10 h 42"/>
                <a:gd name="T2" fmla="*/ 10 w 32"/>
                <a:gd name="T3" fmla="*/ 0 h 42"/>
                <a:gd name="T4" fmla="*/ 20 w 32"/>
                <a:gd name="T5" fmla="*/ 0 h 42"/>
                <a:gd name="T6" fmla="*/ 31 w 32"/>
                <a:gd name="T7" fmla="*/ 10 h 42"/>
                <a:gd name="T8" fmla="*/ 31 w 32"/>
                <a:gd name="T9" fmla="*/ 41 h 42"/>
                <a:gd name="T10" fmla="*/ 0 60000 65536"/>
                <a:gd name="T11" fmla="*/ 0 60000 65536"/>
                <a:gd name="T12" fmla="*/ 0 60000 65536"/>
                <a:gd name="T13" fmla="*/ 0 60000 65536"/>
                <a:gd name="T14" fmla="*/ 0 60000 65536"/>
                <a:gd name="T15" fmla="*/ 0 w 32"/>
                <a:gd name="T16" fmla="*/ 0 h 42"/>
                <a:gd name="T17" fmla="*/ 32 w 32"/>
                <a:gd name="T18" fmla="*/ 42 h 42"/>
              </a:gdLst>
              <a:ahLst/>
              <a:cxnLst>
                <a:cxn ang="T10">
                  <a:pos x="T0" y="T1"/>
                </a:cxn>
                <a:cxn ang="T11">
                  <a:pos x="T2" y="T3"/>
                </a:cxn>
                <a:cxn ang="T12">
                  <a:pos x="T4" y="T5"/>
                </a:cxn>
                <a:cxn ang="T13">
                  <a:pos x="T6" y="T7"/>
                </a:cxn>
                <a:cxn ang="T14">
                  <a:pos x="T8" y="T9"/>
                </a:cxn>
              </a:cxnLst>
              <a:rect l="T15" t="T16" r="T17" b="T18"/>
              <a:pathLst>
                <a:path w="32" h="42">
                  <a:moveTo>
                    <a:pt x="0" y="10"/>
                  </a:moveTo>
                  <a:lnTo>
                    <a:pt x="10" y="0"/>
                  </a:lnTo>
                  <a:lnTo>
                    <a:pt x="20" y="0"/>
                  </a:lnTo>
                  <a:lnTo>
                    <a:pt x="31" y="10"/>
                  </a:lnTo>
                  <a:lnTo>
                    <a:pt x="31" y="41"/>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58" name="Freeform 447"/>
            <p:cNvSpPr>
              <a:spLocks/>
            </p:cNvSpPr>
            <p:nvPr/>
          </p:nvSpPr>
          <p:spPr bwMode="auto">
            <a:xfrm>
              <a:off x="3196" y="2621"/>
              <a:ext cx="37" cy="42"/>
            </a:xfrm>
            <a:custGeom>
              <a:avLst/>
              <a:gdLst>
                <a:gd name="T0" fmla="*/ 0 w 37"/>
                <a:gd name="T1" fmla="*/ 20 h 42"/>
                <a:gd name="T2" fmla="*/ 36 w 37"/>
                <a:gd name="T3" fmla="*/ 20 h 42"/>
                <a:gd name="T4" fmla="*/ 36 w 37"/>
                <a:gd name="T5" fmla="*/ 10 h 42"/>
                <a:gd name="T6" fmla="*/ 26 w 37"/>
                <a:gd name="T7" fmla="*/ 0 h 42"/>
                <a:gd name="T8" fmla="*/ 10 w 37"/>
                <a:gd name="T9" fmla="*/ 0 h 42"/>
                <a:gd name="T10" fmla="*/ 0 w 37"/>
                <a:gd name="T11" fmla="*/ 10 h 42"/>
                <a:gd name="T12" fmla="*/ 0 w 37"/>
                <a:gd name="T13" fmla="*/ 31 h 42"/>
                <a:gd name="T14" fmla="*/ 10 w 37"/>
                <a:gd name="T15" fmla="*/ 41 h 42"/>
                <a:gd name="T16" fmla="*/ 26 w 37"/>
                <a:gd name="T17" fmla="*/ 41 h 42"/>
                <a:gd name="T18" fmla="*/ 36 w 37"/>
                <a:gd name="T19" fmla="*/ 31 h 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7"/>
                <a:gd name="T31" fmla="*/ 0 h 42"/>
                <a:gd name="T32" fmla="*/ 37 w 37"/>
                <a:gd name="T33" fmla="*/ 42 h 4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7" h="42">
                  <a:moveTo>
                    <a:pt x="0" y="20"/>
                  </a:moveTo>
                  <a:lnTo>
                    <a:pt x="36" y="20"/>
                  </a:lnTo>
                  <a:lnTo>
                    <a:pt x="36" y="10"/>
                  </a:lnTo>
                  <a:lnTo>
                    <a:pt x="26" y="0"/>
                  </a:lnTo>
                  <a:lnTo>
                    <a:pt x="10" y="0"/>
                  </a:lnTo>
                  <a:lnTo>
                    <a:pt x="0" y="10"/>
                  </a:lnTo>
                  <a:lnTo>
                    <a:pt x="0" y="31"/>
                  </a:lnTo>
                  <a:lnTo>
                    <a:pt x="10" y="41"/>
                  </a:lnTo>
                  <a:lnTo>
                    <a:pt x="26" y="41"/>
                  </a:lnTo>
                  <a:lnTo>
                    <a:pt x="36" y="31"/>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59" name="Freeform 448"/>
            <p:cNvSpPr>
              <a:spLocks/>
            </p:cNvSpPr>
            <p:nvPr/>
          </p:nvSpPr>
          <p:spPr bwMode="auto">
            <a:xfrm>
              <a:off x="2639" y="2986"/>
              <a:ext cx="37" cy="57"/>
            </a:xfrm>
            <a:custGeom>
              <a:avLst/>
              <a:gdLst>
                <a:gd name="T0" fmla="*/ 0 w 37"/>
                <a:gd name="T1" fmla="*/ 46 h 57"/>
                <a:gd name="T2" fmla="*/ 10 w 37"/>
                <a:gd name="T3" fmla="*/ 56 h 57"/>
                <a:gd name="T4" fmla="*/ 26 w 37"/>
                <a:gd name="T5" fmla="*/ 56 h 57"/>
                <a:gd name="T6" fmla="*/ 36 w 37"/>
                <a:gd name="T7" fmla="*/ 46 h 57"/>
                <a:gd name="T8" fmla="*/ 36 w 37"/>
                <a:gd name="T9" fmla="*/ 41 h 57"/>
                <a:gd name="T10" fmla="*/ 36 w 37"/>
                <a:gd name="T11" fmla="*/ 36 h 57"/>
                <a:gd name="T12" fmla="*/ 26 w 37"/>
                <a:gd name="T13" fmla="*/ 31 h 57"/>
                <a:gd name="T14" fmla="*/ 10 w 37"/>
                <a:gd name="T15" fmla="*/ 31 h 57"/>
                <a:gd name="T16" fmla="*/ 0 w 37"/>
                <a:gd name="T17" fmla="*/ 20 h 57"/>
                <a:gd name="T18" fmla="*/ 0 w 37"/>
                <a:gd name="T19" fmla="*/ 10 h 57"/>
                <a:gd name="T20" fmla="*/ 10 w 37"/>
                <a:gd name="T21" fmla="*/ 0 h 57"/>
                <a:gd name="T22" fmla="*/ 26 w 37"/>
                <a:gd name="T23" fmla="*/ 0 h 57"/>
                <a:gd name="T24" fmla="*/ 36 w 37"/>
                <a:gd name="T25" fmla="*/ 10 h 5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7"/>
                <a:gd name="T40" fmla="*/ 0 h 57"/>
                <a:gd name="T41" fmla="*/ 37 w 37"/>
                <a:gd name="T42" fmla="*/ 57 h 5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7" h="57">
                  <a:moveTo>
                    <a:pt x="0" y="46"/>
                  </a:moveTo>
                  <a:lnTo>
                    <a:pt x="10" y="56"/>
                  </a:lnTo>
                  <a:lnTo>
                    <a:pt x="26" y="56"/>
                  </a:lnTo>
                  <a:lnTo>
                    <a:pt x="36" y="46"/>
                  </a:lnTo>
                  <a:lnTo>
                    <a:pt x="36" y="41"/>
                  </a:lnTo>
                  <a:lnTo>
                    <a:pt x="36" y="36"/>
                  </a:lnTo>
                  <a:lnTo>
                    <a:pt x="26" y="31"/>
                  </a:lnTo>
                  <a:lnTo>
                    <a:pt x="10" y="31"/>
                  </a:lnTo>
                  <a:lnTo>
                    <a:pt x="0" y="20"/>
                  </a:lnTo>
                  <a:lnTo>
                    <a:pt x="0" y="10"/>
                  </a:lnTo>
                  <a:lnTo>
                    <a:pt x="10" y="0"/>
                  </a:lnTo>
                  <a:lnTo>
                    <a:pt x="26" y="0"/>
                  </a:lnTo>
                  <a:lnTo>
                    <a:pt x="36" y="1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60" name="Freeform 449"/>
            <p:cNvSpPr>
              <a:spLocks/>
            </p:cNvSpPr>
            <p:nvPr/>
          </p:nvSpPr>
          <p:spPr bwMode="auto">
            <a:xfrm>
              <a:off x="2691" y="3006"/>
              <a:ext cx="31" cy="37"/>
            </a:xfrm>
            <a:custGeom>
              <a:avLst/>
              <a:gdLst>
                <a:gd name="T0" fmla="*/ 0 w 31"/>
                <a:gd name="T1" fmla="*/ 16 h 37"/>
                <a:gd name="T2" fmla="*/ 30 w 31"/>
                <a:gd name="T3" fmla="*/ 16 h 37"/>
                <a:gd name="T4" fmla="*/ 30 w 31"/>
                <a:gd name="T5" fmla="*/ 11 h 37"/>
                <a:gd name="T6" fmla="*/ 20 w 31"/>
                <a:gd name="T7" fmla="*/ 0 h 37"/>
                <a:gd name="T8" fmla="*/ 10 w 31"/>
                <a:gd name="T9" fmla="*/ 0 h 37"/>
                <a:gd name="T10" fmla="*/ 0 w 31"/>
                <a:gd name="T11" fmla="*/ 11 h 37"/>
                <a:gd name="T12" fmla="*/ 0 w 31"/>
                <a:gd name="T13" fmla="*/ 26 h 37"/>
                <a:gd name="T14" fmla="*/ 10 w 31"/>
                <a:gd name="T15" fmla="*/ 36 h 37"/>
                <a:gd name="T16" fmla="*/ 20 w 31"/>
                <a:gd name="T17" fmla="*/ 36 h 37"/>
                <a:gd name="T18" fmla="*/ 30 w 31"/>
                <a:gd name="T19" fmla="*/ 26 h 3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37"/>
                <a:gd name="T32" fmla="*/ 31 w 31"/>
                <a:gd name="T33" fmla="*/ 37 h 3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37">
                  <a:moveTo>
                    <a:pt x="0" y="16"/>
                  </a:moveTo>
                  <a:lnTo>
                    <a:pt x="30" y="16"/>
                  </a:lnTo>
                  <a:lnTo>
                    <a:pt x="30" y="11"/>
                  </a:lnTo>
                  <a:lnTo>
                    <a:pt x="20" y="0"/>
                  </a:lnTo>
                  <a:lnTo>
                    <a:pt x="10" y="0"/>
                  </a:lnTo>
                  <a:lnTo>
                    <a:pt x="0" y="11"/>
                  </a:lnTo>
                  <a:lnTo>
                    <a:pt x="0" y="26"/>
                  </a:lnTo>
                  <a:lnTo>
                    <a:pt x="10" y="36"/>
                  </a:lnTo>
                  <a:lnTo>
                    <a:pt x="20" y="36"/>
                  </a:lnTo>
                  <a:lnTo>
                    <a:pt x="30" y="2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61" name="Line 450"/>
            <p:cNvSpPr>
              <a:spLocks noChangeShapeType="1"/>
            </p:cNvSpPr>
            <p:nvPr/>
          </p:nvSpPr>
          <p:spPr bwMode="auto">
            <a:xfrm>
              <a:off x="2741" y="3006"/>
              <a:ext cx="14"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62" name="Line 451"/>
            <p:cNvSpPr>
              <a:spLocks noChangeShapeType="1"/>
            </p:cNvSpPr>
            <p:nvPr/>
          </p:nvSpPr>
          <p:spPr bwMode="auto">
            <a:xfrm>
              <a:off x="2747" y="2995"/>
              <a:ext cx="0" cy="4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63" name="Line 452"/>
            <p:cNvSpPr>
              <a:spLocks noChangeShapeType="1"/>
            </p:cNvSpPr>
            <p:nvPr/>
          </p:nvSpPr>
          <p:spPr bwMode="auto">
            <a:xfrm>
              <a:off x="2777" y="3006"/>
              <a:ext cx="14"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64" name="Line 453"/>
            <p:cNvSpPr>
              <a:spLocks noChangeShapeType="1"/>
            </p:cNvSpPr>
            <p:nvPr/>
          </p:nvSpPr>
          <p:spPr bwMode="auto">
            <a:xfrm>
              <a:off x="2783" y="2995"/>
              <a:ext cx="0" cy="43"/>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65" name="Freeform 454"/>
            <p:cNvSpPr>
              <a:spLocks/>
            </p:cNvSpPr>
            <p:nvPr/>
          </p:nvSpPr>
          <p:spPr bwMode="auto">
            <a:xfrm>
              <a:off x="2809" y="2986"/>
              <a:ext cx="17" cy="57"/>
            </a:xfrm>
            <a:custGeom>
              <a:avLst/>
              <a:gdLst>
                <a:gd name="T0" fmla="*/ 0 w 17"/>
                <a:gd name="T1" fmla="*/ 0 h 57"/>
                <a:gd name="T2" fmla="*/ 10 w 17"/>
                <a:gd name="T3" fmla="*/ 0 h 57"/>
                <a:gd name="T4" fmla="*/ 10 w 17"/>
                <a:gd name="T5" fmla="*/ 56 h 57"/>
                <a:gd name="T6" fmla="*/ 16 w 17"/>
                <a:gd name="T7" fmla="*/ 56 h 57"/>
                <a:gd name="T8" fmla="*/ 0 60000 65536"/>
                <a:gd name="T9" fmla="*/ 0 60000 65536"/>
                <a:gd name="T10" fmla="*/ 0 60000 65536"/>
                <a:gd name="T11" fmla="*/ 0 60000 65536"/>
                <a:gd name="T12" fmla="*/ 0 w 17"/>
                <a:gd name="T13" fmla="*/ 0 h 57"/>
                <a:gd name="T14" fmla="*/ 17 w 17"/>
                <a:gd name="T15" fmla="*/ 57 h 57"/>
              </a:gdLst>
              <a:ahLst/>
              <a:cxnLst>
                <a:cxn ang="T8">
                  <a:pos x="T0" y="T1"/>
                </a:cxn>
                <a:cxn ang="T9">
                  <a:pos x="T2" y="T3"/>
                </a:cxn>
                <a:cxn ang="T10">
                  <a:pos x="T4" y="T5"/>
                </a:cxn>
                <a:cxn ang="T11">
                  <a:pos x="T6" y="T7"/>
                </a:cxn>
              </a:cxnLst>
              <a:rect l="T12" t="T13" r="T14" b="T15"/>
              <a:pathLst>
                <a:path w="17" h="57">
                  <a:moveTo>
                    <a:pt x="0" y="0"/>
                  </a:moveTo>
                  <a:lnTo>
                    <a:pt x="10" y="0"/>
                  </a:lnTo>
                  <a:lnTo>
                    <a:pt x="10" y="56"/>
                  </a:lnTo>
                  <a:lnTo>
                    <a:pt x="16" y="5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66" name="Line 455"/>
            <p:cNvSpPr>
              <a:spLocks noChangeShapeType="1"/>
            </p:cNvSpPr>
            <p:nvPr/>
          </p:nvSpPr>
          <p:spPr bwMode="auto">
            <a:xfrm>
              <a:off x="2845" y="3042"/>
              <a:ext cx="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67" name="Freeform 456"/>
            <p:cNvSpPr>
              <a:spLocks/>
            </p:cNvSpPr>
            <p:nvPr/>
          </p:nvSpPr>
          <p:spPr bwMode="auto">
            <a:xfrm>
              <a:off x="2841" y="3006"/>
              <a:ext cx="5" cy="37"/>
            </a:xfrm>
            <a:custGeom>
              <a:avLst/>
              <a:gdLst>
                <a:gd name="T0" fmla="*/ 4 w 5"/>
                <a:gd name="T1" fmla="*/ 36 h 37"/>
                <a:gd name="T2" fmla="*/ 4 w 5"/>
                <a:gd name="T3" fmla="*/ 0 h 37"/>
                <a:gd name="T4" fmla="*/ 0 w 5"/>
                <a:gd name="T5" fmla="*/ 0 h 37"/>
                <a:gd name="T6" fmla="*/ 0 60000 65536"/>
                <a:gd name="T7" fmla="*/ 0 60000 65536"/>
                <a:gd name="T8" fmla="*/ 0 60000 65536"/>
                <a:gd name="T9" fmla="*/ 0 w 5"/>
                <a:gd name="T10" fmla="*/ 0 h 37"/>
                <a:gd name="T11" fmla="*/ 5 w 5"/>
                <a:gd name="T12" fmla="*/ 37 h 37"/>
              </a:gdLst>
              <a:ahLst/>
              <a:cxnLst>
                <a:cxn ang="T6">
                  <a:pos x="T0" y="T1"/>
                </a:cxn>
                <a:cxn ang="T7">
                  <a:pos x="T2" y="T3"/>
                </a:cxn>
                <a:cxn ang="T8">
                  <a:pos x="T4" y="T5"/>
                </a:cxn>
              </a:cxnLst>
              <a:rect l="T9" t="T10" r="T11" b="T12"/>
              <a:pathLst>
                <a:path w="5" h="37">
                  <a:moveTo>
                    <a:pt x="4" y="36"/>
                  </a:moveTo>
                  <a:lnTo>
                    <a:pt x="4" y="0"/>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68" name="Line 457"/>
            <p:cNvSpPr>
              <a:spLocks noChangeShapeType="1"/>
            </p:cNvSpPr>
            <p:nvPr/>
          </p:nvSpPr>
          <p:spPr bwMode="auto">
            <a:xfrm flipV="1">
              <a:off x="2845" y="2987"/>
              <a:ext cx="0" cy="1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69" name="Line 458"/>
            <p:cNvSpPr>
              <a:spLocks noChangeShapeType="1"/>
            </p:cNvSpPr>
            <p:nvPr/>
          </p:nvSpPr>
          <p:spPr bwMode="auto">
            <a:xfrm flipV="1">
              <a:off x="2867" y="3002"/>
              <a:ext cx="0" cy="44"/>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70" name="Freeform 459"/>
            <p:cNvSpPr>
              <a:spLocks/>
            </p:cNvSpPr>
            <p:nvPr/>
          </p:nvSpPr>
          <p:spPr bwMode="auto">
            <a:xfrm>
              <a:off x="2867" y="3006"/>
              <a:ext cx="26" cy="37"/>
            </a:xfrm>
            <a:custGeom>
              <a:avLst/>
              <a:gdLst>
                <a:gd name="T0" fmla="*/ 0 w 26"/>
                <a:gd name="T1" fmla="*/ 11 h 37"/>
                <a:gd name="T2" fmla="*/ 10 w 26"/>
                <a:gd name="T3" fmla="*/ 0 h 37"/>
                <a:gd name="T4" fmla="*/ 20 w 26"/>
                <a:gd name="T5" fmla="*/ 0 h 37"/>
                <a:gd name="T6" fmla="*/ 25 w 26"/>
                <a:gd name="T7" fmla="*/ 11 h 37"/>
                <a:gd name="T8" fmla="*/ 25 w 26"/>
                <a:gd name="T9" fmla="*/ 36 h 37"/>
                <a:gd name="T10" fmla="*/ 0 60000 65536"/>
                <a:gd name="T11" fmla="*/ 0 60000 65536"/>
                <a:gd name="T12" fmla="*/ 0 60000 65536"/>
                <a:gd name="T13" fmla="*/ 0 60000 65536"/>
                <a:gd name="T14" fmla="*/ 0 60000 65536"/>
                <a:gd name="T15" fmla="*/ 0 w 26"/>
                <a:gd name="T16" fmla="*/ 0 h 37"/>
                <a:gd name="T17" fmla="*/ 26 w 26"/>
                <a:gd name="T18" fmla="*/ 37 h 37"/>
              </a:gdLst>
              <a:ahLst/>
              <a:cxnLst>
                <a:cxn ang="T10">
                  <a:pos x="T0" y="T1"/>
                </a:cxn>
                <a:cxn ang="T11">
                  <a:pos x="T2" y="T3"/>
                </a:cxn>
                <a:cxn ang="T12">
                  <a:pos x="T4" y="T5"/>
                </a:cxn>
                <a:cxn ang="T13">
                  <a:pos x="T6" y="T7"/>
                </a:cxn>
                <a:cxn ang="T14">
                  <a:pos x="T8" y="T9"/>
                </a:cxn>
              </a:cxnLst>
              <a:rect l="T15" t="T16" r="T17" b="T18"/>
              <a:pathLst>
                <a:path w="26" h="37">
                  <a:moveTo>
                    <a:pt x="0" y="11"/>
                  </a:moveTo>
                  <a:lnTo>
                    <a:pt x="10" y="0"/>
                  </a:lnTo>
                  <a:lnTo>
                    <a:pt x="20" y="0"/>
                  </a:lnTo>
                  <a:lnTo>
                    <a:pt x="25" y="11"/>
                  </a:lnTo>
                  <a:lnTo>
                    <a:pt x="25" y="3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71" name="Freeform 460"/>
            <p:cNvSpPr>
              <a:spLocks/>
            </p:cNvSpPr>
            <p:nvPr/>
          </p:nvSpPr>
          <p:spPr bwMode="auto">
            <a:xfrm>
              <a:off x="2907" y="3006"/>
              <a:ext cx="33" cy="52"/>
            </a:xfrm>
            <a:custGeom>
              <a:avLst/>
              <a:gdLst>
                <a:gd name="T0" fmla="*/ 0 w 33"/>
                <a:gd name="T1" fmla="*/ 46 h 52"/>
                <a:gd name="T2" fmla="*/ 10 w 33"/>
                <a:gd name="T3" fmla="*/ 51 h 52"/>
                <a:gd name="T4" fmla="*/ 26 w 33"/>
                <a:gd name="T5" fmla="*/ 51 h 52"/>
                <a:gd name="T6" fmla="*/ 32 w 33"/>
                <a:gd name="T7" fmla="*/ 46 h 52"/>
                <a:gd name="T8" fmla="*/ 32 w 33"/>
                <a:gd name="T9" fmla="*/ 0 h 52"/>
                <a:gd name="T10" fmla="*/ 0 60000 65536"/>
                <a:gd name="T11" fmla="*/ 0 60000 65536"/>
                <a:gd name="T12" fmla="*/ 0 60000 65536"/>
                <a:gd name="T13" fmla="*/ 0 60000 65536"/>
                <a:gd name="T14" fmla="*/ 0 60000 65536"/>
                <a:gd name="T15" fmla="*/ 0 w 33"/>
                <a:gd name="T16" fmla="*/ 0 h 52"/>
                <a:gd name="T17" fmla="*/ 33 w 33"/>
                <a:gd name="T18" fmla="*/ 52 h 52"/>
              </a:gdLst>
              <a:ahLst/>
              <a:cxnLst>
                <a:cxn ang="T10">
                  <a:pos x="T0" y="T1"/>
                </a:cxn>
                <a:cxn ang="T11">
                  <a:pos x="T2" y="T3"/>
                </a:cxn>
                <a:cxn ang="T12">
                  <a:pos x="T4" y="T5"/>
                </a:cxn>
                <a:cxn ang="T13">
                  <a:pos x="T6" y="T7"/>
                </a:cxn>
                <a:cxn ang="T14">
                  <a:pos x="T8" y="T9"/>
                </a:cxn>
              </a:cxnLst>
              <a:rect l="T15" t="T16" r="T17" b="T18"/>
              <a:pathLst>
                <a:path w="33" h="52">
                  <a:moveTo>
                    <a:pt x="0" y="46"/>
                  </a:moveTo>
                  <a:lnTo>
                    <a:pt x="10" y="51"/>
                  </a:lnTo>
                  <a:lnTo>
                    <a:pt x="26" y="51"/>
                  </a:lnTo>
                  <a:lnTo>
                    <a:pt x="32" y="46"/>
                  </a:lnTo>
                  <a:lnTo>
                    <a:pt x="32"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72" name="Freeform 461"/>
            <p:cNvSpPr>
              <a:spLocks/>
            </p:cNvSpPr>
            <p:nvPr/>
          </p:nvSpPr>
          <p:spPr bwMode="auto">
            <a:xfrm>
              <a:off x="2907" y="3006"/>
              <a:ext cx="33" cy="37"/>
            </a:xfrm>
            <a:custGeom>
              <a:avLst/>
              <a:gdLst>
                <a:gd name="T0" fmla="*/ 32 w 33"/>
                <a:gd name="T1" fmla="*/ 11 h 37"/>
                <a:gd name="T2" fmla="*/ 26 w 33"/>
                <a:gd name="T3" fmla="*/ 0 h 37"/>
                <a:gd name="T4" fmla="*/ 10 w 33"/>
                <a:gd name="T5" fmla="*/ 0 h 37"/>
                <a:gd name="T6" fmla="*/ 0 w 33"/>
                <a:gd name="T7" fmla="*/ 11 h 37"/>
                <a:gd name="T8" fmla="*/ 0 w 33"/>
                <a:gd name="T9" fmla="*/ 26 h 37"/>
                <a:gd name="T10" fmla="*/ 10 w 33"/>
                <a:gd name="T11" fmla="*/ 36 h 37"/>
                <a:gd name="T12" fmla="*/ 26 w 33"/>
                <a:gd name="T13" fmla="*/ 36 h 37"/>
                <a:gd name="T14" fmla="*/ 32 w 33"/>
                <a:gd name="T15" fmla="*/ 26 h 37"/>
                <a:gd name="T16" fmla="*/ 0 60000 65536"/>
                <a:gd name="T17" fmla="*/ 0 60000 65536"/>
                <a:gd name="T18" fmla="*/ 0 60000 65536"/>
                <a:gd name="T19" fmla="*/ 0 60000 65536"/>
                <a:gd name="T20" fmla="*/ 0 60000 65536"/>
                <a:gd name="T21" fmla="*/ 0 60000 65536"/>
                <a:gd name="T22" fmla="*/ 0 60000 65536"/>
                <a:gd name="T23" fmla="*/ 0 60000 65536"/>
                <a:gd name="T24" fmla="*/ 0 w 33"/>
                <a:gd name="T25" fmla="*/ 0 h 37"/>
                <a:gd name="T26" fmla="*/ 33 w 33"/>
                <a:gd name="T27" fmla="*/ 37 h 3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 h="37">
                  <a:moveTo>
                    <a:pt x="32" y="11"/>
                  </a:moveTo>
                  <a:lnTo>
                    <a:pt x="26" y="0"/>
                  </a:lnTo>
                  <a:lnTo>
                    <a:pt x="10" y="0"/>
                  </a:lnTo>
                  <a:lnTo>
                    <a:pt x="0" y="11"/>
                  </a:lnTo>
                  <a:lnTo>
                    <a:pt x="0" y="26"/>
                  </a:lnTo>
                  <a:lnTo>
                    <a:pt x="10" y="36"/>
                  </a:lnTo>
                  <a:lnTo>
                    <a:pt x="26" y="36"/>
                  </a:lnTo>
                  <a:lnTo>
                    <a:pt x="32" y="2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73" name="Freeform 462"/>
            <p:cNvSpPr>
              <a:spLocks/>
            </p:cNvSpPr>
            <p:nvPr/>
          </p:nvSpPr>
          <p:spPr bwMode="auto">
            <a:xfrm>
              <a:off x="3005" y="2986"/>
              <a:ext cx="37" cy="57"/>
            </a:xfrm>
            <a:custGeom>
              <a:avLst/>
              <a:gdLst>
                <a:gd name="T0" fmla="*/ 0 w 37"/>
                <a:gd name="T1" fmla="*/ 0 h 57"/>
                <a:gd name="T2" fmla="*/ 36 w 37"/>
                <a:gd name="T3" fmla="*/ 0 h 57"/>
                <a:gd name="T4" fmla="*/ 0 w 37"/>
                <a:gd name="T5" fmla="*/ 56 h 57"/>
                <a:gd name="T6" fmla="*/ 36 w 37"/>
                <a:gd name="T7" fmla="*/ 56 h 57"/>
                <a:gd name="T8" fmla="*/ 0 60000 65536"/>
                <a:gd name="T9" fmla="*/ 0 60000 65536"/>
                <a:gd name="T10" fmla="*/ 0 60000 65536"/>
                <a:gd name="T11" fmla="*/ 0 60000 65536"/>
                <a:gd name="T12" fmla="*/ 0 w 37"/>
                <a:gd name="T13" fmla="*/ 0 h 57"/>
                <a:gd name="T14" fmla="*/ 37 w 37"/>
                <a:gd name="T15" fmla="*/ 57 h 57"/>
              </a:gdLst>
              <a:ahLst/>
              <a:cxnLst>
                <a:cxn ang="T8">
                  <a:pos x="T0" y="T1"/>
                </a:cxn>
                <a:cxn ang="T9">
                  <a:pos x="T2" y="T3"/>
                </a:cxn>
                <a:cxn ang="T10">
                  <a:pos x="T4" y="T5"/>
                </a:cxn>
                <a:cxn ang="T11">
                  <a:pos x="T6" y="T7"/>
                </a:cxn>
              </a:cxnLst>
              <a:rect l="T12" t="T13" r="T14" b="T15"/>
              <a:pathLst>
                <a:path w="37" h="57">
                  <a:moveTo>
                    <a:pt x="0" y="0"/>
                  </a:moveTo>
                  <a:lnTo>
                    <a:pt x="36" y="0"/>
                  </a:lnTo>
                  <a:lnTo>
                    <a:pt x="0" y="56"/>
                  </a:lnTo>
                  <a:lnTo>
                    <a:pt x="36" y="5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74" name="Freeform 463"/>
            <p:cNvSpPr>
              <a:spLocks/>
            </p:cNvSpPr>
            <p:nvPr/>
          </p:nvSpPr>
          <p:spPr bwMode="auto">
            <a:xfrm>
              <a:off x="3057" y="3006"/>
              <a:ext cx="32" cy="37"/>
            </a:xfrm>
            <a:custGeom>
              <a:avLst/>
              <a:gdLst>
                <a:gd name="T0" fmla="*/ 31 w 32"/>
                <a:gd name="T1" fmla="*/ 26 h 37"/>
                <a:gd name="T2" fmla="*/ 31 w 32"/>
                <a:gd name="T3" fmla="*/ 11 h 37"/>
                <a:gd name="T4" fmla="*/ 20 w 32"/>
                <a:gd name="T5" fmla="*/ 0 h 37"/>
                <a:gd name="T6" fmla="*/ 10 w 32"/>
                <a:gd name="T7" fmla="*/ 0 h 37"/>
                <a:gd name="T8" fmla="*/ 0 w 32"/>
                <a:gd name="T9" fmla="*/ 11 h 37"/>
                <a:gd name="T10" fmla="*/ 0 w 32"/>
                <a:gd name="T11" fmla="*/ 26 h 37"/>
                <a:gd name="T12" fmla="*/ 10 w 32"/>
                <a:gd name="T13" fmla="*/ 36 h 37"/>
                <a:gd name="T14" fmla="*/ 20 w 32"/>
                <a:gd name="T15" fmla="*/ 36 h 37"/>
                <a:gd name="T16" fmla="*/ 31 w 32"/>
                <a:gd name="T17" fmla="*/ 26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37"/>
                <a:gd name="T29" fmla="*/ 32 w 32"/>
                <a:gd name="T30" fmla="*/ 37 h 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37">
                  <a:moveTo>
                    <a:pt x="31" y="26"/>
                  </a:moveTo>
                  <a:lnTo>
                    <a:pt x="31" y="11"/>
                  </a:lnTo>
                  <a:lnTo>
                    <a:pt x="20" y="0"/>
                  </a:lnTo>
                  <a:lnTo>
                    <a:pt x="10" y="0"/>
                  </a:lnTo>
                  <a:lnTo>
                    <a:pt x="0" y="11"/>
                  </a:lnTo>
                  <a:lnTo>
                    <a:pt x="0" y="26"/>
                  </a:lnTo>
                  <a:lnTo>
                    <a:pt x="10" y="36"/>
                  </a:lnTo>
                  <a:lnTo>
                    <a:pt x="20" y="36"/>
                  </a:lnTo>
                  <a:lnTo>
                    <a:pt x="31" y="2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75" name="Line 464"/>
            <p:cNvSpPr>
              <a:spLocks noChangeShapeType="1"/>
            </p:cNvSpPr>
            <p:nvPr/>
          </p:nvSpPr>
          <p:spPr bwMode="auto">
            <a:xfrm flipV="1">
              <a:off x="3103" y="3002"/>
              <a:ext cx="0" cy="44"/>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76" name="Freeform 465"/>
            <p:cNvSpPr>
              <a:spLocks/>
            </p:cNvSpPr>
            <p:nvPr/>
          </p:nvSpPr>
          <p:spPr bwMode="auto">
            <a:xfrm>
              <a:off x="3103" y="3006"/>
              <a:ext cx="27" cy="37"/>
            </a:xfrm>
            <a:custGeom>
              <a:avLst/>
              <a:gdLst>
                <a:gd name="T0" fmla="*/ 0 w 27"/>
                <a:gd name="T1" fmla="*/ 11 h 37"/>
                <a:gd name="T2" fmla="*/ 10 w 27"/>
                <a:gd name="T3" fmla="*/ 0 h 37"/>
                <a:gd name="T4" fmla="*/ 16 w 27"/>
                <a:gd name="T5" fmla="*/ 0 h 37"/>
                <a:gd name="T6" fmla="*/ 26 w 27"/>
                <a:gd name="T7" fmla="*/ 11 h 37"/>
                <a:gd name="T8" fmla="*/ 26 w 27"/>
                <a:gd name="T9" fmla="*/ 36 h 37"/>
                <a:gd name="T10" fmla="*/ 0 60000 65536"/>
                <a:gd name="T11" fmla="*/ 0 60000 65536"/>
                <a:gd name="T12" fmla="*/ 0 60000 65536"/>
                <a:gd name="T13" fmla="*/ 0 60000 65536"/>
                <a:gd name="T14" fmla="*/ 0 60000 65536"/>
                <a:gd name="T15" fmla="*/ 0 w 27"/>
                <a:gd name="T16" fmla="*/ 0 h 37"/>
                <a:gd name="T17" fmla="*/ 27 w 27"/>
                <a:gd name="T18" fmla="*/ 37 h 37"/>
              </a:gdLst>
              <a:ahLst/>
              <a:cxnLst>
                <a:cxn ang="T10">
                  <a:pos x="T0" y="T1"/>
                </a:cxn>
                <a:cxn ang="T11">
                  <a:pos x="T2" y="T3"/>
                </a:cxn>
                <a:cxn ang="T12">
                  <a:pos x="T4" y="T5"/>
                </a:cxn>
                <a:cxn ang="T13">
                  <a:pos x="T6" y="T7"/>
                </a:cxn>
                <a:cxn ang="T14">
                  <a:pos x="T8" y="T9"/>
                </a:cxn>
              </a:cxnLst>
              <a:rect l="T15" t="T16" r="T17" b="T18"/>
              <a:pathLst>
                <a:path w="27" h="37">
                  <a:moveTo>
                    <a:pt x="0" y="11"/>
                  </a:moveTo>
                  <a:lnTo>
                    <a:pt x="10" y="0"/>
                  </a:lnTo>
                  <a:lnTo>
                    <a:pt x="16" y="0"/>
                  </a:lnTo>
                  <a:lnTo>
                    <a:pt x="26" y="11"/>
                  </a:lnTo>
                  <a:lnTo>
                    <a:pt x="26" y="3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77" name="Freeform 466"/>
            <p:cNvSpPr>
              <a:spLocks/>
            </p:cNvSpPr>
            <p:nvPr/>
          </p:nvSpPr>
          <p:spPr bwMode="auto">
            <a:xfrm>
              <a:off x="3144" y="3006"/>
              <a:ext cx="32" cy="37"/>
            </a:xfrm>
            <a:custGeom>
              <a:avLst/>
              <a:gdLst>
                <a:gd name="T0" fmla="*/ 0 w 32"/>
                <a:gd name="T1" fmla="*/ 16 h 37"/>
                <a:gd name="T2" fmla="*/ 31 w 32"/>
                <a:gd name="T3" fmla="*/ 16 h 37"/>
                <a:gd name="T4" fmla="*/ 31 w 32"/>
                <a:gd name="T5" fmla="*/ 11 h 37"/>
                <a:gd name="T6" fmla="*/ 21 w 32"/>
                <a:gd name="T7" fmla="*/ 0 h 37"/>
                <a:gd name="T8" fmla="*/ 10 w 32"/>
                <a:gd name="T9" fmla="*/ 0 h 37"/>
                <a:gd name="T10" fmla="*/ 0 w 32"/>
                <a:gd name="T11" fmla="*/ 11 h 37"/>
                <a:gd name="T12" fmla="*/ 0 w 32"/>
                <a:gd name="T13" fmla="*/ 26 h 37"/>
                <a:gd name="T14" fmla="*/ 10 w 32"/>
                <a:gd name="T15" fmla="*/ 36 h 37"/>
                <a:gd name="T16" fmla="*/ 21 w 32"/>
                <a:gd name="T17" fmla="*/ 36 h 37"/>
                <a:gd name="T18" fmla="*/ 31 w 32"/>
                <a:gd name="T19" fmla="*/ 26 h 3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7"/>
                <a:gd name="T32" fmla="*/ 32 w 32"/>
                <a:gd name="T33" fmla="*/ 37 h 3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7">
                  <a:moveTo>
                    <a:pt x="0" y="16"/>
                  </a:moveTo>
                  <a:lnTo>
                    <a:pt x="31" y="16"/>
                  </a:lnTo>
                  <a:lnTo>
                    <a:pt x="31" y="11"/>
                  </a:lnTo>
                  <a:lnTo>
                    <a:pt x="21" y="0"/>
                  </a:lnTo>
                  <a:lnTo>
                    <a:pt x="10" y="0"/>
                  </a:lnTo>
                  <a:lnTo>
                    <a:pt x="0" y="11"/>
                  </a:lnTo>
                  <a:lnTo>
                    <a:pt x="0" y="26"/>
                  </a:lnTo>
                  <a:lnTo>
                    <a:pt x="10" y="36"/>
                  </a:lnTo>
                  <a:lnTo>
                    <a:pt x="21" y="36"/>
                  </a:lnTo>
                  <a:lnTo>
                    <a:pt x="31" y="26"/>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78" name="Line 467"/>
            <p:cNvSpPr>
              <a:spLocks noChangeShapeType="1"/>
            </p:cNvSpPr>
            <p:nvPr/>
          </p:nvSpPr>
          <p:spPr bwMode="auto">
            <a:xfrm flipH="1">
              <a:off x="1564" y="1947"/>
              <a:ext cx="31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79" name="Line 468"/>
            <p:cNvSpPr>
              <a:spLocks noChangeShapeType="1"/>
            </p:cNvSpPr>
            <p:nvPr/>
          </p:nvSpPr>
          <p:spPr bwMode="auto">
            <a:xfrm>
              <a:off x="1572" y="1947"/>
              <a:ext cx="296"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80" name="Freeform 469"/>
            <p:cNvSpPr>
              <a:spLocks/>
            </p:cNvSpPr>
            <p:nvPr/>
          </p:nvSpPr>
          <p:spPr bwMode="auto">
            <a:xfrm>
              <a:off x="1568" y="1942"/>
              <a:ext cx="305" cy="11"/>
            </a:xfrm>
            <a:custGeom>
              <a:avLst/>
              <a:gdLst>
                <a:gd name="T0" fmla="*/ 0 w 305"/>
                <a:gd name="T1" fmla="*/ 0 h 11"/>
                <a:gd name="T2" fmla="*/ 304 w 305"/>
                <a:gd name="T3" fmla="*/ 0 h 11"/>
                <a:gd name="T4" fmla="*/ 304 w 305"/>
                <a:gd name="T5" fmla="*/ 5 h 11"/>
                <a:gd name="T6" fmla="*/ 304 w 305"/>
                <a:gd name="T7" fmla="*/ 10 h 11"/>
                <a:gd name="T8" fmla="*/ 0 w 305"/>
                <a:gd name="T9" fmla="*/ 10 h 11"/>
                <a:gd name="T10" fmla="*/ 0 w 305"/>
                <a:gd name="T11" fmla="*/ 0 h 11"/>
                <a:gd name="T12" fmla="*/ 0 60000 65536"/>
                <a:gd name="T13" fmla="*/ 0 60000 65536"/>
                <a:gd name="T14" fmla="*/ 0 60000 65536"/>
                <a:gd name="T15" fmla="*/ 0 60000 65536"/>
                <a:gd name="T16" fmla="*/ 0 60000 65536"/>
                <a:gd name="T17" fmla="*/ 0 60000 65536"/>
                <a:gd name="T18" fmla="*/ 0 w 305"/>
                <a:gd name="T19" fmla="*/ 0 h 11"/>
                <a:gd name="T20" fmla="*/ 305 w 305"/>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305" h="11">
                  <a:moveTo>
                    <a:pt x="0" y="0"/>
                  </a:moveTo>
                  <a:lnTo>
                    <a:pt x="304" y="0"/>
                  </a:lnTo>
                  <a:lnTo>
                    <a:pt x="304" y="5"/>
                  </a:lnTo>
                  <a:lnTo>
                    <a:pt x="304" y="10"/>
                  </a:lnTo>
                  <a:lnTo>
                    <a:pt x="0" y="10"/>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sp>
          <p:nvSpPr>
            <p:cNvPr id="43481" name="Line 470"/>
            <p:cNvSpPr>
              <a:spLocks noChangeShapeType="1"/>
            </p:cNvSpPr>
            <p:nvPr/>
          </p:nvSpPr>
          <p:spPr bwMode="auto">
            <a:xfrm>
              <a:off x="1572" y="1957"/>
              <a:ext cx="296"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82" name="Line 471"/>
            <p:cNvSpPr>
              <a:spLocks noChangeShapeType="1"/>
            </p:cNvSpPr>
            <p:nvPr/>
          </p:nvSpPr>
          <p:spPr bwMode="auto">
            <a:xfrm flipH="1">
              <a:off x="1564" y="1952"/>
              <a:ext cx="31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s-ES"/>
            </a:p>
          </p:txBody>
        </p:sp>
        <p:sp>
          <p:nvSpPr>
            <p:cNvPr id="43483" name="Freeform 472"/>
            <p:cNvSpPr>
              <a:spLocks/>
            </p:cNvSpPr>
            <p:nvPr/>
          </p:nvSpPr>
          <p:spPr bwMode="auto">
            <a:xfrm>
              <a:off x="1568" y="1952"/>
              <a:ext cx="305" cy="6"/>
            </a:xfrm>
            <a:custGeom>
              <a:avLst/>
              <a:gdLst>
                <a:gd name="T0" fmla="*/ 0 w 305"/>
                <a:gd name="T1" fmla="*/ 0 h 6"/>
                <a:gd name="T2" fmla="*/ 304 w 305"/>
                <a:gd name="T3" fmla="*/ 0 h 6"/>
                <a:gd name="T4" fmla="*/ 304 w 305"/>
                <a:gd name="T5" fmla="*/ 5 h 6"/>
                <a:gd name="T6" fmla="*/ 0 w 305"/>
                <a:gd name="T7" fmla="*/ 5 h 6"/>
                <a:gd name="T8" fmla="*/ 0 w 305"/>
                <a:gd name="T9" fmla="*/ 0 h 6"/>
                <a:gd name="T10" fmla="*/ 0 60000 65536"/>
                <a:gd name="T11" fmla="*/ 0 60000 65536"/>
                <a:gd name="T12" fmla="*/ 0 60000 65536"/>
                <a:gd name="T13" fmla="*/ 0 60000 65536"/>
                <a:gd name="T14" fmla="*/ 0 60000 65536"/>
                <a:gd name="T15" fmla="*/ 0 w 305"/>
                <a:gd name="T16" fmla="*/ 0 h 6"/>
                <a:gd name="T17" fmla="*/ 305 w 305"/>
                <a:gd name="T18" fmla="*/ 6 h 6"/>
              </a:gdLst>
              <a:ahLst/>
              <a:cxnLst>
                <a:cxn ang="T10">
                  <a:pos x="T0" y="T1"/>
                </a:cxn>
                <a:cxn ang="T11">
                  <a:pos x="T2" y="T3"/>
                </a:cxn>
                <a:cxn ang="T12">
                  <a:pos x="T4" y="T5"/>
                </a:cxn>
                <a:cxn ang="T13">
                  <a:pos x="T6" y="T7"/>
                </a:cxn>
                <a:cxn ang="T14">
                  <a:pos x="T8" y="T9"/>
                </a:cxn>
              </a:cxnLst>
              <a:rect l="T15" t="T16" r="T17" b="T18"/>
              <a:pathLst>
                <a:path w="305" h="6">
                  <a:moveTo>
                    <a:pt x="0" y="0"/>
                  </a:moveTo>
                  <a:lnTo>
                    <a:pt x="304" y="0"/>
                  </a:lnTo>
                  <a:lnTo>
                    <a:pt x="304" y="5"/>
                  </a:lnTo>
                  <a:lnTo>
                    <a:pt x="0" y="5"/>
                  </a:lnTo>
                  <a:lnTo>
                    <a:pt x="0" y="0"/>
                  </a:lnTo>
                </a:path>
              </a:pathLst>
            </a:custGeom>
            <a:noFill/>
            <a:ln w="12700" cap="rnd">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s-ES_tradnl"/>
            </a:p>
          </p:txBody>
        </p:sp>
      </p:grpSp>
      <p:sp>
        <p:nvSpPr>
          <p:cNvPr id="43014" name="Rectangle 474"/>
          <p:cNvSpPr>
            <a:spLocks noGrp="1" noChangeArrowheads="1"/>
          </p:cNvSpPr>
          <p:nvPr>
            <p:ph type="title"/>
          </p:nvPr>
        </p:nvSpPr>
        <p:spPr>
          <a:xfrm>
            <a:off x="533400" y="4723685"/>
            <a:ext cx="6554867" cy="1524000"/>
          </a:xfrm>
          <a:noFill/>
        </p:spPr>
        <p:txBody>
          <a:bodyPr/>
          <a:lstStyle/>
          <a:p>
            <a:r>
              <a:rPr lang="es-MX" sz="4000" dirty="0">
                <a:latin typeface="Times New Roman" charset="0"/>
              </a:rPr>
              <a:t>FILTROS DE PERDIGONES</a:t>
            </a:r>
          </a:p>
        </p:txBody>
      </p:sp>
      <p:sp>
        <p:nvSpPr>
          <p:cNvPr id="43015" name="AutoShape 476"/>
          <p:cNvSpPr>
            <a:spLocks noChangeArrowheads="1"/>
          </p:cNvSpPr>
          <p:nvPr/>
        </p:nvSpPr>
        <p:spPr bwMode="auto">
          <a:xfrm>
            <a:off x="0" y="0"/>
            <a:ext cx="2438400" cy="914400"/>
          </a:xfrm>
          <a:prstGeom prst="roundRect">
            <a:avLst>
              <a:gd name="adj" fmla="val 16667"/>
            </a:avLst>
          </a:prstGeom>
          <a:solidFill>
            <a:schemeClr val="accent2"/>
          </a:solidFill>
          <a:ln w="9525">
            <a:solidFill>
              <a:schemeClr val="tx1"/>
            </a:solidFill>
            <a:round/>
            <a:headEnd/>
            <a:tailEnd/>
          </a:ln>
        </p:spPr>
        <p:txBody>
          <a:bodyPr wrap="none" anchor="ctr"/>
          <a:lstStyle/>
          <a:p>
            <a:pPr algn="ctr"/>
            <a:r>
              <a:rPr lang="es-MX" sz="2000" b="1">
                <a:latin typeface="Arial" charset="0"/>
              </a:rPr>
              <a:t>Captura de sólidos</a:t>
            </a:r>
            <a:endParaRPr lang="es-MX"/>
          </a:p>
        </p:txBody>
      </p:sp>
      <p:sp>
        <p:nvSpPr>
          <p:cNvPr id="473" name="CuadroTexto 472">
            <a:extLst>
              <a:ext uri="{FF2B5EF4-FFF2-40B4-BE49-F238E27FC236}">
                <a16:creationId xmlns:a16="http://schemas.microsoft.com/office/drawing/2014/main" id="{F1102D63-EAE2-6141-8414-F56045B18427}"/>
              </a:ext>
            </a:extLst>
          </p:cNvPr>
          <p:cNvSpPr txBox="1"/>
          <p:nvPr/>
        </p:nvSpPr>
        <p:spPr>
          <a:xfrm>
            <a:off x="1219200" y="4600575"/>
            <a:ext cx="2353893" cy="246221"/>
          </a:xfrm>
          <a:prstGeom prst="rect">
            <a:avLst/>
          </a:prstGeom>
          <a:noFill/>
        </p:spPr>
        <p:txBody>
          <a:bodyPr wrap="square" rtlCol="0">
            <a:spAutoFit/>
          </a:bodyPr>
          <a:lstStyle/>
          <a:p>
            <a:r>
              <a:rPr lang="es-MX" sz="1000" dirty="0"/>
              <a:t>Esquema de  Roland Malone</a:t>
            </a:r>
          </a:p>
        </p:txBody>
      </p:sp>
    </p:spTree>
    <p:extLst>
      <p:ext uri="{BB962C8B-B14F-4D97-AF65-F5344CB8AC3E}">
        <p14:creationId xmlns:p14="http://schemas.microsoft.com/office/powerpoint/2010/main" val="1546676433"/>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AutoShape 4"/>
          <p:cNvSpPr>
            <a:spLocks noChangeArrowheads="1"/>
          </p:cNvSpPr>
          <p:nvPr/>
        </p:nvSpPr>
        <p:spPr bwMode="auto">
          <a:xfrm>
            <a:off x="0" y="0"/>
            <a:ext cx="2133600" cy="914400"/>
          </a:xfrm>
          <a:prstGeom prst="roundRect">
            <a:avLst>
              <a:gd name="adj" fmla="val 16667"/>
            </a:avLst>
          </a:prstGeom>
          <a:solidFill>
            <a:schemeClr val="accent2"/>
          </a:solidFill>
          <a:ln w="9525">
            <a:solidFill>
              <a:schemeClr val="tx1"/>
            </a:solidFill>
            <a:round/>
            <a:headEnd/>
            <a:tailEnd/>
          </a:ln>
        </p:spPr>
        <p:txBody>
          <a:bodyPr wrap="none" anchor="ctr"/>
          <a:lstStyle/>
          <a:p>
            <a:pPr algn="ctr"/>
            <a:r>
              <a:rPr lang="es-MX" sz="2000" b="1">
                <a:latin typeface="Arial" charset="0"/>
              </a:rPr>
              <a:t>Biofiltración</a:t>
            </a:r>
            <a:endParaRPr lang="es-MX"/>
          </a:p>
        </p:txBody>
      </p:sp>
      <p:grpSp>
        <p:nvGrpSpPr>
          <p:cNvPr id="52227" name="Group 2"/>
          <p:cNvGrpSpPr>
            <a:grpSpLocks noChangeAspect="1"/>
          </p:cNvGrpSpPr>
          <p:nvPr/>
        </p:nvGrpSpPr>
        <p:grpSpPr bwMode="auto">
          <a:xfrm>
            <a:off x="685800" y="1219200"/>
            <a:ext cx="8158163" cy="5384800"/>
            <a:chOff x="448" y="194"/>
            <a:chExt cx="4911" cy="3646"/>
          </a:xfrm>
        </p:grpSpPr>
        <p:sp>
          <p:nvSpPr>
            <p:cNvPr id="52229" name="AutoShape 3"/>
            <p:cNvSpPr>
              <a:spLocks noChangeAspect="1" noChangeArrowheads="1" noTextEdit="1"/>
            </p:cNvSpPr>
            <p:nvPr/>
          </p:nvSpPr>
          <p:spPr bwMode="auto">
            <a:xfrm>
              <a:off x="448" y="194"/>
              <a:ext cx="4817" cy="36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ES"/>
            </a:p>
          </p:txBody>
        </p:sp>
        <p:grpSp>
          <p:nvGrpSpPr>
            <p:cNvPr id="52230" name="Group 4"/>
            <p:cNvGrpSpPr>
              <a:grpSpLocks/>
            </p:cNvGrpSpPr>
            <p:nvPr/>
          </p:nvGrpSpPr>
          <p:grpSpPr bwMode="auto">
            <a:xfrm>
              <a:off x="782" y="204"/>
              <a:ext cx="1871" cy="3593"/>
              <a:chOff x="782" y="204"/>
              <a:chExt cx="1871" cy="3593"/>
            </a:xfrm>
          </p:grpSpPr>
          <p:sp>
            <p:nvSpPr>
              <p:cNvPr id="140712" name="Line 5"/>
              <p:cNvSpPr>
                <a:spLocks noChangeShapeType="1"/>
              </p:cNvSpPr>
              <p:nvPr/>
            </p:nvSpPr>
            <p:spPr bwMode="auto">
              <a:xfrm flipH="1">
                <a:off x="1232" y="258"/>
                <a:ext cx="2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13" name="Line 6"/>
              <p:cNvSpPr>
                <a:spLocks noChangeShapeType="1"/>
              </p:cNvSpPr>
              <p:nvPr/>
            </p:nvSpPr>
            <p:spPr bwMode="auto">
              <a:xfrm flipH="1">
                <a:off x="1209" y="260"/>
                <a:ext cx="23"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14" name="Line 7"/>
              <p:cNvSpPr>
                <a:spLocks noChangeShapeType="1"/>
              </p:cNvSpPr>
              <p:nvPr/>
            </p:nvSpPr>
            <p:spPr bwMode="auto">
              <a:xfrm flipH="1">
                <a:off x="1186" y="266"/>
                <a:ext cx="23"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15" name="Line 8"/>
              <p:cNvSpPr>
                <a:spLocks noChangeShapeType="1"/>
              </p:cNvSpPr>
              <p:nvPr/>
            </p:nvSpPr>
            <p:spPr bwMode="auto">
              <a:xfrm flipH="1">
                <a:off x="1163" y="276"/>
                <a:ext cx="23" cy="1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16" name="Line 9"/>
              <p:cNvSpPr>
                <a:spLocks noChangeShapeType="1"/>
              </p:cNvSpPr>
              <p:nvPr/>
            </p:nvSpPr>
            <p:spPr bwMode="auto">
              <a:xfrm flipH="1">
                <a:off x="1141" y="291"/>
                <a:ext cx="22" cy="1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17" name="Line 10"/>
              <p:cNvSpPr>
                <a:spLocks noChangeShapeType="1"/>
              </p:cNvSpPr>
              <p:nvPr/>
            </p:nvSpPr>
            <p:spPr bwMode="auto">
              <a:xfrm flipH="1">
                <a:off x="1118" y="310"/>
                <a:ext cx="23" cy="2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18" name="Line 11"/>
              <p:cNvSpPr>
                <a:spLocks noChangeShapeType="1"/>
              </p:cNvSpPr>
              <p:nvPr/>
            </p:nvSpPr>
            <p:spPr bwMode="auto">
              <a:xfrm flipH="1">
                <a:off x="1097" y="333"/>
                <a:ext cx="21" cy="2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19" name="Line 12"/>
              <p:cNvSpPr>
                <a:spLocks noChangeShapeType="1"/>
              </p:cNvSpPr>
              <p:nvPr/>
            </p:nvSpPr>
            <p:spPr bwMode="auto">
              <a:xfrm flipH="1">
                <a:off x="1075" y="360"/>
                <a:ext cx="22" cy="3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20" name="Line 13"/>
              <p:cNvSpPr>
                <a:spLocks noChangeShapeType="1"/>
              </p:cNvSpPr>
              <p:nvPr/>
            </p:nvSpPr>
            <p:spPr bwMode="auto">
              <a:xfrm flipH="1">
                <a:off x="1054" y="390"/>
                <a:ext cx="21" cy="3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21" name="Line 14"/>
              <p:cNvSpPr>
                <a:spLocks noChangeShapeType="1"/>
              </p:cNvSpPr>
              <p:nvPr/>
            </p:nvSpPr>
            <p:spPr bwMode="auto">
              <a:xfrm flipH="1">
                <a:off x="1034" y="425"/>
                <a:ext cx="20" cy="3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22" name="Line 15"/>
              <p:cNvSpPr>
                <a:spLocks noChangeShapeType="1"/>
              </p:cNvSpPr>
              <p:nvPr/>
            </p:nvSpPr>
            <p:spPr bwMode="auto">
              <a:xfrm flipH="1">
                <a:off x="1013" y="463"/>
                <a:ext cx="21" cy="4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23" name="Line 16"/>
              <p:cNvSpPr>
                <a:spLocks noChangeShapeType="1"/>
              </p:cNvSpPr>
              <p:nvPr/>
            </p:nvSpPr>
            <p:spPr bwMode="auto">
              <a:xfrm flipH="1">
                <a:off x="994" y="506"/>
                <a:ext cx="19" cy="4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24" name="Line 17"/>
              <p:cNvSpPr>
                <a:spLocks noChangeShapeType="1"/>
              </p:cNvSpPr>
              <p:nvPr/>
            </p:nvSpPr>
            <p:spPr bwMode="auto">
              <a:xfrm flipH="1">
                <a:off x="975" y="552"/>
                <a:ext cx="19" cy="4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25" name="Line 18"/>
              <p:cNvSpPr>
                <a:spLocks noChangeShapeType="1"/>
              </p:cNvSpPr>
              <p:nvPr/>
            </p:nvSpPr>
            <p:spPr bwMode="auto">
              <a:xfrm flipH="1">
                <a:off x="957" y="601"/>
                <a:ext cx="18" cy="5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26" name="Line 19"/>
              <p:cNvSpPr>
                <a:spLocks noChangeShapeType="1"/>
              </p:cNvSpPr>
              <p:nvPr/>
            </p:nvSpPr>
            <p:spPr bwMode="auto">
              <a:xfrm flipH="1">
                <a:off x="939" y="653"/>
                <a:ext cx="18" cy="5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27" name="Line 20"/>
              <p:cNvSpPr>
                <a:spLocks noChangeShapeType="1"/>
              </p:cNvSpPr>
              <p:nvPr/>
            </p:nvSpPr>
            <p:spPr bwMode="auto">
              <a:xfrm flipH="1">
                <a:off x="922" y="709"/>
                <a:ext cx="17" cy="5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28" name="Line 21"/>
              <p:cNvSpPr>
                <a:spLocks noChangeShapeType="1"/>
              </p:cNvSpPr>
              <p:nvPr/>
            </p:nvSpPr>
            <p:spPr bwMode="auto">
              <a:xfrm flipH="1">
                <a:off x="907" y="768"/>
                <a:ext cx="15"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29" name="Line 22"/>
              <p:cNvSpPr>
                <a:spLocks noChangeShapeType="1"/>
              </p:cNvSpPr>
              <p:nvPr/>
            </p:nvSpPr>
            <p:spPr bwMode="auto">
              <a:xfrm flipH="1">
                <a:off x="891" y="831"/>
                <a:ext cx="16" cy="6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30" name="Line 23"/>
              <p:cNvSpPr>
                <a:spLocks noChangeShapeType="1"/>
              </p:cNvSpPr>
              <p:nvPr/>
            </p:nvSpPr>
            <p:spPr bwMode="auto">
              <a:xfrm flipH="1">
                <a:off x="877" y="895"/>
                <a:ext cx="14" cy="6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31" name="Line 24"/>
              <p:cNvSpPr>
                <a:spLocks noChangeShapeType="1"/>
              </p:cNvSpPr>
              <p:nvPr/>
            </p:nvSpPr>
            <p:spPr bwMode="auto">
              <a:xfrm flipH="1">
                <a:off x="863" y="963"/>
                <a:ext cx="14" cy="7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32" name="Line 25"/>
              <p:cNvSpPr>
                <a:spLocks noChangeShapeType="1"/>
              </p:cNvSpPr>
              <p:nvPr/>
            </p:nvSpPr>
            <p:spPr bwMode="auto">
              <a:xfrm flipH="1">
                <a:off x="851" y="1033"/>
                <a:ext cx="12" cy="7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33" name="Line 26"/>
              <p:cNvSpPr>
                <a:spLocks noChangeShapeType="1"/>
              </p:cNvSpPr>
              <p:nvPr/>
            </p:nvSpPr>
            <p:spPr bwMode="auto">
              <a:xfrm flipH="1">
                <a:off x="839" y="1105"/>
                <a:ext cx="12" cy="7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34" name="Line 27"/>
              <p:cNvSpPr>
                <a:spLocks noChangeShapeType="1"/>
              </p:cNvSpPr>
              <p:nvPr/>
            </p:nvSpPr>
            <p:spPr bwMode="auto">
              <a:xfrm flipH="1">
                <a:off x="829" y="1180"/>
                <a:ext cx="10" cy="7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35" name="Line 28"/>
              <p:cNvSpPr>
                <a:spLocks noChangeShapeType="1"/>
              </p:cNvSpPr>
              <p:nvPr/>
            </p:nvSpPr>
            <p:spPr bwMode="auto">
              <a:xfrm flipH="1">
                <a:off x="819" y="1256"/>
                <a:ext cx="10" cy="8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36" name="Line 29"/>
              <p:cNvSpPr>
                <a:spLocks noChangeShapeType="1"/>
              </p:cNvSpPr>
              <p:nvPr/>
            </p:nvSpPr>
            <p:spPr bwMode="auto">
              <a:xfrm flipH="1">
                <a:off x="810" y="1336"/>
                <a:ext cx="9" cy="7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37" name="Line 30"/>
              <p:cNvSpPr>
                <a:spLocks noChangeShapeType="1"/>
              </p:cNvSpPr>
              <p:nvPr/>
            </p:nvSpPr>
            <p:spPr bwMode="auto">
              <a:xfrm flipH="1">
                <a:off x="804" y="1415"/>
                <a:ext cx="6" cy="8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38" name="Line 31"/>
              <p:cNvSpPr>
                <a:spLocks noChangeShapeType="1"/>
              </p:cNvSpPr>
              <p:nvPr/>
            </p:nvSpPr>
            <p:spPr bwMode="auto">
              <a:xfrm flipH="1">
                <a:off x="797" y="1497"/>
                <a:ext cx="7" cy="8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39" name="Line 32"/>
              <p:cNvSpPr>
                <a:spLocks noChangeShapeType="1"/>
              </p:cNvSpPr>
              <p:nvPr/>
            </p:nvSpPr>
            <p:spPr bwMode="auto">
              <a:xfrm flipH="1">
                <a:off x="792" y="1580"/>
                <a:ext cx="5" cy="8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40" name="Line 33"/>
              <p:cNvSpPr>
                <a:spLocks noChangeShapeType="1"/>
              </p:cNvSpPr>
              <p:nvPr/>
            </p:nvSpPr>
            <p:spPr bwMode="auto">
              <a:xfrm flipH="1">
                <a:off x="787" y="1663"/>
                <a:ext cx="5" cy="8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41" name="Line 34"/>
              <p:cNvSpPr>
                <a:spLocks noChangeShapeType="1"/>
              </p:cNvSpPr>
              <p:nvPr/>
            </p:nvSpPr>
            <p:spPr bwMode="auto">
              <a:xfrm flipH="1">
                <a:off x="785" y="1748"/>
                <a:ext cx="2" cy="8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42" name="Line 35"/>
              <p:cNvSpPr>
                <a:spLocks noChangeShapeType="1"/>
              </p:cNvSpPr>
              <p:nvPr/>
            </p:nvSpPr>
            <p:spPr bwMode="auto">
              <a:xfrm flipH="1">
                <a:off x="783" y="1833"/>
                <a:ext cx="2" cy="8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43" name="Line 36"/>
              <p:cNvSpPr>
                <a:spLocks noChangeShapeType="1"/>
              </p:cNvSpPr>
              <p:nvPr/>
            </p:nvSpPr>
            <p:spPr bwMode="auto">
              <a:xfrm flipH="1">
                <a:off x="782" y="1920"/>
                <a:ext cx="1" cy="8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44" name="Line 37"/>
              <p:cNvSpPr>
                <a:spLocks noChangeShapeType="1"/>
              </p:cNvSpPr>
              <p:nvPr/>
            </p:nvSpPr>
            <p:spPr bwMode="auto">
              <a:xfrm>
                <a:off x="782" y="2006"/>
                <a:ext cx="1" cy="8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45" name="Line 38"/>
              <p:cNvSpPr>
                <a:spLocks noChangeShapeType="1"/>
              </p:cNvSpPr>
              <p:nvPr/>
            </p:nvSpPr>
            <p:spPr bwMode="auto">
              <a:xfrm>
                <a:off x="782" y="2092"/>
                <a:ext cx="2" cy="8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46" name="Line 39"/>
              <p:cNvSpPr>
                <a:spLocks noChangeShapeType="1"/>
              </p:cNvSpPr>
              <p:nvPr/>
            </p:nvSpPr>
            <p:spPr bwMode="auto">
              <a:xfrm>
                <a:off x="784" y="2178"/>
                <a:ext cx="1" cy="8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47" name="Line 40"/>
              <p:cNvSpPr>
                <a:spLocks noChangeShapeType="1"/>
              </p:cNvSpPr>
              <p:nvPr/>
            </p:nvSpPr>
            <p:spPr bwMode="auto">
              <a:xfrm>
                <a:off x="785" y="2263"/>
                <a:ext cx="4" cy="8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48" name="Line 41"/>
              <p:cNvSpPr>
                <a:spLocks noChangeShapeType="1"/>
              </p:cNvSpPr>
              <p:nvPr/>
            </p:nvSpPr>
            <p:spPr bwMode="auto">
              <a:xfrm>
                <a:off x="789" y="2349"/>
                <a:ext cx="5" cy="8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49" name="Line 42"/>
              <p:cNvSpPr>
                <a:spLocks noChangeShapeType="1"/>
              </p:cNvSpPr>
              <p:nvPr/>
            </p:nvSpPr>
            <p:spPr bwMode="auto">
              <a:xfrm>
                <a:off x="794" y="2433"/>
                <a:ext cx="6" cy="8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50" name="Line 43"/>
              <p:cNvSpPr>
                <a:spLocks noChangeShapeType="1"/>
              </p:cNvSpPr>
              <p:nvPr/>
            </p:nvSpPr>
            <p:spPr bwMode="auto">
              <a:xfrm>
                <a:off x="800" y="2517"/>
                <a:ext cx="7" cy="8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51" name="Line 44"/>
              <p:cNvSpPr>
                <a:spLocks noChangeShapeType="1"/>
              </p:cNvSpPr>
              <p:nvPr/>
            </p:nvSpPr>
            <p:spPr bwMode="auto">
              <a:xfrm>
                <a:off x="807" y="2598"/>
                <a:ext cx="8" cy="8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52" name="Line 45"/>
              <p:cNvSpPr>
                <a:spLocks noChangeShapeType="1"/>
              </p:cNvSpPr>
              <p:nvPr/>
            </p:nvSpPr>
            <p:spPr bwMode="auto">
              <a:xfrm>
                <a:off x="815" y="2680"/>
                <a:ext cx="9" cy="7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53" name="Line 46"/>
              <p:cNvSpPr>
                <a:spLocks noChangeShapeType="1"/>
              </p:cNvSpPr>
              <p:nvPr/>
            </p:nvSpPr>
            <p:spPr bwMode="auto">
              <a:xfrm>
                <a:off x="824" y="2759"/>
                <a:ext cx="11" cy="7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54" name="Line 47"/>
              <p:cNvSpPr>
                <a:spLocks noChangeShapeType="1"/>
              </p:cNvSpPr>
              <p:nvPr/>
            </p:nvSpPr>
            <p:spPr bwMode="auto">
              <a:xfrm>
                <a:off x="835" y="2836"/>
                <a:ext cx="10" cy="7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55" name="Line 48"/>
              <p:cNvSpPr>
                <a:spLocks noChangeShapeType="1"/>
              </p:cNvSpPr>
              <p:nvPr/>
            </p:nvSpPr>
            <p:spPr bwMode="auto">
              <a:xfrm>
                <a:off x="845" y="2912"/>
                <a:ext cx="13" cy="7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56" name="Line 49"/>
              <p:cNvSpPr>
                <a:spLocks noChangeShapeType="1"/>
              </p:cNvSpPr>
              <p:nvPr/>
            </p:nvSpPr>
            <p:spPr bwMode="auto">
              <a:xfrm>
                <a:off x="858" y="2985"/>
                <a:ext cx="12" cy="7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57" name="Line 50"/>
              <p:cNvSpPr>
                <a:spLocks noChangeShapeType="1"/>
              </p:cNvSpPr>
              <p:nvPr/>
            </p:nvSpPr>
            <p:spPr bwMode="auto">
              <a:xfrm>
                <a:off x="870" y="3056"/>
                <a:ext cx="14" cy="6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58" name="Line 51"/>
              <p:cNvSpPr>
                <a:spLocks noChangeShapeType="1"/>
              </p:cNvSpPr>
              <p:nvPr/>
            </p:nvSpPr>
            <p:spPr bwMode="auto">
              <a:xfrm>
                <a:off x="884" y="3125"/>
                <a:ext cx="15" cy="6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59" name="Line 52"/>
              <p:cNvSpPr>
                <a:spLocks noChangeShapeType="1"/>
              </p:cNvSpPr>
              <p:nvPr/>
            </p:nvSpPr>
            <p:spPr bwMode="auto">
              <a:xfrm>
                <a:off x="899" y="3192"/>
                <a:ext cx="15" cy="6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60" name="Line 53"/>
              <p:cNvSpPr>
                <a:spLocks noChangeShapeType="1"/>
              </p:cNvSpPr>
              <p:nvPr/>
            </p:nvSpPr>
            <p:spPr bwMode="auto">
              <a:xfrm>
                <a:off x="914" y="3256"/>
                <a:ext cx="17" cy="6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61" name="Line 54"/>
              <p:cNvSpPr>
                <a:spLocks noChangeShapeType="1"/>
              </p:cNvSpPr>
              <p:nvPr/>
            </p:nvSpPr>
            <p:spPr bwMode="auto">
              <a:xfrm>
                <a:off x="931" y="3316"/>
                <a:ext cx="17" cy="5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62" name="Line 55"/>
              <p:cNvSpPr>
                <a:spLocks noChangeShapeType="1"/>
              </p:cNvSpPr>
              <p:nvPr/>
            </p:nvSpPr>
            <p:spPr bwMode="auto">
              <a:xfrm>
                <a:off x="948" y="3374"/>
                <a:ext cx="17" cy="5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63" name="Line 56"/>
              <p:cNvSpPr>
                <a:spLocks noChangeShapeType="1"/>
              </p:cNvSpPr>
              <p:nvPr/>
            </p:nvSpPr>
            <p:spPr bwMode="auto">
              <a:xfrm>
                <a:off x="965" y="3428"/>
                <a:ext cx="20" cy="5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64" name="Line 57"/>
              <p:cNvSpPr>
                <a:spLocks noChangeShapeType="1"/>
              </p:cNvSpPr>
              <p:nvPr/>
            </p:nvSpPr>
            <p:spPr bwMode="auto">
              <a:xfrm>
                <a:off x="985" y="3479"/>
                <a:ext cx="19" cy="4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65" name="Line 58"/>
              <p:cNvSpPr>
                <a:spLocks noChangeShapeType="1"/>
              </p:cNvSpPr>
              <p:nvPr/>
            </p:nvSpPr>
            <p:spPr bwMode="auto">
              <a:xfrm>
                <a:off x="1004" y="3526"/>
                <a:ext cx="19" cy="4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66" name="Line 59"/>
              <p:cNvSpPr>
                <a:spLocks noChangeShapeType="1"/>
              </p:cNvSpPr>
              <p:nvPr/>
            </p:nvSpPr>
            <p:spPr bwMode="auto">
              <a:xfrm>
                <a:off x="1023" y="3571"/>
                <a:ext cx="21" cy="3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67" name="Line 60"/>
              <p:cNvSpPr>
                <a:spLocks noChangeShapeType="1"/>
              </p:cNvSpPr>
              <p:nvPr/>
            </p:nvSpPr>
            <p:spPr bwMode="auto">
              <a:xfrm>
                <a:off x="1044" y="3610"/>
                <a:ext cx="20" cy="3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68" name="Line 61"/>
              <p:cNvSpPr>
                <a:spLocks noChangeShapeType="1"/>
              </p:cNvSpPr>
              <p:nvPr/>
            </p:nvSpPr>
            <p:spPr bwMode="auto">
              <a:xfrm>
                <a:off x="1064" y="3647"/>
                <a:ext cx="21" cy="3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69" name="Line 62"/>
              <p:cNvSpPr>
                <a:spLocks noChangeShapeType="1"/>
              </p:cNvSpPr>
              <p:nvPr/>
            </p:nvSpPr>
            <p:spPr bwMode="auto">
              <a:xfrm>
                <a:off x="1085" y="3680"/>
                <a:ext cx="23" cy="2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70" name="Line 63"/>
              <p:cNvSpPr>
                <a:spLocks noChangeShapeType="1"/>
              </p:cNvSpPr>
              <p:nvPr/>
            </p:nvSpPr>
            <p:spPr bwMode="auto">
              <a:xfrm>
                <a:off x="1108" y="3709"/>
                <a:ext cx="22" cy="2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71" name="Line 64"/>
              <p:cNvSpPr>
                <a:spLocks noChangeShapeType="1"/>
              </p:cNvSpPr>
              <p:nvPr/>
            </p:nvSpPr>
            <p:spPr bwMode="auto">
              <a:xfrm>
                <a:off x="1130" y="3734"/>
                <a:ext cx="22" cy="2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72" name="Line 65"/>
              <p:cNvSpPr>
                <a:spLocks noChangeShapeType="1"/>
              </p:cNvSpPr>
              <p:nvPr/>
            </p:nvSpPr>
            <p:spPr bwMode="auto">
              <a:xfrm>
                <a:off x="1152" y="3754"/>
                <a:ext cx="23" cy="1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73" name="Line 66"/>
              <p:cNvSpPr>
                <a:spLocks noChangeShapeType="1"/>
              </p:cNvSpPr>
              <p:nvPr/>
            </p:nvSpPr>
            <p:spPr bwMode="auto">
              <a:xfrm>
                <a:off x="1175" y="3771"/>
                <a:ext cx="23" cy="1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74" name="Line 67"/>
              <p:cNvSpPr>
                <a:spLocks noChangeShapeType="1"/>
              </p:cNvSpPr>
              <p:nvPr/>
            </p:nvSpPr>
            <p:spPr bwMode="auto">
              <a:xfrm>
                <a:off x="1198" y="3784"/>
                <a:ext cx="22"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75" name="Line 68"/>
              <p:cNvSpPr>
                <a:spLocks noChangeShapeType="1"/>
              </p:cNvSpPr>
              <p:nvPr/>
            </p:nvSpPr>
            <p:spPr bwMode="auto">
              <a:xfrm>
                <a:off x="1220" y="3792"/>
                <a:ext cx="23"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76" name="Line 69"/>
              <p:cNvSpPr>
                <a:spLocks noChangeShapeType="1"/>
              </p:cNvSpPr>
              <p:nvPr/>
            </p:nvSpPr>
            <p:spPr bwMode="auto">
              <a:xfrm>
                <a:off x="1243" y="3796"/>
                <a:ext cx="2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77" name="Line 70"/>
              <p:cNvSpPr>
                <a:spLocks noChangeShapeType="1"/>
              </p:cNvSpPr>
              <p:nvPr/>
            </p:nvSpPr>
            <p:spPr bwMode="auto">
              <a:xfrm flipV="1">
                <a:off x="1266" y="3792"/>
                <a:ext cx="23"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78" name="Line 71"/>
              <p:cNvSpPr>
                <a:spLocks noChangeShapeType="1"/>
              </p:cNvSpPr>
              <p:nvPr/>
            </p:nvSpPr>
            <p:spPr bwMode="auto">
              <a:xfrm flipV="1">
                <a:off x="1289" y="3784"/>
                <a:ext cx="23"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79" name="Line 72"/>
              <p:cNvSpPr>
                <a:spLocks noChangeShapeType="1"/>
              </p:cNvSpPr>
              <p:nvPr/>
            </p:nvSpPr>
            <p:spPr bwMode="auto">
              <a:xfrm flipV="1">
                <a:off x="1312" y="3771"/>
                <a:ext cx="23" cy="1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80" name="Line 73"/>
              <p:cNvSpPr>
                <a:spLocks noChangeShapeType="1"/>
              </p:cNvSpPr>
              <p:nvPr/>
            </p:nvSpPr>
            <p:spPr bwMode="auto">
              <a:xfrm flipV="1">
                <a:off x="1335" y="3754"/>
                <a:ext cx="23" cy="1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81" name="Line 74"/>
              <p:cNvSpPr>
                <a:spLocks noChangeShapeType="1"/>
              </p:cNvSpPr>
              <p:nvPr/>
            </p:nvSpPr>
            <p:spPr bwMode="auto">
              <a:xfrm flipV="1">
                <a:off x="1358" y="3734"/>
                <a:ext cx="23" cy="2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82" name="Line 75"/>
              <p:cNvSpPr>
                <a:spLocks noChangeShapeType="1"/>
              </p:cNvSpPr>
              <p:nvPr/>
            </p:nvSpPr>
            <p:spPr bwMode="auto">
              <a:xfrm flipV="1">
                <a:off x="1381" y="3709"/>
                <a:ext cx="22" cy="2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83" name="Line 76"/>
              <p:cNvSpPr>
                <a:spLocks noChangeShapeType="1"/>
              </p:cNvSpPr>
              <p:nvPr/>
            </p:nvSpPr>
            <p:spPr bwMode="auto">
              <a:xfrm flipV="1">
                <a:off x="1403" y="3680"/>
                <a:ext cx="21" cy="2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84" name="Line 77"/>
              <p:cNvSpPr>
                <a:spLocks noChangeShapeType="1"/>
              </p:cNvSpPr>
              <p:nvPr/>
            </p:nvSpPr>
            <p:spPr bwMode="auto">
              <a:xfrm flipV="1">
                <a:off x="1424" y="3647"/>
                <a:ext cx="21" cy="3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85" name="Line 78"/>
              <p:cNvSpPr>
                <a:spLocks noChangeShapeType="1"/>
              </p:cNvSpPr>
              <p:nvPr/>
            </p:nvSpPr>
            <p:spPr bwMode="auto">
              <a:xfrm flipV="1">
                <a:off x="1445" y="3610"/>
                <a:ext cx="21" cy="3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86" name="Line 79"/>
              <p:cNvSpPr>
                <a:spLocks noChangeShapeType="1"/>
              </p:cNvSpPr>
              <p:nvPr/>
            </p:nvSpPr>
            <p:spPr bwMode="auto">
              <a:xfrm flipV="1">
                <a:off x="1466" y="3571"/>
                <a:ext cx="20" cy="3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87" name="Line 80"/>
              <p:cNvSpPr>
                <a:spLocks noChangeShapeType="1"/>
              </p:cNvSpPr>
              <p:nvPr/>
            </p:nvSpPr>
            <p:spPr bwMode="auto">
              <a:xfrm flipV="1">
                <a:off x="1486" y="3526"/>
                <a:ext cx="21" cy="4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88" name="Line 81"/>
              <p:cNvSpPr>
                <a:spLocks noChangeShapeType="1"/>
              </p:cNvSpPr>
              <p:nvPr/>
            </p:nvSpPr>
            <p:spPr bwMode="auto">
              <a:xfrm flipV="1">
                <a:off x="1507" y="3479"/>
                <a:ext cx="19" cy="4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89" name="Line 82"/>
              <p:cNvSpPr>
                <a:spLocks noChangeShapeType="1"/>
              </p:cNvSpPr>
              <p:nvPr/>
            </p:nvSpPr>
            <p:spPr bwMode="auto">
              <a:xfrm flipV="1">
                <a:off x="1526" y="3428"/>
                <a:ext cx="18" cy="5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90" name="Line 83"/>
              <p:cNvSpPr>
                <a:spLocks noChangeShapeType="1"/>
              </p:cNvSpPr>
              <p:nvPr/>
            </p:nvSpPr>
            <p:spPr bwMode="auto">
              <a:xfrm flipV="1">
                <a:off x="1544" y="3374"/>
                <a:ext cx="18" cy="5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91" name="Line 84"/>
              <p:cNvSpPr>
                <a:spLocks noChangeShapeType="1"/>
              </p:cNvSpPr>
              <p:nvPr/>
            </p:nvSpPr>
            <p:spPr bwMode="auto">
              <a:xfrm flipV="1">
                <a:off x="1562" y="3316"/>
                <a:ext cx="18" cy="5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92" name="Line 85"/>
              <p:cNvSpPr>
                <a:spLocks noChangeShapeType="1"/>
              </p:cNvSpPr>
              <p:nvPr/>
            </p:nvSpPr>
            <p:spPr bwMode="auto">
              <a:xfrm flipV="1">
                <a:off x="1580" y="3256"/>
                <a:ext cx="16" cy="6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93" name="Line 86"/>
              <p:cNvSpPr>
                <a:spLocks noChangeShapeType="1"/>
              </p:cNvSpPr>
              <p:nvPr/>
            </p:nvSpPr>
            <p:spPr bwMode="auto">
              <a:xfrm flipV="1">
                <a:off x="1596" y="3192"/>
                <a:ext cx="15" cy="6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94" name="Line 87"/>
              <p:cNvSpPr>
                <a:spLocks noChangeShapeType="1"/>
              </p:cNvSpPr>
              <p:nvPr/>
            </p:nvSpPr>
            <p:spPr bwMode="auto">
              <a:xfrm flipV="1">
                <a:off x="1611" y="3125"/>
                <a:ext cx="15" cy="6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95" name="Line 88"/>
              <p:cNvSpPr>
                <a:spLocks noChangeShapeType="1"/>
              </p:cNvSpPr>
              <p:nvPr/>
            </p:nvSpPr>
            <p:spPr bwMode="auto">
              <a:xfrm flipV="1">
                <a:off x="1626" y="3056"/>
                <a:ext cx="14" cy="6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96" name="Line 89"/>
              <p:cNvSpPr>
                <a:spLocks noChangeShapeType="1"/>
              </p:cNvSpPr>
              <p:nvPr/>
            </p:nvSpPr>
            <p:spPr bwMode="auto">
              <a:xfrm flipV="1">
                <a:off x="1640" y="2985"/>
                <a:ext cx="13" cy="7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97" name="Line 90"/>
              <p:cNvSpPr>
                <a:spLocks noChangeShapeType="1"/>
              </p:cNvSpPr>
              <p:nvPr/>
            </p:nvSpPr>
            <p:spPr bwMode="auto">
              <a:xfrm flipV="1">
                <a:off x="1653" y="2912"/>
                <a:ext cx="12" cy="7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98" name="Line 91"/>
              <p:cNvSpPr>
                <a:spLocks noChangeShapeType="1"/>
              </p:cNvSpPr>
              <p:nvPr/>
            </p:nvSpPr>
            <p:spPr bwMode="auto">
              <a:xfrm flipV="1">
                <a:off x="1665" y="2836"/>
                <a:ext cx="11" cy="7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99" name="Line 92"/>
              <p:cNvSpPr>
                <a:spLocks noChangeShapeType="1"/>
              </p:cNvSpPr>
              <p:nvPr/>
            </p:nvSpPr>
            <p:spPr bwMode="auto">
              <a:xfrm flipV="1">
                <a:off x="1676" y="2759"/>
                <a:ext cx="9" cy="7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00" name="Line 93"/>
              <p:cNvSpPr>
                <a:spLocks noChangeShapeType="1"/>
              </p:cNvSpPr>
              <p:nvPr/>
            </p:nvSpPr>
            <p:spPr bwMode="auto">
              <a:xfrm flipV="1">
                <a:off x="1685" y="2680"/>
                <a:ext cx="10" cy="7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01" name="Line 94"/>
              <p:cNvSpPr>
                <a:spLocks noChangeShapeType="1"/>
              </p:cNvSpPr>
              <p:nvPr/>
            </p:nvSpPr>
            <p:spPr bwMode="auto">
              <a:xfrm flipV="1">
                <a:off x="1695" y="2598"/>
                <a:ext cx="8" cy="8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02" name="Line 95"/>
              <p:cNvSpPr>
                <a:spLocks noChangeShapeType="1"/>
              </p:cNvSpPr>
              <p:nvPr/>
            </p:nvSpPr>
            <p:spPr bwMode="auto">
              <a:xfrm flipV="1">
                <a:off x="1703" y="2517"/>
                <a:ext cx="6" cy="8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03" name="Line 96"/>
              <p:cNvSpPr>
                <a:spLocks noChangeShapeType="1"/>
              </p:cNvSpPr>
              <p:nvPr/>
            </p:nvSpPr>
            <p:spPr bwMode="auto">
              <a:xfrm flipV="1">
                <a:off x="1709" y="2433"/>
                <a:ext cx="6" cy="8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04" name="Line 97"/>
              <p:cNvSpPr>
                <a:spLocks noChangeShapeType="1"/>
              </p:cNvSpPr>
              <p:nvPr/>
            </p:nvSpPr>
            <p:spPr bwMode="auto">
              <a:xfrm flipV="1">
                <a:off x="1715" y="2349"/>
                <a:ext cx="5" cy="8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05" name="Line 98"/>
              <p:cNvSpPr>
                <a:spLocks noChangeShapeType="1"/>
              </p:cNvSpPr>
              <p:nvPr/>
            </p:nvSpPr>
            <p:spPr bwMode="auto">
              <a:xfrm flipV="1">
                <a:off x="1720" y="2263"/>
                <a:ext cx="4" cy="8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06" name="Line 99"/>
              <p:cNvSpPr>
                <a:spLocks noChangeShapeType="1"/>
              </p:cNvSpPr>
              <p:nvPr/>
            </p:nvSpPr>
            <p:spPr bwMode="auto">
              <a:xfrm flipV="1">
                <a:off x="1724" y="2178"/>
                <a:ext cx="3" cy="8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07" name="Line 100"/>
              <p:cNvSpPr>
                <a:spLocks noChangeShapeType="1"/>
              </p:cNvSpPr>
              <p:nvPr/>
            </p:nvSpPr>
            <p:spPr bwMode="auto">
              <a:xfrm flipV="1">
                <a:off x="1727" y="2092"/>
                <a:ext cx="1" cy="8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08" name="Line 101"/>
              <p:cNvSpPr>
                <a:spLocks noChangeShapeType="1"/>
              </p:cNvSpPr>
              <p:nvPr/>
            </p:nvSpPr>
            <p:spPr bwMode="auto">
              <a:xfrm flipV="1">
                <a:off x="1728" y="2006"/>
                <a:ext cx="1" cy="8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09" name="Line 102"/>
              <p:cNvSpPr>
                <a:spLocks noChangeShapeType="1"/>
              </p:cNvSpPr>
              <p:nvPr/>
            </p:nvSpPr>
            <p:spPr bwMode="auto">
              <a:xfrm flipV="1">
                <a:off x="1728" y="1920"/>
                <a:ext cx="1" cy="8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10" name="Line 103"/>
              <p:cNvSpPr>
                <a:spLocks noChangeShapeType="1"/>
              </p:cNvSpPr>
              <p:nvPr/>
            </p:nvSpPr>
            <p:spPr bwMode="auto">
              <a:xfrm flipH="1" flipV="1">
                <a:off x="1726" y="1833"/>
                <a:ext cx="2" cy="8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11" name="Line 104"/>
              <p:cNvSpPr>
                <a:spLocks noChangeShapeType="1"/>
              </p:cNvSpPr>
              <p:nvPr/>
            </p:nvSpPr>
            <p:spPr bwMode="auto">
              <a:xfrm flipH="1" flipV="1">
                <a:off x="1722" y="1748"/>
                <a:ext cx="4" cy="8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12" name="Line 105"/>
              <p:cNvSpPr>
                <a:spLocks noChangeShapeType="1"/>
              </p:cNvSpPr>
              <p:nvPr/>
            </p:nvSpPr>
            <p:spPr bwMode="auto">
              <a:xfrm flipH="1" flipV="1">
                <a:off x="1718" y="1663"/>
                <a:ext cx="4" cy="8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13" name="Line 106"/>
              <p:cNvSpPr>
                <a:spLocks noChangeShapeType="1"/>
              </p:cNvSpPr>
              <p:nvPr/>
            </p:nvSpPr>
            <p:spPr bwMode="auto">
              <a:xfrm flipH="1" flipV="1">
                <a:off x="1713" y="1580"/>
                <a:ext cx="5" cy="8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14" name="Line 107"/>
              <p:cNvSpPr>
                <a:spLocks noChangeShapeType="1"/>
              </p:cNvSpPr>
              <p:nvPr/>
            </p:nvSpPr>
            <p:spPr bwMode="auto">
              <a:xfrm flipH="1" flipV="1">
                <a:off x="1707" y="1497"/>
                <a:ext cx="6" cy="8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15" name="Line 108"/>
              <p:cNvSpPr>
                <a:spLocks noChangeShapeType="1"/>
              </p:cNvSpPr>
              <p:nvPr/>
            </p:nvSpPr>
            <p:spPr bwMode="auto">
              <a:xfrm flipH="1" flipV="1">
                <a:off x="1699" y="1415"/>
                <a:ext cx="8" cy="8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16" name="Line 109"/>
              <p:cNvSpPr>
                <a:spLocks noChangeShapeType="1"/>
              </p:cNvSpPr>
              <p:nvPr/>
            </p:nvSpPr>
            <p:spPr bwMode="auto">
              <a:xfrm flipH="1" flipV="1">
                <a:off x="1690" y="1336"/>
                <a:ext cx="9" cy="7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17" name="Line 110"/>
              <p:cNvSpPr>
                <a:spLocks noChangeShapeType="1"/>
              </p:cNvSpPr>
              <p:nvPr/>
            </p:nvSpPr>
            <p:spPr bwMode="auto">
              <a:xfrm flipH="1" flipV="1">
                <a:off x="1681" y="1256"/>
                <a:ext cx="9" cy="8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18" name="Line 111"/>
              <p:cNvSpPr>
                <a:spLocks noChangeShapeType="1"/>
              </p:cNvSpPr>
              <p:nvPr/>
            </p:nvSpPr>
            <p:spPr bwMode="auto">
              <a:xfrm flipH="1" flipV="1">
                <a:off x="1670" y="1180"/>
                <a:ext cx="11" cy="7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19" name="Line 112"/>
              <p:cNvSpPr>
                <a:spLocks noChangeShapeType="1"/>
              </p:cNvSpPr>
              <p:nvPr/>
            </p:nvSpPr>
            <p:spPr bwMode="auto">
              <a:xfrm flipH="1" flipV="1">
                <a:off x="1658" y="1105"/>
                <a:ext cx="12" cy="7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20" name="Line 113"/>
              <p:cNvSpPr>
                <a:spLocks noChangeShapeType="1"/>
              </p:cNvSpPr>
              <p:nvPr/>
            </p:nvSpPr>
            <p:spPr bwMode="auto">
              <a:xfrm flipH="1" flipV="1">
                <a:off x="1646" y="1033"/>
                <a:ext cx="12" cy="7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21" name="Line 114"/>
              <p:cNvSpPr>
                <a:spLocks noChangeShapeType="1"/>
              </p:cNvSpPr>
              <p:nvPr/>
            </p:nvSpPr>
            <p:spPr bwMode="auto">
              <a:xfrm flipH="1" flipV="1">
                <a:off x="1634" y="963"/>
                <a:ext cx="12" cy="7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22" name="Line 115"/>
              <p:cNvSpPr>
                <a:spLocks noChangeShapeType="1"/>
              </p:cNvSpPr>
              <p:nvPr/>
            </p:nvSpPr>
            <p:spPr bwMode="auto">
              <a:xfrm flipH="1" flipV="1">
                <a:off x="1619" y="895"/>
                <a:ext cx="15" cy="6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23" name="Line 116"/>
              <p:cNvSpPr>
                <a:spLocks noChangeShapeType="1"/>
              </p:cNvSpPr>
              <p:nvPr/>
            </p:nvSpPr>
            <p:spPr bwMode="auto">
              <a:xfrm flipH="1" flipV="1">
                <a:off x="1604" y="831"/>
                <a:ext cx="15" cy="6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24" name="Line 117"/>
              <p:cNvSpPr>
                <a:spLocks noChangeShapeType="1"/>
              </p:cNvSpPr>
              <p:nvPr/>
            </p:nvSpPr>
            <p:spPr bwMode="auto">
              <a:xfrm flipH="1" flipV="1">
                <a:off x="1587" y="768"/>
                <a:ext cx="17"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25" name="Line 118"/>
              <p:cNvSpPr>
                <a:spLocks noChangeShapeType="1"/>
              </p:cNvSpPr>
              <p:nvPr/>
            </p:nvSpPr>
            <p:spPr bwMode="auto">
              <a:xfrm flipH="1" flipV="1">
                <a:off x="1571" y="709"/>
                <a:ext cx="16" cy="5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26" name="Line 119"/>
              <p:cNvSpPr>
                <a:spLocks noChangeShapeType="1"/>
              </p:cNvSpPr>
              <p:nvPr/>
            </p:nvSpPr>
            <p:spPr bwMode="auto">
              <a:xfrm flipH="1" flipV="1">
                <a:off x="1554" y="653"/>
                <a:ext cx="17" cy="5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27" name="Line 120"/>
              <p:cNvSpPr>
                <a:spLocks noChangeShapeType="1"/>
              </p:cNvSpPr>
              <p:nvPr/>
            </p:nvSpPr>
            <p:spPr bwMode="auto">
              <a:xfrm flipH="1" flipV="1">
                <a:off x="1535" y="601"/>
                <a:ext cx="19" cy="5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28" name="Line 121"/>
              <p:cNvSpPr>
                <a:spLocks noChangeShapeType="1"/>
              </p:cNvSpPr>
              <p:nvPr/>
            </p:nvSpPr>
            <p:spPr bwMode="auto">
              <a:xfrm flipH="1" flipV="1">
                <a:off x="1516" y="552"/>
                <a:ext cx="19" cy="4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29" name="Line 122"/>
              <p:cNvSpPr>
                <a:spLocks noChangeShapeType="1"/>
              </p:cNvSpPr>
              <p:nvPr/>
            </p:nvSpPr>
            <p:spPr bwMode="auto">
              <a:xfrm flipH="1" flipV="1">
                <a:off x="1497" y="506"/>
                <a:ext cx="19" cy="4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30" name="Line 123"/>
              <p:cNvSpPr>
                <a:spLocks noChangeShapeType="1"/>
              </p:cNvSpPr>
              <p:nvPr/>
            </p:nvSpPr>
            <p:spPr bwMode="auto">
              <a:xfrm flipH="1" flipV="1">
                <a:off x="1477" y="463"/>
                <a:ext cx="20" cy="4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31" name="Line 124"/>
              <p:cNvSpPr>
                <a:spLocks noChangeShapeType="1"/>
              </p:cNvSpPr>
              <p:nvPr/>
            </p:nvSpPr>
            <p:spPr bwMode="auto">
              <a:xfrm flipH="1" flipV="1">
                <a:off x="1456" y="425"/>
                <a:ext cx="21" cy="3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32" name="Line 125"/>
              <p:cNvSpPr>
                <a:spLocks noChangeShapeType="1"/>
              </p:cNvSpPr>
              <p:nvPr/>
            </p:nvSpPr>
            <p:spPr bwMode="auto">
              <a:xfrm flipH="1" flipV="1">
                <a:off x="1434" y="390"/>
                <a:ext cx="22" cy="3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33" name="Line 126"/>
              <p:cNvSpPr>
                <a:spLocks noChangeShapeType="1"/>
              </p:cNvSpPr>
              <p:nvPr/>
            </p:nvSpPr>
            <p:spPr bwMode="auto">
              <a:xfrm flipH="1" flipV="1">
                <a:off x="1413" y="360"/>
                <a:ext cx="21" cy="3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34" name="Line 127"/>
              <p:cNvSpPr>
                <a:spLocks noChangeShapeType="1"/>
              </p:cNvSpPr>
              <p:nvPr/>
            </p:nvSpPr>
            <p:spPr bwMode="auto">
              <a:xfrm flipH="1" flipV="1">
                <a:off x="1391" y="333"/>
                <a:ext cx="22" cy="2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35" name="Line 128"/>
              <p:cNvSpPr>
                <a:spLocks noChangeShapeType="1"/>
              </p:cNvSpPr>
              <p:nvPr/>
            </p:nvSpPr>
            <p:spPr bwMode="auto">
              <a:xfrm flipH="1" flipV="1">
                <a:off x="1369" y="310"/>
                <a:ext cx="22" cy="2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36" name="Line 129"/>
              <p:cNvSpPr>
                <a:spLocks noChangeShapeType="1"/>
              </p:cNvSpPr>
              <p:nvPr/>
            </p:nvSpPr>
            <p:spPr bwMode="auto">
              <a:xfrm flipH="1" flipV="1">
                <a:off x="1347" y="291"/>
                <a:ext cx="22" cy="1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37" name="Line 130"/>
              <p:cNvSpPr>
                <a:spLocks noChangeShapeType="1"/>
              </p:cNvSpPr>
              <p:nvPr/>
            </p:nvSpPr>
            <p:spPr bwMode="auto">
              <a:xfrm flipH="1" flipV="1">
                <a:off x="1324" y="276"/>
                <a:ext cx="23" cy="1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38" name="Line 131"/>
              <p:cNvSpPr>
                <a:spLocks noChangeShapeType="1"/>
              </p:cNvSpPr>
              <p:nvPr/>
            </p:nvSpPr>
            <p:spPr bwMode="auto">
              <a:xfrm flipH="1" flipV="1">
                <a:off x="1301" y="266"/>
                <a:ext cx="23"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39" name="Line 132"/>
              <p:cNvSpPr>
                <a:spLocks noChangeShapeType="1"/>
              </p:cNvSpPr>
              <p:nvPr/>
            </p:nvSpPr>
            <p:spPr bwMode="auto">
              <a:xfrm flipH="1" flipV="1">
                <a:off x="1278" y="260"/>
                <a:ext cx="23"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40" name="Line 133"/>
              <p:cNvSpPr>
                <a:spLocks noChangeShapeType="1"/>
              </p:cNvSpPr>
              <p:nvPr/>
            </p:nvSpPr>
            <p:spPr bwMode="auto">
              <a:xfrm flipH="1" flipV="1">
                <a:off x="1255" y="258"/>
                <a:ext cx="2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41" name="Line 134"/>
              <p:cNvSpPr>
                <a:spLocks noChangeShapeType="1"/>
              </p:cNvSpPr>
              <p:nvPr/>
            </p:nvSpPr>
            <p:spPr bwMode="auto">
              <a:xfrm flipV="1">
                <a:off x="1255" y="3778"/>
                <a:ext cx="78" cy="1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42" name="Line 135"/>
              <p:cNvSpPr>
                <a:spLocks noChangeShapeType="1"/>
              </p:cNvSpPr>
              <p:nvPr/>
            </p:nvSpPr>
            <p:spPr bwMode="auto">
              <a:xfrm flipV="1">
                <a:off x="1333" y="3759"/>
                <a:ext cx="77" cy="1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43" name="Line 136"/>
              <p:cNvSpPr>
                <a:spLocks noChangeShapeType="1"/>
              </p:cNvSpPr>
              <p:nvPr/>
            </p:nvSpPr>
            <p:spPr bwMode="auto">
              <a:xfrm flipV="1">
                <a:off x="1410" y="3736"/>
                <a:ext cx="76" cy="2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44" name="Line 137"/>
              <p:cNvSpPr>
                <a:spLocks noChangeShapeType="1"/>
              </p:cNvSpPr>
              <p:nvPr/>
            </p:nvSpPr>
            <p:spPr bwMode="auto">
              <a:xfrm flipV="1">
                <a:off x="1486" y="3709"/>
                <a:ext cx="75" cy="2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45" name="Line 138"/>
              <p:cNvSpPr>
                <a:spLocks noChangeShapeType="1"/>
              </p:cNvSpPr>
              <p:nvPr/>
            </p:nvSpPr>
            <p:spPr bwMode="auto">
              <a:xfrm flipV="1">
                <a:off x="1561" y="3678"/>
                <a:ext cx="74" cy="3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46" name="Line 139"/>
              <p:cNvSpPr>
                <a:spLocks noChangeShapeType="1"/>
              </p:cNvSpPr>
              <p:nvPr/>
            </p:nvSpPr>
            <p:spPr bwMode="auto">
              <a:xfrm flipV="1">
                <a:off x="1635" y="3643"/>
                <a:ext cx="73" cy="3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47" name="Line 140"/>
              <p:cNvSpPr>
                <a:spLocks noChangeShapeType="1"/>
              </p:cNvSpPr>
              <p:nvPr/>
            </p:nvSpPr>
            <p:spPr bwMode="auto">
              <a:xfrm flipV="1">
                <a:off x="1708" y="3604"/>
                <a:ext cx="71" cy="3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48" name="Line 141"/>
              <p:cNvSpPr>
                <a:spLocks noChangeShapeType="1"/>
              </p:cNvSpPr>
              <p:nvPr/>
            </p:nvSpPr>
            <p:spPr bwMode="auto">
              <a:xfrm flipV="1">
                <a:off x="1779" y="3562"/>
                <a:ext cx="69" cy="4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49" name="Line 142"/>
              <p:cNvSpPr>
                <a:spLocks noChangeShapeType="1"/>
              </p:cNvSpPr>
              <p:nvPr/>
            </p:nvSpPr>
            <p:spPr bwMode="auto">
              <a:xfrm flipV="1">
                <a:off x="1848" y="3517"/>
                <a:ext cx="66" cy="4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50" name="Line 143"/>
              <p:cNvSpPr>
                <a:spLocks noChangeShapeType="1"/>
              </p:cNvSpPr>
              <p:nvPr/>
            </p:nvSpPr>
            <p:spPr bwMode="auto">
              <a:xfrm flipV="1">
                <a:off x="1914" y="3467"/>
                <a:ext cx="66" cy="5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51" name="Line 144"/>
              <p:cNvSpPr>
                <a:spLocks noChangeShapeType="1"/>
              </p:cNvSpPr>
              <p:nvPr/>
            </p:nvSpPr>
            <p:spPr bwMode="auto">
              <a:xfrm flipV="1">
                <a:off x="1980" y="3415"/>
                <a:ext cx="62" cy="5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52" name="Line 145"/>
              <p:cNvSpPr>
                <a:spLocks noChangeShapeType="1"/>
              </p:cNvSpPr>
              <p:nvPr/>
            </p:nvSpPr>
            <p:spPr bwMode="auto">
              <a:xfrm flipV="1">
                <a:off x="2042" y="3360"/>
                <a:ext cx="61" cy="5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53" name="Line 146"/>
              <p:cNvSpPr>
                <a:spLocks noChangeShapeType="1"/>
              </p:cNvSpPr>
              <p:nvPr/>
            </p:nvSpPr>
            <p:spPr bwMode="auto">
              <a:xfrm flipV="1">
                <a:off x="2103" y="3301"/>
                <a:ext cx="57" cy="5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54" name="Line 147"/>
              <p:cNvSpPr>
                <a:spLocks noChangeShapeType="1"/>
              </p:cNvSpPr>
              <p:nvPr/>
            </p:nvSpPr>
            <p:spPr bwMode="auto">
              <a:xfrm flipV="1">
                <a:off x="2160" y="3239"/>
                <a:ext cx="55" cy="6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55" name="Line 148"/>
              <p:cNvSpPr>
                <a:spLocks noChangeShapeType="1"/>
              </p:cNvSpPr>
              <p:nvPr/>
            </p:nvSpPr>
            <p:spPr bwMode="auto">
              <a:xfrm flipV="1">
                <a:off x="2215" y="3174"/>
                <a:ext cx="52" cy="6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56" name="Line 149"/>
              <p:cNvSpPr>
                <a:spLocks noChangeShapeType="1"/>
              </p:cNvSpPr>
              <p:nvPr/>
            </p:nvSpPr>
            <p:spPr bwMode="auto">
              <a:xfrm flipV="1">
                <a:off x="2267" y="3107"/>
                <a:ext cx="50" cy="6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57" name="Line 150"/>
              <p:cNvSpPr>
                <a:spLocks noChangeShapeType="1"/>
              </p:cNvSpPr>
              <p:nvPr/>
            </p:nvSpPr>
            <p:spPr bwMode="auto">
              <a:xfrm flipV="1">
                <a:off x="2317" y="3038"/>
                <a:ext cx="46" cy="6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58" name="Line 151"/>
              <p:cNvSpPr>
                <a:spLocks noChangeShapeType="1"/>
              </p:cNvSpPr>
              <p:nvPr/>
            </p:nvSpPr>
            <p:spPr bwMode="auto">
              <a:xfrm flipV="1">
                <a:off x="2363" y="2966"/>
                <a:ext cx="44" cy="7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59" name="Line 152"/>
              <p:cNvSpPr>
                <a:spLocks noChangeShapeType="1"/>
              </p:cNvSpPr>
              <p:nvPr/>
            </p:nvSpPr>
            <p:spPr bwMode="auto">
              <a:xfrm flipV="1">
                <a:off x="2407" y="2891"/>
                <a:ext cx="39" cy="7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60" name="Line 153"/>
              <p:cNvSpPr>
                <a:spLocks noChangeShapeType="1"/>
              </p:cNvSpPr>
              <p:nvPr/>
            </p:nvSpPr>
            <p:spPr bwMode="auto">
              <a:xfrm flipV="1">
                <a:off x="2446" y="2815"/>
                <a:ext cx="37" cy="7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61" name="Line 154"/>
              <p:cNvSpPr>
                <a:spLocks noChangeShapeType="1"/>
              </p:cNvSpPr>
              <p:nvPr/>
            </p:nvSpPr>
            <p:spPr bwMode="auto">
              <a:xfrm flipV="1">
                <a:off x="2483" y="2737"/>
                <a:ext cx="33" cy="7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62" name="Line 155"/>
              <p:cNvSpPr>
                <a:spLocks noChangeShapeType="1"/>
              </p:cNvSpPr>
              <p:nvPr/>
            </p:nvSpPr>
            <p:spPr bwMode="auto">
              <a:xfrm flipV="1">
                <a:off x="2516" y="2658"/>
                <a:ext cx="30" cy="7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63" name="Line 156"/>
              <p:cNvSpPr>
                <a:spLocks noChangeShapeType="1"/>
              </p:cNvSpPr>
              <p:nvPr/>
            </p:nvSpPr>
            <p:spPr bwMode="auto">
              <a:xfrm flipV="1">
                <a:off x="2546" y="2576"/>
                <a:ext cx="26" cy="8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64" name="Line 157"/>
              <p:cNvSpPr>
                <a:spLocks noChangeShapeType="1"/>
              </p:cNvSpPr>
              <p:nvPr/>
            </p:nvSpPr>
            <p:spPr bwMode="auto">
              <a:xfrm flipV="1">
                <a:off x="2572" y="2494"/>
                <a:ext cx="23" cy="8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65" name="Line 158"/>
              <p:cNvSpPr>
                <a:spLocks noChangeShapeType="1"/>
              </p:cNvSpPr>
              <p:nvPr/>
            </p:nvSpPr>
            <p:spPr bwMode="auto">
              <a:xfrm flipV="1">
                <a:off x="2595" y="2410"/>
                <a:ext cx="18" cy="8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66" name="Line 159"/>
              <p:cNvSpPr>
                <a:spLocks noChangeShapeType="1"/>
              </p:cNvSpPr>
              <p:nvPr/>
            </p:nvSpPr>
            <p:spPr bwMode="auto">
              <a:xfrm flipV="1">
                <a:off x="2613" y="2327"/>
                <a:ext cx="16" cy="8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67" name="Line 160"/>
              <p:cNvSpPr>
                <a:spLocks noChangeShapeType="1"/>
              </p:cNvSpPr>
              <p:nvPr/>
            </p:nvSpPr>
            <p:spPr bwMode="auto">
              <a:xfrm flipV="1">
                <a:off x="2629" y="2241"/>
                <a:ext cx="11" cy="8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68" name="Line 161"/>
              <p:cNvSpPr>
                <a:spLocks noChangeShapeType="1"/>
              </p:cNvSpPr>
              <p:nvPr/>
            </p:nvSpPr>
            <p:spPr bwMode="auto">
              <a:xfrm flipV="1">
                <a:off x="2640" y="2156"/>
                <a:ext cx="8" cy="8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69" name="Line 162"/>
              <p:cNvSpPr>
                <a:spLocks noChangeShapeType="1"/>
              </p:cNvSpPr>
              <p:nvPr/>
            </p:nvSpPr>
            <p:spPr bwMode="auto">
              <a:xfrm flipV="1">
                <a:off x="2648" y="2070"/>
                <a:ext cx="4" cy="8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70" name="Line 163"/>
              <p:cNvSpPr>
                <a:spLocks noChangeShapeType="1"/>
              </p:cNvSpPr>
              <p:nvPr/>
            </p:nvSpPr>
            <p:spPr bwMode="auto">
              <a:xfrm flipV="1">
                <a:off x="2652" y="1985"/>
                <a:ext cx="1" cy="8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71" name="Line 164"/>
              <p:cNvSpPr>
                <a:spLocks noChangeShapeType="1"/>
              </p:cNvSpPr>
              <p:nvPr/>
            </p:nvSpPr>
            <p:spPr bwMode="auto">
              <a:xfrm flipH="1" flipV="1">
                <a:off x="2648" y="1898"/>
                <a:ext cx="4" cy="8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72" name="Line 165"/>
              <p:cNvSpPr>
                <a:spLocks noChangeShapeType="1"/>
              </p:cNvSpPr>
              <p:nvPr/>
            </p:nvSpPr>
            <p:spPr bwMode="auto">
              <a:xfrm flipH="1" flipV="1">
                <a:off x="2640" y="1812"/>
                <a:ext cx="8" cy="8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73" name="Line 166"/>
              <p:cNvSpPr>
                <a:spLocks noChangeShapeType="1"/>
              </p:cNvSpPr>
              <p:nvPr/>
            </p:nvSpPr>
            <p:spPr bwMode="auto">
              <a:xfrm flipH="1" flipV="1">
                <a:off x="2629" y="1728"/>
                <a:ext cx="11" cy="8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74" name="Line 167"/>
              <p:cNvSpPr>
                <a:spLocks noChangeShapeType="1"/>
              </p:cNvSpPr>
              <p:nvPr/>
            </p:nvSpPr>
            <p:spPr bwMode="auto">
              <a:xfrm flipH="1" flipV="1">
                <a:off x="2613" y="1643"/>
                <a:ext cx="16" cy="8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75" name="Line 168"/>
              <p:cNvSpPr>
                <a:spLocks noChangeShapeType="1"/>
              </p:cNvSpPr>
              <p:nvPr/>
            </p:nvSpPr>
            <p:spPr bwMode="auto">
              <a:xfrm flipH="1" flipV="1">
                <a:off x="2595" y="1560"/>
                <a:ext cx="18" cy="8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76" name="Line 169"/>
              <p:cNvSpPr>
                <a:spLocks noChangeShapeType="1"/>
              </p:cNvSpPr>
              <p:nvPr/>
            </p:nvSpPr>
            <p:spPr bwMode="auto">
              <a:xfrm flipH="1" flipV="1">
                <a:off x="2572" y="1478"/>
                <a:ext cx="23" cy="8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77" name="Line 170"/>
              <p:cNvSpPr>
                <a:spLocks noChangeShapeType="1"/>
              </p:cNvSpPr>
              <p:nvPr/>
            </p:nvSpPr>
            <p:spPr bwMode="auto">
              <a:xfrm flipH="1" flipV="1">
                <a:off x="2546" y="1397"/>
                <a:ext cx="26" cy="8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78" name="Line 171"/>
              <p:cNvSpPr>
                <a:spLocks noChangeShapeType="1"/>
              </p:cNvSpPr>
              <p:nvPr/>
            </p:nvSpPr>
            <p:spPr bwMode="auto">
              <a:xfrm flipH="1" flipV="1">
                <a:off x="2516" y="1317"/>
                <a:ext cx="30" cy="8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79" name="Line 172"/>
              <p:cNvSpPr>
                <a:spLocks noChangeShapeType="1"/>
              </p:cNvSpPr>
              <p:nvPr/>
            </p:nvSpPr>
            <p:spPr bwMode="auto">
              <a:xfrm flipH="1" flipV="1">
                <a:off x="2483" y="1239"/>
                <a:ext cx="33" cy="7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80" name="Line 173"/>
              <p:cNvSpPr>
                <a:spLocks noChangeShapeType="1"/>
              </p:cNvSpPr>
              <p:nvPr/>
            </p:nvSpPr>
            <p:spPr bwMode="auto">
              <a:xfrm flipH="1" flipV="1">
                <a:off x="2446" y="1162"/>
                <a:ext cx="37" cy="7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81" name="Line 174"/>
              <p:cNvSpPr>
                <a:spLocks noChangeShapeType="1"/>
              </p:cNvSpPr>
              <p:nvPr/>
            </p:nvSpPr>
            <p:spPr bwMode="auto">
              <a:xfrm flipH="1" flipV="1">
                <a:off x="2407" y="1088"/>
                <a:ext cx="39" cy="7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82" name="Line 175"/>
              <p:cNvSpPr>
                <a:spLocks noChangeShapeType="1"/>
              </p:cNvSpPr>
              <p:nvPr/>
            </p:nvSpPr>
            <p:spPr bwMode="auto">
              <a:xfrm flipH="1" flipV="1">
                <a:off x="2363" y="1016"/>
                <a:ext cx="44" cy="7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83" name="Line 176"/>
              <p:cNvSpPr>
                <a:spLocks noChangeShapeType="1"/>
              </p:cNvSpPr>
              <p:nvPr/>
            </p:nvSpPr>
            <p:spPr bwMode="auto">
              <a:xfrm flipH="1" flipV="1">
                <a:off x="2317" y="947"/>
                <a:ext cx="46" cy="6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84" name="Line 177"/>
              <p:cNvSpPr>
                <a:spLocks noChangeShapeType="1"/>
              </p:cNvSpPr>
              <p:nvPr/>
            </p:nvSpPr>
            <p:spPr bwMode="auto">
              <a:xfrm flipH="1" flipV="1">
                <a:off x="2267" y="880"/>
                <a:ext cx="50" cy="6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85" name="Line 178"/>
              <p:cNvSpPr>
                <a:spLocks noChangeShapeType="1"/>
              </p:cNvSpPr>
              <p:nvPr/>
            </p:nvSpPr>
            <p:spPr bwMode="auto">
              <a:xfrm flipH="1" flipV="1">
                <a:off x="2215" y="815"/>
                <a:ext cx="52" cy="6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86" name="Line 179"/>
              <p:cNvSpPr>
                <a:spLocks noChangeShapeType="1"/>
              </p:cNvSpPr>
              <p:nvPr/>
            </p:nvSpPr>
            <p:spPr bwMode="auto">
              <a:xfrm flipH="1" flipV="1">
                <a:off x="2160" y="753"/>
                <a:ext cx="55" cy="6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87" name="Line 180"/>
              <p:cNvSpPr>
                <a:spLocks noChangeShapeType="1"/>
              </p:cNvSpPr>
              <p:nvPr/>
            </p:nvSpPr>
            <p:spPr bwMode="auto">
              <a:xfrm flipH="1" flipV="1">
                <a:off x="2103" y="695"/>
                <a:ext cx="57" cy="5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88" name="Line 181"/>
              <p:cNvSpPr>
                <a:spLocks noChangeShapeType="1"/>
              </p:cNvSpPr>
              <p:nvPr/>
            </p:nvSpPr>
            <p:spPr bwMode="auto">
              <a:xfrm flipH="1" flipV="1">
                <a:off x="2042" y="640"/>
                <a:ext cx="61" cy="5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89" name="Line 182"/>
              <p:cNvSpPr>
                <a:spLocks noChangeShapeType="1"/>
              </p:cNvSpPr>
              <p:nvPr/>
            </p:nvSpPr>
            <p:spPr bwMode="auto">
              <a:xfrm flipH="1" flipV="1">
                <a:off x="1980" y="586"/>
                <a:ext cx="62" cy="5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90" name="Line 183"/>
              <p:cNvSpPr>
                <a:spLocks noChangeShapeType="1"/>
              </p:cNvSpPr>
              <p:nvPr/>
            </p:nvSpPr>
            <p:spPr bwMode="auto">
              <a:xfrm flipH="1" flipV="1">
                <a:off x="1914" y="537"/>
                <a:ext cx="66" cy="4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91" name="Line 184"/>
              <p:cNvSpPr>
                <a:spLocks noChangeShapeType="1"/>
              </p:cNvSpPr>
              <p:nvPr/>
            </p:nvSpPr>
            <p:spPr bwMode="auto">
              <a:xfrm flipH="1" flipV="1">
                <a:off x="1848" y="491"/>
                <a:ext cx="66" cy="4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92" name="Line 185"/>
              <p:cNvSpPr>
                <a:spLocks noChangeShapeType="1"/>
              </p:cNvSpPr>
              <p:nvPr/>
            </p:nvSpPr>
            <p:spPr bwMode="auto">
              <a:xfrm flipH="1" flipV="1">
                <a:off x="1779" y="450"/>
                <a:ext cx="69" cy="4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93" name="Line 186"/>
              <p:cNvSpPr>
                <a:spLocks noChangeShapeType="1"/>
              </p:cNvSpPr>
              <p:nvPr/>
            </p:nvSpPr>
            <p:spPr bwMode="auto">
              <a:xfrm flipH="1" flipV="1">
                <a:off x="1708" y="411"/>
                <a:ext cx="71" cy="3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94" name="Line 187"/>
              <p:cNvSpPr>
                <a:spLocks noChangeShapeType="1"/>
              </p:cNvSpPr>
              <p:nvPr/>
            </p:nvSpPr>
            <p:spPr bwMode="auto">
              <a:xfrm flipH="1" flipV="1">
                <a:off x="1635" y="377"/>
                <a:ext cx="73" cy="3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95" name="Line 188"/>
              <p:cNvSpPr>
                <a:spLocks noChangeShapeType="1"/>
              </p:cNvSpPr>
              <p:nvPr/>
            </p:nvSpPr>
            <p:spPr bwMode="auto">
              <a:xfrm flipH="1" flipV="1">
                <a:off x="1561" y="345"/>
                <a:ext cx="74" cy="3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96" name="Line 189"/>
              <p:cNvSpPr>
                <a:spLocks noChangeShapeType="1"/>
              </p:cNvSpPr>
              <p:nvPr/>
            </p:nvSpPr>
            <p:spPr bwMode="auto">
              <a:xfrm flipH="1" flipV="1">
                <a:off x="1486" y="318"/>
                <a:ext cx="75" cy="2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97" name="Line 190"/>
              <p:cNvSpPr>
                <a:spLocks noChangeShapeType="1"/>
              </p:cNvSpPr>
              <p:nvPr/>
            </p:nvSpPr>
            <p:spPr bwMode="auto">
              <a:xfrm flipH="1" flipV="1">
                <a:off x="1410" y="295"/>
                <a:ext cx="76" cy="2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98" name="Line 191"/>
              <p:cNvSpPr>
                <a:spLocks noChangeShapeType="1"/>
              </p:cNvSpPr>
              <p:nvPr/>
            </p:nvSpPr>
            <p:spPr bwMode="auto">
              <a:xfrm flipH="1" flipV="1">
                <a:off x="1333" y="276"/>
                <a:ext cx="77" cy="1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899" name="Line 192"/>
              <p:cNvSpPr>
                <a:spLocks noChangeShapeType="1"/>
              </p:cNvSpPr>
              <p:nvPr/>
            </p:nvSpPr>
            <p:spPr bwMode="auto">
              <a:xfrm flipH="1" flipV="1">
                <a:off x="1255" y="261"/>
                <a:ext cx="78" cy="1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900" name="Rectangle 193"/>
              <p:cNvSpPr>
                <a:spLocks noChangeArrowheads="1"/>
              </p:cNvSpPr>
              <p:nvPr/>
            </p:nvSpPr>
            <p:spPr bwMode="auto">
              <a:xfrm>
                <a:off x="1783" y="1795"/>
                <a:ext cx="1" cy="1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endParaRPr lang="es-ES" sz="1800">
                  <a:latin typeface="Arial" charset="0"/>
                </a:endParaRPr>
              </a:p>
            </p:txBody>
          </p:sp>
          <p:sp>
            <p:nvSpPr>
              <p:cNvPr id="140901" name="Rectangle 194"/>
              <p:cNvSpPr>
                <a:spLocks noChangeArrowheads="1"/>
              </p:cNvSpPr>
              <p:nvPr/>
            </p:nvSpPr>
            <p:spPr bwMode="auto">
              <a:xfrm>
                <a:off x="1901" y="2046"/>
                <a:ext cx="1" cy="1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endParaRPr lang="es-ES" sz="1800">
                  <a:latin typeface="Arial" charset="0"/>
                </a:endParaRPr>
              </a:p>
            </p:txBody>
          </p:sp>
          <p:sp>
            <p:nvSpPr>
              <p:cNvPr id="140902" name="Line 195"/>
              <p:cNvSpPr>
                <a:spLocks noChangeShapeType="1"/>
              </p:cNvSpPr>
              <p:nvPr/>
            </p:nvSpPr>
            <p:spPr bwMode="auto">
              <a:xfrm flipV="1">
                <a:off x="1242" y="228"/>
                <a:ext cx="14"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903" name="Line 196"/>
              <p:cNvSpPr>
                <a:spLocks noChangeShapeType="1"/>
              </p:cNvSpPr>
              <p:nvPr/>
            </p:nvSpPr>
            <p:spPr bwMode="auto">
              <a:xfrm flipV="1">
                <a:off x="1256" y="225"/>
                <a:ext cx="14"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904" name="Line 197"/>
              <p:cNvSpPr>
                <a:spLocks noChangeShapeType="1"/>
              </p:cNvSpPr>
              <p:nvPr/>
            </p:nvSpPr>
            <p:spPr bwMode="auto">
              <a:xfrm flipV="1">
                <a:off x="1270" y="222"/>
                <a:ext cx="14"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905" name="Line 198"/>
              <p:cNvSpPr>
                <a:spLocks noChangeShapeType="1"/>
              </p:cNvSpPr>
              <p:nvPr/>
            </p:nvSpPr>
            <p:spPr bwMode="auto">
              <a:xfrm flipV="1">
                <a:off x="1284" y="220"/>
                <a:ext cx="1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906" name="Line 199"/>
              <p:cNvSpPr>
                <a:spLocks noChangeShapeType="1"/>
              </p:cNvSpPr>
              <p:nvPr/>
            </p:nvSpPr>
            <p:spPr bwMode="auto">
              <a:xfrm flipV="1">
                <a:off x="1297" y="217"/>
                <a:ext cx="13"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907" name="Line 200"/>
              <p:cNvSpPr>
                <a:spLocks noChangeShapeType="1"/>
              </p:cNvSpPr>
              <p:nvPr/>
            </p:nvSpPr>
            <p:spPr bwMode="auto">
              <a:xfrm flipV="1">
                <a:off x="1310" y="214"/>
                <a:ext cx="14"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908" name="Line 201"/>
              <p:cNvSpPr>
                <a:spLocks noChangeShapeType="1"/>
              </p:cNvSpPr>
              <p:nvPr/>
            </p:nvSpPr>
            <p:spPr bwMode="auto">
              <a:xfrm flipV="1">
                <a:off x="1324" y="212"/>
                <a:ext cx="1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909" name="Line 202"/>
              <p:cNvSpPr>
                <a:spLocks noChangeShapeType="1"/>
              </p:cNvSpPr>
              <p:nvPr/>
            </p:nvSpPr>
            <p:spPr bwMode="auto">
              <a:xfrm flipV="1">
                <a:off x="1337" y="209"/>
                <a:ext cx="14"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910" name="Line 203"/>
              <p:cNvSpPr>
                <a:spLocks noChangeShapeType="1"/>
              </p:cNvSpPr>
              <p:nvPr/>
            </p:nvSpPr>
            <p:spPr bwMode="auto">
              <a:xfrm flipV="1">
                <a:off x="1351" y="207"/>
                <a:ext cx="1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911" name="Line 204"/>
              <p:cNvSpPr>
                <a:spLocks noChangeShapeType="1"/>
              </p:cNvSpPr>
              <p:nvPr/>
            </p:nvSpPr>
            <p:spPr bwMode="auto">
              <a:xfrm flipV="1">
                <a:off x="1363" y="204"/>
                <a:ext cx="14"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grpSp>
        <p:grpSp>
          <p:nvGrpSpPr>
            <p:cNvPr id="52231" name="Group 205"/>
            <p:cNvGrpSpPr>
              <a:grpSpLocks/>
            </p:cNvGrpSpPr>
            <p:nvPr/>
          </p:nvGrpSpPr>
          <p:grpSpPr bwMode="auto">
            <a:xfrm>
              <a:off x="1377" y="194"/>
              <a:ext cx="1530" cy="1937"/>
              <a:chOff x="1377" y="194"/>
              <a:chExt cx="1530" cy="1937"/>
            </a:xfrm>
          </p:grpSpPr>
          <p:sp>
            <p:nvSpPr>
              <p:cNvPr id="140512" name="Line 206"/>
              <p:cNvSpPr>
                <a:spLocks noChangeShapeType="1"/>
              </p:cNvSpPr>
              <p:nvPr/>
            </p:nvSpPr>
            <p:spPr bwMode="auto">
              <a:xfrm flipV="1">
                <a:off x="1377" y="203"/>
                <a:ext cx="1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13" name="Line 207"/>
              <p:cNvSpPr>
                <a:spLocks noChangeShapeType="1"/>
              </p:cNvSpPr>
              <p:nvPr/>
            </p:nvSpPr>
            <p:spPr bwMode="auto">
              <a:xfrm flipV="1">
                <a:off x="1389" y="202"/>
                <a:ext cx="1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14" name="Line 208"/>
              <p:cNvSpPr>
                <a:spLocks noChangeShapeType="1"/>
              </p:cNvSpPr>
              <p:nvPr/>
            </p:nvSpPr>
            <p:spPr bwMode="auto">
              <a:xfrm flipV="1">
                <a:off x="1401" y="201"/>
                <a:ext cx="1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15" name="Line 209"/>
              <p:cNvSpPr>
                <a:spLocks noChangeShapeType="1"/>
              </p:cNvSpPr>
              <p:nvPr/>
            </p:nvSpPr>
            <p:spPr bwMode="auto">
              <a:xfrm>
                <a:off x="1413" y="201"/>
                <a:ext cx="1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16" name="Line 210"/>
              <p:cNvSpPr>
                <a:spLocks noChangeShapeType="1"/>
              </p:cNvSpPr>
              <p:nvPr/>
            </p:nvSpPr>
            <p:spPr bwMode="auto">
              <a:xfrm>
                <a:off x="1425" y="202"/>
                <a:ext cx="10"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17" name="Line 211"/>
              <p:cNvSpPr>
                <a:spLocks noChangeShapeType="1"/>
              </p:cNvSpPr>
              <p:nvPr/>
            </p:nvSpPr>
            <p:spPr bwMode="auto">
              <a:xfrm>
                <a:off x="1435" y="203"/>
                <a:ext cx="1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18" name="Line 212"/>
              <p:cNvSpPr>
                <a:spLocks noChangeShapeType="1"/>
              </p:cNvSpPr>
              <p:nvPr/>
            </p:nvSpPr>
            <p:spPr bwMode="auto">
              <a:xfrm>
                <a:off x="1446" y="204"/>
                <a:ext cx="11"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19" name="Line 213"/>
              <p:cNvSpPr>
                <a:spLocks noChangeShapeType="1"/>
              </p:cNvSpPr>
              <p:nvPr/>
            </p:nvSpPr>
            <p:spPr bwMode="auto">
              <a:xfrm>
                <a:off x="1457" y="208"/>
                <a:ext cx="9"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20" name="Line 214"/>
              <p:cNvSpPr>
                <a:spLocks noChangeShapeType="1"/>
              </p:cNvSpPr>
              <p:nvPr/>
            </p:nvSpPr>
            <p:spPr bwMode="auto">
              <a:xfrm>
                <a:off x="1466" y="211"/>
                <a:ext cx="11"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21" name="Line 215"/>
              <p:cNvSpPr>
                <a:spLocks noChangeShapeType="1"/>
              </p:cNvSpPr>
              <p:nvPr/>
            </p:nvSpPr>
            <p:spPr bwMode="auto">
              <a:xfrm>
                <a:off x="1477" y="215"/>
                <a:ext cx="10"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22" name="Line 216"/>
              <p:cNvSpPr>
                <a:spLocks noChangeShapeType="1"/>
              </p:cNvSpPr>
              <p:nvPr/>
            </p:nvSpPr>
            <p:spPr bwMode="auto">
              <a:xfrm>
                <a:off x="1487" y="219"/>
                <a:ext cx="1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23" name="Line 217"/>
              <p:cNvSpPr>
                <a:spLocks noChangeShapeType="1"/>
              </p:cNvSpPr>
              <p:nvPr/>
            </p:nvSpPr>
            <p:spPr bwMode="auto">
              <a:xfrm>
                <a:off x="1498" y="222"/>
                <a:ext cx="12"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24" name="Line 218"/>
              <p:cNvSpPr>
                <a:spLocks noChangeShapeType="1"/>
              </p:cNvSpPr>
              <p:nvPr/>
            </p:nvSpPr>
            <p:spPr bwMode="auto">
              <a:xfrm>
                <a:off x="1510" y="225"/>
                <a:ext cx="15"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25" name="Line 219"/>
              <p:cNvSpPr>
                <a:spLocks noChangeShapeType="1"/>
              </p:cNvSpPr>
              <p:nvPr/>
            </p:nvSpPr>
            <p:spPr bwMode="auto">
              <a:xfrm>
                <a:off x="1525" y="227"/>
                <a:ext cx="1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26" name="Line 220"/>
              <p:cNvSpPr>
                <a:spLocks noChangeShapeType="1"/>
              </p:cNvSpPr>
              <p:nvPr/>
            </p:nvSpPr>
            <p:spPr bwMode="auto">
              <a:xfrm>
                <a:off x="1540" y="227"/>
                <a:ext cx="18"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27" name="Line 221"/>
              <p:cNvSpPr>
                <a:spLocks noChangeShapeType="1"/>
              </p:cNvSpPr>
              <p:nvPr/>
            </p:nvSpPr>
            <p:spPr bwMode="auto">
              <a:xfrm flipV="1">
                <a:off x="1558" y="225"/>
                <a:ext cx="19"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28" name="Line 222"/>
              <p:cNvSpPr>
                <a:spLocks noChangeShapeType="1"/>
              </p:cNvSpPr>
              <p:nvPr/>
            </p:nvSpPr>
            <p:spPr bwMode="auto">
              <a:xfrm flipV="1">
                <a:off x="1577" y="222"/>
                <a:ext cx="20"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29" name="Line 223"/>
              <p:cNvSpPr>
                <a:spLocks noChangeShapeType="1"/>
              </p:cNvSpPr>
              <p:nvPr/>
            </p:nvSpPr>
            <p:spPr bwMode="auto">
              <a:xfrm flipV="1">
                <a:off x="1597" y="218"/>
                <a:ext cx="22"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30" name="Line 224"/>
              <p:cNvSpPr>
                <a:spLocks noChangeShapeType="1"/>
              </p:cNvSpPr>
              <p:nvPr/>
            </p:nvSpPr>
            <p:spPr bwMode="auto">
              <a:xfrm flipV="1">
                <a:off x="1619" y="214"/>
                <a:ext cx="21"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31" name="Line 225"/>
              <p:cNvSpPr>
                <a:spLocks noChangeShapeType="1"/>
              </p:cNvSpPr>
              <p:nvPr/>
            </p:nvSpPr>
            <p:spPr bwMode="auto">
              <a:xfrm flipV="1">
                <a:off x="1640" y="210"/>
                <a:ext cx="22"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32" name="Line 226"/>
              <p:cNvSpPr>
                <a:spLocks noChangeShapeType="1"/>
              </p:cNvSpPr>
              <p:nvPr/>
            </p:nvSpPr>
            <p:spPr bwMode="auto">
              <a:xfrm flipV="1">
                <a:off x="1662" y="207"/>
                <a:ext cx="2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33" name="Line 227"/>
              <p:cNvSpPr>
                <a:spLocks noChangeShapeType="1"/>
              </p:cNvSpPr>
              <p:nvPr/>
            </p:nvSpPr>
            <p:spPr bwMode="auto">
              <a:xfrm flipV="1">
                <a:off x="1683" y="202"/>
                <a:ext cx="21"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34" name="Line 228"/>
              <p:cNvSpPr>
                <a:spLocks noChangeShapeType="1"/>
              </p:cNvSpPr>
              <p:nvPr/>
            </p:nvSpPr>
            <p:spPr bwMode="auto">
              <a:xfrm flipV="1">
                <a:off x="1704" y="200"/>
                <a:ext cx="20"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35" name="Line 229"/>
              <p:cNvSpPr>
                <a:spLocks noChangeShapeType="1"/>
              </p:cNvSpPr>
              <p:nvPr/>
            </p:nvSpPr>
            <p:spPr bwMode="auto">
              <a:xfrm flipV="1">
                <a:off x="1724" y="198"/>
                <a:ext cx="18"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36" name="Line 230"/>
              <p:cNvSpPr>
                <a:spLocks noChangeShapeType="1"/>
              </p:cNvSpPr>
              <p:nvPr/>
            </p:nvSpPr>
            <p:spPr bwMode="auto">
              <a:xfrm flipV="1">
                <a:off x="1742" y="196"/>
                <a:ext cx="16"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37" name="Line 231"/>
              <p:cNvSpPr>
                <a:spLocks noChangeShapeType="1"/>
              </p:cNvSpPr>
              <p:nvPr/>
            </p:nvSpPr>
            <p:spPr bwMode="auto">
              <a:xfrm flipV="1">
                <a:off x="1758" y="195"/>
                <a:ext cx="17"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38" name="Line 232"/>
              <p:cNvSpPr>
                <a:spLocks noChangeShapeType="1"/>
              </p:cNvSpPr>
              <p:nvPr/>
            </p:nvSpPr>
            <p:spPr bwMode="auto">
              <a:xfrm>
                <a:off x="1775" y="195"/>
                <a:ext cx="1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39" name="Line 233"/>
              <p:cNvSpPr>
                <a:spLocks noChangeShapeType="1"/>
              </p:cNvSpPr>
              <p:nvPr/>
            </p:nvSpPr>
            <p:spPr bwMode="auto">
              <a:xfrm flipV="1">
                <a:off x="1790" y="194"/>
                <a:ext cx="1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40" name="Line 234"/>
              <p:cNvSpPr>
                <a:spLocks noChangeShapeType="1"/>
              </p:cNvSpPr>
              <p:nvPr/>
            </p:nvSpPr>
            <p:spPr bwMode="auto">
              <a:xfrm>
                <a:off x="1804" y="194"/>
                <a:ext cx="1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41" name="Line 235"/>
              <p:cNvSpPr>
                <a:spLocks noChangeShapeType="1"/>
              </p:cNvSpPr>
              <p:nvPr/>
            </p:nvSpPr>
            <p:spPr bwMode="auto">
              <a:xfrm>
                <a:off x="1817" y="194"/>
                <a:ext cx="1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42" name="Line 236"/>
              <p:cNvSpPr>
                <a:spLocks noChangeShapeType="1"/>
              </p:cNvSpPr>
              <p:nvPr/>
            </p:nvSpPr>
            <p:spPr bwMode="auto">
              <a:xfrm>
                <a:off x="1829" y="194"/>
                <a:ext cx="1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43" name="Line 237"/>
              <p:cNvSpPr>
                <a:spLocks noChangeShapeType="1"/>
              </p:cNvSpPr>
              <p:nvPr/>
            </p:nvSpPr>
            <p:spPr bwMode="auto">
              <a:xfrm>
                <a:off x="1840" y="194"/>
                <a:ext cx="1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44" name="Line 238"/>
              <p:cNvSpPr>
                <a:spLocks noChangeShapeType="1"/>
              </p:cNvSpPr>
              <p:nvPr/>
            </p:nvSpPr>
            <p:spPr bwMode="auto">
              <a:xfrm>
                <a:off x="1851" y="195"/>
                <a:ext cx="10"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45" name="Line 239"/>
              <p:cNvSpPr>
                <a:spLocks noChangeShapeType="1"/>
              </p:cNvSpPr>
              <p:nvPr/>
            </p:nvSpPr>
            <p:spPr bwMode="auto">
              <a:xfrm>
                <a:off x="1861" y="195"/>
                <a:ext cx="10"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46" name="Line 240"/>
              <p:cNvSpPr>
                <a:spLocks noChangeShapeType="1"/>
              </p:cNvSpPr>
              <p:nvPr/>
            </p:nvSpPr>
            <p:spPr bwMode="auto">
              <a:xfrm>
                <a:off x="1871" y="197"/>
                <a:ext cx="10"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47" name="Line 241"/>
              <p:cNvSpPr>
                <a:spLocks noChangeShapeType="1"/>
              </p:cNvSpPr>
              <p:nvPr/>
            </p:nvSpPr>
            <p:spPr bwMode="auto">
              <a:xfrm>
                <a:off x="1881" y="199"/>
                <a:ext cx="9"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48" name="Line 242"/>
              <p:cNvSpPr>
                <a:spLocks noChangeShapeType="1"/>
              </p:cNvSpPr>
              <p:nvPr/>
            </p:nvSpPr>
            <p:spPr bwMode="auto">
              <a:xfrm>
                <a:off x="1890" y="202"/>
                <a:ext cx="10"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49" name="Line 243"/>
              <p:cNvSpPr>
                <a:spLocks noChangeShapeType="1"/>
              </p:cNvSpPr>
              <p:nvPr/>
            </p:nvSpPr>
            <p:spPr bwMode="auto">
              <a:xfrm>
                <a:off x="1900" y="207"/>
                <a:ext cx="10"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50" name="Line 244"/>
              <p:cNvSpPr>
                <a:spLocks noChangeShapeType="1"/>
              </p:cNvSpPr>
              <p:nvPr/>
            </p:nvSpPr>
            <p:spPr bwMode="auto">
              <a:xfrm>
                <a:off x="1910" y="213"/>
                <a:ext cx="11"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51" name="Line 245"/>
              <p:cNvSpPr>
                <a:spLocks noChangeShapeType="1"/>
              </p:cNvSpPr>
              <p:nvPr/>
            </p:nvSpPr>
            <p:spPr bwMode="auto">
              <a:xfrm>
                <a:off x="1921" y="221"/>
                <a:ext cx="11"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52" name="Line 246"/>
              <p:cNvSpPr>
                <a:spLocks noChangeShapeType="1"/>
              </p:cNvSpPr>
              <p:nvPr/>
            </p:nvSpPr>
            <p:spPr bwMode="auto">
              <a:xfrm>
                <a:off x="1932" y="231"/>
                <a:ext cx="11"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53" name="Line 247"/>
              <p:cNvSpPr>
                <a:spLocks noChangeShapeType="1"/>
              </p:cNvSpPr>
              <p:nvPr/>
            </p:nvSpPr>
            <p:spPr bwMode="auto">
              <a:xfrm>
                <a:off x="1943" y="241"/>
                <a:ext cx="12"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54" name="Line 248"/>
              <p:cNvSpPr>
                <a:spLocks noChangeShapeType="1"/>
              </p:cNvSpPr>
              <p:nvPr/>
            </p:nvSpPr>
            <p:spPr bwMode="auto">
              <a:xfrm>
                <a:off x="1955" y="252"/>
                <a:ext cx="11"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55" name="Line 249"/>
              <p:cNvSpPr>
                <a:spLocks noChangeShapeType="1"/>
              </p:cNvSpPr>
              <p:nvPr/>
            </p:nvSpPr>
            <p:spPr bwMode="auto">
              <a:xfrm>
                <a:off x="1966" y="264"/>
                <a:ext cx="13"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56" name="Line 250"/>
              <p:cNvSpPr>
                <a:spLocks noChangeShapeType="1"/>
              </p:cNvSpPr>
              <p:nvPr/>
            </p:nvSpPr>
            <p:spPr bwMode="auto">
              <a:xfrm>
                <a:off x="1979" y="275"/>
                <a:ext cx="11" cy="1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57" name="Line 251"/>
              <p:cNvSpPr>
                <a:spLocks noChangeShapeType="1"/>
              </p:cNvSpPr>
              <p:nvPr/>
            </p:nvSpPr>
            <p:spPr bwMode="auto">
              <a:xfrm>
                <a:off x="1990" y="288"/>
                <a:ext cx="12"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58" name="Line 252"/>
              <p:cNvSpPr>
                <a:spLocks noChangeShapeType="1"/>
              </p:cNvSpPr>
              <p:nvPr/>
            </p:nvSpPr>
            <p:spPr bwMode="auto">
              <a:xfrm>
                <a:off x="2002" y="299"/>
                <a:ext cx="12"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59" name="Line 253"/>
              <p:cNvSpPr>
                <a:spLocks noChangeShapeType="1"/>
              </p:cNvSpPr>
              <p:nvPr/>
            </p:nvSpPr>
            <p:spPr bwMode="auto">
              <a:xfrm>
                <a:off x="2014" y="310"/>
                <a:ext cx="11"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60" name="Line 254"/>
              <p:cNvSpPr>
                <a:spLocks noChangeShapeType="1"/>
              </p:cNvSpPr>
              <p:nvPr/>
            </p:nvSpPr>
            <p:spPr bwMode="auto">
              <a:xfrm>
                <a:off x="2025" y="319"/>
                <a:ext cx="11"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61" name="Line 255"/>
              <p:cNvSpPr>
                <a:spLocks noChangeShapeType="1"/>
              </p:cNvSpPr>
              <p:nvPr/>
            </p:nvSpPr>
            <p:spPr bwMode="auto">
              <a:xfrm>
                <a:off x="2036" y="329"/>
                <a:ext cx="12"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62" name="Line 256"/>
              <p:cNvSpPr>
                <a:spLocks noChangeShapeType="1"/>
              </p:cNvSpPr>
              <p:nvPr/>
            </p:nvSpPr>
            <p:spPr bwMode="auto">
              <a:xfrm>
                <a:off x="2048" y="336"/>
                <a:ext cx="10"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63" name="Line 257"/>
              <p:cNvSpPr>
                <a:spLocks noChangeShapeType="1"/>
              </p:cNvSpPr>
              <p:nvPr/>
            </p:nvSpPr>
            <p:spPr bwMode="auto">
              <a:xfrm>
                <a:off x="2058" y="343"/>
                <a:ext cx="11"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64" name="Line 258"/>
              <p:cNvSpPr>
                <a:spLocks noChangeShapeType="1"/>
              </p:cNvSpPr>
              <p:nvPr/>
            </p:nvSpPr>
            <p:spPr bwMode="auto">
              <a:xfrm>
                <a:off x="2069" y="349"/>
                <a:ext cx="11"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65" name="Line 259"/>
              <p:cNvSpPr>
                <a:spLocks noChangeShapeType="1"/>
              </p:cNvSpPr>
              <p:nvPr/>
            </p:nvSpPr>
            <p:spPr bwMode="auto">
              <a:xfrm>
                <a:off x="2080" y="355"/>
                <a:ext cx="10"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66" name="Line 260"/>
              <p:cNvSpPr>
                <a:spLocks noChangeShapeType="1"/>
              </p:cNvSpPr>
              <p:nvPr/>
            </p:nvSpPr>
            <p:spPr bwMode="auto">
              <a:xfrm>
                <a:off x="2090" y="360"/>
                <a:ext cx="1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67" name="Line 261"/>
              <p:cNvSpPr>
                <a:spLocks noChangeShapeType="1"/>
              </p:cNvSpPr>
              <p:nvPr/>
            </p:nvSpPr>
            <p:spPr bwMode="auto">
              <a:xfrm>
                <a:off x="2101" y="363"/>
                <a:ext cx="10"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68" name="Line 262"/>
              <p:cNvSpPr>
                <a:spLocks noChangeShapeType="1"/>
              </p:cNvSpPr>
              <p:nvPr/>
            </p:nvSpPr>
            <p:spPr bwMode="auto">
              <a:xfrm>
                <a:off x="2111" y="366"/>
                <a:ext cx="10"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69" name="Line 263"/>
              <p:cNvSpPr>
                <a:spLocks noChangeShapeType="1"/>
              </p:cNvSpPr>
              <p:nvPr/>
            </p:nvSpPr>
            <p:spPr bwMode="auto">
              <a:xfrm>
                <a:off x="2121" y="368"/>
                <a:ext cx="1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70" name="Line 264"/>
              <p:cNvSpPr>
                <a:spLocks noChangeShapeType="1"/>
              </p:cNvSpPr>
              <p:nvPr/>
            </p:nvSpPr>
            <p:spPr bwMode="auto">
              <a:xfrm>
                <a:off x="2132" y="370"/>
                <a:ext cx="10"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71" name="Line 265"/>
              <p:cNvSpPr>
                <a:spLocks noChangeShapeType="1"/>
              </p:cNvSpPr>
              <p:nvPr/>
            </p:nvSpPr>
            <p:spPr bwMode="auto">
              <a:xfrm>
                <a:off x="2142" y="372"/>
                <a:ext cx="12"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72" name="Line 266"/>
              <p:cNvSpPr>
                <a:spLocks noChangeShapeType="1"/>
              </p:cNvSpPr>
              <p:nvPr/>
            </p:nvSpPr>
            <p:spPr bwMode="auto">
              <a:xfrm>
                <a:off x="2154" y="376"/>
                <a:ext cx="1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73" name="Line 267"/>
              <p:cNvSpPr>
                <a:spLocks noChangeShapeType="1"/>
              </p:cNvSpPr>
              <p:nvPr/>
            </p:nvSpPr>
            <p:spPr bwMode="auto">
              <a:xfrm>
                <a:off x="2165" y="379"/>
                <a:ext cx="12"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74" name="Line 268"/>
              <p:cNvSpPr>
                <a:spLocks noChangeShapeType="1"/>
              </p:cNvSpPr>
              <p:nvPr/>
            </p:nvSpPr>
            <p:spPr bwMode="auto">
              <a:xfrm>
                <a:off x="2177" y="383"/>
                <a:ext cx="12"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75" name="Line 269"/>
              <p:cNvSpPr>
                <a:spLocks noChangeShapeType="1"/>
              </p:cNvSpPr>
              <p:nvPr/>
            </p:nvSpPr>
            <p:spPr bwMode="auto">
              <a:xfrm>
                <a:off x="2189" y="388"/>
                <a:ext cx="14"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76" name="Line 270"/>
              <p:cNvSpPr>
                <a:spLocks noChangeShapeType="1"/>
              </p:cNvSpPr>
              <p:nvPr/>
            </p:nvSpPr>
            <p:spPr bwMode="auto">
              <a:xfrm>
                <a:off x="2203" y="394"/>
                <a:ext cx="13"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77" name="Line 271"/>
              <p:cNvSpPr>
                <a:spLocks noChangeShapeType="1"/>
              </p:cNvSpPr>
              <p:nvPr/>
            </p:nvSpPr>
            <p:spPr bwMode="auto">
              <a:xfrm>
                <a:off x="2216" y="402"/>
                <a:ext cx="13"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78" name="Line 272"/>
              <p:cNvSpPr>
                <a:spLocks noChangeShapeType="1"/>
              </p:cNvSpPr>
              <p:nvPr/>
            </p:nvSpPr>
            <p:spPr bwMode="auto">
              <a:xfrm>
                <a:off x="2229" y="409"/>
                <a:ext cx="12"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79" name="Line 273"/>
              <p:cNvSpPr>
                <a:spLocks noChangeShapeType="1"/>
              </p:cNvSpPr>
              <p:nvPr/>
            </p:nvSpPr>
            <p:spPr bwMode="auto">
              <a:xfrm>
                <a:off x="2241" y="417"/>
                <a:ext cx="12"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80" name="Line 274"/>
              <p:cNvSpPr>
                <a:spLocks noChangeShapeType="1"/>
              </p:cNvSpPr>
              <p:nvPr/>
            </p:nvSpPr>
            <p:spPr bwMode="auto">
              <a:xfrm>
                <a:off x="2253" y="425"/>
                <a:ext cx="10"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81" name="Line 275"/>
              <p:cNvSpPr>
                <a:spLocks noChangeShapeType="1"/>
              </p:cNvSpPr>
              <p:nvPr/>
            </p:nvSpPr>
            <p:spPr bwMode="auto">
              <a:xfrm>
                <a:off x="2263" y="433"/>
                <a:ext cx="10"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82" name="Line 276"/>
              <p:cNvSpPr>
                <a:spLocks noChangeShapeType="1"/>
              </p:cNvSpPr>
              <p:nvPr/>
            </p:nvSpPr>
            <p:spPr bwMode="auto">
              <a:xfrm>
                <a:off x="2273" y="441"/>
                <a:ext cx="8"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83" name="Line 277"/>
              <p:cNvSpPr>
                <a:spLocks noChangeShapeType="1"/>
              </p:cNvSpPr>
              <p:nvPr/>
            </p:nvSpPr>
            <p:spPr bwMode="auto">
              <a:xfrm>
                <a:off x="2281" y="449"/>
                <a:ext cx="5"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84" name="Line 278"/>
              <p:cNvSpPr>
                <a:spLocks noChangeShapeType="1"/>
              </p:cNvSpPr>
              <p:nvPr/>
            </p:nvSpPr>
            <p:spPr bwMode="auto">
              <a:xfrm>
                <a:off x="2286" y="456"/>
                <a:ext cx="5"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85" name="Line 279"/>
              <p:cNvSpPr>
                <a:spLocks noChangeShapeType="1"/>
              </p:cNvSpPr>
              <p:nvPr/>
            </p:nvSpPr>
            <p:spPr bwMode="auto">
              <a:xfrm>
                <a:off x="2291" y="463"/>
                <a:ext cx="5"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86" name="Line 280"/>
              <p:cNvSpPr>
                <a:spLocks noChangeShapeType="1"/>
              </p:cNvSpPr>
              <p:nvPr/>
            </p:nvSpPr>
            <p:spPr bwMode="auto">
              <a:xfrm>
                <a:off x="2296" y="471"/>
                <a:ext cx="4"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87" name="Line 281"/>
              <p:cNvSpPr>
                <a:spLocks noChangeShapeType="1"/>
              </p:cNvSpPr>
              <p:nvPr/>
            </p:nvSpPr>
            <p:spPr bwMode="auto">
              <a:xfrm>
                <a:off x="2300" y="478"/>
                <a:ext cx="4"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88" name="Line 282"/>
              <p:cNvSpPr>
                <a:spLocks noChangeShapeType="1"/>
              </p:cNvSpPr>
              <p:nvPr/>
            </p:nvSpPr>
            <p:spPr bwMode="auto">
              <a:xfrm>
                <a:off x="2304" y="485"/>
                <a:ext cx="4"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89" name="Line 283"/>
              <p:cNvSpPr>
                <a:spLocks noChangeShapeType="1"/>
              </p:cNvSpPr>
              <p:nvPr/>
            </p:nvSpPr>
            <p:spPr bwMode="auto">
              <a:xfrm>
                <a:off x="2308" y="492"/>
                <a:ext cx="5"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90" name="Line 284"/>
              <p:cNvSpPr>
                <a:spLocks noChangeShapeType="1"/>
              </p:cNvSpPr>
              <p:nvPr/>
            </p:nvSpPr>
            <p:spPr bwMode="auto">
              <a:xfrm>
                <a:off x="2313" y="500"/>
                <a:ext cx="6"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91" name="Line 285"/>
              <p:cNvSpPr>
                <a:spLocks noChangeShapeType="1"/>
              </p:cNvSpPr>
              <p:nvPr/>
            </p:nvSpPr>
            <p:spPr bwMode="auto">
              <a:xfrm>
                <a:off x="2319" y="508"/>
                <a:ext cx="7"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92" name="Line 286"/>
              <p:cNvSpPr>
                <a:spLocks noChangeShapeType="1"/>
              </p:cNvSpPr>
              <p:nvPr/>
            </p:nvSpPr>
            <p:spPr bwMode="auto">
              <a:xfrm>
                <a:off x="2326" y="516"/>
                <a:ext cx="7"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93" name="Line 287"/>
              <p:cNvSpPr>
                <a:spLocks noChangeShapeType="1"/>
              </p:cNvSpPr>
              <p:nvPr/>
            </p:nvSpPr>
            <p:spPr bwMode="auto">
              <a:xfrm>
                <a:off x="2333" y="525"/>
                <a:ext cx="9"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94" name="Line 288"/>
              <p:cNvSpPr>
                <a:spLocks noChangeShapeType="1"/>
              </p:cNvSpPr>
              <p:nvPr/>
            </p:nvSpPr>
            <p:spPr bwMode="auto">
              <a:xfrm>
                <a:off x="2342" y="533"/>
                <a:ext cx="9"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95" name="Line 289"/>
              <p:cNvSpPr>
                <a:spLocks noChangeShapeType="1"/>
              </p:cNvSpPr>
              <p:nvPr/>
            </p:nvSpPr>
            <p:spPr bwMode="auto">
              <a:xfrm>
                <a:off x="2351" y="541"/>
                <a:ext cx="9"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96" name="Line 290"/>
              <p:cNvSpPr>
                <a:spLocks noChangeShapeType="1"/>
              </p:cNvSpPr>
              <p:nvPr/>
            </p:nvSpPr>
            <p:spPr bwMode="auto">
              <a:xfrm>
                <a:off x="2360" y="551"/>
                <a:ext cx="10"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97" name="Line 291"/>
              <p:cNvSpPr>
                <a:spLocks noChangeShapeType="1"/>
              </p:cNvSpPr>
              <p:nvPr/>
            </p:nvSpPr>
            <p:spPr bwMode="auto">
              <a:xfrm>
                <a:off x="2370" y="559"/>
                <a:ext cx="10"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98" name="Line 292"/>
              <p:cNvSpPr>
                <a:spLocks noChangeShapeType="1"/>
              </p:cNvSpPr>
              <p:nvPr/>
            </p:nvSpPr>
            <p:spPr bwMode="auto">
              <a:xfrm>
                <a:off x="2380" y="567"/>
                <a:ext cx="9"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99" name="Line 293"/>
              <p:cNvSpPr>
                <a:spLocks noChangeShapeType="1"/>
              </p:cNvSpPr>
              <p:nvPr/>
            </p:nvSpPr>
            <p:spPr bwMode="auto">
              <a:xfrm>
                <a:off x="2389" y="575"/>
                <a:ext cx="10"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00" name="Line 294"/>
              <p:cNvSpPr>
                <a:spLocks noChangeShapeType="1"/>
              </p:cNvSpPr>
              <p:nvPr/>
            </p:nvSpPr>
            <p:spPr bwMode="auto">
              <a:xfrm>
                <a:off x="2399" y="582"/>
                <a:ext cx="9"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01" name="Line 295"/>
              <p:cNvSpPr>
                <a:spLocks noChangeShapeType="1"/>
              </p:cNvSpPr>
              <p:nvPr/>
            </p:nvSpPr>
            <p:spPr bwMode="auto">
              <a:xfrm>
                <a:off x="2408" y="589"/>
                <a:ext cx="10"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02" name="Line 296"/>
              <p:cNvSpPr>
                <a:spLocks noChangeShapeType="1"/>
              </p:cNvSpPr>
              <p:nvPr/>
            </p:nvSpPr>
            <p:spPr bwMode="auto">
              <a:xfrm>
                <a:off x="2418" y="596"/>
                <a:ext cx="10"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03" name="Line 297"/>
              <p:cNvSpPr>
                <a:spLocks noChangeShapeType="1"/>
              </p:cNvSpPr>
              <p:nvPr/>
            </p:nvSpPr>
            <p:spPr bwMode="auto">
              <a:xfrm>
                <a:off x="2428" y="603"/>
                <a:ext cx="8"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04" name="Line 298"/>
              <p:cNvSpPr>
                <a:spLocks noChangeShapeType="1"/>
              </p:cNvSpPr>
              <p:nvPr/>
            </p:nvSpPr>
            <p:spPr bwMode="auto">
              <a:xfrm>
                <a:off x="2436" y="610"/>
                <a:ext cx="10"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05" name="Line 299"/>
              <p:cNvSpPr>
                <a:spLocks noChangeShapeType="1"/>
              </p:cNvSpPr>
              <p:nvPr/>
            </p:nvSpPr>
            <p:spPr bwMode="auto">
              <a:xfrm>
                <a:off x="2446" y="618"/>
                <a:ext cx="9"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06" name="Line 300"/>
              <p:cNvSpPr>
                <a:spLocks noChangeShapeType="1"/>
              </p:cNvSpPr>
              <p:nvPr/>
            </p:nvSpPr>
            <p:spPr bwMode="auto">
              <a:xfrm>
                <a:off x="2455" y="625"/>
                <a:ext cx="8"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07" name="Line 301"/>
              <p:cNvSpPr>
                <a:spLocks noChangeShapeType="1"/>
              </p:cNvSpPr>
              <p:nvPr/>
            </p:nvSpPr>
            <p:spPr bwMode="auto">
              <a:xfrm>
                <a:off x="2463" y="633"/>
                <a:ext cx="9"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08" name="Line 302"/>
              <p:cNvSpPr>
                <a:spLocks noChangeShapeType="1"/>
              </p:cNvSpPr>
              <p:nvPr/>
            </p:nvSpPr>
            <p:spPr bwMode="auto">
              <a:xfrm>
                <a:off x="2472" y="642"/>
                <a:ext cx="9"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09" name="Line 303"/>
              <p:cNvSpPr>
                <a:spLocks noChangeShapeType="1"/>
              </p:cNvSpPr>
              <p:nvPr/>
            </p:nvSpPr>
            <p:spPr bwMode="auto">
              <a:xfrm>
                <a:off x="2481" y="650"/>
                <a:ext cx="7"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10" name="Line 304"/>
              <p:cNvSpPr>
                <a:spLocks noChangeShapeType="1"/>
              </p:cNvSpPr>
              <p:nvPr/>
            </p:nvSpPr>
            <p:spPr bwMode="auto">
              <a:xfrm>
                <a:off x="2488" y="659"/>
                <a:ext cx="8"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11" name="Line 305"/>
              <p:cNvSpPr>
                <a:spLocks noChangeShapeType="1"/>
              </p:cNvSpPr>
              <p:nvPr/>
            </p:nvSpPr>
            <p:spPr bwMode="auto">
              <a:xfrm>
                <a:off x="2496" y="669"/>
                <a:ext cx="7"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12" name="Line 306"/>
              <p:cNvSpPr>
                <a:spLocks noChangeShapeType="1"/>
              </p:cNvSpPr>
              <p:nvPr/>
            </p:nvSpPr>
            <p:spPr bwMode="auto">
              <a:xfrm>
                <a:off x="2503" y="678"/>
                <a:ext cx="5"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13" name="Line 307"/>
              <p:cNvSpPr>
                <a:spLocks noChangeShapeType="1"/>
              </p:cNvSpPr>
              <p:nvPr/>
            </p:nvSpPr>
            <p:spPr bwMode="auto">
              <a:xfrm>
                <a:off x="2508" y="688"/>
                <a:ext cx="5"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14" name="Line 308"/>
              <p:cNvSpPr>
                <a:spLocks noChangeShapeType="1"/>
              </p:cNvSpPr>
              <p:nvPr/>
            </p:nvSpPr>
            <p:spPr bwMode="auto">
              <a:xfrm>
                <a:off x="2513" y="697"/>
                <a:ext cx="5"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15" name="Line 309"/>
              <p:cNvSpPr>
                <a:spLocks noChangeShapeType="1"/>
              </p:cNvSpPr>
              <p:nvPr/>
            </p:nvSpPr>
            <p:spPr bwMode="auto">
              <a:xfrm>
                <a:off x="2518" y="706"/>
                <a:ext cx="4"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16" name="Line 310"/>
              <p:cNvSpPr>
                <a:spLocks noChangeShapeType="1"/>
              </p:cNvSpPr>
              <p:nvPr/>
            </p:nvSpPr>
            <p:spPr bwMode="auto">
              <a:xfrm>
                <a:off x="2522" y="716"/>
                <a:ext cx="3"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17" name="Line 311"/>
              <p:cNvSpPr>
                <a:spLocks noChangeShapeType="1"/>
              </p:cNvSpPr>
              <p:nvPr/>
            </p:nvSpPr>
            <p:spPr bwMode="auto">
              <a:xfrm>
                <a:off x="2525" y="725"/>
                <a:ext cx="4"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18" name="Line 312"/>
              <p:cNvSpPr>
                <a:spLocks noChangeShapeType="1"/>
              </p:cNvSpPr>
              <p:nvPr/>
            </p:nvSpPr>
            <p:spPr bwMode="auto">
              <a:xfrm>
                <a:off x="2529" y="735"/>
                <a:ext cx="3"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19" name="Line 313"/>
              <p:cNvSpPr>
                <a:spLocks noChangeShapeType="1"/>
              </p:cNvSpPr>
              <p:nvPr/>
            </p:nvSpPr>
            <p:spPr bwMode="auto">
              <a:xfrm>
                <a:off x="2532" y="744"/>
                <a:ext cx="2"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20" name="Line 314"/>
              <p:cNvSpPr>
                <a:spLocks noChangeShapeType="1"/>
              </p:cNvSpPr>
              <p:nvPr/>
            </p:nvSpPr>
            <p:spPr bwMode="auto">
              <a:xfrm>
                <a:off x="2534" y="754"/>
                <a:ext cx="3"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21" name="Line 315"/>
              <p:cNvSpPr>
                <a:spLocks noChangeShapeType="1"/>
              </p:cNvSpPr>
              <p:nvPr/>
            </p:nvSpPr>
            <p:spPr bwMode="auto">
              <a:xfrm>
                <a:off x="2537" y="764"/>
                <a:ext cx="4"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22" name="Line 316"/>
              <p:cNvSpPr>
                <a:spLocks noChangeShapeType="1"/>
              </p:cNvSpPr>
              <p:nvPr/>
            </p:nvSpPr>
            <p:spPr bwMode="auto">
              <a:xfrm>
                <a:off x="2541" y="774"/>
                <a:ext cx="5"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23" name="Line 317"/>
              <p:cNvSpPr>
                <a:spLocks noChangeShapeType="1"/>
              </p:cNvSpPr>
              <p:nvPr/>
            </p:nvSpPr>
            <p:spPr bwMode="auto">
              <a:xfrm>
                <a:off x="2546" y="785"/>
                <a:ext cx="5"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24" name="Line 318"/>
              <p:cNvSpPr>
                <a:spLocks noChangeShapeType="1"/>
              </p:cNvSpPr>
              <p:nvPr/>
            </p:nvSpPr>
            <p:spPr bwMode="auto">
              <a:xfrm>
                <a:off x="2551" y="795"/>
                <a:ext cx="6"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25" name="Line 319"/>
              <p:cNvSpPr>
                <a:spLocks noChangeShapeType="1"/>
              </p:cNvSpPr>
              <p:nvPr/>
            </p:nvSpPr>
            <p:spPr bwMode="auto">
              <a:xfrm>
                <a:off x="2557" y="805"/>
                <a:ext cx="6"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26" name="Line 320"/>
              <p:cNvSpPr>
                <a:spLocks noChangeShapeType="1"/>
              </p:cNvSpPr>
              <p:nvPr/>
            </p:nvSpPr>
            <p:spPr bwMode="auto">
              <a:xfrm>
                <a:off x="2563" y="816"/>
                <a:ext cx="7"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27" name="Line 321"/>
              <p:cNvSpPr>
                <a:spLocks noChangeShapeType="1"/>
              </p:cNvSpPr>
              <p:nvPr/>
            </p:nvSpPr>
            <p:spPr bwMode="auto">
              <a:xfrm>
                <a:off x="2570" y="826"/>
                <a:ext cx="8"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28" name="Line 322"/>
              <p:cNvSpPr>
                <a:spLocks noChangeShapeType="1"/>
              </p:cNvSpPr>
              <p:nvPr/>
            </p:nvSpPr>
            <p:spPr bwMode="auto">
              <a:xfrm>
                <a:off x="2578" y="838"/>
                <a:ext cx="8"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29" name="Line 323"/>
              <p:cNvSpPr>
                <a:spLocks noChangeShapeType="1"/>
              </p:cNvSpPr>
              <p:nvPr/>
            </p:nvSpPr>
            <p:spPr bwMode="auto">
              <a:xfrm>
                <a:off x="2586" y="848"/>
                <a:ext cx="9"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30" name="Line 324"/>
              <p:cNvSpPr>
                <a:spLocks noChangeShapeType="1"/>
              </p:cNvSpPr>
              <p:nvPr/>
            </p:nvSpPr>
            <p:spPr bwMode="auto">
              <a:xfrm>
                <a:off x="2595" y="860"/>
                <a:ext cx="9"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31" name="Line 325"/>
              <p:cNvSpPr>
                <a:spLocks noChangeShapeType="1"/>
              </p:cNvSpPr>
              <p:nvPr/>
            </p:nvSpPr>
            <p:spPr bwMode="auto">
              <a:xfrm>
                <a:off x="2604" y="870"/>
                <a:ext cx="9"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32" name="Line 326"/>
              <p:cNvSpPr>
                <a:spLocks noChangeShapeType="1"/>
              </p:cNvSpPr>
              <p:nvPr/>
            </p:nvSpPr>
            <p:spPr bwMode="auto">
              <a:xfrm>
                <a:off x="2613" y="882"/>
                <a:ext cx="11"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33" name="Line 327"/>
              <p:cNvSpPr>
                <a:spLocks noChangeShapeType="1"/>
              </p:cNvSpPr>
              <p:nvPr/>
            </p:nvSpPr>
            <p:spPr bwMode="auto">
              <a:xfrm>
                <a:off x="2624" y="892"/>
                <a:ext cx="9"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34" name="Line 328"/>
              <p:cNvSpPr>
                <a:spLocks noChangeShapeType="1"/>
              </p:cNvSpPr>
              <p:nvPr/>
            </p:nvSpPr>
            <p:spPr bwMode="auto">
              <a:xfrm>
                <a:off x="2633" y="904"/>
                <a:ext cx="10"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35" name="Line 329"/>
              <p:cNvSpPr>
                <a:spLocks noChangeShapeType="1"/>
              </p:cNvSpPr>
              <p:nvPr/>
            </p:nvSpPr>
            <p:spPr bwMode="auto">
              <a:xfrm>
                <a:off x="2643" y="914"/>
                <a:ext cx="11"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36" name="Line 330"/>
              <p:cNvSpPr>
                <a:spLocks noChangeShapeType="1"/>
              </p:cNvSpPr>
              <p:nvPr/>
            </p:nvSpPr>
            <p:spPr bwMode="auto">
              <a:xfrm>
                <a:off x="2654" y="924"/>
                <a:ext cx="9"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37" name="Line 331"/>
              <p:cNvSpPr>
                <a:spLocks noChangeShapeType="1"/>
              </p:cNvSpPr>
              <p:nvPr/>
            </p:nvSpPr>
            <p:spPr bwMode="auto">
              <a:xfrm>
                <a:off x="2663" y="935"/>
                <a:ext cx="9"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38" name="Line 332"/>
              <p:cNvSpPr>
                <a:spLocks noChangeShapeType="1"/>
              </p:cNvSpPr>
              <p:nvPr/>
            </p:nvSpPr>
            <p:spPr bwMode="auto">
              <a:xfrm>
                <a:off x="2672" y="945"/>
                <a:ext cx="9"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39" name="Line 333"/>
              <p:cNvSpPr>
                <a:spLocks noChangeShapeType="1"/>
              </p:cNvSpPr>
              <p:nvPr/>
            </p:nvSpPr>
            <p:spPr bwMode="auto">
              <a:xfrm>
                <a:off x="2681" y="956"/>
                <a:ext cx="8"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40" name="Line 334"/>
              <p:cNvSpPr>
                <a:spLocks noChangeShapeType="1"/>
              </p:cNvSpPr>
              <p:nvPr/>
            </p:nvSpPr>
            <p:spPr bwMode="auto">
              <a:xfrm>
                <a:off x="2689" y="965"/>
                <a:ext cx="7"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41" name="Line 335"/>
              <p:cNvSpPr>
                <a:spLocks noChangeShapeType="1"/>
              </p:cNvSpPr>
              <p:nvPr/>
            </p:nvSpPr>
            <p:spPr bwMode="auto">
              <a:xfrm>
                <a:off x="2696" y="976"/>
                <a:ext cx="8"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42" name="Line 336"/>
              <p:cNvSpPr>
                <a:spLocks noChangeShapeType="1"/>
              </p:cNvSpPr>
              <p:nvPr/>
            </p:nvSpPr>
            <p:spPr bwMode="auto">
              <a:xfrm>
                <a:off x="2704" y="986"/>
                <a:ext cx="5"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43" name="Line 337"/>
              <p:cNvSpPr>
                <a:spLocks noChangeShapeType="1"/>
              </p:cNvSpPr>
              <p:nvPr/>
            </p:nvSpPr>
            <p:spPr bwMode="auto">
              <a:xfrm>
                <a:off x="2709" y="996"/>
                <a:ext cx="6"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44" name="Line 338"/>
              <p:cNvSpPr>
                <a:spLocks noChangeShapeType="1"/>
              </p:cNvSpPr>
              <p:nvPr/>
            </p:nvSpPr>
            <p:spPr bwMode="auto">
              <a:xfrm>
                <a:off x="2715" y="1008"/>
                <a:ext cx="5"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45" name="Line 339"/>
              <p:cNvSpPr>
                <a:spLocks noChangeShapeType="1"/>
              </p:cNvSpPr>
              <p:nvPr/>
            </p:nvSpPr>
            <p:spPr bwMode="auto">
              <a:xfrm>
                <a:off x="2720" y="1019"/>
                <a:ext cx="4"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46" name="Line 340"/>
              <p:cNvSpPr>
                <a:spLocks noChangeShapeType="1"/>
              </p:cNvSpPr>
              <p:nvPr/>
            </p:nvSpPr>
            <p:spPr bwMode="auto">
              <a:xfrm>
                <a:off x="2724" y="1031"/>
                <a:ext cx="3" cy="1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47" name="Line 341"/>
              <p:cNvSpPr>
                <a:spLocks noChangeShapeType="1"/>
              </p:cNvSpPr>
              <p:nvPr/>
            </p:nvSpPr>
            <p:spPr bwMode="auto">
              <a:xfrm>
                <a:off x="2727" y="1044"/>
                <a:ext cx="2" cy="1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48" name="Line 342"/>
              <p:cNvSpPr>
                <a:spLocks noChangeShapeType="1"/>
              </p:cNvSpPr>
              <p:nvPr/>
            </p:nvSpPr>
            <p:spPr bwMode="auto">
              <a:xfrm>
                <a:off x="2729" y="1058"/>
                <a:ext cx="2" cy="1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49" name="Line 343"/>
              <p:cNvSpPr>
                <a:spLocks noChangeShapeType="1"/>
              </p:cNvSpPr>
              <p:nvPr/>
            </p:nvSpPr>
            <p:spPr bwMode="auto">
              <a:xfrm>
                <a:off x="2731" y="1072"/>
                <a:ext cx="1" cy="1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50" name="Line 344"/>
              <p:cNvSpPr>
                <a:spLocks noChangeShapeType="1"/>
              </p:cNvSpPr>
              <p:nvPr/>
            </p:nvSpPr>
            <p:spPr bwMode="auto">
              <a:xfrm>
                <a:off x="2732" y="1086"/>
                <a:ext cx="1" cy="1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51" name="Line 345"/>
              <p:cNvSpPr>
                <a:spLocks noChangeShapeType="1"/>
              </p:cNvSpPr>
              <p:nvPr/>
            </p:nvSpPr>
            <p:spPr bwMode="auto">
              <a:xfrm>
                <a:off x="2733" y="1102"/>
                <a:ext cx="1" cy="1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52" name="Line 346"/>
              <p:cNvSpPr>
                <a:spLocks noChangeShapeType="1"/>
              </p:cNvSpPr>
              <p:nvPr/>
            </p:nvSpPr>
            <p:spPr bwMode="auto">
              <a:xfrm>
                <a:off x="2734" y="1118"/>
                <a:ext cx="1" cy="1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53" name="Line 347"/>
              <p:cNvSpPr>
                <a:spLocks noChangeShapeType="1"/>
              </p:cNvSpPr>
              <p:nvPr/>
            </p:nvSpPr>
            <p:spPr bwMode="auto">
              <a:xfrm>
                <a:off x="2735" y="1133"/>
                <a:ext cx="1" cy="1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54" name="Line 348"/>
              <p:cNvSpPr>
                <a:spLocks noChangeShapeType="1"/>
              </p:cNvSpPr>
              <p:nvPr/>
            </p:nvSpPr>
            <p:spPr bwMode="auto">
              <a:xfrm>
                <a:off x="2736" y="1149"/>
                <a:ext cx="2" cy="1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55" name="Line 349"/>
              <p:cNvSpPr>
                <a:spLocks noChangeShapeType="1"/>
              </p:cNvSpPr>
              <p:nvPr/>
            </p:nvSpPr>
            <p:spPr bwMode="auto">
              <a:xfrm>
                <a:off x="2738" y="1164"/>
                <a:ext cx="2" cy="1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56" name="Line 350"/>
              <p:cNvSpPr>
                <a:spLocks noChangeShapeType="1"/>
              </p:cNvSpPr>
              <p:nvPr/>
            </p:nvSpPr>
            <p:spPr bwMode="auto">
              <a:xfrm>
                <a:off x="2740" y="1180"/>
                <a:ext cx="2" cy="1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57" name="Line 351"/>
              <p:cNvSpPr>
                <a:spLocks noChangeShapeType="1"/>
              </p:cNvSpPr>
              <p:nvPr/>
            </p:nvSpPr>
            <p:spPr bwMode="auto">
              <a:xfrm>
                <a:off x="2742" y="1196"/>
                <a:ext cx="3" cy="1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58" name="Line 352"/>
              <p:cNvSpPr>
                <a:spLocks noChangeShapeType="1"/>
              </p:cNvSpPr>
              <p:nvPr/>
            </p:nvSpPr>
            <p:spPr bwMode="auto">
              <a:xfrm>
                <a:off x="2745" y="1210"/>
                <a:ext cx="4" cy="1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59" name="Line 353"/>
              <p:cNvSpPr>
                <a:spLocks noChangeShapeType="1"/>
              </p:cNvSpPr>
              <p:nvPr/>
            </p:nvSpPr>
            <p:spPr bwMode="auto">
              <a:xfrm>
                <a:off x="2749" y="1226"/>
                <a:ext cx="4" cy="1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60" name="Line 354"/>
              <p:cNvSpPr>
                <a:spLocks noChangeShapeType="1"/>
              </p:cNvSpPr>
              <p:nvPr/>
            </p:nvSpPr>
            <p:spPr bwMode="auto">
              <a:xfrm>
                <a:off x="2753" y="1241"/>
                <a:ext cx="4" cy="1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61" name="Line 355"/>
              <p:cNvSpPr>
                <a:spLocks noChangeShapeType="1"/>
              </p:cNvSpPr>
              <p:nvPr/>
            </p:nvSpPr>
            <p:spPr bwMode="auto">
              <a:xfrm>
                <a:off x="2757" y="1255"/>
                <a:ext cx="5" cy="1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62" name="Line 356"/>
              <p:cNvSpPr>
                <a:spLocks noChangeShapeType="1"/>
              </p:cNvSpPr>
              <p:nvPr/>
            </p:nvSpPr>
            <p:spPr bwMode="auto">
              <a:xfrm>
                <a:off x="2762" y="1270"/>
                <a:ext cx="6" cy="1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63" name="Line 357"/>
              <p:cNvSpPr>
                <a:spLocks noChangeShapeType="1"/>
              </p:cNvSpPr>
              <p:nvPr/>
            </p:nvSpPr>
            <p:spPr bwMode="auto">
              <a:xfrm>
                <a:off x="2768" y="1283"/>
                <a:ext cx="7" cy="1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64" name="Line 358"/>
              <p:cNvSpPr>
                <a:spLocks noChangeShapeType="1"/>
              </p:cNvSpPr>
              <p:nvPr/>
            </p:nvSpPr>
            <p:spPr bwMode="auto">
              <a:xfrm>
                <a:off x="2775" y="1297"/>
                <a:ext cx="7" cy="1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65" name="Line 359"/>
              <p:cNvSpPr>
                <a:spLocks noChangeShapeType="1"/>
              </p:cNvSpPr>
              <p:nvPr/>
            </p:nvSpPr>
            <p:spPr bwMode="auto">
              <a:xfrm>
                <a:off x="2782" y="1311"/>
                <a:ext cx="6" cy="1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66" name="Line 360"/>
              <p:cNvSpPr>
                <a:spLocks noChangeShapeType="1"/>
              </p:cNvSpPr>
              <p:nvPr/>
            </p:nvSpPr>
            <p:spPr bwMode="auto">
              <a:xfrm>
                <a:off x="2788" y="1325"/>
                <a:ext cx="8" cy="1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67" name="Line 361"/>
              <p:cNvSpPr>
                <a:spLocks noChangeShapeType="1"/>
              </p:cNvSpPr>
              <p:nvPr/>
            </p:nvSpPr>
            <p:spPr bwMode="auto">
              <a:xfrm>
                <a:off x="2796" y="1339"/>
                <a:ext cx="7" cy="1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68" name="Line 362"/>
              <p:cNvSpPr>
                <a:spLocks noChangeShapeType="1"/>
              </p:cNvSpPr>
              <p:nvPr/>
            </p:nvSpPr>
            <p:spPr bwMode="auto">
              <a:xfrm>
                <a:off x="2803" y="1352"/>
                <a:ext cx="7" cy="1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69" name="Line 363"/>
              <p:cNvSpPr>
                <a:spLocks noChangeShapeType="1"/>
              </p:cNvSpPr>
              <p:nvPr/>
            </p:nvSpPr>
            <p:spPr bwMode="auto">
              <a:xfrm>
                <a:off x="2810" y="1368"/>
                <a:ext cx="7" cy="1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70" name="Line 364"/>
              <p:cNvSpPr>
                <a:spLocks noChangeShapeType="1"/>
              </p:cNvSpPr>
              <p:nvPr/>
            </p:nvSpPr>
            <p:spPr bwMode="auto">
              <a:xfrm>
                <a:off x="2817" y="1383"/>
                <a:ext cx="7" cy="1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71" name="Line 365"/>
              <p:cNvSpPr>
                <a:spLocks noChangeShapeType="1"/>
              </p:cNvSpPr>
              <p:nvPr/>
            </p:nvSpPr>
            <p:spPr bwMode="auto">
              <a:xfrm>
                <a:off x="2824" y="1399"/>
                <a:ext cx="7" cy="1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72" name="Line 366"/>
              <p:cNvSpPr>
                <a:spLocks noChangeShapeType="1"/>
              </p:cNvSpPr>
              <p:nvPr/>
            </p:nvSpPr>
            <p:spPr bwMode="auto">
              <a:xfrm>
                <a:off x="2831" y="1416"/>
                <a:ext cx="5" cy="1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73" name="Line 367"/>
              <p:cNvSpPr>
                <a:spLocks noChangeShapeType="1"/>
              </p:cNvSpPr>
              <p:nvPr/>
            </p:nvSpPr>
            <p:spPr bwMode="auto">
              <a:xfrm>
                <a:off x="2836" y="1433"/>
                <a:ext cx="6" cy="1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74" name="Line 368"/>
              <p:cNvSpPr>
                <a:spLocks noChangeShapeType="1"/>
              </p:cNvSpPr>
              <p:nvPr/>
            </p:nvSpPr>
            <p:spPr bwMode="auto">
              <a:xfrm>
                <a:off x="2842" y="1450"/>
                <a:ext cx="5" cy="1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75" name="Line 369"/>
              <p:cNvSpPr>
                <a:spLocks noChangeShapeType="1"/>
              </p:cNvSpPr>
              <p:nvPr/>
            </p:nvSpPr>
            <p:spPr bwMode="auto">
              <a:xfrm>
                <a:off x="2847" y="1468"/>
                <a:ext cx="5" cy="1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76" name="Line 370"/>
              <p:cNvSpPr>
                <a:spLocks noChangeShapeType="1"/>
              </p:cNvSpPr>
              <p:nvPr/>
            </p:nvSpPr>
            <p:spPr bwMode="auto">
              <a:xfrm>
                <a:off x="2852" y="1486"/>
                <a:ext cx="4" cy="1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77" name="Line 371"/>
              <p:cNvSpPr>
                <a:spLocks noChangeShapeType="1"/>
              </p:cNvSpPr>
              <p:nvPr/>
            </p:nvSpPr>
            <p:spPr bwMode="auto">
              <a:xfrm>
                <a:off x="2856" y="1504"/>
                <a:ext cx="3" cy="1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78" name="Line 372"/>
              <p:cNvSpPr>
                <a:spLocks noChangeShapeType="1"/>
              </p:cNvSpPr>
              <p:nvPr/>
            </p:nvSpPr>
            <p:spPr bwMode="auto">
              <a:xfrm>
                <a:off x="2859" y="1521"/>
                <a:ext cx="4" cy="1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79" name="Line 373"/>
              <p:cNvSpPr>
                <a:spLocks noChangeShapeType="1"/>
              </p:cNvSpPr>
              <p:nvPr/>
            </p:nvSpPr>
            <p:spPr bwMode="auto">
              <a:xfrm>
                <a:off x="2863" y="1538"/>
                <a:ext cx="2" cy="1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80" name="Line 374"/>
              <p:cNvSpPr>
                <a:spLocks noChangeShapeType="1"/>
              </p:cNvSpPr>
              <p:nvPr/>
            </p:nvSpPr>
            <p:spPr bwMode="auto">
              <a:xfrm>
                <a:off x="2865" y="1555"/>
                <a:ext cx="3" cy="1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81" name="Line 375"/>
              <p:cNvSpPr>
                <a:spLocks noChangeShapeType="1"/>
              </p:cNvSpPr>
              <p:nvPr/>
            </p:nvSpPr>
            <p:spPr bwMode="auto">
              <a:xfrm>
                <a:off x="2868" y="1571"/>
                <a:ext cx="1" cy="1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82" name="Line 376"/>
              <p:cNvSpPr>
                <a:spLocks noChangeShapeType="1"/>
              </p:cNvSpPr>
              <p:nvPr/>
            </p:nvSpPr>
            <p:spPr bwMode="auto">
              <a:xfrm>
                <a:off x="2869" y="1588"/>
                <a:ext cx="2" cy="1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83" name="Line 377"/>
              <p:cNvSpPr>
                <a:spLocks noChangeShapeType="1"/>
              </p:cNvSpPr>
              <p:nvPr/>
            </p:nvSpPr>
            <p:spPr bwMode="auto">
              <a:xfrm>
                <a:off x="2871" y="1606"/>
                <a:ext cx="1" cy="1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84" name="Line 378"/>
              <p:cNvSpPr>
                <a:spLocks noChangeShapeType="1"/>
              </p:cNvSpPr>
              <p:nvPr/>
            </p:nvSpPr>
            <p:spPr bwMode="auto">
              <a:xfrm>
                <a:off x="2871" y="1623"/>
                <a:ext cx="1" cy="1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85" name="Line 379"/>
              <p:cNvSpPr>
                <a:spLocks noChangeShapeType="1"/>
              </p:cNvSpPr>
              <p:nvPr/>
            </p:nvSpPr>
            <p:spPr bwMode="auto">
              <a:xfrm>
                <a:off x="2871" y="1640"/>
                <a:ext cx="1" cy="1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86" name="Line 380"/>
              <p:cNvSpPr>
                <a:spLocks noChangeShapeType="1"/>
              </p:cNvSpPr>
              <p:nvPr/>
            </p:nvSpPr>
            <p:spPr bwMode="auto">
              <a:xfrm flipH="1">
                <a:off x="2870" y="1659"/>
                <a:ext cx="1" cy="1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87" name="Line 381"/>
              <p:cNvSpPr>
                <a:spLocks noChangeShapeType="1"/>
              </p:cNvSpPr>
              <p:nvPr/>
            </p:nvSpPr>
            <p:spPr bwMode="auto">
              <a:xfrm flipH="1">
                <a:off x="2869" y="1678"/>
                <a:ext cx="1" cy="2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88" name="Line 382"/>
              <p:cNvSpPr>
                <a:spLocks noChangeShapeType="1"/>
              </p:cNvSpPr>
              <p:nvPr/>
            </p:nvSpPr>
            <p:spPr bwMode="auto">
              <a:xfrm flipH="1">
                <a:off x="2867" y="1698"/>
                <a:ext cx="2" cy="2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89" name="Line 383"/>
              <p:cNvSpPr>
                <a:spLocks noChangeShapeType="1"/>
              </p:cNvSpPr>
              <p:nvPr/>
            </p:nvSpPr>
            <p:spPr bwMode="auto">
              <a:xfrm flipH="1">
                <a:off x="2866" y="1718"/>
                <a:ext cx="1" cy="1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90" name="Line 384"/>
              <p:cNvSpPr>
                <a:spLocks noChangeShapeType="1"/>
              </p:cNvSpPr>
              <p:nvPr/>
            </p:nvSpPr>
            <p:spPr bwMode="auto">
              <a:xfrm flipH="1">
                <a:off x="2864" y="1737"/>
                <a:ext cx="2" cy="1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91" name="Line 385"/>
              <p:cNvSpPr>
                <a:spLocks noChangeShapeType="1"/>
              </p:cNvSpPr>
              <p:nvPr/>
            </p:nvSpPr>
            <p:spPr bwMode="auto">
              <a:xfrm flipH="1">
                <a:off x="2863" y="1756"/>
                <a:ext cx="1" cy="1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92" name="Line 386"/>
              <p:cNvSpPr>
                <a:spLocks noChangeShapeType="1"/>
              </p:cNvSpPr>
              <p:nvPr/>
            </p:nvSpPr>
            <p:spPr bwMode="auto">
              <a:xfrm>
                <a:off x="2863" y="1775"/>
                <a:ext cx="1" cy="1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93" name="Line 387"/>
              <p:cNvSpPr>
                <a:spLocks noChangeShapeType="1"/>
              </p:cNvSpPr>
              <p:nvPr/>
            </p:nvSpPr>
            <p:spPr bwMode="auto">
              <a:xfrm>
                <a:off x="2863" y="1792"/>
                <a:ext cx="1" cy="1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94" name="Line 388"/>
              <p:cNvSpPr>
                <a:spLocks noChangeShapeType="1"/>
              </p:cNvSpPr>
              <p:nvPr/>
            </p:nvSpPr>
            <p:spPr bwMode="auto">
              <a:xfrm>
                <a:off x="2863" y="1807"/>
                <a:ext cx="1" cy="1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95" name="Line 389"/>
              <p:cNvSpPr>
                <a:spLocks noChangeShapeType="1"/>
              </p:cNvSpPr>
              <p:nvPr/>
            </p:nvSpPr>
            <p:spPr bwMode="auto">
              <a:xfrm>
                <a:off x="2864" y="1822"/>
                <a:ext cx="2"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96" name="Line 390"/>
              <p:cNvSpPr>
                <a:spLocks noChangeShapeType="1"/>
              </p:cNvSpPr>
              <p:nvPr/>
            </p:nvSpPr>
            <p:spPr bwMode="auto">
              <a:xfrm>
                <a:off x="2866" y="1834"/>
                <a:ext cx="3" cy="1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97" name="Line 391"/>
              <p:cNvSpPr>
                <a:spLocks noChangeShapeType="1"/>
              </p:cNvSpPr>
              <p:nvPr/>
            </p:nvSpPr>
            <p:spPr bwMode="auto">
              <a:xfrm>
                <a:off x="2869" y="1847"/>
                <a:ext cx="3"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98" name="Line 392"/>
              <p:cNvSpPr>
                <a:spLocks noChangeShapeType="1"/>
              </p:cNvSpPr>
              <p:nvPr/>
            </p:nvSpPr>
            <p:spPr bwMode="auto">
              <a:xfrm>
                <a:off x="2872" y="1858"/>
                <a:ext cx="3" cy="1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699" name="Line 393"/>
              <p:cNvSpPr>
                <a:spLocks noChangeShapeType="1"/>
              </p:cNvSpPr>
              <p:nvPr/>
            </p:nvSpPr>
            <p:spPr bwMode="auto">
              <a:xfrm>
                <a:off x="2875" y="1871"/>
                <a:ext cx="4" cy="1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00" name="Line 394"/>
              <p:cNvSpPr>
                <a:spLocks noChangeShapeType="1"/>
              </p:cNvSpPr>
              <p:nvPr/>
            </p:nvSpPr>
            <p:spPr bwMode="auto">
              <a:xfrm>
                <a:off x="2879" y="1884"/>
                <a:ext cx="2" cy="1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01" name="Line 395"/>
              <p:cNvSpPr>
                <a:spLocks noChangeShapeType="1"/>
              </p:cNvSpPr>
              <p:nvPr/>
            </p:nvSpPr>
            <p:spPr bwMode="auto">
              <a:xfrm>
                <a:off x="2881" y="1899"/>
                <a:ext cx="4" cy="1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02" name="Line 396"/>
              <p:cNvSpPr>
                <a:spLocks noChangeShapeType="1"/>
              </p:cNvSpPr>
              <p:nvPr/>
            </p:nvSpPr>
            <p:spPr bwMode="auto">
              <a:xfrm>
                <a:off x="2885" y="1917"/>
                <a:ext cx="4" cy="1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03" name="Line 397"/>
              <p:cNvSpPr>
                <a:spLocks noChangeShapeType="1"/>
              </p:cNvSpPr>
              <p:nvPr/>
            </p:nvSpPr>
            <p:spPr bwMode="auto">
              <a:xfrm>
                <a:off x="2889" y="1936"/>
                <a:ext cx="3" cy="2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04" name="Line 398"/>
              <p:cNvSpPr>
                <a:spLocks noChangeShapeType="1"/>
              </p:cNvSpPr>
              <p:nvPr/>
            </p:nvSpPr>
            <p:spPr bwMode="auto">
              <a:xfrm>
                <a:off x="2892" y="1956"/>
                <a:ext cx="3" cy="2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05" name="Line 399"/>
              <p:cNvSpPr>
                <a:spLocks noChangeShapeType="1"/>
              </p:cNvSpPr>
              <p:nvPr/>
            </p:nvSpPr>
            <p:spPr bwMode="auto">
              <a:xfrm>
                <a:off x="2895" y="1979"/>
                <a:ext cx="3" cy="2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06" name="Line 400"/>
              <p:cNvSpPr>
                <a:spLocks noChangeShapeType="1"/>
              </p:cNvSpPr>
              <p:nvPr/>
            </p:nvSpPr>
            <p:spPr bwMode="auto">
              <a:xfrm>
                <a:off x="2898" y="2002"/>
                <a:ext cx="2" cy="2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07" name="Line 401"/>
              <p:cNvSpPr>
                <a:spLocks noChangeShapeType="1"/>
              </p:cNvSpPr>
              <p:nvPr/>
            </p:nvSpPr>
            <p:spPr bwMode="auto">
              <a:xfrm>
                <a:off x="2900" y="2026"/>
                <a:ext cx="3" cy="2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08" name="Line 402"/>
              <p:cNvSpPr>
                <a:spLocks noChangeShapeType="1"/>
              </p:cNvSpPr>
              <p:nvPr/>
            </p:nvSpPr>
            <p:spPr bwMode="auto">
              <a:xfrm>
                <a:off x="2903" y="2050"/>
                <a:ext cx="2" cy="2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09" name="Line 403"/>
              <p:cNvSpPr>
                <a:spLocks noChangeShapeType="1"/>
              </p:cNvSpPr>
              <p:nvPr/>
            </p:nvSpPr>
            <p:spPr bwMode="auto">
              <a:xfrm>
                <a:off x="2905" y="2073"/>
                <a:ext cx="1" cy="2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10" name="Line 404"/>
              <p:cNvSpPr>
                <a:spLocks noChangeShapeType="1"/>
              </p:cNvSpPr>
              <p:nvPr/>
            </p:nvSpPr>
            <p:spPr bwMode="auto">
              <a:xfrm>
                <a:off x="2906" y="2094"/>
                <a:ext cx="1" cy="2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711" name="Line 405"/>
              <p:cNvSpPr>
                <a:spLocks noChangeShapeType="1"/>
              </p:cNvSpPr>
              <p:nvPr/>
            </p:nvSpPr>
            <p:spPr bwMode="auto">
              <a:xfrm>
                <a:off x="2906" y="2114"/>
                <a:ext cx="1" cy="1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grpSp>
        <p:grpSp>
          <p:nvGrpSpPr>
            <p:cNvPr id="52232" name="Group 406"/>
            <p:cNvGrpSpPr>
              <a:grpSpLocks/>
            </p:cNvGrpSpPr>
            <p:nvPr/>
          </p:nvGrpSpPr>
          <p:grpSpPr bwMode="auto">
            <a:xfrm>
              <a:off x="1596" y="2131"/>
              <a:ext cx="1313" cy="1646"/>
              <a:chOff x="1596" y="2131"/>
              <a:chExt cx="1313" cy="1646"/>
            </a:xfrm>
          </p:grpSpPr>
          <p:sp>
            <p:nvSpPr>
              <p:cNvPr id="140312" name="Line 407"/>
              <p:cNvSpPr>
                <a:spLocks noChangeShapeType="1"/>
              </p:cNvSpPr>
              <p:nvPr/>
            </p:nvSpPr>
            <p:spPr bwMode="auto">
              <a:xfrm>
                <a:off x="2907" y="2131"/>
                <a:ext cx="1" cy="1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13" name="Line 408"/>
              <p:cNvSpPr>
                <a:spLocks noChangeShapeType="1"/>
              </p:cNvSpPr>
              <p:nvPr/>
            </p:nvSpPr>
            <p:spPr bwMode="auto">
              <a:xfrm>
                <a:off x="2908" y="2147"/>
                <a:ext cx="1" cy="1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14" name="Line 409"/>
              <p:cNvSpPr>
                <a:spLocks noChangeShapeType="1"/>
              </p:cNvSpPr>
              <p:nvPr/>
            </p:nvSpPr>
            <p:spPr bwMode="auto">
              <a:xfrm>
                <a:off x="2908" y="2161"/>
                <a:ext cx="1" cy="1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15" name="Line 410"/>
              <p:cNvSpPr>
                <a:spLocks noChangeShapeType="1"/>
              </p:cNvSpPr>
              <p:nvPr/>
            </p:nvSpPr>
            <p:spPr bwMode="auto">
              <a:xfrm flipH="1">
                <a:off x="2907" y="2175"/>
                <a:ext cx="1"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16" name="Line 411"/>
              <p:cNvSpPr>
                <a:spLocks noChangeShapeType="1"/>
              </p:cNvSpPr>
              <p:nvPr/>
            </p:nvSpPr>
            <p:spPr bwMode="auto">
              <a:xfrm flipH="1">
                <a:off x="2906" y="2186"/>
                <a:ext cx="1"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17" name="Line 412"/>
              <p:cNvSpPr>
                <a:spLocks noChangeShapeType="1"/>
              </p:cNvSpPr>
              <p:nvPr/>
            </p:nvSpPr>
            <p:spPr bwMode="auto">
              <a:xfrm flipH="1">
                <a:off x="2906" y="2195"/>
                <a:ext cx="1"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18" name="Line 413"/>
              <p:cNvSpPr>
                <a:spLocks noChangeShapeType="1"/>
              </p:cNvSpPr>
              <p:nvPr/>
            </p:nvSpPr>
            <p:spPr bwMode="auto">
              <a:xfrm flipH="1">
                <a:off x="2905" y="2205"/>
                <a:ext cx="1"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19" name="Line 414"/>
              <p:cNvSpPr>
                <a:spLocks noChangeShapeType="1"/>
              </p:cNvSpPr>
              <p:nvPr/>
            </p:nvSpPr>
            <p:spPr bwMode="auto">
              <a:xfrm flipH="1">
                <a:off x="2903" y="2213"/>
                <a:ext cx="2"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20" name="Line 415"/>
              <p:cNvSpPr>
                <a:spLocks noChangeShapeType="1"/>
              </p:cNvSpPr>
              <p:nvPr/>
            </p:nvSpPr>
            <p:spPr bwMode="auto">
              <a:xfrm flipH="1">
                <a:off x="2900" y="2220"/>
                <a:ext cx="3"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21" name="Line 416"/>
              <p:cNvSpPr>
                <a:spLocks noChangeShapeType="1"/>
              </p:cNvSpPr>
              <p:nvPr/>
            </p:nvSpPr>
            <p:spPr bwMode="auto">
              <a:xfrm flipH="1">
                <a:off x="2897" y="2228"/>
                <a:ext cx="3"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22" name="Line 417"/>
              <p:cNvSpPr>
                <a:spLocks noChangeShapeType="1"/>
              </p:cNvSpPr>
              <p:nvPr/>
            </p:nvSpPr>
            <p:spPr bwMode="auto">
              <a:xfrm flipH="1">
                <a:off x="2894" y="2234"/>
                <a:ext cx="3"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23" name="Line 418"/>
              <p:cNvSpPr>
                <a:spLocks noChangeShapeType="1"/>
              </p:cNvSpPr>
              <p:nvPr/>
            </p:nvSpPr>
            <p:spPr bwMode="auto">
              <a:xfrm flipH="1">
                <a:off x="2890" y="2239"/>
                <a:ext cx="4"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24" name="Line 419"/>
              <p:cNvSpPr>
                <a:spLocks noChangeShapeType="1"/>
              </p:cNvSpPr>
              <p:nvPr/>
            </p:nvSpPr>
            <p:spPr bwMode="auto">
              <a:xfrm flipH="1">
                <a:off x="2886" y="2246"/>
                <a:ext cx="4"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25" name="Line 420"/>
              <p:cNvSpPr>
                <a:spLocks noChangeShapeType="1"/>
              </p:cNvSpPr>
              <p:nvPr/>
            </p:nvSpPr>
            <p:spPr bwMode="auto">
              <a:xfrm flipH="1">
                <a:off x="2881" y="2252"/>
                <a:ext cx="5"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26" name="Line 421"/>
              <p:cNvSpPr>
                <a:spLocks noChangeShapeType="1"/>
              </p:cNvSpPr>
              <p:nvPr/>
            </p:nvSpPr>
            <p:spPr bwMode="auto">
              <a:xfrm flipH="1">
                <a:off x="2877" y="2257"/>
                <a:ext cx="4"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27" name="Line 422"/>
              <p:cNvSpPr>
                <a:spLocks noChangeShapeType="1"/>
              </p:cNvSpPr>
              <p:nvPr/>
            </p:nvSpPr>
            <p:spPr bwMode="auto">
              <a:xfrm flipH="1">
                <a:off x="2871" y="2264"/>
                <a:ext cx="6"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28" name="Line 423"/>
              <p:cNvSpPr>
                <a:spLocks noChangeShapeType="1"/>
              </p:cNvSpPr>
              <p:nvPr/>
            </p:nvSpPr>
            <p:spPr bwMode="auto">
              <a:xfrm flipH="1">
                <a:off x="2866" y="2271"/>
                <a:ext cx="5"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29" name="Line 424"/>
              <p:cNvSpPr>
                <a:spLocks noChangeShapeType="1"/>
              </p:cNvSpPr>
              <p:nvPr/>
            </p:nvSpPr>
            <p:spPr bwMode="auto">
              <a:xfrm flipH="1">
                <a:off x="2860" y="2278"/>
                <a:ext cx="6"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30" name="Line 425"/>
              <p:cNvSpPr>
                <a:spLocks noChangeShapeType="1"/>
              </p:cNvSpPr>
              <p:nvPr/>
            </p:nvSpPr>
            <p:spPr bwMode="auto">
              <a:xfrm flipH="1">
                <a:off x="2855" y="2285"/>
                <a:ext cx="5"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31" name="Line 426"/>
              <p:cNvSpPr>
                <a:spLocks noChangeShapeType="1"/>
              </p:cNvSpPr>
              <p:nvPr/>
            </p:nvSpPr>
            <p:spPr bwMode="auto">
              <a:xfrm flipH="1">
                <a:off x="2850" y="2294"/>
                <a:ext cx="5"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32" name="Line 427"/>
              <p:cNvSpPr>
                <a:spLocks noChangeShapeType="1"/>
              </p:cNvSpPr>
              <p:nvPr/>
            </p:nvSpPr>
            <p:spPr bwMode="auto">
              <a:xfrm flipH="1">
                <a:off x="2845" y="2302"/>
                <a:ext cx="5"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33" name="Line 428"/>
              <p:cNvSpPr>
                <a:spLocks noChangeShapeType="1"/>
              </p:cNvSpPr>
              <p:nvPr/>
            </p:nvSpPr>
            <p:spPr bwMode="auto">
              <a:xfrm flipH="1">
                <a:off x="2841" y="2311"/>
                <a:ext cx="4"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34" name="Line 429"/>
              <p:cNvSpPr>
                <a:spLocks noChangeShapeType="1"/>
              </p:cNvSpPr>
              <p:nvPr/>
            </p:nvSpPr>
            <p:spPr bwMode="auto">
              <a:xfrm flipH="1">
                <a:off x="2838" y="2321"/>
                <a:ext cx="3"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35" name="Line 430"/>
              <p:cNvSpPr>
                <a:spLocks noChangeShapeType="1"/>
              </p:cNvSpPr>
              <p:nvPr/>
            </p:nvSpPr>
            <p:spPr bwMode="auto">
              <a:xfrm flipH="1">
                <a:off x="2836" y="2330"/>
                <a:ext cx="2"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36" name="Line 431"/>
              <p:cNvSpPr>
                <a:spLocks noChangeShapeType="1"/>
              </p:cNvSpPr>
              <p:nvPr/>
            </p:nvSpPr>
            <p:spPr bwMode="auto">
              <a:xfrm flipH="1">
                <a:off x="2834" y="2339"/>
                <a:ext cx="2"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37" name="Line 432"/>
              <p:cNvSpPr>
                <a:spLocks noChangeShapeType="1"/>
              </p:cNvSpPr>
              <p:nvPr/>
            </p:nvSpPr>
            <p:spPr bwMode="auto">
              <a:xfrm flipH="1">
                <a:off x="2833" y="2350"/>
                <a:ext cx="1"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38" name="Line 433"/>
              <p:cNvSpPr>
                <a:spLocks noChangeShapeType="1"/>
              </p:cNvSpPr>
              <p:nvPr/>
            </p:nvSpPr>
            <p:spPr bwMode="auto">
              <a:xfrm>
                <a:off x="2833" y="2361"/>
                <a:ext cx="1"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39" name="Line 434"/>
              <p:cNvSpPr>
                <a:spLocks noChangeShapeType="1"/>
              </p:cNvSpPr>
              <p:nvPr/>
            </p:nvSpPr>
            <p:spPr bwMode="auto">
              <a:xfrm>
                <a:off x="2833" y="2372"/>
                <a:ext cx="1"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40" name="Line 435"/>
              <p:cNvSpPr>
                <a:spLocks noChangeShapeType="1"/>
              </p:cNvSpPr>
              <p:nvPr/>
            </p:nvSpPr>
            <p:spPr bwMode="auto">
              <a:xfrm>
                <a:off x="2833" y="2383"/>
                <a:ext cx="1" cy="1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41" name="Line 436"/>
              <p:cNvSpPr>
                <a:spLocks noChangeShapeType="1"/>
              </p:cNvSpPr>
              <p:nvPr/>
            </p:nvSpPr>
            <p:spPr bwMode="auto">
              <a:xfrm>
                <a:off x="2834" y="2396"/>
                <a:ext cx="1"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42" name="Line 437"/>
              <p:cNvSpPr>
                <a:spLocks noChangeShapeType="1"/>
              </p:cNvSpPr>
              <p:nvPr/>
            </p:nvSpPr>
            <p:spPr bwMode="auto">
              <a:xfrm>
                <a:off x="2835" y="2408"/>
                <a:ext cx="2" cy="1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43" name="Line 438"/>
              <p:cNvSpPr>
                <a:spLocks noChangeShapeType="1"/>
              </p:cNvSpPr>
              <p:nvPr/>
            </p:nvSpPr>
            <p:spPr bwMode="auto">
              <a:xfrm>
                <a:off x="2837" y="2421"/>
                <a:ext cx="2"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44" name="Line 439"/>
              <p:cNvSpPr>
                <a:spLocks noChangeShapeType="1"/>
              </p:cNvSpPr>
              <p:nvPr/>
            </p:nvSpPr>
            <p:spPr bwMode="auto">
              <a:xfrm>
                <a:off x="2839" y="2433"/>
                <a:ext cx="2" cy="1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45" name="Line 440"/>
              <p:cNvSpPr>
                <a:spLocks noChangeShapeType="1"/>
              </p:cNvSpPr>
              <p:nvPr/>
            </p:nvSpPr>
            <p:spPr bwMode="auto">
              <a:xfrm>
                <a:off x="2841" y="2447"/>
                <a:ext cx="2"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46" name="Line 441"/>
              <p:cNvSpPr>
                <a:spLocks noChangeShapeType="1"/>
              </p:cNvSpPr>
              <p:nvPr/>
            </p:nvSpPr>
            <p:spPr bwMode="auto">
              <a:xfrm>
                <a:off x="2843" y="2459"/>
                <a:ext cx="3" cy="1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47" name="Line 442"/>
              <p:cNvSpPr>
                <a:spLocks noChangeShapeType="1"/>
              </p:cNvSpPr>
              <p:nvPr/>
            </p:nvSpPr>
            <p:spPr bwMode="auto">
              <a:xfrm>
                <a:off x="2846" y="2473"/>
                <a:ext cx="2" cy="1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48" name="Line 443"/>
              <p:cNvSpPr>
                <a:spLocks noChangeShapeType="1"/>
              </p:cNvSpPr>
              <p:nvPr/>
            </p:nvSpPr>
            <p:spPr bwMode="auto">
              <a:xfrm>
                <a:off x="2848" y="2486"/>
                <a:ext cx="2"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49" name="Line 444"/>
              <p:cNvSpPr>
                <a:spLocks noChangeShapeType="1"/>
              </p:cNvSpPr>
              <p:nvPr/>
            </p:nvSpPr>
            <p:spPr bwMode="auto">
              <a:xfrm>
                <a:off x="2850" y="2497"/>
                <a:ext cx="3"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50" name="Line 445"/>
              <p:cNvSpPr>
                <a:spLocks noChangeShapeType="1"/>
              </p:cNvSpPr>
              <p:nvPr/>
            </p:nvSpPr>
            <p:spPr bwMode="auto">
              <a:xfrm>
                <a:off x="2853" y="2508"/>
                <a:ext cx="2"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51" name="Line 446"/>
              <p:cNvSpPr>
                <a:spLocks noChangeShapeType="1"/>
              </p:cNvSpPr>
              <p:nvPr/>
            </p:nvSpPr>
            <p:spPr bwMode="auto">
              <a:xfrm>
                <a:off x="2855" y="2519"/>
                <a:ext cx="1"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52" name="Line 447"/>
              <p:cNvSpPr>
                <a:spLocks noChangeShapeType="1"/>
              </p:cNvSpPr>
              <p:nvPr/>
            </p:nvSpPr>
            <p:spPr bwMode="auto">
              <a:xfrm>
                <a:off x="2856" y="2529"/>
                <a:ext cx="1"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53" name="Line 448"/>
              <p:cNvSpPr>
                <a:spLocks noChangeShapeType="1"/>
              </p:cNvSpPr>
              <p:nvPr/>
            </p:nvSpPr>
            <p:spPr bwMode="auto">
              <a:xfrm>
                <a:off x="2857" y="2539"/>
                <a:ext cx="1"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54" name="Line 449"/>
              <p:cNvSpPr>
                <a:spLocks noChangeShapeType="1"/>
              </p:cNvSpPr>
              <p:nvPr/>
            </p:nvSpPr>
            <p:spPr bwMode="auto">
              <a:xfrm>
                <a:off x="2858" y="2548"/>
                <a:ext cx="1"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55" name="Line 450"/>
              <p:cNvSpPr>
                <a:spLocks noChangeShapeType="1"/>
              </p:cNvSpPr>
              <p:nvPr/>
            </p:nvSpPr>
            <p:spPr bwMode="auto">
              <a:xfrm flipH="1">
                <a:off x="2857" y="2558"/>
                <a:ext cx="1"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56" name="Line 451"/>
              <p:cNvSpPr>
                <a:spLocks noChangeShapeType="1"/>
              </p:cNvSpPr>
              <p:nvPr/>
            </p:nvSpPr>
            <p:spPr bwMode="auto">
              <a:xfrm flipH="1">
                <a:off x="2857" y="2567"/>
                <a:ext cx="1"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57" name="Line 452"/>
              <p:cNvSpPr>
                <a:spLocks noChangeShapeType="1"/>
              </p:cNvSpPr>
              <p:nvPr/>
            </p:nvSpPr>
            <p:spPr bwMode="auto">
              <a:xfrm flipH="1">
                <a:off x="2855" y="2577"/>
                <a:ext cx="2"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58" name="Line 453"/>
              <p:cNvSpPr>
                <a:spLocks noChangeShapeType="1"/>
              </p:cNvSpPr>
              <p:nvPr/>
            </p:nvSpPr>
            <p:spPr bwMode="auto">
              <a:xfrm flipH="1">
                <a:off x="2851" y="2588"/>
                <a:ext cx="4"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59" name="Line 454"/>
              <p:cNvSpPr>
                <a:spLocks noChangeShapeType="1"/>
              </p:cNvSpPr>
              <p:nvPr/>
            </p:nvSpPr>
            <p:spPr bwMode="auto">
              <a:xfrm flipH="1">
                <a:off x="2847" y="2599"/>
                <a:ext cx="4"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60" name="Line 455"/>
              <p:cNvSpPr>
                <a:spLocks noChangeShapeType="1"/>
              </p:cNvSpPr>
              <p:nvPr/>
            </p:nvSpPr>
            <p:spPr bwMode="auto">
              <a:xfrm flipH="1">
                <a:off x="2842" y="2611"/>
                <a:ext cx="5"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61" name="Line 456"/>
              <p:cNvSpPr>
                <a:spLocks noChangeShapeType="1"/>
              </p:cNvSpPr>
              <p:nvPr/>
            </p:nvSpPr>
            <p:spPr bwMode="auto">
              <a:xfrm flipH="1">
                <a:off x="2836" y="2623"/>
                <a:ext cx="6" cy="1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62" name="Line 457"/>
              <p:cNvSpPr>
                <a:spLocks noChangeShapeType="1"/>
              </p:cNvSpPr>
              <p:nvPr/>
            </p:nvSpPr>
            <p:spPr bwMode="auto">
              <a:xfrm flipH="1">
                <a:off x="2831" y="2636"/>
                <a:ext cx="5"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63" name="Line 458"/>
              <p:cNvSpPr>
                <a:spLocks noChangeShapeType="1"/>
              </p:cNvSpPr>
              <p:nvPr/>
            </p:nvSpPr>
            <p:spPr bwMode="auto">
              <a:xfrm flipH="1">
                <a:off x="2824" y="2647"/>
                <a:ext cx="7"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64" name="Line 459"/>
              <p:cNvSpPr>
                <a:spLocks noChangeShapeType="1"/>
              </p:cNvSpPr>
              <p:nvPr/>
            </p:nvSpPr>
            <p:spPr bwMode="auto">
              <a:xfrm flipH="1">
                <a:off x="2817" y="2659"/>
                <a:ext cx="7"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65" name="Line 460"/>
              <p:cNvSpPr>
                <a:spLocks noChangeShapeType="1"/>
              </p:cNvSpPr>
              <p:nvPr/>
            </p:nvSpPr>
            <p:spPr bwMode="auto">
              <a:xfrm flipH="1">
                <a:off x="2810" y="2670"/>
                <a:ext cx="7"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66" name="Line 461"/>
              <p:cNvSpPr>
                <a:spLocks noChangeShapeType="1"/>
              </p:cNvSpPr>
              <p:nvPr/>
            </p:nvSpPr>
            <p:spPr bwMode="auto">
              <a:xfrm flipH="1">
                <a:off x="2803" y="2680"/>
                <a:ext cx="7"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67" name="Line 462"/>
              <p:cNvSpPr>
                <a:spLocks noChangeShapeType="1"/>
              </p:cNvSpPr>
              <p:nvPr/>
            </p:nvSpPr>
            <p:spPr bwMode="auto">
              <a:xfrm flipH="1">
                <a:off x="2796" y="2689"/>
                <a:ext cx="7"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68" name="Line 463"/>
              <p:cNvSpPr>
                <a:spLocks noChangeShapeType="1"/>
              </p:cNvSpPr>
              <p:nvPr/>
            </p:nvSpPr>
            <p:spPr bwMode="auto">
              <a:xfrm flipH="1">
                <a:off x="2789" y="2696"/>
                <a:ext cx="7"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69" name="Line 464"/>
              <p:cNvSpPr>
                <a:spLocks noChangeShapeType="1"/>
              </p:cNvSpPr>
              <p:nvPr/>
            </p:nvSpPr>
            <p:spPr bwMode="auto">
              <a:xfrm flipH="1">
                <a:off x="2782" y="2704"/>
                <a:ext cx="7"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70" name="Line 465"/>
              <p:cNvSpPr>
                <a:spLocks noChangeShapeType="1"/>
              </p:cNvSpPr>
              <p:nvPr/>
            </p:nvSpPr>
            <p:spPr bwMode="auto">
              <a:xfrm flipH="1">
                <a:off x="2776" y="2710"/>
                <a:ext cx="6"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71" name="Line 466"/>
              <p:cNvSpPr>
                <a:spLocks noChangeShapeType="1"/>
              </p:cNvSpPr>
              <p:nvPr/>
            </p:nvSpPr>
            <p:spPr bwMode="auto">
              <a:xfrm flipH="1">
                <a:off x="2769" y="2716"/>
                <a:ext cx="7"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72" name="Line 467"/>
              <p:cNvSpPr>
                <a:spLocks noChangeShapeType="1"/>
              </p:cNvSpPr>
              <p:nvPr/>
            </p:nvSpPr>
            <p:spPr bwMode="auto">
              <a:xfrm flipH="1">
                <a:off x="2763" y="2721"/>
                <a:ext cx="6"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73" name="Line 468"/>
              <p:cNvSpPr>
                <a:spLocks noChangeShapeType="1"/>
              </p:cNvSpPr>
              <p:nvPr/>
            </p:nvSpPr>
            <p:spPr bwMode="auto">
              <a:xfrm flipH="1">
                <a:off x="2757" y="2727"/>
                <a:ext cx="6"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74" name="Line 469"/>
              <p:cNvSpPr>
                <a:spLocks noChangeShapeType="1"/>
              </p:cNvSpPr>
              <p:nvPr/>
            </p:nvSpPr>
            <p:spPr bwMode="auto">
              <a:xfrm flipH="1">
                <a:off x="2751" y="2733"/>
                <a:ext cx="6"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75" name="Line 470"/>
              <p:cNvSpPr>
                <a:spLocks noChangeShapeType="1"/>
              </p:cNvSpPr>
              <p:nvPr/>
            </p:nvSpPr>
            <p:spPr bwMode="auto">
              <a:xfrm flipH="1">
                <a:off x="2745" y="2738"/>
                <a:ext cx="6"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76" name="Line 471"/>
              <p:cNvSpPr>
                <a:spLocks noChangeShapeType="1"/>
              </p:cNvSpPr>
              <p:nvPr/>
            </p:nvSpPr>
            <p:spPr bwMode="auto">
              <a:xfrm flipH="1">
                <a:off x="2739" y="2744"/>
                <a:ext cx="6"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77" name="Line 472"/>
              <p:cNvSpPr>
                <a:spLocks noChangeShapeType="1"/>
              </p:cNvSpPr>
              <p:nvPr/>
            </p:nvSpPr>
            <p:spPr bwMode="auto">
              <a:xfrm flipH="1">
                <a:off x="2733" y="2751"/>
                <a:ext cx="6"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78" name="Line 473"/>
              <p:cNvSpPr>
                <a:spLocks noChangeShapeType="1"/>
              </p:cNvSpPr>
              <p:nvPr/>
            </p:nvSpPr>
            <p:spPr bwMode="auto">
              <a:xfrm flipH="1">
                <a:off x="2729" y="2757"/>
                <a:ext cx="4"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79" name="Line 474"/>
              <p:cNvSpPr>
                <a:spLocks noChangeShapeType="1"/>
              </p:cNvSpPr>
              <p:nvPr/>
            </p:nvSpPr>
            <p:spPr bwMode="auto">
              <a:xfrm flipH="1">
                <a:off x="2724" y="2765"/>
                <a:ext cx="5"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80" name="Line 475"/>
              <p:cNvSpPr>
                <a:spLocks noChangeShapeType="1"/>
              </p:cNvSpPr>
              <p:nvPr/>
            </p:nvSpPr>
            <p:spPr bwMode="auto">
              <a:xfrm flipH="1">
                <a:off x="2720" y="2774"/>
                <a:ext cx="4"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81" name="Line 476"/>
              <p:cNvSpPr>
                <a:spLocks noChangeShapeType="1"/>
              </p:cNvSpPr>
              <p:nvPr/>
            </p:nvSpPr>
            <p:spPr bwMode="auto">
              <a:xfrm flipH="1">
                <a:off x="2716" y="2783"/>
                <a:ext cx="4"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82" name="Line 477"/>
              <p:cNvSpPr>
                <a:spLocks noChangeShapeType="1"/>
              </p:cNvSpPr>
              <p:nvPr/>
            </p:nvSpPr>
            <p:spPr bwMode="auto">
              <a:xfrm flipH="1">
                <a:off x="2713" y="2793"/>
                <a:ext cx="3"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83" name="Line 478"/>
              <p:cNvSpPr>
                <a:spLocks noChangeShapeType="1"/>
              </p:cNvSpPr>
              <p:nvPr/>
            </p:nvSpPr>
            <p:spPr bwMode="auto">
              <a:xfrm flipH="1">
                <a:off x="2710" y="2805"/>
                <a:ext cx="3"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84" name="Line 479"/>
              <p:cNvSpPr>
                <a:spLocks noChangeShapeType="1"/>
              </p:cNvSpPr>
              <p:nvPr/>
            </p:nvSpPr>
            <p:spPr bwMode="auto">
              <a:xfrm flipH="1">
                <a:off x="2707" y="2817"/>
                <a:ext cx="3" cy="1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85" name="Line 480"/>
              <p:cNvSpPr>
                <a:spLocks noChangeShapeType="1"/>
              </p:cNvSpPr>
              <p:nvPr/>
            </p:nvSpPr>
            <p:spPr bwMode="auto">
              <a:xfrm flipH="1">
                <a:off x="2706" y="2830"/>
                <a:ext cx="1" cy="1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86" name="Line 481"/>
              <p:cNvSpPr>
                <a:spLocks noChangeShapeType="1"/>
              </p:cNvSpPr>
              <p:nvPr/>
            </p:nvSpPr>
            <p:spPr bwMode="auto">
              <a:xfrm flipH="1">
                <a:off x="2705" y="2843"/>
                <a:ext cx="1" cy="1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87" name="Line 482"/>
              <p:cNvSpPr>
                <a:spLocks noChangeShapeType="1"/>
              </p:cNvSpPr>
              <p:nvPr/>
            </p:nvSpPr>
            <p:spPr bwMode="auto">
              <a:xfrm flipH="1">
                <a:off x="2704" y="2856"/>
                <a:ext cx="1"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88" name="Line 483"/>
              <p:cNvSpPr>
                <a:spLocks noChangeShapeType="1"/>
              </p:cNvSpPr>
              <p:nvPr/>
            </p:nvSpPr>
            <p:spPr bwMode="auto">
              <a:xfrm flipH="1">
                <a:off x="2703" y="2868"/>
                <a:ext cx="1" cy="1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89" name="Line 484"/>
              <p:cNvSpPr>
                <a:spLocks noChangeShapeType="1"/>
              </p:cNvSpPr>
              <p:nvPr/>
            </p:nvSpPr>
            <p:spPr bwMode="auto">
              <a:xfrm flipH="1">
                <a:off x="2702" y="2881"/>
                <a:ext cx="1"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90" name="Line 485"/>
              <p:cNvSpPr>
                <a:spLocks noChangeShapeType="1"/>
              </p:cNvSpPr>
              <p:nvPr/>
            </p:nvSpPr>
            <p:spPr bwMode="auto">
              <a:xfrm flipH="1">
                <a:off x="2701" y="2891"/>
                <a:ext cx="1"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91" name="Line 486"/>
              <p:cNvSpPr>
                <a:spLocks noChangeShapeType="1"/>
              </p:cNvSpPr>
              <p:nvPr/>
            </p:nvSpPr>
            <p:spPr bwMode="auto">
              <a:xfrm>
                <a:off x="2701" y="2901"/>
                <a:ext cx="1"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92" name="Line 487"/>
              <p:cNvSpPr>
                <a:spLocks noChangeShapeType="1"/>
              </p:cNvSpPr>
              <p:nvPr/>
            </p:nvSpPr>
            <p:spPr bwMode="auto">
              <a:xfrm flipH="1">
                <a:off x="2700" y="2909"/>
                <a:ext cx="1"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93" name="Line 488"/>
              <p:cNvSpPr>
                <a:spLocks noChangeShapeType="1"/>
              </p:cNvSpPr>
              <p:nvPr/>
            </p:nvSpPr>
            <p:spPr bwMode="auto">
              <a:xfrm flipH="1">
                <a:off x="2699" y="2918"/>
                <a:ext cx="1"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94" name="Line 489"/>
              <p:cNvSpPr>
                <a:spLocks noChangeShapeType="1"/>
              </p:cNvSpPr>
              <p:nvPr/>
            </p:nvSpPr>
            <p:spPr bwMode="auto">
              <a:xfrm flipH="1">
                <a:off x="2698" y="2924"/>
                <a:ext cx="1"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95" name="Line 490"/>
              <p:cNvSpPr>
                <a:spLocks noChangeShapeType="1"/>
              </p:cNvSpPr>
              <p:nvPr/>
            </p:nvSpPr>
            <p:spPr bwMode="auto">
              <a:xfrm flipH="1">
                <a:off x="2697" y="2931"/>
                <a:ext cx="1"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96" name="Line 491"/>
              <p:cNvSpPr>
                <a:spLocks noChangeShapeType="1"/>
              </p:cNvSpPr>
              <p:nvPr/>
            </p:nvSpPr>
            <p:spPr bwMode="auto">
              <a:xfrm flipH="1">
                <a:off x="2696" y="2938"/>
                <a:ext cx="1"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97" name="Line 492"/>
              <p:cNvSpPr>
                <a:spLocks noChangeShapeType="1"/>
              </p:cNvSpPr>
              <p:nvPr/>
            </p:nvSpPr>
            <p:spPr bwMode="auto">
              <a:xfrm flipH="1">
                <a:off x="2694" y="2946"/>
                <a:ext cx="2"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98" name="Line 493"/>
              <p:cNvSpPr>
                <a:spLocks noChangeShapeType="1"/>
              </p:cNvSpPr>
              <p:nvPr/>
            </p:nvSpPr>
            <p:spPr bwMode="auto">
              <a:xfrm flipH="1">
                <a:off x="2692" y="2954"/>
                <a:ext cx="2"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99" name="Line 494"/>
              <p:cNvSpPr>
                <a:spLocks noChangeShapeType="1"/>
              </p:cNvSpPr>
              <p:nvPr/>
            </p:nvSpPr>
            <p:spPr bwMode="auto">
              <a:xfrm flipH="1">
                <a:off x="2689" y="2963"/>
                <a:ext cx="3"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00" name="Line 495"/>
              <p:cNvSpPr>
                <a:spLocks noChangeShapeType="1"/>
              </p:cNvSpPr>
              <p:nvPr/>
            </p:nvSpPr>
            <p:spPr bwMode="auto">
              <a:xfrm flipH="1">
                <a:off x="2685" y="2973"/>
                <a:ext cx="4"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01" name="Line 496"/>
              <p:cNvSpPr>
                <a:spLocks noChangeShapeType="1"/>
              </p:cNvSpPr>
              <p:nvPr/>
            </p:nvSpPr>
            <p:spPr bwMode="auto">
              <a:xfrm flipH="1">
                <a:off x="2681" y="2983"/>
                <a:ext cx="4"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02" name="Line 497"/>
              <p:cNvSpPr>
                <a:spLocks noChangeShapeType="1"/>
              </p:cNvSpPr>
              <p:nvPr/>
            </p:nvSpPr>
            <p:spPr bwMode="auto">
              <a:xfrm flipH="1">
                <a:off x="2676" y="2994"/>
                <a:ext cx="5"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03" name="Line 498"/>
              <p:cNvSpPr>
                <a:spLocks noChangeShapeType="1"/>
              </p:cNvSpPr>
              <p:nvPr/>
            </p:nvSpPr>
            <p:spPr bwMode="auto">
              <a:xfrm flipH="1">
                <a:off x="2670" y="3005"/>
                <a:ext cx="6"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04" name="Line 499"/>
              <p:cNvSpPr>
                <a:spLocks noChangeShapeType="1"/>
              </p:cNvSpPr>
              <p:nvPr/>
            </p:nvSpPr>
            <p:spPr bwMode="auto">
              <a:xfrm flipH="1">
                <a:off x="2663" y="3016"/>
                <a:ext cx="7"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05" name="Line 500"/>
              <p:cNvSpPr>
                <a:spLocks noChangeShapeType="1"/>
              </p:cNvSpPr>
              <p:nvPr/>
            </p:nvSpPr>
            <p:spPr bwMode="auto">
              <a:xfrm flipH="1">
                <a:off x="2656" y="3026"/>
                <a:ext cx="7"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06" name="Line 501"/>
              <p:cNvSpPr>
                <a:spLocks noChangeShapeType="1"/>
              </p:cNvSpPr>
              <p:nvPr/>
            </p:nvSpPr>
            <p:spPr bwMode="auto">
              <a:xfrm flipH="1">
                <a:off x="2647" y="3035"/>
                <a:ext cx="9"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07" name="Line 502"/>
              <p:cNvSpPr>
                <a:spLocks noChangeShapeType="1"/>
              </p:cNvSpPr>
              <p:nvPr/>
            </p:nvSpPr>
            <p:spPr bwMode="auto">
              <a:xfrm flipH="1">
                <a:off x="2637" y="3045"/>
                <a:ext cx="10"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08" name="Line 503"/>
              <p:cNvSpPr>
                <a:spLocks noChangeShapeType="1"/>
              </p:cNvSpPr>
              <p:nvPr/>
            </p:nvSpPr>
            <p:spPr bwMode="auto">
              <a:xfrm flipH="1">
                <a:off x="2627" y="3053"/>
                <a:ext cx="10"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09" name="Line 504"/>
              <p:cNvSpPr>
                <a:spLocks noChangeShapeType="1"/>
              </p:cNvSpPr>
              <p:nvPr/>
            </p:nvSpPr>
            <p:spPr bwMode="auto">
              <a:xfrm flipH="1">
                <a:off x="2615" y="3061"/>
                <a:ext cx="12"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10" name="Line 505"/>
              <p:cNvSpPr>
                <a:spLocks noChangeShapeType="1"/>
              </p:cNvSpPr>
              <p:nvPr/>
            </p:nvSpPr>
            <p:spPr bwMode="auto">
              <a:xfrm flipH="1">
                <a:off x="2604" y="3068"/>
                <a:ext cx="11"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11" name="Line 506"/>
              <p:cNvSpPr>
                <a:spLocks noChangeShapeType="1"/>
              </p:cNvSpPr>
              <p:nvPr/>
            </p:nvSpPr>
            <p:spPr bwMode="auto">
              <a:xfrm flipH="1">
                <a:off x="2592" y="3074"/>
                <a:ext cx="12"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12" name="Line 507"/>
              <p:cNvSpPr>
                <a:spLocks noChangeShapeType="1"/>
              </p:cNvSpPr>
              <p:nvPr/>
            </p:nvSpPr>
            <p:spPr bwMode="auto">
              <a:xfrm flipH="1">
                <a:off x="2580" y="3080"/>
                <a:ext cx="12"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13" name="Line 508"/>
              <p:cNvSpPr>
                <a:spLocks noChangeShapeType="1"/>
              </p:cNvSpPr>
              <p:nvPr/>
            </p:nvSpPr>
            <p:spPr bwMode="auto">
              <a:xfrm flipH="1">
                <a:off x="2567" y="3087"/>
                <a:ext cx="13"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14" name="Line 509"/>
              <p:cNvSpPr>
                <a:spLocks noChangeShapeType="1"/>
              </p:cNvSpPr>
              <p:nvPr/>
            </p:nvSpPr>
            <p:spPr bwMode="auto">
              <a:xfrm flipH="1">
                <a:off x="2555" y="3092"/>
                <a:ext cx="12"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15" name="Line 510"/>
              <p:cNvSpPr>
                <a:spLocks noChangeShapeType="1"/>
              </p:cNvSpPr>
              <p:nvPr/>
            </p:nvSpPr>
            <p:spPr bwMode="auto">
              <a:xfrm flipH="1">
                <a:off x="2542" y="3098"/>
                <a:ext cx="13"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16" name="Line 511"/>
              <p:cNvSpPr>
                <a:spLocks noChangeShapeType="1"/>
              </p:cNvSpPr>
              <p:nvPr/>
            </p:nvSpPr>
            <p:spPr bwMode="auto">
              <a:xfrm flipH="1">
                <a:off x="2531" y="3103"/>
                <a:ext cx="11"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17" name="Line 512"/>
              <p:cNvSpPr>
                <a:spLocks noChangeShapeType="1"/>
              </p:cNvSpPr>
              <p:nvPr/>
            </p:nvSpPr>
            <p:spPr bwMode="auto">
              <a:xfrm flipH="1">
                <a:off x="2520" y="3109"/>
                <a:ext cx="11"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18" name="Line 513"/>
              <p:cNvSpPr>
                <a:spLocks noChangeShapeType="1"/>
              </p:cNvSpPr>
              <p:nvPr/>
            </p:nvSpPr>
            <p:spPr bwMode="auto">
              <a:xfrm flipH="1">
                <a:off x="2509" y="3114"/>
                <a:ext cx="11"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19" name="Line 514"/>
              <p:cNvSpPr>
                <a:spLocks noChangeShapeType="1"/>
              </p:cNvSpPr>
              <p:nvPr/>
            </p:nvSpPr>
            <p:spPr bwMode="auto">
              <a:xfrm flipH="1">
                <a:off x="2501" y="3120"/>
                <a:ext cx="8"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20" name="Line 515"/>
              <p:cNvSpPr>
                <a:spLocks noChangeShapeType="1"/>
              </p:cNvSpPr>
              <p:nvPr/>
            </p:nvSpPr>
            <p:spPr bwMode="auto">
              <a:xfrm flipH="1">
                <a:off x="2492" y="3127"/>
                <a:ext cx="9"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21" name="Line 516"/>
              <p:cNvSpPr>
                <a:spLocks noChangeShapeType="1"/>
              </p:cNvSpPr>
              <p:nvPr/>
            </p:nvSpPr>
            <p:spPr bwMode="auto">
              <a:xfrm flipH="1">
                <a:off x="2486" y="3135"/>
                <a:ext cx="6"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22" name="Line 517"/>
              <p:cNvSpPr>
                <a:spLocks noChangeShapeType="1"/>
              </p:cNvSpPr>
              <p:nvPr/>
            </p:nvSpPr>
            <p:spPr bwMode="auto">
              <a:xfrm flipH="1">
                <a:off x="2482" y="3143"/>
                <a:ext cx="4"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23" name="Line 518"/>
              <p:cNvSpPr>
                <a:spLocks noChangeShapeType="1"/>
              </p:cNvSpPr>
              <p:nvPr/>
            </p:nvSpPr>
            <p:spPr bwMode="auto">
              <a:xfrm flipH="1">
                <a:off x="2478" y="3151"/>
                <a:ext cx="4"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24" name="Line 519"/>
              <p:cNvSpPr>
                <a:spLocks noChangeShapeType="1"/>
              </p:cNvSpPr>
              <p:nvPr/>
            </p:nvSpPr>
            <p:spPr bwMode="auto">
              <a:xfrm flipH="1">
                <a:off x="2476" y="3162"/>
                <a:ext cx="2"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25" name="Line 520"/>
              <p:cNvSpPr>
                <a:spLocks noChangeShapeType="1"/>
              </p:cNvSpPr>
              <p:nvPr/>
            </p:nvSpPr>
            <p:spPr bwMode="auto">
              <a:xfrm flipH="1">
                <a:off x="2474" y="3172"/>
                <a:ext cx="2"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26" name="Line 521"/>
              <p:cNvSpPr>
                <a:spLocks noChangeShapeType="1"/>
              </p:cNvSpPr>
              <p:nvPr/>
            </p:nvSpPr>
            <p:spPr bwMode="auto">
              <a:xfrm flipH="1">
                <a:off x="2473" y="3184"/>
                <a:ext cx="1"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27" name="Line 522"/>
              <p:cNvSpPr>
                <a:spLocks noChangeShapeType="1"/>
              </p:cNvSpPr>
              <p:nvPr/>
            </p:nvSpPr>
            <p:spPr bwMode="auto">
              <a:xfrm flipH="1">
                <a:off x="2471" y="3196"/>
                <a:ext cx="2" cy="1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28" name="Line 523"/>
              <p:cNvSpPr>
                <a:spLocks noChangeShapeType="1"/>
              </p:cNvSpPr>
              <p:nvPr/>
            </p:nvSpPr>
            <p:spPr bwMode="auto">
              <a:xfrm flipH="1">
                <a:off x="2469" y="3210"/>
                <a:ext cx="2"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29" name="Line 524"/>
              <p:cNvSpPr>
                <a:spLocks noChangeShapeType="1"/>
              </p:cNvSpPr>
              <p:nvPr/>
            </p:nvSpPr>
            <p:spPr bwMode="auto">
              <a:xfrm flipH="1">
                <a:off x="2466" y="3222"/>
                <a:ext cx="3" cy="1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30" name="Line 525"/>
              <p:cNvSpPr>
                <a:spLocks noChangeShapeType="1"/>
              </p:cNvSpPr>
              <p:nvPr/>
            </p:nvSpPr>
            <p:spPr bwMode="auto">
              <a:xfrm flipH="1">
                <a:off x="2462" y="3237"/>
                <a:ext cx="4" cy="1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31" name="Line 526"/>
              <p:cNvSpPr>
                <a:spLocks noChangeShapeType="1"/>
              </p:cNvSpPr>
              <p:nvPr/>
            </p:nvSpPr>
            <p:spPr bwMode="auto">
              <a:xfrm flipH="1">
                <a:off x="2457" y="3250"/>
                <a:ext cx="5" cy="1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32" name="Line 527"/>
              <p:cNvSpPr>
                <a:spLocks noChangeShapeType="1"/>
              </p:cNvSpPr>
              <p:nvPr/>
            </p:nvSpPr>
            <p:spPr bwMode="auto">
              <a:xfrm flipH="1">
                <a:off x="2451" y="3265"/>
                <a:ext cx="6" cy="1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33" name="Line 528"/>
              <p:cNvSpPr>
                <a:spLocks noChangeShapeType="1"/>
              </p:cNvSpPr>
              <p:nvPr/>
            </p:nvSpPr>
            <p:spPr bwMode="auto">
              <a:xfrm flipH="1">
                <a:off x="2444" y="3280"/>
                <a:ext cx="7" cy="1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34" name="Line 529"/>
              <p:cNvSpPr>
                <a:spLocks noChangeShapeType="1"/>
              </p:cNvSpPr>
              <p:nvPr/>
            </p:nvSpPr>
            <p:spPr bwMode="auto">
              <a:xfrm flipH="1">
                <a:off x="2437" y="3294"/>
                <a:ext cx="7" cy="1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35" name="Line 530"/>
              <p:cNvSpPr>
                <a:spLocks noChangeShapeType="1"/>
              </p:cNvSpPr>
              <p:nvPr/>
            </p:nvSpPr>
            <p:spPr bwMode="auto">
              <a:xfrm flipH="1">
                <a:off x="2430" y="3308"/>
                <a:ext cx="7"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36" name="Line 531"/>
              <p:cNvSpPr>
                <a:spLocks noChangeShapeType="1"/>
              </p:cNvSpPr>
              <p:nvPr/>
            </p:nvSpPr>
            <p:spPr bwMode="auto">
              <a:xfrm flipH="1">
                <a:off x="2422" y="3320"/>
                <a:ext cx="8" cy="1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37" name="Line 532"/>
              <p:cNvSpPr>
                <a:spLocks noChangeShapeType="1"/>
              </p:cNvSpPr>
              <p:nvPr/>
            </p:nvSpPr>
            <p:spPr bwMode="auto">
              <a:xfrm flipH="1">
                <a:off x="2414" y="3333"/>
                <a:ext cx="8"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38" name="Line 533"/>
              <p:cNvSpPr>
                <a:spLocks noChangeShapeType="1"/>
              </p:cNvSpPr>
              <p:nvPr/>
            </p:nvSpPr>
            <p:spPr bwMode="auto">
              <a:xfrm flipH="1">
                <a:off x="2407" y="3343"/>
                <a:ext cx="7"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39" name="Line 534"/>
              <p:cNvSpPr>
                <a:spLocks noChangeShapeType="1"/>
              </p:cNvSpPr>
              <p:nvPr/>
            </p:nvSpPr>
            <p:spPr bwMode="auto">
              <a:xfrm flipH="1">
                <a:off x="2400" y="3353"/>
                <a:ext cx="7"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40" name="Line 535"/>
              <p:cNvSpPr>
                <a:spLocks noChangeShapeType="1"/>
              </p:cNvSpPr>
              <p:nvPr/>
            </p:nvSpPr>
            <p:spPr bwMode="auto">
              <a:xfrm flipH="1">
                <a:off x="2392" y="3361"/>
                <a:ext cx="8"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41" name="Line 536"/>
              <p:cNvSpPr>
                <a:spLocks noChangeShapeType="1"/>
              </p:cNvSpPr>
              <p:nvPr/>
            </p:nvSpPr>
            <p:spPr bwMode="auto">
              <a:xfrm flipH="1">
                <a:off x="2385" y="3368"/>
                <a:ext cx="7"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42" name="Line 537"/>
              <p:cNvSpPr>
                <a:spLocks noChangeShapeType="1"/>
              </p:cNvSpPr>
              <p:nvPr/>
            </p:nvSpPr>
            <p:spPr bwMode="auto">
              <a:xfrm flipH="1">
                <a:off x="2379" y="3376"/>
                <a:ext cx="6"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43" name="Line 538"/>
              <p:cNvSpPr>
                <a:spLocks noChangeShapeType="1"/>
              </p:cNvSpPr>
              <p:nvPr/>
            </p:nvSpPr>
            <p:spPr bwMode="auto">
              <a:xfrm flipH="1">
                <a:off x="2372" y="3382"/>
                <a:ext cx="7"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44" name="Line 539"/>
              <p:cNvSpPr>
                <a:spLocks noChangeShapeType="1"/>
              </p:cNvSpPr>
              <p:nvPr/>
            </p:nvSpPr>
            <p:spPr bwMode="auto">
              <a:xfrm flipH="1">
                <a:off x="2365" y="3388"/>
                <a:ext cx="7"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45" name="Line 540"/>
              <p:cNvSpPr>
                <a:spLocks noChangeShapeType="1"/>
              </p:cNvSpPr>
              <p:nvPr/>
            </p:nvSpPr>
            <p:spPr bwMode="auto">
              <a:xfrm flipH="1">
                <a:off x="2359" y="3395"/>
                <a:ext cx="6"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46" name="Line 541"/>
              <p:cNvSpPr>
                <a:spLocks noChangeShapeType="1"/>
              </p:cNvSpPr>
              <p:nvPr/>
            </p:nvSpPr>
            <p:spPr bwMode="auto">
              <a:xfrm flipH="1">
                <a:off x="2353" y="3402"/>
                <a:ext cx="6"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47" name="Line 542"/>
              <p:cNvSpPr>
                <a:spLocks noChangeShapeType="1"/>
              </p:cNvSpPr>
              <p:nvPr/>
            </p:nvSpPr>
            <p:spPr bwMode="auto">
              <a:xfrm flipH="1">
                <a:off x="2347" y="3409"/>
                <a:ext cx="6"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48" name="Line 543"/>
              <p:cNvSpPr>
                <a:spLocks noChangeShapeType="1"/>
              </p:cNvSpPr>
              <p:nvPr/>
            </p:nvSpPr>
            <p:spPr bwMode="auto">
              <a:xfrm flipH="1">
                <a:off x="2340" y="3417"/>
                <a:ext cx="7"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49" name="Line 544"/>
              <p:cNvSpPr>
                <a:spLocks noChangeShapeType="1"/>
              </p:cNvSpPr>
              <p:nvPr/>
            </p:nvSpPr>
            <p:spPr bwMode="auto">
              <a:xfrm flipH="1">
                <a:off x="2333" y="3426"/>
                <a:ext cx="7"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50" name="Line 545"/>
              <p:cNvSpPr>
                <a:spLocks noChangeShapeType="1"/>
              </p:cNvSpPr>
              <p:nvPr/>
            </p:nvSpPr>
            <p:spPr bwMode="auto">
              <a:xfrm flipH="1">
                <a:off x="2327" y="3434"/>
                <a:ext cx="6"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51" name="Line 546"/>
              <p:cNvSpPr>
                <a:spLocks noChangeShapeType="1"/>
              </p:cNvSpPr>
              <p:nvPr/>
            </p:nvSpPr>
            <p:spPr bwMode="auto">
              <a:xfrm flipH="1">
                <a:off x="2319" y="3443"/>
                <a:ext cx="8"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52" name="Line 547"/>
              <p:cNvSpPr>
                <a:spLocks noChangeShapeType="1"/>
              </p:cNvSpPr>
              <p:nvPr/>
            </p:nvSpPr>
            <p:spPr bwMode="auto">
              <a:xfrm flipH="1">
                <a:off x="2310" y="3453"/>
                <a:ext cx="9"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53" name="Line 548"/>
              <p:cNvSpPr>
                <a:spLocks noChangeShapeType="1"/>
              </p:cNvSpPr>
              <p:nvPr/>
            </p:nvSpPr>
            <p:spPr bwMode="auto">
              <a:xfrm flipH="1">
                <a:off x="2300" y="3463"/>
                <a:ext cx="10"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54" name="Line 549"/>
              <p:cNvSpPr>
                <a:spLocks noChangeShapeType="1"/>
              </p:cNvSpPr>
              <p:nvPr/>
            </p:nvSpPr>
            <p:spPr bwMode="auto">
              <a:xfrm flipH="1">
                <a:off x="2289" y="3473"/>
                <a:ext cx="11"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55" name="Line 550"/>
              <p:cNvSpPr>
                <a:spLocks noChangeShapeType="1"/>
              </p:cNvSpPr>
              <p:nvPr/>
            </p:nvSpPr>
            <p:spPr bwMode="auto">
              <a:xfrm flipH="1">
                <a:off x="2278" y="3483"/>
                <a:ext cx="11"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56" name="Line 551"/>
              <p:cNvSpPr>
                <a:spLocks noChangeShapeType="1"/>
              </p:cNvSpPr>
              <p:nvPr/>
            </p:nvSpPr>
            <p:spPr bwMode="auto">
              <a:xfrm flipH="1">
                <a:off x="2264" y="3494"/>
                <a:ext cx="14"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57" name="Line 552"/>
              <p:cNvSpPr>
                <a:spLocks noChangeShapeType="1"/>
              </p:cNvSpPr>
              <p:nvPr/>
            </p:nvSpPr>
            <p:spPr bwMode="auto">
              <a:xfrm flipH="1">
                <a:off x="2251" y="3504"/>
                <a:ext cx="13"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58" name="Line 553"/>
              <p:cNvSpPr>
                <a:spLocks noChangeShapeType="1"/>
              </p:cNvSpPr>
              <p:nvPr/>
            </p:nvSpPr>
            <p:spPr bwMode="auto">
              <a:xfrm flipH="1">
                <a:off x="2237" y="3513"/>
                <a:ext cx="14"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59" name="Line 554"/>
              <p:cNvSpPr>
                <a:spLocks noChangeShapeType="1"/>
              </p:cNvSpPr>
              <p:nvPr/>
            </p:nvSpPr>
            <p:spPr bwMode="auto">
              <a:xfrm flipH="1">
                <a:off x="2223" y="3523"/>
                <a:ext cx="14"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60" name="Line 555"/>
              <p:cNvSpPr>
                <a:spLocks noChangeShapeType="1"/>
              </p:cNvSpPr>
              <p:nvPr/>
            </p:nvSpPr>
            <p:spPr bwMode="auto">
              <a:xfrm flipH="1">
                <a:off x="2208" y="3531"/>
                <a:ext cx="15"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61" name="Line 556"/>
              <p:cNvSpPr>
                <a:spLocks noChangeShapeType="1"/>
              </p:cNvSpPr>
              <p:nvPr/>
            </p:nvSpPr>
            <p:spPr bwMode="auto">
              <a:xfrm flipH="1">
                <a:off x="2193" y="3539"/>
                <a:ext cx="15"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62" name="Line 557"/>
              <p:cNvSpPr>
                <a:spLocks noChangeShapeType="1"/>
              </p:cNvSpPr>
              <p:nvPr/>
            </p:nvSpPr>
            <p:spPr bwMode="auto">
              <a:xfrm flipH="1">
                <a:off x="2179" y="3547"/>
                <a:ext cx="14"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63" name="Line 558"/>
              <p:cNvSpPr>
                <a:spLocks noChangeShapeType="1"/>
              </p:cNvSpPr>
              <p:nvPr/>
            </p:nvSpPr>
            <p:spPr bwMode="auto">
              <a:xfrm flipH="1">
                <a:off x="2165" y="3552"/>
                <a:ext cx="14"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64" name="Line 559"/>
              <p:cNvSpPr>
                <a:spLocks noChangeShapeType="1"/>
              </p:cNvSpPr>
              <p:nvPr/>
            </p:nvSpPr>
            <p:spPr bwMode="auto">
              <a:xfrm flipH="1">
                <a:off x="2151" y="3557"/>
                <a:ext cx="14"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65" name="Line 560"/>
              <p:cNvSpPr>
                <a:spLocks noChangeShapeType="1"/>
              </p:cNvSpPr>
              <p:nvPr/>
            </p:nvSpPr>
            <p:spPr bwMode="auto">
              <a:xfrm flipH="1">
                <a:off x="2137" y="3561"/>
                <a:ext cx="14"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66" name="Line 561"/>
              <p:cNvSpPr>
                <a:spLocks noChangeShapeType="1"/>
              </p:cNvSpPr>
              <p:nvPr/>
            </p:nvSpPr>
            <p:spPr bwMode="auto">
              <a:xfrm flipH="1">
                <a:off x="2124" y="3565"/>
                <a:ext cx="13"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67" name="Line 562"/>
              <p:cNvSpPr>
                <a:spLocks noChangeShapeType="1"/>
              </p:cNvSpPr>
              <p:nvPr/>
            </p:nvSpPr>
            <p:spPr bwMode="auto">
              <a:xfrm flipH="1">
                <a:off x="2111" y="3569"/>
                <a:ext cx="13"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68" name="Line 563"/>
              <p:cNvSpPr>
                <a:spLocks noChangeShapeType="1"/>
              </p:cNvSpPr>
              <p:nvPr/>
            </p:nvSpPr>
            <p:spPr bwMode="auto">
              <a:xfrm flipH="1">
                <a:off x="2099" y="3573"/>
                <a:ext cx="12"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69" name="Line 564"/>
              <p:cNvSpPr>
                <a:spLocks noChangeShapeType="1"/>
              </p:cNvSpPr>
              <p:nvPr/>
            </p:nvSpPr>
            <p:spPr bwMode="auto">
              <a:xfrm flipH="1">
                <a:off x="2086" y="3577"/>
                <a:ext cx="13"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70" name="Line 565"/>
              <p:cNvSpPr>
                <a:spLocks noChangeShapeType="1"/>
              </p:cNvSpPr>
              <p:nvPr/>
            </p:nvSpPr>
            <p:spPr bwMode="auto">
              <a:xfrm flipH="1">
                <a:off x="2075" y="3582"/>
                <a:ext cx="11"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71" name="Line 566"/>
              <p:cNvSpPr>
                <a:spLocks noChangeShapeType="1"/>
              </p:cNvSpPr>
              <p:nvPr/>
            </p:nvSpPr>
            <p:spPr bwMode="auto">
              <a:xfrm flipH="1">
                <a:off x="2064" y="3587"/>
                <a:ext cx="11"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72" name="Line 567"/>
              <p:cNvSpPr>
                <a:spLocks noChangeShapeType="1"/>
              </p:cNvSpPr>
              <p:nvPr/>
            </p:nvSpPr>
            <p:spPr bwMode="auto">
              <a:xfrm flipH="1">
                <a:off x="2054" y="3595"/>
                <a:ext cx="10"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73" name="Line 568"/>
              <p:cNvSpPr>
                <a:spLocks noChangeShapeType="1"/>
              </p:cNvSpPr>
              <p:nvPr/>
            </p:nvSpPr>
            <p:spPr bwMode="auto">
              <a:xfrm flipH="1">
                <a:off x="2042" y="3602"/>
                <a:ext cx="12"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74" name="Line 569"/>
              <p:cNvSpPr>
                <a:spLocks noChangeShapeType="1"/>
              </p:cNvSpPr>
              <p:nvPr/>
            </p:nvSpPr>
            <p:spPr bwMode="auto">
              <a:xfrm flipH="1">
                <a:off x="2032" y="3609"/>
                <a:ext cx="10"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75" name="Line 570"/>
              <p:cNvSpPr>
                <a:spLocks noChangeShapeType="1"/>
              </p:cNvSpPr>
              <p:nvPr/>
            </p:nvSpPr>
            <p:spPr bwMode="auto">
              <a:xfrm flipH="1">
                <a:off x="2020" y="3618"/>
                <a:ext cx="12"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76" name="Line 571"/>
              <p:cNvSpPr>
                <a:spLocks noChangeShapeType="1"/>
              </p:cNvSpPr>
              <p:nvPr/>
            </p:nvSpPr>
            <p:spPr bwMode="auto">
              <a:xfrm flipH="1">
                <a:off x="2008" y="3626"/>
                <a:ext cx="12"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77" name="Line 572"/>
              <p:cNvSpPr>
                <a:spLocks noChangeShapeType="1"/>
              </p:cNvSpPr>
              <p:nvPr/>
            </p:nvSpPr>
            <p:spPr bwMode="auto">
              <a:xfrm flipH="1">
                <a:off x="1997" y="3634"/>
                <a:ext cx="11"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78" name="Line 573"/>
              <p:cNvSpPr>
                <a:spLocks noChangeShapeType="1"/>
              </p:cNvSpPr>
              <p:nvPr/>
            </p:nvSpPr>
            <p:spPr bwMode="auto">
              <a:xfrm flipH="1">
                <a:off x="1983" y="3643"/>
                <a:ext cx="14"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79" name="Line 574"/>
              <p:cNvSpPr>
                <a:spLocks noChangeShapeType="1"/>
              </p:cNvSpPr>
              <p:nvPr/>
            </p:nvSpPr>
            <p:spPr bwMode="auto">
              <a:xfrm flipH="1">
                <a:off x="1971" y="3650"/>
                <a:ext cx="12"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80" name="Line 575"/>
              <p:cNvSpPr>
                <a:spLocks noChangeShapeType="1"/>
              </p:cNvSpPr>
              <p:nvPr/>
            </p:nvSpPr>
            <p:spPr bwMode="auto">
              <a:xfrm flipH="1">
                <a:off x="1958" y="3657"/>
                <a:ext cx="13"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81" name="Line 576"/>
              <p:cNvSpPr>
                <a:spLocks noChangeShapeType="1"/>
              </p:cNvSpPr>
              <p:nvPr/>
            </p:nvSpPr>
            <p:spPr bwMode="auto">
              <a:xfrm flipH="1">
                <a:off x="1944" y="3665"/>
                <a:ext cx="14"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82" name="Line 577"/>
              <p:cNvSpPr>
                <a:spLocks noChangeShapeType="1"/>
              </p:cNvSpPr>
              <p:nvPr/>
            </p:nvSpPr>
            <p:spPr bwMode="auto">
              <a:xfrm flipH="1">
                <a:off x="1931" y="3672"/>
                <a:ext cx="13"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83" name="Line 578"/>
              <p:cNvSpPr>
                <a:spLocks noChangeShapeType="1"/>
              </p:cNvSpPr>
              <p:nvPr/>
            </p:nvSpPr>
            <p:spPr bwMode="auto">
              <a:xfrm flipH="1">
                <a:off x="1917" y="3678"/>
                <a:ext cx="14"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84" name="Line 579"/>
              <p:cNvSpPr>
                <a:spLocks noChangeShapeType="1"/>
              </p:cNvSpPr>
              <p:nvPr/>
            </p:nvSpPr>
            <p:spPr bwMode="auto">
              <a:xfrm flipH="1">
                <a:off x="1905" y="3686"/>
                <a:ext cx="12"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85" name="Line 580"/>
              <p:cNvSpPr>
                <a:spLocks noChangeShapeType="1"/>
              </p:cNvSpPr>
              <p:nvPr/>
            </p:nvSpPr>
            <p:spPr bwMode="auto">
              <a:xfrm flipH="1">
                <a:off x="1893" y="3692"/>
                <a:ext cx="12"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86" name="Line 581"/>
              <p:cNvSpPr>
                <a:spLocks noChangeShapeType="1"/>
              </p:cNvSpPr>
              <p:nvPr/>
            </p:nvSpPr>
            <p:spPr bwMode="auto">
              <a:xfrm flipH="1">
                <a:off x="1883" y="3699"/>
                <a:ext cx="10"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87" name="Line 582"/>
              <p:cNvSpPr>
                <a:spLocks noChangeShapeType="1"/>
              </p:cNvSpPr>
              <p:nvPr/>
            </p:nvSpPr>
            <p:spPr bwMode="auto">
              <a:xfrm flipH="1">
                <a:off x="1873" y="3706"/>
                <a:ext cx="10"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88" name="Line 583"/>
              <p:cNvSpPr>
                <a:spLocks noChangeShapeType="1"/>
              </p:cNvSpPr>
              <p:nvPr/>
            </p:nvSpPr>
            <p:spPr bwMode="auto">
              <a:xfrm flipH="1">
                <a:off x="1864" y="3714"/>
                <a:ext cx="9"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89" name="Line 584"/>
              <p:cNvSpPr>
                <a:spLocks noChangeShapeType="1"/>
              </p:cNvSpPr>
              <p:nvPr/>
            </p:nvSpPr>
            <p:spPr bwMode="auto">
              <a:xfrm flipH="1">
                <a:off x="1855" y="3721"/>
                <a:ext cx="9"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90" name="Line 585"/>
              <p:cNvSpPr>
                <a:spLocks noChangeShapeType="1"/>
              </p:cNvSpPr>
              <p:nvPr/>
            </p:nvSpPr>
            <p:spPr bwMode="auto">
              <a:xfrm flipH="1">
                <a:off x="1846" y="3727"/>
                <a:ext cx="9"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91" name="Line 586"/>
              <p:cNvSpPr>
                <a:spLocks noChangeShapeType="1"/>
              </p:cNvSpPr>
              <p:nvPr/>
            </p:nvSpPr>
            <p:spPr bwMode="auto">
              <a:xfrm flipH="1">
                <a:off x="1836" y="3735"/>
                <a:ext cx="10"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92" name="Line 587"/>
              <p:cNvSpPr>
                <a:spLocks noChangeShapeType="1"/>
              </p:cNvSpPr>
              <p:nvPr/>
            </p:nvSpPr>
            <p:spPr bwMode="auto">
              <a:xfrm flipH="1">
                <a:off x="1827" y="3741"/>
                <a:ext cx="9"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93" name="Line 588"/>
              <p:cNvSpPr>
                <a:spLocks noChangeShapeType="1"/>
              </p:cNvSpPr>
              <p:nvPr/>
            </p:nvSpPr>
            <p:spPr bwMode="auto">
              <a:xfrm flipH="1">
                <a:off x="1816" y="3747"/>
                <a:ext cx="11"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94" name="Line 589"/>
              <p:cNvSpPr>
                <a:spLocks noChangeShapeType="1"/>
              </p:cNvSpPr>
              <p:nvPr/>
            </p:nvSpPr>
            <p:spPr bwMode="auto">
              <a:xfrm flipH="1">
                <a:off x="1805" y="3753"/>
                <a:ext cx="11"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95" name="Line 590"/>
              <p:cNvSpPr>
                <a:spLocks noChangeShapeType="1"/>
              </p:cNvSpPr>
              <p:nvPr/>
            </p:nvSpPr>
            <p:spPr bwMode="auto">
              <a:xfrm flipH="1">
                <a:off x="1792" y="3759"/>
                <a:ext cx="13"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96" name="Line 591"/>
              <p:cNvSpPr>
                <a:spLocks noChangeShapeType="1"/>
              </p:cNvSpPr>
              <p:nvPr/>
            </p:nvSpPr>
            <p:spPr bwMode="auto">
              <a:xfrm flipH="1">
                <a:off x="1780" y="3763"/>
                <a:ext cx="12"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97" name="Line 592"/>
              <p:cNvSpPr>
                <a:spLocks noChangeShapeType="1"/>
              </p:cNvSpPr>
              <p:nvPr/>
            </p:nvSpPr>
            <p:spPr bwMode="auto">
              <a:xfrm flipH="1">
                <a:off x="1765" y="3767"/>
                <a:ext cx="15"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98" name="Line 593"/>
              <p:cNvSpPr>
                <a:spLocks noChangeShapeType="1"/>
              </p:cNvSpPr>
              <p:nvPr/>
            </p:nvSpPr>
            <p:spPr bwMode="auto">
              <a:xfrm flipH="1">
                <a:off x="1752" y="3770"/>
                <a:ext cx="13"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499" name="Line 594"/>
              <p:cNvSpPr>
                <a:spLocks noChangeShapeType="1"/>
              </p:cNvSpPr>
              <p:nvPr/>
            </p:nvSpPr>
            <p:spPr bwMode="auto">
              <a:xfrm flipH="1">
                <a:off x="1737" y="3773"/>
                <a:ext cx="15"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00" name="Line 595"/>
              <p:cNvSpPr>
                <a:spLocks noChangeShapeType="1"/>
              </p:cNvSpPr>
              <p:nvPr/>
            </p:nvSpPr>
            <p:spPr bwMode="auto">
              <a:xfrm flipH="1">
                <a:off x="1724" y="3775"/>
                <a:ext cx="1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01" name="Line 596"/>
              <p:cNvSpPr>
                <a:spLocks noChangeShapeType="1"/>
              </p:cNvSpPr>
              <p:nvPr/>
            </p:nvSpPr>
            <p:spPr bwMode="auto">
              <a:xfrm flipH="1">
                <a:off x="1709" y="3776"/>
                <a:ext cx="1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02" name="Line 597"/>
              <p:cNvSpPr>
                <a:spLocks noChangeShapeType="1"/>
              </p:cNvSpPr>
              <p:nvPr/>
            </p:nvSpPr>
            <p:spPr bwMode="auto">
              <a:xfrm flipH="1">
                <a:off x="1696" y="3776"/>
                <a:ext cx="1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03" name="Line 598"/>
              <p:cNvSpPr>
                <a:spLocks noChangeShapeType="1"/>
              </p:cNvSpPr>
              <p:nvPr/>
            </p:nvSpPr>
            <p:spPr bwMode="auto">
              <a:xfrm flipH="1" flipV="1">
                <a:off x="1683" y="3775"/>
                <a:ext cx="1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04" name="Line 599"/>
              <p:cNvSpPr>
                <a:spLocks noChangeShapeType="1"/>
              </p:cNvSpPr>
              <p:nvPr/>
            </p:nvSpPr>
            <p:spPr bwMode="auto">
              <a:xfrm flipH="1" flipV="1">
                <a:off x="1670" y="3773"/>
                <a:ext cx="1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05" name="Line 600"/>
              <p:cNvSpPr>
                <a:spLocks noChangeShapeType="1"/>
              </p:cNvSpPr>
              <p:nvPr/>
            </p:nvSpPr>
            <p:spPr bwMode="auto">
              <a:xfrm flipH="1" flipV="1">
                <a:off x="1658" y="3772"/>
                <a:ext cx="1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06" name="Line 601"/>
              <p:cNvSpPr>
                <a:spLocks noChangeShapeType="1"/>
              </p:cNvSpPr>
              <p:nvPr/>
            </p:nvSpPr>
            <p:spPr bwMode="auto">
              <a:xfrm flipH="1" flipV="1">
                <a:off x="1646" y="3770"/>
                <a:ext cx="1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07" name="Line 602"/>
              <p:cNvSpPr>
                <a:spLocks noChangeShapeType="1"/>
              </p:cNvSpPr>
              <p:nvPr/>
            </p:nvSpPr>
            <p:spPr bwMode="auto">
              <a:xfrm flipH="1" flipV="1">
                <a:off x="1634" y="3768"/>
                <a:ext cx="1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08" name="Line 603"/>
              <p:cNvSpPr>
                <a:spLocks noChangeShapeType="1"/>
              </p:cNvSpPr>
              <p:nvPr/>
            </p:nvSpPr>
            <p:spPr bwMode="auto">
              <a:xfrm flipH="1" flipV="1">
                <a:off x="1624" y="3766"/>
                <a:ext cx="10"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09" name="Line 604"/>
              <p:cNvSpPr>
                <a:spLocks noChangeShapeType="1"/>
              </p:cNvSpPr>
              <p:nvPr/>
            </p:nvSpPr>
            <p:spPr bwMode="auto">
              <a:xfrm flipH="1" flipV="1">
                <a:off x="1614" y="3764"/>
                <a:ext cx="10"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10" name="Line 605"/>
              <p:cNvSpPr>
                <a:spLocks noChangeShapeType="1"/>
              </p:cNvSpPr>
              <p:nvPr/>
            </p:nvSpPr>
            <p:spPr bwMode="auto">
              <a:xfrm flipH="1" flipV="1">
                <a:off x="1605" y="3763"/>
                <a:ext cx="9"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511" name="Line 606"/>
              <p:cNvSpPr>
                <a:spLocks noChangeShapeType="1"/>
              </p:cNvSpPr>
              <p:nvPr/>
            </p:nvSpPr>
            <p:spPr bwMode="auto">
              <a:xfrm flipH="1" flipV="1">
                <a:off x="1596" y="3762"/>
                <a:ext cx="9"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grpSp>
        <p:grpSp>
          <p:nvGrpSpPr>
            <p:cNvPr id="52233" name="Group 607"/>
            <p:cNvGrpSpPr>
              <a:grpSpLocks/>
            </p:cNvGrpSpPr>
            <p:nvPr/>
          </p:nvGrpSpPr>
          <p:grpSpPr bwMode="auto">
            <a:xfrm>
              <a:off x="1275" y="340"/>
              <a:ext cx="1311" cy="3491"/>
              <a:chOff x="1275" y="340"/>
              <a:chExt cx="1311" cy="3491"/>
            </a:xfrm>
          </p:grpSpPr>
          <p:sp>
            <p:nvSpPr>
              <p:cNvPr id="53072" name="Line 608"/>
              <p:cNvSpPr>
                <a:spLocks noChangeShapeType="1"/>
              </p:cNvSpPr>
              <p:nvPr/>
            </p:nvSpPr>
            <p:spPr bwMode="auto">
              <a:xfrm flipH="1" flipV="1">
                <a:off x="1587" y="3761"/>
                <a:ext cx="9"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73" name="Line 609"/>
              <p:cNvSpPr>
                <a:spLocks noChangeShapeType="1"/>
              </p:cNvSpPr>
              <p:nvPr/>
            </p:nvSpPr>
            <p:spPr bwMode="auto">
              <a:xfrm flipH="1">
                <a:off x="1580" y="3761"/>
                <a:ext cx="7"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74" name="Line 610"/>
              <p:cNvSpPr>
                <a:spLocks noChangeShapeType="1"/>
              </p:cNvSpPr>
              <p:nvPr/>
            </p:nvSpPr>
            <p:spPr bwMode="auto">
              <a:xfrm flipH="1">
                <a:off x="1572" y="3762"/>
                <a:ext cx="8"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75" name="Line 611"/>
              <p:cNvSpPr>
                <a:spLocks noChangeShapeType="1"/>
              </p:cNvSpPr>
              <p:nvPr/>
            </p:nvSpPr>
            <p:spPr bwMode="auto">
              <a:xfrm flipH="1">
                <a:off x="1565" y="3762"/>
                <a:ext cx="7"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76" name="Line 612"/>
              <p:cNvSpPr>
                <a:spLocks noChangeShapeType="1"/>
              </p:cNvSpPr>
              <p:nvPr/>
            </p:nvSpPr>
            <p:spPr bwMode="auto">
              <a:xfrm flipH="1">
                <a:off x="1559" y="3763"/>
                <a:ext cx="6"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77" name="Line 613"/>
              <p:cNvSpPr>
                <a:spLocks noChangeShapeType="1"/>
              </p:cNvSpPr>
              <p:nvPr/>
            </p:nvSpPr>
            <p:spPr bwMode="auto">
              <a:xfrm flipH="1">
                <a:off x="1551" y="3765"/>
                <a:ext cx="8"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78" name="Line 614"/>
              <p:cNvSpPr>
                <a:spLocks noChangeShapeType="1"/>
              </p:cNvSpPr>
              <p:nvPr/>
            </p:nvSpPr>
            <p:spPr bwMode="auto">
              <a:xfrm flipH="1">
                <a:off x="1544" y="3768"/>
                <a:ext cx="7"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79" name="Line 615"/>
              <p:cNvSpPr>
                <a:spLocks noChangeShapeType="1"/>
              </p:cNvSpPr>
              <p:nvPr/>
            </p:nvSpPr>
            <p:spPr bwMode="auto">
              <a:xfrm flipH="1">
                <a:off x="1537" y="3771"/>
                <a:ext cx="7"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80" name="Line 616"/>
              <p:cNvSpPr>
                <a:spLocks noChangeShapeType="1"/>
              </p:cNvSpPr>
              <p:nvPr/>
            </p:nvSpPr>
            <p:spPr bwMode="auto">
              <a:xfrm flipH="1">
                <a:off x="1531" y="3775"/>
                <a:ext cx="6"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81" name="Line 617"/>
              <p:cNvSpPr>
                <a:spLocks noChangeShapeType="1"/>
              </p:cNvSpPr>
              <p:nvPr/>
            </p:nvSpPr>
            <p:spPr bwMode="auto">
              <a:xfrm flipH="1">
                <a:off x="1524" y="3781"/>
                <a:ext cx="7"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82" name="Line 618"/>
              <p:cNvSpPr>
                <a:spLocks noChangeShapeType="1"/>
              </p:cNvSpPr>
              <p:nvPr/>
            </p:nvSpPr>
            <p:spPr bwMode="auto">
              <a:xfrm flipH="1">
                <a:off x="1517" y="3785"/>
                <a:ext cx="7"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83" name="Line 619"/>
              <p:cNvSpPr>
                <a:spLocks noChangeShapeType="1"/>
              </p:cNvSpPr>
              <p:nvPr/>
            </p:nvSpPr>
            <p:spPr bwMode="auto">
              <a:xfrm flipH="1">
                <a:off x="1509" y="3790"/>
                <a:ext cx="8"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84" name="Line 620"/>
              <p:cNvSpPr>
                <a:spLocks noChangeShapeType="1"/>
              </p:cNvSpPr>
              <p:nvPr/>
            </p:nvSpPr>
            <p:spPr bwMode="auto">
              <a:xfrm flipH="1">
                <a:off x="1503" y="3795"/>
                <a:ext cx="6"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85" name="Line 621"/>
              <p:cNvSpPr>
                <a:spLocks noChangeShapeType="1"/>
              </p:cNvSpPr>
              <p:nvPr/>
            </p:nvSpPr>
            <p:spPr bwMode="auto">
              <a:xfrm flipH="1">
                <a:off x="1496" y="3799"/>
                <a:ext cx="7"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86" name="Line 622"/>
              <p:cNvSpPr>
                <a:spLocks noChangeShapeType="1"/>
              </p:cNvSpPr>
              <p:nvPr/>
            </p:nvSpPr>
            <p:spPr bwMode="auto">
              <a:xfrm flipH="1">
                <a:off x="1489" y="3803"/>
                <a:ext cx="7"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87" name="Line 623"/>
              <p:cNvSpPr>
                <a:spLocks noChangeShapeType="1"/>
              </p:cNvSpPr>
              <p:nvPr/>
            </p:nvSpPr>
            <p:spPr bwMode="auto">
              <a:xfrm flipH="1">
                <a:off x="1483" y="3808"/>
                <a:ext cx="6"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88" name="Line 624"/>
              <p:cNvSpPr>
                <a:spLocks noChangeShapeType="1"/>
              </p:cNvSpPr>
              <p:nvPr/>
            </p:nvSpPr>
            <p:spPr bwMode="auto">
              <a:xfrm flipH="1">
                <a:off x="1475" y="3811"/>
                <a:ext cx="8"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89" name="Line 625"/>
              <p:cNvSpPr>
                <a:spLocks noChangeShapeType="1"/>
              </p:cNvSpPr>
              <p:nvPr/>
            </p:nvSpPr>
            <p:spPr bwMode="auto">
              <a:xfrm flipH="1">
                <a:off x="1468" y="3813"/>
                <a:ext cx="7"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90" name="Line 626"/>
              <p:cNvSpPr>
                <a:spLocks noChangeShapeType="1"/>
              </p:cNvSpPr>
              <p:nvPr/>
            </p:nvSpPr>
            <p:spPr bwMode="auto">
              <a:xfrm flipH="1">
                <a:off x="1460" y="3815"/>
                <a:ext cx="8"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91" name="Line 627"/>
              <p:cNvSpPr>
                <a:spLocks noChangeShapeType="1"/>
              </p:cNvSpPr>
              <p:nvPr/>
            </p:nvSpPr>
            <p:spPr bwMode="auto">
              <a:xfrm flipH="1">
                <a:off x="1453" y="3817"/>
                <a:ext cx="7"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92" name="Line 628"/>
              <p:cNvSpPr>
                <a:spLocks noChangeShapeType="1"/>
              </p:cNvSpPr>
              <p:nvPr/>
            </p:nvSpPr>
            <p:spPr bwMode="auto">
              <a:xfrm flipH="1">
                <a:off x="1444" y="3819"/>
                <a:ext cx="9"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93" name="Line 629"/>
              <p:cNvSpPr>
                <a:spLocks noChangeShapeType="1"/>
              </p:cNvSpPr>
              <p:nvPr/>
            </p:nvSpPr>
            <p:spPr bwMode="auto">
              <a:xfrm flipH="1">
                <a:off x="1435" y="3821"/>
                <a:ext cx="9"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94" name="Line 630"/>
              <p:cNvSpPr>
                <a:spLocks noChangeShapeType="1"/>
              </p:cNvSpPr>
              <p:nvPr/>
            </p:nvSpPr>
            <p:spPr bwMode="auto">
              <a:xfrm flipH="1">
                <a:off x="1426" y="3822"/>
                <a:ext cx="9"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95" name="Line 631"/>
              <p:cNvSpPr>
                <a:spLocks noChangeShapeType="1"/>
              </p:cNvSpPr>
              <p:nvPr/>
            </p:nvSpPr>
            <p:spPr bwMode="auto">
              <a:xfrm flipH="1">
                <a:off x="1416" y="3824"/>
                <a:ext cx="10"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96" name="Line 632"/>
              <p:cNvSpPr>
                <a:spLocks noChangeShapeType="1"/>
              </p:cNvSpPr>
              <p:nvPr/>
            </p:nvSpPr>
            <p:spPr bwMode="auto">
              <a:xfrm flipH="1">
                <a:off x="1407" y="3825"/>
                <a:ext cx="9"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97" name="Line 633"/>
              <p:cNvSpPr>
                <a:spLocks noChangeShapeType="1"/>
              </p:cNvSpPr>
              <p:nvPr/>
            </p:nvSpPr>
            <p:spPr bwMode="auto">
              <a:xfrm flipH="1">
                <a:off x="1396" y="3826"/>
                <a:ext cx="1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98" name="Line 634"/>
              <p:cNvSpPr>
                <a:spLocks noChangeShapeType="1"/>
              </p:cNvSpPr>
              <p:nvPr/>
            </p:nvSpPr>
            <p:spPr bwMode="auto">
              <a:xfrm flipH="1">
                <a:off x="1385" y="3827"/>
                <a:ext cx="1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99" name="Line 635"/>
              <p:cNvSpPr>
                <a:spLocks noChangeShapeType="1"/>
              </p:cNvSpPr>
              <p:nvPr/>
            </p:nvSpPr>
            <p:spPr bwMode="auto">
              <a:xfrm flipH="1">
                <a:off x="1375" y="3829"/>
                <a:ext cx="10"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00" name="Line 636"/>
              <p:cNvSpPr>
                <a:spLocks noChangeShapeType="1"/>
              </p:cNvSpPr>
              <p:nvPr/>
            </p:nvSpPr>
            <p:spPr bwMode="auto">
              <a:xfrm flipH="1">
                <a:off x="1365" y="3830"/>
                <a:ext cx="10"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01" name="Line 637"/>
              <p:cNvSpPr>
                <a:spLocks noChangeShapeType="1"/>
              </p:cNvSpPr>
              <p:nvPr/>
            </p:nvSpPr>
            <p:spPr bwMode="auto">
              <a:xfrm flipH="1" flipV="1">
                <a:off x="1355" y="3829"/>
                <a:ext cx="10"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02" name="Line 638"/>
              <p:cNvSpPr>
                <a:spLocks noChangeShapeType="1"/>
              </p:cNvSpPr>
              <p:nvPr/>
            </p:nvSpPr>
            <p:spPr bwMode="auto">
              <a:xfrm flipH="1" flipV="1">
                <a:off x="1344" y="3827"/>
                <a:ext cx="1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03" name="Line 639"/>
              <p:cNvSpPr>
                <a:spLocks noChangeShapeType="1"/>
              </p:cNvSpPr>
              <p:nvPr/>
            </p:nvSpPr>
            <p:spPr bwMode="auto">
              <a:xfrm flipH="1" flipV="1">
                <a:off x="1334" y="3826"/>
                <a:ext cx="10"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04" name="Line 640"/>
              <p:cNvSpPr>
                <a:spLocks noChangeShapeType="1"/>
              </p:cNvSpPr>
              <p:nvPr/>
            </p:nvSpPr>
            <p:spPr bwMode="auto">
              <a:xfrm flipH="1" flipV="1">
                <a:off x="1324" y="3824"/>
                <a:ext cx="10"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05" name="Line 641"/>
              <p:cNvSpPr>
                <a:spLocks noChangeShapeType="1"/>
              </p:cNvSpPr>
              <p:nvPr/>
            </p:nvSpPr>
            <p:spPr bwMode="auto">
              <a:xfrm flipH="1" flipV="1">
                <a:off x="1314" y="3821"/>
                <a:ext cx="10"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06" name="Line 642"/>
              <p:cNvSpPr>
                <a:spLocks noChangeShapeType="1"/>
              </p:cNvSpPr>
              <p:nvPr/>
            </p:nvSpPr>
            <p:spPr bwMode="auto">
              <a:xfrm flipH="1" flipV="1">
                <a:off x="1305" y="3819"/>
                <a:ext cx="9"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07" name="Line 643"/>
              <p:cNvSpPr>
                <a:spLocks noChangeShapeType="1"/>
              </p:cNvSpPr>
              <p:nvPr/>
            </p:nvSpPr>
            <p:spPr bwMode="auto">
              <a:xfrm flipH="1" flipV="1">
                <a:off x="1295" y="3816"/>
                <a:ext cx="10"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08" name="Line 644"/>
              <p:cNvSpPr>
                <a:spLocks noChangeShapeType="1"/>
              </p:cNvSpPr>
              <p:nvPr/>
            </p:nvSpPr>
            <p:spPr bwMode="auto">
              <a:xfrm flipH="1" flipV="1">
                <a:off x="1284" y="3813"/>
                <a:ext cx="1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09" name="Line 645"/>
              <p:cNvSpPr>
                <a:spLocks noChangeShapeType="1"/>
              </p:cNvSpPr>
              <p:nvPr/>
            </p:nvSpPr>
            <p:spPr bwMode="auto">
              <a:xfrm flipH="1" flipV="1">
                <a:off x="1275" y="3810"/>
                <a:ext cx="9"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10" name="Line 646"/>
              <p:cNvSpPr>
                <a:spLocks noChangeShapeType="1"/>
              </p:cNvSpPr>
              <p:nvPr/>
            </p:nvSpPr>
            <p:spPr bwMode="auto">
              <a:xfrm flipH="1" flipV="1">
                <a:off x="2583" y="1118"/>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11" name="Line 647"/>
              <p:cNvSpPr>
                <a:spLocks noChangeShapeType="1"/>
              </p:cNvSpPr>
              <p:nvPr/>
            </p:nvSpPr>
            <p:spPr bwMode="auto">
              <a:xfrm flipH="1" flipV="1">
                <a:off x="2579" y="1115"/>
                <a:ext cx="4"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12" name="Line 648"/>
              <p:cNvSpPr>
                <a:spLocks noChangeShapeType="1"/>
              </p:cNvSpPr>
              <p:nvPr/>
            </p:nvSpPr>
            <p:spPr bwMode="auto">
              <a:xfrm flipH="1">
                <a:off x="2573" y="1115"/>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13" name="Line 649"/>
              <p:cNvSpPr>
                <a:spLocks noChangeShapeType="1"/>
              </p:cNvSpPr>
              <p:nvPr/>
            </p:nvSpPr>
            <p:spPr bwMode="auto">
              <a:xfrm flipH="1">
                <a:off x="2567" y="1115"/>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14" name="Line 650"/>
              <p:cNvSpPr>
                <a:spLocks noChangeShapeType="1"/>
              </p:cNvSpPr>
              <p:nvPr/>
            </p:nvSpPr>
            <p:spPr bwMode="auto">
              <a:xfrm flipH="1">
                <a:off x="2564" y="1116"/>
                <a:ext cx="3"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15" name="Line 651"/>
              <p:cNvSpPr>
                <a:spLocks noChangeShapeType="1"/>
              </p:cNvSpPr>
              <p:nvPr/>
            </p:nvSpPr>
            <p:spPr bwMode="auto">
              <a:xfrm>
                <a:off x="2564" y="1119"/>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16" name="Line 652"/>
              <p:cNvSpPr>
                <a:spLocks noChangeShapeType="1"/>
              </p:cNvSpPr>
              <p:nvPr/>
            </p:nvSpPr>
            <p:spPr bwMode="auto">
              <a:xfrm>
                <a:off x="2564" y="1121"/>
                <a:ext cx="3"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17" name="Line 653"/>
              <p:cNvSpPr>
                <a:spLocks noChangeShapeType="1"/>
              </p:cNvSpPr>
              <p:nvPr/>
            </p:nvSpPr>
            <p:spPr bwMode="auto">
              <a:xfrm>
                <a:off x="2567" y="1124"/>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18" name="Line 654"/>
              <p:cNvSpPr>
                <a:spLocks noChangeShapeType="1"/>
              </p:cNvSpPr>
              <p:nvPr/>
            </p:nvSpPr>
            <p:spPr bwMode="auto">
              <a:xfrm flipV="1">
                <a:off x="2573" y="1124"/>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19" name="Line 655"/>
              <p:cNvSpPr>
                <a:spLocks noChangeShapeType="1"/>
              </p:cNvSpPr>
              <p:nvPr/>
            </p:nvSpPr>
            <p:spPr bwMode="auto">
              <a:xfrm flipV="1">
                <a:off x="2579" y="1123"/>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20" name="Line 656"/>
              <p:cNvSpPr>
                <a:spLocks noChangeShapeType="1"/>
              </p:cNvSpPr>
              <p:nvPr/>
            </p:nvSpPr>
            <p:spPr bwMode="auto">
              <a:xfrm flipV="1">
                <a:off x="2583" y="1120"/>
                <a:ext cx="2"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21" name="Line 657"/>
              <p:cNvSpPr>
                <a:spLocks noChangeShapeType="1"/>
              </p:cNvSpPr>
              <p:nvPr/>
            </p:nvSpPr>
            <p:spPr bwMode="auto">
              <a:xfrm>
                <a:off x="2563" y="1120"/>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22" name="Line 658"/>
              <p:cNvSpPr>
                <a:spLocks noChangeShapeType="1"/>
              </p:cNvSpPr>
              <p:nvPr/>
            </p:nvSpPr>
            <p:spPr bwMode="auto">
              <a:xfrm>
                <a:off x="2585" y="1120"/>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23" name="Line 659"/>
              <p:cNvSpPr>
                <a:spLocks noChangeShapeType="1"/>
              </p:cNvSpPr>
              <p:nvPr/>
            </p:nvSpPr>
            <p:spPr bwMode="auto">
              <a:xfrm>
                <a:off x="2563" y="1183"/>
                <a:ext cx="7"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24" name="Line 660"/>
              <p:cNvSpPr>
                <a:spLocks noChangeShapeType="1"/>
              </p:cNvSpPr>
              <p:nvPr/>
            </p:nvSpPr>
            <p:spPr bwMode="auto">
              <a:xfrm>
                <a:off x="2570" y="1187"/>
                <a:ext cx="9"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25" name="Line 661"/>
              <p:cNvSpPr>
                <a:spLocks noChangeShapeType="1"/>
              </p:cNvSpPr>
              <p:nvPr/>
            </p:nvSpPr>
            <p:spPr bwMode="auto">
              <a:xfrm flipV="1">
                <a:off x="2579" y="1183"/>
                <a:ext cx="6"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26" name="Freeform 662"/>
              <p:cNvSpPr>
                <a:spLocks/>
              </p:cNvSpPr>
              <p:nvPr/>
            </p:nvSpPr>
            <p:spPr bwMode="auto">
              <a:xfrm>
                <a:off x="2563" y="1120"/>
                <a:ext cx="22" cy="68"/>
              </a:xfrm>
              <a:custGeom>
                <a:avLst/>
                <a:gdLst>
                  <a:gd name="T0" fmla="*/ 0 w 45"/>
                  <a:gd name="T1" fmla="*/ 0 h 68"/>
                  <a:gd name="T2" fmla="*/ 0 w 45"/>
                  <a:gd name="T3" fmla="*/ 63 h 68"/>
                  <a:gd name="T4" fmla="*/ 0 w 45"/>
                  <a:gd name="T5" fmla="*/ 65 h 68"/>
                  <a:gd name="T6" fmla="*/ 1 w 45"/>
                  <a:gd name="T7" fmla="*/ 66 h 68"/>
                  <a:gd name="T8" fmla="*/ 1 w 45"/>
                  <a:gd name="T9" fmla="*/ 66 h 68"/>
                  <a:gd name="T10" fmla="*/ 2 w 45"/>
                  <a:gd name="T11" fmla="*/ 68 h 68"/>
                  <a:gd name="T12" fmla="*/ 2 w 45"/>
                  <a:gd name="T13" fmla="*/ 68 h 68"/>
                  <a:gd name="T14" fmla="*/ 2 w 45"/>
                  <a:gd name="T15" fmla="*/ 68 h 68"/>
                  <a:gd name="T16" fmla="*/ 3 w 45"/>
                  <a:gd name="T17" fmla="*/ 68 h 68"/>
                  <a:gd name="T18" fmla="*/ 3 w 45"/>
                  <a:gd name="T19" fmla="*/ 68 h 68"/>
                  <a:gd name="T20" fmla="*/ 4 w 45"/>
                  <a:gd name="T21" fmla="*/ 67 h 68"/>
                  <a:gd name="T22" fmla="*/ 4 w 45"/>
                  <a:gd name="T23" fmla="*/ 66 h 68"/>
                  <a:gd name="T24" fmla="*/ 5 w 45"/>
                  <a:gd name="T25" fmla="*/ 65 h 68"/>
                  <a:gd name="T26" fmla="*/ 5 w 45"/>
                  <a:gd name="T27" fmla="*/ 63 h 68"/>
                  <a:gd name="T28" fmla="*/ 5 w 45"/>
                  <a:gd name="T29" fmla="*/ 63 h 68"/>
                  <a:gd name="T30" fmla="*/ 5 w 45"/>
                  <a:gd name="T31" fmla="*/ 0 h 68"/>
                  <a:gd name="T32" fmla="*/ 5 w 45"/>
                  <a:gd name="T33" fmla="*/ 2 h 68"/>
                  <a:gd name="T34" fmla="*/ 5 w 45"/>
                  <a:gd name="T35" fmla="*/ 3 h 68"/>
                  <a:gd name="T36" fmla="*/ 4 w 45"/>
                  <a:gd name="T37" fmla="*/ 4 h 68"/>
                  <a:gd name="T38" fmla="*/ 4 w 45"/>
                  <a:gd name="T39" fmla="*/ 4 h 68"/>
                  <a:gd name="T40" fmla="*/ 3 w 45"/>
                  <a:gd name="T41" fmla="*/ 4 h 68"/>
                  <a:gd name="T42" fmla="*/ 3 w 45"/>
                  <a:gd name="T43" fmla="*/ 5 h 68"/>
                  <a:gd name="T44" fmla="*/ 3 w 45"/>
                  <a:gd name="T45" fmla="*/ 5 h 68"/>
                  <a:gd name="T46" fmla="*/ 2 w 45"/>
                  <a:gd name="T47" fmla="*/ 5 h 68"/>
                  <a:gd name="T48" fmla="*/ 2 w 45"/>
                  <a:gd name="T49" fmla="*/ 4 h 68"/>
                  <a:gd name="T50" fmla="*/ 1 w 45"/>
                  <a:gd name="T51" fmla="*/ 4 h 68"/>
                  <a:gd name="T52" fmla="*/ 1 w 45"/>
                  <a:gd name="T53" fmla="*/ 4 h 68"/>
                  <a:gd name="T54" fmla="*/ 0 w 45"/>
                  <a:gd name="T55" fmla="*/ 3 h 68"/>
                  <a:gd name="T56" fmla="*/ 0 w 45"/>
                  <a:gd name="T57" fmla="*/ 2 h 68"/>
                  <a:gd name="T58" fmla="*/ 0 w 45"/>
                  <a:gd name="T59" fmla="*/ 2 h 68"/>
                  <a:gd name="T60" fmla="*/ 0 w 45"/>
                  <a:gd name="T61" fmla="*/ 1 h 68"/>
                  <a:gd name="T62" fmla="*/ 0 w 45"/>
                  <a:gd name="T63" fmla="*/ 1 h 68"/>
                  <a:gd name="T64" fmla="*/ 0 w 45"/>
                  <a:gd name="T65" fmla="*/ 0 h 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5"/>
                  <a:gd name="T100" fmla="*/ 0 h 68"/>
                  <a:gd name="T101" fmla="*/ 45 w 45"/>
                  <a:gd name="T102" fmla="*/ 68 h 6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5" h="68">
                    <a:moveTo>
                      <a:pt x="0" y="0"/>
                    </a:moveTo>
                    <a:lnTo>
                      <a:pt x="0" y="63"/>
                    </a:lnTo>
                    <a:lnTo>
                      <a:pt x="4" y="65"/>
                    </a:lnTo>
                    <a:lnTo>
                      <a:pt x="8" y="66"/>
                    </a:lnTo>
                    <a:lnTo>
                      <a:pt x="12" y="66"/>
                    </a:lnTo>
                    <a:lnTo>
                      <a:pt x="16" y="68"/>
                    </a:lnTo>
                    <a:lnTo>
                      <a:pt x="18" y="68"/>
                    </a:lnTo>
                    <a:lnTo>
                      <a:pt x="25" y="68"/>
                    </a:lnTo>
                    <a:lnTo>
                      <a:pt x="29" y="68"/>
                    </a:lnTo>
                    <a:lnTo>
                      <a:pt x="33" y="67"/>
                    </a:lnTo>
                    <a:lnTo>
                      <a:pt x="37" y="66"/>
                    </a:lnTo>
                    <a:lnTo>
                      <a:pt x="41" y="65"/>
                    </a:lnTo>
                    <a:lnTo>
                      <a:pt x="45" y="63"/>
                    </a:lnTo>
                    <a:lnTo>
                      <a:pt x="45" y="0"/>
                    </a:lnTo>
                    <a:lnTo>
                      <a:pt x="43" y="2"/>
                    </a:lnTo>
                    <a:lnTo>
                      <a:pt x="41" y="3"/>
                    </a:lnTo>
                    <a:lnTo>
                      <a:pt x="37" y="4"/>
                    </a:lnTo>
                    <a:lnTo>
                      <a:pt x="35" y="4"/>
                    </a:lnTo>
                    <a:lnTo>
                      <a:pt x="31" y="4"/>
                    </a:lnTo>
                    <a:lnTo>
                      <a:pt x="29" y="5"/>
                    </a:lnTo>
                    <a:lnTo>
                      <a:pt x="27" y="5"/>
                    </a:lnTo>
                    <a:lnTo>
                      <a:pt x="20" y="5"/>
                    </a:lnTo>
                    <a:lnTo>
                      <a:pt x="18" y="4"/>
                    </a:lnTo>
                    <a:lnTo>
                      <a:pt x="14" y="4"/>
                    </a:lnTo>
                    <a:lnTo>
                      <a:pt x="10" y="4"/>
                    </a:lnTo>
                    <a:lnTo>
                      <a:pt x="6" y="3"/>
                    </a:lnTo>
                    <a:lnTo>
                      <a:pt x="4" y="2"/>
                    </a:lnTo>
                    <a:lnTo>
                      <a:pt x="2" y="2"/>
                    </a:lnTo>
                    <a:lnTo>
                      <a:pt x="0" y="1"/>
                    </a:lnTo>
                    <a:lnTo>
                      <a:pt x="0" y="0"/>
                    </a:lnTo>
                    <a:close/>
                  </a:path>
                </a:pathLst>
              </a:custGeom>
              <a:blipFill dpi="0" rotWithShape="0">
                <a:blip/>
                <a:srcRect/>
                <a:tile tx="0" ty="0" sx="100000" sy="100000" flip="none" algn="tl"/>
              </a:bli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3127" name="Line 663"/>
              <p:cNvSpPr>
                <a:spLocks noChangeShapeType="1"/>
              </p:cNvSpPr>
              <p:nvPr/>
            </p:nvSpPr>
            <p:spPr bwMode="auto">
              <a:xfrm>
                <a:off x="2563" y="1120"/>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28" name="Line 664"/>
              <p:cNvSpPr>
                <a:spLocks noChangeShapeType="1"/>
              </p:cNvSpPr>
              <p:nvPr/>
            </p:nvSpPr>
            <p:spPr bwMode="auto">
              <a:xfrm>
                <a:off x="2563" y="1183"/>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29" name="Line 665"/>
              <p:cNvSpPr>
                <a:spLocks noChangeShapeType="1"/>
              </p:cNvSpPr>
              <p:nvPr/>
            </p:nvSpPr>
            <p:spPr bwMode="auto">
              <a:xfrm>
                <a:off x="2565" y="1185"/>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30" name="Line 666"/>
              <p:cNvSpPr>
                <a:spLocks noChangeShapeType="1"/>
              </p:cNvSpPr>
              <p:nvPr/>
            </p:nvSpPr>
            <p:spPr bwMode="auto">
              <a:xfrm>
                <a:off x="2567" y="1186"/>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31" name="Line 667"/>
              <p:cNvSpPr>
                <a:spLocks noChangeShapeType="1"/>
              </p:cNvSpPr>
              <p:nvPr/>
            </p:nvSpPr>
            <p:spPr bwMode="auto">
              <a:xfrm>
                <a:off x="2569" y="1186"/>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32" name="Line 668"/>
              <p:cNvSpPr>
                <a:spLocks noChangeShapeType="1"/>
              </p:cNvSpPr>
              <p:nvPr/>
            </p:nvSpPr>
            <p:spPr bwMode="auto">
              <a:xfrm>
                <a:off x="2571" y="118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33" name="Line 669"/>
              <p:cNvSpPr>
                <a:spLocks noChangeShapeType="1"/>
              </p:cNvSpPr>
              <p:nvPr/>
            </p:nvSpPr>
            <p:spPr bwMode="auto">
              <a:xfrm>
                <a:off x="2572" y="118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34" name="Line 670"/>
              <p:cNvSpPr>
                <a:spLocks noChangeShapeType="1"/>
              </p:cNvSpPr>
              <p:nvPr/>
            </p:nvSpPr>
            <p:spPr bwMode="auto">
              <a:xfrm>
                <a:off x="2572" y="1188"/>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35" name="Line 671"/>
              <p:cNvSpPr>
                <a:spLocks noChangeShapeType="1"/>
              </p:cNvSpPr>
              <p:nvPr/>
            </p:nvSpPr>
            <p:spPr bwMode="auto">
              <a:xfrm>
                <a:off x="2576" y="1188"/>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36" name="Line 672"/>
              <p:cNvSpPr>
                <a:spLocks noChangeShapeType="1"/>
              </p:cNvSpPr>
              <p:nvPr/>
            </p:nvSpPr>
            <p:spPr bwMode="auto">
              <a:xfrm flipV="1">
                <a:off x="2578" y="1187"/>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37" name="Line 673"/>
              <p:cNvSpPr>
                <a:spLocks noChangeShapeType="1"/>
              </p:cNvSpPr>
              <p:nvPr/>
            </p:nvSpPr>
            <p:spPr bwMode="auto">
              <a:xfrm flipV="1">
                <a:off x="2580" y="1186"/>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38" name="Line 674"/>
              <p:cNvSpPr>
                <a:spLocks noChangeShapeType="1"/>
              </p:cNvSpPr>
              <p:nvPr/>
            </p:nvSpPr>
            <p:spPr bwMode="auto">
              <a:xfrm flipV="1">
                <a:off x="2582" y="118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39" name="Line 675"/>
              <p:cNvSpPr>
                <a:spLocks noChangeShapeType="1"/>
              </p:cNvSpPr>
              <p:nvPr/>
            </p:nvSpPr>
            <p:spPr bwMode="auto">
              <a:xfrm flipV="1">
                <a:off x="2583" y="1183"/>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40" name="Line 676"/>
              <p:cNvSpPr>
                <a:spLocks noChangeShapeType="1"/>
              </p:cNvSpPr>
              <p:nvPr/>
            </p:nvSpPr>
            <p:spPr bwMode="auto">
              <a:xfrm>
                <a:off x="2585" y="1183"/>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41" name="Line 677"/>
              <p:cNvSpPr>
                <a:spLocks noChangeShapeType="1"/>
              </p:cNvSpPr>
              <p:nvPr/>
            </p:nvSpPr>
            <p:spPr bwMode="auto">
              <a:xfrm flipV="1">
                <a:off x="2585" y="1120"/>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42" name="Line 678"/>
              <p:cNvSpPr>
                <a:spLocks noChangeShapeType="1"/>
              </p:cNvSpPr>
              <p:nvPr/>
            </p:nvSpPr>
            <p:spPr bwMode="auto">
              <a:xfrm flipH="1">
                <a:off x="2584" y="1120"/>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43" name="Line 679"/>
              <p:cNvSpPr>
                <a:spLocks noChangeShapeType="1"/>
              </p:cNvSpPr>
              <p:nvPr/>
            </p:nvSpPr>
            <p:spPr bwMode="auto">
              <a:xfrm flipH="1">
                <a:off x="2583" y="112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44" name="Line 680"/>
              <p:cNvSpPr>
                <a:spLocks noChangeShapeType="1"/>
              </p:cNvSpPr>
              <p:nvPr/>
            </p:nvSpPr>
            <p:spPr bwMode="auto">
              <a:xfrm flipH="1">
                <a:off x="2582" y="1123"/>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45" name="Line 681"/>
              <p:cNvSpPr>
                <a:spLocks noChangeShapeType="1"/>
              </p:cNvSpPr>
              <p:nvPr/>
            </p:nvSpPr>
            <p:spPr bwMode="auto">
              <a:xfrm flipH="1">
                <a:off x="2581" y="112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46" name="Line 682"/>
              <p:cNvSpPr>
                <a:spLocks noChangeShapeType="1"/>
              </p:cNvSpPr>
              <p:nvPr/>
            </p:nvSpPr>
            <p:spPr bwMode="auto">
              <a:xfrm flipH="1">
                <a:off x="2579" y="1124"/>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47" name="Line 683"/>
              <p:cNvSpPr>
                <a:spLocks noChangeShapeType="1"/>
              </p:cNvSpPr>
              <p:nvPr/>
            </p:nvSpPr>
            <p:spPr bwMode="auto">
              <a:xfrm flipH="1">
                <a:off x="2578" y="112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48" name="Line 684"/>
              <p:cNvSpPr>
                <a:spLocks noChangeShapeType="1"/>
              </p:cNvSpPr>
              <p:nvPr/>
            </p:nvSpPr>
            <p:spPr bwMode="auto">
              <a:xfrm flipH="1">
                <a:off x="2577" y="112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49" name="Line 685"/>
              <p:cNvSpPr>
                <a:spLocks noChangeShapeType="1"/>
              </p:cNvSpPr>
              <p:nvPr/>
            </p:nvSpPr>
            <p:spPr bwMode="auto">
              <a:xfrm flipH="1">
                <a:off x="2573" y="1125"/>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50" name="Line 686"/>
              <p:cNvSpPr>
                <a:spLocks noChangeShapeType="1"/>
              </p:cNvSpPr>
              <p:nvPr/>
            </p:nvSpPr>
            <p:spPr bwMode="auto">
              <a:xfrm flipH="1" flipV="1">
                <a:off x="2572" y="112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51" name="Line 687"/>
              <p:cNvSpPr>
                <a:spLocks noChangeShapeType="1"/>
              </p:cNvSpPr>
              <p:nvPr/>
            </p:nvSpPr>
            <p:spPr bwMode="auto">
              <a:xfrm flipH="1">
                <a:off x="2570" y="1124"/>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52" name="Line 688"/>
              <p:cNvSpPr>
                <a:spLocks noChangeShapeType="1"/>
              </p:cNvSpPr>
              <p:nvPr/>
            </p:nvSpPr>
            <p:spPr bwMode="auto">
              <a:xfrm flipH="1">
                <a:off x="2568" y="1124"/>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53" name="Line 689"/>
              <p:cNvSpPr>
                <a:spLocks noChangeShapeType="1"/>
              </p:cNvSpPr>
              <p:nvPr/>
            </p:nvSpPr>
            <p:spPr bwMode="auto">
              <a:xfrm flipH="1" flipV="1">
                <a:off x="2566" y="1123"/>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54" name="Line 690"/>
              <p:cNvSpPr>
                <a:spLocks noChangeShapeType="1"/>
              </p:cNvSpPr>
              <p:nvPr/>
            </p:nvSpPr>
            <p:spPr bwMode="auto">
              <a:xfrm flipH="1" flipV="1">
                <a:off x="2565" y="112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55" name="Line 691"/>
              <p:cNvSpPr>
                <a:spLocks noChangeShapeType="1"/>
              </p:cNvSpPr>
              <p:nvPr/>
            </p:nvSpPr>
            <p:spPr bwMode="auto">
              <a:xfrm flipH="1">
                <a:off x="2564" y="112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56" name="Line 692"/>
              <p:cNvSpPr>
                <a:spLocks noChangeShapeType="1"/>
              </p:cNvSpPr>
              <p:nvPr/>
            </p:nvSpPr>
            <p:spPr bwMode="auto">
              <a:xfrm flipH="1" flipV="1">
                <a:off x="2563" y="112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57" name="Line 693"/>
              <p:cNvSpPr>
                <a:spLocks noChangeShapeType="1"/>
              </p:cNvSpPr>
              <p:nvPr/>
            </p:nvSpPr>
            <p:spPr bwMode="auto">
              <a:xfrm>
                <a:off x="2563" y="112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58" name="Line 694"/>
              <p:cNvSpPr>
                <a:spLocks noChangeShapeType="1"/>
              </p:cNvSpPr>
              <p:nvPr/>
            </p:nvSpPr>
            <p:spPr bwMode="auto">
              <a:xfrm flipV="1">
                <a:off x="2563" y="112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59" name="Line 695"/>
              <p:cNvSpPr>
                <a:spLocks noChangeShapeType="1"/>
              </p:cNvSpPr>
              <p:nvPr/>
            </p:nvSpPr>
            <p:spPr bwMode="auto">
              <a:xfrm flipH="1" flipV="1">
                <a:off x="2432" y="695"/>
                <a:ext cx="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60" name="Line 696"/>
              <p:cNvSpPr>
                <a:spLocks noChangeShapeType="1"/>
              </p:cNvSpPr>
              <p:nvPr/>
            </p:nvSpPr>
            <p:spPr bwMode="auto">
              <a:xfrm flipH="1" flipV="1">
                <a:off x="2428" y="694"/>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61" name="Line 697"/>
              <p:cNvSpPr>
                <a:spLocks noChangeShapeType="1"/>
              </p:cNvSpPr>
              <p:nvPr/>
            </p:nvSpPr>
            <p:spPr bwMode="auto">
              <a:xfrm flipH="1" flipV="1">
                <a:off x="2421" y="693"/>
                <a:ext cx="7"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62" name="Line 698"/>
              <p:cNvSpPr>
                <a:spLocks noChangeShapeType="1"/>
              </p:cNvSpPr>
              <p:nvPr/>
            </p:nvSpPr>
            <p:spPr bwMode="auto">
              <a:xfrm flipH="1">
                <a:off x="2416" y="693"/>
                <a:ext cx="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63" name="Line 699"/>
              <p:cNvSpPr>
                <a:spLocks noChangeShapeType="1"/>
              </p:cNvSpPr>
              <p:nvPr/>
            </p:nvSpPr>
            <p:spPr bwMode="auto">
              <a:xfrm flipH="1">
                <a:off x="2412" y="694"/>
                <a:ext cx="4"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64" name="Line 700"/>
              <p:cNvSpPr>
                <a:spLocks noChangeShapeType="1"/>
              </p:cNvSpPr>
              <p:nvPr/>
            </p:nvSpPr>
            <p:spPr bwMode="auto">
              <a:xfrm>
                <a:off x="2412" y="697"/>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65" name="Line 701"/>
              <p:cNvSpPr>
                <a:spLocks noChangeShapeType="1"/>
              </p:cNvSpPr>
              <p:nvPr/>
            </p:nvSpPr>
            <p:spPr bwMode="auto">
              <a:xfrm>
                <a:off x="2412" y="699"/>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66" name="Line 702"/>
              <p:cNvSpPr>
                <a:spLocks noChangeShapeType="1"/>
              </p:cNvSpPr>
              <p:nvPr/>
            </p:nvSpPr>
            <p:spPr bwMode="auto">
              <a:xfrm>
                <a:off x="2416" y="701"/>
                <a:ext cx="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67" name="Line 703"/>
              <p:cNvSpPr>
                <a:spLocks noChangeShapeType="1"/>
              </p:cNvSpPr>
              <p:nvPr/>
            </p:nvSpPr>
            <p:spPr bwMode="auto">
              <a:xfrm>
                <a:off x="2421" y="702"/>
                <a:ext cx="7"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68" name="Line 704"/>
              <p:cNvSpPr>
                <a:spLocks noChangeShapeType="1"/>
              </p:cNvSpPr>
              <p:nvPr/>
            </p:nvSpPr>
            <p:spPr bwMode="auto">
              <a:xfrm flipV="1">
                <a:off x="2428" y="700"/>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69" name="Line 705"/>
              <p:cNvSpPr>
                <a:spLocks noChangeShapeType="1"/>
              </p:cNvSpPr>
              <p:nvPr/>
            </p:nvSpPr>
            <p:spPr bwMode="auto">
              <a:xfrm flipV="1">
                <a:off x="2432" y="698"/>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70" name="Line 706"/>
              <p:cNvSpPr>
                <a:spLocks noChangeShapeType="1"/>
              </p:cNvSpPr>
              <p:nvPr/>
            </p:nvSpPr>
            <p:spPr bwMode="auto">
              <a:xfrm>
                <a:off x="2412" y="698"/>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71" name="Line 707"/>
              <p:cNvSpPr>
                <a:spLocks noChangeShapeType="1"/>
              </p:cNvSpPr>
              <p:nvPr/>
            </p:nvSpPr>
            <p:spPr bwMode="auto">
              <a:xfrm>
                <a:off x="2433" y="698"/>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72" name="Line 708"/>
              <p:cNvSpPr>
                <a:spLocks noChangeShapeType="1"/>
              </p:cNvSpPr>
              <p:nvPr/>
            </p:nvSpPr>
            <p:spPr bwMode="auto">
              <a:xfrm>
                <a:off x="2412" y="761"/>
                <a:ext cx="7"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73" name="Line 709"/>
              <p:cNvSpPr>
                <a:spLocks noChangeShapeType="1"/>
              </p:cNvSpPr>
              <p:nvPr/>
            </p:nvSpPr>
            <p:spPr bwMode="auto">
              <a:xfrm>
                <a:off x="2419" y="766"/>
                <a:ext cx="8"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74" name="Line 710"/>
              <p:cNvSpPr>
                <a:spLocks noChangeShapeType="1"/>
              </p:cNvSpPr>
              <p:nvPr/>
            </p:nvSpPr>
            <p:spPr bwMode="auto">
              <a:xfrm flipV="1">
                <a:off x="2427" y="761"/>
                <a:ext cx="6"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75" name="Freeform 711"/>
              <p:cNvSpPr>
                <a:spLocks/>
              </p:cNvSpPr>
              <p:nvPr/>
            </p:nvSpPr>
            <p:spPr bwMode="auto">
              <a:xfrm>
                <a:off x="2412" y="698"/>
                <a:ext cx="21" cy="69"/>
              </a:xfrm>
              <a:custGeom>
                <a:avLst/>
                <a:gdLst>
                  <a:gd name="T0" fmla="*/ 0 w 42"/>
                  <a:gd name="T1" fmla="*/ 0 h 69"/>
                  <a:gd name="T2" fmla="*/ 0 w 42"/>
                  <a:gd name="T3" fmla="*/ 63 h 69"/>
                  <a:gd name="T4" fmla="*/ 1 w 42"/>
                  <a:gd name="T5" fmla="*/ 65 h 69"/>
                  <a:gd name="T6" fmla="*/ 1 w 42"/>
                  <a:gd name="T7" fmla="*/ 66 h 69"/>
                  <a:gd name="T8" fmla="*/ 2 w 42"/>
                  <a:gd name="T9" fmla="*/ 67 h 69"/>
                  <a:gd name="T10" fmla="*/ 2 w 42"/>
                  <a:gd name="T11" fmla="*/ 68 h 69"/>
                  <a:gd name="T12" fmla="*/ 2 w 42"/>
                  <a:gd name="T13" fmla="*/ 68 h 69"/>
                  <a:gd name="T14" fmla="*/ 3 w 42"/>
                  <a:gd name="T15" fmla="*/ 69 h 69"/>
                  <a:gd name="T16" fmla="*/ 3 w 42"/>
                  <a:gd name="T17" fmla="*/ 69 h 69"/>
                  <a:gd name="T18" fmla="*/ 4 w 42"/>
                  <a:gd name="T19" fmla="*/ 68 h 69"/>
                  <a:gd name="T20" fmla="*/ 4 w 42"/>
                  <a:gd name="T21" fmla="*/ 68 h 69"/>
                  <a:gd name="T22" fmla="*/ 5 w 42"/>
                  <a:gd name="T23" fmla="*/ 67 h 69"/>
                  <a:gd name="T24" fmla="*/ 5 w 42"/>
                  <a:gd name="T25" fmla="*/ 66 h 69"/>
                  <a:gd name="T26" fmla="*/ 6 w 42"/>
                  <a:gd name="T27" fmla="*/ 64 h 69"/>
                  <a:gd name="T28" fmla="*/ 6 w 42"/>
                  <a:gd name="T29" fmla="*/ 63 h 69"/>
                  <a:gd name="T30" fmla="*/ 6 w 42"/>
                  <a:gd name="T31" fmla="*/ 0 h 69"/>
                  <a:gd name="T32" fmla="*/ 6 w 42"/>
                  <a:gd name="T33" fmla="*/ 1 h 69"/>
                  <a:gd name="T34" fmla="*/ 5 w 42"/>
                  <a:gd name="T35" fmla="*/ 3 h 69"/>
                  <a:gd name="T36" fmla="*/ 5 w 42"/>
                  <a:gd name="T37" fmla="*/ 3 h 69"/>
                  <a:gd name="T38" fmla="*/ 5 w 42"/>
                  <a:gd name="T39" fmla="*/ 4 h 69"/>
                  <a:gd name="T40" fmla="*/ 4 w 42"/>
                  <a:gd name="T41" fmla="*/ 4 h 69"/>
                  <a:gd name="T42" fmla="*/ 3 w 42"/>
                  <a:gd name="T43" fmla="*/ 4 h 69"/>
                  <a:gd name="T44" fmla="*/ 3 w 42"/>
                  <a:gd name="T45" fmla="*/ 4 h 69"/>
                  <a:gd name="T46" fmla="*/ 3 w 42"/>
                  <a:gd name="T47" fmla="*/ 4 h 69"/>
                  <a:gd name="T48" fmla="*/ 2 w 42"/>
                  <a:gd name="T49" fmla="*/ 4 h 69"/>
                  <a:gd name="T50" fmla="*/ 2 w 42"/>
                  <a:gd name="T51" fmla="*/ 4 h 69"/>
                  <a:gd name="T52" fmla="*/ 1 w 42"/>
                  <a:gd name="T53" fmla="*/ 3 h 69"/>
                  <a:gd name="T54" fmla="*/ 1 w 42"/>
                  <a:gd name="T55" fmla="*/ 3 h 69"/>
                  <a:gd name="T56" fmla="*/ 1 w 42"/>
                  <a:gd name="T57" fmla="*/ 2 h 69"/>
                  <a:gd name="T58" fmla="*/ 1 w 42"/>
                  <a:gd name="T59" fmla="*/ 1 h 69"/>
                  <a:gd name="T60" fmla="*/ 0 w 42"/>
                  <a:gd name="T61" fmla="*/ 1 h 69"/>
                  <a:gd name="T62" fmla="*/ 0 w 42"/>
                  <a:gd name="T63" fmla="*/ 0 h 69"/>
                  <a:gd name="T64" fmla="*/ 0 w 42"/>
                  <a:gd name="T65" fmla="*/ 0 h 6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2"/>
                  <a:gd name="T100" fmla="*/ 0 h 69"/>
                  <a:gd name="T101" fmla="*/ 42 w 42"/>
                  <a:gd name="T102" fmla="*/ 69 h 6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2" h="69">
                    <a:moveTo>
                      <a:pt x="0" y="0"/>
                    </a:moveTo>
                    <a:lnTo>
                      <a:pt x="0" y="63"/>
                    </a:lnTo>
                    <a:lnTo>
                      <a:pt x="3" y="65"/>
                    </a:lnTo>
                    <a:lnTo>
                      <a:pt x="5" y="66"/>
                    </a:lnTo>
                    <a:lnTo>
                      <a:pt x="9" y="67"/>
                    </a:lnTo>
                    <a:lnTo>
                      <a:pt x="13" y="68"/>
                    </a:lnTo>
                    <a:lnTo>
                      <a:pt x="15" y="68"/>
                    </a:lnTo>
                    <a:lnTo>
                      <a:pt x="17" y="69"/>
                    </a:lnTo>
                    <a:lnTo>
                      <a:pt x="23" y="69"/>
                    </a:lnTo>
                    <a:lnTo>
                      <a:pt x="28" y="68"/>
                    </a:lnTo>
                    <a:lnTo>
                      <a:pt x="32" y="68"/>
                    </a:lnTo>
                    <a:lnTo>
                      <a:pt x="36" y="67"/>
                    </a:lnTo>
                    <a:lnTo>
                      <a:pt x="38" y="66"/>
                    </a:lnTo>
                    <a:lnTo>
                      <a:pt x="42" y="64"/>
                    </a:lnTo>
                    <a:lnTo>
                      <a:pt x="42" y="63"/>
                    </a:lnTo>
                    <a:lnTo>
                      <a:pt x="42" y="0"/>
                    </a:lnTo>
                    <a:lnTo>
                      <a:pt x="42" y="1"/>
                    </a:lnTo>
                    <a:lnTo>
                      <a:pt x="38" y="3"/>
                    </a:lnTo>
                    <a:lnTo>
                      <a:pt x="36" y="3"/>
                    </a:lnTo>
                    <a:lnTo>
                      <a:pt x="34" y="4"/>
                    </a:lnTo>
                    <a:lnTo>
                      <a:pt x="30" y="4"/>
                    </a:lnTo>
                    <a:lnTo>
                      <a:pt x="27" y="4"/>
                    </a:lnTo>
                    <a:lnTo>
                      <a:pt x="25" y="4"/>
                    </a:lnTo>
                    <a:lnTo>
                      <a:pt x="17" y="4"/>
                    </a:lnTo>
                    <a:lnTo>
                      <a:pt x="15" y="4"/>
                    </a:lnTo>
                    <a:lnTo>
                      <a:pt x="11" y="4"/>
                    </a:lnTo>
                    <a:lnTo>
                      <a:pt x="7" y="3"/>
                    </a:lnTo>
                    <a:lnTo>
                      <a:pt x="5" y="3"/>
                    </a:lnTo>
                    <a:lnTo>
                      <a:pt x="2" y="2"/>
                    </a:lnTo>
                    <a:lnTo>
                      <a:pt x="2" y="1"/>
                    </a:lnTo>
                    <a:lnTo>
                      <a:pt x="0" y="1"/>
                    </a:lnTo>
                    <a:lnTo>
                      <a:pt x="0" y="0"/>
                    </a:lnTo>
                    <a:close/>
                  </a:path>
                </a:pathLst>
              </a:custGeom>
              <a:blipFill dpi="0" rotWithShape="0">
                <a:blip/>
                <a:srcRect/>
                <a:tile tx="0" ty="0" sx="100000" sy="100000" flip="none" algn="tl"/>
              </a:bli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3176" name="Line 712"/>
              <p:cNvSpPr>
                <a:spLocks noChangeShapeType="1"/>
              </p:cNvSpPr>
              <p:nvPr/>
            </p:nvSpPr>
            <p:spPr bwMode="auto">
              <a:xfrm>
                <a:off x="2412" y="698"/>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77" name="Line 713"/>
              <p:cNvSpPr>
                <a:spLocks noChangeShapeType="1"/>
              </p:cNvSpPr>
              <p:nvPr/>
            </p:nvSpPr>
            <p:spPr bwMode="auto">
              <a:xfrm>
                <a:off x="2412" y="761"/>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78" name="Line 714"/>
              <p:cNvSpPr>
                <a:spLocks noChangeShapeType="1"/>
              </p:cNvSpPr>
              <p:nvPr/>
            </p:nvSpPr>
            <p:spPr bwMode="auto">
              <a:xfrm>
                <a:off x="2414" y="763"/>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79" name="Line 715"/>
              <p:cNvSpPr>
                <a:spLocks noChangeShapeType="1"/>
              </p:cNvSpPr>
              <p:nvPr/>
            </p:nvSpPr>
            <p:spPr bwMode="auto">
              <a:xfrm>
                <a:off x="2415" y="764"/>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80" name="Line 716"/>
              <p:cNvSpPr>
                <a:spLocks noChangeShapeType="1"/>
              </p:cNvSpPr>
              <p:nvPr/>
            </p:nvSpPr>
            <p:spPr bwMode="auto">
              <a:xfrm>
                <a:off x="2417" y="765"/>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81" name="Line 717"/>
              <p:cNvSpPr>
                <a:spLocks noChangeShapeType="1"/>
              </p:cNvSpPr>
              <p:nvPr/>
            </p:nvSpPr>
            <p:spPr bwMode="auto">
              <a:xfrm>
                <a:off x="2419" y="76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82" name="Line 718"/>
              <p:cNvSpPr>
                <a:spLocks noChangeShapeType="1"/>
              </p:cNvSpPr>
              <p:nvPr/>
            </p:nvSpPr>
            <p:spPr bwMode="auto">
              <a:xfrm>
                <a:off x="2420" y="76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83" name="Line 719"/>
              <p:cNvSpPr>
                <a:spLocks noChangeShapeType="1"/>
              </p:cNvSpPr>
              <p:nvPr/>
            </p:nvSpPr>
            <p:spPr bwMode="auto">
              <a:xfrm>
                <a:off x="2421" y="767"/>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84" name="Line 720"/>
              <p:cNvSpPr>
                <a:spLocks noChangeShapeType="1"/>
              </p:cNvSpPr>
              <p:nvPr/>
            </p:nvSpPr>
            <p:spPr bwMode="auto">
              <a:xfrm flipV="1">
                <a:off x="2424" y="766"/>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85" name="Line 721"/>
              <p:cNvSpPr>
                <a:spLocks noChangeShapeType="1"/>
              </p:cNvSpPr>
              <p:nvPr/>
            </p:nvSpPr>
            <p:spPr bwMode="auto">
              <a:xfrm>
                <a:off x="2427" y="766"/>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86" name="Line 722"/>
              <p:cNvSpPr>
                <a:spLocks noChangeShapeType="1"/>
              </p:cNvSpPr>
              <p:nvPr/>
            </p:nvSpPr>
            <p:spPr bwMode="auto">
              <a:xfrm flipV="1">
                <a:off x="2429" y="765"/>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87" name="Line 723"/>
              <p:cNvSpPr>
                <a:spLocks noChangeShapeType="1"/>
              </p:cNvSpPr>
              <p:nvPr/>
            </p:nvSpPr>
            <p:spPr bwMode="auto">
              <a:xfrm flipV="1">
                <a:off x="2431" y="76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88" name="Line 724"/>
              <p:cNvSpPr>
                <a:spLocks noChangeShapeType="1"/>
              </p:cNvSpPr>
              <p:nvPr/>
            </p:nvSpPr>
            <p:spPr bwMode="auto">
              <a:xfrm flipV="1">
                <a:off x="2432" y="762"/>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89" name="Line 725"/>
              <p:cNvSpPr>
                <a:spLocks noChangeShapeType="1"/>
              </p:cNvSpPr>
              <p:nvPr/>
            </p:nvSpPr>
            <p:spPr bwMode="auto">
              <a:xfrm flipV="1">
                <a:off x="2433" y="76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90" name="Line 726"/>
              <p:cNvSpPr>
                <a:spLocks noChangeShapeType="1"/>
              </p:cNvSpPr>
              <p:nvPr/>
            </p:nvSpPr>
            <p:spPr bwMode="auto">
              <a:xfrm flipV="1">
                <a:off x="2433" y="698"/>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91" name="Line 727"/>
              <p:cNvSpPr>
                <a:spLocks noChangeShapeType="1"/>
              </p:cNvSpPr>
              <p:nvPr/>
            </p:nvSpPr>
            <p:spPr bwMode="auto">
              <a:xfrm>
                <a:off x="2433" y="69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92" name="Line 728"/>
              <p:cNvSpPr>
                <a:spLocks noChangeShapeType="1"/>
              </p:cNvSpPr>
              <p:nvPr/>
            </p:nvSpPr>
            <p:spPr bwMode="auto">
              <a:xfrm flipH="1">
                <a:off x="2432" y="699"/>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93" name="Line 729"/>
              <p:cNvSpPr>
                <a:spLocks noChangeShapeType="1"/>
              </p:cNvSpPr>
              <p:nvPr/>
            </p:nvSpPr>
            <p:spPr bwMode="auto">
              <a:xfrm flipH="1">
                <a:off x="2431" y="70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94" name="Line 730"/>
              <p:cNvSpPr>
                <a:spLocks noChangeShapeType="1"/>
              </p:cNvSpPr>
              <p:nvPr/>
            </p:nvSpPr>
            <p:spPr bwMode="auto">
              <a:xfrm flipH="1">
                <a:off x="2430" y="70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95" name="Line 731"/>
              <p:cNvSpPr>
                <a:spLocks noChangeShapeType="1"/>
              </p:cNvSpPr>
              <p:nvPr/>
            </p:nvSpPr>
            <p:spPr bwMode="auto">
              <a:xfrm flipH="1">
                <a:off x="2428" y="702"/>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96" name="Line 732"/>
              <p:cNvSpPr>
                <a:spLocks noChangeShapeType="1"/>
              </p:cNvSpPr>
              <p:nvPr/>
            </p:nvSpPr>
            <p:spPr bwMode="auto">
              <a:xfrm flipH="1">
                <a:off x="2426" y="702"/>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97" name="Line 733"/>
              <p:cNvSpPr>
                <a:spLocks noChangeShapeType="1"/>
              </p:cNvSpPr>
              <p:nvPr/>
            </p:nvSpPr>
            <p:spPr bwMode="auto">
              <a:xfrm flipH="1">
                <a:off x="2425" y="70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98" name="Line 734"/>
              <p:cNvSpPr>
                <a:spLocks noChangeShapeType="1"/>
              </p:cNvSpPr>
              <p:nvPr/>
            </p:nvSpPr>
            <p:spPr bwMode="auto">
              <a:xfrm flipH="1">
                <a:off x="2421" y="702"/>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199" name="Line 735"/>
              <p:cNvSpPr>
                <a:spLocks noChangeShapeType="1"/>
              </p:cNvSpPr>
              <p:nvPr/>
            </p:nvSpPr>
            <p:spPr bwMode="auto">
              <a:xfrm flipH="1">
                <a:off x="2420" y="70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00" name="Line 736"/>
              <p:cNvSpPr>
                <a:spLocks noChangeShapeType="1"/>
              </p:cNvSpPr>
              <p:nvPr/>
            </p:nvSpPr>
            <p:spPr bwMode="auto">
              <a:xfrm flipH="1">
                <a:off x="2418" y="702"/>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01" name="Line 737"/>
              <p:cNvSpPr>
                <a:spLocks noChangeShapeType="1"/>
              </p:cNvSpPr>
              <p:nvPr/>
            </p:nvSpPr>
            <p:spPr bwMode="auto">
              <a:xfrm flipH="1" flipV="1">
                <a:off x="2416" y="701"/>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02" name="Line 738"/>
              <p:cNvSpPr>
                <a:spLocks noChangeShapeType="1"/>
              </p:cNvSpPr>
              <p:nvPr/>
            </p:nvSpPr>
            <p:spPr bwMode="auto">
              <a:xfrm flipH="1">
                <a:off x="2415" y="70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03" name="Line 739"/>
              <p:cNvSpPr>
                <a:spLocks noChangeShapeType="1"/>
              </p:cNvSpPr>
              <p:nvPr/>
            </p:nvSpPr>
            <p:spPr bwMode="auto">
              <a:xfrm flipH="1" flipV="1">
                <a:off x="2413" y="700"/>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04" name="Line 740"/>
              <p:cNvSpPr>
                <a:spLocks noChangeShapeType="1"/>
              </p:cNvSpPr>
              <p:nvPr/>
            </p:nvSpPr>
            <p:spPr bwMode="auto">
              <a:xfrm flipV="1">
                <a:off x="2413" y="69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05" name="Line 741"/>
              <p:cNvSpPr>
                <a:spLocks noChangeShapeType="1"/>
              </p:cNvSpPr>
              <p:nvPr/>
            </p:nvSpPr>
            <p:spPr bwMode="auto">
              <a:xfrm flipH="1">
                <a:off x="2412" y="69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06" name="Line 742"/>
              <p:cNvSpPr>
                <a:spLocks noChangeShapeType="1"/>
              </p:cNvSpPr>
              <p:nvPr/>
            </p:nvSpPr>
            <p:spPr bwMode="auto">
              <a:xfrm flipV="1">
                <a:off x="2412" y="69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07" name="Line 743"/>
              <p:cNvSpPr>
                <a:spLocks noChangeShapeType="1"/>
              </p:cNvSpPr>
              <p:nvPr/>
            </p:nvSpPr>
            <p:spPr bwMode="auto">
              <a:xfrm>
                <a:off x="2412" y="69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08" name="Line 744"/>
              <p:cNvSpPr>
                <a:spLocks noChangeShapeType="1"/>
              </p:cNvSpPr>
              <p:nvPr/>
            </p:nvSpPr>
            <p:spPr bwMode="auto">
              <a:xfrm flipH="1" flipV="1">
                <a:off x="1743" y="342"/>
                <a:ext cx="2"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09" name="Line 745"/>
              <p:cNvSpPr>
                <a:spLocks noChangeShapeType="1"/>
              </p:cNvSpPr>
              <p:nvPr/>
            </p:nvSpPr>
            <p:spPr bwMode="auto">
              <a:xfrm flipH="1" flipV="1">
                <a:off x="1738" y="340"/>
                <a:ext cx="5"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10" name="Line 746"/>
              <p:cNvSpPr>
                <a:spLocks noChangeShapeType="1"/>
              </p:cNvSpPr>
              <p:nvPr/>
            </p:nvSpPr>
            <p:spPr bwMode="auto">
              <a:xfrm flipH="1">
                <a:off x="1733" y="340"/>
                <a:ext cx="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11" name="Line 747"/>
              <p:cNvSpPr>
                <a:spLocks noChangeShapeType="1"/>
              </p:cNvSpPr>
              <p:nvPr/>
            </p:nvSpPr>
            <p:spPr bwMode="auto">
              <a:xfrm flipH="1">
                <a:off x="1727" y="340"/>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12" name="Line 748"/>
              <p:cNvSpPr>
                <a:spLocks noChangeShapeType="1"/>
              </p:cNvSpPr>
              <p:nvPr/>
            </p:nvSpPr>
            <p:spPr bwMode="auto">
              <a:xfrm flipH="1">
                <a:off x="1723" y="341"/>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13" name="Line 749"/>
              <p:cNvSpPr>
                <a:spLocks noChangeShapeType="1"/>
              </p:cNvSpPr>
              <p:nvPr/>
            </p:nvSpPr>
            <p:spPr bwMode="auto">
              <a:xfrm>
                <a:off x="1723" y="343"/>
                <a:ext cx="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14" name="Line 750"/>
              <p:cNvSpPr>
                <a:spLocks noChangeShapeType="1"/>
              </p:cNvSpPr>
              <p:nvPr/>
            </p:nvSpPr>
            <p:spPr bwMode="auto">
              <a:xfrm>
                <a:off x="1723" y="346"/>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15" name="Line 751"/>
              <p:cNvSpPr>
                <a:spLocks noChangeShapeType="1"/>
              </p:cNvSpPr>
              <p:nvPr/>
            </p:nvSpPr>
            <p:spPr bwMode="auto">
              <a:xfrm>
                <a:off x="1727" y="348"/>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16" name="Line 752"/>
              <p:cNvSpPr>
                <a:spLocks noChangeShapeType="1"/>
              </p:cNvSpPr>
              <p:nvPr/>
            </p:nvSpPr>
            <p:spPr bwMode="auto">
              <a:xfrm>
                <a:off x="1733" y="349"/>
                <a:ext cx="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17" name="Line 753"/>
              <p:cNvSpPr>
                <a:spLocks noChangeShapeType="1"/>
              </p:cNvSpPr>
              <p:nvPr/>
            </p:nvSpPr>
            <p:spPr bwMode="auto">
              <a:xfrm flipV="1">
                <a:off x="1738" y="347"/>
                <a:ext cx="5"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18" name="Line 754"/>
              <p:cNvSpPr>
                <a:spLocks noChangeShapeType="1"/>
              </p:cNvSpPr>
              <p:nvPr/>
            </p:nvSpPr>
            <p:spPr bwMode="auto">
              <a:xfrm flipV="1">
                <a:off x="1743" y="345"/>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19" name="Line 755"/>
              <p:cNvSpPr>
                <a:spLocks noChangeShapeType="1"/>
              </p:cNvSpPr>
              <p:nvPr/>
            </p:nvSpPr>
            <p:spPr bwMode="auto">
              <a:xfrm>
                <a:off x="1723" y="345"/>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20" name="Line 756"/>
              <p:cNvSpPr>
                <a:spLocks noChangeShapeType="1"/>
              </p:cNvSpPr>
              <p:nvPr/>
            </p:nvSpPr>
            <p:spPr bwMode="auto">
              <a:xfrm>
                <a:off x="1745" y="345"/>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21" name="Line 757"/>
              <p:cNvSpPr>
                <a:spLocks noChangeShapeType="1"/>
              </p:cNvSpPr>
              <p:nvPr/>
            </p:nvSpPr>
            <p:spPr bwMode="auto">
              <a:xfrm>
                <a:off x="1723" y="408"/>
                <a:ext cx="7"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22" name="Line 758"/>
              <p:cNvSpPr>
                <a:spLocks noChangeShapeType="1"/>
              </p:cNvSpPr>
              <p:nvPr/>
            </p:nvSpPr>
            <p:spPr bwMode="auto">
              <a:xfrm>
                <a:off x="1730" y="413"/>
                <a:ext cx="8"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23" name="Line 759"/>
              <p:cNvSpPr>
                <a:spLocks noChangeShapeType="1"/>
              </p:cNvSpPr>
              <p:nvPr/>
            </p:nvSpPr>
            <p:spPr bwMode="auto">
              <a:xfrm flipV="1">
                <a:off x="1738" y="408"/>
                <a:ext cx="7"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24" name="Freeform 760"/>
              <p:cNvSpPr>
                <a:spLocks/>
              </p:cNvSpPr>
              <p:nvPr/>
            </p:nvSpPr>
            <p:spPr bwMode="auto">
              <a:xfrm>
                <a:off x="1723" y="345"/>
                <a:ext cx="22" cy="68"/>
              </a:xfrm>
              <a:custGeom>
                <a:avLst/>
                <a:gdLst>
                  <a:gd name="T0" fmla="*/ 0 w 44"/>
                  <a:gd name="T1" fmla="*/ 0 h 68"/>
                  <a:gd name="T2" fmla="*/ 0 w 44"/>
                  <a:gd name="T3" fmla="*/ 63 h 68"/>
                  <a:gd name="T4" fmla="*/ 1 w 44"/>
                  <a:gd name="T5" fmla="*/ 65 h 68"/>
                  <a:gd name="T6" fmla="*/ 1 w 44"/>
                  <a:gd name="T7" fmla="*/ 66 h 68"/>
                  <a:gd name="T8" fmla="*/ 2 w 44"/>
                  <a:gd name="T9" fmla="*/ 67 h 68"/>
                  <a:gd name="T10" fmla="*/ 2 w 44"/>
                  <a:gd name="T11" fmla="*/ 68 h 68"/>
                  <a:gd name="T12" fmla="*/ 3 w 44"/>
                  <a:gd name="T13" fmla="*/ 68 h 68"/>
                  <a:gd name="T14" fmla="*/ 3 w 44"/>
                  <a:gd name="T15" fmla="*/ 68 h 68"/>
                  <a:gd name="T16" fmla="*/ 3 w 44"/>
                  <a:gd name="T17" fmla="*/ 68 h 68"/>
                  <a:gd name="T18" fmla="*/ 4 w 44"/>
                  <a:gd name="T19" fmla="*/ 68 h 68"/>
                  <a:gd name="T20" fmla="*/ 5 w 44"/>
                  <a:gd name="T21" fmla="*/ 67 h 68"/>
                  <a:gd name="T22" fmla="*/ 5 w 44"/>
                  <a:gd name="T23" fmla="*/ 66 h 68"/>
                  <a:gd name="T24" fmla="*/ 5 w 44"/>
                  <a:gd name="T25" fmla="*/ 65 h 68"/>
                  <a:gd name="T26" fmla="*/ 6 w 44"/>
                  <a:gd name="T27" fmla="*/ 64 h 68"/>
                  <a:gd name="T28" fmla="*/ 6 w 44"/>
                  <a:gd name="T29" fmla="*/ 63 h 68"/>
                  <a:gd name="T30" fmla="*/ 6 w 44"/>
                  <a:gd name="T31" fmla="*/ 0 h 68"/>
                  <a:gd name="T32" fmla="*/ 6 w 44"/>
                  <a:gd name="T33" fmla="*/ 1 h 68"/>
                  <a:gd name="T34" fmla="*/ 5 w 44"/>
                  <a:gd name="T35" fmla="*/ 2 h 68"/>
                  <a:gd name="T36" fmla="*/ 5 w 44"/>
                  <a:gd name="T37" fmla="*/ 3 h 68"/>
                  <a:gd name="T38" fmla="*/ 5 w 44"/>
                  <a:gd name="T39" fmla="*/ 3 h 68"/>
                  <a:gd name="T40" fmla="*/ 4 w 44"/>
                  <a:gd name="T41" fmla="*/ 4 h 68"/>
                  <a:gd name="T42" fmla="*/ 4 w 44"/>
                  <a:gd name="T43" fmla="*/ 4 h 68"/>
                  <a:gd name="T44" fmla="*/ 3 w 44"/>
                  <a:gd name="T45" fmla="*/ 4 h 68"/>
                  <a:gd name="T46" fmla="*/ 3 w 44"/>
                  <a:gd name="T47" fmla="*/ 4 h 68"/>
                  <a:gd name="T48" fmla="*/ 3 w 44"/>
                  <a:gd name="T49" fmla="*/ 4 h 68"/>
                  <a:gd name="T50" fmla="*/ 2 w 44"/>
                  <a:gd name="T51" fmla="*/ 4 h 68"/>
                  <a:gd name="T52" fmla="*/ 2 w 44"/>
                  <a:gd name="T53" fmla="*/ 3 h 68"/>
                  <a:gd name="T54" fmla="*/ 1 w 44"/>
                  <a:gd name="T55" fmla="*/ 2 h 68"/>
                  <a:gd name="T56" fmla="*/ 1 w 44"/>
                  <a:gd name="T57" fmla="*/ 2 h 68"/>
                  <a:gd name="T58" fmla="*/ 1 w 44"/>
                  <a:gd name="T59" fmla="*/ 1 h 68"/>
                  <a:gd name="T60" fmla="*/ 0 w 44"/>
                  <a:gd name="T61" fmla="*/ 1 h 68"/>
                  <a:gd name="T62" fmla="*/ 0 w 44"/>
                  <a:gd name="T63" fmla="*/ 0 h 68"/>
                  <a:gd name="T64" fmla="*/ 0 w 44"/>
                  <a:gd name="T65" fmla="*/ 0 h 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68"/>
                  <a:gd name="T101" fmla="*/ 44 w 44"/>
                  <a:gd name="T102" fmla="*/ 68 h 6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68">
                    <a:moveTo>
                      <a:pt x="0" y="0"/>
                    </a:moveTo>
                    <a:lnTo>
                      <a:pt x="0" y="63"/>
                    </a:lnTo>
                    <a:lnTo>
                      <a:pt x="4" y="65"/>
                    </a:lnTo>
                    <a:lnTo>
                      <a:pt x="8" y="66"/>
                    </a:lnTo>
                    <a:lnTo>
                      <a:pt x="9" y="67"/>
                    </a:lnTo>
                    <a:lnTo>
                      <a:pt x="15" y="68"/>
                    </a:lnTo>
                    <a:lnTo>
                      <a:pt x="17" y="68"/>
                    </a:lnTo>
                    <a:lnTo>
                      <a:pt x="25" y="68"/>
                    </a:lnTo>
                    <a:lnTo>
                      <a:pt x="29" y="68"/>
                    </a:lnTo>
                    <a:lnTo>
                      <a:pt x="33" y="67"/>
                    </a:lnTo>
                    <a:lnTo>
                      <a:pt x="36" y="66"/>
                    </a:lnTo>
                    <a:lnTo>
                      <a:pt x="38" y="65"/>
                    </a:lnTo>
                    <a:lnTo>
                      <a:pt x="44" y="64"/>
                    </a:lnTo>
                    <a:lnTo>
                      <a:pt x="44" y="63"/>
                    </a:lnTo>
                    <a:lnTo>
                      <a:pt x="44" y="0"/>
                    </a:lnTo>
                    <a:lnTo>
                      <a:pt x="42" y="1"/>
                    </a:lnTo>
                    <a:lnTo>
                      <a:pt x="38" y="2"/>
                    </a:lnTo>
                    <a:lnTo>
                      <a:pt x="36" y="3"/>
                    </a:lnTo>
                    <a:lnTo>
                      <a:pt x="34" y="3"/>
                    </a:lnTo>
                    <a:lnTo>
                      <a:pt x="31" y="4"/>
                    </a:lnTo>
                    <a:lnTo>
                      <a:pt x="29" y="4"/>
                    </a:lnTo>
                    <a:lnTo>
                      <a:pt x="27" y="4"/>
                    </a:lnTo>
                    <a:lnTo>
                      <a:pt x="19" y="4"/>
                    </a:lnTo>
                    <a:lnTo>
                      <a:pt x="17" y="4"/>
                    </a:lnTo>
                    <a:lnTo>
                      <a:pt x="11" y="4"/>
                    </a:lnTo>
                    <a:lnTo>
                      <a:pt x="9" y="3"/>
                    </a:lnTo>
                    <a:lnTo>
                      <a:pt x="6" y="2"/>
                    </a:lnTo>
                    <a:lnTo>
                      <a:pt x="4" y="2"/>
                    </a:lnTo>
                    <a:lnTo>
                      <a:pt x="2" y="1"/>
                    </a:lnTo>
                    <a:lnTo>
                      <a:pt x="0" y="1"/>
                    </a:lnTo>
                    <a:lnTo>
                      <a:pt x="0" y="0"/>
                    </a:lnTo>
                    <a:close/>
                  </a:path>
                </a:pathLst>
              </a:custGeom>
              <a:blipFill dpi="0" rotWithShape="0">
                <a:blip/>
                <a:srcRect/>
                <a:tile tx="0" ty="0" sx="100000" sy="100000" flip="none" algn="tl"/>
              </a:bli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3225" name="Line 761"/>
              <p:cNvSpPr>
                <a:spLocks noChangeShapeType="1"/>
              </p:cNvSpPr>
              <p:nvPr/>
            </p:nvSpPr>
            <p:spPr bwMode="auto">
              <a:xfrm>
                <a:off x="1723" y="345"/>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26" name="Line 762"/>
              <p:cNvSpPr>
                <a:spLocks noChangeShapeType="1"/>
              </p:cNvSpPr>
              <p:nvPr/>
            </p:nvSpPr>
            <p:spPr bwMode="auto">
              <a:xfrm>
                <a:off x="1723" y="408"/>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27" name="Line 763"/>
              <p:cNvSpPr>
                <a:spLocks noChangeShapeType="1"/>
              </p:cNvSpPr>
              <p:nvPr/>
            </p:nvSpPr>
            <p:spPr bwMode="auto">
              <a:xfrm>
                <a:off x="1725" y="410"/>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28" name="Line 764"/>
              <p:cNvSpPr>
                <a:spLocks noChangeShapeType="1"/>
              </p:cNvSpPr>
              <p:nvPr/>
            </p:nvSpPr>
            <p:spPr bwMode="auto">
              <a:xfrm>
                <a:off x="1727" y="41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29" name="Line 765"/>
              <p:cNvSpPr>
                <a:spLocks noChangeShapeType="1"/>
              </p:cNvSpPr>
              <p:nvPr/>
            </p:nvSpPr>
            <p:spPr bwMode="auto">
              <a:xfrm>
                <a:off x="1728" y="412"/>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30" name="Line 766"/>
              <p:cNvSpPr>
                <a:spLocks noChangeShapeType="1"/>
              </p:cNvSpPr>
              <p:nvPr/>
            </p:nvSpPr>
            <p:spPr bwMode="auto">
              <a:xfrm>
                <a:off x="1731" y="413"/>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31" name="Line 767"/>
              <p:cNvSpPr>
                <a:spLocks noChangeShapeType="1"/>
              </p:cNvSpPr>
              <p:nvPr/>
            </p:nvSpPr>
            <p:spPr bwMode="auto">
              <a:xfrm>
                <a:off x="1732" y="413"/>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32" name="Line 768"/>
              <p:cNvSpPr>
                <a:spLocks noChangeShapeType="1"/>
              </p:cNvSpPr>
              <p:nvPr/>
            </p:nvSpPr>
            <p:spPr bwMode="auto">
              <a:xfrm>
                <a:off x="1732" y="413"/>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33" name="Line 769"/>
              <p:cNvSpPr>
                <a:spLocks noChangeShapeType="1"/>
              </p:cNvSpPr>
              <p:nvPr/>
            </p:nvSpPr>
            <p:spPr bwMode="auto">
              <a:xfrm>
                <a:off x="1735" y="413"/>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34" name="Line 770"/>
              <p:cNvSpPr>
                <a:spLocks noChangeShapeType="1"/>
              </p:cNvSpPr>
              <p:nvPr/>
            </p:nvSpPr>
            <p:spPr bwMode="auto">
              <a:xfrm flipV="1">
                <a:off x="1737" y="412"/>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35" name="Line 771"/>
              <p:cNvSpPr>
                <a:spLocks noChangeShapeType="1"/>
              </p:cNvSpPr>
              <p:nvPr/>
            </p:nvSpPr>
            <p:spPr bwMode="auto">
              <a:xfrm flipV="1">
                <a:off x="1739" y="411"/>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36" name="Line 772"/>
              <p:cNvSpPr>
                <a:spLocks noChangeShapeType="1"/>
              </p:cNvSpPr>
              <p:nvPr/>
            </p:nvSpPr>
            <p:spPr bwMode="auto">
              <a:xfrm flipV="1">
                <a:off x="1741" y="41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37" name="Line 773"/>
              <p:cNvSpPr>
                <a:spLocks noChangeShapeType="1"/>
              </p:cNvSpPr>
              <p:nvPr/>
            </p:nvSpPr>
            <p:spPr bwMode="auto">
              <a:xfrm flipV="1">
                <a:off x="1742" y="409"/>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38" name="Line 774"/>
              <p:cNvSpPr>
                <a:spLocks noChangeShapeType="1"/>
              </p:cNvSpPr>
              <p:nvPr/>
            </p:nvSpPr>
            <p:spPr bwMode="auto">
              <a:xfrm flipV="1">
                <a:off x="1745" y="40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39" name="Line 775"/>
              <p:cNvSpPr>
                <a:spLocks noChangeShapeType="1"/>
              </p:cNvSpPr>
              <p:nvPr/>
            </p:nvSpPr>
            <p:spPr bwMode="auto">
              <a:xfrm flipV="1">
                <a:off x="1745" y="345"/>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40" name="Line 776"/>
              <p:cNvSpPr>
                <a:spLocks noChangeShapeType="1"/>
              </p:cNvSpPr>
              <p:nvPr/>
            </p:nvSpPr>
            <p:spPr bwMode="auto">
              <a:xfrm flipH="1">
                <a:off x="1744" y="34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41" name="Line 777"/>
              <p:cNvSpPr>
                <a:spLocks noChangeShapeType="1"/>
              </p:cNvSpPr>
              <p:nvPr/>
            </p:nvSpPr>
            <p:spPr bwMode="auto">
              <a:xfrm flipH="1">
                <a:off x="1742" y="346"/>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42" name="Line 778"/>
              <p:cNvSpPr>
                <a:spLocks noChangeShapeType="1"/>
              </p:cNvSpPr>
              <p:nvPr/>
            </p:nvSpPr>
            <p:spPr bwMode="auto">
              <a:xfrm flipH="1">
                <a:off x="1741" y="34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43" name="Line 779"/>
              <p:cNvSpPr>
                <a:spLocks noChangeShapeType="1"/>
              </p:cNvSpPr>
              <p:nvPr/>
            </p:nvSpPr>
            <p:spPr bwMode="auto">
              <a:xfrm flipH="1">
                <a:off x="1740" y="34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44" name="Line 780"/>
              <p:cNvSpPr>
                <a:spLocks noChangeShapeType="1"/>
              </p:cNvSpPr>
              <p:nvPr/>
            </p:nvSpPr>
            <p:spPr bwMode="auto">
              <a:xfrm flipH="1">
                <a:off x="1738" y="348"/>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45" name="Line 781"/>
              <p:cNvSpPr>
                <a:spLocks noChangeShapeType="1"/>
              </p:cNvSpPr>
              <p:nvPr/>
            </p:nvSpPr>
            <p:spPr bwMode="auto">
              <a:xfrm flipH="1">
                <a:off x="1737" y="34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46" name="Line 782"/>
              <p:cNvSpPr>
                <a:spLocks noChangeShapeType="1"/>
              </p:cNvSpPr>
              <p:nvPr/>
            </p:nvSpPr>
            <p:spPr bwMode="auto">
              <a:xfrm flipH="1">
                <a:off x="1736" y="34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247" name="Line 783"/>
              <p:cNvSpPr>
                <a:spLocks noChangeShapeType="1"/>
              </p:cNvSpPr>
              <p:nvPr/>
            </p:nvSpPr>
            <p:spPr bwMode="auto">
              <a:xfrm flipH="1">
                <a:off x="1733" y="349"/>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288" name="Line 784"/>
              <p:cNvSpPr>
                <a:spLocks noChangeShapeType="1"/>
              </p:cNvSpPr>
              <p:nvPr/>
            </p:nvSpPr>
            <p:spPr bwMode="auto">
              <a:xfrm flipH="1">
                <a:off x="1732" y="34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289" name="Line 785"/>
              <p:cNvSpPr>
                <a:spLocks noChangeShapeType="1"/>
              </p:cNvSpPr>
              <p:nvPr/>
            </p:nvSpPr>
            <p:spPr bwMode="auto">
              <a:xfrm flipH="1">
                <a:off x="1729" y="349"/>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290" name="Line 786"/>
              <p:cNvSpPr>
                <a:spLocks noChangeShapeType="1"/>
              </p:cNvSpPr>
              <p:nvPr/>
            </p:nvSpPr>
            <p:spPr bwMode="auto">
              <a:xfrm flipH="1" flipV="1">
                <a:off x="1728" y="34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291" name="Line 787"/>
              <p:cNvSpPr>
                <a:spLocks noChangeShapeType="1"/>
              </p:cNvSpPr>
              <p:nvPr/>
            </p:nvSpPr>
            <p:spPr bwMode="auto">
              <a:xfrm flipH="1" flipV="1">
                <a:off x="1726" y="347"/>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292" name="Line 788"/>
              <p:cNvSpPr>
                <a:spLocks noChangeShapeType="1"/>
              </p:cNvSpPr>
              <p:nvPr/>
            </p:nvSpPr>
            <p:spPr bwMode="auto">
              <a:xfrm flipH="1">
                <a:off x="1725" y="34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293" name="Line 789"/>
              <p:cNvSpPr>
                <a:spLocks noChangeShapeType="1"/>
              </p:cNvSpPr>
              <p:nvPr/>
            </p:nvSpPr>
            <p:spPr bwMode="auto">
              <a:xfrm flipH="1" flipV="1">
                <a:off x="1724" y="34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294" name="Line 790"/>
              <p:cNvSpPr>
                <a:spLocks noChangeShapeType="1"/>
              </p:cNvSpPr>
              <p:nvPr/>
            </p:nvSpPr>
            <p:spPr bwMode="auto">
              <a:xfrm flipH="1">
                <a:off x="1723" y="34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295" name="Line 791"/>
              <p:cNvSpPr>
                <a:spLocks noChangeShapeType="1"/>
              </p:cNvSpPr>
              <p:nvPr/>
            </p:nvSpPr>
            <p:spPr bwMode="auto">
              <a:xfrm flipV="1">
                <a:off x="1723" y="34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296" name="Line 792"/>
              <p:cNvSpPr>
                <a:spLocks noChangeShapeType="1"/>
              </p:cNvSpPr>
              <p:nvPr/>
            </p:nvSpPr>
            <p:spPr bwMode="auto">
              <a:xfrm>
                <a:off x="1723" y="34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297" name="Line 793"/>
              <p:cNvSpPr>
                <a:spLocks noChangeShapeType="1"/>
              </p:cNvSpPr>
              <p:nvPr/>
            </p:nvSpPr>
            <p:spPr bwMode="auto">
              <a:xfrm flipH="1" flipV="1">
                <a:off x="2046" y="523"/>
                <a:ext cx="2"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298" name="Line 794"/>
              <p:cNvSpPr>
                <a:spLocks noChangeShapeType="1"/>
              </p:cNvSpPr>
              <p:nvPr/>
            </p:nvSpPr>
            <p:spPr bwMode="auto">
              <a:xfrm flipH="1" flipV="1">
                <a:off x="2041" y="522"/>
                <a:ext cx="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299" name="Line 795"/>
              <p:cNvSpPr>
                <a:spLocks noChangeShapeType="1"/>
              </p:cNvSpPr>
              <p:nvPr/>
            </p:nvSpPr>
            <p:spPr bwMode="auto">
              <a:xfrm flipH="1" flipV="1">
                <a:off x="2035" y="521"/>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00" name="Line 796"/>
              <p:cNvSpPr>
                <a:spLocks noChangeShapeType="1"/>
              </p:cNvSpPr>
              <p:nvPr/>
            </p:nvSpPr>
            <p:spPr bwMode="auto">
              <a:xfrm flipH="1">
                <a:off x="2030" y="521"/>
                <a:ext cx="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01" name="Line 797"/>
              <p:cNvSpPr>
                <a:spLocks noChangeShapeType="1"/>
              </p:cNvSpPr>
              <p:nvPr/>
            </p:nvSpPr>
            <p:spPr bwMode="auto">
              <a:xfrm flipH="1">
                <a:off x="2026" y="522"/>
                <a:ext cx="4"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02" name="Line 798"/>
              <p:cNvSpPr>
                <a:spLocks noChangeShapeType="1"/>
              </p:cNvSpPr>
              <p:nvPr/>
            </p:nvSpPr>
            <p:spPr bwMode="auto">
              <a:xfrm>
                <a:off x="2026" y="525"/>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03" name="Line 799"/>
              <p:cNvSpPr>
                <a:spLocks noChangeShapeType="1"/>
              </p:cNvSpPr>
              <p:nvPr/>
            </p:nvSpPr>
            <p:spPr bwMode="auto">
              <a:xfrm>
                <a:off x="2026" y="527"/>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04" name="Line 800"/>
              <p:cNvSpPr>
                <a:spLocks noChangeShapeType="1"/>
              </p:cNvSpPr>
              <p:nvPr/>
            </p:nvSpPr>
            <p:spPr bwMode="auto">
              <a:xfrm>
                <a:off x="2030" y="529"/>
                <a:ext cx="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05" name="Line 801"/>
              <p:cNvSpPr>
                <a:spLocks noChangeShapeType="1"/>
              </p:cNvSpPr>
              <p:nvPr/>
            </p:nvSpPr>
            <p:spPr bwMode="auto">
              <a:xfrm>
                <a:off x="2035" y="530"/>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06" name="Line 802"/>
              <p:cNvSpPr>
                <a:spLocks noChangeShapeType="1"/>
              </p:cNvSpPr>
              <p:nvPr/>
            </p:nvSpPr>
            <p:spPr bwMode="auto">
              <a:xfrm flipV="1">
                <a:off x="2041" y="528"/>
                <a:ext cx="5"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07" name="Line 803"/>
              <p:cNvSpPr>
                <a:spLocks noChangeShapeType="1"/>
              </p:cNvSpPr>
              <p:nvPr/>
            </p:nvSpPr>
            <p:spPr bwMode="auto">
              <a:xfrm flipV="1">
                <a:off x="2046" y="526"/>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08" name="Line 804"/>
              <p:cNvSpPr>
                <a:spLocks noChangeShapeType="1"/>
              </p:cNvSpPr>
              <p:nvPr/>
            </p:nvSpPr>
            <p:spPr bwMode="auto">
              <a:xfrm>
                <a:off x="2026" y="526"/>
                <a:ext cx="1" cy="6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09" name="Line 805"/>
              <p:cNvSpPr>
                <a:spLocks noChangeShapeType="1"/>
              </p:cNvSpPr>
              <p:nvPr/>
            </p:nvSpPr>
            <p:spPr bwMode="auto">
              <a:xfrm>
                <a:off x="2048" y="526"/>
                <a:ext cx="1" cy="6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10" name="Line 806"/>
              <p:cNvSpPr>
                <a:spLocks noChangeShapeType="1"/>
              </p:cNvSpPr>
              <p:nvPr/>
            </p:nvSpPr>
            <p:spPr bwMode="auto">
              <a:xfrm>
                <a:off x="2026" y="588"/>
                <a:ext cx="7"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140311" name="Line 807"/>
              <p:cNvSpPr>
                <a:spLocks noChangeShapeType="1"/>
              </p:cNvSpPr>
              <p:nvPr/>
            </p:nvSpPr>
            <p:spPr bwMode="auto">
              <a:xfrm>
                <a:off x="2033" y="594"/>
                <a:ext cx="8"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grpSp>
        <p:grpSp>
          <p:nvGrpSpPr>
            <p:cNvPr id="52234" name="Group 808"/>
            <p:cNvGrpSpPr>
              <a:grpSpLocks/>
            </p:cNvGrpSpPr>
            <p:nvPr/>
          </p:nvGrpSpPr>
          <p:grpSpPr bwMode="auto">
            <a:xfrm>
              <a:off x="1889" y="253"/>
              <a:ext cx="909" cy="2365"/>
              <a:chOff x="1889" y="253"/>
              <a:chExt cx="909" cy="2365"/>
            </a:xfrm>
          </p:grpSpPr>
          <p:sp>
            <p:nvSpPr>
              <p:cNvPr id="52872" name="Line 809"/>
              <p:cNvSpPr>
                <a:spLocks noChangeShapeType="1"/>
              </p:cNvSpPr>
              <p:nvPr/>
            </p:nvSpPr>
            <p:spPr bwMode="auto">
              <a:xfrm flipV="1">
                <a:off x="2041" y="588"/>
                <a:ext cx="7"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73" name="Freeform 810"/>
              <p:cNvSpPr>
                <a:spLocks/>
              </p:cNvSpPr>
              <p:nvPr/>
            </p:nvSpPr>
            <p:spPr bwMode="auto">
              <a:xfrm>
                <a:off x="2026" y="526"/>
                <a:ext cx="22" cy="69"/>
              </a:xfrm>
              <a:custGeom>
                <a:avLst/>
                <a:gdLst>
                  <a:gd name="T0" fmla="*/ 0 w 44"/>
                  <a:gd name="T1" fmla="*/ 0 h 69"/>
                  <a:gd name="T2" fmla="*/ 0 w 44"/>
                  <a:gd name="T3" fmla="*/ 62 h 69"/>
                  <a:gd name="T4" fmla="*/ 1 w 44"/>
                  <a:gd name="T5" fmla="*/ 65 h 69"/>
                  <a:gd name="T6" fmla="*/ 1 w 44"/>
                  <a:gd name="T7" fmla="*/ 66 h 69"/>
                  <a:gd name="T8" fmla="*/ 2 w 44"/>
                  <a:gd name="T9" fmla="*/ 67 h 69"/>
                  <a:gd name="T10" fmla="*/ 2 w 44"/>
                  <a:gd name="T11" fmla="*/ 68 h 69"/>
                  <a:gd name="T12" fmla="*/ 3 w 44"/>
                  <a:gd name="T13" fmla="*/ 68 h 69"/>
                  <a:gd name="T14" fmla="*/ 3 w 44"/>
                  <a:gd name="T15" fmla="*/ 69 h 69"/>
                  <a:gd name="T16" fmla="*/ 3 w 44"/>
                  <a:gd name="T17" fmla="*/ 69 h 69"/>
                  <a:gd name="T18" fmla="*/ 4 w 44"/>
                  <a:gd name="T19" fmla="*/ 68 h 69"/>
                  <a:gd name="T20" fmla="*/ 4 w 44"/>
                  <a:gd name="T21" fmla="*/ 68 h 69"/>
                  <a:gd name="T22" fmla="*/ 5 w 44"/>
                  <a:gd name="T23" fmla="*/ 67 h 69"/>
                  <a:gd name="T24" fmla="*/ 5 w 44"/>
                  <a:gd name="T25" fmla="*/ 66 h 69"/>
                  <a:gd name="T26" fmla="*/ 6 w 44"/>
                  <a:gd name="T27" fmla="*/ 63 h 69"/>
                  <a:gd name="T28" fmla="*/ 6 w 44"/>
                  <a:gd name="T29" fmla="*/ 62 h 69"/>
                  <a:gd name="T30" fmla="*/ 6 w 44"/>
                  <a:gd name="T31" fmla="*/ 0 h 69"/>
                  <a:gd name="T32" fmla="*/ 6 w 44"/>
                  <a:gd name="T33" fmla="*/ 1 h 69"/>
                  <a:gd name="T34" fmla="*/ 5 w 44"/>
                  <a:gd name="T35" fmla="*/ 3 h 69"/>
                  <a:gd name="T36" fmla="*/ 5 w 44"/>
                  <a:gd name="T37" fmla="*/ 3 h 69"/>
                  <a:gd name="T38" fmla="*/ 5 w 44"/>
                  <a:gd name="T39" fmla="*/ 4 h 69"/>
                  <a:gd name="T40" fmla="*/ 4 w 44"/>
                  <a:gd name="T41" fmla="*/ 4 h 69"/>
                  <a:gd name="T42" fmla="*/ 4 w 44"/>
                  <a:gd name="T43" fmla="*/ 4 h 69"/>
                  <a:gd name="T44" fmla="*/ 3 w 44"/>
                  <a:gd name="T45" fmla="*/ 4 h 69"/>
                  <a:gd name="T46" fmla="*/ 3 w 44"/>
                  <a:gd name="T47" fmla="*/ 4 h 69"/>
                  <a:gd name="T48" fmla="*/ 3 w 44"/>
                  <a:gd name="T49" fmla="*/ 4 h 69"/>
                  <a:gd name="T50" fmla="*/ 2 w 44"/>
                  <a:gd name="T51" fmla="*/ 4 h 69"/>
                  <a:gd name="T52" fmla="*/ 2 w 44"/>
                  <a:gd name="T53" fmla="*/ 3 h 69"/>
                  <a:gd name="T54" fmla="*/ 1 w 44"/>
                  <a:gd name="T55" fmla="*/ 3 h 69"/>
                  <a:gd name="T56" fmla="*/ 1 w 44"/>
                  <a:gd name="T57" fmla="*/ 2 h 69"/>
                  <a:gd name="T58" fmla="*/ 1 w 44"/>
                  <a:gd name="T59" fmla="*/ 1 h 69"/>
                  <a:gd name="T60" fmla="*/ 0 w 44"/>
                  <a:gd name="T61" fmla="*/ 1 h 69"/>
                  <a:gd name="T62" fmla="*/ 0 w 44"/>
                  <a:gd name="T63" fmla="*/ 0 h 69"/>
                  <a:gd name="T64" fmla="*/ 0 w 44"/>
                  <a:gd name="T65" fmla="*/ 0 h 6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69"/>
                  <a:gd name="T101" fmla="*/ 44 w 44"/>
                  <a:gd name="T102" fmla="*/ 69 h 6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69">
                    <a:moveTo>
                      <a:pt x="0" y="0"/>
                    </a:moveTo>
                    <a:lnTo>
                      <a:pt x="0" y="62"/>
                    </a:lnTo>
                    <a:lnTo>
                      <a:pt x="3" y="65"/>
                    </a:lnTo>
                    <a:lnTo>
                      <a:pt x="7" y="66"/>
                    </a:lnTo>
                    <a:lnTo>
                      <a:pt x="9" y="67"/>
                    </a:lnTo>
                    <a:lnTo>
                      <a:pt x="15" y="68"/>
                    </a:lnTo>
                    <a:lnTo>
                      <a:pt x="17" y="68"/>
                    </a:lnTo>
                    <a:lnTo>
                      <a:pt x="17" y="69"/>
                    </a:lnTo>
                    <a:lnTo>
                      <a:pt x="25" y="69"/>
                    </a:lnTo>
                    <a:lnTo>
                      <a:pt x="28" y="68"/>
                    </a:lnTo>
                    <a:lnTo>
                      <a:pt x="32" y="68"/>
                    </a:lnTo>
                    <a:lnTo>
                      <a:pt x="36" y="67"/>
                    </a:lnTo>
                    <a:lnTo>
                      <a:pt x="40" y="66"/>
                    </a:lnTo>
                    <a:lnTo>
                      <a:pt x="44" y="63"/>
                    </a:lnTo>
                    <a:lnTo>
                      <a:pt x="44" y="62"/>
                    </a:lnTo>
                    <a:lnTo>
                      <a:pt x="44" y="0"/>
                    </a:lnTo>
                    <a:lnTo>
                      <a:pt x="42" y="1"/>
                    </a:lnTo>
                    <a:lnTo>
                      <a:pt x="38" y="3"/>
                    </a:lnTo>
                    <a:lnTo>
                      <a:pt x="36" y="3"/>
                    </a:lnTo>
                    <a:lnTo>
                      <a:pt x="34" y="4"/>
                    </a:lnTo>
                    <a:lnTo>
                      <a:pt x="30" y="4"/>
                    </a:lnTo>
                    <a:lnTo>
                      <a:pt x="28" y="4"/>
                    </a:lnTo>
                    <a:lnTo>
                      <a:pt x="26" y="4"/>
                    </a:lnTo>
                    <a:lnTo>
                      <a:pt x="19" y="4"/>
                    </a:lnTo>
                    <a:lnTo>
                      <a:pt x="17" y="4"/>
                    </a:lnTo>
                    <a:lnTo>
                      <a:pt x="11" y="4"/>
                    </a:lnTo>
                    <a:lnTo>
                      <a:pt x="9" y="3"/>
                    </a:lnTo>
                    <a:lnTo>
                      <a:pt x="5" y="3"/>
                    </a:lnTo>
                    <a:lnTo>
                      <a:pt x="3" y="2"/>
                    </a:lnTo>
                    <a:lnTo>
                      <a:pt x="1" y="1"/>
                    </a:lnTo>
                    <a:lnTo>
                      <a:pt x="0" y="1"/>
                    </a:lnTo>
                    <a:lnTo>
                      <a:pt x="0" y="0"/>
                    </a:lnTo>
                    <a:close/>
                  </a:path>
                </a:pathLst>
              </a:custGeom>
              <a:blipFill dpi="0" rotWithShape="0">
                <a:blip/>
                <a:srcRect/>
                <a:tile tx="0" ty="0" sx="100000" sy="100000" flip="none" algn="tl"/>
              </a:bli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874" name="Line 811"/>
              <p:cNvSpPr>
                <a:spLocks noChangeShapeType="1"/>
              </p:cNvSpPr>
              <p:nvPr/>
            </p:nvSpPr>
            <p:spPr bwMode="auto">
              <a:xfrm>
                <a:off x="2026" y="526"/>
                <a:ext cx="1" cy="6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75" name="Line 812"/>
              <p:cNvSpPr>
                <a:spLocks noChangeShapeType="1"/>
              </p:cNvSpPr>
              <p:nvPr/>
            </p:nvSpPr>
            <p:spPr bwMode="auto">
              <a:xfrm>
                <a:off x="2026" y="588"/>
                <a:ext cx="2"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76" name="Line 813"/>
              <p:cNvSpPr>
                <a:spLocks noChangeShapeType="1"/>
              </p:cNvSpPr>
              <p:nvPr/>
            </p:nvSpPr>
            <p:spPr bwMode="auto">
              <a:xfrm>
                <a:off x="2028" y="591"/>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77" name="Line 814"/>
              <p:cNvSpPr>
                <a:spLocks noChangeShapeType="1"/>
              </p:cNvSpPr>
              <p:nvPr/>
            </p:nvSpPr>
            <p:spPr bwMode="auto">
              <a:xfrm>
                <a:off x="2030" y="59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78" name="Line 815"/>
              <p:cNvSpPr>
                <a:spLocks noChangeShapeType="1"/>
              </p:cNvSpPr>
              <p:nvPr/>
            </p:nvSpPr>
            <p:spPr bwMode="auto">
              <a:xfrm>
                <a:off x="2031" y="593"/>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79" name="Line 816"/>
              <p:cNvSpPr>
                <a:spLocks noChangeShapeType="1"/>
              </p:cNvSpPr>
              <p:nvPr/>
            </p:nvSpPr>
            <p:spPr bwMode="auto">
              <a:xfrm>
                <a:off x="2033" y="59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80" name="Line 817"/>
              <p:cNvSpPr>
                <a:spLocks noChangeShapeType="1"/>
              </p:cNvSpPr>
              <p:nvPr/>
            </p:nvSpPr>
            <p:spPr bwMode="auto">
              <a:xfrm>
                <a:off x="2034" y="59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81" name="Line 818"/>
              <p:cNvSpPr>
                <a:spLocks noChangeShapeType="1"/>
              </p:cNvSpPr>
              <p:nvPr/>
            </p:nvSpPr>
            <p:spPr bwMode="auto">
              <a:xfrm>
                <a:off x="2034" y="595"/>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82" name="Line 819"/>
              <p:cNvSpPr>
                <a:spLocks noChangeShapeType="1"/>
              </p:cNvSpPr>
              <p:nvPr/>
            </p:nvSpPr>
            <p:spPr bwMode="auto">
              <a:xfrm flipV="1">
                <a:off x="2038" y="594"/>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83" name="Line 820"/>
              <p:cNvSpPr>
                <a:spLocks noChangeShapeType="1"/>
              </p:cNvSpPr>
              <p:nvPr/>
            </p:nvSpPr>
            <p:spPr bwMode="auto">
              <a:xfrm>
                <a:off x="2040" y="594"/>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84" name="Line 821"/>
              <p:cNvSpPr>
                <a:spLocks noChangeShapeType="1"/>
              </p:cNvSpPr>
              <p:nvPr/>
            </p:nvSpPr>
            <p:spPr bwMode="auto">
              <a:xfrm flipV="1">
                <a:off x="2042" y="593"/>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85" name="Line 822"/>
              <p:cNvSpPr>
                <a:spLocks noChangeShapeType="1"/>
              </p:cNvSpPr>
              <p:nvPr/>
            </p:nvSpPr>
            <p:spPr bwMode="auto">
              <a:xfrm flipV="1">
                <a:off x="2044" y="592"/>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86" name="Line 823"/>
              <p:cNvSpPr>
                <a:spLocks noChangeShapeType="1"/>
              </p:cNvSpPr>
              <p:nvPr/>
            </p:nvSpPr>
            <p:spPr bwMode="auto">
              <a:xfrm flipV="1">
                <a:off x="2046" y="589"/>
                <a:ext cx="2"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87" name="Line 824"/>
              <p:cNvSpPr>
                <a:spLocks noChangeShapeType="1"/>
              </p:cNvSpPr>
              <p:nvPr/>
            </p:nvSpPr>
            <p:spPr bwMode="auto">
              <a:xfrm flipV="1">
                <a:off x="2048" y="58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88" name="Line 825"/>
              <p:cNvSpPr>
                <a:spLocks noChangeShapeType="1"/>
              </p:cNvSpPr>
              <p:nvPr/>
            </p:nvSpPr>
            <p:spPr bwMode="auto">
              <a:xfrm flipV="1">
                <a:off x="2048" y="526"/>
                <a:ext cx="1" cy="6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89" name="Line 826"/>
              <p:cNvSpPr>
                <a:spLocks noChangeShapeType="1"/>
              </p:cNvSpPr>
              <p:nvPr/>
            </p:nvSpPr>
            <p:spPr bwMode="auto">
              <a:xfrm flipH="1">
                <a:off x="2047" y="52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90" name="Line 827"/>
              <p:cNvSpPr>
                <a:spLocks noChangeShapeType="1"/>
              </p:cNvSpPr>
              <p:nvPr/>
            </p:nvSpPr>
            <p:spPr bwMode="auto">
              <a:xfrm flipH="1">
                <a:off x="2045" y="527"/>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91" name="Line 828"/>
              <p:cNvSpPr>
                <a:spLocks noChangeShapeType="1"/>
              </p:cNvSpPr>
              <p:nvPr/>
            </p:nvSpPr>
            <p:spPr bwMode="auto">
              <a:xfrm flipH="1">
                <a:off x="2044" y="52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92" name="Line 829"/>
              <p:cNvSpPr>
                <a:spLocks noChangeShapeType="1"/>
              </p:cNvSpPr>
              <p:nvPr/>
            </p:nvSpPr>
            <p:spPr bwMode="auto">
              <a:xfrm flipH="1">
                <a:off x="2043" y="52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93" name="Line 830"/>
              <p:cNvSpPr>
                <a:spLocks noChangeShapeType="1"/>
              </p:cNvSpPr>
              <p:nvPr/>
            </p:nvSpPr>
            <p:spPr bwMode="auto">
              <a:xfrm flipH="1">
                <a:off x="2041" y="530"/>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94" name="Line 831"/>
              <p:cNvSpPr>
                <a:spLocks noChangeShapeType="1"/>
              </p:cNvSpPr>
              <p:nvPr/>
            </p:nvSpPr>
            <p:spPr bwMode="auto">
              <a:xfrm flipH="1">
                <a:off x="2040" y="53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95" name="Line 832"/>
              <p:cNvSpPr>
                <a:spLocks noChangeShapeType="1"/>
              </p:cNvSpPr>
              <p:nvPr/>
            </p:nvSpPr>
            <p:spPr bwMode="auto">
              <a:xfrm flipH="1">
                <a:off x="2039" y="53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96" name="Line 833"/>
              <p:cNvSpPr>
                <a:spLocks noChangeShapeType="1"/>
              </p:cNvSpPr>
              <p:nvPr/>
            </p:nvSpPr>
            <p:spPr bwMode="auto">
              <a:xfrm flipH="1">
                <a:off x="2035" y="530"/>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97" name="Line 834"/>
              <p:cNvSpPr>
                <a:spLocks noChangeShapeType="1"/>
              </p:cNvSpPr>
              <p:nvPr/>
            </p:nvSpPr>
            <p:spPr bwMode="auto">
              <a:xfrm flipH="1">
                <a:off x="2034" y="53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98" name="Line 835"/>
              <p:cNvSpPr>
                <a:spLocks noChangeShapeType="1"/>
              </p:cNvSpPr>
              <p:nvPr/>
            </p:nvSpPr>
            <p:spPr bwMode="auto">
              <a:xfrm flipH="1">
                <a:off x="2032" y="530"/>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99" name="Line 836"/>
              <p:cNvSpPr>
                <a:spLocks noChangeShapeType="1"/>
              </p:cNvSpPr>
              <p:nvPr/>
            </p:nvSpPr>
            <p:spPr bwMode="auto">
              <a:xfrm flipH="1" flipV="1">
                <a:off x="2031" y="52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00" name="Line 837"/>
              <p:cNvSpPr>
                <a:spLocks noChangeShapeType="1"/>
              </p:cNvSpPr>
              <p:nvPr/>
            </p:nvSpPr>
            <p:spPr bwMode="auto">
              <a:xfrm flipH="1">
                <a:off x="2029" y="529"/>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01" name="Line 838"/>
              <p:cNvSpPr>
                <a:spLocks noChangeShapeType="1"/>
              </p:cNvSpPr>
              <p:nvPr/>
            </p:nvSpPr>
            <p:spPr bwMode="auto">
              <a:xfrm flipH="1" flipV="1">
                <a:off x="2028" y="52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02" name="Line 839"/>
              <p:cNvSpPr>
                <a:spLocks noChangeShapeType="1"/>
              </p:cNvSpPr>
              <p:nvPr/>
            </p:nvSpPr>
            <p:spPr bwMode="auto">
              <a:xfrm flipH="1" flipV="1">
                <a:off x="2027" y="52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03" name="Line 840"/>
              <p:cNvSpPr>
                <a:spLocks noChangeShapeType="1"/>
              </p:cNvSpPr>
              <p:nvPr/>
            </p:nvSpPr>
            <p:spPr bwMode="auto">
              <a:xfrm flipH="1">
                <a:off x="2026" y="52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04" name="Line 841"/>
              <p:cNvSpPr>
                <a:spLocks noChangeShapeType="1"/>
              </p:cNvSpPr>
              <p:nvPr/>
            </p:nvSpPr>
            <p:spPr bwMode="auto">
              <a:xfrm flipV="1">
                <a:off x="2026" y="52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05" name="Line 842"/>
              <p:cNvSpPr>
                <a:spLocks noChangeShapeType="1"/>
              </p:cNvSpPr>
              <p:nvPr/>
            </p:nvSpPr>
            <p:spPr bwMode="auto">
              <a:xfrm>
                <a:off x="2026" y="52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06" name="Line 843"/>
              <p:cNvSpPr>
                <a:spLocks noChangeShapeType="1"/>
              </p:cNvSpPr>
              <p:nvPr/>
            </p:nvSpPr>
            <p:spPr bwMode="auto">
              <a:xfrm flipH="1" flipV="1">
                <a:off x="1909" y="257"/>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07" name="Line 844"/>
              <p:cNvSpPr>
                <a:spLocks noChangeShapeType="1"/>
              </p:cNvSpPr>
              <p:nvPr/>
            </p:nvSpPr>
            <p:spPr bwMode="auto">
              <a:xfrm flipH="1" flipV="1">
                <a:off x="1905" y="255"/>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08" name="Line 845"/>
              <p:cNvSpPr>
                <a:spLocks noChangeShapeType="1"/>
              </p:cNvSpPr>
              <p:nvPr/>
            </p:nvSpPr>
            <p:spPr bwMode="auto">
              <a:xfrm flipH="1" flipV="1">
                <a:off x="1899" y="253"/>
                <a:ext cx="6"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09" name="Line 846"/>
              <p:cNvSpPr>
                <a:spLocks noChangeShapeType="1"/>
              </p:cNvSpPr>
              <p:nvPr/>
            </p:nvSpPr>
            <p:spPr bwMode="auto">
              <a:xfrm flipH="1">
                <a:off x="1893" y="253"/>
                <a:ext cx="6"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10" name="Line 847"/>
              <p:cNvSpPr>
                <a:spLocks noChangeShapeType="1"/>
              </p:cNvSpPr>
              <p:nvPr/>
            </p:nvSpPr>
            <p:spPr bwMode="auto">
              <a:xfrm flipH="1">
                <a:off x="1890" y="256"/>
                <a:ext cx="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11" name="Line 848"/>
              <p:cNvSpPr>
                <a:spLocks noChangeShapeType="1"/>
              </p:cNvSpPr>
              <p:nvPr/>
            </p:nvSpPr>
            <p:spPr bwMode="auto">
              <a:xfrm>
                <a:off x="1890" y="258"/>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12" name="Line 849"/>
              <p:cNvSpPr>
                <a:spLocks noChangeShapeType="1"/>
              </p:cNvSpPr>
              <p:nvPr/>
            </p:nvSpPr>
            <p:spPr bwMode="auto">
              <a:xfrm>
                <a:off x="1890" y="260"/>
                <a:ext cx="3"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13" name="Line 850"/>
              <p:cNvSpPr>
                <a:spLocks noChangeShapeType="1"/>
              </p:cNvSpPr>
              <p:nvPr/>
            </p:nvSpPr>
            <p:spPr bwMode="auto">
              <a:xfrm>
                <a:off x="1893" y="263"/>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14" name="Line 851"/>
              <p:cNvSpPr>
                <a:spLocks noChangeShapeType="1"/>
              </p:cNvSpPr>
              <p:nvPr/>
            </p:nvSpPr>
            <p:spPr bwMode="auto">
              <a:xfrm flipV="1">
                <a:off x="1899" y="263"/>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15" name="Line 852"/>
              <p:cNvSpPr>
                <a:spLocks noChangeShapeType="1"/>
              </p:cNvSpPr>
              <p:nvPr/>
            </p:nvSpPr>
            <p:spPr bwMode="auto">
              <a:xfrm flipV="1">
                <a:off x="1905" y="262"/>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16" name="Line 853"/>
              <p:cNvSpPr>
                <a:spLocks noChangeShapeType="1"/>
              </p:cNvSpPr>
              <p:nvPr/>
            </p:nvSpPr>
            <p:spPr bwMode="auto">
              <a:xfrm flipV="1">
                <a:off x="1909" y="259"/>
                <a:ext cx="2"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17" name="Line 854"/>
              <p:cNvSpPr>
                <a:spLocks noChangeShapeType="1"/>
              </p:cNvSpPr>
              <p:nvPr/>
            </p:nvSpPr>
            <p:spPr bwMode="auto">
              <a:xfrm>
                <a:off x="1889" y="259"/>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18" name="Line 855"/>
              <p:cNvSpPr>
                <a:spLocks noChangeShapeType="1"/>
              </p:cNvSpPr>
              <p:nvPr/>
            </p:nvSpPr>
            <p:spPr bwMode="auto">
              <a:xfrm>
                <a:off x="1911" y="259"/>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19" name="Line 856"/>
              <p:cNvSpPr>
                <a:spLocks noChangeShapeType="1"/>
              </p:cNvSpPr>
              <p:nvPr/>
            </p:nvSpPr>
            <p:spPr bwMode="auto">
              <a:xfrm>
                <a:off x="1889" y="322"/>
                <a:ext cx="7"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20" name="Line 857"/>
              <p:cNvSpPr>
                <a:spLocks noChangeShapeType="1"/>
              </p:cNvSpPr>
              <p:nvPr/>
            </p:nvSpPr>
            <p:spPr bwMode="auto">
              <a:xfrm>
                <a:off x="1896" y="327"/>
                <a:ext cx="9"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21" name="Line 858"/>
              <p:cNvSpPr>
                <a:spLocks noChangeShapeType="1"/>
              </p:cNvSpPr>
              <p:nvPr/>
            </p:nvSpPr>
            <p:spPr bwMode="auto">
              <a:xfrm flipV="1">
                <a:off x="1905" y="322"/>
                <a:ext cx="6"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22" name="Freeform 859"/>
              <p:cNvSpPr>
                <a:spLocks/>
              </p:cNvSpPr>
              <p:nvPr/>
            </p:nvSpPr>
            <p:spPr bwMode="auto">
              <a:xfrm>
                <a:off x="1889" y="259"/>
                <a:ext cx="22" cy="69"/>
              </a:xfrm>
              <a:custGeom>
                <a:avLst/>
                <a:gdLst>
                  <a:gd name="T0" fmla="*/ 0 w 44"/>
                  <a:gd name="T1" fmla="*/ 0 h 69"/>
                  <a:gd name="T2" fmla="*/ 0 w 44"/>
                  <a:gd name="T3" fmla="*/ 63 h 69"/>
                  <a:gd name="T4" fmla="*/ 1 w 44"/>
                  <a:gd name="T5" fmla="*/ 65 h 69"/>
                  <a:gd name="T6" fmla="*/ 1 w 44"/>
                  <a:gd name="T7" fmla="*/ 66 h 69"/>
                  <a:gd name="T8" fmla="*/ 2 w 44"/>
                  <a:gd name="T9" fmla="*/ 66 h 69"/>
                  <a:gd name="T10" fmla="*/ 2 w 44"/>
                  <a:gd name="T11" fmla="*/ 68 h 69"/>
                  <a:gd name="T12" fmla="*/ 3 w 44"/>
                  <a:gd name="T13" fmla="*/ 68 h 69"/>
                  <a:gd name="T14" fmla="*/ 3 w 44"/>
                  <a:gd name="T15" fmla="*/ 69 h 69"/>
                  <a:gd name="T16" fmla="*/ 3 w 44"/>
                  <a:gd name="T17" fmla="*/ 69 h 69"/>
                  <a:gd name="T18" fmla="*/ 4 w 44"/>
                  <a:gd name="T19" fmla="*/ 69 h 69"/>
                  <a:gd name="T20" fmla="*/ 4 w 44"/>
                  <a:gd name="T21" fmla="*/ 68 h 69"/>
                  <a:gd name="T22" fmla="*/ 5 w 44"/>
                  <a:gd name="T23" fmla="*/ 66 h 69"/>
                  <a:gd name="T24" fmla="*/ 5 w 44"/>
                  <a:gd name="T25" fmla="*/ 65 h 69"/>
                  <a:gd name="T26" fmla="*/ 6 w 44"/>
                  <a:gd name="T27" fmla="*/ 63 h 69"/>
                  <a:gd name="T28" fmla="*/ 6 w 44"/>
                  <a:gd name="T29" fmla="*/ 63 h 69"/>
                  <a:gd name="T30" fmla="*/ 6 w 44"/>
                  <a:gd name="T31" fmla="*/ 0 h 69"/>
                  <a:gd name="T32" fmla="*/ 6 w 44"/>
                  <a:gd name="T33" fmla="*/ 2 h 69"/>
                  <a:gd name="T34" fmla="*/ 5 w 44"/>
                  <a:gd name="T35" fmla="*/ 3 h 69"/>
                  <a:gd name="T36" fmla="*/ 5 w 44"/>
                  <a:gd name="T37" fmla="*/ 4 h 69"/>
                  <a:gd name="T38" fmla="*/ 5 w 44"/>
                  <a:gd name="T39" fmla="*/ 4 h 69"/>
                  <a:gd name="T40" fmla="*/ 4 w 44"/>
                  <a:gd name="T41" fmla="*/ 4 h 69"/>
                  <a:gd name="T42" fmla="*/ 4 w 44"/>
                  <a:gd name="T43" fmla="*/ 4 h 69"/>
                  <a:gd name="T44" fmla="*/ 3 w 44"/>
                  <a:gd name="T45" fmla="*/ 4 h 69"/>
                  <a:gd name="T46" fmla="*/ 3 w 44"/>
                  <a:gd name="T47" fmla="*/ 4 h 69"/>
                  <a:gd name="T48" fmla="*/ 3 w 44"/>
                  <a:gd name="T49" fmla="*/ 4 h 69"/>
                  <a:gd name="T50" fmla="*/ 2 w 44"/>
                  <a:gd name="T51" fmla="*/ 4 h 69"/>
                  <a:gd name="T52" fmla="*/ 2 w 44"/>
                  <a:gd name="T53" fmla="*/ 4 h 69"/>
                  <a:gd name="T54" fmla="*/ 1 w 44"/>
                  <a:gd name="T55" fmla="*/ 3 h 69"/>
                  <a:gd name="T56" fmla="*/ 1 w 44"/>
                  <a:gd name="T57" fmla="*/ 2 h 69"/>
                  <a:gd name="T58" fmla="*/ 1 w 44"/>
                  <a:gd name="T59" fmla="*/ 2 h 69"/>
                  <a:gd name="T60" fmla="*/ 0 w 44"/>
                  <a:gd name="T61" fmla="*/ 1 h 69"/>
                  <a:gd name="T62" fmla="*/ 0 w 44"/>
                  <a:gd name="T63" fmla="*/ 1 h 69"/>
                  <a:gd name="T64" fmla="*/ 0 w 44"/>
                  <a:gd name="T65" fmla="*/ 0 h 6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69"/>
                  <a:gd name="T101" fmla="*/ 44 w 44"/>
                  <a:gd name="T102" fmla="*/ 69 h 6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69">
                    <a:moveTo>
                      <a:pt x="0" y="0"/>
                    </a:moveTo>
                    <a:lnTo>
                      <a:pt x="0" y="63"/>
                    </a:lnTo>
                    <a:lnTo>
                      <a:pt x="3" y="65"/>
                    </a:lnTo>
                    <a:lnTo>
                      <a:pt x="7" y="66"/>
                    </a:lnTo>
                    <a:lnTo>
                      <a:pt x="11" y="66"/>
                    </a:lnTo>
                    <a:lnTo>
                      <a:pt x="15" y="68"/>
                    </a:lnTo>
                    <a:lnTo>
                      <a:pt x="17" y="68"/>
                    </a:lnTo>
                    <a:lnTo>
                      <a:pt x="17" y="69"/>
                    </a:lnTo>
                    <a:lnTo>
                      <a:pt x="25" y="69"/>
                    </a:lnTo>
                    <a:lnTo>
                      <a:pt x="28" y="69"/>
                    </a:lnTo>
                    <a:lnTo>
                      <a:pt x="32" y="68"/>
                    </a:lnTo>
                    <a:lnTo>
                      <a:pt x="36" y="66"/>
                    </a:lnTo>
                    <a:lnTo>
                      <a:pt x="40" y="65"/>
                    </a:lnTo>
                    <a:lnTo>
                      <a:pt x="44" y="63"/>
                    </a:lnTo>
                    <a:lnTo>
                      <a:pt x="44" y="0"/>
                    </a:lnTo>
                    <a:lnTo>
                      <a:pt x="42" y="2"/>
                    </a:lnTo>
                    <a:lnTo>
                      <a:pt x="40" y="3"/>
                    </a:lnTo>
                    <a:lnTo>
                      <a:pt x="36" y="4"/>
                    </a:lnTo>
                    <a:lnTo>
                      <a:pt x="34" y="4"/>
                    </a:lnTo>
                    <a:lnTo>
                      <a:pt x="30" y="4"/>
                    </a:lnTo>
                    <a:lnTo>
                      <a:pt x="28" y="4"/>
                    </a:lnTo>
                    <a:lnTo>
                      <a:pt x="26" y="4"/>
                    </a:lnTo>
                    <a:lnTo>
                      <a:pt x="19" y="4"/>
                    </a:lnTo>
                    <a:lnTo>
                      <a:pt x="17" y="4"/>
                    </a:lnTo>
                    <a:lnTo>
                      <a:pt x="13" y="4"/>
                    </a:lnTo>
                    <a:lnTo>
                      <a:pt x="9" y="4"/>
                    </a:lnTo>
                    <a:lnTo>
                      <a:pt x="5" y="3"/>
                    </a:lnTo>
                    <a:lnTo>
                      <a:pt x="3" y="2"/>
                    </a:lnTo>
                    <a:lnTo>
                      <a:pt x="1" y="2"/>
                    </a:lnTo>
                    <a:lnTo>
                      <a:pt x="0" y="1"/>
                    </a:lnTo>
                    <a:lnTo>
                      <a:pt x="0" y="0"/>
                    </a:lnTo>
                    <a:close/>
                  </a:path>
                </a:pathLst>
              </a:custGeom>
              <a:blipFill dpi="0" rotWithShape="0">
                <a:blip/>
                <a:srcRect/>
                <a:tile tx="0" ty="0" sx="100000" sy="100000" flip="none" algn="tl"/>
              </a:bli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923" name="Line 860"/>
              <p:cNvSpPr>
                <a:spLocks noChangeShapeType="1"/>
              </p:cNvSpPr>
              <p:nvPr/>
            </p:nvSpPr>
            <p:spPr bwMode="auto">
              <a:xfrm>
                <a:off x="1889" y="259"/>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24" name="Line 861"/>
              <p:cNvSpPr>
                <a:spLocks noChangeShapeType="1"/>
              </p:cNvSpPr>
              <p:nvPr/>
            </p:nvSpPr>
            <p:spPr bwMode="auto">
              <a:xfrm>
                <a:off x="1889" y="322"/>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25" name="Line 862"/>
              <p:cNvSpPr>
                <a:spLocks noChangeShapeType="1"/>
              </p:cNvSpPr>
              <p:nvPr/>
            </p:nvSpPr>
            <p:spPr bwMode="auto">
              <a:xfrm>
                <a:off x="1891" y="324"/>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26" name="Line 863"/>
              <p:cNvSpPr>
                <a:spLocks noChangeShapeType="1"/>
              </p:cNvSpPr>
              <p:nvPr/>
            </p:nvSpPr>
            <p:spPr bwMode="auto">
              <a:xfrm>
                <a:off x="1893" y="325"/>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27" name="Line 864"/>
              <p:cNvSpPr>
                <a:spLocks noChangeShapeType="1"/>
              </p:cNvSpPr>
              <p:nvPr/>
            </p:nvSpPr>
            <p:spPr bwMode="auto">
              <a:xfrm>
                <a:off x="1895" y="325"/>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28" name="Line 865"/>
              <p:cNvSpPr>
                <a:spLocks noChangeShapeType="1"/>
              </p:cNvSpPr>
              <p:nvPr/>
            </p:nvSpPr>
            <p:spPr bwMode="auto">
              <a:xfrm>
                <a:off x="1897" y="32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29" name="Line 866"/>
              <p:cNvSpPr>
                <a:spLocks noChangeShapeType="1"/>
              </p:cNvSpPr>
              <p:nvPr/>
            </p:nvSpPr>
            <p:spPr bwMode="auto">
              <a:xfrm>
                <a:off x="1898" y="32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30" name="Line 867"/>
              <p:cNvSpPr>
                <a:spLocks noChangeShapeType="1"/>
              </p:cNvSpPr>
              <p:nvPr/>
            </p:nvSpPr>
            <p:spPr bwMode="auto">
              <a:xfrm>
                <a:off x="1898" y="328"/>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31" name="Line 868"/>
              <p:cNvSpPr>
                <a:spLocks noChangeShapeType="1"/>
              </p:cNvSpPr>
              <p:nvPr/>
            </p:nvSpPr>
            <p:spPr bwMode="auto">
              <a:xfrm>
                <a:off x="1902" y="328"/>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32" name="Line 869"/>
              <p:cNvSpPr>
                <a:spLocks noChangeShapeType="1"/>
              </p:cNvSpPr>
              <p:nvPr/>
            </p:nvSpPr>
            <p:spPr bwMode="auto">
              <a:xfrm flipV="1">
                <a:off x="1904" y="327"/>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33" name="Line 870"/>
              <p:cNvSpPr>
                <a:spLocks noChangeShapeType="1"/>
              </p:cNvSpPr>
              <p:nvPr/>
            </p:nvSpPr>
            <p:spPr bwMode="auto">
              <a:xfrm flipV="1">
                <a:off x="1906" y="325"/>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34" name="Line 871"/>
              <p:cNvSpPr>
                <a:spLocks noChangeShapeType="1"/>
              </p:cNvSpPr>
              <p:nvPr/>
            </p:nvSpPr>
            <p:spPr bwMode="auto">
              <a:xfrm flipV="1">
                <a:off x="1908" y="32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35" name="Line 872"/>
              <p:cNvSpPr>
                <a:spLocks noChangeShapeType="1"/>
              </p:cNvSpPr>
              <p:nvPr/>
            </p:nvSpPr>
            <p:spPr bwMode="auto">
              <a:xfrm flipV="1">
                <a:off x="1909" y="322"/>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36" name="Line 873"/>
              <p:cNvSpPr>
                <a:spLocks noChangeShapeType="1"/>
              </p:cNvSpPr>
              <p:nvPr/>
            </p:nvSpPr>
            <p:spPr bwMode="auto">
              <a:xfrm>
                <a:off x="1911" y="32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37" name="Line 874"/>
              <p:cNvSpPr>
                <a:spLocks noChangeShapeType="1"/>
              </p:cNvSpPr>
              <p:nvPr/>
            </p:nvSpPr>
            <p:spPr bwMode="auto">
              <a:xfrm flipV="1">
                <a:off x="1911" y="259"/>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38" name="Line 875"/>
              <p:cNvSpPr>
                <a:spLocks noChangeShapeType="1"/>
              </p:cNvSpPr>
              <p:nvPr/>
            </p:nvSpPr>
            <p:spPr bwMode="auto">
              <a:xfrm flipH="1">
                <a:off x="1910" y="259"/>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39" name="Line 876"/>
              <p:cNvSpPr>
                <a:spLocks noChangeShapeType="1"/>
              </p:cNvSpPr>
              <p:nvPr/>
            </p:nvSpPr>
            <p:spPr bwMode="auto">
              <a:xfrm flipH="1">
                <a:off x="1909" y="26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40" name="Line 877"/>
              <p:cNvSpPr>
                <a:spLocks noChangeShapeType="1"/>
              </p:cNvSpPr>
              <p:nvPr/>
            </p:nvSpPr>
            <p:spPr bwMode="auto">
              <a:xfrm flipH="1">
                <a:off x="1908" y="26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41" name="Line 878"/>
              <p:cNvSpPr>
                <a:spLocks noChangeShapeType="1"/>
              </p:cNvSpPr>
              <p:nvPr/>
            </p:nvSpPr>
            <p:spPr bwMode="auto">
              <a:xfrm flipH="1">
                <a:off x="1907" y="263"/>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42" name="Line 879"/>
              <p:cNvSpPr>
                <a:spLocks noChangeShapeType="1"/>
              </p:cNvSpPr>
              <p:nvPr/>
            </p:nvSpPr>
            <p:spPr bwMode="auto">
              <a:xfrm flipH="1">
                <a:off x="1905" y="263"/>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43" name="Line 880"/>
              <p:cNvSpPr>
                <a:spLocks noChangeShapeType="1"/>
              </p:cNvSpPr>
              <p:nvPr/>
            </p:nvSpPr>
            <p:spPr bwMode="auto">
              <a:xfrm flipH="1">
                <a:off x="1904" y="263"/>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44" name="Line 881"/>
              <p:cNvSpPr>
                <a:spLocks noChangeShapeType="1"/>
              </p:cNvSpPr>
              <p:nvPr/>
            </p:nvSpPr>
            <p:spPr bwMode="auto">
              <a:xfrm flipH="1">
                <a:off x="1903" y="263"/>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45" name="Line 882"/>
              <p:cNvSpPr>
                <a:spLocks noChangeShapeType="1"/>
              </p:cNvSpPr>
              <p:nvPr/>
            </p:nvSpPr>
            <p:spPr bwMode="auto">
              <a:xfrm flipH="1">
                <a:off x="1899" y="263"/>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46" name="Line 883"/>
              <p:cNvSpPr>
                <a:spLocks noChangeShapeType="1"/>
              </p:cNvSpPr>
              <p:nvPr/>
            </p:nvSpPr>
            <p:spPr bwMode="auto">
              <a:xfrm flipH="1">
                <a:off x="1898" y="263"/>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47" name="Line 884"/>
              <p:cNvSpPr>
                <a:spLocks noChangeShapeType="1"/>
              </p:cNvSpPr>
              <p:nvPr/>
            </p:nvSpPr>
            <p:spPr bwMode="auto">
              <a:xfrm flipH="1">
                <a:off x="1896" y="263"/>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48" name="Line 885"/>
              <p:cNvSpPr>
                <a:spLocks noChangeShapeType="1"/>
              </p:cNvSpPr>
              <p:nvPr/>
            </p:nvSpPr>
            <p:spPr bwMode="auto">
              <a:xfrm flipH="1">
                <a:off x="1894" y="263"/>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49" name="Line 886"/>
              <p:cNvSpPr>
                <a:spLocks noChangeShapeType="1"/>
              </p:cNvSpPr>
              <p:nvPr/>
            </p:nvSpPr>
            <p:spPr bwMode="auto">
              <a:xfrm flipH="1" flipV="1">
                <a:off x="1892" y="262"/>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50" name="Line 887"/>
              <p:cNvSpPr>
                <a:spLocks noChangeShapeType="1"/>
              </p:cNvSpPr>
              <p:nvPr/>
            </p:nvSpPr>
            <p:spPr bwMode="auto">
              <a:xfrm flipH="1" flipV="1">
                <a:off x="1891" y="26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51" name="Line 888"/>
              <p:cNvSpPr>
                <a:spLocks noChangeShapeType="1"/>
              </p:cNvSpPr>
              <p:nvPr/>
            </p:nvSpPr>
            <p:spPr bwMode="auto">
              <a:xfrm flipH="1">
                <a:off x="1890" y="26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52" name="Line 889"/>
              <p:cNvSpPr>
                <a:spLocks noChangeShapeType="1"/>
              </p:cNvSpPr>
              <p:nvPr/>
            </p:nvSpPr>
            <p:spPr bwMode="auto">
              <a:xfrm flipH="1" flipV="1">
                <a:off x="1889" y="26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53" name="Line 890"/>
              <p:cNvSpPr>
                <a:spLocks noChangeShapeType="1"/>
              </p:cNvSpPr>
              <p:nvPr/>
            </p:nvSpPr>
            <p:spPr bwMode="auto">
              <a:xfrm>
                <a:off x="1889" y="26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54" name="Line 891"/>
              <p:cNvSpPr>
                <a:spLocks noChangeShapeType="1"/>
              </p:cNvSpPr>
              <p:nvPr/>
            </p:nvSpPr>
            <p:spPr bwMode="auto">
              <a:xfrm flipV="1">
                <a:off x="1889" y="25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55" name="Line 892"/>
              <p:cNvSpPr>
                <a:spLocks noChangeShapeType="1"/>
              </p:cNvSpPr>
              <p:nvPr/>
            </p:nvSpPr>
            <p:spPr bwMode="auto">
              <a:xfrm flipH="1" flipV="1">
                <a:off x="2773" y="2124"/>
                <a:ext cx="2"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56" name="Line 893"/>
              <p:cNvSpPr>
                <a:spLocks noChangeShapeType="1"/>
              </p:cNvSpPr>
              <p:nvPr/>
            </p:nvSpPr>
            <p:spPr bwMode="auto">
              <a:xfrm flipH="1" flipV="1">
                <a:off x="2768" y="2122"/>
                <a:ext cx="5"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57" name="Line 894"/>
              <p:cNvSpPr>
                <a:spLocks noChangeShapeType="1"/>
              </p:cNvSpPr>
              <p:nvPr/>
            </p:nvSpPr>
            <p:spPr bwMode="auto">
              <a:xfrm flipH="1">
                <a:off x="2762" y="2122"/>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58" name="Line 895"/>
              <p:cNvSpPr>
                <a:spLocks noChangeShapeType="1"/>
              </p:cNvSpPr>
              <p:nvPr/>
            </p:nvSpPr>
            <p:spPr bwMode="auto">
              <a:xfrm flipH="1">
                <a:off x="2757" y="2122"/>
                <a:ext cx="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59" name="Line 896"/>
              <p:cNvSpPr>
                <a:spLocks noChangeShapeType="1"/>
              </p:cNvSpPr>
              <p:nvPr/>
            </p:nvSpPr>
            <p:spPr bwMode="auto">
              <a:xfrm flipH="1">
                <a:off x="2754" y="2123"/>
                <a:ext cx="3"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60" name="Line 897"/>
              <p:cNvSpPr>
                <a:spLocks noChangeShapeType="1"/>
              </p:cNvSpPr>
              <p:nvPr/>
            </p:nvSpPr>
            <p:spPr bwMode="auto">
              <a:xfrm>
                <a:off x="2754" y="2126"/>
                <a:ext cx="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61" name="Line 898"/>
              <p:cNvSpPr>
                <a:spLocks noChangeShapeType="1"/>
              </p:cNvSpPr>
              <p:nvPr/>
            </p:nvSpPr>
            <p:spPr bwMode="auto">
              <a:xfrm>
                <a:off x="2754" y="2129"/>
                <a:ext cx="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62" name="Line 899"/>
              <p:cNvSpPr>
                <a:spLocks noChangeShapeType="1"/>
              </p:cNvSpPr>
              <p:nvPr/>
            </p:nvSpPr>
            <p:spPr bwMode="auto">
              <a:xfrm>
                <a:off x="2757" y="2131"/>
                <a:ext cx="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63" name="Line 900"/>
              <p:cNvSpPr>
                <a:spLocks noChangeShapeType="1"/>
              </p:cNvSpPr>
              <p:nvPr/>
            </p:nvSpPr>
            <p:spPr bwMode="auto">
              <a:xfrm>
                <a:off x="2762" y="2132"/>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64" name="Line 901"/>
              <p:cNvSpPr>
                <a:spLocks noChangeShapeType="1"/>
              </p:cNvSpPr>
              <p:nvPr/>
            </p:nvSpPr>
            <p:spPr bwMode="auto">
              <a:xfrm flipV="1">
                <a:off x="2768" y="2130"/>
                <a:ext cx="5"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65" name="Line 902"/>
              <p:cNvSpPr>
                <a:spLocks noChangeShapeType="1"/>
              </p:cNvSpPr>
              <p:nvPr/>
            </p:nvSpPr>
            <p:spPr bwMode="auto">
              <a:xfrm flipV="1">
                <a:off x="2773" y="2127"/>
                <a:ext cx="2"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66" name="Line 903"/>
              <p:cNvSpPr>
                <a:spLocks noChangeShapeType="1"/>
              </p:cNvSpPr>
              <p:nvPr/>
            </p:nvSpPr>
            <p:spPr bwMode="auto">
              <a:xfrm>
                <a:off x="2753" y="2127"/>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67" name="Line 904"/>
              <p:cNvSpPr>
                <a:spLocks noChangeShapeType="1"/>
              </p:cNvSpPr>
              <p:nvPr/>
            </p:nvSpPr>
            <p:spPr bwMode="auto">
              <a:xfrm>
                <a:off x="2775" y="2127"/>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68" name="Line 905"/>
              <p:cNvSpPr>
                <a:spLocks noChangeShapeType="1"/>
              </p:cNvSpPr>
              <p:nvPr/>
            </p:nvSpPr>
            <p:spPr bwMode="auto">
              <a:xfrm>
                <a:off x="2753" y="2190"/>
                <a:ext cx="6"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69" name="Line 906"/>
              <p:cNvSpPr>
                <a:spLocks noChangeShapeType="1"/>
              </p:cNvSpPr>
              <p:nvPr/>
            </p:nvSpPr>
            <p:spPr bwMode="auto">
              <a:xfrm>
                <a:off x="2759" y="2195"/>
                <a:ext cx="9"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70" name="Line 907"/>
              <p:cNvSpPr>
                <a:spLocks noChangeShapeType="1"/>
              </p:cNvSpPr>
              <p:nvPr/>
            </p:nvSpPr>
            <p:spPr bwMode="auto">
              <a:xfrm flipV="1">
                <a:off x="2768" y="2190"/>
                <a:ext cx="7"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71" name="Freeform 908"/>
              <p:cNvSpPr>
                <a:spLocks/>
              </p:cNvSpPr>
              <p:nvPr/>
            </p:nvSpPr>
            <p:spPr bwMode="auto">
              <a:xfrm>
                <a:off x="2753" y="2127"/>
                <a:ext cx="22" cy="68"/>
              </a:xfrm>
              <a:custGeom>
                <a:avLst/>
                <a:gdLst>
                  <a:gd name="T0" fmla="*/ 0 w 45"/>
                  <a:gd name="T1" fmla="*/ 0 h 68"/>
                  <a:gd name="T2" fmla="*/ 0 w 45"/>
                  <a:gd name="T3" fmla="*/ 63 h 68"/>
                  <a:gd name="T4" fmla="*/ 0 w 45"/>
                  <a:gd name="T5" fmla="*/ 65 h 68"/>
                  <a:gd name="T6" fmla="*/ 1 w 45"/>
                  <a:gd name="T7" fmla="*/ 66 h 68"/>
                  <a:gd name="T8" fmla="*/ 1 w 45"/>
                  <a:gd name="T9" fmla="*/ 67 h 68"/>
                  <a:gd name="T10" fmla="*/ 2 w 45"/>
                  <a:gd name="T11" fmla="*/ 68 h 68"/>
                  <a:gd name="T12" fmla="*/ 2 w 45"/>
                  <a:gd name="T13" fmla="*/ 68 h 68"/>
                  <a:gd name="T14" fmla="*/ 2 w 45"/>
                  <a:gd name="T15" fmla="*/ 68 h 68"/>
                  <a:gd name="T16" fmla="*/ 3 w 45"/>
                  <a:gd name="T17" fmla="*/ 68 h 68"/>
                  <a:gd name="T18" fmla="*/ 3 w 45"/>
                  <a:gd name="T19" fmla="*/ 68 h 68"/>
                  <a:gd name="T20" fmla="*/ 4 w 45"/>
                  <a:gd name="T21" fmla="*/ 67 h 68"/>
                  <a:gd name="T22" fmla="*/ 4 w 45"/>
                  <a:gd name="T23" fmla="*/ 66 h 68"/>
                  <a:gd name="T24" fmla="*/ 5 w 45"/>
                  <a:gd name="T25" fmla="*/ 65 h 68"/>
                  <a:gd name="T26" fmla="*/ 5 w 45"/>
                  <a:gd name="T27" fmla="*/ 63 h 68"/>
                  <a:gd name="T28" fmla="*/ 5 w 45"/>
                  <a:gd name="T29" fmla="*/ 63 h 68"/>
                  <a:gd name="T30" fmla="*/ 5 w 45"/>
                  <a:gd name="T31" fmla="*/ 0 h 68"/>
                  <a:gd name="T32" fmla="*/ 5 w 45"/>
                  <a:gd name="T33" fmla="*/ 2 h 68"/>
                  <a:gd name="T34" fmla="*/ 4 w 45"/>
                  <a:gd name="T35" fmla="*/ 3 h 68"/>
                  <a:gd name="T36" fmla="*/ 4 w 45"/>
                  <a:gd name="T37" fmla="*/ 4 h 68"/>
                  <a:gd name="T38" fmla="*/ 4 w 45"/>
                  <a:gd name="T39" fmla="*/ 4 h 68"/>
                  <a:gd name="T40" fmla="*/ 3 w 45"/>
                  <a:gd name="T41" fmla="*/ 5 h 68"/>
                  <a:gd name="T42" fmla="*/ 3 w 45"/>
                  <a:gd name="T43" fmla="*/ 5 h 68"/>
                  <a:gd name="T44" fmla="*/ 3 w 45"/>
                  <a:gd name="T45" fmla="*/ 5 h 68"/>
                  <a:gd name="T46" fmla="*/ 2 w 45"/>
                  <a:gd name="T47" fmla="*/ 5 h 68"/>
                  <a:gd name="T48" fmla="*/ 2 w 45"/>
                  <a:gd name="T49" fmla="*/ 5 h 68"/>
                  <a:gd name="T50" fmla="*/ 1 w 45"/>
                  <a:gd name="T51" fmla="*/ 5 h 68"/>
                  <a:gd name="T52" fmla="*/ 1 w 45"/>
                  <a:gd name="T53" fmla="*/ 4 h 68"/>
                  <a:gd name="T54" fmla="*/ 0 w 45"/>
                  <a:gd name="T55" fmla="*/ 3 h 68"/>
                  <a:gd name="T56" fmla="*/ 0 w 45"/>
                  <a:gd name="T57" fmla="*/ 3 h 68"/>
                  <a:gd name="T58" fmla="*/ 0 w 45"/>
                  <a:gd name="T59" fmla="*/ 2 h 68"/>
                  <a:gd name="T60" fmla="*/ 0 w 45"/>
                  <a:gd name="T61" fmla="*/ 2 h 68"/>
                  <a:gd name="T62" fmla="*/ 0 w 45"/>
                  <a:gd name="T63" fmla="*/ 1 h 68"/>
                  <a:gd name="T64" fmla="*/ 0 w 45"/>
                  <a:gd name="T65" fmla="*/ 0 h 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5"/>
                  <a:gd name="T100" fmla="*/ 0 h 68"/>
                  <a:gd name="T101" fmla="*/ 45 w 45"/>
                  <a:gd name="T102" fmla="*/ 68 h 6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5" h="68">
                    <a:moveTo>
                      <a:pt x="0" y="0"/>
                    </a:moveTo>
                    <a:lnTo>
                      <a:pt x="0" y="63"/>
                    </a:lnTo>
                    <a:lnTo>
                      <a:pt x="4" y="65"/>
                    </a:lnTo>
                    <a:lnTo>
                      <a:pt x="8" y="66"/>
                    </a:lnTo>
                    <a:lnTo>
                      <a:pt x="10" y="67"/>
                    </a:lnTo>
                    <a:lnTo>
                      <a:pt x="16" y="68"/>
                    </a:lnTo>
                    <a:lnTo>
                      <a:pt x="18" y="68"/>
                    </a:lnTo>
                    <a:lnTo>
                      <a:pt x="25" y="68"/>
                    </a:lnTo>
                    <a:lnTo>
                      <a:pt x="29" y="68"/>
                    </a:lnTo>
                    <a:lnTo>
                      <a:pt x="33" y="67"/>
                    </a:lnTo>
                    <a:lnTo>
                      <a:pt x="37" y="66"/>
                    </a:lnTo>
                    <a:lnTo>
                      <a:pt x="41" y="65"/>
                    </a:lnTo>
                    <a:lnTo>
                      <a:pt x="45" y="63"/>
                    </a:lnTo>
                    <a:lnTo>
                      <a:pt x="45" y="0"/>
                    </a:lnTo>
                    <a:lnTo>
                      <a:pt x="43" y="2"/>
                    </a:lnTo>
                    <a:lnTo>
                      <a:pt x="39" y="3"/>
                    </a:lnTo>
                    <a:lnTo>
                      <a:pt x="37" y="4"/>
                    </a:lnTo>
                    <a:lnTo>
                      <a:pt x="35" y="4"/>
                    </a:lnTo>
                    <a:lnTo>
                      <a:pt x="31" y="5"/>
                    </a:lnTo>
                    <a:lnTo>
                      <a:pt x="29" y="5"/>
                    </a:lnTo>
                    <a:lnTo>
                      <a:pt x="27" y="5"/>
                    </a:lnTo>
                    <a:lnTo>
                      <a:pt x="20" y="5"/>
                    </a:lnTo>
                    <a:lnTo>
                      <a:pt x="18" y="5"/>
                    </a:lnTo>
                    <a:lnTo>
                      <a:pt x="12" y="5"/>
                    </a:lnTo>
                    <a:lnTo>
                      <a:pt x="10" y="4"/>
                    </a:lnTo>
                    <a:lnTo>
                      <a:pt x="6" y="3"/>
                    </a:lnTo>
                    <a:lnTo>
                      <a:pt x="4" y="3"/>
                    </a:lnTo>
                    <a:lnTo>
                      <a:pt x="2" y="2"/>
                    </a:lnTo>
                    <a:lnTo>
                      <a:pt x="0" y="2"/>
                    </a:lnTo>
                    <a:lnTo>
                      <a:pt x="0" y="1"/>
                    </a:lnTo>
                    <a:lnTo>
                      <a:pt x="0" y="0"/>
                    </a:lnTo>
                    <a:close/>
                  </a:path>
                </a:pathLst>
              </a:custGeom>
              <a:blipFill dpi="0" rotWithShape="0">
                <a:blip/>
                <a:srcRect/>
                <a:tile tx="0" ty="0" sx="100000" sy="100000" flip="none" algn="tl"/>
              </a:bli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972" name="Line 909"/>
              <p:cNvSpPr>
                <a:spLocks noChangeShapeType="1"/>
              </p:cNvSpPr>
              <p:nvPr/>
            </p:nvSpPr>
            <p:spPr bwMode="auto">
              <a:xfrm>
                <a:off x="2753" y="2127"/>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73" name="Line 910"/>
              <p:cNvSpPr>
                <a:spLocks noChangeShapeType="1"/>
              </p:cNvSpPr>
              <p:nvPr/>
            </p:nvSpPr>
            <p:spPr bwMode="auto">
              <a:xfrm>
                <a:off x="2753" y="2190"/>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74" name="Line 911"/>
              <p:cNvSpPr>
                <a:spLocks noChangeShapeType="1"/>
              </p:cNvSpPr>
              <p:nvPr/>
            </p:nvSpPr>
            <p:spPr bwMode="auto">
              <a:xfrm>
                <a:off x="2755" y="2192"/>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75" name="Line 912"/>
              <p:cNvSpPr>
                <a:spLocks noChangeShapeType="1"/>
              </p:cNvSpPr>
              <p:nvPr/>
            </p:nvSpPr>
            <p:spPr bwMode="auto">
              <a:xfrm>
                <a:off x="2757" y="2193"/>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76" name="Line 913"/>
              <p:cNvSpPr>
                <a:spLocks noChangeShapeType="1"/>
              </p:cNvSpPr>
              <p:nvPr/>
            </p:nvSpPr>
            <p:spPr bwMode="auto">
              <a:xfrm>
                <a:off x="2757" y="2194"/>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77" name="Line 914"/>
              <p:cNvSpPr>
                <a:spLocks noChangeShapeType="1"/>
              </p:cNvSpPr>
              <p:nvPr/>
            </p:nvSpPr>
            <p:spPr bwMode="auto">
              <a:xfrm>
                <a:off x="2760" y="219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78" name="Line 915"/>
              <p:cNvSpPr>
                <a:spLocks noChangeShapeType="1"/>
              </p:cNvSpPr>
              <p:nvPr/>
            </p:nvSpPr>
            <p:spPr bwMode="auto">
              <a:xfrm>
                <a:off x="2761" y="219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79" name="Line 916"/>
              <p:cNvSpPr>
                <a:spLocks noChangeShapeType="1"/>
              </p:cNvSpPr>
              <p:nvPr/>
            </p:nvSpPr>
            <p:spPr bwMode="auto">
              <a:xfrm>
                <a:off x="2761" y="2195"/>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80" name="Line 917"/>
              <p:cNvSpPr>
                <a:spLocks noChangeShapeType="1"/>
              </p:cNvSpPr>
              <p:nvPr/>
            </p:nvSpPr>
            <p:spPr bwMode="auto">
              <a:xfrm>
                <a:off x="2765" y="2195"/>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81" name="Line 918"/>
              <p:cNvSpPr>
                <a:spLocks noChangeShapeType="1"/>
              </p:cNvSpPr>
              <p:nvPr/>
            </p:nvSpPr>
            <p:spPr bwMode="auto">
              <a:xfrm flipV="1">
                <a:off x="2767" y="2194"/>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82" name="Line 919"/>
              <p:cNvSpPr>
                <a:spLocks noChangeShapeType="1"/>
              </p:cNvSpPr>
              <p:nvPr/>
            </p:nvSpPr>
            <p:spPr bwMode="auto">
              <a:xfrm flipV="1">
                <a:off x="2769" y="2193"/>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83" name="Line 920"/>
              <p:cNvSpPr>
                <a:spLocks noChangeShapeType="1"/>
              </p:cNvSpPr>
              <p:nvPr/>
            </p:nvSpPr>
            <p:spPr bwMode="auto">
              <a:xfrm flipV="1">
                <a:off x="2771" y="2192"/>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84" name="Line 921"/>
              <p:cNvSpPr>
                <a:spLocks noChangeShapeType="1"/>
              </p:cNvSpPr>
              <p:nvPr/>
            </p:nvSpPr>
            <p:spPr bwMode="auto">
              <a:xfrm flipV="1">
                <a:off x="2773" y="2190"/>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85" name="Line 922"/>
              <p:cNvSpPr>
                <a:spLocks noChangeShapeType="1"/>
              </p:cNvSpPr>
              <p:nvPr/>
            </p:nvSpPr>
            <p:spPr bwMode="auto">
              <a:xfrm>
                <a:off x="2775" y="219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86" name="Line 923"/>
              <p:cNvSpPr>
                <a:spLocks noChangeShapeType="1"/>
              </p:cNvSpPr>
              <p:nvPr/>
            </p:nvSpPr>
            <p:spPr bwMode="auto">
              <a:xfrm flipV="1">
                <a:off x="2775" y="2127"/>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87" name="Line 924"/>
              <p:cNvSpPr>
                <a:spLocks noChangeShapeType="1"/>
              </p:cNvSpPr>
              <p:nvPr/>
            </p:nvSpPr>
            <p:spPr bwMode="auto">
              <a:xfrm flipH="1">
                <a:off x="2774" y="2127"/>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88" name="Line 925"/>
              <p:cNvSpPr>
                <a:spLocks noChangeShapeType="1"/>
              </p:cNvSpPr>
              <p:nvPr/>
            </p:nvSpPr>
            <p:spPr bwMode="auto">
              <a:xfrm flipH="1">
                <a:off x="2772" y="2129"/>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89" name="Line 926"/>
              <p:cNvSpPr>
                <a:spLocks noChangeShapeType="1"/>
              </p:cNvSpPr>
              <p:nvPr/>
            </p:nvSpPr>
            <p:spPr bwMode="auto">
              <a:xfrm flipH="1">
                <a:off x="2771" y="213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90" name="Line 927"/>
              <p:cNvSpPr>
                <a:spLocks noChangeShapeType="1"/>
              </p:cNvSpPr>
              <p:nvPr/>
            </p:nvSpPr>
            <p:spPr bwMode="auto">
              <a:xfrm flipH="1">
                <a:off x="2770" y="213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91" name="Line 928"/>
              <p:cNvSpPr>
                <a:spLocks noChangeShapeType="1"/>
              </p:cNvSpPr>
              <p:nvPr/>
            </p:nvSpPr>
            <p:spPr bwMode="auto">
              <a:xfrm flipH="1">
                <a:off x="2768" y="2131"/>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92" name="Line 929"/>
              <p:cNvSpPr>
                <a:spLocks noChangeShapeType="1"/>
              </p:cNvSpPr>
              <p:nvPr/>
            </p:nvSpPr>
            <p:spPr bwMode="auto">
              <a:xfrm flipH="1">
                <a:off x="2767" y="213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93" name="Line 930"/>
              <p:cNvSpPr>
                <a:spLocks noChangeShapeType="1"/>
              </p:cNvSpPr>
              <p:nvPr/>
            </p:nvSpPr>
            <p:spPr bwMode="auto">
              <a:xfrm flipH="1">
                <a:off x="2766" y="213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94" name="Line 931"/>
              <p:cNvSpPr>
                <a:spLocks noChangeShapeType="1"/>
              </p:cNvSpPr>
              <p:nvPr/>
            </p:nvSpPr>
            <p:spPr bwMode="auto">
              <a:xfrm flipH="1">
                <a:off x="2762" y="2132"/>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95" name="Line 932"/>
              <p:cNvSpPr>
                <a:spLocks noChangeShapeType="1"/>
              </p:cNvSpPr>
              <p:nvPr/>
            </p:nvSpPr>
            <p:spPr bwMode="auto">
              <a:xfrm flipH="1">
                <a:off x="2761" y="213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96" name="Line 933"/>
              <p:cNvSpPr>
                <a:spLocks noChangeShapeType="1"/>
              </p:cNvSpPr>
              <p:nvPr/>
            </p:nvSpPr>
            <p:spPr bwMode="auto">
              <a:xfrm flipH="1">
                <a:off x="2758" y="2132"/>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97" name="Line 934"/>
              <p:cNvSpPr>
                <a:spLocks noChangeShapeType="1"/>
              </p:cNvSpPr>
              <p:nvPr/>
            </p:nvSpPr>
            <p:spPr bwMode="auto">
              <a:xfrm flipH="1" flipV="1">
                <a:off x="2757" y="213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98" name="Line 935"/>
              <p:cNvSpPr>
                <a:spLocks noChangeShapeType="1"/>
              </p:cNvSpPr>
              <p:nvPr/>
            </p:nvSpPr>
            <p:spPr bwMode="auto">
              <a:xfrm flipH="1" flipV="1">
                <a:off x="2756" y="213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999" name="Line 936"/>
              <p:cNvSpPr>
                <a:spLocks noChangeShapeType="1"/>
              </p:cNvSpPr>
              <p:nvPr/>
            </p:nvSpPr>
            <p:spPr bwMode="auto">
              <a:xfrm flipH="1">
                <a:off x="2755" y="213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00" name="Line 937"/>
              <p:cNvSpPr>
                <a:spLocks noChangeShapeType="1"/>
              </p:cNvSpPr>
              <p:nvPr/>
            </p:nvSpPr>
            <p:spPr bwMode="auto">
              <a:xfrm flipH="1" flipV="1">
                <a:off x="2754" y="212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01" name="Line 938"/>
              <p:cNvSpPr>
                <a:spLocks noChangeShapeType="1"/>
              </p:cNvSpPr>
              <p:nvPr/>
            </p:nvSpPr>
            <p:spPr bwMode="auto">
              <a:xfrm flipH="1">
                <a:off x="2753" y="212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02" name="Line 939"/>
              <p:cNvSpPr>
                <a:spLocks noChangeShapeType="1"/>
              </p:cNvSpPr>
              <p:nvPr/>
            </p:nvSpPr>
            <p:spPr bwMode="auto">
              <a:xfrm flipV="1">
                <a:off x="2753" y="212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03" name="Line 940"/>
              <p:cNvSpPr>
                <a:spLocks noChangeShapeType="1"/>
              </p:cNvSpPr>
              <p:nvPr/>
            </p:nvSpPr>
            <p:spPr bwMode="auto">
              <a:xfrm flipV="1">
                <a:off x="2753" y="212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04" name="Line 941"/>
              <p:cNvSpPr>
                <a:spLocks noChangeShapeType="1"/>
              </p:cNvSpPr>
              <p:nvPr/>
            </p:nvSpPr>
            <p:spPr bwMode="auto">
              <a:xfrm flipH="1" flipV="1">
                <a:off x="2682" y="2348"/>
                <a:ext cx="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05" name="Line 942"/>
              <p:cNvSpPr>
                <a:spLocks noChangeShapeType="1"/>
              </p:cNvSpPr>
              <p:nvPr/>
            </p:nvSpPr>
            <p:spPr bwMode="auto">
              <a:xfrm flipH="1" flipV="1">
                <a:off x="2678" y="2347"/>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06" name="Line 943"/>
              <p:cNvSpPr>
                <a:spLocks noChangeShapeType="1"/>
              </p:cNvSpPr>
              <p:nvPr/>
            </p:nvSpPr>
            <p:spPr bwMode="auto">
              <a:xfrm flipH="1" flipV="1">
                <a:off x="2671" y="2346"/>
                <a:ext cx="7"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07" name="Line 944"/>
              <p:cNvSpPr>
                <a:spLocks noChangeShapeType="1"/>
              </p:cNvSpPr>
              <p:nvPr/>
            </p:nvSpPr>
            <p:spPr bwMode="auto">
              <a:xfrm flipH="1">
                <a:off x="2665" y="2346"/>
                <a:ext cx="6"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08" name="Line 945"/>
              <p:cNvSpPr>
                <a:spLocks noChangeShapeType="1"/>
              </p:cNvSpPr>
              <p:nvPr/>
            </p:nvSpPr>
            <p:spPr bwMode="auto">
              <a:xfrm flipH="1">
                <a:off x="2662" y="2348"/>
                <a:ext cx="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09" name="Line 946"/>
              <p:cNvSpPr>
                <a:spLocks noChangeShapeType="1"/>
              </p:cNvSpPr>
              <p:nvPr/>
            </p:nvSpPr>
            <p:spPr bwMode="auto">
              <a:xfrm>
                <a:off x="2662" y="2350"/>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10" name="Line 947"/>
              <p:cNvSpPr>
                <a:spLocks noChangeShapeType="1"/>
              </p:cNvSpPr>
              <p:nvPr/>
            </p:nvSpPr>
            <p:spPr bwMode="auto">
              <a:xfrm>
                <a:off x="2662" y="2352"/>
                <a:ext cx="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11" name="Line 948"/>
              <p:cNvSpPr>
                <a:spLocks noChangeShapeType="1"/>
              </p:cNvSpPr>
              <p:nvPr/>
            </p:nvSpPr>
            <p:spPr bwMode="auto">
              <a:xfrm>
                <a:off x="2665" y="2354"/>
                <a:ext cx="6"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12" name="Line 949"/>
              <p:cNvSpPr>
                <a:spLocks noChangeShapeType="1"/>
              </p:cNvSpPr>
              <p:nvPr/>
            </p:nvSpPr>
            <p:spPr bwMode="auto">
              <a:xfrm flipV="1">
                <a:off x="2671" y="2355"/>
                <a:ext cx="7"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13" name="Line 950"/>
              <p:cNvSpPr>
                <a:spLocks noChangeShapeType="1"/>
              </p:cNvSpPr>
              <p:nvPr/>
            </p:nvSpPr>
            <p:spPr bwMode="auto">
              <a:xfrm flipV="1">
                <a:off x="2678" y="2353"/>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14" name="Line 951"/>
              <p:cNvSpPr>
                <a:spLocks noChangeShapeType="1"/>
              </p:cNvSpPr>
              <p:nvPr/>
            </p:nvSpPr>
            <p:spPr bwMode="auto">
              <a:xfrm flipV="1">
                <a:off x="2682" y="2351"/>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15" name="Line 952"/>
              <p:cNvSpPr>
                <a:spLocks noChangeShapeType="1"/>
              </p:cNvSpPr>
              <p:nvPr/>
            </p:nvSpPr>
            <p:spPr bwMode="auto">
              <a:xfrm>
                <a:off x="2662" y="2351"/>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16" name="Line 953"/>
              <p:cNvSpPr>
                <a:spLocks noChangeShapeType="1"/>
              </p:cNvSpPr>
              <p:nvPr/>
            </p:nvSpPr>
            <p:spPr bwMode="auto">
              <a:xfrm>
                <a:off x="2683" y="2351"/>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17" name="Line 954"/>
              <p:cNvSpPr>
                <a:spLocks noChangeShapeType="1"/>
              </p:cNvSpPr>
              <p:nvPr/>
            </p:nvSpPr>
            <p:spPr bwMode="auto">
              <a:xfrm>
                <a:off x="2662" y="2414"/>
                <a:ext cx="7"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18" name="Line 955"/>
              <p:cNvSpPr>
                <a:spLocks noChangeShapeType="1"/>
              </p:cNvSpPr>
              <p:nvPr/>
            </p:nvSpPr>
            <p:spPr bwMode="auto">
              <a:xfrm>
                <a:off x="2669" y="2419"/>
                <a:ext cx="8"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19" name="Line 956"/>
              <p:cNvSpPr>
                <a:spLocks noChangeShapeType="1"/>
              </p:cNvSpPr>
              <p:nvPr/>
            </p:nvSpPr>
            <p:spPr bwMode="auto">
              <a:xfrm flipV="1">
                <a:off x="2677" y="2414"/>
                <a:ext cx="6"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20" name="Freeform 957"/>
              <p:cNvSpPr>
                <a:spLocks/>
              </p:cNvSpPr>
              <p:nvPr/>
            </p:nvSpPr>
            <p:spPr bwMode="auto">
              <a:xfrm>
                <a:off x="2661" y="2351"/>
                <a:ext cx="22" cy="69"/>
              </a:xfrm>
              <a:custGeom>
                <a:avLst/>
                <a:gdLst>
                  <a:gd name="T0" fmla="*/ 1 w 44"/>
                  <a:gd name="T1" fmla="*/ 0 h 69"/>
                  <a:gd name="T2" fmla="*/ 1 w 44"/>
                  <a:gd name="T3" fmla="*/ 63 h 69"/>
                  <a:gd name="T4" fmla="*/ 1 w 44"/>
                  <a:gd name="T5" fmla="*/ 66 h 69"/>
                  <a:gd name="T6" fmla="*/ 1 w 44"/>
                  <a:gd name="T7" fmla="*/ 67 h 69"/>
                  <a:gd name="T8" fmla="*/ 2 w 44"/>
                  <a:gd name="T9" fmla="*/ 67 h 69"/>
                  <a:gd name="T10" fmla="*/ 2 w 44"/>
                  <a:gd name="T11" fmla="*/ 68 h 69"/>
                  <a:gd name="T12" fmla="*/ 3 w 44"/>
                  <a:gd name="T13" fmla="*/ 68 h 69"/>
                  <a:gd name="T14" fmla="*/ 3 w 44"/>
                  <a:gd name="T15" fmla="*/ 69 h 69"/>
                  <a:gd name="T16" fmla="*/ 3 w 44"/>
                  <a:gd name="T17" fmla="*/ 69 h 69"/>
                  <a:gd name="T18" fmla="*/ 4 w 44"/>
                  <a:gd name="T19" fmla="*/ 69 h 69"/>
                  <a:gd name="T20" fmla="*/ 4 w 44"/>
                  <a:gd name="T21" fmla="*/ 68 h 69"/>
                  <a:gd name="T22" fmla="*/ 5 w 44"/>
                  <a:gd name="T23" fmla="*/ 67 h 69"/>
                  <a:gd name="T24" fmla="*/ 5 w 44"/>
                  <a:gd name="T25" fmla="*/ 66 h 69"/>
                  <a:gd name="T26" fmla="*/ 6 w 44"/>
                  <a:gd name="T27" fmla="*/ 64 h 69"/>
                  <a:gd name="T28" fmla="*/ 6 w 44"/>
                  <a:gd name="T29" fmla="*/ 63 h 69"/>
                  <a:gd name="T30" fmla="*/ 6 w 44"/>
                  <a:gd name="T31" fmla="*/ 0 h 69"/>
                  <a:gd name="T32" fmla="*/ 6 w 44"/>
                  <a:gd name="T33" fmla="*/ 2 h 69"/>
                  <a:gd name="T34" fmla="*/ 5 w 44"/>
                  <a:gd name="T35" fmla="*/ 3 h 69"/>
                  <a:gd name="T36" fmla="*/ 5 w 44"/>
                  <a:gd name="T37" fmla="*/ 4 h 69"/>
                  <a:gd name="T38" fmla="*/ 5 w 44"/>
                  <a:gd name="T39" fmla="*/ 4 h 69"/>
                  <a:gd name="T40" fmla="*/ 4 w 44"/>
                  <a:gd name="T41" fmla="*/ 4 h 69"/>
                  <a:gd name="T42" fmla="*/ 4 w 44"/>
                  <a:gd name="T43" fmla="*/ 4 h 69"/>
                  <a:gd name="T44" fmla="*/ 3 w 44"/>
                  <a:gd name="T45" fmla="*/ 4 h 69"/>
                  <a:gd name="T46" fmla="*/ 3 w 44"/>
                  <a:gd name="T47" fmla="*/ 4 h 69"/>
                  <a:gd name="T48" fmla="*/ 3 w 44"/>
                  <a:gd name="T49" fmla="*/ 4 h 69"/>
                  <a:gd name="T50" fmla="*/ 2 w 44"/>
                  <a:gd name="T51" fmla="*/ 4 h 69"/>
                  <a:gd name="T52" fmla="*/ 2 w 44"/>
                  <a:gd name="T53" fmla="*/ 4 h 69"/>
                  <a:gd name="T54" fmla="*/ 1 w 44"/>
                  <a:gd name="T55" fmla="*/ 3 h 69"/>
                  <a:gd name="T56" fmla="*/ 1 w 44"/>
                  <a:gd name="T57" fmla="*/ 2 h 69"/>
                  <a:gd name="T58" fmla="*/ 1 w 44"/>
                  <a:gd name="T59" fmla="*/ 2 h 69"/>
                  <a:gd name="T60" fmla="*/ 1 w 44"/>
                  <a:gd name="T61" fmla="*/ 1 h 69"/>
                  <a:gd name="T62" fmla="*/ 0 w 44"/>
                  <a:gd name="T63" fmla="*/ 1 h 69"/>
                  <a:gd name="T64" fmla="*/ 1 w 44"/>
                  <a:gd name="T65" fmla="*/ 0 h 6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69"/>
                  <a:gd name="T101" fmla="*/ 44 w 44"/>
                  <a:gd name="T102" fmla="*/ 69 h 6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69">
                    <a:moveTo>
                      <a:pt x="2" y="0"/>
                    </a:moveTo>
                    <a:lnTo>
                      <a:pt x="2" y="63"/>
                    </a:lnTo>
                    <a:lnTo>
                      <a:pt x="3" y="66"/>
                    </a:lnTo>
                    <a:lnTo>
                      <a:pt x="7" y="67"/>
                    </a:lnTo>
                    <a:lnTo>
                      <a:pt x="11" y="67"/>
                    </a:lnTo>
                    <a:lnTo>
                      <a:pt x="15" y="68"/>
                    </a:lnTo>
                    <a:lnTo>
                      <a:pt x="17" y="68"/>
                    </a:lnTo>
                    <a:lnTo>
                      <a:pt x="19" y="69"/>
                    </a:lnTo>
                    <a:lnTo>
                      <a:pt x="25" y="69"/>
                    </a:lnTo>
                    <a:lnTo>
                      <a:pt x="28" y="69"/>
                    </a:lnTo>
                    <a:lnTo>
                      <a:pt x="32" y="68"/>
                    </a:lnTo>
                    <a:lnTo>
                      <a:pt x="36" y="67"/>
                    </a:lnTo>
                    <a:lnTo>
                      <a:pt x="40" y="66"/>
                    </a:lnTo>
                    <a:lnTo>
                      <a:pt x="44" y="64"/>
                    </a:lnTo>
                    <a:lnTo>
                      <a:pt x="44" y="63"/>
                    </a:lnTo>
                    <a:lnTo>
                      <a:pt x="44" y="0"/>
                    </a:lnTo>
                    <a:lnTo>
                      <a:pt x="44" y="2"/>
                    </a:lnTo>
                    <a:lnTo>
                      <a:pt x="40" y="3"/>
                    </a:lnTo>
                    <a:lnTo>
                      <a:pt x="36" y="4"/>
                    </a:lnTo>
                    <a:lnTo>
                      <a:pt x="34" y="4"/>
                    </a:lnTo>
                    <a:lnTo>
                      <a:pt x="32" y="4"/>
                    </a:lnTo>
                    <a:lnTo>
                      <a:pt x="28" y="4"/>
                    </a:lnTo>
                    <a:lnTo>
                      <a:pt x="27" y="4"/>
                    </a:lnTo>
                    <a:lnTo>
                      <a:pt x="19" y="4"/>
                    </a:lnTo>
                    <a:lnTo>
                      <a:pt x="17" y="4"/>
                    </a:lnTo>
                    <a:lnTo>
                      <a:pt x="13" y="4"/>
                    </a:lnTo>
                    <a:lnTo>
                      <a:pt x="9" y="4"/>
                    </a:lnTo>
                    <a:lnTo>
                      <a:pt x="7" y="3"/>
                    </a:lnTo>
                    <a:lnTo>
                      <a:pt x="3" y="2"/>
                    </a:lnTo>
                    <a:lnTo>
                      <a:pt x="2" y="2"/>
                    </a:lnTo>
                    <a:lnTo>
                      <a:pt x="2" y="1"/>
                    </a:lnTo>
                    <a:lnTo>
                      <a:pt x="0" y="1"/>
                    </a:lnTo>
                    <a:lnTo>
                      <a:pt x="2" y="0"/>
                    </a:lnTo>
                    <a:close/>
                  </a:path>
                </a:pathLst>
              </a:custGeom>
              <a:blipFill dpi="0" rotWithShape="0">
                <a:blip/>
                <a:srcRect/>
                <a:tile tx="0" ty="0" sx="100000" sy="100000" flip="none" algn="tl"/>
              </a:bli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3021" name="Line 958"/>
              <p:cNvSpPr>
                <a:spLocks noChangeShapeType="1"/>
              </p:cNvSpPr>
              <p:nvPr/>
            </p:nvSpPr>
            <p:spPr bwMode="auto">
              <a:xfrm>
                <a:off x="2662" y="2351"/>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22" name="Line 959"/>
              <p:cNvSpPr>
                <a:spLocks noChangeShapeType="1"/>
              </p:cNvSpPr>
              <p:nvPr/>
            </p:nvSpPr>
            <p:spPr bwMode="auto">
              <a:xfrm>
                <a:off x="2662" y="2414"/>
                <a:ext cx="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23" name="Line 960"/>
              <p:cNvSpPr>
                <a:spLocks noChangeShapeType="1"/>
              </p:cNvSpPr>
              <p:nvPr/>
            </p:nvSpPr>
            <p:spPr bwMode="auto">
              <a:xfrm>
                <a:off x="2663" y="2417"/>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24" name="Line 961"/>
              <p:cNvSpPr>
                <a:spLocks noChangeShapeType="1"/>
              </p:cNvSpPr>
              <p:nvPr/>
            </p:nvSpPr>
            <p:spPr bwMode="auto">
              <a:xfrm>
                <a:off x="2665" y="2418"/>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25" name="Line 962"/>
              <p:cNvSpPr>
                <a:spLocks noChangeShapeType="1"/>
              </p:cNvSpPr>
              <p:nvPr/>
            </p:nvSpPr>
            <p:spPr bwMode="auto">
              <a:xfrm>
                <a:off x="2667" y="2418"/>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26" name="Line 963"/>
              <p:cNvSpPr>
                <a:spLocks noChangeShapeType="1"/>
              </p:cNvSpPr>
              <p:nvPr/>
            </p:nvSpPr>
            <p:spPr bwMode="auto">
              <a:xfrm>
                <a:off x="2669" y="241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27" name="Line 964"/>
              <p:cNvSpPr>
                <a:spLocks noChangeShapeType="1"/>
              </p:cNvSpPr>
              <p:nvPr/>
            </p:nvSpPr>
            <p:spPr bwMode="auto">
              <a:xfrm>
                <a:off x="2670" y="241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28" name="Line 965"/>
              <p:cNvSpPr>
                <a:spLocks noChangeShapeType="1"/>
              </p:cNvSpPr>
              <p:nvPr/>
            </p:nvSpPr>
            <p:spPr bwMode="auto">
              <a:xfrm>
                <a:off x="2671" y="2420"/>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29" name="Line 966"/>
              <p:cNvSpPr>
                <a:spLocks noChangeShapeType="1"/>
              </p:cNvSpPr>
              <p:nvPr/>
            </p:nvSpPr>
            <p:spPr bwMode="auto">
              <a:xfrm>
                <a:off x="2674" y="2420"/>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30" name="Line 967"/>
              <p:cNvSpPr>
                <a:spLocks noChangeShapeType="1"/>
              </p:cNvSpPr>
              <p:nvPr/>
            </p:nvSpPr>
            <p:spPr bwMode="auto">
              <a:xfrm flipV="1">
                <a:off x="2676" y="2419"/>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31" name="Line 968"/>
              <p:cNvSpPr>
                <a:spLocks noChangeShapeType="1"/>
              </p:cNvSpPr>
              <p:nvPr/>
            </p:nvSpPr>
            <p:spPr bwMode="auto">
              <a:xfrm flipV="1">
                <a:off x="2678" y="2418"/>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32" name="Line 969"/>
              <p:cNvSpPr>
                <a:spLocks noChangeShapeType="1"/>
              </p:cNvSpPr>
              <p:nvPr/>
            </p:nvSpPr>
            <p:spPr bwMode="auto">
              <a:xfrm flipV="1">
                <a:off x="2680" y="2417"/>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33" name="Line 970"/>
              <p:cNvSpPr>
                <a:spLocks noChangeShapeType="1"/>
              </p:cNvSpPr>
              <p:nvPr/>
            </p:nvSpPr>
            <p:spPr bwMode="auto">
              <a:xfrm flipV="1">
                <a:off x="2682" y="2415"/>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34" name="Line 971"/>
              <p:cNvSpPr>
                <a:spLocks noChangeShapeType="1"/>
              </p:cNvSpPr>
              <p:nvPr/>
            </p:nvSpPr>
            <p:spPr bwMode="auto">
              <a:xfrm flipV="1">
                <a:off x="2683" y="241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35" name="Line 972"/>
              <p:cNvSpPr>
                <a:spLocks noChangeShapeType="1"/>
              </p:cNvSpPr>
              <p:nvPr/>
            </p:nvSpPr>
            <p:spPr bwMode="auto">
              <a:xfrm flipV="1">
                <a:off x="2683" y="2351"/>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36" name="Line 973"/>
              <p:cNvSpPr>
                <a:spLocks noChangeShapeType="1"/>
              </p:cNvSpPr>
              <p:nvPr/>
            </p:nvSpPr>
            <p:spPr bwMode="auto">
              <a:xfrm>
                <a:off x="2683" y="2351"/>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37" name="Line 974"/>
              <p:cNvSpPr>
                <a:spLocks noChangeShapeType="1"/>
              </p:cNvSpPr>
              <p:nvPr/>
            </p:nvSpPr>
            <p:spPr bwMode="auto">
              <a:xfrm flipH="1">
                <a:off x="2682" y="2353"/>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38" name="Line 975"/>
              <p:cNvSpPr>
                <a:spLocks noChangeShapeType="1"/>
              </p:cNvSpPr>
              <p:nvPr/>
            </p:nvSpPr>
            <p:spPr bwMode="auto">
              <a:xfrm flipH="1">
                <a:off x="2680" y="2354"/>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39" name="Line 976"/>
              <p:cNvSpPr>
                <a:spLocks noChangeShapeType="1"/>
              </p:cNvSpPr>
              <p:nvPr/>
            </p:nvSpPr>
            <p:spPr bwMode="auto">
              <a:xfrm flipH="1">
                <a:off x="2679" y="235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40" name="Line 977"/>
              <p:cNvSpPr>
                <a:spLocks noChangeShapeType="1"/>
              </p:cNvSpPr>
              <p:nvPr/>
            </p:nvSpPr>
            <p:spPr bwMode="auto">
              <a:xfrm flipH="1">
                <a:off x="2678" y="235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41" name="Line 978"/>
              <p:cNvSpPr>
                <a:spLocks noChangeShapeType="1"/>
              </p:cNvSpPr>
              <p:nvPr/>
            </p:nvSpPr>
            <p:spPr bwMode="auto">
              <a:xfrm flipH="1">
                <a:off x="2676" y="2355"/>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42" name="Line 979"/>
              <p:cNvSpPr>
                <a:spLocks noChangeShapeType="1"/>
              </p:cNvSpPr>
              <p:nvPr/>
            </p:nvSpPr>
            <p:spPr bwMode="auto">
              <a:xfrm flipH="1">
                <a:off x="2675" y="235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43" name="Line 980"/>
              <p:cNvSpPr>
                <a:spLocks noChangeShapeType="1"/>
              </p:cNvSpPr>
              <p:nvPr/>
            </p:nvSpPr>
            <p:spPr bwMode="auto">
              <a:xfrm flipH="1">
                <a:off x="2671" y="2355"/>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44" name="Line 981"/>
              <p:cNvSpPr>
                <a:spLocks noChangeShapeType="1"/>
              </p:cNvSpPr>
              <p:nvPr/>
            </p:nvSpPr>
            <p:spPr bwMode="auto">
              <a:xfrm flipH="1">
                <a:off x="2670" y="235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45" name="Line 982"/>
              <p:cNvSpPr>
                <a:spLocks noChangeShapeType="1"/>
              </p:cNvSpPr>
              <p:nvPr/>
            </p:nvSpPr>
            <p:spPr bwMode="auto">
              <a:xfrm flipH="1">
                <a:off x="2668" y="2355"/>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46" name="Line 983"/>
              <p:cNvSpPr>
                <a:spLocks noChangeShapeType="1"/>
              </p:cNvSpPr>
              <p:nvPr/>
            </p:nvSpPr>
            <p:spPr bwMode="auto">
              <a:xfrm flipH="1">
                <a:off x="2666" y="2355"/>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47" name="Line 984"/>
              <p:cNvSpPr>
                <a:spLocks noChangeShapeType="1"/>
              </p:cNvSpPr>
              <p:nvPr/>
            </p:nvSpPr>
            <p:spPr bwMode="auto">
              <a:xfrm flipH="1" flipV="1">
                <a:off x="2665" y="235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48" name="Line 985"/>
              <p:cNvSpPr>
                <a:spLocks noChangeShapeType="1"/>
              </p:cNvSpPr>
              <p:nvPr/>
            </p:nvSpPr>
            <p:spPr bwMode="auto">
              <a:xfrm flipH="1" flipV="1">
                <a:off x="2663" y="2353"/>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49" name="Line 986"/>
              <p:cNvSpPr>
                <a:spLocks noChangeShapeType="1"/>
              </p:cNvSpPr>
              <p:nvPr/>
            </p:nvSpPr>
            <p:spPr bwMode="auto">
              <a:xfrm flipH="1">
                <a:off x="2662" y="2353"/>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50" name="Line 987"/>
              <p:cNvSpPr>
                <a:spLocks noChangeShapeType="1"/>
              </p:cNvSpPr>
              <p:nvPr/>
            </p:nvSpPr>
            <p:spPr bwMode="auto">
              <a:xfrm flipV="1">
                <a:off x="2662" y="235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51" name="Line 988"/>
              <p:cNvSpPr>
                <a:spLocks noChangeShapeType="1"/>
              </p:cNvSpPr>
              <p:nvPr/>
            </p:nvSpPr>
            <p:spPr bwMode="auto">
              <a:xfrm flipH="1">
                <a:off x="2661" y="235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52" name="Line 989"/>
              <p:cNvSpPr>
                <a:spLocks noChangeShapeType="1"/>
              </p:cNvSpPr>
              <p:nvPr/>
            </p:nvSpPr>
            <p:spPr bwMode="auto">
              <a:xfrm flipV="1">
                <a:off x="2661" y="235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53" name="Line 990"/>
              <p:cNvSpPr>
                <a:spLocks noChangeShapeType="1"/>
              </p:cNvSpPr>
              <p:nvPr/>
            </p:nvSpPr>
            <p:spPr bwMode="auto">
              <a:xfrm flipH="1" flipV="1">
                <a:off x="2796" y="2546"/>
                <a:ext cx="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54" name="Line 991"/>
              <p:cNvSpPr>
                <a:spLocks noChangeShapeType="1"/>
              </p:cNvSpPr>
              <p:nvPr/>
            </p:nvSpPr>
            <p:spPr bwMode="auto">
              <a:xfrm flipH="1" flipV="1">
                <a:off x="2791" y="2545"/>
                <a:ext cx="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55" name="Line 992"/>
              <p:cNvSpPr>
                <a:spLocks noChangeShapeType="1"/>
              </p:cNvSpPr>
              <p:nvPr/>
            </p:nvSpPr>
            <p:spPr bwMode="auto">
              <a:xfrm flipH="1" flipV="1">
                <a:off x="2784" y="2544"/>
                <a:ext cx="7"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56" name="Line 993"/>
              <p:cNvSpPr>
                <a:spLocks noChangeShapeType="1"/>
              </p:cNvSpPr>
              <p:nvPr/>
            </p:nvSpPr>
            <p:spPr bwMode="auto">
              <a:xfrm flipH="1">
                <a:off x="2780" y="2544"/>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57" name="Line 994"/>
              <p:cNvSpPr>
                <a:spLocks noChangeShapeType="1"/>
              </p:cNvSpPr>
              <p:nvPr/>
            </p:nvSpPr>
            <p:spPr bwMode="auto">
              <a:xfrm flipH="1">
                <a:off x="2776" y="2545"/>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58" name="Line 995"/>
              <p:cNvSpPr>
                <a:spLocks noChangeShapeType="1"/>
              </p:cNvSpPr>
              <p:nvPr/>
            </p:nvSpPr>
            <p:spPr bwMode="auto">
              <a:xfrm>
                <a:off x="2776" y="2547"/>
                <a:ext cx="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59" name="Line 996"/>
              <p:cNvSpPr>
                <a:spLocks noChangeShapeType="1"/>
              </p:cNvSpPr>
              <p:nvPr/>
            </p:nvSpPr>
            <p:spPr bwMode="auto">
              <a:xfrm>
                <a:off x="2776" y="2550"/>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60" name="Line 997"/>
              <p:cNvSpPr>
                <a:spLocks noChangeShapeType="1"/>
              </p:cNvSpPr>
              <p:nvPr/>
            </p:nvSpPr>
            <p:spPr bwMode="auto">
              <a:xfrm>
                <a:off x="2780" y="2552"/>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61" name="Line 998"/>
              <p:cNvSpPr>
                <a:spLocks noChangeShapeType="1"/>
              </p:cNvSpPr>
              <p:nvPr/>
            </p:nvSpPr>
            <p:spPr bwMode="auto">
              <a:xfrm>
                <a:off x="2784" y="2553"/>
                <a:ext cx="7"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62" name="Line 999"/>
              <p:cNvSpPr>
                <a:spLocks noChangeShapeType="1"/>
              </p:cNvSpPr>
              <p:nvPr/>
            </p:nvSpPr>
            <p:spPr bwMode="auto">
              <a:xfrm flipV="1">
                <a:off x="2791" y="2551"/>
                <a:ext cx="5"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63" name="Line 1000"/>
              <p:cNvSpPr>
                <a:spLocks noChangeShapeType="1"/>
              </p:cNvSpPr>
              <p:nvPr/>
            </p:nvSpPr>
            <p:spPr bwMode="auto">
              <a:xfrm flipV="1">
                <a:off x="2796" y="2549"/>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64" name="Line 1001"/>
              <p:cNvSpPr>
                <a:spLocks noChangeShapeType="1"/>
              </p:cNvSpPr>
              <p:nvPr/>
            </p:nvSpPr>
            <p:spPr bwMode="auto">
              <a:xfrm>
                <a:off x="2776" y="2549"/>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65" name="Line 1002"/>
              <p:cNvSpPr>
                <a:spLocks noChangeShapeType="1"/>
              </p:cNvSpPr>
              <p:nvPr/>
            </p:nvSpPr>
            <p:spPr bwMode="auto">
              <a:xfrm>
                <a:off x="2797" y="2549"/>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66" name="Line 1003"/>
              <p:cNvSpPr>
                <a:spLocks noChangeShapeType="1"/>
              </p:cNvSpPr>
              <p:nvPr/>
            </p:nvSpPr>
            <p:spPr bwMode="auto">
              <a:xfrm>
                <a:off x="2776" y="2612"/>
                <a:ext cx="6"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67" name="Line 1004"/>
              <p:cNvSpPr>
                <a:spLocks noChangeShapeType="1"/>
              </p:cNvSpPr>
              <p:nvPr/>
            </p:nvSpPr>
            <p:spPr bwMode="auto">
              <a:xfrm>
                <a:off x="2782" y="2617"/>
                <a:ext cx="8"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68" name="Line 1005"/>
              <p:cNvSpPr>
                <a:spLocks noChangeShapeType="1"/>
              </p:cNvSpPr>
              <p:nvPr/>
            </p:nvSpPr>
            <p:spPr bwMode="auto">
              <a:xfrm flipV="1">
                <a:off x="2790" y="2612"/>
                <a:ext cx="7"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69" name="Freeform 1006"/>
              <p:cNvSpPr>
                <a:spLocks/>
              </p:cNvSpPr>
              <p:nvPr/>
            </p:nvSpPr>
            <p:spPr bwMode="auto">
              <a:xfrm>
                <a:off x="2776" y="2549"/>
                <a:ext cx="21" cy="69"/>
              </a:xfrm>
              <a:custGeom>
                <a:avLst/>
                <a:gdLst>
                  <a:gd name="T0" fmla="*/ 0 w 43"/>
                  <a:gd name="T1" fmla="*/ 0 h 69"/>
                  <a:gd name="T2" fmla="*/ 0 w 43"/>
                  <a:gd name="T3" fmla="*/ 63 h 69"/>
                  <a:gd name="T4" fmla="*/ 0 w 43"/>
                  <a:gd name="T5" fmla="*/ 65 h 69"/>
                  <a:gd name="T6" fmla="*/ 0 w 43"/>
                  <a:gd name="T7" fmla="*/ 66 h 69"/>
                  <a:gd name="T8" fmla="*/ 1 w 43"/>
                  <a:gd name="T9" fmla="*/ 67 h 69"/>
                  <a:gd name="T10" fmla="*/ 1 w 43"/>
                  <a:gd name="T11" fmla="*/ 68 h 69"/>
                  <a:gd name="T12" fmla="*/ 2 w 43"/>
                  <a:gd name="T13" fmla="*/ 68 h 69"/>
                  <a:gd name="T14" fmla="*/ 2 w 43"/>
                  <a:gd name="T15" fmla="*/ 69 h 69"/>
                  <a:gd name="T16" fmla="*/ 3 w 43"/>
                  <a:gd name="T17" fmla="*/ 69 h 69"/>
                  <a:gd name="T18" fmla="*/ 3 w 43"/>
                  <a:gd name="T19" fmla="*/ 68 h 69"/>
                  <a:gd name="T20" fmla="*/ 4 w 43"/>
                  <a:gd name="T21" fmla="*/ 68 h 69"/>
                  <a:gd name="T22" fmla="*/ 4 w 43"/>
                  <a:gd name="T23" fmla="*/ 67 h 69"/>
                  <a:gd name="T24" fmla="*/ 4 w 43"/>
                  <a:gd name="T25" fmla="*/ 66 h 69"/>
                  <a:gd name="T26" fmla="*/ 5 w 43"/>
                  <a:gd name="T27" fmla="*/ 64 h 69"/>
                  <a:gd name="T28" fmla="*/ 5 w 43"/>
                  <a:gd name="T29" fmla="*/ 63 h 69"/>
                  <a:gd name="T30" fmla="*/ 5 w 43"/>
                  <a:gd name="T31" fmla="*/ 0 h 69"/>
                  <a:gd name="T32" fmla="*/ 5 w 43"/>
                  <a:gd name="T33" fmla="*/ 1 h 69"/>
                  <a:gd name="T34" fmla="*/ 4 w 43"/>
                  <a:gd name="T35" fmla="*/ 2 h 69"/>
                  <a:gd name="T36" fmla="*/ 4 w 43"/>
                  <a:gd name="T37" fmla="*/ 3 h 69"/>
                  <a:gd name="T38" fmla="*/ 4 w 43"/>
                  <a:gd name="T39" fmla="*/ 4 h 69"/>
                  <a:gd name="T40" fmla="*/ 3 w 43"/>
                  <a:gd name="T41" fmla="*/ 4 h 69"/>
                  <a:gd name="T42" fmla="*/ 3 w 43"/>
                  <a:gd name="T43" fmla="*/ 4 h 69"/>
                  <a:gd name="T44" fmla="*/ 3 w 43"/>
                  <a:gd name="T45" fmla="*/ 4 h 69"/>
                  <a:gd name="T46" fmla="*/ 2 w 43"/>
                  <a:gd name="T47" fmla="*/ 4 h 69"/>
                  <a:gd name="T48" fmla="*/ 2 w 43"/>
                  <a:gd name="T49" fmla="*/ 4 h 69"/>
                  <a:gd name="T50" fmla="*/ 1 w 43"/>
                  <a:gd name="T51" fmla="*/ 4 h 69"/>
                  <a:gd name="T52" fmla="*/ 1 w 43"/>
                  <a:gd name="T53" fmla="*/ 3 h 69"/>
                  <a:gd name="T54" fmla="*/ 0 w 43"/>
                  <a:gd name="T55" fmla="*/ 3 h 69"/>
                  <a:gd name="T56" fmla="*/ 0 w 43"/>
                  <a:gd name="T57" fmla="*/ 2 h 69"/>
                  <a:gd name="T58" fmla="*/ 0 w 43"/>
                  <a:gd name="T59" fmla="*/ 1 h 69"/>
                  <a:gd name="T60" fmla="*/ 0 w 43"/>
                  <a:gd name="T61" fmla="*/ 1 h 69"/>
                  <a:gd name="T62" fmla="*/ 0 w 43"/>
                  <a:gd name="T63" fmla="*/ 0 h 69"/>
                  <a:gd name="T64" fmla="*/ 0 w 43"/>
                  <a:gd name="T65" fmla="*/ 0 h 6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3"/>
                  <a:gd name="T100" fmla="*/ 0 h 69"/>
                  <a:gd name="T101" fmla="*/ 43 w 43"/>
                  <a:gd name="T102" fmla="*/ 69 h 6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3" h="69">
                    <a:moveTo>
                      <a:pt x="0" y="0"/>
                    </a:moveTo>
                    <a:lnTo>
                      <a:pt x="0" y="63"/>
                    </a:lnTo>
                    <a:lnTo>
                      <a:pt x="4" y="65"/>
                    </a:lnTo>
                    <a:lnTo>
                      <a:pt x="6" y="66"/>
                    </a:lnTo>
                    <a:lnTo>
                      <a:pt x="10" y="67"/>
                    </a:lnTo>
                    <a:lnTo>
                      <a:pt x="14" y="68"/>
                    </a:lnTo>
                    <a:lnTo>
                      <a:pt x="16" y="68"/>
                    </a:lnTo>
                    <a:lnTo>
                      <a:pt x="18" y="69"/>
                    </a:lnTo>
                    <a:lnTo>
                      <a:pt x="24" y="69"/>
                    </a:lnTo>
                    <a:lnTo>
                      <a:pt x="29" y="68"/>
                    </a:lnTo>
                    <a:lnTo>
                      <a:pt x="33" y="68"/>
                    </a:lnTo>
                    <a:lnTo>
                      <a:pt x="37" y="67"/>
                    </a:lnTo>
                    <a:lnTo>
                      <a:pt x="39" y="66"/>
                    </a:lnTo>
                    <a:lnTo>
                      <a:pt x="43" y="64"/>
                    </a:lnTo>
                    <a:lnTo>
                      <a:pt x="43" y="63"/>
                    </a:lnTo>
                    <a:lnTo>
                      <a:pt x="43" y="0"/>
                    </a:lnTo>
                    <a:lnTo>
                      <a:pt x="43" y="1"/>
                    </a:lnTo>
                    <a:lnTo>
                      <a:pt x="39" y="2"/>
                    </a:lnTo>
                    <a:lnTo>
                      <a:pt x="37" y="3"/>
                    </a:lnTo>
                    <a:lnTo>
                      <a:pt x="35" y="4"/>
                    </a:lnTo>
                    <a:lnTo>
                      <a:pt x="31" y="4"/>
                    </a:lnTo>
                    <a:lnTo>
                      <a:pt x="27" y="4"/>
                    </a:lnTo>
                    <a:lnTo>
                      <a:pt x="25" y="4"/>
                    </a:lnTo>
                    <a:lnTo>
                      <a:pt x="18" y="4"/>
                    </a:lnTo>
                    <a:lnTo>
                      <a:pt x="16" y="4"/>
                    </a:lnTo>
                    <a:lnTo>
                      <a:pt x="12" y="4"/>
                    </a:lnTo>
                    <a:lnTo>
                      <a:pt x="8" y="3"/>
                    </a:lnTo>
                    <a:lnTo>
                      <a:pt x="6" y="3"/>
                    </a:lnTo>
                    <a:lnTo>
                      <a:pt x="2" y="2"/>
                    </a:lnTo>
                    <a:lnTo>
                      <a:pt x="2" y="1"/>
                    </a:lnTo>
                    <a:lnTo>
                      <a:pt x="0" y="1"/>
                    </a:lnTo>
                    <a:lnTo>
                      <a:pt x="0" y="0"/>
                    </a:lnTo>
                    <a:close/>
                  </a:path>
                </a:pathLst>
              </a:custGeom>
              <a:blipFill dpi="0" rotWithShape="0">
                <a:blip/>
                <a:srcRect/>
                <a:tile tx="0" ty="0" sx="100000" sy="100000" flip="none" algn="tl"/>
              </a:bli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3070" name="Line 1007"/>
              <p:cNvSpPr>
                <a:spLocks noChangeShapeType="1"/>
              </p:cNvSpPr>
              <p:nvPr/>
            </p:nvSpPr>
            <p:spPr bwMode="auto">
              <a:xfrm>
                <a:off x="2776" y="2549"/>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3071" name="Line 1008"/>
              <p:cNvSpPr>
                <a:spLocks noChangeShapeType="1"/>
              </p:cNvSpPr>
              <p:nvPr/>
            </p:nvSpPr>
            <p:spPr bwMode="auto">
              <a:xfrm>
                <a:off x="2776" y="2612"/>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grpSp>
        <p:grpSp>
          <p:nvGrpSpPr>
            <p:cNvPr id="52235" name="Group 1009"/>
            <p:cNvGrpSpPr>
              <a:grpSpLocks/>
            </p:cNvGrpSpPr>
            <p:nvPr/>
          </p:nvGrpSpPr>
          <p:grpSpPr bwMode="auto">
            <a:xfrm>
              <a:off x="2563" y="2549"/>
              <a:ext cx="235" cy="449"/>
              <a:chOff x="2563" y="2549"/>
              <a:chExt cx="235" cy="449"/>
            </a:xfrm>
          </p:grpSpPr>
          <p:sp>
            <p:nvSpPr>
              <p:cNvPr id="52672" name="Line 1010"/>
              <p:cNvSpPr>
                <a:spLocks noChangeShapeType="1"/>
              </p:cNvSpPr>
              <p:nvPr/>
            </p:nvSpPr>
            <p:spPr bwMode="auto">
              <a:xfrm>
                <a:off x="2778" y="261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73" name="Line 1011"/>
              <p:cNvSpPr>
                <a:spLocks noChangeShapeType="1"/>
              </p:cNvSpPr>
              <p:nvPr/>
            </p:nvSpPr>
            <p:spPr bwMode="auto">
              <a:xfrm>
                <a:off x="2779" y="2615"/>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74" name="Line 1012"/>
              <p:cNvSpPr>
                <a:spLocks noChangeShapeType="1"/>
              </p:cNvSpPr>
              <p:nvPr/>
            </p:nvSpPr>
            <p:spPr bwMode="auto">
              <a:xfrm>
                <a:off x="2781" y="261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75" name="Line 1013"/>
              <p:cNvSpPr>
                <a:spLocks noChangeShapeType="1"/>
              </p:cNvSpPr>
              <p:nvPr/>
            </p:nvSpPr>
            <p:spPr bwMode="auto">
              <a:xfrm>
                <a:off x="2782" y="261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76" name="Line 1014"/>
              <p:cNvSpPr>
                <a:spLocks noChangeShapeType="1"/>
              </p:cNvSpPr>
              <p:nvPr/>
            </p:nvSpPr>
            <p:spPr bwMode="auto">
              <a:xfrm>
                <a:off x="2783" y="261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77" name="Line 1015"/>
              <p:cNvSpPr>
                <a:spLocks noChangeShapeType="1"/>
              </p:cNvSpPr>
              <p:nvPr/>
            </p:nvSpPr>
            <p:spPr bwMode="auto">
              <a:xfrm>
                <a:off x="2784" y="2618"/>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78" name="Line 1016"/>
              <p:cNvSpPr>
                <a:spLocks noChangeShapeType="1"/>
              </p:cNvSpPr>
              <p:nvPr/>
            </p:nvSpPr>
            <p:spPr bwMode="auto">
              <a:xfrm flipV="1">
                <a:off x="2787" y="2617"/>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79" name="Line 1017"/>
              <p:cNvSpPr>
                <a:spLocks noChangeShapeType="1"/>
              </p:cNvSpPr>
              <p:nvPr/>
            </p:nvSpPr>
            <p:spPr bwMode="auto">
              <a:xfrm>
                <a:off x="2790" y="2617"/>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80" name="Line 1018"/>
              <p:cNvSpPr>
                <a:spLocks noChangeShapeType="1"/>
              </p:cNvSpPr>
              <p:nvPr/>
            </p:nvSpPr>
            <p:spPr bwMode="auto">
              <a:xfrm flipV="1">
                <a:off x="2792" y="2616"/>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81" name="Line 1019"/>
              <p:cNvSpPr>
                <a:spLocks noChangeShapeType="1"/>
              </p:cNvSpPr>
              <p:nvPr/>
            </p:nvSpPr>
            <p:spPr bwMode="auto">
              <a:xfrm flipV="1">
                <a:off x="2794" y="261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82" name="Line 1020"/>
              <p:cNvSpPr>
                <a:spLocks noChangeShapeType="1"/>
              </p:cNvSpPr>
              <p:nvPr/>
            </p:nvSpPr>
            <p:spPr bwMode="auto">
              <a:xfrm flipV="1">
                <a:off x="2795" y="2613"/>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83" name="Line 1021"/>
              <p:cNvSpPr>
                <a:spLocks noChangeShapeType="1"/>
              </p:cNvSpPr>
              <p:nvPr/>
            </p:nvSpPr>
            <p:spPr bwMode="auto">
              <a:xfrm flipV="1">
                <a:off x="2797" y="261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84" name="Line 1022"/>
              <p:cNvSpPr>
                <a:spLocks noChangeShapeType="1"/>
              </p:cNvSpPr>
              <p:nvPr/>
            </p:nvSpPr>
            <p:spPr bwMode="auto">
              <a:xfrm flipV="1">
                <a:off x="2797" y="2549"/>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85" name="Line 1023"/>
              <p:cNvSpPr>
                <a:spLocks noChangeShapeType="1"/>
              </p:cNvSpPr>
              <p:nvPr/>
            </p:nvSpPr>
            <p:spPr bwMode="auto">
              <a:xfrm>
                <a:off x="2797" y="254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86" name="Line 1024"/>
              <p:cNvSpPr>
                <a:spLocks noChangeShapeType="1"/>
              </p:cNvSpPr>
              <p:nvPr/>
            </p:nvSpPr>
            <p:spPr bwMode="auto">
              <a:xfrm flipH="1">
                <a:off x="2795" y="2550"/>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87" name="Line 1025"/>
              <p:cNvSpPr>
                <a:spLocks noChangeShapeType="1"/>
              </p:cNvSpPr>
              <p:nvPr/>
            </p:nvSpPr>
            <p:spPr bwMode="auto">
              <a:xfrm flipH="1">
                <a:off x="2794" y="255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88" name="Line 1026"/>
              <p:cNvSpPr>
                <a:spLocks noChangeShapeType="1"/>
              </p:cNvSpPr>
              <p:nvPr/>
            </p:nvSpPr>
            <p:spPr bwMode="auto">
              <a:xfrm flipH="1">
                <a:off x="2793" y="255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89" name="Line 1027"/>
              <p:cNvSpPr>
                <a:spLocks noChangeShapeType="1"/>
              </p:cNvSpPr>
              <p:nvPr/>
            </p:nvSpPr>
            <p:spPr bwMode="auto">
              <a:xfrm flipH="1">
                <a:off x="2791" y="2553"/>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90" name="Line 1028"/>
              <p:cNvSpPr>
                <a:spLocks noChangeShapeType="1"/>
              </p:cNvSpPr>
              <p:nvPr/>
            </p:nvSpPr>
            <p:spPr bwMode="auto">
              <a:xfrm flipH="1">
                <a:off x="2789" y="2553"/>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91" name="Line 1029"/>
              <p:cNvSpPr>
                <a:spLocks noChangeShapeType="1"/>
              </p:cNvSpPr>
              <p:nvPr/>
            </p:nvSpPr>
            <p:spPr bwMode="auto">
              <a:xfrm flipH="1">
                <a:off x="2788" y="2553"/>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92" name="Line 1030"/>
              <p:cNvSpPr>
                <a:spLocks noChangeShapeType="1"/>
              </p:cNvSpPr>
              <p:nvPr/>
            </p:nvSpPr>
            <p:spPr bwMode="auto">
              <a:xfrm flipH="1">
                <a:off x="2784" y="2553"/>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93" name="Line 1031"/>
              <p:cNvSpPr>
                <a:spLocks noChangeShapeType="1"/>
              </p:cNvSpPr>
              <p:nvPr/>
            </p:nvSpPr>
            <p:spPr bwMode="auto">
              <a:xfrm flipH="1">
                <a:off x="2783" y="2553"/>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94" name="Line 1032"/>
              <p:cNvSpPr>
                <a:spLocks noChangeShapeType="1"/>
              </p:cNvSpPr>
              <p:nvPr/>
            </p:nvSpPr>
            <p:spPr bwMode="auto">
              <a:xfrm flipH="1">
                <a:off x="2782" y="2553"/>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95" name="Line 1033"/>
              <p:cNvSpPr>
                <a:spLocks noChangeShapeType="1"/>
              </p:cNvSpPr>
              <p:nvPr/>
            </p:nvSpPr>
            <p:spPr bwMode="auto">
              <a:xfrm flipH="1" flipV="1">
                <a:off x="2780" y="2552"/>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96" name="Line 1034"/>
              <p:cNvSpPr>
                <a:spLocks noChangeShapeType="1"/>
              </p:cNvSpPr>
              <p:nvPr/>
            </p:nvSpPr>
            <p:spPr bwMode="auto">
              <a:xfrm flipH="1">
                <a:off x="2779" y="255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97" name="Line 1035"/>
              <p:cNvSpPr>
                <a:spLocks noChangeShapeType="1"/>
              </p:cNvSpPr>
              <p:nvPr/>
            </p:nvSpPr>
            <p:spPr bwMode="auto">
              <a:xfrm flipH="1" flipV="1">
                <a:off x="2777" y="2551"/>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98" name="Line 1036"/>
              <p:cNvSpPr>
                <a:spLocks noChangeShapeType="1"/>
              </p:cNvSpPr>
              <p:nvPr/>
            </p:nvSpPr>
            <p:spPr bwMode="auto">
              <a:xfrm flipV="1">
                <a:off x="2777" y="255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99" name="Line 1037"/>
              <p:cNvSpPr>
                <a:spLocks noChangeShapeType="1"/>
              </p:cNvSpPr>
              <p:nvPr/>
            </p:nvSpPr>
            <p:spPr bwMode="auto">
              <a:xfrm flipH="1">
                <a:off x="2776" y="255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00" name="Line 1038"/>
              <p:cNvSpPr>
                <a:spLocks noChangeShapeType="1"/>
              </p:cNvSpPr>
              <p:nvPr/>
            </p:nvSpPr>
            <p:spPr bwMode="auto">
              <a:xfrm flipV="1">
                <a:off x="2776" y="254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01" name="Line 1039"/>
              <p:cNvSpPr>
                <a:spLocks noChangeShapeType="1"/>
              </p:cNvSpPr>
              <p:nvPr/>
            </p:nvSpPr>
            <p:spPr bwMode="auto">
              <a:xfrm>
                <a:off x="2776" y="254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02" name="Line 1040"/>
              <p:cNvSpPr>
                <a:spLocks noChangeShapeType="1"/>
              </p:cNvSpPr>
              <p:nvPr/>
            </p:nvSpPr>
            <p:spPr bwMode="auto">
              <a:xfrm flipH="1" flipV="1">
                <a:off x="2689" y="2580"/>
                <a:ext cx="2"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03" name="Line 1041"/>
              <p:cNvSpPr>
                <a:spLocks noChangeShapeType="1"/>
              </p:cNvSpPr>
              <p:nvPr/>
            </p:nvSpPr>
            <p:spPr bwMode="auto">
              <a:xfrm flipH="1" flipV="1">
                <a:off x="2685" y="2579"/>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04" name="Line 1042"/>
              <p:cNvSpPr>
                <a:spLocks noChangeShapeType="1"/>
              </p:cNvSpPr>
              <p:nvPr/>
            </p:nvSpPr>
            <p:spPr bwMode="auto">
              <a:xfrm flipH="1" flipV="1">
                <a:off x="2679" y="2578"/>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05" name="Line 1043"/>
              <p:cNvSpPr>
                <a:spLocks noChangeShapeType="1"/>
              </p:cNvSpPr>
              <p:nvPr/>
            </p:nvSpPr>
            <p:spPr bwMode="auto">
              <a:xfrm flipH="1">
                <a:off x="2673" y="2578"/>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06" name="Line 1044"/>
              <p:cNvSpPr>
                <a:spLocks noChangeShapeType="1"/>
              </p:cNvSpPr>
              <p:nvPr/>
            </p:nvSpPr>
            <p:spPr bwMode="auto">
              <a:xfrm flipH="1">
                <a:off x="2670" y="2579"/>
                <a:ext cx="3"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07" name="Line 1045"/>
              <p:cNvSpPr>
                <a:spLocks noChangeShapeType="1"/>
              </p:cNvSpPr>
              <p:nvPr/>
            </p:nvSpPr>
            <p:spPr bwMode="auto">
              <a:xfrm>
                <a:off x="2670" y="2582"/>
                <a:ext cx="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08" name="Line 1046"/>
              <p:cNvSpPr>
                <a:spLocks noChangeShapeType="1"/>
              </p:cNvSpPr>
              <p:nvPr/>
            </p:nvSpPr>
            <p:spPr bwMode="auto">
              <a:xfrm>
                <a:off x="2670" y="2585"/>
                <a:ext cx="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09" name="Line 1047"/>
              <p:cNvSpPr>
                <a:spLocks noChangeShapeType="1"/>
              </p:cNvSpPr>
              <p:nvPr/>
            </p:nvSpPr>
            <p:spPr bwMode="auto">
              <a:xfrm>
                <a:off x="2673" y="2587"/>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10" name="Line 1048"/>
              <p:cNvSpPr>
                <a:spLocks noChangeShapeType="1"/>
              </p:cNvSpPr>
              <p:nvPr/>
            </p:nvSpPr>
            <p:spPr bwMode="auto">
              <a:xfrm>
                <a:off x="2679" y="2588"/>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11" name="Line 1049"/>
              <p:cNvSpPr>
                <a:spLocks noChangeShapeType="1"/>
              </p:cNvSpPr>
              <p:nvPr/>
            </p:nvSpPr>
            <p:spPr bwMode="auto">
              <a:xfrm flipV="1">
                <a:off x="2685" y="2586"/>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12" name="Line 1050"/>
              <p:cNvSpPr>
                <a:spLocks noChangeShapeType="1"/>
              </p:cNvSpPr>
              <p:nvPr/>
            </p:nvSpPr>
            <p:spPr bwMode="auto">
              <a:xfrm flipV="1">
                <a:off x="2689" y="2584"/>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13" name="Line 1051"/>
              <p:cNvSpPr>
                <a:spLocks noChangeShapeType="1"/>
              </p:cNvSpPr>
              <p:nvPr/>
            </p:nvSpPr>
            <p:spPr bwMode="auto">
              <a:xfrm>
                <a:off x="2669" y="2584"/>
                <a:ext cx="1" cy="6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14" name="Line 1052"/>
              <p:cNvSpPr>
                <a:spLocks noChangeShapeType="1"/>
              </p:cNvSpPr>
              <p:nvPr/>
            </p:nvSpPr>
            <p:spPr bwMode="auto">
              <a:xfrm>
                <a:off x="2691" y="2584"/>
                <a:ext cx="1" cy="6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15" name="Line 1053"/>
              <p:cNvSpPr>
                <a:spLocks noChangeShapeType="1"/>
              </p:cNvSpPr>
              <p:nvPr/>
            </p:nvSpPr>
            <p:spPr bwMode="auto">
              <a:xfrm>
                <a:off x="2669" y="2646"/>
                <a:ext cx="8"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16" name="Line 1054"/>
              <p:cNvSpPr>
                <a:spLocks noChangeShapeType="1"/>
              </p:cNvSpPr>
              <p:nvPr/>
            </p:nvSpPr>
            <p:spPr bwMode="auto">
              <a:xfrm>
                <a:off x="2677" y="2651"/>
                <a:ext cx="7"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17" name="Line 1055"/>
              <p:cNvSpPr>
                <a:spLocks noChangeShapeType="1"/>
              </p:cNvSpPr>
              <p:nvPr/>
            </p:nvSpPr>
            <p:spPr bwMode="auto">
              <a:xfrm flipV="1">
                <a:off x="2684" y="2646"/>
                <a:ext cx="7"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18" name="Freeform 1056"/>
              <p:cNvSpPr>
                <a:spLocks/>
              </p:cNvSpPr>
              <p:nvPr/>
            </p:nvSpPr>
            <p:spPr bwMode="auto">
              <a:xfrm>
                <a:off x="2669" y="2584"/>
                <a:ext cx="22" cy="68"/>
              </a:xfrm>
              <a:custGeom>
                <a:avLst/>
                <a:gdLst>
                  <a:gd name="T0" fmla="*/ 0 w 44"/>
                  <a:gd name="T1" fmla="*/ 0 h 68"/>
                  <a:gd name="T2" fmla="*/ 0 w 44"/>
                  <a:gd name="T3" fmla="*/ 62 h 68"/>
                  <a:gd name="T4" fmla="*/ 1 w 44"/>
                  <a:gd name="T5" fmla="*/ 64 h 68"/>
                  <a:gd name="T6" fmla="*/ 1 w 44"/>
                  <a:gd name="T7" fmla="*/ 65 h 68"/>
                  <a:gd name="T8" fmla="*/ 2 w 44"/>
                  <a:gd name="T9" fmla="*/ 66 h 68"/>
                  <a:gd name="T10" fmla="*/ 2 w 44"/>
                  <a:gd name="T11" fmla="*/ 67 h 68"/>
                  <a:gd name="T12" fmla="*/ 3 w 44"/>
                  <a:gd name="T13" fmla="*/ 67 h 68"/>
                  <a:gd name="T14" fmla="*/ 3 w 44"/>
                  <a:gd name="T15" fmla="*/ 68 h 68"/>
                  <a:gd name="T16" fmla="*/ 3 w 44"/>
                  <a:gd name="T17" fmla="*/ 68 h 68"/>
                  <a:gd name="T18" fmla="*/ 4 w 44"/>
                  <a:gd name="T19" fmla="*/ 67 h 68"/>
                  <a:gd name="T20" fmla="*/ 5 w 44"/>
                  <a:gd name="T21" fmla="*/ 67 h 68"/>
                  <a:gd name="T22" fmla="*/ 5 w 44"/>
                  <a:gd name="T23" fmla="*/ 66 h 68"/>
                  <a:gd name="T24" fmla="*/ 5 w 44"/>
                  <a:gd name="T25" fmla="*/ 65 h 68"/>
                  <a:gd name="T26" fmla="*/ 6 w 44"/>
                  <a:gd name="T27" fmla="*/ 63 h 68"/>
                  <a:gd name="T28" fmla="*/ 6 w 44"/>
                  <a:gd name="T29" fmla="*/ 62 h 68"/>
                  <a:gd name="T30" fmla="*/ 6 w 44"/>
                  <a:gd name="T31" fmla="*/ 0 h 68"/>
                  <a:gd name="T32" fmla="*/ 6 w 44"/>
                  <a:gd name="T33" fmla="*/ 1 h 68"/>
                  <a:gd name="T34" fmla="*/ 5 w 44"/>
                  <a:gd name="T35" fmla="*/ 2 h 68"/>
                  <a:gd name="T36" fmla="*/ 5 w 44"/>
                  <a:gd name="T37" fmla="*/ 3 h 68"/>
                  <a:gd name="T38" fmla="*/ 5 w 44"/>
                  <a:gd name="T39" fmla="*/ 4 h 68"/>
                  <a:gd name="T40" fmla="*/ 4 w 44"/>
                  <a:gd name="T41" fmla="*/ 4 h 68"/>
                  <a:gd name="T42" fmla="*/ 4 w 44"/>
                  <a:gd name="T43" fmla="*/ 4 h 68"/>
                  <a:gd name="T44" fmla="*/ 3 w 44"/>
                  <a:gd name="T45" fmla="*/ 4 h 68"/>
                  <a:gd name="T46" fmla="*/ 3 w 44"/>
                  <a:gd name="T47" fmla="*/ 4 h 68"/>
                  <a:gd name="T48" fmla="*/ 3 w 44"/>
                  <a:gd name="T49" fmla="*/ 4 h 68"/>
                  <a:gd name="T50" fmla="*/ 2 w 44"/>
                  <a:gd name="T51" fmla="*/ 4 h 68"/>
                  <a:gd name="T52" fmla="*/ 2 w 44"/>
                  <a:gd name="T53" fmla="*/ 3 h 68"/>
                  <a:gd name="T54" fmla="*/ 1 w 44"/>
                  <a:gd name="T55" fmla="*/ 3 h 68"/>
                  <a:gd name="T56" fmla="*/ 1 w 44"/>
                  <a:gd name="T57" fmla="*/ 2 h 68"/>
                  <a:gd name="T58" fmla="*/ 1 w 44"/>
                  <a:gd name="T59" fmla="*/ 1 h 68"/>
                  <a:gd name="T60" fmla="*/ 1 w 44"/>
                  <a:gd name="T61" fmla="*/ 1 h 68"/>
                  <a:gd name="T62" fmla="*/ 0 w 44"/>
                  <a:gd name="T63" fmla="*/ 0 h 68"/>
                  <a:gd name="T64" fmla="*/ 0 w 44"/>
                  <a:gd name="T65" fmla="*/ 0 h 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68"/>
                  <a:gd name="T101" fmla="*/ 44 w 44"/>
                  <a:gd name="T102" fmla="*/ 68 h 6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68">
                    <a:moveTo>
                      <a:pt x="0" y="0"/>
                    </a:moveTo>
                    <a:lnTo>
                      <a:pt x="0" y="62"/>
                    </a:lnTo>
                    <a:lnTo>
                      <a:pt x="4" y="64"/>
                    </a:lnTo>
                    <a:lnTo>
                      <a:pt x="8" y="65"/>
                    </a:lnTo>
                    <a:lnTo>
                      <a:pt x="12" y="66"/>
                    </a:lnTo>
                    <a:lnTo>
                      <a:pt x="15" y="67"/>
                    </a:lnTo>
                    <a:lnTo>
                      <a:pt x="17" y="67"/>
                    </a:lnTo>
                    <a:lnTo>
                      <a:pt x="19" y="68"/>
                    </a:lnTo>
                    <a:lnTo>
                      <a:pt x="25" y="68"/>
                    </a:lnTo>
                    <a:lnTo>
                      <a:pt x="29" y="67"/>
                    </a:lnTo>
                    <a:lnTo>
                      <a:pt x="33" y="67"/>
                    </a:lnTo>
                    <a:lnTo>
                      <a:pt x="37" y="66"/>
                    </a:lnTo>
                    <a:lnTo>
                      <a:pt x="40" y="65"/>
                    </a:lnTo>
                    <a:lnTo>
                      <a:pt x="44" y="63"/>
                    </a:lnTo>
                    <a:lnTo>
                      <a:pt x="44" y="62"/>
                    </a:lnTo>
                    <a:lnTo>
                      <a:pt x="44" y="0"/>
                    </a:lnTo>
                    <a:lnTo>
                      <a:pt x="42" y="1"/>
                    </a:lnTo>
                    <a:lnTo>
                      <a:pt x="40" y="2"/>
                    </a:lnTo>
                    <a:lnTo>
                      <a:pt x="37" y="3"/>
                    </a:lnTo>
                    <a:lnTo>
                      <a:pt x="35" y="4"/>
                    </a:lnTo>
                    <a:lnTo>
                      <a:pt x="31" y="4"/>
                    </a:lnTo>
                    <a:lnTo>
                      <a:pt x="29" y="4"/>
                    </a:lnTo>
                    <a:lnTo>
                      <a:pt x="27" y="4"/>
                    </a:lnTo>
                    <a:lnTo>
                      <a:pt x="19" y="4"/>
                    </a:lnTo>
                    <a:lnTo>
                      <a:pt x="17" y="4"/>
                    </a:lnTo>
                    <a:lnTo>
                      <a:pt x="13" y="4"/>
                    </a:lnTo>
                    <a:lnTo>
                      <a:pt x="10" y="3"/>
                    </a:lnTo>
                    <a:lnTo>
                      <a:pt x="8" y="3"/>
                    </a:lnTo>
                    <a:lnTo>
                      <a:pt x="4" y="2"/>
                    </a:lnTo>
                    <a:lnTo>
                      <a:pt x="2" y="1"/>
                    </a:lnTo>
                    <a:lnTo>
                      <a:pt x="0" y="0"/>
                    </a:lnTo>
                    <a:close/>
                  </a:path>
                </a:pathLst>
              </a:custGeom>
              <a:blipFill dpi="0" rotWithShape="0">
                <a:blip/>
                <a:srcRect/>
                <a:tile tx="0" ty="0" sx="100000" sy="100000" flip="none" algn="tl"/>
              </a:bli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719" name="Line 1057"/>
              <p:cNvSpPr>
                <a:spLocks noChangeShapeType="1"/>
              </p:cNvSpPr>
              <p:nvPr/>
            </p:nvSpPr>
            <p:spPr bwMode="auto">
              <a:xfrm>
                <a:off x="2669" y="2584"/>
                <a:ext cx="1" cy="6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20" name="Line 1058"/>
              <p:cNvSpPr>
                <a:spLocks noChangeShapeType="1"/>
              </p:cNvSpPr>
              <p:nvPr/>
            </p:nvSpPr>
            <p:spPr bwMode="auto">
              <a:xfrm>
                <a:off x="2669" y="2646"/>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21" name="Line 1059"/>
              <p:cNvSpPr>
                <a:spLocks noChangeShapeType="1"/>
              </p:cNvSpPr>
              <p:nvPr/>
            </p:nvSpPr>
            <p:spPr bwMode="auto">
              <a:xfrm>
                <a:off x="2671" y="2648"/>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22" name="Line 1060"/>
              <p:cNvSpPr>
                <a:spLocks noChangeShapeType="1"/>
              </p:cNvSpPr>
              <p:nvPr/>
            </p:nvSpPr>
            <p:spPr bwMode="auto">
              <a:xfrm>
                <a:off x="2673" y="2649"/>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23" name="Line 1061"/>
              <p:cNvSpPr>
                <a:spLocks noChangeShapeType="1"/>
              </p:cNvSpPr>
              <p:nvPr/>
            </p:nvSpPr>
            <p:spPr bwMode="auto">
              <a:xfrm>
                <a:off x="2675" y="2650"/>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24" name="Line 1062"/>
              <p:cNvSpPr>
                <a:spLocks noChangeShapeType="1"/>
              </p:cNvSpPr>
              <p:nvPr/>
            </p:nvSpPr>
            <p:spPr bwMode="auto">
              <a:xfrm>
                <a:off x="2677" y="265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25" name="Line 1063"/>
              <p:cNvSpPr>
                <a:spLocks noChangeShapeType="1"/>
              </p:cNvSpPr>
              <p:nvPr/>
            </p:nvSpPr>
            <p:spPr bwMode="auto">
              <a:xfrm>
                <a:off x="2678" y="265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26" name="Line 1064"/>
              <p:cNvSpPr>
                <a:spLocks noChangeShapeType="1"/>
              </p:cNvSpPr>
              <p:nvPr/>
            </p:nvSpPr>
            <p:spPr bwMode="auto">
              <a:xfrm>
                <a:off x="2679" y="2652"/>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27" name="Line 1065"/>
              <p:cNvSpPr>
                <a:spLocks noChangeShapeType="1"/>
              </p:cNvSpPr>
              <p:nvPr/>
            </p:nvSpPr>
            <p:spPr bwMode="auto">
              <a:xfrm flipV="1">
                <a:off x="2682" y="265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28" name="Line 1066"/>
              <p:cNvSpPr>
                <a:spLocks noChangeShapeType="1"/>
              </p:cNvSpPr>
              <p:nvPr/>
            </p:nvSpPr>
            <p:spPr bwMode="auto">
              <a:xfrm>
                <a:off x="2683" y="2651"/>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29" name="Line 1067"/>
              <p:cNvSpPr>
                <a:spLocks noChangeShapeType="1"/>
              </p:cNvSpPr>
              <p:nvPr/>
            </p:nvSpPr>
            <p:spPr bwMode="auto">
              <a:xfrm flipV="1">
                <a:off x="2685" y="2650"/>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30" name="Line 1068"/>
              <p:cNvSpPr>
                <a:spLocks noChangeShapeType="1"/>
              </p:cNvSpPr>
              <p:nvPr/>
            </p:nvSpPr>
            <p:spPr bwMode="auto">
              <a:xfrm flipV="1">
                <a:off x="2687" y="2649"/>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31" name="Line 1069"/>
              <p:cNvSpPr>
                <a:spLocks noChangeShapeType="1"/>
              </p:cNvSpPr>
              <p:nvPr/>
            </p:nvSpPr>
            <p:spPr bwMode="auto">
              <a:xfrm flipV="1">
                <a:off x="2689" y="2647"/>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32" name="Line 1070"/>
              <p:cNvSpPr>
                <a:spLocks noChangeShapeType="1"/>
              </p:cNvSpPr>
              <p:nvPr/>
            </p:nvSpPr>
            <p:spPr bwMode="auto">
              <a:xfrm flipV="1">
                <a:off x="2691" y="264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33" name="Line 1071"/>
              <p:cNvSpPr>
                <a:spLocks noChangeShapeType="1"/>
              </p:cNvSpPr>
              <p:nvPr/>
            </p:nvSpPr>
            <p:spPr bwMode="auto">
              <a:xfrm flipV="1">
                <a:off x="2691" y="2584"/>
                <a:ext cx="1" cy="6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34" name="Line 1072"/>
              <p:cNvSpPr>
                <a:spLocks noChangeShapeType="1"/>
              </p:cNvSpPr>
              <p:nvPr/>
            </p:nvSpPr>
            <p:spPr bwMode="auto">
              <a:xfrm flipH="1">
                <a:off x="2690" y="258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35" name="Line 1073"/>
              <p:cNvSpPr>
                <a:spLocks noChangeShapeType="1"/>
              </p:cNvSpPr>
              <p:nvPr/>
            </p:nvSpPr>
            <p:spPr bwMode="auto">
              <a:xfrm flipH="1">
                <a:off x="2689" y="258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36" name="Line 1074"/>
              <p:cNvSpPr>
                <a:spLocks noChangeShapeType="1"/>
              </p:cNvSpPr>
              <p:nvPr/>
            </p:nvSpPr>
            <p:spPr bwMode="auto">
              <a:xfrm flipH="1">
                <a:off x="2687" y="2586"/>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37" name="Line 1075"/>
              <p:cNvSpPr>
                <a:spLocks noChangeShapeType="1"/>
              </p:cNvSpPr>
              <p:nvPr/>
            </p:nvSpPr>
            <p:spPr bwMode="auto">
              <a:xfrm flipH="1">
                <a:off x="2686" y="258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38" name="Line 1076"/>
              <p:cNvSpPr>
                <a:spLocks noChangeShapeType="1"/>
              </p:cNvSpPr>
              <p:nvPr/>
            </p:nvSpPr>
            <p:spPr bwMode="auto">
              <a:xfrm flipH="1">
                <a:off x="2684" y="2588"/>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39" name="Line 1077"/>
              <p:cNvSpPr>
                <a:spLocks noChangeShapeType="1"/>
              </p:cNvSpPr>
              <p:nvPr/>
            </p:nvSpPr>
            <p:spPr bwMode="auto">
              <a:xfrm flipH="1">
                <a:off x="2683" y="258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40" name="Line 1078"/>
              <p:cNvSpPr>
                <a:spLocks noChangeShapeType="1"/>
              </p:cNvSpPr>
              <p:nvPr/>
            </p:nvSpPr>
            <p:spPr bwMode="auto">
              <a:xfrm flipH="1">
                <a:off x="2682" y="258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41" name="Line 1079"/>
              <p:cNvSpPr>
                <a:spLocks noChangeShapeType="1"/>
              </p:cNvSpPr>
              <p:nvPr/>
            </p:nvSpPr>
            <p:spPr bwMode="auto">
              <a:xfrm flipH="1">
                <a:off x="2679" y="2588"/>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42" name="Line 1080"/>
              <p:cNvSpPr>
                <a:spLocks noChangeShapeType="1"/>
              </p:cNvSpPr>
              <p:nvPr/>
            </p:nvSpPr>
            <p:spPr bwMode="auto">
              <a:xfrm flipH="1">
                <a:off x="2678" y="258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43" name="Line 1081"/>
              <p:cNvSpPr>
                <a:spLocks noChangeShapeType="1"/>
              </p:cNvSpPr>
              <p:nvPr/>
            </p:nvSpPr>
            <p:spPr bwMode="auto">
              <a:xfrm flipH="1">
                <a:off x="2676" y="2588"/>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44" name="Line 1082"/>
              <p:cNvSpPr>
                <a:spLocks noChangeShapeType="1"/>
              </p:cNvSpPr>
              <p:nvPr/>
            </p:nvSpPr>
            <p:spPr bwMode="auto">
              <a:xfrm flipH="1" flipV="1">
                <a:off x="2674" y="2587"/>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45" name="Line 1083"/>
              <p:cNvSpPr>
                <a:spLocks noChangeShapeType="1"/>
              </p:cNvSpPr>
              <p:nvPr/>
            </p:nvSpPr>
            <p:spPr bwMode="auto">
              <a:xfrm flipH="1">
                <a:off x="2673" y="258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46" name="Line 1084"/>
              <p:cNvSpPr>
                <a:spLocks noChangeShapeType="1"/>
              </p:cNvSpPr>
              <p:nvPr/>
            </p:nvSpPr>
            <p:spPr bwMode="auto">
              <a:xfrm flipH="1" flipV="1">
                <a:off x="2671" y="2586"/>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47" name="Line 1085"/>
              <p:cNvSpPr>
                <a:spLocks noChangeShapeType="1"/>
              </p:cNvSpPr>
              <p:nvPr/>
            </p:nvSpPr>
            <p:spPr bwMode="auto">
              <a:xfrm flipH="1" flipV="1">
                <a:off x="2670" y="258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48" name="Line 1086"/>
              <p:cNvSpPr>
                <a:spLocks noChangeShapeType="1"/>
              </p:cNvSpPr>
              <p:nvPr/>
            </p:nvSpPr>
            <p:spPr bwMode="auto">
              <a:xfrm>
                <a:off x="2670" y="258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49" name="Line 1087"/>
              <p:cNvSpPr>
                <a:spLocks noChangeShapeType="1"/>
              </p:cNvSpPr>
              <p:nvPr/>
            </p:nvSpPr>
            <p:spPr bwMode="auto">
              <a:xfrm flipH="1" flipV="1">
                <a:off x="2669" y="258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50" name="Line 1088"/>
              <p:cNvSpPr>
                <a:spLocks noChangeShapeType="1"/>
              </p:cNvSpPr>
              <p:nvPr/>
            </p:nvSpPr>
            <p:spPr bwMode="auto">
              <a:xfrm>
                <a:off x="2669" y="258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51" name="Line 1089"/>
              <p:cNvSpPr>
                <a:spLocks noChangeShapeType="1"/>
              </p:cNvSpPr>
              <p:nvPr/>
            </p:nvSpPr>
            <p:spPr bwMode="auto">
              <a:xfrm flipH="1" flipV="1">
                <a:off x="2659" y="2856"/>
                <a:ext cx="2"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52" name="Line 1090"/>
              <p:cNvSpPr>
                <a:spLocks noChangeShapeType="1"/>
              </p:cNvSpPr>
              <p:nvPr/>
            </p:nvSpPr>
            <p:spPr bwMode="auto">
              <a:xfrm flipH="1" flipV="1">
                <a:off x="2655" y="2855"/>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53" name="Line 1091"/>
              <p:cNvSpPr>
                <a:spLocks noChangeShapeType="1"/>
              </p:cNvSpPr>
              <p:nvPr/>
            </p:nvSpPr>
            <p:spPr bwMode="auto">
              <a:xfrm flipH="1" flipV="1">
                <a:off x="2649" y="2854"/>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54" name="Line 1092"/>
              <p:cNvSpPr>
                <a:spLocks noChangeShapeType="1"/>
              </p:cNvSpPr>
              <p:nvPr/>
            </p:nvSpPr>
            <p:spPr bwMode="auto">
              <a:xfrm flipH="1">
                <a:off x="2643" y="2854"/>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55" name="Line 1093"/>
              <p:cNvSpPr>
                <a:spLocks noChangeShapeType="1"/>
              </p:cNvSpPr>
              <p:nvPr/>
            </p:nvSpPr>
            <p:spPr bwMode="auto">
              <a:xfrm flipH="1">
                <a:off x="2639" y="2855"/>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56" name="Line 1094"/>
              <p:cNvSpPr>
                <a:spLocks noChangeShapeType="1"/>
              </p:cNvSpPr>
              <p:nvPr/>
            </p:nvSpPr>
            <p:spPr bwMode="auto">
              <a:xfrm>
                <a:off x="2639" y="2857"/>
                <a:ext cx="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57" name="Line 1095"/>
              <p:cNvSpPr>
                <a:spLocks noChangeShapeType="1"/>
              </p:cNvSpPr>
              <p:nvPr/>
            </p:nvSpPr>
            <p:spPr bwMode="auto">
              <a:xfrm>
                <a:off x="2639" y="2860"/>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58" name="Line 1096"/>
              <p:cNvSpPr>
                <a:spLocks noChangeShapeType="1"/>
              </p:cNvSpPr>
              <p:nvPr/>
            </p:nvSpPr>
            <p:spPr bwMode="auto">
              <a:xfrm>
                <a:off x="2643" y="2862"/>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59" name="Line 1097"/>
              <p:cNvSpPr>
                <a:spLocks noChangeShapeType="1"/>
              </p:cNvSpPr>
              <p:nvPr/>
            </p:nvSpPr>
            <p:spPr bwMode="auto">
              <a:xfrm>
                <a:off x="2649" y="2863"/>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60" name="Line 1098"/>
              <p:cNvSpPr>
                <a:spLocks noChangeShapeType="1"/>
              </p:cNvSpPr>
              <p:nvPr/>
            </p:nvSpPr>
            <p:spPr bwMode="auto">
              <a:xfrm flipV="1">
                <a:off x="2655" y="2861"/>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61" name="Line 1099"/>
              <p:cNvSpPr>
                <a:spLocks noChangeShapeType="1"/>
              </p:cNvSpPr>
              <p:nvPr/>
            </p:nvSpPr>
            <p:spPr bwMode="auto">
              <a:xfrm flipV="1">
                <a:off x="2659" y="2859"/>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62" name="Line 1100"/>
              <p:cNvSpPr>
                <a:spLocks noChangeShapeType="1"/>
              </p:cNvSpPr>
              <p:nvPr/>
            </p:nvSpPr>
            <p:spPr bwMode="auto">
              <a:xfrm>
                <a:off x="2639" y="2859"/>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63" name="Line 1101"/>
              <p:cNvSpPr>
                <a:spLocks noChangeShapeType="1"/>
              </p:cNvSpPr>
              <p:nvPr/>
            </p:nvSpPr>
            <p:spPr bwMode="auto">
              <a:xfrm>
                <a:off x="2661" y="2859"/>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64" name="Line 1102"/>
              <p:cNvSpPr>
                <a:spLocks noChangeShapeType="1"/>
              </p:cNvSpPr>
              <p:nvPr/>
            </p:nvSpPr>
            <p:spPr bwMode="auto">
              <a:xfrm>
                <a:off x="2639" y="2922"/>
                <a:ext cx="7"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65" name="Line 1103"/>
              <p:cNvSpPr>
                <a:spLocks noChangeShapeType="1"/>
              </p:cNvSpPr>
              <p:nvPr/>
            </p:nvSpPr>
            <p:spPr bwMode="auto">
              <a:xfrm>
                <a:off x="2646" y="2927"/>
                <a:ext cx="9"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66" name="Line 1104"/>
              <p:cNvSpPr>
                <a:spLocks noChangeShapeType="1"/>
              </p:cNvSpPr>
              <p:nvPr/>
            </p:nvSpPr>
            <p:spPr bwMode="auto">
              <a:xfrm flipV="1">
                <a:off x="2655" y="2922"/>
                <a:ext cx="6"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67" name="Freeform 1105"/>
              <p:cNvSpPr>
                <a:spLocks/>
              </p:cNvSpPr>
              <p:nvPr/>
            </p:nvSpPr>
            <p:spPr bwMode="auto">
              <a:xfrm>
                <a:off x="2639" y="2859"/>
                <a:ext cx="22" cy="69"/>
              </a:xfrm>
              <a:custGeom>
                <a:avLst/>
                <a:gdLst>
                  <a:gd name="T0" fmla="*/ 0 w 45"/>
                  <a:gd name="T1" fmla="*/ 0 h 69"/>
                  <a:gd name="T2" fmla="*/ 0 w 45"/>
                  <a:gd name="T3" fmla="*/ 63 h 69"/>
                  <a:gd name="T4" fmla="*/ 0 w 45"/>
                  <a:gd name="T5" fmla="*/ 65 h 69"/>
                  <a:gd name="T6" fmla="*/ 1 w 45"/>
                  <a:gd name="T7" fmla="*/ 66 h 69"/>
                  <a:gd name="T8" fmla="*/ 1 w 45"/>
                  <a:gd name="T9" fmla="*/ 67 h 69"/>
                  <a:gd name="T10" fmla="*/ 1 w 45"/>
                  <a:gd name="T11" fmla="*/ 68 h 69"/>
                  <a:gd name="T12" fmla="*/ 2 w 45"/>
                  <a:gd name="T13" fmla="*/ 68 h 69"/>
                  <a:gd name="T14" fmla="*/ 2 w 45"/>
                  <a:gd name="T15" fmla="*/ 69 h 69"/>
                  <a:gd name="T16" fmla="*/ 3 w 45"/>
                  <a:gd name="T17" fmla="*/ 69 h 69"/>
                  <a:gd name="T18" fmla="*/ 3 w 45"/>
                  <a:gd name="T19" fmla="*/ 68 h 69"/>
                  <a:gd name="T20" fmla="*/ 4 w 45"/>
                  <a:gd name="T21" fmla="*/ 68 h 69"/>
                  <a:gd name="T22" fmla="*/ 4 w 45"/>
                  <a:gd name="T23" fmla="*/ 67 h 69"/>
                  <a:gd name="T24" fmla="*/ 4 w 45"/>
                  <a:gd name="T25" fmla="*/ 66 h 69"/>
                  <a:gd name="T26" fmla="*/ 5 w 45"/>
                  <a:gd name="T27" fmla="*/ 64 h 69"/>
                  <a:gd name="T28" fmla="*/ 5 w 45"/>
                  <a:gd name="T29" fmla="*/ 63 h 69"/>
                  <a:gd name="T30" fmla="*/ 5 w 45"/>
                  <a:gd name="T31" fmla="*/ 0 h 69"/>
                  <a:gd name="T32" fmla="*/ 5 w 45"/>
                  <a:gd name="T33" fmla="*/ 1 h 69"/>
                  <a:gd name="T34" fmla="*/ 4 w 45"/>
                  <a:gd name="T35" fmla="*/ 2 h 69"/>
                  <a:gd name="T36" fmla="*/ 4 w 45"/>
                  <a:gd name="T37" fmla="*/ 3 h 69"/>
                  <a:gd name="T38" fmla="*/ 4 w 45"/>
                  <a:gd name="T39" fmla="*/ 4 h 69"/>
                  <a:gd name="T40" fmla="*/ 3 w 45"/>
                  <a:gd name="T41" fmla="*/ 4 h 69"/>
                  <a:gd name="T42" fmla="*/ 3 w 45"/>
                  <a:gd name="T43" fmla="*/ 4 h 69"/>
                  <a:gd name="T44" fmla="*/ 3 w 45"/>
                  <a:gd name="T45" fmla="*/ 4 h 69"/>
                  <a:gd name="T46" fmla="*/ 2 w 45"/>
                  <a:gd name="T47" fmla="*/ 4 h 69"/>
                  <a:gd name="T48" fmla="*/ 2 w 45"/>
                  <a:gd name="T49" fmla="*/ 4 h 69"/>
                  <a:gd name="T50" fmla="*/ 1 w 45"/>
                  <a:gd name="T51" fmla="*/ 4 h 69"/>
                  <a:gd name="T52" fmla="*/ 1 w 45"/>
                  <a:gd name="T53" fmla="*/ 3 h 69"/>
                  <a:gd name="T54" fmla="*/ 0 w 45"/>
                  <a:gd name="T55" fmla="*/ 3 h 69"/>
                  <a:gd name="T56" fmla="*/ 0 w 45"/>
                  <a:gd name="T57" fmla="*/ 2 h 69"/>
                  <a:gd name="T58" fmla="*/ 0 w 45"/>
                  <a:gd name="T59" fmla="*/ 1 h 69"/>
                  <a:gd name="T60" fmla="*/ 0 w 45"/>
                  <a:gd name="T61" fmla="*/ 1 h 69"/>
                  <a:gd name="T62" fmla="*/ 0 w 45"/>
                  <a:gd name="T63" fmla="*/ 0 h 69"/>
                  <a:gd name="T64" fmla="*/ 0 w 45"/>
                  <a:gd name="T65" fmla="*/ 0 h 6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5"/>
                  <a:gd name="T100" fmla="*/ 0 h 69"/>
                  <a:gd name="T101" fmla="*/ 45 w 45"/>
                  <a:gd name="T102" fmla="*/ 69 h 6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5" h="69">
                    <a:moveTo>
                      <a:pt x="0" y="0"/>
                    </a:moveTo>
                    <a:lnTo>
                      <a:pt x="0" y="63"/>
                    </a:lnTo>
                    <a:lnTo>
                      <a:pt x="4" y="65"/>
                    </a:lnTo>
                    <a:lnTo>
                      <a:pt x="8" y="66"/>
                    </a:lnTo>
                    <a:lnTo>
                      <a:pt x="10" y="67"/>
                    </a:lnTo>
                    <a:lnTo>
                      <a:pt x="14" y="68"/>
                    </a:lnTo>
                    <a:lnTo>
                      <a:pt x="18" y="68"/>
                    </a:lnTo>
                    <a:lnTo>
                      <a:pt x="18" y="69"/>
                    </a:lnTo>
                    <a:lnTo>
                      <a:pt x="25" y="69"/>
                    </a:lnTo>
                    <a:lnTo>
                      <a:pt x="29" y="68"/>
                    </a:lnTo>
                    <a:lnTo>
                      <a:pt x="33" y="68"/>
                    </a:lnTo>
                    <a:lnTo>
                      <a:pt x="37" y="67"/>
                    </a:lnTo>
                    <a:lnTo>
                      <a:pt x="39" y="66"/>
                    </a:lnTo>
                    <a:lnTo>
                      <a:pt x="45" y="64"/>
                    </a:lnTo>
                    <a:lnTo>
                      <a:pt x="45" y="63"/>
                    </a:lnTo>
                    <a:lnTo>
                      <a:pt x="45" y="0"/>
                    </a:lnTo>
                    <a:lnTo>
                      <a:pt x="43" y="1"/>
                    </a:lnTo>
                    <a:lnTo>
                      <a:pt x="39" y="2"/>
                    </a:lnTo>
                    <a:lnTo>
                      <a:pt x="37" y="3"/>
                    </a:lnTo>
                    <a:lnTo>
                      <a:pt x="35" y="4"/>
                    </a:lnTo>
                    <a:lnTo>
                      <a:pt x="31" y="4"/>
                    </a:lnTo>
                    <a:lnTo>
                      <a:pt x="29" y="4"/>
                    </a:lnTo>
                    <a:lnTo>
                      <a:pt x="25" y="4"/>
                    </a:lnTo>
                    <a:lnTo>
                      <a:pt x="18" y="4"/>
                    </a:lnTo>
                    <a:lnTo>
                      <a:pt x="16" y="4"/>
                    </a:lnTo>
                    <a:lnTo>
                      <a:pt x="12" y="4"/>
                    </a:lnTo>
                    <a:lnTo>
                      <a:pt x="10" y="3"/>
                    </a:lnTo>
                    <a:lnTo>
                      <a:pt x="6" y="3"/>
                    </a:lnTo>
                    <a:lnTo>
                      <a:pt x="4" y="2"/>
                    </a:lnTo>
                    <a:lnTo>
                      <a:pt x="2" y="1"/>
                    </a:lnTo>
                    <a:lnTo>
                      <a:pt x="0" y="1"/>
                    </a:lnTo>
                    <a:lnTo>
                      <a:pt x="0" y="0"/>
                    </a:lnTo>
                    <a:close/>
                  </a:path>
                </a:pathLst>
              </a:custGeom>
              <a:blipFill dpi="0" rotWithShape="0">
                <a:blip/>
                <a:srcRect/>
                <a:tile tx="0" ty="0" sx="100000" sy="100000" flip="none" algn="tl"/>
              </a:bli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768" name="Line 1106"/>
              <p:cNvSpPr>
                <a:spLocks noChangeShapeType="1"/>
              </p:cNvSpPr>
              <p:nvPr/>
            </p:nvSpPr>
            <p:spPr bwMode="auto">
              <a:xfrm>
                <a:off x="2639" y="2859"/>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69" name="Line 1107"/>
              <p:cNvSpPr>
                <a:spLocks noChangeShapeType="1"/>
              </p:cNvSpPr>
              <p:nvPr/>
            </p:nvSpPr>
            <p:spPr bwMode="auto">
              <a:xfrm>
                <a:off x="2639" y="2922"/>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70" name="Line 1108"/>
              <p:cNvSpPr>
                <a:spLocks noChangeShapeType="1"/>
              </p:cNvSpPr>
              <p:nvPr/>
            </p:nvSpPr>
            <p:spPr bwMode="auto">
              <a:xfrm>
                <a:off x="2641" y="2924"/>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71" name="Line 1109"/>
              <p:cNvSpPr>
                <a:spLocks noChangeShapeType="1"/>
              </p:cNvSpPr>
              <p:nvPr/>
            </p:nvSpPr>
            <p:spPr bwMode="auto">
              <a:xfrm>
                <a:off x="2643" y="292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72" name="Line 1110"/>
              <p:cNvSpPr>
                <a:spLocks noChangeShapeType="1"/>
              </p:cNvSpPr>
              <p:nvPr/>
            </p:nvSpPr>
            <p:spPr bwMode="auto">
              <a:xfrm>
                <a:off x="2644" y="2926"/>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73" name="Line 1111"/>
              <p:cNvSpPr>
                <a:spLocks noChangeShapeType="1"/>
              </p:cNvSpPr>
              <p:nvPr/>
            </p:nvSpPr>
            <p:spPr bwMode="auto">
              <a:xfrm>
                <a:off x="2646" y="2927"/>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74" name="Line 1112"/>
              <p:cNvSpPr>
                <a:spLocks noChangeShapeType="1"/>
              </p:cNvSpPr>
              <p:nvPr/>
            </p:nvSpPr>
            <p:spPr bwMode="auto">
              <a:xfrm>
                <a:off x="2648" y="292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75" name="Line 1113"/>
              <p:cNvSpPr>
                <a:spLocks noChangeShapeType="1"/>
              </p:cNvSpPr>
              <p:nvPr/>
            </p:nvSpPr>
            <p:spPr bwMode="auto">
              <a:xfrm>
                <a:off x="2648" y="2928"/>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76" name="Line 1114"/>
              <p:cNvSpPr>
                <a:spLocks noChangeShapeType="1"/>
              </p:cNvSpPr>
              <p:nvPr/>
            </p:nvSpPr>
            <p:spPr bwMode="auto">
              <a:xfrm flipV="1">
                <a:off x="2652" y="2927"/>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77" name="Line 1115"/>
              <p:cNvSpPr>
                <a:spLocks noChangeShapeType="1"/>
              </p:cNvSpPr>
              <p:nvPr/>
            </p:nvSpPr>
            <p:spPr bwMode="auto">
              <a:xfrm>
                <a:off x="2654" y="2927"/>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78" name="Line 1116"/>
              <p:cNvSpPr>
                <a:spLocks noChangeShapeType="1"/>
              </p:cNvSpPr>
              <p:nvPr/>
            </p:nvSpPr>
            <p:spPr bwMode="auto">
              <a:xfrm flipV="1">
                <a:off x="2656" y="292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79" name="Line 1117"/>
              <p:cNvSpPr>
                <a:spLocks noChangeShapeType="1"/>
              </p:cNvSpPr>
              <p:nvPr/>
            </p:nvSpPr>
            <p:spPr bwMode="auto">
              <a:xfrm flipV="1">
                <a:off x="2657" y="292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80" name="Line 1118"/>
              <p:cNvSpPr>
                <a:spLocks noChangeShapeType="1"/>
              </p:cNvSpPr>
              <p:nvPr/>
            </p:nvSpPr>
            <p:spPr bwMode="auto">
              <a:xfrm flipV="1">
                <a:off x="2658" y="2923"/>
                <a:ext cx="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81" name="Line 1119"/>
              <p:cNvSpPr>
                <a:spLocks noChangeShapeType="1"/>
              </p:cNvSpPr>
              <p:nvPr/>
            </p:nvSpPr>
            <p:spPr bwMode="auto">
              <a:xfrm flipV="1">
                <a:off x="2661" y="292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82" name="Line 1120"/>
              <p:cNvSpPr>
                <a:spLocks noChangeShapeType="1"/>
              </p:cNvSpPr>
              <p:nvPr/>
            </p:nvSpPr>
            <p:spPr bwMode="auto">
              <a:xfrm flipV="1">
                <a:off x="2661" y="2859"/>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83" name="Line 1121"/>
              <p:cNvSpPr>
                <a:spLocks noChangeShapeType="1"/>
              </p:cNvSpPr>
              <p:nvPr/>
            </p:nvSpPr>
            <p:spPr bwMode="auto">
              <a:xfrm flipH="1">
                <a:off x="2660" y="285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84" name="Line 1122"/>
              <p:cNvSpPr>
                <a:spLocks noChangeShapeType="1"/>
              </p:cNvSpPr>
              <p:nvPr/>
            </p:nvSpPr>
            <p:spPr bwMode="auto">
              <a:xfrm flipH="1">
                <a:off x="2658" y="2860"/>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85" name="Line 1123"/>
              <p:cNvSpPr>
                <a:spLocks noChangeShapeType="1"/>
              </p:cNvSpPr>
              <p:nvPr/>
            </p:nvSpPr>
            <p:spPr bwMode="auto">
              <a:xfrm flipH="1">
                <a:off x="2657" y="286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86" name="Line 1124"/>
              <p:cNvSpPr>
                <a:spLocks noChangeShapeType="1"/>
              </p:cNvSpPr>
              <p:nvPr/>
            </p:nvSpPr>
            <p:spPr bwMode="auto">
              <a:xfrm flipH="1">
                <a:off x="2657" y="286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87" name="Line 1125"/>
              <p:cNvSpPr>
                <a:spLocks noChangeShapeType="1"/>
              </p:cNvSpPr>
              <p:nvPr/>
            </p:nvSpPr>
            <p:spPr bwMode="auto">
              <a:xfrm flipH="1">
                <a:off x="2655" y="2863"/>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88" name="Line 1126"/>
              <p:cNvSpPr>
                <a:spLocks noChangeShapeType="1"/>
              </p:cNvSpPr>
              <p:nvPr/>
            </p:nvSpPr>
            <p:spPr bwMode="auto">
              <a:xfrm flipH="1">
                <a:off x="2654" y="2863"/>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89" name="Line 1127"/>
              <p:cNvSpPr>
                <a:spLocks noChangeShapeType="1"/>
              </p:cNvSpPr>
              <p:nvPr/>
            </p:nvSpPr>
            <p:spPr bwMode="auto">
              <a:xfrm flipH="1">
                <a:off x="2652" y="2863"/>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90" name="Line 1128"/>
              <p:cNvSpPr>
                <a:spLocks noChangeShapeType="1"/>
              </p:cNvSpPr>
              <p:nvPr/>
            </p:nvSpPr>
            <p:spPr bwMode="auto">
              <a:xfrm flipH="1">
                <a:off x="2648" y="2863"/>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91" name="Line 1129"/>
              <p:cNvSpPr>
                <a:spLocks noChangeShapeType="1"/>
              </p:cNvSpPr>
              <p:nvPr/>
            </p:nvSpPr>
            <p:spPr bwMode="auto">
              <a:xfrm flipH="1">
                <a:off x="2647" y="2863"/>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92" name="Line 1130"/>
              <p:cNvSpPr>
                <a:spLocks noChangeShapeType="1"/>
              </p:cNvSpPr>
              <p:nvPr/>
            </p:nvSpPr>
            <p:spPr bwMode="auto">
              <a:xfrm flipH="1">
                <a:off x="2645" y="2863"/>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93" name="Line 1131"/>
              <p:cNvSpPr>
                <a:spLocks noChangeShapeType="1"/>
              </p:cNvSpPr>
              <p:nvPr/>
            </p:nvSpPr>
            <p:spPr bwMode="auto">
              <a:xfrm flipH="1" flipV="1">
                <a:off x="2644" y="286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94" name="Line 1132"/>
              <p:cNvSpPr>
                <a:spLocks noChangeShapeType="1"/>
              </p:cNvSpPr>
              <p:nvPr/>
            </p:nvSpPr>
            <p:spPr bwMode="auto">
              <a:xfrm flipH="1">
                <a:off x="2642" y="2862"/>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95" name="Line 1133"/>
              <p:cNvSpPr>
                <a:spLocks noChangeShapeType="1"/>
              </p:cNvSpPr>
              <p:nvPr/>
            </p:nvSpPr>
            <p:spPr bwMode="auto">
              <a:xfrm flipH="1" flipV="1">
                <a:off x="2641" y="286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96" name="Line 1134"/>
              <p:cNvSpPr>
                <a:spLocks noChangeShapeType="1"/>
              </p:cNvSpPr>
              <p:nvPr/>
            </p:nvSpPr>
            <p:spPr bwMode="auto">
              <a:xfrm flipH="1" flipV="1">
                <a:off x="2640" y="286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97" name="Line 1135"/>
              <p:cNvSpPr>
                <a:spLocks noChangeShapeType="1"/>
              </p:cNvSpPr>
              <p:nvPr/>
            </p:nvSpPr>
            <p:spPr bwMode="auto">
              <a:xfrm flipH="1">
                <a:off x="2639" y="286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98" name="Line 1136"/>
              <p:cNvSpPr>
                <a:spLocks noChangeShapeType="1"/>
              </p:cNvSpPr>
              <p:nvPr/>
            </p:nvSpPr>
            <p:spPr bwMode="auto">
              <a:xfrm flipV="1">
                <a:off x="2639" y="285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799" name="Line 1137"/>
              <p:cNvSpPr>
                <a:spLocks noChangeShapeType="1"/>
              </p:cNvSpPr>
              <p:nvPr/>
            </p:nvSpPr>
            <p:spPr bwMode="auto">
              <a:xfrm>
                <a:off x="2639" y="285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00" name="Line 1138"/>
              <p:cNvSpPr>
                <a:spLocks noChangeShapeType="1"/>
              </p:cNvSpPr>
              <p:nvPr/>
            </p:nvSpPr>
            <p:spPr bwMode="auto">
              <a:xfrm flipH="1" flipV="1">
                <a:off x="2583" y="2925"/>
                <a:ext cx="2"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01" name="Line 1139"/>
              <p:cNvSpPr>
                <a:spLocks noChangeShapeType="1"/>
              </p:cNvSpPr>
              <p:nvPr/>
            </p:nvSpPr>
            <p:spPr bwMode="auto">
              <a:xfrm flipH="1" flipV="1">
                <a:off x="2579" y="2924"/>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02" name="Line 1140"/>
              <p:cNvSpPr>
                <a:spLocks noChangeShapeType="1"/>
              </p:cNvSpPr>
              <p:nvPr/>
            </p:nvSpPr>
            <p:spPr bwMode="auto">
              <a:xfrm flipH="1" flipV="1">
                <a:off x="2573" y="2923"/>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03" name="Line 1141"/>
              <p:cNvSpPr>
                <a:spLocks noChangeShapeType="1"/>
              </p:cNvSpPr>
              <p:nvPr/>
            </p:nvSpPr>
            <p:spPr bwMode="auto">
              <a:xfrm flipH="1">
                <a:off x="2567" y="2923"/>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04" name="Line 1142"/>
              <p:cNvSpPr>
                <a:spLocks noChangeShapeType="1"/>
              </p:cNvSpPr>
              <p:nvPr/>
            </p:nvSpPr>
            <p:spPr bwMode="auto">
              <a:xfrm flipH="1">
                <a:off x="2564" y="2924"/>
                <a:ext cx="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05" name="Line 1143"/>
              <p:cNvSpPr>
                <a:spLocks noChangeShapeType="1"/>
              </p:cNvSpPr>
              <p:nvPr/>
            </p:nvSpPr>
            <p:spPr bwMode="auto">
              <a:xfrm>
                <a:off x="2564" y="2926"/>
                <a:ext cx="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06" name="Line 1144"/>
              <p:cNvSpPr>
                <a:spLocks noChangeShapeType="1"/>
              </p:cNvSpPr>
              <p:nvPr/>
            </p:nvSpPr>
            <p:spPr bwMode="auto">
              <a:xfrm>
                <a:off x="2564" y="2929"/>
                <a:ext cx="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07" name="Line 1145"/>
              <p:cNvSpPr>
                <a:spLocks noChangeShapeType="1"/>
              </p:cNvSpPr>
              <p:nvPr/>
            </p:nvSpPr>
            <p:spPr bwMode="auto">
              <a:xfrm>
                <a:off x="2567" y="2931"/>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08" name="Line 1146"/>
              <p:cNvSpPr>
                <a:spLocks noChangeShapeType="1"/>
              </p:cNvSpPr>
              <p:nvPr/>
            </p:nvSpPr>
            <p:spPr bwMode="auto">
              <a:xfrm>
                <a:off x="2573" y="2932"/>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09" name="Line 1147"/>
              <p:cNvSpPr>
                <a:spLocks noChangeShapeType="1"/>
              </p:cNvSpPr>
              <p:nvPr/>
            </p:nvSpPr>
            <p:spPr bwMode="auto">
              <a:xfrm flipV="1">
                <a:off x="2579" y="2930"/>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10" name="Line 1148"/>
              <p:cNvSpPr>
                <a:spLocks noChangeShapeType="1"/>
              </p:cNvSpPr>
              <p:nvPr/>
            </p:nvSpPr>
            <p:spPr bwMode="auto">
              <a:xfrm flipV="1">
                <a:off x="2583" y="2928"/>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11" name="Line 1149"/>
              <p:cNvSpPr>
                <a:spLocks noChangeShapeType="1"/>
              </p:cNvSpPr>
              <p:nvPr/>
            </p:nvSpPr>
            <p:spPr bwMode="auto">
              <a:xfrm>
                <a:off x="2563" y="2928"/>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12" name="Line 1150"/>
              <p:cNvSpPr>
                <a:spLocks noChangeShapeType="1"/>
              </p:cNvSpPr>
              <p:nvPr/>
            </p:nvSpPr>
            <p:spPr bwMode="auto">
              <a:xfrm>
                <a:off x="2585" y="2928"/>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13" name="Line 1151"/>
              <p:cNvSpPr>
                <a:spLocks noChangeShapeType="1"/>
              </p:cNvSpPr>
              <p:nvPr/>
            </p:nvSpPr>
            <p:spPr bwMode="auto">
              <a:xfrm>
                <a:off x="2563" y="2991"/>
                <a:ext cx="7"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14" name="Line 1152"/>
              <p:cNvSpPr>
                <a:spLocks noChangeShapeType="1"/>
              </p:cNvSpPr>
              <p:nvPr/>
            </p:nvSpPr>
            <p:spPr bwMode="auto">
              <a:xfrm>
                <a:off x="2570" y="2996"/>
                <a:ext cx="9"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15" name="Line 1153"/>
              <p:cNvSpPr>
                <a:spLocks noChangeShapeType="1"/>
              </p:cNvSpPr>
              <p:nvPr/>
            </p:nvSpPr>
            <p:spPr bwMode="auto">
              <a:xfrm flipV="1">
                <a:off x="2579" y="2991"/>
                <a:ext cx="6"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16" name="Freeform 1154"/>
              <p:cNvSpPr>
                <a:spLocks/>
              </p:cNvSpPr>
              <p:nvPr/>
            </p:nvSpPr>
            <p:spPr bwMode="auto">
              <a:xfrm>
                <a:off x="2563" y="2928"/>
                <a:ext cx="22" cy="69"/>
              </a:xfrm>
              <a:custGeom>
                <a:avLst/>
                <a:gdLst>
                  <a:gd name="T0" fmla="*/ 0 w 45"/>
                  <a:gd name="T1" fmla="*/ 0 h 69"/>
                  <a:gd name="T2" fmla="*/ 0 w 45"/>
                  <a:gd name="T3" fmla="*/ 63 h 69"/>
                  <a:gd name="T4" fmla="*/ 0 w 45"/>
                  <a:gd name="T5" fmla="*/ 65 h 69"/>
                  <a:gd name="T6" fmla="*/ 1 w 45"/>
                  <a:gd name="T7" fmla="*/ 66 h 69"/>
                  <a:gd name="T8" fmla="*/ 1 w 45"/>
                  <a:gd name="T9" fmla="*/ 67 h 69"/>
                  <a:gd name="T10" fmla="*/ 2 w 45"/>
                  <a:gd name="T11" fmla="*/ 68 h 69"/>
                  <a:gd name="T12" fmla="*/ 2 w 45"/>
                  <a:gd name="T13" fmla="*/ 68 h 69"/>
                  <a:gd name="T14" fmla="*/ 2 w 45"/>
                  <a:gd name="T15" fmla="*/ 69 h 69"/>
                  <a:gd name="T16" fmla="*/ 3 w 45"/>
                  <a:gd name="T17" fmla="*/ 69 h 69"/>
                  <a:gd name="T18" fmla="*/ 3 w 45"/>
                  <a:gd name="T19" fmla="*/ 68 h 69"/>
                  <a:gd name="T20" fmla="*/ 4 w 45"/>
                  <a:gd name="T21" fmla="*/ 68 h 69"/>
                  <a:gd name="T22" fmla="*/ 4 w 45"/>
                  <a:gd name="T23" fmla="*/ 67 h 69"/>
                  <a:gd name="T24" fmla="*/ 5 w 45"/>
                  <a:gd name="T25" fmla="*/ 66 h 69"/>
                  <a:gd name="T26" fmla="*/ 5 w 45"/>
                  <a:gd name="T27" fmla="*/ 64 h 69"/>
                  <a:gd name="T28" fmla="*/ 5 w 45"/>
                  <a:gd name="T29" fmla="*/ 63 h 69"/>
                  <a:gd name="T30" fmla="*/ 5 w 45"/>
                  <a:gd name="T31" fmla="*/ 0 h 69"/>
                  <a:gd name="T32" fmla="*/ 5 w 45"/>
                  <a:gd name="T33" fmla="*/ 1 h 69"/>
                  <a:gd name="T34" fmla="*/ 5 w 45"/>
                  <a:gd name="T35" fmla="*/ 2 h 69"/>
                  <a:gd name="T36" fmla="*/ 4 w 45"/>
                  <a:gd name="T37" fmla="*/ 3 h 69"/>
                  <a:gd name="T38" fmla="*/ 4 w 45"/>
                  <a:gd name="T39" fmla="*/ 4 h 69"/>
                  <a:gd name="T40" fmla="*/ 3 w 45"/>
                  <a:gd name="T41" fmla="*/ 4 h 69"/>
                  <a:gd name="T42" fmla="*/ 3 w 45"/>
                  <a:gd name="T43" fmla="*/ 4 h 69"/>
                  <a:gd name="T44" fmla="*/ 3 w 45"/>
                  <a:gd name="T45" fmla="*/ 4 h 69"/>
                  <a:gd name="T46" fmla="*/ 2 w 45"/>
                  <a:gd name="T47" fmla="*/ 4 h 69"/>
                  <a:gd name="T48" fmla="*/ 2 w 45"/>
                  <a:gd name="T49" fmla="*/ 4 h 69"/>
                  <a:gd name="T50" fmla="*/ 1 w 45"/>
                  <a:gd name="T51" fmla="*/ 4 h 69"/>
                  <a:gd name="T52" fmla="*/ 1 w 45"/>
                  <a:gd name="T53" fmla="*/ 3 h 69"/>
                  <a:gd name="T54" fmla="*/ 0 w 45"/>
                  <a:gd name="T55" fmla="*/ 3 h 69"/>
                  <a:gd name="T56" fmla="*/ 0 w 45"/>
                  <a:gd name="T57" fmla="*/ 2 h 69"/>
                  <a:gd name="T58" fmla="*/ 0 w 45"/>
                  <a:gd name="T59" fmla="*/ 1 h 69"/>
                  <a:gd name="T60" fmla="*/ 0 w 45"/>
                  <a:gd name="T61" fmla="*/ 1 h 69"/>
                  <a:gd name="T62" fmla="*/ 0 w 45"/>
                  <a:gd name="T63" fmla="*/ 0 h 69"/>
                  <a:gd name="T64" fmla="*/ 0 w 45"/>
                  <a:gd name="T65" fmla="*/ 0 h 6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5"/>
                  <a:gd name="T100" fmla="*/ 0 h 69"/>
                  <a:gd name="T101" fmla="*/ 45 w 45"/>
                  <a:gd name="T102" fmla="*/ 69 h 6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5" h="69">
                    <a:moveTo>
                      <a:pt x="0" y="0"/>
                    </a:moveTo>
                    <a:lnTo>
                      <a:pt x="0" y="63"/>
                    </a:lnTo>
                    <a:lnTo>
                      <a:pt x="4" y="65"/>
                    </a:lnTo>
                    <a:lnTo>
                      <a:pt x="8" y="66"/>
                    </a:lnTo>
                    <a:lnTo>
                      <a:pt x="12" y="67"/>
                    </a:lnTo>
                    <a:lnTo>
                      <a:pt x="16" y="68"/>
                    </a:lnTo>
                    <a:lnTo>
                      <a:pt x="18" y="68"/>
                    </a:lnTo>
                    <a:lnTo>
                      <a:pt x="18" y="69"/>
                    </a:lnTo>
                    <a:lnTo>
                      <a:pt x="25" y="69"/>
                    </a:lnTo>
                    <a:lnTo>
                      <a:pt x="29" y="68"/>
                    </a:lnTo>
                    <a:lnTo>
                      <a:pt x="33" y="68"/>
                    </a:lnTo>
                    <a:lnTo>
                      <a:pt x="37" y="67"/>
                    </a:lnTo>
                    <a:lnTo>
                      <a:pt x="41" y="66"/>
                    </a:lnTo>
                    <a:lnTo>
                      <a:pt x="45" y="64"/>
                    </a:lnTo>
                    <a:lnTo>
                      <a:pt x="45" y="63"/>
                    </a:lnTo>
                    <a:lnTo>
                      <a:pt x="45" y="0"/>
                    </a:lnTo>
                    <a:lnTo>
                      <a:pt x="43" y="1"/>
                    </a:lnTo>
                    <a:lnTo>
                      <a:pt x="41" y="2"/>
                    </a:lnTo>
                    <a:lnTo>
                      <a:pt x="37" y="3"/>
                    </a:lnTo>
                    <a:lnTo>
                      <a:pt x="35" y="4"/>
                    </a:lnTo>
                    <a:lnTo>
                      <a:pt x="31" y="4"/>
                    </a:lnTo>
                    <a:lnTo>
                      <a:pt x="29" y="4"/>
                    </a:lnTo>
                    <a:lnTo>
                      <a:pt x="27" y="4"/>
                    </a:lnTo>
                    <a:lnTo>
                      <a:pt x="20" y="4"/>
                    </a:lnTo>
                    <a:lnTo>
                      <a:pt x="18" y="4"/>
                    </a:lnTo>
                    <a:lnTo>
                      <a:pt x="14" y="4"/>
                    </a:lnTo>
                    <a:lnTo>
                      <a:pt x="10" y="3"/>
                    </a:lnTo>
                    <a:lnTo>
                      <a:pt x="6" y="3"/>
                    </a:lnTo>
                    <a:lnTo>
                      <a:pt x="4" y="2"/>
                    </a:lnTo>
                    <a:lnTo>
                      <a:pt x="2" y="1"/>
                    </a:lnTo>
                    <a:lnTo>
                      <a:pt x="0" y="1"/>
                    </a:lnTo>
                    <a:lnTo>
                      <a:pt x="0" y="0"/>
                    </a:lnTo>
                    <a:close/>
                  </a:path>
                </a:pathLst>
              </a:custGeom>
              <a:blipFill dpi="0" rotWithShape="0">
                <a:blip/>
                <a:srcRect/>
                <a:tile tx="0" ty="0" sx="100000" sy="100000" flip="none" algn="tl"/>
              </a:bli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817" name="Line 1155"/>
              <p:cNvSpPr>
                <a:spLocks noChangeShapeType="1"/>
              </p:cNvSpPr>
              <p:nvPr/>
            </p:nvSpPr>
            <p:spPr bwMode="auto">
              <a:xfrm>
                <a:off x="2563" y="2928"/>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18" name="Line 1156"/>
              <p:cNvSpPr>
                <a:spLocks noChangeShapeType="1"/>
              </p:cNvSpPr>
              <p:nvPr/>
            </p:nvSpPr>
            <p:spPr bwMode="auto">
              <a:xfrm>
                <a:off x="2563" y="2991"/>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19" name="Line 1157"/>
              <p:cNvSpPr>
                <a:spLocks noChangeShapeType="1"/>
              </p:cNvSpPr>
              <p:nvPr/>
            </p:nvSpPr>
            <p:spPr bwMode="auto">
              <a:xfrm>
                <a:off x="2565" y="2993"/>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20" name="Line 1158"/>
              <p:cNvSpPr>
                <a:spLocks noChangeShapeType="1"/>
              </p:cNvSpPr>
              <p:nvPr/>
            </p:nvSpPr>
            <p:spPr bwMode="auto">
              <a:xfrm>
                <a:off x="2567" y="2994"/>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21" name="Line 1159"/>
              <p:cNvSpPr>
                <a:spLocks noChangeShapeType="1"/>
              </p:cNvSpPr>
              <p:nvPr/>
            </p:nvSpPr>
            <p:spPr bwMode="auto">
              <a:xfrm>
                <a:off x="2569" y="2995"/>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22" name="Line 1160"/>
              <p:cNvSpPr>
                <a:spLocks noChangeShapeType="1"/>
              </p:cNvSpPr>
              <p:nvPr/>
            </p:nvSpPr>
            <p:spPr bwMode="auto">
              <a:xfrm>
                <a:off x="2571" y="299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23" name="Line 1161"/>
              <p:cNvSpPr>
                <a:spLocks noChangeShapeType="1"/>
              </p:cNvSpPr>
              <p:nvPr/>
            </p:nvSpPr>
            <p:spPr bwMode="auto">
              <a:xfrm>
                <a:off x="2572" y="299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24" name="Line 1162"/>
              <p:cNvSpPr>
                <a:spLocks noChangeShapeType="1"/>
              </p:cNvSpPr>
              <p:nvPr/>
            </p:nvSpPr>
            <p:spPr bwMode="auto">
              <a:xfrm>
                <a:off x="2572" y="2997"/>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25" name="Line 1163"/>
              <p:cNvSpPr>
                <a:spLocks noChangeShapeType="1"/>
              </p:cNvSpPr>
              <p:nvPr/>
            </p:nvSpPr>
            <p:spPr bwMode="auto">
              <a:xfrm flipV="1">
                <a:off x="2576" y="2996"/>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26" name="Line 1164"/>
              <p:cNvSpPr>
                <a:spLocks noChangeShapeType="1"/>
              </p:cNvSpPr>
              <p:nvPr/>
            </p:nvSpPr>
            <p:spPr bwMode="auto">
              <a:xfrm>
                <a:off x="2578" y="2996"/>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27" name="Line 1165"/>
              <p:cNvSpPr>
                <a:spLocks noChangeShapeType="1"/>
              </p:cNvSpPr>
              <p:nvPr/>
            </p:nvSpPr>
            <p:spPr bwMode="auto">
              <a:xfrm flipV="1">
                <a:off x="2580" y="2995"/>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28" name="Line 1166"/>
              <p:cNvSpPr>
                <a:spLocks noChangeShapeType="1"/>
              </p:cNvSpPr>
              <p:nvPr/>
            </p:nvSpPr>
            <p:spPr bwMode="auto">
              <a:xfrm flipV="1">
                <a:off x="2582" y="299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29" name="Line 1167"/>
              <p:cNvSpPr>
                <a:spLocks noChangeShapeType="1"/>
              </p:cNvSpPr>
              <p:nvPr/>
            </p:nvSpPr>
            <p:spPr bwMode="auto">
              <a:xfrm flipV="1">
                <a:off x="2583" y="2992"/>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30" name="Line 1168"/>
              <p:cNvSpPr>
                <a:spLocks noChangeShapeType="1"/>
              </p:cNvSpPr>
              <p:nvPr/>
            </p:nvSpPr>
            <p:spPr bwMode="auto">
              <a:xfrm flipV="1">
                <a:off x="2585" y="299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31" name="Line 1169"/>
              <p:cNvSpPr>
                <a:spLocks noChangeShapeType="1"/>
              </p:cNvSpPr>
              <p:nvPr/>
            </p:nvSpPr>
            <p:spPr bwMode="auto">
              <a:xfrm flipV="1">
                <a:off x="2585" y="2928"/>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32" name="Line 1170"/>
              <p:cNvSpPr>
                <a:spLocks noChangeShapeType="1"/>
              </p:cNvSpPr>
              <p:nvPr/>
            </p:nvSpPr>
            <p:spPr bwMode="auto">
              <a:xfrm flipH="1">
                <a:off x="2584" y="292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33" name="Line 1171"/>
              <p:cNvSpPr>
                <a:spLocks noChangeShapeType="1"/>
              </p:cNvSpPr>
              <p:nvPr/>
            </p:nvSpPr>
            <p:spPr bwMode="auto">
              <a:xfrm flipH="1">
                <a:off x="2583" y="292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34" name="Line 1172"/>
              <p:cNvSpPr>
                <a:spLocks noChangeShapeType="1"/>
              </p:cNvSpPr>
              <p:nvPr/>
            </p:nvSpPr>
            <p:spPr bwMode="auto">
              <a:xfrm flipH="1">
                <a:off x="2582" y="293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35" name="Line 1173"/>
              <p:cNvSpPr>
                <a:spLocks noChangeShapeType="1"/>
              </p:cNvSpPr>
              <p:nvPr/>
            </p:nvSpPr>
            <p:spPr bwMode="auto">
              <a:xfrm flipH="1">
                <a:off x="2581" y="293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36" name="Line 1174"/>
              <p:cNvSpPr>
                <a:spLocks noChangeShapeType="1"/>
              </p:cNvSpPr>
              <p:nvPr/>
            </p:nvSpPr>
            <p:spPr bwMode="auto">
              <a:xfrm flipH="1">
                <a:off x="2579" y="2932"/>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37" name="Line 1175"/>
              <p:cNvSpPr>
                <a:spLocks noChangeShapeType="1"/>
              </p:cNvSpPr>
              <p:nvPr/>
            </p:nvSpPr>
            <p:spPr bwMode="auto">
              <a:xfrm flipH="1">
                <a:off x="2578" y="293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38" name="Line 1176"/>
              <p:cNvSpPr>
                <a:spLocks noChangeShapeType="1"/>
              </p:cNvSpPr>
              <p:nvPr/>
            </p:nvSpPr>
            <p:spPr bwMode="auto">
              <a:xfrm flipH="1">
                <a:off x="2577" y="293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39" name="Line 1177"/>
              <p:cNvSpPr>
                <a:spLocks noChangeShapeType="1"/>
              </p:cNvSpPr>
              <p:nvPr/>
            </p:nvSpPr>
            <p:spPr bwMode="auto">
              <a:xfrm flipH="1">
                <a:off x="2573" y="2932"/>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40" name="Line 1178"/>
              <p:cNvSpPr>
                <a:spLocks noChangeShapeType="1"/>
              </p:cNvSpPr>
              <p:nvPr/>
            </p:nvSpPr>
            <p:spPr bwMode="auto">
              <a:xfrm flipH="1">
                <a:off x="2572" y="293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41" name="Line 1179"/>
              <p:cNvSpPr>
                <a:spLocks noChangeShapeType="1"/>
              </p:cNvSpPr>
              <p:nvPr/>
            </p:nvSpPr>
            <p:spPr bwMode="auto">
              <a:xfrm flipH="1">
                <a:off x="2570" y="2932"/>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42" name="Line 1180"/>
              <p:cNvSpPr>
                <a:spLocks noChangeShapeType="1"/>
              </p:cNvSpPr>
              <p:nvPr/>
            </p:nvSpPr>
            <p:spPr bwMode="auto">
              <a:xfrm flipH="1" flipV="1">
                <a:off x="2568" y="2931"/>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43" name="Line 1181"/>
              <p:cNvSpPr>
                <a:spLocks noChangeShapeType="1"/>
              </p:cNvSpPr>
              <p:nvPr/>
            </p:nvSpPr>
            <p:spPr bwMode="auto">
              <a:xfrm flipH="1">
                <a:off x="2566" y="2931"/>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44" name="Line 1182"/>
              <p:cNvSpPr>
                <a:spLocks noChangeShapeType="1"/>
              </p:cNvSpPr>
              <p:nvPr/>
            </p:nvSpPr>
            <p:spPr bwMode="auto">
              <a:xfrm flipH="1" flipV="1">
                <a:off x="2565" y="293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45" name="Line 1183"/>
              <p:cNvSpPr>
                <a:spLocks noChangeShapeType="1"/>
              </p:cNvSpPr>
              <p:nvPr/>
            </p:nvSpPr>
            <p:spPr bwMode="auto">
              <a:xfrm flipH="1" flipV="1">
                <a:off x="2564" y="292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46" name="Line 1184"/>
              <p:cNvSpPr>
                <a:spLocks noChangeShapeType="1"/>
              </p:cNvSpPr>
              <p:nvPr/>
            </p:nvSpPr>
            <p:spPr bwMode="auto">
              <a:xfrm flipH="1">
                <a:off x="2563" y="292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47" name="Line 1185"/>
              <p:cNvSpPr>
                <a:spLocks noChangeShapeType="1"/>
              </p:cNvSpPr>
              <p:nvPr/>
            </p:nvSpPr>
            <p:spPr bwMode="auto">
              <a:xfrm flipV="1">
                <a:off x="2563" y="292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48" name="Line 1186"/>
              <p:cNvSpPr>
                <a:spLocks noChangeShapeType="1"/>
              </p:cNvSpPr>
              <p:nvPr/>
            </p:nvSpPr>
            <p:spPr bwMode="auto">
              <a:xfrm>
                <a:off x="2563" y="292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49" name="Line 1187"/>
              <p:cNvSpPr>
                <a:spLocks noChangeShapeType="1"/>
              </p:cNvSpPr>
              <p:nvPr/>
            </p:nvSpPr>
            <p:spPr bwMode="auto">
              <a:xfrm flipH="1" flipV="1">
                <a:off x="2652" y="2710"/>
                <a:ext cx="2"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50" name="Line 1188"/>
              <p:cNvSpPr>
                <a:spLocks noChangeShapeType="1"/>
              </p:cNvSpPr>
              <p:nvPr/>
            </p:nvSpPr>
            <p:spPr bwMode="auto">
              <a:xfrm flipH="1" flipV="1">
                <a:off x="2647" y="2708"/>
                <a:ext cx="5"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51" name="Line 1189"/>
              <p:cNvSpPr>
                <a:spLocks noChangeShapeType="1"/>
              </p:cNvSpPr>
              <p:nvPr/>
            </p:nvSpPr>
            <p:spPr bwMode="auto">
              <a:xfrm flipH="1">
                <a:off x="2641" y="2708"/>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52" name="Line 1190"/>
              <p:cNvSpPr>
                <a:spLocks noChangeShapeType="1"/>
              </p:cNvSpPr>
              <p:nvPr/>
            </p:nvSpPr>
            <p:spPr bwMode="auto">
              <a:xfrm flipH="1">
                <a:off x="2635" y="2708"/>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53" name="Line 1191"/>
              <p:cNvSpPr>
                <a:spLocks noChangeShapeType="1"/>
              </p:cNvSpPr>
              <p:nvPr/>
            </p:nvSpPr>
            <p:spPr bwMode="auto">
              <a:xfrm flipH="1">
                <a:off x="2632" y="2709"/>
                <a:ext cx="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54" name="Line 1192"/>
              <p:cNvSpPr>
                <a:spLocks noChangeShapeType="1"/>
              </p:cNvSpPr>
              <p:nvPr/>
            </p:nvSpPr>
            <p:spPr bwMode="auto">
              <a:xfrm>
                <a:off x="2632" y="2711"/>
                <a:ext cx="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55" name="Line 1193"/>
              <p:cNvSpPr>
                <a:spLocks noChangeShapeType="1"/>
              </p:cNvSpPr>
              <p:nvPr/>
            </p:nvSpPr>
            <p:spPr bwMode="auto">
              <a:xfrm>
                <a:off x="2632" y="2714"/>
                <a:ext cx="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56" name="Line 1194"/>
              <p:cNvSpPr>
                <a:spLocks noChangeShapeType="1"/>
              </p:cNvSpPr>
              <p:nvPr/>
            </p:nvSpPr>
            <p:spPr bwMode="auto">
              <a:xfrm>
                <a:off x="2635" y="2716"/>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57" name="Line 1195"/>
              <p:cNvSpPr>
                <a:spLocks noChangeShapeType="1"/>
              </p:cNvSpPr>
              <p:nvPr/>
            </p:nvSpPr>
            <p:spPr bwMode="auto">
              <a:xfrm>
                <a:off x="2641" y="2717"/>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58" name="Line 1196"/>
              <p:cNvSpPr>
                <a:spLocks noChangeShapeType="1"/>
              </p:cNvSpPr>
              <p:nvPr/>
            </p:nvSpPr>
            <p:spPr bwMode="auto">
              <a:xfrm flipV="1">
                <a:off x="2647" y="2715"/>
                <a:ext cx="5"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59" name="Line 1197"/>
              <p:cNvSpPr>
                <a:spLocks noChangeShapeType="1"/>
              </p:cNvSpPr>
              <p:nvPr/>
            </p:nvSpPr>
            <p:spPr bwMode="auto">
              <a:xfrm flipV="1">
                <a:off x="2652" y="2713"/>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60" name="Line 1198"/>
              <p:cNvSpPr>
                <a:spLocks noChangeShapeType="1"/>
              </p:cNvSpPr>
              <p:nvPr/>
            </p:nvSpPr>
            <p:spPr bwMode="auto">
              <a:xfrm>
                <a:off x="2632" y="2713"/>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61" name="Line 1199"/>
              <p:cNvSpPr>
                <a:spLocks noChangeShapeType="1"/>
              </p:cNvSpPr>
              <p:nvPr/>
            </p:nvSpPr>
            <p:spPr bwMode="auto">
              <a:xfrm>
                <a:off x="2654" y="2713"/>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62" name="Line 1200"/>
              <p:cNvSpPr>
                <a:spLocks noChangeShapeType="1"/>
              </p:cNvSpPr>
              <p:nvPr/>
            </p:nvSpPr>
            <p:spPr bwMode="auto">
              <a:xfrm>
                <a:off x="2632" y="2776"/>
                <a:ext cx="6"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63" name="Line 1201"/>
              <p:cNvSpPr>
                <a:spLocks noChangeShapeType="1"/>
              </p:cNvSpPr>
              <p:nvPr/>
            </p:nvSpPr>
            <p:spPr bwMode="auto">
              <a:xfrm>
                <a:off x="2638" y="2781"/>
                <a:ext cx="9"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64" name="Line 1202"/>
              <p:cNvSpPr>
                <a:spLocks noChangeShapeType="1"/>
              </p:cNvSpPr>
              <p:nvPr/>
            </p:nvSpPr>
            <p:spPr bwMode="auto">
              <a:xfrm flipV="1">
                <a:off x="2647" y="2776"/>
                <a:ext cx="7"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65" name="Freeform 1203"/>
              <p:cNvSpPr>
                <a:spLocks/>
              </p:cNvSpPr>
              <p:nvPr/>
            </p:nvSpPr>
            <p:spPr bwMode="auto">
              <a:xfrm>
                <a:off x="2632" y="2713"/>
                <a:ext cx="22" cy="68"/>
              </a:xfrm>
              <a:custGeom>
                <a:avLst/>
                <a:gdLst>
                  <a:gd name="T0" fmla="*/ 0 w 44"/>
                  <a:gd name="T1" fmla="*/ 0 h 68"/>
                  <a:gd name="T2" fmla="*/ 0 w 44"/>
                  <a:gd name="T3" fmla="*/ 63 h 68"/>
                  <a:gd name="T4" fmla="*/ 1 w 44"/>
                  <a:gd name="T5" fmla="*/ 65 h 68"/>
                  <a:gd name="T6" fmla="*/ 1 w 44"/>
                  <a:gd name="T7" fmla="*/ 66 h 68"/>
                  <a:gd name="T8" fmla="*/ 2 w 44"/>
                  <a:gd name="T9" fmla="*/ 67 h 68"/>
                  <a:gd name="T10" fmla="*/ 2 w 44"/>
                  <a:gd name="T11" fmla="*/ 68 h 68"/>
                  <a:gd name="T12" fmla="*/ 3 w 44"/>
                  <a:gd name="T13" fmla="*/ 68 h 68"/>
                  <a:gd name="T14" fmla="*/ 3 w 44"/>
                  <a:gd name="T15" fmla="*/ 68 h 68"/>
                  <a:gd name="T16" fmla="*/ 3 w 44"/>
                  <a:gd name="T17" fmla="*/ 68 h 68"/>
                  <a:gd name="T18" fmla="*/ 4 w 44"/>
                  <a:gd name="T19" fmla="*/ 68 h 68"/>
                  <a:gd name="T20" fmla="*/ 5 w 44"/>
                  <a:gd name="T21" fmla="*/ 67 h 68"/>
                  <a:gd name="T22" fmla="*/ 5 w 44"/>
                  <a:gd name="T23" fmla="*/ 66 h 68"/>
                  <a:gd name="T24" fmla="*/ 5 w 44"/>
                  <a:gd name="T25" fmla="*/ 65 h 68"/>
                  <a:gd name="T26" fmla="*/ 6 w 44"/>
                  <a:gd name="T27" fmla="*/ 64 h 68"/>
                  <a:gd name="T28" fmla="*/ 6 w 44"/>
                  <a:gd name="T29" fmla="*/ 63 h 68"/>
                  <a:gd name="T30" fmla="*/ 6 w 44"/>
                  <a:gd name="T31" fmla="*/ 0 h 68"/>
                  <a:gd name="T32" fmla="*/ 6 w 44"/>
                  <a:gd name="T33" fmla="*/ 1 h 68"/>
                  <a:gd name="T34" fmla="*/ 5 w 44"/>
                  <a:gd name="T35" fmla="*/ 2 h 68"/>
                  <a:gd name="T36" fmla="*/ 5 w 44"/>
                  <a:gd name="T37" fmla="*/ 3 h 68"/>
                  <a:gd name="T38" fmla="*/ 5 w 44"/>
                  <a:gd name="T39" fmla="*/ 3 h 68"/>
                  <a:gd name="T40" fmla="*/ 4 w 44"/>
                  <a:gd name="T41" fmla="*/ 4 h 68"/>
                  <a:gd name="T42" fmla="*/ 4 w 44"/>
                  <a:gd name="T43" fmla="*/ 4 h 68"/>
                  <a:gd name="T44" fmla="*/ 3 w 44"/>
                  <a:gd name="T45" fmla="*/ 4 h 68"/>
                  <a:gd name="T46" fmla="*/ 3 w 44"/>
                  <a:gd name="T47" fmla="*/ 4 h 68"/>
                  <a:gd name="T48" fmla="*/ 3 w 44"/>
                  <a:gd name="T49" fmla="*/ 4 h 68"/>
                  <a:gd name="T50" fmla="*/ 2 w 44"/>
                  <a:gd name="T51" fmla="*/ 4 h 68"/>
                  <a:gd name="T52" fmla="*/ 2 w 44"/>
                  <a:gd name="T53" fmla="*/ 3 h 68"/>
                  <a:gd name="T54" fmla="*/ 1 w 44"/>
                  <a:gd name="T55" fmla="*/ 2 h 68"/>
                  <a:gd name="T56" fmla="*/ 1 w 44"/>
                  <a:gd name="T57" fmla="*/ 2 h 68"/>
                  <a:gd name="T58" fmla="*/ 1 w 44"/>
                  <a:gd name="T59" fmla="*/ 1 h 68"/>
                  <a:gd name="T60" fmla="*/ 0 w 44"/>
                  <a:gd name="T61" fmla="*/ 1 h 68"/>
                  <a:gd name="T62" fmla="*/ 0 w 44"/>
                  <a:gd name="T63" fmla="*/ 0 h 68"/>
                  <a:gd name="T64" fmla="*/ 0 w 44"/>
                  <a:gd name="T65" fmla="*/ 0 h 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68"/>
                  <a:gd name="T101" fmla="*/ 44 w 44"/>
                  <a:gd name="T102" fmla="*/ 68 h 6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68">
                    <a:moveTo>
                      <a:pt x="0" y="0"/>
                    </a:moveTo>
                    <a:lnTo>
                      <a:pt x="0" y="63"/>
                    </a:lnTo>
                    <a:lnTo>
                      <a:pt x="4" y="65"/>
                    </a:lnTo>
                    <a:lnTo>
                      <a:pt x="8" y="66"/>
                    </a:lnTo>
                    <a:lnTo>
                      <a:pt x="10" y="67"/>
                    </a:lnTo>
                    <a:lnTo>
                      <a:pt x="15" y="68"/>
                    </a:lnTo>
                    <a:lnTo>
                      <a:pt x="17" y="68"/>
                    </a:lnTo>
                    <a:lnTo>
                      <a:pt x="25" y="68"/>
                    </a:lnTo>
                    <a:lnTo>
                      <a:pt x="29" y="68"/>
                    </a:lnTo>
                    <a:lnTo>
                      <a:pt x="33" y="67"/>
                    </a:lnTo>
                    <a:lnTo>
                      <a:pt x="37" y="66"/>
                    </a:lnTo>
                    <a:lnTo>
                      <a:pt x="40" y="65"/>
                    </a:lnTo>
                    <a:lnTo>
                      <a:pt x="44" y="64"/>
                    </a:lnTo>
                    <a:lnTo>
                      <a:pt x="44" y="63"/>
                    </a:lnTo>
                    <a:lnTo>
                      <a:pt x="44" y="0"/>
                    </a:lnTo>
                    <a:lnTo>
                      <a:pt x="42" y="1"/>
                    </a:lnTo>
                    <a:lnTo>
                      <a:pt x="38" y="2"/>
                    </a:lnTo>
                    <a:lnTo>
                      <a:pt x="37" y="3"/>
                    </a:lnTo>
                    <a:lnTo>
                      <a:pt x="35" y="3"/>
                    </a:lnTo>
                    <a:lnTo>
                      <a:pt x="31" y="4"/>
                    </a:lnTo>
                    <a:lnTo>
                      <a:pt x="29" y="4"/>
                    </a:lnTo>
                    <a:lnTo>
                      <a:pt x="27" y="4"/>
                    </a:lnTo>
                    <a:lnTo>
                      <a:pt x="19" y="4"/>
                    </a:lnTo>
                    <a:lnTo>
                      <a:pt x="17" y="4"/>
                    </a:lnTo>
                    <a:lnTo>
                      <a:pt x="12" y="4"/>
                    </a:lnTo>
                    <a:lnTo>
                      <a:pt x="10" y="3"/>
                    </a:lnTo>
                    <a:lnTo>
                      <a:pt x="6" y="2"/>
                    </a:lnTo>
                    <a:lnTo>
                      <a:pt x="4" y="2"/>
                    </a:lnTo>
                    <a:lnTo>
                      <a:pt x="2" y="1"/>
                    </a:lnTo>
                    <a:lnTo>
                      <a:pt x="0" y="1"/>
                    </a:lnTo>
                    <a:lnTo>
                      <a:pt x="0" y="0"/>
                    </a:lnTo>
                    <a:close/>
                  </a:path>
                </a:pathLst>
              </a:custGeom>
              <a:blipFill dpi="0" rotWithShape="0">
                <a:blip/>
                <a:srcRect/>
                <a:tile tx="0" ty="0" sx="100000" sy="100000" flip="none" algn="tl"/>
              </a:bli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866" name="Line 1204"/>
              <p:cNvSpPr>
                <a:spLocks noChangeShapeType="1"/>
              </p:cNvSpPr>
              <p:nvPr/>
            </p:nvSpPr>
            <p:spPr bwMode="auto">
              <a:xfrm>
                <a:off x="2632" y="2713"/>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67" name="Line 1205"/>
              <p:cNvSpPr>
                <a:spLocks noChangeShapeType="1"/>
              </p:cNvSpPr>
              <p:nvPr/>
            </p:nvSpPr>
            <p:spPr bwMode="auto">
              <a:xfrm>
                <a:off x="2632" y="2776"/>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68" name="Line 1206"/>
              <p:cNvSpPr>
                <a:spLocks noChangeShapeType="1"/>
              </p:cNvSpPr>
              <p:nvPr/>
            </p:nvSpPr>
            <p:spPr bwMode="auto">
              <a:xfrm>
                <a:off x="2633" y="2778"/>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69" name="Line 1207"/>
              <p:cNvSpPr>
                <a:spLocks noChangeShapeType="1"/>
              </p:cNvSpPr>
              <p:nvPr/>
            </p:nvSpPr>
            <p:spPr bwMode="auto">
              <a:xfrm>
                <a:off x="2635" y="277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70" name="Line 1208"/>
              <p:cNvSpPr>
                <a:spLocks noChangeShapeType="1"/>
              </p:cNvSpPr>
              <p:nvPr/>
            </p:nvSpPr>
            <p:spPr bwMode="auto">
              <a:xfrm>
                <a:off x="2636" y="2780"/>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871" name="Line 1209"/>
              <p:cNvSpPr>
                <a:spLocks noChangeShapeType="1"/>
              </p:cNvSpPr>
              <p:nvPr/>
            </p:nvSpPr>
            <p:spPr bwMode="auto">
              <a:xfrm>
                <a:off x="2639" y="278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grpSp>
        <p:grpSp>
          <p:nvGrpSpPr>
            <p:cNvPr id="52236" name="Group 1210"/>
            <p:cNvGrpSpPr>
              <a:grpSpLocks/>
            </p:cNvGrpSpPr>
            <p:nvPr/>
          </p:nvGrpSpPr>
          <p:grpSpPr bwMode="auto">
            <a:xfrm>
              <a:off x="2313" y="1649"/>
              <a:ext cx="424" cy="1659"/>
              <a:chOff x="2313" y="1649"/>
              <a:chExt cx="424" cy="1659"/>
            </a:xfrm>
          </p:grpSpPr>
          <p:sp>
            <p:nvSpPr>
              <p:cNvPr id="52472" name="Line 1211"/>
              <p:cNvSpPr>
                <a:spLocks noChangeShapeType="1"/>
              </p:cNvSpPr>
              <p:nvPr/>
            </p:nvSpPr>
            <p:spPr bwMode="auto">
              <a:xfrm>
                <a:off x="2640" y="278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73" name="Line 1212"/>
              <p:cNvSpPr>
                <a:spLocks noChangeShapeType="1"/>
              </p:cNvSpPr>
              <p:nvPr/>
            </p:nvSpPr>
            <p:spPr bwMode="auto">
              <a:xfrm>
                <a:off x="2640" y="2781"/>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74" name="Line 1213"/>
              <p:cNvSpPr>
                <a:spLocks noChangeShapeType="1"/>
              </p:cNvSpPr>
              <p:nvPr/>
            </p:nvSpPr>
            <p:spPr bwMode="auto">
              <a:xfrm>
                <a:off x="2644" y="2781"/>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75" name="Line 1214"/>
              <p:cNvSpPr>
                <a:spLocks noChangeShapeType="1"/>
              </p:cNvSpPr>
              <p:nvPr/>
            </p:nvSpPr>
            <p:spPr bwMode="auto">
              <a:xfrm flipV="1">
                <a:off x="2646" y="2780"/>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76" name="Line 1215"/>
              <p:cNvSpPr>
                <a:spLocks noChangeShapeType="1"/>
              </p:cNvSpPr>
              <p:nvPr/>
            </p:nvSpPr>
            <p:spPr bwMode="auto">
              <a:xfrm flipV="1">
                <a:off x="2648" y="2779"/>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77" name="Line 1216"/>
              <p:cNvSpPr>
                <a:spLocks noChangeShapeType="1"/>
              </p:cNvSpPr>
              <p:nvPr/>
            </p:nvSpPr>
            <p:spPr bwMode="auto">
              <a:xfrm flipV="1">
                <a:off x="2650" y="2778"/>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78" name="Line 1217"/>
              <p:cNvSpPr>
                <a:spLocks noChangeShapeType="1"/>
              </p:cNvSpPr>
              <p:nvPr/>
            </p:nvSpPr>
            <p:spPr bwMode="auto">
              <a:xfrm flipV="1">
                <a:off x="2652" y="2777"/>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79" name="Line 1218"/>
              <p:cNvSpPr>
                <a:spLocks noChangeShapeType="1"/>
              </p:cNvSpPr>
              <p:nvPr/>
            </p:nvSpPr>
            <p:spPr bwMode="auto">
              <a:xfrm flipV="1">
                <a:off x="2654" y="277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80" name="Line 1219"/>
              <p:cNvSpPr>
                <a:spLocks noChangeShapeType="1"/>
              </p:cNvSpPr>
              <p:nvPr/>
            </p:nvSpPr>
            <p:spPr bwMode="auto">
              <a:xfrm flipV="1">
                <a:off x="2654" y="2713"/>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81" name="Line 1220"/>
              <p:cNvSpPr>
                <a:spLocks noChangeShapeType="1"/>
              </p:cNvSpPr>
              <p:nvPr/>
            </p:nvSpPr>
            <p:spPr bwMode="auto">
              <a:xfrm flipH="1">
                <a:off x="2653" y="2713"/>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82" name="Line 1221"/>
              <p:cNvSpPr>
                <a:spLocks noChangeShapeType="1"/>
              </p:cNvSpPr>
              <p:nvPr/>
            </p:nvSpPr>
            <p:spPr bwMode="auto">
              <a:xfrm flipH="1">
                <a:off x="2651" y="2714"/>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83" name="Line 1222"/>
              <p:cNvSpPr>
                <a:spLocks noChangeShapeType="1"/>
              </p:cNvSpPr>
              <p:nvPr/>
            </p:nvSpPr>
            <p:spPr bwMode="auto">
              <a:xfrm flipH="1">
                <a:off x="2650" y="271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84" name="Line 1223"/>
              <p:cNvSpPr>
                <a:spLocks noChangeShapeType="1"/>
              </p:cNvSpPr>
              <p:nvPr/>
            </p:nvSpPr>
            <p:spPr bwMode="auto">
              <a:xfrm flipH="1">
                <a:off x="2649" y="271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85" name="Line 1224"/>
              <p:cNvSpPr>
                <a:spLocks noChangeShapeType="1"/>
              </p:cNvSpPr>
              <p:nvPr/>
            </p:nvSpPr>
            <p:spPr bwMode="auto">
              <a:xfrm flipH="1">
                <a:off x="2647" y="2716"/>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86" name="Line 1225"/>
              <p:cNvSpPr>
                <a:spLocks noChangeShapeType="1"/>
              </p:cNvSpPr>
              <p:nvPr/>
            </p:nvSpPr>
            <p:spPr bwMode="auto">
              <a:xfrm flipH="1">
                <a:off x="2646" y="271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87" name="Line 1226"/>
              <p:cNvSpPr>
                <a:spLocks noChangeShapeType="1"/>
              </p:cNvSpPr>
              <p:nvPr/>
            </p:nvSpPr>
            <p:spPr bwMode="auto">
              <a:xfrm flipH="1">
                <a:off x="2645" y="271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88" name="Line 1227"/>
              <p:cNvSpPr>
                <a:spLocks noChangeShapeType="1"/>
              </p:cNvSpPr>
              <p:nvPr/>
            </p:nvSpPr>
            <p:spPr bwMode="auto">
              <a:xfrm flipH="1">
                <a:off x="2641" y="2717"/>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89" name="Line 1228"/>
              <p:cNvSpPr>
                <a:spLocks noChangeShapeType="1"/>
              </p:cNvSpPr>
              <p:nvPr/>
            </p:nvSpPr>
            <p:spPr bwMode="auto">
              <a:xfrm flipH="1">
                <a:off x="2640" y="271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90" name="Line 1229"/>
              <p:cNvSpPr>
                <a:spLocks noChangeShapeType="1"/>
              </p:cNvSpPr>
              <p:nvPr/>
            </p:nvSpPr>
            <p:spPr bwMode="auto">
              <a:xfrm flipH="1">
                <a:off x="2637" y="2717"/>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91" name="Line 1230"/>
              <p:cNvSpPr>
                <a:spLocks noChangeShapeType="1"/>
              </p:cNvSpPr>
              <p:nvPr/>
            </p:nvSpPr>
            <p:spPr bwMode="auto">
              <a:xfrm flipH="1" flipV="1">
                <a:off x="2636" y="271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92" name="Line 1231"/>
              <p:cNvSpPr>
                <a:spLocks noChangeShapeType="1"/>
              </p:cNvSpPr>
              <p:nvPr/>
            </p:nvSpPr>
            <p:spPr bwMode="auto">
              <a:xfrm flipH="1" flipV="1">
                <a:off x="2634" y="2715"/>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93" name="Line 1232"/>
              <p:cNvSpPr>
                <a:spLocks noChangeShapeType="1"/>
              </p:cNvSpPr>
              <p:nvPr/>
            </p:nvSpPr>
            <p:spPr bwMode="auto">
              <a:xfrm flipH="1">
                <a:off x="2633" y="271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94" name="Line 1233"/>
              <p:cNvSpPr>
                <a:spLocks noChangeShapeType="1"/>
              </p:cNvSpPr>
              <p:nvPr/>
            </p:nvSpPr>
            <p:spPr bwMode="auto">
              <a:xfrm flipH="1" flipV="1">
                <a:off x="2632" y="271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95" name="Line 1234"/>
              <p:cNvSpPr>
                <a:spLocks noChangeShapeType="1"/>
              </p:cNvSpPr>
              <p:nvPr/>
            </p:nvSpPr>
            <p:spPr bwMode="auto">
              <a:xfrm flipH="1">
                <a:off x="2632" y="271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96" name="Line 1235"/>
              <p:cNvSpPr>
                <a:spLocks noChangeShapeType="1"/>
              </p:cNvSpPr>
              <p:nvPr/>
            </p:nvSpPr>
            <p:spPr bwMode="auto">
              <a:xfrm flipV="1">
                <a:off x="2632" y="2713"/>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97" name="Line 1236"/>
              <p:cNvSpPr>
                <a:spLocks noChangeShapeType="1"/>
              </p:cNvSpPr>
              <p:nvPr/>
            </p:nvSpPr>
            <p:spPr bwMode="auto">
              <a:xfrm>
                <a:off x="2632" y="2713"/>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98" name="Line 1237"/>
              <p:cNvSpPr>
                <a:spLocks noChangeShapeType="1"/>
              </p:cNvSpPr>
              <p:nvPr/>
            </p:nvSpPr>
            <p:spPr bwMode="auto">
              <a:xfrm flipH="1" flipV="1">
                <a:off x="2583" y="2770"/>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99" name="Line 1238"/>
              <p:cNvSpPr>
                <a:spLocks noChangeShapeType="1"/>
              </p:cNvSpPr>
              <p:nvPr/>
            </p:nvSpPr>
            <p:spPr bwMode="auto">
              <a:xfrm flipH="1" flipV="1">
                <a:off x="2579" y="2768"/>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00" name="Line 1239"/>
              <p:cNvSpPr>
                <a:spLocks noChangeShapeType="1"/>
              </p:cNvSpPr>
              <p:nvPr/>
            </p:nvSpPr>
            <p:spPr bwMode="auto">
              <a:xfrm flipH="1">
                <a:off x="2573" y="2768"/>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01" name="Line 1240"/>
              <p:cNvSpPr>
                <a:spLocks noChangeShapeType="1"/>
              </p:cNvSpPr>
              <p:nvPr/>
            </p:nvSpPr>
            <p:spPr bwMode="auto">
              <a:xfrm flipH="1">
                <a:off x="2567" y="2768"/>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02" name="Line 1241"/>
              <p:cNvSpPr>
                <a:spLocks noChangeShapeType="1"/>
              </p:cNvSpPr>
              <p:nvPr/>
            </p:nvSpPr>
            <p:spPr bwMode="auto">
              <a:xfrm flipH="1">
                <a:off x="2564" y="2769"/>
                <a:ext cx="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03" name="Line 1242"/>
              <p:cNvSpPr>
                <a:spLocks noChangeShapeType="1"/>
              </p:cNvSpPr>
              <p:nvPr/>
            </p:nvSpPr>
            <p:spPr bwMode="auto">
              <a:xfrm>
                <a:off x="2564" y="2771"/>
                <a:ext cx="1"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04" name="Line 1243"/>
              <p:cNvSpPr>
                <a:spLocks noChangeShapeType="1"/>
              </p:cNvSpPr>
              <p:nvPr/>
            </p:nvSpPr>
            <p:spPr bwMode="auto">
              <a:xfrm>
                <a:off x="2564" y="2775"/>
                <a:ext cx="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05" name="Line 1244"/>
              <p:cNvSpPr>
                <a:spLocks noChangeShapeType="1"/>
              </p:cNvSpPr>
              <p:nvPr/>
            </p:nvSpPr>
            <p:spPr bwMode="auto">
              <a:xfrm>
                <a:off x="2567" y="2777"/>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06" name="Line 1245"/>
              <p:cNvSpPr>
                <a:spLocks noChangeShapeType="1"/>
              </p:cNvSpPr>
              <p:nvPr/>
            </p:nvSpPr>
            <p:spPr bwMode="auto">
              <a:xfrm flipV="1">
                <a:off x="2573" y="2777"/>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07" name="Line 1246"/>
              <p:cNvSpPr>
                <a:spLocks noChangeShapeType="1"/>
              </p:cNvSpPr>
              <p:nvPr/>
            </p:nvSpPr>
            <p:spPr bwMode="auto">
              <a:xfrm flipV="1">
                <a:off x="2579" y="2776"/>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08" name="Line 1247"/>
              <p:cNvSpPr>
                <a:spLocks noChangeShapeType="1"/>
              </p:cNvSpPr>
              <p:nvPr/>
            </p:nvSpPr>
            <p:spPr bwMode="auto">
              <a:xfrm flipV="1">
                <a:off x="2583" y="2772"/>
                <a:ext cx="2"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09" name="Line 1248"/>
              <p:cNvSpPr>
                <a:spLocks noChangeShapeType="1"/>
              </p:cNvSpPr>
              <p:nvPr/>
            </p:nvSpPr>
            <p:spPr bwMode="auto">
              <a:xfrm>
                <a:off x="2563" y="2772"/>
                <a:ext cx="1" cy="6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10" name="Line 1249"/>
              <p:cNvSpPr>
                <a:spLocks noChangeShapeType="1"/>
              </p:cNvSpPr>
              <p:nvPr/>
            </p:nvSpPr>
            <p:spPr bwMode="auto">
              <a:xfrm>
                <a:off x="2585" y="2772"/>
                <a:ext cx="1" cy="6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11" name="Line 1250"/>
              <p:cNvSpPr>
                <a:spLocks noChangeShapeType="1"/>
              </p:cNvSpPr>
              <p:nvPr/>
            </p:nvSpPr>
            <p:spPr bwMode="auto">
              <a:xfrm>
                <a:off x="2563" y="2836"/>
                <a:ext cx="7"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12" name="Line 1251"/>
              <p:cNvSpPr>
                <a:spLocks noChangeShapeType="1"/>
              </p:cNvSpPr>
              <p:nvPr/>
            </p:nvSpPr>
            <p:spPr bwMode="auto">
              <a:xfrm>
                <a:off x="2570" y="2840"/>
                <a:ext cx="9"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13" name="Line 1252"/>
              <p:cNvSpPr>
                <a:spLocks noChangeShapeType="1"/>
              </p:cNvSpPr>
              <p:nvPr/>
            </p:nvSpPr>
            <p:spPr bwMode="auto">
              <a:xfrm flipV="1">
                <a:off x="2579" y="2836"/>
                <a:ext cx="6"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14" name="Freeform 1253"/>
              <p:cNvSpPr>
                <a:spLocks/>
              </p:cNvSpPr>
              <p:nvPr/>
            </p:nvSpPr>
            <p:spPr bwMode="auto">
              <a:xfrm>
                <a:off x="2563" y="2772"/>
                <a:ext cx="22" cy="69"/>
              </a:xfrm>
              <a:custGeom>
                <a:avLst/>
                <a:gdLst>
                  <a:gd name="T0" fmla="*/ 0 w 45"/>
                  <a:gd name="T1" fmla="*/ 0 h 69"/>
                  <a:gd name="T2" fmla="*/ 0 w 45"/>
                  <a:gd name="T3" fmla="*/ 64 h 69"/>
                  <a:gd name="T4" fmla="*/ 0 w 45"/>
                  <a:gd name="T5" fmla="*/ 66 h 69"/>
                  <a:gd name="T6" fmla="*/ 1 w 45"/>
                  <a:gd name="T7" fmla="*/ 67 h 69"/>
                  <a:gd name="T8" fmla="*/ 1 w 45"/>
                  <a:gd name="T9" fmla="*/ 68 h 69"/>
                  <a:gd name="T10" fmla="*/ 2 w 45"/>
                  <a:gd name="T11" fmla="*/ 69 h 69"/>
                  <a:gd name="T12" fmla="*/ 2 w 45"/>
                  <a:gd name="T13" fmla="*/ 69 h 69"/>
                  <a:gd name="T14" fmla="*/ 2 w 45"/>
                  <a:gd name="T15" fmla="*/ 69 h 69"/>
                  <a:gd name="T16" fmla="*/ 3 w 45"/>
                  <a:gd name="T17" fmla="*/ 69 h 69"/>
                  <a:gd name="T18" fmla="*/ 3 w 45"/>
                  <a:gd name="T19" fmla="*/ 69 h 69"/>
                  <a:gd name="T20" fmla="*/ 4 w 45"/>
                  <a:gd name="T21" fmla="*/ 68 h 69"/>
                  <a:gd name="T22" fmla="*/ 4 w 45"/>
                  <a:gd name="T23" fmla="*/ 67 h 69"/>
                  <a:gd name="T24" fmla="*/ 5 w 45"/>
                  <a:gd name="T25" fmla="*/ 66 h 69"/>
                  <a:gd name="T26" fmla="*/ 5 w 45"/>
                  <a:gd name="T27" fmla="*/ 64 h 69"/>
                  <a:gd name="T28" fmla="*/ 5 w 45"/>
                  <a:gd name="T29" fmla="*/ 64 h 69"/>
                  <a:gd name="T30" fmla="*/ 5 w 45"/>
                  <a:gd name="T31" fmla="*/ 0 h 69"/>
                  <a:gd name="T32" fmla="*/ 5 w 45"/>
                  <a:gd name="T33" fmla="*/ 3 h 69"/>
                  <a:gd name="T34" fmla="*/ 5 w 45"/>
                  <a:gd name="T35" fmla="*/ 4 h 69"/>
                  <a:gd name="T36" fmla="*/ 4 w 45"/>
                  <a:gd name="T37" fmla="*/ 5 h 69"/>
                  <a:gd name="T38" fmla="*/ 4 w 45"/>
                  <a:gd name="T39" fmla="*/ 5 h 69"/>
                  <a:gd name="T40" fmla="*/ 3 w 45"/>
                  <a:gd name="T41" fmla="*/ 5 h 69"/>
                  <a:gd name="T42" fmla="*/ 3 w 45"/>
                  <a:gd name="T43" fmla="*/ 6 h 69"/>
                  <a:gd name="T44" fmla="*/ 3 w 45"/>
                  <a:gd name="T45" fmla="*/ 6 h 69"/>
                  <a:gd name="T46" fmla="*/ 2 w 45"/>
                  <a:gd name="T47" fmla="*/ 6 h 69"/>
                  <a:gd name="T48" fmla="*/ 2 w 45"/>
                  <a:gd name="T49" fmla="*/ 6 h 69"/>
                  <a:gd name="T50" fmla="*/ 1 w 45"/>
                  <a:gd name="T51" fmla="*/ 5 h 69"/>
                  <a:gd name="T52" fmla="*/ 1 w 45"/>
                  <a:gd name="T53" fmla="*/ 5 h 69"/>
                  <a:gd name="T54" fmla="*/ 0 w 45"/>
                  <a:gd name="T55" fmla="*/ 4 h 69"/>
                  <a:gd name="T56" fmla="*/ 0 w 45"/>
                  <a:gd name="T57" fmla="*/ 3 h 69"/>
                  <a:gd name="T58" fmla="*/ 0 w 45"/>
                  <a:gd name="T59" fmla="*/ 3 h 69"/>
                  <a:gd name="T60" fmla="*/ 0 w 45"/>
                  <a:gd name="T61" fmla="*/ 3 h 69"/>
                  <a:gd name="T62" fmla="*/ 0 w 45"/>
                  <a:gd name="T63" fmla="*/ 2 h 69"/>
                  <a:gd name="T64" fmla="*/ 0 w 45"/>
                  <a:gd name="T65" fmla="*/ 0 h 6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5"/>
                  <a:gd name="T100" fmla="*/ 0 h 69"/>
                  <a:gd name="T101" fmla="*/ 45 w 45"/>
                  <a:gd name="T102" fmla="*/ 69 h 6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5" h="69">
                    <a:moveTo>
                      <a:pt x="0" y="0"/>
                    </a:moveTo>
                    <a:lnTo>
                      <a:pt x="0" y="64"/>
                    </a:lnTo>
                    <a:lnTo>
                      <a:pt x="4" y="66"/>
                    </a:lnTo>
                    <a:lnTo>
                      <a:pt x="8" y="67"/>
                    </a:lnTo>
                    <a:lnTo>
                      <a:pt x="12" y="68"/>
                    </a:lnTo>
                    <a:lnTo>
                      <a:pt x="16" y="69"/>
                    </a:lnTo>
                    <a:lnTo>
                      <a:pt x="18" y="69"/>
                    </a:lnTo>
                    <a:lnTo>
                      <a:pt x="25" y="69"/>
                    </a:lnTo>
                    <a:lnTo>
                      <a:pt x="29" y="69"/>
                    </a:lnTo>
                    <a:lnTo>
                      <a:pt x="33" y="68"/>
                    </a:lnTo>
                    <a:lnTo>
                      <a:pt x="37" y="67"/>
                    </a:lnTo>
                    <a:lnTo>
                      <a:pt x="41" y="66"/>
                    </a:lnTo>
                    <a:lnTo>
                      <a:pt x="45" y="64"/>
                    </a:lnTo>
                    <a:lnTo>
                      <a:pt x="45" y="0"/>
                    </a:lnTo>
                    <a:lnTo>
                      <a:pt x="43" y="3"/>
                    </a:lnTo>
                    <a:lnTo>
                      <a:pt x="41" y="4"/>
                    </a:lnTo>
                    <a:lnTo>
                      <a:pt x="37" y="5"/>
                    </a:lnTo>
                    <a:lnTo>
                      <a:pt x="35" y="5"/>
                    </a:lnTo>
                    <a:lnTo>
                      <a:pt x="31" y="5"/>
                    </a:lnTo>
                    <a:lnTo>
                      <a:pt x="29" y="6"/>
                    </a:lnTo>
                    <a:lnTo>
                      <a:pt x="27" y="6"/>
                    </a:lnTo>
                    <a:lnTo>
                      <a:pt x="20" y="6"/>
                    </a:lnTo>
                    <a:lnTo>
                      <a:pt x="18" y="6"/>
                    </a:lnTo>
                    <a:lnTo>
                      <a:pt x="14" y="5"/>
                    </a:lnTo>
                    <a:lnTo>
                      <a:pt x="10" y="5"/>
                    </a:lnTo>
                    <a:lnTo>
                      <a:pt x="6" y="4"/>
                    </a:lnTo>
                    <a:lnTo>
                      <a:pt x="4" y="3"/>
                    </a:lnTo>
                    <a:lnTo>
                      <a:pt x="2" y="3"/>
                    </a:lnTo>
                    <a:lnTo>
                      <a:pt x="0" y="3"/>
                    </a:lnTo>
                    <a:lnTo>
                      <a:pt x="0" y="2"/>
                    </a:lnTo>
                    <a:lnTo>
                      <a:pt x="0" y="0"/>
                    </a:lnTo>
                    <a:close/>
                  </a:path>
                </a:pathLst>
              </a:custGeom>
              <a:blipFill dpi="0" rotWithShape="0">
                <a:blip/>
                <a:srcRect/>
                <a:tile tx="0" ty="0" sx="100000" sy="100000" flip="none" algn="tl"/>
              </a:bli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515" name="Line 1254"/>
              <p:cNvSpPr>
                <a:spLocks noChangeShapeType="1"/>
              </p:cNvSpPr>
              <p:nvPr/>
            </p:nvSpPr>
            <p:spPr bwMode="auto">
              <a:xfrm>
                <a:off x="2563" y="2772"/>
                <a:ext cx="1" cy="6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16" name="Line 1255"/>
              <p:cNvSpPr>
                <a:spLocks noChangeShapeType="1"/>
              </p:cNvSpPr>
              <p:nvPr/>
            </p:nvSpPr>
            <p:spPr bwMode="auto">
              <a:xfrm>
                <a:off x="2563" y="2836"/>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17" name="Line 1256"/>
              <p:cNvSpPr>
                <a:spLocks noChangeShapeType="1"/>
              </p:cNvSpPr>
              <p:nvPr/>
            </p:nvSpPr>
            <p:spPr bwMode="auto">
              <a:xfrm>
                <a:off x="2565" y="2838"/>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18" name="Line 1257"/>
              <p:cNvSpPr>
                <a:spLocks noChangeShapeType="1"/>
              </p:cNvSpPr>
              <p:nvPr/>
            </p:nvSpPr>
            <p:spPr bwMode="auto">
              <a:xfrm>
                <a:off x="2567" y="2839"/>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19" name="Line 1258"/>
              <p:cNvSpPr>
                <a:spLocks noChangeShapeType="1"/>
              </p:cNvSpPr>
              <p:nvPr/>
            </p:nvSpPr>
            <p:spPr bwMode="auto">
              <a:xfrm>
                <a:off x="2569" y="2840"/>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20" name="Line 1259"/>
              <p:cNvSpPr>
                <a:spLocks noChangeShapeType="1"/>
              </p:cNvSpPr>
              <p:nvPr/>
            </p:nvSpPr>
            <p:spPr bwMode="auto">
              <a:xfrm>
                <a:off x="2571" y="284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21" name="Line 1260"/>
              <p:cNvSpPr>
                <a:spLocks noChangeShapeType="1"/>
              </p:cNvSpPr>
              <p:nvPr/>
            </p:nvSpPr>
            <p:spPr bwMode="auto">
              <a:xfrm>
                <a:off x="2572" y="284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22" name="Line 1261"/>
              <p:cNvSpPr>
                <a:spLocks noChangeShapeType="1"/>
              </p:cNvSpPr>
              <p:nvPr/>
            </p:nvSpPr>
            <p:spPr bwMode="auto">
              <a:xfrm>
                <a:off x="2572" y="2841"/>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23" name="Line 1262"/>
              <p:cNvSpPr>
                <a:spLocks noChangeShapeType="1"/>
              </p:cNvSpPr>
              <p:nvPr/>
            </p:nvSpPr>
            <p:spPr bwMode="auto">
              <a:xfrm>
                <a:off x="2576" y="2841"/>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24" name="Line 1263"/>
              <p:cNvSpPr>
                <a:spLocks noChangeShapeType="1"/>
              </p:cNvSpPr>
              <p:nvPr/>
            </p:nvSpPr>
            <p:spPr bwMode="auto">
              <a:xfrm flipV="1">
                <a:off x="2578" y="2840"/>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25" name="Line 1264"/>
              <p:cNvSpPr>
                <a:spLocks noChangeShapeType="1"/>
              </p:cNvSpPr>
              <p:nvPr/>
            </p:nvSpPr>
            <p:spPr bwMode="auto">
              <a:xfrm flipV="1">
                <a:off x="2580" y="2839"/>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26" name="Line 1265"/>
              <p:cNvSpPr>
                <a:spLocks noChangeShapeType="1"/>
              </p:cNvSpPr>
              <p:nvPr/>
            </p:nvSpPr>
            <p:spPr bwMode="auto">
              <a:xfrm flipV="1">
                <a:off x="2582" y="283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27" name="Line 1266"/>
              <p:cNvSpPr>
                <a:spLocks noChangeShapeType="1"/>
              </p:cNvSpPr>
              <p:nvPr/>
            </p:nvSpPr>
            <p:spPr bwMode="auto">
              <a:xfrm flipV="1">
                <a:off x="2583" y="2836"/>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28" name="Line 1267"/>
              <p:cNvSpPr>
                <a:spLocks noChangeShapeType="1"/>
              </p:cNvSpPr>
              <p:nvPr/>
            </p:nvSpPr>
            <p:spPr bwMode="auto">
              <a:xfrm>
                <a:off x="2585" y="283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29" name="Line 1268"/>
              <p:cNvSpPr>
                <a:spLocks noChangeShapeType="1"/>
              </p:cNvSpPr>
              <p:nvPr/>
            </p:nvSpPr>
            <p:spPr bwMode="auto">
              <a:xfrm flipV="1">
                <a:off x="2585" y="2772"/>
                <a:ext cx="1" cy="6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30" name="Line 1269"/>
              <p:cNvSpPr>
                <a:spLocks noChangeShapeType="1"/>
              </p:cNvSpPr>
              <p:nvPr/>
            </p:nvSpPr>
            <p:spPr bwMode="auto">
              <a:xfrm flipH="1">
                <a:off x="2584" y="2772"/>
                <a:ext cx="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31" name="Line 1270"/>
              <p:cNvSpPr>
                <a:spLocks noChangeShapeType="1"/>
              </p:cNvSpPr>
              <p:nvPr/>
            </p:nvSpPr>
            <p:spPr bwMode="auto">
              <a:xfrm flipH="1">
                <a:off x="2583" y="277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32" name="Line 1271"/>
              <p:cNvSpPr>
                <a:spLocks noChangeShapeType="1"/>
              </p:cNvSpPr>
              <p:nvPr/>
            </p:nvSpPr>
            <p:spPr bwMode="auto">
              <a:xfrm flipH="1">
                <a:off x="2582" y="277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33" name="Line 1272"/>
              <p:cNvSpPr>
                <a:spLocks noChangeShapeType="1"/>
              </p:cNvSpPr>
              <p:nvPr/>
            </p:nvSpPr>
            <p:spPr bwMode="auto">
              <a:xfrm flipH="1">
                <a:off x="2581" y="277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34" name="Line 1273"/>
              <p:cNvSpPr>
                <a:spLocks noChangeShapeType="1"/>
              </p:cNvSpPr>
              <p:nvPr/>
            </p:nvSpPr>
            <p:spPr bwMode="auto">
              <a:xfrm flipH="1">
                <a:off x="2579" y="2777"/>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35" name="Line 1274"/>
              <p:cNvSpPr>
                <a:spLocks noChangeShapeType="1"/>
              </p:cNvSpPr>
              <p:nvPr/>
            </p:nvSpPr>
            <p:spPr bwMode="auto">
              <a:xfrm flipH="1">
                <a:off x="2578" y="277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36" name="Line 1275"/>
              <p:cNvSpPr>
                <a:spLocks noChangeShapeType="1"/>
              </p:cNvSpPr>
              <p:nvPr/>
            </p:nvSpPr>
            <p:spPr bwMode="auto">
              <a:xfrm flipH="1">
                <a:off x="2577" y="277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37" name="Line 1276"/>
              <p:cNvSpPr>
                <a:spLocks noChangeShapeType="1"/>
              </p:cNvSpPr>
              <p:nvPr/>
            </p:nvSpPr>
            <p:spPr bwMode="auto">
              <a:xfrm flipH="1">
                <a:off x="2573" y="2778"/>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38" name="Line 1277"/>
              <p:cNvSpPr>
                <a:spLocks noChangeShapeType="1"/>
              </p:cNvSpPr>
              <p:nvPr/>
            </p:nvSpPr>
            <p:spPr bwMode="auto">
              <a:xfrm flipH="1">
                <a:off x="2572" y="277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39" name="Line 1278"/>
              <p:cNvSpPr>
                <a:spLocks noChangeShapeType="1"/>
              </p:cNvSpPr>
              <p:nvPr/>
            </p:nvSpPr>
            <p:spPr bwMode="auto">
              <a:xfrm flipH="1" flipV="1">
                <a:off x="2570" y="2777"/>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40" name="Line 1279"/>
              <p:cNvSpPr>
                <a:spLocks noChangeShapeType="1"/>
              </p:cNvSpPr>
              <p:nvPr/>
            </p:nvSpPr>
            <p:spPr bwMode="auto">
              <a:xfrm flipH="1">
                <a:off x="2568" y="2777"/>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41" name="Line 1280"/>
              <p:cNvSpPr>
                <a:spLocks noChangeShapeType="1"/>
              </p:cNvSpPr>
              <p:nvPr/>
            </p:nvSpPr>
            <p:spPr bwMode="auto">
              <a:xfrm flipH="1" flipV="1">
                <a:off x="2566" y="2776"/>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42" name="Line 1281"/>
              <p:cNvSpPr>
                <a:spLocks noChangeShapeType="1"/>
              </p:cNvSpPr>
              <p:nvPr/>
            </p:nvSpPr>
            <p:spPr bwMode="auto">
              <a:xfrm flipH="1" flipV="1">
                <a:off x="2565" y="277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43" name="Line 1282"/>
              <p:cNvSpPr>
                <a:spLocks noChangeShapeType="1"/>
              </p:cNvSpPr>
              <p:nvPr/>
            </p:nvSpPr>
            <p:spPr bwMode="auto">
              <a:xfrm flipH="1">
                <a:off x="2564" y="277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44" name="Line 1283"/>
              <p:cNvSpPr>
                <a:spLocks noChangeShapeType="1"/>
              </p:cNvSpPr>
              <p:nvPr/>
            </p:nvSpPr>
            <p:spPr bwMode="auto">
              <a:xfrm flipH="1">
                <a:off x="2563" y="277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45" name="Line 1284"/>
              <p:cNvSpPr>
                <a:spLocks noChangeShapeType="1"/>
              </p:cNvSpPr>
              <p:nvPr/>
            </p:nvSpPr>
            <p:spPr bwMode="auto">
              <a:xfrm flipV="1">
                <a:off x="2563" y="277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46" name="Line 1285"/>
              <p:cNvSpPr>
                <a:spLocks noChangeShapeType="1"/>
              </p:cNvSpPr>
              <p:nvPr/>
            </p:nvSpPr>
            <p:spPr bwMode="auto">
              <a:xfrm flipV="1">
                <a:off x="2563" y="2772"/>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47" name="Line 1286"/>
              <p:cNvSpPr>
                <a:spLocks noChangeShapeType="1"/>
              </p:cNvSpPr>
              <p:nvPr/>
            </p:nvSpPr>
            <p:spPr bwMode="auto">
              <a:xfrm flipH="1" flipV="1">
                <a:off x="2447" y="3011"/>
                <a:ext cx="2"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48" name="Line 1287"/>
              <p:cNvSpPr>
                <a:spLocks noChangeShapeType="1"/>
              </p:cNvSpPr>
              <p:nvPr/>
            </p:nvSpPr>
            <p:spPr bwMode="auto">
              <a:xfrm flipH="1" flipV="1">
                <a:off x="2442" y="3009"/>
                <a:ext cx="5"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49" name="Line 1288"/>
              <p:cNvSpPr>
                <a:spLocks noChangeShapeType="1"/>
              </p:cNvSpPr>
              <p:nvPr/>
            </p:nvSpPr>
            <p:spPr bwMode="auto">
              <a:xfrm flipH="1">
                <a:off x="2436" y="3009"/>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50" name="Line 1289"/>
              <p:cNvSpPr>
                <a:spLocks noChangeShapeType="1"/>
              </p:cNvSpPr>
              <p:nvPr/>
            </p:nvSpPr>
            <p:spPr bwMode="auto">
              <a:xfrm flipH="1">
                <a:off x="2431" y="3009"/>
                <a:ext cx="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51" name="Line 1290"/>
              <p:cNvSpPr>
                <a:spLocks noChangeShapeType="1"/>
              </p:cNvSpPr>
              <p:nvPr/>
            </p:nvSpPr>
            <p:spPr bwMode="auto">
              <a:xfrm flipH="1">
                <a:off x="2428" y="3010"/>
                <a:ext cx="3"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52" name="Line 1291"/>
              <p:cNvSpPr>
                <a:spLocks noChangeShapeType="1"/>
              </p:cNvSpPr>
              <p:nvPr/>
            </p:nvSpPr>
            <p:spPr bwMode="auto">
              <a:xfrm>
                <a:off x="2428" y="3013"/>
                <a:ext cx="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53" name="Line 1292"/>
              <p:cNvSpPr>
                <a:spLocks noChangeShapeType="1"/>
              </p:cNvSpPr>
              <p:nvPr/>
            </p:nvSpPr>
            <p:spPr bwMode="auto">
              <a:xfrm>
                <a:off x="2428" y="3016"/>
                <a:ext cx="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54" name="Line 1293"/>
              <p:cNvSpPr>
                <a:spLocks noChangeShapeType="1"/>
              </p:cNvSpPr>
              <p:nvPr/>
            </p:nvSpPr>
            <p:spPr bwMode="auto">
              <a:xfrm>
                <a:off x="2431" y="3018"/>
                <a:ext cx="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55" name="Line 1294"/>
              <p:cNvSpPr>
                <a:spLocks noChangeShapeType="1"/>
              </p:cNvSpPr>
              <p:nvPr/>
            </p:nvSpPr>
            <p:spPr bwMode="auto">
              <a:xfrm flipV="1">
                <a:off x="2436" y="3018"/>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56" name="Line 1295"/>
              <p:cNvSpPr>
                <a:spLocks noChangeShapeType="1"/>
              </p:cNvSpPr>
              <p:nvPr/>
            </p:nvSpPr>
            <p:spPr bwMode="auto">
              <a:xfrm flipV="1">
                <a:off x="2442" y="3017"/>
                <a:ext cx="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57" name="Line 1296"/>
              <p:cNvSpPr>
                <a:spLocks noChangeShapeType="1"/>
              </p:cNvSpPr>
              <p:nvPr/>
            </p:nvSpPr>
            <p:spPr bwMode="auto">
              <a:xfrm flipV="1">
                <a:off x="2447" y="3014"/>
                <a:ext cx="2"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58" name="Line 1297"/>
              <p:cNvSpPr>
                <a:spLocks noChangeShapeType="1"/>
              </p:cNvSpPr>
              <p:nvPr/>
            </p:nvSpPr>
            <p:spPr bwMode="auto">
              <a:xfrm>
                <a:off x="2427" y="3014"/>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59" name="Line 1298"/>
              <p:cNvSpPr>
                <a:spLocks noChangeShapeType="1"/>
              </p:cNvSpPr>
              <p:nvPr/>
            </p:nvSpPr>
            <p:spPr bwMode="auto">
              <a:xfrm>
                <a:off x="2449" y="3014"/>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60" name="Line 1299"/>
              <p:cNvSpPr>
                <a:spLocks noChangeShapeType="1"/>
              </p:cNvSpPr>
              <p:nvPr/>
            </p:nvSpPr>
            <p:spPr bwMode="auto">
              <a:xfrm>
                <a:off x="2427" y="3077"/>
                <a:ext cx="7"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61" name="Line 1300"/>
              <p:cNvSpPr>
                <a:spLocks noChangeShapeType="1"/>
              </p:cNvSpPr>
              <p:nvPr/>
            </p:nvSpPr>
            <p:spPr bwMode="auto">
              <a:xfrm>
                <a:off x="2434" y="3081"/>
                <a:ext cx="8"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62" name="Line 1301"/>
              <p:cNvSpPr>
                <a:spLocks noChangeShapeType="1"/>
              </p:cNvSpPr>
              <p:nvPr/>
            </p:nvSpPr>
            <p:spPr bwMode="auto">
              <a:xfrm flipV="1">
                <a:off x="2442" y="3077"/>
                <a:ext cx="7"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63" name="Freeform 1302"/>
              <p:cNvSpPr>
                <a:spLocks/>
              </p:cNvSpPr>
              <p:nvPr/>
            </p:nvSpPr>
            <p:spPr bwMode="auto">
              <a:xfrm>
                <a:off x="2427" y="3014"/>
                <a:ext cx="22" cy="68"/>
              </a:xfrm>
              <a:custGeom>
                <a:avLst/>
                <a:gdLst>
                  <a:gd name="T0" fmla="*/ 0 w 45"/>
                  <a:gd name="T1" fmla="*/ 0 h 68"/>
                  <a:gd name="T2" fmla="*/ 0 w 45"/>
                  <a:gd name="T3" fmla="*/ 63 h 68"/>
                  <a:gd name="T4" fmla="*/ 0 w 45"/>
                  <a:gd name="T5" fmla="*/ 65 h 68"/>
                  <a:gd name="T6" fmla="*/ 1 w 45"/>
                  <a:gd name="T7" fmla="*/ 66 h 68"/>
                  <a:gd name="T8" fmla="*/ 1 w 45"/>
                  <a:gd name="T9" fmla="*/ 67 h 68"/>
                  <a:gd name="T10" fmla="*/ 2 w 45"/>
                  <a:gd name="T11" fmla="*/ 68 h 68"/>
                  <a:gd name="T12" fmla="*/ 2 w 45"/>
                  <a:gd name="T13" fmla="*/ 68 h 68"/>
                  <a:gd name="T14" fmla="*/ 2 w 45"/>
                  <a:gd name="T15" fmla="*/ 68 h 68"/>
                  <a:gd name="T16" fmla="*/ 3 w 45"/>
                  <a:gd name="T17" fmla="*/ 68 h 68"/>
                  <a:gd name="T18" fmla="*/ 3 w 45"/>
                  <a:gd name="T19" fmla="*/ 68 h 68"/>
                  <a:gd name="T20" fmla="*/ 4 w 45"/>
                  <a:gd name="T21" fmla="*/ 67 h 68"/>
                  <a:gd name="T22" fmla="*/ 4 w 45"/>
                  <a:gd name="T23" fmla="*/ 66 h 68"/>
                  <a:gd name="T24" fmla="*/ 5 w 45"/>
                  <a:gd name="T25" fmla="*/ 65 h 68"/>
                  <a:gd name="T26" fmla="*/ 5 w 45"/>
                  <a:gd name="T27" fmla="*/ 63 h 68"/>
                  <a:gd name="T28" fmla="*/ 5 w 45"/>
                  <a:gd name="T29" fmla="*/ 63 h 68"/>
                  <a:gd name="T30" fmla="*/ 5 w 45"/>
                  <a:gd name="T31" fmla="*/ 0 h 68"/>
                  <a:gd name="T32" fmla="*/ 5 w 45"/>
                  <a:gd name="T33" fmla="*/ 2 h 68"/>
                  <a:gd name="T34" fmla="*/ 5 w 45"/>
                  <a:gd name="T35" fmla="*/ 3 h 68"/>
                  <a:gd name="T36" fmla="*/ 4 w 45"/>
                  <a:gd name="T37" fmla="*/ 4 h 68"/>
                  <a:gd name="T38" fmla="*/ 4 w 45"/>
                  <a:gd name="T39" fmla="*/ 4 h 68"/>
                  <a:gd name="T40" fmla="*/ 3 w 45"/>
                  <a:gd name="T41" fmla="*/ 4 h 68"/>
                  <a:gd name="T42" fmla="*/ 3 w 45"/>
                  <a:gd name="T43" fmla="*/ 5 h 68"/>
                  <a:gd name="T44" fmla="*/ 3 w 45"/>
                  <a:gd name="T45" fmla="*/ 5 h 68"/>
                  <a:gd name="T46" fmla="*/ 2 w 45"/>
                  <a:gd name="T47" fmla="*/ 5 h 68"/>
                  <a:gd name="T48" fmla="*/ 2 w 45"/>
                  <a:gd name="T49" fmla="*/ 5 h 68"/>
                  <a:gd name="T50" fmla="*/ 1 w 45"/>
                  <a:gd name="T51" fmla="*/ 4 h 68"/>
                  <a:gd name="T52" fmla="*/ 1 w 45"/>
                  <a:gd name="T53" fmla="*/ 4 h 68"/>
                  <a:gd name="T54" fmla="*/ 0 w 45"/>
                  <a:gd name="T55" fmla="*/ 3 h 68"/>
                  <a:gd name="T56" fmla="*/ 0 w 45"/>
                  <a:gd name="T57" fmla="*/ 2 h 68"/>
                  <a:gd name="T58" fmla="*/ 0 w 45"/>
                  <a:gd name="T59" fmla="*/ 2 h 68"/>
                  <a:gd name="T60" fmla="*/ 0 w 45"/>
                  <a:gd name="T61" fmla="*/ 2 h 68"/>
                  <a:gd name="T62" fmla="*/ 0 w 45"/>
                  <a:gd name="T63" fmla="*/ 1 h 68"/>
                  <a:gd name="T64" fmla="*/ 0 w 45"/>
                  <a:gd name="T65" fmla="*/ 0 h 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5"/>
                  <a:gd name="T100" fmla="*/ 0 h 68"/>
                  <a:gd name="T101" fmla="*/ 45 w 45"/>
                  <a:gd name="T102" fmla="*/ 68 h 6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5" h="68">
                    <a:moveTo>
                      <a:pt x="0" y="0"/>
                    </a:moveTo>
                    <a:lnTo>
                      <a:pt x="0" y="63"/>
                    </a:lnTo>
                    <a:lnTo>
                      <a:pt x="4" y="65"/>
                    </a:lnTo>
                    <a:lnTo>
                      <a:pt x="8" y="66"/>
                    </a:lnTo>
                    <a:lnTo>
                      <a:pt x="12" y="67"/>
                    </a:lnTo>
                    <a:lnTo>
                      <a:pt x="16" y="68"/>
                    </a:lnTo>
                    <a:lnTo>
                      <a:pt x="18" y="68"/>
                    </a:lnTo>
                    <a:lnTo>
                      <a:pt x="20" y="68"/>
                    </a:lnTo>
                    <a:lnTo>
                      <a:pt x="25" y="68"/>
                    </a:lnTo>
                    <a:lnTo>
                      <a:pt x="29" y="68"/>
                    </a:lnTo>
                    <a:lnTo>
                      <a:pt x="33" y="67"/>
                    </a:lnTo>
                    <a:lnTo>
                      <a:pt x="37" y="66"/>
                    </a:lnTo>
                    <a:lnTo>
                      <a:pt x="41" y="65"/>
                    </a:lnTo>
                    <a:lnTo>
                      <a:pt x="45" y="63"/>
                    </a:lnTo>
                    <a:lnTo>
                      <a:pt x="45" y="0"/>
                    </a:lnTo>
                    <a:lnTo>
                      <a:pt x="43" y="2"/>
                    </a:lnTo>
                    <a:lnTo>
                      <a:pt x="41" y="3"/>
                    </a:lnTo>
                    <a:lnTo>
                      <a:pt x="37" y="4"/>
                    </a:lnTo>
                    <a:lnTo>
                      <a:pt x="35" y="4"/>
                    </a:lnTo>
                    <a:lnTo>
                      <a:pt x="31" y="4"/>
                    </a:lnTo>
                    <a:lnTo>
                      <a:pt x="29" y="5"/>
                    </a:lnTo>
                    <a:lnTo>
                      <a:pt x="27" y="5"/>
                    </a:lnTo>
                    <a:lnTo>
                      <a:pt x="20" y="5"/>
                    </a:lnTo>
                    <a:lnTo>
                      <a:pt x="18" y="5"/>
                    </a:lnTo>
                    <a:lnTo>
                      <a:pt x="14" y="4"/>
                    </a:lnTo>
                    <a:lnTo>
                      <a:pt x="10" y="4"/>
                    </a:lnTo>
                    <a:lnTo>
                      <a:pt x="6" y="3"/>
                    </a:lnTo>
                    <a:lnTo>
                      <a:pt x="4" y="2"/>
                    </a:lnTo>
                    <a:lnTo>
                      <a:pt x="2" y="2"/>
                    </a:lnTo>
                    <a:lnTo>
                      <a:pt x="0" y="1"/>
                    </a:lnTo>
                    <a:lnTo>
                      <a:pt x="0" y="0"/>
                    </a:lnTo>
                    <a:close/>
                  </a:path>
                </a:pathLst>
              </a:custGeom>
              <a:blipFill dpi="0" rotWithShape="0">
                <a:blip/>
                <a:srcRect/>
                <a:tile tx="0" ty="0" sx="100000" sy="100000" flip="none" algn="tl"/>
              </a:bli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564" name="Line 1303"/>
              <p:cNvSpPr>
                <a:spLocks noChangeShapeType="1"/>
              </p:cNvSpPr>
              <p:nvPr/>
            </p:nvSpPr>
            <p:spPr bwMode="auto">
              <a:xfrm>
                <a:off x="2427" y="3014"/>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65" name="Line 1304"/>
              <p:cNvSpPr>
                <a:spLocks noChangeShapeType="1"/>
              </p:cNvSpPr>
              <p:nvPr/>
            </p:nvSpPr>
            <p:spPr bwMode="auto">
              <a:xfrm>
                <a:off x="2427" y="3077"/>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66" name="Line 1305"/>
              <p:cNvSpPr>
                <a:spLocks noChangeShapeType="1"/>
              </p:cNvSpPr>
              <p:nvPr/>
            </p:nvSpPr>
            <p:spPr bwMode="auto">
              <a:xfrm>
                <a:off x="2429" y="3079"/>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67" name="Line 1306"/>
              <p:cNvSpPr>
                <a:spLocks noChangeShapeType="1"/>
              </p:cNvSpPr>
              <p:nvPr/>
            </p:nvSpPr>
            <p:spPr bwMode="auto">
              <a:xfrm>
                <a:off x="2431" y="308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68" name="Line 1307"/>
              <p:cNvSpPr>
                <a:spLocks noChangeShapeType="1"/>
              </p:cNvSpPr>
              <p:nvPr/>
            </p:nvSpPr>
            <p:spPr bwMode="auto">
              <a:xfrm>
                <a:off x="2432" y="3081"/>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69" name="Line 1308"/>
              <p:cNvSpPr>
                <a:spLocks noChangeShapeType="1"/>
              </p:cNvSpPr>
              <p:nvPr/>
            </p:nvSpPr>
            <p:spPr bwMode="auto">
              <a:xfrm>
                <a:off x="2434" y="308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70" name="Line 1309"/>
              <p:cNvSpPr>
                <a:spLocks noChangeShapeType="1"/>
              </p:cNvSpPr>
              <p:nvPr/>
            </p:nvSpPr>
            <p:spPr bwMode="auto">
              <a:xfrm>
                <a:off x="2435" y="308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71" name="Line 1310"/>
              <p:cNvSpPr>
                <a:spLocks noChangeShapeType="1"/>
              </p:cNvSpPr>
              <p:nvPr/>
            </p:nvSpPr>
            <p:spPr bwMode="auto">
              <a:xfrm>
                <a:off x="2436" y="3082"/>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72" name="Line 1311"/>
              <p:cNvSpPr>
                <a:spLocks noChangeShapeType="1"/>
              </p:cNvSpPr>
              <p:nvPr/>
            </p:nvSpPr>
            <p:spPr bwMode="auto">
              <a:xfrm>
                <a:off x="2439" y="3082"/>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73" name="Line 1312"/>
              <p:cNvSpPr>
                <a:spLocks noChangeShapeType="1"/>
              </p:cNvSpPr>
              <p:nvPr/>
            </p:nvSpPr>
            <p:spPr bwMode="auto">
              <a:xfrm flipV="1">
                <a:off x="2441" y="3081"/>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74" name="Line 1313"/>
              <p:cNvSpPr>
                <a:spLocks noChangeShapeType="1"/>
              </p:cNvSpPr>
              <p:nvPr/>
            </p:nvSpPr>
            <p:spPr bwMode="auto">
              <a:xfrm flipV="1">
                <a:off x="2443" y="3080"/>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75" name="Line 1314"/>
              <p:cNvSpPr>
                <a:spLocks noChangeShapeType="1"/>
              </p:cNvSpPr>
              <p:nvPr/>
            </p:nvSpPr>
            <p:spPr bwMode="auto">
              <a:xfrm flipV="1">
                <a:off x="2445" y="3079"/>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76" name="Line 1315"/>
              <p:cNvSpPr>
                <a:spLocks noChangeShapeType="1"/>
              </p:cNvSpPr>
              <p:nvPr/>
            </p:nvSpPr>
            <p:spPr bwMode="auto">
              <a:xfrm flipV="1">
                <a:off x="2447" y="3077"/>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77" name="Line 1316"/>
              <p:cNvSpPr>
                <a:spLocks noChangeShapeType="1"/>
              </p:cNvSpPr>
              <p:nvPr/>
            </p:nvSpPr>
            <p:spPr bwMode="auto">
              <a:xfrm>
                <a:off x="2449" y="307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78" name="Line 1317"/>
              <p:cNvSpPr>
                <a:spLocks noChangeShapeType="1"/>
              </p:cNvSpPr>
              <p:nvPr/>
            </p:nvSpPr>
            <p:spPr bwMode="auto">
              <a:xfrm flipV="1">
                <a:off x="2449" y="3014"/>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79" name="Line 1318"/>
              <p:cNvSpPr>
                <a:spLocks noChangeShapeType="1"/>
              </p:cNvSpPr>
              <p:nvPr/>
            </p:nvSpPr>
            <p:spPr bwMode="auto">
              <a:xfrm flipH="1">
                <a:off x="2448" y="3014"/>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80" name="Line 1319"/>
              <p:cNvSpPr>
                <a:spLocks noChangeShapeType="1"/>
              </p:cNvSpPr>
              <p:nvPr/>
            </p:nvSpPr>
            <p:spPr bwMode="auto">
              <a:xfrm flipH="1">
                <a:off x="2447" y="301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81" name="Line 1320"/>
              <p:cNvSpPr>
                <a:spLocks noChangeShapeType="1"/>
              </p:cNvSpPr>
              <p:nvPr/>
            </p:nvSpPr>
            <p:spPr bwMode="auto">
              <a:xfrm flipH="1">
                <a:off x="2445" y="3017"/>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82" name="Line 1321"/>
              <p:cNvSpPr>
                <a:spLocks noChangeShapeType="1"/>
              </p:cNvSpPr>
              <p:nvPr/>
            </p:nvSpPr>
            <p:spPr bwMode="auto">
              <a:xfrm flipH="1">
                <a:off x="2444" y="301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83" name="Line 1322"/>
              <p:cNvSpPr>
                <a:spLocks noChangeShapeType="1"/>
              </p:cNvSpPr>
              <p:nvPr/>
            </p:nvSpPr>
            <p:spPr bwMode="auto">
              <a:xfrm flipH="1">
                <a:off x="2442" y="3018"/>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84" name="Line 1323"/>
              <p:cNvSpPr>
                <a:spLocks noChangeShapeType="1"/>
              </p:cNvSpPr>
              <p:nvPr/>
            </p:nvSpPr>
            <p:spPr bwMode="auto">
              <a:xfrm flipH="1">
                <a:off x="2441" y="301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85" name="Line 1324"/>
              <p:cNvSpPr>
                <a:spLocks noChangeShapeType="1"/>
              </p:cNvSpPr>
              <p:nvPr/>
            </p:nvSpPr>
            <p:spPr bwMode="auto">
              <a:xfrm flipH="1">
                <a:off x="2440" y="301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86" name="Line 1325"/>
              <p:cNvSpPr>
                <a:spLocks noChangeShapeType="1"/>
              </p:cNvSpPr>
              <p:nvPr/>
            </p:nvSpPr>
            <p:spPr bwMode="auto">
              <a:xfrm flipH="1">
                <a:off x="2436" y="3019"/>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87" name="Line 1326"/>
              <p:cNvSpPr>
                <a:spLocks noChangeShapeType="1"/>
              </p:cNvSpPr>
              <p:nvPr/>
            </p:nvSpPr>
            <p:spPr bwMode="auto">
              <a:xfrm flipH="1">
                <a:off x="2435" y="301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88" name="Line 1327"/>
              <p:cNvSpPr>
                <a:spLocks noChangeShapeType="1"/>
              </p:cNvSpPr>
              <p:nvPr/>
            </p:nvSpPr>
            <p:spPr bwMode="auto">
              <a:xfrm flipH="1" flipV="1">
                <a:off x="2433" y="3018"/>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89" name="Line 1328"/>
              <p:cNvSpPr>
                <a:spLocks noChangeShapeType="1"/>
              </p:cNvSpPr>
              <p:nvPr/>
            </p:nvSpPr>
            <p:spPr bwMode="auto">
              <a:xfrm flipH="1">
                <a:off x="2432" y="301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90" name="Line 1329"/>
              <p:cNvSpPr>
                <a:spLocks noChangeShapeType="1"/>
              </p:cNvSpPr>
              <p:nvPr/>
            </p:nvSpPr>
            <p:spPr bwMode="auto">
              <a:xfrm flipH="1" flipV="1">
                <a:off x="2430" y="3017"/>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91" name="Line 1330"/>
              <p:cNvSpPr>
                <a:spLocks noChangeShapeType="1"/>
              </p:cNvSpPr>
              <p:nvPr/>
            </p:nvSpPr>
            <p:spPr bwMode="auto">
              <a:xfrm flipH="1" flipV="1">
                <a:off x="2429" y="301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92" name="Line 1331"/>
              <p:cNvSpPr>
                <a:spLocks noChangeShapeType="1"/>
              </p:cNvSpPr>
              <p:nvPr/>
            </p:nvSpPr>
            <p:spPr bwMode="auto">
              <a:xfrm flipH="1">
                <a:off x="2428" y="301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93" name="Line 1332"/>
              <p:cNvSpPr>
                <a:spLocks noChangeShapeType="1"/>
              </p:cNvSpPr>
              <p:nvPr/>
            </p:nvSpPr>
            <p:spPr bwMode="auto">
              <a:xfrm>
                <a:off x="2428" y="301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94" name="Line 1333"/>
              <p:cNvSpPr>
                <a:spLocks noChangeShapeType="1"/>
              </p:cNvSpPr>
              <p:nvPr/>
            </p:nvSpPr>
            <p:spPr bwMode="auto">
              <a:xfrm flipH="1" flipV="1">
                <a:off x="2427" y="301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95" name="Line 1334"/>
              <p:cNvSpPr>
                <a:spLocks noChangeShapeType="1"/>
              </p:cNvSpPr>
              <p:nvPr/>
            </p:nvSpPr>
            <p:spPr bwMode="auto">
              <a:xfrm flipV="1">
                <a:off x="2427" y="301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96" name="Line 1335"/>
              <p:cNvSpPr>
                <a:spLocks noChangeShapeType="1"/>
              </p:cNvSpPr>
              <p:nvPr/>
            </p:nvSpPr>
            <p:spPr bwMode="auto">
              <a:xfrm flipH="1" flipV="1">
                <a:off x="2333" y="3235"/>
                <a:ext cx="2"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97" name="Line 1336"/>
              <p:cNvSpPr>
                <a:spLocks noChangeShapeType="1"/>
              </p:cNvSpPr>
              <p:nvPr/>
            </p:nvSpPr>
            <p:spPr bwMode="auto">
              <a:xfrm flipH="1" flipV="1">
                <a:off x="2329" y="3234"/>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98" name="Line 1337"/>
              <p:cNvSpPr>
                <a:spLocks noChangeShapeType="1"/>
              </p:cNvSpPr>
              <p:nvPr/>
            </p:nvSpPr>
            <p:spPr bwMode="auto">
              <a:xfrm flipH="1" flipV="1">
                <a:off x="2323" y="3233"/>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599" name="Line 1338"/>
              <p:cNvSpPr>
                <a:spLocks noChangeShapeType="1"/>
              </p:cNvSpPr>
              <p:nvPr/>
            </p:nvSpPr>
            <p:spPr bwMode="auto">
              <a:xfrm flipH="1">
                <a:off x="2317" y="3233"/>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00" name="Line 1339"/>
              <p:cNvSpPr>
                <a:spLocks noChangeShapeType="1"/>
              </p:cNvSpPr>
              <p:nvPr/>
            </p:nvSpPr>
            <p:spPr bwMode="auto">
              <a:xfrm flipH="1">
                <a:off x="2314" y="3234"/>
                <a:ext cx="3"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01" name="Line 1340"/>
              <p:cNvSpPr>
                <a:spLocks noChangeShapeType="1"/>
              </p:cNvSpPr>
              <p:nvPr/>
            </p:nvSpPr>
            <p:spPr bwMode="auto">
              <a:xfrm>
                <a:off x="2314" y="3237"/>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02" name="Line 1341"/>
              <p:cNvSpPr>
                <a:spLocks noChangeShapeType="1"/>
              </p:cNvSpPr>
              <p:nvPr/>
            </p:nvSpPr>
            <p:spPr bwMode="auto">
              <a:xfrm>
                <a:off x="2314" y="3239"/>
                <a:ext cx="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03" name="Line 1342"/>
              <p:cNvSpPr>
                <a:spLocks noChangeShapeType="1"/>
              </p:cNvSpPr>
              <p:nvPr/>
            </p:nvSpPr>
            <p:spPr bwMode="auto">
              <a:xfrm>
                <a:off x="2317" y="3241"/>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04" name="Line 1343"/>
              <p:cNvSpPr>
                <a:spLocks noChangeShapeType="1"/>
              </p:cNvSpPr>
              <p:nvPr/>
            </p:nvSpPr>
            <p:spPr bwMode="auto">
              <a:xfrm>
                <a:off x="2323" y="3242"/>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05" name="Line 1344"/>
              <p:cNvSpPr>
                <a:spLocks noChangeShapeType="1"/>
              </p:cNvSpPr>
              <p:nvPr/>
            </p:nvSpPr>
            <p:spPr bwMode="auto">
              <a:xfrm flipV="1">
                <a:off x="2329" y="3240"/>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06" name="Line 1345"/>
              <p:cNvSpPr>
                <a:spLocks noChangeShapeType="1"/>
              </p:cNvSpPr>
              <p:nvPr/>
            </p:nvSpPr>
            <p:spPr bwMode="auto">
              <a:xfrm flipV="1">
                <a:off x="2333" y="3238"/>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07" name="Line 1346"/>
              <p:cNvSpPr>
                <a:spLocks noChangeShapeType="1"/>
              </p:cNvSpPr>
              <p:nvPr/>
            </p:nvSpPr>
            <p:spPr bwMode="auto">
              <a:xfrm>
                <a:off x="2313" y="3238"/>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08" name="Line 1347"/>
              <p:cNvSpPr>
                <a:spLocks noChangeShapeType="1"/>
              </p:cNvSpPr>
              <p:nvPr/>
            </p:nvSpPr>
            <p:spPr bwMode="auto">
              <a:xfrm>
                <a:off x="2335" y="3238"/>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09" name="Line 1348"/>
              <p:cNvSpPr>
                <a:spLocks noChangeShapeType="1"/>
              </p:cNvSpPr>
              <p:nvPr/>
            </p:nvSpPr>
            <p:spPr bwMode="auto">
              <a:xfrm>
                <a:off x="2313" y="3301"/>
                <a:ext cx="7"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10" name="Line 1349"/>
              <p:cNvSpPr>
                <a:spLocks noChangeShapeType="1"/>
              </p:cNvSpPr>
              <p:nvPr/>
            </p:nvSpPr>
            <p:spPr bwMode="auto">
              <a:xfrm>
                <a:off x="2320" y="3306"/>
                <a:ext cx="9"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11" name="Line 1350"/>
              <p:cNvSpPr>
                <a:spLocks noChangeShapeType="1"/>
              </p:cNvSpPr>
              <p:nvPr/>
            </p:nvSpPr>
            <p:spPr bwMode="auto">
              <a:xfrm flipV="1">
                <a:off x="2329" y="3301"/>
                <a:ext cx="6"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12" name="Freeform 1351"/>
              <p:cNvSpPr>
                <a:spLocks/>
              </p:cNvSpPr>
              <p:nvPr/>
            </p:nvSpPr>
            <p:spPr bwMode="auto">
              <a:xfrm>
                <a:off x="2313" y="3238"/>
                <a:ext cx="22" cy="69"/>
              </a:xfrm>
              <a:custGeom>
                <a:avLst/>
                <a:gdLst>
                  <a:gd name="T0" fmla="*/ 0 w 44"/>
                  <a:gd name="T1" fmla="*/ 0 h 69"/>
                  <a:gd name="T2" fmla="*/ 0 w 44"/>
                  <a:gd name="T3" fmla="*/ 63 h 69"/>
                  <a:gd name="T4" fmla="*/ 1 w 44"/>
                  <a:gd name="T5" fmla="*/ 65 h 69"/>
                  <a:gd name="T6" fmla="*/ 1 w 44"/>
                  <a:gd name="T7" fmla="*/ 66 h 69"/>
                  <a:gd name="T8" fmla="*/ 2 w 44"/>
                  <a:gd name="T9" fmla="*/ 67 h 69"/>
                  <a:gd name="T10" fmla="*/ 2 w 44"/>
                  <a:gd name="T11" fmla="*/ 68 h 69"/>
                  <a:gd name="T12" fmla="*/ 3 w 44"/>
                  <a:gd name="T13" fmla="*/ 68 h 69"/>
                  <a:gd name="T14" fmla="*/ 3 w 44"/>
                  <a:gd name="T15" fmla="*/ 69 h 69"/>
                  <a:gd name="T16" fmla="*/ 3 w 44"/>
                  <a:gd name="T17" fmla="*/ 69 h 69"/>
                  <a:gd name="T18" fmla="*/ 4 w 44"/>
                  <a:gd name="T19" fmla="*/ 68 h 69"/>
                  <a:gd name="T20" fmla="*/ 4 w 44"/>
                  <a:gd name="T21" fmla="*/ 68 h 69"/>
                  <a:gd name="T22" fmla="*/ 5 w 44"/>
                  <a:gd name="T23" fmla="*/ 67 h 69"/>
                  <a:gd name="T24" fmla="*/ 5 w 44"/>
                  <a:gd name="T25" fmla="*/ 66 h 69"/>
                  <a:gd name="T26" fmla="*/ 6 w 44"/>
                  <a:gd name="T27" fmla="*/ 64 h 69"/>
                  <a:gd name="T28" fmla="*/ 6 w 44"/>
                  <a:gd name="T29" fmla="*/ 63 h 69"/>
                  <a:gd name="T30" fmla="*/ 6 w 44"/>
                  <a:gd name="T31" fmla="*/ 0 h 69"/>
                  <a:gd name="T32" fmla="*/ 6 w 44"/>
                  <a:gd name="T33" fmla="*/ 1 h 69"/>
                  <a:gd name="T34" fmla="*/ 5 w 44"/>
                  <a:gd name="T35" fmla="*/ 2 h 69"/>
                  <a:gd name="T36" fmla="*/ 5 w 44"/>
                  <a:gd name="T37" fmla="*/ 3 h 69"/>
                  <a:gd name="T38" fmla="*/ 5 w 44"/>
                  <a:gd name="T39" fmla="*/ 4 h 69"/>
                  <a:gd name="T40" fmla="*/ 4 w 44"/>
                  <a:gd name="T41" fmla="*/ 4 h 69"/>
                  <a:gd name="T42" fmla="*/ 4 w 44"/>
                  <a:gd name="T43" fmla="*/ 4 h 69"/>
                  <a:gd name="T44" fmla="*/ 3 w 44"/>
                  <a:gd name="T45" fmla="*/ 4 h 69"/>
                  <a:gd name="T46" fmla="*/ 3 w 44"/>
                  <a:gd name="T47" fmla="*/ 4 h 69"/>
                  <a:gd name="T48" fmla="*/ 3 w 44"/>
                  <a:gd name="T49" fmla="*/ 4 h 69"/>
                  <a:gd name="T50" fmla="*/ 2 w 44"/>
                  <a:gd name="T51" fmla="*/ 4 h 69"/>
                  <a:gd name="T52" fmla="*/ 2 w 44"/>
                  <a:gd name="T53" fmla="*/ 3 h 69"/>
                  <a:gd name="T54" fmla="*/ 1 w 44"/>
                  <a:gd name="T55" fmla="*/ 3 h 69"/>
                  <a:gd name="T56" fmla="*/ 1 w 44"/>
                  <a:gd name="T57" fmla="*/ 2 h 69"/>
                  <a:gd name="T58" fmla="*/ 1 w 44"/>
                  <a:gd name="T59" fmla="*/ 1 h 69"/>
                  <a:gd name="T60" fmla="*/ 1 w 44"/>
                  <a:gd name="T61" fmla="*/ 1 h 69"/>
                  <a:gd name="T62" fmla="*/ 0 w 44"/>
                  <a:gd name="T63" fmla="*/ 0 h 69"/>
                  <a:gd name="T64" fmla="*/ 0 w 44"/>
                  <a:gd name="T65" fmla="*/ 0 h 6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69"/>
                  <a:gd name="T101" fmla="*/ 44 w 44"/>
                  <a:gd name="T102" fmla="*/ 69 h 6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69">
                    <a:moveTo>
                      <a:pt x="0" y="0"/>
                    </a:moveTo>
                    <a:lnTo>
                      <a:pt x="0" y="63"/>
                    </a:lnTo>
                    <a:lnTo>
                      <a:pt x="3" y="65"/>
                    </a:lnTo>
                    <a:lnTo>
                      <a:pt x="7" y="66"/>
                    </a:lnTo>
                    <a:lnTo>
                      <a:pt x="11" y="67"/>
                    </a:lnTo>
                    <a:lnTo>
                      <a:pt x="15" y="68"/>
                    </a:lnTo>
                    <a:lnTo>
                      <a:pt x="17" y="68"/>
                    </a:lnTo>
                    <a:lnTo>
                      <a:pt x="19" y="69"/>
                    </a:lnTo>
                    <a:lnTo>
                      <a:pt x="25" y="69"/>
                    </a:lnTo>
                    <a:lnTo>
                      <a:pt x="28" y="68"/>
                    </a:lnTo>
                    <a:lnTo>
                      <a:pt x="32" y="68"/>
                    </a:lnTo>
                    <a:lnTo>
                      <a:pt x="36" y="67"/>
                    </a:lnTo>
                    <a:lnTo>
                      <a:pt x="40" y="66"/>
                    </a:lnTo>
                    <a:lnTo>
                      <a:pt x="44" y="64"/>
                    </a:lnTo>
                    <a:lnTo>
                      <a:pt x="44" y="63"/>
                    </a:lnTo>
                    <a:lnTo>
                      <a:pt x="44" y="0"/>
                    </a:lnTo>
                    <a:lnTo>
                      <a:pt x="42" y="1"/>
                    </a:lnTo>
                    <a:lnTo>
                      <a:pt x="40" y="2"/>
                    </a:lnTo>
                    <a:lnTo>
                      <a:pt x="36" y="3"/>
                    </a:lnTo>
                    <a:lnTo>
                      <a:pt x="34" y="4"/>
                    </a:lnTo>
                    <a:lnTo>
                      <a:pt x="30" y="4"/>
                    </a:lnTo>
                    <a:lnTo>
                      <a:pt x="28" y="4"/>
                    </a:lnTo>
                    <a:lnTo>
                      <a:pt x="26" y="4"/>
                    </a:lnTo>
                    <a:lnTo>
                      <a:pt x="19" y="4"/>
                    </a:lnTo>
                    <a:lnTo>
                      <a:pt x="17" y="4"/>
                    </a:lnTo>
                    <a:lnTo>
                      <a:pt x="13" y="4"/>
                    </a:lnTo>
                    <a:lnTo>
                      <a:pt x="9" y="3"/>
                    </a:lnTo>
                    <a:lnTo>
                      <a:pt x="5" y="3"/>
                    </a:lnTo>
                    <a:lnTo>
                      <a:pt x="3" y="2"/>
                    </a:lnTo>
                    <a:lnTo>
                      <a:pt x="1" y="1"/>
                    </a:lnTo>
                    <a:lnTo>
                      <a:pt x="0" y="0"/>
                    </a:lnTo>
                    <a:close/>
                  </a:path>
                </a:pathLst>
              </a:custGeom>
              <a:blipFill dpi="0" rotWithShape="0">
                <a:blip/>
                <a:srcRect/>
                <a:tile tx="0" ty="0" sx="100000" sy="100000" flip="none" algn="tl"/>
              </a:bli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613" name="Line 1352"/>
              <p:cNvSpPr>
                <a:spLocks noChangeShapeType="1"/>
              </p:cNvSpPr>
              <p:nvPr/>
            </p:nvSpPr>
            <p:spPr bwMode="auto">
              <a:xfrm>
                <a:off x="2313" y="3238"/>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14" name="Line 1353"/>
              <p:cNvSpPr>
                <a:spLocks noChangeShapeType="1"/>
              </p:cNvSpPr>
              <p:nvPr/>
            </p:nvSpPr>
            <p:spPr bwMode="auto">
              <a:xfrm>
                <a:off x="2313" y="3301"/>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15" name="Line 1354"/>
              <p:cNvSpPr>
                <a:spLocks noChangeShapeType="1"/>
              </p:cNvSpPr>
              <p:nvPr/>
            </p:nvSpPr>
            <p:spPr bwMode="auto">
              <a:xfrm>
                <a:off x="2315" y="3303"/>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16" name="Line 1355"/>
              <p:cNvSpPr>
                <a:spLocks noChangeShapeType="1"/>
              </p:cNvSpPr>
              <p:nvPr/>
            </p:nvSpPr>
            <p:spPr bwMode="auto">
              <a:xfrm>
                <a:off x="2317" y="3304"/>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17" name="Line 1356"/>
              <p:cNvSpPr>
                <a:spLocks noChangeShapeType="1"/>
              </p:cNvSpPr>
              <p:nvPr/>
            </p:nvSpPr>
            <p:spPr bwMode="auto">
              <a:xfrm>
                <a:off x="2319" y="3305"/>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18" name="Line 1357"/>
              <p:cNvSpPr>
                <a:spLocks noChangeShapeType="1"/>
              </p:cNvSpPr>
              <p:nvPr/>
            </p:nvSpPr>
            <p:spPr bwMode="auto">
              <a:xfrm>
                <a:off x="2321" y="330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19" name="Line 1358"/>
              <p:cNvSpPr>
                <a:spLocks noChangeShapeType="1"/>
              </p:cNvSpPr>
              <p:nvPr/>
            </p:nvSpPr>
            <p:spPr bwMode="auto">
              <a:xfrm>
                <a:off x="2322" y="330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20" name="Line 1359"/>
              <p:cNvSpPr>
                <a:spLocks noChangeShapeType="1"/>
              </p:cNvSpPr>
              <p:nvPr/>
            </p:nvSpPr>
            <p:spPr bwMode="auto">
              <a:xfrm>
                <a:off x="2323" y="3307"/>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21" name="Line 1360"/>
              <p:cNvSpPr>
                <a:spLocks noChangeShapeType="1"/>
              </p:cNvSpPr>
              <p:nvPr/>
            </p:nvSpPr>
            <p:spPr bwMode="auto">
              <a:xfrm flipV="1">
                <a:off x="2326" y="3306"/>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22" name="Line 1361"/>
              <p:cNvSpPr>
                <a:spLocks noChangeShapeType="1"/>
              </p:cNvSpPr>
              <p:nvPr/>
            </p:nvSpPr>
            <p:spPr bwMode="auto">
              <a:xfrm>
                <a:off x="2328" y="3306"/>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23" name="Line 1362"/>
              <p:cNvSpPr>
                <a:spLocks noChangeShapeType="1"/>
              </p:cNvSpPr>
              <p:nvPr/>
            </p:nvSpPr>
            <p:spPr bwMode="auto">
              <a:xfrm flipV="1">
                <a:off x="2330" y="3305"/>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24" name="Line 1363"/>
              <p:cNvSpPr>
                <a:spLocks noChangeShapeType="1"/>
              </p:cNvSpPr>
              <p:nvPr/>
            </p:nvSpPr>
            <p:spPr bwMode="auto">
              <a:xfrm flipV="1">
                <a:off x="2332" y="330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25" name="Line 1364"/>
              <p:cNvSpPr>
                <a:spLocks noChangeShapeType="1"/>
              </p:cNvSpPr>
              <p:nvPr/>
            </p:nvSpPr>
            <p:spPr bwMode="auto">
              <a:xfrm flipV="1">
                <a:off x="2333" y="3302"/>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26" name="Line 1365"/>
              <p:cNvSpPr>
                <a:spLocks noChangeShapeType="1"/>
              </p:cNvSpPr>
              <p:nvPr/>
            </p:nvSpPr>
            <p:spPr bwMode="auto">
              <a:xfrm flipV="1">
                <a:off x="2335" y="330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27" name="Line 1366"/>
              <p:cNvSpPr>
                <a:spLocks noChangeShapeType="1"/>
              </p:cNvSpPr>
              <p:nvPr/>
            </p:nvSpPr>
            <p:spPr bwMode="auto">
              <a:xfrm flipV="1">
                <a:off x="2335" y="3238"/>
                <a:ext cx="1" cy="6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28" name="Line 1367"/>
              <p:cNvSpPr>
                <a:spLocks noChangeShapeType="1"/>
              </p:cNvSpPr>
              <p:nvPr/>
            </p:nvSpPr>
            <p:spPr bwMode="auto">
              <a:xfrm flipH="1">
                <a:off x="2334" y="323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29" name="Line 1368"/>
              <p:cNvSpPr>
                <a:spLocks noChangeShapeType="1"/>
              </p:cNvSpPr>
              <p:nvPr/>
            </p:nvSpPr>
            <p:spPr bwMode="auto">
              <a:xfrm flipH="1">
                <a:off x="2333" y="323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30" name="Line 1369"/>
              <p:cNvSpPr>
                <a:spLocks noChangeShapeType="1"/>
              </p:cNvSpPr>
              <p:nvPr/>
            </p:nvSpPr>
            <p:spPr bwMode="auto">
              <a:xfrm flipH="1">
                <a:off x="2332" y="324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31" name="Line 1370"/>
              <p:cNvSpPr>
                <a:spLocks noChangeShapeType="1"/>
              </p:cNvSpPr>
              <p:nvPr/>
            </p:nvSpPr>
            <p:spPr bwMode="auto">
              <a:xfrm flipH="1">
                <a:off x="2331" y="324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32" name="Line 1371"/>
              <p:cNvSpPr>
                <a:spLocks noChangeShapeType="1"/>
              </p:cNvSpPr>
              <p:nvPr/>
            </p:nvSpPr>
            <p:spPr bwMode="auto">
              <a:xfrm flipH="1">
                <a:off x="2329" y="3242"/>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33" name="Line 1372"/>
              <p:cNvSpPr>
                <a:spLocks noChangeShapeType="1"/>
              </p:cNvSpPr>
              <p:nvPr/>
            </p:nvSpPr>
            <p:spPr bwMode="auto">
              <a:xfrm flipH="1">
                <a:off x="2328" y="324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34" name="Line 1373"/>
              <p:cNvSpPr>
                <a:spLocks noChangeShapeType="1"/>
              </p:cNvSpPr>
              <p:nvPr/>
            </p:nvSpPr>
            <p:spPr bwMode="auto">
              <a:xfrm flipH="1">
                <a:off x="2327" y="324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35" name="Line 1374"/>
              <p:cNvSpPr>
                <a:spLocks noChangeShapeType="1"/>
              </p:cNvSpPr>
              <p:nvPr/>
            </p:nvSpPr>
            <p:spPr bwMode="auto">
              <a:xfrm flipH="1">
                <a:off x="2323" y="3242"/>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36" name="Line 1375"/>
              <p:cNvSpPr>
                <a:spLocks noChangeShapeType="1"/>
              </p:cNvSpPr>
              <p:nvPr/>
            </p:nvSpPr>
            <p:spPr bwMode="auto">
              <a:xfrm flipH="1">
                <a:off x="2322" y="324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37" name="Line 1376"/>
              <p:cNvSpPr>
                <a:spLocks noChangeShapeType="1"/>
              </p:cNvSpPr>
              <p:nvPr/>
            </p:nvSpPr>
            <p:spPr bwMode="auto">
              <a:xfrm flipH="1">
                <a:off x="2320" y="3242"/>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38" name="Line 1377"/>
              <p:cNvSpPr>
                <a:spLocks noChangeShapeType="1"/>
              </p:cNvSpPr>
              <p:nvPr/>
            </p:nvSpPr>
            <p:spPr bwMode="auto">
              <a:xfrm flipH="1" flipV="1">
                <a:off x="2318" y="3241"/>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39" name="Line 1378"/>
              <p:cNvSpPr>
                <a:spLocks noChangeShapeType="1"/>
              </p:cNvSpPr>
              <p:nvPr/>
            </p:nvSpPr>
            <p:spPr bwMode="auto">
              <a:xfrm flipH="1">
                <a:off x="2316" y="3241"/>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40" name="Line 1379"/>
              <p:cNvSpPr>
                <a:spLocks noChangeShapeType="1"/>
              </p:cNvSpPr>
              <p:nvPr/>
            </p:nvSpPr>
            <p:spPr bwMode="auto">
              <a:xfrm flipH="1" flipV="1">
                <a:off x="2315" y="324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41" name="Line 1380"/>
              <p:cNvSpPr>
                <a:spLocks noChangeShapeType="1"/>
              </p:cNvSpPr>
              <p:nvPr/>
            </p:nvSpPr>
            <p:spPr bwMode="auto">
              <a:xfrm flipH="1" flipV="1">
                <a:off x="2314" y="323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42" name="Line 1381"/>
              <p:cNvSpPr>
                <a:spLocks noChangeShapeType="1"/>
              </p:cNvSpPr>
              <p:nvPr/>
            </p:nvSpPr>
            <p:spPr bwMode="auto">
              <a:xfrm>
                <a:off x="2314" y="323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43" name="Line 1382"/>
              <p:cNvSpPr>
                <a:spLocks noChangeShapeType="1"/>
              </p:cNvSpPr>
              <p:nvPr/>
            </p:nvSpPr>
            <p:spPr bwMode="auto">
              <a:xfrm flipH="1" flipV="1">
                <a:off x="2313" y="323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44" name="Line 1383"/>
              <p:cNvSpPr>
                <a:spLocks noChangeShapeType="1"/>
              </p:cNvSpPr>
              <p:nvPr/>
            </p:nvSpPr>
            <p:spPr bwMode="auto">
              <a:xfrm>
                <a:off x="2313" y="323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45" name="Line 1384"/>
              <p:cNvSpPr>
                <a:spLocks noChangeShapeType="1"/>
              </p:cNvSpPr>
              <p:nvPr/>
            </p:nvSpPr>
            <p:spPr bwMode="auto">
              <a:xfrm flipH="1" flipV="1">
                <a:off x="2735" y="1651"/>
                <a:ext cx="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46" name="Line 1385"/>
              <p:cNvSpPr>
                <a:spLocks noChangeShapeType="1"/>
              </p:cNvSpPr>
              <p:nvPr/>
            </p:nvSpPr>
            <p:spPr bwMode="auto">
              <a:xfrm flipH="1" flipV="1">
                <a:off x="2731" y="1649"/>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47" name="Line 1386"/>
              <p:cNvSpPr>
                <a:spLocks noChangeShapeType="1"/>
              </p:cNvSpPr>
              <p:nvPr/>
            </p:nvSpPr>
            <p:spPr bwMode="auto">
              <a:xfrm flipH="1">
                <a:off x="2724" y="1649"/>
                <a:ext cx="7"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48" name="Line 1387"/>
              <p:cNvSpPr>
                <a:spLocks noChangeShapeType="1"/>
              </p:cNvSpPr>
              <p:nvPr/>
            </p:nvSpPr>
            <p:spPr bwMode="auto">
              <a:xfrm flipH="1">
                <a:off x="2719" y="1649"/>
                <a:ext cx="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49" name="Line 1388"/>
              <p:cNvSpPr>
                <a:spLocks noChangeShapeType="1"/>
              </p:cNvSpPr>
              <p:nvPr/>
            </p:nvSpPr>
            <p:spPr bwMode="auto">
              <a:xfrm flipH="1">
                <a:off x="2715" y="1650"/>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50" name="Line 1389"/>
              <p:cNvSpPr>
                <a:spLocks noChangeShapeType="1"/>
              </p:cNvSpPr>
              <p:nvPr/>
            </p:nvSpPr>
            <p:spPr bwMode="auto">
              <a:xfrm>
                <a:off x="2715" y="1652"/>
                <a:ext cx="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51" name="Line 1390"/>
              <p:cNvSpPr>
                <a:spLocks noChangeShapeType="1"/>
              </p:cNvSpPr>
              <p:nvPr/>
            </p:nvSpPr>
            <p:spPr bwMode="auto">
              <a:xfrm>
                <a:off x="2715" y="1655"/>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52" name="Line 1391"/>
              <p:cNvSpPr>
                <a:spLocks noChangeShapeType="1"/>
              </p:cNvSpPr>
              <p:nvPr/>
            </p:nvSpPr>
            <p:spPr bwMode="auto">
              <a:xfrm>
                <a:off x="2719" y="1657"/>
                <a:ext cx="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53" name="Line 1392"/>
              <p:cNvSpPr>
                <a:spLocks noChangeShapeType="1"/>
              </p:cNvSpPr>
              <p:nvPr/>
            </p:nvSpPr>
            <p:spPr bwMode="auto">
              <a:xfrm>
                <a:off x="2724" y="1658"/>
                <a:ext cx="7"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54" name="Line 1393"/>
              <p:cNvSpPr>
                <a:spLocks noChangeShapeType="1"/>
              </p:cNvSpPr>
              <p:nvPr/>
            </p:nvSpPr>
            <p:spPr bwMode="auto">
              <a:xfrm flipV="1">
                <a:off x="2731" y="1656"/>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55" name="Line 1394"/>
              <p:cNvSpPr>
                <a:spLocks noChangeShapeType="1"/>
              </p:cNvSpPr>
              <p:nvPr/>
            </p:nvSpPr>
            <p:spPr bwMode="auto">
              <a:xfrm flipV="1">
                <a:off x="2735" y="1654"/>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56" name="Line 1395"/>
              <p:cNvSpPr>
                <a:spLocks noChangeShapeType="1"/>
              </p:cNvSpPr>
              <p:nvPr/>
            </p:nvSpPr>
            <p:spPr bwMode="auto">
              <a:xfrm>
                <a:off x="2715" y="1654"/>
                <a:ext cx="1" cy="6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57" name="Line 1396"/>
              <p:cNvSpPr>
                <a:spLocks noChangeShapeType="1"/>
              </p:cNvSpPr>
              <p:nvPr/>
            </p:nvSpPr>
            <p:spPr bwMode="auto">
              <a:xfrm>
                <a:off x="2736" y="1654"/>
                <a:ext cx="1" cy="6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58" name="Line 1397"/>
              <p:cNvSpPr>
                <a:spLocks noChangeShapeType="1"/>
              </p:cNvSpPr>
              <p:nvPr/>
            </p:nvSpPr>
            <p:spPr bwMode="auto">
              <a:xfrm>
                <a:off x="2715" y="1716"/>
                <a:ext cx="7"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59" name="Line 1398"/>
              <p:cNvSpPr>
                <a:spLocks noChangeShapeType="1"/>
              </p:cNvSpPr>
              <p:nvPr/>
            </p:nvSpPr>
            <p:spPr bwMode="auto">
              <a:xfrm>
                <a:off x="2722" y="1722"/>
                <a:ext cx="8"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60" name="Line 1399"/>
              <p:cNvSpPr>
                <a:spLocks noChangeShapeType="1"/>
              </p:cNvSpPr>
              <p:nvPr/>
            </p:nvSpPr>
            <p:spPr bwMode="auto">
              <a:xfrm flipV="1">
                <a:off x="2730" y="1716"/>
                <a:ext cx="6"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61" name="Freeform 1400"/>
              <p:cNvSpPr>
                <a:spLocks/>
              </p:cNvSpPr>
              <p:nvPr/>
            </p:nvSpPr>
            <p:spPr bwMode="auto">
              <a:xfrm>
                <a:off x="2715" y="1654"/>
                <a:ext cx="21" cy="69"/>
              </a:xfrm>
              <a:custGeom>
                <a:avLst/>
                <a:gdLst>
                  <a:gd name="T0" fmla="*/ 0 w 43"/>
                  <a:gd name="T1" fmla="*/ 0 h 69"/>
                  <a:gd name="T2" fmla="*/ 0 w 43"/>
                  <a:gd name="T3" fmla="*/ 62 h 69"/>
                  <a:gd name="T4" fmla="*/ 0 w 43"/>
                  <a:gd name="T5" fmla="*/ 65 h 69"/>
                  <a:gd name="T6" fmla="*/ 0 w 43"/>
                  <a:gd name="T7" fmla="*/ 66 h 69"/>
                  <a:gd name="T8" fmla="*/ 1 w 43"/>
                  <a:gd name="T9" fmla="*/ 67 h 69"/>
                  <a:gd name="T10" fmla="*/ 1 w 43"/>
                  <a:gd name="T11" fmla="*/ 68 h 69"/>
                  <a:gd name="T12" fmla="*/ 2 w 43"/>
                  <a:gd name="T13" fmla="*/ 68 h 69"/>
                  <a:gd name="T14" fmla="*/ 2 w 43"/>
                  <a:gd name="T15" fmla="*/ 69 h 69"/>
                  <a:gd name="T16" fmla="*/ 2 w 43"/>
                  <a:gd name="T17" fmla="*/ 69 h 69"/>
                  <a:gd name="T18" fmla="*/ 3 w 43"/>
                  <a:gd name="T19" fmla="*/ 68 h 69"/>
                  <a:gd name="T20" fmla="*/ 4 w 43"/>
                  <a:gd name="T21" fmla="*/ 68 h 69"/>
                  <a:gd name="T22" fmla="*/ 4 w 43"/>
                  <a:gd name="T23" fmla="*/ 66 h 69"/>
                  <a:gd name="T24" fmla="*/ 4 w 43"/>
                  <a:gd name="T25" fmla="*/ 65 h 69"/>
                  <a:gd name="T26" fmla="*/ 5 w 43"/>
                  <a:gd name="T27" fmla="*/ 64 h 69"/>
                  <a:gd name="T28" fmla="*/ 5 w 43"/>
                  <a:gd name="T29" fmla="*/ 62 h 69"/>
                  <a:gd name="T30" fmla="*/ 5 w 43"/>
                  <a:gd name="T31" fmla="*/ 0 h 69"/>
                  <a:gd name="T32" fmla="*/ 5 w 43"/>
                  <a:gd name="T33" fmla="*/ 1 h 69"/>
                  <a:gd name="T34" fmla="*/ 4 w 43"/>
                  <a:gd name="T35" fmla="*/ 2 h 69"/>
                  <a:gd name="T36" fmla="*/ 4 w 43"/>
                  <a:gd name="T37" fmla="*/ 3 h 69"/>
                  <a:gd name="T38" fmla="*/ 4 w 43"/>
                  <a:gd name="T39" fmla="*/ 4 h 69"/>
                  <a:gd name="T40" fmla="*/ 3 w 43"/>
                  <a:gd name="T41" fmla="*/ 4 h 69"/>
                  <a:gd name="T42" fmla="*/ 3 w 43"/>
                  <a:gd name="T43" fmla="*/ 4 h 69"/>
                  <a:gd name="T44" fmla="*/ 3 w 43"/>
                  <a:gd name="T45" fmla="*/ 4 h 69"/>
                  <a:gd name="T46" fmla="*/ 2 w 43"/>
                  <a:gd name="T47" fmla="*/ 4 h 69"/>
                  <a:gd name="T48" fmla="*/ 2 w 43"/>
                  <a:gd name="T49" fmla="*/ 4 h 69"/>
                  <a:gd name="T50" fmla="*/ 1 w 43"/>
                  <a:gd name="T51" fmla="*/ 4 h 69"/>
                  <a:gd name="T52" fmla="*/ 1 w 43"/>
                  <a:gd name="T53" fmla="*/ 3 h 69"/>
                  <a:gd name="T54" fmla="*/ 0 w 43"/>
                  <a:gd name="T55" fmla="*/ 3 h 69"/>
                  <a:gd name="T56" fmla="*/ 0 w 43"/>
                  <a:gd name="T57" fmla="*/ 2 h 69"/>
                  <a:gd name="T58" fmla="*/ 0 w 43"/>
                  <a:gd name="T59" fmla="*/ 1 h 69"/>
                  <a:gd name="T60" fmla="*/ 0 w 43"/>
                  <a:gd name="T61" fmla="*/ 1 h 69"/>
                  <a:gd name="T62" fmla="*/ 0 w 43"/>
                  <a:gd name="T63" fmla="*/ 0 h 69"/>
                  <a:gd name="T64" fmla="*/ 0 w 43"/>
                  <a:gd name="T65" fmla="*/ 0 h 6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3"/>
                  <a:gd name="T100" fmla="*/ 0 h 69"/>
                  <a:gd name="T101" fmla="*/ 43 w 43"/>
                  <a:gd name="T102" fmla="*/ 69 h 6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3" h="69">
                    <a:moveTo>
                      <a:pt x="0" y="0"/>
                    </a:moveTo>
                    <a:lnTo>
                      <a:pt x="0" y="62"/>
                    </a:lnTo>
                    <a:lnTo>
                      <a:pt x="4" y="65"/>
                    </a:lnTo>
                    <a:lnTo>
                      <a:pt x="6" y="66"/>
                    </a:lnTo>
                    <a:lnTo>
                      <a:pt x="10" y="67"/>
                    </a:lnTo>
                    <a:lnTo>
                      <a:pt x="14" y="68"/>
                    </a:lnTo>
                    <a:lnTo>
                      <a:pt x="16" y="68"/>
                    </a:lnTo>
                    <a:lnTo>
                      <a:pt x="18" y="69"/>
                    </a:lnTo>
                    <a:lnTo>
                      <a:pt x="23" y="69"/>
                    </a:lnTo>
                    <a:lnTo>
                      <a:pt x="29" y="68"/>
                    </a:lnTo>
                    <a:lnTo>
                      <a:pt x="33" y="68"/>
                    </a:lnTo>
                    <a:lnTo>
                      <a:pt x="37" y="66"/>
                    </a:lnTo>
                    <a:lnTo>
                      <a:pt x="39" y="65"/>
                    </a:lnTo>
                    <a:lnTo>
                      <a:pt x="43" y="64"/>
                    </a:lnTo>
                    <a:lnTo>
                      <a:pt x="43" y="62"/>
                    </a:lnTo>
                    <a:lnTo>
                      <a:pt x="43" y="0"/>
                    </a:lnTo>
                    <a:lnTo>
                      <a:pt x="43" y="1"/>
                    </a:lnTo>
                    <a:lnTo>
                      <a:pt x="39" y="2"/>
                    </a:lnTo>
                    <a:lnTo>
                      <a:pt x="37" y="3"/>
                    </a:lnTo>
                    <a:lnTo>
                      <a:pt x="35" y="4"/>
                    </a:lnTo>
                    <a:lnTo>
                      <a:pt x="31" y="4"/>
                    </a:lnTo>
                    <a:lnTo>
                      <a:pt x="27" y="4"/>
                    </a:lnTo>
                    <a:lnTo>
                      <a:pt x="25" y="4"/>
                    </a:lnTo>
                    <a:lnTo>
                      <a:pt x="18" y="4"/>
                    </a:lnTo>
                    <a:lnTo>
                      <a:pt x="16" y="4"/>
                    </a:lnTo>
                    <a:lnTo>
                      <a:pt x="12" y="4"/>
                    </a:lnTo>
                    <a:lnTo>
                      <a:pt x="8" y="3"/>
                    </a:lnTo>
                    <a:lnTo>
                      <a:pt x="6" y="3"/>
                    </a:lnTo>
                    <a:lnTo>
                      <a:pt x="2" y="2"/>
                    </a:lnTo>
                    <a:lnTo>
                      <a:pt x="2" y="1"/>
                    </a:lnTo>
                    <a:lnTo>
                      <a:pt x="0" y="1"/>
                    </a:lnTo>
                    <a:lnTo>
                      <a:pt x="0" y="0"/>
                    </a:lnTo>
                    <a:close/>
                  </a:path>
                </a:pathLst>
              </a:custGeom>
              <a:blipFill dpi="0" rotWithShape="0">
                <a:blip/>
                <a:srcRect/>
                <a:tile tx="0" ty="0" sx="100000" sy="100000" flip="none" algn="tl"/>
              </a:bli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662" name="Line 1401"/>
              <p:cNvSpPr>
                <a:spLocks noChangeShapeType="1"/>
              </p:cNvSpPr>
              <p:nvPr/>
            </p:nvSpPr>
            <p:spPr bwMode="auto">
              <a:xfrm>
                <a:off x="2715" y="1654"/>
                <a:ext cx="1" cy="6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63" name="Line 1402"/>
              <p:cNvSpPr>
                <a:spLocks noChangeShapeType="1"/>
              </p:cNvSpPr>
              <p:nvPr/>
            </p:nvSpPr>
            <p:spPr bwMode="auto">
              <a:xfrm>
                <a:off x="2715" y="1716"/>
                <a:ext cx="2"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64" name="Line 1403"/>
              <p:cNvSpPr>
                <a:spLocks noChangeShapeType="1"/>
              </p:cNvSpPr>
              <p:nvPr/>
            </p:nvSpPr>
            <p:spPr bwMode="auto">
              <a:xfrm>
                <a:off x="2717" y="171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65" name="Line 1404"/>
              <p:cNvSpPr>
                <a:spLocks noChangeShapeType="1"/>
              </p:cNvSpPr>
              <p:nvPr/>
            </p:nvSpPr>
            <p:spPr bwMode="auto">
              <a:xfrm>
                <a:off x="2718" y="1720"/>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66" name="Line 1405"/>
              <p:cNvSpPr>
                <a:spLocks noChangeShapeType="1"/>
              </p:cNvSpPr>
              <p:nvPr/>
            </p:nvSpPr>
            <p:spPr bwMode="auto">
              <a:xfrm>
                <a:off x="2720" y="1721"/>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67" name="Line 1406"/>
              <p:cNvSpPr>
                <a:spLocks noChangeShapeType="1"/>
              </p:cNvSpPr>
              <p:nvPr/>
            </p:nvSpPr>
            <p:spPr bwMode="auto">
              <a:xfrm>
                <a:off x="2722" y="172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68" name="Line 1407"/>
              <p:cNvSpPr>
                <a:spLocks noChangeShapeType="1"/>
              </p:cNvSpPr>
              <p:nvPr/>
            </p:nvSpPr>
            <p:spPr bwMode="auto">
              <a:xfrm>
                <a:off x="2723" y="172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69" name="Line 1408"/>
              <p:cNvSpPr>
                <a:spLocks noChangeShapeType="1"/>
              </p:cNvSpPr>
              <p:nvPr/>
            </p:nvSpPr>
            <p:spPr bwMode="auto">
              <a:xfrm>
                <a:off x="2724" y="1723"/>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70" name="Line 1409"/>
              <p:cNvSpPr>
                <a:spLocks noChangeShapeType="1"/>
              </p:cNvSpPr>
              <p:nvPr/>
            </p:nvSpPr>
            <p:spPr bwMode="auto">
              <a:xfrm flipV="1">
                <a:off x="2727" y="1722"/>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671" name="Line 1410"/>
              <p:cNvSpPr>
                <a:spLocks noChangeShapeType="1"/>
              </p:cNvSpPr>
              <p:nvPr/>
            </p:nvSpPr>
            <p:spPr bwMode="auto">
              <a:xfrm>
                <a:off x="2730" y="1722"/>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grpSp>
        <p:grpSp>
          <p:nvGrpSpPr>
            <p:cNvPr id="52237" name="Group 1411"/>
            <p:cNvGrpSpPr>
              <a:grpSpLocks/>
            </p:cNvGrpSpPr>
            <p:nvPr/>
          </p:nvGrpSpPr>
          <p:grpSpPr bwMode="auto">
            <a:xfrm>
              <a:off x="2041" y="284"/>
              <a:ext cx="3318" cy="3463"/>
              <a:chOff x="2041" y="284"/>
              <a:chExt cx="3318" cy="3463"/>
            </a:xfrm>
          </p:grpSpPr>
          <p:sp>
            <p:nvSpPr>
              <p:cNvPr id="52272" name="Line 1412"/>
              <p:cNvSpPr>
                <a:spLocks noChangeShapeType="1"/>
              </p:cNvSpPr>
              <p:nvPr/>
            </p:nvSpPr>
            <p:spPr bwMode="auto">
              <a:xfrm flipV="1">
                <a:off x="2732" y="1720"/>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73" name="Line 1413"/>
              <p:cNvSpPr>
                <a:spLocks noChangeShapeType="1"/>
              </p:cNvSpPr>
              <p:nvPr/>
            </p:nvSpPr>
            <p:spPr bwMode="auto">
              <a:xfrm flipV="1">
                <a:off x="2733" y="171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74" name="Line 1414"/>
              <p:cNvSpPr>
                <a:spLocks noChangeShapeType="1"/>
              </p:cNvSpPr>
              <p:nvPr/>
            </p:nvSpPr>
            <p:spPr bwMode="auto">
              <a:xfrm flipV="1">
                <a:off x="2734" y="1718"/>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75" name="Line 1415"/>
              <p:cNvSpPr>
                <a:spLocks noChangeShapeType="1"/>
              </p:cNvSpPr>
              <p:nvPr/>
            </p:nvSpPr>
            <p:spPr bwMode="auto">
              <a:xfrm flipV="1">
                <a:off x="2736" y="1716"/>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76" name="Line 1416"/>
              <p:cNvSpPr>
                <a:spLocks noChangeShapeType="1"/>
              </p:cNvSpPr>
              <p:nvPr/>
            </p:nvSpPr>
            <p:spPr bwMode="auto">
              <a:xfrm flipV="1">
                <a:off x="2736" y="1654"/>
                <a:ext cx="1" cy="6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77" name="Line 1417"/>
              <p:cNvSpPr>
                <a:spLocks noChangeShapeType="1"/>
              </p:cNvSpPr>
              <p:nvPr/>
            </p:nvSpPr>
            <p:spPr bwMode="auto">
              <a:xfrm>
                <a:off x="2736" y="165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78" name="Line 1418"/>
              <p:cNvSpPr>
                <a:spLocks noChangeShapeType="1"/>
              </p:cNvSpPr>
              <p:nvPr/>
            </p:nvSpPr>
            <p:spPr bwMode="auto">
              <a:xfrm flipH="1">
                <a:off x="2734" y="1655"/>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79" name="Line 1419"/>
              <p:cNvSpPr>
                <a:spLocks noChangeShapeType="1"/>
              </p:cNvSpPr>
              <p:nvPr/>
            </p:nvSpPr>
            <p:spPr bwMode="auto">
              <a:xfrm flipH="1">
                <a:off x="2733" y="165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80" name="Line 1420"/>
              <p:cNvSpPr>
                <a:spLocks noChangeShapeType="1"/>
              </p:cNvSpPr>
              <p:nvPr/>
            </p:nvSpPr>
            <p:spPr bwMode="auto">
              <a:xfrm flipH="1">
                <a:off x="2732" y="165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81" name="Line 1421"/>
              <p:cNvSpPr>
                <a:spLocks noChangeShapeType="1"/>
              </p:cNvSpPr>
              <p:nvPr/>
            </p:nvSpPr>
            <p:spPr bwMode="auto">
              <a:xfrm flipH="1">
                <a:off x="2731" y="165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82" name="Line 1422"/>
              <p:cNvSpPr>
                <a:spLocks noChangeShapeType="1"/>
              </p:cNvSpPr>
              <p:nvPr/>
            </p:nvSpPr>
            <p:spPr bwMode="auto">
              <a:xfrm flipH="1">
                <a:off x="2729" y="1658"/>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83" name="Line 1423"/>
              <p:cNvSpPr>
                <a:spLocks noChangeShapeType="1"/>
              </p:cNvSpPr>
              <p:nvPr/>
            </p:nvSpPr>
            <p:spPr bwMode="auto">
              <a:xfrm flipH="1">
                <a:off x="2728" y="165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84" name="Line 1424"/>
              <p:cNvSpPr>
                <a:spLocks noChangeShapeType="1"/>
              </p:cNvSpPr>
              <p:nvPr/>
            </p:nvSpPr>
            <p:spPr bwMode="auto">
              <a:xfrm flipH="1">
                <a:off x="2724" y="1658"/>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85" name="Line 1425"/>
              <p:cNvSpPr>
                <a:spLocks noChangeShapeType="1"/>
              </p:cNvSpPr>
              <p:nvPr/>
            </p:nvSpPr>
            <p:spPr bwMode="auto">
              <a:xfrm flipH="1">
                <a:off x="2723" y="165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86" name="Line 1426"/>
              <p:cNvSpPr>
                <a:spLocks noChangeShapeType="1"/>
              </p:cNvSpPr>
              <p:nvPr/>
            </p:nvSpPr>
            <p:spPr bwMode="auto">
              <a:xfrm flipH="1">
                <a:off x="2721" y="1658"/>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87" name="Line 1427"/>
              <p:cNvSpPr>
                <a:spLocks noChangeShapeType="1"/>
              </p:cNvSpPr>
              <p:nvPr/>
            </p:nvSpPr>
            <p:spPr bwMode="auto">
              <a:xfrm flipH="1" flipV="1">
                <a:off x="2719" y="1657"/>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88" name="Line 1428"/>
              <p:cNvSpPr>
                <a:spLocks noChangeShapeType="1"/>
              </p:cNvSpPr>
              <p:nvPr/>
            </p:nvSpPr>
            <p:spPr bwMode="auto">
              <a:xfrm flipH="1">
                <a:off x="2718" y="165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89" name="Line 1429"/>
              <p:cNvSpPr>
                <a:spLocks noChangeShapeType="1"/>
              </p:cNvSpPr>
              <p:nvPr/>
            </p:nvSpPr>
            <p:spPr bwMode="auto">
              <a:xfrm flipH="1" flipV="1">
                <a:off x="2716" y="1656"/>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90" name="Line 1430"/>
              <p:cNvSpPr>
                <a:spLocks noChangeShapeType="1"/>
              </p:cNvSpPr>
              <p:nvPr/>
            </p:nvSpPr>
            <p:spPr bwMode="auto">
              <a:xfrm flipV="1">
                <a:off x="2716" y="165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91" name="Line 1431"/>
              <p:cNvSpPr>
                <a:spLocks noChangeShapeType="1"/>
              </p:cNvSpPr>
              <p:nvPr/>
            </p:nvSpPr>
            <p:spPr bwMode="auto">
              <a:xfrm flipH="1">
                <a:off x="2715" y="165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92" name="Line 1432"/>
              <p:cNvSpPr>
                <a:spLocks noChangeShapeType="1"/>
              </p:cNvSpPr>
              <p:nvPr/>
            </p:nvSpPr>
            <p:spPr bwMode="auto">
              <a:xfrm flipV="1">
                <a:off x="2715" y="165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93" name="Line 1433"/>
              <p:cNvSpPr>
                <a:spLocks noChangeShapeType="1"/>
              </p:cNvSpPr>
              <p:nvPr/>
            </p:nvSpPr>
            <p:spPr bwMode="auto">
              <a:xfrm>
                <a:off x="2715" y="165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94" name="Line 1434"/>
              <p:cNvSpPr>
                <a:spLocks noChangeShapeType="1"/>
              </p:cNvSpPr>
              <p:nvPr/>
            </p:nvSpPr>
            <p:spPr bwMode="auto">
              <a:xfrm flipH="1" flipV="1">
                <a:off x="2212" y="678"/>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95" name="Line 1435"/>
              <p:cNvSpPr>
                <a:spLocks noChangeShapeType="1"/>
              </p:cNvSpPr>
              <p:nvPr/>
            </p:nvSpPr>
            <p:spPr bwMode="auto">
              <a:xfrm flipH="1" flipV="1">
                <a:off x="2208" y="676"/>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96" name="Line 1436"/>
              <p:cNvSpPr>
                <a:spLocks noChangeShapeType="1"/>
              </p:cNvSpPr>
              <p:nvPr/>
            </p:nvSpPr>
            <p:spPr bwMode="auto">
              <a:xfrm flipH="1">
                <a:off x="2202" y="676"/>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97" name="Line 1437"/>
              <p:cNvSpPr>
                <a:spLocks noChangeShapeType="1"/>
              </p:cNvSpPr>
              <p:nvPr/>
            </p:nvSpPr>
            <p:spPr bwMode="auto">
              <a:xfrm flipH="1">
                <a:off x="2196" y="676"/>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98" name="Line 1438"/>
              <p:cNvSpPr>
                <a:spLocks noChangeShapeType="1"/>
              </p:cNvSpPr>
              <p:nvPr/>
            </p:nvSpPr>
            <p:spPr bwMode="auto">
              <a:xfrm flipH="1">
                <a:off x="2193" y="677"/>
                <a:ext cx="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99" name="Line 1439"/>
              <p:cNvSpPr>
                <a:spLocks noChangeShapeType="1"/>
              </p:cNvSpPr>
              <p:nvPr/>
            </p:nvSpPr>
            <p:spPr bwMode="auto">
              <a:xfrm>
                <a:off x="2193" y="679"/>
                <a:ext cx="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00" name="Line 1440"/>
              <p:cNvSpPr>
                <a:spLocks noChangeShapeType="1"/>
              </p:cNvSpPr>
              <p:nvPr/>
            </p:nvSpPr>
            <p:spPr bwMode="auto">
              <a:xfrm>
                <a:off x="2193" y="682"/>
                <a:ext cx="3"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01" name="Line 1441"/>
              <p:cNvSpPr>
                <a:spLocks noChangeShapeType="1"/>
              </p:cNvSpPr>
              <p:nvPr/>
            </p:nvSpPr>
            <p:spPr bwMode="auto">
              <a:xfrm>
                <a:off x="2196" y="684"/>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02" name="Line 1442"/>
              <p:cNvSpPr>
                <a:spLocks noChangeShapeType="1"/>
              </p:cNvSpPr>
              <p:nvPr/>
            </p:nvSpPr>
            <p:spPr bwMode="auto">
              <a:xfrm flipV="1">
                <a:off x="2202" y="684"/>
                <a:ext cx="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03" name="Line 1443"/>
              <p:cNvSpPr>
                <a:spLocks noChangeShapeType="1"/>
              </p:cNvSpPr>
              <p:nvPr/>
            </p:nvSpPr>
            <p:spPr bwMode="auto">
              <a:xfrm flipV="1">
                <a:off x="2208" y="683"/>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04" name="Line 1444"/>
              <p:cNvSpPr>
                <a:spLocks noChangeShapeType="1"/>
              </p:cNvSpPr>
              <p:nvPr/>
            </p:nvSpPr>
            <p:spPr bwMode="auto">
              <a:xfrm flipV="1">
                <a:off x="2212" y="680"/>
                <a:ext cx="2"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05" name="Line 1445"/>
              <p:cNvSpPr>
                <a:spLocks noChangeShapeType="1"/>
              </p:cNvSpPr>
              <p:nvPr/>
            </p:nvSpPr>
            <p:spPr bwMode="auto">
              <a:xfrm>
                <a:off x="2192" y="680"/>
                <a:ext cx="1" cy="6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06" name="Line 1446"/>
              <p:cNvSpPr>
                <a:spLocks noChangeShapeType="1"/>
              </p:cNvSpPr>
              <p:nvPr/>
            </p:nvSpPr>
            <p:spPr bwMode="auto">
              <a:xfrm>
                <a:off x="2214" y="680"/>
                <a:ext cx="1" cy="6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07" name="Line 1447"/>
              <p:cNvSpPr>
                <a:spLocks noChangeShapeType="1"/>
              </p:cNvSpPr>
              <p:nvPr/>
            </p:nvSpPr>
            <p:spPr bwMode="auto">
              <a:xfrm>
                <a:off x="2192" y="744"/>
                <a:ext cx="7"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08" name="Line 1448"/>
              <p:cNvSpPr>
                <a:spLocks noChangeShapeType="1"/>
              </p:cNvSpPr>
              <p:nvPr/>
            </p:nvSpPr>
            <p:spPr bwMode="auto">
              <a:xfrm>
                <a:off x="2199" y="748"/>
                <a:ext cx="9"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09" name="Line 1449"/>
              <p:cNvSpPr>
                <a:spLocks noChangeShapeType="1"/>
              </p:cNvSpPr>
              <p:nvPr/>
            </p:nvSpPr>
            <p:spPr bwMode="auto">
              <a:xfrm flipV="1">
                <a:off x="2208" y="744"/>
                <a:ext cx="6"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10" name="Freeform 1450"/>
              <p:cNvSpPr>
                <a:spLocks/>
              </p:cNvSpPr>
              <p:nvPr/>
            </p:nvSpPr>
            <p:spPr bwMode="auto">
              <a:xfrm>
                <a:off x="2192" y="680"/>
                <a:ext cx="22" cy="69"/>
              </a:xfrm>
              <a:custGeom>
                <a:avLst/>
                <a:gdLst>
                  <a:gd name="T0" fmla="*/ 0 w 44"/>
                  <a:gd name="T1" fmla="*/ 0 h 69"/>
                  <a:gd name="T2" fmla="*/ 0 w 44"/>
                  <a:gd name="T3" fmla="*/ 64 h 69"/>
                  <a:gd name="T4" fmla="*/ 1 w 44"/>
                  <a:gd name="T5" fmla="*/ 66 h 69"/>
                  <a:gd name="T6" fmla="*/ 1 w 44"/>
                  <a:gd name="T7" fmla="*/ 67 h 69"/>
                  <a:gd name="T8" fmla="*/ 2 w 44"/>
                  <a:gd name="T9" fmla="*/ 68 h 69"/>
                  <a:gd name="T10" fmla="*/ 2 w 44"/>
                  <a:gd name="T11" fmla="*/ 69 h 69"/>
                  <a:gd name="T12" fmla="*/ 3 w 44"/>
                  <a:gd name="T13" fmla="*/ 69 h 69"/>
                  <a:gd name="T14" fmla="*/ 3 w 44"/>
                  <a:gd name="T15" fmla="*/ 69 h 69"/>
                  <a:gd name="T16" fmla="*/ 3 w 44"/>
                  <a:gd name="T17" fmla="*/ 69 h 69"/>
                  <a:gd name="T18" fmla="*/ 4 w 44"/>
                  <a:gd name="T19" fmla="*/ 69 h 69"/>
                  <a:gd name="T20" fmla="*/ 5 w 44"/>
                  <a:gd name="T21" fmla="*/ 68 h 69"/>
                  <a:gd name="T22" fmla="*/ 5 w 44"/>
                  <a:gd name="T23" fmla="*/ 67 h 69"/>
                  <a:gd name="T24" fmla="*/ 6 w 44"/>
                  <a:gd name="T25" fmla="*/ 66 h 69"/>
                  <a:gd name="T26" fmla="*/ 6 w 44"/>
                  <a:gd name="T27" fmla="*/ 64 h 69"/>
                  <a:gd name="T28" fmla="*/ 6 w 44"/>
                  <a:gd name="T29" fmla="*/ 64 h 69"/>
                  <a:gd name="T30" fmla="*/ 6 w 44"/>
                  <a:gd name="T31" fmla="*/ 0 h 69"/>
                  <a:gd name="T32" fmla="*/ 6 w 44"/>
                  <a:gd name="T33" fmla="*/ 2 h 69"/>
                  <a:gd name="T34" fmla="*/ 6 w 44"/>
                  <a:gd name="T35" fmla="*/ 3 h 69"/>
                  <a:gd name="T36" fmla="*/ 5 w 44"/>
                  <a:gd name="T37" fmla="*/ 4 h 69"/>
                  <a:gd name="T38" fmla="*/ 5 w 44"/>
                  <a:gd name="T39" fmla="*/ 4 h 69"/>
                  <a:gd name="T40" fmla="*/ 4 w 44"/>
                  <a:gd name="T41" fmla="*/ 4 h 69"/>
                  <a:gd name="T42" fmla="*/ 4 w 44"/>
                  <a:gd name="T43" fmla="*/ 5 h 69"/>
                  <a:gd name="T44" fmla="*/ 3 w 44"/>
                  <a:gd name="T45" fmla="*/ 5 h 69"/>
                  <a:gd name="T46" fmla="*/ 3 w 44"/>
                  <a:gd name="T47" fmla="*/ 5 h 69"/>
                  <a:gd name="T48" fmla="*/ 3 w 44"/>
                  <a:gd name="T49" fmla="*/ 5 h 69"/>
                  <a:gd name="T50" fmla="*/ 2 w 44"/>
                  <a:gd name="T51" fmla="*/ 4 h 69"/>
                  <a:gd name="T52" fmla="*/ 2 w 44"/>
                  <a:gd name="T53" fmla="*/ 4 h 69"/>
                  <a:gd name="T54" fmla="*/ 1 w 44"/>
                  <a:gd name="T55" fmla="*/ 3 h 69"/>
                  <a:gd name="T56" fmla="*/ 1 w 44"/>
                  <a:gd name="T57" fmla="*/ 2 h 69"/>
                  <a:gd name="T58" fmla="*/ 1 w 44"/>
                  <a:gd name="T59" fmla="*/ 2 h 69"/>
                  <a:gd name="T60" fmla="*/ 1 w 44"/>
                  <a:gd name="T61" fmla="*/ 2 h 69"/>
                  <a:gd name="T62" fmla="*/ 0 w 44"/>
                  <a:gd name="T63" fmla="*/ 1 h 69"/>
                  <a:gd name="T64" fmla="*/ 0 w 44"/>
                  <a:gd name="T65" fmla="*/ 0 h 6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
                  <a:gd name="T100" fmla="*/ 0 h 69"/>
                  <a:gd name="T101" fmla="*/ 44 w 44"/>
                  <a:gd name="T102" fmla="*/ 69 h 6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 h="69">
                    <a:moveTo>
                      <a:pt x="0" y="0"/>
                    </a:moveTo>
                    <a:lnTo>
                      <a:pt x="0" y="64"/>
                    </a:lnTo>
                    <a:lnTo>
                      <a:pt x="4" y="66"/>
                    </a:lnTo>
                    <a:lnTo>
                      <a:pt x="8" y="67"/>
                    </a:lnTo>
                    <a:lnTo>
                      <a:pt x="12" y="68"/>
                    </a:lnTo>
                    <a:lnTo>
                      <a:pt x="16" y="69"/>
                    </a:lnTo>
                    <a:lnTo>
                      <a:pt x="18" y="69"/>
                    </a:lnTo>
                    <a:lnTo>
                      <a:pt x="25" y="69"/>
                    </a:lnTo>
                    <a:lnTo>
                      <a:pt x="29" y="69"/>
                    </a:lnTo>
                    <a:lnTo>
                      <a:pt x="33" y="68"/>
                    </a:lnTo>
                    <a:lnTo>
                      <a:pt x="37" y="67"/>
                    </a:lnTo>
                    <a:lnTo>
                      <a:pt x="41" y="66"/>
                    </a:lnTo>
                    <a:lnTo>
                      <a:pt x="44" y="64"/>
                    </a:lnTo>
                    <a:lnTo>
                      <a:pt x="44" y="0"/>
                    </a:lnTo>
                    <a:lnTo>
                      <a:pt x="43" y="2"/>
                    </a:lnTo>
                    <a:lnTo>
                      <a:pt x="41" y="3"/>
                    </a:lnTo>
                    <a:lnTo>
                      <a:pt x="37" y="4"/>
                    </a:lnTo>
                    <a:lnTo>
                      <a:pt x="35" y="4"/>
                    </a:lnTo>
                    <a:lnTo>
                      <a:pt x="31" y="4"/>
                    </a:lnTo>
                    <a:lnTo>
                      <a:pt x="29" y="5"/>
                    </a:lnTo>
                    <a:lnTo>
                      <a:pt x="27" y="5"/>
                    </a:lnTo>
                    <a:lnTo>
                      <a:pt x="19" y="5"/>
                    </a:lnTo>
                    <a:lnTo>
                      <a:pt x="18" y="5"/>
                    </a:lnTo>
                    <a:lnTo>
                      <a:pt x="14" y="4"/>
                    </a:lnTo>
                    <a:lnTo>
                      <a:pt x="10" y="4"/>
                    </a:lnTo>
                    <a:lnTo>
                      <a:pt x="6" y="3"/>
                    </a:lnTo>
                    <a:lnTo>
                      <a:pt x="4" y="2"/>
                    </a:lnTo>
                    <a:lnTo>
                      <a:pt x="2" y="2"/>
                    </a:lnTo>
                    <a:lnTo>
                      <a:pt x="0" y="1"/>
                    </a:lnTo>
                    <a:lnTo>
                      <a:pt x="0" y="0"/>
                    </a:lnTo>
                    <a:close/>
                  </a:path>
                </a:pathLst>
              </a:custGeom>
              <a:blipFill dpi="0" rotWithShape="0">
                <a:blip/>
                <a:srcRect/>
                <a:tile tx="0" ty="0" sx="100000" sy="100000" flip="none" algn="tl"/>
              </a:bli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311" name="Line 1451"/>
              <p:cNvSpPr>
                <a:spLocks noChangeShapeType="1"/>
              </p:cNvSpPr>
              <p:nvPr/>
            </p:nvSpPr>
            <p:spPr bwMode="auto">
              <a:xfrm>
                <a:off x="2192" y="680"/>
                <a:ext cx="1" cy="6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12" name="Line 1452"/>
              <p:cNvSpPr>
                <a:spLocks noChangeShapeType="1"/>
              </p:cNvSpPr>
              <p:nvPr/>
            </p:nvSpPr>
            <p:spPr bwMode="auto">
              <a:xfrm>
                <a:off x="2192" y="744"/>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13" name="Line 1453"/>
              <p:cNvSpPr>
                <a:spLocks noChangeShapeType="1"/>
              </p:cNvSpPr>
              <p:nvPr/>
            </p:nvSpPr>
            <p:spPr bwMode="auto">
              <a:xfrm>
                <a:off x="2194" y="746"/>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14" name="Line 1454"/>
              <p:cNvSpPr>
                <a:spLocks noChangeShapeType="1"/>
              </p:cNvSpPr>
              <p:nvPr/>
            </p:nvSpPr>
            <p:spPr bwMode="auto">
              <a:xfrm>
                <a:off x="2196" y="747"/>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15" name="Line 1455"/>
              <p:cNvSpPr>
                <a:spLocks noChangeShapeType="1"/>
              </p:cNvSpPr>
              <p:nvPr/>
            </p:nvSpPr>
            <p:spPr bwMode="auto">
              <a:xfrm>
                <a:off x="2198" y="748"/>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16" name="Line 1456"/>
              <p:cNvSpPr>
                <a:spLocks noChangeShapeType="1"/>
              </p:cNvSpPr>
              <p:nvPr/>
            </p:nvSpPr>
            <p:spPr bwMode="auto">
              <a:xfrm>
                <a:off x="2200" y="74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17" name="Line 1457"/>
              <p:cNvSpPr>
                <a:spLocks noChangeShapeType="1"/>
              </p:cNvSpPr>
              <p:nvPr/>
            </p:nvSpPr>
            <p:spPr bwMode="auto">
              <a:xfrm>
                <a:off x="2201" y="74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18" name="Line 1458"/>
              <p:cNvSpPr>
                <a:spLocks noChangeShapeType="1"/>
              </p:cNvSpPr>
              <p:nvPr/>
            </p:nvSpPr>
            <p:spPr bwMode="auto">
              <a:xfrm>
                <a:off x="2201" y="749"/>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19" name="Line 1459"/>
              <p:cNvSpPr>
                <a:spLocks noChangeShapeType="1"/>
              </p:cNvSpPr>
              <p:nvPr/>
            </p:nvSpPr>
            <p:spPr bwMode="auto">
              <a:xfrm>
                <a:off x="2205" y="749"/>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20" name="Line 1460"/>
              <p:cNvSpPr>
                <a:spLocks noChangeShapeType="1"/>
              </p:cNvSpPr>
              <p:nvPr/>
            </p:nvSpPr>
            <p:spPr bwMode="auto">
              <a:xfrm flipV="1">
                <a:off x="2207" y="74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21" name="Line 1461"/>
              <p:cNvSpPr>
                <a:spLocks noChangeShapeType="1"/>
              </p:cNvSpPr>
              <p:nvPr/>
            </p:nvSpPr>
            <p:spPr bwMode="auto">
              <a:xfrm flipV="1">
                <a:off x="2208" y="747"/>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22" name="Line 1462"/>
              <p:cNvSpPr>
                <a:spLocks noChangeShapeType="1"/>
              </p:cNvSpPr>
              <p:nvPr/>
            </p:nvSpPr>
            <p:spPr bwMode="auto">
              <a:xfrm flipV="1">
                <a:off x="2210" y="746"/>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23" name="Line 1463"/>
              <p:cNvSpPr>
                <a:spLocks noChangeShapeType="1"/>
              </p:cNvSpPr>
              <p:nvPr/>
            </p:nvSpPr>
            <p:spPr bwMode="auto">
              <a:xfrm flipV="1">
                <a:off x="2212" y="744"/>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24" name="Line 1464"/>
              <p:cNvSpPr>
                <a:spLocks noChangeShapeType="1"/>
              </p:cNvSpPr>
              <p:nvPr/>
            </p:nvSpPr>
            <p:spPr bwMode="auto">
              <a:xfrm>
                <a:off x="2214" y="74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25" name="Line 1465"/>
              <p:cNvSpPr>
                <a:spLocks noChangeShapeType="1"/>
              </p:cNvSpPr>
              <p:nvPr/>
            </p:nvSpPr>
            <p:spPr bwMode="auto">
              <a:xfrm flipV="1">
                <a:off x="2214" y="680"/>
                <a:ext cx="1" cy="6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26" name="Line 1466"/>
              <p:cNvSpPr>
                <a:spLocks noChangeShapeType="1"/>
              </p:cNvSpPr>
              <p:nvPr/>
            </p:nvSpPr>
            <p:spPr bwMode="auto">
              <a:xfrm flipH="1">
                <a:off x="2213" y="680"/>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27" name="Line 1467"/>
              <p:cNvSpPr>
                <a:spLocks noChangeShapeType="1"/>
              </p:cNvSpPr>
              <p:nvPr/>
            </p:nvSpPr>
            <p:spPr bwMode="auto">
              <a:xfrm flipH="1">
                <a:off x="2212" y="68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28" name="Line 1468"/>
              <p:cNvSpPr>
                <a:spLocks noChangeShapeType="1"/>
              </p:cNvSpPr>
              <p:nvPr/>
            </p:nvSpPr>
            <p:spPr bwMode="auto">
              <a:xfrm flipH="1">
                <a:off x="2210" y="683"/>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29" name="Line 1469"/>
              <p:cNvSpPr>
                <a:spLocks noChangeShapeType="1"/>
              </p:cNvSpPr>
              <p:nvPr/>
            </p:nvSpPr>
            <p:spPr bwMode="auto">
              <a:xfrm flipH="1">
                <a:off x="2209" y="68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30" name="Line 1470"/>
              <p:cNvSpPr>
                <a:spLocks noChangeShapeType="1"/>
              </p:cNvSpPr>
              <p:nvPr/>
            </p:nvSpPr>
            <p:spPr bwMode="auto">
              <a:xfrm flipH="1">
                <a:off x="2208" y="68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31" name="Line 1471"/>
              <p:cNvSpPr>
                <a:spLocks noChangeShapeType="1"/>
              </p:cNvSpPr>
              <p:nvPr/>
            </p:nvSpPr>
            <p:spPr bwMode="auto">
              <a:xfrm flipH="1">
                <a:off x="2207" y="684"/>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32" name="Line 1472"/>
              <p:cNvSpPr>
                <a:spLocks noChangeShapeType="1"/>
              </p:cNvSpPr>
              <p:nvPr/>
            </p:nvSpPr>
            <p:spPr bwMode="auto">
              <a:xfrm flipH="1">
                <a:off x="2206" y="68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33" name="Line 1473"/>
              <p:cNvSpPr>
                <a:spLocks noChangeShapeType="1"/>
              </p:cNvSpPr>
              <p:nvPr/>
            </p:nvSpPr>
            <p:spPr bwMode="auto">
              <a:xfrm flipH="1">
                <a:off x="2202" y="685"/>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34" name="Line 1474"/>
              <p:cNvSpPr>
                <a:spLocks noChangeShapeType="1"/>
              </p:cNvSpPr>
              <p:nvPr/>
            </p:nvSpPr>
            <p:spPr bwMode="auto">
              <a:xfrm flipH="1">
                <a:off x="2201" y="68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35" name="Line 1475"/>
              <p:cNvSpPr>
                <a:spLocks noChangeShapeType="1"/>
              </p:cNvSpPr>
              <p:nvPr/>
            </p:nvSpPr>
            <p:spPr bwMode="auto">
              <a:xfrm flipH="1" flipV="1">
                <a:off x="2199" y="684"/>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36" name="Line 1476"/>
              <p:cNvSpPr>
                <a:spLocks noChangeShapeType="1"/>
              </p:cNvSpPr>
              <p:nvPr/>
            </p:nvSpPr>
            <p:spPr bwMode="auto">
              <a:xfrm flipH="1">
                <a:off x="2197" y="684"/>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37" name="Line 1477"/>
              <p:cNvSpPr>
                <a:spLocks noChangeShapeType="1"/>
              </p:cNvSpPr>
              <p:nvPr/>
            </p:nvSpPr>
            <p:spPr bwMode="auto">
              <a:xfrm flipH="1" flipV="1">
                <a:off x="2195" y="683"/>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38" name="Line 1478"/>
              <p:cNvSpPr>
                <a:spLocks noChangeShapeType="1"/>
              </p:cNvSpPr>
              <p:nvPr/>
            </p:nvSpPr>
            <p:spPr bwMode="auto">
              <a:xfrm flipH="1" flipV="1">
                <a:off x="2194" y="68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39" name="Line 1479"/>
              <p:cNvSpPr>
                <a:spLocks noChangeShapeType="1"/>
              </p:cNvSpPr>
              <p:nvPr/>
            </p:nvSpPr>
            <p:spPr bwMode="auto">
              <a:xfrm flipH="1">
                <a:off x="2193" y="68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40" name="Line 1480"/>
              <p:cNvSpPr>
                <a:spLocks noChangeShapeType="1"/>
              </p:cNvSpPr>
              <p:nvPr/>
            </p:nvSpPr>
            <p:spPr bwMode="auto">
              <a:xfrm>
                <a:off x="2193" y="68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41" name="Line 1481"/>
              <p:cNvSpPr>
                <a:spLocks noChangeShapeType="1"/>
              </p:cNvSpPr>
              <p:nvPr/>
            </p:nvSpPr>
            <p:spPr bwMode="auto">
              <a:xfrm flipH="1" flipV="1">
                <a:off x="2192" y="68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42" name="Line 1482"/>
              <p:cNvSpPr>
                <a:spLocks noChangeShapeType="1"/>
              </p:cNvSpPr>
              <p:nvPr/>
            </p:nvSpPr>
            <p:spPr bwMode="auto">
              <a:xfrm flipV="1">
                <a:off x="2192" y="68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43" name="Line 1483"/>
              <p:cNvSpPr>
                <a:spLocks noChangeShapeType="1"/>
              </p:cNvSpPr>
              <p:nvPr/>
            </p:nvSpPr>
            <p:spPr bwMode="auto">
              <a:xfrm flipH="1" flipV="1">
                <a:off x="2061" y="3441"/>
                <a:ext cx="1" cy="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44" name="Line 1484"/>
              <p:cNvSpPr>
                <a:spLocks noChangeShapeType="1"/>
              </p:cNvSpPr>
              <p:nvPr/>
            </p:nvSpPr>
            <p:spPr bwMode="auto">
              <a:xfrm flipH="1" flipV="1">
                <a:off x="2057" y="3440"/>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45" name="Line 1485"/>
              <p:cNvSpPr>
                <a:spLocks noChangeShapeType="1"/>
              </p:cNvSpPr>
              <p:nvPr/>
            </p:nvSpPr>
            <p:spPr bwMode="auto">
              <a:xfrm flipH="1" flipV="1">
                <a:off x="2050" y="3439"/>
                <a:ext cx="7"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46" name="Line 1486"/>
              <p:cNvSpPr>
                <a:spLocks noChangeShapeType="1"/>
              </p:cNvSpPr>
              <p:nvPr/>
            </p:nvSpPr>
            <p:spPr bwMode="auto">
              <a:xfrm flipH="1">
                <a:off x="2045" y="3439"/>
                <a:ext cx="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47" name="Line 1487"/>
              <p:cNvSpPr>
                <a:spLocks noChangeShapeType="1"/>
              </p:cNvSpPr>
              <p:nvPr/>
            </p:nvSpPr>
            <p:spPr bwMode="auto">
              <a:xfrm flipH="1">
                <a:off x="2041" y="3440"/>
                <a:ext cx="4"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48" name="Line 1488"/>
              <p:cNvSpPr>
                <a:spLocks noChangeShapeType="1"/>
              </p:cNvSpPr>
              <p:nvPr/>
            </p:nvSpPr>
            <p:spPr bwMode="auto">
              <a:xfrm>
                <a:off x="2041" y="3443"/>
                <a:ext cx="1" cy="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49" name="Line 1489"/>
              <p:cNvSpPr>
                <a:spLocks noChangeShapeType="1"/>
              </p:cNvSpPr>
              <p:nvPr/>
            </p:nvSpPr>
            <p:spPr bwMode="auto">
              <a:xfrm>
                <a:off x="2041" y="3446"/>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50" name="Line 1490"/>
              <p:cNvSpPr>
                <a:spLocks noChangeShapeType="1"/>
              </p:cNvSpPr>
              <p:nvPr/>
            </p:nvSpPr>
            <p:spPr bwMode="auto">
              <a:xfrm>
                <a:off x="2045" y="3448"/>
                <a:ext cx="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51" name="Line 1491"/>
              <p:cNvSpPr>
                <a:spLocks noChangeShapeType="1"/>
              </p:cNvSpPr>
              <p:nvPr/>
            </p:nvSpPr>
            <p:spPr bwMode="auto">
              <a:xfrm>
                <a:off x="2050" y="3449"/>
                <a:ext cx="7"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52" name="Line 1492"/>
              <p:cNvSpPr>
                <a:spLocks noChangeShapeType="1"/>
              </p:cNvSpPr>
              <p:nvPr/>
            </p:nvSpPr>
            <p:spPr bwMode="auto">
              <a:xfrm flipV="1">
                <a:off x="2057" y="3447"/>
                <a:ext cx="4"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53" name="Line 1493"/>
              <p:cNvSpPr>
                <a:spLocks noChangeShapeType="1"/>
              </p:cNvSpPr>
              <p:nvPr/>
            </p:nvSpPr>
            <p:spPr bwMode="auto">
              <a:xfrm flipV="1">
                <a:off x="2061" y="3445"/>
                <a:ext cx="1"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54" name="Line 1494"/>
              <p:cNvSpPr>
                <a:spLocks noChangeShapeType="1"/>
              </p:cNvSpPr>
              <p:nvPr/>
            </p:nvSpPr>
            <p:spPr bwMode="auto">
              <a:xfrm>
                <a:off x="2041" y="3445"/>
                <a:ext cx="1" cy="6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55" name="Line 1495"/>
              <p:cNvSpPr>
                <a:spLocks noChangeShapeType="1"/>
              </p:cNvSpPr>
              <p:nvPr/>
            </p:nvSpPr>
            <p:spPr bwMode="auto">
              <a:xfrm>
                <a:off x="2062" y="3445"/>
                <a:ext cx="1" cy="6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56" name="Line 1496"/>
              <p:cNvSpPr>
                <a:spLocks noChangeShapeType="1"/>
              </p:cNvSpPr>
              <p:nvPr/>
            </p:nvSpPr>
            <p:spPr bwMode="auto">
              <a:xfrm>
                <a:off x="2041" y="3507"/>
                <a:ext cx="7"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57" name="Line 1497"/>
              <p:cNvSpPr>
                <a:spLocks noChangeShapeType="1"/>
              </p:cNvSpPr>
              <p:nvPr/>
            </p:nvSpPr>
            <p:spPr bwMode="auto">
              <a:xfrm>
                <a:off x="2048" y="3512"/>
                <a:ext cx="8"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58" name="Line 1498"/>
              <p:cNvSpPr>
                <a:spLocks noChangeShapeType="1"/>
              </p:cNvSpPr>
              <p:nvPr/>
            </p:nvSpPr>
            <p:spPr bwMode="auto">
              <a:xfrm flipV="1">
                <a:off x="2056" y="3507"/>
                <a:ext cx="6" cy="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59" name="Freeform 1499"/>
              <p:cNvSpPr>
                <a:spLocks/>
              </p:cNvSpPr>
              <p:nvPr/>
            </p:nvSpPr>
            <p:spPr bwMode="auto">
              <a:xfrm>
                <a:off x="2041" y="3445"/>
                <a:ext cx="21" cy="68"/>
              </a:xfrm>
              <a:custGeom>
                <a:avLst/>
                <a:gdLst>
                  <a:gd name="T0" fmla="*/ 0 w 43"/>
                  <a:gd name="T1" fmla="*/ 0 h 68"/>
                  <a:gd name="T2" fmla="*/ 0 w 43"/>
                  <a:gd name="T3" fmla="*/ 62 h 68"/>
                  <a:gd name="T4" fmla="*/ 0 w 43"/>
                  <a:gd name="T5" fmla="*/ 64 h 68"/>
                  <a:gd name="T6" fmla="*/ 0 w 43"/>
                  <a:gd name="T7" fmla="*/ 65 h 68"/>
                  <a:gd name="T8" fmla="*/ 1 w 43"/>
                  <a:gd name="T9" fmla="*/ 66 h 68"/>
                  <a:gd name="T10" fmla="*/ 1 w 43"/>
                  <a:gd name="T11" fmla="*/ 67 h 68"/>
                  <a:gd name="T12" fmla="*/ 2 w 43"/>
                  <a:gd name="T13" fmla="*/ 67 h 68"/>
                  <a:gd name="T14" fmla="*/ 2 w 43"/>
                  <a:gd name="T15" fmla="*/ 68 h 68"/>
                  <a:gd name="T16" fmla="*/ 2 w 43"/>
                  <a:gd name="T17" fmla="*/ 68 h 68"/>
                  <a:gd name="T18" fmla="*/ 3 w 43"/>
                  <a:gd name="T19" fmla="*/ 67 h 68"/>
                  <a:gd name="T20" fmla="*/ 4 w 43"/>
                  <a:gd name="T21" fmla="*/ 67 h 68"/>
                  <a:gd name="T22" fmla="*/ 4 w 43"/>
                  <a:gd name="T23" fmla="*/ 66 h 68"/>
                  <a:gd name="T24" fmla="*/ 4 w 43"/>
                  <a:gd name="T25" fmla="*/ 65 h 68"/>
                  <a:gd name="T26" fmla="*/ 5 w 43"/>
                  <a:gd name="T27" fmla="*/ 63 h 68"/>
                  <a:gd name="T28" fmla="*/ 5 w 43"/>
                  <a:gd name="T29" fmla="*/ 62 h 68"/>
                  <a:gd name="T30" fmla="*/ 5 w 43"/>
                  <a:gd name="T31" fmla="*/ 0 h 68"/>
                  <a:gd name="T32" fmla="*/ 5 w 43"/>
                  <a:gd name="T33" fmla="*/ 1 h 68"/>
                  <a:gd name="T34" fmla="*/ 4 w 43"/>
                  <a:gd name="T35" fmla="*/ 3 h 68"/>
                  <a:gd name="T36" fmla="*/ 4 w 43"/>
                  <a:gd name="T37" fmla="*/ 3 h 68"/>
                  <a:gd name="T38" fmla="*/ 4 w 43"/>
                  <a:gd name="T39" fmla="*/ 4 h 68"/>
                  <a:gd name="T40" fmla="*/ 3 w 43"/>
                  <a:gd name="T41" fmla="*/ 4 h 68"/>
                  <a:gd name="T42" fmla="*/ 3 w 43"/>
                  <a:gd name="T43" fmla="*/ 4 h 68"/>
                  <a:gd name="T44" fmla="*/ 3 w 43"/>
                  <a:gd name="T45" fmla="*/ 4 h 68"/>
                  <a:gd name="T46" fmla="*/ 2 w 43"/>
                  <a:gd name="T47" fmla="*/ 4 h 68"/>
                  <a:gd name="T48" fmla="*/ 2 w 43"/>
                  <a:gd name="T49" fmla="*/ 4 h 68"/>
                  <a:gd name="T50" fmla="*/ 1 w 43"/>
                  <a:gd name="T51" fmla="*/ 4 h 68"/>
                  <a:gd name="T52" fmla="*/ 1 w 43"/>
                  <a:gd name="T53" fmla="*/ 3 h 68"/>
                  <a:gd name="T54" fmla="*/ 0 w 43"/>
                  <a:gd name="T55" fmla="*/ 3 h 68"/>
                  <a:gd name="T56" fmla="*/ 0 w 43"/>
                  <a:gd name="T57" fmla="*/ 2 h 68"/>
                  <a:gd name="T58" fmla="*/ 0 w 43"/>
                  <a:gd name="T59" fmla="*/ 1 h 68"/>
                  <a:gd name="T60" fmla="*/ 0 w 43"/>
                  <a:gd name="T61" fmla="*/ 1 h 68"/>
                  <a:gd name="T62" fmla="*/ 0 w 43"/>
                  <a:gd name="T63" fmla="*/ 0 h 68"/>
                  <a:gd name="T64" fmla="*/ 0 w 43"/>
                  <a:gd name="T65" fmla="*/ 0 h 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3"/>
                  <a:gd name="T100" fmla="*/ 0 h 68"/>
                  <a:gd name="T101" fmla="*/ 43 w 43"/>
                  <a:gd name="T102" fmla="*/ 68 h 6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3" h="68">
                    <a:moveTo>
                      <a:pt x="0" y="0"/>
                    </a:moveTo>
                    <a:lnTo>
                      <a:pt x="0" y="62"/>
                    </a:lnTo>
                    <a:lnTo>
                      <a:pt x="4" y="64"/>
                    </a:lnTo>
                    <a:lnTo>
                      <a:pt x="6" y="65"/>
                    </a:lnTo>
                    <a:lnTo>
                      <a:pt x="10" y="66"/>
                    </a:lnTo>
                    <a:lnTo>
                      <a:pt x="14" y="67"/>
                    </a:lnTo>
                    <a:lnTo>
                      <a:pt x="16" y="67"/>
                    </a:lnTo>
                    <a:lnTo>
                      <a:pt x="18" y="68"/>
                    </a:lnTo>
                    <a:lnTo>
                      <a:pt x="23" y="68"/>
                    </a:lnTo>
                    <a:lnTo>
                      <a:pt x="29" y="67"/>
                    </a:lnTo>
                    <a:lnTo>
                      <a:pt x="33" y="67"/>
                    </a:lnTo>
                    <a:lnTo>
                      <a:pt x="37" y="66"/>
                    </a:lnTo>
                    <a:lnTo>
                      <a:pt x="39" y="65"/>
                    </a:lnTo>
                    <a:lnTo>
                      <a:pt x="43" y="63"/>
                    </a:lnTo>
                    <a:lnTo>
                      <a:pt x="43" y="62"/>
                    </a:lnTo>
                    <a:lnTo>
                      <a:pt x="43" y="0"/>
                    </a:lnTo>
                    <a:lnTo>
                      <a:pt x="43" y="1"/>
                    </a:lnTo>
                    <a:lnTo>
                      <a:pt x="39" y="3"/>
                    </a:lnTo>
                    <a:lnTo>
                      <a:pt x="37" y="3"/>
                    </a:lnTo>
                    <a:lnTo>
                      <a:pt x="35" y="4"/>
                    </a:lnTo>
                    <a:lnTo>
                      <a:pt x="31" y="4"/>
                    </a:lnTo>
                    <a:lnTo>
                      <a:pt x="27" y="4"/>
                    </a:lnTo>
                    <a:lnTo>
                      <a:pt x="25" y="4"/>
                    </a:lnTo>
                    <a:lnTo>
                      <a:pt x="18" y="4"/>
                    </a:lnTo>
                    <a:lnTo>
                      <a:pt x="16" y="4"/>
                    </a:lnTo>
                    <a:lnTo>
                      <a:pt x="12" y="4"/>
                    </a:lnTo>
                    <a:lnTo>
                      <a:pt x="8" y="3"/>
                    </a:lnTo>
                    <a:lnTo>
                      <a:pt x="6" y="3"/>
                    </a:lnTo>
                    <a:lnTo>
                      <a:pt x="2" y="2"/>
                    </a:lnTo>
                    <a:lnTo>
                      <a:pt x="2" y="1"/>
                    </a:lnTo>
                    <a:lnTo>
                      <a:pt x="0" y="1"/>
                    </a:lnTo>
                    <a:lnTo>
                      <a:pt x="0" y="0"/>
                    </a:lnTo>
                    <a:close/>
                  </a:path>
                </a:pathLst>
              </a:custGeom>
              <a:blipFill dpi="0" rotWithShape="0">
                <a:blip/>
                <a:srcRect/>
                <a:tile tx="0" ty="0" sx="100000" sy="100000" flip="none" algn="tl"/>
              </a:bli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360" name="Line 1500"/>
              <p:cNvSpPr>
                <a:spLocks noChangeShapeType="1"/>
              </p:cNvSpPr>
              <p:nvPr/>
            </p:nvSpPr>
            <p:spPr bwMode="auto">
              <a:xfrm>
                <a:off x="2041" y="3445"/>
                <a:ext cx="1" cy="6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61" name="Line 1501"/>
              <p:cNvSpPr>
                <a:spLocks noChangeShapeType="1"/>
              </p:cNvSpPr>
              <p:nvPr/>
            </p:nvSpPr>
            <p:spPr bwMode="auto">
              <a:xfrm>
                <a:off x="2041" y="3507"/>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62" name="Line 1502"/>
              <p:cNvSpPr>
                <a:spLocks noChangeShapeType="1"/>
              </p:cNvSpPr>
              <p:nvPr/>
            </p:nvSpPr>
            <p:spPr bwMode="auto">
              <a:xfrm>
                <a:off x="2043" y="350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63" name="Line 1503"/>
              <p:cNvSpPr>
                <a:spLocks noChangeShapeType="1"/>
              </p:cNvSpPr>
              <p:nvPr/>
            </p:nvSpPr>
            <p:spPr bwMode="auto">
              <a:xfrm>
                <a:off x="2044" y="3510"/>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64" name="Line 1504"/>
              <p:cNvSpPr>
                <a:spLocks noChangeShapeType="1"/>
              </p:cNvSpPr>
              <p:nvPr/>
            </p:nvSpPr>
            <p:spPr bwMode="auto">
              <a:xfrm>
                <a:off x="2046" y="3511"/>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65" name="Line 1505"/>
              <p:cNvSpPr>
                <a:spLocks noChangeShapeType="1"/>
              </p:cNvSpPr>
              <p:nvPr/>
            </p:nvSpPr>
            <p:spPr bwMode="auto">
              <a:xfrm>
                <a:off x="2048" y="351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66" name="Line 1506"/>
              <p:cNvSpPr>
                <a:spLocks noChangeShapeType="1"/>
              </p:cNvSpPr>
              <p:nvPr/>
            </p:nvSpPr>
            <p:spPr bwMode="auto">
              <a:xfrm>
                <a:off x="2049" y="3512"/>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67" name="Line 1507"/>
              <p:cNvSpPr>
                <a:spLocks noChangeShapeType="1"/>
              </p:cNvSpPr>
              <p:nvPr/>
            </p:nvSpPr>
            <p:spPr bwMode="auto">
              <a:xfrm>
                <a:off x="2050" y="3513"/>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68" name="Line 1508"/>
              <p:cNvSpPr>
                <a:spLocks noChangeShapeType="1"/>
              </p:cNvSpPr>
              <p:nvPr/>
            </p:nvSpPr>
            <p:spPr bwMode="auto">
              <a:xfrm flipV="1">
                <a:off x="2053" y="3512"/>
                <a:ext cx="3"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69" name="Line 1509"/>
              <p:cNvSpPr>
                <a:spLocks noChangeShapeType="1"/>
              </p:cNvSpPr>
              <p:nvPr/>
            </p:nvSpPr>
            <p:spPr bwMode="auto">
              <a:xfrm>
                <a:off x="2056" y="3512"/>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70" name="Line 1510"/>
              <p:cNvSpPr>
                <a:spLocks noChangeShapeType="1"/>
              </p:cNvSpPr>
              <p:nvPr/>
            </p:nvSpPr>
            <p:spPr bwMode="auto">
              <a:xfrm flipV="1">
                <a:off x="2058" y="3511"/>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71" name="Line 1511"/>
              <p:cNvSpPr>
                <a:spLocks noChangeShapeType="1"/>
              </p:cNvSpPr>
              <p:nvPr/>
            </p:nvSpPr>
            <p:spPr bwMode="auto">
              <a:xfrm flipV="1">
                <a:off x="2059" y="3510"/>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72" name="Line 1512"/>
              <p:cNvSpPr>
                <a:spLocks noChangeShapeType="1"/>
              </p:cNvSpPr>
              <p:nvPr/>
            </p:nvSpPr>
            <p:spPr bwMode="auto">
              <a:xfrm flipV="1">
                <a:off x="2060" y="3508"/>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73" name="Line 1513"/>
              <p:cNvSpPr>
                <a:spLocks noChangeShapeType="1"/>
              </p:cNvSpPr>
              <p:nvPr/>
            </p:nvSpPr>
            <p:spPr bwMode="auto">
              <a:xfrm flipV="1">
                <a:off x="2062" y="3507"/>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74" name="Line 1514"/>
              <p:cNvSpPr>
                <a:spLocks noChangeShapeType="1"/>
              </p:cNvSpPr>
              <p:nvPr/>
            </p:nvSpPr>
            <p:spPr bwMode="auto">
              <a:xfrm flipV="1">
                <a:off x="2062" y="3445"/>
                <a:ext cx="1" cy="6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75" name="Line 1515"/>
              <p:cNvSpPr>
                <a:spLocks noChangeShapeType="1"/>
              </p:cNvSpPr>
              <p:nvPr/>
            </p:nvSpPr>
            <p:spPr bwMode="auto">
              <a:xfrm>
                <a:off x="2062" y="344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76" name="Line 1516"/>
              <p:cNvSpPr>
                <a:spLocks noChangeShapeType="1"/>
              </p:cNvSpPr>
              <p:nvPr/>
            </p:nvSpPr>
            <p:spPr bwMode="auto">
              <a:xfrm flipH="1">
                <a:off x="2060" y="3446"/>
                <a:ext cx="2" cy="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77" name="Line 1517"/>
              <p:cNvSpPr>
                <a:spLocks noChangeShapeType="1"/>
              </p:cNvSpPr>
              <p:nvPr/>
            </p:nvSpPr>
            <p:spPr bwMode="auto">
              <a:xfrm flipH="1">
                <a:off x="2059" y="344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78" name="Line 1518"/>
              <p:cNvSpPr>
                <a:spLocks noChangeShapeType="1"/>
              </p:cNvSpPr>
              <p:nvPr/>
            </p:nvSpPr>
            <p:spPr bwMode="auto">
              <a:xfrm flipH="1">
                <a:off x="2058" y="344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79" name="Line 1519"/>
              <p:cNvSpPr>
                <a:spLocks noChangeShapeType="1"/>
              </p:cNvSpPr>
              <p:nvPr/>
            </p:nvSpPr>
            <p:spPr bwMode="auto">
              <a:xfrm flipH="1">
                <a:off x="2057" y="344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80" name="Line 1520"/>
              <p:cNvSpPr>
                <a:spLocks noChangeShapeType="1"/>
              </p:cNvSpPr>
              <p:nvPr/>
            </p:nvSpPr>
            <p:spPr bwMode="auto">
              <a:xfrm flipH="1">
                <a:off x="2055" y="3449"/>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81" name="Line 1521"/>
              <p:cNvSpPr>
                <a:spLocks noChangeShapeType="1"/>
              </p:cNvSpPr>
              <p:nvPr/>
            </p:nvSpPr>
            <p:spPr bwMode="auto">
              <a:xfrm flipH="1">
                <a:off x="2054" y="344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82" name="Line 1522"/>
              <p:cNvSpPr>
                <a:spLocks noChangeShapeType="1"/>
              </p:cNvSpPr>
              <p:nvPr/>
            </p:nvSpPr>
            <p:spPr bwMode="auto">
              <a:xfrm flipH="1">
                <a:off x="2050" y="3449"/>
                <a:ext cx="4"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83" name="Line 1523"/>
              <p:cNvSpPr>
                <a:spLocks noChangeShapeType="1"/>
              </p:cNvSpPr>
              <p:nvPr/>
            </p:nvSpPr>
            <p:spPr bwMode="auto">
              <a:xfrm flipH="1">
                <a:off x="2049" y="3449"/>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84" name="Line 1524"/>
              <p:cNvSpPr>
                <a:spLocks noChangeShapeType="1"/>
              </p:cNvSpPr>
              <p:nvPr/>
            </p:nvSpPr>
            <p:spPr bwMode="auto">
              <a:xfrm flipH="1">
                <a:off x="2047" y="3449"/>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85" name="Line 1525"/>
              <p:cNvSpPr>
                <a:spLocks noChangeShapeType="1"/>
              </p:cNvSpPr>
              <p:nvPr/>
            </p:nvSpPr>
            <p:spPr bwMode="auto">
              <a:xfrm flipH="1" flipV="1">
                <a:off x="2045" y="3448"/>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86" name="Line 1526"/>
              <p:cNvSpPr>
                <a:spLocks noChangeShapeType="1"/>
              </p:cNvSpPr>
              <p:nvPr/>
            </p:nvSpPr>
            <p:spPr bwMode="auto">
              <a:xfrm flipH="1">
                <a:off x="2044" y="3448"/>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87" name="Line 1527"/>
              <p:cNvSpPr>
                <a:spLocks noChangeShapeType="1"/>
              </p:cNvSpPr>
              <p:nvPr/>
            </p:nvSpPr>
            <p:spPr bwMode="auto">
              <a:xfrm flipH="1" flipV="1">
                <a:off x="2042" y="3447"/>
                <a:ext cx="2"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88" name="Line 1528"/>
              <p:cNvSpPr>
                <a:spLocks noChangeShapeType="1"/>
              </p:cNvSpPr>
              <p:nvPr/>
            </p:nvSpPr>
            <p:spPr bwMode="auto">
              <a:xfrm flipV="1">
                <a:off x="2042" y="344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89" name="Line 1529"/>
              <p:cNvSpPr>
                <a:spLocks noChangeShapeType="1"/>
              </p:cNvSpPr>
              <p:nvPr/>
            </p:nvSpPr>
            <p:spPr bwMode="auto">
              <a:xfrm flipH="1">
                <a:off x="2041" y="3446"/>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90" name="Line 1530"/>
              <p:cNvSpPr>
                <a:spLocks noChangeShapeType="1"/>
              </p:cNvSpPr>
              <p:nvPr/>
            </p:nvSpPr>
            <p:spPr bwMode="auto">
              <a:xfrm flipV="1">
                <a:off x="2041" y="344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91" name="Line 1531"/>
              <p:cNvSpPr>
                <a:spLocks noChangeShapeType="1"/>
              </p:cNvSpPr>
              <p:nvPr/>
            </p:nvSpPr>
            <p:spPr bwMode="auto">
              <a:xfrm>
                <a:off x="2041" y="3445"/>
                <a:ext cx="1"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92" name="Rectangle 1532"/>
              <p:cNvSpPr>
                <a:spLocks noChangeArrowheads="1"/>
              </p:cNvSpPr>
              <p:nvPr/>
            </p:nvSpPr>
            <p:spPr bwMode="auto">
              <a:xfrm>
                <a:off x="2780" y="284"/>
                <a:ext cx="1245" cy="1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500">
                    <a:solidFill>
                      <a:srgbClr val="FFFF00"/>
                    </a:solidFill>
                    <a:latin typeface="Arial" charset="0"/>
                  </a:rPr>
                  <a:t>Biopelícula heterotrófica</a:t>
                </a:r>
                <a:endParaRPr lang="en-US" sz="1800">
                  <a:latin typeface="Arial" charset="0"/>
                </a:endParaRPr>
              </a:p>
            </p:txBody>
          </p:sp>
          <p:sp>
            <p:nvSpPr>
              <p:cNvPr id="52393" name="Rectangle 1533"/>
              <p:cNvSpPr>
                <a:spLocks noChangeArrowheads="1"/>
              </p:cNvSpPr>
              <p:nvPr/>
            </p:nvSpPr>
            <p:spPr bwMode="auto">
              <a:xfrm>
                <a:off x="2717" y="3454"/>
                <a:ext cx="1102" cy="1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500">
                    <a:solidFill>
                      <a:srgbClr val="FFFF00"/>
                    </a:solidFill>
                    <a:latin typeface="Arial" charset="0"/>
                  </a:rPr>
                  <a:t>Bacterias nitrificantes</a:t>
                </a:r>
                <a:endParaRPr lang="en-US" sz="1800">
                  <a:latin typeface="Arial" charset="0"/>
                </a:endParaRPr>
              </a:p>
            </p:txBody>
          </p:sp>
          <p:sp>
            <p:nvSpPr>
              <p:cNvPr id="52394" name="Rectangle 1534"/>
              <p:cNvSpPr>
                <a:spLocks noChangeArrowheads="1"/>
              </p:cNvSpPr>
              <p:nvPr/>
            </p:nvSpPr>
            <p:spPr bwMode="auto">
              <a:xfrm>
                <a:off x="3104" y="3591"/>
                <a:ext cx="839" cy="1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500">
                    <a:solidFill>
                      <a:srgbClr val="FFFF00"/>
                    </a:solidFill>
                    <a:latin typeface="Arial" charset="0"/>
                  </a:rPr>
                  <a:t>en la biopelícula</a:t>
                </a:r>
                <a:endParaRPr lang="en-US" sz="1800">
                  <a:latin typeface="Arial" charset="0"/>
                </a:endParaRPr>
              </a:p>
            </p:txBody>
          </p:sp>
          <p:sp>
            <p:nvSpPr>
              <p:cNvPr id="52395" name="Line 1535"/>
              <p:cNvSpPr>
                <a:spLocks noChangeShapeType="1"/>
              </p:cNvSpPr>
              <p:nvPr/>
            </p:nvSpPr>
            <p:spPr bwMode="auto">
              <a:xfrm flipV="1">
                <a:off x="2916" y="714"/>
                <a:ext cx="561" cy="18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96" name="Freeform 1536"/>
              <p:cNvSpPr>
                <a:spLocks/>
              </p:cNvSpPr>
              <p:nvPr/>
            </p:nvSpPr>
            <p:spPr bwMode="auto">
              <a:xfrm>
                <a:off x="2916" y="844"/>
                <a:ext cx="99" cy="51"/>
              </a:xfrm>
              <a:custGeom>
                <a:avLst/>
                <a:gdLst>
                  <a:gd name="T0" fmla="*/ 22 w 198"/>
                  <a:gd name="T1" fmla="*/ 0 h 51"/>
                  <a:gd name="T2" fmla="*/ 0 w 198"/>
                  <a:gd name="T3" fmla="*/ 51 h 51"/>
                  <a:gd name="T4" fmla="*/ 25 w 198"/>
                  <a:gd name="T5" fmla="*/ 41 h 51"/>
                  <a:gd name="T6" fmla="*/ 22 w 198"/>
                  <a:gd name="T7" fmla="*/ 0 h 51"/>
                  <a:gd name="T8" fmla="*/ 0 60000 65536"/>
                  <a:gd name="T9" fmla="*/ 0 60000 65536"/>
                  <a:gd name="T10" fmla="*/ 0 60000 65536"/>
                  <a:gd name="T11" fmla="*/ 0 60000 65536"/>
                  <a:gd name="T12" fmla="*/ 0 w 198"/>
                  <a:gd name="T13" fmla="*/ 0 h 51"/>
                  <a:gd name="T14" fmla="*/ 198 w 198"/>
                  <a:gd name="T15" fmla="*/ 51 h 51"/>
                </a:gdLst>
                <a:ahLst/>
                <a:cxnLst>
                  <a:cxn ang="T8">
                    <a:pos x="T0" y="T1"/>
                  </a:cxn>
                  <a:cxn ang="T9">
                    <a:pos x="T2" y="T3"/>
                  </a:cxn>
                  <a:cxn ang="T10">
                    <a:pos x="T4" y="T5"/>
                  </a:cxn>
                  <a:cxn ang="T11">
                    <a:pos x="T6" y="T7"/>
                  </a:cxn>
                </a:cxnLst>
                <a:rect l="T12" t="T13" r="T14" b="T15"/>
                <a:pathLst>
                  <a:path w="198" h="51">
                    <a:moveTo>
                      <a:pt x="175" y="0"/>
                    </a:moveTo>
                    <a:lnTo>
                      <a:pt x="0" y="51"/>
                    </a:lnTo>
                    <a:lnTo>
                      <a:pt x="198" y="41"/>
                    </a:lnTo>
                    <a:lnTo>
                      <a:pt x="175" y="0"/>
                    </a:lnTo>
                    <a:close/>
                  </a:path>
                </a:pathLst>
              </a:custGeom>
              <a:solidFill>
                <a:srgbClr val="FF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397" name="Line 1537"/>
              <p:cNvSpPr>
                <a:spLocks noChangeShapeType="1"/>
              </p:cNvSpPr>
              <p:nvPr/>
            </p:nvSpPr>
            <p:spPr bwMode="auto">
              <a:xfrm flipH="1">
                <a:off x="2916" y="844"/>
                <a:ext cx="88" cy="5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98" name="Line 1538"/>
              <p:cNvSpPr>
                <a:spLocks noChangeShapeType="1"/>
              </p:cNvSpPr>
              <p:nvPr/>
            </p:nvSpPr>
            <p:spPr bwMode="auto">
              <a:xfrm flipV="1">
                <a:off x="2916" y="885"/>
                <a:ext cx="99"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399" name="Line 1539"/>
              <p:cNvSpPr>
                <a:spLocks noChangeShapeType="1"/>
              </p:cNvSpPr>
              <p:nvPr/>
            </p:nvSpPr>
            <p:spPr bwMode="auto">
              <a:xfrm flipH="1" flipV="1">
                <a:off x="3004" y="844"/>
                <a:ext cx="11" cy="4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00" name="Rectangle 1540"/>
              <p:cNvSpPr>
                <a:spLocks noChangeArrowheads="1"/>
              </p:cNvSpPr>
              <p:nvPr/>
            </p:nvSpPr>
            <p:spPr bwMode="auto">
              <a:xfrm>
                <a:off x="3526" y="604"/>
                <a:ext cx="438" cy="1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500">
                    <a:solidFill>
                      <a:srgbClr val="FFFF00"/>
                    </a:solidFill>
                    <a:latin typeface="Arial" charset="0"/>
                  </a:rPr>
                  <a:t>Oxígeno</a:t>
                </a:r>
                <a:endParaRPr lang="en-US" sz="1800">
                  <a:latin typeface="Arial" charset="0"/>
                </a:endParaRPr>
              </a:p>
            </p:txBody>
          </p:sp>
          <p:sp>
            <p:nvSpPr>
              <p:cNvPr id="52401" name="Rectangle 1541"/>
              <p:cNvSpPr>
                <a:spLocks noChangeArrowheads="1"/>
              </p:cNvSpPr>
              <p:nvPr/>
            </p:nvSpPr>
            <p:spPr bwMode="auto">
              <a:xfrm>
                <a:off x="3526" y="805"/>
                <a:ext cx="1052" cy="1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500">
                    <a:solidFill>
                      <a:srgbClr val="FFFF00"/>
                    </a:solidFill>
                    <a:latin typeface="Arial" charset="0"/>
                  </a:rPr>
                  <a:t>Desechos orgánicos</a:t>
                </a:r>
                <a:endParaRPr lang="en-US" sz="1800">
                  <a:latin typeface="Arial" charset="0"/>
                </a:endParaRPr>
              </a:p>
            </p:txBody>
          </p:sp>
          <p:sp>
            <p:nvSpPr>
              <p:cNvPr id="52402" name="Rectangle 1542"/>
              <p:cNvSpPr>
                <a:spLocks noChangeArrowheads="1"/>
              </p:cNvSpPr>
              <p:nvPr/>
            </p:nvSpPr>
            <p:spPr bwMode="auto">
              <a:xfrm>
                <a:off x="3526" y="995"/>
                <a:ext cx="1001" cy="1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500">
                    <a:solidFill>
                      <a:srgbClr val="FFFF00"/>
                    </a:solidFill>
                    <a:latin typeface="Arial" charset="0"/>
                  </a:rPr>
                  <a:t>Dióxido de carbono</a:t>
                </a:r>
                <a:endParaRPr lang="en-US" sz="1800">
                  <a:latin typeface="Arial" charset="0"/>
                </a:endParaRPr>
              </a:p>
            </p:txBody>
          </p:sp>
          <p:sp>
            <p:nvSpPr>
              <p:cNvPr id="52403" name="Line 1543"/>
              <p:cNvSpPr>
                <a:spLocks noChangeShapeType="1"/>
              </p:cNvSpPr>
              <p:nvPr/>
            </p:nvSpPr>
            <p:spPr bwMode="auto">
              <a:xfrm>
                <a:off x="4552" y="602"/>
                <a:ext cx="1" cy="55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04" name="Rectangle 1544"/>
              <p:cNvSpPr>
                <a:spLocks noChangeArrowheads="1"/>
              </p:cNvSpPr>
              <p:nvPr/>
            </p:nvSpPr>
            <p:spPr bwMode="auto">
              <a:xfrm>
                <a:off x="4621" y="731"/>
                <a:ext cx="598" cy="1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300">
                    <a:solidFill>
                      <a:srgbClr val="FFFF00"/>
                    </a:solidFill>
                    <a:latin typeface="Arial" charset="0"/>
                  </a:rPr>
                  <a:t>Consumo de </a:t>
                </a:r>
                <a:endParaRPr lang="en-US" sz="1800">
                  <a:latin typeface="Arial" charset="0"/>
                </a:endParaRPr>
              </a:p>
            </p:txBody>
          </p:sp>
          <p:sp>
            <p:nvSpPr>
              <p:cNvPr id="52405" name="Rectangle 1545"/>
              <p:cNvSpPr>
                <a:spLocks noChangeArrowheads="1"/>
              </p:cNvSpPr>
              <p:nvPr/>
            </p:nvSpPr>
            <p:spPr bwMode="auto">
              <a:xfrm>
                <a:off x="4609" y="873"/>
                <a:ext cx="750" cy="1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300">
                    <a:solidFill>
                      <a:srgbClr val="FFFF00"/>
                    </a:solidFill>
                    <a:latin typeface="Arial" charset="0"/>
                  </a:rPr>
                  <a:t>Materia orgánica</a:t>
                </a:r>
                <a:endParaRPr lang="en-US" sz="1800">
                  <a:latin typeface="Arial" charset="0"/>
                </a:endParaRPr>
              </a:p>
            </p:txBody>
          </p:sp>
          <p:sp>
            <p:nvSpPr>
              <p:cNvPr id="52406" name="Rectangle 1546"/>
              <p:cNvSpPr>
                <a:spLocks noChangeArrowheads="1"/>
              </p:cNvSpPr>
              <p:nvPr/>
            </p:nvSpPr>
            <p:spPr bwMode="auto">
              <a:xfrm>
                <a:off x="3309" y="2390"/>
                <a:ext cx="361" cy="1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500">
                    <a:solidFill>
                      <a:srgbClr val="FFFF00"/>
                    </a:solidFill>
                    <a:latin typeface="Arial" charset="0"/>
                  </a:rPr>
                  <a:t>Nitritos</a:t>
                </a:r>
                <a:endParaRPr lang="en-US" sz="1800">
                  <a:latin typeface="Arial" charset="0"/>
                </a:endParaRPr>
              </a:p>
            </p:txBody>
          </p:sp>
          <p:sp>
            <p:nvSpPr>
              <p:cNvPr id="52407" name="Rectangle 1547"/>
              <p:cNvSpPr>
                <a:spLocks noChangeArrowheads="1"/>
              </p:cNvSpPr>
              <p:nvPr/>
            </p:nvSpPr>
            <p:spPr bwMode="auto">
              <a:xfrm>
                <a:off x="3532" y="1708"/>
                <a:ext cx="438" cy="1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500">
                    <a:solidFill>
                      <a:srgbClr val="FFFF00"/>
                    </a:solidFill>
                    <a:latin typeface="Arial" charset="0"/>
                  </a:rPr>
                  <a:t>Oxígeno</a:t>
                </a:r>
                <a:endParaRPr lang="en-US" sz="1800">
                  <a:latin typeface="Arial" charset="0"/>
                </a:endParaRPr>
              </a:p>
            </p:txBody>
          </p:sp>
          <p:sp>
            <p:nvSpPr>
              <p:cNvPr id="52408" name="Rectangle 1548"/>
              <p:cNvSpPr>
                <a:spLocks noChangeArrowheads="1"/>
              </p:cNvSpPr>
              <p:nvPr/>
            </p:nvSpPr>
            <p:spPr bwMode="auto">
              <a:xfrm>
                <a:off x="3530" y="2890"/>
                <a:ext cx="1001" cy="1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500">
                    <a:solidFill>
                      <a:srgbClr val="FFFF00"/>
                    </a:solidFill>
                    <a:latin typeface="Arial" charset="0"/>
                  </a:rPr>
                  <a:t>Dióxido de carbono</a:t>
                </a:r>
                <a:endParaRPr lang="en-US" sz="1800">
                  <a:latin typeface="Arial" charset="0"/>
                </a:endParaRPr>
              </a:p>
            </p:txBody>
          </p:sp>
          <p:sp>
            <p:nvSpPr>
              <p:cNvPr id="52409" name="Rectangle 1549"/>
              <p:cNvSpPr>
                <a:spLocks noChangeArrowheads="1"/>
              </p:cNvSpPr>
              <p:nvPr/>
            </p:nvSpPr>
            <p:spPr bwMode="auto">
              <a:xfrm>
                <a:off x="3540" y="1916"/>
                <a:ext cx="677" cy="1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500">
                    <a:solidFill>
                      <a:srgbClr val="FFFF00"/>
                    </a:solidFill>
                    <a:latin typeface="Arial" charset="0"/>
                  </a:rPr>
                  <a:t>Bicarbonatos</a:t>
                </a:r>
                <a:endParaRPr lang="en-US" sz="1800">
                  <a:latin typeface="Arial" charset="0"/>
                </a:endParaRPr>
              </a:p>
            </p:txBody>
          </p:sp>
          <p:sp>
            <p:nvSpPr>
              <p:cNvPr id="52410" name="Rectangle 1550"/>
              <p:cNvSpPr>
                <a:spLocks noChangeArrowheads="1"/>
              </p:cNvSpPr>
              <p:nvPr/>
            </p:nvSpPr>
            <p:spPr bwMode="auto">
              <a:xfrm>
                <a:off x="3577" y="3103"/>
                <a:ext cx="399" cy="1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500">
                    <a:solidFill>
                      <a:srgbClr val="FFFF00"/>
                    </a:solidFill>
                    <a:latin typeface="Arial" charset="0"/>
                  </a:rPr>
                  <a:t>Nitratos</a:t>
                </a:r>
                <a:endParaRPr lang="en-US" sz="1800">
                  <a:latin typeface="Arial" charset="0"/>
                </a:endParaRPr>
              </a:p>
            </p:txBody>
          </p:sp>
          <p:sp>
            <p:nvSpPr>
              <p:cNvPr id="52411" name="Rectangle 1551"/>
              <p:cNvSpPr>
                <a:spLocks noChangeArrowheads="1"/>
              </p:cNvSpPr>
              <p:nvPr/>
            </p:nvSpPr>
            <p:spPr bwMode="auto">
              <a:xfrm>
                <a:off x="4613" y="2374"/>
                <a:ext cx="519" cy="1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300">
                    <a:solidFill>
                      <a:srgbClr val="FFFF00"/>
                    </a:solidFill>
                    <a:latin typeface="Arial" charset="0"/>
                  </a:rPr>
                  <a:t>Nitrificación</a:t>
                </a:r>
                <a:endParaRPr lang="en-US" sz="1800">
                  <a:latin typeface="Arial" charset="0"/>
                </a:endParaRPr>
              </a:p>
            </p:txBody>
          </p:sp>
          <p:sp>
            <p:nvSpPr>
              <p:cNvPr id="52412" name="Rectangle 1552"/>
              <p:cNvSpPr>
                <a:spLocks noChangeArrowheads="1"/>
              </p:cNvSpPr>
              <p:nvPr/>
            </p:nvSpPr>
            <p:spPr bwMode="auto">
              <a:xfrm>
                <a:off x="3338" y="1506"/>
                <a:ext cx="394" cy="1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500">
                    <a:solidFill>
                      <a:srgbClr val="FFFF00"/>
                    </a:solidFill>
                    <a:latin typeface="Arial" charset="0"/>
                  </a:rPr>
                  <a:t>Amonio</a:t>
                </a:r>
                <a:endParaRPr lang="en-US" sz="1800">
                  <a:latin typeface="Arial" charset="0"/>
                </a:endParaRPr>
              </a:p>
            </p:txBody>
          </p:sp>
          <p:sp>
            <p:nvSpPr>
              <p:cNvPr id="52413" name="Line 1553"/>
              <p:cNvSpPr>
                <a:spLocks noChangeShapeType="1"/>
              </p:cNvSpPr>
              <p:nvPr/>
            </p:nvSpPr>
            <p:spPr bwMode="auto">
              <a:xfrm flipV="1">
                <a:off x="2916" y="915"/>
                <a:ext cx="561" cy="18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14" name="Freeform 1554"/>
              <p:cNvSpPr>
                <a:spLocks/>
              </p:cNvSpPr>
              <p:nvPr/>
            </p:nvSpPr>
            <p:spPr bwMode="auto">
              <a:xfrm>
                <a:off x="2916" y="1045"/>
                <a:ext cx="99" cy="51"/>
              </a:xfrm>
              <a:custGeom>
                <a:avLst/>
                <a:gdLst>
                  <a:gd name="T0" fmla="*/ 22 w 198"/>
                  <a:gd name="T1" fmla="*/ 0 h 51"/>
                  <a:gd name="T2" fmla="*/ 0 w 198"/>
                  <a:gd name="T3" fmla="*/ 51 h 51"/>
                  <a:gd name="T4" fmla="*/ 25 w 198"/>
                  <a:gd name="T5" fmla="*/ 41 h 51"/>
                  <a:gd name="T6" fmla="*/ 22 w 198"/>
                  <a:gd name="T7" fmla="*/ 0 h 51"/>
                  <a:gd name="T8" fmla="*/ 0 60000 65536"/>
                  <a:gd name="T9" fmla="*/ 0 60000 65536"/>
                  <a:gd name="T10" fmla="*/ 0 60000 65536"/>
                  <a:gd name="T11" fmla="*/ 0 60000 65536"/>
                  <a:gd name="T12" fmla="*/ 0 w 198"/>
                  <a:gd name="T13" fmla="*/ 0 h 51"/>
                  <a:gd name="T14" fmla="*/ 198 w 198"/>
                  <a:gd name="T15" fmla="*/ 51 h 51"/>
                </a:gdLst>
                <a:ahLst/>
                <a:cxnLst>
                  <a:cxn ang="T8">
                    <a:pos x="T0" y="T1"/>
                  </a:cxn>
                  <a:cxn ang="T9">
                    <a:pos x="T2" y="T3"/>
                  </a:cxn>
                  <a:cxn ang="T10">
                    <a:pos x="T4" y="T5"/>
                  </a:cxn>
                  <a:cxn ang="T11">
                    <a:pos x="T6" y="T7"/>
                  </a:cxn>
                </a:cxnLst>
                <a:rect l="T12" t="T13" r="T14" b="T15"/>
                <a:pathLst>
                  <a:path w="198" h="51">
                    <a:moveTo>
                      <a:pt x="175" y="0"/>
                    </a:moveTo>
                    <a:lnTo>
                      <a:pt x="0" y="51"/>
                    </a:lnTo>
                    <a:lnTo>
                      <a:pt x="198" y="41"/>
                    </a:lnTo>
                    <a:lnTo>
                      <a:pt x="175" y="0"/>
                    </a:lnTo>
                    <a:close/>
                  </a:path>
                </a:pathLst>
              </a:custGeom>
              <a:solidFill>
                <a:srgbClr val="FF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415" name="Line 1555"/>
              <p:cNvSpPr>
                <a:spLocks noChangeShapeType="1"/>
              </p:cNvSpPr>
              <p:nvPr/>
            </p:nvSpPr>
            <p:spPr bwMode="auto">
              <a:xfrm flipH="1">
                <a:off x="2916" y="1045"/>
                <a:ext cx="88" cy="5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16" name="Line 1556"/>
              <p:cNvSpPr>
                <a:spLocks noChangeShapeType="1"/>
              </p:cNvSpPr>
              <p:nvPr/>
            </p:nvSpPr>
            <p:spPr bwMode="auto">
              <a:xfrm flipV="1">
                <a:off x="2916" y="1086"/>
                <a:ext cx="99"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17" name="Line 1557"/>
              <p:cNvSpPr>
                <a:spLocks noChangeShapeType="1"/>
              </p:cNvSpPr>
              <p:nvPr/>
            </p:nvSpPr>
            <p:spPr bwMode="auto">
              <a:xfrm flipH="1" flipV="1">
                <a:off x="3004" y="1045"/>
                <a:ext cx="11" cy="4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18" name="Line 1558"/>
              <p:cNvSpPr>
                <a:spLocks noChangeShapeType="1"/>
              </p:cNvSpPr>
              <p:nvPr/>
            </p:nvSpPr>
            <p:spPr bwMode="auto">
              <a:xfrm flipV="1">
                <a:off x="2916" y="1851"/>
                <a:ext cx="561" cy="18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19" name="Freeform 1559"/>
              <p:cNvSpPr>
                <a:spLocks/>
              </p:cNvSpPr>
              <p:nvPr/>
            </p:nvSpPr>
            <p:spPr bwMode="auto">
              <a:xfrm>
                <a:off x="2916" y="1982"/>
                <a:ext cx="99" cy="50"/>
              </a:xfrm>
              <a:custGeom>
                <a:avLst/>
                <a:gdLst>
                  <a:gd name="T0" fmla="*/ 22 w 198"/>
                  <a:gd name="T1" fmla="*/ 0 h 50"/>
                  <a:gd name="T2" fmla="*/ 0 w 198"/>
                  <a:gd name="T3" fmla="*/ 50 h 50"/>
                  <a:gd name="T4" fmla="*/ 25 w 198"/>
                  <a:gd name="T5" fmla="*/ 40 h 50"/>
                  <a:gd name="T6" fmla="*/ 22 w 198"/>
                  <a:gd name="T7" fmla="*/ 0 h 50"/>
                  <a:gd name="T8" fmla="*/ 0 60000 65536"/>
                  <a:gd name="T9" fmla="*/ 0 60000 65536"/>
                  <a:gd name="T10" fmla="*/ 0 60000 65536"/>
                  <a:gd name="T11" fmla="*/ 0 60000 65536"/>
                  <a:gd name="T12" fmla="*/ 0 w 198"/>
                  <a:gd name="T13" fmla="*/ 0 h 50"/>
                  <a:gd name="T14" fmla="*/ 198 w 198"/>
                  <a:gd name="T15" fmla="*/ 50 h 50"/>
                </a:gdLst>
                <a:ahLst/>
                <a:cxnLst>
                  <a:cxn ang="T8">
                    <a:pos x="T0" y="T1"/>
                  </a:cxn>
                  <a:cxn ang="T9">
                    <a:pos x="T2" y="T3"/>
                  </a:cxn>
                  <a:cxn ang="T10">
                    <a:pos x="T4" y="T5"/>
                  </a:cxn>
                  <a:cxn ang="T11">
                    <a:pos x="T6" y="T7"/>
                  </a:cxn>
                </a:cxnLst>
                <a:rect l="T12" t="T13" r="T14" b="T15"/>
                <a:pathLst>
                  <a:path w="198" h="50">
                    <a:moveTo>
                      <a:pt x="175" y="0"/>
                    </a:moveTo>
                    <a:lnTo>
                      <a:pt x="0" y="50"/>
                    </a:lnTo>
                    <a:lnTo>
                      <a:pt x="198" y="40"/>
                    </a:lnTo>
                    <a:lnTo>
                      <a:pt x="175" y="0"/>
                    </a:lnTo>
                    <a:close/>
                  </a:path>
                </a:pathLst>
              </a:custGeom>
              <a:solidFill>
                <a:srgbClr val="FF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420" name="Line 1560"/>
              <p:cNvSpPr>
                <a:spLocks noChangeShapeType="1"/>
              </p:cNvSpPr>
              <p:nvPr/>
            </p:nvSpPr>
            <p:spPr bwMode="auto">
              <a:xfrm flipH="1">
                <a:off x="2916" y="1982"/>
                <a:ext cx="88" cy="5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21" name="Line 1561"/>
              <p:cNvSpPr>
                <a:spLocks noChangeShapeType="1"/>
              </p:cNvSpPr>
              <p:nvPr/>
            </p:nvSpPr>
            <p:spPr bwMode="auto">
              <a:xfrm flipV="1">
                <a:off x="2916" y="2022"/>
                <a:ext cx="99"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22" name="Line 1562"/>
              <p:cNvSpPr>
                <a:spLocks noChangeShapeType="1"/>
              </p:cNvSpPr>
              <p:nvPr/>
            </p:nvSpPr>
            <p:spPr bwMode="auto">
              <a:xfrm flipH="1" flipV="1">
                <a:off x="3004" y="1982"/>
                <a:ext cx="11" cy="4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23" name="Line 1563"/>
              <p:cNvSpPr>
                <a:spLocks noChangeShapeType="1"/>
              </p:cNvSpPr>
              <p:nvPr/>
            </p:nvSpPr>
            <p:spPr bwMode="auto">
              <a:xfrm flipV="1">
                <a:off x="2916" y="2043"/>
                <a:ext cx="561" cy="18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24" name="Freeform 1564"/>
              <p:cNvSpPr>
                <a:spLocks/>
              </p:cNvSpPr>
              <p:nvPr/>
            </p:nvSpPr>
            <p:spPr bwMode="auto">
              <a:xfrm>
                <a:off x="2916" y="2174"/>
                <a:ext cx="99" cy="51"/>
              </a:xfrm>
              <a:custGeom>
                <a:avLst/>
                <a:gdLst>
                  <a:gd name="T0" fmla="*/ 22 w 198"/>
                  <a:gd name="T1" fmla="*/ 0 h 51"/>
                  <a:gd name="T2" fmla="*/ 0 w 198"/>
                  <a:gd name="T3" fmla="*/ 51 h 51"/>
                  <a:gd name="T4" fmla="*/ 25 w 198"/>
                  <a:gd name="T5" fmla="*/ 40 h 51"/>
                  <a:gd name="T6" fmla="*/ 22 w 198"/>
                  <a:gd name="T7" fmla="*/ 0 h 51"/>
                  <a:gd name="T8" fmla="*/ 0 60000 65536"/>
                  <a:gd name="T9" fmla="*/ 0 60000 65536"/>
                  <a:gd name="T10" fmla="*/ 0 60000 65536"/>
                  <a:gd name="T11" fmla="*/ 0 60000 65536"/>
                  <a:gd name="T12" fmla="*/ 0 w 198"/>
                  <a:gd name="T13" fmla="*/ 0 h 51"/>
                  <a:gd name="T14" fmla="*/ 198 w 198"/>
                  <a:gd name="T15" fmla="*/ 51 h 51"/>
                </a:gdLst>
                <a:ahLst/>
                <a:cxnLst>
                  <a:cxn ang="T8">
                    <a:pos x="T0" y="T1"/>
                  </a:cxn>
                  <a:cxn ang="T9">
                    <a:pos x="T2" y="T3"/>
                  </a:cxn>
                  <a:cxn ang="T10">
                    <a:pos x="T4" y="T5"/>
                  </a:cxn>
                  <a:cxn ang="T11">
                    <a:pos x="T6" y="T7"/>
                  </a:cxn>
                </a:cxnLst>
                <a:rect l="T12" t="T13" r="T14" b="T15"/>
                <a:pathLst>
                  <a:path w="198" h="51">
                    <a:moveTo>
                      <a:pt x="175" y="0"/>
                    </a:moveTo>
                    <a:lnTo>
                      <a:pt x="0" y="51"/>
                    </a:lnTo>
                    <a:lnTo>
                      <a:pt x="198" y="40"/>
                    </a:lnTo>
                    <a:lnTo>
                      <a:pt x="175" y="0"/>
                    </a:lnTo>
                    <a:close/>
                  </a:path>
                </a:pathLst>
              </a:custGeom>
              <a:solidFill>
                <a:srgbClr val="FF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425" name="Line 1565"/>
              <p:cNvSpPr>
                <a:spLocks noChangeShapeType="1"/>
              </p:cNvSpPr>
              <p:nvPr/>
            </p:nvSpPr>
            <p:spPr bwMode="auto">
              <a:xfrm flipH="1">
                <a:off x="2916" y="2174"/>
                <a:ext cx="88" cy="5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26" name="Line 1566"/>
              <p:cNvSpPr>
                <a:spLocks noChangeShapeType="1"/>
              </p:cNvSpPr>
              <p:nvPr/>
            </p:nvSpPr>
            <p:spPr bwMode="auto">
              <a:xfrm flipV="1">
                <a:off x="2916" y="2214"/>
                <a:ext cx="99"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27" name="Line 1567"/>
              <p:cNvSpPr>
                <a:spLocks noChangeShapeType="1"/>
              </p:cNvSpPr>
              <p:nvPr/>
            </p:nvSpPr>
            <p:spPr bwMode="auto">
              <a:xfrm flipH="1" flipV="1">
                <a:off x="3004" y="2174"/>
                <a:ext cx="11" cy="4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28" name="Line 1568"/>
              <p:cNvSpPr>
                <a:spLocks noChangeShapeType="1"/>
              </p:cNvSpPr>
              <p:nvPr/>
            </p:nvSpPr>
            <p:spPr bwMode="auto">
              <a:xfrm flipV="1">
                <a:off x="2732" y="977"/>
                <a:ext cx="1" cy="3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29" name="Line 1569"/>
              <p:cNvSpPr>
                <a:spLocks noChangeShapeType="1"/>
              </p:cNvSpPr>
              <p:nvPr/>
            </p:nvSpPr>
            <p:spPr bwMode="auto">
              <a:xfrm flipV="1">
                <a:off x="2732" y="846"/>
                <a:ext cx="1" cy="6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30" name="Line 1570"/>
              <p:cNvSpPr>
                <a:spLocks noChangeShapeType="1"/>
              </p:cNvSpPr>
              <p:nvPr/>
            </p:nvSpPr>
            <p:spPr bwMode="auto">
              <a:xfrm flipV="1">
                <a:off x="2732" y="716"/>
                <a:ext cx="1" cy="6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31" name="Line 1571"/>
              <p:cNvSpPr>
                <a:spLocks noChangeShapeType="1"/>
              </p:cNvSpPr>
              <p:nvPr/>
            </p:nvSpPr>
            <p:spPr bwMode="auto">
              <a:xfrm flipV="1">
                <a:off x="2732" y="585"/>
                <a:ext cx="1" cy="6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32" name="Line 1572"/>
              <p:cNvSpPr>
                <a:spLocks noChangeShapeType="1"/>
              </p:cNvSpPr>
              <p:nvPr/>
            </p:nvSpPr>
            <p:spPr bwMode="auto">
              <a:xfrm flipV="1">
                <a:off x="2732" y="455"/>
                <a:ext cx="1" cy="6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33" name="Freeform 1573"/>
              <p:cNvSpPr>
                <a:spLocks/>
              </p:cNvSpPr>
              <p:nvPr/>
            </p:nvSpPr>
            <p:spPr bwMode="auto">
              <a:xfrm>
                <a:off x="2712" y="904"/>
                <a:ext cx="40" cy="105"/>
              </a:xfrm>
              <a:custGeom>
                <a:avLst/>
                <a:gdLst>
                  <a:gd name="T0" fmla="*/ 0 w 78"/>
                  <a:gd name="T1" fmla="*/ 0 h 105"/>
                  <a:gd name="T2" fmla="*/ 5 w 78"/>
                  <a:gd name="T3" fmla="*/ 105 h 105"/>
                  <a:gd name="T4" fmla="*/ 11 w 78"/>
                  <a:gd name="T5" fmla="*/ 0 h 105"/>
                  <a:gd name="T6" fmla="*/ 0 w 78"/>
                  <a:gd name="T7" fmla="*/ 0 h 105"/>
                  <a:gd name="T8" fmla="*/ 0 60000 65536"/>
                  <a:gd name="T9" fmla="*/ 0 60000 65536"/>
                  <a:gd name="T10" fmla="*/ 0 60000 65536"/>
                  <a:gd name="T11" fmla="*/ 0 60000 65536"/>
                  <a:gd name="T12" fmla="*/ 0 w 78"/>
                  <a:gd name="T13" fmla="*/ 0 h 105"/>
                  <a:gd name="T14" fmla="*/ 78 w 78"/>
                  <a:gd name="T15" fmla="*/ 105 h 105"/>
                </a:gdLst>
                <a:ahLst/>
                <a:cxnLst>
                  <a:cxn ang="T8">
                    <a:pos x="T0" y="T1"/>
                  </a:cxn>
                  <a:cxn ang="T9">
                    <a:pos x="T2" y="T3"/>
                  </a:cxn>
                  <a:cxn ang="T10">
                    <a:pos x="T4" y="T5"/>
                  </a:cxn>
                  <a:cxn ang="T11">
                    <a:pos x="T6" y="T7"/>
                  </a:cxn>
                </a:cxnLst>
                <a:rect l="T12" t="T13" r="T14" b="T15"/>
                <a:pathLst>
                  <a:path w="78" h="105">
                    <a:moveTo>
                      <a:pt x="0" y="0"/>
                    </a:moveTo>
                    <a:lnTo>
                      <a:pt x="38" y="105"/>
                    </a:lnTo>
                    <a:lnTo>
                      <a:pt x="78" y="0"/>
                    </a:lnTo>
                    <a:lnTo>
                      <a:pt x="0" y="0"/>
                    </a:lnTo>
                    <a:close/>
                  </a:path>
                </a:pathLst>
              </a:custGeom>
              <a:solidFill>
                <a:srgbClr val="FF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434" name="Line 1574"/>
              <p:cNvSpPr>
                <a:spLocks noChangeShapeType="1"/>
              </p:cNvSpPr>
              <p:nvPr/>
            </p:nvSpPr>
            <p:spPr bwMode="auto">
              <a:xfrm>
                <a:off x="2712" y="904"/>
                <a:ext cx="20" cy="10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35" name="Line 1575"/>
              <p:cNvSpPr>
                <a:spLocks noChangeShapeType="1"/>
              </p:cNvSpPr>
              <p:nvPr/>
            </p:nvSpPr>
            <p:spPr bwMode="auto">
              <a:xfrm flipV="1">
                <a:off x="2732" y="904"/>
                <a:ext cx="20" cy="10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36" name="Line 1576"/>
              <p:cNvSpPr>
                <a:spLocks noChangeShapeType="1"/>
              </p:cNvSpPr>
              <p:nvPr/>
            </p:nvSpPr>
            <p:spPr bwMode="auto">
              <a:xfrm flipH="1">
                <a:off x="2712" y="904"/>
                <a:ext cx="40"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37" name="Line 1577"/>
              <p:cNvSpPr>
                <a:spLocks noChangeShapeType="1"/>
              </p:cNvSpPr>
              <p:nvPr/>
            </p:nvSpPr>
            <p:spPr bwMode="auto">
              <a:xfrm>
                <a:off x="2655" y="2950"/>
                <a:ext cx="1" cy="3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38" name="Line 1578"/>
              <p:cNvSpPr>
                <a:spLocks noChangeShapeType="1"/>
              </p:cNvSpPr>
              <p:nvPr/>
            </p:nvSpPr>
            <p:spPr bwMode="auto">
              <a:xfrm>
                <a:off x="2655" y="3048"/>
                <a:ext cx="1" cy="6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39" name="Line 1579"/>
              <p:cNvSpPr>
                <a:spLocks noChangeShapeType="1"/>
              </p:cNvSpPr>
              <p:nvPr/>
            </p:nvSpPr>
            <p:spPr bwMode="auto">
              <a:xfrm>
                <a:off x="2655" y="3178"/>
                <a:ext cx="1" cy="6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40" name="Line 1580"/>
              <p:cNvSpPr>
                <a:spLocks noChangeShapeType="1"/>
              </p:cNvSpPr>
              <p:nvPr/>
            </p:nvSpPr>
            <p:spPr bwMode="auto">
              <a:xfrm>
                <a:off x="2655" y="3309"/>
                <a:ext cx="1" cy="6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41" name="Line 1581"/>
              <p:cNvSpPr>
                <a:spLocks noChangeShapeType="1"/>
              </p:cNvSpPr>
              <p:nvPr/>
            </p:nvSpPr>
            <p:spPr bwMode="auto">
              <a:xfrm>
                <a:off x="2655" y="3439"/>
                <a:ext cx="1" cy="6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42" name="Freeform 1582"/>
              <p:cNvSpPr>
                <a:spLocks/>
              </p:cNvSpPr>
              <p:nvPr/>
            </p:nvSpPr>
            <p:spPr bwMode="auto">
              <a:xfrm>
                <a:off x="2635" y="2950"/>
                <a:ext cx="40" cy="106"/>
              </a:xfrm>
              <a:custGeom>
                <a:avLst/>
                <a:gdLst>
                  <a:gd name="T0" fmla="*/ 10 w 79"/>
                  <a:gd name="T1" fmla="*/ 106 h 106"/>
                  <a:gd name="T2" fmla="*/ 5 w 79"/>
                  <a:gd name="T3" fmla="*/ 0 h 106"/>
                  <a:gd name="T4" fmla="*/ 0 w 79"/>
                  <a:gd name="T5" fmla="*/ 106 h 106"/>
                  <a:gd name="T6" fmla="*/ 10 w 79"/>
                  <a:gd name="T7" fmla="*/ 106 h 106"/>
                  <a:gd name="T8" fmla="*/ 0 60000 65536"/>
                  <a:gd name="T9" fmla="*/ 0 60000 65536"/>
                  <a:gd name="T10" fmla="*/ 0 60000 65536"/>
                  <a:gd name="T11" fmla="*/ 0 60000 65536"/>
                  <a:gd name="T12" fmla="*/ 0 w 79"/>
                  <a:gd name="T13" fmla="*/ 0 h 106"/>
                  <a:gd name="T14" fmla="*/ 79 w 79"/>
                  <a:gd name="T15" fmla="*/ 106 h 106"/>
                </a:gdLst>
                <a:ahLst/>
                <a:cxnLst>
                  <a:cxn ang="T8">
                    <a:pos x="T0" y="T1"/>
                  </a:cxn>
                  <a:cxn ang="T9">
                    <a:pos x="T2" y="T3"/>
                  </a:cxn>
                  <a:cxn ang="T10">
                    <a:pos x="T4" y="T5"/>
                  </a:cxn>
                  <a:cxn ang="T11">
                    <a:pos x="T6" y="T7"/>
                  </a:cxn>
                </a:cxnLst>
                <a:rect l="T12" t="T13" r="T14" b="T15"/>
                <a:pathLst>
                  <a:path w="79" h="106">
                    <a:moveTo>
                      <a:pt x="79" y="106"/>
                    </a:moveTo>
                    <a:lnTo>
                      <a:pt x="38" y="0"/>
                    </a:lnTo>
                    <a:lnTo>
                      <a:pt x="0" y="106"/>
                    </a:lnTo>
                    <a:lnTo>
                      <a:pt x="79" y="106"/>
                    </a:lnTo>
                    <a:close/>
                  </a:path>
                </a:pathLst>
              </a:custGeom>
              <a:solidFill>
                <a:srgbClr val="FF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443" name="Line 1583"/>
              <p:cNvSpPr>
                <a:spLocks noChangeShapeType="1"/>
              </p:cNvSpPr>
              <p:nvPr/>
            </p:nvSpPr>
            <p:spPr bwMode="auto">
              <a:xfrm flipH="1" flipV="1">
                <a:off x="2655" y="2950"/>
                <a:ext cx="20" cy="10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44" name="Line 1584"/>
              <p:cNvSpPr>
                <a:spLocks noChangeShapeType="1"/>
              </p:cNvSpPr>
              <p:nvPr/>
            </p:nvSpPr>
            <p:spPr bwMode="auto">
              <a:xfrm flipH="1">
                <a:off x="2635" y="2950"/>
                <a:ext cx="20" cy="10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45" name="Line 1585"/>
              <p:cNvSpPr>
                <a:spLocks noChangeShapeType="1"/>
              </p:cNvSpPr>
              <p:nvPr/>
            </p:nvSpPr>
            <p:spPr bwMode="auto">
              <a:xfrm>
                <a:off x="2635" y="3056"/>
                <a:ext cx="40"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46" name="Line 1586"/>
              <p:cNvSpPr>
                <a:spLocks noChangeShapeType="1"/>
              </p:cNvSpPr>
              <p:nvPr/>
            </p:nvSpPr>
            <p:spPr bwMode="auto">
              <a:xfrm>
                <a:off x="4554" y="1446"/>
                <a:ext cx="1" cy="187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47" name="Line 1587"/>
              <p:cNvSpPr>
                <a:spLocks noChangeShapeType="1"/>
              </p:cNvSpPr>
              <p:nvPr/>
            </p:nvSpPr>
            <p:spPr bwMode="auto">
              <a:xfrm flipH="1">
                <a:off x="4385" y="3317"/>
                <a:ext cx="169"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48" name="Line 1588"/>
              <p:cNvSpPr>
                <a:spLocks noChangeShapeType="1"/>
              </p:cNvSpPr>
              <p:nvPr/>
            </p:nvSpPr>
            <p:spPr bwMode="auto">
              <a:xfrm flipH="1">
                <a:off x="4408" y="1438"/>
                <a:ext cx="146"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49" name="Line 1589"/>
              <p:cNvSpPr>
                <a:spLocks noChangeShapeType="1"/>
              </p:cNvSpPr>
              <p:nvPr/>
            </p:nvSpPr>
            <p:spPr bwMode="auto">
              <a:xfrm flipH="1" flipV="1">
                <a:off x="2822" y="2774"/>
                <a:ext cx="674" cy="18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50" name="Freeform 1590"/>
              <p:cNvSpPr>
                <a:spLocks/>
              </p:cNvSpPr>
              <p:nvPr/>
            </p:nvSpPr>
            <p:spPr bwMode="auto">
              <a:xfrm>
                <a:off x="3397" y="2916"/>
                <a:ext cx="99" cy="47"/>
              </a:xfrm>
              <a:custGeom>
                <a:avLst/>
                <a:gdLst>
                  <a:gd name="T0" fmla="*/ 0 w 198"/>
                  <a:gd name="T1" fmla="*/ 41 h 47"/>
                  <a:gd name="T2" fmla="*/ 25 w 198"/>
                  <a:gd name="T3" fmla="*/ 47 h 47"/>
                  <a:gd name="T4" fmla="*/ 3 w 198"/>
                  <a:gd name="T5" fmla="*/ 0 h 47"/>
                  <a:gd name="T6" fmla="*/ 0 w 198"/>
                  <a:gd name="T7" fmla="*/ 41 h 47"/>
                  <a:gd name="T8" fmla="*/ 0 60000 65536"/>
                  <a:gd name="T9" fmla="*/ 0 60000 65536"/>
                  <a:gd name="T10" fmla="*/ 0 60000 65536"/>
                  <a:gd name="T11" fmla="*/ 0 60000 65536"/>
                  <a:gd name="T12" fmla="*/ 0 w 198"/>
                  <a:gd name="T13" fmla="*/ 0 h 47"/>
                  <a:gd name="T14" fmla="*/ 198 w 198"/>
                  <a:gd name="T15" fmla="*/ 47 h 47"/>
                </a:gdLst>
                <a:ahLst/>
                <a:cxnLst>
                  <a:cxn ang="T8">
                    <a:pos x="T0" y="T1"/>
                  </a:cxn>
                  <a:cxn ang="T9">
                    <a:pos x="T2" y="T3"/>
                  </a:cxn>
                  <a:cxn ang="T10">
                    <a:pos x="T4" y="T5"/>
                  </a:cxn>
                  <a:cxn ang="T11">
                    <a:pos x="T6" y="T7"/>
                  </a:cxn>
                </a:cxnLst>
                <a:rect l="T12" t="T13" r="T14" b="T15"/>
                <a:pathLst>
                  <a:path w="198" h="47">
                    <a:moveTo>
                      <a:pt x="0" y="41"/>
                    </a:moveTo>
                    <a:lnTo>
                      <a:pt x="198" y="47"/>
                    </a:lnTo>
                    <a:lnTo>
                      <a:pt x="19" y="0"/>
                    </a:lnTo>
                    <a:lnTo>
                      <a:pt x="0" y="41"/>
                    </a:lnTo>
                    <a:close/>
                  </a:path>
                </a:pathLst>
              </a:custGeom>
              <a:solidFill>
                <a:srgbClr val="FF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451" name="Line 1591"/>
              <p:cNvSpPr>
                <a:spLocks noChangeShapeType="1"/>
              </p:cNvSpPr>
              <p:nvPr/>
            </p:nvSpPr>
            <p:spPr bwMode="auto">
              <a:xfrm>
                <a:off x="3397" y="2957"/>
                <a:ext cx="99"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52" name="Line 1592"/>
              <p:cNvSpPr>
                <a:spLocks noChangeShapeType="1"/>
              </p:cNvSpPr>
              <p:nvPr/>
            </p:nvSpPr>
            <p:spPr bwMode="auto">
              <a:xfrm flipH="1" flipV="1">
                <a:off x="3406" y="2916"/>
                <a:ext cx="90" cy="4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53" name="Line 1593"/>
              <p:cNvSpPr>
                <a:spLocks noChangeShapeType="1"/>
              </p:cNvSpPr>
              <p:nvPr/>
            </p:nvSpPr>
            <p:spPr bwMode="auto">
              <a:xfrm flipH="1">
                <a:off x="3397" y="2916"/>
                <a:ext cx="9" cy="4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54" name="Line 1594"/>
              <p:cNvSpPr>
                <a:spLocks noChangeShapeType="1"/>
              </p:cNvSpPr>
              <p:nvPr/>
            </p:nvSpPr>
            <p:spPr bwMode="auto">
              <a:xfrm flipH="1" flipV="1">
                <a:off x="2822" y="2975"/>
                <a:ext cx="674" cy="19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55" name="Freeform 1595"/>
              <p:cNvSpPr>
                <a:spLocks/>
              </p:cNvSpPr>
              <p:nvPr/>
            </p:nvSpPr>
            <p:spPr bwMode="auto">
              <a:xfrm>
                <a:off x="3397" y="3118"/>
                <a:ext cx="99" cy="47"/>
              </a:xfrm>
              <a:custGeom>
                <a:avLst/>
                <a:gdLst>
                  <a:gd name="T0" fmla="*/ 0 w 198"/>
                  <a:gd name="T1" fmla="*/ 41 h 47"/>
                  <a:gd name="T2" fmla="*/ 25 w 198"/>
                  <a:gd name="T3" fmla="*/ 47 h 47"/>
                  <a:gd name="T4" fmla="*/ 3 w 198"/>
                  <a:gd name="T5" fmla="*/ 0 h 47"/>
                  <a:gd name="T6" fmla="*/ 0 w 198"/>
                  <a:gd name="T7" fmla="*/ 41 h 47"/>
                  <a:gd name="T8" fmla="*/ 0 60000 65536"/>
                  <a:gd name="T9" fmla="*/ 0 60000 65536"/>
                  <a:gd name="T10" fmla="*/ 0 60000 65536"/>
                  <a:gd name="T11" fmla="*/ 0 60000 65536"/>
                  <a:gd name="T12" fmla="*/ 0 w 198"/>
                  <a:gd name="T13" fmla="*/ 0 h 47"/>
                  <a:gd name="T14" fmla="*/ 198 w 198"/>
                  <a:gd name="T15" fmla="*/ 47 h 47"/>
                </a:gdLst>
                <a:ahLst/>
                <a:cxnLst>
                  <a:cxn ang="T8">
                    <a:pos x="T0" y="T1"/>
                  </a:cxn>
                  <a:cxn ang="T9">
                    <a:pos x="T2" y="T3"/>
                  </a:cxn>
                  <a:cxn ang="T10">
                    <a:pos x="T4" y="T5"/>
                  </a:cxn>
                  <a:cxn ang="T11">
                    <a:pos x="T6" y="T7"/>
                  </a:cxn>
                </a:cxnLst>
                <a:rect l="T12" t="T13" r="T14" b="T15"/>
                <a:pathLst>
                  <a:path w="198" h="47">
                    <a:moveTo>
                      <a:pt x="0" y="41"/>
                    </a:moveTo>
                    <a:lnTo>
                      <a:pt x="198" y="47"/>
                    </a:lnTo>
                    <a:lnTo>
                      <a:pt x="19" y="0"/>
                    </a:lnTo>
                    <a:lnTo>
                      <a:pt x="0" y="41"/>
                    </a:lnTo>
                    <a:close/>
                  </a:path>
                </a:pathLst>
              </a:custGeom>
              <a:solidFill>
                <a:srgbClr val="FF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456" name="Line 1596"/>
              <p:cNvSpPr>
                <a:spLocks noChangeShapeType="1"/>
              </p:cNvSpPr>
              <p:nvPr/>
            </p:nvSpPr>
            <p:spPr bwMode="auto">
              <a:xfrm>
                <a:off x="3397" y="3159"/>
                <a:ext cx="99" cy="6"/>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57" name="Line 1597"/>
              <p:cNvSpPr>
                <a:spLocks noChangeShapeType="1"/>
              </p:cNvSpPr>
              <p:nvPr/>
            </p:nvSpPr>
            <p:spPr bwMode="auto">
              <a:xfrm flipH="1" flipV="1">
                <a:off x="3406" y="3118"/>
                <a:ext cx="90" cy="4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58" name="Line 1598"/>
              <p:cNvSpPr>
                <a:spLocks noChangeShapeType="1"/>
              </p:cNvSpPr>
              <p:nvPr/>
            </p:nvSpPr>
            <p:spPr bwMode="auto">
              <a:xfrm flipH="1">
                <a:off x="3397" y="3118"/>
                <a:ext cx="9" cy="4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59" name="Line 1599"/>
              <p:cNvSpPr>
                <a:spLocks noChangeShapeType="1"/>
              </p:cNvSpPr>
              <p:nvPr/>
            </p:nvSpPr>
            <p:spPr bwMode="auto">
              <a:xfrm flipH="1">
                <a:off x="2916" y="1108"/>
                <a:ext cx="561" cy="18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60" name="Freeform 1600"/>
              <p:cNvSpPr>
                <a:spLocks/>
              </p:cNvSpPr>
              <p:nvPr/>
            </p:nvSpPr>
            <p:spPr bwMode="auto">
              <a:xfrm>
                <a:off x="3378" y="1108"/>
                <a:ext cx="99" cy="50"/>
              </a:xfrm>
              <a:custGeom>
                <a:avLst/>
                <a:gdLst>
                  <a:gd name="T0" fmla="*/ 3 w 198"/>
                  <a:gd name="T1" fmla="*/ 50 h 50"/>
                  <a:gd name="T2" fmla="*/ 25 w 198"/>
                  <a:gd name="T3" fmla="*/ 0 h 50"/>
                  <a:gd name="T4" fmla="*/ 0 w 198"/>
                  <a:gd name="T5" fmla="*/ 10 h 50"/>
                  <a:gd name="T6" fmla="*/ 3 w 198"/>
                  <a:gd name="T7" fmla="*/ 50 h 50"/>
                  <a:gd name="T8" fmla="*/ 0 60000 65536"/>
                  <a:gd name="T9" fmla="*/ 0 60000 65536"/>
                  <a:gd name="T10" fmla="*/ 0 60000 65536"/>
                  <a:gd name="T11" fmla="*/ 0 60000 65536"/>
                  <a:gd name="T12" fmla="*/ 0 w 198"/>
                  <a:gd name="T13" fmla="*/ 0 h 50"/>
                  <a:gd name="T14" fmla="*/ 198 w 198"/>
                  <a:gd name="T15" fmla="*/ 50 h 50"/>
                </a:gdLst>
                <a:ahLst/>
                <a:cxnLst>
                  <a:cxn ang="T8">
                    <a:pos x="T0" y="T1"/>
                  </a:cxn>
                  <a:cxn ang="T9">
                    <a:pos x="T2" y="T3"/>
                  </a:cxn>
                  <a:cxn ang="T10">
                    <a:pos x="T4" y="T5"/>
                  </a:cxn>
                  <a:cxn ang="T11">
                    <a:pos x="T6" y="T7"/>
                  </a:cxn>
                </a:cxnLst>
                <a:rect l="T12" t="T13" r="T14" b="T15"/>
                <a:pathLst>
                  <a:path w="198" h="50">
                    <a:moveTo>
                      <a:pt x="21" y="50"/>
                    </a:moveTo>
                    <a:lnTo>
                      <a:pt x="198" y="0"/>
                    </a:lnTo>
                    <a:lnTo>
                      <a:pt x="0" y="10"/>
                    </a:lnTo>
                    <a:lnTo>
                      <a:pt x="21" y="50"/>
                    </a:lnTo>
                    <a:close/>
                  </a:path>
                </a:pathLst>
              </a:custGeom>
              <a:solidFill>
                <a:srgbClr val="FF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461" name="Line 1601"/>
              <p:cNvSpPr>
                <a:spLocks noChangeShapeType="1"/>
              </p:cNvSpPr>
              <p:nvPr/>
            </p:nvSpPr>
            <p:spPr bwMode="auto">
              <a:xfrm flipV="1">
                <a:off x="3388" y="1108"/>
                <a:ext cx="89" cy="5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62" name="Line 1602"/>
              <p:cNvSpPr>
                <a:spLocks noChangeShapeType="1"/>
              </p:cNvSpPr>
              <p:nvPr/>
            </p:nvSpPr>
            <p:spPr bwMode="auto">
              <a:xfrm flipH="1">
                <a:off x="3378" y="1108"/>
                <a:ext cx="99" cy="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63" name="Line 1603"/>
              <p:cNvSpPr>
                <a:spLocks noChangeShapeType="1"/>
              </p:cNvSpPr>
              <p:nvPr/>
            </p:nvSpPr>
            <p:spPr bwMode="auto">
              <a:xfrm>
                <a:off x="3378" y="1118"/>
                <a:ext cx="10" cy="4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64" name="Line 1604"/>
              <p:cNvSpPr>
                <a:spLocks noChangeShapeType="1"/>
              </p:cNvSpPr>
              <p:nvPr/>
            </p:nvSpPr>
            <p:spPr bwMode="auto">
              <a:xfrm flipV="1">
                <a:off x="3219" y="1668"/>
                <a:ext cx="17" cy="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65" name="Line 1605"/>
              <p:cNvSpPr>
                <a:spLocks noChangeShapeType="1"/>
              </p:cNvSpPr>
              <p:nvPr/>
            </p:nvSpPr>
            <p:spPr bwMode="auto">
              <a:xfrm flipV="1">
                <a:off x="3236" y="1656"/>
                <a:ext cx="16"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66" name="Line 1606"/>
              <p:cNvSpPr>
                <a:spLocks noChangeShapeType="1"/>
              </p:cNvSpPr>
              <p:nvPr/>
            </p:nvSpPr>
            <p:spPr bwMode="auto">
              <a:xfrm flipV="1">
                <a:off x="3252" y="1641"/>
                <a:ext cx="12" cy="1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67" name="Line 1607"/>
              <p:cNvSpPr>
                <a:spLocks noChangeShapeType="1"/>
              </p:cNvSpPr>
              <p:nvPr/>
            </p:nvSpPr>
            <p:spPr bwMode="auto">
              <a:xfrm flipV="1">
                <a:off x="3264" y="1624"/>
                <a:ext cx="11" cy="1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68" name="Line 1608"/>
              <p:cNvSpPr>
                <a:spLocks noChangeShapeType="1"/>
              </p:cNvSpPr>
              <p:nvPr/>
            </p:nvSpPr>
            <p:spPr bwMode="auto">
              <a:xfrm flipV="1">
                <a:off x="3275" y="1605"/>
                <a:ext cx="6" cy="1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69" name="Line 1609"/>
              <p:cNvSpPr>
                <a:spLocks noChangeShapeType="1"/>
              </p:cNvSpPr>
              <p:nvPr/>
            </p:nvSpPr>
            <p:spPr bwMode="auto">
              <a:xfrm flipV="1">
                <a:off x="3281" y="1585"/>
                <a:ext cx="3" cy="2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70" name="Line 1610"/>
              <p:cNvSpPr>
                <a:spLocks noChangeShapeType="1"/>
              </p:cNvSpPr>
              <p:nvPr/>
            </p:nvSpPr>
            <p:spPr bwMode="auto">
              <a:xfrm flipV="1">
                <a:off x="3284" y="1564"/>
                <a:ext cx="1" cy="2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471" name="Line 1611"/>
              <p:cNvSpPr>
                <a:spLocks noChangeShapeType="1"/>
              </p:cNvSpPr>
              <p:nvPr/>
            </p:nvSpPr>
            <p:spPr bwMode="auto">
              <a:xfrm flipH="1" flipV="1">
                <a:off x="3280" y="1544"/>
                <a:ext cx="4" cy="2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grpSp>
        <p:sp>
          <p:nvSpPr>
            <p:cNvPr id="52238" name="Line 1612"/>
            <p:cNvSpPr>
              <a:spLocks noChangeShapeType="1"/>
            </p:cNvSpPr>
            <p:nvPr/>
          </p:nvSpPr>
          <p:spPr bwMode="auto">
            <a:xfrm flipH="1" flipV="1">
              <a:off x="3272" y="1526"/>
              <a:ext cx="8" cy="1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39" name="Line 1613"/>
            <p:cNvSpPr>
              <a:spLocks noChangeShapeType="1"/>
            </p:cNvSpPr>
            <p:nvPr/>
          </p:nvSpPr>
          <p:spPr bwMode="auto">
            <a:xfrm flipH="1" flipV="1">
              <a:off x="3261" y="1509"/>
              <a:ext cx="11" cy="1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40" name="Line 1614"/>
            <p:cNvSpPr>
              <a:spLocks noChangeShapeType="1"/>
            </p:cNvSpPr>
            <p:nvPr/>
          </p:nvSpPr>
          <p:spPr bwMode="auto">
            <a:xfrm flipH="1" flipV="1">
              <a:off x="3248" y="1494"/>
              <a:ext cx="13" cy="1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41" name="Line 1615"/>
            <p:cNvSpPr>
              <a:spLocks noChangeShapeType="1"/>
            </p:cNvSpPr>
            <p:nvPr/>
          </p:nvSpPr>
          <p:spPr bwMode="auto">
            <a:xfrm flipH="1" flipV="1">
              <a:off x="3232" y="1483"/>
              <a:ext cx="16" cy="1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42" name="Line 1616"/>
            <p:cNvSpPr>
              <a:spLocks noChangeShapeType="1"/>
            </p:cNvSpPr>
            <p:nvPr/>
          </p:nvSpPr>
          <p:spPr bwMode="auto">
            <a:xfrm flipH="1" flipV="1">
              <a:off x="3215" y="1475"/>
              <a:ext cx="17"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43" name="Line 1617"/>
            <p:cNvSpPr>
              <a:spLocks noChangeShapeType="1"/>
            </p:cNvSpPr>
            <p:nvPr/>
          </p:nvSpPr>
          <p:spPr bwMode="auto">
            <a:xfrm>
              <a:off x="2929" y="1383"/>
              <a:ext cx="286" cy="9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44" name="Line 1618"/>
            <p:cNvSpPr>
              <a:spLocks noChangeShapeType="1"/>
            </p:cNvSpPr>
            <p:nvPr/>
          </p:nvSpPr>
          <p:spPr bwMode="auto">
            <a:xfrm flipV="1">
              <a:off x="2929" y="1677"/>
              <a:ext cx="290" cy="10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45" name="Line 1619"/>
            <p:cNvSpPr>
              <a:spLocks noChangeShapeType="1"/>
            </p:cNvSpPr>
            <p:nvPr/>
          </p:nvSpPr>
          <p:spPr bwMode="auto">
            <a:xfrm flipV="1">
              <a:off x="2929" y="1677"/>
              <a:ext cx="290" cy="10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46" name="Freeform 1620"/>
            <p:cNvSpPr>
              <a:spLocks/>
            </p:cNvSpPr>
            <p:nvPr/>
          </p:nvSpPr>
          <p:spPr bwMode="auto">
            <a:xfrm>
              <a:off x="2929" y="1732"/>
              <a:ext cx="98" cy="54"/>
            </a:xfrm>
            <a:custGeom>
              <a:avLst/>
              <a:gdLst>
                <a:gd name="T0" fmla="*/ 22 w 196"/>
                <a:gd name="T1" fmla="*/ 0 h 54"/>
                <a:gd name="T2" fmla="*/ 0 w 196"/>
                <a:gd name="T3" fmla="*/ 54 h 54"/>
                <a:gd name="T4" fmla="*/ 25 w 196"/>
                <a:gd name="T5" fmla="*/ 40 h 54"/>
                <a:gd name="T6" fmla="*/ 22 w 196"/>
                <a:gd name="T7" fmla="*/ 0 h 54"/>
                <a:gd name="T8" fmla="*/ 0 60000 65536"/>
                <a:gd name="T9" fmla="*/ 0 60000 65536"/>
                <a:gd name="T10" fmla="*/ 0 60000 65536"/>
                <a:gd name="T11" fmla="*/ 0 60000 65536"/>
                <a:gd name="T12" fmla="*/ 0 w 196"/>
                <a:gd name="T13" fmla="*/ 0 h 54"/>
                <a:gd name="T14" fmla="*/ 196 w 196"/>
                <a:gd name="T15" fmla="*/ 54 h 54"/>
              </a:gdLst>
              <a:ahLst/>
              <a:cxnLst>
                <a:cxn ang="T8">
                  <a:pos x="T0" y="T1"/>
                </a:cxn>
                <a:cxn ang="T9">
                  <a:pos x="T2" y="T3"/>
                </a:cxn>
                <a:cxn ang="T10">
                  <a:pos x="T4" y="T5"/>
                </a:cxn>
                <a:cxn ang="T11">
                  <a:pos x="T6" y="T7"/>
                </a:cxn>
              </a:cxnLst>
              <a:rect l="T12" t="T13" r="T14" b="T15"/>
              <a:pathLst>
                <a:path w="196" h="54">
                  <a:moveTo>
                    <a:pt x="171" y="0"/>
                  </a:moveTo>
                  <a:lnTo>
                    <a:pt x="0" y="54"/>
                  </a:lnTo>
                  <a:lnTo>
                    <a:pt x="196" y="40"/>
                  </a:lnTo>
                  <a:lnTo>
                    <a:pt x="171" y="0"/>
                  </a:lnTo>
                  <a:close/>
                </a:path>
              </a:pathLst>
            </a:custGeom>
            <a:solidFill>
              <a:srgbClr val="FF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247" name="Line 1621"/>
            <p:cNvSpPr>
              <a:spLocks noChangeShapeType="1"/>
            </p:cNvSpPr>
            <p:nvPr/>
          </p:nvSpPr>
          <p:spPr bwMode="auto">
            <a:xfrm flipH="1">
              <a:off x="2929" y="1732"/>
              <a:ext cx="85" cy="5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48" name="Line 1622"/>
            <p:cNvSpPr>
              <a:spLocks noChangeShapeType="1"/>
            </p:cNvSpPr>
            <p:nvPr/>
          </p:nvSpPr>
          <p:spPr bwMode="auto">
            <a:xfrm flipV="1">
              <a:off x="2929" y="1772"/>
              <a:ext cx="98" cy="1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49" name="Line 1623"/>
            <p:cNvSpPr>
              <a:spLocks noChangeShapeType="1"/>
            </p:cNvSpPr>
            <p:nvPr/>
          </p:nvSpPr>
          <p:spPr bwMode="auto">
            <a:xfrm flipH="1" flipV="1">
              <a:off x="3014" y="1732"/>
              <a:ext cx="13" cy="4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50" name="Line 1624"/>
            <p:cNvSpPr>
              <a:spLocks noChangeShapeType="1"/>
            </p:cNvSpPr>
            <p:nvPr/>
          </p:nvSpPr>
          <p:spPr bwMode="auto">
            <a:xfrm flipV="1">
              <a:off x="3184" y="2544"/>
              <a:ext cx="17" cy="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51" name="Line 1625"/>
            <p:cNvSpPr>
              <a:spLocks noChangeShapeType="1"/>
            </p:cNvSpPr>
            <p:nvPr/>
          </p:nvSpPr>
          <p:spPr bwMode="auto">
            <a:xfrm flipV="1">
              <a:off x="3201" y="2531"/>
              <a:ext cx="15" cy="1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52" name="Line 1626"/>
            <p:cNvSpPr>
              <a:spLocks noChangeShapeType="1"/>
            </p:cNvSpPr>
            <p:nvPr/>
          </p:nvSpPr>
          <p:spPr bwMode="auto">
            <a:xfrm flipV="1">
              <a:off x="3216" y="2517"/>
              <a:ext cx="14" cy="1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53" name="Line 1627"/>
            <p:cNvSpPr>
              <a:spLocks noChangeShapeType="1"/>
            </p:cNvSpPr>
            <p:nvPr/>
          </p:nvSpPr>
          <p:spPr bwMode="auto">
            <a:xfrm flipV="1">
              <a:off x="3230" y="2499"/>
              <a:ext cx="9" cy="18"/>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54" name="Line 1628"/>
            <p:cNvSpPr>
              <a:spLocks noChangeShapeType="1"/>
            </p:cNvSpPr>
            <p:nvPr/>
          </p:nvSpPr>
          <p:spPr bwMode="auto">
            <a:xfrm flipV="1">
              <a:off x="3239" y="2480"/>
              <a:ext cx="7" cy="1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55" name="Line 1629"/>
            <p:cNvSpPr>
              <a:spLocks noChangeShapeType="1"/>
            </p:cNvSpPr>
            <p:nvPr/>
          </p:nvSpPr>
          <p:spPr bwMode="auto">
            <a:xfrm flipV="1">
              <a:off x="3246" y="2460"/>
              <a:ext cx="3" cy="2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56" name="Line 1630"/>
            <p:cNvSpPr>
              <a:spLocks noChangeShapeType="1"/>
            </p:cNvSpPr>
            <p:nvPr/>
          </p:nvSpPr>
          <p:spPr bwMode="auto">
            <a:xfrm flipV="1">
              <a:off x="3249" y="2440"/>
              <a:ext cx="1" cy="2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57" name="Line 1631"/>
            <p:cNvSpPr>
              <a:spLocks noChangeShapeType="1"/>
            </p:cNvSpPr>
            <p:nvPr/>
          </p:nvSpPr>
          <p:spPr bwMode="auto">
            <a:xfrm flipH="1" flipV="1">
              <a:off x="3245" y="2420"/>
              <a:ext cx="4" cy="2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58" name="Line 1632"/>
            <p:cNvSpPr>
              <a:spLocks noChangeShapeType="1"/>
            </p:cNvSpPr>
            <p:nvPr/>
          </p:nvSpPr>
          <p:spPr bwMode="auto">
            <a:xfrm flipH="1" flipV="1">
              <a:off x="3237" y="2401"/>
              <a:ext cx="8" cy="19"/>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59" name="Line 1633"/>
            <p:cNvSpPr>
              <a:spLocks noChangeShapeType="1"/>
            </p:cNvSpPr>
            <p:nvPr/>
          </p:nvSpPr>
          <p:spPr bwMode="auto">
            <a:xfrm flipH="1" flipV="1">
              <a:off x="3227" y="2384"/>
              <a:ext cx="10" cy="1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60" name="Line 1634"/>
            <p:cNvSpPr>
              <a:spLocks noChangeShapeType="1"/>
            </p:cNvSpPr>
            <p:nvPr/>
          </p:nvSpPr>
          <p:spPr bwMode="auto">
            <a:xfrm flipH="1" flipV="1">
              <a:off x="3213" y="2370"/>
              <a:ext cx="14" cy="14"/>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61" name="Line 1635"/>
            <p:cNvSpPr>
              <a:spLocks noChangeShapeType="1"/>
            </p:cNvSpPr>
            <p:nvPr/>
          </p:nvSpPr>
          <p:spPr bwMode="auto">
            <a:xfrm flipH="1" flipV="1">
              <a:off x="3197" y="2358"/>
              <a:ext cx="16" cy="12"/>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62" name="Line 1636"/>
            <p:cNvSpPr>
              <a:spLocks noChangeShapeType="1"/>
            </p:cNvSpPr>
            <p:nvPr/>
          </p:nvSpPr>
          <p:spPr bwMode="auto">
            <a:xfrm flipH="1" flipV="1">
              <a:off x="3180" y="2351"/>
              <a:ext cx="17" cy="7"/>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63" name="Line 1637"/>
            <p:cNvSpPr>
              <a:spLocks noChangeShapeType="1"/>
            </p:cNvSpPr>
            <p:nvPr/>
          </p:nvSpPr>
          <p:spPr bwMode="auto">
            <a:xfrm>
              <a:off x="2893" y="2258"/>
              <a:ext cx="287" cy="93"/>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64" name="Line 1638"/>
            <p:cNvSpPr>
              <a:spLocks noChangeShapeType="1"/>
            </p:cNvSpPr>
            <p:nvPr/>
          </p:nvSpPr>
          <p:spPr bwMode="auto">
            <a:xfrm flipV="1">
              <a:off x="2893" y="2552"/>
              <a:ext cx="291" cy="1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65" name="Line 1639"/>
            <p:cNvSpPr>
              <a:spLocks noChangeShapeType="1"/>
            </p:cNvSpPr>
            <p:nvPr/>
          </p:nvSpPr>
          <p:spPr bwMode="auto">
            <a:xfrm flipV="1">
              <a:off x="2893" y="2552"/>
              <a:ext cx="291" cy="11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66" name="Freeform 1640"/>
            <p:cNvSpPr>
              <a:spLocks/>
            </p:cNvSpPr>
            <p:nvPr/>
          </p:nvSpPr>
          <p:spPr bwMode="auto">
            <a:xfrm>
              <a:off x="2893" y="2607"/>
              <a:ext cx="99" cy="55"/>
            </a:xfrm>
            <a:custGeom>
              <a:avLst/>
              <a:gdLst>
                <a:gd name="T0" fmla="*/ 22 w 198"/>
                <a:gd name="T1" fmla="*/ 0 h 55"/>
                <a:gd name="T2" fmla="*/ 0 w 198"/>
                <a:gd name="T3" fmla="*/ 55 h 55"/>
                <a:gd name="T4" fmla="*/ 25 w 198"/>
                <a:gd name="T5" fmla="*/ 40 h 55"/>
                <a:gd name="T6" fmla="*/ 22 w 198"/>
                <a:gd name="T7" fmla="*/ 0 h 55"/>
                <a:gd name="T8" fmla="*/ 0 60000 65536"/>
                <a:gd name="T9" fmla="*/ 0 60000 65536"/>
                <a:gd name="T10" fmla="*/ 0 60000 65536"/>
                <a:gd name="T11" fmla="*/ 0 60000 65536"/>
                <a:gd name="T12" fmla="*/ 0 w 198"/>
                <a:gd name="T13" fmla="*/ 0 h 55"/>
                <a:gd name="T14" fmla="*/ 198 w 198"/>
                <a:gd name="T15" fmla="*/ 55 h 55"/>
              </a:gdLst>
              <a:ahLst/>
              <a:cxnLst>
                <a:cxn ang="T8">
                  <a:pos x="T0" y="T1"/>
                </a:cxn>
                <a:cxn ang="T9">
                  <a:pos x="T2" y="T3"/>
                </a:cxn>
                <a:cxn ang="T10">
                  <a:pos x="T4" y="T5"/>
                </a:cxn>
                <a:cxn ang="T11">
                  <a:pos x="T6" y="T7"/>
                </a:cxn>
              </a:cxnLst>
              <a:rect l="T12" t="T13" r="T14" b="T15"/>
              <a:pathLst>
                <a:path w="198" h="55">
                  <a:moveTo>
                    <a:pt x="173" y="0"/>
                  </a:moveTo>
                  <a:lnTo>
                    <a:pt x="0" y="55"/>
                  </a:lnTo>
                  <a:lnTo>
                    <a:pt x="198" y="40"/>
                  </a:lnTo>
                  <a:lnTo>
                    <a:pt x="173" y="0"/>
                  </a:lnTo>
                  <a:close/>
                </a:path>
              </a:pathLst>
            </a:custGeom>
            <a:solidFill>
              <a:srgbClr val="FF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ES_tradnl"/>
            </a:p>
          </p:txBody>
        </p:sp>
        <p:sp>
          <p:nvSpPr>
            <p:cNvPr id="52267" name="Line 1641"/>
            <p:cNvSpPr>
              <a:spLocks noChangeShapeType="1"/>
            </p:cNvSpPr>
            <p:nvPr/>
          </p:nvSpPr>
          <p:spPr bwMode="auto">
            <a:xfrm flipH="1">
              <a:off x="2893" y="2607"/>
              <a:ext cx="87" cy="5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68" name="Line 1642"/>
            <p:cNvSpPr>
              <a:spLocks noChangeShapeType="1"/>
            </p:cNvSpPr>
            <p:nvPr/>
          </p:nvSpPr>
          <p:spPr bwMode="auto">
            <a:xfrm flipV="1">
              <a:off x="2893" y="2647"/>
              <a:ext cx="99" cy="15"/>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69" name="Line 1643"/>
            <p:cNvSpPr>
              <a:spLocks noChangeShapeType="1"/>
            </p:cNvSpPr>
            <p:nvPr/>
          </p:nvSpPr>
          <p:spPr bwMode="auto">
            <a:xfrm flipH="1" flipV="1">
              <a:off x="2980" y="2607"/>
              <a:ext cx="12" cy="40"/>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70" name="Line 1644"/>
            <p:cNvSpPr>
              <a:spLocks noChangeShapeType="1"/>
            </p:cNvSpPr>
            <p:nvPr/>
          </p:nvSpPr>
          <p:spPr bwMode="auto">
            <a:xfrm flipH="1">
              <a:off x="4455" y="1153"/>
              <a:ext cx="97"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52271" name="Line 1645"/>
            <p:cNvSpPr>
              <a:spLocks noChangeShapeType="1"/>
            </p:cNvSpPr>
            <p:nvPr/>
          </p:nvSpPr>
          <p:spPr bwMode="auto">
            <a:xfrm flipH="1">
              <a:off x="4457" y="602"/>
              <a:ext cx="95" cy="1"/>
            </a:xfrm>
            <a:prstGeom prst="line">
              <a:avLst/>
            </a:prstGeom>
            <a:noFill/>
            <a:ln w="1588">
              <a:solidFill>
                <a:srgbClr val="FFFF00"/>
              </a:solidFill>
              <a:round/>
              <a:headEnd/>
              <a:tailEnd/>
            </a:ln>
            <a:extLst>
              <a:ext uri="{909E8E84-426E-40dd-AFC4-6F175D3DCCD1}">
                <a14:hiddenFill xmlns="" xmlns:a14="http://schemas.microsoft.com/office/drawing/2010/main">
                  <a:noFill/>
                </a14:hiddenFill>
              </a:ext>
            </a:extLst>
          </p:spPr>
          <p:txBody>
            <a:bodyPr/>
            <a:lstStyle/>
            <a:p>
              <a:endParaRPr lang="es-ES"/>
            </a:p>
          </p:txBody>
        </p:sp>
      </p:grpSp>
      <p:sp>
        <p:nvSpPr>
          <p:cNvPr id="52228" name="1647 CuadroTexto"/>
          <p:cNvSpPr txBox="1">
            <a:spLocks noChangeArrowheads="1"/>
          </p:cNvSpPr>
          <p:nvPr/>
        </p:nvSpPr>
        <p:spPr bwMode="auto">
          <a:xfrm>
            <a:off x="2819400" y="3429000"/>
            <a:ext cx="1447800"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37931725" indent="-37474525">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r>
              <a:rPr lang="es-MX" sz="2000">
                <a:solidFill>
                  <a:srgbClr val="FFFF00"/>
                </a:solidFill>
                <a:latin typeface="Arial" charset="0"/>
                <a:cs typeface="Arial" charset="0"/>
              </a:rPr>
              <a:t>Empaque</a:t>
            </a:r>
          </a:p>
        </p:txBody>
      </p:sp>
      <p:sp>
        <p:nvSpPr>
          <p:cNvPr id="1648" name="CuadroTexto 1647">
            <a:extLst>
              <a:ext uri="{FF2B5EF4-FFF2-40B4-BE49-F238E27FC236}">
                <a16:creationId xmlns:a16="http://schemas.microsoft.com/office/drawing/2014/main" id="{A17DEF53-6D08-0F49-8BC7-6083CDE1EA93}"/>
              </a:ext>
            </a:extLst>
          </p:cNvPr>
          <p:cNvSpPr txBox="1"/>
          <p:nvPr/>
        </p:nvSpPr>
        <p:spPr>
          <a:xfrm>
            <a:off x="465507" y="5357813"/>
            <a:ext cx="2353893" cy="246221"/>
          </a:xfrm>
          <a:prstGeom prst="rect">
            <a:avLst/>
          </a:prstGeom>
          <a:noFill/>
        </p:spPr>
        <p:txBody>
          <a:bodyPr wrap="square" rtlCol="0">
            <a:spAutoFit/>
          </a:bodyPr>
          <a:lstStyle/>
          <a:p>
            <a:r>
              <a:rPr lang="es-MX" sz="1000" dirty="0"/>
              <a:t>Esquema de  Roland Malone</a:t>
            </a:r>
          </a:p>
        </p:txBody>
      </p:sp>
    </p:spTree>
    <p:extLst>
      <p:ext uri="{BB962C8B-B14F-4D97-AF65-F5344CB8AC3E}">
        <p14:creationId xmlns:p14="http://schemas.microsoft.com/office/powerpoint/2010/main" val="1271086590"/>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7" name="Picture 2" descr="prop filte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7467600" cy="6122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72706" name="Object 3"/>
          <p:cNvGraphicFramePr>
            <a:graphicFrameLocks noChangeAspect="1"/>
          </p:cNvGraphicFramePr>
          <p:nvPr/>
        </p:nvGraphicFramePr>
        <p:xfrm>
          <a:off x="5181600" y="3863975"/>
          <a:ext cx="4191000" cy="2994025"/>
        </p:xfrm>
        <a:graphic>
          <a:graphicData uri="http://schemas.openxmlformats.org/presentationml/2006/ole">
            <mc:AlternateContent xmlns:mc="http://schemas.openxmlformats.org/markup-compatibility/2006">
              <mc:Choice xmlns:v="urn:schemas-microsoft-com:vml" Requires="v">
                <p:oleObj spid="_x0000_s1039" name="Document" r:id="rId4" imgW="5705640" imgH="3105000" progId="WP8Doc">
                  <p:embed/>
                </p:oleObj>
              </mc:Choice>
              <mc:Fallback>
                <p:oleObj name="Document" r:id="rId4" imgW="5705640" imgH="3105000" progId="WP8Doc">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3863975"/>
                        <a:ext cx="4191000" cy="29940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4" name="CuadroTexto 3">
            <a:extLst>
              <a:ext uri="{FF2B5EF4-FFF2-40B4-BE49-F238E27FC236}">
                <a16:creationId xmlns:a16="http://schemas.microsoft.com/office/drawing/2014/main" id="{61E953F6-707F-ED49-BAA0-14B55AF18ECE}"/>
              </a:ext>
            </a:extLst>
          </p:cNvPr>
          <p:cNvSpPr txBox="1"/>
          <p:nvPr/>
        </p:nvSpPr>
        <p:spPr>
          <a:xfrm>
            <a:off x="5706453" y="6090384"/>
            <a:ext cx="2353893" cy="400110"/>
          </a:xfrm>
          <a:prstGeom prst="rect">
            <a:avLst/>
          </a:prstGeom>
          <a:noFill/>
        </p:spPr>
        <p:txBody>
          <a:bodyPr wrap="square" rtlCol="0">
            <a:spAutoFit/>
          </a:bodyPr>
          <a:lstStyle/>
          <a:p>
            <a:r>
              <a:rPr lang="es-MX" sz="1000" dirty="0"/>
              <a:t>Fotografia tomada por  Roland Malone</a:t>
            </a:r>
          </a:p>
        </p:txBody>
      </p:sp>
      <p:sp>
        <p:nvSpPr>
          <p:cNvPr id="5" name="CuadroTexto 4">
            <a:extLst>
              <a:ext uri="{FF2B5EF4-FFF2-40B4-BE49-F238E27FC236}">
                <a16:creationId xmlns:a16="http://schemas.microsoft.com/office/drawing/2014/main" id="{40F72B55-5AFF-314F-AE08-179532317BC8}"/>
              </a:ext>
            </a:extLst>
          </p:cNvPr>
          <p:cNvSpPr txBox="1"/>
          <p:nvPr/>
        </p:nvSpPr>
        <p:spPr>
          <a:xfrm>
            <a:off x="86214" y="5671254"/>
            <a:ext cx="2353893" cy="400110"/>
          </a:xfrm>
          <a:prstGeom prst="rect">
            <a:avLst/>
          </a:prstGeom>
          <a:noFill/>
        </p:spPr>
        <p:txBody>
          <a:bodyPr wrap="square" rtlCol="0">
            <a:spAutoFit/>
          </a:bodyPr>
          <a:lstStyle/>
          <a:p>
            <a:r>
              <a:rPr lang="es-MX" sz="1000" dirty="0"/>
              <a:t>Fotografia tomada por  Roland Malone</a:t>
            </a:r>
          </a:p>
        </p:txBody>
      </p:sp>
    </p:spTree>
    <p:extLst>
      <p:ext uri="{BB962C8B-B14F-4D97-AF65-F5344CB8AC3E}">
        <p14:creationId xmlns:p14="http://schemas.microsoft.com/office/powerpoint/2010/main" val="12606579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la foto-1.JPG"/>
          <p:cNvPicPr>
            <a:picLocks noChangeAspect="1"/>
          </p:cNvPicPr>
          <p:nvPr/>
        </p:nvPicPr>
        <p:blipFill rotWithShape="1">
          <a:blip r:embed="rId2" cstate="print">
            <a:extLst>
              <a:ext uri="{28A0092B-C50C-407E-A947-70E740481C1C}">
                <a14:useLocalDpi xmlns:a14="http://schemas.microsoft.com/office/drawing/2010/main" val="0"/>
              </a:ext>
            </a:extLst>
          </a:blip>
          <a:srcRect l="29382" t="25799" r="10953" b="21772"/>
          <a:stretch/>
        </p:blipFill>
        <p:spPr>
          <a:xfrm>
            <a:off x="5227253" y="974704"/>
            <a:ext cx="2835119" cy="1860797"/>
          </a:xfrm>
          <a:prstGeom prst="rect">
            <a:avLst/>
          </a:prstGeom>
        </p:spPr>
      </p:pic>
      <p:pic>
        <p:nvPicPr>
          <p:cNvPr id="3" name="Imagen 2" descr="la foto.JPG"/>
          <p:cNvPicPr>
            <a:picLocks noChangeAspect="1"/>
          </p:cNvPicPr>
          <p:nvPr/>
        </p:nvPicPr>
        <p:blipFill rotWithShape="1">
          <a:blip r:embed="rId3" cstate="print">
            <a:extLst>
              <a:ext uri="{28A0092B-C50C-407E-A947-70E740481C1C}">
                <a14:useLocalDpi xmlns:a14="http://schemas.microsoft.com/office/drawing/2010/main" val="0"/>
              </a:ext>
            </a:extLst>
          </a:blip>
          <a:srcRect l="20786" t="12551" r="13603"/>
          <a:stretch/>
        </p:blipFill>
        <p:spPr>
          <a:xfrm>
            <a:off x="826910" y="649802"/>
            <a:ext cx="3130074" cy="3116098"/>
          </a:xfrm>
          <a:prstGeom prst="rect">
            <a:avLst/>
          </a:prstGeom>
        </p:spPr>
      </p:pic>
      <p:sp>
        <p:nvSpPr>
          <p:cNvPr id="4" name="CuadroTexto 3"/>
          <p:cNvSpPr txBox="1"/>
          <p:nvPr/>
        </p:nvSpPr>
        <p:spPr>
          <a:xfrm>
            <a:off x="1314196" y="4341862"/>
            <a:ext cx="6452851" cy="954107"/>
          </a:xfrm>
          <a:prstGeom prst="rect">
            <a:avLst/>
          </a:prstGeom>
          <a:noFill/>
        </p:spPr>
        <p:txBody>
          <a:bodyPr wrap="square" rtlCol="0">
            <a:spAutoFit/>
          </a:bodyPr>
          <a:lstStyle/>
          <a:p>
            <a:pPr algn="ctr"/>
            <a:r>
              <a:rPr lang="es-ES" sz="2800" dirty="0">
                <a:solidFill>
                  <a:srgbClr val="FFFF00"/>
                </a:solidFill>
              </a:rPr>
              <a:t>Empaque biológico UAEMex para biofiltros aéreos o sumergidos</a:t>
            </a:r>
          </a:p>
        </p:txBody>
      </p:sp>
      <p:sp>
        <p:nvSpPr>
          <p:cNvPr id="5" name="CuadroTexto 4"/>
          <p:cNvSpPr txBox="1"/>
          <p:nvPr/>
        </p:nvSpPr>
        <p:spPr>
          <a:xfrm>
            <a:off x="4503706" y="2934903"/>
            <a:ext cx="4356044" cy="1200329"/>
          </a:xfrm>
          <a:prstGeom prst="rect">
            <a:avLst/>
          </a:prstGeom>
          <a:noFill/>
        </p:spPr>
        <p:txBody>
          <a:bodyPr wrap="square" rtlCol="0">
            <a:spAutoFit/>
          </a:bodyPr>
          <a:lstStyle/>
          <a:p>
            <a:pPr algn="ctr"/>
            <a:r>
              <a:rPr lang="es-ES" sz="2400" b="1" dirty="0">
                <a:solidFill>
                  <a:schemeClr val="accent4">
                    <a:lumMod val="40000"/>
                    <a:lumOff val="60000"/>
                  </a:schemeClr>
                </a:solidFill>
              </a:rPr>
              <a:t>Superficie especifica de contacto </a:t>
            </a:r>
          </a:p>
          <a:p>
            <a:pPr algn="ctr"/>
            <a:r>
              <a:rPr lang="es-ES" sz="2400" b="1" dirty="0">
                <a:solidFill>
                  <a:schemeClr val="accent4">
                    <a:lumMod val="40000"/>
                    <a:lumOff val="60000"/>
                  </a:schemeClr>
                </a:solidFill>
              </a:rPr>
              <a:t>1,350 m</a:t>
            </a:r>
            <a:r>
              <a:rPr lang="es-ES" sz="2400" b="1" baseline="30000" dirty="0">
                <a:solidFill>
                  <a:schemeClr val="accent4">
                    <a:lumMod val="40000"/>
                    <a:lumOff val="60000"/>
                  </a:schemeClr>
                </a:solidFill>
              </a:rPr>
              <a:t>2</a:t>
            </a:r>
            <a:r>
              <a:rPr lang="es-ES" sz="2400" b="1" dirty="0">
                <a:solidFill>
                  <a:schemeClr val="accent4">
                    <a:lumMod val="40000"/>
                    <a:lumOff val="60000"/>
                  </a:schemeClr>
                </a:solidFill>
              </a:rPr>
              <a:t>/m</a:t>
            </a:r>
            <a:r>
              <a:rPr lang="es-ES" sz="2400" b="1" baseline="30000" dirty="0">
                <a:solidFill>
                  <a:schemeClr val="accent4">
                    <a:lumMod val="40000"/>
                    <a:lumOff val="60000"/>
                  </a:schemeClr>
                </a:solidFill>
              </a:rPr>
              <a:t>3</a:t>
            </a:r>
          </a:p>
        </p:txBody>
      </p:sp>
      <p:sp>
        <p:nvSpPr>
          <p:cNvPr id="6" name="CuadroTexto 5">
            <a:extLst>
              <a:ext uri="{FF2B5EF4-FFF2-40B4-BE49-F238E27FC236}">
                <a16:creationId xmlns:a16="http://schemas.microsoft.com/office/drawing/2014/main" id="{EF280B5E-8DA5-8D42-BCA2-6271197566E3}"/>
              </a:ext>
            </a:extLst>
          </p:cNvPr>
          <p:cNvSpPr txBox="1"/>
          <p:nvPr/>
        </p:nvSpPr>
        <p:spPr>
          <a:xfrm>
            <a:off x="826910" y="3335012"/>
            <a:ext cx="2353893" cy="400110"/>
          </a:xfrm>
          <a:prstGeom prst="rect">
            <a:avLst/>
          </a:prstGeom>
          <a:noFill/>
        </p:spPr>
        <p:txBody>
          <a:bodyPr wrap="square" rtlCol="0">
            <a:spAutoFit/>
          </a:bodyPr>
          <a:lstStyle/>
          <a:p>
            <a:r>
              <a:rPr lang="es-MX" sz="1000" dirty="0"/>
              <a:t>Fotografia tomada por Iván Gallego Alarcón</a:t>
            </a:r>
          </a:p>
        </p:txBody>
      </p:sp>
      <p:sp>
        <p:nvSpPr>
          <p:cNvPr id="7" name="CuadroTexto 6">
            <a:extLst>
              <a:ext uri="{FF2B5EF4-FFF2-40B4-BE49-F238E27FC236}">
                <a16:creationId xmlns:a16="http://schemas.microsoft.com/office/drawing/2014/main" id="{4E9D11F6-6657-DB4A-8F8B-675726395B76}"/>
              </a:ext>
            </a:extLst>
          </p:cNvPr>
          <p:cNvSpPr txBox="1"/>
          <p:nvPr/>
        </p:nvSpPr>
        <p:spPr>
          <a:xfrm>
            <a:off x="5227253" y="2431478"/>
            <a:ext cx="2353893" cy="400110"/>
          </a:xfrm>
          <a:prstGeom prst="rect">
            <a:avLst/>
          </a:prstGeom>
          <a:noFill/>
        </p:spPr>
        <p:txBody>
          <a:bodyPr wrap="square" rtlCol="0">
            <a:spAutoFit/>
          </a:bodyPr>
          <a:lstStyle/>
          <a:p>
            <a:r>
              <a:rPr lang="es-MX" sz="1000" dirty="0"/>
              <a:t>Fotografia tomada por Iván Gallego Alarcón</a:t>
            </a:r>
          </a:p>
        </p:txBody>
      </p:sp>
    </p:spTree>
    <p:extLst>
      <p:ext uri="{BB962C8B-B14F-4D97-AF65-F5344CB8AC3E}">
        <p14:creationId xmlns:p14="http://schemas.microsoft.com/office/powerpoint/2010/main" val="8047396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7" name="Picture 19" descr="Jan16_01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4663" y="0"/>
            <a:ext cx="3589337" cy="2681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1938" name="AutoShape 20"/>
          <p:cNvSpPr>
            <a:spLocks noChangeArrowheads="1"/>
          </p:cNvSpPr>
          <p:nvPr/>
        </p:nvSpPr>
        <p:spPr bwMode="auto">
          <a:xfrm>
            <a:off x="0" y="0"/>
            <a:ext cx="1625600" cy="685800"/>
          </a:xfrm>
          <a:prstGeom prst="roundRect">
            <a:avLst>
              <a:gd name="adj" fmla="val 16667"/>
            </a:avLst>
          </a:prstGeom>
          <a:solidFill>
            <a:schemeClr val="accent2"/>
          </a:solidFill>
          <a:ln w="9525">
            <a:solidFill>
              <a:schemeClr val="tx1"/>
            </a:solidFill>
            <a:round/>
            <a:headEnd/>
            <a:tailEnd/>
          </a:ln>
        </p:spPr>
        <p:txBody>
          <a:bodyPr wrap="none" anchor="ctr"/>
          <a:lstStyle/>
          <a:p>
            <a:pPr algn="ctr"/>
            <a:r>
              <a:rPr lang="es-MX" sz="2000" b="1" dirty="0">
                <a:latin typeface="Arial" charset="0"/>
              </a:rPr>
              <a:t>Oxigenación</a:t>
            </a:r>
            <a:endParaRPr lang="es-MX" dirty="0"/>
          </a:p>
        </p:txBody>
      </p:sp>
      <p:pic>
        <p:nvPicPr>
          <p:cNvPr id="3" name="Imagen 2">
            <a:extLst>
              <a:ext uri="{FF2B5EF4-FFF2-40B4-BE49-F238E27FC236}">
                <a16:creationId xmlns:a16="http://schemas.microsoft.com/office/drawing/2014/main" id="{B99570B9-BEFB-E244-8F7E-3737EC8DFECC}"/>
              </a:ext>
            </a:extLst>
          </p:cNvPr>
          <p:cNvPicPr>
            <a:picLocks noChangeAspect="1"/>
          </p:cNvPicPr>
          <p:nvPr/>
        </p:nvPicPr>
        <p:blipFill>
          <a:blip r:embed="rId3"/>
          <a:stretch>
            <a:fillRect/>
          </a:stretch>
        </p:blipFill>
        <p:spPr>
          <a:xfrm>
            <a:off x="1085850" y="1019174"/>
            <a:ext cx="3283180" cy="2224089"/>
          </a:xfrm>
          <a:prstGeom prst="rect">
            <a:avLst/>
          </a:prstGeom>
        </p:spPr>
      </p:pic>
      <p:sp>
        <p:nvSpPr>
          <p:cNvPr id="4" name="Rectángulo 3">
            <a:extLst>
              <a:ext uri="{FF2B5EF4-FFF2-40B4-BE49-F238E27FC236}">
                <a16:creationId xmlns:a16="http://schemas.microsoft.com/office/drawing/2014/main" id="{1BEC7742-92CB-1E47-A616-61467838CFD7}"/>
              </a:ext>
            </a:extLst>
          </p:cNvPr>
          <p:cNvSpPr/>
          <p:nvPr/>
        </p:nvSpPr>
        <p:spPr>
          <a:xfrm>
            <a:off x="1300163" y="2843153"/>
            <a:ext cx="2600325" cy="400110"/>
          </a:xfrm>
          <a:prstGeom prst="rect">
            <a:avLst/>
          </a:prstGeom>
        </p:spPr>
        <p:txBody>
          <a:bodyPr wrap="square">
            <a:spAutoFit/>
          </a:bodyPr>
          <a:lstStyle/>
          <a:p>
            <a:r>
              <a:rPr lang="es-MX" sz="1000" dirty="0"/>
              <a:t>https://www.aireo2.com/es/acuicultura/acuicultura-competencia/</a:t>
            </a:r>
          </a:p>
        </p:txBody>
      </p:sp>
      <p:pic>
        <p:nvPicPr>
          <p:cNvPr id="6" name="Imagen 5">
            <a:extLst>
              <a:ext uri="{FF2B5EF4-FFF2-40B4-BE49-F238E27FC236}">
                <a16:creationId xmlns:a16="http://schemas.microsoft.com/office/drawing/2014/main" id="{E3146A0A-1500-5945-BA65-0D564CE867DB}"/>
              </a:ext>
            </a:extLst>
          </p:cNvPr>
          <p:cNvPicPr>
            <a:picLocks noChangeAspect="1"/>
          </p:cNvPicPr>
          <p:nvPr/>
        </p:nvPicPr>
        <p:blipFill>
          <a:blip r:embed="rId4"/>
          <a:stretch>
            <a:fillRect/>
          </a:stretch>
        </p:blipFill>
        <p:spPr>
          <a:xfrm>
            <a:off x="1300163" y="3776662"/>
            <a:ext cx="3219904" cy="2181225"/>
          </a:xfrm>
          <a:prstGeom prst="rect">
            <a:avLst/>
          </a:prstGeom>
        </p:spPr>
      </p:pic>
      <p:sp>
        <p:nvSpPr>
          <p:cNvPr id="24" name="Rectángulo 23">
            <a:extLst>
              <a:ext uri="{FF2B5EF4-FFF2-40B4-BE49-F238E27FC236}">
                <a16:creationId xmlns:a16="http://schemas.microsoft.com/office/drawing/2014/main" id="{73BFC8DF-E571-4946-BBAC-FFE4BF4DA245}"/>
              </a:ext>
            </a:extLst>
          </p:cNvPr>
          <p:cNvSpPr/>
          <p:nvPr/>
        </p:nvSpPr>
        <p:spPr>
          <a:xfrm>
            <a:off x="1427277" y="5557777"/>
            <a:ext cx="2600325" cy="400110"/>
          </a:xfrm>
          <a:prstGeom prst="rect">
            <a:avLst/>
          </a:prstGeom>
        </p:spPr>
        <p:txBody>
          <a:bodyPr wrap="square">
            <a:spAutoFit/>
          </a:bodyPr>
          <a:lstStyle/>
          <a:p>
            <a:r>
              <a:rPr lang="es-MX" sz="1000" dirty="0"/>
              <a:t>https://www.aireo2.com/es/acuicultura/acuicultura-competencia/</a:t>
            </a:r>
          </a:p>
        </p:txBody>
      </p:sp>
      <p:pic>
        <p:nvPicPr>
          <p:cNvPr id="9" name="Imagen 8">
            <a:extLst>
              <a:ext uri="{FF2B5EF4-FFF2-40B4-BE49-F238E27FC236}">
                <a16:creationId xmlns:a16="http://schemas.microsoft.com/office/drawing/2014/main" id="{728DA11A-D68F-0B4D-B9AD-D3764B657777}"/>
              </a:ext>
            </a:extLst>
          </p:cNvPr>
          <p:cNvPicPr>
            <a:picLocks noChangeAspect="1"/>
          </p:cNvPicPr>
          <p:nvPr/>
        </p:nvPicPr>
        <p:blipFill>
          <a:blip r:embed="rId5"/>
          <a:stretch>
            <a:fillRect/>
          </a:stretch>
        </p:blipFill>
        <p:spPr>
          <a:xfrm>
            <a:off x="5294772" y="3043208"/>
            <a:ext cx="3455987" cy="3486126"/>
          </a:xfrm>
          <a:prstGeom prst="rect">
            <a:avLst/>
          </a:prstGeom>
        </p:spPr>
      </p:pic>
      <p:sp>
        <p:nvSpPr>
          <p:cNvPr id="7" name="Rectángulo 6">
            <a:extLst>
              <a:ext uri="{FF2B5EF4-FFF2-40B4-BE49-F238E27FC236}">
                <a16:creationId xmlns:a16="http://schemas.microsoft.com/office/drawing/2014/main" id="{1DDA1075-095F-814D-AACB-D6CD5CF5B5A0}"/>
              </a:ext>
            </a:extLst>
          </p:cNvPr>
          <p:cNvSpPr/>
          <p:nvPr/>
        </p:nvSpPr>
        <p:spPr>
          <a:xfrm>
            <a:off x="5554663" y="5957887"/>
            <a:ext cx="2714625" cy="400110"/>
          </a:xfrm>
          <a:prstGeom prst="rect">
            <a:avLst/>
          </a:prstGeom>
        </p:spPr>
        <p:txBody>
          <a:bodyPr wrap="square">
            <a:spAutoFit/>
          </a:bodyPr>
          <a:lstStyle/>
          <a:p>
            <a:r>
              <a:rPr lang="es-MX" sz="1000" dirty="0"/>
              <a:t>http://www.spenacuicultura.com/project/difusores-de-oxigeno-de-disco/</a:t>
            </a:r>
          </a:p>
        </p:txBody>
      </p:sp>
      <p:sp>
        <p:nvSpPr>
          <p:cNvPr id="28" name="CuadroTexto 27">
            <a:extLst>
              <a:ext uri="{FF2B5EF4-FFF2-40B4-BE49-F238E27FC236}">
                <a16:creationId xmlns:a16="http://schemas.microsoft.com/office/drawing/2014/main" id="{064F7E00-EBD5-8D44-A882-529D2EE1C40A}"/>
              </a:ext>
            </a:extLst>
          </p:cNvPr>
          <p:cNvSpPr txBox="1"/>
          <p:nvPr/>
        </p:nvSpPr>
        <p:spPr>
          <a:xfrm>
            <a:off x="5735028" y="2185841"/>
            <a:ext cx="2353893" cy="400110"/>
          </a:xfrm>
          <a:prstGeom prst="rect">
            <a:avLst/>
          </a:prstGeom>
          <a:noFill/>
        </p:spPr>
        <p:txBody>
          <a:bodyPr wrap="square" rtlCol="0">
            <a:spAutoFit/>
          </a:bodyPr>
          <a:lstStyle/>
          <a:p>
            <a:r>
              <a:rPr lang="es-MX" sz="1000" dirty="0"/>
              <a:t>Fotografia tomada por  Roland Malone</a:t>
            </a:r>
          </a:p>
        </p:txBody>
      </p:sp>
    </p:spTree>
    <p:extLst>
      <p:ext uri="{BB962C8B-B14F-4D97-AF65-F5344CB8AC3E}">
        <p14:creationId xmlns:p14="http://schemas.microsoft.com/office/powerpoint/2010/main" val="5590166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617162" y="5242676"/>
            <a:ext cx="6554867" cy="1524000"/>
          </a:xfrm>
          <a:effectLst>
            <a:outerShdw blurRad="63500" dist="107763" dir="2700000" algn="ctr" rotWithShape="0">
              <a:srgbClr val="00279F"/>
            </a:outerShdw>
          </a:effectLst>
        </p:spPr>
        <p:txBody>
          <a:bodyPr/>
          <a:lstStyle/>
          <a:p>
            <a:r>
              <a:rPr lang="es-MX" b="1">
                <a:latin typeface="Times New Roman" charset="0"/>
              </a:rPr>
              <a:t>Oxígeno Disuelto </a:t>
            </a:r>
          </a:p>
        </p:txBody>
      </p:sp>
      <p:sp>
        <p:nvSpPr>
          <p:cNvPr id="82947" name="Rectangle 3"/>
          <p:cNvSpPr>
            <a:spLocks noGrp="1" noChangeArrowheads="1"/>
          </p:cNvSpPr>
          <p:nvPr>
            <p:ph type="body" idx="4294967295"/>
          </p:nvPr>
        </p:nvSpPr>
        <p:spPr>
          <a:xfrm>
            <a:off x="1117600" y="1981200"/>
            <a:ext cx="7797800" cy="4114800"/>
          </a:xfrm>
          <a:prstGeom prst="rect">
            <a:avLst/>
          </a:prstGeom>
          <a:noFill/>
        </p:spPr>
        <p:txBody>
          <a:bodyPr/>
          <a:lstStyle/>
          <a:p>
            <a:r>
              <a:rPr lang="es-MX">
                <a:solidFill>
                  <a:srgbClr val="FAFD00"/>
                </a:solidFill>
                <a:latin typeface="Times New Roman" charset="0"/>
              </a:rPr>
              <a:t>Aire: O</a:t>
            </a:r>
            <a:r>
              <a:rPr lang="es-MX" baseline="-25000">
                <a:solidFill>
                  <a:srgbClr val="FAFD00"/>
                </a:solidFill>
                <a:latin typeface="Times New Roman" charset="0"/>
              </a:rPr>
              <a:t>2</a:t>
            </a:r>
            <a:r>
              <a:rPr lang="es-MX">
                <a:solidFill>
                  <a:srgbClr val="FAFD00"/>
                </a:solidFill>
                <a:latin typeface="Times New Roman" charset="0"/>
              </a:rPr>
              <a:t> 21% del volumen total</a:t>
            </a:r>
          </a:p>
          <a:p>
            <a:endParaRPr lang="es-MX">
              <a:solidFill>
                <a:srgbClr val="FAFD00"/>
              </a:solidFill>
              <a:latin typeface="Times New Roman" charset="0"/>
            </a:endParaRPr>
          </a:p>
          <a:p>
            <a:r>
              <a:rPr lang="es-MX">
                <a:solidFill>
                  <a:srgbClr val="FAFD00"/>
                </a:solidFill>
                <a:latin typeface="Times New Roman" charset="0"/>
              </a:rPr>
              <a:t>Agua: Generalmente menos de 0.001% del volumen total (&lt; 10 mg/l)</a:t>
            </a:r>
          </a:p>
          <a:p>
            <a:endParaRPr lang="es-MX">
              <a:solidFill>
                <a:srgbClr val="FAFD00"/>
              </a:solidFill>
              <a:latin typeface="Times New Roman" charset="0"/>
            </a:endParaRPr>
          </a:p>
          <a:p>
            <a:r>
              <a:rPr lang="es-MX">
                <a:solidFill>
                  <a:srgbClr val="FAFD00"/>
                </a:solidFill>
                <a:latin typeface="Times New Roman" charset="0"/>
              </a:rPr>
              <a:t>Elemento escencial en el agua y critico tanto para los peces como para las bacterias.</a:t>
            </a:r>
          </a:p>
        </p:txBody>
      </p:sp>
      <p:sp>
        <p:nvSpPr>
          <p:cNvPr id="82948" name="AutoShape 5"/>
          <p:cNvSpPr>
            <a:spLocks noChangeArrowheads="1"/>
          </p:cNvSpPr>
          <p:nvPr/>
        </p:nvSpPr>
        <p:spPr bwMode="auto">
          <a:xfrm>
            <a:off x="0" y="0"/>
            <a:ext cx="1625600" cy="685800"/>
          </a:xfrm>
          <a:prstGeom prst="roundRect">
            <a:avLst>
              <a:gd name="adj" fmla="val 16667"/>
            </a:avLst>
          </a:prstGeom>
          <a:solidFill>
            <a:schemeClr val="accent2"/>
          </a:solidFill>
          <a:ln w="9525">
            <a:solidFill>
              <a:schemeClr val="tx1"/>
            </a:solidFill>
            <a:round/>
            <a:headEnd/>
            <a:tailEnd/>
          </a:ln>
        </p:spPr>
        <p:txBody>
          <a:bodyPr wrap="none" anchor="ctr"/>
          <a:lstStyle/>
          <a:p>
            <a:pPr algn="ctr"/>
            <a:r>
              <a:rPr lang="es-MX" sz="2000" b="1">
                <a:latin typeface="Arial" charset="0"/>
              </a:rPr>
              <a:t>Aireación</a:t>
            </a:r>
            <a:endParaRPr lang="es-MX"/>
          </a:p>
        </p:txBody>
      </p:sp>
      <p:pic>
        <p:nvPicPr>
          <p:cNvPr id="5" name="Picture 19" descr="Jan16_01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4663" y="0"/>
            <a:ext cx="3589337" cy="2681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CuadroTexto 5">
            <a:extLst>
              <a:ext uri="{FF2B5EF4-FFF2-40B4-BE49-F238E27FC236}">
                <a16:creationId xmlns:a16="http://schemas.microsoft.com/office/drawing/2014/main" id="{BDF13297-87E9-EB46-AF1E-92D2A327DCBE}"/>
              </a:ext>
            </a:extLst>
          </p:cNvPr>
          <p:cNvSpPr txBox="1"/>
          <p:nvPr/>
        </p:nvSpPr>
        <p:spPr>
          <a:xfrm>
            <a:off x="5735028" y="2185841"/>
            <a:ext cx="2353893" cy="400110"/>
          </a:xfrm>
          <a:prstGeom prst="rect">
            <a:avLst/>
          </a:prstGeom>
          <a:noFill/>
        </p:spPr>
        <p:txBody>
          <a:bodyPr wrap="square" rtlCol="0">
            <a:spAutoFit/>
          </a:bodyPr>
          <a:lstStyle/>
          <a:p>
            <a:r>
              <a:rPr lang="es-MX" sz="1000" dirty="0"/>
              <a:t>Fotografia tomada por  Roland Malone</a:t>
            </a:r>
          </a:p>
        </p:txBody>
      </p:sp>
    </p:spTree>
    <p:extLst>
      <p:ext uri="{BB962C8B-B14F-4D97-AF65-F5344CB8AC3E}">
        <p14:creationId xmlns:p14="http://schemas.microsoft.com/office/powerpoint/2010/main" val="151763276"/>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noFill/>
        </p:spPr>
        <p:txBody>
          <a:bodyPr/>
          <a:lstStyle/>
          <a:p>
            <a:r>
              <a:rPr lang="es-MX" b="1">
                <a:solidFill>
                  <a:schemeClr val="tx1"/>
                </a:solidFill>
                <a:latin typeface="Times New Roman" charset="0"/>
              </a:rPr>
              <a:t>Opciones de desgacificación</a:t>
            </a:r>
          </a:p>
        </p:txBody>
      </p:sp>
      <p:pic>
        <p:nvPicPr>
          <p:cNvPr id="106499" name="Picture 5" descr="DCP_536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03425"/>
            <a:ext cx="6502400" cy="4854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6500" name="AutoShape 7"/>
          <p:cNvSpPr>
            <a:spLocks noChangeArrowheads="1"/>
          </p:cNvSpPr>
          <p:nvPr/>
        </p:nvSpPr>
        <p:spPr bwMode="auto">
          <a:xfrm>
            <a:off x="-1" y="0"/>
            <a:ext cx="2257425" cy="762000"/>
          </a:xfrm>
          <a:prstGeom prst="roundRect">
            <a:avLst>
              <a:gd name="adj" fmla="val 16667"/>
            </a:avLst>
          </a:prstGeom>
          <a:solidFill>
            <a:schemeClr val="accent2"/>
          </a:solidFill>
          <a:ln w="9525">
            <a:solidFill>
              <a:schemeClr val="tx1"/>
            </a:solidFill>
            <a:round/>
            <a:headEnd/>
            <a:tailEnd/>
          </a:ln>
        </p:spPr>
        <p:txBody>
          <a:bodyPr wrap="none" anchor="ctr"/>
          <a:lstStyle/>
          <a:p>
            <a:pPr algn="ctr"/>
            <a:r>
              <a:rPr lang="en-US" b="1" dirty="0" err="1"/>
              <a:t>Remoción</a:t>
            </a:r>
            <a:r>
              <a:rPr lang="en-US" b="1" dirty="0"/>
              <a:t> de CO</a:t>
            </a:r>
            <a:r>
              <a:rPr lang="en-US" b="1" baseline="-25000" dirty="0"/>
              <a:t>2</a:t>
            </a:r>
          </a:p>
        </p:txBody>
      </p:sp>
      <p:sp>
        <p:nvSpPr>
          <p:cNvPr id="5" name="CuadroTexto 4">
            <a:extLst>
              <a:ext uri="{FF2B5EF4-FFF2-40B4-BE49-F238E27FC236}">
                <a16:creationId xmlns:a16="http://schemas.microsoft.com/office/drawing/2014/main" id="{2B36086B-2014-1F4E-9385-29F3B53573CF}"/>
              </a:ext>
            </a:extLst>
          </p:cNvPr>
          <p:cNvSpPr txBox="1"/>
          <p:nvPr/>
        </p:nvSpPr>
        <p:spPr>
          <a:xfrm>
            <a:off x="-1" y="6481733"/>
            <a:ext cx="6502400" cy="246221"/>
          </a:xfrm>
          <a:prstGeom prst="rect">
            <a:avLst/>
          </a:prstGeom>
          <a:noFill/>
        </p:spPr>
        <p:txBody>
          <a:bodyPr wrap="square" rtlCol="0">
            <a:spAutoFit/>
          </a:bodyPr>
          <a:lstStyle/>
          <a:p>
            <a:r>
              <a:rPr lang="es-MX" sz="1000" dirty="0"/>
              <a:t>Fotografia tomada por  Roland Malone</a:t>
            </a:r>
          </a:p>
        </p:txBody>
      </p:sp>
    </p:spTree>
    <p:extLst>
      <p:ext uri="{BB962C8B-B14F-4D97-AF65-F5344CB8AC3E}">
        <p14:creationId xmlns:p14="http://schemas.microsoft.com/office/powerpoint/2010/main" val="1622290743"/>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ES" sz="2700" dirty="0"/>
              <a:t>Guía para su uso</a:t>
            </a:r>
          </a:p>
        </p:txBody>
      </p:sp>
      <p:sp>
        <p:nvSpPr>
          <p:cNvPr id="6" name="Marcador de contenido 5"/>
          <p:cNvSpPr>
            <a:spLocks noGrp="1"/>
          </p:cNvSpPr>
          <p:nvPr>
            <p:ph idx="1"/>
          </p:nvPr>
        </p:nvSpPr>
        <p:spPr>
          <a:xfrm>
            <a:off x="0" y="1857922"/>
            <a:ext cx="9144000" cy="4104571"/>
          </a:xfrm>
          <a:solidFill>
            <a:schemeClr val="accent1"/>
          </a:solidFill>
        </p:spPr>
        <p:txBody>
          <a:bodyPr>
            <a:normAutofit fontScale="47500" lnSpcReduction="20000"/>
          </a:bodyPr>
          <a:lstStyle/>
          <a:p>
            <a:pPr marL="0" indent="0" algn="just">
              <a:buNone/>
            </a:pPr>
            <a:r>
              <a:rPr lang="es-ES" sz="3600" dirty="0">
                <a:solidFill>
                  <a:schemeClr val="tx1"/>
                </a:solidFill>
              </a:rPr>
              <a:t>El docente y el alumno encontrarán en este material una herramienta de apoyo para la unidad uno “Aspectos conceptuales de la acuicultura” de la unidad de aprendizaje “Acuicultura” correspondiente al Programa de Estudio de Biología.</a:t>
            </a:r>
          </a:p>
          <a:p>
            <a:pPr marL="0" indent="0" algn="just">
              <a:buNone/>
            </a:pPr>
            <a:r>
              <a:rPr lang="es-ES" sz="3600" dirty="0">
                <a:solidFill>
                  <a:schemeClr val="tx1"/>
                </a:solidFill>
              </a:rPr>
              <a:t>Las diapositivas los llevarán a definir, primero, cuales el rol que juega el agua en la acuicultura. A continuación se inicia con el tema de componentes básicos de una unidad de producción acuícola y su relación con el agua. Para terminar con los sistemas de recirculación acuícola. Con el fin de que el alumno determine la importancia del agua y su interacción en la producción acuícola.</a:t>
            </a:r>
          </a:p>
          <a:p>
            <a:pPr marL="0" indent="0" algn="just">
              <a:buNone/>
            </a:pPr>
            <a:r>
              <a:rPr lang="es-ES" sz="3600" dirty="0">
                <a:solidFill>
                  <a:schemeClr val="tx1"/>
                </a:solidFill>
              </a:rPr>
              <a:t>Al final de esta unidad de competencia el estudiante argumentará sobre el papel que juega el agua en la acuicultura mediante la comprensión de los componentes involucrados en el sistema acuícola, con fundamento en el análisis de las teorías de producción y las fases del método científico, lo que logrará con una disposición positiva y analítica de los conocimientos adquiridos.</a:t>
            </a:r>
          </a:p>
        </p:txBody>
      </p:sp>
    </p:spTree>
    <p:extLst>
      <p:ext uri="{BB962C8B-B14F-4D97-AF65-F5344CB8AC3E}">
        <p14:creationId xmlns:p14="http://schemas.microsoft.com/office/powerpoint/2010/main" val="31891333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70604" y="625027"/>
            <a:ext cx="6554867" cy="1524000"/>
          </a:xfrm>
        </p:spPr>
        <p:txBody>
          <a:bodyPr/>
          <a:lstStyle/>
          <a:p>
            <a:pPr eaLnBrk="1" hangingPunct="1">
              <a:defRPr/>
            </a:pPr>
            <a:r>
              <a:rPr lang="es-ES_tradnl" b="1" i="1" dirty="0">
                <a:effectLst>
                  <a:outerShdw blurRad="38100" dist="38100" dir="2700000" algn="tl">
                    <a:srgbClr val="C0C0C0"/>
                  </a:outerShdw>
                </a:effectLst>
              </a:rPr>
              <a:t>Bombeo</a:t>
            </a:r>
            <a:endParaRPr lang="es-ES" b="1" i="1" dirty="0">
              <a:effectLst>
                <a:outerShdw blurRad="38100" dist="38100" dir="2700000" algn="tl">
                  <a:srgbClr val="C0C0C0"/>
                </a:outerShdw>
              </a:effectLst>
            </a:endParaRPr>
          </a:p>
        </p:txBody>
      </p:sp>
      <p:sp>
        <p:nvSpPr>
          <p:cNvPr id="34819" name="Text Box 5"/>
          <p:cNvSpPr txBox="1">
            <a:spLocks noChangeArrowheads="1"/>
          </p:cNvSpPr>
          <p:nvPr/>
        </p:nvSpPr>
        <p:spPr bwMode="auto">
          <a:xfrm>
            <a:off x="539750" y="4775200"/>
            <a:ext cx="1223963" cy="366712"/>
          </a:xfrm>
          <a:prstGeom prst="rect">
            <a:avLst/>
          </a:prstGeom>
          <a:noFill/>
          <a:ln w="9525">
            <a:noFill/>
            <a:miter lim="800000"/>
            <a:headEnd/>
            <a:tailEnd/>
          </a:ln>
        </p:spPr>
        <p:txBody>
          <a:bodyPr>
            <a:spAutoFit/>
          </a:bodyPr>
          <a:lstStyle/>
          <a:p>
            <a:pPr>
              <a:spcBef>
                <a:spcPct val="50000"/>
              </a:spcBef>
            </a:pPr>
            <a:r>
              <a:rPr lang="es-ES_tradnl"/>
              <a:t>Bombas</a:t>
            </a:r>
            <a:endParaRPr lang="es-ES"/>
          </a:p>
        </p:txBody>
      </p:sp>
      <p:sp>
        <p:nvSpPr>
          <p:cNvPr id="34820" name="AutoShape 6"/>
          <p:cNvSpPr>
            <a:spLocks/>
          </p:cNvSpPr>
          <p:nvPr/>
        </p:nvSpPr>
        <p:spPr bwMode="auto">
          <a:xfrm>
            <a:off x="1547813" y="3479800"/>
            <a:ext cx="288925" cy="2952750"/>
          </a:xfrm>
          <a:prstGeom prst="leftBrace">
            <a:avLst>
              <a:gd name="adj1" fmla="val 85165"/>
              <a:gd name="adj2" fmla="val 50000"/>
            </a:avLst>
          </a:prstGeom>
          <a:noFill/>
          <a:ln w="9525">
            <a:solidFill>
              <a:schemeClr val="tx1"/>
            </a:solidFill>
            <a:round/>
            <a:headEnd/>
            <a:tailEnd/>
          </a:ln>
        </p:spPr>
        <p:txBody>
          <a:bodyPr wrap="none" anchor="ctr"/>
          <a:lstStyle/>
          <a:p>
            <a:endParaRPr lang="es-MX"/>
          </a:p>
        </p:txBody>
      </p:sp>
      <p:sp>
        <p:nvSpPr>
          <p:cNvPr id="34821" name="Text Box 7"/>
          <p:cNvSpPr txBox="1">
            <a:spLocks noChangeArrowheads="1"/>
          </p:cNvSpPr>
          <p:nvPr/>
        </p:nvSpPr>
        <p:spPr bwMode="auto">
          <a:xfrm>
            <a:off x="1908175" y="3402012"/>
            <a:ext cx="1728788" cy="366713"/>
          </a:xfrm>
          <a:prstGeom prst="rect">
            <a:avLst/>
          </a:prstGeom>
          <a:noFill/>
          <a:ln w="9525">
            <a:noFill/>
            <a:miter lim="800000"/>
            <a:headEnd/>
            <a:tailEnd/>
          </a:ln>
        </p:spPr>
        <p:txBody>
          <a:bodyPr>
            <a:spAutoFit/>
          </a:bodyPr>
          <a:lstStyle/>
          <a:p>
            <a:pPr>
              <a:spcBef>
                <a:spcPct val="50000"/>
              </a:spcBef>
            </a:pPr>
            <a:r>
              <a:rPr lang="es-ES_tradnl"/>
              <a:t>Centrífugas</a:t>
            </a:r>
            <a:endParaRPr lang="es-ES"/>
          </a:p>
        </p:txBody>
      </p:sp>
      <p:sp>
        <p:nvSpPr>
          <p:cNvPr id="34822" name="Text Box 8"/>
          <p:cNvSpPr txBox="1">
            <a:spLocks noChangeArrowheads="1"/>
          </p:cNvSpPr>
          <p:nvPr/>
        </p:nvSpPr>
        <p:spPr bwMode="auto">
          <a:xfrm>
            <a:off x="1908175" y="4343400"/>
            <a:ext cx="1800225" cy="366712"/>
          </a:xfrm>
          <a:prstGeom prst="rect">
            <a:avLst/>
          </a:prstGeom>
          <a:noFill/>
          <a:ln w="9525">
            <a:noFill/>
            <a:miter lim="800000"/>
            <a:headEnd/>
            <a:tailEnd/>
          </a:ln>
        </p:spPr>
        <p:txBody>
          <a:bodyPr>
            <a:spAutoFit/>
          </a:bodyPr>
          <a:lstStyle/>
          <a:p>
            <a:pPr>
              <a:spcBef>
                <a:spcPct val="50000"/>
              </a:spcBef>
            </a:pPr>
            <a:r>
              <a:rPr lang="es-ES_tradnl"/>
              <a:t>Rotativas</a:t>
            </a:r>
            <a:endParaRPr lang="es-ES"/>
          </a:p>
        </p:txBody>
      </p:sp>
      <p:sp>
        <p:nvSpPr>
          <p:cNvPr id="34823" name="Text Box 9"/>
          <p:cNvSpPr txBox="1">
            <a:spLocks noChangeArrowheads="1"/>
          </p:cNvSpPr>
          <p:nvPr/>
        </p:nvSpPr>
        <p:spPr bwMode="auto">
          <a:xfrm>
            <a:off x="1908175" y="5207000"/>
            <a:ext cx="1800225" cy="366712"/>
          </a:xfrm>
          <a:prstGeom prst="rect">
            <a:avLst/>
          </a:prstGeom>
          <a:noFill/>
          <a:ln w="9525">
            <a:noFill/>
            <a:miter lim="800000"/>
            <a:headEnd/>
            <a:tailEnd/>
          </a:ln>
        </p:spPr>
        <p:txBody>
          <a:bodyPr>
            <a:spAutoFit/>
          </a:bodyPr>
          <a:lstStyle/>
          <a:p>
            <a:pPr>
              <a:spcBef>
                <a:spcPct val="50000"/>
              </a:spcBef>
            </a:pPr>
            <a:r>
              <a:rPr lang="es-ES_tradnl"/>
              <a:t>Alternativas</a:t>
            </a:r>
            <a:endParaRPr lang="es-ES"/>
          </a:p>
        </p:txBody>
      </p:sp>
      <p:sp>
        <p:nvSpPr>
          <p:cNvPr id="34824" name="Text Box 10"/>
          <p:cNvSpPr txBox="1">
            <a:spLocks noChangeArrowheads="1"/>
          </p:cNvSpPr>
          <p:nvPr/>
        </p:nvSpPr>
        <p:spPr bwMode="auto">
          <a:xfrm>
            <a:off x="1908175" y="6072187"/>
            <a:ext cx="1800225" cy="366713"/>
          </a:xfrm>
          <a:prstGeom prst="rect">
            <a:avLst/>
          </a:prstGeom>
          <a:noFill/>
          <a:ln w="9525">
            <a:noFill/>
            <a:miter lim="800000"/>
            <a:headEnd/>
            <a:tailEnd/>
          </a:ln>
        </p:spPr>
        <p:txBody>
          <a:bodyPr>
            <a:spAutoFit/>
          </a:bodyPr>
          <a:lstStyle/>
          <a:p>
            <a:pPr>
              <a:spcBef>
                <a:spcPct val="50000"/>
              </a:spcBef>
            </a:pPr>
            <a:r>
              <a:rPr lang="es-ES_tradnl"/>
              <a:t>Air lifts</a:t>
            </a:r>
            <a:endParaRPr lang="es-ES"/>
          </a:p>
        </p:txBody>
      </p:sp>
      <p:sp>
        <p:nvSpPr>
          <p:cNvPr id="34825" name="Text Box 11"/>
          <p:cNvSpPr txBox="1">
            <a:spLocks noChangeArrowheads="1"/>
          </p:cNvSpPr>
          <p:nvPr/>
        </p:nvSpPr>
        <p:spPr bwMode="auto">
          <a:xfrm>
            <a:off x="3995738" y="3263900"/>
            <a:ext cx="3959225" cy="641350"/>
          </a:xfrm>
          <a:prstGeom prst="rect">
            <a:avLst/>
          </a:prstGeom>
          <a:noFill/>
          <a:ln w="9525">
            <a:noFill/>
            <a:miter lim="800000"/>
            <a:headEnd/>
            <a:tailEnd/>
          </a:ln>
        </p:spPr>
        <p:txBody>
          <a:bodyPr>
            <a:spAutoFit/>
          </a:bodyPr>
          <a:lstStyle/>
          <a:p>
            <a:pPr>
              <a:spcBef>
                <a:spcPct val="50000"/>
              </a:spcBef>
            </a:pPr>
            <a:r>
              <a:rPr lang="es-ES_tradnl" dirty="0"/>
              <a:t>Voluta, difusoras, de turbina para pozo profundo y de flujo mixto</a:t>
            </a:r>
            <a:endParaRPr lang="es-ES" dirty="0"/>
          </a:p>
        </p:txBody>
      </p:sp>
      <p:sp>
        <p:nvSpPr>
          <p:cNvPr id="34826" name="AutoShape 12"/>
          <p:cNvSpPr>
            <a:spLocks noChangeArrowheads="1"/>
          </p:cNvSpPr>
          <p:nvPr/>
        </p:nvSpPr>
        <p:spPr bwMode="auto">
          <a:xfrm>
            <a:off x="3348038" y="3405187"/>
            <a:ext cx="503237" cy="358775"/>
          </a:xfrm>
          <a:prstGeom prst="rightArrow">
            <a:avLst>
              <a:gd name="adj1" fmla="val 50000"/>
              <a:gd name="adj2" fmla="val 35066"/>
            </a:avLst>
          </a:prstGeom>
          <a:solidFill>
            <a:schemeClr val="accent1"/>
          </a:solidFill>
          <a:ln w="9525">
            <a:solidFill>
              <a:schemeClr val="tx1"/>
            </a:solidFill>
            <a:miter lim="800000"/>
            <a:headEnd/>
            <a:tailEnd/>
          </a:ln>
        </p:spPr>
        <p:txBody>
          <a:bodyPr wrap="none" anchor="ctr"/>
          <a:lstStyle/>
          <a:p>
            <a:endParaRPr lang="es-MX"/>
          </a:p>
        </p:txBody>
      </p:sp>
      <p:sp>
        <p:nvSpPr>
          <p:cNvPr id="34827" name="Text Box 13"/>
          <p:cNvSpPr txBox="1">
            <a:spLocks noChangeArrowheads="1"/>
          </p:cNvSpPr>
          <p:nvPr/>
        </p:nvSpPr>
        <p:spPr bwMode="auto">
          <a:xfrm>
            <a:off x="3995738" y="4127500"/>
            <a:ext cx="4176712" cy="915987"/>
          </a:xfrm>
          <a:prstGeom prst="rect">
            <a:avLst/>
          </a:prstGeom>
          <a:noFill/>
          <a:ln w="9525">
            <a:noFill/>
            <a:miter lim="800000"/>
            <a:headEnd/>
            <a:tailEnd/>
          </a:ln>
        </p:spPr>
        <p:txBody>
          <a:bodyPr>
            <a:spAutoFit/>
          </a:bodyPr>
          <a:lstStyle/>
          <a:p>
            <a:pPr>
              <a:spcBef>
                <a:spcPct val="50000"/>
              </a:spcBef>
            </a:pPr>
            <a:r>
              <a:rPr lang="es-ES_tradnl"/>
              <a:t>Propela, turbina regenerativa, aletas deslizantes, engranajes, lóbulo, tornillo y tubo flexible</a:t>
            </a:r>
            <a:endParaRPr lang="es-ES"/>
          </a:p>
        </p:txBody>
      </p:sp>
      <p:sp>
        <p:nvSpPr>
          <p:cNvPr id="34828" name="AutoShape 14"/>
          <p:cNvSpPr>
            <a:spLocks noChangeArrowheads="1"/>
          </p:cNvSpPr>
          <p:nvPr/>
        </p:nvSpPr>
        <p:spPr bwMode="auto">
          <a:xfrm>
            <a:off x="3348038" y="4344987"/>
            <a:ext cx="503237" cy="358775"/>
          </a:xfrm>
          <a:prstGeom prst="rightArrow">
            <a:avLst>
              <a:gd name="adj1" fmla="val 50000"/>
              <a:gd name="adj2" fmla="val 35066"/>
            </a:avLst>
          </a:prstGeom>
          <a:solidFill>
            <a:schemeClr val="accent1"/>
          </a:solidFill>
          <a:ln w="9525">
            <a:solidFill>
              <a:schemeClr val="tx1"/>
            </a:solidFill>
            <a:miter lim="800000"/>
            <a:headEnd/>
            <a:tailEnd/>
          </a:ln>
        </p:spPr>
        <p:txBody>
          <a:bodyPr wrap="none" anchor="ctr"/>
          <a:lstStyle/>
          <a:p>
            <a:endParaRPr lang="es-MX"/>
          </a:p>
        </p:txBody>
      </p:sp>
      <p:sp>
        <p:nvSpPr>
          <p:cNvPr id="34829" name="Text Box 15"/>
          <p:cNvSpPr txBox="1">
            <a:spLocks noChangeArrowheads="1"/>
          </p:cNvSpPr>
          <p:nvPr/>
        </p:nvSpPr>
        <p:spPr bwMode="auto">
          <a:xfrm>
            <a:off x="3995738" y="5208587"/>
            <a:ext cx="4105275" cy="366713"/>
          </a:xfrm>
          <a:prstGeom prst="rect">
            <a:avLst/>
          </a:prstGeom>
          <a:noFill/>
          <a:ln w="9525">
            <a:noFill/>
            <a:miter lim="800000"/>
            <a:headEnd/>
            <a:tailEnd/>
          </a:ln>
        </p:spPr>
        <p:txBody>
          <a:bodyPr>
            <a:spAutoFit/>
          </a:bodyPr>
          <a:lstStyle/>
          <a:p>
            <a:pPr>
              <a:spcBef>
                <a:spcPct val="50000"/>
              </a:spcBef>
            </a:pPr>
            <a:r>
              <a:rPr lang="es-ES_tradnl"/>
              <a:t>Pistón, diafragma y pistón rotativo</a:t>
            </a:r>
            <a:endParaRPr lang="es-ES"/>
          </a:p>
        </p:txBody>
      </p:sp>
      <p:sp>
        <p:nvSpPr>
          <p:cNvPr id="34830" name="AutoShape 16"/>
          <p:cNvSpPr>
            <a:spLocks noChangeArrowheads="1"/>
          </p:cNvSpPr>
          <p:nvPr/>
        </p:nvSpPr>
        <p:spPr bwMode="auto">
          <a:xfrm>
            <a:off x="3348038" y="5208587"/>
            <a:ext cx="503237" cy="358775"/>
          </a:xfrm>
          <a:prstGeom prst="rightArrow">
            <a:avLst>
              <a:gd name="adj1" fmla="val 50000"/>
              <a:gd name="adj2" fmla="val 35066"/>
            </a:avLst>
          </a:prstGeom>
          <a:solidFill>
            <a:schemeClr val="accent1"/>
          </a:solidFill>
          <a:ln w="9525">
            <a:solidFill>
              <a:schemeClr val="tx1"/>
            </a:solidFill>
            <a:miter lim="800000"/>
            <a:headEnd/>
            <a:tailEnd/>
          </a:ln>
        </p:spPr>
        <p:txBody>
          <a:bodyPr wrap="none" anchor="ctr"/>
          <a:lstStyle/>
          <a:p>
            <a:endParaRPr lang="es-MX"/>
          </a:p>
        </p:txBody>
      </p:sp>
      <p:sp>
        <p:nvSpPr>
          <p:cNvPr id="2" name="CuadroTexto 1"/>
          <p:cNvSpPr txBox="1"/>
          <p:nvPr/>
        </p:nvSpPr>
        <p:spPr>
          <a:xfrm>
            <a:off x="632264" y="1695934"/>
            <a:ext cx="3958836" cy="461665"/>
          </a:xfrm>
          <a:prstGeom prst="rect">
            <a:avLst/>
          </a:prstGeom>
          <a:noFill/>
        </p:spPr>
        <p:txBody>
          <a:bodyPr wrap="none" rtlCol="0">
            <a:spAutoFit/>
          </a:bodyPr>
          <a:lstStyle/>
          <a:p>
            <a:r>
              <a:rPr lang="es-ES" sz="2400" dirty="0"/>
              <a:t>Proporcionar energía a los fluidos</a:t>
            </a:r>
          </a:p>
        </p:txBody>
      </p:sp>
      <p:sp>
        <p:nvSpPr>
          <p:cNvPr id="3" name="Flecha a la derecha con bandas 2"/>
          <p:cNvSpPr/>
          <p:nvPr/>
        </p:nvSpPr>
        <p:spPr>
          <a:xfrm>
            <a:off x="4765604" y="2150614"/>
            <a:ext cx="1478680" cy="291769"/>
          </a:xfrm>
          <a:prstGeom prst="stripedRightArrow">
            <a:avLst>
              <a:gd name="adj1" fmla="val 46079"/>
              <a:gd name="adj2" fmla="val 89214"/>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 name="CuadroTexto 3"/>
          <p:cNvSpPr txBox="1"/>
          <p:nvPr/>
        </p:nvSpPr>
        <p:spPr>
          <a:xfrm>
            <a:off x="6344378" y="1048306"/>
            <a:ext cx="1661032" cy="646331"/>
          </a:xfrm>
          <a:prstGeom prst="rect">
            <a:avLst/>
          </a:prstGeom>
          <a:noFill/>
        </p:spPr>
        <p:txBody>
          <a:bodyPr wrap="none" rtlCol="0">
            <a:spAutoFit/>
          </a:bodyPr>
          <a:lstStyle/>
          <a:p>
            <a:r>
              <a:rPr lang="es-ES" dirty="0"/>
              <a:t>Estanque de </a:t>
            </a:r>
          </a:p>
          <a:p>
            <a:r>
              <a:rPr lang="es-ES" dirty="0"/>
              <a:t>organismos</a:t>
            </a:r>
          </a:p>
        </p:txBody>
      </p:sp>
      <p:sp>
        <p:nvSpPr>
          <p:cNvPr id="18" name="CuadroTexto 17"/>
          <p:cNvSpPr txBox="1"/>
          <p:nvPr/>
        </p:nvSpPr>
        <p:spPr>
          <a:xfrm>
            <a:off x="7161433" y="2740076"/>
            <a:ext cx="699981" cy="369332"/>
          </a:xfrm>
          <a:prstGeom prst="rect">
            <a:avLst/>
          </a:prstGeom>
          <a:noFill/>
        </p:spPr>
        <p:txBody>
          <a:bodyPr wrap="none" rtlCol="0">
            <a:spAutoFit/>
          </a:bodyPr>
          <a:lstStyle/>
          <a:p>
            <a:r>
              <a:rPr lang="es-ES" dirty="0"/>
              <a:t>Filtros</a:t>
            </a:r>
          </a:p>
        </p:txBody>
      </p:sp>
      <p:sp>
        <p:nvSpPr>
          <p:cNvPr id="5" name="Flecha arriba y abajo 4"/>
          <p:cNvSpPr/>
          <p:nvPr/>
        </p:nvSpPr>
        <p:spPr>
          <a:xfrm>
            <a:off x="7348380" y="1752263"/>
            <a:ext cx="326086" cy="933675"/>
          </a:xfrm>
          <a:prstGeom prst="upDownArrow">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Rectángulo 5"/>
          <p:cNvSpPr/>
          <p:nvPr/>
        </p:nvSpPr>
        <p:spPr>
          <a:xfrm>
            <a:off x="6298612" y="984004"/>
            <a:ext cx="2425624" cy="219894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AutoShape 7">
            <a:extLst>
              <a:ext uri="{FF2B5EF4-FFF2-40B4-BE49-F238E27FC236}">
                <a16:creationId xmlns:a16="http://schemas.microsoft.com/office/drawing/2014/main" id="{AC3E90FD-79AF-D044-A05F-AFBAECDD6B25}"/>
              </a:ext>
            </a:extLst>
          </p:cNvPr>
          <p:cNvSpPr>
            <a:spLocks noChangeArrowheads="1"/>
          </p:cNvSpPr>
          <p:nvPr/>
        </p:nvSpPr>
        <p:spPr bwMode="auto">
          <a:xfrm>
            <a:off x="0" y="0"/>
            <a:ext cx="1285876" cy="762000"/>
          </a:xfrm>
          <a:prstGeom prst="roundRect">
            <a:avLst>
              <a:gd name="adj" fmla="val 16667"/>
            </a:avLst>
          </a:prstGeom>
          <a:solidFill>
            <a:schemeClr val="accent2"/>
          </a:solidFill>
          <a:ln w="9525">
            <a:solidFill>
              <a:schemeClr val="tx1"/>
            </a:solidFill>
            <a:round/>
            <a:headEnd/>
            <a:tailEnd/>
          </a:ln>
        </p:spPr>
        <p:txBody>
          <a:bodyPr wrap="none" anchor="ctr"/>
          <a:lstStyle/>
          <a:p>
            <a:pPr algn="ctr"/>
            <a:r>
              <a:rPr lang="en-US" b="1" dirty="0" err="1"/>
              <a:t>Flujo</a:t>
            </a:r>
            <a:endParaRPr lang="en-US" b="1" baseline="-25000" dirty="0"/>
          </a:p>
        </p:txBody>
      </p:sp>
    </p:spTree>
    <p:extLst>
      <p:ext uri="{BB962C8B-B14F-4D97-AF65-F5344CB8AC3E}">
        <p14:creationId xmlns:p14="http://schemas.microsoft.com/office/powerpoint/2010/main" val="11994444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51164" y="1325450"/>
            <a:ext cx="7724438" cy="4410332"/>
          </a:xfrm>
        </p:spPr>
        <p:txBody>
          <a:bodyPr>
            <a:noAutofit/>
          </a:bodyPr>
          <a:lstStyle/>
          <a:p>
            <a:pPr marL="0" indent="0">
              <a:buNone/>
            </a:pPr>
            <a:r>
              <a:rPr lang="es-ES" sz="3200" b="1" dirty="0"/>
              <a:t>El conocimiento detallado de los procesos desarrollados en una determinada industria, así como, la determinación de la calidad del efluente de cada proceso y la experiencia del personal de operación, son quienes determinan la mejor propuesta del tren de tratamiento</a:t>
            </a:r>
          </a:p>
        </p:txBody>
      </p:sp>
    </p:spTree>
    <p:extLst>
      <p:ext uri="{BB962C8B-B14F-4D97-AF65-F5344CB8AC3E}">
        <p14:creationId xmlns:p14="http://schemas.microsoft.com/office/powerpoint/2010/main" val="4035948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E2A80D9-6572-3F45-BF53-9CB309DE9EEE}"/>
              </a:ext>
            </a:extLst>
          </p:cNvPr>
          <p:cNvSpPr>
            <a:spLocks noGrp="1"/>
          </p:cNvSpPr>
          <p:nvPr>
            <p:ph type="title"/>
          </p:nvPr>
        </p:nvSpPr>
        <p:spPr/>
        <p:txBody>
          <a:bodyPr/>
          <a:lstStyle/>
          <a:p>
            <a:r>
              <a:rPr lang="es-MX" dirty="0"/>
              <a:t>Bibliografía</a:t>
            </a:r>
          </a:p>
        </p:txBody>
      </p:sp>
      <p:sp>
        <p:nvSpPr>
          <p:cNvPr id="5" name="Marcador de contenido 4">
            <a:extLst>
              <a:ext uri="{FF2B5EF4-FFF2-40B4-BE49-F238E27FC236}">
                <a16:creationId xmlns:a16="http://schemas.microsoft.com/office/drawing/2014/main" id="{39382760-6A5E-C34F-8F79-BD04BAC47594}"/>
              </a:ext>
            </a:extLst>
          </p:cNvPr>
          <p:cNvSpPr>
            <a:spLocks noGrp="1"/>
          </p:cNvSpPr>
          <p:nvPr>
            <p:ph idx="1"/>
          </p:nvPr>
        </p:nvSpPr>
        <p:spPr>
          <a:xfrm>
            <a:off x="533400" y="533400"/>
            <a:ext cx="8482013" cy="4438650"/>
          </a:xfrm>
        </p:spPr>
        <p:txBody>
          <a:bodyPr>
            <a:normAutofit fontScale="62500" lnSpcReduction="20000"/>
          </a:bodyPr>
          <a:lstStyle/>
          <a:p>
            <a:pPr lvl="0">
              <a:lnSpc>
                <a:spcPct val="120000"/>
              </a:lnSpc>
              <a:spcBef>
                <a:spcPts val="800"/>
              </a:spcBef>
            </a:pPr>
            <a:r>
              <a:rPr lang="en-US" dirty="0" err="1">
                <a:solidFill>
                  <a:schemeClr val="tx1"/>
                </a:solidFill>
              </a:rPr>
              <a:t>Holmer</a:t>
            </a:r>
            <a:r>
              <a:rPr lang="en-US" dirty="0">
                <a:solidFill>
                  <a:schemeClr val="tx1"/>
                </a:solidFill>
              </a:rPr>
              <a:t> M., K. Black, C. Duarte, N. </a:t>
            </a:r>
            <a:r>
              <a:rPr lang="en-US" dirty="0" err="1">
                <a:solidFill>
                  <a:schemeClr val="tx1"/>
                </a:solidFill>
              </a:rPr>
              <a:t>Marba</a:t>
            </a:r>
            <a:r>
              <a:rPr lang="en-US" dirty="0">
                <a:solidFill>
                  <a:schemeClr val="tx1"/>
                </a:solidFill>
              </a:rPr>
              <a:t> e I. </a:t>
            </a:r>
            <a:r>
              <a:rPr lang="en-US" dirty="0" err="1">
                <a:solidFill>
                  <a:schemeClr val="tx1"/>
                </a:solidFill>
              </a:rPr>
              <a:t>Karakassis</a:t>
            </a:r>
            <a:r>
              <a:rPr lang="en-US" dirty="0">
                <a:solidFill>
                  <a:schemeClr val="tx1"/>
                </a:solidFill>
              </a:rPr>
              <a:t>. 2010. Aquaculture in the ecosystem. Springer. 336 pp. ISBN-10: 9048177324. ISBN-13: 978-9048177325.</a:t>
            </a:r>
            <a:endParaRPr lang="es-ES_tradnl" dirty="0">
              <a:solidFill>
                <a:schemeClr val="tx1"/>
              </a:solidFill>
            </a:endParaRPr>
          </a:p>
          <a:p>
            <a:pPr lvl="0">
              <a:lnSpc>
                <a:spcPct val="120000"/>
              </a:lnSpc>
              <a:spcBef>
                <a:spcPts val="800"/>
              </a:spcBef>
            </a:pPr>
            <a:r>
              <a:rPr lang="en-US" dirty="0">
                <a:solidFill>
                  <a:schemeClr val="tx1"/>
                </a:solidFill>
              </a:rPr>
              <a:t>Lucas J. y P. Southgate. 2004. Aquaculture: Farming Aquatic Animals and Plants. Blackwell. </a:t>
            </a:r>
            <a:r>
              <a:rPr lang="en-US" dirty="0" err="1">
                <a:solidFill>
                  <a:schemeClr val="tx1"/>
                </a:solidFill>
              </a:rPr>
              <a:t>Inglaterra</a:t>
            </a:r>
            <a:r>
              <a:rPr lang="en-US" dirty="0">
                <a:solidFill>
                  <a:schemeClr val="tx1"/>
                </a:solidFill>
              </a:rPr>
              <a:t>. 502pp.</a:t>
            </a:r>
            <a:endParaRPr lang="es-ES_tradnl" dirty="0">
              <a:solidFill>
                <a:schemeClr val="tx1"/>
              </a:solidFill>
            </a:endParaRPr>
          </a:p>
          <a:p>
            <a:pPr lvl="0">
              <a:lnSpc>
                <a:spcPct val="120000"/>
              </a:lnSpc>
              <a:spcBef>
                <a:spcPts val="800"/>
              </a:spcBef>
            </a:pPr>
            <a:r>
              <a:rPr lang="en-US" dirty="0">
                <a:solidFill>
                  <a:schemeClr val="tx1"/>
                </a:solidFill>
              </a:rPr>
              <a:t>Parker R. 2011. Aquaculture Science. Delmar Cengage Learning; 3 edition. 672 pp. ISBN-10: 9781435488120. ISBN-13: 978-1435488120</a:t>
            </a:r>
            <a:endParaRPr lang="es-ES_tradnl" dirty="0">
              <a:solidFill>
                <a:schemeClr val="tx1"/>
              </a:solidFill>
            </a:endParaRPr>
          </a:p>
          <a:p>
            <a:pPr lvl="0">
              <a:lnSpc>
                <a:spcPct val="120000"/>
              </a:lnSpc>
              <a:spcBef>
                <a:spcPts val="800"/>
              </a:spcBef>
            </a:pPr>
            <a:r>
              <a:rPr lang="en-US" dirty="0">
                <a:solidFill>
                  <a:schemeClr val="tx1"/>
                </a:solidFill>
              </a:rPr>
              <a:t>Pillay T. V. R y M. N. </a:t>
            </a:r>
            <a:r>
              <a:rPr lang="en-US" dirty="0" err="1">
                <a:solidFill>
                  <a:schemeClr val="tx1"/>
                </a:solidFill>
              </a:rPr>
              <a:t>Kutty</a:t>
            </a:r>
            <a:r>
              <a:rPr lang="en-US" dirty="0">
                <a:solidFill>
                  <a:schemeClr val="tx1"/>
                </a:solidFill>
              </a:rPr>
              <a:t>. 2005. Aquaculture: Principles and Practices (Fishing News Books). Wiley-Blackwell; 2a </a:t>
            </a:r>
            <a:r>
              <a:rPr lang="en-US" dirty="0" err="1">
                <a:solidFill>
                  <a:schemeClr val="tx1"/>
                </a:solidFill>
              </a:rPr>
              <a:t>edición</a:t>
            </a:r>
            <a:r>
              <a:rPr lang="en-US" dirty="0">
                <a:solidFill>
                  <a:schemeClr val="tx1"/>
                </a:solidFill>
              </a:rPr>
              <a:t>. 640 pp. ISBN-10: 9781405105323 ISBN-13: 978-1405105323</a:t>
            </a:r>
            <a:endParaRPr lang="es-ES_tradnl" dirty="0">
              <a:solidFill>
                <a:schemeClr val="tx1"/>
              </a:solidFill>
            </a:endParaRPr>
          </a:p>
          <a:p>
            <a:pPr lvl="0">
              <a:lnSpc>
                <a:spcPct val="120000"/>
              </a:lnSpc>
              <a:spcBef>
                <a:spcPts val="800"/>
              </a:spcBef>
            </a:pPr>
            <a:r>
              <a:rPr lang="en-US" dirty="0">
                <a:solidFill>
                  <a:schemeClr val="tx1"/>
                </a:solidFill>
              </a:rPr>
              <a:t>Romanowski N. 2006. Sustainable Freshwater Aquacultures: The Complete Guide from Backyard to Investor. University of New South Wales Press. 160pp. ISBN-10: 9780868408354, ISBN-13: 978-0868408354</a:t>
            </a:r>
            <a:endParaRPr lang="es-ES_tradnl" dirty="0">
              <a:solidFill>
                <a:schemeClr val="tx1"/>
              </a:solidFill>
            </a:endParaRPr>
          </a:p>
          <a:p>
            <a:pPr lvl="0">
              <a:lnSpc>
                <a:spcPct val="120000"/>
              </a:lnSpc>
              <a:spcBef>
                <a:spcPts val="800"/>
              </a:spcBef>
            </a:pPr>
            <a:r>
              <a:rPr lang="en-US" dirty="0">
                <a:solidFill>
                  <a:schemeClr val="tx1"/>
                </a:solidFill>
              </a:rPr>
              <a:t>Stickney R. 2009. Aquaculture. CABI. 320 pp. ISBN-10: 1845935438 ISBN-13: 978-1845935436</a:t>
            </a:r>
            <a:endParaRPr lang="es-ES_tradnl" dirty="0">
              <a:solidFill>
                <a:schemeClr val="tx1"/>
              </a:solidFill>
            </a:endParaRPr>
          </a:p>
          <a:p>
            <a:pPr lvl="0">
              <a:lnSpc>
                <a:spcPct val="120000"/>
              </a:lnSpc>
              <a:spcBef>
                <a:spcPts val="800"/>
              </a:spcBef>
            </a:pPr>
            <a:r>
              <a:rPr lang="en-US" dirty="0">
                <a:solidFill>
                  <a:schemeClr val="tx1"/>
                </a:solidFill>
              </a:rPr>
              <a:t>Stickney R. 2000. Encyclopedia of Aquaculture. WAS. USA 1060pp.</a:t>
            </a:r>
            <a:endParaRPr lang="es-ES_tradnl" dirty="0">
              <a:solidFill>
                <a:schemeClr val="tx1"/>
              </a:solidFill>
            </a:endParaRPr>
          </a:p>
          <a:p>
            <a:pPr lvl="0">
              <a:lnSpc>
                <a:spcPct val="120000"/>
              </a:lnSpc>
              <a:spcBef>
                <a:spcPts val="800"/>
              </a:spcBef>
            </a:pPr>
            <a:r>
              <a:rPr lang="en-US" dirty="0">
                <a:solidFill>
                  <a:schemeClr val="tx1"/>
                </a:solidFill>
              </a:rPr>
              <a:t>Timmons M., J. Ebeling y R. </a:t>
            </a:r>
            <a:r>
              <a:rPr lang="en-US" dirty="0" err="1">
                <a:solidFill>
                  <a:schemeClr val="tx1"/>
                </a:solidFill>
              </a:rPr>
              <a:t>Piedrahita</a:t>
            </a:r>
            <a:r>
              <a:rPr lang="en-US" dirty="0">
                <a:solidFill>
                  <a:schemeClr val="tx1"/>
                </a:solidFill>
              </a:rPr>
              <a:t>. 2009. </a:t>
            </a:r>
            <a:r>
              <a:rPr lang="en-US" dirty="0" err="1">
                <a:solidFill>
                  <a:schemeClr val="tx1"/>
                </a:solidFill>
              </a:rPr>
              <a:t>Acuicultura</a:t>
            </a:r>
            <a:r>
              <a:rPr lang="en-US" dirty="0">
                <a:solidFill>
                  <a:schemeClr val="tx1"/>
                </a:solidFill>
              </a:rPr>
              <a:t> </a:t>
            </a:r>
            <a:r>
              <a:rPr lang="en-US" dirty="0" err="1">
                <a:solidFill>
                  <a:schemeClr val="tx1"/>
                </a:solidFill>
              </a:rPr>
              <a:t>en</a:t>
            </a:r>
            <a:r>
              <a:rPr lang="en-US" dirty="0">
                <a:solidFill>
                  <a:schemeClr val="tx1"/>
                </a:solidFill>
              </a:rPr>
              <a:t> </a:t>
            </a:r>
            <a:r>
              <a:rPr lang="en-US" dirty="0" err="1">
                <a:solidFill>
                  <a:schemeClr val="tx1"/>
                </a:solidFill>
              </a:rPr>
              <a:t>Sistemas</a:t>
            </a:r>
            <a:r>
              <a:rPr lang="en-US" dirty="0">
                <a:solidFill>
                  <a:schemeClr val="tx1"/>
                </a:solidFill>
              </a:rPr>
              <a:t> de </a:t>
            </a:r>
            <a:r>
              <a:rPr lang="en-US" dirty="0" err="1">
                <a:solidFill>
                  <a:schemeClr val="tx1"/>
                </a:solidFill>
              </a:rPr>
              <a:t>Recirculación</a:t>
            </a:r>
            <a:r>
              <a:rPr lang="en-US" dirty="0">
                <a:solidFill>
                  <a:schemeClr val="tx1"/>
                </a:solidFill>
              </a:rPr>
              <a:t>. Cayuga Aqua Ventures. 959 pp. ISBN: 9780971264632.</a:t>
            </a:r>
            <a:endParaRPr lang="es-ES_tradnl" dirty="0">
              <a:solidFill>
                <a:schemeClr val="tx1"/>
              </a:solidFill>
            </a:endParaRPr>
          </a:p>
          <a:p>
            <a:endParaRPr lang="es-MX" dirty="0"/>
          </a:p>
        </p:txBody>
      </p:sp>
    </p:spTree>
    <p:extLst>
      <p:ext uri="{BB962C8B-B14F-4D97-AF65-F5344CB8AC3E}">
        <p14:creationId xmlns:p14="http://schemas.microsoft.com/office/powerpoint/2010/main" val="565997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Índice</a:t>
            </a:r>
          </a:p>
        </p:txBody>
      </p:sp>
      <p:pic>
        <p:nvPicPr>
          <p:cNvPr id="5" name="Imagen 4">
            <a:extLst>
              <a:ext uri="{FF2B5EF4-FFF2-40B4-BE49-F238E27FC236}">
                <a16:creationId xmlns:a16="http://schemas.microsoft.com/office/drawing/2014/main" id="{7B168145-0A5B-8A48-955B-FD9570B55817}"/>
              </a:ext>
            </a:extLst>
          </p:cNvPr>
          <p:cNvPicPr>
            <a:picLocks noChangeAspect="1"/>
          </p:cNvPicPr>
          <p:nvPr/>
        </p:nvPicPr>
        <p:blipFill>
          <a:blip r:embed="rId2"/>
          <a:stretch>
            <a:fillRect/>
          </a:stretch>
        </p:blipFill>
        <p:spPr>
          <a:xfrm>
            <a:off x="0" y="583324"/>
            <a:ext cx="9144000" cy="4091152"/>
          </a:xfrm>
          <a:prstGeom prst="rect">
            <a:avLst/>
          </a:prstGeom>
        </p:spPr>
      </p:pic>
    </p:spTree>
    <p:extLst>
      <p:ext uri="{BB962C8B-B14F-4D97-AF65-F5344CB8AC3E}">
        <p14:creationId xmlns:p14="http://schemas.microsoft.com/office/powerpoint/2010/main" val="36668106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831" y="0"/>
            <a:ext cx="9143169" cy="6858000"/>
          </a:xfrm>
          <a:prstGeom prst="rect">
            <a:avLst/>
          </a:prstGeom>
        </p:spPr>
      </p:pic>
      <p:sp>
        <p:nvSpPr>
          <p:cNvPr id="3" name="Marcador de contenido 2"/>
          <p:cNvSpPr>
            <a:spLocks noGrp="1"/>
          </p:cNvSpPr>
          <p:nvPr>
            <p:ph idx="1"/>
          </p:nvPr>
        </p:nvSpPr>
        <p:spPr>
          <a:xfrm>
            <a:off x="533400" y="546651"/>
            <a:ext cx="8040757" cy="4608445"/>
          </a:xfrm>
          <a:solidFill>
            <a:srgbClr val="E3E3E3">
              <a:alpha val="67843"/>
            </a:srgbClr>
          </a:solidFill>
        </p:spPr>
        <p:txBody>
          <a:bodyPr anchor="t">
            <a:normAutofit/>
          </a:bodyPr>
          <a:lstStyle/>
          <a:p>
            <a:endParaRPr lang="es-ES_tradnl" dirty="0">
              <a:solidFill>
                <a:sysClr val="windowText" lastClr="000000"/>
              </a:solidFill>
            </a:endParaRPr>
          </a:p>
          <a:p>
            <a:r>
              <a:rPr lang="es-ES_tradnl" dirty="0">
                <a:solidFill>
                  <a:sysClr val="windowText" lastClr="000000"/>
                </a:solidFill>
              </a:rPr>
              <a:t>Garantizar su calidad (inocuidad)</a:t>
            </a:r>
          </a:p>
          <a:p>
            <a:r>
              <a:rPr lang="es-ES_tradnl" dirty="0">
                <a:solidFill>
                  <a:sysClr val="windowText" lastClr="000000"/>
                </a:solidFill>
              </a:rPr>
              <a:t>Puede ser vehículo para la transmisión de enfermedades </a:t>
            </a:r>
          </a:p>
          <a:p>
            <a:r>
              <a:rPr lang="es-ES_tradnl" dirty="0">
                <a:solidFill>
                  <a:sysClr val="windowText" lastClr="000000"/>
                </a:solidFill>
              </a:rPr>
              <a:t>Cada vez que se consumen alimentos o se emplea algún producto o servicio, indirectamente se aprovecha el agua involucrada en sus procesos de producción </a:t>
            </a:r>
          </a:p>
          <a:p>
            <a:r>
              <a:rPr lang="es-ES_tradnl" dirty="0">
                <a:solidFill>
                  <a:sysClr val="windowText" lastClr="000000"/>
                </a:solidFill>
              </a:rPr>
              <a:t>Existen indicadores en materia de agua como el agua virtual, que es el volumen total de agua utilizada directa e indirectamente para la elaboración de un producto </a:t>
            </a:r>
          </a:p>
        </p:txBody>
      </p:sp>
      <p:sp>
        <p:nvSpPr>
          <p:cNvPr id="2" name="Título 1"/>
          <p:cNvSpPr>
            <a:spLocks noGrp="1"/>
          </p:cNvSpPr>
          <p:nvPr>
            <p:ph type="title"/>
          </p:nvPr>
        </p:nvSpPr>
        <p:spPr>
          <a:xfrm>
            <a:off x="533400" y="4262079"/>
            <a:ext cx="6554867" cy="755073"/>
          </a:xfrm>
        </p:spPr>
        <p:txBody>
          <a:bodyPr/>
          <a:lstStyle/>
          <a:p>
            <a:r>
              <a:rPr lang="es-ES_tradnl" dirty="0">
                <a:solidFill>
                  <a:srgbClr val="002060"/>
                </a:solidFill>
              </a:rPr>
              <a:t>El agua</a:t>
            </a:r>
          </a:p>
        </p:txBody>
      </p:sp>
    </p:spTree>
    <p:extLst>
      <p:ext uri="{BB962C8B-B14F-4D97-AF65-F5344CB8AC3E}">
        <p14:creationId xmlns:p14="http://schemas.microsoft.com/office/powerpoint/2010/main" val="684972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32647" y="685800"/>
            <a:ext cx="8044591" cy="659721"/>
          </a:xfrm>
        </p:spPr>
        <p:txBody>
          <a:bodyPr/>
          <a:lstStyle/>
          <a:p>
            <a:r>
              <a:rPr lang="es-ES" dirty="0"/>
              <a:t>Demanda de agua</a:t>
            </a:r>
          </a:p>
        </p:txBody>
      </p:sp>
      <p:sp>
        <p:nvSpPr>
          <p:cNvPr id="3" name="Marcador de contenido 2"/>
          <p:cNvSpPr>
            <a:spLocks noGrp="1"/>
          </p:cNvSpPr>
          <p:nvPr>
            <p:ph idx="1"/>
          </p:nvPr>
        </p:nvSpPr>
        <p:spPr>
          <a:xfrm>
            <a:off x="332647" y="2204455"/>
            <a:ext cx="6304121" cy="3921708"/>
          </a:xfrm>
        </p:spPr>
        <p:txBody>
          <a:bodyPr/>
          <a:lstStyle/>
          <a:p>
            <a:r>
              <a:rPr lang="es-ES" dirty="0">
                <a:solidFill>
                  <a:schemeClr val="tx2">
                    <a:lumMod val="40000"/>
                    <a:lumOff val="60000"/>
                  </a:schemeClr>
                </a:solidFill>
              </a:rPr>
              <a:t>Tipo de actividad de la empresa</a:t>
            </a:r>
          </a:p>
          <a:p>
            <a:r>
              <a:rPr lang="es-ES" dirty="0">
                <a:solidFill>
                  <a:schemeClr val="tx2">
                    <a:lumMod val="40000"/>
                    <a:lumOff val="60000"/>
                  </a:schemeClr>
                </a:solidFill>
              </a:rPr>
              <a:t>Capacidad de producción</a:t>
            </a:r>
          </a:p>
          <a:p>
            <a:r>
              <a:rPr lang="es-ES" dirty="0">
                <a:solidFill>
                  <a:schemeClr val="tx2">
                    <a:lumMod val="40000"/>
                    <a:lumOff val="60000"/>
                  </a:schemeClr>
                </a:solidFill>
              </a:rPr>
              <a:t>Condiciones climáticas de la región</a:t>
            </a:r>
          </a:p>
          <a:p>
            <a:r>
              <a:rPr lang="es-ES" dirty="0">
                <a:solidFill>
                  <a:schemeClr val="tx2">
                    <a:lumMod val="40000"/>
                    <a:lumOff val="60000"/>
                  </a:schemeClr>
                </a:solidFill>
              </a:rPr>
              <a:t>Disponibilidad de agua</a:t>
            </a:r>
          </a:p>
          <a:p>
            <a:r>
              <a:rPr lang="es-ES" dirty="0">
                <a:solidFill>
                  <a:schemeClr val="tx2">
                    <a:lumMod val="40000"/>
                    <a:lumOff val="60000"/>
                  </a:schemeClr>
                </a:solidFill>
              </a:rPr>
              <a:t>Método de producción </a:t>
            </a:r>
          </a:p>
          <a:p>
            <a:r>
              <a:rPr lang="es-ES" dirty="0">
                <a:solidFill>
                  <a:schemeClr val="tx2">
                    <a:lumMod val="40000"/>
                    <a:lumOff val="60000"/>
                  </a:schemeClr>
                </a:solidFill>
              </a:rPr>
              <a:t>Antigüedad de la infraestructura</a:t>
            </a:r>
          </a:p>
          <a:p>
            <a:r>
              <a:rPr lang="es-ES" dirty="0">
                <a:solidFill>
                  <a:schemeClr val="tx2">
                    <a:lumMod val="40000"/>
                    <a:lumOff val="60000"/>
                  </a:schemeClr>
                </a:solidFill>
              </a:rPr>
              <a:t>Prácticas operacionales</a:t>
            </a:r>
          </a:p>
          <a:p>
            <a:r>
              <a:rPr lang="es-ES" dirty="0">
                <a:solidFill>
                  <a:schemeClr val="tx2">
                    <a:lumMod val="40000"/>
                    <a:lumOff val="60000"/>
                  </a:schemeClr>
                </a:solidFill>
              </a:rPr>
              <a:t>Cultura de la empresa</a:t>
            </a:r>
          </a:p>
        </p:txBody>
      </p:sp>
      <p:sp>
        <p:nvSpPr>
          <p:cNvPr id="4" name="CuadroTexto 3"/>
          <p:cNvSpPr txBox="1"/>
          <p:nvPr/>
        </p:nvSpPr>
        <p:spPr>
          <a:xfrm>
            <a:off x="514089" y="1558124"/>
            <a:ext cx="7529909" cy="646331"/>
          </a:xfrm>
          <a:prstGeom prst="rect">
            <a:avLst/>
          </a:prstGeom>
          <a:noFill/>
        </p:spPr>
        <p:txBody>
          <a:bodyPr wrap="square" rtlCol="0">
            <a:spAutoFit/>
          </a:bodyPr>
          <a:lstStyle/>
          <a:p>
            <a:r>
              <a:rPr lang="es-ES" dirty="0"/>
              <a:t>El consumo de agua en la industria se determina por varios factores como: </a:t>
            </a:r>
          </a:p>
        </p:txBody>
      </p:sp>
      <p:pic>
        <p:nvPicPr>
          <p:cNvPr id="8" name="Imagen 7">
            <a:extLst>
              <a:ext uri="{FF2B5EF4-FFF2-40B4-BE49-F238E27FC236}">
                <a16:creationId xmlns:a16="http://schemas.microsoft.com/office/drawing/2014/main" id="{2891F5F7-4E65-8144-876C-8F7309141653}"/>
              </a:ext>
            </a:extLst>
          </p:cNvPr>
          <p:cNvPicPr>
            <a:picLocks noChangeAspect="1"/>
          </p:cNvPicPr>
          <p:nvPr/>
        </p:nvPicPr>
        <p:blipFill>
          <a:blip r:embed="rId2"/>
          <a:stretch>
            <a:fillRect/>
          </a:stretch>
        </p:blipFill>
        <p:spPr>
          <a:xfrm>
            <a:off x="4943475" y="4157662"/>
            <a:ext cx="4200525" cy="2700338"/>
          </a:xfrm>
          <a:prstGeom prst="rect">
            <a:avLst/>
          </a:prstGeom>
        </p:spPr>
      </p:pic>
      <p:sp>
        <p:nvSpPr>
          <p:cNvPr id="9" name="CuadroTexto 8">
            <a:extLst>
              <a:ext uri="{FF2B5EF4-FFF2-40B4-BE49-F238E27FC236}">
                <a16:creationId xmlns:a16="http://schemas.microsoft.com/office/drawing/2014/main" id="{EB091797-2703-CA4B-8C44-2EDD239C632C}"/>
              </a:ext>
            </a:extLst>
          </p:cNvPr>
          <p:cNvSpPr txBox="1"/>
          <p:nvPr/>
        </p:nvSpPr>
        <p:spPr>
          <a:xfrm>
            <a:off x="5700713" y="6457890"/>
            <a:ext cx="3443287" cy="400110"/>
          </a:xfrm>
          <a:prstGeom prst="rect">
            <a:avLst/>
          </a:prstGeom>
          <a:noFill/>
        </p:spPr>
        <p:txBody>
          <a:bodyPr wrap="square" rtlCol="0">
            <a:spAutoFit/>
          </a:bodyPr>
          <a:lstStyle/>
          <a:p>
            <a:r>
              <a:rPr lang="es-MX" sz="1000" dirty="0"/>
              <a:t>https://www.seaturtle-world.com/es/tortugas-marinas-en-cautiverio/</a:t>
            </a:r>
          </a:p>
        </p:txBody>
      </p:sp>
    </p:spTree>
    <p:extLst>
      <p:ext uri="{BB962C8B-B14F-4D97-AF65-F5344CB8AC3E}">
        <p14:creationId xmlns:p14="http://schemas.microsoft.com/office/powerpoint/2010/main" val="1633195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9932" y="685800"/>
            <a:ext cx="7757306" cy="886968"/>
          </a:xfrm>
        </p:spPr>
        <p:txBody>
          <a:bodyPr>
            <a:normAutofit fontScale="90000"/>
          </a:bodyPr>
          <a:lstStyle/>
          <a:p>
            <a:r>
              <a:rPr lang="es-ES" dirty="0"/>
              <a:t>Consumo de agua en algunas industrias</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617979835"/>
              </p:ext>
            </p:extLst>
          </p:nvPr>
        </p:nvGraphicFramePr>
        <p:xfrm>
          <a:off x="620713" y="2020888"/>
          <a:ext cx="7754937" cy="2865120"/>
        </p:xfrm>
        <a:graphic>
          <a:graphicData uri="http://schemas.openxmlformats.org/drawingml/2006/table">
            <a:tbl>
              <a:tblPr firstRow="1" bandRow="1">
                <a:tableStyleId>{5C22544A-7EE6-4342-B048-85BDC9FD1C3A}</a:tableStyleId>
              </a:tblPr>
              <a:tblGrid>
                <a:gridCol w="2584979">
                  <a:extLst>
                    <a:ext uri="{9D8B030D-6E8A-4147-A177-3AD203B41FA5}">
                      <a16:colId xmlns:a16="http://schemas.microsoft.com/office/drawing/2014/main" val="20000"/>
                    </a:ext>
                  </a:extLst>
                </a:gridCol>
                <a:gridCol w="2584979">
                  <a:extLst>
                    <a:ext uri="{9D8B030D-6E8A-4147-A177-3AD203B41FA5}">
                      <a16:colId xmlns:a16="http://schemas.microsoft.com/office/drawing/2014/main" val="20001"/>
                    </a:ext>
                  </a:extLst>
                </a:gridCol>
                <a:gridCol w="2584979">
                  <a:extLst>
                    <a:ext uri="{9D8B030D-6E8A-4147-A177-3AD203B41FA5}">
                      <a16:colId xmlns:a16="http://schemas.microsoft.com/office/drawing/2014/main" val="20002"/>
                    </a:ext>
                  </a:extLst>
                </a:gridCol>
              </a:tblGrid>
              <a:tr h="370840">
                <a:tc>
                  <a:txBody>
                    <a:bodyPr/>
                    <a:lstStyle/>
                    <a:p>
                      <a:r>
                        <a:rPr lang="es-ES" dirty="0"/>
                        <a:t>Producto</a:t>
                      </a:r>
                    </a:p>
                  </a:txBody>
                  <a:tcPr/>
                </a:tc>
                <a:tc>
                  <a:txBody>
                    <a:bodyPr/>
                    <a:lstStyle/>
                    <a:p>
                      <a:r>
                        <a:rPr lang="es-ES" dirty="0"/>
                        <a:t>Unidad</a:t>
                      </a:r>
                    </a:p>
                  </a:txBody>
                  <a:tcPr/>
                </a:tc>
                <a:tc>
                  <a:txBody>
                    <a:bodyPr/>
                    <a:lstStyle/>
                    <a:p>
                      <a:r>
                        <a:rPr lang="es-ES" dirty="0"/>
                        <a:t>Consumo (litros)</a:t>
                      </a:r>
                    </a:p>
                  </a:txBody>
                  <a:tcPr/>
                </a:tc>
                <a:extLst>
                  <a:ext uri="{0D108BD9-81ED-4DB2-BD59-A6C34878D82A}">
                    <a16:rowId xmlns:a16="http://schemas.microsoft.com/office/drawing/2014/main"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a:t>Panes y masas</a:t>
                      </a:r>
                    </a:p>
                  </a:txBody>
                  <a:tcPr/>
                </a:tc>
                <a:tc>
                  <a:txBody>
                    <a:bodyPr/>
                    <a:lstStyle/>
                    <a:p>
                      <a:r>
                        <a:rPr lang="es-ES" dirty="0"/>
                        <a:t>Tonelada</a:t>
                      </a:r>
                    </a:p>
                  </a:txBody>
                  <a:tcPr/>
                </a:tc>
                <a:tc>
                  <a:txBody>
                    <a:bodyPr/>
                    <a:lstStyle/>
                    <a:p>
                      <a:pPr algn="ctr"/>
                      <a:r>
                        <a:rPr lang="es-ES" dirty="0"/>
                        <a:t>600 a 4,200</a:t>
                      </a:r>
                    </a:p>
                  </a:txBody>
                  <a:tcPr/>
                </a:tc>
                <a:extLst>
                  <a:ext uri="{0D108BD9-81ED-4DB2-BD59-A6C34878D82A}">
                    <a16:rowId xmlns:a16="http://schemas.microsoft.com/office/drawing/2014/main" val="10001"/>
                  </a:ext>
                </a:extLst>
              </a:tr>
              <a:tr h="370840">
                <a:tc>
                  <a:txBody>
                    <a:bodyPr/>
                    <a:lstStyle/>
                    <a:p>
                      <a:r>
                        <a:rPr lang="es-ES" dirty="0"/>
                        <a:t>Comida</a:t>
                      </a:r>
                      <a:r>
                        <a:rPr lang="es-ES" baseline="0" dirty="0"/>
                        <a:t> enlatada</a:t>
                      </a:r>
                      <a:endParaRPr lang="es-ES" dirty="0"/>
                    </a:p>
                  </a:txBody>
                  <a:tcPr/>
                </a:tc>
                <a:tc>
                  <a:txBody>
                    <a:bodyPr/>
                    <a:lstStyle/>
                    <a:p>
                      <a:r>
                        <a:rPr lang="es-ES" dirty="0"/>
                        <a:t>Tonelada</a:t>
                      </a:r>
                    </a:p>
                  </a:txBody>
                  <a:tcPr/>
                </a:tc>
                <a:tc>
                  <a:txBody>
                    <a:bodyPr/>
                    <a:lstStyle/>
                    <a:p>
                      <a:pPr algn="ctr"/>
                      <a:r>
                        <a:rPr lang="es-ES" dirty="0"/>
                        <a:t>2,000</a:t>
                      </a:r>
                      <a:r>
                        <a:rPr lang="es-ES" baseline="0" dirty="0"/>
                        <a:t> a 80,000</a:t>
                      </a:r>
                      <a:endParaRPr lang="es-ES" dirty="0"/>
                    </a:p>
                  </a:txBody>
                  <a:tcPr/>
                </a:tc>
                <a:extLst>
                  <a:ext uri="{0D108BD9-81ED-4DB2-BD59-A6C34878D82A}">
                    <a16:rowId xmlns:a16="http://schemas.microsoft.com/office/drawing/2014/main" val="10002"/>
                  </a:ext>
                </a:extLst>
              </a:tr>
              <a:tr h="370840">
                <a:tc>
                  <a:txBody>
                    <a:bodyPr/>
                    <a:lstStyle/>
                    <a:p>
                      <a:r>
                        <a:rPr lang="es-ES" dirty="0"/>
                        <a:t>Carnes</a:t>
                      </a:r>
                    </a:p>
                  </a:txBody>
                  <a:tcPr/>
                </a:tc>
                <a:tc>
                  <a:txBody>
                    <a:bodyPr/>
                    <a:lstStyle/>
                    <a:p>
                      <a:r>
                        <a:rPr lang="es-ES" dirty="0"/>
                        <a:t>Tonelada</a:t>
                      </a:r>
                    </a:p>
                  </a:txBody>
                  <a:tcPr/>
                </a:tc>
                <a:tc>
                  <a:txBody>
                    <a:bodyPr/>
                    <a:lstStyle/>
                    <a:p>
                      <a:pPr algn="ctr"/>
                      <a:r>
                        <a:rPr lang="es-ES" dirty="0"/>
                        <a:t>20,000 a 35,000</a:t>
                      </a:r>
                    </a:p>
                  </a:txBody>
                  <a:tcPr/>
                </a:tc>
                <a:extLst>
                  <a:ext uri="{0D108BD9-81ED-4DB2-BD59-A6C34878D82A}">
                    <a16:rowId xmlns:a16="http://schemas.microsoft.com/office/drawing/2014/main" val="10003"/>
                  </a:ext>
                </a:extLst>
              </a:tr>
              <a:tr h="370840">
                <a:tc>
                  <a:txBody>
                    <a:bodyPr/>
                    <a:lstStyle/>
                    <a:p>
                      <a:r>
                        <a:rPr lang="es-ES" dirty="0"/>
                        <a:t>Pescados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a:t>Tonelada</a:t>
                      </a:r>
                    </a:p>
                    <a:p>
                      <a:endParaRPr lang="es-ES" dirty="0"/>
                    </a:p>
                  </a:txBody>
                  <a:tcPr/>
                </a:tc>
                <a:tc>
                  <a:txBody>
                    <a:bodyPr/>
                    <a:lstStyle/>
                    <a:p>
                      <a:pPr algn="ctr"/>
                      <a:r>
                        <a:rPr lang="es-ES" dirty="0"/>
                        <a:t>30,000 a 200,000</a:t>
                      </a:r>
                    </a:p>
                  </a:txBody>
                  <a:tcPr/>
                </a:tc>
                <a:extLst>
                  <a:ext uri="{0D108BD9-81ED-4DB2-BD59-A6C34878D82A}">
                    <a16:rowId xmlns:a16="http://schemas.microsoft.com/office/drawing/2014/main" val="10004"/>
                  </a:ext>
                </a:extLst>
              </a:tr>
              <a:tr h="370840">
                <a:tc>
                  <a:txBody>
                    <a:bodyPr/>
                    <a:lstStyle/>
                    <a:p>
                      <a:r>
                        <a:rPr lang="es-ES" dirty="0"/>
                        <a:t>Pollos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a:t>Pieza</a:t>
                      </a:r>
                    </a:p>
                  </a:txBody>
                  <a:tcPr/>
                </a:tc>
                <a:tc>
                  <a:txBody>
                    <a:bodyPr/>
                    <a:lstStyle/>
                    <a:p>
                      <a:pPr algn="ctr"/>
                      <a:r>
                        <a:rPr lang="es-ES" dirty="0"/>
                        <a:t>25</a:t>
                      </a:r>
                    </a:p>
                  </a:txBody>
                  <a:tcPr/>
                </a:tc>
                <a:extLst>
                  <a:ext uri="{0D108BD9-81ED-4DB2-BD59-A6C34878D82A}">
                    <a16:rowId xmlns:a16="http://schemas.microsoft.com/office/drawing/2014/main" val="10005"/>
                  </a:ext>
                </a:extLst>
              </a:tr>
              <a:tr h="370840">
                <a:tc>
                  <a:txBody>
                    <a:bodyPr/>
                    <a:lstStyle/>
                    <a:p>
                      <a:r>
                        <a:rPr lang="es-ES" dirty="0"/>
                        <a:t>Cerveza</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a:t>Litro</a:t>
                      </a:r>
                    </a:p>
                  </a:txBody>
                  <a:tcPr/>
                </a:tc>
                <a:tc>
                  <a:txBody>
                    <a:bodyPr/>
                    <a:lstStyle/>
                    <a:p>
                      <a:pPr algn="ctr"/>
                      <a:r>
                        <a:rPr lang="es-ES" dirty="0"/>
                        <a:t>6 a 30</a:t>
                      </a: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1271165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58896" y="4930560"/>
            <a:ext cx="6554867" cy="1317840"/>
          </a:xfrm>
        </p:spPr>
        <p:txBody>
          <a:bodyPr>
            <a:normAutofit/>
          </a:bodyPr>
          <a:lstStyle/>
          <a:p>
            <a:r>
              <a:rPr lang="es-ES_tradnl"/>
              <a:t>Producción </a:t>
            </a:r>
            <a:br>
              <a:rPr lang="es-ES_tradnl"/>
            </a:br>
            <a:r>
              <a:rPr lang="es-ES_tradnl"/>
              <a:t>de peces</a:t>
            </a:r>
            <a:endParaRPr lang="es-ES_tradnl" dirty="0"/>
          </a:p>
        </p:txBody>
      </p:sp>
      <p:pic>
        <p:nvPicPr>
          <p:cNvPr id="4" name="Imagen 3"/>
          <p:cNvPicPr>
            <a:picLocks noChangeAspect="1"/>
          </p:cNvPicPr>
          <p:nvPr/>
        </p:nvPicPr>
        <p:blipFill>
          <a:blip r:embed="rId2"/>
          <a:stretch>
            <a:fillRect/>
          </a:stretch>
        </p:blipFill>
        <p:spPr>
          <a:xfrm>
            <a:off x="216384" y="136609"/>
            <a:ext cx="2557713" cy="1951170"/>
          </a:xfrm>
          <a:prstGeom prst="rect">
            <a:avLst/>
          </a:prstGeom>
        </p:spPr>
      </p:pic>
      <p:pic>
        <p:nvPicPr>
          <p:cNvPr id="5" name="Imagen 4"/>
          <p:cNvPicPr>
            <a:picLocks noChangeAspect="1"/>
          </p:cNvPicPr>
          <p:nvPr/>
        </p:nvPicPr>
        <p:blipFill>
          <a:blip r:embed="rId3"/>
          <a:stretch>
            <a:fillRect/>
          </a:stretch>
        </p:blipFill>
        <p:spPr>
          <a:xfrm>
            <a:off x="5671692" y="2327692"/>
            <a:ext cx="2833150" cy="1961071"/>
          </a:xfrm>
          <a:prstGeom prst="rect">
            <a:avLst/>
          </a:prstGeom>
        </p:spPr>
      </p:pic>
      <p:pic>
        <p:nvPicPr>
          <p:cNvPr id="8" name="Imagen 7"/>
          <p:cNvPicPr>
            <a:picLocks noChangeAspect="1"/>
          </p:cNvPicPr>
          <p:nvPr/>
        </p:nvPicPr>
        <p:blipFill>
          <a:blip r:embed="rId4"/>
          <a:stretch>
            <a:fillRect/>
          </a:stretch>
        </p:blipFill>
        <p:spPr>
          <a:xfrm>
            <a:off x="6277396" y="45834"/>
            <a:ext cx="2866604" cy="1918095"/>
          </a:xfrm>
          <a:prstGeom prst="rect">
            <a:avLst/>
          </a:prstGeom>
        </p:spPr>
      </p:pic>
      <p:sp>
        <p:nvSpPr>
          <p:cNvPr id="3" name="Rectángulo 2">
            <a:extLst>
              <a:ext uri="{FF2B5EF4-FFF2-40B4-BE49-F238E27FC236}">
                <a16:creationId xmlns:a16="http://schemas.microsoft.com/office/drawing/2014/main" id="{9904320C-C059-594D-88C1-CE849B890503}"/>
              </a:ext>
            </a:extLst>
          </p:cNvPr>
          <p:cNvSpPr/>
          <p:nvPr/>
        </p:nvSpPr>
        <p:spPr>
          <a:xfrm>
            <a:off x="253804" y="1737174"/>
            <a:ext cx="2520293" cy="338554"/>
          </a:xfrm>
          <a:prstGeom prst="rect">
            <a:avLst/>
          </a:prstGeom>
        </p:spPr>
        <p:txBody>
          <a:bodyPr wrap="square">
            <a:spAutoFit/>
          </a:bodyPr>
          <a:lstStyle/>
          <a:p>
            <a:r>
              <a:rPr lang="es-MX" sz="800" dirty="0"/>
              <a:t>http://www.latribuna.hn/2015/03/07/tilapias-crianza-y-desove-de-alevines/</a:t>
            </a:r>
          </a:p>
        </p:txBody>
      </p:sp>
      <p:pic>
        <p:nvPicPr>
          <p:cNvPr id="12" name="Imagen 11">
            <a:extLst>
              <a:ext uri="{FF2B5EF4-FFF2-40B4-BE49-F238E27FC236}">
                <a16:creationId xmlns:a16="http://schemas.microsoft.com/office/drawing/2014/main" id="{7095D279-5D66-EB47-A864-0F4829EB46ED}"/>
              </a:ext>
            </a:extLst>
          </p:cNvPr>
          <p:cNvPicPr>
            <a:picLocks noChangeAspect="1"/>
          </p:cNvPicPr>
          <p:nvPr/>
        </p:nvPicPr>
        <p:blipFill>
          <a:blip r:embed="rId5"/>
          <a:stretch>
            <a:fillRect/>
          </a:stretch>
        </p:blipFill>
        <p:spPr>
          <a:xfrm>
            <a:off x="3075491" y="116420"/>
            <a:ext cx="2746453" cy="1981312"/>
          </a:xfrm>
          <a:prstGeom prst="rect">
            <a:avLst/>
          </a:prstGeom>
        </p:spPr>
      </p:pic>
      <p:sp>
        <p:nvSpPr>
          <p:cNvPr id="13" name="Rectángulo 12">
            <a:extLst>
              <a:ext uri="{FF2B5EF4-FFF2-40B4-BE49-F238E27FC236}">
                <a16:creationId xmlns:a16="http://schemas.microsoft.com/office/drawing/2014/main" id="{E82349B8-724B-9E45-869B-DBD03BE52BDE}"/>
              </a:ext>
            </a:extLst>
          </p:cNvPr>
          <p:cNvSpPr/>
          <p:nvPr/>
        </p:nvSpPr>
        <p:spPr>
          <a:xfrm>
            <a:off x="3075491" y="1733819"/>
            <a:ext cx="2596201" cy="415498"/>
          </a:xfrm>
          <a:prstGeom prst="rect">
            <a:avLst/>
          </a:prstGeom>
        </p:spPr>
        <p:txBody>
          <a:bodyPr wrap="square">
            <a:spAutoFit/>
          </a:bodyPr>
          <a:lstStyle/>
          <a:p>
            <a:r>
              <a:rPr lang="es-MX" sz="1000" dirty="0">
                <a:solidFill>
                  <a:schemeClr val="bg1"/>
                </a:solidFill>
              </a:rPr>
              <a:t>https://mx.depositphotos.com/44879575/stock-photo-bullfrog.html</a:t>
            </a:r>
          </a:p>
        </p:txBody>
      </p:sp>
      <p:sp>
        <p:nvSpPr>
          <p:cNvPr id="14" name="Rectángulo 13">
            <a:extLst>
              <a:ext uri="{FF2B5EF4-FFF2-40B4-BE49-F238E27FC236}">
                <a16:creationId xmlns:a16="http://schemas.microsoft.com/office/drawing/2014/main" id="{0EE422D9-08B3-FC49-A474-B5FB61481244}"/>
              </a:ext>
            </a:extLst>
          </p:cNvPr>
          <p:cNvSpPr/>
          <p:nvPr/>
        </p:nvSpPr>
        <p:spPr>
          <a:xfrm>
            <a:off x="6373633" y="1663690"/>
            <a:ext cx="2674130" cy="253916"/>
          </a:xfrm>
          <a:prstGeom prst="rect">
            <a:avLst/>
          </a:prstGeom>
        </p:spPr>
        <p:txBody>
          <a:bodyPr wrap="none">
            <a:spAutoFit/>
          </a:bodyPr>
          <a:lstStyle/>
          <a:p>
            <a:r>
              <a:rPr lang="es-MX" sz="1050" dirty="0"/>
              <a:t>https://www.ecured.cu/Lobina_negra</a:t>
            </a:r>
          </a:p>
        </p:txBody>
      </p:sp>
      <p:sp>
        <p:nvSpPr>
          <p:cNvPr id="15" name="Rectángulo 14">
            <a:extLst>
              <a:ext uri="{FF2B5EF4-FFF2-40B4-BE49-F238E27FC236}">
                <a16:creationId xmlns:a16="http://schemas.microsoft.com/office/drawing/2014/main" id="{E4C57214-6FB0-3C44-8556-605F3720ADF0}"/>
              </a:ext>
            </a:extLst>
          </p:cNvPr>
          <p:cNvSpPr/>
          <p:nvPr/>
        </p:nvSpPr>
        <p:spPr>
          <a:xfrm>
            <a:off x="5927532" y="3874336"/>
            <a:ext cx="2321469" cy="261610"/>
          </a:xfrm>
          <a:prstGeom prst="rect">
            <a:avLst/>
          </a:prstGeom>
        </p:spPr>
        <p:txBody>
          <a:bodyPr wrap="none">
            <a:spAutoFit/>
          </a:bodyPr>
          <a:lstStyle/>
          <a:p>
            <a:r>
              <a:rPr lang="es-MX" sz="1100" dirty="0"/>
              <a:t>https://bariloche.org/especies/</a:t>
            </a:r>
          </a:p>
        </p:txBody>
      </p:sp>
      <p:pic>
        <p:nvPicPr>
          <p:cNvPr id="17" name="Imagen 16">
            <a:extLst>
              <a:ext uri="{FF2B5EF4-FFF2-40B4-BE49-F238E27FC236}">
                <a16:creationId xmlns:a16="http://schemas.microsoft.com/office/drawing/2014/main" id="{89E8B135-B536-8B45-9BBA-D7F708E24DD3}"/>
              </a:ext>
            </a:extLst>
          </p:cNvPr>
          <p:cNvPicPr>
            <a:picLocks noChangeAspect="1"/>
          </p:cNvPicPr>
          <p:nvPr/>
        </p:nvPicPr>
        <p:blipFill>
          <a:blip r:embed="rId6"/>
          <a:stretch>
            <a:fillRect/>
          </a:stretch>
        </p:blipFill>
        <p:spPr>
          <a:xfrm>
            <a:off x="842410" y="2327692"/>
            <a:ext cx="2926703" cy="2196278"/>
          </a:xfrm>
          <a:prstGeom prst="rect">
            <a:avLst/>
          </a:prstGeom>
        </p:spPr>
      </p:pic>
      <p:sp>
        <p:nvSpPr>
          <p:cNvPr id="20" name="Rectángulo 19">
            <a:extLst>
              <a:ext uri="{FF2B5EF4-FFF2-40B4-BE49-F238E27FC236}">
                <a16:creationId xmlns:a16="http://schemas.microsoft.com/office/drawing/2014/main" id="{67B28FBC-6291-054F-9E6E-100E8D118EF9}"/>
              </a:ext>
            </a:extLst>
          </p:cNvPr>
          <p:cNvSpPr/>
          <p:nvPr/>
        </p:nvSpPr>
        <p:spPr>
          <a:xfrm>
            <a:off x="893129" y="4135946"/>
            <a:ext cx="2743200" cy="400110"/>
          </a:xfrm>
          <a:prstGeom prst="rect">
            <a:avLst/>
          </a:prstGeom>
        </p:spPr>
        <p:txBody>
          <a:bodyPr wrap="square">
            <a:spAutoFit/>
          </a:bodyPr>
          <a:lstStyle/>
          <a:p>
            <a:r>
              <a:rPr lang="es-MX" sz="1000" dirty="0"/>
              <a:t>http://membranaslosvolcanes.com/soluciones/estanque-acuicola/</a:t>
            </a:r>
          </a:p>
        </p:txBody>
      </p:sp>
      <p:pic>
        <p:nvPicPr>
          <p:cNvPr id="22" name="Imagen 21">
            <a:extLst>
              <a:ext uri="{FF2B5EF4-FFF2-40B4-BE49-F238E27FC236}">
                <a16:creationId xmlns:a16="http://schemas.microsoft.com/office/drawing/2014/main" id="{367C580C-EF11-AC41-9CDA-BE0E82471ADF}"/>
              </a:ext>
            </a:extLst>
          </p:cNvPr>
          <p:cNvPicPr>
            <a:picLocks noChangeAspect="1"/>
          </p:cNvPicPr>
          <p:nvPr/>
        </p:nvPicPr>
        <p:blipFill>
          <a:blip r:embed="rId7"/>
          <a:stretch>
            <a:fillRect/>
          </a:stretch>
        </p:blipFill>
        <p:spPr>
          <a:xfrm>
            <a:off x="3869013" y="4541661"/>
            <a:ext cx="3675062" cy="1868676"/>
          </a:xfrm>
          <a:prstGeom prst="rect">
            <a:avLst/>
          </a:prstGeom>
        </p:spPr>
      </p:pic>
      <p:sp>
        <p:nvSpPr>
          <p:cNvPr id="23" name="Rectángulo 22">
            <a:extLst>
              <a:ext uri="{FF2B5EF4-FFF2-40B4-BE49-F238E27FC236}">
                <a16:creationId xmlns:a16="http://schemas.microsoft.com/office/drawing/2014/main" id="{74A89BC7-5A1E-6F41-9086-B63E22C7DD81}"/>
              </a:ext>
            </a:extLst>
          </p:cNvPr>
          <p:cNvSpPr/>
          <p:nvPr/>
        </p:nvSpPr>
        <p:spPr>
          <a:xfrm>
            <a:off x="3894449" y="5929259"/>
            <a:ext cx="3649626" cy="400110"/>
          </a:xfrm>
          <a:prstGeom prst="rect">
            <a:avLst/>
          </a:prstGeom>
        </p:spPr>
        <p:txBody>
          <a:bodyPr wrap="square">
            <a:spAutoFit/>
          </a:bodyPr>
          <a:lstStyle/>
          <a:p>
            <a:r>
              <a:rPr lang="es-MX" sz="1000" dirty="0"/>
              <a:t>https://www.club-royal.es/sabias-que/el-salmon/tipos-de-salmon/</a:t>
            </a:r>
          </a:p>
        </p:txBody>
      </p:sp>
    </p:spTree>
    <p:extLst>
      <p:ext uri="{BB962C8B-B14F-4D97-AF65-F5344CB8AC3E}">
        <p14:creationId xmlns:p14="http://schemas.microsoft.com/office/powerpoint/2010/main" val="244261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¿qué es la acuicultura?</a:t>
            </a:r>
          </a:p>
        </p:txBody>
      </p:sp>
      <p:sp>
        <p:nvSpPr>
          <p:cNvPr id="3" name="Marcador de contenido 2"/>
          <p:cNvSpPr>
            <a:spLocks noGrp="1"/>
          </p:cNvSpPr>
          <p:nvPr>
            <p:ph idx="1"/>
          </p:nvPr>
        </p:nvSpPr>
        <p:spPr/>
        <p:txBody>
          <a:bodyPr/>
          <a:lstStyle/>
          <a:p>
            <a:pPr marL="0" indent="0">
              <a:buNone/>
            </a:pPr>
            <a:r>
              <a:rPr lang="es-ES" sz="2800" dirty="0">
                <a:effectLst>
                  <a:outerShdw blurRad="38100" dist="38100" dir="2700000" algn="tl">
                    <a:srgbClr val="000000">
                      <a:alpha val="43137"/>
                    </a:srgbClr>
                  </a:outerShdw>
                </a:effectLst>
              </a:rPr>
              <a:t>La producción </a:t>
            </a:r>
            <a:r>
              <a:rPr lang="es-ES" sz="2800" dirty="0">
                <a:solidFill>
                  <a:srgbClr val="FFFF00"/>
                </a:solidFill>
                <a:effectLst>
                  <a:outerShdw blurRad="38100" dist="38100" dir="2700000" algn="tl">
                    <a:srgbClr val="000000">
                      <a:alpha val="43137"/>
                    </a:srgbClr>
                  </a:outerShdw>
                </a:effectLst>
              </a:rPr>
              <a:t>controlada,</a:t>
            </a:r>
            <a:r>
              <a:rPr lang="es-ES" sz="2800" dirty="0">
                <a:effectLst>
                  <a:outerShdw blurRad="38100" dist="38100" dir="2700000" algn="tl">
                    <a:srgbClr val="000000">
                      <a:alpha val="43137"/>
                    </a:srgbClr>
                  </a:outerShdw>
                </a:effectLst>
              </a:rPr>
              <a:t> en </a:t>
            </a:r>
            <a:r>
              <a:rPr lang="es-ES" sz="2800" dirty="0">
                <a:solidFill>
                  <a:srgbClr val="FFFF00"/>
                </a:solidFill>
                <a:effectLst>
                  <a:outerShdw blurRad="38100" dist="38100" dir="2700000" algn="tl">
                    <a:srgbClr val="000000">
                      <a:alpha val="43137"/>
                    </a:srgbClr>
                  </a:outerShdw>
                </a:effectLst>
              </a:rPr>
              <a:t>cautiverio</a:t>
            </a:r>
            <a:r>
              <a:rPr lang="es-ES" sz="2800" dirty="0">
                <a:effectLst>
                  <a:outerShdw blurRad="38100" dist="38100" dir="2700000" algn="tl">
                    <a:srgbClr val="000000">
                      <a:alpha val="43137"/>
                    </a:srgbClr>
                  </a:outerShdw>
                </a:effectLst>
              </a:rPr>
              <a:t> y de </a:t>
            </a:r>
            <a:r>
              <a:rPr lang="es-ES" sz="2800" dirty="0">
                <a:solidFill>
                  <a:srgbClr val="FFFF00"/>
                </a:solidFill>
                <a:effectLst>
                  <a:outerShdw blurRad="38100" dist="38100" dir="2700000" algn="tl">
                    <a:srgbClr val="000000">
                      <a:alpha val="43137"/>
                    </a:srgbClr>
                  </a:outerShdw>
                </a:effectLst>
              </a:rPr>
              <a:t>manera sustentable, </a:t>
            </a:r>
            <a:r>
              <a:rPr lang="es-ES" sz="2800" dirty="0">
                <a:effectLst>
                  <a:outerShdw blurRad="38100" dist="38100" dir="2700000" algn="tl">
                    <a:srgbClr val="000000">
                      <a:alpha val="43137"/>
                    </a:srgbClr>
                  </a:outerShdw>
                </a:effectLst>
              </a:rPr>
              <a:t>de especies que pasan todo su ciclo de vida o una parte del mismo </a:t>
            </a:r>
            <a:r>
              <a:rPr lang="es-ES" sz="2800" dirty="0">
                <a:solidFill>
                  <a:srgbClr val="FFFF00"/>
                </a:solidFill>
                <a:effectLst>
                  <a:outerShdw blurRad="38100" dist="38100" dir="2700000" algn="tl">
                    <a:srgbClr val="000000">
                      <a:alpha val="43137"/>
                    </a:srgbClr>
                  </a:outerShdw>
                </a:effectLst>
              </a:rPr>
              <a:t>en el agua</a:t>
            </a:r>
            <a:r>
              <a:rPr lang="es-ES" sz="2800" dirty="0">
                <a:effectLst>
                  <a:outerShdw blurRad="38100" dist="38100" dir="2700000" algn="tl">
                    <a:srgbClr val="000000">
                      <a:alpha val="43137"/>
                    </a:srgbClr>
                  </a:outerShdw>
                </a:effectLst>
              </a:rPr>
              <a:t>, para la producción de su </a:t>
            </a:r>
            <a:r>
              <a:rPr lang="es-ES" sz="2800" dirty="0">
                <a:solidFill>
                  <a:srgbClr val="FFFF00"/>
                </a:solidFill>
                <a:effectLst>
                  <a:outerShdw blurRad="38100" dist="38100" dir="2700000" algn="tl">
                    <a:srgbClr val="000000">
                      <a:alpha val="43137"/>
                    </a:srgbClr>
                  </a:outerShdw>
                </a:effectLst>
              </a:rPr>
              <a:t>carne o de su especie</a:t>
            </a:r>
            <a:r>
              <a:rPr lang="es-ES" sz="2800" dirty="0">
                <a:effectLst>
                  <a:outerShdw blurRad="38100" dist="38100" dir="2700000" algn="tl">
                    <a:srgbClr val="000000">
                      <a:alpha val="43137"/>
                    </a:srgbClr>
                  </a:outerShdw>
                </a:effectLst>
              </a:rPr>
              <a:t>, ya sea para </a:t>
            </a:r>
            <a:r>
              <a:rPr lang="es-ES" sz="2800" dirty="0">
                <a:solidFill>
                  <a:srgbClr val="FFFF00"/>
                </a:solidFill>
                <a:effectLst>
                  <a:outerShdw blurRad="38100" dist="38100" dir="2700000" algn="tl">
                    <a:srgbClr val="000000">
                      <a:alpha val="43137"/>
                    </a:srgbClr>
                  </a:outerShdw>
                </a:effectLst>
              </a:rPr>
              <a:t>consumo humano </a:t>
            </a:r>
            <a:r>
              <a:rPr lang="es-ES" sz="2800" dirty="0">
                <a:effectLst>
                  <a:outerShdw blurRad="38100" dist="38100" dir="2700000" algn="tl">
                    <a:srgbClr val="000000">
                      <a:alpha val="43137"/>
                    </a:srgbClr>
                  </a:outerShdw>
                </a:effectLst>
              </a:rPr>
              <a:t>o para actividades de </a:t>
            </a:r>
            <a:r>
              <a:rPr lang="es-ES" sz="2800" dirty="0">
                <a:solidFill>
                  <a:srgbClr val="FFFF00"/>
                </a:solidFill>
                <a:effectLst>
                  <a:outerShdw blurRad="38100" dist="38100" dir="2700000" algn="tl">
                    <a:srgbClr val="000000">
                      <a:alpha val="43137"/>
                    </a:srgbClr>
                  </a:outerShdw>
                </a:effectLst>
              </a:rPr>
              <a:t>interés humano.</a:t>
            </a:r>
            <a:endParaRPr lang="es-MX" sz="2800" dirty="0">
              <a:solidFill>
                <a:srgbClr val="FFFF00"/>
              </a:solidFill>
              <a:effectLst>
                <a:outerShdw blurRad="38100" dist="38100" dir="2700000" algn="tl">
                  <a:srgbClr val="000000">
                    <a:alpha val="43137"/>
                  </a:srgbClr>
                </a:outerShdw>
              </a:effectLst>
            </a:endParaRPr>
          </a:p>
          <a:p>
            <a:endParaRPr lang="es-ES_tradnl" dirty="0"/>
          </a:p>
        </p:txBody>
      </p:sp>
    </p:spTree>
    <p:extLst>
      <p:ext uri="{BB962C8B-B14F-4D97-AF65-F5344CB8AC3E}">
        <p14:creationId xmlns:p14="http://schemas.microsoft.com/office/powerpoint/2010/main" val="1887094005"/>
      </p:ext>
    </p:extLst>
  </p:cSld>
  <p:clrMapOvr>
    <a:masterClrMapping/>
  </p:clrMapOvr>
</p:sld>
</file>

<file path=ppt/theme/theme1.xml><?xml version="1.0" encoding="utf-8"?>
<a:theme xmlns:a="http://schemas.openxmlformats.org/drawingml/2006/main" name="Segmento">
  <a:themeElements>
    <a:clrScheme name="Segmento">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gmento">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gmento">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235</TotalTime>
  <Words>1554</Words>
  <Application>Microsoft Macintosh PowerPoint</Application>
  <PresentationFormat>Presentación en pantalla (4:3)</PresentationFormat>
  <Paragraphs>207</Paragraphs>
  <Slides>32</Slides>
  <Notes>6</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1</vt:i4>
      </vt:variant>
      <vt:variant>
        <vt:lpstr>Títulos de diapositiva</vt:lpstr>
      </vt:variant>
      <vt:variant>
        <vt:i4>32</vt:i4>
      </vt:variant>
    </vt:vector>
  </HeadingPairs>
  <TitlesOfParts>
    <vt:vector size="43" baseType="lpstr">
      <vt:lpstr>ＭＳ Ｐゴシック</vt:lpstr>
      <vt:lpstr>Arial</vt:lpstr>
      <vt:lpstr>Calibri</vt:lpstr>
      <vt:lpstr>Century Gothic</vt:lpstr>
      <vt:lpstr>Gill Sans</vt:lpstr>
      <vt:lpstr>Helvetica Light</vt:lpstr>
      <vt:lpstr>Times New Roman</vt:lpstr>
      <vt:lpstr>Wingdings</vt:lpstr>
      <vt:lpstr>Wingdings 3</vt:lpstr>
      <vt:lpstr>Segmento</vt:lpstr>
      <vt:lpstr>Document</vt:lpstr>
      <vt:lpstr>acuicultura</vt:lpstr>
      <vt:lpstr>ACUICULTURA Unidad 1 “Aspectos conceptuales de la acuicultura” EL AGUA EN LA PRODUCCIÓN DE PECES</vt:lpstr>
      <vt:lpstr>Guía para su uso</vt:lpstr>
      <vt:lpstr>Índice</vt:lpstr>
      <vt:lpstr>El agua</vt:lpstr>
      <vt:lpstr>Demanda de agua</vt:lpstr>
      <vt:lpstr>Consumo de agua en algunas industrias</vt:lpstr>
      <vt:lpstr>Producción  de peces</vt:lpstr>
      <vt:lpstr>¿qué es la acuicultura?</vt:lpstr>
      <vt:lpstr>Componentes</vt:lpstr>
      <vt:lpstr>Componentes</vt:lpstr>
      <vt:lpstr>Componentes</vt:lpstr>
      <vt:lpstr>Componentes</vt:lpstr>
      <vt:lpstr>Presentación de PowerPoint</vt:lpstr>
      <vt:lpstr>Unidad 2. Aspectos generales.</vt:lpstr>
      <vt:lpstr>Presentación de PowerPoint</vt:lpstr>
      <vt:lpstr>Sistemas Sustentables</vt:lpstr>
      <vt:lpstr>SRA</vt:lpstr>
      <vt:lpstr>5 elementos básicos en un SRA</vt:lpstr>
      <vt:lpstr>Presentación de PowerPoint</vt:lpstr>
      <vt:lpstr>SEDIMENTACIÓN DE  ALTA TASA</vt:lpstr>
      <vt:lpstr>MICROMALLAS ROTATORIAS</vt:lpstr>
      <vt:lpstr>FILTROS DE PERDIGONES</vt:lpstr>
      <vt:lpstr>Presentación de PowerPoint</vt:lpstr>
      <vt:lpstr>Presentación de PowerPoint</vt:lpstr>
      <vt:lpstr>Presentación de PowerPoint</vt:lpstr>
      <vt:lpstr>Presentación de PowerPoint</vt:lpstr>
      <vt:lpstr>Oxígeno Disuelto </vt:lpstr>
      <vt:lpstr>Opciones de desgacificación</vt:lpstr>
      <vt:lpstr>Bombeo</vt:lpstr>
      <vt:lpstr>Presentación de PowerPoint</vt:lpstr>
      <vt:lpstr>Bibliografía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Acuicultura</dc:title>
  <dc:creator>Ivan Gallego Alarcon</dc:creator>
  <cp:lastModifiedBy>Ivan Gallego Alarcon</cp:lastModifiedBy>
  <cp:revision>22</cp:revision>
  <dcterms:created xsi:type="dcterms:W3CDTF">2016-05-03T03:58:52Z</dcterms:created>
  <dcterms:modified xsi:type="dcterms:W3CDTF">2018-09-27T15:46:40Z</dcterms:modified>
</cp:coreProperties>
</file>