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89" r:id="rId2"/>
    <p:sldId id="290" r:id="rId3"/>
    <p:sldId id="284" r:id="rId4"/>
    <p:sldId id="291" r:id="rId5"/>
    <p:sldId id="256" r:id="rId6"/>
    <p:sldId id="257" r:id="rId7"/>
    <p:sldId id="259" r:id="rId8"/>
    <p:sldId id="261" r:id="rId9"/>
    <p:sldId id="262" r:id="rId10"/>
    <p:sldId id="263" r:id="rId11"/>
    <p:sldId id="258" r:id="rId12"/>
    <p:sldId id="260" r:id="rId13"/>
    <p:sldId id="264" r:id="rId14"/>
    <p:sldId id="265" r:id="rId15"/>
    <p:sldId id="266" r:id="rId16"/>
    <p:sldId id="267" r:id="rId17"/>
    <p:sldId id="268" r:id="rId18"/>
    <p:sldId id="271" r:id="rId19"/>
    <p:sldId id="292" r:id="rId20"/>
    <p:sldId id="293" r:id="rId21"/>
    <p:sldId id="270" r:id="rId22"/>
    <p:sldId id="269" r:id="rId23"/>
    <p:sldId id="279" r:id="rId24"/>
    <p:sldId id="273" r:id="rId25"/>
    <p:sldId id="274" r:id="rId26"/>
    <p:sldId id="275" r:id="rId27"/>
    <p:sldId id="276" r:id="rId28"/>
    <p:sldId id="277" r:id="rId29"/>
    <p:sldId id="278" r:id="rId30"/>
    <p:sldId id="272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45"/>
  </p:normalViewPr>
  <p:slideViewPr>
    <p:cSldViewPr snapToGrid="0" snapToObjects="1">
      <p:cViewPr varScale="1">
        <p:scale>
          <a:sx n="95" d="100"/>
          <a:sy n="95" d="100"/>
        </p:scale>
        <p:origin x="5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4A3D2B-82E0-DD43-BE8C-8334F9BDFD21}" type="doc">
      <dgm:prSet loTypeId="urn:microsoft.com/office/officeart/2005/8/layout/cycle3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ES_tradnl"/>
        </a:p>
      </dgm:t>
    </dgm:pt>
    <dgm:pt modelId="{AA9C1328-8DDE-B24E-B385-F37D596868B2}">
      <dgm:prSet/>
      <dgm:spPr/>
      <dgm:t>
        <a:bodyPr/>
        <a:lstStyle/>
        <a:p>
          <a:pPr rtl="0"/>
          <a:r>
            <a:rPr lang="es-ES_tradnl"/>
            <a:t>Reproducción</a:t>
          </a:r>
        </a:p>
      </dgm:t>
    </dgm:pt>
    <dgm:pt modelId="{B3EBB5C6-DC6D-CA4E-8C8F-D45250C5AC07}" type="parTrans" cxnId="{663A83A3-7E8D-774D-A21E-7C9E8FCCFE8D}">
      <dgm:prSet/>
      <dgm:spPr/>
      <dgm:t>
        <a:bodyPr/>
        <a:lstStyle/>
        <a:p>
          <a:endParaRPr lang="es-ES_tradnl"/>
        </a:p>
      </dgm:t>
    </dgm:pt>
    <dgm:pt modelId="{D7AAB414-1317-3348-98C0-3C752EE040B1}" type="sibTrans" cxnId="{663A83A3-7E8D-774D-A21E-7C9E8FCCFE8D}">
      <dgm:prSet/>
      <dgm:spPr/>
      <dgm:t>
        <a:bodyPr/>
        <a:lstStyle/>
        <a:p>
          <a:endParaRPr lang="es-ES_tradnl"/>
        </a:p>
      </dgm:t>
    </dgm:pt>
    <dgm:pt modelId="{5C8F63FF-B607-2145-8A9E-1DB5B121A6D3}">
      <dgm:prSet/>
      <dgm:spPr/>
      <dgm:t>
        <a:bodyPr/>
        <a:lstStyle/>
        <a:p>
          <a:pPr rtl="0"/>
          <a:r>
            <a:rPr lang="es-ES_tradnl"/>
            <a:t>Desove</a:t>
          </a:r>
        </a:p>
      </dgm:t>
    </dgm:pt>
    <dgm:pt modelId="{BC378B53-4EC8-274F-A20A-56AA3112B576}" type="parTrans" cxnId="{3AE496FB-0246-8A46-98D8-6CE0B1909FA7}">
      <dgm:prSet/>
      <dgm:spPr/>
      <dgm:t>
        <a:bodyPr/>
        <a:lstStyle/>
        <a:p>
          <a:endParaRPr lang="es-ES_tradnl"/>
        </a:p>
      </dgm:t>
    </dgm:pt>
    <dgm:pt modelId="{89CC6CF6-A772-0349-A45C-C859ADD76ABC}" type="sibTrans" cxnId="{3AE496FB-0246-8A46-98D8-6CE0B1909FA7}">
      <dgm:prSet/>
      <dgm:spPr/>
      <dgm:t>
        <a:bodyPr/>
        <a:lstStyle/>
        <a:p>
          <a:endParaRPr lang="es-ES_tradnl"/>
        </a:p>
      </dgm:t>
    </dgm:pt>
    <dgm:pt modelId="{C2F413DA-13CB-8A4B-B8BC-8EDA414999A8}">
      <dgm:prSet/>
      <dgm:spPr/>
      <dgm:t>
        <a:bodyPr/>
        <a:lstStyle/>
        <a:p>
          <a:pPr rtl="0"/>
          <a:r>
            <a:rPr lang="es-ES_tradnl"/>
            <a:t>Incubación y eclosión</a:t>
          </a:r>
        </a:p>
      </dgm:t>
    </dgm:pt>
    <dgm:pt modelId="{3B688FB0-9D45-FA41-88BE-824E16498340}" type="parTrans" cxnId="{B73B94EA-F254-FF42-8D0A-7EF99ADCDBA7}">
      <dgm:prSet/>
      <dgm:spPr/>
      <dgm:t>
        <a:bodyPr/>
        <a:lstStyle/>
        <a:p>
          <a:endParaRPr lang="es-ES_tradnl"/>
        </a:p>
      </dgm:t>
    </dgm:pt>
    <dgm:pt modelId="{A1E5EFE5-31E0-744E-89D4-D5FEC8D02423}" type="sibTrans" cxnId="{B73B94EA-F254-FF42-8D0A-7EF99ADCDBA7}">
      <dgm:prSet/>
      <dgm:spPr/>
      <dgm:t>
        <a:bodyPr/>
        <a:lstStyle/>
        <a:p>
          <a:endParaRPr lang="es-ES_tradnl"/>
        </a:p>
      </dgm:t>
    </dgm:pt>
    <dgm:pt modelId="{8FFEDA85-1C42-B944-8CC1-E58D7A0A283D}">
      <dgm:prSet/>
      <dgm:spPr/>
      <dgm:t>
        <a:bodyPr/>
        <a:lstStyle/>
        <a:p>
          <a:pPr rtl="0"/>
          <a:r>
            <a:rPr lang="es-ES_tradnl"/>
            <a:t>Alevín</a:t>
          </a:r>
        </a:p>
      </dgm:t>
    </dgm:pt>
    <dgm:pt modelId="{B652BF40-B329-3C43-B188-225243C5107F}" type="parTrans" cxnId="{CABA30C6-9051-B745-BA8F-630D473692D8}">
      <dgm:prSet/>
      <dgm:spPr/>
      <dgm:t>
        <a:bodyPr/>
        <a:lstStyle/>
        <a:p>
          <a:endParaRPr lang="es-ES_tradnl"/>
        </a:p>
      </dgm:t>
    </dgm:pt>
    <dgm:pt modelId="{50228AD9-4957-EC46-B742-FF9C7F4D656E}" type="sibTrans" cxnId="{CABA30C6-9051-B745-BA8F-630D473692D8}">
      <dgm:prSet/>
      <dgm:spPr/>
      <dgm:t>
        <a:bodyPr/>
        <a:lstStyle/>
        <a:p>
          <a:endParaRPr lang="es-ES_tradnl"/>
        </a:p>
      </dgm:t>
    </dgm:pt>
    <dgm:pt modelId="{4499FB99-C63A-954A-AA50-49A76E9E9299}">
      <dgm:prSet/>
      <dgm:spPr/>
      <dgm:t>
        <a:bodyPr/>
        <a:lstStyle/>
        <a:p>
          <a:pPr rtl="0"/>
          <a:r>
            <a:rPr lang="es-ES_tradnl"/>
            <a:t>Cría</a:t>
          </a:r>
        </a:p>
      </dgm:t>
    </dgm:pt>
    <dgm:pt modelId="{39E4ACB5-A3FA-994B-96ED-117F5BEABF14}" type="parTrans" cxnId="{B464D227-21CF-354C-A305-CF89B3BACB3E}">
      <dgm:prSet/>
      <dgm:spPr/>
      <dgm:t>
        <a:bodyPr/>
        <a:lstStyle/>
        <a:p>
          <a:endParaRPr lang="es-ES_tradnl"/>
        </a:p>
      </dgm:t>
    </dgm:pt>
    <dgm:pt modelId="{EEFF6579-FA91-C741-A859-5D090552ED6C}" type="sibTrans" cxnId="{B464D227-21CF-354C-A305-CF89B3BACB3E}">
      <dgm:prSet/>
      <dgm:spPr/>
      <dgm:t>
        <a:bodyPr/>
        <a:lstStyle/>
        <a:p>
          <a:endParaRPr lang="es-ES_tradnl"/>
        </a:p>
      </dgm:t>
    </dgm:pt>
    <dgm:pt modelId="{8B26B447-9BAE-854C-B2EF-B95BA8B15773}">
      <dgm:prSet/>
      <dgm:spPr/>
      <dgm:t>
        <a:bodyPr/>
        <a:lstStyle/>
        <a:p>
          <a:pPr rtl="0"/>
          <a:r>
            <a:rPr lang="es-ES_tradnl"/>
            <a:t>Juvenil</a:t>
          </a:r>
        </a:p>
      </dgm:t>
    </dgm:pt>
    <dgm:pt modelId="{06901242-E80C-FF45-BD6F-FEA50A0B553F}" type="parTrans" cxnId="{FB6763D2-B067-FB46-B2D5-C3B26396892B}">
      <dgm:prSet/>
      <dgm:spPr/>
      <dgm:t>
        <a:bodyPr/>
        <a:lstStyle/>
        <a:p>
          <a:endParaRPr lang="es-ES_tradnl"/>
        </a:p>
      </dgm:t>
    </dgm:pt>
    <dgm:pt modelId="{8E139B20-18B3-BE4E-99C7-B2533D29F697}" type="sibTrans" cxnId="{FB6763D2-B067-FB46-B2D5-C3B26396892B}">
      <dgm:prSet/>
      <dgm:spPr/>
      <dgm:t>
        <a:bodyPr/>
        <a:lstStyle/>
        <a:p>
          <a:endParaRPr lang="es-ES_tradnl"/>
        </a:p>
      </dgm:t>
    </dgm:pt>
    <dgm:pt modelId="{3118EEAE-E5A3-114A-A110-4E6E80AB3857}">
      <dgm:prSet/>
      <dgm:spPr/>
      <dgm:t>
        <a:bodyPr/>
        <a:lstStyle/>
        <a:p>
          <a:pPr rtl="0"/>
          <a:r>
            <a:rPr lang="es-ES_tradnl"/>
            <a:t>Talla comercial</a:t>
          </a:r>
        </a:p>
      </dgm:t>
    </dgm:pt>
    <dgm:pt modelId="{300EC8BF-CB63-2742-BFB0-6B68F0349098}" type="parTrans" cxnId="{151DE29F-9FD6-2445-BEF0-78132E0754CC}">
      <dgm:prSet/>
      <dgm:spPr/>
      <dgm:t>
        <a:bodyPr/>
        <a:lstStyle/>
        <a:p>
          <a:endParaRPr lang="es-ES_tradnl"/>
        </a:p>
      </dgm:t>
    </dgm:pt>
    <dgm:pt modelId="{09C35D4F-3901-024F-AEF7-42B6A6F0C498}" type="sibTrans" cxnId="{151DE29F-9FD6-2445-BEF0-78132E0754CC}">
      <dgm:prSet/>
      <dgm:spPr/>
      <dgm:t>
        <a:bodyPr/>
        <a:lstStyle/>
        <a:p>
          <a:endParaRPr lang="es-ES_tradnl"/>
        </a:p>
      </dgm:t>
    </dgm:pt>
    <dgm:pt modelId="{D26714E5-41DB-6F4C-AFC8-7F11122374B0}">
      <dgm:prSet/>
      <dgm:spPr/>
      <dgm:t>
        <a:bodyPr/>
        <a:lstStyle/>
        <a:p>
          <a:pPr rtl="0"/>
          <a:r>
            <a:rPr lang="es-ES_tradnl" dirty="0"/>
            <a:t>Adulto</a:t>
          </a:r>
        </a:p>
      </dgm:t>
    </dgm:pt>
    <dgm:pt modelId="{FB50E94C-5645-A14D-88CA-7477EC0AD9CB}" type="parTrans" cxnId="{13CC2D54-0355-FA44-9B98-8CCA2A7C3B41}">
      <dgm:prSet/>
      <dgm:spPr/>
      <dgm:t>
        <a:bodyPr/>
        <a:lstStyle/>
        <a:p>
          <a:endParaRPr lang="es-ES_tradnl"/>
        </a:p>
      </dgm:t>
    </dgm:pt>
    <dgm:pt modelId="{B2101916-F572-2A49-80D7-8C34987C67DA}" type="sibTrans" cxnId="{13CC2D54-0355-FA44-9B98-8CCA2A7C3B41}">
      <dgm:prSet/>
      <dgm:spPr/>
      <dgm:t>
        <a:bodyPr/>
        <a:lstStyle/>
        <a:p>
          <a:endParaRPr lang="es-ES_tradnl"/>
        </a:p>
      </dgm:t>
    </dgm:pt>
    <dgm:pt modelId="{52926B78-4FDB-784E-80E8-655F70D6A265}" type="pres">
      <dgm:prSet presAssocID="{DF4A3D2B-82E0-DD43-BE8C-8334F9BDFD21}" presName="Name0" presStyleCnt="0">
        <dgm:presLayoutVars>
          <dgm:dir/>
          <dgm:resizeHandles val="exact"/>
        </dgm:presLayoutVars>
      </dgm:prSet>
      <dgm:spPr/>
    </dgm:pt>
    <dgm:pt modelId="{C90E2DAB-6751-884F-8D64-21B524BBEFFB}" type="pres">
      <dgm:prSet presAssocID="{DF4A3D2B-82E0-DD43-BE8C-8334F9BDFD21}" presName="cycle" presStyleCnt="0"/>
      <dgm:spPr/>
    </dgm:pt>
    <dgm:pt modelId="{C388DD96-3C0F-1143-8C98-177ED01BA96B}" type="pres">
      <dgm:prSet presAssocID="{AA9C1328-8DDE-B24E-B385-F37D596868B2}" presName="nodeFirstNode" presStyleLbl="node1" presStyleIdx="0" presStyleCnt="8">
        <dgm:presLayoutVars>
          <dgm:bulletEnabled val="1"/>
        </dgm:presLayoutVars>
      </dgm:prSet>
      <dgm:spPr/>
    </dgm:pt>
    <dgm:pt modelId="{88C72214-F93E-ED4E-85DD-11D3D586BF22}" type="pres">
      <dgm:prSet presAssocID="{D7AAB414-1317-3348-98C0-3C752EE040B1}" presName="sibTransFirstNode" presStyleLbl="bgShp" presStyleIdx="0" presStyleCnt="1"/>
      <dgm:spPr/>
    </dgm:pt>
    <dgm:pt modelId="{666BC57F-460B-2840-9C94-BC2B7127E235}" type="pres">
      <dgm:prSet presAssocID="{5C8F63FF-B607-2145-8A9E-1DB5B121A6D3}" presName="nodeFollowingNodes" presStyleLbl="node1" presStyleIdx="1" presStyleCnt="8">
        <dgm:presLayoutVars>
          <dgm:bulletEnabled val="1"/>
        </dgm:presLayoutVars>
      </dgm:prSet>
      <dgm:spPr/>
    </dgm:pt>
    <dgm:pt modelId="{2B6704D1-C2E6-8842-94AA-8BF5234E793E}" type="pres">
      <dgm:prSet presAssocID="{C2F413DA-13CB-8A4B-B8BC-8EDA414999A8}" presName="nodeFollowingNodes" presStyleLbl="node1" presStyleIdx="2" presStyleCnt="8">
        <dgm:presLayoutVars>
          <dgm:bulletEnabled val="1"/>
        </dgm:presLayoutVars>
      </dgm:prSet>
      <dgm:spPr/>
    </dgm:pt>
    <dgm:pt modelId="{03BC8C63-3EB5-E446-837D-A48B5E766CB3}" type="pres">
      <dgm:prSet presAssocID="{8FFEDA85-1C42-B944-8CC1-E58D7A0A283D}" presName="nodeFollowingNodes" presStyleLbl="node1" presStyleIdx="3" presStyleCnt="8">
        <dgm:presLayoutVars>
          <dgm:bulletEnabled val="1"/>
        </dgm:presLayoutVars>
      </dgm:prSet>
      <dgm:spPr/>
    </dgm:pt>
    <dgm:pt modelId="{CDD8AF53-4E06-3F42-BF4C-AD89C6724B80}" type="pres">
      <dgm:prSet presAssocID="{4499FB99-C63A-954A-AA50-49A76E9E9299}" presName="nodeFollowingNodes" presStyleLbl="node1" presStyleIdx="4" presStyleCnt="8">
        <dgm:presLayoutVars>
          <dgm:bulletEnabled val="1"/>
        </dgm:presLayoutVars>
      </dgm:prSet>
      <dgm:spPr/>
    </dgm:pt>
    <dgm:pt modelId="{549DC5FF-1FE2-7841-A743-7A092950F01F}" type="pres">
      <dgm:prSet presAssocID="{8B26B447-9BAE-854C-B2EF-B95BA8B15773}" presName="nodeFollowingNodes" presStyleLbl="node1" presStyleIdx="5" presStyleCnt="8">
        <dgm:presLayoutVars>
          <dgm:bulletEnabled val="1"/>
        </dgm:presLayoutVars>
      </dgm:prSet>
      <dgm:spPr/>
    </dgm:pt>
    <dgm:pt modelId="{7276039D-54E6-3147-96D3-1643A42AE45C}" type="pres">
      <dgm:prSet presAssocID="{3118EEAE-E5A3-114A-A110-4E6E80AB3857}" presName="nodeFollowingNodes" presStyleLbl="node1" presStyleIdx="6" presStyleCnt="8">
        <dgm:presLayoutVars>
          <dgm:bulletEnabled val="1"/>
        </dgm:presLayoutVars>
      </dgm:prSet>
      <dgm:spPr/>
    </dgm:pt>
    <dgm:pt modelId="{1F8FE54D-AF26-BC4E-91EB-AF23FB13966D}" type="pres">
      <dgm:prSet presAssocID="{D26714E5-41DB-6F4C-AFC8-7F11122374B0}" presName="nodeFollowingNodes" presStyleLbl="node1" presStyleIdx="7" presStyleCnt="8">
        <dgm:presLayoutVars>
          <dgm:bulletEnabled val="1"/>
        </dgm:presLayoutVars>
      </dgm:prSet>
      <dgm:spPr/>
    </dgm:pt>
  </dgm:ptLst>
  <dgm:cxnLst>
    <dgm:cxn modelId="{B464D227-21CF-354C-A305-CF89B3BACB3E}" srcId="{DF4A3D2B-82E0-DD43-BE8C-8334F9BDFD21}" destId="{4499FB99-C63A-954A-AA50-49A76E9E9299}" srcOrd="4" destOrd="0" parTransId="{39E4ACB5-A3FA-994B-96ED-117F5BEABF14}" sibTransId="{EEFF6579-FA91-C741-A859-5D090552ED6C}"/>
    <dgm:cxn modelId="{161B272A-A395-0143-BF42-5E99907B65E8}" type="presOf" srcId="{C2F413DA-13CB-8A4B-B8BC-8EDA414999A8}" destId="{2B6704D1-C2E6-8842-94AA-8BF5234E793E}" srcOrd="0" destOrd="0" presId="urn:microsoft.com/office/officeart/2005/8/layout/cycle3"/>
    <dgm:cxn modelId="{1E9C952E-DACE-A44A-B103-8633368543A4}" type="presOf" srcId="{5C8F63FF-B607-2145-8A9E-1DB5B121A6D3}" destId="{666BC57F-460B-2840-9C94-BC2B7127E235}" srcOrd="0" destOrd="0" presId="urn:microsoft.com/office/officeart/2005/8/layout/cycle3"/>
    <dgm:cxn modelId="{515AA64A-7BCF-A645-8FFA-A729BE20151C}" type="presOf" srcId="{AA9C1328-8DDE-B24E-B385-F37D596868B2}" destId="{C388DD96-3C0F-1143-8C98-177ED01BA96B}" srcOrd="0" destOrd="0" presId="urn:microsoft.com/office/officeart/2005/8/layout/cycle3"/>
    <dgm:cxn modelId="{13CC2D54-0355-FA44-9B98-8CCA2A7C3B41}" srcId="{DF4A3D2B-82E0-DD43-BE8C-8334F9BDFD21}" destId="{D26714E5-41DB-6F4C-AFC8-7F11122374B0}" srcOrd="7" destOrd="0" parTransId="{FB50E94C-5645-A14D-88CA-7477EC0AD9CB}" sibTransId="{B2101916-F572-2A49-80D7-8C34987C67DA}"/>
    <dgm:cxn modelId="{11E88D79-4584-334A-A287-5297AFEE0EB9}" type="presOf" srcId="{D7AAB414-1317-3348-98C0-3C752EE040B1}" destId="{88C72214-F93E-ED4E-85DD-11D3D586BF22}" srcOrd="0" destOrd="0" presId="urn:microsoft.com/office/officeart/2005/8/layout/cycle3"/>
    <dgm:cxn modelId="{7E24F593-1874-204F-947A-8DCED2D9C47E}" type="presOf" srcId="{D26714E5-41DB-6F4C-AFC8-7F11122374B0}" destId="{1F8FE54D-AF26-BC4E-91EB-AF23FB13966D}" srcOrd="0" destOrd="0" presId="urn:microsoft.com/office/officeart/2005/8/layout/cycle3"/>
    <dgm:cxn modelId="{151DE29F-9FD6-2445-BEF0-78132E0754CC}" srcId="{DF4A3D2B-82E0-DD43-BE8C-8334F9BDFD21}" destId="{3118EEAE-E5A3-114A-A110-4E6E80AB3857}" srcOrd="6" destOrd="0" parTransId="{300EC8BF-CB63-2742-BFB0-6B68F0349098}" sibTransId="{09C35D4F-3901-024F-AEF7-42B6A6F0C498}"/>
    <dgm:cxn modelId="{9CC469A1-62F6-D245-B0C7-178FDEED40E5}" type="presOf" srcId="{3118EEAE-E5A3-114A-A110-4E6E80AB3857}" destId="{7276039D-54E6-3147-96D3-1643A42AE45C}" srcOrd="0" destOrd="0" presId="urn:microsoft.com/office/officeart/2005/8/layout/cycle3"/>
    <dgm:cxn modelId="{663A83A3-7E8D-774D-A21E-7C9E8FCCFE8D}" srcId="{DF4A3D2B-82E0-DD43-BE8C-8334F9BDFD21}" destId="{AA9C1328-8DDE-B24E-B385-F37D596868B2}" srcOrd="0" destOrd="0" parTransId="{B3EBB5C6-DC6D-CA4E-8C8F-D45250C5AC07}" sibTransId="{D7AAB414-1317-3348-98C0-3C752EE040B1}"/>
    <dgm:cxn modelId="{47D22EAB-78B7-584D-914A-15FBF28872EC}" type="presOf" srcId="{8FFEDA85-1C42-B944-8CC1-E58D7A0A283D}" destId="{03BC8C63-3EB5-E446-837D-A48B5E766CB3}" srcOrd="0" destOrd="0" presId="urn:microsoft.com/office/officeart/2005/8/layout/cycle3"/>
    <dgm:cxn modelId="{E95D12C0-ED0B-0D4D-AFDF-E13256C5FB34}" type="presOf" srcId="{DF4A3D2B-82E0-DD43-BE8C-8334F9BDFD21}" destId="{52926B78-4FDB-784E-80E8-655F70D6A265}" srcOrd="0" destOrd="0" presId="urn:microsoft.com/office/officeart/2005/8/layout/cycle3"/>
    <dgm:cxn modelId="{CABA30C6-9051-B745-BA8F-630D473692D8}" srcId="{DF4A3D2B-82E0-DD43-BE8C-8334F9BDFD21}" destId="{8FFEDA85-1C42-B944-8CC1-E58D7A0A283D}" srcOrd="3" destOrd="0" parTransId="{B652BF40-B329-3C43-B188-225243C5107F}" sibTransId="{50228AD9-4957-EC46-B742-FF9C7F4D656E}"/>
    <dgm:cxn modelId="{FB6763D2-B067-FB46-B2D5-C3B26396892B}" srcId="{DF4A3D2B-82E0-DD43-BE8C-8334F9BDFD21}" destId="{8B26B447-9BAE-854C-B2EF-B95BA8B15773}" srcOrd="5" destOrd="0" parTransId="{06901242-E80C-FF45-BD6F-FEA50A0B553F}" sibTransId="{8E139B20-18B3-BE4E-99C7-B2533D29F697}"/>
    <dgm:cxn modelId="{D7AB12E2-FC75-4442-9F14-81EFBA7ECDDF}" type="presOf" srcId="{8B26B447-9BAE-854C-B2EF-B95BA8B15773}" destId="{549DC5FF-1FE2-7841-A743-7A092950F01F}" srcOrd="0" destOrd="0" presId="urn:microsoft.com/office/officeart/2005/8/layout/cycle3"/>
    <dgm:cxn modelId="{B73B94EA-F254-FF42-8D0A-7EF99ADCDBA7}" srcId="{DF4A3D2B-82E0-DD43-BE8C-8334F9BDFD21}" destId="{C2F413DA-13CB-8A4B-B8BC-8EDA414999A8}" srcOrd="2" destOrd="0" parTransId="{3B688FB0-9D45-FA41-88BE-824E16498340}" sibTransId="{A1E5EFE5-31E0-744E-89D4-D5FEC8D02423}"/>
    <dgm:cxn modelId="{339809F8-BCA2-9A45-9DC9-6F81F8897557}" type="presOf" srcId="{4499FB99-C63A-954A-AA50-49A76E9E9299}" destId="{CDD8AF53-4E06-3F42-BF4C-AD89C6724B80}" srcOrd="0" destOrd="0" presId="urn:microsoft.com/office/officeart/2005/8/layout/cycle3"/>
    <dgm:cxn modelId="{3AE496FB-0246-8A46-98D8-6CE0B1909FA7}" srcId="{DF4A3D2B-82E0-DD43-BE8C-8334F9BDFD21}" destId="{5C8F63FF-B607-2145-8A9E-1DB5B121A6D3}" srcOrd="1" destOrd="0" parTransId="{BC378B53-4EC8-274F-A20A-56AA3112B576}" sibTransId="{89CC6CF6-A772-0349-A45C-C859ADD76ABC}"/>
    <dgm:cxn modelId="{31E62946-E752-F34B-896A-C708FC7C444C}" type="presParOf" srcId="{52926B78-4FDB-784E-80E8-655F70D6A265}" destId="{C90E2DAB-6751-884F-8D64-21B524BBEFFB}" srcOrd="0" destOrd="0" presId="urn:microsoft.com/office/officeart/2005/8/layout/cycle3"/>
    <dgm:cxn modelId="{52D779B9-C846-A64A-8A0A-3A402BECE41F}" type="presParOf" srcId="{C90E2DAB-6751-884F-8D64-21B524BBEFFB}" destId="{C388DD96-3C0F-1143-8C98-177ED01BA96B}" srcOrd="0" destOrd="0" presId="urn:microsoft.com/office/officeart/2005/8/layout/cycle3"/>
    <dgm:cxn modelId="{3573EE3A-4C84-8241-88F0-A29DEAAF8223}" type="presParOf" srcId="{C90E2DAB-6751-884F-8D64-21B524BBEFFB}" destId="{88C72214-F93E-ED4E-85DD-11D3D586BF22}" srcOrd="1" destOrd="0" presId="urn:microsoft.com/office/officeart/2005/8/layout/cycle3"/>
    <dgm:cxn modelId="{0EF0463C-8F24-E648-ACE9-7658AA5E2A8D}" type="presParOf" srcId="{C90E2DAB-6751-884F-8D64-21B524BBEFFB}" destId="{666BC57F-460B-2840-9C94-BC2B7127E235}" srcOrd="2" destOrd="0" presId="urn:microsoft.com/office/officeart/2005/8/layout/cycle3"/>
    <dgm:cxn modelId="{C390B95E-D66A-DB44-B073-4296C93B6F60}" type="presParOf" srcId="{C90E2DAB-6751-884F-8D64-21B524BBEFFB}" destId="{2B6704D1-C2E6-8842-94AA-8BF5234E793E}" srcOrd="3" destOrd="0" presId="urn:microsoft.com/office/officeart/2005/8/layout/cycle3"/>
    <dgm:cxn modelId="{BC14CF87-D966-6449-821D-1ABEC8967B71}" type="presParOf" srcId="{C90E2DAB-6751-884F-8D64-21B524BBEFFB}" destId="{03BC8C63-3EB5-E446-837D-A48B5E766CB3}" srcOrd="4" destOrd="0" presId="urn:microsoft.com/office/officeart/2005/8/layout/cycle3"/>
    <dgm:cxn modelId="{0274E993-DCE7-D446-8365-4C5E65EA9E11}" type="presParOf" srcId="{C90E2DAB-6751-884F-8D64-21B524BBEFFB}" destId="{CDD8AF53-4E06-3F42-BF4C-AD89C6724B80}" srcOrd="5" destOrd="0" presId="urn:microsoft.com/office/officeart/2005/8/layout/cycle3"/>
    <dgm:cxn modelId="{D929F94E-1036-DF43-869B-F9802A9F7528}" type="presParOf" srcId="{C90E2DAB-6751-884F-8D64-21B524BBEFFB}" destId="{549DC5FF-1FE2-7841-A743-7A092950F01F}" srcOrd="6" destOrd="0" presId="urn:microsoft.com/office/officeart/2005/8/layout/cycle3"/>
    <dgm:cxn modelId="{8070AB12-60FF-0B4C-8B59-8ACE8A730AF8}" type="presParOf" srcId="{C90E2DAB-6751-884F-8D64-21B524BBEFFB}" destId="{7276039D-54E6-3147-96D3-1643A42AE45C}" srcOrd="7" destOrd="0" presId="urn:microsoft.com/office/officeart/2005/8/layout/cycle3"/>
    <dgm:cxn modelId="{7ED22968-2F3B-BB4B-95E9-D4D4FF69181D}" type="presParOf" srcId="{C90E2DAB-6751-884F-8D64-21B524BBEFFB}" destId="{1F8FE54D-AF26-BC4E-91EB-AF23FB13966D}" srcOrd="8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C72214-F93E-ED4E-85DD-11D3D586BF22}">
      <dsp:nvSpPr>
        <dsp:cNvPr id="0" name=""/>
        <dsp:cNvSpPr/>
      </dsp:nvSpPr>
      <dsp:spPr>
        <a:xfrm>
          <a:off x="2127319" y="-50623"/>
          <a:ext cx="6260961" cy="6260961"/>
        </a:xfrm>
        <a:prstGeom prst="circularArrow">
          <a:avLst>
            <a:gd name="adj1" fmla="val 5544"/>
            <a:gd name="adj2" fmla="val 330680"/>
            <a:gd name="adj3" fmla="val 14621544"/>
            <a:gd name="adj4" fmla="val 16889957"/>
            <a:gd name="adj5" fmla="val 5757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C388DD96-3C0F-1143-8C98-177ED01BA96B}">
      <dsp:nvSpPr>
        <dsp:cNvPr id="0" name=""/>
        <dsp:cNvSpPr/>
      </dsp:nvSpPr>
      <dsp:spPr>
        <a:xfrm>
          <a:off x="4356682" y="2866"/>
          <a:ext cx="1802234" cy="90111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/>
            <a:t>Reproducción</a:t>
          </a:r>
        </a:p>
      </dsp:txBody>
      <dsp:txXfrm>
        <a:off x="4400671" y="46855"/>
        <a:ext cx="1714256" cy="813139"/>
      </dsp:txXfrm>
    </dsp:sp>
    <dsp:sp modelId="{666BC57F-460B-2840-9C94-BC2B7127E235}">
      <dsp:nvSpPr>
        <dsp:cNvPr id="0" name=""/>
        <dsp:cNvSpPr/>
      </dsp:nvSpPr>
      <dsp:spPr>
        <a:xfrm>
          <a:off x="6244601" y="784868"/>
          <a:ext cx="1802234" cy="90111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/>
            <a:t>Desove</a:t>
          </a:r>
        </a:p>
      </dsp:txBody>
      <dsp:txXfrm>
        <a:off x="6288590" y="828857"/>
        <a:ext cx="1714256" cy="813139"/>
      </dsp:txXfrm>
    </dsp:sp>
    <dsp:sp modelId="{2B6704D1-C2E6-8842-94AA-8BF5234E793E}">
      <dsp:nvSpPr>
        <dsp:cNvPr id="0" name=""/>
        <dsp:cNvSpPr/>
      </dsp:nvSpPr>
      <dsp:spPr>
        <a:xfrm>
          <a:off x="7026602" y="2672786"/>
          <a:ext cx="1802234" cy="90111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/>
            <a:t>Incubación y eclosión</a:t>
          </a:r>
        </a:p>
      </dsp:txBody>
      <dsp:txXfrm>
        <a:off x="7070591" y="2716775"/>
        <a:ext cx="1714256" cy="813139"/>
      </dsp:txXfrm>
    </dsp:sp>
    <dsp:sp modelId="{03BC8C63-3EB5-E446-837D-A48B5E766CB3}">
      <dsp:nvSpPr>
        <dsp:cNvPr id="0" name=""/>
        <dsp:cNvSpPr/>
      </dsp:nvSpPr>
      <dsp:spPr>
        <a:xfrm>
          <a:off x="6244601" y="4560704"/>
          <a:ext cx="1802234" cy="90111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/>
            <a:t>Alevín</a:t>
          </a:r>
        </a:p>
      </dsp:txBody>
      <dsp:txXfrm>
        <a:off x="6288590" y="4604693"/>
        <a:ext cx="1714256" cy="813139"/>
      </dsp:txXfrm>
    </dsp:sp>
    <dsp:sp modelId="{CDD8AF53-4E06-3F42-BF4C-AD89C6724B80}">
      <dsp:nvSpPr>
        <dsp:cNvPr id="0" name=""/>
        <dsp:cNvSpPr/>
      </dsp:nvSpPr>
      <dsp:spPr>
        <a:xfrm>
          <a:off x="4356682" y="5342705"/>
          <a:ext cx="1802234" cy="901117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/>
            <a:t>Cría</a:t>
          </a:r>
        </a:p>
      </dsp:txBody>
      <dsp:txXfrm>
        <a:off x="4400671" y="5386694"/>
        <a:ext cx="1714256" cy="813139"/>
      </dsp:txXfrm>
    </dsp:sp>
    <dsp:sp modelId="{549DC5FF-1FE2-7841-A743-7A092950F01F}">
      <dsp:nvSpPr>
        <dsp:cNvPr id="0" name=""/>
        <dsp:cNvSpPr/>
      </dsp:nvSpPr>
      <dsp:spPr>
        <a:xfrm>
          <a:off x="2468764" y="4560704"/>
          <a:ext cx="1802234" cy="90111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/>
            <a:t>Juvenil</a:t>
          </a:r>
        </a:p>
      </dsp:txBody>
      <dsp:txXfrm>
        <a:off x="2512753" y="4604693"/>
        <a:ext cx="1714256" cy="813139"/>
      </dsp:txXfrm>
    </dsp:sp>
    <dsp:sp modelId="{7276039D-54E6-3147-96D3-1643A42AE45C}">
      <dsp:nvSpPr>
        <dsp:cNvPr id="0" name=""/>
        <dsp:cNvSpPr/>
      </dsp:nvSpPr>
      <dsp:spPr>
        <a:xfrm>
          <a:off x="1686763" y="2672786"/>
          <a:ext cx="1802234" cy="90111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/>
            <a:t>Talla comercial</a:t>
          </a:r>
        </a:p>
      </dsp:txBody>
      <dsp:txXfrm>
        <a:off x="1730752" y="2716775"/>
        <a:ext cx="1714256" cy="813139"/>
      </dsp:txXfrm>
    </dsp:sp>
    <dsp:sp modelId="{1F8FE54D-AF26-BC4E-91EB-AF23FB13966D}">
      <dsp:nvSpPr>
        <dsp:cNvPr id="0" name=""/>
        <dsp:cNvSpPr/>
      </dsp:nvSpPr>
      <dsp:spPr>
        <a:xfrm>
          <a:off x="2468764" y="784868"/>
          <a:ext cx="1802234" cy="90111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 dirty="0"/>
            <a:t>Adulto</a:t>
          </a:r>
        </a:p>
      </dsp:txBody>
      <dsp:txXfrm>
        <a:off x="2512753" y="828857"/>
        <a:ext cx="1714256" cy="813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1F317-860C-6143-971D-6D079E5AF1E7}" type="datetimeFigureOut">
              <a:rPr lang="es-ES_tradnl" smtClean="0"/>
              <a:t>27/9/18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BC63F-27A4-8846-986E-6C7BE4D17C0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9953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B3C88-243F-EC4C-998A-51A2125D171E}" type="slidenum">
              <a:rPr lang="es-ES_tradnl" smtClean="0"/>
              <a:t>25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92553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753732-79A9-DB4A-BFBD-1C0EFE876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A174387-8518-E54A-A289-BC173C498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8F7C2F-778E-ED4F-B726-0BFA7F982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4F350-8386-5B43-8F3B-747F214F96BF}" type="datetimeFigureOut">
              <a:rPr lang="es-MX" smtClean="0"/>
              <a:t>27/09/18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24A26F-A837-E846-BE7E-C5EC46B84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3C12FD-B5C0-D84D-A05F-B31B2E143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8FDC-DB96-E644-B62C-91FC2534BC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440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tiff"/><Relationship Id="rId4" Type="http://schemas.openxmlformats.org/officeDocument/2006/relationships/image" Target="../media/image36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uQe5g15YnWs" TargetMode="External"/><Relationship Id="rId2" Type="http://schemas.openxmlformats.org/officeDocument/2006/relationships/hyperlink" Target="https://youtu.be/zGYVtHyWjQ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669383"/>
            <a:ext cx="9144000" cy="1102519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800" dirty="0"/>
              <a:t>CULTIVO DE ORGANISMOS ACUÍCOLAS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16072"/>
            <a:ext cx="9144000" cy="461438"/>
          </a:xfrm>
        </p:spPr>
        <p:txBody>
          <a:bodyPr>
            <a:normAutofit lnSpcReduction="10000"/>
          </a:bodyPr>
          <a:lstStyle/>
          <a:p>
            <a:r>
              <a:rPr lang="es-ES" dirty="0"/>
              <a:t>Unidad 2 “CONCEPTOS BÁSICOS DE LA PRODUCCIÓN ACUÍCOLA”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524000" y="132390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Universidad Autónoma del Estado de México</a:t>
            </a:r>
          </a:p>
          <a:p>
            <a:pPr algn="ctr"/>
            <a:r>
              <a:rPr lang="es-E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Facultad de Ciencias</a:t>
            </a:r>
          </a:p>
          <a:p>
            <a:pPr algn="ctr"/>
            <a:endParaRPr lang="es-E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E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Biología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462470" y="4860548"/>
            <a:ext cx="3732456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100" b="1" dirty="0"/>
              <a:t>Dr. Iván Gallego Alarcón</a:t>
            </a:r>
          </a:p>
          <a:p>
            <a:pPr algn="r"/>
            <a:r>
              <a:rPr lang="es-ES" sz="2100" b="1" dirty="0"/>
              <a:t>Septiembre de 2018</a:t>
            </a:r>
          </a:p>
          <a:p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1106329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" y="207701"/>
            <a:ext cx="12191999" cy="640440"/>
          </a:xfrm>
        </p:spPr>
        <p:txBody>
          <a:bodyPr/>
          <a:lstStyle/>
          <a:p>
            <a:r>
              <a:rPr lang="es-ES_tradnl" dirty="0"/>
              <a:t>¿qué se necesita para una fábrica de peces?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1" y="975615"/>
            <a:ext cx="12191999" cy="627899"/>
          </a:xfrm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3200" b="1" dirty="0">
                <a:solidFill>
                  <a:schemeClr val="accent1">
                    <a:lumMod val="75000"/>
                  </a:schemeClr>
                </a:solidFill>
              </a:rPr>
              <a:t>Estanques, Jaulas, Tinas , </a:t>
            </a:r>
            <a:r>
              <a:rPr lang="es-ES_tradnl" sz="3200" b="1" dirty="0">
                <a:solidFill>
                  <a:schemeClr val="accent4">
                    <a:lumMod val="75000"/>
                  </a:schemeClr>
                </a:solidFill>
              </a:rPr>
              <a:t>Peceras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626" y="1933901"/>
            <a:ext cx="4037894" cy="407099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664" y="2648712"/>
            <a:ext cx="4246880" cy="318516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3CEE9F94-8F0F-A449-ACFF-CAC02C1762A8}"/>
              </a:ext>
            </a:extLst>
          </p:cNvPr>
          <p:cNvSpPr/>
          <p:nvPr/>
        </p:nvSpPr>
        <p:spPr>
          <a:xfrm>
            <a:off x="1380740" y="5710761"/>
            <a:ext cx="31662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http://animalfreedom.org/espagnol/opinion/acuario.html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774A4CA5-09FB-384A-8E8E-3718A6003723}"/>
              </a:ext>
            </a:extLst>
          </p:cNvPr>
          <p:cNvSpPr/>
          <p:nvPr/>
        </p:nvSpPr>
        <p:spPr>
          <a:xfrm>
            <a:off x="7974281" y="5587650"/>
            <a:ext cx="31662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http://animalfreedom.org/espagnol/opinion/acuario.html</a:t>
            </a:r>
          </a:p>
        </p:txBody>
      </p:sp>
    </p:spTree>
    <p:extLst>
      <p:ext uri="{BB962C8B-B14F-4D97-AF65-F5344CB8AC3E}">
        <p14:creationId xmlns:p14="http://schemas.microsoft.com/office/powerpoint/2010/main" val="45530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698219"/>
          </a:xfrm>
        </p:spPr>
        <p:txBody>
          <a:bodyPr/>
          <a:lstStyle/>
          <a:p>
            <a:r>
              <a:rPr lang="es-ES_tradnl" dirty="0"/>
              <a:t>Pueden estar en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0" y="698219"/>
            <a:ext cx="12192000" cy="815019"/>
          </a:xfrm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4400" dirty="0"/>
              <a:t>Tierra, RÍOS, lagunas o mar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0574" y="1847088"/>
            <a:ext cx="4466792" cy="395325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57" y="2058416"/>
            <a:ext cx="5435600" cy="35306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EA05E6C2-126C-8046-95B0-D34B6EDA9212}"/>
              </a:ext>
            </a:extLst>
          </p:cNvPr>
          <p:cNvSpPr/>
          <p:nvPr/>
        </p:nvSpPr>
        <p:spPr>
          <a:xfrm>
            <a:off x="6970574" y="5388961"/>
            <a:ext cx="44823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http://www.aquafeed.co/wp-content/uploads/2012/11/Jaula-de-red_-Acuicultura-a-amar-abierto.jpg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0FA58DC-91F5-DE4F-94B3-5AECB6E9A205}"/>
              </a:ext>
            </a:extLst>
          </p:cNvPr>
          <p:cNvSpPr/>
          <p:nvPr/>
        </p:nvSpPr>
        <p:spPr>
          <a:xfrm>
            <a:off x="807757" y="5188906"/>
            <a:ext cx="448235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GOOGLE EATRH</a:t>
            </a:r>
          </a:p>
        </p:txBody>
      </p:sp>
    </p:spTree>
    <p:extLst>
      <p:ext uri="{BB962C8B-B14F-4D97-AF65-F5344CB8AC3E}">
        <p14:creationId xmlns:p14="http://schemas.microsoft.com/office/powerpoint/2010/main" val="113671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" y="252757"/>
            <a:ext cx="12191999" cy="753083"/>
          </a:xfrm>
        </p:spPr>
        <p:txBody>
          <a:bodyPr/>
          <a:lstStyle/>
          <a:p>
            <a:r>
              <a:rPr lang="es-ES_tradnl" dirty="0"/>
              <a:t>¿</a:t>
            </a:r>
            <a:r>
              <a:rPr lang="es-ES_tradnl"/>
              <a:t>qué peces se utilizan?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16" y="2403539"/>
            <a:ext cx="4565649" cy="3424237"/>
          </a:xfrm>
        </p:spPr>
      </p:pic>
      <p:sp>
        <p:nvSpPr>
          <p:cNvPr id="6" name="Rectángulo 5"/>
          <p:cNvSpPr/>
          <p:nvPr/>
        </p:nvSpPr>
        <p:spPr>
          <a:xfrm>
            <a:off x="829316" y="1480209"/>
            <a:ext cx="45656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_tradnl" sz="5400" b="1" cap="none" spc="0" dirty="0">
                <a:ln/>
                <a:solidFill>
                  <a:schemeClr val="accent3"/>
                </a:solidFill>
                <a:effectLst/>
              </a:rPr>
              <a:t>Trucha arcoíris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7303" y="2403539"/>
            <a:ext cx="4761829" cy="342423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427303" y="1480209"/>
            <a:ext cx="47618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_tradnl" sz="5400" b="1" cap="none" spc="0" dirty="0">
                <a:ln/>
                <a:solidFill>
                  <a:schemeClr val="accent3"/>
                </a:solidFill>
                <a:effectLst/>
              </a:rPr>
              <a:t>Tilapia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4C0B2B5-60E0-CC4B-8849-B54E1CE67214}"/>
              </a:ext>
            </a:extLst>
          </p:cNvPr>
          <p:cNvSpPr txBox="1"/>
          <p:nvPr/>
        </p:nvSpPr>
        <p:spPr>
          <a:xfrm>
            <a:off x="829315" y="5581555"/>
            <a:ext cx="45656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/>
              <a:t>Foto: Iván Gallego Alarcón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42B7002-31BD-674A-AEA4-83D7182C2122}"/>
              </a:ext>
            </a:extLst>
          </p:cNvPr>
          <p:cNvSpPr/>
          <p:nvPr/>
        </p:nvSpPr>
        <p:spPr>
          <a:xfrm>
            <a:off x="6427302" y="5412278"/>
            <a:ext cx="25202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>
                <a:solidFill>
                  <a:schemeClr val="bg1"/>
                </a:solidFill>
              </a:rPr>
              <a:t>http://www.latribuna.hn/2015/03/07/tilapias-crianza-y-desove-de-alevines/</a:t>
            </a:r>
          </a:p>
        </p:txBody>
      </p:sp>
    </p:spTree>
    <p:extLst>
      <p:ext uri="{BB962C8B-B14F-4D97-AF65-F5344CB8AC3E}">
        <p14:creationId xmlns:p14="http://schemas.microsoft.com/office/powerpoint/2010/main" val="603074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" y="252757"/>
            <a:ext cx="12191999" cy="753083"/>
          </a:xfrm>
        </p:spPr>
        <p:txBody>
          <a:bodyPr/>
          <a:lstStyle/>
          <a:p>
            <a:r>
              <a:rPr lang="es-ES_tradnl" dirty="0"/>
              <a:t>¿</a:t>
            </a:r>
            <a:r>
              <a:rPr lang="es-ES_tradnl"/>
              <a:t>qué peces se utilizan?</a:t>
            </a:r>
          </a:p>
        </p:txBody>
      </p:sp>
      <p:sp>
        <p:nvSpPr>
          <p:cNvPr id="6" name="Rectángulo 5"/>
          <p:cNvSpPr/>
          <p:nvPr/>
        </p:nvSpPr>
        <p:spPr>
          <a:xfrm>
            <a:off x="962992" y="1480209"/>
            <a:ext cx="47486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_tradnl" sz="5400" b="1" cap="none" spc="0" dirty="0">
                <a:ln/>
                <a:solidFill>
                  <a:schemeClr val="accent3"/>
                </a:solidFill>
                <a:effectLst/>
              </a:rPr>
              <a:t>Carpa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623483" y="1480209"/>
            <a:ext cx="45656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_tradnl" sz="5400" b="1" cap="none" spc="0" dirty="0">
                <a:ln/>
                <a:solidFill>
                  <a:schemeClr val="accent3"/>
                </a:solidFill>
                <a:effectLst/>
              </a:rPr>
              <a:t>Bagre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992" y="2403538"/>
            <a:ext cx="4748696" cy="342423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3483" y="2403538"/>
            <a:ext cx="4565649" cy="3424237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39565944-3806-F740-960F-25E76307931D}"/>
              </a:ext>
            </a:extLst>
          </p:cNvPr>
          <p:cNvSpPr/>
          <p:nvPr/>
        </p:nvSpPr>
        <p:spPr>
          <a:xfrm>
            <a:off x="1067314" y="5458443"/>
            <a:ext cx="243688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http://hablemosdepeces.com/pez-koi-real/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799E8C4-145F-9F48-AEC1-15DC8F9F1781}"/>
              </a:ext>
            </a:extLst>
          </p:cNvPr>
          <p:cNvSpPr/>
          <p:nvPr/>
        </p:nvSpPr>
        <p:spPr>
          <a:xfrm>
            <a:off x="6678183" y="5396887"/>
            <a:ext cx="31646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http://www.laopinion.net/venta-bagre-negocio-rentable/</a:t>
            </a:r>
          </a:p>
        </p:txBody>
      </p:sp>
    </p:spTree>
    <p:extLst>
      <p:ext uri="{BB962C8B-B14F-4D97-AF65-F5344CB8AC3E}">
        <p14:creationId xmlns:p14="http://schemas.microsoft.com/office/powerpoint/2010/main" val="1001803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" y="252757"/>
            <a:ext cx="12191999" cy="753083"/>
          </a:xfrm>
        </p:spPr>
        <p:txBody>
          <a:bodyPr/>
          <a:lstStyle/>
          <a:p>
            <a:r>
              <a:rPr lang="es-ES_tradnl" dirty="0"/>
              <a:t>¿</a:t>
            </a:r>
            <a:r>
              <a:rPr lang="es-ES_tradnl"/>
              <a:t>qué peces se utilizan?</a:t>
            </a:r>
          </a:p>
        </p:txBody>
      </p:sp>
      <p:sp>
        <p:nvSpPr>
          <p:cNvPr id="6" name="Rectángulo 5"/>
          <p:cNvSpPr/>
          <p:nvPr/>
        </p:nvSpPr>
        <p:spPr>
          <a:xfrm>
            <a:off x="962992" y="1480209"/>
            <a:ext cx="47486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_tradnl" sz="5400" b="1" cap="none" spc="0" dirty="0">
                <a:ln/>
                <a:solidFill>
                  <a:schemeClr val="accent3"/>
                </a:solidFill>
                <a:effectLst/>
              </a:rPr>
              <a:t>Camarón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882174" y="1505337"/>
            <a:ext cx="430695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_tradnl" sz="5400" b="1" cap="none" spc="0" dirty="0">
                <a:ln/>
                <a:solidFill>
                  <a:schemeClr val="accent3"/>
                </a:solidFill>
                <a:effectLst/>
              </a:rPr>
              <a:t>Ostión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2174" y="2428667"/>
            <a:ext cx="4306958" cy="339910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12B309F-919B-AA43-9A83-15FAF4E1B0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60" y="2428667"/>
            <a:ext cx="4609028" cy="3456771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2DB9CA36-61F7-3244-9219-1288E5A544FE}"/>
              </a:ext>
            </a:extLst>
          </p:cNvPr>
          <p:cNvSpPr/>
          <p:nvPr/>
        </p:nvSpPr>
        <p:spPr>
          <a:xfrm>
            <a:off x="1032826" y="5581554"/>
            <a:ext cx="46090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http://www.netmar.com.mx/productos/crustaceos/camaron-u10/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D768889-72E4-604F-BB8C-A1F62B43F7AE}"/>
              </a:ext>
            </a:extLst>
          </p:cNvPr>
          <p:cNvSpPr/>
          <p:nvPr/>
        </p:nvSpPr>
        <p:spPr>
          <a:xfrm>
            <a:off x="6882174" y="5488448"/>
            <a:ext cx="430695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http://www.tierrafertil.com.mx/depredan-al-ostion-ciudad-del-carmen/</a:t>
            </a:r>
          </a:p>
        </p:txBody>
      </p:sp>
    </p:spTree>
    <p:extLst>
      <p:ext uri="{BB962C8B-B14F-4D97-AF65-F5344CB8AC3E}">
        <p14:creationId xmlns:p14="http://schemas.microsoft.com/office/powerpoint/2010/main" val="698174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" y="252757"/>
            <a:ext cx="12191999" cy="753083"/>
          </a:xfrm>
        </p:spPr>
        <p:txBody>
          <a:bodyPr/>
          <a:lstStyle/>
          <a:p>
            <a:r>
              <a:rPr lang="es-ES_tradnl" dirty="0"/>
              <a:t>¿</a:t>
            </a:r>
            <a:r>
              <a:rPr lang="es-ES_tradnl"/>
              <a:t>qué peces se utilizan?</a:t>
            </a:r>
          </a:p>
        </p:txBody>
      </p:sp>
      <p:sp>
        <p:nvSpPr>
          <p:cNvPr id="6" name="Rectángulo 5"/>
          <p:cNvSpPr/>
          <p:nvPr/>
        </p:nvSpPr>
        <p:spPr>
          <a:xfrm>
            <a:off x="962992" y="1480209"/>
            <a:ext cx="47486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_tradnl" sz="5400" b="1" cap="none" spc="0" dirty="0" err="1">
                <a:ln/>
                <a:solidFill>
                  <a:schemeClr val="accent3"/>
                </a:solidFill>
                <a:effectLst/>
              </a:rPr>
              <a:t>Gupies</a:t>
            </a:r>
            <a:endParaRPr lang="es-ES_tradnl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882174" y="1505337"/>
            <a:ext cx="430695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_tradnl" sz="5400" b="1" cap="none" spc="0" dirty="0">
                <a:ln/>
                <a:solidFill>
                  <a:schemeClr val="accent3"/>
                </a:solidFill>
                <a:effectLst/>
              </a:rPr>
              <a:t>Beta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240" y="2447717"/>
            <a:ext cx="3886200" cy="38862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2D7C3E4-3E97-8A42-AF61-B6EF4612D4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87" r="15207"/>
          <a:stretch/>
        </p:blipFill>
        <p:spPr>
          <a:xfrm>
            <a:off x="6666550" y="2398204"/>
            <a:ext cx="4738206" cy="3935713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AD154CCF-1BA0-D34B-93E2-79D5B1F5E931}"/>
              </a:ext>
            </a:extLst>
          </p:cNvPr>
          <p:cNvSpPr/>
          <p:nvPr/>
        </p:nvSpPr>
        <p:spPr>
          <a:xfrm>
            <a:off x="6666550" y="5964585"/>
            <a:ext cx="280557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https://peixebetta.club/tipos/betta-double-tail/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FF87A2E0-7C61-3C40-AFCF-F63A670411E4}"/>
              </a:ext>
            </a:extLst>
          </p:cNvPr>
          <p:cNvSpPr/>
          <p:nvPr/>
        </p:nvSpPr>
        <p:spPr>
          <a:xfrm>
            <a:off x="1394240" y="6038082"/>
            <a:ext cx="33570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https://www.keepingtropicalfish.co.uk/fish-database/guppy/</a:t>
            </a:r>
          </a:p>
        </p:txBody>
      </p:sp>
    </p:spTree>
    <p:extLst>
      <p:ext uri="{BB962C8B-B14F-4D97-AF65-F5344CB8AC3E}">
        <p14:creationId xmlns:p14="http://schemas.microsoft.com/office/powerpoint/2010/main" val="302636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" y="252757"/>
            <a:ext cx="12191999" cy="753083"/>
          </a:xfrm>
        </p:spPr>
        <p:txBody>
          <a:bodyPr/>
          <a:lstStyle/>
          <a:p>
            <a:r>
              <a:rPr lang="es-ES_tradnl" dirty="0"/>
              <a:t>¿</a:t>
            </a:r>
            <a:r>
              <a:rPr lang="es-ES_tradnl"/>
              <a:t>qué peces se utilizan?</a:t>
            </a:r>
          </a:p>
        </p:txBody>
      </p:sp>
      <p:sp>
        <p:nvSpPr>
          <p:cNvPr id="6" name="Rectángulo 5"/>
          <p:cNvSpPr/>
          <p:nvPr/>
        </p:nvSpPr>
        <p:spPr>
          <a:xfrm>
            <a:off x="962992" y="1480209"/>
            <a:ext cx="47486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_tradnl" sz="5400" b="1" cap="none" spc="0" dirty="0">
                <a:ln/>
                <a:solidFill>
                  <a:schemeClr val="accent3"/>
                </a:solidFill>
                <a:effectLst/>
              </a:rPr>
              <a:t>Japonés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882174" y="1505337"/>
            <a:ext cx="430695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_tradnl" sz="5400" b="1" cap="none" spc="0" dirty="0">
                <a:ln/>
                <a:solidFill>
                  <a:schemeClr val="accent3"/>
                </a:solidFill>
                <a:effectLst/>
              </a:rPr>
              <a:t>Carpa </a:t>
            </a:r>
            <a:r>
              <a:rPr lang="es-ES_tradnl" sz="5400" b="1" cap="none" spc="0" dirty="0" err="1">
                <a:ln/>
                <a:solidFill>
                  <a:schemeClr val="accent3"/>
                </a:solidFill>
                <a:effectLst/>
              </a:rPr>
              <a:t>Koi</a:t>
            </a:r>
            <a:endParaRPr lang="es-ES_tradnl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965" y="2306912"/>
            <a:ext cx="4214191" cy="416780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379" y="2622133"/>
            <a:ext cx="4479753" cy="3852588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9EA18AD1-5C97-5F42-8062-D603441AB3D6}"/>
              </a:ext>
            </a:extLst>
          </p:cNvPr>
          <p:cNvSpPr/>
          <p:nvPr/>
        </p:nvSpPr>
        <p:spPr>
          <a:xfrm>
            <a:off x="1311965" y="6290055"/>
            <a:ext cx="30796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https://www.pinterest.ph/pin/447545281715040871/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C6F740A-8074-134D-A758-806E4301BE6C}"/>
              </a:ext>
            </a:extLst>
          </p:cNvPr>
          <p:cNvSpPr/>
          <p:nvPr/>
        </p:nvSpPr>
        <p:spPr>
          <a:xfrm>
            <a:off x="6709379" y="5982278"/>
            <a:ext cx="344692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https://www.informador.mx/tecnologia/Carpas-koi-de-los-jardines-a-concursos-de-belleza-en-Japon-20180108-0082.html</a:t>
            </a:r>
          </a:p>
        </p:txBody>
      </p:sp>
    </p:spTree>
    <p:extLst>
      <p:ext uri="{BB962C8B-B14F-4D97-AF65-F5344CB8AC3E}">
        <p14:creationId xmlns:p14="http://schemas.microsoft.com/office/powerpoint/2010/main" val="1669547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6783" y="35422"/>
            <a:ext cx="10364451" cy="812718"/>
          </a:xfrm>
        </p:spPr>
        <p:txBody>
          <a:bodyPr/>
          <a:lstStyle/>
          <a:p>
            <a:r>
              <a:rPr lang="es-ES_tradnl" dirty="0"/>
              <a:t>¿cómo se conforma UNA UPA?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182EC3E-61F2-2345-B973-67C264E06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8095"/>
            <a:ext cx="12228928" cy="4535539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C98CC639-2EF9-994D-884E-38DA7B8A997F}"/>
              </a:ext>
            </a:extLst>
          </p:cNvPr>
          <p:cNvSpPr/>
          <p:nvPr/>
        </p:nvSpPr>
        <p:spPr>
          <a:xfrm>
            <a:off x="8833773" y="5184302"/>
            <a:ext cx="202491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http://truchaytilapia.blogspot.com</a:t>
            </a:r>
          </a:p>
        </p:txBody>
      </p:sp>
    </p:spTree>
    <p:extLst>
      <p:ext uri="{BB962C8B-B14F-4D97-AF65-F5344CB8AC3E}">
        <p14:creationId xmlns:p14="http://schemas.microsoft.com/office/powerpoint/2010/main" val="5014952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6694" y="141439"/>
            <a:ext cx="10364451" cy="613935"/>
          </a:xfrm>
        </p:spPr>
        <p:txBody>
          <a:bodyPr/>
          <a:lstStyle/>
          <a:p>
            <a:r>
              <a:rPr lang="es-ES_tradnl" dirty="0"/>
              <a:t>¿cómo se conforma UNA UPA?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104" y="755374"/>
            <a:ext cx="9367630" cy="601908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1BB4E30-9C20-A949-9942-4452660F1B28}"/>
              </a:ext>
            </a:extLst>
          </p:cNvPr>
          <p:cNvSpPr txBox="1"/>
          <p:nvPr/>
        </p:nvSpPr>
        <p:spPr>
          <a:xfrm>
            <a:off x="1525104" y="6405125"/>
            <a:ext cx="2501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GOOGLE EARTH</a:t>
            </a:r>
          </a:p>
        </p:txBody>
      </p:sp>
    </p:spTree>
    <p:extLst>
      <p:ext uri="{BB962C8B-B14F-4D97-AF65-F5344CB8AC3E}">
        <p14:creationId xmlns:p14="http://schemas.microsoft.com/office/powerpoint/2010/main" val="21456113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6694" y="141439"/>
            <a:ext cx="10364451" cy="613935"/>
          </a:xfrm>
        </p:spPr>
        <p:txBody>
          <a:bodyPr/>
          <a:lstStyle/>
          <a:p>
            <a:r>
              <a:rPr lang="es-ES_tradnl" dirty="0"/>
              <a:t>¿cómo se conforma UNA UPA?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1BB4E30-9C20-A949-9942-4452660F1B28}"/>
              </a:ext>
            </a:extLst>
          </p:cNvPr>
          <p:cNvSpPr txBox="1"/>
          <p:nvPr/>
        </p:nvSpPr>
        <p:spPr>
          <a:xfrm>
            <a:off x="1525104" y="6405125"/>
            <a:ext cx="2501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GOOGLE EARTH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B562EE3-2EA0-D748-A910-4CAFC6773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416" y="755374"/>
            <a:ext cx="10609729" cy="5931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553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e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709333"/>
            <a:ext cx="6858000" cy="3841964"/>
          </a:xfrm>
          <a:prstGeom prst="rect">
            <a:avLst/>
          </a:prstGeom>
        </p:spPr>
      </p:pic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1524000" y="4551297"/>
            <a:ext cx="9144000" cy="1967753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ES" sz="3600" dirty="0">
                <a:solidFill>
                  <a:sysClr val="windowText" lastClr="000000"/>
                </a:solidFill>
              </a:rPr>
              <a:t>CULTIVO DE ORGANISMOS ACUÍCOLAS</a:t>
            </a:r>
            <a:br>
              <a:rPr lang="es-ES" sz="4400" dirty="0">
                <a:solidFill>
                  <a:sysClr val="windowText" lastClr="000000"/>
                </a:solidFill>
              </a:rPr>
            </a:br>
            <a:r>
              <a:rPr lang="es-ES" sz="3200" dirty="0">
                <a:solidFill>
                  <a:sysClr val="windowText" lastClr="000000"/>
                </a:solidFill>
              </a:rPr>
              <a:t>Unidad 2 “CONCEPTOS BÁSICOS DE LA PRODUCCIÓN ACUÍCOLA”</a:t>
            </a:r>
            <a:br>
              <a:rPr lang="es-ES" sz="3200" dirty="0">
                <a:solidFill>
                  <a:sysClr val="windowText" lastClr="000000"/>
                </a:solidFill>
              </a:rPr>
            </a:br>
            <a:r>
              <a:rPr lang="es-ES" sz="3200" u="sng" dirty="0">
                <a:solidFill>
                  <a:sysClr val="windowText" lastClr="000000"/>
                </a:solidFill>
              </a:rPr>
              <a:t>UNIDADES DE PRODUCCIÓN ACUÍCOLA</a:t>
            </a:r>
            <a:endParaRPr lang="es-ES" sz="3200" i="1" u="sng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233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6694" y="141439"/>
            <a:ext cx="10364451" cy="613935"/>
          </a:xfrm>
        </p:spPr>
        <p:txBody>
          <a:bodyPr/>
          <a:lstStyle/>
          <a:p>
            <a:r>
              <a:rPr lang="es-ES_tradnl" dirty="0"/>
              <a:t>¿cómo se conforma UNA UPA?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1BB4E30-9C20-A949-9942-4452660F1B28}"/>
              </a:ext>
            </a:extLst>
          </p:cNvPr>
          <p:cNvSpPr txBox="1"/>
          <p:nvPr/>
        </p:nvSpPr>
        <p:spPr>
          <a:xfrm>
            <a:off x="1525104" y="6405125"/>
            <a:ext cx="2501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GOOGLE EARTH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A96FA0E-3555-1E47-B3E3-45A6425E2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694" y="755374"/>
            <a:ext cx="10394576" cy="6117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6072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7027" y="0"/>
            <a:ext cx="10364451" cy="772961"/>
          </a:xfrm>
        </p:spPr>
        <p:txBody>
          <a:bodyPr/>
          <a:lstStyle/>
          <a:p>
            <a:r>
              <a:rPr lang="es-ES_tradnl" dirty="0"/>
              <a:t>¿cómo se conforma UNA UPA?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2961"/>
            <a:ext cx="12192000" cy="6075294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5A85BB46-19A3-114F-9E48-B30990D27D43}"/>
              </a:ext>
            </a:extLst>
          </p:cNvPr>
          <p:cNvSpPr/>
          <p:nvPr/>
        </p:nvSpPr>
        <p:spPr>
          <a:xfrm>
            <a:off x="3478305" y="6306235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00" dirty="0"/>
              <a:t>http://truchaytilapia.blogspot.com/p/beneficios-del-negocio-de.html</a:t>
            </a:r>
          </a:p>
        </p:txBody>
      </p:sp>
    </p:spTree>
    <p:extLst>
      <p:ext uri="{BB962C8B-B14F-4D97-AF65-F5344CB8AC3E}">
        <p14:creationId xmlns:p14="http://schemas.microsoft.com/office/powerpoint/2010/main" val="20250316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gradFill rotWithShape="1">
            <a:gsLst>
              <a:gs pos="0">
                <a:schemeClr val="bg1">
                  <a:tint val="90000"/>
                  <a:lumMod val="110000"/>
                </a:schemeClr>
              </a:gs>
              <a:gs pos="100000">
                <a:schemeClr val="bg1">
                  <a:shade val="64000"/>
                  <a:lumMod val="88000"/>
                </a:schemeClr>
              </a:gs>
            </a:gsLst>
            <a:lin ang="5400000" scaled="0"/>
          </a:gradFill>
          <a:ln>
            <a:noFill/>
          </a:ln>
          <a:effectLst/>
        </p:spPr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25496B42-CC46-4183-B481-887CD3E8C72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758CE0-F916-4DCE-88D1-71430BE441B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7E2BA2D5-46A3-46C0-98C9-A072D543B3A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464" y="701177"/>
            <a:ext cx="7429654" cy="5663047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573895B-DA42-4260-AE1E-182BA412328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22173" y="701176"/>
            <a:ext cx="3707844" cy="56630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dirty="0"/>
              <a:t>¿cómo se conforma la </a:t>
            </a:r>
            <a:r>
              <a:rPr lang="en-US" sz="4800" dirty="0" err="1"/>
              <a:t>fábrica</a:t>
            </a:r>
            <a:r>
              <a:rPr lang="en-US" sz="4800" dirty="0"/>
              <a:t> de peces?</a:t>
            </a:r>
          </a:p>
        </p:txBody>
      </p:sp>
    </p:spTree>
    <p:extLst>
      <p:ext uri="{BB962C8B-B14F-4D97-AF65-F5344CB8AC3E}">
        <p14:creationId xmlns:p14="http://schemas.microsoft.com/office/powerpoint/2010/main" val="7810433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913774" y="3609878"/>
            <a:ext cx="10351752" cy="636770"/>
          </a:xfrm>
        </p:spPr>
        <p:txBody>
          <a:bodyPr>
            <a:noAutofit/>
          </a:bodyPr>
          <a:lstStyle/>
          <a:p>
            <a:r>
              <a:rPr lang="es-ES_tradnl" sz="4400" dirty="0"/>
              <a:t>Procesos en la fábrica de peces</a:t>
            </a:r>
          </a:p>
        </p:txBody>
      </p:sp>
      <p:grpSp>
        <p:nvGrpSpPr>
          <p:cNvPr id="6" name="Agrupar 5"/>
          <p:cNvGrpSpPr/>
          <p:nvPr/>
        </p:nvGrpSpPr>
        <p:grpSpPr>
          <a:xfrm flipH="1">
            <a:off x="6718851" y="197659"/>
            <a:ext cx="6630623" cy="3313043"/>
            <a:chOff x="4881336" y="-64079"/>
            <a:chExt cx="6850871" cy="3212588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627894" y="1465480"/>
              <a:ext cx="2715510" cy="168302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881336" y="-64079"/>
              <a:ext cx="2715510" cy="1683029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396545" y="977338"/>
              <a:ext cx="2715510" cy="1683029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016697" y="777435"/>
              <a:ext cx="2715510" cy="1683029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72925" y="270592"/>
              <a:ext cx="2715510" cy="16830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77155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805182" y="0"/>
            <a:ext cx="2386818" cy="6858000"/>
          </a:xfrm>
          <a:solidFill>
            <a:schemeClr val="tx1"/>
          </a:solidFill>
        </p:spPr>
        <p:txBody>
          <a:bodyPr vert="vert">
            <a:normAutofit/>
          </a:bodyPr>
          <a:lstStyle/>
          <a:p>
            <a:pPr algn="ctr"/>
            <a:r>
              <a:rPr lang="es-ES_tradnl" sz="6600" b="1" dirty="0">
                <a:solidFill>
                  <a:schemeClr val="bg1"/>
                </a:solidFill>
              </a:rPr>
              <a:t>Producción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838200" y="365125"/>
          <a:ext cx="10515600" cy="6246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echa curvada hacia la derecha 4"/>
          <p:cNvSpPr/>
          <p:nvPr/>
        </p:nvSpPr>
        <p:spPr>
          <a:xfrm rot="5400000">
            <a:off x="1818249" y="1304779"/>
            <a:ext cx="886264" cy="2553286"/>
          </a:xfrm>
          <a:prstGeom prst="curvedRightArrow">
            <a:avLst>
              <a:gd name="adj1" fmla="val 38909"/>
              <a:gd name="adj2" fmla="val 60139"/>
              <a:gd name="adj3" fmla="val 75444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119575" y="3201682"/>
            <a:ext cx="1730326" cy="858129"/>
          </a:xfrm>
          <a:prstGeom prst="round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/>
              <a:t>Sacrificio</a:t>
            </a:r>
          </a:p>
        </p:txBody>
      </p:sp>
    </p:spTree>
    <p:extLst>
      <p:ext uri="{BB962C8B-B14F-4D97-AF65-F5344CB8AC3E}">
        <p14:creationId xmlns:p14="http://schemas.microsoft.com/office/powerpoint/2010/main" val="3046595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/>
          <p:cNvSpPr/>
          <p:nvPr/>
        </p:nvSpPr>
        <p:spPr>
          <a:xfrm>
            <a:off x="0" y="1589649"/>
            <a:ext cx="12192000" cy="443132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Rectángulo redondeado 6"/>
          <p:cNvSpPr/>
          <p:nvPr/>
        </p:nvSpPr>
        <p:spPr>
          <a:xfrm>
            <a:off x="239151" y="211015"/>
            <a:ext cx="3390314" cy="1181687"/>
          </a:xfrm>
          <a:prstGeom prst="round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dirty="0"/>
              <a:t>Reproducción</a:t>
            </a:r>
          </a:p>
        </p:txBody>
      </p:sp>
      <p:grpSp>
        <p:nvGrpSpPr>
          <p:cNvPr id="16" name="Agrupar 15"/>
          <p:cNvGrpSpPr/>
          <p:nvPr/>
        </p:nvGrpSpPr>
        <p:grpSpPr>
          <a:xfrm>
            <a:off x="0" y="1972310"/>
            <a:ext cx="5499100" cy="3644900"/>
            <a:chOff x="239151" y="1972310"/>
            <a:chExt cx="5499100" cy="3644900"/>
          </a:xfrm>
        </p:grpSpPr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9151" y="1972310"/>
              <a:ext cx="5499100" cy="3644900"/>
            </a:xfrm>
            <a:prstGeom prst="rect">
              <a:avLst/>
            </a:prstGeom>
          </p:spPr>
        </p:pic>
        <p:sp>
          <p:nvSpPr>
            <p:cNvPr id="13" name="Rectángulo 12"/>
            <p:cNvSpPr/>
            <p:nvPr/>
          </p:nvSpPr>
          <p:spPr>
            <a:xfrm>
              <a:off x="239151" y="5370989"/>
              <a:ext cx="5499100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</a:rPr>
                <a:t>http://</a:t>
              </a:r>
              <a:r>
                <a:rPr lang="es-ES_tradnl" sz="1000" dirty="0" err="1">
                  <a:solidFill>
                    <a:schemeClr val="bg1"/>
                  </a:solidFill>
                </a:rPr>
                <a:t>www.fmvz.unam.mx</a:t>
              </a:r>
              <a:r>
                <a:rPr lang="es-ES_tradnl" sz="1000" dirty="0">
                  <a:solidFill>
                    <a:schemeClr val="bg1"/>
                  </a:solidFill>
                </a:rPr>
                <a:t>/zootecnia/IMG/</a:t>
              </a:r>
              <a:r>
                <a:rPr lang="es-ES_tradnl" sz="1000" dirty="0" err="1">
                  <a:solidFill>
                    <a:schemeClr val="bg1"/>
                  </a:solidFill>
                </a:rPr>
                <a:t>Descripcion</a:t>
              </a:r>
              <a:r>
                <a:rPr lang="es-ES_tradnl" sz="1000" dirty="0">
                  <a:solidFill>
                    <a:schemeClr val="bg1"/>
                  </a:solidFill>
                </a:rPr>
                <a:t>/CEIEGT/</a:t>
              </a:r>
              <a:r>
                <a:rPr lang="es-ES_tradnl" sz="1000" dirty="0" err="1">
                  <a:solidFill>
                    <a:schemeClr val="bg1"/>
                  </a:solidFill>
                </a:rPr>
                <a:t>Acuicola</a:t>
              </a:r>
              <a:r>
                <a:rPr lang="es-ES_tradnl" sz="1000" dirty="0">
                  <a:solidFill>
                    <a:schemeClr val="bg1"/>
                  </a:solidFill>
                </a:rPr>
                <a:t>/2014/Figura3.png</a:t>
              </a:r>
            </a:p>
          </p:txBody>
        </p:sp>
      </p:grpSp>
      <p:grpSp>
        <p:nvGrpSpPr>
          <p:cNvPr id="17" name="Agrupar 16"/>
          <p:cNvGrpSpPr/>
          <p:nvPr/>
        </p:nvGrpSpPr>
        <p:grpSpPr>
          <a:xfrm>
            <a:off x="4360897" y="1972310"/>
            <a:ext cx="4867508" cy="3644900"/>
            <a:chOff x="4360897" y="1972310"/>
            <a:chExt cx="4867508" cy="3644900"/>
          </a:xfrm>
        </p:grpSpPr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60897" y="1972310"/>
              <a:ext cx="4867508" cy="3644900"/>
            </a:xfrm>
            <a:prstGeom prst="rect">
              <a:avLst/>
            </a:prstGeom>
          </p:spPr>
        </p:pic>
        <p:sp>
          <p:nvSpPr>
            <p:cNvPr id="15" name="Rectángulo 14"/>
            <p:cNvSpPr/>
            <p:nvPr/>
          </p:nvSpPr>
          <p:spPr>
            <a:xfrm>
              <a:off x="4360897" y="5063212"/>
              <a:ext cx="4867508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</a:rPr>
                <a:t>https://</a:t>
              </a:r>
              <a:r>
                <a:rPr lang="es-ES_tradnl" sz="1000" dirty="0" err="1">
                  <a:solidFill>
                    <a:schemeClr val="bg1"/>
                  </a:solidFill>
                </a:rPr>
                <a:t>sites.google.com</a:t>
              </a:r>
              <a:r>
                <a:rPr lang="es-ES_tradnl" sz="1000" dirty="0">
                  <a:solidFill>
                    <a:schemeClr val="bg1"/>
                  </a:solidFill>
                </a:rPr>
                <a:t>/</a:t>
              </a:r>
              <a:r>
                <a:rPr lang="es-ES_tradnl" sz="1000" dirty="0" err="1">
                  <a:solidFill>
                    <a:schemeClr val="bg1"/>
                  </a:solidFill>
                </a:rPr>
                <a:t>site</a:t>
              </a:r>
              <a:r>
                <a:rPr lang="es-ES_tradnl" sz="1000" dirty="0">
                  <a:solidFill>
                    <a:schemeClr val="bg1"/>
                  </a:solidFill>
                </a:rPr>
                <a:t>/</a:t>
              </a:r>
              <a:r>
                <a:rPr lang="es-ES_tradnl" sz="1000" dirty="0" err="1">
                  <a:solidFill>
                    <a:schemeClr val="bg1"/>
                  </a:solidFill>
                </a:rPr>
                <a:t>granjadetilapialafinca</a:t>
              </a:r>
              <a:r>
                <a:rPr lang="es-ES_tradnl" sz="1000" dirty="0">
                  <a:solidFill>
                    <a:schemeClr val="bg1"/>
                  </a:solidFill>
                </a:rPr>
                <a:t>/_/</a:t>
              </a:r>
              <a:r>
                <a:rPr lang="es-ES_tradnl" sz="1000" dirty="0" err="1">
                  <a:solidFill>
                    <a:schemeClr val="bg1"/>
                  </a:solidFill>
                </a:rPr>
                <a:t>rsrc</a:t>
              </a:r>
              <a:r>
                <a:rPr lang="es-ES_tradnl" sz="1000" dirty="0">
                  <a:solidFill>
                    <a:schemeClr val="bg1"/>
                  </a:solidFill>
                </a:rPr>
                <a:t>/1468850103260/5--</a:t>
              </a:r>
              <a:r>
                <a:rPr lang="es-ES_tradnl" sz="1000" dirty="0" err="1">
                  <a:solidFill>
                    <a:schemeClr val="bg1"/>
                  </a:solidFill>
                </a:rPr>
                <a:t>incubacion</a:t>
              </a:r>
              <a:r>
                <a:rPr lang="es-ES_tradnl" sz="1000" dirty="0">
                  <a:solidFill>
                    <a:schemeClr val="bg1"/>
                  </a:solidFill>
                </a:rPr>
                <a:t>-de-huevo-</a:t>
              </a:r>
              <a:r>
                <a:rPr lang="es-ES_tradnl" sz="1000" dirty="0" err="1">
                  <a:solidFill>
                    <a:schemeClr val="bg1"/>
                  </a:solidFill>
                </a:rPr>
                <a:t>embrionado</a:t>
              </a:r>
              <a:r>
                <a:rPr lang="es-ES_tradnl" sz="1000" dirty="0">
                  <a:solidFill>
                    <a:schemeClr val="bg1"/>
                  </a:solidFill>
                </a:rPr>
                <a:t>/incubacion%20de%20huevo%20en%20jarras%20%282%29.GIF</a:t>
              </a:r>
            </a:p>
          </p:txBody>
        </p:sp>
      </p:grpSp>
      <p:grpSp>
        <p:nvGrpSpPr>
          <p:cNvPr id="23" name="Agrupar 22"/>
          <p:cNvGrpSpPr/>
          <p:nvPr/>
        </p:nvGrpSpPr>
        <p:grpSpPr>
          <a:xfrm>
            <a:off x="8046995" y="1982860"/>
            <a:ext cx="4145005" cy="3644900"/>
            <a:chOff x="8046995" y="1982860"/>
            <a:chExt cx="4145005" cy="3644900"/>
          </a:xfrm>
        </p:grpSpPr>
        <p:pic>
          <p:nvPicPr>
            <p:cNvPr id="18" name="Imagen 17"/>
            <p:cNvPicPr>
              <a:picLocks noChangeAspect="1"/>
            </p:cNvPicPr>
            <p:nvPr/>
          </p:nvPicPr>
          <p:blipFill rotWithShape="1">
            <a:blip r:embed="rId5"/>
            <a:srcRect r="19637"/>
            <a:stretch/>
          </p:blipFill>
          <p:spPr>
            <a:xfrm>
              <a:off x="8046995" y="1982860"/>
              <a:ext cx="4145005" cy="3644900"/>
            </a:xfrm>
            <a:prstGeom prst="rect">
              <a:avLst/>
            </a:prstGeom>
          </p:spPr>
        </p:pic>
        <p:sp>
          <p:nvSpPr>
            <p:cNvPr id="20" name="Rectángulo 19"/>
            <p:cNvSpPr/>
            <p:nvPr/>
          </p:nvSpPr>
          <p:spPr>
            <a:xfrm>
              <a:off x="8046995" y="5213651"/>
              <a:ext cx="414500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</a:rPr>
                <a:t>http://</a:t>
              </a:r>
              <a:r>
                <a:rPr lang="es-ES_tradnl" sz="1000" dirty="0" err="1">
                  <a:solidFill>
                    <a:schemeClr val="bg1"/>
                  </a:solidFill>
                </a:rPr>
                <a:t>www.fmvz.unam.mx</a:t>
              </a:r>
              <a:r>
                <a:rPr lang="es-ES_tradnl" sz="1000" dirty="0">
                  <a:solidFill>
                    <a:schemeClr val="bg1"/>
                  </a:solidFill>
                </a:rPr>
                <a:t>/zootecnia/IMG/</a:t>
              </a:r>
              <a:r>
                <a:rPr lang="es-ES_tradnl" sz="1000" dirty="0" err="1">
                  <a:solidFill>
                    <a:schemeClr val="bg1"/>
                  </a:solidFill>
                </a:rPr>
                <a:t>Descripcion</a:t>
              </a:r>
              <a:r>
                <a:rPr lang="es-ES_tradnl" sz="1000" dirty="0">
                  <a:solidFill>
                    <a:schemeClr val="bg1"/>
                  </a:solidFill>
                </a:rPr>
                <a:t>/CEIEGT/</a:t>
              </a:r>
              <a:r>
                <a:rPr lang="es-ES_tradnl" sz="1000" dirty="0" err="1">
                  <a:solidFill>
                    <a:schemeClr val="bg1"/>
                  </a:solidFill>
                </a:rPr>
                <a:t>Acuicola</a:t>
              </a:r>
              <a:r>
                <a:rPr lang="es-ES_tradnl" sz="1000" dirty="0">
                  <a:solidFill>
                    <a:schemeClr val="bg1"/>
                  </a:solidFill>
                </a:rPr>
                <a:t>/2014/Figura5.png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2428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334499" y="1544271"/>
            <a:ext cx="10515600" cy="435133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3600" b="1" i="1" dirty="0">
                <a:solidFill>
                  <a:schemeClr val="accent6">
                    <a:lumMod val="50000"/>
                  </a:schemeClr>
                </a:solidFill>
              </a:rPr>
              <a:t>Infraestructura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</p:txBody>
      </p:sp>
      <p:sp>
        <p:nvSpPr>
          <p:cNvPr id="4" name="Rectángulo redondeado 3"/>
          <p:cNvSpPr/>
          <p:nvPr/>
        </p:nvSpPr>
        <p:spPr>
          <a:xfrm>
            <a:off x="2152357" y="211012"/>
            <a:ext cx="3390314" cy="1181687"/>
          </a:xfrm>
          <a:prstGeom prst="round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/>
              <a:t>Juvenil</a:t>
            </a:r>
            <a:endParaRPr lang="es-ES_tradnl" sz="3600" dirty="0"/>
          </a:p>
        </p:txBody>
      </p:sp>
      <p:sp>
        <p:nvSpPr>
          <p:cNvPr id="5" name="Rectángulo redondeado 4"/>
          <p:cNvSpPr/>
          <p:nvPr/>
        </p:nvSpPr>
        <p:spPr>
          <a:xfrm>
            <a:off x="6321083" y="211013"/>
            <a:ext cx="3390314" cy="1181687"/>
          </a:xfrm>
          <a:prstGeom prst="round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dirty="0"/>
              <a:t>Talla Comercial</a:t>
            </a:r>
          </a:p>
        </p:txBody>
      </p:sp>
      <p:grpSp>
        <p:nvGrpSpPr>
          <p:cNvPr id="11" name="Agrupar 10"/>
          <p:cNvGrpSpPr/>
          <p:nvPr/>
        </p:nvGrpSpPr>
        <p:grpSpPr>
          <a:xfrm>
            <a:off x="334499" y="2552908"/>
            <a:ext cx="4124960" cy="3093720"/>
            <a:chOff x="334499" y="2552908"/>
            <a:chExt cx="4124960" cy="3093720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4499" y="2552908"/>
              <a:ext cx="4124960" cy="3093720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>
              <a:off x="334499" y="5392712"/>
              <a:ext cx="41249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50" dirty="0">
                  <a:solidFill>
                    <a:schemeClr val="bg1"/>
                  </a:solidFill>
                </a:rPr>
                <a:t>http://</a:t>
              </a:r>
              <a:r>
                <a:rPr lang="es-ES_tradnl" sz="1050" dirty="0" err="1">
                  <a:solidFill>
                    <a:schemeClr val="bg1"/>
                  </a:solidFill>
                </a:rPr>
                <a:t>www.anunciosred.com.mx</a:t>
              </a:r>
              <a:r>
                <a:rPr lang="es-ES_tradnl" sz="1050" dirty="0">
                  <a:solidFill>
                    <a:schemeClr val="bg1"/>
                  </a:solidFill>
                </a:rPr>
                <a:t>/</a:t>
              </a:r>
              <a:r>
                <a:rPr lang="es-ES_tradnl" sz="1050" dirty="0" err="1">
                  <a:solidFill>
                    <a:schemeClr val="bg1"/>
                  </a:solidFill>
                </a:rPr>
                <a:t>photos</a:t>
              </a:r>
              <a:r>
                <a:rPr lang="es-ES_tradnl" sz="1050" dirty="0">
                  <a:solidFill>
                    <a:schemeClr val="bg1"/>
                  </a:solidFill>
                </a:rPr>
                <a:t>/b/9/b/f/5241cfd6bb965.jpg</a:t>
              </a:r>
            </a:p>
          </p:txBody>
        </p:sp>
      </p:grpSp>
      <p:grpSp>
        <p:nvGrpSpPr>
          <p:cNvPr id="10" name="Agrupar 9"/>
          <p:cNvGrpSpPr/>
          <p:nvPr/>
        </p:nvGrpSpPr>
        <p:grpSpPr>
          <a:xfrm>
            <a:off x="3577776" y="2557694"/>
            <a:ext cx="4029045" cy="3088934"/>
            <a:chOff x="4963160" y="2557694"/>
            <a:chExt cx="4029045" cy="3088934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63160" y="2557694"/>
              <a:ext cx="4029045" cy="3088934"/>
            </a:xfrm>
            <a:prstGeom prst="rect">
              <a:avLst/>
            </a:prstGeom>
          </p:spPr>
        </p:pic>
        <p:sp>
          <p:nvSpPr>
            <p:cNvPr id="8" name="Rectángulo 7"/>
            <p:cNvSpPr/>
            <p:nvPr/>
          </p:nvSpPr>
          <p:spPr>
            <a:xfrm>
              <a:off x="4968240" y="5192657"/>
              <a:ext cx="40239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</a:rPr>
                <a:t>http://</a:t>
              </a:r>
              <a:r>
                <a:rPr lang="es-ES_tradnl" sz="1000" dirty="0" err="1">
                  <a:solidFill>
                    <a:schemeClr val="bg1"/>
                  </a:solidFill>
                </a:rPr>
                <a:t>www.inforural.com.mx</a:t>
              </a:r>
              <a:r>
                <a:rPr lang="es-ES_tradnl" sz="1000" dirty="0">
                  <a:solidFill>
                    <a:schemeClr val="bg1"/>
                  </a:solidFill>
                </a:rPr>
                <a:t>/</a:t>
              </a:r>
              <a:r>
                <a:rPr lang="es-ES_tradnl" sz="1000" dirty="0" err="1">
                  <a:solidFill>
                    <a:schemeClr val="bg1"/>
                  </a:solidFill>
                </a:rPr>
                <a:t>wp-content</a:t>
              </a:r>
              <a:r>
                <a:rPr lang="es-ES_tradnl" sz="1000" dirty="0">
                  <a:solidFill>
                    <a:schemeClr val="bg1"/>
                  </a:solidFill>
                </a:rPr>
                <a:t>/</a:t>
              </a:r>
              <a:r>
                <a:rPr lang="es-ES_tradnl" sz="1000" dirty="0" err="1">
                  <a:solidFill>
                    <a:schemeClr val="bg1"/>
                  </a:solidFill>
                </a:rPr>
                <a:t>uploads</a:t>
              </a:r>
              <a:r>
                <a:rPr lang="es-ES_tradnl" sz="1000" dirty="0">
                  <a:solidFill>
                    <a:schemeClr val="bg1"/>
                  </a:solidFill>
                </a:rPr>
                <a:t>/2011/04/arton74313.jpg</a:t>
              </a:r>
            </a:p>
          </p:txBody>
        </p:sp>
      </p:grpSp>
      <p:grpSp>
        <p:nvGrpSpPr>
          <p:cNvPr id="13" name="Agrupar 12"/>
          <p:cNvGrpSpPr/>
          <p:nvPr/>
        </p:nvGrpSpPr>
        <p:grpSpPr>
          <a:xfrm>
            <a:off x="7148904" y="2552908"/>
            <a:ext cx="4449736" cy="3093720"/>
            <a:chOff x="7148904" y="2552908"/>
            <a:chExt cx="4449736" cy="3093720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48905" y="2552908"/>
              <a:ext cx="4449735" cy="3093720"/>
            </a:xfrm>
            <a:prstGeom prst="rect">
              <a:avLst/>
            </a:prstGeom>
          </p:spPr>
        </p:pic>
        <p:sp>
          <p:nvSpPr>
            <p:cNvPr id="12" name="Rectángulo 11"/>
            <p:cNvSpPr/>
            <p:nvPr/>
          </p:nvSpPr>
          <p:spPr>
            <a:xfrm>
              <a:off x="7148904" y="5161880"/>
              <a:ext cx="4449735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50" dirty="0">
                  <a:solidFill>
                    <a:schemeClr val="bg1"/>
                  </a:solidFill>
                </a:rPr>
                <a:t>http://1.bp.blogspot.com/-</a:t>
              </a:r>
              <a:r>
                <a:rPr lang="es-ES_tradnl" sz="1050" dirty="0" err="1">
                  <a:solidFill>
                    <a:schemeClr val="bg1"/>
                  </a:solidFill>
                </a:rPr>
                <a:t>TPbbqGlpazY</a:t>
              </a:r>
              <a:r>
                <a:rPr lang="es-ES_tradnl" sz="1050" dirty="0">
                  <a:solidFill>
                    <a:schemeClr val="bg1"/>
                  </a:solidFill>
                </a:rPr>
                <a:t>/Vc33vXnuD2I/AAAAAAAAACQ/Q4_Nu3DhTgM/s1600/</a:t>
              </a:r>
              <a:r>
                <a:rPr lang="es-ES_tradnl" sz="1050" dirty="0" err="1">
                  <a:solidFill>
                    <a:schemeClr val="bg1"/>
                  </a:solidFill>
                </a:rPr>
                <a:t>d.jpg</a:t>
              </a:r>
              <a:endParaRPr lang="es-ES_tradnl" sz="105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3347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334499" y="1544271"/>
            <a:ext cx="10515600" cy="435133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3600" b="1" i="1" dirty="0">
                <a:solidFill>
                  <a:schemeClr val="accent6">
                    <a:lumMod val="50000"/>
                  </a:schemeClr>
                </a:solidFill>
              </a:rPr>
              <a:t>Infraestructura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</p:txBody>
      </p:sp>
      <p:sp>
        <p:nvSpPr>
          <p:cNvPr id="4" name="Rectángulo redondeado 3"/>
          <p:cNvSpPr/>
          <p:nvPr/>
        </p:nvSpPr>
        <p:spPr>
          <a:xfrm>
            <a:off x="2152357" y="211012"/>
            <a:ext cx="3390314" cy="1181687"/>
          </a:xfrm>
          <a:prstGeom prst="round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/>
              <a:t>Juvenil</a:t>
            </a:r>
            <a:endParaRPr lang="es-ES_tradnl" sz="3600" dirty="0"/>
          </a:p>
        </p:txBody>
      </p:sp>
      <p:sp>
        <p:nvSpPr>
          <p:cNvPr id="5" name="Rectángulo redondeado 4"/>
          <p:cNvSpPr/>
          <p:nvPr/>
        </p:nvSpPr>
        <p:spPr>
          <a:xfrm>
            <a:off x="6321083" y="211013"/>
            <a:ext cx="3390314" cy="1181687"/>
          </a:xfrm>
          <a:prstGeom prst="round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dirty="0"/>
              <a:t>Talla Comercial</a:t>
            </a:r>
          </a:p>
        </p:txBody>
      </p:sp>
      <p:grpSp>
        <p:nvGrpSpPr>
          <p:cNvPr id="10" name="Agrupar 9"/>
          <p:cNvGrpSpPr/>
          <p:nvPr/>
        </p:nvGrpSpPr>
        <p:grpSpPr>
          <a:xfrm>
            <a:off x="6053796" y="2587456"/>
            <a:ext cx="5506036" cy="3308153"/>
            <a:chOff x="6053796" y="2587456"/>
            <a:chExt cx="5506036" cy="3308153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3796" y="2587456"/>
              <a:ext cx="5506036" cy="3308153"/>
            </a:xfrm>
            <a:prstGeom prst="rect">
              <a:avLst/>
            </a:prstGeom>
          </p:spPr>
        </p:pic>
        <p:sp>
          <p:nvSpPr>
            <p:cNvPr id="7" name="Rectángulo 6"/>
            <p:cNvSpPr/>
            <p:nvPr/>
          </p:nvSpPr>
          <p:spPr>
            <a:xfrm>
              <a:off x="6053796" y="5495499"/>
              <a:ext cx="550603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</a:rPr>
                <a:t>https://</a:t>
              </a:r>
              <a:r>
                <a:rPr lang="es-ES_tradnl" sz="1000" dirty="0" err="1">
                  <a:solidFill>
                    <a:schemeClr val="bg1"/>
                  </a:solidFill>
                </a:rPr>
                <a:t>files.undercurrentnews.com</a:t>
              </a:r>
              <a:r>
                <a:rPr lang="es-ES_tradnl" sz="1000" dirty="0">
                  <a:solidFill>
                    <a:schemeClr val="bg1"/>
                  </a:solidFill>
                </a:rPr>
                <a:t>/</a:t>
              </a:r>
              <a:r>
                <a:rPr lang="es-ES_tradnl" sz="1000" dirty="0" err="1">
                  <a:solidFill>
                    <a:schemeClr val="bg1"/>
                  </a:solidFill>
                </a:rPr>
                <a:t>wp-content</a:t>
              </a:r>
              <a:r>
                <a:rPr lang="es-ES_tradnl" sz="1000" dirty="0">
                  <a:solidFill>
                    <a:schemeClr val="bg1"/>
                  </a:solidFill>
                </a:rPr>
                <a:t>/</a:t>
              </a:r>
              <a:r>
                <a:rPr lang="es-ES_tradnl" sz="1000" dirty="0" err="1">
                  <a:solidFill>
                    <a:schemeClr val="bg1"/>
                  </a:solidFill>
                </a:rPr>
                <a:t>uploads</a:t>
              </a:r>
              <a:r>
                <a:rPr lang="es-ES_tradnl" sz="1000" dirty="0">
                  <a:solidFill>
                    <a:schemeClr val="bg1"/>
                  </a:solidFill>
                </a:rPr>
                <a:t>/2014/05/Screen-Shot-2014-05-13-at-16.16.48.png</a:t>
              </a:r>
            </a:p>
          </p:txBody>
        </p:sp>
      </p:grpSp>
      <p:grpSp>
        <p:nvGrpSpPr>
          <p:cNvPr id="9" name="Agrupar 8"/>
          <p:cNvGrpSpPr/>
          <p:nvPr/>
        </p:nvGrpSpPr>
        <p:grpSpPr>
          <a:xfrm>
            <a:off x="520504" y="2565952"/>
            <a:ext cx="5022167" cy="3329657"/>
            <a:chOff x="520504" y="2565952"/>
            <a:chExt cx="5022167" cy="3329657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0504" y="2565952"/>
              <a:ext cx="5022167" cy="3329657"/>
            </a:xfrm>
            <a:prstGeom prst="rect">
              <a:avLst/>
            </a:prstGeom>
          </p:spPr>
        </p:pic>
        <p:sp>
          <p:nvSpPr>
            <p:cNvPr id="8" name="Rectángulo 7"/>
            <p:cNvSpPr/>
            <p:nvPr/>
          </p:nvSpPr>
          <p:spPr>
            <a:xfrm>
              <a:off x="520504" y="5630352"/>
              <a:ext cx="502216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</a:rPr>
                <a:t>http://</a:t>
              </a:r>
              <a:r>
                <a:rPr lang="es-ES_tradnl" sz="1000" dirty="0" err="1">
                  <a:solidFill>
                    <a:schemeClr val="bg1"/>
                  </a:solidFill>
                </a:rPr>
                <a:t>www.fmvz.unam.mx</a:t>
              </a:r>
              <a:r>
                <a:rPr lang="es-ES_tradnl" sz="1000" dirty="0">
                  <a:solidFill>
                    <a:schemeClr val="bg1"/>
                  </a:solidFill>
                </a:rPr>
                <a:t>/zootecnia/IMG/</a:t>
              </a:r>
              <a:r>
                <a:rPr lang="es-ES_tradnl" sz="1000" dirty="0" err="1">
                  <a:solidFill>
                    <a:schemeClr val="bg1"/>
                  </a:solidFill>
                </a:rPr>
                <a:t>Descripcion</a:t>
              </a:r>
              <a:r>
                <a:rPr lang="es-ES_tradnl" sz="1000" dirty="0">
                  <a:solidFill>
                    <a:schemeClr val="bg1"/>
                  </a:solidFill>
                </a:rPr>
                <a:t>/CEIEGT/</a:t>
              </a:r>
              <a:r>
                <a:rPr lang="es-ES_tradnl" sz="1000" dirty="0" err="1">
                  <a:solidFill>
                    <a:schemeClr val="bg1"/>
                  </a:solidFill>
                </a:rPr>
                <a:t>Acuicola</a:t>
              </a:r>
              <a:r>
                <a:rPr lang="es-ES_tradnl" sz="1000" dirty="0">
                  <a:solidFill>
                    <a:schemeClr val="bg1"/>
                  </a:solidFill>
                </a:rPr>
                <a:t>/2014/Figura1.png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7736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334499" y="1544271"/>
            <a:ext cx="10515600" cy="435133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3600" b="1" i="1" dirty="0">
                <a:solidFill>
                  <a:schemeClr val="accent6">
                    <a:lumMod val="50000"/>
                  </a:schemeClr>
                </a:solidFill>
              </a:rPr>
              <a:t>Nutrición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</p:txBody>
      </p:sp>
      <p:sp>
        <p:nvSpPr>
          <p:cNvPr id="4" name="Rectángulo redondeado 3"/>
          <p:cNvSpPr/>
          <p:nvPr/>
        </p:nvSpPr>
        <p:spPr>
          <a:xfrm>
            <a:off x="2152357" y="211012"/>
            <a:ext cx="3390314" cy="1181687"/>
          </a:xfrm>
          <a:prstGeom prst="round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/>
              <a:t>Juvenil</a:t>
            </a:r>
            <a:endParaRPr lang="es-ES_tradnl" sz="3600" dirty="0"/>
          </a:p>
        </p:txBody>
      </p:sp>
      <p:sp>
        <p:nvSpPr>
          <p:cNvPr id="5" name="Rectángulo redondeado 4"/>
          <p:cNvSpPr/>
          <p:nvPr/>
        </p:nvSpPr>
        <p:spPr>
          <a:xfrm>
            <a:off x="6321083" y="211013"/>
            <a:ext cx="3390314" cy="1181687"/>
          </a:xfrm>
          <a:prstGeom prst="round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dirty="0"/>
              <a:t>Talla Comercial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499" y="2305576"/>
            <a:ext cx="4360985" cy="2871868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5711483" y="2250831"/>
            <a:ext cx="60350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s-ES_tradnl" sz="2400" dirty="0"/>
              <a:t>Costo más alto de producción más de 50 %</a:t>
            </a:r>
          </a:p>
          <a:p>
            <a:pPr marL="285750" indent="-285750">
              <a:buFont typeface="Arial" charset="0"/>
              <a:buChar char="•"/>
            </a:pPr>
            <a:endParaRPr lang="es-ES_tradnl" sz="2400" dirty="0"/>
          </a:p>
          <a:p>
            <a:pPr marL="285750" indent="-285750">
              <a:buFont typeface="Arial" charset="0"/>
              <a:buChar char="•"/>
            </a:pPr>
            <a:r>
              <a:rPr lang="es-ES_tradnl" sz="2400" dirty="0"/>
              <a:t>Necesidades nutricionales</a:t>
            </a:r>
          </a:p>
          <a:p>
            <a:pPr marL="742950" lvl="1" indent="-285750">
              <a:buFont typeface="Arial" charset="0"/>
              <a:buChar char="•"/>
            </a:pPr>
            <a:r>
              <a:rPr lang="es-ES_tradnl" sz="2400" u="sng" dirty="0"/>
              <a:t>Proteína</a:t>
            </a:r>
            <a:r>
              <a:rPr lang="es-ES_tradnl" sz="2400" dirty="0"/>
              <a:t> de 28 a 45 % dependiendo de la etapa de vida</a:t>
            </a:r>
          </a:p>
          <a:p>
            <a:pPr marL="742950" lvl="1" indent="-285750">
              <a:buFont typeface="Arial" charset="0"/>
              <a:buChar char="•"/>
            </a:pPr>
            <a:r>
              <a:rPr lang="es-ES_tradnl" sz="2400" u="sng" dirty="0"/>
              <a:t>Lípidos</a:t>
            </a:r>
            <a:r>
              <a:rPr lang="es-ES_tradnl" sz="2400" dirty="0"/>
              <a:t> de 10 a 15 %</a:t>
            </a:r>
          </a:p>
          <a:p>
            <a:pPr marL="742950" lvl="1" indent="-285750">
              <a:buFont typeface="Arial" charset="0"/>
              <a:buChar char="•"/>
            </a:pPr>
            <a:r>
              <a:rPr lang="es-ES_tradnl" sz="2400" u="sng" dirty="0"/>
              <a:t>Carbohidratos digeribles </a:t>
            </a:r>
            <a:r>
              <a:rPr lang="es-ES_tradnl" sz="2400" dirty="0"/>
              <a:t>de 35 a 40 %</a:t>
            </a:r>
          </a:p>
          <a:p>
            <a:pPr marL="742950" lvl="1" indent="-285750">
              <a:buFont typeface="Arial" charset="0"/>
              <a:buChar char="•"/>
            </a:pPr>
            <a:endParaRPr lang="es-ES_tradnl" sz="2400" dirty="0"/>
          </a:p>
        </p:txBody>
      </p:sp>
      <p:sp>
        <p:nvSpPr>
          <p:cNvPr id="16" name="Pentágono 15"/>
          <p:cNvSpPr/>
          <p:nvPr/>
        </p:nvSpPr>
        <p:spPr>
          <a:xfrm>
            <a:off x="0" y="5373676"/>
            <a:ext cx="12192000" cy="85590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2800" dirty="0"/>
              <a:t>Cría                                     Etapa de vida de la tilapia                        Adulto                      </a:t>
            </a:r>
          </a:p>
        </p:txBody>
      </p:sp>
      <p:sp>
        <p:nvSpPr>
          <p:cNvPr id="17" name="Llamada rectangular redondeada 16"/>
          <p:cNvSpPr/>
          <p:nvPr/>
        </p:nvSpPr>
        <p:spPr>
          <a:xfrm>
            <a:off x="1229360" y="6294952"/>
            <a:ext cx="3587262" cy="448447"/>
          </a:xfrm>
          <a:prstGeom prst="wedgeRoundRectCallout">
            <a:avLst>
              <a:gd name="adj1" fmla="val -65148"/>
              <a:gd name="adj2" fmla="val -63443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>
                <a:solidFill>
                  <a:sysClr val="windowText" lastClr="000000"/>
                </a:solidFill>
              </a:rPr>
              <a:t>10 o más raciones </a:t>
            </a:r>
            <a:r>
              <a:rPr lang="es-ES_tradnl">
                <a:solidFill>
                  <a:sysClr val="windowText" lastClr="000000"/>
                </a:solidFill>
              </a:rPr>
              <a:t>al día</a:t>
            </a:r>
          </a:p>
        </p:txBody>
      </p:sp>
      <p:sp>
        <p:nvSpPr>
          <p:cNvPr id="18" name="Llamada rectangular redondeada 17"/>
          <p:cNvSpPr/>
          <p:nvPr/>
        </p:nvSpPr>
        <p:spPr>
          <a:xfrm>
            <a:off x="7121379" y="6294952"/>
            <a:ext cx="3587262" cy="448447"/>
          </a:xfrm>
          <a:prstGeom prst="wedgeRoundRectCallout">
            <a:avLst>
              <a:gd name="adj1" fmla="val 62303"/>
              <a:gd name="adj2" fmla="val -54032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>
                <a:solidFill>
                  <a:sysClr val="windowText" lastClr="000000"/>
                </a:solidFill>
              </a:rPr>
              <a:t>Una o dos raciones al día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828431" y="4981447"/>
            <a:ext cx="437505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00" dirty="0"/>
              <a:t>http://</a:t>
            </a:r>
            <a:r>
              <a:rPr lang="es-ES_tradnl" sz="1000" dirty="0" err="1"/>
              <a:t>www.losbelenes.com.mx</a:t>
            </a:r>
            <a:r>
              <a:rPr lang="es-ES_tradnl" sz="1000" dirty="0"/>
              <a:t>/</a:t>
            </a:r>
            <a:r>
              <a:rPr lang="es-ES_tradnl" sz="1000" dirty="0" err="1"/>
              <a:t>img</a:t>
            </a:r>
            <a:r>
              <a:rPr lang="es-ES_tradnl" sz="1000" dirty="0"/>
              <a:t>/</a:t>
            </a:r>
            <a:r>
              <a:rPr lang="es-ES_tradnl" sz="1000" dirty="0" err="1"/>
              <a:t>acua</a:t>
            </a:r>
            <a:r>
              <a:rPr lang="es-ES_tradnl" sz="1000" dirty="0"/>
              <a:t>/</a:t>
            </a:r>
            <a:r>
              <a:rPr lang="es-ES_tradnl" sz="1000" dirty="0" err="1"/>
              <a:t>producto.jpg</a:t>
            </a:r>
            <a:endParaRPr lang="es-ES_tradnl" sz="1000" dirty="0"/>
          </a:p>
        </p:txBody>
      </p:sp>
    </p:spTree>
    <p:extLst>
      <p:ext uri="{BB962C8B-B14F-4D97-AF65-F5344CB8AC3E}">
        <p14:creationId xmlns:p14="http://schemas.microsoft.com/office/powerpoint/2010/main" val="1253724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239151" y="211015"/>
            <a:ext cx="3390314" cy="1181687"/>
          </a:xfrm>
          <a:prstGeom prst="round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dirty="0"/>
              <a:t>Sacrificio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9417148" cy="4351338"/>
          </a:xfrm>
          <a:prstGeom prst="rect">
            <a:avLst/>
          </a:prstGeom>
        </p:spPr>
        <p:txBody>
          <a:bodyPr/>
          <a:lstStyle/>
          <a:p>
            <a:r>
              <a:rPr lang="es-ES_tradnl" dirty="0"/>
              <a:t>Talla comercial de 350 a 800 g</a:t>
            </a:r>
          </a:p>
          <a:p>
            <a:endParaRPr lang="es-ES_tradnl" dirty="0"/>
          </a:p>
          <a:p>
            <a:r>
              <a:rPr lang="es-ES_tradnl" dirty="0"/>
              <a:t>La tilapia con el peso adecuado se sacrifica mediante inmersión en agua con hielo (</a:t>
            </a:r>
            <a:r>
              <a:rPr lang="es-ES_tradnl" dirty="0">
                <a:hlinkClick r:id="rId2"/>
              </a:rPr>
              <a:t>https://youtu.be/zGYVtHyWjQo</a:t>
            </a:r>
            <a:r>
              <a:rPr lang="es-ES_tradnl" dirty="0"/>
              <a:t>) </a:t>
            </a:r>
          </a:p>
          <a:p>
            <a:endParaRPr lang="es-ES_tradnl" dirty="0"/>
          </a:p>
          <a:p>
            <a:r>
              <a:rPr lang="es-ES_tradnl" dirty="0"/>
              <a:t>Se inicia la cadena de frío, termina cuando el consumidor final compra el producto. (</a:t>
            </a:r>
            <a:r>
              <a:rPr lang="es-ES_tradnl" dirty="0">
                <a:hlinkClick r:id="rId3"/>
              </a:rPr>
              <a:t>https://youtu.be/uQe5g15YnWs</a:t>
            </a:r>
            <a:r>
              <a:rPr lang="es-ES_tradnl" dirty="0"/>
              <a:t>) </a:t>
            </a:r>
          </a:p>
          <a:p>
            <a:endParaRPr lang="es-ES_tradnl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53427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700" dirty="0"/>
              <a:t>Guía para su uso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524000" y="1857923"/>
            <a:ext cx="9144000" cy="4104571"/>
          </a:xfrm>
          <a:solidFill>
            <a:srgbClr val="FFC000"/>
          </a:solidFill>
        </p:spPr>
        <p:txBody>
          <a:bodyPr>
            <a:normAutofit fontScale="70000" lnSpcReduction="20000"/>
          </a:bodyPr>
          <a:lstStyle/>
          <a:p>
            <a:pPr marL="45720" indent="0" algn="just">
              <a:buNone/>
            </a:pPr>
            <a:r>
              <a:rPr lang="es-ES" sz="1800" dirty="0"/>
              <a:t>El docente encontrará en este material de proyección el material para describir una unidad de producción acuícola. </a:t>
            </a:r>
          </a:p>
          <a:p>
            <a:pPr marL="45720" indent="0" algn="just">
              <a:buNone/>
            </a:pPr>
            <a:r>
              <a:rPr lang="es-ES" sz="1800" dirty="0"/>
              <a:t>En la Unidad 2. </a:t>
            </a:r>
            <a:r>
              <a:rPr lang="es-ES" sz="1800" dirty="0">
                <a:solidFill>
                  <a:sysClr val="windowText" lastClr="000000"/>
                </a:solidFill>
              </a:rPr>
              <a:t>CONCEPTOS BÁSICOS DE LA PRODUCCIÓN ACUÍCOLA</a:t>
            </a:r>
            <a:r>
              <a:rPr lang="es-ES" sz="1800" dirty="0"/>
              <a:t>, el facilitador dará a conocer lo que la que es una unidad de producción acuícola (UPA), sus componentes, tipos de unidades, organismos acuícolas aptos para su producción en las UPAS, la tecnología utilizada y las  acuicultura mediante las definiciones encontradas en literatura diversa, que es una unidad de producción acuícola, la infraestructura y los procesos que la componen.</a:t>
            </a:r>
          </a:p>
          <a:p>
            <a:pPr marL="45720" indent="0" algn="just">
              <a:buNone/>
            </a:pPr>
            <a:r>
              <a:rPr lang="es-ES" sz="1800" dirty="0"/>
              <a:t>El alumno podrá determinar las diferentes partes de la UPA con base en el ciclo de vida de los organismos acuícolas, así como la infraestructura requerida en una UPA.</a:t>
            </a:r>
          </a:p>
          <a:p>
            <a:pPr marL="45720" indent="0" algn="just">
              <a:buNone/>
            </a:pPr>
            <a:r>
              <a:rPr lang="es-ES" sz="1800" dirty="0"/>
              <a:t>Por último se conocerá por parte del estudiante los objetivos de una UPA, así como la información requerida para establecer la especie a producir.</a:t>
            </a:r>
          </a:p>
          <a:p>
            <a:pPr marL="45720" indent="0" algn="just">
              <a:buNone/>
            </a:pPr>
            <a:r>
              <a:rPr lang="es-ES" sz="1800" dirty="0"/>
              <a:t>Todo con el objeto de que el alumno conozca las bases de la acuicultura y pueda conocer y analizar la producción particular de especies acuícolas. </a:t>
            </a:r>
          </a:p>
          <a:p>
            <a:pPr marL="45720" indent="0" algn="just">
              <a:buNone/>
            </a:pPr>
            <a:r>
              <a:rPr lang="es-ES" sz="1800" dirty="0"/>
              <a:t>Al final de esta unidad de competencia el estudiante contará con los conocimientos sobre las upas, base para fundamentar los cultivos de organismos acuícolas, lo que logrará con una disposición positiva y analítica de los conocimientos adquiridos.</a:t>
            </a:r>
          </a:p>
        </p:txBody>
      </p:sp>
    </p:spTree>
    <p:extLst>
      <p:ext uri="{BB962C8B-B14F-4D97-AF65-F5344CB8AC3E}">
        <p14:creationId xmlns:p14="http://schemas.microsoft.com/office/powerpoint/2010/main" val="6077074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17647F7B-7A53-4D47-A078-38335DFF2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Bibliografia</a:t>
            </a:r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8DA4AAC2-78CB-6C4C-9B06-F678B6B9683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721224"/>
            <a:ext cx="10363826" cy="5136776"/>
          </a:xfrm>
        </p:spPr>
        <p:txBody>
          <a:bodyPr>
            <a:normAutofit fontScale="77500" lnSpcReduction="20000"/>
          </a:bodyPr>
          <a:lstStyle/>
          <a:p>
            <a:pPr lvl="0">
              <a:spcBef>
                <a:spcPts val="800"/>
              </a:spcBef>
            </a:pPr>
            <a:r>
              <a:rPr lang="en-US" dirty="0" err="1"/>
              <a:t>Holmer</a:t>
            </a:r>
            <a:r>
              <a:rPr lang="en-US" dirty="0"/>
              <a:t> M., K. Black, C. Duarte, N. </a:t>
            </a:r>
            <a:r>
              <a:rPr lang="en-US" dirty="0" err="1"/>
              <a:t>Marba</a:t>
            </a:r>
            <a:r>
              <a:rPr lang="en-US" dirty="0"/>
              <a:t> e I. </a:t>
            </a:r>
            <a:r>
              <a:rPr lang="en-US" dirty="0" err="1"/>
              <a:t>Karakassis</a:t>
            </a:r>
            <a:r>
              <a:rPr lang="en-US" dirty="0"/>
              <a:t>. 2010. Aquaculture in the ecosystem. Springer. 336 pp. ISBN-10: 9048177324. ISBN-13: 978-9048177325.</a:t>
            </a:r>
            <a:endParaRPr lang="es-ES_tradnl" dirty="0"/>
          </a:p>
          <a:p>
            <a:pPr lvl="0">
              <a:spcBef>
                <a:spcPts val="800"/>
              </a:spcBef>
            </a:pPr>
            <a:r>
              <a:rPr lang="en-US" dirty="0"/>
              <a:t>Joachim W. H y Piedad-Pascual F. 2000. Handbook on ingredients for aquaculture feeds. Kluwer Academic </a:t>
            </a:r>
            <a:r>
              <a:rPr lang="en-US" dirty="0" err="1"/>
              <a:t>Publishers.Dodrecht</a:t>
            </a:r>
            <a:r>
              <a:rPr lang="en-US" dirty="0"/>
              <a:t>, </a:t>
            </a:r>
            <a:r>
              <a:rPr lang="en-US" dirty="0" err="1"/>
              <a:t>Holanda</a:t>
            </a:r>
            <a:r>
              <a:rPr lang="en-US" dirty="0"/>
              <a:t>. </a:t>
            </a:r>
          </a:p>
          <a:p>
            <a:pPr lvl="0">
              <a:spcBef>
                <a:spcPts val="800"/>
              </a:spcBef>
            </a:pPr>
            <a:r>
              <a:rPr lang="en-US" dirty="0"/>
              <a:t>Lucas J. y P. Southgate. 2004. Aquaculture: Farming Aquatic Animals and Plants. Blackwell. </a:t>
            </a:r>
            <a:r>
              <a:rPr lang="en-US" dirty="0" err="1"/>
              <a:t>Inglaterra</a:t>
            </a:r>
            <a:r>
              <a:rPr lang="en-US" dirty="0"/>
              <a:t>.</a:t>
            </a:r>
            <a:endParaRPr lang="es-ES_tradnl" dirty="0"/>
          </a:p>
          <a:p>
            <a:pPr lvl="0">
              <a:spcBef>
                <a:spcPts val="800"/>
              </a:spcBef>
            </a:pPr>
            <a:r>
              <a:rPr lang="en-US" dirty="0"/>
              <a:t>Parker R. 2011. Aquaculture Science. Delmar Cengage Learning; 3 edition. 672 pp. ISBN-10: 9781435488120. ISBN-13: 978-1435488120</a:t>
            </a:r>
            <a:endParaRPr lang="es-ES_tradnl" dirty="0"/>
          </a:p>
          <a:p>
            <a:pPr lvl="0">
              <a:spcBef>
                <a:spcPts val="800"/>
              </a:spcBef>
            </a:pPr>
            <a:r>
              <a:rPr lang="en-US" dirty="0"/>
              <a:t>Pillay T. V. R y M. N. </a:t>
            </a:r>
            <a:r>
              <a:rPr lang="en-US" dirty="0" err="1"/>
              <a:t>Kutty</a:t>
            </a:r>
            <a:r>
              <a:rPr lang="en-US" dirty="0"/>
              <a:t>. 2005. Aquaculture: Principles and Practices (Fishing News Books). Wiley-Blackwell; 2a </a:t>
            </a:r>
            <a:r>
              <a:rPr lang="en-US" dirty="0" err="1"/>
              <a:t>edición</a:t>
            </a:r>
            <a:r>
              <a:rPr lang="en-US" dirty="0"/>
              <a:t>. ISBN-10: 9781405105323 ISBN-13: 978-1405105323</a:t>
            </a:r>
            <a:endParaRPr lang="es-ES_tradnl" dirty="0"/>
          </a:p>
          <a:p>
            <a:pPr lvl="0">
              <a:spcBef>
                <a:spcPts val="800"/>
              </a:spcBef>
            </a:pPr>
            <a:r>
              <a:rPr lang="en-US" dirty="0"/>
              <a:t>Romanowski N. 2006. Sustainable Freshwater Aquacultures: The Complete Guide from Backyard to Investor. University of New South Wales Press. 160pp. ISBN-10: 9780868408354, ISBN-13: 978-0868408354</a:t>
            </a:r>
            <a:endParaRPr lang="es-ES_tradnl" dirty="0"/>
          </a:p>
          <a:p>
            <a:pPr lvl="0">
              <a:spcBef>
                <a:spcPts val="800"/>
              </a:spcBef>
            </a:pPr>
            <a:r>
              <a:rPr lang="en-US" dirty="0"/>
              <a:t>Stickney R. 2009. Aquaculture. CABI. 320 pp. ISBN-10: 1845935438 ISBN-13: 978-1845935436</a:t>
            </a:r>
            <a:endParaRPr lang="es-ES_tradnl" dirty="0"/>
          </a:p>
          <a:p>
            <a:pPr lvl="0">
              <a:spcBef>
                <a:spcPts val="800"/>
              </a:spcBef>
            </a:pPr>
            <a:r>
              <a:rPr lang="en-US" dirty="0"/>
              <a:t>Stickney R. 2000. Encyclopedia of Aquaculture. WAS. USA 1060pp.</a:t>
            </a:r>
            <a:endParaRPr lang="es-ES_tradnl" dirty="0"/>
          </a:p>
          <a:p>
            <a:pPr lvl="0">
              <a:spcBef>
                <a:spcPts val="800"/>
              </a:spcBef>
            </a:pPr>
            <a:r>
              <a:rPr lang="en-US" dirty="0"/>
              <a:t>Timmons M., J. Ebeling y R. </a:t>
            </a:r>
            <a:r>
              <a:rPr lang="en-US" dirty="0" err="1"/>
              <a:t>Piedrahita</a:t>
            </a:r>
            <a:r>
              <a:rPr lang="en-US" dirty="0"/>
              <a:t>. 2009. </a:t>
            </a:r>
            <a:r>
              <a:rPr lang="en-US" dirty="0" err="1"/>
              <a:t>Acuicultura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Sistemas</a:t>
            </a:r>
            <a:r>
              <a:rPr lang="en-US" dirty="0"/>
              <a:t> de </a:t>
            </a:r>
            <a:r>
              <a:rPr lang="en-US" dirty="0" err="1"/>
              <a:t>Recirculación</a:t>
            </a:r>
            <a:r>
              <a:rPr lang="en-US" dirty="0"/>
              <a:t>. Cayuga Aqua Ventures. 959 pp. ISBN: 9780971264632.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09853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Índice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88CC9A8-5878-EE44-80F6-D6308BE00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3804"/>
            <a:ext cx="12192000" cy="623419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0887D51-1543-A448-9D86-7D6D205CC888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/>
              <a:t>Índice</a:t>
            </a:r>
          </a:p>
        </p:txBody>
      </p:sp>
    </p:spTree>
    <p:extLst>
      <p:ext uri="{BB962C8B-B14F-4D97-AF65-F5344CB8AC3E}">
        <p14:creationId xmlns:p14="http://schemas.microsoft.com/office/powerpoint/2010/main" val="2055111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/>
              <a:t>Iván Gallego Alarcón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4451" y="5040261"/>
            <a:ext cx="2715510" cy="168302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632107" y="3510702"/>
            <a:ext cx="2715510" cy="1683029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116898" y="4552119"/>
            <a:ext cx="2715510" cy="168302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03254" y="4352216"/>
            <a:ext cx="2715510" cy="1683029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9482" y="3845373"/>
            <a:ext cx="2715510" cy="1683029"/>
          </a:xfrm>
          <a:prstGeom prst="rect">
            <a:avLst/>
          </a:prstGeom>
        </p:spPr>
      </p:pic>
      <p:grpSp>
        <p:nvGrpSpPr>
          <p:cNvPr id="20" name="Agrupar 19"/>
          <p:cNvGrpSpPr/>
          <p:nvPr/>
        </p:nvGrpSpPr>
        <p:grpSpPr>
          <a:xfrm flipH="1">
            <a:off x="6718851" y="197659"/>
            <a:ext cx="6630623" cy="3313043"/>
            <a:chOff x="4881336" y="-64079"/>
            <a:chExt cx="6850871" cy="3212588"/>
          </a:xfrm>
        </p:grpSpPr>
        <p:pic>
          <p:nvPicPr>
            <p:cNvPr id="15" name="Imagen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627894" y="1465480"/>
              <a:ext cx="2715510" cy="1683029"/>
            </a:xfrm>
            <a:prstGeom prst="rect">
              <a:avLst/>
            </a:prstGeom>
          </p:spPr>
        </p:pic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881336" y="-64079"/>
              <a:ext cx="2715510" cy="1683029"/>
            </a:xfrm>
            <a:prstGeom prst="rect">
              <a:avLst/>
            </a:prstGeom>
          </p:spPr>
        </p:pic>
        <p:pic>
          <p:nvPicPr>
            <p:cNvPr id="17" name="Imagen 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396545" y="977338"/>
              <a:ext cx="2715510" cy="1683029"/>
            </a:xfrm>
            <a:prstGeom prst="rect">
              <a:avLst/>
            </a:prstGeom>
          </p:spPr>
        </p:pic>
        <p:pic>
          <p:nvPicPr>
            <p:cNvPr id="18" name="Imagen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016697" y="777435"/>
              <a:ext cx="2715510" cy="1683029"/>
            </a:xfrm>
            <a:prstGeom prst="rect">
              <a:avLst/>
            </a:prstGeom>
          </p:spPr>
        </p:pic>
        <p:pic>
          <p:nvPicPr>
            <p:cNvPr id="19" name="Imagen 1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72925" y="270592"/>
              <a:ext cx="2715510" cy="1683029"/>
            </a:xfrm>
            <a:prstGeom prst="rect">
              <a:avLst/>
            </a:prstGeom>
          </p:spPr>
        </p:pic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408601" y="1508332"/>
            <a:ext cx="8689976" cy="2509213"/>
          </a:xfrm>
        </p:spPr>
        <p:txBody>
          <a:bodyPr>
            <a:normAutofit fontScale="90000"/>
          </a:bodyPr>
          <a:lstStyle/>
          <a:p>
            <a:r>
              <a:rPr lang="es-ES_tradnl" sz="6000" b="1" dirty="0"/>
              <a:t>UNIDADES DE </a:t>
            </a:r>
            <a:br>
              <a:rPr lang="es-ES_tradnl" sz="6000" b="1" dirty="0"/>
            </a:br>
            <a:r>
              <a:rPr lang="es-ES_tradnl" sz="6000" b="1" dirty="0"/>
              <a:t>PRODUCCIÓN ACUÍCOLA</a:t>
            </a:r>
            <a:br>
              <a:rPr lang="es-ES_tradnl" sz="6000" b="1" dirty="0"/>
            </a:br>
            <a:r>
              <a:rPr lang="es-ES_tradnl" sz="6000" b="1" dirty="0"/>
              <a:t>(UPA)</a:t>
            </a:r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9967" y="4765691"/>
            <a:ext cx="3066842" cy="1813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775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5240"/>
            <a:ext cx="12192000" cy="589639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945240"/>
          </a:xfrm>
        </p:spPr>
        <p:txBody>
          <a:bodyPr/>
          <a:lstStyle/>
          <a:p>
            <a:r>
              <a:rPr lang="es-ES_tradnl" dirty="0"/>
              <a:t>¿ELEMENTO BÁSICO EN UNA UPA?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913774" y="1797250"/>
            <a:ext cx="10363826" cy="1210994"/>
          </a:xfrm>
        </p:spPr>
        <p:txBody>
          <a:bodyPr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3800" b="1" dirty="0">
                <a:solidFill>
                  <a:schemeClr val="bg1"/>
                </a:solidFill>
                <a:latin typeface="Chalkboard SE" charset="0"/>
                <a:ea typeface="Chalkboard SE" charset="0"/>
                <a:cs typeface="Chalkboard SE" charset="0"/>
              </a:rPr>
              <a:t>¡Agua!</a:t>
            </a:r>
          </a:p>
        </p:txBody>
      </p:sp>
    </p:spTree>
    <p:extLst>
      <p:ext uri="{BB962C8B-B14F-4D97-AF65-F5344CB8AC3E}">
        <p14:creationId xmlns:p14="http://schemas.microsoft.com/office/powerpoint/2010/main" val="66977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" y="207701"/>
            <a:ext cx="12191999" cy="640440"/>
          </a:xfrm>
        </p:spPr>
        <p:txBody>
          <a:bodyPr/>
          <a:lstStyle/>
          <a:p>
            <a:r>
              <a:rPr lang="es-ES_tradnl" dirty="0"/>
              <a:t>¿qué se necesita para una fábrica de peces?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1" y="975615"/>
            <a:ext cx="12191999" cy="627899"/>
          </a:xfrm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3200" b="1" dirty="0">
                <a:solidFill>
                  <a:schemeClr val="accent4">
                    <a:lumMod val="75000"/>
                  </a:schemeClr>
                </a:solidFill>
              </a:rPr>
              <a:t>Estanques, </a:t>
            </a:r>
            <a:r>
              <a:rPr lang="es-ES_tradnl" sz="3200" b="1" dirty="0">
                <a:solidFill>
                  <a:schemeClr val="accent1">
                    <a:lumMod val="75000"/>
                  </a:schemeClr>
                </a:solidFill>
              </a:rPr>
              <a:t>Jaulas, Tinas, Peceras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218" y="1946508"/>
            <a:ext cx="5001393" cy="375104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CA1ABCA-DD0E-2940-9101-6F109AF2B9EA}"/>
              </a:ext>
            </a:extLst>
          </p:cNvPr>
          <p:cNvSpPr txBox="1"/>
          <p:nvPr/>
        </p:nvSpPr>
        <p:spPr>
          <a:xfrm>
            <a:off x="5897218" y="5439001"/>
            <a:ext cx="45656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/>
              <a:t>Foto: Iván Gallego Alarcón</a:t>
            </a:r>
          </a:p>
        </p:txBody>
      </p:sp>
      <p:grpSp>
        <p:nvGrpSpPr>
          <p:cNvPr id="11" name="Agrupar 12">
            <a:extLst>
              <a:ext uri="{FF2B5EF4-FFF2-40B4-BE49-F238E27FC236}">
                <a16:creationId xmlns:a16="http://schemas.microsoft.com/office/drawing/2014/main" id="{7F4B9EC5-E7E8-D845-924C-AAAD659EDCB3}"/>
              </a:ext>
            </a:extLst>
          </p:cNvPr>
          <p:cNvGrpSpPr/>
          <p:nvPr/>
        </p:nvGrpSpPr>
        <p:grpSpPr>
          <a:xfrm>
            <a:off x="524436" y="1946509"/>
            <a:ext cx="5190564" cy="3751044"/>
            <a:chOff x="7148904" y="2552908"/>
            <a:chExt cx="4449736" cy="3093720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E44C8105-18E6-E14D-8305-C6E9A803D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48905" y="2552908"/>
              <a:ext cx="4449735" cy="3093720"/>
            </a:xfrm>
            <a:prstGeom prst="rect">
              <a:avLst/>
            </a:prstGeom>
          </p:spPr>
        </p:pic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E1189290-CD48-7645-94F0-5F51D43FF765}"/>
                </a:ext>
              </a:extLst>
            </p:cNvPr>
            <p:cNvSpPr/>
            <p:nvPr/>
          </p:nvSpPr>
          <p:spPr>
            <a:xfrm>
              <a:off x="7148904" y="5161880"/>
              <a:ext cx="4449735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50" dirty="0">
                  <a:solidFill>
                    <a:schemeClr val="bg1"/>
                  </a:solidFill>
                </a:rPr>
                <a:t>http://1.bp.blogspot.com/-</a:t>
              </a:r>
              <a:r>
                <a:rPr lang="es-ES_tradnl" sz="1050" dirty="0" err="1">
                  <a:solidFill>
                    <a:schemeClr val="bg1"/>
                  </a:solidFill>
                </a:rPr>
                <a:t>TPbbqGlpazY</a:t>
              </a:r>
              <a:r>
                <a:rPr lang="es-ES_tradnl" sz="1050" dirty="0">
                  <a:solidFill>
                    <a:schemeClr val="bg1"/>
                  </a:solidFill>
                </a:rPr>
                <a:t>/Vc33vXnuD2I/AAAAAAAAACQ/Q4_Nu3DhTgM/s1600/</a:t>
              </a:r>
              <a:r>
                <a:rPr lang="es-ES_tradnl" sz="1050" dirty="0" err="1">
                  <a:solidFill>
                    <a:schemeClr val="bg1"/>
                  </a:solidFill>
                </a:rPr>
                <a:t>d.jpg</a:t>
              </a:r>
              <a:endParaRPr lang="es-ES_tradnl" sz="105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608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" y="207701"/>
            <a:ext cx="12191999" cy="640440"/>
          </a:xfrm>
        </p:spPr>
        <p:txBody>
          <a:bodyPr/>
          <a:lstStyle/>
          <a:p>
            <a:r>
              <a:rPr lang="es-ES_tradnl" dirty="0"/>
              <a:t>¿qué se necesita para una fábrica de peces?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1" y="975615"/>
            <a:ext cx="12191999" cy="627899"/>
          </a:xfrm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3200" b="1" dirty="0">
                <a:solidFill>
                  <a:schemeClr val="accent1">
                    <a:lumMod val="75000"/>
                  </a:schemeClr>
                </a:solidFill>
              </a:rPr>
              <a:t>Estanques, </a:t>
            </a:r>
            <a:r>
              <a:rPr lang="es-ES_tradnl" sz="3200" b="1" dirty="0">
                <a:solidFill>
                  <a:schemeClr val="accent4">
                    <a:lumMod val="75000"/>
                  </a:schemeClr>
                </a:solidFill>
              </a:rPr>
              <a:t>Jaulas</a:t>
            </a:r>
            <a:r>
              <a:rPr lang="es-ES_tradnl" sz="3200" b="1" dirty="0">
                <a:solidFill>
                  <a:schemeClr val="accent1">
                    <a:lumMod val="75000"/>
                  </a:schemeClr>
                </a:solidFill>
              </a:rPr>
              <a:t>, Tinas , Peceras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83" y="2199861"/>
            <a:ext cx="5080000" cy="3810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3246" y="2199861"/>
            <a:ext cx="4762500" cy="381000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8BD0DF85-7AC4-7447-90B6-3866947E937E}"/>
              </a:ext>
            </a:extLst>
          </p:cNvPr>
          <p:cNvSpPr/>
          <p:nvPr/>
        </p:nvSpPr>
        <p:spPr>
          <a:xfrm>
            <a:off x="401983" y="5763640"/>
            <a:ext cx="5080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http://www.aquafeed.co/manejo-del-cultivo-de-tilapias-en-jaulas-en-brasil/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303C11D-2C14-4343-A3AB-D5DE95128C77}"/>
              </a:ext>
            </a:extLst>
          </p:cNvPr>
          <p:cNvSpPr/>
          <p:nvPr/>
        </p:nvSpPr>
        <p:spPr>
          <a:xfrm>
            <a:off x="6313246" y="5763639"/>
            <a:ext cx="40923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https://fis.com/fis/worldnews/worldnews.asp?l=s&amp;id=93407&amp;ndb=1</a:t>
            </a:r>
          </a:p>
        </p:txBody>
      </p:sp>
    </p:spTree>
    <p:extLst>
      <p:ext uri="{BB962C8B-B14F-4D97-AF65-F5344CB8AC3E}">
        <p14:creationId xmlns:p14="http://schemas.microsoft.com/office/powerpoint/2010/main" val="1897135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" y="207701"/>
            <a:ext cx="12191999" cy="640440"/>
          </a:xfrm>
        </p:spPr>
        <p:txBody>
          <a:bodyPr/>
          <a:lstStyle/>
          <a:p>
            <a:r>
              <a:rPr lang="es-ES_tradnl" dirty="0"/>
              <a:t>¿qué se necesita para una fábrica de peces?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1" y="975615"/>
            <a:ext cx="12191999" cy="627899"/>
          </a:xfrm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3200" b="1" dirty="0">
                <a:solidFill>
                  <a:schemeClr val="accent1">
                    <a:lumMod val="75000"/>
                  </a:schemeClr>
                </a:solidFill>
              </a:rPr>
              <a:t>Estanques, Jaulas, </a:t>
            </a:r>
            <a:r>
              <a:rPr lang="es-ES_tradnl" sz="3200" b="1" dirty="0">
                <a:solidFill>
                  <a:schemeClr val="accent4">
                    <a:lumMod val="75000"/>
                  </a:schemeClr>
                </a:solidFill>
              </a:rPr>
              <a:t>Tinas</a:t>
            </a:r>
            <a:r>
              <a:rPr lang="es-ES_tradnl" sz="3200" b="1" dirty="0">
                <a:solidFill>
                  <a:schemeClr val="accent1">
                    <a:lumMod val="75000"/>
                  </a:schemeClr>
                </a:solidFill>
              </a:rPr>
              <a:t> , Peceras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864" y="2133601"/>
            <a:ext cx="5080000" cy="38100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17827137-36ED-FA4F-B29E-9009898E6C3E}"/>
              </a:ext>
            </a:extLst>
          </p:cNvPr>
          <p:cNvSpPr/>
          <p:nvPr/>
        </p:nvSpPr>
        <p:spPr>
          <a:xfrm>
            <a:off x="562864" y="5543491"/>
            <a:ext cx="33931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http://www.eppdelcentro.com.mx/producto_ver.php?RecordId=LJARCE065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0C227E1-DFEB-9D4E-AEB7-DA023E9F1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3513" y="2124637"/>
            <a:ext cx="5644615" cy="3818964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07FC7BE-9BF4-B24B-A267-2F8EF4DB262C}"/>
              </a:ext>
            </a:extLst>
          </p:cNvPr>
          <p:cNvSpPr/>
          <p:nvPr/>
        </p:nvSpPr>
        <p:spPr>
          <a:xfrm>
            <a:off x="5933513" y="5620435"/>
            <a:ext cx="311976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http://www.fmvz.unam.mx/zootecnia/ceiegtacuicola.html</a:t>
            </a:r>
          </a:p>
        </p:txBody>
      </p:sp>
    </p:spTree>
    <p:extLst>
      <p:ext uri="{BB962C8B-B14F-4D97-AF65-F5344CB8AC3E}">
        <p14:creationId xmlns:p14="http://schemas.microsoft.com/office/powerpoint/2010/main" val="1261000157"/>
      </p:ext>
    </p:extLst>
  </p:cSld>
  <p:clrMapOvr>
    <a:masterClrMapping/>
  </p:clrMapOvr>
</p:sld>
</file>

<file path=ppt/theme/theme1.xml><?xml version="1.0" encoding="utf-8"?>
<a:theme xmlns:a="http://schemas.openxmlformats.org/drawingml/2006/main" name="Gota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Gotita</Template>
  <TotalTime>258</TotalTime>
  <Words>1319</Words>
  <Application>Microsoft Macintosh PowerPoint</Application>
  <PresentationFormat>Panorámica</PresentationFormat>
  <Paragraphs>134</Paragraphs>
  <Slides>30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6" baseType="lpstr">
      <vt:lpstr>Arial</vt:lpstr>
      <vt:lpstr>Calibri</vt:lpstr>
      <vt:lpstr>Chalkboard SE</vt:lpstr>
      <vt:lpstr>Times New Roman</vt:lpstr>
      <vt:lpstr>Tw Cen MT</vt:lpstr>
      <vt:lpstr>Gota</vt:lpstr>
      <vt:lpstr>CULTIVO DE ORGANISMOS ACUÍCOLAS</vt:lpstr>
      <vt:lpstr>CULTIVO DE ORGANISMOS ACUÍCOLAS Unidad 2 “CONCEPTOS BÁSICOS DE LA PRODUCCIÓN ACUÍCOLA” UNIDADES DE PRODUCCIÓN ACUÍCOLA</vt:lpstr>
      <vt:lpstr>Guía para su uso</vt:lpstr>
      <vt:lpstr>Índice</vt:lpstr>
      <vt:lpstr>UNIDADES DE  PRODUCCIÓN ACUÍCOLA (UPA)</vt:lpstr>
      <vt:lpstr>¿ELEMENTO BÁSICO EN UNA UPA?</vt:lpstr>
      <vt:lpstr>¿qué se necesita para una fábrica de peces?</vt:lpstr>
      <vt:lpstr>¿qué se necesita para una fábrica de peces?</vt:lpstr>
      <vt:lpstr>¿qué se necesita para una fábrica de peces?</vt:lpstr>
      <vt:lpstr>¿qué se necesita para una fábrica de peces?</vt:lpstr>
      <vt:lpstr>Pueden estar en </vt:lpstr>
      <vt:lpstr>¿qué peces se utilizan?</vt:lpstr>
      <vt:lpstr>¿qué peces se utilizan?</vt:lpstr>
      <vt:lpstr>¿qué peces se utilizan?</vt:lpstr>
      <vt:lpstr>¿qué peces se utilizan?</vt:lpstr>
      <vt:lpstr>¿qué peces se utilizan?</vt:lpstr>
      <vt:lpstr>¿cómo se conforma UNA UPA?</vt:lpstr>
      <vt:lpstr>¿cómo se conforma UNA UPA?</vt:lpstr>
      <vt:lpstr>¿cómo se conforma UNA UPA?</vt:lpstr>
      <vt:lpstr>¿cómo se conforma UNA UPA?</vt:lpstr>
      <vt:lpstr>¿cómo se conforma UNA UPA?</vt:lpstr>
      <vt:lpstr>¿cómo se conforma la fábrica de peces?</vt:lpstr>
      <vt:lpstr>Procesos en la fábrica de peces</vt:lpstr>
      <vt:lpstr>Producción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Fabrica de peces</dc:title>
  <dc:creator>Usuario de Microsoft Office</dc:creator>
  <cp:lastModifiedBy>Ivan Gallego Alarcon</cp:lastModifiedBy>
  <cp:revision>20</cp:revision>
  <dcterms:created xsi:type="dcterms:W3CDTF">2017-10-18T04:05:21Z</dcterms:created>
  <dcterms:modified xsi:type="dcterms:W3CDTF">2018-09-27T20:01:55Z</dcterms:modified>
</cp:coreProperties>
</file>