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9" r:id="rId2"/>
    <p:sldId id="290" r:id="rId3"/>
    <p:sldId id="291" r:id="rId4"/>
    <p:sldId id="292" r:id="rId5"/>
    <p:sldId id="258" r:id="rId6"/>
    <p:sldId id="260" r:id="rId7"/>
    <p:sldId id="278" r:id="rId8"/>
    <p:sldId id="279" r:id="rId9"/>
    <p:sldId id="264" r:id="rId10"/>
    <p:sldId id="295" r:id="rId11"/>
    <p:sldId id="277" r:id="rId12"/>
    <p:sldId id="265" r:id="rId13"/>
    <p:sldId id="293" r:id="rId14"/>
    <p:sldId id="285" r:id="rId15"/>
    <p:sldId id="267" r:id="rId16"/>
    <p:sldId id="268" r:id="rId17"/>
    <p:sldId id="269" r:id="rId18"/>
    <p:sldId id="270" r:id="rId19"/>
    <p:sldId id="271" r:id="rId20"/>
    <p:sldId id="272" r:id="rId21"/>
    <p:sldId id="280" r:id="rId22"/>
    <p:sldId id="281" r:id="rId23"/>
    <p:sldId id="283" r:id="rId24"/>
    <p:sldId id="296" r:id="rId25"/>
    <p:sldId id="284" r:id="rId26"/>
    <p:sldId id="294" r:id="rId27"/>
    <p:sldId id="273" r:id="rId28"/>
    <p:sldId id="274" r:id="rId29"/>
    <p:sldId id="275" r:id="rId30"/>
    <p:sldId id="26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90" autoAdjust="0"/>
    <p:restoredTop sz="94660"/>
  </p:normalViewPr>
  <p:slideViewPr>
    <p:cSldViewPr snapToGrid="0">
      <p:cViewPr varScale="1">
        <p:scale>
          <a:sx n="100" d="100"/>
          <a:sy n="100" d="100"/>
        </p:scale>
        <p:origin x="680" y="176"/>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9/27/18</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669383"/>
            <a:ext cx="9144000" cy="1102519"/>
          </a:xfrm>
        </p:spPr>
        <p:txBody>
          <a:bodyPr>
            <a:normAutofit fontScale="90000"/>
          </a:bodyPr>
          <a:lstStyle/>
          <a:p>
            <a:pPr algn="ctr"/>
            <a:r>
              <a:rPr lang="es-ES" sz="4800" dirty="0"/>
              <a:t>CULTIVO DE ORGANISMOS ACUÍCOLAS</a:t>
            </a:r>
          </a:p>
        </p:txBody>
      </p:sp>
      <p:sp>
        <p:nvSpPr>
          <p:cNvPr id="4" name="CuadroTexto 3"/>
          <p:cNvSpPr txBox="1"/>
          <p:nvPr/>
        </p:nvSpPr>
        <p:spPr>
          <a:xfrm>
            <a:off x="1524000" y="132390"/>
            <a:ext cx="9144000" cy="2062103"/>
          </a:xfrm>
          <a:prstGeom prst="rect">
            <a:avLst/>
          </a:prstGeom>
          <a:noFill/>
        </p:spPr>
        <p:txBody>
          <a:bodyPr wrap="square" rtlCol="0">
            <a:spAutoFit/>
          </a:bodyPr>
          <a:lstStyle/>
          <a:p>
            <a:pPr algn="ctr"/>
            <a:r>
              <a:rPr lang="es-ES" sz="3200" b="1" i="1" dirty="0">
                <a:latin typeface="Times New Roman" panose="02020603050405020304" pitchFamily="18" charset="0"/>
                <a:cs typeface="Times New Roman" panose="02020603050405020304" pitchFamily="18" charset="0"/>
              </a:rPr>
              <a:t>Universidad Autónoma del Estado de México</a:t>
            </a:r>
          </a:p>
          <a:p>
            <a:pPr algn="ctr"/>
            <a:r>
              <a:rPr lang="es-ES" sz="3200" b="1" dirty="0">
                <a:latin typeface="Times New Roman" panose="02020603050405020304" pitchFamily="18" charset="0"/>
                <a:cs typeface="Times New Roman" panose="02020603050405020304" pitchFamily="18" charset="0"/>
              </a:rPr>
              <a:t>Facultad de Ciencias</a:t>
            </a:r>
          </a:p>
          <a:p>
            <a:pPr algn="ctr"/>
            <a:endParaRPr lang="es-ES" sz="3200" b="1" dirty="0">
              <a:latin typeface="Times New Roman" panose="02020603050405020304" pitchFamily="18" charset="0"/>
              <a:cs typeface="Times New Roman" panose="02020603050405020304" pitchFamily="18" charset="0"/>
            </a:endParaRPr>
          </a:p>
          <a:p>
            <a:pPr algn="ctr"/>
            <a:r>
              <a:rPr lang="es-ES" sz="3200" b="1" dirty="0">
                <a:latin typeface="Times New Roman" panose="02020603050405020304" pitchFamily="18" charset="0"/>
                <a:cs typeface="Times New Roman" panose="02020603050405020304" pitchFamily="18" charset="0"/>
              </a:rPr>
              <a:t>Biología</a:t>
            </a:r>
          </a:p>
        </p:txBody>
      </p:sp>
      <p:sp>
        <p:nvSpPr>
          <p:cNvPr id="5" name="CuadroTexto 4"/>
          <p:cNvSpPr txBox="1"/>
          <p:nvPr/>
        </p:nvSpPr>
        <p:spPr>
          <a:xfrm>
            <a:off x="5462470" y="4860548"/>
            <a:ext cx="3732456" cy="946413"/>
          </a:xfrm>
          <a:prstGeom prst="rect">
            <a:avLst/>
          </a:prstGeom>
          <a:noFill/>
        </p:spPr>
        <p:txBody>
          <a:bodyPr wrap="square" rtlCol="0">
            <a:spAutoFit/>
          </a:bodyPr>
          <a:lstStyle/>
          <a:p>
            <a:pPr algn="r"/>
            <a:r>
              <a:rPr lang="es-ES" sz="2100" b="1" dirty="0"/>
              <a:t>Dr. Iván Gallego Alarcón</a:t>
            </a:r>
          </a:p>
          <a:p>
            <a:pPr algn="r"/>
            <a:r>
              <a:rPr lang="es-ES" sz="2100" b="1" dirty="0"/>
              <a:t>Septiembre de 2018</a:t>
            </a:r>
          </a:p>
          <a:p>
            <a:endParaRPr lang="es-ES" sz="1350" dirty="0"/>
          </a:p>
        </p:txBody>
      </p:sp>
    </p:spTree>
    <p:extLst>
      <p:ext uri="{BB962C8B-B14F-4D97-AF65-F5344CB8AC3E}">
        <p14:creationId xmlns:p14="http://schemas.microsoft.com/office/powerpoint/2010/main" val="2959134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1953" y="1361224"/>
            <a:ext cx="5746303" cy="4709375"/>
          </a:xfrm>
        </p:spPr>
        <p:txBody>
          <a:bodyPr>
            <a:normAutofit/>
          </a:bodyPr>
          <a:lstStyle/>
          <a:p>
            <a:pPr marL="0" indent="0">
              <a:buNone/>
            </a:pPr>
            <a:r>
              <a:rPr lang="es-MX" dirty="0"/>
              <a:t>Identificación de sexos</a:t>
            </a:r>
          </a:p>
          <a:p>
            <a:pPr marL="0" indent="0">
              <a:buNone/>
            </a:pPr>
            <a:r>
              <a:rPr lang="es-MX" dirty="0"/>
              <a:t>En langostinos existe dimorfismo sexual y es fácil distinguir a los machos de las hembras </a:t>
            </a:r>
          </a:p>
          <a:p>
            <a:pPr>
              <a:buFont typeface="Wingdings" panose="05000000000000000000" pitchFamily="2" charset="2"/>
              <a:buChar char="ü"/>
            </a:pPr>
            <a:r>
              <a:rPr lang="es-MX" dirty="0"/>
              <a:t> por el tamaño </a:t>
            </a:r>
          </a:p>
          <a:p>
            <a:pPr>
              <a:buFont typeface="Wingdings" panose="05000000000000000000" pitchFamily="2" charset="2"/>
              <a:buChar char="ü"/>
            </a:pPr>
            <a:r>
              <a:rPr lang="es-MX" dirty="0"/>
              <a:t>por las quelas </a:t>
            </a:r>
          </a:p>
          <a:p>
            <a:pPr marL="0" indent="0">
              <a:buNone/>
            </a:pPr>
            <a:r>
              <a:rPr lang="es-MX" dirty="0">
                <a:solidFill>
                  <a:schemeClr val="accent1">
                    <a:lumMod val="50000"/>
                  </a:schemeClr>
                </a:solidFill>
              </a:rPr>
              <a:t>Los machos son de mayor tamaño, sin embargo, es frecuente que los machos pierdan las quelas y entonces es difícil distinguirlos.</a:t>
            </a:r>
          </a:p>
          <a:p>
            <a:endParaRPr lang="es-MX" dirty="0"/>
          </a:p>
        </p:txBody>
      </p:sp>
      <p:sp>
        <p:nvSpPr>
          <p:cNvPr id="4" name="CuadroTexto 3"/>
          <p:cNvSpPr txBox="1"/>
          <p:nvPr/>
        </p:nvSpPr>
        <p:spPr>
          <a:xfrm>
            <a:off x="1421953" y="714893"/>
            <a:ext cx="2356834" cy="646331"/>
          </a:xfrm>
          <a:prstGeom prst="rect">
            <a:avLst/>
          </a:prstGeom>
          <a:noFill/>
        </p:spPr>
        <p:txBody>
          <a:bodyPr wrap="square" rtlCol="0">
            <a:spAutoFit/>
          </a:bodyPr>
          <a:lstStyle/>
          <a:p>
            <a:r>
              <a:rPr lang="es-MX" sz="3600" b="1" dirty="0"/>
              <a:t>Morfología</a:t>
            </a:r>
            <a:r>
              <a:rPr lang="es-MX" dirty="0"/>
              <a:t> </a:t>
            </a:r>
          </a:p>
        </p:txBody>
      </p:sp>
      <p:pic>
        <p:nvPicPr>
          <p:cNvPr id="5" name="Imagen 4">
            <a:extLst>
              <a:ext uri="{FF2B5EF4-FFF2-40B4-BE49-F238E27FC236}">
                <a16:creationId xmlns:a16="http://schemas.microsoft.com/office/drawing/2014/main" id="{DFDDFB46-9686-8744-B427-00C1CCCA02F7}"/>
              </a:ext>
            </a:extLst>
          </p:cNvPr>
          <p:cNvPicPr>
            <a:picLocks noChangeAspect="1"/>
          </p:cNvPicPr>
          <p:nvPr/>
        </p:nvPicPr>
        <p:blipFill>
          <a:blip r:embed="rId2"/>
          <a:stretch>
            <a:fillRect/>
          </a:stretch>
        </p:blipFill>
        <p:spPr>
          <a:xfrm>
            <a:off x="6581424" y="3098801"/>
            <a:ext cx="5610576" cy="3759199"/>
          </a:xfrm>
          <a:prstGeom prst="rect">
            <a:avLst/>
          </a:prstGeom>
        </p:spPr>
      </p:pic>
      <p:sp>
        <p:nvSpPr>
          <p:cNvPr id="6" name="CuadroTexto 5">
            <a:extLst>
              <a:ext uri="{FF2B5EF4-FFF2-40B4-BE49-F238E27FC236}">
                <a16:creationId xmlns:a16="http://schemas.microsoft.com/office/drawing/2014/main" id="{3A90891E-2377-4446-ABAC-8C1A2593F047}"/>
              </a:ext>
            </a:extLst>
          </p:cNvPr>
          <p:cNvSpPr txBox="1"/>
          <p:nvPr/>
        </p:nvSpPr>
        <p:spPr>
          <a:xfrm>
            <a:off x="8975961" y="6539469"/>
            <a:ext cx="3089039" cy="246221"/>
          </a:xfrm>
          <a:prstGeom prst="rect">
            <a:avLst/>
          </a:prstGeom>
          <a:noFill/>
        </p:spPr>
        <p:txBody>
          <a:bodyPr wrap="square" rtlCol="0">
            <a:spAutoFit/>
          </a:bodyPr>
          <a:lstStyle/>
          <a:p>
            <a:r>
              <a:rPr lang="es-MX" sz="1000" dirty="0"/>
              <a:t>http://liveaquaponics.com</a:t>
            </a:r>
          </a:p>
        </p:txBody>
      </p:sp>
    </p:spTree>
    <p:extLst>
      <p:ext uri="{BB962C8B-B14F-4D97-AF65-F5344CB8AC3E}">
        <p14:creationId xmlns:p14="http://schemas.microsoft.com/office/powerpoint/2010/main" val="2372513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1"/>
            <a:ext cx="10018713" cy="698500"/>
          </a:xfrm>
        </p:spPr>
        <p:txBody>
          <a:bodyPr>
            <a:normAutofit fontScale="90000"/>
          </a:bodyPr>
          <a:lstStyle/>
          <a:p>
            <a:r>
              <a:rPr lang="es-MX" dirty="0"/>
              <a:t>Dimorfismo sexual</a:t>
            </a:r>
          </a:p>
        </p:txBody>
      </p:sp>
      <p:pic>
        <p:nvPicPr>
          <p:cNvPr id="5" name="Marcador de contenido 4">
            <a:extLst>
              <a:ext uri="{FF2B5EF4-FFF2-40B4-BE49-F238E27FC236}">
                <a16:creationId xmlns:a16="http://schemas.microsoft.com/office/drawing/2014/main" id="{81454B40-E61E-294C-8DC8-D6475BECA626}"/>
              </a:ext>
            </a:extLst>
          </p:cNvPr>
          <p:cNvPicPr>
            <a:picLocks noGrp="1" noChangeAspect="1"/>
          </p:cNvPicPr>
          <p:nvPr>
            <p:ph idx="1"/>
          </p:nvPr>
        </p:nvPicPr>
        <p:blipFill>
          <a:blip r:embed="rId2"/>
          <a:stretch>
            <a:fillRect/>
          </a:stretch>
        </p:blipFill>
        <p:spPr>
          <a:xfrm>
            <a:off x="2849628" y="1562099"/>
            <a:ext cx="7288077" cy="4810130"/>
          </a:xfrm>
        </p:spPr>
      </p:pic>
      <p:sp>
        <p:nvSpPr>
          <p:cNvPr id="6" name="Rectángulo 5">
            <a:extLst>
              <a:ext uri="{FF2B5EF4-FFF2-40B4-BE49-F238E27FC236}">
                <a16:creationId xmlns:a16="http://schemas.microsoft.com/office/drawing/2014/main" id="{B0C115F5-5F6C-D642-96FB-FF3C54907682}"/>
              </a:ext>
            </a:extLst>
          </p:cNvPr>
          <p:cNvSpPr/>
          <p:nvPr/>
        </p:nvSpPr>
        <p:spPr>
          <a:xfrm>
            <a:off x="5269613" y="6126008"/>
            <a:ext cx="2448106" cy="246221"/>
          </a:xfrm>
          <a:prstGeom prst="rect">
            <a:avLst/>
          </a:prstGeom>
        </p:spPr>
        <p:txBody>
          <a:bodyPr wrap="none">
            <a:spAutoFit/>
          </a:bodyPr>
          <a:lstStyle/>
          <a:p>
            <a:r>
              <a:rPr lang="es-MX" sz="1000" dirty="0"/>
              <a:t>http://www.geocities.jp/ideryusei/fig2.jpeg</a:t>
            </a:r>
          </a:p>
        </p:txBody>
      </p:sp>
    </p:spTree>
    <p:extLst>
      <p:ext uri="{BB962C8B-B14F-4D97-AF65-F5344CB8AC3E}">
        <p14:creationId xmlns:p14="http://schemas.microsoft.com/office/powerpoint/2010/main" val="2975308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304801"/>
            <a:ext cx="10018713" cy="5486400"/>
          </a:xfrm>
        </p:spPr>
        <p:txBody>
          <a:bodyPr>
            <a:normAutofit/>
          </a:bodyPr>
          <a:lstStyle/>
          <a:p>
            <a:r>
              <a:rPr lang="es-MX" dirty="0"/>
              <a:t>Los huevos son ligeramente elípticos, con el eje mayor de 0.6 a 0.7 mm, y presentan un color naranja brillante hasta dos o tres días antes de la eclosión, cuando se vuelven grises-negros.</a:t>
            </a:r>
          </a:p>
          <a:p>
            <a:r>
              <a:rPr lang="es-MX" dirty="0"/>
              <a:t>Las larvas pasan por ocho a once fases antes de la metamorfosis </a:t>
            </a:r>
          </a:p>
          <a:p>
            <a:pPr marL="0" indent="0">
              <a:buNone/>
            </a:pPr>
            <a:r>
              <a:rPr lang="es-MX" dirty="0"/>
              <a:t> primera fase          menos de 2mm       fase once           exceden los 7 mm</a:t>
            </a:r>
          </a:p>
          <a:p>
            <a:r>
              <a:rPr lang="es-MX" dirty="0"/>
              <a:t>La post-larva después de la metamorfosis, tiene unos 7 mm de longitud y se caracterizan por que caminan y nadan de manera similar a los adultos (es translúcida, con una parte de color naranja – rosado claro en la cabeza)</a:t>
            </a:r>
          </a:p>
        </p:txBody>
      </p:sp>
      <p:cxnSp>
        <p:nvCxnSpPr>
          <p:cNvPr id="5" name="Conector recto de flecha 4"/>
          <p:cNvCxnSpPr/>
          <p:nvPr/>
        </p:nvCxnSpPr>
        <p:spPr>
          <a:xfrm flipV="1">
            <a:off x="3326774" y="3271771"/>
            <a:ext cx="399245" cy="1287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p:cNvCxnSpPr/>
          <p:nvPr/>
        </p:nvCxnSpPr>
        <p:spPr>
          <a:xfrm flipV="1">
            <a:off x="7450986" y="3292431"/>
            <a:ext cx="399245" cy="1287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0468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65EBEB9-287A-8847-8F8D-B559A4E298A8}"/>
              </a:ext>
            </a:extLst>
          </p:cNvPr>
          <p:cNvSpPr/>
          <p:nvPr/>
        </p:nvSpPr>
        <p:spPr>
          <a:xfrm>
            <a:off x="8867124" y="6611779"/>
            <a:ext cx="3052439" cy="246221"/>
          </a:xfrm>
          <a:prstGeom prst="rect">
            <a:avLst/>
          </a:prstGeom>
        </p:spPr>
        <p:txBody>
          <a:bodyPr wrap="none">
            <a:spAutoFit/>
          </a:bodyPr>
          <a:lstStyle/>
          <a:p>
            <a:r>
              <a:rPr lang="es-MX" sz="1000" dirty="0"/>
              <a:t>http://panchu.tripod.com/shrimp/disease/fwprawn.jpg</a:t>
            </a:r>
          </a:p>
        </p:txBody>
      </p:sp>
      <p:pic>
        <p:nvPicPr>
          <p:cNvPr id="6" name="Imagen 5">
            <a:extLst>
              <a:ext uri="{FF2B5EF4-FFF2-40B4-BE49-F238E27FC236}">
                <a16:creationId xmlns:a16="http://schemas.microsoft.com/office/drawing/2014/main" id="{DB82C343-E74F-9548-8295-D706DC115B85}"/>
              </a:ext>
            </a:extLst>
          </p:cNvPr>
          <p:cNvPicPr>
            <a:picLocks noChangeAspect="1"/>
          </p:cNvPicPr>
          <p:nvPr/>
        </p:nvPicPr>
        <p:blipFill>
          <a:blip r:embed="rId2"/>
          <a:stretch>
            <a:fillRect/>
          </a:stretch>
        </p:blipFill>
        <p:spPr>
          <a:xfrm>
            <a:off x="3403600" y="0"/>
            <a:ext cx="5359400" cy="6918498"/>
          </a:xfrm>
          <a:prstGeom prst="rect">
            <a:avLst/>
          </a:prstGeom>
        </p:spPr>
      </p:pic>
    </p:spTree>
    <p:extLst>
      <p:ext uri="{BB962C8B-B14F-4D97-AF65-F5344CB8AC3E}">
        <p14:creationId xmlns:p14="http://schemas.microsoft.com/office/powerpoint/2010/main" val="3361061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9710" y="0"/>
            <a:ext cx="10018713" cy="3257549"/>
          </a:xfrm>
        </p:spPr>
        <p:txBody>
          <a:bodyPr/>
          <a:lstStyle/>
          <a:p>
            <a:r>
              <a:rPr lang="es-MX" dirty="0"/>
              <a:t>Normalmente, los juveniles de más edad y los adultos son azules y, en ocasiones, pardos.</a:t>
            </a:r>
          </a:p>
          <a:p>
            <a:r>
              <a:rPr lang="es-MX" dirty="0"/>
              <a:t>Los machos adultos son mucho mayores que las hembras, el abdomen es más estrecho que el de la hembra y el cefalotórax mayor</a:t>
            </a:r>
          </a:p>
          <a:p>
            <a:r>
              <a:rPr lang="es-MX" dirty="0"/>
              <a:t>Poros genitales del macho        entre las bases del quinto par de patas ambulatorias</a:t>
            </a:r>
          </a:p>
        </p:txBody>
      </p:sp>
      <p:pic>
        <p:nvPicPr>
          <p:cNvPr id="4" name="Imagen 3"/>
          <p:cNvPicPr>
            <a:picLocks noChangeAspect="1"/>
          </p:cNvPicPr>
          <p:nvPr/>
        </p:nvPicPr>
        <p:blipFill>
          <a:blip r:embed="rId2"/>
          <a:stretch>
            <a:fillRect/>
          </a:stretch>
        </p:blipFill>
        <p:spPr>
          <a:xfrm>
            <a:off x="5223489" y="2263895"/>
            <a:ext cx="487722" cy="158510"/>
          </a:xfrm>
          <a:prstGeom prst="rect">
            <a:avLst/>
          </a:prstGeom>
        </p:spPr>
      </p:pic>
      <p:pic>
        <p:nvPicPr>
          <p:cNvPr id="6" name="Imagen 5">
            <a:extLst>
              <a:ext uri="{FF2B5EF4-FFF2-40B4-BE49-F238E27FC236}">
                <a16:creationId xmlns:a16="http://schemas.microsoft.com/office/drawing/2014/main" id="{350C4EEA-1E7F-DB40-929F-5E443954F510}"/>
              </a:ext>
            </a:extLst>
          </p:cNvPr>
          <p:cNvPicPr>
            <a:picLocks noChangeAspect="1"/>
          </p:cNvPicPr>
          <p:nvPr/>
        </p:nvPicPr>
        <p:blipFill>
          <a:blip r:embed="rId3"/>
          <a:stretch>
            <a:fillRect/>
          </a:stretch>
        </p:blipFill>
        <p:spPr>
          <a:xfrm>
            <a:off x="3670300" y="3132713"/>
            <a:ext cx="5194300" cy="3725287"/>
          </a:xfrm>
          <a:prstGeom prst="rect">
            <a:avLst/>
          </a:prstGeom>
        </p:spPr>
      </p:pic>
      <p:sp>
        <p:nvSpPr>
          <p:cNvPr id="7" name="Rectángulo 6">
            <a:extLst>
              <a:ext uri="{FF2B5EF4-FFF2-40B4-BE49-F238E27FC236}">
                <a16:creationId xmlns:a16="http://schemas.microsoft.com/office/drawing/2014/main" id="{9145186E-E6EA-4B4C-B0E9-B77F0480A9C5}"/>
              </a:ext>
            </a:extLst>
          </p:cNvPr>
          <p:cNvSpPr/>
          <p:nvPr/>
        </p:nvSpPr>
        <p:spPr>
          <a:xfrm>
            <a:off x="3683000" y="6410236"/>
            <a:ext cx="5181600" cy="507831"/>
          </a:xfrm>
          <a:prstGeom prst="rect">
            <a:avLst/>
          </a:prstGeom>
        </p:spPr>
        <p:txBody>
          <a:bodyPr wrap="square">
            <a:spAutoFit/>
          </a:bodyPr>
          <a:lstStyle/>
          <a:p>
            <a:r>
              <a:rPr lang="es-MX" sz="900" dirty="0"/>
              <a:t>https://www.researchgate.net/publication/260036999_Los_langostinos_del_genero_Macrobrachium_con_importancia_economica_y_pesquera_en_America_Latina_conocimiento_actual_rol_ecologico_y_conservacion/figures?lo=1</a:t>
            </a:r>
          </a:p>
        </p:txBody>
      </p:sp>
      <p:sp>
        <p:nvSpPr>
          <p:cNvPr id="8" name="Llamada rectangular 7">
            <a:extLst>
              <a:ext uri="{FF2B5EF4-FFF2-40B4-BE49-F238E27FC236}">
                <a16:creationId xmlns:a16="http://schemas.microsoft.com/office/drawing/2014/main" id="{A41C914B-FEA0-B443-A300-F0D4E64F77FE}"/>
              </a:ext>
            </a:extLst>
          </p:cNvPr>
          <p:cNvSpPr/>
          <p:nvPr/>
        </p:nvSpPr>
        <p:spPr>
          <a:xfrm>
            <a:off x="1079500" y="3886200"/>
            <a:ext cx="1498600" cy="977900"/>
          </a:xfrm>
          <a:prstGeom prst="wedgeRectCallout">
            <a:avLst>
              <a:gd name="adj1" fmla="val 213913"/>
              <a:gd name="adj2" fmla="val 702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Macho</a:t>
            </a:r>
          </a:p>
        </p:txBody>
      </p:sp>
      <p:sp>
        <p:nvSpPr>
          <p:cNvPr id="9" name="Llamada rectangular 8">
            <a:extLst>
              <a:ext uri="{FF2B5EF4-FFF2-40B4-BE49-F238E27FC236}">
                <a16:creationId xmlns:a16="http://schemas.microsoft.com/office/drawing/2014/main" id="{2D66DD29-C0D9-0642-AADA-A9CA84C006C8}"/>
              </a:ext>
            </a:extLst>
          </p:cNvPr>
          <p:cNvSpPr/>
          <p:nvPr/>
        </p:nvSpPr>
        <p:spPr>
          <a:xfrm>
            <a:off x="9664700" y="3683000"/>
            <a:ext cx="2159000" cy="977900"/>
          </a:xfrm>
          <a:prstGeom prst="wedgeRectCallout">
            <a:avLst>
              <a:gd name="adj1" fmla="val -141421"/>
              <a:gd name="adj2" fmla="val 871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Hembras</a:t>
            </a:r>
          </a:p>
        </p:txBody>
      </p:sp>
    </p:spTree>
    <p:extLst>
      <p:ext uri="{BB962C8B-B14F-4D97-AF65-F5344CB8AC3E}">
        <p14:creationId xmlns:p14="http://schemas.microsoft.com/office/powerpoint/2010/main" val="2830738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extLst/>
          </a:blip>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825459"/>
            <a:ext cx="4217989" cy="4965742"/>
          </a:xfrm>
        </p:spPr>
        <p:txBody>
          <a:bodyPr anchor="t">
            <a:normAutofit/>
          </a:bodyPr>
          <a:lstStyle/>
          <a:p>
            <a:pPr marL="0" indent="0">
              <a:buNone/>
            </a:pPr>
            <a:r>
              <a:rPr lang="es-MX" sz="2800" b="1" dirty="0"/>
              <a:t>Reproducción</a:t>
            </a:r>
          </a:p>
          <a:p>
            <a:pPr marL="0" indent="0">
              <a:buNone/>
            </a:pPr>
            <a:r>
              <a:rPr lang="es-MX" sz="2800" dirty="0"/>
              <a:t>Primavera y verano en época de lluvias, que aprovechan para bajar de los cauces de los ríos a las zonas costeras buscando una salinidad alrededor de 12 ppt</a:t>
            </a:r>
          </a:p>
          <a:p>
            <a:pPr marL="0" indent="0">
              <a:buNone/>
            </a:pPr>
            <a:endParaRPr lang="es-MX" sz="1600" dirty="0"/>
          </a:p>
        </p:txBody>
      </p:sp>
      <p:pic>
        <p:nvPicPr>
          <p:cNvPr id="5" name="Imagen 4">
            <a:extLst>
              <a:ext uri="{FF2B5EF4-FFF2-40B4-BE49-F238E27FC236}">
                <a16:creationId xmlns:a16="http://schemas.microsoft.com/office/drawing/2014/main" id="{7B07CE1D-85F1-7042-882D-B40426C9406B}"/>
              </a:ext>
            </a:extLst>
          </p:cNvPr>
          <p:cNvPicPr>
            <a:picLocks noChangeAspect="1"/>
          </p:cNvPicPr>
          <p:nvPr/>
        </p:nvPicPr>
        <p:blipFill>
          <a:blip r:embed="rId3"/>
          <a:stretch>
            <a:fillRect/>
          </a:stretch>
        </p:blipFill>
        <p:spPr>
          <a:xfrm>
            <a:off x="5951010" y="825458"/>
            <a:ext cx="6240990" cy="468074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6" name="Rectángulo 5">
            <a:extLst>
              <a:ext uri="{FF2B5EF4-FFF2-40B4-BE49-F238E27FC236}">
                <a16:creationId xmlns:a16="http://schemas.microsoft.com/office/drawing/2014/main" id="{54AFE6E1-2461-304B-9E8E-FB1B6558AD75}"/>
              </a:ext>
            </a:extLst>
          </p:cNvPr>
          <p:cNvSpPr/>
          <p:nvPr/>
        </p:nvSpPr>
        <p:spPr>
          <a:xfrm>
            <a:off x="6096000" y="5647557"/>
            <a:ext cx="6096000" cy="246221"/>
          </a:xfrm>
          <a:prstGeom prst="rect">
            <a:avLst/>
          </a:prstGeom>
        </p:spPr>
        <p:txBody>
          <a:bodyPr>
            <a:spAutoFit/>
          </a:bodyPr>
          <a:lstStyle/>
          <a:p>
            <a:r>
              <a:rPr lang="es-MX" sz="1000" dirty="0"/>
              <a:t>http://www.fao.org/fishery/culturedspecies/Macrobrachium_rosenbergii/es</a:t>
            </a:r>
          </a:p>
        </p:txBody>
      </p:sp>
    </p:spTree>
    <p:extLst>
      <p:ext uri="{BB962C8B-B14F-4D97-AF65-F5344CB8AC3E}">
        <p14:creationId xmlns:p14="http://schemas.microsoft.com/office/powerpoint/2010/main" val="379843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3681" y="301169"/>
            <a:ext cx="7256919" cy="3124201"/>
          </a:xfrm>
        </p:spPr>
        <p:txBody>
          <a:bodyPr/>
          <a:lstStyle/>
          <a:p>
            <a:pPr marL="0" indent="0">
              <a:buNone/>
            </a:pPr>
            <a:r>
              <a:rPr lang="es-MX" b="1" dirty="0"/>
              <a:t>Crecimiento</a:t>
            </a:r>
          </a:p>
          <a:p>
            <a:r>
              <a:rPr lang="es-MX" dirty="0"/>
              <a:t>El desarrollo de huevo a juvenil                    60 a 90 días </a:t>
            </a:r>
          </a:p>
          <a:p>
            <a:pPr marL="0" indent="0">
              <a:buNone/>
            </a:pPr>
            <a:endParaRPr lang="es-MX" dirty="0"/>
          </a:p>
          <a:p>
            <a:r>
              <a:rPr lang="es-MX" dirty="0"/>
              <a:t>Juvenil a adulto                     180 a 240 días con pesos mayores a los 60 g.</a:t>
            </a:r>
          </a:p>
        </p:txBody>
      </p:sp>
      <p:cxnSp>
        <p:nvCxnSpPr>
          <p:cNvPr id="5" name="Conector recto de flecha 4"/>
          <p:cNvCxnSpPr/>
          <p:nvPr/>
        </p:nvCxnSpPr>
        <p:spPr>
          <a:xfrm>
            <a:off x="5687786" y="1456872"/>
            <a:ext cx="1059543"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p:cNvCxnSpPr/>
          <p:nvPr/>
        </p:nvCxnSpPr>
        <p:spPr>
          <a:xfrm>
            <a:off x="3804558" y="2498272"/>
            <a:ext cx="1059543"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A7BBDB6C-2D2B-A84F-AF5F-A8E7A4311A6B}"/>
              </a:ext>
            </a:extLst>
          </p:cNvPr>
          <p:cNvPicPr>
            <a:picLocks noChangeAspect="1"/>
          </p:cNvPicPr>
          <p:nvPr/>
        </p:nvPicPr>
        <p:blipFill>
          <a:blip r:embed="rId2"/>
          <a:stretch>
            <a:fillRect/>
          </a:stretch>
        </p:blipFill>
        <p:spPr>
          <a:xfrm>
            <a:off x="8610600" y="856818"/>
            <a:ext cx="3282494" cy="5137103"/>
          </a:xfrm>
          <a:prstGeom prst="rect">
            <a:avLst/>
          </a:prstGeom>
        </p:spPr>
      </p:pic>
      <p:sp>
        <p:nvSpPr>
          <p:cNvPr id="8" name="Rectángulo 7">
            <a:extLst>
              <a:ext uri="{FF2B5EF4-FFF2-40B4-BE49-F238E27FC236}">
                <a16:creationId xmlns:a16="http://schemas.microsoft.com/office/drawing/2014/main" id="{CC57EE9C-D00C-F24C-936A-0B32C608AAB0}"/>
              </a:ext>
            </a:extLst>
          </p:cNvPr>
          <p:cNvSpPr/>
          <p:nvPr/>
        </p:nvSpPr>
        <p:spPr>
          <a:xfrm>
            <a:off x="8610600" y="5593811"/>
            <a:ext cx="2639786" cy="400110"/>
          </a:xfrm>
          <a:prstGeom prst="rect">
            <a:avLst/>
          </a:prstGeom>
        </p:spPr>
        <p:txBody>
          <a:bodyPr wrap="square">
            <a:spAutoFit/>
          </a:bodyPr>
          <a:lstStyle/>
          <a:p>
            <a:r>
              <a:rPr lang="es-MX" sz="1000" dirty="0"/>
              <a:t>http://www.fao.org/fishery/culturedspecies/Macrobrachium_rosenbergii/es</a:t>
            </a:r>
          </a:p>
        </p:txBody>
      </p:sp>
    </p:spTree>
    <p:extLst>
      <p:ext uri="{BB962C8B-B14F-4D97-AF65-F5344CB8AC3E}">
        <p14:creationId xmlns:p14="http://schemas.microsoft.com/office/powerpoint/2010/main" val="1800380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0"/>
            <a:ext cx="10018713" cy="3786389"/>
          </a:xfrm>
        </p:spPr>
        <p:txBody>
          <a:bodyPr/>
          <a:lstStyle/>
          <a:p>
            <a:pPr marL="0" indent="0">
              <a:buNone/>
            </a:pPr>
            <a:r>
              <a:rPr lang="es-MX" b="1" dirty="0"/>
              <a:t>Comportamiento</a:t>
            </a:r>
          </a:p>
          <a:p>
            <a:r>
              <a:rPr lang="es-MX" dirty="0"/>
              <a:t>Territoriales presentan agresividad y cierta jerarquización de acuerdo a la dominancia en la interacción poblacional.</a:t>
            </a:r>
          </a:p>
          <a:p>
            <a:r>
              <a:rPr lang="es-MX" dirty="0"/>
              <a:t>Las características de reproducción:</a:t>
            </a:r>
          </a:p>
          <a:p>
            <a:pPr>
              <a:buFont typeface="Arial" panose="020B0604020202020204" pitchFamily="34" charset="0"/>
              <a:buChar char="•"/>
            </a:pPr>
            <a:r>
              <a:rPr lang="es-MX" dirty="0"/>
              <a:t>Rápido crecimiento </a:t>
            </a:r>
          </a:p>
          <a:p>
            <a:pPr>
              <a:buFont typeface="Arial" panose="020B0604020202020204" pitchFamily="34" charset="0"/>
              <a:buChar char="•"/>
            </a:pPr>
            <a:r>
              <a:rPr lang="es-MX" dirty="0"/>
              <a:t> Sedentarios</a:t>
            </a:r>
          </a:p>
        </p:txBody>
      </p:sp>
      <p:pic>
        <p:nvPicPr>
          <p:cNvPr id="6" name="Imagen 5">
            <a:extLst>
              <a:ext uri="{FF2B5EF4-FFF2-40B4-BE49-F238E27FC236}">
                <a16:creationId xmlns:a16="http://schemas.microsoft.com/office/drawing/2014/main" id="{F09C9AA1-6CA4-FC49-945D-07CF7836D701}"/>
              </a:ext>
            </a:extLst>
          </p:cNvPr>
          <p:cNvPicPr>
            <a:picLocks noChangeAspect="1"/>
          </p:cNvPicPr>
          <p:nvPr/>
        </p:nvPicPr>
        <p:blipFill>
          <a:blip r:embed="rId2"/>
          <a:stretch>
            <a:fillRect/>
          </a:stretch>
        </p:blipFill>
        <p:spPr>
          <a:xfrm>
            <a:off x="5446470" y="2573795"/>
            <a:ext cx="6326925" cy="4140200"/>
          </a:xfrm>
          <a:prstGeom prst="rect">
            <a:avLst/>
          </a:prstGeom>
        </p:spPr>
      </p:pic>
      <p:sp>
        <p:nvSpPr>
          <p:cNvPr id="7" name="Rectángulo 6">
            <a:extLst>
              <a:ext uri="{FF2B5EF4-FFF2-40B4-BE49-F238E27FC236}">
                <a16:creationId xmlns:a16="http://schemas.microsoft.com/office/drawing/2014/main" id="{71514343-8698-CA43-8535-1E57B2FC3C16}"/>
              </a:ext>
            </a:extLst>
          </p:cNvPr>
          <p:cNvSpPr/>
          <p:nvPr/>
        </p:nvSpPr>
        <p:spPr>
          <a:xfrm>
            <a:off x="5446470" y="2573795"/>
            <a:ext cx="4140200" cy="246221"/>
          </a:xfrm>
          <a:prstGeom prst="rect">
            <a:avLst/>
          </a:prstGeom>
        </p:spPr>
        <p:txBody>
          <a:bodyPr wrap="square">
            <a:spAutoFit/>
          </a:bodyPr>
          <a:lstStyle/>
          <a:p>
            <a:r>
              <a:rPr lang="es-MX" sz="1000" dirty="0"/>
              <a:t>http://www.fao.org/fishery/culturedspecies/Macrobrachium_rosenbergii/es</a:t>
            </a:r>
          </a:p>
        </p:txBody>
      </p:sp>
    </p:spTree>
    <p:extLst>
      <p:ext uri="{BB962C8B-B14F-4D97-AF65-F5344CB8AC3E}">
        <p14:creationId xmlns:p14="http://schemas.microsoft.com/office/powerpoint/2010/main" val="2282752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1375" y="425003"/>
            <a:ext cx="9493918" cy="3309869"/>
          </a:xfrm>
        </p:spPr>
        <p:txBody>
          <a:bodyPr>
            <a:normAutofit fontScale="85000" lnSpcReduction="20000"/>
          </a:bodyPr>
          <a:lstStyle/>
          <a:p>
            <a:pPr marL="0" indent="0">
              <a:buNone/>
            </a:pPr>
            <a:r>
              <a:rPr lang="es-MX" b="1" dirty="0"/>
              <a:t>            Hábitat</a:t>
            </a:r>
          </a:p>
          <a:p>
            <a:r>
              <a:rPr lang="es-MX" dirty="0"/>
              <a:t>Viven en aguas dulces o salobres, pudiendo encontrarse en ríos</a:t>
            </a:r>
          </a:p>
          <a:p>
            <a:pPr marL="0" indent="0">
              <a:buNone/>
            </a:pPr>
            <a:endParaRPr lang="es-MX" dirty="0"/>
          </a:p>
          <a:p>
            <a:r>
              <a:rPr lang="es-MX" dirty="0"/>
              <a:t>Temperatura                    15 y 35 </a:t>
            </a:r>
            <a:r>
              <a:rPr lang="es-MX" dirty="0" err="1"/>
              <a:t>ºC</a:t>
            </a:r>
            <a:endParaRPr lang="es-MX" dirty="0"/>
          </a:p>
          <a:p>
            <a:pPr marL="0" indent="0">
              <a:buNone/>
            </a:pPr>
            <a:endParaRPr lang="es-MX" dirty="0"/>
          </a:p>
          <a:p>
            <a:r>
              <a:rPr lang="es-MX" dirty="0"/>
              <a:t>Viven encuevados entre piedras o raíces de árboles sumergidas y en agujeros excavados en el lodo o en general en lugares protegidos</a:t>
            </a:r>
          </a:p>
          <a:p>
            <a:pPr marL="0" indent="0">
              <a:buNone/>
            </a:pPr>
            <a:endParaRPr lang="es-MX" dirty="0"/>
          </a:p>
          <a:p>
            <a:r>
              <a:rPr lang="es-MX" dirty="0"/>
              <a:t>Hábitos nocturnos</a:t>
            </a:r>
          </a:p>
        </p:txBody>
      </p:sp>
      <p:cxnSp>
        <p:nvCxnSpPr>
          <p:cNvPr id="5" name="Conector recto de flecha 4"/>
          <p:cNvCxnSpPr/>
          <p:nvPr/>
        </p:nvCxnSpPr>
        <p:spPr>
          <a:xfrm>
            <a:off x="3503053" y="1770845"/>
            <a:ext cx="785611" cy="1287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pic>
        <p:nvPicPr>
          <p:cNvPr id="7" name="Imagen 6">
            <a:extLst>
              <a:ext uri="{FF2B5EF4-FFF2-40B4-BE49-F238E27FC236}">
                <a16:creationId xmlns:a16="http://schemas.microsoft.com/office/drawing/2014/main" id="{17AF8E53-CE9D-0B43-9255-5AEFD456A088}"/>
              </a:ext>
            </a:extLst>
          </p:cNvPr>
          <p:cNvPicPr>
            <a:picLocks noChangeAspect="1"/>
          </p:cNvPicPr>
          <p:nvPr/>
        </p:nvPicPr>
        <p:blipFill>
          <a:blip r:embed="rId2"/>
          <a:stretch>
            <a:fillRect/>
          </a:stretch>
        </p:blipFill>
        <p:spPr>
          <a:xfrm>
            <a:off x="5816600" y="3042893"/>
            <a:ext cx="6005435" cy="3421764"/>
          </a:xfrm>
          <a:prstGeom prst="rect">
            <a:avLst/>
          </a:prstGeom>
        </p:spPr>
      </p:pic>
      <p:sp>
        <p:nvSpPr>
          <p:cNvPr id="8" name="Rectángulo 7">
            <a:extLst>
              <a:ext uri="{FF2B5EF4-FFF2-40B4-BE49-F238E27FC236}">
                <a16:creationId xmlns:a16="http://schemas.microsoft.com/office/drawing/2014/main" id="{7A93BECC-17C3-E749-98D0-F9BBB63B9515}"/>
              </a:ext>
            </a:extLst>
          </p:cNvPr>
          <p:cNvSpPr/>
          <p:nvPr/>
        </p:nvSpPr>
        <p:spPr>
          <a:xfrm>
            <a:off x="5771317" y="3042893"/>
            <a:ext cx="6096000" cy="246221"/>
          </a:xfrm>
          <a:prstGeom prst="rect">
            <a:avLst/>
          </a:prstGeom>
        </p:spPr>
        <p:txBody>
          <a:bodyPr>
            <a:spAutoFit/>
          </a:bodyPr>
          <a:lstStyle/>
          <a:p>
            <a:r>
              <a:rPr lang="es-MX" sz="1000" dirty="0"/>
              <a:t>https://commons.wikimedia.org/wiki/File:Macrobrachium_sp.jpg</a:t>
            </a:r>
          </a:p>
        </p:txBody>
      </p:sp>
    </p:spTree>
    <p:extLst>
      <p:ext uri="{BB962C8B-B14F-4D97-AF65-F5344CB8AC3E}">
        <p14:creationId xmlns:p14="http://schemas.microsoft.com/office/powerpoint/2010/main" val="338849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283335"/>
            <a:ext cx="10018713" cy="5507865"/>
          </a:xfrm>
        </p:spPr>
        <p:txBody>
          <a:bodyPr/>
          <a:lstStyle/>
          <a:p>
            <a:pPr marL="0" indent="0">
              <a:buNone/>
            </a:pPr>
            <a:r>
              <a:rPr lang="es-MX" b="1" dirty="0"/>
              <a:t>            </a:t>
            </a:r>
            <a:r>
              <a:rPr lang="es-MX" sz="2800" b="1" dirty="0"/>
              <a:t>Hábitos alimenticios</a:t>
            </a:r>
          </a:p>
          <a:p>
            <a:r>
              <a:rPr lang="es-MX" dirty="0"/>
              <a:t>Son omnívoros</a:t>
            </a:r>
          </a:p>
          <a:p>
            <a:r>
              <a:rPr lang="es-MX" dirty="0"/>
              <a:t> Su alimento incluye :</a:t>
            </a:r>
          </a:p>
          <a:p>
            <a:pPr marL="0" indent="0">
              <a:buNone/>
            </a:pPr>
            <a:r>
              <a:rPr lang="es-MX" dirty="0"/>
              <a:t>              *Gusanos</a:t>
            </a:r>
          </a:p>
          <a:p>
            <a:pPr marL="0" indent="0">
              <a:buNone/>
            </a:pPr>
            <a:r>
              <a:rPr lang="es-MX" dirty="0"/>
              <a:t>              *Crustáceos</a:t>
            </a:r>
          </a:p>
          <a:p>
            <a:pPr marL="0" indent="0">
              <a:buNone/>
            </a:pPr>
            <a:r>
              <a:rPr lang="es-MX" dirty="0"/>
              <a:t>              *Larvas de insectos</a:t>
            </a:r>
          </a:p>
          <a:p>
            <a:pPr marL="0" indent="0">
              <a:buNone/>
            </a:pPr>
            <a:r>
              <a:rPr lang="es-MX" dirty="0"/>
              <a:t>              *Trozos de vegetación </a:t>
            </a:r>
          </a:p>
          <a:p>
            <a:pPr marL="0" indent="0">
              <a:buNone/>
            </a:pPr>
            <a:r>
              <a:rPr lang="es-MX" dirty="0"/>
              <a:t>              *Detritus. </a:t>
            </a:r>
          </a:p>
          <a:p>
            <a:r>
              <a:rPr lang="es-MX" dirty="0"/>
              <a:t>Detectan el alimento por “olfato”, que junto con el tacto juegan un papel importante para la aceptación del alimento.</a:t>
            </a:r>
          </a:p>
        </p:txBody>
      </p:sp>
      <p:sp>
        <p:nvSpPr>
          <p:cNvPr id="4" name="Rectángulo 3">
            <a:extLst>
              <a:ext uri="{FF2B5EF4-FFF2-40B4-BE49-F238E27FC236}">
                <a16:creationId xmlns:a16="http://schemas.microsoft.com/office/drawing/2014/main" id="{EDCBDC61-F949-2C42-A866-B60D5B015688}"/>
              </a:ext>
            </a:extLst>
          </p:cNvPr>
          <p:cNvSpPr/>
          <p:nvPr/>
        </p:nvSpPr>
        <p:spPr>
          <a:xfrm>
            <a:off x="6286500" y="4290109"/>
            <a:ext cx="3581400" cy="400110"/>
          </a:xfrm>
          <a:prstGeom prst="rect">
            <a:avLst/>
          </a:prstGeom>
        </p:spPr>
        <p:txBody>
          <a:bodyPr wrap="square">
            <a:spAutoFit/>
          </a:bodyPr>
          <a:lstStyle/>
          <a:p>
            <a:r>
              <a:rPr lang="es-MX" sz="1000" dirty="0"/>
              <a:t>http://info.inidep.edu.ar/2017/08/30/se-realizo-importante-produccion-alimento-pez-limon-una-empresa-chaquena/</a:t>
            </a:r>
          </a:p>
        </p:txBody>
      </p:sp>
      <p:pic>
        <p:nvPicPr>
          <p:cNvPr id="6" name="Imagen 5">
            <a:extLst>
              <a:ext uri="{FF2B5EF4-FFF2-40B4-BE49-F238E27FC236}">
                <a16:creationId xmlns:a16="http://schemas.microsoft.com/office/drawing/2014/main" id="{5A732CA3-8379-AE4A-8BF2-90F948AD7DA1}"/>
              </a:ext>
            </a:extLst>
          </p:cNvPr>
          <p:cNvPicPr>
            <a:picLocks noChangeAspect="1"/>
          </p:cNvPicPr>
          <p:nvPr/>
        </p:nvPicPr>
        <p:blipFill>
          <a:blip r:embed="rId2"/>
          <a:stretch>
            <a:fillRect/>
          </a:stretch>
        </p:blipFill>
        <p:spPr>
          <a:xfrm>
            <a:off x="6286500" y="146734"/>
            <a:ext cx="5524500" cy="4143375"/>
          </a:xfrm>
          <a:prstGeom prst="rect">
            <a:avLst/>
          </a:prstGeom>
        </p:spPr>
      </p:pic>
    </p:spTree>
    <p:extLst>
      <p:ext uri="{BB962C8B-B14F-4D97-AF65-F5344CB8AC3E}">
        <p14:creationId xmlns:p14="http://schemas.microsoft.com/office/powerpoint/2010/main" val="2884928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2667000" y="709333"/>
            <a:ext cx="6858000" cy="3841964"/>
          </a:xfrm>
          <a:prstGeom prst="rect">
            <a:avLst/>
          </a:prstGeom>
        </p:spPr>
      </p:pic>
      <p:sp>
        <p:nvSpPr>
          <p:cNvPr id="5" name="Título 4"/>
          <p:cNvSpPr>
            <a:spLocks noGrp="1"/>
          </p:cNvSpPr>
          <p:nvPr>
            <p:ph type="ctrTitle"/>
          </p:nvPr>
        </p:nvSpPr>
        <p:spPr>
          <a:xfrm>
            <a:off x="0" y="4551297"/>
            <a:ext cx="12192000" cy="1967753"/>
          </a:xfrm>
          <a:solidFill>
            <a:schemeClr val="accent1">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a:noAutofit/>
          </a:bodyPr>
          <a:lstStyle/>
          <a:p>
            <a:pPr algn="ctr"/>
            <a:r>
              <a:rPr lang="es-ES" sz="3600" dirty="0">
                <a:solidFill>
                  <a:sysClr val="windowText" lastClr="000000"/>
                </a:solidFill>
              </a:rPr>
              <a:t>CULTIVO DE ORGANISMOS ACUÍCOLAS</a:t>
            </a:r>
            <a:br>
              <a:rPr lang="es-ES" sz="4400" dirty="0">
                <a:solidFill>
                  <a:sysClr val="windowText" lastClr="000000"/>
                </a:solidFill>
              </a:rPr>
            </a:br>
            <a:r>
              <a:rPr lang="es-ES" sz="3200" dirty="0">
                <a:solidFill>
                  <a:sysClr val="windowText" lastClr="000000"/>
                </a:solidFill>
              </a:rPr>
              <a:t>Unidad 3 “Producción de especies acuícolas”</a:t>
            </a:r>
            <a:br>
              <a:rPr lang="es-ES" sz="3200" dirty="0">
                <a:solidFill>
                  <a:sysClr val="windowText" lastClr="000000"/>
                </a:solidFill>
              </a:rPr>
            </a:br>
            <a:r>
              <a:rPr lang="es-ES" sz="3200" u="sng" dirty="0">
                <a:solidFill>
                  <a:sysClr val="windowText" lastClr="000000"/>
                </a:solidFill>
              </a:rPr>
              <a:t>LANGOSTINOS</a:t>
            </a:r>
            <a:endParaRPr lang="es-ES" sz="3200" i="1" u="sng" dirty="0">
              <a:solidFill>
                <a:sysClr val="windowText" lastClr="000000"/>
              </a:solidFill>
            </a:endParaRPr>
          </a:p>
        </p:txBody>
      </p:sp>
    </p:spTree>
    <p:extLst>
      <p:ext uri="{BB962C8B-B14F-4D97-AF65-F5344CB8AC3E}">
        <p14:creationId xmlns:p14="http://schemas.microsoft.com/office/powerpoint/2010/main" val="2116747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193184"/>
            <a:ext cx="10018713" cy="1004551"/>
          </a:xfrm>
        </p:spPr>
        <p:txBody>
          <a:bodyPr>
            <a:normAutofit fontScale="90000"/>
          </a:bodyPr>
          <a:lstStyle/>
          <a:p>
            <a:r>
              <a:rPr lang="es-MX" b="1" dirty="0"/>
              <a:t>SISTEMAS DE PRODUCCIÓN DEL LANGOSTINO</a:t>
            </a:r>
            <a:endParaRPr lang="es-MX" dirty="0"/>
          </a:p>
        </p:txBody>
      </p:sp>
      <p:sp>
        <p:nvSpPr>
          <p:cNvPr id="3" name="Marcador de contenido 2"/>
          <p:cNvSpPr>
            <a:spLocks noGrp="1"/>
          </p:cNvSpPr>
          <p:nvPr>
            <p:ph idx="1"/>
          </p:nvPr>
        </p:nvSpPr>
        <p:spPr>
          <a:xfrm>
            <a:off x="1484310" y="1197735"/>
            <a:ext cx="10018713" cy="4593465"/>
          </a:xfrm>
        </p:spPr>
        <p:txBody>
          <a:bodyPr/>
          <a:lstStyle/>
          <a:p>
            <a:r>
              <a:rPr lang="es-MX" dirty="0"/>
              <a:t>La cadena productiva del cultivo de langostino: </a:t>
            </a:r>
          </a:p>
          <a:p>
            <a:pPr marL="0" indent="0">
              <a:buNone/>
            </a:pPr>
            <a:r>
              <a:rPr lang="es-MX" dirty="0"/>
              <a:t>              *Producción de </a:t>
            </a:r>
            <a:r>
              <a:rPr lang="es-MX" dirty="0" err="1"/>
              <a:t>postlarvas</a:t>
            </a:r>
            <a:endParaRPr lang="es-MX" dirty="0"/>
          </a:p>
          <a:p>
            <a:pPr marL="0" indent="0">
              <a:buNone/>
            </a:pPr>
            <a:r>
              <a:rPr lang="es-MX" dirty="0"/>
              <a:t>              *Engorda de juveniles</a:t>
            </a:r>
          </a:p>
          <a:p>
            <a:pPr marL="0" indent="0">
              <a:buNone/>
            </a:pPr>
            <a:r>
              <a:rPr lang="es-MX" dirty="0"/>
              <a:t>              *Siembra</a:t>
            </a:r>
          </a:p>
          <a:p>
            <a:pPr marL="0" indent="0">
              <a:buNone/>
            </a:pPr>
            <a:r>
              <a:rPr lang="es-MX" dirty="0"/>
              <a:t>              *Cosecha </a:t>
            </a:r>
          </a:p>
          <a:p>
            <a:pPr marL="0" indent="0">
              <a:buNone/>
            </a:pPr>
            <a:r>
              <a:rPr lang="es-MX" dirty="0"/>
              <a:t>              *Comercialización</a:t>
            </a:r>
          </a:p>
        </p:txBody>
      </p:sp>
      <p:pic>
        <p:nvPicPr>
          <p:cNvPr id="6" name="Imagen 5">
            <a:extLst>
              <a:ext uri="{FF2B5EF4-FFF2-40B4-BE49-F238E27FC236}">
                <a16:creationId xmlns:a16="http://schemas.microsoft.com/office/drawing/2014/main" id="{E7D44462-E1FC-384F-8D38-7B2DD95DA925}"/>
              </a:ext>
            </a:extLst>
          </p:cNvPr>
          <p:cNvPicPr>
            <a:picLocks noChangeAspect="1"/>
          </p:cNvPicPr>
          <p:nvPr/>
        </p:nvPicPr>
        <p:blipFill>
          <a:blip r:embed="rId2"/>
          <a:stretch>
            <a:fillRect/>
          </a:stretch>
        </p:blipFill>
        <p:spPr>
          <a:xfrm>
            <a:off x="6493666" y="2578632"/>
            <a:ext cx="5619750" cy="4217119"/>
          </a:xfrm>
          <a:prstGeom prst="rect">
            <a:avLst/>
          </a:prstGeom>
        </p:spPr>
      </p:pic>
      <p:sp>
        <p:nvSpPr>
          <p:cNvPr id="7" name="Rectángulo 6">
            <a:extLst>
              <a:ext uri="{FF2B5EF4-FFF2-40B4-BE49-F238E27FC236}">
                <a16:creationId xmlns:a16="http://schemas.microsoft.com/office/drawing/2014/main" id="{99CCD54B-F539-514E-B9B2-FE620811B9E6}"/>
              </a:ext>
            </a:extLst>
          </p:cNvPr>
          <p:cNvSpPr/>
          <p:nvPr/>
        </p:nvSpPr>
        <p:spPr>
          <a:xfrm>
            <a:off x="6493666" y="6535579"/>
            <a:ext cx="6096000" cy="246221"/>
          </a:xfrm>
          <a:prstGeom prst="rect">
            <a:avLst/>
          </a:prstGeom>
        </p:spPr>
        <p:txBody>
          <a:bodyPr>
            <a:spAutoFit/>
          </a:bodyPr>
          <a:lstStyle/>
          <a:p>
            <a:r>
              <a:rPr lang="es-MX" sz="1000" dirty="0"/>
              <a:t>http://www.fao.org/fishery/culturedspecies/Macrobrachium_rosenbergii/es</a:t>
            </a:r>
          </a:p>
        </p:txBody>
      </p:sp>
    </p:spTree>
    <p:extLst>
      <p:ext uri="{BB962C8B-B14F-4D97-AF65-F5344CB8AC3E}">
        <p14:creationId xmlns:p14="http://schemas.microsoft.com/office/powerpoint/2010/main" val="2158674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41887" y="0"/>
            <a:ext cx="10018713" cy="3872248"/>
          </a:xfrm>
        </p:spPr>
        <p:txBody>
          <a:bodyPr>
            <a:normAutofit/>
          </a:bodyPr>
          <a:lstStyle/>
          <a:p>
            <a:r>
              <a:rPr lang="es-MX" b="1" dirty="0"/>
              <a:t>Producción de postlarvas</a:t>
            </a:r>
          </a:p>
          <a:p>
            <a:r>
              <a:rPr lang="es-MX" dirty="0"/>
              <a:t>Captura de los reproductores y su colocación en estanques de concreto que tienen un flujo continuo de carga y el equipo necesario para mantener constantes la salinidad, el pH, la temperatura y el oxigeno disuelto.</a:t>
            </a:r>
          </a:p>
          <a:p>
            <a:r>
              <a:rPr lang="es-MX" dirty="0"/>
              <a:t>Una vez que las hembras son fecundadas por el macho se llevan a los estanques de desove en donde, después de 12 o 15 h, van a nacer las primeras larvas o nauplios, con un promedio de 30 a 50 mil organismos por hembra.</a:t>
            </a:r>
          </a:p>
        </p:txBody>
      </p:sp>
      <p:pic>
        <p:nvPicPr>
          <p:cNvPr id="6" name="Imagen 5">
            <a:extLst>
              <a:ext uri="{FF2B5EF4-FFF2-40B4-BE49-F238E27FC236}">
                <a16:creationId xmlns:a16="http://schemas.microsoft.com/office/drawing/2014/main" id="{E92036B4-4C8E-D24C-8729-F28AE3769A36}"/>
              </a:ext>
            </a:extLst>
          </p:cNvPr>
          <p:cNvPicPr>
            <a:picLocks noChangeAspect="1"/>
          </p:cNvPicPr>
          <p:nvPr/>
        </p:nvPicPr>
        <p:blipFill>
          <a:blip r:embed="rId2"/>
          <a:stretch>
            <a:fillRect/>
          </a:stretch>
        </p:blipFill>
        <p:spPr>
          <a:xfrm>
            <a:off x="6982525" y="3753065"/>
            <a:ext cx="4889500" cy="2882900"/>
          </a:xfrm>
          <a:prstGeom prst="rect">
            <a:avLst/>
          </a:prstGeom>
        </p:spPr>
      </p:pic>
      <p:sp>
        <p:nvSpPr>
          <p:cNvPr id="7" name="Rectángulo 6">
            <a:extLst>
              <a:ext uri="{FF2B5EF4-FFF2-40B4-BE49-F238E27FC236}">
                <a16:creationId xmlns:a16="http://schemas.microsoft.com/office/drawing/2014/main" id="{01F5DF72-1507-4C49-BE12-BA1B4BB94984}"/>
              </a:ext>
            </a:extLst>
          </p:cNvPr>
          <p:cNvSpPr/>
          <p:nvPr/>
        </p:nvSpPr>
        <p:spPr>
          <a:xfrm>
            <a:off x="6982525" y="6389744"/>
            <a:ext cx="6096000" cy="246221"/>
          </a:xfrm>
          <a:prstGeom prst="rect">
            <a:avLst/>
          </a:prstGeom>
        </p:spPr>
        <p:txBody>
          <a:bodyPr>
            <a:spAutoFit/>
          </a:bodyPr>
          <a:lstStyle/>
          <a:p>
            <a:r>
              <a:rPr lang="es-MX" sz="1000" dirty="0"/>
              <a:t>https://www.gob.mx/inapesca/acciones-y-programas/acuacultura-langostino-malayo</a:t>
            </a:r>
          </a:p>
        </p:txBody>
      </p:sp>
    </p:spTree>
    <p:extLst>
      <p:ext uri="{BB962C8B-B14F-4D97-AF65-F5344CB8AC3E}">
        <p14:creationId xmlns:p14="http://schemas.microsoft.com/office/powerpoint/2010/main" val="2669937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extLst/>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a:extLst>
              <a:ext uri="{FF2B5EF4-FFF2-40B4-BE49-F238E27FC236}">
                <a16:creationId xmlns:a16="http://schemas.microsoft.com/office/drawing/2014/main" id="{6174F44D-8CA1-5F41-A219-9531D5ECE89F}"/>
              </a:ext>
            </a:extLst>
          </p:cNvPr>
          <p:cNvPicPr>
            <a:picLocks noChangeAspect="1"/>
          </p:cNvPicPr>
          <p:nvPr/>
        </p:nvPicPr>
        <p:blipFill rotWithShape="1">
          <a:blip r:embed="rId3"/>
          <a:srcRect l="23911" r="24511" b="-1"/>
          <a:stretch/>
        </p:blipFill>
        <p:spPr>
          <a:xfrm>
            <a:off x="6773186" y="10"/>
            <a:ext cx="5299077" cy="6857990"/>
          </a:xfrm>
          <a:custGeom>
            <a:avLst/>
            <a:gdLst>
              <a:gd name="connsiteX0" fmla="*/ 836871 w 5299077"/>
              <a:gd name="connsiteY0" fmla="*/ 0 h 6858000"/>
              <a:gd name="connsiteX1" fmla="*/ 5299077 w 5299077"/>
              <a:gd name="connsiteY1" fmla="*/ 0 h 6858000"/>
              <a:gd name="connsiteX2" fmla="*/ 5299077 w 5299077"/>
              <a:gd name="connsiteY2" fmla="*/ 6858000 h 6858000"/>
              <a:gd name="connsiteX3" fmla="*/ 1911312 w 5299077"/>
              <a:gd name="connsiteY3" fmla="*/ 6858000 h 6858000"/>
              <a:gd name="connsiteX4" fmla="*/ 0 w 5299077"/>
              <a:gd name="connsiteY4" fmla="*/ 533399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13" name="Group 12">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14"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Marcador de contenido 2"/>
          <p:cNvSpPr>
            <a:spLocks noGrp="1"/>
          </p:cNvSpPr>
          <p:nvPr>
            <p:ph idx="1"/>
          </p:nvPr>
        </p:nvSpPr>
        <p:spPr>
          <a:xfrm>
            <a:off x="643468" y="232475"/>
            <a:ext cx="5260680" cy="5558725"/>
          </a:xfrm>
        </p:spPr>
        <p:txBody>
          <a:bodyPr>
            <a:normAutofit/>
          </a:bodyPr>
          <a:lstStyle/>
          <a:p>
            <a:pPr marL="0" indent="0">
              <a:lnSpc>
                <a:spcPct val="90000"/>
              </a:lnSpc>
              <a:buNone/>
            </a:pPr>
            <a:r>
              <a:rPr lang="es-MX" b="1" dirty="0"/>
              <a:t>Siembra</a:t>
            </a:r>
          </a:p>
          <a:p>
            <a:pPr>
              <a:lnSpc>
                <a:spcPct val="90000"/>
              </a:lnSpc>
            </a:pPr>
            <a:r>
              <a:rPr lang="es-MX" dirty="0"/>
              <a:t>El agua debe estar madura y  libre de depredadores naturales</a:t>
            </a:r>
          </a:p>
          <a:p>
            <a:pPr>
              <a:lnSpc>
                <a:spcPct val="90000"/>
              </a:lnSpc>
            </a:pPr>
            <a:r>
              <a:rPr lang="es-MX" dirty="0"/>
              <a:t>Las postlarvas se siembran directamente en los estanques de engorda </a:t>
            </a:r>
          </a:p>
          <a:p>
            <a:pPr>
              <a:lnSpc>
                <a:spcPct val="90000"/>
              </a:lnSpc>
            </a:pPr>
            <a:r>
              <a:rPr lang="es-MX" dirty="0"/>
              <a:t>En ocasiones se colocan antes en estanques de pre-criaderos antes de introducirlas a los de crecimiento y engorda </a:t>
            </a:r>
          </a:p>
          <a:p>
            <a:pPr>
              <a:lnSpc>
                <a:spcPct val="90000"/>
              </a:lnSpc>
            </a:pPr>
            <a:r>
              <a:rPr lang="es-MX" dirty="0"/>
              <a:t>Una vez sembrada la postlarva, se inicia su alimentación utilizando alimento balanceado especifico</a:t>
            </a:r>
          </a:p>
        </p:txBody>
      </p:sp>
      <p:sp>
        <p:nvSpPr>
          <p:cNvPr id="7" name="Rectángulo 6">
            <a:extLst>
              <a:ext uri="{FF2B5EF4-FFF2-40B4-BE49-F238E27FC236}">
                <a16:creationId xmlns:a16="http://schemas.microsoft.com/office/drawing/2014/main" id="{D483D56D-23FF-E548-BD6F-736EB4B945DA}"/>
              </a:ext>
            </a:extLst>
          </p:cNvPr>
          <p:cNvSpPr/>
          <p:nvPr/>
        </p:nvSpPr>
        <p:spPr>
          <a:xfrm>
            <a:off x="8684285" y="6488669"/>
            <a:ext cx="2645276" cy="246221"/>
          </a:xfrm>
          <a:prstGeom prst="rect">
            <a:avLst/>
          </a:prstGeom>
        </p:spPr>
        <p:txBody>
          <a:bodyPr wrap="none">
            <a:spAutoFit/>
          </a:bodyPr>
          <a:lstStyle/>
          <a:p>
            <a:r>
              <a:rPr lang="es-MX" sz="1000" dirty="0">
                <a:solidFill>
                  <a:schemeClr val="bg1"/>
                </a:solidFill>
              </a:rPr>
              <a:t>https://www.engormix.com/fotos/ph9968.htm</a:t>
            </a:r>
          </a:p>
        </p:txBody>
      </p:sp>
    </p:spTree>
    <p:extLst>
      <p:ext uri="{BB962C8B-B14F-4D97-AF65-F5344CB8AC3E}">
        <p14:creationId xmlns:p14="http://schemas.microsoft.com/office/powerpoint/2010/main" val="3228112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43110" y="292101"/>
            <a:ext cx="10018713" cy="4032249"/>
          </a:xfrm>
        </p:spPr>
        <p:txBody>
          <a:bodyPr>
            <a:normAutofit/>
          </a:bodyPr>
          <a:lstStyle/>
          <a:p>
            <a:pPr marL="0" indent="0">
              <a:buNone/>
            </a:pPr>
            <a:r>
              <a:rPr lang="es-MX" b="1" dirty="0"/>
              <a:t>    Engorda</a:t>
            </a:r>
          </a:p>
          <a:p>
            <a:r>
              <a:rPr lang="es-MX" dirty="0"/>
              <a:t>Estanques de corriente rápida agregando el alimento balanceado rico en proteínas. </a:t>
            </a:r>
          </a:p>
          <a:p>
            <a:r>
              <a:rPr lang="es-MX" dirty="0"/>
              <a:t>Se espera que los langostinos tengan la talla requerida y se dejan tres días sin comer para que el intestino este limpio y no se tenga que quitar, a lo que se le llama desvenado y luego se saca para enhielarlo o congelarlo y comercializarlo</a:t>
            </a:r>
          </a:p>
        </p:txBody>
      </p:sp>
      <p:pic>
        <p:nvPicPr>
          <p:cNvPr id="7" name="Imagen 6">
            <a:extLst>
              <a:ext uri="{FF2B5EF4-FFF2-40B4-BE49-F238E27FC236}">
                <a16:creationId xmlns:a16="http://schemas.microsoft.com/office/drawing/2014/main" id="{DECBDE76-1053-C140-91D4-05B94C757024}"/>
              </a:ext>
            </a:extLst>
          </p:cNvPr>
          <p:cNvPicPr>
            <a:picLocks noChangeAspect="1"/>
          </p:cNvPicPr>
          <p:nvPr/>
        </p:nvPicPr>
        <p:blipFill>
          <a:blip r:embed="rId2"/>
          <a:stretch>
            <a:fillRect/>
          </a:stretch>
        </p:blipFill>
        <p:spPr>
          <a:xfrm>
            <a:off x="5575299" y="3501965"/>
            <a:ext cx="4467786" cy="3356035"/>
          </a:xfrm>
          <a:prstGeom prst="rect">
            <a:avLst/>
          </a:prstGeom>
        </p:spPr>
      </p:pic>
      <p:sp>
        <p:nvSpPr>
          <p:cNvPr id="10" name="Rectángulo 9">
            <a:extLst>
              <a:ext uri="{FF2B5EF4-FFF2-40B4-BE49-F238E27FC236}">
                <a16:creationId xmlns:a16="http://schemas.microsoft.com/office/drawing/2014/main" id="{8D172487-5CD6-B440-9FCD-35E155C94C2E}"/>
              </a:ext>
            </a:extLst>
          </p:cNvPr>
          <p:cNvSpPr/>
          <p:nvPr/>
        </p:nvSpPr>
        <p:spPr>
          <a:xfrm>
            <a:off x="5575299" y="6457890"/>
            <a:ext cx="3372970" cy="400110"/>
          </a:xfrm>
          <a:prstGeom prst="rect">
            <a:avLst/>
          </a:prstGeom>
        </p:spPr>
        <p:txBody>
          <a:bodyPr wrap="square">
            <a:spAutoFit/>
          </a:bodyPr>
          <a:lstStyle/>
          <a:p>
            <a:r>
              <a:rPr lang="es-MX" sz="1000" dirty="0">
                <a:solidFill>
                  <a:schemeClr val="bg1"/>
                </a:solidFill>
              </a:rPr>
              <a:t>http://www.coloriteaerationtubing.com/spanish/aquacult_pages/aquaculture_raceways.htm</a:t>
            </a:r>
          </a:p>
        </p:txBody>
      </p:sp>
    </p:spTree>
    <p:extLst>
      <p:ext uri="{BB962C8B-B14F-4D97-AF65-F5344CB8AC3E}">
        <p14:creationId xmlns:p14="http://schemas.microsoft.com/office/powerpoint/2010/main" val="1438526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43110" y="292101"/>
            <a:ext cx="10018713" cy="2082799"/>
          </a:xfrm>
        </p:spPr>
        <p:txBody>
          <a:bodyPr>
            <a:normAutofit/>
          </a:bodyPr>
          <a:lstStyle/>
          <a:p>
            <a:pPr marL="0" indent="0">
              <a:buNone/>
            </a:pPr>
            <a:r>
              <a:rPr lang="es-MX" b="1" dirty="0"/>
              <a:t>    Engorda</a:t>
            </a:r>
          </a:p>
          <a:p>
            <a:r>
              <a:rPr lang="es-MX" dirty="0"/>
              <a:t>La engorda se lleva durante un periodo de 5 a 7, suministrando alimento balanceado, recirculación del agua y aireación.</a:t>
            </a:r>
          </a:p>
          <a:p>
            <a:r>
              <a:rPr lang="es-MX" dirty="0"/>
              <a:t>alcanzan alto valor en el mercado          rentable al cultivo</a:t>
            </a:r>
          </a:p>
        </p:txBody>
      </p:sp>
      <p:cxnSp>
        <p:nvCxnSpPr>
          <p:cNvPr id="6" name="Conector recto de flecha 5"/>
          <p:cNvCxnSpPr/>
          <p:nvPr/>
        </p:nvCxnSpPr>
        <p:spPr>
          <a:xfrm flipV="1">
            <a:off x="6652416" y="2019300"/>
            <a:ext cx="400050" cy="3810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pic>
        <p:nvPicPr>
          <p:cNvPr id="9" name="Imagen 8">
            <a:extLst>
              <a:ext uri="{FF2B5EF4-FFF2-40B4-BE49-F238E27FC236}">
                <a16:creationId xmlns:a16="http://schemas.microsoft.com/office/drawing/2014/main" id="{5F7A6C7D-C1D3-6C48-9D62-6632E0E4C02C}"/>
              </a:ext>
            </a:extLst>
          </p:cNvPr>
          <p:cNvPicPr>
            <a:picLocks noChangeAspect="1"/>
          </p:cNvPicPr>
          <p:nvPr/>
        </p:nvPicPr>
        <p:blipFill>
          <a:blip r:embed="rId2"/>
          <a:stretch>
            <a:fillRect/>
          </a:stretch>
        </p:blipFill>
        <p:spPr>
          <a:xfrm>
            <a:off x="4559300" y="2407336"/>
            <a:ext cx="5238749" cy="4190999"/>
          </a:xfrm>
          <a:prstGeom prst="rect">
            <a:avLst/>
          </a:prstGeom>
        </p:spPr>
      </p:pic>
      <p:sp>
        <p:nvSpPr>
          <p:cNvPr id="10" name="Rectángulo 9">
            <a:extLst>
              <a:ext uri="{FF2B5EF4-FFF2-40B4-BE49-F238E27FC236}">
                <a16:creationId xmlns:a16="http://schemas.microsoft.com/office/drawing/2014/main" id="{8D172487-5CD6-B440-9FCD-35E155C94C2E}"/>
              </a:ext>
            </a:extLst>
          </p:cNvPr>
          <p:cNvSpPr/>
          <p:nvPr/>
        </p:nvSpPr>
        <p:spPr>
          <a:xfrm>
            <a:off x="4559300" y="6384550"/>
            <a:ext cx="5238749" cy="246221"/>
          </a:xfrm>
          <a:prstGeom prst="rect">
            <a:avLst/>
          </a:prstGeom>
        </p:spPr>
        <p:txBody>
          <a:bodyPr wrap="square">
            <a:spAutoFit/>
          </a:bodyPr>
          <a:lstStyle/>
          <a:p>
            <a:r>
              <a:rPr lang="es-MX" sz="1000" dirty="0">
                <a:solidFill>
                  <a:schemeClr val="bg1"/>
                </a:solidFill>
              </a:rPr>
              <a:t>http://www.coloriteaerationtubing.com/spanish/aquacult_pages/aquaculture_raceways.htm</a:t>
            </a:r>
          </a:p>
        </p:txBody>
      </p:sp>
    </p:spTree>
    <p:extLst>
      <p:ext uri="{BB962C8B-B14F-4D97-AF65-F5344CB8AC3E}">
        <p14:creationId xmlns:p14="http://schemas.microsoft.com/office/powerpoint/2010/main" val="2837106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254001"/>
            <a:ext cx="10018713" cy="2666999"/>
          </a:xfrm>
        </p:spPr>
        <p:txBody>
          <a:bodyPr>
            <a:normAutofit/>
          </a:bodyPr>
          <a:lstStyle/>
          <a:p>
            <a:pPr marL="0" indent="0">
              <a:buNone/>
            </a:pPr>
            <a:r>
              <a:rPr lang="es-MX" b="1" dirty="0"/>
              <a:t>Cosecha</a:t>
            </a:r>
          </a:p>
          <a:p>
            <a:r>
              <a:rPr lang="es-MX" dirty="0"/>
              <a:t>Una vez que el langostino crece, engorda y alcanza la talla comercial (cinco meses), se inicia la faena de pesca. </a:t>
            </a:r>
          </a:p>
          <a:p>
            <a:r>
              <a:rPr lang="es-MX" dirty="0"/>
              <a:t>El langostino de talla comercial pesa 70 g en promedio.</a:t>
            </a:r>
          </a:p>
          <a:p>
            <a:pPr marL="0" indent="0">
              <a:buNone/>
            </a:pPr>
            <a:endParaRPr lang="es-MX" dirty="0"/>
          </a:p>
        </p:txBody>
      </p:sp>
      <p:sp>
        <p:nvSpPr>
          <p:cNvPr id="6" name="Rectángulo 5">
            <a:extLst>
              <a:ext uri="{FF2B5EF4-FFF2-40B4-BE49-F238E27FC236}">
                <a16:creationId xmlns:a16="http://schemas.microsoft.com/office/drawing/2014/main" id="{A9EC20B1-01FB-2449-8282-172C120C6C1E}"/>
              </a:ext>
            </a:extLst>
          </p:cNvPr>
          <p:cNvSpPr/>
          <p:nvPr/>
        </p:nvSpPr>
        <p:spPr>
          <a:xfrm>
            <a:off x="3314700" y="6480888"/>
            <a:ext cx="6096000" cy="246221"/>
          </a:xfrm>
          <a:prstGeom prst="rect">
            <a:avLst/>
          </a:prstGeom>
        </p:spPr>
        <p:txBody>
          <a:bodyPr>
            <a:spAutoFit/>
          </a:bodyPr>
          <a:lstStyle/>
          <a:p>
            <a:r>
              <a:rPr lang="es-MX" sz="1000" dirty="0"/>
              <a:t>https://www.indiamart.com/proddetail/freshwater-shrimp-macrobrachium-rosenbergii-seed-18667511048.html</a:t>
            </a:r>
          </a:p>
        </p:txBody>
      </p:sp>
      <p:pic>
        <p:nvPicPr>
          <p:cNvPr id="8" name="Imagen 7">
            <a:extLst>
              <a:ext uri="{FF2B5EF4-FFF2-40B4-BE49-F238E27FC236}">
                <a16:creationId xmlns:a16="http://schemas.microsoft.com/office/drawing/2014/main" id="{F8D30814-4F40-294F-A219-FCB133FABE7C}"/>
              </a:ext>
            </a:extLst>
          </p:cNvPr>
          <p:cNvPicPr>
            <a:picLocks noChangeAspect="1"/>
          </p:cNvPicPr>
          <p:nvPr/>
        </p:nvPicPr>
        <p:blipFill>
          <a:blip r:embed="rId2"/>
          <a:stretch>
            <a:fillRect/>
          </a:stretch>
        </p:blipFill>
        <p:spPr>
          <a:xfrm>
            <a:off x="3976688" y="2628900"/>
            <a:ext cx="4772023" cy="3521753"/>
          </a:xfrm>
          <a:prstGeom prst="rect">
            <a:avLst/>
          </a:prstGeom>
        </p:spPr>
      </p:pic>
    </p:spTree>
    <p:extLst>
      <p:ext uri="{BB962C8B-B14F-4D97-AF65-F5344CB8AC3E}">
        <p14:creationId xmlns:p14="http://schemas.microsoft.com/office/powerpoint/2010/main" val="1149874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extLst/>
          </a:blip>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a:extLst>
              <a:ext uri="{FF2B5EF4-FFF2-40B4-BE49-F238E27FC236}">
                <a16:creationId xmlns:a16="http://schemas.microsoft.com/office/drawing/2014/main" id="{6CF4A5FF-D600-A44B-92F1-AD896BEB1E45}"/>
              </a:ext>
            </a:extLst>
          </p:cNvPr>
          <p:cNvPicPr>
            <a:picLocks noChangeAspect="1"/>
          </p:cNvPicPr>
          <p:nvPr/>
        </p:nvPicPr>
        <p:blipFill rotWithShape="1">
          <a:blip r:embed="rId3"/>
          <a:srcRect l="14694" r="32570" b="1"/>
          <a:stretch/>
        </p:blipFill>
        <p:spPr>
          <a:xfrm>
            <a:off x="6892924" y="10"/>
            <a:ext cx="5299077" cy="6857990"/>
          </a:xfrm>
          <a:custGeom>
            <a:avLst/>
            <a:gdLst>
              <a:gd name="connsiteX0" fmla="*/ 836871 w 5299077"/>
              <a:gd name="connsiteY0" fmla="*/ 0 h 6858000"/>
              <a:gd name="connsiteX1" fmla="*/ 5299077 w 5299077"/>
              <a:gd name="connsiteY1" fmla="*/ 0 h 6858000"/>
              <a:gd name="connsiteX2" fmla="*/ 5299077 w 5299077"/>
              <a:gd name="connsiteY2" fmla="*/ 6858000 h 6858000"/>
              <a:gd name="connsiteX3" fmla="*/ 1911312 w 5299077"/>
              <a:gd name="connsiteY3" fmla="*/ 6858000 h 6858000"/>
              <a:gd name="connsiteX4" fmla="*/ 0 w 5299077"/>
              <a:gd name="connsiteY4" fmla="*/ 533399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14" name="Group 13">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15"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6"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7"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8"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9"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0"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Marcador de contenido 2"/>
          <p:cNvSpPr>
            <a:spLocks noGrp="1"/>
          </p:cNvSpPr>
          <p:nvPr>
            <p:ph idx="1"/>
          </p:nvPr>
        </p:nvSpPr>
        <p:spPr>
          <a:xfrm>
            <a:off x="643468" y="309967"/>
            <a:ext cx="5260680" cy="6369802"/>
          </a:xfrm>
        </p:spPr>
        <p:txBody>
          <a:bodyPr>
            <a:normAutofit/>
          </a:bodyPr>
          <a:lstStyle/>
          <a:p>
            <a:pPr marL="0" indent="0">
              <a:lnSpc>
                <a:spcPct val="90000"/>
              </a:lnSpc>
              <a:buNone/>
            </a:pPr>
            <a:r>
              <a:rPr lang="es-MX" sz="2800" b="1" dirty="0"/>
              <a:t>Cosecha</a:t>
            </a:r>
          </a:p>
          <a:p>
            <a:pPr>
              <a:lnSpc>
                <a:spcPct val="90000"/>
              </a:lnSpc>
            </a:pPr>
            <a:r>
              <a:rPr lang="es-MX" sz="2800" dirty="0"/>
              <a:t>Después de la captura, los estanques se secan totalmente durante 10 o 15 días, con el objeto de que reciban directamente los rayos solares y se destruyan los microorganismos que pueden ser nocivos para los futuros langostinos. </a:t>
            </a:r>
          </a:p>
          <a:p>
            <a:pPr>
              <a:lnSpc>
                <a:spcPct val="90000"/>
              </a:lnSpc>
            </a:pPr>
            <a:r>
              <a:rPr lang="es-MX" sz="2800" dirty="0"/>
              <a:t>Se llega a obtener un promedio de 2 a 6 ton/ha en un tiempo cercano a los 200 días. </a:t>
            </a:r>
          </a:p>
          <a:p>
            <a:pPr marL="0" indent="0">
              <a:lnSpc>
                <a:spcPct val="90000"/>
              </a:lnSpc>
              <a:buNone/>
            </a:pPr>
            <a:endParaRPr lang="es-MX" sz="2800" dirty="0"/>
          </a:p>
        </p:txBody>
      </p:sp>
      <p:sp>
        <p:nvSpPr>
          <p:cNvPr id="8" name="Rectángulo 7">
            <a:extLst>
              <a:ext uri="{FF2B5EF4-FFF2-40B4-BE49-F238E27FC236}">
                <a16:creationId xmlns:a16="http://schemas.microsoft.com/office/drawing/2014/main" id="{47C1C1FA-1EEE-C341-A53A-8AB151AF73DD}"/>
              </a:ext>
            </a:extLst>
          </p:cNvPr>
          <p:cNvSpPr/>
          <p:nvPr/>
        </p:nvSpPr>
        <p:spPr>
          <a:xfrm>
            <a:off x="9398000" y="6396334"/>
            <a:ext cx="2918061" cy="553998"/>
          </a:xfrm>
          <a:prstGeom prst="rect">
            <a:avLst/>
          </a:prstGeom>
        </p:spPr>
        <p:txBody>
          <a:bodyPr wrap="square">
            <a:spAutoFit/>
          </a:bodyPr>
          <a:lstStyle/>
          <a:p>
            <a:r>
              <a:rPr lang="es-MX" sz="1000" dirty="0"/>
              <a:t>https://es.123rf.com/photo_17048798_fresh-gran-camarón-macrobrachium-rosenbergii-en-tailandia-mercado-de-la-calle.html</a:t>
            </a:r>
          </a:p>
        </p:txBody>
      </p:sp>
    </p:spTree>
    <p:extLst>
      <p:ext uri="{BB962C8B-B14F-4D97-AF65-F5344CB8AC3E}">
        <p14:creationId xmlns:p14="http://schemas.microsoft.com/office/powerpoint/2010/main" val="4269218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67425"/>
            <a:ext cx="10018713" cy="3286975"/>
          </a:xfrm>
        </p:spPr>
        <p:txBody>
          <a:bodyPr>
            <a:normAutofit fontScale="92500" lnSpcReduction="10000"/>
          </a:bodyPr>
          <a:lstStyle/>
          <a:p>
            <a:r>
              <a:rPr lang="es-MX" dirty="0"/>
              <a:t>Dependiendo del grado de desarrollo de la tecnología utilizada para la</a:t>
            </a:r>
          </a:p>
          <a:p>
            <a:pPr marL="0" indent="0">
              <a:buNone/>
            </a:pPr>
            <a:r>
              <a:rPr lang="es-MX" dirty="0"/>
              <a:t>producción éstas pueden ser:</a:t>
            </a:r>
          </a:p>
          <a:p>
            <a:pPr marL="0" indent="0">
              <a:buNone/>
            </a:pPr>
            <a:endParaRPr lang="es-MX" dirty="0"/>
          </a:p>
          <a:p>
            <a:pPr marL="0" indent="0">
              <a:buNone/>
            </a:pPr>
            <a:r>
              <a:rPr lang="es-MX" dirty="0"/>
              <a:t>            *Extensiva</a:t>
            </a:r>
          </a:p>
          <a:p>
            <a:pPr marL="0" indent="0">
              <a:buNone/>
            </a:pPr>
            <a:r>
              <a:rPr lang="es-MX" dirty="0"/>
              <a:t>                    ° </a:t>
            </a:r>
            <a:r>
              <a:rPr lang="es-MX" dirty="0" err="1"/>
              <a:t>Semi</a:t>
            </a:r>
            <a:r>
              <a:rPr lang="es-MX" dirty="0"/>
              <a:t>-extensiva</a:t>
            </a:r>
          </a:p>
          <a:p>
            <a:pPr marL="0" indent="0">
              <a:buNone/>
            </a:pPr>
            <a:r>
              <a:rPr lang="es-MX" dirty="0"/>
              <a:t>             *Intensivo</a:t>
            </a:r>
          </a:p>
          <a:p>
            <a:pPr marL="0" indent="0">
              <a:buNone/>
            </a:pPr>
            <a:r>
              <a:rPr lang="es-MX" dirty="0"/>
              <a:t>                    ° </a:t>
            </a:r>
            <a:r>
              <a:rPr lang="es-MX" dirty="0" err="1"/>
              <a:t>Semi</a:t>
            </a:r>
            <a:r>
              <a:rPr lang="es-MX" dirty="0"/>
              <a:t>-intensiva</a:t>
            </a:r>
          </a:p>
        </p:txBody>
      </p:sp>
      <p:graphicFrame>
        <p:nvGraphicFramePr>
          <p:cNvPr id="5" name="Tabla 4"/>
          <p:cNvGraphicFramePr>
            <a:graphicFrameLocks noGrp="1"/>
          </p:cNvGraphicFramePr>
          <p:nvPr>
            <p:extLst>
              <p:ext uri="{D42A27DB-BD31-4B8C-83A1-F6EECF244321}">
                <p14:modId xmlns:p14="http://schemas.microsoft.com/office/powerpoint/2010/main" val="405572143"/>
              </p:ext>
            </p:extLst>
          </p:nvPr>
        </p:nvGraphicFramePr>
        <p:xfrm>
          <a:off x="5133212" y="2059904"/>
          <a:ext cx="6960049" cy="4521200"/>
        </p:xfrm>
        <a:graphic>
          <a:graphicData uri="http://schemas.openxmlformats.org/drawingml/2006/table">
            <a:tbl>
              <a:tblPr firstRow="1" firstCol="1" bandRow="1">
                <a:tableStyleId>{5C22544A-7EE6-4342-B048-85BDC9FD1C3A}</a:tableStyleId>
              </a:tblPr>
              <a:tblGrid>
                <a:gridCol w="1391537">
                  <a:extLst>
                    <a:ext uri="{9D8B030D-6E8A-4147-A177-3AD203B41FA5}">
                      <a16:colId xmlns:a16="http://schemas.microsoft.com/office/drawing/2014/main" val="20000"/>
                    </a:ext>
                  </a:extLst>
                </a:gridCol>
                <a:gridCol w="1391537">
                  <a:extLst>
                    <a:ext uri="{9D8B030D-6E8A-4147-A177-3AD203B41FA5}">
                      <a16:colId xmlns:a16="http://schemas.microsoft.com/office/drawing/2014/main" val="20001"/>
                    </a:ext>
                  </a:extLst>
                </a:gridCol>
                <a:gridCol w="1392325">
                  <a:extLst>
                    <a:ext uri="{9D8B030D-6E8A-4147-A177-3AD203B41FA5}">
                      <a16:colId xmlns:a16="http://schemas.microsoft.com/office/drawing/2014/main" val="20002"/>
                    </a:ext>
                  </a:extLst>
                </a:gridCol>
                <a:gridCol w="1392325">
                  <a:extLst>
                    <a:ext uri="{9D8B030D-6E8A-4147-A177-3AD203B41FA5}">
                      <a16:colId xmlns:a16="http://schemas.microsoft.com/office/drawing/2014/main" val="20003"/>
                    </a:ext>
                  </a:extLst>
                </a:gridCol>
                <a:gridCol w="1392325">
                  <a:extLst>
                    <a:ext uri="{9D8B030D-6E8A-4147-A177-3AD203B41FA5}">
                      <a16:colId xmlns:a16="http://schemas.microsoft.com/office/drawing/2014/main" val="20004"/>
                    </a:ext>
                  </a:extLst>
                </a:gridCol>
              </a:tblGrid>
              <a:tr h="534038">
                <a:tc>
                  <a:txBody>
                    <a:bodyPr/>
                    <a:lstStyle/>
                    <a:p>
                      <a:pPr>
                        <a:lnSpc>
                          <a:spcPct val="107000"/>
                        </a:lnSpc>
                        <a:spcAft>
                          <a:spcPts val="0"/>
                        </a:spcAft>
                      </a:pPr>
                      <a:r>
                        <a:rPr lang="es-MX" sz="1100">
                          <a:effectLst/>
                        </a:rPr>
                        <a:t>Modelo de inversión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Unidades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Extensivo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Semi-intensivo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Intensivo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60978">
                <a:tc>
                  <a:txBody>
                    <a:bodyPr/>
                    <a:lstStyle/>
                    <a:p>
                      <a:pPr>
                        <a:lnSpc>
                          <a:spcPct val="107000"/>
                        </a:lnSpc>
                        <a:spcAft>
                          <a:spcPts val="0"/>
                        </a:spcAft>
                      </a:pPr>
                      <a:r>
                        <a:rPr lang="es-MX" sz="1100">
                          <a:effectLst/>
                        </a:rPr>
                        <a:t>Superficie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Ha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30-50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34038">
                <a:tc>
                  <a:txBody>
                    <a:bodyPr/>
                    <a:lstStyle/>
                    <a:p>
                      <a:pPr>
                        <a:lnSpc>
                          <a:spcPct val="107000"/>
                        </a:lnSpc>
                        <a:spcAft>
                          <a:spcPts val="0"/>
                        </a:spcAft>
                      </a:pPr>
                      <a:r>
                        <a:rPr lang="es-MX" sz="1100">
                          <a:effectLst/>
                        </a:rPr>
                        <a:t>Dimensiones del estanque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30-50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50*200*1m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50*200*1m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34038">
                <a:tc>
                  <a:txBody>
                    <a:bodyPr/>
                    <a:lstStyle/>
                    <a:p>
                      <a:pPr>
                        <a:lnSpc>
                          <a:spcPct val="107000"/>
                        </a:lnSpc>
                        <a:spcAft>
                          <a:spcPts val="0"/>
                        </a:spcAft>
                      </a:pPr>
                      <a:r>
                        <a:rPr lang="es-MX" sz="1100">
                          <a:effectLst/>
                        </a:rPr>
                        <a:t>Flujo de agua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Recambio natural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 l/seg</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 l/seg</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34038">
                <a:tc>
                  <a:txBody>
                    <a:bodyPr/>
                    <a:lstStyle/>
                    <a:p>
                      <a:pPr>
                        <a:lnSpc>
                          <a:spcPct val="107000"/>
                        </a:lnSpc>
                        <a:spcAft>
                          <a:spcPts val="0"/>
                        </a:spcAft>
                      </a:pPr>
                      <a:r>
                        <a:rPr lang="es-MX" sz="1100">
                          <a:effectLst/>
                        </a:rPr>
                        <a:t>Densidad de siembra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Postlarvas/m2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7-10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25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60978">
                <a:tc>
                  <a:txBody>
                    <a:bodyPr/>
                    <a:lstStyle/>
                    <a:p>
                      <a:pPr>
                        <a:lnSpc>
                          <a:spcPct val="107000"/>
                        </a:lnSpc>
                        <a:spcAft>
                          <a:spcPts val="0"/>
                        </a:spcAft>
                      </a:pPr>
                      <a:r>
                        <a:rPr lang="es-MX" sz="1100">
                          <a:effectLst/>
                        </a:rPr>
                        <a:t>Supervivencia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50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75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75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60978">
                <a:tc>
                  <a:txBody>
                    <a:bodyPr/>
                    <a:lstStyle/>
                    <a:p>
                      <a:pPr>
                        <a:lnSpc>
                          <a:spcPct val="107000"/>
                        </a:lnSpc>
                        <a:spcAft>
                          <a:spcPts val="0"/>
                        </a:spcAft>
                      </a:pPr>
                      <a:r>
                        <a:rPr lang="es-MX" sz="1100">
                          <a:effectLst/>
                        </a:rPr>
                        <a:t>Aireación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534038">
                <a:tc>
                  <a:txBody>
                    <a:bodyPr/>
                    <a:lstStyle/>
                    <a:p>
                      <a:pPr>
                        <a:lnSpc>
                          <a:spcPct val="107000"/>
                        </a:lnSpc>
                        <a:spcAft>
                          <a:spcPts val="0"/>
                        </a:spcAft>
                      </a:pPr>
                      <a:r>
                        <a:rPr lang="es-MX" sz="1100">
                          <a:effectLst/>
                        </a:rPr>
                        <a:t>Duración del cultivo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Meses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807098">
                <a:tc>
                  <a:txBody>
                    <a:bodyPr/>
                    <a:lstStyle/>
                    <a:p>
                      <a:pPr>
                        <a:lnSpc>
                          <a:spcPct val="107000"/>
                        </a:lnSpc>
                        <a:spcAft>
                          <a:spcPts val="0"/>
                        </a:spcAft>
                      </a:pPr>
                      <a:r>
                        <a:rPr lang="es-MX" sz="1100">
                          <a:effectLst/>
                        </a:rPr>
                        <a:t>Kg de alimento / kg de langostino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Alimento natural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2.5:1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2.5:1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60978">
                <a:tc>
                  <a:txBody>
                    <a:bodyPr/>
                    <a:lstStyle/>
                    <a:p>
                      <a:pPr>
                        <a:lnSpc>
                          <a:spcPct val="107000"/>
                        </a:lnSpc>
                        <a:spcAft>
                          <a:spcPts val="0"/>
                        </a:spcAft>
                      </a:pPr>
                      <a:r>
                        <a:rPr lang="es-MX" sz="1100">
                          <a:effectLst/>
                        </a:rPr>
                        <a:t>Peso promedio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Gramos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60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40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40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493684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0"/>
            <a:ext cx="10018713" cy="5791201"/>
          </a:xfrm>
        </p:spPr>
        <p:txBody>
          <a:bodyPr/>
          <a:lstStyle/>
          <a:p>
            <a:pPr marL="0" indent="0">
              <a:buNone/>
            </a:pPr>
            <a:r>
              <a:rPr lang="es-MX" sz="3200" dirty="0"/>
              <a:t> Rangos óptimos de la calidad del agua para el langostino</a:t>
            </a:r>
          </a:p>
          <a:p>
            <a:r>
              <a:rPr lang="pt-BR" dirty="0"/>
              <a:t>pH óptimo 7.0 a 8.5</a:t>
            </a:r>
          </a:p>
          <a:p>
            <a:r>
              <a:rPr lang="es-MX" dirty="0"/>
              <a:t>Temperatura  28 - 31 °C</a:t>
            </a:r>
          </a:p>
          <a:p>
            <a:r>
              <a:rPr lang="es-MX" dirty="0"/>
              <a:t>Nitritos (máximo) 0.1 ppm</a:t>
            </a:r>
          </a:p>
          <a:p>
            <a:r>
              <a:rPr lang="es-MX" dirty="0"/>
              <a:t>Nitratos (máximo) 20 ppm</a:t>
            </a:r>
          </a:p>
          <a:p>
            <a:r>
              <a:rPr lang="pt-BR" dirty="0"/>
              <a:t>Dureza inferior a 100 </a:t>
            </a:r>
            <a:r>
              <a:rPr lang="pt-BR" dirty="0" err="1"/>
              <a:t>ppm</a:t>
            </a:r>
            <a:r>
              <a:rPr lang="pt-BR" dirty="0"/>
              <a:t> CaCO3</a:t>
            </a:r>
            <a:endParaRPr lang="es-MX" dirty="0"/>
          </a:p>
        </p:txBody>
      </p:sp>
      <p:sp>
        <p:nvSpPr>
          <p:cNvPr id="5" name="CuadroTexto 4"/>
          <p:cNvSpPr txBox="1"/>
          <p:nvPr/>
        </p:nvSpPr>
        <p:spPr>
          <a:xfrm>
            <a:off x="2018458" y="5054731"/>
            <a:ext cx="4529829" cy="1200329"/>
          </a:xfrm>
          <a:prstGeom prst="rect">
            <a:avLst/>
          </a:prstGeom>
          <a:noFill/>
          <a:ln>
            <a:solidFill>
              <a:schemeClr val="accent1">
                <a:lumMod val="50000"/>
              </a:schemeClr>
            </a:solidFill>
          </a:ln>
        </p:spPr>
        <p:txBody>
          <a:bodyPr wrap="square" rtlCol="0">
            <a:spAutoFit/>
          </a:bodyPr>
          <a:lstStyle/>
          <a:p>
            <a:r>
              <a:rPr lang="es-MX" sz="2400" dirty="0"/>
              <a:t>Bajo grado de tolerancia a la presencia de metales como:</a:t>
            </a:r>
          </a:p>
          <a:p>
            <a:r>
              <a:rPr lang="es-MX" sz="2400" dirty="0"/>
              <a:t>cobre, estaño y plomo</a:t>
            </a:r>
          </a:p>
        </p:txBody>
      </p:sp>
      <p:sp>
        <p:nvSpPr>
          <p:cNvPr id="6" name="Rectángulo 5">
            <a:extLst>
              <a:ext uri="{FF2B5EF4-FFF2-40B4-BE49-F238E27FC236}">
                <a16:creationId xmlns:a16="http://schemas.microsoft.com/office/drawing/2014/main" id="{B70D1838-B7A1-C946-AA04-7E1B114F847B}"/>
              </a:ext>
            </a:extLst>
          </p:cNvPr>
          <p:cNvSpPr/>
          <p:nvPr/>
        </p:nvSpPr>
        <p:spPr>
          <a:xfrm>
            <a:off x="6798321" y="5531786"/>
            <a:ext cx="6096000" cy="246221"/>
          </a:xfrm>
          <a:prstGeom prst="rect">
            <a:avLst/>
          </a:prstGeom>
        </p:spPr>
        <p:txBody>
          <a:bodyPr>
            <a:spAutoFit/>
          </a:bodyPr>
          <a:lstStyle/>
          <a:p>
            <a:r>
              <a:rPr lang="es-MX" sz="1000" dirty="0"/>
              <a:t>http://www.aqtinfo.com/2016/07/giant-river-prawn-macrobrachium.html</a:t>
            </a:r>
          </a:p>
        </p:txBody>
      </p:sp>
      <p:pic>
        <p:nvPicPr>
          <p:cNvPr id="7" name="Imagen 6">
            <a:extLst>
              <a:ext uri="{FF2B5EF4-FFF2-40B4-BE49-F238E27FC236}">
                <a16:creationId xmlns:a16="http://schemas.microsoft.com/office/drawing/2014/main" id="{4D96F858-E7C3-5D47-B1BC-60933B4398DD}"/>
              </a:ext>
            </a:extLst>
          </p:cNvPr>
          <p:cNvPicPr>
            <a:picLocks noChangeAspect="1"/>
          </p:cNvPicPr>
          <p:nvPr/>
        </p:nvPicPr>
        <p:blipFill>
          <a:blip r:embed="rId2"/>
          <a:stretch>
            <a:fillRect/>
          </a:stretch>
        </p:blipFill>
        <p:spPr>
          <a:xfrm>
            <a:off x="6798321" y="2013886"/>
            <a:ext cx="5080000" cy="3517900"/>
          </a:xfrm>
          <a:prstGeom prst="rect">
            <a:avLst/>
          </a:prstGeom>
        </p:spPr>
      </p:pic>
    </p:spTree>
    <p:extLst>
      <p:ext uri="{BB962C8B-B14F-4D97-AF65-F5344CB8AC3E}">
        <p14:creationId xmlns:p14="http://schemas.microsoft.com/office/powerpoint/2010/main" val="3741583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996571810"/>
              </p:ext>
            </p:extLst>
          </p:nvPr>
        </p:nvGraphicFramePr>
        <p:xfrm>
          <a:off x="3499689" y="1041400"/>
          <a:ext cx="7850484" cy="5816600"/>
        </p:xfrm>
        <a:graphic>
          <a:graphicData uri="http://schemas.openxmlformats.org/drawingml/2006/table">
            <a:tbl>
              <a:tblPr firstRow="1" firstCol="1" bandRow="1">
                <a:tableStyleId>{5C22544A-7EE6-4342-B048-85BDC9FD1C3A}</a:tableStyleId>
              </a:tblPr>
              <a:tblGrid>
                <a:gridCol w="1594394">
                  <a:extLst>
                    <a:ext uri="{9D8B030D-6E8A-4147-A177-3AD203B41FA5}">
                      <a16:colId xmlns:a16="http://schemas.microsoft.com/office/drawing/2014/main" val="20000"/>
                    </a:ext>
                  </a:extLst>
                </a:gridCol>
                <a:gridCol w="1562633">
                  <a:extLst>
                    <a:ext uri="{9D8B030D-6E8A-4147-A177-3AD203B41FA5}">
                      <a16:colId xmlns:a16="http://schemas.microsoft.com/office/drawing/2014/main" val="20001"/>
                    </a:ext>
                  </a:extLst>
                </a:gridCol>
                <a:gridCol w="1561045">
                  <a:extLst>
                    <a:ext uri="{9D8B030D-6E8A-4147-A177-3AD203B41FA5}">
                      <a16:colId xmlns:a16="http://schemas.microsoft.com/office/drawing/2014/main" val="20002"/>
                    </a:ext>
                  </a:extLst>
                </a:gridCol>
                <a:gridCol w="1567397">
                  <a:extLst>
                    <a:ext uri="{9D8B030D-6E8A-4147-A177-3AD203B41FA5}">
                      <a16:colId xmlns:a16="http://schemas.microsoft.com/office/drawing/2014/main" val="20003"/>
                    </a:ext>
                  </a:extLst>
                </a:gridCol>
                <a:gridCol w="1565015">
                  <a:extLst>
                    <a:ext uri="{9D8B030D-6E8A-4147-A177-3AD203B41FA5}">
                      <a16:colId xmlns:a16="http://schemas.microsoft.com/office/drawing/2014/main" val="20004"/>
                    </a:ext>
                  </a:extLst>
                </a:gridCol>
              </a:tblGrid>
              <a:tr h="393700">
                <a:tc>
                  <a:txBody>
                    <a:bodyPr/>
                    <a:lstStyle/>
                    <a:p>
                      <a:pPr>
                        <a:lnSpc>
                          <a:spcPct val="107000"/>
                        </a:lnSpc>
                        <a:spcAft>
                          <a:spcPts val="0"/>
                        </a:spcAft>
                      </a:pPr>
                      <a:r>
                        <a:rPr lang="es-MX" sz="1100" dirty="0">
                          <a:effectLst/>
                        </a:rPr>
                        <a:t>Enfermedades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Especie afectada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Síntomas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Diagnostico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Tratamiento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1409700">
                <a:tc>
                  <a:txBody>
                    <a:bodyPr/>
                    <a:lstStyle/>
                    <a:p>
                      <a:pPr>
                        <a:lnSpc>
                          <a:spcPct val="107000"/>
                        </a:lnSpc>
                        <a:spcAft>
                          <a:spcPts val="0"/>
                        </a:spcAft>
                      </a:pPr>
                      <a:r>
                        <a:rPr lang="es-MX" sz="1100">
                          <a:effectLst/>
                        </a:rPr>
                        <a:t>Virus: IHHN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L. </a:t>
                      </a:r>
                      <a:r>
                        <a:rPr lang="es-MX" sz="1100" dirty="0" err="1">
                          <a:effectLst/>
                        </a:rPr>
                        <a:t>stylirostris</a:t>
                      </a:r>
                      <a:endParaRPr lang="es-MX" sz="1100" dirty="0">
                        <a:effectLst/>
                      </a:endParaRPr>
                    </a:p>
                    <a:p>
                      <a:pPr>
                        <a:lnSpc>
                          <a:spcPct val="107000"/>
                        </a:lnSpc>
                        <a:spcAft>
                          <a:spcPts val="0"/>
                        </a:spcAft>
                      </a:pPr>
                      <a:r>
                        <a:rPr lang="es-MX" sz="1100" dirty="0">
                          <a:effectLst/>
                        </a:rPr>
                        <a:t>+++</a:t>
                      </a:r>
                    </a:p>
                    <a:p>
                      <a:pPr>
                        <a:lnSpc>
                          <a:spcPct val="107000"/>
                        </a:lnSpc>
                        <a:spcAft>
                          <a:spcPts val="0"/>
                        </a:spcAft>
                      </a:pPr>
                      <a:r>
                        <a:rPr lang="es-MX" sz="1100" dirty="0">
                          <a:effectLst/>
                        </a:rPr>
                        <a:t>L. </a:t>
                      </a:r>
                      <a:r>
                        <a:rPr lang="es-MX" sz="1100" dirty="0" err="1">
                          <a:effectLst/>
                        </a:rPr>
                        <a:t>vannamei</a:t>
                      </a:r>
                      <a:endParaRPr lang="es-MX" sz="1100" dirty="0">
                        <a:effectLst/>
                      </a:endParaRPr>
                    </a:p>
                    <a:p>
                      <a:pPr>
                        <a:lnSpc>
                          <a:spcPct val="107000"/>
                        </a:lnSpc>
                        <a:spcAft>
                          <a:spcPts val="0"/>
                        </a:spcAft>
                      </a:pPr>
                      <a:r>
                        <a:rPr lang="es-MX" sz="1100" dirty="0">
                          <a:effectLst/>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Bajo consumo</a:t>
                      </a:r>
                    </a:p>
                    <a:p>
                      <a:pPr>
                        <a:lnSpc>
                          <a:spcPct val="107000"/>
                        </a:lnSpc>
                        <a:spcAft>
                          <a:spcPts val="0"/>
                        </a:spcAft>
                      </a:pPr>
                      <a:r>
                        <a:rPr lang="es-MX" sz="1100">
                          <a:effectLst/>
                        </a:rPr>
                        <a:t>de alimento,</a:t>
                      </a:r>
                    </a:p>
                    <a:p>
                      <a:pPr>
                        <a:lnSpc>
                          <a:spcPct val="107000"/>
                        </a:lnSpc>
                        <a:spcAft>
                          <a:spcPts val="0"/>
                        </a:spcAft>
                      </a:pPr>
                      <a:r>
                        <a:rPr lang="es-MX" sz="1100">
                          <a:effectLst/>
                        </a:rPr>
                        <a:t>lento en</a:t>
                      </a:r>
                    </a:p>
                    <a:p>
                      <a:pPr>
                        <a:lnSpc>
                          <a:spcPct val="107000"/>
                        </a:lnSpc>
                        <a:spcAft>
                          <a:spcPts val="0"/>
                        </a:spcAft>
                      </a:pPr>
                      <a:r>
                        <a:rPr lang="es-MX" sz="1100">
                          <a:effectLst/>
                        </a:rPr>
                        <a:t>superficie,</a:t>
                      </a:r>
                    </a:p>
                    <a:p>
                      <a:pPr>
                        <a:lnSpc>
                          <a:spcPct val="107000"/>
                        </a:lnSpc>
                        <a:spcAft>
                          <a:spcPts val="0"/>
                        </a:spcAft>
                      </a:pPr>
                      <a:r>
                        <a:rPr lang="es-MX" sz="1100">
                          <a:effectLst/>
                        </a:rPr>
                        <a:t>girando sobre su</a:t>
                      </a:r>
                    </a:p>
                    <a:p>
                      <a:pPr>
                        <a:lnSpc>
                          <a:spcPct val="107000"/>
                        </a:lnSpc>
                        <a:spcAft>
                          <a:spcPts val="0"/>
                        </a:spcAft>
                      </a:pPr>
                      <a:r>
                        <a:rPr lang="es-MX" sz="1100">
                          <a:effectLst/>
                        </a:rPr>
                        <a:t>propio eje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Histología:</a:t>
                      </a:r>
                    </a:p>
                    <a:p>
                      <a:pPr>
                        <a:lnSpc>
                          <a:spcPct val="107000"/>
                        </a:lnSpc>
                        <a:spcAft>
                          <a:spcPts val="0"/>
                        </a:spcAft>
                      </a:pPr>
                      <a:r>
                        <a:rPr lang="es-MX" sz="1100">
                          <a:effectLst/>
                        </a:rPr>
                        <a:t>cuerpos de</a:t>
                      </a:r>
                    </a:p>
                    <a:p>
                      <a:pPr>
                        <a:lnSpc>
                          <a:spcPct val="107000"/>
                        </a:lnSpc>
                        <a:spcAft>
                          <a:spcPts val="0"/>
                        </a:spcAft>
                      </a:pPr>
                      <a:r>
                        <a:rPr lang="es-MX" sz="1100">
                          <a:effectLst/>
                        </a:rPr>
                        <a:t>inclusión y</a:t>
                      </a:r>
                    </a:p>
                    <a:p>
                      <a:pPr>
                        <a:lnSpc>
                          <a:spcPct val="107000"/>
                        </a:lnSpc>
                        <a:spcAft>
                          <a:spcPts val="0"/>
                        </a:spcAft>
                      </a:pPr>
                      <a:r>
                        <a:rPr lang="es-MX" sz="1100">
                          <a:effectLst/>
                        </a:rPr>
                        <a:t>necrosis</a:t>
                      </a:r>
                    </a:p>
                    <a:p>
                      <a:pPr>
                        <a:lnSpc>
                          <a:spcPct val="107000"/>
                        </a:lnSpc>
                        <a:spcAft>
                          <a:spcPts val="0"/>
                        </a:spcAft>
                      </a:pPr>
                      <a:r>
                        <a:rPr lang="es-MX" sz="1100">
                          <a:effectLst/>
                        </a:rPr>
                        <a:t>multifocal</a:t>
                      </a:r>
                    </a:p>
                    <a:p>
                      <a:pPr>
                        <a:lnSpc>
                          <a:spcPct val="107000"/>
                        </a:lnSpc>
                        <a:spcAft>
                          <a:spcPts val="0"/>
                        </a:spcAft>
                      </a:pPr>
                      <a:r>
                        <a:rPr lang="es-MX" sz="1100">
                          <a:effectLst/>
                        </a:rPr>
                        <a:t>difusa en tejidos.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Ninguno</a:t>
                      </a:r>
                    </a:p>
                    <a:p>
                      <a:pPr>
                        <a:lnSpc>
                          <a:spcPct val="107000"/>
                        </a:lnSpc>
                        <a:spcAft>
                          <a:spcPts val="0"/>
                        </a:spcAft>
                      </a:pPr>
                      <a:r>
                        <a:rPr lang="es-MX" sz="1100">
                          <a:effectLst/>
                        </a:rPr>
                        <a:t>Evitar</a:t>
                      </a:r>
                    </a:p>
                    <a:p>
                      <a:pPr>
                        <a:lnSpc>
                          <a:spcPct val="107000"/>
                        </a:lnSpc>
                        <a:spcAft>
                          <a:spcPts val="0"/>
                        </a:spcAft>
                      </a:pPr>
                      <a:r>
                        <a:rPr lang="es-MX" sz="1100">
                          <a:effectLst/>
                        </a:rPr>
                        <a:t>contagio</a:t>
                      </a:r>
                    </a:p>
                    <a:p>
                      <a:pPr>
                        <a:lnSpc>
                          <a:spcPct val="107000"/>
                        </a:lnSpc>
                        <a:spcAft>
                          <a:spcPts val="0"/>
                        </a:spcAft>
                      </a:pPr>
                      <a:r>
                        <a:rPr lang="es-MX" sz="1100">
                          <a:effectLst/>
                        </a:rPr>
                        <a:t>Destruir stock</a:t>
                      </a:r>
                    </a:p>
                    <a:p>
                      <a:pPr>
                        <a:lnSpc>
                          <a:spcPct val="107000"/>
                        </a:lnSpc>
                        <a:spcAft>
                          <a:spcPts val="0"/>
                        </a:spcAft>
                      </a:pPr>
                      <a:r>
                        <a:rPr lang="es-MX" sz="1100">
                          <a:effectLst/>
                        </a:rPr>
                        <a:t>contaminado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612900">
                <a:tc>
                  <a:txBody>
                    <a:bodyPr/>
                    <a:lstStyle/>
                    <a:p>
                      <a:pPr>
                        <a:lnSpc>
                          <a:spcPct val="107000"/>
                        </a:lnSpc>
                        <a:spcAft>
                          <a:spcPts val="0"/>
                        </a:spcAft>
                      </a:pPr>
                      <a:r>
                        <a:rPr lang="es-MX" sz="1100">
                          <a:effectLst/>
                        </a:rPr>
                        <a:t>Baculovirus penaei</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L. vannamei</a:t>
                      </a:r>
                    </a:p>
                    <a:p>
                      <a:pPr>
                        <a:lnSpc>
                          <a:spcPct val="107000"/>
                        </a:lnSpc>
                        <a:spcAft>
                          <a:spcPts val="0"/>
                        </a:spcAft>
                      </a:pPr>
                      <a:r>
                        <a:rPr lang="es-MX" sz="1100">
                          <a:effectLst/>
                        </a:rPr>
                        <a:t>+++</a:t>
                      </a:r>
                    </a:p>
                    <a:p>
                      <a:pPr>
                        <a:lnSpc>
                          <a:spcPct val="107000"/>
                        </a:lnSpc>
                        <a:spcAft>
                          <a:spcPts val="0"/>
                        </a:spcAft>
                      </a:pPr>
                      <a:r>
                        <a:rPr lang="es-MX" sz="1100">
                          <a:effectLst/>
                        </a:rPr>
                        <a:t>L. duorarum</a:t>
                      </a:r>
                    </a:p>
                    <a:p>
                      <a:pPr>
                        <a:lnSpc>
                          <a:spcPct val="107000"/>
                        </a:lnSpc>
                        <a:spcAft>
                          <a:spcPts val="0"/>
                        </a:spcAft>
                      </a:pPr>
                      <a:r>
                        <a:rPr lang="es-MX" sz="1100">
                          <a:effectLst/>
                        </a:rPr>
                        <a:t>+++</a:t>
                      </a:r>
                    </a:p>
                    <a:p>
                      <a:pPr>
                        <a:lnSpc>
                          <a:spcPct val="107000"/>
                        </a:lnSpc>
                        <a:spcAft>
                          <a:spcPts val="0"/>
                        </a:spcAft>
                      </a:pPr>
                      <a:r>
                        <a:rPr lang="es-MX" sz="1100">
                          <a:effectLst/>
                        </a:rPr>
                        <a:t>L. aztecus</a:t>
                      </a:r>
                    </a:p>
                    <a:p>
                      <a:pPr>
                        <a:lnSpc>
                          <a:spcPct val="107000"/>
                        </a:lnSpc>
                        <a:spcAft>
                          <a:spcPts val="0"/>
                        </a:spcAft>
                      </a:pPr>
                      <a:r>
                        <a:rPr lang="es-MX" sz="1100">
                          <a:effectLst/>
                        </a:rPr>
                        <a:t>+++</a:t>
                      </a:r>
                    </a:p>
                    <a:p>
                      <a:pPr>
                        <a:lnSpc>
                          <a:spcPct val="107000"/>
                        </a:lnSpc>
                        <a:spcAft>
                          <a:spcPts val="0"/>
                        </a:spcAft>
                      </a:pPr>
                      <a:r>
                        <a:rPr lang="es-MX" sz="1100">
                          <a:effectLst/>
                        </a:rPr>
                        <a:t>L. stylirostris</a:t>
                      </a:r>
                    </a:p>
                    <a:p>
                      <a:pP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Bajo consumo</a:t>
                      </a:r>
                    </a:p>
                    <a:p>
                      <a:pPr>
                        <a:lnSpc>
                          <a:spcPct val="107000"/>
                        </a:lnSpc>
                        <a:spcAft>
                          <a:spcPts val="0"/>
                        </a:spcAft>
                      </a:pPr>
                      <a:r>
                        <a:rPr lang="es-MX" sz="1100">
                          <a:effectLst/>
                        </a:rPr>
                        <a:t>de alimento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Histología:</a:t>
                      </a:r>
                    </a:p>
                    <a:p>
                      <a:pPr>
                        <a:lnSpc>
                          <a:spcPct val="107000"/>
                        </a:lnSpc>
                        <a:spcAft>
                          <a:spcPts val="0"/>
                        </a:spcAft>
                      </a:pPr>
                      <a:r>
                        <a:rPr lang="es-MX" sz="1100" dirty="0">
                          <a:effectLst/>
                        </a:rPr>
                        <a:t>cuerpos de</a:t>
                      </a:r>
                    </a:p>
                    <a:p>
                      <a:pPr>
                        <a:lnSpc>
                          <a:spcPct val="107000"/>
                        </a:lnSpc>
                        <a:spcAft>
                          <a:spcPts val="0"/>
                        </a:spcAft>
                      </a:pPr>
                      <a:r>
                        <a:rPr lang="es-MX" sz="1100" dirty="0">
                          <a:effectLst/>
                        </a:rPr>
                        <a:t>inclusión</a:t>
                      </a:r>
                    </a:p>
                    <a:p>
                      <a:pPr>
                        <a:lnSpc>
                          <a:spcPct val="107000"/>
                        </a:lnSpc>
                        <a:spcAft>
                          <a:spcPts val="0"/>
                        </a:spcAft>
                      </a:pPr>
                      <a:r>
                        <a:rPr lang="es-MX" sz="1100" dirty="0">
                          <a:effectLst/>
                        </a:rPr>
                        <a:t>poliédricos en</a:t>
                      </a:r>
                    </a:p>
                    <a:p>
                      <a:pPr>
                        <a:lnSpc>
                          <a:spcPct val="107000"/>
                        </a:lnSpc>
                        <a:spcAft>
                          <a:spcPts val="0"/>
                        </a:spcAft>
                      </a:pPr>
                      <a:r>
                        <a:rPr lang="es-MX" sz="1100" dirty="0">
                          <a:effectLst/>
                        </a:rPr>
                        <a:t>células de</a:t>
                      </a:r>
                    </a:p>
                    <a:p>
                      <a:pPr>
                        <a:lnSpc>
                          <a:spcPct val="107000"/>
                        </a:lnSpc>
                        <a:spcAft>
                          <a:spcPts val="0"/>
                        </a:spcAft>
                      </a:pPr>
                      <a:r>
                        <a:rPr lang="es-MX" sz="1100" dirty="0">
                          <a:effectLst/>
                        </a:rPr>
                        <a:t>hepatopáncreas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Ninguno</a:t>
                      </a:r>
                    </a:p>
                    <a:p>
                      <a:pPr>
                        <a:lnSpc>
                          <a:spcPct val="107000"/>
                        </a:lnSpc>
                        <a:spcAft>
                          <a:spcPts val="0"/>
                        </a:spcAft>
                      </a:pPr>
                      <a:r>
                        <a:rPr lang="es-MX" sz="1100" dirty="0">
                          <a:effectLst/>
                        </a:rPr>
                        <a:t>Evitar</a:t>
                      </a:r>
                    </a:p>
                    <a:p>
                      <a:pPr>
                        <a:lnSpc>
                          <a:spcPct val="107000"/>
                        </a:lnSpc>
                        <a:spcAft>
                          <a:spcPts val="0"/>
                        </a:spcAft>
                      </a:pPr>
                      <a:r>
                        <a:rPr lang="es-MX" sz="1100" dirty="0">
                          <a:effectLst/>
                        </a:rPr>
                        <a:t>contagio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1002665">
                <a:tc>
                  <a:txBody>
                    <a:bodyPr/>
                    <a:lstStyle/>
                    <a:p>
                      <a:pPr>
                        <a:lnSpc>
                          <a:spcPct val="107000"/>
                        </a:lnSpc>
                        <a:spcAft>
                          <a:spcPts val="0"/>
                        </a:spcAft>
                      </a:pPr>
                      <a:r>
                        <a:rPr lang="es-MX" sz="1100">
                          <a:effectLst/>
                        </a:rPr>
                        <a:t>Langostino de</a:t>
                      </a:r>
                    </a:p>
                    <a:p>
                      <a:pPr>
                        <a:lnSpc>
                          <a:spcPct val="107000"/>
                        </a:lnSpc>
                        <a:spcAft>
                          <a:spcPts val="0"/>
                        </a:spcAft>
                      </a:pPr>
                      <a:r>
                        <a:rPr lang="es-MX" sz="1100">
                          <a:effectLst/>
                        </a:rPr>
                        <a:t>leche</a:t>
                      </a:r>
                    </a:p>
                    <a:p>
                      <a:pPr>
                        <a:lnSpc>
                          <a:spcPct val="107000"/>
                        </a:lnSpc>
                        <a:spcAft>
                          <a:spcPts val="0"/>
                        </a:spcAft>
                      </a:pPr>
                      <a:r>
                        <a:rPr lang="es-MX" sz="1100">
                          <a:effectLst/>
                        </a:rPr>
                        <a:t>Microsporidios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Litopenaeus</a:t>
                      </a:r>
                    </a:p>
                    <a:p>
                      <a:pPr>
                        <a:lnSpc>
                          <a:spcPct val="107000"/>
                        </a:lnSpc>
                        <a:spcAft>
                          <a:spcPts val="0"/>
                        </a:spcAft>
                      </a:pPr>
                      <a:r>
                        <a:rPr lang="es-MX" sz="1100">
                          <a:effectLst/>
                        </a:rPr>
                        <a:t>spp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Musculo blanco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Detección</a:t>
                      </a:r>
                    </a:p>
                    <a:p>
                      <a:pPr>
                        <a:lnSpc>
                          <a:spcPct val="107000"/>
                        </a:lnSpc>
                        <a:spcAft>
                          <a:spcPts val="0"/>
                        </a:spcAft>
                      </a:pPr>
                      <a:r>
                        <a:rPr lang="es-MX" sz="1100">
                          <a:effectLst/>
                        </a:rPr>
                        <a:t>microscópica</a:t>
                      </a:r>
                    </a:p>
                    <a:p>
                      <a:pPr>
                        <a:lnSpc>
                          <a:spcPct val="107000"/>
                        </a:lnSpc>
                        <a:spcAft>
                          <a:spcPts val="0"/>
                        </a:spcAft>
                      </a:pPr>
                      <a:r>
                        <a:rPr lang="es-MX" sz="1100">
                          <a:effectLst/>
                        </a:rPr>
                        <a:t>de esporas,con</a:t>
                      </a:r>
                    </a:p>
                    <a:p>
                      <a:pPr>
                        <a:lnSpc>
                          <a:spcPct val="107000"/>
                        </a:lnSpc>
                        <a:spcAft>
                          <a:spcPts val="0"/>
                        </a:spcAft>
                      </a:pPr>
                      <a:r>
                        <a:rPr lang="es-MX" sz="1100">
                          <a:effectLst/>
                        </a:rPr>
                        <a:t>colorante Giemsa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Ninguno.</a:t>
                      </a:r>
                    </a:p>
                    <a:p>
                      <a:pPr>
                        <a:lnSpc>
                          <a:spcPct val="107000"/>
                        </a:lnSpc>
                        <a:spcAft>
                          <a:spcPts val="0"/>
                        </a:spcAft>
                      </a:pPr>
                      <a:r>
                        <a:rPr lang="es-MX" sz="1100">
                          <a:effectLst/>
                        </a:rPr>
                        <a:t>Posiblemente</a:t>
                      </a:r>
                    </a:p>
                    <a:p>
                      <a:pPr>
                        <a:lnSpc>
                          <a:spcPct val="107000"/>
                        </a:lnSpc>
                        <a:spcAft>
                          <a:spcPts val="0"/>
                        </a:spcAft>
                      </a:pPr>
                      <a:r>
                        <a:rPr lang="es-MX" sz="1100">
                          <a:effectLst/>
                        </a:rPr>
                        <a:t>con</a:t>
                      </a:r>
                    </a:p>
                    <a:p>
                      <a:pPr>
                        <a:lnSpc>
                          <a:spcPct val="107000"/>
                        </a:lnSpc>
                        <a:spcAft>
                          <a:spcPts val="0"/>
                        </a:spcAft>
                      </a:pPr>
                      <a:r>
                        <a:rPr lang="es-MX" sz="1100">
                          <a:effectLst/>
                        </a:rPr>
                        <a:t>coccidiostatos </a:t>
                      </a:r>
                    </a:p>
                    <a:p>
                      <a:pPr>
                        <a:lnSpc>
                          <a:spcPct val="107000"/>
                        </a:lnSpc>
                        <a:spcAft>
                          <a:spcPts val="0"/>
                        </a:spcAft>
                      </a:pPr>
                      <a:r>
                        <a:rPr lang="es-MX" sz="1100">
                          <a:effectLst/>
                        </a:rPr>
                        <a:t>Ninguno Evitar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1397635">
                <a:tc>
                  <a:txBody>
                    <a:bodyPr/>
                    <a:lstStyle/>
                    <a:p>
                      <a:pPr>
                        <a:lnSpc>
                          <a:spcPct val="107000"/>
                        </a:lnSpc>
                        <a:spcAft>
                          <a:spcPts val="0"/>
                        </a:spcAft>
                      </a:pPr>
                      <a:r>
                        <a:rPr lang="es-MX" sz="1100" dirty="0">
                          <a:effectLst/>
                        </a:rPr>
                        <a:t>Langostino</a:t>
                      </a:r>
                    </a:p>
                    <a:p>
                      <a:pPr>
                        <a:lnSpc>
                          <a:spcPct val="107000"/>
                        </a:lnSpc>
                        <a:spcAft>
                          <a:spcPts val="0"/>
                        </a:spcAft>
                      </a:pPr>
                      <a:r>
                        <a:rPr lang="es-MX" sz="1100" dirty="0">
                          <a:effectLst/>
                        </a:rPr>
                        <a:t>acalambrado.</a:t>
                      </a:r>
                    </a:p>
                    <a:p>
                      <a:pPr>
                        <a:lnSpc>
                          <a:spcPct val="107000"/>
                        </a:lnSpc>
                        <a:spcAft>
                          <a:spcPts val="0"/>
                        </a:spcAft>
                      </a:pPr>
                      <a:r>
                        <a:rPr lang="es-MX" sz="1100" dirty="0">
                          <a:effectLst/>
                        </a:rPr>
                        <a:t>Se</a:t>
                      </a:r>
                    </a:p>
                    <a:p>
                      <a:pPr>
                        <a:lnSpc>
                          <a:spcPct val="107000"/>
                        </a:lnSpc>
                        <a:spcAft>
                          <a:spcPts val="0"/>
                        </a:spcAft>
                      </a:pPr>
                      <a:r>
                        <a:rPr lang="es-MX" sz="1100" dirty="0">
                          <a:effectLst/>
                        </a:rPr>
                        <a:t>presume</a:t>
                      </a:r>
                    </a:p>
                    <a:p>
                      <a:pPr>
                        <a:lnSpc>
                          <a:spcPct val="107000"/>
                        </a:lnSpc>
                        <a:spcAft>
                          <a:spcPts val="0"/>
                        </a:spcAft>
                      </a:pPr>
                      <a:r>
                        <a:rPr lang="es-MX" sz="1100" dirty="0">
                          <a:effectLst/>
                        </a:rPr>
                        <a:t>ambiental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L.vannamei</a:t>
                      </a:r>
                    </a:p>
                    <a:p>
                      <a:pPr>
                        <a:lnSpc>
                          <a:spcPct val="107000"/>
                        </a:lnSpc>
                        <a:spcAft>
                          <a:spcPts val="0"/>
                        </a:spcAft>
                      </a:pPr>
                      <a:r>
                        <a:rPr lang="es-MX" sz="1100">
                          <a:effectLst/>
                        </a:rPr>
                        <a:t>+++L.stylirost</a:t>
                      </a:r>
                    </a:p>
                    <a:p>
                      <a:pPr>
                        <a:lnSpc>
                          <a:spcPct val="107000"/>
                        </a:lnSpc>
                        <a:spcAft>
                          <a:spcPts val="0"/>
                        </a:spcAft>
                      </a:pPr>
                      <a:r>
                        <a:rPr lang="es-MX" sz="1100">
                          <a:effectLst/>
                        </a:rPr>
                        <a:t>ris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Cuerpo</a:t>
                      </a:r>
                    </a:p>
                    <a:p>
                      <a:pPr>
                        <a:lnSpc>
                          <a:spcPct val="107000"/>
                        </a:lnSpc>
                        <a:spcAft>
                          <a:spcPts val="0"/>
                        </a:spcAft>
                      </a:pPr>
                      <a:r>
                        <a:rPr lang="es-MX" sz="1100">
                          <a:effectLst/>
                        </a:rPr>
                        <a:t>flexionado,</a:t>
                      </a:r>
                    </a:p>
                    <a:p>
                      <a:pPr>
                        <a:lnSpc>
                          <a:spcPct val="107000"/>
                        </a:lnSpc>
                        <a:spcAft>
                          <a:spcPts val="0"/>
                        </a:spcAft>
                      </a:pPr>
                      <a:r>
                        <a:rPr lang="es-MX" sz="1100">
                          <a:effectLst/>
                        </a:rPr>
                        <a:t>rígido no puede</a:t>
                      </a:r>
                    </a:p>
                    <a:p>
                      <a:pPr>
                        <a:lnSpc>
                          <a:spcPct val="107000"/>
                        </a:lnSpc>
                        <a:spcAft>
                          <a:spcPts val="0"/>
                        </a:spcAft>
                      </a:pPr>
                      <a:r>
                        <a:rPr lang="es-MX" sz="1100">
                          <a:effectLst/>
                        </a:rPr>
                        <a:t>ser enderezado.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Ninguno.</a:t>
                      </a:r>
                    </a:p>
                    <a:p>
                      <a:pPr>
                        <a:lnSpc>
                          <a:spcPct val="107000"/>
                        </a:lnSpc>
                        <a:spcAft>
                          <a:spcPts val="0"/>
                        </a:spcAft>
                      </a:pPr>
                      <a:r>
                        <a:rPr lang="es-MX" sz="1100" dirty="0">
                          <a:effectLst/>
                        </a:rPr>
                        <a:t>Evitar manejo</a:t>
                      </a:r>
                    </a:p>
                    <a:p>
                      <a:pPr>
                        <a:lnSpc>
                          <a:spcPct val="107000"/>
                        </a:lnSpc>
                        <a:spcAft>
                          <a:spcPts val="0"/>
                        </a:spcAft>
                      </a:pPr>
                      <a:r>
                        <a:rPr lang="es-MX" sz="1100" dirty="0">
                          <a:effectLst/>
                        </a:rPr>
                        <a:t>del langostino</a:t>
                      </a:r>
                    </a:p>
                    <a:p>
                      <a:pPr>
                        <a:lnSpc>
                          <a:spcPct val="107000"/>
                        </a:lnSpc>
                        <a:spcAft>
                          <a:spcPts val="0"/>
                        </a:spcAft>
                      </a:pPr>
                      <a:r>
                        <a:rPr lang="es-MX" sz="1100" dirty="0">
                          <a:effectLst/>
                        </a:rPr>
                        <a:t>durante horas</a:t>
                      </a:r>
                    </a:p>
                    <a:p>
                      <a:pPr>
                        <a:lnSpc>
                          <a:spcPct val="107000"/>
                        </a:lnSpc>
                        <a:spcAft>
                          <a:spcPts val="0"/>
                        </a:spcAft>
                      </a:pPr>
                      <a:r>
                        <a:rPr lang="es-MX" sz="1100" dirty="0">
                          <a:effectLst/>
                        </a:rPr>
                        <a:t>más</a:t>
                      </a:r>
                    </a:p>
                    <a:p>
                      <a:pPr>
                        <a:lnSpc>
                          <a:spcPct val="107000"/>
                        </a:lnSpc>
                        <a:spcAft>
                          <a:spcPts val="0"/>
                        </a:spcAft>
                      </a:pPr>
                      <a:r>
                        <a:rPr lang="es-MX" sz="1100" dirty="0">
                          <a:effectLst/>
                        </a:rPr>
                        <a:t>calurosas del</a:t>
                      </a:r>
                    </a:p>
                    <a:p>
                      <a:pPr>
                        <a:lnSpc>
                          <a:spcPct val="107000"/>
                        </a:lnSpc>
                        <a:spcAft>
                          <a:spcPts val="0"/>
                        </a:spcAft>
                      </a:pPr>
                      <a:r>
                        <a:rPr lang="es-MX" sz="1100" dirty="0">
                          <a:effectLst/>
                        </a:rPr>
                        <a:t>día.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8" name="CuadroTexto 7"/>
          <p:cNvSpPr txBox="1"/>
          <p:nvPr/>
        </p:nvSpPr>
        <p:spPr>
          <a:xfrm>
            <a:off x="1248228" y="406400"/>
            <a:ext cx="6995885" cy="646331"/>
          </a:xfrm>
          <a:prstGeom prst="rect">
            <a:avLst/>
          </a:prstGeom>
          <a:noFill/>
        </p:spPr>
        <p:txBody>
          <a:bodyPr wrap="square" rtlCol="0">
            <a:spAutoFit/>
          </a:bodyPr>
          <a:lstStyle/>
          <a:p>
            <a:r>
              <a:rPr lang="es-MX" sz="3600" dirty="0"/>
              <a:t>Principales enfermedades </a:t>
            </a:r>
          </a:p>
        </p:txBody>
      </p:sp>
    </p:spTree>
    <p:extLst>
      <p:ext uri="{BB962C8B-B14F-4D97-AF65-F5344CB8AC3E}">
        <p14:creationId xmlns:p14="http://schemas.microsoft.com/office/powerpoint/2010/main" val="62011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2700" dirty="0"/>
              <a:t>Guía para su uso</a:t>
            </a:r>
          </a:p>
        </p:txBody>
      </p:sp>
      <p:sp>
        <p:nvSpPr>
          <p:cNvPr id="6" name="Marcador de contenido 5"/>
          <p:cNvSpPr>
            <a:spLocks noGrp="1"/>
          </p:cNvSpPr>
          <p:nvPr>
            <p:ph idx="1"/>
          </p:nvPr>
        </p:nvSpPr>
        <p:spPr>
          <a:xfrm>
            <a:off x="1524000" y="1857923"/>
            <a:ext cx="9144000" cy="4104571"/>
          </a:xfrm>
          <a:solidFill>
            <a:schemeClr val="accent1">
              <a:lumMod val="75000"/>
            </a:schemeClr>
          </a:solidFill>
        </p:spPr>
        <p:txBody>
          <a:bodyPr>
            <a:normAutofit lnSpcReduction="10000"/>
          </a:bodyPr>
          <a:lstStyle/>
          <a:p>
            <a:pPr marL="45720" indent="0" algn="just">
              <a:buNone/>
            </a:pPr>
            <a:r>
              <a:rPr lang="es-ES" sz="1800" dirty="0"/>
              <a:t>El docente encontrará en este material de proyección el material para describir una unidad de producción acuícola. </a:t>
            </a:r>
          </a:p>
          <a:p>
            <a:pPr marL="45720" indent="0" algn="just">
              <a:buNone/>
            </a:pPr>
            <a:r>
              <a:rPr lang="es-ES" sz="1800" dirty="0"/>
              <a:t>En la </a:t>
            </a:r>
            <a:r>
              <a:rPr lang="es-ES" sz="1800" dirty="0">
                <a:solidFill>
                  <a:sysClr val="windowText" lastClr="000000"/>
                </a:solidFill>
              </a:rPr>
              <a:t>Unidad 3 “Producción de especies acuícolas”</a:t>
            </a:r>
            <a:r>
              <a:rPr lang="es-ES" sz="1800" dirty="0"/>
              <a:t>, el facilitador dará a conocer  la producción del langostino </a:t>
            </a:r>
            <a:r>
              <a:rPr lang="es-ES" sz="1800" i="1" dirty="0" err="1"/>
              <a:t>Macrobranchuim</a:t>
            </a:r>
            <a:r>
              <a:rPr lang="es-ES" sz="1800" i="1" dirty="0"/>
              <a:t> </a:t>
            </a:r>
            <a:r>
              <a:rPr lang="es-ES" sz="1800" i="1" dirty="0" err="1"/>
              <a:t>rosenbergi</a:t>
            </a:r>
            <a:r>
              <a:rPr lang="es-ES" sz="1800" dirty="0"/>
              <a:t>, una especie de agua salobre para la reproducción y agua dulce para la engorda. El alumno podrá determinar las diferentes partes de la UPA para la producción de langostino con base en el ciclo de vida de los organismos acuícolas, así como la infraestructura requerida en una UPA.</a:t>
            </a:r>
          </a:p>
          <a:p>
            <a:pPr marL="45720" indent="0" algn="just">
              <a:buNone/>
            </a:pPr>
            <a:r>
              <a:rPr lang="es-ES" sz="1800" dirty="0"/>
              <a:t>Por último se conocerá por parte del estudiante los objetivos de la producción, así como la información requerida para establecer la especie a producir.</a:t>
            </a:r>
          </a:p>
          <a:p>
            <a:pPr marL="45720" indent="0" algn="just">
              <a:buNone/>
            </a:pPr>
            <a:r>
              <a:rPr lang="es-ES" sz="1800" dirty="0"/>
              <a:t>Todo con el objeto de que el alumno conozca las bases de la acuicultura y pueda conocer y analizar la producción particular de esta especies. </a:t>
            </a:r>
          </a:p>
          <a:p>
            <a:pPr marL="45720" indent="0" algn="just">
              <a:buNone/>
            </a:pPr>
            <a:r>
              <a:rPr lang="es-ES" sz="1800" dirty="0"/>
              <a:t>Al final de esta unidad de competencia el estudiante contará con los conocimientos sobre el langostino, lo que logrará con una disposición positiva y analítica de los conocimientos adquiridos.</a:t>
            </a:r>
          </a:p>
        </p:txBody>
      </p:sp>
    </p:spTree>
    <p:extLst>
      <p:ext uri="{BB962C8B-B14F-4D97-AF65-F5344CB8AC3E}">
        <p14:creationId xmlns:p14="http://schemas.microsoft.com/office/powerpoint/2010/main" val="2883844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
            <a:ext cx="10018713" cy="5791200"/>
          </a:xfrm>
        </p:spPr>
        <p:txBody>
          <a:bodyPr>
            <a:normAutofit lnSpcReduction="10000"/>
          </a:bodyPr>
          <a:lstStyle/>
          <a:p>
            <a:pPr marL="0" indent="0">
              <a:buNone/>
            </a:pPr>
            <a:r>
              <a:rPr lang="es-MX" b="1" dirty="0"/>
              <a:t>BIBLIOGRAFÍA</a:t>
            </a:r>
          </a:p>
          <a:p>
            <a:r>
              <a:rPr lang="es-MX" dirty="0"/>
              <a:t> Secretaria de Desarrollo Agropecuario, Forestal y Pesquero. Dirección</a:t>
            </a:r>
            <a:r>
              <a:rPr lang="pt-BR" dirty="0"/>
              <a:t>General de Pesca. </a:t>
            </a:r>
            <a:r>
              <a:rPr lang="pt-BR" dirty="0" err="1"/>
              <a:t>Xalapa</a:t>
            </a:r>
            <a:r>
              <a:rPr lang="pt-BR" dirty="0"/>
              <a:t>, </a:t>
            </a:r>
            <a:r>
              <a:rPr lang="pt-BR" dirty="0" err="1"/>
              <a:t>Veracruz</a:t>
            </a:r>
            <a:r>
              <a:rPr lang="pt-BR" dirty="0"/>
              <a:t>.</a:t>
            </a:r>
          </a:p>
          <a:p>
            <a:r>
              <a:rPr lang="es-MX" dirty="0"/>
              <a:t> Reta, Mendiola. Curso de cultivo de peces en jaulas flotantes. Colegio </a:t>
            </a:r>
            <a:r>
              <a:rPr lang="pt-BR" dirty="0"/>
              <a:t>de </a:t>
            </a:r>
            <a:r>
              <a:rPr lang="pt-BR" dirty="0" err="1"/>
              <a:t>Postgraduados</a:t>
            </a:r>
            <a:r>
              <a:rPr lang="pt-BR" dirty="0"/>
              <a:t>. Campus </a:t>
            </a:r>
            <a:r>
              <a:rPr lang="pt-BR" dirty="0" err="1"/>
              <a:t>Veracruz</a:t>
            </a:r>
            <a:r>
              <a:rPr lang="pt-BR" dirty="0"/>
              <a:t>. </a:t>
            </a:r>
            <a:r>
              <a:rPr lang="pt-BR" dirty="0" err="1"/>
              <a:t>Acuicultura</a:t>
            </a:r>
            <a:r>
              <a:rPr lang="pt-BR" dirty="0"/>
              <a:t> Rural integral.</a:t>
            </a:r>
          </a:p>
          <a:p>
            <a:r>
              <a:rPr lang="es-MX" dirty="0"/>
              <a:t>Ponce, V.J.E., 1972 Convenio Universidad Nacional de San Agustín, Ministerio de </a:t>
            </a:r>
            <a:r>
              <a:rPr lang="es-MX" dirty="0" err="1"/>
              <a:t>Pesqueria</a:t>
            </a:r>
            <a:r>
              <a:rPr lang="es-MX" dirty="0"/>
              <a:t>, "Investigaciones sobre los niveles de contaminación de las aguas de los ríos </a:t>
            </a:r>
            <a:r>
              <a:rPr lang="es-MX" dirty="0" err="1"/>
              <a:t>Ocona</a:t>
            </a:r>
            <a:r>
              <a:rPr lang="es-MX" dirty="0"/>
              <a:t>, Majes, </a:t>
            </a:r>
            <a:r>
              <a:rPr lang="es-MX" dirty="0" err="1"/>
              <a:t>Camana</a:t>
            </a:r>
            <a:r>
              <a:rPr lang="es-MX" dirty="0"/>
              <a:t>, </a:t>
            </a:r>
            <a:r>
              <a:rPr lang="es-MX" dirty="0" err="1"/>
              <a:t>Vitor</a:t>
            </a:r>
            <a:r>
              <a:rPr lang="es-MX" dirty="0"/>
              <a:t> y Tambo y sus posibles efectos en el camarón y pejerrey.</a:t>
            </a:r>
          </a:p>
          <a:p>
            <a:r>
              <a:rPr lang="es-MX" dirty="0" err="1"/>
              <a:t>Linan</a:t>
            </a:r>
            <a:r>
              <a:rPr lang="es-MX" dirty="0"/>
              <a:t> G. y </a:t>
            </a:r>
            <a:r>
              <a:rPr lang="es-MX" dirty="0" err="1"/>
              <a:t>Wildert</a:t>
            </a:r>
            <a:r>
              <a:rPr lang="es-MX" dirty="0"/>
              <a:t> E. “Crianza de Camarones”. Editora MACRO </a:t>
            </a:r>
            <a:r>
              <a:rPr lang="es-MX" dirty="0" err="1"/>
              <a:t>Bahamonde</a:t>
            </a:r>
            <a:r>
              <a:rPr lang="es-MX" dirty="0"/>
              <a:t> N. y I. Vila, 1971 Sinopsis sobre la biología del camarón de rio del Norte, Santiago, </a:t>
            </a:r>
            <a:r>
              <a:rPr lang="es-MX" dirty="0" err="1"/>
              <a:t>Rev.Biol.Pesqu</a:t>
            </a:r>
            <a:r>
              <a:rPr lang="es-MX" dirty="0"/>
              <a:t>. Chile No. 5, 59 p.</a:t>
            </a:r>
          </a:p>
          <a:p>
            <a:r>
              <a:rPr lang="es-MX" dirty="0"/>
              <a:t>Elías, H.J., 1960 Nota preliminar de la biología y cultivo del camarón de rio </a:t>
            </a:r>
            <a:r>
              <a:rPr lang="es-MX" dirty="0" err="1"/>
              <a:t>Cryphiopscaementarius</a:t>
            </a:r>
            <a:r>
              <a:rPr lang="es-MX" dirty="0"/>
              <a:t> (Molina), Apuntes, 17 p.</a:t>
            </a:r>
          </a:p>
        </p:txBody>
      </p:sp>
    </p:spTree>
    <p:extLst>
      <p:ext uri="{BB962C8B-B14F-4D97-AF65-F5344CB8AC3E}">
        <p14:creationId xmlns:p14="http://schemas.microsoft.com/office/powerpoint/2010/main" val="446645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D0887D51-1543-A448-9D86-7D6D205CC888}"/>
              </a:ext>
            </a:extLst>
          </p:cNvPr>
          <p:cNvSpPr txBox="1"/>
          <p:nvPr/>
        </p:nvSpPr>
        <p:spPr>
          <a:xfrm>
            <a:off x="0" y="0"/>
            <a:ext cx="12192000" cy="646331"/>
          </a:xfrm>
          <a:prstGeom prst="rect">
            <a:avLst/>
          </a:prstGeom>
          <a:noFill/>
        </p:spPr>
        <p:txBody>
          <a:bodyPr wrap="square" rtlCol="0">
            <a:spAutoFit/>
          </a:bodyPr>
          <a:lstStyle/>
          <a:p>
            <a:pPr algn="ctr"/>
            <a:r>
              <a:rPr lang="es-MX" sz="3600" dirty="0"/>
              <a:t>Índice</a:t>
            </a:r>
          </a:p>
        </p:txBody>
      </p:sp>
      <p:pic>
        <p:nvPicPr>
          <p:cNvPr id="8" name="Imagen 7">
            <a:extLst>
              <a:ext uri="{FF2B5EF4-FFF2-40B4-BE49-F238E27FC236}">
                <a16:creationId xmlns:a16="http://schemas.microsoft.com/office/drawing/2014/main" id="{126FD9BD-3331-3F4A-BA9B-9C4DFAB8255D}"/>
              </a:ext>
            </a:extLst>
          </p:cNvPr>
          <p:cNvPicPr>
            <a:picLocks noChangeAspect="1"/>
          </p:cNvPicPr>
          <p:nvPr/>
        </p:nvPicPr>
        <p:blipFill>
          <a:blip r:embed="rId2"/>
          <a:stretch>
            <a:fillRect/>
          </a:stretch>
        </p:blipFill>
        <p:spPr>
          <a:xfrm>
            <a:off x="0" y="646331"/>
            <a:ext cx="12192000" cy="6080948"/>
          </a:xfrm>
          <a:prstGeom prst="rect">
            <a:avLst/>
          </a:prstGeom>
        </p:spPr>
      </p:pic>
    </p:spTree>
    <p:extLst>
      <p:ext uri="{BB962C8B-B14F-4D97-AF65-F5344CB8AC3E}">
        <p14:creationId xmlns:p14="http://schemas.microsoft.com/office/powerpoint/2010/main" val="3160892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ítulo 1"/>
          <p:cNvSpPr>
            <a:spLocks noGrp="1"/>
          </p:cNvSpPr>
          <p:nvPr>
            <p:ph type="ctrTitle"/>
          </p:nvPr>
        </p:nvSpPr>
        <p:spPr>
          <a:xfrm>
            <a:off x="1013266" y="3307429"/>
            <a:ext cx="10628871" cy="1947806"/>
          </a:xfrm>
        </p:spPr>
        <p:txBody>
          <a:bodyPr>
            <a:normAutofit/>
          </a:bodyPr>
          <a:lstStyle/>
          <a:p>
            <a:r>
              <a:rPr lang="es-MX" sz="8800" i="1" dirty="0"/>
              <a:t>Langostino</a:t>
            </a:r>
          </a:p>
        </p:txBody>
      </p:sp>
      <p:sp>
        <p:nvSpPr>
          <p:cNvPr id="4" name="Subtítulo 3">
            <a:extLst>
              <a:ext uri="{FF2B5EF4-FFF2-40B4-BE49-F238E27FC236}">
                <a16:creationId xmlns:a16="http://schemas.microsoft.com/office/drawing/2014/main" id="{804399B3-E944-6E45-9B6F-9C3BB6B8B5BD}"/>
              </a:ext>
            </a:extLst>
          </p:cNvPr>
          <p:cNvSpPr>
            <a:spLocks noGrp="1"/>
          </p:cNvSpPr>
          <p:nvPr>
            <p:ph type="subTitle" idx="1"/>
          </p:nvPr>
        </p:nvSpPr>
        <p:spPr>
          <a:xfrm>
            <a:off x="4939891" y="6062202"/>
            <a:ext cx="6987645" cy="540076"/>
          </a:xfrm>
        </p:spPr>
        <p:txBody>
          <a:bodyPr/>
          <a:lstStyle/>
          <a:p>
            <a:r>
              <a:rPr lang="es-MX" dirty="0"/>
              <a:t>Iván Gallego Alarcón</a:t>
            </a:r>
          </a:p>
        </p:txBody>
      </p:sp>
      <p:pic>
        <p:nvPicPr>
          <p:cNvPr id="6" name="Imagen 5">
            <a:extLst>
              <a:ext uri="{FF2B5EF4-FFF2-40B4-BE49-F238E27FC236}">
                <a16:creationId xmlns:a16="http://schemas.microsoft.com/office/drawing/2014/main" id="{1A4C7B45-BE7B-564D-8FC9-45A81094AE6B}"/>
              </a:ext>
            </a:extLst>
          </p:cNvPr>
          <p:cNvPicPr>
            <a:picLocks noChangeAspect="1"/>
          </p:cNvPicPr>
          <p:nvPr/>
        </p:nvPicPr>
        <p:blipFill>
          <a:blip r:embed="rId2"/>
          <a:stretch>
            <a:fillRect/>
          </a:stretch>
        </p:blipFill>
        <p:spPr>
          <a:xfrm>
            <a:off x="5942069" y="267052"/>
            <a:ext cx="5985467" cy="3775302"/>
          </a:xfrm>
          <a:prstGeom prst="rect">
            <a:avLst/>
          </a:prstGeom>
        </p:spPr>
      </p:pic>
      <p:sp>
        <p:nvSpPr>
          <p:cNvPr id="7" name="Rectángulo 6">
            <a:extLst>
              <a:ext uri="{FF2B5EF4-FFF2-40B4-BE49-F238E27FC236}">
                <a16:creationId xmlns:a16="http://schemas.microsoft.com/office/drawing/2014/main" id="{83EF6AE2-ED57-CD4C-85B9-26E4841CC125}"/>
              </a:ext>
            </a:extLst>
          </p:cNvPr>
          <p:cNvSpPr/>
          <p:nvPr/>
        </p:nvSpPr>
        <p:spPr>
          <a:xfrm>
            <a:off x="5942069" y="3796133"/>
            <a:ext cx="3143809" cy="246221"/>
          </a:xfrm>
          <a:prstGeom prst="rect">
            <a:avLst/>
          </a:prstGeom>
        </p:spPr>
        <p:txBody>
          <a:bodyPr wrap="none">
            <a:spAutoFit/>
          </a:bodyPr>
          <a:lstStyle/>
          <a:p>
            <a:r>
              <a:rPr lang="es-MX" sz="1000" dirty="0"/>
              <a:t>http://www.ictioterm.es/nombre_cientifico.php?nc=240</a:t>
            </a:r>
          </a:p>
        </p:txBody>
      </p:sp>
    </p:spTree>
    <p:extLst>
      <p:ext uri="{BB962C8B-B14F-4D97-AF65-F5344CB8AC3E}">
        <p14:creationId xmlns:p14="http://schemas.microsoft.com/office/powerpoint/2010/main" val="1166302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3409661" cy="1752599"/>
          </a:xfrm>
        </p:spPr>
        <p:txBody>
          <a:bodyPr/>
          <a:lstStyle/>
          <a:p>
            <a:r>
              <a:rPr lang="es-MX" dirty="0" err="1"/>
              <a:t>Taxonomia</a:t>
            </a:r>
            <a:br>
              <a:rPr lang="es-MX" dirty="0"/>
            </a:br>
            <a:endParaRPr lang="es-MX" dirty="0"/>
          </a:p>
        </p:txBody>
      </p:sp>
      <p:sp>
        <p:nvSpPr>
          <p:cNvPr id="3" name="Marcador de contenido 2"/>
          <p:cNvSpPr>
            <a:spLocks noGrp="1"/>
          </p:cNvSpPr>
          <p:nvPr>
            <p:ph idx="1"/>
          </p:nvPr>
        </p:nvSpPr>
        <p:spPr>
          <a:xfrm>
            <a:off x="1484310" y="1562099"/>
            <a:ext cx="3722689" cy="4902558"/>
          </a:xfrm>
        </p:spPr>
        <p:txBody>
          <a:bodyPr>
            <a:normAutofit fontScale="92500" lnSpcReduction="10000"/>
          </a:bodyPr>
          <a:lstStyle/>
          <a:p>
            <a:pPr marL="0" indent="0">
              <a:buNone/>
            </a:pPr>
            <a:r>
              <a:rPr lang="es-MX" b="1" dirty="0"/>
              <a:t>Clasificación de la especie</a:t>
            </a:r>
          </a:p>
          <a:p>
            <a:r>
              <a:rPr lang="es-MX" dirty="0"/>
              <a:t>Clase: Malacostraca</a:t>
            </a:r>
          </a:p>
          <a:p>
            <a:r>
              <a:rPr lang="es-MX" dirty="0"/>
              <a:t>Subclase: Eumalacostraca</a:t>
            </a:r>
          </a:p>
          <a:p>
            <a:r>
              <a:rPr lang="es-MX" dirty="0"/>
              <a:t>Superorden: Eucarida</a:t>
            </a:r>
          </a:p>
          <a:p>
            <a:r>
              <a:rPr lang="es-MX" dirty="0"/>
              <a:t>Orden: Decapoda</a:t>
            </a:r>
          </a:p>
          <a:p>
            <a:r>
              <a:rPr lang="es-MX" dirty="0"/>
              <a:t>Suborden: Pleocytemata</a:t>
            </a:r>
          </a:p>
          <a:p>
            <a:r>
              <a:rPr lang="es-MX" dirty="0"/>
              <a:t>Infraorden: Caridea</a:t>
            </a:r>
          </a:p>
          <a:p>
            <a:r>
              <a:rPr lang="es-MX" dirty="0"/>
              <a:t>Superfamilia: Palaemonidae</a:t>
            </a:r>
          </a:p>
          <a:p>
            <a:r>
              <a:rPr lang="es-MX" dirty="0"/>
              <a:t>Familia: Palaemonidae</a:t>
            </a:r>
          </a:p>
          <a:p>
            <a:r>
              <a:rPr lang="es-MX" dirty="0"/>
              <a:t>Subfamilia: Palaemoninae</a:t>
            </a:r>
          </a:p>
          <a:p>
            <a:r>
              <a:rPr lang="es-MX" dirty="0"/>
              <a:t>Género: Macrobrachium</a:t>
            </a:r>
          </a:p>
        </p:txBody>
      </p:sp>
      <p:sp>
        <p:nvSpPr>
          <p:cNvPr id="4" name="CuadroTexto 3"/>
          <p:cNvSpPr txBox="1"/>
          <p:nvPr/>
        </p:nvSpPr>
        <p:spPr>
          <a:xfrm>
            <a:off x="6825803" y="1976734"/>
            <a:ext cx="5267460" cy="923330"/>
          </a:xfrm>
          <a:prstGeom prst="rect">
            <a:avLst/>
          </a:prstGeom>
          <a:noFill/>
        </p:spPr>
        <p:txBody>
          <a:bodyPr wrap="square" rtlCol="0">
            <a:spAutoFit/>
          </a:bodyPr>
          <a:lstStyle/>
          <a:p>
            <a:r>
              <a:rPr lang="es-MX" dirty="0"/>
              <a:t>La familia </a:t>
            </a:r>
            <a:r>
              <a:rPr lang="es-MX" dirty="0" err="1"/>
              <a:t>palemonidae</a:t>
            </a:r>
            <a:r>
              <a:rPr lang="es-MX" dirty="0"/>
              <a:t> consiste de:</a:t>
            </a:r>
          </a:p>
          <a:p>
            <a:pPr marL="285750" indent="-285750">
              <a:buFont typeface="Arial" panose="020B0604020202020204" pitchFamily="34" charset="0"/>
              <a:buChar char="•"/>
            </a:pPr>
            <a:r>
              <a:rPr lang="es-MX" dirty="0"/>
              <a:t>por lo menos 50 géneros </a:t>
            </a:r>
          </a:p>
          <a:p>
            <a:pPr marL="285750" indent="-285750">
              <a:buFont typeface="Arial" panose="020B0604020202020204" pitchFamily="34" charset="0"/>
              <a:buChar char="•"/>
            </a:pPr>
            <a:r>
              <a:rPr lang="es-MX" dirty="0"/>
              <a:t> 450 especies (repartidas en cuatro subfamilias)</a:t>
            </a:r>
          </a:p>
        </p:txBody>
      </p:sp>
      <p:pic>
        <p:nvPicPr>
          <p:cNvPr id="7" name="Imagen 6">
            <a:extLst>
              <a:ext uri="{FF2B5EF4-FFF2-40B4-BE49-F238E27FC236}">
                <a16:creationId xmlns:a16="http://schemas.microsoft.com/office/drawing/2014/main" id="{9B82BEE8-1826-4A45-8058-95B7D82BC7DA}"/>
              </a:ext>
            </a:extLst>
          </p:cNvPr>
          <p:cNvPicPr>
            <a:picLocks noChangeAspect="1"/>
          </p:cNvPicPr>
          <p:nvPr/>
        </p:nvPicPr>
        <p:blipFill>
          <a:blip r:embed="rId2"/>
          <a:stretch>
            <a:fillRect/>
          </a:stretch>
        </p:blipFill>
        <p:spPr>
          <a:xfrm>
            <a:off x="5816600" y="3042893"/>
            <a:ext cx="6005435" cy="3421764"/>
          </a:xfrm>
          <a:prstGeom prst="rect">
            <a:avLst/>
          </a:prstGeom>
        </p:spPr>
      </p:pic>
      <p:sp>
        <p:nvSpPr>
          <p:cNvPr id="8" name="Rectángulo 7">
            <a:extLst>
              <a:ext uri="{FF2B5EF4-FFF2-40B4-BE49-F238E27FC236}">
                <a16:creationId xmlns:a16="http://schemas.microsoft.com/office/drawing/2014/main" id="{542C72EC-7785-AC4F-9E8F-BA7F9F53E684}"/>
              </a:ext>
            </a:extLst>
          </p:cNvPr>
          <p:cNvSpPr/>
          <p:nvPr/>
        </p:nvSpPr>
        <p:spPr>
          <a:xfrm>
            <a:off x="5771317" y="3042893"/>
            <a:ext cx="6096000" cy="246221"/>
          </a:xfrm>
          <a:prstGeom prst="rect">
            <a:avLst/>
          </a:prstGeom>
        </p:spPr>
        <p:txBody>
          <a:bodyPr>
            <a:spAutoFit/>
          </a:bodyPr>
          <a:lstStyle/>
          <a:p>
            <a:r>
              <a:rPr lang="es-MX" sz="1000" dirty="0"/>
              <a:t>https://commons.wikimedia.org/wiki/File:Macrobrachium_sp.jpg</a:t>
            </a:r>
          </a:p>
        </p:txBody>
      </p:sp>
    </p:spTree>
    <p:extLst>
      <p:ext uri="{BB962C8B-B14F-4D97-AF65-F5344CB8AC3E}">
        <p14:creationId xmlns:p14="http://schemas.microsoft.com/office/powerpoint/2010/main" val="1028926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9953" y="1381382"/>
            <a:ext cx="4388455" cy="1786308"/>
          </a:xfrm>
          <a:ln>
            <a:solidFill>
              <a:schemeClr val="accent1">
                <a:lumMod val="50000"/>
              </a:schemeClr>
            </a:solidFill>
          </a:ln>
        </p:spPr>
        <p:txBody>
          <a:bodyPr>
            <a:normAutofit fontScale="90000"/>
          </a:bodyPr>
          <a:lstStyle/>
          <a:p>
            <a:r>
              <a:rPr lang="es-MX" sz="3100" dirty="0"/>
              <a:t>Existen langostinos de:</a:t>
            </a:r>
            <a:br>
              <a:rPr lang="es-MX" sz="3100" dirty="0"/>
            </a:br>
            <a:r>
              <a:rPr lang="es-MX" sz="3100" dirty="0"/>
              <a:t> agua dulce</a:t>
            </a:r>
            <a:br>
              <a:rPr lang="es-MX" sz="3100" dirty="0"/>
            </a:br>
            <a:r>
              <a:rPr lang="es-MX" sz="3100" dirty="0"/>
              <a:t> salobre </a:t>
            </a:r>
            <a:br>
              <a:rPr lang="es-MX" sz="3100" dirty="0"/>
            </a:br>
            <a:r>
              <a:rPr lang="es-MX" sz="3100" dirty="0"/>
              <a:t> marina</a:t>
            </a:r>
            <a:endParaRPr lang="es-MX" dirty="0"/>
          </a:p>
        </p:txBody>
      </p:sp>
      <p:sp>
        <p:nvSpPr>
          <p:cNvPr id="3" name="Marcador de contenido 2"/>
          <p:cNvSpPr>
            <a:spLocks noGrp="1"/>
          </p:cNvSpPr>
          <p:nvPr>
            <p:ph idx="1"/>
          </p:nvPr>
        </p:nvSpPr>
        <p:spPr>
          <a:xfrm>
            <a:off x="1175206" y="2233310"/>
            <a:ext cx="5589590" cy="2152711"/>
          </a:xfrm>
          <a:ln cmpd="thickThin">
            <a:solidFill>
              <a:schemeClr val="accent1"/>
            </a:solidFill>
          </a:ln>
        </p:spPr>
        <p:txBody>
          <a:bodyPr/>
          <a:lstStyle/>
          <a:p>
            <a:pPr marL="0" indent="0">
              <a:buNone/>
            </a:pPr>
            <a:r>
              <a:rPr lang="es-MX" dirty="0"/>
              <a:t>Actualmente se conocen aproximadamente 125 especies del género </a:t>
            </a:r>
            <a:r>
              <a:rPr lang="es-MX" i="1" dirty="0"/>
              <a:t>Macrobrachium </a:t>
            </a:r>
            <a:r>
              <a:rPr lang="es-MX" dirty="0"/>
              <a:t>de las cuales tenemos en México diez nativas y una importada.</a:t>
            </a:r>
          </a:p>
        </p:txBody>
      </p:sp>
      <p:sp>
        <p:nvSpPr>
          <p:cNvPr id="4" name="CuadroTexto 3"/>
          <p:cNvSpPr txBox="1"/>
          <p:nvPr/>
        </p:nvSpPr>
        <p:spPr>
          <a:xfrm>
            <a:off x="1587499" y="347730"/>
            <a:ext cx="10495071" cy="830997"/>
          </a:xfrm>
          <a:prstGeom prst="rect">
            <a:avLst/>
          </a:prstGeom>
          <a:noFill/>
        </p:spPr>
        <p:txBody>
          <a:bodyPr wrap="square" rtlCol="0">
            <a:spAutoFit/>
          </a:bodyPr>
          <a:lstStyle/>
          <a:p>
            <a:r>
              <a:rPr lang="es-MX" sz="2400" dirty="0"/>
              <a:t>Se encuentra en lugares tropicales y muchos subtropicales, casi todas sus especies pasan parte de su vida en agua dulce</a:t>
            </a:r>
            <a:r>
              <a:rPr lang="es-MX" dirty="0"/>
              <a:t>.</a:t>
            </a:r>
          </a:p>
        </p:txBody>
      </p:sp>
      <p:pic>
        <p:nvPicPr>
          <p:cNvPr id="7" name="Imagen 6">
            <a:extLst>
              <a:ext uri="{FF2B5EF4-FFF2-40B4-BE49-F238E27FC236}">
                <a16:creationId xmlns:a16="http://schemas.microsoft.com/office/drawing/2014/main" id="{CEACD319-5C5B-4148-927C-2BEEA162B046}"/>
              </a:ext>
            </a:extLst>
          </p:cNvPr>
          <p:cNvPicPr>
            <a:picLocks noChangeAspect="1"/>
          </p:cNvPicPr>
          <p:nvPr/>
        </p:nvPicPr>
        <p:blipFill>
          <a:blip r:embed="rId2"/>
          <a:stretch>
            <a:fillRect/>
          </a:stretch>
        </p:blipFill>
        <p:spPr>
          <a:xfrm>
            <a:off x="7349953" y="3668987"/>
            <a:ext cx="4732618" cy="3141730"/>
          </a:xfrm>
          <a:prstGeom prst="rect">
            <a:avLst/>
          </a:prstGeom>
        </p:spPr>
      </p:pic>
      <p:sp>
        <p:nvSpPr>
          <p:cNvPr id="8" name="Rectángulo 7">
            <a:extLst>
              <a:ext uri="{FF2B5EF4-FFF2-40B4-BE49-F238E27FC236}">
                <a16:creationId xmlns:a16="http://schemas.microsoft.com/office/drawing/2014/main" id="{45A09DE5-0FFC-5C46-9D8C-8C57E24C6D8D}"/>
              </a:ext>
            </a:extLst>
          </p:cNvPr>
          <p:cNvSpPr/>
          <p:nvPr/>
        </p:nvSpPr>
        <p:spPr>
          <a:xfrm>
            <a:off x="7349953" y="6457890"/>
            <a:ext cx="3901583" cy="400110"/>
          </a:xfrm>
          <a:prstGeom prst="rect">
            <a:avLst/>
          </a:prstGeom>
        </p:spPr>
        <p:txBody>
          <a:bodyPr wrap="square">
            <a:spAutoFit/>
          </a:bodyPr>
          <a:lstStyle/>
          <a:p>
            <a:r>
              <a:rPr lang="es-MX" sz="1000" dirty="0"/>
              <a:t>https://www.123rf.com/photo_13479826_giant-river-prawn-macrobrachium-rosenbergii.html</a:t>
            </a:r>
          </a:p>
        </p:txBody>
      </p:sp>
    </p:spTree>
    <p:extLst>
      <p:ext uri="{BB962C8B-B14F-4D97-AF65-F5344CB8AC3E}">
        <p14:creationId xmlns:p14="http://schemas.microsoft.com/office/powerpoint/2010/main" val="1139674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3340" y="0"/>
            <a:ext cx="10018713" cy="1752599"/>
          </a:xfrm>
        </p:spPr>
        <p:txBody>
          <a:bodyPr>
            <a:normAutofit/>
          </a:bodyPr>
          <a:lstStyle/>
          <a:p>
            <a:r>
              <a:rPr lang="es-ES" sz="2800" dirty="0"/>
              <a:t>La pesquería mexicana del langostino de río se basa actualmente en la explotación de cuatro especies principales: tres especies de la región del Golfo de México y una de la región del Pacífico.</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58137141"/>
              </p:ext>
            </p:extLst>
          </p:nvPr>
        </p:nvGraphicFramePr>
        <p:xfrm>
          <a:off x="3111500" y="2413000"/>
          <a:ext cx="7315200" cy="3300183"/>
        </p:xfrm>
        <a:graphic>
          <a:graphicData uri="http://schemas.openxmlformats.org/drawingml/2006/table">
            <a:tbl>
              <a:tblPr firstRow="1" firstCol="1" bandRow="1">
                <a:tableStyleId>{5C22544A-7EE6-4342-B048-85BDC9FD1C3A}</a:tableStyleId>
              </a:tblPr>
              <a:tblGrid>
                <a:gridCol w="3588657">
                  <a:extLst>
                    <a:ext uri="{9D8B030D-6E8A-4147-A177-3AD203B41FA5}">
                      <a16:colId xmlns:a16="http://schemas.microsoft.com/office/drawing/2014/main" val="20000"/>
                    </a:ext>
                  </a:extLst>
                </a:gridCol>
                <a:gridCol w="3726543">
                  <a:extLst>
                    <a:ext uri="{9D8B030D-6E8A-4147-A177-3AD203B41FA5}">
                      <a16:colId xmlns:a16="http://schemas.microsoft.com/office/drawing/2014/main" val="20001"/>
                    </a:ext>
                  </a:extLst>
                </a:gridCol>
              </a:tblGrid>
              <a:tr h="1336979">
                <a:tc>
                  <a:txBody>
                    <a:bodyPr/>
                    <a:lstStyle/>
                    <a:p>
                      <a:pPr algn="ctr">
                        <a:lnSpc>
                          <a:spcPct val="115000"/>
                        </a:lnSpc>
                        <a:spcAft>
                          <a:spcPts val="0"/>
                        </a:spcAft>
                      </a:pPr>
                      <a:r>
                        <a:rPr lang="es-ES" sz="2000" dirty="0">
                          <a:effectLst/>
                        </a:rPr>
                        <a:t>Región del Golfo de México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tc>
                  <a:txBody>
                    <a:bodyPr/>
                    <a:lstStyle/>
                    <a:p>
                      <a:pPr algn="ctr">
                        <a:lnSpc>
                          <a:spcPct val="115000"/>
                        </a:lnSpc>
                        <a:spcAft>
                          <a:spcPts val="0"/>
                        </a:spcAft>
                      </a:pPr>
                      <a:r>
                        <a:rPr lang="es-ES" sz="2000" dirty="0">
                          <a:effectLst/>
                        </a:rPr>
                        <a:t>Región del Pacífico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extLst>
                  <a:ext uri="{0D108BD9-81ED-4DB2-BD59-A6C34878D82A}">
                    <a16:rowId xmlns:a16="http://schemas.microsoft.com/office/drawing/2014/main" val="10000"/>
                  </a:ext>
                </a:extLst>
              </a:tr>
              <a:tr h="490801">
                <a:tc>
                  <a:txBody>
                    <a:bodyPr/>
                    <a:lstStyle/>
                    <a:p>
                      <a:pPr>
                        <a:lnSpc>
                          <a:spcPct val="115000"/>
                        </a:lnSpc>
                        <a:spcAft>
                          <a:spcPts val="0"/>
                        </a:spcAft>
                      </a:pPr>
                      <a:r>
                        <a:rPr lang="es-ES" sz="2000">
                          <a:effectLst/>
                        </a:rPr>
                        <a:t>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tc>
                  <a:txBody>
                    <a:bodyPr/>
                    <a:lstStyle/>
                    <a:p>
                      <a:pPr>
                        <a:lnSpc>
                          <a:spcPct val="115000"/>
                        </a:lnSpc>
                        <a:spcAft>
                          <a:spcPts val="0"/>
                        </a:spcAft>
                      </a:pPr>
                      <a:r>
                        <a:rPr lang="es-ES" sz="2000">
                          <a:effectLst/>
                        </a:rPr>
                        <a:t>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extLst>
                  <a:ext uri="{0D108BD9-81ED-4DB2-BD59-A6C34878D82A}">
                    <a16:rowId xmlns:a16="http://schemas.microsoft.com/office/drawing/2014/main" val="10001"/>
                  </a:ext>
                </a:extLst>
              </a:tr>
              <a:tr h="490801">
                <a:tc>
                  <a:txBody>
                    <a:bodyPr/>
                    <a:lstStyle/>
                    <a:p>
                      <a:pPr>
                        <a:lnSpc>
                          <a:spcPct val="115000"/>
                        </a:lnSpc>
                        <a:spcAft>
                          <a:spcPts val="0"/>
                        </a:spcAft>
                      </a:pPr>
                      <a:r>
                        <a:rPr lang="es-ES" sz="2000" u="sng" dirty="0" err="1">
                          <a:effectLst/>
                        </a:rPr>
                        <a:t>Macrobrachium</a:t>
                      </a:r>
                      <a:r>
                        <a:rPr lang="es-ES" sz="2000" u="sng" dirty="0">
                          <a:effectLst/>
                        </a:rPr>
                        <a:t> </a:t>
                      </a:r>
                      <a:r>
                        <a:rPr lang="es-ES" sz="2000" u="sng" dirty="0" err="1">
                          <a:effectLst/>
                        </a:rPr>
                        <a:t>acanthurus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tc>
                  <a:txBody>
                    <a:bodyPr/>
                    <a:lstStyle/>
                    <a:p>
                      <a:pPr>
                        <a:lnSpc>
                          <a:spcPct val="115000"/>
                        </a:lnSpc>
                        <a:spcAft>
                          <a:spcPts val="0"/>
                        </a:spcAft>
                      </a:pPr>
                      <a:r>
                        <a:rPr lang="es-ES" sz="2000" u="sng">
                          <a:effectLst/>
                        </a:rPr>
                        <a:t>Macrobrachium americanum</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extLst>
                  <a:ext uri="{0D108BD9-81ED-4DB2-BD59-A6C34878D82A}">
                    <a16:rowId xmlns:a16="http://schemas.microsoft.com/office/drawing/2014/main" val="10002"/>
                  </a:ext>
                </a:extLst>
              </a:tr>
              <a:tr h="490801">
                <a:tc>
                  <a:txBody>
                    <a:bodyPr/>
                    <a:lstStyle/>
                    <a:p>
                      <a:pPr>
                        <a:lnSpc>
                          <a:spcPct val="115000"/>
                        </a:lnSpc>
                        <a:spcAft>
                          <a:spcPts val="0"/>
                        </a:spcAft>
                      </a:pPr>
                      <a:r>
                        <a:rPr lang="es-ES" sz="2000" u="sng">
                          <a:effectLst/>
                        </a:rPr>
                        <a:t>Macrobrachium carcinus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tc>
                  <a:txBody>
                    <a:bodyPr/>
                    <a:lstStyle/>
                    <a:p>
                      <a:pPr>
                        <a:lnSpc>
                          <a:spcPct val="115000"/>
                        </a:lnSpc>
                        <a:spcAft>
                          <a:spcPts val="0"/>
                        </a:spcAft>
                      </a:pPr>
                      <a:r>
                        <a:rPr lang="es-ES" sz="2000">
                          <a:effectLst/>
                        </a:rPr>
                        <a:t>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extLst>
                  <a:ext uri="{0D108BD9-81ED-4DB2-BD59-A6C34878D82A}">
                    <a16:rowId xmlns:a16="http://schemas.microsoft.com/office/drawing/2014/main" val="10003"/>
                  </a:ext>
                </a:extLst>
              </a:tr>
              <a:tr h="490801">
                <a:tc>
                  <a:txBody>
                    <a:bodyPr/>
                    <a:lstStyle/>
                    <a:p>
                      <a:pPr>
                        <a:lnSpc>
                          <a:spcPct val="115000"/>
                        </a:lnSpc>
                        <a:spcAft>
                          <a:spcPts val="0"/>
                        </a:spcAft>
                      </a:pPr>
                      <a:r>
                        <a:rPr lang="es-ES" sz="2000" u="sng" dirty="0" err="1">
                          <a:effectLst/>
                        </a:rPr>
                        <a:t>Macrobrachium</a:t>
                      </a:r>
                      <a:r>
                        <a:rPr lang="es-ES" sz="2000" u="sng" dirty="0">
                          <a:effectLst/>
                        </a:rPr>
                        <a:t> </a:t>
                      </a:r>
                      <a:r>
                        <a:rPr lang="es-ES" sz="2000" u="sng" dirty="0" err="1">
                          <a:effectLst/>
                        </a:rPr>
                        <a:t>jamaicense</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tc>
                  <a:txBody>
                    <a:bodyPr/>
                    <a:lstStyle/>
                    <a:p>
                      <a:pPr>
                        <a:lnSpc>
                          <a:spcPct val="115000"/>
                        </a:lnSpc>
                        <a:spcAft>
                          <a:spcPts val="0"/>
                        </a:spcAft>
                      </a:pPr>
                      <a:r>
                        <a:rPr lang="es-ES" sz="2000" dirty="0">
                          <a:effectLst/>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80993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E9E57A9E-05BF-3A42-A648-F0773526640E}"/>
              </a:ext>
            </a:extLst>
          </p:cNvPr>
          <p:cNvPicPr>
            <a:picLocks noChangeAspect="1"/>
          </p:cNvPicPr>
          <p:nvPr/>
        </p:nvPicPr>
        <p:blipFill rotWithShape="1">
          <a:blip r:embed="rId3"/>
          <a:srcRect l="33133" r="15098" b="2"/>
          <a:stretch/>
        </p:blipFill>
        <p:spPr>
          <a:xfrm>
            <a:off x="6892924" y="10"/>
            <a:ext cx="5299077" cy="6857990"/>
          </a:xfrm>
          <a:custGeom>
            <a:avLst/>
            <a:gdLst>
              <a:gd name="connsiteX0" fmla="*/ 836871 w 5299077"/>
              <a:gd name="connsiteY0" fmla="*/ 0 h 6858000"/>
              <a:gd name="connsiteX1" fmla="*/ 5299077 w 5299077"/>
              <a:gd name="connsiteY1" fmla="*/ 0 h 6858000"/>
              <a:gd name="connsiteX2" fmla="*/ 5299077 w 5299077"/>
              <a:gd name="connsiteY2" fmla="*/ 6858000 h 6858000"/>
              <a:gd name="connsiteX3" fmla="*/ 1911312 w 5299077"/>
              <a:gd name="connsiteY3" fmla="*/ 6858000 h 6858000"/>
              <a:gd name="connsiteX4" fmla="*/ 0 w 5299077"/>
              <a:gd name="connsiteY4" fmla="*/ 533399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12" name="Group 11">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13"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4" name="CuadroTexto 3"/>
          <p:cNvSpPr txBox="1"/>
          <p:nvPr/>
        </p:nvSpPr>
        <p:spPr>
          <a:xfrm>
            <a:off x="972080" y="685800"/>
            <a:ext cx="5260680" cy="1752599"/>
          </a:xfrm>
          <a:prstGeom prst="rect">
            <a:avLst/>
          </a:prstGeom>
        </p:spPr>
        <p:txBody>
          <a:bodyPr vert="horz" lIns="91440" tIns="45720" rIns="91440" bIns="45720" rtlCol="0" anchor="ctr">
            <a:normAutofit/>
          </a:bodyPr>
          <a:lstStyle/>
          <a:p>
            <a:pPr>
              <a:spcBef>
                <a:spcPct val="0"/>
              </a:spcBef>
              <a:spcAft>
                <a:spcPts val="600"/>
              </a:spcAft>
            </a:pPr>
            <a:r>
              <a:rPr lang="en-US" sz="4000" b="1">
                <a:ln w="3175" cmpd="sng">
                  <a:noFill/>
                </a:ln>
                <a:latin typeface="+mj-lt"/>
                <a:ea typeface="+mj-ea"/>
                <a:cs typeface="+mj-cs"/>
              </a:rPr>
              <a:t>Morfología</a:t>
            </a:r>
            <a:r>
              <a:rPr lang="en-US" sz="4000">
                <a:ln w="3175" cmpd="sng">
                  <a:noFill/>
                </a:ln>
                <a:latin typeface="+mj-lt"/>
                <a:ea typeface="+mj-ea"/>
                <a:cs typeface="+mj-cs"/>
              </a:rPr>
              <a:t> </a:t>
            </a:r>
          </a:p>
        </p:txBody>
      </p:sp>
      <p:sp>
        <p:nvSpPr>
          <p:cNvPr id="3" name="Marcador de contenido 2"/>
          <p:cNvSpPr>
            <a:spLocks noGrp="1"/>
          </p:cNvSpPr>
          <p:nvPr>
            <p:ph idx="1"/>
          </p:nvPr>
        </p:nvSpPr>
        <p:spPr>
          <a:xfrm>
            <a:off x="643468" y="2666999"/>
            <a:ext cx="5260680" cy="3124201"/>
          </a:xfrm>
        </p:spPr>
        <p:txBody>
          <a:bodyPr vert="horz" lIns="91440" tIns="45720" rIns="91440" bIns="45720" rtlCol="0" anchor="ctr">
            <a:normAutofit/>
          </a:bodyPr>
          <a:lstStyle/>
          <a:p>
            <a:pPr marL="0" indent="0"/>
            <a:r>
              <a:rPr lang="en-US" sz="2000"/>
              <a:t>Características más relevantes de ésta familia son:</a:t>
            </a:r>
          </a:p>
          <a:p>
            <a:r>
              <a:rPr lang="en-US" sz="2000"/>
              <a:t>Rostrum presente</a:t>
            </a:r>
          </a:p>
          <a:p>
            <a:r>
              <a:rPr lang="en-US" sz="2000"/>
              <a:t>Flagelo antenular superior es bifurcado</a:t>
            </a:r>
          </a:p>
          <a:p>
            <a:r>
              <a:rPr lang="en-US" sz="2000"/>
              <a:t>El primer y segundo pereiópodos son quelados (el primero menos desarrollado que el segundo) </a:t>
            </a:r>
          </a:p>
          <a:p>
            <a:r>
              <a:rPr lang="en-US" sz="2000"/>
              <a:t>Los pereiópodos carecen de exópodos.</a:t>
            </a:r>
          </a:p>
        </p:txBody>
      </p:sp>
      <p:sp>
        <p:nvSpPr>
          <p:cNvPr id="6" name="CuadroTexto 5">
            <a:extLst>
              <a:ext uri="{FF2B5EF4-FFF2-40B4-BE49-F238E27FC236}">
                <a16:creationId xmlns:a16="http://schemas.microsoft.com/office/drawing/2014/main" id="{8811A148-5489-FF4D-9A5C-CFA9D8F6F50C}"/>
              </a:ext>
            </a:extLst>
          </p:cNvPr>
          <p:cNvSpPr txBox="1"/>
          <p:nvPr/>
        </p:nvSpPr>
        <p:spPr>
          <a:xfrm>
            <a:off x="8975961" y="6539469"/>
            <a:ext cx="3089039" cy="246221"/>
          </a:xfrm>
          <a:prstGeom prst="rect">
            <a:avLst/>
          </a:prstGeom>
          <a:noFill/>
        </p:spPr>
        <p:txBody>
          <a:bodyPr wrap="square" rtlCol="0">
            <a:spAutoFit/>
          </a:bodyPr>
          <a:lstStyle/>
          <a:p>
            <a:r>
              <a:rPr lang="es-MX" sz="1000" dirty="0"/>
              <a:t>http://liveaquaponics.com</a:t>
            </a:r>
          </a:p>
        </p:txBody>
      </p:sp>
    </p:spTree>
    <p:extLst>
      <p:ext uri="{BB962C8B-B14F-4D97-AF65-F5344CB8AC3E}">
        <p14:creationId xmlns:p14="http://schemas.microsoft.com/office/powerpoint/2010/main" val="26476532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TC103457496[[fn=Paralaje]]</Template>
  <TotalTime>411</TotalTime>
  <Words>1978</Words>
  <Application>Microsoft Macintosh PowerPoint</Application>
  <PresentationFormat>Panorámica</PresentationFormat>
  <Paragraphs>298</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Calibri</vt:lpstr>
      <vt:lpstr>Corbel</vt:lpstr>
      <vt:lpstr>Times New Roman</vt:lpstr>
      <vt:lpstr>Wingdings</vt:lpstr>
      <vt:lpstr>Parallax</vt:lpstr>
      <vt:lpstr>CULTIVO DE ORGANISMOS ACUÍCOLAS</vt:lpstr>
      <vt:lpstr>CULTIVO DE ORGANISMOS ACUÍCOLAS Unidad 3 “Producción de especies acuícolas” LANGOSTINOS</vt:lpstr>
      <vt:lpstr>Guía para su uso</vt:lpstr>
      <vt:lpstr>Presentación de PowerPoint</vt:lpstr>
      <vt:lpstr>Langostino</vt:lpstr>
      <vt:lpstr>Taxonomia </vt:lpstr>
      <vt:lpstr>Existen langostinos de:  agua dulce  salobre   marina</vt:lpstr>
      <vt:lpstr>La pesquería mexicana del langostino de río se basa actualmente en la explotación de cuatro especies principales: tres especies de la región del Golfo de México y una de la región del Pacífico.</vt:lpstr>
      <vt:lpstr>Presentación de PowerPoint</vt:lpstr>
      <vt:lpstr>Presentación de PowerPoint</vt:lpstr>
      <vt:lpstr>Dimorfismo sexual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SISTEMAS DE PRODUCCIÓN DEL LANGOSTINO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Langostino</dc:title>
  <dc:creator>Eloisa CG</dc:creator>
  <cp:lastModifiedBy>Ivan Gallego Alarcon</cp:lastModifiedBy>
  <cp:revision>46</cp:revision>
  <dcterms:created xsi:type="dcterms:W3CDTF">2014-09-11T03:18:58Z</dcterms:created>
  <dcterms:modified xsi:type="dcterms:W3CDTF">2018-09-28T02:52:28Z</dcterms:modified>
</cp:coreProperties>
</file>