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81" r:id="rId2"/>
    <p:sldId id="291" r:id="rId3"/>
    <p:sldId id="292" r:id="rId4"/>
    <p:sldId id="294" r:id="rId5"/>
    <p:sldId id="315" r:id="rId6"/>
    <p:sldId id="293" r:id="rId7"/>
    <p:sldId id="285" r:id="rId8"/>
    <p:sldId id="286" r:id="rId9"/>
    <p:sldId id="287" r:id="rId10"/>
    <p:sldId id="295" r:id="rId11"/>
    <p:sldId id="296" r:id="rId12"/>
    <p:sldId id="297" r:id="rId13"/>
    <p:sldId id="288" r:id="rId14"/>
    <p:sldId id="289" r:id="rId1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581"/>
  </p:normalViewPr>
  <p:slideViewPr>
    <p:cSldViewPr snapToGrid="0" snapToObjects="1">
      <p:cViewPr varScale="1">
        <p:scale>
          <a:sx n="94" d="100"/>
          <a:sy n="94" d="100"/>
        </p:scale>
        <p:origin x="152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BD01-5BED-164D-BC5D-D01E315FA29F}" type="datetimeFigureOut">
              <a:rPr lang="es-ES" smtClean="0"/>
              <a:t>28/9/18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8DC2D-4C6E-4042-8790-A8F9188996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1532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3197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6987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544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5518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8121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677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1832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8187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5442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6018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9573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8074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jp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jp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>
              <a:latin typeface="Times New Roman" charset="0"/>
            </a:endParaRPr>
          </a:p>
        </p:txBody>
      </p:sp>
      <p:sp>
        <p:nvSpPr>
          <p:cNvPr id="12902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>
              <a:latin typeface="Times New Roman" charset="0"/>
            </a:endParaRPr>
          </a:p>
        </p:txBody>
      </p:sp>
      <p:pic>
        <p:nvPicPr>
          <p:cNvPr id="129028" name="3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7630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5851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Grp="1"/>
          </p:cNvSpPr>
          <p:nvPr>
            <p:ph type="title" idx="4294967295"/>
          </p:nvPr>
        </p:nvSpPr>
        <p:spPr bwMode="auto">
          <a:xfrm>
            <a:off x="892969" y="5179219"/>
            <a:ext cx="7358063" cy="1196578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35717" tIns="35717" rIns="35717" bIns="35717" anchor="ctr"/>
          <a:lstStyle/>
          <a:p>
            <a:pPr eaLnBrk="1">
              <a:defRPr/>
            </a:pPr>
            <a:r>
              <a:rPr lang="es-ES" sz="3400">
                <a:latin typeface="Gill Sans" charset="0"/>
                <a:cs typeface="Gill Sans" charset="0"/>
                <a:sym typeface="Gill Sans" charset="0"/>
              </a:rPr>
              <a:t>Modelación de la tasa volumétrica de conversión de nitrógeno amoniacal total</a:t>
            </a:r>
            <a:endParaRPr lang="es-ES"/>
          </a:p>
        </p:txBody>
      </p:sp>
      <p:pic>
        <p:nvPicPr>
          <p:cNvPr id="5632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321" y="926455"/>
            <a:ext cx="5172521" cy="3875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170329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Grp="1" noChangeArrowheads="1"/>
          </p:cNvSpPr>
          <p:nvPr>
            <p:ph type="title"/>
          </p:nvPr>
        </p:nvSpPr>
        <p:spPr>
          <a:xfrm>
            <a:off x="892969" y="151805"/>
            <a:ext cx="7358063" cy="892969"/>
          </a:xfrm>
        </p:spPr>
        <p:txBody>
          <a:bodyPr>
            <a:normAutofit fontScale="90000"/>
          </a:bodyPr>
          <a:lstStyle/>
          <a:p>
            <a:pPr eaLnBrk="1">
              <a:defRPr/>
            </a:pPr>
            <a:r>
              <a:rPr lang="es-ES" sz="5900">
                <a:latin typeface="Gill Sans" charset="0"/>
                <a:cs typeface="Gill Sans" charset="0"/>
                <a:sym typeface="Gill Sans" charset="0"/>
              </a:rPr>
              <a:t>Resultados</a:t>
            </a:r>
            <a:endParaRPr lang="es-ES"/>
          </a:p>
        </p:txBody>
      </p:sp>
      <p:sp>
        <p:nvSpPr>
          <p:cNvPr id="57346" name="Rectangle 2"/>
          <p:cNvSpPr>
            <a:spLocks/>
          </p:cNvSpPr>
          <p:nvPr/>
        </p:nvSpPr>
        <p:spPr bwMode="auto">
          <a:xfrm>
            <a:off x="892969" y="428625"/>
            <a:ext cx="7358063" cy="1205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>
              <a:defRPr/>
            </a:pPr>
            <a:r>
              <a:rPr lang="es-ES" sz="2500">
                <a:latin typeface="Copperplate" charset="0"/>
                <a:cs typeface="Copperplate" charset="0"/>
                <a:sym typeface="Copperplate" charset="0"/>
              </a:rPr>
              <a:t>Modelación matemática</a:t>
            </a:r>
          </a:p>
          <a:p>
            <a:pPr>
              <a:defRPr/>
            </a:pPr>
            <a:r>
              <a:rPr lang="es-ES" sz="2500">
                <a:latin typeface="Copperplate" charset="0"/>
                <a:cs typeface="Copperplate" charset="0"/>
                <a:sym typeface="Copperplate" charset="0"/>
              </a:rPr>
              <a:t>del filtro de arena descendente</a:t>
            </a:r>
            <a:endParaRPr lang="es-ES">
              <a:cs typeface="Helvetica Light" charset="0"/>
            </a:endParaRPr>
          </a:p>
        </p:txBody>
      </p:sp>
      <p:pic>
        <p:nvPicPr>
          <p:cNvPr id="57347" name="Picture 3" descr="pez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234" y="41300"/>
            <a:ext cx="1455539" cy="601637"/>
          </a:xfrm>
          <a:prstGeom prst="rect">
            <a:avLst/>
          </a:prstGeom>
          <a:noFill/>
          <a:ln>
            <a:noFill/>
          </a:ln>
          <a:effectLst>
            <a:outerShdw blurRad="12700" dist="63500" dir="5400000" algn="ctr" rotWithShape="0">
              <a:srgbClr val="FFFFFF">
                <a:alpha val="95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57348" name="Picture 4" descr="droppedImag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83" y="1678781"/>
            <a:ext cx="7581305" cy="5161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7349" name="Rectangle 5"/>
          <p:cNvSpPr>
            <a:spLocks/>
          </p:cNvSpPr>
          <p:nvPr/>
        </p:nvSpPr>
        <p:spPr bwMode="auto">
          <a:xfrm>
            <a:off x="3004840" y="1768078"/>
            <a:ext cx="5142384" cy="535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pPr marL="0" lvl="1" algn="r" defTabSz="321457">
              <a:defRPr/>
            </a:pPr>
            <a:r>
              <a:rPr lang="es-ES" sz="1400" b="1">
                <a:solidFill>
                  <a:srgbClr val="000000"/>
                </a:solidFill>
                <a:latin typeface="Palatino" charset="0"/>
                <a:cs typeface="Palatino" charset="0"/>
                <a:sym typeface="Palatino" charset="0"/>
              </a:rPr>
              <a:t>TVNA (g N-NH</a:t>
            </a:r>
            <a:r>
              <a:rPr lang="es-ES" sz="1400" b="1" baseline="-6000">
                <a:solidFill>
                  <a:srgbClr val="000000"/>
                </a:solidFill>
                <a:latin typeface="Palatino" charset="0"/>
                <a:cs typeface="Palatino" charset="0"/>
                <a:sym typeface="Palatino" charset="0"/>
              </a:rPr>
              <a:t>3</a:t>
            </a:r>
            <a:r>
              <a:rPr lang="es-ES" sz="1400" b="1">
                <a:solidFill>
                  <a:srgbClr val="000000"/>
                </a:solidFill>
                <a:latin typeface="Palatino" charset="0"/>
                <a:cs typeface="Palatino" charset="0"/>
                <a:sym typeface="Palatino" charset="0"/>
              </a:rPr>
              <a:t>/L h) = 228,45 [N-NH</a:t>
            </a:r>
            <a:r>
              <a:rPr lang="es-ES" sz="1400" b="1" baseline="-6000">
                <a:solidFill>
                  <a:srgbClr val="000000"/>
                </a:solidFill>
                <a:latin typeface="Palatino" charset="0"/>
                <a:cs typeface="Palatino" charset="0"/>
                <a:sym typeface="Palatino" charset="0"/>
              </a:rPr>
              <a:t>3</a:t>
            </a:r>
            <a:r>
              <a:rPr lang="es-ES" sz="1400" b="1">
                <a:solidFill>
                  <a:srgbClr val="000000"/>
                </a:solidFill>
                <a:latin typeface="Palatino" charset="0"/>
                <a:cs typeface="Palatino" charset="0"/>
                <a:sym typeface="Palatino" charset="0"/>
              </a:rPr>
              <a:t> influente (mg/L)] + 7,18</a:t>
            </a:r>
          </a:p>
          <a:p>
            <a:pPr algn="r" defTabSz="321457">
              <a:defRPr/>
            </a:pPr>
            <a:r>
              <a:rPr lang="es-ES" sz="1400" b="1">
                <a:solidFill>
                  <a:srgbClr val="000000"/>
                </a:solidFill>
                <a:latin typeface="Palatino" charset="0"/>
                <a:cs typeface="Palatino" charset="0"/>
                <a:sym typeface="Palatino" charset="0"/>
              </a:rPr>
              <a:t>R</a:t>
            </a:r>
            <a:r>
              <a:rPr lang="es-ES" sz="1400" b="1" baseline="32000">
                <a:solidFill>
                  <a:srgbClr val="000000"/>
                </a:solidFill>
                <a:latin typeface="Palatino" charset="0"/>
                <a:cs typeface="Palatino" charset="0"/>
                <a:sym typeface="Palatino" charset="0"/>
              </a:rPr>
              <a:t>2</a:t>
            </a:r>
            <a:r>
              <a:rPr lang="es-ES" sz="1400" b="1">
                <a:solidFill>
                  <a:srgbClr val="000000"/>
                </a:solidFill>
                <a:latin typeface="Palatino" charset="0"/>
                <a:cs typeface="Palatino" charset="0"/>
                <a:sym typeface="Palatino" charset="0"/>
              </a:rPr>
              <a:t> = 0,913</a:t>
            </a:r>
            <a:endParaRPr lang="es-ES">
              <a:cs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88506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Grp="1" noChangeArrowheads="1"/>
          </p:cNvSpPr>
          <p:nvPr>
            <p:ph type="title"/>
          </p:nvPr>
        </p:nvSpPr>
        <p:spPr>
          <a:xfrm>
            <a:off x="785812" y="53578"/>
            <a:ext cx="7358063" cy="794742"/>
          </a:xfrm>
        </p:spPr>
        <p:txBody>
          <a:bodyPr>
            <a:normAutofit fontScale="90000"/>
          </a:bodyPr>
          <a:lstStyle/>
          <a:p>
            <a:pPr eaLnBrk="1">
              <a:defRPr/>
            </a:pPr>
            <a:r>
              <a:rPr lang="es-ES" sz="5900">
                <a:latin typeface="Gill Sans" charset="0"/>
                <a:cs typeface="Gill Sans" charset="0"/>
                <a:sym typeface="Gill Sans" charset="0"/>
              </a:rPr>
              <a:t>Resultados</a:t>
            </a:r>
            <a:endParaRPr lang="es-ES"/>
          </a:p>
        </p:txBody>
      </p:sp>
      <p:sp>
        <p:nvSpPr>
          <p:cNvPr id="58370" name="Rectangle 2"/>
          <p:cNvSpPr>
            <a:spLocks/>
          </p:cNvSpPr>
          <p:nvPr/>
        </p:nvSpPr>
        <p:spPr bwMode="auto">
          <a:xfrm>
            <a:off x="785812" y="339328"/>
            <a:ext cx="7358063" cy="1205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>
              <a:defRPr/>
            </a:pPr>
            <a:r>
              <a:rPr lang="es-ES" sz="2500" dirty="0">
                <a:latin typeface="Copperplate" charset="0"/>
                <a:cs typeface="Copperplate" charset="0"/>
                <a:sym typeface="Copperplate" charset="0"/>
              </a:rPr>
              <a:t>Modelación matemática</a:t>
            </a:r>
          </a:p>
          <a:p>
            <a:pPr>
              <a:defRPr/>
            </a:pPr>
            <a:r>
              <a:rPr lang="es-ES" sz="2500" dirty="0">
                <a:latin typeface="Copperplate" charset="0"/>
                <a:cs typeface="Copperplate" charset="0"/>
                <a:sym typeface="Copperplate" charset="0"/>
              </a:rPr>
              <a:t>del biofiltro (PERCOLADOR)</a:t>
            </a:r>
            <a:endParaRPr lang="es-ES" dirty="0">
              <a:cs typeface="Helvetica Light" charset="0"/>
            </a:endParaRPr>
          </a:p>
        </p:txBody>
      </p:sp>
      <p:pic>
        <p:nvPicPr>
          <p:cNvPr id="58371" name="Picture 3" descr="pez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234" y="41300"/>
            <a:ext cx="1455539" cy="601637"/>
          </a:xfrm>
          <a:prstGeom prst="rect">
            <a:avLst/>
          </a:prstGeom>
          <a:noFill/>
          <a:ln>
            <a:noFill/>
          </a:ln>
          <a:effectLst>
            <a:outerShdw blurRad="12700" dist="63500" dir="5400000" algn="ctr" rotWithShape="0">
              <a:srgbClr val="FFFFFF">
                <a:alpha val="95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58372" name="Picture 4" descr="droppedImag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11" y="1482328"/>
            <a:ext cx="7838033" cy="534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8373" name="Rectangle 5"/>
          <p:cNvSpPr>
            <a:spLocks/>
          </p:cNvSpPr>
          <p:nvPr/>
        </p:nvSpPr>
        <p:spPr bwMode="auto">
          <a:xfrm>
            <a:off x="2989213" y="1683246"/>
            <a:ext cx="5078760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pPr>
              <a:defRPr/>
            </a:pPr>
            <a:r>
              <a:rPr lang="es-ES" sz="1400" b="1">
                <a:solidFill>
                  <a:srgbClr val="000000"/>
                </a:solidFill>
                <a:latin typeface="Palatino" charset="0"/>
                <a:cs typeface="Palatino" charset="0"/>
                <a:sym typeface="Palatino" charset="0"/>
              </a:rPr>
              <a:t>TVNA (g N-NH</a:t>
            </a:r>
            <a:r>
              <a:rPr lang="es-ES" sz="1400" b="1" baseline="-6000">
                <a:solidFill>
                  <a:srgbClr val="000000"/>
                </a:solidFill>
                <a:latin typeface="Palatino" charset="0"/>
                <a:cs typeface="Palatino" charset="0"/>
                <a:sym typeface="Palatino" charset="0"/>
              </a:rPr>
              <a:t>3</a:t>
            </a:r>
            <a:r>
              <a:rPr lang="es-ES" sz="1400" b="1">
                <a:solidFill>
                  <a:srgbClr val="000000"/>
                </a:solidFill>
                <a:latin typeface="Palatino" charset="0"/>
                <a:cs typeface="Palatino" charset="0"/>
                <a:sym typeface="Palatino" charset="0"/>
              </a:rPr>
              <a:t>/L h) =63,083 [N-NH</a:t>
            </a:r>
            <a:r>
              <a:rPr lang="es-ES" sz="1400" b="1" baseline="-6000">
                <a:solidFill>
                  <a:srgbClr val="000000"/>
                </a:solidFill>
                <a:latin typeface="Palatino" charset="0"/>
                <a:cs typeface="Palatino" charset="0"/>
                <a:sym typeface="Palatino" charset="0"/>
              </a:rPr>
              <a:t>3</a:t>
            </a:r>
            <a:r>
              <a:rPr lang="es-ES" sz="1400" b="1">
                <a:solidFill>
                  <a:srgbClr val="000000"/>
                </a:solidFill>
                <a:latin typeface="Palatino" charset="0"/>
                <a:cs typeface="Palatino" charset="0"/>
                <a:sym typeface="Palatino" charset="0"/>
              </a:rPr>
              <a:t> influente (mg/L)] – 6,33</a:t>
            </a:r>
          </a:p>
          <a:p>
            <a:pPr algn="r">
              <a:defRPr/>
            </a:pPr>
            <a:r>
              <a:rPr lang="es-ES" sz="1400" b="1">
                <a:solidFill>
                  <a:srgbClr val="000000"/>
                </a:solidFill>
                <a:latin typeface="Palatino" charset="0"/>
                <a:cs typeface="Palatino" charset="0"/>
                <a:sym typeface="Palatino" charset="0"/>
              </a:rPr>
              <a:t>R</a:t>
            </a:r>
            <a:r>
              <a:rPr lang="es-ES" sz="1400" b="1" baseline="32000">
                <a:solidFill>
                  <a:srgbClr val="000000"/>
                </a:solidFill>
                <a:latin typeface="Palatino" charset="0"/>
                <a:cs typeface="Palatino" charset="0"/>
                <a:sym typeface="Palatino" charset="0"/>
              </a:rPr>
              <a:t>2</a:t>
            </a:r>
            <a:r>
              <a:rPr lang="es-ES" sz="1400" b="1">
                <a:solidFill>
                  <a:srgbClr val="000000"/>
                </a:solidFill>
                <a:latin typeface="Palatino" charset="0"/>
                <a:cs typeface="Palatino" charset="0"/>
                <a:sym typeface="Palatino" charset="0"/>
              </a:rPr>
              <a:t> = 0,723</a:t>
            </a:r>
            <a:endParaRPr lang="es-ES" sz="700" b="1">
              <a:solidFill>
                <a:srgbClr val="000000"/>
              </a:solidFill>
              <a:latin typeface="Times New Roman" charset="0"/>
              <a:cs typeface="Times New Roman" charset="0"/>
              <a:sym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49140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>
              <a:latin typeface="Times New Roman" charset="0"/>
            </a:endParaRPr>
          </a:p>
        </p:txBody>
      </p:sp>
      <p:sp>
        <p:nvSpPr>
          <p:cNvPr id="136195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>
              <a:latin typeface="Times New Roman" charset="0"/>
            </a:endParaRPr>
          </a:p>
        </p:txBody>
      </p:sp>
      <p:pic>
        <p:nvPicPr>
          <p:cNvPr id="5" name="Imagen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3893" y="190605"/>
            <a:ext cx="8661507" cy="64726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538064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>
              <a:latin typeface="Times New Roman" charset="0"/>
            </a:endParaRPr>
          </a:p>
        </p:txBody>
      </p:sp>
      <p:sp>
        <p:nvSpPr>
          <p:cNvPr id="137219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>
              <a:latin typeface="Times New Roman" charset="0"/>
            </a:endParaRPr>
          </a:p>
        </p:txBody>
      </p:sp>
      <p:pic>
        <p:nvPicPr>
          <p:cNvPr id="5" name="Imagen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400" y="169333"/>
            <a:ext cx="8686799" cy="624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20076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pic>
        <p:nvPicPr>
          <p:cNvPr id="10" name="Imagen 9" descr="pez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31" y="6189018"/>
            <a:ext cx="677181" cy="379368"/>
          </a:xfrm>
          <a:prstGeom prst="rect">
            <a:avLst/>
          </a:prstGeom>
        </p:spPr>
      </p:pic>
      <p:pic>
        <p:nvPicPr>
          <p:cNvPr id="11" name="Imagen 10" descr="escudo3d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668" y="6114142"/>
            <a:ext cx="418022" cy="454243"/>
          </a:xfrm>
          <a:prstGeom prst="rect">
            <a:avLst/>
          </a:prstGeom>
        </p:spPr>
      </p:pic>
      <p:pic>
        <p:nvPicPr>
          <p:cNvPr id="7" name="3 Marcador de contenido" descr="DSC04664.JPG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2057400"/>
            <a:ext cx="4978400" cy="3733800"/>
          </a:xfrm>
        </p:spPr>
      </p:pic>
      <p:pic>
        <p:nvPicPr>
          <p:cNvPr id="8" name="5 Imagen" descr="DSC04667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905000"/>
            <a:ext cx="325755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3550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pic>
        <p:nvPicPr>
          <p:cNvPr id="10" name="Imagen 9" descr="pez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31" y="6189018"/>
            <a:ext cx="677181" cy="379368"/>
          </a:xfrm>
          <a:prstGeom prst="rect">
            <a:avLst/>
          </a:prstGeom>
        </p:spPr>
      </p:pic>
      <p:pic>
        <p:nvPicPr>
          <p:cNvPr id="11" name="Imagen 10" descr="escudo3d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668" y="6114142"/>
            <a:ext cx="418022" cy="454243"/>
          </a:xfrm>
          <a:prstGeom prst="rect">
            <a:avLst/>
          </a:prstGeom>
        </p:spPr>
      </p:pic>
      <p:pic>
        <p:nvPicPr>
          <p:cNvPr id="12" name="3 Imagen" descr="DSC04665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6000"/>
            <a:ext cx="4267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5 Imagen" descr="DSC04687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209800"/>
            <a:ext cx="280035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8482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pic>
        <p:nvPicPr>
          <p:cNvPr id="10" name="Imagen 9" descr="pez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31" y="6189018"/>
            <a:ext cx="677181" cy="379368"/>
          </a:xfrm>
          <a:prstGeom prst="rect">
            <a:avLst/>
          </a:prstGeom>
        </p:spPr>
      </p:pic>
      <p:pic>
        <p:nvPicPr>
          <p:cNvPr id="11" name="Imagen 10" descr="escudo3d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668" y="6114142"/>
            <a:ext cx="418022" cy="454243"/>
          </a:xfrm>
          <a:prstGeom prst="rect">
            <a:avLst/>
          </a:prstGeom>
        </p:spPr>
      </p:pic>
      <p:pic>
        <p:nvPicPr>
          <p:cNvPr id="8" name="6 Imagen" descr="DSCI1124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829" y="1416277"/>
            <a:ext cx="3304803" cy="4128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3 Imagen" descr="DSCI1126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79004" y="3950643"/>
            <a:ext cx="29813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5 Imagen" descr="DSCI1131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88032" y="1592792"/>
            <a:ext cx="301942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6445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pic>
        <p:nvPicPr>
          <p:cNvPr id="10" name="Imagen 9" descr="pez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31" y="6189018"/>
            <a:ext cx="677181" cy="379368"/>
          </a:xfrm>
          <a:prstGeom prst="rect">
            <a:avLst/>
          </a:prstGeom>
        </p:spPr>
      </p:pic>
      <p:pic>
        <p:nvPicPr>
          <p:cNvPr id="11" name="Imagen 10" descr="escudo3d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668" y="6114142"/>
            <a:ext cx="418022" cy="454243"/>
          </a:xfrm>
          <a:prstGeom prst="rect">
            <a:avLst/>
          </a:prstGeom>
        </p:spPr>
      </p:pic>
      <p:pic>
        <p:nvPicPr>
          <p:cNvPr id="12" name="12 Imagen" descr="ESquema de Muestreo final.jp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07129" y="1593850"/>
            <a:ext cx="5612871" cy="4520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916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pic>
        <p:nvPicPr>
          <p:cNvPr id="10" name="Imagen 9" descr="pez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31" y="6189018"/>
            <a:ext cx="677181" cy="379368"/>
          </a:xfrm>
          <a:prstGeom prst="rect">
            <a:avLst/>
          </a:prstGeom>
        </p:spPr>
      </p:pic>
      <p:pic>
        <p:nvPicPr>
          <p:cNvPr id="11" name="Imagen 10" descr="escudo3d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668" y="6114142"/>
            <a:ext cx="418022" cy="454243"/>
          </a:xfrm>
          <a:prstGeom prst="rect">
            <a:avLst/>
          </a:prstGeom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133324" y="1573590"/>
            <a:ext cx="6908800" cy="524933"/>
          </a:xfrm>
        </p:spPr>
        <p:txBody>
          <a:bodyPr>
            <a:normAutofit fontScale="90000"/>
          </a:bodyPr>
          <a:lstStyle/>
          <a:p>
            <a:r>
              <a:rPr lang="es-ES_tradnl" dirty="0">
                <a:solidFill>
                  <a:schemeClr val="tx1"/>
                </a:solidFill>
                <a:latin typeface="Times New Roman" charset="0"/>
              </a:rPr>
              <a:t>Desarrollo del cultivo</a:t>
            </a:r>
          </a:p>
        </p:txBody>
      </p:sp>
      <p:sp>
        <p:nvSpPr>
          <p:cNvPr id="14" name="Marcador de contenido 2"/>
          <p:cNvSpPr>
            <a:spLocks noGrp="1"/>
          </p:cNvSpPr>
          <p:nvPr>
            <p:ph idx="1"/>
          </p:nvPr>
        </p:nvSpPr>
        <p:spPr>
          <a:xfrm>
            <a:off x="457200" y="2030790"/>
            <a:ext cx="8305800" cy="4083352"/>
          </a:xfrm>
        </p:spPr>
        <p:txBody>
          <a:bodyPr>
            <a:normAutofit fontScale="92500" lnSpcReduction="10000"/>
          </a:bodyPr>
          <a:lstStyle/>
          <a:p>
            <a:pPr marL="0" indent="0">
              <a:buFontTx/>
              <a:buNone/>
            </a:pPr>
            <a:r>
              <a:rPr lang="es-ES_tradnl" sz="2400" dirty="0">
                <a:latin typeface="Times New Roman" charset="0"/>
              </a:rPr>
              <a:t>El desarrollo observado en el presente trabajo se refleja en:</a:t>
            </a:r>
          </a:p>
          <a:p>
            <a:pPr marL="0" indent="0">
              <a:buFontTx/>
              <a:buNone/>
            </a:pPr>
            <a:r>
              <a:rPr lang="es-ES_tradnl" sz="2400" dirty="0">
                <a:latin typeface="Times New Roman" charset="0"/>
              </a:rPr>
              <a:t>	</a:t>
            </a:r>
          </a:p>
          <a:p>
            <a:pPr marL="0" indent="0">
              <a:buFontTx/>
              <a:buNone/>
            </a:pPr>
            <a:r>
              <a:rPr lang="es-ES_tradnl" sz="2400" dirty="0">
                <a:latin typeface="Times New Roman" charset="0"/>
              </a:rPr>
              <a:t>	Biomasa alcanzada de </a:t>
            </a:r>
            <a:r>
              <a:rPr lang="es-ES_tradnl" sz="2400" b="1" i="1" dirty="0">
                <a:solidFill>
                  <a:schemeClr val="accent2"/>
                </a:solidFill>
                <a:latin typeface="Times New Roman" charset="0"/>
              </a:rPr>
              <a:t>180,42 kg</a:t>
            </a:r>
          </a:p>
          <a:p>
            <a:pPr marL="0" indent="0">
              <a:buFontTx/>
              <a:buNone/>
            </a:pPr>
            <a:r>
              <a:rPr lang="es-ES_tradnl" sz="2400" b="1" i="1" dirty="0">
                <a:solidFill>
                  <a:srgbClr val="000000"/>
                </a:solidFill>
                <a:latin typeface="Times New Roman" charset="0"/>
              </a:rPr>
              <a:t>	</a:t>
            </a:r>
            <a:r>
              <a:rPr lang="es-ES_tradnl" sz="2400" dirty="0">
                <a:solidFill>
                  <a:srgbClr val="000000"/>
                </a:solidFill>
                <a:latin typeface="Times New Roman" charset="0"/>
              </a:rPr>
              <a:t>Crecimiento promedio</a:t>
            </a:r>
            <a:r>
              <a:rPr lang="es-ES_tradnl" sz="2400" b="1" i="1" dirty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s-ES_tradnl" sz="2400" b="1" i="1" dirty="0">
                <a:solidFill>
                  <a:srgbClr val="C0504D"/>
                </a:solidFill>
                <a:latin typeface="Times New Roman" charset="0"/>
              </a:rPr>
              <a:t>4.3 g/d</a:t>
            </a:r>
          </a:p>
          <a:p>
            <a:pPr marL="0" indent="0">
              <a:buFontTx/>
              <a:buNone/>
            </a:pPr>
            <a:r>
              <a:rPr lang="es-ES_tradnl" sz="2400" b="1" i="1" dirty="0">
                <a:solidFill>
                  <a:srgbClr val="000000"/>
                </a:solidFill>
                <a:latin typeface="Times New Roman" charset="0"/>
              </a:rPr>
              <a:t>	</a:t>
            </a:r>
            <a:r>
              <a:rPr lang="es-ES_tradnl" sz="2400" dirty="0">
                <a:solidFill>
                  <a:srgbClr val="000000"/>
                </a:solidFill>
                <a:latin typeface="Times New Roman" charset="0"/>
              </a:rPr>
              <a:t>FCA:</a:t>
            </a:r>
            <a:r>
              <a:rPr lang="es-ES_tradnl" sz="2400" b="1" i="1" dirty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s-ES_tradnl" sz="2400" b="1" i="1" dirty="0">
                <a:solidFill>
                  <a:srgbClr val="C0504D"/>
                </a:solidFill>
                <a:latin typeface="Times New Roman" charset="0"/>
              </a:rPr>
              <a:t>1.3 </a:t>
            </a:r>
          </a:p>
          <a:p>
            <a:pPr marL="0" indent="0">
              <a:buFontTx/>
              <a:buNone/>
            </a:pPr>
            <a:r>
              <a:rPr lang="es-ES_tradnl" sz="2400" b="1" i="1" dirty="0">
                <a:latin typeface="Times New Roman" charset="0"/>
              </a:rPr>
              <a:t>	</a:t>
            </a:r>
            <a:r>
              <a:rPr lang="es-ES_tradnl" sz="2400" dirty="0">
                <a:latin typeface="Times New Roman" charset="0"/>
              </a:rPr>
              <a:t>Densidad de </a:t>
            </a:r>
            <a:r>
              <a:rPr lang="es-ES_tradnl" sz="2400" dirty="0">
                <a:solidFill>
                  <a:srgbClr val="C0504D"/>
                </a:solidFill>
                <a:latin typeface="Times New Roman" charset="0"/>
              </a:rPr>
              <a:t>28.73 kg/m</a:t>
            </a:r>
            <a:r>
              <a:rPr lang="es-ES_tradnl" sz="2400" baseline="30000" dirty="0">
                <a:solidFill>
                  <a:srgbClr val="C0504D"/>
                </a:solidFill>
                <a:latin typeface="Times New Roman" charset="0"/>
              </a:rPr>
              <a:t>3</a:t>
            </a:r>
            <a:r>
              <a:rPr lang="es-ES_tradnl" sz="2400" dirty="0">
                <a:latin typeface="Times New Roman" charset="0"/>
              </a:rPr>
              <a:t>; </a:t>
            </a:r>
          </a:p>
          <a:p>
            <a:pPr marL="0" indent="0">
              <a:buFontTx/>
              <a:buNone/>
            </a:pPr>
            <a:r>
              <a:rPr lang="es-ES_tradnl" sz="2400" dirty="0">
                <a:latin typeface="Times New Roman" charset="0"/>
              </a:rPr>
              <a:t>	Caudal de </a:t>
            </a:r>
            <a:r>
              <a:rPr lang="es-ES_tradnl" sz="2400" dirty="0">
                <a:solidFill>
                  <a:srgbClr val="C0504D"/>
                </a:solidFill>
                <a:latin typeface="Times New Roman" charset="0"/>
              </a:rPr>
              <a:t>2,1 L/s</a:t>
            </a:r>
            <a:r>
              <a:rPr lang="es-ES_tradnl" sz="2400" dirty="0">
                <a:latin typeface="Times New Roman" charset="0"/>
              </a:rPr>
              <a:t>; </a:t>
            </a:r>
            <a:endParaRPr lang="es-ES_tradnl" sz="2400" b="1" i="1" dirty="0">
              <a:latin typeface="Times New Roman" charset="0"/>
            </a:endParaRPr>
          </a:p>
          <a:p>
            <a:pPr marL="0" indent="0">
              <a:buFontTx/>
              <a:buNone/>
            </a:pPr>
            <a:r>
              <a:rPr lang="es-ES_tradnl" sz="2400" b="1" i="1" dirty="0">
                <a:latin typeface="Times New Roman" charset="0"/>
              </a:rPr>
              <a:t>El consumo de agua de lluvia del SRA fue del orden del </a:t>
            </a:r>
            <a:r>
              <a:rPr lang="es-ES_tradnl" sz="2400" b="1" i="1" dirty="0">
                <a:solidFill>
                  <a:srgbClr val="C0504D"/>
                </a:solidFill>
                <a:latin typeface="Times New Roman" charset="0"/>
              </a:rPr>
              <a:t>2,21 %</a:t>
            </a:r>
            <a:r>
              <a:rPr lang="es-ES_tradnl" sz="2400" b="1" i="1" dirty="0">
                <a:latin typeface="Times New Roman" charset="0"/>
              </a:rPr>
              <a:t> diario del volumen total en el sistema.</a:t>
            </a:r>
          </a:p>
          <a:p>
            <a:pPr marL="0" indent="0">
              <a:buFontTx/>
              <a:buNone/>
            </a:pPr>
            <a:r>
              <a:rPr lang="es-ES_tradnl" sz="2400" b="1" i="1" dirty="0">
                <a:latin typeface="Times New Roman" charset="0"/>
              </a:rPr>
              <a:t>Se utilizaron </a:t>
            </a:r>
            <a:r>
              <a:rPr lang="es-ES_tradnl" sz="2400" b="1" i="1" dirty="0">
                <a:solidFill>
                  <a:srgbClr val="C0504D"/>
                </a:solidFill>
                <a:latin typeface="Times New Roman" charset="0"/>
              </a:rPr>
              <a:t>265.20 L/d</a:t>
            </a:r>
            <a:r>
              <a:rPr lang="es-ES_tradnl" sz="2400" b="1" i="1" dirty="0">
                <a:latin typeface="Times New Roman" charset="0"/>
              </a:rPr>
              <a:t> diariamente y el cultivo duró 121 días por lo que se requirió un total de </a:t>
            </a:r>
            <a:r>
              <a:rPr lang="es-ES_tradnl" sz="2400" b="1" i="1" dirty="0">
                <a:solidFill>
                  <a:srgbClr val="C0504D"/>
                </a:solidFill>
                <a:latin typeface="Times New Roman" charset="0"/>
              </a:rPr>
              <a:t>178.27 L/kg de pez</a:t>
            </a:r>
            <a:endParaRPr lang="es-ES_tradnl" sz="2400" dirty="0">
              <a:solidFill>
                <a:srgbClr val="C0504D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250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>
              <a:latin typeface="Times New Roman" charset="0"/>
            </a:endParaRPr>
          </a:p>
        </p:txBody>
      </p:sp>
      <p:pic>
        <p:nvPicPr>
          <p:cNvPr id="133123" name="Marcador de contenido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228600"/>
            <a:ext cx="8458200" cy="6172200"/>
          </a:xfrm>
        </p:spPr>
      </p:pic>
    </p:spTree>
    <p:extLst>
      <p:ext uri="{BB962C8B-B14F-4D97-AF65-F5344CB8AC3E}">
        <p14:creationId xmlns:p14="http://schemas.microsoft.com/office/powerpoint/2010/main" val="3996401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>
              <a:latin typeface="Times New Roman" charset="0"/>
            </a:endParaRPr>
          </a:p>
        </p:txBody>
      </p:sp>
      <p:pic>
        <p:nvPicPr>
          <p:cNvPr id="134147" name="Marcador de contenido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228600"/>
            <a:ext cx="8610600" cy="6324600"/>
          </a:xfrm>
        </p:spPr>
      </p:pic>
    </p:spTree>
    <p:extLst>
      <p:ext uri="{BB962C8B-B14F-4D97-AF65-F5344CB8AC3E}">
        <p14:creationId xmlns:p14="http://schemas.microsoft.com/office/powerpoint/2010/main" val="2054311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>
              <a:latin typeface="Times New Roman" charset="0"/>
            </a:endParaRPr>
          </a:p>
        </p:txBody>
      </p:sp>
      <p:sp>
        <p:nvSpPr>
          <p:cNvPr id="135171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>
              <a:latin typeface="Times New Roman" charset="0"/>
            </a:endParaRPr>
          </a:p>
        </p:txBody>
      </p:sp>
      <p:pic>
        <p:nvPicPr>
          <p:cNvPr id="135172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10600" cy="628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71956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97</Words>
  <Application>Microsoft Macintosh PowerPoint</Application>
  <PresentationFormat>Presentación en pantalla (4:3)</PresentationFormat>
  <Paragraphs>31</Paragraphs>
  <Slides>14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2" baseType="lpstr">
      <vt:lpstr>Arial</vt:lpstr>
      <vt:lpstr>Calibri</vt:lpstr>
      <vt:lpstr>Copperplate</vt:lpstr>
      <vt:lpstr>Gill Sans</vt:lpstr>
      <vt:lpstr>Helvetica Light</vt:lpstr>
      <vt:lpstr>Palatino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Desarrollo del cultivo</vt:lpstr>
      <vt:lpstr>Presentación de PowerPoint</vt:lpstr>
      <vt:lpstr>Presentación de PowerPoint</vt:lpstr>
      <vt:lpstr>Presentación de PowerPoint</vt:lpstr>
      <vt:lpstr>Modelación de la tasa volumétrica de conversión de nitrógeno amoniacal total</vt:lpstr>
      <vt:lpstr>Resultados</vt:lpstr>
      <vt:lpstr>Resultados</vt:lpstr>
      <vt:lpstr>Presentación de PowerPoint</vt:lpstr>
      <vt:lpstr>Presentación de PowerPoint</vt:lpstr>
    </vt:vector>
  </TitlesOfParts>
  <Company>Laboratorio de Acuicultura, UAEM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Desarrollo de la trucha arcoíris en SRA a grandes altitudes</dc:title>
  <dc:creator>IVAN GALLEGO ALARCON</dc:creator>
  <cp:lastModifiedBy>Ivan Gallego Alarcon</cp:lastModifiedBy>
  <cp:revision>26</cp:revision>
  <dcterms:created xsi:type="dcterms:W3CDTF">2013-09-28T04:24:34Z</dcterms:created>
  <dcterms:modified xsi:type="dcterms:W3CDTF">2018-09-29T00:11:23Z</dcterms:modified>
</cp:coreProperties>
</file>