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316" r:id="rId2"/>
    <p:sldId id="317" r:id="rId3"/>
    <p:sldId id="318" r:id="rId4"/>
    <p:sldId id="319" r:id="rId5"/>
    <p:sldId id="259" r:id="rId6"/>
    <p:sldId id="320" r:id="rId7"/>
    <p:sldId id="321" r:id="rId8"/>
    <p:sldId id="322" r:id="rId9"/>
    <p:sldId id="323" r:id="rId10"/>
    <p:sldId id="324" r:id="rId11"/>
    <p:sldId id="325" r:id="rId12"/>
    <p:sldId id="327" r:id="rId13"/>
    <p:sldId id="326" r:id="rId14"/>
    <p:sldId id="328" r:id="rId15"/>
    <p:sldId id="260" r:id="rId16"/>
    <p:sldId id="329" r:id="rId17"/>
    <p:sldId id="261" r:id="rId18"/>
    <p:sldId id="263" r:id="rId19"/>
    <p:sldId id="269" r:id="rId20"/>
    <p:sldId id="272" r:id="rId21"/>
    <p:sldId id="271" r:id="rId22"/>
    <p:sldId id="262" r:id="rId23"/>
    <p:sldId id="290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81"/>
  </p:normalViewPr>
  <p:slideViewPr>
    <p:cSldViewPr snapToGrid="0" snapToObjects="1">
      <p:cViewPr varScale="1">
        <p:scale>
          <a:sx n="94" d="100"/>
          <a:sy n="94" d="100"/>
        </p:scale>
        <p:origin x="15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BD01-5BED-164D-BC5D-D01E315FA29F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8DC2D-4C6E-4042-8790-A8F9188996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532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PORTADA</a:t>
            </a:r>
            <a:r>
              <a:rPr lang="es-ES" baseline="0" dirty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12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INTERIORES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800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19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698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544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51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12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67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83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818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44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601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57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389C7-A277-3B49-8D4B-95B1E3A5E843}" type="datetimeFigureOut">
              <a:rPr lang="es-ES" smtClean="0"/>
              <a:t>28/9/18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CDB7A-410C-F840-9787-52FBD1851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807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jp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10" Type="http://schemas.openxmlformats.org/officeDocument/2006/relationships/image" Target="../media/image19.jpeg"/><Relationship Id="rId4" Type="http://schemas.openxmlformats.org/officeDocument/2006/relationships/image" Target="../media/image5.png"/><Relationship Id="rId9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>
            <a:extLst>
              <a:ext uri="{FF2B5EF4-FFF2-40B4-BE49-F238E27FC236}">
                <a16:creationId xmlns:a16="http://schemas.microsoft.com/office/drawing/2014/main" id="{F4A2540C-5139-054C-B44B-09F1DE0C7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15873"/>
          <a:stretch/>
        </p:blipFill>
        <p:spPr>
          <a:xfrm>
            <a:off x="0" y="0"/>
            <a:ext cx="9144000" cy="3090333"/>
          </a:xfrm>
          <a:prstGeom prst="rect">
            <a:avLst/>
          </a:prstGeom>
        </p:spPr>
      </p:pic>
      <p:pic>
        <p:nvPicPr>
          <p:cNvPr id="7" name="Imagen 6" descr="Pleca ESCUDO.png">
            <a:extLst>
              <a:ext uri="{FF2B5EF4-FFF2-40B4-BE49-F238E27FC236}">
                <a16:creationId xmlns:a16="http://schemas.microsoft.com/office/drawing/2014/main" id="{50C4D69E-AE04-5043-B27E-D8AC7C47E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048"/>
            <a:ext cx="9144000" cy="270856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5224122"/>
            <a:ext cx="6858000" cy="826889"/>
          </a:xfrm>
        </p:spPr>
        <p:txBody>
          <a:bodyPr>
            <a:normAutofit/>
          </a:bodyPr>
          <a:lstStyle/>
          <a:p>
            <a:pPr algn="ctr"/>
            <a:r>
              <a:rPr lang="es-ES" sz="3600" dirty="0"/>
              <a:t>PROYECTO DE INVESTIGACIÓN 1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143000" y="3869641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Ciencias</a:t>
            </a:r>
          </a:p>
          <a:p>
            <a:pPr algn="ctr"/>
            <a:endParaRPr lang="es-E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Biología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144017" y="6125042"/>
            <a:ext cx="2799342" cy="732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575" b="1" dirty="0"/>
              <a:t>Dr. Iván Gallego Alarcón</a:t>
            </a:r>
          </a:p>
          <a:p>
            <a:pPr algn="r"/>
            <a:r>
              <a:rPr lang="es-ES" sz="1575" b="1" dirty="0"/>
              <a:t>Septiembre de 2018</a:t>
            </a:r>
          </a:p>
          <a:p>
            <a:endParaRPr lang="es-ES" sz="1013" dirty="0"/>
          </a:p>
        </p:txBody>
      </p:sp>
    </p:spTree>
    <p:extLst>
      <p:ext uri="{BB962C8B-B14F-4D97-AF65-F5344CB8AC3E}">
        <p14:creationId xmlns:p14="http://schemas.microsoft.com/office/powerpoint/2010/main" val="791397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34F4198-7DAA-054D-8B5C-05BDF88765B4}"/>
              </a:ext>
            </a:extLst>
          </p:cNvPr>
          <p:cNvSpPr/>
          <p:nvPr/>
        </p:nvSpPr>
        <p:spPr>
          <a:xfrm>
            <a:off x="135173" y="3097384"/>
            <a:ext cx="8667633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 defTabSz="914400">
              <a:defRPr/>
            </a:pPr>
            <a:r>
              <a:rPr lang="es-ES_tradnl" sz="3600" dirty="0"/>
              <a:t>Según el método del árbol desarrollado </a:t>
            </a:r>
          </a:p>
          <a:p>
            <a:pPr lvl="0" algn="ctr" defTabSz="914400">
              <a:defRPr/>
            </a:pPr>
            <a:r>
              <a:rPr lang="es-ES_tradnl" sz="3600" dirty="0"/>
              <a:t>por el Lic. René Castillo Velázquez, los </a:t>
            </a:r>
          </a:p>
          <a:p>
            <a:pPr lvl="0" algn="ctr" defTabSz="914400">
              <a:defRPr/>
            </a:pPr>
            <a:r>
              <a:rPr lang="es-ES_tradnl" sz="3600" dirty="0"/>
              <a:t>códigos lingüísticos son:</a:t>
            </a:r>
          </a:p>
          <a:p>
            <a:pPr lvl="0" defTabSz="914400">
              <a:defRPr/>
            </a:pPr>
            <a:endParaRPr lang="es-ES_tradnl" sz="3600" dirty="0"/>
          </a:p>
          <a:p>
            <a:pPr lvl="0" algn="ctr" defTabSz="914400">
              <a:defRPr/>
            </a:pPr>
            <a:r>
              <a:rPr lang="es-ES_tradnl" sz="3600" i="1" dirty="0">
                <a:solidFill>
                  <a:schemeClr val="accent5"/>
                </a:solidFill>
              </a:rPr>
              <a:t>Palabras o conceptos centrales de un tema </a:t>
            </a:r>
          </a:p>
        </p:txBody>
      </p:sp>
    </p:spTree>
    <p:extLst>
      <p:ext uri="{BB962C8B-B14F-4D97-AF65-F5344CB8AC3E}">
        <p14:creationId xmlns:p14="http://schemas.microsoft.com/office/powerpoint/2010/main" val="3555540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34F4198-7DAA-054D-8B5C-05BDF88765B4}"/>
              </a:ext>
            </a:extLst>
          </p:cNvPr>
          <p:cNvSpPr/>
          <p:nvPr/>
        </p:nvSpPr>
        <p:spPr>
          <a:xfrm>
            <a:off x="238183" y="2688668"/>
            <a:ext cx="8667633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_tradnl" sz="3200" dirty="0"/>
              <a:t>Las palabras clave (</a:t>
            </a:r>
            <a:r>
              <a:rPr lang="es-ES_tradnl" sz="3200" i="1" dirty="0" err="1"/>
              <a:t>keywords</a:t>
            </a:r>
            <a:r>
              <a:rPr lang="es-ES_tradnl" sz="3200" dirty="0"/>
              <a:t>) son una lista de tres a cinco términos clave relacionados con el problema. </a:t>
            </a:r>
          </a:p>
          <a:p>
            <a:pPr algn="just"/>
            <a:endParaRPr lang="es-ES_tradnl" sz="3200" dirty="0"/>
          </a:p>
          <a:p>
            <a:pPr algn="just"/>
            <a:r>
              <a:rPr lang="es-ES_tradnl" sz="3200" dirty="0"/>
              <a:t>Estas frases o palabras complementan el problema, generalmente tienen su origen en los </a:t>
            </a:r>
            <a:r>
              <a:rPr lang="es-ES_tradnl" sz="3200" b="1" dirty="0">
                <a:solidFill>
                  <a:schemeClr val="accent5"/>
                </a:solidFill>
              </a:rPr>
              <a:t>códigos lingüísticos</a:t>
            </a:r>
          </a:p>
        </p:txBody>
      </p:sp>
    </p:spTree>
    <p:extLst>
      <p:ext uri="{BB962C8B-B14F-4D97-AF65-F5344CB8AC3E}">
        <p14:creationId xmlns:p14="http://schemas.microsoft.com/office/powerpoint/2010/main" val="3547020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34F4198-7DAA-054D-8B5C-05BDF88765B4}"/>
              </a:ext>
            </a:extLst>
          </p:cNvPr>
          <p:cNvSpPr/>
          <p:nvPr/>
        </p:nvSpPr>
        <p:spPr>
          <a:xfrm>
            <a:off x="238184" y="2688668"/>
            <a:ext cx="3610486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endParaRPr lang="es-ES_tradnl" sz="3200" b="1" dirty="0">
              <a:solidFill>
                <a:schemeClr val="accent5"/>
              </a:solidFill>
            </a:endParaRPr>
          </a:p>
          <a:p>
            <a:pPr algn="just"/>
            <a:r>
              <a:rPr lang="es-MX" sz="2800" dirty="0"/>
              <a:t>El título debe ser: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dirty="0"/>
              <a:t>A)	Descriptivo </a:t>
            </a:r>
          </a:p>
          <a:p>
            <a:pPr marL="514350" indent="-514350" algn="just">
              <a:buAutoNum type="alphaUcParenR" startAt="2"/>
            </a:pPr>
            <a:r>
              <a:rPr lang="es-MX" sz="2800" dirty="0"/>
              <a:t>Conciso </a:t>
            </a:r>
          </a:p>
          <a:p>
            <a:pPr marL="514350" indent="-514350" algn="just">
              <a:buAutoNum type="alphaUcParenR" startAt="2"/>
            </a:pPr>
            <a:r>
              <a:rPr lang="es-MX" sz="2800" dirty="0"/>
              <a:t>Original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79EC6A1-1757-254A-863A-034FD4660154}"/>
              </a:ext>
            </a:extLst>
          </p:cNvPr>
          <p:cNvSpPr/>
          <p:nvPr/>
        </p:nvSpPr>
        <p:spPr>
          <a:xfrm>
            <a:off x="4114800" y="2865372"/>
            <a:ext cx="4572000" cy="317009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>
            <a:spAutoFit/>
          </a:bodyPr>
          <a:lstStyle/>
          <a:p>
            <a:pPr algn="just"/>
            <a:r>
              <a:rPr lang="es-MX" sz="2000" dirty="0">
                <a:solidFill>
                  <a:schemeClr val="bg1"/>
                </a:solidFill>
              </a:rPr>
              <a:t>Para un título:</a:t>
            </a:r>
          </a:p>
          <a:p>
            <a:pPr algn="just"/>
            <a:endParaRPr lang="es-MX" sz="2000" dirty="0">
              <a:solidFill>
                <a:schemeClr val="bg1"/>
              </a:solidFill>
            </a:endParaRPr>
          </a:p>
          <a:p>
            <a:pPr algn="just"/>
            <a:r>
              <a:rPr lang="es-MX" sz="2000" dirty="0">
                <a:solidFill>
                  <a:schemeClr val="bg1"/>
                </a:solidFill>
              </a:rPr>
              <a:t>Elegir las palabras claves que encierran el contenido de la investigación</a:t>
            </a:r>
          </a:p>
          <a:p>
            <a:pPr algn="just"/>
            <a:endParaRPr lang="es-MX" sz="2000" dirty="0">
              <a:solidFill>
                <a:schemeClr val="bg1"/>
              </a:solidFill>
            </a:endParaRPr>
          </a:p>
          <a:p>
            <a:pPr algn="just"/>
            <a:r>
              <a:rPr lang="es-MX" sz="2000" dirty="0">
                <a:solidFill>
                  <a:schemeClr val="bg1"/>
                </a:solidFill>
              </a:rPr>
              <a:t>Con las palabras claves elaborar un enunciado</a:t>
            </a:r>
          </a:p>
          <a:p>
            <a:pPr algn="just"/>
            <a:endParaRPr lang="es-MX" sz="2000" dirty="0">
              <a:solidFill>
                <a:schemeClr val="bg1"/>
              </a:solidFill>
            </a:endParaRPr>
          </a:p>
          <a:p>
            <a:pPr algn="just"/>
            <a:r>
              <a:rPr lang="es-MX" sz="2000" dirty="0">
                <a:solidFill>
                  <a:schemeClr val="bg1"/>
                </a:solidFill>
              </a:rPr>
              <a:t>Tratar de que el enunciado refleje y represente a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657616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56620" y="188640"/>
            <a:ext cx="4896544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TEMA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4067943" y="5552789"/>
            <a:ext cx="4896544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Pregunta de investigación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731221" y="1739173"/>
            <a:ext cx="273630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Interrogar al tema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6423337" y="1755197"/>
            <a:ext cx="2469143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Repuestas del interrogatorio 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4695145" y="1317100"/>
            <a:ext cx="1152128" cy="32403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Qué </a:t>
            </a:r>
          </a:p>
        </p:txBody>
      </p:sp>
      <p:sp>
        <p:nvSpPr>
          <p:cNvPr id="9" name="8 Flecha derecha"/>
          <p:cNvSpPr/>
          <p:nvPr/>
        </p:nvSpPr>
        <p:spPr>
          <a:xfrm>
            <a:off x="4695145" y="1649163"/>
            <a:ext cx="1152128" cy="32403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Quién 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4655898" y="2066734"/>
            <a:ext cx="1152128" cy="32403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Cómo </a:t>
            </a:r>
          </a:p>
        </p:txBody>
      </p:sp>
      <p:sp>
        <p:nvSpPr>
          <p:cNvPr id="11" name="10 Flecha derecha"/>
          <p:cNvSpPr/>
          <p:nvPr/>
        </p:nvSpPr>
        <p:spPr>
          <a:xfrm>
            <a:off x="4655898" y="2382461"/>
            <a:ext cx="1152128" cy="32403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Cuándo</a:t>
            </a:r>
          </a:p>
        </p:txBody>
      </p:sp>
      <p:sp>
        <p:nvSpPr>
          <p:cNvPr id="12" name="11 Flecha derecha"/>
          <p:cNvSpPr/>
          <p:nvPr/>
        </p:nvSpPr>
        <p:spPr>
          <a:xfrm>
            <a:off x="4655898" y="2784064"/>
            <a:ext cx="1152128" cy="324036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Por qué</a:t>
            </a:r>
          </a:p>
        </p:txBody>
      </p:sp>
      <p:sp>
        <p:nvSpPr>
          <p:cNvPr id="13" name="12 Flecha doblada hacia arriba"/>
          <p:cNvSpPr/>
          <p:nvPr/>
        </p:nvSpPr>
        <p:spPr>
          <a:xfrm rot="5400000" flipV="1">
            <a:off x="6650249" y="3082645"/>
            <a:ext cx="1100086" cy="504056"/>
          </a:xfrm>
          <a:prstGeom prst="bentUpArrow">
            <a:avLst>
              <a:gd name="adj1" fmla="val 25000"/>
              <a:gd name="adj2" fmla="val 27841"/>
              <a:gd name="adj3" fmla="val 25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842717" y="3296818"/>
            <a:ext cx="5904656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Enunciar de forma interrogativa  cada una de las  respuestas.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51521" y="387528"/>
            <a:ext cx="373672" cy="637097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CORPUS</a:t>
            </a:r>
          </a:p>
          <a:p>
            <a:r>
              <a:rPr lang="es-MX" sz="2400" dirty="0"/>
              <a:t> HI</a:t>
            </a:r>
          </a:p>
          <a:p>
            <a:r>
              <a:rPr lang="es-MX" sz="2400" dirty="0"/>
              <a:t>POTET</a:t>
            </a:r>
          </a:p>
          <a:p>
            <a:r>
              <a:rPr lang="es-MX" sz="2400" dirty="0"/>
              <a:t>I</a:t>
            </a:r>
          </a:p>
          <a:p>
            <a:r>
              <a:rPr lang="es-MX" sz="2400" dirty="0"/>
              <a:t>CO</a:t>
            </a:r>
          </a:p>
        </p:txBody>
      </p:sp>
      <p:sp>
        <p:nvSpPr>
          <p:cNvPr id="8" name="7 Elipse"/>
          <p:cNvSpPr/>
          <p:nvPr/>
        </p:nvSpPr>
        <p:spPr>
          <a:xfrm>
            <a:off x="2438516" y="417941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17 Elipse"/>
          <p:cNvSpPr/>
          <p:nvPr/>
        </p:nvSpPr>
        <p:spPr>
          <a:xfrm>
            <a:off x="1407185" y="2126182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18 Elipse"/>
          <p:cNvSpPr/>
          <p:nvPr/>
        </p:nvSpPr>
        <p:spPr>
          <a:xfrm>
            <a:off x="6099301" y="2268281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0" name="19 Elipse"/>
          <p:cNvSpPr/>
          <p:nvPr/>
        </p:nvSpPr>
        <p:spPr>
          <a:xfrm>
            <a:off x="724201" y="3884716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1" name="20 Flecha doblada hacia arriba"/>
          <p:cNvSpPr/>
          <p:nvPr/>
        </p:nvSpPr>
        <p:spPr>
          <a:xfrm rot="5400000">
            <a:off x="1928756" y="4179384"/>
            <a:ext cx="720082" cy="94751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2822937" y="4521301"/>
            <a:ext cx="3276364" cy="8640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Elección  de la gran pregunta</a:t>
            </a:r>
          </a:p>
        </p:txBody>
      </p:sp>
      <p:sp>
        <p:nvSpPr>
          <p:cNvPr id="23" name="22 Flecha doblada hacia arriba"/>
          <p:cNvSpPr/>
          <p:nvPr/>
        </p:nvSpPr>
        <p:spPr>
          <a:xfrm rot="10800000" flipH="1">
            <a:off x="6178798" y="4902850"/>
            <a:ext cx="674835" cy="482547"/>
          </a:xfrm>
          <a:prstGeom prst="bentUpArrow">
            <a:avLst>
              <a:gd name="adj1" fmla="val 21682"/>
              <a:gd name="adj2" fmla="val 24170"/>
              <a:gd name="adj3" fmla="val 2665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521247" y="5109199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5" name="24 Elipse"/>
          <p:cNvSpPr/>
          <p:nvPr/>
        </p:nvSpPr>
        <p:spPr>
          <a:xfrm>
            <a:off x="3743907" y="5900807"/>
            <a:ext cx="648072" cy="552396"/>
          </a:xfrm>
          <a:prstGeom prst="ellipse">
            <a:avLst/>
          </a:prstGeom>
          <a:solidFill>
            <a:srgbClr val="6DA3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25 Flecha doblada"/>
          <p:cNvSpPr/>
          <p:nvPr/>
        </p:nvSpPr>
        <p:spPr>
          <a:xfrm rot="16200000" flipH="1">
            <a:off x="2631791" y="1222132"/>
            <a:ext cx="707295" cy="280311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7" name="26 Flecha abajo"/>
          <p:cNvSpPr/>
          <p:nvPr/>
        </p:nvSpPr>
        <p:spPr>
          <a:xfrm>
            <a:off x="7812360" y="27064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Flecha abajo"/>
          <p:cNvSpPr/>
          <p:nvPr/>
        </p:nvSpPr>
        <p:spPr>
          <a:xfrm>
            <a:off x="7964760" y="28588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Flecha abajo"/>
          <p:cNvSpPr/>
          <p:nvPr/>
        </p:nvSpPr>
        <p:spPr>
          <a:xfrm>
            <a:off x="8117160" y="30112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Flecha abajo"/>
          <p:cNvSpPr/>
          <p:nvPr/>
        </p:nvSpPr>
        <p:spPr>
          <a:xfrm>
            <a:off x="8269560" y="31636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Flecha abajo"/>
          <p:cNvSpPr/>
          <p:nvPr/>
        </p:nvSpPr>
        <p:spPr>
          <a:xfrm>
            <a:off x="8421960" y="33160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31 Flecha abajo"/>
          <p:cNvSpPr/>
          <p:nvPr/>
        </p:nvSpPr>
        <p:spPr>
          <a:xfrm>
            <a:off x="8574360" y="3468497"/>
            <a:ext cx="140804" cy="40160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32 CuadroTexto"/>
          <p:cNvSpPr txBox="1"/>
          <p:nvPr/>
        </p:nvSpPr>
        <p:spPr>
          <a:xfrm>
            <a:off x="7682678" y="30991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7835078" y="32515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7987478" y="34039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3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8139878" y="35563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4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8292278" y="37087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5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8444678" y="3861165"/>
            <a:ext cx="140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6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C14289D-7E7B-F342-BB25-7BD2CFF2F6EE}"/>
              </a:ext>
            </a:extLst>
          </p:cNvPr>
          <p:cNvSpPr txBox="1"/>
          <p:nvPr/>
        </p:nvSpPr>
        <p:spPr>
          <a:xfrm>
            <a:off x="649546" y="6435626"/>
            <a:ext cx="6298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Esquema tomado desarrollado por Rene Castillo Velazquez</a:t>
            </a:r>
          </a:p>
        </p:txBody>
      </p:sp>
    </p:spTree>
    <p:extLst>
      <p:ext uri="{BB962C8B-B14F-4D97-AF65-F5344CB8AC3E}">
        <p14:creationId xmlns:p14="http://schemas.microsoft.com/office/powerpoint/2010/main" val="4376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4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>
            <a:extLst>
              <a:ext uri="{FF2B5EF4-FFF2-40B4-BE49-F238E27FC236}">
                <a16:creationId xmlns:a16="http://schemas.microsoft.com/office/drawing/2014/main" id="{F4A2540C-5139-054C-B44B-09F1DE0C7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15873"/>
          <a:stretch/>
        </p:blipFill>
        <p:spPr>
          <a:xfrm>
            <a:off x="0" y="0"/>
            <a:ext cx="9144000" cy="3090333"/>
          </a:xfrm>
          <a:prstGeom prst="rect">
            <a:avLst/>
          </a:prstGeom>
        </p:spPr>
      </p:pic>
      <p:pic>
        <p:nvPicPr>
          <p:cNvPr id="7" name="Imagen 6" descr="Pleca ESCUDO.png">
            <a:extLst>
              <a:ext uri="{FF2B5EF4-FFF2-40B4-BE49-F238E27FC236}">
                <a16:creationId xmlns:a16="http://schemas.microsoft.com/office/drawing/2014/main" id="{50C4D69E-AE04-5043-B27E-D8AC7C47E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048"/>
            <a:ext cx="9144000" cy="270856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A5F94B02-C738-8D4A-ABD4-33EB6784121E}"/>
              </a:ext>
            </a:extLst>
          </p:cNvPr>
          <p:cNvSpPr/>
          <p:nvPr/>
        </p:nvSpPr>
        <p:spPr>
          <a:xfrm>
            <a:off x="1457590" y="4826381"/>
            <a:ext cx="62288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Caso de estudio</a:t>
            </a:r>
            <a:endParaRPr lang="es-MX" sz="7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0646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12" name="Imagen 11" descr="la foto-4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" t="13051" b="11905"/>
          <a:stretch/>
        </p:blipFill>
        <p:spPr>
          <a:xfrm rot="4130089">
            <a:off x="99276" y="2245809"/>
            <a:ext cx="2590272" cy="1987666"/>
          </a:xfrm>
          <a:prstGeom prst="rect">
            <a:avLst/>
          </a:prstGeom>
        </p:spPr>
      </p:pic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457200" y="1420133"/>
            <a:ext cx="8229600" cy="690486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Comic Sans MS"/>
                <a:cs typeface="Comic Sans MS"/>
              </a:rPr>
              <a:t>Un poco de historia</a:t>
            </a:r>
          </a:p>
        </p:txBody>
      </p:sp>
      <p:sp>
        <p:nvSpPr>
          <p:cNvPr id="14" name="Marcador de contenido 13"/>
          <p:cNvSpPr>
            <a:spLocks noGrp="1"/>
          </p:cNvSpPr>
          <p:nvPr>
            <p:ph idx="1"/>
          </p:nvPr>
        </p:nvSpPr>
        <p:spPr>
          <a:xfrm>
            <a:off x="2624666" y="2267858"/>
            <a:ext cx="6062133" cy="3858306"/>
          </a:xfrm>
        </p:spPr>
        <p:txBody>
          <a:bodyPr/>
          <a:lstStyle/>
          <a:p>
            <a:pPr marL="0" indent="0">
              <a:buNone/>
            </a:pPr>
            <a:r>
              <a:rPr lang="es-ES" dirty="0">
                <a:latin typeface="Comic Sans MS"/>
                <a:cs typeface="Comic Sans MS"/>
              </a:rPr>
              <a:t>Primera publicación sobre piscicultura en México (trucha)</a:t>
            </a: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266370" y="4806244"/>
            <a:ext cx="74204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latin typeface="Comic Sans MS"/>
                <a:cs typeface="Comic Sans MS"/>
              </a:rPr>
              <a:t>Primer lote de trucha 500,000 ovas</a:t>
            </a:r>
          </a:p>
        </p:txBody>
      </p:sp>
    </p:spTree>
    <p:extLst>
      <p:ext uri="{BB962C8B-B14F-4D97-AF65-F5344CB8AC3E}">
        <p14:creationId xmlns:p14="http://schemas.microsoft.com/office/powerpoint/2010/main" val="2500682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90" y="3767696"/>
            <a:ext cx="3231838" cy="1810529"/>
          </a:xfrm>
          <a:prstGeom prst="rect">
            <a:avLst/>
          </a:prstGeom>
        </p:spPr>
      </p:pic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457200" y="1420133"/>
            <a:ext cx="8229600" cy="1404954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Comic Sans MS"/>
                <a:cs typeface="Comic Sans MS"/>
              </a:rPr>
              <a:t>A través de un caso de investigación, determina: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51EC5C1-297B-6744-BADB-22DBA07530F2}"/>
              </a:ext>
            </a:extLst>
          </p:cNvPr>
          <p:cNvSpPr txBox="1"/>
          <p:nvPr/>
        </p:nvSpPr>
        <p:spPr>
          <a:xfrm>
            <a:off x="1064525" y="3108268"/>
            <a:ext cx="38759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El tema:</a:t>
            </a:r>
          </a:p>
          <a:p>
            <a:r>
              <a:rPr lang="es-MX" sz="2000" dirty="0"/>
              <a:t>	La palabra abstracta</a:t>
            </a:r>
          </a:p>
          <a:p>
            <a:pPr marL="444500"/>
            <a:r>
              <a:rPr lang="es-MX" sz="2000" dirty="0"/>
              <a:t>	Los adjetivos de la palabra abstracta</a:t>
            </a:r>
          </a:p>
          <a:p>
            <a:r>
              <a:rPr lang="es-MX" sz="2000" dirty="0"/>
              <a:t>	Los factores limitantes</a:t>
            </a:r>
          </a:p>
          <a:p>
            <a:pPr marL="444500"/>
            <a:r>
              <a:rPr lang="es-MX" sz="2000" dirty="0"/>
              <a:t>Palabras clave</a:t>
            </a:r>
          </a:p>
          <a:p>
            <a:pPr marL="53975"/>
            <a:r>
              <a:rPr lang="es-MX" sz="2000" dirty="0"/>
              <a:t>Corrobora el titulo</a:t>
            </a:r>
          </a:p>
          <a:p>
            <a:pPr marL="53975"/>
            <a:r>
              <a:rPr lang="es-MX" sz="2000" dirty="0"/>
              <a:t>Determina los tres codigos lingüisticos</a:t>
            </a:r>
          </a:p>
          <a:p>
            <a:pPr marL="53975"/>
            <a:r>
              <a:rPr lang="es-MX" sz="2000" dirty="0"/>
              <a:t>El corpus hipotético</a:t>
            </a:r>
          </a:p>
        </p:txBody>
      </p:sp>
    </p:spTree>
    <p:extLst>
      <p:ext uri="{BB962C8B-B14F-4D97-AF65-F5344CB8AC3E}">
        <p14:creationId xmlns:p14="http://schemas.microsoft.com/office/powerpoint/2010/main" val="1526161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457200" y="1420133"/>
            <a:ext cx="8229600" cy="690486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Comic Sans MS"/>
                <a:cs typeface="Comic Sans MS"/>
              </a:rPr>
              <a:t>Un poco de historia</a:t>
            </a:r>
          </a:p>
        </p:txBody>
      </p:sp>
      <p:sp>
        <p:nvSpPr>
          <p:cNvPr id="14" name="Marcador de contenido 13"/>
          <p:cNvSpPr>
            <a:spLocks noGrp="1"/>
          </p:cNvSpPr>
          <p:nvPr>
            <p:ph idx="1"/>
          </p:nvPr>
        </p:nvSpPr>
        <p:spPr>
          <a:xfrm>
            <a:off x="42334" y="3035906"/>
            <a:ext cx="955524" cy="441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400" dirty="0">
                <a:latin typeface="Comic Sans MS"/>
                <a:cs typeface="Comic Sans MS"/>
              </a:rPr>
              <a:t>1885</a:t>
            </a: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580847" y="2585935"/>
            <a:ext cx="1098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omic Sans MS"/>
                <a:cs typeface="Comic Sans MS"/>
              </a:rPr>
              <a:t>Zarco</a:t>
            </a:r>
          </a:p>
        </p:txBody>
      </p:sp>
      <p:sp>
        <p:nvSpPr>
          <p:cNvPr id="2" name="Pentágono 1"/>
          <p:cNvSpPr/>
          <p:nvPr/>
        </p:nvSpPr>
        <p:spPr>
          <a:xfrm>
            <a:off x="0" y="3571119"/>
            <a:ext cx="9144000" cy="429381"/>
          </a:xfrm>
          <a:prstGeom prst="homePlate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Marcador de contenido 13"/>
          <p:cNvSpPr txBox="1">
            <a:spLocks/>
          </p:cNvSpPr>
          <p:nvPr/>
        </p:nvSpPr>
        <p:spPr>
          <a:xfrm>
            <a:off x="3474961" y="3035506"/>
            <a:ext cx="960362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1972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17" name="Marcador de contenido 13"/>
          <p:cNvSpPr txBox="1">
            <a:spLocks/>
          </p:cNvSpPr>
          <p:nvPr/>
        </p:nvSpPr>
        <p:spPr>
          <a:xfrm>
            <a:off x="1634067" y="3043164"/>
            <a:ext cx="955524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1937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2333" y="4080906"/>
            <a:ext cx="3912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Comic Sans MS"/>
                <a:cs typeface="Comic Sans MS"/>
              </a:rPr>
              <a:t>Truticultura de liberación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176199" y="2647490"/>
            <a:ext cx="2018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Comic Sans MS"/>
                <a:cs typeface="Comic Sans MS"/>
              </a:rPr>
              <a:t>Primeras </a:t>
            </a:r>
            <a:r>
              <a:rPr lang="es-ES" sz="2000" dirty="0" err="1">
                <a:latin typeface="Comic Sans MS"/>
                <a:cs typeface="Comic Sans MS"/>
              </a:rPr>
              <a:t>UPAs</a:t>
            </a:r>
            <a:endParaRPr lang="es-ES" sz="2000" dirty="0">
              <a:latin typeface="Comic Sans MS"/>
              <a:cs typeface="Comic Sans MS"/>
            </a:endParaRPr>
          </a:p>
        </p:txBody>
      </p:sp>
      <p:pic>
        <p:nvPicPr>
          <p:cNvPr id="3" name="Imagen 2" descr="DSCI0217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97"/>
          <a:stretch/>
        </p:blipFill>
        <p:spPr>
          <a:xfrm>
            <a:off x="1179287" y="4540920"/>
            <a:ext cx="3151404" cy="2027987"/>
          </a:xfrm>
          <a:prstGeom prst="rect">
            <a:avLst/>
          </a:prstGeom>
        </p:spPr>
      </p:pic>
      <p:pic>
        <p:nvPicPr>
          <p:cNvPr id="5" name="Imagen 4" descr="DSC0249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181" y="4540920"/>
            <a:ext cx="2703286" cy="2027465"/>
          </a:xfrm>
          <a:prstGeom prst="rect">
            <a:avLst/>
          </a:prstGeom>
        </p:spPr>
      </p:pic>
      <p:sp>
        <p:nvSpPr>
          <p:cNvPr id="23" name="Marcador de contenido 13"/>
          <p:cNvSpPr txBox="1">
            <a:spLocks/>
          </p:cNvSpPr>
          <p:nvPr/>
        </p:nvSpPr>
        <p:spPr>
          <a:xfrm>
            <a:off x="6693503" y="3047601"/>
            <a:ext cx="960362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1999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189123" y="2090953"/>
            <a:ext cx="201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Primer SRA para trucha en el estado</a:t>
            </a:r>
          </a:p>
        </p:txBody>
      </p:sp>
    </p:spTree>
    <p:extLst>
      <p:ext uri="{BB962C8B-B14F-4D97-AF65-F5344CB8AC3E}">
        <p14:creationId xmlns:p14="http://schemas.microsoft.com/office/powerpoint/2010/main" val="1793893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16" name="Line 2"/>
          <p:cNvSpPr>
            <a:spLocks noChangeShapeType="1"/>
          </p:cNvSpPr>
          <p:nvPr/>
        </p:nvSpPr>
        <p:spPr bwMode="auto">
          <a:xfrm flipH="1" flipV="1">
            <a:off x="4529418" y="3254764"/>
            <a:ext cx="0" cy="1001242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17" name="AutoShape 3" descr="tile_blackboard_yellow.jpg"/>
          <p:cNvSpPr>
            <a:spLocks/>
          </p:cNvSpPr>
          <p:nvPr/>
        </p:nvSpPr>
        <p:spPr bwMode="auto">
          <a:xfrm>
            <a:off x="2897518" y="2314915"/>
            <a:ext cx="3259336" cy="892969"/>
          </a:xfrm>
          <a:prstGeom prst="roundRect">
            <a:avLst>
              <a:gd name="adj" fmla="val 50000"/>
            </a:avLst>
          </a:prstGeom>
          <a:blipFill dpi="0" rotWithShape="0">
            <a:blip r:embed="rId7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PROBLEMÁTICA</a:t>
            </a:r>
            <a:endParaRPr lang="es-ES">
              <a:cs typeface="Helvetica Light" charset="0"/>
            </a:endParaRPr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2160819" y="3595209"/>
            <a:ext cx="4732734" cy="0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19" name="AutoShape 5" descr="tile_blackboard_yellow.jpg"/>
          <p:cNvSpPr>
            <a:spLocks/>
          </p:cNvSpPr>
          <p:nvPr/>
        </p:nvSpPr>
        <p:spPr bwMode="auto">
          <a:xfrm>
            <a:off x="3879783" y="4288376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7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LEGAL</a:t>
            </a:r>
            <a:endParaRPr lang="es-ES">
              <a:cs typeface="Helvetica Light" charset="0"/>
            </a:endParaRPr>
          </a:p>
        </p:txBody>
      </p:sp>
      <p:sp>
        <p:nvSpPr>
          <p:cNvPr id="20" name="AutoShape 6" descr="tile_blackboard_yellow.jpg"/>
          <p:cNvSpPr>
            <a:spLocks/>
          </p:cNvSpPr>
          <p:nvPr/>
        </p:nvSpPr>
        <p:spPr bwMode="auto">
          <a:xfrm>
            <a:off x="6353307" y="4288376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7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SOCIAL</a:t>
            </a:r>
            <a:endParaRPr lang="es-ES">
              <a:cs typeface="Helvetica Light" charset="0"/>
            </a:endParaRPr>
          </a:p>
        </p:txBody>
      </p:sp>
      <p:sp>
        <p:nvSpPr>
          <p:cNvPr id="21" name="AutoShape 7" descr="tile_blackboard_yellow.jpg"/>
          <p:cNvSpPr>
            <a:spLocks/>
          </p:cNvSpPr>
          <p:nvPr/>
        </p:nvSpPr>
        <p:spPr bwMode="auto">
          <a:xfrm>
            <a:off x="1424119" y="4288376"/>
            <a:ext cx="1750219" cy="580430"/>
          </a:xfrm>
          <a:prstGeom prst="roundRect">
            <a:avLst>
              <a:gd name="adj" fmla="val 50000"/>
            </a:avLst>
          </a:prstGeom>
          <a:blipFill dpi="0" rotWithShape="0">
            <a:blip r:embed="rId7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AMBIENTAL</a:t>
            </a:r>
            <a:endParaRPr lang="es-ES">
              <a:cs typeface="Helvetica Light" charset="0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H="1" flipV="1">
            <a:off x="6898018" y="3582930"/>
            <a:ext cx="0" cy="639589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H="1" flipV="1">
            <a:off x="2165283" y="3582930"/>
            <a:ext cx="0" cy="639589"/>
          </a:xfrm>
          <a:prstGeom prst="line">
            <a:avLst/>
          </a:prstGeom>
          <a:noFill/>
          <a:ln w="25400" cap="flat" cmpd="sng">
            <a:solidFill>
              <a:schemeClr val="tx1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615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sp>
        <p:nvSpPr>
          <p:cNvPr id="29" name="Line 2"/>
          <p:cNvSpPr>
            <a:spLocks noChangeShapeType="1"/>
          </p:cNvSpPr>
          <p:nvPr/>
        </p:nvSpPr>
        <p:spPr bwMode="auto">
          <a:xfrm flipH="1" flipV="1">
            <a:off x="4444752" y="3381002"/>
            <a:ext cx="0" cy="1001242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30" name="AutoShape 3" descr="tile_blackboard_yellow.jpg"/>
          <p:cNvSpPr>
            <a:spLocks/>
          </p:cNvSpPr>
          <p:nvPr/>
        </p:nvSpPr>
        <p:spPr bwMode="auto">
          <a:xfrm>
            <a:off x="2812852" y="2441153"/>
            <a:ext cx="3259336" cy="892969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PROBLEMÁTICA</a:t>
            </a:r>
            <a:endParaRPr lang="es-ES">
              <a:cs typeface="Helvetica Light" charset="0"/>
            </a:endParaRPr>
          </a:p>
        </p:txBody>
      </p:sp>
      <p:sp>
        <p:nvSpPr>
          <p:cNvPr id="31" name="Line 4"/>
          <p:cNvSpPr>
            <a:spLocks noChangeShapeType="1"/>
          </p:cNvSpPr>
          <p:nvPr/>
        </p:nvSpPr>
        <p:spPr bwMode="auto">
          <a:xfrm>
            <a:off x="2076153" y="3721447"/>
            <a:ext cx="4732734" cy="0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32" name="AutoShape 5" descr="tile_blackboard_yellow.jpg"/>
          <p:cNvSpPr>
            <a:spLocks/>
          </p:cNvSpPr>
          <p:nvPr/>
        </p:nvSpPr>
        <p:spPr bwMode="auto">
          <a:xfrm>
            <a:off x="3795117" y="4414614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LEGAL</a:t>
            </a:r>
            <a:endParaRPr lang="es-ES">
              <a:cs typeface="Helvetica Light" charset="0"/>
            </a:endParaRPr>
          </a:p>
        </p:txBody>
      </p:sp>
      <p:sp>
        <p:nvSpPr>
          <p:cNvPr id="33" name="AutoShape 6" descr="tile_blackboard_yellow.jpg"/>
          <p:cNvSpPr>
            <a:spLocks/>
          </p:cNvSpPr>
          <p:nvPr/>
        </p:nvSpPr>
        <p:spPr bwMode="auto">
          <a:xfrm>
            <a:off x="6268641" y="4414614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SOCIAL</a:t>
            </a:r>
            <a:endParaRPr lang="es-ES">
              <a:cs typeface="Helvetica Light" charset="0"/>
            </a:endParaRPr>
          </a:p>
        </p:txBody>
      </p:sp>
      <p:sp>
        <p:nvSpPr>
          <p:cNvPr id="34" name="AutoShape 7" descr="tile_blackboard_yellow.jpg"/>
          <p:cNvSpPr>
            <a:spLocks/>
          </p:cNvSpPr>
          <p:nvPr/>
        </p:nvSpPr>
        <p:spPr bwMode="auto">
          <a:xfrm>
            <a:off x="1339453" y="4414614"/>
            <a:ext cx="1750219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AMBIENTAL</a:t>
            </a:r>
            <a:endParaRPr lang="es-ES">
              <a:cs typeface="Helvetica Light" charset="0"/>
            </a:endParaRPr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H="1" flipV="1">
            <a:off x="6813352" y="3709168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36" name="Line 9"/>
          <p:cNvSpPr>
            <a:spLocks noChangeShapeType="1"/>
          </p:cNvSpPr>
          <p:nvPr/>
        </p:nvSpPr>
        <p:spPr bwMode="auto">
          <a:xfrm flipH="1" flipV="1">
            <a:off x="2080617" y="3709168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grpSp>
        <p:nvGrpSpPr>
          <p:cNvPr id="42" name="Group 15"/>
          <p:cNvGrpSpPr>
            <a:grpSpLocks/>
          </p:cNvGrpSpPr>
          <p:nvPr/>
        </p:nvGrpSpPr>
        <p:grpSpPr bwMode="auto">
          <a:xfrm>
            <a:off x="3178969" y="3847578"/>
            <a:ext cx="2786063" cy="1781473"/>
            <a:chOff x="0" y="0"/>
            <a:chExt cx="312" cy="200"/>
          </a:xfrm>
        </p:grpSpPr>
        <p:sp>
          <p:nvSpPr>
            <p:cNvPr id="43" name="Rectangle 16" descr="tile_blackboard_yellow.jpg"/>
            <p:cNvSpPr>
              <a:spLocks/>
            </p:cNvSpPr>
            <p:nvPr/>
          </p:nvSpPr>
          <p:spPr bwMode="auto">
            <a:xfrm>
              <a:off x="1" y="22"/>
              <a:ext cx="310" cy="177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7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  <a:p>
              <a:pPr>
                <a:defRPr/>
              </a:pPr>
              <a:r>
                <a:rPr lang="es-ES" sz="17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Bradley Hand ITC TT-Bold" charset="0"/>
                  <a:cs typeface="Bradley Hand ITC TT-Bold" charset="0"/>
                  <a:sym typeface="Bradley Hand ITC TT-Bold" charset="0"/>
                </a:rPr>
                <a:t>Variación de la calidad y cantidad de agua en las temporadas de lluvia y estiaje</a:t>
              </a:r>
              <a:endParaRPr lang="es-ES">
                <a:cs typeface="Helvetica Light" charset="0"/>
              </a:endParaRPr>
            </a:p>
          </p:txBody>
        </p:sp>
        <p:pic>
          <p:nvPicPr>
            <p:cNvPr id="44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2" cy="200"/>
            </a:xfrm>
            <a:prstGeom prst="rect">
              <a:avLst/>
            </a:pr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094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>
            <a:extLst>
              <a:ext uri="{FF2B5EF4-FFF2-40B4-BE49-F238E27FC236}">
                <a16:creationId xmlns:a16="http://schemas.microsoft.com/office/drawing/2014/main" id="{E39CB590-AD8C-464A-A78E-447FCD8CA4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15873"/>
          <a:stretch/>
        </p:blipFill>
        <p:spPr>
          <a:xfrm>
            <a:off x="0" y="0"/>
            <a:ext cx="9144000" cy="3090333"/>
          </a:xfrm>
          <a:prstGeom prst="rect">
            <a:avLst/>
          </a:prstGeom>
        </p:spPr>
      </p:pic>
      <p:pic>
        <p:nvPicPr>
          <p:cNvPr id="7" name="Imagen 6" descr="Pleca ESCUDO.png">
            <a:extLst>
              <a:ext uri="{FF2B5EF4-FFF2-40B4-BE49-F238E27FC236}">
                <a16:creationId xmlns:a16="http://schemas.microsoft.com/office/drawing/2014/main" id="{A2FAC995-61FC-4E4E-83B3-3179D2AB5B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7748"/>
            <a:ext cx="9144000" cy="2708569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0" y="4446317"/>
            <a:ext cx="9144000" cy="1945730"/>
          </a:xfrm>
          <a:solidFill>
            <a:schemeClr val="accent6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PROYECTO DE INVESTIGACIÓN</a:t>
            </a:r>
            <a:r>
              <a:rPr lang="es-ES" sz="3200" b="1" dirty="0">
                <a:solidFill>
                  <a:schemeClr val="bg1"/>
                </a:solidFill>
              </a:rPr>
              <a:t> </a:t>
            </a:r>
            <a:r>
              <a:rPr lang="es-ES" sz="2400" b="1" dirty="0">
                <a:solidFill>
                  <a:schemeClr val="bg1"/>
                </a:solidFill>
              </a:rPr>
              <a:t>1</a:t>
            </a:r>
            <a:br>
              <a:rPr lang="es-ES" sz="1400" dirty="0">
                <a:solidFill>
                  <a:sysClr val="windowText" lastClr="000000"/>
                </a:solidFill>
              </a:rPr>
            </a:br>
            <a:r>
              <a:rPr lang="es-ES" sz="2400" dirty="0"/>
              <a:t>Tema 2. Desarrollo del Proyecto (investigador-discente)</a:t>
            </a:r>
            <a:br>
              <a:rPr lang="es-MX" sz="2400" dirty="0"/>
            </a:br>
            <a:r>
              <a:rPr lang="es-ES" sz="2400" u="sng" dirty="0"/>
              <a:t>2.1. Delimitación de Conceptos Básicos de la Investigación</a:t>
            </a:r>
            <a:endParaRPr lang="es-ES" sz="1200" i="1" u="sng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836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sp>
        <p:nvSpPr>
          <p:cNvPr id="4" name="Line 2"/>
          <p:cNvSpPr>
            <a:spLocks noChangeShapeType="1"/>
          </p:cNvSpPr>
          <p:nvPr/>
        </p:nvSpPr>
        <p:spPr bwMode="auto">
          <a:xfrm flipH="1" flipV="1">
            <a:off x="4435823" y="3040557"/>
            <a:ext cx="0" cy="1001242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5" name="AutoShape 3" descr="tile_blackboard_yellow.jpg"/>
          <p:cNvSpPr>
            <a:spLocks/>
          </p:cNvSpPr>
          <p:nvPr/>
        </p:nvSpPr>
        <p:spPr bwMode="auto">
          <a:xfrm>
            <a:off x="2803923" y="2100708"/>
            <a:ext cx="3259336" cy="892969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PROBLEMÁTICA</a:t>
            </a:r>
            <a:endParaRPr lang="es-ES">
              <a:cs typeface="Helvetica Light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067224" y="3381002"/>
            <a:ext cx="4732734" cy="0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8" name="AutoShape 5" descr="tile_blackboard_yellow.jpg"/>
          <p:cNvSpPr>
            <a:spLocks/>
          </p:cNvSpPr>
          <p:nvPr/>
        </p:nvSpPr>
        <p:spPr bwMode="auto">
          <a:xfrm>
            <a:off x="3786188" y="4074169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LEGAL</a:t>
            </a:r>
            <a:endParaRPr lang="es-ES">
              <a:cs typeface="Helvetica Light" charset="0"/>
            </a:endParaRPr>
          </a:p>
        </p:txBody>
      </p:sp>
      <p:sp>
        <p:nvSpPr>
          <p:cNvPr id="10" name="AutoShape 6" descr="tile_blackboard_yellow.jpg"/>
          <p:cNvSpPr>
            <a:spLocks/>
          </p:cNvSpPr>
          <p:nvPr/>
        </p:nvSpPr>
        <p:spPr bwMode="auto">
          <a:xfrm>
            <a:off x="6259712" y="4074169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SOCIAL</a:t>
            </a:r>
            <a:endParaRPr lang="es-ES">
              <a:cs typeface="Helvetica Light" charset="0"/>
            </a:endParaRPr>
          </a:p>
        </p:txBody>
      </p:sp>
      <p:sp>
        <p:nvSpPr>
          <p:cNvPr id="11" name="AutoShape 7" descr="tile_blackboard_yellow.jpg"/>
          <p:cNvSpPr>
            <a:spLocks/>
          </p:cNvSpPr>
          <p:nvPr/>
        </p:nvSpPr>
        <p:spPr bwMode="auto">
          <a:xfrm>
            <a:off x="1330524" y="4074169"/>
            <a:ext cx="1750219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AMBIENTAL</a:t>
            </a:r>
            <a:endParaRPr lang="es-ES">
              <a:cs typeface="Helvetica Light" charset="0"/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6804423" y="3368723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 flipV="1">
            <a:off x="2071688" y="3368723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6804423" y="4699247"/>
            <a:ext cx="0" cy="504527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grpSp>
        <p:nvGrpSpPr>
          <p:cNvPr id="19" name="Group 15"/>
          <p:cNvGrpSpPr>
            <a:grpSpLocks/>
          </p:cNvGrpSpPr>
          <p:nvPr/>
        </p:nvGrpSpPr>
        <p:grpSpPr bwMode="auto">
          <a:xfrm>
            <a:off x="5411391" y="3328540"/>
            <a:ext cx="2786063" cy="2370832"/>
            <a:chOff x="0" y="0"/>
            <a:chExt cx="312" cy="266"/>
          </a:xfrm>
        </p:grpSpPr>
        <p:sp>
          <p:nvSpPr>
            <p:cNvPr id="20" name="Rectangle 16" descr="tile_blackboard_yellow.jpg"/>
            <p:cNvSpPr>
              <a:spLocks/>
            </p:cNvSpPr>
            <p:nvPr/>
          </p:nvSpPr>
          <p:spPr bwMode="auto">
            <a:xfrm>
              <a:off x="1" y="22"/>
              <a:ext cx="310" cy="243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17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  <a:p>
              <a:pPr>
                <a:defRPr/>
              </a:pPr>
              <a:r>
                <a:rPr lang="es-ES" sz="17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Bradley Hand ITC TT-Bold" charset="0"/>
                  <a:cs typeface="Bradley Hand ITC TT-Bold" charset="0"/>
                  <a:sym typeface="Bradley Hand ITC TT-Bold" charset="0"/>
                </a:rPr>
                <a:t>Uso de prelación de agua: octavo lugar para acuicultura.</a:t>
              </a:r>
            </a:p>
            <a:p>
              <a:pPr>
                <a:defRPr/>
              </a:pPr>
              <a:endParaRPr lang="es-ES" sz="17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radley Hand ITC TT-Bold" charset="0"/>
                <a:cs typeface="Bradley Hand ITC TT-Bold" charset="0"/>
                <a:sym typeface="Bradley Hand ITC TT-Bold" charset="0"/>
              </a:endParaRPr>
            </a:p>
            <a:p>
              <a:pPr>
                <a:defRPr/>
              </a:pPr>
              <a:r>
                <a:rPr lang="es-ES" sz="17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Bradley Hand ITC TT-Bold" charset="0"/>
                  <a:cs typeface="Bradley Hand ITC TT-Bold" charset="0"/>
                  <a:sym typeface="Bradley Hand ITC TT-Bold" charset="0"/>
                </a:rPr>
                <a:t>Presión de leyes ambientales para la concesión de agua</a:t>
              </a:r>
              <a:endParaRPr lang="es-ES">
                <a:cs typeface="Helvetica Light" charset="0"/>
              </a:endParaRPr>
            </a:p>
          </p:txBody>
        </p:sp>
        <p:pic>
          <p:nvPicPr>
            <p:cNvPr id="21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2" cy="266"/>
            </a:xfrm>
            <a:prstGeom prst="rect">
              <a:avLst/>
            </a:pr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63976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sp>
        <p:nvSpPr>
          <p:cNvPr id="4" name="Line 2"/>
          <p:cNvSpPr>
            <a:spLocks noChangeShapeType="1"/>
          </p:cNvSpPr>
          <p:nvPr/>
        </p:nvSpPr>
        <p:spPr bwMode="auto">
          <a:xfrm flipH="1" flipV="1">
            <a:off x="4446984" y="3095862"/>
            <a:ext cx="0" cy="1001242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5" name="AutoShape 3" descr="tile_blackboard_yellow.jpg"/>
          <p:cNvSpPr>
            <a:spLocks/>
          </p:cNvSpPr>
          <p:nvPr/>
        </p:nvSpPr>
        <p:spPr bwMode="auto">
          <a:xfrm>
            <a:off x="2815084" y="2156013"/>
            <a:ext cx="3259336" cy="892969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1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PROBLEMÁTICA</a:t>
            </a:r>
            <a:endParaRPr lang="es-ES">
              <a:cs typeface="Helvetica Light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078385" y="3436307"/>
            <a:ext cx="4732734" cy="0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8" name="AutoShape 5" descr="tile_blackboard_yellow.jpg"/>
          <p:cNvSpPr>
            <a:spLocks/>
          </p:cNvSpPr>
          <p:nvPr/>
        </p:nvSpPr>
        <p:spPr bwMode="auto">
          <a:xfrm>
            <a:off x="3797349" y="4129474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LEGAL</a:t>
            </a:r>
            <a:endParaRPr lang="es-ES">
              <a:cs typeface="Helvetica Light" charset="0"/>
            </a:endParaRPr>
          </a:p>
        </p:txBody>
      </p:sp>
      <p:sp>
        <p:nvSpPr>
          <p:cNvPr id="10" name="AutoShape 6" descr="tile_blackboard_yellow.jpg"/>
          <p:cNvSpPr>
            <a:spLocks/>
          </p:cNvSpPr>
          <p:nvPr/>
        </p:nvSpPr>
        <p:spPr bwMode="auto">
          <a:xfrm>
            <a:off x="6270873" y="4129474"/>
            <a:ext cx="1303734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solidFill>
                  <a:srgbClr val="FF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SOCIAL</a:t>
            </a:r>
            <a:endParaRPr lang="es-ES">
              <a:cs typeface="Helvetica Light" charset="0"/>
            </a:endParaRPr>
          </a:p>
        </p:txBody>
      </p:sp>
      <p:sp>
        <p:nvSpPr>
          <p:cNvPr id="11" name="AutoShape 7" descr="tile_blackboard_yellow.jpg"/>
          <p:cNvSpPr>
            <a:spLocks/>
          </p:cNvSpPr>
          <p:nvPr/>
        </p:nvSpPr>
        <p:spPr bwMode="auto">
          <a:xfrm>
            <a:off x="1341685" y="4129474"/>
            <a:ext cx="1750219" cy="580430"/>
          </a:xfrm>
          <a:prstGeom prst="roundRect">
            <a:avLst>
              <a:gd name="adj" fmla="val 50000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20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rPr>
              <a:t>AMBIENTAL</a:t>
            </a:r>
            <a:endParaRPr lang="es-ES">
              <a:cs typeface="Helvetica Light" charset="0"/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6815584" y="3424028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H="1" flipV="1">
            <a:off x="2082849" y="3424028"/>
            <a:ext cx="0" cy="63958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stealth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pPr>
              <a:defRPr/>
            </a:pPr>
            <a:endParaRPr lang="es-ES">
              <a:cs typeface="Helvetica Light" charset="0"/>
            </a:endParaRPr>
          </a:p>
        </p:txBody>
      </p:sp>
      <p:grpSp>
        <p:nvGrpSpPr>
          <p:cNvPr id="19" name="Group 15"/>
          <p:cNvGrpSpPr>
            <a:grpSpLocks/>
          </p:cNvGrpSpPr>
          <p:nvPr/>
        </p:nvGrpSpPr>
        <p:grpSpPr bwMode="auto">
          <a:xfrm>
            <a:off x="2323951" y="3401704"/>
            <a:ext cx="2786063" cy="1727895"/>
            <a:chOff x="0" y="0"/>
            <a:chExt cx="312" cy="194"/>
          </a:xfrm>
        </p:grpSpPr>
        <p:sp>
          <p:nvSpPr>
            <p:cNvPr id="20" name="Rectangle 16" descr="tile_blackboard_yellow.jpg"/>
            <p:cNvSpPr>
              <a:spLocks/>
            </p:cNvSpPr>
            <p:nvPr/>
          </p:nvSpPr>
          <p:spPr bwMode="auto">
            <a:xfrm>
              <a:off x="1" y="22"/>
              <a:ext cx="310" cy="171"/>
            </a:xfrm>
            <a:prstGeom prst="rect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just">
                <a:defRPr/>
              </a:pPr>
              <a:endParaRPr lang="es-ES" sz="1700">
                <a:effectLst>
                  <a:outerShdw blurRad="38100" dist="38100" dir="2700000" algn="tl">
                    <a:srgbClr val="DDDDDD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  <a:p>
              <a:pPr>
                <a:defRPr/>
              </a:pPr>
              <a:r>
                <a:rPr lang="es-ES" sz="17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Bradley Hand ITC TT-Bold" charset="0"/>
                  <a:cs typeface="Bradley Hand ITC TT-Bold" charset="0"/>
                  <a:sym typeface="Bradley Hand ITC TT-Bold" charset="0"/>
                </a:rPr>
                <a:t>Comunidades cercanas reclaman el agua utilizada en las unidades de producción.</a:t>
              </a:r>
              <a:endParaRPr lang="es-ES">
                <a:cs typeface="Helvetica Light" charset="0"/>
              </a:endParaRPr>
            </a:p>
          </p:txBody>
        </p:sp>
        <p:pic>
          <p:nvPicPr>
            <p:cNvPr id="21" name="Picture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2" cy="194"/>
            </a:xfrm>
            <a:prstGeom prst="rect">
              <a:avLst/>
            </a:prstGeom>
            <a:no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4982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457200" y="1420133"/>
            <a:ext cx="8229600" cy="690486"/>
          </a:xfrm>
        </p:spPr>
        <p:txBody>
          <a:bodyPr>
            <a:normAutofit fontScale="90000"/>
          </a:bodyPr>
          <a:lstStyle/>
          <a:p>
            <a:r>
              <a:rPr lang="es-ES" dirty="0">
                <a:latin typeface="Comic Sans MS"/>
                <a:cs typeface="Comic Sans MS"/>
              </a:rPr>
              <a:t>Un poco de historia</a:t>
            </a:r>
          </a:p>
        </p:txBody>
      </p:sp>
      <p:sp>
        <p:nvSpPr>
          <p:cNvPr id="14" name="Marcador de contenido 13"/>
          <p:cNvSpPr>
            <a:spLocks noGrp="1"/>
          </p:cNvSpPr>
          <p:nvPr>
            <p:ph idx="1"/>
          </p:nvPr>
        </p:nvSpPr>
        <p:spPr>
          <a:xfrm>
            <a:off x="520096" y="3035906"/>
            <a:ext cx="955524" cy="441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2400" dirty="0">
                <a:latin typeface="Comic Sans MS"/>
                <a:cs typeface="Comic Sans MS"/>
              </a:rPr>
              <a:t>2008</a:t>
            </a: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2" name="Pentágono 1"/>
          <p:cNvSpPr/>
          <p:nvPr/>
        </p:nvSpPr>
        <p:spPr>
          <a:xfrm>
            <a:off x="0" y="3571119"/>
            <a:ext cx="9144000" cy="429381"/>
          </a:xfrm>
          <a:prstGeom prst="homePlate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/>
          <p:cNvSpPr txBox="1"/>
          <p:nvPr/>
        </p:nvSpPr>
        <p:spPr>
          <a:xfrm>
            <a:off x="1972450" y="3935422"/>
            <a:ext cx="25158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Estanque con sedimentador central</a:t>
            </a:r>
          </a:p>
        </p:txBody>
      </p:sp>
      <p:sp>
        <p:nvSpPr>
          <p:cNvPr id="23" name="Marcador de contenido 13"/>
          <p:cNvSpPr txBox="1">
            <a:spLocks/>
          </p:cNvSpPr>
          <p:nvPr/>
        </p:nvSpPr>
        <p:spPr>
          <a:xfrm>
            <a:off x="5132934" y="3072106"/>
            <a:ext cx="960362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2011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2334" y="1933714"/>
            <a:ext cx="201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Sala de crías con SRA en el Zarco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4488260" y="2110619"/>
            <a:ext cx="201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SRA para engorda  en el Zarco</a:t>
            </a:r>
          </a:p>
        </p:txBody>
      </p:sp>
      <p:sp>
        <p:nvSpPr>
          <p:cNvPr id="22" name="Marcador de contenido 13"/>
          <p:cNvSpPr txBox="1">
            <a:spLocks/>
          </p:cNvSpPr>
          <p:nvPr/>
        </p:nvSpPr>
        <p:spPr>
          <a:xfrm>
            <a:off x="2665505" y="3040902"/>
            <a:ext cx="960362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2009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2020831" y="2345511"/>
            <a:ext cx="2018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SRA con agua de lluvia</a:t>
            </a:r>
          </a:p>
        </p:txBody>
      </p:sp>
      <p:sp>
        <p:nvSpPr>
          <p:cNvPr id="28" name="Marcador de contenido 13"/>
          <p:cNvSpPr txBox="1">
            <a:spLocks/>
          </p:cNvSpPr>
          <p:nvPr/>
        </p:nvSpPr>
        <p:spPr>
          <a:xfrm>
            <a:off x="7720106" y="3072106"/>
            <a:ext cx="960362" cy="441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S" sz="2400" dirty="0">
                <a:latin typeface="Comic Sans MS"/>
                <a:cs typeface="Comic Sans MS"/>
              </a:rPr>
              <a:t>2013</a:t>
            </a: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  <a:p>
            <a:pPr marL="0" indent="0">
              <a:buFont typeface="Arial"/>
              <a:buNone/>
            </a:pPr>
            <a:endParaRPr lang="es-ES" dirty="0">
              <a:latin typeface="Comic Sans MS"/>
              <a:cs typeface="Comic Sans MS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7048822" y="1743524"/>
            <a:ext cx="20186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Comic Sans MS"/>
                <a:cs typeface="Comic Sans MS"/>
              </a:rPr>
              <a:t>Primera UPA comercial con SRA piloto en el Estado</a:t>
            </a:r>
          </a:p>
        </p:txBody>
      </p:sp>
      <p:pic>
        <p:nvPicPr>
          <p:cNvPr id="30" name="Picture 1" descr="DSC04664-smal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029" y="4889507"/>
            <a:ext cx="2523431" cy="189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1" name="Imagen 11" descr="DSCF0819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2115740" cy="158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n 6" descr="P5240106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4407"/>
            <a:ext cx="2246239" cy="168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 descr="C:\Users\Usuario\Desktop\correos\Fotos SRA\P10102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38904" y="4074180"/>
            <a:ext cx="2529737" cy="1882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6683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44356"/>
          <a:stretch/>
        </p:blipFill>
        <p:spPr>
          <a:xfrm>
            <a:off x="0" y="0"/>
            <a:ext cx="9186414" cy="1136952"/>
          </a:xfrm>
          <a:prstGeom prst="rect">
            <a:avLst/>
          </a:prstGeom>
        </p:spPr>
      </p:pic>
      <p:pic>
        <p:nvPicPr>
          <p:cNvPr id="9" name="Imagen 8" descr="ESCUDO-CON-PLECA-LARGA-SIN-UAE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625"/>
            <a:ext cx="9186414" cy="1415560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31" y="6189018"/>
            <a:ext cx="677181" cy="379368"/>
          </a:xfrm>
          <a:prstGeom prst="rect">
            <a:avLst/>
          </a:prstGeom>
        </p:spPr>
      </p:pic>
      <p:pic>
        <p:nvPicPr>
          <p:cNvPr id="11" name="Imagen 10" descr="escudo3d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668" y="6114142"/>
            <a:ext cx="418022" cy="454243"/>
          </a:xfrm>
          <a:prstGeom prst="rect">
            <a:avLst/>
          </a:prstGeom>
        </p:spPr>
      </p:pic>
      <p:pic>
        <p:nvPicPr>
          <p:cNvPr id="26" name="Picture 4" descr="Criadero 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952" y="1664185"/>
            <a:ext cx="5538410" cy="415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489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pic>
        <p:nvPicPr>
          <p:cNvPr id="125955" name="3 Marcador de contenido" descr="DSC0496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304800"/>
            <a:ext cx="2441575" cy="3254375"/>
          </a:xfrm>
        </p:spPr>
      </p:pic>
      <p:pic>
        <p:nvPicPr>
          <p:cNvPr id="125956" name="4 Imagen" descr="DSC0497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33400"/>
            <a:ext cx="33575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5 Imagen" descr="DSC0497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33575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6 Imagen" descr="DSC0498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00400"/>
            <a:ext cx="26289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091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pic>
        <p:nvPicPr>
          <p:cNvPr id="126979" name="4 Imagen" descr="DSC052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85800"/>
            <a:ext cx="40227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0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pic>
        <p:nvPicPr>
          <p:cNvPr id="126981" name="3 Marcador de contenido" descr="DSC052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40576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9290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Times New Roman" charset="0"/>
              </a:rPr>
              <a:t>Sistema</a:t>
            </a:r>
          </a:p>
        </p:txBody>
      </p:sp>
      <p:sp>
        <p:nvSpPr>
          <p:cNvPr id="1280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>
              <a:latin typeface="Times New Roman" charset="0"/>
            </a:endParaRPr>
          </a:p>
        </p:txBody>
      </p:sp>
      <p:pic>
        <p:nvPicPr>
          <p:cNvPr id="128004" name="3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"/>
            <a:ext cx="80772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7008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dirty="0"/>
              <a:t>Guía para su uso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0" y="1705970"/>
            <a:ext cx="9144000" cy="3957851"/>
          </a:xfrm>
          <a:solidFill>
            <a:schemeClr val="accent6">
              <a:lumMod val="5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La unidad de aprendizaje “Proyecto de investigación 1” del programa de estudio de Biología pertenece al área de unidades individualizadas tiene como objetivo formar al discente para la investigación y dar a conocer el proceso de hacer investigación e invitar al discente a emprende el camino del quehacer científico. </a:t>
            </a:r>
            <a:r>
              <a:rPr lang="es-ES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Este material proporciona al docente y al estudiante un apoyo en la unidad de competencia </a:t>
            </a:r>
            <a:r>
              <a:rPr lang="es-MX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2 “Desarrollo del Proyecto (investigador-discente)”</a:t>
            </a:r>
            <a:endParaRPr lang="es-ES" sz="1800" dirty="0">
              <a:solidFill>
                <a:schemeClr val="bg1"/>
              </a:solidFill>
              <a:latin typeface="Calibri" charset="0"/>
              <a:ea typeface="MS PGothic" charset="0"/>
            </a:endParaRPr>
          </a:p>
          <a:p>
            <a:pPr marL="0" indent="0" algn="just">
              <a:buNone/>
            </a:pPr>
            <a:endParaRPr lang="es-ES" sz="1800" dirty="0">
              <a:solidFill>
                <a:schemeClr val="bg1"/>
              </a:solidFill>
              <a:latin typeface="Calibri" charset="0"/>
              <a:ea typeface="MS PGothic" charset="0"/>
            </a:endParaRPr>
          </a:p>
          <a:p>
            <a:pPr marL="0" indent="0" algn="just">
              <a:buNone/>
            </a:pPr>
            <a:r>
              <a:rPr lang="es-ES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Este trabajo pretende que el estudiante, mediante un estudio de caso, pueda definir el tema de estudio, los códigos lingüísticos y el corpus hipotético de la investigación. Inicia con un recorrido de la metodología propuesta por el Lic. Rene Castillo </a:t>
            </a:r>
            <a:r>
              <a:rPr lang="es-ES" sz="1800" dirty="0" err="1">
                <a:solidFill>
                  <a:schemeClr val="bg1"/>
                </a:solidFill>
                <a:latin typeface="Calibri" charset="0"/>
                <a:ea typeface="MS PGothic" charset="0"/>
              </a:rPr>
              <a:t>Velazquez</a:t>
            </a:r>
            <a:r>
              <a:rPr lang="es-ES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, la identificación de las diferentes secciones del mismo y su función, para continuar con el estudio de caso de un proyecto de investigación, donde se dan a conocer todos los datos necesarios para determinar la palabra abstracta, los adjetivos de esta, los factores limitantes, los códigos lingüísticos y el corpus hipotético.</a:t>
            </a:r>
          </a:p>
          <a:p>
            <a:pPr marL="0" indent="0" algn="just">
              <a:buNone/>
            </a:pPr>
            <a:endParaRPr lang="es-ES" sz="1800" dirty="0">
              <a:solidFill>
                <a:schemeClr val="bg1"/>
              </a:solidFill>
              <a:latin typeface="Calibri" charset="0"/>
              <a:ea typeface="MS PGothic" charset="0"/>
            </a:endParaRPr>
          </a:p>
          <a:p>
            <a:pPr marL="0" indent="0" algn="just">
              <a:buNone/>
            </a:pPr>
            <a:r>
              <a:rPr lang="es-ES" sz="1800" dirty="0">
                <a:solidFill>
                  <a:schemeClr val="bg1"/>
                </a:solidFill>
                <a:latin typeface="Calibri" charset="0"/>
                <a:ea typeface="MS PGothic" charset="0"/>
              </a:rPr>
              <a:t>Al final de esta unidad de competencia el estudiante delimitará el tema de investigación, con fundamento en el método científico, lo que logrará con una disposición positiva y analítica de los conocimientos adquiridos.</a:t>
            </a:r>
          </a:p>
        </p:txBody>
      </p:sp>
    </p:spTree>
    <p:extLst>
      <p:ext uri="{BB962C8B-B14F-4D97-AF65-F5344CB8AC3E}">
        <p14:creationId xmlns:p14="http://schemas.microsoft.com/office/powerpoint/2010/main" val="1406179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887D51-1543-A448-9D86-7D6D205CC888}"/>
              </a:ext>
            </a:extLst>
          </p:cNvPr>
          <p:cNvSpPr txBox="1"/>
          <p:nvPr/>
        </p:nvSpPr>
        <p:spPr>
          <a:xfrm>
            <a:off x="417399" y="643467"/>
            <a:ext cx="8408193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Índice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8492AA2-2EF9-064E-91B4-10FE94EE8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9488"/>
            <a:ext cx="9144000" cy="468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4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226610_10150185231962188_2510681_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5" b="15873"/>
          <a:stretch/>
        </p:blipFill>
        <p:spPr>
          <a:xfrm>
            <a:off x="0" y="0"/>
            <a:ext cx="9144000" cy="309033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3332" y="4348462"/>
            <a:ext cx="8212667" cy="1192586"/>
          </a:xfrm>
        </p:spPr>
        <p:txBody>
          <a:bodyPr>
            <a:noAutofit/>
          </a:bodyPr>
          <a:lstStyle/>
          <a:p>
            <a:r>
              <a:rPr lang="es-ES" sz="2400" dirty="0"/>
              <a:t>Tema 2. Desarrollo del Proyecto (investigador-discente)</a:t>
            </a:r>
            <a:br>
              <a:rPr lang="es-MX" sz="2400" dirty="0"/>
            </a:br>
            <a:r>
              <a:rPr lang="es-ES" sz="2400" u="sng" dirty="0"/>
              <a:t>2.1. Delimitación de Conceptos Básicos de la Investigación</a:t>
            </a:r>
            <a:br>
              <a:rPr lang="es-ES" sz="3200" dirty="0">
                <a:latin typeface="Helvetica Neue Medium"/>
                <a:cs typeface="Helvetica Neue Medium"/>
              </a:rPr>
            </a:br>
            <a:endParaRPr lang="es-ES" sz="300" dirty="0">
              <a:latin typeface="Helvetica Neue Light"/>
              <a:cs typeface="Helvetica Neue Light"/>
            </a:endParaRPr>
          </a:p>
        </p:txBody>
      </p:sp>
      <p:pic>
        <p:nvPicPr>
          <p:cNvPr id="4" name="Imagen 3" descr="Pleca ESCUD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7748"/>
            <a:ext cx="9144000" cy="2708569"/>
          </a:xfrm>
          <a:prstGeom prst="rect">
            <a:avLst/>
          </a:prstGeom>
        </p:spPr>
      </p:pic>
      <p:pic>
        <p:nvPicPr>
          <p:cNvPr id="10" name="Imagen 9" descr="pez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63" y="5533570"/>
            <a:ext cx="1468967" cy="822940"/>
          </a:xfrm>
          <a:prstGeom prst="rect">
            <a:avLst/>
          </a:prstGeom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2993571" y="5533570"/>
            <a:ext cx="5842001" cy="899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600" b="1" dirty="0">
                <a:solidFill>
                  <a:schemeClr val="tx1"/>
                </a:solidFill>
              </a:rPr>
              <a:t>Dr. Iván Gallego Alarcón</a:t>
            </a:r>
          </a:p>
        </p:txBody>
      </p:sp>
    </p:spTree>
    <p:extLst>
      <p:ext uri="{BB962C8B-B14F-4D97-AF65-F5344CB8AC3E}">
        <p14:creationId xmlns:p14="http://schemas.microsoft.com/office/powerpoint/2010/main" val="226275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E088D8-CBE3-6145-AD59-14A875940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88668"/>
            <a:ext cx="8229600" cy="3437495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Se debe de definir una palabra abstracta:</a:t>
            </a:r>
          </a:p>
          <a:p>
            <a:pPr marL="0" indent="0">
              <a:buNone/>
            </a:pPr>
            <a:r>
              <a:rPr lang="es-MX" dirty="0"/>
              <a:t>(Palabra Núcleo del tema a tratar)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985E4C8-55B6-9D48-BF35-32D4320CD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496" y="4130683"/>
            <a:ext cx="7057007" cy="236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3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E088D8-CBE3-6145-AD59-14A875940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88668"/>
            <a:ext cx="8229600" cy="3437495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Se definen los adjetivos de la palabra abstracta (según la RAE):</a:t>
            </a:r>
          </a:p>
          <a:p>
            <a:pPr marL="498475" indent="0">
              <a:buNone/>
            </a:pPr>
            <a:r>
              <a:rPr lang="es-MX" sz="2000" dirty="0"/>
              <a:t>Palabras cuyos elementos denotan cualidades, propiedades y relaciones de diversa naturaleza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3FD5E0F-ED27-F645-8929-8BFA49D2C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012" y="3721100"/>
            <a:ext cx="5080000" cy="31369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DA495D6B-8816-904F-BFE3-DCFB4B9A31E9}"/>
              </a:ext>
            </a:extLst>
          </p:cNvPr>
          <p:cNvSpPr/>
          <p:nvPr/>
        </p:nvSpPr>
        <p:spPr>
          <a:xfrm>
            <a:off x="4114800" y="654154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/>
              <a:t>http://lenguaeempalibertad.blogspot.com/2009/08/adjetivo.html</a:t>
            </a:r>
          </a:p>
        </p:txBody>
      </p:sp>
    </p:spTree>
    <p:extLst>
      <p:ext uri="{BB962C8B-B14F-4D97-AF65-F5344CB8AC3E}">
        <p14:creationId xmlns:p14="http://schemas.microsoft.com/office/powerpoint/2010/main" val="2988366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E088D8-CBE3-6145-AD59-14A875940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88668"/>
            <a:ext cx="8229600" cy="3437495"/>
          </a:xfrm>
        </p:spPr>
        <p:txBody>
          <a:bodyPr>
            <a:normAutofit fontScale="85000" lnSpcReduction="20000"/>
          </a:bodyPr>
          <a:lstStyle/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dirty="0"/>
              <a:t>Los factores limitantes pueden definirse como de:</a:t>
            </a:r>
          </a:p>
          <a:p>
            <a:pPr marL="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s-ES_tradnl" dirty="0"/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800" b="1" dirty="0">
                <a:solidFill>
                  <a:schemeClr val="accent5"/>
                </a:solidFill>
              </a:rPr>
              <a:t>Espacio</a:t>
            </a: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s-ES_tradnl" sz="2800" b="1" dirty="0">
              <a:solidFill>
                <a:schemeClr val="accent5"/>
              </a:solidFill>
            </a:endParaRP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800" b="1" dirty="0">
                <a:solidFill>
                  <a:schemeClr val="accent5"/>
                </a:solidFill>
              </a:rPr>
              <a:t>Tiempo</a:t>
            </a: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s-ES_tradnl" sz="2800" b="1" dirty="0">
              <a:solidFill>
                <a:schemeClr val="accent5"/>
              </a:solidFill>
            </a:endParaRP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800" b="1" dirty="0">
                <a:solidFill>
                  <a:schemeClr val="accent5"/>
                </a:solidFill>
              </a:rPr>
              <a:t>Cantidad</a:t>
            </a: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s-ES_tradnl" sz="2800" b="1" dirty="0">
              <a:solidFill>
                <a:schemeClr val="accent5"/>
              </a:solidFill>
            </a:endParaRP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800" b="1" dirty="0">
                <a:solidFill>
                  <a:schemeClr val="accent5"/>
                </a:solidFill>
              </a:rPr>
              <a:t>Cualidad</a:t>
            </a: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s-ES_tradnl" sz="2800" b="1" dirty="0">
              <a:solidFill>
                <a:schemeClr val="accent5"/>
              </a:solidFill>
            </a:endParaRPr>
          </a:p>
          <a:p>
            <a:pPr marL="0" lvl="2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2800" b="1" dirty="0">
                <a:solidFill>
                  <a:schemeClr val="accent5"/>
                </a:solidFill>
              </a:rPr>
              <a:t>Especificidad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403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5F70663F-9D81-884D-8918-CB3AD4AAB7C0}"/>
              </a:ext>
            </a:extLst>
          </p:cNvPr>
          <p:cNvGrpSpPr/>
          <p:nvPr/>
        </p:nvGrpSpPr>
        <p:grpSpPr>
          <a:xfrm>
            <a:off x="0" y="0"/>
            <a:ext cx="9186414" cy="1664185"/>
            <a:chOff x="0" y="0"/>
            <a:chExt cx="9186414" cy="1664185"/>
          </a:xfrm>
        </p:grpSpPr>
        <p:pic>
          <p:nvPicPr>
            <p:cNvPr id="4" name="Imagen 3" descr="226610_10150185231962188_2510681_n.jpg">
              <a:extLst>
                <a:ext uri="{FF2B5EF4-FFF2-40B4-BE49-F238E27FC236}">
                  <a16:creationId xmlns:a16="http://schemas.microsoft.com/office/drawing/2014/main" id="{C8AF8823-31D0-5044-8B05-89FEE143F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65" b="44356"/>
            <a:stretch/>
          </p:blipFill>
          <p:spPr>
            <a:xfrm>
              <a:off x="0" y="0"/>
              <a:ext cx="9186414" cy="1136952"/>
            </a:xfrm>
            <a:prstGeom prst="rect">
              <a:avLst/>
            </a:prstGeom>
          </p:spPr>
        </p:pic>
        <p:pic>
          <p:nvPicPr>
            <p:cNvPr id="5" name="Imagen 4" descr="ESCUDO-CON-PLECA-LARGA-SIN-UAEM.png">
              <a:extLst>
                <a:ext uri="{FF2B5EF4-FFF2-40B4-BE49-F238E27FC236}">
                  <a16:creationId xmlns:a16="http://schemas.microsoft.com/office/drawing/2014/main" id="{A50F5DFB-4CF6-B641-BDA4-8067D708C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8625"/>
              <a:ext cx="9186414" cy="1415560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A35EEE9A-CB24-7741-97E1-CBBEA84D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56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u="sng" dirty="0"/>
              <a:t>Delimitación del tema</a:t>
            </a:r>
            <a:br>
              <a:rPr lang="es-MX" sz="2400" dirty="0"/>
            </a:br>
            <a:r>
              <a:rPr lang="es-MX" sz="1800" dirty="0"/>
              <a:t>Metodologia desarrollada por el</a:t>
            </a:r>
            <a:br>
              <a:rPr lang="es-MX" sz="1800" dirty="0"/>
            </a:br>
            <a:r>
              <a:rPr lang="es-MX" sz="1800" dirty="0"/>
              <a:t>Lic. Rene Castillo Velazquez</a:t>
            </a:r>
            <a:endParaRPr lang="es-MX" sz="2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34F4198-7DAA-054D-8B5C-05BDF88765B4}"/>
              </a:ext>
            </a:extLst>
          </p:cNvPr>
          <p:cNvSpPr/>
          <p:nvPr/>
        </p:nvSpPr>
        <p:spPr>
          <a:xfrm>
            <a:off x="722026" y="3097384"/>
            <a:ext cx="80820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Un tema debe de contener al menos tres </a:t>
            </a:r>
          </a:p>
          <a:p>
            <a:pPr algn="ctr"/>
            <a:r>
              <a:rPr lang="es-ES_tradnl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códigos lingüísticos los cuales se </a:t>
            </a:r>
          </a:p>
          <a:p>
            <a:pPr algn="ctr"/>
            <a:r>
              <a:rPr lang="es-ES_tradnl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deben conceptualizar</a:t>
            </a:r>
            <a:endParaRPr lang="es-MX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17226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696</Words>
  <Application>Microsoft Macintosh PowerPoint</Application>
  <PresentationFormat>Presentación en pantalla (4:3)</PresentationFormat>
  <Paragraphs>170</Paragraphs>
  <Slides>26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7" baseType="lpstr">
      <vt:lpstr>MS PGothic</vt:lpstr>
      <vt:lpstr>Arial</vt:lpstr>
      <vt:lpstr>Bradley Hand ITC TT-Bold</vt:lpstr>
      <vt:lpstr>Calibri</vt:lpstr>
      <vt:lpstr>Comic Sans MS</vt:lpstr>
      <vt:lpstr>Gill Sans</vt:lpstr>
      <vt:lpstr>Helvetica Light</vt:lpstr>
      <vt:lpstr>Helvetica Neue Light</vt:lpstr>
      <vt:lpstr>Helvetica Neue Medium</vt:lpstr>
      <vt:lpstr>Times New Roman</vt:lpstr>
      <vt:lpstr>Tema de Office</vt:lpstr>
      <vt:lpstr>PROYECTO DE INVESTIGACIÓN 1</vt:lpstr>
      <vt:lpstr>PROYECTO DE INVESTIGACIÓN 1 Tema 2. Desarrollo del Proyecto (investigador-discente) 2.1. Delimitación de Conceptos Básicos de la Investigación</vt:lpstr>
      <vt:lpstr>Guía para su uso</vt:lpstr>
      <vt:lpstr>Presentación de PowerPoint</vt:lpstr>
      <vt:lpstr>Tema 2. Desarrollo del Proyecto (investigador-discente) 2.1. Delimitación de Conceptos Básicos de la Investigación </vt:lpstr>
      <vt:lpstr>Delimitación del tema Metodologia desarrollada por el Lic. Rene Castillo Velazquez</vt:lpstr>
      <vt:lpstr>Delimitación del tema Metodologia desarrollada por el Lic. Rene Castillo Velazquez</vt:lpstr>
      <vt:lpstr>Delimitación del tema Metodologia desarrollada por el Lic. Rene Castillo Velazquez</vt:lpstr>
      <vt:lpstr>Delimitación del tema Metodologia desarrollada por el Lic. Rene Castillo Velazquez</vt:lpstr>
      <vt:lpstr>Delimitación del tema Metodologia desarrollada por el Lic. Rene Castillo Velazquez</vt:lpstr>
      <vt:lpstr>Delimitación del tema Metodologia desarrollada por el Lic. Rene Castillo Velazquez</vt:lpstr>
      <vt:lpstr>Delimitación del tema Metodologia desarrollada por el Lic. Rene Castillo Velazquez</vt:lpstr>
      <vt:lpstr>Presentación de PowerPoint</vt:lpstr>
      <vt:lpstr>Presentación de PowerPoint</vt:lpstr>
      <vt:lpstr>Un poco de historia</vt:lpstr>
      <vt:lpstr>A través de un caso de investigación, determina:</vt:lpstr>
      <vt:lpstr>Un poco de historia</vt:lpstr>
      <vt:lpstr>Presentación de PowerPoint</vt:lpstr>
      <vt:lpstr>Presentación de PowerPoint</vt:lpstr>
      <vt:lpstr>Presentación de PowerPoint</vt:lpstr>
      <vt:lpstr>Presentación de PowerPoint</vt:lpstr>
      <vt:lpstr>Un poco de historia</vt:lpstr>
      <vt:lpstr>Presentación de PowerPoint</vt:lpstr>
      <vt:lpstr>Presentación de PowerPoint</vt:lpstr>
      <vt:lpstr>Presentación de PowerPoint</vt:lpstr>
      <vt:lpstr>Sistema</vt:lpstr>
    </vt:vector>
  </TitlesOfParts>
  <Company>Laboratorio de Acuicultura, UAEM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la trucha arcoíris en SRA a grandes altitudes</dc:title>
  <dc:creator>IVAN GALLEGO ALARCON</dc:creator>
  <cp:lastModifiedBy>Ivan Gallego Alarcon</cp:lastModifiedBy>
  <cp:revision>26</cp:revision>
  <dcterms:created xsi:type="dcterms:W3CDTF">2013-09-28T04:24:34Z</dcterms:created>
  <dcterms:modified xsi:type="dcterms:W3CDTF">2018-09-29T00:08:23Z</dcterms:modified>
</cp:coreProperties>
</file>