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4">
  <p:sldMasterIdLst>
    <p:sldMasterId id="2147483668" r:id="rId1"/>
  </p:sldMasterIdLst>
  <p:sldIdLst>
    <p:sldId id="297" r:id="rId2"/>
    <p:sldId id="256" r:id="rId3"/>
    <p:sldId id="334" r:id="rId4"/>
    <p:sldId id="296" r:id="rId5"/>
    <p:sldId id="299" r:id="rId6"/>
    <p:sldId id="300" r:id="rId7"/>
    <p:sldId id="301" r:id="rId8"/>
    <p:sldId id="302" r:id="rId9"/>
    <p:sldId id="303" r:id="rId10"/>
    <p:sldId id="304" r:id="rId11"/>
    <p:sldId id="305" r:id="rId12"/>
    <p:sldId id="307" r:id="rId13"/>
    <p:sldId id="306" r:id="rId14"/>
    <p:sldId id="308" r:id="rId15"/>
    <p:sldId id="309" r:id="rId16"/>
    <p:sldId id="310" r:id="rId17"/>
    <p:sldId id="311" r:id="rId18"/>
    <p:sldId id="312" r:id="rId19"/>
    <p:sldId id="313" r:id="rId20"/>
    <p:sldId id="314" r:id="rId21"/>
    <p:sldId id="315" r:id="rId22"/>
    <p:sldId id="316" r:id="rId23"/>
    <p:sldId id="317" r:id="rId24"/>
    <p:sldId id="318" r:id="rId25"/>
    <p:sldId id="319" r:id="rId26"/>
    <p:sldId id="320" r:id="rId27"/>
    <p:sldId id="321" r:id="rId28"/>
    <p:sldId id="322" r:id="rId29"/>
    <p:sldId id="323" r:id="rId30"/>
    <p:sldId id="324" r:id="rId31"/>
    <p:sldId id="325" r:id="rId32"/>
    <p:sldId id="327" r:id="rId33"/>
    <p:sldId id="329" r:id="rId34"/>
    <p:sldId id="330" r:id="rId35"/>
    <p:sldId id="328" r:id="rId36"/>
    <p:sldId id="333" r:id="rId37"/>
    <p:sldId id="332"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52" autoAdjust="0"/>
    <p:restoredTop sz="94660"/>
  </p:normalViewPr>
  <p:slideViewPr>
    <p:cSldViewPr snapToGrid="0">
      <p:cViewPr varScale="1">
        <p:scale>
          <a:sx n="100" d="100"/>
          <a:sy n="100" d="100"/>
        </p:scale>
        <p:origin x="488" y="176"/>
      </p:cViewPr>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C14AD7-5E38-415B-A536-54D075DB535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BF15E5B0-3B1B-448A-BF28-A2BA8C4ADF84}">
      <dgm:prSet custT="1"/>
      <dgm:spPr/>
      <dgm:t>
        <a:bodyPr/>
        <a:lstStyle/>
        <a:p>
          <a:pPr algn="ctr" rtl="0"/>
          <a:r>
            <a:rPr lang="es-ES" sz="2200" b="1" dirty="0">
              <a:solidFill>
                <a:schemeClr val="tx1"/>
              </a:solidFill>
              <a:latin typeface="Arial" panose="020B0604020202020204" pitchFamily="34" charset="0"/>
              <a:cs typeface="Arial" panose="020B0604020202020204" pitchFamily="34" charset="0"/>
            </a:rPr>
            <a:t>UNIVERSIDAD AUTONOMA DEL ESTADO DE MÉXICO</a:t>
          </a:r>
        </a:p>
        <a:p>
          <a:pPr algn="ctr" rtl="0"/>
          <a:r>
            <a:rPr lang="es-ES" sz="2200" b="1" dirty="0">
              <a:solidFill>
                <a:schemeClr val="tx1"/>
              </a:solidFill>
              <a:latin typeface="Arial" panose="020B0604020202020204" pitchFamily="34" charset="0"/>
              <a:cs typeface="Arial" panose="020B0604020202020204" pitchFamily="34" charset="0"/>
            </a:rPr>
            <a:t>FACULTAD DE INGENIERÍA</a:t>
          </a:r>
        </a:p>
        <a:p>
          <a:pPr algn="ctr" rtl="0"/>
          <a:r>
            <a:rPr lang="es-ES" sz="2200" b="1" dirty="0">
              <a:solidFill>
                <a:schemeClr val="tx1"/>
              </a:solidFill>
              <a:latin typeface="Arial" panose="020B0604020202020204" pitchFamily="34" charset="0"/>
              <a:cs typeface="Arial" panose="020B0604020202020204" pitchFamily="34" charset="0"/>
            </a:rPr>
            <a:t> CENTRO INTERAMERICANO DE RECURSOS DEL AGUA</a:t>
          </a:r>
          <a:endParaRPr lang="es-MX" sz="2200" dirty="0">
            <a:solidFill>
              <a:schemeClr val="tx1"/>
            </a:solidFill>
            <a:latin typeface="Arial" panose="020B0604020202020204" pitchFamily="34" charset="0"/>
            <a:cs typeface="Arial" panose="020B0604020202020204" pitchFamily="34" charset="0"/>
          </a:endParaRPr>
        </a:p>
      </dgm:t>
    </dgm:pt>
    <dgm:pt modelId="{B58194B3-71EF-4CC7-902A-8F47242F1904}" type="parTrans" cxnId="{EC424152-01E5-4797-AE78-CD8E38CB16D4}">
      <dgm:prSet/>
      <dgm:spPr/>
      <dgm:t>
        <a:bodyPr/>
        <a:lstStyle/>
        <a:p>
          <a:endParaRPr lang="es-MX"/>
        </a:p>
      </dgm:t>
    </dgm:pt>
    <dgm:pt modelId="{CF14962B-FF83-4665-83DF-811EA0712489}" type="sibTrans" cxnId="{EC424152-01E5-4797-AE78-CD8E38CB16D4}">
      <dgm:prSet/>
      <dgm:spPr/>
      <dgm:t>
        <a:bodyPr/>
        <a:lstStyle/>
        <a:p>
          <a:endParaRPr lang="es-MX"/>
        </a:p>
      </dgm:t>
    </dgm:pt>
    <dgm:pt modelId="{82ABC1CF-7C74-456B-BE39-CA9AA55491B0}" type="pres">
      <dgm:prSet presAssocID="{CEC14AD7-5E38-415B-A536-54D075DB5357}" presName="linear" presStyleCnt="0">
        <dgm:presLayoutVars>
          <dgm:animLvl val="lvl"/>
          <dgm:resizeHandles val="exact"/>
        </dgm:presLayoutVars>
      </dgm:prSet>
      <dgm:spPr/>
    </dgm:pt>
    <dgm:pt modelId="{2A069161-616C-48B9-8F9F-C1BF959DAE5F}" type="pres">
      <dgm:prSet presAssocID="{BF15E5B0-3B1B-448A-BF28-A2BA8C4ADF84}" presName="parentText" presStyleLbl="node1" presStyleIdx="0" presStyleCnt="1" custScaleY="433275">
        <dgm:presLayoutVars>
          <dgm:chMax val="0"/>
          <dgm:bulletEnabled val="1"/>
        </dgm:presLayoutVars>
      </dgm:prSet>
      <dgm:spPr/>
    </dgm:pt>
  </dgm:ptLst>
  <dgm:cxnLst>
    <dgm:cxn modelId="{EC424152-01E5-4797-AE78-CD8E38CB16D4}" srcId="{CEC14AD7-5E38-415B-A536-54D075DB5357}" destId="{BF15E5B0-3B1B-448A-BF28-A2BA8C4ADF84}" srcOrd="0" destOrd="0" parTransId="{B58194B3-71EF-4CC7-902A-8F47242F1904}" sibTransId="{CF14962B-FF83-4665-83DF-811EA0712489}"/>
    <dgm:cxn modelId="{B6C9C082-881D-496F-BF15-FA9DDB5BC61F}" type="presOf" srcId="{CEC14AD7-5E38-415B-A536-54D075DB5357}" destId="{82ABC1CF-7C74-456B-BE39-CA9AA55491B0}" srcOrd="0" destOrd="0" presId="urn:microsoft.com/office/officeart/2005/8/layout/vList2"/>
    <dgm:cxn modelId="{B8D385E0-2C5D-4E50-AF93-103B6727925C}" type="presOf" srcId="{BF15E5B0-3B1B-448A-BF28-A2BA8C4ADF84}" destId="{2A069161-616C-48B9-8F9F-C1BF959DAE5F}" srcOrd="0" destOrd="0" presId="urn:microsoft.com/office/officeart/2005/8/layout/vList2"/>
    <dgm:cxn modelId="{1830D2FA-ED12-4BD8-818D-5AA59A36BE14}" type="presParOf" srcId="{82ABC1CF-7C74-456B-BE39-CA9AA55491B0}" destId="{2A069161-616C-48B9-8F9F-C1BF959DAE5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2A16D24-1C75-450F-95F4-15771AC382B0}"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A03E4FC1-03AD-4967-9D82-88DB5D8EA674}">
      <dgm:prSet/>
      <dgm:spPr/>
      <dgm:t>
        <a:bodyPr/>
        <a:lstStyle/>
        <a:p>
          <a:pPr rtl="0"/>
          <a:r>
            <a:rPr lang="es-MX" b="0" i="1" baseline="0"/>
            <a:t>Tabla1, Caracterización del agua : Turín</a:t>
          </a:r>
          <a:endParaRPr lang="es-MX"/>
        </a:p>
      </dgm:t>
    </dgm:pt>
    <dgm:pt modelId="{9D79BCFA-B24D-4A98-9102-F929C141A755}" type="parTrans" cxnId="{740D7F31-AFD4-484E-BB50-D43B28C4E81C}">
      <dgm:prSet/>
      <dgm:spPr/>
      <dgm:t>
        <a:bodyPr/>
        <a:lstStyle/>
        <a:p>
          <a:endParaRPr lang="es-MX"/>
        </a:p>
      </dgm:t>
    </dgm:pt>
    <dgm:pt modelId="{ED03B497-5537-43E9-AAC4-852119CBFC73}" type="sibTrans" cxnId="{740D7F31-AFD4-484E-BB50-D43B28C4E81C}">
      <dgm:prSet/>
      <dgm:spPr/>
      <dgm:t>
        <a:bodyPr/>
        <a:lstStyle/>
        <a:p>
          <a:endParaRPr lang="es-MX"/>
        </a:p>
      </dgm:t>
    </dgm:pt>
    <dgm:pt modelId="{6ED53B30-CD6A-4E4A-A0A0-6602DF14FC94}" type="pres">
      <dgm:prSet presAssocID="{B2A16D24-1C75-450F-95F4-15771AC382B0}" presName="linear" presStyleCnt="0">
        <dgm:presLayoutVars>
          <dgm:animLvl val="lvl"/>
          <dgm:resizeHandles val="exact"/>
        </dgm:presLayoutVars>
      </dgm:prSet>
      <dgm:spPr/>
    </dgm:pt>
    <dgm:pt modelId="{D63BF8BF-5858-48F9-B2FA-74487B2AC435}" type="pres">
      <dgm:prSet presAssocID="{A03E4FC1-03AD-4967-9D82-88DB5D8EA674}" presName="parentText" presStyleLbl="node1" presStyleIdx="0" presStyleCnt="1" custLinFactNeighborX="874" custLinFactNeighborY="-10838">
        <dgm:presLayoutVars>
          <dgm:chMax val="0"/>
          <dgm:bulletEnabled val="1"/>
        </dgm:presLayoutVars>
      </dgm:prSet>
      <dgm:spPr/>
    </dgm:pt>
  </dgm:ptLst>
  <dgm:cxnLst>
    <dgm:cxn modelId="{740D7F31-AFD4-484E-BB50-D43B28C4E81C}" srcId="{B2A16D24-1C75-450F-95F4-15771AC382B0}" destId="{A03E4FC1-03AD-4967-9D82-88DB5D8EA674}" srcOrd="0" destOrd="0" parTransId="{9D79BCFA-B24D-4A98-9102-F929C141A755}" sibTransId="{ED03B497-5537-43E9-AAC4-852119CBFC73}"/>
    <dgm:cxn modelId="{68F5BADD-FF9C-4D0D-9B2C-654666666BF9}" type="presOf" srcId="{B2A16D24-1C75-450F-95F4-15771AC382B0}" destId="{6ED53B30-CD6A-4E4A-A0A0-6602DF14FC94}" srcOrd="0" destOrd="0" presId="urn:microsoft.com/office/officeart/2005/8/layout/vList2"/>
    <dgm:cxn modelId="{B161D9E6-9678-4373-897E-FE91EB15FA56}" type="presOf" srcId="{A03E4FC1-03AD-4967-9D82-88DB5D8EA674}" destId="{D63BF8BF-5858-48F9-B2FA-74487B2AC435}" srcOrd="0" destOrd="0" presId="urn:microsoft.com/office/officeart/2005/8/layout/vList2"/>
    <dgm:cxn modelId="{BE37B313-A2F0-4DF1-B7DC-9FAF7BDE275D}" type="presParOf" srcId="{6ED53B30-CD6A-4E4A-A0A0-6602DF14FC94}" destId="{D63BF8BF-5858-48F9-B2FA-74487B2AC43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5FA4890-BC25-44FB-AE00-5320F02488E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8178F990-C328-46AF-8441-74E3C18F7381}">
      <dgm:prSet/>
      <dgm:spPr/>
      <dgm:t>
        <a:bodyPr/>
        <a:lstStyle/>
        <a:p>
          <a:pPr rtl="0"/>
          <a:r>
            <a:rPr lang="es-ES" b="0" i="1" baseline="0" dirty="0"/>
            <a:t>Tabla</a:t>
          </a:r>
          <a:r>
            <a:rPr lang="es-MX" b="0" i="1" baseline="0" dirty="0"/>
            <a:t> 2. - </a:t>
          </a:r>
          <a:r>
            <a:rPr lang="es-ES" b="0" i="1" baseline="0" dirty="0"/>
            <a:t>Eficiencia</a:t>
          </a:r>
          <a:r>
            <a:rPr lang="es-MX" b="0" i="1" baseline="0" dirty="0"/>
            <a:t> del </a:t>
          </a:r>
          <a:r>
            <a:rPr lang="es-ES" b="0" i="1" baseline="0" dirty="0"/>
            <a:t>tratamiento</a:t>
          </a:r>
          <a:r>
            <a:rPr lang="es-MX" b="0" i="1" baseline="0" dirty="0"/>
            <a:t> primario avanzado, y primario avanzado + lodos activados (datos recabados de </a:t>
          </a:r>
          <a:r>
            <a:rPr lang="es-MX" b="0" i="1" baseline="0" dirty="0" err="1"/>
            <a:t>Fall</a:t>
          </a:r>
          <a:r>
            <a:rPr lang="es-MX" b="0" i="1" baseline="0" dirty="0"/>
            <a:t>, 2018; </a:t>
          </a:r>
          <a:r>
            <a:rPr lang="es-MX" b="0" i="1" baseline="0" dirty="0" err="1"/>
            <a:t>Guida</a:t>
          </a:r>
          <a:r>
            <a:rPr lang="es-MX" b="0" i="1" baseline="0" dirty="0"/>
            <a:t> et al., 2007; </a:t>
          </a:r>
          <a:r>
            <a:rPr lang="es-MX" b="0" i="1" baseline="0" dirty="0" err="1"/>
            <a:t>Shao</a:t>
          </a:r>
          <a:r>
            <a:rPr lang="es-MX" b="0" i="1" baseline="0" dirty="0"/>
            <a:t> et al., 1996)</a:t>
          </a:r>
          <a:endParaRPr lang="es-MX" dirty="0"/>
        </a:p>
      </dgm:t>
    </dgm:pt>
    <dgm:pt modelId="{0473AAE7-227F-44EF-8941-CCF5E7EC42F4}" type="parTrans" cxnId="{B4E98AC7-49C3-409F-B745-F137765DAD22}">
      <dgm:prSet/>
      <dgm:spPr/>
      <dgm:t>
        <a:bodyPr/>
        <a:lstStyle/>
        <a:p>
          <a:endParaRPr lang="es-MX"/>
        </a:p>
      </dgm:t>
    </dgm:pt>
    <dgm:pt modelId="{0A61755D-C7CB-43B7-9D63-96D232CEECF0}" type="sibTrans" cxnId="{B4E98AC7-49C3-409F-B745-F137765DAD22}">
      <dgm:prSet/>
      <dgm:spPr/>
      <dgm:t>
        <a:bodyPr/>
        <a:lstStyle/>
        <a:p>
          <a:endParaRPr lang="es-MX"/>
        </a:p>
      </dgm:t>
    </dgm:pt>
    <dgm:pt modelId="{5456933D-8C5B-4BE4-856A-2C79BF97CBFE}" type="pres">
      <dgm:prSet presAssocID="{05FA4890-BC25-44FB-AE00-5320F02488E4}" presName="linear" presStyleCnt="0">
        <dgm:presLayoutVars>
          <dgm:animLvl val="lvl"/>
          <dgm:resizeHandles val="exact"/>
        </dgm:presLayoutVars>
      </dgm:prSet>
      <dgm:spPr/>
    </dgm:pt>
    <dgm:pt modelId="{B7A29EC8-E7C9-4DF6-B18B-71571F1B899D}" type="pres">
      <dgm:prSet presAssocID="{8178F990-C328-46AF-8441-74E3C18F7381}" presName="parentText" presStyleLbl="node1" presStyleIdx="0" presStyleCnt="1">
        <dgm:presLayoutVars>
          <dgm:chMax val="0"/>
          <dgm:bulletEnabled val="1"/>
        </dgm:presLayoutVars>
      </dgm:prSet>
      <dgm:spPr/>
    </dgm:pt>
  </dgm:ptLst>
  <dgm:cxnLst>
    <dgm:cxn modelId="{9824D21D-C7EC-49C7-8122-0C1B548ED73C}" type="presOf" srcId="{8178F990-C328-46AF-8441-74E3C18F7381}" destId="{B7A29EC8-E7C9-4DF6-B18B-71571F1B899D}" srcOrd="0" destOrd="0" presId="urn:microsoft.com/office/officeart/2005/8/layout/vList2"/>
    <dgm:cxn modelId="{723DE33F-B24D-4952-8A1B-A27E83924600}" type="presOf" srcId="{05FA4890-BC25-44FB-AE00-5320F02488E4}" destId="{5456933D-8C5B-4BE4-856A-2C79BF97CBFE}" srcOrd="0" destOrd="0" presId="urn:microsoft.com/office/officeart/2005/8/layout/vList2"/>
    <dgm:cxn modelId="{B4E98AC7-49C3-409F-B745-F137765DAD22}" srcId="{05FA4890-BC25-44FB-AE00-5320F02488E4}" destId="{8178F990-C328-46AF-8441-74E3C18F7381}" srcOrd="0" destOrd="0" parTransId="{0473AAE7-227F-44EF-8941-CCF5E7EC42F4}" sibTransId="{0A61755D-C7CB-43B7-9D63-96D232CEECF0}"/>
    <dgm:cxn modelId="{8383E335-F8D8-4F18-A9BE-1D8459C140D2}" type="presParOf" srcId="{5456933D-8C5B-4BE4-856A-2C79BF97CBFE}" destId="{B7A29EC8-E7C9-4DF6-B18B-71571F1B899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BD4004E-0917-419F-841A-7C1D18457EE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1813BC16-1E12-4A90-A154-819431F48DEC}">
      <dgm:prSet custT="1"/>
      <dgm:spPr/>
      <dgm:t>
        <a:bodyPr/>
        <a:lstStyle/>
        <a:p>
          <a:pPr rtl="0"/>
          <a:r>
            <a:rPr lang="es-MX" sz="1400" dirty="0">
              <a:latin typeface="Arial" panose="020B0604020202020204" pitchFamily="34" charset="0"/>
              <a:cs typeface="Arial" panose="020B0604020202020204" pitchFamily="34" charset="0"/>
            </a:rPr>
            <a:t>Tabla 3. </a:t>
          </a:r>
        </a:p>
        <a:p>
          <a:pPr rtl="0"/>
          <a:r>
            <a:rPr lang="es-MX" sz="1400" dirty="0">
              <a:latin typeface="Arial" panose="020B0604020202020204" pitchFamily="34" charset="0"/>
              <a:cs typeface="Arial" panose="020B0604020202020204" pitchFamily="34" charset="0"/>
            </a:rPr>
            <a:t>Operaciones y procesos unitarios y sistemas de tratamiento utilizados para eliminar contaminantes presentes en el agua residual (</a:t>
          </a:r>
          <a:r>
            <a:rPr lang="es-MX" sz="1400" dirty="0" err="1">
              <a:latin typeface="Arial" panose="020B0604020202020204" pitchFamily="34" charset="0"/>
              <a:cs typeface="Arial" panose="020B0604020202020204" pitchFamily="34" charset="0"/>
            </a:rPr>
            <a:t>Metcalf</a:t>
          </a:r>
          <a:r>
            <a:rPr lang="es-MX" sz="1400" dirty="0">
              <a:latin typeface="Arial" panose="020B0604020202020204" pitchFamily="34" charset="0"/>
              <a:cs typeface="Arial" panose="020B0604020202020204" pitchFamily="34" charset="0"/>
            </a:rPr>
            <a:t> y Eddy, 2004)</a:t>
          </a:r>
        </a:p>
      </dgm:t>
    </dgm:pt>
    <dgm:pt modelId="{45C445ED-D1B0-4434-8CE6-021174772F95}" type="parTrans" cxnId="{2269AAD3-147B-4730-A63F-83F48A81B46D}">
      <dgm:prSet/>
      <dgm:spPr/>
      <dgm:t>
        <a:bodyPr/>
        <a:lstStyle/>
        <a:p>
          <a:endParaRPr lang="es-MX"/>
        </a:p>
      </dgm:t>
    </dgm:pt>
    <dgm:pt modelId="{870E3176-571D-4C1E-A505-6D7FA1ECE31E}" type="sibTrans" cxnId="{2269AAD3-147B-4730-A63F-83F48A81B46D}">
      <dgm:prSet/>
      <dgm:spPr/>
      <dgm:t>
        <a:bodyPr/>
        <a:lstStyle/>
        <a:p>
          <a:endParaRPr lang="es-MX"/>
        </a:p>
      </dgm:t>
    </dgm:pt>
    <dgm:pt modelId="{CD0665E9-15F1-45DD-AD7E-862D7031D8C4}" type="pres">
      <dgm:prSet presAssocID="{FBD4004E-0917-419F-841A-7C1D18457EED}" presName="linear" presStyleCnt="0">
        <dgm:presLayoutVars>
          <dgm:animLvl val="lvl"/>
          <dgm:resizeHandles val="exact"/>
        </dgm:presLayoutVars>
      </dgm:prSet>
      <dgm:spPr/>
    </dgm:pt>
    <dgm:pt modelId="{27ECBB86-9583-4E64-9561-1D1BDBB77FC4}" type="pres">
      <dgm:prSet presAssocID="{1813BC16-1E12-4A90-A154-819431F48DEC}" presName="parentText" presStyleLbl="node1" presStyleIdx="0" presStyleCnt="1" custLinFactNeighborX="-8146" custLinFactNeighborY="-461">
        <dgm:presLayoutVars>
          <dgm:chMax val="0"/>
          <dgm:bulletEnabled val="1"/>
        </dgm:presLayoutVars>
      </dgm:prSet>
      <dgm:spPr/>
    </dgm:pt>
  </dgm:ptLst>
  <dgm:cxnLst>
    <dgm:cxn modelId="{EEE53341-67EC-4A70-93E0-B0023D44E01D}" type="presOf" srcId="{FBD4004E-0917-419F-841A-7C1D18457EED}" destId="{CD0665E9-15F1-45DD-AD7E-862D7031D8C4}" srcOrd="0" destOrd="0" presId="urn:microsoft.com/office/officeart/2005/8/layout/vList2"/>
    <dgm:cxn modelId="{2269AAD3-147B-4730-A63F-83F48A81B46D}" srcId="{FBD4004E-0917-419F-841A-7C1D18457EED}" destId="{1813BC16-1E12-4A90-A154-819431F48DEC}" srcOrd="0" destOrd="0" parTransId="{45C445ED-D1B0-4434-8CE6-021174772F95}" sibTransId="{870E3176-571D-4C1E-A505-6D7FA1ECE31E}"/>
    <dgm:cxn modelId="{166315EA-5928-421A-9777-ADC8FFCDC03E}" type="presOf" srcId="{1813BC16-1E12-4A90-A154-819431F48DEC}" destId="{27ECBB86-9583-4E64-9561-1D1BDBB77FC4}" srcOrd="0" destOrd="0" presId="urn:microsoft.com/office/officeart/2005/8/layout/vList2"/>
    <dgm:cxn modelId="{5F141107-8EC5-4FB0-96B8-8BF6873DD52A}" type="presParOf" srcId="{CD0665E9-15F1-45DD-AD7E-862D7031D8C4}" destId="{27ECBB86-9583-4E64-9561-1D1BDBB77FC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BD4004E-0917-419F-841A-7C1D18457EE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1813BC16-1E12-4A90-A154-819431F48DEC}">
      <dgm:prSet custT="1"/>
      <dgm:spPr/>
      <dgm:t>
        <a:bodyPr/>
        <a:lstStyle/>
        <a:p>
          <a:pPr rtl="0"/>
          <a:r>
            <a:rPr lang="es-MX" sz="1400" dirty="0">
              <a:latin typeface="Arial" panose="020B0604020202020204" pitchFamily="34" charset="0"/>
              <a:cs typeface="Arial" panose="020B0604020202020204" pitchFamily="34" charset="0"/>
            </a:rPr>
            <a:t>Tabla 3. Continuación</a:t>
          </a:r>
        </a:p>
        <a:p>
          <a:pPr rtl="0"/>
          <a:r>
            <a:rPr lang="es-MX" sz="1400" dirty="0">
              <a:latin typeface="Arial" panose="020B0604020202020204" pitchFamily="34" charset="0"/>
              <a:cs typeface="Arial" panose="020B0604020202020204" pitchFamily="34" charset="0"/>
            </a:rPr>
            <a:t>Operaciones y procesos unitarios y sistemas de tratamiento utilizados para eliminar contaminantes presentes en el agua residual (</a:t>
          </a:r>
          <a:r>
            <a:rPr lang="es-MX" sz="1400" dirty="0" err="1">
              <a:latin typeface="Arial" panose="020B0604020202020204" pitchFamily="34" charset="0"/>
              <a:cs typeface="Arial" panose="020B0604020202020204" pitchFamily="34" charset="0"/>
            </a:rPr>
            <a:t>Metcalf</a:t>
          </a:r>
          <a:r>
            <a:rPr lang="es-MX" sz="1400" dirty="0">
              <a:latin typeface="Arial" panose="020B0604020202020204" pitchFamily="34" charset="0"/>
              <a:cs typeface="Arial" panose="020B0604020202020204" pitchFamily="34" charset="0"/>
            </a:rPr>
            <a:t> y Eddy, 2004)</a:t>
          </a:r>
        </a:p>
      </dgm:t>
    </dgm:pt>
    <dgm:pt modelId="{45C445ED-D1B0-4434-8CE6-021174772F95}" type="parTrans" cxnId="{2269AAD3-147B-4730-A63F-83F48A81B46D}">
      <dgm:prSet/>
      <dgm:spPr/>
      <dgm:t>
        <a:bodyPr/>
        <a:lstStyle/>
        <a:p>
          <a:endParaRPr lang="es-MX"/>
        </a:p>
      </dgm:t>
    </dgm:pt>
    <dgm:pt modelId="{870E3176-571D-4C1E-A505-6D7FA1ECE31E}" type="sibTrans" cxnId="{2269AAD3-147B-4730-A63F-83F48A81B46D}">
      <dgm:prSet/>
      <dgm:spPr/>
      <dgm:t>
        <a:bodyPr/>
        <a:lstStyle/>
        <a:p>
          <a:endParaRPr lang="es-MX"/>
        </a:p>
      </dgm:t>
    </dgm:pt>
    <dgm:pt modelId="{CD0665E9-15F1-45DD-AD7E-862D7031D8C4}" type="pres">
      <dgm:prSet presAssocID="{FBD4004E-0917-419F-841A-7C1D18457EED}" presName="linear" presStyleCnt="0">
        <dgm:presLayoutVars>
          <dgm:animLvl val="lvl"/>
          <dgm:resizeHandles val="exact"/>
        </dgm:presLayoutVars>
      </dgm:prSet>
      <dgm:spPr/>
    </dgm:pt>
    <dgm:pt modelId="{27ECBB86-9583-4E64-9561-1D1BDBB77FC4}" type="pres">
      <dgm:prSet presAssocID="{1813BC16-1E12-4A90-A154-819431F48DEC}" presName="parentText" presStyleLbl="node1" presStyleIdx="0" presStyleCnt="1" custLinFactNeighborX="-8146" custLinFactNeighborY="-461">
        <dgm:presLayoutVars>
          <dgm:chMax val="0"/>
          <dgm:bulletEnabled val="1"/>
        </dgm:presLayoutVars>
      </dgm:prSet>
      <dgm:spPr/>
    </dgm:pt>
  </dgm:ptLst>
  <dgm:cxnLst>
    <dgm:cxn modelId="{C9CC4A01-F4D6-478D-B006-3AEFB9A72B8B}" type="presOf" srcId="{1813BC16-1E12-4A90-A154-819431F48DEC}" destId="{27ECBB86-9583-4E64-9561-1D1BDBB77FC4}" srcOrd="0" destOrd="0" presId="urn:microsoft.com/office/officeart/2005/8/layout/vList2"/>
    <dgm:cxn modelId="{99F9FA79-BBAB-4ECC-AAD4-7BA4149B5EF0}" type="presOf" srcId="{FBD4004E-0917-419F-841A-7C1D18457EED}" destId="{CD0665E9-15F1-45DD-AD7E-862D7031D8C4}" srcOrd="0" destOrd="0" presId="urn:microsoft.com/office/officeart/2005/8/layout/vList2"/>
    <dgm:cxn modelId="{2269AAD3-147B-4730-A63F-83F48A81B46D}" srcId="{FBD4004E-0917-419F-841A-7C1D18457EED}" destId="{1813BC16-1E12-4A90-A154-819431F48DEC}" srcOrd="0" destOrd="0" parTransId="{45C445ED-D1B0-4434-8CE6-021174772F95}" sibTransId="{870E3176-571D-4C1E-A505-6D7FA1ECE31E}"/>
    <dgm:cxn modelId="{85AE777F-56BC-4EA9-81B5-81CA656E2337}" type="presParOf" srcId="{CD0665E9-15F1-45DD-AD7E-862D7031D8C4}" destId="{27ECBB86-9583-4E64-9561-1D1BDBB77FC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31ECC96-46D5-4B5C-B076-1E786C60675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6569CCE9-64C5-44E3-8942-764C26400F90}">
      <dgm:prSet custT="1"/>
      <dgm:spPr/>
      <dgm:t>
        <a:bodyPr/>
        <a:lstStyle/>
        <a:p>
          <a:pPr rtl="0"/>
          <a:r>
            <a:rPr lang="es-MX" sz="2000" dirty="0">
              <a:latin typeface="Arial" panose="020B0604020202020204" pitchFamily="34" charset="0"/>
              <a:cs typeface="Arial" panose="020B0604020202020204" pitchFamily="34" charset="0"/>
            </a:rPr>
            <a:t>Tren de tratamiento propuesto</a:t>
          </a:r>
        </a:p>
      </dgm:t>
    </dgm:pt>
    <dgm:pt modelId="{DB79A601-76ED-49FF-A703-3C3746503C4C}" type="parTrans" cxnId="{3FA991F5-4851-4201-9CC4-8E5CABFA0DDD}">
      <dgm:prSet/>
      <dgm:spPr/>
      <dgm:t>
        <a:bodyPr/>
        <a:lstStyle/>
        <a:p>
          <a:endParaRPr lang="es-MX"/>
        </a:p>
      </dgm:t>
    </dgm:pt>
    <dgm:pt modelId="{2D36C154-0AFE-4DB2-B59B-7C8942A01278}" type="sibTrans" cxnId="{3FA991F5-4851-4201-9CC4-8E5CABFA0DDD}">
      <dgm:prSet/>
      <dgm:spPr/>
      <dgm:t>
        <a:bodyPr/>
        <a:lstStyle/>
        <a:p>
          <a:endParaRPr lang="es-MX"/>
        </a:p>
      </dgm:t>
    </dgm:pt>
    <dgm:pt modelId="{8E5927A8-B62E-437D-B274-FF9AF6E7719E}" type="pres">
      <dgm:prSet presAssocID="{431ECC96-46D5-4B5C-B076-1E786C606753}" presName="linear" presStyleCnt="0">
        <dgm:presLayoutVars>
          <dgm:animLvl val="lvl"/>
          <dgm:resizeHandles val="exact"/>
        </dgm:presLayoutVars>
      </dgm:prSet>
      <dgm:spPr/>
    </dgm:pt>
    <dgm:pt modelId="{1D7E5FBC-360B-4778-88E3-BB086C064F54}" type="pres">
      <dgm:prSet presAssocID="{6569CCE9-64C5-44E3-8942-764C26400F90}" presName="parentText" presStyleLbl="node1" presStyleIdx="0" presStyleCnt="1" custScaleY="150465">
        <dgm:presLayoutVars>
          <dgm:chMax val="0"/>
          <dgm:bulletEnabled val="1"/>
        </dgm:presLayoutVars>
      </dgm:prSet>
      <dgm:spPr/>
    </dgm:pt>
  </dgm:ptLst>
  <dgm:cxnLst>
    <dgm:cxn modelId="{F04EF345-558D-4823-89FE-CF1765C57E84}" type="presOf" srcId="{6569CCE9-64C5-44E3-8942-764C26400F90}" destId="{1D7E5FBC-360B-4778-88E3-BB086C064F54}" srcOrd="0" destOrd="0" presId="urn:microsoft.com/office/officeart/2005/8/layout/vList2"/>
    <dgm:cxn modelId="{676BB2DE-2E82-4E1B-B018-D5AA19861CF0}" type="presOf" srcId="{431ECC96-46D5-4B5C-B076-1E786C606753}" destId="{8E5927A8-B62E-437D-B274-FF9AF6E7719E}" srcOrd="0" destOrd="0" presId="urn:microsoft.com/office/officeart/2005/8/layout/vList2"/>
    <dgm:cxn modelId="{3FA991F5-4851-4201-9CC4-8E5CABFA0DDD}" srcId="{431ECC96-46D5-4B5C-B076-1E786C606753}" destId="{6569CCE9-64C5-44E3-8942-764C26400F90}" srcOrd="0" destOrd="0" parTransId="{DB79A601-76ED-49FF-A703-3C3746503C4C}" sibTransId="{2D36C154-0AFE-4DB2-B59B-7C8942A01278}"/>
    <dgm:cxn modelId="{5ED2725F-53A2-4F25-97BE-1D4AB75BB884}" type="presParOf" srcId="{8E5927A8-B62E-437D-B274-FF9AF6E7719E}" destId="{1D7E5FBC-360B-4778-88E3-BB086C064F54}"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1EBCC48-D8D6-46CF-A5DE-7923642478FB}"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9CFE7A5F-8ED3-4AC9-BD05-42E42DAA1F32}">
      <dgm:prSet/>
      <dgm:spPr/>
      <dgm:t>
        <a:bodyPr/>
        <a:lstStyle/>
        <a:p>
          <a:pPr rtl="0"/>
          <a:r>
            <a:rPr lang="es-MX"/>
            <a:t>Bibliografía</a:t>
          </a:r>
        </a:p>
      </dgm:t>
    </dgm:pt>
    <dgm:pt modelId="{E139417E-6A7F-43E8-90E4-BF6F06D7B2E5}" type="parTrans" cxnId="{3E757E59-4984-42F6-B889-43B7FD39C26A}">
      <dgm:prSet/>
      <dgm:spPr/>
      <dgm:t>
        <a:bodyPr/>
        <a:lstStyle/>
        <a:p>
          <a:endParaRPr lang="es-MX"/>
        </a:p>
      </dgm:t>
    </dgm:pt>
    <dgm:pt modelId="{2BE966E7-8038-4FAB-920F-E6B3706EEF1E}" type="sibTrans" cxnId="{3E757E59-4984-42F6-B889-43B7FD39C26A}">
      <dgm:prSet/>
      <dgm:spPr/>
      <dgm:t>
        <a:bodyPr/>
        <a:lstStyle/>
        <a:p>
          <a:endParaRPr lang="es-MX"/>
        </a:p>
      </dgm:t>
    </dgm:pt>
    <dgm:pt modelId="{FC752614-73FA-498D-BEE3-440BF535FD28}" type="pres">
      <dgm:prSet presAssocID="{B1EBCC48-D8D6-46CF-A5DE-7923642478FB}" presName="linear" presStyleCnt="0">
        <dgm:presLayoutVars>
          <dgm:animLvl val="lvl"/>
          <dgm:resizeHandles val="exact"/>
        </dgm:presLayoutVars>
      </dgm:prSet>
      <dgm:spPr/>
    </dgm:pt>
    <dgm:pt modelId="{6F8D7AF3-C72D-4878-8860-514F554E3AF9}" type="pres">
      <dgm:prSet presAssocID="{9CFE7A5F-8ED3-4AC9-BD05-42E42DAA1F32}" presName="parentText" presStyleLbl="node1" presStyleIdx="0" presStyleCnt="1" custLinFactNeighborX="-6295" custLinFactNeighborY="-83532">
        <dgm:presLayoutVars>
          <dgm:chMax val="0"/>
          <dgm:bulletEnabled val="1"/>
        </dgm:presLayoutVars>
      </dgm:prSet>
      <dgm:spPr/>
    </dgm:pt>
  </dgm:ptLst>
  <dgm:cxnLst>
    <dgm:cxn modelId="{3E757E59-4984-42F6-B889-43B7FD39C26A}" srcId="{B1EBCC48-D8D6-46CF-A5DE-7923642478FB}" destId="{9CFE7A5F-8ED3-4AC9-BD05-42E42DAA1F32}" srcOrd="0" destOrd="0" parTransId="{E139417E-6A7F-43E8-90E4-BF6F06D7B2E5}" sibTransId="{2BE966E7-8038-4FAB-920F-E6B3706EEF1E}"/>
    <dgm:cxn modelId="{75BB93E4-0A1D-452C-92EC-F053CDE8D235}" type="presOf" srcId="{9CFE7A5F-8ED3-4AC9-BD05-42E42DAA1F32}" destId="{6F8D7AF3-C72D-4878-8860-514F554E3AF9}" srcOrd="0" destOrd="0" presId="urn:microsoft.com/office/officeart/2005/8/layout/vList2"/>
    <dgm:cxn modelId="{828C7FF4-0C33-457C-A38B-0CBB66D419A3}" type="presOf" srcId="{B1EBCC48-D8D6-46CF-A5DE-7923642478FB}" destId="{FC752614-73FA-498D-BEE3-440BF535FD28}" srcOrd="0" destOrd="0" presId="urn:microsoft.com/office/officeart/2005/8/layout/vList2"/>
    <dgm:cxn modelId="{2C28E9AA-D98F-446D-9C95-05C9BCCA4E5D}" type="presParOf" srcId="{FC752614-73FA-498D-BEE3-440BF535FD28}" destId="{6F8D7AF3-C72D-4878-8860-514F554E3AF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D1023B9-4A8F-4D53-83C6-D3BFCE73389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15EB81F-CEED-422E-9074-6F49592C0753}">
      <dgm:prSet custT="1"/>
      <dgm:spPr/>
      <dgm:t>
        <a:bodyPr/>
        <a:lstStyle/>
        <a:p>
          <a:pPr algn="ctr" rtl="0"/>
          <a:r>
            <a:rPr lang="es-MX" sz="1800" b="1" i="1" dirty="0">
              <a:solidFill>
                <a:schemeClr val="tx1"/>
              </a:solidFill>
              <a:latin typeface="Arial" panose="020B0604020202020204" pitchFamily="34" charset="0"/>
              <a:cs typeface="Arial" panose="020B0604020202020204" pitchFamily="34" charset="0"/>
            </a:rPr>
            <a:t>MAESTRÍA EN CIENCIAS DEL AGUA</a:t>
          </a:r>
          <a:endParaRPr lang="es-MX" sz="1800" dirty="0">
            <a:solidFill>
              <a:schemeClr val="tx1"/>
            </a:solidFill>
            <a:latin typeface="Arial" panose="020B0604020202020204" pitchFamily="34" charset="0"/>
            <a:cs typeface="Arial" panose="020B0604020202020204" pitchFamily="34" charset="0"/>
          </a:endParaRPr>
        </a:p>
      </dgm:t>
    </dgm:pt>
    <dgm:pt modelId="{F7FFC2B6-7B58-467E-BF58-146536997CAF}" type="parTrans" cxnId="{AF670DB8-8EFD-4EAA-8533-24D35A64E60A}">
      <dgm:prSet/>
      <dgm:spPr/>
      <dgm:t>
        <a:bodyPr/>
        <a:lstStyle/>
        <a:p>
          <a:endParaRPr lang="es-MX"/>
        </a:p>
      </dgm:t>
    </dgm:pt>
    <dgm:pt modelId="{3CD4C1F8-DF0E-4AE5-A800-D96AAB2F696F}" type="sibTrans" cxnId="{AF670DB8-8EFD-4EAA-8533-24D35A64E60A}">
      <dgm:prSet/>
      <dgm:spPr/>
      <dgm:t>
        <a:bodyPr/>
        <a:lstStyle/>
        <a:p>
          <a:endParaRPr lang="es-MX"/>
        </a:p>
      </dgm:t>
    </dgm:pt>
    <dgm:pt modelId="{3CC9324E-197F-4200-B06F-DF969A459269}">
      <dgm:prSet custT="1"/>
      <dgm:spPr/>
      <dgm:t>
        <a:bodyPr/>
        <a:lstStyle/>
        <a:p>
          <a:pPr algn="ctr" rtl="0"/>
          <a:r>
            <a:rPr lang="es-MX" sz="1800" b="1" i="1" dirty="0">
              <a:solidFill>
                <a:schemeClr val="tx1"/>
              </a:solidFill>
              <a:latin typeface="Arial" panose="020B0604020202020204" pitchFamily="34" charset="0"/>
              <a:cs typeface="Arial" panose="020B0604020202020204" pitchFamily="34" charset="0"/>
            </a:rPr>
            <a:t>DISEÑO DE PLANTAS DE TRATAMIENTO DE AGUA RESIDUAL INDUSTRIAL</a:t>
          </a:r>
          <a:endParaRPr lang="es-MX" sz="1800" dirty="0">
            <a:solidFill>
              <a:schemeClr val="tx1"/>
            </a:solidFill>
            <a:latin typeface="Arial" panose="020B0604020202020204" pitchFamily="34" charset="0"/>
            <a:cs typeface="Arial" panose="020B0604020202020204" pitchFamily="34" charset="0"/>
          </a:endParaRPr>
        </a:p>
      </dgm:t>
    </dgm:pt>
    <dgm:pt modelId="{011FCC1F-C858-40BE-B0DC-396317F8C662}" type="parTrans" cxnId="{989880CB-D445-411B-9644-F4A04F786C86}">
      <dgm:prSet/>
      <dgm:spPr/>
      <dgm:t>
        <a:bodyPr/>
        <a:lstStyle/>
        <a:p>
          <a:endParaRPr lang="es-MX"/>
        </a:p>
      </dgm:t>
    </dgm:pt>
    <dgm:pt modelId="{BA4042E6-226D-4A5F-9F85-63C4EBB8FF91}" type="sibTrans" cxnId="{989880CB-D445-411B-9644-F4A04F786C86}">
      <dgm:prSet/>
      <dgm:spPr/>
      <dgm:t>
        <a:bodyPr/>
        <a:lstStyle/>
        <a:p>
          <a:endParaRPr lang="es-MX"/>
        </a:p>
      </dgm:t>
    </dgm:pt>
    <dgm:pt modelId="{9E262C14-4B86-4B93-A5E2-F0747DE4809A}" type="pres">
      <dgm:prSet presAssocID="{2D1023B9-4A8F-4D53-83C6-D3BFCE733899}" presName="linear" presStyleCnt="0">
        <dgm:presLayoutVars>
          <dgm:animLvl val="lvl"/>
          <dgm:resizeHandles val="exact"/>
        </dgm:presLayoutVars>
      </dgm:prSet>
      <dgm:spPr/>
    </dgm:pt>
    <dgm:pt modelId="{6ADDAF07-E1A0-4DE7-965A-887C17448468}" type="pres">
      <dgm:prSet presAssocID="{815EB81F-CEED-422E-9074-6F49592C0753}" presName="parentText" presStyleLbl="node1" presStyleIdx="0" presStyleCnt="2">
        <dgm:presLayoutVars>
          <dgm:chMax val="0"/>
          <dgm:bulletEnabled val="1"/>
        </dgm:presLayoutVars>
      </dgm:prSet>
      <dgm:spPr/>
    </dgm:pt>
    <dgm:pt modelId="{C0747E70-5A3B-407E-BC0A-29E1A72D5C1D}" type="pres">
      <dgm:prSet presAssocID="{3CD4C1F8-DF0E-4AE5-A800-D96AAB2F696F}" presName="spacer" presStyleCnt="0"/>
      <dgm:spPr/>
    </dgm:pt>
    <dgm:pt modelId="{A78A0046-AC0A-44F4-B1A3-FB1351E98512}" type="pres">
      <dgm:prSet presAssocID="{3CC9324E-197F-4200-B06F-DF969A459269}" presName="parentText" presStyleLbl="node1" presStyleIdx="1" presStyleCnt="2">
        <dgm:presLayoutVars>
          <dgm:chMax val="0"/>
          <dgm:bulletEnabled val="1"/>
        </dgm:presLayoutVars>
      </dgm:prSet>
      <dgm:spPr/>
    </dgm:pt>
  </dgm:ptLst>
  <dgm:cxnLst>
    <dgm:cxn modelId="{8B72ABB2-DB4E-439A-A001-53ACBF0AC20B}" type="presOf" srcId="{815EB81F-CEED-422E-9074-6F49592C0753}" destId="{6ADDAF07-E1A0-4DE7-965A-887C17448468}" srcOrd="0" destOrd="0" presId="urn:microsoft.com/office/officeart/2005/8/layout/vList2"/>
    <dgm:cxn modelId="{AF670DB8-8EFD-4EAA-8533-24D35A64E60A}" srcId="{2D1023B9-4A8F-4D53-83C6-D3BFCE733899}" destId="{815EB81F-CEED-422E-9074-6F49592C0753}" srcOrd="0" destOrd="0" parTransId="{F7FFC2B6-7B58-467E-BF58-146536997CAF}" sibTransId="{3CD4C1F8-DF0E-4AE5-A800-D96AAB2F696F}"/>
    <dgm:cxn modelId="{989880CB-D445-411B-9644-F4A04F786C86}" srcId="{2D1023B9-4A8F-4D53-83C6-D3BFCE733899}" destId="{3CC9324E-197F-4200-B06F-DF969A459269}" srcOrd="1" destOrd="0" parTransId="{011FCC1F-C858-40BE-B0DC-396317F8C662}" sibTransId="{BA4042E6-226D-4A5F-9F85-63C4EBB8FF91}"/>
    <dgm:cxn modelId="{815F18CE-D09E-4F69-B876-2892597805B8}" type="presOf" srcId="{3CC9324E-197F-4200-B06F-DF969A459269}" destId="{A78A0046-AC0A-44F4-B1A3-FB1351E98512}" srcOrd="0" destOrd="0" presId="urn:microsoft.com/office/officeart/2005/8/layout/vList2"/>
    <dgm:cxn modelId="{D760F1E1-8582-4AFD-BC90-78272C1A269A}" type="presOf" srcId="{2D1023B9-4A8F-4D53-83C6-D3BFCE733899}" destId="{9E262C14-4B86-4B93-A5E2-F0747DE4809A}" srcOrd="0" destOrd="0" presId="urn:microsoft.com/office/officeart/2005/8/layout/vList2"/>
    <dgm:cxn modelId="{1D9AA0FC-7294-431F-A87D-92A1AE579815}" type="presParOf" srcId="{9E262C14-4B86-4B93-A5E2-F0747DE4809A}" destId="{6ADDAF07-E1A0-4DE7-965A-887C17448468}" srcOrd="0" destOrd="0" presId="urn:microsoft.com/office/officeart/2005/8/layout/vList2"/>
    <dgm:cxn modelId="{32A40739-8EAE-4904-B010-160ADE7966CD}" type="presParOf" srcId="{9E262C14-4B86-4B93-A5E2-F0747DE4809A}" destId="{C0747E70-5A3B-407E-BC0A-29E1A72D5C1D}" srcOrd="1" destOrd="0" presId="urn:microsoft.com/office/officeart/2005/8/layout/vList2"/>
    <dgm:cxn modelId="{D0B7C45D-7151-407A-BA86-36EB62676CA8}" type="presParOf" srcId="{9E262C14-4B86-4B93-A5E2-F0747DE4809A}" destId="{A78A0046-AC0A-44F4-B1A3-FB1351E98512}" srcOrd="2"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6CCB599-FC5B-48C6-B4D5-F3E316557B2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3C3E7367-A43B-4342-879A-E78C547525E7}">
      <dgm:prSet custT="1"/>
      <dgm:spPr/>
      <dgm:t>
        <a:bodyPr/>
        <a:lstStyle/>
        <a:p>
          <a:pPr rtl="0"/>
          <a:r>
            <a:rPr lang="es-MX" sz="1800" dirty="0">
              <a:latin typeface="Arial" panose="020B0604020202020204" pitchFamily="34" charset="0"/>
              <a:cs typeface="Arial" panose="020B0604020202020204" pitchFamily="34" charset="0"/>
            </a:rPr>
            <a:t>SEPTIEMBRE DE 2018</a:t>
          </a:r>
        </a:p>
      </dgm:t>
    </dgm:pt>
    <dgm:pt modelId="{94A6C359-20AB-46B8-946D-5E3F982D281B}" type="parTrans" cxnId="{68753B62-3F12-4EA0-9B57-D941D5F95352}">
      <dgm:prSet/>
      <dgm:spPr/>
      <dgm:t>
        <a:bodyPr/>
        <a:lstStyle/>
        <a:p>
          <a:endParaRPr lang="es-MX"/>
        </a:p>
      </dgm:t>
    </dgm:pt>
    <dgm:pt modelId="{C152CB1F-C2CD-4EB5-AB94-2EC641438414}" type="sibTrans" cxnId="{68753B62-3F12-4EA0-9B57-D941D5F95352}">
      <dgm:prSet/>
      <dgm:spPr/>
      <dgm:t>
        <a:bodyPr/>
        <a:lstStyle/>
        <a:p>
          <a:endParaRPr lang="es-MX"/>
        </a:p>
      </dgm:t>
    </dgm:pt>
    <dgm:pt modelId="{D2E16946-A6EA-45C3-8BDF-D6BA1E8535A3}" type="pres">
      <dgm:prSet presAssocID="{C6CCB599-FC5B-48C6-B4D5-F3E316557B21}" presName="linear" presStyleCnt="0">
        <dgm:presLayoutVars>
          <dgm:animLvl val="lvl"/>
          <dgm:resizeHandles val="exact"/>
        </dgm:presLayoutVars>
      </dgm:prSet>
      <dgm:spPr/>
    </dgm:pt>
    <dgm:pt modelId="{748C075A-3B29-45BB-B3A9-356DC7C08F24}" type="pres">
      <dgm:prSet presAssocID="{3C3E7367-A43B-4342-879A-E78C547525E7}" presName="parentText" presStyleLbl="node1" presStyleIdx="0" presStyleCnt="1" custScaleY="175542">
        <dgm:presLayoutVars>
          <dgm:chMax val="0"/>
          <dgm:bulletEnabled val="1"/>
        </dgm:presLayoutVars>
      </dgm:prSet>
      <dgm:spPr/>
    </dgm:pt>
  </dgm:ptLst>
  <dgm:cxnLst>
    <dgm:cxn modelId="{68753B62-3F12-4EA0-9B57-D941D5F95352}" srcId="{C6CCB599-FC5B-48C6-B4D5-F3E316557B21}" destId="{3C3E7367-A43B-4342-879A-E78C547525E7}" srcOrd="0" destOrd="0" parTransId="{94A6C359-20AB-46B8-946D-5E3F982D281B}" sibTransId="{C152CB1F-C2CD-4EB5-AB94-2EC641438414}"/>
    <dgm:cxn modelId="{52325487-BE7B-46C7-B1C2-A2677C7CCE4A}" type="presOf" srcId="{C6CCB599-FC5B-48C6-B4D5-F3E316557B21}" destId="{D2E16946-A6EA-45C3-8BDF-D6BA1E8535A3}" srcOrd="0" destOrd="0" presId="urn:microsoft.com/office/officeart/2005/8/layout/vList2"/>
    <dgm:cxn modelId="{E6E55FDD-BCAE-42A8-9182-A932DE576143}" type="presOf" srcId="{3C3E7367-A43B-4342-879A-E78C547525E7}" destId="{748C075A-3B29-45BB-B3A9-356DC7C08F24}" srcOrd="0" destOrd="0" presId="urn:microsoft.com/office/officeart/2005/8/layout/vList2"/>
    <dgm:cxn modelId="{4D0615F0-8DFD-4162-82C3-9FCC05685EB2}" type="presParOf" srcId="{D2E16946-A6EA-45C3-8BDF-D6BA1E8535A3}" destId="{748C075A-3B29-45BB-B3A9-356DC7C08F24}"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883CE17-B2B5-4338-96C8-05268A42455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4786824E-FAC8-4C6E-B6BA-B0377A8A42B2}">
      <dgm:prSet/>
      <dgm:spPr/>
      <dgm:t>
        <a:bodyPr/>
        <a:lstStyle/>
        <a:p>
          <a:pPr algn="ctr" rtl="0"/>
          <a:r>
            <a:rPr lang="es-MX" b="1" i="0" dirty="0">
              <a:solidFill>
                <a:schemeClr val="tx1"/>
              </a:solidFill>
              <a:latin typeface="Arial" panose="020B0604020202020204" pitchFamily="34" charset="0"/>
              <a:cs typeface="Arial" panose="020B0604020202020204" pitchFamily="34" charset="0"/>
            </a:rPr>
            <a:t>Diseño de plantas de tratamiento de agua residual industrial.</a:t>
          </a:r>
        </a:p>
        <a:p>
          <a:pPr algn="ctr" rtl="0"/>
          <a:r>
            <a:rPr lang="es-MX" b="1" i="0" dirty="0">
              <a:solidFill>
                <a:schemeClr val="tx1"/>
              </a:solidFill>
              <a:latin typeface="Arial" panose="020B0604020202020204" pitchFamily="34" charset="0"/>
              <a:cs typeface="Arial" panose="020B0604020202020204" pitchFamily="34" charset="0"/>
            </a:rPr>
            <a:t>Introducción al diseño de PTARI</a:t>
          </a:r>
        </a:p>
      </dgm:t>
    </dgm:pt>
    <dgm:pt modelId="{F8BA0992-3A8F-4D3B-A3C0-68DDD6481194}" type="parTrans" cxnId="{ED3046D3-1FB7-4CE5-9296-D4B888BAE3DF}">
      <dgm:prSet/>
      <dgm:spPr/>
      <dgm:t>
        <a:bodyPr/>
        <a:lstStyle/>
        <a:p>
          <a:endParaRPr lang="es-MX"/>
        </a:p>
      </dgm:t>
    </dgm:pt>
    <dgm:pt modelId="{F522BE73-E532-42C0-B732-C15B5C1DA95B}" type="sibTrans" cxnId="{ED3046D3-1FB7-4CE5-9296-D4B888BAE3DF}">
      <dgm:prSet/>
      <dgm:spPr/>
      <dgm:t>
        <a:bodyPr/>
        <a:lstStyle/>
        <a:p>
          <a:endParaRPr lang="es-MX"/>
        </a:p>
      </dgm:t>
    </dgm:pt>
    <dgm:pt modelId="{FEC2A765-D665-421F-9998-53966AD36451}" type="pres">
      <dgm:prSet presAssocID="{5883CE17-B2B5-4338-96C8-05268A424550}" presName="linear" presStyleCnt="0">
        <dgm:presLayoutVars>
          <dgm:animLvl val="lvl"/>
          <dgm:resizeHandles val="exact"/>
        </dgm:presLayoutVars>
      </dgm:prSet>
      <dgm:spPr/>
    </dgm:pt>
    <dgm:pt modelId="{A43E4ADF-8D4F-432B-AE45-7F9419625856}" type="pres">
      <dgm:prSet presAssocID="{4786824E-FAC8-4C6E-B6BA-B0377A8A42B2}" presName="parentText" presStyleLbl="node1" presStyleIdx="0" presStyleCnt="1" custLinFactY="-7354" custLinFactNeighborX="13403" custLinFactNeighborY="-100000">
        <dgm:presLayoutVars>
          <dgm:chMax val="0"/>
          <dgm:bulletEnabled val="1"/>
        </dgm:presLayoutVars>
      </dgm:prSet>
      <dgm:spPr/>
    </dgm:pt>
  </dgm:ptLst>
  <dgm:cxnLst>
    <dgm:cxn modelId="{F3E33316-CF2D-4847-99F2-7ABD9A76AAF3}" type="presOf" srcId="{5883CE17-B2B5-4338-96C8-05268A424550}" destId="{FEC2A765-D665-421F-9998-53966AD36451}" srcOrd="0" destOrd="0" presId="urn:microsoft.com/office/officeart/2005/8/layout/vList2"/>
    <dgm:cxn modelId="{6F363326-EAAB-4AFB-B56B-E4C59B907BCD}" type="presOf" srcId="{4786824E-FAC8-4C6E-B6BA-B0377A8A42B2}" destId="{A43E4ADF-8D4F-432B-AE45-7F9419625856}" srcOrd="0" destOrd="0" presId="urn:microsoft.com/office/officeart/2005/8/layout/vList2"/>
    <dgm:cxn modelId="{ED3046D3-1FB7-4CE5-9296-D4B888BAE3DF}" srcId="{5883CE17-B2B5-4338-96C8-05268A424550}" destId="{4786824E-FAC8-4C6E-B6BA-B0377A8A42B2}" srcOrd="0" destOrd="0" parTransId="{F8BA0992-3A8F-4D3B-A3C0-68DDD6481194}" sibTransId="{F522BE73-E532-42C0-B732-C15B5C1DA95B}"/>
    <dgm:cxn modelId="{0A65350D-F228-4218-B926-73A98F324E55}" type="presParOf" srcId="{FEC2A765-D665-421F-9998-53966AD36451}" destId="{A43E4ADF-8D4F-432B-AE45-7F941962585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72274B3-F223-4B32-9B1A-655311B07CC7}"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BE93396A-6B9A-4F85-9F21-9C94ACFE85AC}">
      <dgm:prSet/>
      <dgm:spPr/>
      <dgm:t>
        <a:bodyPr/>
        <a:lstStyle/>
        <a:p>
          <a:pPr rtl="0"/>
          <a:r>
            <a:rPr lang="es-MX" b="1" i="1" dirty="0">
              <a:solidFill>
                <a:schemeClr val="tx1"/>
              </a:solidFill>
            </a:rPr>
            <a:t>Dr. </a:t>
          </a:r>
          <a:r>
            <a:rPr lang="es-MX" b="1" i="1" dirty="0" err="1">
              <a:solidFill>
                <a:schemeClr val="tx1"/>
              </a:solidFill>
            </a:rPr>
            <a:t>Daury</a:t>
          </a:r>
          <a:r>
            <a:rPr lang="es-MX" b="1" i="1" dirty="0">
              <a:solidFill>
                <a:schemeClr val="tx1"/>
              </a:solidFill>
            </a:rPr>
            <a:t> García Pulido</a:t>
          </a:r>
          <a:endParaRPr lang="es-MX" dirty="0">
            <a:solidFill>
              <a:schemeClr val="tx1"/>
            </a:solidFill>
          </a:endParaRPr>
        </a:p>
      </dgm:t>
    </dgm:pt>
    <dgm:pt modelId="{BF996B79-4C02-49BF-B5AD-1CA95765350A}" type="parTrans" cxnId="{6CBDD468-5F30-43C3-B736-54B65EAAAFEA}">
      <dgm:prSet/>
      <dgm:spPr/>
      <dgm:t>
        <a:bodyPr/>
        <a:lstStyle/>
        <a:p>
          <a:endParaRPr lang="es-MX"/>
        </a:p>
      </dgm:t>
    </dgm:pt>
    <dgm:pt modelId="{E5D786E4-D7B3-4867-8863-CABBF833930F}" type="sibTrans" cxnId="{6CBDD468-5F30-43C3-B736-54B65EAAAFEA}">
      <dgm:prSet/>
      <dgm:spPr/>
      <dgm:t>
        <a:bodyPr/>
        <a:lstStyle/>
        <a:p>
          <a:endParaRPr lang="es-MX"/>
        </a:p>
      </dgm:t>
    </dgm:pt>
    <dgm:pt modelId="{1C00CACA-9E2E-42DF-AF60-0F4E9B95F048}" type="pres">
      <dgm:prSet presAssocID="{772274B3-F223-4B32-9B1A-655311B07CC7}" presName="linear" presStyleCnt="0">
        <dgm:presLayoutVars>
          <dgm:animLvl val="lvl"/>
          <dgm:resizeHandles val="exact"/>
        </dgm:presLayoutVars>
      </dgm:prSet>
      <dgm:spPr/>
    </dgm:pt>
    <dgm:pt modelId="{41502FD3-7CE4-4D88-AAA8-9A85F8C39670}" type="pres">
      <dgm:prSet presAssocID="{BE93396A-6B9A-4F85-9F21-9C94ACFE85AC}" presName="parentText" presStyleLbl="node1" presStyleIdx="0" presStyleCnt="1">
        <dgm:presLayoutVars>
          <dgm:chMax val="0"/>
          <dgm:bulletEnabled val="1"/>
        </dgm:presLayoutVars>
      </dgm:prSet>
      <dgm:spPr/>
    </dgm:pt>
  </dgm:ptLst>
  <dgm:cxnLst>
    <dgm:cxn modelId="{89236C12-CA20-4115-8E72-831DA4F177E6}" type="presOf" srcId="{772274B3-F223-4B32-9B1A-655311B07CC7}" destId="{1C00CACA-9E2E-42DF-AF60-0F4E9B95F048}" srcOrd="0" destOrd="0" presId="urn:microsoft.com/office/officeart/2005/8/layout/vList2"/>
    <dgm:cxn modelId="{A1E88A3A-FE54-4B71-AFC8-60BE0115AB9E}" type="presOf" srcId="{BE93396A-6B9A-4F85-9F21-9C94ACFE85AC}" destId="{41502FD3-7CE4-4D88-AAA8-9A85F8C39670}" srcOrd="0" destOrd="0" presId="urn:microsoft.com/office/officeart/2005/8/layout/vList2"/>
    <dgm:cxn modelId="{6CBDD468-5F30-43C3-B736-54B65EAAAFEA}" srcId="{772274B3-F223-4B32-9B1A-655311B07CC7}" destId="{BE93396A-6B9A-4F85-9F21-9C94ACFE85AC}" srcOrd="0" destOrd="0" parTransId="{BF996B79-4C02-49BF-B5AD-1CA95765350A}" sibTransId="{E5D786E4-D7B3-4867-8863-CABBF833930F}"/>
    <dgm:cxn modelId="{7A96ED2B-4688-4693-B85C-0388C2FDEC91}" type="presParOf" srcId="{1C00CACA-9E2E-42DF-AF60-0F4E9B95F048}" destId="{41502FD3-7CE4-4D88-AAA8-9A85F8C39670}"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1FD5D38-B5E3-4449-85B9-C0222A372F8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033638A-ACA4-425F-A701-7322343DB395}">
      <dgm:prSet custT="1"/>
      <dgm:spPr/>
      <dgm:t>
        <a:bodyPr/>
        <a:lstStyle/>
        <a:p>
          <a:pPr algn="l" rtl="0"/>
          <a:endParaRPr lang="es-ES" sz="2400" b="1" dirty="0">
            <a:solidFill>
              <a:schemeClr val="tx1"/>
            </a:solidFill>
            <a:latin typeface="Arial" panose="020B0604020202020204" pitchFamily="34" charset="0"/>
            <a:cs typeface="Arial" panose="020B0604020202020204" pitchFamily="34" charset="0"/>
          </a:endParaRPr>
        </a:p>
        <a:p>
          <a:pPr algn="ctr" rtl="0"/>
          <a:r>
            <a:rPr lang="es-ES" sz="2400" b="1" dirty="0">
              <a:solidFill>
                <a:schemeClr val="tx1"/>
              </a:solidFill>
              <a:latin typeface="Arial" panose="020B0604020202020204" pitchFamily="34" charset="0"/>
              <a:cs typeface="Arial" panose="020B0604020202020204" pitchFamily="34" charset="0"/>
            </a:rPr>
            <a:t>GUIA DEL USUARIO</a:t>
          </a:r>
          <a:br>
            <a:rPr lang="es-MX" sz="2000" b="1" dirty="0"/>
          </a:br>
          <a:endParaRPr lang="es-MX" sz="2000" dirty="0"/>
        </a:p>
      </dgm:t>
    </dgm:pt>
    <dgm:pt modelId="{1EBE9968-1E1F-4F3D-9609-C9717770BA5C}" type="parTrans" cxnId="{A1FE4591-DDB7-415C-A7C2-E9DE178A204D}">
      <dgm:prSet/>
      <dgm:spPr/>
      <dgm:t>
        <a:bodyPr/>
        <a:lstStyle/>
        <a:p>
          <a:endParaRPr lang="es-MX"/>
        </a:p>
      </dgm:t>
    </dgm:pt>
    <dgm:pt modelId="{7030E34A-2247-4AC5-9718-918817BD308B}" type="sibTrans" cxnId="{A1FE4591-DDB7-415C-A7C2-E9DE178A204D}">
      <dgm:prSet/>
      <dgm:spPr/>
      <dgm:t>
        <a:bodyPr/>
        <a:lstStyle/>
        <a:p>
          <a:endParaRPr lang="es-MX"/>
        </a:p>
      </dgm:t>
    </dgm:pt>
    <dgm:pt modelId="{52A256F9-2B57-4061-9BD9-1988A587A3D5}" type="pres">
      <dgm:prSet presAssocID="{71FD5D38-B5E3-4449-85B9-C0222A372F8D}" presName="linear" presStyleCnt="0">
        <dgm:presLayoutVars>
          <dgm:animLvl val="lvl"/>
          <dgm:resizeHandles val="exact"/>
        </dgm:presLayoutVars>
      </dgm:prSet>
      <dgm:spPr/>
    </dgm:pt>
    <dgm:pt modelId="{DFE8C32B-F9FD-4DF5-8AF1-9D1346F7A1A9}" type="pres">
      <dgm:prSet presAssocID="{8033638A-ACA4-425F-A701-7322343DB395}" presName="parentText" presStyleLbl="node1" presStyleIdx="0" presStyleCnt="1">
        <dgm:presLayoutVars>
          <dgm:chMax val="0"/>
          <dgm:bulletEnabled val="1"/>
        </dgm:presLayoutVars>
      </dgm:prSet>
      <dgm:spPr/>
    </dgm:pt>
  </dgm:ptLst>
  <dgm:cxnLst>
    <dgm:cxn modelId="{439DA05C-C966-4787-9136-D87282EABC1A}" type="presOf" srcId="{8033638A-ACA4-425F-A701-7322343DB395}" destId="{DFE8C32B-F9FD-4DF5-8AF1-9D1346F7A1A9}" srcOrd="0" destOrd="0" presId="urn:microsoft.com/office/officeart/2005/8/layout/vList2"/>
    <dgm:cxn modelId="{A1FE4591-DDB7-415C-A7C2-E9DE178A204D}" srcId="{71FD5D38-B5E3-4449-85B9-C0222A372F8D}" destId="{8033638A-ACA4-425F-A701-7322343DB395}" srcOrd="0" destOrd="0" parTransId="{1EBE9968-1E1F-4F3D-9609-C9717770BA5C}" sibTransId="{7030E34A-2247-4AC5-9718-918817BD308B}"/>
    <dgm:cxn modelId="{302072E5-5250-425F-9EB8-3928AFEA6CA8}" type="presOf" srcId="{71FD5D38-B5E3-4449-85B9-C0222A372F8D}" destId="{52A256F9-2B57-4061-9BD9-1988A587A3D5}" srcOrd="0" destOrd="0" presId="urn:microsoft.com/office/officeart/2005/8/layout/vList2"/>
    <dgm:cxn modelId="{627849A4-C4AC-4985-837F-8470F2C0EC22}" type="presParOf" srcId="{52A256F9-2B57-4061-9BD9-1988A587A3D5}" destId="{DFE8C32B-F9FD-4DF5-8AF1-9D1346F7A1A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EFA036E-C5A4-4224-AD02-157A987C691D}"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341BB9F5-1D93-4C57-AEDF-285931DD20F6}">
      <dgm:prSet custT="1"/>
      <dgm:spPr/>
      <dgm:t>
        <a:bodyPr/>
        <a:lstStyle/>
        <a:p>
          <a:pPr algn="just" rtl="0"/>
          <a:r>
            <a:rPr lang="es-ES" sz="2000" b="0" dirty="0">
              <a:latin typeface="Arial" panose="020B0604020202020204" pitchFamily="34" charset="0"/>
              <a:cs typeface="Arial" panose="020B0604020202020204" pitchFamily="34" charset="0"/>
            </a:rPr>
            <a:t>El material didáctico presentado tiene como objetivo que el alumno conozca los estudios previos que se requieren para diseñar una planta de tratamiento de aguas residuales industriales. Con  apoyo de un ejemplo del tratamiento de las aguas residuales de una industria chocolatera. Se muestran cuales son los requerimientos mínimos necesarios para abordar el tema. De igual manera se presentan las bases teóricas sobre las cuales se sustenta el diseño de plantas de tratamiento de aguas residuales industriales con base en una recopilación de los principales procesos de diseño.</a:t>
          </a:r>
        </a:p>
        <a:p>
          <a:pPr algn="l" rtl="0"/>
          <a:endParaRPr lang="es-MX" sz="2000" b="0" dirty="0">
            <a:latin typeface="Arial" panose="020B0604020202020204" pitchFamily="34" charset="0"/>
            <a:cs typeface="Arial" panose="020B0604020202020204" pitchFamily="34" charset="0"/>
          </a:endParaRPr>
        </a:p>
      </dgm:t>
    </dgm:pt>
    <dgm:pt modelId="{C5DBF05B-A1A6-44A7-A55B-444945CB57E8}" type="parTrans" cxnId="{4F7280C3-325F-4093-863F-D2A2E55D127E}">
      <dgm:prSet/>
      <dgm:spPr/>
      <dgm:t>
        <a:bodyPr/>
        <a:lstStyle/>
        <a:p>
          <a:endParaRPr lang="es-MX"/>
        </a:p>
      </dgm:t>
    </dgm:pt>
    <dgm:pt modelId="{B59B02C1-96F9-49C5-A810-FCF2838736B8}" type="sibTrans" cxnId="{4F7280C3-325F-4093-863F-D2A2E55D127E}">
      <dgm:prSet/>
      <dgm:spPr/>
      <dgm:t>
        <a:bodyPr/>
        <a:lstStyle/>
        <a:p>
          <a:endParaRPr lang="es-MX"/>
        </a:p>
      </dgm:t>
    </dgm:pt>
    <dgm:pt modelId="{81A90326-E813-4A1B-8CAB-84CD1E02145E}">
      <dgm:prSet custT="1"/>
      <dgm:spPr/>
      <dgm:t>
        <a:bodyPr/>
        <a:lstStyle/>
        <a:p>
          <a:pPr algn="l" rtl="0"/>
          <a:endParaRPr lang="es-ES" sz="2000" b="0" dirty="0">
            <a:latin typeface="Arial" panose="020B0604020202020204" pitchFamily="34" charset="0"/>
            <a:cs typeface="Arial" panose="020B0604020202020204" pitchFamily="34" charset="0"/>
          </a:endParaRPr>
        </a:p>
        <a:p>
          <a:pPr algn="just" rtl="0"/>
          <a:r>
            <a:rPr lang="es-ES" sz="2000" b="0" dirty="0">
              <a:latin typeface="Arial" panose="020B0604020202020204" pitchFamily="34" charset="0"/>
              <a:cs typeface="Arial" panose="020B0604020202020204" pitchFamily="34" charset="0"/>
            </a:rPr>
            <a:t>Este material tiene la intención de facilitar la exposición y comprensión de este tema, auxiliándose de imágenes y figuras sencillas pero de alto contenido.</a:t>
          </a:r>
          <a:endParaRPr lang="es-MX" sz="2000" b="0" dirty="0">
            <a:latin typeface="Arial" panose="020B0604020202020204" pitchFamily="34" charset="0"/>
            <a:cs typeface="Arial" panose="020B0604020202020204" pitchFamily="34" charset="0"/>
          </a:endParaRPr>
        </a:p>
      </dgm:t>
    </dgm:pt>
    <dgm:pt modelId="{A73FCF9D-0AAA-4FD5-A744-05ECC083DA4C}" type="parTrans" cxnId="{117DADBC-1F60-4B7E-9D0B-D8985E036DD9}">
      <dgm:prSet/>
      <dgm:spPr/>
      <dgm:t>
        <a:bodyPr/>
        <a:lstStyle/>
        <a:p>
          <a:endParaRPr lang="es-MX"/>
        </a:p>
      </dgm:t>
    </dgm:pt>
    <dgm:pt modelId="{00AB6FC2-85BA-4AB7-A44F-587764E2A7F6}" type="sibTrans" cxnId="{117DADBC-1F60-4B7E-9D0B-D8985E036DD9}">
      <dgm:prSet/>
      <dgm:spPr/>
      <dgm:t>
        <a:bodyPr/>
        <a:lstStyle/>
        <a:p>
          <a:endParaRPr lang="es-MX"/>
        </a:p>
      </dgm:t>
    </dgm:pt>
    <dgm:pt modelId="{BFB080D8-9C4D-4A53-8FDB-089325E727C5}">
      <dgm:prSet custT="1"/>
      <dgm:spPr/>
      <dgm:t>
        <a:bodyPr/>
        <a:lstStyle/>
        <a:p>
          <a:pPr algn="just" rtl="0"/>
          <a:r>
            <a:rPr lang="es-ES" sz="2000" b="0" dirty="0">
              <a:latin typeface="Arial" panose="020B0604020202020204" pitchFamily="34" charset="0"/>
              <a:cs typeface="Arial" panose="020B0604020202020204" pitchFamily="34" charset="0"/>
            </a:rPr>
            <a:t>La presentación inicia con las bases teóricas de la clasificación y funcionamiento, posteriormente muestra los métodos de diseño planteados por diversos autores y concluye mostrando el tren de tratamiento seleccionado con base en los estudios que le antecedieron.</a:t>
          </a:r>
          <a:endParaRPr lang="es-MX" sz="2000" b="0" dirty="0">
            <a:latin typeface="Arial" panose="020B0604020202020204" pitchFamily="34" charset="0"/>
            <a:cs typeface="Arial" panose="020B0604020202020204" pitchFamily="34" charset="0"/>
          </a:endParaRPr>
        </a:p>
      </dgm:t>
    </dgm:pt>
    <dgm:pt modelId="{130D0271-5466-4B62-B7CC-1C00B5D0BFFB}" type="parTrans" cxnId="{527376AC-A91B-44A0-9030-EB10B2862B2E}">
      <dgm:prSet/>
      <dgm:spPr/>
      <dgm:t>
        <a:bodyPr/>
        <a:lstStyle/>
        <a:p>
          <a:endParaRPr lang="es-MX"/>
        </a:p>
      </dgm:t>
    </dgm:pt>
    <dgm:pt modelId="{EAA95E1A-3BE6-431F-A45E-183515C6D059}" type="sibTrans" cxnId="{527376AC-A91B-44A0-9030-EB10B2862B2E}">
      <dgm:prSet/>
      <dgm:spPr/>
      <dgm:t>
        <a:bodyPr/>
        <a:lstStyle/>
        <a:p>
          <a:endParaRPr lang="es-MX"/>
        </a:p>
      </dgm:t>
    </dgm:pt>
    <dgm:pt modelId="{ABA931B7-081F-4854-A3A4-41496F5618B4}" type="pres">
      <dgm:prSet presAssocID="{FEFA036E-C5A4-4224-AD02-157A987C691D}" presName="vert0" presStyleCnt="0">
        <dgm:presLayoutVars>
          <dgm:dir/>
          <dgm:animOne val="branch"/>
          <dgm:animLvl val="lvl"/>
        </dgm:presLayoutVars>
      </dgm:prSet>
      <dgm:spPr/>
    </dgm:pt>
    <dgm:pt modelId="{40955F0E-FB55-4A38-A2DE-1827F171FAF7}" type="pres">
      <dgm:prSet presAssocID="{341BB9F5-1D93-4C57-AEDF-285931DD20F6}" presName="thickLine" presStyleLbl="alignNode1" presStyleIdx="0" presStyleCnt="3"/>
      <dgm:spPr/>
    </dgm:pt>
    <dgm:pt modelId="{0B3F042A-4DC1-4D24-92C7-A41B70A660B5}" type="pres">
      <dgm:prSet presAssocID="{341BB9F5-1D93-4C57-AEDF-285931DD20F6}" presName="horz1" presStyleCnt="0"/>
      <dgm:spPr/>
    </dgm:pt>
    <dgm:pt modelId="{9679DC89-4869-4B90-99F6-7D91C884803B}" type="pres">
      <dgm:prSet presAssocID="{341BB9F5-1D93-4C57-AEDF-285931DD20F6}" presName="tx1" presStyleLbl="revTx" presStyleIdx="0" presStyleCnt="3" custScaleY="126102"/>
      <dgm:spPr/>
    </dgm:pt>
    <dgm:pt modelId="{BFD06A7C-B916-437C-8CC8-4C18A969C6AB}" type="pres">
      <dgm:prSet presAssocID="{341BB9F5-1D93-4C57-AEDF-285931DD20F6}" presName="vert1" presStyleCnt="0"/>
      <dgm:spPr/>
    </dgm:pt>
    <dgm:pt modelId="{31485CBB-966C-439A-9993-BE1DEB291587}" type="pres">
      <dgm:prSet presAssocID="{81A90326-E813-4A1B-8CAB-84CD1E02145E}" presName="thickLine" presStyleLbl="alignNode1" presStyleIdx="1" presStyleCnt="3"/>
      <dgm:spPr/>
    </dgm:pt>
    <dgm:pt modelId="{08D24C93-068D-4570-BB01-C2E56DC3D76A}" type="pres">
      <dgm:prSet presAssocID="{81A90326-E813-4A1B-8CAB-84CD1E02145E}" presName="horz1" presStyleCnt="0"/>
      <dgm:spPr/>
    </dgm:pt>
    <dgm:pt modelId="{9082F193-AB25-49F4-A423-235B3B2B28B1}" type="pres">
      <dgm:prSet presAssocID="{81A90326-E813-4A1B-8CAB-84CD1E02145E}" presName="tx1" presStyleLbl="revTx" presStyleIdx="1" presStyleCnt="3"/>
      <dgm:spPr/>
    </dgm:pt>
    <dgm:pt modelId="{AEBA9EE9-D7C0-469F-91CF-9A7BF6039510}" type="pres">
      <dgm:prSet presAssocID="{81A90326-E813-4A1B-8CAB-84CD1E02145E}" presName="vert1" presStyleCnt="0"/>
      <dgm:spPr/>
    </dgm:pt>
    <dgm:pt modelId="{26281E87-F4FB-4C77-8B1F-4631FC03BC53}" type="pres">
      <dgm:prSet presAssocID="{BFB080D8-9C4D-4A53-8FDB-089325E727C5}" presName="thickLine" presStyleLbl="alignNode1" presStyleIdx="2" presStyleCnt="3"/>
      <dgm:spPr/>
    </dgm:pt>
    <dgm:pt modelId="{968F3BAC-54E6-4F10-987F-D23399AE80C5}" type="pres">
      <dgm:prSet presAssocID="{BFB080D8-9C4D-4A53-8FDB-089325E727C5}" presName="horz1" presStyleCnt="0"/>
      <dgm:spPr/>
    </dgm:pt>
    <dgm:pt modelId="{4654C507-73EC-477A-8626-52ED2DAD853C}" type="pres">
      <dgm:prSet presAssocID="{BFB080D8-9C4D-4A53-8FDB-089325E727C5}" presName="tx1" presStyleLbl="revTx" presStyleIdx="2" presStyleCnt="3"/>
      <dgm:spPr/>
    </dgm:pt>
    <dgm:pt modelId="{926D39F5-B75D-48D8-BA35-BC44A6FE28C2}" type="pres">
      <dgm:prSet presAssocID="{BFB080D8-9C4D-4A53-8FDB-089325E727C5}" presName="vert1" presStyleCnt="0"/>
      <dgm:spPr/>
    </dgm:pt>
  </dgm:ptLst>
  <dgm:cxnLst>
    <dgm:cxn modelId="{17FED93A-5600-4289-AB4C-A2F431D4E1C0}" type="presOf" srcId="{341BB9F5-1D93-4C57-AEDF-285931DD20F6}" destId="{9679DC89-4869-4B90-99F6-7D91C884803B}" srcOrd="0" destOrd="0" presId="urn:microsoft.com/office/officeart/2008/layout/LinedList"/>
    <dgm:cxn modelId="{AC9C9E61-BE10-425A-8901-C6908BD0C96D}" type="presOf" srcId="{81A90326-E813-4A1B-8CAB-84CD1E02145E}" destId="{9082F193-AB25-49F4-A423-235B3B2B28B1}" srcOrd="0" destOrd="0" presId="urn:microsoft.com/office/officeart/2008/layout/LinedList"/>
    <dgm:cxn modelId="{F01F5064-B35E-4403-92EE-9A541080C0C0}" type="presOf" srcId="{FEFA036E-C5A4-4224-AD02-157A987C691D}" destId="{ABA931B7-081F-4854-A3A4-41496F5618B4}" srcOrd="0" destOrd="0" presId="urn:microsoft.com/office/officeart/2008/layout/LinedList"/>
    <dgm:cxn modelId="{B8FC8793-81DE-4EEF-AA89-12E70E8EA4E4}" type="presOf" srcId="{BFB080D8-9C4D-4A53-8FDB-089325E727C5}" destId="{4654C507-73EC-477A-8626-52ED2DAD853C}" srcOrd="0" destOrd="0" presId="urn:microsoft.com/office/officeart/2008/layout/LinedList"/>
    <dgm:cxn modelId="{527376AC-A91B-44A0-9030-EB10B2862B2E}" srcId="{FEFA036E-C5A4-4224-AD02-157A987C691D}" destId="{BFB080D8-9C4D-4A53-8FDB-089325E727C5}" srcOrd="2" destOrd="0" parTransId="{130D0271-5466-4B62-B7CC-1C00B5D0BFFB}" sibTransId="{EAA95E1A-3BE6-431F-A45E-183515C6D059}"/>
    <dgm:cxn modelId="{117DADBC-1F60-4B7E-9D0B-D8985E036DD9}" srcId="{FEFA036E-C5A4-4224-AD02-157A987C691D}" destId="{81A90326-E813-4A1B-8CAB-84CD1E02145E}" srcOrd="1" destOrd="0" parTransId="{A73FCF9D-0AAA-4FD5-A744-05ECC083DA4C}" sibTransId="{00AB6FC2-85BA-4AB7-A44F-587764E2A7F6}"/>
    <dgm:cxn modelId="{4F7280C3-325F-4093-863F-D2A2E55D127E}" srcId="{FEFA036E-C5A4-4224-AD02-157A987C691D}" destId="{341BB9F5-1D93-4C57-AEDF-285931DD20F6}" srcOrd="0" destOrd="0" parTransId="{C5DBF05B-A1A6-44A7-A55B-444945CB57E8}" sibTransId="{B59B02C1-96F9-49C5-A810-FCF2838736B8}"/>
    <dgm:cxn modelId="{27D7CC0F-579D-47EE-A1A4-A0D69A3321AC}" type="presParOf" srcId="{ABA931B7-081F-4854-A3A4-41496F5618B4}" destId="{40955F0E-FB55-4A38-A2DE-1827F171FAF7}" srcOrd="0" destOrd="0" presId="urn:microsoft.com/office/officeart/2008/layout/LinedList"/>
    <dgm:cxn modelId="{7EE0153B-2026-42CD-A97B-C234E5583B6F}" type="presParOf" srcId="{ABA931B7-081F-4854-A3A4-41496F5618B4}" destId="{0B3F042A-4DC1-4D24-92C7-A41B70A660B5}" srcOrd="1" destOrd="0" presId="urn:microsoft.com/office/officeart/2008/layout/LinedList"/>
    <dgm:cxn modelId="{B9179C14-97EE-4FB8-9F5E-5AE40F95A3B0}" type="presParOf" srcId="{0B3F042A-4DC1-4D24-92C7-A41B70A660B5}" destId="{9679DC89-4869-4B90-99F6-7D91C884803B}" srcOrd="0" destOrd="0" presId="urn:microsoft.com/office/officeart/2008/layout/LinedList"/>
    <dgm:cxn modelId="{8F99BD7A-A037-44B1-8E4B-D862AF1BA36B}" type="presParOf" srcId="{0B3F042A-4DC1-4D24-92C7-A41B70A660B5}" destId="{BFD06A7C-B916-437C-8CC8-4C18A969C6AB}" srcOrd="1" destOrd="0" presId="urn:microsoft.com/office/officeart/2008/layout/LinedList"/>
    <dgm:cxn modelId="{289AE057-92AE-43E6-99C3-296E4C2BFF31}" type="presParOf" srcId="{ABA931B7-081F-4854-A3A4-41496F5618B4}" destId="{31485CBB-966C-439A-9993-BE1DEB291587}" srcOrd="2" destOrd="0" presId="urn:microsoft.com/office/officeart/2008/layout/LinedList"/>
    <dgm:cxn modelId="{54995E5E-17D6-4737-AACE-5B3AF79F97E1}" type="presParOf" srcId="{ABA931B7-081F-4854-A3A4-41496F5618B4}" destId="{08D24C93-068D-4570-BB01-C2E56DC3D76A}" srcOrd="3" destOrd="0" presId="urn:microsoft.com/office/officeart/2008/layout/LinedList"/>
    <dgm:cxn modelId="{26E82A87-C581-4CF2-AF5B-8761788E3527}" type="presParOf" srcId="{08D24C93-068D-4570-BB01-C2E56DC3D76A}" destId="{9082F193-AB25-49F4-A423-235B3B2B28B1}" srcOrd="0" destOrd="0" presId="urn:microsoft.com/office/officeart/2008/layout/LinedList"/>
    <dgm:cxn modelId="{57C1D8AC-20B0-44C5-A698-1100FD13ACE2}" type="presParOf" srcId="{08D24C93-068D-4570-BB01-C2E56DC3D76A}" destId="{AEBA9EE9-D7C0-469F-91CF-9A7BF6039510}" srcOrd="1" destOrd="0" presId="urn:microsoft.com/office/officeart/2008/layout/LinedList"/>
    <dgm:cxn modelId="{AB53383C-81A8-4731-9D79-2124F712CE75}" type="presParOf" srcId="{ABA931B7-081F-4854-A3A4-41496F5618B4}" destId="{26281E87-F4FB-4C77-8B1F-4631FC03BC53}" srcOrd="4" destOrd="0" presId="urn:microsoft.com/office/officeart/2008/layout/LinedList"/>
    <dgm:cxn modelId="{AA6A8F0D-DF69-4527-8CAE-C21546B8D9CE}" type="presParOf" srcId="{ABA931B7-081F-4854-A3A4-41496F5618B4}" destId="{968F3BAC-54E6-4F10-987F-D23399AE80C5}" srcOrd="5" destOrd="0" presId="urn:microsoft.com/office/officeart/2008/layout/LinedList"/>
    <dgm:cxn modelId="{1C261901-1BC8-4B25-A78A-75C84D1FC39B}" type="presParOf" srcId="{968F3BAC-54E6-4F10-987F-D23399AE80C5}" destId="{4654C507-73EC-477A-8626-52ED2DAD853C}" srcOrd="0" destOrd="0" presId="urn:microsoft.com/office/officeart/2008/layout/LinedList"/>
    <dgm:cxn modelId="{8FB9C1B2-D76F-4BDF-94BD-0562B7BC6CE1}" type="presParOf" srcId="{968F3BAC-54E6-4F10-987F-D23399AE80C5}" destId="{926D39F5-B75D-48D8-BA35-BC44A6FE28C2}" srcOrd="1" destOrd="0" presId="urn:microsoft.com/office/officeart/2008/layout/Lin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3C88ACC-FC31-4185-A8FA-25B468DFA347}"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7FDF43D2-26F3-4DCC-A40B-CB0830AE31AE}">
      <dgm:prSet/>
      <dgm:spPr/>
      <dgm:t>
        <a:bodyPr/>
        <a:lstStyle/>
        <a:p>
          <a:pPr rtl="0"/>
          <a:r>
            <a:rPr lang="es-MX" b="1" dirty="0">
              <a:solidFill>
                <a:schemeClr val="tx1"/>
              </a:solidFill>
            </a:rPr>
            <a:t>Introducción</a:t>
          </a:r>
          <a:r>
            <a:rPr lang="es-MX" b="1" dirty="0"/>
            <a:t> </a:t>
          </a:r>
          <a:endParaRPr lang="es-MX" dirty="0"/>
        </a:p>
      </dgm:t>
    </dgm:pt>
    <dgm:pt modelId="{84C9DEE7-C7B8-4772-89B4-8C8306E6A3D7}" type="parTrans" cxnId="{0C6BE087-F06D-46D2-A01D-21303FE5E640}">
      <dgm:prSet/>
      <dgm:spPr/>
      <dgm:t>
        <a:bodyPr/>
        <a:lstStyle/>
        <a:p>
          <a:endParaRPr lang="es-MX"/>
        </a:p>
      </dgm:t>
    </dgm:pt>
    <dgm:pt modelId="{8F11DA83-7CB5-41B4-ABB7-D703180301BD}" type="sibTrans" cxnId="{0C6BE087-F06D-46D2-A01D-21303FE5E640}">
      <dgm:prSet/>
      <dgm:spPr/>
      <dgm:t>
        <a:bodyPr/>
        <a:lstStyle/>
        <a:p>
          <a:endParaRPr lang="es-MX"/>
        </a:p>
      </dgm:t>
    </dgm:pt>
    <dgm:pt modelId="{295DC9E4-8BC1-416E-9F5E-AE4A9BDEFB0D}" type="pres">
      <dgm:prSet presAssocID="{53C88ACC-FC31-4185-A8FA-25B468DFA347}" presName="linear" presStyleCnt="0">
        <dgm:presLayoutVars>
          <dgm:animLvl val="lvl"/>
          <dgm:resizeHandles val="exact"/>
        </dgm:presLayoutVars>
      </dgm:prSet>
      <dgm:spPr/>
    </dgm:pt>
    <dgm:pt modelId="{4F3DAE5B-5B2A-46E0-A5B5-439C02965FBF}" type="pres">
      <dgm:prSet presAssocID="{7FDF43D2-26F3-4DCC-A40B-CB0830AE31AE}" presName="parentText" presStyleLbl="node1" presStyleIdx="0" presStyleCnt="1">
        <dgm:presLayoutVars>
          <dgm:chMax val="0"/>
          <dgm:bulletEnabled val="1"/>
        </dgm:presLayoutVars>
      </dgm:prSet>
      <dgm:spPr/>
    </dgm:pt>
  </dgm:ptLst>
  <dgm:cxnLst>
    <dgm:cxn modelId="{FB9EBD53-F568-41EF-B327-3E8350D14FD8}" type="presOf" srcId="{53C88ACC-FC31-4185-A8FA-25B468DFA347}" destId="{295DC9E4-8BC1-416E-9F5E-AE4A9BDEFB0D}" srcOrd="0" destOrd="0" presId="urn:microsoft.com/office/officeart/2005/8/layout/vList2"/>
    <dgm:cxn modelId="{0C6BE087-F06D-46D2-A01D-21303FE5E640}" srcId="{53C88ACC-FC31-4185-A8FA-25B468DFA347}" destId="{7FDF43D2-26F3-4DCC-A40B-CB0830AE31AE}" srcOrd="0" destOrd="0" parTransId="{84C9DEE7-C7B8-4772-89B4-8C8306E6A3D7}" sibTransId="{8F11DA83-7CB5-41B4-ABB7-D703180301BD}"/>
    <dgm:cxn modelId="{5F2B9197-4BDB-42A4-AFE8-88654BA644BB}" type="presOf" srcId="{7FDF43D2-26F3-4DCC-A40B-CB0830AE31AE}" destId="{4F3DAE5B-5B2A-46E0-A5B5-439C02965FBF}" srcOrd="0" destOrd="0" presId="urn:microsoft.com/office/officeart/2005/8/layout/vList2"/>
    <dgm:cxn modelId="{0D699E48-505F-4A15-9B3A-418A59B461F7}" type="presParOf" srcId="{295DC9E4-8BC1-416E-9F5E-AE4A9BDEFB0D}" destId="{4F3DAE5B-5B2A-46E0-A5B5-439C02965FB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DE2B602-D1E0-42EC-A735-151754A78539}"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2F9E716A-FDBC-4A41-800C-F38B4CD087A3}">
      <dgm:prSet custT="1"/>
      <dgm:spPr/>
      <dgm:t>
        <a:bodyPr/>
        <a:lstStyle/>
        <a:p>
          <a:pPr rtl="0"/>
          <a:r>
            <a:rPr lang="es-MX" sz="2400" dirty="0">
              <a:solidFill>
                <a:schemeClr val="tx1"/>
              </a:solidFill>
              <a:latin typeface="Arial" panose="020B0604020202020204" pitchFamily="34" charset="0"/>
              <a:cs typeface="Arial" panose="020B0604020202020204" pitchFamily="34" charset="0"/>
            </a:rPr>
            <a:t>Los objetivos que se plantean para el tratamiento de las aguas, están relacionados con: </a:t>
          </a:r>
        </a:p>
      </dgm:t>
    </dgm:pt>
    <dgm:pt modelId="{09D533E5-1577-4064-9E74-75E1675AD4BA}" type="parTrans" cxnId="{3F63FCA1-1D91-4420-AA46-50566AD6F47E}">
      <dgm:prSet/>
      <dgm:spPr/>
      <dgm:t>
        <a:bodyPr/>
        <a:lstStyle/>
        <a:p>
          <a:endParaRPr lang="es-MX"/>
        </a:p>
      </dgm:t>
    </dgm:pt>
    <dgm:pt modelId="{EDC91BB7-09CF-49CC-BD4B-525FDB218C4C}" type="sibTrans" cxnId="{3F63FCA1-1D91-4420-AA46-50566AD6F47E}">
      <dgm:prSet/>
      <dgm:spPr/>
      <dgm:t>
        <a:bodyPr/>
        <a:lstStyle/>
        <a:p>
          <a:endParaRPr lang="es-MX"/>
        </a:p>
      </dgm:t>
    </dgm:pt>
    <dgm:pt modelId="{65E0DABD-9EA2-468B-AB35-62EF8F416E86}" type="pres">
      <dgm:prSet presAssocID="{9DE2B602-D1E0-42EC-A735-151754A78539}" presName="linear" presStyleCnt="0">
        <dgm:presLayoutVars>
          <dgm:animLvl val="lvl"/>
          <dgm:resizeHandles val="exact"/>
        </dgm:presLayoutVars>
      </dgm:prSet>
      <dgm:spPr/>
    </dgm:pt>
    <dgm:pt modelId="{C6E14CC1-3016-4743-9817-93A59B360692}" type="pres">
      <dgm:prSet presAssocID="{2F9E716A-FDBC-4A41-800C-F38B4CD087A3}" presName="parentText" presStyleLbl="node1" presStyleIdx="0" presStyleCnt="1">
        <dgm:presLayoutVars>
          <dgm:chMax val="0"/>
          <dgm:bulletEnabled val="1"/>
        </dgm:presLayoutVars>
      </dgm:prSet>
      <dgm:spPr/>
    </dgm:pt>
  </dgm:ptLst>
  <dgm:cxnLst>
    <dgm:cxn modelId="{C26EC40A-BF96-4756-A02D-84B3DBE1B765}" type="presOf" srcId="{2F9E716A-FDBC-4A41-800C-F38B4CD087A3}" destId="{C6E14CC1-3016-4743-9817-93A59B360692}" srcOrd="0" destOrd="0" presId="urn:microsoft.com/office/officeart/2005/8/layout/vList2"/>
    <dgm:cxn modelId="{CED9FB6D-2D75-4915-AE21-5D00D3BC98E8}" type="presOf" srcId="{9DE2B602-D1E0-42EC-A735-151754A78539}" destId="{65E0DABD-9EA2-468B-AB35-62EF8F416E86}" srcOrd="0" destOrd="0" presId="urn:microsoft.com/office/officeart/2005/8/layout/vList2"/>
    <dgm:cxn modelId="{3F63FCA1-1D91-4420-AA46-50566AD6F47E}" srcId="{9DE2B602-D1E0-42EC-A735-151754A78539}" destId="{2F9E716A-FDBC-4A41-800C-F38B4CD087A3}" srcOrd="0" destOrd="0" parTransId="{09D533E5-1577-4064-9E74-75E1675AD4BA}" sibTransId="{EDC91BB7-09CF-49CC-BD4B-525FDB218C4C}"/>
    <dgm:cxn modelId="{A964AC73-270F-4B2C-B8AB-51419C19F7B9}" type="presParOf" srcId="{65E0DABD-9EA2-468B-AB35-62EF8F416E86}" destId="{C6E14CC1-3016-4743-9817-93A59B36069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069161-616C-48B9-8F9F-C1BF959DAE5F}">
      <dsp:nvSpPr>
        <dsp:cNvPr id="0" name=""/>
        <dsp:cNvSpPr/>
      </dsp:nvSpPr>
      <dsp:spPr>
        <a:xfrm>
          <a:off x="0" y="989"/>
          <a:ext cx="8122938" cy="2023768"/>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rtl="0">
            <a:lnSpc>
              <a:spcPct val="90000"/>
            </a:lnSpc>
            <a:spcBef>
              <a:spcPct val="0"/>
            </a:spcBef>
            <a:spcAft>
              <a:spcPct val="35000"/>
            </a:spcAft>
            <a:buNone/>
          </a:pPr>
          <a:r>
            <a:rPr lang="es-ES" sz="2200" b="1" kern="1200" dirty="0">
              <a:solidFill>
                <a:schemeClr val="tx1"/>
              </a:solidFill>
              <a:latin typeface="Arial" panose="020B0604020202020204" pitchFamily="34" charset="0"/>
              <a:cs typeface="Arial" panose="020B0604020202020204" pitchFamily="34" charset="0"/>
            </a:rPr>
            <a:t>UNIVERSIDAD AUTONOMA DEL ESTADO DE MÉXICO</a:t>
          </a:r>
        </a:p>
        <a:p>
          <a:pPr marL="0" lvl="0" indent="0" algn="ctr" defTabSz="977900" rtl="0">
            <a:lnSpc>
              <a:spcPct val="90000"/>
            </a:lnSpc>
            <a:spcBef>
              <a:spcPct val="0"/>
            </a:spcBef>
            <a:spcAft>
              <a:spcPct val="35000"/>
            </a:spcAft>
            <a:buNone/>
          </a:pPr>
          <a:r>
            <a:rPr lang="es-ES" sz="2200" b="1" kern="1200" dirty="0">
              <a:solidFill>
                <a:schemeClr val="tx1"/>
              </a:solidFill>
              <a:latin typeface="Arial" panose="020B0604020202020204" pitchFamily="34" charset="0"/>
              <a:cs typeface="Arial" panose="020B0604020202020204" pitchFamily="34" charset="0"/>
            </a:rPr>
            <a:t>FACULTAD DE INGENIERÍA</a:t>
          </a:r>
        </a:p>
        <a:p>
          <a:pPr marL="0" lvl="0" indent="0" algn="ctr" defTabSz="977900" rtl="0">
            <a:lnSpc>
              <a:spcPct val="90000"/>
            </a:lnSpc>
            <a:spcBef>
              <a:spcPct val="0"/>
            </a:spcBef>
            <a:spcAft>
              <a:spcPct val="35000"/>
            </a:spcAft>
            <a:buNone/>
          </a:pPr>
          <a:r>
            <a:rPr lang="es-ES" sz="2200" b="1" kern="1200" dirty="0">
              <a:solidFill>
                <a:schemeClr val="tx1"/>
              </a:solidFill>
              <a:latin typeface="Arial" panose="020B0604020202020204" pitchFamily="34" charset="0"/>
              <a:cs typeface="Arial" panose="020B0604020202020204" pitchFamily="34" charset="0"/>
            </a:rPr>
            <a:t> CENTRO INTERAMERICANO DE RECURSOS DEL AGUA</a:t>
          </a:r>
          <a:endParaRPr lang="es-MX" sz="2200" kern="1200" dirty="0">
            <a:solidFill>
              <a:schemeClr val="tx1"/>
            </a:solidFill>
            <a:latin typeface="Arial" panose="020B0604020202020204" pitchFamily="34" charset="0"/>
            <a:cs typeface="Arial" panose="020B0604020202020204" pitchFamily="34" charset="0"/>
          </a:endParaRPr>
        </a:p>
      </dsp:txBody>
      <dsp:txXfrm>
        <a:off x="98792" y="99781"/>
        <a:ext cx="7925354" cy="182618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3BF8BF-5858-48F9-B2FA-74487B2AC435}">
      <dsp:nvSpPr>
        <dsp:cNvPr id="0" name=""/>
        <dsp:cNvSpPr/>
      </dsp:nvSpPr>
      <dsp:spPr>
        <a:xfrm>
          <a:off x="0" y="0"/>
          <a:ext cx="5410861" cy="50368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es-MX" sz="2100" b="0" i="1" kern="1200" baseline="0"/>
            <a:t>Tabla1, Caracterización del agua : Turín</a:t>
          </a:r>
          <a:endParaRPr lang="es-MX" sz="2100" kern="1200"/>
        </a:p>
      </dsp:txBody>
      <dsp:txXfrm>
        <a:off x="24588" y="24588"/>
        <a:ext cx="5361685" cy="45450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A29EC8-E7C9-4DF6-B18B-71571F1B899D}">
      <dsp:nvSpPr>
        <dsp:cNvPr id="0" name=""/>
        <dsp:cNvSpPr/>
      </dsp:nvSpPr>
      <dsp:spPr>
        <a:xfrm>
          <a:off x="0" y="149787"/>
          <a:ext cx="9698891" cy="71604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es-ES" sz="1800" b="0" i="1" kern="1200" baseline="0" dirty="0"/>
            <a:t>Tabla</a:t>
          </a:r>
          <a:r>
            <a:rPr lang="es-MX" sz="1800" b="0" i="1" kern="1200" baseline="0" dirty="0"/>
            <a:t> 2. - </a:t>
          </a:r>
          <a:r>
            <a:rPr lang="es-ES" sz="1800" b="0" i="1" kern="1200" baseline="0" dirty="0"/>
            <a:t>Eficiencia</a:t>
          </a:r>
          <a:r>
            <a:rPr lang="es-MX" sz="1800" b="0" i="1" kern="1200" baseline="0" dirty="0"/>
            <a:t> del </a:t>
          </a:r>
          <a:r>
            <a:rPr lang="es-ES" sz="1800" b="0" i="1" kern="1200" baseline="0" dirty="0"/>
            <a:t>tratamiento</a:t>
          </a:r>
          <a:r>
            <a:rPr lang="es-MX" sz="1800" b="0" i="1" kern="1200" baseline="0" dirty="0"/>
            <a:t> primario avanzado, y primario avanzado + lodos activados (datos recabados de </a:t>
          </a:r>
          <a:r>
            <a:rPr lang="es-MX" sz="1800" b="0" i="1" kern="1200" baseline="0" dirty="0" err="1"/>
            <a:t>Fall</a:t>
          </a:r>
          <a:r>
            <a:rPr lang="es-MX" sz="1800" b="0" i="1" kern="1200" baseline="0" dirty="0"/>
            <a:t>, 2018; </a:t>
          </a:r>
          <a:r>
            <a:rPr lang="es-MX" sz="1800" b="0" i="1" kern="1200" baseline="0" dirty="0" err="1"/>
            <a:t>Guida</a:t>
          </a:r>
          <a:r>
            <a:rPr lang="es-MX" sz="1800" b="0" i="1" kern="1200" baseline="0" dirty="0"/>
            <a:t> et al., 2007; </a:t>
          </a:r>
          <a:r>
            <a:rPr lang="es-MX" sz="1800" b="0" i="1" kern="1200" baseline="0" dirty="0" err="1"/>
            <a:t>Shao</a:t>
          </a:r>
          <a:r>
            <a:rPr lang="es-MX" sz="1800" b="0" i="1" kern="1200" baseline="0" dirty="0"/>
            <a:t> et al., 1996)</a:t>
          </a:r>
          <a:endParaRPr lang="es-MX" sz="1800" kern="1200" dirty="0"/>
        </a:p>
      </dsp:txBody>
      <dsp:txXfrm>
        <a:off x="34954" y="184741"/>
        <a:ext cx="9628983" cy="64613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ECBB86-9583-4E64-9561-1D1BDBB77FC4}">
      <dsp:nvSpPr>
        <dsp:cNvPr id="0" name=""/>
        <dsp:cNvSpPr/>
      </dsp:nvSpPr>
      <dsp:spPr>
        <a:xfrm>
          <a:off x="0" y="611"/>
          <a:ext cx="10112992" cy="89856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rtl="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Tabla 3. </a:t>
          </a:r>
        </a:p>
        <a:p>
          <a:pPr marL="0" lvl="0" indent="0" algn="l" defTabSz="622300" rtl="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Operaciones y procesos unitarios y sistemas de tratamiento utilizados para eliminar contaminantes presentes en el agua residual (</a:t>
          </a:r>
          <a:r>
            <a:rPr lang="es-MX" sz="1400" kern="1200" dirty="0" err="1">
              <a:latin typeface="Arial" panose="020B0604020202020204" pitchFamily="34" charset="0"/>
              <a:cs typeface="Arial" panose="020B0604020202020204" pitchFamily="34" charset="0"/>
            </a:rPr>
            <a:t>Metcalf</a:t>
          </a:r>
          <a:r>
            <a:rPr lang="es-MX" sz="1400" kern="1200" dirty="0">
              <a:latin typeface="Arial" panose="020B0604020202020204" pitchFamily="34" charset="0"/>
              <a:cs typeface="Arial" panose="020B0604020202020204" pitchFamily="34" charset="0"/>
            </a:rPr>
            <a:t> y Eddy, 2004)</a:t>
          </a:r>
        </a:p>
      </dsp:txBody>
      <dsp:txXfrm>
        <a:off x="43864" y="44475"/>
        <a:ext cx="10025264" cy="81083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ECBB86-9583-4E64-9561-1D1BDBB77FC4}">
      <dsp:nvSpPr>
        <dsp:cNvPr id="0" name=""/>
        <dsp:cNvSpPr/>
      </dsp:nvSpPr>
      <dsp:spPr>
        <a:xfrm>
          <a:off x="0" y="611"/>
          <a:ext cx="10112992" cy="89856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rtl="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Tabla 3. Continuación</a:t>
          </a:r>
        </a:p>
        <a:p>
          <a:pPr marL="0" lvl="0" indent="0" algn="l" defTabSz="622300" rtl="0">
            <a:lnSpc>
              <a:spcPct val="90000"/>
            </a:lnSpc>
            <a:spcBef>
              <a:spcPct val="0"/>
            </a:spcBef>
            <a:spcAft>
              <a:spcPct val="35000"/>
            </a:spcAft>
            <a:buNone/>
          </a:pPr>
          <a:r>
            <a:rPr lang="es-MX" sz="1400" kern="1200" dirty="0">
              <a:latin typeface="Arial" panose="020B0604020202020204" pitchFamily="34" charset="0"/>
              <a:cs typeface="Arial" panose="020B0604020202020204" pitchFamily="34" charset="0"/>
            </a:rPr>
            <a:t>Operaciones y procesos unitarios y sistemas de tratamiento utilizados para eliminar contaminantes presentes en el agua residual (</a:t>
          </a:r>
          <a:r>
            <a:rPr lang="es-MX" sz="1400" kern="1200" dirty="0" err="1">
              <a:latin typeface="Arial" panose="020B0604020202020204" pitchFamily="34" charset="0"/>
              <a:cs typeface="Arial" panose="020B0604020202020204" pitchFamily="34" charset="0"/>
            </a:rPr>
            <a:t>Metcalf</a:t>
          </a:r>
          <a:r>
            <a:rPr lang="es-MX" sz="1400" kern="1200" dirty="0">
              <a:latin typeface="Arial" panose="020B0604020202020204" pitchFamily="34" charset="0"/>
              <a:cs typeface="Arial" panose="020B0604020202020204" pitchFamily="34" charset="0"/>
            </a:rPr>
            <a:t> y Eddy, 2004)</a:t>
          </a:r>
        </a:p>
      </dsp:txBody>
      <dsp:txXfrm>
        <a:off x="43864" y="44475"/>
        <a:ext cx="10025264" cy="81083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7E5FBC-360B-4778-88E3-BB086C064F54}">
      <dsp:nvSpPr>
        <dsp:cNvPr id="0" name=""/>
        <dsp:cNvSpPr/>
      </dsp:nvSpPr>
      <dsp:spPr>
        <a:xfrm>
          <a:off x="0" y="149704"/>
          <a:ext cx="4080680" cy="369331"/>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s-MX" sz="2000" kern="1200" dirty="0">
              <a:latin typeface="Arial" panose="020B0604020202020204" pitchFamily="34" charset="0"/>
              <a:cs typeface="Arial" panose="020B0604020202020204" pitchFamily="34" charset="0"/>
            </a:rPr>
            <a:t>Tren de tratamiento propuesto</a:t>
          </a:r>
        </a:p>
      </dsp:txBody>
      <dsp:txXfrm>
        <a:off x="18029" y="167733"/>
        <a:ext cx="4044622" cy="33327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8D7AF3-C72D-4878-8860-514F554E3AF9}">
      <dsp:nvSpPr>
        <dsp:cNvPr id="0" name=""/>
        <dsp:cNvSpPr/>
      </dsp:nvSpPr>
      <dsp:spPr>
        <a:xfrm>
          <a:off x="0" y="0"/>
          <a:ext cx="2287953" cy="52767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es-MX" sz="2200" kern="1200"/>
            <a:t>Bibliografía</a:t>
          </a:r>
        </a:p>
      </dsp:txBody>
      <dsp:txXfrm>
        <a:off x="25759" y="25759"/>
        <a:ext cx="2236435" cy="4761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DDAF07-E1A0-4DE7-965A-887C17448468}">
      <dsp:nvSpPr>
        <dsp:cNvPr id="0" name=""/>
        <dsp:cNvSpPr/>
      </dsp:nvSpPr>
      <dsp:spPr>
        <a:xfrm>
          <a:off x="0" y="15115"/>
          <a:ext cx="7357403" cy="10296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s-MX" sz="1800" b="1" i="1" kern="1200" dirty="0">
              <a:solidFill>
                <a:schemeClr val="tx1"/>
              </a:solidFill>
              <a:latin typeface="Arial" panose="020B0604020202020204" pitchFamily="34" charset="0"/>
              <a:cs typeface="Arial" panose="020B0604020202020204" pitchFamily="34" charset="0"/>
            </a:rPr>
            <a:t>MAESTRÍA EN CIENCIAS DEL AGUA</a:t>
          </a:r>
          <a:endParaRPr lang="es-MX" sz="1800" kern="1200" dirty="0">
            <a:solidFill>
              <a:schemeClr val="tx1"/>
            </a:solidFill>
            <a:latin typeface="Arial" panose="020B0604020202020204" pitchFamily="34" charset="0"/>
            <a:cs typeface="Arial" panose="020B0604020202020204" pitchFamily="34" charset="0"/>
          </a:endParaRPr>
        </a:p>
      </dsp:txBody>
      <dsp:txXfrm>
        <a:off x="50261" y="65376"/>
        <a:ext cx="7256881" cy="929078"/>
      </dsp:txXfrm>
    </dsp:sp>
    <dsp:sp modelId="{A78A0046-AC0A-44F4-B1A3-FB1351E98512}">
      <dsp:nvSpPr>
        <dsp:cNvPr id="0" name=""/>
        <dsp:cNvSpPr/>
      </dsp:nvSpPr>
      <dsp:spPr>
        <a:xfrm>
          <a:off x="0" y="1203115"/>
          <a:ext cx="7357403" cy="10296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s-MX" sz="1800" b="1" i="1" kern="1200" dirty="0">
              <a:solidFill>
                <a:schemeClr val="tx1"/>
              </a:solidFill>
              <a:latin typeface="Arial" panose="020B0604020202020204" pitchFamily="34" charset="0"/>
              <a:cs typeface="Arial" panose="020B0604020202020204" pitchFamily="34" charset="0"/>
            </a:rPr>
            <a:t>DISEÑO DE PLANTAS DE TRATAMIENTO DE AGUA RESIDUAL INDUSTRIAL</a:t>
          </a:r>
          <a:endParaRPr lang="es-MX" sz="1800" kern="1200" dirty="0">
            <a:solidFill>
              <a:schemeClr val="tx1"/>
            </a:solidFill>
            <a:latin typeface="Arial" panose="020B0604020202020204" pitchFamily="34" charset="0"/>
            <a:cs typeface="Arial" panose="020B0604020202020204" pitchFamily="34" charset="0"/>
          </a:endParaRPr>
        </a:p>
      </dsp:txBody>
      <dsp:txXfrm>
        <a:off x="50261" y="1253376"/>
        <a:ext cx="7256881" cy="9290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8C075A-3B29-45BB-B3A9-356DC7C08F24}">
      <dsp:nvSpPr>
        <dsp:cNvPr id="0" name=""/>
        <dsp:cNvSpPr/>
      </dsp:nvSpPr>
      <dsp:spPr>
        <a:xfrm>
          <a:off x="0" y="195"/>
          <a:ext cx="4392488" cy="399719"/>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es-MX" sz="1800" kern="1200" dirty="0">
              <a:latin typeface="Arial" panose="020B0604020202020204" pitchFamily="34" charset="0"/>
              <a:cs typeface="Arial" panose="020B0604020202020204" pitchFamily="34" charset="0"/>
            </a:rPr>
            <a:t>SEPTIEMBRE DE 2018</a:t>
          </a:r>
        </a:p>
      </dsp:txBody>
      <dsp:txXfrm>
        <a:off x="19513" y="19708"/>
        <a:ext cx="4353462" cy="36069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3E4ADF-8D4F-432B-AE45-7F9419625856}">
      <dsp:nvSpPr>
        <dsp:cNvPr id="0" name=""/>
        <dsp:cNvSpPr/>
      </dsp:nvSpPr>
      <dsp:spPr>
        <a:xfrm>
          <a:off x="0" y="0"/>
          <a:ext cx="7766936" cy="16380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rtl="0">
            <a:lnSpc>
              <a:spcPct val="90000"/>
            </a:lnSpc>
            <a:spcBef>
              <a:spcPct val="0"/>
            </a:spcBef>
            <a:spcAft>
              <a:spcPct val="35000"/>
            </a:spcAft>
            <a:buNone/>
          </a:pPr>
          <a:r>
            <a:rPr lang="es-MX" sz="2800" b="1" i="0" kern="1200" dirty="0">
              <a:solidFill>
                <a:schemeClr val="tx1"/>
              </a:solidFill>
              <a:latin typeface="Arial" panose="020B0604020202020204" pitchFamily="34" charset="0"/>
              <a:cs typeface="Arial" panose="020B0604020202020204" pitchFamily="34" charset="0"/>
            </a:rPr>
            <a:t>Diseño de plantas de tratamiento de agua residual industrial.</a:t>
          </a:r>
        </a:p>
        <a:p>
          <a:pPr marL="0" lvl="0" indent="0" algn="ctr" defTabSz="1244600" rtl="0">
            <a:lnSpc>
              <a:spcPct val="90000"/>
            </a:lnSpc>
            <a:spcBef>
              <a:spcPct val="0"/>
            </a:spcBef>
            <a:spcAft>
              <a:spcPct val="35000"/>
            </a:spcAft>
            <a:buNone/>
          </a:pPr>
          <a:r>
            <a:rPr lang="es-MX" sz="2800" b="1" i="0" kern="1200" dirty="0">
              <a:solidFill>
                <a:schemeClr val="tx1"/>
              </a:solidFill>
              <a:latin typeface="Arial" panose="020B0604020202020204" pitchFamily="34" charset="0"/>
              <a:cs typeface="Arial" panose="020B0604020202020204" pitchFamily="34" charset="0"/>
            </a:rPr>
            <a:t>Introducción al diseño de PTARI</a:t>
          </a:r>
        </a:p>
      </dsp:txBody>
      <dsp:txXfrm>
        <a:off x="79961" y="79961"/>
        <a:ext cx="7607014" cy="147807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502FD3-7CE4-4D88-AAA8-9A85F8C39670}">
      <dsp:nvSpPr>
        <dsp:cNvPr id="0" name=""/>
        <dsp:cNvSpPr/>
      </dsp:nvSpPr>
      <dsp:spPr>
        <a:xfrm>
          <a:off x="0" y="185290"/>
          <a:ext cx="4290646" cy="64759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s-MX" sz="2700" b="1" i="1" kern="1200" dirty="0">
              <a:solidFill>
                <a:schemeClr val="tx1"/>
              </a:solidFill>
            </a:rPr>
            <a:t>Dr. </a:t>
          </a:r>
          <a:r>
            <a:rPr lang="es-MX" sz="2700" b="1" i="1" kern="1200" dirty="0" err="1">
              <a:solidFill>
                <a:schemeClr val="tx1"/>
              </a:solidFill>
            </a:rPr>
            <a:t>Daury</a:t>
          </a:r>
          <a:r>
            <a:rPr lang="es-MX" sz="2700" b="1" i="1" kern="1200" dirty="0">
              <a:solidFill>
                <a:schemeClr val="tx1"/>
              </a:solidFill>
            </a:rPr>
            <a:t> García Pulido</a:t>
          </a:r>
          <a:endParaRPr lang="es-MX" sz="2700" kern="1200" dirty="0">
            <a:solidFill>
              <a:schemeClr val="tx1"/>
            </a:solidFill>
          </a:endParaRPr>
        </a:p>
      </dsp:txBody>
      <dsp:txXfrm>
        <a:off x="31613" y="216903"/>
        <a:ext cx="4227420" cy="58436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E8C32B-F9FD-4DF5-8AF1-9D1346F7A1A9}">
      <dsp:nvSpPr>
        <dsp:cNvPr id="0" name=""/>
        <dsp:cNvSpPr/>
      </dsp:nvSpPr>
      <dsp:spPr>
        <a:xfrm>
          <a:off x="0" y="355"/>
          <a:ext cx="4415171" cy="782391"/>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endParaRPr lang="es-ES" sz="2400" b="1" kern="1200" dirty="0">
            <a:solidFill>
              <a:schemeClr val="tx1"/>
            </a:solidFill>
            <a:latin typeface="Arial" panose="020B0604020202020204" pitchFamily="34" charset="0"/>
            <a:cs typeface="Arial" panose="020B0604020202020204" pitchFamily="34" charset="0"/>
          </a:endParaRPr>
        </a:p>
        <a:p>
          <a:pPr marL="0" lvl="0" indent="0" algn="ctr" defTabSz="1066800" rtl="0">
            <a:lnSpc>
              <a:spcPct val="90000"/>
            </a:lnSpc>
            <a:spcBef>
              <a:spcPct val="0"/>
            </a:spcBef>
            <a:spcAft>
              <a:spcPct val="35000"/>
            </a:spcAft>
            <a:buNone/>
          </a:pPr>
          <a:r>
            <a:rPr lang="es-ES" sz="2400" b="1" kern="1200" dirty="0">
              <a:solidFill>
                <a:schemeClr val="tx1"/>
              </a:solidFill>
              <a:latin typeface="Arial" panose="020B0604020202020204" pitchFamily="34" charset="0"/>
              <a:cs typeface="Arial" panose="020B0604020202020204" pitchFamily="34" charset="0"/>
            </a:rPr>
            <a:t>GUIA DEL USUARIO</a:t>
          </a:r>
          <a:br>
            <a:rPr lang="es-MX" sz="2000" b="1" kern="1200" dirty="0"/>
          </a:br>
          <a:endParaRPr lang="es-MX" sz="2000" kern="1200" dirty="0"/>
        </a:p>
      </dsp:txBody>
      <dsp:txXfrm>
        <a:off x="38193" y="38548"/>
        <a:ext cx="4338785" cy="70600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955F0E-FB55-4A38-A2DE-1827F171FAF7}">
      <dsp:nvSpPr>
        <dsp:cNvPr id="0" name=""/>
        <dsp:cNvSpPr/>
      </dsp:nvSpPr>
      <dsp:spPr>
        <a:xfrm>
          <a:off x="0" y="101"/>
          <a:ext cx="11394831"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79DC89-4869-4B90-99F6-7D91C884803B}">
      <dsp:nvSpPr>
        <dsp:cNvPr id="0" name=""/>
        <dsp:cNvSpPr/>
      </dsp:nvSpPr>
      <dsp:spPr>
        <a:xfrm>
          <a:off x="0" y="101"/>
          <a:ext cx="11383703" cy="20156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just" defTabSz="889000" rtl="0">
            <a:lnSpc>
              <a:spcPct val="90000"/>
            </a:lnSpc>
            <a:spcBef>
              <a:spcPct val="0"/>
            </a:spcBef>
            <a:spcAft>
              <a:spcPct val="35000"/>
            </a:spcAft>
            <a:buNone/>
          </a:pPr>
          <a:r>
            <a:rPr lang="es-ES" sz="2000" b="0" kern="1200" dirty="0">
              <a:latin typeface="Arial" panose="020B0604020202020204" pitchFamily="34" charset="0"/>
              <a:cs typeface="Arial" panose="020B0604020202020204" pitchFamily="34" charset="0"/>
            </a:rPr>
            <a:t>El material didáctico presentado tiene como objetivo que el alumno conozca los estudios previos que se requieren para diseñar una planta de tratamiento de aguas residuales industriales. Con  apoyo de un ejemplo del tratamiento de las aguas residuales de una industria chocolatera. Se muestran cuales son los requerimientos mínimos necesarios para abordar el tema. De igual manera se presentan las bases teóricas sobre las cuales se sustenta el diseño de plantas de tratamiento de aguas residuales industriales con base en una recopilación de los principales procesos de diseño.</a:t>
          </a:r>
        </a:p>
        <a:p>
          <a:pPr marL="0" lvl="0" indent="0" algn="l" defTabSz="889000" rtl="0">
            <a:lnSpc>
              <a:spcPct val="90000"/>
            </a:lnSpc>
            <a:spcBef>
              <a:spcPct val="0"/>
            </a:spcBef>
            <a:spcAft>
              <a:spcPct val="35000"/>
            </a:spcAft>
            <a:buNone/>
          </a:pPr>
          <a:endParaRPr lang="es-MX" sz="2000" b="0" kern="1200" dirty="0">
            <a:latin typeface="Arial" panose="020B0604020202020204" pitchFamily="34" charset="0"/>
            <a:cs typeface="Arial" panose="020B0604020202020204" pitchFamily="34" charset="0"/>
          </a:endParaRPr>
        </a:p>
      </dsp:txBody>
      <dsp:txXfrm>
        <a:off x="0" y="101"/>
        <a:ext cx="11383703" cy="2015691"/>
      </dsp:txXfrm>
    </dsp:sp>
    <dsp:sp modelId="{31485CBB-966C-439A-9993-BE1DEB291587}">
      <dsp:nvSpPr>
        <dsp:cNvPr id="0" name=""/>
        <dsp:cNvSpPr/>
      </dsp:nvSpPr>
      <dsp:spPr>
        <a:xfrm>
          <a:off x="0" y="2015792"/>
          <a:ext cx="11394831"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82F193-AB25-49F4-A423-235B3B2B28B1}">
      <dsp:nvSpPr>
        <dsp:cNvPr id="0" name=""/>
        <dsp:cNvSpPr/>
      </dsp:nvSpPr>
      <dsp:spPr>
        <a:xfrm>
          <a:off x="0" y="2015792"/>
          <a:ext cx="11394831" cy="1598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rtl="0">
            <a:lnSpc>
              <a:spcPct val="90000"/>
            </a:lnSpc>
            <a:spcBef>
              <a:spcPct val="0"/>
            </a:spcBef>
            <a:spcAft>
              <a:spcPct val="35000"/>
            </a:spcAft>
            <a:buNone/>
          </a:pPr>
          <a:endParaRPr lang="es-ES" sz="2000" b="0" kern="1200" dirty="0">
            <a:latin typeface="Arial" panose="020B0604020202020204" pitchFamily="34" charset="0"/>
            <a:cs typeface="Arial" panose="020B0604020202020204" pitchFamily="34" charset="0"/>
          </a:endParaRPr>
        </a:p>
        <a:p>
          <a:pPr marL="0" lvl="0" indent="0" algn="just" defTabSz="889000" rtl="0">
            <a:lnSpc>
              <a:spcPct val="90000"/>
            </a:lnSpc>
            <a:spcBef>
              <a:spcPct val="0"/>
            </a:spcBef>
            <a:spcAft>
              <a:spcPct val="35000"/>
            </a:spcAft>
            <a:buNone/>
          </a:pPr>
          <a:r>
            <a:rPr lang="es-ES" sz="2000" b="0" kern="1200" dirty="0">
              <a:latin typeface="Arial" panose="020B0604020202020204" pitchFamily="34" charset="0"/>
              <a:cs typeface="Arial" panose="020B0604020202020204" pitchFamily="34" charset="0"/>
            </a:rPr>
            <a:t>Este material tiene la intención de facilitar la exposición y comprensión de este tema, auxiliándose de imágenes y figuras sencillas pero de alto contenido.</a:t>
          </a:r>
          <a:endParaRPr lang="es-MX" sz="2000" b="0" kern="1200" dirty="0">
            <a:latin typeface="Arial" panose="020B0604020202020204" pitchFamily="34" charset="0"/>
            <a:cs typeface="Arial" panose="020B0604020202020204" pitchFamily="34" charset="0"/>
          </a:endParaRPr>
        </a:p>
      </dsp:txBody>
      <dsp:txXfrm>
        <a:off x="0" y="2015792"/>
        <a:ext cx="11394831" cy="1598460"/>
      </dsp:txXfrm>
    </dsp:sp>
    <dsp:sp modelId="{26281E87-F4FB-4C77-8B1F-4631FC03BC53}">
      <dsp:nvSpPr>
        <dsp:cNvPr id="0" name=""/>
        <dsp:cNvSpPr/>
      </dsp:nvSpPr>
      <dsp:spPr>
        <a:xfrm>
          <a:off x="0" y="3614253"/>
          <a:ext cx="11394831"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54C507-73EC-477A-8626-52ED2DAD853C}">
      <dsp:nvSpPr>
        <dsp:cNvPr id="0" name=""/>
        <dsp:cNvSpPr/>
      </dsp:nvSpPr>
      <dsp:spPr>
        <a:xfrm>
          <a:off x="0" y="3614253"/>
          <a:ext cx="11394831" cy="1598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just" defTabSz="889000" rtl="0">
            <a:lnSpc>
              <a:spcPct val="90000"/>
            </a:lnSpc>
            <a:spcBef>
              <a:spcPct val="0"/>
            </a:spcBef>
            <a:spcAft>
              <a:spcPct val="35000"/>
            </a:spcAft>
            <a:buNone/>
          </a:pPr>
          <a:r>
            <a:rPr lang="es-ES" sz="2000" b="0" kern="1200" dirty="0">
              <a:latin typeface="Arial" panose="020B0604020202020204" pitchFamily="34" charset="0"/>
              <a:cs typeface="Arial" panose="020B0604020202020204" pitchFamily="34" charset="0"/>
            </a:rPr>
            <a:t>La presentación inicia con las bases teóricas de la clasificación y funcionamiento, posteriormente muestra los métodos de diseño planteados por diversos autores y concluye mostrando el tren de tratamiento seleccionado con base en los estudios que le antecedieron.</a:t>
          </a:r>
          <a:endParaRPr lang="es-MX" sz="2000" b="0" kern="1200" dirty="0">
            <a:latin typeface="Arial" panose="020B0604020202020204" pitchFamily="34" charset="0"/>
            <a:cs typeface="Arial" panose="020B0604020202020204" pitchFamily="34" charset="0"/>
          </a:endParaRPr>
        </a:p>
      </dsp:txBody>
      <dsp:txXfrm>
        <a:off x="0" y="3614253"/>
        <a:ext cx="11394831" cy="159846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DAE5B-5B2A-46E0-A5B5-439C02965FBF}">
      <dsp:nvSpPr>
        <dsp:cNvPr id="0" name=""/>
        <dsp:cNvSpPr/>
      </dsp:nvSpPr>
      <dsp:spPr>
        <a:xfrm>
          <a:off x="0" y="3408"/>
          <a:ext cx="2422414" cy="59962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rtl="0">
            <a:lnSpc>
              <a:spcPct val="90000"/>
            </a:lnSpc>
            <a:spcBef>
              <a:spcPct val="0"/>
            </a:spcBef>
            <a:spcAft>
              <a:spcPct val="35000"/>
            </a:spcAft>
            <a:buNone/>
          </a:pPr>
          <a:r>
            <a:rPr lang="es-MX" sz="2500" b="1" kern="1200" dirty="0">
              <a:solidFill>
                <a:schemeClr val="tx1"/>
              </a:solidFill>
            </a:rPr>
            <a:t>Introducción</a:t>
          </a:r>
          <a:r>
            <a:rPr lang="es-MX" sz="2500" b="1" kern="1200" dirty="0"/>
            <a:t> </a:t>
          </a:r>
          <a:endParaRPr lang="es-MX" sz="2500" kern="1200" dirty="0"/>
        </a:p>
      </dsp:txBody>
      <dsp:txXfrm>
        <a:off x="29271" y="32679"/>
        <a:ext cx="2363872" cy="54108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E14CC1-3016-4743-9817-93A59B360692}">
      <dsp:nvSpPr>
        <dsp:cNvPr id="0" name=""/>
        <dsp:cNvSpPr/>
      </dsp:nvSpPr>
      <dsp:spPr>
        <a:xfrm>
          <a:off x="0" y="2769"/>
          <a:ext cx="8596668" cy="11044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s-MX" sz="2400" kern="1200" dirty="0">
              <a:solidFill>
                <a:schemeClr val="tx1"/>
              </a:solidFill>
              <a:latin typeface="Arial" panose="020B0604020202020204" pitchFamily="34" charset="0"/>
              <a:cs typeface="Arial" panose="020B0604020202020204" pitchFamily="34" charset="0"/>
            </a:rPr>
            <a:t>Los objetivos que se plantean para el tratamiento de las aguas, están relacionados con: </a:t>
          </a:r>
        </a:p>
      </dsp:txBody>
      <dsp:txXfrm>
        <a:off x="53916" y="56685"/>
        <a:ext cx="8488836" cy="99664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415399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0543021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5606051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a:t>Haga clic para modificar el estilo de título del patrón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a:t>Haga clic para modificar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9641236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7625189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5175091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4196102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‹Nº›</a:t>
            </a:fld>
            <a:endParaRPr lang="en-US" dirty="0"/>
          </a:p>
        </p:txBody>
      </p:sp>
    </p:spTree>
    <p:extLst>
      <p:ext uri="{BB962C8B-B14F-4D97-AF65-F5344CB8AC3E}">
        <p14:creationId xmlns:p14="http://schemas.microsoft.com/office/powerpoint/2010/main" val="36608024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409306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3"/>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779903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432499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9/27/18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‹Nº›</a:t>
            </a:fld>
            <a:endParaRPr lang="en-US" dirty="0"/>
          </a:p>
        </p:txBody>
      </p:sp>
    </p:spTree>
    <p:extLst>
      <p:ext uri="{BB962C8B-B14F-4D97-AF65-F5344CB8AC3E}">
        <p14:creationId xmlns:p14="http://schemas.microsoft.com/office/powerpoint/2010/main" val="3146892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709110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7" name="Date Placeholder 2"/>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34649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0162323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7" name="Date Placeholder 4"/>
          <p:cNvSpPr>
            <a:spLocks noGrp="1"/>
          </p:cNvSpPr>
          <p:nvPr>
            <p:ph type="dt" sz="half" idx="10"/>
          </p:nvPr>
        </p:nvSpPr>
        <p:spPr/>
        <p:txBody>
          <a:bodyPr/>
          <a:lstStyle/>
          <a:p>
            <a:fld id="{42A54C80-263E-416B-A8E0-580EDEADCBDC}" type="datetimeFigureOut">
              <a:rPr lang="en-US" smtClean="0"/>
              <a:t>9/27/18</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519954A3-9DFD-4C44-94BA-B95130A3BA1C}" type="slidenum">
              <a:rPr lang="en-US" smtClean="0"/>
              <a:t>‹Nº›</a:t>
            </a:fld>
            <a:endParaRPr lang="en-US" dirty="0"/>
          </a:p>
        </p:txBody>
      </p:sp>
    </p:spTree>
    <p:extLst>
      <p:ext uri="{BB962C8B-B14F-4D97-AF65-F5344CB8AC3E}">
        <p14:creationId xmlns:p14="http://schemas.microsoft.com/office/powerpoint/2010/main" val="2677932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9/27/18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281594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61BEF0D-F0BB-DE4B-95CE-6DB70DBA9567}" type="datetimeFigureOut">
              <a:rPr lang="en-US" smtClean="0"/>
              <a:pPr/>
              <a:t>9/27/18</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819383088"/>
      </p:ext>
    </p:extLst>
  </p:cSld>
  <p:clrMap bg1="dk1" tx1="lt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7.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image" Target="../media/image17.wmf"/><Relationship Id="rId1" Type="http://schemas.openxmlformats.org/officeDocument/2006/relationships/slideLayout" Target="../slideLayouts/slideLayout7.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1148067141"/>
              </p:ext>
            </p:extLst>
          </p:nvPr>
        </p:nvGraphicFramePr>
        <p:xfrm>
          <a:off x="1744393" y="407963"/>
          <a:ext cx="8122938" cy="20257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a 5"/>
          <p:cNvGraphicFramePr/>
          <p:nvPr>
            <p:extLst>
              <p:ext uri="{D42A27DB-BD31-4B8C-83A1-F6EECF244321}">
                <p14:modId xmlns:p14="http://schemas.microsoft.com/office/powerpoint/2010/main" val="2908227142"/>
              </p:ext>
            </p:extLst>
          </p:nvPr>
        </p:nvGraphicFramePr>
        <p:xfrm>
          <a:off x="2127160" y="2800792"/>
          <a:ext cx="7357403" cy="224783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8" name="Diagrama 7"/>
          <p:cNvGraphicFramePr/>
          <p:nvPr>
            <p:extLst>
              <p:ext uri="{D42A27DB-BD31-4B8C-83A1-F6EECF244321}">
                <p14:modId xmlns:p14="http://schemas.microsoft.com/office/powerpoint/2010/main" val="3521027387"/>
              </p:ext>
            </p:extLst>
          </p:nvPr>
        </p:nvGraphicFramePr>
        <p:xfrm>
          <a:off x="7105230" y="5750673"/>
          <a:ext cx="4392488" cy="40011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41111752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altLang="es-MX" sz="4400" dirty="0">
                <a:solidFill>
                  <a:schemeClr val="tx1"/>
                </a:solidFill>
                <a:latin typeface="Arial" panose="020B0604020202020204" pitchFamily="34" charset="0"/>
                <a:ea typeface="Calibri" panose="020F0502020204030204" pitchFamily="34" charset="0"/>
                <a:cs typeface="Arial" panose="020B0604020202020204" pitchFamily="34" charset="0"/>
              </a:rPr>
              <a:t>Croquis de localizaci</a:t>
            </a:r>
            <a:r>
              <a:rPr lang="es-MX" altLang="es-MX" sz="4400" dirty="0">
                <a:solidFill>
                  <a:schemeClr val="tx1"/>
                </a:solidFill>
                <a:latin typeface="Calibri" panose="020F0502020204030204" pitchFamily="34" charset="0"/>
                <a:ea typeface="Calibri" panose="020F0502020204030204" pitchFamily="34" charset="0"/>
                <a:cs typeface="Arial" panose="020B0604020202020204" pitchFamily="34" charset="0"/>
              </a:rPr>
              <a:t>ó</a:t>
            </a:r>
            <a:r>
              <a:rPr lang="es-MX" altLang="es-MX" sz="4400" dirty="0">
                <a:solidFill>
                  <a:schemeClr val="tx1"/>
                </a:solidFill>
                <a:latin typeface="Arial" panose="020B0604020202020204" pitchFamily="34" charset="0"/>
                <a:ea typeface="Calibri" panose="020F0502020204030204" pitchFamily="34" charset="0"/>
                <a:cs typeface="Arial" panose="020B0604020202020204" pitchFamily="34" charset="0"/>
              </a:rPr>
              <a:t>n</a:t>
            </a:r>
            <a:br>
              <a:rPr lang="es-MX" altLang="es-MX" sz="4400" dirty="0">
                <a:solidFill>
                  <a:schemeClr val="tx1"/>
                </a:solidFill>
              </a:rPr>
            </a:br>
            <a:endParaRPr lang="es-MX" dirty="0"/>
          </a:p>
        </p:txBody>
      </p:sp>
      <p:sp>
        <p:nvSpPr>
          <p:cNvPr id="5" name="Rectangle 3"/>
          <p:cNvSpPr>
            <a:spLocks noChangeArrowheads="1"/>
          </p:cNvSpPr>
          <p:nvPr/>
        </p:nvSpPr>
        <p:spPr bwMode="auto">
          <a:xfrm>
            <a:off x="3766782" y="616509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3" name="CuadroTexto 2"/>
          <p:cNvSpPr txBox="1"/>
          <p:nvPr/>
        </p:nvSpPr>
        <p:spPr>
          <a:xfrm>
            <a:off x="887104" y="1853248"/>
            <a:ext cx="4039738" cy="3693319"/>
          </a:xfrm>
          <a:prstGeom prst="rect">
            <a:avLst/>
          </a:prstGeom>
          <a:noFill/>
        </p:spPr>
        <p:txBody>
          <a:bodyPr wrap="square" rtlCol="0">
            <a:spAutoFit/>
          </a:bodyPr>
          <a:lstStyle/>
          <a:p>
            <a:r>
              <a:rPr lang="es-MX" dirty="0"/>
              <a:t>Los datos a obtener junto con el croquis de localización deberá estar acompañado de los datos de :</a:t>
            </a:r>
          </a:p>
          <a:p>
            <a:endParaRPr lang="es-MX" dirty="0"/>
          </a:p>
          <a:p>
            <a:r>
              <a:rPr lang="es-MX" dirty="0">
                <a:latin typeface="Arial" panose="020B0604020202020204" pitchFamily="34" charset="0"/>
                <a:cs typeface="Arial" panose="020B0604020202020204" pitchFamily="34" charset="0"/>
              </a:rPr>
              <a:t>Cotas topográficas</a:t>
            </a:r>
          </a:p>
          <a:p>
            <a:r>
              <a:rPr lang="es-MX" dirty="0">
                <a:latin typeface="Arial" panose="020B0604020202020204" pitchFamily="34" charset="0"/>
                <a:cs typeface="Arial" panose="020B0604020202020204" pitchFamily="34" charset="0"/>
              </a:rPr>
              <a:t>Áreas de captación de aguas pluviales</a:t>
            </a:r>
          </a:p>
          <a:p>
            <a:r>
              <a:rPr lang="es-MX" dirty="0">
                <a:latin typeface="Arial" panose="020B0604020202020204" pitchFamily="34" charset="0"/>
                <a:cs typeface="Arial" panose="020B0604020202020204" pitchFamily="34" charset="0"/>
              </a:rPr>
              <a:t>Zonas con probabilidad de ubicación de la PT</a:t>
            </a:r>
          </a:p>
          <a:p>
            <a:r>
              <a:rPr lang="es-MX" dirty="0">
                <a:latin typeface="Arial" panose="020B0604020202020204" pitchFamily="34" charset="0"/>
                <a:cs typeface="Arial" panose="020B0604020202020204" pitchFamily="34" charset="0"/>
              </a:rPr>
              <a:t>Tipo de drenaje actual</a:t>
            </a:r>
          </a:p>
          <a:p>
            <a:r>
              <a:rPr lang="es-MX" dirty="0">
                <a:latin typeface="Arial" panose="020B0604020202020204" pitchFamily="34" charset="0"/>
                <a:cs typeface="Arial" panose="020B0604020202020204" pitchFamily="34" charset="0"/>
              </a:rPr>
              <a:t>Zona de descarga</a:t>
            </a:r>
          </a:p>
          <a:p>
            <a:r>
              <a:rPr lang="es-MX" dirty="0">
                <a:latin typeface="Arial" panose="020B0604020202020204" pitchFamily="34" charset="0"/>
                <a:cs typeface="Arial" panose="020B0604020202020204" pitchFamily="34" charset="0"/>
              </a:rPr>
              <a:t>Etc.</a:t>
            </a:r>
          </a:p>
        </p:txBody>
      </p:sp>
      <p:pic>
        <p:nvPicPr>
          <p:cNvPr id="4" name="Imagen 3"/>
          <p:cNvPicPr>
            <a:picLocks noChangeAspect="1"/>
          </p:cNvPicPr>
          <p:nvPr/>
        </p:nvPicPr>
        <p:blipFill>
          <a:blip r:embed="rId2"/>
          <a:stretch>
            <a:fillRect/>
          </a:stretch>
        </p:blipFill>
        <p:spPr>
          <a:xfrm>
            <a:off x="5167835" y="1714340"/>
            <a:ext cx="3822824" cy="2664161"/>
          </a:xfrm>
          <a:prstGeom prst="rect">
            <a:avLst/>
          </a:prstGeom>
        </p:spPr>
      </p:pic>
      <p:sp>
        <p:nvSpPr>
          <p:cNvPr id="6" name="Rectángulo 5"/>
          <p:cNvSpPr/>
          <p:nvPr/>
        </p:nvSpPr>
        <p:spPr>
          <a:xfrm>
            <a:off x="5167835" y="4694920"/>
            <a:ext cx="5927795" cy="276999"/>
          </a:xfrm>
          <a:prstGeom prst="rect">
            <a:avLst/>
          </a:prstGeom>
        </p:spPr>
        <p:txBody>
          <a:bodyPr wrap="square">
            <a:spAutoFit/>
          </a:bodyPr>
          <a:lstStyle/>
          <a:p>
            <a:r>
              <a:rPr lang="es-MX" sz="1200" dirty="0"/>
              <a:t>https://www.google.com.mx/search?rlz=1C1GGGE_esMX619MX621&amp;biw</a:t>
            </a:r>
          </a:p>
        </p:txBody>
      </p:sp>
      <p:pic>
        <p:nvPicPr>
          <p:cNvPr id="7" name="Imagen 6"/>
          <p:cNvPicPr>
            <a:picLocks noChangeAspect="1"/>
          </p:cNvPicPr>
          <p:nvPr/>
        </p:nvPicPr>
        <p:blipFill>
          <a:blip r:embed="rId3"/>
          <a:stretch>
            <a:fillRect/>
          </a:stretch>
        </p:blipFill>
        <p:spPr>
          <a:xfrm>
            <a:off x="9231651" y="1692600"/>
            <a:ext cx="2396241" cy="1403008"/>
          </a:xfrm>
          <a:prstGeom prst="rect">
            <a:avLst/>
          </a:prstGeom>
        </p:spPr>
      </p:pic>
      <p:pic>
        <p:nvPicPr>
          <p:cNvPr id="8" name="Imagen 7"/>
          <p:cNvPicPr>
            <a:picLocks noChangeAspect="1"/>
          </p:cNvPicPr>
          <p:nvPr/>
        </p:nvPicPr>
        <p:blipFill>
          <a:blip r:embed="rId4"/>
          <a:stretch>
            <a:fillRect/>
          </a:stretch>
        </p:blipFill>
        <p:spPr>
          <a:xfrm>
            <a:off x="9231651" y="3246918"/>
            <a:ext cx="2454938" cy="1325082"/>
          </a:xfrm>
          <a:prstGeom prst="rect">
            <a:avLst/>
          </a:prstGeom>
        </p:spPr>
      </p:pic>
    </p:spTree>
    <p:extLst>
      <p:ext uri="{BB962C8B-B14F-4D97-AF65-F5344CB8AC3E}">
        <p14:creationId xmlns:p14="http://schemas.microsoft.com/office/powerpoint/2010/main" val="27928672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54190172"/>
              </p:ext>
            </p:extLst>
          </p:nvPr>
        </p:nvGraphicFramePr>
        <p:xfrm>
          <a:off x="764273" y="1692322"/>
          <a:ext cx="10727143" cy="4954142"/>
        </p:xfrm>
        <a:graphic>
          <a:graphicData uri="http://schemas.openxmlformats.org/drawingml/2006/table">
            <a:tbl>
              <a:tblPr firstRow="1" firstCol="1" bandRow="1">
                <a:tableStyleId>{5C22544A-7EE6-4342-B048-85BDC9FD1C3A}</a:tableStyleId>
              </a:tblPr>
              <a:tblGrid>
                <a:gridCol w="4181998">
                  <a:extLst>
                    <a:ext uri="{9D8B030D-6E8A-4147-A177-3AD203B41FA5}">
                      <a16:colId xmlns:a16="http://schemas.microsoft.com/office/drawing/2014/main" val="20000"/>
                    </a:ext>
                  </a:extLst>
                </a:gridCol>
                <a:gridCol w="1254724">
                  <a:extLst>
                    <a:ext uri="{9D8B030D-6E8A-4147-A177-3AD203B41FA5}">
                      <a16:colId xmlns:a16="http://schemas.microsoft.com/office/drawing/2014/main" val="20001"/>
                    </a:ext>
                  </a:extLst>
                </a:gridCol>
                <a:gridCol w="1254724">
                  <a:extLst>
                    <a:ext uri="{9D8B030D-6E8A-4147-A177-3AD203B41FA5}">
                      <a16:colId xmlns:a16="http://schemas.microsoft.com/office/drawing/2014/main" val="20002"/>
                    </a:ext>
                  </a:extLst>
                </a:gridCol>
                <a:gridCol w="1254724">
                  <a:extLst>
                    <a:ext uri="{9D8B030D-6E8A-4147-A177-3AD203B41FA5}">
                      <a16:colId xmlns:a16="http://schemas.microsoft.com/office/drawing/2014/main" val="20003"/>
                    </a:ext>
                  </a:extLst>
                </a:gridCol>
                <a:gridCol w="1526249">
                  <a:extLst>
                    <a:ext uri="{9D8B030D-6E8A-4147-A177-3AD203B41FA5}">
                      <a16:colId xmlns:a16="http://schemas.microsoft.com/office/drawing/2014/main" val="20004"/>
                    </a:ext>
                  </a:extLst>
                </a:gridCol>
                <a:gridCol w="1254724">
                  <a:extLst>
                    <a:ext uri="{9D8B030D-6E8A-4147-A177-3AD203B41FA5}">
                      <a16:colId xmlns:a16="http://schemas.microsoft.com/office/drawing/2014/main" val="20005"/>
                    </a:ext>
                  </a:extLst>
                </a:gridCol>
              </a:tblGrid>
              <a:tr h="671439">
                <a:tc>
                  <a:txBody>
                    <a:bodyPr/>
                    <a:lstStyle/>
                    <a:p>
                      <a:pPr algn="ctr">
                        <a:lnSpc>
                          <a:spcPct val="150000"/>
                        </a:lnSpc>
                        <a:spcAft>
                          <a:spcPts val="0"/>
                        </a:spcAft>
                      </a:pPr>
                      <a:r>
                        <a:rPr lang="es-MX" sz="1400" dirty="0">
                          <a:effectLst/>
                        </a:rPr>
                        <a:t>Parámetros promedio</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dirty="0">
                          <a:effectLst/>
                        </a:rPr>
                        <a:t>Muestra 1</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dirty="0">
                          <a:effectLst/>
                        </a:rPr>
                        <a:t>Muestra 2</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dirty="0">
                          <a:effectLst/>
                        </a:rPr>
                        <a:t>Muestra 3</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Promedio</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00B050"/>
                    </a:solidFill>
                  </a:tcPr>
                </a:tc>
                <a:tc>
                  <a:txBody>
                    <a:bodyPr/>
                    <a:lstStyle/>
                    <a:p>
                      <a:pPr algn="ctr">
                        <a:lnSpc>
                          <a:spcPct val="150000"/>
                        </a:lnSpc>
                        <a:spcAft>
                          <a:spcPts val="0"/>
                        </a:spcAft>
                      </a:pPr>
                      <a:r>
                        <a:rPr lang="es-MX" sz="1400">
                          <a:effectLst/>
                        </a:rPr>
                        <a:t>Desv. Est.</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361970">
                <a:tc>
                  <a:txBody>
                    <a:bodyPr/>
                    <a:lstStyle/>
                    <a:p>
                      <a:pPr>
                        <a:lnSpc>
                          <a:spcPct val="150000"/>
                        </a:lnSpc>
                        <a:spcAft>
                          <a:spcPts val="0"/>
                        </a:spcAft>
                      </a:pPr>
                      <a:r>
                        <a:rPr lang="es-MX" sz="1400">
                          <a:effectLst/>
                        </a:rPr>
                        <a:t>pH</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4.20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5.00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4.30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4.50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00B050"/>
                    </a:solidFill>
                  </a:tcPr>
                </a:tc>
                <a:tc>
                  <a:txBody>
                    <a:bodyPr/>
                    <a:lstStyle/>
                    <a:p>
                      <a:pPr algn="ctr">
                        <a:lnSpc>
                          <a:spcPct val="150000"/>
                        </a:lnSpc>
                        <a:spcAft>
                          <a:spcPts val="0"/>
                        </a:spcAft>
                      </a:pPr>
                      <a:r>
                        <a:rPr lang="es-MX" sz="1400">
                          <a:effectLst/>
                        </a:rPr>
                        <a:t>0.44</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361970">
                <a:tc>
                  <a:txBody>
                    <a:bodyPr/>
                    <a:lstStyle/>
                    <a:p>
                      <a:pPr>
                        <a:lnSpc>
                          <a:spcPct val="150000"/>
                        </a:lnSpc>
                        <a:spcAft>
                          <a:spcPts val="0"/>
                        </a:spcAft>
                      </a:pPr>
                      <a:r>
                        <a:rPr lang="es-MX" sz="1400">
                          <a:effectLst/>
                        </a:rPr>
                        <a:t>DQO Total (mg/L)</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5690.40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5000.00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7372.50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6020.97</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00B050"/>
                    </a:solidFill>
                  </a:tcPr>
                </a:tc>
                <a:tc>
                  <a:txBody>
                    <a:bodyPr/>
                    <a:lstStyle/>
                    <a:p>
                      <a:pPr algn="ctr">
                        <a:lnSpc>
                          <a:spcPct val="150000"/>
                        </a:lnSpc>
                        <a:spcAft>
                          <a:spcPts val="0"/>
                        </a:spcAft>
                      </a:pPr>
                      <a:r>
                        <a:rPr lang="es-MX" sz="1400">
                          <a:effectLst/>
                        </a:rPr>
                        <a:t>1220.31</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361970">
                <a:tc>
                  <a:txBody>
                    <a:bodyPr/>
                    <a:lstStyle/>
                    <a:p>
                      <a:pPr>
                        <a:lnSpc>
                          <a:spcPct val="150000"/>
                        </a:lnSpc>
                        <a:spcAft>
                          <a:spcPts val="0"/>
                        </a:spcAft>
                      </a:pPr>
                      <a:r>
                        <a:rPr lang="es-MX" sz="1400">
                          <a:effectLst/>
                        </a:rPr>
                        <a:t>DQO Soluble (mg/L)</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4138.20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4025.00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5352.50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4505.23</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00B050"/>
                    </a:solidFill>
                  </a:tcPr>
                </a:tc>
                <a:tc>
                  <a:txBody>
                    <a:bodyPr/>
                    <a:lstStyle/>
                    <a:p>
                      <a:pPr algn="ctr">
                        <a:lnSpc>
                          <a:spcPct val="150000"/>
                        </a:lnSpc>
                        <a:spcAft>
                          <a:spcPts val="0"/>
                        </a:spcAft>
                      </a:pPr>
                      <a:r>
                        <a:rPr lang="es-MX" sz="1400">
                          <a:effectLst/>
                        </a:rPr>
                        <a:t>735.93</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361970">
                <a:tc>
                  <a:txBody>
                    <a:bodyPr/>
                    <a:lstStyle/>
                    <a:p>
                      <a:pPr>
                        <a:lnSpc>
                          <a:spcPct val="150000"/>
                        </a:lnSpc>
                        <a:spcAft>
                          <a:spcPts val="0"/>
                        </a:spcAft>
                      </a:pPr>
                      <a:r>
                        <a:rPr lang="es-MX" sz="1400">
                          <a:effectLst/>
                        </a:rPr>
                        <a:t>DQO soluble/DQO total</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0.70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0.81</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0.73</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0.74</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00B050"/>
                    </a:solidFill>
                  </a:tcPr>
                </a:tc>
                <a:tc>
                  <a:txBody>
                    <a:bodyPr/>
                    <a:lstStyle/>
                    <a:p>
                      <a:pPr algn="ctr">
                        <a:lnSpc>
                          <a:spcPct val="150000"/>
                        </a:lnSpc>
                        <a:spcAft>
                          <a:spcPts val="0"/>
                        </a:spcAft>
                      </a:pPr>
                      <a:r>
                        <a:rPr lang="es-MX" sz="1400">
                          <a:effectLst/>
                        </a:rPr>
                        <a:t>0.05</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1024973">
                <a:tc>
                  <a:txBody>
                    <a:bodyPr/>
                    <a:lstStyle/>
                    <a:p>
                      <a:pPr>
                        <a:lnSpc>
                          <a:spcPct val="150000"/>
                        </a:lnSpc>
                        <a:spcAft>
                          <a:spcPts val="0"/>
                        </a:spcAft>
                      </a:pPr>
                      <a:r>
                        <a:rPr lang="es-MX" sz="1400">
                          <a:effectLst/>
                        </a:rPr>
                        <a:t>AGV (mg AV como A. Acético/L)</a:t>
                      </a:r>
                    </a:p>
                    <a:p>
                      <a:pPr>
                        <a:lnSpc>
                          <a:spcPct val="150000"/>
                        </a:lnSpc>
                        <a:spcAft>
                          <a:spcPts val="0"/>
                        </a:spcAft>
                      </a:pPr>
                      <a:r>
                        <a:rPr lang="es-MX" sz="1400">
                          <a:effectLst/>
                        </a:rPr>
                        <a:t>(ácidos grasos volátiles)</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1754.30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657.50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381.40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931.07</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00B050"/>
                    </a:solidFill>
                  </a:tcPr>
                </a:tc>
                <a:tc>
                  <a:txBody>
                    <a:bodyPr/>
                    <a:lstStyle/>
                    <a:p>
                      <a:pPr algn="ctr">
                        <a:lnSpc>
                          <a:spcPct val="150000"/>
                        </a:lnSpc>
                        <a:spcAft>
                          <a:spcPts val="0"/>
                        </a:spcAft>
                      </a:pPr>
                      <a:r>
                        <a:rPr lang="es-MX" sz="1400">
                          <a:effectLst/>
                        </a:rPr>
                        <a:t>726.18</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361970">
                <a:tc>
                  <a:txBody>
                    <a:bodyPr/>
                    <a:lstStyle/>
                    <a:p>
                      <a:pPr>
                        <a:lnSpc>
                          <a:spcPct val="150000"/>
                        </a:lnSpc>
                        <a:spcAft>
                          <a:spcPts val="0"/>
                        </a:spcAft>
                      </a:pPr>
                      <a:r>
                        <a:rPr lang="es-MX" sz="1400">
                          <a:effectLst/>
                        </a:rPr>
                        <a:t>Alcalinidad(mgCaCO3/L)</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307.90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endParaRPr lang="es-MX" sz="1400">
                        <a:effectLst/>
                        <a:latin typeface="Calibri" panose="020F0502020204030204" pitchFamily="34" charset="0"/>
                      </a:endParaRPr>
                    </a:p>
                  </a:txBody>
                  <a:tcPr marL="68580" marR="68580" marT="0" marB="0"/>
                </a:tc>
                <a:tc>
                  <a:txBody>
                    <a:bodyPr/>
                    <a:lstStyle/>
                    <a:p>
                      <a:pPr algn="ctr">
                        <a:lnSpc>
                          <a:spcPct val="150000"/>
                        </a:lnSpc>
                        <a:spcAft>
                          <a:spcPts val="0"/>
                        </a:spcAft>
                      </a:pPr>
                      <a:r>
                        <a:rPr lang="es-MX" sz="1400">
                          <a:effectLst/>
                        </a:rPr>
                        <a:t>821.80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564.85</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00B050"/>
                    </a:solidFill>
                  </a:tcPr>
                </a:tc>
                <a:tc>
                  <a:txBody>
                    <a:bodyPr/>
                    <a:lstStyle/>
                    <a:p>
                      <a:pPr algn="ctr">
                        <a:lnSpc>
                          <a:spcPct val="150000"/>
                        </a:lnSpc>
                        <a:spcAft>
                          <a:spcPts val="0"/>
                        </a:spcAft>
                      </a:pPr>
                      <a:r>
                        <a:rPr lang="es-MX" sz="1400">
                          <a:effectLst/>
                        </a:rPr>
                        <a:t>363.38</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361970">
                <a:tc>
                  <a:txBody>
                    <a:bodyPr/>
                    <a:lstStyle/>
                    <a:p>
                      <a:pPr>
                        <a:lnSpc>
                          <a:spcPct val="150000"/>
                        </a:lnSpc>
                        <a:spcAft>
                          <a:spcPts val="0"/>
                        </a:spcAft>
                      </a:pPr>
                      <a:r>
                        <a:rPr lang="es-MX" sz="1400">
                          <a:effectLst/>
                        </a:rPr>
                        <a:t>SST (mg/L de SST)</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315.00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331.90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323.45</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00B050"/>
                    </a:solidFill>
                  </a:tcPr>
                </a:tc>
                <a:tc>
                  <a:txBody>
                    <a:bodyPr/>
                    <a:lstStyle/>
                    <a:p>
                      <a:pPr algn="ctr">
                        <a:lnSpc>
                          <a:spcPct val="150000"/>
                        </a:lnSpc>
                        <a:spcAft>
                          <a:spcPts val="0"/>
                        </a:spcAft>
                      </a:pPr>
                      <a:r>
                        <a:rPr lang="es-MX" sz="1400">
                          <a:effectLst/>
                        </a:rPr>
                        <a:t>11.95</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361970">
                <a:tc>
                  <a:txBody>
                    <a:bodyPr/>
                    <a:lstStyle/>
                    <a:p>
                      <a:pPr>
                        <a:lnSpc>
                          <a:spcPct val="150000"/>
                        </a:lnSpc>
                        <a:spcAft>
                          <a:spcPts val="0"/>
                        </a:spcAft>
                      </a:pPr>
                      <a:r>
                        <a:rPr lang="es-MX" sz="1400">
                          <a:effectLst/>
                        </a:rPr>
                        <a:t>SSV (mg/L de SSV)</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250.00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296.40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273.20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00B050"/>
                    </a:solidFill>
                  </a:tcPr>
                </a:tc>
                <a:tc>
                  <a:txBody>
                    <a:bodyPr/>
                    <a:lstStyle/>
                    <a:p>
                      <a:pPr algn="ctr">
                        <a:lnSpc>
                          <a:spcPct val="150000"/>
                        </a:lnSpc>
                        <a:spcAft>
                          <a:spcPts val="0"/>
                        </a:spcAft>
                      </a:pPr>
                      <a:r>
                        <a:rPr lang="es-MX" sz="1400">
                          <a:effectLst/>
                        </a:rPr>
                        <a:t>32.81</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r h="361970">
                <a:tc>
                  <a:txBody>
                    <a:bodyPr/>
                    <a:lstStyle/>
                    <a:p>
                      <a:pPr>
                        <a:lnSpc>
                          <a:spcPct val="150000"/>
                        </a:lnSpc>
                        <a:spcAft>
                          <a:spcPts val="0"/>
                        </a:spcAft>
                      </a:pPr>
                      <a:r>
                        <a:rPr lang="es-MX" sz="1400">
                          <a:effectLst/>
                        </a:rPr>
                        <a:t>Fosforo (mg(L)</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1.77.20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177.20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177.20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177.20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00B050"/>
                    </a:solidFill>
                  </a:tcPr>
                </a:tc>
                <a:tc>
                  <a:txBody>
                    <a:bodyPr/>
                    <a:lstStyle/>
                    <a:p>
                      <a:pPr algn="ctr">
                        <a:lnSpc>
                          <a:spcPct val="150000"/>
                        </a:lnSpc>
                        <a:spcAft>
                          <a:spcPts val="0"/>
                        </a:spcAft>
                      </a:pPr>
                      <a:r>
                        <a:rPr lang="es-MX" sz="1400">
                          <a:effectLst/>
                        </a:rPr>
                        <a:t>177.20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9"/>
                  </a:ext>
                </a:extLst>
              </a:tr>
              <a:tr h="361970">
                <a:tc>
                  <a:txBody>
                    <a:bodyPr/>
                    <a:lstStyle/>
                    <a:p>
                      <a:pPr>
                        <a:lnSpc>
                          <a:spcPct val="150000"/>
                        </a:lnSpc>
                        <a:spcAft>
                          <a:spcPts val="0"/>
                        </a:spcAft>
                      </a:pPr>
                      <a:r>
                        <a:rPr lang="es-MX" sz="1400">
                          <a:effectLst/>
                        </a:rPr>
                        <a:t>N-NH3 (mg/L)</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4.20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4.20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a:effectLst/>
                        </a:rPr>
                        <a:t>4.20</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es-MX" sz="1400" dirty="0">
                          <a:effectLst/>
                        </a:rPr>
                        <a:t>4.20</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00B050"/>
                    </a:solidFill>
                  </a:tcPr>
                </a:tc>
                <a:tc>
                  <a:txBody>
                    <a:bodyPr/>
                    <a:lstStyle/>
                    <a:p>
                      <a:pPr algn="ctr">
                        <a:lnSpc>
                          <a:spcPct val="150000"/>
                        </a:lnSpc>
                        <a:spcAft>
                          <a:spcPts val="0"/>
                        </a:spcAft>
                      </a:pPr>
                      <a:r>
                        <a:rPr lang="es-MX" sz="1400" dirty="0">
                          <a:effectLst/>
                        </a:rPr>
                        <a:t>4.20</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10"/>
                  </a:ext>
                </a:extLst>
              </a:tr>
            </a:tbl>
          </a:graphicData>
        </a:graphic>
      </p:graphicFrame>
      <p:graphicFrame>
        <p:nvGraphicFramePr>
          <p:cNvPr id="7" name="Diagrama 6"/>
          <p:cNvGraphicFramePr/>
          <p:nvPr>
            <p:extLst>
              <p:ext uri="{D42A27DB-BD31-4B8C-83A1-F6EECF244321}">
                <p14:modId xmlns:p14="http://schemas.microsoft.com/office/powerpoint/2010/main" val="3298033263"/>
              </p:ext>
            </p:extLst>
          </p:nvPr>
        </p:nvGraphicFramePr>
        <p:xfrm>
          <a:off x="716983" y="976842"/>
          <a:ext cx="5410861" cy="579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832446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9404723" cy="557216"/>
          </a:xfrm>
        </p:spPr>
        <p:txBody>
          <a:bodyPr/>
          <a:lstStyle/>
          <a:p>
            <a:r>
              <a:rPr lang="es-MX" sz="2400" dirty="0">
                <a:latin typeface="Arial" panose="020B0604020202020204" pitchFamily="34" charset="0"/>
                <a:cs typeface="Arial" panose="020B0604020202020204" pitchFamily="34" charset="0"/>
              </a:rPr>
              <a:t>Descripción de parámetros conforme a los datos de la tabla 1</a:t>
            </a:r>
          </a:p>
        </p:txBody>
      </p:sp>
      <p:sp>
        <p:nvSpPr>
          <p:cNvPr id="3" name="Marcador de contenido 2"/>
          <p:cNvSpPr>
            <a:spLocks noGrp="1"/>
          </p:cNvSpPr>
          <p:nvPr>
            <p:ph idx="1"/>
          </p:nvPr>
        </p:nvSpPr>
        <p:spPr>
          <a:xfrm>
            <a:off x="646112" y="2052919"/>
            <a:ext cx="7228646" cy="1208896"/>
          </a:xfrm>
        </p:spPr>
        <p:txBody>
          <a:bodyPr>
            <a:normAutofit/>
          </a:bodyPr>
          <a:lstStyle/>
          <a:p>
            <a:pPr marL="0" indent="0" algn="just">
              <a:buNone/>
            </a:pPr>
            <a:r>
              <a:rPr lang="es-MX" sz="1800" dirty="0">
                <a:latin typeface="Arial" panose="020B0604020202020204" pitchFamily="34" charset="0"/>
                <a:cs typeface="Arial" panose="020B0604020202020204" pitchFamily="34" charset="0"/>
              </a:rPr>
              <a:t>El valor de pH de las A.R. de la chocolatera  es ácido. Para emplear un reactor biológico como tratamiento, el valor reportado en la literatura debe ser 6.5 – 7.5.</a:t>
            </a:r>
          </a:p>
        </p:txBody>
      </p:sp>
      <p:sp>
        <p:nvSpPr>
          <p:cNvPr id="4" name="Rectángulo 3"/>
          <p:cNvSpPr/>
          <p:nvPr/>
        </p:nvSpPr>
        <p:spPr>
          <a:xfrm>
            <a:off x="502810" y="1196879"/>
            <a:ext cx="1423788" cy="669094"/>
          </a:xfrm>
          <a:prstGeom prst="rect">
            <a:avLst/>
          </a:prstGeom>
        </p:spPr>
        <p:txBody>
          <a:bodyPr wrap="none">
            <a:spAutoFit/>
          </a:bodyPr>
          <a:lstStyle/>
          <a:p>
            <a:pPr lvl="1">
              <a:lnSpc>
                <a:spcPct val="150000"/>
              </a:lnSpc>
              <a:spcBef>
                <a:spcPts val="200"/>
              </a:spcBef>
              <a:spcAft>
                <a:spcPts val="0"/>
              </a:spcAft>
            </a:pPr>
            <a:r>
              <a:rPr lang="es-MX" sz="2800" b="1" dirty="0">
                <a:latin typeface="Arial" panose="020B0604020202020204" pitchFamily="34" charset="0"/>
                <a:ea typeface="Times New Roman" panose="02020603050405020304" pitchFamily="18" charset="0"/>
                <a:cs typeface="Times New Roman" panose="02020603050405020304" pitchFamily="18" charset="0"/>
              </a:rPr>
              <a:t>pH   </a:t>
            </a:r>
            <a:endParaRPr lang="es-MX" sz="3200" b="1" dirty="0">
              <a:effectLst/>
              <a:latin typeface="Calibri Light" panose="020F0302020204030204" pitchFamily="34" charset="0"/>
              <a:ea typeface="Times New Roman" panose="02020603050405020304" pitchFamily="18" charset="0"/>
              <a:cs typeface="Times New Roman" panose="02020603050405020304" pitchFamily="18" charset="0"/>
            </a:endParaRPr>
          </a:p>
        </p:txBody>
      </p:sp>
      <p:sp>
        <p:nvSpPr>
          <p:cNvPr id="5" name="Rectángulo 4"/>
          <p:cNvSpPr/>
          <p:nvPr/>
        </p:nvSpPr>
        <p:spPr>
          <a:xfrm>
            <a:off x="646111" y="5022377"/>
            <a:ext cx="7324182" cy="1200329"/>
          </a:xfrm>
          <a:prstGeom prst="rect">
            <a:avLst/>
          </a:prstGeom>
        </p:spPr>
        <p:txBody>
          <a:bodyPr wrap="square">
            <a:spAutoFit/>
          </a:bodyPr>
          <a:lstStyle/>
          <a:p>
            <a:pPr algn="just"/>
            <a:r>
              <a:rPr lang="es-MX" dirty="0">
                <a:latin typeface="Arial" panose="020B0604020202020204" pitchFamily="34" charset="0"/>
                <a:cs typeface="Arial" panose="020B0604020202020204" pitchFamily="34" charset="0"/>
              </a:rPr>
              <a:t>De acuerdo con la literatura el pH suele incrementarse al emplear esta técnica de tratamiento, por lo que se espera contar con un valor de pH mayor, entre 6.5 – 7.5 a la salida del tratamiento primario avanzado.</a:t>
            </a:r>
          </a:p>
        </p:txBody>
      </p:sp>
      <p:sp>
        <p:nvSpPr>
          <p:cNvPr id="6" name="Rectángulo 5"/>
          <p:cNvSpPr/>
          <p:nvPr/>
        </p:nvSpPr>
        <p:spPr>
          <a:xfrm>
            <a:off x="646111" y="3261815"/>
            <a:ext cx="7324182" cy="1477328"/>
          </a:xfrm>
          <a:prstGeom prst="rect">
            <a:avLst/>
          </a:prstGeom>
        </p:spPr>
        <p:txBody>
          <a:bodyPr wrap="square">
            <a:spAutoFit/>
          </a:bodyPr>
          <a:lstStyle/>
          <a:p>
            <a:pPr algn="just"/>
            <a:r>
              <a:rPr lang="es-MX" dirty="0">
                <a:latin typeface="Arial" panose="020B0604020202020204" pitchFamily="34" charset="0"/>
                <a:cs typeface="Arial" panose="020B0604020202020204" pitchFamily="34" charset="0"/>
              </a:rPr>
              <a:t>Una propuesta para la planta de tratamiento de aguas residuales, consiste en un pretratamiento, seguido de una primera fase de tratamiento, con un primario avanzado, usando FeCl</a:t>
            </a:r>
            <a:r>
              <a:rPr lang="es-MX" baseline="-25000" dirty="0">
                <a:latin typeface="Arial" panose="020B0604020202020204" pitchFamily="34" charset="0"/>
                <a:cs typeface="Arial" panose="020B0604020202020204" pitchFamily="34" charset="0"/>
              </a:rPr>
              <a:t>3</a:t>
            </a:r>
            <a:r>
              <a:rPr lang="es-MX" dirty="0">
                <a:latin typeface="Arial" panose="020B0604020202020204" pitchFamily="34" charset="0"/>
                <a:cs typeface="Arial" panose="020B0604020202020204" pitchFamily="34" charset="0"/>
              </a:rPr>
              <a:t> como coagulante, pues valores de pH requeridos para el uso de FeCl</a:t>
            </a:r>
            <a:r>
              <a:rPr lang="es-MX" baseline="-25000" dirty="0">
                <a:latin typeface="Arial" panose="020B0604020202020204" pitchFamily="34" charset="0"/>
                <a:cs typeface="Arial" panose="020B0604020202020204" pitchFamily="34" charset="0"/>
              </a:rPr>
              <a:t>3</a:t>
            </a:r>
            <a:r>
              <a:rPr lang="es-MX" dirty="0">
                <a:latin typeface="Arial" panose="020B0604020202020204" pitchFamily="34" charset="0"/>
                <a:cs typeface="Arial" panose="020B0604020202020204" pitchFamily="34" charset="0"/>
              </a:rPr>
              <a:t> se ubican entre 4 – 6 (</a:t>
            </a:r>
            <a:r>
              <a:rPr lang="es-MX" dirty="0" err="1">
                <a:latin typeface="Arial" panose="020B0604020202020204" pitchFamily="34" charset="0"/>
                <a:cs typeface="Arial" panose="020B0604020202020204" pitchFamily="34" charset="0"/>
              </a:rPr>
              <a:t>Fall</a:t>
            </a:r>
            <a:r>
              <a:rPr lang="es-MX" dirty="0">
                <a:latin typeface="Arial" panose="020B0604020202020204" pitchFamily="34" charset="0"/>
                <a:cs typeface="Arial" panose="020B0604020202020204" pitchFamily="34" charset="0"/>
              </a:rPr>
              <a:t>, 2018). NaHCO</a:t>
            </a:r>
            <a:r>
              <a:rPr lang="es-MX" baseline="-25000" dirty="0">
                <a:latin typeface="Arial" panose="020B0604020202020204" pitchFamily="34" charset="0"/>
                <a:cs typeface="Arial" panose="020B0604020202020204" pitchFamily="34" charset="0"/>
              </a:rPr>
              <a:t>3</a:t>
            </a:r>
            <a:r>
              <a:rPr lang="es-MX" dirty="0">
                <a:latin typeface="Arial" panose="020B0604020202020204" pitchFamily="34" charset="0"/>
                <a:cs typeface="Arial" panose="020B0604020202020204" pitchFamily="34" charset="0"/>
              </a:rPr>
              <a:t>; Mier, 2016).</a:t>
            </a:r>
          </a:p>
        </p:txBody>
      </p:sp>
      <p:sp>
        <p:nvSpPr>
          <p:cNvPr id="9" name="Rectángulo 8"/>
          <p:cNvSpPr/>
          <p:nvPr/>
        </p:nvSpPr>
        <p:spPr>
          <a:xfrm>
            <a:off x="8122620" y="5922624"/>
            <a:ext cx="3705562" cy="600164"/>
          </a:xfrm>
          <a:prstGeom prst="rect">
            <a:avLst/>
          </a:prstGeom>
        </p:spPr>
        <p:txBody>
          <a:bodyPr wrap="square">
            <a:spAutoFit/>
          </a:bodyPr>
          <a:lstStyle/>
          <a:p>
            <a:r>
              <a:rPr lang="es-MX" sz="1100" dirty="0">
                <a:latin typeface="Arial" panose="020B0604020202020204" pitchFamily="34" charset="0"/>
                <a:cs typeface="Arial" panose="020B0604020202020204" pitchFamily="34" charset="0"/>
              </a:rPr>
              <a:t>https://www.google.com.mx/search?rlz=1C1GGGE_esMX619MX621&amp;biw=1366&amp;bih=626&amp;tbm=isch&amp;sa=1&amp;ei=qAisW4-DKsKOtQW6kJCwDQ&amp;q</a:t>
            </a:r>
          </a:p>
        </p:txBody>
      </p:sp>
      <p:pic>
        <p:nvPicPr>
          <p:cNvPr id="10" name="Imagen 9"/>
          <p:cNvPicPr>
            <a:picLocks noChangeAspect="1"/>
          </p:cNvPicPr>
          <p:nvPr/>
        </p:nvPicPr>
        <p:blipFill>
          <a:blip r:embed="rId2"/>
          <a:stretch>
            <a:fillRect/>
          </a:stretch>
        </p:blipFill>
        <p:spPr>
          <a:xfrm>
            <a:off x="8122620" y="2052919"/>
            <a:ext cx="3705562" cy="3801971"/>
          </a:xfrm>
          <a:prstGeom prst="rect">
            <a:avLst/>
          </a:prstGeom>
        </p:spPr>
      </p:pic>
    </p:spTree>
    <p:extLst>
      <p:ext uri="{BB962C8B-B14F-4D97-AF65-F5344CB8AC3E}">
        <p14:creationId xmlns:p14="http://schemas.microsoft.com/office/powerpoint/2010/main" val="39112071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9404723" cy="557216"/>
          </a:xfrm>
        </p:spPr>
        <p:txBody>
          <a:bodyPr/>
          <a:lstStyle/>
          <a:p>
            <a:r>
              <a:rPr lang="es-MX" sz="2400" dirty="0">
                <a:latin typeface="Arial" panose="020B0604020202020204" pitchFamily="34" charset="0"/>
                <a:cs typeface="Arial" panose="020B0604020202020204" pitchFamily="34" charset="0"/>
              </a:rPr>
              <a:t>Descripción de parámetros conforme a los datos de la tabla 1</a:t>
            </a:r>
          </a:p>
        </p:txBody>
      </p:sp>
      <p:sp>
        <p:nvSpPr>
          <p:cNvPr id="4" name="Rectángulo 3"/>
          <p:cNvSpPr/>
          <p:nvPr/>
        </p:nvSpPr>
        <p:spPr>
          <a:xfrm>
            <a:off x="502810" y="1196879"/>
            <a:ext cx="1423788" cy="669094"/>
          </a:xfrm>
          <a:prstGeom prst="rect">
            <a:avLst/>
          </a:prstGeom>
        </p:spPr>
        <p:txBody>
          <a:bodyPr wrap="none">
            <a:spAutoFit/>
          </a:bodyPr>
          <a:lstStyle/>
          <a:p>
            <a:pPr lvl="1">
              <a:lnSpc>
                <a:spcPct val="150000"/>
              </a:lnSpc>
              <a:spcBef>
                <a:spcPts val="200"/>
              </a:spcBef>
              <a:spcAft>
                <a:spcPts val="0"/>
              </a:spcAft>
            </a:pPr>
            <a:r>
              <a:rPr lang="es-MX" sz="2800" b="1" dirty="0">
                <a:latin typeface="Arial" panose="020B0604020202020204" pitchFamily="34" charset="0"/>
                <a:ea typeface="Times New Roman" panose="02020603050405020304" pitchFamily="18" charset="0"/>
                <a:cs typeface="Times New Roman" panose="02020603050405020304" pitchFamily="18" charset="0"/>
              </a:rPr>
              <a:t>pH   </a:t>
            </a:r>
            <a:endParaRPr lang="es-MX" sz="3200" b="1" dirty="0">
              <a:effectLst/>
              <a:latin typeface="Calibri Light" panose="020F0302020204030204" pitchFamily="34" charset="0"/>
              <a:ea typeface="Times New Roman" panose="02020603050405020304" pitchFamily="18" charset="0"/>
              <a:cs typeface="Times New Roman" panose="02020603050405020304" pitchFamily="18" charset="0"/>
            </a:endParaRPr>
          </a:p>
        </p:txBody>
      </p:sp>
      <p:sp>
        <p:nvSpPr>
          <p:cNvPr id="5" name="Rectángulo 4"/>
          <p:cNvSpPr/>
          <p:nvPr/>
        </p:nvSpPr>
        <p:spPr>
          <a:xfrm>
            <a:off x="1035073" y="2023713"/>
            <a:ext cx="9015760" cy="1015663"/>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Se sugiere que el valor de pH del agua residual sea justado hasta un valor aproximado a 7 usando hidróxido de Sodio y Bicarbonato Sodio (</a:t>
            </a:r>
            <a:r>
              <a:rPr lang="es-MX" sz="2000" dirty="0" err="1">
                <a:latin typeface="Arial" panose="020B0604020202020204" pitchFamily="34" charset="0"/>
                <a:cs typeface="Arial" panose="020B0604020202020204" pitchFamily="34" charset="0"/>
              </a:rPr>
              <a:t>NaOH</a:t>
            </a:r>
            <a:r>
              <a:rPr lang="es-MX" sz="2000" dirty="0">
                <a:latin typeface="Arial" panose="020B0604020202020204" pitchFamily="34" charset="0"/>
                <a:cs typeface="Arial" panose="020B0604020202020204" pitchFamily="34" charset="0"/>
              </a:rPr>
              <a:t>, NaHCO3; Mier, 2016). </a:t>
            </a:r>
          </a:p>
        </p:txBody>
      </p:sp>
      <p:sp>
        <p:nvSpPr>
          <p:cNvPr id="7" name="Rectángulo 6"/>
          <p:cNvSpPr/>
          <p:nvPr/>
        </p:nvSpPr>
        <p:spPr>
          <a:xfrm>
            <a:off x="1035072" y="3241707"/>
            <a:ext cx="9015761" cy="1477328"/>
          </a:xfrm>
          <a:prstGeom prst="rect">
            <a:avLst/>
          </a:prstGeom>
        </p:spPr>
        <p:txBody>
          <a:bodyPr wrap="square">
            <a:spAutoFit/>
          </a:bodyPr>
          <a:lstStyle/>
          <a:p>
            <a:pPr algn="just">
              <a:lnSpc>
                <a:spcPct val="150000"/>
              </a:lnSpc>
              <a:spcAft>
                <a:spcPts val="800"/>
              </a:spcAft>
            </a:pPr>
            <a:r>
              <a:rPr lang="es-MX" sz="2000" dirty="0">
                <a:latin typeface="Arial" panose="020B0604020202020204" pitchFamily="34" charset="0"/>
                <a:cs typeface="Arial" panose="020B0604020202020204" pitchFamily="34" charset="0"/>
              </a:rPr>
              <a:t>Una vez ajustado el pH, una segunda etapa del tratamiento podría ser  un proceso de lodo activado, logrando las mejores condiciones para la supervivencia de las bacterias  (</a:t>
            </a:r>
            <a:r>
              <a:rPr lang="es-MX" sz="2000" dirty="0" err="1">
                <a:latin typeface="Arial" panose="020B0604020202020204" pitchFamily="34" charset="0"/>
                <a:cs typeface="Arial" panose="020B0604020202020204" pitchFamily="34" charset="0"/>
              </a:rPr>
              <a:t>Fall</a:t>
            </a:r>
            <a:r>
              <a:rPr lang="es-MX" sz="2000" dirty="0">
                <a:latin typeface="Arial" panose="020B0604020202020204" pitchFamily="34" charset="0"/>
                <a:cs typeface="Arial" panose="020B0604020202020204" pitchFamily="34" charset="0"/>
              </a:rPr>
              <a:t>, 2018).</a:t>
            </a:r>
          </a:p>
        </p:txBody>
      </p:sp>
      <p:sp>
        <p:nvSpPr>
          <p:cNvPr id="9" name="Rectángulo 8"/>
          <p:cNvSpPr/>
          <p:nvPr/>
        </p:nvSpPr>
        <p:spPr>
          <a:xfrm>
            <a:off x="1035072" y="4921366"/>
            <a:ext cx="9015761" cy="1420325"/>
          </a:xfrm>
          <a:prstGeom prst="rect">
            <a:avLst/>
          </a:prstGeom>
        </p:spPr>
        <p:txBody>
          <a:bodyPr wrap="square">
            <a:spAutoFit/>
          </a:bodyPr>
          <a:lstStyle/>
          <a:p>
            <a:pPr algn="just">
              <a:lnSpc>
                <a:spcPct val="150000"/>
              </a:lnSpc>
              <a:spcAft>
                <a:spcPts val="800"/>
              </a:spcAft>
            </a:pPr>
            <a:r>
              <a:rPr lang="es-MX" sz="2000" dirty="0">
                <a:latin typeface="Arial" panose="020B0604020202020204" pitchFamily="34" charset="0"/>
                <a:cs typeface="Arial" panose="020B0604020202020204" pitchFamily="34" charset="0"/>
              </a:rPr>
              <a:t>La descarga de las aguas tratadas se realizará a un cuerpo de agua, por lo que a la salida del tratamiento el pH debe cumplir con lo establecido en la NOM-001-SEMARNAT-1996 (DOF, 1996): 5 – 10.</a:t>
            </a:r>
          </a:p>
        </p:txBody>
      </p:sp>
    </p:spTree>
    <p:extLst>
      <p:ext uri="{BB962C8B-B14F-4D97-AF65-F5344CB8AC3E}">
        <p14:creationId xmlns:p14="http://schemas.microsoft.com/office/powerpoint/2010/main" val="601487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9404723" cy="557216"/>
          </a:xfrm>
        </p:spPr>
        <p:txBody>
          <a:bodyPr/>
          <a:lstStyle/>
          <a:p>
            <a:r>
              <a:rPr lang="es-MX" sz="2400" dirty="0">
                <a:latin typeface="Arial" panose="020B0604020202020204" pitchFamily="34" charset="0"/>
                <a:cs typeface="Arial" panose="020B0604020202020204" pitchFamily="34" charset="0"/>
              </a:rPr>
              <a:t>Descripción de parámetros conforme a los datos de la tabla 1</a:t>
            </a:r>
          </a:p>
        </p:txBody>
      </p:sp>
      <p:sp>
        <p:nvSpPr>
          <p:cNvPr id="4" name="Rectángulo 3"/>
          <p:cNvSpPr/>
          <p:nvPr/>
        </p:nvSpPr>
        <p:spPr>
          <a:xfrm>
            <a:off x="502810" y="1196879"/>
            <a:ext cx="2387192" cy="658835"/>
          </a:xfrm>
          <a:prstGeom prst="rect">
            <a:avLst/>
          </a:prstGeom>
        </p:spPr>
        <p:txBody>
          <a:bodyPr wrap="none">
            <a:spAutoFit/>
          </a:bodyPr>
          <a:lstStyle/>
          <a:p>
            <a:pPr lvl="1">
              <a:lnSpc>
                <a:spcPct val="150000"/>
              </a:lnSpc>
              <a:spcBef>
                <a:spcPts val="200"/>
              </a:spcBef>
              <a:spcAft>
                <a:spcPts val="0"/>
              </a:spcAft>
            </a:pPr>
            <a:r>
              <a:rPr lang="es-MX" sz="2800" dirty="0">
                <a:latin typeface="Arial" panose="020B0604020202020204" pitchFamily="34" charset="0"/>
                <a:cs typeface="Arial" panose="020B0604020202020204" pitchFamily="34" charset="0"/>
              </a:rPr>
              <a:t>Alcalinidad</a:t>
            </a:r>
            <a:endParaRPr lang="es-MX" sz="3200" b="1"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5" name="Rectángulo 4"/>
          <p:cNvSpPr/>
          <p:nvPr/>
        </p:nvSpPr>
        <p:spPr>
          <a:xfrm>
            <a:off x="1035073" y="2023713"/>
            <a:ext cx="9015760" cy="1631216"/>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La alcalinidad está relacionada con la presencia de hidróxidos, bicarbonatos y carbonatos de calcio, magnesio, sodio y amoniaco en las aguas residuales (</a:t>
            </a:r>
            <a:r>
              <a:rPr lang="es-MX" sz="2000" dirty="0" err="1">
                <a:latin typeface="Arial" panose="020B0604020202020204" pitchFamily="34" charset="0"/>
                <a:cs typeface="Arial" panose="020B0604020202020204" pitchFamily="34" charset="0"/>
              </a:rPr>
              <a:t>Metcalf</a:t>
            </a:r>
            <a:r>
              <a:rPr lang="es-MX" sz="2000" dirty="0">
                <a:latin typeface="Arial" panose="020B0604020202020204" pitchFamily="34" charset="0"/>
                <a:cs typeface="Arial" panose="020B0604020202020204" pitchFamily="34" charset="0"/>
              </a:rPr>
              <a:t> y Eddy, 2004). Para que el tratamiento primario avanzado opere de manera adecuada se requiere una alcalinidad de entre 500 mg/L - 4,000 mg/L como CaCO</a:t>
            </a:r>
            <a:r>
              <a:rPr lang="es-MX" sz="2000" baseline="-25000" dirty="0">
                <a:latin typeface="Arial" panose="020B0604020202020204" pitchFamily="34" charset="0"/>
                <a:cs typeface="Arial" panose="020B0604020202020204" pitchFamily="34" charset="0"/>
              </a:rPr>
              <a:t>3</a:t>
            </a:r>
            <a:r>
              <a:rPr lang="es-MX" sz="2000" dirty="0">
                <a:latin typeface="Arial" panose="020B0604020202020204" pitchFamily="34" charset="0"/>
                <a:cs typeface="Arial" panose="020B0604020202020204" pitchFamily="34" charset="0"/>
              </a:rPr>
              <a:t>.</a:t>
            </a:r>
          </a:p>
        </p:txBody>
      </p:sp>
      <p:sp>
        <p:nvSpPr>
          <p:cNvPr id="3" name="Rectángulo 2"/>
          <p:cNvSpPr/>
          <p:nvPr/>
        </p:nvSpPr>
        <p:spPr>
          <a:xfrm>
            <a:off x="1035073" y="4302794"/>
            <a:ext cx="9015760" cy="1015663"/>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El tratamiento biológico (LA), requiere que este parámetro se ubique en el rango de 2,000 mg/L y 4,000 mg/L, que se relaciona con la neutralidad del pH, necesaria para la supervivencia de la biomasa (</a:t>
            </a:r>
            <a:r>
              <a:rPr lang="es-MX" sz="2000" dirty="0" err="1">
                <a:latin typeface="Arial" panose="020B0604020202020204" pitchFamily="34" charset="0"/>
                <a:cs typeface="Arial" panose="020B0604020202020204" pitchFamily="34" charset="0"/>
              </a:rPr>
              <a:t>Metcalf</a:t>
            </a:r>
            <a:r>
              <a:rPr lang="es-MX" sz="2000" dirty="0">
                <a:latin typeface="Arial" panose="020B0604020202020204" pitchFamily="34" charset="0"/>
                <a:cs typeface="Arial" panose="020B0604020202020204" pitchFamily="34" charset="0"/>
              </a:rPr>
              <a:t> y Eddy, 2004). </a:t>
            </a:r>
          </a:p>
        </p:txBody>
      </p:sp>
    </p:spTree>
    <p:extLst>
      <p:ext uri="{BB962C8B-B14F-4D97-AF65-F5344CB8AC3E}">
        <p14:creationId xmlns:p14="http://schemas.microsoft.com/office/powerpoint/2010/main" val="28261511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9404723" cy="557216"/>
          </a:xfrm>
        </p:spPr>
        <p:txBody>
          <a:bodyPr/>
          <a:lstStyle/>
          <a:p>
            <a:r>
              <a:rPr lang="es-MX" sz="2400" dirty="0">
                <a:latin typeface="Arial" panose="020B0604020202020204" pitchFamily="34" charset="0"/>
                <a:cs typeface="Arial" panose="020B0604020202020204" pitchFamily="34" charset="0"/>
              </a:rPr>
              <a:t>Descripción de parámetros conforme a los datos de la tabla 1</a:t>
            </a:r>
          </a:p>
        </p:txBody>
      </p:sp>
      <p:sp>
        <p:nvSpPr>
          <p:cNvPr id="4" name="Rectángulo 3"/>
          <p:cNvSpPr/>
          <p:nvPr/>
        </p:nvSpPr>
        <p:spPr>
          <a:xfrm>
            <a:off x="502810" y="1196879"/>
            <a:ext cx="2387192" cy="658835"/>
          </a:xfrm>
          <a:prstGeom prst="rect">
            <a:avLst/>
          </a:prstGeom>
        </p:spPr>
        <p:txBody>
          <a:bodyPr wrap="none">
            <a:spAutoFit/>
          </a:bodyPr>
          <a:lstStyle/>
          <a:p>
            <a:pPr lvl="1">
              <a:lnSpc>
                <a:spcPct val="150000"/>
              </a:lnSpc>
              <a:spcBef>
                <a:spcPts val="200"/>
              </a:spcBef>
              <a:spcAft>
                <a:spcPts val="0"/>
              </a:spcAft>
            </a:pPr>
            <a:r>
              <a:rPr lang="es-MX" sz="2800" dirty="0">
                <a:latin typeface="Arial" panose="020B0604020202020204" pitchFamily="34" charset="0"/>
                <a:cs typeface="Arial" panose="020B0604020202020204" pitchFamily="34" charset="0"/>
              </a:rPr>
              <a:t>Alcalinidad</a:t>
            </a:r>
            <a:endParaRPr lang="es-MX" sz="3200" b="1"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3" name="Rectángulo 2"/>
          <p:cNvSpPr/>
          <p:nvPr/>
        </p:nvSpPr>
        <p:spPr>
          <a:xfrm>
            <a:off x="764276" y="4408227"/>
            <a:ext cx="3971498" cy="707886"/>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Para este parámetro la norma no exige límite de descarga</a:t>
            </a:r>
          </a:p>
        </p:txBody>
      </p:sp>
      <p:sp>
        <p:nvSpPr>
          <p:cNvPr id="7" name="Rectángulo 6"/>
          <p:cNvSpPr/>
          <p:nvPr/>
        </p:nvSpPr>
        <p:spPr>
          <a:xfrm>
            <a:off x="764275" y="2183642"/>
            <a:ext cx="3971498" cy="1323439"/>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Para el presente trabajo, se observa una alcalinidad dentro del rango requerido para procesos biológicos </a:t>
            </a:r>
          </a:p>
        </p:txBody>
      </p:sp>
      <p:pic>
        <p:nvPicPr>
          <p:cNvPr id="8" name="Imagen 7"/>
          <p:cNvPicPr>
            <a:picLocks noChangeAspect="1"/>
          </p:cNvPicPr>
          <p:nvPr/>
        </p:nvPicPr>
        <p:blipFill>
          <a:blip r:embed="rId2"/>
          <a:stretch>
            <a:fillRect/>
          </a:stretch>
        </p:blipFill>
        <p:spPr>
          <a:xfrm>
            <a:off x="5841242" y="1759400"/>
            <a:ext cx="5254388" cy="3821385"/>
          </a:xfrm>
          <a:prstGeom prst="rect">
            <a:avLst/>
          </a:prstGeom>
        </p:spPr>
      </p:pic>
      <p:sp>
        <p:nvSpPr>
          <p:cNvPr id="9" name="Rectángulo 8"/>
          <p:cNvSpPr/>
          <p:nvPr/>
        </p:nvSpPr>
        <p:spPr>
          <a:xfrm>
            <a:off x="5722962" y="5580785"/>
            <a:ext cx="6096000" cy="369332"/>
          </a:xfrm>
          <a:prstGeom prst="rect">
            <a:avLst/>
          </a:prstGeom>
        </p:spPr>
        <p:txBody>
          <a:bodyPr>
            <a:spAutoFit/>
          </a:bodyPr>
          <a:lstStyle/>
          <a:p>
            <a:r>
              <a:rPr lang="es-MX" sz="900" dirty="0">
                <a:latin typeface="Arial" panose="020B0604020202020204" pitchFamily="34" charset="0"/>
                <a:cs typeface="Arial" panose="020B0604020202020204" pitchFamily="34" charset="0"/>
              </a:rPr>
              <a:t>https://encrypted-tbn0.gstatic.com/images?q=tbn:ANd9GcT7ANyCiPOTx2gfyzoH5HyF4zJe3JfKb8mGz0aN3q-GIbkxGhZK</a:t>
            </a:r>
          </a:p>
        </p:txBody>
      </p:sp>
    </p:spTree>
    <p:extLst>
      <p:ext uri="{BB962C8B-B14F-4D97-AF65-F5344CB8AC3E}">
        <p14:creationId xmlns:p14="http://schemas.microsoft.com/office/powerpoint/2010/main" val="20208054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9404723" cy="557216"/>
          </a:xfrm>
        </p:spPr>
        <p:txBody>
          <a:bodyPr/>
          <a:lstStyle/>
          <a:p>
            <a:r>
              <a:rPr lang="es-MX" sz="2400" dirty="0">
                <a:latin typeface="Arial" panose="020B0604020202020204" pitchFamily="34" charset="0"/>
                <a:cs typeface="Arial" panose="020B0604020202020204" pitchFamily="34" charset="0"/>
              </a:rPr>
              <a:t>Descripción de parámetros conforme a los datos de la tabla 1</a:t>
            </a:r>
          </a:p>
        </p:txBody>
      </p:sp>
      <p:sp>
        <p:nvSpPr>
          <p:cNvPr id="4" name="Rectángulo 3"/>
          <p:cNvSpPr/>
          <p:nvPr/>
        </p:nvSpPr>
        <p:spPr>
          <a:xfrm>
            <a:off x="95534" y="1196879"/>
            <a:ext cx="8407021" cy="523220"/>
          </a:xfrm>
          <a:prstGeom prst="rect">
            <a:avLst/>
          </a:prstGeom>
        </p:spPr>
        <p:txBody>
          <a:bodyPr wrap="square">
            <a:spAutoFit/>
          </a:bodyPr>
          <a:lstStyle/>
          <a:p>
            <a:pPr lvl="1" algn="ctr"/>
            <a:r>
              <a:rPr lang="es-MX" sz="2800" b="1" dirty="0">
                <a:latin typeface="Arial" panose="020B0604020202020204" pitchFamily="34" charset="0"/>
                <a:cs typeface="Arial" panose="020B0604020202020204" pitchFamily="34" charset="0"/>
              </a:rPr>
              <a:t>Demanda Química de Oxígeno Total (</a:t>
            </a:r>
            <a:r>
              <a:rPr lang="es-MX" sz="2800" b="1" dirty="0" err="1">
                <a:latin typeface="Arial" panose="020B0604020202020204" pitchFamily="34" charset="0"/>
                <a:cs typeface="Arial" panose="020B0604020202020204" pitchFamily="34" charset="0"/>
              </a:rPr>
              <a:t>DQO</a:t>
            </a:r>
            <a:r>
              <a:rPr lang="es-MX" sz="2800" b="1" baseline="-25000" dirty="0" err="1">
                <a:latin typeface="Arial" panose="020B0604020202020204" pitchFamily="34" charset="0"/>
                <a:cs typeface="Arial" panose="020B0604020202020204" pitchFamily="34" charset="0"/>
              </a:rPr>
              <a:t>total</a:t>
            </a:r>
            <a:r>
              <a:rPr lang="es-MX" sz="2800" b="1" dirty="0">
                <a:latin typeface="Arial" panose="020B0604020202020204" pitchFamily="34" charset="0"/>
                <a:cs typeface="Arial" panose="020B0604020202020204" pitchFamily="34" charset="0"/>
              </a:rPr>
              <a:t>)</a:t>
            </a:r>
          </a:p>
        </p:txBody>
      </p:sp>
      <p:sp>
        <p:nvSpPr>
          <p:cNvPr id="6" name="Rectángulo 5"/>
          <p:cNvSpPr/>
          <p:nvPr/>
        </p:nvSpPr>
        <p:spPr>
          <a:xfrm>
            <a:off x="4585648" y="2351670"/>
            <a:ext cx="7260609" cy="1477328"/>
          </a:xfrm>
          <a:prstGeom prst="rect">
            <a:avLst/>
          </a:prstGeom>
        </p:spPr>
        <p:txBody>
          <a:bodyPr wrap="square">
            <a:spAutoFit/>
          </a:bodyPr>
          <a:lstStyle/>
          <a:p>
            <a:pPr algn="just">
              <a:lnSpc>
                <a:spcPct val="150000"/>
              </a:lnSpc>
              <a:spcAft>
                <a:spcPts val="800"/>
              </a:spcAft>
            </a:pPr>
            <a:r>
              <a:rPr lang="es-MX" sz="2000" dirty="0">
                <a:latin typeface="Arial" panose="020B0604020202020204" pitchFamily="34" charset="0"/>
                <a:cs typeface="Arial" panose="020B0604020202020204" pitchFamily="34" charset="0"/>
              </a:rPr>
              <a:t>Este parámetro se emplea para medir las concentraciones de materia orgánica (MO) en las aguas residuales (</a:t>
            </a:r>
            <a:r>
              <a:rPr lang="es-MX" sz="2000" dirty="0" err="1">
                <a:latin typeface="Arial" panose="020B0604020202020204" pitchFamily="34" charset="0"/>
                <a:cs typeface="Arial" panose="020B0604020202020204" pitchFamily="34" charset="0"/>
              </a:rPr>
              <a:t>Metcalf</a:t>
            </a:r>
            <a:r>
              <a:rPr lang="es-MX" sz="2000" dirty="0">
                <a:latin typeface="Arial" panose="020B0604020202020204" pitchFamily="34" charset="0"/>
                <a:cs typeface="Arial" panose="020B0604020202020204" pitchFamily="34" charset="0"/>
              </a:rPr>
              <a:t> y Eddy, 2004).</a:t>
            </a:r>
          </a:p>
        </p:txBody>
      </p:sp>
      <p:sp>
        <p:nvSpPr>
          <p:cNvPr id="7" name="Rectángulo 6"/>
          <p:cNvSpPr/>
          <p:nvPr/>
        </p:nvSpPr>
        <p:spPr>
          <a:xfrm>
            <a:off x="4585649" y="4201238"/>
            <a:ext cx="6960358" cy="1938992"/>
          </a:xfrm>
          <a:prstGeom prst="rect">
            <a:avLst/>
          </a:prstGeom>
        </p:spPr>
        <p:txBody>
          <a:bodyPr wrap="square">
            <a:spAutoFit/>
          </a:bodyPr>
          <a:lstStyle/>
          <a:p>
            <a:pPr algn="just">
              <a:lnSpc>
                <a:spcPct val="150000"/>
              </a:lnSpc>
              <a:spcAft>
                <a:spcPts val="800"/>
              </a:spcAft>
            </a:pPr>
            <a:r>
              <a:rPr lang="es-MX" sz="2000" dirty="0">
                <a:latin typeface="Arial" panose="020B0604020202020204" pitchFamily="34" charset="0"/>
                <a:cs typeface="Arial" panose="020B0604020202020204" pitchFamily="34" charset="0"/>
              </a:rPr>
              <a:t>La DQO es la medida del oxígeno  equivalente a la proporción orgánica presente en una muestra de agua, capaz de oxidarse por procedimientos químicos (</a:t>
            </a:r>
            <a:r>
              <a:rPr lang="es-MX" sz="2000" dirty="0" err="1">
                <a:latin typeface="Arial" panose="020B0604020202020204" pitchFamily="34" charset="0"/>
                <a:cs typeface="Arial" panose="020B0604020202020204" pitchFamily="34" charset="0"/>
              </a:rPr>
              <a:t>Metcalf</a:t>
            </a:r>
            <a:r>
              <a:rPr lang="es-MX" sz="2000" dirty="0">
                <a:latin typeface="Arial" panose="020B0604020202020204" pitchFamily="34" charset="0"/>
                <a:cs typeface="Arial" panose="020B0604020202020204" pitchFamily="34" charset="0"/>
              </a:rPr>
              <a:t> y Eddy, 2004; Pérez et al., 2013).</a:t>
            </a:r>
          </a:p>
        </p:txBody>
      </p:sp>
      <p:pic>
        <p:nvPicPr>
          <p:cNvPr id="8" name="Imagen 7"/>
          <p:cNvPicPr>
            <a:picLocks noChangeAspect="1"/>
          </p:cNvPicPr>
          <p:nvPr/>
        </p:nvPicPr>
        <p:blipFill>
          <a:blip r:embed="rId2"/>
          <a:stretch>
            <a:fillRect/>
          </a:stretch>
        </p:blipFill>
        <p:spPr>
          <a:xfrm>
            <a:off x="441393" y="2558175"/>
            <a:ext cx="4048720" cy="3582055"/>
          </a:xfrm>
          <a:prstGeom prst="rect">
            <a:avLst/>
          </a:prstGeom>
        </p:spPr>
      </p:pic>
      <p:sp>
        <p:nvSpPr>
          <p:cNvPr id="3" name="CuadroTexto 2">
            <a:extLst>
              <a:ext uri="{FF2B5EF4-FFF2-40B4-BE49-F238E27FC236}">
                <a16:creationId xmlns:a16="http://schemas.microsoft.com/office/drawing/2014/main" id="{DEDCDEE4-1423-7E4E-9208-A5ABB25D848E}"/>
              </a:ext>
            </a:extLst>
          </p:cNvPr>
          <p:cNvSpPr txBox="1"/>
          <p:nvPr/>
        </p:nvSpPr>
        <p:spPr>
          <a:xfrm>
            <a:off x="441393" y="6140230"/>
            <a:ext cx="4048720" cy="246221"/>
          </a:xfrm>
          <a:prstGeom prst="rect">
            <a:avLst/>
          </a:prstGeom>
          <a:noFill/>
        </p:spPr>
        <p:txBody>
          <a:bodyPr wrap="square" rtlCol="0">
            <a:spAutoFit/>
          </a:bodyPr>
          <a:lstStyle/>
          <a:p>
            <a:r>
              <a:rPr lang="es-MX" sz="1000" dirty="0"/>
              <a:t>www.hach.com</a:t>
            </a:r>
          </a:p>
        </p:txBody>
      </p:sp>
    </p:spTree>
    <p:extLst>
      <p:ext uri="{BB962C8B-B14F-4D97-AF65-F5344CB8AC3E}">
        <p14:creationId xmlns:p14="http://schemas.microsoft.com/office/powerpoint/2010/main" val="7311500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9404723" cy="557216"/>
          </a:xfrm>
        </p:spPr>
        <p:txBody>
          <a:bodyPr/>
          <a:lstStyle/>
          <a:p>
            <a:r>
              <a:rPr lang="es-MX" sz="2400" dirty="0">
                <a:latin typeface="Arial" panose="020B0604020202020204" pitchFamily="34" charset="0"/>
                <a:cs typeface="Arial" panose="020B0604020202020204" pitchFamily="34" charset="0"/>
              </a:rPr>
              <a:t>Descripción de parámetros conforme a los datos de la tabla 1</a:t>
            </a:r>
          </a:p>
        </p:txBody>
      </p:sp>
      <p:sp>
        <p:nvSpPr>
          <p:cNvPr id="4" name="Rectángulo 3"/>
          <p:cNvSpPr/>
          <p:nvPr/>
        </p:nvSpPr>
        <p:spPr>
          <a:xfrm>
            <a:off x="95534" y="1196879"/>
            <a:ext cx="8407021" cy="523220"/>
          </a:xfrm>
          <a:prstGeom prst="rect">
            <a:avLst/>
          </a:prstGeom>
        </p:spPr>
        <p:txBody>
          <a:bodyPr wrap="square">
            <a:spAutoFit/>
          </a:bodyPr>
          <a:lstStyle/>
          <a:p>
            <a:pPr lvl="1" algn="ctr"/>
            <a:r>
              <a:rPr lang="es-MX" sz="2800" b="1" dirty="0">
                <a:latin typeface="Arial" panose="020B0604020202020204" pitchFamily="34" charset="0"/>
                <a:cs typeface="Arial" panose="020B0604020202020204" pitchFamily="34" charset="0"/>
              </a:rPr>
              <a:t>Demanda Química de Oxígeno Total (</a:t>
            </a:r>
            <a:r>
              <a:rPr lang="es-MX" sz="2800" b="1" dirty="0" err="1">
                <a:latin typeface="Arial" panose="020B0604020202020204" pitchFamily="34" charset="0"/>
                <a:cs typeface="Arial" panose="020B0604020202020204" pitchFamily="34" charset="0"/>
              </a:rPr>
              <a:t>DQO</a:t>
            </a:r>
            <a:r>
              <a:rPr lang="es-MX" sz="2800" b="1" baseline="-25000" dirty="0" err="1">
                <a:latin typeface="Arial" panose="020B0604020202020204" pitchFamily="34" charset="0"/>
                <a:cs typeface="Arial" panose="020B0604020202020204" pitchFamily="34" charset="0"/>
              </a:rPr>
              <a:t>total</a:t>
            </a:r>
            <a:r>
              <a:rPr lang="es-MX" sz="2800" b="1" dirty="0">
                <a:latin typeface="Arial" panose="020B0604020202020204" pitchFamily="34" charset="0"/>
                <a:cs typeface="Arial" panose="020B0604020202020204" pitchFamily="34" charset="0"/>
              </a:rPr>
              <a:t>)</a:t>
            </a:r>
          </a:p>
        </p:txBody>
      </p:sp>
      <p:sp>
        <p:nvSpPr>
          <p:cNvPr id="6" name="Rectángulo 5"/>
          <p:cNvSpPr/>
          <p:nvPr/>
        </p:nvSpPr>
        <p:spPr>
          <a:xfrm>
            <a:off x="646112" y="2351670"/>
            <a:ext cx="10517757" cy="1631216"/>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Cuando las cargas orgánicas en las aguas son variables y los contenidos de M.O. son altos, un tratamiento primario avanzado, puede ajustarse más fácilmente que los procesos biológicos. Por lo anterior, el tren de tratamiento propuesto, puede resultar eficiente, eliminando altas concentraciones de M.O. en la primera fase (Primario avanzado) y complementando en una segunda fase con el reactor de  LA.</a:t>
            </a:r>
          </a:p>
        </p:txBody>
      </p:sp>
      <p:sp>
        <p:nvSpPr>
          <p:cNvPr id="3" name="Rectángulo 2"/>
          <p:cNvSpPr/>
          <p:nvPr/>
        </p:nvSpPr>
        <p:spPr>
          <a:xfrm>
            <a:off x="646111" y="4437250"/>
            <a:ext cx="10517758" cy="1015663"/>
          </a:xfrm>
          <a:prstGeom prst="rect">
            <a:avLst/>
          </a:prstGeom>
        </p:spPr>
        <p:txBody>
          <a:bodyPr wrap="square">
            <a:spAutoFit/>
          </a:bodyPr>
          <a:lstStyle/>
          <a:p>
            <a:r>
              <a:rPr lang="es-MX" sz="2000" dirty="0">
                <a:latin typeface="Arial" panose="020B0604020202020204" pitchFamily="34" charset="0"/>
                <a:cs typeface="Arial" panose="020B0604020202020204" pitchFamily="34" charset="0"/>
              </a:rPr>
              <a:t>La disminución estimada que se presenta en la DQO con un tratamiento primario avanzado es de entre 50% - 80% (tabla 2) tomando en cuenta que con esta técnica se elimina tanto materia orgánica, como algunos componentes químicos (P, metales, etc.) (</a:t>
            </a:r>
            <a:r>
              <a:rPr lang="es-MX" sz="2000" dirty="0" err="1">
                <a:latin typeface="Arial" panose="020B0604020202020204" pitchFamily="34" charset="0"/>
                <a:cs typeface="Arial" panose="020B0604020202020204" pitchFamily="34" charset="0"/>
              </a:rPr>
              <a:t>Fall</a:t>
            </a:r>
            <a:r>
              <a:rPr lang="es-MX" sz="2000" dirty="0">
                <a:latin typeface="Arial" panose="020B0604020202020204" pitchFamily="34" charset="0"/>
                <a:cs typeface="Arial" panose="020B0604020202020204" pitchFamily="34" charset="0"/>
              </a:rPr>
              <a:t>, 2018). </a:t>
            </a:r>
          </a:p>
        </p:txBody>
      </p:sp>
    </p:spTree>
    <p:extLst>
      <p:ext uri="{BB962C8B-B14F-4D97-AF65-F5344CB8AC3E}">
        <p14:creationId xmlns:p14="http://schemas.microsoft.com/office/powerpoint/2010/main" val="26439838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9404723" cy="557216"/>
          </a:xfrm>
        </p:spPr>
        <p:txBody>
          <a:bodyPr/>
          <a:lstStyle/>
          <a:p>
            <a:r>
              <a:rPr lang="es-MX" sz="2400" dirty="0">
                <a:latin typeface="Arial" panose="020B0604020202020204" pitchFamily="34" charset="0"/>
                <a:cs typeface="Arial" panose="020B0604020202020204" pitchFamily="34" charset="0"/>
              </a:rPr>
              <a:t>Descripción de parámetros conforme a los datos de la tabla 1</a:t>
            </a:r>
          </a:p>
        </p:txBody>
      </p:sp>
      <p:sp>
        <p:nvSpPr>
          <p:cNvPr id="4" name="Rectángulo 3"/>
          <p:cNvSpPr/>
          <p:nvPr/>
        </p:nvSpPr>
        <p:spPr>
          <a:xfrm>
            <a:off x="95534" y="1196879"/>
            <a:ext cx="8407021" cy="523220"/>
          </a:xfrm>
          <a:prstGeom prst="rect">
            <a:avLst/>
          </a:prstGeom>
        </p:spPr>
        <p:txBody>
          <a:bodyPr wrap="square">
            <a:spAutoFit/>
          </a:bodyPr>
          <a:lstStyle/>
          <a:p>
            <a:pPr lvl="1" algn="ctr"/>
            <a:r>
              <a:rPr lang="es-MX" sz="2800" b="1" dirty="0">
                <a:latin typeface="Arial" panose="020B0604020202020204" pitchFamily="34" charset="0"/>
                <a:cs typeface="Arial" panose="020B0604020202020204" pitchFamily="34" charset="0"/>
              </a:rPr>
              <a:t>Demanda Química de Oxígeno Total (</a:t>
            </a:r>
            <a:r>
              <a:rPr lang="es-MX" sz="2800" b="1" dirty="0" err="1">
                <a:latin typeface="Arial" panose="020B0604020202020204" pitchFamily="34" charset="0"/>
                <a:cs typeface="Arial" panose="020B0604020202020204" pitchFamily="34" charset="0"/>
              </a:rPr>
              <a:t>DQO</a:t>
            </a:r>
            <a:r>
              <a:rPr lang="es-MX" sz="2800" b="1" baseline="-25000" dirty="0" err="1">
                <a:latin typeface="Arial" panose="020B0604020202020204" pitchFamily="34" charset="0"/>
                <a:cs typeface="Arial" panose="020B0604020202020204" pitchFamily="34" charset="0"/>
              </a:rPr>
              <a:t>total</a:t>
            </a:r>
            <a:r>
              <a:rPr lang="es-MX" sz="2800" b="1" dirty="0">
                <a:latin typeface="Arial" panose="020B0604020202020204" pitchFamily="34" charset="0"/>
                <a:cs typeface="Arial" panose="020B0604020202020204" pitchFamily="34" charset="0"/>
              </a:rPr>
              <a:t>)</a:t>
            </a:r>
          </a:p>
        </p:txBody>
      </p:sp>
      <p:sp>
        <p:nvSpPr>
          <p:cNvPr id="6" name="Rectángulo 5"/>
          <p:cNvSpPr/>
          <p:nvPr/>
        </p:nvSpPr>
        <p:spPr>
          <a:xfrm>
            <a:off x="646112" y="2351670"/>
            <a:ext cx="10517757" cy="707886"/>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Cuando el valor de pH es 4.5 y el coagulante usado es FeCl</a:t>
            </a:r>
            <a:r>
              <a:rPr lang="es-MX" sz="2000" baseline="-25000" dirty="0">
                <a:latin typeface="Arial" panose="020B0604020202020204" pitchFamily="34" charset="0"/>
                <a:cs typeface="Arial" panose="020B0604020202020204" pitchFamily="34" charset="0"/>
              </a:rPr>
              <a:t>3</a:t>
            </a:r>
            <a:r>
              <a:rPr lang="es-MX" sz="2000" dirty="0">
                <a:latin typeface="Arial" panose="020B0604020202020204" pitchFamily="34" charset="0"/>
                <a:cs typeface="Arial" panose="020B0604020202020204" pitchFamily="34" charset="0"/>
              </a:rPr>
              <a:t>, se puede esperar una remoción de 70% de la DQO (tabla 2), </a:t>
            </a:r>
            <a:r>
              <a:rPr lang="es-MX" sz="2000" dirty="0" err="1">
                <a:latin typeface="Arial" panose="020B0604020202020204" pitchFamily="34" charset="0"/>
                <a:cs typeface="Arial" panose="020B0604020202020204" pitchFamily="34" charset="0"/>
              </a:rPr>
              <a:t>Guida</a:t>
            </a:r>
            <a:r>
              <a:rPr lang="es-MX" sz="2000" dirty="0">
                <a:latin typeface="Arial" panose="020B0604020202020204" pitchFamily="34" charset="0"/>
                <a:cs typeface="Arial" panose="020B0604020202020204" pitchFamily="34" charset="0"/>
              </a:rPr>
              <a:t> </a:t>
            </a:r>
            <a:r>
              <a:rPr lang="es-MX" sz="2000" i="1" dirty="0">
                <a:latin typeface="Arial" panose="020B0604020202020204" pitchFamily="34" charset="0"/>
                <a:cs typeface="Arial" panose="020B0604020202020204" pitchFamily="34" charset="0"/>
              </a:rPr>
              <a:t>et al</a:t>
            </a:r>
            <a:r>
              <a:rPr lang="es-MX" sz="2000" dirty="0">
                <a:latin typeface="Arial" panose="020B0604020202020204" pitchFamily="34" charset="0"/>
                <a:cs typeface="Arial" panose="020B0604020202020204" pitchFamily="34" charset="0"/>
              </a:rPr>
              <a:t>. (2007), </a:t>
            </a:r>
          </a:p>
        </p:txBody>
      </p:sp>
      <p:sp>
        <p:nvSpPr>
          <p:cNvPr id="3" name="Rectángulo 2"/>
          <p:cNvSpPr/>
          <p:nvPr/>
        </p:nvSpPr>
        <p:spPr>
          <a:xfrm>
            <a:off x="646111" y="3509202"/>
            <a:ext cx="10517758" cy="707886"/>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Con la segunda etapa de tratamiento en el reactor biológico, se puede lograr una disminución de hasta 95% en este parámetro (</a:t>
            </a:r>
            <a:r>
              <a:rPr lang="es-MX" sz="2000" dirty="0" err="1">
                <a:latin typeface="Arial" panose="020B0604020202020204" pitchFamily="34" charset="0"/>
                <a:cs typeface="Arial" panose="020B0604020202020204" pitchFamily="34" charset="0"/>
              </a:rPr>
              <a:t>Shao</a:t>
            </a:r>
            <a:r>
              <a:rPr lang="es-MX" sz="2000" dirty="0">
                <a:latin typeface="Arial" panose="020B0604020202020204" pitchFamily="34" charset="0"/>
                <a:cs typeface="Arial" panose="020B0604020202020204" pitchFamily="34" charset="0"/>
              </a:rPr>
              <a:t> </a:t>
            </a:r>
            <a:r>
              <a:rPr lang="es-MX" sz="2000" i="1" dirty="0">
                <a:latin typeface="Arial" panose="020B0604020202020204" pitchFamily="34" charset="0"/>
                <a:cs typeface="Arial" panose="020B0604020202020204" pitchFamily="34" charset="0"/>
              </a:rPr>
              <a:t>et al</a:t>
            </a:r>
            <a:r>
              <a:rPr lang="es-MX" sz="2000" dirty="0">
                <a:latin typeface="Arial" panose="020B0604020202020204" pitchFamily="34" charset="0"/>
                <a:cs typeface="Arial" panose="020B0604020202020204" pitchFamily="34" charset="0"/>
              </a:rPr>
              <a:t>., 1996)</a:t>
            </a:r>
          </a:p>
        </p:txBody>
      </p:sp>
      <p:sp>
        <p:nvSpPr>
          <p:cNvPr id="7" name="Rectángulo 6"/>
          <p:cNvSpPr/>
          <p:nvPr/>
        </p:nvSpPr>
        <p:spPr>
          <a:xfrm>
            <a:off x="646111" y="4802493"/>
            <a:ext cx="10517758" cy="1015663"/>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Con el tren de tratamiento propuesto, la DQO final podría alcanzar valores en el rango de 1806 mg/l - 301 mg/l, lo que podría ubicarla dentro de la establecida como rango máximo permisible en descargas a cuerpos de agua (500 mg/l; LSMA, 2016).</a:t>
            </a:r>
          </a:p>
        </p:txBody>
      </p:sp>
    </p:spTree>
    <p:extLst>
      <p:ext uri="{BB962C8B-B14F-4D97-AF65-F5344CB8AC3E}">
        <p14:creationId xmlns:p14="http://schemas.microsoft.com/office/powerpoint/2010/main" val="28207669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9404723" cy="557216"/>
          </a:xfrm>
        </p:spPr>
        <p:txBody>
          <a:bodyPr/>
          <a:lstStyle/>
          <a:p>
            <a:r>
              <a:rPr lang="es-MX" sz="2400" dirty="0">
                <a:latin typeface="Arial" panose="020B0604020202020204" pitchFamily="34" charset="0"/>
                <a:cs typeface="Arial" panose="020B0604020202020204" pitchFamily="34" charset="0"/>
              </a:rPr>
              <a:t>Descripción de parámetros conforme a los datos de la tabla 1</a:t>
            </a:r>
          </a:p>
        </p:txBody>
      </p:sp>
      <p:sp>
        <p:nvSpPr>
          <p:cNvPr id="4" name="Rectángulo 3"/>
          <p:cNvSpPr/>
          <p:nvPr/>
        </p:nvSpPr>
        <p:spPr>
          <a:xfrm>
            <a:off x="95534" y="1196879"/>
            <a:ext cx="8420670" cy="523220"/>
          </a:xfrm>
          <a:prstGeom prst="rect">
            <a:avLst/>
          </a:prstGeom>
        </p:spPr>
        <p:txBody>
          <a:bodyPr wrap="square">
            <a:spAutoFit/>
          </a:bodyPr>
          <a:lstStyle/>
          <a:p>
            <a:pPr lvl="1" algn="ctr"/>
            <a:r>
              <a:rPr lang="es-MX" sz="2800" b="1" dirty="0">
                <a:latin typeface="Arial" panose="020B0604020202020204" pitchFamily="34" charset="0"/>
                <a:cs typeface="Arial" panose="020B0604020202020204" pitchFamily="34" charset="0"/>
              </a:rPr>
              <a:t>Demanda Bioquímica de Oxígeno Total (</a:t>
            </a:r>
            <a:r>
              <a:rPr lang="es-MX" sz="2800" b="1" dirty="0"/>
              <a:t>DBO</a:t>
            </a:r>
            <a:r>
              <a:rPr lang="es-MX" sz="2800" b="1" dirty="0">
                <a:latin typeface="Arial" panose="020B0604020202020204" pitchFamily="34" charset="0"/>
                <a:cs typeface="Arial" panose="020B0604020202020204" pitchFamily="34" charset="0"/>
              </a:rPr>
              <a:t>)</a:t>
            </a:r>
          </a:p>
        </p:txBody>
      </p:sp>
      <p:sp>
        <p:nvSpPr>
          <p:cNvPr id="6" name="Rectángulo 5"/>
          <p:cNvSpPr/>
          <p:nvPr/>
        </p:nvSpPr>
        <p:spPr>
          <a:xfrm>
            <a:off x="646112" y="2351670"/>
            <a:ext cx="10517757" cy="1015663"/>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La Demanda Bioquímica de Oxígeno (DBO): es la cantidad de oxígeno que requiere una población bacteriana heterogénea para oxidar la materia orgánica que se encuentra en una muestra de agua (DOF, 2012). </a:t>
            </a:r>
          </a:p>
        </p:txBody>
      </p:sp>
      <p:sp>
        <p:nvSpPr>
          <p:cNvPr id="3" name="Rectángulo 2"/>
          <p:cNvSpPr/>
          <p:nvPr/>
        </p:nvSpPr>
        <p:spPr>
          <a:xfrm>
            <a:off x="646111" y="3509202"/>
            <a:ext cx="10517758" cy="1015663"/>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Se estima que la DBO representa un 80% del valor de la DQO (</a:t>
            </a:r>
            <a:r>
              <a:rPr lang="es-MX" sz="2000" dirty="0" err="1">
                <a:latin typeface="Arial" panose="020B0604020202020204" pitchFamily="34" charset="0"/>
                <a:cs typeface="Arial" panose="020B0604020202020204" pitchFamily="34" charset="0"/>
              </a:rPr>
              <a:t>Fall</a:t>
            </a:r>
            <a:r>
              <a:rPr lang="es-MX" sz="2000" dirty="0">
                <a:latin typeface="Arial" panose="020B0604020202020204" pitchFamily="34" charset="0"/>
                <a:cs typeface="Arial" panose="020B0604020202020204" pitchFamily="34" charset="0"/>
              </a:rPr>
              <a:t>, 2018; </a:t>
            </a:r>
            <a:r>
              <a:rPr lang="es-MX" sz="2000" dirty="0" err="1">
                <a:latin typeface="Arial" panose="020B0604020202020204" pitchFamily="34" charset="0"/>
                <a:cs typeface="Arial" panose="020B0604020202020204" pitchFamily="34" charset="0"/>
              </a:rPr>
              <a:t>Metcalf</a:t>
            </a:r>
            <a:r>
              <a:rPr lang="es-MX" sz="2000" dirty="0">
                <a:latin typeface="Arial" panose="020B0604020202020204" pitchFamily="34" charset="0"/>
                <a:cs typeface="Arial" panose="020B0604020202020204" pitchFamily="34" charset="0"/>
              </a:rPr>
              <a:t> y Eddy, 2004); por esta razón, se considera que en las aguas residuales de la empresa Turín, el valor de la DBO pudiera ser de 4,816.7 mg/l. </a:t>
            </a:r>
          </a:p>
        </p:txBody>
      </p:sp>
      <p:sp>
        <p:nvSpPr>
          <p:cNvPr id="7" name="Rectángulo 6"/>
          <p:cNvSpPr/>
          <p:nvPr/>
        </p:nvSpPr>
        <p:spPr>
          <a:xfrm>
            <a:off x="646111" y="4802493"/>
            <a:ext cx="10517758" cy="707886"/>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De acuerdo con la NOM-001-SEMARNAT-1996 (DOF, 1996) este parámetro debe ubicarse por debajo de los 300 mg/l para descargas en cuerpos de agua.</a:t>
            </a:r>
          </a:p>
        </p:txBody>
      </p:sp>
    </p:spTree>
    <p:extLst>
      <p:ext uri="{BB962C8B-B14F-4D97-AF65-F5344CB8AC3E}">
        <p14:creationId xmlns:p14="http://schemas.microsoft.com/office/powerpoint/2010/main" val="2489825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581962338"/>
              </p:ext>
            </p:extLst>
          </p:nvPr>
        </p:nvGraphicFramePr>
        <p:xfrm>
          <a:off x="1535202" y="1110307"/>
          <a:ext cx="7766936" cy="16463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a 4"/>
          <p:cNvGraphicFramePr/>
          <p:nvPr>
            <p:extLst>
              <p:ext uri="{D42A27DB-BD31-4B8C-83A1-F6EECF244321}">
                <p14:modId xmlns:p14="http://schemas.microsoft.com/office/powerpoint/2010/main" val="926225565"/>
              </p:ext>
            </p:extLst>
          </p:nvPr>
        </p:nvGraphicFramePr>
        <p:xfrm>
          <a:off x="4909625" y="4369750"/>
          <a:ext cx="4290646" cy="101817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2234577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9404723" cy="557216"/>
          </a:xfrm>
        </p:spPr>
        <p:txBody>
          <a:bodyPr/>
          <a:lstStyle/>
          <a:p>
            <a:r>
              <a:rPr lang="es-MX" sz="2400" dirty="0">
                <a:latin typeface="Arial" panose="020B0604020202020204" pitchFamily="34" charset="0"/>
                <a:cs typeface="Arial" panose="020B0604020202020204" pitchFamily="34" charset="0"/>
              </a:rPr>
              <a:t>Descripción de parámetros conforme a los datos de la tabla 1</a:t>
            </a:r>
          </a:p>
        </p:txBody>
      </p:sp>
      <p:sp>
        <p:nvSpPr>
          <p:cNvPr id="4" name="Rectángulo 3"/>
          <p:cNvSpPr/>
          <p:nvPr/>
        </p:nvSpPr>
        <p:spPr>
          <a:xfrm>
            <a:off x="95534" y="1196879"/>
            <a:ext cx="8420670" cy="523220"/>
          </a:xfrm>
          <a:prstGeom prst="rect">
            <a:avLst/>
          </a:prstGeom>
        </p:spPr>
        <p:txBody>
          <a:bodyPr wrap="square">
            <a:spAutoFit/>
          </a:bodyPr>
          <a:lstStyle/>
          <a:p>
            <a:pPr lvl="1" algn="ctr"/>
            <a:r>
              <a:rPr lang="es-MX" sz="2800" b="1" dirty="0">
                <a:latin typeface="Arial" panose="020B0604020202020204" pitchFamily="34" charset="0"/>
                <a:cs typeface="Arial" panose="020B0604020202020204" pitchFamily="34" charset="0"/>
              </a:rPr>
              <a:t>Demanda Bioquímica de Oxígeno Total (</a:t>
            </a:r>
            <a:r>
              <a:rPr lang="es-MX" sz="2800" b="1" dirty="0"/>
              <a:t>DBO</a:t>
            </a:r>
            <a:r>
              <a:rPr lang="es-MX" sz="2800" b="1" dirty="0">
                <a:latin typeface="Arial" panose="020B0604020202020204" pitchFamily="34" charset="0"/>
                <a:cs typeface="Arial" panose="020B0604020202020204" pitchFamily="34" charset="0"/>
              </a:rPr>
              <a:t>)</a:t>
            </a:r>
          </a:p>
        </p:txBody>
      </p:sp>
      <p:sp>
        <p:nvSpPr>
          <p:cNvPr id="6" name="Rectángulo 5"/>
          <p:cNvSpPr/>
          <p:nvPr/>
        </p:nvSpPr>
        <p:spPr>
          <a:xfrm>
            <a:off x="646112" y="2351670"/>
            <a:ext cx="7133112" cy="707886"/>
          </a:xfrm>
          <a:prstGeom prst="rect">
            <a:avLst/>
          </a:prstGeom>
        </p:spPr>
        <p:txBody>
          <a:bodyPr wrap="square">
            <a:spAutoFit/>
          </a:bodyPr>
          <a:lstStyle/>
          <a:p>
            <a:r>
              <a:rPr lang="es-MX" sz="2000" dirty="0">
                <a:latin typeface="Arial" panose="020B0604020202020204" pitchFamily="34" charset="0"/>
                <a:cs typeface="Arial" panose="020B0604020202020204" pitchFamily="34" charset="0"/>
              </a:rPr>
              <a:t>Este parámetro puede alcanzar una eliminación de 50 – 80% con un tratamiento primario avanzado (tabla 2; </a:t>
            </a:r>
            <a:r>
              <a:rPr lang="es-MX" sz="2000" dirty="0" err="1">
                <a:latin typeface="Arial" panose="020B0604020202020204" pitchFamily="34" charset="0"/>
                <a:cs typeface="Arial" panose="020B0604020202020204" pitchFamily="34" charset="0"/>
              </a:rPr>
              <a:t>Fall</a:t>
            </a:r>
            <a:r>
              <a:rPr lang="es-MX" sz="2000" dirty="0">
                <a:latin typeface="Arial" panose="020B0604020202020204" pitchFamily="34" charset="0"/>
                <a:cs typeface="Arial" panose="020B0604020202020204" pitchFamily="34" charset="0"/>
              </a:rPr>
              <a:t>. 2018). </a:t>
            </a:r>
          </a:p>
        </p:txBody>
      </p:sp>
      <p:sp>
        <p:nvSpPr>
          <p:cNvPr id="3" name="Rectángulo 2"/>
          <p:cNvSpPr/>
          <p:nvPr/>
        </p:nvSpPr>
        <p:spPr>
          <a:xfrm>
            <a:off x="550577" y="4401292"/>
            <a:ext cx="7228647" cy="1323439"/>
          </a:xfrm>
          <a:prstGeom prst="rect">
            <a:avLst/>
          </a:prstGeom>
        </p:spPr>
        <p:txBody>
          <a:bodyPr wrap="square">
            <a:spAutoFit/>
          </a:bodyPr>
          <a:lstStyle/>
          <a:p>
            <a:r>
              <a:rPr lang="es-MX" sz="2000" dirty="0">
                <a:latin typeface="Arial" panose="020B0604020202020204" pitchFamily="34" charset="0"/>
                <a:cs typeface="Arial" panose="020B0604020202020204" pitchFamily="34" charset="0"/>
              </a:rPr>
              <a:t>Valores reportado por </a:t>
            </a:r>
            <a:r>
              <a:rPr lang="es-MX" sz="2000" dirty="0" err="1">
                <a:latin typeface="Arial" panose="020B0604020202020204" pitchFamily="34" charset="0"/>
                <a:cs typeface="Arial" panose="020B0604020202020204" pitchFamily="34" charset="0"/>
              </a:rPr>
              <a:t>Shao</a:t>
            </a:r>
            <a:r>
              <a:rPr lang="es-MX" sz="2000" dirty="0">
                <a:latin typeface="Arial" panose="020B0604020202020204" pitchFamily="34" charset="0"/>
                <a:cs typeface="Arial" panose="020B0604020202020204" pitchFamily="34" charset="0"/>
              </a:rPr>
              <a:t>, et al. (1996), un tratamiento primario avanzado + biológico bien acondicionado y operado, puede alcanzar una remoción de hasta 94% en este parámetro.</a:t>
            </a:r>
          </a:p>
        </p:txBody>
      </p:sp>
      <p:sp>
        <p:nvSpPr>
          <p:cNvPr id="7" name="Rectángulo 6"/>
          <p:cNvSpPr/>
          <p:nvPr/>
        </p:nvSpPr>
        <p:spPr>
          <a:xfrm>
            <a:off x="646111" y="3465012"/>
            <a:ext cx="7133113" cy="707886"/>
          </a:xfrm>
          <a:prstGeom prst="rect">
            <a:avLst/>
          </a:prstGeom>
        </p:spPr>
        <p:txBody>
          <a:bodyPr wrap="square">
            <a:spAutoFit/>
          </a:bodyPr>
          <a:lstStyle/>
          <a:p>
            <a:r>
              <a:rPr lang="es-MX" sz="2000" dirty="0">
                <a:latin typeface="Arial" panose="020B0604020202020204" pitchFamily="34" charset="0"/>
                <a:cs typeface="Arial" panose="020B0604020202020204" pitchFamily="34" charset="0"/>
              </a:rPr>
              <a:t>Ubicándose en el rango de 70% cuando el pH inicial es de 4.5 (</a:t>
            </a:r>
            <a:r>
              <a:rPr lang="es-MX" sz="2000" dirty="0" err="1">
                <a:latin typeface="Arial" panose="020B0604020202020204" pitchFamily="34" charset="0"/>
                <a:cs typeface="Arial" panose="020B0604020202020204" pitchFamily="34" charset="0"/>
              </a:rPr>
              <a:t>Guida</a:t>
            </a:r>
            <a:r>
              <a:rPr lang="es-MX" sz="2000" dirty="0">
                <a:latin typeface="Arial" panose="020B0604020202020204" pitchFamily="34" charset="0"/>
                <a:cs typeface="Arial" panose="020B0604020202020204" pitchFamily="34" charset="0"/>
              </a:rPr>
              <a:t> et al., 2007).</a:t>
            </a:r>
          </a:p>
        </p:txBody>
      </p:sp>
      <p:pic>
        <p:nvPicPr>
          <p:cNvPr id="5" name="Imagen 4"/>
          <p:cNvPicPr>
            <a:picLocks noChangeAspect="1"/>
          </p:cNvPicPr>
          <p:nvPr/>
        </p:nvPicPr>
        <p:blipFill>
          <a:blip r:embed="rId2"/>
          <a:stretch>
            <a:fillRect/>
          </a:stretch>
        </p:blipFill>
        <p:spPr>
          <a:xfrm>
            <a:off x="7874758" y="2193906"/>
            <a:ext cx="4108616" cy="3557873"/>
          </a:xfrm>
          <a:prstGeom prst="rect">
            <a:avLst/>
          </a:prstGeom>
        </p:spPr>
      </p:pic>
    </p:spTree>
    <p:extLst>
      <p:ext uri="{BB962C8B-B14F-4D97-AF65-F5344CB8AC3E}">
        <p14:creationId xmlns:p14="http://schemas.microsoft.com/office/powerpoint/2010/main" val="42468891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9404723" cy="557216"/>
          </a:xfrm>
        </p:spPr>
        <p:txBody>
          <a:bodyPr/>
          <a:lstStyle/>
          <a:p>
            <a:r>
              <a:rPr lang="es-MX" sz="2400" dirty="0">
                <a:latin typeface="Arial" panose="020B0604020202020204" pitchFamily="34" charset="0"/>
                <a:cs typeface="Arial" panose="020B0604020202020204" pitchFamily="34" charset="0"/>
              </a:rPr>
              <a:t>Descripción de parámetros conforme a los datos de la tabla 1</a:t>
            </a:r>
          </a:p>
        </p:txBody>
      </p:sp>
      <p:sp>
        <p:nvSpPr>
          <p:cNvPr id="4" name="Rectángulo 3"/>
          <p:cNvSpPr/>
          <p:nvPr/>
        </p:nvSpPr>
        <p:spPr>
          <a:xfrm>
            <a:off x="95534" y="1196879"/>
            <a:ext cx="8420670" cy="523220"/>
          </a:xfrm>
          <a:prstGeom prst="rect">
            <a:avLst/>
          </a:prstGeom>
        </p:spPr>
        <p:txBody>
          <a:bodyPr wrap="square">
            <a:spAutoFit/>
          </a:bodyPr>
          <a:lstStyle/>
          <a:p>
            <a:pPr lvl="1"/>
            <a:r>
              <a:rPr lang="es-MX" sz="2800" b="1" dirty="0"/>
              <a:t>Solidos Suspendidos (SS)</a:t>
            </a:r>
          </a:p>
        </p:txBody>
      </p:sp>
      <p:sp>
        <p:nvSpPr>
          <p:cNvPr id="6" name="Rectángulo 5"/>
          <p:cNvSpPr/>
          <p:nvPr/>
        </p:nvSpPr>
        <p:spPr>
          <a:xfrm>
            <a:off x="646111" y="3491072"/>
            <a:ext cx="6764623" cy="1077218"/>
          </a:xfrm>
          <a:prstGeom prst="rect">
            <a:avLst/>
          </a:prstGeom>
        </p:spPr>
        <p:txBody>
          <a:bodyPr wrap="square">
            <a:spAutoFit/>
          </a:bodyPr>
          <a:lstStyle/>
          <a:p>
            <a:pPr algn="just"/>
            <a:r>
              <a:rPr lang="es-MX" sz="1600" dirty="0">
                <a:latin typeface="Arial" panose="020B0604020202020204" pitchFamily="34" charset="0"/>
                <a:cs typeface="Arial" panose="020B0604020202020204" pitchFamily="34" charset="0"/>
              </a:rPr>
              <a:t>Los análisis de sólidos beneficia  el control de los procesos de tratamiento biológico físico y químico de las aguas residuales, para evaluar el cumplimiento de la normatividad  de acuerdo con los parámetros que regulan su vertido (Pérez </a:t>
            </a:r>
            <a:r>
              <a:rPr lang="es-MX" sz="1600" i="1" dirty="0">
                <a:latin typeface="Arial" panose="020B0604020202020204" pitchFamily="34" charset="0"/>
                <a:cs typeface="Arial" panose="020B0604020202020204" pitchFamily="34" charset="0"/>
              </a:rPr>
              <a:t>et al</a:t>
            </a:r>
            <a:r>
              <a:rPr lang="es-MX" sz="1600" dirty="0">
                <a:latin typeface="Arial" panose="020B0604020202020204" pitchFamily="34" charset="0"/>
                <a:cs typeface="Arial" panose="020B0604020202020204" pitchFamily="34" charset="0"/>
              </a:rPr>
              <a:t>., 2013). </a:t>
            </a:r>
          </a:p>
        </p:txBody>
      </p:sp>
      <p:sp>
        <p:nvSpPr>
          <p:cNvPr id="3" name="Rectángulo 2"/>
          <p:cNvSpPr/>
          <p:nvPr/>
        </p:nvSpPr>
        <p:spPr>
          <a:xfrm>
            <a:off x="646110" y="2351670"/>
            <a:ext cx="6764623" cy="1077218"/>
          </a:xfrm>
          <a:prstGeom prst="rect">
            <a:avLst/>
          </a:prstGeom>
        </p:spPr>
        <p:txBody>
          <a:bodyPr wrap="square">
            <a:spAutoFit/>
          </a:bodyPr>
          <a:lstStyle/>
          <a:p>
            <a:pPr algn="just"/>
            <a:r>
              <a:rPr lang="es-MX" sz="1600" dirty="0">
                <a:latin typeface="Arial" panose="020B0604020202020204" pitchFamily="34" charset="0"/>
                <a:cs typeface="Arial" panose="020B0604020202020204" pitchFamily="34" charset="0"/>
              </a:rPr>
              <a:t>Los sólidos suspendidos totales (SST) son definidos por la NMX-AA-034-SCFI-2015 (DOF, 2015). Se sugiere consultar el link: https://www.gob.mx/cms/uploads/attachment/file/166146/nmx-aa-034-scfi-2015.pdf</a:t>
            </a:r>
          </a:p>
        </p:txBody>
      </p:sp>
      <p:sp>
        <p:nvSpPr>
          <p:cNvPr id="7" name="Rectángulo 6"/>
          <p:cNvSpPr/>
          <p:nvPr/>
        </p:nvSpPr>
        <p:spPr>
          <a:xfrm>
            <a:off x="646111" y="4727365"/>
            <a:ext cx="6764623" cy="1077218"/>
          </a:xfrm>
          <a:prstGeom prst="rect">
            <a:avLst/>
          </a:prstGeom>
        </p:spPr>
        <p:txBody>
          <a:bodyPr wrap="square">
            <a:spAutoFit/>
          </a:bodyPr>
          <a:lstStyle/>
          <a:p>
            <a:r>
              <a:rPr lang="es-MX" sz="1600" dirty="0">
                <a:latin typeface="Arial" panose="020B0604020202020204" pitchFamily="34" charset="0"/>
                <a:cs typeface="Arial" panose="020B0604020202020204" pitchFamily="34" charset="0"/>
              </a:rPr>
              <a:t>El límite máximo permisible de descarga a cuerpos de agua, de acuerdo a la NOM-001-SEMARNAT-1996 (DOF, 1996), no debe rebasar 200 mg/L de SST. Las aguas residuales de la empresa Turín se encuentran sobre el límite permitido (tabla 1).</a:t>
            </a:r>
          </a:p>
        </p:txBody>
      </p:sp>
      <p:pic>
        <p:nvPicPr>
          <p:cNvPr id="8" name="Imagen 7"/>
          <p:cNvPicPr>
            <a:picLocks noChangeAspect="1"/>
          </p:cNvPicPr>
          <p:nvPr/>
        </p:nvPicPr>
        <p:blipFill>
          <a:blip r:embed="rId2"/>
          <a:stretch>
            <a:fillRect/>
          </a:stretch>
        </p:blipFill>
        <p:spPr>
          <a:xfrm>
            <a:off x="7508045" y="2351670"/>
            <a:ext cx="4467178" cy="2657058"/>
          </a:xfrm>
          <a:prstGeom prst="rect">
            <a:avLst/>
          </a:prstGeom>
        </p:spPr>
      </p:pic>
      <p:sp>
        <p:nvSpPr>
          <p:cNvPr id="9" name="Rectángulo 8"/>
          <p:cNvSpPr/>
          <p:nvPr/>
        </p:nvSpPr>
        <p:spPr>
          <a:xfrm>
            <a:off x="7508044" y="5127474"/>
            <a:ext cx="4467179" cy="461665"/>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https://www.google.com.mx/search?q=NMX-AA-034-SCFI-2015+(DOF,+2015)&amp;rlz</a:t>
            </a:r>
          </a:p>
        </p:txBody>
      </p:sp>
    </p:spTree>
    <p:extLst>
      <p:ext uri="{BB962C8B-B14F-4D97-AF65-F5344CB8AC3E}">
        <p14:creationId xmlns:p14="http://schemas.microsoft.com/office/powerpoint/2010/main" val="8724616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9404723" cy="557216"/>
          </a:xfrm>
        </p:spPr>
        <p:txBody>
          <a:bodyPr/>
          <a:lstStyle/>
          <a:p>
            <a:r>
              <a:rPr lang="es-MX" sz="2400" dirty="0">
                <a:latin typeface="Arial" panose="020B0604020202020204" pitchFamily="34" charset="0"/>
                <a:cs typeface="Arial" panose="020B0604020202020204" pitchFamily="34" charset="0"/>
              </a:rPr>
              <a:t>Descripción de parámetros conforme a los datos de la tabla 1</a:t>
            </a:r>
          </a:p>
        </p:txBody>
      </p:sp>
      <p:sp>
        <p:nvSpPr>
          <p:cNvPr id="4" name="Rectángulo 3"/>
          <p:cNvSpPr/>
          <p:nvPr/>
        </p:nvSpPr>
        <p:spPr>
          <a:xfrm>
            <a:off x="95534" y="1196879"/>
            <a:ext cx="8420670" cy="523220"/>
          </a:xfrm>
          <a:prstGeom prst="rect">
            <a:avLst/>
          </a:prstGeom>
        </p:spPr>
        <p:txBody>
          <a:bodyPr wrap="square">
            <a:spAutoFit/>
          </a:bodyPr>
          <a:lstStyle/>
          <a:p>
            <a:pPr lvl="1"/>
            <a:r>
              <a:rPr lang="es-MX" sz="2800" b="1" dirty="0"/>
              <a:t>Solidos Suspendidos (SS)</a:t>
            </a:r>
          </a:p>
        </p:txBody>
      </p:sp>
      <p:sp>
        <p:nvSpPr>
          <p:cNvPr id="6" name="Rectángulo 5"/>
          <p:cNvSpPr/>
          <p:nvPr/>
        </p:nvSpPr>
        <p:spPr>
          <a:xfrm>
            <a:off x="646111" y="3491072"/>
            <a:ext cx="10367632" cy="707886"/>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Para aguas residuales con valores de pH de 4.5, tratadas por coagulación – floculación, se han reportado eficiencias de remoción del 78% para este parámetro (</a:t>
            </a:r>
            <a:r>
              <a:rPr lang="es-MX" sz="2000" dirty="0" err="1">
                <a:latin typeface="Arial" panose="020B0604020202020204" pitchFamily="34" charset="0"/>
                <a:cs typeface="Arial" panose="020B0604020202020204" pitchFamily="34" charset="0"/>
              </a:rPr>
              <a:t>Guida</a:t>
            </a:r>
            <a:r>
              <a:rPr lang="es-MX" sz="2000" dirty="0">
                <a:latin typeface="Arial" panose="020B0604020202020204" pitchFamily="34" charset="0"/>
                <a:cs typeface="Arial" panose="020B0604020202020204" pitchFamily="34" charset="0"/>
              </a:rPr>
              <a:t>, 2007). </a:t>
            </a:r>
          </a:p>
        </p:txBody>
      </p:sp>
      <p:sp>
        <p:nvSpPr>
          <p:cNvPr id="3" name="Rectángulo 2"/>
          <p:cNvSpPr/>
          <p:nvPr/>
        </p:nvSpPr>
        <p:spPr>
          <a:xfrm>
            <a:off x="646110" y="2351670"/>
            <a:ext cx="10367633" cy="1015663"/>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El tratamiento primario avanzado, propuesto para la primera etapa de tratamiento, muestra una eficiencia del 80% - 90% en la eliminación de SST, facilitando el cumplimiento de la norma mencionada (tabla 2; </a:t>
            </a:r>
            <a:r>
              <a:rPr lang="es-MX" sz="2000" dirty="0" err="1">
                <a:latin typeface="Arial" panose="020B0604020202020204" pitchFamily="34" charset="0"/>
                <a:cs typeface="Arial" panose="020B0604020202020204" pitchFamily="34" charset="0"/>
              </a:rPr>
              <a:t>Fall</a:t>
            </a:r>
            <a:r>
              <a:rPr lang="es-MX" sz="2000" dirty="0">
                <a:latin typeface="Arial" panose="020B0604020202020204" pitchFamily="34" charset="0"/>
                <a:cs typeface="Arial" panose="020B0604020202020204" pitchFamily="34" charset="0"/>
              </a:rPr>
              <a:t>, 2018)</a:t>
            </a:r>
          </a:p>
        </p:txBody>
      </p:sp>
      <p:sp>
        <p:nvSpPr>
          <p:cNvPr id="7" name="Rectángulo 6"/>
          <p:cNvSpPr/>
          <p:nvPr/>
        </p:nvSpPr>
        <p:spPr>
          <a:xfrm>
            <a:off x="646111" y="4727365"/>
            <a:ext cx="10367632" cy="1323439"/>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El tren de tratamiento integrado por primario avanzado – biológico, presenta mejoras para la eficiencia de remoción de este parámetro, pues de acuerdo con los análisis de </a:t>
            </a:r>
            <a:r>
              <a:rPr lang="es-MX" sz="2000" dirty="0" err="1">
                <a:latin typeface="Arial" panose="020B0604020202020204" pitchFamily="34" charset="0"/>
                <a:cs typeface="Arial" panose="020B0604020202020204" pitchFamily="34" charset="0"/>
              </a:rPr>
              <a:t>Shao</a:t>
            </a:r>
            <a:r>
              <a:rPr lang="es-MX" sz="2000" dirty="0">
                <a:latin typeface="Arial" panose="020B0604020202020204" pitchFamily="34" charset="0"/>
                <a:cs typeface="Arial" panose="020B0604020202020204" pitchFamily="34" charset="0"/>
              </a:rPr>
              <a:t> et al. (1996),  la eficiencia global alcanzada puede ser de 98%, para aguas residuales urbanas. Por lo anterior, se esperan concentraciones finales &lt; 10 mg/l.</a:t>
            </a:r>
          </a:p>
        </p:txBody>
      </p:sp>
    </p:spTree>
    <p:extLst>
      <p:ext uri="{BB962C8B-B14F-4D97-AF65-F5344CB8AC3E}">
        <p14:creationId xmlns:p14="http://schemas.microsoft.com/office/powerpoint/2010/main" val="12780162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9404723" cy="557216"/>
          </a:xfrm>
        </p:spPr>
        <p:txBody>
          <a:bodyPr/>
          <a:lstStyle/>
          <a:p>
            <a:r>
              <a:rPr lang="es-MX" sz="2400" dirty="0">
                <a:latin typeface="Arial" panose="020B0604020202020204" pitchFamily="34" charset="0"/>
                <a:cs typeface="Arial" panose="020B0604020202020204" pitchFamily="34" charset="0"/>
              </a:rPr>
              <a:t>Descripción de parámetros conforme a los datos de la tabla 1</a:t>
            </a:r>
          </a:p>
        </p:txBody>
      </p:sp>
      <p:sp>
        <p:nvSpPr>
          <p:cNvPr id="4" name="Rectángulo 3"/>
          <p:cNvSpPr/>
          <p:nvPr/>
        </p:nvSpPr>
        <p:spPr>
          <a:xfrm>
            <a:off x="95534" y="1196879"/>
            <a:ext cx="8420670" cy="523220"/>
          </a:xfrm>
          <a:prstGeom prst="rect">
            <a:avLst/>
          </a:prstGeom>
        </p:spPr>
        <p:txBody>
          <a:bodyPr wrap="square">
            <a:spAutoFit/>
          </a:bodyPr>
          <a:lstStyle/>
          <a:p>
            <a:pPr lvl="1"/>
            <a:r>
              <a:rPr lang="es-MX" sz="2800" b="1" dirty="0"/>
              <a:t>Fósforo (P)</a:t>
            </a:r>
          </a:p>
        </p:txBody>
      </p:sp>
      <p:sp>
        <p:nvSpPr>
          <p:cNvPr id="3" name="Rectángulo 2"/>
          <p:cNvSpPr/>
          <p:nvPr/>
        </p:nvSpPr>
        <p:spPr>
          <a:xfrm>
            <a:off x="646111" y="1815144"/>
            <a:ext cx="10367633" cy="1015663"/>
          </a:xfrm>
          <a:prstGeom prst="rect">
            <a:avLst/>
          </a:prstGeom>
        </p:spPr>
        <p:txBody>
          <a:bodyPr wrap="square">
            <a:spAutoFit/>
          </a:bodyPr>
          <a:lstStyle/>
          <a:p>
            <a:r>
              <a:rPr lang="es-MX" sz="2000" dirty="0">
                <a:latin typeface="Arial" panose="020B0604020202020204" pitchFamily="34" charset="0"/>
                <a:cs typeface="Arial" panose="020B0604020202020204" pitchFamily="34" charset="0"/>
              </a:rPr>
              <a:t>El proceso de tratamiento primario avanzado  reporta una eliminación de entre 70% - 90% del fósforo presente en las aguas residuales, lo que se refleja una disminución en los gastos de operación (</a:t>
            </a:r>
            <a:r>
              <a:rPr lang="es-MX" sz="2000" dirty="0" err="1">
                <a:latin typeface="Arial" panose="020B0604020202020204" pitchFamily="34" charset="0"/>
                <a:cs typeface="Arial" panose="020B0604020202020204" pitchFamily="34" charset="0"/>
              </a:rPr>
              <a:t>Fall</a:t>
            </a:r>
            <a:r>
              <a:rPr lang="es-MX" sz="2000" dirty="0">
                <a:latin typeface="Arial" panose="020B0604020202020204" pitchFamily="34" charset="0"/>
                <a:cs typeface="Arial" panose="020B0604020202020204" pitchFamily="34" charset="0"/>
              </a:rPr>
              <a:t>, 2018). </a:t>
            </a:r>
          </a:p>
        </p:txBody>
      </p:sp>
      <p:sp>
        <p:nvSpPr>
          <p:cNvPr id="7" name="Rectángulo 6"/>
          <p:cNvSpPr/>
          <p:nvPr/>
        </p:nvSpPr>
        <p:spPr>
          <a:xfrm>
            <a:off x="646111" y="3307998"/>
            <a:ext cx="10367632" cy="1015663"/>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Otras investigaciones reportan que cuando el tratamiento primario avanzado + reactor biológico funciona en serie, se han observado disminuciones de solo 31% (</a:t>
            </a:r>
            <a:r>
              <a:rPr lang="es-MX" sz="2000" dirty="0" err="1">
                <a:latin typeface="Arial" panose="020B0604020202020204" pitchFamily="34" charset="0"/>
                <a:cs typeface="Arial" panose="020B0604020202020204" pitchFamily="34" charset="0"/>
              </a:rPr>
              <a:t>Shao</a:t>
            </a:r>
            <a:r>
              <a:rPr lang="es-MX" sz="2000" dirty="0">
                <a:latin typeface="Arial" panose="020B0604020202020204" pitchFamily="34" charset="0"/>
                <a:cs typeface="Arial" panose="020B0604020202020204" pitchFamily="34" charset="0"/>
              </a:rPr>
              <a:t>, </a:t>
            </a:r>
            <a:r>
              <a:rPr lang="es-MX" sz="2000" i="1" dirty="0">
                <a:latin typeface="Arial" panose="020B0604020202020204" pitchFamily="34" charset="0"/>
                <a:cs typeface="Arial" panose="020B0604020202020204" pitchFamily="34" charset="0"/>
              </a:rPr>
              <a:t>et al</a:t>
            </a:r>
            <a:r>
              <a:rPr lang="es-MX" sz="2000" dirty="0">
                <a:latin typeface="Arial" panose="020B0604020202020204" pitchFamily="34" charset="0"/>
                <a:cs typeface="Arial" panose="020B0604020202020204" pitchFamily="34" charset="0"/>
              </a:rPr>
              <a:t>., 1996). </a:t>
            </a:r>
          </a:p>
        </p:txBody>
      </p:sp>
      <p:sp>
        <p:nvSpPr>
          <p:cNvPr id="5" name="Rectángulo 4"/>
          <p:cNvSpPr/>
          <p:nvPr/>
        </p:nvSpPr>
        <p:spPr>
          <a:xfrm>
            <a:off x="646111" y="4602202"/>
            <a:ext cx="10606468" cy="1323439"/>
          </a:xfrm>
          <a:prstGeom prst="rect">
            <a:avLst/>
          </a:prstGeom>
        </p:spPr>
        <p:txBody>
          <a:bodyPr wrap="square">
            <a:spAutoFit/>
          </a:bodyPr>
          <a:lstStyle/>
          <a:p>
            <a:pPr lvl="0" algn="just"/>
            <a:r>
              <a:rPr lang="es-MX" sz="2000" dirty="0">
                <a:solidFill>
                  <a:prstClr val="white"/>
                </a:solidFill>
                <a:latin typeface="Arial" panose="020B0604020202020204" pitchFamily="34" charset="0"/>
                <a:cs typeface="Arial" panose="020B0604020202020204" pitchFamily="34" charset="0"/>
              </a:rPr>
              <a:t>La NOM-001-SEMARNAT-1996 (DOF., 1996) establece contenidos menores a 30 mg/l para descargas en cuerpos de agua y efluentes, por lo que para alcanzar el  rango ideal, el tratamiento debe funcionar al máximo de la eficiencia posible (</a:t>
            </a:r>
            <a:r>
              <a:rPr lang="es-MX" sz="2000" dirty="0" err="1">
                <a:solidFill>
                  <a:prstClr val="white"/>
                </a:solidFill>
                <a:latin typeface="Arial" panose="020B0604020202020204" pitchFamily="34" charset="0"/>
                <a:cs typeface="Arial" panose="020B0604020202020204" pitchFamily="34" charset="0"/>
              </a:rPr>
              <a:t>Peréz</a:t>
            </a:r>
            <a:r>
              <a:rPr lang="es-MX" sz="2000" dirty="0">
                <a:solidFill>
                  <a:prstClr val="white"/>
                </a:solidFill>
                <a:latin typeface="Arial" panose="020B0604020202020204" pitchFamily="34" charset="0"/>
                <a:cs typeface="Arial" panose="020B0604020202020204" pitchFamily="34" charset="0"/>
              </a:rPr>
              <a:t> </a:t>
            </a:r>
            <a:r>
              <a:rPr lang="es-MX" sz="2000" i="1" dirty="0">
                <a:solidFill>
                  <a:prstClr val="white"/>
                </a:solidFill>
                <a:latin typeface="Arial" panose="020B0604020202020204" pitchFamily="34" charset="0"/>
                <a:cs typeface="Arial" panose="020B0604020202020204" pitchFamily="34" charset="0"/>
              </a:rPr>
              <a:t>et al</a:t>
            </a:r>
            <a:r>
              <a:rPr lang="es-MX" sz="2000" dirty="0">
                <a:solidFill>
                  <a:prstClr val="white"/>
                </a:solidFill>
                <a:latin typeface="Arial" panose="020B0604020202020204" pitchFamily="34" charset="0"/>
                <a:cs typeface="Arial" panose="020B0604020202020204" pitchFamily="34" charset="0"/>
              </a:rPr>
              <a:t>., 2013; Silva </a:t>
            </a:r>
            <a:r>
              <a:rPr lang="es-MX" sz="2000" i="1" dirty="0">
                <a:solidFill>
                  <a:prstClr val="white"/>
                </a:solidFill>
                <a:latin typeface="Arial" panose="020B0604020202020204" pitchFamily="34" charset="0"/>
                <a:cs typeface="Arial" panose="020B0604020202020204" pitchFamily="34" charset="0"/>
              </a:rPr>
              <a:t>et al</a:t>
            </a:r>
            <a:r>
              <a:rPr lang="es-MX" sz="2000" dirty="0">
                <a:solidFill>
                  <a:prstClr val="white"/>
                </a:solidFill>
                <a:latin typeface="Arial" panose="020B0604020202020204" pitchFamily="34" charset="0"/>
                <a:cs typeface="Arial" panose="020B0604020202020204" pitchFamily="34" charset="0"/>
              </a:rPr>
              <a:t>., 2016).</a:t>
            </a:r>
          </a:p>
        </p:txBody>
      </p:sp>
    </p:spTree>
    <p:extLst>
      <p:ext uri="{BB962C8B-B14F-4D97-AF65-F5344CB8AC3E}">
        <p14:creationId xmlns:p14="http://schemas.microsoft.com/office/powerpoint/2010/main" val="24384774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370852109"/>
              </p:ext>
            </p:extLst>
          </p:nvPr>
        </p:nvGraphicFramePr>
        <p:xfrm>
          <a:off x="523281" y="1537219"/>
          <a:ext cx="10927190" cy="4945467"/>
        </p:xfrm>
        <a:graphic>
          <a:graphicData uri="http://schemas.openxmlformats.org/drawingml/2006/table">
            <a:tbl>
              <a:tblPr firstRow="1" firstCol="1" bandRow="1">
                <a:tableStyleId>{5C22544A-7EE6-4342-B048-85BDC9FD1C3A}</a:tableStyleId>
              </a:tblPr>
              <a:tblGrid>
                <a:gridCol w="2643294">
                  <a:extLst>
                    <a:ext uri="{9D8B030D-6E8A-4147-A177-3AD203B41FA5}">
                      <a16:colId xmlns:a16="http://schemas.microsoft.com/office/drawing/2014/main" val="20000"/>
                    </a:ext>
                  </a:extLst>
                </a:gridCol>
                <a:gridCol w="3026152">
                  <a:extLst>
                    <a:ext uri="{9D8B030D-6E8A-4147-A177-3AD203B41FA5}">
                      <a16:colId xmlns:a16="http://schemas.microsoft.com/office/drawing/2014/main" val="20001"/>
                    </a:ext>
                  </a:extLst>
                </a:gridCol>
                <a:gridCol w="2542336">
                  <a:extLst>
                    <a:ext uri="{9D8B030D-6E8A-4147-A177-3AD203B41FA5}">
                      <a16:colId xmlns:a16="http://schemas.microsoft.com/office/drawing/2014/main" val="20002"/>
                    </a:ext>
                  </a:extLst>
                </a:gridCol>
                <a:gridCol w="2715408">
                  <a:extLst>
                    <a:ext uri="{9D8B030D-6E8A-4147-A177-3AD203B41FA5}">
                      <a16:colId xmlns:a16="http://schemas.microsoft.com/office/drawing/2014/main" val="20003"/>
                    </a:ext>
                  </a:extLst>
                </a:gridCol>
              </a:tblGrid>
              <a:tr h="995982">
                <a:tc>
                  <a:txBody>
                    <a:bodyPr/>
                    <a:lstStyle/>
                    <a:p>
                      <a:pPr algn="ctr">
                        <a:lnSpc>
                          <a:spcPct val="107000"/>
                        </a:lnSpc>
                        <a:spcAft>
                          <a:spcPts val="0"/>
                        </a:spcAft>
                      </a:pPr>
                      <a:r>
                        <a:rPr lang="es-MX" sz="1600" dirty="0">
                          <a:effectLst/>
                          <a:latin typeface="Arial" panose="020B0604020202020204" pitchFamily="34" charset="0"/>
                          <a:cs typeface="Arial" panose="020B0604020202020204" pitchFamily="34" charset="0"/>
                        </a:rPr>
                        <a:t>Parámetro</a:t>
                      </a:r>
                      <a:endParaRPr lang="es-MX"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Primario avanzado</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Primario avanzado pH inicial 4.5</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Primario avanzado + Lodos activados</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0"/>
                  </a:ext>
                </a:extLst>
              </a:tr>
              <a:tr h="995982">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Sólidos suspendidos totales (SST)</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s-MX" sz="1600" dirty="0">
                          <a:effectLst/>
                          <a:latin typeface="Arial" panose="020B0604020202020204" pitchFamily="34" charset="0"/>
                          <a:cs typeface="Arial" panose="020B0604020202020204" pitchFamily="34" charset="0"/>
                        </a:rPr>
                        <a:t>80 – 90%</a:t>
                      </a:r>
                      <a:endParaRPr lang="es-MX"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78%</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98%</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r h="995982">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Demanda Química de Oxigeno (DQO)</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50 – 80%</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70%</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70-95%</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2"/>
                  </a:ext>
                </a:extLst>
              </a:tr>
              <a:tr h="995982">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Demanda Bioquímica de Oxígeno (DBO)</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50 – 80%</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70%</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94%</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3"/>
                  </a:ext>
                </a:extLst>
              </a:tr>
              <a:tr h="320513">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pH</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4"/>
                  </a:ext>
                </a:extLst>
              </a:tr>
              <a:tr h="320513">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Fósforo total</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70 – 90%</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s-MX" sz="1600" dirty="0">
                          <a:effectLst/>
                          <a:latin typeface="Arial" panose="020B0604020202020204" pitchFamily="34" charset="0"/>
                          <a:cs typeface="Arial" panose="020B0604020202020204" pitchFamily="34" charset="0"/>
                        </a:rPr>
                        <a:t>31%</a:t>
                      </a:r>
                      <a:endParaRPr lang="es-MX"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5"/>
                  </a:ext>
                </a:extLst>
              </a:tr>
              <a:tr h="320513">
                <a:tc>
                  <a:txBody>
                    <a:bodyPr/>
                    <a:lstStyle/>
                    <a:p>
                      <a:pPr algn="ctr">
                        <a:lnSpc>
                          <a:spcPct val="107000"/>
                        </a:lnSpc>
                        <a:spcAft>
                          <a:spcPts val="0"/>
                        </a:spcAft>
                      </a:pPr>
                      <a:r>
                        <a:rPr lang="es-MX" sz="1600" dirty="0">
                          <a:effectLst/>
                          <a:latin typeface="Arial" panose="020B0604020202020204" pitchFamily="34" charset="0"/>
                          <a:cs typeface="Arial" panose="020B0604020202020204" pitchFamily="34" charset="0"/>
                        </a:rPr>
                        <a:t>Alcalinidad</a:t>
                      </a:r>
                      <a:endParaRPr lang="es-MX"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s-MX" sz="1600" dirty="0">
                          <a:effectLst/>
                          <a:latin typeface="Arial" panose="020B0604020202020204" pitchFamily="34" charset="0"/>
                          <a:cs typeface="Arial" panose="020B0604020202020204" pitchFamily="34" charset="0"/>
                        </a:rPr>
                        <a:t>-</a:t>
                      </a:r>
                      <a:endParaRPr lang="es-MX"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6"/>
                  </a:ext>
                </a:extLst>
              </a:tr>
            </a:tbl>
          </a:graphicData>
        </a:graphic>
      </p:graphicFrame>
      <p:graphicFrame>
        <p:nvGraphicFramePr>
          <p:cNvPr id="7" name="Diagrama 6"/>
          <p:cNvGraphicFramePr/>
          <p:nvPr>
            <p:extLst>
              <p:ext uri="{D42A27DB-BD31-4B8C-83A1-F6EECF244321}">
                <p14:modId xmlns:p14="http://schemas.microsoft.com/office/powerpoint/2010/main" val="201944164"/>
              </p:ext>
            </p:extLst>
          </p:nvPr>
        </p:nvGraphicFramePr>
        <p:xfrm>
          <a:off x="523282" y="521605"/>
          <a:ext cx="9698892" cy="10156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477062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740725"/>
            <a:ext cx="5741041" cy="557216"/>
          </a:xfrm>
        </p:spPr>
        <p:txBody>
          <a:bodyPr/>
          <a:lstStyle/>
          <a:p>
            <a:pPr lvl="0"/>
            <a:r>
              <a:rPr lang="es-MX" sz="3200" b="1" dirty="0">
                <a:latin typeface="Arial" panose="020B0604020202020204" pitchFamily="34" charset="0"/>
                <a:cs typeface="Arial" panose="020B0604020202020204" pitchFamily="34" charset="0"/>
              </a:rPr>
              <a:t>Tren de tratamiento </a:t>
            </a:r>
          </a:p>
        </p:txBody>
      </p:sp>
      <p:sp>
        <p:nvSpPr>
          <p:cNvPr id="3" name="Rectángulo 2"/>
          <p:cNvSpPr/>
          <p:nvPr/>
        </p:nvSpPr>
        <p:spPr>
          <a:xfrm>
            <a:off x="526693" y="1815144"/>
            <a:ext cx="10367633" cy="707886"/>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Para fundamentar la elección del tren de tratamiento, se presenta un breve resumen de las operaciones unitarias disponibles.</a:t>
            </a:r>
          </a:p>
        </p:txBody>
      </p:sp>
      <p:sp>
        <p:nvSpPr>
          <p:cNvPr id="5" name="Rectángulo 4"/>
          <p:cNvSpPr/>
          <p:nvPr/>
        </p:nvSpPr>
        <p:spPr>
          <a:xfrm>
            <a:off x="526693" y="2800697"/>
            <a:ext cx="10606468" cy="1323439"/>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Los contaminantes presentes en el agua residual pueden eliminarse con procesos químicos, físicos y/o biológicos. Los métodos individuales suelen clasificarse en operaciones físicas unitarias, procesos químicos unitarios, y procesos biológicos unitarios (</a:t>
            </a:r>
            <a:r>
              <a:rPr lang="es-MX" sz="2000" dirty="0" err="1">
                <a:latin typeface="Arial" panose="020B0604020202020204" pitchFamily="34" charset="0"/>
                <a:cs typeface="Arial" panose="020B0604020202020204" pitchFamily="34" charset="0"/>
              </a:rPr>
              <a:t>Metcalf</a:t>
            </a:r>
            <a:r>
              <a:rPr lang="es-MX" sz="2000" dirty="0">
                <a:latin typeface="Arial" panose="020B0604020202020204" pitchFamily="34" charset="0"/>
                <a:cs typeface="Arial" panose="020B0604020202020204" pitchFamily="34" charset="0"/>
              </a:rPr>
              <a:t> y Eddy, 2004). </a:t>
            </a:r>
          </a:p>
        </p:txBody>
      </p:sp>
      <p:sp>
        <p:nvSpPr>
          <p:cNvPr id="8" name="Rectángulo 7"/>
          <p:cNvSpPr/>
          <p:nvPr/>
        </p:nvSpPr>
        <p:spPr>
          <a:xfrm>
            <a:off x="526693" y="4303453"/>
            <a:ext cx="10606468" cy="707886"/>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Los tratamientos individuales suelen clasificarse en operaciones físicas unitarias, procesos químicos unitarios, y procesos biológicos unitarios (</a:t>
            </a:r>
            <a:r>
              <a:rPr lang="es-MX" sz="2000" dirty="0" err="1">
                <a:latin typeface="Arial" panose="020B0604020202020204" pitchFamily="34" charset="0"/>
                <a:cs typeface="Arial" panose="020B0604020202020204" pitchFamily="34" charset="0"/>
              </a:rPr>
              <a:t>Metcalf</a:t>
            </a:r>
            <a:r>
              <a:rPr lang="es-MX" sz="2000" dirty="0">
                <a:latin typeface="Arial" panose="020B0604020202020204" pitchFamily="34" charset="0"/>
                <a:cs typeface="Arial" panose="020B0604020202020204" pitchFamily="34" charset="0"/>
              </a:rPr>
              <a:t> y Eddy, 2004). </a:t>
            </a:r>
          </a:p>
        </p:txBody>
      </p:sp>
    </p:spTree>
    <p:extLst>
      <p:ext uri="{BB962C8B-B14F-4D97-AF65-F5344CB8AC3E}">
        <p14:creationId xmlns:p14="http://schemas.microsoft.com/office/powerpoint/2010/main" val="22783655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740725"/>
            <a:ext cx="5741041" cy="557216"/>
          </a:xfrm>
        </p:spPr>
        <p:txBody>
          <a:bodyPr/>
          <a:lstStyle/>
          <a:p>
            <a:pPr lvl="0"/>
            <a:r>
              <a:rPr lang="es-MX" sz="3200" b="1" dirty="0">
                <a:latin typeface="Arial" panose="020B0604020202020204" pitchFamily="34" charset="0"/>
                <a:cs typeface="Arial" panose="020B0604020202020204" pitchFamily="34" charset="0"/>
              </a:rPr>
              <a:t>Tren de tratamiento </a:t>
            </a:r>
          </a:p>
        </p:txBody>
      </p:sp>
      <p:sp>
        <p:nvSpPr>
          <p:cNvPr id="3" name="Rectángulo 2"/>
          <p:cNvSpPr/>
          <p:nvPr/>
        </p:nvSpPr>
        <p:spPr>
          <a:xfrm>
            <a:off x="526693" y="1815144"/>
            <a:ext cx="10367633" cy="523220"/>
          </a:xfrm>
          <a:prstGeom prst="rect">
            <a:avLst/>
          </a:prstGeom>
        </p:spPr>
        <p:txBody>
          <a:bodyPr wrap="square">
            <a:spAutoFit/>
          </a:bodyPr>
          <a:lstStyle/>
          <a:p>
            <a:r>
              <a:rPr lang="es-MX" sz="2800" b="1" dirty="0">
                <a:latin typeface="Arial" panose="020B0604020202020204" pitchFamily="34" charset="0"/>
                <a:cs typeface="Arial" panose="020B0604020202020204" pitchFamily="34" charset="0"/>
              </a:rPr>
              <a:t>Operaciones físicas unitarias</a:t>
            </a:r>
            <a:r>
              <a:rPr lang="es-MX" sz="2000" dirty="0">
                <a:latin typeface="Arial" panose="020B0604020202020204" pitchFamily="34" charset="0"/>
                <a:cs typeface="Arial" panose="020B0604020202020204" pitchFamily="34" charset="0"/>
              </a:rPr>
              <a:t>: </a:t>
            </a:r>
          </a:p>
        </p:txBody>
      </p:sp>
      <p:sp>
        <p:nvSpPr>
          <p:cNvPr id="5" name="Rectángulo 4"/>
          <p:cNvSpPr/>
          <p:nvPr/>
        </p:nvSpPr>
        <p:spPr>
          <a:xfrm>
            <a:off x="526693" y="2800697"/>
            <a:ext cx="10606468" cy="707886"/>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Los métodos de tratamiento en los que predomina la acción de fuerzas físicas se conocen como operaciones físicas unitarias.</a:t>
            </a:r>
          </a:p>
        </p:txBody>
      </p:sp>
      <p:sp>
        <p:nvSpPr>
          <p:cNvPr id="8" name="Rectángulo 7"/>
          <p:cNvSpPr/>
          <p:nvPr/>
        </p:nvSpPr>
        <p:spPr>
          <a:xfrm>
            <a:off x="526693" y="3921316"/>
            <a:ext cx="10606468" cy="707886"/>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El desbaste, mezclado, floculación, sedimentación, flotación, transferencia de gases y filtración son operaciones unitarias típicas (</a:t>
            </a:r>
            <a:r>
              <a:rPr lang="es-MX" sz="2000" dirty="0" err="1">
                <a:latin typeface="Arial" panose="020B0604020202020204" pitchFamily="34" charset="0"/>
                <a:cs typeface="Arial" panose="020B0604020202020204" pitchFamily="34" charset="0"/>
              </a:rPr>
              <a:t>Metcalf</a:t>
            </a:r>
            <a:r>
              <a:rPr lang="es-MX" sz="2000" dirty="0">
                <a:latin typeface="Arial" panose="020B0604020202020204" pitchFamily="34" charset="0"/>
                <a:cs typeface="Arial" panose="020B0604020202020204" pitchFamily="34" charset="0"/>
              </a:rPr>
              <a:t> y Eddy, 2004).</a:t>
            </a:r>
          </a:p>
        </p:txBody>
      </p:sp>
    </p:spTree>
    <p:extLst>
      <p:ext uri="{BB962C8B-B14F-4D97-AF65-F5344CB8AC3E}">
        <p14:creationId xmlns:p14="http://schemas.microsoft.com/office/powerpoint/2010/main" val="33528316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740725"/>
            <a:ext cx="5741041" cy="557216"/>
          </a:xfrm>
        </p:spPr>
        <p:txBody>
          <a:bodyPr/>
          <a:lstStyle/>
          <a:p>
            <a:pPr lvl="0"/>
            <a:r>
              <a:rPr lang="es-MX" sz="3200" b="1" dirty="0">
                <a:latin typeface="Arial" panose="020B0604020202020204" pitchFamily="34" charset="0"/>
                <a:cs typeface="Arial" panose="020B0604020202020204" pitchFamily="34" charset="0"/>
              </a:rPr>
              <a:t>Tren de tratamiento </a:t>
            </a:r>
          </a:p>
        </p:txBody>
      </p:sp>
      <p:sp>
        <p:nvSpPr>
          <p:cNvPr id="3" name="Rectángulo 2"/>
          <p:cNvSpPr/>
          <p:nvPr/>
        </p:nvSpPr>
        <p:spPr>
          <a:xfrm>
            <a:off x="526693" y="1815144"/>
            <a:ext cx="10367633" cy="523220"/>
          </a:xfrm>
          <a:prstGeom prst="rect">
            <a:avLst/>
          </a:prstGeom>
        </p:spPr>
        <p:txBody>
          <a:bodyPr wrap="square">
            <a:spAutoFit/>
          </a:bodyPr>
          <a:lstStyle/>
          <a:p>
            <a:r>
              <a:rPr lang="es-MX" sz="2800" b="1" dirty="0">
                <a:latin typeface="Arial" panose="020B0604020202020204" pitchFamily="34" charset="0"/>
                <a:ea typeface="Calibri" panose="020F0502020204030204" pitchFamily="34" charset="0"/>
                <a:cs typeface="Times New Roman" panose="02020603050405020304" pitchFamily="18" charset="0"/>
              </a:rPr>
              <a:t>Procesos químicos unitarios: </a:t>
            </a:r>
            <a:r>
              <a:rPr lang="es-MX" sz="2800" dirty="0">
                <a:latin typeface="Arial" panose="020B0604020202020204" pitchFamily="34" charset="0"/>
                <a:cs typeface="Arial" panose="020B0604020202020204" pitchFamily="34" charset="0"/>
              </a:rPr>
              <a:t> </a:t>
            </a:r>
          </a:p>
        </p:txBody>
      </p:sp>
      <p:sp>
        <p:nvSpPr>
          <p:cNvPr id="5" name="Rectángulo 4"/>
          <p:cNvSpPr/>
          <p:nvPr/>
        </p:nvSpPr>
        <p:spPr>
          <a:xfrm>
            <a:off x="526693" y="2800697"/>
            <a:ext cx="10606468" cy="707886"/>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Los métodos de tratamiento en los que predomina la acción de fuerzas físicas se conocen como operaciones físicas unitarias.</a:t>
            </a:r>
          </a:p>
        </p:txBody>
      </p:sp>
      <p:sp>
        <p:nvSpPr>
          <p:cNvPr id="8" name="Rectángulo 7"/>
          <p:cNvSpPr/>
          <p:nvPr/>
        </p:nvSpPr>
        <p:spPr>
          <a:xfrm>
            <a:off x="526693" y="5176910"/>
            <a:ext cx="10606468" cy="965970"/>
          </a:xfrm>
          <a:prstGeom prst="rect">
            <a:avLst/>
          </a:prstGeom>
        </p:spPr>
        <p:txBody>
          <a:bodyPr wrap="square">
            <a:spAutoFit/>
          </a:bodyPr>
          <a:lstStyle/>
          <a:p>
            <a:pPr algn="just">
              <a:lnSpc>
                <a:spcPct val="150000"/>
              </a:lnSpc>
              <a:spcAft>
                <a:spcPts val="0"/>
              </a:spcAft>
            </a:pPr>
            <a:r>
              <a:rPr lang="es-MX" sz="2000" dirty="0">
                <a:latin typeface="Arial" panose="020B0604020202020204" pitchFamily="34" charset="0"/>
                <a:ea typeface="Calibri" panose="020F0502020204030204" pitchFamily="34" charset="0"/>
                <a:cs typeface="Times New Roman" panose="02020603050405020304" pitchFamily="18" charset="0"/>
              </a:rPr>
              <a:t>Fenómenos como la precipitación, adsorción y la desinfección son ejemplos de los procesos de aplicación más común en el tratamiento de las aguas residuales (</a:t>
            </a:r>
            <a:r>
              <a:rPr lang="es-MX" sz="2000" dirty="0" err="1">
                <a:latin typeface="Arial" panose="020B0604020202020204" pitchFamily="34" charset="0"/>
                <a:ea typeface="Calibri" panose="020F0502020204030204" pitchFamily="34" charset="0"/>
                <a:cs typeface="Times New Roman" panose="02020603050405020304" pitchFamily="18" charset="0"/>
              </a:rPr>
              <a:t>Metcalf</a:t>
            </a:r>
            <a:r>
              <a:rPr lang="es-MX" sz="2000" dirty="0">
                <a:latin typeface="Arial" panose="020B0604020202020204" pitchFamily="34" charset="0"/>
                <a:ea typeface="Calibri" panose="020F0502020204030204" pitchFamily="34" charset="0"/>
                <a:cs typeface="Times New Roman" panose="02020603050405020304" pitchFamily="18" charset="0"/>
              </a:rPr>
              <a:t> y Eddy, 2004).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526693" y="3742582"/>
            <a:ext cx="10606468" cy="1015663"/>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Los métodos de tratamiento, en los cuales la eliminación o conversión de los contaminantes se consigue con la adición de productos químicos o gracias al desarrollo de ciertas reacciones químicas, se conocen como procesos químicos unitarios. </a:t>
            </a:r>
          </a:p>
        </p:txBody>
      </p:sp>
    </p:spTree>
    <p:extLst>
      <p:ext uri="{BB962C8B-B14F-4D97-AF65-F5344CB8AC3E}">
        <p14:creationId xmlns:p14="http://schemas.microsoft.com/office/powerpoint/2010/main" val="41403897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740725"/>
            <a:ext cx="5741041" cy="557216"/>
          </a:xfrm>
        </p:spPr>
        <p:txBody>
          <a:bodyPr/>
          <a:lstStyle/>
          <a:p>
            <a:pPr lvl="0"/>
            <a:r>
              <a:rPr lang="es-MX" sz="3200" b="1" dirty="0">
                <a:latin typeface="Arial" panose="020B0604020202020204" pitchFamily="34" charset="0"/>
                <a:cs typeface="Arial" panose="020B0604020202020204" pitchFamily="34" charset="0"/>
              </a:rPr>
              <a:t>Tren de tratamiento </a:t>
            </a:r>
          </a:p>
        </p:txBody>
      </p:sp>
      <p:sp>
        <p:nvSpPr>
          <p:cNvPr id="3" name="Rectángulo 2"/>
          <p:cNvSpPr/>
          <p:nvPr/>
        </p:nvSpPr>
        <p:spPr>
          <a:xfrm>
            <a:off x="526693" y="1531940"/>
            <a:ext cx="10367633" cy="523220"/>
          </a:xfrm>
          <a:prstGeom prst="rect">
            <a:avLst/>
          </a:prstGeom>
        </p:spPr>
        <p:txBody>
          <a:bodyPr wrap="square">
            <a:spAutoFit/>
          </a:bodyPr>
          <a:lstStyle/>
          <a:p>
            <a:r>
              <a:rPr lang="es-MX" sz="2800" b="1" dirty="0">
                <a:latin typeface="Arial" panose="020B0604020202020204" pitchFamily="34" charset="0"/>
                <a:ea typeface="Calibri" panose="020F0502020204030204" pitchFamily="34" charset="0"/>
                <a:cs typeface="Times New Roman" panose="02020603050405020304" pitchFamily="18" charset="0"/>
              </a:rPr>
              <a:t>Procesos biológicos unitarios:</a:t>
            </a:r>
            <a:endParaRPr lang="es-MX" sz="2800" dirty="0">
              <a:latin typeface="Arial" panose="020B0604020202020204" pitchFamily="34" charset="0"/>
              <a:cs typeface="Arial" panose="020B0604020202020204" pitchFamily="34" charset="0"/>
            </a:endParaRPr>
          </a:p>
        </p:txBody>
      </p:sp>
      <p:sp>
        <p:nvSpPr>
          <p:cNvPr id="5" name="Rectángulo 4"/>
          <p:cNvSpPr/>
          <p:nvPr/>
        </p:nvSpPr>
        <p:spPr>
          <a:xfrm>
            <a:off x="526693" y="3246453"/>
            <a:ext cx="10606468" cy="646331"/>
          </a:xfrm>
          <a:prstGeom prst="rect">
            <a:avLst/>
          </a:prstGeom>
        </p:spPr>
        <p:txBody>
          <a:bodyPr wrap="square">
            <a:spAutoFit/>
          </a:bodyPr>
          <a:lstStyle/>
          <a:p>
            <a:pPr algn="just"/>
            <a:r>
              <a:rPr lang="es-MX" dirty="0">
                <a:latin typeface="Arial" panose="020B0604020202020204" pitchFamily="34" charset="0"/>
                <a:ea typeface="Calibri" panose="020F0502020204030204" pitchFamily="34" charset="0"/>
                <a:cs typeface="Times New Roman" panose="02020603050405020304" pitchFamily="18" charset="0"/>
              </a:rPr>
              <a:t>La principal aplicación de los procesos biológicos es la eliminación</a:t>
            </a:r>
            <a:r>
              <a:rPr lang="es-MX" i="1" dirty="0">
                <a:latin typeface="Arial" panose="020B0604020202020204" pitchFamily="34" charset="0"/>
                <a:ea typeface="Calibri" panose="020F0502020204030204" pitchFamily="34" charset="0"/>
                <a:cs typeface="Times New Roman" panose="02020603050405020304" pitchFamily="18" charset="0"/>
              </a:rPr>
              <a:t> </a:t>
            </a:r>
            <a:r>
              <a:rPr lang="es-MX" dirty="0">
                <a:latin typeface="Arial" panose="020B0604020202020204" pitchFamily="34" charset="0"/>
                <a:ea typeface="Calibri" panose="020F0502020204030204" pitchFamily="34" charset="0"/>
                <a:cs typeface="Times New Roman" panose="02020603050405020304" pitchFamily="18" charset="0"/>
              </a:rPr>
              <a:t>de las sustancias orgánicas biodegradables presentes en el agua residual en forma, tanto coloidal, como en disolución.</a:t>
            </a:r>
            <a:endParaRPr lang="es-MX" dirty="0">
              <a:latin typeface="Arial" panose="020B0604020202020204" pitchFamily="34" charset="0"/>
              <a:cs typeface="Arial" panose="020B0604020202020204" pitchFamily="34" charset="0"/>
            </a:endParaRPr>
          </a:p>
        </p:txBody>
      </p:sp>
      <p:sp>
        <p:nvSpPr>
          <p:cNvPr id="8" name="Rectángulo 7"/>
          <p:cNvSpPr/>
          <p:nvPr/>
        </p:nvSpPr>
        <p:spPr>
          <a:xfrm>
            <a:off x="526693" y="4090373"/>
            <a:ext cx="10606468" cy="878574"/>
          </a:xfrm>
          <a:prstGeom prst="rect">
            <a:avLst/>
          </a:prstGeom>
        </p:spPr>
        <p:txBody>
          <a:bodyPr wrap="square">
            <a:spAutoFit/>
          </a:bodyPr>
          <a:lstStyle/>
          <a:p>
            <a:pPr algn="just">
              <a:lnSpc>
                <a:spcPct val="150000"/>
              </a:lnSpc>
              <a:spcAft>
                <a:spcPts val="0"/>
              </a:spcAft>
            </a:pPr>
            <a:r>
              <a:rPr lang="es-MX" dirty="0">
                <a:latin typeface="Arial" panose="020B0604020202020204" pitchFamily="34" charset="0"/>
                <a:ea typeface="Calibri" panose="020F0502020204030204" pitchFamily="34" charset="0"/>
                <a:cs typeface="Times New Roman" panose="02020603050405020304" pitchFamily="18" charset="0"/>
              </a:rPr>
              <a:t>Básicamente, estas sustancias se convierten en gases, que se liberan a la atmósfera, y en tejido celular biológico, eliminable por sedimentación (</a:t>
            </a:r>
            <a:r>
              <a:rPr lang="es-MX" dirty="0" err="1">
                <a:latin typeface="Arial" panose="020B0604020202020204" pitchFamily="34" charset="0"/>
                <a:ea typeface="Calibri" panose="020F0502020204030204" pitchFamily="34" charset="0"/>
                <a:cs typeface="Times New Roman" panose="02020603050405020304" pitchFamily="18" charset="0"/>
              </a:rPr>
              <a:t>Metcalf</a:t>
            </a:r>
            <a:r>
              <a:rPr lang="es-MX" dirty="0">
                <a:latin typeface="Arial" panose="020B0604020202020204" pitchFamily="34" charset="0"/>
                <a:ea typeface="Calibri" panose="020F0502020204030204" pitchFamily="34" charset="0"/>
                <a:cs typeface="Times New Roman" panose="02020603050405020304" pitchFamily="18" charset="0"/>
              </a:rPr>
              <a:t> y Eddy, 2004). </a:t>
            </a:r>
            <a:endParaRPr lang="es-MX"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526693" y="2342033"/>
            <a:ext cx="10606468" cy="646331"/>
          </a:xfrm>
          <a:prstGeom prst="rect">
            <a:avLst/>
          </a:prstGeom>
        </p:spPr>
        <p:txBody>
          <a:bodyPr wrap="square">
            <a:spAutoFit/>
          </a:bodyPr>
          <a:lstStyle/>
          <a:p>
            <a:pPr algn="just"/>
            <a:r>
              <a:rPr lang="es-MX" dirty="0">
                <a:latin typeface="Arial" panose="020B0604020202020204" pitchFamily="34" charset="0"/>
                <a:ea typeface="Calibri" panose="020F0502020204030204" pitchFamily="34" charset="0"/>
                <a:cs typeface="Times New Roman" panose="02020603050405020304" pitchFamily="18" charset="0"/>
              </a:rPr>
              <a:t>Los procesos de tratamiento en los que la eliminación de los contaminantes se lleva a cabo gracias a la actividad biológica se conocen como procesos biológicos unitarios.</a:t>
            </a:r>
            <a:endParaRPr lang="es-MX" dirty="0">
              <a:latin typeface="Arial" panose="020B0604020202020204" pitchFamily="34" charset="0"/>
              <a:cs typeface="Arial" panose="020B0604020202020204" pitchFamily="34" charset="0"/>
            </a:endParaRPr>
          </a:p>
        </p:txBody>
      </p:sp>
      <p:sp>
        <p:nvSpPr>
          <p:cNvPr id="6" name="Rectángulo 5"/>
          <p:cNvSpPr/>
          <p:nvPr/>
        </p:nvSpPr>
        <p:spPr>
          <a:xfrm>
            <a:off x="526693" y="5166536"/>
            <a:ext cx="10732710" cy="923330"/>
          </a:xfrm>
          <a:prstGeom prst="rect">
            <a:avLst/>
          </a:prstGeom>
        </p:spPr>
        <p:txBody>
          <a:bodyPr wrap="square">
            <a:spAutoFit/>
          </a:bodyPr>
          <a:lstStyle/>
          <a:p>
            <a:pPr lvl="0" algn="just">
              <a:lnSpc>
                <a:spcPct val="150000"/>
              </a:lnSpc>
            </a:pPr>
            <a:r>
              <a:rPr lang="es-MX" dirty="0">
                <a:solidFill>
                  <a:prstClr val="white"/>
                </a:solidFill>
                <a:latin typeface="Arial" panose="020B0604020202020204" pitchFamily="34" charset="0"/>
                <a:ea typeface="Calibri" panose="020F0502020204030204" pitchFamily="34" charset="0"/>
                <a:cs typeface="Times New Roman" panose="02020603050405020304" pitchFamily="18" charset="0"/>
              </a:rPr>
              <a:t>Los tratamientos biológicos también se emplean para eliminar el nitrógeno contenido en el agua residual. </a:t>
            </a:r>
            <a:endParaRPr lang="es-MX" dirty="0">
              <a:solidFill>
                <a:prstClr val="white"/>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836777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Diagrama 12"/>
          <p:cNvGraphicFramePr/>
          <p:nvPr>
            <p:extLst>
              <p:ext uri="{D42A27DB-BD31-4B8C-83A1-F6EECF244321}">
                <p14:modId xmlns:p14="http://schemas.microsoft.com/office/powerpoint/2010/main" val="2285430520"/>
              </p:ext>
            </p:extLst>
          </p:nvPr>
        </p:nvGraphicFramePr>
        <p:xfrm>
          <a:off x="1023581" y="399456"/>
          <a:ext cx="10112992" cy="908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4" name="Tabla 13"/>
          <p:cNvGraphicFramePr>
            <a:graphicFrameLocks noGrp="1"/>
          </p:cNvGraphicFramePr>
          <p:nvPr>
            <p:extLst>
              <p:ext uri="{D42A27DB-BD31-4B8C-83A1-F6EECF244321}">
                <p14:modId xmlns:p14="http://schemas.microsoft.com/office/powerpoint/2010/main" val="1622930744"/>
              </p:ext>
            </p:extLst>
          </p:nvPr>
        </p:nvGraphicFramePr>
        <p:xfrm>
          <a:off x="1023582" y="1446662"/>
          <a:ext cx="10112991" cy="5242120"/>
        </p:xfrm>
        <a:graphic>
          <a:graphicData uri="http://schemas.openxmlformats.org/drawingml/2006/table">
            <a:tbl>
              <a:tblPr firstRow="1" firstCol="1" bandRow="1">
                <a:tableStyleId>{5C22544A-7EE6-4342-B048-85BDC9FD1C3A}</a:tableStyleId>
              </a:tblPr>
              <a:tblGrid>
                <a:gridCol w="4561707">
                  <a:extLst>
                    <a:ext uri="{9D8B030D-6E8A-4147-A177-3AD203B41FA5}">
                      <a16:colId xmlns:a16="http://schemas.microsoft.com/office/drawing/2014/main" val="20000"/>
                    </a:ext>
                  </a:extLst>
                </a:gridCol>
                <a:gridCol w="5551284">
                  <a:extLst>
                    <a:ext uri="{9D8B030D-6E8A-4147-A177-3AD203B41FA5}">
                      <a16:colId xmlns:a16="http://schemas.microsoft.com/office/drawing/2014/main" val="20001"/>
                    </a:ext>
                  </a:extLst>
                </a:gridCol>
              </a:tblGrid>
              <a:tr h="568157">
                <a:tc>
                  <a:txBody>
                    <a:bodyPr/>
                    <a:lstStyle/>
                    <a:p>
                      <a:pPr algn="ctr">
                        <a:lnSpc>
                          <a:spcPct val="107000"/>
                        </a:lnSpc>
                        <a:spcAft>
                          <a:spcPts val="0"/>
                        </a:spcAft>
                      </a:pPr>
                      <a:r>
                        <a:rPr lang="es-MX" sz="1600" dirty="0">
                          <a:effectLst/>
                          <a:latin typeface="Arial" panose="020B0604020202020204" pitchFamily="34" charset="0"/>
                          <a:cs typeface="Arial" panose="020B0604020202020204" pitchFamily="34" charset="0"/>
                        </a:rPr>
                        <a:t>Contaminante</a:t>
                      </a:r>
                      <a:endParaRPr lang="es-MX"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Operación unitaria, proceso unitario o sistema de tratamiento</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0"/>
                  </a:ext>
                </a:extLst>
              </a:tr>
              <a:tr h="2631786">
                <a:tc>
                  <a:txBody>
                    <a:bodyPr/>
                    <a:lstStyle/>
                    <a:p>
                      <a:pPr algn="ctr">
                        <a:lnSpc>
                          <a:spcPct val="107000"/>
                        </a:lnSpc>
                        <a:spcAft>
                          <a:spcPts val="0"/>
                        </a:spcAft>
                      </a:pPr>
                      <a:r>
                        <a:rPr lang="es-MX" sz="1600">
                          <a:effectLst/>
                          <a:latin typeface="Arial" panose="020B0604020202020204" pitchFamily="34" charset="0"/>
                          <a:cs typeface="Arial" panose="020B0604020202020204" pitchFamily="34" charset="0"/>
                        </a:rPr>
                        <a:t>Sólidos en suspensión</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s-MX" sz="1600">
                          <a:effectLst/>
                          <a:latin typeface="Arial" panose="020B0604020202020204" pitchFamily="34" charset="0"/>
                          <a:cs typeface="Arial" panose="020B0604020202020204" pitchFamily="34" charset="0"/>
                        </a:rPr>
                        <a:t>Desbaste y dilaceración</a:t>
                      </a:r>
                      <a:br>
                        <a:rPr lang="es-MX" sz="1600">
                          <a:effectLst/>
                          <a:latin typeface="Arial" panose="020B0604020202020204" pitchFamily="34" charset="0"/>
                          <a:cs typeface="Arial" panose="020B0604020202020204" pitchFamily="34" charset="0"/>
                        </a:rPr>
                      </a:br>
                      <a:r>
                        <a:rPr lang="es-MX" sz="1600">
                          <a:effectLst/>
                          <a:latin typeface="Arial" panose="020B0604020202020204" pitchFamily="34" charset="0"/>
                          <a:cs typeface="Arial" panose="020B0604020202020204" pitchFamily="34" charset="0"/>
                        </a:rPr>
                        <a:t>Desarenado</a:t>
                      </a:r>
                      <a:br>
                        <a:rPr lang="es-MX" sz="1600">
                          <a:effectLst/>
                          <a:latin typeface="Arial" panose="020B0604020202020204" pitchFamily="34" charset="0"/>
                          <a:cs typeface="Arial" panose="020B0604020202020204" pitchFamily="34" charset="0"/>
                        </a:rPr>
                      </a:br>
                      <a:r>
                        <a:rPr lang="es-MX" sz="1600">
                          <a:effectLst/>
                          <a:latin typeface="Arial" panose="020B0604020202020204" pitchFamily="34" charset="0"/>
                          <a:cs typeface="Arial" panose="020B0604020202020204" pitchFamily="34" charset="0"/>
                        </a:rPr>
                        <a:t>Sedimentación</a:t>
                      </a:r>
                      <a:br>
                        <a:rPr lang="es-MX" sz="1600">
                          <a:effectLst/>
                          <a:latin typeface="Arial" panose="020B0604020202020204" pitchFamily="34" charset="0"/>
                          <a:cs typeface="Arial" panose="020B0604020202020204" pitchFamily="34" charset="0"/>
                        </a:rPr>
                      </a:br>
                      <a:r>
                        <a:rPr lang="es-MX" sz="1600">
                          <a:effectLst/>
                          <a:latin typeface="Arial" panose="020B0604020202020204" pitchFamily="34" charset="0"/>
                          <a:cs typeface="Arial" panose="020B0604020202020204" pitchFamily="34" charset="0"/>
                        </a:rPr>
                        <a:t>Filtración</a:t>
                      </a:r>
                      <a:br>
                        <a:rPr lang="es-MX" sz="1600">
                          <a:effectLst/>
                          <a:latin typeface="Arial" panose="020B0604020202020204" pitchFamily="34" charset="0"/>
                          <a:cs typeface="Arial" panose="020B0604020202020204" pitchFamily="34" charset="0"/>
                        </a:rPr>
                      </a:br>
                      <a:r>
                        <a:rPr lang="es-MX" sz="1600">
                          <a:effectLst/>
                          <a:latin typeface="Arial" panose="020B0604020202020204" pitchFamily="34" charset="0"/>
                          <a:cs typeface="Arial" panose="020B0604020202020204" pitchFamily="34" charset="0"/>
                        </a:rPr>
                        <a:t>Flotación</a:t>
                      </a:r>
                      <a:br>
                        <a:rPr lang="es-MX" sz="1600">
                          <a:effectLst/>
                          <a:latin typeface="Arial" panose="020B0604020202020204" pitchFamily="34" charset="0"/>
                          <a:cs typeface="Arial" panose="020B0604020202020204" pitchFamily="34" charset="0"/>
                        </a:rPr>
                      </a:br>
                      <a:r>
                        <a:rPr lang="es-MX" sz="1600">
                          <a:effectLst/>
                          <a:latin typeface="Arial" panose="020B0604020202020204" pitchFamily="34" charset="0"/>
                          <a:cs typeface="Arial" panose="020B0604020202020204" pitchFamily="34" charset="0"/>
                        </a:rPr>
                        <a:t>Adición de polímeros</a:t>
                      </a:r>
                      <a:br>
                        <a:rPr lang="es-MX" sz="1600">
                          <a:effectLst/>
                          <a:latin typeface="Arial" panose="020B0604020202020204" pitchFamily="34" charset="0"/>
                          <a:cs typeface="Arial" panose="020B0604020202020204" pitchFamily="34" charset="0"/>
                        </a:rPr>
                      </a:br>
                      <a:r>
                        <a:rPr lang="es-MX" sz="1600">
                          <a:effectLst/>
                          <a:latin typeface="Arial" panose="020B0604020202020204" pitchFamily="34" charset="0"/>
                          <a:cs typeface="Arial" panose="020B0604020202020204" pitchFamily="34" charset="0"/>
                        </a:rPr>
                        <a:t>Coagulación/sedimentación</a:t>
                      </a:r>
                      <a:br>
                        <a:rPr lang="es-MX" sz="1600">
                          <a:effectLst/>
                          <a:latin typeface="Arial" panose="020B0604020202020204" pitchFamily="34" charset="0"/>
                          <a:cs typeface="Arial" panose="020B0604020202020204" pitchFamily="34" charset="0"/>
                        </a:rPr>
                      </a:br>
                      <a:r>
                        <a:rPr lang="es-MX" sz="1600">
                          <a:effectLst/>
                          <a:latin typeface="Arial" panose="020B0604020202020204" pitchFamily="34" charset="0"/>
                          <a:cs typeface="Arial" panose="020B0604020202020204" pitchFamily="34" charset="0"/>
                        </a:rPr>
                        <a:t>Sistemas naturales (tratamiento por evacuación</a:t>
                      </a:r>
                      <a:br>
                        <a:rPr lang="es-MX" sz="1600">
                          <a:effectLst/>
                          <a:latin typeface="Arial" panose="020B0604020202020204" pitchFamily="34" charset="0"/>
                          <a:cs typeface="Arial" panose="020B0604020202020204" pitchFamily="34" charset="0"/>
                        </a:rPr>
                      </a:br>
                      <a:r>
                        <a:rPr lang="es-MX" sz="1600">
                          <a:effectLst/>
                          <a:latin typeface="Arial" panose="020B0604020202020204" pitchFamily="34" charset="0"/>
                          <a:cs typeface="Arial" panose="020B0604020202020204" pitchFamily="34" charset="0"/>
                        </a:rPr>
                        <a:t>al terreno)</a:t>
                      </a:r>
                      <a:endParaRPr lang="es-MX"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2042177">
                <a:tc>
                  <a:txBody>
                    <a:bodyPr/>
                    <a:lstStyle/>
                    <a:p>
                      <a:pPr algn="ctr">
                        <a:lnSpc>
                          <a:spcPct val="107000"/>
                        </a:lnSpc>
                        <a:spcAft>
                          <a:spcPts val="0"/>
                        </a:spcAft>
                      </a:pPr>
                      <a:r>
                        <a:rPr lang="es-MX" sz="1600" dirty="0">
                          <a:effectLst/>
                          <a:latin typeface="Arial" panose="020B0604020202020204" pitchFamily="34" charset="0"/>
                          <a:cs typeface="Arial" panose="020B0604020202020204" pitchFamily="34" charset="0"/>
                        </a:rPr>
                        <a:t>Materia orgánica</a:t>
                      </a:r>
                      <a:br>
                        <a:rPr lang="es-MX" sz="1600" dirty="0">
                          <a:effectLst/>
                          <a:latin typeface="Arial" panose="020B0604020202020204" pitchFamily="34" charset="0"/>
                          <a:cs typeface="Arial" panose="020B0604020202020204" pitchFamily="34" charset="0"/>
                        </a:rPr>
                      </a:br>
                      <a:r>
                        <a:rPr lang="es-MX" sz="1600" dirty="0">
                          <a:effectLst/>
                          <a:latin typeface="Arial" panose="020B0604020202020204" pitchFamily="34" charset="0"/>
                          <a:cs typeface="Arial" panose="020B0604020202020204" pitchFamily="34" charset="0"/>
                        </a:rPr>
                        <a:t>biodegradable</a:t>
                      </a:r>
                      <a:endParaRPr lang="es-MX"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s-MX" sz="1600" dirty="0">
                          <a:effectLst/>
                          <a:latin typeface="Arial" panose="020B0604020202020204" pitchFamily="34" charset="0"/>
                          <a:cs typeface="Arial" panose="020B0604020202020204" pitchFamily="34" charset="0"/>
                        </a:rPr>
                        <a:t>Variantes de fangos activados</a:t>
                      </a:r>
                      <a:br>
                        <a:rPr lang="es-MX" sz="1600" dirty="0">
                          <a:effectLst/>
                          <a:latin typeface="Arial" panose="020B0604020202020204" pitchFamily="34" charset="0"/>
                          <a:cs typeface="Arial" panose="020B0604020202020204" pitchFamily="34" charset="0"/>
                        </a:rPr>
                      </a:br>
                      <a:r>
                        <a:rPr lang="es-MX" sz="1600" dirty="0">
                          <a:effectLst/>
                          <a:latin typeface="Arial" panose="020B0604020202020204" pitchFamily="34" charset="0"/>
                          <a:cs typeface="Arial" panose="020B0604020202020204" pitchFamily="34" charset="0"/>
                        </a:rPr>
                        <a:t>Película fija: filtros percoladores</a:t>
                      </a:r>
                      <a:br>
                        <a:rPr lang="es-MX" sz="1600" dirty="0">
                          <a:effectLst/>
                          <a:latin typeface="Arial" panose="020B0604020202020204" pitchFamily="34" charset="0"/>
                          <a:cs typeface="Arial" panose="020B0604020202020204" pitchFamily="34" charset="0"/>
                        </a:rPr>
                      </a:br>
                      <a:r>
                        <a:rPr lang="es-MX" sz="1600" dirty="0">
                          <a:effectLst/>
                          <a:latin typeface="Arial" panose="020B0604020202020204" pitchFamily="34" charset="0"/>
                          <a:cs typeface="Arial" panose="020B0604020202020204" pitchFamily="34" charset="0"/>
                        </a:rPr>
                        <a:t>Película fija: </a:t>
                      </a:r>
                      <a:r>
                        <a:rPr lang="es-MX" sz="1600" dirty="0" err="1">
                          <a:effectLst/>
                          <a:latin typeface="Arial" panose="020B0604020202020204" pitchFamily="34" charset="0"/>
                          <a:cs typeface="Arial" panose="020B0604020202020204" pitchFamily="34" charset="0"/>
                        </a:rPr>
                        <a:t>biodiscos</a:t>
                      </a:r>
                      <a:r>
                        <a:rPr lang="es-MX" sz="1600" dirty="0">
                          <a:effectLst/>
                          <a:latin typeface="Arial" panose="020B0604020202020204" pitchFamily="34" charset="0"/>
                          <a:cs typeface="Arial" panose="020B0604020202020204" pitchFamily="34" charset="0"/>
                        </a:rPr>
                        <a:t>. (RBC)</a:t>
                      </a:r>
                      <a:br>
                        <a:rPr lang="es-MX" sz="1600" dirty="0">
                          <a:effectLst/>
                          <a:latin typeface="Arial" panose="020B0604020202020204" pitchFamily="34" charset="0"/>
                          <a:cs typeface="Arial" panose="020B0604020202020204" pitchFamily="34" charset="0"/>
                        </a:rPr>
                      </a:br>
                      <a:r>
                        <a:rPr lang="es-MX" sz="1600" dirty="0">
                          <a:effectLst/>
                          <a:latin typeface="Arial" panose="020B0604020202020204" pitchFamily="34" charset="0"/>
                          <a:cs typeface="Arial" panose="020B0604020202020204" pitchFamily="34" charset="0"/>
                        </a:rPr>
                        <a:t>Variantes de </a:t>
                      </a:r>
                      <a:r>
                        <a:rPr lang="es-MX" sz="1600" dirty="0" err="1">
                          <a:effectLst/>
                          <a:latin typeface="Arial" panose="020B0604020202020204" pitchFamily="34" charset="0"/>
                          <a:cs typeface="Arial" panose="020B0604020202020204" pitchFamily="34" charset="0"/>
                        </a:rPr>
                        <a:t>lagunaje</a:t>
                      </a:r>
                      <a:br>
                        <a:rPr lang="es-MX" sz="1600" dirty="0">
                          <a:effectLst/>
                          <a:latin typeface="Arial" panose="020B0604020202020204" pitchFamily="34" charset="0"/>
                          <a:cs typeface="Arial" panose="020B0604020202020204" pitchFamily="34" charset="0"/>
                        </a:rPr>
                      </a:br>
                      <a:r>
                        <a:rPr lang="es-MX" sz="1600" dirty="0">
                          <a:effectLst/>
                          <a:latin typeface="Arial" panose="020B0604020202020204" pitchFamily="34" charset="0"/>
                          <a:cs typeface="Arial" panose="020B0604020202020204" pitchFamily="34" charset="0"/>
                        </a:rPr>
                        <a:t>Filtración intermitente en arena</a:t>
                      </a:r>
                      <a:br>
                        <a:rPr lang="es-MX" sz="1600" dirty="0">
                          <a:effectLst/>
                          <a:latin typeface="Arial" panose="020B0604020202020204" pitchFamily="34" charset="0"/>
                          <a:cs typeface="Arial" panose="020B0604020202020204" pitchFamily="34" charset="0"/>
                        </a:rPr>
                      </a:br>
                      <a:r>
                        <a:rPr lang="es-MX" sz="1600" dirty="0">
                          <a:effectLst/>
                          <a:latin typeface="Arial" panose="020B0604020202020204" pitchFamily="34" charset="0"/>
                          <a:cs typeface="Arial" panose="020B0604020202020204" pitchFamily="34" charset="0"/>
                        </a:rPr>
                        <a:t>Sistemas físico-químicos</a:t>
                      </a:r>
                      <a:br>
                        <a:rPr lang="es-MX" sz="1600" dirty="0">
                          <a:effectLst/>
                          <a:latin typeface="Arial" panose="020B0604020202020204" pitchFamily="34" charset="0"/>
                          <a:cs typeface="Arial" panose="020B0604020202020204" pitchFamily="34" charset="0"/>
                        </a:rPr>
                      </a:br>
                      <a:r>
                        <a:rPr lang="es-MX" sz="1600" dirty="0">
                          <a:effectLst/>
                          <a:latin typeface="Arial" panose="020B0604020202020204" pitchFamily="34" charset="0"/>
                          <a:cs typeface="Arial" panose="020B0604020202020204" pitchFamily="34" charset="0"/>
                        </a:rPr>
                        <a:t>Sistemas naturales</a:t>
                      </a:r>
                      <a:endParaRPr lang="es-MX"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2"/>
                  </a:ext>
                </a:extLst>
              </a:tr>
            </a:tbl>
          </a:graphicData>
        </a:graphic>
      </p:graphicFrame>
      <p:sp>
        <p:nvSpPr>
          <p:cNvPr id="15" name="Rectangle 2"/>
          <p:cNvSpPr>
            <a:spLocks noChangeArrowheads="1"/>
          </p:cNvSpPr>
          <p:nvPr/>
        </p:nvSpPr>
        <p:spPr bwMode="auto">
          <a:xfrm>
            <a:off x="2916238" y="2076450"/>
            <a:ext cx="19959878" cy="496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25392" rIns="91440" bIns="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362566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2A41B186-6267-FA40-9A0D-1CCDC370BCEF}"/>
              </a:ext>
            </a:extLst>
          </p:cNvPr>
          <p:cNvSpPr>
            <a:spLocks noGrp="1"/>
          </p:cNvSpPr>
          <p:nvPr>
            <p:ph type="title"/>
          </p:nvPr>
        </p:nvSpPr>
        <p:spPr>
          <a:xfrm>
            <a:off x="404811" y="0"/>
            <a:ext cx="9404723" cy="927100"/>
          </a:xfrm>
        </p:spPr>
        <p:txBody>
          <a:bodyPr/>
          <a:lstStyle/>
          <a:p>
            <a:r>
              <a:rPr lang="es-MX" dirty="0"/>
              <a:t>Índice</a:t>
            </a:r>
          </a:p>
        </p:txBody>
      </p:sp>
      <p:pic>
        <p:nvPicPr>
          <p:cNvPr id="9" name="Imagen 8">
            <a:extLst>
              <a:ext uri="{FF2B5EF4-FFF2-40B4-BE49-F238E27FC236}">
                <a16:creationId xmlns:a16="http://schemas.microsoft.com/office/drawing/2014/main" id="{6350AA3E-B333-2742-8343-8F4CD1FFBA37}"/>
              </a:ext>
            </a:extLst>
          </p:cNvPr>
          <p:cNvPicPr>
            <a:picLocks noChangeAspect="1"/>
          </p:cNvPicPr>
          <p:nvPr/>
        </p:nvPicPr>
        <p:blipFill>
          <a:blip r:embed="rId2"/>
          <a:stretch>
            <a:fillRect/>
          </a:stretch>
        </p:blipFill>
        <p:spPr>
          <a:xfrm>
            <a:off x="0" y="927100"/>
            <a:ext cx="12192000" cy="5702202"/>
          </a:xfrm>
          <a:prstGeom prst="rect">
            <a:avLst/>
          </a:prstGeom>
        </p:spPr>
      </p:pic>
    </p:spTree>
    <p:extLst>
      <p:ext uri="{BB962C8B-B14F-4D97-AF65-F5344CB8AC3E}">
        <p14:creationId xmlns:p14="http://schemas.microsoft.com/office/powerpoint/2010/main" val="25109799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595234442"/>
              </p:ext>
            </p:extLst>
          </p:nvPr>
        </p:nvGraphicFramePr>
        <p:xfrm>
          <a:off x="382136" y="235683"/>
          <a:ext cx="10112992" cy="908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Tabla 6"/>
          <p:cNvGraphicFramePr>
            <a:graphicFrameLocks noGrp="1"/>
          </p:cNvGraphicFramePr>
          <p:nvPr>
            <p:extLst>
              <p:ext uri="{D42A27DB-BD31-4B8C-83A1-F6EECF244321}">
                <p14:modId xmlns:p14="http://schemas.microsoft.com/office/powerpoint/2010/main" val="1397275876"/>
              </p:ext>
            </p:extLst>
          </p:nvPr>
        </p:nvGraphicFramePr>
        <p:xfrm>
          <a:off x="382136" y="1419366"/>
          <a:ext cx="5390867" cy="5173224"/>
        </p:xfrm>
        <a:graphic>
          <a:graphicData uri="http://schemas.openxmlformats.org/drawingml/2006/table">
            <a:tbl>
              <a:tblPr firstRow="1" firstCol="1" bandRow="1">
                <a:tableStyleId>{5C22544A-7EE6-4342-B048-85BDC9FD1C3A}</a:tableStyleId>
              </a:tblPr>
              <a:tblGrid>
                <a:gridCol w="2431680">
                  <a:extLst>
                    <a:ext uri="{9D8B030D-6E8A-4147-A177-3AD203B41FA5}">
                      <a16:colId xmlns:a16="http://schemas.microsoft.com/office/drawing/2014/main" val="20000"/>
                    </a:ext>
                  </a:extLst>
                </a:gridCol>
                <a:gridCol w="2959187">
                  <a:extLst>
                    <a:ext uri="{9D8B030D-6E8A-4147-A177-3AD203B41FA5}">
                      <a16:colId xmlns:a16="http://schemas.microsoft.com/office/drawing/2014/main" val="20001"/>
                    </a:ext>
                  </a:extLst>
                </a:gridCol>
              </a:tblGrid>
              <a:tr h="506595">
                <a:tc>
                  <a:txBody>
                    <a:bodyPr/>
                    <a:lstStyle/>
                    <a:p>
                      <a:pPr algn="ctr">
                        <a:lnSpc>
                          <a:spcPct val="107000"/>
                        </a:lnSpc>
                        <a:spcAft>
                          <a:spcPts val="0"/>
                        </a:spcAft>
                      </a:pPr>
                      <a:r>
                        <a:rPr lang="es-MX" sz="1400" dirty="0">
                          <a:effectLst/>
                          <a:latin typeface="Arial" panose="020B0604020202020204" pitchFamily="34" charset="0"/>
                          <a:cs typeface="Arial" panose="020B0604020202020204" pitchFamily="34" charset="0"/>
                        </a:rPr>
                        <a:t>Contaminante</a:t>
                      </a:r>
                      <a:endParaRPr lang="es-MX" sz="1400" dirty="0">
                        <a:effectLst/>
                        <a:latin typeface="Arial" panose="020B0604020202020204" pitchFamily="34" charset="0"/>
                        <a:ea typeface="Calibri" panose="020F0502020204030204" pitchFamily="34" charset="0"/>
                        <a:cs typeface="Arial" panose="020B0604020202020204" pitchFamily="34" charset="0"/>
                      </a:endParaRPr>
                    </a:p>
                  </a:txBody>
                  <a:tcPr marL="30054" marR="30054" marT="0" marB="0"/>
                </a:tc>
                <a:tc>
                  <a:txBody>
                    <a:bodyPr/>
                    <a:lstStyle/>
                    <a:p>
                      <a:pPr algn="ctr">
                        <a:lnSpc>
                          <a:spcPct val="107000"/>
                        </a:lnSpc>
                        <a:spcAft>
                          <a:spcPts val="0"/>
                        </a:spcAft>
                      </a:pPr>
                      <a:r>
                        <a:rPr lang="es-MX" sz="1400" dirty="0">
                          <a:effectLst/>
                          <a:latin typeface="Arial" panose="020B0604020202020204" pitchFamily="34" charset="0"/>
                          <a:cs typeface="Arial" panose="020B0604020202020204" pitchFamily="34" charset="0"/>
                        </a:rPr>
                        <a:t>Operación unitaria, proceso unitario o sistema de tratamiento</a:t>
                      </a:r>
                      <a:endParaRPr lang="es-MX" sz="1400" dirty="0">
                        <a:effectLst/>
                        <a:latin typeface="Arial" panose="020B0604020202020204" pitchFamily="34" charset="0"/>
                        <a:ea typeface="Calibri" panose="020F0502020204030204" pitchFamily="34" charset="0"/>
                        <a:cs typeface="Arial" panose="020B0604020202020204" pitchFamily="34" charset="0"/>
                      </a:endParaRPr>
                    </a:p>
                  </a:txBody>
                  <a:tcPr marL="30054" marR="30054" marT="0" marB="0"/>
                </a:tc>
                <a:extLst>
                  <a:ext uri="{0D108BD9-81ED-4DB2-BD59-A6C34878D82A}">
                    <a16:rowId xmlns:a16="http://schemas.microsoft.com/office/drawing/2014/main" val="10000"/>
                  </a:ext>
                </a:extLst>
              </a:tr>
              <a:tr h="759892">
                <a:tc>
                  <a:txBody>
                    <a:bodyPr/>
                    <a:lstStyle/>
                    <a:p>
                      <a:pPr algn="ctr">
                        <a:lnSpc>
                          <a:spcPct val="107000"/>
                        </a:lnSpc>
                        <a:spcAft>
                          <a:spcPts val="0"/>
                        </a:spcAft>
                      </a:pPr>
                      <a:r>
                        <a:rPr lang="es-MX" sz="1400" dirty="0">
                          <a:effectLst/>
                          <a:latin typeface="Arial" panose="020B0604020202020204" pitchFamily="34" charset="0"/>
                          <a:cs typeface="Arial" panose="020B0604020202020204" pitchFamily="34" charset="0"/>
                        </a:rPr>
                        <a:t>Compuestos orgánicos volátiles</a:t>
                      </a:r>
                      <a:endParaRPr lang="es-MX" sz="1400" dirty="0">
                        <a:effectLst/>
                        <a:latin typeface="Arial" panose="020B0604020202020204" pitchFamily="34" charset="0"/>
                        <a:ea typeface="Calibri" panose="020F0502020204030204" pitchFamily="34" charset="0"/>
                        <a:cs typeface="Arial" panose="020B0604020202020204" pitchFamily="34" charset="0"/>
                      </a:endParaRPr>
                    </a:p>
                  </a:txBody>
                  <a:tcPr marL="30054" marR="30054" marT="0" marB="0"/>
                </a:tc>
                <a:tc>
                  <a:txBody>
                    <a:bodyPr/>
                    <a:lstStyle/>
                    <a:p>
                      <a:pPr>
                        <a:lnSpc>
                          <a:spcPct val="107000"/>
                        </a:lnSpc>
                        <a:spcAft>
                          <a:spcPts val="0"/>
                        </a:spcAft>
                      </a:pPr>
                      <a:r>
                        <a:rPr lang="es-MX" sz="1400">
                          <a:effectLst/>
                          <a:latin typeface="Arial" panose="020B0604020202020204" pitchFamily="34" charset="0"/>
                          <a:cs typeface="Arial" panose="020B0604020202020204" pitchFamily="34" charset="0"/>
                        </a:rPr>
                        <a:t>Arrastre por aire </a:t>
                      </a:r>
                      <a:br>
                        <a:rPr lang="es-MX" sz="1400">
                          <a:effectLst/>
                          <a:latin typeface="Arial" panose="020B0604020202020204" pitchFamily="34" charset="0"/>
                          <a:cs typeface="Arial" panose="020B0604020202020204" pitchFamily="34" charset="0"/>
                        </a:rPr>
                      </a:br>
                      <a:r>
                        <a:rPr lang="es-MX" sz="1400">
                          <a:effectLst/>
                          <a:latin typeface="Arial" panose="020B0604020202020204" pitchFamily="34" charset="0"/>
                          <a:cs typeface="Arial" panose="020B0604020202020204" pitchFamily="34" charset="0"/>
                        </a:rPr>
                        <a:t>Tratamiento de gases</a:t>
                      </a:r>
                      <a:br>
                        <a:rPr lang="es-MX" sz="1400">
                          <a:effectLst/>
                          <a:latin typeface="Arial" panose="020B0604020202020204" pitchFamily="34" charset="0"/>
                          <a:cs typeface="Arial" panose="020B0604020202020204" pitchFamily="34" charset="0"/>
                        </a:rPr>
                      </a:br>
                      <a:r>
                        <a:rPr lang="es-MX" sz="1400">
                          <a:effectLst/>
                          <a:latin typeface="Arial" panose="020B0604020202020204" pitchFamily="34" charset="0"/>
                          <a:cs typeface="Arial" panose="020B0604020202020204" pitchFamily="34" charset="0"/>
                        </a:rPr>
                        <a:t>Adsorción en carbón</a:t>
                      </a:r>
                      <a:endParaRPr lang="es-MX" sz="1400">
                        <a:effectLst/>
                        <a:latin typeface="Arial" panose="020B0604020202020204" pitchFamily="34" charset="0"/>
                        <a:ea typeface="Calibri" panose="020F0502020204030204" pitchFamily="34" charset="0"/>
                        <a:cs typeface="Arial" panose="020B0604020202020204" pitchFamily="34" charset="0"/>
                      </a:endParaRPr>
                    </a:p>
                  </a:txBody>
                  <a:tcPr marL="30054" marR="30054" marT="0" marB="0"/>
                </a:tc>
                <a:extLst>
                  <a:ext uri="{0D108BD9-81ED-4DB2-BD59-A6C34878D82A}">
                    <a16:rowId xmlns:a16="http://schemas.microsoft.com/office/drawing/2014/main" val="10001"/>
                  </a:ext>
                </a:extLst>
              </a:tr>
              <a:tr h="1519785">
                <a:tc>
                  <a:txBody>
                    <a:bodyPr/>
                    <a:lstStyle/>
                    <a:p>
                      <a:pPr algn="ctr">
                        <a:lnSpc>
                          <a:spcPct val="107000"/>
                        </a:lnSpc>
                        <a:spcAft>
                          <a:spcPts val="0"/>
                        </a:spcAft>
                      </a:pPr>
                      <a:r>
                        <a:rPr lang="es-MX" sz="1400">
                          <a:effectLst/>
                          <a:latin typeface="Arial" panose="020B0604020202020204" pitchFamily="34" charset="0"/>
                          <a:cs typeface="Arial" panose="020B0604020202020204" pitchFamily="34" charset="0"/>
                        </a:rPr>
                        <a:t>Patógenos</a:t>
                      </a:r>
                      <a:endParaRPr lang="es-MX" sz="1400">
                        <a:effectLst/>
                        <a:latin typeface="Arial" panose="020B0604020202020204" pitchFamily="34" charset="0"/>
                        <a:ea typeface="Calibri" panose="020F0502020204030204" pitchFamily="34" charset="0"/>
                        <a:cs typeface="Arial" panose="020B0604020202020204" pitchFamily="34" charset="0"/>
                      </a:endParaRPr>
                    </a:p>
                  </a:txBody>
                  <a:tcPr marL="30054" marR="30054" marT="0" marB="0"/>
                </a:tc>
                <a:tc>
                  <a:txBody>
                    <a:bodyPr/>
                    <a:lstStyle/>
                    <a:p>
                      <a:pPr>
                        <a:lnSpc>
                          <a:spcPct val="107000"/>
                        </a:lnSpc>
                        <a:spcAft>
                          <a:spcPts val="0"/>
                        </a:spcAft>
                      </a:pPr>
                      <a:r>
                        <a:rPr lang="es-MX" sz="1400" dirty="0">
                          <a:effectLst/>
                          <a:latin typeface="Arial" panose="020B0604020202020204" pitchFamily="34" charset="0"/>
                          <a:cs typeface="Arial" panose="020B0604020202020204" pitchFamily="34" charset="0"/>
                        </a:rPr>
                        <a:t>Cloración</a:t>
                      </a:r>
                      <a:br>
                        <a:rPr lang="es-MX" sz="1400" dirty="0">
                          <a:effectLst/>
                          <a:latin typeface="Arial" panose="020B0604020202020204" pitchFamily="34" charset="0"/>
                          <a:cs typeface="Arial" panose="020B0604020202020204" pitchFamily="34" charset="0"/>
                        </a:rPr>
                      </a:br>
                      <a:r>
                        <a:rPr lang="es-MX" sz="1400" dirty="0">
                          <a:effectLst/>
                          <a:latin typeface="Arial" panose="020B0604020202020204" pitchFamily="34" charset="0"/>
                          <a:cs typeface="Arial" panose="020B0604020202020204" pitchFamily="34" charset="0"/>
                        </a:rPr>
                        <a:t>Hipo cloración</a:t>
                      </a:r>
                      <a:br>
                        <a:rPr lang="es-MX" sz="1400" dirty="0">
                          <a:effectLst/>
                          <a:latin typeface="Arial" panose="020B0604020202020204" pitchFamily="34" charset="0"/>
                          <a:cs typeface="Arial" panose="020B0604020202020204" pitchFamily="34" charset="0"/>
                        </a:rPr>
                      </a:br>
                      <a:r>
                        <a:rPr lang="es-MX" sz="1400" dirty="0">
                          <a:effectLst/>
                          <a:latin typeface="Arial" panose="020B0604020202020204" pitchFamily="34" charset="0"/>
                          <a:cs typeface="Arial" panose="020B0604020202020204" pitchFamily="34" charset="0"/>
                        </a:rPr>
                        <a:t>Cloruro de bromo</a:t>
                      </a:r>
                      <a:br>
                        <a:rPr lang="es-MX" sz="1400" dirty="0">
                          <a:effectLst/>
                          <a:latin typeface="Arial" panose="020B0604020202020204" pitchFamily="34" charset="0"/>
                          <a:cs typeface="Arial" panose="020B0604020202020204" pitchFamily="34" charset="0"/>
                        </a:rPr>
                      </a:br>
                      <a:r>
                        <a:rPr lang="es-MX" sz="1400" dirty="0" err="1">
                          <a:effectLst/>
                          <a:latin typeface="Arial" panose="020B0604020202020204" pitchFamily="34" charset="0"/>
                          <a:cs typeface="Arial" panose="020B0604020202020204" pitchFamily="34" charset="0"/>
                        </a:rPr>
                        <a:t>Ozonación</a:t>
                      </a:r>
                      <a:br>
                        <a:rPr lang="es-MX" sz="1400" dirty="0">
                          <a:effectLst/>
                          <a:latin typeface="Arial" panose="020B0604020202020204" pitchFamily="34" charset="0"/>
                          <a:cs typeface="Arial" panose="020B0604020202020204" pitchFamily="34" charset="0"/>
                        </a:rPr>
                      </a:br>
                      <a:r>
                        <a:rPr lang="es-MX" sz="1400" dirty="0">
                          <a:effectLst/>
                          <a:latin typeface="Arial" panose="020B0604020202020204" pitchFamily="34" charset="0"/>
                          <a:cs typeface="Arial" panose="020B0604020202020204" pitchFamily="34" charset="0"/>
                        </a:rPr>
                        <a:t>Radiación UV</a:t>
                      </a:r>
                      <a:br>
                        <a:rPr lang="es-MX" sz="1400" dirty="0">
                          <a:effectLst/>
                          <a:latin typeface="Arial" panose="020B0604020202020204" pitchFamily="34" charset="0"/>
                          <a:cs typeface="Arial" panose="020B0604020202020204" pitchFamily="34" charset="0"/>
                        </a:rPr>
                      </a:br>
                      <a:r>
                        <a:rPr lang="es-MX" sz="1400" dirty="0">
                          <a:effectLst/>
                          <a:latin typeface="Arial" panose="020B0604020202020204" pitchFamily="34" charset="0"/>
                          <a:cs typeface="Arial" panose="020B0604020202020204" pitchFamily="34" charset="0"/>
                        </a:rPr>
                        <a:t>Sistemas naturales</a:t>
                      </a:r>
                      <a:endParaRPr lang="es-MX" sz="1400" dirty="0">
                        <a:effectLst/>
                        <a:latin typeface="Arial" panose="020B0604020202020204" pitchFamily="34" charset="0"/>
                        <a:ea typeface="Calibri" panose="020F0502020204030204" pitchFamily="34" charset="0"/>
                        <a:cs typeface="Arial" panose="020B0604020202020204" pitchFamily="34" charset="0"/>
                      </a:endParaRPr>
                    </a:p>
                  </a:txBody>
                  <a:tcPr marL="30054" marR="30054" marT="0" marB="0"/>
                </a:tc>
                <a:extLst>
                  <a:ext uri="{0D108BD9-81ED-4DB2-BD59-A6C34878D82A}">
                    <a16:rowId xmlns:a16="http://schemas.microsoft.com/office/drawing/2014/main" val="10002"/>
                  </a:ext>
                </a:extLst>
              </a:tr>
              <a:tr h="2386952">
                <a:tc>
                  <a:txBody>
                    <a:bodyPr/>
                    <a:lstStyle/>
                    <a:p>
                      <a:pPr algn="ctr">
                        <a:lnSpc>
                          <a:spcPct val="107000"/>
                        </a:lnSpc>
                        <a:spcAft>
                          <a:spcPts val="0"/>
                        </a:spcAft>
                      </a:pPr>
                      <a:r>
                        <a:rPr lang="es-MX" sz="1400" dirty="0">
                          <a:effectLst/>
                          <a:latin typeface="Arial" panose="020B0604020202020204" pitchFamily="34" charset="0"/>
                          <a:cs typeface="Arial" panose="020B0604020202020204" pitchFamily="34" charset="0"/>
                        </a:rPr>
                        <a:t>Nitrógeno</a:t>
                      </a:r>
                      <a:endParaRPr lang="es-MX" sz="1400" dirty="0">
                        <a:effectLst/>
                        <a:latin typeface="Arial" panose="020B0604020202020204" pitchFamily="34" charset="0"/>
                        <a:ea typeface="Calibri" panose="020F0502020204030204" pitchFamily="34" charset="0"/>
                        <a:cs typeface="Arial" panose="020B0604020202020204" pitchFamily="34" charset="0"/>
                      </a:endParaRPr>
                    </a:p>
                  </a:txBody>
                  <a:tcPr marL="30054" marR="30054" marT="0" marB="0"/>
                </a:tc>
                <a:tc>
                  <a:txBody>
                    <a:bodyPr/>
                    <a:lstStyle/>
                    <a:p>
                      <a:pPr>
                        <a:lnSpc>
                          <a:spcPct val="107000"/>
                        </a:lnSpc>
                        <a:spcAft>
                          <a:spcPts val="0"/>
                        </a:spcAft>
                      </a:pPr>
                      <a:r>
                        <a:rPr lang="es-MX" sz="1400" dirty="0">
                          <a:effectLst/>
                          <a:latin typeface="Arial" panose="020B0604020202020204" pitchFamily="34" charset="0"/>
                          <a:cs typeface="Arial" panose="020B0604020202020204" pitchFamily="34" charset="0"/>
                        </a:rPr>
                        <a:t>Variantes de sistemas de cultivo en suspensión</a:t>
                      </a:r>
                      <a:br>
                        <a:rPr lang="es-MX" sz="1400" dirty="0">
                          <a:effectLst/>
                          <a:latin typeface="Arial" panose="020B0604020202020204" pitchFamily="34" charset="0"/>
                          <a:cs typeface="Arial" panose="020B0604020202020204" pitchFamily="34" charset="0"/>
                        </a:rPr>
                      </a:br>
                      <a:r>
                        <a:rPr lang="es-MX" sz="1400" dirty="0">
                          <a:effectLst/>
                          <a:latin typeface="Arial" panose="020B0604020202020204" pitchFamily="34" charset="0"/>
                          <a:cs typeface="Arial" panose="020B0604020202020204" pitchFamily="34" charset="0"/>
                        </a:rPr>
                        <a:t>con nitrificación y </a:t>
                      </a:r>
                      <a:r>
                        <a:rPr lang="es-MX" sz="1400" dirty="0" err="1">
                          <a:effectLst/>
                          <a:latin typeface="Arial" panose="020B0604020202020204" pitchFamily="34" charset="0"/>
                          <a:cs typeface="Arial" panose="020B0604020202020204" pitchFamily="34" charset="0"/>
                        </a:rPr>
                        <a:t>Desnitrificación</a:t>
                      </a:r>
                      <a:br>
                        <a:rPr lang="es-MX" sz="1400" dirty="0">
                          <a:effectLst/>
                          <a:latin typeface="Arial" panose="020B0604020202020204" pitchFamily="34" charset="0"/>
                          <a:cs typeface="Arial" panose="020B0604020202020204" pitchFamily="34" charset="0"/>
                        </a:rPr>
                      </a:br>
                      <a:r>
                        <a:rPr lang="es-MX" sz="1400" dirty="0">
                          <a:effectLst/>
                          <a:latin typeface="Arial" panose="020B0604020202020204" pitchFamily="34" charset="0"/>
                          <a:cs typeface="Arial" panose="020B0604020202020204" pitchFamily="34" charset="0"/>
                        </a:rPr>
                        <a:t>Variantes de sistemas de película fija con</a:t>
                      </a:r>
                      <a:br>
                        <a:rPr lang="es-MX" sz="1400" dirty="0">
                          <a:effectLst/>
                          <a:latin typeface="Arial" panose="020B0604020202020204" pitchFamily="34" charset="0"/>
                          <a:cs typeface="Arial" panose="020B0604020202020204" pitchFamily="34" charset="0"/>
                        </a:rPr>
                      </a:br>
                      <a:r>
                        <a:rPr lang="es-MX" sz="1400" dirty="0">
                          <a:effectLst/>
                          <a:latin typeface="Arial" panose="020B0604020202020204" pitchFamily="34" charset="0"/>
                          <a:cs typeface="Arial" panose="020B0604020202020204" pitchFamily="34" charset="0"/>
                        </a:rPr>
                        <a:t>nitrificación y </a:t>
                      </a:r>
                      <a:r>
                        <a:rPr lang="es-MX" sz="1400" dirty="0" err="1">
                          <a:effectLst/>
                          <a:latin typeface="Arial" panose="020B0604020202020204" pitchFamily="34" charset="0"/>
                          <a:cs typeface="Arial" panose="020B0604020202020204" pitchFamily="34" charset="0"/>
                        </a:rPr>
                        <a:t>Desnitrificación</a:t>
                      </a:r>
                      <a:r>
                        <a:rPr lang="es-MX" sz="1400" dirty="0">
                          <a:effectLst/>
                          <a:latin typeface="Arial" panose="020B0604020202020204" pitchFamily="34" charset="0"/>
                          <a:cs typeface="Arial" panose="020B0604020202020204" pitchFamily="34" charset="0"/>
                        </a:rPr>
                        <a:t> </a:t>
                      </a:r>
                      <a:br>
                        <a:rPr lang="es-MX" sz="1400" dirty="0">
                          <a:effectLst/>
                          <a:latin typeface="Arial" panose="020B0604020202020204" pitchFamily="34" charset="0"/>
                          <a:cs typeface="Arial" panose="020B0604020202020204" pitchFamily="34" charset="0"/>
                        </a:rPr>
                      </a:br>
                      <a:r>
                        <a:rPr lang="es-MX" sz="1400" dirty="0">
                          <a:effectLst/>
                          <a:latin typeface="Arial" panose="020B0604020202020204" pitchFamily="34" charset="0"/>
                          <a:cs typeface="Arial" panose="020B0604020202020204" pitchFamily="34" charset="0"/>
                        </a:rPr>
                        <a:t>Arrastre de amoniaco</a:t>
                      </a:r>
                      <a:br>
                        <a:rPr lang="es-MX" sz="1400" dirty="0">
                          <a:effectLst/>
                          <a:latin typeface="Arial" panose="020B0604020202020204" pitchFamily="34" charset="0"/>
                          <a:cs typeface="Arial" panose="020B0604020202020204" pitchFamily="34" charset="0"/>
                        </a:rPr>
                      </a:br>
                      <a:r>
                        <a:rPr lang="es-MX" sz="1400" dirty="0">
                          <a:effectLst/>
                          <a:latin typeface="Arial" panose="020B0604020202020204" pitchFamily="34" charset="0"/>
                          <a:cs typeface="Arial" panose="020B0604020202020204" pitchFamily="34" charset="0"/>
                        </a:rPr>
                        <a:t>Intercambio iónico</a:t>
                      </a:r>
                      <a:br>
                        <a:rPr lang="es-MX" sz="1400" dirty="0">
                          <a:effectLst/>
                          <a:latin typeface="Arial" panose="020B0604020202020204" pitchFamily="34" charset="0"/>
                          <a:cs typeface="Arial" panose="020B0604020202020204" pitchFamily="34" charset="0"/>
                        </a:rPr>
                      </a:br>
                      <a:r>
                        <a:rPr lang="es-MX" sz="1400" dirty="0">
                          <a:effectLst/>
                          <a:latin typeface="Arial" panose="020B0604020202020204" pitchFamily="34" charset="0"/>
                          <a:cs typeface="Arial" panose="020B0604020202020204" pitchFamily="34" charset="0"/>
                        </a:rPr>
                        <a:t>Cloración al </a:t>
                      </a:r>
                      <a:r>
                        <a:rPr lang="es-MX" sz="1400" dirty="0" err="1">
                          <a:effectLst/>
                          <a:latin typeface="Arial" panose="020B0604020202020204" pitchFamily="34" charset="0"/>
                          <a:cs typeface="Arial" panose="020B0604020202020204" pitchFamily="34" charset="0"/>
                        </a:rPr>
                        <a:t>breakpoint</a:t>
                      </a:r>
                      <a:br>
                        <a:rPr lang="es-MX" sz="1400" dirty="0">
                          <a:effectLst/>
                          <a:latin typeface="Arial" panose="020B0604020202020204" pitchFamily="34" charset="0"/>
                          <a:cs typeface="Arial" panose="020B0604020202020204" pitchFamily="34" charset="0"/>
                        </a:rPr>
                      </a:br>
                      <a:r>
                        <a:rPr lang="es-MX" sz="1400" dirty="0">
                          <a:effectLst/>
                          <a:latin typeface="Arial" panose="020B0604020202020204" pitchFamily="34" charset="0"/>
                          <a:cs typeface="Arial" panose="020B0604020202020204" pitchFamily="34" charset="0"/>
                        </a:rPr>
                        <a:t>Sistemas naturales</a:t>
                      </a:r>
                      <a:endParaRPr lang="es-MX" sz="1400" dirty="0">
                        <a:effectLst/>
                        <a:latin typeface="Arial" panose="020B0604020202020204" pitchFamily="34" charset="0"/>
                        <a:ea typeface="Calibri" panose="020F0502020204030204" pitchFamily="34" charset="0"/>
                        <a:cs typeface="Arial" panose="020B0604020202020204" pitchFamily="34" charset="0"/>
                      </a:endParaRPr>
                    </a:p>
                  </a:txBody>
                  <a:tcPr marL="30054" marR="30054" marT="0" marB="0"/>
                </a:tc>
                <a:extLst>
                  <a:ext uri="{0D108BD9-81ED-4DB2-BD59-A6C34878D82A}">
                    <a16:rowId xmlns:a16="http://schemas.microsoft.com/office/drawing/2014/main" val="10003"/>
                  </a:ext>
                </a:extLst>
              </a:tr>
            </a:tbl>
          </a:graphicData>
        </a:graphic>
      </p:graphicFrame>
      <p:graphicFrame>
        <p:nvGraphicFramePr>
          <p:cNvPr id="8" name="Tabla 7"/>
          <p:cNvGraphicFramePr>
            <a:graphicFrameLocks noGrp="1"/>
          </p:cNvGraphicFramePr>
          <p:nvPr>
            <p:extLst>
              <p:ext uri="{D42A27DB-BD31-4B8C-83A1-F6EECF244321}">
                <p14:modId xmlns:p14="http://schemas.microsoft.com/office/powerpoint/2010/main" val="1591901454"/>
              </p:ext>
            </p:extLst>
          </p:nvPr>
        </p:nvGraphicFramePr>
        <p:xfrm>
          <a:off x="6305265" y="1419366"/>
          <a:ext cx="4954138" cy="5173224"/>
        </p:xfrm>
        <a:graphic>
          <a:graphicData uri="http://schemas.openxmlformats.org/drawingml/2006/table">
            <a:tbl>
              <a:tblPr firstRow="1" firstCol="1" bandRow="1">
                <a:tableStyleId>{5C22544A-7EE6-4342-B048-85BDC9FD1C3A}</a:tableStyleId>
              </a:tblPr>
              <a:tblGrid>
                <a:gridCol w="2234684">
                  <a:extLst>
                    <a:ext uri="{9D8B030D-6E8A-4147-A177-3AD203B41FA5}">
                      <a16:colId xmlns:a16="http://schemas.microsoft.com/office/drawing/2014/main" val="20000"/>
                    </a:ext>
                  </a:extLst>
                </a:gridCol>
                <a:gridCol w="2719454">
                  <a:extLst>
                    <a:ext uri="{9D8B030D-6E8A-4147-A177-3AD203B41FA5}">
                      <a16:colId xmlns:a16="http://schemas.microsoft.com/office/drawing/2014/main" val="20001"/>
                    </a:ext>
                  </a:extLst>
                </a:gridCol>
              </a:tblGrid>
              <a:tr h="739032">
                <a:tc>
                  <a:txBody>
                    <a:bodyPr/>
                    <a:lstStyle/>
                    <a:p>
                      <a:pPr algn="ctr">
                        <a:lnSpc>
                          <a:spcPct val="107000"/>
                        </a:lnSpc>
                        <a:spcAft>
                          <a:spcPts val="0"/>
                        </a:spcAft>
                      </a:pPr>
                      <a:r>
                        <a:rPr lang="es-MX" sz="1400" dirty="0">
                          <a:effectLst/>
                          <a:latin typeface="Arial" panose="020B0604020202020204" pitchFamily="34" charset="0"/>
                          <a:cs typeface="Arial" panose="020B0604020202020204" pitchFamily="34" charset="0"/>
                        </a:rPr>
                        <a:t>Contaminante</a:t>
                      </a:r>
                      <a:endParaRPr lang="es-MX" sz="1400" dirty="0">
                        <a:effectLst/>
                        <a:latin typeface="Arial" panose="020B0604020202020204" pitchFamily="34" charset="0"/>
                        <a:ea typeface="Calibri" panose="020F0502020204030204" pitchFamily="34" charset="0"/>
                        <a:cs typeface="Arial" panose="020B0604020202020204" pitchFamily="34" charset="0"/>
                      </a:endParaRPr>
                    </a:p>
                  </a:txBody>
                  <a:tcPr marL="30054" marR="30054" marT="0" marB="0"/>
                </a:tc>
                <a:tc>
                  <a:txBody>
                    <a:bodyPr/>
                    <a:lstStyle/>
                    <a:p>
                      <a:pPr algn="ctr">
                        <a:lnSpc>
                          <a:spcPct val="107000"/>
                        </a:lnSpc>
                        <a:spcAft>
                          <a:spcPts val="0"/>
                        </a:spcAft>
                      </a:pPr>
                      <a:r>
                        <a:rPr lang="es-MX" sz="1400">
                          <a:effectLst/>
                          <a:latin typeface="Arial" panose="020B0604020202020204" pitchFamily="34" charset="0"/>
                          <a:cs typeface="Arial" panose="020B0604020202020204" pitchFamily="34" charset="0"/>
                        </a:rPr>
                        <a:t>Operación unitaria, proceso unitario o sistema de tratamiento</a:t>
                      </a:r>
                      <a:endParaRPr lang="es-MX" sz="1400">
                        <a:effectLst/>
                        <a:latin typeface="Arial" panose="020B0604020202020204" pitchFamily="34" charset="0"/>
                        <a:ea typeface="Calibri" panose="020F0502020204030204" pitchFamily="34" charset="0"/>
                        <a:cs typeface="Arial" panose="020B0604020202020204" pitchFamily="34" charset="0"/>
                      </a:endParaRPr>
                    </a:p>
                  </a:txBody>
                  <a:tcPr marL="30054" marR="30054" marT="0" marB="0"/>
                </a:tc>
                <a:extLst>
                  <a:ext uri="{0D108BD9-81ED-4DB2-BD59-A6C34878D82A}">
                    <a16:rowId xmlns:a16="http://schemas.microsoft.com/office/drawing/2014/main" val="10000"/>
                  </a:ext>
                </a:extLst>
              </a:tr>
              <a:tr h="1970752">
                <a:tc>
                  <a:txBody>
                    <a:bodyPr/>
                    <a:lstStyle/>
                    <a:p>
                      <a:pPr algn="ctr">
                        <a:lnSpc>
                          <a:spcPct val="107000"/>
                        </a:lnSpc>
                        <a:spcAft>
                          <a:spcPts val="0"/>
                        </a:spcAft>
                      </a:pPr>
                      <a:r>
                        <a:rPr lang="es-MX" sz="1400" dirty="0">
                          <a:effectLst/>
                          <a:latin typeface="Arial" panose="020B0604020202020204" pitchFamily="34" charset="0"/>
                          <a:cs typeface="Arial" panose="020B0604020202020204" pitchFamily="34" charset="0"/>
                        </a:rPr>
                        <a:t>Fósforo</a:t>
                      </a:r>
                      <a:endParaRPr lang="es-MX" sz="1400" dirty="0">
                        <a:effectLst/>
                        <a:latin typeface="Arial" panose="020B0604020202020204" pitchFamily="34" charset="0"/>
                        <a:ea typeface="Calibri" panose="020F0502020204030204" pitchFamily="34" charset="0"/>
                        <a:cs typeface="Arial" panose="020B0604020202020204" pitchFamily="34" charset="0"/>
                      </a:endParaRPr>
                    </a:p>
                  </a:txBody>
                  <a:tcPr marL="30054" marR="30054" marT="0" marB="0"/>
                </a:tc>
                <a:tc>
                  <a:txBody>
                    <a:bodyPr/>
                    <a:lstStyle/>
                    <a:p>
                      <a:pPr>
                        <a:lnSpc>
                          <a:spcPct val="107000"/>
                        </a:lnSpc>
                        <a:spcAft>
                          <a:spcPts val="0"/>
                        </a:spcAft>
                      </a:pPr>
                      <a:r>
                        <a:rPr lang="es-MX" sz="1400" dirty="0">
                          <a:effectLst/>
                          <a:latin typeface="Arial" panose="020B0604020202020204" pitchFamily="34" charset="0"/>
                          <a:cs typeface="Arial" panose="020B0604020202020204" pitchFamily="34" charset="0"/>
                        </a:rPr>
                        <a:t>Adición de sales metálicas</a:t>
                      </a:r>
                      <a:br>
                        <a:rPr lang="es-MX" sz="1400" dirty="0">
                          <a:effectLst/>
                          <a:latin typeface="Arial" panose="020B0604020202020204" pitchFamily="34" charset="0"/>
                          <a:cs typeface="Arial" panose="020B0604020202020204" pitchFamily="34" charset="0"/>
                        </a:rPr>
                      </a:br>
                      <a:r>
                        <a:rPr lang="es-MX" sz="1400" dirty="0">
                          <a:effectLst/>
                          <a:latin typeface="Arial" panose="020B0604020202020204" pitchFamily="34" charset="0"/>
                          <a:cs typeface="Arial" panose="020B0604020202020204" pitchFamily="34" charset="0"/>
                        </a:rPr>
                        <a:t>Coagulación y sedimentación con cal</a:t>
                      </a:r>
                      <a:br>
                        <a:rPr lang="es-MX" sz="1400" dirty="0">
                          <a:effectLst/>
                          <a:latin typeface="Arial" panose="020B0604020202020204" pitchFamily="34" charset="0"/>
                          <a:cs typeface="Arial" panose="020B0604020202020204" pitchFamily="34" charset="0"/>
                        </a:rPr>
                      </a:br>
                      <a:r>
                        <a:rPr lang="es-MX" sz="1400" dirty="0">
                          <a:effectLst/>
                          <a:latin typeface="Arial" panose="020B0604020202020204" pitchFamily="34" charset="0"/>
                          <a:cs typeface="Arial" panose="020B0604020202020204" pitchFamily="34" charset="0"/>
                        </a:rPr>
                        <a:t>Eliminación biológica del fósforo</a:t>
                      </a:r>
                      <a:br>
                        <a:rPr lang="es-MX" sz="1400" dirty="0">
                          <a:effectLst/>
                          <a:latin typeface="Arial" panose="020B0604020202020204" pitchFamily="34" charset="0"/>
                          <a:cs typeface="Arial" panose="020B0604020202020204" pitchFamily="34" charset="0"/>
                        </a:rPr>
                      </a:br>
                      <a:r>
                        <a:rPr lang="es-MX" sz="1400" dirty="0">
                          <a:effectLst/>
                          <a:latin typeface="Arial" panose="020B0604020202020204" pitchFamily="34" charset="0"/>
                          <a:cs typeface="Arial" panose="020B0604020202020204" pitchFamily="34" charset="0"/>
                        </a:rPr>
                        <a:t>Eliminación biológica-química del fósforo</a:t>
                      </a:r>
                      <a:br>
                        <a:rPr lang="es-MX" sz="1400" dirty="0">
                          <a:effectLst/>
                          <a:latin typeface="Arial" panose="020B0604020202020204" pitchFamily="34" charset="0"/>
                          <a:cs typeface="Arial" panose="020B0604020202020204" pitchFamily="34" charset="0"/>
                        </a:rPr>
                      </a:br>
                      <a:r>
                        <a:rPr lang="es-MX" sz="1400" dirty="0">
                          <a:effectLst/>
                          <a:latin typeface="Arial" panose="020B0604020202020204" pitchFamily="34" charset="0"/>
                          <a:cs typeface="Arial" panose="020B0604020202020204" pitchFamily="34" charset="0"/>
                        </a:rPr>
                        <a:t>Sistemas naturales</a:t>
                      </a:r>
                      <a:endParaRPr lang="es-MX" sz="1400" dirty="0">
                        <a:effectLst/>
                        <a:latin typeface="Arial" panose="020B0604020202020204" pitchFamily="34" charset="0"/>
                        <a:ea typeface="Calibri" panose="020F0502020204030204" pitchFamily="34" charset="0"/>
                        <a:cs typeface="Arial" panose="020B0604020202020204" pitchFamily="34" charset="0"/>
                      </a:endParaRPr>
                    </a:p>
                  </a:txBody>
                  <a:tcPr marL="30054" marR="30054" marT="0" marB="0"/>
                </a:tc>
                <a:extLst>
                  <a:ext uri="{0D108BD9-81ED-4DB2-BD59-A6C34878D82A}">
                    <a16:rowId xmlns:a16="http://schemas.microsoft.com/office/drawing/2014/main" val="10001"/>
                  </a:ext>
                </a:extLst>
              </a:tr>
              <a:tr h="739032">
                <a:tc>
                  <a:txBody>
                    <a:bodyPr/>
                    <a:lstStyle/>
                    <a:p>
                      <a:pPr algn="ctr">
                        <a:lnSpc>
                          <a:spcPct val="107000"/>
                        </a:lnSpc>
                        <a:spcAft>
                          <a:spcPts val="0"/>
                        </a:spcAft>
                      </a:pPr>
                      <a:r>
                        <a:rPr lang="es-MX" sz="1400">
                          <a:effectLst/>
                          <a:latin typeface="Arial" panose="020B0604020202020204" pitchFamily="34" charset="0"/>
                          <a:cs typeface="Arial" panose="020B0604020202020204" pitchFamily="34" charset="0"/>
                        </a:rPr>
                        <a:t>Materia orgánica</a:t>
                      </a:r>
                      <a:br>
                        <a:rPr lang="es-MX" sz="1400">
                          <a:effectLst/>
                          <a:latin typeface="Arial" panose="020B0604020202020204" pitchFamily="34" charset="0"/>
                          <a:cs typeface="Arial" panose="020B0604020202020204" pitchFamily="34" charset="0"/>
                        </a:rPr>
                      </a:br>
                      <a:r>
                        <a:rPr lang="es-MX" sz="1400">
                          <a:effectLst/>
                          <a:latin typeface="Arial" panose="020B0604020202020204" pitchFamily="34" charset="0"/>
                          <a:cs typeface="Arial" panose="020B0604020202020204" pitchFamily="34" charset="0"/>
                        </a:rPr>
                        <a:t>refractaria</a:t>
                      </a:r>
                      <a:endParaRPr lang="es-MX" sz="1400">
                        <a:effectLst/>
                        <a:latin typeface="Arial" panose="020B0604020202020204" pitchFamily="34" charset="0"/>
                        <a:ea typeface="Calibri" panose="020F0502020204030204" pitchFamily="34" charset="0"/>
                        <a:cs typeface="Arial" panose="020B0604020202020204" pitchFamily="34" charset="0"/>
                      </a:endParaRPr>
                    </a:p>
                  </a:txBody>
                  <a:tcPr marL="30054" marR="30054" marT="0" marB="0"/>
                </a:tc>
                <a:tc>
                  <a:txBody>
                    <a:bodyPr/>
                    <a:lstStyle/>
                    <a:p>
                      <a:pPr>
                        <a:lnSpc>
                          <a:spcPct val="107000"/>
                        </a:lnSpc>
                        <a:spcAft>
                          <a:spcPts val="0"/>
                        </a:spcAft>
                      </a:pPr>
                      <a:r>
                        <a:rPr lang="es-MX" sz="1400">
                          <a:effectLst/>
                          <a:latin typeface="Arial" panose="020B0604020202020204" pitchFamily="34" charset="0"/>
                          <a:cs typeface="Arial" panose="020B0604020202020204" pitchFamily="34" charset="0"/>
                        </a:rPr>
                        <a:t>Adsorción en carbón</a:t>
                      </a:r>
                      <a:br>
                        <a:rPr lang="es-MX" sz="1400">
                          <a:effectLst/>
                          <a:latin typeface="Arial" panose="020B0604020202020204" pitchFamily="34" charset="0"/>
                          <a:cs typeface="Arial" panose="020B0604020202020204" pitchFamily="34" charset="0"/>
                        </a:rPr>
                      </a:br>
                      <a:r>
                        <a:rPr lang="es-MX" sz="1400">
                          <a:effectLst/>
                          <a:latin typeface="Arial" panose="020B0604020202020204" pitchFamily="34" charset="0"/>
                          <a:cs typeface="Arial" panose="020B0604020202020204" pitchFamily="34" charset="0"/>
                        </a:rPr>
                        <a:t>Ozonación terciaria</a:t>
                      </a:r>
                      <a:br>
                        <a:rPr lang="es-MX" sz="1400">
                          <a:effectLst/>
                          <a:latin typeface="Arial" panose="020B0604020202020204" pitchFamily="34" charset="0"/>
                          <a:cs typeface="Arial" panose="020B0604020202020204" pitchFamily="34" charset="0"/>
                        </a:rPr>
                      </a:br>
                      <a:r>
                        <a:rPr lang="es-MX" sz="1400">
                          <a:effectLst/>
                          <a:latin typeface="Arial" panose="020B0604020202020204" pitchFamily="34" charset="0"/>
                          <a:cs typeface="Arial" panose="020B0604020202020204" pitchFamily="34" charset="0"/>
                        </a:rPr>
                        <a:t>Sistemas naturales</a:t>
                      </a:r>
                      <a:endParaRPr lang="es-MX" sz="1400">
                        <a:effectLst/>
                        <a:latin typeface="Arial" panose="020B0604020202020204" pitchFamily="34" charset="0"/>
                        <a:ea typeface="Calibri" panose="020F0502020204030204" pitchFamily="34" charset="0"/>
                        <a:cs typeface="Arial" panose="020B0604020202020204" pitchFamily="34" charset="0"/>
                      </a:endParaRPr>
                    </a:p>
                  </a:txBody>
                  <a:tcPr marL="30054" marR="30054" marT="0" marB="0"/>
                </a:tc>
                <a:extLst>
                  <a:ext uri="{0D108BD9-81ED-4DB2-BD59-A6C34878D82A}">
                    <a16:rowId xmlns:a16="http://schemas.microsoft.com/office/drawing/2014/main" val="10002"/>
                  </a:ext>
                </a:extLst>
              </a:tr>
              <a:tr h="985376">
                <a:tc>
                  <a:txBody>
                    <a:bodyPr/>
                    <a:lstStyle/>
                    <a:p>
                      <a:pPr algn="ctr">
                        <a:lnSpc>
                          <a:spcPct val="107000"/>
                        </a:lnSpc>
                        <a:spcAft>
                          <a:spcPts val="0"/>
                        </a:spcAft>
                      </a:pPr>
                      <a:r>
                        <a:rPr lang="es-MX" sz="1400">
                          <a:effectLst/>
                          <a:latin typeface="Arial" panose="020B0604020202020204" pitchFamily="34" charset="0"/>
                          <a:cs typeface="Arial" panose="020B0604020202020204" pitchFamily="34" charset="0"/>
                        </a:rPr>
                        <a:t>Metales pesados</a:t>
                      </a:r>
                      <a:endParaRPr lang="es-MX" sz="1400">
                        <a:effectLst/>
                        <a:latin typeface="Arial" panose="020B0604020202020204" pitchFamily="34" charset="0"/>
                        <a:ea typeface="Calibri" panose="020F0502020204030204" pitchFamily="34" charset="0"/>
                        <a:cs typeface="Arial" panose="020B0604020202020204" pitchFamily="34" charset="0"/>
                      </a:endParaRPr>
                    </a:p>
                  </a:txBody>
                  <a:tcPr marL="30054" marR="30054" marT="0" marB="0"/>
                </a:tc>
                <a:tc>
                  <a:txBody>
                    <a:bodyPr/>
                    <a:lstStyle/>
                    <a:p>
                      <a:pPr>
                        <a:lnSpc>
                          <a:spcPct val="107000"/>
                        </a:lnSpc>
                        <a:spcAft>
                          <a:spcPts val="0"/>
                        </a:spcAft>
                      </a:pPr>
                      <a:r>
                        <a:rPr lang="es-MX" sz="1400">
                          <a:effectLst/>
                          <a:latin typeface="Arial" panose="020B0604020202020204" pitchFamily="34" charset="0"/>
                          <a:cs typeface="Arial" panose="020B0604020202020204" pitchFamily="34" charset="0"/>
                        </a:rPr>
                        <a:t>Precipitación química</a:t>
                      </a:r>
                      <a:br>
                        <a:rPr lang="es-MX" sz="1400">
                          <a:effectLst/>
                          <a:latin typeface="Arial" panose="020B0604020202020204" pitchFamily="34" charset="0"/>
                          <a:cs typeface="Arial" panose="020B0604020202020204" pitchFamily="34" charset="0"/>
                        </a:rPr>
                      </a:br>
                      <a:r>
                        <a:rPr lang="es-MX" sz="1400">
                          <a:effectLst/>
                          <a:latin typeface="Arial" panose="020B0604020202020204" pitchFamily="34" charset="0"/>
                          <a:cs typeface="Arial" panose="020B0604020202020204" pitchFamily="34" charset="0"/>
                        </a:rPr>
                        <a:t>Intercambio iónico</a:t>
                      </a:r>
                      <a:br>
                        <a:rPr lang="es-MX" sz="1400">
                          <a:effectLst/>
                          <a:latin typeface="Arial" panose="020B0604020202020204" pitchFamily="34" charset="0"/>
                          <a:cs typeface="Arial" panose="020B0604020202020204" pitchFamily="34" charset="0"/>
                        </a:rPr>
                      </a:br>
                      <a:r>
                        <a:rPr lang="es-MX" sz="1400">
                          <a:effectLst/>
                          <a:latin typeface="Arial" panose="020B0604020202020204" pitchFamily="34" charset="0"/>
                          <a:cs typeface="Arial" panose="020B0604020202020204" pitchFamily="34" charset="0"/>
                        </a:rPr>
                        <a:t>Sistemas de tratamiento por evacuación al terreno</a:t>
                      </a:r>
                      <a:endParaRPr lang="es-MX" sz="1400">
                        <a:effectLst/>
                        <a:latin typeface="Arial" panose="020B0604020202020204" pitchFamily="34" charset="0"/>
                        <a:ea typeface="Calibri" panose="020F0502020204030204" pitchFamily="34" charset="0"/>
                        <a:cs typeface="Arial" panose="020B0604020202020204" pitchFamily="34" charset="0"/>
                      </a:endParaRPr>
                    </a:p>
                  </a:txBody>
                  <a:tcPr marL="30054" marR="30054" marT="0" marB="0"/>
                </a:tc>
                <a:extLst>
                  <a:ext uri="{0D108BD9-81ED-4DB2-BD59-A6C34878D82A}">
                    <a16:rowId xmlns:a16="http://schemas.microsoft.com/office/drawing/2014/main" val="10003"/>
                  </a:ext>
                </a:extLst>
              </a:tr>
              <a:tr h="739032">
                <a:tc>
                  <a:txBody>
                    <a:bodyPr/>
                    <a:lstStyle/>
                    <a:p>
                      <a:pPr algn="ctr">
                        <a:lnSpc>
                          <a:spcPct val="107000"/>
                        </a:lnSpc>
                        <a:spcAft>
                          <a:spcPts val="0"/>
                        </a:spcAft>
                      </a:pPr>
                      <a:r>
                        <a:rPr lang="es-MX" sz="1400">
                          <a:effectLst/>
                          <a:latin typeface="Arial" panose="020B0604020202020204" pitchFamily="34" charset="0"/>
                          <a:cs typeface="Arial" panose="020B0604020202020204" pitchFamily="34" charset="0"/>
                        </a:rPr>
                        <a:t>Sólidos orgánicos</a:t>
                      </a:r>
                      <a:br>
                        <a:rPr lang="es-MX" sz="1400">
                          <a:effectLst/>
                          <a:latin typeface="Arial" panose="020B0604020202020204" pitchFamily="34" charset="0"/>
                          <a:cs typeface="Arial" panose="020B0604020202020204" pitchFamily="34" charset="0"/>
                        </a:rPr>
                      </a:br>
                      <a:r>
                        <a:rPr lang="es-MX" sz="1400">
                          <a:effectLst/>
                          <a:latin typeface="Arial" panose="020B0604020202020204" pitchFamily="34" charset="0"/>
                          <a:cs typeface="Arial" panose="020B0604020202020204" pitchFamily="34" charset="0"/>
                        </a:rPr>
                        <a:t>disueltos</a:t>
                      </a:r>
                      <a:endParaRPr lang="es-MX" sz="1400">
                        <a:effectLst/>
                        <a:latin typeface="Arial" panose="020B0604020202020204" pitchFamily="34" charset="0"/>
                        <a:ea typeface="Calibri" panose="020F0502020204030204" pitchFamily="34" charset="0"/>
                        <a:cs typeface="Arial" panose="020B0604020202020204" pitchFamily="34" charset="0"/>
                      </a:endParaRPr>
                    </a:p>
                  </a:txBody>
                  <a:tcPr marL="30054" marR="30054" marT="0" marB="0"/>
                </a:tc>
                <a:tc>
                  <a:txBody>
                    <a:bodyPr/>
                    <a:lstStyle/>
                    <a:p>
                      <a:pPr>
                        <a:lnSpc>
                          <a:spcPct val="107000"/>
                        </a:lnSpc>
                        <a:spcAft>
                          <a:spcPts val="0"/>
                        </a:spcAft>
                      </a:pPr>
                      <a:r>
                        <a:rPr lang="es-MX" sz="1400" dirty="0">
                          <a:effectLst/>
                          <a:latin typeface="Arial" panose="020B0604020202020204" pitchFamily="34" charset="0"/>
                          <a:cs typeface="Arial" panose="020B0604020202020204" pitchFamily="34" charset="0"/>
                        </a:rPr>
                        <a:t>Intercambio iónico</a:t>
                      </a:r>
                      <a:br>
                        <a:rPr lang="es-MX" sz="1400" dirty="0">
                          <a:effectLst/>
                          <a:latin typeface="Arial" panose="020B0604020202020204" pitchFamily="34" charset="0"/>
                          <a:cs typeface="Arial" panose="020B0604020202020204" pitchFamily="34" charset="0"/>
                        </a:rPr>
                      </a:br>
                      <a:r>
                        <a:rPr lang="es-MX" sz="1400" dirty="0">
                          <a:effectLst/>
                          <a:latin typeface="Arial" panose="020B0604020202020204" pitchFamily="34" charset="0"/>
                          <a:cs typeface="Arial" panose="020B0604020202020204" pitchFamily="34" charset="0"/>
                        </a:rPr>
                        <a:t>Osmosis inversa</a:t>
                      </a:r>
                      <a:br>
                        <a:rPr lang="es-MX" sz="1400" dirty="0">
                          <a:effectLst/>
                          <a:latin typeface="Arial" panose="020B0604020202020204" pitchFamily="34" charset="0"/>
                          <a:cs typeface="Arial" panose="020B0604020202020204" pitchFamily="34" charset="0"/>
                        </a:rPr>
                      </a:br>
                      <a:r>
                        <a:rPr lang="es-MX" sz="1400" dirty="0">
                          <a:effectLst/>
                          <a:latin typeface="Arial" panose="020B0604020202020204" pitchFamily="34" charset="0"/>
                          <a:cs typeface="Arial" panose="020B0604020202020204" pitchFamily="34" charset="0"/>
                        </a:rPr>
                        <a:t>Electrodiálisis</a:t>
                      </a:r>
                      <a:endParaRPr lang="es-MX" sz="1400" dirty="0">
                        <a:effectLst/>
                        <a:latin typeface="Arial" panose="020B0604020202020204" pitchFamily="34" charset="0"/>
                        <a:ea typeface="Calibri" panose="020F0502020204030204" pitchFamily="34" charset="0"/>
                        <a:cs typeface="Arial" panose="020B0604020202020204" pitchFamily="34" charset="0"/>
                      </a:endParaRPr>
                    </a:p>
                  </a:txBody>
                  <a:tcPr marL="30054" marR="30054"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3348445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0" y="740725"/>
            <a:ext cx="7378773" cy="557216"/>
          </a:xfrm>
        </p:spPr>
        <p:txBody>
          <a:bodyPr/>
          <a:lstStyle/>
          <a:p>
            <a:pPr lvl="0"/>
            <a:r>
              <a:rPr lang="es-MX" sz="3200" b="1" dirty="0">
                <a:latin typeface="Arial" panose="020B0604020202020204" pitchFamily="34" charset="0"/>
                <a:cs typeface="Arial" panose="020B0604020202020204" pitchFamily="34" charset="0"/>
              </a:rPr>
              <a:t>Elección del sistema de tratamiento</a:t>
            </a:r>
          </a:p>
        </p:txBody>
      </p:sp>
      <p:sp>
        <p:nvSpPr>
          <p:cNvPr id="3" name="Rectángulo 2"/>
          <p:cNvSpPr/>
          <p:nvPr/>
        </p:nvSpPr>
        <p:spPr>
          <a:xfrm>
            <a:off x="526693" y="1815144"/>
            <a:ext cx="10367633" cy="1015663"/>
          </a:xfrm>
          <a:prstGeom prst="rect">
            <a:avLst/>
          </a:prstGeom>
        </p:spPr>
        <p:txBody>
          <a:bodyPr wrap="square">
            <a:spAutoFit/>
          </a:bodyPr>
          <a:lstStyle/>
          <a:p>
            <a:pPr algn="just"/>
            <a:r>
              <a:rPr lang="es-MX" sz="2000" dirty="0">
                <a:latin typeface="Arial" panose="020B0604020202020204" pitchFamily="34" charset="0"/>
                <a:ea typeface="Calibri" panose="020F0502020204030204" pitchFamily="34" charset="0"/>
                <a:cs typeface="Times New Roman" panose="02020603050405020304" pitchFamily="18" charset="0"/>
              </a:rPr>
              <a:t>Dadas las características del agua residual a tratar, se considerará que el principal parámetro a remover será la DQO (como parámetro de la remoción de contaminantes orgánicos).</a:t>
            </a:r>
            <a:endParaRPr lang="es-MX" sz="2000" dirty="0">
              <a:latin typeface="Arial" panose="020B0604020202020204" pitchFamily="34" charset="0"/>
              <a:cs typeface="Arial" panose="020B0604020202020204" pitchFamily="34" charset="0"/>
            </a:endParaRPr>
          </a:p>
        </p:txBody>
      </p:sp>
      <p:sp>
        <p:nvSpPr>
          <p:cNvPr id="5" name="Rectángulo 4"/>
          <p:cNvSpPr/>
          <p:nvPr/>
        </p:nvSpPr>
        <p:spPr>
          <a:xfrm>
            <a:off x="526693" y="3367075"/>
            <a:ext cx="10606468" cy="400110"/>
          </a:xfrm>
          <a:prstGeom prst="rect">
            <a:avLst/>
          </a:prstGeom>
        </p:spPr>
        <p:txBody>
          <a:bodyPr wrap="square">
            <a:spAutoFit/>
          </a:bodyPr>
          <a:lstStyle/>
          <a:p>
            <a:pPr algn="just"/>
            <a:r>
              <a:rPr lang="es-MX" sz="2000" dirty="0">
                <a:latin typeface="Arial" panose="020B0604020202020204" pitchFamily="34" charset="0"/>
                <a:ea typeface="Calibri" panose="020F0502020204030204" pitchFamily="34" charset="0"/>
                <a:cs typeface="Times New Roman" panose="02020603050405020304" pitchFamily="18" charset="0"/>
              </a:rPr>
              <a:t>Los posibles procesos de tratamiento se pudieron observar en la tabla 2.</a:t>
            </a:r>
            <a:endParaRPr lang="es-MX" sz="2000" dirty="0">
              <a:latin typeface="Arial" panose="020B0604020202020204" pitchFamily="34" charset="0"/>
              <a:cs typeface="Arial" panose="020B0604020202020204" pitchFamily="34" charset="0"/>
            </a:endParaRPr>
          </a:p>
        </p:txBody>
      </p:sp>
      <p:sp>
        <p:nvSpPr>
          <p:cNvPr id="8" name="Rectángulo 7"/>
          <p:cNvSpPr/>
          <p:nvPr/>
        </p:nvSpPr>
        <p:spPr>
          <a:xfrm>
            <a:off x="526693" y="4303453"/>
            <a:ext cx="10606468" cy="965970"/>
          </a:xfrm>
          <a:prstGeom prst="rect">
            <a:avLst/>
          </a:prstGeom>
        </p:spPr>
        <p:txBody>
          <a:bodyPr wrap="square">
            <a:spAutoFit/>
          </a:bodyPr>
          <a:lstStyle/>
          <a:p>
            <a:pPr algn="just">
              <a:lnSpc>
                <a:spcPct val="150000"/>
              </a:lnSpc>
              <a:spcAft>
                <a:spcPts val="800"/>
              </a:spcAft>
            </a:pPr>
            <a:r>
              <a:rPr lang="es-MX" sz="2000" dirty="0">
                <a:latin typeface="Arial" panose="020B0604020202020204" pitchFamily="34" charset="0"/>
                <a:ea typeface="Calibri" panose="020F0502020204030204" pitchFamily="34" charset="0"/>
                <a:cs typeface="Times New Roman" panose="02020603050405020304" pitchFamily="18" charset="0"/>
              </a:rPr>
              <a:t>La propuesta del tren de tratamiento será: un proceso primario avanzado, seguido de un tratamiento biológico con lodo activado. </a:t>
            </a:r>
            <a:endParaRPr lang="es-MX"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607776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9404723" cy="639103"/>
          </a:xfrm>
        </p:spPr>
        <p:txBody>
          <a:bodyPr/>
          <a:lstStyle/>
          <a:p>
            <a:r>
              <a:rPr lang="es-MX" sz="3200" dirty="0">
                <a:latin typeface="Arial" panose="020B0604020202020204" pitchFamily="34" charset="0"/>
                <a:cs typeface="Arial" panose="020B0604020202020204" pitchFamily="34" charset="0"/>
              </a:rPr>
              <a:t>Descripción del tren de tratamiento:</a:t>
            </a:r>
          </a:p>
        </p:txBody>
      </p:sp>
      <p:sp>
        <p:nvSpPr>
          <p:cNvPr id="3" name="Marcador de contenido 2"/>
          <p:cNvSpPr>
            <a:spLocks noGrp="1"/>
          </p:cNvSpPr>
          <p:nvPr>
            <p:ph idx="1"/>
          </p:nvPr>
        </p:nvSpPr>
        <p:spPr>
          <a:xfrm>
            <a:off x="646112" y="1493359"/>
            <a:ext cx="9712540" cy="799465"/>
          </a:xfrm>
        </p:spPr>
        <p:txBody>
          <a:bodyPr>
            <a:noAutofit/>
          </a:bodyPr>
          <a:lstStyle/>
          <a:p>
            <a:pPr marL="0" indent="0">
              <a:buNone/>
            </a:pPr>
            <a:r>
              <a:rPr lang="es-MX" dirty="0">
                <a:latin typeface="Arial" panose="020B0604020202020204" pitchFamily="34" charset="0"/>
                <a:cs typeface="Arial" panose="020B0604020202020204" pitchFamily="34" charset="0"/>
              </a:rPr>
              <a:t>El agua cruda deberá pasar una cámara de rejillas donde se atraparan todos los posibles sólidos flotantes del agua residual.</a:t>
            </a:r>
          </a:p>
          <a:p>
            <a:pPr marL="0" indent="0">
              <a:buNone/>
            </a:pPr>
            <a:endParaRPr lang="es-MX" dirty="0">
              <a:latin typeface="Arial" panose="020B0604020202020204" pitchFamily="34" charset="0"/>
              <a:cs typeface="Arial" panose="020B0604020202020204" pitchFamily="34" charset="0"/>
            </a:endParaRPr>
          </a:p>
        </p:txBody>
      </p:sp>
      <p:sp>
        <p:nvSpPr>
          <p:cNvPr id="4" name="Rectángulo 3"/>
          <p:cNvSpPr/>
          <p:nvPr/>
        </p:nvSpPr>
        <p:spPr>
          <a:xfrm>
            <a:off x="646109" y="2526320"/>
            <a:ext cx="9404724" cy="1015663"/>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El efluente de las rejillas será introducido en un tanque desarenador con el objetivo de eliminar las partículas de arena que pudieran dañar el equipo de bombeo.</a:t>
            </a:r>
          </a:p>
        </p:txBody>
      </p:sp>
      <p:sp>
        <p:nvSpPr>
          <p:cNvPr id="5" name="Rectángulo 4"/>
          <p:cNvSpPr/>
          <p:nvPr/>
        </p:nvSpPr>
        <p:spPr>
          <a:xfrm>
            <a:off x="646110" y="3775480"/>
            <a:ext cx="9712543" cy="1015663"/>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Una vez eliminadas estas impurezas, el agua será bombeada hasta un tanque de sedimentación primario avanzado donde se llevara a cabo el proceso de floculación y sedimentación</a:t>
            </a:r>
          </a:p>
        </p:txBody>
      </p:sp>
      <p:sp>
        <p:nvSpPr>
          <p:cNvPr id="6" name="Rectángulo 5"/>
          <p:cNvSpPr/>
          <p:nvPr/>
        </p:nvSpPr>
        <p:spPr>
          <a:xfrm>
            <a:off x="646109" y="5258137"/>
            <a:ext cx="9404725" cy="1015663"/>
          </a:xfrm>
          <a:prstGeom prst="rect">
            <a:avLst/>
          </a:prstGeom>
        </p:spPr>
        <p:txBody>
          <a:bodyPr wrap="square">
            <a:spAutoFit/>
          </a:bodyPr>
          <a:lstStyle/>
          <a:p>
            <a:pPr lvl="0" algn="just"/>
            <a:r>
              <a:rPr lang="es-MX" sz="2000" dirty="0">
                <a:solidFill>
                  <a:prstClr val="white"/>
                </a:solidFill>
                <a:latin typeface="Arial" panose="020B0604020202020204" pitchFamily="34" charset="0"/>
                <a:cs typeface="Arial" panose="020B0604020202020204" pitchFamily="34" charset="0"/>
              </a:rPr>
              <a:t>En la tubería de conducción se integrara un mezclador estático en línea donde se  llevara a cabo una mezcla rápida y se dará el proceso de coagulación, es aquí donde se inyectaran los reactivos químicos (coagulantes).</a:t>
            </a:r>
          </a:p>
        </p:txBody>
      </p:sp>
    </p:spTree>
    <p:extLst>
      <p:ext uri="{BB962C8B-B14F-4D97-AF65-F5344CB8AC3E}">
        <p14:creationId xmlns:p14="http://schemas.microsoft.com/office/powerpoint/2010/main" val="15884440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9404723" cy="639103"/>
          </a:xfrm>
        </p:spPr>
        <p:txBody>
          <a:bodyPr/>
          <a:lstStyle/>
          <a:p>
            <a:r>
              <a:rPr lang="es-MX" sz="3200" dirty="0">
                <a:latin typeface="Arial" panose="020B0604020202020204" pitchFamily="34" charset="0"/>
                <a:cs typeface="Arial" panose="020B0604020202020204" pitchFamily="34" charset="0"/>
              </a:rPr>
              <a:t>Descripción del tren de tratamiento:</a:t>
            </a:r>
          </a:p>
        </p:txBody>
      </p:sp>
      <p:sp>
        <p:nvSpPr>
          <p:cNvPr id="3" name="Marcador de contenido 2"/>
          <p:cNvSpPr>
            <a:spLocks noGrp="1"/>
          </p:cNvSpPr>
          <p:nvPr>
            <p:ph idx="1"/>
          </p:nvPr>
        </p:nvSpPr>
        <p:spPr>
          <a:xfrm>
            <a:off x="646112" y="1493359"/>
            <a:ext cx="9712540" cy="799465"/>
          </a:xfrm>
        </p:spPr>
        <p:txBody>
          <a:bodyPr>
            <a:noAutofit/>
          </a:bodyPr>
          <a:lstStyle/>
          <a:p>
            <a:pPr marL="0" indent="0">
              <a:buNone/>
            </a:pPr>
            <a:r>
              <a:rPr lang="es-MX" dirty="0">
                <a:latin typeface="Arial" panose="020B0604020202020204" pitchFamily="34" charset="0"/>
                <a:cs typeface="Arial" panose="020B0604020202020204" pitchFamily="34" charset="0"/>
              </a:rPr>
              <a:t>El caudal efluente será enviado hasta un tanque de lodos activador mediante un equipo de bombeo.</a:t>
            </a:r>
          </a:p>
          <a:p>
            <a:pPr marL="0" indent="0">
              <a:buNone/>
            </a:pPr>
            <a:endParaRPr lang="es-MX" dirty="0">
              <a:latin typeface="Arial" panose="020B0604020202020204" pitchFamily="34" charset="0"/>
              <a:cs typeface="Arial" panose="020B0604020202020204" pitchFamily="34" charset="0"/>
            </a:endParaRPr>
          </a:p>
        </p:txBody>
      </p:sp>
      <p:sp>
        <p:nvSpPr>
          <p:cNvPr id="4" name="Rectángulo 3"/>
          <p:cNvSpPr/>
          <p:nvPr/>
        </p:nvSpPr>
        <p:spPr>
          <a:xfrm>
            <a:off x="646109" y="2526320"/>
            <a:ext cx="9404724" cy="707886"/>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Los lodos generados en el tanque de sedimentación primaria avanzada serán conducidos hasta un sitio de disposición para su posterior tratamiento.</a:t>
            </a:r>
          </a:p>
        </p:txBody>
      </p:sp>
      <p:sp>
        <p:nvSpPr>
          <p:cNvPr id="5" name="Rectángulo 4"/>
          <p:cNvSpPr/>
          <p:nvPr/>
        </p:nvSpPr>
        <p:spPr>
          <a:xfrm>
            <a:off x="646110" y="3775480"/>
            <a:ext cx="9712543" cy="707886"/>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Después del tanque de lodos activados, el efluente será enviado a un sedimentador secundario para la separación de lodos y clarificación del agua.</a:t>
            </a:r>
          </a:p>
        </p:txBody>
      </p:sp>
      <p:sp>
        <p:nvSpPr>
          <p:cNvPr id="6" name="Rectángulo 5"/>
          <p:cNvSpPr/>
          <p:nvPr/>
        </p:nvSpPr>
        <p:spPr>
          <a:xfrm>
            <a:off x="646109" y="5258137"/>
            <a:ext cx="9404725" cy="1015663"/>
          </a:xfrm>
          <a:prstGeom prst="rect">
            <a:avLst/>
          </a:prstGeom>
        </p:spPr>
        <p:txBody>
          <a:bodyPr wrap="square">
            <a:spAutoFit/>
          </a:bodyPr>
          <a:lstStyle/>
          <a:p>
            <a:pPr lvl="0" algn="just"/>
            <a:r>
              <a:rPr lang="es-MX" sz="2000" dirty="0">
                <a:solidFill>
                  <a:prstClr val="white"/>
                </a:solidFill>
                <a:latin typeface="Arial" panose="020B0604020202020204" pitchFamily="34" charset="0"/>
                <a:cs typeface="Arial" panose="020B0604020202020204" pitchFamily="34" charset="0"/>
              </a:rPr>
              <a:t>Los lodos producidos en el sedimentador secundario se reintegraran al tanque de lodos activos y el excedente será dispuesto junto con los lodos del sedimentador primario para su tratamiento.</a:t>
            </a:r>
          </a:p>
        </p:txBody>
      </p:sp>
    </p:spTree>
    <p:extLst>
      <p:ext uri="{BB962C8B-B14F-4D97-AF65-F5344CB8AC3E}">
        <p14:creationId xmlns:p14="http://schemas.microsoft.com/office/powerpoint/2010/main" val="25459551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6111" y="452718"/>
            <a:ext cx="9404723" cy="639103"/>
          </a:xfrm>
        </p:spPr>
        <p:txBody>
          <a:bodyPr/>
          <a:lstStyle/>
          <a:p>
            <a:r>
              <a:rPr lang="es-MX" sz="3200" dirty="0">
                <a:latin typeface="Arial" panose="020B0604020202020204" pitchFamily="34" charset="0"/>
                <a:cs typeface="Arial" panose="020B0604020202020204" pitchFamily="34" charset="0"/>
              </a:rPr>
              <a:t>Descripción del tren de tratamiento:</a:t>
            </a:r>
          </a:p>
        </p:txBody>
      </p:sp>
      <p:sp>
        <p:nvSpPr>
          <p:cNvPr id="3" name="Marcador de contenido 2"/>
          <p:cNvSpPr>
            <a:spLocks noGrp="1"/>
          </p:cNvSpPr>
          <p:nvPr>
            <p:ph idx="1"/>
          </p:nvPr>
        </p:nvSpPr>
        <p:spPr>
          <a:xfrm>
            <a:off x="646112" y="1493359"/>
            <a:ext cx="9712540" cy="799465"/>
          </a:xfrm>
        </p:spPr>
        <p:txBody>
          <a:bodyPr>
            <a:noAutofit/>
          </a:bodyPr>
          <a:lstStyle/>
          <a:p>
            <a:pPr marL="0" indent="0">
              <a:buNone/>
            </a:pPr>
            <a:r>
              <a:rPr lang="es-MX" dirty="0">
                <a:latin typeface="Arial" panose="020B0604020202020204" pitchFamily="34" charset="0"/>
                <a:cs typeface="Arial" panose="020B0604020202020204" pitchFamily="34" charset="0"/>
              </a:rPr>
              <a:t>El agua clarificada será llevada a un tanque de contacto de cloro a fin de eliminar los microorganismos patógenos.</a:t>
            </a:r>
          </a:p>
          <a:p>
            <a:pPr marL="0" indent="0">
              <a:buNone/>
            </a:pPr>
            <a:endParaRPr lang="es-MX" dirty="0">
              <a:latin typeface="Arial" panose="020B0604020202020204" pitchFamily="34" charset="0"/>
              <a:cs typeface="Arial" panose="020B0604020202020204" pitchFamily="34" charset="0"/>
            </a:endParaRPr>
          </a:p>
        </p:txBody>
      </p:sp>
      <p:sp>
        <p:nvSpPr>
          <p:cNvPr id="4" name="Rectángulo 3"/>
          <p:cNvSpPr/>
          <p:nvPr/>
        </p:nvSpPr>
        <p:spPr>
          <a:xfrm>
            <a:off x="646109" y="2526320"/>
            <a:ext cx="9404724" cy="707886"/>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El efluente del tanque de contacto de cloro estará tratado para el uso secundario previsto por la empresa.</a:t>
            </a:r>
          </a:p>
        </p:txBody>
      </p:sp>
      <p:sp>
        <p:nvSpPr>
          <p:cNvPr id="5" name="Rectángulo 4"/>
          <p:cNvSpPr/>
          <p:nvPr/>
        </p:nvSpPr>
        <p:spPr>
          <a:xfrm>
            <a:off x="646110" y="3775480"/>
            <a:ext cx="9712543" cy="1015663"/>
          </a:xfrm>
          <a:prstGeom prst="rect">
            <a:avLst/>
          </a:prstGeom>
        </p:spPr>
        <p:txBody>
          <a:bodyPr wrap="square">
            <a:spAutoFit/>
          </a:bodyPr>
          <a:lstStyle/>
          <a:p>
            <a:pPr algn="just"/>
            <a:r>
              <a:rPr lang="es-MX" sz="2000" dirty="0">
                <a:latin typeface="Arial" panose="020B0604020202020204" pitchFamily="34" charset="0"/>
                <a:cs typeface="Arial" panose="020B0604020202020204" pitchFamily="34" charset="0"/>
              </a:rPr>
              <a:t>Es importante señalar que serán colocados dos medidores de flujo, uno en la parte intermedia de la planta y otro al final, esto con la intención de controlar el caudal de operación y detectar posibles fugas en la planta.</a:t>
            </a:r>
          </a:p>
        </p:txBody>
      </p:sp>
    </p:spTree>
    <p:extLst>
      <p:ext uri="{BB962C8B-B14F-4D97-AF65-F5344CB8AC3E}">
        <p14:creationId xmlns:p14="http://schemas.microsoft.com/office/powerpoint/2010/main" val="27845491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7"/>
          <p:cNvPicPr/>
          <p:nvPr/>
        </p:nvPicPr>
        <p:blipFill rotWithShape="1">
          <a:blip r:embed="rId2" cstate="print">
            <a:extLst>
              <a:ext uri="{28A0092B-C50C-407E-A947-70E740481C1C}">
                <a14:useLocalDpi xmlns:a14="http://schemas.microsoft.com/office/drawing/2010/main" val="0"/>
              </a:ext>
            </a:extLst>
          </a:blip>
          <a:srcRect l="51579" t="24339" r="25316" b="24030"/>
          <a:stretch/>
        </p:blipFill>
        <p:spPr bwMode="auto">
          <a:xfrm>
            <a:off x="204716" y="109182"/>
            <a:ext cx="11778018" cy="6619164"/>
          </a:xfrm>
          <a:prstGeom prst="rect">
            <a:avLst/>
          </a:prstGeom>
          <a:solidFill>
            <a:schemeClr val="tx1"/>
          </a:solidFill>
          <a:ln>
            <a:noFill/>
          </a:ln>
          <a:extLst>
            <a:ext uri="{53640926-AAD7-44D8-BBD7-CCE9431645EC}">
              <a14:shadowObscured xmlns:a14="http://schemas.microsoft.com/office/drawing/2010/main"/>
            </a:ext>
          </a:extLst>
        </p:spPr>
      </p:pic>
      <p:graphicFrame>
        <p:nvGraphicFramePr>
          <p:cNvPr id="4" name="Diagrama 3"/>
          <p:cNvGraphicFramePr/>
          <p:nvPr>
            <p:extLst>
              <p:ext uri="{D42A27DB-BD31-4B8C-83A1-F6EECF244321}">
                <p14:modId xmlns:p14="http://schemas.microsoft.com/office/powerpoint/2010/main" val="3795306346"/>
              </p:ext>
            </p:extLst>
          </p:nvPr>
        </p:nvGraphicFramePr>
        <p:xfrm>
          <a:off x="7219666" y="5486400"/>
          <a:ext cx="4080680" cy="6687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105145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nvPr>
        </p:nvGraphicFramePr>
        <p:xfrm>
          <a:off x="1937557" y="404665"/>
          <a:ext cx="2287953" cy="5451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contenido 2"/>
          <p:cNvSpPr>
            <a:spLocks noGrp="1"/>
          </p:cNvSpPr>
          <p:nvPr>
            <p:ph idx="1"/>
          </p:nvPr>
        </p:nvSpPr>
        <p:spPr>
          <a:xfrm>
            <a:off x="1919537" y="1052736"/>
            <a:ext cx="8417951" cy="5256584"/>
          </a:xfrm>
          <a:solidFill>
            <a:schemeClr val="bg2"/>
          </a:solidFill>
        </p:spPr>
        <p:txBody>
          <a:bodyPr>
            <a:normAutofit fontScale="55000" lnSpcReduction="20000"/>
          </a:bodyPr>
          <a:lstStyle/>
          <a:p>
            <a:r>
              <a:rPr lang="es-MX" dirty="0">
                <a:latin typeface="Arial" panose="020B0604020202020204" pitchFamily="34" charset="0"/>
                <a:cs typeface="Arial" panose="020B0604020202020204" pitchFamily="34" charset="0"/>
              </a:rPr>
              <a:t>DOF, 1996. NOM-001-SEMARNAT-1996, Que establece los límites máximos permisibles de contaminantes en las descargas de aguas residuales en aguas y bienes nacionales. Diario Oficial de la Federación. </a:t>
            </a:r>
          </a:p>
          <a:p>
            <a:r>
              <a:rPr lang="es-MX" dirty="0">
                <a:latin typeface="Arial" panose="020B0604020202020204" pitchFamily="34" charset="0"/>
                <a:cs typeface="Arial" panose="020B0604020202020204" pitchFamily="34" charset="0"/>
              </a:rPr>
              <a:t>DOF, 2012. NMX-AA-030/1-SCFI-2012. Análisis de agua  - Medición de la Demanda Química de Oxígeno en aguas naturales, residuales y residuales tratadas. Método de prueba. Diario Oficial de la Federación.</a:t>
            </a:r>
          </a:p>
          <a:p>
            <a:r>
              <a:rPr lang="es-MX" dirty="0">
                <a:latin typeface="Arial" panose="020B0604020202020204" pitchFamily="34" charset="0"/>
                <a:cs typeface="Arial" panose="020B0604020202020204" pitchFamily="34" charset="0"/>
              </a:rPr>
              <a:t>DOF, 2015. NMX-AA-034-SCFI-2015. Análisis de agua – Medición de sólidos y sales disueltas en aguas naturales, residuales y residuales tratadas. Método de prueba. Diario Oficial de la Federación.</a:t>
            </a:r>
          </a:p>
          <a:p>
            <a:r>
              <a:rPr lang="es-MX" dirty="0">
                <a:latin typeface="Arial" panose="020B0604020202020204" pitchFamily="34" charset="0"/>
                <a:cs typeface="Arial" panose="020B0604020202020204" pitchFamily="34" charset="0"/>
              </a:rPr>
              <a:t>DSB, 2015. Programa de incentivos a  la mejora de la gestión Municipal / META 35. Dirección de saneamiento básico. Ministerio de Salud. Lima, Perú.</a:t>
            </a:r>
          </a:p>
          <a:p>
            <a:r>
              <a:rPr lang="es-MX" dirty="0" err="1">
                <a:latin typeface="Arial" panose="020B0604020202020204" pitchFamily="34" charset="0"/>
                <a:cs typeface="Arial" panose="020B0604020202020204" pitchFamily="34" charset="0"/>
              </a:rPr>
              <a:t>Fall</a:t>
            </a:r>
            <a:r>
              <a:rPr lang="es-MX" dirty="0">
                <a:latin typeface="Arial" panose="020B0604020202020204" pitchFamily="34" charset="0"/>
                <a:cs typeface="Arial" panose="020B0604020202020204" pitchFamily="34" charset="0"/>
              </a:rPr>
              <a:t>, C., 2018. Apuntes de clase en Universidad Autónoma del Estado de México (</a:t>
            </a:r>
            <a:r>
              <a:rPr lang="es-MX" dirty="0" err="1">
                <a:latin typeface="Arial" panose="020B0604020202020204" pitchFamily="34" charset="0"/>
                <a:cs typeface="Arial" panose="020B0604020202020204" pitchFamily="34" charset="0"/>
              </a:rPr>
              <a:t>UAEMéx</a:t>
            </a:r>
            <a:r>
              <a:rPr lang="es-MX" dirty="0">
                <a:latin typeface="Arial" panose="020B0604020202020204" pitchFamily="34" charset="0"/>
                <a:cs typeface="Arial" panose="020B0604020202020204" pitchFamily="34" charset="0"/>
              </a:rPr>
              <a:t>), Facultad de Ingeniería: Centro Interamericano de Recursos del Agua  (CIRA).</a:t>
            </a:r>
          </a:p>
          <a:p>
            <a:r>
              <a:rPr lang="en-US" dirty="0" err="1">
                <a:latin typeface="Arial" panose="020B0604020202020204" pitchFamily="34" charset="0"/>
                <a:cs typeface="Arial" panose="020B0604020202020204" pitchFamily="34" charset="0"/>
              </a:rPr>
              <a:t>Guida</a:t>
            </a:r>
            <a:r>
              <a:rPr lang="en-US" dirty="0">
                <a:latin typeface="Arial" panose="020B0604020202020204" pitchFamily="34" charset="0"/>
                <a:cs typeface="Arial" panose="020B0604020202020204" pitchFamily="34" charset="0"/>
              </a:rPr>
              <a:t>, M., </a:t>
            </a:r>
            <a:r>
              <a:rPr lang="en-US" dirty="0" err="1">
                <a:latin typeface="Arial" panose="020B0604020202020204" pitchFamily="34" charset="0"/>
                <a:cs typeface="Arial" panose="020B0604020202020204" pitchFamily="34" charset="0"/>
              </a:rPr>
              <a:t>Mattei</a:t>
            </a:r>
            <a:r>
              <a:rPr lang="en-US" dirty="0">
                <a:latin typeface="Arial" panose="020B0604020202020204" pitchFamily="34" charset="0"/>
                <a:cs typeface="Arial" panose="020B0604020202020204" pitchFamily="34" charset="0"/>
              </a:rPr>
              <a:t>, M., </a:t>
            </a:r>
            <a:r>
              <a:rPr lang="en-US" dirty="0" err="1">
                <a:latin typeface="Arial" panose="020B0604020202020204" pitchFamily="34" charset="0"/>
                <a:cs typeface="Arial" panose="020B0604020202020204" pitchFamily="34" charset="0"/>
              </a:rPr>
              <a:t>Melluso</a:t>
            </a:r>
            <a:r>
              <a:rPr lang="en-US" dirty="0">
                <a:latin typeface="Arial" panose="020B0604020202020204" pitchFamily="34" charset="0"/>
                <a:cs typeface="Arial" panose="020B0604020202020204" pitchFamily="34" charset="0"/>
              </a:rPr>
              <a:t>, G., </a:t>
            </a:r>
            <a:r>
              <a:rPr lang="en-US" dirty="0" err="1">
                <a:latin typeface="Arial" panose="020B0604020202020204" pitchFamily="34" charset="0"/>
                <a:cs typeface="Arial" panose="020B0604020202020204" pitchFamily="34" charset="0"/>
              </a:rPr>
              <a:t>Meric</a:t>
            </a:r>
            <a:r>
              <a:rPr lang="en-US" dirty="0">
                <a:latin typeface="Arial" panose="020B0604020202020204" pitchFamily="34" charset="0"/>
                <a:cs typeface="Arial" panose="020B0604020202020204" pitchFamily="34" charset="0"/>
              </a:rPr>
              <a:t>, S. 2007. Optimization of alum-coagulation/flocculation for COD and TSS removal five municipal wastewater. </a:t>
            </a:r>
            <a:r>
              <a:rPr lang="es-MX" dirty="0" err="1">
                <a:latin typeface="Arial" panose="020B0604020202020204" pitchFamily="34" charset="0"/>
                <a:cs typeface="Arial" panose="020B0604020202020204" pitchFamily="34" charset="0"/>
              </a:rPr>
              <a:t>Desalination</a:t>
            </a:r>
            <a:r>
              <a:rPr lang="es-MX" dirty="0">
                <a:latin typeface="Arial" panose="020B0604020202020204" pitchFamily="34" charset="0"/>
                <a:cs typeface="Arial" panose="020B0604020202020204" pitchFamily="34" charset="0"/>
              </a:rPr>
              <a:t>. </a:t>
            </a:r>
            <a:r>
              <a:rPr lang="es-MX" dirty="0" err="1">
                <a:latin typeface="Arial" panose="020B0604020202020204" pitchFamily="34" charset="0"/>
                <a:cs typeface="Arial" panose="020B0604020202020204" pitchFamily="34" charset="0"/>
              </a:rPr>
              <a:t>Volume</a:t>
            </a:r>
            <a:r>
              <a:rPr lang="es-MX" dirty="0">
                <a:latin typeface="Arial" panose="020B0604020202020204" pitchFamily="34" charset="0"/>
                <a:cs typeface="Arial" panose="020B0604020202020204" pitchFamily="34" charset="0"/>
              </a:rPr>
              <a:t>: 211. pp. 113 – 127. </a:t>
            </a:r>
          </a:p>
          <a:p>
            <a:r>
              <a:rPr lang="es-MX" dirty="0">
                <a:latin typeface="Arial" panose="020B0604020202020204" pitchFamily="34" charset="0"/>
                <a:cs typeface="Arial" panose="020B0604020202020204" pitchFamily="34" charset="0"/>
              </a:rPr>
              <a:t>LSMA. 2015. Norma de la Calidad Ambiental y de Descargas de Efluentes: Recurso Agua. Legislación Secundaria del Ministerio del Ambiente.</a:t>
            </a:r>
          </a:p>
          <a:p>
            <a:r>
              <a:rPr lang="es-MX" dirty="0" err="1">
                <a:latin typeface="Arial" panose="020B0604020202020204" pitchFamily="34" charset="0"/>
                <a:cs typeface="Arial" panose="020B0604020202020204" pitchFamily="34" charset="0"/>
              </a:rPr>
              <a:t>Metcalf</a:t>
            </a:r>
            <a:r>
              <a:rPr lang="es-MX" dirty="0">
                <a:latin typeface="Arial" panose="020B0604020202020204" pitchFamily="34" charset="0"/>
                <a:cs typeface="Arial" panose="020B0604020202020204" pitchFamily="34" charset="0"/>
              </a:rPr>
              <a:t> y Eddy. 2004. </a:t>
            </a:r>
            <a:r>
              <a:rPr lang="es-MX" dirty="0" err="1">
                <a:latin typeface="Arial" panose="020B0604020202020204" pitchFamily="34" charset="0"/>
                <a:cs typeface="Arial" panose="020B0604020202020204" pitchFamily="34" charset="0"/>
              </a:rPr>
              <a:t>Wastewater</a:t>
            </a:r>
            <a:r>
              <a:rPr lang="es-MX" dirty="0">
                <a:latin typeface="Arial" panose="020B0604020202020204" pitchFamily="34" charset="0"/>
                <a:cs typeface="Arial" panose="020B0604020202020204" pitchFamily="34" charset="0"/>
              </a:rPr>
              <a:t> </a:t>
            </a:r>
            <a:r>
              <a:rPr lang="es-MX" dirty="0" err="1">
                <a:latin typeface="Arial" panose="020B0604020202020204" pitchFamily="34" charset="0"/>
                <a:cs typeface="Arial" panose="020B0604020202020204" pitchFamily="34" charset="0"/>
              </a:rPr>
              <a:t>Engeenering</a:t>
            </a:r>
            <a:r>
              <a:rPr lang="es-MX" dirty="0">
                <a:latin typeface="Arial" panose="020B0604020202020204" pitchFamily="34" charset="0"/>
                <a:cs typeface="Arial" panose="020B0604020202020204" pitchFamily="34" charset="0"/>
              </a:rPr>
              <a:t> </a:t>
            </a:r>
            <a:r>
              <a:rPr lang="es-MX" dirty="0" err="1">
                <a:latin typeface="Arial" panose="020B0604020202020204" pitchFamily="34" charset="0"/>
                <a:cs typeface="Arial" panose="020B0604020202020204" pitchFamily="34" charset="0"/>
              </a:rPr>
              <a:t>Treatment</a:t>
            </a:r>
            <a:r>
              <a:rPr lang="es-MX" dirty="0">
                <a:latin typeface="Arial" panose="020B0604020202020204" pitchFamily="34" charset="0"/>
                <a:cs typeface="Arial" panose="020B0604020202020204" pitchFamily="34" charset="0"/>
              </a:rPr>
              <a:t> and </a:t>
            </a:r>
            <a:r>
              <a:rPr lang="es-MX" dirty="0" err="1">
                <a:latin typeface="Arial" panose="020B0604020202020204" pitchFamily="34" charset="0"/>
                <a:cs typeface="Arial" panose="020B0604020202020204" pitchFamily="34" charset="0"/>
              </a:rPr>
              <a:t>Reuse</a:t>
            </a:r>
            <a:r>
              <a:rPr lang="es-MX" dirty="0">
                <a:latin typeface="Arial" panose="020B0604020202020204" pitchFamily="34" charset="0"/>
                <a:cs typeface="Arial" panose="020B0604020202020204" pitchFamily="34" charset="0"/>
              </a:rPr>
              <a:t>. 4ta ed., Mc Graw Hill; Estados Unidos., Capítulo 14. 1546 – 1554. </a:t>
            </a:r>
          </a:p>
          <a:p>
            <a:r>
              <a:rPr lang="es-MX" dirty="0">
                <a:latin typeface="Arial" panose="020B0604020202020204" pitchFamily="34" charset="0"/>
                <a:cs typeface="Arial" panose="020B0604020202020204" pitchFamily="34" charset="0"/>
              </a:rPr>
              <a:t>Mier, M. 2016. Mejoramiento de la sedimentación de un lodo activado mediante la adición de magnesio. Tesis de Maestría: Universidad Autónoma del Estado de México (</a:t>
            </a:r>
            <a:r>
              <a:rPr lang="es-MX" dirty="0" err="1">
                <a:latin typeface="Arial" panose="020B0604020202020204" pitchFamily="34" charset="0"/>
                <a:cs typeface="Arial" panose="020B0604020202020204" pitchFamily="34" charset="0"/>
              </a:rPr>
              <a:t>UAEMéx</a:t>
            </a:r>
            <a:r>
              <a:rPr lang="es-MX" dirty="0">
                <a:latin typeface="Arial" panose="020B0604020202020204" pitchFamily="34" charset="0"/>
                <a:cs typeface="Arial" panose="020B0604020202020204" pitchFamily="34" charset="0"/>
              </a:rPr>
              <a:t>), Facultad de Ingeniería: Centro Interamericano de Recursos del Agua  (CIRA).</a:t>
            </a:r>
          </a:p>
          <a:p>
            <a:r>
              <a:rPr lang="es-MX" dirty="0">
                <a:latin typeface="Arial" panose="020B0604020202020204" pitchFamily="34" charset="0"/>
                <a:cs typeface="Arial" panose="020B0604020202020204" pitchFamily="34" charset="0"/>
              </a:rPr>
              <a:t>Pérez, A., Acosta, C., Barrios, L., Torres, P., Duque, N., Campuzano, Diana. 2013. Tratamiento Primario Avanzado (TPA) de aguas residuales – diagramas de coagulación – floculación y variables operativas. </a:t>
            </a:r>
            <a:r>
              <a:rPr lang="en-US" dirty="0">
                <a:latin typeface="Arial" panose="020B0604020202020204" pitchFamily="34" charset="0"/>
                <a:cs typeface="Arial" panose="020B0604020202020204" pitchFamily="34" charset="0"/>
              </a:rPr>
              <a:t>Editorial: Universidad de Sao Paulo.</a:t>
            </a:r>
            <a:endParaRPr lang="es-MX"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Shao, J., </a:t>
            </a:r>
            <a:r>
              <a:rPr lang="en-US" dirty="0" err="1">
                <a:latin typeface="Arial" panose="020B0604020202020204" pitchFamily="34" charset="0"/>
                <a:cs typeface="Arial" panose="020B0604020202020204" pitchFamily="34" charset="0"/>
              </a:rPr>
              <a:t>Anmin</a:t>
            </a:r>
            <a:r>
              <a:rPr lang="en-US" dirty="0">
                <a:latin typeface="Arial" panose="020B0604020202020204" pitchFamily="34" charset="0"/>
                <a:cs typeface="Arial" panose="020B0604020202020204" pitchFamily="34" charset="0"/>
              </a:rPr>
              <a:t>, L., Crosse, J., Wada, F., Jenkins, D. 1996. Advanced primary treatment: An alternative to biological secondary treatment. The city of Los Angeles Hyperion Treatment Plant experience. Water Science y Technology. Volume: 34. pp. 223 – 233.</a:t>
            </a:r>
            <a:endParaRPr lang="es-MX"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Silva, C., </a:t>
            </a:r>
            <a:r>
              <a:rPr lang="en-US" dirty="0" err="1">
                <a:latin typeface="Arial" panose="020B0604020202020204" pitchFamily="34" charset="0"/>
                <a:cs typeface="Arial" panose="020B0604020202020204" pitchFamily="34" charset="0"/>
              </a:rPr>
              <a:t>Saldanha</a:t>
            </a:r>
            <a:r>
              <a:rPr lang="en-US" dirty="0">
                <a:latin typeface="Arial" panose="020B0604020202020204" pitchFamily="34" charset="0"/>
                <a:cs typeface="Arial" panose="020B0604020202020204" pitchFamily="34" charset="0"/>
              </a:rPr>
              <a:t>, J., Rosa, M. 2016. Performance indicators and indices of sludge management in urban </a:t>
            </a:r>
            <a:r>
              <a:rPr lang="en-US" dirty="0" err="1">
                <a:latin typeface="Arial" panose="020B0604020202020204" pitchFamily="34" charset="0"/>
                <a:cs typeface="Arial" panose="020B0604020202020204" pitchFamily="34" charset="0"/>
              </a:rPr>
              <a:t>watwater</a:t>
            </a:r>
            <a:r>
              <a:rPr lang="en-US" dirty="0">
                <a:latin typeface="Arial" panose="020B0604020202020204" pitchFamily="34" charset="0"/>
                <a:cs typeface="Arial" panose="020B0604020202020204" pitchFamily="34" charset="0"/>
              </a:rPr>
              <a:t> treatment plants. Journal of Environmental Management. 1 – 11.</a:t>
            </a:r>
            <a:endParaRPr lang="es-MX" dirty="0">
              <a:latin typeface="Arial" panose="020B0604020202020204" pitchFamily="34" charset="0"/>
              <a:cs typeface="Arial" panose="020B0604020202020204" pitchFamily="34" charset="0"/>
            </a:endParaRPr>
          </a:p>
          <a:p>
            <a:r>
              <a:rPr lang="en-US" dirty="0" err="1">
                <a:latin typeface="Arial" panose="020B0604020202020204" pitchFamily="34" charset="0"/>
                <a:cs typeface="Arial" panose="020B0604020202020204" pitchFamily="34" charset="0"/>
              </a:rPr>
              <a:t>Sótelo</a:t>
            </a:r>
            <a:r>
              <a:rPr lang="en-US" dirty="0">
                <a:latin typeface="Arial" panose="020B0604020202020204" pitchFamily="34" charset="0"/>
                <a:cs typeface="Arial" panose="020B0604020202020204" pitchFamily="34" charset="0"/>
              </a:rPr>
              <a:t>, G., 1995. </a:t>
            </a:r>
            <a:r>
              <a:rPr lang="en-US" dirty="0" err="1">
                <a:latin typeface="Arial" panose="020B0604020202020204" pitchFamily="34" charset="0"/>
                <a:cs typeface="Arial" panose="020B0604020202020204" pitchFamily="34" charset="0"/>
              </a:rPr>
              <a:t>Hidráulica</a:t>
            </a:r>
            <a:r>
              <a:rPr lang="en-US" dirty="0">
                <a:latin typeface="Arial" panose="020B0604020202020204" pitchFamily="34" charset="0"/>
                <a:cs typeface="Arial" panose="020B0604020202020204" pitchFamily="34" charset="0"/>
              </a:rPr>
              <a:t> General. Editorial: </a:t>
            </a:r>
            <a:r>
              <a:rPr lang="en-US" dirty="0" err="1">
                <a:latin typeface="Arial" panose="020B0604020202020204" pitchFamily="34" charset="0"/>
                <a:cs typeface="Arial" panose="020B0604020202020204" pitchFamily="34" charset="0"/>
              </a:rPr>
              <a:t>Limusa</a:t>
            </a:r>
            <a:r>
              <a:rPr lang="en-US" dirty="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Noriega editores. Ciudad de México, </a:t>
            </a:r>
            <a:r>
              <a:rPr lang="es-MX" dirty="0" err="1">
                <a:latin typeface="Arial" panose="020B0604020202020204" pitchFamily="34" charset="0"/>
                <a:cs typeface="Arial" panose="020B0604020202020204" pitchFamily="34" charset="0"/>
              </a:rPr>
              <a:t>Mexico</a:t>
            </a:r>
            <a:r>
              <a:rPr lang="es-MX"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8550354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323833" y="3589361"/>
            <a:ext cx="6045958" cy="1862048"/>
          </a:xfrm>
          <a:prstGeom prst="rect">
            <a:avLst/>
          </a:prstGeom>
          <a:noFill/>
        </p:spPr>
        <p:txBody>
          <a:bodyPr wrap="square" rtlCol="0">
            <a:spAutoFit/>
          </a:bodyPr>
          <a:lstStyle/>
          <a:p>
            <a:r>
              <a:rPr lang="es-MX" sz="11500" dirty="0"/>
              <a:t>Gracias</a:t>
            </a:r>
          </a:p>
        </p:txBody>
      </p:sp>
      <p:pic>
        <p:nvPicPr>
          <p:cNvPr id="3" name="Imagen 2"/>
          <p:cNvPicPr>
            <a:picLocks noChangeAspect="1"/>
          </p:cNvPicPr>
          <p:nvPr/>
        </p:nvPicPr>
        <p:blipFill>
          <a:blip r:embed="rId2"/>
          <a:stretch>
            <a:fillRect/>
          </a:stretch>
        </p:blipFill>
        <p:spPr>
          <a:xfrm>
            <a:off x="450376" y="218594"/>
            <a:ext cx="2811439" cy="2125891"/>
          </a:xfrm>
          <a:prstGeom prst="rect">
            <a:avLst/>
          </a:prstGeom>
        </p:spPr>
      </p:pic>
      <p:sp>
        <p:nvSpPr>
          <p:cNvPr id="4" name="Rectángulo 3"/>
          <p:cNvSpPr/>
          <p:nvPr/>
        </p:nvSpPr>
        <p:spPr>
          <a:xfrm>
            <a:off x="450376" y="2497540"/>
            <a:ext cx="2811439" cy="461665"/>
          </a:xfrm>
          <a:prstGeom prst="rect">
            <a:avLst/>
          </a:prstGeom>
        </p:spPr>
        <p:txBody>
          <a:bodyPr wrap="square">
            <a:spAutoFit/>
          </a:bodyPr>
          <a:lstStyle/>
          <a:p>
            <a:r>
              <a:rPr lang="es-MX" sz="1200" dirty="0">
                <a:latin typeface="Arial" panose="020B0604020202020204" pitchFamily="34" charset="0"/>
                <a:cs typeface="Arial" panose="020B0604020202020204" pitchFamily="34" charset="0"/>
              </a:rPr>
              <a:t>https://www.google.com.mx/search?rlz=1C1GGGE_esMX619MX621&amp;biw</a:t>
            </a:r>
          </a:p>
        </p:txBody>
      </p:sp>
      <p:pic>
        <p:nvPicPr>
          <p:cNvPr id="5" name="Imagen 4"/>
          <p:cNvPicPr>
            <a:picLocks noChangeAspect="1"/>
          </p:cNvPicPr>
          <p:nvPr/>
        </p:nvPicPr>
        <p:blipFill>
          <a:blip r:embed="rId3"/>
          <a:stretch>
            <a:fillRect/>
          </a:stretch>
        </p:blipFill>
        <p:spPr>
          <a:xfrm>
            <a:off x="7861111" y="3589361"/>
            <a:ext cx="3740624" cy="2337890"/>
          </a:xfrm>
          <a:prstGeom prst="rect">
            <a:avLst/>
          </a:prstGeom>
        </p:spPr>
      </p:pic>
      <p:sp>
        <p:nvSpPr>
          <p:cNvPr id="6" name="Rectángulo 5"/>
          <p:cNvSpPr/>
          <p:nvPr/>
        </p:nvSpPr>
        <p:spPr>
          <a:xfrm>
            <a:off x="8082318" y="6061545"/>
            <a:ext cx="3298209" cy="523220"/>
          </a:xfrm>
          <a:prstGeom prst="rect">
            <a:avLst/>
          </a:prstGeom>
        </p:spPr>
        <p:txBody>
          <a:bodyPr wrap="square">
            <a:spAutoFit/>
          </a:bodyPr>
          <a:lstStyle/>
          <a:p>
            <a:r>
              <a:rPr lang="es-MX" sz="1400" dirty="0">
                <a:latin typeface="Arial" panose="020B0604020202020204" pitchFamily="34" charset="0"/>
                <a:cs typeface="Arial" panose="020B0604020202020204" pitchFamily="34" charset="0"/>
              </a:rPr>
              <a:t>https://www.google.com.mx/search?rlz=1C1GGGE_esMX619MX621&amp;biw</a:t>
            </a:r>
          </a:p>
        </p:txBody>
      </p:sp>
      <p:pic>
        <p:nvPicPr>
          <p:cNvPr id="7" name="Imagen 6"/>
          <p:cNvPicPr>
            <a:picLocks noChangeAspect="1"/>
          </p:cNvPicPr>
          <p:nvPr/>
        </p:nvPicPr>
        <p:blipFill>
          <a:blip r:embed="rId4"/>
          <a:stretch>
            <a:fillRect/>
          </a:stretch>
        </p:blipFill>
        <p:spPr>
          <a:xfrm>
            <a:off x="4326342" y="218594"/>
            <a:ext cx="5281684" cy="2565678"/>
          </a:xfrm>
          <a:prstGeom prst="rect">
            <a:avLst/>
          </a:prstGeom>
        </p:spPr>
      </p:pic>
      <p:sp>
        <p:nvSpPr>
          <p:cNvPr id="8" name="Rectángulo 7"/>
          <p:cNvSpPr/>
          <p:nvPr/>
        </p:nvSpPr>
        <p:spPr>
          <a:xfrm>
            <a:off x="4153469" y="2828424"/>
            <a:ext cx="6096000" cy="276999"/>
          </a:xfrm>
          <a:prstGeom prst="rect">
            <a:avLst/>
          </a:prstGeom>
        </p:spPr>
        <p:txBody>
          <a:bodyPr>
            <a:spAutoFit/>
          </a:bodyPr>
          <a:lstStyle/>
          <a:p>
            <a:r>
              <a:rPr lang="es-MX" sz="1200" dirty="0"/>
              <a:t>https://www.google.com.mx/search?rlz=1C1GGGE_esMX619MX621&amp;biw</a:t>
            </a:r>
          </a:p>
        </p:txBody>
      </p:sp>
    </p:spTree>
    <p:extLst>
      <p:ext uri="{BB962C8B-B14F-4D97-AF65-F5344CB8AC3E}">
        <p14:creationId xmlns:p14="http://schemas.microsoft.com/office/powerpoint/2010/main" val="34643796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670022966"/>
              </p:ext>
            </p:extLst>
          </p:nvPr>
        </p:nvGraphicFramePr>
        <p:xfrm>
          <a:off x="472617" y="350292"/>
          <a:ext cx="4415171" cy="7831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Marcador de contenido 4"/>
          <p:cNvGraphicFramePr>
            <a:graphicFrameLocks noGrp="1"/>
          </p:cNvGraphicFramePr>
          <p:nvPr>
            <p:ph idx="1"/>
            <p:extLst>
              <p:ext uri="{D42A27DB-BD31-4B8C-83A1-F6EECF244321}">
                <p14:modId xmlns:p14="http://schemas.microsoft.com/office/powerpoint/2010/main" val="2311749009"/>
              </p:ext>
            </p:extLst>
          </p:nvPr>
        </p:nvGraphicFramePr>
        <p:xfrm>
          <a:off x="305710" y="1645185"/>
          <a:ext cx="11394831" cy="521281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378315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3959587660"/>
              </p:ext>
            </p:extLst>
          </p:nvPr>
        </p:nvGraphicFramePr>
        <p:xfrm>
          <a:off x="1221538" y="935756"/>
          <a:ext cx="2422414" cy="6064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p:cNvSpPr/>
          <p:nvPr/>
        </p:nvSpPr>
        <p:spPr>
          <a:xfrm>
            <a:off x="1112355" y="2283431"/>
            <a:ext cx="9573841" cy="3356688"/>
          </a:xfrm>
          <a:prstGeom prst="rect">
            <a:avLst/>
          </a:prstGeom>
        </p:spPr>
        <p:txBody>
          <a:bodyPr wrap="square">
            <a:spAutoFit/>
          </a:bodyPr>
          <a:lstStyle/>
          <a:p>
            <a:pPr algn="just">
              <a:lnSpc>
                <a:spcPct val="150000"/>
              </a:lnSpc>
              <a:spcAft>
                <a:spcPts val="800"/>
              </a:spcAft>
            </a:pPr>
            <a:r>
              <a:rPr lang="es-MX" sz="2400" dirty="0">
                <a:latin typeface="Arial" panose="020B0604020202020204" pitchFamily="34" charset="0"/>
                <a:ea typeface="Calibri" panose="020F0502020204030204" pitchFamily="34" charset="0"/>
                <a:cs typeface="Times New Roman" panose="02020603050405020304" pitchFamily="18" charset="0"/>
              </a:rPr>
              <a:t>La necesidad de velar por la salud pública, y evitar las condiciones adversas provocadas por la descarga del agua residual al ambiente, pone de manifiesto el propósito del tratamiento de las aguas residuales, cuya finalidad es acelerar la acción de las fuerzas de la naturaleza en el tratamiento de las aguas, bajo condiciones controladas. </a:t>
            </a:r>
            <a:endParaRPr lang="es-MX"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864366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3290435572"/>
              </p:ext>
            </p:extLst>
          </p:nvPr>
        </p:nvGraphicFramePr>
        <p:xfrm>
          <a:off x="677334" y="609600"/>
          <a:ext cx="8596668" cy="11100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contenido 2"/>
          <p:cNvSpPr>
            <a:spLocks noGrp="1"/>
          </p:cNvSpPr>
          <p:nvPr>
            <p:ph idx="1"/>
          </p:nvPr>
        </p:nvSpPr>
        <p:spPr>
          <a:xfrm>
            <a:off x="1041778" y="2197289"/>
            <a:ext cx="9353771" cy="409433"/>
          </a:xfrm>
        </p:spPr>
        <p:txBody>
          <a:bodyPr>
            <a:noAutofit/>
          </a:bodyPr>
          <a:lstStyle/>
          <a:p>
            <a:pPr marL="0" indent="0">
              <a:buNone/>
            </a:pPr>
            <a:r>
              <a:rPr lang="es-MX" sz="1800" b="1" dirty="0">
                <a:latin typeface="Arial" panose="020B0604020202020204" pitchFamily="34" charset="0"/>
                <a:cs typeface="Arial" panose="020B0604020202020204" pitchFamily="34" charset="0"/>
              </a:rPr>
              <a:t>1) La eliminación de la materia en suspensión y los flotantes.</a:t>
            </a:r>
          </a:p>
          <a:p>
            <a:pPr marL="0" indent="0">
              <a:buNone/>
            </a:pPr>
            <a:endParaRPr lang="es-MX" sz="1800" b="1" dirty="0">
              <a:latin typeface="Arial" panose="020B0604020202020204" pitchFamily="34" charset="0"/>
              <a:cs typeface="Arial" panose="020B0604020202020204" pitchFamily="34" charset="0"/>
            </a:endParaRPr>
          </a:p>
        </p:txBody>
      </p:sp>
      <p:sp>
        <p:nvSpPr>
          <p:cNvPr id="5" name="Rectángulo 4"/>
          <p:cNvSpPr/>
          <p:nvPr/>
        </p:nvSpPr>
        <p:spPr>
          <a:xfrm>
            <a:off x="1041778" y="2880900"/>
            <a:ext cx="6710149" cy="646331"/>
          </a:xfrm>
          <a:prstGeom prst="rect">
            <a:avLst/>
          </a:prstGeom>
        </p:spPr>
        <p:txBody>
          <a:bodyPr wrap="square">
            <a:spAutoFit/>
          </a:bodyPr>
          <a:lstStyle/>
          <a:p>
            <a:r>
              <a:rPr lang="es-MX" b="1" dirty="0">
                <a:latin typeface="Arial" panose="020B0604020202020204" pitchFamily="34" charset="0"/>
                <a:cs typeface="Arial" panose="020B0604020202020204" pitchFamily="34" charset="0"/>
              </a:rPr>
              <a:t>2) El tratamiento de la materia orgánica biodegradable.</a:t>
            </a:r>
          </a:p>
          <a:p>
            <a:endParaRPr lang="es-MX" b="1" dirty="0">
              <a:latin typeface="Arial" panose="020B0604020202020204" pitchFamily="34" charset="0"/>
              <a:cs typeface="Arial" panose="020B0604020202020204" pitchFamily="34" charset="0"/>
            </a:endParaRPr>
          </a:p>
        </p:txBody>
      </p:sp>
      <p:sp>
        <p:nvSpPr>
          <p:cNvPr id="6" name="Rectángulo 5"/>
          <p:cNvSpPr/>
          <p:nvPr/>
        </p:nvSpPr>
        <p:spPr>
          <a:xfrm>
            <a:off x="1041778" y="3527231"/>
            <a:ext cx="6096000" cy="646331"/>
          </a:xfrm>
          <a:prstGeom prst="rect">
            <a:avLst/>
          </a:prstGeom>
        </p:spPr>
        <p:txBody>
          <a:bodyPr>
            <a:spAutoFit/>
          </a:bodyPr>
          <a:lstStyle/>
          <a:p>
            <a:r>
              <a:rPr lang="es-MX" b="1" dirty="0">
                <a:latin typeface="Arial" panose="020B0604020202020204" pitchFamily="34" charset="0"/>
                <a:cs typeface="Arial" panose="020B0604020202020204" pitchFamily="34" charset="0"/>
              </a:rPr>
              <a:t>3) La eliminación de los organismos patógenos.</a:t>
            </a:r>
          </a:p>
          <a:p>
            <a:endParaRPr lang="es-MX" b="1" dirty="0">
              <a:latin typeface="Arial" panose="020B0604020202020204" pitchFamily="34" charset="0"/>
              <a:cs typeface="Arial" panose="020B0604020202020204" pitchFamily="34" charset="0"/>
            </a:endParaRPr>
          </a:p>
        </p:txBody>
      </p:sp>
      <p:sp>
        <p:nvSpPr>
          <p:cNvPr id="7" name="Rectángulo 6"/>
          <p:cNvSpPr/>
          <p:nvPr/>
        </p:nvSpPr>
        <p:spPr>
          <a:xfrm>
            <a:off x="1041778" y="4173562"/>
            <a:ext cx="6096000" cy="923330"/>
          </a:xfrm>
          <a:prstGeom prst="rect">
            <a:avLst/>
          </a:prstGeom>
        </p:spPr>
        <p:txBody>
          <a:bodyPr>
            <a:spAutoFit/>
          </a:bodyPr>
          <a:lstStyle/>
          <a:p>
            <a:r>
              <a:rPr lang="es-MX" b="1" dirty="0">
                <a:latin typeface="Arial" panose="020B0604020202020204" pitchFamily="34" charset="0"/>
                <a:cs typeface="Arial" panose="020B0604020202020204" pitchFamily="34" charset="0"/>
              </a:rPr>
              <a:t>4) La eliminación de nutrientes como el nitrógeno o el fósforo, especialmente en el caso de cursos de agua interiores y lagos.</a:t>
            </a:r>
          </a:p>
        </p:txBody>
      </p:sp>
      <p:sp>
        <p:nvSpPr>
          <p:cNvPr id="8" name="Rectángulo 7"/>
          <p:cNvSpPr/>
          <p:nvPr/>
        </p:nvSpPr>
        <p:spPr>
          <a:xfrm>
            <a:off x="1041778" y="5180001"/>
            <a:ext cx="6096000" cy="1200329"/>
          </a:xfrm>
          <a:prstGeom prst="rect">
            <a:avLst/>
          </a:prstGeom>
        </p:spPr>
        <p:txBody>
          <a:bodyPr>
            <a:spAutoFit/>
          </a:bodyPr>
          <a:lstStyle/>
          <a:p>
            <a:endParaRPr lang="es-MX" b="1" dirty="0">
              <a:latin typeface="Arial" panose="020B0604020202020204" pitchFamily="34" charset="0"/>
              <a:cs typeface="Arial" panose="020B0604020202020204" pitchFamily="34" charset="0"/>
            </a:endParaRPr>
          </a:p>
          <a:p>
            <a:r>
              <a:rPr lang="es-MX" b="1" dirty="0">
                <a:latin typeface="Arial" panose="020B0604020202020204" pitchFamily="34" charset="0"/>
                <a:cs typeface="Arial" panose="020B0604020202020204" pitchFamily="34" charset="0"/>
              </a:rPr>
              <a:t>5) la eliminación de sustancias tóxicas y compuestos de traza que pueden ser responsables de problemas sanitarios a largo plazo.</a:t>
            </a:r>
          </a:p>
        </p:txBody>
      </p:sp>
    </p:spTree>
    <p:extLst>
      <p:ext uri="{BB962C8B-B14F-4D97-AF65-F5344CB8AC3E}">
        <p14:creationId xmlns:p14="http://schemas.microsoft.com/office/powerpoint/2010/main" val="1042452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Caso de estudio:</a:t>
            </a:r>
          </a:p>
        </p:txBody>
      </p:sp>
      <p:sp>
        <p:nvSpPr>
          <p:cNvPr id="3" name="Marcador de contenido 2"/>
          <p:cNvSpPr>
            <a:spLocks noGrp="1"/>
          </p:cNvSpPr>
          <p:nvPr>
            <p:ph idx="1"/>
          </p:nvPr>
        </p:nvSpPr>
        <p:spPr>
          <a:xfrm>
            <a:off x="646111" y="2052918"/>
            <a:ext cx="5399847" cy="4195481"/>
          </a:xfrm>
        </p:spPr>
        <p:txBody>
          <a:bodyPr>
            <a:normAutofit/>
          </a:bodyPr>
          <a:lstStyle/>
          <a:p>
            <a:r>
              <a:rPr lang="es-MX" dirty="0">
                <a:latin typeface="Arial" panose="020B0604020202020204" pitchFamily="34" charset="0"/>
                <a:cs typeface="Arial" panose="020B0604020202020204" pitchFamily="34" charset="0"/>
              </a:rPr>
              <a:t>el objetivo del presente trabajo es desarrollar un tren de tratamiento de aguas residuales, para tratar las aguas producidas por una empresa dedicada a la fabricación de chocolate y productos de alta repostería.</a:t>
            </a:r>
          </a:p>
          <a:p>
            <a:endParaRPr lang="es-MX" dirty="0">
              <a:latin typeface="Arial" panose="020B0604020202020204" pitchFamily="34" charset="0"/>
              <a:cs typeface="Arial" panose="020B0604020202020204" pitchFamily="34" charset="0"/>
            </a:endParaRPr>
          </a:p>
          <a:p>
            <a:r>
              <a:rPr lang="es-MX" dirty="0">
                <a:latin typeface="Arial" panose="020B0604020202020204" pitchFamily="34" charset="0"/>
                <a:cs typeface="Arial" panose="020B0604020202020204" pitchFamily="34" charset="0"/>
              </a:rPr>
              <a:t> La caracterización de su efluente se presentara dentro del contenido del presente proyecto, así como una propuesta de tratamiento físico químico y biológico acoplados.</a:t>
            </a:r>
          </a:p>
          <a:p>
            <a:endParaRPr lang="es-MX" dirty="0"/>
          </a:p>
        </p:txBody>
      </p:sp>
      <p:pic>
        <p:nvPicPr>
          <p:cNvPr id="4" name="Imagen 3"/>
          <p:cNvPicPr>
            <a:picLocks noChangeAspect="1"/>
          </p:cNvPicPr>
          <p:nvPr/>
        </p:nvPicPr>
        <p:blipFill>
          <a:blip r:embed="rId2"/>
          <a:stretch>
            <a:fillRect/>
          </a:stretch>
        </p:blipFill>
        <p:spPr>
          <a:xfrm>
            <a:off x="6359855" y="1853248"/>
            <a:ext cx="5481098" cy="4110824"/>
          </a:xfrm>
          <a:prstGeom prst="rect">
            <a:avLst/>
          </a:prstGeom>
        </p:spPr>
      </p:pic>
      <p:sp>
        <p:nvSpPr>
          <p:cNvPr id="5" name="Rectángulo 4"/>
          <p:cNvSpPr/>
          <p:nvPr/>
        </p:nvSpPr>
        <p:spPr>
          <a:xfrm>
            <a:off x="6609628" y="5940622"/>
            <a:ext cx="4981552" cy="307777"/>
          </a:xfrm>
          <a:prstGeom prst="rect">
            <a:avLst/>
          </a:prstGeom>
        </p:spPr>
        <p:txBody>
          <a:bodyPr wrap="square">
            <a:spAutoFit/>
          </a:bodyPr>
          <a:lstStyle/>
          <a:p>
            <a:r>
              <a:rPr lang="es-MX" sz="1400" dirty="0">
                <a:latin typeface="Arial" panose="020B0604020202020204" pitchFamily="34" charset="0"/>
                <a:cs typeface="Arial" panose="020B0604020202020204" pitchFamily="34" charset="0"/>
              </a:rPr>
              <a:t>https://www.google.com.mx/search?q=chocolates+turin&amp;rlz</a:t>
            </a:r>
          </a:p>
        </p:txBody>
      </p:sp>
    </p:spTree>
    <p:extLst>
      <p:ext uri="{BB962C8B-B14F-4D97-AF65-F5344CB8AC3E}">
        <p14:creationId xmlns:p14="http://schemas.microsoft.com/office/powerpoint/2010/main" val="136802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Datos generales del proyecto.</a:t>
            </a:r>
            <a:br>
              <a:rPr lang="es-MX" b="1" dirty="0"/>
            </a:br>
            <a:endParaRPr lang="es-MX" dirty="0"/>
          </a:p>
        </p:txBody>
      </p:sp>
      <p:sp>
        <p:nvSpPr>
          <p:cNvPr id="3" name="Marcador de contenido 2"/>
          <p:cNvSpPr>
            <a:spLocks noGrp="1"/>
          </p:cNvSpPr>
          <p:nvPr>
            <p:ph idx="1"/>
          </p:nvPr>
        </p:nvSpPr>
        <p:spPr/>
        <p:txBody>
          <a:bodyPr/>
          <a:lstStyle/>
          <a:p>
            <a:r>
              <a:rPr lang="es-MX" sz="2800" dirty="0">
                <a:latin typeface="Arial" panose="020B0604020202020204" pitchFamily="34" charset="0"/>
                <a:cs typeface="Arial" panose="020B0604020202020204" pitchFamily="34" charset="0"/>
              </a:rPr>
              <a:t>Nombre de la empresa: Grupo Turín.</a:t>
            </a:r>
          </a:p>
          <a:p>
            <a:endParaRPr lang="es-MX" sz="2800" dirty="0">
              <a:latin typeface="Arial" panose="020B0604020202020204" pitchFamily="34" charset="0"/>
              <a:cs typeface="Arial" panose="020B0604020202020204" pitchFamily="34" charset="0"/>
            </a:endParaRPr>
          </a:p>
          <a:p>
            <a:r>
              <a:rPr lang="es-MX" sz="2800" dirty="0">
                <a:latin typeface="Arial" panose="020B0604020202020204" pitchFamily="34" charset="0"/>
                <a:cs typeface="Arial" panose="020B0604020202020204" pitchFamily="34" charset="0"/>
              </a:rPr>
              <a:t>Giro: Industria alimenticia (chocolates y alta repostería)</a:t>
            </a:r>
          </a:p>
          <a:p>
            <a:endParaRPr lang="es-MX" sz="2800" dirty="0">
              <a:latin typeface="Arial" panose="020B0604020202020204" pitchFamily="34" charset="0"/>
              <a:cs typeface="Arial" panose="020B0604020202020204" pitchFamily="34" charset="0"/>
            </a:endParaRPr>
          </a:p>
          <a:p>
            <a:r>
              <a:rPr lang="es-MX" sz="2800" dirty="0">
                <a:latin typeface="Arial" panose="020B0604020202020204" pitchFamily="34" charset="0"/>
                <a:cs typeface="Arial" panose="020B0604020202020204" pitchFamily="34" charset="0"/>
              </a:rPr>
              <a:t>Ubicación: Parque industrial San Cayetano, Toluca, estado de México.</a:t>
            </a:r>
          </a:p>
          <a:p>
            <a:endParaRPr lang="es-MX" dirty="0"/>
          </a:p>
        </p:txBody>
      </p:sp>
    </p:spTree>
    <p:extLst>
      <p:ext uri="{BB962C8B-B14F-4D97-AF65-F5344CB8AC3E}">
        <p14:creationId xmlns:p14="http://schemas.microsoft.com/office/powerpoint/2010/main" val="21264035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altLang="es-MX" sz="4400" dirty="0">
                <a:solidFill>
                  <a:schemeClr val="tx1"/>
                </a:solidFill>
                <a:latin typeface="Arial" panose="020B0604020202020204" pitchFamily="34" charset="0"/>
                <a:ea typeface="Calibri" panose="020F0502020204030204" pitchFamily="34" charset="0"/>
                <a:cs typeface="Arial" panose="020B0604020202020204" pitchFamily="34" charset="0"/>
              </a:rPr>
              <a:t>Croquis de localizaci</a:t>
            </a:r>
            <a:r>
              <a:rPr lang="es-MX" altLang="es-MX" sz="4400" dirty="0">
                <a:solidFill>
                  <a:schemeClr val="tx1"/>
                </a:solidFill>
                <a:latin typeface="Calibri" panose="020F0502020204030204" pitchFamily="34" charset="0"/>
                <a:ea typeface="Calibri" panose="020F0502020204030204" pitchFamily="34" charset="0"/>
                <a:cs typeface="Arial" panose="020B0604020202020204" pitchFamily="34" charset="0"/>
              </a:rPr>
              <a:t>ó</a:t>
            </a:r>
            <a:r>
              <a:rPr lang="es-MX" altLang="es-MX" sz="4400" dirty="0">
                <a:solidFill>
                  <a:schemeClr val="tx1"/>
                </a:solidFill>
                <a:latin typeface="Arial" panose="020B0604020202020204" pitchFamily="34" charset="0"/>
                <a:ea typeface="Calibri" panose="020F0502020204030204" pitchFamily="34" charset="0"/>
                <a:cs typeface="Arial" panose="020B0604020202020204" pitchFamily="34" charset="0"/>
              </a:rPr>
              <a:t>n</a:t>
            </a:r>
            <a:br>
              <a:rPr lang="es-MX" altLang="es-MX" sz="4400" dirty="0">
                <a:solidFill>
                  <a:schemeClr val="tx1"/>
                </a:solidFill>
              </a:rPr>
            </a:br>
            <a:endParaRPr lang="es-MX" dirty="0"/>
          </a:p>
        </p:txBody>
      </p:sp>
      <p:pic>
        <p:nvPicPr>
          <p:cNvPr id="1025" name="Picture 1"/>
          <p:cNvPicPr>
            <a:picLocks noChangeAspect="1" noChangeArrowheads="1"/>
          </p:cNvPicPr>
          <p:nvPr/>
        </p:nvPicPr>
        <p:blipFill>
          <a:blip r:embed="rId2">
            <a:extLst>
              <a:ext uri="{28A0092B-C50C-407E-A947-70E740481C1C}">
                <a14:useLocalDpi xmlns:a14="http://schemas.microsoft.com/office/drawing/2010/main" val="0"/>
              </a:ext>
            </a:extLst>
          </a:blip>
          <a:srcRect l="18159" t="17206" b="5212"/>
          <a:stretch>
            <a:fillRect/>
          </a:stretch>
        </p:blipFill>
        <p:spPr bwMode="auto">
          <a:xfrm>
            <a:off x="4490113" y="1853248"/>
            <a:ext cx="7274256" cy="431184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3766782" y="616509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7" name="CuadroTexto 6"/>
          <p:cNvSpPr txBox="1"/>
          <p:nvPr/>
        </p:nvSpPr>
        <p:spPr>
          <a:xfrm>
            <a:off x="450375" y="2047420"/>
            <a:ext cx="4039738" cy="3693319"/>
          </a:xfrm>
          <a:prstGeom prst="rect">
            <a:avLst/>
          </a:prstGeom>
          <a:noFill/>
        </p:spPr>
        <p:txBody>
          <a:bodyPr wrap="square" rtlCol="0">
            <a:spAutoFit/>
          </a:bodyPr>
          <a:lstStyle/>
          <a:p>
            <a:r>
              <a:rPr lang="es-MX" b="1" dirty="0"/>
              <a:t>El croquis de localización deberá estar acompañado de los datos de :</a:t>
            </a:r>
          </a:p>
          <a:p>
            <a:endParaRPr lang="es-MX" b="1" dirty="0"/>
          </a:p>
          <a:p>
            <a:r>
              <a:rPr lang="es-MX" b="1" dirty="0">
                <a:latin typeface="Arial" panose="020B0604020202020204" pitchFamily="34" charset="0"/>
                <a:cs typeface="Arial" panose="020B0604020202020204" pitchFamily="34" charset="0"/>
              </a:rPr>
              <a:t>Cotas topográficas</a:t>
            </a:r>
          </a:p>
          <a:p>
            <a:r>
              <a:rPr lang="es-MX" b="1" dirty="0">
                <a:latin typeface="Arial" panose="020B0604020202020204" pitchFamily="34" charset="0"/>
                <a:cs typeface="Arial" panose="020B0604020202020204" pitchFamily="34" charset="0"/>
              </a:rPr>
              <a:t>Áreas de captación de aguas pluviales</a:t>
            </a:r>
          </a:p>
          <a:p>
            <a:r>
              <a:rPr lang="es-MX" b="1" dirty="0">
                <a:latin typeface="Arial" panose="020B0604020202020204" pitchFamily="34" charset="0"/>
                <a:cs typeface="Arial" panose="020B0604020202020204" pitchFamily="34" charset="0"/>
              </a:rPr>
              <a:t>Zonas con probabilidad de ubicación de la PT</a:t>
            </a:r>
          </a:p>
          <a:p>
            <a:r>
              <a:rPr lang="es-MX" b="1" dirty="0">
                <a:latin typeface="Arial" panose="020B0604020202020204" pitchFamily="34" charset="0"/>
                <a:cs typeface="Arial" panose="020B0604020202020204" pitchFamily="34" charset="0"/>
              </a:rPr>
              <a:t>Tipo de drenaje actual</a:t>
            </a:r>
          </a:p>
          <a:p>
            <a:r>
              <a:rPr lang="es-MX" b="1" dirty="0">
                <a:latin typeface="Arial" panose="020B0604020202020204" pitchFamily="34" charset="0"/>
                <a:cs typeface="Arial" panose="020B0604020202020204" pitchFamily="34" charset="0"/>
              </a:rPr>
              <a:t>Zona de descarga</a:t>
            </a:r>
          </a:p>
          <a:p>
            <a:r>
              <a:rPr lang="es-MX" b="1" dirty="0">
                <a:latin typeface="Arial" panose="020B0604020202020204" pitchFamily="34" charset="0"/>
                <a:cs typeface="Arial" panose="020B0604020202020204" pitchFamily="34" charset="0"/>
              </a:rPr>
              <a:t>Normatividad</a:t>
            </a:r>
          </a:p>
          <a:p>
            <a:r>
              <a:rPr lang="es-MX" b="1" dirty="0">
                <a:latin typeface="Arial" panose="020B0604020202020204" pitchFamily="34" charset="0"/>
                <a:cs typeface="Arial" panose="020B0604020202020204" pitchFamily="34" charset="0"/>
              </a:rPr>
              <a:t>Etc.</a:t>
            </a:r>
          </a:p>
        </p:txBody>
      </p:sp>
    </p:spTree>
    <p:extLst>
      <p:ext uri="{BB962C8B-B14F-4D97-AF65-F5344CB8AC3E}">
        <p14:creationId xmlns:p14="http://schemas.microsoft.com/office/powerpoint/2010/main" val="20937707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1047</TotalTime>
  <Words>3824</Words>
  <Application>Microsoft Macintosh PowerPoint</Application>
  <PresentationFormat>Panorámica</PresentationFormat>
  <Paragraphs>296</Paragraphs>
  <Slides>37</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37</vt:i4>
      </vt:variant>
    </vt:vector>
  </HeadingPairs>
  <TitlesOfParts>
    <vt:vector size="44" baseType="lpstr">
      <vt:lpstr>Arial</vt:lpstr>
      <vt:lpstr>Calibri</vt:lpstr>
      <vt:lpstr>Calibri Light</vt:lpstr>
      <vt:lpstr>Century Gothic</vt:lpstr>
      <vt:lpstr>Times New Roman</vt:lpstr>
      <vt:lpstr>Wingdings 3</vt:lpstr>
      <vt:lpstr>Ion</vt:lpstr>
      <vt:lpstr>Presentación de PowerPoint</vt:lpstr>
      <vt:lpstr>Presentación de PowerPoint</vt:lpstr>
      <vt:lpstr>Índice</vt:lpstr>
      <vt:lpstr>Presentación de PowerPoint</vt:lpstr>
      <vt:lpstr>Presentación de PowerPoint</vt:lpstr>
      <vt:lpstr>Presentación de PowerPoint</vt:lpstr>
      <vt:lpstr>Caso de estudio:</vt:lpstr>
      <vt:lpstr>Datos generales del proyecto. </vt:lpstr>
      <vt:lpstr>Croquis de localización </vt:lpstr>
      <vt:lpstr>Croquis de localización </vt:lpstr>
      <vt:lpstr>Presentación de PowerPoint</vt:lpstr>
      <vt:lpstr>Descripción de parámetros conforme a los datos de la tabla 1</vt:lpstr>
      <vt:lpstr>Descripción de parámetros conforme a los datos de la tabla 1</vt:lpstr>
      <vt:lpstr>Descripción de parámetros conforme a los datos de la tabla 1</vt:lpstr>
      <vt:lpstr>Descripción de parámetros conforme a los datos de la tabla 1</vt:lpstr>
      <vt:lpstr>Descripción de parámetros conforme a los datos de la tabla 1</vt:lpstr>
      <vt:lpstr>Descripción de parámetros conforme a los datos de la tabla 1</vt:lpstr>
      <vt:lpstr>Descripción de parámetros conforme a los datos de la tabla 1</vt:lpstr>
      <vt:lpstr>Descripción de parámetros conforme a los datos de la tabla 1</vt:lpstr>
      <vt:lpstr>Descripción de parámetros conforme a los datos de la tabla 1</vt:lpstr>
      <vt:lpstr>Descripción de parámetros conforme a los datos de la tabla 1</vt:lpstr>
      <vt:lpstr>Descripción de parámetros conforme a los datos de la tabla 1</vt:lpstr>
      <vt:lpstr>Descripción de parámetros conforme a los datos de la tabla 1</vt:lpstr>
      <vt:lpstr>Presentación de PowerPoint</vt:lpstr>
      <vt:lpstr>Tren de tratamiento </vt:lpstr>
      <vt:lpstr>Tren de tratamiento </vt:lpstr>
      <vt:lpstr>Tren de tratamiento </vt:lpstr>
      <vt:lpstr>Tren de tratamiento </vt:lpstr>
      <vt:lpstr>Presentación de PowerPoint</vt:lpstr>
      <vt:lpstr>Presentación de PowerPoint</vt:lpstr>
      <vt:lpstr>Elección del sistema de tratamiento</vt:lpstr>
      <vt:lpstr>Descripción del tren de tratamiento:</vt:lpstr>
      <vt:lpstr>Descripción del tren de tratamiento:</vt:lpstr>
      <vt:lpstr>Descripción del tren de tratamiento:</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Lagunas de estabilización</dc:title>
  <dc:creator>INAR Tzolkin Rossel</dc:creator>
  <cp:lastModifiedBy>Ivan Gallego Alarcon</cp:lastModifiedBy>
  <cp:revision>102</cp:revision>
  <dcterms:created xsi:type="dcterms:W3CDTF">2015-09-23T03:51:39Z</dcterms:created>
  <dcterms:modified xsi:type="dcterms:W3CDTF">2018-09-27T15:17:53Z</dcterms:modified>
</cp:coreProperties>
</file>