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sldIdLst>
    <p:sldId id="320" r:id="rId2"/>
    <p:sldId id="401" r:id="rId3"/>
    <p:sldId id="439" r:id="rId4"/>
    <p:sldId id="403" r:id="rId5"/>
    <p:sldId id="413" r:id="rId6"/>
    <p:sldId id="414" r:id="rId7"/>
    <p:sldId id="399" r:id="rId8"/>
    <p:sldId id="405" r:id="rId9"/>
    <p:sldId id="406" r:id="rId10"/>
    <p:sldId id="415" r:id="rId11"/>
    <p:sldId id="407" r:id="rId12"/>
    <p:sldId id="408" r:id="rId13"/>
    <p:sldId id="409" r:id="rId14"/>
    <p:sldId id="410" r:id="rId15"/>
    <p:sldId id="416" r:id="rId16"/>
    <p:sldId id="417" r:id="rId17"/>
    <p:sldId id="418" r:id="rId18"/>
    <p:sldId id="419" r:id="rId19"/>
    <p:sldId id="420" r:id="rId20"/>
    <p:sldId id="421" r:id="rId21"/>
    <p:sldId id="422" r:id="rId22"/>
    <p:sldId id="423" r:id="rId23"/>
    <p:sldId id="424" r:id="rId24"/>
    <p:sldId id="425" r:id="rId25"/>
    <p:sldId id="428" r:id="rId26"/>
    <p:sldId id="427" r:id="rId27"/>
    <p:sldId id="426" r:id="rId28"/>
    <p:sldId id="429" r:id="rId29"/>
    <p:sldId id="430" r:id="rId30"/>
    <p:sldId id="431" r:id="rId31"/>
    <p:sldId id="434" r:id="rId32"/>
    <p:sldId id="435" r:id="rId33"/>
    <p:sldId id="436" r:id="rId34"/>
    <p:sldId id="437" r:id="rId35"/>
    <p:sldId id="438" r:id="rId36"/>
    <p:sldId id="357" r:id="rId37"/>
    <p:sldId id="400"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99"/>
    <a:srgbClr val="5DD5FF"/>
    <a:srgbClr val="19C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33" autoAdjust="0"/>
    <p:restoredTop sz="94622" autoAdjust="0"/>
  </p:normalViewPr>
  <p:slideViewPr>
    <p:cSldViewPr>
      <p:cViewPr varScale="1">
        <p:scale>
          <a:sx n="100" d="100"/>
          <a:sy n="100" d="100"/>
        </p:scale>
        <p:origin x="1440" y="176"/>
      </p:cViewPr>
      <p:guideLst>
        <p:guide orient="horz" pos="2160"/>
        <p:guide pos="2880"/>
      </p:guideLst>
    </p:cSldViewPr>
  </p:slideViewPr>
  <p:outlineViewPr>
    <p:cViewPr>
      <p:scale>
        <a:sx n="33" d="100"/>
        <a:sy n="33" d="100"/>
      </p:scale>
      <p:origin x="54" y="2694"/>
    </p:cViewPr>
  </p:outlin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9EF0BBE-264F-4FAB-976D-E10BD94D0E15}" type="datetimeFigureOut">
              <a:rPr lang="es-MX" smtClean="0"/>
              <a:pPr/>
              <a:t>27/09/18</a:t>
            </a:fld>
            <a:endParaRPr lang="es-MX" dirty="0"/>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dirty="0"/>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D20ED41C-126E-4A5A-A00A-E1DCDA9FB97C}" type="slidenum">
              <a:rPr lang="es-MX" smtClean="0"/>
              <a:pPr/>
              <a:t>‹Nº›</a:t>
            </a:fld>
            <a:endParaRPr lang="es-MX"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20ED41C-126E-4A5A-A00A-E1DCDA9FB97C}"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D9EF0BBE-264F-4FAB-976D-E10BD94D0E15}" type="datetimeFigureOut">
              <a:rPr lang="es-MX" smtClean="0"/>
              <a:pPr/>
              <a:t>27/09/18</a:t>
            </a:fld>
            <a:endParaRPr lang="es-MX" dirty="0"/>
          </a:p>
        </p:txBody>
      </p:sp>
      <p:sp>
        <p:nvSpPr>
          <p:cNvPr id="5" name="4 Marcador de pie de página"/>
          <p:cNvSpPr>
            <a:spLocks noGrp="1"/>
          </p:cNvSpPr>
          <p:nvPr>
            <p:ph type="ftr" sz="quarter" idx="11"/>
          </p:nvPr>
        </p:nvSpPr>
        <p:spPr>
          <a:xfrm>
            <a:off x="457201" y="6248207"/>
            <a:ext cx="5573483" cy="365125"/>
          </a:xfrm>
        </p:spPr>
        <p:txBody>
          <a:bodyPr/>
          <a:lstStyle/>
          <a:p>
            <a:endParaRPr lang="es-MX" dirty="0"/>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D20ED41C-126E-4A5A-A00A-E1DCDA9FB97C}" type="slidenum">
              <a:rPr lang="es-MX" smtClean="0"/>
              <a:pPr/>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‹Nº›</a:t>
            </a:fld>
            <a:endParaRPr lang="es-MX" dirty="0"/>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20ED41C-126E-4A5A-A00A-E1DCDA9FB97C}" type="slidenum">
              <a:rPr lang="es-MX" smtClean="0"/>
              <a:pPr/>
              <a:t>‹Nº›</a:t>
            </a:fld>
            <a:endParaRPr lang="es-MX" dirty="0"/>
          </a:p>
        </p:txBody>
      </p:sp>
      <p:sp>
        <p:nvSpPr>
          <p:cNvPr id="14" name="13 Marcador de pie de página"/>
          <p:cNvSpPr>
            <a:spLocks noGrp="1"/>
          </p:cNvSpPr>
          <p:nvPr>
            <p:ph type="ftr" sz="quarter" idx="12"/>
          </p:nvPr>
        </p:nvSpPr>
        <p:spPr/>
        <p:txBody>
          <a:bodyPr/>
          <a:lstStyle/>
          <a:p>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8" name="7 Marcador de fecha"/>
          <p:cNvSpPr>
            <a:spLocks noGrp="1"/>
          </p:cNvSpPr>
          <p:nvPr>
            <p:ph type="dt" sz="half" idx="15"/>
          </p:nvPr>
        </p:nvSpPr>
        <p:spPr/>
        <p:txBody>
          <a:bodyPr rtlCol="0"/>
          <a:lstStyle/>
          <a:p>
            <a:fld id="{D9EF0BBE-264F-4FAB-976D-E10BD94D0E15}" type="datetimeFigureOut">
              <a:rPr lang="es-MX" smtClean="0"/>
              <a:pPr/>
              <a:t>27/09/18</a:t>
            </a:fld>
            <a:endParaRPr lang="es-MX" dirty="0"/>
          </a:p>
        </p:txBody>
      </p:sp>
      <p:sp>
        <p:nvSpPr>
          <p:cNvPr id="10" name="9 Marcador de número de diapositiva"/>
          <p:cNvSpPr>
            <a:spLocks noGrp="1"/>
          </p:cNvSpPr>
          <p:nvPr>
            <p:ph type="sldNum" sz="quarter" idx="16"/>
          </p:nvPr>
        </p:nvSpPr>
        <p:spPr/>
        <p:txBody>
          <a:bodyPr rtlCol="0"/>
          <a:lstStyle/>
          <a:p>
            <a:fld id="{D20ED41C-126E-4A5A-A00A-E1DCDA9FB97C}" type="slidenum">
              <a:rPr lang="es-MX" smtClean="0"/>
              <a:pPr/>
              <a:t>‹Nº›</a:t>
            </a:fld>
            <a:endParaRPr lang="es-MX" dirty="0"/>
          </a:p>
        </p:txBody>
      </p:sp>
      <p:sp>
        <p:nvSpPr>
          <p:cNvPr id="12" name="11 Marcador de pie de página"/>
          <p:cNvSpPr>
            <a:spLocks noGrp="1"/>
          </p:cNvSpPr>
          <p:nvPr>
            <p:ph type="ftr" sz="quarter" idx="17"/>
          </p:nvPr>
        </p:nvSpPr>
        <p:spPr/>
        <p:txBody>
          <a:bodyPr rtlCol="0"/>
          <a:lstStyle/>
          <a:p>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10" name="9 Marcador de fecha"/>
          <p:cNvSpPr>
            <a:spLocks noGrp="1"/>
          </p:cNvSpPr>
          <p:nvPr>
            <p:ph type="dt" sz="half" idx="15"/>
          </p:nvPr>
        </p:nvSpPr>
        <p:spPr/>
        <p:txBody>
          <a:bodyPr rtlCol="0"/>
          <a:lstStyle/>
          <a:p>
            <a:fld id="{D9EF0BBE-264F-4FAB-976D-E10BD94D0E15}" type="datetimeFigureOut">
              <a:rPr lang="es-MX" smtClean="0"/>
              <a:pPr/>
              <a:t>27/09/18</a:t>
            </a:fld>
            <a:endParaRPr lang="es-MX" dirty="0"/>
          </a:p>
        </p:txBody>
      </p:sp>
      <p:sp>
        <p:nvSpPr>
          <p:cNvPr id="12" name="11 Marcador de número de diapositiva"/>
          <p:cNvSpPr>
            <a:spLocks noGrp="1"/>
          </p:cNvSpPr>
          <p:nvPr>
            <p:ph type="sldNum" sz="quarter" idx="16"/>
          </p:nvPr>
        </p:nvSpPr>
        <p:spPr/>
        <p:txBody>
          <a:bodyPr rtlCol="0"/>
          <a:lstStyle/>
          <a:p>
            <a:fld id="{D20ED41C-126E-4A5A-A00A-E1DCDA9FB97C}" type="slidenum">
              <a:rPr lang="es-MX" smtClean="0"/>
              <a:pPr/>
              <a:t>‹Nº›</a:t>
            </a:fld>
            <a:endParaRPr lang="es-MX" dirty="0"/>
          </a:p>
        </p:txBody>
      </p:sp>
      <p:sp>
        <p:nvSpPr>
          <p:cNvPr id="14" name="13 Marcador de pie de página"/>
          <p:cNvSpPr>
            <a:spLocks noGrp="1"/>
          </p:cNvSpPr>
          <p:nvPr>
            <p:ph type="ftr" sz="quarter" idx="17"/>
          </p:nvPr>
        </p:nvSpPr>
        <p:spPr/>
        <p:txBody>
          <a:bodyPr rtlCol="0"/>
          <a:lstStyle/>
          <a:p>
            <a:endParaRPr lang="es-MX" dirty="0"/>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D20ED41C-126E-4A5A-A00A-E1DCDA9FB97C}"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9EF0BBE-264F-4FAB-976D-E10BD94D0E15}" type="datetimeFigureOut">
              <a:rPr lang="es-MX" smtClean="0"/>
              <a:pPr/>
              <a:t>27/09/18</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D20ED41C-126E-4A5A-A00A-E1DCDA9FB97C}" type="slidenum">
              <a:rPr lang="es-MX" smtClean="0"/>
              <a:pPr/>
              <a:t>‹Nº›</a:t>
            </a:fld>
            <a:endParaRPr lang="es-MX" dirty="0"/>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D9EF0BBE-264F-4FAB-976D-E10BD94D0E15}" type="datetimeFigureOut">
              <a:rPr lang="es-MX" smtClean="0"/>
              <a:pPr/>
              <a:t>27/09/18</a:t>
            </a:fld>
            <a:endParaRPr lang="es-MX" dirty="0"/>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D20ED41C-126E-4A5A-A00A-E1DCDA9FB97C}" type="slidenum">
              <a:rPr lang="es-MX" smtClean="0"/>
              <a:pPr/>
              <a:t>‹Nº›</a:t>
            </a:fld>
            <a:endParaRPr lang="es-MX" dirty="0"/>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dirty="0"/>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9EF0BBE-264F-4FAB-976D-E10BD94D0E15}" type="datetimeFigureOut">
              <a:rPr lang="es-MX" smtClean="0"/>
              <a:pPr/>
              <a:t>27/09/18</a:t>
            </a:fld>
            <a:endParaRPr lang="es-MX" dirty="0"/>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dirty="0"/>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20ED41C-126E-4A5A-A00A-E1DCDA9FB97C}"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1.w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3.w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4.w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7.png"/><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15.wmf"/><Relationship Id="rId4" Type="http://schemas.openxmlformats.org/officeDocument/2006/relationships/oleObject" Target="../embeddings/oleObject6.bin"/><Relationship Id="rId9" Type="http://schemas.openxmlformats.org/officeDocument/2006/relationships/image" Target="../media/image17.wmf"/></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0.bin"/><Relationship Id="rId5" Type="http://schemas.openxmlformats.org/officeDocument/2006/relationships/image" Target="../media/image18.wmf"/><Relationship Id="rId4"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7.png"/><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2.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22.wmf"/></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image" Target="../media/image24.w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7.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26.wmf"/><Relationship Id="rId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29.wmf"/><Relationship Id="rId4" Type="http://schemas.openxmlformats.org/officeDocument/2006/relationships/oleObject" Target="../embeddings/oleObject19.bin"/></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31.wmf"/><Relationship Id="rId5" Type="http://schemas.openxmlformats.org/officeDocument/2006/relationships/oleObject" Target="../embeddings/oleObject20.bin"/><Relationship Id="rId4" Type="http://schemas.openxmlformats.org/officeDocument/2006/relationships/image" Target="../media/image32.emf"/></Relationships>
</file>

<file path=ppt/slides/_rels/slide2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22.bin"/><Relationship Id="rId5" Type="http://schemas.openxmlformats.org/officeDocument/2006/relationships/image" Target="../media/image34.wmf"/><Relationship Id="rId4" Type="http://schemas.openxmlformats.org/officeDocument/2006/relationships/oleObject" Target="../embeddings/oleObject21.bin"/></Relationships>
</file>

<file path=ppt/slides/_rels/slide2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image" Target="../media/image37.wmf"/><Relationship Id="rId4" Type="http://schemas.openxmlformats.org/officeDocument/2006/relationships/oleObject" Target="../embeddings/oleObject23.bin"/></Relationships>
</file>

<file path=ppt/slides/_rels/slide2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39.wmf"/><Relationship Id="rId4" Type="http://schemas.openxmlformats.org/officeDocument/2006/relationships/oleObject" Target="../embeddings/oleObject24.bin"/></Relationships>
</file>

<file path=ppt/slides/_rels/slide2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45.emf"/></Relationships>
</file>

<file path=ppt/slides/_rels/slide3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7" name="6 CuadroTexto"/>
          <p:cNvSpPr txBox="1"/>
          <p:nvPr/>
        </p:nvSpPr>
        <p:spPr>
          <a:xfrm>
            <a:off x="1430289" y="1975961"/>
            <a:ext cx="6624736" cy="1015663"/>
          </a:xfrm>
          <a:prstGeom prst="rect">
            <a:avLst/>
          </a:prstGeom>
          <a:noFill/>
        </p:spPr>
        <p:txBody>
          <a:bodyPr wrap="square" rtlCol="0">
            <a:spAutoFit/>
          </a:bodyPr>
          <a:lstStyle/>
          <a:p>
            <a:pPr lvl="0" algn="ctr"/>
            <a:r>
              <a:rPr lang="es-ES" sz="2000" b="1" dirty="0"/>
              <a:t>UNIVERSIDAD AUTONOMA DEL ESTADO DE MÉXICO</a:t>
            </a:r>
          </a:p>
          <a:p>
            <a:pPr lvl="0" algn="ctr"/>
            <a:r>
              <a:rPr lang="es-ES" sz="2000" b="1" dirty="0"/>
              <a:t>FACULTAD DE INGENIERÍA </a:t>
            </a:r>
          </a:p>
          <a:p>
            <a:pPr lvl="0" algn="ctr"/>
            <a:r>
              <a:rPr lang="es-ES" sz="2000" b="1" dirty="0"/>
              <a:t>CENTRO INTERAMERICANO DE RECURSOS DEL AGUA</a:t>
            </a:r>
            <a:endParaRPr lang="es-MX" sz="2000" b="1" dirty="0"/>
          </a:p>
        </p:txBody>
      </p:sp>
      <p:cxnSp>
        <p:nvCxnSpPr>
          <p:cNvPr id="11" name="10 Conector recto"/>
          <p:cNvCxnSpPr/>
          <p:nvPr/>
        </p:nvCxnSpPr>
        <p:spPr>
          <a:xfrm>
            <a:off x="755576" y="1844824"/>
            <a:ext cx="21660" cy="4584572"/>
          </a:xfrm>
          <a:prstGeom prst="line">
            <a:avLst/>
          </a:prstGeom>
          <a:ln w="63500" cmpd="dbl">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 name="1 Rectángulo"/>
          <p:cNvSpPr/>
          <p:nvPr/>
        </p:nvSpPr>
        <p:spPr>
          <a:xfrm>
            <a:off x="1751469" y="3706223"/>
            <a:ext cx="5760640" cy="861774"/>
          </a:xfrm>
          <a:prstGeom prst="rect">
            <a:avLst/>
          </a:prstGeom>
        </p:spPr>
        <p:txBody>
          <a:bodyPr wrap="square">
            <a:spAutoFit/>
          </a:bodyPr>
          <a:lstStyle/>
          <a:p>
            <a:pPr lvl="0" algn="ctr"/>
            <a:r>
              <a:rPr lang="es-MX" b="1" i="1" cap="small" dirty="0">
                <a:solidFill>
                  <a:prstClr val="black"/>
                </a:solidFill>
              </a:rPr>
              <a:t>DOCTORADO EN CIENCIAS DEL AGUA</a:t>
            </a:r>
          </a:p>
          <a:p>
            <a:pPr lvl="0" algn="ctr"/>
            <a:endParaRPr lang="es-MX" sz="1400" b="1" i="1" cap="small" dirty="0">
              <a:solidFill>
                <a:prstClr val="black"/>
              </a:solidFill>
            </a:endParaRPr>
          </a:p>
          <a:p>
            <a:pPr lvl="0" algn="ctr"/>
            <a:r>
              <a:rPr lang="es-MX" b="1" i="1" cap="small" dirty="0">
                <a:solidFill>
                  <a:prstClr val="black"/>
                </a:solidFill>
              </a:rPr>
              <a:t>DISEÑO DE PLANTAS DE TRATAMIENTO DE AGUA POTABLE</a:t>
            </a:r>
          </a:p>
        </p:txBody>
      </p:sp>
      <p:sp>
        <p:nvSpPr>
          <p:cNvPr id="3" name="2 CuadroTexto"/>
          <p:cNvSpPr txBox="1"/>
          <p:nvPr/>
        </p:nvSpPr>
        <p:spPr>
          <a:xfrm>
            <a:off x="4079977" y="5805264"/>
            <a:ext cx="4392488" cy="369332"/>
          </a:xfrm>
          <a:prstGeom prst="rect">
            <a:avLst/>
          </a:prstGeom>
          <a:noFill/>
        </p:spPr>
        <p:txBody>
          <a:bodyPr wrap="square" rtlCol="0">
            <a:spAutoFit/>
          </a:bodyPr>
          <a:lstStyle/>
          <a:p>
            <a:pPr algn="r"/>
            <a:r>
              <a:rPr lang="es-MX" dirty="0"/>
              <a:t>SEPTIEMBRE DE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Espaciamiento entre placas y la longitud útil para la sedimentación</a:t>
            </a:r>
            <a:endParaRPr lang="es-MX" dirty="0">
              <a:solidFill>
                <a:prstClr val="black"/>
              </a:solidFill>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489921" y="2607684"/>
            <a:ext cx="304923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Área superficial de la unidad</a:t>
            </a:r>
            <a:r>
              <a:rPr kumimoji="0" lang="es-MX" altLang="es-MX"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MX" altLang="es-MX"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33" name="Objeto 32"/>
          <p:cNvGraphicFramePr>
            <a:graphicFrameLocks noChangeAspect="1"/>
          </p:cNvGraphicFramePr>
          <p:nvPr>
            <p:extLst>
              <p:ext uri="{D42A27DB-BD31-4B8C-83A1-F6EECF244321}">
                <p14:modId xmlns:p14="http://schemas.microsoft.com/office/powerpoint/2010/main" val="2923511120"/>
              </p:ext>
            </p:extLst>
          </p:nvPr>
        </p:nvGraphicFramePr>
        <p:xfrm>
          <a:off x="529849" y="3279809"/>
          <a:ext cx="6850464" cy="634016"/>
        </p:xfrm>
        <a:graphic>
          <a:graphicData uri="http://schemas.openxmlformats.org/presentationml/2006/ole">
            <mc:AlternateContent xmlns:mc="http://schemas.openxmlformats.org/markup-compatibility/2006">
              <mc:Choice xmlns:v="urn:schemas-microsoft-com:vml" Requires="v">
                <p:oleObj spid="_x0000_s60433" r:id="rId4" imgW="4216400" imgH="393700" progId="Equation.3">
                  <p:embed/>
                </p:oleObj>
              </mc:Choice>
              <mc:Fallback>
                <p:oleObj r:id="rId4" imgW="4216400" imgH="3937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849" y="3279809"/>
                        <a:ext cx="6850464" cy="634016"/>
                      </a:xfrm>
                      <a:prstGeom prst="rect">
                        <a:avLst/>
                      </a:prstGeom>
                      <a:noFill/>
                    </p:spPr>
                  </p:pic>
                </p:oleObj>
              </mc:Fallback>
            </mc:AlternateContent>
          </a:graphicData>
        </a:graphic>
      </p:graphicFrame>
      <p:graphicFrame>
        <p:nvGraphicFramePr>
          <p:cNvPr id="34" name="Objeto 33"/>
          <p:cNvGraphicFramePr>
            <a:graphicFrameLocks noChangeAspect="1"/>
          </p:cNvGraphicFramePr>
          <p:nvPr>
            <p:extLst>
              <p:ext uri="{D42A27DB-BD31-4B8C-83A1-F6EECF244321}">
                <p14:modId xmlns:p14="http://schemas.microsoft.com/office/powerpoint/2010/main" val="250649162"/>
              </p:ext>
            </p:extLst>
          </p:nvPr>
        </p:nvGraphicFramePr>
        <p:xfrm>
          <a:off x="495301" y="4942201"/>
          <a:ext cx="6885012" cy="838389"/>
        </p:xfrm>
        <a:graphic>
          <a:graphicData uri="http://schemas.openxmlformats.org/presentationml/2006/ole">
            <mc:AlternateContent xmlns:mc="http://schemas.openxmlformats.org/markup-compatibility/2006">
              <mc:Choice xmlns:v="urn:schemas-microsoft-com:vml" Requires="v">
                <p:oleObj spid="_x0000_s60434" r:id="rId6" imgW="3035300" imgH="457200" progId="Equation.3">
                  <p:embed/>
                </p:oleObj>
              </mc:Choice>
              <mc:Fallback>
                <p:oleObj r:id="rId6" imgW="3035300" imgH="457200"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1" y="4942201"/>
                        <a:ext cx="6885012" cy="838389"/>
                      </a:xfrm>
                      <a:prstGeom prst="rect">
                        <a:avLst/>
                      </a:prstGeom>
                      <a:noFill/>
                    </p:spPr>
                  </p:pic>
                </p:oleObj>
              </mc:Fallback>
            </mc:AlternateContent>
          </a:graphicData>
        </a:graphic>
      </p:graphicFrame>
      <p:sp>
        <p:nvSpPr>
          <p:cNvPr id="35"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6" name="Rectangle 9"/>
          <p:cNvSpPr>
            <a:spLocks noChangeArrowheads="1"/>
          </p:cNvSpPr>
          <p:nvPr/>
        </p:nvSpPr>
        <p:spPr bwMode="auto">
          <a:xfrm>
            <a:off x="495025" y="4241288"/>
            <a:ext cx="573288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Por lo tanto, el área superficial será</a:t>
            </a:r>
            <a:r>
              <a:rPr kumimoji="0" lang="es-MX" altLang="es-MX" sz="16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37" name="Rectangle 10"/>
          <p:cNvSpPr>
            <a:spLocks noChangeArrowheads="1"/>
          </p:cNvSpPr>
          <p:nvPr/>
        </p:nvSpPr>
        <p:spPr bwMode="auto">
          <a:xfrm>
            <a:off x="0" y="1762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63753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400110"/>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Número de canales formados por las placas</a:t>
            </a:r>
            <a:endParaRPr lang="es-MX" sz="2000" b="1" dirty="0">
              <a:solidFill>
                <a:prstClr val="black"/>
              </a:solidFill>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109145" y="2528720"/>
            <a:ext cx="8682430"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El ancho total neto de la zona de sedimentación es:</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B = 2.40m x 2 = 4.80 m</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Para calcular el número de canales formados por las placas se emplea:</a:t>
            </a:r>
            <a:endParaRPr kumimoji="0" lang="es-MX" altLang="es-MX" sz="105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1908503322"/>
              </p:ext>
            </p:extLst>
          </p:nvPr>
        </p:nvGraphicFramePr>
        <p:xfrm>
          <a:off x="1201895" y="4052214"/>
          <a:ext cx="6064206" cy="836442"/>
        </p:xfrm>
        <a:graphic>
          <a:graphicData uri="http://schemas.openxmlformats.org/presentationml/2006/ole">
            <mc:AlternateContent xmlns:mc="http://schemas.openxmlformats.org/markup-compatibility/2006">
              <mc:Choice xmlns:v="urn:schemas-microsoft-com:vml" Requires="v">
                <p:oleObj spid="_x0000_s62471" r:id="rId4" imgW="3314700" imgH="457200" progId="Equation.3">
                  <p:embed/>
                </p:oleObj>
              </mc:Choice>
              <mc:Fallback>
                <p:oleObj r:id="rId4" imgW="3314700" imgH="457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1895" y="4052214"/>
                        <a:ext cx="6064206" cy="836442"/>
                      </a:xfrm>
                      <a:prstGeom prst="rect">
                        <a:avLst/>
                      </a:prstGeom>
                      <a:noFill/>
                    </p:spPr>
                  </p:pic>
                </p:oleObj>
              </mc:Fallback>
            </mc:AlternateContent>
          </a:graphicData>
        </a:graphic>
      </p:graphicFrame>
      <p:sp>
        <p:nvSpPr>
          <p:cNvPr id="23" name="Rectángulo 22"/>
          <p:cNvSpPr/>
          <p:nvPr/>
        </p:nvSpPr>
        <p:spPr>
          <a:xfrm>
            <a:off x="971600" y="5135113"/>
            <a:ext cx="5688632" cy="1184940"/>
          </a:xfrm>
          <a:prstGeom prst="rect">
            <a:avLst/>
          </a:prstGeom>
        </p:spPr>
        <p:txBody>
          <a:bodyPr wrap="square">
            <a:spAutoFit/>
          </a:bodyPr>
          <a:lstStyle/>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Donde:</a:t>
            </a:r>
          </a:p>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As = Área superficial del sedimentador.</a:t>
            </a:r>
            <a:endParaRPr lang="es-MX" sz="2400" dirty="0">
              <a:latin typeface="Times New Roman" panose="02020603050405020304" pitchFamily="18" charset="0"/>
              <a:ea typeface="Times New Roman" panose="02020603050405020304" pitchFamily="18" charset="0"/>
            </a:endParaRPr>
          </a:p>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B = Ancho total neto de la zona de decantación.</a:t>
            </a:r>
            <a:endParaRPr lang="es-MX" sz="2400" dirty="0">
              <a:latin typeface="Times New Roman" panose="02020603050405020304" pitchFamily="18" charset="0"/>
              <a:ea typeface="Times New Roman" panose="02020603050405020304" pitchFamily="18" charset="0"/>
            </a:endParaRPr>
          </a:p>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 N = Número de canales formados por las placas</a:t>
            </a:r>
            <a:r>
              <a:rPr lang="es-MX" sz="1200" dirty="0">
                <a:latin typeface="Comic Sans MS" panose="030F0702030302020204" pitchFamily="66" charset="0"/>
                <a:ea typeface="Times New Roman" panose="02020603050405020304" pitchFamily="18" charset="0"/>
                <a:cs typeface="Arial" panose="020B0604020202020204" pitchFamily="34" charset="0"/>
              </a:rPr>
              <a:t>.</a:t>
            </a:r>
            <a:endParaRPr lang="es-MX"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27730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400110"/>
          </a:xfrm>
          <a:prstGeom prst="rect">
            <a:avLst/>
          </a:prstGeom>
          <a:noFill/>
        </p:spPr>
        <p:txBody>
          <a:bodyPr wrap="square" rtlCol="0">
            <a:spAutoFit/>
          </a:bodyPr>
          <a:lstStyle/>
          <a:p>
            <a:r>
              <a:rPr lang="es-MX" sz="2000" b="1" dirty="0">
                <a:latin typeface="Arial" panose="020B0604020202020204" pitchFamily="34" charset="0"/>
                <a:cs typeface="Arial" panose="020B0604020202020204" pitchFamily="34" charset="0"/>
              </a:rPr>
              <a:t>Longitud total del decantador</a:t>
            </a:r>
            <a:endParaRPr lang="es-MX" sz="2000" b="1" dirty="0">
              <a:solidFill>
                <a:prstClr val="black"/>
              </a:solidFill>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347954" y="2612779"/>
            <a:ext cx="694292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La longitud total se calcula empleando la siguiente fórmula:</a:t>
            </a:r>
            <a:endParaRPr kumimoji="0" lang="es-MX" alt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3778982355"/>
              </p:ext>
            </p:extLst>
          </p:nvPr>
        </p:nvGraphicFramePr>
        <p:xfrm>
          <a:off x="339733" y="3534622"/>
          <a:ext cx="8206427" cy="614458"/>
        </p:xfrm>
        <a:graphic>
          <a:graphicData uri="http://schemas.openxmlformats.org/presentationml/2006/ole">
            <mc:AlternateContent xmlns:mc="http://schemas.openxmlformats.org/markup-compatibility/2006">
              <mc:Choice xmlns:v="urn:schemas-microsoft-com:vml" Requires="v">
                <p:oleObj spid="_x0000_s63495" r:id="rId4" imgW="5727700" imgH="431800" progId="Equation.3">
                  <p:embed/>
                </p:oleObj>
              </mc:Choice>
              <mc:Fallback>
                <p:oleObj r:id="rId4" imgW="5727700" imgH="4318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33" y="3534622"/>
                        <a:ext cx="8206427" cy="614458"/>
                      </a:xfrm>
                      <a:prstGeom prst="rect">
                        <a:avLst/>
                      </a:prstGeom>
                      <a:noFill/>
                    </p:spPr>
                  </p:pic>
                </p:oleObj>
              </mc:Fallback>
            </mc:AlternateContent>
          </a:graphicData>
        </a:graphic>
      </p:graphicFrame>
      <p:sp>
        <p:nvSpPr>
          <p:cNvPr id="23" name="Rectangle 3"/>
          <p:cNvSpPr>
            <a:spLocks noChangeArrowheads="1"/>
          </p:cNvSpPr>
          <p:nvPr/>
        </p:nvSpPr>
        <p:spPr bwMode="auto">
          <a:xfrm>
            <a:off x="544441" y="5141803"/>
            <a:ext cx="26914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L</a:t>
            </a:r>
            <a:r>
              <a:rPr kumimoji="0" lang="es-MX" altLang="es-MX" b="0"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T</a:t>
            </a: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29.94 m </a:t>
            </a: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sym typeface="Symbol" panose="05050102010706020507" pitchFamily="18" charset="2"/>
              </a:rPr>
              <a:t></a:t>
            </a: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sym typeface="Symbol" panose="05050102010706020507" pitchFamily="18" charset="2"/>
              </a:rPr>
              <a:t>30 m</a:t>
            </a:r>
          </a:p>
        </p:txBody>
      </p:sp>
      <p:sp>
        <p:nvSpPr>
          <p:cNvPr id="25" name="Rectángulo 24"/>
          <p:cNvSpPr/>
          <p:nvPr/>
        </p:nvSpPr>
        <p:spPr>
          <a:xfrm>
            <a:off x="4233998" y="4628087"/>
            <a:ext cx="4572000" cy="1985159"/>
          </a:xfrm>
          <a:prstGeom prst="rect">
            <a:avLst/>
          </a:prstGeom>
        </p:spPr>
        <p:txBody>
          <a:bodyPr>
            <a:spAutoFit/>
          </a:bodyPr>
          <a:lstStyle/>
          <a:p>
            <a:pPr algn="just">
              <a:spcAft>
                <a:spcPts val="600"/>
              </a:spcAft>
            </a:pPr>
            <a:r>
              <a:rPr lang="es-MX" sz="1600" dirty="0">
                <a:latin typeface="Arial" panose="020B0604020202020204" pitchFamily="34" charset="0"/>
                <a:ea typeface="Times New Roman" panose="02020603050405020304" pitchFamily="18" charset="0"/>
                <a:cs typeface="Arial" panose="020B0604020202020204" pitchFamily="34" charset="0"/>
              </a:rPr>
              <a:t>Donde:</a:t>
            </a:r>
          </a:p>
          <a:p>
            <a:pPr algn="just">
              <a:spcAft>
                <a:spcPts val="600"/>
              </a:spcAft>
            </a:pPr>
            <a:r>
              <a:rPr lang="es-MX" sz="1600" dirty="0">
                <a:latin typeface="Arial" panose="020B0604020202020204" pitchFamily="34" charset="0"/>
                <a:ea typeface="Times New Roman" panose="02020603050405020304" pitchFamily="18" charset="0"/>
                <a:cs typeface="Arial" panose="020B0604020202020204" pitchFamily="34" charset="0"/>
              </a:rPr>
              <a:t>L</a:t>
            </a:r>
            <a:r>
              <a:rPr lang="es-MX" sz="1600" baseline="-25000" dirty="0">
                <a:latin typeface="Arial" panose="020B0604020202020204" pitchFamily="34" charset="0"/>
                <a:ea typeface="Times New Roman" panose="02020603050405020304" pitchFamily="18" charset="0"/>
                <a:cs typeface="Arial" panose="020B0604020202020204" pitchFamily="34" charset="0"/>
              </a:rPr>
              <a:t>T</a:t>
            </a:r>
            <a:r>
              <a:rPr lang="es-MX" sz="1600" dirty="0">
                <a:latin typeface="Arial" panose="020B0604020202020204" pitchFamily="34" charset="0"/>
                <a:ea typeface="Times New Roman" panose="02020603050405020304" pitchFamily="18" charset="0"/>
                <a:cs typeface="Arial" panose="020B0604020202020204" pitchFamily="34" charset="0"/>
              </a:rPr>
              <a:t> = Longitud total del decantador</a:t>
            </a:r>
            <a:endParaRPr lang="es-MX" sz="28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s-MX" dirty="0">
                <a:latin typeface="Arial" panose="020B0604020202020204" pitchFamily="34" charset="0"/>
                <a:ea typeface="Times New Roman" panose="02020603050405020304" pitchFamily="18" charset="0"/>
                <a:cs typeface="Arial" panose="020B0604020202020204" pitchFamily="34" charset="0"/>
              </a:rPr>
              <a:t>ℓ</a:t>
            </a:r>
            <a:r>
              <a:rPr lang="es-MX" sz="1600" dirty="0">
                <a:latin typeface="Arial" panose="020B0604020202020204" pitchFamily="34" charset="0"/>
                <a:ea typeface="Times New Roman" panose="02020603050405020304" pitchFamily="18" charset="0"/>
                <a:cs typeface="Arial" panose="020B0604020202020204" pitchFamily="34" charset="0"/>
              </a:rPr>
              <a:t> = Longitud del módulo de placas.</a:t>
            </a:r>
            <a:endParaRPr lang="es-MX" sz="28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s-MX" sz="1600" dirty="0">
                <a:latin typeface="Arial" panose="020B0604020202020204" pitchFamily="34" charset="0"/>
                <a:ea typeface="Times New Roman" panose="02020603050405020304" pitchFamily="18" charset="0"/>
                <a:cs typeface="Arial" panose="020B0604020202020204" pitchFamily="34" charset="0"/>
              </a:rPr>
              <a:t>d = Espaciamiento entre placas.</a:t>
            </a:r>
            <a:endParaRPr lang="es-MX" sz="28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s-MX" sz="1600" dirty="0">
                <a:latin typeface="Arial" panose="020B0604020202020204" pitchFamily="34" charset="0"/>
                <a:ea typeface="Times New Roman" panose="02020603050405020304" pitchFamily="18" charset="0"/>
                <a:cs typeface="Arial" panose="020B0604020202020204" pitchFamily="34" charset="0"/>
              </a:rPr>
              <a:t>e = Espesor de las placas.</a:t>
            </a:r>
            <a:endParaRPr lang="es-MX" sz="28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n-US" sz="1600" dirty="0">
                <a:latin typeface="Arial" panose="020B0604020202020204" pitchFamily="34" charset="0"/>
                <a:ea typeface="Times New Roman" panose="02020603050405020304" pitchFamily="18" charset="0"/>
                <a:cs typeface="Arial" panose="020B0604020202020204" pitchFamily="34" charset="0"/>
                <a:sym typeface="Math1"/>
              </a:rPr>
              <a:t></a:t>
            </a:r>
            <a:r>
              <a:rPr lang="es-MX" sz="1600" dirty="0">
                <a:latin typeface="Arial" panose="020B0604020202020204" pitchFamily="34" charset="0"/>
                <a:ea typeface="Times New Roman" panose="02020603050405020304" pitchFamily="18" charset="0"/>
                <a:cs typeface="Arial" panose="020B0604020202020204" pitchFamily="34" charset="0"/>
              </a:rPr>
              <a:t> = Ángulo de inclinación de las placas</a:t>
            </a:r>
            <a:endParaRPr lang="es-MX" sz="28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19979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646331"/>
          </a:xfrm>
          <a:prstGeom prst="rect">
            <a:avLst/>
          </a:prstGeom>
          <a:noFill/>
        </p:spPr>
        <p:txBody>
          <a:bodyPr wrap="square" rtlCol="0">
            <a:spAutoFit/>
          </a:bodyPr>
          <a:lstStyle/>
          <a:p>
            <a:r>
              <a:rPr lang="es-MX" b="1" i="1" dirty="0"/>
              <a:t>Número de Reynolds</a:t>
            </a:r>
            <a:endParaRPr lang="es-MX" b="1" dirty="0"/>
          </a:p>
          <a:p>
            <a:r>
              <a:rPr lang="es-MX" b="1" dirty="0"/>
              <a:t>Se calcula el número de Reynolds para ver si se trata de un flujo laminar.</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683568" y="261722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212133202"/>
              </p:ext>
            </p:extLst>
          </p:nvPr>
        </p:nvGraphicFramePr>
        <p:xfrm>
          <a:off x="683568" y="2895062"/>
          <a:ext cx="5975847" cy="663983"/>
        </p:xfrm>
        <a:graphic>
          <a:graphicData uri="http://schemas.openxmlformats.org/presentationml/2006/ole">
            <mc:AlternateContent xmlns:mc="http://schemas.openxmlformats.org/markup-compatibility/2006">
              <mc:Choice xmlns:v="urn:schemas-microsoft-com:vml" Requires="v">
                <p:oleObj spid="_x0000_s64534" r:id="rId4" imgW="4114800" imgH="457200" progId="Equation.3">
                  <p:embed/>
                </p:oleObj>
              </mc:Choice>
              <mc:Fallback>
                <p:oleObj r:id="rId4" imgW="4114800" imgH="457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2895062"/>
                        <a:ext cx="5975847" cy="663983"/>
                      </a:xfrm>
                      <a:prstGeom prst="rect">
                        <a:avLst/>
                      </a:prstGeom>
                      <a:noFill/>
                    </p:spPr>
                  </p:pic>
                </p:oleObj>
              </mc:Fallback>
            </mc:AlternateContent>
          </a:graphicData>
        </a:graphic>
      </p:graphicFrame>
      <p:sp>
        <p:nvSpPr>
          <p:cNvPr id="23" name="Rectangle 3"/>
          <p:cNvSpPr>
            <a:spLocks noChangeArrowheads="1"/>
          </p:cNvSpPr>
          <p:nvPr/>
        </p:nvSpPr>
        <p:spPr bwMode="auto">
          <a:xfrm>
            <a:off x="7326109" y="3053111"/>
            <a:ext cx="14045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b = 2.40 m</a:t>
            </a:r>
            <a:endParaRPr kumimoji="0" lang="es-MX" altLang="es-MX" sz="2800" b="0" i="0" u="none" strike="noStrike" cap="none" normalizeH="0" baseline="0" dirty="0">
              <a:ln>
                <a:noFill/>
              </a:ln>
              <a:solidFill>
                <a:schemeClr val="tx1"/>
              </a:solidFill>
              <a:effectLst/>
              <a:latin typeface="Arial" panose="020B0604020202020204" pitchFamily="34" charset="0"/>
            </a:endParaRPr>
          </a:p>
        </p:txBody>
      </p:sp>
      <p:graphicFrame>
        <p:nvGraphicFramePr>
          <p:cNvPr id="25" name="Objeto 24"/>
          <p:cNvGraphicFramePr>
            <a:graphicFrameLocks noChangeAspect="1"/>
          </p:cNvGraphicFramePr>
          <p:nvPr>
            <p:extLst>
              <p:ext uri="{D42A27DB-BD31-4B8C-83A1-F6EECF244321}">
                <p14:modId xmlns:p14="http://schemas.microsoft.com/office/powerpoint/2010/main" val="2343312220"/>
              </p:ext>
            </p:extLst>
          </p:nvPr>
        </p:nvGraphicFramePr>
        <p:xfrm>
          <a:off x="674621" y="4066184"/>
          <a:ext cx="4536504" cy="522104"/>
        </p:xfrm>
        <a:graphic>
          <a:graphicData uri="http://schemas.openxmlformats.org/presentationml/2006/ole">
            <mc:AlternateContent xmlns:mc="http://schemas.openxmlformats.org/markup-compatibility/2006">
              <mc:Choice xmlns:v="urn:schemas-microsoft-com:vml" Requires="v">
                <p:oleObj spid="_x0000_s64535" r:id="rId6" imgW="3721100" imgH="431800" progId="Equation.3">
                  <p:embed/>
                </p:oleObj>
              </mc:Choice>
              <mc:Fallback>
                <p:oleObj r:id="rId6" imgW="3721100" imgH="4318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621" y="4066184"/>
                        <a:ext cx="4536504" cy="522104"/>
                      </a:xfrm>
                      <a:prstGeom prst="rect">
                        <a:avLst/>
                      </a:prstGeom>
                      <a:noFill/>
                    </p:spPr>
                  </p:pic>
                </p:oleObj>
              </mc:Fallback>
            </mc:AlternateContent>
          </a:graphicData>
        </a:graphic>
      </p:graphicFrame>
      <p:graphicFrame>
        <p:nvGraphicFramePr>
          <p:cNvPr id="27" name="Objeto 26"/>
          <p:cNvGraphicFramePr>
            <a:graphicFrameLocks noChangeAspect="1"/>
          </p:cNvGraphicFramePr>
          <p:nvPr>
            <p:extLst>
              <p:ext uri="{D42A27DB-BD31-4B8C-83A1-F6EECF244321}">
                <p14:modId xmlns:p14="http://schemas.microsoft.com/office/powerpoint/2010/main" val="1074361908"/>
              </p:ext>
            </p:extLst>
          </p:nvPr>
        </p:nvGraphicFramePr>
        <p:xfrm>
          <a:off x="645694" y="5062003"/>
          <a:ext cx="4246431" cy="585285"/>
        </p:xfrm>
        <a:graphic>
          <a:graphicData uri="http://schemas.openxmlformats.org/presentationml/2006/ole">
            <mc:AlternateContent xmlns:mc="http://schemas.openxmlformats.org/markup-compatibility/2006">
              <mc:Choice xmlns:v="urn:schemas-microsoft-com:vml" Requires="v">
                <p:oleObj spid="_x0000_s64536" r:id="rId8" imgW="3251200" imgH="444500" progId="Equation.3">
                  <p:embed/>
                </p:oleObj>
              </mc:Choice>
              <mc:Fallback>
                <p:oleObj r:id="rId8" imgW="3251200" imgH="4445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694" y="5062003"/>
                        <a:ext cx="4246431" cy="585285"/>
                      </a:xfrm>
                      <a:prstGeom prst="rect">
                        <a:avLst/>
                      </a:prstGeom>
                      <a:noFill/>
                    </p:spPr>
                  </p:pic>
                </p:oleObj>
              </mc:Fallback>
            </mc:AlternateContent>
          </a:graphicData>
        </a:graphic>
      </p:graphicFrame>
      <p:sp>
        <p:nvSpPr>
          <p:cNvPr id="29" name="Rectangle 7"/>
          <p:cNvSpPr>
            <a:spLocks noChangeArrowheads="1"/>
          </p:cNvSpPr>
          <p:nvPr/>
        </p:nvSpPr>
        <p:spPr bwMode="auto">
          <a:xfrm>
            <a:off x="683568" y="448304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0" name="Rectangle 8"/>
          <p:cNvSpPr>
            <a:spLocks noChangeArrowheads="1"/>
          </p:cNvSpPr>
          <p:nvPr/>
        </p:nvSpPr>
        <p:spPr bwMode="auto">
          <a:xfrm>
            <a:off x="683568" y="494024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1" name="Rectangle 9"/>
          <p:cNvSpPr>
            <a:spLocks noChangeArrowheads="1"/>
          </p:cNvSpPr>
          <p:nvPr/>
        </p:nvSpPr>
        <p:spPr bwMode="auto">
          <a:xfrm>
            <a:off x="683568" y="536887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2" name="Rectángulo 31"/>
          <p:cNvSpPr/>
          <p:nvPr/>
        </p:nvSpPr>
        <p:spPr>
          <a:xfrm>
            <a:off x="5922457" y="3834524"/>
            <a:ext cx="2808203" cy="2323713"/>
          </a:xfrm>
          <a:prstGeom prst="rect">
            <a:avLst/>
          </a:prstGeom>
        </p:spPr>
        <p:txBody>
          <a:bodyPr wrap="square">
            <a:spAutoFit/>
          </a:bodyPr>
          <a:lstStyle/>
          <a:p>
            <a:r>
              <a:rPr lang="es-MX" sz="1400" dirty="0">
                <a:latin typeface="Arial" panose="020B0604020202020204" pitchFamily="34" charset="0"/>
                <a:ea typeface="Times New Roman" panose="02020603050405020304" pitchFamily="18" charset="0"/>
                <a:cs typeface="Arial" panose="020B0604020202020204" pitchFamily="34" charset="0"/>
              </a:rPr>
              <a:t>V</a:t>
            </a:r>
            <a:r>
              <a:rPr lang="es-MX" sz="1400" baseline="-25000" dirty="0">
                <a:latin typeface="Arial" panose="020B0604020202020204" pitchFamily="34" charset="0"/>
                <a:ea typeface="Times New Roman" panose="02020603050405020304" pitchFamily="18" charset="0"/>
                <a:cs typeface="Arial" panose="020B0604020202020204" pitchFamily="34" charset="0"/>
              </a:rPr>
              <a:t>O</a:t>
            </a:r>
            <a:r>
              <a:rPr lang="es-MX" sz="1400" dirty="0">
                <a:latin typeface="Arial" panose="020B0604020202020204" pitchFamily="34" charset="0"/>
                <a:ea typeface="Times New Roman" panose="02020603050405020304" pitchFamily="18" charset="0"/>
                <a:cs typeface="Arial" panose="020B0604020202020204" pitchFamily="34" charset="0"/>
              </a:rPr>
              <a:t> = Velocidad media del flujo</a:t>
            </a:r>
          </a:p>
          <a:p>
            <a:r>
              <a:rPr lang="es-MX" sz="1400" dirty="0">
                <a:latin typeface="Arial" panose="020B0604020202020204" pitchFamily="34" charset="0"/>
                <a:ea typeface="Times New Roman" panose="02020603050405020304" pitchFamily="18" charset="0"/>
                <a:cs typeface="Arial" panose="020B0604020202020204" pitchFamily="34" charset="0"/>
              </a:rPr>
              <a:t>b = Ancho del módulo de placas</a:t>
            </a:r>
          </a:p>
          <a:p>
            <a:pPr algn="just">
              <a:spcAft>
                <a:spcPts val="600"/>
              </a:spcAft>
            </a:pPr>
            <a:r>
              <a:rPr lang="es-MX" sz="1400" dirty="0">
                <a:latin typeface="Arial" panose="020B0604020202020204" pitchFamily="34" charset="0"/>
                <a:ea typeface="Times New Roman" panose="02020603050405020304" pitchFamily="18" charset="0"/>
                <a:cs typeface="Arial" panose="020B0604020202020204" pitchFamily="34" charset="0"/>
              </a:rPr>
              <a:t>R</a:t>
            </a:r>
            <a:r>
              <a:rPr lang="es-MX" sz="1400" baseline="-25000" dirty="0">
                <a:latin typeface="Arial" panose="020B0604020202020204" pitchFamily="34" charset="0"/>
                <a:ea typeface="Times New Roman" panose="02020603050405020304" pitchFamily="18" charset="0"/>
                <a:cs typeface="Arial" panose="020B0604020202020204" pitchFamily="34" charset="0"/>
              </a:rPr>
              <a:t>h</a:t>
            </a:r>
            <a:r>
              <a:rPr lang="es-MX" sz="1400" dirty="0">
                <a:latin typeface="Arial" panose="020B0604020202020204" pitchFamily="34" charset="0"/>
                <a:ea typeface="Times New Roman" panose="02020603050405020304" pitchFamily="18" charset="0"/>
                <a:cs typeface="Arial" panose="020B0604020202020204" pitchFamily="34" charset="0"/>
              </a:rPr>
              <a:t> = Radio hidráulico del módulo de placas.</a:t>
            </a:r>
            <a:endParaRPr lang="es-MX" sz="24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s-MX" sz="1400" dirty="0">
                <a:latin typeface="Arial" panose="020B0604020202020204" pitchFamily="34" charset="0"/>
                <a:ea typeface="Times New Roman" panose="02020603050405020304" pitchFamily="18" charset="0"/>
                <a:cs typeface="Arial" panose="020B0604020202020204" pitchFamily="34" charset="0"/>
              </a:rPr>
              <a:t>Re = Número de Reynolds.</a:t>
            </a:r>
            <a:endParaRPr lang="es-MX" sz="24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n-GB" sz="1400" dirty="0">
                <a:latin typeface="Arial" panose="020B0604020202020204" pitchFamily="34" charset="0"/>
                <a:ea typeface="Times New Roman" panose="02020603050405020304" pitchFamily="18" charset="0"/>
                <a:cs typeface="Arial" panose="020B0604020202020204" pitchFamily="34" charset="0"/>
                <a:sym typeface="Math1"/>
              </a:rPr>
              <a:t></a:t>
            </a:r>
            <a:r>
              <a:rPr lang="es-MX" sz="1400" dirty="0">
                <a:latin typeface="Arial" panose="020B0604020202020204" pitchFamily="34" charset="0"/>
                <a:ea typeface="Times New Roman" panose="02020603050405020304" pitchFamily="18" charset="0"/>
                <a:cs typeface="Arial" panose="020B0604020202020204" pitchFamily="34" charset="0"/>
              </a:rPr>
              <a:t> = Viscosidad cinemática del agua a 20ºC = 1.01x10</a:t>
            </a:r>
            <a:r>
              <a:rPr lang="es-MX" sz="1400" baseline="30000" dirty="0">
                <a:latin typeface="Arial" panose="020B0604020202020204" pitchFamily="34" charset="0"/>
                <a:ea typeface="Times New Roman" panose="02020603050405020304" pitchFamily="18" charset="0"/>
                <a:cs typeface="Arial" panose="020B0604020202020204" pitchFamily="34" charset="0"/>
              </a:rPr>
              <a:t>-6</a:t>
            </a:r>
            <a:r>
              <a:rPr lang="es-MX" sz="1400" dirty="0">
                <a:latin typeface="Arial" panose="020B0604020202020204" pitchFamily="34" charset="0"/>
                <a:ea typeface="Times New Roman" panose="02020603050405020304" pitchFamily="18" charset="0"/>
                <a:cs typeface="Arial" panose="020B0604020202020204" pitchFamily="34" charset="0"/>
              </a:rPr>
              <a:t> m</a:t>
            </a:r>
            <a:r>
              <a:rPr lang="es-MX" sz="1400" baseline="30000" dirty="0">
                <a:latin typeface="Arial" panose="020B0604020202020204" pitchFamily="34" charset="0"/>
                <a:ea typeface="Times New Roman" panose="02020603050405020304" pitchFamily="18" charset="0"/>
                <a:cs typeface="Arial" panose="020B0604020202020204" pitchFamily="34" charset="0"/>
              </a:rPr>
              <a:t>2</a:t>
            </a:r>
            <a:r>
              <a:rPr lang="es-MX" sz="1400" dirty="0">
                <a:latin typeface="Arial" panose="020B0604020202020204" pitchFamily="34" charset="0"/>
                <a:ea typeface="Times New Roman" panose="02020603050405020304" pitchFamily="18" charset="0"/>
                <a:cs typeface="Arial" panose="020B0604020202020204" pitchFamily="34" charset="0"/>
              </a:rPr>
              <a:t>/s = 0.0101 cm</a:t>
            </a:r>
            <a:r>
              <a:rPr lang="es-MX" sz="1400" baseline="30000" dirty="0">
                <a:latin typeface="Arial" panose="020B0604020202020204" pitchFamily="34" charset="0"/>
                <a:ea typeface="Times New Roman" panose="02020603050405020304" pitchFamily="18" charset="0"/>
                <a:cs typeface="Arial" panose="020B0604020202020204" pitchFamily="34" charset="0"/>
              </a:rPr>
              <a:t>2</a:t>
            </a:r>
            <a:r>
              <a:rPr lang="es-MX" sz="1400" dirty="0">
                <a:latin typeface="Arial" panose="020B0604020202020204" pitchFamily="34" charset="0"/>
                <a:ea typeface="Times New Roman" panose="02020603050405020304" pitchFamily="18" charset="0"/>
                <a:cs typeface="Arial" panose="020B0604020202020204" pitchFamily="34" charset="0"/>
              </a:rPr>
              <a:t>/s.</a:t>
            </a:r>
            <a:endParaRPr lang="es-MX" sz="2400" dirty="0">
              <a:latin typeface="Arial" panose="020B0604020202020204" pitchFamily="34" charset="0"/>
              <a:ea typeface="Times New Roman" panose="02020603050405020304" pitchFamily="18" charset="0"/>
              <a:cs typeface="Arial" panose="020B0604020202020204" pitchFamily="34" charset="0"/>
            </a:endParaRPr>
          </a:p>
          <a:p>
            <a:pPr algn="just">
              <a:spcAft>
                <a:spcPts val="600"/>
              </a:spcAft>
            </a:pPr>
            <a:r>
              <a:rPr lang="es-MX" dirty="0">
                <a:latin typeface="Comic Sans MS" panose="030F0702030302020204" pitchFamily="66" charset="0"/>
                <a:ea typeface="Times New Roman" panose="02020603050405020304" pitchFamily="18" charset="0"/>
                <a:cs typeface="Arial" panose="020B0604020202020204" pitchFamily="34" charset="0"/>
              </a:rPr>
              <a:t> </a:t>
            </a:r>
            <a:endParaRPr lang="es-MX" sz="3200" dirty="0">
              <a:effectLst/>
              <a:latin typeface="Times New Roman" panose="02020603050405020304" pitchFamily="18" charset="0"/>
              <a:ea typeface="Times New Roman" panose="02020603050405020304" pitchFamily="18" charset="0"/>
            </a:endParaRPr>
          </a:p>
        </p:txBody>
      </p:sp>
      <p:sp>
        <p:nvSpPr>
          <p:cNvPr id="33" name="Rectángulo 32"/>
          <p:cNvSpPr/>
          <p:nvPr/>
        </p:nvSpPr>
        <p:spPr>
          <a:xfrm>
            <a:off x="439611" y="6056153"/>
            <a:ext cx="8297596" cy="646331"/>
          </a:xfrm>
          <a:prstGeom prst="rect">
            <a:avLst/>
          </a:prstGeom>
        </p:spPr>
        <p:txBody>
          <a:bodyPr wrap="square">
            <a:spAutoFit/>
          </a:bodyPr>
          <a:lstStyle/>
          <a:p>
            <a:pPr algn="just">
              <a:spcAft>
                <a:spcPts val="600"/>
              </a:spcAft>
            </a:pPr>
            <a:r>
              <a:rPr lang="es-MX" dirty="0">
                <a:latin typeface="Bookman Old Style" panose="02050604050505020204" pitchFamily="18" charset="0"/>
                <a:ea typeface="Times New Roman" panose="02020603050405020304" pitchFamily="18" charset="0"/>
                <a:cs typeface="Arial" panose="020B0604020202020204" pitchFamily="34" charset="0"/>
              </a:rPr>
              <a:t>Como </a:t>
            </a:r>
            <a:r>
              <a:rPr lang="es-MX" b="1" dirty="0">
                <a:latin typeface="Bookman Old Style" panose="02050604050505020204" pitchFamily="18" charset="0"/>
                <a:ea typeface="Times New Roman" panose="02020603050405020304" pitchFamily="18" charset="0"/>
                <a:cs typeface="Arial" panose="020B0604020202020204" pitchFamily="34" charset="0"/>
              </a:rPr>
              <a:t>411.418 &lt; 500</a:t>
            </a:r>
            <a:r>
              <a:rPr lang="es-MX" dirty="0">
                <a:latin typeface="Bookman Old Style" panose="02050604050505020204" pitchFamily="18" charset="0"/>
                <a:ea typeface="Times New Roman" panose="02020603050405020304" pitchFamily="18" charset="0"/>
                <a:cs typeface="Arial" panose="020B0604020202020204" pitchFamily="34" charset="0"/>
              </a:rPr>
              <a:t> se tiene </a:t>
            </a:r>
            <a:r>
              <a:rPr lang="es-MX" b="1" u="sng" dirty="0">
                <a:latin typeface="Bookman Old Style" panose="02050604050505020204" pitchFamily="18" charset="0"/>
                <a:ea typeface="Times New Roman" panose="02020603050405020304" pitchFamily="18" charset="0"/>
                <a:cs typeface="Arial" panose="020B0604020202020204" pitchFamily="34" charset="0"/>
              </a:rPr>
              <a:t>flujo laminar</a:t>
            </a:r>
            <a:r>
              <a:rPr lang="es-MX" dirty="0">
                <a:latin typeface="Bookman Old Style" panose="02050604050505020204" pitchFamily="18" charset="0"/>
                <a:ea typeface="Times New Roman" panose="02020603050405020304" pitchFamily="18" charset="0"/>
                <a:cs typeface="Arial" panose="020B0604020202020204" pitchFamily="34" charset="0"/>
              </a:rPr>
              <a:t>, recomendado para este tipo de decantadores para una mejor eficiencia.</a:t>
            </a:r>
            <a:endParaRPr lang="es-MX"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28710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ext uri="{D42A27DB-BD31-4B8C-83A1-F6EECF244321}">
                <p14:modId xmlns:p14="http://schemas.microsoft.com/office/powerpoint/2010/main" val="3537928667"/>
              </p:ext>
            </p:extLst>
          </p:nvPr>
        </p:nvGraphicFramePr>
        <p:xfrm>
          <a:off x="5004048" y="2747315"/>
          <a:ext cx="1207404" cy="886687"/>
        </p:xfrm>
        <a:graphic>
          <a:graphicData uri="http://schemas.openxmlformats.org/presentationml/2006/ole">
            <mc:AlternateContent xmlns:mc="http://schemas.openxmlformats.org/markup-compatibility/2006">
              <mc:Choice xmlns:v="urn:schemas-microsoft-com:vml" Requires="v">
                <p:oleObj spid="_x0000_s65548" r:id="rId4" imgW="609336" imgH="444307" progId="Equation.3">
                  <p:embed/>
                </p:oleObj>
              </mc:Choice>
              <mc:Fallback>
                <p:oleObj r:id="rId4" imgW="609336" imgH="44430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2747315"/>
                        <a:ext cx="1207404" cy="886687"/>
                      </a:xfrm>
                      <a:prstGeom prst="rect">
                        <a:avLst/>
                      </a:prstGeom>
                      <a:noFill/>
                    </p:spPr>
                  </p:pic>
                </p:oleObj>
              </mc:Fallback>
            </mc:AlternateContent>
          </a:graphicData>
        </a:graphic>
      </p:graphicFrame>
      <p:graphicFrame>
        <p:nvGraphicFramePr>
          <p:cNvPr id="16" name="Objeto 15"/>
          <p:cNvGraphicFramePr>
            <a:graphicFrameLocks noChangeAspect="1"/>
          </p:cNvGraphicFramePr>
          <p:nvPr>
            <p:extLst>
              <p:ext uri="{D42A27DB-BD31-4B8C-83A1-F6EECF244321}">
                <p14:modId xmlns:p14="http://schemas.microsoft.com/office/powerpoint/2010/main" val="253141331"/>
              </p:ext>
            </p:extLst>
          </p:nvPr>
        </p:nvGraphicFramePr>
        <p:xfrm>
          <a:off x="1475656" y="4796717"/>
          <a:ext cx="4296543" cy="1102856"/>
        </p:xfrm>
        <a:graphic>
          <a:graphicData uri="http://schemas.openxmlformats.org/presentationml/2006/ole">
            <mc:AlternateContent xmlns:mc="http://schemas.openxmlformats.org/markup-compatibility/2006">
              <mc:Choice xmlns:v="urn:schemas-microsoft-com:vml" Requires="v">
                <p:oleObj spid="_x0000_s65549" r:id="rId6" imgW="1778000" imgH="457200" progId="Equation.3">
                  <p:embed/>
                </p:oleObj>
              </mc:Choice>
              <mc:Fallback>
                <p:oleObj r:id="rId6" imgW="1778000" imgH="4572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5656" y="4796717"/>
                        <a:ext cx="4296543" cy="1102856"/>
                      </a:xfrm>
                      <a:prstGeom prst="rect">
                        <a:avLst/>
                      </a:prstGeom>
                      <a:noFill/>
                    </p:spPr>
                  </p:pic>
                </p:oleObj>
              </mc:Fallback>
            </mc:AlternateContent>
          </a:graphicData>
        </a:graphic>
      </p:graphicFrame>
      <p:sp>
        <p:nvSpPr>
          <p:cNvPr id="23" name="Rectangle 3"/>
          <p:cNvSpPr>
            <a:spLocks noChangeArrowheads="1"/>
          </p:cNvSpPr>
          <p:nvPr/>
        </p:nvSpPr>
        <p:spPr bwMode="auto">
          <a:xfrm>
            <a:off x="461678" y="2653418"/>
            <a:ext cx="274217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1"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Área total de orificios</a:t>
            </a:r>
            <a:endParaRPr kumimoji="0" lang="es-MX" altLang="es-MX" sz="105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25" name="Rectangle 4"/>
          <p:cNvSpPr>
            <a:spLocks noChangeArrowheads="1"/>
          </p:cNvSpPr>
          <p:nvPr/>
        </p:nvSpPr>
        <p:spPr bwMode="auto">
          <a:xfrm>
            <a:off x="579276" y="3390994"/>
            <a:ext cx="5854488"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Donde: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Q</a:t>
            </a:r>
            <a:r>
              <a:rPr kumimoji="0" lang="en-US" altLang="es-MX" sz="1400" b="0"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D</a:t>
            </a:r>
            <a:r>
              <a:rPr kumimoji="0" lang="en-US"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0.301 m</a:t>
            </a:r>
            <a:r>
              <a:rPr kumimoji="0" lang="en-US" altLang="es-MX" sz="1400" b="0"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3</a:t>
            </a:r>
            <a:r>
              <a:rPr kumimoji="0" lang="en-US"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/s</a:t>
            </a:r>
            <a:endParaRPr kumimoji="0" lang="es-MX" altLang="es-MX"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V</a:t>
            </a:r>
            <a:r>
              <a:rPr kumimoji="0" lang="es-MX" altLang="es-MX" sz="1400" b="0"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L</a:t>
            </a: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0.18 m/s  (Valor propuesto)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Entonces, sustituyendo estos valores se tiene que</a:t>
            </a:r>
            <a:r>
              <a:rPr kumimoji="0" lang="es-MX" altLang="es-MX" sz="16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8702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graphicFrame>
        <p:nvGraphicFramePr>
          <p:cNvPr id="28" name="Objeto 27"/>
          <p:cNvGraphicFramePr>
            <a:graphicFrameLocks noChangeAspect="1"/>
          </p:cNvGraphicFramePr>
          <p:nvPr>
            <p:extLst>
              <p:ext uri="{D42A27DB-BD31-4B8C-83A1-F6EECF244321}">
                <p14:modId xmlns:p14="http://schemas.microsoft.com/office/powerpoint/2010/main" val="3413543692"/>
              </p:ext>
            </p:extLst>
          </p:nvPr>
        </p:nvGraphicFramePr>
        <p:xfrm>
          <a:off x="611560" y="3172312"/>
          <a:ext cx="2463619" cy="646872"/>
        </p:xfrm>
        <a:graphic>
          <a:graphicData uri="http://schemas.openxmlformats.org/presentationml/2006/ole">
            <mc:AlternateContent xmlns:mc="http://schemas.openxmlformats.org/markup-compatibility/2006">
              <mc:Choice xmlns:v="urn:schemas-microsoft-com:vml" Requires="v">
                <p:oleObj spid="_x0000_s69660" r:id="rId4" imgW="1701800" imgH="444500" progId="Equation.3">
                  <p:embed/>
                </p:oleObj>
              </mc:Choice>
              <mc:Fallback>
                <p:oleObj r:id="rId4" imgW="1701800" imgH="4445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3172312"/>
                        <a:ext cx="2463619" cy="646872"/>
                      </a:xfrm>
                      <a:prstGeom prst="rect">
                        <a:avLst/>
                      </a:prstGeom>
                      <a:noFill/>
                    </p:spPr>
                  </p:pic>
                </p:oleObj>
              </mc:Fallback>
            </mc:AlternateContent>
          </a:graphicData>
        </a:graphic>
      </p:graphicFrame>
      <p:graphicFrame>
        <p:nvGraphicFramePr>
          <p:cNvPr id="29" name="Objeto 28"/>
          <p:cNvGraphicFramePr>
            <a:graphicFrameLocks noChangeAspect="1"/>
          </p:cNvGraphicFramePr>
          <p:nvPr>
            <p:extLst>
              <p:ext uri="{D42A27DB-BD31-4B8C-83A1-F6EECF244321}">
                <p14:modId xmlns:p14="http://schemas.microsoft.com/office/powerpoint/2010/main" val="2306487154"/>
              </p:ext>
            </p:extLst>
          </p:nvPr>
        </p:nvGraphicFramePr>
        <p:xfrm>
          <a:off x="319510" y="5074934"/>
          <a:ext cx="3390055" cy="662944"/>
        </p:xfrm>
        <a:graphic>
          <a:graphicData uri="http://schemas.openxmlformats.org/presentationml/2006/ole">
            <mc:AlternateContent xmlns:mc="http://schemas.openxmlformats.org/markup-compatibility/2006">
              <mc:Choice xmlns:v="urn:schemas-microsoft-com:vml" Requires="v">
                <p:oleObj spid="_x0000_s69661" r:id="rId6" imgW="2146300" imgH="419100" progId="Equation.3">
                  <p:embed/>
                </p:oleObj>
              </mc:Choice>
              <mc:Fallback>
                <p:oleObj r:id="rId6" imgW="2146300" imgH="4191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510" y="5074934"/>
                        <a:ext cx="3390055" cy="662944"/>
                      </a:xfrm>
                      <a:prstGeom prst="rect">
                        <a:avLst/>
                      </a:prstGeom>
                      <a:noFill/>
                    </p:spPr>
                  </p:pic>
                </p:oleObj>
              </mc:Fallback>
            </mc:AlternateContent>
          </a:graphicData>
        </a:graphic>
      </p:graphicFrame>
      <p:sp>
        <p:nvSpPr>
          <p:cNvPr id="30" name="Rectangle 3"/>
          <p:cNvSpPr>
            <a:spLocks noChangeArrowheads="1"/>
          </p:cNvSpPr>
          <p:nvPr/>
        </p:nvSpPr>
        <p:spPr bwMode="auto">
          <a:xfrm>
            <a:off x="439611" y="2459999"/>
            <a:ext cx="228780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Área de cada orificio</a:t>
            </a:r>
            <a:endParaRPr kumimoji="0" lang="es-MX" altLang="es-MX" sz="1050" b="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31" name="Rectangle 4"/>
          <p:cNvSpPr>
            <a:spLocks noChangeArrowheads="1"/>
          </p:cNvSpPr>
          <p:nvPr/>
        </p:nvSpPr>
        <p:spPr bwMode="auto">
          <a:xfrm>
            <a:off x="0" y="4151337"/>
            <a:ext cx="345359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Entonces se colocarán 60</a:t>
            </a:r>
          </a:p>
          <a:p>
            <a:pPr marL="0" marR="0" lvl="0" indent="457200"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orificios a cada lado del canal.</a:t>
            </a:r>
            <a:endParaRPr kumimoji="0" lang="es-MX" altLang="es-MX" sz="900" b="0" i="0" u="none" strike="noStrike" cap="none" normalizeH="0" baseline="0" dirty="0">
              <a:ln>
                <a:noFill/>
              </a:ln>
              <a:solidFill>
                <a:schemeClr val="tx1"/>
              </a:solidFill>
              <a:effectLst/>
            </a:endParaRPr>
          </a:p>
        </p:txBody>
      </p:sp>
      <p:sp>
        <p:nvSpPr>
          <p:cNvPr id="32" name="Rectángulo 31"/>
          <p:cNvSpPr/>
          <p:nvPr/>
        </p:nvSpPr>
        <p:spPr>
          <a:xfrm>
            <a:off x="4233998" y="2457111"/>
            <a:ext cx="4572000" cy="369332"/>
          </a:xfrm>
          <a:prstGeom prst="rect">
            <a:avLst/>
          </a:prstGeom>
        </p:spPr>
        <p:txBody>
          <a:bodyPr>
            <a:spAutoFit/>
          </a:bodyPr>
          <a:lstStyle/>
          <a:p>
            <a:r>
              <a:rPr lang="es-MX" dirty="0">
                <a:latin typeface="Arial" panose="020B0604020202020204" pitchFamily="34" charset="0"/>
                <a:ea typeface="Times New Roman" panose="02020603050405020304" pitchFamily="18" charset="0"/>
                <a:cs typeface="Arial" panose="020B0604020202020204" pitchFamily="34" charset="0"/>
              </a:rPr>
              <a:t>Diámetro de cada orificio:</a:t>
            </a:r>
            <a:endParaRPr lang="es-MX" dirty="0">
              <a:latin typeface="Arial" panose="020B0604020202020204" pitchFamily="34" charset="0"/>
              <a:cs typeface="Arial" panose="020B0604020202020204" pitchFamily="34" charset="0"/>
            </a:endParaRPr>
          </a:p>
        </p:txBody>
      </p:sp>
      <p:graphicFrame>
        <p:nvGraphicFramePr>
          <p:cNvPr id="33" name="Objeto 32"/>
          <p:cNvGraphicFramePr>
            <a:graphicFrameLocks noChangeAspect="1"/>
          </p:cNvGraphicFramePr>
          <p:nvPr>
            <p:extLst>
              <p:ext uri="{D42A27DB-BD31-4B8C-83A1-F6EECF244321}">
                <p14:modId xmlns:p14="http://schemas.microsoft.com/office/powerpoint/2010/main" val="2148325318"/>
              </p:ext>
            </p:extLst>
          </p:nvPr>
        </p:nvGraphicFramePr>
        <p:xfrm>
          <a:off x="4233998" y="3127322"/>
          <a:ext cx="3577871" cy="686367"/>
        </p:xfrm>
        <a:graphic>
          <a:graphicData uri="http://schemas.openxmlformats.org/presentationml/2006/ole">
            <mc:AlternateContent xmlns:mc="http://schemas.openxmlformats.org/markup-compatibility/2006">
              <mc:Choice xmlns:v="urn:schemas-microsoft-com:vml" Requires="v">
                <p:oleObj spid="_x0000_s69662" r:id="rId8" imgW="2336800" imgH="444500" progId="Equation.3">
                  <p:embed/>
                </p:oleObj>
              </mc:Choice>
              <mc:Fallback>
                <p:oleObj r:id="rId8" imgW="2336800" imgH="444500"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33998" y="3127322"/>
                        <a:ext cx="3577871" cy="686367"/>
                      </a:xfrm>
                      <a:prstGeom prst="rect">
                        <a:avLst/>
                      </a:prstGeom>
                      <a:noFill/>
                    </p:spPr>
                  </p:pic>
                </p:oleObj>
              </mc:Fallback>
            </mc:AlternateContent>
          </a:graphicData>
        </a:graphic>
      </p:graphicFrame>
      <p:graphicFrame>
        <p:nvGraphicFramePr>
          <p:cNvPr id="34" name="Objeto 33"/>
          <p:cNvGraphicFramePr>
            <a:graphicFrameLocks noChangeAspect="1"/>
          </p:cNvGraphicFramePr>
          <p:nvPr>
            <p:extLst>
              <p:ext uri="{D42A27DB-BD31-4B8C-83A1-F6EECF244321}">
                <p14:modId xmlns:p14="http://schemas.microsoft.com/office/powerpoint/2010/main" val="3069794061"/>
              </p:ext>
            </p:extLst>
          </p:nvPr>
        </p:nvGraphicFramePr>
        <p:xfrm>
          <a:off x="4198394" y="5145837"/>
          <a:ext cx="3810303" cy="618647"/>
        </p:xfrm>
        <a:graphic>
          <a:graphicData uri="http://schemas.openxmlformats.org/presentationml/2006/ole">
            <mc:AlternateContent xmlns:mc="http://schemas.openxmlformats.org/markup-compatibility/2006">
              <mc:Choice xmlns:v="urn:schemas-microsoft-com:vml" Requires="v">
                <p:oleObj spid="_x0000_s69663" r:id="rId10" imgW="2578100" imgH="419100" progId="Equation.3">
                  <p:embed/>
                </p:oleObj>
              </mc:Choice>
              <mc:Fallback>
                <p:oleObj r:id="rId10" imgW="2578100" imgH="419100"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8394" y="5145837"/>
                        <a:ext cx="3810303" cy="618647"/>
                      </a:xfrm>
                      <a:prstGeom prst="rect">
                        <a:avLst/>
                      </a:prstGeom>
                      <a:noFill/>
                    </p:spPr>
                  </p:pic>
                </p:oleObj>
              </mc:Fallback>
            </mc:AlternateContent>
          </a:graphicData>
        </a:graphic>
      </p:graphicFrame>
      <p:sp>
        <p:nvSpPr>
          <p:cNvPr id="35" name="Rectangle 9"/>
          <p:cNvSpPr>
            <a:spLocks noChangeArrowheads="1"/>
          </p:cNvSpPr>
          <p:nvPr/>
        </p:nvSpPr>
        <p:spPr bwMode="auto">
          <a:xfrm>
            <a:off x="1311933" y="454951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6" name="Rectangle 10"/>
          <p:cNvSpPr>
            <a:spLocks noChangeArrowheads="1"/>
          </p:cNvSpPr>
          <p:nvPr/>
        </p:nvSpPr>
        <p:spPr bwMode="auto">
          <a:xfrm>
            <a:off x="3851920" y="4205614"/>
            <a:ext cx="5096432"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El diámetro de cada orificio será de 6” = 0.1524 m</a:t>
            </a:r>
            <a:endParaRPr kumimoji="0" lang="es-MX" altLang="es-MX"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Recalculando el área del orificio para d = 0.1524 m:</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600" b="0" i="0" u="none" strike="noStrike" cap="none" normalizeH="0" baseline="0" dirty="0">
              <a:ln>
                <a:noFill/>
              </a:ln>
              <a:solidFill>
                <a:schemeClr val="tx1"/>
              </a:solidFill>
              <a:effectLst/>
              <a:latin typeface="Arial" panose="020B0604020202020204" pitchFamily="34" charset="0"/>
            </a:endParaRPr>
          </a:p>
        </p:txBody>
      </p:sp>
      <p:sp>
        <p:nvSpPr>
          <p:cNvPr id="37" name="Rectangle 11"/>
          <p:cNvSpPr>
            <a:spLocks noChangeArrowheads="1"/>
          </p:cNvSpPr>
          <p:nvPr/>
        </p:nvSpPr>
        <p:spPr bwMode="auto">
          <a:xfrm>
            <a:off x="1311933" y="633068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1635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29324934"/>
              </p:ext>
            </p:extLst>
          </p:nvPr>
        </p:nvGraphicFramePr>
        <p:xfrm>
          <a:off x="1336807" y="5724470"/>
          <a:ext cx="1106675" cy="390591"/>
        </p:xfrm>
        <a:graphic>
          <a:graphicData uri="http://schemas.openxmlformats.org/presentationml/2006/ole">
            <mc:AlternateContent xmlns:mc="http://schemas.openxmlformats.org/markup-compatibility/2006">
              <mc:Choice xmlns:v="urn:schemas-microsoft-com:vml" Requires="v">
                <p:oleObj spid="_x0000_s68621" r:id="rId4" imgW="647700" imgH="228600" progId="Equation.3">
                  <p:embed/>
                </p:oleObj>
              </mc:Choice>
              <mc:Fallback>
                <p:oleObj r:id="rId4" imgW="6477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6807" y="5724470"/>
                        <a:ext cx="1106675" cy="390591"/>
                      </a:xfrm>
                      <a:prstGeom prst="rect">
                        <a:avLst/>
                      </a:prstGeom>
                      <a:noFill/>
                    </p:spPr>
                  </p:pic>
                </p:oleObj>
              </mc:Fallback>
            </mc:AlternateContent>
          </a:graphicData>
        </a:graphic>
      </p:graphicFrame>
      <p:graphicFrame>
        <p:nvGraphicFramePr>
          <p:cNvPr id="16" name="Objeto 15"/>
          <p:cNvGraphicFramePr>
            <a:graphicFrameLocks noChangeAspect="1"/>
          </p:cNvGraphicFramePr>
          <p:nvPr>
            <p:extLst>
              <p:ext uri="{D42A27DB-BD31-4B8C-83A1-F6EECF244321}">
                <p14:modId xmlns:p14="http://schemas.microsoft.com/office/powerpoint/2010/main" val="3275088304"/>
              </p:ext>
            </p:extLst>
          </p:nvPr>
        </p:nvGraphicFramePr>
        <p:xfrm>
          <a:off x="4788024" y="5671290"/>
          <a:ext cx="3912302" cy="644724"/>
        </p:xfrm>
        <a:graphic>
          <a:graphicData uri="http://schemas.openxmlformats.org/presentationml/2006/ole">
            <mc:AlternateContent xmlns:mc="http://schemas.openxmlformats.org/markup-compatibility/2006">
              <mc:Choice xmlns:v="urn:schemas-microsoft-com:vml" Requires="v">
                <p:oleObj spid="_x0000_s68622" r:id="rId6" imgW="2540000" imgH="419100" progId="Equation.3">
                  <p:embed/>
                </p:oleObj>
              </mc:Choice>
              <mc:Fallback>
                <p:oleObj r:id="rId6" imgW="2540000" imgH="4191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88024" y="5671290"/>
                        <a:ext cx="3912302" cy="644724"/>
                      </a:xfrm>
                      <a:prstGeom prst="rect">
                        <a:avLst/>
                      </a:prstGeom>
                      <a:noFill/>
                    </p:spPr>
                  </p:pic>
                </p:oleObj>
              </mc:Fallback>
            </mc:AlternateContent>
          </a:graphicData>
        </a:graphic>
      </p:graphicFrame>
      <p:sp>
        <p:nvSpPr>
          <p:cNvPr id="23" name="Rectangle 3"/>
          <p:cNvSpPr>
            <a:spLocks noChangeArrowheads="1"/>
          </p:cNvSpPr>
          <p:nvPr/>
        </p:nvSpPr>
        <p:spPr bwMode="auto">
          <a:xfrm>
            <a:off x="439611" y="2500824"/>
            <a:ext cx="7559921" cy="301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Velocidad en el extremo final del canal</a:t>
            </a: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Proponiendo: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Ancho del canal: B = 1 m</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Altura mínima en el canal: h = 0.6 m</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Por lo tanto, el área de la sección en el extremo final del canal será:</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a:t>
            </a:r>
            <a:r>
              <a:rPr kumimoji="0" lang="es-MX" altLang="es-MX" sz="16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B h = (1m) (0.6m) = 0.60 m</a:t>
            </a:r>
            <a:r>
              <a:rPr kumimoji="0" lang="es-MX" altLang="es-MX" sz="16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 caudal que llega al extremo final del canal es:</a:t>
            </a: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
        <p:nvSpPr>
          <p:cNvPr id="25" name="Rectangle 4"/>
          <p:cNvSpPr>
            <a:spLocks noChangeArrowheads="1"/>
          </p:cNvSpPr>
          <p:nvPr/>
        </p:nvSpPr>
        <p:spPr bwMode="auto">
          <a:xfrm>
            <a:off x="3483055" y="5853451"/>
            <a:ext cx="110799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Donde:</a:t>
            </a: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06234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606860" y="2438751"/>
            <a:ext cx="142859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Por lo tanto:</a:t>
            </a: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2064822427"/>
              </p:ext>
            </p:extLst>
          </p:nvPr>
        </p:nvGraphicFramePr>
        <p:xfrm>
          <a:off x="733425" y="2876216"/>
          <a:ext cx="5522514" cy="492715"/>
        </p:xfrm>
        <a:graphic>
          <a:graphicData uri="http://schemas.openxmlformats.org/presentationml/2006/ole">
            <mc:AlternateContent xmlns:mc="http://schemas.openxmlformats.org/markup-compatibility/2006">
              <mc:Choice xmlns:v="urn:schemas-microsoft-com:vml" Requires="v">
                <p:oleObj spid="_x0000_s67600" r:id="rId4" imgW="2565400" imgH="228600" progId="Equation.3">
                  <p:embed/>
                </p:oleObj>
              </mc:Choice>
              <mc:Fallback>
                <p:oleObj r:id="rId4" imgW="2565400" imgH="2286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25" y="2876216"/>
                        <a:ext cx="5522514" cy="492715"/>
                      </a:xfrm>
                      <a:prstGeom prst="rect">
                        <a:avLst/>
                      </a:prstGeom>
                      <a:noFill/>
                    </p:spPr>
                  </p:pic>
                </p:oleObj>
              </mc:Fallback>
            </mc:AlternateContent>
          </a:graphicData>
        </a:graphic>
      </p:graphicFrame>
      <p:sp>
        <p:nvSpPr>
          <p:cNvPr id="23" name="Rectangle 3"/>
          <p:cNvSpPr>
            <a:spLocks noChangeArrowheads="1"/>
          </p:cNvSpPr>
          <p:nvPr/>
        </p:nvSpPr>
        <p:spPr bwMode="auto">
          <a:xfrm>
            <a:off x="562808" y="3597243"/>
            <a:ext cx="67454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Entonces la velocidad en el extremo final del canal será</a:t>
            </a:r>
            <a:r>
              <a:rPr kumimoji="0" lang="es-MX" altLang="es-MX" sz="14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a:t>
            </a:r>
            <a:r>
              <a:rPr kumimoji="0" lang="es-MX" altLang="es-MX" sz="900" b="0" i="0" u="none" strike="noStrike" cap="none" normalizeH="0" baseline="0" dirty="0">
                <a:ln>
                  <a:noFill/>
                </a:ln>
                <a:solidFill>
                  <a:schemeClr val="tx1"/>
                </a:solidFill>
                <a:effectLst/>
              </a:rPr>
              <a:t> </a:t>
            </a:r>
            <a:endParaRPr kumimoji="0" lang="es-MX" altLang="es-MX" sz="2000" b="0" i="0" u="none" strike="noStrike" cap="none" normalizeH="0" baseline="0" dirty="0">
              <a:ln>
                <a:noFill/>
              </a:ln>
              <a:solidFill>
                <a:schemeClr val="tx1"/>
              </a:solidFill>
              <a:effectLst/>
              <a:latin typeface="Arial" panose="020B0604020202020204" pitchFamily="34" charset="0"/>
            </a:endParaRPr>
          </a:p>
        </p:txBody>
      </p:sp>
      <p:graphicFrame>
        <p:nvGraphicFramePr>
          <p:cNvPr id="25" name="Objeto 24"/>
          <p:cNvGraphicFramePr>
            <a:graphicFrameLocks noChangeAspect="1"/>
          </p:cNvGraphicFramePr>
          <p:nvPr>
            <p:extLst>
              <p:ext uri="{D42A27DB-BD31-4B8C-83A1-F6EECF244321}">
                <p14:modId xmlns:p14="http://schemas.microsoft.com/office/powerpoint/2010/main" val="1927438753"/>
              </p:ext>
            </p:extLst>
          </p:nvPr>
        </p:nvGraphicFramePr>
        <p:xfrm>
          <a:off x="733425" y="4145325"/>
          <a:ext cx="4987286" cy="883357"/>
        </p:xfrm>
        <a:graphic>
          <a:graphicData uri="http://schemas.openxmlformats.org/presentationml/2006/ole">
            <mc:AlternateContent xmlns:mc="http://schemas.openxmlformats.org/markup-compatibility/2006">
              <mc:Choice xmlns:v="urn:schemas-microsoft-com:vml" Requires="v">
                <p:oleObj spid="_x0000_s67601" r:id="rId6" imgW="2578100" imgH="457200" progId="Equation.3">
                  <p:embed/>
                </p:oleObj>
              </mc:Choice>
              <mc:Fallback>
                <p:oleObj r:id="rId6" imgW="2578100" imgH="4572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425" y="4145325"/>
                        <a:ext cx="4987286" cy="883357"/>
                      </a:xfrm>
                      <a:prstGeom prst="rect">
                        <a:avLst/>
                      </a:prstGeom>
                      <a:noFill/>
                    </p:spPr>
                  </p:pic>
                </p:oleObj>
              </mc:Fallback>
            </mc:AlternateContent>
          </a:graphicData>
        </a:graphic>
      </p:graphicFrame>
      <p:sp>
        <p:nvSpPr>
          <p:cNvPr id="29" name="Rectangle 7"/>
          <p:cNvSpPr>
            <a:spLocks noChangeArrowheads="1"/>
          </p:cNvSpPr>
          <p:nvPr/>
        </p:nvSpPr>
        <p:spPr bwMode="auto">
          <a:xfrm>
            <a:off x="611560" y="4154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0" name="Rectangle 8"/>
          <p:cNvSpPr>
            <a:spLocks noChangeArrowheads="1"/>
          </p:cNvSpPr>
          <p:nvPr/>
        </p:nvSpPr>
        <p:spPr bwMode="auto">
          <a:xfrm>
            <a:off x="611560" y="4611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1" name="Rectangle 9"/>
          <p:cNvSpPr>
            <a:spLocks noChangeArrowheads="1"/>
          </p:cNvSpPr>
          <p:nvPr/>
        </p:nvSpPr>
        <p:spPr bwMode="auto">
          <a:xfrm>
            <a:off x="562808" y="5316620"/>
            <a:ext cx="760959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Como V</a:t>
            </a:r>
            <a:r>
              <a:rPr kumimoji="0" lang="es-MX" altLang="es-MX"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F</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resultó muy pequeña al compararla con la V</a:t>
            </a:r>
            <a:r>
              <a:rPr kumimoji="0" lang="es-MX" altLang="es-MX"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0.18 m/s, por lo que se recomienda modificar la sección del canal, se sugiere considerar B = 0.8 m</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s-MX" altLang="es-MX"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8706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pic>
        <p:nvPicPr>
          <p:cNvPr id="3" name="Imagen 2"/>
          <p:cNvPicPr>
            <a:picLocks noChangeAspect="1"/>
          </p:cNvPicPr>
          <p:nvPr/>
        </p:nvPicPr>
        <p:blipFill>
          <a:blip r:embed="rId3"/>
          <a:stretch>
            <a:fillRect/>
          </a:stretch>
        </p:blipFill>
        <p:spPr>
          <a:xfrm>
            <a:off x="439610" y="2397153"/>
            <a:ext cx="8137581" cy="4305613"/>
          </a:xfrm>
          <a:prstGeom prst="rect">
            <a:avLst/>
          </a:prstGeom>
        </p:spPr>
      </p:pic>
    </p:spTree>
    <p:extLst>
      <p:ext uri="{BB962C8B-B14F-4D97-AF65-F5344CB8AC3E}">
        <p14:creationId xmlns:p14="http://schemas.microsoft.com/office/powerpoint/2010/main" val="2383632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sp>
        <p:nvSpPr>
          <p:cNvPr id="16" name="Rectangle 1"/>
          <p:cNvSpPr>
            <a:spLocks noChangeArrowheads="1"/>
          </p:cNvSpPr>
          <p:nvPr/>
        </p:nvSpPr>
        <p:spPr bwMode="auto">
          <a:xfrm>
            <a:off x="459083" y="2509210"/>
            <a:ext cx="7276351" cy="1685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Velocidad en el extremo inicial del canal</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 sabe que: B = 0.8 m</a:t>
            </a: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MX" altLang="es-MX" sz="1050" dirty="0">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s-MX" altLang="es-MX" dirty="0">
                <a:latin typeface="Arial" panose="020B0604020202020204" pitchFamily="34" charset="0"/>
                <a:ea typeface="Times New Roman" panose="02020603050405020304" pitchFamily="18" charset="0"/>
                <a:cs typeface="Arial" panose="020B0604020202020204" pitchFamily="34" charset="0"/>
              </a:rPr>
              <a:t>P</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roponiendo una altura (inicial) máxima del canal:  	H = 2 m</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Por lo tanto, el área de la sección en el extremo inicial del canal será:</a:t>
            </a:r>
            <a:endParaRPr kumimoji="0" lang="es-MX" altLang="es-MX"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23" name="Rectangle 3"/>
          <p:cNvSpPr>
            <a:spLocks noChangeArrowheads="1"/>
          </p:cNvSpPr>
          <p:nvPr/>
        </p:nvSpPr>
        <p:spPr bwMode="auto">
          <a:xfrm>
            <a:off x="459083" y="4487203"/>
            <a:ext cx="5079276"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a:t>
            </a:r>
            <a:r>
              <a:rPr kumimoji="0" lang="es-MX" altLang="es-MX"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a:t>
            </a: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B H = (0.8m) (2m) = 1.60 m</a:t>
            </a:r>
            <a:r>
              <a:rPr kumimoji="0" lang="es-MX" altLang="es-MX"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2</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5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Y la velocidad en el extremo inicial del canal es:</a:t>
            </a:r>
            <a:endParaRPr kumimoji="0" lang="es-MX" altLang="es-MX" sz="2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25" name="Objeto 24"/>
          <p:cNvGraphicFramePr>
            <a:graphicFrameLocks noChangeAspect="1"/>
          </p:cNvGraphicFramePr>
          <p:nvPr>
            <p:extLst>
              <p:ext uri="{D42A27DB-BD31-4B8C-83A1-F6EECF244321}">
                <p14:modId xmlns:p14="http://schemas.microsoft.com/office/powerpoint/2010/main" val="2841415002"/>
              </p:ext>
            </p:extLst>
          </p:nvPr>
        </p:nvGraphicFramePr>
        <p:xfrm>
          <a:off x="459083" y="5489911"/>
          <a:ext cx="4509841" cy="832586"/>
        </p:xfrm>
        <a:graphic>
          <a:graphicData uri="http://schemas.openxmlformats.org/presentationml/2006/ole">
            <mc:AlternateContent xmlns:mc="http://schemas.openxmlformats.org/markup-compatibility/2006">
              <mc:Choice xmlns:v="urn:schemas-microsoft-com:vml" Requires="v">
                <p:oleObj spid="_x0000_s73736" r:id="rId4" imgW="2476500" imgH="457200" progId="Equation.3">
                  <p:embed/>
                </p:oleObj>
              </mc:Choice>
              <mc:Fallback>
                <p:oleObj r:id="rId4" imgW="2476500" imgH="457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083" y="5489911"/>
                        <a:ext cx="4509841" cy="832586"/>
                      </a:xfrm>
                      <a:prstGeom prst="rect">
                        <a:avLst/>
                      </a:prstGeom>
                      <a:noFill/>
                    </p:spPr>
                  </p:pic>
                </p:oleObj>
              </mc:Fallback>
            </mc:AlternateContent>
          </a:graphicData>
        </a:graphic>
      </p:graphicFrame>
    </p:spTree>
    <p:extLst>
      <p:ext uri="{BB962C8B-B14F-4D97-AF65-F5344CB8AC3E}">
        <p14:creationId xmlns:p14="http://schemas.microsoft.com/office/powerpoint/2010/main" val="214878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7" name="6 CuadroTexto"/>
          <p:cNvSpPr txBox="1"/>
          <p:nvPr/>
        </p:nvSpPr>
        <p:spPr>
          <a:xfrm>
            <a:off x="971600" y="2981506"/>
            <a:ext cx="7344816" cy="954107"/>
          </a:xfrm>
          <a:prstGeom prst="rect">
            <a:avLst/>
          </a:prstGeom>
          <a:noFill/>
        </p:spPr>
        <p:txBody>
          <a:bodyPr wrap="square" rtlCol="0">
            <a:spAutoFit/>
          </a:bodyPr>
          <a:lstStyle/>
          <a:p>
            <a:pPr lvl="0" algn="ctr"/>
            <a:r>
              <a:rPr lang="es-ES" sz="2800" b="1" dirty="0"/>
              <a:t>DISEÑO DE LAS ESTRUCTURAS PARA SEDIMENTACIÓN DE ALTA TASA DE REMOCIÓN</a:t>
            </a:r>
            <a:endParaRPr lang="es-MX" sz="2800" b="1" dirty="0"/>
          </a:p>
        </p:txBody>
      </p:sp>
      <p:cxnSp>
        <p:nvCxnSpPr>
          <p:cNvPr id="11" name="10 Conector recto"/>
          <p:cNvCxnSpPr/>
          <p:nvPr/>
        </p:nvCxnSpPr>
        <p:spPr>
          <a:xfrm>
            <a:off x="755576" y="1844824"/>
            <a:ext cx="21660" cy="4584572"/>
          </a:xfrm>
          <a:prstGeom prst="line">
            <a:avLst/>
          </a:prstGeom>
          <a:ln w="63500" cmpd="dbl">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2860578" y="4941168"/>
            <a:ext cx="6215106" cy="523220"/>
          </a:xfrm>
          <a:prstGeom prst="rect">
            <a:avLst/>
          </a:prstGeom>
          <a:noFill/>
        </p:spPr>
        <p:txBody>
          <a:bodyPr wrap="square" rtlCol="0">
            <a:spAutoFit/>
          </a:bodyPr>
          <a:lstStyle/>
          <a:p>
            <a:pPr algn="ctr"/>
            <a:r>
              <a:rPr lang="es-MX" sz="2800" b="1" i="1" cap="small" dirty="0"/>
              <a:t>Dr. </a:t>
            </a:r>
            <a:r>
              <a:rPr lang="es-MX" sz="2800" b="1" i="1" cap="small" dirty="0" err="1"/>
              <a:t>Daury</a:t>
            </a:r>
            <a:r>
              <a:rPr lang="es-MX" sz="2800" b="1" i="1" cap="small" dirty="0"/>
              <a:t> García Pulido</a:t>
            </a:r>
          </a:p>
        </p:txBody>
      </p:sp>
    </p:spTree>
    <p:extLst>
      <p:ext uri="{BB962C8B-B14F-4D97-AF65-F5344CB8AC3E}">
        <p14:creationId xmlns:p14="http://schemas.microsoft.com/office/powerpoint/2010/main" val="1659971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pic>
        <p:nvPicPr>
          <p:cNvPr id="3" name="Imagen 2"/>
          <p:cNvPicPr>
            <a:picLocks noChangeAspect="1"/>
          </p:cNvPicPr>
          <p:nvPr/>
        </p:nvPicPr>
        <p:blipFill>
          <a:blip r:embed="rId3"/>
          <a:stretch>
            <a:fillRect/>
          </a:stretch>
        </p:blipFill>
        <p:spPr>
          <a:xfrm>
            <a:off x="601887" y="2467427"/>
            <a:ext cx="7996621" cy="3855069"/>
          </a:xfrm>
          <a:prstGeom prst="rect">
            <a:avLst/>
          </a:prstGeom>
        </p:spPr>
      </p:pic>
    </p:spTree>
    <p:extLst>
      <p:ext uri="{BB962C8B-B14F-4D97-AF65-F5344CB8AC3E}">
        <p14:creationId xmlns:p14="http://schemas.microsoft.com/office/powerpoint/2010/main" val="1292991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7" name="Rectangle 5"/>
          <p:cNvSpPr>
            <a:spLocks noChangeArrowheads="1"/>
          </p:cNvSpPr>
          <p:nvPr/>
        </p:nvSpPr>
        <p:spPr bwMode="auto">
          <a:xfrm>
            <a:off x="611560" y="448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a:ln>
                  <a:noFill/>
                </a:ln>
                <a:solidFill>
                  <a:schemeClr val="tx1"/>
                </a:solidFill>
                <a:effectLst/>
              </a:rPr>
              <a:t> </a:t>
            </a:r>
            <a:endParaRPr kumimoji="0" lang="es-MX" altLang="es-MX" sz="1800" b="0" i="0" u="none" strike="noStrike" cap="none" normalizeH="0" baseline="0">
              <a:ln>
                <a:noFill/>
              </a:ln>
              <a:solidFill>
                <a:schemeClr val="tx1"/>
              </a:solidFill>
              <a:effectLst/>
              <a:latin typeface="Arial" panose="020B0604020202020204" pitchFamily="34" charset="0"/>
            </a:endParaRPr>
          </a:p>
        </p:txBody>
      </p:sp>
      <p:pic>
        <p:nvPicPr>
          <p:cNvPr id="3" name="Imagen 2"/>
          <p:cNvPicPr>
            <a:picLocks noChangeAspect="1"/>
          </p:cNvPicPr>
          <p:nvPr/>
        </p:nvPicPr>
        <p:blipFill>
          <a:blip r:embed="rId4"/>
          <a:stretch>
            <a:fillRect/>
          </a:stretch>
        </p:blipFill>
        <p:spPr>
          <a:xfrm>
            <a:off x="581998" y="2572220"/>
            <a:ext cx="8271516" cy="2008908"/>
          </a:xfrm>
          <a:prstGeom prst="rect">
            <a:avLst/>
          </a:prstGeom>
        </p:spPr>
      </p:pic>
      <p:sp>
        <p:nvSpPr>
          <p:cNvPr id="23" name="Rectangle 2"/>
          <p:cNvSpPr>
            <a:spLocks noChangeArrowheads="1"/>
          </p:cNvSpPr>
          <p:nvPr/>
        </p:nvSpPr>
        <p:spPr bwMode="auto">
          <a:xfrm>
            <a:off x="555702" y="4873983"/>
            <a:ext cx="38002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Para calcular las velocidades reales y la </a:t>
            </a:r>
            <a:endParaRPr kumimoji="0" lang="es-MX" altLang="es-MX"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25" name="Objeto 24"/>
          <p:cNvGraphicFramePr>
            <a:graphicFrameLocks noChangeAspect="1"/>
          </p:cNvGraphicFramePr>
          <p:nvPr>
            <p:extLst>
              <p:ext uri="{D42A27DB-BD31-4B8C-83A1-F6EECF244321}">
                <p14:modId xmlns:p14="http://schemas.microsoft.com/office/powerpoint/2010/main" val="4035513587"/>
              </p:ext>
            </p:extLst>
          </p:nvPr>
        </p:nvGraphicFramePr>
        <p:xfrm>
          <a:off x="5183560" y="4721014"/>
          <a:ext cx="1364400" cy="644491"/>
        </p:xfrm>
        <a:graphic>
          <a:graphicData uri="http://schemas.openxmlformats.org/presentationml/2006/ole">
            <mc:AlternateContent xmlns:mc="http://schemas.openxmlformats.org/markup-compatibility/2006">
              <mc:Choice xmlns:v="urn:schemas-microsoft-com:vml" Requires="v">
                <p:oleObj spid="_x0000_s71687" r:id="rId5" imgW="596900" imgH="431800" progId="Equation.3">
                  <p:embed/>
                </p:oleObj>
              </mc:Choice>
              <mc:Fallback>
                <p:oleObj r:id="rId5" imgW="596900" imgH="4318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3560" y="4721014"/>
                        <a:ext cx="1364400" cy="644491"/>
                      </a:xfrm>
                      <a:prstGeom prst="rect">
                        <a:avLst/>
                      </a:prstGeom>
                      <a:noFill/>
                    </p:spPr>
                  </p:pic>
                </p:oleObj>
              </mc:Fallback>
            </mc:AlternateContent>
          </a:graphicData>
        </a:graphic>
      </p:graphicFrame>
      <p:sp>
        <p:nvSpPr>
          <p:cNvPr id="28" name="Rectangle 3"/>
          <p:cNvSpPr>
            <a:spLocks noChangeArrowheads="1"/>
          </p:cNvSpPr>
          <p:nvPr/>
        </p:nvSpPr>
        <p:spPr bwMode="auto">
          <a:xfrm>
            <a:off x="548389" y="5660311"/>
            <a:ext cx="427713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Se requiere del apoyo de una tabla de Excel</a:t>
            </a:r>
            <a:endParaRPr kumimoji="0" lang="es-MX" altLang="es-MX"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1291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432171" y="2643214"/>
            <a:ext cx="7933919" cy="3679283"/>
          </a:xfrm>
          <a:prstGeom prst="rect">
            <a:avLst/>
          </a:prstGeom>
        </p:spPr>
      </p:pic>
    </p:spTree>
    <p:extLst>
      <p:ext uri="{BB962C8B-B14F-4D97-AF65-F5344CB8AC3E}">
        <p14:creationId xmlns:p14="http://schemas.microsoft.com/office/powerpoint/2010/main" val="2353776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3"/>
          <p:cNvSpPr>
            <a:spLocks noChangeArrowheads="1"/>
          </p:cNvSpPr>
          <p:nvPr/>
        </p:nvSpPr>
        <p:spPr bwMode="auto">
          <a:xfrm>
            <a:off x="439611" y="2370954"/>
            <a:ext cx="8137581"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Nota:</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La altura </a:t>
            </a:r>
            <a:r>
              <a:rPr kumimoji="0" lang="es-MX" altLang="es-MX" sz="16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Hx</a:t>
            </a:r>
            <a:r>
              <a:rPr kumimoji="0" lang="es-MX" altLang="es-MX" sz="1600" b="0" i="0" u="none" strike="noStrike" cap="none" normalizeH="0" baseline="-3000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se determina con la variación de altura que existe entre un orificio y otro, y se le resta la altura anterior. </a:t>
            </a:r>
          </a:p>
          <a:p>
            <a:pPr marL="0" marR="0" lvl="0" indent="0" algn="just" defTabSz="914400" rtl="0" eaLnBrk="0" fontAlgn="base" latinLnBrk="0" hangingPunct="0">
              <a:lnSpc>
                <a:spcPct val="100000"/>
              </a:lnSpc>
              <a:spcBef>
                <a:spcPct val="0"/>
              </a:spcBef>
              <a:spcAft>
                <a:spcPct val="0"/>
              </a:spcAft>
              <a:buClrTx/>
              <a:buSzTx/>
              <a:buFontTx/>
              <a:buNone/>
              <a:tabLst/>
            </a:pPr>
            <a:endParaRPr lang="es-MX" altLang="es-MX" sz="1600" dirty="0">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Esto es: </a:t>
            </a:r>
            <a:endParaRPr kumimoji="0" lang="es-MX" altLang="es-MX"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graphicFrame>
        <p:nvGraphicFramePr>
          <p:cNvPr id="16" name="Objeto 15"/>
          <p:cNvGraphicFramePr>
            <a:graphicFrameLocks noChangeAspect="1"/>
          </p:cNvGraphicFramePr>
          <p:nvPr>
            <p:extLst>
              <p:ext uri="{D42A27DB-BD31-4B8C-83A1-F6EECF244321}">
                <p14:modId xmlns:p14="http://schemas.microsoft.com/office/powerpoint/2010/main" val="3273263370"/>
              </p:ext>
            </p:extLst>
          </p:nvPr>
        </p:nvGraphicFramePr>
        <p:xfrm>
          <a:off x="2014538" y="3331791"/>
          <a:ext cx="1524240" cy="338720"/>
        </p:xfrm>
        <a:graphic>
          <a:graphicData uri="http://schemas.openxmlformats.org/presentationml/2006/ole">
            <mc:AlternateContent xmlns:mc="http://schemas.openxmlformats.org/markup-compatibility/2006">
              <mc:Choice xmlns:v="urn:schemas-microsoft-com:vml" Requires="v">
                <p:oleObj spid="_x0000_s78862" r:id="rId4" imgW="1028700" imgH="228600" progId="Equation.3">
                  <p:embed/>
                </p:oleObj>
              </mc:Choice>
              <mc:Fallback>
                <p:oleObj r:id="rId4" imgW="10287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4538" y="3331791"/>
                        <a:ext cx="1524240" cy="338720"/>
                      </a:xfrm>
                      <a:prstGeom prst="rect">
                        <a:avLst/>
                      </a:prstGeom>
                      <a:noFill/>
                    </p:spPr>
                  </p:pic>
                </p:oleObj>
              </mc:Fallback>
            </mc:AlternateContent>
          </a:graphicData>
        </a:graphic>
      </p:graphicFrame>
      <p:graphicFrame>
        <p:nvGraphicFramePr>
          <p:cNvPr id="23" name="Objeto 22"/>
          <p:cNvGraphicFramePr>
            <a:graphicFrameLocks noChangeAspect="1"/>
          </p:cNvGraphicFramePr>
          <p:nvPr>
            <p:extLst>
              <p:ext uri="{D42A27DB-BD31-4B8C-83A1-F6EECF244321}">
                <p14:modId xmlns:p14="http://schemas.microsoft.com/office/powerpoint/2010/main" val="253895351"/>
              </p:ext>
            </p:extLst>
          </p:nvPr>
        </p:nvGraphicFramePr>
        <p:xfrm>
          <a:off x="442515" y="4590668"/>
          <a:ext cx="6643560" cy="720386"/>
        </p:xfrm>
        <a:graphic>
          <a:graphicData uri="http://schemas.openxmlformats.org/presentationml/2006/ole">
            <mc:AlternateContent xmlns:mc="http://schemas.openxmlformats.org/markup-compatibility/2006">
              <mc:Choice xmlns:v="urn:schemas-microsoft-com:vml" Requires="v">
                <p:oleObj spid="_x0000_s78863" r:id="rId6" imgW="3949700" imgH="431800" progId="Equation.3">
                  <p:embed/>
                </p:oleObj>
              </mc:Choice>
              <mc:Fallback>
                <p:oleObj r:id="rId6" imgW="3949700" imgH="43180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2515" y="4590668"/>
                        <a:ext cx="6643560" cy="720386"/>
                      </a:xfrm>
                      <a:prstGeom prst="rect">
                        <a:avLst/>
                      </a:prstGeom>
                      <a:noFill/>
                    </p:spPr>
                  </p:pic>
                </p:oleObj>
              </mc:Fallback>
            </mc:AlternateContent>
          </a:graphicData>
        </a:graphic>
      </p:graphicFrame>
      <p:sp>
        <p:nvSpPr>
          <p:cNvPr id="27" name="Rectangle 4"/>
          <p:cNvSpPr>
            <a:spLocks noChangeArrowheads="1"/>
          </p:cNvSpPr>
          <p:nvPr/>
        </p:nvSpPr>
        <p:spPr bwMode="auto">
          <a:xfrm>
            <a:off x="413316" y="3885468"/>
            <a:ext cx="26642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La variación de altura es: </a:t>
            </a:r>
            <a:endParaRPr kumimoji="0" lang="es-MX" altLang="es-MX"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28" name="Rectangle 6"/>
          <p:cNvSpPr>
            <a:spLocks noChangeArrowheads="1"/>
          </p:cNvSpPr>
          <p:nvPr/>
        </p:nvSpPr>
        <p:spPr bwMode="auto">
          <a:xfrm>
            <a:off x="611560" y="54920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0" name="Rectangle 7"/>
          <p:cNvSpPr>
            <a:spLocks noChangeArrowheads="1"/>
          </p:cNvSpPr>
          <p:nvPr/>
        </p:nvSpPr>
        <p:spPr bwMode="auto">
          <a:xfrm>
            <a:off x="400039" y="5656893"/>
            <a:ext cx="791637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1" i="0" u="none" strike="noStrike" cap="none" normalizeH="0" baseline="0" dirty="0">
                <a:ln>
                  <a:noFill/>
                </a:ln>
                <a:solidFill>
                  <a:schemeClr val="tx1"/>
                </a:solidFill>
                <a:effectLst/>
                <a:latin typeface="Bookman Old Style" panose="02050604050505020204" pitchFamily="18" charset="0"/>
                <a:cs typeface="Arial" panose="020B0604020202020204" pitchFamily="34" charset="0"/>
              </a:rPr>
              <a:t>Así pues, observando la tabla tenemos que la velocidad real en el primer orificio es: </a:t>
            </a:r>
            <a:r>
              <a:rPr kumimoji="0" lang="es-MX" altLang="es-MX"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V</a:t>
            </a:r>
            <a:r>
              <a:rPr kumimoji="0" lang="es-MX" altLang="es-MX" sz="14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a:t>
            </a:r>
            <a:r>
              <a:rPr kumimoji="0" lang="es-MX" altLang="es-MX"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0.1124 m/s y la velocidad real en último orificio es: V</a:t>
            </a:r>
            <a:r>
              <a:rPr kumimoji="0" lang="es-MX" altLang="es-MX" sz="14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a:t>
            </a:r>
            <a:r>
              <a:rPr kumimoji="0" lang="es-MX" altLang="es-MX" sz="14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0.1889 m/s</a:t>
            </a:r>
            <a:endParaRPr kumimoji="0" lang="es-MX" altLang="es-MX" sz="2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9764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417000" y="2564904"/>
            <a:ext cx="8252540" cy="3942259"/>
          </a:xfrm>
          <a:prstGeom prst="rect">
            <a:avLst/>
          </a:prstGeom>
        </p:spPr>
      </p:pic>
    </p:spTree>
    <p:extLst>
      <p:ext uri="{BB962C8B-B14F-4D97-AF65-F5344CB8AC3E}">
        <p14:creationId xmlns:p14="http://schemas.microsoft.com/office/powerpoint/2010/main" val="629328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439611" y="2269111"/>
            <a:ext cx="661270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b="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Gradiente de velocidad en los orificios</a:t>
            </a:r>
          </a:p>
          <a:p>
            <a:pPr marL="0" marR="0" lvl="0" indent="0" algn="just" defTabSz="914400" rtl="0" eaLnBrk="0" fontAlgn="base" latinLnBrk="0" hangingPunct="0">
              <a:lnSpc>
                <a:spcPct val="100000"/>
              </a:lnSpc>
              <a:spcBef>
                <a:spcPct val="0"/>
              </a:spcBef>
              <a:spcAft>
                <a:spcPct val="0"/>
              </a:spcAft>
              <a:buClrTx/>
              <a:buSzTx/>
              <a:buFontTx/>
              <a:buNone/>
              <a:tabLst/>
            </a:pPr>
            <a:endParaRPr lang="es-MX" altLang="es-MX" sz="1600" i="1" dirty="0">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Para calcular el gradiente de velocidad se emplea la siguiente fórmula:</a:t>
            </a: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1622401528"/>
              </p:ext>
            </p:extLst>
          </p:nvPr>
        </p:nvGraphicFramePr>
        <p:xfrm>
          <a:off x="1763688" y="3582048"/>
          <a:ext cx="3439332" cy="1178512"/>
        </p:xfrm>
        <a:graphic>
          <a:graphicData uri="http://schemas.openxmlformats.org/presentationml/2006/ole">
            <mc:AlternateContent xmlns:mc="http://schemas.openxmlformats.org/markup-compatibility/2006">
              <mc:Choice xmlns:v="urn:schemas-microsoft-com:vml" Requires="v">
                <p:oleObj spid="_x0000_s74760" r:id="rId4" imgW="1358900" imgH="469900" progId="Equation.3">
                  <p:embed/>
                </p:oleObj>
              </mc:Choice>
              <mc:Fallback>
                <p:oleObj r:id="rId4" imgW="1358900" imgH="4699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3582048"/>
                        <a:ext cx="3439332" cy="1178512"/>
                      </a:xfrm>
                      <a:prstGeom prst="rect">
                        <a:avLst/>
                      </a:prstGeom>
                      <a:noFill/>
                    </p:spPr>
                  </p:pic>
                </p:oleObj>
              </mc:Fallback>
            </mc:AlternateContent>
          </a:graphicData>
        </a:graphic>
      </p:graphicFrame>
      <p:sp>
        <p:nvSpPr>
          <p:cNvPr id="23" name="Rectangle 3"/>
          <p:cNvSpPr>
            <a:spLocks noChangeArrowheads="1"/>
          </p:cNvSpPr>
          <p:nvPr/>
        </p:nvSpPr>
        <p:spPr bwMode="auto">
          <a:xfrm>
            <a:off x="1735755" y="5229200"/>
            <a:ext cx="499648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Donde:</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1000 kg/m</a:t>
            </a:r>
            <a:r>
              <a:rPr kumimoji="0" lang="es-MX" altLang="es-MX" sz="16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3</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1.03x10-</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4 kg s/m</a:t>
            </a:r>
            <a:r>
              <a:rPr kumimoji="0" lang="es-MX" altLang="es-MX" sz="16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kumimoji="0" lang="es-MX" altLang="es-MX"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p>
        </p:txBody>
      </p:sp>
    </p:spTree>
    <p:extLst>
      <p:ext uri="{BB962C8B-B14F-4D97-AF65-F5344CB8AC3E}">
        <p14:creationId xmlns:p14="http://schemas.microsoft.com/office/powerpoint/2010/main" val="634303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DIMENSIONAMIENTO DEL CANAL DE AGUA FLOCULADA</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6" name="Imagen 15"/>
          <p:cNvPicPr>
            <a:picLocks noChangeAspect="1"/>
          </p:cNvPicPr>
          <p:nvPr/>
        </p:nvPicPr>
        <p:blipFill>
          <a:blip r:embed="rId3"/>
          <a:stretch>
            <a:fillRect/>
          </a:stretch>
        </p:blipFill>
        <p:spPr>
          <a:xfrm>
            <a:off x="359773" y="2348880"/>
            <a:ext cx="7668612" cy="4139142"/>
          </a:xfrm>
          <a:prstGeom prst="rect">
            <a:avLst/>
          </a:prstGeom>
        </p:spPr>
      </p:pic>
    </p:spTree>
    <p:extLst>
      <p:ext uri="{BB962C8B-B14F-4D97-AF65-F5344CB8AC3E}">
        <p14:creationId xmlns:p14="http://schemas.microsoft.com/office/powerpoint/2010/main" val="3327093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DISEÑO DEL CANAL DE LODOS (con sifones extractores</a:t>
            </a:r>
            <a:r>
              <a:rPr lang="es-MX" dirty="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6" name="Rectangle 2"/>
          <p:cNvSpPr>
            <a:spLocks noChangeArrowheads="1"/>
          </p:cNvSpPr>
          <p:nvPr/>
        </p:nvSpPr>
        <p:spPr bwMode="auto">
          <a:xfrm>
            <a:off x="462168" y="2730833"/>
            <a:ext cx="354776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Caudal que puede extraer cada sifón</a:t>
            </a:r>
            <a:endParaRPr kumimoji="0" lang="es-MX" altLang="es-MX"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23" name="Objeto 22"/>
          <p:cNvGraphicFramePr>
            <a:graphicFrameLocks noChangeAspect="1"/>
          </p:cNvGraphicFramePr>
          <p:nvPr>
            <p:extLst>
              <p:ext uri="{D42A27DB-BD31-4B8C-83A1-F6EECF244321}">
                <p14:modId xmlns:p14="http://schemas.microsoft.com/office/powerpoint/2010/main" val="4100730314"/>
              </p:ext>
            </p:extLst>
          </p:nvPr>
        </p:nvGraphicFramePr>
        <p:xfrm>
          <a:off x="2831111" y="3676525"/>
          <a:ext cx="2357645" cy="563331"/>
        </p:xfrm>
        <a:graphic>
          <a:graphicData uri="http://schemas.openxmlformats.org/presentationml/2006/ole">
            <mc:AlternateContent xmlns:mc="http://schemas.openxmlformats.org/markup-compatibility/2006">
              <mc:Choice xmlns:v="urn:schemas-microsoft-com:vml" Requires="v">
                <p:oleObj spid="_x0000_s76807" r:id="rId4" imgW="1079032" imgH="253890" progId="Equation.3">
                  <p:embed/>
                </p:oleObj>
              </mc:Choice>
              <mc:Fallback>
                <p:oleObj r:id="rId4" imgW="1079032" imgH="25389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1111" y="3676525"/>
                        <a:ext cx="2357645" cy="563331"/>
                      </a:xfrm>
                      <a:prstGeom prst="rect">
                        <a:avLst/>
                      </a:prstGeom>
                      <a:noFill/>
                    </p:spPr>
                  </p:pic>
                </p:oleObj>
              </mc:Fallback>
            </mc:AlternateContent>
          </a:graphicData>
        </a:graphic>
      </p:graphicFrame>
      <p:sp>
        <p:nvSpPr>
          <p:cNvPr id="25" name="Rectangle 3"/>
          <p:cNvSpPr>
            <a:spLocks noChangeArrowheads="1"/>
          </p:cNvSpPr>
          <p:nvPr/>
        </p:nvSpPr>
        <p:spPr bwMode="auto">
          <a:xfrm>
            <a:off x="2326597" y="4713700"/>
            <a:ext cx="2858475"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Donde:</a:t>
            </a:r>
          </a:p>
          <a:p>
            <a:pPr marL="0" marR="0" lvl="0" indent="457200" algn="just" defTabSz="914400" rtl="0" eaLnBrk="0" fontAlgn="base" latinLnBrk="0" hangingPunct="0">
              <a:lnSpc>
                <a:spcPct val="100000"/>
              </a:lnSpc>
              <a:spcBef>
                <a:spcPct val="0"/>
              </a:spcBef>
              <a:spcAft>
                <a:spcPct val="0"/>
              </a:spcAft>
              <a:buClrTx/>
              <a:buSzTx/>
              <a:buFontTx/>
              <a:buNone/>
              <a:tabLst/>
            </a:pPr>
            <a:endParaRPr lang="es-MX" altLang="es-MX" sz="1200" dirty="0">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 = 1 ½” = 0.0381 m</a:t>
            </a:r>
            <a:endParaRPr kumimoji="0" lang="es-MX" altLang="es-MX" sz="800" b="0" i="0" u="none" strike="noStrike" cap="none" normalizeH="0" baseline="0" dirty="0">
              <a:ln>
                <a:noFill/>
              </a:ln>
              <a:solidFill>
                <a:schemeClr val="tx1"/>
              </a:solidFill>
              <a:effectLst/>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L = 1.80 m</a:t>
            </a:r>
            <a:endParaRPr kumimoji="0" lang="es-MX" altLang="es-MX" sz="800" b="0" i="0" u="none" strike="noStrike" cap="none" normalizeH="0" baseline="0" dirty="0">
              <a:ln>
                <a:noFill/>
              </a:ln>
              <a:solidFill>
                <a:schemeClr val="tx1"/>
              </a:solidFill>
              <a:effectLst/>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endParaRPr lang="es-MX" altLang="es-MX" sz="800" dirty="0">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Por lo tanto: </a:t>
            </a:r>
            <a:endParaRPr kumimoji="0" lang="es-MX" altLang="es-MX" sz="800" b="0" i="0" u="none" strike="noStrike" cap="none" normalizeH="0" baseline="0" dirty="0">
              <a:ln>
                <a:noFill/>
              </a:ln>
              <a:solidFill>
                <a:schemeClr val="tx1"/>
              </a:solidFill>
              <a:effectLst/>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L/D = 1.80m / 0.0381m = 47.244</a:t>
            </a:r>
            <a:endParaRPr kumimoji="0" lang="es-MX" altLang="es-MX" sz="1800" b="0" i="0" u="none" strike="noStrike" cap="none" normalizeH="0" baseline="0" dirty="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val="2489511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DISEÑO DEL CANAL DE LODOS (con sifones extractores</a:t>
            </a:r>
            <a:r>
              <a:rPr lang="es-MX" dirty="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439611" y="2380150"/>
            <a:ext cx="8415591" cy="3456384"/>
          </a:xfrm>
          <a:prstGeom prst="rect">
            <a:avLst/>
          </a:prstGeom>
        </p:spPr>
      </p:pic>
    </p:spTree>
    <p:extLst>
      <p:ext uri="{BB962C8B-B14F-4D97-AF65-F5344CB8AC3E}">
        <p14:creationId xmlns:p14="http://schemas.microsoft.com/office/powerpoint/2010/main" val="1836909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DISEÑO DEL CANAL DE LODOS (con sifones extractores</a:t>
            </a:r>
            <a:r>
              <a:rPr lang="es-MX" dirty="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499225" y="2764423"/>
            <a:ext cx="8077967" cy="3357739"/>
          </a:xfrm>
          <a:prstGeom prst="rect">
            <a:avLst/>
          </a:prstGeom>
        </p:spPr>
      </p:pic>
    </p:spTree>
    <p:extLst>
      <p:ext uri="{BB962C8B-B14F-4D97-AF65-F5344CB8AC3E}">
        <p14:creationId xmlns:p14="http://schemas.microsoft.com/office/powerpoint/2010/main" val="1650092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12121E44-D02A-C141-9A24-1C7F5BBB0A4B}"/>
              </a:ext>
            </a:extLst>
          </p:cNvPr>
          <p:cNvSpPr>
            <a:spLocks noGrp="1"/>
          </p:cNvSpPr>
          <p:nvPr>
            <p:ph type="title"/>
          </p:nvPr>
        </p:nvSpPr>
        <p:spPr/>
        <p:txBody>
          <a:bodyPr/>
          <a:lstStyle/>
          <a:p>
            <a:r>
              <a:rPr lang="es-MX" dirty="0"/>
              <a:t>Índice</a:t>
            </a:r>
          </a:p>
        </p:txBody>
      </p:sp>
      <p:pic>
        <p:nvPicPr>
          <p:cNvPr id="10" name="Marcador de contenido 9">
            <a:extLst>
              <a:ext uri="{FF2B5EF4-FFF2-40B4-BE49-F238E27FC236}">
                <a16:creationId xmlns:a16="http://schemas.microsoft.com/office/drawing/2014/main" id="{5A5A7CFD-962B-B54A-B0E6-75E27E439D8B}"/>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 y="1700808"/>
            <a:ext cx="9117557" cy="4536504"/>
          </a:xfrm>
        </p:spPr>
      </p:pic>
    </p:spTree>
    <p:extLst>
      <p:ext uri="{BB962C8B-B14F-4D97-AF65-F5344CB8AC3E}">
        <p14:creationId xmlns:p14="http://schemas.microsoft.com/office/powerpoint/2010/main" val="675250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DISEÑO DEL CANAL DE LODOS (con sifones extractores</a:t>
            </a:r>
            <a:r>
              <a:rPr lang="es-MX" dirty="0">
                <a:latin typeface="Arial" panose="020B0604020202020204" pitchFamily="34" charset="0"/>
                <a:cs typeface="Arial" panose="020B0604020202020204" pitchFamily="34" charset="0"/>
              </a:rPr>
              <a:t>)</a:t>
            </a:r>
            <a:endParaRPr lang="es-MX" b="1" dirty="0">
              <a:latin typeface="Arial" panose="020B0604020202020204" pitchFamily="34" charset="0"/>
              <a:cs typeface="Arial" panose="020B0604020202020204" pitchFamily="34"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611560" y="2364225"/>
            <a:ext cx="8281838" cy="3958272"/>
          </a:xfrm>
          <a:prstGeom prst="rect">
            <a:avLst/>
          </a:prstGeom>
        </p:spPr>
      </p:pic>
    </p:spTree>
    <p:extLst>
      <p:ext uri="{BB962C8B-B14F-4D97-AF65-F5344CB8AC3E}">
        <p14:creationId xmlns:p14="http://schemas.microsoft.com/office/powerpoint/2010/main" val="42663318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1"/>
          <p:cNvSpPr>
            <a:spLocks noChangeArrowheads="1"/>
          </p:cNvSpPr>
          <p:nvPr/>
        </p:nvSpPr>
        <p:spPr bwMode="auto">
          <a:xfrm>
            <a:off x="426781" y="1763585"/>
            <a:ext cx="38704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DISEÑO DE LA ZONA DE SALIDA</a:t>
            </a:r>
            <a:r>
              <a:rPr kumimoji="0" lang="es-MX" altLang="es-MX" sz="105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s-MX" altLang="es-MX" sz="2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25" name="Imagen 24"/>
          <p:cNvPicPr>
            <a:picLocks noChangeAspect="1"/>
          </p:cNvPicPr>
          <p:nvPr/>
        </p:nvPicPr>
        <p:blipFill>
          <a:blip r:embed="rId3"/>
          <a:stretch>
            <a:fillRect/>
          </a:stretch>
        </p:blipFill>
        <p:spPr>
          <a:xfrm>
            <a:off x="439611" y="2754284"/>
            <a:ext cx="7882558" cy="2690036"/>
          </a:xfrm>
          <a:prstGeom prst="rect">
            <a:avLst/>
          </a:prstGeom>
        </p:spPr>
      </p:pic>
    </p:spTree>
    <p:extLst>
      <p:ext uri="{BB962C8B-B14F-4D97-AF65-F5344CB8AC3E}">
        <p14:creationId xmlns:p14="http://schemas.microsoft.com/office/powerpoint/2010/main" val="1152455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1"/>
          <p:cNvSpPr>
            <a:spLocks noChangeArrowheads="1"/>
          </p:cNvSpPr>
          <p:nvPr/>
        </p:nvSpPr>
        <p:spPr bwMode="auto">
          <a:xfrm>
            <a:off x="426781" y="1763585"/>
            <a:ext cx="38704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DISEÑO DE LA ZONA DE SALIDA</a:t>
            </a:r>
            <a:r>
              <a:rPr kumimoji="0" lang="es-MX" altLang="es-MX" sz="105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s-MX" altLang="es-MX" sz="2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9" name="Rectangle 1"/>
          <p:cNvSpPr>
            <a:spLocks noChangeArrowheads="1"/>
          </p:cNvSpPr>
          <p:nvPr/>
        </p:nvSpPr>
        <p:spPr bwMode="auto">
          <a:xfrm>
            <a:off x="-25365" y="4190307"/>
            <a:ext cx="8518726"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Se propone una separación entre canaletas horizontales, en base a la longitud total del</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decantador:</a:t>
            </a: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 d = 1.50 m</a:t>
            </a: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Despejando h de la ecuación anterior:</a:t>
            </a: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000" b="0" i="0" u="none" strike="noStrike" cap="none" normalizeH="0" baseline="0" dirty="0">
              <a:ln>
                <a:noFill/>
              </a:ln>
              <a:solidFill>
                <a:schemeClr val="tx1"/>
              </a:solidFill>
              <a:effectLst/>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s-MX" altLang="es-MX" sz="1600"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h = d/1.92 = (1.50 m) / 1.92 = 0.78 m</a:t>
            </a:r>
            <a:endParaRPr kumimoji="0" lang="es-MX" altLang="es-MX" sz="2400" b="0" i="0" u="none" strike="noStrike" cap="none" normalizeH="0" baseline="0" dirty="0">
              <a:ln>
                <a:noFill/>
              </a:ln>
              <a:solidFill>
                <a:schemeClr val="tx1"/>
              </a:solidFill>
              <a:effectLst/>
              <a:cs typeface="Arial" panose="020B0604020202020204" pitchFamily="34" charset="0"/>
            </a:endParaRPr>
          </a:p>
        </p:txBody>
      </p:sp>
      <p:sp>
        <p:nvSpPr>
          <p:cNvPr id="25" name="Rectángulo 24"/>
          <p:cNvSpPr/>
          <p:nvPr/>
        </p:nvSpPr>
        <p:spPr>
          <a:xfrm>
            <a:off x="362336" y="2603909"/>
            <a:ext cx="7869728" cy="1231106"/>
          </a:xfrm>
          <a:prstGeom prst="rect">
            <a:avLst/>
          </a:prstGeom>
        </p:spPr>
        <p:txBody>
          <a:bodyPr wrap="square">
            <a:spAutoFit/>
          </a:bodyPr>
          <a:lstStyle/>
          <a:p>
            <a:pPr algn="just">
              <a:spcAft>
                <a:spcPts val="600"/>
              </a:spcAft>
            </a:pPr>
            <a:r>
              <a:rPr lang="es-MX" sz="1600" dirty="0">
                <a:latin typeface="Arial" panose="020B0604020202020204" pitchFamily="34" charset="0"/>
                <a:ea typeface="Times New Roman" panose="02020603050405020304" pitchFamily="18" charset="0"/>
                <a:cs typeface="Arial" panose="020B0604020202020204" pitchFamily="34" charset="0"/>
              </a:rPr>
              <a:t>Con esta tasa superficial entramos en la figura 4.17 (anexo) de donde se obtiene la relación d/h en función de dicha tasa superficial. Entonces de la gráfica se obtiene:</a:t>
            </a:r>
          </a:p>
          <a:p>
            <a:pPr algn="just">
              <a:spcAft>
                <a:spcPts val="600"/>
              </a:spcAft>
            </a:pPr>
            <a:endParaRPr lang="es-MX" sz="1600" dirty="0">
              <a:latin typeface="Arial" panose="020B0604020202020204" pitchFamily="34" charset="0"/>
              <a:ea typeface="Times New Roman" panose="02020603050405020304" pitchFamily="18" charset="0"/>
              <a:cs typeface="Arial" panose="020B0604020202020204" pitchFamily="34" charset="0"/>
            </a:endParaRPr>
          </a:p>
          <a:p>
            <a:pPr algn="ctr"/>
            <a:r>
              <a:rPr lang="es-MX" sz="1600" dirty="0">
                <a:latin typeface="Arial" panose="020B0604020202020204" pitchFamily="34" charset="0"/>
                <a:ea typeface="Times New Roman" panose="02020603050405020304" pitchFamily="18" charset="0"/>
                <a:cs typeface="Arial" panose="020B0604020202020204" pitchFamily="34" charset="0"/>
              </a:rPr>
              <a:t>d/h  = 1.92 </a:t>
            </a: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82224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1"/>
          <p:cNvSpPr>
            <a:spLocks noChangeArrowheads="1"/>
          </p:cNvSpPr>
          <p:nvPr/>
        </p:nvSpPr>
        <p:spPr bwMode="auto">
          <a:xfrm>
            <a:off x="426781" y="1763585"/>
            <a:ext cx="38704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DISEÑO DE LA ZONA DE SALIDA</a:t>
            </a:r>
            <a:r>
              <a:rPr kumimoji="0" lang="es-MX" altLang="es-MX" sz="105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s-MX" altLang="es-MX" sz="2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3"/>
          <a:stretch>
            <a:fillRect/>
          </a:stretch>
        </p:blipFill>
        <p:spPr>
          <a:xfrm>
            <a:off x="539551" y="2453675"/>
            <a:ext cx="7272809" cy="1994897"/>
          </a:xfrm>
          <a:prstGeom prst="rect">
            <a:avLst/>
          </a:prstGeom>
        </p:spPr>
      </p:pic>
      <p:pic>
        <p:nvPicPr>
          <p:cNvPr id="16" name="Imagen 15"/>
          <p:cNvPicPr>
            <a:picLocks noChangeAspect="1"/>
          </p:cNvPicPr>
          <p:nvPr/>
        </p:nvPicPr>
        <p:blipFill>
          <a:blip r:embed="rId4"/>
          <a:stretch>
            <a:fillRect/>
          </a:stretch>
        </p:blipFill>
        <p:spPr>
          <a:xfrm>
            <a:off x="539551" y="4718091"/>
            <a:ext cx="7989121" cy="1440160"/>
          </a:xfrm>
          <a:prstGeom prst="rect">
            <a:avLst/>
          </a:prstGeom>
        </p:spPr>
      </p:pic>
    </p:spTree>
    <p:extLst>
      <p:ext uri="{BB962C8B-B14F-4D97-AF65-F5344CB8AC3E}">
        <p14:creationId xmlns:p14="http://schemas.microsoft.com/office/powerpoint/2010/main" val="362553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1"/>
          <p:cNvSpPr>
            <a:spLocks noChangeArrowheads="1"/>
          </p:cNvSpPr>
          <p:nvPr/>
        </p:nvSpPr>
        <p:spPr bwMode="auto">
          <a:xfrm>
            <a:off x="426781" y="1763585"/>
            <a:ext cx="38704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DISEÑO DE LA ZONA DE SALIDA</a:t>
            </a:r>
            <a:r>
              <a:rPr kumimoji="0" lang="es-MX" altLang="es-MX" sz="105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s-MX" altLang="es-MX" sz="2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3"/>
          <a:stretch>
            <a:fillRect/>
          </a:stretch>
        </p:blipFill>
        <p:spPr>
          <a:xfrm>
            <a:off x="426781" y="2708156"/>
            <a:ext cx="8434104" cy="2449036"/>
          </a:xfrm>
          <a:prstGeom prst="rect">
            <a:avLst/>
          </a:prstGeom>
        </p:spPr>
      </p:pic>
    </p:spTree>
    <p:extLst>
      <p:ext uri="{BB962C8B-B14F-4D97-AF65-F5344CB8AC3E}">
        <p14:creationId xmlns:p14="http://schemas.microsoft.com/office/powerpoint/2010/main" val="791068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21523"/>
            <a:ext cx="9132600" cy="1981372"/>
          </a:xfrm>
          <a:prstGeom prst="rect">
            <a:avLst/>
          </a:prstGeom>
        </p:spPr>
      </p:pic>
      <p:pic>
        <p:nvPicPr>
          <p:cNvPr id="3" name="Imagen 2"/>
          <p:cNvPicPr>
            <a:picLocks noChangeAspect="1"/>
          </p:cNvPicPr>
          <p:nvPr/>
        </p:nvPicPr>
        <p:blipFill>
          <a:blip r:embed="rId3"/>
          <a:stretch>
            <a:fillRect/>
          </a:stretch>
        </p:blipFill>
        <p:spPr>
          <a:xfrm>
            <a:off x="353962" y="2060848"/>
            <a:ext cx="8436076" cy="2736303"/>
          </a:xfrm>
          <a:prstGeom prst="rect">
            <a:avLst/>
          </a:prstGeom>
          <a:solidFill>
            <a:schemeClr val="bg1"/>
          </a:solidFill>
        </p:spPr>
      </p:pic>
      <p:sp>
        <p:nvSpPr>
          <p:cNvPr id="4" name="CuadroTexto 3"/>
          <p:cNvSpPr txBox="1"/>
          <p:nvPr/>
        </p:nvSpPr>
        <p:spPr>
          <a:xfrm>
            <a:off x="683568" y="5157192"/>
            <a:ext cx="7416824" cy="707886"/>
          </a:xfrm>
          <a:prstGeom prst="rect">
            <a:avLst/>
          </a:prstGeom>
          <a:noFill/>
        </p:spPr>
        <p:txBody>
          <a:bodyPr wrap="square" rtlCol="0">
            <a:spAutoFit/>
          </a:bodyPr>
          <a:lstStyle/>
          <a:p>
            <a:pPr algn="just"/>
            <a:r>
              <a:rPr lang="es-MX" sz="2000" dirty="0">
                <a:latin typeface="Arial" panose="020B0604020202020204" pitchFamily="34" charset="0"/>
                <a:cs typeface="Arial" panose="020B0604020202020204" pitchFamily="34" charset="0"/>
              </a:rPr>
              <a:t>Vista en planta del sedimentador de alta tasa de remoción siguiendo la arquitectura propuesta por el CEPIS</a:t>
            </a:r>
          </a:p>
        </p:txBody>
      </p:sp>
    </p:spTree>
    <p:extLst>
      <p:ext uri="{BB962C8B-B14F-4D97-AF65-F5344CB8AC3E}">
        <p14:creationId xmlns:p14="http://schemas.microsoft.com/office/powerpoint/2010/main" val="9276241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11560" y="1628800"/>
            <a:ext cx="7776864" cy="4616648"/>
          </a:xfrm>
          <a:prstGeom prst="rect">
            <a:avLst/>
          </a:prstGeom>
          <a:noFill/>
        </p:spPr>
        <p:txBody>
          <a:bodyPr wrap="square" rtlCol="0">
            <a:spAutoFit/>
          </a:bodyPr>
          <a:lstStyle/>
          <a:p>
            <a:pPr lvl="1"/>
            <a:endParaRPr lang="es-MX" sz="1400" b="1" dirty="0"/>
          </a:p>
          <a:p>
            <a:endParaRPr lang="es-ES_tradnl" sz="1400" b="1" dirty="0"/>
          </a:p>
          <a:p>
            <a:r>
              <a:rPr lang="es-ES_tradnl" sz="1400" b="1" dirty="0"/>
              <a:t>CEPIS (1992). Programa regional de mejoramiento de la calidad del agua para consumo humano. CEPIS, Lima </a:t>
            </a:r>
            <a:r>
              <a:rPr lang="es-ES_tradnl" sz="1400" b="1" dirty="0" err="1"/>
              <a:t>Peru</a:t>
            </a:r>
            <a:r>
              <a:rPr lang="es-ES_tradnl" sz="1400" b="1" dirty="0"/>
              <a:t>.</a:t>
            </a:r>
          </a:p>
          <a:p>
            <a:endParaRPr lang="es-ES_tradnl" sz="1400" b="1" dirty="0"/>
          </a:p>
          <a:p>
            <a:r>
              <a:rPr lang="es-MX" sz="1400" b="1" dirty="0"/>
              <a:t>CIRA- IMTA. (2005). Curso de operaciones unitarias en plantas potabilizadoras. IMTA Morelos, México.</a:t>
            </a:r>
          </a:p>
          <a:p>
            <a:endParaRPr lang="es-MX" sz="1400" b="1" dirty="0"/>
          </a:p>
          <a:p>
            <a:r>
              <a:rPr lang="es-MX" sz="1400" b="1" dirty="0"/>
              <a:t>González O. (2001). Diseño hidráulico de plantas potabilizadoras. CIH. Habana Cuba.</a:t>
            </a:r>
          </a:p>
          <a:p>
            <a:endParaRPr lang="es-MX" sz="1400" b="1" dirty="0"/>
          </a:p>
          <a:p>
            <a:r>
              <a:rPr lang="es-MX" sz="1400" b="1" dirty="0"/>
              <a:t>Arboleda J. (1973). Estructura de los procesos de clarificación del agua, </a:t>
            </a:r>
            <a:r>
              <a:rPr lang="es-MX" sz="1400" b="1" dirty="0" err="1"/>
              <a:t>Bogota</a:t>
            </a:r>
            <a:r>
              <a:rPr lang="es-MX" sz="1400" b="1" dirty="0"/>
              <a:t> Colombia.</a:t>
            </a:r>
          </a:p>
          <a:p>
            <a:endParaRPr lang="es-MX" sz="1400" b="1" dirty="0"/>
          </a:p>
          <a:p>
            <a:r>
              <a:rPr lang="es-MX" sz="1400" b="1" dirty="0" err="1"/>
              <a:t>Water</a:t>
            </a:r>
            <a:r>
              <a:rPr lang="es-MX" sz="1400" b="1" dirty="0"/>
              <a:t> </a:t>
            </a:r>
            <a:r>
              <a:rPr lang="es-MX" sz="1400" b="1" dirty="0" err="1"/>
              <a:t>enviromental</a:t>
            </a:r>
            <a:r>
              <a:rPr lang="es-MX" sz="1400" b="1" dirty="0"/>
              <a:t> </a:t>
            </a:r>
            <a:r>
              <a:rPr lang="es-MX" sz="1400" b="1" dirty="0" err="1"/>
              <a:t>Federations</a:t>
            </a:r>
            <a:r>
              <a:rPr lang="es-MX" sz="1400" b="1" dirty="0"/>
              <a:t> &amp; American </a:t>
            </a:r>
            <a:r>
              <a:rPr lang="es-MX" sz="1400" b="1" dirty="0" err="1"/>
              <a:t>Society</a:t>
            </a:r>
            <a:r>
              <a:rPr lang="es-MX" sz="1400" b="1" dirty="0"/>
              <a:t> of </a:t>
            </a:r>
            <a:r>
              <a:rPr lang="es-MX" sz="1400" b="1" dirty="0" err="1"/>
              <a:t>Cvil</a:t>
            </a:r>
            <a:r>
              <a:rPr lang="es-MX" sz="1400" b="1" dirty="0"/>
              <a:t> </a:t>
            </a:r>
            <a:r>
              <a:rPr lang="es-MX" sz="1400" b="1" dirty="0" err="1"/>
              <a:t>Engineers</a:t>
            </a:r>
            <a:r>
              <a:rPr lang="es-MX" sz="1400" b="1" dirty="0"/>
              <a:t>(1998). </a:t>
            </a:r>
            <a:r>
              <a:rPr lang="es-MX" sz="1400" b="1" dirty="0" err="1"/>
              <a:t>Design</a:t>
            </a:r>
            <a:r>
              <a:rPr lang="es-MX" sz="1400" b="1" dirty="0"/>
              <a:t> of Municipal </a:t>
            </a:r>
            <a:r>
              <a:rPr lang="es-MX" sz="1400" b="1" dirty="0" err="1"/>
              <a:t>Wastewater</a:t>
            </a:r>
            <a:r>
              <a:rPr lang="es-MX" sz="1400" b="1" dirty="0"/>
              <a:t> </a:t>
            </a:r>
            <a:r>
              <a:rPr lang="es-MX" sz="1400" b="1" dirty="0" err="1"/>
              <a:t>Treatment</a:t>
            </a:r>
            <a:r>
              <a:rPr lang="es-MX" sz="1400" b="1" dirty="0"/>
              <a:t> </a:t>
            </a:r>
            <a:r>
              <a:rPr lang="es-MX" sz="1400" b="1" dirty="0" err="1"/>
              <a:t>Plants</a:t>
            </a:r>
            <a:r>
              <a:rPr lang="es-MX" sz="1400" b="1" dirty="0"/>
              <a:t>, </a:t>
            </a:r>
            <a:r>
              <a:rPr lang="es-MX" sz="1400" b="1" dirty="0" err="1"/>
              <a:t>Volumes</a:t>
            </a:r>
            <a:r>
              <a:rPr lang="es-MX" sz="1400" b="1" dirty="0"/>
              <a:t> 2, WEF manual of </a:t>
            </a:r>
            <a:r>
              <a:rPr lang="es-MX" sz="1400" b="1" dirty="0" err="1"/>
              <a:t>Practice</a:t>
            </a:r>
            <a:r>
              <a:rPr lang="es-MX" sz="1400" b="1" dirty="0"/>
              <a:t> No 76. 4nd </a:t>
            </a:r>
            <a:r>
              <a:rPr lang="es-MX" sz="1400" b="1" dirty="0" err="1"/>
              <a:t>editions</a:t>
            </a:r>
            <a:r>
              <a:rPr lang="es-MX" sz="1400" b="1" dirty="0"/>
              <a:t>, WEF and ASCE, </a:t>
            </a:r>
            <a:r>
              <a:rPr lang="es-MX" sz="1400" b="1" dirty="0" err="1"/>
              <a:t>Vermount</a:t>
            </a:r>
            <a:r>
              <a:rPr lang="es-MX" sz="1400" b="1" dirty="0"/>
              <a:t>, USA.</a:t>
            </a:r>
          </a:p>
          <a:p>
            <a:endParaRPr lang="es-MX" sz="1400" b="1" dirty="0"/>
          </a:p>
          <a:p>
            <a:r>
              <a:rPr lang="es-MX" sz="1400" b="1" dirty="0" err="1"/>
              <a:t>Rolim</a:t>
            </a:r>
            <a:r>
              <a:rPr lang="es-MX" sz="1400" b="1" dirty="0"/>
              <a:t> S. (200) Sistemas de lagunas de estabilización. Mc Graw Hill. Bogotá, Colombia.</a:t>
            </a:r>
          </a:p>
          <a:p>
            <a:endParaRPr lang="es-MX" sz="1400" dirty="0"/>
          </a:p>
          <a:p>
            <a:r>
              <a:rPr lang="es-ES_tradnl" sz="1400" b="1" dirty="0" err="1"/>
              <a:t>Pontius</a:t>
            </a:r>
            <a:r>
              <a:rPr lang="es-ES_tradnl" sz="1400" b="1" dirty="0"/>
              <a:t>, F., editor técnico. American </a:t>
            </a:r>
            <a:r>
              <a:rPr lang="es-ES_tradnl" sz="1400" b="1" dirty="0" err="1"/>
              <a:t>Water</a:t>
            </a:r>
            <a:r>
              <a:rPr lang="es-ES_tradnl" sz="1400" b="1" dirty="0"/>
              <a:t> Works </a:t>
            </a:r>
            <a:r>
              <a:rPr lang="es-ES_tradnl" sz="1400" b="1" dirty="0" err="1"/>
              <a:t>Association</a:t>
            </a:r>
            <a:r>
              <a:rPr lang="es-ES_tradnl" sz="1400" b="1" dirty="0"/>
              <a:t> (AWWA), </a:t>
            </a:r>
            <a:r>
              <a:rPr lang="es-ES_tradnl" sz="1400" b="1" dirty="0" err="1"/>
              <a:t>Water</a:t>
            </a:r>
            <a:r>
              <a:rPr lang="es-ES_tradnl" sz="1400" b="1" dirty="0"/>
              <a:t> </a:t>
            </a:r>
            <a:r>
              <a:rPr lang="es-ES_tradnl" sz="1400" b="1" dirty="0" err="1"/>
              <a:t>Quality</a:t>
            </a:r>
            <a:r>
              <a:rPr lang="es-ES_tradnl" sz="1400" b="1" dirty="0"/>
              <a:t> and </a:t>
            </a:r>
            <a:r>
              <a:rPr lang="es-ES_tradnl" sz="1400" b="1" dirty="0" err="1"/>
              <a:t>Treatment</a:t>
            </a:r>
            <a:r>
              <a:rPr lang="es-ES_tradnl" sz="1400" b="1" dirty="0"/>
              <a:t>, A </a:t>
            </a:r>
            <a:r>
              <a:rPr lang="es-ES_tradnl" sz="1400" b="1" dirty="0" err="1"/>
              <a:t>Handbook</a:t>
            </a:r>
            <a:r>
              <a:rPr lang="es-ES_tradnl" sz="1400" b="1" dirty="0"/>
              <a:t> of </a:t>
            </a:r>
            <a:r>
              <a:rPr lang="es-ES_tradnl" sz="1400" b="1" dirty="0" err="1"/>
              <a:t>Community</a:t>
            </a:r>
            <a:r>
              <a:rPr lang="es-ES_tradnl" sz="1400" b="1" dirty="0"/>
              <a:t> </a:t>
            </a:r>
            <a:r>
              <a:rPr lang="es-ES_tradnl" sz="1400" b="1" dirty="0" err="1"/>
              <a:t>Water</a:t>
            </a:r>
            <a:r>
              <a:rPr lang="es-ES_tradnl" sz="1400" b="1" dirty="0"/>
              <a:t> </a:t>
            </a:r>
            <a:r>
              <a:rPr lang="es-ES_tradnl" sz="1400" b="1" dirty="0" err="1"/>
              <a:t>Supplies</a:t>
            </a:r>
            <a:r>
              <a:rPr lang="es-ES_tradnl" sz="1400" b="1" dirty="0"/>
              <a:t>, </a:t>
            </a:r>
            <a:r>
              <a:rPr lang="es-ES_tradnl" sz="1400" b="1" dirty="0" err="1"/>
              <a:t>Fourth</a:t>
            </a:r>
            <a:r>
              <a:rPr lang="es-ES_tradnl" sz="1400" b="1" dirty="0"/>
              <a:t> ed., Mc Graw Hill Book </a:t>
            </a:r>
            <a:r>
              <a:rPr lang="es-ES_tradnl" sz="1400" b="1" dirty="0" err="1"/>
              <a:t>Company</a:t>
            </a:r>
            <a:r>
              <a:rPr lang="es-ES_tradnl" sz="1400" b="1" dirty="0"/>
              <a:t>, </a:t>
            </a:r>
            <a:r>
              <a:rPr lang="es-ES_tradnl" sz="1400" b="1" dirty="0" err="1"/>
              <a:t>pag</a:t>
            </a:r>
            <a:r>
              <a:rPr lang="es-ES_tradnl" sz="1400" b="1" dirty="0"/>
              <a:t> 271, 1990</a:t>
            </a:r>
            <a:endParaRPr lang="es-MX" sz="1400" b="1" u="sng" dirty="0"/>
          </a:p>
          <a:p>
            <a:endParaRPr lang="es-MX" sz="1400" dirty="0"/>
          </a:p>
        </p:txBody>
      </p:sp>
      <p:sp>
        <p:nvSpPr>
          <p:cNvPr id="4" name="3 CuadroTexto"/>
          <p:cNvSpPr txBox="1"/>
          <p:nvPr/>
        </p:nvSpPr>
        <p:spPr>
          <a:xfrm>
            <a:off x="1547664" y="476672"/>
            <a:ext cx="7272808" cy="369332"/>
          </a:xfrm>
          <a:prstGeom prst="rect">
            <a:avLst/>
          </a:prstGeom>
          <a:solidFill>
            <a:schemeClr val="accent1"/>
          </a:solidFill>
        </p:spPr>
        <p:txBody>
          <a:bodyPr wrap="square" rtlCol="0">
            <a:spAutoFit/>
          </a:bodyPr>
          <a:lstStyle/>
          <a:p>
            <a:pPr lvl="0" algn="ctr"/>
            <a:r>
              <a:rPr lang="es-ES" b="1" dirty="0"/>
              <a:t>DISEÑO DE LAS ESTRUCTURAS PARA COAGULACIÓN Y FLOCULACIÓN</a:t>
            </a:r>
            <a:endParaRPr lang="es-MX" b="1" dirty="0"/>
          </a:p>
        </p:txBody>
      </p:sp>
      <p:sp>
        <p:nvSpPr>
          <p:cNvPr id="5" name="4 CuadroTexto"/>
          <p:cNvSpPr txBox="1"/>
          <p:nvPr/>
        </p:nvSpPr>
        <p:spPr>
          <a:xfrm>
            <a:off x="599380" y="1273185"/>
            <a:ext cx="1956396" cy="369332"/>
          </a:xfrm>
          <a:prstGeom prst="rect">
            <a:avLst/>
          </a:prstGeom>
          <a:solidFill>
            <a:srgbClr val="002060"/>
          </a:solidFill>
        </p:spPr>
        <p:txBody>
          <a:bodyPr wrap="square" rtlCol="0">
            <a:spAutoFit/>
          </a:bodyPr>
          <a:lstStyle/>
          <a:p>
            <a:pPr marL="0" lvl="1"/>
            <a:r>
              <a:rPr lang="es-ES_tradnl" b="1" dirty="0">
                <a:solidFill>
                  <a:schemeClr val="bg1"/>
                </a:solidFill>
              </a:rPr>
              <a:t>BIBLIOGRAFÍA</a:t>
            </a:r>
          </a:p>
        </p:txBody>
      </p:sp>
    </p:spTree>
    <p:extLst>
      <p:ext uri="{BB962C8B-B14F-4D97-AF65-F5344CB8AC3E}">
        <p14:creationId xmlns:p14="http://schemas.microsoft.com/office/powerpoint/2010/main" val="26500865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9" y="0"/>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611560" y="1628800"/>
            <a:ext cx="7776864" cy="4185761"/>
          </a:xfrm>
          <a:prstGeom prst="rect">
            <a:avLst/>
          </a:prstGeom>
          <a:noFill/>
        </p:spPr>
        <p:txBody>
          <a:bodyPr wrap="square" rtlCol="0">
            <a:spAutoFit/>
          </a:bodyPr>
          <a:lstStyle/>
          <a:p>
            <a:pPr lvl="1"/>
            <a:endParaRPr lang="es-MX" sz="1400" b="1" dirty="0"/>
          </a:p>
          <a:p>
            <a:endParaRPr lang="es-ES_tradnl" sz="1400" dirty="0"/>
          </a:p>
          <a:p>
            <a:r>
              <a:rPr lang="es-ES_tradnl" sz="1400" dirty="0"/>
              <a:t>California </a:t>
            </a:r>
            <a:r>
              <a:rPr lang="es-ES_tradnl" sz="1400" dirty="0" err="1"/>
              <a:t>Departament</a:t>
            </a:r>
            <a:r>
              <a:rPr lang="es-ES_tradnl" sz="1400" dirty="0"/>
              <a:t> of </a:t>
            </a:r>
            <a:r>
              <a:rPr lang="es-ES_tradnl" sz="1400" dirty="0" err="1"/>
              <a:t>Health</a:t>
            </a:r>
            <a:r>
              <a:rPr lang="es-ES_tradnl" sz="1400" dirty="0"/>
              <a:t> </a:t>
            </a:r>
            <a:r>
              <a:rPr lang="es-ES_tradnl" sz="1400" dirty="0" err="1"/>
              <a:t>Services</a:t>
            </a:r>
            <a:r>
              <a:rPr lang="es-ES_tradnl" sz="1400" dirty="0"/>
              <a:t>, </a:t>
            </a:r>
            <a:r>
              <a:rPr lang="es-ES_tradnl" sz="1400" dirty="0" err="1"/>
              <a:t>Sanitary</a:t>
            </a:r>
            <a:r>
              <a:rPr lang="es-ES_tradnl" sz="1400" dirty="0"/>
              <a:t> </a:t>
            </a:r>
            <a:r>
              <a:rPr lang="es-ES_tradnl" sz="1400" dirty="0" err="1"/>
              <a:t>Engineering</a:t>
            </a:r>
            <a:r>
              <a:rPr lang="es-ES_tradnl" sz="1400" dirty="0"/>
              <a:t> </a:t>
            </a:r>
            <a:r>
              <a:rPr lang="es-ES_tradnl" sz="1400" dirty="0" err="1"/>
              <a:t>Branch</a:t>
            </a:r>
            <a:r>
              <a:rPr lang="es-ES_tradnl" sz="1400" dirty="0"/>
              <a:t> and U.S. </a:t>
            </a:r>
            <a:r>
              <a:rPr lang="es-ES_tradnl" sz="1400" dirty="0" err="1"/>
              <a:t>Environmental</a:t>
            </a:r>
            <a:r>
              <a:rPr lang="es-ES_tradnl" sz="1400" dirty="0"/>
              <a:t> </a:t>
            </a:r>
            <a:r>
              <a:rPr lang="es-ES_tradnl" sz="1400" dirty="0" err="1"/>
              <a:t>Protection</a:t>
            </a:r>
            <a:r>
              <a:rPr lang="es-ES_tradnl" sz="1400" dirty="0"/>
              <a:t> Agency, Office of </a:t>
            </a:r>
            <a:r>
              <a:rPr lang="es-ES_tradnl" sz="1400" dirty="0" err="1"/>
              <a:t>Drinking</a:t>
            </a:r>
            <a:r>
              <a:rPr lang="es-ES_tradnl" sz="1400" dirty="0"/>
              <a:t> </a:t>
            </a:r>
            <a:r>
              <a:rPr lang="es-ES_tradnl" sz="1400" dirty="0" err="1"/>
              <a:t>Water</a:t>
            </a:r>
            <a:r>
              <a:rPr lang="es-ES_tradnl" sz="1400" dirty="0"/>
              <a:t>, </a:t>
            </a:r>
            <a:r>
              <a:rPr lang="es-ES_tradnl" sz="1400" b="1" dirty="0" err="1"/>
              <a:t>Water</a:t>
            </a:r>
            <a:r>
              <a:rPr lang="es-ES_tradnl" sz="1400" b="1" dirty="0"/>
              <a:t> </a:t>
            </a:r>
            <a:r>
              <a:rPr lang="es-ES_tradnl" sz="1400" b="1" dirty="0" err="1"/>
              <a:t>Treatment</a:t>
            </a:r>
            <a:r>
              <a:rPr lang="es-ES_tradnl" sz="1400" b="1" dirty="0"/>
              <a:t> </a:t>
            </a:r>
            <a:r>
              <a:rPr lang="es-ES_tradnl" sz="1400" b="1" dirty="0" err="1"/>
              <a:t>Plant</a:t>
            </a:r>
            <a:r>
              <a:rPr lang="es-ES_tradnl" sz="1400" b="1" dirty="0"/>
              <a:t> </a:t>
            </a:r>
            <a:r>
              <a:rPr lang="es-ES_tradnl" sz="1400" b="1" dirty="0" err="1"/>
              <a:t>Operation</a:t>
            </a:r>
            <a:r>
              <a:rPr lang="es-ES_tradnl" sz="1400" dirty="0"/>
              <a:t>, </a:t>
            </a:r>
            <a:r>
              <a:rPr lang="es-ES_tradnl" sz="1400" dirty="0" err="1"/>
              <a:t>Vol</a:t>
            </a:r>
            <a:r>
              <a:rPr lang="es-ES_tradnl" sz="1400" dirty="0"/>
              <a:t> 1. A </a:t>
            </a:r>
            <a:r>
              <a:rPr lang="es-ES_tradnl" sz="1400" dirty="0" err="1"/>
              <a:t>field</a:t>
            </a:r>
            <a:r>
              <a:rPr lang="es-ES_tradnl" sz="1400" dirty="0"/>
              <a:t> </a:t>
            </a:r>
            <a:r>
              <a:rPr lang="es-ES_tradnl" sz="1400" dirty="0" err="1"/>
              <a:t>Study</a:t>
            </a:r>
            <a:r>
              <a:rPr lang="es-ES_tradnl" sz="1400" dirty="0"/>
              <a:t> Training </a:t>
            </a:r>
            <a:r>
              <a:rPr lang="es-ES_tradnl" sz="1400" dirty="0" err="1"/>
              <a:t>Program</a:t>
            </a:r>
            <a:r>
              <a:rPr lang="es-ES_tradnl" sz="1400" dirty="0"/>
              <a:t>., </a:t>
            </a:r>
            <a:r>
              <a:rPr lang="es-ES_tradnl" sz="1400" dirty="0" err="1"/>
              <a:t>Third</a:t>
            </a:r>
            <a:r>
              <a:rPr lang="es-ES_tradnl" sz="1400" dirty="0"/>
              <a:t> ed., </a:t>
            </a:r>
            <a:r>
              <a:rPr lang="es-ES_tradnl" sz="1400" dirty="0" err="1"/>
              <a:t>pag</a:t>
            </a:r>
            <a:r>
              <a:rPr lang="es-ES_tradnl" sz="1400" dirty="0"/>
              <a:t> 101, 1994.</a:t>
            </a:r>
            <a:endParaRPr lang="es-MX" sz="1400" dirty="0"/>
          </a:p>
          <a:p>
            <a:r>
              <a:rPr lang="es-ES_tradnl" sz="1400" dirty="0"/>
              <a:t> </a:t>
            </a:r>
            <a:endParaRPr lang="es-MX" sz="1400" dirty="0"/>
          </a:p>
          <a:p>
            <a:r>
              <a:rPr lang="es-ES_tradnl" sz="1400" dirty="0"/>
              <a:t>Camp T.R. </a:t>
            </a:r>
            <a:r>
              <a:rPr lang="es-ES_tradnl" sz="1400" b="1" dirty="0" err="1"/>
              <a:t>Sedimentation</a:t>
            </a:r>
            <a:r>
              <a:rPr lang="es-ES_tradnl" sz="1400" b="1" dirty="0"/>
              <a:t> and </a:t>
            </a:r>
            <a:r>
              <a:rPr lang="es-ES_tradnl" sz="1400" b="1" dirty="0" err="1"/>
              <a:t>the</a:t>
            </a:r>
            <a:r>
              <a:rPr lang="es-ES_tradnl" sz="1400" b="1" dirty="0"/>
              <a:t> </a:t>
            </a:r>
            <a:r>
              <a:rPr lang="es-ES_tradnl" sz="1400" b="1" dirty="0" err="1"/>
              <a:t>Desing</a:t>
            </a:r>
            <a:r>
              <a:rPr lang="es-ES_tradnl" sz="1400" b="1" dirty="0"/>
              <a:t> </a:t>
            </a:r>
            <a:r>
              <a:rPr lang="es-ES_tradnl" sz="1400" b="1" dirty="0" err="1"/>
              <a:t>Settling</a:t>
            </a:r>
            <a:r>
              <a:rPr lang="es-ES_tradnl" sz="1400" b="1" dirty="0"/>
              <a:t> </a:t>
            </a:r>
            <a:r>
              <a:rPr lang="es-ES_tradnl" sz="1400" b="1" dirty="0" err="1"/>
              <a:t>Tanks</a:t>
            </a:r>
            <a:r>
              <a:rPr lang="es-ES_tradnl" sz="1400" dirty="0"/>
              <a:t>. Pag.895.1946</a:t>
            </a:r>
            <a:endParaRPr lang="es-MX" sz="1400" dirty="0"/>
          </a:p>
          <a:p>
            <a:r>
              <a:rPr lang="es-ES_tradnl" sz="1400" dirty="0"/>
              <a:t> </a:t>
            </a:r>
            <a:endParaRPr lang="es-MX" sz="1400" dirty="0"/>
          </a:p>
          <a:p>
            <a:r>
              <a:rPr lang="es-ES_tradnl" sz="1400" dirty="0" err="1"/>
              <a:t>Kawamura</a:t>
            </a:r>
            <a:r>
              <a:rPr lang="es-ES_tradnl" sz="1400" dirty="0"/>
              <a:t>, S. </a:t>
            </a:r>
            <a:r>
              <a:rPr lang="es-ES_tradnl" sz="1400" b="1" dirty="0" err="1"/>
              <a:t>Integrated</a:t>
            </a:r>
            <a:r>
              <a:rPr lang="es-ES_tradnl" sz="1400" b="1" dirty="0"/>
              <a:t> </a:t>
            </a:r>
            <a:r>
              <a:rPr lang="es-ES_tradnl" sz="1400" b="1" dirty="0" err="1"/>
              <a:t>Design</a:t>
            </a:r>
            <a:r>
              <a:rPr lang="es-ES_tradnl" sz="1400" b="1" dirty="0"/>
              <a:t> of </a:t>
            </a:r>
            <a:r>
              <a:rPr lang="es-ES_tradnl" sz="1400" b="1" dirty="0" err="1"/>
              <a:t>Water</a:t>
            </a:r>
            <a:r>
              <a:rPr lang="es-ES_tradnl" sz="1400" b="1" dirty="0"/>
              <a:t> </a:t>
            </a:r>
            <a:r>
              <a:rPr lang="es-ES_tradnl" sz="1400" b="1" dirty="0" err="1"/>
              <a:t>Treatment</a:t>
            </a:r>
            <a:r>
              <a:rPr lang="es-ES_tradnl" sz="1400" b="1" dirty="0"/>
              <a:t> </a:t>
            </a:r>
            <a:r>
              <a:rPr lang="es-ES_tradnl" sz="1400" b="1" dirty="0" err="1"/>
              <a:t>Facilities</a:t>
            </a:r>
            <a:r>
              <a:rPr lang="es-ES_tradnl" sz="1400" b="1" i="1" dirty="0"/>
              <a:t>.</a:t>
            </a:r>
            <a:r>
              <a:rPr lang="es-ES_tradnl" sz="1400" dirty="0"/>
              <a:t> John </a:t>
            </a:r>
            <a:r>
              <a:rPr lang="es-ES_tradnl" sz="1400" dirty="0" err="1"/>
              <a:t>Wiley</a:t>
            </a:r>
            <a:r>
              <a:rPr lang="es-ES_tradnl" sz="1400" dirty="0"/>
              <a:t> &amp; </a:t>
            </a:r>
            <a:r>
              <a:rPr lang="es-ES_tradnl" sz="1400" dirty="0" err="1"/>
              <a:t>Sons</a:t>
            </a:r>
            <a:r>
              <a:rPr lang="es-ES_tradnl" sz="1400" dirty="0"/>
              <a:t>, Inc., </a:t>
            </a:r>
            <a:r>
              <a:rPr lang="es-ES_tradnl" sz="1400" dirty="0" err="1"/>
              <a:t>Pags</a:t>
            </a:r>
            <a:r>
              <a:rPr lang="es-ES_tradnl" sz="1400" dirty="0"/>
              <a:t> 63-94, 1991.</a:t>
            </a:r>
            <a:endParaRPr lang="es-MX" sz="1400" dirty="0"/>
          </a:p>
          <a:p>
            <a:r>
              <a:rPr lang="es-ES_tradnl" sz="1400" dirty="0"/>
              <a:t> </a:t>
            </a:r>
            <a:endParaRPr lang="es-MX" sz="1400" dirty="0"/>
          </a:p>
          <a:p>
            <a:r>
              <a:rPr lang="es-ES_tradnl" sz="1400" b="1" dirty="0"/>
              <a:t>Manual de Alternativas de tratamiento de Aguas</a:t>
            </a:r>
            <a:r>
              <a:rPr lang="es-ES_tradnl" sz="1400" dirty="0"/>
              <a:t>. Desarrollado por la </a:t>
            </a:r>
            <a:r>
              <a:rPr lang="es-ES_tradnl" sz="1400" dirty="0" err="1"/>
              <a:t>Subcoordinación</a:t>
            </a:r>
            <a:r>
              <a:rPr lang="es-ES_tradnl" sz="1400" dirty="0"/>
              <a:t> de Adiestramiento y Capacitación del Instituto Mexicano de Tecnología del Agua.. </a:t>
            </a:r>
            <a:r>
              <a:rPr lang="es-ES_tradnl" sz="1400" dirty="0" err="1"/>
              <a:t>pp</a:t>
            </a:r>
            <a:r>
              <a:rPr lang="es-ES_tradnl" sz="1400" dirty="0"/>
              <a:t> 51-55. 1996</a:t>
            </a:r>
            <a:endParaRPr lang="es-MX" sz="1400" dirty="0"/>
          </a:p>
          <a:p>
            <a:r>
              <a:rPr lang="es-ES_tradnl" sz="1400" dirty="0"/>
              <a:t> </a:t>
            </a:r>
            <a:endParaRPr lang="es-MX" sz="1400" dirty="0"/>
          </a:p>
          <a:p>
            <a:r>
              <a:rPr lang="es-ES_tradnl" sz="1400" b="1" dirty="0"/>
              <a:t>Manual de Evaluación de Plantas Potabilizadoras</a:t>
            </a:r>
            <a:r>
              <a:rPr lang="es-ES_tradnl" sz="1400" dirty="0"/>
              <a:t>. Desarrollado en la </a:t>
            </a:r>
            <a:r>
              <a:rPr lang="es-ES_tradnl" sz="1400" dirty="0" err="1"/>
              <a:t>Subcoordinación</a:t>
            </a:r>
            <a:r>
              <a:rPr lang="es-ES_tradnl" sz="1400" dirty="0"/>
              <a:t> de Potabilización del Instituto Mexicano de Tecnología del Agua, </a:t>
            </a:r>
            <a:r>
              <a:rPr lang="es-ES_tradnl" sz="1400" dirty="0" err="1"/>
              <a:t>pags</a:t>
            </a:r>
            <a:r>
              <a:rPr lang="es-ES_tradnl" sz="1400" dirty="0"/>
              <a:t>. 1997. </a:t>
            </a:r>
            <a:endParaRPr lang="es-MX" sz="1400" dirty="0"/>
          </a:p>
          <a:p>
            <a:r>
              <a:rPr lang="es-ES_tradnl" sz="1400" dirty="0"/>
              <a:t> </a:t>
            </a:r>
            <a:endParaRPr lang="es-MX" sz="1400" dirty="0"/>
          </a:p>
          <a:p>
            <a:r>
              <a:rPr lang="es-ES_tradnl" sz="1400" b="1" dirty="0" err="1"/>
              <a:t>Pontius</a:t>
            </a:r>
            <a:r>
              <a:rPr lang="es-ES_tradnl" sz="1400" b="1" dirty="0"/>
              <a:t>, F., editor técnico. American </a:t>
            </a:r>
            <a:r>
              <a:rPr lang="es-ES_tradnl" sz="1400" b="1" dirty="0" err="1"/>
              <a:t>Water</a:t>
            </a:r>
            <a:r>
              <a:rPr lang="es-ES_tradnl" sz="1400" b="1" dirty="0"/>
              <a:t> Works </a:t>
            </a:r>
            <a:r>
              <a:rPr lang="es-ES_tradnl" sz="1400" b="1" dirty="0" err="1"/>
              <a:t>Association</a:t>
            </a:r>
            <a:r>
              <a:rPr lang="es-ES_tradnl" sz="1400" b="1" dirty="0"/>
              <a:t> (AWWA), </a:t>
            </a:r>
            <a:r>
              <a:rPr lang="es-ES_tradnl" sz="1400" b="1" dirty="0" err="1"/>
              <a:t>Water</a:t>
            </a:r>
            <a:r>
              <a:rPr lang="es-ES_tradnl" sz="1400" b="1" dirty="0"/>
              <a:t> </a:t>
            </a:r>
            <a:r>
              <a:rPr lang="es-ES_tradnl" sz="1400" b="1" dirty="0" err="1"/>
              <a:t>Quality</a:t>
            </a:r>
            <a:r>
              <a:rPr lang="es-ES_tradnl" sz="1400" b="1" dirty="0"/>
              <a:t> and </a:t>
            </a:r>
            <a:r>
              <a:rPr lang="es-ES_tradnl" sz="1400" b="1" dirty="0" err="1"/>
              <a:t>Treatment</a:t>
            </a:r>
            <a:r>
              <a:rPr lang="es-ES_tradnl" sz="1400" b="1" dirty="0"/>
              <a:t>, A </a:t>
            </a:r>
            <a:r>
              <a:rPr lang="es-ES_tradnl" sz="1400" b="1" dirty="0" err="1"/>
              <a:t>Handbook</a:t>
            </a:r>
            <a:r>
              <a:rPr lang="es-ES_tradnl" sz="1400" b="1" dirty="0"/>
              <a:t> of </a:t>
            </a:r>
            <a:r>
              <a:rPr lang="es-ES_tradnl" sz="1400" b="1" dirty="0" err="1"/>
              <a:t>Community</a:t>
            </a:r>
            <a:r>
              <a:rPr lang="es-ES_tradnl" sz="1400" b="1" dirty="0"/>
              <a:t> </a:t>
            </a:r>
            <a:r>
              <a:rPr lang="es-ES_tradnl" sz="1400" b="1" dirty="0" err="1"/>
              <a:t>Water</a:t>
            </a:r>
            <a:r>
              <a:rPr lang="es-ES_tradnl" sz="1400" b="1" dirty="0"/>
              <a:t> </a:t>
            </a:r>
            <a:r>
              <a:rPr lang="es-ES_tradnl" sz="1400" b="1" dirty="0" err="1"/>
              <a:t>Supplies</a:t>
            </a:r>
            <a:r>
              <a:rPr lang="es-ES_tradnl" sz="1400" b="1" dirty="0"/>
              <a:t>, </a:t>
            </a:r>
            <a:r>
              <a:rPr lang="es-ES_tradnl" sz="1400" b="1" dirty="0" err="1"/>
              <a:t>Fourth</a:t>
            </a:r>
            <a:r>
              <a:rPr lang="es-ES_tradnl" sz="1400" b="1" dirty="0"/>
              <a:t> ed., Mc Graw Hill Book </a:t>
            </a:r>
            <a:r>
              <a:rPr lang="es-ES_tradnl" sz="1400" b="1" dirty="0" err="1"/>
              <a:t>Company</a:t>
            </a:r>
            <a:r>
              <a:rPr lang="es-ES_tradnl" sz="1400" b="1" dirty="0"/>
              <a:t>, </a:t>
            </a:r>
            <a:r>
              <a:rPr lang="es-ES_tradnl" sz="1400" b="1" dirty="0" err="1"/>
              <a:t>pag</a:t>
            </a:r>
            <a:r>
              <a:rPr lang="es-ES_tradnl" sz="1400" b="1" dirty="0"/>
              <a:t> 271, 1990</a:t>
            </a:r>
            <a:endParaRPr lang="es-MX" sz="1400" b="1" u="sng" dirty="0"/>
          </a:p>
        </p:txBody>
      </p:sp>
      <p:sp>
        <p:nvSpPr>
          <p:cNvPr id="4" name="3 CuadroTexto"/>
          <p:cNvSpPr txBox="1"/>
          <p:nvPr/>
        </p:nvSpPr>
        <p:spPr>
          <a:xfrm>
            <a:off x="1547664" y="476672"/>
            <a:ext cx="7272808" cy="369332"/>
          </a:xfrm>
          <a:prstGeom prst="rect">
            <a:avLst/>
          </a:prstGeom>
          <a:solidFill>
            <a:schemeClr val="accent1"/>
          </a:solidFill>
        </p:spPr>
        <p:txBody>
          <a:bodyPr wrap="square" rtlCol="0">
            <a:spAutoFit/>
          </a:bodyPr>
          <a:lstStyle/>
          <a:p>
            <a:pPr lvl="0" algn="ctr"/>
            <a:r>
              <a:rPr lang="es-ES" b="1" dirty="0"/>
              <a:t>DISEÑO DE LAS ESTRUCTURAS PARA COAGULACIÓN Y FLOCULACIÓN</a:t>
            </a:r>
            <a:endParaRPr lang="es-MX" b="1" dirty="0"/>
          </a:p>
        </p:txBody>
      </p:sp>
      <p:sp>
        <p:nvSpPr>
          <p:cNvPr id="5" name="4 CuadroTexto"/>
          <p:cNvSpPr txBox="1"/>
          <p:nvPr/>
        </p:nvSpPr>
        <p:spPr>
          <a:xfrm>
            <a:off x="599380" y="1273185"/>
            <a:ext cx="1956396" cy="369332"/>
          </a:xfrm>
          <a:prstGeom prst="rect">
            <a:avLst/>
          </a:prstGeom>
          <a:solidFill>
            <a:srgbClr val="002060"/>
          </a:solidFill>
        </p:spPr>
        <p:txBody>
          <a:bodyPr wrap="square" rtlCol="0">
            <a:spAutoFit/>
          </a:bodyPr>
          <a:lstStyle/>
          <a:p>
            <a:pPr marL="0" lvl="1"/>
            <a:r>
              <a:rPr lang="es-ES_tradnl" b="1" dirty="0">
                <a:solidFill>
                  <a:schemeClr val="bg1"/>
                </a:solidFill>
              </a:rPr>
              <a:t>BIBLIOGRAFÍA</a:t>
            </a:r>
          </a:p>
        </p:txBody>
      </p:sp>
    </p:spTree>
    <p:extLst>
      <p:ext uri="{BB962C8B-B14F-4D97-AF65-F5344CB8AC3E}">
        <p14:creationId xmlns:p14="http://schemas.microsoft.com/office/powerpoint/2010/main" val="3898585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2" name="1 CuadroTexto"/>
          <p:cNvSpPr txBox="1"/>
          <p:nvPr/>
        </p:nvSpPr>
        <p:spPr>
          <a:xfrm>
            <a:off x="611560" y="1772816"/>
            <a:ext cx="4008552" cy="461665"/>
          </a:xfrm>
          <a:prstGeom prst="rect">
            <a:avLst/>
          </a:prstGeom>
          <a:noFill/>
        </p:spPr>
        <p:txBody>
          <a:bodyPr wrap="square" rtlCol="0">
            <a:spAutoFit/>
          </a:bodyPr>
          <a:lstStyle/>
          <a:p>
            <a:r>
              <a:rPr lang="es-MX" sz="2400" b="1" dirty="0"/>
              <a:t>GUIA DEL USUARIO</a:t>
            </a:r>
          </a:p>
        </p:txBody>
      </p:sp>
      <p:sp>
        <p:nvSpPr>
          <p:cNvPr id="3" name="2 CuadroTexto"/>
          <p:cNvSpPr txBox="1"/>
          <p:nvPr/>
        </p:nvSpPr>
        <p:spPr>
          <a:xfrm>
            <a:off x="611560" y="2636912"/>
            <a:ext cx="7776864" cy="3693319"/>
          </a:xfrm>
          <a:prstGeom prst="rect">
            <a:avLst/>
          </a:prstGeom>
          <a:noFill/>
        </p:spPr>
        <p:txBody>
          <a:bodyPr wrap="square" rtlCol="0">
            <a:spAutoFit/>
          </a:bodyPr>
          <a:lstStyle/>
          <a:p>
            <a:pPr algn="just"/>
            <a:r>
              <a:rPr lang="es-ES" dirty="0"/>
              <a:t>El material didáctico presentado tiene como objetivo que el alumno adquiera los conocimientos para el diseño de las estructuras donde se llevará a cabo la operación unitaria de sedimentación de alta tasa para el proceso de potabilización</a:t>
            </a:r>
          </a:p>
          <a:p>
            <a:pPr algn="just"/>
            <a:endParaRPr lang="es-ES" dirty="0"/>
          </a:p>
          <a:p>
            <a:pPr algn="just"/>
            <a:r>
              <a:rPr lang="es-ES" dirty="0"/>
              <a:t>La sedimentación de alta tasa representa una de las operaciones más importantes del proceso, ya que es donde se realiza la separación del floculo formado sin que exista la ruptura o disgregación de este, por lo que es de suma importancia que los alumnos conozcan el diseño detallado de estas operaciones unitarias.</a:t>
            </a:r>
          </a:p>
          <a:p>
            <a:pPr algn="just"/>
            <a:endParaRPr lang="es-ES" dirty="0"/>
          </a:p>
          <a:p>
            <a:pPr algn="just"/>
            <a:r>
              <a:rPr lang="es-ES" dirty="0"/>
              <a:t>La presentación inicia con un ejemplo de diseño, siempre acompañado de comentarios relacionados con  la teoría básica del proceso y concluye con el diseño de las estructuras donde se lleva a cabo estas operaciones.</a:t>
            </a:r>
            <a:endParaRPr lang="es-MX" dirty="0"/>
          </a:p>
        </p:txBody>
      </p:sp>
    </p:spTree>
    <p:extLst>
      <p:ext uri="{BB962C8B-B14F-4D97-AF65-F5344CB8AC3E}">
        <p14:creationId xmlns:p14="http://schemas.microsoft.com/office/powerpoint/2010/main" val="2035664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2" name="1 CuadroTexto"/>
          <p:cNvSpPr txBox="1"/>
          <p:nvPr/>
        </p:nvSpPr>
        <p:spPr>
          <a:xfrm>
            <a:off x="611560" y="1772816"/>
            <a:ext cx="4008552" cy="461665"/>
          </a:xfrm>
          <a:prstGeom prst="rect">
            <a:avLst/>
          </a:prstGeom>
          <a:noFill/>
        </p:spPr>
        <p:txBody>
          <a:bodyPr wrap="square" rtlCol="0">
            <a:spAutoFit/>
          </a:bodyPr>
          <a:lstStyle/>
          <a:p>
            <a:r>
              <a:rPr lang="es-MX" sz="2400" b="1" dirty="0">
                <a:latin typeface="Arial" panose="020B0604020202020204" pitchFamily="34" charset="0"/>
                <a:cs typeface="Arial" panose="020B0604020202020204" pitchFamily="34" charset="0"/>
              </a:rPr>
              <a:t>Introducción</a:t>
            </a:r>
          </a:p>
        </p:txBody>
      </p:sp>
      <p:sp>
        <p:nvSpPr>
          <p:cNvPr id="9" name="Rectangle 5"/>
          <p:cNvSpPr>
            <a:spLocks noChangeArrowheads="1"/>
          </p:cNvSpPr>
          <p:nvPr/>
        </p:nvSpPr>
        <p:spPr bwMode="auto">
          <a:xfrm>
            <a:off x="395536" y="2564904"/>
            <a:ext cx="7983997"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b="1" i="1"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Planteamiento del problema:</a:t>
            </a:r>
            <a:r>
              <a:rPr kumimoji="0" lang="es-ES" altLang="es-MX"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MX" sz="1600" b="1" dirty="0">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Actualmente la cantidad y calidad de las fuentes de agua se han visto disminuidas por el crecimiento poblacional y por la presencia cada día mayor de sustancias contaminantes, por lo que debemos buscar los programas y cambiar las costumbres para reducir los consumos y cuidar la calidad del agua que se abastece para uso y consumo humano.</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MX" sz="1600" dirty="0">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El agua es un medio de transmisión de enfermedades entéricas y en años recientes se ha investigado su relación con enfermedades cancerígenas. Consecuentemente, la sociedad cada día demanda agua absolutamente segura para beber, libre de patógenos, de sustancias incrustantes, de tóxicos químicos orgánicos e inorgánicos, de corrosión y sus productos, así como de sustancias estéticamente inaceptables.</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MX" sz="1600" dirty="0">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Lo anterior ocasionó que el agua normará su calidad con el propósito de proteger la salud pública, principalmente.</a:t>
            </a:r>
          </a:p>
        </p:txBody>
      </p:sp>
    </p:spTree>
    <p:extLst>
      <p:ext uri="{BB962C8B-B14F-4D97-AF65-F5344CB8AC3E}">
        <p14:creationId xmlns:p14="http://schemas.microsoft.com/office/powerpoint/2010/main" val="2756395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1" y="0"/>
            <a:ext cx="9132569" cy="1978552"/>
            <a:chOff x="1" y="0"/>
            <a:chExt cx="9132569" cy="1978552"/>
          </a:xfrm>
        </p:grpSpPr>
        <p:pic>
          <p:nvPicPr>
            <p:cNvPr id="25" name="Picture 13"/>
            <p:cNvPicPr>
              <a:picLocks noChangeAspect="1" noChangeArrowheads="1"/>
            </p:cNvPicPr>
            <p:nvPr/>
          </p:nvPicPr>
          <p:blipFill>
            <a:blip r:embed="rId2" cstate="print">
              <a:clrChange>
                <a:clrFrom>
                  <a:srgbClr val="FFFFFF"/>
                </a:clrFrom>
                <a:clrTo>
                  <a:srgbClr val="FFFFFF">
                    <a:alpha val="0"/>
                  </a:srgbClr>
                </a:clrTo>
              </a:clrChange>
            </a:blip>
            <a:srcRect l="71052" b="37902"/>
            <a:stretch>
              <a:fillRect/>
            </a:stretch>
          </p:blipFill>
          <p:spPr bwMode="auto">
            <a:xfrm>
              <a:off x="7812360" y="0"/>
              <a:ext cx="1320210" cy="1556792"/>
            </a:xfrm>
            <a:prstGeom prst="rect">
              <a:avLst/>
            </a:prstGeom>
            <a:noFill/>
            <a:ln w="9525">
              <a:noFill/>
              <a:miter lim="800000"/>
              <a:headEnd/>
              <a:tailEnd/>
            </a:ln>
          </p:spPr>
        </p:pic>
        <p:pic>
          <p:nvPicPr>
            <p:cNvPr id="28" name="27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5076056" y="3448"/>
              <a:ext cx="2816352" cy="1975104"/>
            </a:xfrm>
            <a:prstGeom prst="rect">
              <a:avLst/>
            </a:prstGeom>
          </p:spPr>
        </p:pic>
        <p:pic>
          <p:nvPicPr>
            <p:cNvPr id="27" name="26 Imagen" descr="hojas.t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55776" y="6495"/>
              <a:ext cx="2808312" cy="1969466"/>
            </a:xfrm>
            <a:prstGeom prst="rect">
              <a:avLst/>
            </a:prstGeom>
          </p:spPr>
        </p:pic>
        <p:pic>
          <p:nvPicPr>
            <p:cNvPr id="1037" name="Picture 13"/>
            <p:cNvPicPr>
              <a:picLocks noChangeAspect="1" noChangeArrowheads="1"/>
            </p:cNvPicPr>
            <p:nvPr/>
          </p:nvPicPr>
          <p:blipFill>
            <a:blip r:embed="rId4" cstate="print">
              <a:clrChange>
                <a:clrFrom>
                  <a:srgbClr val="FFFFFF"/>
                </a:clrFrom>
                <a:clrTo>
                  <a:srgbClr val="FFFFFF">
                    <a:alpha val="0"/>
                  </a:srgbClr>
                </a:clrTo>
              </a:clrChange>
            </a:blip>
            <a:srcRect r="29749" b="20799"/>
            <a:stretch>
              <a:fillRect/>
            </a:stretch>
          </p:blipFill>
          <p:spPr bwMode="auto">
            <a:xfrm>
              <a:off x="1" y="1"/>
              <a:ext cx="2860577" cy="1772815"/>
            </a:xfrm>
            <a:prstGeom prst="rect">
              <a:avLst/>
            </a:prstGeom>
            <a:noFill/>
            <a:ln w="9525">
              <a:noFill/>
              <a:miter lim="800000"/>
              <a:headEnd/>
              <a:tailEnd/>
            </a:ln>
          </p:spPr>
        </p:pic>
      </p:grpSp>
      <p:sp>
        <p:nvSpPr>
          <p:cNvPr id="2" name="1 CuadroTexto"/>
          <p:cNvSpPr txBox="1"/>
          <p:nvPr/>
        </p:nvSpPr>
        <p:spPr>
          <a:xfrm>
            <a:off x="474984" y="1751622"/>
            <a:ext cx="4008552" cy="461665"/>
          </a:xfrm>
          <a:prstGeom prst="rect">
            <a:avLst/>
          </a:prstGeom>
          <a:noFill/>
        </p:spPr>
        <p:txBody>
          <a:bodyPr wrap="square" rtlCol="0">
            <a:spAutoFit/>
          </a:bodyPr>
          <a:lstStyle/>
          <a:p>
            <a:r>
              <a:rPr lang="es-MX" sz="2400" b="1" dirty="0">
                <a:latin typeface="Arial" panose="020B0604020202020204" pitchFamily="34" charset="0"/>
                <a:cs typeface="Arial" panose="020B0604020202020204" pitchFamily="34" charset="0"/>
              </a:rPr>
              <a:t>Introducción</a:t>
            </a:r>
          </a:p>
        </p:txBody>
      </p:sp>
      <p:sp>
        <p:nvSpPr>
          <p:cNvPr id="9" name="Rectangle 5"/>
          <p:cNvSpPr>
            <a:spLocks noChangeArrowheads="1"/>
          </p:cNvSpPr>
          <p:nvPr/>
        </p:nvSpPr>
        <p:spPr bwMode="auto">
          <a:xfrm>
            <a:off x="450558" y="2646786"/>
            <a:ext cx="756084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MX" sz="1600" b="1" i="1"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Planteamiento del problema:</a:t>
            </a:r>
            <a:r>
              <a:rPr kumimoji="0" lang="es-ES" altLang="es-MX"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MX" sz="1600" dirty="0">
              <a:latin typeface="Arial" panose="020B0604020202020204" pitchFamily="34" charset="0"/>
              <a:ea typeface="Times New Roman" panose="02020603050405020304" pitchFamily="18" charset="0"/>
              <a:cs typeface="Arial" panose="020B0604020202020204" pitchFamily="34" charset="0"/>
            </a:endParaRPr>
          </a:p>
          <a:p>
            <a:pPr lvl="0" algn="just" eaLnBrk="0" fontAlgn="base" hangingPunct="0">
              <a:spcBef>
                <a:spcPct val="0"/>
              </a:spcBef>
              <a:spcAft>
                <a:spcPct val="0"/>
              </a:spcAft>
            </a:pPr>
            <a:r>
              <a:rPr lang="es-ES" altLang="es-MX" sz="1600" dirty="0">
                <a:latin typeface="Arial" panose="020B0604020202020204" pitchFamily="34" charset="0"/>
                <a:ea typeface="Times New Roman" panose="02020603050405020304" pitchFamily="18" charset="0"/>
                <a:cs typeface="Arial" panose="020B0604020202020204" pitchFamily="34" charset="0"/>
              </a:rPr>
              <a:t>A manera de ejemplo se plantea la propuesta de diseñar una planta potabilizadora para los municipios de Ixtapan de la Sal y de </a:t>
            </a:r>
            <a:r>
              <a:rPr lang="es-ES" altLang="es-MX" sz="1600" dirty="0" err="1">
                <a:latin typeface="Arial" panose="020B0604020202020204" pitchFamily="34" charset="0"/>
                <a:ea typeface="Times New Roman" panose="02020603050405020304" pitchFamily="18" charset="0"/>
                <a:cs typeface="Arial" panose="020B0604020202020204" pitchFamily="34" charset="0"/>
              </a:rPr>
              <a:t>Tonatico</a:t>
            </a:r>
            <a:r>
              <a:rPr lang="es-ES" altLang="es-MX" sz="1600" dirty="0">
                <a:latin typeface="Arial" panose="020B0604020202020204" pitchFamily="34" charset="0"/>
                <a:ea typeface="Times New Roman" panose="02020603050405020304" pitchFamily="18" charset="0"/>
                <a:cs typeface="Arial" panose="020B0604020202020204" pitchFamily="34" charset="0"/>
              </a:rPr>
              <a:t>, tomando en consideración los factores ambientales propios de esta región.</a:t>
            </a:r>
          </a:p>
          <a:p>
            <a:pPr lvl="0" algn="just" eaLnBrk="0" fontAlgn="base" hangingPunct="0">
              <a:spcBef>
                <a:spcPct val="0"/>
              </a:spcBef>
              <a:spcAft>
                <a:spcPct val="0"/>
              </a:spcAft>
            </a:pPr>
            <a:endParaRPr lang="es-ES" altLang="es-MX" sz="1600" dirty="0">
              <a:latin typeface="Arial" panose="020B0604020202020204" pitchFamily="34" charset="0"/>
              <a:ea typeface="Times New Roman" panose="02020603050405020304" pitchFamily="18" charset="0"/>
              <a:cs typeface="Arial" panose="020B0604020202020204" pitchFamily="34" charset="0"/>
            </a:endParaRPr>
          </a:p>
          <a:p>
            <a:pPr lvl="0" algn="just" eaLnBrk="0" fontAlgn="base" hangingPunct="0">
              <a:spcBef>
                <a:spcPct val="0"/>
              </a:spcBef>
              <a:spcAft>
                <a:spcPct val="0"/>
              </a:spcAft>
            </a:pPr>
            <a:r>
              <a:rPr lang="es-ES" altLang="es-MX" sz="1600" dirty="0">
                <a:latin typeface="Arial" panose="020B0604020202020204" pitchFamily="34" charset="0"/>
                <a:ea typeface="Times New Roman" panose="02020603050405020304" pitchFamily="18" charset="0"/>
                <a:cs typeface="Arial" panose="020B0604020202020204" pitchFamily="34" charset="0"/>
              </a:rPr>
              <a:t>Se prevé dotar de agua potable a estas dos poblaciones, sumando una cantidad de 130,000 habitantes aproximadamente, obteniendo para ello un caudal de diseño de 301 litros pos segundo. </a:t>
            </a:r>
          </a:p>
          <a:p>
            <a:pPr lvl="0" algn="just" eaLnBrk="0" fontAlgn="base" hangingPunct="0">
              <a:spcBef>
                <a:spcPct val="0"/>
              </a:spcBef>
              <a:spcAft>
                <a:spcPct val="0"/>
              </a:spcAft>
            </a:pPr>
            <a:endParaRPr lang="es-ES" altLang="es-MX" sz="1600" dirty="0">
              <a:latin typeface="Arial" panose="020B0604020202020204" pitchFamily="34" charset="0"/>
              <a:ea typeface="Times New Roman" panose="02020603050405020304" pitchFamily="18" charset="0"/>
              <a:cs typeface="Arial" panose="020B0604020202020204" pitchFamily="34" charset="0"/>
            </a:endParaRPr>
          </a:p>
          <a:p>
            <a:pPr lvl="0" algn="just" eaLnBrk="0" fontAlgn="base" hangingPunct="0">
              <a:spcBef>
                <a:spcPct val="0"/>
              </a:spcBef>
              <a:spcAft>
                <a:spcPct val="0"/>
              </a:spcAft>
            </a:pPr>
            <a:r>
              <a:rPr lang="es-ES" altLang="es-MX" sz="1600" dirty="0">
                <a:latin typeface="Arial" panose="020B0604020202020204" pitchFamily="34" charset="0"/>
                <a:ea typeface="Times New Roman" panose="02020603050405020304" pitchFamily="18" charset="0"/>
                <a:cs typeface="Arial" panose="020B0604020202020204" pitchFamily="34" charset="0"/>
              </a:rPr>
              <a:t>La fuente de abastecimiento es el “Río Calderón” (fuente tipo superficial).</a:t>
            </a:r>
          </a:p>
          <a:p>
            <a:pPr lvl="0" algn="just" eaLnBrk="0" fontAlgn="base" hangingPunct="0">
              <a:spcBef>
                <a:spcPct val="0"/>
              </a:spcBef>
              <a:spcAft>
                <a:spcPct val="0"/>
              </a:spcAft>
            </a:pPr>
            <a:endParaRPr lang="es-MX" altLang="es-MX" sz="1600" dirty="0">
              <a:latin typeface="Arial" panose="020B0604020202020204" pitchFamily="34" charset="0"/>
              <a:cs typeface="Arial" panose="020B0604020202020204" pitchFamily="34" charset="0"/>
            </a:endParaRPr>
          </a:p>
          <a:p>
            <a:pPr lvl="0" algn="just" eaLnBrk="0" fontAlgn="base" hangingPunct="0">
              <a:spcBef>
                <a:spcPct val="0"/>
              </a:spcBef>
              <a:spcAft>
                <a:spcPct val="0"/>
              </a:spcAft>
            </a:pPr>
            <a:r>
              <a:rPr lang="es-MX" altLang="es-MX" sz="1600" dirty="0">
                <a:latin typeface="Arial" panose="020B0604020202020204" pitchFamily="34" charset="0"/>
                <a:ea typeface="Times New Roman" panose="02020603050405020304" pitchFamily="18" charset="0"/>
                <a:cs typeface="Arial" panose="020B0604020202020204" pitchFamily="34" charset="0"/>
              </a:rPr>
              <a:t>Para tal efecto se diseñará un sistema convencional (coagulación – floculación – </a:t>
            </a:r>
            <a:r>
              <a:rPr lang="es-MX" altLang="es-MX" sz="1600" b="1" dirty="0">
                <a:latin typeface="Arial" panose="020B0604020202020204" pitchFamily="34" charset="0"/>
                <a:cs typeface="Arial" panose="020B0604020202020204" pitchFamily="34" charset="0"/>
              </a:rPr>
              <a:t>sedimentación</a:t>
            </a:r>
            <a:r>
              <a:rPr lang="es-MX" altLang="es-MX" sz="1600" dirty="0">
                <a:latin typeface="Arial" panose="020B0604020202020204" pitchFamily="34" charset="0"/>
                <a:ea typeface="Times New Roman" panose="02020603050405020304" pitchFamily="18" charset="0"/>
                <a:cs typeface="Arial" panose="020B0604020202020204" pitchFamily="34" charset="0"/>
              </a:rPr>
              <a:t> – filtración - desinfección.</a:t>
            </a:r>
            <a:endParaRPr lang="es-MX" alt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237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923330"/>
          </a:xfrm>
          <a:prstGeom prst="rect">
            <a:avLst/>
          </a:prstGeom>
          <a:noFill/>
        </p:spPr>
        <p:txBody>
          <a:bodyPr wrap="square" rtlCol="0">
            <a:spAutoFit/>
          </a:bodyPr>
          <a:lstStyle/>
          <a:p>
            <a:r>
              <a:rPr lang="es-MX" b="1" dirty="0"/>
              <a:t>Propuesta arquitectónica tiene como base un desarrollo propuesto por el extinto Centro Panamericano de Ingeniería Sanitaria y Ambiental.</a:t>
            </a:r>
            <a:endParaRPr lang="es-MX" dirty="0">
              <a:solidFill>
                <a:prstClr val="black"/>
              </a:solidFill>
            </a:endParaRPr>
          </a:p>
          <a:p>
            <a:endParaRPr lang="es-MX" dirty="0">
              <a:solidFill>
                <a:prstClr val="black"/>
              </a:solidFill>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6" name="Imagen 15"/>
          <p:cNvPicPr>
            <a:picLocks noChangeAspect="1"/>
          </p:cNvPicPr>
          <p:nvPr/>
        </p:nvPicPr>
        <p:blipFill>
          <a:blip r:embed="rId3"/>
          <a:stretch>
            <a:fillRect/>
          </a:stretch>
        </p:blipFill>
        <p:spPr>
          <a:xfrm>
            <a:off x="152401" y="2786645"/>
            <a:ext cx="8933654" cy="3919392"/>
          </a:xfrm>
          <a:prstGeom prst="rect">
            <a:avLst/>
          </a:prstGeom>
          <a:solidFill>
            <a:schemeClr val="bg1"/>
          </a:solidFill>
        </p:spPr>
      </p:pic>
    </p:spTree>
    <p:extLst>
      <p:ext uri="{BB962C8B-B14F-4D97-AF65-F5344CB8AC3E}">
        <p14:creationId xmlns:p14="http://schemas.microsoft.com/office/powerpoint/2010/main" val="1887101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Espaciamiento entre placas y la longitud útil para la sedimentación</a:t>
            </a:r>
            <a:endParaRPr lang="es-MX" dirty="0">
              <a:solidFill>
                <a:prstClr val="black"/>
              </a:solidFill>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3" name="Imagen 2"/>
          <p:cNvPicPr>
            <a:picLocks noChangeAspect="1"/>
          </p:cNvPicPr>
          <p:nvPr/>
        </p:nvPicPr>
        <p:blipFill>
          <a:blip r:embed="rId3"/>
          <a:stretch>
            <a:fillRect/>
          </a:stretch>
        </p:blipFill>
        <p:spPr>
          <a:xfrm>
            <a:off x="1903628" y="2299162"/>
            <a:ext cx="4922613" cy="4392667"/>
          </a:xfrm>
          <a:prstGeom prst="rect">
            <a:avLst/>
          </a:prstGeom>
        </p:spPr>
      </p:pic>
    </p:spTree>
    <p:extLst>
      <p:ext uri="{BB962C8B-B14F-4D97-AF65-F5344CB8AC3E}">
        <p14:creationId xmlns:p14="http://schemas.microsoft.com/office/powerpoint/2010/main" val="2795246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21"/>
            <a:ext cx="91328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39611" y="571002"/>
            <a:ext cx="7588774" cy="523220"/>
          </a:xfrm>
          <a:prstGeom prst="rect">
            <a:avLst/>
          </a:prstGeom>
          <a:solidFill>
            <a:srgbClr val="002060"/>
          </a:solidFill>
        </p:spPr>
        <p:txBody>
          <a:bodyPr wrap="square" rtlCol="0">
            <a:spAutoFit/>
          </a:bodyPr>
          <a:lstStyle/>
          <a:p>
            <a:pPr lvl="1" hangingPunct="0"/>
            <a:r>
              <a:rPr lang="es-ES_tradnl" sz="2800" b="1" dirty="0">
                <a:solidFill>
                  <a:schemeClr val="bg1"/>
                </a:solidFill>
              </a:rPr>
              <a:t>Diseño del sedimentador laminar de alta tasa</a:t>
            </a:r>
            <a:endParaRPr lang="es-MX" sz="2800" b="1" dirty="0">
              <a:solidFill>
                <a:schemeClr val="bg1"/>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7"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7" name="16 Rectángulo"/>
          <p:cNvSpPr/>
          <p:nvPr/>
        </p:nvSpPr>
        <p:spPr>
          <a:xfrm>
            <a:off x="1890145" y="6322497"/>
            <a:ext cx="248786" cy="369332"/>
          </a:xfrm>
          <a:prstGeom prst="rect">
            <a:avLst/>
          </a:prstGeom>
        </p:spPr>
        <p:txBody>
          <a:bodyPr wrap="none">
            <a:spAutoFit/>
          </a:bodyPr>
          <a:lstStyle/>
          <a:p>
            <a:r>
              <a:rPr lang="es-MX" dirty="0">
                <a:solidFill>
                  <a:prstClr val="black"/>
                </a:solidFill>
              </a:rPr>
              <a:t> </a:t>
            </a:r>
          </a:p>
        </p:txBody>
      </p:sp>
      <p:sp>
        <p:nvSpPr>
          <p:cNvPr id="9" name="8 CuadroTexto"/>
          <p:cNvSpPr txBox="1"/>
          <p:nvPr/>
        </p:nvSpPr>
        <p:spPr>
          <a:xfrm>
            <a:off x="323528" y="1844824"/>
            <a:ext cx="8253664" cy="369332"/>
          </a:xfrm>
          <a:prstGeom prst="rect">
            <a:avLst/>
          </a:prstGeom>
          <a:noFill/>
        </p:spPr>
        <p:txBody>
          <a:bodyPr wrap="square" rtlCol="0">
            <a:spAutoFit/>
          </a:bodyPr>
          <a:lstStyle/>
          <a:p>
            <a:r>
              <a:rPr lang="es-MX" b="1" dirty="0">
                <a:latin typeface="Arial" panose="020B0604020202020204" pitchFamily="34" charset="0"/>
                <a:cs typeface="Arial" panose="020B0604020202020204" pitchFamily="34" charset="0"/>
              </a:rPr>
              <a:t>Espaciamiento entre placas y la longitud útil para la sedimentación</a:t>
            </a:r>
            <a:endParaRPr lang="es-MX" dirty="0">
              <a:solidFill>
                <a:prstClr val="black"/>
              </a:solidFill>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solidFill>
                <a:prstClr val="black"/>
              </a:solidFill>
            </a:endParaRPr>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Rectangle 2"/>
          <p:cNvSpPr>
            <a:spLocks noChangeArrowheads="1"/>
          </p:cNvSpPr>
          <p:nvPr/>
        </p:nvSpPr>
        <p:spPr bwMode="auto">
          <a:xfrm>
            <a:off x="323528" y="2573496"/>
            <a:ext cx="6373861"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Área superficial de la unidad</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MX" altLang="es-MX"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6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Para calcular el área superficial se emplea la siguiente fórmula:</a:t>
            </a:r>
            <a:endParaRPr kumimoji="0" lang="es-MX" altLang="es-MX"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0"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graphicFrame>
        <p:nvGraphicFramePr>
          <p:cNvPr id="16" name="Objeto 15"/>
          <p:cNvGraphicFramePr>
            <a:graphicFrameLocks noChangeAspect="1"/>
          </p:cNvGraphicFramePr>
          <p:nvPr>
            <p:extLst>
              <p:ext uri="{D42A27DB-BD31-4B8C-83A1-F6EECF244321}">
                <p14:modId xmlns:p14="http://schemas.microsoft.com/office/powerpoint/2010/main" val="3718098233"/>
              </p:ext>
            </p:extLst>
          </p:nvPr>
        </p:nvGraphicFramePr>
        <p:xfrm>
          <a:off x="899592" y="3496827"/>
          <a:ext cx="1440438" cy="940286"/>
        </p:xfrm>
        <a:graphic>
          <a:graphicData uri="http://schemas.openxmlformats.org/presentationml/2006/ole">
            <mc:AlternateContent xmlns:mc="http://schemas.openxmlformats.org/markup-compatibility/2006">
              <mc:Choice xmlns:v="urn:schemas-microsoft-com:vml" Requires="v">
                <p:oleObj spid="_x0000_s58376" r:id="rId4" imgW="685502" imgH="444307" progId="Equation.3">
                  <p:embed/>
                </p:oleObj>
              </mc:Choice>
              <mc:Fallback>
                <p:oleObj r:id="rId4" imgW="685502" imgH="444307"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3496827"/>
                        <a:ext cx="1440438" cy="940286"/>
                      </a:xfrm>
                      <a:prstGeom prst="rect">
                        <a:avLst/>
                      </a:prstGeom>
                      <a:noFill/>
                    </p:spPr>
                  </p:pic>
                </p:oleObj>
              </mc:Fallback>
            </mc:AlternateContent>
          </a:graphicData>
        </a:graphic>
      </p:graphicFrame>
      <p:sp>
        <p:nvSpPr>
          <p:cNvPr id="23" name="Rectangle 3"/>
          <p:cNvSpPr>
            <a:spLocks noChangeArrowheads="1"/>
          </p:cNvSpPr>
          <p:nvPr/>
        </p:nvSpPr>
        <p:spPr bwMode="auto">
          <a:xfrm>
            <a:off x="394357" y="4537393"/>
            <a:ext cx="3240361"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baseline="0" dirty="0" err="1">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Donde</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a:t>
            </a: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Q</a:t>
            </a:r>
            <a:r>
              <a:rPr kumimoji="0" lang="en-US" altLang="es-MX" sz="1600" b="1"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D</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0.301 m</a:t>
            </a:r>
            <a:r>
              <a:rPr kumimoji="0" lang="en-US" altLang="es-MX" sz="1600" b="1"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3</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/s</a:t>
            </a:r>
          </a:p>
          <a:p>
            <a:pPr marL="0" marR="0" lvl="0" indent="457200" algn="just" defTabSz="914400" rtl="0" eaLnBrk="0" fontAlgn="base" latinLnBrk="0" hangingPunct="0">
              <a:lnSpc>
                <a:spcPct val="100000"/>
              </a:lnSpc>
              <a:spcBef>
                <a:spcPct val="0"/>
              </a:spcBef>
              <a:spcAft>
                <a:spcPct val="0"/>
              </a:spcAft>
              <a:buClrTx/>
              <a:buSzTx/>
              <a:buFontTx/>
              <a:buNone/>
              <a:tabLst/>
            </a:pPr>
            <a:endParaRPr kumimoji="0" lang="es-MX" altLang="es-MX" sz="1000" b="1" i="0" u="none" strike="noStrike" cap="none" normalizeH="0" baseline="0" dirty="0">
              <a:ln>
                <a:noFill/>
              </a:ln>
              <a:solidFill>
                <a:schemeClr val="tx1"/>
              </a:solidFill>
              <a:effectLst/>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V</a:t>
            </a:r>
            <a:r>
              <a:rPr kumimoji="0" lang="en-US" altLang="es-MX" sz="1600" b="1"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S</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3.33 x 10</a:t>
            </a:r>
            <a:r>
              <a:rPr kumimoji="0" lang="en-US" altLang="es-MX" sz="1600" b="1" i="0" u="none" strike="noStrike" cap="none" normalizeH="0" baseline="3000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-4</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m/s</a:t>
            </a:r>
            <a:endParaRPr kumimoji="0" lang="es-MX" altLang="es-MX" sz="1000" b="1" i="0" u="none" strike="noStrike" cap="none" normalizeH="0" baseline="0" dirty="0">
              <a:ln>
                <a:noFill/>
              </a:ln>
              <a:solidFill>
                <a:schemeClr val="tx1"/>
              </a:solidFill>
              <a:effectLst/>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S = 1</a:t>
            </a:r>
            <a:endParaRPr kumimoji="0" lang="es-MX" altLang="es-MX" sz="1000" b="1" i="0" u="none" strike="noStrike" cap="none" normalizeH="0" baseline="0" dirty="0">
              <a:ln>
                <a:noFill/>
              </a:ln>
              <a:solidFill>
                <a:schemeClr val="tx1"/>
              </a:solidFill>
              <a:effectLst/>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sym typeface="Symbol" panose="05050102010706020507" pitchFamily="18" charset="2"/>
              </a:rPr>
              <a:t></a:t>
            </a: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rPr>
              <a:t> = 60°</a:t>
            </a:r>
            <a:endParaRPr kumimoji="0" lang="es-MX" altLang="es-MX" sz="1000" b="1" i="0" u="none" strike="noStrike" cap="none" normalizeH="0" baseline="0" dirty="0">
              <a:ln>
                <a:noFill/>
              </a:ln>
              <a:solidFill>
                <a:schemeClr val="tx1"/>
              </a:solidFill>
              <a:effectLst/>
              <a:sym typeface="Symbol" panose="05050102010706020507" pitchFamily="18" charset="2"/>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altLang="es-MX" sz="1600" b="1" i="0" u="none" strike="noStrike" cap="none" normalizeH="0" baseline="0" dirty="0">
                <a:ln>
                  <a:noFill/>
                </a:ln>
                <a:solidFill>
                  <a:schemeClr val="tx1"/>
                </a:solidFill>
                <a:effectLst/>
                <a:latin typeface="Bookman Old Style" panose="02050604050505020204" pitchFamily="18" charset="0"/>
                <a:ea typeface="Times New Roman" panose="02020603050405020304" pitchFamily="18" charset="0"/>
                <a:cs typeface="Arial" panose="020B0604020202020204" pitchFamily="34" charset="0"/>
                <a:sym typeface="Symbol" panose="05050102010706020507" pitchFamily="18" charset="2"/>
              </a:rPr>
              <a:t>  L = 14.02 cm</a:t>
            </a:r>
          </a:p>
        </p:txBody>
      </p:sp>
      <p:sp>
        <p:nvSpPr>
          <p:cNvPr id="25" name="Rectángulo 24"/>
          <p:cNvSpPr/>
          <p:nvPr/>
        </p:nvSpPr>
        <p:spPr>
          <a:xfrm>
            <a:off x="4480285" y="3906579"/>
            <a:ext cx="3920961" cy="2400657"/>
          </a:xfrm>
          <a:prstGeom prst="rect">
            <a:avLst/>
          </a:prstGeom>
        </p:spPr>
        <p:txBody>
          <a:bodyPr wrap="square">
            <a:spAutoFit/>
          </a:bodyPr>
          <a:lstStyle/>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V</a:t>
            </a:r>
            <a:r>
              <a:rPr lang="es-MX" sz="1400" baseline="-25000" dirty="0">
                <a:latin typeface="Comic Sans MS" panose="030F0702030302020204" pitchFamily="66" charset="0"/>
                <a:ea typeface="Times New Roman" panose="02020603050405020304" pitchFamily="18" charset="0"/>
                <a:cs typeface="Arial" panose="020B0604020202020204" pitchFamily="34" charset="0"/>
              </a:rPr>
              <a:t>s</a:t>
            </a:r>
            <a:r>
              <a:rPr lang="es-MX" sz="1400" dirty="0">
                <a:latin typeface="Comic Sans MS" panose="030F0702030302020204" pitchFamily="66" charset="0"/>
                <a:ea typeface="Times New Roman" panose="02020603050405020304" pitchFamily="18" charset="0"/>
                <a:cs typeface="Arial" panose="020B0604020202020204" pitchFamily="34" charset="0"/>
              </a:rPr>
              <a:t> = Velocidad de sedimentación de las partículas (se asume que se obtiene en el laboratorio con la prueba “Sedimentación en Columna”)</a:t>
            </a:r>
          </a:p>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S = Módulo de eficiencia de las placas.</a:t>
            </a:r>
          </a:p>
          <a:p>
            <a:pPr algn="just">
              <a:spcAft>
                <a:spcPts val="600"/>
              </a:spcAft>
            </a:pPr>
            <a:r>
              <a:rPr lang="es-MX" sz="1400" dirty="0">
                <a:latin typeface="Comic Sans MS" panose="030F0702030302020204" pitchFamily="66" charset="0"/>
                <a:ea typeface="Times New Roman" panose="02020603050405020304" pitchFamily="18" charset="0"/>
                <a:cs typeface="Arial" panose="020B0604020202020204" pitchFamily="34" charset="0"/>
              </a:rPr>
              <a:t>f = Factor, consultar (CEPIS (1992), MANUAL V DISEÑO, TOMO II, Criterios de diseño para </a:t>
            </a:r>
            <a:r>
              <a:rPr lang="es-MX" sz="1400" dirty="0" err="1">
                <a:latin typeface="Comic Sans MS" panose="030F0702030302020204" pitchFamily="66" charset="0"/>
                <a:ea typeface="Times New Roman" panose="02020603050405020304" pitchFamily="18" charset="0"/>
                <a:cs typeface="Arial" panose="020B0604020202020204" pitchFamily="34" charset="0"/>
              </a:rPr>
              <a:t>floculadores</a:t>
            </a:r>
            <a:r>
              <a:rPr lang="es-MX" sz="1400" dirty="0">
                <a:latin typeface="Comic Sans MS" panose="030F0702030302020204" pitchFamily="66" charset="0"/>
                <a:ea typeface="Times New Roman" panose="02020603050405020304" pitchFamily="18" charset="0"/>
                <a:cs typeface="Arial" panose="020B0604020202020204" pitchFamily="34" charset="0"/>
              </a:rPr>
              <a:t> y decantadores, CICLO: Tratamiento, SERIE: Filtración Rápida.  p. 86)</a:t>
            </a:r>
            <a:endParaRPr lang="es-MX"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2401524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2718</TotalTime>
  <Words>1946</Words>
  <Application>Microsoft Macintosh PowerPoint</Application>
  <PresentationFormat>Presentación en pantalla (4:3)</PresentationFormat>
  <Paragraphs>291</Paragraphs>
  <Slides>37</Slides>
  <Notes>0</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37</vt:i4>
      </vt:variant>
    </vt:vector>
  </HeadingPairs>
  <TitlesOfParts>
    <vt:vector size="48" baseType="lpstr">
      <vt:lpstr>Arial</vt:lpstr>
      <vt:lpstr>Bookman Old Style</vt:lpstr>
      <vt:lpstr>Comic Sans MS</vt:lpstr>
      <vt:lpstr>Math1</vt:lpstr>
      <vt:lpstr>Symbol</vt:lpstr>
      <vt:lpstr>Times New Roman</vt:lpstr>
      <vt:lpstr>Tw Cen MT</vt:lpstr>
      <vt:lpstr>Wingdings</vt:lpstr>
      <vt:lpstr>Wingdings 2</vt:lpstr>
      <vt:lpstr>Intermedio</vt:lpstr>
      <vt:lpstr>Equation.3</vt:lpstr>
      <vt:lpstr>Presentación de PowerPoint</vt:lpstr>
      <vt:lpstr>Presentación de PowerPoint</vt:lpstr>
      <vt:lpstr>Índice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Autonoma del Estado de Mexico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Geologia</dc:creator>
  <cp:lastModifiedBy>Ivan Gallego Alarcon</cp:lastModifiedBy>
  <cp:revision>196</cp:revision>
  <dcterms:created xsi:type="dcterms:W3CDTF">2012-06-04T18:56:56Z</dcterms:created>
  <dcterms:modified xsi:type="dcterms:W3CDTF">2018-09-27T19:13:02Z</dcterms:modified>
</cp:coreProperties>
</file>