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320" r:id="rId2"/>
    <p:sldId id="401" r:id="rId3"/>
    <p:sldId id="471" r:id="rId4"/>
    <p:sldId id="403" r:id="rId5"/>
    <p:sldId id="440" r:id="rId6"/>
    <p:sldId id="414" r:id="rId7"/>
    <p:sldId id="439" r:id="rId8"/>
    <p:sldId id="399" r:id="rId9"/>
    <p:sldId id="441" r:id="rId10"/>
    <p:sldId id="442" r:id="rId11"/>
    <p:sldId id="443" r:id="rId12"/>
    <p:sldId id="444" r:id="rId13"/>
    <p:sldId id="445" r:id="rId14"/>
    <p:sldId id="449" r:id="rId15"/>
    <p:sldId id="448" r:id="rId16"/>
    <p:sldId id="447" r:id="rId17"/>
    <p:sldId id="446" r:id="rId18"/>
    <p:sldId id="451" r:id="rId19"/>
    <p:sldId id="452" r:id="rId20"/>
    <p:sldId id="450" r:id="rId21"/>
    <p:sldId id="453" r:id="rId22"/>
    <p:sldId id="454" r:id="rId23"/>
    <p:sldId id="455" r:id="rId24"/>
    <p:sldId id="458" r:id="rId25"/>
    <p:sldId id="459" r:id="rId26"/>
    <p:sldId id="457" r:id="rId27"/>
    <p:sldId id="456" r:id="rId28"/>
    <p:sldId id="461" r:id="rId29"/>
    <p:sldId id="463" r:id="rId30"/>
    <p:sldId id="462" r:id="rId31"/>
    <p:sldId id="464" r:id="rId32"/>
    <p:sldId id="465" r:id="rId33"/>
    <p:sldId id="466" r:id="rId34"/>
    <p:sldId id="467" r:id="rId35"/>
    <p:sldId id="468" r:id="rId36"/>
    <p:sldId id="469" r:id="rId37"/>
    <p:sldId id="470" r:id="rId38"/>
    <p:sldId id="357" r:id="rId39"/>
    <p:sldId id="400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5DD5FF"/>
    <a:srgbClr val="19C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4622" autoAdjust="0"/>
  </p:normalViewPr>
  <p:slideViewPr>
    <p:cSldViewPr>
      <p:cViewPr>
        <p:scale>
          <a:sx n="70" d="100"/>
          <a:sy n="70" d="100"/>
        </p:scale>
        <p:origin x="58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26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EF0BBE-264F-4FAB-976D-E10BD94D0E15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0ED41C-126E-4A5A-A00A-E1DCDA9FB97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4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430289" y="1975961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b="1" dirty="0" smtClean="0"/>
              <a:t>UNIVERSIDAD AUTONOMA DEL ESTADO DE MÉXICO</a:t>
            </a:r>
          </a:p>
          <a:p>
            <a:pPr lvl="0" algn="ctr"/>
            <a:r>
              <a:rPr lang="es-ES" sz="2000" b="1" dirty="0" smtClean="0"/>
              <a:t>FACULTAD DE INGENIERÍA </a:t>
            </a:r>
          </a:p>
          <a:p>
            <a:pPr lvl="0" algn="ctr"/>
            <a:r>
              <a:rPr lang="es-ES" sz="2000" b="1" dirty="0" smtClean="0"/>
              <a:t>CENTRO INTERAMERICANO DE RECURSOS DEL AGUA</a:t>
            </a:r>
            <a:endParaRPr lang="es-MX" sz="2000" b="1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755576" y="1844824"/>
            <a:ext cx="21660" cy="4584572"/>
          </a:xfrm>
          <a:prstGeom prst="line">
            <a:avLst/>
          </a:prstGeom>
          <a:ln w="63500" cmpd="dbl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751469" y="3706223"/>
            <a:ext cx="57606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b="1" i="1" cap="small" dirty="0">
                <a:solidFill>
                  <a:prstClr val="black"/>
                </a:solidFill>
              </a:rPr>
              <a:t>DOCTORADO EN CIENCIAS DEL AGUA</a:t>
            </a:r>
          </a:p>
          <a:p>
            <a:pPr lvl="0" algn="ctr"/>
            <a:endParaRPr lang="es-MX" sz="1400" b="1" i="1" cap="small" dirty="0">
              <a:solidFill>
                <a:prstClr val="black"/>
              </a:solidFill>
            </a:endParaRPr>
          </a:p>
          <a:p>
            <a:pPr lvl="0" algn="ctr"/>
            <a:r>
              <a:rPr lang="es-MX" b="1" i="1" cap="small" dirty="0">
                <a:solidFill>
                  <a:prstClr val="black"/>
                </a:solidFill>
              </a:rPr>
              <a:t>DISEÑO DE PLANTAS DE TRATAMIENTO DE AGUA POTABLE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079977" y="580526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SEPTIEMBRE DE 2018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5788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 DEL NÚMERO </a:t>
            </a:r>
            <a:r>
              <a:rPr lang="es-MX" altLang="es-MX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FILTROS</a:t>
            </a:r>
            <a:r>
              <a:rPr lang="es-MX" altLang="es-MX" dirty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99592" y="4134143"/>
            <a:ext cx="633670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consideramos filtros de sección cuadrada, proponemos que: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 = 4.25 m, esto nos arrojaría una nueva área de filtro de: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(4.25 m)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18.0625 m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043608" y="2912398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lo que el área del filtro es: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s-MX" altLang="es-MX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s-MX" altLang="es-MX" baseline="-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alt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Q/V</a:t>
            </a:r>
            <a:r>
              <a:rPr lang="es-MX" altLang="es-MX" baseline="-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s-MX" alt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(18.06 m</a:t>
            </a:r>
            <a:r>
              <a:rPr lang="es-MX" altLang="es-MX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s-MX" alt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/min)/(1 m/min) = 18.06 m</a:t>
            </a:r>
            <a:r>
              <a:rPr lang="es-MX" altLang="es-MX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s-MX" alt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alt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67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26191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004242"/>
            <a:ext cx="6014381" cy="43568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25" name="Rectángulo 24"/>
          <p:cNvSpPr/>
          <p:nvPr/>
        </p:nvSpPr>
        <p:spPr>
          <a:xfrm>
            <a:off x="516247" y="5470656"/>
            <a:ext cx="8100391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s-MX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Tasa de filtración</a:t>
            </a: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 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seleccionado de acuerdo a Tabla 6.2: Tasas de filtración usuales en función del esquema de tratamiento. (Material y/o CD del curso “Operaciones Unitarias en plantas potabilizadoras” Capitulo 6 Filtración CIRA – IMTA. 2005)</a:t>
            </a:r>
            <a:endParaRPr lang="es-MX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7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5788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 DEL NÚMERO </a:t>
            </a:r>
            <a:r>
              <a:rPr lang="es-MX" altLang="es-MX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FILTROS</a:t>
            </a:r>
            <a:r>
              <a:rPr lang="es-MX" altLang="es-MX" dirty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2206424"/>
            <a:ext cx="835292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la tabla anterior, para filtración rápida descendente con tasa declinante el intervalo para agua decantada y medio dual (arena – antracita) con espesor total menor de 0.80 m, se tiene: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10 – 15 m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h, 	y elegimos: V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12 m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39552" y="448396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088336" y="4202504"/>
            <a:ext cx="649594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n-US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= Q/V</a:t>
            </a:r>
            <a:r>
              <a:rPr kumimoji="0" lang="en-US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= (1083.60 m</a:t>
            </a:r>
            <a:r>
              <a:rPr kumimoji="0" lang="en-US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3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/h) / (12 m</a:t>
            </a:r>
            <a:r>
              <a:rPr kumimoji="0" lang="en-US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3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/m</a:t>
            </a:r>
            <a:r>
              <a:rPr kumimoji="0" lang="en-US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2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h) = 72.24 m</a:t>
            </a:r>
            <a:r>
              <a:rPr kumimoji="0" lang="en-US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2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s-MX" sz="2400" baseline="30000" dirty="0"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 = A</a:t>
            </a:r>
            <a:r>
              <a:rPr kumimoji="0" lang="en-US" altLang="es-MX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kumimoji="0" lang="en-U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/A</a:t>
            </a:r>
            <a:r>
              <a:rPr kumimoji="0" lang="en-US" altLang="es-MX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n-U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72.24 m</a:t>
            </a:r>
            <a:r>
              <a:rPr kumimoji="0" lang="en-US" altLang="es-MX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n-U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/18.0625 m</a:t>
            </a:r>
            <a:r>
              <a:rPr kumimoji="0" lang="en-US" altLang="es-MX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n-US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4 </a:t>
            </a:r>
            <a:r>
              <a:rPr kumimoji="0" lang="en-US" altLang="es-MX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filtros</a:t>
            </a:r>
            <a:endParaRPr kumimoji="0" lang="en-US" alt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856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DETERMINACIÓN DE LOS NÚMEROS DE GALILEO Y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REYNOLDS</a:t>
            </a:r>
            <a:r>
              <a:rPr lang="es-MX" altLang="es-MX" dirty="0" smtClean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01" y="2368093"/>
            <a:ext cx="7664408" cy="26642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9" name="Rectángulo 8"/>
          <p:cNvSpPr/>
          <p:nvPr/>
        </p:nvSpPr>
        <p:spPr>
          <a:xfrm>
            <a:off x="438719" y="5289495"/>
            <a:ext cx="7373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Material y/o CD del curso “operaciones unitarias en plantas potabilizadoras”, Capitulo 6 Filtración, CIRA – IMTA. 2005, pág. 158)</a:t>
            </a:r>
            <a:endParaRPr lang="es-MX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856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DETERMINACIÓN DE LOS NÚMEROS DE GALILEO Y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REYNOLDS</a:t>
            </a:r>
            <a:r>
              <a:rPr lang="es-MX" altLang="es-MX" dirty="0" smtClean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9610" y="2341591"/>
            <a:ext cx="7876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dirty="0"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Considerando que la granulometría del medio filtrante doble (arena y antracita) es:</a:t>
            </a:r>
            <a:endParaRPr lang="es-MX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214" y="3261553"/>
            <a:ext cx="6237568" cy="278520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7343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856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DETERMINACIÓN DE LOS NÚMEROS DE GALILEO Y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REYNOLDS</a:t>
            </a:r>
            <a:r>
              <a:rPr lang="es-MX" altLang="es-MX" dirty="0" smtClean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85" y="2466738"/>
            <a:ext cx="8826603" cy="42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9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684584" y="2108639"/>
            <a:ext cx="856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DETERMINACIÓN DE LOS NÚMEROS DE GALILEO Y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REYNOLDS</a:t>
            </a:r>
            <a:r>
              <a:rPr lang="es-MX" altLang="es-MX" dirty="0" smtClean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40968"/>
            <a:ext cx="8169363" cy="265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8567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DETERMINACIÓN DE LOS NÚMEROS DE GALILEO Y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REYNOLDS</a:t>
            </a:r>
            <a:r>
              <a:rPr lang="es-MX" altLang="es-MX" dirty="0" smtClean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  <p:graphicFrame>
        <p:nvGraphicFramePr>
          <p:cNvPr id="23" name="Obje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145970"/>
              </p:ext>
            </p:extLst>
          </p:nvPr>
        </p:nvGraphicFramePr>
        <p:xfrm>
          <a:off x="1890145" y="2937962"/>
          <a:ext cx="5921415" cy="588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9" r:id="rId3" imgW="4597400" imgH="457200" progId="Equation.3">
                  <p:embed/>
                </p:oleObj>
              </mc:Choice>
              <mc:Fallback>
                <p:oleObj r:id="rId3" imgW="45974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145" y="2937962"/>
                        <a:ext cx="5921415" cy="5884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048157"/>
              </p:ext>
            </p:extLst>
          </p:nvPr>
        </p:nvGraphicFramePr>
        <p:xfrm>
          <a:off x="1902455" y="4222158"/>
          <a:ext cx="4896544" cy="1066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0" r:id="rId5" imgW="3327400" imgH="723900" progId="Equation.3">
                  <p:embed/>
                </p:oleObj>
              </mc:Choice>
              <mc:Fallback>
                <p:oleObj r:id="rId5" imgW="3327400" imgH="723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2455" y="4222158"/>
                        <a:ext cx="4896544" cy="10662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56744" y="2440244"/>
            <a:ext cx="21451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Sustituyendo valores: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720187" y="3731192"/>
            <a:ext cx="55381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el número de Reynolds se calcula empleando la fórmula: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39611" y="5661020"/>
            <a:ext cx="77327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Análogamente, se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hacen los cálculos para cada uno de los diámetros de la arena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92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-684584" y="1964323"/>
            <a:ext cx="613559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14400" marR="0" lvl="2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CÁLCULO DE LA ALTURA DEL LECHO EXPANDIDO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11668" y="3705738"/>
            <a:ext cx="586058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600"/>
              </a:spcAft>
            </a:pP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ara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arena, figura 6.7 (ver anexo</a:t>
            </a: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sz="2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spcAft>
                <a:spcPts val="600"/>
              </a:spcAft>
            </a:pP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spcAft>
                <a:spcPts val="600"/>
              </a:spcAft>
            </a:pP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0.8</a:t>
            </a:r>
          </a:p>
          <a:p>
            <a:pPr indent="457200" algn="just">
              <a:spcAft>
                <a:spcPts val="600"/>
              </a:spcAft>
            </a:pP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spcAft>
                <a:spcPts val="600"/>
              </a:spcAft>
            </a:pP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ara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antracita, figura 6.8 (ver anexo</a:t>
            </a: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indent="457200" algn="just">
              <a:spcAft>
                <a:spcPts val="600"/>
              </a:spcAft>
            </a:pP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spcAft>
                <a:spcPts val="600"/>
              </a:spcAft>
            </a:pP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 = 0.7 </a:t>
            </a:r>
            <a:endParaRPr lang="es-MX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724128" y="2437422"/>
            <a:ext cx="26626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endParaRPr lang="es-MX" sz="14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Figuras 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6.7 y 6.8 Porosidad del lecho expandido en función del número de Galileo y número de Reynolds. </a:t>
            </a:r>
            <a:endParaRPr lang="es-MX" sz="14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es-MX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Material y/o CD del curso “Operaciones unitarias en plantas potabilizadoras”, Capitulo 6 Filtración, CIRA – IMTA. 2005, págs. 168 y 169</a:t>
            </a: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just">
              <a:spcAft>
                <a:spcPts val="600"/>
              </a:spcAft>
            </a:pPr>
            <a:endParaRPr lang="es-MX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14819" y="2873878"/>
            <a:ext cx="3799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Coeficiente de expansión.</a:t>
            </a:r>
            <a:endParaRPr lang="es-MX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35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609737" y="2869701"/>
            <a:ext cx="7913411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De la tabla </a:t>
            </a:r>
            <a:r>
              <a:rPr lang="es-MX" altLang="es-MX" dirty="0">
                <a:cs typeface="Arial" panose="020B0604020202020204" pitchFamily="34" charset="0"/>
              </a:rPr>
              <a:t>de </a:t>
            </a:r>
            <a:r>
              <a:rPr lang="es-MX" dirty="0" smtClean="0">
                <a:cs typeface="Arial" panose="020B0604020202020204" pitchFamily="34" charset="0"/>
              </a:rPr>
              <a:t>características </a:t>
            </a:r>
            <a:r>
              <a:rPr lang="es-MX" dirty="0">
                <a:cs typeface="Arial" panose="020B0604020202020204" pitchFamily="34" charset="0"/>
              </a:rPr>
              <a:t>del medio </a:t>
            </a:r>
            <a:r>
              <a:rPr lang="es-MX" dirty="0" smtClean="0">
                <a:cs typeface="Arial" panose="020B0604020202020204" pitchFamily="34" charset="0"/>
              </a:rPr>
              <a:t>filtrante,</a:t>
            </a:r>
            <a:r>
              <a:rPr lang="es-MX" altLang="es-MX" dirty="0" smtClean="0">
                <a:cs typeface="Arial" panose="020B0604020202020204" pitchFamily="34" charset="0"/>
              </a:rPr>
              <a:t> </a:t>
            </a:r>
            <a:r>
              <a:rPr lang="es-MX" altLang="es-MX" dirty="0">
                <a:cs typeface="Arial" panose="020B0604020202020204" pitchFamily="34" charset="0"/>
              </a:rPr>
              <a:t>se tiene que el espesor </a:t>
            </a:r>
            <a:r>
              <a:rPr lang="es-MX" altLang="es-MX" dirty="0" smtClean="0">
                <a:cs typeface="Arial" panose="020B0604020202020204" pitchFamily="34" charset="0"/>
              </a:rPr>
              <a:t>recomendado del </a:t>
            </a:r>
            <a:r>
              <a:rPr lang="es-MX" altLang="es-MX" dirty="0">
                <a:cs typeface="Arial" panose="020B0604020202020204" pitchFamily="34" charset="0"/>
              </a:rPr>
              <a:t>lecho de la arena es de 0.30 – 0.50 m, y el de la 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antracita de 0.50 – 1.00 m, de dichos rangos elegimos: </a:t>
            </a:r>
          </a:p>
          <a:p>
            <a:pPr lvl="0" algn="just"/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lvl="0"/>
            <a:r>
              <a:rPr lang="es-MX" dirty="0"/>
              <a:t>Espesor del lecho de </a:t>
            </a:r>
            <a:r>
              <a:rPr lang="es-MX" dirty="0" smtClean="0"/>
              <a:t>arena		 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 = 0.3 m</a:t>
            </a:r>
          </a:p>
          <a:p>
            <a:pPr lvl="0"/>
            <a:endParaRPr lang="es-MX" altLang="es-MX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MX" dirty="0" smtClean="0"/>
              <a:t>Espesor </a:t>
            </a:r>
            <a:r>
              <a:rPr lang="es-MX" dirty="0"/>
              <a:t>del lecho de </a:t>
            </a:r>
            <a:r>
              <a:rPr lang="es-MX" dirty="0" smtClean="0"/>
              <a:t>antracita		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L’ = 0.5 m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324544" y="1804341"/>
            <a:ext cx="85677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 DE LA ALTURA DEL LECHO EXPANDIDO</a:t>
            </a:r>
            <a:endParaRPr lang="es-MX" alt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51520" y="33005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668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971600" y="298150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800" b="1" dirty="0" smtClean="0"/>
              <a:t>DISEÑO DE </a:t>
            </a:r>
            <a:r>
              <a:rPr lang="es-ES" sz="2800" b="1" dirty="0" smtClean="0"/>
              <a:t>UN FILTRO RÁPIDO DESCENDENTE </a:t>
            </a:r>
            <a:endParaRPr lang="es-MX" sz="2800" b="1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755576" y="1844824"/>
            <a:ext cx="21660" cy="4584572"/>
          </a:xfrm>
          <a:prstGeom prst="line">
            <a:avLst/>
          </a:prstGeom>
          <a:ln w="63500" cmpd="dbl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2860578" y="4941168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cap="small" dirty="0" smtClean="0"/>
              <a:t>Dr. </a:t>
            </a:r>
            <a:r>
              <a:rPr lang="es-MX" sz="2800" b="1" i="1" cap="small" dirty="0" err="1" smtClean="0"/>
              <a:t>Daury</a:t>
            </a:r>
            <a:r>
              <a:rPr lang="es-MX" sz="2800" b="1" i="1" cap="small" dirty="0" smtClean="0"/>
              <a:t> García Pulido</a:t>
            </a:r>
          </a:p>
        </p:txBody>
      </p:sp>
    </p:spTree>
    <p:extLst>
      <p:ext uri="{BB962C8B-B14F-4D97-AF65-F5344CB8AC3E}">
        <p14:creationId xmlns:p14="http://schemas.microsoft.com/office/powerpoint/2010/main" val="16599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-23559" y="2459141"/>
            <a:ext cx="79134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Para calcular la altura total del lecho expandido se emplea la siguiente fórmula:</a:t>
            </a: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324544" y="1804341"/>
            <a:ext cx="85677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 DE LA ALTURA DEL LECHO EXPANDIDO</a:t>
            </a:r>
            <a:endParaRPr lang="es-MX" alt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51520" y="33005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34" name="Objeto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389236"/>
              </p:ext>
            </p:extLst>
          </p:nvPr>
        </p:nvGraphicFramePr>
        <p:xfrm>
          <a:off x="528032" y="3080371"/>
          <a:ext cx="3221798" cy="475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5" r:id="rId3" imgW="1600200" imgH="203200" progId="Equation.3">
                  <p:embed/>
                </p:oleObj>
              </mc:Choice>
              <mc:Fallback>
                <p:oleObj r:id="rId3" imgW="1600200" imgH="203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032" y="3080371"/>
                        <a:ext cx="3221798" cy="4750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Imagen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782" y="3976171"/>
            <a:ext cx="8756407" cy="262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2379" y="191538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2991" y="1167905"/>
            <a:ext cx="8820491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s-MX" altLang="es-MX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DETERMINACIÓN DE LA ALTURA DEL BORDE DE LA CANALETA RELATIVA AL FONDO DEL FILTRO</a:t>
            </a:r>
            <a:endParaRPr kumimoji="0" lang="es-MX" altLang="es-MX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60" y="1987110"/>
            <a:ext cx="8380880" cy="2429498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749993" y="4626349"/>
            <a:ext cx="794881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Donde:</a:t>
            </a: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 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Número de canaletas que recolectan agua de lavado.</a:t>
            </a: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lang="es-MX" sz="12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Caudal de agua de lavado en cada canaleta.</a:t>
            </a: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2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Tirante máximo del agua dentro de la canaleta de lavado.</a:t>
            </a: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 = Ancho efectivo interno de las canaletas de lavado</a:t>
            </a: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 = 1.3 m</a:t>
            </a:r>
            <a:r>
              <a:rPr lang="es-MX" sz="1200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1/2</a:t>
            </a: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/s para canaletas rectangulares</a:t>
            </a:r>
            <a:endParaRPr lang="es-MX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 = Altura total de las canaletas.</a:t>
            </a:r>
            <a:endParaRPr lang="es-MX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086921"/>
            <a:ext cx="838004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s-MX" altLang="es-MX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DETERMINACIÓN DE LA ALTURA DEL BORDE DE LA CANALETA RELATIVA AL FONDO DEL FILTRO</a:t>
            </a:r>
            <a:endParaRPr kumimoji="0" lang="es-MX" altLang="es-MX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0" y="2090037"/>
            <a:ext cx="5580112" cy="43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L</a:t>
            </a:r>
            <a:r>
              <a:rPr kumimoji="0" lang="en-US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= L + L’ = 0.3 m + 0.5 m = 0.80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n-US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0.75 (L</a:t>
            </a:r>
            <a:r>
              <a:rPr kumimoji="0" lang="en-US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H) = 0.75 (0.8 + 0.625) = 1.07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Se toma como base que: 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0.50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0.07 + 0.15 + 0.075 = 0.30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0.80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Y se tiene que: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Hc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/>
            <a:r>
              <a:rPr lang="es-MX" altLang="es-MX" dirty="0" err="1">
                <a:ea typeface="Times New Roman" panose="02020603050405020304" pitchFamily="18" charset="0"/>
                <a:cs typeface="Arial" panose="020B0604020202020204" pitchFamily="34" charset="0"/>
              </a:rPr>
              <a:t>Hc</a:t>
            </a:r>
            <a:r>
              <a:rPr lang="es-MX" altLang="es-MX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= 0.50 + 0.30 + 0.80 + 1.07 = 2.67 m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823958" y="2699202"/>
            <a:ext cx="285249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Donde:</a:t>
            </a: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s-MX" sz="14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Espesor total del lecho filtrante.</a:t>
            </a:r>
            <a:endParaRPr lang="es-MX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Distancia del borde de las canaletas a la superficie del medio filtrante estático.</a:t>
            </a:r>
            <a:endParaRPr lang="es-MX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Altura del falso fondo.</a:t>
            </a:r>
            <a:endParaRPr lang="es-MX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Altura del drenaje mas la grava (Para mayor detalle ver CEPIS Detalle del drenaje en pág. 49).</a:t>
            </a:r>
            <a:endParaRPr lang="es-MX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Altura del lecho filtrante.</a:t>
            </a:r>
            <a:endParaRPr lang="es-MX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Altura del borde de la canaleta al fondo del filtro</a:t>
            </a:r>
            <a:endParaRPr lang="es-MX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50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durante 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243845" y="2470715"/>
            <a:ext cx="8288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análisis de pérdida de carga del lecho filtrante, la porosidad se toma como </a:t>
            </a:r>
            <a:r>
              <a:rPr 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limpia, 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 la mayor pérdida se da cuando se inicia el </a:t>
            </a:r>
            <a:r>
              <a:rPr lang="es-MX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ya que cuando está expandido la pérdida es menor.</a:t>
            </a:r>
            <a:endParaRPr lang="es-MX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-972616" y="1859257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spcAft>
                <a:spcPts val="600"/>
              </a:spcAft>
              <a:tabLst>
                <a:tab pos="685800" algn="l"/>
              </a:tabLs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Pérdida de carga en el lecho filtrante durante el lavado</a:t>
            </a:r>
            <a:endParaRPr lang="es-MX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3543837"/>
            <a:ext cx="8295693" cy="277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durante 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73333" y="249765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14359" y="1772272"/>
            <a:ext cx="595066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9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Pérdida de carga en los orificios del bajo orden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-108520" y="2753781"/>
            <a:ext cx="5359031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 = 4.25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 = 0.3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s-MX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B/b = 4.25 m / 0.3 m = 14.167 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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14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kumimoji="0" lang="es-MX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= 2c/X = 2(4.25 m) / 0.1 m = 85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kumimoji="0" lang="es-MX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= N</a:t>
            </a:r>
            <a:r>
              <a:rPr kumimoji="0" lang="es-MX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x No = 14 x 85 = 1190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Calculando el caudal de lavado por orificio: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q</a:t>
            </a:r>
            <a:r>
              <a:rPr kumimoji="0" lang="en-US" altLang="es-MX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= Q</a:t>
            </a:r>
            <a:r>
              <a:rPr kumimoji="0" lang="en-US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/N</a:t>
            </a:r>
            <a:r>
              <a:rPr kumimoji="0" lang="en-US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= (0.301 m</a:t>
            </a:r>
            <a:r>
              <a:rPr kumimoji="0" lang="en-US" altLang="es-MX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/s) / 1190 = 2.5294x10</a:t>
            </a:r>
            <a:r>
              <a:rPr kumimoji="0" lang="en-US" altLang="es-MX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-4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m</a:t>
            </a:r>
            <a:r>
              <a:rPr kumimoji="0" lang="en-US" altLang="es-MX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/s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940152" y="2666251"/>
            <a:ext cx="2912977" cy="283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Donde: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lang="es-MX" altLang="es-MX" sz="105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 = Ancho de cada filtro.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 = Ancho de cada vigueta.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s-MX" altLang="es-MX" sz="105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Número de viguetas del drenaje.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No = Número de orificios en cada vigueta.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s-MX" altLang="es-MX" sz="105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Número total de orificios en el bajo dren.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 = Longitud de cada vigueta. 4.25 m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X = Espaciamiento entre orificios 0.1m</a:t>
            </a:r>
            <a:endParaRPr kumimoji="0" lang="es-ES_tradnl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s-ES_tradnl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r>
              <a:rPr kumimoji="0" lang="es-ES_tradnl" altLang="es-MX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kumimoji="0" lang="es-ES_tradnl" altLang="es-MX" sz="105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kumimoji="0" lang="es-ES_tradnl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Caudal de lavado por orificio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92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durante 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73333" y="249765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14359" y="1772272"/>
            <a:ext cx="595066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9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Pérdida de carga en los orificios del bajo orden</a:t>
            </a:r>
          </a:p>
        </p:txBody>
      </p:sp>
      <p:graphicFrame>
        <p:nvGraphicFramePr>
          <p:cNvPr id="23" name="Obje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402638"/>
              </p:ext>
            </p:extLst>
          </p:nvPr>
        </p:nvGraphicFramePr>
        <p:xfrm>
          <a:off x="367597" y="3548221"/>
          <a:ext cx="3669621" cy="581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5" r:id="rId3" imgW="2705100" imgH="431800" progId="Equation.3">
                  <p:embed/>
                </p:oleObj>
              </mc:Choice>
              <mc:Fallback>
                <p:oleObj r:id="rId3" imgW="2705100" imgH="431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597" y="3548221"/>
                        <a:ext cx="3669621" cy="581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606069"/>
              </p:ext>
            </p:extLst>
          </p:nvPr>
        </p:nvGraphicFramePr>
        <p:xfrm>
          <a:off x="495888" y="5189712"/>
          <a:ext cx="7468189" cy="831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6" r:id="rId5" imgW="4445000" imgH="495300" progId="Equation.3">
                  <p:embed/>
                </p:oleObj>
              </mc:Choice>
              <mc:Fallback>
                <p:oleObj r:id="rId5" imgW="4445000" imgH="495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888" y="5189712"/>
                        <a:ext cx="7468189" cy="831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395536" y="2396559"/>
            <a:ext cx="4328864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Considerando que el orificio tiene un diámetro de ½”: d</a:t>
            </a:r>
            <a:r>
              <a:rPr kumimoji="0" lang="es-MX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½” = 0.0127 m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Entonces el área será:</a:t>
            </a: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304103" y="4392794"/>
            <a:ext cx="43399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lo tanto, la pérdida de carga en los orificios del bajo dren es: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889973" y="2491838"/>
            <a:ext cx="266429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Donde:</a:t>
            </a: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s-ES_tradnl" sz="16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Diámetro de los orificios. Valor propuesto.</a:t>
            </a:r>
            <a:endParaRPr lang="es-MX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s-ES_tradnl" sz="1600" baseline="-25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Área de los orificios del bajo dren.</a:t>
            </a:r>
            <a:endParaRPr lang="es-MX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 = Coeficiente de descarga en orificios, 0.65.</a:t>
            </a:r>
            <a:endParaRPr lang="es-MX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ES_tradnl" sz="16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f2</a:t>
            </a: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Pérdida de carga en los orificios del bajo dren.</a:t>
            </a:r>
            <a:endParaRPr lang="es-MX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5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durante 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78040" y="2806270"/>
            <a:ext cx="871444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GB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GB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FF</a:t>
            </a:r>
            <a:r>
              <a:rPr kumimoji="0" lang="en-GB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H</a:t>
            </a:r>
            <a:r>
              <a:rPr kumimoji="0" lang="en-GB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n-GB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c  = (0.5 m) (4.25 m) = 2.125 m</a:t>
            </a:r>
            <a:r>
              <a:rPr kumimoji="0" lang="en-GB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GB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kumimoji="0" lang="en-GB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FF</a:t>
            </a:r>
            <a:r>
              <a:rPr kumimoji="0" lang="en-GB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kumimoji="0" lang="en-US" altLang="es-MX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/AFF = (0.301 m</a:t>
            </a:r>
            <a:r>
              <a:rPr kumimoji="0" lang="en-US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/s) / (2.125 m</a:t>
            </a:r>
            <a:r>
              <a:rPr kumimoji="0" lang="en-US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n-U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) = 0.14165 m/s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Por lo tanto, la pérdida de carga en el falso fondo durante el </a:t>
            </a:r>
            <a:r>
              <a:rPr kumimoji="0" lang="es-MX" altLang="es-MX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es: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aphicFrame>
        <p:nvGraphicFramePr>
          <p:cNvPr id="23" name="Obje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605575"/>
              </p:ext>
            </p:extLst>
          </p:nvPr>
        </p:nvGraphicFramePr>
        <p:xfrm>
          <a:off x="971601" y="4610440"/>
          <a:ext cx="6912768" cy="978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1" r:id="rId3" imgW="3225800" imgH="457200" progId="Equation.3">
                  <p:embed/>
                </p:oleObj>
              </mc:Choice>
              <mc:Fallback>
                <p:oleObj r:id="rId3" imgW="32258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1" y="4610440"/>
                        <a:ext cx="6912768" cy="9787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ángulo 24"/>
          <p:cNvSpPr/>
          <p:nvPr/>
        </p:nvSpPr>
        <p:spPr>
          <a:xfrm>
            <a:off x="-2405727" y="1898396"/>
            <a:ext cx="8591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6"/>
            <a:r>
              <a:rPr lang="es-MX" altLang="es-MX" sz="16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Pérdida de carga en el falso fondo durante el </a:t>
            </a:r>
            <a:r>
              <a:rPr lang="es-MX" altLang="es-MX" sz="16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endParaRPr lang="es-MX" altLang="es-MX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0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durante 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72029" y="2295034"/>
            <a:ext cx="800037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Tomando una velocidad en la compuerta: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V</a:t>
            </a:r>
            <a:r>
              <a:rPr lang="es-MX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= 0.4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m/s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Entonces el área de la compuerta será: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72029" y="15205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172029" y="1637694"/>
            <a:ext cx="836041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7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Pérdida de carga en la compuerta de salida durante el </a:t>
            </a:r>
            <a:r>
              <a:rPr kumimoji="0" lang="es-MX" altLang="es-MX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retrolavado</a:t>
            </a:r>
            <a:endParaRPr kumimoji="0" lang="es-MX" altLang="es-MX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1926353" y="3520613"/>
            <a:ext cx="62263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s-MX" altLang="es-MX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</a:t>
            </a:r>
            <a:r>
              <a:rPr kumimoji="0" lang="es-MX" altLang="es-MX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Q</a:t>
            </a:r>
            <a:r>
              <a:rPr kumimoji="0" lang="es-MX" altLang="es-MX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/V</a:t>
            </a:r>
            <a:r>
              <a:rPr kumimoji="0" lang="es-MX" altLang="es-MX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(0.301 m</a:t>
            </a:r>
            <a:r>
              <a:rPr kumimoji="0" lang="es-MX" altLang="es-MX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/s) / (0.40 m</a:t>
            </a:r>
            <a:r>
              <a:rPr kumimoji="0" lang="es-MX" altLang="es-MX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= 0.7525 m</a:t>
            </a:r>
            <a:r>
              <a:rPr kumimoji="0" lang="es-MX" altLang="es-MX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215741" y="4440462"/>
            <a:ext cx="83167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Entonces proponemos un base de 1.2m y altura de 0.65m, 1.2 x 0.65 = 0.78 m</a:t>
            </a:r>
            <a:r>
              <a:rPr kumimoji="0" lang="es-MX" altLang="es-MX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s-MX" alt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la pérdida de carga en la compuerta de salida será: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 flipV="1">
            <a:off x="805431" y="5544078"/>
            <a:ext cx="1242018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30" name="Obje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537589"/>
              </p:ext>
            </p:extLst>
          </p:nvPr>
        </p:nvGraphicFramePr>
        <p:xfrm>
          <a:off x="1811160" y="5445224"/>
          <a:ext cx="5117426" cy="877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9" r:id="rId3" imgW="2667000" imgH="457200" progId="Equation.3">
                  <p:embed/>
                </p:oleObj>
              </mc:Choice>
              <mc:Fallback>
                <p:oleObj r:id="rId3" imgW="26670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160" y="5445224"/>
                        <a:ext cx="5117426" cy="8772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26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durante 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3" name="Rectángulo 22"/>
          <p:cNvSpPr/>
          <p:nvPr/>
        </p:nvSpPr>
        <p:spPr>
          <a:xfrm>
            <a:off x="-900608" y="1933554"/>
            <a:ext cx="907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just">
              <a:spcAft>
                <a:spcPts val="600"/>
              </a:spcAft>
              <a:tabLst>
                <a:tab pos="685800" algn="l"/>
              </a:tabLs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Altura del agua sobre las canaletas de recolección</a:t>
            </a:r>
            <a:endParaRPr lang="es-MX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40425"/>
            <a:ext cx="11507834" cy="1881032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673006" y="4845677"/>
            <a:ext cx="598722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Donde:</a:t>
            </a: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   = </a:t>
            </a: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 de canaletas</a:t>
            </a:r>
            <a:endParaRPr lang="es-MX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 </a:t>
            </a: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= </a:t>
            </a: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Longitud de la canaleta.</a:t>
            </a:r>
            <a:endParaRPr lang="es-MX" sz="2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2743200" algn="ctr"/>
                <a:tab pos="5486400" algn="r"/>
              </a:tabLst>
            </a:pP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ES_tradnl" sz="16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f5</a:t>
            </a:r>
            <a:r>
              <a:rPr lang="es-ES_tradn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_tradn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Altura de agua sobre las canaletas de recolección.</a:t>
            </a:r>
            <a:endParaRPr lang="es-MX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1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b="1" dirty="0"/>
              <a:t>Pérdidas de carga </a:t>
            </a:r>
            <a:r>
              <a:rPr lang="es-MX" sz="2000" b="1" dirty="0" smtClean="0"/>
              <a:t>totales durante </a:t>
            </a:r>
            <a:r>
              <a:rPr lang="es-MX" sz="2000" b="1" dirty="0"/>
              <a:t>el lavado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489992" y="2629178"/>
            <a:ext cx="8330479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h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0.437 + 0.4808 + 0.001023 + 0.0082 + 0.034 = 0.961 m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1100" dirty="0"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Con todas las estas pérdidas se obtiene la altura del vertedor de salida o producción, que es el que controla la carga hidráulica del </a:t>
            </a:r>
            <a:r>
              <a:rPr kumimoji="0" lang="es-MX" alt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H</a:t>
            </a:r>
            <a:r>
              <a:rPr kumimoji="0" lang="es-MX" altLang="es-MX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+ </a:t>
            </a:r>
            <a:r>
              <a:rPr kumimoji="0" lang="es-MX" altLang="es-MX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s-MX" altLang="es-MX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2.67m + 0.961m = 3.631 m 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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3.65 m</a:t>
            </a:r>
          </a:p>
        </p:txBody>
      </p:sp>
    </p:spTree>
    <p:extLst>
      <p:ext uri="{BB962C8B-B14F-4D97-AF65-F5344CB8AC3E}">
        <p14:creationId xmlns:p14="http://schemas.microsoft.com/office/powerpoint/2010/main" val="241681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95536" y="40466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858164"/>
            <a:ext cx="8579849" cy="4307140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171623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31178" y="5877272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dirty="0"/>
              <a:t>Pérdidas de carga en función de la velocidad de filtración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972617" y="1854441"/>
            <a:ext cx="9505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just">
              <a:spcAft>
                <a:spcPts val="600"/>
              </a:spcAft>
              <a:tabLst>
                <a:tab pos="685800" algn="l"/>
              </a:tabLs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Pérdida de carga inicial en la capa </a:t>
            </a:r>
            <a:r>
              <a:rPr lang="es-MX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lecho filtrante en 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función de la velocidad de filtración</a:t>
            </a:r>
            <a:endParaRPr lang="es-MX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2682073"/>
            <a:ext cx="5145591" cy="2384916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429" y="4671707"/>
            <a:ext cx="5666781" cy="218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7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dirty="0"/>
              <a:t>Pérdidas de carga en función de la velocidad de filtración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3" name="Rectángulo 22"/>
          <p:cNvSpPr/>
          <p:nvPr/>
        </p:nvSpPr>
        <p:spPr>
          <a:xfrm>
            <a:off x="395537" y="2067996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 los valores de estas tablas </a:t>
            </a:r>
            <a:r>
              <a:rPr lang="es-MX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 y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empleando la fórmula siguiente obtenemos la pérdida de carga inicial en la capa de arena en función de la velocidad de filtración (H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0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s-MX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27" name="Objeto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760167"/>
              </p:ext>
            </p:extLst>
          </p:nvPr>
        </p:nvGraphicFramePr>
        <p:xfrm>
          <a:off x="152400" y="3786793"/>
          <a:ext cx="8848002" cy="690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0" r:id="rId3" imgW="6235700" imgH="482600" progId="Equation.3">
                  <p:embed/>
                </p:oleObj>
              </mc:Choice>
              <mc:Fallback>
                <p:oleObj r:id="rId3" imgW="62357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786793"/>
                        <a:ext cx="8848002" cy="690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75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051720" y="5783788"/>
            <a:ext cx="11461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dirty="0"/>
              <a:t>Pérdidas de carga en función de la velocidad de filtración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846" y="2251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468560" y="1776154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just">
              <a:spcAft>
                <a:spcPts val="600"/>
              </a:spcAft>
              <a:tabLst>
                <a:tab pos="685800" algn="l"/>
              </a:tabLs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Pérdida de carga inicial en la capa de antracita en función de la velocidad de filtración</a:t>
            </a:r>
            <a:endParaRPr lang="es-MX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539552" y="3003430"/>
            <a:ext cx="864096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25" name="Obje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922874"/>
              </p:ext>
            </p:extLst>
          </p:nvPr>
        </p:nvGraphicFramePr>
        <p:xfrm>
          <a:off x="539551" y="3003431"/>
          <a:ext cx="8337025" cy="644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6" r:id="rId3" imgW="6172200" imgH="482600" progId="Equation.3">
                  <p:embed/>
                </p:oleObj>
              </mc:Choice>
              <mc:Fallback>
                <p:oleObj r:id="rId3" imgW="61722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1" y="3003431"/>
                        <a:ext cx="8337025" cy="6444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145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dirty="0"/>
              <a:t>Pérdidas de carga </a:t>
            </a:r>
            <a:r>
              <a:rPr lang="es-MX" sz="2000" dirty="0" smtClean="0"/>
              <a:t>totales</a:t>
            </a:r>
            <a:endParaRPr lang="es-MX" sz="20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229579" y="20973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-900608" y="2097376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just">
              <a:spcAft>
                <a:spcPts val="600"/>
              </a:spcAft>
              <a:tabLst>
                <a:tab pos="685800" algn="l"/>
              </a:tabLst>
            </a:pPr>
            <a:r>
              <a:rPr lang="es-MX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Carga hidráulica disponible para el </a:t>
            </a:r>
            <a:r>
              <a:rPr lang="es-MX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proceso</a:t>
            </a:r>
            <a:endParaRPr lang="es-MX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73333" y="3735646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600"/>
              </a:spcAft>
            </a:pPr>
            <a:r>
              <a:rPr lang="es-MX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24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s-MX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H</a:t>
            </a:r>
            <a:r>
              <a:rPr 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39552" y="28875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la carga hidráulica total (H</a:t>
            </a:r>
            <a:r>
              <a:rPr lang="es-MX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en función de la velocidad de filtración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s-MX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428160" y="4890572"/>
            <a:ext cx="85924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kumimoji="0" lang="es-MX" altLang="es-MX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0.3088 + 0.1191 + 0.03 + 6.39x10</a:t>
            </a:r>
            <a:r>
              <a:rPr kumimoji="0" lang="es-MX" altLang="es-MX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-5</a:t>
            </a: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+ 0.0183 + 4.81x10</a:t>
            </a:r>
            <a:r>
              <a:rPr kumimoji="0" lang="es-MX" altLang="es-MX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-3</a:t>
            </a: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+ 0.091 = 0.5716 m</a:t>
            </a:r>
            <a:endParaRPr kumimoji="0" lang="es-MX" altLang="es-MX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32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dirty="0" smtClean="0"/>
              <a:t>Conclusiones</a:t>
            </a:r>
            <a:endParaRPr lang="es-MX" sz="2000" dirty="0"/>
          </a:p>
        </p:txBody>
      </p:sp>
      <p:sp>
        <p:nvSpPr>
          <p:cNvPr id="25" name="Rectángulo 24"/>
          <p:cNvSpPr/>
          <p:nvPr/>
        </p:nvSpPr>
        <p:spPr>
          <a:xfrm>
            <a:off x="280837" y="1977776"/>
            <a:ext cx="8251604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carga hidráulica disponible en un filtro influye significativamente en la duración de la carrera de filtración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filtros de tasa declinante producen carreras de filtración más largas que los de tasa constante para una misma pérdida de carga en el medio filtrante y la misma tasa de filtración promedio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Esto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es, que los filtros de tasa constante necesitarían de una carga hidráulica disponible superior a los de esta tasa declinante para obtener carreras de filtración de la misma duración.</a:t>
            </a:r>
          </a:p>
          <a:p>
            <a:pPr algn="just">
              <a:spcAft>
                <a:spcPts val="60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otro lado, fijar la carga hidráulica con la que un filtro o un sistema de filtración debe operar, depende de otros factores, como el espesor y granulometría del medio filtrante, aspectos económicos, etc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8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333" y="196066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1" y="1148476"/>
            <a:ext cx="838004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es-MX" sz="2000" dirty="0" smtClean="0"/>
              <a:t>Conclusiones</a:t>
            </a:r>
            <a:endParaRPr lang="es-MX" sz="2000" dirty="0"/>
          </a:p>
        </p:txBody>
      </p:sp>
      <p:sp>
        <p:nvSpPr>
          <p:cNvPr id="25" name="Rectángulo 24"/>
          <p:cNvSpPr/>
          <p:nvPr/>
        </p:nvSpPr>
        <p:spPr>
          <a:xfrm>
            <a:off x="280837" y="1715361"/>
            <a:ext cx="803557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cargas hidráulicas disponibles mayores, las carreras de filtración resultan más largas, pero por otro lado están los inconvenientes de compactación del medio filtrante que dificultan el lavado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s-MX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carga hidráulica disponible en el sistema debe calcularse de tal manera que la relación entre la tasa de filtración promedio y la máxima, la cual se produce en el momento que el filtro limpio comienza la carrera, no sea mayor de 1.5 (</a:t>
            </a:r>
            <a:r>
              <a:rPr lang="es-MX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s-MX" baseline="-25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Fmax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/V</a:t>
            </a:r>
            <a:r>
              <a:rPr lang="es-MX" baseline="-25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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1.5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algn="just">
              <a:spcAft>
                <a:spcPts val="60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carga hidráulica disponible se fija en la instalación colocando un aliviadero en el canal de entrada a la batería. </a:t>
            </a: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nivel de la cresta del aliviadero debe coincidir con el nivel máximo calculado.</a:t>
            </a:r>
            <a:endParaRPr lang="es-MX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3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0688"/>
            <a:ext cx="8424936" cy="424671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CuadroTexto 2"/>
          <p:cNvSpPr txBox="1"/>
          <p:nvPr/>
        </p:nvSpPr>
        <p:spPr>
          <a:xfrm>
            <a:off x="539552" y="508518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Corte transversal del filtro ya dibujado con base en los cálculos anteriores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2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04664"/>
            <a:ext cx="8712968" cy="403244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CuadroTexto 2"/>
          <p:cNvSpPr txBox="1"/>
          <p:nvPr/>
        </p:nvSpPr>
        <p:spPr>
          <a:xfrm>
            <a:off x="539552" y="508518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Corte longitudinal del filtro ya dibujado con base en los cálculos anteriores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9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1628800"/>
            <a:ext cx="777686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s-MX" sz="1400" b="1" dirty="0"/>
          </a:p>
          <a:p>
            <a:endParaRPr lang="es-ES_tradnl" sz="1400" b="1" dirty="0" smtClean="0"/>
          </a:p>
          <a:p>
            <a:r>
              <a:rPr lang="es-ES_tradnl" sz="1400" b="1" dirty="0"/>
              <a:t>CEPIS (1992). Programa regional de mejoramiento de la calidad del agua para consumo humano. CEPIS, Lima </a:t>
            </a:r>
            <a:r>
              <a:rPr lang="es-ES_tradnl" sz="1400" b="1" dirty="0" err="1"/>
              <a:t>Peru</a:t>
            </a:r>
            <a:r>
              <a:rPr lang="es-ES_tradnl" sz="1400" b="1" dirty="0"/>
              <a:t>.</a:t>
            </a:r>
          </a:p>
          <a:p>
            <a:endParaRPr lang="es-ES_tradnl" sz="1400" b="1" dirty="0"/>
          </a:p>
          <a:p>
            <a:r>
              <a:rPr lang="es-MX" sz="1400" b="1" dirty="0"/>
              <a:t>CIRA- IMTA. (2005). Curso de operaciones unitarias en plantas potabilizadoras. IMTA Morelos, México.</a:t>
            </a:r>
          </a:p>
          <a:p>
            <a:endParaRPr lang="es-MX" sz="1400" b="1" dirty="0"/>
          </a:p>
          <a:p>
            <a:r>
              <a:rPr lang="es-MX" sz="1400" b="1" dirty="0"/>
              <a:t>González O. (2001). Diseño hidráulico de plantas potabilizadoras. CIH. Habana Cuba.</a:t>
            </a:r>
          </a:p>
          <a:p>
            <a:endParaRPr lang="es-MX" sz="1400" b="1" dirty="0"/>
          </a:p>
          <a:p>
            <a:r>
              <a:rPr lang="es-MX" sz="1400" b="1" dirty="0" smtClean="0"/>
              <a:t>Arboleda J</a:t>
            </a:r>
            <a:r>
              <a:rPr lang="es-MX" sz="1400" b="1" dirty="0"/>
              <a:t>. (1973). Estructura de los procesos de clarificación del agua, </a:t>
            </a:r>
            <a:r>
              <a:rPr lang="es-MX" sz="1400" b="1" dirty="0" err="1"/>
              <a:t>Bogota</a:t>
            </a:r>
            <a:r>
              <a:rPr lang="es-MX" sz="1400" b="1" dirty="0"/>
              <a:t> Colombia.</a:t>
            </a:r>
          </a:p>
          <a:p>
            <a:endParaRPr lang="es-MX" sz="1400" b="1" dirty="0"/>
          </a:p>
          <a:p>
            <a:r>
              <a:rPr lang="es-MX" sz="1400" b="1" dirty="0" err="1"/>
              <a:t>Water</a:t>
            </a:r>
            <a:r>
              <a:rPr lang="es-MX" sz="1400" b="1" dirty="0"/>
              <a:t> </a:t>
            </a:r>
            <a:r>
              <a:rPr lang="es-MX" sz="1400" b="1" dirty="0" err="1"/>
              <a:t>enviromental</a:t>
            </a:r>
            <a:r>
              <a:rPr lang="es-MX" sz="1400" b="1" dirty="0"/>
              <a:t> </a:t>
            </a:r>
            <a:r>
              <a:rPr lang="es-MX" sz="1400" b="1" dirty="0" err="1"/>
              <a:t>Federations</a:t>
            </a:r>
            <a:r>
              <a:rPr lang="es-MX" sz="1400" b="1" dirty="0"/>
              <a:t> &amp; American </a:t>
            </a:r>
            <a:r>
              <a:rPr lang="es-MX" sz="1400" b="1" dirty="0" err="1"/>
              <a:t>Society</a:t>
            </a:r>
            <a:r>
              <a:rPr lang="es-MX" sz="1400" b="1" dirty="0"/>
              <a:t> of </a:t>
            </a:r>
            <a:r>
              <a:rPr lang="es-MX" sz="1400" b="1" dirty="0" err="1"/>
              <a:t>Cvil</a:t>
            </a:r>
            <a:r>
              <a:rPr lang="es-MX" sz="1400" b="1" dirty="0"/>
              <a:t> </a:t>
            </a:r>
            <a:r>
              <a:rPr lang="es-MX" sz="1400" b="1" dirty="0" err="1"/>
              <a:t>Engineers</a:t>
            </a:r>
            <a:r>
              <a:rPr lang="es-MX" sz="1400" b="1" dirty="0"/>
              <a:t>(1998). </a:t>
            </a:r>
            <a:r>
              <a:rPr lang="es-MX" sz="1400" b="1" dirty="0" err="1"/>
              <a:t>Design</a:t>
            </a:r>
            <a:r>
              <a:rPr lang="es-MX" sz="1400" b="1" dirty="0"/>
              <a:t> of Municipal </a:t>
            </a:r>
            <a:r>
              <a:rPr lang="es-MX" sz="1400" b="1" dirty="0" err="1"/>
              <a:t>Wastewater</a:t>
            </a:r>
            <a:r>
              <a:rPr lang="es-MX" sz="1400" b="1" dirty="0"/>
              <a:t> </a:t>
            </a:r>
            <a:r>
              <a:rPr lang="es-MX" sz="1400" b="1" dirty="0" err="1"/>
              <a:t>Treatment</a:t>
            </a:r>
            <a:r>
              <a:rPr lang="es-MX" sz="1400" b="1" dirty="0"/>
              <a:t> </a:t>
            </a:r>
            <a:r>
              <a:rPr lang="es-MX" sz="1400" b="1" dirty="0" err="1"/>
              <a:t>Plants</a:t>
            </a:r>
            <a:r>
              <a:rPr lang="es-MX" sz="1400" b="1" dirty="0"/>
              <a:t>, </a:t>
            </a:r>
            <a:r>
              <a:rPr lang="es-MX" sz="1400" b="1" dirty="0" err="1"/>
              <a:t>Volumes</a:t>
            </a:r>
            <a:r>
              <a:rPr lang="es-MX" sz="1400" b="1" dirty="0"/>
              <a:t> 2, WEF manual of </a:t>
            </a:r>
            <a:r>
              <a:rPr lang="es-MX" sz="1400" b="1" dirty="0" err="1"/>
              <a:t>Practice</a:t>
            </a:r>
            <a:r>
              <a:rPr lang="es-MX" sz="1400" b="1" dirty="0"/>
              <a:t> No 76. 4nd </a:t>
            </a:r>
            <a:r>
              <a:rPr lang="es-MX" sz="1400" b="1" dirty="0" err="1"/>
              <a:t>editions</a:t>
            </a:r>
            <a:r>
              <a:rPr lang="es-MX" sz="1400" b="1" dirty="0"/>
              <a:t>, WEF and ASCE, </a:t>
            </a:r>
            <a:r>
              <a:rPr lang="es-MX" sz="1400" b="1" dirty="0" err="1"/>
              <a:t>Vermount</a:t>
            </a:r>
            <a:r>
              <a:rPr lang="es-MX" sz="1400" b="1" dirty="0"/>
              <a:t>, USA.</a:t>
            </a:r>
          </a:p>
          <a:p>
            <a:endParaRPr lang="es-MX" sz="1400" b="1" dirty="0"/>
          </a:p>
          <a:p>
            <a:r>
              <a:rPr lang="es-MX" sz="1400" b="1" dirty="0" err="1"/>
              <a:t>Rolim</a:t>
            </a:r>
            <a:r>
              <a:rPr lang="es-MX" sz="1400" b="1" dirty="0"/>
              <a:t> S. (200) Sistemas de lagunas de estabilización. Mc Graw Hill. Bogotá, Colombia</a:t>
            </a:r>
            <a:r>
              <a:rPr lang="es-MX" sz="1400" b="1" dirty="0" smtClean="0"/>
              <a:t>.</a:t>
            </a:r>
          </a:p>
          <a:p>
            <a:endParaRPr lang="es-MX" sz="1400" dirty="0"/>
          </a:p>
          <a:p>
            <a:r>
              <a:rPr lang="es-ES_tradnl" sz="1400" b="1" dirty="0" err="1"/>
              <a:t>Pontius</a:t>
            </a:r>
            <a:r>
              <a:rPr lang="es-ES_tradnl" sz="1400" b="1" dirty="0"/>
              <a:t>, F., editor técnico. American </a:t>
            </a:r>
            <a:r>
              <a:rPr lang="es-ES_tradnl" sz="1400" b="1" dirty="0" err="1"/>
              <a:t>Water</a:t>
            </a:r>
            <a:r>
              <a:rPr lang="es-ES_tradnl" sz="1400" b="1" dirty="0"/>
              <a:t> Works </a:t>
            </a:r>
            <a:r>
              <a:rPr lang="es-ES_tradnl" sz="1400" b="1" dirty="0" err="1"/>
              <a:t>Association</a:t>
            </a:r>
            <a:r>
              <a:rPr lang="es-ES_tradnl" sz="1400" b="1" dirty="0"/>
              <a:t> (AWWA), </a:t>
            </a:r>
            <a:r>
              <a:rPr lang="es-ES_tradnl" sz="1400" b="1" dirty="0" err="1"/>
              <a:t>Water</a:t>
            </a:r>
            <a:r>
              <a:rPr lang="es-ES_tradnl" sz="1400" b="1" dirty="0"/>
              <a:t> </a:t>
            </a:r>
            <a:r>
              <a:rPr lang="es-ES_tradnl" sz="1400" b="1" dirty="0" err="1"/>
              <a:t>Quality</a:t>
            </a:r>
            <a:r>
              <a:rPr lang="es-ES_tradnl" sz="1400" b="1" dirty="0"/>
              <a:t> and </a:t>
            </a:r>
            <a:r>
              <a:rPr lang="es-ES_tradnl" sz="1400" b="1" dirty="0" err="1"/>
              <a:t>Treatment</a:t>
            </a:r>
            <a:r>
              <a:rPr lang="es-ES_tradnl" sz="1400" b="1" dirty="0"/>
              <a:t>, A </a:t>
            </a:r>
            <a:r>
              <a:rPr lang="es-ES_tradnl" sz="1400" b="1" dirty="0" err="1"/>
              <a:t>Handbook</a:t>
            </a:r>
            <a:r>
              <a:rPr lang="es-ES_tradnl" sz="1400" b="1" dirty="0"/>
              <a:t> of </a:t>
            </a:r>
            <a:r>
              <a:rPr lang="es-ES_tradnl" sz="1400" b="1" dirty="0" err="1"/>
              <a:t>Community</a:t>
            </a:r>
            <a:r>
              <a:rPr lang="es-ES_tradnl" sz="1400" b="1" dirty="0"/>
              <a:t> </a:t>
            </a:r>
            <a:r>
              <a:rPr lang="es-ES_tradnl" sz="1400" b="1" dirty="0" err="1"/>
              <a:t>Water</a:t>
            </a:r>
            <a:r>
              <a:rPr lang="es-ES_tradnl" sz="1400" b="1" dirty="0"/>
              <a:t> </a:t>
            </a:r>
            <a:r>
              <a:rPr lang="es-ES_tradnl" sz="1400" b="1" dirty="0" err="1"/>
              <a:t>Supplies</a:t>
            </a:r>
            <a:r>
              <a:rPr lang="es-ES_tradnl" sz="1400" b="1" dirty="0"/>
              <a:t>, </a:t>
            </a:r>
            <a:r>
              <a:rPr lang="es-ES_tradnl" sz="1400" b="1" dirty="0" err="1"/>
              <a:t>Fourth</a:t>
            </a:r>
            <a:r>
              <a:rPr lang="es-ES_tradnl" sz="1400" b="1" dirty="0"/>
              <a:t> ed., Mc Graw Hill Book </a:t>
            </a:r>
            <a:r>
              <a:rPr lang="es-ES_tradnl" sz="1400" b="1" dirty="0" err="1"/>
              <a:t>Company</a:t>
            </a:r>
            <a:r>
              <a:rPr lang="es-ES_tradnl" sz="1400" b="1" dirty="0"/>
              <a:t>, </a:t>
            </a:r>
            <a:r>
              <a:rPr lang="es-ES_tradnl" sz="1400" b="1" dirty="0" err="1"/>
              <a:t>pag</a:t>
            </a:r>
            <a:r>
              <a:rPr lang="es-ES_tradnl" sz="1400" b="1" dirty="0"/>
              <a:t> 271, 1990</a:t>
            </a:r>
            <a:endParaRPr lang="es-MX" sz="1400" b="1" u="sng" dirty="0"/>
          </a:p>
          <a:p>
            <a:endParaRPr lang="es-MX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547664" y="476672"/>
            <a:ext cx="727280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/>
              <a:t>DISEÑO DE UN FILTRO RÁPIDO DESCENDENTES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599380" y="1273185"/>
            <a:ext cx="1956396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s-ES_tradnl" b="1" dirty="0" smtClean="0">
                <a:solidFill>
                  <a:schemeClr val="bg1"/>
                </a:solidFill>
              </a:rPr>
              <a:t>BIBLIOGRAFÍA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8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1628800"/>
            <a:ext cx="777686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s-MX" sz="1400" b="1" dirty="0"/>
          </a:p>
          <a:p>
            <a:endParaRPr lang="es-ES_tradnl" sz="1400" dirty="0" smtClean="0"/>
          </a:p>
          <a:p>
            <a:r>
              <a:rPr lang="es-ES_tradnl" sz="1400" dirty="0" smtClean="0"/>
              <a:t>California </a:t>
            </a:r>
            <a:r>
              <a:rPr lang="es-ES_tradnl" sz="1400" dirty="0" err="1"/>
              <a:t>Departament</a:t>
            </a:r>
            <a:r>
              <a:rPr lang="es-ES_tradnl" sz="1400" dirty="0"/>
              <a:t> of </a:t>
            </a:r>
            <a:r>
              <a:rPr lang="es-ES_tradnl" sz="1400" dirty="0" err="1"/>
              <a:t>Health</a:t>
            </a:r>
            <a:r>
              <a:rPr lang="es-ES_tradnl" sz="1400" dirty="0"/>
              <a:t> </a:t>
            </a:r>
            <a:r>
              <a:rPr lang="es-ES_tradnl" sz="1400" dirty="0" err="1"/>
              <a:t>Services</a:t>
            </a:r>
            <a:r>
              <a:rPr lang="es-ES_tradnl" sz="1400" dirty="0"/>
              <a:t>, </a:t>
            </a:r>
            <a:r>
              <a:rPr lang="es-ES_tradnl" sz="1400" dirty="0" err="1"/>
              <a:t>Sanitary</a:t>
            </a:r>
            <a:r>
              <a:rPr lang="es-ES_tradnl" sz="1400" dirty="0"/>
              <a:t> </a:t>
            </a:r>
            <a:r>
              <a:rPr lang="es-ES_tradnl" sz="1400" dirty="0" err="1"/>
              <a:t>Engineering</a:t>
            </a:r>
            <a:r>
              <a:rPr lang="es-ES_tradnl" sz="1400" dirty="0"/>
              <a:t> </a:t>
            </a:r>
            <a:r>
              <a:rPr lang="es-ES_tradnl" sz="1400" dirty="0" err="1"/>
              <a:t>Branch</a:t>
            </a:r>
            <a:r>
              <a:rPr lang="es-ES_tradnl" sz="1400" dirty="0"/>
              <a:t> and U.S. </a:t>
            </a:r>
            <a:r>
              <a:rPr lang="es-ES_tradnl" sz="1400" dirty="0" err="1"/>
              <a:t>Environmental</a:t>
            </a:r>
            <a:r>
              <a:rPr lang="es-ES_tradnl" sz="1400" dirty="0"/>
              <a:t> </a:t>
            </a:r>
            <a:r>
              <a:rPr lang="es-ES_tradnl" sz="1400" dirty="0" err="1"/>
              <a:t>Protection</a:t>
            </a:r>
            <a:r>
              <a:rPr lang="es-ES_tradnl" sz="1400" dirty="0"/>
              <a:t> Agency, Office of </a:t>
            </a:r>
            <a:r>
              <a:rPr lang="es-ES_tradnl" sz="1400" dirty="0" err="1"/>
              <a:t>Drinking</a:t>
            </a:r>
            <a:r>
              <a:rPr lang="es-ES_tradnl" sz="1400" dirty="0"/>
              <a:t> </a:t>
            </a:r>
            <a:r>
              <a:rPr lang="es-ES_tradnl" sz="1400" dirty="0" err="1"/>
              <a:t>Water</a:t>
            </a:r>
            <a:r>
              <a:rPr lang="es-ES_tradnl" sz="1400" dirty="0"/>
              <a:t>, </a:t>
            </a:r>
            <a:r>
              <a:rPr lang="es-ES_tradnl" sz="1400" b="1" dirty="0" err="1"/>
              <a:t>Water</a:t>
            </a:r>
            <a:r>
              <a:rPr lang="es-ES_tradnl" sz="1400" b="1" dirty="0"/>
              <a:t> </a:t>
            </a:r>
            <a:r>
              <a:rPr lang="es-ES_tradnl" sz="1400" b="1" dirty="0" err="1"/>
              <a:t>Treatment</a:t>
            </a:r>
            <a:r>
              <a:rPr lang="es-ES_tradnl" sz="1400" b="1" dirty="0"/>
              <a:t> </a:t>
            </a:r>
            <a:r>
              <a:rPr lang="es-ES_tradnl" sz="1400" b="1" dirty="0" err="1"/>
              <a:t>Plant</a:t>
            </a:r>
            <a:r>
              <a:rPr lang="es-ES_tradnl" sz="1400" b="1" dirty="0"/>
              <a:t> </a:t>
            </a:r>
            <a:r>
              <a:rPr lang="es-ES_tradnl" sz="1400" b="1" dirty="0" err="1"/>
              <a:t>Operation</a:t>
            </a:r>
            <a:r>
              <a:rPr lang="es-ES_tradnl" sz="1400" dirty="0"/>
              <a:t>, </a:t>
            </a:r>
            <a:r>
              <a:rPr lang="es-ES_tradnl" sz="1400" dirty="0" err="1"/>
              <a:t>Vol</a:t>
            </a:r>
            <a:r>
              <a:rPr lang="es-ES_tradnl" sz="1400" dirty="0"/>
              <a:t> 1. A </a:t>
            </a:r>
            <a:r>
              <a:rPr lang="es-ES_tradnl" sz="1400" dirty="0" err="1"/>
              <a:t>field</a:t>
            </a:r>
            <a:r>
              <a:rPr lang="es-ES_tradnl" sz="1400" dirty="0"/>
              <a:t> </a:t>
            </a:r>
            <a:r>
              <a:rPr lang="es-ES_tradnl" sz="1400" dirty="0" err="1"/>
              <a:t>Study</a:t>
            </a:r>
            <a:r>
              <a:rPr lang="es-ES_tradnl" sz="1400" dirty="0"/>
              <a:t> Training </a:t>
            </a:r>
            <a:r>
              <a:rPr lang="es-ES_tradnl" sz="1400" dirty="0" err="1"/>
              <a:t>Program</a:t>
            </a:r>
            <a:r>
              <a:rPr lang="es-ES_tradnl" sz="1400" dirty="0"/>
              <a:t>., </a:t>
            </a:r>
            <a:r>
              <a:rPr lang="es-ES_tradnl" sz="1400" dirty="0" err="1"/>
              <a:t>Third</a:t>
            </a:r>
            <a:r>
              <a:rPr lang="es-ES_tradnl" sz="1400" dirty="0"/>
              <a:t> ed., </a:t>
            </a:r>
            <a:r>
              <a:rPr lang="es-ES_tradnl" sz="1400" dirty="0" err="1"/>
              <a:t>pag</a:t>
            </a:r>
            <a:r>
              <a:rPr lang="es-ES_tradnl" sz="1400" dirty="0"/>
              <a:t> 101, 1994.</a:t>
            </a:r>
            <a:endParaRPr lang="es-MX" sz="1400" dirty="0"/>
          </a:p>
          <a:p>
            <a:r>
              <a:rPr lang="es-ES_tradnl" sz="1400" dirty="0"/>
              <a:t> </a:t>
            </a:r>
            <a:endParaRPr lang="es-MX" sz="1400" dirty="0"/>
          </a:p>
          <a:p>
            <a:r>
              <a:rPr lang="es-ES_tradnl" sz="1400" dirty="0"/>
              <a:t>Camp T.R. </a:t>
            </a:r>
            <a:r>
              <a:rPr lang="es-ES_tradnl" sz="1400" b="1" dirty="0" err="1"/>
              <a:t>Sedimentation</a:t>
            </a:r>
            <a:r>
              <a:rPr lang="es-ES_tradnl" sz="1400" b="1" dirty="0"/>
              <a:t> and </a:t>
            </a:r>
            <a:r>
              <a:rPr lang="es-ES_tradnl" sz="1400" b="1" dirty="0" err="1"/>
              <a:t>the</a:t>
            </a:r>
            <a:r>
              <a:rPr lang="es-ES_tradnl" sz="1400" b="1" dirty="0"/>
              <a:t> </a:t>
            </a:r>
            <a:r>
              <a:rPr lang="es-ES_tradnl" sz="1400" b="1" dirty="0" err="1"/>
              <a:t>Desing</a:t>
            </a:r>
            <a:r>
              <a:rPr lang="es-ES_tradnl" sz="1400" b="1" dirty="0"/>
              <a:t> </a:t>
            </a:r>
            <a:r>
              <a:rPr lang="es-ES_tradnl" sz="1400" b="1" dirty="0" err="1"/>
              <a:t>Settling</a:t>
            </a:r>
            <a:r>
              <a:rPr lang="es-ES_tradnl" sz="1400" b="1" dirty="0"/>
              <a:t> </a:t>
            </a:r>
            <a:r>
              <a:rPr lang="es-ES_tradnl" sz="1400" b="1" dirty="0" err="1"/>
              <a:t>Tanks</a:t>
            </a:r>
            <a:r>
              <a:rPr lang="es-ES_tradnl" sz="1400" dirty="0"/>
              <a:t>. Pag.895.1946</a:t>
            </a:r>
            <a:endParaRPr lang="es-MX" sz="1400" dirty="0"/>
          </a:p>
          <a:p>
            <a:r>
              <a:rPr lang="es-ES_tradnl" sz="1400" dirty="0"/>
              <a:t> </a:t>
            </a:r>
            <a:endParaRPr lang="es-MX" sz="1400" dirty="0"/>
          </a:p>
          <a:p>
            <a:r>
              <a:rPr lang="es-ES_tradnl" sz="1400" dirty="0" err="1"/>
              <a:t>Kawamura</a:t>
            </a:r>
            <a:r>
              <a:rPr lang="es-ES_tradnl" sz="1400" dirty="0"/>
              <a:t>, S. </a:t>
            </a:r>
            <a:r>
              <a:rPr lang="es-ES_tradnl" sz="1400" b="1" dirty="0" err="1"/>
              <a:t>Integrated</a:t>
            </a:r>
            <a:r>
              <a:rPr lang="es-ES_tradnl" sz="1400" b="1" dirty="0"/>
              <a:t> </a:t>
            </a:r>
            <a:r>
              <a:rPr lang="es-ES_tradnl" sz="1400" b="1" dirty="0" err="1"/>
              <a:t>Design</a:t>
            </a:r>
            <a:r>
              <a:rPr lang="es-ES_tradnl" sz="1400" b="1" dirty="0"/>
              <a:t> of </a:t>
            </a:r>
            <a:r>
              <a:rPr lang="es-ES_tradnl" sz="1400" b="1" dirty="0" err="1"/>
              <a:t>Water</a:t>
            </a:r>
            <a:r>
              <a:rPr lang="es-ES_tradnl" sz="1400" b="1" dirty="0"/>
              <a:t> </a:t>
            </a:r>
            <a:r>
              <a:rPr lang="es-ES_tradnl" sz="1400" b="1" dirty="0" err="1"/>
              <a:t>Treatment</a:t>
            </a:r>
            <a:r>
              <a:rPr lang="es-ES_tradnl" sz="1400" b="1" dirty="0"/>
              <a:t> </a:t>
            </a:r>
            <a:r>
              <a:rPr lang="es-ES_tradnl" sz="1400" b="1" dirty="0" err="1"/>
              <a:t>Facilities</a:t>
            </a:r>
            <a:r>
              <a:rPr lang="es-ES_tradnl" sz="1400" b="1" i="1" dirty="0"/>
              <a:t>.</a:t>
            </a:r>
            <a:r>
              <a:rPr lang="es-ES_tradnl" sz="1400" dirty="0"/>
              <a:t> John </a:t>
            </a:r>
            <a:r>
              <a:rPr lang="es-ES_tradnl" sz="1400" dirty="0" err="1"/>
              <a:t>Wiley</a:t>
            </a:r>
            <a:r>
              <a:rPr lang="es-ES_tradnl" sz="1400" dirty="0"/>
              <a:t> &amp; </a:t>
            </a:r>
            <a:r>
              <a:rPr lang="es-ES_tradnl" sz="1400" dirty="0" err="1"/>
              <a:t>Sons</a:t>
            </a:r>
            <a:r>
              <a:rPr lang="es-ES_tradnl" sz="1400" dirty="0"/>
              <a:t>, Inc., </a:t>
            </a:r>
            <a:r>
              <a:rPr lang="es-ES_tradnl" sz="1400" dirty="0" err="1"/>
              <a:t>Pags</a:t>
            </a:r>
            <a:r>
              <a:rPr lang="es-ES_tradnl" sz="1400" dirty="0"/>
              <a:t> 63-94, 1991.</a:t>
            </a:r>
            <a:endParaRPr lang="es-MX" sz="1400" dirty="0"/>
          </a:p>
          <a:p>
            <a:r>
              <a:rPr lang="es-ES_tradnl" sz="1400" dirty="0"/>
              <a:t> </a:t>
            </a:r>
            <a:endParaRPr lang="es-MX" sz="1400" dirty="0"/>
          </a:p>
          <a:p>
            <a:r>
              <a:rPr lang="es-ES_tradnl" sz="1400" b="1" dirty="0"/>
              <a:t>Manual de Alternativas de tratamiento de Aguas</a:t>
            </a:r>
            <a:r>
              <a:rPr lang="es-ES_tradnl" sz="1400" dirty="0"/>
              <a:t>. Desarrollado por la </a:t>
            </a:r>
            <a:r>
              <a:rPr lang="es-ES_tradnl" sz="1400" dirty="0" err="1"/>
              <a:t>Subcoordinación</a:t>
            </a:r>
            <a:r>
              <a:rPr lang="es-ES_tradnl" sz="1400" dirty="0"/>
              <a:t> de Adiestramiento y Capacitación del Instituto Mexicano de Tecnología del Agua.. </a:t>
            </a:r>
            <a:r>
              <a:rPr lang="es-ES_tradnl" sz="1400" dirty="0" err="1"/>
              <a:t>pp</a:t>
            </a:r>
            <a:r>
              <a:rPr lang="es-ES_tradnl" sz="1400" dirty="0"/>
              <a:t> 51-55. 1996</a:t>
            </a:r>
            <a:endParaRPr lang="es-MX" sz="1400" dirty="0"/>
          </a:p>
          <a:p>
            <a:r>
              <a:rPr lang="es-ES_tradnl" sz="1400" dirty="0"/>
              <a:t> </a:t>
            </a:r>
            <a:endParaRPr lang="es-MX" sz="1400" dirty="0"/>
          </a:p>
          <a:p>
            <a:r>
              <a:rPr lang="es-ES_tradnl" sz="1400" b="1" dirty="0"/>
              <a:t>Manual de Evaluación de Plantas Potabilizadoras</a:t>
            </a:r>
            <a:r>
              <a:rPr lang="es-ES_tradnl" sz="1400" dirty="0"/>
              <a:t>. Desarrollado en la </a:t>
            </a:r>
            <a:r>
              <a:rPr lang="es-ES_tradnl" sz="1400" dirty="0" err="1"/>
              <a:t>Subcoordinación</a:t>
            </a:r>
            <a:r>
              <a:rPr lang="es-ES_tradnl" sz="1400" dirty="0"/>
              <a:t> de Potabilización del Instituto Mexicano de Tecnología del Agua, </a:t>
            </a:r>
            <a:r>
              <a:rPr lang="es-ES_tradnl" sz="1400" dirty="0" err="1"/>
              <a:t>pags</a:t>
            </a:r>
            <a:r>
              <a:rPr lang="es-ES_tradnl" sz="1400" dirty="0"/>
              <a:t>. 1997. </a:t>
            </a:r>
            <a:endParaRPr lang="es-MX" sz="1400" dirty="0"/>
          </a:p>
          <a:p>
            <a:r>
              <a:rPr lang="es-ES_tradnl" sz="1400" dirty="0"/>
              <a:t> </a:t>
            </a:r>
            <a:endParaRPr lang="es-MX" sz="1400" dirty="0"/>
          </a:p>
          <a:p>
            <a:r>
              <a:rPr lang="es-ES_tradnl" sz="1400" b="1" dirty="0" err="1"/>
              <a:t>Pontius</a:t>
            </a:r>
            <a:r>
              <a:rPr lang="es-ES_tradnl" sz="1400" b="1" dirty="0"/>
              <a:t>, F., editor técnico. American </a:t>
            </a:r>
            <a:r>
              <a:rPr lang="es-ES_tradnl" sz="1400" b="1" dirty="0" err="1"/>
              <a:t>Water</a:t>
            </a:r>
            <a:r>
              <a:rPr lang="es-ES_tradnl" sz="1400" b="1" dirty="0"/>
              <a:t> Works </a:t>
            </a:r>
            <a:r>
              <a:rPr lang="es-ES_tradnl" sz="1400" b="1" dirty="0" err="1"/>
              <a:t>Association</a:t>
            </a:r>
            <a:r>
              <a:rPr lang="es-ES_tradnl" sz="1400" b="1" dirty="0"/>
              <a:t> (AWWA), </a:t>
            </a:r>
            <a:r>
              <a:rPr lang="es-ES_tradnl" sz="1400" b="1" dirty="0" err="1"/>
              <a:t>Water</a:t>
            </a:r>
            <a:r>
              <a:rPr lang="es-ES_tradnl" sz="1400" b="1" dirty="0"/>
              <a:t> </a:t>
            </a:r>
            <a:r>
              <a:rPr lang="es-ES_tradnl" sz="1400" b="1" dirty="0" err="1"/>
              <a:t>Quality</a:t>
            </a:r>
            <a:r>
              <a:rPr lang="es-ES_tradnl" sz="1400" b="1" dirty="0"/>
              <a:t> and </a:t>
            </a:r>
            <a:r>
              <a:rPr lang="es-ES_tradnl" sz="1400" b="1" dirty="0" err="1"/>
              <a:t>Treatment</a:t>
            </a:r>
            <a:r>
              <a:rPr lang="es-ES_tradnl" sz="1400" b="1" dirty="0"/>
              <a:t>, A </a:t>
            </a:r>
            <a:r>
              <a:rPr lang="es-ES_tradnl" sz="1400" b="1" dirty="0" err="1"/>
              <a:t>Handbook</a:t>
            </a:r>
            <a:r>
              <a:rPr lang="es-ES_tradnl" sz="1400" b="1" dirty="0"/>
              <a:t> of </a:t>
            </a:r>
            <a:r>
              <a:rPr lang="es-ES_tradnl" sz="1400" b="1" dirty="0" err="1"/>
              <a:t>Community</a:t>
            </a:r>
            <a:r>
              <a:rPr lang="es-ES_tradnl" sz="1400" b="1" dirty="0"/>
              <a:t> </a:t>
            </a:r>
            <a:r>
              <a:rPr lang="es-ES_tradnl" sz="1400" b="1" dirty="0" err="1"/>
              <a:t>Water</a:t>
            </a:r>
            <a:r>
              <a:rPr lang="es-ES_tradnl" sz="1400" b="1" dirty="0"/>
              <a:t> </a:t>
            </a:r>
            <a:r>
              <a:rPr lang="es-ES_tradnl" sz="1400" b="1" dirty="0" err="1"/>
              <a:t>Supplies</a:t>
            </a:r>
            <a:r>
              <a:rPr lang="es-ES_tradnl" sz="1400" b="1" dirty="0"/>
              <a:t>, </a:t>
            </a:r>
            <a:r>
              <a:rPr lang="es-ES_tradnl" sz="1400" b="1" dirty="0" err="1"/>
              <a:t>Fourth</a:t>
            </a:r>
            <a:r>
              <a:rPr lang="es-ES_tradnl" sz="1400" b="1" dirty="0"/>
              <a:t> ed., Mc Graw Hill Book </a:t>
            </a:r>
            <a:r>
              <a:rPr lang="es-ES_tradnl" sz="1400" b="1" dirty="0" err="1"/>
              <a:t>Company</a:t>
            </a:r>
            <a:r>
              <a:rPr lang="es-ES_tradnl" sz="1400" b="1" dirty="0"/>
              <a:t>, </a:t>
            </a:r>
            <a:r>
              <a:rPr lang="es-ES_tradnl" sz="1400" b="1" dirty="0" err="1"/>
              <a:t>pag</a:t>
            </a:r>
            <a:r>
              <a:rPr lang="es-ES_tradnl" sz="1400" b="1" dirty="0"/>
              <a:t> 271, 1990</a:t>
            </a:r>
            <a:endParaRPr lang="es-MX" sz="1400" b="1" u="sng" dirty="0"/>
          </a:p>
        </p:txBody>
      </p:sp>
      <p:sp>
        <p:nvSpPr>
          <p:cNvPr id="4" name="3 CuadroTexto"/>
          <p:cNvSpPr txBox="1"/>
          <p:nvPr/>
        </p:nvSpPr>
        <p:spPr>
          <a:xfrm>
            <a:off x="1547664" y="476672"/>
            <a:ext cx="727280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/>
              <a:t>DISEÑO DE UN FILTRO RÁPIDO DESCENDENTES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599380" y="1273185"/>
            <a:ext cx="1956396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s-ES_tradnl" b="1" dirty="0" smtClean="0">
                <a:solidFill>
                  <a:schemeClr val="bg1"/>
                </a:solidFill>
              </a:rPr>
              <a:t>BIBLIOGRAFÍA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1772816"/>
            <a:ext cx="400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GUIA DEL USUARIO</a:t>
            </a:r>
            <a:endParaRPr lang="es-MX" sz="24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611560" y="2636912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El material didáctico presentado tiene como objetivo que el alumno adquiera los conocimientos para el diseño de las estructuras donde se llevará a cabo la operación unitaria de </a:t>
            </a:r>
            <a:r>
              <a:rPr lang="es-ES" dirty="0" smtClean="0"/>
              <a:t>filtración </a:t>
            </a:r>
            <a:r>
              <a:rPr lang="es-ES" dirty="0" smtClean="0"/>
              <a:t>para </a:t>
            </a:r>
            <a:r>
              <a:rPr lang="es-ES" dirty="0" smtClean="0"/>
              <a:t>el proceso de potabilización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La </a:t>
            </a:r>
            <a:r>
              <a:rPr lang="es-ES" dirty="0" smtClean="0"/>
              <a:t>filtración en lechos de arena </a:t>
            </a:r>
            <a:r>
              <a:rPr lang="es-ES" dirty="0" smtClean="0"/>
              <a:t>es una de las operaciones unitarias fundamentales en el denominado proceso de potabilización</a:t>
            </a:r>
            <a:r>
              <a:rPr lang="es-ES" dirty="0" smtClean="0"/>
              <a:t>, siendo esta la última operación unitaria antes de la desinfección. </a:t>
            </a:r>
            <a:r>
              <a:rPr lang="es-ES" dirty="0" smtClean="0"/>
              <a:t>por </a:t>
            </a:r>
            <a:r>
              <a:rPr lang="es-ES" dirty="0" smtClean="0"/>
              <a:t>lo anterior, es </a:t>
            </a:r>
            <a:r>
              <a:rPr lang="es-ES" dirty="0" smtClean="0"/>
              <a:t>de suma importancia que los alumnos conozcan  el diseño detallado de </a:t>
            </a:r>
            <a:r>
              <a:rPr lang="es-ES" dirty="0" smtClean="0"/>
              <a:t>esta operación unitaria.</a:t>
            </a:r>
            <a:endParaRPr lang="es-ES" dirty="0" smtClean="0"/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La presentación </a:t>
            </a:r>
            <a:r>
              <a:rPr lang="es-ES" dirty="0" smtClean="0"/>
              <a:t>se acompaña con un ejemplo de </a:t>
            </a:r>
            <a:r>
              <a:rPr lang="es-ES" dirty="0" smtClean="0"/>
              <a:t>diseño, siempre </a:t>
            </a:r>
            <a:r>
              <a:rPr lang="es-ES" dirty="0" smtClean="0"/>
              <a:t>y de comentarios </a:t>
            </a:r>
            <a:r>
              <a:rPr lang="es-ES" dirty="0" smtClean="0"/>
              <a:t>relacionados con  la teoría básica del proceso y concluye con el diseño de las </a:t>
            </a:r>
            <a:r>
              <a:rPr lang="es-ES" dirty="0" smtClean="0"/>
              <a:t>estructura </a:t>
            </a:r>
            <a:r>
              <a:rPr lang="es-ES" dirty="0" smtClean="0"/>
              <a:t>donde se lleva a cabo </a:t>
            </a:r>
            <a:r>
              <a:rPr lang="es-ES" dirty="0" smtClean="0"/>
              <a:t>esta operación.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566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16469" y="1514296"/>
            <a:ext cx="400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0558" y="2277456"/>
            <a:ext cx="756084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La filtración tiene como objetivo, remover  materia sólida en suspensión, a través  del paso del agua por un medio poroso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Esta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en un sistema convencional sigue a los procesos de coagulación, floculación y sedimentación, permitiendo una buena eliminación de bacterias, color, turbiedad, y problemas de olor y sabor en el agua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Los sistemas de filtración se clasifican en función de la dirección del flujo en la unidad y de la velocidad de filtración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Hay dos velocidades de interés en la filtración:</a:t>
            </a:r>
          </a:p>
          <a:p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Velocidad de aproximación, también conocida como tasa de filtración que es igual al caudal afluente dividida por el área de filtro en planta</a:t>
            </a:r>
          </a:p>
          <a:p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Velocidad intersticial que es igual a la velocidad de aproximación dividida por la porosidad media del medio filtrante.</a:t>
            </a:r>
            <a:endParaRPr lang="es-MX" alt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94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74984" y="1751622"/>
            <a:ext cx="400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0558" y="2985342"/>
            <a:ext cx="756084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Durante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filtración, las partículas suspendidas son retenidas en los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intersiticios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granulares, reduciendo el volumen de vacíos, la porosidad también disminuye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velocidad intersticial aumenta y, consecuentemente, la pérdida de carga aumenta en el medio filtrante.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En este caso se diseñará una batería de filtros de tasa declinante y lavado mutuo, falso fondo con vigueta perforada, lecho doble de arena y antracita, por el M. CEPIS</a:t>
            </a:r>
            <a:endParaRPr lang="es-MX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74984" y="1751622"/>
            <a:ext cx="400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0558" y="2646786"/>
            <a:ext cx="756084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Planteamiento del problema:</a:t>
            </a:r>
            <a:r>
              <a:rPr kumimoji="0" lang="es-ES" alt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MX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manera de ejemplo se plantea la propuesta de diseñar una planta potabilizadora para los </a:t>
            </a:r>
            <a:r>
              <a:rPr lang="es-ES" alt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municipios de Ixtapan de la Sal y de </a:t>
            </a:r>
            <a:r>
              <a:rPr lang="es-ES" altLang="es-MX" sz="16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Tonatico</a:t>
            </a:r>
            <a:r>
              <a:rPr lang="es-ES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tomando en consideración los factores ambientales propios de esta región.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MX" sz="16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prevé dotar de </a:t>
            </a:r>
            <a:r>
              <a:rPr lang="es-ES" alt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agua potable a estas dos poblaciones, sumando una cantidad de 130,000 habitantes </a:t>
            </a:r>
            <a:r>
              <a:rPr lang="es-ES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aproximadamente, obteniendo para ello un caudal de diseño de 301 litros pos segundo.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MX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ES" alt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fuente de abastecimiento es el “Río Calderón” (fuente tipo superficial</a:t>
            </a:r>
            <a:r>
              <a:rPr lang="es-ES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tal efecto se diseñará un sistema convencional (coagulación – floculación – </a:t>
            </a:r>
            <a:r>
              <a:rPr lang="es-MX" alt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sedimentación</a:t>
            </a:r>
            <a:r>
              <a:rPr lang="es-MX" altLang="es-MX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MX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filtración </a:t>
            </a:r>
            <a:r>
              <a:rPr lang="es-MX" altLang="es-MX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desinfección).</a:t>
            </a:r>
            <a:endParaRPr lang="es-MX" alt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3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3528" y="1844824"/>
            <a:ext cx="8253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Propuesta arquitectónica tiene como base un desarrollo propuesto por el extinto Centro Panamericano de Ingeniería Sanitaria y Ambiental.</a:t>
            </a:r>
            <a:endParaRPr lang="es-MX" dirty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564904"/>
            <a:ext cx="6840760" cy="3621041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1115616" y="6230164"/>
            <a:ext cx="66967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search?q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filtros+para+potabilización+cepis+peru&amp;rlz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=1C1GGGE_esMX619MX621&amp;source</a:t>
            </a:r>
          </a:p>
        </p:txBody>
      </p:sp>
    </p:spTree>
    <p:extLst>
      <p:ext uri="{BB962C8B-B14F-4D97-AF65-F5344CB8AC3E}">
        <p14:creationId xmlns:p14="http://schemas.microsoft.com/office/powerpoint/2010/main" val="18871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9611" y="571002"/>
            <a:ext cx="7588774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lvl="1" hangingPunct="0"/>
            <a:r>
              <a:rPr lang="es-MX" sz="2800" b="1" dirty="0">
                <a:solidFill>
                  <a:schemeClr val="bg1"/>
                </a:solidFill>
              </a:rPr>
              <a:t>DISEÑO DEL FILTRO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890145" y="63224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6011" y="2847511"/>
            <a:ext cx="8452048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Se fija una velocidad de </a:t>
            </a:r>
            <a:r>
              <a:rPr kumimoji="0" lang="es-MX" alt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retrolavado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ascendente entre 0.7 y 1.0m/min para filtros de flujo descendente.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s-MX" altLang="es-MX" sz="16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Con la velocidad ascendente, las curvas granulométricas que componen el medio filtrante, temperatura del agua y coeficiente de esfericidad, se determina la expansión total del medio filtrante, que deberá resultar entre 30 y 50%.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s-MX" altLang="es-MX" sz="1000" dirty="0"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Entonces tomando una velocidad ascendente: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s-MX" altLang="es-MX" sz="16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kumimoji="0" lang="es-MX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1.0 m/min = 60 m/h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kumimoji="0" lang="en-US" altLang="es-MX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301 L/ s = 0.301 m</a:t>
            </a:r>
            <a:r>
              <a:rPr kumimoji="0" lang="en-US" altLang="es-MX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/s = 18.06 m</a:t>
            </a:r>
            <a:r>
              <a:rPr kumimoji="0" lang="en-US" altLang="es-MX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/min = 1083.60 m</a:t>
            </a:r>
            <a:r>
              <a:rPr kumimoji="0" lang="en-US" altLang="es-MX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/h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-755356" y="1741655"/>
            <a:ext cx="5788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s-MX" altLang="es-MX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 DEL NÚMERO </a:t>
            </a:r>
            <a:r>
              <a:rPr lang="es-MX" altLang="es-MX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FILTROS</a:t>
            </a:r>
            <a:r>
              <a:rPr lang="es-MX" altLang="es-MX" dirty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altLang="es-MX" sz="105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4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2922</TotalTime>
  <Words>2616</Words>
  <Application>Microsoft Office PowerPoint</Application>
  <PresentationFormat>Presentación en pantalla (4:3)</PresentationFormat>
  <Paragraphs>346</Paragraphs>
  <Slides>39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9" baseType="lpstr">
      <vt:lpstr>Arial</vt:lpstr>
      <vt:lpstr>Bookman Old Style</vt:lpstr>
      <vt:lpstr>Comic Sans MS</vt:lpstr>
      <vt:lpstr>Symbol</vt:lpstr>
      <vt:lpstr>Times New Roman</vt:lpstr>
      <vt:lpstr>Tw Cen MT</vt:lpstr>
      <vt:lpstr>Wingdings</vt:lpstr>
      <vt:lpstr>Wingdings 2</vt:lpstr>
      <vt:lpstr>Intermedio</vt:lpstr>
      <vt:lpstr>Equation.3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Autonoma del Estado de Mexico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Geologia</dc:creator>
  <cp:lastModifiedBy>INAR Tzolkin Rossel</cp:lastModifiedBy>
  <cp:revision>214</cp:revision>
  <dcterms:created xsi:type="dcterms:W3CDTF">2012-06-04T18:56:56Z</dcterms:created>
  <dcterms:modified xsi:type="dcterms:W3CDTF">2018-09-27T23:23:36Z</dcterms:modified>
</cp:coreProperties>
</file>