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94" r:id="rId2"/>
    <p:sldId id="256" r:id="rId3"/>
    <p:sldId id="298" r:id="rId4"/>
    <p:sldId id="297" r:id="rId5"/>
    <p:sldId id="259" r:id="rId6"/>
    <p:sldId id="290" r:id="rId7"/>
    <p:sldId id="260" r:id="rId8"/>
    <p:sldId id="265" r:id="rId9"/>
    <p:sldId id="266" r:id="rId10"/>
    <p:sldId id="289" r:id="rId11"/>
    <p:sldId id="262" r:id="rId12"/>
    <p:sldId id="267" r:id="rId13"/>
    <p:sldId id="268" r:id="rId14"/>
    <p:sldId id="272" r:id="rId15"/>
    <p:sldId id="271" r:id="rId16"/>
    <p:sldId id="270" r:id="rId17"/>
    <p:sldId id="291" r:id="rId18"/>
    <p:sldId id="264" r:id="rId19"/>
    <p:sldId id="269" r:id="rId20"/>
    <p:sldId id="273" r:id="rId21"/>
    <p:sldId id="275" r:id="rId22"/>
    <p:sldId id="277" r:id="rId23"/>
    <p:sldId id="278" r:id="rId24"/>
    <p:sldId id="279" r:id="rId25"/>
    <p:sldId id="280" r:id="rId26"/>
    <p:sldId id="281" r:id="rId27"/>
    <p:sldId id="282" r:id="rId28"/>
    <p:sldId id="292" r:id="rId29"/>
    <p:sldId id="283" r:id="rId30"/>
    <p:sldId id="288" r:id="rId31"/>
    <p:sldId id="284" r:id="rId32"/>
    <p:sldId id="285" r:id="rId33"/>
    <p:sldId id="286" r:id="rId34"/>
    <p:sldId id="276" r:id="rId35"/>
    <p:sldId id="293" r:id="rId36"/>
    <p:sldId id="296"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AR Tzolkin Rossel" initials="ITR" lastIdx="1" clrIdx="0">
    <p:extLst>
      <p:ext uri="{19B8F6BF-5375-455C-9EA6-DF929625EA0E}">
        <p15:presenceInfo xmlns:p15="http://schemas.microsoft.com/office/powerpoint/2012/main" userId="fe28f02c257c402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B5D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0" d="100"/>
          <a:sy n="60" d="100"/>
        </p:scale>
        <p:origin x="1140" y="390"/>
      </p:cViewPr>
      <p:guideLst/>
    </p:cSldViewPr>
  </p:slideViewPr>
  <p:notesTextViewPr>
    <p:cViewPr>
      <p:scale>
        <a:sx n="1" d="1"/>
        <a:sy n="1" d="1"/>
      </p:scale>
      <p:origin x="0" y="0"/>
    </p:cViewPr>
  </p:notesTextViewPr>
  <p:sorterViewPr>
    <p:cViewPr>
      <p:scale>
        <a:sx n="30" d="100"/>
        <a:sy n="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9-28T12:00:15.897" idx="1">
    <p:pos x="10" y="10"/>
    <p:text/>
    <p:extLst>
      <p:ext uri="{C676402C-5697-4E1C-873F-D02D1690AC5C}">
        <p15:threadingInfo xmlns:p15="http://schemas.microsoft.com/office/powerpoint/2012/main" timeZoneBias="30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C14AD7-5E38-415B-A536-54D075DB535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F15E5B0-3B1B-448A-BF28-A2BA8C4ADF84}">
      <dgm:prSet custT="1"/>
      <dgm:spPr>
        <a:solidFill>
          <a:schemeClr val="accent5">
            <a:lumMod val="40000"/>
            <a:lumOff val="60000"/>
          </a:schemeClr>
        </a:solidFill>
      </dgm:spPr>
      <dgm:t>
        <a:bodyPr/>
        <a:lstStyle/>
        <a:p>
          <a:pPr algn="ctr" rtl="0"/>
          <a:r>
            <a:rPr lang="es-ES" sz="2000" b="1" dirty="0">
              <a:solidFill>
                <a:schemeClr val="tx1"/>
              </a:solidFill>
              <a:latin typeface="Arial" panose="020B0604020202020204" pitchFamily="34" charset="0"/>
              <a:cs typeface="Arial" panose="020B0604020202020204" pitchFamily="34" charset="0"/>
            </a:rPr>
            <a:t>UNIVERSIDAD AUTONOMA DEL ESTADO DE MÉXICO</a:t>
          </a:r>
        </a:p>
        <a:p>
          <a:pPr algn="ctr" rtl="0"/>
          <a:r>
            <a:rPr lang="es-ES" sz="2000" b="1" dirty="0">
              <a:solidFill>
                <a:schemeClr val="tx1"/>
              </a:solidFill>
              <a:latin typeface="Arial" panose="020B0604020202020204" pitchFamily="34" charset="0"/>
              <a:cs typeface="Arial" panose="020B0604020202020204" pitchFamily="34" charset="0"/>
            </a:rPr>
            <a:t>FACULTAD DE INGENIERÍA</a:t>
          </a:r>
        </a:p>
        <a:p>
          <a:pPr algn="ctr" rtl="0"/>
          <a:r>
            <a:rPr lang="es-ES" sz="2000" b="1" dirty="0">
              <a:solidFill>
                <a:schemeClr val="tx1"/>
              </a:solidFill>
              <a:latin typeface="Arial" panose="020B0604020202020204" pitchFamily="34" charset="0"/>
              <a:cs typeface="Arial" panose="020B0604020202020204" pitchFamily="34" charset="0"/>
            </a:rPr>
            <a:t> CENTRO INTERAMERICANO DE RECURSOS DEL AGUA</a:t>
          </a:r>
          <a:endParaRPr lang="es-MX" sz="2000" dirty="0">
            <a:solidFill>
              <a:schemeClr val="tx1"/>
            </a:solidFill>
            <a:latin typeface="Arial" panose="020B0604020202020204" pitchFamily="34" charset="0"/>
            <a:cs typeface="Arial" panose="020B0604020202020204" pitchFamily="34" charset="0"/>
          </a:endParaRPr>
        </a:p>
      </dgm:t>
    </dgm:pt>
    <dgm:pt modelId="{B58194B3-71EF-4CC7-902A-8F47242F1904}" type="parTrans" cxnId="{EC424152-01E5-4797-AE78-CD8E38CB16D4}">
      <dgm:prSet/>
      <dgm:spPr/>
      <dgm:t>
        <a:bodyPr/>
        <a:lstStyle/>
        <a:p>
          <a:endParaRPr lang="es-MX"/>
        </a:p>
      </dgm:t>
    </dgm:pt>
    <dgm:pt modelId="{CF14962B-FF83-4665-83DF-811EA0712489}" type="sibTrans" cxnId="{EC424152-01E5-4797-AE78-CD8E38CB16D4}">
      <dgm:prSet/>
      <dgm:spPr/>
      <dgm:t>
        <a:bodyPr/>
        <a:lstStyle/>
        <a:p>
          <a:endParaRPr lang="es-MX"/>
        </a:p>
      </dgm:t>
    </dgm:pt>
    <dgm:pt modelId="{82ABC1CF-7C74-456B-BE39-CA9AA55491B0}" type="pres">
      <dgm:prSet presAssocID="{CEC14AD7-5E38-415B-A536-54D075DB5357}" presName="linear" presStyleCnt="0">
        <dgm:presLayoutVars>
          <dgm:animLvl val="lvl"/>
          <dgm:resizeHandles val="exact"/>
        </dgm:presLayoutVars>
      </dgm:prSet>
      <dgm:spPr/>
      <dgm:t>
        <a:bodyPr/>
        <a:lstStyle/>
        <a:p>
          <a:endParaRPr lang="es-MX"/>
        </a:p>
      </dgm:t>
    </dgm:pt>
    <dgm:pt modelId="{2A069161-616C-48B9-8F9F-C1BF959DAE5F}" type="pres">
      <dgm:prSet presAssocID="{BF15E5B0-3B1B-448A-BF28-A2BA8C4ADF84}" presName="parentText" presStyleLbl="node1" presStyleIdx="0" presStyleCnt="1" custScaleY="433275">
        <dgm:presLayoutVars>
          <dgm:chMax val="0"/>
          <dgm:bulletEnabled val="1"/>
        </dgm:presLayoutVars>
      </dgm:prSet>
      <dgm:spPr/>
      <dgm:t>
        <a:bodyPr/>
        <a:lstStyle/>
        <a:p>
          <a:endParaRPr lang="es-MX"/>
        </a:p>
      </dgm:t>
    </dgm:pt>
  </dgm:ptLst>
  <dgm:cxnLst>
    <dgm:cxn modelId="{EC424152-01E5-4797-AE78-CD8E38CB16D4}" srcId="{CEC14AD7-5E38-415B-A536-54D075DB5357}" destId="{BF15E5B0-3B1B-448A-BF28-A2BA8C4ADF84}" srcOrd="0" destOrd="0" parTransId="{B58194B3-71EF-4CC7-902A-8F47242F1904}" sibTransId="{CF14962B-FF83-4665-83DF-811EA0712489}"/>
    <dgm:cxn modelId="{0FACAF64-33C4-46DA-9322-7731ADC7C740}" type="presOf" srcId="{BF15E5B0-3B1B-448A-BF28-A2BA8C4ADF84}" destId="{2A069161-616C-48B9-8F9F-C1BF959DAE5F}" srcOrd="0" destOrd="0" presId="urn:microsoft.com/office/officeart/2005/8/layout/vList2"/>
    <dgm:cxn modelId="{D3496D10-4A08-4715-B2D6-0B4D5B501EBC}" type="presOf" srcId="{CEC14AD7-5E38-415B-A536-54D075DB5357}" destId="{82ABC1CF-7C74-456B-BE39-CA9AA55491B0}" srcOrd="0" destOrd="0" presId="urn:microsoft.com/office/officeart/2005/8/layout/vList2"/>
    <dgm:cxn modelId="{EF32AB97-98E9-4692-BE19-437F74878813}" type="presParOf" srcId="{82ABC1CF-7C74-456B-BE39-CA9AA55491B0}" destId="{2A069161-616C-48B9-8F9F-C1BF959DAE5F}" srcOrd="0" destOrd="0" presId="urn:microsoft.com/office/officeart/2005/8/layout/vLis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1023B9-4A8F-4D53-83C6-D3BFCE73389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15EB81F-CEED-422E-9074-6F49592C0753}">
      <dgm:prSet custT="1"/>
      <dgm:spPr>
        <a:noFill/>
      </dgm:spPr>
      <dgm:t>
        <a:bodyPr/>
        <a:lstStyle/>
        <a:p>
          <a:pPr algn="ctr" rtl="0"/>
          <a:r>
            <a:rPr lang="es-MX" sz="1800" b="1" i="1" dirty="0">
              <a:solidFill>
                <a:schemeClr val="tx1"/>
              </a:solidFill>
              <a:latin typeface="Arial" panose="020B0604020202020204" pitchFamily="34" charset="0"/>
              <a:cs typeface="Arial" panose="020B0604020202020204" pitchFamily="34" charset="0"/>
            </a:rPr>
            <a:t>MAESTRÍA EN CIENCIAS DEL </a:t>
          </a:r>
          <a:r>
            <a:rPr lang="es-MX" sz="1800" b="1" i="1" dirty="0" smtClean="0">
              <a:solidFill>
                <a:schemeClr val="tx1"/>
              </a:solidFill>
              <a:latin typeface="Arial" panose="020B0604020202020204" pitchFamily="34" charset="0"/>
              <a:cs typeface="Arial" panose="020B0604020202020204" pitchFamily="34" charset="0"/>
            </a:rPr>
            <a:t>AGUA</a:t>
          </a:r>
        </a:p>
        <a:p>
          <a:pPr algn="ctr" rtl="0"/>
          <a:endParaRPr lang="es-MX" sz="1800" b="1" i="1" dirty="0" smtClean="0">
            <a:solidFill>
              <a:schemeClr val="tx1"/>
            </a:solidFill>
            <a:latin typeface="Arial" panose="020B0604020202020204" pitchFamily="34" charset="0"/>
            <a:cs typeface="Arial" panose="020B0604020202020204" pitchFamily="34" charset="0"/>
          </a:endParaRPr>
        </a:p>
        <a:p>
          <a:pPr algn="ctr" rtl="0"/>
          <a:r>
            <a:rPr lang="es-MX" sz="1800" b="1" dirty="0" smtClean="0">
              <a:solidFill>
                <a:schemeClr val="tx1"/>
              </a:solidFill>
              <a:latin typeface="Arial" panose="020B0604020202020204" pitchFamily="34" charset="0"/>
              <a:cs typeface="Arial" panose="020B0604020202020204" pitchFamily="34" charset="0"/>
            </a:rPr>
            <a:t>DISEÑO DE PLANTAS DE  TRATAMIENTO DE AGUAS  RESIDUALES MUNICIPALES</a:t>
          </a:r>
          <a:r>
            <a:rPr lang="es-MX" sz="1800" dirty="0" smtClean="0">
              <a:solidFill>
                <a:srgbClr val="002060"/>
              </a:solidFill>
            </a:rPr>
            <a:t> </a:t>
          </a:r>
          <a:endParaRPr lang="es-MX" sz="1800" dirty="0">
            <a:solidFill>
              <a:schemeClr val="tx1"/>
            </a:solidFill>
            <a:latin typeface="Arial" panose="020B0604020202020204" pitchFamily="34" charset="0"/>
            <a:cs typeface="Arial" panose="020B0604020202020204" pitchFamily="34" charset="0"/>
          </a:endParaRPr>
        </a:p>
      </dgm:t>
    </dgm:pt>
    <dgm:pt modelId="{F7FFC2B6-7B58-467E-BF58-146536997CAF}" type="parTrans" cxnId="{AF670DB8-8EFD-4EAA-8533-24D35A64E60A}">
      <dgm:prSet/>
      <dgm:spPr/>
      <dgm:t>
        <a:bodyPr/>
        <a:lstStyle/>
        <a:p>
          <a:endParaRPr lang="es-MX"/>
        </a:p>
      </dgm:t>
    </dgm:pt>
    <dgm:pt modelId="{3CD4C1F8-DF0E-4AE5-A800-D96AAB2F696F}" type="sibTrans" cxnId="{AF670DB8-8EFD-4EAA-8533-24D35A64E60A}">
      <dgm:prSet/>
      <dgm:spPr/>
      <dgm:t>
        <a:bodyPr/>
        <a:lstStyle/>
        <a:p>
          <a:endParaRPr lang="es-MX"/>
        </a:p>
      </dgm:t>
    </dgm:pt>
    <dgm:pt modelId="{9E262C14-4B86-4B93-A5E2-F0747DE4809A}" type="pres">
      <dgm:prSet presAssocID="{2D1023B9-4A8F-4D53-83C6-D3BFCE733899}" presName="linear" presStyleCnt="0">
        <dgm:presLayoutVars>
          <dgm:animLvl val="lvl"/>
          <dgm:resizeHandles val="exact"/>
        </dgm:presLayoutVars>
      </dgm:prSet>
      <dgm:spPr/>
      <dgm:t>
        <a:bodyPr/>
        <a:lstStyle/>
        <a:p>
          <a:endParaRPr lang="es-MX"/>
        </a:p>
      </dgm:t>
    </dgm:pt>
    <dgm:pt modelId="{6ADDAF07-E1A0-4DE7-965A-887C17448468}" type="pres">
      <dgm:prSet presAssocID="{815EB81F-CEED-422E-9074-6F49592C0753}" presName="parentText" presStyleLbl="node1" presStyleIdx="0" presStyleCnt="1">
        <dgm:presLayoutVars>
          <dgm:chMax val="0"/>
          <dgm:bulletEnabled val="1"/>
        </dgm:presLayoutVars>
      </dgm:prSet>
      <dgm:spPr/>
      <dgm:t>
        <a:bodyPr/>
        <a:lstStyle/>
        <a:p>
          <a:endParaRPr lang="es-MX"/>
        </a:p>
      </dgm:t>
    </dgm:pt>
  </dgm:ptLst>
  <dgm:cxnLst>
    <dgm:cxn modelId="{6B28E13D-7E35-48A8-9F02-C63575F008CA}" type="presOf" srcId="{2D1023B9-4A8F-4D53-83C6-D3BFCE733899}" destId="{9E262C14-4B86-4B93-A5E2-F0747DE4809A}" srcOrd="0" destOrd="0" presId="urn:microsoft.com/office/officeart/2005/8/layout/vList2"/>
    <dgm:cxn modelId="{AF670DB8-8EFD-4EAA-8533-24D35A64E60A}" srcId="{2D1023B9-4A8F-4D53-83C6-D3BFCE733899}" destId="{815EB81F-CEED-422E-9074-6F49592C0753}" srcOrd="0" destOrd="0" parTransId="{F7FFC2B6-7B58-467E-BF58-146536997CAF}" sibTransId="{3CD4C1F8-DF0E-4AE5-A800-D96AAB2F696F}"/>
    <dgm:cxn modelId="{D6E49278-6FE9-48D4-B2D6-0F22602B3AAF}" type="presOf" srcId="{815EB81F-CEED-422E-9074-6F49592C0753}" destId="{6ADDAF07-E1A0-4DE7-965A-887C17448468}" srcOrd="0" destOrd="0" presId="urn:microsoft.com/office/officeart/2005/8/layout/vList2"/>
    <dgm:cxn modelId="{D7E64DB0-AE82-456B-A747-E4E751558B4E}" type="presParOf" srcId="{9E262C14-4B86-4B93-A5E2-F0747DE4809A}" destId="{6ADDAF07-E1A0-4DE7-965A-887C17448468}" srcOrd="0" destOrd="0" presId="urn:microsoft.com/office/officeart/2005/8/layout/vList2"/>
  </dgm:cxnLst>
  <dgm:bg>
    <a:solidFill>
      <a:schemeClr val="accent5">
        <a:lumMod val="40000"/>
        <a:lumOff val="60000"/>
      </a:schemeClr>
    </a:solid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CCB599-FC5B-48C6-B4D5-F3E316557B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C3E7367-A43B-4342-879A-E78C547525E7}">
      <dgm:prSet custT="1"/>
      <dgm:spPr>
        <a:solidFill>
          <a:schemeClr val="accent5">
            <a:lumMod val="40000"/>
            <a:lumOff val="60000"/>
          </a:schemeClr>
        </a:solidFill>
      </dgm:spPr>
      <dgm:t>
        <a:bodyPr/>
        <a:lstStyle/>
        <a:p>
          <a:pPr algn="ctr" rtl="0"/>
          <a:r>
            <a:rPr lang="es-MX" sz="1800" b="1" dirty="0">
              <a:solidFill>
                <a:schemeClr val="tx1"/>
              </a:solidFill>
              <a:latin typeface="Arial" panose="020B0604020202020204" pitchFamily="34" charset="0"/>
              <a:cs typeface="Arial" panose="020B0604020202020204" pitchFamily="34" charset="0"/>
            </a:rPr>
            <a:t>SEPTIEMBRE DE 2018</a:t>
          </a:r>
        </a:p>
      </dgm:t>
    </dgm:pt>
    <dgm:pt modelId="{94A6C359-20AB-46B8-946D-5E3F982D281B}" type="parTrans" cxnId="{68753B62-3F12-4EA0-9B57-D941D5F95352}">
      <dgm:prSet/>
      <dgm:spPr/>
      <dgm:t>
        <a:bodyPr/>
        <a:lstStyle/>
        <a:p>
          <a:pPr algn="ctr"/>
          <a:endParaRPr lang="es-MX"/>
        </a:p>
      </dgm:t>
    </dgm:pt>
    <dgm:pt modelId="{C152CB1F-C2CD-4EB5-AB94-2EC641438414}" type="sibTrans" cxnId="{68753B62-3F12-4EA0-9B57-D941D5F95352}">
      <dgm:prSet/>
      <dgm:spPr/>
      <dgm:t>
        <a:bodyPr/>
        <a:lstStyle/>
        <a:p>
          <a:pPr algn="ctr"/>
          <a:endParaRPr lang="es-MX"/>
        </a:p>
      </dgm:t>
    </dgm:pt>
    <dgm:pt modelId="{D2E16946-A6EA-45C3-8BDF-D6BA1E8535A3}" type="pres">
      <dgm:prSet presAssocID="{C6CCB599-FC5B-48C6-B4D5-F3E316557B21}" presName="linear" presStyleCnt="0">
        <dgm:presLayoutVars>
          <dgm:animLvl val="lvl"/>
          <dgm:resizeHandles val="exact"/>
        </dgm:presLayoutVars>
      </dgm:prSet>
      <dgm:spPr/>
      <dgm:t>
        <a:bodyPr/>
        <a:lstStyle/>
        <a:p>
          <a:endParaRPr lang="es-MX"/>
        </a:p>
      </dgm:t>
    </dgm:pt>
    <dgm:pt modelId="{748C075A-3B29-45BB-B3A9-356DC7C08F24}" type="pres">
      <dgm:prSet presAssocID="{3C3E7367-A43B-4342-879A-E78C547525E7}" presName="parentText" presStyleLbl="node1" presStyleIdx="0" presStyleCnt="1" custScaleY="175542">
        <dgm:presLayoutVars>
          <dgm:chMax val="0"/>
          <dgm:bulletEnabled val="1"/>
        </dgm:presLayoutVars>
      </dgm:prSet>
      <dgm:spPr/>
      <dgm:t>
        <a:bodyPr/>
        <a:lstStyle/>
        <a:p>
          <a:endParaRPr lang="es-MX"/>
        </a:p>
      </dgm:t>
    </dgm:pt>
  </dgm:ptLst>
  <dgm:cxnLst>
    <dgm:cxn modelId="{68753B62-3F12-4EA0-9B57-D941D5F95352}" srcId="{C6CCB599-FC5B-48C6-B4D5-F3E316557B21}" destId="{3C3E7367-A43B-4342-879A-E78C547525E7}" srcOrd="0" destOrd="0" parTransId="{94A6C359-20AB-46B8-946D-5E3F982D281B}" sibTransId="{C152CB1F-C2CD-4EB5-AB94-2EC641438414}"/>
    <dgm:cxn modelId="{F4733F2C-116C-4454-8942-A78D8AF112CB}" type="presOf" srcId="{3C3E7367-A43B-4342-879A-E78C547525E7}" destId="{748C075A-3B29-45BB-B3A9-356DC7C08F24}" srcOrd="0" destOrd="0" presId="urn:microsoft.com/office/officeart/2005/8/layout/vList2"/>
    <dgm:cxn modelId="{8F69889D-F6E1-4A05-97FC-E720CB2F1CFF}" type="presOf" srcId="{C6CCB599-FC5B-48C6-B4D5-F3E316557B21}" destId="{D2E16946-A6EA-45C3-8BDF-D6BA1E8535A3}" srcOrd="0" destOrd="0" presId="urn:microsoft.com/office/officeart/2005/8/layout/vList2"/>
    <dgm:cxn modelId="{030EE691-E55A-4FC1-92DD-700242A932C3}" type="presParOf" srcId="{D2E16946-A6EA-45C3-8BDF-D6BA1E8535A3}" destId="{748C075A-3B29-45BB-B3A9-356DC7C08F24}"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69161-616C-48B9-8F9F-C1BF959DAE5F}">
      <dsp:nvSpPr>
        <dsp:cNvPr id="0" name=""/>
        <dsp:cNvSpPr/>
      </dsp:nvSpPr>
      <dsp:spPr>
        <a:xfrm>
          <a:off x="0" y="50643"/>
          <a:ext cx="8122938" cy="1924459"/>
        </a:xfrm>
        <a:prstGeom prst="roundRect">
          <a:avLst/>
        </a:prstGeom>
        <a:solidFill>
          <a:schemeClr val="accent5">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b="1" kern="1200" dirty="0">
              <a:solidFill>
                <a:schemeClr val="tx1"/>
              </a:solidFill>
              <a:latin typeface="Arial" panose="020B0604020202020204" pitchFamily="34" charset="0"/>
              <a:cs typeface="Arial" panose="020B0604020202020204" pitchFamily="34" charset="0"/>
            </a:rPr>
            <a:t>UNIVERSIDAD AUTONOMA DEL ESTADO DE MÉXICO</a:t>
          </a:r>
        </a:p>
        <a:p>
          <a:pPr lvl="0" algn="ctr" defTabSz="889000" rtl="0">
            <a:lnSpc>
              <a:spcPct val="90000"/>
            </a:lnSpc>
            <a:spcBef>
              <a:spcPct val="0"/>
            </a:spcBef>
            <a:spcAft>
              <a:spcPct val="35000"/>
            </a:spcAft>
          </a:pPr>
          <a:r>
            <a:rPr lang="es-ES" sz="2000" b="1" kern="1200" dirty="0">
              <a:solidFill>
                <a:schemeClr val="tx1"/>
              </a:solidFill>
              <a:latin typeface="Arial" panose="020B0604020202020204" pitchFamily="34" charset="0"/>
              <a:cs typeface="Arial" panose="020B0604020202020204" pitchFamily="34" charset="0"/>
            </a:rPr>
            <a:t>FACULTAD DE INGENIERÍA</a:t>
          </a:r>
        </a:p>
        <a:p>
          <a:pPr lvl="0" algn="ctr" defTabSz="889000" rtl="0">
            <a:lnSpc>
              <a:spcPct val="90000"/>
            </a:lnSpc>
            <a:spcBef>
              <a:spcPct val="0"/>
            </a:spcBef>
            <a:spcAft>
              <a:spcPct val="35000"/>
            </a:spcAft>
          </a:pPr>
          <a:r>
            <a:rPr lang="es-ES" sz="2000" b="1" kern="1200" dirty="0">
              <a:solidFill>
                <a:schemeClr val="tx1"/>
              </a:solidFill>
              <a:latin typeface="Arial" panose="020B0604020202020204" pitchFamily="34" charset="0"/>
              <a:cs typeface="Arial" panose="020B0604020202020204" pitchFamily="34" charset="0"/>
            </a:rPr>
            <a:t> CENTRO INTERAMERICANO DE RECURSOS DEL AGUA</a:t>
          </a:r>
          <a:endParaRPr lang="es-MX" sz="2000" kern="1200" dirty="0">
            <a:solidFill>
              <a:schemeClr val="tx1"/>
            </a:solidFill>
            <a:latin typeface="Arial" panose="020B0604020202020204" pitchFamily="34" charset="0"/>
            <a:cs typeface="Arial" panose="020B0604020202020204" pitchFamily="34" charset="0"/>
          </a:endParaRPr>
        </a:p>
      </dsp:txBody>
      <dsp:txXfrm>
        <a:off x="93944" y="144587"/>
        <a:ext cx="7935050" cy="17365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DDAF07-E1A0-4DE7-965A-887C17448468}">
      <dsp:nvSpPr>
        <dsp:cNvPr id="0" name=""/>
        <dsp:cNvSpPr/>
      </dsp:nvSpPr>
      <dsp:spPr>
        <a:xfrm>
          <a:off x="0" y="315529"/>
          <a:ext cx="6452605" cy="1444949"/>
        </a:xfrm>
        <a:prstGeom prst="roundRect">
          <a:avLst/>
        </a:prstGeom>
        <a:no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i="1" kern="1200" dirty="0">
              <a:solidFill>
                <a:schemeClr val="tx1"/>
              </a:solidFill>
              <a:latin typeface="Arial" panose="020B0604020202020204" pitchFamily="34" charset="0"/>
              <a:cs typeface="Arial" panose="020B0604020202020204" pitchFamily="34" charset="0"/>
            </a:rPr>
            <a:t>MAESTRÍA EN CIENCIAS DEL </a:t>
          </a:r>
          <a:r>
            <a:rPr lang="es-MX" sz="1800" b="1" i="1" kern="1200" dirty="0" smtClean="0">
              <a:solidFill>
                <a:schemeClr val="tx1"/>
              </a:solidFill>
              <a:latin typeface="Arial" panose="020B0604020202020204" pitchFamily="34" charset="0"/>
              <a:cs typeface="Arial" panose="020B0604020202020204" pitchFamily="34" charset="0"/>
            </a:rPr>
            <a:t>AGUA</a:t>
          </a:r>
        </a:p>
        <a:p>
          <a:pPr lvl="0" algn="ctr" defTabSz="800100" rtl="0">
            <a:lnSpc>
              <a:spcPct val="90000"/>
            </a:lnSpc>
            <a:spcBef>
              <a:spcPct val="0"/>
            </a:spcBef>
            <a:spcAft>
              <a:spcPct val="35000"/>
            </a:spcAft>
          </a:pPr>
          <a:endParaRPr lang="es-MX" sz="1800" b="1" i="1" kern="1200" dirty="0" smtClean="0">
            <a:solidFill>
              <a:schemeClr val="tx1"/>
            </a:solidFill>
            <a:latin typeface="Arial" panose="020B0604020202020204" pitchFamily="34" charset="0"/>
            <a:cs typeface="Arial" panose="020B0604020202020204" pitchFamily="34" charset="0"/>
          </a:endParaRPr>
        </a:p>
        <a:p>
          <a:pPr lvl="0" algn="ctr" defTabSz="800100" rtl="0">
            <a:lnSpc>
              <a:spcPct val="90000"/>
            </a:lnSpc>
            <a:spcBef>
              <a:spcPct val="0"/>
            </a:spcBef>
            <a:spcAft>
              <a:spcPct val="35000"/>
            </a:spcAft>
          </a:pPr>
          <a:r>
            <a:rPr lang="es-MX" sz="1800" b="1" kern="1200" dirty="0" smtClean="0">
              <a:solidFill>
                <a:schemeClr val="tx1"/>
              </a:solidFill>
              <a:latin typeface="Arial" panose="020B0604020202020204" pitchFamily="34" charset="0"/>
              <a:cs typeface="Arial" panose="020B0604020202020204" pitchFamily="34" charset="0"/>
            </a:rPr>
            <a:t>DISEÑO DE PLANTAS DE  TRATAMIENTO DE AGUAS  RESIDUALES MUNICIPALES</a:t>
          </a:r>
          <a:r>
            <a:rPr lang="es-MX" sz="1800" kern="1200" dirty="0" smtClean="0">
              <a:solidFill>
                <a:srgbClr val="002060"/>
              </a:solidFill>
            </a:rPr>
            <a:t> </a:t>
          </a:r>
          <a:endParaRPr lang="es-MX" sz="1800" kern="1200" dirty="0">
            <a:solidFill>
              <a:schemeClr val="tx1"/>
            </a:solidFill>
            <a:latin typeface="Arial" panose="020B0604020202020204" pitchFamily="34" charset="0"/>
            <a:cs typeface="Arial" panose="020B0604020202020204" pitchFamily="34" charset="0"/>
          </a:endParaRPr>
        </a:p>
      </dsp:txBody>
      <dsp:txXfrm>
        <a:off x="70537" y="386066"/>
        <a:ext cx="6311531" cy="13038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8C075A-3B29-45BB-B3A9-356DC7C08F24}">
      <dsp:nvSpPr>
        <dsp:cNvPr id="0" name=""/>
        <dsp:cNvSpPr/>
      </dsp:nvSpPr>
      <dsp:spPr>
        <a:xfrm>
          <a:off x="0" y="95266"/>
          <a:ext cx="4521731" cy="400107"/>
        </a:xfrm>
        <a:prstGeom prst="roundRect">
          <a:avLst/>
        </a:prstGeom>
        <a:solidFill>
          <a:schemeClr val="accent5">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a:solidFill>
                <a:schemeClr val="tx1"/>
              </a:solidFill>
              <a:latin typeface="Arial" panose="020B0604020202020204" pitchFamily="34" charset="0"/>
              <a:cs typeface="Arial" panose="020B0604020202020204" pitchFamily="34" charset="0"/>
            </a:rPr>
            <a:t>SEPTIEMBRE DE 2018</a:t>
          </a:r>
        </a:p>
      </dsp:txBody>
      <dsp:txXfrm>
        <a:off x="19532" y="114798"/>
        <a:ext cx="4482667" cy="36104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2D050"/>
            </a:gs>
            <a:gs pos="0">
              <a:schemeClr val="accent6">
                <a:lumMod val="60000"/>
                <a:lumOff val="40000"/>
              </a:schemeClr>
            </a:gs>
            <a:gs pos="100000">
              <a:srgbClr val="0070C0"/>
            </a:gs>
          </a:gsLst>
          <a:path path="circle">
            <a:fillToRect l="50000" t="50000" r="100000" b="100000"/>
          </a:path>
          <a:tileRect/>
        </a:gra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9/28/2018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650322042"/>
              </p:ext>
            </p:extLst>
          </p:nvPr>
        </p:nvGraphicFramePr>
        <p:xfrm>
          <a:off x="1744393" y="407963"/>
          <a:ext cx="8122938" cy="20257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a 2"/>
          <p:cNvGraphicFramePr/>
          <p:nvPr>
            <p:extLst>
              <p:ext uri="{D42A27DB-BD31-4B8C-83A1-F6EECF244321}">
                <p14:modId xmlns:p14="http://schemas.microsoft.com/office/powerpoint/2010/main" val="1052710519"/>
              </p:ext>
            </p:extLst>
          </p:nvPr>
        </p:nvGraphicFramePr>
        <p:xfrm>
          <a:off x="2679031" y="2848919"/>
          <a:ext cx="6452605" cy="20760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 name="Diagrama 3"/>
          <p:cNvGraphicFramePr/>
          <p:nvPr>
            <p:extLst>
              <p:ext uri="{D42A27DB-BD31-4B8C-83A1-F6EECF244321}">
                <p14:modId xmlns:p14="http://schemas.microsoft.com/office/powerpoint/2010/main" val="2102516189"/>
              </p:ext>
            </p:extLst>
          </p:nvPr>
        </p:nvGraphicFramePr>
        <p:xfrm>
          <a:off x="6975987" y="5560142"/>
          <a:ext cx="4521731" cy="590641"/>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93640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6" name="Marcador de contenido 5"/>
          <p:cNvPicPr>
            <a:picLocks noGrp="1" noChangeAspect="1"/>
          </p:cNvPicPr>
          <p:nvPr>
            <p:ph idx="1"/>
          </p:nvPr>
        </p:nvPicPr>
        <p:blipFill>
          <a:blip r:embed="rId2"/>
          <a:stretch>
            <a:fillRect/>
          </a:stretch>
        </p:blipFill>
        <p:spPr>
          <a:xfrm>
            <a:off x="1061201" y="630921"/>
            <a:ext cx="9975767" cy="5620920"/>
          </a:xfrm>
          <a:prstGeom prst="rect">
            <a:avLst/>
          </a:prstGeom>
          <a:solidFill>
            <a:schemeClr val="accent5">
              <a:lumMod val="40000"/>
              <a:lumOff val="60000"/>
            </a:schemeClr>
          </a:solidFill>
        </p:spPr>
      </p:pic>
      <p:sp>
        <p:nvSpPr>
          <p:cNvPr id="3" name="Rectángulo 2"/>
          <p:cNvSpPr/>
          <p:nvPr/>
        </p:nvSpPr>
        <p:spPr>
          <a:xfrm>
            <a:off x="1427746" y="6251841"/>
            <a:ext cx="10076865"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https://www.google.com.mx/search?q=planta+depuradora+de+aguas+residuales&amp;rlz=1C1GGGE_esMX619MX621&amp;source</a:t>
            </a:r>
          </a:p>
        </p:txBody>
      </p:sp>
    </p:spTree>
    <p:extLst>
      <p:ext uri="{BB962C8B-B14F-4D97-AF65-F5344CB8AC3E}">
        <p14:creationId xmlns:p14="http://schemas.microsoft.com/office/powerpoint/2010/main" val="2018525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673768" y="383277"/>
            <a:ext cx="10830844" cy="6161186"/>
          </a:xfrm>
          <a:prstGeom prst="rect">
            <a:avLst/>
          </a:prstGeom>
        </p:spPr>
      </p:pic>
    </p:spTree>
    <p:extLst>
      <p:ext uri="{BB962C8B-B14F-4D97-AF65-F5344CB8AC3E}">
        <p14:creationId xmlns:p14="http://schemas.microsoft.com/office/powerpoint/2010/main" val="1842671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8525" y="1542520"/>
            <a:ext cx="8911687" cy="799627"/>
          </a:xfrm>
          <a:solidFill>
            <a:schemeClr val="accent5">
              <a:lumMod val="40000"/>
              <a:lumOff val="60000"/>
            </a:schemeClr>
          </a:solidFill>
        </p:spPr>
        <p:txBody>
          <a:bodyPr/>
          <a:lstStyle/>
          <a:p>
            <a:r>
              <a:rPr lang="es-MX" b="1" dirty="0" smtClean="0"/>
              <a:t>Pretratamiento y tratamiento primario</a:t>
            </a:r>
            <a:endParaRPr lang="es-MX" b="1" dirty="0"/>
          </a:p>
        </p:txBody>
      </p:sp>
      <p:sp>
        <p:nvSpPr>
          <p:cNvPr id="3" name="Marcador de contenido 2"/>
          <p:cNvSpPr>
            <a:spLocks noGrp="1"/>
          </p:cNvSpPr>
          <p:nvPr>
            <p:ph idx="1"/>
          </p:nvPr>
        </p:nvSpPr>
        <p:spPr>
          <a:xfrm>
            <a:off x="1236440" y="2935705"/>
            <a:ext cx="10139836" cy="3096127"/>
          </a:xfrm>
          <a:solidFill>
            <a:schemeClr val="accent5">
              <a:lumMod val="40000"/>
              <a:lumOff val="60000"/>
            </a:schemeClr>
          </a:solidFill>
        </p:spPr>
        <p:txBody>
          <a:bodyPr>
            <a:normAutofit/>
          </a:bodyPr>
          <a:lstStyle/>
          <a:p>
            <a:r>
              <a:rPr lang="es-MX" sz="2000" b="1" dirty="0" smtClean="0">
                <a:latin typeface="Arial" panose="020B0604020202020204" pitchFamily="34" charset="0"/>
                <a:cs typeface="Arial" panose="020B0604020202020204" pitchFamily="34" charset="0"/>
              </a:rPr>
              <a:t>Tiene </a:t>
            </a:r>
            <a:r>
              <a:rPr lang="es-MX" sz="2000" b="1" dirty="0">
                <a:latin typeface="Arial" panose="020B0604020202020204" pitchFamily="34" charset="0"/>
                <a:cs typeface="Arial" panose="020B0604020202020204" pitchFamily="34" charset="0"/>
              </a:rPr>
              <a:t>como objetivo remover elementos gruesos, grasas, arenas, sólidos suspendidos y materia orgánica, los cuales afectarían el tratamiento total y el eficiente funcionamiento de las máquinas, equipos e instalaciones de la PTAR. Es importante mencionar que el tratamiento primario se basa exclusivamente en operaciones unitarias</a:t>
            </a:r>
            <a:r>
              <a:rPr lang="es-MX" sz="2000" b="1" dirty="0" smtClean="0">
                <a:latin typeface="Arial" panose="020B0604020202020204" pitchFamily="34" charset="0"/>
                <a:cs typeface="Arial" panose="020B0604020202020204" pitchFamily="34" charset="0"/>
              </a:rPr>
              <a:t>.</a:t>
            </a:r>
          </a:p>
          <a:p>
            <a:pPr marL="0" indent="0">
              <a:buNone/>
            </a:pPr>
            <a:endParaRPr lang="es-MX" sz="2000" b="1" dirty="0" smtClean="0">
              <a:latin typeface="Arial" panose="020B0604020202020204" pitchFamily="34" charset="0"/>
              <a:cs typeface="Arial" panose="020B0604020202020204" pitchFamily="34" charset="0"/>
            </a:endParaRPr>
          </a:p>
          <a:p>
            <a:r>
              <a:rPr lang="es-MX" sz="2000" b="1" dirty="0" smtClean="0">
                <a:latin typeface="Arial" panose="020B0604020202020204" pitchFamily="34" charset="0"/>
                <a:cs typeface="Arial" panose="020B0604020202020204" pitchFamily="34" charset="0"/>
              </a:rPr>
              <a:t> </a:t>
            </a:r>
            <a:r>
              <a:rPr lang="es-MX" sz="2000" b="1" dirty="0">
                <a:latin typeface="Arial" panose="020B0604020202020204" pitchFamily="34" charset="0"/>
                <a:cs typeface="Arial" panose="020B0604020202020204" pitchFamily="34" charset="0"/>
              </a:rPr>
              <a:t>Los elementos y operaciones unitarias de una PTAR, correspondientes al tratamiento primario, son los siguientes:</a:t>
            </a:r>
          </a:p>
        </p:txBody>
      </p:sp>
    </p:spTree>
    <p:extLst>
      <p:ext uri="{BB962C8B-B14F-4D97-AF65-F5344CB8AC3E}">
        <p14:creationId xmlns:p14="http://schemas.microsoft.com/office/powerpoint/2010/main" val="2416577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5650323" cy="675301"/>
          </a:xfrm>
          <a:solidFill>
            <a:schemeClr val="accent5">
              <a:lumMod val="40000"/>
              <a:lumOff val="60000"/>
            </a:schemeClr>
          </a:solidFill>
        </p:spPr>
        <p:txBody>
          <a:bodyPr/>
          <a:lstStyle/>
          <a:p>
            <a:r>
              <a:rPr lang="es-MX" b="1" dirty="0"/>
              <a:t>EMISOR DE LLEGADA.</a:t>
            </a:r>
          </a:p>
        </p:txBody>
      </p:sp>
      <p:sp>
        <p:nvSpPr>
          <p:cNvPr id="3" name="Marcador de contenido 2"/>
          <p:cNvSpPr>
            <a:spLocks noGrp="1"/>
          </p:cNvSpPr>
          <p:nvPr>
            <p:ph idx="1"/>
          </p:nvPr>
        </p:nvSpPr>
        <p:spPr>
          <a:xfrm>
            <a:off x="1105467" y="1528549"/>
            <a:ext cx="10849971" cy="1150483"/>
          </a:xfrm>
          <a:solidFill>
            <a:schemeClr val="accent5">
              <a:lumMod val="40000"/>
              <a:lumOff val="60000"/>
            </a:schemeClr>
          </a:solidFill>
        </p:spPr>
        <p:txBody>
          <a:bodyPr>
            <a:normAutofit lnSpcReduction="10000"/>
          </a:bodyPr>
          <a:lstStyle/>
          <a:p>
            <a:r>
              <a:rPr lang="es-MX" b="1" dirty="0" smtClean="0"/>
              <a:t>Los </a:t>
            </a:r>
            <a:r>
              <a:rPr lang="es-MX" b="1" dirty="0"/>
              <a:t>emisores de llegada son la parte de la red de alcantarillado que conduce el agua residual a la planta de tratamiento. Los emisores se diseñan para operar a gravedad o presión, de acuerdo a las características particulares de cada proyecto (Enrique César Valdez, Alba B. Vázquez González).</a:t>
            </a:r>
          </a:p>
        </p:txBody>
      </p:sp>
      <p:pic>
        <p:nvPicPr>
          <p:cNvPr id="6" name="Imagen 5"/>
          <p:cNvPicPr>
            <a:picLocks noChangeAspect="1"/>
          </p:cNvPicPr>
          <p:nvPr/>
        </p:nvPicPr>
        <p:blipFill>
          <a:blip r:embed="rId2"/>
          <a:stretch>
            <a:fillRect/>
          </a:stretch>
        </p:blipFill>
        <p:spPr>
          <a:xfrm>
            <a:off x="1427748" y="2828440"/>
            <a:ext cx="5143900" cy="3334904"/>
          </a:xfrm>
          <a:prstGeom prst="rect">
            <a:avLst/>
          </a:prstGeom>
        </p:spPr>
      </p:pic>
      <p:sp>
        <p:nvSpPr>
          <p:cNvPr id="7" name="Rectángulo 6"/>
          <p:cNvSpPr/>
          <p:nvPr/>
        </p:nvSpPr>
        <p:spPr>
          <a:xfrm>
            <a:off x="1427748" y="6163344"/>
            <a:ext cx="5143900" cy="461665"/>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https://www.google.com.mx/search?rlz=1C1GGGE_esMX619MX621&amp;biw=1366&amp;bih=626&amp;tbm=isch&amp;sa</a:t>
            </a:r>
          </a:p>
        </p:txBody>
      </p:sp>
      <p:pic>
        <p:nvPicPr>
          <p:cNvPr id="8" name="Imagen 7"/>
          <p:cNvPicPr>
            <a:picLocks noChangeAspect="1"/>
          </p:cNvPicPr>
          <p:nvPr/>
        </p:nvPicPr>
        <p:blipFill>
          <a:blip r:embed="rId3"/>
          <a:stretch>
            <a:fillRect/>
          </a:stretch>
        </p:blipFill>
        <p:spPr>
          <a:xfrm>
            <a:off x="6689307" y="2828441"/>
            <a:ext cx="4331620" cy="3334904"/>
          </a:xfrm>
          <a:prstGeom prst="rect">
            <a:avLst/>
          </a:prstGeom>
        </p:spPr>
      </p:pic>
      <p:sp>
        <p:nvSpPr>
          <p:cNvPr id="9" name="Rectángulo 8"/>
          <p:cNvSpPr/>
          <p:nvPr/>
        </p:nvSpPr>
        <p:spPr>
          <a:xfrm>
            <a:off x="6571648" y="6211669"/>
            <a:ext cx="4449279" cy="461665"/>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https://www.google.com.mx/search?rlz=1C1GGGE_esMX619MX621&amp;biw=1366&amp;bih=626&amp;tbm</a:t>
            </a:r>
          </a:p>
        </p:txBody>
      </p:sp>
    </p:spTree>
    <p:extLst>
      <p:ext uri="{BB962C8B-B14F-4D97-AF65-F5344CB8AC3E}">
        <p14:creationId xmlns:p14="http://schemas.microsoft.com/office/powerpoint/2010/main" val="4206978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3583" y="624110"/>
            <a:ext cx="10481030" cy="890791"/>
          </a:xfrm>
          <a:solidFill>
            <a:schemeClr val="accent5">
              <a:lumMod val="40000"/>
              <a:lumOff val="60000"/>
            </a:schemeClr>
          </a:solidFill>
        </p:spPr>
        <p:txBody>
          <a:bodyPr>
            <a:normAutofit fontScale="90000"/>
          </a:bodyPr>
          <a:lstStyle/>
          <a:p>
            <a:r>
              <a:rPr lang="es-MX" sz="3200" dirty="0" smtClean="0"/>
              <a:t>Estructura de control de caudales y tanque de homogenización</a:t>
            </a:r>
            <a:endParaRPr lang="es-MX" sz="3200" dirty="0"/>
          </a:p>
        </p:txBody>
      </p:sp>
      <p:sp>
        <p:nvSpPr>
          <p:cNvPr id="3" name="Marcador de contenido 2"/>
          <p:cNvSpPr>
            <a:spLocks noGrp="1"/>
          </p:cNvSpPr>
          <p:nvPr>
            <p:ph idx="1"/>
          </p:nvPr>
        </p:nvSpPr>
        <p:spPr>
          <a:xfrm>
            <a:off x="1023583" y="2530643"/>
            <a:ext cx="10481030" cy="2811380"/>
          </a:xfrm>
          <a:solidFill>
            <a:schemeClr val="accent5">
              <a:lumMod val="40000"/>
              <a:lumOff val="60000"/>
            </a:schemeClr>
          </a:solidFill>
        </p:spPr>
        <p:txBody>
          <a:bodyPr>
            <a:noAutofit/>
          </a:bodyPr>
          <a:lstStyle/>
          <a:p>
            <a:r>
              <a:rPr lang="es-MX" sz="2400" b="1" dirty="0" smtClean="0">
                <a:latin typeface="Arial" panose="020B0604020202020204" pitchFamily="34" charset="0"/>
                <a:cs typeface="Arial" panose="020B0604020202020204" pitchFamily="34" charset="0"/>
              </a:rPr>
              <a:t>La </a:t>
            </a:r>
            <a:r>
              <a:rPr lang="es-MX" sz="2400" b="1" dirty="0">
                <a:latin typeface="Arial" panose="020B0604020202020204" pitchFamily="34" charset="0"/>
                <a:cs typeface="Arial" panose="020B0604020202020204" pitchFamily="34" charset="0"/>
              </a:rPr>
              <a:t>función de </a:t>
            </a:r>
            <a:r>
              <a:rPr lang="es-MX" sz="2400" b="1" dirty="0" smtClean="0">
                <a:latin typeface="Arial" panose="020B0604020202020204" pitchFamily="34" charset="0"/>
                <a:cs typeface="Arial" panose="020B0604020202020204" pitchFamily="34" charset="0"/>
              </a:rPr>
              <a:t>estas es </a:t>
            </a:r>
            <a:r>
              <a:rPr lang="es-MX" sz="2400" b="1" dirty="0">
                <a:latin typeface="Arial" panose="020B0604020202020204" pitchFamily="34" charset="0"/>
                <a:cs typeface="Arial" panose="020B0604020202020204" pitchFamily="34" charset="0"/>
              </a:rPr>
              <a:t>amortiguar las variaciones de las descargas de aguas residuales con el fin de tratar un gasto uniforme</a:t>
            </a:r>
            <a:r>
              <a:rPr lang="es-MX" sz="2400" b="1" dirty="0" smtClean="0">
                <a:latin typeface="Arial" panose="020B0604020202020204" pitchFamily="34" charset="0"/>
                <a:cs typeface="Arial" panose="020B0604020202020204" pitchFamily="34" charset="0"/>
              </a:rPr>
              <a:t>.</a:t>
            </a:r>
          </a:p>
          <a:p>
            <a:endParaRPr lang="es-MX" sz="2400" b="1" dirty="0">
              <a:latin typeface="Arial" panose="020B0604020202020204" pitchFamily="34" charset="0"/>
              <a:cs typeface="Arial" panose="020B0604020202020204" pitchFamily="34" charset="0"/>
            </a:endParaRPr>
          </a:p>
          <a:p>
            <a:r>
              <a:rPr lang="es-MX" sz="2400" b="1" dirty="0" smtClean="0">
                <a:latin typeface="Arial" panose="020B0604020202020204" pitchFamily="34" charset="0"/>
                <a:cs typeface="Arial" panose="020B0604020202020204" pitchFamily="34" charset="0"/>
              </a:rPr>
              <a:t> </a:t>
            </a:r>
            <a:r>
              <a:rPr lang="es-MX" sz="2400" b="1" dirty="0">
                <a:latin typeface="Arial" panose="020B0604020202020204" pitchFamily="34" charset="0"/>
                <a:cs typeface="Arial" panose="020B0604020202020204" pitchFamily="34" charset="0"/>
              </a:rPr>
              <a:t>El volumen necesario para un tanque de igualación se estima mediante un balance de masa del gasto entrante a la planta con el gasto promedio para el que la planta está diseñada. </a:t>
            </a:r>
          </a:p>
        </p:txBody>
      </p:sp>
    </p:spTree>
    <p:extLst>
      <p:ext uri="{BB962C8B-B14F-4D97-AF65-F5344CB8AC3E}">
        <p14:creationId xmlns:p14="http://schemas.microsoft.com/office/powerpoint/2010/main" val="2351800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9389" y="1567097"/>
            <a:ext cx="5325979" cy="5066313"/>
          </a:xfrm>
          <a:solidFill>
            <a:schemeClr val="accent5">
              <a:lumMod val="40000"/>
              <a:lumOff val="60000"/>
            </a:schemeClr>
          </a:solidFill>
        </p:spPr>
        <p:txBody>
          <a:bodyPr>
            <a:noAutofit/>
          </a:bodyPr>
          <a:lstStyle/>
          <a:p>
            <a:pPr marL="0" indent="0">
              <a:buNone/>
            </a:pPr>
            <a:r>
              <a:rPr lang="es-MX" sz="2000" dirty="0" smtClean="0">
                <a:latin typeface="Arial" panose="020B0604020202020204" pitchFamily="34" charset="0"/>
                <a:cs typeface="Arial" panose="020B0604020202020204" pitchFamily="34" charset="0"/>
              </a:rPr>
              <a:t>Si </a:t>
            </a:r>
            <a:r>
              <a:rPr lang="es-MX" sz="2000" dirty="0">
                <a:latin typeface="Arial" panose="020B0604020202020204" pitchFamily="34" charset="0"/>
                <a:cs typeface="Arial" panose="020B0604020202020204" pitchFamily="34" charset="0"/>
              </a:rPr>
              <a:t>bien los dispositivos de medición de caudal no remueven material alguno, son esenciales para la operación de las PTAR. </a:t>
            </a:r>
            <a:endParaRPr lang="es-MX" sz="2000" dirty="0" smtClean="0">
              <a:latin typeface="Arial" panose="020B0604020202020204" pitchFamily="34" charset="0"/>
              <a:cs typeface="Arial" panose="020B0604020202020204" pitchFamily="34" charset="0"/>
            </a:endParaRPr>
          </a:p>
          <a:p>
            <a:pPr marL="0" indent="0">
              <a:buNone/>
            </a:pPr>
            <a:r>
              <a:rPr lang="es-MX" sz="2000" dirty="0" smtClean="0">
                <a:latin typeface="Arial" panose="020B0604020202020204" pitchFamily="34" charset="0"/>
                <a:cs typeface="Arial" panose="020B0604020202020204" pitchFamily="34" charset="0"/>
              </a:rPr>
              <a:t>Algunos </a:t>
            </a:r>
            <a:r>
              <a:rPr lang="es-MX" sz="2000" dirty="0">
                <a:latin typeface="Arial" panose="020B0604020202020204" pitchFamily="34" charset="0"/>
                <a:cs typeface="Arial" panose="020B0604020202020204" pitchFamily="34" charset="0"/>
              </a:rPr>
              <a:t>ejemplos de medidores son los siguientes</a:t>
            </a:r>
            <a:r>
              <a:rPr lang="es-MX" sz="2000" dirty="0" smtClean="0">
                <a:latin typeface="Arial" panose="020B0604020202020204" pitchFamily="34" charset="0"/>
                <a:cs typeface="Arial" panose="020B0604020202020204" pitchFamily="34" charset="0"/>
              </a:rPr>
              <a:t>:</a:t>
            </a:r>
          </a:p>
          <a:p>
            <a:pPr marL="0" indent="0">
              <a:buNone/>
            </a:pPr>
            <a:endParaRPr lang="es-MX" sz="2000" dirty="0" smtClean="0">
              <a:latin typeface="Arial" panose="020B0604020202020204" pitchFamily="34" charset="0"/>
              <a:cs typeface="Arial" panose="020B0604020202020204" pitchFamily="34" charset="0"/>
            </a:endParaRPr>
          </a:p>
          <a:p>
            <a:pPr marL="0" indent="0">
              <a:buNone/>
            </a:pPr>
            <a:endParaRPr lang="es-MX" sz="2000" dirty="0" smtClean="0">
              <a:latin typeface="Arial" panose="020B0604020202020204" pitchFamily="34" charset="0"/>
              <a:cs typeface="Arial" panose="020B0604020202020204" pitchFamily="34" charset="0"/>
            </a:endParaRPr>
          </a:p>
          <a:p>
            <a:pPr marL="0" indent="0">
              <a:buNone/>
            </a:pPr>
            <a:r>
              <a:rPr lang="es-MX" sz="2000" b="1" dirty="0" smtClean="0">
                <a:latin typeface="Arial" panose="020B0604020202020204" pitchFamily="34" charset="0"/>
                <a:cs typeface="Arial" panose="020B0604020202020204" pitchFamily="34" charset="0"/>
              </a:rPr>
              <a:t>Canal </a:t>
            </a:r>
            <a:r>
              <a:rPr lang="es-MX" sz="2000" b="1" dirty="0" err="1">
                <a:latin typeface="Arial" panose="020B0604020202020204" pitchFamily="34" charset="0"/>
                <a:cs typeface="Arial" panose="020B0604020202020204" pitchFamily="34" charset="0"/>
              </a:rPr>
              <a:t>Parshall</a:t>
            </a:r>
            <a:r>
              <a:rPr lang="es-MX" sz="2000" b="1" dirty="0" smtClean="0">
                <a:latin typeface="Arial" panose="020B0604020202020204" pitchFamily="34" charset="0"/>
                <a:cs typeface="Arial" panose="020B0604020202020204" pitchFamily="34" charset="0"/>
              </a:rPr>
              <a:t>.</a:t>
            </a:r>
          </a:p>
          <a:p>
            <a:pPr marL="0" indent="0">
              <a:buNone/>
            </a:pPr>
            <a:endParaRPr lang="es-MX" sz="2000" b="1" dirty="0" smtClean="0">
              <a:latin typeface="Arial" panose="020B0604020202020204" pitchFamily="34" charset="0"/>
              <a:cs typeface="Arial" panose="020B0604020202020204" pitchFamily="34" charset="0"/>
            </a:endParaRPr>
          </a:p>
          <a:p>
            <a:pPr marL="0" indent="0">
              <a:buNone/>
            </a:pPr>
            <a:r>
              <a:rPr lang="es-MX" sz="2000" b="1" dirty="0" smtClean="0">
                <a:latin typeface="Arial" panose="020B0604020202020204" pitchFamily="34" charset="0"/>
                <a:cs typeface="Arial" panose="020B0604020202020204" pitchFamily="34" charset="0"/>
              </a:rPr>
              <a:t> Vertedores</a:t>
            </a:r>
          </a:p>
          <a:p>
            <a:pPr marL="0" indent="0">
              <a:buNone/>
            </a:pPr>
            <a:endParaRPr lang="es-MX" sz="2400" b="1" dirty="0" smtClean="0"/>
          </a:p>
          <a:p>
            <a:pPr marL="0" indent="0">
              <a:buNone/>
            </a:pPr>
            <a:r>
              <a:rPr lang="es-MX" sz="2400" b="1" dirty="0" smtClean="0"/>
              <a:t> </a:t>
            </a:r>
            <a:endParaRPr lang="es-MX" sz="2400" b="1" dirty="0"/>
          </a:p>
        </p:txBody>
      </p:sp>
      <p:sp>
        <p:nvSpPr>
          <p:cNvPr id="2" name="Título 1"/>
          <p:cNvSpPr>
            <a:spLocks noGrp="1"/>
          </p:cNvSpPr>
          <p:nvPr>
            <p:ph type="title"/>
          </p:nvPr>
        </p:nvSpPr>
        <p:spPr>
          <a:xfrm>
            <a:off x="2033517" y="624110"/>
            <a:ext cx="9471096" cy="631484"/>
          </a:xfrm>
          <a:solidFill>
            <a:schemeClr val="accent5">
              <a:lumMod val="40000"/>
              <a:lumOff val="60000"/>
            </a:schemeClr>
          </a:solidFill>
        </p:spPr>
        <p:txBody>
          <a:bodyPr>
            <a:normAutofit fontScale="90000"/>
          </a:bodyPr>
          <a:lstStyle/>
          <a:p>
            <a:r>
              <a:rPr lang="es-MX" b="1" dirty="0"/>
              <a:t>MEDIDORES DE CAUDAL </a:t>
            </a:r>
          </a:p>
        </p:txBody>
      </p:sp>
      <p:pic>
        <p:nvPicPr>
          <p:cNvPr id="4" name="Imagen 3"/>
          <p:cNvPicPr>
            <a:picLocks noChangeAspect="1"/>
          </p:cNvPicPr>
          <p:nvPr/>
        </p:nvPicPr>
        <p:blipFill>
          <a:blip r:embed="rId2"/>
          <a:stretch>
            <a:fillRect/>
          </a:stretch>
        </p:blipFill>
        <p:spPr>
          <a:xfrm>
            <a:off x="6063915" y="1567098"/>
            <a:ext cx="5922545" cy="5066313"/>
          </a:xfrm>
          <a:prstGeom prst="rect">
            <a:avLst/>
          </a:prstGeom>
        </p:spPr>
      </p:pic>
    </p:spTree>
    <p:extLst>
      <p:ext uri="{BB962C8B-B14F-4D97-AF65-F5344CB8AC3E}">
        <p14:creationId xmlns:p14="http://schemas.microsoft.com/office/powerpoint/2010/main" val="1917137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0561" y="624110"/>
            <a:ext cx="4928997" cy="707385"/>
          </a:xfrm>
          <a:solidFill>
            <a:schemeClr val="accent5">
              <a:lumMod val="40000"/>
              <a:lumOff val="60000"/>
            </a:schemeClr>
          </a:solidFill>
        </p:spPr>
        <p:txBody>
          <a:bodyPr>
            <a:normAutofit/>
          </a:bodyPr>
          <a:lstStyle/>
          <a:p>
            <a:r>
              <a:rPr lang="es-MX" dirty="0"/>
              <a:t>CRIBADO O REJILLAS. </a:t>
            </a:r>
          </a:p>
        </p:txBody>
      </p:sp>
      <p:sp>
        <p:nvSpPr>
          <p:cNvPr id="3" name="Marcador de contenido 2"/>
          <p:cNvSpPr>
            <a:spLocks noGrp="1"/>
          </p:cNvSpPr>
          <p:nvPr>
            <p:ph idx="1"/>
          </p:nvPr>
        </p:nvSpPr>
        <p:spPr>
          <a:xfrm>
            <a:off x="859809" y="1514901"/>
            <a:ext cx="10644803" cy="4967786"/>
          </a:xfrm>
          <a:solidFill>
            <a:schemeClr val="accent5">
              <a:lumMod val="40000"/>
              <a:lumOff val="60000"/>
            </a:schemeClr>
          </a:solidFill>
        </p:spPr>
        <p:txBody>
          <a:bodyPr>
            <a:noAutofit/>
          </a:bodyPr>
          <a:lstStyle/>
          <a:p>
            <a:pPr marL="0" indent="0">
              <a:buNone/>
            </a:pPr>
            <a:r>
              <a:rPr lang="es-MX" sz="2400" dirty="0">
                <a:latin typeface="Arial" panose="020B0604020202020204" pitchFamily="34" charset="0"/>
                <a:cs typeface="Arial" panose="020B0604020202020204" pitchFamily="34" charset="0"/>
              </a:rPr>
              <a:t>El propósito </a:t>
            </a:r>
            <a:r>
              <a:rPr lang="es-MX" sz="2400" dirty="0" smtClean="0">
                <a:latin typeface="Arial" panose="020B0604020202020204" pitchFamily="34" charset="0"/>
                <a:cs typeface="Arial" panose="020B0604020202020204" pitchFamily="34" charset="0"/>
              </a:rPr>
              <a:t>es </a:t>
            </a:r>
            <a:r>
              <a:rPr lang="es-MX" sz="2400" dirty="0">
                <a:latin typeface="Arial" panose="020B0604020202020204" pitchFamily="34" charset="0"/>
                <a:cs typeface="Arial" panose="020B0604020202020204" pitchFamily="34" charset="0"/>
              </a:rPr>
              <a:t>proteger a las bombas y otros equipos electromecánicos; así como prevenir el atascamiento de válvulas. Existen varios tipos de rejillas, pudiéndolas clasificar conforme a distintos criterios</a:t>
            </a:r>
            <a:r>
              <a:rPr lang="es-MX" sz="2400" dirty="0" smtClean="0">
                <a:latin typeface="Arial" panose="020B0604020202020204" pitchFamily="34" charset="0"/>
                <a:cs typeface="Arial" panose="020B0604020202020204" pitchFamily="34" charset="0"/>
              </a:rPr>
              <a:t>.</a:t>
            </a:r>
          </a:p>
          <a:p>
            <a:pPr marL="0" indent="0">
              <a:buNone/>
            </a:pPr>
            <a:endParaRPr lang="es-MX" sz="2400" dirty="0">
              <a:latin typeface="Arial" panose="020B0604020202020204" pitchFamily="34" charset="0"/>
              <a:cs typeface="Arial" panose="020B0604020202020204" pitchFamily="34" charset="0"/>
            </a:endParaRPr>
          </a:p>
          <a:p>
            <a:pPr marL="0" indent="0">
              <a:buNone/>
            </a:pP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Criterio de inclinación de la </a:t>
            </a:r>
            <a:r>
              <a:rPr lang="es-MX" sz="2400" dirty="0" smtClean="0">
                <a:latin typeface="Arial" panose="020B0604020202020204" pitchFamily="34" charset="0"/>
                <a:cs typeface="Arial" panose="020B0604020202020204" pitchFamily="34" charset="0"/>
              </a:rPr>
              <a:t>rejilla:</a:t>
            </a:r>
          </a:p>
          <a:p>
            <a:pPr marL="0" indent="0">
              <a:buNone/>
            </a:pPr>
            <a:r>
              <a:rPr lang="es-MX" sz="2400" dirty="0" smtClean="0">
                <a:latin typeface="Arial" panose="020B0604020202020204" pitchFamily="34" charset="0"/>
                <a:cs typeface="Arial" panose="020B0604020202020204" pitchFamily="34" charset="0"/>
              </a:rPr>
              <a:t> 			</a:t>
            </a:r>
            <a:r>
              <a:rPr lang="es-MX" sz="2400" b="1" dirty="0" smtClean="0">
                <a:latin typeface="Arial" panose="020B0604020202020204" pitchFamily="34" charset="0"/>
                <a:cs typeface="Arial" panose="020B0604020202020204" pitchFamily="34" charset="0"/>
              </a:rPr>
              <a:t>Verticales</a:t>
            </a:r>
            <a:r>
              <a:rPr lang="es-MX" sz="2400" b="1" dirty="0">
                <a:latin typeface="Arial" panose="020B0604020202020204" pitchFamily="34" charset="0"/>
                <a:cs typeface="Arial" panose="020B0604020202020204" pitchFamily="34" charset="0"/>
              </a:rPr>
              <a:t>,</a:t>
            </a:r>
            <a:r>
              <a:rPr lang="es-MX" sz="2400" b="1" dirty="0" smtClean="0">
                <a:latin typeface="Arial" panose="020B0604020202020204" pitchFamily="34" charset="0"/>
                <a:cs typeface="Arial" panose="020B0604020202020204" pitchFamily="34" charset="0"/>
              </a:rPr>
              <a:t> Inclinadas, Curvas.</a:t>
            </a:r>
          </a:p>
          <a:p>
            <a:pPr marL="0" indent="0">
              <a:buNone/>
            </a:pPr>
            <a:endParaRPr lang="es-MX" sz="2400" b="1" dirty="0" smtClean="0">
              <a:latin typeface="Arial" panose="020B0604020202020204" pitchFamily="34" charset="0"/>
              <a:cs typeface="Arial" panose="020B0604020202020204" pitchFamily="34" charset="0"/>
            </a:endParaRPr>
          </a:p>
          <a:p>
            <a:pPr marL="0" indent="0">
              <a:buNone/>
            </a:pPr>
            <a:r>
              <a:rPr lang="es-MX" sz="2400" dirty="0" smtClean="0">
                <a:latin typeface="Arial" panose="020B0604020202020204" pitchFamily="34" charset="0"/>
                <a:cs typeface="Arial" panose="020B0604020202020204" pitchFamily="34" charset="0"/>
              </a:rPr>
              <a:t>Criterio </a:t>
            </a:r>
            <a:r>
              <a:rPr lang="es-MX" sz="2400" dirty="0">
                <a:latin typeface="Arial" panose="020B0604020202020204" pitchFamily="34" charset="0"/>
                <a:cs typeface="Arial" panose="020B0604020202020204" pitchFamily="34" charset="0"/>
              </a:rPr>
              <a:t>de la separación libre entre barras. Se clasifican en</a:t>
            </a:r>
            <a:r>
              <a:rPr lang="es-MX" sz="2400" dirty="0" smtClean="0">
                <a:latin typeface="Arial" panose="020B0604020202020204" pitchFamily="34" charset="0"/>
                <a:cs typeface="Arial" panose="020B0604020202020204" pitchFamily="34" charset="0"/>
              </a:rPr>
              <a:t>:</a:t>
            </a:r>
          </a:p>
          <a:p>
            <a:pPr marL="457200" lvl="1" indent="0">
              <a:buNone/>
            </a:pPr>
            <a:r>
              <a:rPr lang="es-MX" sz="2400" dirty="0" smtClean="0">
                <a:latin typeface="Arial" panose="020B0604020202020204" pitchFamily="34" charset="0"/>
                <a:cs typeface="Arial" panose="020B0604020202020204" pitchFamily="34" charset="0"/>
              </a:rPr>
              <a:t>		 </a:t>
            </a:r>
            <a:r>
              <a:rPr lang="es-MX" sz="2400" b="1" dirty="0" smtClean="0">
                <a:latin typeface="Arial" panose="020B0604020202020204" pitchFamily="34" charset="0"/>
                <a:cs typeface="Arial" panose="020B0604020202020204" pitchFamily="34" charset="0"/>
              </a:rPr>
              <a:t>Finas, Medias, Gruesas</a:t>
            </a:r>
          </a:p>
        </p:txBody>
      </p:sp>
    </p:spTree>
    <p:extLst>
      <p:ext uri="{BB962C8B-B14F-4D97-AF65-F5344CB8AC3E}">
        <p14:creationId xmlns:p14="http://schemas.microsoft.com/office/powerpoint/2010/main" val="2788048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86149" y="651406"/>
            <a:ext cx="6441744" cy="825781"/>
          </a:xfrm>
          <a:solidFill>
            <a:schemeClr val="accent5">
              <a:lumMod val="40000"/>
              <a:lumOff val="60000"/>
            </a:schemeClr>
          </a:solidFill>
        </p:spPr>
        <p:txBody>
          <a:bodyPr>
            <a:normAutofit/>
          </a:bodyPr>
          <a:lstStyle/>
          <a:p>
            <a:r>
              <a:rPr lang="es-MX" sz="3200" b="1" dirty="0" smtClean="0"/>
              <a:t>Estructura de canal de rejillas</a:t>
            </a:r>
            <a:endParaRPr lang="es-MX" sz="3200" b="1" dirty="0"/>
          </a:p>
        </p:txBody>
      </p:sp>
      <p:sp>
        <p:nvSpPr>
          <p:cNvPr id="3" name="Rectángulo 2"/>
          <p:cNvSpPr/>
          <p:nvPr/>
        </p:nvSpPr>
        <p:spPr>
          <a:xfrm>
            <a:off x="834190" y="5252477"/>
            <a:ext cx="4780547" cy="523220"/>
          </a:xfrm>
          <a:prstGeom prst="rect">
            <a:avLst/>
          </a:prstGeom>
        </p:spPr>
        <p:txBody>
          <a:bodyPr wrap="square">
            <a:spAutoFit/>
          </a:bodyPr>
          <a:lstStyle/>
          <a:p>
            <a:r>
              <a:rPr lang="es-MX" sz="1400" dirty="0">
                <a:latin typeface="Arial" panose="020B0604020202020204" pitchFamily="34" charset="0"/>
                <a:cs typeface="Arial" panose="020B0604020202020204" pitchFamily="34" charset="0"/>
              </a:rPr>
              <a:t>https://www.google.com.mx/search?rlz=1C1GGGE_esMX619MX621&amp;biw=1366&amp;bih=626&amp;tbm</a:t>
            </a:r>
          </a:p>
        </p:txBody>
      </p:sp>
      <p:pic>
        <p:nvPicPr>
          <p:cNvPr id="6" name="Imagen 5"/>
          <p:cNvPicPr>
            <a:picLocks noChangeAspect="1"/>
          </p:cNvPicPr>
          <p:nvPr/>
        </p:nvPicPr>
        <p:blipFill>
          <a:blip r:embed="rId2"/>
          <a:stretch>
            <a:fillRect/>
          </a:stretch>
        </p:blipFill>
        <p:spPr>
          <a:xfrm>
            <a:off x="472489" y="1593182"/>
            <a:ext cx="7172325" cy="3543300"/>
          </a:xfrm>
          <a:prstGeom prst="rect">
            <a:avLst/>
          </a:prstGeom>
        </p:spPr>
      </p:pic>
      <p:pic>
        <p:nvPicPr>
          <p:cNvPr id="5" name="Imagen 4"/>
          <p:cNvPicPr>
            <a:picLocks noChangeAspect="1"/>
          </p:cNvPicPr>
          <p:nvPr/>
        </p:nvPicPr>
        <p:blipFill>
          <a:blip r:embed="rId3"/>
          <a:stretch>
            <a:fillRect/>
          </a:stretch>
        </p:blipFill>
        <p:spPr>
          <a:xfrm>
            <a:off x="6240379" y="2874072"/>
            <a:ext cx="5387514" cy="3467588"/>
          </a:xfrm>
          <a:prstGeom prst="rect">
            <a:avLst/>
          </a:prstGeom>
        </p:spPr>
      </p:pic>
      <p:sp>
        <p:nvSpPr>
          <p:cNvPr id="7" name="Rectángulo 6"/>
          <p:cNvSpPr/>
          <p:nvPr/>
        </p:nvSpPr>
        <p:spPr>
          <a:xfrm>
            <a:off x="6096000" y="6341660"/>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rPr>
              <a:t>https://www.google.com.mx/search?rlz=1C1GGGE_esMX619MX621&amp;biw=1366&amp;bih</a:t>
            </a:r>
          </a:p>
        </p:txBody>
      </p:sp>
    </p:spTree>
    <p:extLst>
      <p:ext uri="{BB962C8B-B14F-4D97-AF65-F5344CB8AC3E}">
        <p14:creationId xmlns:p14="http://schemas.microsoft.com/office/powerpoint/2010/main" val="1117111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stretch>
            <a:fillRect/>
          </a:stretch>
        </p:blipFill>
        <p:spPr>
          <a:xfrm>
            <a:off x="153348" y="385011"/>
            <a:ext cx="2797791" cy="2950718"/>
          </a:xfrm>
          <a:prstGeom prst="rect">
            <a:avLst/>
          </a:prstGeom>
        </p:spPr>
      </p:pic>
      <p:pic>
        <p:nvPicPr>
          <p:cNvPr id="4" name="Imagen 3"/>
          <p:cNvPicPr>
            <a:picLocks noChangeAspect="1"/>
          </p:cNvPicPr>
          <p:nvPr/>
        </p:nvPicPr>
        <p:blipFill>
          <a:blip r:embed="rId3"/>
          <a:stretch>
            <a:fillRect/>
          </a:stretch>
        </p:blipFill>
        <p:spPr>
          <a:xfrm>
            <a:off x="3371150" y="385011"/>
            <a:ext cx="2386907" cy="2950718"/>
          </a:xfrm>
          <a:prstGeom prst="rect">
            <a:avLst/>
          </a:prstGeom>
        </p:spPr>
      </p:pic>
      <p:pic>
        <p:nvPicPr>
          <p:cNvPr id="6" name="Imagen 5"/>
          <p:cNvPicPr>
            <a:picLocks noChangeAspect="1"/>
          </p:cNvPicPr>
          <p:nvPr/>
        </p:nvPicPr>
        <p:blipFill>
          <a:blip r:embed="rId4"/>
          <a:stretch>
            <a:fillRect/>
          </a:stretch>
        </p:blipFill>
        <p:spPr>
          <a:xfrm>
            <a:off x="6178068" y="2615482"/>
            <a:ext cx="5468499" cy="3194337"/>
          </a:xfrm>
          <a:prstGeom prst="rect">
            <a:avLst/>
          </a:prstGeom>
        </p:spPr>
      </p:pic>
      <p:pic>
        <p:nvPicPr>
          <p:cNvPr id="8" name="Imagen 7"/>
          <p:cNvPicPr>
            <a:picLocks noChangeAspect="1"/>
          </p:cNvPicPr>
          <p:nvPr/>
        </p:nvPicPr>
        <p:blipFill>
          <a:blip r:embed="rId5"/>
          <a:stretch>
            <a:fillRect/>
          </a:stretch>
        </p:blipFill>
        <p:spPr>
          <a:xfrm>
            <a:off x="208547" y="3465715"/>
            <a:ext cx="5549510" cy="3295933"/>
          </a:xfrm>
          <a:prstGeom prst="rect">
            <a:avLst/>
          </a:prstGeom>
        </p:spPr>
      </p:pic>
      <p:sp>
        <p:nvSpPr>
          <p:cNvPr id="3" name="CuadroTexto 2"/>
          <p:cNvSpPr txBox="1"/>
          <p:nvPr/>
        </p:nvSpPr>
        <p:spPr>
          <a:xfrm>
            <a:off x="6178068" y="385011"/>
            <a:ext cx="5468498" cy="1384995"/>
          </a:xfrm>
          <a:prstGeom prst="rect">
            <a:avLst/>
          </a:prstGeom>
          <a:solidFill>
            <a:schemeClr val="accent5">
              <a:lumMod val="40000"/>
              <a:lumOff val="60000"/>
            </a:schemeClr>
          </a:solidFill>
        </p:spPr>
        <p:txBody>
          <a:bodyPr wrap="square" rtlCol="0">
            <a:spAutoFit/>
          </a:bodyPr>
          <a:lstStyle/>
          <a:p>
            <a:r>
              <a:rPr lang="es-MX" sz="2800" b="1" dirty="0" smtClean="0"/>
              <a:t>Tipos de rejillas:</a:t>
            </a:r>
          </a:p>
          <a:p>
            <a:endParaRPr lang="es-MX" sz="2800" b="1" dirty="0"/>
          </a:p>
          <a:p>
            <a:r>
              <a:rPr lang="es-MX" sz="2800" b="1" dirty="0" smtClean="0"/>
              <a:t>Manuales y mecánicas</a:t>
            </a:r>
            <a:endParaRPr lang="es-MX" sz="2800" b="1" dirty="0"/>
          </a:p>
        </p:txBody>
      </p:sp>
      <p:sp>
        <p:nvSpPr>
          <p:cNvPr id="2" name="Rectángulo 1"/>
          <p:cNvSpPr/>
          <p:nvPr/>
        </p:nvSpPr>
        <p:spPr>
          <a:xfrm>
            <a:off x="6178069" y="5870979"/>
            <a:ext cx="5468498" cy="523220"/>
          </a:xfrm>
          <a:prstGeom prst="rect">
            <a:avLst/>
          </a:prstGeom>
        </p:spPr>
        <p:txBody>
          <a:bodyPr wrap="square">
            <a:spAutoFit/>
          </a:bodyPr>
          <a:lstStyle/>
          <a:p>
            <a:r>
              <a:rPr lang="es-MX" sz="1400" dirty="0">
                <a:latin typeface="Arial" panose="020B0604020202020204" pitchFamily="34" charset="0"/>
                <a:cs typeface="Arial" panose="020B0604020202020204" pitchFamily="34" charset="0"/>
              </a:rPr>
              <a:t>https://www.google.com.mx/search?rlz=1C1GGGE_esMX619MX621&amp;biw=1366&amp;bih</a:t>
            </a:r>
          </a:p>
        </p:txBody>
      </p:sp>
    </p:spTree>
    <p:extLst>
      <p:ext uri="{BB962C8B-B14F-4D97-AF65-F5344CB8AC3E}">
        <p14:creationId xmlns:p14="http://schemas.microsoft.com/office/powerpoint/2010/main" val="2612118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5309129" cy="781609"/>
          </a:xfrm>
          <a:solidFill>
            <a:schemeClr val="accent5">
              <a:lumMod val="40000"/>
              <a:lumOff val="60000"/>
            </a:schemeClr>
          </a:solidFill>
        </p:spPr>
        <p:txBody>
          <a:bodyPr/>
          <a:lstStyle/>
          <a:p>
            <a:r>
              <a:rPr lang="es-MX" b="1" dirty="0"/>
              <a:t>TRAMPAS DE GRASA</a:t>
            </a:r>
          </a:p>
        </p:txBody>
      </p:sp>
      <p:sp>
        <p:nvSpPr>
          <p:cNvPr id="3" name="Marcador de contenido 2"/>
          <p:cNvSpPr>
            <a:spLocks noGrp="1"/>
          </p:cNvSpPr>
          <p:nvPr>
            <p:ph idx="1"/>
          </p:nvPr>
        </p:nvSpPr>
        <p:spPr>
          <a:xfrm>
            <a:off x="354843" y="1654998"/>
            <a:ext cx="4923010" cy="4117270"/>
          </a:xfrm>
          <a:solidFill>
            <a:schemeClr val="accent5">
              <a:lumMod val="40000"/>
              <a:lumOff val="60000"/>
            </a:schemeClr>
          </a:solidFill>
        </p:spPr>
        <p:txBody>
          <a:bodyPr>
            <a:noAutofit/>
          </a:bodyPr>
          <a:lstStyle/>
          <a:p>
            <a:pPr marL="0" indent="0">
              <a:buNone/>
            </a:pPr>
            <a:endParaRPr lang="es-MX" dirty="0" smtClean="0">
              <a:latin typeface="Arial" panose="020B0604020202020204" pitchFamily="34" charset="0"/>
              <a:cs typeface="Arial" panose="020B0604020202020204" pitchFamily="34" charset="0"/>
            </a:endParaRPr>
          </a:p>
          <a:p>
            <a:pPr marL="0" indent="0">
              <a:buNone/>
            </a:pPr>
            <a:r>
              <a:rPr lang="es-MX" dirty="0" smtClean="0">
                <a:latin typeface="Arial" panose="020B0604020202020204" pitchFamily="34" charset="0"/>
                <a:cs typeface="Arial" panose="020B0604020202020204" pitchFamily="34" charset="0"/>
              </a:rPr>
              <a:t>Este </a:t>
            </a:r>
            <a:r>
              <a:rPr lang="es-MX" dirty="0">
                <a:latin typeface="Arial" panose="020B0604020202020204" pitchFamily="34" charset="0"/>
                <a:cs typeface="Arial" panose="020B0604020202020204" pitchFamily="34" charset="0"/>
              </a:rPr>
              <a:t>tipo de tratamiento se basa en el concepto de densidad</a:t>
            </a:r>
            <a:r>
              <a:rPr lang="es-MX" dirty="0" smtClean="0">
                <a:latin typeface="Arial" panose="020B0604020202020204" pitchFamily="34" charset="0"/>
                <a:cs typeface="Arial" panose="020B0604020202020204" pitchFamily="34" charset="0"/>
              </a:rPr>
              <a:t>.</a:t>
            </a:r>
          </a:p>
          <a:p>
            <a:pPr marL="0" indent="0">
              <a:buNone/>
            </a:pPr>
            <a:endParaRPr lang="es-MX" dirty="0" smtClean="0">
              <a:latin typeface="Arial" panose="020B0604020202020204" pitchFamily="34" charset="0"/>
              <a:cs typeface="Arial" panose="020B0604020202020204" pitchFamily="34" charset="0"/>
            </a:endParaRPr>
          </a:p>
          <a:p>
            <a:pPr marL="0" indent="0">
              <a:buNone/>
            </a:pP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Las grasas y aceites al ser menos densas que el agua, suben a la superficie, logrando así que el agua fluya por la parte inferior y siga su transcurso de tratamiento</a:t>
            </a:r>
            <a:r>
              <a:rPr lang="es-MX" dirty="0" smtClean="0">
                <a:latin typeface="Arial" panose="020B0604020202020204" pitchFamily="34" charset="0"/>
                <a:cs typeface="Arial" panose="020B0604020202020204" pitchFamily="34" charset="0"/>
              </a:rPr>
              <a:t>.</a:t>
            </a:r>
          </a:p>
          <a:p>
            <a:pPr marL="0" indent="0">
              <a:buNone/>
            </a:pPr>
            <a:endParaRPr lang="es-MX" dirty="0" smtClean="0">
              <a:latin typeface="Arial" panose="020B0604020202020204" pitchFamily="34" charset="0"/>
              <a:cs typeface="Arial" panose="020B0604020202020204" pitchFamily="34" charset="0"/>
            </a:endParaRPr>
          </a:p>
          <a:p>
            <a:pPr marL="0" indent="0">
              <a:buNone/>
            </a:pP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La mayoría de las trampas de grasas son unas estructuras tipo caja</a:t>
            </a:r>
          </a:p>
        </p:txBody>
      </p:sp>
      <p:pic>
        <p:nvPicPr>
          <p:cNvPr id="4" name="Imagen 3"/>
          <p:cNvPicPr>
            <a:picLocks noChangeAspect="1"/>
          </p:cNvPicPr>
          <p:nvPr/>
        </p:nvPicPr>
        <p:blipFill>
          <a:blip r:embed="rId2"/>
          <a:stretch>
            <a:fillRect/>
          </a:stretch>
        </p:blipFill>
        <p:spPr>
          <a:xfrm>
            <a:off x="5438274" y="1654998"/>
            <a:ext cx="6445658" cy="4117270"/>
          </a:xfrm>
          <a:prstGeom prst="rect">
            <a:avLst/>
          </a:prstGeom>
        </p:spPr>
      </p:pic>
      <p:sp>
        <p:nvSpPr>
          <p:cNvPr id="5" name="Rectángulo 4"/>
          <p:cNvSpPr/>
          <p:nvPr/>
        </p:nvSpPr>
        <p:spPr>
          <a:xfrm>
            <a:off x="5438274" y="5772268"/>
            <a:ext cx="6096000" cy="523220"/>
          </a:xfrm>
          <a:prstGeom prst="rect">
            <a:avLst/>
          </a:prstGeom>
        </p:spPr>
        <p:txBody>
          <a:bodyPr>
            <a:spAutoFit/>
          </a:bodyPr>
          <a:lstStyle/>
          <a:p>
            <a:r>
              <a:rPr lang="es-MX" sz="1400" dirty="0">
                <a:latin typeface="Arial" panose="020B0604020202020204" pitchFamily="34" charset="0"/>
                <a:cs typeface="Arial" panose="020B0604020202020204" pitchFamily="34" charset="0"/>
              </a:rPr>
              <a:t>https://www.google.com.mx/search?rlz=1C1GGGE_esMX619MX621&amp;biw=1366&amp;bih=626&amp;tbm=isch&amp;sa</a:t>
            </a:r>
          </a:p>
        </p:txBody>
      </p:sp>
    </p:spTree>
    <p:extLst>
      <p:ext uri="{BB962C8B-B14F-4D97-AF65-F5344CB8AC3E}">
        <p14:creationId xmlns:p14="http://schemas.microsoft.com/office/powerpoint/2010/main" val="2602024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189968" y="1497169"/>
            <a:ext cx="8915399" cy="2262781"/>
          </a:xfrm>
          <a:solidFill>
            <a:schemeClr val="accent5">
              <a:lumMod val="40000"/>
              <a:lumOff val="60000"/>
            </a:schemeClr>
          </a:solidFill>
        </p:spPr>
        <p:txBody>
          <a:bodyPr>
            <a:normAutofit/>
          </a:bodyPr>
          <a:lstStyle/>
          <a:p>
            <a:pPr algn="ctr"/>
            <a:r>
              <a:rPr lang="es-MX" sz="3200" b="1" dirty="0" smtClean="0">
                <a:solidFill>
                  <a:schemeClr val="tx1"/>
                </a:solidFill>
                <a:latin typeface="Arial" panose="020B0604020202020204" pitchFamily="34" charset="0"/>
                <a:cs typeface="Arial" panose="020B0604020202020204" pitchFamily="34" charset="0"/>
              </a:rPr>
              <a:t>Introducción a plantas de tratamiento de agua residual municipal</a:t>
            </a:r>
            <a:br>
              <a:rPr lang="es-MX" sz="3200" b="1" dirty="0" smtClean="0">
                <a:solidFill>
                  <a:schemeClr val="tx1"/>
                </a:solidFill>
                <a:latin typeface="Arial" panose="020B0604020202020204" pitchFamily="34" charset="0"/>
                <a:cs typeface="Arial" panose="020B0604020202020204" pitchFamily="34" charset="0"/>
              </a:rPr>
            </a:br>
            <a:endParaRPr lang="es-MX" sz="3200" b="1" dirty="0">
              <a:solidFill>
                <a:schemeClr val="tx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8277726" y="5181599"/>
            <a:ext cx="3352800" cy="1026695"/>
          </a:xfrm>
          <a:solidFill>
            <a:schemeClr val="accent5">
              <a:lumMod val="40000"/>
              <a:lumOff val="60000"/>
            </a:schemeClr>
          </a:solidFill>
        </p:spPr>
        <p:txBody>
          <a:bodyPr>
            <a:normAutofit/>
          </a:bodyPr>
          <a:lstStyle/>
          <a:p>
            <a:pPr algn="ctr"/>
            <a:endParaRPr lang="es-MX" dirty="0"/>
          </a:p>
          <a:p>
            <a:pPr algn="ctr"/>
            <a:r>
              <a:rPr lang="es-MX" sz="2000" b="1" dirty="0" smtClean="0">
                <a:solidFill>
                  <a:schemeClr val="tx1"/>
                </a:solidFill>
                <a:latin typeface="Arial" panose="020B0604020202020204" pitchFamily="34" charset="0"/>
                <a:cs typeface="Arial" panose="020B0604020202020204" pitchFamily="34" charset="0"/>
              </a:rPr>
              <a:t>Dr</a:t>
            </a:r>
            <a:r>
              <a:rPr lang="es-MX" sz="2000" b="1" dirty="0" smtClean="0">
                <a:solidFill>
                  <a:schemeClr val="tx1"/>
                </a:solidFill>
                <a:latin typeface="Arial" panose="020B0604020202020204" pitchFamily="34" charset="0"/>
                <a:cs typeface="Arial" panose="020B0604020202020204" pitchFamily="34" charset="0"/>
              </a:rPr>
              <a:t>. </a:t>
            </a:r>
            <a:r>
              <a:rPr lang="es-MX" sz="2000" b="1" dirty="0" err="1" smtClean="0">
                <a:solidFill>
                  <a:schemeClr val="tx1"/>
                </a:solidFill>
                <a:latin typeface="Arial" panose="020B0604020202020204" pitchFamily="34" charset="0"/>
                <a:cs typeface="Arial" panose="020B0604020202020204" pitchFamily="34" charset="0"/>
              </a:rPr>
              <a:t>Daury</a:t>
            </a:r>
            <a:r>
              <a:rPr lang="es-MX" sz="2000" b="1" dirty="0" smtClean="0">
                <a:solidFill>
                  <a:schemeClr val="tx1"/>
                </a:solidFill>
                <a:latin typeface="Arial" panose="020B0604020202020204" pitchFamily="34" charset="0"/>
                <a:cs typeface="Arial" panose="020B0604020202020204" pitchFamily="34" charset="0"/>
              </a:rPr>
              <a:t> García </a:t>
            </a:r>
            <a:r>
              <a:rPr lang="es-MX" sz="2000" b="1" dirty="0" smtClean="0">
                <a:solidFill>
                  <a:schemeClr val="tx1"/>
                </a:solidFill>
                <a:latin typeface="Arial" panose="020B0604020202020204" pitchFamily="34" charset="0"/>
                <a:cs typeface="Arial" panose="020B0604020202020204" pitchFamily="34" charset="0"/>
              </a:rPr>
              <a:t>Pulido</a:t>
            </a:r>
          </a:p>
          <a:p>
            <a:pPr algn="ctr"/>
            <a:endParaRPr lang="es-MX" sz="20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2708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4358" y="196215"/>
            <a:ext cx="6037727" cy="637973"/>
          </a:xfrm>
          <a:solidFill>
            <a:schemeClr val="accent5">
              <a:lumMod val="40000"/>
              <a:lumOff val="60000"/>
            </a:schemeClr>
          </a:solidFill>
        </p:spPr>
        <p:txBody>
          <a:bodyPr>
            <a:normAutofit/>
          </a:bodyPr>
          <a:lstStyle/>
          <a:p>
            <a:r>
              <a:rPr lang="es-MX" sz="2400" b="1" dirty="0">
                <a:latin typeface="Arial" panose="020B0604020202020204" pitchFamily="34" charset="0"/>
                <a:cs typeface="Arial" panose="020B0604020202020204" pitchFamily="34" charset="0"/>
              </a:rPr>
              <a:t>SEDIMENTADORES PRIMARIOS</a:t>
            </a:r>
          </a:p>
        </p:txBody>
      </p:sp>
      <p:pic>
        <p:nvPicPr>
          <p:cNvPr id="5" name="Imagen 4"/>
          <p:cNvPicPr>
            <a:picLocks noChangeAspect="1"/>
          </p:cNvPicPr>
          <p:nvPr/>
        </p:nvPicPr>
        <p:blipFill>
          <a:blip r:embed="rId2"/>
          <a:stretch>
            <a:fillRect/>
          </a:stretch>
        </p:blipFill>
        <p:spPr>
          <a:xfrm>
            <a:off x="1614358" y="1122945"/>
            <a:ext cx="9808244" cy="5027305"/>
          </a:xfrm>
          <a:prstGeom prst="rect">
            <a:avLst/>
          </a:prstGeom>
        </p:spPr>
      </p:pic>
      <p:sp>
        <p:nvSpPr>
          <p:cNvPr id="6" name="Rectángulo 5"/>
          <p:cNvSpPr/>
          <p:nvPr/>
        </p:nvSpPr>
        <p:spPr>
          <a:xfrm>
            <a:off x="1614358" y="6150250"/>
            <a:ext cx="9808244" cy="307777"/>
          </a:xfrm>
          <a:prstGeom prst="rect">
            <a:avLst/>
          </a:prstGeom>
        </p:spPr>
        <p:txBody>
          <a:bodyPr wrap="square">
            <a:spAutoFit/>
          </a:bodyPr>
          <a:lstStyle/>
          <a:p>
            <a:r>
              <a:rPr lang="es-MX" sz="1400" dirty="0">
                <a:latin typeface="Arial" panose="020B0604020202020204" pitchFamily="34" charset="0"/>
                <a:cs typeface="Arial" panose="020B0604020202020204" pitchFamily="34" charset="0"/>
              </a:rPr>
              <a:t>www.google.com.mx/search?rlz=1C1GGGE_esMX619MX621&amp;biw=1366&amp;bih=626&amp;tbm</a:t>
            </a:r>
          </a:p>
        </p:txBody>
      </p:sp>
    </p:spTree>
    <p:extLst>
      <p:ext uri="{BB962C8B-B14F-4D97-AF65-F5344CB8AC3E}">
        <p14:creationId xmlns:p14="http://schemas.microsoft.com/office/powerpoint/2010/main" val="42293566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700462" y="730755"/>
            <a:ext cx="6882064" cy="523220"/>
          </a:xfrm>
          <a:prstGeom prst="rect">
            <a:avLst/>
          </a:prstGeom>
          <a:solidFill>
            <a:schemeClr val="accent5">
              <a:lumMod val="40000"/>
              <a:lumOff val="60000"/>
            </a:schemeClr>
          </a:solidFill>
        </p:spPr>
        <p:txBody>
          <a:bodyPr wrap="square" rtlCol="0">
            <a:spAutoFit/>
          </a:bodyPr>
          <a:lstStyle/>
          <a:p>
            <a:r>
              <a:rPr lang="es-MX" sz="2800" b="1" dirty="0" smtClean="0"/>
              <a:t>Sedimentadores primarios clásicos</a:t>
            </a:r>
            <a:endParaRPr lang="es-MX" sz="2800" b="1" dirty="0"/>
          </a:p>
        </p:txBody>
      </p:sp>
      <p:pic>
        <p:nvPicPr>
          <p:cNvPr id="6" name="Imagen 5"/>
          <p:cNvPicPr>
            <a:picLocks noChangeAspect="1"/>
          </p:cNvPicPr>
          <p:nvPr/>
        </p:nvPicPr>
        <p:blipFill>
          <a:blip r:embed="rId2"/>
          <a:stretch>
            <a:fillRect/>
          </a:stretch>
        </p:blipFill>
        <p:spPr>
          <a:xfrm>
            <a:off x="1700462" y="1508397"/>
            <a:ext cx="9693495" cy="4780108"/>
          </a:xfrm>
          <a:prstGeom prst="rect">
            <a:avLst/>
          </a:prstGeom>
        </p:spPr>
      </p:pic>
      <p:sp>
        <p:nvSpPr>
          <p:cNvPr id="7" name="Rectángulo 6"/>
          <p:cNvSpPr/>
          <p:nvPr/>
        </p:nvSpPr>
        <p:spPr>
          <a:xfrm>
            <a:off x="1700461" y="6288505"/>
            <a:ext cx="9693495" cy="307777"/>
          </a:xfrm>
          <a:prstGeom prst="rect">
            <a:avLst/>
          </a:prstGeom>
        </p:spPr>
        <p:txBody>
          <a:bodyPr wrap="square">
            <a:spAutoFit/>
          </a:bodyPr>
          <a:lstStyle/>
          <a:p>
            <a:r>
              <a:rPr lang="es-MX" sz="1400" dirty="0">
                <a:latin typeface="Arial" panose="020B0604020202020204" pitchFamily="34" charset="0"/>
                <a:cs typeface="Arial" panose="020B0604020202020204" pitchFamily="34" charset="0"/>
              </a:rPr>
              <a:t>https://www.google.com.mx/search?rlz=1C1GGGE_esMX619MX621&amp;biw=1366&amp;bih</a:t>
            </a:r>
          </a:p>
        </p:txBody>
      </p:sp>
    </p:spTree>
    <p:extLst>
      <p:ext uri="{BB962C8B-B14F-4D97-AF65-F5344CB8AC3E}">
        <p14:creationId xmlns:p14="http://schemas.microsoft.com/office/powerpoint/2010/main" val="1504183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9212" y="610462"/>
            <a:ext cx="7356143" cy="863496"/>
          </a:xfrm>
          <a:solidFill>
            <a:schemeClr val="accent5">
              <a:lumMod val="40000"/>
              <a:lumOff val="60000"/>
            </a:schemeClr>
          </a:solidFill>
        </p:spPr>
        <p:txBody>
          <a:bodyPr/>
          <a:lstStyle/>
          <a:p>
            <a:r>
              <a:rPr lang="es-MX" b="1" dirty="0"/>
              <a:t>TRATAMIENTO SECUNDARIO. </a:t>
            </a:r>
          </a:p>
        </p:txBody>
      </p:sp>
      <p:sp>
        <p:nvSpPr>
          <p:cNvPr id="3" name="Marcador de contenido 2"/>
          <p:cNvSpPr>
            <a:spLocks noGrp="1"/>
          </p:cNvSpPr>
          <p:nvPr>
            <p:ph idx="1"/>
          </p:nvPr>
        </p:nvSpPr>
        <p:spPr>
          <a:xfrm>
            <a:off x="1115478" y="1869743"/>
            <a:ext cx="10303609" cy="4435523"/>
          </a:xfrm>
          <a:solidFill>
            <a:schemeClr val="accent5">
              <a:lumMod val="40000"/>
              <a:lumOff val="60000"/>
            </a:schemeClr>
          </a:solidFill>
        </p:spPr>
        <p:txBody>
          <a:bodyPr>
            <a:noAutofit/>
          </a:bodyPr>
          <a:lstStyle/>
          <a:p>
            <a:pPr marL="0" indent="0">
              <a:buNone/>
            </a:pPr>
            <a:endParaRPr lang="es-MX" sz="2000" b="1" dirty="0" smtClean="0">
              <a:latin typeface="Arial" panose="020B0604020202020204" pitchFamily="34" charset="0"/>
              <a:cs typeface="Arial" panose="020B0604020202020204" pitchFamily="34" charset="0"/>
            </a:endParaRPr>
          </a:p>
          <a:p>
            <a:pPr marL="0" indent="0">
              <a:buNone/>
            </a:pPr>
            <a:r>
              <a:rPr lang="es-MX" sz="2000" b="1" dirty="0" smtClean="0">
                <a:latin typeface="Arial" panose="020B0604020202020204" pitchFamily="34" charset="0"/>
                <a:cs typeface="Arial" panose="020B0604020202020204" pitchFamily="34" charset="0"/>
              </a:rPr>
              <a:t>El </a:t>
            </a:r>
            <a:r>
              <a:rPr lang="es-MX" sz="2000" b="1" dirty="0">
                <a:latin typeface="Arial" panose="020B0604020202020204" pitchFamily="34" charset="0"/>
                <a:cs typeface="Arial" panose="020B0604020202020204" pitchFamily="34" charset="0"/>
              </a:rPr>
              <a:t>efluente del tratamiento primario todavía contiene 40 a 50 por ciento de los sólidos suspendidos que tenía el influente a la planta y virtualmente todos los compuestos orgánicos e inorgánicos disueltos</a:t>
            </a:r>
            <a:r>
              <a:rPr lang="es-MX" sz="2000" b="1" dirty="0" smtClean="0">
                <a:latin typeface="Arial" panose="020B0604020202020204" pitchFamily="34" charset="0"/>
                <a:cs typeface="Arial" panose="020B0604020202020204" pitchFamily="34" charset="0"/>
              </a:rPr>
              <a:t>.</a:t>
            </a:r>
          </a:p>
          <a:p>
            <a:pPr marL="0" indent="0">
              <a:buNone/>
            </a:pPr>
            <a:endParaRPr lang="es-MX" sz="2000" b="1" dirty="0" smtClean="0">
              <a:latin typeface="Arial" panose="020B0604020202020204" pitchFamily="34" charset="0"/>
              <a:cs typeface="Arial" panose="020B0604020202020204" pitchFamily="34" charset="0"/>
            </a:endParaRPr>
          </a:p>
          <a:p>
            <a:pPr marL="0" indent="0">
              <a:buNone/>
            </a:pPr>
            <a:r>
              <a:rPr lang="es-MX" sz="2000" b="1" dirty="0" smtClean="0">
                <a:latin typeface="Arial" panose="020B0604020202020204" pitchFamily="34" charset="0"/>
                <a:cs typeface="Arial" panose="020B0604020202020204" pitchFamily="34" charset="0"/>
              </a:rPr>
              <a:t>Para </a:t>
            </a:r>
            <a:r>
              <a:rPr lang="es-MX" sz="2000" b="1" dirty="0">
                <a:latin typeface="Arial" panose="020B0604020202020204" pitchFamily="34" charset="0"/>
                <a:cs typeface="Arial" panose="020B0604020202020204" pitchFamily="34" charset="0"/>
              </a:rPr>
              <a:t>cumplir con las normas oficiales mexicanas se requiere reducir significativamente tanto la fracción orgánica suspendida como la disuelta</a:t>
            </a:r>
            <a:r>
              <a:rPr lang="es-MX" sz="2000" b="1" dirty="0" smtClean="0">
                <a:latin typeface="Arial" panose="020B0604020202020204" pitchFamily="34" charset="0"/>
                <a:cs typeface="Arial" panose="020B0604020202020204" pitchFamily="34" charset="0"/>
              </a:rPr>
              <a:t>.</a:t>
            </a:r>
          </a:p>
          <a:p>
            <a:pPr marL="0" indent="0">
              <a:buNone/>
            </a:pPr>
            <a:r>
              <a:rPr lang="es-MX" sz="2000" b="1" dirty="0" smtClean="0">
                <a:latin typeface="Arial" panose="020B0604020202020204" pitchFamily="34" charset="0"/>
                <a:cs typeface="Arial" panose="020B0604020202020204" pitchFamily="34" charset="0"/>
              </a:rPr>
              <a:t> </a:t>
            </a:r>
            <a:endParaRPr lang="es-MX" sz="2000" b="1" dirty="0" smtClean="0">
              <a:latin typeface="Arial" panose="020B0604020202020204" pitchFamily="34" charset="0"/>
              <a:cs typeface="Arial" panose="020B0604020202020204" pitchFamily="34" charset="0"/>
            </a:endParaRPr>
          </a:p>
          <a:p>
            <a:pPr marL="0" indent="0">
              <a:buNone/>
            </a:pPr>
            <a:r>
              <a:rPr lang="es-MX" sz="2000" b="1" dirty="0" smtClean="0">
                <a:latin typeface="Arial" panose="020B0604020202020204" pitchFamily="34" charset="0"/>
                <a:cs typeface="Arial" panose="020B0604020202020204" pitchFamily="34" charset="0"/>
              </a:rPr>
              <a:t>La </a:t>
            </a:r>
            <a:r>
              <a:rPr lang="es-MX" sz="2000" b="1" dirty="0">
                <a:latin typeface="Arial" panose="020B0604020202020204" pitchFamily="34" charset="0"/>
                <a:cs typeface="Arial" panose="020B0604020202020204" pitchFamily="34" charset="0"/>
              </a:rPr>
              <a:t>remoción de compuestos orgánicos se denomina tratamiento secundario y puede hacerse mediante procesos físico-químicos o procesos biológicos. </a:t>
            </a:r>
            <a:endParaRPr lang="es-MX" sz="2000" b="1"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7400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68379" y="624110"/>
            <a:ext cx="9836233" cy="964058"/>
          </a:xfrm>
          <a:solidFill>
            <a:schemeClr val="accent5">
              <a:lumMod val="40000"/>
              <a:lumOff val="60000"/>
            </a:schemeClr>
          </a:solidFill>
        </p:spPr>
        <p:txBody>
          <a:bodyPr>
            <a:noAutofit/>
          </a:bodyPr>
          <a:lstStyle/>
          <a:p>
            <a:r>
              <a:rPr lang="es-MX" sz="2000" b="1" dirty="0"/>
              <a:t>Los procesos biológicos se pueden clasificar de diferentes maneras, en el siguiente cuadro sinóptico se muestran dos criterios de clasificación.</a:t>
            </a:r>
            <a:br>
              <a:rPr lang="es-MX" sz="2000" b="1" dirty="0"/>
            </a:br>
            <a:endParaRPr lang="es-MX" sz="2000" dirty="0"/>
          </a:p>
        </p:txBody>
      </p:sp>
      <p:pic>
        <p:nvPicPr>
          <p:cNvPr id="4" name="Marcador de contenido 3"/>
          <p:cNvPicPr>
            <a:picLocks noGrp="1"/>
          </p:cNvPicPr>
          <p:nvPr>
            <p:ph idx="1"/>
          </p:nvPr>
        </p:nvPicPr>
        <p:blipFill rotWithShape="1">
          <a:blip r:embed="rId2"/>
          <a:srcRect l="35144" t="25952" r="25951" b="26896"/>
          <a:stretch/>
        </p:blipFill>
        <p:spPr bwMode="auto">
          <a:xfrm>
            <a:off x="1668379" y="1715548"/>
            <a:ext cx="9836233" cy="4926842"/>
          </a:xfrm>
          <a:prstGeom prst="rect">
            <a:avLst/>
          </a:prstGeom>
          <a:solidFill>
            <a:schemeClr val="accent5">
              <a:lumMod val="40000"/>
              <a:lumOff val="60000"/>
            </a:schemeClr>
          </a:solid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589854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6" y="624110"/>
            <a:ext cx="6946860" cy="707385"/>
          </a:xfrm>
          <a:solidFill>
            <a:schemeClr val="accent5">
              <a:lumMod val="40000"/>
              <a:lumOff val="60000"/>
            </a:schemeClr>
          </a:solidFill>
        </p:spPr>
        <p:txBody>
          <a:bodyPr>
            <a:normAutofit/>
          </a:bodyPr>
          <a:lstStyle/>
          <a:p>
            <a:r>
              <a:rPr lang="es-MX" dirty="0"/>
              <a:t>Proceso de cultivo </a:t>
            </a:r>
            <a:r>
              <a:rPr lang="es-MX" dirty="0" smtClean="0"/>
              <a:t>adherido </a:t>
            </a:r>
            <a:endParaRPr lang="es-MX" dirty="0"/>
          </a:p>
        </p:txBody>
      </p:sp>
      <p:sp>
        <p:nvSpPr>
          <p:cNvPr id="3" name="Marcador de contenido 2"/>
          <p:cNvSpPr>
            <a:spLocks noGrp="1"/>
          </p:cNvSpPr>
          <p:nvPr>
            <p:ph idx="1"/>
          </p:nvPr>
        </p:nvSpPr>
        <p:spPr>
          <a:xfrm>
            <a:off x="600501" y="2133600"/>
            <a:ext cx="4934025" cy="2518611"/>
          </a:xfrm>
          <a:solidFill>
            <a:schemeClr val="accent5">
              <a:lumMod val="40000"/>
              <a:lumOff val="60000"/>
            </a:schemeClr>
          </a:solidFill>
        </p:spPr>
        <p:txBody>
          <a:bodyPr>
            <a:normAutofit/>
          </a:bodyPr>
          <a:lstStyle/>
          <a:p>
            <a:pPr marL="0" indent="0">
              <a:buNone/>
            </a:pPr>
            <a:r>
              <a:rPr lang="es-MX" dirty="0"/>
              <a:t>En los sistemas de cultivo adherido el agua residual se pone en contacto con películas microbianas adheridas a superficies</a:t>
            </a:r>
            <a:r>
              <a:rPr lang="es-MX" dirty="0" smtClean="0"/>
              <a:t>.</a:t>
            </a:r>
          </a:p>
          <a:p>
            <a:pPr marL="0" indent="0">
              <a:buNone/>
            </a:pPr>
            <a:r>
              <a:rPr lang="es-MX" dirty="0" smtClean="0"/>
              <a:t> </a:t>
            </a:r>
            <a:r>
              <a:rPr lang="es-MX" dirty="0"/>
              <a:t>El área superficial para el crecimiento de la </a:t>
            </a:r>
            <a:r>
              <a:rPr lang="es-MX" dirty="0" err="1"/>
              <a:t>biopelícula</a:t>
            </a:r>
            <a:r>
              <a:rPr lang="es-MX" dirty="0"/>
              <a:t> se incrementa colocando un medio poroso en el reactor. </a:t>
            </a:r>
          </a:p>
        </p:txBody>
      </p:sp>
      <p:pic>
        <p:nvPicPr>
          <p:cNvPr id="4" name="Imagen 3"/>
          <p:cNvPicPr/>
          <p:nvPr/>
        </p:nvPicPr>
        <p:blipFill rotWithShape="1">
          <a:blip r:embed="rId2"/>
          <a:srcRect l="31496" t="20545" r="35678" b="20838"/>
          <a:stretch/>
        </p:blipFill>
        <p:spPr bwMode="auto">
          <a:xfrm>
            <a:off x="5759116" y="1540040"/>
            <a:ext cx="6209255" cy="503913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289889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p:cNvPicPr>
          <p:nvPr>
            <p:ph idx="1"/>
          </p:nvPr>
        </p:nvPicPr>
        <p:blipFill rotWithShape="1">
          <a:blip r:embed="rId2"/>
          <a:srcRect l="19942" t="23578" r="24470" b="18657"/>
          <a:stretch/>
        </p:blipFill>
        <p:spPr bwMode="auto">
          <a:xfrm>
            <a:off x="465220" y="481263"/>
            <a:ext cx="11245517" cy="5935580"/>
          </a:xfrm>
          <a:prstGeom prst="rect">
            <a:avLst/>
          </a:prstGeom>
          <a:solidFill>
            <a:schemeClr val="accent5">
              <a:lumMod val="40000"/>
              <a:lumOff val="60000"/>
            </a:schemeClr>
          </a:solid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75100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36302" y="253466"/>
            <a:ext cx="8911687" cy="1280890"/>
          </a:xfrm>
        </p:spPr>
        <p:txBody>
          <a:bodyPr/>
          <a:lstStyle/>
          <a:p>
            <a:pPr algn="ctr"/>
            <a:r>
              <a:rPr lang="es-MX" b="1" dirty="0" smtClean="0"/>
              <a:t>Filtro percolador</a:t>
            </a:r>
            <a:endParaRPr lang="es-MX" b="1" dirty="0"/>
          </a:p>
        </p:txBody>
      </p:sp>
      <p:pic>
        <p:nvPicPr>
          <p:cNvPr id="4" name="Imagen 3"/>
          <p:cNvPicPr>
            <a:picLocks noChangeAspect="1"/>
          </p:cNvPicPr>
          <p:nvPr/>
        </p:nvPicPr>
        <p:blipFill>
          <a:blip r:embed="rId2"/>
          <a:stretch>
            <a:fillRect/>
          </a:stretch>
        </p:blipFill>
        <p:spPr>
          <a:xfrm>
            <a:off x="2114479" y="982679"/>
            <a:ext cx="8056216" cy="5354802"/>
          </a:xfrm>
          <a:prstGeom prst="rect">
            <a:avLst/>
          </a:prstGeom>
        </p:spPr>
      </p:pic>
      <p:sp>
        <p:nvSpPr>
          <p:cNvPr id="5" name="Rectángulo 4"/>
          <p:cNvSpPr/>
          <p:nvPr/>
        </p:nvSpPr>
        <p:spPr>
          <a:xfrm>
            <a:off x="2791327" y="6337481"/>
            <a:ext cx="6096000" cy="307777"/>
          </a:xfrm>
          <a:prstGeom prst="rect">
            <a:avLst/>
          </a:prstGeom>
        </p:spPr>
        <p:txBody>
          <a:bodyPr>
            <a:spAutoFit/>
          </a:bodyPr>
          <a:lstStyle/>
          <a:p>
            <a:r>
              <a:rPr lang="es-MX" sz="1400" dirty="0">
                <a:latin typeface="Arial" panose="020B0604020202020204" pitchFamily="34" charset="0"/>
                <a:cs typeface="Arial" panose="020B0604020202020204" pitchFamily="34" charset="0"/>
              </a:rPr>
              <a:t>https://www.google.com.mx/search?q=filtros+percoladores&amp;tbm=isch&amp;tbs</a:t>
            </a:r>
          </a:p>
        </p:txBody>
      </p:sp>
    </p:spTree>
    <p:extLst>
      <p:ext uri="{BB962C8B-B14F-4D97-AF65-F5344CB8AC3E}">
        <p14:creationId xmlns:p14="http://schemas.microsoft.com/office/powerpoint/2010/main" val="2931141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973179" y="1302981"/>
            <a:ext cx="8678779" cy="4915023"/>
          </a:xfrm>
          <a:prstGeom prst="rect">
            <a:avLst/>
          </a:prstGeom>
        </p:spPr>
      </p:pic>
      <p:sp>
        <p:nvSpPr>
          <p:cNvPr id="6" name="Rectángulo 5"/>
          <p:cNvSpPr/>
          <p:nvPr/>
        </p:nvSpPr>
        <p:spPr>
          <a:xfrm>
            <a:off x="2935705" y="6330299"/>
            <a:ext cx="6096000" cy="307777"/>
          </a:xfrm>
          <a:prstGeom prst="rect">
            <a:avLst/>
          </a:prstGeom>
        </p:spPr>
        <p:txBody>
          <a:bodyPr>
            <a:spAutoFit/>
          </a:bodyPr>
          <a:lstStyle/>
          <a:p>
            <a:r>
              <a:rPr lang="es-MX" sz="1400" dirty="0">
                <a:latin typeface="Arial" panose="020B0604020202020204" pitchFamily="34" charset="0"/>
                <a:cs typeface="Arial" panose="020B0604020202020204" pitchFamily="34" charset="0"/>
              </a:rPr>
              <a:t>https://www.google.com.mx/search?q=filtros+percoladores&amp;tbm=isch&amp;tbs</a:t>
            </a:r>
          </a:p>
        </p:txBody>
      </p:sp>
      <p:sp>
        <p:nvSpPr>
          <p:cNvPr id="7" name="CuadroTexto 6"/>
          <p:cNvSpPr txBox="1"/>
          <p:nvPr/>
        </p:nvSpPr>
        <p:spPr>
          <a:xfrm>
            <a:off x="2438400" y="465221"/>
            <a:ext cx="7972926" cy="523220"/>
          </a:xfrm>
          <a:prstGeom prst="rect">
            <a:avLst/>
          </a:prstGeom>
          <a:no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Sistema de distribución de caudal</a:t>
            </a:r>
            <a:endParaRPr lang="es-MX"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6273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709925" y="713787"/>
            <a:ext cx="5671023" cy="4275594"/>
          </a:xfrm>
          <a:prstGeom prst="rect">
            <a:avLst/>
          </a:prstGeom>
        </p:spPr>
      </p:pic>
      <p:pic>
        <p:nvPicPr>
          <p:cNvPr id="7" name="Imagen 6"/>
          <p:cNvPicPr>
            <a:picLocks noChangeAspect="1"/>
          </p:cNvPicPr>
          <p:nvPr/>
        </p:nvPicPr>
        <p:blipFill>
          <a:blip r:embed="rId3"/>
          <a:stretch>
            <a:fillRect/>
          </a:stretch>
        </p:blipFill>
        <p:spPr>
          <a:xfrm>
            <a:off x="6545210" y="737993"/>
            <a:ext cx="5072619" cy="4227182"/>
          </a:xfrm>
          <a:prstGeom prst="rect">
            <a:avLst/>
          </a:prstGeom>
        </p:spPr>
      </p:pic>
      <p:sp>
        <p:nvSpPr>
          <p:cNvPr id="2" name="Rectángulo 1"/>
          <p:cNvSpPr/>
          <p:nvPr/>
        </p:nvSpPr>
        <p:spPr>
          <a:xfrm>
            <a:off x="709925" y="5093798"/>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rPr>
              <a:t>https://www.google.com.mx/search?q=filtros+percoladores&amp;tbm=isch&amp;tbs</a:t>
            </a:r>
          </a:p>
        </p:txBody>
      </p:sp>
      <p:sp>
        <p:nvSpPr>
          <p:cNvPr id="3" name="Rectángulo 2"/>
          <p:cNvSpPr/>
          <p:nvPr/>
        </p:nvSpPr>
        <p:spPr>
          <a:xfrm>
            <a:off x="6545210" y="5093798"/>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rPr>
              <a:t>https://www.google.com.mx/search?q=filtros+percoladores&amp;tbm=isch&amp;tbs</a:t>
            </a:r>
          </a:p>
        </p:txBody>
      </p:sp>
    </p:spTree>
    <p:extLst>
      <p:ext uri="{BB962C8B-B14F-4D97-AF65-F5344CB8AC3E}">
        <p14:creationId xmlns:p14="http://schemas.microsoft.com/office/powerpoint/2010/main" val="19216529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80314" y="624110"/>
            <a:ext cx="6008066" cy="739469"/>
          </a:xfrm>
        </p:spPr>
        <p:txBody>
          <a:bodyPr/>
          <a:lstStyle/>
          <a:p>
            <a:r>
              <a:rPr lang="es-MX" b="1" dirty="0" smtClean="0"/>
              <a:t>Zanja de oxidación</a:t>
            </a:r>
            <a:endParaRPr lang="es-MX" b="1" dirty="0"/>
          </a:p>
        </p:txBody>
      </p:sp>
      <p:pic>
        <p:nvPicPr>
          <p:cNvPr id="4" name="Imagen 3"/>
          <p:cNvPicPr>
            <a:picLocks noChangeAspect="1"/>
          </p:cNvPicPr>
          <p:nvPr/>
        </p:nvPicPr>
        <p:blipFill>
          <a:blip r:embed="rId2"/>
          <a:stretch>
            <a:fillRect/>
          </a:stretch>
        </p:blipFill>
        <p:spPr>
          <a:xfrm>
            <a:off x="1838946" y="1512740"/>
            <a:ext cx="8598569" cy="4770635"/>
          </a:xfrm>
          <a:prstGeom prst="rect">
            <a:avLst/>
          </a:prstGeom>
        </p:spPr>
      </p:pic>
      <p:sp>
        <p:nvSpPr>
          <p:cNvPr id="5" name="Rectángulo 4"/>
          <p:cNvSpPr/>
          <p:nvPr/>
        </p:nvSpPr>
        <p:spPr>
          <a:xfrm>
            <a:off x="2951747" y="6310329"/>
            <a:ext cx="6096000" cy="307777"/>
          </a:xfrm>
          <a:prstGeom prst="rect">
            <a:avLst/>
          </a:prstGeom>
        </p:spPr>
        <p:txBody>
          <a:bodyPr>
            <a:spAutoFit/>
          </a:bodyPr>
          <a:lstStyle/>
          <a:p>
            <a:r>
              <a:rPr lang="es-MX" sz="1400" dirty="0">
                <a:latin typeface="Arial" panose="020B0604020202020204" pitchFamily="34" charset="0"/>
                <a:cs typeface="Arial" panose="020B0604020202020204" pitchFamily="34" charset="0"/>
              </a:rPr>
              <a:t>https://www.google.com.mx/search?biw=1366&amp;bih=626&amp;tbm</a:t>
            </a:r>
          </a:p>
        </p:txBody>
      </p:sp>
    </p:spTree>
    <p:extLst>
      <p:ext uri="{BB962C8B-B14F-4D97-AF65-F5344CB8AC3E}">
        <p14:creationId xmlns:p14="http://schemas.microsoft.com/office/powerpoint/2010/main" val="4178378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983626" y="705853"/>
            <a:ext cx="2310063" cy="523220"/>
          </a:xfrm>
          <a:prstGeom prst="rect">
            <a:avLst/>
          </a:prstGeom>
          <a:solidFill>
            <a:schemeClr val="accent5">
              <a:lumMod val="40000"/>
              <a:lumOff val="60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ÍNDICE</a:t>
            </a:r>
            <a:endParaRPr lang="es-MX" sz="2800" b="1" dirty="0">
              <a:latin typeface="Arial" panose="020B0604020202020204" pitchFamily="34" charset="0"/>
              <a:cs typeface="Arial" panose="020B0604020202020204" pitchFamily="34" charset="0"/>
            </a:endParaRPr>
          </a:p>
        </p:txBody>
      </p:sp>
      <p:pic>
        <p:nvPicPr>
          <p:cNvPr id="4" name="Imagen 3"/>
          <p:cNvPicPr/>
          <p:nvPr/>
        </p:nvPicPr>
        <p:blipFill rotWithShape="1">
          <a:blip r:embed="rId2"/>
          <a:srcRect l="1383" t="19684" r="1911" b="24531"/>
          <a:stretch/>
        </p:blipFill>
        <p:spPr bwMode="auto">
          <a:xfrm>
            <a:off x="983625" y="1491917"/>
            <a:ext cx="10502521" cy="503722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856220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668379" y="1200150"/>
            <a:ext cx="8807116" cy="4954003"/>
          </a:xfrm>
          <a:prstGeom prst="rect">
            <a:avLst/>
          </a:prstGeom>
        </p:spPr>
      </p:pic>
      <p:sp>
        <p:nvSpPr>
          <p:cNvPr id="3" name="Rectángulo 2"/>
          <p:cNvSpPr/>
          <p:nvPr/>
        </p:nvSpPr>
        <p:spPr>
          <a:xfrm>
            <a:off x="2630906" y="6154153"/>
            <a:ext cx="6096000" cy="307777"/>
          </a:xfrm>
          <a:prstGeom prst="rect">
            <a:avLst/>
          </a:prstGeom>
        </p:spPr>
        <p:txBody>
          <a:bodyPr>
            <a:spAutoFit/>
          </a:bodyPr>
          <a:lstStyle/>
          <a:p>
            <a:r>
              <a:rPr lang="es-MX" sz="1400" dirty="0">
                <a:latin typeface="Arial" panose="020B0604020202020204" pitchFamily="34" charset="0"/>
                <a:cs typeface="Arial" panose="020B0604020202020204" pitchFamily="34" charset="0"/>
              </a:rPr>
              <a:t>https://www.google.com.mx/search?biw=1366&amp;bih=626&amp;tbm=isch&amp;sa</a:t>
            </a:r>
          </a:p>
        </p:txBody>
      </p:sp>
      <p:sp>
        <p:nvSpPr>
          <p:cNvPr id="5" name="CuadroTexto 4"/>
          <p:cNvSpPr txBox="1"/>
          <p:nvPr/>
        </p:nvSpPr>
        <p:spPr>
          <a:xfrm>
            <a:off x="1844842" y="465221"/>
            <a:ext cx="8486274" cy="461665"/>
          </a:xfrm>
          <a:prstGeom prst="rect">
            <a:avLst/>
          </a:prstGeom>
          <a:solidFill>
            <a:schemeClr val="accent5">
              <a:lumMod val="40000"/>
              <a:lumOff val="60000"/>
            </a:schemeClr>
          </a:solidFill>
        </p:spPr>
        <p:txBody>
          <a:bodyPr wrap="square" rtlCol="0">
            <a:spAutoFit/>
          </a:bodyPr>
          <a:lstStyle/>
          <a:p>
            <a:pPr algn="ctr"/>
            <a:r>
              <a:rPr lang="es-MX" sz="2400" b="1" dirty="0" smtClean="0">
                <a:latin typeface="Arial" panose="020B0604020202020204" pitchFamily="34" charset="0"/>
                <a:cs typeface="Arial" panose="020B0604020202020204" pitchFamily="34" charset="0"/>
              </a:rPr>
              <a:t>Versatilidad de forma de operación de una zanja activada</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04514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828799" y="1427246"/>
            <a:ext cx="8325853" cy="4491539"/>
          </a:xfrm>
          <a:prstGeom prst="rect">
            <a:avLst/>
          </a:prstGeom>
        </p:spPr>
      </p:pic>
      <p:sp>
        <p:nvSpPr>
          <p:cNvPr id="4" name="CuadroTexto 3"/>
          <p:cNvSpPr txBox="1"/>
          <p:nvPr/>
        </p:nvSpPr>
        <p:spPr>
          <a:xfrm>
            <a:off x="2085474" y="513347"/>
            <a:ext cx="8069178" cy="461665"/>
          </a:xfrm>
          <a:prstGeom prst="rect">
            <a:avLst/>
          </a:prstGeom>
          <a:solidFill>
            <a:schemeClr val="accent5">
              <a:lumMod val="40000"/>
              <a:lumOff val="60000"/>
            </a:schemeClr>
          </a:solidFill>
        </p:spPr>
        <p:txBody>
          <a:bodyPr wrap="square" rtlCol="0">
            <a:spAutoFit/>
          </a:bodyPr>
          <a:lstStyle/>
          <a:p>
            <a:pPr algn="ctr"/>
            <a:r>
              <a:rPr lang="es-MX" sz="2400" b="1" dirty="0" smtClean="0">
                <a:latin typeface="Arial" panose="020B0604020202020204" pitchFamily="34" charset="0"/>
                <a:cs typeface="Arial" panose="020B0604020202020204" pitchFamily="34" charset="0"/>
              </a:rPr>
              <a:t>Estructuras deflectoras en zanja de oxidación</a:t>
            </a:r>
            <a:endParaRPr lang="es-MX" sz="2400" b="1" dirty="0">
              <a:latin typeface="Arial" panose="020B0604020202020204" pitchFamily="34" charset="0"/>
              <a:cs typeface="Arial" panose="020B0604020202020204" pitchFamily="34" charset="0"/>
            </a:endParaRPr>
          </a:p>
        </p:txBody>
      </p:sp>
      <p:sp>
        <p:nvSpPr>
          <p:cNvPr id="5" name="Rectángulo 4"/>
          <p:cNvSpPr/>
          <p:nvPr/>
        </p:nvSpPr>
        <p:spPr>
          <a:xfrm>
            <a:off x="1828798" y="6047853"/>
            <a:ext cx="8325853" cy="307777"/>
          </a:xfrm>
          <a:prstGeom prst="rect">
            <a:avLst/>
          </a:prstGeom>
        </p:spPr>
        <p:txBody>
          <a:bodyPr wrap="square">
            <a:spAutoFit/>
          </a:bodyPr>
          <a:lstStyle/>
          <a:p>
            <a:r>
              <a:rPr lang="es-MX" sz="1400" dirty="0">
                <a:latin typeface="Arial" panose="020B0604020202020204" pitchFamily="34" charset="0"/>
                <a:cs typeface="Arial" panose="020B0604020202020204" pitchFamily="34" charset="0"/>
              </a:rPr>
              <a:t>https://www.google.com.mx/search?biw=1366&amp;bih=626&amp;tbm=isch&amp;sa=1&amp;ei</a:t>
            </a:r>
          </a:p>
        </p:txBody>
      </p:sp>
    </p:spTree>
    <p:extLst>
      <p:ext uri="{BB962C8B-B14F-4D97-AF65-F5344CB8AC3E}">
        <p14:creationId xmlns:p14="http://schemas.microsoft.com/office/powerpoint/2010/main" val="1578462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6704354" y="1310184"/>
            <a:ext cx="5375351" cy="4258101"/>
          </a:xfrm>
          <a:prstGeom prst="rect">
            <a:avLst/>
          </a:prstGeom>
        </p:spPr>
      </p:pic>
      <p:sp>
        <p:nvSpPr>
          <p:cNvPr id="2" name="Rectángulo 1"/>
          <p:cNvSpPr/>
          <p:nvPr/>
        </p:nvSpPr>
        <p:spPr>
          <a:xfrm>
            <a:off x="6704354" y="5752782"/>
            <a:ext cx="5358063" cy="279050"/>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https://www.google.com.mx/search?biw=1366&amp;bih=626&amp;tbm=isch&amp;sa=1&amp;ei</a:t>
            </a:r>
          </a:p>
        </p:txBody>
      </p:sp>
      <p:pic>
        <p:nvPicPr>
          <p:cNvPr id="6" name="Imagen 5"/>
          <p:cNvPicPr>
            <a:picLocks noChangeAspect="1"/>
          </p:cNvPicPr>
          <p:nvPr/>
        </p:nvPicPr>
        <p:blipFill>
          <a:blip r:embed="rId3"/>
          <a:stretch>
            <a:fillRect/>
          </a:stretch>
        </p:blipFill>
        <p:spPr>
          <a:xfrm>
            <a:off x="857138" y="1310184"/>
            <a:ext cx="5672752" cy="4258101"/>
          </a:xfrm>
          <a:prstGeom prst="rect">
            <a:avLst/>
          </a:prstGeom>
        </p:spPr>
      </p:pic>
      <p:sp>
        <p:nvSpPr>
          <p:cNvPr id="7" name="Rectángulo 6"/>
          <p:cNvSpPr/>
          <p:nvPr/>
        </p:nvSpPr>
        <p:spPr>
          <a:xfrm>
            <a:off x="857138" y="5752782"/>
            <a:ext cx="5672752" cy="461665"/>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https://www.google.com.mx/search?biw=1366&amp;bih=626&amp;tbm=isch&amp;sa=1&amp;ei=9F6uW8uGE4WKjwT9k6WICA&amp;q</a:t>
            </a:r>
          </a:p>
        </p:txBody>
      </p:sp>
      <p:sp>
        <p:nvSpPr>
          <p:cNvPr id="8" name="CuadroTexto 7"/>
          <p:cNvSpPr txBox="1"/>
          <p:nvPr/>
        </p:nvSpPr>
        <p:spPr>
          <a:xfrm>
            <a:off x="1876926" y="417095"/>
            <a:ext cx="8983579" cy="461665"/>
          </a:xfrm>
          <a:prstGeom prst="rect">
            <a:avLst/>
          </a:prstGeom>
          <a:solidFill>
            <a:schemeClr val="accent5">
              <a:lumMod val="40000"/>
              <a:lumOff val="60000"/>
            </a:schemeClr>
          </a:solidFill>
        </p:spPr>
        <p:txBody>
          <a:bodyPr wrap="square" rtlCol="0">
            <a:spAutoFit/>
          </a:bodyPr>
          <a:lstStyle/>
          <a:p>
            <a:r>
              <a:rPr lang="es-MX" sz="2400" b="1" dirty="0" smtClean="0">
                <a:latin typeface="Arial" panose="020B0604020202020204" pitchFamily="34" charset="0"/>
                <a:cs typeface="Arial" panose="020B0604020202020204" pitchFamily="34" charset="0"/>
              </a:rPr>
              <a:t>Aireación en zanja activada con impulsores tipo cepillo</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66093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497305" y="1783103"/>
            <a:ext cx="5308179" cy="3976011"/>
          </a:xfrm>
          <a:prstGeom prst="rect">
            <a:avLst/>
          </a:prstGeom>
        </p:spPr>
      </p:pic>
      <p:sp>
        <p:nvSpPr>
          <p:cNvPr id="8" name="Rectángulo 7"/>
          <p:cNvSpPr/>
          <p:nvPr/>
        </p:nvSpPr>
        <p:spPr>
          <a:xfrm>
            <a:off x="497305" y="5834895"/>
            <a:ext cx="3930316" cy="461665"/>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https://www.google.com.mx/search?biw=1366&amp;bih=626&amp;tbm=isch&amp;sa=1&amp;ei=9F6uW8uGE4WKjwT9k6WICA&amp;q</a:t>
            </a:r>
          </a:p>
        </p:txBody>
      </p:sp>
      <p:pic>
        <p:nvPicPr>
          <p:cNvPr id="9" name="Imagen 8"/>
          <p:cNvPicPr>
            <a:picLocks noChangeAspect="1"/>
          </p:cNvPicPr>
          <p:nvPr/>
        </p:nvPicPr>
        <p:blipFill>
          <a:blip r:embed="rId3"/>
          <a:stretch>
            <a:fillRect/>
          </a:stretch>
        </p:blipFill>
        <p:spPr>
          <a:xfrm>
            <a:off x="6210050" y="1783103"/>
            <a:ext cx="5308180" cy="3976011"/>
          </a:xfrm>
          <a:prstGeom prst="rect">
            <a:avLst/>
          </a:prstGeom>
        </p:spPr>
      </p:pic>
      <p:sp>
        <p:nvSpPr>
          <p:cNvPr id="10" name="Rectángulo 9"/>
          <p:cNvSpPr/>
          <p:nvPr/>
        </p:nvSpPr>
        <p:spPr>
          <a:xfrm>
            <a:off x="6096000" y="5934670"/>
            <a:ext cx="6096000" cy="461665"/>
          </a:xfrm>
          <a:prstGeom prst="rect">
            <a:avLst/>
          </a:prstGeom>
        </p:spPr>
        <p:txBody>
          <a:bodyPr>
            <a:spAutoFit/>
          </a:bodyPr>
          <a:lstStyle/>
          <a:p>
            <a:r>
              <a:rPr lang="es-MX" sz="1200" dirty="0">
                <a:latin typeface="Arial" panose="020B0604020202020204" pitchFamily="34" charset="0"/>
                <a:cs typeface="Arial" panose="020B0604020202020204" pitchFamily="34" charset="0"/>
              </a:rPr>
              <a:t>https://www.google.com.mx/search?biw=1366&amp;bih=626&amp;tbm=isch&amp;sa=1&amp;ei=9F6uW8uGE4WKjwT9k6WICA&amp;q</a:t>
            </a:r>
          </a:p>
        </p:txBody>
      </p:sp>
      <p:sp>
        <p:nvSpPr>
          <p:cNvPr id="12" name="Rectángulo 11"/>
          <p:cNvSpPr/>
          <p:nvPr/>
        </p:nvSpPr>
        <p:spPr>
          <a:xfrm>
            <a:off x="1636295" y="811814"/>
            <a:ext cx="9496926" cy="461665"/>
          </a:xfrm>
          <a:prstGeom prst="rect">
            <a:avLst/>
          </a:prstGeom>
          <a:solidFill>
            <a:schemeClr val="accent5">
              <a:lumMod val="40000"/>
              <a:lumOff val="60000"/>
            </a:schemeClr>
          </a:solidFill>
        </p:spPr>
        <p:txBody>
          <a:bodyPr wrap="square">
            <a:spAutoFit/>
          </a:bodyPr>
          <a:lstStyle/>
          <a:p>
            <a:r>
              <a:rPr lang="es-MX" sz="2400" b="1" dirty="0">
                <a:latin typeface="Arial" panose="020B0604020202020204" pitchFamily="34" charset="0"/>
                <a:cs typeface="Arial" panose="020B0604020202020204" pitchFamily="34" charset="0"/>
              </a:rPr>
              <a:t>Aireación en zanja activada </a:t>
            </a:r>
            <a:r>
              <a:rPr lang="es-MX" sz="2400" b="1" dirty="0" smtClean="0">
                <a:latin typeface="Arial" panose="020B0604020202020204" pitchFamily="34" charset="0"/>
                <a:cs typeface="Arial" panose="020B0604020202020204" pitchFamily="34" charset="0"/>
              </a:rPr>
              <a:t>cañón de aire y platos difusores</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674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61937" y="358929"/>
            <a:ext cx="7448520" cy="1280890"/>
          </a:xfrm>
          <a:solidFill>
            <a:schemeClr val="accent5">
              <a:lumMod val="40000"/>
              <a:lumOff val="60000"/>
            </a:schemeClr>
          </a:solidFill>
        </p:spPr>
        <p:txBody>
          <a:bodyPr/>
          <a:lstStyle/>
          <a:p>
            <a:r>
              <a:rPr lang="es-MX" b="1" dirty="0" smtClean="0"/>
              <a:t>Sedimentador secundario</a:t>
            </a:r>
            <a:endParaRPr lang="es-MX" b="1" dirty="0"/>
          </a:p>
        </p:txBody>
      </p:sp>
      <p:pic>
        <p:nvPicPr>
          <p:cNvPr id="4" name="Imagen 3"/>
          <p:cNvPicPr>
            <a:picLocks noChangeAspect="1"/>
          </p:cNvPicPr>
          <p:nvPr/>
        </p:nvPicPr>
        <p:blipFill>
          <a:blip r:embed="rId2"/>
          <a:stretch>
            <a:fillRect/>
          </a:stretch>
        </p:blipFill>
        <p:spPr>
          <a:xfrm>
            <a:off x="2261937" y="1926907"/>
            <a:ext cx="7448520" cy="4471314"/>
          </a:xfrm>
          <a:prstGeom prst="rect">
            <a:avLst/>
          </a:prstGeom>
        </p:spPr>
      </p:pic>
      <p:sp>
        <p:nvSpPr>
          <p:cNvPr id="5" name="Rectángulo 4"/>
          <p:cNvSpPr/>
          <p:nvPr/>
        </p:nvSpPr>
        <p:spPr>
          <a:xfrm>
            <a:off x="2582777" y="6396335"/>
            <a:ext cx="7127679" cy="253916"/>
          </a:xfrm>
          <a:prstGeom prst="rect">
            <a:avLst/>
          </a:prstGeom>
        </p:spPr>
        <p:txBody>
          <a:bodyPr wrap="square">
            <a:spAutoFit/>
          </a:bodyPr>
          <a:lstStyle/>
          <a:p>
            <a:r>
              <a:rPr lang="es-MX" sz="1050" dirty="0">
                <a:latin typeface="Arial" panose="020B0604020202020204" pitchFamily="34" charset="0"/>
                <a:cs typeface="Arial" panose="020B0604020202020204" pitchFamily="34" charset="0"/>
              </a:rPr>
              <a:t>https://www.google.com.mx/search?biw=1366&amp;bih=626&amp;tbm=isch&amp;sa=1&amp;ei=DF-uW5f6H8OLjwTTkpOoDA&amp;q</a:t>
            </a:r>
          </a:p>
        </p:txBody>
      </p:sp>
    </p:spTree>
    <p:extLst>
      <p:ext uri="{BB962C8B-B14F-4D97-AF65-F5344CB8AC3E}">
        <p14:creationId xmlns:p14="http://schemas.microsoft.com/office/powerpoint/2010/main" val="21899574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2969" y="663729"/>
            <a:ext cx="8438148" cy="715892"/>
          </a:xfrm>
          <a:solidFill>
            <a:schemeClr val="accent5">
              <a:lumMod val="40000"/>
              <a:lumOff val="60000"/>
            </a:schemeClr>
          </a:solidFill>
        </p:spPr>
        <p:txBody>
          <a:bodyPr>
            <a:normAutofit/>
          </a:bodyPr>
          <a:lstStyle/>
          <a:p>
            <a:r>
              <a:rPr lang="es-MX" sz="2800" b="1" dirty="0" smtClean="0">
                <a:latin typeface="Arial" panose="020B0604020202020204" pitchFamily="34" charset="0"/>
                <a:cs typeface="Arial" panose="020B0604020202020204" pitchFamily="34" charset="0"/>
              </a:rPr>
              <a:t>Construcción de un sedimentador </a:t>
            </a:r>
            <a:r>
              <a:rPr lang="es-MX" sz="2800" b="1" dirty="0" smtClean="0">
                <a:latin typeface="Arial" panose="020B0604020202020204" pitchFamily="34" charset="0"/>
                <a:cs typeface="Arial" panose="020B0604020202020204" pitchFamily="34" charset="0"/>
              </a:rPr>
              <a:t>secundario</a:t>
            </a:r>
            <a:endParaRPr lang="es-MX" sz="2800" b="1"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1892969" y="1617494"/>
            <a:ext cx="8438148" cy="4566341"/>
          </a:xfrm>
          <a:prstGeom prst="rect">
            <a:avLst/>
          </a:prstGeom>
        </p:spPr>
      </p:pic>
      <p:sp>
        <p:nvSpPr>
          <p:cNvPr id="6" name="Rectángulo 5"/>
          <p:cNvSpPr/>
          <p:nvPr/>
        </p:nvSpPr>
        <p:spPr>
          <a:xfrm>
            <a:off x="1892969" y="6234394"/>
            <a:ext cx="8438148"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https://www.google.com.mx/search?biw=1366&amp;bih=626&amp;tbm=isch&amp;sa=1&amp;ei=DF-uW5f6H8OLjwTTkpOoDA&amp;q</a:t>
            </a:r>
          </a:p>
        </p:txBody>
      </p:sp>
    </p:spTree>
    <p:extLst>
      <p:ext uri="{BB962C8B-B14F-4D97-AF65-F5344CB8AC3E}">
        <p14:creationId xmlns:p14="http://schemas.microsoft.com/office/powerpoint/2010/main" val="16590205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56667" y="802105"/>
            <a:ext cx="2255502" cy="481264"/>
          </a:xfrm>
          <a:solidFill>
            <a:schemeClr val="accent5">
              <a:lumMod val="40000"/>
              <a:lumOff val="60000"/>
            </a:schemeClr>
          </a:solidFill>
        </p:spPr>
        <p:txBody>
          <a:bodyPr>
            <a:normAutofit fontScale="90000"/>
          </a:bodyPr>
          <a:lstStyle/>
          <a:p>
            <a:r>
              <a:rPr lang="es-MX" sz="2800" dirty="0" smtClean="0">
                <a:latin typeface="Arial" panose="020B0604020202020204" pitchFamily="34" charset="0"/>
                <a:cs typeface="Arial" panose="020B0604020202020204" pitchFamily="34" charset="0"/>
              </a:rPr>
              <a:t>Bibliografía</a:t>
            </a:r>
            <a:endParaRPr lang="es-MX" sz="2800" dirty="0">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1844842" y="1761463"/>
            <a:ext cx="9769642" cy="4559126"/>
          </a:xfrm>
          <a:solidFill>
            <a:schemeClr val="accent5">
              <a:lumMod val="40000"/>
              <a:lumOff val="60000"/>
            </a:schemeClr>
          </a:solidFill>
        </p:spPr>
        <p:txBody>
          <a:bodyPr>
            <a:normAutofit fontScale="92500" lnSpcReduction="10000"/>
          </a:bodyPr>
          <a:lstStyle/>
          <a:p>
            <a:r>
              <a:rPr lang="es-MX" dirty="0">
                <a:latin typeface="Arial" panose="020B0604020202020204" pitchFamily="34" charset="0"/>
                <a:cs typeface="Arial" panose="020B0604020202020204" pitchFamily="34" charset="0"/>
              </a:rPr>
              <a:t>LSMA. 2015. Norma de la Calidad Ambiental y de Descargas de Efluentes: Recurso Agua. Legislación Secundaria del Ministerio del Ambiente.</a:t>
            </a:r>
          </a:p>
          <a:p>
            <a:r>
              <a:rPr lang="es-MX" dirty="0" err="1">
                <a:latin typeface="Arial" panose="020B0604020202020204" pitchFamily="34" charset="0"/>
                <a:cs typeface="Arial" panose="020B0604020202020204" pitchFamily="34" charset="0"/>
              </a:rPr>
              <a:t>Metcalf</a:t>
            </a:r>
            <a:r>
              <a:rPr lang="es-MX" dirty="0">
                <a:latin typeface="Arial" panose="020B0604020202020204" pitchFamily="34" charset="0"/>
                <a:cs typeface="Arial" panose="020B0604020202020204" pitchFamily="34" charset="0"/>
              </a:rPr>
              <a:t> y Eddy. 2004. </a:t>
            </a:r>
            <a:r>
              <a:rPr lang="es-MX" dirty="0" err="1">
                <a:latin typeface="Arial" panose="020B0604020202020204" pitchFamily="34" charset="0"/>
                <a:cs typeface="Arial" panose="020B0604020202020204" pitchFamily="34" charset="0"/>
              </a:rPr>
              <a:t>Wastewater</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Engeenering</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Treatment</a:t>
            </a:r>
            <a:r>
              <a:rPr lang="es-MX" dirty="0">
                <a:latin typeface="Arial" panose="020B0604020202020204" pitchFamily="34" charset="0"/>
                <a:cs typeface="Arial" panose="020B0604020202020204" pitchFamily="34" charset="0"/>
              </a:rPr>
              <a:t> and </a:t>
            </a:r>
            <a:r>
              <a:rPr lang="es-MX" dirty="0" err="1">
                <a:latin typeface="Arial" panose="020B0604020202020204" pitchFamily="34" charset="0"/>
                <a:cs typeface="Arial" panose="020B0604020202020204" pitchFamily="34" charset="0"/>
              </a:rPr>
              <a:t>Reuse</a:t>
            </a:r>
            <a:r>
              <a:rPr lang="es-MX" dirty="0">
                <a:latin typeface="Arial" panose="020B0604020202020204" pitchFamily="34" charset="0"/>
                <a:cs typeface="Arial" panose="020B0604020202020204" pitchFamily="34" charset="0"/>
              </a:rPr>
              <a:t>. 4ta ed., Mc Graw Hill; Estados Unidos., Capítulo 14. 1546 – 1554. </a:t>
            </a:r>
          </a:p>
          <a:p>
            <a:r>
              <a:rPr lang="es-MX" dirty="0">
                <a:latin typeface="Arial" panose="020B0604020202020204" pitchFamily="34" charset="0"/>
                <a:cs typeface="Arial" panose="020B0604020202020204" pitchFamily="34" charset="0"/>
              </a:rPr>
              <a:t>Mier, M. 2016. Mejoramiento de la sedimentación de un lodo activado mediante la adición de magnesio. Tesis de Maestría: Universidad Autónoma del Estado de México (</a:t>
            </a:r>
            <a:r>
              <a:rPr lang="es-MX" dirty="0" err="1">
                <a:latin typeface="Arial" panose="020B0604020202020204" pitchFamily="34" charset="0"/>
                <a:cs typeface="Arial" panose="020B0604020202020204" pitchFamily="34" charset="0"/>
              </a:rPr>
              <a:t>UAEMéx</a:t>
            </a:r>
            <a:r>
              <a:rPr lang="es-MX" dirty="0">
                <a:latin typeface="Arial" panose="020B0604020202020204" pitchFamily="34" charset="0"/>
                <a:cs typeface="Arial" panose="020B0604020202020204" pitchFamily="34" charset="0"/>
              </a:rPr>
              <a:t>), Facultad de Ingeniería: Centro Interamericano de Recursos del Agua  (CIRA).</a:t>
            </a:r>
          </a:p>
          <a:p>
            <a:r>
              <a:rPr lang="es-MX" dirty="0">
                <a:latin typeface="Arial" panose="020B0604020202020204" pitchFamily="34" charset="0"/>
                <a:cs typeface="Arial" panose="020B0604020202020204" pitchFamily="34" charset="0"/>
              </a:rPr>
              <a:t>Pérez, A., Acosta, C., Barrios, L., Torres, P., Duque, N., Campuzano, Diana. 2013. Tratamiento Primario Avanzado (TPA) de aguas residuales – diagramas de coagulación – floculación y variables operativas. </a:t>
            </a:r>
            <a:r>
              <a:rPr lang="en-US" dirty="0">
                <a:latin typeface="Arial" panose="020B0604020202020204" pitchFamily="34" charset="0"/>
                <a:cs typeface="Arial" panose="020B0604020202020204" pitchFamily="34" charset="0"/>
              </a:rPr>
              <a:t>Editorial: Universidad de Sao Paulo.</a:t>
            </a:r>
            <a:endParaRPr lang="es-MX"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Shao, J., </a:t>
            </a:r>
            <a:r>
              <a:rPr lang="en-US" dirty="0" err="1">
                <a:latin typeface="Arial" panose="020B0604020202020204" pitchFamily="34" charset="0"/>
                <a:cs typeface="Arial" panose="020B0604020202020204" pitchFamily="34" charset="0"/>
              </a:rPr>
              <a:t>Anmin</a:t>
            </a:r>
            <a:r>
              <a:rPr lang="en-US" dirty="0">
                <a:latin typeface="Arial" panose="020B0604020202020204" pitchFamily="34" charset="0"/>
                <a:cs typeface="Arial" panose="020B0604020202020204" pitchFamily="34" charset="0"/>
              </a:rPr>
              <a:t>, L., Crosse, J., Wada, F., Jenkins, D. 1996. Advanced primary treatment: An alternative to biological secondary treatment. The city of Los Angeles Hyperion Treatment Plant experience. Water Science y Technology. Volume: 34. pp. 223 – 233.</a:t>
            </a:r>
            <a:endParaRPr lang="es-MX"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Silva, C., </a:t>
            </a:r>
            <a:r>
              <a:rPr lang="en-US" dirty="0" err="1">
                <a:latin typeface="Arial" panose="020B0604020202020204" pitchFamily="34" charset="0"/>
                <a:cs typeface="Arial" panose="020B0604020202020204" pitchFamily="34" charset="0"/>
              </a:rPr>
              <a:t>Saldanha</a:t>
            </a:r>
            <a:r>
              <a:rPr lang="en-US" dirty="0">
                <a:latin typeface="Arial" panose="020B0604020202020204" pitchFamily="34" charset="0"/>
                <a:cs typeface="Arial" panose="020B0604020202020204" pitchFamily="34" charset="0"/>
              </a:rPr>
              <a:t>, J., Rosa, M. 2016. Performance indicators and indices of sludge management in urban </a:t>
            </a:r>
            <a:r>
              <a:rPr lang="en-US" dirty="0" err="1">
                <a:latin typeface="Arial" panose="020B0604020202020204" pitchFamily="34" charset="0"/>
                <a:cs typeface="Arial" panose="020B0604020202020204" pitchFamily="34" charset="0"/>
              </a:rPr>
              <a:t>watwater</a:t>
            </a:r>
            <a:r>
              <a:rPr lang="en-US" dirty="0">
                <a:latin typeface="Arial" panose="020B0604020202020204" pitchFamily="34" charset="0"/>
                <a:cs typeface="Arial" panose="020B0604020202020204" pitchFamily="34" charset="0"/>
              </a:rPr>
              <a:t> treatment plants. Journal of Environmental Management. 1 – 11.</a:t>
            </a:r>
            <a:endParaRPr lang="es-MX"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336128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93551" y="846222"/>
            <a:ext cx="3667208" cy="549442"/>
          </a:xfrm>
          <a:solidFill>
            <a:schemeClr val="accent5">
              <a:lumMod val="40000"/>
              <a:lumOff val="60000"/>
            </a:schemeClr>
          </a:solidFill>
        </p:spPr>
        <p:txBody>
          <a:bodyPr>
            <a:normAutofit/>
          </a:bodyPr>
          <a:lstStyle/>
          <a:p>
            <a:pPr lvl="0"/>
            <a:r>
              <a:rPr lang="es-ES" sz="2800" b="1" dirty="0">
                <a:solidFill>
                  <a:schemeClr val="tx1"/>
                </a:solidFill>
                <a:latin typeface="Arial" panose="020B0604020202020204" pitchFamily="34" charset="0"/>
                <a:cs typeface="Arial" panose="020B0604020202020204" pitchFamily="34" charset="0"/>
              </a:rPr>
              <a:t>GUIA DEL USUARIO</a:t>
            </a:r>
            <a:endParaRPr lang="es-MX" sz="2800" dirty="0"/>
          </a:p>
        </p:txBody>
      </p:sp>
      <p:sp>
        <p:nvSpPr>
          <p:cNvPr id="3" name="Subtítulo 2"/>
          <p:cNvSpPr>
            <a:spLocks noGrp="1"/>
          </p:cNvSpPr>
          <p:nvPr>
            <p:ph type="subTitle" idx="1"/>
          </p:nvPr>
        </p:nvSpPr>
        <p:spPr>
          <a:xfrm>
            <a:off x="1193551" y="1796717"/>
            <a:ext cx="10189159" cy="4764672"/>
          </a:xfrm>
          <a:solidFill>
            <a:schemeClr val="accent5">
              <a:lumMod val="40000"/>
              <a:lumOff val="60000"/>
            </a:schemeClr>
          </a:solidFill>
        </p:spPr>
        <p:txBody>
          <a:bodyPr>
            <a:normAutofit/>
          </a:bodyPr>
          <a:lstStyle/>
          <a:p>
            <a:pPr lvl="0" algn="just"/>
            <a:r>
              <a:rPr lang="es-ES" sz="2000" dirty="0">
                <a:solidFill>
                  <a:schemeClr val="tx1"/>
                </a:solidFill>
                <a:latin typeface="Arial" panose="020B0604020202020204" pitchFamily="34" charset="0"/>
                <a:cs typeface="Arial" panose="020B0604020202020204" pitchFamily="34" charset="0"/>
              </a:rPr>
              <a:t>El material didáctico presentado tiene como </a:t>
            </a:r>
            <a:r>
              <a:rPr lang="es-ES" sz="2000" dirty="0" smtClean="0">
                <a:solidFill>
                  <a:schemeClr val="tx1"/>
                </a:solidFill>
                <a:latin typeface="Arial" panose="020B0604020202020204" pitchFamily="34" charset="0"/>
                <a:cs typeface="Arial" panose="020B0604020202020204" pitchFamily="34" charset="0"/>
              </a:rPr>
              <a:t>objetivo introducir al alumno al conocimiento a través de imágenes de lo que es una planta de tratamiento.</a:t>
            </a:r>
          </a:p>
          <a:p>
            <a:pPr lvl="0" algn="just"/>
            <a:r>
              <a:rPr lang="es-ES" sz="2000" dirty="0" smtClean="0">
                <a:solidFill>
                  <a:schemeClr val="tx1"/>
                </a:solidFill>
                <a:latin typeface="Arial" panose="020B0604020202020204" pitchFamily="34" charset="0"/>
                <a:cs typeface="Arial" panose="020B0604020202020204" pitchFamily="34" charset="0"/>
              </a:rPr>
              <a:t>Se presenta a manera de introducción toda vez que es necesario que el alumno identifique claramente los principales procesos que se desarrollan en una planta de tratamiento así como algunos de los reactores biológicos típicos de biomasa fija y de biomasa móvil.</a:t>
            </a:r>
          </a:p>
          <a:p>
            <a:pPr lvl="0" algn="just"/>
            <a:r>
              <a:rPr lang="es-ES" sz="2000" dirty="0" smtClean="0">
                <a:solidFill>
                  <a:schemeClr val="tx1"/>
                </a:solidFill>
                <a:latin typeface="Arial" panose="020B0604020202020204" pitchFamily="34" charset="0"/>
                <a:cs typeface="Arial" panose="020B0604020202020204" pitchFamily="34" charset="0"/>
              </a:rPr>
              <a:t> También se muestran algunos de los equipos mas utilizados en los procesos de aireación.</a:t>
            </a:r>
          </a:p>
          <a:p>
            <a:pPr lvl="0" algn="just"/>
            <a:r>
              <a:rPr lang="es-ES" sz="2000" dirty="0" smtClean="0">
                <a:solidFill>
                  <a:schemeClr val="tx1"/>
                </a:solidFill>
                <a:latin typeface="Arial" panose="020B0604020202020204" pitchFamily="34" charset="0"/>
                <a:cs typeface="Arial" panose="020B0604020202020204" pitchFamily="34" charset="0"/>
              </a:rPr>
              <a:t>Este material es un auxilio al docente para que a través de imágenes pueda expresar ampliamente una descripción cualitativa acerca de lo que es una planta de tratamiento.</a:t>
            </a:r>
          </a:p>
          <a:p>
            <a:pPr lvl="0" algn="just"/>
            <a:r>
              <a:rPr lang="es-ES" sz="2000" dirty="0" smtClean="0">
                <a:solidFill>
                  <a:schemeClr val="tx1"/>
                </a:solidFill>
                <a:latin typeface="Arial" panose="020B0604020202020204" pitchFamily="34" charset="0"/>
                <a:cs typeface="Arial" panose="020B0604020202020204" pitchFamily="34" charset="0"/>
              </a:rPr>
              <a:t>La </a:t>
            </a:r>
            <a:r>
              <a:rPr lang="es-ES" sz="2000" dirty="0">
                <a:solidFill>
                  <a:schemeClr val="tx1"/>
                </a:solidFill>
                <a:latin typeface="Arial" panose="020B0604020202020204" pitchFamily="34" charset="0"/>
                <a:cs typeface="Arial" panose="020B0604020202020204" pitchFamily="34" charset="0"/>
              </a:rPr>
              <a:t>presentación inicia con las bases </a:t>
            </a:r>
            <a:r>
              <a:rPr lang="es-ES" sz="2000" dirty="0" smtClean="0">
                <a:solidFill>
                  <a:schemeClr val="tx1"/>
                </a:solidFill>
                <a:latin typeface="Arial" panose="020B0604020202020204" pitchFamily="34" charset="0"/>
                <a:cs typeface="Arial" panose="020B0604020202020204" pitchFamily="34" charset="0"/>
              </a:rPr>
              <a:t>teóricas. Posteriormente, con ayuda de imágenes invita a espacios de preguntas entre profesor y alumno para disertar acerca de la plantas de tratamiento de aguas residuales municipales</a:t>
            </a:r>
            <a:endParaRPr lang="es-MX" sz="2000" dirty="0">
              <a:solidFill>
                <a:schemeClr val="tx1"/>
              </a:solidFill>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1061943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t>Antecedentes</a:t>
            </a:r>
            <a:endParaRPr lang="es-MX" sz="4000" b="1" dirty="0"/>
          </a:p>
        </p:txBody>
      </p:sp>
      <p:sp>
        <p:nvSpPr>
          <p:cNvPr id="3" name="Marcador de contenido 2"/>
          <p:cNvSpPr>
            <a:spLocks noGrp="1"/>
          </p:cNvSpPr>
          <p:nvPr>
            <p:ph idx="1"/>
          </p:nvPr>
        </p:nvSpPr>
        <p:spPr>
          <a:xfrm>
            <a:off x="1244279" y="1775477"/>
            <a:ext cx="9714449" cy="4572000"/>
          </a:xfrm>
          <a:solidFill>
            <a:schemeClr val="accent4">
              <a:lumMod val="20000"/>
              <a:lumOff val="80000"/>
            </a:schemeClr>
          </a:solidFill>
        </p:spPr>
        <p:txBody>
          <a:bodyPr>
            <a:noAutofit/>
          </a:bodyPr>
          <a:lstStyle/>
          <a:p>
            <a:pPr marL="0" indent="0" algn="just">
              <a:buNone/>
            </a:pPr>
            <a:r>
              <a:rPr lang="es-MX" sz="2400" dirty="0">
                <a:latin typeface="Arial" panose="020B0604020202020204" pitchFamily="34" charset="0"/>
                <a:cs typeface="Arial" panose="020B0604020202020204" pitchFamily="34" charset="0"/>
              </a:rPr>
              <a:t>El incremento de la </a:t>
            </a:r>
            <a:r>
              <a:rPr lang="es-MX" sz="2400" b="1" dirty="0">
                <a:latin typeface="Arial" panose="020B0604020202020204" pitchFamily="34" charset="0"/>
                <a:cs typeface="Arial" panose="020B0604020202020204" pitchFamily="34" charset="0"/>
              </a:rPr>
              <a:t>oferta de agua </a:t>
            </a:r>
            <a:r>
              <a:rPr lang="es-MX" sz="2400" dirty="0">
                <a:latin typeface="Arial" panose="020B0604020202020204" pitchFamily="34" charset="0"/>
                <a:cs typeface="Arial" panose="020B0604020202020204" pitchFamily="34" charset="0"/>
              </a:rPr>
              <a:t>como herramienta para el impulso </a:t>
            </a:r>
            <a:r>
              <a:rPr lang="es-MX" sz="2400" dirty="0" smtClean="0">
                <a:latin typeface="Arial" panose="020B0604020202020204" pitchFamily="34" charset="0"/>
                <a:cs typeface="Arial" panose="020B0604020202020204" pitchFamily="34" charset="0"/>
              </a:rPr>
              <a:t>económico.</a:t>
            </a:r>
          </a:p>
          <a:p>
            <a:pPr marL="0" indent="0" algn="just">
              <a:buNone/>
            </a:pPr>
            <a:endParaRPr lang="es-MX" sz="2400" dirty="0" smtClean="0">
              <a:latin typeface="Arial" panose="020B0604020202020204" pitchFamily="34" charset="0"/>
              <a:cs typeface="Arial" panose="020B0604020202020204" pitchFamily="34" charset="0"/>
            </a:endParaRPr>
          </a:p>
          <a:p>
            <a:pPr marL="0" indent="0" algn="just">
              <a:buNone/>
            </a:pPr>
            <a:r>
              <a:rPr lang="es-MX" sz="2400" dirty="0" smtClean="0">
                <a:latin typeface="Arial" panose="020B0604020202020204" pitchFamily="34" charset="0"/>
                <a:cs typeface="Arial" panose="020B0604020202020204" pitchFamily="34" charset="0"/>
              </a:rPr>
              <a:t>E</a:t>
            </a:r>
            <a:r>
              <a:rPr lang="es-MX" sz="2400" dirty="0" smtClean="0">
                <a:latin typeface="Arial" panose="020B0604020202020204" pitchFamily="34" charset="0"/>
                <a:cs typeface="Arial" panose="020B0604020202020204" pitchFamily="34" charset="0"/>
              </a:rPr>
              <a:t>l </a:t>
            </a:r>
            <a:r>
              <a:rPr lang="es-MX" sz="2400" dirty="0">
                <a:latin typeface="Arial" panose="020B0604020202020204" pitchFamily="34" charset="0"/>
                <a:cs typeface="Arial" panose="020B0604020202020204" pitchFamily="34" charset="0"/>
              </a:rPr>
              <a:t>mayor nivel de </a:t>
            </a:r>
            <a:r>
              <a:rPr lang="es-MX" sz="2400" b="1" dirty="0">
                <a:latin typeface="Arial" panose="020B0604020202020204" pitchFamily="34" charset="0"/>
                <a:cs typeface="Arial" panose="020B0604020202020204" pitchFamily="34" charset="0"/>
              </a:rPr>
              <a:t>contaminación</a:t>
            </a:r>
            <a:r>
              <a:rPr lang="es-MX" sz="2400" dirty="0">
                <a:latin typeface="Arial" panose="020B0604020202020204" pitchFamily="34" charset="0"/>
                <a:cs typeface="Arial" panose="020B0604020202020204" pitchFamily="34" charset="0"/>
              </a:rPr>
              <a:t>, irremisiblemente asociado a un mayor nivel de </a:t>
            </a:r>
            <a:r>
              <a:rPr lang="es-MX" sz="2400" dirty="0" smtClean="0">
                <a:latin typeface="Arial" panose="020B0604020202020204" pitchFamily="34" charset="0"/>
                <a:cs typeface="Arial" panose="020B0604020202020204" pitchFamily="34" charset="0"/>
              </a:rPr>
              <a:t>desarrollo</a:t>
            </a:r>
            <a:r>
              <a:rPr lang="es-MX" sz="2400" dirty="0" smtClean="0">
                <a:latin typeface="Arial" panose="020B0604020202020204" pitchFamily="34" charset="0"/>
                <a:cs typeface="Arial" panose="020B0604020202020204" pitchFamily="34" charset="0"/>
              </a:rPr>
              <a:t>.</a:t>
            </a:r>
          </a:p>
          <a:p>
            <a:pPr marL="0" indent="0" algn="just">
              <a:buNone/>
            </a:pPr>
            <a:endParaRPr lang="es-MX" sz="2400" dirty="0">
              <a:latin typeface="Arial" panose="020B0604020202020204" pitchFamily="34" charset="0"/>
              <a:cs typeface="Arial" panose="020B0604020202020204" pitchFamily="34" charset="0"/>
            </a:endParaRPr>
          </a:p>
          <a:p>
            <a:pPr marL="0" indent="0" algn="just">
              <a:buNone/>
            </a:pPr>
            <a:r>
              <a:rPr lang="es-MX" sz="2400" dirty="0" smtClean="0">
                <a:latin typeface="Arial" panose="020B0604020202020204" pitchFamily="34" charset="0"/>
                <a:cs typeface="Arial" panose="020B0604020202020204" pitchFamily="34" charset="0"/>
              </a:rPr>
              <a:t>A</a:t>
            </a:r>
            <a:r>
              <a:rPr lang="es-MX" sz="2400" dirty="0" smtClean="0">
                <a:latin typeface="Arial" panose="020B0604020202020204" pitchFamily="34" charset="0"/>
                <a:cs typeface="Arial" panose="020B0604020202020204" pitchFamily="34" charset="0"/>
              </a:rPr>
              <a:t>lgunas </a:t>
            </a:r>
            <a:r>
              <a:rPr lang="es-MX" sz="2400" dirty="0">
                <a:latin typeface="Arial" panose="020B0604020202020204" pitchFamily="34" charset="0"/>
                <a:cs typeface="Arial" panose="020B0604020202020204" pitchFamily="34" charset="0"/>
              </a:rPr>
              <a:t>características naturales (sequías prolongadas, inundaciones) y en definitiva una sobreexplotación de los recursos hídricos han </a:t>
            </a:r>
            <a:r>
              <a:rPr lang="es-MX" sz="2400" dirty="0" smtClean="0">
                <a:latin typeface="Arial" panose="020B0604020202020204" pitchFamily="34" charset="0"/>
                <a:cs typeface="Arial" panose="020B0604020202020204" pitchFamily="34" charset="0"/>
              </a:rPr>
              <a:t>conducido </a:t>
            </a:r>
            <a:r>
              <a:rPr lang="es-MX" sz="2400" dirty="0">
                <a:latin typeface="Arial" panose="020B0604020202020204" pitchFamily="34" charset="0"/>
                <a:cs typeface="Arial" panose="020B0604020202020204" pitchFamily="34" charset="0"/>
              </a:rPr>
              <a:t>a un deterioro importante de los mismos</a:t>
            </a:r>
            <a:r>
              <a:rPr lang="es-MX" sz="2400"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719690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t>Antecedentes</a:t>
            </a:r>
            <a:endParaRPr lang="es-MX" sz="4000" b="1" dirty="0"/>
          </a:p>
        </p:txBody>
      </p:sp>
      <p:sp>
        <p:nvSpPr>
          <p:cNvPr id="3" name="Marcador de contenido 2"/>
          <p:cNvSpPr>
            <a:spLocks noGrp="1"/>
          </p:cNvSpPr>
          <p:nvPr>
            <p:ph idx="1"/>
          </p:nvPr>
        </p:nvSpPr>
        <p:spPr>
          <a:xfrm>
            <a:off x="827636" y="2367000"/>
            <a:ext cx="10802890" cy="2942937"/>
          </a:xfrm>
          <a:solidFill>
            <a:schemeClr val="accent5">
              <a:lumMod val="40000"/>
              <a:lumOff val="60000"/>
            </a:schemeClr>
          </a:solidFill>
        </p:spPr>
        <p:txBody>
          <a:bodyPr>
            <a:noAutofit/>
          </a:bodyPr>
          <a:lstStyle/>
          <a:p>
            <a:pPr marL="0" indent="0" algn="just">
              <a:buNone/>
            </a:pPr>
            <a:r>
              <a:rPr lang="es-MX" sz="2400" dirty="0" smtClean="0">
                <a:latin typeface="Arial" panose="020B0604020202020204" pitchFamily="34" charset="0"/>
                <a:cs typeface="Arial" panose="020B0604020202020204" pitchFamily="34" charset="0"/>
              </a:rPr>
              <a:t>Esto </a:t>
            </a:r>
            <a:r>
              <a:rPr lang="es-MX" sz="2400" dirty="0">
                <a:latin typeface="Arial" panose="020B0604020202020204" pitchFamily="34" charset="0"/>
                <a:cs typeface="Arial" panose="020B0604020202020204" pitchFamily="34" charset="0"/>
              </a:rPr>
              <a:t>ha hecho necesario un cambio en los planteamientos sobre política de aguas, que han tenido que evolucionar </a:t>
            </a:r>
            <a:r>
              <a:rPr lang="es-MX" sz="2400" dirty="0" smtClean="0">
                <a:latin typeface="Arial" panose="020B0604020202020204" pitchFamily="34" charset="0"/>
                <a:cs typeface="Arial" panose="020B0604020202020204" pitchFamily="34" charset="0"/>
              </a:rPr>
              <a:t>desde:</a:t>
            </a:r>
          </a:p>
          <a:p>
            <a:pPr marL="0" indent="0" algn="just">
              <a:buNone/>
            </a:pPr>
            <a:endParaRPr lang="es-MX" sz="2400" dirty="0" smtClean="0">
              <a:latin typeface="Arial" panose="020B0604020202020204" pitchFamily="34" charset="0"/>
              <a:cs typeface="Arial" panose="020B0604020202020204" pitchFamily="34" charset="0"/>
            </a:endParaRPr>
          </a:p>
          <a:p>
            <a:pPr marL="0" indent="0" algn="just">
              <a:buNone/>
            </a:pPr>
            <a:r>
              <a:rPr lang="es-MX" sz="2400" b="1" dirty="0" smtClean="0">
                <a:latin typeface="Arial" panose="020B0604020202020204" pitchFamily="34" charset="0"/>
                <a:cs typeface="Arial" panose="020B0604020202020204" pitchFamily="34" charset="0"/>
              </a:rPr>
              <a:t>U</a:t>
            </a:r>
            <a:r>
              <a:rPr lang="es-MX" sz="2400" b="1" dirty="0" smtClean="0">
                <a:latin typeface="Arial" panose="020B0604020202020204" pitchFamily="34" charset="0"/>
                <a:cs typeface="Arial" panose="020B0604020202020204" pitchFamily="34" charset="0"/>
              </a:rPr>
              <a:t>na </a:t>
            </a:r>
            <a:r>
              <a:rPr lang="es-MX" sz="2400" b="1" dirty="0">
                <a:latin typeface="Arial" panose="020B0604020202020204" pitchFamily="34" charset="0"/>
                <a:cs typeface="Arial" panose="020B0604020202020204" pitchFamily="34" charset="0"/>
              </a:rPr>
              <a:t>simple satisfacción en cantidad de las demandas, </a:t>
            </a:r>
            <a:r>
              <a:rPr lang="es-MX" sz="2400" b="1" dirty="0" smtClean="0">
                <a:latin typeface="Arial" panose="020B0604020202020204" pitchFamily="34" charset="0"/>
                <a:cs typeface="Arial" panose="020B0604020202020204" pitchFamily="34" charset="0"/>
              </a:rPr>
              <a:t>hasta </a:t>
            </a:r>
            <a:r>
              <a:rPr lang="es-MX" sz="2400" b="1" dirty="0">
                <a:latin typeface="Arial" panose="020B0604020202020204" pitchFamily="34" charset="0"/>
                <a:cs typeface="Arial" panose="020B0604020202020204" pitchFamily="34" charset="0"/>
              </a:rPr>
              <a:t>una gestión que contempla la calidad del recurso y la protección del mismo como garantía de un abastecimiento futuro y de </a:t>
            </a:r>
            <a:r>
              <a:rPr lang="es-MX" sz="2400" b="1" dirty="0" smtClean="0">
                <a:latin typeface="Arial" panose="020B0604020202020204" pitchFamily="34" charset="0"/>
                <a:cs typeface="Arial" panose="020B0604020202020204" pitchFamily="34" charset="0"/>
              </a:rPr>
              <a:t>un</a:t>
            </a:r>
            <a:r>
              <a:rPr lang="es-MX" sz="2400" b="1" dirty="0">
                <a:latin typeface="Arial" panose="020B0604020202020204" pitchFamily="34" charset="0"/>
                <a:cs typeface="Arial" panose="020B0604020202020204" pitchFamily="34" charset="0"/>
              </a:rPr>
              <a:t> desarrollo sostenible.</a:t>
            </a:r>
          </a:p>
        </p:txBody>
      </p:sp>
    </p:spTree>
    <p:extLst>
      <p:ext uri="{BB962C8B-B14F-4D97-AF65-F5344CB8AC3E}">
        <p14:creationId xmlns:p14="http://schemas.microsoft.com/office/powerpoint/2010/main" val="286605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El concepto de calidad en el agua</a:t>
            </a:r>
            <a:br>
              <a:rPr lang="es-MX" b="1" dirty="0"/>
            </a:br>
            <a:endParaRPr lang="es-MX" dirty="0"/>
          </a:p>
        </p:txBody>
      </p:sp>
      <p:sp>
        <p:nvSpPr>
          <p:cNvPr id="3" name="Marcador de contenido 2"/>
          <p:cNvSpPr>
            <a:spLocks noGrp="1"/>
          </p:cNvSpPr>
          <p:nvPr>
            <p:ph idx="1"/>
          </p:nvPr>
        </p:nvSpPr>
        <p:spPr>
          <a:xfrm>
            <a:off x="1881289" y="1677993"/>
            <a:ext cx="8915400" cy="4572000"/>
          </a:xfrm>
          <a:solidFill>
            <a:schemeClr val="accent5">
              <a:lumMod val="40000"/>
              <a:lumOff val="60000"/>
            </a:schemeClr>
          </a:solidFill>
        </p:spPr>
        <p:txBody>
          <a:bodyPr>
            <a:normAutofit fontScale="92500"/>
          </a:bodyPr>
          <a:lstStyle/>
          <a:p>
            <a:pPr algn="just"/>
            <a:r>
              <a:rPr lang="es-MX" sz="2400" b="1" dirty="0" smtClean="0"/>
              <a:t>La </a:t>
            </a:r>
            <a:r>
              <a:rPr lang="es-MX" sz="2400" b="1" dirty="0"/>
              <a:t>calidad del agua es una variable fundamental del medio hídrico, tanto en lo que respecta a la caracterización ambiental como desde la perspectiva de la planificación hidrológica</a:t>
            </a:r>
            <a:r>
              <a:rPr lang="es-MX" sz="2400" b="1" dirty="0" smtClean="0"/>
              <a:t>.</a:t>
            </a:r>
          </a:p>
          <a:p>
            <a:pPr algn="just"/>
            <a:r>
              <a:rPr lang="es-MX" sz="2400" b="1" dirty="0" smtClean="0"/>
              <a:t>De </a:t>
            </a:r>
            <a:r>
              <a:rPr lang="es-MX" sz="2400" b="1" dirty="0"/>
              <a:t>forma tradicional se ha entendido por calidad de un agua el conjunto de características físicas, químicas y biológicas que hacen que el agua sea apropiada para un uso determinado</a:t>
            </a:r>
            <a:r>
              <a:rPr lang="es-MX" sz="2400" b="1" dirty="0" smtClean="0"/>
              <a:t>.</a:t>
            </a:r>
          </a:p>
          <a:p>
            <a:pPr algn="just"/>
            <a:r>
              <a:rPr lang="es-MX" sz="2400" b="1" dirty="0" smtClean="0"/>
              <a:t> </a:t>
            </a:r>
            <a:r>
              <a:rPr lang="es-MX" sz="2400" b="1" dirty="0"/>
              <a:t>Esta definición ha dado lugar a diversa normativa, que asegura la calidad suficiente para garantizar determinados usos, pero que no recoge los efectos y consecuencias que la actividad humana tiene sobre las aguas naturales</a:t>
            </a:r>
          </a:p>
          <a:p>
            <a:endParaRPr lang="es-MX" dirty="0"/>
          </a:p>
        </p:txBody>
      </p:sp>
    </p:spTree>
    <p:extLst>
      <p:ext uri="{BB962C8B-B14F-4D97-AF65-F5344CB8AC3E}">
        <p14:creationId xmlns:p14="http://schemas.microsoft.com/office/powerpoint/2010/main" val="3242851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4190" y="1490384"/>
            <a:ext cx="10700084" cy="771553"/>
          </a:xfrm>
          <a:solidFill>
            <a:schemeClr val="accent5">
              <a:lumMod val="40000"/>
              <a:lumOff val="60000"/>
            </a:schemeClr>
          </a:solidFill>
        </p:spPr>
        <p:txBody>
          <a:bodyPr>
            <a:normAutofit/>
          </a:bodyPr>
          <a:lstStyle/>
          <a:p>
            <a:r>
              <a:rPr lang="es-MX" sz="2400" b="1" dirty="0">
                <a:latin typeface="Arial" panose="020B0604020202020204" pitchFamily="34" charset="0"/>
                <a:cs typeface="Arial" panose="020B0604020202020204" pitchFamily="34" charset="0"/>
              </a:rPr>
              <a:t>¿QUÉ ES UNA PLANTA DE TRATAMIENTO DE AGUAS RESIDUALES?</a:t>
            </a:r>
          </a:p>
        </p:txBody>
      </p:sp>
      <p:sp>
        <p:nvSpPr>
          <p:cNvPr id="3" name="Marcador de contenido 2"/>
          <p:cNvSpPr>
            <a:spLocks noGrp="1"/>
          </p:cNvSpPr>
          <p:nvPr>
            <p:ph idx="1"/>
          </p:nvPr>
        </p:nvSpPr>
        <p:spPr>
          <a:xfrm>
            <a:off x="1540042" y="2871831"/>
            <a:ext cx="9615237" cy="2983538"/>
          </a:xfrm>
          <a:solidFill>
            <a:schemeClr val="accent5">
              <a:lumMod val="40000"/>
              <a:lumOff val="60000"/>
            </a:schemeClr>
          </a:solidFill>
        </p:spPr>
        <p:txBody>
          <a:bodyPr/>
          <a:lstStyle/>
          <a:p>
            <a:r>
              <a:rPr lang="es-MX" b="1" dirty="0"/>
              <a:t>Una Planta de Tratamiento de Aguas Residuales (PTAR) es un conjunto de obras, instalaciones y procesos físicos, químicos y biológicos, cuyo fin es obtener un producto con la calidad suficiente para cumplir con las normas de descarga o de reúso (M.I. Juan Hilario García Gil) </a:t>
            </a:r>
            <a:endParaRPr lang="es-MX" b="1" dirty="0" smtClean="0"/>
          </a:p>
          <a:p>
            <a:endParaRPr lang="es-MX" b="1" dirty="0" smtClean="0"/>
          </a:p>
          <a:p>
            <a:r>
              <a:rPr lang="es-MX" b="1" dirty="0" smtClean="0"/>
              <a:t>Visto </a:t>
            </a:r>
            <a:r>
              <a:rPr lang="es-MX" b="1" dirty="0"/>
              <a:t>de otra manera, una PTAR es análoga a una instalación industrial, en donde a partir de la materia prima se lleva a cabo uno o varios procesos para obtener un producto terminado</a:t>
            </a:r>
          </a:p>
        </p:txBody>
      </p:sp>
    </p:spTree>
    <p:extLst>
      <p:ext uri="{BB962C8B-B14F-4D97-AF65-F5344CB8AC3E}">
        <p14:creationId xmlns:p14="http://schemas.microsoft.com/office/powerpoint/2010/main" val="2186384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p:nvPr/>
        </p:nvPicPr>
        <p:blipFill rotWithShape="1">
          <a:blip r:embed="rId2"/>
          <a:srcRect l="22573" t="27772" r="13273" b="23627"/>
          <a:stretch/>
        </p:blipFill>
        <p:spPr bwMode="auto">
          <a:xfrm>
            <a:off x="1260301" y="729183"/>
            <a:ext cx="9619529" cy="552067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52640112"/>
      </p:ext>
    </p:extLst>
  </p:cSld>
  <p:clrMapOvr>
    <a:masterClrMapping/>
  </p:clrMapOvr>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337</TotalTime>
  <Words>1327</Words>
  <Application>Microsoft Office PowerPoint</Application>
  <PresentationFormat>Panorámica</PresentationFormat>
  <Paragraphs>125</Paragraphs>
  <Slides>36</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36</vt:i4>
      </vt:variant>
    </vt:vector>
  </HeadingPairs>
  <TitlesOfParts>
    <vt:vector size="40" baseType="lpstr">
      <vt:lpstr>Arial</vt:lpstr>
      <vt:lpstr>Century Gothic</vt:lpstr>
      <vt:lpstr>Wingdings 3</vt:lpstr>
      <vt:lpstr>Espiral</vt:lpstr>
      <vt:lpstr>Presentación de PowerPoint</vt:lpstr>
      <vt:lpstr>Introducción a plantas de tratamiento de agua residual municipal </vt:lpstr>
      <vt:lpstr>Presentación de PowerPoint</vt:lpstr>
      <vt:lpstr>GUIA DEL USUARIO</vt:lpstr>
      <vt:lpstr>Antecedentes</vt:lpstr>
      <vt:lpstr>Antecedentes</vt:lpstr>
      <vt:lpstr>El concepto de calidad en el agua </vt:lpstr>
      <vt:lpstr>¿QUÉ ES UNA PLANTA DE TRATAMIENTO DE AGUAS RESIDUALES?</vt:lpstr>
      <vt:lpstr>Presentación de PowerPoint</vt:lpstr>
      <vt:lpstr>Presentación de PowerPoint</vt:lpstr>
      <vt:lpstr>Presentación de PowerPoint</vt:lpstr>
      <vt:lpstr>Pretratamiento y tratamiento primario</vt:lpstr>
      <vt:lpstr>EMISOR DE LLEGADA.</vt:lpstr>
      <vt:lpstr>Estructura de control de caudales y tanque de homogenización</vt:lpstr>
      <vt:lpstr>MEDIDORES DE CAUDAL </vt:lpstr>
      <vt:lpstr>CRIBADO O REJILLAS. </vt:lpstr>
      <vt:lpstr>Estructura de canal de rejillas</vt:lpstr>
      <vt:lpstr>Presentación de PowerPoint</vt:lpstr>
      <vt:lpstr>TRAMPAS DE GRASA</vt:lpstr>
      <vt:lpstr>SEDIMENTADORES PRIMARIOS</vt:lpstr>
      <vt:lpstr>Presentación de PowerPoint</vt:lpstr>
      <vt:lpstr>TRATAMIENTO SECUNDARIO. </vt:lpstr>
      <vt:lpstr>Los procesos biológicos se pueden clasificar de diferentes maneras, en el siguiente cuadro sinóptico se muestran dos criterios de clasificación. </vt:lpstr>
      <vt:lpstr>Proceso de cultivo adherido </vt:lpstr>
      <vt:lpstr>Presentación de PowerPoint</vt:lpstr>
      <vt:lpstr>Filtro percolador</vt:lpstr>
      <vt:lpstr>Presentación de PowerPoint</vt:lpstr>
      <vt:lpstr>Presentación de PowerPoint</vt:lpstr>
      <vt:lpstr>Zanja de oxidación</vt:lpstr>
      <vt:lpstr>Presentación de PowerPoint</vt:lpstr>
      <vt:lpstr>Presentación de PowerPoint</vt:lpstr>
      <vt:lpstr>Presentación de PowerPoint</vt:lpstr>
      <vt:lpstr>Presentación de PowerPoint</vt:lpstr>
      <vt:lpstr>Sedimentador secundario</vt:lpstr>
      <vt:lpstr>Construcción de un sedimentador secundario</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Algunas aplicaciones de hidráulica al diseño de sistemas de tratamiento y reacondicionamiento de agua residual.</dc:title>
  <dc:creator>INAR Tzolkin Rossel</dc:creator>
  <cp:lastModifiedBy>INAR Tzolkin Rossel</cp:lastModifiedBy>
  <cp:revision>37</cp:revision>
  <dcterms:created xsi:type="dcterms:W3CDTF">2016-05-26T22:07:18Z</dcterms:created>
  <dcterms:modified xsi:type="dcterms:W3CDTF">2018-09-28T17:51:33Z</dcterms:modified>
</cp:coreProperties>
</file>