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307" r:id="rId3"/>
    <p:sldId id="299" r:id="rId4"/>
    <p:sldId id="268" r:id="rId5"/>
    <p:sldId id="257" r:id="rId6"/>
    <p:sldId id="294" r:id="rId7"/>
    <p:sldId id="308" r:id="rId8"/>
    <p:sldId id="309" r:id="rId9"/>
    <p:sldId id="310" r:id="rId10"/>
    <p:sldId id="311" r:id="rId11"/>
    <p:sldId id="312" r:id="rId12"/>
    <p:sldId id="313" r:id="rId13"/>
    <p:sldId id="314" r:id="rId14"/>
    <p:sldId id="315" r:id="rId15"/>
    <p:sldId id="316" r:id="rId16"/>
    <p:sldId id="317" r:id="rId17"/>
    <p:sldId id="318" r:id="rId18"/>
    <p:sldId id="319" r:id="rId19"/>
    <p:sldId id="320" r:id="rId20"/>
    <p:sldId id="321" r:id="rId21"/>
    <p:sldId id="322" r:id="rId22"/>
    <p:sldId id="323" r:id="rId23"/>
    <p:sldId id="324" r:id="rId24"/>
    <p:sldId id="326" r:id="rId25"/>
    <p:sldId id="327" r:id="rId26"/>
    <p:sldId id="328" r:id="rId27"/>
    <p:sldId id="329" r:id="rId28"/>
    <p:sldId id="330" r:id="rId29"/>
    <p:sldId id="335" r:id="rId30"/>
    <p:sldId id="336" r:id="rId31"/>
    <p:sldId id="331" r:id="rId32"/>
    <p:sldId id="332" r:id="rId33"/>
    <p:sldId id="333" r:id="rId34"/>
    <p:sldId id="334" r:id="rId35"/>
    <p:sldId id="300"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848"/>
    <a:srgbClr val="B9779D"/>
    <a:srgbClr val="FF9966"/>
    <a:srgbClr val="00CC66"/>
    <a:srgbClr val="CE62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463" autoAdjust="0"/>
    <p:restoredTop sz="94660"/>
  </p:normalViewPr>
  <p:slideViewPr>
    <p:cSldViewPr snapToGrid="0">
      <p:cViewPr varScale="1">
        <p:scale>
          <a:sx n="91" d="100"/>
          <a:sy n="91" d="100"/>
        </p:scale>
        <p:origin x="13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3336955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1228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766689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842072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D4287158-2FBC-4D57-903F-EAEB5ECD624B}"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362619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D4287158-2FBC-4D57-903F-EAEB5ECD624B}"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348042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D4287158-2FBC-4D57-903F-EAEB5ECD624B}" type="datetimeFigureOut">
              <a:rPr lang="es-MX" smtClean="0"/>
              <a:t>27/09/2018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96834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4287158-2FBC-4D57-903F-EAEB5ECD624B}" type="datetimeFigureOut">
              <a:rPr lang="es-MX" smtClean="0"/>
              <a:t>27/09/2018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142015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4287158-2FBC-4D57-903F-EAEB5ECD624B}" type="datetimeFigureOut">
              <a:rPr lang="es-MX" smtClean="0"/>
              <a:t>27/09/2018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58857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4287158-2FBC-4D57-903F-EAEB5ECD624B}"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04774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4287158-2FBC-4D57-903F-EAEB5ECD624B}"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302070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87158-2FBC-4D57-903F-EAEB5ECD624B}" type="datetimeFigureOut">
              <a:rPr lang="es-MX" smtClean="0"/>
              <a:t>27/09/2018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F7315-A660-4E6C-B093-7AC4D4E09213}" type="slidenum">
              <a:rPr lang="es-MX" smtClean="0"/>
              <a:t>‹Nº›</a:t>
            </a:fld>
            <a:endParaRPr lang="es-MX"/>
          </a:p>
        </p:txBody>
      </p:sp>
    </p:spTree>
    <p:extLst>
      <p:ext uri="{BB962C8B-B14F-4D97-AF65-F5344CB8AC3E}">
        <p14:creationId xmlns:p14="http://schemas.microsoft.com/office/powerpoint/2010/main" val="3516827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47.gif"/><Relationship Id="rId3" Type="http://schemas.openxmlformats.org/officeDocument/2006/relationships/hyperlink" Target="https://es.wikipedia.org/wiki/Ontario" TargetMode="External"/><Relationship Id="rId7" Type="http://schemas.openxmlformats.org/officeDocument/2006/relationships/hyperlink" Target="https://es.wikipedia.org/wiki/Macintosh" TargetMode="External"/><Relationship Id="rId2" Type="http://schemas.openxmlformats.org/officeDocument/2006/relationships/hyperlink" Target="https://es.wikipedia.org/wiki/Toronto" TargetMode="External"/><Relationship Id="rId1" Type="http://schemas.openxmlformats.org/officeDocument/2006/relationships/slideLayout" Target="../slideLayouts/slideLayout7.xml"/><Relationship Id="rId6" Type="http://schemas.openxmlformats.org/officeDocument/2006/relationships/hyperlink" Target="https://es.wikipedia.org/wiki/Autodesk" TargetMode="External"/><Relationship Id="rId5" Type="http://schemas.openxmlformats.org/officeDocument/2006/relationships/hyperlink" Target="https://es.wikipedia.org/wiki/Software" TargetMode="External"/><Relationship Id="rId10" Type="http://schemas.openxmlformats.org/officeDocument/2006/relationships/image" Target="../media/image49.jpeg"/><Relationship Id="rId4" Type="http://schemas.openxmlformats.org/officeDocument/2006/relationships/hyperlink" Target="https://es.wikipedia.org/wiki/Canad%C3%A1" TargetMode="External"/><Relationship Id="rId9" Type="http://schemas.openxmlformats.org/officeDocument/2006/relationships/image" Target="../media/image48.jpeg"/></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35.xml.rels><?xml version="1.0" encoding="UTF-8" standalone="yes"?>
<Relationships xmlns="http://schemas.openxmlformats.org/package/2006/relationships"><Relationship Id="rId3" Type="http://schemas.openxmlformats.org/officeDocument/2006/relationships/hyperlink" Target="https://es.khanacademy.org/science/physics/forces-newtons-laws/newtons-laws-of-motion/a/what-is-newtons-first-law" TargetMode="External"/><Relationship Id="rId7" Type="http://schemas.openxmlformats.org/officeDocument/2006/relationships/hyperlink" Target="http://mecanicademateriales.wikidot.com/mecanica-de-materiales" TargetMode="External"/><Relationship Id="rId2" Type="http://schemas.openxmlformats.org/officeDocument/2006/relationships/hyperlink" Target="https://es.slideshare.net/JEzeqGG/estatica-de-particulas" TargetMode="External"/><Relationship Id="rId1" Type="http://schemas.openxmlformats.org/officeDocument/2006/relationships/slideLayout" Target="../slideLayouts/slideLayout7.xml"/><Relationship Id="rId6" Type="http://schemas.openxmlformats.org/officeDocument/2006/relationships/hyperlink" Target="https://www.educarex.es/pub/cont/com/0055/documentos/10_Informaci%C3%B3n/02_Fichas_generales/Vibraciones_mecanicas.pdf" TargetMode="External"/><Relationship Id="rId5" Type="http://schemas.openxmlformats.org/officeDocument/2006/relationships/hyperlink" Target="http://www.electrontools.com/Home/WP/2016/10/18/leyes-de-newton-primera-segunda-y-tercera/" TargetMode="External"/><Relationship Id="rId4" Type="http://schemas.openxmlformats.org/officeDocument/2006/relationships/hyperlink" Target="https://ayudinga.com/curso/elementos-de-mecanic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hyperlink" Target="http://mecanicademateriales.wikidot.com/flexion-pura" TargetMode="External"/><Relationship Id="rId3" Type="http://schemas.openxmlformats.org/officeDocument/2006/relationships/hyperlink" Target="http://mecanicademateriales.wikidot.com/esfuerzo" TargetMode="External"/><Relationship Id="rId7" Type="http://schemas.openxmlformats.org/officeDocument/2006/relationships/hyperlink" Target="http://mecanicademateriales.wikidot.com/wiki:torsion" TargetMode="Externa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hyperlink" Target="http://mecanicademateriales.wikidot.com/wiki:carga-multiaxial" TargetMode="External"/><Relationship Id="rId5" Type="http://schemas.openxmlformats.org/officeDocument/2006/relationships/hyperlink" Target="http://mecanicademateriales.wikidot.com/cuerpo-solido" TargetMode="External"/><Relationship Id="rId10" Type="http://schemas.openxmlformats.org/officeDocument/2006/relationships/hyperlink" Target="http://mecanicademateriales.wikidot.com/transformaciones-de-esfuerzos-y-deformaciones" TargetMode="External"/><Relationship Id="rId4" Type="http://schemas.openxmlformats.org/officeDocument/2006/relationships/hyperlink" Target="http://mecanicademateriales.wikidot.com/deformacion" TargetMode="External"/><Relationship Id="rId9" Type="http://schemas.openxmlformats.org/officeDocument/2006/relationships/hyperlink" Target="http://mecanicademateriales.wikidot.com/carga-transversa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corpiocgi.co.uk/wp-content/uploads/2011/10/Lotus_0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4"/>
            <a:ext cx="12192000" cy="6859074"/>
          </a:xfrm>
          <a:prstGeom prst="rect">
            <a:avLst/>
          </a:prstGeom>
          <a:noFill/>
          <a:extLst>
            <a:ext uri="{909E8E84-426E-40DD-AFC4-6F175D3DCCD1}">
              <a14:hiddenFill xmlns:a14="http://schemas.microsoft.com/office/drawing/2010/main">
                <a:solidFill>
                  <a:srgbClr val="FFFFFF"/>
                </a:solidFill>
              </a14:hiddenFill>
            </a:ext>
          </a:extLst>
        </p:spPr>
      </p:pic>
      <p:sp>
        <p:nvSpPr>
          <p:cNvPr id="2" name="2 Subtítulo"/>
          <p:cNvSpPr txBox="1">
            <a:spLocks/>
          </p:cNvSpPr>
          <p:nvPr/>
        </p:nvSpPr>
        <p:spPr>
          <a:xfrm>
            <a:off x="4133771" y="1135797"/>
            <a:ext cx="6400800" cy="64807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buNone/>
            </a:pPr>
            <a:r>
              <a:rPr lang="es-MX" sz="1800" b="1" i="1" dirty="0" smtClean="0">
                <a:ln w="22225">
                  <a:solidFill>
                    <a:schemeClr val="accent2"/>
                  </a:solidFill>
                  <a:prstDash val="solid"/>
                </a:ln>
                <a:solidFill>
                  <a:schemeClr val="accent2">
                    <a:lumMod val="40000"/>
                    <a:lumOff val="60000"/>
                  </a:schemeClr>
                </a:solidFill>
                <a:latin typeface="Arial" pitchFamily="34" charset="0"/>
                <a:cs typeface="Arial" pitchFamily="34" charset="0"/>
              </a:rPr>
              <a:t>UNIDAD ACADÉMICA PROFESIONAL TIANGUISTENCO</a:t>
            </a:r>
          </a:p>
          <a:p>
            <a:pPr marL="0" indent="0" algn="ctr">
              <a:buNone/>
            </a:pPr>
            <a:r>
              <a:rPr lang="es-MX" sz="1600" b="1" i="1" dirty="0" smtClean="0">
                <a:solidFill>
                  <a:schemeClr val="tx1">
                    <a:lumMod val="65000"/>
                  </a:schemeClr>
                </a:solidFill>
                <a:latin typeface="Arial" pitchFamily="34" charset="0"/>
                <a:cs typeface="Arial" pitchFamily="34" charset="0"/>
              </a:rPr>
              <a:t>Ingeniería en Plásticos</a:t>
            </a:r>
          </a:p>
          <a:p>
            <a:pPr marL="0" indent="0" algn="ctr">
              <a:buNone/>
            </a:pPr>
            <a:endParaRPr lang="es-MX" sz="1600" b="1" i="1" dirty="0">
              <a:latin typeface="Arial" pitchFamily="34" charset="0"/>
              <a:cs typeface="Arial" pitchFamily="34" charset="0"/>
            </a:endParaRPr>
          </a:p>
        </p:txBody>
      </p:sp>
      <p:sp>
        <p:nvSpPr>
          <p:cNvPr id="3" name="1 Título"/>
          <p:cNvSpPr txBox="1">
            <a:spLocks/>
          </p:cNvSpPr>
          <p:nvPr/>
        </p:nvSpPr>
        <p:spPr>
          <a:xfrm>
            <a:off x="2992339" y="2485639"/>
            <a:ext cx="6903204"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de Aprendizaje:</a:t>
            </a:r>
          </a:p>
          <a:p>
            <a:r>
              <a:rPr lang="es-MX" sz="2800" b="1" dirty="0" smtClean="0">
                <a:solidFill>
                  <a:srgbClr val="C00000"/>
                </a:solidFill>
                <a:latin typeface="Arial" pitchFamily="34" charset="0"/>
                <a:cs typeface="Arial" pitchFamily="34" charset="0"/>
              </a:rPr>
              <a:t>“Ingeniería </a:t>
            </a:r>
            <a:r>
              <a:rPr lang="es-MX" sz="2800" b="1" dirty="0">
                <a:solidFill>
                  <a:srgbClr val="C00000"/>
                </a:solidFill>
                <a:latin typeface="Arial" pitchFamily="34" charset="0"/>
                <a:cs typeface="Arial" pitchFamily="34" charset="0"/>
              </a:rPr>
              <a:t>Asistida por Computadora</a:t>
            </a:r>
            <a:r>
              <a:rPr lang="es-MX" sz="2800" b="1" dirty="0" smtClean="0">
                <a:solidFill>
                  <a:srgbClr val="C00000"/>
                </a:solidFill>
                <a:latin typeface="Arial" pitchFamily="34" charset="0"/>
                <a:cs typeface="Arial" pitchFamily="34" charset="0"/>
              </a:rPr>
              <a:t>”</a:t>
            </a:r>
            <a:endParaRPr lang="es-MX" sz="2400" b="1" dirty="0">
              <a:solidFill>
                <a:srgbClr val="C00000"/>
              </a:solidFill>
              <a:latin typeface="Arial" pitchFamily="34" charset="0"/>
              <a:cs typeface="Arial" pitchFamily="34" charset="0"/>
            </a:endParaRPr>
          </a:p>
        </p:txBody>
      </p:sp>
      <p:sp>
        <p:nvSpPr>
          <p:cNvPr id="4" name="1 Título"/>
          <p:cNvSpPr txBox="1">
            <a:spLocks/>
          </p:cNvSpPr>
          <p:nvPr/>
        </p:nvSpPr>
        <p:spPr>
          <a:xfrm>
            <a:off x="5920355" y="5572587"/>
            <a:ext cx="6172200" cy="1368152"/>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algn="r"/>
            <a:r>
              <a:rPr lang="en-US" sz="2400" b="1" i="1" dirty="0" smtClean="0">
                <a:solidFill>
                  <a:schemeClr val="tx1"/>
                </a:solidFill>
                <a:latin typeface="Arial" pitchFamily="34" charset="0"/>
                <a:cs typeface="Arial" pitchFamily="34" charset="0"/>
              </a:rPr>
              <a:t>M. en Ed. Raul Mendez Ramirez</a:t>
            </a:r>
          </a:p>
          <a:p>
            <a:pPr algn="r"/>
            <a:r>
              <a:rPr lang="en-US" sz="1600" b="1" i="1" dirty="0" smtClean="0">
                <a:solidFill>
                  <a:srgbClr val="0070C0"/>
                </a:solidFill>
                <a:latin typeface="Arial" pitchFamily="34" charset="0"/>
                <a:cs typeface="Arial" pitchFamily="34" charset="0"/>
              </a:rPr>
              <a:t>07.02.18</a:t>
            </a:r>
            <a:endParaRPr lang="es-MX" sz="1600" b="1" i="1" dirty="0">
              <a:solidFill>
                <a:srgbClr val="0070C0"/>
              </a:solidFill>
              <a:latin typeface="Arial" pitchFamily="34" charset="0"/>
              <a:cs typeface="Arial" pitchFamily="34" charset="0"/>
            </a:endParaRPr>
          </a:p>
        </p:txBody>
      </p:sp>
      <p:sp>
        <p:nvSpPr>
          <p:cNvPr id="5" name="1 Título"/>
          <p:cNvSpPr txBox="1">
            <a:spLocks/>
          </p:cNvSpPr>
          <p:nvPr/>
        </p:nvSpPr>
        <p:spPr>
          <a:xfrm>
            <a:off x="2992339" y="3658710"/>
            <a:ext cx="6832848" cy="1811903"/>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I:</a:t>
            </a:r>
          </a:p>
          <a:p>
            <a:r>
              <a:rPr lang="es-MX" sz="2800" dirty="0" smtClean="0">
                <a:solidFill>
                  <a:srgbClr val="FFFF00"/>
                </a:solidFill>
                <a:latin typeface="Arial" panose="020B0604020202020204" pitchFamily="34" charset="0"/>
                <a:cs typeface="Arial" panose="020B0604020202020204" pitchFamily="34" charset="0"/>
              </a:rPr>
              <a:t>Temas </a:t>
            </a:r>
            <a:r>
              <a:rPr lang="es-MX" sz="2800" dirty="0">
                <a:solidFill>
                  <a:srgbClr val="FFFF00"/>
                </a:solidFill>
                <a:latin typeface="Arial" panose="020B0604020202020204" pitchFamily="34" charset="0"/>
                <a:cs typeface="Arial" panose="020B0604020202020204" pitchFamily="34" charset="0"/>
              </a:rPr>
              <a:t>básicos de Mecánica de Cuerpos Rígidos, Transferencia de Calor e Introducción al CAE.</a:t>
            </a:r>
            <a:endParaRPr lang="es-ES" sz="2800" dirty="0">
              <a:solidFill>
                <a:srgbClr val="FFFF00"/>
              </a:solidFill>
              <a:latin typeface="Arial" panose="020B0604020202020204" pitchFamily="34" charset="0"/>
              <a:cs typeface="Arial" panose="020B0604020202020204" pitchFamily="34" charset="0"/>
            </a:endParaRPr>
          </a:p>
        </p:txBody>
      </p:sp>
      <p:pic>
        <p:nvPicPr>
          <p:cNvPr id="6" name="Picture 8"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263" y="150050"/>
            <a:ext cx="2304256" cy="2304256"/>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3085699" y="-159812"/>
            <a:ext cx="8496944" cy="619724"/>
          </a:xfrm>
          <a:prstGeom prst="rect">
            <a:avLst/>
          </a:prstGeom>
        </p:spPr>
        <p:txBody>
          <a:bodyPr>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MX" sz="2400" b="1" dirty="0" smtClean="0">
                <a:solidFill>
                  <a:schemeClr val="tx1"/>
                </a:solidFill>
                <a:effectLst/>
                <a:latin typeface="Arial" pitchFamily="34" charset="0"/>
                <a:cs typeface="Arial" pitchFamily="34" charset="0"/>
              </a:rPr>
              <a:t>UNIVERSIDAD AUTONOMA DEL ESTADO DE MEXICO</a:t>
            </a:r>
            <a:endParaRPr lang="es-MX" sz="2400" b="1"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4937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62445" y="177589"/>
            <a:ext cx="10515600" cy="1325563"/>
          </a:xfrm>
        </p:spPr>
        <p:txBody>
          <a:bodyPr>
            <a:normAutofit/>
          </a:bodyPr>
          <a:lstStyle/>
          <a:p>
            <a:pPr lvl="2" algn="ctr"/>
            <a:r>
              <a:rPr lang="es-MX" sz="3600" b="1" dirty="0" smtClean="0">
                <a:latin typeface="Arial" panose="020B0604020202020204" pitchFamily="34" charset="0"/>
                <a:cs typeface="Arial" panose="020B0604020202020204" pitchFamily="34" charset="0"/>
              </a:rPr>
              <a:t>1.1.5. Análisis </a:t>
            </a:r>
            <a:r>
              <a:rPr lang="es-MX" sz="3600" b="1" dirty="0">
                <a:latin typeface="Arial" panose="020B0604020202020204" pitchFamily="34" charset="0"/>
                <a:cs typeface="Arial" panose="020B0604020202020204" pitchFamily="34" charset="0"/>
              </a:rPr>
              <a:t>de Armaduras por el método de Nodos</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sp>
        <p:nvSpPr>
          <p:cNvPr id="3" name="Rectángulo 2"/>
          <p:cNvSpPr/>
          <p:nvPr/>
        </p:nvSpPr>
        <p:spPr>
          <a:xfrm>
            <a:off x="5708073" y="1503152"/>
            <a:ext cx="6096000" cy="2308324"/>
          </a:xfrm>
          <a:prstGeom prst="rect">
            <a:avLst/>
          </a:prstGeom>
        </p:spPr>
        <p:txBody>
          <a:bodyPr>
            <a:spAutoFit/>
          </a:bodyPr>
          <a:lstStyle/>
          <a:p>
            <a:pPr algn="just"/>
            <a:r>
              <a:rPr lang="es-MX" b="1" dirty="0">
                <a:solidFill>
                  <a:srgbClr val="C00000"/>
                </a:solidFill>
                <a:latin typeface="Verdana" panose="020B0604030504040204" pitchFamily="34" charset="0"/>
              </a:rPr>
              <a:t>Armadura:</a:t>
            </a:r>
            <a:r>
              <a:rPr lang="es-MX" dirty="0">
                <a:solidFill>
                  <a:srgbClr val="333333"/>
                </a:solidFill>
                <a:latin typeface="Verdana" panose="020B0604030504040204" pitchFamily="34" charset="0"/>
              </a:rPr>
              <a:t> Es un tipo de estructura de mayor importancia en ingeniería. Proporciona soluciones tanto </a:t>
            </a:r>
            <a:r>
              <a:rPr lang="es-MX" b="1" dirty="0">
                <a:solidFill>
                  <a:srgbClr val="333333"/>
                </a:solidFill>
                <a:latin typeface="Verdana" panose="020B0604030504040204" pitchFamily="34" charset="0"/>
              </a:rPr>
              <a:t>prácticas</a:t>
            </a:r>
            <a:r>
              <a:rPr lang="es-MX" dirty="0">
                <a:solidFill>
                  <a:srgbClr val="333333"/>
                </a:solidFill>
                <a:latin typeface="Verdana" panose="020B0604030504040204" pitchFamily="34" charset="0"/>
              </a:rPr>
              <a:t> </a:t>
            </a:r>
            <a:r>
              <a:rPr lang="es-MX" dirty="0" smtClean="0">
                <a:solidFill>
                  <a:srgbClr val="333333"/>
                </a:solidFill>
                <a:latin typeface="Verdana" panose="020B0604030504040204" pitchFamily="34" charset="0"/>
              </a:rPr>
              <a:t>como económicas</a:t>
            </a:r>
            <a:r>
              <a:rPr lang="es-MX" dirty="0">
                <a:solidFill>
                  <a:srgbClr val="333333"/>
                </a:solidFill>
                <a:latin typeface="Verdana" panose="020B0604030504040204" pitchFamily="34" charset="0"/>
              </a:rPr>
              <a:t> a muchos problemas, principalmente en el diseño de </a:t>
            </a:r>
            <a:r>
              <a:rPr lang="es-MX" b="1" dirty="0">
                <a:solidFill>
                  <a:srgbClr val="333333"/>
                </a:solidFill>
                <a:latin typeface="Verdana" panose="020B0604030504040204" pitchFamily="34" charset="0"/>
              </a:rPr>
              <a:t>puentes y edificios</a:t>
            </a:r>
            <a:r>
              <a:rPr lang="es-MX" dirty="0">
                <a:solidFill>
                  <a:srgbClr val="333333"/>
                </a:solidFill>
                <a:latin typeface="Verdana" panose="020B0604030504040204" pitchFamily="34" charset="0"/>
              </a:rPr>
              <a:t>. Las armaduras </a:t>
            </a:r>
            <a:r>
              <a:rPr lang="es-MX" dirty="0" smtClean="0">
                <a:solidFill>
                  <a:srgbClr val="333333"/>
                </a:solidFill>
                <a:latin typeface="Verdana" panose="020B0604030504040204" pitchFamily="34" charset="0"/>
              </a:rPr>
              <a:t>se componen </a:t>
            </a:r>
            <a:r>
              <a:rPr lang="es-MX" dirty="0">
                <a:solidFill>
                  <a:srgbClr val="333333"/>
                </a:solidFill>
                <a:latin typeface="Verdana" panose="020B0604030504040204" pitchFamily="34" charset="0"/>
              </a:rPr>
              <a:t>de estructuras planas en dos dimensiones, pero que,  varios planos unidos entre sí pueden formar elementos tridimensionales. </a:t>
            </a:r>
            <a:endParaRPr lang="es-MX" dirty="0"/>
          </a:p>
        </p:txBody>
      </p:sp>
      <p:sp>
        <p:nvSpPr>
          <p:cNvPr id="4" name="Rectángulo 3"/>
          <p:cNvSpPr/>
          <p:nvPr/>
        </p:nvSpPr>
        <p:spPr>
          <a:xfrm>
            <a:off x="221673" y="4110612"/>
            <a:ext cx="6096000" cy="2585323"/>
          </a:xfrm>
          <a:prstGeom prst="rect">
            <a:avLst/>
          </a:prstGeom>
        </p:spPr>
        <p:txBody>
          <a:bodyPr>
            <a:spAutoFit/>
          </a:bodyPr>
          <a:lstStyle/>
          <a:p>
            <a:pPr algn="just"/>
            <a:r>
              <a:rPr lang="es-MX" b="1" dirty="0">
                <a:solidFill>
                  <a:srgbClr val="C00000"/>
                </a:solidFill>
                <a:latin typeface="Verdana" panose="020B0604030504040204" pitchFamily="34" charset="0"/>
              </a:rPr>
              <a:t>Nodos:</a:t>
            </a:r>
            <a:r>
              <a:rPr lang="es-MX" dirty="0">
                <a:solidFill>
                  <a:srgbClr val="333333"/>
                </a:solidFill>
                <a:latin typeface="Verdana" panose="020B0604030504040204" pitchFamily="34" charset="0"/>
              </a:rPr>
              <a:t> Son las conexiones entre cada miembro. Las fuerzas que actúan sobre ellos se reducen a un solo punto, porque son las mismas fuerzas transmitidas desde los ejes de los miembros. A través de los nodos nunca se puede atravesar un miembro. Las conexiones en los nudos están formadas usualmente por </a:t>
            </a:r>
            <a:r>
              <a:rPr lang="es-MX" b="1" dirty="0">
                <a:solidFill>
                  <a:srgbClr val="333333"/>
                </a:solidFill>
                <a:latin typeface="Verdana" panose="020B0604030504040204" pitchFamily="34" charset="0"/>
              </a:rPr>
              <a:t>pernos o soldadura</a:t>
            </a:r>
            <a:r>
              <a:rPr lang="es-MX" dirty="0">
                <a:solidFill>
                  <a:srgbClr val="333333"/>
                </a:solidFill>
                <a:latin typeface="Verdana" panose="020B0604030504040204" pitchFamily="34" charset="0"/>
              </a:rPr>
              <a:t> en los extremos de los miembros unidos a una placa común llamada </a:t>
            </a:r>
            <a:r>
              <a:rPr lang="es-MX" b="1" dirty="0">
                <a:solidFill>
                  <a:srgbClr val="333333"/>
                </a:solidFill>
                <a:latin typeface="Verdana" panose="020B0604030504040204" pitchFamily="34" charset="0"/>
              </a:rPr>
              <a:t>placa de unión</a:t>
            </a:r>
            <a:r>
              <a:rPr lang="es-MX" dirty="0">
                <a:solidFill>
                  <a:srgbClr val="333333"/>
                </a:solidFill>
                <a:latin typeface="Verdana" panose="020B0604030504040204" pitchFamily="34" charset="0"/>
              </a:rPr>
              <a:t>.</a:t>
            </a:r>
            <a:endParaRPr lang="es-MX" dirty="0"/>
          </a:p>
        </p:txBody>
      </p:sp>
      <p:pic>
        <p:nvPicPr>
          <p:cNvPr id="7170" name="Picture 2" descr="Resultado de imagen para puen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445" y="987614"/>
            <a:ext cx="3953407" cy="28238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7172" name="Picture 4"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1866" y="3811476"/>
            <a:ext cx="3038033" cy="30380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1945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Transferencia de C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6232" y="4000500"/>
            <a:ext cx="5142249" cy="2753591"/>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p:cNvSpPr>
            <a:spLocks noGrp="1"/>
          </p:cNvSpPr>
          <p:nvPr>
            <p:ph type="title"/>
          </p:nvPr>
        </p:nvSpPr>
        <p:spPr>
          <a:xfrm>
            <a:off x="862445" y="177590"/>
            <a:ext cx="10515600" cy="674466"/>
          </a:xfrm>
        </p:spPr>
        <p:txBody>
          <a:bodyPr>
            <a:normAutofit/>
          </a:bodyPr>
          <a:lstStyle/>
          <a:p>
            <a:pPr lvl="2" algn="ctr"/>
            <a:r>
              <a:rPr lang="es-MX" sz="3600" b="1" dirty="0" smtClean="0">
                <a:latin typeface="Arial" panose="020B0604020202020204" pitchFamily="34" charset="0"/>
                <a:cs typeface="Arial" panose="020B0604020202020204" pitchFamily="34" charset="0"/>
              </a:rPr>
              <a:t>1.2. Temas </a:t>
            </a:r>
            <a:r>
              <a:rPr lang="es-MX" sz="3600" b="1" dirty="0">
                <a:latin typeface="Arial" panose="020B0604020202020204" pitchFamily="34" charset="0"/>
                <a:cs typeface="Arial" panose="020B0604020202020204" pitchFamily="34" charset="0"/>
              </a:rPr>
              <a:t>básicos de Transferencia de Calor</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sp>
        <p:nvSpPr>
          <p:cNvPr id="2" name="Rectángulo 1"/>
          <p:cNvSpPr/>
          <p:nvPr/>
        </p:nvSpPr>
        <p:spPr>
          <a:xfrm>
            <a:off x="284017" y="5111417"/>
            <a:ext cx="6096000" cy="1477328"/>
          </a:xfrm>
          <a:prstGeom prst="rect">
            <a:avLst/>
          </a:prstGeom>
        </p:spPr>
        <p:txBody>
          <a:bodyPr>
            <a:spAutoFit/>
          </a:bodyPr>
          <a:lstStyle/>
          <a:p>
            <a:r>
              <a:rPr lang="es-MX" dirty="0"/>
              <a:t>La </a:t>
            </a:r>
            <a:r>
              <a:rPr lang="es-MX" b="1" dirty="0">
                <a:solidFill>
                  <a:srgbClr val="C00000"/>
                </a:solidFill>
              </a:rPr>
              <a:t>transferencia de </a:t>
            </a:r>
            <a:r>
              <a:rPr lang="es-MX" b="1" dirty="0" smtClean="0">
                <a:solidFill>
                  <a:srgbClr val="C00000"/>
                </a:solidFill>
              </a:rPr>
              <a:t>calor </a:t>
            </a:r>
            <a:r>
              <a:rPr lang="es-MX" dirty="0" smtClean="0"/>
              <a:t>se </a:t>
            </a:r>
            <a:r>
              <a:rPr lang="es-MX" dirty="0"/>
              <a:t>produce normalmente desde un objeto con alta temperatura, a otro objeto con temperatura mas baja. La transferencia de calor cambia la energía interna de ambos sistemas implicados, de acuerdo con la primera ley de la </a:t>
            </a:r>
            <a:r>
              <a:rPr lang="es-MX" dirty="0" smtClean="0"/>
              <a:t>Termodinámica. </a:t>
            </a:r>
            <a:endParaRPr lang="es-MX" dirty="0"/>
          </a:p>
        </p:txBody>
      </p:sp>
      <p:pic>
        <p:nvPicPr>
          <p:cNvPr id="8196" name="Picture 4" descr="Resultado de imagen para Transferencia de Cal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2270" y="1017855"/>
            <a:ext cx="2954734" cy="281684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Resultado de imagen para Transferencia de Calor"/>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299122" y="1266248"/>
            <a:ext cx="7095913" cy="360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5121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62445" y="177590"/>
            <a:ext cx="10515600" cy="674466"/>
          </a:xfrm>
        </p:spPr>
        <p:txBody>
          <a:bodyPr>
            <a:normAutofit/>
          </a:bodyPr>
          <a:lstStyle/>
          <a:p>
            <a:pPr lvl="2" algn="ctr"/>
            <a:r>
              <a:rPr lang="es-MX" sz="3600" b="1" dirty="0" smtClean="0">
                <a:latin typeface="Arial" panose="020B0604020202020204" pitchFamily="34" charset="0"/>
                <a:cs typeface="Arial" panose="020B0604020202020204" pitchFamily="34" charset="0"/>
              </a:rPr>
              <a:t>1.2.1. Leyes </a:t>
            </a:r>
            <a:r>
              <a:rPr lang="es-MX" sz="3600" b="1" dirty="0">
                <a:latin typeface="Arial" panose="020B0604020202020204" pitchFamily="34" charset="0"/>
                <a:cs typeface="Arial" panose="020B0604020202020204" pitchFamily="34" charset="0"/>
              </a:rPr>
              <a:t>de la termodinámica</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sp>
        <p:nvSpPr>
          <p:cNvPr id="3" name="Rectángulo 2"/>
          <p:cNvSpPr/>
          <p:nvPr/>
        </p:nvSpPr>
        <p:spPr>
          <a:xfrm>
            <a:off x="533401" y="1073325"/>
            <a:ext cx="6096000" cy="5016758"/>
          </a:xfrm>
          <a:prstGeom prst="rect">
            <a:avLst/>
          </a:prstGeom>
        </p:spPr>
        <p:txBody>
          <a:bodyPr>
            <a:spAutoFit/>
          </a:bodyPr>
          <a:lstStyle/>
          <a:p>
            <a:r>
              <a:rPr lang="es-MX" sz="2000" dirty="0"/>
              <a:t>El punto de partida para la mayor parte de las consideraciones termodinámicas son las leyes (o principios) de la </a:t>
            </a:r>
            <a:r>
              <a:rPr lang="es-MX" sz="2000" b="1" dirty="0">
                <a:solidFill>
                  <a:srgbClr val="C00000"/>
                </a:solidFill>
              </a:rPr>
              <a:t>termodinámica</a:t>
            </a:r>
            <a:r>
              <a:rPr lang="es-MX" sz="2000" dirty="0"/>
              <a:t>, que postulan que la energía puede ser intercambiada entre sistemas físicos en forma de calor o trabajo. También se postula la existencia de una </a:t>
            </a:r>
            <a:r>
              <a:rPr lang="es-MX" sz="2000" dirty="0" smtClean="0"/>
              <a:t>magnitud llamada</a:t>
            </a:r>
            <a:r>
              <a:rPr lang="es-MX" sz="2000" dirty="0"/>
              <a:t> entropía, que puede ser definida para cualquier sistema. Se reconocen tres leyes clásicas (definidas a lo largo del siglo XIX y principios del XX) y una cuarta ley, denominada ley cero, que fue desarrollada en los años 30 del siglo XX pero que establece las bases sobre las que se levantan las otras tres. Es importante remarcar que los principios de la termodinámica son válidos siempre y cuando se apliquen en sistemas macroscópicos, pero inaplicables a nivel microscópico.</a:t>
            </a:r>
          </a:p>
        </p:txBody>
      </p:sp>
      <p:pic>
        <p:nvPicPr>
          <p:cNvPr id="9218" name="Picture 2" descr="Resultado de imagen para leyes de la termodinamica"/>
          <p:cNvPicPr>
            <a:picLocks noChangeAspect="1" noChangeArrowheads="1"/>
          </p:cNvPicPr>
          <p:nvPr/>
        </p:nvPicPr>
        <p:blipFill rotWithShape="1">
          <a:blip r:embed="rId2">
            <a:extLst>
              <a:ext uri="{28A0092B-C50C-407E-A947-70E740481C1C}">
                <a14:useLocalDpi xmlns:a14="http://schemas.microsoft.com/office/drawing/2010/main" val="0"/>
              </a:ext>
            </a:extLst>
          </a:blip>
          <a:srcRect l="30574" t="42300" r="31364" b="16341"/>
          <a:stretch/>
        </p:blipFill>
        <p:spPr bwMode="auto">
          <a:xfrm>
            <a:off x="6483575" y="1350818"/>
            <a:ext cx="5074579" cy="4135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1052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62445" y="177590"/>
            <a:ext cx="10515600" cy="674466"/>
          </a:xfrm>
        </p:spPr>
        <p:txBody>
          <a:bodyPr>
            <a:normAutofit/>
          </a:bodyPr>
          <a:lstStyle/>
          <a:p>
            <a:pPr lvl="2" algn="ctr"/>
            <a:r>
              <a:rPr lang="es-MX" sz="3600" b="1" dirty="0" smtClean="0">
                <a:latin typeface="Arial" panose="020B0604020202020204" pitchFamily="34" charset="0"/>
                <a:cs typeface="Arial" panose="020B0604020202020204" pitchFamily="34" charset="0"/>
              </a:rPr>
              <a:t>1.2.1. Leyes </a:t>
            </a:r>
            <a:r>
              <a:rPr lang="es-MX" sz="3600" b="1" dirty="0">
                <a:latin typeface="Arial" panose="020B0604020202020204" pitchFamily="34" charset="0"/>
                <a:cs typeface="Arial" panose="020B0604020202020204" pitchFamily="34" charset="0"/>
              </a:rPr>
              <a:t>de la termodinámica</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sp>
        <p:nvSpPr>
          <p:cNvPr id="2" name="Rectángulo 1"/>
          <p:cNvSpPr/>
          <p:nvPr/>
        </p:nvSpPr>
        <p:spPr>
          <a:xfrm>
            <a:off x="491836" y="1042208"/>
            <a:ext cx="6428509" cy="5447645"/>
          </a:xfrm>
          <a:prstGeom prst="rect">
            <a:avLst/>
          </a:prstGeom>
        </p:spPr>
        <p:txBody>
          <a:bodyPr wrap="square">
            <a:spAutoFit/>
          </a:bodyPr>
          <a:lstStyle/>
          <a:p>
            <a:pPr algn="just"/>
            <a:r>
              <a:rPr lang="es-MX" sz="2400" b="1" dirty="0">
                <a:solidFill>
                  <a:srgbClr val="C00000"/>
                </a:solidFill>
              </a:rPr>
              <a:t>Primera ley de la termodinámica:</a:t>
            </a:r>
          </a:p>
          <a:p>
            <a:r>
              <a:rPr lang="es-MX" dirty="0"/>
              <a:t>El primer principio de la termodinámica, también conocido como primera ley de la termodinámica, establece que “la energía no se crea ni se destruye, solo se transforma“. Esto quiere decir que si se realiza trabajo sobre un </a:t>
            </a:r>
            <a:r>
              <a:rPr lang="es-MX" dirty="0" smtClean="0"/>
              <a:t>sistema</a:t>
            </a:r>
            <a:r>
              <a:rPr lang="es-MX" dirty="0"/>
              <a:t> o bien éste intercambia calor con otro, la energía interna del sistema cambiará</a:t>
            </a:r>
            <a:r>
              <a:rPr lang="es-MX" dirty="0" smtClean="0"/>
              <a:t>.</a:t>
            </a:r>
          </a:p>
          <a:p>
            <a:pPr algn="just"/>
            <a:endParaRPr lang="es-MX" dirty="0"/>
          </a:p>
          <a:p>
            <a:pPr algn="just"/>
            <a:r>
              <a:rPr lang="es-MX" dirty="0"/>
              <a:t>Más formalmente, este principio se descompone en dos partes:</a:t>
            </a:r>
          </a:p>
          <a:p>
            <a:pPr>
              <a:buFont typeface="Arial" panose="020B0604020202020204" pitchFamily="34" charset="0"/>
              <a:buChar char="•"/>
            </a:pPr>
            <a:r>
              <a:rPr lang="es-MX" b="1" dirty="0">
                <a:solidFill>
                  <a:srgbClr val="C00000"/>
                </a:solidFill>
              </a:rPr>
              <a:t>El «principio de la accesibilidad adiabática» </a:t>
            </a:r>
            <a:r>
              <a:rPr lang="es-MX" dirty="0"/>
              <a:t>(en termodinámica, adiabático quiere decir que no intercambia calor con su entorno), que dice que “el conjunto de los estados de equilibrio a los que puede acceder un sistema termodinámico cerrado es, adiabáticamente, un conjunto simplemente conexo“.</a:t>
            </a:r>
          </a:p>
          <a:p>
            <a:pPr>
              <a:buFont typeface="Arial" panose="020B0604020202020204" pitchFamily="34" charset="0"/>
              <a:buChar char="•"/>
            </a:pPr>
            <a:r>
              <a:rPr lang="es-MX" b="1" dirty="0">
                <a:solidFill>
                  <a:srgbClr val="C00000"/>
                </a:solidFill>
              </a:rPr>
              <a:t>El «principio de conservación de la energía», </a:t>
            </a:r>
            <a:r>
              <a:rPr lang="es-MX" dirty="0"/>
              <a:t>que establece que “el trabajo de la conexión adiabática entre dos estados de equilibrio de un sistema cerrado depende exclusivamente de ambos estados conectados“.</a:t>
            </a:r>
          </a:p>
        </p:txBody>
      </p:sp>
      <p:pic>
        <p:nvPicPr>
          <p:cNvPr id="10244" name="Picture 4" descr="Resultado de imagen para primera ley de la termodinamica ejemp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2317" y="1444344"/>
            <a:ext cx="3991699" cy="5045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181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62445" y="177590"/>
            <a:ext cx="10515600" cy="674466"/>
          </a:xfrm>
        </p:spPr>
        <p:txBody>
          <a:bodyPr>
            <a:normAutofit/>
          </a:bodyPr>
          <a:lstStyle/>
          <a:p>
            <a:pPr lvl="2" algn="ctr"/>
            <a:r>
              <a:rPr lang="es-MX" sz="3600" b="1" dirty="0" smtClean="0">
                <a:latin typeface="Arial" panose="020B0604020202020204" pitchFamily="34" charset="0"/>
                <a:cs typeface="Arial" panose="020B0604020202020204" pitchFamily="34" charset="0"/>
              </a:rPr>
              <a:t>1.2.1. Leyes </a:t>
            </a:r>
            <a:r>
              <a:rPr lang="es-MX" sz="3600" b="1" dirty="0">
                <a:latin typeface="Arial" panose="020B0604020202020204" pitchFamily="34" charset="0"/>
                <a:cs typeface="Arial" panose="020B0604020202020204" pitchFamily="34" charset="0"/>
              </a:rPr>
              <a:t>de la termodinámica</a:t>
            </a:r>
            <a:r>
              <a:rPr lang="es-MX" sz="3600" b="1" dirty="0" smtClean="0">
                <a:latin typeface="Arial" panose="020B0604020202020204" pitchFamily="34" charset="0"/>
                <a:cs typeface="Arial" panose="020B0604020202020204" pitchFamily="34" charset="0"/>
              </a:rPr>
              <a:t>.</a:t>
            </a:r>
            <a:endParaRPr lang="es-MX" sz="3600" b="1" dirty="0">
              <a:latin typeface="Arial" panose="020B0604020202020204" pitchFamily="34" charset="0"/>
              <a:cs typeface="Arial" panose="020B0604020202020204" pitchFamily="34" charset="0"/>
            </a:endParaRPr>
          </a:p>
        </p:txBody>
      </p:sp>
      <p:pic>
        <p:nvPicPr>
          <p:cNvPr id="10242" name="Picture 2" descr="Resultado de imagen para leyes de la termodinam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9236" y="2236868"/>
            <a:ext cx="5704477" cy="3104059"/>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263236" y="852056"/>
            <a:ext cx="6096000" cy="6001643"/>
          </a:xfrm>
          <a:prstGeom prst="rect">
            <a:avLst/>
          </a:prstGeom>
        </p:spPr>
        <p:txBody>
          <a:bodyPr>
            <a:spAutoFit/>
          </a:bodyPr>
          <a:lstStyle/>
          <a:p>
            <a:r>
              <a:rPr lang="es-MX" dirty="0"/>
              <a:t>El segundo principio de la termodinámica, también conocido como </a:t>
            </a:r>
            <a:r>
              <a:rPr lang="es-MX" sz="2400" b="1" dirty="0">
                <a:solidFill>
                  <a:srgbClr val="C00000"/>
                </a:solidFill>
              </a:rPr>
              <a:t>segunda ley de la termodinámica</a:t>
            </a:r>
            <a:r>
              <a:rPr lang="es-MX" dirty="0"/>
              <a:t>, establece que “</a:t>
            </a:r>
            <a:r>
              <a:rPr lang="es-MX" b="1" dirty="0">
                <a:solidFill>
                  <a:srgbClr val="C00000"/>
                </a:solidFill>
              </a:rPr>
              <a:t>la cantidad de entropía del </a:t>
            </a:r>
            <a:r>
              <a:rPr lang="es-MX" b="1" dirty="0" smtClean="0">
                <a:solidFill>
                  <a:srgbClr val="C00000"/>
                </a:solidFill>
              </a:rPr>
              <a:t>universo</a:t>
            </a:r>
            <a:r>
              <a:rPr lang="es-MX" b="1" dirty="0">
                <a:solidFill>
                  <a:srgbClr val="C00000"/>
                </a:solidFill>
              </a:rPr>
              <a:t> tiende a incrementarse en el tiempo</a:t>
            </a:r>
            <a:r>
              <a:rPr lang="es-MX" dirty="0"/>
              <a:t>“. </a:t>
            </a:r>
            <a:endParaRPr lang="es-MX" dirty="0" smtClean="0"/>
          </a:p>
          <a:p>
            <a:endParaRPr lang="es-MX" dirty="0"/>
          </a:p>
          <a:p>
            <a:r>
              <a:rPr lang="es-MX" dirty="0" smtClean="0"/>
              <a:t>Esta </a:t>
            </a:r>
            <a:r>
              <a:rPr lang="es-MX" dirty="0"/>
              <a:t>ley marca la dirección en la que deben llevarse a cabo los procesos termodinámicos y, por lo tanto, la imposibilidad de que ocurran en el sentido contrario (por ejemplo, que una mancha de tinta dispersada en el agua pueda volver a concentrarse en un pequeño volumen). </a:t>
            </a:r>
            <a:endParaRPr lang="es-MX" dirty="0" smtClean="0"/>
          </a:p>
          <a:p>
            <a:endParaRPr lang="es-MX" dirty="0"/>
          </a:p>
          <a:p>
            <a:r>
              <a:rPr lang="es-MX" dirty="0" smtClean="0"/>
              <a:t>También </a:t>
            </a:r>
            <a:r>
              <a:rPr lang="es-MX" dirty="0"/>
              <a:t>establece, en algunos casos, la imposibilidad de convertir completamente toda la energía de un tipo en otro sin pérdidas. De esta forma, la segunda ley impone restricciones para las transferencias de energía que hipotéticamente pudieran llevarse a cabo teniendo en cuenta sólo el primer principio. Esta ley apoya todo su contenido aceptando la existencia de una magnitud física llamada entropía, de tal manera que, para un sistema aislado (que no intercambia materia ni energía con su entorno), la variación de la entropía siempre debe ser mayor que cero.</a:t>
            </a:r>
          </a:p>
        </p:txBody>
      </p:sp>
    </p:spTree>
    <p:extLst>
      <p:ext uri="{BB962C8B-B14F-4D97-AF65-F5344CB8AC3E}">
        <p14:creationId xmlns:p14="http://schemas.microsoft.com/office/powerpoint/2010/main" val="3440522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7145" y="1229326"/>
            <a:ext cx="6096000" cy="5355312"/>
          </a:xfrm>
          <a:prstGeom prst="rect">
            <a:avLst/>
          </a:prstGeom>
        </p:spPr>
        <p:txBody>
          <a:bodyPr>
            <a:spAutoFit/>
          </a:bodyPr>
          <a:lstStyle/>
          <a:p>
            <a:pPr algn="just"/>
            <a:r>
              <a:rPr lang="es-MX" dirty="0"/>
              <a:t>El tercer principio de la termodinámica, también conocido como </a:t>
            </a:r>
            <a:r>
              <a:rPr lang="es-MX" b="1" dirty="0">
                <a:solidFill>
                  <a:srgbClr val="C00000"/>
                </a:solidFill>
              </a:rPr>
              <a:t>tercera ley de la </a:t>
            </a:r>
            <a:r>
              <a:rPr lang="es-MX" b="1" dirty="0" smtClean="0">
                <a:solidFill>
                  <a:srgbClr val="C00000"/>
                </a:solidFill>
              </a:rPr>
              <a:t>termodinámica </a:t>
            </a:r>
            <a:r>
              <a:rPr lang="es-MX" dirty="0" smtClean="0"/>
              <a:t>y</a:t>
            </a:r>
            <a:r>
              <a:rPr lang="es-MX" dirty="0"/>
              <a:t>, más adecuadamente como postulado de </a:t>
            </a:r>
            <a:r>
              <a:rPr lang="es-MX" dirty="0" err="1"/>
              <a:t>Nernst</a:t>
            </a:r>
            <a:r>
              <a:rPr lang="es-MX" dirty="0"/>
              <a:t>, afirma que “no se puede alcanzar el cero absoluto en un número finito de procesos físicos“, lo que, sucintamente, puede definirse como</a:t>
            </a:r>
            <a:r>
              <a:rPr lang="es-MX" dirty="0" smtClean="0"/>
              <a:t>:</a:t>
            </a:r>
          </a:p>
          <a:p>
            <a:pPr algn="just"/>
            <a:endParaRPr lang="es-MX" dirty="0"/>
          </a:p>
          <a:p>
            <a:pPr>
              <a:buFont typeface="Arial" panose="020B0604020202020204" pitchFamily="34" charset="0"/>
              <a:buChar char="•"/>
            </a:pPr>
            <a:r>
              <a:rPr lang="es-MX" i="1" dirty="0"/>
              <a:t>Al llegar al cero absoluto, </a:t>
            </a:r>
            <a:r>
              <a:rPr lang="es-MX" i="1" dirty="0" smtClean="0"/>
              <a:t>0K</a:t>
            </a:r>
            <a:r>
              <a:rPr lang="es-MX" i="1" dirty="0"/>
              <a:t>, cualquier proceso de un sistema físico se detiene.</a:t>
            </a:r>
          </a:p>
          <a:p>
            <a:pPr>
              <a:buFont typeface="Arial" panose="020B0604020202020204" pitchFamily="34" charset="0"/>
              <a:buChar char="•"/>
            </a:pPr>
            <a:r>
              <a:rPr lang="es-MX" i="1" dirty="0"/>
              <a:t>Al llegar al cero absoluto la entropía alcanza un valor mínimo y constante</a:t>
            </a:r>
            <a:r>
              <a:rPr lang="es-MX" i="1" dirty="0" smtClean="0"/>
              <a:t>.</a:t>
            </a:r>
          </a:p>
          <a:p>
            <a:pPr>
              <a:buFont typeface="Arial" panose="020B0604020202020204" pitchFamily="34" charset="0"/>
              <a:buChar char="•"/>
            </a:pPr>
            <a:endParaRPr lang="es-MX" dirty="0"/>
          </a:p>
          <a:p>
            <a:pPr algn="just"/>
            <a:r>
              <a:rPr lang="es-MX" dirty="0"/>
              <a:t>Algunas fuentes se refieren incorrectamente al postulado de </a:t>
            </a:r>
            <a:r>
              <a:rPr lang="es-MX" dirty="0" err="1"/>
              <a:t>Nernst</a:t>
            </a:r>
            <a:r>
              <a:rPr lang="es-MX" dirty="0"/>
              <a:t> (denominado así por ser propuesto por </a:t>
            </a:r>
            <a:r>
              <a:rPr lang="es-MX" dirty="0" err="1"/>
              <a:t>Walther</a:t>
            </a:r>
            <a:r>
              <a:rPr lang="es-MX" dirty="0"/>
              <a:t> </a:t>
            </a:r>
            <a:r>
              <a:rPr lang="es-MX" dirty="0" err="1"/>
              <a:t>Nernst</a:t>
            </a:r>
            <a:r>
              <a:rPr lang="es-MX" dirty="0"/>
              <a:t>) como “la tercera de las leyes de la termodinámica“, pero es importante reconocer que no es una noción exigida por la termodinámica clásica, por lo que resulta inapropiado tratarlo de «ley», siendo incluso inconsistente con la mecánica estadística clásica y necesitando el establecimiento previo de la estadística cuántica para ser valorado adecuadamente. </a:t>
            </a:r>
          </a:p>
        </p:txBody>
      </p:sp>
      <p:sp>
        <p:nvSpPr>
          <p:cNvPr id="3" name="Título 1"/>
          <p:cNvSpPr txBox="1">
            <a:spLocks/>
          </p:cNvSpPr>
          <p:nvPr/>
        </p:nvSpPr>
        <p:spPr>
          <a:xfrm>
            <a:off x="862445" y="177590"/>
            <a:ext cx="10515600" cy="67446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2" algn="ctr"/>
            <a:r>
              <a:rPr lang="es-MX" sz="3600" b="1" kern="0" dirty="0" smtClean="0">
                <a:solidFill>
                  <a:sysClr val="windowText" lastClr="000000"/>
                </a:solidFill>
                <a:latin typeface="Arial" panose="020B0604020202020204" pitchFamily="34" charset="0"/>
                <a:cs typeface="Arial" panose="020B0604020202020204" pitchFamily="34" charset="0"/>
              </a:rPr>
              <a:t>1.2.1. Leyes de la termodinámica.</a:t>
            </a:r>
          </a:p>
        </p:txBody>
      </p:sp>
      <p:pic>
        <p:nvPicPr>
          <p:cNvPr id="12290" name="Picture 2" descr="Resultado de imagen para tercera ley de la termodinamica"/>
          <p:cNvPicPr>
            <a:picLocks noChangeAspect="1" noChangeArrowheads="1"/>
          </p:cNvPicPr>
          <p:nvPr/>
        </p:nvPicPr>
        <p:blipFill>
          <a:blip r:embed="rId2">
            <a:duotone>
              <a:prstClr val="black"/>
              <a:schemeClr val="accent6">
                <a:lumMod val="60000"/>
                <a:lumOff val="40000"/>
                <a:tint val="45000"/>
                <a:satMod val="400000"/>
              </a:schemeClr>
            </a:duotone>
            <a:extLst>
              <a:ext uri="{28A0092B-C50C-407E-A947-70E740481C1C}">
                <a14:useLocalDpi xmlns:a14="http://schemas.microsoft.com/office/drawing/2010/main" val="0"/>
              </a:ext>
            </a:extLst>
          </a:blip>
          <a:srcRect/>
          <a:stretch>
            <a:fillRect/>
          </a:stretch>
        </p:blipFill>
        <p:spPr bwMode="auto">
          <a:xfrm>
            <a:off x="6847320" y="1841211"/>
            <a:ext cx="4954918" cy="39776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786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820403" y="314224"/>
            <a:ext cx="10515600" cy="674466"/>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2" algn="ctr"/>
            <a:r>
              <a:rPr lang="es-MX" sz="3600" b="1" kern="0" dirty="0" smtClean="0">
                <a:solidFill>
                  <a:sysClr val="windowText" lastClr="000000"/>
                </a:solidFill>
                <a:latin typeface="Arial" panose="020B0604020202020204" pitchFamily="34" charset="0"/>
                <a:cs typeface="Arial" panose="020B0604020202020204" pitchFamily="34" charset="0"/>
              </a:rPr>
              <a:t>1.2.2. </a:t>
            </a:r>
            <a:r>
              <a:rPr lang="es-MX" sz="3600" dirty="0" smtClean="0">
                <a:latin typeface="Arial" panose="020B0604020202020204" pitchFamily="34" charset="0"/>
                <a:ea typeface="Calibri" panose="020F0502020204030204" pitchFamily="34" charset="0"/>
                <a:cs typeface="Times New Roman" panose="02020603050405020304" pitchFamily="18" charset="0"/>
              </a:rPr>
              <a:t>Transferencia </a:t>
            </a:r>
            <a:r>
              <a:rPr lang="es-MX" sz="3600" dirty="0">
                <a:latin typeface="Arial" panose="020B0604020202020204" pitchFamily="34" charset="0"/>
                <a:ea typeface="Calibri" panose="020F0502020204030204" pitchFamily="34" charset="0"/>
                <a:cs typeface="Times New Roman" panose="02020603050405020304" pitchFamily="18" charset="0"/>
              </a:rPr>
              <a:t>de calor por conducción y convección.</a:t>
            </a:r>
          </a:p>
          <a:p>
            <a:pPr marL="0" lvl="2" algn="ctr"/>
            <a:endParaRPr lang="es-MX" sz="3600" b="1" kern="0" dirty="0" smtClean="0">
              <a:solidFill>
                <a:sysClr val="windowText" lastClr="000000"/>
              </a:solidFill>
              <a:latin typeface="Arial" panose="020B0604020202020204" pitchFamily="34" charset="0"/>
              <a:cs typeface="Arial" panose="020B0604020202020204" pitchFamily="34" charset="0"/>
            </a:endParaRPr>
          </a:p>
        </p:txBody>
      </p:sp>
      <p:sp>
        <p:nvSpPr>
          <p:cNvPr id="3" name="Rectángulo 2"/>
          <p:cNvSpPr/>
          <p:nvPr/>
        </p:nvSpPr>
        <p:spPr>
          <a:xfrm>
            <a:off x="820403" y="1246690"/>
            <a:ext cx="6096000" cy="2616101"/>
          </a:xfrm>
          <a:prstGeom prst="rect">
            <a:avLst/>
          </a:prstGeom>
        </p:spPr>
        <p:txBody>
          <a:bodyPr>
            <a:spAutoFit/>
          </a:bodyPr>
          <a:lstStyle/>
          <a:p>
            <a:pPr algn="just"/>
            <a:r>
              <a:rPr lang="es-MX" sz="2000" b="1" dirty="0" smtClean="0">
                <a:solidFill>
                  <a:srgbClr val="111111"/>
                </a:solidFill>
                <a:latin typeface="Roboto"/>
              </a:rPr>
              <a:t>Conducción:</a:t>
            </a:r>
            <a:endParaRPr lang="es-MX" sz="2000" b="1" dirty="0">
              <a:solidFill>
                <a:srgbClr val="111111"/>
              </a:solidFill>
              <a:latin typeface="Roboto"/>
            </a:endParaRPr>
          </a:p>
          <a:p>
            <a:pPr algn="just"/>
            <a:r>
              <a:rPr lang="es-MX" dirty="0">
                <a:solidFill>
                  <a:srgbClr val="222222"/>
                </a:solidFill>
                <a:latin typeface="Verdana" panose="020B0604030504040204" pitchFamily="34" charset="0"/>
              </a:rPr>
              <a:t>Es la más sencilla de entender, consiste en la transferencia de calor entre dos puntos de un cuerpo que se encuentran a diferente temperatura sin que se produzca transferencia de materia entre ellos</a:t>
            </a:r>
            <a:r>
              <a:rPr lang="es-MX" dirty="0" smtClean="0">
                <a:solidFill>
                  <a:srgbClr val="222222"/>
                </a:solidFill>
                <a:latin typeface="Verdana" panose="020B0604030504040204" pitchFamily="34" charset="0"/>
              </a:rPr>
              <a:t>.</a:t>
            </a:r>
          </a:p>
          <a:p>
            <a:pPr algn="just"/>
            <a:endParaRPr lang="es-MX" dirty="0">
              <a:solidFill>
                <a:srgbClr val="222222"/>
              </a:solidFill>
              <a:latin typeface="Verdana" panose="020B0604030504040204" pitchFamily="34" charset="0"/>
            </a:endParaRPr>
          </a:p>
          <a:p>
            <a:pPr algn="just"/>
            <a:endParaRPr lang="es-MX" dirty="0">
              <a:solidFill>
                <a:srgbClr val="222222"/>
              </a:solidFill>
              <a:latin typeface="Verdana" panose="020B0604030504040204" pitchFamily="34" charset="0"/>
            </a:endParaRPr>
          </a:p>
          <a:p>
            <a:pPr algn="just"/>
            <a:r>
              <a:rPr lang="es-MX" u="sng" dirty="0">
                <a:solidFill>
                  <a:srgbClr val="222222"/>
                </a:solidFill>
                <a:latin typeface="Verdana" panose="020B0604030504040204" pitchFamily="34" charset="0"/>
              </a:rPr>
              <a:t>Ejemplo</a:t>
            </a:r>
            <a:r>
              <a:rPr lang="es-MX" dirty="0">
                <a:solidFill>
                  <a:srgbClr val="222222"/>
                </a:solidFill>
                <a:latin typeface="Verdana" panose="020B0604030504040204" pitchFamily="34" charset="0"/>
              </a:rPr>
              <a:t>:</a:t>
            </a:r>
            <a:endParaRPr lang="es-MX" b="0" i="0" dirty="0">
              <a:solidFill>
                <a:srgbClr val="222222"/>
              </a:solidFill>
              <a:effectLst/>
              <a:latin typeface="Verdana" panose="020B0604030504040204" pitchFamily="34" charset="0"/>
            </a:endParaRPr>
          </a:p>
        </p:txBody>
      </p:sp>
      <p:sp>
        <p:nvSpPr>
          <p:cNvPr id="4" name="Rectángulo 3"/>
          <p:cNvSpPr/>
          <p:nvPr/>
        </p:nvSpPr>
        <p:spPr>
          <a:xfrm>
            <a:off x="1849821" y="4120791"/>
            <a:ext cx="6096000" cy="1754326"/>
          </a:xfrm>
          <a:prstGeom prst="rect">
            <a:avLst/>
          </a:prstGeom>
        </p:spPr>
        <p:txBody>
          <a:bodyPr>
            <a:spAutoFit/>
          </a:bodyPr>
          <a:lstStyle/>
          <a:p>
            <a:r>
              <a:rPr lang="es-MX" dirty="0">
                <a:solidFill>
                  <a:srgbClr val="222222"/>
                </a:solidFill>
                <a:latin typeface="Verdana" panose="020B0604030504040204" pitchFamily="34" charset="0"/>
              </a:rPr>
              <a:t>Tengo una barra metálica con un extremo a 80ºC y otro a temperatura ambiente, si no tengo ninguna otra influencia externa y el extremo caliente se mantiene a 80ºC, habrá una transferencia de calor por conducción desde el extremo caliente hacia el frío incrementando la temperatura de este </a:t>
            </a:r>
            <a:r>
              <a:rPr lang="es-MX" dirty="0" smtClean="0">
                <a:solidFill>
                  <a:srgbClr val="222222"/>
                </a:solidFill>
                <a:latin typeface="Verdana" panose="020B0604030504040204" pitchFamily="34" charset="0"/>
              </a:rPr>
              <a:t>último.</a:t>
            </a:r>
            <a:endParaRPr lang="es-MX" dirty="0"/>
          </a:p>
        </p:txBody>
      </p:sp>
      <p:pic>
        <p:nvPicPr>
          <p:cNvPr id="1026" name="Picture 2" descr="barra al ro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775" y="1246690"/>
            <a:ext cx="4191000" cy="2438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027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820403" y="314224"/>
            <a:ext cx="10515600" cy="674466"/>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2" algn="ctr"/>
            <a:r>
              <a:rPr lang="es-MX" sz="3600" b="1" kern="0" dirty="0" smtClean="0">
                <a:solidFill>
                  <a:sysClr val="windowText" lastClr="000000"/>
                </a:solidFill>
                <a:latin typeface="Arial" panose="020B0604020202020204" pitchFamily="34" charset="0"/>
                <a:cs typeface="Arial" panose="020B0604020202020204" pitchFamily="34" charset="0"/>
              </a:rPr>
              <a:t>1.2.2. </a:t>
            </a:r>
            <a:r>
              <a:rPr lang="es-MX" sz="3600" dirty="0" smtClean="0">
                <a:latin typeface="Arial" panose="020B0604020202020204" pitchFamily="34" charset="0"/>
                <a:ea typeface="Calibri" panose="020F0502020204030204" pitchFamily="34" charset="0"/>
                <a:cs typeface="Times New Roman" panose="02020603050405020304" pitchFamily="18" charset="0"/>
              </a:rPr>
              <a:t>Transferencia </a:t>
            </a:r>
            <a:r>
              <a:rPr lang="es-MX" sz="3600" dirty="0">
                <a:latin typeface="Arial" panose="020B0604020202020204" pitchFamily="34" charset="0"/>
                <a:ea typeface="Calibri" panose="020F0502020204030204" pitchFamily="34" charset="0"/>
                <a:cs typeface="Times New Roman" panose="02020603050405020304" pitchFamily="18" charset="0"/>
              </a:rPr>
              <a:t>de calor por conducción y convección.</a:t>
            </a:r>
          </a:p>
          <a:p>
            <a:pPr marL="0" lvl="2" algn="ctr"/>
            <a:endParaRPr lang="es-MX" sz="3600" b="1" kern="0" dirty="0" smtClean="0">
              <a:solidFill>
                <a:sysClr val="windowText" lastClr="000000"/>
              </a:solidFill>
              <a:latin typeface="Arial" panose="020B0604020202020204" pitchFamily="34" charset="0"/>
              <a:cs typeface="Arial" panose="020B0604020202020204" pitchFamily="34" charset="0"/>
            </a:endParaRPr>
          </a:p>
        </p:txBody>
      </p:sp>
      <p:sp>
        <p:nvSpPr>
          <p:cNvPr id="5" name="Rectángulo 4"/>
          <p:cNvSpPr/>
          <p:nvPr/>
        </p:nvSpPr>
        <p:spPr>
          <a:xfrm>
            <a:off x="820403" y="988690"/>
            <a:ext cx="6096000" cy="1477328"/>
          </a:xfrm>
          <a:prstGeom prst="rect">
            <a:avLst/>
          </a:prstGeom>
        </p:spPr>
        <p:txBody>
          <a:bodyPr>
            <a:spAutoFit/>
          </a:bodyPr>
          <a:lstStyle/>
          <a:p>
            <a:pPr algn="just"/>
            <a:r>
              <a:rPr lang="es-MX" b="1" dirty="0" smtClean="0">
                <a:solidFill>
                  <a:srgbClr val="111111"/>
                </a:solidFill>
                <a:latin typeface="Roboto"/>
              </a:rPr>
              <a:t>Convección:</a:t>
            </a:r>
          </a:p>
          <a:p>
            <a:pPr algn="just"/>
            <a:endParaRPr lang="es-MX" dirty="0">
              <a:solidFill>
                <a:srgbClr val="111111"/>
              </a:solidFill>
              <a:latin typeface="Roboto"/>
            </a:endParaRPr>
          </a:p>
          <a:p>
            <a:pPr algn="just"/>
            <a:r>
              <a:rPr lang="es-MX" dirty="0">
                <a:solidFill>
                  <a:srgbClr val="222222"/>
                </a:solidFill>
                <a:latin typeface="Verdana" panose="020B0604030504040204" pitchFamily="34" charset="0"/>
              </a:rPr>
              <a:t>En este sistema de transferencia de calor interviene un fluido (gas o líquido) en movimiento que transporta la energía térmica entre dos zonas.</a:t>
            </a:r>
            <a:endParaRPr lang="es-MX" b="0" i="0" dirty="0">
              <a:solidFill>
                <a:srgbClr val="222222"/>
              </a:solidFill>
              <a:effectLst/>
              <a:latin typeface="Verdana" panose="020B0604030504040204" pitchFamily="34" charset="0"/>
            </a:endParaRPr>
          </a:p>
        </p:txBody>
      </p:sp>
      <p:sp>
        <p:nvSpPr>
          <p:cNvPr id="6" name="Rectángulo 5"/>
          <p:cNvSpPr/>
          <p:nvPr/>
        </p:nvSpPr>
        <p:spPr>
          <a:xfrm>
            <a:off x="820403" y="2887682"/>
            <a:ext cx="4708038" cy="3970318"/>
          </a:xfrm>
          <a:prstGeom prst="rect">
            <a:avLst/>
          </a:prstGeom>
        </p:spPr>
        <p:txBody>
          <a:bodyPr wrap="square">
            <a:spAutoFit/>
          </a:bodyPr>
          <a:lstStyle/>
          <a:p>
            <a:pPr algn="just"/>
            <a:r>
              <a:rPr lang="es-MX" i="1" dirty="0">
                <a:solidFill>
                  <a:srgbClr val="222222"/>
                </a:solidFill>
                <a:effectLst>
                  <a:outerShdw blurRad="38100" dist="38100" dir="2700000" algn="tl">
                    <a:srgbClr val="000000">
                      <a:alpha val="43137"/>
                    </a:srgbClr>
                  </a:outerShdw>
                </a:effectLst>
                <a:latin typeface="Verdana" panose="020B0604030504040204" pitchFamily="34" charset="0"/>
              </a:rPr>
              <a:t>La transmisión de calor por convección puede ser</a:t>
            </a:r>
            <a:r>
              <a:rPr lang="es-MX" i="1" dirty="0" smtClean="0">
                <a:solidFill>
                  <a:srgbClr val="222222"/>
                </a:solidFill>
                <a:effectLst>
                  <a:outerShdw blurRad="38100" dist="38100" dir="2700000" algn="tl">
                    <a:srgbClr val="000000">
                      <a:alpha val="43137"/>
                    </a:srgbClr>
                  </a:outerShdw>
                </a:effectLst>
                <a:latin typeface="Verdana" panose="020B0604030504040204" pitchFamily="34" charset="0"/>
              </a:rPr>
              <a:t>:</a:t>
            </a:r>
          </a:p>
          <a:p>
            <a:pPr algn="just"/>
            <a:endParaRPr lang="es-MX" dirty="0">
              <a:solidFill>
                <a:srgbClr val="222222"/>
              </a:solidFill>
              <a:latin typeface="Verdana" panose="020B0604030504040204" pitchFamily="34" charset="0"/>
            </a:endParaRPr>
          </a:p>
          <a:p>
            <a:pPr algn="just">
              <a:buFont typeface="Arial" panose="020B0604020202020204" pitchFamily="34" charset="0"/>
              <a:buChar char="•"/>
            </a:pPr>
            <a:r>
              <a:rPr lang="es-MX" b="1" dirty="0">
                <a:solidFill>
                  <a:srgbClr val="222222"/>
                </a:solidFill>
                <a:latin typeface="Verdana" panose="020B0604030504040204" pitchFamily="34" charset="0"/>
              </a:rPr>
              <a:t>Forzada</a:t>
            </a:r>
            <a:r>
              <a:rPr lang="es-MX" dirty="0">
                <a:solidFill>
                  <a:srgbClr val="222222"/>
                </a:solidFill>
                <a:latin typeface="Verdana" panose="020B0604030504040204" pitchFamily="34" charset="0"/>
              </a:rPr>
              <a:t>: a través de un ventilador (aire) o bomba (agua) se mueve el fluido a través de una zona caliente y éste transporta el calor hacía la zona fría</a:t>
            </a:r>
            <a:r>
              <a:rPr lang="es-MX" dirty="0" smtClean="0">
                <a:solidFill>
                  <a:srgbClr val="222222"/>
                </a:solidFill>
                <a:latin typeface="Verdana" panose="020B0604030504040204" pitchFamily="34" charset="0"/>
              </a:rPr>
              <a:t>.</a:t>
            </a:r>
          </a:p>
          <a:p>
            <a:pPr algn="just">
              <a:buFont typeface="Arial" panose="020B0604020202020204" pitchFamily="34" charset="0"/>
              <a:buChar char="•"/>
            </a:pPr>
            <a:endParaRPr lang="es-MX" dirty="0">
              <a:solidFill>
                <a:srgbClr val="222222"/>
              </a:solidFill>
              <a:latin typeface="Verdana" panose="020B0604030504040204" pitchFamily="34" charset="0"/>
            </a:endParaRPr>
          </a:p>
          <a:p>
            <a:pPr algn="just">
              <a:buFont typeface="Arial" panose="020B0604020202020204" pitchFamily="34" charset="0"/>
              <a:buChar char="•"/>
            </a:pPr>
            <a:r>
              <a:rPr lang="es-MX" b="1" dirty="0">
                <a:solidFill>
                  <a:srgbClr val="222222"/>
                </a:solidFill>
                <a:latin typeface="Verdana" panose="020B0604030504040204" pitchFamily="34" charset="0"/>
              </a:rPr>
              <a:t>Natural</a:t>
            </a:r>
            <a:r>
              <a:rPr lang="es-MX" dirty="0">
                <a:solidFill>
                  <a:srgbClr val="222222"/>
                </a:solidFill>
                <a:latin typeface="Verdana" panose="020B0604030504040204" pitchFamily="34" charset="0"/>
              </a:rPr>
              <a:t>: el propio fluido extrae calor de la zona caliente y cambia su densidad haciendo que se desplace hacía la zona más fría donde cede su calor.</a:t>
            </a:r>
            <a:endParaRPr lang="es-MX" b="0" i="0" dirty="0">
              <a:solidFill>
                <a:srgbClr val="222222"/>
              </a:solidFill>
              <a:effectLst/>
              <a:latin typeface="Verdana" panose="020B0604030504040204" pitchFamily="34" charset="0"/>
            </a:endParaRPr>
          </a:p>
        </p:txBody>
      </p:sp>
      <p:pic>
        <p:nvPicPr>
          <p:cNvPr id="3074" name="Picture 2" descr="transferencia de c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6878" y="3140484"/>
            <a:ext cx="5238750" cy="30384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15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45931" y="2090567"/>
            <a:ext cx="5181600" cy="3970318"/>
          </a:xfrm>
          <a:prstGeom prst="rect">
            <a:avLst/>
          </a:prstGeom>
        </p:spPr>
        <p:txBody>
          <a:bodyPr wrap="square">
            <a:spAutoFit/>
          </a:bodyPr>
          <a:lstStyle/>
          <a:p>
            <a:r>
              <a:rPr lang="es-MX" u="sng" dirty="0">
                <a:solidFill>
                  <a:srgbClr val="222222"/>
                </a:solidFill>
                <a:latin typeface="Verdana" panose="020B0604030504040204" pitchFamily="34" charset="0"/>
              </a:rPr>
              <a:t>Ejemplo</a:t>
            </a:r>
            <a:r>
              <a:rPr lang="es-MX" dirty="0" smtClean="0">
                <a:solidFill>
                  <a:srgbClr val="222222"/>
                </a:solidFill>
                <a:latin typeface="Verdana" panose="020B0604030504040204" pitchFamily="34" charset="0"/>
              </a:rPr>
              <a:t>:</a:t>
            </a:r>
          </a:p>
          <a:p>
            <a:endParaRPr lang="es-MX" dirty="0">
              <a:solidFill>
                <a:srgbClr val="222222"/>
              </a:solidFill>
              <a:latin typeface="Verdana" panose="020B0604030504040204" pitchFamily="34" charset="0"/>
            </a:endParaRPr>
          </a:p>
          <a:p>
            <a:pPr algn="just"/>
            <a:r>
              <a:rPr lang="es-MX" dirty="0">
                <a:solidFill>
                  <a:srgbClr val="222222"/>
                </a:solidFill>
                <a:latin typeface="Verdana" panose="020B0604030504040204" pitchFamily="34" charset="0"/>
              </a:rPr>
              <a:t>Si enciendo un radiador y espero a que alcance una temperatura bastante alta, no tengo más que poner una mano encima (a una distancia prudencial) para ver que existe un flujo de aire por convección natural. El aire alrededor del radiador se calienta disminuyendo su densidad, por lo tanto, al pesar menos que el aire ambiente, fluye hacía arriba dando paso a un “aire de renovación” alrededor del radiador, reiniciando el proceso de forma cíclica.</a:t>
            </a:r>
            <a:endParaRPr lang="es-MX" b="0" i="0" dirty="0">
              <a:solidFill>
                <a:srgbClr val="222222"/>
              </a:solidFill>
              <a:effectLst/>
              <a:latin typeface="Verdana" panose="020B0604030504040204" pitchFamily="34" charset="0"/>
            </a:endParaRPr>
          </a:p>
        </p:txBody>
      </p:sp>
      <p:sp>
        <p:nvSpPr>
          <p:cNvPr id="3" name="Título 1"/>
          <p:cNvSpPr txBox="1">
            <a:spLocks/>
          </p:cNvSpPr>
          <p:nvPr/>
        </p:nvSpPr>
        <p:spPr>
          <a:xfrm>
            <a:off x="820403" y="314224"/>
            <a:ext cx="10515600" cy="862936"/>
          </a:xfrm>
          <a:prstGeom prst="rect">
            <a:avLst/>
          </a:prstGeom>
        </p:spPr>
        <p:txBody>
          <a:bodyP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2" algn="ctr"/>
            <a:r>
              <a:rPr lang="es-MX" sz="3600" b="1" kern="0" dirty="0" smtClean="0">
                <a:solidFill>
                  <a:sysClr val="windowText" lastClr="000000"/>
                </a:solidFill>
                <a:latin typeface="Arial" panose="020B0604020202020204" pitchFamily="34" charset="0"/>
                <a:cs typeface="Arial" panose="020B0604020202020204" pitchFamily="34" charset="0"/>
              </a:rPr>
              <a:t>1.2.2. </a:t>
            </a:r>
            <a:r>
              <a:rPr lang="es-MX" sz="3600" b="1" dirty="0" smtClean="0">
                <a:latin typeface="Arial" panose="020B0604020202020204" pitchFamily="34" charset="0"/>
                <a:ea typeface="Calibri" panose="020F0502020204030204" pitchFamily="34" charset="0"/>
                <a:cs typeface="Times New Roman" panose="02020603050405020304" pitchFamily="18" charset="0"/>
              </a:rPr>
              <a:t>Transferencia </a:t>
            </a:r>
            <a:r>
              <a:rPr lang="es-MX" sz="3600" b="1" dirty="0">
                <a:latin typeface="Arial" panose="020B0604020202020204" pitchFamily="34" charset="0"/>
                <a:ea typeface="Calibri" panose="020F0502020204030204" pitchFamily="34" charset="0"/>
                <a:cs typeface="Times New Roman" panose="02020603050405020304" pitchFamily="18" charset="0"/>
              </a:rPr>
              <a:t>de calor por conducción y </a:t>
            </a:r>
            <a:r>
              <a:rPr lang="es-MX" sz="3600" b="1" dirty="0" smtClean="0">
                <a:latin typeface="Arial" panose="020B0604020202020204" pitchFamily="34" charset="0"/>
                <a:ea typeface="Calibri" panose="020F0502020204030204" pitchFamily="34" charset="0"/>
                <a:cs typeface="Times New Roman" panose="02020603050405020304" pitchFamily="18" charset="0"/>
              </a:rPr>
              <a:t>convección</a:t>
            </a:r>
            <a:r>
              <a:rPr lang="es-MX" sz="3600" b="1" dirty="0">
                <a:latin typeface="Arial" panose="020B0604020202020204" pitchFamily="34" charset="0"/>
                <a:ea typeface="Calibri" panose="020F0502020204030204" pitchFamily="34" charset="0"/>
                <a:cs typeface="Times New Roman" panose="02020603050405020304" pitchFamily="18" charset="0"/>
              </a:rPr>
              <a:t>.</a:t>
            </a:r>
          </a:p>
        </p:txBody>
      </p:sp>
      <p:pic>
        <p:nvPicPr>
          <p:cNvPr id="2050" name="Picture 2" descr="conveccion radiado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7260567" y="1089245"/>
            <a:ext cx="3743763" cy="5278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301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20403" y="314224"/>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spcAft>
                <a:spcPts val="0"/>
              </a:spcAft>
            </a:pPr>
            <a:r>
              <a:rPr lang="es-MX" sz="3600" b="1" kern="0" dirty="0" smtClean="0">
                <a:solidFill>
                  <a:sysClr val="windowText" lastClr="000000"/>
                </a:solidFill>
                <a:latin typeface="Arial" panose="020B0604020202020204" pitchFamily="34" charset="0"/>
                <a:cs typeface="Arial" panose="020B0604020202020204" pitchFamily="34" charset="0"/>
              </a:rPr>
              <a:t>1.3 </a:t>
            </a:r>
            <a:r>
              <a:rPr lang="es-MX" sz="3600" b="1" kern="0" dirty="0">
                <a:solidFill>
                  <a:sysClr val="windowText" lastClr="000000"/>
                </a:solidFill>
                <a:latin typeface="Arial" panose="020B0604020202020204" pitchFamily="34" charset="0"/>
                <a:cs typeface="Arial" panose="020B0604020202020204" pitchFamily="34" charset="0"/>
              </a:rPr>
              <a:t>Introducción al CAE.</a:t>
            </a:r>
          </a:p>
        </p:txBody>
      </p:sp>
      <p:sp>
        <p:nvSpPr>
          <p:cNvPr id="4" name="Rectángulo 3"/>
          <p:cNvSpPr/>
          <p:nvPr/>
        </p:nvSpPr>
        <p:spPr>
          <a:xfrm>
            <a:off x="1008994" y="1455711"/>
            <a:ext cx="7147034" cy="369332"/>
          </a:xfrm>
          <a:prstGeom prst="rect">
            <a:avLst/>
          </a:prstGeom>
        </p:spPr>
        <p:txBody>
          <a:bodyPr wrap="square">
            <a:spAutoFit/>
          </a:bodyPr>
          <a:lstStyle/>
          <a:p>
            <a:r>
              <a:rPr lang="es-MX" b="1" dirty="0">
                <a:solidFill>
                  <a:srgbClr val="000000"/>
                </a:solidFill>
                <a:latin typeface="Times New Roman" panose="02020603050405020304" pitchFamily="18" charset="0"/>
              </a:rPr>
              <a:t>CAE = </a:t>
            </a:r>
            <a:r>
              <a:rPr lang="es-MX" dirty="0">
                <a:solidFill>
                  <a:srgbClr val="000000"/>
                </a:solidFill>
                <a:latin typeface="Times New Roman" panose="02020603050405020304" pitchFamily="18" charset="0"/>
              </a:rPr>
              <a:t>Ingeniería asistida por ordenador (</a:t>
            </a:r>
            <a:r>
              <a:rPr lang="es-MX" dirty="0" err="1">
                <a:solidFill>
                  <a:srgbClr val="000000"/>
                </a:solidFill>
                <a:latin typeface="Times New Roman" panose="02020603050405020304" pitchFamily="18" charset="0"/>
              </a:rPr>
              <a:t>Computer-Aided</a:t>
            </a:r>
            <a:r>
              <a:rPr lang="es-MX" dirty="0">
                <a:solidFill>
                  <a:srgbClr val="000000"/>
                </a:solidFill>
                <a:latin typeface="Times New Roman" panose="02020603050405020304" pitchFamily="18" charset="0"/>
              </a:rPr>
              <a:t>- </a:t>
            </a:r>
            <a:r>
              <a:rPr lang="es-MX" dirty="0" err="1" smtClean="0">
                <a:solidFill>
                  <a:srgbClr val="000000"/>
                </a:solidFill>
                <a:latin typeface="Times New Roman" panose="02020603050405020304" pitchFamily="18" charset="0"/>
              </a:rPr>
              <a:t>Engineering</a:t>
            </a:r>
            <a:r>
              <a:rPr lang="es-MX" dirty="0" smtClean="0">
                <a:solidFill>
                  <a:srgbClr val="000000"/>
                </a:solidFill>
                <a:latin typeface="Times New Roman" panose="02020603050405020304" pitchFamily="18" charset="0"/>
              </a:rPr>
              <a:t>)</a:t>
            </a:r>
            <a:endParaRPr lang="es-MX" dirty="0"/>
          </a:p>
        </p:txBody>
      </p:sp>
      <p:sp>
        <p:nvSpPr>
          <p:cNvPr id="5" name="Rectángulo 4"/>
          <p:cNvSpPr/>
          <p:nvPr/>
        </p:nvSpPr>
        <p:spPr>
          <a:xfrm>
            <a:off x="651641" y="2103594"/>
            <a:ext cx="6096000" cy="2585323"/>
          </a:xfrm>
          <a:prstGeom prst="rect">
            <a:avLst/>
          </a:prstGeom>
        </p:spPr>
        <p:txBody>
          <a:bodyPr>
            <a:spAutoFit/>
          </a:bodyPr>
          <a:lstStyle/>
          <a:p>
            <a:pPr algn="just"/>
            <a:r>
              <a:rPr lang="es-MX" dirty="0">
                <a:solidFill>
                  <a:srgbClr val="000000"/>
                </a:solidFill>
                <a:latin typeface="opensans"/>
              </a:rPr>
              <a:t>Bajo el nombre de ingeniería asistida por computador (</a:t>
            </a:r>
            <a:r>
              <a:rPr lang="es-MX" dirty="0" err="1">
                <a:solidFill>
                  <a:srgbClr val="000000"/>
                </a:solidFill>
                <a:latin typeface="opensans"/>
              </a:rPr>
              <a:t>Computer</a:t>
            </a:r>
            <a:r>
              <a:rPr lang="es-MX" dirty="0">
                <a:solidFill>
                  <a:srgbClr val="000000"/>
                </a:solidFill>
                <a:latin typeface="opensans"/>
              </a:rPr>
              <a:t> </a:t>
            </a:r>
            <a:r>
              <a:rPr lang="es-MX" dirty="0" err="1">
                <a:solidFill>
                  <a:srgbClr val="000000"/>
                </a:solidFill>
                <a:latin typeface="opensans"/>
              </a:rPr>
              <a:t>Aided</a:t>
            </a:r>
            <a:r>
              <a:rPr lang="es-MX" dirty="0">
                <a:solidFill>
                  <a:srgbClr val="000000"/>
                </a:solidFill>
                <a:latin typeface="opensans"/>
              </a:rPr>
              <a:t> </a:t>
            </a:r>
            <a:r>
              <a:rPr lang="es-MX" dirty="0" err="1">
                <a:solidFill>
                  <a:srgbClr val="000000"/>
                </a:solidFill>
                <a:latin typeface="opensans"/>
              </a:rPr>
              <a:t>Engineering</a:t>
            </a:r>
            <a:r>
              <a:rPr lang="es-MX" dirty="0">
                <a:solidFill>
                  <a:srgbClr val="000000"/>
                </a:solidFill>
                <a:latin typeface="opensans"/>
              </a:rPr>
              <a:t>) se agrupan habitualmente tópicos tales como los del CAD y la creación automatizada de dibujos y documentación. Es necesario pasar la geometría creada en el entorno CAD al sistema CAE. En el caso en que los dos sistemas no estén integrados, ello se lleva a término mediante la conversión a un formato común de intercambio de información gráfica.</a:t>
            </a:r>
            <a:endParaRPr lang="es-MX" dirty="0"/>
          </a:p>
        </p:txBody>
      </p:sp>
      <p:sp>
        <p:nvSpPr>
          <p:cNvPr id="6" name="Rectángulo 5"/>
          <p:cNvSpPr/>
          <p:nvPr/>
        </p:nvSpPr>
        <p:spPr>
          <a:xfrm>
            <a:off x="6947338" y="4368378"/>
            <a:ext cx="4572000" cy="2031325"/>
          </a:xfrm>
          <a:prstGeom prst="rect">
            <a:avLst/>
          </a:prstGeom>
        </p:spPr>
        <p:txBody>
          <a:bodyPr wrap="square">
            <a:spAutoFit/>
          </a:bodyPr>
          <a:lstStyle/>
          <a:p>
            <a:pPr algn="just"/>
            <a:r>
              <a:rPr lang="es-MX" dirty="0">
                <a:solidFill>
                  <a:srgbClr val="000000"/>
                </a:solidFill>
                <a:latin typeface="opensans"/>
              </a:rPr>
              <a:t>Para realizar la ingeniería asistida por computador (CAE), se dispone de programas que permiten calcular cómo va a comportarse la pieza en la realidad, en aspectos tan diversos como deformaciones, resistencias, características térmicas, vibraciones, etc.</a:t>
            </a:r>
            <a:endParaRPr lang="es-MX" dirty="0"/>
          </a:p>
        </p:txBody>
      </p:sp>
      <p:pic>
        <p:nvPicPr>
          <p:cNvPr id="8196" name="Picture 4" descr="http://www.alphachannel.net.br/contentFiles/image/palestras/foto-palestra-cad-cam-cae-v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4678" y="1640377"/>
            <a:ext cx="2817320" cy="2668002"/>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s://i.ytimg.com/vi/bEOMV7fRpI8/maxresdefaul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3697" y="4533442"/>
            <a:ext cx="3846787" cy="21638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Rectángulo redondeado 6"/>
          <p:cNvSpPr/>
          <p:nvPr/>
        </p:nvSpPr>
        <p:spPr>
          <a:xfrm>
            <a:off x="1524000" y="5885793"/>
            <a:ext cx="1587062" cy="599090"/>
          </a:xfrm>
          <a:prstGeom prst="roundRect">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2944650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217982" y="1776311"/>
            <a:ext cx="7493911" cy="830997"/>
          </a:xfrm>
          <a:prstGeom prst="rect">
            <a:avLst/>
          </a:prstGeom>
        </p:spPr>
        <p:txBody>
          <a:bodyPr wrap="none">
            <a:spAutoFit/>
          </a:bodyPr>
          <a:lstStyle/>
          <a:p>
            <a:pPr marL="457200" indent="-457200" algn="ctr">
              <a:buAutoNum type="arabicPeriod"/>
            </a:pPr>
            <a:r>
              <a:rPr lang="es-MX" sz="2400" dirty="0" smtClean="0">
                <a:solidFill>
                  <a:schemeClr val="accent6">
                    <a:lumMod val="50000"/>
                  </a:schemeClr>
                </a:solidFill>
                <a:latin typeface="Arial" panose="020B0604020202020204" pitchFamily="34" charset="0"/>
                <a:cs typeface="Arial" panose="020B0604020202020204" pitchFamily="34" charset="0"/>
              </a:rPr>
              <a:t>Temas </a:t>
            </a:r>
            <a:r>
              <a:rPr lang="es-MX" sz="2400" dirty="0">
                <a:solidFill>
                  <a:schemeClr val="accent6">
                    <a:lumMod val="50000"/>
                  </a:schemeClr>
                </a:solidFill>
                <a:latin typeface="Arial" panose="020B0604020202020204" pitchFamily="34" charset="0"/>
                <a:cs typeface="Arial" panose="020B0604020202020204" pitchFamily="34" charset="0"/>
              </a:rPr>
              <a:t>básicos de Mecánica de Cuerpos Rígidos, </a:t>
            </a:r>
          </a:p>
          <a:p>
            <a:pPr algn="ctr"/>
            <a:r>
              <a:rPr lang="es-MX" sz="2400" dirty="0" smtClean="0">
                <a:solidFill>
                  <a:schemeClr val="accent6">
                    <a:lumMod val="50000"/>
                  </a:schemeClr>
                </a:solidFill>
                <a:latin typeface="Arial" panose="020B0604020202020204" pitchFamily="34" charset="0"/>
                <a:cs typeface="Arial" panose="020B0604020202020204" pitchFamily="34" charset="0"/>
              </a:rPr>
              <a:t>Transferencia </a:t>
            </a:r>
            <a:r>
              <a:rPr lang="es-MX" sz="2400" dirty="0">
                <a:solidFill>
                  <a:schemeClr val="accent6">
                    <a:lumMod val="50000"/>
                  </a:schemeClr>
                </a:solidFill>
                <a:latin typeface="Arial" panose="020B0604020202020204" pitchFamily="34" charset="0"/>
                <a:cs typeface="Arial" panose="020B0604020202020204" pitchFamily="34" charset="0"/>
              </a:rPr>
              <a:t>de Calor e Introducción al CAE.</a:t>
            </a:r>
            <a:endParaRPr lang="es-ES" sz="2400" dirty="0">
              <a:solidFill>
                <a:schemeClr val="accent6">
                  <a:lumMod val="50000"/>
                </a:schemeClr>
              </a:solidFill>
              <a:latin typeface="Arial" panose="020B0604020202020204" pitchFamily="34" charset="0"/>
              <a:cs typeface="Arial" panose="020B0604020202020204" pitchFamily="34" charset="0"/>
            </a:endParaRPr>
          </a:p>
        </p:txBody>
      </p:sp>
      <p:sp>
        <p:nvSpPr>
          <p:cNvPr id="6" name="Rectángulo 5"/>
          <p:cNvSpPr/>
          <p:nvPr/>
        </p:nvSpPr>
        <p:spPr>
          <a:xfrm>
            <a:off x="1873946" y="2929252"/>
            <a:ext cx="8828809" cy="3323987"/>
          </a:xfrm>
          <a:prstGeom prst="rect">
            <a:avLst/>
          </a:prstGeom>
        </p:spPr>
        <p:txBody>
          <a:bodyPr wrap="square">
            <a:spAutoFit/>
          </a:bodyPr>
          <a:lstStyle/>
          <a:p>
            <a:pPr lvl="1" algn="just">
              <a:spcAft>
                <a:spcPts val="0"/>
              </a:spcAft>
            </a:pPr>
            <a:r>
              <a:rPr lang="es-MX" sz="1400" dirty="0" smtClean="0">
                <a:latin typeface="Arial" panose="020B0604020202020204" pitchFamily="34" charset="0"/>
                <a:ea typeface="Calibri" panose="020F0502020204030204" pitchFamily="34" charset="0"/>
                <a:cs typeface="Times New Roman" panose="02020603050405020304" pitchFamily="18" charset="0"/>
              </a:rPr>
              <a:t>1.1   Temas </a:t>
            </a:r>
            <a:r>
              <a:rPr lang="es-MX" sz="1400" dirty="0">
                <a:latin typeface="Arial" panose="020B0604020202020204" pitchFamily="34" charset="0"/>
                <a:ea typeface="Calibri" panose="020F0502020204030204" pitchFamily="34" charset="0"/>
                <a:cs typeface="Times New Roman" panose="02020603050405020304" pitchFamily="18" charset="0"/>
              </a:rPr>
              <a:t>básicos de Mecánica de Cuerpos Rígidos.</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1.1.1 Primera </a:t>
            </a:r>
            <a:r>
              <a:rPr lang="es-MX" sz="1400" dirty="0">
                <a:latin typeface="Arial" panose="020B0604020202020204" pitchFamily="34" charset="0"/>
                <a:ea typeface="Calibri" panose="020F0502020204030204" pitchFamily="34" charset="0"/>
                <a:cs typeface="Times New Roman" panose="02020603050405020304" pitchFamily="18" charset="0"/>
              </a:rPr>
              <a:t>ley de Newton y Problemas de estática de partículas.</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1.1.2 Segunda </a:t>
            </a:r>
            <a:r>
              <a:rPr lang="es-MX" sz="1400" dirty="0">
                <a:latin typeface="Arial" panose="020B0604020202020204" pitchFamily="34" charset="0"/>
                <a:ea typeface="Calibri" panose="020F0502020204030204" pitchFamily="34" charset="0"/>
                <a:cs typeface="Times New Roman" panose="02020603050405020304" pitchFamily="18" charset="0"/>
              </a:rPr>
              <a:t>y Tercera ley de Newton y Problemas de dinámica de partículas.</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1.1.3 Vibraciones </a:t>
            </a:r>
            <a:r>
              <a:rPr lang="es-MX" sz="1400" dirty="0">
                <a:latin typeface="Arial" panose="020B0604020202020204" pitchFamily="34" charset="0"/>
                <a:ea typeface="Calibri" panose="020F0502020204030204" pitchFamily="34" charset="0"/>
                <a:cs typeface="Times New Roman" panose="02020603050405020304" pitchFamily="18" charset="0"/>
              </a:rPr>
              <a:t>mecánicas y Problemas de Vibraciones.</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1.1.4 Mecánica </a:t>
            </a:r>
            <a:r>
              <a:rPr lang="es-MX" sz="1400" dirty="0">
                <a:latin typeface="Arial" panose="020B0604020202020204" pitchFamily="34" charset="0"/>
                <a:ea typeface="Calibri" panose="020F0502020204030204" pitchFamily="34" charset="0"/>
                <a:cs typeface="Times New Roman" panose="02020603050405020304" pitchFamily="18" charset="0"/>
              </a:rPr>
              <a:t>de Materiales y Problemas de esfuerzo, deformación, torsión, flexión y pandeo.</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1.1.5 Análisis </a:t>
            </a:r>
            <a:r>
              <a:rPr lang="es-MX" sz="1400" dirty="0">
                <a:latin typeface="Arial" panose="020B0604020202020204" pitchFamily="34" charset="0"/>
                <a:ea typeface="Calibri" panose="020F0502020204030204" pitchFamily="34" charset="0"/>
                <a:cs typeface="Times New Roman" panose="02020603050405020304" pitchFamily="18" charset="0"/>
              </a:rPr>
              <a:t>de Armaduras por el método de Nodos</a:t>
            </a:r>
            <a:r>
              <a:rPr lang="es-MX" sz="1400" dirty="0" smtClean="0">
                <a:latin typeface="Arial" panose="020B0604020202020204" pitchFamily="34" charset="0"/>
                <a:ea typeface="Calibri" panose="020F0502020204030204" pitchFamily="34" charset="0"/>
                <a:cs typeface="Times New Roman" panose="02020603050405020304" pitchFamily="18" charset="0"/>
              </a:rPr>
              <a:t>.</a:t>
            </a:r>
          </a:p>
          <a:p>
            <a:pPr lvl="2" algn="just">
              <a:spcAft>
                <a:spcPts val="0"/>
              </a:spcAft>
              <a:buSzPts val="1000"/>
            </a:pP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1" algn="just">
              <a:spcAft>
                <a:spcPts val="0"/>
              </a:spcAft>
            </a:pPr>
            <a:r>
              <a:rPr lang="es-MX" sz="1400" dirty="0" smtClean="0">
                <a:latin typeface="Arial" panose="020B0604020202020204" pitchFamily="34" charset="0"/>
                <a:ea typeface="Calibri" panose="020F0502020204030204" pitchFamily="34" charset="0"/>
                <a:cs typeface="Times New Roman" panose="02020603050405020304" pitchFamily="18" charset="0"/>
              </a:rPr>
              <a:t>1.2 Temas </a:t>
            </a:r>
            <a:r>
              <a:rPr lang="es-MX" sz="1400" dirty="0">
                <a:latin typeface="Arial" panose="020B0604020202020204" pitchFamily="34" charset="0"/>
                <a:ea typeface="Calibri" panose="020F0502020204030204" pitchFamily="34" charset="0"/>
                <a:cs typeface="Times New Roman" panose="02020603050405020304" pitchFamily="18" charset="0"/>
              </a:rPr>
              <a:t>básicos de Transferencia de Calor.</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1.2.1 Leyes </a:t>
            </a:r>
            <a:r>
              <a:rPr lang="es-MX" sz="1400" dirty="0">
                <a:latin typeface="Arial" panose="020B0604020202020204" pitchFamily="34" charset="0"/>
                <a:ea typeface="Calibri" panose="020F0502020204030204" pitchFamily="34" charset="0"/>
                <a:cs typeface="Times New Roman" panose="02020603050405020304" pitchFamily="18" charset="0"/>
              </a:rPr>
              <a:t>de la termodinámica.</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1.2.2 Transferencia </a:t>
            </a:r>
            <a:r>
              <a:rPr lang="es-MX" sz="1400" dirty="0">
                <a:latin typeface="Arial" panose="020B0604020202020204" pitchFamily="34" charset="0"/>
                <a:ea typeface="Calibri" panose="020F0502020204030204" pitchFamily="34" charset="0"/>
                <a:cs typeface="Times New Roman" panose="02020603050405020304" pitchFamily="18" charset="0"/>
              </a:rPr>
              <a:t>de calor por conducción y convección</a:t>
            </a:r>
            <a:r>
              <a:rPr lang="es-MX" sz="1400" dirty="0" smtClean="0">
                <a:latin typeface="Arial" panose="020B0604020202020204" pitchFamily="34" charset="0"/>
                <a:ea typeface="Calibri" panose="020F0502020204030204" pitchFamily="34" charset="0"/>
                <a:cs typeface="Times New Roman" panose="02020603050405020304" pitchFamily="18" charset="0"/>
              </a:rPr>
              <a:t>.</a:t>
            </a:r>
          </a:p>
          <a:p>
            <a:pPr lvl="2" algn="just">
              <a:spcAft>
                <a:spcPts val="0"/>
              </a:spcAft>
              <a:buSzPts val="1000"/>
            </a:pP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1" algn="just">
              <a:spcAft>
                <a:spcPts val="0"/>
              </a:spcAft>
            </a:pPr>
            <a:r>
              <a:rPr lang="es-MX" sz="1400" dirty="0" smtClean="0">
                <a:latin typeface="Arial" panose="020B0604020202020204" pitchFamily="34" charset="0"/>
                <a:ea typeface="Calibri" panose="020F0502020204030204" pitchFamily="34" charset="0"/>
                <a:cs typeface="Times New Roman" panose="02020603050405020304" pitchFamily="18" charset="0"/>
              </a:rPr>
              <a:t>1.3 Introducción </a:t>
            </a:r>
            <a:r>
              <a:rPr lang="es-MX" sz="1400" dirty="0">
                <a:latin typeface="Arial" panose="020B0604020202020204" pitchFamily="34" charset="0"/>
                <a:ea typeface="Calibri" panose="020F0502020204030204" pitchFamily="34" charset="0"/>
                <a:cs typeface="Times New Roman" panose="02020603050405020304" pitchFamily="18" charset="0"/>
              </a:rPr>
              <a:t>al CAE.</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1.3.1 Panorama </a:t>
            </a:r>
            <a:r>
              <a:rPr lang="es-MX" sz="1400" dirty="0">
                <a:latin typeface="Arial" panose="020B0604020202020204" pitchFamily="34" charset="0"/>
                <a:ea typeface="Calibri" panose="020F0502020204030204" pitchFamily="34" charset="0"/>
                <a:cs typeface="Times New Roman" panose="02020603050405020304" pitchFamily="18" charset="0"/>
              </a:rPr>
              <a:t>actual del CAE en México.</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cs typeface="Times New Roman" panose="02020603050405020304" pitchFamily="18" charset="0"/>
              </a:rPr>
              <a:t>1.3.2 Programas </a:t>
            </a:r>
            <a:r>
              <a:rPr lang="es-MX" sz="1400" dirty="0">
                <a:latin typeface="Arial" panose="020B0604020202020204" pitchFamily="34" charset="0"/>
                <a:ea typeface="Calibri" panose="020F0502020204030204" pitchFamily="34" charset="0"/>
                <a:cs typeface="Times New Roman" panose="02020603050405020304" pitchFamily="18" charset="0"/>
              </a:rPr>
              <a:t>computacionales de CAE actualmente más </a:t>
            </a:r>
            <a:r>
              <a:rPr lang="es-MX" sz="1400" dirty="0" smtClean="0">
                <a:latin typeface="Arial" panose="020B0604020202020204" pitchFamily="34" charset="0"/>
                <a:ea typeface="Calibri" panose="020F0502020204030204" pitchFamily="34" charset="0"/>
                <a:cs typeface="Times New Roman" panose="02020603050405020304" pitchFamily="18" charset="0"/>
              </a:rPr>
              <a:t>comerciales.</a:t>
            </a:r>
            <a:endParaRPr lang="es-MX" sz="1400" dirty="0" smtClean="0">
              <a:latin typeface="Arial Narrow" panose="020B0606020202030204" pitchFamily="34" charset="0"/>
              <a:ea typeface="Calibri" panose="020F0502020204030204" pitchFamily="34" charset="0"/>
              <a:cs typeface="Times New Roman" panose="02020603050405020304" pitchFamily="18" charset="0"/>
            </a:endParaRPr>
          </a:p>
          <a:p>
            <a:pPr lvl="2" algn="just">
              <a:spcAft>
                <a:spcPts val="0"/>
              </a:spcAft>
              <a:buSzPts val="1000"/>
            </a:pPr>
            <a:r>
              <a:rPr lang="es-MX" sz="1400" dirty="0" smtClean="0">
                <a:latin typeface="Arial" panose="020B0604020202020204" pitchFamily="34" charset="0"/>
                <a:ea typeface="Calibri" panose="020F0502020204030204" pitchFamily="34" charset="0"/>
              </a:rPr>
              <a:t>1.3.3 Introducción </a:t>
            </a:r>
            <a:r>
              <a:rPr lang="es-MX" sz="1400" dirty="0">
                <a:latin typeface="Arial" panose="020B0604020202020204" pitchFamily="34" charset="0"/>
                <a:ea typeface="Calibri" panose="020F0502020204030204" pitchFamily="34" charset="0"/>
              </a:rPr>
              <a:t>a la Teoría del Elemento Finito.</a:t>
            </a:r>
            <a:endParaRPr lang="es-MX" sz="3200" dirty="0"/>
          </a:p>
        </p:txBody>
      </p:sp>
      <p:sp>
        <p:nvSpPr>
          <p:cNvPr id="2" name="Rectángulo 1"/>
          <p:cNvSpPr/>
          <p:nvPr/>
        </p:nvSpPr>
        <p:spPr>
          <a:xfrm>
            <a:off x="0" y="615120"/>
            <a:ext cx="12192000"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4" name="Rectángulo 3"/>
          <p:cNvSpPr/>
          <p:nvPr/>
        </p:nvSpPr>
        <p:spPr>
          <a:xfrm>
            <a:off x="5195246" y="615120"/>
            <a:ext cx="1920719"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5400" b="1" cap="none" spc="0" dirty="0" smtClean="0">
                <a:ln/>
                <a:solidFill>
                  <a:schemeClr val="bg1"/>
                </a:solidFill>
                <a:effectLst/>
              </a:rPr>
              <a:t>Índice</a:t>
            </a:r>
            <a:endParaRPr lang="es-ES" sz="5400" b="1" cap="none" spc="0" dirty="0">
              <a:ln/>
              <a:solidFill>
                <a:schemeClr val="bg1"/>
              </a:solidFill>
              <a:effectLst/>
            </a:endParaRPr>
          </a:p>
        </p:txBody>
      </p:sp>
    </p:spTree>
    <p:extLst>
      <p:ext uri="{BB962C8B-B14F-4D97-AF65-F5344CB8AC3E}">
        <p14:creationId xmlns:p14="http://schemas.microsoft.com/office/powerpoint/2010/main" val="1132512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20403" y="314224"/>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spcAft>
                <a:spcPts val="0"/>
              </a:spcAft>
            </a:pPr>
            <a:r>
              <a:rPr lang="es-MX" sz="3600" b="1" kern="0" dirty="0" smtClean="0">
                <a:solidFill>
                  <a:sysClr val="windowText" lastClr="000000"/>
                </a:solidFill>
                <a:latin typeface="Arial" panose="020B0604020202020204" pitchFamily="34" charset="0"/>
                <a:cs typeface="Arial" panose="020B0604020202020204" pitchFamily="34" charset="0"/>
              </a:rPr>
              <a:t>1.3 </a:t>
            </a:r>
            <a:r>
              <a:rPr lang="es-MX" sz="3600" b="1" kern="0" dirty="0">
                <a:solidFill>
                  <a:sysClr val="windowText" lastClr="000000"/>
                </a:solidFill>
                <a:latin typeface="Arial" panose="020B0604020202020204" pitchFamily="34" charset="0"/>
                <a:cs typeface="Arial" panose="020B0604020202020204" pitchFamily="34" charset="0"/>
              </a:rPr>
              <a:t>Introducción al CAE.</a:t>
            </a:r>
          </a:p>
        </p:txBody>
      </p:sp>
      <p:sp>
        <p:nvSpPr>
          <p:cNvPr id="4" name="Rectángulo 3"/>
          <p:cNvSpPr/>
          <p:nvPr/>
        </p:nvSpPr>
        <p:spPr>
          <a:xfrm>
            <a:off x="956443" y="992494"/>
            <a:ext cx="7147034" cy="369332"/>
          </a:xfrm>
          <a:prstGeom prst="rect">
            <a:avLst/>
          </a:prstGeom>
        </p:spPr>
        <p:txBody>
          <a:bodyPr wrap="square">
            <a:spAutoFit/>
          </a:bodyPr>
          <a:lstStyle/>
          <a:p>
            <a:r>
              <a:rPr lang="es-MX" b="1" dirty="0">
                <a:solidFill>
                  <a:srgbClr val="000000"/>
                </a:solidFill>
                <a:latin typeface="Times New Roman" panose="02020603050405020304" pitchFamily="18" charset="0"/>
              </a:rPr>
              <a:t>CAE = </a:t>
            </a:r>
            <a:r>
              <a:rPr lang="es-MX" dirty="0">
                <a:solidFill>
                  <a:srgbClr val="000000"/>
                </a:solidFill>
                <a:latin typeface="Times New Roman" panose="02020603050405020304" pitchFamily="18" charset="0"/>
              </a:rPr>
              <a:t>Ingeniería asistida por ordenador (</a:t>
            </a:r>
            <a:r>
              <a:rPr lang="es-MX" dirty="0" err="1">
                <a:solidFill>
                  <a:srgbClr val="000000"/>
                </a:solidFill>
                <a:latin typeface="Times New Roman" panose="02020603050405020304" pitchFamily="18" charset="0"/>
              </a:rPr>
              <a:t>Computer-Aided</a:t>
            </a:r>
            <a:r>
              <a:rPr lang="es-MX" dirty="0">
                <a:solidFill>
                  <a:srgbClr val="000000"/>
                </a:solidFill>
                <a:latin typeface="Times New Roman" panose="02020603050405020304" pitchFamily="18" charset="0"/>
              </a:rPr>
              <a:t>- </a:t>
            </a:r>
            <a:r>
              <a:rPr lang="es-MX" dirty="0" err="1" smtClean="0">
                <a:solidFill>
                  <a:srgbClr val="000000"/>
                </a:solidFill>
                <a:latin typeface="Times New Roman" panose="02020603050405020304" pitchFamily="18" charset="0"/>
              </a:rPr>
              <a:t>Engineering</a:t>
            </a:r>
            <a:r>
              <a:rPr lang="es-MX" dirty="0" smtClean="0">
                <a:solidFill>
                  <a:srgbClr val="000000"/>
                </a:solidFill>
                <a:latin typeface="Times New Roman" panose="02020603050405020304" pitchFamily="18" charset="0"/>
              </a:rPr>
              <a:t>)</a:t>
            </a:r>
            <a:endParaRPr lang="es-MX" dirty="0"/>
          </a:p>
        </p:txBody>
      </p:sp>
      <p:sp>
        <p:nvSpPr>
          <p:cNvPr id="2" name="Rectángulo 1"/>
          <p:cNvSpPr/>
          <p:nvPr/>
        </p:nvSpPr>
        <p:spPr>
          <a:xfrm>
            <a:off x="956443" y="1767292"/>
            <a:ext cx="5623033" cy="1477328"/>
          </a:xfrm>
          <a:prstGeom prst="rect">
            <a:avLst/>
          </a:prstGeom>
        </p:spPr>
        <p:txBody>
          <a:bodyPr wrap="square">
            <a:spAutoFit/>
          </a:bodyPr>
          <a:lstStyle/>
          <a:p>
            <a:pPr algn="just"/>
            <a:r>
              <a:rPr lang="es-MX" dirty="0">
                <a:solidFill>
                  <a:srgbClr val="000000"/>
                </a:solidFill>
                <a:latin typeface="opensans"/>
              </a:rPr>
              <a:t>Usualmente se trabaja con el método de los elementos finitos, siendo necesario mallar la pieza en pequeños elementos y el cálculo que se lleva a término sirve para determinar las interacciones entre estos elementos.</a:t>
            </a:r>
            <a:endParaRPr lang="es-MX" dirty="0"/>
          </a:p>
        </p:txBody>
      </p:sp>
      <p:sp>
        <p:nvSpPr>
          <p:cNvPr id="7" name="Rectángulo 6"/>
          <p:cNvSpPr/>
          <p:nvPr/>
        </p:nvSpPr>
        <p:spPr>
          <a:xfrm>
            <a:off x="5833241" y="3870546"/>
            <a:ext cx="6096000" cy="2585323"/>
          </a:xfrm>
          <a:prstGeom prst="rect">
            <a:avLst/>
          </a:prstGeom>
        </p:spPr>
        <p:txBody>
          <a:bodyPr>
            <a:spAutoFit/>
          </a:bodyPr>
          <a:lstStyle/>
          <a:p>
            <a:pPr algn="just"/>
            <a:r>
              <a:rPr lang="es-MX" dirty="0">
                <a:solidFill>
                  <a:srgbClr val="000000"/>
                </a:solidFill>
                <a:latin typeface="opensans"/>
              </a:rPr>
              <a:t>Mediante este método, por ejemplo, se podrá determinar qué grosor de material es necesario para resistir cargas de impacto especificadas en normas, o bien conservando un grosor, analizar el comportamiento de materiales con distinto límite de rotura. Otra aplicación importante de estos sistemas en el diseño de moldes es la simulación del llenado del molde a partir de unas dimensiones de éste dadas, y el análisis del gradiente de temperaturas durante el llenado del mismo.</a:t>
            </a:r>
            <a:endParaRPr lang="es-MX" dirty="0"/>
          </a:p>
        </p:txBody>
      </p:sp>
      <p:pic>
        <p:nvPicPr>
          <p:cNvPr id="7170" name="Picture 2" descr="https://i.ytimg.com/vi/QbehAUNaGxA/maxresdefau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7271" y="992494"/>
            <a:ext cx="4681414" cy="281824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https://accesscadd.com/images/train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499" y="3952420"/>
            <a:ext cx="5246742" cy="2421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314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20403" y="314224"/>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spcAft>
                <a:spcPts val="0"/>
              </a:spcAft>
            </a:pPr>
            <a:r>
              <a:rPr lang="es-MX" sz="3600" b="1" kern="0" dirty="0" smtClean="0">
                <a:solidFill>
                  <a:sysClr val="windowText" lastClr="000000"/>
                </a:solidFill>
                <a:latin typeface="Arial" panose="020B0604020202020204" pitchFamily="34" charset="0"/>
                <a:cs typeface="Arial" panose="020B0604020202020204" pitchFamily="34" charset="0"/>
              </a:rPr>
              <a:t>1.3 </a:t>
            </a:r>
            <a:r>
              <a:rPr lang="es-MX" sz="3600" b="1" kern="0" dirty="0">
                <a:solidFill>
                  <a:sysClr val="windowText" lastClr="000000"/>
                </a:solidFill>
                <a:latin typeface="Arial" panose="020B0604020202020204" pitchFamily="34" charset="0"/>
                <a:cs typeface="Arial" panose="020B0604020202020204" pitchFamily="34" charset="0"/>
              </a:rPr>
              <a:t>Introducción al CAE.</a:t>
            </a:r>
          </a:p>
        </p:txBody>
      </p:sp>
      <p:sp>
        <p:nvSpPr>
          <p:cNvPr id="4" name="Rectángulo 3"/>
          <p:cNvSpPr/>
          <p:nvPr/>
        </p:nvSpPr>
        <p:spPr>
          <a:xfrm>
            <a:off x="956443" y="992494"/>
            <a:ext cx="7147034" cy="369332"/>
          </a:xfrm>
          <a:prstGeom prst="rect">
            <a:avLst/>
          </a:prstGeom>
        </p:spPr>
        <p:txBody>
          <a:bodyPr wrap="square">
            <a:spAutoFit/>
          </a:bodyPr>
          <a:lstStyle/>
          <a:p>
            <a:r>
              <a:rPr lang="es-MX" b="1" dirty="0">
                <a:solidFill>
                  <a:srgbClr val="000000"/>
                </a:solidFill>
                <a:latin typeface="Times New Roman" panose="02020603050405020304" pitchFamily="18" charset="0"/>
              </a:rPr>
              <a:t>CAE = </a:t>
            </a:r>
            <a:r>
              <a:rPr lang="es-MX" dirty="0">
                <a:solidFill>
                  <a:srgbClr val="000000"/>
                </a:solidFill>
                <a:latin typeface="Times New Roman" panose="02020603050405020304" pitchFamily="18" charset="0"/>
              </a:rPr>
              <a:t>Ingeniería asistida por ordenador (</a:t>
            </a:r>
            <a:r>
              <a:rPr lang="es-MX" dirty="0" err="1">
                <a:solidFill>
                  <a:srgbClr val="000000"/>
                </a:solidFill>
                <a:latin typeface="Times New Roman" panose="02020603050405020304" pitchFamily="18" charset="0"/>
              </a:rPr>
              <a:t>Computer-Aided</a:t>
            </a:r>
            <a:r>
              <a:rPr lang="es-MX" dirty="0">
                <a:solidFill>
                  <a:srgbClr val="000000"/>
                </a:solidFill>
                <a:latin typeface="Times New Roman" panose="02020603050405020304" pitchFamily="18" charset="0"/>
              </a:rPr>
              <a:t>- </a:t>
            </a:r>
            <a:r>
              <a:rPr lang="es-MX" dirty="0" err="1" smtClean="0">
                <a:solidFill>
                  <a:srgbClr val="000000"/>
                </a:solidFill>
                <a:latin typeface="Times New Roman" panose="02020603050405020304" pitchFamily="18" charset="0"/>
              </a:rPr>
              <a:t>Engineering</a:t>
            </a:r>
            <a:r>
              <a:rPr lang="es-MX" dirty="0" smtClean="0">
                <a:solidFill>
                  <a:srgbClr val="000000"/>
                </a:solidFill>
                <a:latin typeface="Times New Roman" panose="02020603050405020304" pitchFamily="18" charset="0"/>
              </a:rPr>
              <a:t>)</a:t>
            </a:r>
            <a:endParaRPr lang="es-MX" dirty="0"/>
          </a:p>
        </p:txBody>
      </p:sp>
      <p:pic>
        <p:nvPicPr>
          <p:cNvPr id="6148" name="Picture 4" descr="http://www.cim-team.com.br/hs-fs/hub/215943/file-2408499978-png/Blog/2015/2015-01-CAD-CAM-CAE/cam-project.png?t=1448287597999&amp;width=8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0952" y="1285812"/>
            <a:ext cx="2203450" cy="18778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ángulo 5"/>
          <p:cNvSpPr/>
          <p:nvPr/>
        </p:nvSpPr>
        <p:spPr>
          <a:xfrm>
            <a:off x="410500" y="2887682"/>
            <a:ext cx="6096000" cy="3970318"/>
          </a:xfrm>
          <a:prstGeom prst="rect">
            <a:avLst/>
          </a:prstGeom>
        </p:spPr>
        <p:txBody>
          <a:bodyPr>
            <a:spAutoFit/>
          </a:bodyPr>
          <a:lstStyle/>
          <a:p>
            <a:pPr algn="just"/>
            <a:r>
              <a:rPr lang="es-MX" dirty="0">
                <a:solidFill>
                  <a:srgbClr val="000000"/>
                </a:solidFill>
                <a:latin typeface="opensans"/>
              </a:rPr>
              <a:t>En resumen, los sistemas CAE nos proporcionan numerosas </a:t>
            </a:r>
            <a:r>
              <a:rPr lang="es-MX" b="1" dirty="0">
                <a:solidFill>
                  <a:srgbClr val="000000"/>
                </a:solidFill>
                <a:latin typeface="opensans"/>
              </a:rPr>
              <a:t>ventajas</a:t>
            </a:r>
            <a:r>
              <a:rPr lang="es-MX" dirty="0" smtClean="0">
                <a:solidFill>
                  <a:srgbClr val="000000"/>
                </a:solidFill>
                <a:latin typeface="opensans"/>
              </a:rPr>
              <a:t>:</a:t>
            </a:r>
          </a:p>
          <a:p>
            <a:pPr algn="just"/>
            <a:endParaRPr lang="es-MX" dirty="0">
              <a:solidFill>
                <a:srgbClr val="000000"/>
              </a:solidFill>
              <a:latin typeface="opensans"/>
            </a:endParaRPr>
          </a:p>
          <a:p>
            <a:pPr algn="just"/>
            <a:r>
              <a:rPr lang="es-MX" dirty="0">
                <a:solidFill>
                  <a:srgbClr val="000000"/>
                </a:solidFill>
                <a:latin typeface="opensans"/>
              </a:rPr>
              <a:t>- Facilidad, comodidad y mayor sencillez en la etapa de diseño.</a:t>
            </a:r>
          </a:p>
          <a:p>
            <a:pPr algn="just"/>
            <a:r>
              <a:rPr lang="es-MX" dirty="0">
                <a:solidFill>
                  <a:srgbClr val="000000"/>
                </a:solidFill>
                <a:latin typeface="opensans"/>
              </a:rPr>
              <a:t>- Rapidez, exactitud y uniformidad en la fabricación.</a:t>
            </a:r>
          </a:p>
          <a:p>
            <a:pPr algn="just"/>
            <a:r>
              <a:rPr lang="es-MX" dirty="0">
                <a:solidFill>
                  <a:srgbClr val="000000"/>
                </a:solidFill>
                <a:latin typeface="opensans"/>
              </a:rPr>
              <a:t>- Alto porcentaje de éxito.</a:t>
            </a:r>
          </a:p>
          <a:p>
            <a:pPr algn="just"/>
            <a:r>
              <a:rPr lang="es-MX" dirty="0">
                <a:solidFill>
                  <a:srgbClr val="000000"/>
                </a:solidFill>
                <a:latin typeface="opensans"/>
              </a:rPr>
              <a:t>- Eliminación de la necesidad de prototipos.</a:t>
            </a:r>
          </a:p>
          <a:p>
            <a:pPr algn="just"/>
            <a:r>
              <a:rPr lang="es-MX" dirty="0">
                <a:solidFill>
                  <a:srgbClr val="000000"/>
                </a:solidFill>
                <a:latin typeface="opensans"/>
              </a:rPr>
              <a:t>- Aumento de la productividad.</a:t>
            </a:r>
          </a:p>
          <a:p>
            <a:pPr algn="just"/>
            <a:r>
              <a:rPr lang="es-MX" dirty="0">
                <a:solidFill>
                  <a:srgbClr val="000000"/>
                </a:solidFill>
                <a:latin typeface="opensans"/>
              </a:rPr>
              <a:t>- Productos más competitivos.</a:t>
            </a:r>
          </a:p>
          <a:p>
            <a:pPr algn="just"/>
            <a:r>
              <a:rPr lang="es-MX" dirty="0">
                <a:solidFill>
                  <a:srgbClr val="000000"/>
                </a:solidFill>
                <a:latin typeface="opensans"/>
              </a:rPr>
              <a:t>- Fácil integración, sin problemas adicionales, en una cadena de fabricación.</a:t>
            </a:r>
          </a:p>
          <a:p>
            <a:pPr algn="just"/>
            <a:r>
              <a:rPr lang="es-MX" dirty="0">
                <a:solidFill>
                  <a:srgbClr val="000000"/>
                </a:solidFill>
                <a:latin typeface="opensans"/>
              </a:rPr>
              <a:t>- Se obtiene un producto económico, de óptima calidad y en el menor tiempo posible.</a:t>
            </a:r>
            <a:endParaRPr lang="es-MX" b="0" i="0" dirty="0">
              <a:solidFill>
                <a:srgbClr val="000000"/>
              </a:solidFill>
              <a:effectLst/>
              <a:latin typeface="opensans"/>
            </a:endParaRPr>
          </a:p>
        </p:txBody>
      </p:sp>
      <p:pic>
        <p:nvPicPr>
          <p:cNvPr id="6146" name="Picture 2" descr="http://treasuretrovejewelers.com/site/wp-content/uploads/CAD-Jewelry-Design-Treasure-Trove-1024x7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500" y="2591753"/>
            <a:ext cx="5231476" cy="3923607"/>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5927835" y="1515043"/>
            <a:ext cx="6096000" cy="1200329"/>
          </a:xfrm>
          <a:prstGeom prst="rect">
            <a:avLst/>
          </a:prstGeom>
        </p:spPr>
        <p:txBody>
          <a:bodyPr>
            <a:spAutoFit/>
          </a:bodyPr>
          <a:lstStyle/>
          <a:p>
            <a:r>
              <a:rPr lang="es-MX" dirty="0">
                <a:solidFill>
                  <a:srgbClr val="000000"/>
                </a:solidFill>
                <a:latin typeface="opensans"/>
              </a:rPr>
              <a:t>La realización de todas estas actividades CAE dependerá de las exigencias del diseño, y suponen siempre un valor añadido al diseño al detectar y eliminar problemas que retrasarían el lanzamiento del producto.</a:t>
            </a:r>
            <a:endParaRPr lang="es-MX" dirty="0"/>
          </a:p>
        </p:txBody>
      </p:sp>
    </p:spTree>
    <p:extLst>
      <p:ext uri="{BB962C8B-B14F-4D97-AF65-F5344CB8AC3E}">
        <p14:creationId xmlns:p14="http://schemas.microsoft.com/office/powerpoint/2010/main" val="3075354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20403" y="314224"/>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spcAft>
                <a:spcPts val="0"/>
              </a:spcAft>
            </a:pPr>
            <a:r>
              <a:rPr lang="es-MX" sz="3600" b="1" kern="0" dirty="0" smtClean="0">
                <a:solidFill>
                  <a:sysClr val="windowText" lastClr="000000"/>
                </a:solidFill>
                <a:latin typeface="Arial" panose="020B0604020202020204" pitchFamily="34" charset="0"/>
                <a:cs typeface="Arial" panose="020B0604020202020204" pitchFamily="34" charset="0"/>
              </a:rPr>
              <a:t>1.3 </a:t>
            </a:r>
            <a:r>
              <a:rPr lang="es-MX" sz="3600" b="1" kern="0" dirty="0">
                <a:solidFill>
                  <a:sysClr val="windowText" lastClr="000000"/>
                </a:solidFill>
                <a:latin typeface="Arial" panose="020B0604020202020204" pitchFamily="34" charset="0"/>
                <a:cs typeface="Arial" panose="020B0604020202020204" pitchFamily="34" charset="0"/>
              </a:rPr>
              <a:t>Introducción al CAE.</a:t>
            </a:r>
          </a:p>
        </p:txBody>
      </p:sp>
      <p:sp>
        <p:nvSpPr>
          <p:cNvPr id="4" name="Rectángulo 3"/>
          <p:cNvSpPr/>
          <p:nvPr/>
        </p:nvSpPr>
        <p:spPr>
          <a:xfrm>
            <a:off x="956443" y="992494"/>
            <a:ext cx="7147034" cy="369332"/>
          </a:xfrm>
          <a:prstGeom prst="rect">
            <a:avLst/>
          </a:prstGeom>
        </p:spPr>
        <p:txBody>
          <a:bodyPr wrap="square">
            <a:spAutoFit/>
          </a:bodyPr>
          <a:lstStyle/>
          <a:p>
            <a:r>
              <a:rPr lang="es-MX" b="1" dirty="0">
                <a:solidFill>
                  <a:srgbClr val="000000"/>
                </a:solidFill>
                <a:latin typeface="Times New Roman" panose="02020603050405020304" pitchFamily="18" charset="0"/>
              </a:rPr>
              <a:t>CAE = </a:t>
            </a:r>
            <a:r>
              <a:rPr lang="es-MX" dirty="0">
                <a:solidFill>
                  <a:srgbClr val="000000"/>
                </a:solidFill>
                <a:latin typeface="Times New Roman" panose="02020603050405020304" pitchFamily="18" charset="0"/>
              </a:rPr>
              <a:t>Ingeniería asistida por ordenador (</a:t>
            </a:r>
            <a:r>
              <a:rPr lang="es-MX" dirty="0" err="1">
                <a:solidFill>
                  <a:srgbClr val="000000"/>
                </a:solidFill>
                <a:latin typeface="Times New Roman" panose="02020603050405020304" pitchFamily="18" charset="0"/>
              </a:rPr>
              <a:t>Computer-Aided</a:t>
            </a:r>
            <a:r>
              <a:rPr lang="es-MX" dirty="0">
                <a:solidFill>
                  <a:srgbClr val="000000"/>
                </a:solidFill>
                <a:latin typeface="Times New Roman" panose="02020603050405020304" pitchFamily="18" charset="0"/>
              </a:rPr>
              <a:t>- </a:t>
            </a:r>
            <a:r>
              <a:rPr lang="es-MX" dirty="0" err="1" smtClean="0">
                <a:solidFill>
                  <a:srgbClr val="000000"/>
                </a:solidFill>
                <a:latin typeface="Times New Roman" panose="02020603050405020304" pitchFamily="18" charset="0"/>
              </a:rPr>
              <a:t>Engineering</a:t>
            </a:r>
            <a:r>
              <a:rPr lang="es-MX" dirty="0" smtClean="0">
                <a:solidFill>
                  <a:srgbClr val="000000"/>
                </a:solidFill>
                <a:latin typeface="Times New Roman" panose="02020603050405020304" pitchFamily="18" charset="0"/>
              </a:rPr>
              <a:t>)</a:t>
            </a:r>
            <a:endParaRPr lang="es-MX" dirty="0"/>
          </a:p>
        </p:txBody>
      </p:sp>
      <p:pic>
        <p:nvPicPr>
          <p:cNvPr id="5122" name="Picture 2" descr="http://www.cimatech.com/img/cimanews/c58/3dxpertHD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292" y="1677224"/>
            <a:ext cx="11445382" cy="500735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956443" y="2604782"/>
            <a:ext cx="4656081" cy="2862322"/>
          </a:xfrm>
          <a:prstGeom prst="rect">
            <a:avLst/>
          </a:prstGeom>
        </p:spPr>
        <p:txBody>
          <a:bodyPr wrap="square">
            <a:spAutoFit/>
          </a:bodyPr>
          <a:lstStyle/>
          <a:p>
            <a:pPr algn="just"/>
            <a:r>
              <a:rPr lang="es-MX" dirty="0">
                <a:solidFill>
                  <a:srgbClr val="000000"/>
                </a:solidFill>
                <a:latin typeface="opensans"/>
              </a:rPr>
              <a:t>L</a:t>
            </a:r>
            <a:r>
              <a:rPr lang="es-MX" dirty="0" smtClean="0">
                <a:solidFill>
                  <a:srgbClr val="000000"/>
                </a:solidFill>
                <a:latin typeface="opensans"/>
              </a:rPr>
              <a:t>as </a:t>
            </a:r>
            <a:r>
              <a:rPr lang="es-MX" dirty="0">
                <a:solidFill>
                  <a:srgbClr val="000000"/>
                </a:solidFill>
                <a:latin typeface="opensans"/>
              </a:rPr>
              <a:t>principales aplicaciones del </a:t>
            </a:r>
            <a:r>
              <a:rPr lang="es-MX" dirty="0" smtClean="0">
                <a:solidFill>
                  <a:srgbClr val="000000"/>
                </a:solidFill>
                <a:latin typeface="opensans"/>
              </a:rPr>
              <a:t>CAD/</a:t>
            </a:r>
            <a:r>
              <a:rPr lang="es-MX" dirty="0" err="1" smtClean="0">
                <a:solidFill>
                  <a:srgbClr val="000000"/>
                </a:solidFill>
                <a:latin typeface="opensans"/>
              </a:rPr>
              <a:t>CAM</a:t>
            </a:r>
            <a:r>
              <a:rPr lang="es-MX" dirty="0" smtClean="0">
                <a:solidFill>
                  <a:srgbClr val="000000"/>
                </a:solidFill>
                <a:latin typeface="opensans"/>
              </a:rPr>
              <a:t>/CAE </a:t>
            </a:r>
            <a:r>
              <a:rPr lang="es-MX" dirty="0">
                <a:solidFill>
                  <a:srgbClr val="000000"/>
                </a:solidFill>
                <a:latin typeface="opensans"/>
              </a:rPr>
              <a:t>se dan en dos campos de acción: el mecánico y el electrónico, dominando el primero con un 58 % del mercado, mientras que el diseño electrónico alcanza sólo el 19 %, según datos referidos a 1988. Esto es debido a que el nivel tecnológico al que se ha llegado exige un gran conocimiento del mismo a la hora de diseñar programas.</a:t>
            </a:r>
            <a:endParaRPr lang="es-MX" dirty="0"/>
          </a:p>
        </p:txBody>
      </p:sp>
      <p:pic>
        <p:nvPicPr>
          <p:cNvPr id="5124" name="Picture 4" descr="https://tse1.mm.bing.net/th?id=OIP.Y1XvDQfoT90mAvCYSEXNkQHaEj&amp;pid=15.1&amp;P=0&amp;w=266&amp;h=1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4096" y="151978"/>
            <a:ext cx="2473874" cy="1525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428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18.servimg.com/u/f18/12/18/64/76/braun_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6188" y="0"/>
            <a:ext cx="5365812" cy="3397624"/>
          </a:xfrm>
          <a:prstGeom prst="rect">
            <a:avLst/>
          </a:prstGeom>
          <a:noFill/>
          <a:extLst>
            <a:ext uri="{909E8E84-426E-40DD-AFC4-6F175D3DCCD1}">
              <a14:hiddenFill xmlns:a14="http://schemas.microsoft.com/office/drawing/2010/main">
                <a:solidFill>
                  <a:srgbClr val="FFFFFF"/>
                </a:solidFill>
              </a14:hiddenFill>
            </a:ext>
          </a:extLst>
        </p:spPr>
      </p:pic>
      <p:sp>
        <p:nvSpPr>
          <p:cNvPr id="3" name="Título 1"/>
          <p:cNvSpPr txBox="1">
            <a:spLocks/>
          </p:cNvSpPr>
          <p:nvPr/>
        </p:nvSpPr>
        <p:spPr>
          <a:xfrm>
            <a:off x="0" y="302628"/>
            <a:ext cx="10515600" cy="68986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spcAft>
                <a:spcPts val="0"/>
              </a:spcAft>
            </a:pPr>
            <a:r>
              <a:rPr lang="es-MX" sz="3600" b="1" kern="0" dirty="0" smtClean="0">
                <a:solidFill>
                  <a:sysClr val="windowText" lastClr="000000"/>
                </a:solidFill>
                <a:latin typeface="Arial" panose="020B0604020202020204" pitchFamily="34" charset="0"/>
                <a:cs typeface="Arial" panose="020B0604020202020204" pitchFamily="34" charset="0"/>
              </a:rPr>
              <a:t>1.3 </a:t>
            </a:r>
            <a:r>
              <a:rPr lang="es-MX" sz="3600" b="1" kern="0" dirty="0">
                <a:solidFill>
                  <a:sysClr val="windowText" lastClr="000000"/>
                </a:solidFill>
                <a:latin typeface="Arial" panose="020B0604020202020204" pitchFamily="34" charset="0"/>
                <a:cs typeface="Arial" panose="020B0604020202020204" pitchFamily="34" charset="0"/>
              </a:rPr>
              <a:t>Introducción al CAE.</a:t>
            </a:r>
          </a:p>
        </p:txBody>
      </p:sp>
      <p:sp>
        <p:nvSpPr>
          <p:cNvPr id="4" name="Rectángulo 3"/>
          <p:cNvSpPr/>
          <p:nvPr/>
        </p:nvSpPr>
        <p:spPr>
          <a:xfrm>
            <a:off x="136636" y="869421"/>
            <a:ext cx="7147034" cy="369332"/>
          </a:xfrm>
          <a:prstGeom prst="rect">
            <a:avLst/>
          </a:prstGeom>
        </p:spPr>
        <p:txBody>
          <a:bodyPr wrap="square">
            <a:spAutoFit/>
          </a:bodyPr>
          <a:lstStyle/>
          <a:p>
            <a:r>
              <a:rPr lang="es-MX" b="1" i="1" dirty="0">
                <a:solidFill>
                  <a:srgbClr val="000000"/>
                </a:solidFill>
                <a:effectLst>
                  <a:outerShdw blurRad="38100" dist="38100" dir="2700000" algn="tl">
                    <a:srgbClr val="000000">
                      <a:alpha val="43137"/>
                    </a:srgbClr>
                  </a:outerShdw>
                </a:effectLst>
                <a:latin typeface="Times New Roman" panose="02020603050405020304" pitchFamily="18" charset="0"/>
              </a:rPr>
              <a:t>CAE = </a:t>
            </a:r>
            <a:r>
              <a:rPr lang="es-MX" i="1" dirty="0">
                <a:solidFill>
                  <a:srgbClr val="000000"/>
                </a:solidFill>
                <a:effectLst>
                  <a:outerShdw blurRad="38100" dist="38100" dir="2700000" algn="tl">
                    <a:srgbClr val="000000">
                      <a:alpha val="43137"/>
                    </a:srgbClr>
                  </a:outerShdw>
                </a:effectLst>
                <a:latin typeface="Times New Roman" panose="02020603050405020304" pitchFamily="18" charset="0"/>
              </a:rPr>
              <a:t>Ingeniería asistida por ordenador (</a:t>
            </a:r>
            <a:r>
              <a:rPr lang="es-MX" i="1" dirty="0" err="1">
                <a:solidFill>
                  <a:srgbClr val="000000"/>
                </a:solidFill>
                <a:effectLst>
                  <a:outerShdw blurRad="38100" dist="38100" dir="2700000" algn="tl">
                    <a:srgbClr val="000000">
                      <a:alpha val="43137"/>
                    </a:srgbClr>
                  </a:outerShdw>
                </a:effectLst>
                <a:latin typeface="Times New Roman" panose="02020603050405020304" pitchFamily="18" charset="0"/>
              </a:rPr>
              <a:t>Computer-Aided</a:t>
            </a:r>
            <a:r>
              <a:rPr lang="es-MX" i="1" dirty="0">
                <a:solidFill>
                  <a:srgbClr val="000000"/>
                </a:solidFill>
                <a:effectLst>
                  <a:outerShdw blurRad="38100" dist="38100" dir="2700000" algn="tl">
                    <a:srgbClr val="000000">
                      <a:alpha val="43137"/>
                    </a:srgbClr>
                  </a:outerShdw>
                </a:effectLst>
                <a:latin typeface="Times New Roman" panose="02020603050405020304" pitchFamily="18" charset="0"/>
              </a:rPr>
              <a:t>- </a:t>
            </a:r>
            <a:r>
              <a:rPr lang="es-MX" i="1" dirty="0" err="1" smtClean="0">
                <a:solidFill>
                  <a:srgbClr val="000000"/>
                </a:solidFill>
                <a:effectLst>
                  <a:outerShdw blurRad="38100" dist="38100" dir="2700000" algn="tl">
                    <a:srgbClr val="000000">
                      <a:alpha val="43137"/>
                    </a:srgbClr>
                  </a:outerShdw>
                </a:effectLst>
                <a:latin typeface="Times New Roman" panose="02020603050405020304" pitchFamily="18" charset="0"/>
              </a:rPr>
              <a:t>Engineering</a:t>
            </a:r>
            <a:r>
              <a:rPr lang="es-MX" i="1" dirty="0" smtClean="0">
                <a:solidFill>
                  <a:srgbClr val="000000"/>
                </a:solidFill>
                <a:effectLst>
                  <a:outerShdw blurRad="38100" dist="38100" dir="2700000" algn="tl">
                    <a:srgbClr val="000000">
                      <a:alpha val="43137"/>
                    </a:srgbClr>
                  </a:outerShdw>
                </a:effectLst>
                <a:latin typeface="Times New Roman" panose="02020603050405020304" pitchFamily="18" charset="0"/>
              </a:rPr>
              <a:t>)</a:t>
            </a:r>
            <a:endParaRPr lang="es-MX" i="1" dirty="0">
              <a:effectLst>
                <a:outerShdw blurRad="38100" dist="38100" dir="2700000" algn="tl">
                  <a:srgbClr val="000000">
                    <a:alpha val="43137"/>
                  </a:srgbClr>
                </a:outerShdw>
              </a:effectLst>
            </a:endParaRPr>
          </a:p>
        </p:txBody>
      </p:sp>
      <p:sp>
        <p:nvSpPr>
          <p:cNvPr id="7" name="Rectángulo 6"/>
          <p:cNvSpPr/>
          <p:nvPr/>
        </p:nvSpPr>
        <p:spPr>
          <a:xfrm>
            <a:off x="260430" y="1477440"/>
            <a:ext cx="8494687" cy="5355312"/>
          </a:xfrm>
          <a:prstGeom prst="rect">
            <a:avLst/>
          </a:prstGeom>
        </p:spPr>
        <p:txBody>
          <a:bodyPr wrap="square">
            <a:spAutoFit/>
          </a:bodyPr>
          <a:lstStyle/>
          <a:p>
            <a:pPr algn="just"/>
            <a:r>
              <a:rPr lang="es-MX" b="1" dirty="0">
                <a:solidFill>
                  <a:srgbClr val="000000"/>
                </a:solidFill>
                <a:latin typeface="opensans"/>
              </a:rPr>
              <a:t>¿Qué nos permiten hacer</a:t>
            </a:r>
            <a:r>
              <a:rPr lang="es-MX" b="1" dirty="0" smtClean="0">
                <a:solidFill>
                  <a:srgbClr val="000000"/>
                </a:solidFill>
                <a:latin typeface="opensans"/>
              </a:rPr>
              <a:t>?</a:t>
            </a:r>
          </a:p>
          <a:p>
            <a:pPr algn="just"/>
            <a:endParaRPr lang="es-MX" dirty="0">
              <a:solidFill>
                <a:srgbClr val="000000"/>
              </a:solidFill>
              <a:latin typeface="opensans"/>
            </a:endParaRPr>
          </a:p>
          <a:p>
            <a:pPr algn="just"/>
            <a:r>
              <a:rPr lang="es-MX" dirty="0" smtClean="0">
                <a:solidFill>
                  <a:srgbClr val="000000"/>
                </a:solidFill>
                <a:latin typeface="opensans"/>
              </a:rPr>
              <a:t>-Desarrollo </a:t>
            </a:r>
            <a:r>
              <a:rPr lang="es-MX" dirty="0">
                <a:solidFill>
                  <a:srgbClr val="000000"/>
                </a:solidFill>
                <a:latin typeface="opensans"/>
              </a:rPr>
              <a:t>de Productos y Empaques.</a:t>
            </a:r>
          </a:p>
          <a:p>
            <a:pPr algn="just"/>
            <a:r>
              <a:rPr lang="es-MX" dirty="0" smtClean="0">
                <a:solidFill>
                  <a:srgbClr val="000000"/>
                </a:solidFill>
                <a:latin typeface="opensans"/>
              </a:rPr>
              <a:t>-Elaboración </a:t>
            </a:r>
            <a:r>
              <a:rPr lang="es-MX" dirty="0">
                <a:solidFill>
                  <a:srgbClr val="000000"/>
                </a:solidFill>
                <a:latin typeface="opensans"/>
              </a:rPr>
              <a:t>de prototipos y modelos computacionales </a:t>
            </a:r>
            <a:r>
              <a:rPr lang="es-MX" dirty="0" err="1">
                <a:solidFill>
                  <a:srgbClr val="000000"/>
                </a:solidFill>
                <a:latin typeface="opensans"/>
              </a:rPr>
              <a:t>fotorrealísticos</a:t>
            </a:r>
            <a:r>
              <a:rPr lang="es-MX" dirty="0">
                <a:solidFill>
                  <a:srgbClr val="000000"/>
                </a:solidFill>
                <a:latin typeface="opensans"/>
              </a:rPr>
              <a:t> y funcionales.</a:t>
            </a:r>
          </a:p>
          <a:p>
            <a:pPr algn="just"/>
            <a:r>
              <a:rPr lang="es-MX" dirty="0" smtClean="0">
                <a:solidFill>
                  <a:srgbClr val="000000"/>
                </a:solidFill>
                <a:latin typeface="opensans"/>
              </a:rPr>
              <a:t>-Determinar </a:t>
            </a:r>
            <a:r>
              <a:rPr lang="es-MX" dirty="0">
                <a:solidFill>
                  <a:srgbClr val="000000"/>
                </a:solidFill>
                <a:latin typeface="opensans"/>
              </a:rPr>
              <a:t>la viabilidad mecánica de los diseños y/o cumplimiento de norma.</a:t>
            </a:r>
          </a:p>
          <a:p>
            <a:pPr algn="just"/>
            <a:r>
              <a:rPr lang="es-MX" dirty="0" smtClean="0">
                <a:solidFill>
                  <a:srgbClr val="000000"/>
                </a:solidFill>
                <a:latin typeface="opensans"/>
              </a:rPr>
              <a:t>-Ingeniería inversa</a:t>
            </a:r>
            <a:r>
              <a:rPr lang="es-MX" dirty="0">
                <a:solidFill>
                  <a:srgbClr val="000000"/>
                </a:solidFill>
                <a:latin typeface="opensans"/>
              </a:rPr>
              <a:t>.</a:t>
            </a:r>
          </a:p>
          <a:p>
            <a:pPr algn="just"/>
            <a:r>
              <a:rPr lang="es-MX" dirty="0" smtClean="0">
                <a:solidFill>
                  <a:srgbClr val="000000"/>
                </a:solidFill>
                <a:latin typeface="opensans"/>
              </a:rPr>
              <a:t>-Reducir </a:t>
            </a:r>
            <a:r>
              <a:rPr lang="es-MX" dirty="0">
                <a:solidFill>
                  <a:srgbClr val="000000"/>
                </a:solidFill>
                <a:latin typeface="opensans"/>
              </a:rPr>
              <a:t>el ciclo de desarrollo, mejorar la calidad y las propiedades deseadas.</a:t>
            </a:r>
          </a:p>
          <a:p>
            <a:pPr algn="just"/>
            <a:r>
              <a:rPr lang="es-MX" dirty="0" smtClean="0">
                <a:solidFill>
                  <a:srgbClr val="000000"/>
                </a:solidFill>
                <a:latin typeface="opensans"/>
              </a:rPr>
              <a:t>-Optimizar </a:t>
            </a:r>
            <a:r>
              <a:rPr lang="es-MX" dirty="0">
                <a:solidFill>
                  <a:srgbClr val="000000"/>
                </a:solidFill>
                <a:latin typeface="opensans"/>
              </a:rPr>
              <a:t>los diseños desde el punto de vista estructural.</a:t>
            </a:r>
          </a:p>
          <a:p>
            <a:pPr algn="just"/>
            <a:r>
              <a:rPr lang="es-MX" dirty="0" smtClean="0">
                <a:solidFill>
                  <a:srgbClr val="000000"/>
                </a:solidFill>
                <a:latin typeface="opensans"/>
              </a:rPr>
              <a:t>-Análisis </a:t>
            </a:r>
            <a:r>
              <a:rPr lang="es-MX" dirty="0">
                <a:solidFill>
                  <a:srgbClr val="000000"/>
                </a:solidFill>
                <a:latin typeface="opensans"/>
              </a:rPr>
              <a:t>utilizando tecnologías de elementos finitos (Esfuerzos, Deformaciones, </a:t>
            </a:r>
            <a:endParaRPr lang="es-MX" dirty="0" smtClean="0">
              <a:solidFill>
                <a:srgbClr val="000000"/>
              </a:solidFill>
              <a:latin typeface="opensans"/>
            </a:endParaRPr>
          </a:p>
          <a:p>
            <a:pPr algn="just"/>
            <a:r>
              <a:rPr lang="es-MX" dirty="0" smtClean="0">
                <a:solidFill>
                  <a:srgbClr val="000000"/>
                </a:solidFill>
                <a:latin typeface="opensans"/>
              </a:rPr>
              <a:t>Pandeo</a:t>
            </a:r>
            <a:r>
              <a:rPr lang="es-MX" dirty="0">
                <a:solidFill>
                  <a:srgbClr val="000000"/>
                </a:solidFill>
                <a:latin typeface="opensans"/>
              </a:rPr>
              <a:t>, Dilataciones Térmicas, Transferencia de Calor).</a:t>
            </a:r>
          </a:p>
          <a:p>
            <a:pPr algn="just"/>
            <a:r>
              <a:rPr lang="es-MX" dirty="0" smtClean="0">
                <a:solidFill>
                  <a:srgbClr val="000000"/>
                </a:solidFill>
                <a:latin typeface="opensans"/>
              </a:rPr>
              <a:t>-Simulación </a:t>
            </a:r>
            <a:r>
              <a:rPr lang="es-MX" dirty="0">
                <a:solidFill>
                  <a:srgbClr val="000000"/>
                </a:solidFill>
                <a:latin typeface="opensans"/>
              </a:rPr>
              <a:t>cinemática y dinámica de mecanismos.</a:t>
            </a:r>
          </a:p>
          <a:p>
            <a:pPr algn="just"/>
            <a:r>
              <a:rPr lang="es-MX" dirty="0" smtClean="0">
                <a:solidFill>
                  <a:srgbClr val="000000"/>
                </a:solidFill>
                <a:latin typeface="opensans"/>
              </a:rPr>
              <a:t>-Optimizar </a:t>
            </a:r>
            <a:r>
              <a:rPr lang="es-MX" dirty="0">
                <a:solidFill>
                  <a:srgbClr val="000000"/>
                </a:solidFill>
                <a:latin typeface="opensans"/>
              </a:rPr>
              <a:t>los moldes y procesos de fundición y/o inyección (</a:t>
            </a:r>
            <a:r>
              <a:rPr lang="es-MX" dirty="0" err="1">
                <a:solidFill>
                  <a:srgbClr val="000000"/>
                </a:solidFill>
                <a:latin typeface="opensans"/>
              </a:rPr>
              <a:t>Inyectabilidad</a:t>
            </a:r>
            <a:r>
              <a:rPr lang="es-MX" dirty="0">
                <a:solidFill>
                  <a:srgbClr val="000000"/>
                </a:solidFill>
                <a:latin typeface="opensans"/>
              </a:rPr>
              <a:t>, Tiempos de inyección, Líneas de Flujo, Flujo vs. tiempo, Temperatura durante el llenado, Trampas de aire, Frente de presión, Análisis de Solidificación, Esfuerzos Residuales).</a:t>
            </a:r>
          </a:p>
          <a:p>
            <a:pPr algn="just"/>
            <a:r>
              <a:rPr lang="es-MX" dirty="0" smtClean="0">
                <a:solidFill>
                  <a:srgbClr val="000000"/>
                </a:solidFill>
                <a:latin typeface="opensans"/>
              </a:rPr>
              <a:t>-Simulación </a:t>
            </a:r>
            <a:r>
              <a:rPr lang="es-MX" dirty="0">
                <a:solidFill>
                  <a:srgbClr val="000000"/>
                </a:solidFill>
                <a:latin typeface="opensans"/>
              </a:rPr>
              <a:t>de Fundición e Inyección de Metales (Predicción de Estructuras y Propiedades Metalúrgicas, Tratamiento Térmico).</a:t>
            </a:r>
          </a:p>
          <a:p>
            <a:pPr algn="just"/>
            <a:r>
              <a:rPr lang="es-MX" dirty="0" smtClean="0">
                <a:solidFill>
                  <a:srgbClr val="000000"/>
                </a:solidFill>
                <a:latin typeface="opensans"/>
              </a:rPr>
              <a:t>-Simulación </a:t>
            </a:r>
            <a:r>
              <a:rPr lang="es-MX" dirty="0">
                <a:solidFill>
                  <a:srgbClr val="000000"/>
                </a:solidFill>
                <a:latin typeface="opensans"/>
              </a:rPr>
              <a:t>de Inyección de Plástico.</a:t>
            </a:r>
            <a:endParaRPr lang="es-MX" b="0" i="0" dirty="0">
              <a:solidFill>
                <a:srgbClr val="000000"/>
              </a:solidFill>
              <a:effectLst/>
              <a:latin typeface="opensans"/>
            </a:endParaRPr>
          </a:p>
        </p:txBody>
      </p:sp>
      <p:pic>
        <p:nvPicPr>
          <p:cNvPr id="4100" name="Picture 4" descr="http://defineers.com/wp-content/uploads/2009/09/CAE3_11.png"/>
          <p:cNvPicPr>
            <a:picLocks noChangeAspect="1" noChangeArrowheads="1"/>
          </p:cNvPicPr>
          <p:nvPr/>
        </p:nvPicPr>
        <p:blipFill rotWithShape="1">
          <a:blip r:embed="rId3">
            <a:extLst>
              <a:ext uri="{28A0092B-C50C-407E-A947-70E740481C1C}">
                <a14:useLocalDpi xmlns:a14="http://schemas.microsoft.com/office/drawing/2010/main" val="0"/>
              </a:ext>
            </a:extLst>
          </a:blip>
          <a:srcRect l="4198" t="13036" r="64313" b="24249"/>
          <a:stretch/>
        </p:blipFill>
        <p:spPr bwMode="auto">
          <a:xfrm>
            <a:off x="9243848" y="3585933"/>
            <a:ext cx="2459421" cy="3058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357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88640" y="129558"/>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r>
              <a:rPr lang="es-MX" sz="3600" b="1" kern="0" dirty="0" smtClean="0">
                <a:solidFill>
                  <a:sysClr val="windowText" lastClr="000000"/>
                </a:solidFill>
                <a:latin typeface="Arial" panose="020B0604020202020204" pitchFamily="34" charset="0"/>
                <a:cs typeface="Arial" panose="020B0604020202020204" pitchFamily="34" charset="0"/>
              </a:rPr>
              <a:t>1.3.1 Panorama </a:t>
            </a:r>
            <a:r>
              <a:rPr lang="es-MX" sz="3600" b="1" kern="0" dirty="0">
                <a:solidFill>
                  <a:sysClr val="windowText" lastClr="000000"/>
                </a:solidFill>
                <a:latin typeface="Arial" panose="020B0604020202020204" pitchFamily="34" charset="0"/>
                <a:cs typeface="Arial" panose="020B0604020202020204" pitchFamily="34" charset="0"/>
              </a:rPr>
              <a:t>actual del CAE en México.</a:t>
            </a: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4" name="Rectángulo 3"/>
          <p:cNvSpPr/>
          <p:nvPr/>
        </p:nvSpPr>
        <p:spPr>
          <a:xfrm>
            <a:off x="246439" y="712795"/>
            <a:ext cx="7147034" cy="338554"/>
          </a:xfrm>
          <a:prstGeom prst="rect">
            <a:avLst/>
          </a:prstGeom>
        </p:spPr>
        <p:txBody>
          <a:bodyPr wrap="square">
            <a:spAutoFit/>
          </a:bodyPr>
          <a:lstStyle/>
          <a:p>
            <a:r>
              <a:rPr lang="es-MX" sz="1600" b="1" i="1" dirty="0">
                <a:solidFill>
                  <a:srgbClr val="000000"/>
                </a:solidFill>
                <a:latin typeface="Times New Roman" panose="02020603050405020304" pitchFamily="18" charset="0"/>
              </a:rPr>
              <a:t>CAE = </a:t>
            </a:r>
            <a:r>
              <a:rPr lang="es-MX" sz="1600" i="1" dirty="0">
                <a:solidFill>
                  <a:srgbClr val="000000"/>
                </a:solidFill>
                <a:latin typeface="Times New Roman" panose="02020603050405020304" pitchFamily="18" charset="0"/>
              </a:rPr>
              <a:t>Ingeniería asistida por ordenador (</a:t>
            </a:r>
            <a:r>
              <a:rPr lang="es-MX" sz="1600" i="1" dirty="0" err="1">
                <a:solidFill>
                  <a:srgbClr val="000000"/>
                </a:solidFill>
                <a:latin typeface="Times New Roman" panose="02020603050405020304" pitchFamily="18" charset="0"/>
              </a:rPr>
              <a:t>Computer-Aided</a:t>
            </a:r>
            <a:r>
              <a:rPr lang="es-MX" sz="1600" i="1" dirty="0">
                <a:solidFill>
                  <a:srgbClr val="000000"/>
                </a:solidFill>
                <a:latin typeface="Times New Roman" panose="02020603050405020304" pitchFamily="18" charset="0"/>
              </a:rPr>
              <a:t>- </a:t>
            </a:r>
            <a:r>
              <a:rPr lang="es-MX" sz="1600" i="1" dirty="0" err="1" smtClean="0">
                <a:solidFill>
                  <a:srgbClr val="000000"/>
                </a:solidFill>
                <a:latin typeface="Times New Roman" panose="02020603050405020304" pitchFamily="18" charset="0"/>
              </a:rPr>
              <a:t>Engineering</a:t>
            </a:r>
            <a:r>
              <a:rPr lang="es-MX" sz="1600" i="1" dirty="0" smtClean="0">
                <a:solidFill>
                  <a:srgbClr val="000000"/>
                </a:solidFill>
                <a:latin typeface="Times New Roman" panose="02020603050405020304" pitchFamily="18" charset="0"/>
              </a:rPr>
              <a:t>)</a:t>
            </a:r>
            <a:endParaRPr lang="es-MX" sz="1600" i="1" dirty="0"/>
          </a:p>
        </p:txBody>
      </p:sp>
      <p:pic>
        <p:nvPicPr>
          <p:cNvPr id="5124" name="Picture 4" descr="https://tse1.mm.bing.net/th?id=OIP.Y1XvDQfoT90mAvCYSEXNkQHaEj&amp;pid=15.1&amp;P=0&amp;w=266&amp;h=1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3473" y="3899509"/>
            <a:ext cx="4798527" cy="295849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5522259" y="1559556"/>
            <a:ext cx="6096000" cy="2308324"/>
          </a:xfrm>
          <a:prstGeom prst="rect">
            <a:avLst/>
          </a:prstGeom>
        </p:spPr>
        <p:txBody>
          <a:bodyPr>
            <a:spAutoFit/>
          </a:bodyPr>
          <a:lstStyle/>
          <a:p>
            <a:r>
              <a:rPr lang="es-MX" dirty="0">
                <a:solidFill>
                  <a:srgbClr val="000000"/>
                </a:solidFill>
                <a:latin typeface="opensans"/>
              </a:rPr>
              <a:t>Las tecnologías CAD/</a:t>
            </a:r>
            <a:r>
              <a:rPr lang="es-MX" dirty="0" err="1">
                <a:solidFill>
                  <a:srgbClr val="000000"/>
                </a:solidFill>
                <a:latin typeface="opensans"/>
              </a:rPr>
              <a:t>CAM</a:t>
            </a:r>
            <a:r>
              <a:rPr lang="es-MX" dirty="0">
                <a:solidFill>
                  <a:srgbClr val="000000"/>
                </a:solidFill>
                <a:latin typeface="opensans"/>
              </a:rPr>
              <a:t>/CAE se encuentran ya en una fase de madurez. Su utilidad es indiscutible y han abierto posibilidades para el rediseño y fabricación impensables sin estas herramientas. La falta de sistemas de diseño va asociada a rediseños que se realizan sobre la marcha, con la consiguiente pérdida de tiempo y dinero. El factor tiempo también repercute de forma prioritaria en el desarrollo de prototipos.</a:t>
            </a:r>
            <a:endParaRPr lang="es-MX" dirty="0"/>
          </a:p>
        </p:txBody>
      </p:sp>
      <p:sp>
        <p:nvSpPr>
          <p:cNvPr id="6" name="Rectángulo 5"/>
          <p:cNvSpPr/>
          <p:nvPr/>
        </p:nvSpPr>
        <p:spPr>
          <a:xfrm>
            <a:off x="154192" y="3867880"/>
            <a:ext cx="6096000" cy="2862322"/>
          </a:xfrm>
          <a:prstGeom prst="rect">
            <a:avLst/>
          </a:prstGeom>
        </p:spPr>
        <p:txBody>
          <a:bodyPr>
            <a:spAutoFit/>
          </a:bodyPr>
          <a:lstStyle/>
          <a:p>
            <a:r>
              <a:rPr lang="es-MX" dirty="0">
                <a:solidFill>
                  <a:srgbClr val="000000"/>
                </a:solidFill>
                <a:latin typeface="opensans"/>
              </a:rPr>
              <a:t>Los fabricantes de maquinaria informática que permiten soportar programas de CAD, van a proporcionar en los próximos años ordenadores más veloces, con más memoria y mayor potencia gráfica. Como tendencia de futuro, se confirmará la desaparición de la ya tenue frontera entre el mundo de los </a:t>
            </a:r>
            <a:r>
              <a:rPr lang="es-MX" dirty="0" err="1">
                <a:solidFill>
                  <a:srgbClr val="000000"/>
                </a:solidFill>
                <a:latin typeface="opensans"/>
              </a:rPr>
              <a:t>PC's</a:t>
            </a:r>
            <a:r>
              <a:rPr lang="es-MX" dirty="0">
                <a:solidFill>
                  <a:srgbClr val="000000"/>
                </a:solidFill>
                <a:latin typeface="opensans"/>
              </a:rPr>
              <a:t> y el de las Estaciones de Trabajo CAD. En el campo de los periféricos CAD sucederá algo parecido: los plotters, consolidada la tecnología de inyección de tinta, van a ser cada vez más rápidos y de mejor resolución.</a:t>
            </a:r>
            <a:endParaRPr lang="es-MX" dirty="0"/>
          </a:p>
        </p:txBody>
      </p:sp>
      <p:pic>
        <p:nvPicPr>
          <p:cNvPr id="9218" name="Picture 2" descr="https://image.slidesharecdn.com/sistemascad-cae-cam-150218080617-conversion-gate01/95/sistemas-cadcaecam-1-638.jpg?cb=1424246829"/>
          <p:cNvPicPr>
            <a:picLocks noChangeAspect="1" noChangeArrowheads="1"/>
          </p:cNvPicPr>
          <p:nvPr/>
        </p:nvPicPr>
        <p:blipFill rotWithShape="1">
          <a:blip r:embed="rId3">
            <a:extLst>
              <a:ext uri="{28A0092B-C50C-407E-A947-70E740481C1C}">
                <a14:useLocalDpi xmlns:a14="http://schemas.microsoft.com/office/drawing/2010/main" val="0"/>
              </a:ext>
            </a:extLst>
          </a:blip>
          <a:srcRect b="35583"/>
          <a:stretch/>
        </p:blipFill>
        <p:spPr bwMode="auto">
          <a:xfrm>
            <a:off x="365409" y="1417147"/>
            <a:ext cx="4945633" cy="2391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296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88640" y="129558"/>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r>
              <a:rPr lang="es-MX" sz="3600" b="1" kern="0" dirty="0" smtClean="0">
                <a:solidFill>
                  <a:sysClr val="windowText" lastClr="000000"/>
                </a:solidFill>
                <a:latin typeface="Arial" panose="020B0604020202020204" pitchFamily="34" charset="0"/>
                <a:cs typeface="Arial" panose="020B0604020202020204" pitchFamily="34" charset="0"/>
              </a:rPr>
              <a:t>1.3.1 Panorama </a:t>
            </a:r>
            <a:r>
              <a:rPr lang="es-MX" sz="3600" b="1" kern="0" dirty="0">
                <a:solidFill>
                  <a:sysClr val="windowText" lastClr="000000"/>
                </a:solidFill>
                <a:latin typeface="Arial" panose="020B0604020202020204" pitchFamily="34" charset="0"/>
                <a:cs typeface="Arial" panose="020B0604020202020204" pitchFamily="34" charset="0"/>
              </a:rPr>
              <a:t>actual del CAE en México.</a:t>
            </a: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4" name="Rectángulo 3"/>
          <p:cNvSpPr/>
          <p:nvPr/>
        </p:nvSpPr>
        <p:spPr>
          <a:xfrm>
            <a:off x="246439" y="712795"/>
            <a:ext cx="7147034" cy="338554"/>
          </a:xfrm>
          <a:prstGeom prst="rect">
            <a:avLst/>
          </a:prstGeom>
        </p:spPr>
        <p:txBody>
          <a:bodyPr wrap="square">
            <a:spAutoFit/>
          </a:bodyPr>
          <a:lstStyle/>
          <a:p>
            <a:r>
              <a:rPr lang="es-MX" sz="1600" b="1" i="1" dirty="0">
                <a:solidFill>
                  <a:srgbClr val="000000"/>
                </a:solidFill>
                <a:latin typeface="Times New Roman" panose="02020603050405020304" pitchFamily="18" charset="0"/>
              </a:rPr>
              <a:t>CAE = </a:t>
            </a:r>
            <a:r>
              <a:rPr lang="es-MX" sz="1600" i="1" dirty="0">
                <a:solidFill>
                  <a:srgbClr val="000000"/>
                </a:solidFill>
                <a:latin typeface="Times New Roman" panose="02020603050405020304" pitchFamily="18" charset="0"/>
              </a:rPr>
              <a:t>Ingeniería asistida por ordenador (</a:t>
            </a:r>
            <a:r>
              <a:rPr lang="es-MX" sz="1600" i="1" dirty="0" err="1">
                <a:solidFill>
                  <a:srgbClr val="000000"/>
                </a:solidFill>
                <a:latin typeface="Times New Roman" panose="02020603050405020304" pitchFamily="18" charset="0"/>
              </a:rPr>
              <a:t>Computer-Aided</a:t>
            </a:r>
            <a:r>
              <a:rPr lang="es-MX" sz="1600" i="1" dirty="0">
                <a:solidFill>
                  <a:srgbClr val="000000"/>
                </a:solidFill>
                <a:latin typeface="Times New Roman" panose="02020603050405020304" pitchFamily="18" charset="0"/>
              </a:rPr>
              <a:t>- </a:t>
            </a:r>
            <a:r>
              <a:rPr lang="es-MX" sz="1600" i="1" dirty="0" err="1" smtClean="0">
                <a:solidFill>
                  <a:srgbClr val="000000"/>
                </a:solidFill>
                <a:latin typeface="Times New Roman" panose="02020603050405020304" pitchFamily="18" charset="0"/>
              </a:rPr>
              <a:t>Engineering</a:t>
            </a:r>
            <a:r>
              <a:rPr lang="es-MX" sz="1600" i="1" dirty="0" smtClean="0">
                <a:solidFill>
                  <a:srgbClr val="000000"/>
                </a:solidFill>
                <a:latin typeface="Times New Roman" panose="02020603050405020304" pitchFamily="18" charset="0"/>
              </a:rPr>
              <a:t>)</a:t>
            </a:r>
            <a:endParaRPr lang="es-MX" sz="1600" i="1" dirty="0"/>
          </a:p>
        </p:txBody>
      </p:sp>
      <p:pic>
        <p:nvPicPr>
          <p:cNvPr id="12290" name="Picture 2" descr="https://image.slidesharecdn.com/casdcad-cam-caenovideos-090315162218-phpapp02/95/casdcadcamcae-29-728.jpg?cb=1237134188"/>
          <p:cNvPicPr>
            <a:picLocks noChangeAspect="1" noChangeArrowheads="1"/>
          </p:cNvPicPr>
          <p:nvPr/>
        </p:nvPicPr>
        <p:blipFill rotWithShape="1">
          <a:blip r:embed="rId2">
            <a:extLst>
              <a:ext uri="{28A0092B-C50C-407E-A947-70E740481C1C}">
                <a14:useLocalDpi xmlns:a14="http://schemas.microsoft.com/office/drawing/2010/main" val="0"/>
              </a:ext>
            </a:extLst>
          </a:blip>
          <a:srcRect l="3496" t="9419" r="4040" b="14666"/>
          <a:stretch/>
        </p:blipFill>
        <p:spPr bwMode="auto">
          <a:xfrm>
            <a:off x="5780442" y="2909944"/>
            <a:ext cx="6411558" cy="394805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87276" y="1928876"/>
            <a:ext cx="5971484" cy="3693319"/>
          </a:xfrm>
          <a:prstGeom prst="rect">
            <a:avLst/>
          </a:prstGeom>
        </p:spPr>
        <p:txBody>
          <a:bodyPr wrap="square">
            <a:spAutoFit/>
          </a:bodyPr>
          <a:lstStyle/>
          <a:p>
            <a:pPr algn="just"/>
            <a:r>
              <a:rPr lang="es-MX" dirty="0">
                <a:solidFill>
                  <a:srgbClr val="000000"/>
                </a:solidFill>
                <a:latin typeface="opensans"/>
              </a:rPr>
              <a:t>Mayor integración con las tecnologías CAE y </a:t>
            </a:r>
            <a:r>
              <a:rPr lang="es-MX" dirty="0" err="1">
                <a:solidFill>
                  <a:srgbClr val="000000"/>
                </a:solidFill>
                <a:latin typeface="opensans"/>
              </a:rPr>
              <a:t>CAM</a:t>
            </a:r>
            <a:r>
              <a:rPr lang="es-MX" dirty="0">
                <a:solidFill>
                  <a:srgbClr val="000000"/>
                </a:solidFill>
                <a:latin typeface="opensans"/>
              </a:rPr>
              <a:t>, con una especial potenciación del CAE: actualmente la mayoría de los desarrolladores CAD cubren con su producto las necesidades de diseño, ingeniería y fabricación de la empresa, ofreciendo soluciones compactas en los más diversos campos de las tecnologías asistidas por computador. Pero lo que actualmente es casi una yuxtaposición de módulos CAD, CAE y </a:t>
            </a:r>
            <a:r>
              <a:rPr lang="es-MX" dirty="0" err="1">
                <a:solidFill>
                  <a:srgbClr val="000000"/>
                </a:solidFill>
                <a:latin typeface="opensans"/>
              </a:rPr>
              <a:t>CAM</a:t>
            </a:r>
            <a:r>
              <a:rPr lang="es-MX" dirty="0">
                <a:solidFill>
                  <a:srgbClr val="000000"/>
                </a:solidFill>
                <a:latin typeface="opensans"/>
              </a:rPr>
              <a:t>, en el futuro será una unidad total: en etapas tempranas del diseño se podrá verificar su funcionalidad y </a:t>
            </a:r>
            <a:r>
              <a:rPr lang="es-MX" dirty="0" err="1">
                <a:solidFill>
                  <a:srgbClr val="000000"/>
                </a:solidFill>
                <a:latin typeface="opensans"/>
              </a:rPr>
              <a:t>fabricabilidad</a:t>
            </a:r>
            <a:r>
              <a:rPr lang="es-MX" dirty="0">
                <a:solidFill>
                  <a:srgbClr val="000000"/>
                </a:solidFill>
                <a:latin typeface="opensans"/>
              </a:rPr>
              <a:t>, contando además con tecnologías de Rapid </a:t>
            </a:r>
            <a:r>
              <a:rPr lang="es-MX" dirty="0" err="1">
                <a:solidFill>
                  <a:srgbClr val="000000"/>
                </a:solidFill>
                <a:latin typeface="opensans"/>
              </a:rPr>
              <a:t>Protyping</a:t>
            </a:r>
            <a:r>
              <a:rPr lang="es-MX" dirty="0">
                <a:solidFill>
                  <a:srgbClr val="000000"/>
                </a:solidFill>
                <a:latin typeface="opensans"/>
              </a:rPr>
              <a:t> de los utillajes de fabricación (Rapid </a:t>
            </a:r>
            <a:r>
              <a:rPr lang="es-MX" dirty="0" err="1">
                <a:solidFill>
                  <a:srgbClr val="000000"/>
                </a:solidFill>
                <a:latin typeface="opensans"/>
              </a:rPr>
              <a:t>Tooling</a:t>
            </a:r>
            <a:r>
              <a:rPr lang="es-MX" dirty="0">
                <a:solidFill>
                  <a:srgbClr val="000000"/>
                </a:solidFill>
                <a:latin typeface="opensans"/>
              </a:rPr>
              <a:t>).</a:t>
            </a:r>
            <a:endParaRPr lang="es-MX" dirty="0"/>
          </a:p>
        </p:txBody>
      </p:sp>
      <p:pic>
        <p:nvPicPr>
          <p:cNvPr id="12292" name="Picture 4" descr="http://repuxando.com.br/wp-content/uploads/2016/08/CAD-CAM-CAE-7-752x4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4448" y="924890"/>
            <a:ext cx="3407591" cy="19938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525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88640" y="129558"/>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r>
              <a:rPr lang="es-MX" sz="3600" b="1" kern="0" dirty="0" smtClean="0">
                <a:solidFill>
                  <a:sysClr val="windowText" lastClr="000000"/>
                </a:solidFill>
                <a:latin typeface="Arial" panose="020B0604020202020204" pitchFamily="34" charset="0"/>
                <a:cs typeface="Arial" panose="020B0604020202020204" pitchFamily="34" charset="0"/>
              </a:rPr>
              <a:t>1.3.1 Panorama </a:t>
            </a:r>
            <a:r>
              <a:rPr lang="es-MX" sz="3600" b="1" kern="0" dirty="0">
                <a:solidFill>
                  <a:sysClr val="windowText" lastClr="000000"/>
                </a:solidFill>
                <a:latin typeface="Arial" panose="020B0604020202020204" pitchFamily="34" charset="0"/>
                <a:cs typeface="Arial" panose="020B0604020202020204" pitchFamily="34" charset="0"/>
              </a:rPr>
              <a:t>actual del CAE en México.</a:t>
            </a: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4" name="Rectángulo 3"/>
          <p:cNvSpPr/>
          <p:nvPr/>
        </p:nvSpPr>
        <p:spPr>
          <a:xfrm>
            <a:off x="246439" y="712795"/>
            <a:ext cx="7147034" cy="338554"/>
          </a:xfrm>
          <a:prstGeom prst="rect">
            <a:avLst/>
          </a:prstGeom>
        </p:spPr>
        <p:txBody>
          <a:bodyPr wrap="square">
            <a:spAutoFit/>
          </a:bodyPr>
          <a:lstStyle/>
          <a:p>
            <a:r>
              <a:rPr lang="es-MX" sz="1600" b="1" i="1" dirty="0">
                <a:solidFill>
                  <a:srgbClr val="000000"/>
                </a:solidFill>
                <a:latin typeface="Times New Roman" panose="02020603050405020304" pitchFamily="18" charset="0"/>
              </a:rPr>
              <a:t>CAE = </a:t>
            </a:r>
            <a:r>
              <a:rPr lang="es-MX" sz="1600" i="1" dirty="0">
                <a:solidFill>
                  <a:srgbClr val="000000"/>
                </a:solidFill>
                <a:latin typeface="Times New Roman" panose="02020603050405020304" pitchFamily="18" charset="0"/>
              </a:rPr>
              <a:t>Ingeniería asistida por ordenador (</a:t>
            </a:r>
            <a:r>
              <a:rPr lang="es-MX" sz="1600" i="1" dirty="0" err="1">
                <a:solidFill>
                  <a:srgbClr val="000000"/>
                </a:solidFill>
                <a:latin typeface="Times New Roman" panose="02020603050405020304" pitchFamily="18" charset="0"/>
              </a:rPr>
              <a:t>Computer-Aided</a:t>
            </a:r>
            <a:r>
              <a:rPr lang="es-MX" sz="1600" i="1" dirty="0">
                <a:solidFill>
                  <a:srgbClr val="000000"/>
                </a:solidFill>
                <a:latin typeface="Times New Roman" panose="02020603050405020304" pitchFamily="18" charset="0"/>
              </a:rPr>
              <a:t>- </a:t>
            </a:r>
            <a:r>
              <a:rPr lang="es-MX" sz="1600" i="1" dirty="0" err="1" smtClean="0">
                <a:solidFill>
                  <a:srgbClr val="000000"/>
                </a:solidFill>
                <a:latin typeface="Times New Roman" panose="02020603050405020304" pitchFamily="18" charset="0"/>
              </a:rPr>
              <a:t>Engineering</a:t>
            </a:r>
            <a:r>
              <a:rPr lang="es-MX" sz="1600" i="1" dirty="0" smtClean="0">
                <a:solidFill>
                  <a:srgbClr val="000000"/>
                </a:solidFill>
                <a:latin typeface="Times New Roman" panose="02020603050405020304" pitchFamily="18" charset="0"/>
              </a:rPr>
              <a:t>)</a:t>
            </a:r>
            <a:endParaRPr lang="es-MX" sz="1600" i="1" dirty="0"/>
          </a:p>
        </p:txBody>
      </p:sp>
      <p:pic>
        <p:nvPicPr>
          <p:cNvPr id="11266" name="Picture 2" descr="https://i.ytimg.com/vi/2eYczqlVGcA/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6201"/>
            <a:ext cx="10047642" cy="5651799"/>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8428443" y="1897246"/>
            <a:ext cx="3597034" cy="4524315"/>
          </a:xfrm>
          <a:prstGeom prst="rect">
            <a:avLst/>
          </a:prstGeom>
        </p:spPr>
        <p:txBody>
          <a:bodyPr wrap="square">
            <a:spAutoFit/>
          </a:bodyPr>
          <a:lstStyle/>
          <a:p>
            <a:pPr algn="just"/>
            <a:r>
              <a:rPr lang="es-MX" b="1" dirty="0">
                <a:solidFill>
                  <a:srgbClr val="000000"/>
                </a:solidFill>
                <a:latin typeface="opensans"/>
              </a:rPr>
              <a:t>La competencia es cada día mayor y el tiempo de lanzamiento del producto es primordial a la hora de conseguir mayores beneficios. Por último, podemos citar la ausencia, prácticamente total, de formación con herramientas CAE de los estudiantes de ingeniería. Uno de los éxitos educacionales consistirá en preparar a estos estudiantes en el entorno industrial que le espera donde los sistemas integrados CAE están convirtiéndose en estándares.</a:t>
            </a:r>
            <a:endParaRPr lang="es-MX" b="1" dirty="0"/>
          </a:p>
        </p:txBody>
      </p:sp>
    </p:spTree>
    <p:extLst>
      <p:ext uri="{BB962C8B-B14F-4D97-AF65-F5344CB8AC3E}">
        <p14:creationId xmlns:p14="http://schemas.microsoft.com/office/powerpoint/2010/main" val="42820687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cad4you.com/images/kor01-14-0158/main/main_visu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84040"/>
            <a:ext cx="12192000" cy="5473960"/>
          </a:xfrm>
          <a:prstGeom prst="rect">
            <a:avLst/>
          </a:prstGeom>
          <a:noFill/>
          <a:extLst>
            <a:ext uri="{909E8E84-426E-40DD-AFC4-6F175D3DCCD1}">
              <a14:hiddenFill xmlns:a14="http://schemas.microsoft.com/office/drawing/2010/main">
                <a:solidFill>
                  <a:srgbClr val="FFFFFF"/>
                </a:solidFill>
              </a14:hiddenFill>
            </a:ext>
          </a:extLst>
        </p:spPr>
      </p:pic>
      <p:sp>
        <p:nvSpPr>
          <p:cNvPr id="3" name="Título 1"/>
          <p:cNvSpPr txBox="1">
            <a:spLocks/>
          </p:cNvSpPr>
          <p:nvPr/>
        </p:nvSpPr>
        <p:spPr>
          <a:xfrm>
            <a:off x="-288640" y="129558"/>
            <a:ext cx="10515600" cy="862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r>
              <a:rPr lang="es-MX" sz="3600" b="1" kern="0" dirty="0" smtClean="0">
                <a:solidFill>
                  <a:sysClr val="windowText" lastClr="000000"/>
                </a:solidFill>
                <a:latin typeface="Arial" panose="020B0604020202020204" pitchFamily="34" charset="0"/>
                <a:cs typeface="Arial" panose="020B0604020202020204" pitchFamily="34" charset="0"/>
              </a:rPr>
              <a:t>1.3.1 Panorama </a:t>
            </a:r>
            <a:r>
              <a:rPr lang="es-MX" sz="3600" b="1" kern="0" dirty="0">
                <a:solidFill>
                  <a:sysClr val="windowText" lastClr="000000"/>
                </a:solidFill>
                <a:latin typeface="Arial" panose="020B0604020202020204" pitchFamily="34" charset="0"/>
                <a:cs typeface="Arial" panose="020B0604020202020204" pitchFamily="34" charset="0"/>
              </a:rPr>
              <a:t>actual del CAE en México.</a:t>
            </a: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4" name="Rectángulo 3"/>
          <p:cNvSpPr/>
          <p:nvPr/>
        </p:nvSpPr>
        <p:spPr>
          <a:xfrm>
            <a:off x="246439" y="712795"/>
            <a:ext cx="7147034" cy="338554"/>
          </a:xfrm>
          <a:prstGeom prst="rect">
            <a:avLst/>
          </a:prstGeom>
        </p:spPr>
        <p:txBody>
          <a:bodyPr wrap="square">
            <a:spAutoFit/>
          </a:bodyPr>
          <a:lstStyle/>
          <a:p>
            <a:r>
              <a:rPr lang="es-MX" sz="1600" b="1" i="1" dirty="0">
                <a:solidFill>
                  <a:srgbClr val="000000"/>
                </a:solidFill>
                <a:latin typeface="Times New Roman" panose="02020603050405020304" pitchFamily="18" charset="0"/>
              </a:rPr>
              <a:t>CAE = </a:t>
            </a:r>
            <a:r>
              <a:rPr lang="es-MX" sz="1600" i="1" dirty="0">
                <a:solidFill>
                  <a:srgbClr val="000000"/>
                </a:solidFill>
                <a:latin typeface="Times New Roman" panose="02020603050405020304" pitchFamily="18" charset="0"/>
              </a:rPr>
              <a:t>Ingeniería asistida por ordenador (</a:t>
            </a:r>
            <a:r>
              <a:rPr lang="es-MX" sz="1600" i="1" dirty="0" err="1">
                <a:solidFill>
                  <a:srgbClr val="000000"/>
                </a:solidFill>
                <a:latin typeface="Times New Roman" panose="02020603050405020304" pitchFamily="18" charset="0"/>
              </a:rPr>
              <a:t>Computer-Aided</a:t>
            </a:r>
            <a:r>
              <a:rPr lang="es-MX" sz="1600" i="1" dirty="0">
                <a:solidFill>
                  <a:srgbClr val="000000"/>
                </a:solidFill>
                <a:latin typeface="Times New Roman" panose="02020603050405020304" pitchFamily="18" charset="0"/>
              </a:rPr>
              <a:t>- </a:t>
            </a:r>
            <a:r>
              <a:rPr lang="es-MX" sz="1600" i="1" dirty="0" err="1" smtClean="0">
                <a:solidFill>
                  <a:srgbClr val="000000"/>
                </a:solidFill>
                <a:latin typeface="Times New Roman" panose="02020603050405020304" pitchFamily="18" charset="0"/>
              </a:rPr>
              <a:t>Engineering</a:t>
            </a:r>
            <a:r>
              <a:rPr lang="es-MX" sz="1600" i="1" dirty="0" smtClean="0">
                <a:solidFill>
                  <a:srgbClr val="000000"/>
                </a:solidFill>
                <a:latin typeface="Times New Roman" panose="02020603050405020304" pitchFamily="18" charset="0"/>
              </a:rPr>
              <a:t>)</a:t>
            </a:r>
            <a:endParaRPr lang="es-MX" sz="1600" i="1" dirty="0"/>
          </a:p>
        </p:txBody>
      </p:sp>
      <p:sp>
        <p:nvSpPr>
          <p:cNvPr id="5" name="Rectángulo redondeado 4"/>
          <p:cNvSpPr/>
          <p:nvPr/>
        </p:nvSpPr>
        <p:spPr>
          <a:xfrm>
            <a:off x="5798372" y="1215614"/>
            <a:ext cx="6393629" cy="149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6096000" y="1220681"/>
            <a:ext cx="6096000" cy="1477328"/>
          </a:xfrm>
          <a:prstGeom prst="rect">
            <a:avLst/>
          </a:prstGeom>
        </p:spPr>
        <p:txBody>
          <a:bodyPr>
            <a:spAutoFit/>
          </a:bodyPr>
          <a:lstStyle/>
          <a:p>
            <a:r>
              <a:rPr lang="es-MX" dirty="0">
                <a:solidFill>
                  <a:schemeClr val="bg1"/>
                </a:solidFill>
                <a:latin typeface="opensans"/>
              </a:rPr>
              <a:t>El futuro se muestra ambicioso tecnológicamente hablando, por la introducción de las Células de fabricación flexible y el gran avance de los Computadores y de los Robots. Todo ello lleva a pensar que en un futuro próximo la "Fábrica Automática" será una realidad.</a:t>
            </a:r>
            <a:endParaRPr lang="es-MX" dirty="0">
              <a:solidFill>
                <a:schemeClr val="bg1"/>
              </a:solidFill>
            </a:endParaRPr>
          </a:p>
        </p:txBody>
      </p:sp>
    </p:spTree>
    <p:extLst>
      <p:ext uri="{BB962C8B-B14F-4D97-AF65-F5344CB8AC3E}">
        <p14:creationId xmlns:p14="http://schemas.microsoft.com/office/powerpoint/2010/main" val="720841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518644" y="217786"/>
            <a:ext cx="10515600" cy="862936"/>
          </a:xfrm>
          <a:prstGeom prst="rect">
            <a:avLst/>
          </a:prstGeom>
        </p:spPr>
        <p:txBody>
          <a:bodyP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1.3.2 </a:t>
            </a:r>
            <a:r>
              <a:rPr lang="es-MX" sz="3600" b="1" kern="0" dirty="0">
                <a:solidFill>
                  <a:sysClr val="windowText" lastClr="000000"/>
                </a:solidFill>
                <a:latin typeface="Arial" panose="020B0604020202020204" pitchFamily="34" charset="0"/>
                <a:cs typeface="Arial" panose="020B0604020202020204" pitchFamily="34" charset="0"/>
              </a:rPr>
              <a:t>Programas computacionales de CAE actualmente más </a:t>
            </a:r>
            <a:r>
              <a:rPr lang="es-MX" sz="3600" b="1" kern="0" dirty="0" smtClean="0">
                <a:solidFill>
                  <a:sysClr val="windowText" lastClr="000000"/>
                </a:solidFill>
                <a:latin typeface="Arial" panose="020B0604020202020204" pitchFamily="34" charset="0"/>
                <a:cs typeface="Arial" panose="020B0604020202020204" pitchFamily="34" charset="0"/>
              </a:rPr>
              <a:t>comerciales</a:t>
            </a:r>
            <a:r>
              <a:rPr lang="es-MX" sz="1400" dirty="0" smtClean="0">
                <a:latin typeface="Arial" panose="020B0604020202020204" pitchFamily="34" charset="0"/>
                <a:cs typeface="Times New Roman" panose="02020603050405020304" pitchFamily="18" charset="0"/>
              </a:rPr>
              <a:t>.</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pic>
        <p:nvPicPr>
          <p:cNvPr id="13318" name="Picture 6" descr="http://perspectives.3ds.com/wp-content/uploads/CATIA-bleu-NTS_IMA_LRE_Car_Evolution_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74" t="10531" b="13283"/>
          <a:stretch/>
        </p:blipFill>
        <p:spPr bwMode="auto">
          <a:xfrm>
            <a:off x="7494494" y="1231089"/>
            <a:ext cx="4591684" cy="2015609"/>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5768844" y="1080722"/>
            <a:ext cx="6265400" cy="338554"/>
          </a:xfrm>
          <a:prstGeom prst="rect">
            <a:avLst/>
          </a:prstGeom>
        </p:spPr>
        <p:txBody>
          <a:bodyPr wrap="square">
            <a:spAutoFit/>
          </a:bodyPr>
          <a:lstStyle/>
          <a:p>
            <a:r>
              <a:rPr lang="es-MX" sz="1600" b="1" i="1" dirty="0">
                <a:solidFill>
                  <a:schemeClr val="accent6">
                    <a:lumMod val="75000"/>
                  </a:schemeClr>
                </a:solidFill>
                <a:latin typeface="Times New Roman" panose="02020603050405020304" pitchFamily="18" charset="0"/>
              </a:rPr>
              <a:t>CAE = </a:t>
            </a:r>
            <a:r>
              <a:rPr lang="es-MX" sz="1600" i="1" dirty="0">
                <a:solidFill>
                  <a:schemeClr val="accent6">
                    <a:lumMod val="75000"/>
                  </a:schemeClr>
                </a:solidFill>
                <a:latin typeface="Times New Roman" panose="02020603050405020304" pitchFamily="18" charset="0"/>
              </a:rPr>
              <a:t>Ingeniería asistida por ordenador (</a:t>
            </a:r>
            <a:r>
              <a:rPr lang="es-MX" sz="1600" i="1" dirty="0" err="1">
                <a:solidFill>
                  <a:schemeClr val="accent6">
                    <a:lumMod val="75000"/>
                  </a:schemeClr>
                </a:solidFill>
                <a:latin typeface="Times New Roman" panose="02020603050405020304" pitchFamily="18" charset="0"/>
              </a:rPr>
              <a:t>Computer-Aided</a:t>
            </a:r>
            <a:r>
              <a:rPr lang="es-MX" sz="1600" i="1" dirty="0">
                <a:solidFill>
                  <a:schemeClr val="accent6">
                    <a:lumMod val="75000"/>
                  </a:schemeClr>
                </a:solidFill>
                <a:latin typeface="Times New Roman" panose="02020603050405020304" pitchFamily="18" charset="0"/>
              </a:rPr>
              <a:t>- </a:t>
            </a:r>
            <a:r>
              <a:rPr lang="es-MX" sz="1600" i="1" dirty="0" err="1" smtClean="0">
                <a:solidFill>
                  <a:schemeClr val="accent6">
                    <a:lumMod val="75000"/>
                  </a:schemeClr>
                </a:solidFill>
                <a:latin typeface="Times New Roman" panose="02020603050405020304" pitchFamily="18" charset="0"/>
              </a:rPr>
              <a:t>Engineering</a:t>
            </a:r>
            <a:r>
              <a:rPr lang="es-MX" sz="1600" i="1" dirty="0" smtClean="0">
                <a:solidFill>
                  <a:schemeClr val="accent6">
                    <a:lumMod val="75000"/>
                  </a:schemeClr>
                </a:solidFill>
                <a:latin typeface="Times New Roman" panose="02020603050405020304" pitchFamily="18" charset="0"/>
              </a:rPr>
              <a:t>)</a:t>
            </a:r>
            <a:endParaRPr lang="es-MX" sz="1600" i="1" dirty="0">
              <a:solidFill>
                <a:schemeClr val="accent6">
                  <a:lumMod val="75000"/>
                </a:schemeClr>
              </a:solidFill>
            </a:endParaRPr>
          </a:p>
        </p:txBody>
      </p:sp>
      <p:sp>
        <p:nvSpPr>
          <p:cNvPr id="5" name="Rectángulo 4"/>
          <p:cNvSpPr/>
          <p:nvPr/>
        </p:nvSpPr>
        <p:spPr>
          <a:xfrm>
            <a:off x="441434" y="1080722"/>
            <a:ext cx="6096000" cy="5355312"/>
          </a:xfrm>
          <a:prstGeom prst="rect">
            <a:avLst/>
          </a:prstGeom>
        </p:spPr>
        <p:txBody>
          <a:bodyPr>
            <a:spAutoFit/>
          </a:bodyPr>
          <a:lstStyle/>
          <a:p>
            <a:pPr algn="just"/>
            <a:r>
              <a:rPr lang="en-US" b="1" dirty="0">
                <a:solidFill>
                  <a:srgbClr val="000000"/>
                </a:solidFill>
                <a:latin typeface="opensans"/>
              </a:rPr>
              <a:t>Autodesk • </a:t>
            </a:r>
            <a:r>
              <a:rPr lang="en-US" b="1" dirty="0" smtClean="0">
                <a:solidFill>
                  <a:srgbClr val="000000"/>
                </a:solidFill>
                <a:latin typeface="opensans"/>
              </a:rPr>
              <a:t>AUTOCAD</a:t>
            </a:r>
          </a:p>
          <a:p>
            <a:pPr algn="just"/>
            <a:endParaRPr lang="en-US" b="1" dirty="0">
              <a:solidFill>
                <a:srgbClr val="000000"/>
              </a:solidFill>
              <a:latin typeface="opensans"/>
            </a:endParaRPr>
          </a:p>
          <a:p>
            <a:pPr algn="just"/>
            <a:r>
              <a:rPr lang="en-US" b="1" dirty="0">
                <a:solidFill>
                  <a:srgbClr val="000000"/>
                </a:solidFill>
                <a:latin typeface="opensans"/>
              </a:rPr>
              <a:t>Silicon Graphics • ALIAS </a:t>
            </a:r>
            <a:r>
              <a:rPr lang="en-US" b="1" dirty="0" err="1" smtClean="0">
                <a:solidFill>
                  <a:srgbClr val="000000"/>
                </a:solidFill>
                <a:latin typeface="opensans"/>
              </a:rPr>
              <a:t>WAVEFRONT</a:t>
            </a:r>
            <a:endParaRPr lang="en-US" b="1" dirty="0" smtClean="0">
              <a:solidFill>
                <a:srgbClr val="000000"/>
              </a:solidFill>
              <a:latin typeface="opensans"/>
            </a:endParaRPr>
          </a:p>
          <a:p>
            <a:pPr algn="just"/>
            <a:endParaRPr lang="en-US" b="1" dirty="0" smtClean="0">
              <a:solidFill>
                <a:srgbClr val="000000"/>
              </a:solidFill>
              <a:latin typeface="opensans"/>
            </a:endParaRPr>
          </a:p>
          <a:p>
            <a:pPr algn="just"/>
            <a:r>
              <a:rPr lang="en-US" b="1" dirty="0" err="1" smtClean="0">
                <a:solidFill>
                  <a:srgbClr val="000000"/>
                </a:solidFill>
                <a:latin typeface="opensans"/>
              </a:rPr>
              <a:t>ComputerVision</a:t>
            </a:r>
            <a:r>
              <a:rPr lang="en-US" b="1" dirty="0" smtClean="0">
                <a:solidFill>
                  <a:srgbClr val="000000"/>
                </a:solidFill>
                <a:latin typeface="opensans"/>
              </a:rPr>
              <a:t> </a:t>
            </a:r>
            <a:r>
              <a:rPr lang="en-US" b="1" dirty="0">
                <a:solidFill>
                  <a:srgbClr val="000000"/>
                </a:solidFill>
                <a:latin typeface="opensans"/>
              </a:rPr>
              <a:t>• </a:t>
            </a:r>
            <a:r>
              <a:rPr lang="en-US" b="1" dirty="0" err="1">
                <a:solidFill>
                  <a:srgbClr val="000000"/>
                </a:solidFill>
                <a:latin typeface="opensans"/>
              </a:rPr>
              <a:t>CADD</a:t>
            </a:r>
            <a:r>
              <a:rPr lang="en-US" b="1" dirty="0">
                <a:solidFill>
                  <a:srgbClr val="000000"/>
                </a:solidFill>
                <a:latin typeface="opensans"/>
              </a:rPr>
              <a:t> </a:t>
            </a:r>
            <a:r>
              <a:rPr lang="en-US" b="1" dirty="0" smtClean="0">
                <a:solidFill>
                  <a:srgbClr val="000000"/>
                </a:solidFill>
                <a:latin typeface="opensans"/>
              </a:rPr>
              <a:t>5</a:t>
            </a:r>
          </a:p>
          <a:p>
            <a:pPr algn="just"/>
            <a:endParaRPr lang="en-US" b="1" dirty="0">
              <a:solidFill>
                <a:srgbClr val="000000"/>
              </a:solidFill>
              <a:latin typeface="opensans"/>
            </a:endParaRPr>
          </a:p>
          <a:p>
            <a:pPr algn="just"/>
            <a:r>
              <a:rPr lang="en-US" b="1" dirty="0" err="1">
                <a:solidFill>
                  <a:srgbClr val="000000"/>
                </a:solidFill>
                <a:latin typeface="opensans"/>
              </a:rPr>
              <a:t>Dassault</a:t>
            </a:r>
            <a:r>
              <a:rPr lang="en-US" b="1" dirty="0">
                <a:solidFill>
                  <a:srgbClr val="000000"/>
                </a:solidFill>
                <a:latin typeface="opensans"/>
              </a:rPr>
              <a:t> </a:t>
            </a:r>
            <a:r>
              <a:rPr lang="en-US" b="1" dirty="0" err="1">
                <a:solidFill>
                  <a:srgbClr val="000000"/>
                </a:solidFill>
                <a:latin typeface="opensans"/>
              </a:rPr>
              <a:t>Systèmes</a:t>
            </a:r>
            <a:r>
              <a:rPr lang="en-US" b="1" dirty="0">
                <a:solidFill>
                  <a:srgbClr val="000000"/>
                </a:solidFill>
                <a:latin typeface="opensans"/>
              </a:rPr>
              <a:t> • </a:t>
            </a:r>
            <a:r>
              <a:rPr lang="en-US" b="1" dirty="0" err="1" smtClean="0">
                <a:solidFill>
                  <a:srgbClr val="000000"/>
                </a:solidFill>
                <a:latin typeface="opensans"/>
              </a:rPr>
              <a:t>CATIA</a:t>
            </a:r>
            <a:endParaRPr lang="en-US" b="1" dirty="0" smtClean="0">
              <a:solidFill>
                <a:srgbClr val="000000"/>
              </a:solidFill>
              <a:latin typeface="opensans"/>
            </a:endParaRPr>
          </a:p>
          <a:p>
            <a:pPr algn="just"/>
            <a:endParaRPr lang="en-US" b="1" dirty="0">
              <a:solidFill>
                <a:srgbClr val="000000"/>
              </a:solidFill>
              <a:latin typeface="opensans"/>
            </a:endParaRPr>
          </a:p>
          <a:p>
            <a:pPr algn="just"/>
            <a:r>
              <a:rPr lang="en-US" b="1" dirty="0">
                <a:solidFill>
                  <a:srgbClr val="000000"/>
                </a:solidFill>
                <a:latin typeface="opensans"/>
              </a:rPr>
              <a:t>Mc </a:t>
            </a:r>
            <a:r>
              <a:rPr lang="en-US" b="1" dirty="0" err="1">
                <a:solidFill>
                  <a:srgbClr val="000000"/>
                </a:solidFill>
                <a:latin typeface="opensans"/>
              </a:rPr>
              <a:t>Donell</a:t>
            </a:r>
            <a:r>
              <a:rPr lang="en-US" b="1" dirty="0">
                <a:solidFill>
                  <a:srgbClr val="000000"/>
                </a:solidFill>
                <a:latin typeface="opensans"/>
              </a:rPr>
              <a:t> Douglas • </a:t>
            </a:r>
            <a:r>
              <a:rPr lang="en-US" b="1" dirty="0" err="1" smtClean="0">
                <a:solidFill>
                  <a:srgbClr val="000000"/>
                </a:solidFill>
                <a:latin typeface="opensans"/>
              </a:rPr>
              <a:t>Unigraphics</a:t>
            </a:r>
            <a:endParaRPr lang="en-US" b="1" dirty="0" smtClean="0">
              <a:solidFill>
                <a:srgbClr val="000000"/>
              </a:solidFill>
              <a:latin typeface="opensans"/>
            </a:endParaRPr>
          </a:p>
          <a:p>
            <a:pPr algn="just"/>
            <a:endParaRPr lang="en-US" b="1" dirty="0">
              <a:solidFill>
                <a:srgbClr val="000000"/>
              </a:solidFill>
              <a:latin typeface="opensans"/>
            </a:endParaRPr>
          </a:p>
          <a:p>
            <a:pPr algn="just"/>
            <a:r>
              <a:rPr lang="en-US" b="1" dirty="0">
                <a:solidFill>
                  <a:srgbClr val="000000"/>
                </a:solidFill>
                <a:latin typeface="opensans"/>
              </a:rPr>
              <a:t>Hewlett Packard • PE-ME10, </a:t>
            </a:r>
            <a:r>
              <a:rPr lang="en-US" b="1" dirty="0" smtClean="0">
                <a:solidFill>
                  <a:srgbClr val="000000"/>
                </a:solidFill>
                <a:latin typeface="opensans"/>
              </a:rPr>
              <a:t>PE-</a:t>
            </a:r>
            <a:r>
              <a:rPr lang="en-US" b="1" dirty="0" err="1" smtClean="0">
                <a:solidFill>
                  <a:srgbClr val="000000"/>
                </a:solidFill>
                <a:latin typeface="opensans"/>
              </a:rPr>
              <a:t>SolidModeler</a:t>
            </a:r>
            <a:endParaRPr lang="en-US" b="1" dirty="0" smtClean="0">
              <a:solidFill>
                <a:srgbClr val="000000"/>
              </a:solidFill>
              <a:latin typeface="opensans"/>
            </a:endParaRPr>
          </a:p>
          <a:p>
            <a:pPr algn="just"/>
            <a:endParaRPr lang="en-US" b="1" dirty="0">
              <a:solidFill>
                <a:srgbClr val="000000"/>
              </a:solidFill>
              <a:latin typeface="opensans"/>
            </a:endParaRPr>
          </a:p>
          <a:p>
            <a:pPr algn="just"/>
            <a:r>
              <a:rPr lang="en-US" b="1" dirty="0">
                <a:solidFill>
                  <a:srgbClr val="000000"/>
                </a:solidFill>
                <a:latin typeface="opensans"/>
              </a:rPr>
              <a:t>Intergraph • </a:t>
            </a:r>
            <a:r>
              <a:rPr lang="en-US" b="1" dirty="0" smtClean="0">
                <a:solidFill>
                  <a:srgbClr val="000000"/>
                </a:solidFill>
                <a:latin typeface="opensans"/>
              </a:rPr>
              <a:t>EMS</a:t>
            </a:r>
          </a:p>
          <a:p>
            <a:pPr algn="just"/>
            <a:endParaRPr lang="en-US" b="1" dirty="0">
              <a:solidFill>
                <a:srgbClr val="000000"/>
              </a:solidFill>
              <a:latin typeface="opensans"/>
            </a:endParaRPr>
          </a:p>
          <a:p>
            <a:pPr algn="just"/>
            <a:r>
              <a:rPr lang="en-US" b="1" dirty="0" err="1">
                <a:solidFill>
                  <a:srgbClr val="000000"/>
                </a:solidFill>
                <a:latin typeface="opensans"/>
              </a:rPr>
              <a:t>Matra</a:t>
            </a:r>
            <a:r>
              <a:rPr lang="en-US" b="1" dirty="0">
                <a:solidFill>
                  <a:srgbClr val="000000"/>
                </a:solidFill>
                <a:latin typeface="opensans"/>
              </a:rPr>
              <a:t> </a:t>
            </a:r>
            <a:r>
              <a:rPr lang="en-US" b="1" dirty="0" err="1">
                <a:solidFill>
                  <a:srgbClr val="000000"/>
                </a:solidFill>
                <a:latin typeface="opensans"/>
              </a:rPr>
              <a:t>Datadivision</a:t>
            </a:r>
            <a:r>
              <a:rPr lang="en-US" b="1" dirty="0">
                <a:solidFill>
                  <a:srgbClr val="000000"/>
                </a:solidFill>
                <a:latin typeface="opensans"/>
              </a:rPr>
              <a:t> • </a:t>
            </a:r>
            <a:r>
              <a:rPr lang="en-US" b="1" dirty="0" smtClean="0">
                <a:solidFill>
                  <a:srgbClr val="000000"/>
                </a:solidFill>
                <a:latin typeface="opensans"/>
              </a:rPr>
              <a:t>Euclid</a:t>
            </a:r>
          </a:p>
          <a:p>
            <a:pPr algn="just"/>
            <a:endParaRPr lang="en-US" b="1" dirty="0">
              <a:solidFill>
                <a:srgbClr val="000000"/>
              </a:solidFill>
              <a:latin typeface="opensans"/>
            </a:endParaRPr>
          </a:p>
          <a:p>
            <a:pPr algn="just"/>
            <a:r>
              <a:rPr lang="en-US" b="1" dirty="0" err="1">
                <a:solidFill>
                  <a:srgbClr val="000000"/>
                </a:solidFill>
                <a:latin typeface="opensans"/>
              </a:rPr>
              <a:t>Parametrics</a:t>
            </a:r>
            <a:r>
              <a:rPr lang="en-US" b="1" dirty="0">
                <a:solidFill>
                  <a:srgbClr val="000000"/>
                </a:solidFill>
                <a:latin typeface="opensans"/>
              </a:rPr>
              <a:t> Technology C. • </a:t>
            </a:r>
            <a:r>
              <a:rPr lang="en-US" b="1" dirty="0" smtClean="0">
                <a:solidFill>
                  <a:srgbClr val="000000"/>
                </a:solidFill>
                <a:latin typeface="opensans"/>
              </a:rPr>
              <a:t>Pro/Engineer</a:t>
            </a:r>
          </a:p>
          <a:p>
            <a:pPr algn="just"/>
            <a:endParaRPr lang="en-US" b="1" dirty="0">
              <a:solidFill>
                <a:srgbClr val="000000"/>
              </a:solidFill>
              <a:latin typeface="opensans"/>
            </a:endParaRPr>
          </a:p>
          <a:p>
            <a:pPr algn="just"/>
            <a:r>
              <a:rPr lang="en-US" b="1" dirty="0" err="1">
                <a:solidFill>
                  <a:srgbClr val="000000"/>
                </a:solidFill>
                <a:latin typeface="opensans"/>
              </a:rPr>
              <a:t>SDRC</a:t>
            </a:r>
            <a:r>
              <a:rPr lang="en-US" b="1" dirty="0">
                <a:solidFill>
                  <a:srgbClr val="000000"/>
                </a:solidFill>
                <a:latin typeface="opensans"/>
              </a:rPr>
              <a:t> • IDEAS Master Series</a:t>
            </a:r>
            <a:endParaRPr lang="en-US" b="1" i="0" dirty="0">
              <a:solidFill>
                <a:srgbClr val="000000"/>
              </a:solidFill>
              <a:effectLst/>
              <a:latin typeface="opensans"/>
            </a:endParaRPr>
          </a:p>
        </p:txBody>
      </p:sp>
      <p:pic>
        <p:nvPicPr>
          <p:cNvPr id="13316" name="Picture 4" descr="https://cadcamguru.com/wp-content/uploads/Introduction-to-CATIA.jpg"/>
          <p:cNvPicPr>
            <a:picLocks noChangeAspect="1" noChangeArrowheads="1"/>
          </p:cNvPicPr>
          <p:nvPr/>
        </p:nvPicPr>
        <p:blipFill rotWithShape="1">
          <a:blip r:embed="rId3">
            <a:extLst>
              <a:ext uri="{28A0092B-C50C-407E-A947-70E740481C1C}">
                <a14:useLocalDpi xmlns:a14="http://schemas.microsoft.com/office/drawing/2010/main" val="0"/>
              </a:ext>
            </a:extLst>
          </a:blip>
          <a:srcRect b="10409"/>
          <a:stretch/>
        </p:blipFill>
        <p:spPr bwMode="auto">
          <a:xfrm>
            <a:off x="6537434" y="3058510"/>
            <a:ext cx="5654566" cy="3799490"/>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http://www.vertexinfosolution.com/wp-content/uploads/2015/12/autocad-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50067" y="1419276"/>
            <a:ext cx="2517620" cy="2269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648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518644" y="217786"/>
            <a:ext cx="10515600" cy="862936"/>
          </a:xfrm>
          <a:prstGeom prst="rect">
            <a:avLst/>
          </a:prstGeom>
        </p:spPr>
        <p:txBody>
          <a:bodyP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1.3.2 </a:t>
            </a:r>
            <a:r>
              <a:rPr lang="es-MX" sz="3600" b="1" kern="0" dirty="0">
                <a:solidFill>
                  <a:sysClr val="windowText" lastClr="000000"/>
                </a:solidFill>
                <a:latin typeface="Arial" panose="020B0604020202020204" pitchFamily="34" charset="0"/>
                <a:cs typeface="Arial" panose="020B0604020202020204" pitchFamily="34" charset="0"/>
              </a:rPr>
              <a:t>Programas computacionales de CAE actualmente más </a:t>
            </a:r>
            <a:r>
              <a:rPr lang="es-MX" sz="3600" b="1" kern="0" dirty="0" smtClean="0">
                <a:solidFill>
                  <a:sysClr val="windowText" lastClr="000000"/>
                </a:solidFill>
                <a:latin typeface="Arial" panose="020B0604020202020204" pitchFamily="34" charset="0"/>
                <a:cs typeface="Arial" panose="020B0604020202020204" pitchFamily="34" charset="0"/>
              </a:rPr>
              <a:t>comerciales</a:t>
            </a:r>
            <a:r>
              <a:rPr lang="es-MX" sz="1400" dirty="0" smtClean="0">
                <a:latin typeface="Arial" panose="020B0604020202020204" pitchFamily="34" charset="0"/>
                <a:cs typeface="Times New Roman" panose="02020603050405020304" pitchFamily="18" charset="0"/>
              </a:rPr>
              <a:t>.</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4" name="Rectángulo 3"/>
          <p:cNvSpPr/>
          <p:nvPr/>
        </p:nvSpPr>
        <p:spPr>
          <a:xfrm>
            <a:off x="5768844" y="1080722"/>
            <a:ext cx="6265400" cy="338554"/>
          </a:xfrm>
          <a:prstGeom prst="rect">
            <a:avLst/>
          </a:prstGeom>
        </p:spPr>
        <p:txBody>
          <a:bodyPr wrap="square">
            <a:spAutoFit/>
          </a:bodyPr>
          <a:lstStyle/>
          <a:p>
            <a:r>
              <a:rPr lang="es-MX" sz="1600" b="1" i="1" dirty="0">
                <a:solidFill>
                  <a:schemeClr val="accent6">
                    <a:lumMod val="75000"/>
                  </a:schemeClr>
                </a:solidFill>
                <a:latin typeface="Times New Roman" panose="02020603050405020304" pitchFamily="18" charset="0"/>
              </a:rPr>
              <a:t>CAE = </a:t>
            </a:r>
            <a:r>
              <a:rPr lang="es-MX" sz="1600" i="1" dirty="0">
                <a:solidFill>
                  <a:schemeClr val="accent6">
                    <a:lumMod val="75000"/>
                  </a:schemeClr>
                </a:solidFill>
                <a:latin typeface="Times New Roman" panose="02020603050405020304" pitchFamily="18" charset="0"/>
              </a:rPr>
              <a:t>Ingeniería asistida por ordenador (</a:t>
            </a:r>
            <a:r>
              <a:rPr lang="es-MX" sz="1600" i="1" dirty="0" err="1">
                <a:solidFill>
                  <a:schemeClr val="accent6">
                    <a:lumMod val="75000"/>
                  </a:schemeClr>
                </a:solidFill>
                <a:latin typeface="Times New Roman" panose="02020603050405020304" pitchFamily="18" charset="0"/>
              </a:rPr>
              <a:t>Computer-Aided</a:t>
            </a:r>
            <a:r>
              <a:rPr lang="es-MX" sz="1600" i="1" dirty="0">
                <a:solidFill>
                  <a:schemeClr val="accent6">
                    <a:lumMod val="75000"/>
                  </a:schemeClr>
                </a:solidFill>
                <a:latin typeface="Times New Roman" panose="02020603050405020304" pitchFamily="18" charset="0"/>
              </a:rPr>
              <a:t>- </a:t>
            </a:r>
            <a:r>
              <a:rPr lang="es-MX" sz="1600" i="1" dirty="0" err="1" smtClean="0">
                <a:solidFill>
                  <a:schemeClr val="accent6">
                    <a:lumMod val="75000"/>
                  </a:schemeClr>
                </a:solidFill>
                <a:latin typeface="Times New Roman" panose="02020603050405020304" pitchFamily="18" charset="0"/>
              </a:rPr>
              <a:t>Engineering</a:t>
            </a:r>
            <a:r>
              <a:rPr lang="es-MX" sz="1600" i="1" dirty="0" smtClean="0">
                <a:solidFill>
                  <a:schemeClr val="accent6">
                    <a:lumMod val="75000"/>
                  </a:schemeClr>
                </a:solidFill>
                <a:latin typeface="Times New Roman" panose="02020603050405020304" pitchFamily="18" charset="0"/>
              </a:rPr>
              <a:t>)</a:t>
            </a:r>
            <a:endParaRPr lang="es-MX" sz="1600" i="1" dirty="0">
              <a:solidFill>
                <a:schemeClr val="accent6">
                  <a:lumMod val="75000"/>
                </a:schemeClr>
              </a:solidFill>
            </a:endParaRPr>
          </a:p>
        </p:txBody>
      </p:sp>
      <p:sp>
        <p:nvSpPr>
          <p:cNvPr id="5" name="Rectángulo 4"/>
          <p:cNvSpPr/>
          <p:nvPr/>
        </p:nvSpPr>
        <p:spPr>
          <a:xfrm>
            <a:off x="501768" y="6115177"/>
            <a:ext cx="6096000" cy="400110"/>
          </a:xfrm>
          <a:prstGeom prst="rect">
            <a:avLst/>
          </a:prstGeom>
        </p:spPr>
        <p:txBody>
          <a:bodyPr>
            <a:spAutoFit/>
          </a:bodyPr>
          <a:lstStyle/>
          <a:p>
            <a:pPr algn="just"/>
            <a:r>
              <a:rPr lang="en-US" sz="2000" b="1" i="1" dirty="0">
                <a:solidFill>
                  <a:srgbClr val="FF0000"/>
                </a:solidFill>
                <a:effectLst>
                  <a:outerShdw blurRad="38100" dist="38100" dir="2700000" algn="tl">
                    <a:srgbClr val="000000">
                      <a:alpha val="43137"/>
                    </a:srgbClr>
                  </a:outerShdw>
                </a:effectLst>
                <a:latin typeface="opensans"/>
              </a:rPr>
              <a:t>Autodesk • </a:t>
            </a:r>
            <a:r>
              <a:rPr lang="en-US" sz="2000" b="1" i="1" dirty="0" smtClean="0">
                <a:solidFill>
                  <a:srgbClr val="FF0000"/>
                </a:solidFill>
                <a:effectLst>
                  <a:outerShdw blurRad="38100" dist="38100" dir="2700000" algn="tl">
                    <a:srgbClr val="000000">
                      <a:alpha val="43137"/>
                    </a:srgbClr>
                  </a:outerShdw>
                </a:effectLst>
                <a:latin typeface="opensans"/>
              </a:rPr>
              <a:t>AUTOCAD</a:t>
            </a:r>
          </a:p>
        </p:txBody>
      </p:sp>
      <p:pic>
        <p:nvPicPr>
          <p:cNvPr id="13314" name="Picture 2" descr="http://www.vertexinfosolution.com/wp-content/uploads/2015/12/autocad-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16624" y="4588145"/>
            <a:ext cx="2517620" cy="226985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01768" y="1566624"/>
            <a:ext cx="6096000" cy="2031325"/>
          </a:xfrm>
          <a:prstGeom prst="rect">
            <a:avLst/>
          </a:prstGeom>
        </p:spPr>
        <p:txBody>
          <a:bodyPr>
            <a:spAutoFit/>
          </a:bodyPr>
          <a:lstStyle/>
          <a:p>
            <a:r>
              <a:rPr lang="es-MX" b="1" dirty="0">
                <a:solidFill>
                  <a:srgbClr val="2E2F30"/>
                </a:solidFill>
                <a:latin typeface="customheaderfont"/>
              </a:rPr>
              <a:t>Diseño 3D Innovador</a:t>
            </a:r>
            <a:r>
              <a:rPr lang="es-MX" b="1" dirty="0" smtClean="0">
                <a:solidFill>
                  <a:srgbClr val="2E2F30"/>
                </a:solidFill>
                <a:latin typeface="customheaderfont"/>
              </a:rPr>
              <a:t>.</a:t>
            </a:r>
          </a:p>
          <a:p>
            <a:endParaRPr lang="es-MX" b="1" dirty="0">
              <a:solidFill>
                <a:srgbClr val="2E2F30"/>
              </a:solidFill>
              <a:latin typeface="customheaderfont"/>
            </a:endParaRPr>
          </a:p>
          <a:p>
            <a:r>
              <a:rPr lang="es-MX" dirty="0">
                <a:solidFill>
                  <a:srgbClr val="2E2F30"/>
                </a:solidFill>
                <a:latin typeface="custombodyfont"/>
              </a:rPr>
              <a:t>Crea conceptos sorprendentes en tus diseños con las herramientas que AutoCAD 3D te ofrece; podrás moldear formas complejas y obtener superficies sólidas, además te brinda múltiples posibilidades de control y flexibilidad para diseñar en 3D.</a:t>
            </a:r>
            <a:endParaRPr lang="es-MX" b="0" i="0" dirty="0">
              <a:solidFill>
                <a:srgbClr val="2E2F30"/>
              </a:solidFill>
              <a:effectLst/>
              <a:latin typeface="custombodyfont"/>
            </a:endParaRPr>
          </a:p>
        </p:txBody>
      </p:sp>
      <p:pic>
        <p:nvPicPr>
          <p:cNvPr id="6148" name="Picture 4" descr="http://www.los6mejores.com/wp-content/uploads/2016/09/AutoCAD-Architecture-mejor-programa-de-arquitectur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8628" y="1480074"/>
            <a:ext cx="5199416" cy="31080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146" name="Picture 2" descr="https://autodesk-exchange-apps-v-1-5-staging.s3.amazonaws.com/data/content/files/images/M8V3LBW9YR4P/appstore.exchange.autodesk.com:app3dpdfexpressforautocad00ae_windows64:en/original_9be1ddbb-dddc-43bf-b786-0576c6c8bbbf_.png"/>
          <p:cNvPicPr>
            <a:picLocks noChangeAspect="1" noChangeArrowheads="1"/>
          </p:cNvPicPr>
          <p:nvPr/>
        </p:nvPicPr>
        <p:blipFill rotWithShape="1">
          <a:blip r:embed="rId4">
            <a:extLst>
              <a:ext uri="{28A0092B-C50C-407E-A947-70E740481C1C}">
                <a14:useLocalDpi xmlns:a14="http://schemas.microsoft.com/office/drawing/2010/main" val="0"/>
              </a:ext>
            </a:extLst>
          </a:blip>
          <a:srcRect l="29315" t="17362" r="5737" b="13333"/>
          <a:stretch/>
        </p:blipFill>
        <p:spPr bwMode="auto">
          <a:xfrm>
            <a:off x="3549768" y="3597949"/>
            <a:ext cx="5640226" cy="32600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468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utomotivedrift.com/wp-content/uploads/2016/02/NLV_001-00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473004" y="587824"/>
            <a:ext cx="5159554"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5400" b="1" cap="none" spc="0" dirty="0" smtClean="0">
                <a:ln/>
                <a:solidFill>
                  <a:schemeClr val="bg1"/>
                </a:solidFill>
                <a:effectLst/>
              </a:rPr>
              <a:t>Guion Explicativo</a:t>
            </a:r>
            <a:endParaRPr lang="es-ES" sz="5400" b="1" cap="none" spc="0" dirty="0">
              <a:ln/>
              <a:solidFill>
                <a:schemeClr val="bg1"/>
              </a:solidFill>
              <a:effectLst/>
            </a:endParaRPr>
          </a:p>
        </p:txBody>
      </p:sp>
      <p:sp>
        <p:nvSpPr>
          <p:cNvPr id="3" name="CuadroTexto 2"/>
          <p:cNvSpPr txBox="1"/>
          <p:nvPr/>
        </p:nvSpPr>
        <p:spPr>
          <a:xfrm>
            <a:off x="1405719" y="2088107"/>
            <a:ext cx="9294125" cy="3785652"/>
          </a:xfrm>
          <a:prstGeom prst="rect">
            <a:avLst/>
          </a:prstGeom>
          <a:noFill/>
        </p:spPr>
        <p:txBody>
          <a:bodyPr wrap="square" rtlCol="0">
            <a:spAutoFit/>
          </a:bodyPr>
          <a:lstStyle/>
          <a:p>
            <a:pPr algn="just"/>
            <a:r>
              <a:rPr lang="es-MX" sz="2400" b="1" dirty="0" smtClean="0">
                <a:solidFill>
                  <a:schemeClr val="bg1"/>
                </a:solidFill>
              </a:rPr>
              <a:t>En esta presentación se explica a detalle los temas básicos que requiere la Ingeniería Asistida por computadora, desde su concepción hasta el inicio de un proyecto..</a:t>
            </a:r>
          </a:p>
          <a:p>
            <a:pPr algn="just"/>
            <a:endParaRPr lang="es-MX" sz="2400" b="1" dirty="0">
              <a:solidFill>
                <a:schemeClr val="bg1"/>
              </a:solidFill>
            </a:endParaRPr>
          </a:p>
          <a:p>
            <a:pPr marL="0" lvl="1" algn="just"/>
            <a:r>
              <a:rPr lang="es-MX" sz="2400" b="1" dirty="0">
                <a:solidFill>
                  <a:schemeClr val="bg1"/>
                </a:solidFill>
              </a:rPr>
              <a:t>Abordando Temas básicos de Mecánica de Cuerpos Rígidos, de Transferencia de Calor e introducción al CAE.</a:t>
            </a:r>
          </a:p>
          <a:p>
            <a:pPr algn="just"/>
            <a:endParaRPr lang="es-MX" sz="2400" b="1" dirty="0">
              <a:solidFill>
                <a:schemeClr val="bg1"/>
              </a:solidFill>
            </a:endParaRPr>
          </a:p>
          <a:p>
            <a:pPr marL="0" lvl="2" algn="just"/>
            <a:r>
              <a:rPr lang="es-MX" sz="2400" b="1" dirty="0">
                <a:solidFill>
                  <a:schemeClr val="bg1"/>
                </a:solidFill>
              </a:rPr>
              <a:t>Además de explicar el panorama actual del CAE en México y </a:t>
            </a:r>
            <a:r>
              <a:rPr lang="es-MX" sz="2400" b="1" dirty="0" smtClean="0">
                <a:solidFill>
                  <a:schemeClr val="bg1"/>
                </a:solidFill>
              </a:rPr>
              <a:t>los</a:t>
            </a:r>
            <a:r>
              <a:rPr lang="es-MX" sz="2400" b="1" dirty="0">
                <a:solidFill>
                  <a:schemeClr val="bg1"/>
                </a:solidFill>
              </a:rPr>
              <a:t> </a:t>
            </a:r>
            <a:r>
              <a:rPr lang="es-MX" sz="2400" b="1" dirty="0" smtClean="0">
                <a:solidFill>
                  <a:schemeClr val="bg1"/>
                </a:solidFill>
              </a:rPr>
              <a:t>programas </a:t>
            </a:r>
            <a:r>
              <a:rPr lang="es-MX" sz="2400" b="1" dirty="0">
                <a:solidFill>
                  <a:schemeClr val="bg1"/>
                </a:solidFill>
              </a:rPr>
              <a:t>computacionales de CAE que actualmente </a:t>
            </a:r>
            <a:r>
              <a:rPr lang="es-MX" sz="2400" b="1" dirty="0" smtClean="0">
                <a:solidFill>
                  <a:schemeClr val="bg1"/>
                </a:solidFill>
              </a:rPr>
              <a:t>son más </a:t>
            </a:r>
            <a:r>
              <a:rPr lang="es-MX" sz="2400" b="1" dirty="0">
                <a:solidFill>
                  <a:schemeClr val="bg1"/>
                </a:solidFill>
              </a:rPr>
              <a:t>comerciales</a:t>
            </a:r>
            <a:r>
              <a:rPr lang="es-MX" sz="2400" b="1" dirty="0" smtClean="0">
                <a:solidFill>
                  <a:schemeClr val="bg1"/>
                </a:solidFill>
              </a:rPr>
              <a:t>.</a:t>
            </a:r>
            <a:endParaRPr lang="es-MX" sz="2400" b="1" dirty="0">
              <a:solidFill>
                <a:schemeClr val="bg1"/>
              </a:solidFill>
            </a:endParaRPr>
          </a:p>
        </p:txBody>
      </p:sp>
    </p:spTree>
    <p:extLst>
      <p:ext uri="{BB962C8B-B14F-4D97-AF65-F5344CB8AC3E}">
        <p14:creationId xmlns:p14="http://schemas.microsoft.com/office/powerpoint/2010/main" val="2833315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518644" y="217786"/>
            <a:ext cx="10515600" cy="862936"/>
          </a:xfrm>
          <a:prstGeom prst="rect">
            <a:avLst/>
          </a:prstGeom>
        </p:spPr>
        <p:txBody>
          <a:bodyP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1.3.2 </a:t>
            </a:r>
            <a:r>
              <a:rPr lang="es-MX" sz="3600" b="1" kern="0" dirty="0">
                <a:solidFill>
                  <a:sysClr val="windowText" lastClr="000000"/>
                </a:solidFill>
                <a:latin typeface="Arial" panose="020B0604020202020204" pitchFamily="34" charset="0"/>
                <a:cs typeface="Arial" panose="020B0604020202020204" pitchFamily="34" charset="0"/>
              </a:rPr>
              <a:t>Programas computacionales de CAE actualmente más </a:t>
            </a:r>
            <a:r>
              <a:rPr lang="es-MX" sz="3600" b="1" kern="0" dirty="0" smtClean="0">
                <a:solidFill>
                  <a:sysClr val="windowText" lastClr="000000"/>
                </a:solidFill>
                <a:latin typeface="Arial" panose="020B0604020202020204" pitchFamily="34" charset="0"/>
                <a:cs typeface="Arial" panose="020B0604020202020204" pitchFamily="34" charset="0"/>
              </a:rPr>
              <a:t>comerciales</a:t>
            </a:r>
            <a:r>
              <a:rPr lang="es-MX" sz="1400" dirty="0" smtClean="0">
                <a:latin typeface="Arial" panose="020B0604020202020204" pitchFamily="34" charset="0"/>
                <a:cs typeface="Times New Roman" panose="02020603050405020304" pitchFamily="18" charset="0"/>
              </a:rPr>
              <a:t>.</a:t>
            </a:r>
            <a:endParaRPr lang="es-MX" sz="1400" dirty="0">
              <a:latin typeface="Arial Narrow" panose="020B0606020202030204" pitchFamily="34" charset="0"/>
              <a:ea typeface="Calibri" panose="020F0502020204030204" pitchFamily="34" charset="0"/>
              <a:cs typeface="Times New Roman" panose="02020603050405020304" pitchFamily="18" charset="0"/>
            </a:endParaRPr>
          </a:p>
          <a:p>
            <a:pPr lvl="1" algn="just">
              <a:spcAft>
                <a:spcPts val="0"/>
              </a:spcAft>
            </a:pPr>
            <a:endParaRPr lang="es-MX" sz="3600" b="1" kern="0" dirty="0">
              <a:solidFill>
                <a:sysClr val="windowText" lastClr="000000"/>
              </a:solidFill>
              <a:latin typeface="Arial" panose="020B0604020202020204" pitchFamily="34" charset="0"/>
              <a:cs typeface="Arial" panose="020B0604020202020204" pitchFamily="34" charset="0"/>
            </a:endParaRPr>
          </a:p>
        </p:txBody>
      </p:sp>
      <p:sp>
        <p:nvSpPr>
          <p:cNvPr id="6" name="Rectángulo 5"/>
          <p:cNvSpPr/>
          <p:nvPr/>
        </p:nvSpPr>
        <p:spPr>
          <a:xfrm>
            <a:off x="255328" y="6201557"/>
            <a:ext cx="4891660" cy="400110"/>
          </a:xfrm>
          <a:prstGeom prst="rect">
            <a:avLst/>
          </a:prstGeom>
        </p:spPr>
        <p:txBody>
          <a:bodyPr wrap="none">
            <a:spAutoFit/>
          </a:bodyPr>
          <a:lstStyle/>
          <a:p>
            <a:pPr algn="just"/>
            <a:r>
              <a:rPr lang="en-US" sz="2000" b="1" i="1" dirty="0">
                <a:solidFill>
                  <a:srgbClr val="FF0000"/>
                </a:solidFill>
                <a:effectLst>
                  <a:outerShdw blurRad="38100" dist="38100" dir="2700000" algn="tl">
                    <a:srgbClr val="000000">
                      <a:alpha val="43137"/>
                    </a:srgbClr>
                  </a:outerShdw>
                </a:effectLst>
                <a:latin typeface="opensans"/>
              </a:rPr>
              <a:t>Silicon Graphics • ALIAS </a:t>
            </a:r>
            <a:r>
              <a:rPr lang="en-US" sz="2000" b="1" i="1" dirty="0" err="1">
                <a:solidFill>
                  <a:srgbClr val="FF0000"/>
                </a:solidFill>
                <a:effectLst>
                  <a:outerShdw blurRad="38100" dist="38100" dir="2700000" algn="tl">
                    <a:srgbClr val="000000">
                      <a:alpha val="43137"/>
                    </a:srgbClr>
                  </a:outerShdw>
                </a:effectLst>
                <a:latin typeface="opensans"/>
              </a:rPr>
              <a:t>WAVEFRONT</a:t>
            </a:r>
            <a:endParaRPr lang="en-US" sz="2000" b="1" i="1" dirty="0">
              <a:solidFill>
                <a:srgbClr val="FF0000"/>
              </a:solidFill>
              <a:effectLst>
                <a:outerShdw blurRad="38100" dist="38100" dir="2700000" algn="tl">
                  <a:srgbClr val="000000">
                    <a:alpha val="43137"/>
                  </a:srgbClr>
                </a:outerShdw>
              </a:effectLst>
              <a:latin typeface="opensans"/>
            </a:endParaRPr>
          </a:p>
        </p:txBody>
      </p:sp>
      <p:sp>
        <p:nvSpPr>
          <p:cNvPr id="7" name="Rectángulo 6"/>
          <p:cNvSpPr/>
          <p:nvPr/>
        </p:nvSpPr>
        <p:spPr>
          <a:xfrm>
            <a:off x="6033760" y="2059344"/>
            <a:ext cx="5735568" cy="4247317"/>
          </a:xfrm>
          <a:prstGeom prst="rect">
            <a:avLst/>
          </a:prstGeom>
        </p:spPr>
        <p:txBody>
          <a:bodyPr wrap="square">
            <a:spAutoFit/>
          </a:bodyPr>
          <a:lstStyle/>
          <a:p>
            <a:pPr algn="ctr"/>
            <a:r>
              <a:rPr lang="es-MX" dirty="0"/>
              <a:t>Alias </a:t>
            </a:r>
            <a:r>
              <a:rPr lang="es-MX" dirty="0" err="1"/>
              <a:t>Systems</a:t>
            </a:r>
            <a:r>
              <a:rPr lang="es-MX" dirty="0"/>
              <a:t> </a:t>
            </a:r>
            <a:r>
              <a:rPr lang="es-MX" dirty="0" err="1"/>
              <a:t>Corporation</a:t>
            </a:r>
            <a:r>
              <a:rPr lang="es-MX" dirty="0"/>
              <a:t> (antes </a:t>
            </a:r>
            <a:r>
              <a:rPr lang="es-MX" dirty="0" err="1"/>
              <a:t>Alias|Wavefront</a:t>
            </a:r>
            <a:r>
              <a:rPr lang="es-MX" dirty="0"/>
              <a:t>), con sedes en </a:t>
            </a:r>
            <a:r>
              <a:rPr lang="es-MX" dirty="0">
                <a:hlinkClick r:id="rId2" tooltip="Toronto"/>
              </a:rPr>
              <a:t>Toronto</a:t>
            </a:r>
            <a:r>
              <a:rPr lang="es-MX" dirty="0"/>
              <a:t> (</a:t>
            </a:r>
            <a:r>
              <a:rPr lang="es-MX" dirty="0">
                <a:hlinkClick r:id="rId3" tooltip="Ontario"/>
              </a:rPr>
              <a:t>Ontario</a:t>
            </a:r>
            <a:r>
              <a:rPr lang="es-MX" dirty="0"/>
              <a:t>, </a:t>
            </a:r>
            <a:r>
              <a:rPr lang="es-MX" dirty="0">
                <a:hlinkClick r:id="rId4" tooltip="Canadá"/>
              </a:rPr>
              <a:t>Canadá</a:t>
            </a:r>
            <a:r>
              <a:rPr lang="es-MX" dirty="0"/>
              <a:t>) es una compañía de </a:t>
            </a:r>
            <a:r>
              <a:rPr lang="es-MX" dirty="0">
                <a:hlinkClick r:id="rId5" tooltip="Software"/>
              </a:rPr>
              <a:t>software</a:t>
            </a:r>
            <a:r>
              <a:rPr lang="es-MX" dirty="0"/>
              <a:t> que desarrolló programas de gráficos en tres dimensiones. La compañía fue creada en 1995 cuando </a:t>
            </a:r>
            <a:r>
              <a:rPr lang="es-MX" dirty="0" err="1"/>
              <a:t>Silicon</a:t>
            </a:r>
            <a:r>
              <a:rPr lang="es-MX" dirty="0"/>
              <a:t> </a:t>
            </a:r>
            <a:r>
              <a:rPr lang="es-MX" dirty="0" err="1"/>
              <a:t>Graphics</a:t>
            </a:r>
            <a:r>
              <a:rPr lang="es-MX" dirty="0"/>
              <a:t> compró Alias </a:t>
            </a:r>
            <a:r>
              <a:rPr lang="es-MX" dirty="0" err="1"/>
              <a:t>Research</a:t>
            </a:r>
            <a:r>
              <a:rPr lang="es-MX" dirty="0"/>
              <a:t> (fundada en 1983) y </a:t>
            </a:r>
            <a:r>
              <a:rPr lang="es-MX" dirty="0" err="1"/>
              <a:t>Wavefront</a:t>
            </a:r>
            <a:r>
              <a:rPr lang="es-MX" dirty="0"/>
              <a:t> Technologies (fundada en 1984), uniéndose las dos compañías. Actualmente es posesión de </a:t>
            </a:r>
            <a:r>
              <a:rPr lang="es-MX" dirty="0">
                <a:hlinkClick r:id="rId6" tooltip="Autodesk"/>
              </a:rPr>
              <a:t>Autodesk</a:t>
            </a:r>
            <a:r>
              <a:rPr lang="es-MX" dirty="0"/>
              <a:t> (creador de 3D MAX).</a:t>
            </a:r>
          </a:p>
          <a:p>
            <a:pPr algn="ctr"/>
            <a:r>
              <a:rPr lang="es-MX" dirty="0"/>
              <a:t>El producto más conocido de Alias, el paquete de modelado y animación tridimensional Maya, fue lanzado al mercado en 1998 y hoy en día se encuentra en su versión 2016. Otros productos conocidos son </a:t>
            </a:r>
            <a:r>
              <a:rPr lang="es-MX" dirty="0" err="1"/>
              <a:t>StudioTools</a:t>
            </a:r>
            <a:r>
              <a:rPr lang="es-MX" dirty="0"/>
              <a:t>, utilizado en diseño de automoción, aeroespacial e industrial; </a:t>
            </a:r>
            <a:r>
              <a:rPr lang="es-MX" dirty="0" err="1"/>
              <a:t>SketchBook</a:t>
            </a:r>
            <a:r>
              <a:rPr lang="es-MX" dirty="0"/>
              <a:t>, un programa de diseño en dos dimensiones; Sketch!, un </a:t>
            </a:r>
            <a:r>
              <a:rPr lang="es-MX" dirty="0" err="1"/>
              <a:t>renderizador</a:t>
            </a:r>
            <a:r>
              <a:rPr lang="es-MX" dirty="0"/>
              <a:t> para </a:t>
            </a:r>
            <a:r>
              <a:rPr lang="es-MX" dirty="0">
                <a:hlinkClick r:id="rId7" tooltip="Macintosh"/>
              </a:rPr>
              <a:t>Macintosh</a:t>
            </a:r>
            <a:r>
              <a:rPr lang="es-MX" dirty="0"/>
              <a:t>.</a:t>
            </a:r>
          </a:p>
        </p:txBody>
      </p:sp>
      <p:pic>
        <p:nvPicPr>
          <p:cNvPr id="7170" name="Picture 2" descr="http://images.digitalmedianet.com/2002/08_aug/features/ferrari_alias/pinin-wire2350.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772" y="42421"/>
            <a:ext cx="3333750" cy="25050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2" name="Picture 4" descr="http://compress.ru/archive/cp/2006/8/12/04.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9545" y="2059344"/>
            <a:ext cx="5374245" cy="40366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6" name="Picture 8" descr="https://www.macobserver.com/images/news/2003/20030717alias/alias.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92938" y="1186279"/>
            <a:ext cx="3090626" cy="11118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a:off x="5768844" y="1080722"/>
            <a:ext cx="6265400" cy="338554"/>
          </a:xfrm>
          <a:prstGeom prst="rect">
            <a:avLst/>
          </a:prstGeom>
        </p:spPr>
        <p:txBody>
          <a:bodyPr wrap="square">
            <a:spAutoFit/>
          </a:bodyPr>
          <a:lstStyle/>
          <a:p>
            <a:r>
              <a:rPr lang="es-MX" sz="1600" b="1" i="1" dirty="0">
                <a:solidFill>
                  <a:schemeClr val="accent6">
                    <a:lumMod val="75000"/>
                  </a:schemeClr>
                </a:solidFill>
                <a:latin typeface="Times New Roman" panose="02020603050405020304" pitchFamily="18" charset="0"/>
              </a:rPr>
              <a:t>CAE = </a:t>
            </a:r>
            <a:r>
              <a:rPr lang="es-MX" sz="1600" i="1" dirty="0">
                <a:solidFill>
                  <a:schemeClr val="accent6">
                    <a:lumMod val="75000"/>
                  </a:schemeClr>
                </a:solidFill>
                <a:latin typeface="Times New Roman" panose="02020603050405020304" pitchFamily="18" charset="0"/>
              </a:rPr>
              <a:t>Ingeniería asistida por ordenador (</a:t>
            </a:r>
            <a:r>
              <a:rPr lang="es-MX" sz="1600" i="1" dirty="0" err="1">
                <a:solidFill>
                  <a:schemeClr val="accent6">
                    <a:lumMod val="75000"/>
                  </a:schemeClr>
                </a:solidFill>
                <a:latin typeface="Times New Roman" panose="02020603050405020304" pitchFamily="18" charset="0"/>
              </a:rPr>
              <a:t>Computer-Aided</a:t>
            </a:r>
            <a:r>
              <a:rPr lang="es-MX" sz="1600" i="1" dirty="0">
                <a:solidFill>
                  <a:schemeClr val="accent6">
                    <a:lumMod val="75000"/>
                  </a:schemeClr>
                </a:solidFill>
                <a:latin typeface="Times New Roman" panose="02020603050405020304" pitchFamily="18" charset="0"/>
              </a:rPr>
              <a:t>- </a:t>
            </a:r>
            <a:r>
              <a:rPr lang="es-MX" sz="1600" i="1" dirty="0" err="1" smtClean="0">
                <a:solidFill>
                  <a:schemeClr val="accent6">
                    <a:lumMod val="75000"/>
                  </a:schemeClr>
                </a:solidFill>
                <a:latin typeface="Times New Roman" panose="02020603050405020304" pitchFamily="18" charset="0"/>
              </a:rPr>
              <a:t>Engineering</a:t>
            </a:r>
            <a:r>
              <a:rPr lang="es-MX" sz="1600" i="1" dirty="0" smtClean="0">
                <a:solidFill>
                  <a:schemeClr val="accent6">
                    <a:lumMod val="75000"/>
                  </a:schemeClr>
                </a:solidFill>
                <a:latin typeface="Times New Roman" panose="02020603050405020304" pitchFamily="18" charset="0"/>
              </a:rPr>
              <a:t>)</a:t>
            </a:r>
            <a:endParaRPr lang="es-MX" sz="1600" i="1" dirty="0">
              <a:solidFill>
                <a:schemeClr val="accent6">
                  <a:lumMod val="75000"/>
                </a:schemeClr>
              </a:solidFill>
            </a:endParaRPr>
          </a:p>
        </p:txBody>
      </p:sp>
    </p:spTree>
    <p:extLst>
      <p:ext uri="{BB962C8B-B14F-4D97-AF65-F5344CB8AC3E}">
        <p14:creationId xmlns:p14="http://schemas.microsoft.com/office/powerpoint/2010/main" val="6376107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518644" y="217786"/>
            <a:ext cx="10515600" cy="990904"/>
          </a:xfrm>
          <a:prstGeom prst="rect">
            <a:avLst/>
          </a:prstGeom>
        </p:spPr>
        <p:txBody>
          <a:bodyP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1.3.3 </a:t>
            </a:r>
            <a:r>
              <a:rPr lang="es-MX" sz="3600" b="1" kern="0" dirty="0">
                <a:solidFill>
                  <a:sysClr val="windowText" lastClr="000000"/>
                </a:solidFill>
                <a:latin typeface="Arial" panose="020B0604020202020204" pitchFamily="34" charset="0"/>
                <a:cs typeface="Arial" panose="020B0604020202020204" pitchFamily="34" charset="0"/>
              </a:rPr>
              <a:t>Introducción a la </a:t>
            </a:r>
            <a:endParaRPr lang="es-MX" sz="3600" b="1" kern="0" dirty="0" smtClean="0">
              <a:solidFill>
                <a:sysClr val="windowText" lastClr="000000"/>
              </a:solidFill>
              <a:latin typeface="Arial" panose="020B0604020202020204" pitchFamily="34" charset="0"/>
              <a:cs typeface="Arial" panose="020B0604020202020204" pitchFamily="34" charset="0"/>
            </a:endParaRPr>
          </a:p>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Teoría </a:t>
            </a:r>
            <a:r>
              <a:rPr lang="es-MX" sz="3600" b="1" kern="0" dirty="0">
                <a:solidFill>
                  <a:sysClr val="windowText" lastClr="000000"/>
                </a:solidFill>
                <a:latin typeface="Arial" panose="020B0604020202020204" pitchFamily="34" charset="0"/>
                <a:cs typeface="Arial" panose="020B0604020202020204" pitchFamily="34" charset="0"/>
              </a:rPr>
              <a:t>del Elemento Finito</a:t>
            </a:r>
            <a:r>
              <a:rPr lang="es-MX" sz="3600" b="1" kern="0" dirty="0" smtClean="0">
                <a:solidFill>
                  <a:sysClr val="windowText" lastClr="000000"/>
                </a:solidFill>
                <a:latin typeface="Arial" panose="020B0604020202020204" pitchFamily="34" charset="0"/>
                <a:cs typeface="Arial" panose="020B0604020202020204" pitchFamily="34" charset="0"/>
              </a:rPr>
              <a:t>.</a:t>
            </a:r>
            <a:endParaRPr lang="es-MX" sz="3600" b="1" kern="0" dirty="0">
              <a:solidFill>
                <a:sysClr val="windowText" lastClr="000000"/>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rotWithShape="1">
          <a:blip r:embed="rId2"/>
          <a:srcRect l="21966" t="39612" r="22728" b="38245"/>
          <a:stretch/>
        </p:blipFill>
        <p:spPr>
          <a:xfrm>
            <a:off x="630620" y="4277711"/>
            <a:ext cx="10762593" cy="2312276"/>
          </a:xfrm>
          <a:prstGeom prst="rect">
            <a:avLst/>
          </a:prstGeom>
        </p:spPr>
      </p:pic>
      <p:pic>
        <p:nvPicPr>
          <p:cNvPr id="1026" name="Picture 2" descr="http://ocwus.us.es/mecanica-de-medios-continuos-y-teoria-de-estructuras/calculo-de-estructuras-1/graficos/img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5223641" cy="41397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ocwus.us.es/mecanica-de-medios-continuos-y-teoria-de-estructuras/calculo-de-estructuras-1/graficos/img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8273" y="1179525"/>
            <a:ext cx="4095036" cy="29893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3450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ocwus.us.es/mecanica-de-medios-continuos-y-teoria-de-estructuras/calculo-de-estructuras-1/graficos/img105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1645" y="493985"/>
            <a:ext cx="4377036" cy="2713297"/>
          </a:xfrm>
          <a:prstGeom prst="rect">
            <a:avLst/>
          </a:prstGeom>
          <a:noFill/>
          <a:extLst>
            <a:ext uri="{909E8E84-426E-40DD-AFC4-6F175D3DCCD1}">
              <a14:hiddenFill xmlns:a14="http://schemas.microsoft.com/office/drawing/2010/main">
                <a:solidFill>
                  <a:srgbClr val="FFFFFF"/>
                </a:solidFill>
              </a14:hiddenFill>
            </a:ext>
          </a:extLst>
        </p:spPr>
      </p:pic>
      <p:sp>
        <p:nvSpPr>
          <p:cNvPr id="3" name="Título 1"/>
          <p:cNvSpPr txBox="1">
            <a:spLocks/>
          </p:cNvSpPr>
          <p:nvPr/>
        </p:nvSpPr>
        <p:spPr>
          <a:xfrm>
            <a:off x="1518644" y="217786"/>
            <a:ext cx="10515600" cy="581000"/>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1.3.3 </a:t>
            </a:r>
            <a:r>
              <a:rPr lang="es-MX" sz="3600" b="1" kern="0" dirty="0">
                <a:solidFill>
                  <a:sysClr val="windowText" lastClr="000000"/>
                </a:solidFill>
                <a:latin typeface="Arial" panose="020B0604020202020204" pitchFamily="34" charset="0"/>
                <a:cs typeface="Arial" panose="020B0604020202020204" pitchFamily="34" charset="0"/>
              </a:rPr>
              <a:t>Introducción a la Teoría del Elemento Finito</a:t>
            </a:r>
            <a:r>
              <a:rPr lang="es-MX" sz="3600" b="1" kern="0" dirty="0" smtClean="0">
                <a:solidFill>
                  <a:sysClr val="windowText" lastClr="000000"/>
                </a:solidFill>
                <a:latin typeface="Arial" panose="020B0604020202020204" pitchFamily="34" charset="0"/>
                <a:cs typeface="Arial" panose="020B0604020202020204" pitchFamily="34" charset="0"/>
              </a:rPr>
              <a:t>.</a:t>
            </a:r>
            <a:endParaRPr lang="es-MX" sz="3600" b="1" kern="0" dirty="0">
              <a:solidFill>
                <a:sysClr val="windowText" lastClr="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3"/>
          <a:srcRect l="21924" t="37131" r="22583" b="28810"/>
          <a:stretch/>
        </p:blipFill>
        <p:spPr>
          <a:xfrm>
            <a:off x="1051034" y="3207282"/>
            <a:ext cx="10315723" cy="3561380"/>
          </a:xfrm>
          <a:prstGeom prst="rect">
            <a:avLst/>
          </a:prstGeom>
        </p:spPr>
      </p:pic>
    </p:spTree>
    <p:extLst>
      <p:ext uri="{BB962C8B-B14F-4D97-AF65-F5344CB8AC3E}">
        <p14:creationId xmlns:p14="http://schemas.microsoft.com/office/powerpoint/2010/main" val="972889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352196" y="798786"/>
            <a:ext cx="2597186" cy="400110"/>
          </a:xfrm>
          <a:prstGeom prst="rect">
            <a:avLst/>
          </a:prstGeom>
        </p:spPr>
        <p:txBody>
          <a:bodyPr wrap="none">
            <a:spAutoFit/>
          </a:bodyPr>
          <a:lstStyle/>
          <a:p>
            <a:r>
              <a:rPr lang="es-MX" sz="2000" i="1" dirty="0" smtClean="0">
                <a:solidFill>
                  <a:srgbClr val="FF0000"/>
                </a:solidFill>
                <a:effectLst>
                  <a:outerShdw blurRad="38100" dist="38100" dir="2700000" algn="tl">
                    <a:srgbClr val="000000">
                      <a:alpha val="43137"/>
                    </a:srgbClr>
                  </a:outerShdw>
                </a:effectLst>
              </a:rPr>
              <a:t>El </a:t>
            </a:r>
            <a:r>
              <a:rPr lang="es-MX" sz="2000" i="1" dirty="0">
                <a:solidFill>
                  <a:srgbClr val="FF0000"/>
                </a:solidFill>
                <a:effectLst>
                  <a:outerShdw blurRad="38100" dist="38100" dir="2700000" algn="tl">
                    <a:srgbClr val="000000">
                      <a:alpha val="43137"/>
                    </a:srgbClr>
                  </a:outerShdw>
                </a:effectLst>
              </a:rPr>
              <a:t>MEF en la actualidad</a:t>
            </a:r>
          </a:p>
        </p:txBody>
      </p:sp>
      <p:sp>
        <p:nvSpPr>
          <p:cNvPr id="3" name="Título 1"/>
          <p:cNvSpPr txBox="1">
            <a:spLocks/>
          </p:cNvSpPr>
          <p:nvPr/>
        </p:nvSpPr>
        <p:spPr>
          <a:xfrm>
            <a:off x="1518644" y="217786"/>
            <a:ext cx="10515600" cy="581000"/>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1.3.3 </a:t>
            </a:r>
            <a:r>
              <a:rPr lang="es-MX" sz="3600" b="1" kern="0" dirty="0">
                <a:solidFill>
                  <a:sysClr val="windowText" lastClr="000000"/>
                </a:solidFill>
                <a:latin typeface="Arial" panose="020B0604020202020204" pitchFamily="34" charset="0"/>
                <a:cs typeface="Arial" panose="020B0604020202020204" pitchFamily="34" charset="0"/>
              </a:rPr>
              <a:t>Introducción a la Teoría del Elemento Finito</a:t>
            </a:r>
            <a:r>
              <a:rPr lang="es-MX" sz="3600" b="1" kern="0" dirty="0" smtClean="0">
                <a:solidFill>
                  <a:sysClr val="windowText" lastClr="000000"/>
                </a:solidFill>
                <a:latin typeface="Arial" panose="020B0604020202020204" pitchFamily="34" charset="0"/>
                <a:cs typeface="Arial" panose="020B0604020202020204" pitchFamily="34" charset="0"/>
              </a:rPr>
              <a:t>.</a:t>
            </a:r>
            <a:endParaRPr lang="es-MX" sz="3600" b="1" kern="0" dirty="0">
              <a:solidFill>
                <a:sysClr val="windowText" lastClr="000000"/>
              </a:solidFill>
              <a:latin typeface="Arial" panose="020B0604020202020204" pitchFamily="34" charset="0"/>
              <a:cs typeface="Arial" panose="020B0604020202020204" pitchFamily="34" charset="0"/>
            </a:endParaRPr>
          </a:p>
        </p:txBody>
      </p:sp>
      <p:pic>
        <p:nvPicPr>
          <p:cNvPr id="3076" name="Picture 4" descr="http://ensus.com.br/site/wp-content/uploads/2015/03/elementos-finitos3-e1454586306494.jpg"/>
          <p:cNvPicPr>
            <a:picLocks noChangeAspect="1" noChangeArrowheads="1"/>
          </p:cNvPicPr>
          <p:nvPr/>
        </p:nvPicPr>
        <p:blipFill rotWithShape="1">
          <a:blip r:embed="rId2">
            <a:extLst>
              <a:ext uri="{28A0092B-C50C-407E-A947-70E740481C1C}">
                <a14:useLocalDpi xmlns:a14="http://schemas.microsoft.com/office/drawing/2010/main" val="0"/>
              </a:ext>
            </a:extLst>
          </a:blip>
          <a:srcRect l="24015"/>
          <a:stretch/>
        </p:blipFill>
        <p:spPr bwMode="auto">
          <a:xfrm>
            <a:off x="7535312" y="3331779"/>
            <a:ext cx="4656688" cy="352622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rotWithShape="1">
          <a:blip r:embed="rId3"/>
          <a:srcRect l="23440" t="40012" r="22458" b="18344"/>
          <a:stretch/>
        </p:blipFill>
        <p:spPr>
          <a:xfrm>
            <a:off x="112885" y="3132083"/>
            <a:ext cx="7496605" cy="3541986"/>
          </a:xfrm>
          <a:prstGeom prst="rect">
            <a:avLst/>
          </a:prstGeom>
        </p:spPr>
      </p:pic>
      <p:pic>
        <p:nvPicPr>
          <p:cNvPr id="3074" name="Picture 2" descr="https://tse3.mm.bing.net/th?id=OIP.XAg5PGIWX9HT1Rjt1WW0KQAAAA&amp;pid=15.1&amp;P=0&amp;w=395&amp;h=1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8644" y="798786"/>
            <a:ext cx="5320315" cy="21820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834632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190503" y="1459468"/>
            <a:ext cx="4927824" cy="369332"/>
          </a:xfrm>
          <a:prstGeom prst="rect">
            <a:avLst/>
          </a:prstGeom>
        </p:spPr>
        <p:txBody>
          <a:bodyPr wrap="none">
            <a:spAutoFit/>
          </a:bodyPr>
          <a:lstStyle/>
          <a:p>
            <a:r>
              <a:rPr lang="es-MX" i="1" dirty="0" smtClean="0">
                <a:solidFill>
                  <a:srgbClr val="FF0000"/>
                </a:solidFill>
                <a:effectLst>
                  <a:outerShdw blurRad="38100" dist="38100" dir="2700000" algn="tl">
                    <a:srgbClr val="000000">
                      <a:alpha val="43137"/>
                    </a:srgbClr>
                  </a:outerShdw>
                </a:effectLst>
              </a:rPr>
              <a:t>Panorámica </a:t>
            </a:r>
            <a:r>
              <a:rPr lang="es-MX" i="1" dirty="0">
                <a:solidFill>
                  <a:srgbClr val="FF0000"/>
                </a:solidFill>
                <a:effectLst>
                  <a:outerShdw blurRad="38100" dist="38100" dir="2700000" algn="tl">
                    <a:srgbClr val="000000">
                      <a:alpha val="43137"/>
                    </a:srgbClr>
                  </a:outerShdw>
                </a:effectLst>
              </a:rPr>
              <a:t>de aplicaciones industriales actuales </a:t>
            </a:r>
          </a:p>
        </p:txBody>
      </p:sp>
      <p:sp>
        <p:nvSpPr>
          <p:cNvPr id="3" name="Título 1"/>
          <p:cNvSpPr txBox="1">
            <a:spLocks/>
          </p:cNvSpPr>
          <p:nvPr/>
        </p:nvSpPr>
        <p:spPr>
          <a:xfrm>
            <a:off x="6043448" y="333399"/>
            <a:ext cx="5990796" cy="1001415"/>
          </a:xfrm>
          <a:prstGeom prst="rect">
            <a:avLst/>
          </a:prstGeom>
        </p:spPr>
        <p:txBody>
          <a:bodyP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1.3.3 </a:t>
            </a:r>
            <a:r>
              <a:rPr lang="es-MX" sz="3600" b="1" kern="0" dirty="0">
                <a:solidFill>
                  <a:sysClr val="windowText" lastClr="000000"/>
                </a:solidFill>
                <a:latin typeface="Arial" panose="020B0604020202020204" pitchFamily="34" charset="0"/>
                <a:cs typeface="Arial" panose="020B0604020202020204" pitchFamily="34" charset="0"/>
              </a:rPr>
              <a:t>Introducción a la </a:t>
            </a:r>
            <a:endParaRPr lang="es-MX" sz="3600" b="1" kern="0" dirty="0" smtClean="0">
              <a:solidFill>
                <a:sysClr val="windowText" lastClr="000000"/>
              </a:solidFill>
              <a:latin typeface="Arial" panose="020B0604020202020204" pitchFamily="34" charset="0"/>
              <a:cs typeface="Arial" panose="020B0604020202020204" pitchFamily="34" charset="0"/>
            </a:endParaRPr>
          </a:p>
          <a:p>
            <a:pPr lvl="2" algn="r">
              <a:spcAft>
                <a:spcPts val="0"/>
              </a:spcAft>
              <a:buSzPts val="1000"/>
            </a:pPr>
            <a:r>
              <a:rPr lang="es-MX" sz="3600" b="1" kern="0" dirty="0" smtClean="0">
                <a:solidFill>
                  <a:sysClr val="windowText" lastClr="000000"/>
                </a:solidFill>
                <a:latin typeface="Arial" panose="020B0604020202020204" pitchFamily="34" charset="0"/>
                <a:cs typeface="Arial" panose="020B0604020202020204" pitchFamily="34" charset="0"/>
              </a:rPr>
              <a:t>Teoría </a:t>
            </a:r>
            <a:r>
              <a:rPr lang="es-MX" sz="3600" b="1" kern="0" dirty="0">
                <a:solidFill>
                  <a:sysClr val="windowText" lastClr="000000"/>
                </a:solidFill>
                <a:latin typeface="Arial" panose="020B0604020202020204" pitchFamily="34" charset="0"/>
                <a:cs typeface="Arial" panose="020B0604020202020204" pitchFamily="34" charset="0"/>
              </a:rPr>
              <a:t>del Elemento Finito</a:t>
            </a:r>
            <a:r>
              <a:rPr lang="es-MX" sz="3600" b="1" kern="0" dirty="0" smtClean="0">
                <a:solidFill>
                  <a:sysClr val="windowText" lastClr="000000"/>
                </a:solidFill>
                <a:latin typeface="Arial" panose="020B0604020202020204" pitchFamily="34" charset="0"/>
                <a:cs typeface="Arial" panose="020B0604020202020204" pitchFamily="34" charset="0"/>
              </a:rPr>
              <a:t>.</a:t>
            </a:r>
            <a:endParaRPr lang="es-MX" sz="3600" b="1" kern="0" dirty="0">
              <a:solidFill>
                <a:sysClr val="windowText" lastClr="000000"/>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duotone>
              <a:prstClr val="black"/>
              <a:schemeClr val="accent1">
                <a:tint val="45000"/>
                <a:satMod val="400000"/>
              </a:schemeClr>
            </a:duotone>
            <a:extLst>
              <a:ext uri="{BEBA8EAE-BF5A-486C-A8C5-ECC9F3942E4B}">
                <a14:imgProps xmlns:a14="http://schemas.microsoft.com/office/drawing/2010/main">
                  <a14:imgLayer r:embed="rId3">
                    <a14:imgEffect>
                      <a14:sharpenSoften amount="25000"/>
                    </a14:imgEffect>
                  </a14:imgLayer>
                </a14:imgProps>
              </a:ext>
            </a:extLst>
          </a:blip>
          <a:srcRect l="22186" t="44458" r="22338" b="29874"/>
          <a:stretch/>
        </p:blipFill>
        <p:spPr>
          <a:xfrm>
            <a:off x="178676" y="3804745"/>
            <a:ext cx="11186824" cy="2911365"/>
          </a:xfrm>
          <a:prstGeom prst="rect">
            <a:avLst/>
          </a:prstGeom>
          <a:ln>
            <a:noFill/>
          </a:ln>
          <a:effectLst>
            <a:outerShdw blurRad="292100" dist="139700" dir="2700000" algn="tl" rotWithShape="0">
              <a:srgbClr val="333333">
                <a:alpha val="65000"/>
              </a:srgbClr>
            </a:outerShdw>
          </a:effectLst>
        </p:spPr>
      </p:pic>
      <p:sp>
        <p:nvSpPr>
          <p:cNvPr id="5" name="Rectángulo redondeado 4"/>
          <p:cNvSpPr/>
          <p:nvPr/>
        </p:nvSpPr>
        <p:spPr>
          <a:xfrm>
            <a:off x="7388774" y="6290440"/>
            <a:ext cx="3976726" cy="425670"/>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pic>
        <p:nvPicPr>
          <p:cNvPr id="4098" name="Picture 2" descr="http://sergioariasfernandez.com/wp-content/uploads/2015/09/maxresdefaul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83" y="52552"/>
            <a:ext cx="6523106"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591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733116" y="678701"/>
            <a:ext cx="8911687" cy="7406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b="1" dirty="0" smtClean="0"/>
              <a:t>Referencias</a:t>
            </a:r>
            <a:endParaRPr lang="es-MX" b="1" dirty="0"/>
          </a:p>
        </p:txBody>
      </p:sp>
      <p:sp>
        <p:nvSpPr>
          <p:cNvPr id="3" name="Marcador de contenido 2"/>
          <p:cNvSpPr txBox="1">
            <a:spLocks/>
          </p:cNvSpPr>
          <p:nvPr/>
        </p:nvSpPr>
        <p:spPr>
          <a:xfrm>
            <a:off x="1415503" y="1759247"/>
            <a:ext cx="9229299" cy="45118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000" dirty="0">
                <a:latin typeface="Arial" panose="020B0604020202020204" pitchFamily="34" charset="0"/>
                <a:cs typeface="Arial" panose="020B0604020202020204" pitchFamily="34" charset="0"/>
                <a:hlinkClick r:id="rId2"/>
              </a:rPr>
              <a:t>https://</a:t>
            </a:r>
            <a:r>
              <a:rPr lang="es-MX" sz="2000" dirty="0" smtClean="0">
                <a:latin typeface="Arial" panose="020B0604020202020204" pitchFamily="34" charset="0"/>
                <a:cs typeface="Arial" panose="020B0604020202020204" pitchFamily="34" charset="0"/>
                <a:hlinkClick r:id="rId2"/>
              </a:rPr>
              <a:t>es.slideshare.net/JEzeqGG/estatica-de-particulas</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hlinkClick r:id="rId3"/>
              </a:rPr>
              <a:t>https://</a:t>
            </a:r>
            <a:r>
              <a:rPr lang="es-MX" sz="2000" dirty="0" smtClean="0">
                <a:latin typeface="Arial" panose="020B0604020202020204" pitchFamily="34" charset="0"/>
                <a:cs typeface="Arial" panose="020B0604020202020204" pitchFamily="34" charset="0"/>
                <a:hlinkClick r:id="rId3"/>
              </a:rPr>
              <a:t>es.khanacademy.org/science/physics/forces-newtons-laws/newtons-laws-of-motion/a/what-is-newtons-first-law</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hlinkClick r:id="rId4"/>
              </a:rPr>
              <a:t>https://ayudinga.com/curso/elementos-de-mecanica</a:t>
            </a:r>
            <a:r>
              <a:rPr lang="es-MX" sz="2000" dirty="0" smtClean="0">
                <a:latin typeface="Arial" panose="020B0604020202020204" pitchFamily="34" charset="0"/>
                <a:cs typeface="Arial" panose="020B0604020202020204" pitchFamily="34" charset="0"/>
                <a:hlinkClick r:id="rId4"/>
              </a:rPr>
              <a:t>/</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hlinkClick r:id="rId5"/>
              </a:rPr>
              <a:t>http://www.electrontools.com/Home/WP/2016/10/18/leyes-de-newton-primera-segunda-y-tercera</a:t>
            </a:r>
            <a:r>
              <a:rPr lang="es-MX" sz="2000" dirty="0" smtClean="0">
                <a:latin typeface="Arial" panose="020B0604020202020204" pitchFamily="34" charset="0"/>
                <a:cs typeface="Arial" panose="020B0604020202020204" pitchFamily="34" charset="0"/>
                <a:hlinkClick r:id="rId5"/>
              </a:rPr>
              <a:t>/</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hlinkClick r:id="rId6"/>
              </a:rPr>
              <a:t>https://</a:t>
            </a:r>
            <a:r>
              <a:rPr lang="es-MX" sz="2000" dirty="0" smtClean="0">
                <a:latin typeface="Arial" panose="020B0604020202020204" pitchFamily="34" charset="0"/>
                <a:cs typeface="Arial" panose="020B0604020202020204" pitchFamily="34" charset="0"/>
                <a:hlinkClick r:id="rId6"/>
              </a:rPr>
              <a:t>www.educarex.es/pub/cont/com/0055/documentos/10_Informaci%C3%B3n/02_Fichas_generales/Vibraciones_mecanicas.pdf</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hlinkClick r:id="rId7"/>
              </a:rPr>
              <a:t>http://</a:t>
            </a:r>
            <a:r>
              <a:rPr lang="es-MX" sz="2000" dirty="0" smtClean="0">
                <a:latin typeface="Arial" panose="020B0604020202020204" pitchFamily="34" charset="0"/>
                <a:cs typeface="Arial" panose="020B0604020202020204" pitchFamily="34" charset="0"/>
                <a:hlinkClick r:id="rId7"/>
              </a:rPr>
              <a:t>mecanicademateriales.wikidot.com/mecanica-de-materiales</a:t>
            </a:r>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4444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47131" y="187704"/>
            <a:ext cx="10515600" cy="1502984"/>
          </a:xfrm>
        </p:spPr>
        <p:txBody>
          <a:bodyPr>
            <a:normAutofit/>
          </a:bodyPr>
          <a:lstStyle/>
          <a:p>
            <a:pPr lvl="1" algn="ctr" rtl="0">
              <a:lnSpc>
                <a:spcPct val="90000"/>
              </a:lnSpc>
              <a:spcBef>
                <a:spcPct val="0"/>
              </a:spcBef>
            </a:pPr>
            <a:r>
              <a:rPr lang="es-MX" sz="4000" b="1" dirty="0" smtClean="0">
                <a:latin typeface="Arial" panose="020B0604020202020204" pitchFamily="34" charset="0"/>
                <a:cs typeface="Arial" panose="020B0604020202020204" pitchFamily="34" charset="0"/>
              </a:rPr>
              <a:t>1.1. Temas </a:t>
            </a:r>
            <a:r>
              <a:rPr lang="es-MX" sz="4000" b="1" dirty="0">
                <a:latin typeface="Arial" panose="020B0604020202020204" pitchFamily="34" charset="0"/>
                <a:cs typeface="Arial" panose="020B0604020202020204" pitchFamily="34" charset="0"/>
              </a:rPr>
              <a:t>básicos de Mecánica de Cuerpos Rígidos</a:t>
            </a:r>
            <a:r>
              <a:rPr lang="es-MX" sz="4000" b="1" dirty="0" smtClean="0">
                <a:latin typeface="Arial" panose="020B0604020202020204" pitchFamily="34" charset="0"/>
                <a:cs typeface="Arial" panose="020B0604020202020204" pitchFamily="34" charset="0"/>
              </a:rPr>
              <a:t>.</a:t>
            </a:r>
            <a:endParaRPr lang="es-MX" sz="4000" b="1" dirty="0">
              <a:latin typeface="Arial" panose="020B0604020202020204" pitchFamily="34" charset="0"/>
              <a:cs typeface="Arial" panose="020B0604020202020204" pitchFamily="34" charset="0"/>
            </a:endParaRPr>
          </a:p>
        </p:txBody>
      </p:sp>
      <p:sp>
        <p:nvSpPr>
          <p:cNvPr id="16" name="Rectángulo 15"/>
          <p:cNvSpPr/>
          <p:nvPr/>
        </p:nvSpPr>
        <p:spPr>
          <a:xfrm>
            <a:off x="865909" y="1768963"/>
            <a:ext cx="6096000" cy="1200329"/>
          </a:xfrm>
          <a:prstGeom prst="rect">
            <a:avLst/>
          </a:prstGeom>
        </p:spPr>
        <p:txBody>
          <a:bodyPr>
            <a:spAutoFit/>
          </a:bodyPr>
          <a:lstStyle/>
          <a:p>
            <a:r>
              <a:rPr lang="es-MX" dirty="0">
                <a:solidFill>
                  <a:srgbClr val="333333"/>
                </a:solidFill>
                <a:latin typeface="Roboto"/>
              </a:rPr>
              <a:t>La Mecánica es la ciencia que describe las condiciones de reposo y movimiento de los cuerpos que se encuentran sometidos a cargas. Se divide en tres grandes áreas que son:</a:t>
            </a:r>
            <a:endParaRPr lang="es-MX" dirty="0"/>
          </a:p>
        </p:txBody>
      </p:sp>
      <p:sp>
        <p:nvSpPr>
          <p:cNvPr id="22" name="Rectángulo 21"/>
          <p:cNvSpPr/>
          <p:nvPr/>
        </p:nvSpPr>
        <p:spPr>
          <a:xfrm>
            <a:off x="647131" y="4268155"/>
            <a:ext cx="3519055" cy="646331"/>
          </a:xfrm>
          <a:prstGeom prst="rect">
            <a:avLst/>
          </a:prstGeom>
        </p:spPr>
        <p:txBody>
          <a:bodyPr wrap="square">
            <a:spAutoFit/>
          </a:bodyPr>
          <a:lstStyle/>
          <a:p>
            <a:r>
              <a:rPr lang="es-MX" b="1" dirty="0">
                <a:solidFill>
                  <a:srgbClr val="333333"/>
                </a:solidFill>
                <a:latin typeface="Roboto"/>
              </a:rPr>
              <a:t>Mecánica de Cuerpos Rígidos</a:t>
            </a:r>
            <a:r>
              <a:rPr lang="es-MX" dirty="0"/>
              <a:t/>
            </a:r>
            <a:br>
              <a:rPr lang="es-MX" dirty="0"/>
            </a:br>
            <a:r>
              <a:rPr lang="es-MX" dirty="0">
                <a:solidFill>
                  <a:srgbClr val="333333"/>
                </a:solidFill>
                <a:latin typeface="Roboto"/>
              </a:rPr>
              <a:t>Que a su vez se subdivide en;</a:t>
            </a:r>
            <a:endParaRPr lang="es-MX" dirty="0"/>
          </a:p>
        </p:txBody>
      </p:sp>
      <p:sp>
        <p:nvSpPr>
          <p:cNvPr id="23" name="Rectángulo 22"/>
          <p:cNvSpPr/>
          <p:nvPr/>
        </p:nvSpPr>
        <p:spPr>
          <a:xfrm>
            <a:off x="4626849" y="3991157"/>
            <a:ext cx="6096000" cy="1200329"/>
          </a:xfrm>
          <a:prstGeom prst="rect">
            <a:avLst/>
          </a:prstGeom>
        </p:spPr>
        <p:txBody>
          <a:bodyPr>
            <a:spAutoFit/>
          </a:bodyPr>
          <a:lstStyle/>
          <a:p>
            <a:r>
              <a:rPr lang="es-MX" b="1" dirty="0">
                <a:solidFill>
                  <a:srgbClr val="333333"/>
                </a:solidFill>
                <a:latin typeface="Roboto"/>
              </a:rPr>
              <a:t>Estática</a:t>
            </a:r>
            <a:r>
              <a:rPr lang="es-MX" dirty="0">
                <a:solidFill>
                  <a:srgbClr val="333333"/>
                </a:solidFill>
                <a:latin typeface="Roboto"/>
              </a:rPr>
              <a:t>: Se encarga de estudiar los cuerpos que se encuentran en equilibrio o en condición de reposo.</a:t>
            </a:r>
            <a:r>
              <a:rPr lang="es-MX" dirty="0"/>
              <a:t/>
            </a:r>
            <a:br>
              <a:rPr lang="es-MX" dirty="0"/>
            </a:br>
            <a:r>
              <a:rPr lang="es-MX" b="1" dirty="0">
                <a:solidFill>
                  <a:srgbClr val="333333"/>
                </a:solidFill>
                <a:latin typeface="Roboto"/>
              </a:rPr>
              <a:t>Dinámica</a:t>
            </a:r>
            <a:r>
              <a:rPr lang="es-MX" dirty="0">
                <a:solidFill>
                  <a:srgbClr val="333333"/>
                </a:solidFill>
                <a:latin typeface="Roboto"/>
              </a:rPr>
              <a:t>: Estudia el movimiento de los cuerpos considerando cada una de las causas que los producen.</a:t>
            </a:r>
            <a:endParaRPr lang="es-MX" dirty="0"/>
          </a:p>
        </p:txBody>
      </p:sp>
      <p:sp>
        <p:nvSpPr>
          <p:cNvPr id="24" name="Rectángulo 23"/>
          <p:cNvSpPr/>
          <p:nvPr/>
        </p:nvSpPr>
        <p:spPr>
          <a:xfrm>
            <a:off x="647131" y="5703147"/>
            <a:ext cx="6096000" cy="646331"/>
          </a:xfrm>
          <a:prstGeom prst="rect">
            <a:avLst/>
          </a:prstGeom>
        </p:spPr>
        <p:txBody>
          <a:bodyPr>
            <a:spAutoFit/>
          </a:bodyPr>
          <a:lstStyle/>
          <a:p>
            <a:pPr>
              <a:buFont typeface="Arial" panose="020B0604020202020204" pitchFamily="34" charset="0"/>
              <a:buChar char="•"/>
            </a:pPr>
            <a:r>
              <a:rPr lang="es-MX" b="1" dirty="0">
                <a:solidFill>
                  <a:srgbClr val="333333"/>
                </a:solidFill>
                <a:latin typeface="Roboto"/>
              </a:rPr>
              <a:t>Mecánica de Cuerpos Deformables</a:t>
            </a:r>
            <a:endParaRPr lang="es-MX" dirty="0">
              <a:solidFill>
                <a:srgbClr val="333333"/>
              </a:solidFill>
              <a:latin typeface="Roboto"/>
            </a:endParaRPr>
          </a:p>
          <a:p>
            <a:pPr>
              <a:buFont typeface="Arial" panose="020B0604020202020204" pitchFamily="34" charset="0"/>
              <a:buChar char="•"/>
            </a:pPr>
            <a:r>
              <a:rPr lang="es-MX" b="1" dirty="0">
                <a:solidFill>
                  <a:srgbClr val="333333"/>
                </a:solidFill>
                <a:latin typeface="Roboto"/>
              </a:rPr>
              <a:t>Mecánica de los Fluidos</a:t>
            </a:r>
            <a:endParaRPr lang="es-MX" b="0" i="0" dirty="0">
              <a:solidFill>
                <a:srgbClr val="333333"/>
              </a:solidFill>
              <a:effectLst/>
              <a:latin typeface="Roboto"/>
            </a:endParaRPr>
          </a:p>
        </p:txBody>
      </p:sp>
      <p:sp>
        <p:nvSpPr>
          <p:cNvPr id="25" name="Abrir llave 24"/>
          <p:cNvSpPr/>
          <p:nvPr/>
        </p:nvSpPr>
        <p:spPr>
          <a:xfrm>
            <a:off x="4447309" y="3532909"/>
            <a:ext cx="179540" cy="199505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ln w="0"/>
              <a:effectLst>
                <a:outerShdw blurRad="38100" dist="19050" dir="2700000" algn="tl" rotWithShape="0">
                  <a:schemeClr val="dk1">
                    <a:alpha val="40000"/>
                  </a:schemeClr>
                </a:outerShdw>
              </a:effectLst>
            </a:endParaRPr>
          </a:p>
        </p:txBody>
      </p:sp>
      <p:pic>
        <p:nvPicPr>
          <p:cNvPr id="1041" name="Picture 17" descr="Resultado de imagen para mecÃ¡nica de cuerpos rÃ­gidos"/>
          <p:cNvPicPr>
            <a:picLocks noChangeAspect="1" noChangeArrowheads="1"/>
          </p:cNvPicPr>
          <p:nvPr/>
        </p:nvPicPr>
        <p:blipFill rotWithShape="1">
          <a:blip r:embed="rId2">
            <a:extLst>
              <a:ext uri="{28A0092B-C50C-407E-A947-70E740481C1C}">
                <a14:useLocalDpi xmlns:a14="http://schemas.microsoft.com/office/drawing/2010/main" val="0"/>
              </a:ext>
            </a:extLst>
          </a:blip>
          <a:srcRect l="55252" b="16728"/>
          <a:stretch/>
        </p:blipFill>
        <p:spPr bwMode="auto">
          <a:xfrm>
            <a:off x="8114731" y="1364979"/>
            <a:ext cx="3048000" cy="2397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296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2" algn="ctr"/>
            <a:r>
              <a:rPr lang="es-MX" sz="4000" b="1" dirty="0" smtClean="0">
                <a:latin typeface="Arial" panose="020B0604020202020204" pitchFamily="34" charset="0"/>
                <a:cs typeface="Arial" panose="020B0604020202020204" pitchFamily="34" charset="0"/>
              </a:rPr>
              <a:t>1.1.1. </a:t>
            </a:r>
            <a:r>
              <a:rPr lang="es-MX" sz="4000" b="1" dirty="0">
                <a:latin typeface="Arial" panose="020B0604020202020204" pitchFamily="34" charset="0"/>
                <a:cs typeface="Arial" panose="020B0604020202020204" pitchFamily="34" charset="0"/>
              </a:rPr>
              <a:t>Primera ley de Newton y Problemas de estática de partículas.</a:t>
            </a:r>
          </a:p>
        </p:txBody>
      </p:sp>
      <p:sp>
        <p:nvSpPr>
          <p:cNvPr id="6" name="Rectángulo 5"/>
          <p:cNvSpPr/>
          <p:nvPr/>
        </p:nvSpPr>
        <p:spPr>
          <a:xfrm>
            <a:off x="2365664" y="2012039"/>
            <a:ext cx="7460671" cy="1323439"/>
          </a:xfrm>
          <a:prstGeom prst="rect">
            <a:avLst/>
          </a:prstGeom>
        </p:spPr>
        <p:txBody>
          <a:bodyPr wrap="square">
            <a:spAutoFit/>
          </a:bodyPr>
          <a:lstStyle/>
          <a:p>
            <a:pPr algn="ctr"/>
            <a:r>
              <a:rPr lang="es-MX" sz="2000" b="1" dirty="0">
                <a:solidFill>
                  <a:srgbClr val="21242C"/>
                </a:solidFill>
                <a:latin typeface="Lato"/>
              </a:rPr>
              <a:t>Primera ley de Newton:</a:t>
            </a:r>
            <a:r>
              <a:rPr lang="es-MX" sz="2000" dirty="0">
                <a:solidFill>
                  <a:srgbClr val="21242C"/>
                </a:solidFill>
                <a:latin typeface="Lato"/>
              </a:rPr>
              <a:t> un objeto en reposo permanece en reposo o, si está en movimiento, permanece en movimiento a una velocidad constante, a menos que una fuerza externa neta actúe sobre él.</a:t>
            </a:r>
            <a:endParaRPr lang="es-MX" sz="2000" dirty="0"/>
          </a:p>
        </p:txBody>
      </p:sp>
      <p:sp>
        <p:nvSpPr>
          <p:cNvPr id="7" name="Rectángulo 6"/>
          <p:cNvSpPr/>
          <p:nvPr/>
        </p:nvSpPr>
        <p:spPr>
          <a:xfrm>
            <a:off x="838200" y="3656829"/>
            <a:ext cx="6096000" cy="2308324"/>
          </a:xfrm>
          <a:prstGeom prst="rect">
            <a:avLst/>
          </a:prstGeom>
        </p:spPr>
        <p:txBody>
          <a:bodyPr>
            <a:spAutoFit/>
          </a:bodyPr>
          <a:lstStyle/>
          <a:p>
            <a:pPr algn="just"/>
            <a:r>
              <a:rPr lang="es-MX" dirty="0">
                <a:solidFill>
                  <a:srgbClr val="3B3835"/>
                </a:solidFill>
                <a:latin typeface="Helvetica Neue"/>
              </a:rPr>
              <a:t>Una parte importante de la física trata de los objetos y sistemas que se encuentran en reposo y que permanecen en este estado . A esta rama de la física se le llama Estática. Ahora es preciso tener en cuenta las fuerzas y su acción sobre los cuerpos. Por tanto, es importante conocer los puntos de aplicación de dichas fuerzas, ya que de ellos depende el tipo de movimiento o el reposo resultante. </a:t>
            </a:r>
            <a:endParaRPr lang="es-MX" dirty="0"/>
          </a:p>
        </p:txBody>
      </p:sp>
      <p:pic>
        <p:nvPicPr>
          <p:cNvPr id="2050" name="Picture 2" descr="Resultado de imagen para puen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04808" y="3158855"/>
            <a:ext cx="4516557" cy="33874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4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38200" y="365125"/>
            <a:ext cx="10515600" cy="1325563"/>
          </a:xfrm>
        </p:spPr>
        <p:txBody>
          <a:bodyPr>
            <a:normAutofit/>
          </a:bodyPr>
          <a:lstStyle/>
          <a:p>
            <a:pPr lvl="2" algn="ctr"/>
            <a:r>
              <a:rPr lang="es-MX" sz="4000" b="1" dirty="0" smtClean="0">
                <a:latin typeface="Arial" panose="020B0604020202020204" pitchFamily="34" charset="0"/>
                <a:cs typeface="Arial" panose="020B0604020202020204" pitchFamily="34" charset="0"/>
              </a:rPr>
              <a:t>1.1.2. Segunda </a:t>
            </a:r>
            <a:r>
              <a:rPr lang="es-MX" sz="4000" b="1" dirty="0">
                <a:latin typeface="Arial" panose="020B0604020202020204" pitchFamily="34" charset="0"/>
                <a:cs typeface="Arial" panose="020B0604020202020204" pitchFamily="34" charset="0"/>
              </a:rPr>
              <a:t>y Tercera ley de Newton y Problemas de dinámica de partículas</a:t>
            </a:r>
            <a:r>
              <a:rPr lang="es-MX" sz="4000" b="1" dirty="0" smtClean="0">
                <a:latin typeface="Arial" panose="020B0604020202020204" pitchFamily="34" charset="0"/>
                <a:cs typeface="Arial" panose="020B0604020202020204" pitchFamily="34" charset="0"/>
              </a:rPr>
              <a:t>.</a:t>
            </a:r>
            <a:endParaRPr lang="es-MX" sz="4000" b="1" dirty="0">
              <a:latin typeface="Arial" panose="020B0604020202020204" pitchFamily="34" charset="0"/>
              <a:cs typeface="Arial" panose="020B0604020202020204" pitchFamily="34" charset="0"/>
            </a:endParaRPr>
          </a:p>
        </p:txBody>
      </p:sp>
      <p:sp>
        <p:nvSpPr>
          <p:cNvPr id="4" name="Rectángulo 3"/>
          <p:cNvSpPr/>
          <p:nvPr/>
        </p:nvSpPr>
        <p:spPr>
          <a:xfrm>
            <a:off x="428728" y="1893516"/>
            <a:ext cx="5827364" cy="369332"/>
          </a:xfrm>
          <a:prstGeom prst="rect">
            <a:avLst/>
          </a:prstGeom>
        </p:spPr>
        <p:txBody>
          <a:bodyPr wrap="none">
            <a:spAutoFit/>
          </a:bodyPr>
          <a:lstStyle/>
          <a:p>
            <a:pPr fontAlgn="base"/>
            <a:r>
              <a:rPr lang="es-MX" b="1" cap="all" dirty="0">
                <a:solidFill>
                  <a:srgbClr val="404040"/>
                </a:solidFill>
                <a:latin typeface="inherit"/>
              </a:rPr>
              <a:t>PRINCIPIO DE MASA (SEGUNDA LEY DE NEWTON)</a:t>
            </a:r>
            <a:endParaRPr lang="es-MX" b="1" i="0" cap="all" dirty="0">
              <a:solidFill>
                <a:srgbClr val="404040"/>
              </a:solidFill>
              <a:effectLst/>
              <a:latin typeface="montserrat"/>
            </a:endParaRPr>
          </a:p>
        </p:txBody>
      </p:sp>
      <p:sp>
        <p:nvSpPr>
          <p:cNvPr id="7" name="Rectángulo 6"/>
          <p:cNvSpPr/>
          <p:nvPr/>
        </p:nvSpPr>
        <p:spPr>
          <a:xfrm>
            <a:off x="428728" y="2565645"/>
            <a:ext cx="5120017" cy="1754326"/>
          </a:xfrm>
          <a:prstGeom prst="rect">
            <a:avLst/>
          </a:prstGeom>
        </p:spPr>
        <p:txBody>
          <a:bodyPr wrap="square">
            <a:spAutoFit/>
          </a:bodyPr>
          <a:lstStyle/>
          <a:p>
            <a:r>
              <a:rPr lang="es-MX" b="1" i="1" dirty="0">
                <a:solidFill>
                  <a:srgbClr val="404040"/>
                </a:solidFill>
                <a:latin typeface="inherit"/>
              </a:rPr>
              <a:t>“La masa es  la mayor o menor inercia que posee un cuerpo. La masa es una propiedad constante o invariante de cada cuerpo</a:t>
            </a:r>
            <a:r>
              <a:rPr lang="es-MX" dirty="0">
                <a:solidFill>
                  <a:srgbClr val="FF6600"/>
                </a:solidFill>
                <a:latin typeface="lato"/>
              </a:rPr>
              <a:t>(dentro del campo de la mecánica racional, la teoría de la relatividad pone en evidencia la variación de la masa)</a:t>
            </a:r>
            <a:r>
              <a:rPr lang="es-MX" b="1" i="1" dirty="0">
                <a:solidFill>
                  <a:srgbClr val="000000"/>
                </a:solidFill>
                <a:latin typeface="inherit"/>
              </a:rPr>
              <a:t>“</a:t>
            </a:r>
            <a:endParaRPr lang="es-MX" dirty="0"/>
          </a:p>
        </p:txBody>
      </p:sp>
      <p:sp>
        <p:nvSpPr>
          <p:cNvPr id="8" name="Rectángulo 7"/>
          <p:cNvSpPr/>
          <p:nvPr/>
        </p:nvSpPr>
        <p:spPr>
          <a:xfrm>
            <a:off x="574964" y="4976199"/>
            <a:ext cx="4547754" cy="646331"/>
          </a:xfrm>
          <a:prstGeom prst="rect">
            <a:avLst/>
          </a:prstGeom>
        </p:spPr>
        <p:txBody>
          <a:bodyPr wrap="square">
            <a:spAutoFit/>
          </a:bodyPr>
          <a:lstStyle/>
          <a:p>
            <a:r>
              <a:rPr lang="es-MX" i="1" dirty="0">
                <a:solidFill>
                  <a:srgbClr val="003366"/>
                </a:solidFill>
                <a:latin typeface="lato"/>
              </a:rPr>
              <a:t>“La aceleración adquirida por un cuerpo es proporcional a la fuerza aplicada.”</a:t>
            </a:r>
            <a:endParaRPr lang="es-MX" dirty="0"/>
          </a:p>
        </p:txBody>
      </p:sp>
      <p:pic>
        <p:nvPicPr>
          <p:cNvPr id="4100" name="Picture 4" descr="Resultado de imagen para Segunda ley de New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1849" y="2078182"/>
            <a:ext cx="3954180" cy="305688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Segunda ley de Newt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6593" y="5135068"/>
            <a:ext cx="2232679" cy="1435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393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38200" y="365125"/>
            <a:ext cx="10515600" cy="1325563"/>
          </a:xfrm>
        </p:spPr>
        <p:txBody>
          <a:bodyPr>
            <a:normAutofit/>
          </a:bodyPr>
          <a:lstStyle/>
          <a:p>
            <a:pPr lvl="2" algn="ctr"/>
            <a:r>
              <a:rPr lang="es-MX" sz="4000" b="1" dirty="0" smtClean="0">
                <a:latin typeface="Arial" panose="020B0604020202020204" pitchFamily="34" charset="0"/>
                <a:cs typeface="Arial" panose="020B0604020202020204" pitchFamily="34" charset="0"/>
              </a:rPr>
              <a:t>1.1.2. Segunda </a:t>
            </a:r>
            <a:r>
              <a:rPr lang="es-MX" sz="4000" b="1" dirty="0">
                <a:latin typeface="Arial" panose="020B0604020202020204" pitchFamily="34" charset="0"/>
                <a:cs typeface="Arial" panose="020B0604020202020204" pitchFamily="34" charset="0"/>
              </a:rPr>
              <a:t>y Tercera ley de Newton y Problemas de dinámica de partículas</a:t>
            </a:r>
            <a:r>
              <a:rPr lang="es-MX" sz="4000" b="1" dirty="0" smtClean="0">
                <a:latin typeface="Arial" panose="020B0604020202020204" pitchFamily="34" charset="0"/>
                <a:cs typeface="Arial" panose="020B0604020202020204" pitchFamily="34" charset="0"/>
              </a:rPr>
              <a:t>.</a:t>
            </a:r>
            <a:endParaRPr lang="es-MX" sz="4000" b="1" dirty="0">
              <a:latin typeface="Arial" panose="020B0604020202020204" pitchFamily="34" charset="0"/>
              <a:cs typeface="Arial" panose="020B0604020202020204" pitchFamily="34" charset="0"/>
            </a:endParaRPr>
          </a:p>
        </p:txBody>
      </p:sp>
      <p:sp>
        <p:nvSpPr>
          <p:cNvPr id="2" name="Rectángulo 1"/>
          <p:cNvSpPr/>
          <p:nvPr/>
        </p:nvSpPr>
        <p:spPr>
          <a:xfrm>
            <a:off x="5749637" y="2004399"/>
            <a:ext cx="6096000" cy="646331"/>
          </a:xfrm>
          <a:prstGeom prst="rect">
            <a:avLst/>
          </a:prstGeom>
        </p:spPr>
        <p:txBody>
          <a:bodyPr>
            <a:spAutoFit/>
          </a:bodyPr>
          <a:lstStyle/>
          <a:p>
            <a:pPr fontAlgn="base"/>
            <a:r>
              <a:rPr lang="es-MX" b="1" cap="all" dirty="0">
                <a:solidFill>
                  <a:srgbClr val="404040"/>
                </a:solidFill>
                <a:latin typeface="inherit"/>
              </a:rPr>
              <a:t>PRINCIPIO DE ACCIÓN Y REACCIÓN (TERCERA LEY DE NEWTON)</a:t>
            </a:r>
            <a:endParaRPr lang="es-MX" b="1" i="0" cap="all" dirty="0">
              <a:solidFill>
                <a:srgbClr val="404040"/>
              </a:solidFill>
              <a:effectLst/>
              <a:latin typeface="montserrat"/>
            </a:endParaRPr>
          </a:p>
        </p:txBody>
      </p:sp>
      <p:sp>
        <p:nvSpPr>
          <p:cNvPr id="3" name="Rectángulo 2"/>
          <p:cNvSpPr/>
          <p:nvPr/>
        </p:nvSpPr>
        <p:spPr>
          <a:xfrm>
            <a:off x="5832764" y="3057574"/>
            <a:ext cx="6096000" cy="2031325"/>
          </a:xfrm>
          <a:prstGeom prst="rect">
            <a:avLst/>
          </a:prstGeom>
        </p:spPr>
        <p:txBody>
          <a:bodyPr>
            <a:spAutoFit/>
          </a:bodyPr>
          <a:lstStyle/>
          <a:p>
            <a:r>
              <a:rPr lang="es-MX" i="1" dirty="0">
                <a:solidFill>
                  <a:srgbClr val="003366"/>
                </a:solidFill>
                <a:latin typeface="inherit"/>
              </a:rPr>
              <a:t>“A toda fuerza – Acción – ejercida de un cuerpo sobre otro, este se opone, sobre aquel, otra de igual intensidad y sentido contrario – Reacción -; o también: Si un cuerpo ejerce sobre otro una fuerza, el segundo ejerce siempre sobre el primero otra fuerza de igual intensidad pero sentido contrario. La primera se denomina acción y la segunda reacción.”</a:t>
            </a:r>
            <a:endParaRPr lang="es-MX" dirty="0"/>
          </a:p>
        </p:txBody>
      </p:sp>
      <p:sp>
        <p:nvSpPr>
          <p:cNvPr id="5" name="Rectángulo 4"/>
          <p:cNvSpPr/>
          <p:nvPr/>
        </p:nvSpPr>
        <p:spPr>
          <a:xfrm>
            <a:off x="1929853" y="5778807"/>
            <a:ext cx="10057792" cy="861774"/>
          </a:xfrm>
          <a:prstGeom prst="rect">
            <a:avLst/>
          </a:prstGeom>
        </p:spPr>
        <p:txBody>
          <a:bodyPr wrap="square">
            <a:spAutoFit/>
          </a:bodyPr>
          <a:lstStyle/>
          <a:p>
            <a:pPr fontAlgn="base"/>
            <a:r>
              <a:rPr lang="es-MX" dirty="0" smtClean="0">
                <a:solidFill>
                  <a:srgbClr val="404040"/>
                </a:solidFill>
                <a:latin typeface="inherit"/>
              </a:rPr>
              <a:t>Ej. </a:t>
            </a:r>
            <a:r>
              <a:rPr lang="es-MX" sz="1600" i="1" dirty="0" smtClean="0">
                <a:solidFill>
                  <a:srgbClr val="404040"/>
                </a:solidFill>
                <a:latin typeface="inherit"/>
              </a:rPr>
              <a:t>Al </a:t>
            </a:r>
            <a:r>
              <a:rPr lang="es-MX" sz="1600" i="1" dirty="0">
                <a:solidFill>
                  <a:srgbClr val="404040"/>
                </a:solidFill>
                <a:latin typeface="inherit"/>
              </a:rPr>
              <a:t>empujar un mueble el proceso que dificulta según cuanto mas pulido este el piso. Ello se debe a que nuestro cuerpo “se afirma” contra el piso (acción) y el piso “reacciona” permitiendo transmitir esa fuerza a través de nuestro cuerpo y mover, en definitiva al cuerpo.</a:t>
            </a:r>
            <a:endParaRPr lang="es-MX" sz="1600" b="0" i="1" dirty="0">
              <a:solidFill>
                <a:srgbClr val="404040"/>
              </a:solidFill>
              <a:effectLst/>
              <a:latin typeface="inherit"/>
            </a:endParaRPr>
          </a:p>
        </p:txBody>
      </p:sp>
      <p:pic>
        <p:nvPicPr>
          <p:cNvPr id="3074" name="Picture 2" descr="Resultado de imagen para Segunda y Tercera ley de Newton"/>
          <p:cNvPicPr>
            <a:picLocks noChangeAspect="1" noChangeArrowheads="1"/>
          </p:cNvPicPr>
          <p:nvPr/>
        </p:nvPicPr>
        <p:blipFill rotWithShape="1">
          <a:blip r:embed="rId2">
            <a:extLst>
              <a:ext uri="{28A0092B-C50C-407E-A947-70E740481C1C}">
                <a14:useLocalDpi xmlns:a14="http://schemas.microsoft.com/office/drawing/2010/main" val="0"/>
              </a:ext>
            </a:extLst>
          </a:blip>
          <a:srcRect l="15784" t="40102" r="13187" b="32925"/>
          <a:stretch/>
        </p:blipFill>
        <p:spPr bwMode="auto">
          <a:xfrm>
            <a:off x="675409" y="2110611"/>
            <a:ext cx="4925292" cy="14027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Tercera ley de Newton"/>
          <p:cNvPicPr>
            <a:picLocks noChangeAspect="1" noChangeArrowheads="1"/>
          </p:cNvPicPr>
          <p:nvPr/>
        </p:nvPicPr>
        <p:blipFill rotWithShape="1">
          <a:blip r:embed="rId3">
            <a:extLst>
              <a:ext uri="{28A0092B-C50C-407E-A947-70E740481C1C}">
                <a14:useLocalDpi xmlns:a14="http://schemas.microsoft.com/office/drawing/2010/main" val="0"/>
              </a:ext>
            </a:extLst>
          </a:blip>
          <a:srcRect t="30239"/>
          <a:stretch/>
        </p:blipFill>
        <p:spPr bwMode="auto">
          <a:xfrm>
            <a:off x="1423266" y="4073236"/>
            <a:ext cx="3238500" cy="12359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Tercera ley de Newt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6809" y="5741641"/>
            <a:ext cx="1483044" cy="898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56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38200" y="365125"/>
            <a:ext cx="10515600" cy="1325563"/>
          </a:xfrm>
        </p:spPr>
        <p:txBody>
          <a:bodyPr>
            <a:normAutofit/>
          </a:bodyPr>
          <a:lstStyle/>
          <a:p>
            <a:pPr lvl="2" algn="ctr"/>
            <a:r>
              <a:rPr lang="es-MX" sz="4000" b="1" dirty="0" smtClean="0">
                <a:latin typeface="Arial" panose="020B0604020202020204" pitchFamily="34" charset="0"/>
                <a:cs typeface="Arial" panose="020B0604020202020204" pitchFamily="34" charset="0"/>
              </a:rPr>
              <a:t>1.1.3. Vibraciones mecánicas y Problemas de Vibraciones.</a:t>
            </a:r>
            <a:endParaRPr lang="es-MX" sz="4000" b="1" dirty="0">
              <a:latin typeface="Arial" panose="020B0604020202020204" pitchFamily="34" charset="0"/>
              <a:cs typeface="Arial" panose="020B0604020202020204" pitchFamily="34" charset="0"/>
            </a:endParaRPr>
          </a:p>
        </p:txBody>
      </p:sp>
      <p:sp>
        <p:nvSpPr>
          <p:cNvPr id="4" name="Rectángulo 3"/>
          <p:cNvSpPr/>
          <p:nvPr/>
        </p:nvSpPr>
        <p:spPr>
          <a:xfrm>
            <a:off x="1683327" y="1908994"/>
            <a:ext cx="6681356" cy="2862322"/>
          </a:xfrm>
          <a:prstGeom prst="rect">
            <a:avLst/>
          </a:prstGeom>
        </p:spPr>
        <p:txBody>
          <a:bodyPr wrap="square">
            <a:spAutoFit/>
          </a:bodyPr>
          <a:lstStyle/>
          <a:p>
            <a:pPr algn="ctr"/>
            <a:r>
              <a:rPr lang="es-MX" sz="2000" dirty="0"/>
              <a:t>Una vibración mecánica puede describirse como el movimiento de un cuerpo sólido alrededor de una posición de equilibrio, sin que se produzca desplazamiento "neto" del mismo. Si el objeto que vibra entra en contacto con alguna parte del cuerpo humano, le transmite la energía generada por la vibración. Esta energía es absorbida por el cuerpo y puede producir en él diversos efectos (no necesariamente perjudiciales) que dependen de las características de la vibración. </a:t>
            </a:r>
          </a:p>
        </p:txBody>
      </p:sp>
      <p:pic>
        <p:nvPicPr>
          <p:cNvPr id="7" name="Imagen 6"/>
          <p:cNvPicPr>
            <a:picLocks noChangeAspect="1"/>
          </p:cNvPicPr>
          <p:nvPr/>
        </p:nvPicPr>
        <p:blipFill rotWithShape="1">
          <a:blip r:embed="rId2"/>
          <a:srcRect l="32386" t="38712" r="54613" b="31637"/>
          <a:stretch/>
        </p:blipFill>
        <p:spPr>
          <a:xfrm>
            <a:off x="9102437" y="2432890"/>
            <a:ext cx="2524990" cy="3239130"/>
          </a:xfrm>
          <a:prstGeom prst="rect">
            <a:avLst/>
          </a:prstGeom>
        </p:spPr>
      </p:pic>
      <p:pic>
        <p:nvPicPr>
          <p:cNvPr id="8" name="Imagen 7"/>
          <p:cNvPicPr>
            <a:picLocks noChangeAspect="1"/>
          </p:cNvPicPr>
          <p:nvPr/>
        </p:nvPicPr>
        <p:blipFill rotWithShape="1">
          <a:blip r:embed="rId3"/>
          <a:srcRect l="27414" t="22229" r="27702" b="46990"/>
          <a:stretch/>
        </p:blipFill>
        <p:spPr>
          <a:xfrm>
            <a:off x="1839191" y="4967517"/>
            <a:ext cx="4281054" cy="1651493"/>
          </a:xfrm>
          <a:prstGeom prst="rect">
            <a:avLst/>
          </a:prstGeom>
        </p:spPr>
      </p:pic>
      <p:pic>
        <p:nvPicPr>
          <p:cNvPr id="5122" name="Picture 2" descr="Resultado de imagen para Vibraciones mecÃ¡nic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0245" y="5070762"/>
            <a:ext cx="2409996" cy="1433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797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862445" y="177589"/>
            <a:ext cx="10515600" cy="1325563"/>
          </a:xfrm>
        </p:spPr>
        <p:txBody>
          <a:bodyPr>
            <a:normAutofit fontScale="90000"/>
          </a:bodyPr>
          <a:lstStyle/>
          <a:p>
            <a:pPr lvl="2" algn="ctr"/>
            <a:r>
              <a:rPr lang="es-MX" sz="3600" b="1" dirty="0" smtClean="0">
                <a:latin typeface="Arial" panose="020B0604020202020204" pitchFamily="34" charset="0"/>
                <a:cs typeface="Arial" panose="020B0604020202020204" pitchFamily="34" charset="0"/>
              </a:rPr>
              <a:t>1.1.4. Mecánica </a:t>
            </a:r>
            <a:r>
              <a:rPr lang="es-MX" sz="3600" b="1" dirty="0">
                <a:latin typeface="Arial" panose="020B0604020202020204" pitchFamily="34" charset="0"/>
                <a:cs typeface="Arial" panose="020B0604020202020204" pitchFamily="34" charset="0"/>
              </a:rPr>
              <a:t>de Materiales y Problemas de esfuerzo, deformación, torsión, flexión y pandeo</a:t>
            </a:r>
            <a:r>
              <a:rPr lang="es-MX" sz="3600" b="1" dirty="0" smtClean="0">
                <a:latin typeface="Arial" panose="020B0604020202020204" pitchFamily="34" charset="0"/>
                <a:cs typeface="Arial" panose="020B0604020202020204" pitchFamily="34" charset="0"/>
              </a:rPr>
              <a:t>.</a:t>
            </a:r>
            <a:endParaRPr lang="es-MX" sz="4000" b="1" dirty="0">
              <a:latin typeface="Arial" panose="020B0604020202020204" pitchFamily="34" charset="0"/>
              <a:cs typeface="Arial" panose="020B0604020202020204" pitchFamily="34" charset="0"/>
            </a:endParaRPr>
          </a:p>
        </p:txBody>
      </p:sp>
      <p:pic>
        <p:nvPicPr>
          <p:cNvPr id="6146" name="Picture 2" descr="Resultado de imagen para mecanica de materi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1484" y="2595610"/>
            <a:ext cx="6895792" cy="367491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15189" y="1503152"/>
            <a:ext cx="6324602" cy="5016758"/>
          </a:xfrm>
          <a:prstGeom prst="rect">
            <a:avLst/>
          </a:prstGeom>
        </p:spPr>
        <p:txBody>
          <a:bodyPr wrap="square">
            <a:spAutoFit/>
          </a:bodyPr>
          <a:lstStyle/>
          <a:p>
            <a:r>
              <a:rPr lang="es-MX" sz="2000" dirty="0"/>
              <a:t>La </a:t>
            </a:r>
            <a:r>
              <a:rPr lang="es-MX" sz="2000" b="1" dirty="0">
                <a:solidFill>
                  <a:srgbClr val="FF0000"/>
                </a:solidFill>
              </a:rPr>
              <a:t>mecánica de materiales</a:t>
            </a:r>
            <a:r>
              <a:rPr lang="es-MX" sz="2000" dirty="0"/>
              <a:t> (también llamada resistencia de materiales) es una rama de la mecánica que estudia los efectos internos del </a:t>
            </a:r>
            <a:r>
              <a:rPr lang="es-MX" sz="2000" dirty="0">
                <a:hlinkClick r:id="rId3"/>
              </a:rPr>
              <a:t>esfuerzo</a:t>
            </a:r>
            <a:r>
              <a:rPr lang="es-MX" sz="2000" dirty="0"/>
              <a:t> y </a:t>
            </a:r>
            <a:r>
              <a:rPr lang="es-MX" sz="2000" dirty="0">
                <a:hlinkClick r:id="rId4"/>
              </a:rPr>
              <a:t>deformación</a:t>
            </a:r>
            <a:r>
              <a:rPr lang="es-MX" sz="2000" dirty="0"/>
              <a:t> en un </a:t>
            </a:r>
            <a:r>
              <a:rPr lang="es-MX" sz="2000" dirty="0">
                <a:hlinkClick r:id="rId5"/>
              </a:rPr>
              <a:t>cuerpo sólido</a:t>
            </a:r>
            <a:r>
              <a:rPr lang="es-MX" sz="2000" dirty="0"/>
              <a:t> que está sometido a una carga externa.</a:t>
            </a:r>
          </a:p>
          <a:p>
            <a:endParaRPr lang="es-MX" sz="2000" dirty="0"/>
          </a:p>
          <a:p>
            <a:r>
              <a:rPr lang="es-MX" sz="2000" dirty="0"/>
              <a:t>Conceptos </a:t>
            </a:r>
            <a:r>
              <a:rPr lang="es-MX" sz="2000" dirty="0" smtClean="0"/>
              <a:t>básicos:</a:t>
            </a:r>
          </a:p>
          <a:p>
            <a:endParaRPr lang="es-MX" sz="2000" dirty="0"/>
          </a:p>
          <a:p>
            <a:pPr>
              <a:buFont typeface="Arial" panose="020B0604020202020204" pitchFamily="34" charset="0"/>
              <a:buChar char="•"/>
            </a:pPr>
            <a:r>
              <a:rPr lang="es-MX" sz="2000" dirty="0"/>
              <a:t>El </a:t>
            </a:r>
            <a:r>
              <a:rPr lang="es-MX" sz="2000" b="1" dirty="0">
                <a:hlinkClick r:id="rId3"/>
              </a:rPr>
              <a:t>Esfuerzo</a:t>
            </a:r>
            <a:r>
              <a:rPr lang="es-MX" sz="2000" b="1" dirty="0"/>
              <a:t> </a:t>
            </a:r>
            <a:r>
              <a:rPr lang="es-MX" sz="2000" dirty="0"/>
              <a:t>está asociado con la resistencia </a:t>
            </a:r>
            <a:r>
              <a:rPr lang="es-MX" sz="2000" b="1" dirty="0"/>
              <a:t>del material </a:t>
            </a:r>
            <a:r>
              <a:rPr lang="es-MX" sz="2000" dirty="0"/>
              <a:t>del que está hecho el cuerpo.</a:t>
            </a:r>
          </a:p>
          <a:p>
            <a:pPr>
              <a:buFont typeface="Arial" panose="020B0604020202020204" pitchFamily="34" charset="0"/>
              <a:buChar char="•"/>
            </a:pPr>
            <a:r>
              <a:rPr lang="es-MX" sz="2000" dirty="0"/>
              <a:t>La </a:t>
            </a:r>
            <a:r>
              <a:rPr lang="es-MX" sz="2000" b="1" dirty="0">
                <a:hlinkClick r:id="rId4"/>
              </a:rPr>
              <a:t>deformación</a:t>
            </a:r>
            <a:r>
              <a:rPr lang="es-MX" sz="2000" dirty="0"/>
              <a:t> es una medida de la </a:t>
            </a:r>
            <a:r>
              <a:rPr lang="es-MX" sz="2000" b="1" dirty="0"/>
              <a:t>elongación que </a:t>
            </a:r>
            <a:r>
              <a:rPr lang="es-MX" sz="2000" dirty="0"/>
              <a:t>experimenta un cuerpo.</a:t>
            </a:r>
          </a:p>
          <a:p>
            <a:pPr>
              <a:buFont typeface="Arial" panose="020B0604020202020204" pitchFamily="34" charset="0"/>
              <a:buChar char="•"/>
            </a:pPr>
            <a:r>
              <a:rPr lang="es-MX" sz="2000" b="1" dirty="0">
                <a:hlinkClick r:id="rId6"/>
              </a:rPr>
              <a:t>Carga </a:t>
            </a:r>
            <a:r>
              <a:rPr lang="es-MX" sz="2000" b="1" dirty="0" err="1">
                <a:hlinkClick r:id="rId6"/>
              </a:rPr>
              <a:t>multiaxial</a:t>
            </a:r>
            <a:r>
              <a:rPr lang="es-MX" sz="2000" dirty="0"/>
              <a:t>. Ley generalizada de Hooke.</a:t>
            </a:r>
          </a:p>
          <a:p>
            <a:pPr>
              <a:buFont typeface="Arial" panose="020B0604020202020204" pitchFamily="34" charset="0"/>
              <a:buChar char="•"/>
            </a:pPr>
            <a:r>
              <a:rPr lang="es-MX" sz="2000" b="1" dirty="0" err="1">
                <a:hlinkClick r:id="rId7"/>
              </a:rPr>
              <a:t>Torsion</a:t>
            </a:r>
            <a:endParaRPr lang="es-MX" sz="2000" b="1" dirty="0"/>
          </a:p>
          <a:p>
            <a:pPr>
              <a:buFont typeface="Arial" panose="020B0604020202020204" pitchFamily="34" charset="0"/>
              <a:buChar char="•"/>
            </a:pPr>
            <a:r>
              <a:rPr lang="es-MX" sz="2000" b="1" dirty="0" err="1">
                <a:hlinkClick r:id="rId8"/>
              </a:rPr>
              <a:t>Flexion</a:t>
            </a:r>
            <a:r>
              <a:rPr lang="es-MX" sz="2000" b="1" dirty="0">
                <a:hlinkClick r:id="rId8"/>
              </a:rPr>
              <a:t> Pura</a:t>
            </a:r>
            <a:endParaRPr lang="es-MX" sz="2000" b="1" dirty="0"/>
          </a:p>
          <a:p>
            <a:pPr>
              <a:buFont typeface="Arial" panose="020B0604020202020204" pitchFamily="34" charset="0"/>
              <a:buChar char="•"/>
            </a:pPr>
            <a:r>
              <a:rPr lang="es-MX" sz="2000" b="1" dirty="0">
                <a:hlinkClick r:id="rId9"/>
              </a:rPr>
              <a:t>Carga Transversal</a:t>
            </a:r>
            <a:endParaRPr lang="es-MX" sz="2000" b="1" dirty="0"/>
          </a:p>
          <a:p>
            <a:pPr>
              <a:buFont typeface="Arial" panose="020B0604020202020204" pitchFamily="34" charset="0"/>
              <a:buChar char="•"/>
            </a:pPr>
            <a:r>
              <a:rPr lang="es-MX" sz="2000" b="1" dirty="0" smtClean="0">
                <a:hlinkClick r:id="rId10"/>
              </a:rPr>
              <a:t>Transformaciones </a:t>
            </a:r>
            <a:r>
              <a:rPr lang="es-MX" sz="2000" b="1" dirty="0">
                <a:hlinkClick r:id="rId10"/>
              </a:rPr>
              <a:t>de esfuerzos y deformaciones</a:t>
            </a:r>
            <a:endParaRPr lang="es-MX" sz="2000" b="1" dirty="0"/>
          </a:p>
        </p:txBody>
      </p:sp>
    </p:spTree>
    <p:extLst>
      <p:ext uri="{BB962C8B-B14F-4D97-AF65-F5344CB8AC3E}">
        <p14:creationId xmlns:p14="http://schemas.microsoft.com/office/powerpoint/2010/main" val="532468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8562</TotalTime>
  <Words>2286</Words>
  <Application>Microsoft Office PowerPoint</Application>
  <PresentationFormat>Panorámica</PresentationFormat>
  <Paragraphs>213</Paragraphs>
  <Slides>35</Slides>
  <Notes>0</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35</vt:i4>
      </vt:variant>
    </vt:vector>
  </HeadingPairs>
  <TitlesOfParts>
    <vt:vector size="51" baseType="lpstr">
      <vt:lpstr>Arial</vt:lpstr>
      <vt:lpstr>Arial Narrow</vt:lpstr>
      <vt:lpstr>Calibri</vt:lpstr>
      <vt:lpstr>Calibri Light</vt:lpstr>
      <vt:lpstr>custombodyfont</vt:lpstr>
      <vt:lpstr>customheaderfont</vt:lpstr>
      <vt:lpstr>Helvetica Neue</vt:lpstr>
      <vt:lpstr>inherit</vt:lpstr>
      <vt:lpstr>lato</vt:lpstr>
      <vt:lpstr>lato</vt:lpstr>
      <vt:lpstr>montserrat</vt:lpstr>
      <vt:lpstr>opensans</vt:lpstr>
      <vt:lpstr>Roboto</vt:lpstr>
      <vt:lpstr>Times New Roman</vt:lpstr>
      <vt:lpstr>Verdana</vt:lpstr>
      <vt:lpstr>Tema de Office</vt:lpstr>
      <vt:lpstr>Presentación de PowerPoint</vt:lpstr>
      <vt:lpstr>Presentación de PowerPoint</vt:lpstr>
      <vt:lpstr>Presentación de PowerPoint</vt:lpstr>
      <vt:lpstr>1.1. Temas básicos de Mecánica de Cuerpos Rígidos.</vt:lpstr>
      <vt:lpstr>1.1.1. Primera ley de Newton y Problemas de estática de partículas.</vt:lpstr>
      <vt:lpstr>1.1.2. Segunda y Tercera ley de Newton y Problemas de dinámica de partículas.</vt:lpstr>
      <vt:lpstr>1.1.2. Segunda y Tercera ley de Newton y Problemas de dinámica de partículas.</vt:lpstr>
      <vt:lpstr>1.1.3. Vibraciones mecánicas y Problemas de Vibraciones.</vt:lpstr>
      <vt:lpstr>1.1.4. Mecánica de Materiales y Problemas de esfuerzo, deformación, torsión, flexión y pandeo.</vt:lpstr>
      <vt:lpstr>1.1.5. Análisis de Armaduras por el método de Nodos.</vt:lpstr>
      <vt:lpstr>1.2. Temas básicos de Transferencia de Calor.</vt:lpstr>
      <vt:lpstr>1.2.1. Leyes de la termodinámica.</vt:lpstr>
      <vt:lpstr>1.2.1. Leyes de la termodinámica.</vt:lpstr>
      <vt:lpstr>1.2.1. Leyes de la termodinámica.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dc:creator>
  <cp:lastModifiedBy>user</cp:lastModifiedBy>
  <cp:revision>89</cp:revision>
  <dcterms:created xsi:type="dcterms:W3CDTF">2017-05-08T16:21:38Z</dcterms:created>
  <dcterms:modified xsi:type="dcterms:W3CDTF">2018-09-27T16:06:33Z</dcterms:modified>
</cp:coreProperties>
</file>