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257" r:id="rId3"/>
    <p:sldId id="258" r:id="rId4"/>
    <p:sldId id="259" r:id="rId5"/>
    <p:sldId id="260" r:id="rId6"/>
    <p:sldId id="261" r:id="rId7"/>
    <p:sldId id="263" r:id="rId8"/>
    <p:sldId id="264" r:id="rId9"/>
    <p:sldId id="265" r:id="rId10"/>
    <p:sldId id="266" r:id="rId11"/>
    <p:sldId id="262"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6" r:id="rId25"/>
    <p:sldId id="279" r:id="rId26"/>
    <p:sldId id="287" r:id="rId27"/>
    <p:sldId id="288" r:id="rId28"/>
    <p:sldId id="289" r:id="rId29"/>
    <p:sldId id="290" r:id="rId30"/>
    <p:sldId id="291" r:id="rId31"/>
    <p:sldId id="292" r:id="rId32"/>
    <p:sldId id="280" r:id="rId33"/>
    <p:sldId id="293" r:id="rId34"/>
    <p:sldId id="294" r:id="rId35"/>
    <p:sldId id="295" r:id="rId36"/>
    <p:sldId id="296" r:id="rId37"/>
    <p:sldId id="281" r:id="rId38"/>
    <p:sldId id="282" r:id="rId39"/>
    <p:sldId id="283" r:id="rId40"/>
    <p:sldId id="284" r:id="rId41"/>
    <p:sldId id="285" r:id="rId42"/>
    <p:sldId id="297" r:id="rId43"/>
    <p:sldId id="299" r:id="rId44"/>
    <p:sldId id="298"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4660"/>
  </p:normalViewPr>
  <p:slideViewPr>
    <p:cSldViewPr>
      <p:cViewPr varScale="1">
        <p:scale>
          <a:sx n="86" d="100"/>
          <a:sy n="86" d="100"/>
        </p:scale>
        <p:origin x="159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A8FFE6-26FE-4E2F-B218-97ADE4114202}" type="doc">
      <dgm:prSet loTypeId="urn:microsoft.com/office/officeart/2005/8/layout/pyramid4" loCatId="pyramid" qsTypeId="urn:microsoft.com/office/officeart/2005/8/quickstyle/simple3" qsCatId="simple" csTypeId="urn:microsoft.com/office/officeart/2005/8/colors/colorful3" csCatId="colorful" phldr="1"/>
      <dgm:spPr/>
      <dgm:t>
        <a:bodyPr/>
        <a:lstStyle/>
        <a:p>
          <a:endParaRPr lang="es-MX"/>
        </a:p>
      </dgm:t>
    </dgm:pt>
    <dgm:pt modelId="{7FAF51A9-02DC-40D1-B25B-9A72DDE6B013}">
      <dgm:prSet phldrT="[Texto]"/>
      <dgm:spPr/>
      <dgm:t>
        <a:bodyPr/>
        <a:lstStyle/>
        <a:p>
          <a:r>
            <a:rPr lang="es-ES" dirty="0" smtClean="0"/>
            <a:t>ISO 9001</a:t>
          </a:r>
          <a:endParaRPr lang="es-MX" dirty="0"/>
        </a:p>
      </dgm:t>
    </dgm:pt>
    <dgm:pt modelId="{287E446C-6F88-49F4-A1FF-44997E0CAF8B}" type="parTrans" cxnId="{BD867234-1A1F-4495-BD6C-F159D817414E}">
      <dgm:prSet/>
      <dgm:spPr/>
      <dgm:t>
        <a:bodyPr/>
        <a:lstStyle/>
        <a:p>
          <a:endParaRPr lang="es-MX"/>
        </a:p>
      </dgm:t>
    </dgm:pt>
    <dgm:pt modelId="{920863E1-C54F-453E-9086-277B11ADDCB4}" type="sibTrans" cxnId="{BD867234-1A1F-4495-BD6C-F159D817414E}">
      <dgm:prSet/>
      <dgm:spPr/>
      <dgm:t>
        <a:bodyPr/>
        <a:lstStyle/>
        <a:p>
          <a:endParaRPr lang="es-MX"/>
        </a:p>
      </dgm:t>
    </dgm:pt>
    <dgm:pt modelId="{25AB31C8-1B7F-4A5B-B446-00FC258B5D20}">
      <dgm:prSet phldrT="[Texto]"/>
      <dgm:spPr/>
      <dgm:t>
        <a:bodyPr/>
        <a:lstStyle/>
        <a:p>
          <a:r>
            <a:rPr lang="es-ES" dirty="0" smtClean="0"/>
            <a:t>ISO 9004</a:t>
          </a:r>
          <a:endParaRPr lang="es-MX" dirty="0"/>
        </a:p>
      </dgm:t>
    </dgm:pt>
    <dgm:pt modelId="{5EE54BDC-6939-48D8-8104-1B787065EA9B}" type="parTrans" cxnId="{7A5E0F50-76E0-4B8F-BEBF-EECCCA43050D}">
      <dgm:prSet/>
      <dgm:spPr/>
      <dgm:t>
        <a:bodyPr/>
        <a:lstStyle/>
        <a:p>
          <a:endParaRPr lang="es-MX"/>
        </a:p>
      </dgm:t>
    </dgm:pt>
    <dgm:pt modelId="{EF91A880-C251-4C65-8D39-2459901D7C9C}" type="sibTrans" cxnId="{7A5E0F50-76E0-4B8F-BEBF-EECCCA43050D}">
      <dgm:prSet/>
      <dgm:spPr/>
      <dgm:t>
        <a:bodyPr/>
        <a:lstStyle/>
        <a:p>
          <a:endParaRPr lang="es-MX"/>
        </a:p>
      </dgm:t>
    </dgm:pt>
    <dgm:pt modelId="{52AAFA3F-6746-4BCD-BBA1-2E832A26B498}">
      <dgm:prSet phldrT="[Texto]"/>
      <dgm:spPr/>
      <dgm:t>
        <a:bodyPr/>
        <a:lstStyle/>
        <a:p>
          <a:r>
            <a:rPr lang="es-ES" dirty="0" smtClean="0"/>
            <a:t>Estructura de la Serie ISO</a:t>
          </a:r>
          <a:endParaRPr lang="es-MX" dirty="0"/>
        </a:p>
      </dgm:t>
    </dgm:pt>
    <dgm:pt modelId="{D7626F4C-2CA3-4748-9A21-8B1D65BE22A7}" type="parTrans" cxnId="{6AA546BA-F275-4E9A-89F1-DA8026D780A7}">
      <dgm:prSet/>
      <dgm:spPr/>
      <dgm:t>
        <a:bodyPr/>
        <a:lstStyle/>
        <a:p>
          <a:endParaRPr lang="es-MX"/>
        </a:p>
      </dgm:t>
    </dgm:pt>
    <dgm:pt modelId="{2DC7CF0F-21F1-4AFB-8690-6327046C114B}" type="sibTrans" cxnId="{6AA546BA-F275-4E9A-89F1-DA8026D780A7}">
      <dgm:prSet/>
      <dgm:spPr/>
      <dgm:t>
        <a:bodyPr/>
        <a:lstStyle/>
        <a:p>
          <a:endParaRPr lang="es-MX"/>
        </a:p>
      </dgm:t>
    </dgm:pt>
    <dgm:pt modelId="{C0D635EA-5057-429A-B818-5A6626AC689A}">
      <dgm:prSet phldrT="[Texto]"/>
      <dgm:spPr/>
      <dgm:t>
        <a:bodyPr/>
        <a:lstStyle/>
        <a:p>
          <a:r>
            <a:rPr lang="es-ES" dirty="0" smtClean="0"/>
            <a:t>ISO 9000</a:t>
          </a:r>
          <a:endParaRPr lang="es-MX" dirty="0"/>
        </a:p>
      </dgm:t>
    </dgm:pt>
    <dgm:pt modelId="{F6B7CE1C-1C09-49C7-B7D6-14951A866E98}" type="parTrans" cxnId="{FF735352-D613-4238-A6A3-D3F0C2514F93}">
      <dgm:prSet/>
      <dgm:spPr/>
      <dgm:t>
        <a:bodyPr/>
        <a:lstStyle/>
        <a:p>
          <a:endParaRPr lang="es-MX"/>
        </a:p>
      </dgm:t>
    </dgm:pt>
    <dgm:pt modelId="{4F47FD27-94FB-490F-84D3-A9A9D9016B87}" type="sibTrans" cxnId="{FF735352-D613-4238-A6A3-D3F0C2514F93}">
      <dgm:prSet/>
      <dgm:spPr/>
      <dgm:t>
        <a:bodyPr/>
        <a:lstStyle/>
        <a:p>
          <a:endParaRPr lang="es-MX"/>
        </a:p>
      </dgm:t>
    </dgm:pt>
    <dgm:pt modelId="{1E4CF500-C023-4D94-9B66-DA4B384D306A}" type="pres">
      <dgm:prSet presAssocID="{43A8FFE6-26FE-4E2F-B218-97ADE4114202}" presName="compositeShape" presStyleCnt="0">
        <dgm:presLayoutVars>
          <dgm:chMax val="9"/>
          <dgm:dir/>
          <dgm:resizeHandles val="exact"/>
        </dgm:presLayoutVars>
      </dgm:prSet>
      <dgm:spPr/>
      <dgm:t>
        <a:bodyPr/>
        <a:lstStyle/>
        <a:p>
          <a:endParaRPr lang="es-MX"/>
        </a:p>
      </dgm:t>
    </dgm:pt>
    <dgm:pt modelId="{6B7BED0E-7529-4E8A-81DA-DF13C6D03043}" type="pres">
      <dgm:prSet presAssocID="{43A8FFE6-26FE-4E2F-B218-97ADE4114202}" presName="triangle1" presStyleLbl="node1" presStyleIdx="0" presStyleCnt="4" custScaleX="104319" custScaleY="97703" custLinFactNeighborX="-776" custLinFactNeighborY="3544">
        <dgm:presLayoutVars>
          <dgm:bulletEnabled val="1"/>
        </dgm:presLayoutVars>
      </dgm:prSet>
      <dgm:spPr/>
      <dgm:t>
        <a:bodyPr/>
        <a:lstStyle/>
        <a:p>
          <a:endParaRPr lang="es-MX"/>
        </a:p>
      </dgm:t>
    </dgm:pt>
    <dgm:pt modelId="{650CFC0D-46B1-45A3-8376-FE408E1727F9}" type="pres">
      <dgm:prSet presAssocID="{43A8FFE6-26FE-4E2F-B218-97ADE4114202}" presName="triangle2" presStyleLbl="node1" presStyleIdx="1" presStyleCnt="4">
        <dgm:presLayoutVars>
          <dgm:bulletEnabled val="1"/>
        </dgm:presLayoutVars>
      </dgm:prSet>
      <dgm:spPr/>
      <dgm:t>
        <a:bodyPr/>
        <a:lstStyle/>
        <a:p>
          <a:endParaRPr lang="es-MX"/>
        </a:p>
      </dgm:t>
    </dgm:pt>
    <dgm:pt modelId="{E1AFE974-78CF-4051-9676-36C8B072233E}" type="pres">
      <dgm:prSet presAssocID="{43A8FFE6-26FE-4E2F-B218-97ADE4114202}" presName="triangle3" presStyleLbl="node1" presStyleIdx="2" presStyleCnt="4">
        <dgm:presLayoutVars>
          <dgm:bulletEnabled val="1"/>
        </dgm:presLayoutVars>
      </dgm:prSet>
      <dgm:spPr/>
      <dgm:t>
        <a:bodyPr/>
        <a:lstStyle/>
        <a:p>
          <a:endParaRPr lang="es-MX"/>
        </a:p>
      </dgm:t>
    </dgm:pt>
    <dgm:pt modelId="{E0F5AE99-0A1E-4016-A1CF-FD33198EE4A9}" type="pres">
      <dgm:prSet presAssocID="{43A8FFE6-26FE-4E2F-B218-97ADE4114202}" presName="triangle4" presStyleLbl="node1" presStyleIdx="3" presStyleCnt="4">
        <dgm:presLayoutVars>
          <dgm:bulletEnabled val="1"/>
        </dgm:presLayoutVars>
      </dgm:prSet>
      <dgm:spPr/>
      <dgm:t>
        <a:bodyPr/>
        <a:lstStyle/>
        <a:p>
          <a:endParaRPr lang="es-MX"/>
        </a:p>
      </dgm:t>
    </dgm:pt>
  </dgm:ptLst>
  <dgm:cxnLst>
    <dgm:cxn modelId="{BD867234-1A1F-4495-BD6C-F159D817414E}" srcId="{43A8FFE6-26FE-4E2F-B218-97ADE4114202}" destId="{7FAF51A9-02DC-40D1-B25B-9A72DDE6B013}" srcOrd="0" destOrd="0" parTransId="{287E446C-6F88-49F4-A1FF-44997E0CAF8B}" sibTransId="{920863E1-C54F-453E-9086-277B11ADDCB4}"/>
    <dgm:cxn modelId="{7A5E0F50-76E0-4B8F-BEBF-EECCCA43050D}" srcId="{43A8FFE6-26FE-4E2F-B218-97ADE4114202}" destId="{25AB31C8-1B7F-4A5B-B446-00FC258B5D20}" srcOrd="1" destOrd="0" parTransId="{5EE54BDC-6939-48D8-8104-1B787065EA9B}" sibTransId="{EF91A880-C251-4C65-8D39-2459901D7C9C}"/>
    <dgm:cxn modelId="{829E3E06-48E9-426D-ACEC-8C1626C83DD8}" type="presOf" srcId="{43A8FFE6-26FE-4E2F-B218-97ADE4114202}" destId="{1E4CF500-C023-4D94-9B66-DA4B384D306A}" srcOrd="0" destOrd="0" presId="urn:microsoft.com/office/officeart/2005/8/layout/pyramid4"/>
    <dgm:cxn modelId="{4F0BC855-8DA8-4150-B89E-A2C60A95CAE6}" type="presOf" srcId="{C0D635EA-5057-429A-B818-5A6626AC689A}" destId="{E0F5AE99-0A1E-4016-A1CF-FD33198EE4A9}" srcOrd="0" destOrd="0" presId="urn:microsoft.com/office/officeart/2005/8/layout/pyramid4"/>
    <dgm:cxn modelId="{FF735352-D613-4238-A6A3-D3F0C2514F93}" srcId="{43A8FFE6-26FE-4E2F-B218-97ADE4114202}" destId="{C0D635EA-5057-429A-B818-5A6626AC689A}" srcOrd="3" destOrd="0" parTransId="{F6B7CE1C-1C09-49C7-B7D6-14951A866E98}" sibTransId="{4F47FD27-94FB-490F-84D3-A9A9D9016B87}"/>
    <dgm:cxn modelId="{DC04AAA8-20E3-47FB-9E0E-72EDEB705B4D}" type="presOf" srcId="{7FAF51A9-02DC-40D1-B25B-9A72DDE6B013}" destId="{6B7BED0E-7529-4E8A-81DA-DF13C6D03043}" srcOrd="0" destOrd="0" presId="urn:microsoft.com/office/officeart/2005/8/layout/pyramid4"/>
    <dgm:cxn modelId="{D45650EC-D46F-4C13-9388-24F764879869}" type="presOf" srcId="{52AAFA3F-6746-4BCD-BBA1-2E832A26B498}" destId="{E1AFE974-78CF-4051-9676-36C8B072233E}" srcOrd="0" destOrd="0" presId="urn:microsoft.com/office/officeart/2005/8/layout/pyramid4"/>
    <dgm:cxn modelId="{6AA546BA-F275-4E9A-89F1-DA8026D780A7}" srcId="{43A8FFE6-26FE-4E2F-B218-97ADE4114202}" destId="{52AAFA3F-6746-4BCD-BBA1-2E832A26B498}" srcOrd="2" destOrd="0" parTransId="{D7626F4C-2CA3-4748-9A21-8B1D65BE22A7}" sibTransId="{2DC7CF0F-21F1-4AFB-8690-6327046C114B}"/>
    <dgm:cxn modelId="{B1C67479-5737-4803-B975-B5E66A333BB3}" type="presOf" srcId="{25AB31C8-1B7F-4A5B-B446-00FC258B5D20}" destId="{650CFC0D-46B1-45A3-8376-FE408E1727F9}" srcOrd="0" destOrd="0" presId="urn:microsoft.com/office/officeart/2005/8/layout/pyramid4"/>
    <dgm:cxn modelId="{64C3969B-3B84-4AB3-BE78-AC8E32EE9D32}" type="presParOf" srcId="{1E4CF500-C023-4D94-9B66-DA4B384D306A}" destId="{6B7BED0E-7529-4E8A-81DA-DF13C6D03043}" srcOrd="0" destOrd="0" presId="urn:microsoft.com/office/officeart/2005/8/layout/pyramid4"/>
    <dgm:cxn modelId="{5D90AC27-FC3C-4D49-B54D-7582CD9FF059}" type="presParOf" srcId="{1E4CF500-C023-4D94-9B66-DA4B384D306A}" destId="{650CFC0D-46B1-45A3-8376-FE408E1727F9}" srcOrd="1" destOrd="0" presId="urn:microsoft.com/office/officeart/2005/8/layout/pyramid4"/>
    <dgm:cxn modelId="{1E73DE62-7B9F-4965-8D2C-9B62AD8846AF}" type="presParOf" srcId="{1E4CF500-C023-4D94-9B66-DA4B384D306A}" destId="{E1AFE974-78CF-4051-9676-36C8B072233E}" srcOrd="2" destOrd="0" presId="urn:microsoft.com/office/officeart/2005/8/layout/pyramid4"/>
    <dgm:cxn modelId="{FFDF1CB1-0292-4658-9330-2F568FBF2E94}" type="presParOf" srcId="{1E4CF500-C023-4D94-9B66-DA4B384D306A}" destId="{E0F5AE99-0A1E-4016-A1CF-FD33198EE4A9}"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167D25-2BE9-44C9-8132-073C1B764D8D}" type="doc">
      <dgm:prSet loTypeId="urn:microsoft.com/office/officeart/2005/8/layout/matrix1" loCatId="matrix" qsTypeId="urn:microsoft.com/office/officeart/2005/8/quickstyle/simple3" qsCatId="simple" csTypeId="urn:microsoft.com/office/officeart/2005/8/colors/colorful4" csCatId="colorful" phldr="1"/>
      <dgm:spPr/>
      <dgm:t>
        <a:bodyPr/>
        <a:lstStyle/>
        <a:p>
          <a:endParaRPr lang="es-MX"/>
        </a:p>
      </dgm:t>
    </dgm:pt>
    <dgm:pt modelId="{7BA473BA-F77D-46EE-A659-98CB24D5F24D}">
      <dgm:prSet phldrT="[Texto]"/>
      <dgm:spPr/>
      <dgm:t>
        <a:bodyPr/>
        <a:lstStyle/>
        <a:p>
          <a:r>
            <a:rPr lang="es-ES" smtClean="0">
              <a:latin typeface="Arial" pitchFamily="34" charset="0"/>
              <a:cs typeface="Arial" pitchFamily="34" charset="0"/>
            </a:rPr>
            <a:t>Sistema de Calidad</a:t>
          </a:r>
          <a:endParaRPr lang="es-MX" dirty="0">
            <a:latin typeface="Arial" pitchFamily="34" charset="0"/>
            <a:cs typeface="Arial" pitchFamily="34" charset="0"/>
          </a:endParaRPr>
        </a:p>
      </dgm:t>
    </dgm:pt>
    <dgm:pt modelId="{802D78FC-FAAA-4EFD-BE7B-9EE36C8F505F}" type="parTrans" cxnId="{2A76F71A-C306-4F08-B4D8-C2E8C5FE7900}">
      <dgm:prSet/>
      <dgm:spPr/>
      <dgm:t>
        <a:bodyPr/>
        <a:lstStyle/>
        <a:p>
          <a:endParaRPr lang="es-MX"/>
        </a:p>
      </dgm:t>
    </dgm:pt>
    <dgm:pt modelId="{7DBA7606-6176-47E6-BC5E-E87765FA502A}" type="sibTrans" cxnId="{2A76F71A-C306-4F08-B4D8-C2E8C5FE7900}">
      <dgm:prSet/>
      <dgm:spPr/>
      <dgm:t>
        <a:bodyPr/>
        <a:lstStyle/>
        <a:p>
          <a:endParaRPr lang="es-MX"/>
        </a:p>
      </dgm:t>
    </dgm:pt>
    <dgm:pt modelId="{EFE6C4B5-2D55-4192-B1C6-BDD52B4ABE5F}">
      <dgm:prSet phldrT="[Texto]"/>
      <dgm:spPr/>
      <dgm:t>
        <a:bodyPr/>
        <a:lstStyle/>
        <a:p>
          <a:r>
            <a:rPr lang="es-ES" dirty="0" smtClean="0"/>
            <a:t>Políticas y Objetivos de la Calidad</a:t>
          </a:r>
          <a:endParaRPr lang="es-MX" dirty="0"/>
        </a:p>
      </dgm:t>
    </dgm:pt>
    <dgm:pt modelId="{68812390-D87A-470F-BA6A-79575FCEA052}" type="parTrans" cxnId="{BA8ED255-70D8-46FA-B979-D424EB247BB2}">
      <dgm:prSet/>
      <dgm:spPr/>
      <dgm:t>
        <a:bodyPr/>
        <a:lstStyle/>
        <a:p>
          <a:endParaRPr lang="es-MX"/>
        </a:p>
      </dgm:t>
    </dgm:pt>
    <dgm:pt modelId="{5D3BFA31-EE22-45AE-8BC2-E1C828CF52A4}" type="sibTrans" cxnId="{BA8ED255-70D8-46FA-B979-D424EB247BB2}">
      <dgm:prSet/>
      <dgm:spPr/>
      <dgm:t>
        <a:bodyPr/>
        <a:lstStyle/>
        <a:p>
          <a:endParaRPr lang="es-MX"/>
        </a:p>
      </dgm:t>
    </dgm:pt>
    <dgm:pt modelId="{90781E6D-55EA-4414-8502-9672878D3C8E}">
      <dgm:prSet phldrT="[Texto]"/>
      <dgm:spPr/>
      <dgm:t>
        <a:bodyPr/>
        <a:lstStyle/>
        <a:p>
          <a:r>
            <a:rPr lang="es-ES" dirty="0" smtClean="0"/>
            <a:t>Manual de Calidad</a:t>
          </a:r>
          <a:endParaRPr lang="es-MX" dirty="0"/>
        </a:p>
      </dgm:t>
    </dgm:pt>
    <dgm:pt modelId="{5424F542-D8EE-43BD-9C4C-FACB5978F281}" type="parTrans" cxnId="{13C0F3D1-28DE-4F01-B00E-643D84605CF0}">
      <dgm:prSet/>
      <dgm:spPr/>
      <dgm:t>
        <a:bodyPr/>
        <a:lstStyle/>
        <a:p>
          <a:endParaRPr lang="es-MX"/>
        </a:p>
      </dgm:t>
    </dgm:pt>
    <dgm:pt modelId="{2BBD516D-FE6D-4E14-9D52-745D97196442}" type="sibTrans" cxnId="{13C0F3D1-28DE-4F01-B00E-643D84605CF0}">
      <dgm:prSet/>
      <dgm:spPr/>
      <dgm:t>
        <a:bodyPr/>
        <a:lstStyle/>
        <a:p>
          <a:endParaRPr lang="es-MX"/>
        </a:p>
      </dgm:t>
    </dgm:pt>
    <dgm:pt modelId="{69E0D513-99CE-43DD-B3ED-22B7B38D055A}">
      <dgm:prSet phldrT="[Texto]"/>
      <dgm:spPr/>
      <dgm:t>
        <a:bodyPr/>
        <a:lstStyle/>
        <a:p>
          <a:r>
            <a:rPr lang="es-ES" dirty="0" smtClean="0"/>
            <a:t>Documentos:</a:t>
          </a:r>
        </a:p>
        <a:p>
          <a:r>
            <a:rPr lang="es-ES" dirty="0" smtClean="0"/>
            <a:t>Apoyo</a:t>
          </a:r>
          <a:endParaRPr lang="es-MX" dirty="0"/>
        </a:p>
      </dgm:t>
    </dgm:pt>
    <dgm:pt modelId="{A35B4DED-A043-4D54-8457-21BA924BF668}" type="parTrans" cxnId="{DA3C8598-52F6-4ED0-8904-A523A062E4CA}">
      <dgm:prSet/>
      <dgm:spPr/>
      <dgm:t>
        <a:bodyPr/>
        <a:lstStyle/>
        <a:p>
          <a:endParaRPr lang="es-MX"/>
        </a:p>
      </dgm:t>
    </dgm:pt>
    <dgm:pt modelId="{882E1478-08C4-46A4-9CEE-7CD768B2223D}" type="sibTrans" cxnId="{DA3C8598-52F6-4ED0-8904-A523A062E4CA}">
      <dgm:prSet/>
      <dgm:spPr/>
      <dgm:t>
        <a:bodyPr/>
        <a:lstStyle/>
        <a:p>
          <a:endParaRPr lang="es-MX"/>
        </a:p>
      </dgm:t>
    </dgm:pt>
    <dgm:pt modelId="{EF7A919B-2938-4D94-881F-866FF787E80C}">
      <dgm:prSet phldrT="[Texto]"/>
      <dgm:spPr/>
      <dgm:t>
        <a:bodyPr/>
        <a:lstStyle/>
        <a:p>
          <a:r>
            <a:rPr lang="es-ES" dirty="0" smtClean="0"/>
            <a:t>Registros de Calidad</a:t>
          </a:r>
          <a:endParaRPr lang="es-MX" dirty="0"/>
        </a:p>
      </dgm:t>
    </dgm:pt>
    <dgm:pt modelId="{90A44F6F-E8F8-4011-B470-230F9DA85D97}" type="parTrans" cxnId="{074B5DD8-3CF5-4E0A-938E-C311C8792A1F}">
      <dgm:prSet/>
      <dgm:spPr/>
      <dgm:t>
        <a:bodyPr/>
        <a:lstStyle/>
        <a:p>
          <a:endParaRPr lang="es-MX"/>
        </a:p>
      </dgm:t>
    </dgm:pt>
    <dgm:pt modelId="{94E25B64-3C81-4630-BCA8-2F6052D6B4E2}" type="sibTrans" cxnId="{074B5DD8-3CF5-4E0A-938E-C311C8792A1F}">
      <dgm:prSet/>
      <dgm:spPr/>
      <dgm:t>
        <a:bodyPr/>
        <a:lstStyle/>
        <a:p>
          <a:endParaRPr lang="es-MX"/>
        </a:p>
      </dgm:t>
    </dgm:pt>
    <dgm:pt modelId="{B87066D7-DD6D-46C4-ACB5-453F9C52652F}" type="pres">
      <dgm:prSet presAssocID="{6E167D25-2BE9-44C9-8132-073C1B764D8D}" presName="diagram" presStyleCnt="0">
        <dgm:presLayoutVars>
          <dgm:chMax val="1"/>
          <dgm:dir/>
          <dgm:animLvl val="ctr"/>
          <dgm:resizeHandles val="exact"/>
        </dgm:presLayoutVars>
      </dgm:prSet>
      <dgm:spPr/>
      <dgm:t>
        <a:bodyPr/>
        <a:lstStyle/>
        <a:p>
          <a:endParaRPr lang="es-MX"/>
        </a:p>
      </dgm:t>
    </dgm:pt>
    <dgm:pt modelId="{50F2D3E2-8A6F-4EC3-861A-ADA984C44F89}" type="pres">
      <dgm:prSet presAssocID="{6E167D25-2BE9-44C9-8132-073C1B764D8D}" presName="matrix" presStyleCnt="0"/>
      <dgm:spPr/>
    </dgm:pt>
    <dgm:pt modelId="{0F76B127-C69B-4FCC-9E0C-E960D7130A2E}" type="pres">
      <dgm:prSet presAssocID="{6E167D25-2BE9-44C9-8132-073C1B764D8D}" presName="tile1" presStyleLbl="node1" presStyleIdx="0" presStyleCnt="4" custLinFactNeighborX="-3445" custLinFactNeighborY="42"/>
      <dgm:spPr/>
      <dgm:t>
        <a:bodyPr/>
        <a:lstStyle/>
        <a:p>
          <a:endParaRPr lang="es-MX"/>
        </a:p>
      </dgm:t>
    </dgm:pt>
    <dgm:pt modelId="{EE35EBB4-2D0B-4523-AE35-A9DFE50604A0}" type="pres">
      <dgm:prSet presAssocID="{6E167D25-2BE9-44C9-8132-073C1B764D8D}" presName="tile1text" presStyleLbl="node1" presStyleIdx="0" presStyleCnt="4">
        <dgm:presLayoutVars>
          <dgm:chMax val="0"/>
          <dgm:chPref val="0"/>
          <dgm:bulletEnabled val="1"/>
        </dgm:presLayoutVars>
      </dgm:prSet>
      <dgm:spPr/>
      <dgm:t>
        <a:bodyPr/>
        <a:lstStyle/>
        <a:p>
          <a:endParaRPr lang="es-MX"/>
        </a:p>
      </dgm:t>
    </dgm:pt>
    <dgm:pt modelId="{80B80FD9-4A85-41A9-A1E9-F471C835E811}" type="pres">
      <dgm:prSet presAssocID="{6E167D25-2BE9-44C9-8132-073C1B764D8D}" presName="tile2" presStyleLbl="node1" presStyleIdx="1" presStyleCnt="4"/>
      <dgm:spPr/>
      <dgm:t>
        <a:bodyPr/>
        <a:lstStyle/>
        <a:p>
          <a:endParaRPr lang="es-MX"/>
        </a:p>
      </dgm:t>
    </dgm:pt>
    <dgm:pt modelId="{419586C1-356E-425C-974E-D398AE36BC9F}" type="pres">
      <dgm:prSet presAssocID="{6E167D25-2BE9-44C9-8132-073C1B764D8D}" presName="tile2text" presStyleLbl="node1" presStyleIdx="1" presStyleCnt="4">
        <dgm:presLayoutVars>
          <dgm:chMax val="0"/>
          <dgm:chPref val="0"/>
          <dgm:bulletEnabled val="1"/>
        </dgm:presLayoutVars>
      </dgm:prSet>
      <dgm:spPr/>
      <dgm:t>
        <a:bodyPr/>
        <a:lstStyle/>
        <a:p>
          <a:endParaRPr lang="es-MX"/>
        </a:p>
      </dgm:t>
    </dgm:pt>
    <dgm:pt modelId="{C7B06F51-2922-43F6-8C8D-C82345AF9844}" type="pres">
      <dgm:prSet presAssocID="{6E167D25-2BE9-44C9-8132-073C1B764D8D}" presName="tile3" presStyleLbl="node1" presStyleIdx="2" presStyleCnt="4"/>
      <dgm:spPr/>
      <dgm:t>
        <a:bodyPr/>
        <a:lstStyle/>
        <a:p>
          <a:endParaRPr lang="es-MX"/>
        </a:p>
      </dgm:t>
    </dgm:pt>
    <dgm:pt modelId="{F10D7CA8-96A3-4EF5-BBB4-BB01B57329C1}" type="pres">
      <dgm:prSet presAssocID="{6E167D25-2BE9-44C9-8132-073C1B764D8D}" presName="tile3text" presStyleLbl="node1" presStyleIdx="2" presStyleCnt="4">
        <dgm:presLayoutVars>
          <dgm:chMax val="0"/>
          <dgm:chPref val="0"/>
          <dgm:bulletEnabled val="1"/>
        </dgm:presLayoutVars>
      </dgm:prSet>
      <dgm:spPr/>
      <dgm:t>
        <a:bodyPr/>
        <a:lstStyle/>
        <a:p>
          <a:endParaRPr lang="es-MX"/>
        </a:p>
      </dgm:t>
    </dgm:pt>
    <dgm:pt modelId="{1025125E-9256-433E-AB57-F3043BE583D2}" type="pres">
      <dgm:prSet presAssocID="{6E167D25-2BE9-44C9-8132-073C1B764D8D}" presName="tile4" presStyleLbl="node1" presStyleIdx="3" presStyleCnt="4"/>
      <dgm:spPr/>
      <dgm:t>
        <a:bodyPr/>
        <a:lstStyle/>
        <a:p>
          <a:endParaRPr lang="es-MX"/>
        </a:p>
      </dgm:t>
    </dgm:pt>
    <dgm:pt modelId="{16FEDDA1-E4D7-4D70-B2C8-7F8C691623C9}" type="pres">
      <dgm:prSet presAssocID="{6E167D25-2BE9-44C9-8132-073C1B764D8D}" presName="tile4text" presStyleLbl="node1" presStyleIdx="3" presStyleCnt="4">
        <dgm:presLayoutVars>
          <dgm:chMax val="0"/>
          <dgm:chPref val="0"/>
          <dgm:bulletEnabled val="1"/>
        </dgm:presLayoutVars>
      </dgm:prSet>
      <dgm:spPr/>
      <dgm:t>
        <a:bodyPr/>
        <a:lstStyle/>
        <a:p>
          <a:endParaRPr lang="es-MX"/>
        </a:p>
      </dgm:t>
    </dgm:pt>
    <dgm:pt modelId="{7640E1DD-00FD-430F-B3BC-BD23B201740A}" type="pres">
      <dgm:prSet presAssocID="{6E167D25-2BE9-44C9-8132-073C1B764D8D}" presName="centerTile" presStyleLbl="fgShp" presStyleIdx="0" presStyleCnt="1">
        <dgm:presLayoutVars>
          <dgm:chMax val="0"/>
          <dgm:chPref val="0"/>
        </dgm:presLayoutVars>
      </dgm:prSet>
      <dgm:spPr/>
      <dgm:t>
        <a:bodyPr/>
        <a:lstStyle/>
        <a:p>
          <a:endParaRPr lang="es-MX"/>
        </a:p>
      </dgm:t>
    </dgm:pt>
  </dgm:ptLst>
  <dgm:cxnLst>
    <dgm:cxn modelId="{B25395E8-C6D9-4CD9-A628-AC8744B41508}" type="presOf" srcId="{69E0D513-99CE-43DD-B3ED-22B7B38D055A}" destId="{F10D7CA8-96A3-4EF5-BBB4-BB01B57329C1}" srcOrd="1" destOrd="0" presId="urn:microsoft.com/office/officeart/2005/8/layout/matrix1"/>
    <dgm:cxn modelId="{94F0E684-5012-4B72-A741-996586602E61}" type="presOf" srcId="{6E167D25-2BE9-44C9-8132-073C1B764D8D}" destId="{B87066D7-DD6D-46C4-ACB5-453F9C52652F}" srcOrd="0" destOrd="0" presId="urn:microsoft.com/office/officeart/2005/8/layout/matrix1"/>
    <dgm:cxn modelId="{853F7921-3E5E-4601-961A-C6A407D7AAC9}" type="presOf" srcId="{EF7A919B-2938-4D94-881F-866FF787E80C}" destId="{1025125E-9256-433E-AB57-F3043BE583D2}" srcOrd="0" destOrd="0" presId="urn:microsoft.com/office/officeart/2005/8/layout/matrix1"/>
    <dgm:cxn modelId="{36CAA864-E8BF-4D7D-89CA-8DAD3DC9FF7E}" type="presOf" srcId="{90781E6D-55EA-4414-8502-9672878D3C8E}" destId="{419586C1-356E-425C-974E-D398AE36BC9F}" srcOrd="1" destOrd="0" presId="urn:microsoft.com/office/officeart/2005/8/layout/matrix1"/>
    <dgm:cxn modelId="{2A76F71A-C306-4F08-B4D8-C2E8C5FE7900}" srcId="{6E167D25-2BE9-44C9-8132-073C1B764D8D}" destId="{7BA473BA-F77D-46EE-A659-98CB24D5F24D}" srcOrd="0" destOrd="0" parTransId="{802D78FC-FAAA-4EFD-BE7B-9EE36C8F505F}" sibTransId="{7DBA7606-6176-47E6-BC5E-E87765FA502A}"/>
    <dgm:cxn modelId="{9424C1EC-1685-4A74-BE35-FF7FD7E862AE}" type="presOf" srcId="{EFE6C4B5-2D55-4192-B1C6-BDD52B4ABE5F}" destId="{0F76B127-C69B-4FCC-9E0C-E960D7130A2E}" srcOrd="0" destOrd="0" presId="urn:microsoft.com/office/officeart/2005/8/layout/matrix1"/>
    <dgm:cxn modelId="{CD5D3C1B-BE75-43A7-9D7E-80745CD0F66A}" type="presOf" srcId="{90781E6D-55EA-4414-8502-9672878D3C8E}" destId="{80B80FD9-4A85-41A9-A1E9-F471C835E811}" srcOrd="0" destOrd="0" presId="urn:microsoft.com/office/officeart/2005/8/layout/matrix1"/>
    <dgm:cxn modelId="{AD0F79CD-634D-418A-9484-F9112D658FB6}" type="presOf" srcId="{EF7A919B-2938-4D94-881F-866FF787E80C}" destId="{16FEDDA1-E4D7-4D70-B2C8-7F8C691623C9}" srcOrd="1" destOrd="0" presId="urn:microsoft.com/office/officeart/2005/8/layout/matrix1"/>
    <dgm:cxn modelId="{DA3C8598-52F6-4ED0-8904-A523A062E4CA}" srcId="{7BA473BA-F77D-46EE-A659-98CB24D5F24D}" destId="{69E0D513-99CE-43DD-B3ED-22B7B38D055A}" srcOrd="2" destOrd="0" parTransId="{A35B4DED-A043-4D54-8457-21BA924BF668}" sibTransId="{882E1478-08C4-46A4-9CEE-7CD768B2223D}"/>
    <dgm:cxn modelId="{074B5DD8-3CF5-4E0A-938E-C311C8792A1F}" srcId="{7BA473BA-F77D-46EE-A659-98CB24D5F24D}" destId="{EF7A919B-2938-4D94-881F-866FF787E80C}" srcOrd="3" destOrd="0" parTransId="{90A44F6F-E8F8-4011-B470-230F9DA85D97}" sibTransId="{94E25B64-3C81-4630-BCA8-2F6052D6B4E2}"/>
    <dgm:cxn modelId="{27C12F2B-930F-4252-BD68-977C708B9825}" type="presOf" srcId="{EFE6C4B5-2D55-4192-B1C6-BDD52B4ABE5F}" destId="{EE35EBB4-2D0B-4523-AE35-A9DFE50604A0}" srcOrd="1" destOrd="0" presId="urn:microsoft.com/office/officeart/2005/8/layout/matrix1"/>
    <dgm:cxn modelId="{283A717A-4FD8-4AB6-A21C-1096B96807E7}" type="presOf" srcId="{69E0D513-99CE-43DD-B3ED-22B7B38D055A}" destId="{C7B06F51-2922-43F6-8C8D-C82345AF9844}" srcOrd="0" destOrd="0" presId="urn:microsoft.com/office/officeart/2005/8/layout/matrix1"/>
    <dgm:cxn modelId="{113C496C-5603-433C-9F35-13B9616A38BE}" type="presOf" srcId="{7BA473BA-F77D-46EE-A659-98CB24D5F24D}" destId="{7640E1DD-00FD-430F-B3BC-BD23B201740A}" srcOrd="0" destOrd="0" presId="urn:microsoft.com/office/officeart/2005/8/layout/matrix1"/>
    <dgm:cxn modelId="{BA8ED255-70D8-46FA-B979-D424EB247BB2}" srcId="{7BA473BA-F77D-46EE-A659-98CB24D5F24D}" destId="{EFE6C4B5-2D55-4192-B1C6-BDD52B4ABE5F}" srcOrd="0" destOrd="0" parTransId="{68812390-D87A-470F-BA6A-79575FCEA052}" sibTransId="{5D3BFA31-EE22-45AE-8BC2-E1C828CF52A4}"/>
    <dgm:cxn modelId="{13C0F3D1-28DE-4F01-B00E-643D84605CF0}" srcId="{7BA473BA-F77D-46EE-A659-98CB24D5F24D}" destId="{90781E6D-55EA-4414-8502-9672878D3C8E}" srcOrd="1" destOrd="0" parTransId="{5424F542-D8EE-43BD-9C4C-FACB5978F281}" sibTransId="{2BBD516D-FE6D-4E14-9D52-745D97196442}"/>
    <dgm:cxn modelId="{1EC6CB37-4A5D-4B51-8537-918FDEC26AD5}" type="presParOf" srcId="{B87066D7-DD6D-46C4-ACB5-453F9C52652F}" destId="{50F2D3E2-8A6F-4EC3-861A-ADA984C44F89}" srcOrd="0" destOrd="0" presId="urn:microsoft.com/office/officeart/2005/8/layout/matrix1"/>
    <dgm:cxn modelId="{68AC4A41-562B-4355-BFCB-60A253E9D329}" type="presParOf" srcId="{50F2D3E2-8A6F-4EC3-861A-ADA984C44F89}" destId="{0F76B127-C69B-4FCC-9E0C-E960D7130A2E}" srcOrd="0" destOrd="0" presId="urn:microsoft.com/office/officeart/2005/8/layout/matrix1"/>
    <dgm:cxn modelId="{38911F15-EBA5-47C3-BB97-A106EBDF4044}" type="presParOf" srcId="{50F2D3E2-8A6F-4EC3-861A-ADA984C44F89}" destId="{EE35EBB4-2D0B-4523-AE35-A9DFE50604A0}" srcOrd="1" destOrd="0" presId="urn:microsoft.com/office/officeart/2005/8/layout/matrix1"/>
    <dgm:cxn modelId="{9B42CE3D-14C3-49EC-894E-3090ED96B587}" type="presParOf" srcId="{50F2D3E2-8A6F-4EC3-861A-ADA984C44F89}" destId="{80B80FD9-4A85-41A9-A1E9-F471C835E811}" srcOrd="2" destOrd="0" presId="urn:microsoft.com/office/officeart/2005/8/layout/matrix1"/>
    <dgm:cxn modelId="{F02DF89C-24DF-4DC0-ACF4-27074293F190}" type="presParOf" srcId="{50F2D3E2-8A6F-4EC3-861A-ADA984C44F89}" destId="{419586C1-356E-425C-974E-D398AE36BC9F}" srcOrd="3" destOrd="0" presId="urn:microsoft.com/office/officeart/2005/8/layout/matrix1"/>
    <dgm:cxn modelId="{AFB2B2BE-884D-4EFA-83EE-10AE69F9DD74}" type="presParOf" srcId="{50F2D3E2-8A6F-4EC3-861A-ADA984C44F89}" destId="{C7B06F51-2922-43F6-8C8D-C82345AF9844}" srcOrd="4" destOrd="0" presId="urn:microsoft.com/office/officeart/2005/8/layout/matrix1"/>
    <dgm:cxn modelId="{DE4B825B-A62A-4EA5-94F2-A02B9FEC2F8B}" type="presParOf" srcId="{50F2D3E2-8A6F-4EC3-861A-ADA984C44F89}" destId="{F10D7CA8-96A3-4EF5-BBB4-BB01B57329C1}" srcOrd="5" destOrd="0" presId="urn:microsoft.com/office/officeart/2005/8/layout/matrix1"/>
    <dgm:cxn modelId="{E6F4B03E-A918-4B92-9247-B25DB255A64B}" type="presParOf" srcId="{50F2D3E2-8A6F-4EC3-861A-ADA984C44F89}" destId="{1025125E-9256-433E-AB57-F3043BE583D2}" srcOrd="6" destOrd="0" presId="urn:microsoft.com/office/officeart/2005/8/layout/matrix1"/>
    <dgm:cxn modelId="{5995D438-660E-4159-89D5-A7A5BB8083B6}" type="presParOf" srcId="{50F2D3E2-8A6F-4EC3-861A-ADA984C44F89}" destId="{16FEDDA1-E4D7-4D70-B2C8-7F8C691623C9}" srcOrd="7" destOrd="0" presId="urn:microsoft.com/office/officeart/2005/8/layout/matrix1"/>
    <dgm:cxn modelId="{BCD7D0D0-9329-4114-94BA-B7202C9ACE32}" type="presParOf" srcId="{B87066D7-DD6D-46C4-ACB5-453F9C52652F}" destId="{7640E1DD-00FD-430F-B3BC-BD23B201740A}"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4E1233-B118-4794-B0D1-553FB86DDE3C}" type="doc">
      <dgm:prSet loTypeId="urn:microsoft.com/office/officeart/2005/8/layout/cycle4" loCatId="relationship" qsTypeId="urn:microsoft.com/office/officeart/2005/8/quickstyle/simple4" qsCatId="simple" csTypeId="urn:microsoft.com/office/officeart/2005/8/colors/colorful4" csCatId="colorful" phldr="1"/>
      <dgm:spPr/>
      <dgm:t>
        <a:bodyPr/>
        <a:lstStyle/>
        <a:p>
          <a:endParaRPr lang="es-MX"/>
        </a:p>
      </dgm:t>
    </dgm:pt>
    <dgm:pt modelId="{29956777-9C8C-4779-8D91-1F46060B368F}">
      <dgm:prSet phldrT="[Texto]"/>
      <dgm:spPr/>
      <dgm:t>
        <a:bodyPr/>
        <a:lstStyle/>
        <a:p>
          <a:r>
            <a:rPr lang="es-ES" dirty="0" smtClean="0"/>
            <a:t>Único</a:t>
          </a:r>
          <a:endParaRPr lang="es-MX" dirty="0"/>
        </a:p>
      </dgm:t>
    </dgm:pt>
    <dgm:pt modelId="{B4333A8D-4DDC-4139-8B9E-B6C65A8CF4FF}" type="parTrans" cxnId="{77F816DB-A86A-4ED9-B0C4-D6407809D586}">
      <dgm:prSet/>
      <dgm:spPr/>
      <dgm:t>
        <a:bodyPr/>
        <a:lstStyle/>
        <a:p>
          <a:endParaRPr lang="es-MX"/>
        </a:p>
      </dgm:t>
    </dgm:pt>
    <dgm:pt modelId="{AB7B8F73-7401-4950-9C99-A1C16B302E44}" type="sibTrans" cxnId="{77F816DB-A86A-4ED9-B0C4-D6407809D586}">
      <dgm:prSet/>
      <dgm:spPr/>
      <dgm:t>
        <a:bodyPr/>
        <a:lstStyle/>
        <a:p>
          <a:endParaRPr lang="es-MX"/>
        </a:p>
      </dgm:t>
    </dgm:pt>
    <dgm:pt modelId="{3BA3CFDA-86F4-4E3D-98F7-A4E481F5C117}">
      <dgm:prSet phldrT="[Texto]"/>
      <dgm:spPr/>
      <dgm:t>
        <a:bodyPr/>
        <a:lstStyle/>
        <a:p>
          <a:r>
            <a:rPr lang="es-ES" dirty="0" smtClean="0"/>
            <a:t>Debe haber Un solo Manual de Calidad</a:t>
          </a:r>
          <a:endParaRPr lang="es-MX" dirty="0"/>
        </a:p>
      </dgm:t>
    </dgm:pt>
    <dgm:pt modelId="{5ED14B04-A54C-4644-8B68-8A35CED104BF}" type="parTrans" cxnId="{2269CBB8-42C3-4EED-819B-18632CBF6E0B}">
      <dgm:prSet/>
      <dgm:spPr/>
      <dgm:t>
        <a:bodyPr/>
        <a:lstStyle/>
        <a:p>
          <a:endParaRPr lang="es-MX"/>
        </a:p>
      </dgm:t>
    </dgm:pt>
    <dgm:pt modelId="{29B1DB3D-D7F7-4E43-BC3D-1F8BA49FCBF7}" type="sibTrans" cxnId="{2269CBB8-42C3-4EED-819B-18632CBF6E0B}">
      <dgm:prSet/>
      <dgm:spPr/>
      <dgm:t>
        <a:bodyPr/>
        <a:lstStyle/>
        <a:p>
          <a:endParaRPr lang="es-MX"/>
        </a:p>
      </dgm:t>
    </dgm:pt>
    <dgm:pt modelId="{D3F429A0-477F-49FE-83EB-C25B874860F2}">
      <dgm:prSet phldrT="[Texto]"/>
      <dgm:spPr/>
      <dgm:t>
        <a:bodyPr/>
        <a:lstStyle/>
        <a:p>
          <a:r>
            <a:rPr lang="es-ES" dirty="0" smtClean="0"/>
            <a:t>Alcance</a:t>
          </a:r>
          <a:endParaRPr lang="es-MX" dirty="0"/>
        </a:p>
      </dgm:t>
    </dgm:pt>
    <dgm:pt modelId="{654D1C7C-9922-49A6-9F2A-8FB76398FA3E}" type="parTrans" cxnId="{B2F56055-8DDF-4EB6-954F-C0666895C079}">
      <dgm:prSet/>
      <dgm:spPr/>
      <dgm:t>
        <a:bodyPr/>
        <a:lstStyle/>
        <a:p>
          <a:endParaRPr lang="es-MX"/>
        </a:p>
      </dgm:t>
    </dgm:pt>
    <dgm:pt modelId="{788EB6DF-5E6F-446A-8C79-FE5D2589BF68}" type="sibTrans" cxnId="{B2F56055-8DDF-4EB6-954F-C0666895C079}">
      <dgm:prSet/>
      <dgm:spPr/>
      <dgm:t>
        <a:bodyPr/>
        <a:lstStyle/>
        <a:p>
          <a:endParaRPr lang="es-MX"/>
        </a:p>
      </dgm:t>
    </dgm:pt>
    <dgm:pt modelId="{5496830F-D31C-4861-833A-2CD4E0CED70D}">
      <dgm:prSet phldrT="[Texto]" custT="1"/>
      <dgm:spPr/>
      <dgm:t>
        <a:bodyPr/>
        <a:lstStyle/>
        <a:p>
          <a:r>
            <a:rPr lang="es-MX" sz="1600" i="0" dirty="0" smtClean="0"/>
            <a:t>explicando en  detalles cualquier exclusión y su justificación</a:t>
          </a:r>
          <a:endParaRPr lang="es-MX" sz="1600" dirty="0"/>
        </a:p>
      </dgm:t>
    </dgm:pt>
    <dgm:pt modelId="{3DC5C95D-FF94-4309-ABBB-DEB08DF3B66C}" type="parTrans" cxnId="{8A8F2D63-E6B0-487D-B8D2-840F202ADD0F}">
      <dgm:prSet/>
      <dgm:spPr/>
      <dgm:t>
        <a:bodyPr/>
        <a:lstStyle/>
        <a:p>
          <a:endParaRPr lang="es-MX"/>
        </a:p>
      </dgm:t>
    </dgm:pt>
    <dgm:pt modelId="{21EC1547-A346-44C3-8413-DDD34D44954F}" type="sibTrans" cxnId="{8A8F2D63-E6B0-487D-B8D2-840F202ADD0F}">
      <dgm:prSet/>
      <dgm:spPr/>
      <dgm:t>
        <a:bodyPr/>
        <a:lstStyle/>
        <a:p>
          <a:endParaRPr lang="es-MX"/>
        </a:p>
      </dgm:t>
    </dgm:pt>
    <dgm:pt modelId="{4BB4F4C1-0246-4FE9-A574-7DF34DEF3AC0}">
      <dgm:prSet phldrT="[Texto]"/>
      <dgm:spPr/>
      <dgm:t>
        <a:bodyPr/>
        <a:lstStyle/>
        <a:p>
          <a:r>
            <a:rPr lang="es-ES" dirty="0" smtClean="0"/>
            <a:t>Organización</a:t>
          </a:r>
          <a:endParaRPr lang="es-MX" dirty="0"/>
        </a:p>
      </dgm:t>
    </dgm:pt>
    <dgm:pt modelId="{22EBD27A-AEC4-4C21-9517-D6894D2457BC}" type="parTrans" cxnId="{7F7C372D-8591-4246-A833-CCF51187100A}">
      <dgm:prSet/>
      <dgm:spPr/>
      <dgm:t>
        <a:bodyPr/>
        <a:lstStyle/>
        <a:p>
          <a:endParaRPr lang="es-MX"/>
        </a:p>
      </dgm:t>
    </dgm:pt>
    <dgm:pt modelId="{39937505-ADA6-4931-9466-FE67B37BF641}" type="sibTrans" cxnId="{7F7C372D-8591-4246-A833-CCF51187100A}">
      <dgm:prSet/>
      <dgm:spPr/>
      <dgm:t>
        <a:bodyPr/>
        <a:lstStyle/>
        <a:p>
          <a:endParaRPr lang="es-MX"/>
        </a:p>
      </dgm:t>
    </dgm:pt>
    <dgm:pt modelId="{845687E6-C31A-4BCA-932B-059F7C73B899}">
      <dgm:prSet phldrT="[Texto]" custT="1"/>
      <dgm:spPr/>
      <dgm:t>
        <a:bodyPr/>
        <a:lstStyle/>
        <a:p>
          <a:r>
            <a:rPr lang="es-MX" sz="1400" i="0" dirty="0" smtClean="0"/>
            <a:t>definir el contenido necesario para satisfacer los requisitos legales y reglamentarios,</a:t>
          </a:r>
          <a:endParaRPr lang="es-MX" sz="1400" dirty="0"/>
        </a:p>
      </dgm:t>
    </dgm:pt>
    <dgm:pt modelId="{47547359-026E-431A-AD02-1B626C413B8B}" type="parTrans" cxnId="{48B1E4EB-EDA6-4A62-BB5F-867C32031CB0}">
      <dgm:prSet/>
      <dgm:spPr/>
      <dgm:t>
        <a:bodyPr/>
        <a:lstStyle/>
        <a:p>
          <a:endParaRPr lang="es-MX"/>
        </a:p>
      </dgm:t>
    </dgm:pt>
    <dgm:pt modelId="{70B37C1B-6066-4993-B494-C0FA541FDDA6}" type="sibTrans" cxnId="{48B1E4EB-EDA6-4A62-BB5F-867C32031CB0}">
      <dgm:prSet/>
      <dgm:spPr/>
      <dgm:t>
        <a:bodyPr/>
        <a:lstStyle/>
        <a:p>
          <a:endParaRPr lang="es-MX"/>
        </a:p>
      </dgm:t>
    </dgm:pt>
    <dgm:pt modelId="{9AD1A14B-471F-4B4A-A15E-1AAE42841D74}">
      <dgm:prSet phldrT="[Texto]"/>
      <dgm:spPr/>
      <dgm:t>
        <a:bodyPr/>
        <a:lstStyle/>
        <a:p>
          <a:r>
            <a:rPr lang="es-ES" dirty="0" smtClean="0"/>
            <a:t>Información Completa</a:t>
          </a:r>
          <a:endParaRPr lang="es-MX" dirty="0"/>
        </a:p>
      </dgm:t>
    </dgm:pt>
    <dgm:pt modelId="{61B79EB4-C28E-42E5-B3E6-3722E39BC254}" type="parTrans" cxnId="{EB06ED33-A9DE-45F2-ADF1-C490CA7B13A9}">
      <dgm:prSet/>
      <dgm:spPr/>
      <dgm:t>
        <a:bodyPr/>
        <a:lstStyle/>
        <a:p>
          <a:endParaRPr lang="es-MX"/>
        </a:p>
      </dgm:t>
    </dgm:pt>
    <dgm:pt modelId="{ECBBE694-0B94-4FF1-BF70-EFD4A2DC610E}" type="sibTrans" cxnId="{EB06ED33-A9DE-45F2-ADF1-C490CA7B13A9}">
      <dgm:prSet/>
      <dgm:spPr/>
      <dgm:t>
        <a:bodyPr/>
        <a:lstStyle/>
        <a:p>
          <a:endParaRPr lang="es-MX"/>
        </a:p>
      </dgm:t>
    </dgm:pt>
    <dgm:pt modelId="{3FB7FB98-A63D-4F49-A804-903DB9B27A43}">
      <dgm:prSet phldrT="[Texto]" custT="1"/>
      <dgm:spPr/>
      <dgm:t>
        <a:bodyPr/>
        <a:lstStyle/>
        <a:p>
          <a:r>
            <a:rPr lang="es-MX" sz="1400" i="0" dirty="0" smtClean="0"/>
            <a:t>Nombre, ubicación, medios de comunicación,  su línea de negocios, antecedentes, historia y tamaño. </a:t>
          </a:r>
          <a:endParaRPr lang="es-MX" sz="1400" dirty="0"/>
        </a:p>
      </dgm:t>
    </dgm:pt>
    <dgm:pt modelId="{410B3F76-74AA-4EF4-AB53-A393962FF6B9}" type="parTrans" cxnId="{86DA465A-7B7C-458C-B7F3-2B475F512A54}">
      <dgm:prSet/>
      <dgm:spPr/>
      <dgm:t>
        <a:bodyPr/>
        <a:lstStyle/>
        <a:p>
          <a:endParaRPr lang="es-MX"/>
        </a:p>
      </dgm:t>
    </dgm:pt>
    <dgm:pt modelId="{A8D3755B-87A6-46DA-BEBB-92B7EADF49C3}" type="sibTrans" cxnId="{86DA465A-7B7C-458C-B7F3-2B475F512A54}">
      <dgm:prSet/>
      <dgm:spPr/>
      <dgm:t>
        <a:bodyPr/>
        <a:lstStyle/>
        <a:p>
          <a:endParaRPr lang="es-MX"/>
        </a:p>
      </dgm:t>
    </dgm:pt>
    <dgm:pt modelId="{1EA2F65D-9007-4C51-BF38-084025C44135}" type="pres">
      <dgm:prSet presAssocID="{F84E1233-B118-4794-B0D1-553FB86DDE3C}" presName="cycleMatrixDiagram" presStyleCnt="0">
        <dgm:presLayoutVars>
          <dgm:chMax val="1"/>
          <dgm:dir/>
          <dgm:animLvl val="lvl"/>
          <dgm:resizeHandles val="exact"/>
        </dgm:presLayoutVars>
      </dgm:prSet>
      <dgm:spPr/>
      <dgm:t>
        <a:bodyPr/>
        <a:lstStyle/>
        <a:p>
          <a:endParaRPr lang="es-MX"/>
        </a:p>
      </dgm:t>
    </dgm:pt>
    <dgm:pt modelId="{0174AD3D-FEEC-45F7-9180-50841A42E29C}" type="pres">
      <dgm:prSet presAssocID="{F84E1233-B118-4794-B0D1-553FB86DDE3C}" presName="children" presStyleCnt="0"/>
      <dgm:spPr/>
    </dgm:pt>
    <dgm:pt modelId="{175F953B-38F8-428B-95D3-C09D83B2A368}" type="pres">
      <dgm:prSet presAssocID="{F84E1233-B118-4794-B0D1-553FB86DDE3C}" presName="child1group" presStyleCnt="0"/>
      <dgm:spPr/>
    </dgm:pt>
    <dgm:pt modelId="{09E2D246-89A9-46CE-AC48-9AF9A0415BA5}" type="pres">
      <dgm:prSet presAssocID="{F84E1233-B118-4794-B0D1-553FB86DDE3C}" presName="child1" presStyleLbl="bgAcc1" presStyleIdx="0" presStyleCnt="4" custScaleX="127989" custScaleY="134018"/>
      <dgm:spPr/>
      <dgm:t>
        <a:bodyPr/>
        <a:lstStyle/>
        <a:p>
          <a:endParaRPr lang="es-MX"/>
        </a:p>
      </dgm:t>
    </dgm:pt>
    <dgm:pt modelId="{1FE6A1E8-18E7-4114-8B3C-E313DC10C1B1}" type="pres">
      <dgm:prSet presAssocID="{F84E1233-B118-4794-B0D1-553FB86DDE3C}" presName="child1Text" presStyleLbl="bgAcc1" presStyleIdx="0" presStyleCnt="4">
        <dgm:presLayoutVars>
          <dgm:bulletEnabled val="1"/>
        </dgm:presLayoutVars>
      </dgm:prSet>
      <dgm:spPr/>
      <dgm:t>
        <a:bodyPr/>
        <a:lstStyle/>
        <a:p>
          <a:endParaRPr lang="es-MX"/>
        </a:p>
      </dgm:t>
    </dgm:pt>
    <dgm:pt modelId="{B8E2E9C6-B158-4146-B321-1AA602FE649A}" type="pres">
      <dgm:prSet presAssocID="{F84E1233-B118-4794-B0D1-553FB86DDE3C}" presName="child2group" presStyleCnt="0"/>
      <dgm:spPr/>
    </dgm:pt>
    <dgm:pt modelId="{4E2AC33D-8D9A-457D-BCE6-293EB4F5C97C}" type="pres">
      <dgm:prSet presAssocID="{F84E1233-B118-4794-B0D1-553FB86DDE3C}" presName="child2" presStyleLbl="bgAcc1" presStyleIdx="1" presStyleCnt="4" custScaleX="120351" custScaleY="180369"/>
      <dgm:spPr/>
      <dgm:t>
        <a:bodyPr/>
        <a:lstStyle/>
        <a:p>
          <a:endParaRPr lang="es-MX"/>
        </a:p>
      </dgm:t>
    </dgm:pt>
    <dgm:pt modelId="{93B457F0-5F57-4137-AB35-CF3ED73D46FE}" type="pres">
      <dgm:prSet presAssocID="{F84E1233-B118-4794-B0D1-553FB86DDE3C}" presName="child2Text" presStyleLbl="bgAcc1" presStyleIdx="1" presStyleCnt="4">
        <dgm:presLayoutVars>
          <dgm:bulletEnabled val="1"/>
        </dgm:presLayoutVars>
      </dgm:prSet>
      <dgm:spPr/>
      <dgm:t>
        <a:bodyPr/>
        <a:lstStyle/>
        <a:p>
          <a:endParaRPr lang="es-MX"/>
        </a:p>
      </dgm:t>
    </dgm:pt>
    <dgm:pt modelId="{6D99AC69-AFBC-4913-BABC-7F8C6CE2B968}" type="pres">
      <dgm:prSet presAssocID="{F84E1233-B118-4794-B0D1-553FB86DDE3C}" presName="child3group" presStyleCnt="0"/>
      <dgm:spPr/>
    </dgm:pt>
    <dgm:pt modelId="{82C35ED9-455B-4B4D-8E45-8EFE99574D5D}" type="pres">
      <dgm:prSet presAssocID="{F84E1233-B118-4794-B0D1-553FB86DDE3C}" presName="child3" presStyleLbl="bgAcc1" presStyleIdx="2" presStyleCnt="4" custScaleX="141729" custScaleY="195933"/>
      <dgm:spPr/>
      <dgm:t>
        <a:bodyPr/>
        <a:lstStyle/>
        <a:p>
          <a:endParaRPr lang="es-MX"/>
        </a:p>
      </dgm:t>
    </dgm:pt>
    <dgm:pt modelId="{A9574A8F-59DA-4FFB-9887-B87110795377}" type="pres">
      <dgm:prSet presAssocID="{F84E1233-B118-4794-B0D1-553FB86DDE3C}" presName="child3Text" presStyleLbl="bgAcc1" presStyleIdx="2" presStyleCnt="4">
        <dgm:presLayoutVars>
          <dgm:bulletEnabled val="1"/>
        </dgm:presLayoutVars>
      </dgm:prSet>
      <dgm:spPr/>
      <dgm:t>
        <a:bodyPr/>
        <a:lstStyle/>
        <a:p>
          <a:endParaRPr lang="es-MX"/>
        </a:p>
      </dgm:t>
    </dgm:pt>
    <dgm:pt modelId="{D79E4010-FF4A-4986-A99F-723660B99CD3}" type="pres">
      <dgm:prSet presAssocID="{F84E1233-B118-4794-B0D1-553FB86DDE3C}" presName="child4group" presStyleCnt="0"/>
      <dgm:spPr/>
    </dgm:pt>
    <dgm:pt modelId="{19AC9BC3-BE2D-4D1A-9915-3F29F26D2B22}" type="pres">
      <dgm:prSet presAssocID="{F84E1233-B118-4794-B0D1-553FB86DDE3C}" presName="child4" presStyleLbl="bgAcc1" presStyleIdx="3" presStyleCnt="4" custScaleX="157621" custScaleY="134924" custLinFactNeighborX="-4768" custLinFactNeighborY="226"/>
      <dgm:spPr/>
      <dgm:t>
        <a:bodyPr/>
        <a:lstStyle/>
        <a:p>
          <a:endParaRPr lang="es-MX"/>
        </a:p>
      </dgm:t>
    </dgm:pt>
    <dgm:pt modelId="{8782287F-A95F-4FC2-9611-16F7EFC1D097}" type="pres">
      <dgm:prSet presAssocID="{F84E1233-B118-4794-B0D1-553FB86DDE3C}" presName="child4Text" presStyleLbl="bgAcc1" presStyleIdx="3" presStyleCnt="4">
        <dgm:presLayoutVars>
          <dgm:bulletEnabled val="1"/>
        </dgm:presLayoutVars>
      </dgm:prSet>
      <dgm:spPr/>
      <dgm:t>
        <a:bodyPr/>
        <a:lstStyle/>
        <a:p>
          <a:endParaRPr lang="es-MX"/>
        </a:p>
      </dgm:t>
    </dgm:pt>
    <dgm:pt modelId="{A42ED67F-82D4-4C4B-AE00-72440119859F}" type="pres">
      <dgm:prSet presAssocID="{F84E1233-B118-4794-B0D1-553FB86DDE3C}" presName="childPlaceholder" presStyleCnt="0"/>
      <dgm:spPr/>
    </dgm:pt>
    <dgm:pt modelId="{ED30DDB3-1C48-4823-A5B0-7BE85DD14985}" type="pres">
      <dgm:prSet presAssocID="{F84E1233-B118-4794-B0D1-553FB86DDE3C}" presName="circle" presStyleCnt="0"/>
      <dgm:spPr/>
    </dgm:pt>
    <dgm:pt modelId="{084AF040-4F85-4E7C-81E4-EFD57D4C1B54}" type="pres">
      <dgm:prSet presAssocID="{F84E1233-B118-4794-B0D1-553FB86DDE3C}" presName="quadrant1" presStyleLbl="node1" presStyleIdx="0" presStyleCnt="4">
        <dgm:presLayoutVars>
          <dgm:chMax val="1"/>
          <dgm:bulletEnabled val="1"/>
        </dgm:presLayoutVars>
      </dgm:prSet>
      <dgm:spPr/>
      <dgm:t>
        <a:bodyPr/>
        <a:lstStyle/>
        <a:p>
          <a:endParaRPr lang="es-MX"/>
        </a:p>
      </dgm:t>
    </dgm:pt>
    <dgm:pt modelId="{FBE805A8-AED8-4C24-B50D-8FF7B1FA493A}" type="pres">
      <dgm:prSet presAssocID="{F84E1233-B118-4794-B0D1-553FB86DDE3C}" presName="quadrant2" presStyleLbl="node1" presStyleIdx="1" presStyleCnt="4">
        <dgm:presLayoutVars>
          <dgm:chMax val="1"/>
          <dgm:bulletEnabled val="1"/>
        </dgm:presLayoutVars>
      </dgm:prSet>
      <dgm:spPr/>
      <dgm:t>
        <a:bodyPr/>
        <a:lstStyle/>
        <a:p>
          <a:endParaRPr lang="es-MX"/>
        </a:p>
      </dgm:t>
    </dgm:pt>
    <dgm:pt modelId="{A5499DE7-D7E0-41AE-A89D-85FA5DF6E9AD}" type="pres">
      <dgm:prSet presAssocID="{F84E1233-B118-4794-B0D1-553FB86DDE3C}" presName="quadrant3" presStyleLbl="node1" presStyleIdx="2" presStyleCnt="4">
        <dgm:presLayoutVars>
          <dgm:chMax val="1"/>
          <dgm:bulletEnabled val="1"/>
        </dgm:presLayoutVars>
      </dgm:prSet>
      <dgm:spPr/>
      <dgm:t>
        <a:bodyPr/>
        <a:lstStyle/>
        <a:p>
          <a:endParaRPr lang="es-MX"/>
        </a:p>
      </dgm:t>
    </dgm:pt>
    <dgm:pt modelId="{0E933CED-1E50-425D-81CE-521EAC8B05FC}" type="pres">
      <dgm:prSet presAssocID="{F84E1233-B118-4794-B0D1-553FB86DDE3C}" presName="quadrant4" presStyleLbl="node1" presStyleIdx="3" presStyleCnt="4">
        <dgm:presLayoutVars>
          <dgm:chMax val="1"/>
          <dgm:bulletEnabled val="1"/>
        </dgm:presLayoutVars>
      </dgm:prSet>
      <dgm:spPr/>
      <dgm:t>
        <a:bodyPr/>
        <a:lstStyle/>
        <a:p>
          <a:endParaRPr lang="es-MX"/>
        </a:p>
      </dgm:t>
    </dgm:pt>
    <dgm:pt modelId="{01AE0C06-1ED3-4D5E-B1E4-5EFD8EECD9FE}" type="pres">
      <dgm:prSet presAssocID="{F84E1233-B118-4794-B0D1-553FB86DDE3C}" presName="quadrantPlaceholder" presStyleCnt="0"/>
      <dgm:spPr/>
    </dgm:pt>
    <dgm:pt modelId="{2F69DFBD-0356-458C-8AB6-13FE1613101A}" type="pres">
      <dgm:prSet presAssocID="{F84E1233-B118-4794-B0D1-553FB86DDE3C}" presName="center1" presStyleLbl="fgShp" presStyleIdx="0" presStyleCnt="2"/>
      <dgm:spPr/>
    </dgm:pt>
    <dgm:pt modelId="{41595086-4F55-43E9-8E76-BE357A71A2F8}" type="pres">
      <dgm:prSet presAssocID="{F84E1233-B118-4794-B0D1-553FB86DDE3C}" presName="center2" presStyleLbl="fgShp" presStyleIdx="1" presStyleCnt="2"/>
      <dgm:spPr/>
    </dgm:pt>
  </dgm:ptLst>
  <dgm:cxnLst>
    <dgm:cxn modelId="{0568B30E-3760-4958-B7EA-810F6FCDF510}" type="presOf" srcId="{5496830F-D31C-4861-833A-2CD4E0CED70D}" destId="{4E2AC33D-8D9A-457D-BCE6-293EB4F5C97C}" srcOrd="0" destOrd="0" presId="urn:microsoft.com/office/officeart/2005/8/layout/cycle4"/>
    <dgm:cxn modelId="{186803FE-BC3C-4373-B96B-86811B480670}" type="presOf" srcId="{D3F429A0-477F-49FE-83EB-C25B874860F2}" destId="{FBE805A8-AED8-4C24-B50D-8FF7B1FA493A}" srcOrd="0" destOrd="0" presId="urn:microsoft.com/office/officeart/2005/8/layout/cycle4"/>
    <dgm:cxn modelId="{B89785CA-6A1F-4949-868B-BAB523CA7ACD}" type="presOf" srcId="{5496830F-D31C-4861-833A-2CD4E0CED70D}" destId="{93B457F0-5F57-4137-AB35-CF3ED73D46FE}" srcOrd="1" destOrd="0" presId="urn:microsoft.com/office/officeart/2005/8/layout/cycle4"/>
    <dgm:cxn modelId="{7F7C372D-8591-4246-A833-CCF51187100A}" srcId="{F84E1233-B118-4794-B0D1-553FB86DDE3C}" destId="{4BB4F4C1-0246-4FE9-A574-7DF34DEF3AC0}" srcOrd="2" destOrd="0" parTransId="{22EBD27A-AEC4-4C21-9517-D6894D2457BC}" sibTransId="{39937505-ADA6-4931-9466-FE67B37BF641}"/>
    <dgm:cxn modelId="{C26189F8-6C61-49F4-8B2A-90240DD892AD}" type="presOf" srcId="{3FB7FB98-A63D-4F49-A804-903DB9B27A43}" destId="{19AC9BC3-BE2D-4D1A-9915-3F29F26D2B22}" srcOrd="0" destOrd="0" presId="urn:microsoft.com/office/officeart/2005/8/layout/cycle4"/>
    <dgm:cxn modelId="{16E462DD-C01A-44A8-B0B3-55E22FA4F53A}" type="presOf" srcId="{3BA3CFDA-86F4-4E3D-98F7-A4E481F5C117}" destId="{1FE6A1E8-18E7-4114-8B3C-E313DC10C1B1}" srcOrd="1" destOrd="0" presId="urn:microsoft.com/office/officeart/2005/8/layout/cycle4"/>
    <dgm:cxn modelId="{B2F56055-8DDF-4EB6-954F-C0666895C079}" srcId="{F84E1233-B118-4794-B0D1-553FB86DDE3C}" destId="{D3F429A0-477F-49FE-83EB-C25B874860F2}" srcOrd="1" destOrd="0" parTransId="{654D1C7C-9922-49A6-9F2A-8FB76398FA3E}" sibTransId="{788EB6DF-5E6F-446A-8C79-FE5D2589BF68}"/>
    <dgm:cxn modelId="{6CE1B06B-3E37-4942-ABA0-837D05BDBC01}" type="presOf" srcId="{3FB7FB98-A63D-4F49-A804-903DB9B27A43}" destId="{8782287F-A95F-4FC2-9611-16F7EFC1D097}" srcOrd="1" destOrd="0" presId="urn:microsoft.com/office/officeart/2005/8/layout/cycle4"/>
    <dgm:cxn modelId="{EB06ED33-A9DE-45F2-ADF1-C490CA7B13A9}" srcId="{F84E1233-B118-4794-B0D1-553FB86DDE3C}" destId="{9AD1A14B-471F-4B4A-A15E-1AAE42841D74}" srcOrd="3" destOrd="0" parTransId="{61B79EB4-C28E-42E5-B3E6-3722E39BC254}" sibTransId="{ECBBE694-0B94-4FF1-BF70-EFD4A2DC610E}"/>
    <dgm:cxn modelId="{77F816DB-A86A-4ED9-B0C4-D6407809D586}" srcId="{F84E1233-B118-4794-B0D1-553FB86DDE3C}" destId="{29956777-9C8C-4779-8D91-1F46060B368F}" srcOrd="0" destOrd="0" parTransId="{B4333A8D-4DDC-4139-8B9E-B6C65A8CF4FF}" sibTransId="{AB7B8F73-7401-4950-9C99-A1C16B302E44}"/>
    <dgm:cxn modelId="{8A8F2D63-E6B0-487D-B8D2-840F202ADD0F}" srcId="{D3F429A0-477F-49FE-83EB-C25B874860F2}" destId="{5496830F-D31C-4861-833A-2CD4E0CED70D}" srcOrd="0" destOrd="0" parTransId="{3DC5C95D-FF94-4309-ABBB-DEB08DF3B66C}" sibTransId="{21EC1547-A346-44C3-8413-DDD34D44954F}"/>
    <dgm:cxn modelId="{DD9D4B41-D01A-4388-AF07-4DE10C249155}" type="presOf" srcId="{9AD1A14B-471F-4B4A-A15E-1AAE42841D74}" destId="{0E933CED-1E50-425D-81CE-521EAC8B05FC}" srcOrd="0" destOrd="0" presId="urn:microsoft.com/office/officeart/2005/8/layout/cycle4"/>
    <dgm:cxn modelId="{4542ED3B-6787-4C51-A392-F1B46F7F2200}" type="presOf" srcId="{845687E6-C31A-4BCA-932B-059F7C73B899}" destId="{82C35ED9-455B-4B4D-8E45-8EFE99574D5D}" srcOrd="0" destOrd="0" presId="urn:microsoft.com/office/officeart/2005/8/layout/cycle4"/>
    <dgm:cxn modelId="{2269CBB8-42C3-4EED-819B-18632CBF6E0B}" srcId="{29956777-9C8C-4779-8D91-1F46060B368F}" destId="{3BA3CFDA-86F4-4E3D-98F7-A4E481F5C117}" srcOrd="0" destOrd="0" parTransId="{5ED14B04-A54C-4644-8B68-8A35CED104BF}" sibTransId="{29B1DB3D-D7F7-4E43-BC3D-1F8BA49FCBF7}"/>
    <dgm:cxn modelId="{86DA465A-7B7C-458C-B7F3-2B475F512A54}" srcId="{9AD1A14B-471F-4B4A-A15E-1AAE42841D74}" destId="{3FB7FB98-A63D-4F49-A804-903DB9B27A43}" srcOrd="0" destOrd="0" parTransId="{410B3F76-74AA-4EF4-AB53-A393962FF6B9}" sibTransId="{A8D3755B-87A6-46DA-BEBB-92B7EADF49C3}"/>
    <dgm:cxn modelId="{48B1E4EB-EDA6-4A62-BB5F-867C32031CB0}" srcId="{4BB4F4C1-0246-4FE9-A574-7DF34DEF3AC0}" destId="{845687E6-C31A-4BCA-932B-059F7C73B899}" srcOrd="0" destOrd="0" parTransId="{47547359-026E-431A-AD02-1B626C413B8B}" sibTransId="{70B37C1B-6066-4993-B494-C0FA541FDDA6}"/>
    <dgm:cxn modelId="{620D97C0-9BFE-4A71-9A98-E8C91C08947E}" type="presOf" srcId="{29956777-9C8C-4779-8D91-1F46060B368F}" destId="{084AF040-4F85-4E7C-81E4-EFD57D4C1B54}" srcOrd="0" destOrd="0" presId="urn:microsoft.com/office/officeart/2005/8/layout/cycle4"/>
    <dgm:cxn modelId="{02839AB2-7020-43D0-9536-9A3223D33510}" type="presOf" srcId="{4BB4F4C1-0246-4FE9-A574-7DF34DEF3AC0}" destId="{A5499DE7-D7E0-41AE-A89D-85FA5DF6E9AD}" srcOrd="0" destOrd="0" presId="urn:microsoft.com/office/officeart/2005/8/layout/cycle4"/>
    <dgm:cxn modelId="{8E228103-D455-4D88-84D7-B0883BB0590A}" type="presOf" srcId="{3BA3CFDA-86F4-4E3D-98F7-A4E481F5C117}" destId="{09E2D246-89A9-46CE-AC48-9AF9A0415BA5}" srcOrd="0" destOrd="0" presId="urn:microsoft.com/office/officeart/2005/8/layout/cycle4"/>
    <dgm:cxn modelId="{D3CA722D-F95A-4D6A-87F9-8DB74D499836}" type="presOf" srcId="{845687E6-C31A-4BCA-932B-059F7C73B899}" destId="{A9574A8F-59DA-4FFB-9887-B87110795377}" srcOrd="1" destOrd="0" presId="urn:microsoft.com/office/officeart/2005/8/layout/cycle4"/>
    <dgm:cxn modelId="{32BC1E83-714C-436C-8B4E-55AC9822798D}" type="presOf" srcId="{F84E1233-B118-4794-B0D1-553FB86DDE3C}" destId="{1EA2F65D-9007-4C51-BF38-084025C44135}" srcOrd="0" destOrd="0" presId="urn:microsoft.com/office/officeart/2005/8/layout/cycle4"/>
    <dgm:cxn modelId="{F2817D25-29B5-4C00-9AF0-51D67D0E7957}" type="presParOf" srcId="{1EA2F65D-9007-4C51-BF38-084025C44135}" destId="{0174AD3D-FEEC-45F7-9180-50841A42E29C}" srcOrd="0" destOrd="0" presId="urn:microsoft.com/office/officeart/2005/8/layout/cycle4"/>
    <dgm:cxn modelId="{72F02D22-8D37-4134-8655-070C961C3256}" type="presParOf" srcId="{0174AD3D-FEEC-45F7-9180-50841A42E29C}" destId="{175F953B-38F8-428B-95D3-C09D83B2A368}" srcOrd="0" destOrd="0" presId="urn:microsoft.com/office/officeart/2005/8/layout/cycle4"/>
    <dgm:cxn modelId="{CF46DC1A-AE3A-4450-AEF7-51B2C240266B}" type="presParOf" srcId="{175F953B-38F8-428B-95D3-C09D83B2A368}" destId="{09E2D246-89A9-46CE-AC48-9AF9A0415BA5}" srcOrd="0" destOrd="0" presId="urn:microsoft.com/office/officeart/2005/8/layout/cycle4"/>
    <dgm:cxn modelId="{3D5A44DE-1CF0-4A93-9CEB-86E636A0E1F4}" type="presParOf" srcId="{175F953B-38F8-428B-95D3-C09D83B2A368}" destId="{1FE6A1E8-18E7-4114-8B3C-E313DC10C1B1}" srcOrd="1" destOrd="0" presId="urn:microsoft.com/office/officeart/2005/8/layout/cycle4"/>
    <dgm:cxn modelId="{C64D7E22-2604-4457-A9C8-47437E7E49D1}" type="presParOf" srcId="{0174AD3D-FEEC-45F7-9180-50841A42E29C}" destId="{B8E2E9C6-B158-4146-B321-1AA602FE649A}" srcOrd="1" destOrd="0" presId="urn:microsoft.com/office/officeart/2005/8/layout/cycle4"/>
    <dgm:cxn modelId="{3EF17FC6-CC90-438B-A350-A4021D87E7F2}" type="presParOf" srcId="{B8E2E9C6-B158-4146-B321-1AA602FE649A}" destId="{4E2AC33D-8D9A-457D-BCE6-293EB4F5C97C}" srcOrd="0" destOrd="0" presId="urn:microsoft.com/office/officeart/2005/8/layout/cycle4"/>
    <dgm:cxn modelId="{6B6E0843-B353-4ABE-AD7B-B8AD7124F179}" type="presParOf" srcId="{B8E2E9C6-B158-4146-B321-1AA602FE649A}" destId="{93B457F0-5F57-4137-AB35-CF3ED73D46FE}" srcOrd="1" destOrd="0" presId="urn:microsoft.com/office/officeart/2005/8/layout/cycle4"/>
    <dgm:cxn modelId="{6D796446-040A-439F-A705-D35DC4727196}" type="presParOf" srcId="{0174AD3D-FEEC-45F7-9180-50841A42E29C}" destId="{6D99AC69-AFBC-4913-BABC-7F8C6CE2B968}" srcOrd="2" destOrd="0" presId="urn:microsoft.com/office/officeart/2005/8/layout/cycle4"/>
    <dgm:cxn modelId="{39C3DAC1-1352-4228-A269-C0E677B2C2D7}" type="presParOf" srcId="{6D99AC69-AFBC-4913-BABC-7F8C6CE2B968}" destId="{82C35ED9-455B-4B4D-8E45-8EFE99574D5D}" srcOrd="0" destOrd="0" presId="urn:microsoft.com/office/officeart/2005/8/layout/cycle4"/>
    <dgm:cxn modelId="{7F81DCC1-A88C-4510-B31E-45EB69376F96}" type="presParOf" srcId="{6D99AC69-AFBC-4913-BABC-7F8C6CE2B968}" destId="{A9574A8F-59DA-4FFB-9887-B87110795377}" srcOrd="1" destOrd="0" presId="urn:microsoft.com/office/officeart/2005/8/layout/cycle4"/>
    <dgm:cxn modelId="{97A23B29-AD14-487F-AACC-ED94BB4792D5}" type="presParOf" srcId="{0174AD3D-FEEC-45F7-9180-50841A42E29C}" destId="{D79E4010-FF4A-4986-A99F-723660B99CD3}" srcOrd="3" destOrd="0" presId="urn:microsoft.com/office/officeart/2005/8/layout/cycle4"/>
    <dgm:cxn modelId="{CD19EC9E-A222-42AF-932F-22F9A7077E95}" type="presParOf" srcId="{D79E4010-FF4A-4986-A99F-723660B99CD3}" destId="{19AC9BC3-BE2D-4D1A-9915-3F29F26D2B22}" srcOrd="0" destOrd="0" presId="urn:microsoft.com/office/officeart/2005/8/layout/cycle4"/>
    <dgm:cxn modelId="{25DEDA28-382D-43DF-BB68-86DE618906AC}" type="presParOf" srcId="{D79E4010-FF4A-4986-A99F-723660B99CD3}" destId="{8782287F-A95F-4FC2-9611-16F7EFC1D097}" srcOrd="1" destOrd="0" presId="urn:microsoft.com/office/officeart/2005/8/layout/cycle4"/>
    <dgm:cxn modelId="{AC64A381-FFD1-417E-9A55-AB8706856186}" type="presParOf" srcId="{0174AD3D-FEEC-45F7-9180-50841A42E29C}" destId="{A42ED67F-82D4-4C4B-AE00-72440119859F}" srcOrd="4" destOrd="0" presId="urn:microsoft.com/office/officeart/2005/8/layout/cycle4"/>
    <dgm:cxn modelId="{1E5E496C-D556-49DA-96F4-4CBF1D444DC2}" type="presParOf" srcId="{1EA2F65D-9007-4C51-BF38-084025C44135}" destId="{ED30DDB3-1C48-4823-A5B0-7BE85DD14985}" srcOrd="1" destOrd="0" presId="urn:microsoft.com/office/officeart/2005/8/layout/cycle4"/>
    <dgm:cxn modelId="{308A648A-814D-42CD-992C-6EBF733B58F0}" type="presParOf" srcId="{ED30DDB3-1C48-4823-A5B0-7BE85DD14985}" destId="{084AF040-4F85-4E7C-81E4-EFD57D4C1B54}" srcOrd="0" destOrd="0" presId="urn:microsoft.com/office/officeart/2005/8/layout/cycle4"/>
    <dgm:cxn modelId="{7E724944-5B84-494B-B6A8-F6BFC59090F8}" type="presParOf" srcId="{ED30DDB3-1C48-4823-A5B0-7BE85DD14985}" destId="{FBE805A8-AED8-4C24-B50D-8FF7B1FA493A}" srcOrd="1" destOrd="0" presId="urn:microsoft.com/office/officeart/2005/8/layout/cycle4"/>
    <dgm:cxn modelId="{FC3C0A6A-0192-401C-BDE4-B64BC6D82051}" type="presParOf" srcId="{ED30DDB3-1C48-4823-A5B0-7BE85DD14985}" destId="{A5499DE7-D7E0-41AE-A89D-85FA5DF6E9AD}" srcOrd="2" destOrd="0" presId="urn:microsoft.com/office/officeart/2005/8/layout/cycle4"/>
    <dgm:cxn modelId="{6918EF8A-45BC-47E9-B879-C02A14276C3E}" type="presParOf" srcId="{ED30DDB3-1C48-4823-A5B0-7BE85DD14985}" destId="{0E933CED-1E50-425D-81CE-521EAC8B05FC}" srcOrd="3" destOrd="0" presId="urn:microsoft.com/office/officeart/2005/8/layout/cycle4"/>
    <dgm:cxn modelId="{8D8F98FC-BA53-4E6D-9794-D46B3D3B004F}" type="presParOf" srcId="{ED30DDB3-1C48-4823-A5B0-7BE85DD14985}" destId="{01AE0C06-1ED3-4D5E-B1E4-5EFD8EECD9FE}" srcOrd="4" destOrd="0" presId="urn:microsoft.com/office/officeart/2005/8/layout/cycle4"/>
    <dgm:cxn modelId="{CD1FDB15-46C2-4B5A-94DA-3197AEF31E28}" type="presParOf" srcId="{1EA2F65D-9007-4C51-BF38-084025C44135}" destId="{2F69DFBD-0356-458C-8AB6-13FE1613101A}" srcOrd="2" destOrd="0" presId="urn:microsoft.com/office/officeart/2005/8/layout/cycle4"/>
    <dgm:cxn modelId="{79D93B62-7EAB-4D2F-9814-0CA55F689174}" type="presParOf" srcId="{1EA2F65D-9007-4C51-BF38-084025C44135}" destId="{41595086-4F55-43E9-8E76-BE357A71A2F8}"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BED0E-7529-4E8A-81DA-DF13C6D03043}">
      <dsp:nvSpPr>
        <dsp:cNvPr id="0" name=""/>
        <dsp:cNvSpPr/>
      </dsp:nvSpPr>
      <dsp:spPr>
        <a:xfrm>
          <a:off x="1972350" y="83682"/>
          <a:ext cx="2119762" cy="1985324"/>
        </a:xfrm>
        <a:prstGeom prst="triangl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ISO 9001</a:t>
          </a:r>
          <a:endParaRPr lang="es-MX" sz="1500" kern="1200" dirty="0"/>
        </a:p>
      </dsp:txBody>
      <dsp:txXfrm>
        <a:off x="2502291" y="1076344"/>
        <a:ext cx="1059881" cy="992662"/>
      </dsp:txXfrm>
    </dsp:sp>
    <dsp:sp modelId="{650CFC0D-46B1-45A3-8376-FE408E1727F9}">
      <dsp:nvSpPr>
        <dsp:cNvPr id="0" name=""/>
        <dsp:cNvSpPr/>
      </dsp:nvSpPr>
      <dsp:spPr>
        <a:xfrm>
          <a:off x="1016000" y="2020331"/>
          <a:ext cx="2032000" cy="2032000"/>
        </a:xfrm>
        <a:prstGeom prst="triangle">
          <a:avLst/>
        </a:prstGeom>
        <a:gradFill rotWithShape="0">
          <a:gsLst>
            <a:gs pos="0">
              <a:schemeClr val="accent3">
                <a:hueOff val="46"/>
                <a:satOff val="-16754"/>
                <a:lumOff val="-3922"/>
                <a:alphaOff val="0"/>
                <a:tint val="50000"/>
                <a:satMod val="300000"/>
              </a:schemeClr>
            </a:gs>
            <a:gs pos="35000">
              <a:schemeClr val="accent3">
                <a:hueOff val="46"/>
                <a:satOff val="-16754"/>
                <a:lumOff val="-3922"/>
                <a:alphaOff val="0"/>
                <a:tint val="37000"/>
                <a:satMod val="300000"/>
              </a:schemeClr>
            </a:gs>
            <a:gs pos="100000">
              <a:schemeClr val="accent3">
                <a:hueOff val="46"/>
                <a:satOff val="-16754"/>
                <a:lumOff val="-392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ISO 9004</a:t>
          </a:r>
          <a:endParaRPr lang="es-MX" sz="1500" kern="1200" dirty="0"/>
        </a:p>
      </dsp:txBody>
      <dsp:txXfrm>
        <a:off x="1524000" y="3036331"/>
        <a:ext cx="1016000" cy="1016000"/>
      </dsp:txXfrm>
    </dsp:sp>
    <dsp:sp modelId="{E1AFE974-78CF-4051-9676-36C8B072233E}">
      <dsp:nvSpPr>
        <dsp:cNvPr id="0" name=""/>
        <dsp:cNvSpPr/>
      </dsp:nvSpPr>
      <dsp:spPr>
        <a:xfrm rot="10800000">
          <a:off x="2032000" y="2020331"/>
          <a:ext cx="2032000" cy="2032000"/>
        </a:xfrm>
        <a:prstGeom prst="triangle">
          <a:avLst/>
        </a:prstGeom>
        <a:gradFill rotWithShape="0">
          <a:gsLst>
            <a:gs pos="0">
              <a:schemeClr val="accent3">
                <a:hueOff val="91"/>
                <a:satOff val="-33508"/>
                <a:lumOff val="-7844"/>
                <a:alphaOff val="0"/>
                <a:tint val="50000"/>
                <a:satMod val="300000"/>
              </a:schemeClr>
            </a:gs>
            <a:gs pos="35000">
              <a:schemeClr val="accent3">
                <a:hueOff val="91"/>
                <a:satOff val="-33508"/>
                <a:lumOff val="-7844"/>
                <a:alphaOff val="0"/>
                <a:tint val="37000"/>
                <a:satMod val="300000"/>
              </a:schemeClr>
            </a:gs>
            <a:gs pos="100000">
              <a:schemeClr val="accent3">
                <a:hueOff val="91"/>
                <a:satOff val="-33508"/>
                <a:lumOff val="-784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Estructura de la Serie ISO</a:t>
          </a:r>
          <a:endParaRPr lang="es-MX" sz="1500" kern="1200" dirty="0"/>
        </a:p>
      </dsp:txBody>
      <dsp:txXfrm rot="10800000">
        <a:off x="2540000" y="2020331"/>
        <a:ext cx="1016000" cy="1016000"/>
      </dsp:txXfrm>
    </dsp:sp>
    <dsp:sp modelId="{E0F5AE99-0A1E-4016-A1CF-FD33198EE4A9}">
      <dsp:nvSpPr>
        <dsp:cNvPr id="0" name=""/>
        <dsp:cNvSpPr/>
      </dsp:nvSpPr>
      <dsp:spPr>
        <a:xfrm>
          <a:off x="3048000" y="2020331"/>
          <a:ext cx="2032000" cy="2032000"/>
        </a:xfrm>
        <a:prstGeom prst="triangle">
          <a:avLst/>
        </a:prstGeom>
        <a:gradFill rotWithShape="0">
          <a:gsLst>
            <a:gs pos="0">
              <a:schemeClr val="accent3">
                <a:hueOff val="137"/>
                <a:satOff val="-50262"/>
                <a:lumOff val="-11766"/>
                <a:alphaOff val="0"/>
                <a:tint val="50000"/>
                <a:satMod val="300000"/>
              </a:schemeClr>
            </a:gs>
            <a:gs pos="35000">
              <a:schemeClr val="accent3">
                <a:hueOff val="137"/>
                <a:satOff val="-50262"/>
                <a:lumOff val="-11766"/>
                <a:alphaOff val="0"/>
                <a:tint val="37000"/>
                <a:satMod val="300000"/>
              </a:schemeClr>
            </a:gs>
            <a:gs pos="100000">
              <a:schemeClr val="accent3">
                <a:hueOff val="137"/>
                <a:satOff val="-50262"/>
                <a:lumOff val="-1176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ISO 9000</a:t>
          </a:r>
          <a:endParaRPr lang="es-MX" sz="1500" kern="1200" dirty="0"/>
        </a:p>
      </dsp:txBody>
      <dsp:txXfrm>
        <a:off x="3556000" y="3036331"/>
        <a:ext cx="1016000" cy="101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76B127-C69B-4FCC-9E0C-E960D7130A2E}">
      <dsp:nvSpPr>
        <dsp:cNvPr id="0" name=""/>
        <dsp:cNvSpPr/>
      </dsp:nvSpPr>
      <dsp:spPr>
        <a:xfrm rot="16200000">
          <a:off x="508000" y="-507146"/>
          <a:ext cx="2032000" cy="3048000"/>
        </a:xfrm>
        <a:prstGeom prst="round1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ES" sz="2500" kern="1200" dirty="0" smtClean="0"/>
            <a:t>Políticas y Objetivos de la Calidad</a:t>
          </a:r>
          <a:endParaRPr lang="es-MX" sz="2500" kern="1200" dirty="0"/>
        </a:p>
      </dsp:txBody>
      <dsp:txXfrm rot="5400000">
        <a:off x="0" y="854"/>
        <a:ext cx="3048000" cy="1524000"/>
      </dsp:txXfrm>
    </dsp:sp>
    <dsp:sp modelId="{80B80FD9-4A85-41A9-A1E9-F471C835E811}">
      <dsp:nvSpPr>
        <dsp:cNvPr id="0" name=""/>
        <dsp:cNvSpPr/>
      </dsp:nvSpPr>
      <dsp:spPr>
        <a:xfrm>
          <a:off x="3048000" y="0"/>
          <a:ext cx="3048000" cy="2032000"/>
        </a:xfrm>
        <a:prstGeom prst="round1Rect">
          <a:avLst/>
        </a:prstGeom>
        <a:gradFill rotWithShape="0">
          <a:gsLst>
            <a:gs pos="0">
              <a:schemeClr val="accent4">
                <a:hueOff val="1030158"/>
                <a:satOff val="11228"/>
                <a:lumOff val="-2353"/>
                <a:alphaOff val="0"/>
                <a:tint val="50000"/>
                <a:satMod val="300000"/>
              </a:schemeClr>
            </a:gs>
            <a:gs pos="35000">
              <a:schemeClr val="accent4">
                <a:hueOff val="1030158"/>
                <a:satOff val="11228"/>
                <a:lumOff val="-2353"/>
                <a:alphaOff val="0"/>
                <a:tint val="37000"/>
                <a:satMod val="300000"/>
              </a:schemeClr>
            </a:gs>
            <a:gs pos="100000">
              <a:schemeClr val="accent4">
                <a:hueOff val="1030158"/>
                <a:satOff val="11228"/>
                <a:lumOff val="-23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ES" sz="2500" kern="1200" dirty="0" smtClean="0"/>
            <a:t>Manual de Calidad</a:t>
          </a:r>
          <a:endParaRPr lang="es-MX" sz="2500" kern="1200" dirty="0"/>
        </a:p>
      </dsp:txBody>
      <dsp:txXfrm>
        <a:off x="3048000" y="0"/>
        <a:ext cx="3048000" cy="1524000"/>
      </dsp:txXfrm>
    </dsp:sp>
    <dsp:sp modelId="{C7B06F51-2922-43F6-8C8D-C82345AF9844}">
      <dsp:nvSpPr>
        <dsp:cNvPr id="0" name=""/>
        <dsp:cNvSpPr/>
      </dsp:nvSpPr>
      <dsp:spPr>
        <a:xfrm rot="10800000">
          <a:off x="0" y="2032000"/>
          <a:ext cx="3048000" cy="2032000"/>
        </a:xfrm>
        <a:prstGeom prst="round1Rect">
          <a:avLst/>
        </a:prstGeom>
        <a:gradFill rotWithShape="0">
          <a:gsLst>
            <a:gs pos="0">
              <a:schemeClr val="accent4">
                <a:hueOff val="2060315"/>
                <a:satOff val="22457"/>
                <a:lumOff val="-4706"/>
                <a:alphaOff val="0"/>
                <a:tint val="50000"/>
                <a:satMod val="300000"/>
              </a:schemeClr>
            </a:gs>
            <a:gs pos="35000">
              <a:schemeClr val="accent4">
                <a:hueOff val="2060315"/>
                <a:satOff val="22457"/>
                <a:lumOff val="-4706"/>
                <a:alphaOff val="0"/>
                <a:tint val="37000"/>
                <a:satMod val="300000"/>
              </a:schemeClr>
            </a:gs>
            <a:gs pos="100000">
              <a:schemeClr val="accent4">
                <a:hueOff val="2060315"/>
                <a:satOff val="22457"/>
                <a:lumOff val="-470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ES" sz="2500" kern="1200" dirty="0" smtClean="0"/>
            <a:t>Documentos:</a:t>
          </a:r>
        </a:p>
        <a:p>
          <a:pPr lvl="0" algn="ctr" defTabSz="1111250">
            <a:lnSpc>
              <a:spcPct val="90000"/>
            </a:lnSpc>
            <a:spcBef>
              <a:spcPct val="0"/>
            </a:spcBef>
            <a:spcAft>
              <a:spcPct val="35000"/>
            </a:spcAft>
          </a:pPr>
          <a:r>
            <a:rPr lang="es-ES" sz="2500" kern="1200" dirty="0" smtClean="0"/>
            <a:t>Apoyo</a:t>
          </a:r>
          <a:endParaRPr lang="es-MX" sz="2500" kern="1200" dirty="0"/>
        </a:p>
      </dsp:txBody>
      <dsp:txXfrm rot="10800000">
        <a:off x="0" y="2539999"/>
        <a:ext cx="3048000" cy="1524000"/>
      </dsp:txXfrm>
    </dsp:sp>
    <dsp:sp modelId="{1025125E-9256-433E-AB57-F3043BE583D2}">
      <dsp:nvSpPr>
        <dsp:cNvPr id="0" name=""/>
        <dsp:cNvSpPr/>
      </dsp:nvSpPr>
      <dsp:spPr>
        <a:xfrm rot="5400000">
          <a:off x="3556000" y="1523999"/>
          <a:ext cx="2032000" cy="3048000"/>
        </a:xfrm>
        <a:prstGeom prst="round1Rect">
          <a:avLst/>
        </a:prstGeom>
        <a:gradFill rotWithShape="0">
          <a:gsLst>
            <a:gs pos="0">
              <a:schemeClr val="accent4">
                <a:hueOff val="3090473"/>
                <a:satOff val="33685"/>
                <a:lumOff val="-7059"/>
                <a:alphaOff val="0"/>
                <a:tint val="50000"/>
                <a:satMod val="300000"/>
              </a:schemeClr>
            </a:gs>
            <a:gs pos="35000">
              <a:schemeClr val="accent4">
                <a:hueOff val="3090473"/>
                <a:satOff val="33685"/>
                <a:lumOff val="-7059"/>
                <a:alphaOff val="0"/>
                <a:tint val="37000"/>
                <a:satMod val="300000"/>
              </a:schemeClr>
            </a:gs>
            <a:gs pos="100000">
              <a:schemeClr val="accent4">
                <a:hueOff val="3090473"/>
                <a:satOff val="33685"/>
                <a:lumOff val="-705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ES" sz="2500" kern="1200" dirty="0" smtClean="0"/>
            <a:t>Registros de Calidad</a:t>
          </a:r>
          <a:endParaRPr lang="es-MX" sz="2500" kern="1200" dirty="0"/>
        </a:p>
      </dsp:txBody>
      <dsp:txXfrm rot="-5400000">
        <a:off x="3048000" y="2539999"/>
        <a:ext cx="3048000" cy="1524000"/>
      </dsp:txXfrm>
    </dsp:sp>
    <dsp:sp modelId="{7640E1DD-00FD-430F-B3BC-BD23B201740A}">
      <dsp:nvSpPr>
        <dsp:cNvPr id="0" name=""/>
        <dsp:cNvSpPr/>
      </dsp:nvSpPr>
      <dsp:spPr>
        <a:xfrm>
          <a:off x="2133600" y="1523999"/>
          <a:ext cx="1828800" cy="1016000"/>
        </a:xfrm>
        <a:prstGeom prst="roundRect">
          <a:avLst/>
        </a:prstGeom>
        <a:gradFill rotWithShape="0">
          <a:gsLst>
            <a:gs pos="0">
              <a:schemeClr val="accent4">
                <a:tint val="40000"/>
                <a:hueOff val="0"/>
                <a:satOff val="0"/>
                <a:lumOff val="0"/>
                <a:alphaOff val="0"/>
                <a:tint val="50000"/>
                <a:satMod val="300000"/>
              </a:schemeClr>
            </a:gs>
            <a:gs pos="35000">
              <a:schemeClr val="accent4">
                <a:tint val="40000"/>
                <a:hueOff val="0"/>
                <a:satOff val="0"/>
                <a:lumOff val="0"/>
                <a:alphaOff val="0"/>
                <a:tint val="37000"/>
                <a:satMod val="300000"/>
              </a:schemeClr>
            </a:gs>
            <a:gs pos="100000">
              <a:schemeClr val="accent4">
                <a:tint val="40000"/>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smtClean="0">
              <a:latin typeface="Arial" pitchFamily="34" charset="0"/>
              <a:cs typeface="Arial" pitchFamily="34" charset="0"/>
            </a:rPr>
            <a:t>Sistema de Calidad</a:t>
          </a:r>
          <a:endParaRPr lang="es-MX" sz="2500" kern="1200" dirty="0">
            <a:latin typeface="Arial" pitchFamily="34" charset="0"/>
            <a:cs typeface="Arial" pitchFamily="34" charset="0"/>
          </a:endParaRPr>
        </a:p>
      </dsp:txBody>
      <dsp:txXfrm>
        <a:off x="2183197" y="1573596"/>
        <a:ext cx="1729606" cy="916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35ED9-455B-4B4D-8E45-8EFE99574D5D}">
      <dsp:nvSpPr>
        <dsp:cNvPr id="0" name=""/>
        <dsp:cNvSpPr/>
      </dsp:nvSpPr>
      <dsp:spPr>
        <a:xfrm>
          <a:off x="3339241" y="2088421"/>
          <a:ext cx="2810381" cy="251673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2060315"/>
              <a:satOff val="22457"/>
              <a:lumOff val="-47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s-MX" sz="1400" i="0" kern="1200" dirty="0" smtClean="0"/>
            <a:t>definir el contenido necesario para satisfacer los requisitos legales y reglamentarios,</a:t>
          </a:r>
          <a:endParaRPr lang="es-MX" sz="1400" kern="1200" dirty="0"/>
        </a:p>
      </dsp:txBody>
      <dsp:txXfrm>
        <a:off x="4237639" y="2772888"/>
        <a:ext cx="1856699" cy="1776981"/>
      </dsp:txXfrm>
    </dsp:sp>
    <dsp:sp modelId="{19AC9BC3-BE2D-4D1A-9915-3F29F26D2B22}">
      <dsp:nvSpPr>
        <dsp:cNvPr id="0" name=""/>
        <dsp:cNvSpPr/>
      </dsp:nvSpPr>
      <dsp:spPr>
        <a:xfrm>
          <a:off x="-53622" y="2480247"/>
          <a:ext cx="3125508" cy="17330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3090473"/>
              <a:satOff val="33685"/>
              <a:lumOff val="-705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s-MX" sz="1400" i="0" kern="1200" dirty="0" smtClean="0"/>
            <a:t>Nombre, ubicación, medios de comunicación,  su línea de negocios, antecedentes, historia y tamaño. </a:t>
          </a:r>
          <a:endParaRPr lang="es-MX" sz="1400" kern="1200" dirty="0"/>
        </a:p>
      </dsp:txBody>
      <dsp:txXfrm>
        <a:off x="-15552" y="2951587"/>
        <a:ext cx="2111715" cy="1223670"/>
      </dsp:txXfrm>
    </dsp:sp>
    <dsp:sp modelId="{4E2AC33D-8D9A-457D-BCE6-293EB4F5C97C}">
      <dsp:nvSpPr>
        <dsp:cNvPr id="0" name=""/>
        <dsp:cNvSpPr/>
      </dsp:nvSpPr>
      <dsp:spPr>
        <a:xfrm>
          <a:off x="3551196" y="-541154"/>
          <a:ext cx="2386471" cy="231681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030158"/>
              <a:satOff val="11228"/>
              <a:lumOff val="-235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s-MX" sz="1600" i="0" kern="1200" dirty="0" smtClean="0"/>
            <a:t>explicando en  detalles cualquier exclusión y su justificación</a:t>
          </a:r>
          <a:endParaRPr lang="es-MX" sz="1600" kern="1200" dirty="0"/>
        </a:p>
      </dsp:txBody>
      <dsp:txXfrm>
        <a:off x="4316065" y="-492226"/>
        <a:ext cx="1572674" cy="1639755"/>
      </dsp:txXfrm>
    </dsp:sp>
    <dsp:sp modelId="{09E2D246-89A9-46CE-AC48-9AF9A0415BA5}">
      <dsp:nvSpPr>
        <dsp:cNvPr id="0" name=""/>
        <dsp:cNvSpPr/>
      </dsp:nvSpPr>
      <dsp:spPr>
        <a:xfrm>
          <a:off x="240167" y="-243468"/>
          <a:ext cx="2537927" cy="17214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t>Debe haber Un solo Manual de Calidad</a:t>
          </a:r>
          <a:endParaRPr lang="es-MX" sz="1600" kern="1200" dirty="0"/>
        </a:p>
      </dsp:txBody>
      <dsp:txXfrm>
        <a:off x="277982" y="-205653"/>
        <a:ext cx="1700919" cy="1215452"/>
      </dsp:txXfrm>
    </dsp:sp>
    <dsp:sp modelId="{084AF040-4F85-4E7C-81E4-EFD57D4C1B54}">
      <dsp:nvSpPr>
        <dsp:cNvPr id="0" name=""/>
        <dsp:cNvSpPr/>
      </dsp:nvSpPr>
      <dsp:spPr>
        <a:xfrm>
          <a:off x="1269788" y="253788"/>
          <a:ext cx="1738070" cy="1738070"/>
        </a:xfrm>
        <a:prstGeom prst="pieWedg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ES" sz="1300" kern="1200" dirty="0" smtClean="0"/>
            <a:t>Único</a:t>
          </a:r>
          <a:endParaRPr lang="es-MX" sz="1300" kern="1200" dirty="0"/>
        </a:p>
      </dsp:txBody>
      <dsp:txXfrm>
        <a:off x="1778857" y="762857"/>
        <a:ext cx="1229001" cy="1229001"/>
      </dsp:txXfrm>
    </dsp:sp>
    <dsp:sp modelId="{FBE805A8-AED8-4C24-B50D-8FF7B1FA493A}">
      <dsp:nvSpPr>
        <dsp:cNvPr id="0" name=""/>
        <dsp:cNvSpPr/>
      </dsp:nvSpPr>
      <dsp:spPr>
        <a:xfrm rot="5400000">
          <a:off x="3088140" y="253788"/>
          <a:ext cx="1738070" cy="1738070"/>
        </a:xfrm>
        <a:prstGeom prst="pieWedge">
          <a:avLst/>
        </a:prstGeom>
        <a:gradFill rotWithShape="0">
          <a:gsLst>
            <a:gs pos="0">
              <a:schemeClr val="accent4">
                <a:hueOff val="1030158"/>
                <a:satOff val="11228"/>
                <a:lumOff val="-2353"/>
                <a:alphaOff val="0"/>
                <a:shade val="51000"/>
                <a:satMod val="130000"/>
              </a:schemeClr>
            </a:gs>
            <a:gs pos="80000">
              <a:schemeClr val="accent4">
                <a:hueOff val="1030158"/>
                <a:satOff val="11228"/>
                <a:lumOff val="-2353"/>
                <a:alphaOff val="0"/>
                <a:shade val="93000"/>
                <a:satMod val="130000"/>
              </a:schemeClr>
            </a:gs>
            <a:gs pos="100000">
              <a:schemeClr val="accent4">
                <a:hueOff val="1030158"/>
                <a:satOff val="11228"/>
                <a:lumOff val="-235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ES" sz="1300" kern="1200" dirty="0" smtClean="0"/>
            <a:t>Alcance</a:t>
          </a:r>
          <a:endParaRPr lang="es-MX" sz="1300" kern="1200" dirty="0"/>
        </a:p>
      </dsp:txBody>
      <dsp:txXfrm rot="-5400000">
        <a:off x="3088140" y="762857"/>
        <a:ext cx="1229001" cy="1229001"/>
      </dsp:txXfrm>
    </dsp:sp>
    <dsp:sp modelId="{A5499DE7-D7E0-41AE-A89D-85FA5DF6E9AD}">
      <dsp:nvSpPr>
        <dsp:cNvPr id="0" name=""/>
        <dsp:cNvSpPr/>
      </dsp:nvSpPr>
      <dsp:spPr>
        <a:xfrm rot="10800000">
          <a:off x="3088140" y="2072140"/>
          <a:ext cx="1738070" cy="1738070"/>
        </a:xfrm>
        <a:prstGeom prst="pieWedge">
          <a:avLst/>
        </a:prstGeom>
        <a:gradFill rotWithShape="0">
          <a:gsLst>
            <a:gs pos="0">
              <a:schemeClr val="accent4">
                <a:hueOff val="2060315"/>
                <a:satOff val="22457"/>
                <a:lumOff val="-4706"/>
                <a:alphaOff val="0"/>
                <a:shade val="51000"/>
                <a:satMod val="130000"/>
              </a:schemeClr>
            </a:gs>
            <a:gs pos="80000">
              <a:schemeClr val="accent4">
                <a:hueOff val="2060315"/>
                <a:satOff val="22457"/>
                <a:lumOff val="-4706"/>
                <a:alphaOff val="0"/>
                <a:shade val="93000"/>
                <a:satMod val="130000"/>
              </a:schemeClr>
            </a:gs>
            <a:gs pos="100000">
              <a:schemeClr val="accent4">
                <a:hueOff val="2060315"/>
                <a:satOff val="22457"/>
                <a:lumOff val="-470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ES" sz="1300" kern="1200" dirty="0" smtClean="0"/>
            <a:t>Organización</a:t>
          </a:r>
          <a:endParaRPr lang="es-MX" sz="1300" kern="1200" dirty="0"/>
        </a:p>
      </dsp:txBody>
      <dsp:txXfrm rot="10800000">
        <a:off x="3088140" y="2072140"/>
        <a:ext cx="1229001" cy="1229001"/>
      </dsp:txXfrm>
    </dsp:sp>
    <dsp:sp modelId="{0E933CED-1E50-425D-81CE-521EAC8B05FC}">
      <dsp:nvSpPr>
        <dsp:cNvPr id="0" name=""/>
        <dsp:cNvSpPr/>
      </dsp:nvSpPr>
      <dsp:spPr>
        <a:xfrm rot="16200000">
          <a:off x="1269788" y="2072140"/>
          <a:ext cx="1738070" cy="1738070"/>
        </a:xfrm>
        <a:prstGeom prst="pieWedge">
          <a:avLst/>
        </a:prstGeom>
        <a:gradFill rotWithShape="0">
          <a:gsLst>
            <a:gs pos="0">
              <a:schemeClr val="accent4">
                <a:hueOff val="3090473"/>
                <a:satOff val="33685"/>
                <a:lumOff val="-7059"/>
                <a:alphaOff val="0"/>
                <a:shade val="51000"/>
                <a:satMod val="130000"/>
              </a:schemeClr>
            </a:gs>
            <a:gs pos="80000">
              <a:schemeClr val="accent4">
                <a:hueOff val="3090473"/>
                <a:satOff val="33685"/>
                <a:lumOff val="-7059"/>
                <a:alphaOff val="0"/>
                <a:shade val="93000"/>
                <a:satMod val="130000"/>
              </a:schemeClr>
            </a:gs>
            <a:gs pos="100000">
              <a:schemeClr val="accent4">
                <a:hueOff val="3090473"/>
                <a:satOff val="33685"/>
                <a:lumOff val="-70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ES" sz="1300" kern="1200" dirty="0" smtClean="0"/>
            <a:t>Información Completa</a:t>
          </a:r>
          <a:endParaRPr lang="es-MX" sz="1300" kern="1200" dirty="0"/>
        </a:p>
      </dsp:txBody>
      <dsp:txXfrm rot="5400000">
        <a:off x="1778857" y="2072140"/>
        <a:ext cx="1229001" cy="1229001"/>
      </dsp:txXfrm>
    </dsp:sp>
    <dsp:sp modelId="{2F69DFBD-0356-458C-8AB6-13FE1613101A}">
      <dsp:nvSpPr>
        <dsp:cNvPr id="0" name=""/>
        <dsp:cNvSpPr/>
      </dsp:nvSpPr>
      <dsp:spPr>
        <a:xfrm>
          <a:off x="2747951" y="1670738"/>
          <a:ext cx="600096" cy="521822"/>
        </a:xfrm>
        <a:prstGeom prst="circularArrow">
          <a:avLst/>
        </a:prstGeom>
        <a:gradFill rotWithShape="0">
          <a:gsLst>
            <a:gs pos="0">
              <a:schemeClr val="accent4">
                <a:tint val="40000"/>
                <a:hueOff val="0"/>
                <a:satOff val="0"/>
                <a:lumOff val="0"/>
                <a:alphaOff val="0"/>
                <a:shade val="51000"/>
                <a:satMod val="130000"/>
              </a:schemeClr>
            </a:gs>
            <a:gs pos="80000">
              <a:schemeClr val="accent4">
                <a:tint val="40000"/>
                <a:hueOff val="0"/>
                <a:satOff val="0"/>
                <a:lumOff val="0"/>
                <a:alphaOff val="0"/>
                <a:shade val="93000"/>
                <a:satMod val="130000"/>
              </a:schemeClr>
            </a:gs>
            <a:gs pos="100000">
              <a:schemeClr val="accent4">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41595086-4F55-43E9-8E76-BE357A71A2F8}">
      <dsp:nvSpPr>
        <dsp:cNvPr id="0" name=""/>
        <dsp:cNvSpPr/>
      </dsp:nvSpPr>
      <dsp:spPr>
        <a:xfrm rot="10800000">
          <a:off x="2747951" y="1871439"/>
          <a:ext cx="600096" cy="521822"/>
        </a:xfrm>
        <a:prstGeom prst="circularArrow">
          <a:avLst/>
        </a:prstGeom>
        <a:gradFill rotWithShape="0">
          <a:gsLst>
            <a:gs pos="0">
              <a:schemeClr val="accent4">
                <a:tint val="40000"/>
                <a:hueOff val="0"/>
                <a:satOff val="0"/>
                <a:lumOff val="0"/>
                <a:alphaOff val="0"/>
                <a:shade val="51000"/>
                <a:satMod val="130000"/>
              </a:schemeClr>
            </a:gs>
            <a:gs pos="80000">
              <a:schemeClr val="accent4">
                <a:tint val="40000"/>
                <a:hueOff val="0"/>
                <a:satOff val="0"/>
                <a:lumOff val="0"/>
                <a:alphaOff val="0"/>
                <a:shade val="93000"/>
                <a:satMod val="130000"/>
              </a:schemeClr>
            </a:gs>
            <a:gs pos="100000">
              <a:schemeClr val="accent4">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69FA20-C110-474A-8E83-FDBDAECF17BA}" type="datetimeFigureOut">
              <a:rPr lang="es-MX" smtClean="0"/>
              <a:t>27/09/2018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A0CB9-F130-440C-8EA8-EA40D66B941E}" type="slidenum">
              <a:rPr lang="es-MX" smtClean="0"/>
              <a:t>‹Nº›</a:t>
            </a:fld>
            <a:endParaRPr lang="es-MX"/>
          </a:p>
        </p:txBody>
      </p:sp>
    </p:spTree>
    <p:extLst>
      <p:ext uri="{BB962C8B-B14F-4D97-AF65-F5344CB8AC3E}">
        <p14:creationId xmlns:p14="http://schemas.microsoft.com/office/powerpoint/2010/main" val="4229236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A9A0CB9-F130-440C-8EA8-EA40D66B941E}" type="slidenum">
              <a:rPr lang="es-MX" smtClean="0"/>
              <a:t>8</a:t>
            </a:fld>
            <a:endParaRPr lang="es-MX"/>
          </a:p>
        </p:txBody>
      </p:sp>
    </p:spTree>
    <p:extLst>
      <p:ext uri="{BB962C8B-B14F-4D97-AF65-F5344CB8AC3E}">
        <p14:creationId xmlns:p14="http://schemas.microsoft.com/office/powerpoint/2010/main" val="2337268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80A0C9F3-6A21-4253-B02C-85D412C06B28}" type="datetimeFigureOut">
              <a:rPr lang="es-MX" smtClean="0"/>
              <a:t>27/09/2018</a:t>
            </a:fld>
            <a:endParaRPr lang="es-MX"/>
          </a:p>
        </p:txBody>
      </p:sp>
      <p:sp>
        <p:nvSpPr>
          <p:cNvPr id="8" name="Slide Number Placeholder 7"/>
          <p:cNvSpPr>
            <a:spLocks noGrp="1"/>
          </p:cNvSpPr>
          <p:nvPr>
            <p:ph type="sldNum" sz="quarter" idx="11"/>
          </p:nvPr>
        </p:nvSpPr>
        <p:spPr/>
        <p:txBody>
          <a:bodyPr/>
          <a:lstStyle/>
          <a:p>
            <a:fld id="{B4054E29-865F-4C9B-9D22-A877FBF26B58}"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A0C9F3-6A21-4253-B02C-85D412C06B28}"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A0C9F3-6A21-4253-B02C-85D412C06B28}"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80A0C9F3-6A21-4253-B02C-85D412C06B28}"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0A0C9F3-6A21-4253-B02C-85D412C06B28}" type="datetimeFigureOut">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4054E29-865F-4C9B-9D22-A877FBF26B58}" type="slidenum">
              <a:rPr lang="es-MX" smtClean="0"/>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80A0C9F3-6A21-4253-B02C-85D412C06B28}"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054E29-865F-4C9B-9D22-A877FBF26B58}" type="slidenum">
              <a:rPr lang="es-MX" smtClean="0"/>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0A0C9F3-6A21-4253-B02C-85D412C06B28}" type="datetimeFigureOut">
              <a:rPr lang="es-MX" smtClean="0"/>
              <a:t>27/09/2018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4054E29-865F-4C9B-9D22-A877FBF26B58}" type="slidenum">
              <a:rPr lang="es-MX" smtClean="0"/>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0A0C9F3-6A21-4253-B02C-85D412C06B28}" type="datetimeFigureOut">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A0C9F3-6A21-4253-B02C-85D412C06B28}" type="datetimeFigureOut">
              <a:rPr lang="es-MX" smtClean="0"/>
              <a:t>27/09/2018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A0C9F3-6A21-4253-B02C-85D412C06B28}"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A0C9F3-6A21-4253-B02C-85D412C06B28}" type="datetimeFigureOut">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4054E29-865F-4C9B-9D22-A877FBF26B5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0A0C9F3-6A21-4253-B02C-85D412C06B28}" type="datetimeFigureOut">
              <a:rPr lang="es-MX" smtClean="0"/>
              <a:t>27/09/2018</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4054E29-865F-4C9B-9D22-A877FBF26B58}" type="slidenum">
              <a:rPr lang="es-MX" smtClean="0"/>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m.mx/url?sa=i&amp;rct=j&amp;q=&amp;esrc=s&amp;source=images&amp;cd=&amp;cad=rja&amp;uact=8&amp;ved=0ahUKEwihhbKCr8DWAhVE3WMKHWb6DzIQjRwIBw&amp;url=http://web.uaemex.mx/fquimica/posgrados/CM/&amp;psig=AFQjCNFIFTHnQ3m21nTrqiYsu1iDiGpOhQ&amp;ust=1506429710336514" TargetMode="External"/><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hyperlink" Target="https://www.google.com.mx/url?sa=i&amp;rct=j&amp;q=&amp;esrc=s&amp;source=images&amp;cd=&amp;cad=rja&amp;uact=8&amp;ved=0ahUKEwik7KT8ysDWAhUL1WMKHXTEDTIQjRwIBw&amp;url=http://www.canalgif.net/Gifs-animados/Ciencias/Cientificos.asp?Page=6&amp;psig=AFQjCNEh-_NR030-GwcMT8zQVKP9JYdd3A&amp;ust=150643741622539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google.com.mx/url?sa=i&amp;rct=j&amp;q=&amp;esrc=s&amp;source=images&amp;cd=&amp;cad=rja&amp;uact=8&amp;ved=0ahUKEwjJhYe16sHWAhXCxVQKHUvfCN8QjRwIBw&amp;url=https://es.slideshare.net/andrea22/2013-estructura-norma-iso-9000-2008-material-1&amp;psig=AFQjCNGK-0ZPlMbhP3T-pV6Kw7Nc5USXBQ&amp;ust=1506480026698897"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google.com.mx/url?sa=i&amp;rct=j&amp;q=&amp;esrc=s&amp;source=images&amp;cd=&amp;cad=rja&amp;uact=8&amp;ved=0ahUKEwjz94y568HWAhWqiFQKHdVLAzUQjRwIBw&amp;url=http://peoplecolombia.com/sistema-de-gestion-de-calidad-iso-9001/&amp;psig=AFQjCNHZGhCIiMjridRYkq9y_R6iufmD_g&amp;ust=1506480494808035"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hyperlink" Target="https://www.google.com.mx/url?sa=i&amp;rct=j&amp;q=&amp;esrc=s&amp;source=images&amp;cd=&amp;cad=rja&amp;uact=8&amp;ved=0ahUKEwi39MHZ7sHWAhXhwlQKHd-EBSEQjRwIBw&amp;url=https://www.dreamstime.com/royalty-free-stock-images-clipboard-checklist-white-background-image33545989&amp;psig=AFQjCNHO7M14AYhdIkKvOzarNyBeysFvbg&amp;ust=1506481325291605" TargetMode="External"/><Relationship Id="rId3" Type="http://schemas.openxmlformats.org/officeDocument/2006/relationships/diagramLayout" Target="../diagrams/layout2.xml"/><Relationship Id="rId7" Type="http://schemas.openxmlformats.org/officeDocument/2006/relationships/hyperlink" Target="https://www.google.com.mx/url?sa=i&amp;rct=j&amp;q=&amp;esrc=s&amp;source=images&amp;cd=&amp;cad=rja&amp;uact=8&amp;ved=0ahUKEwi74deo7sHWAhVBllQKHZSXCX4QjRwIBw&amp;url=https://www.emaze.com/@AORLZITWO/Generalidades-del-Sistema-de-Gesti%C3%B3n-de-Calidad&amp;psig=AFQjCNEtPspdOkPzlD8vP7hwRWFtTpQgdQ&amp;ust=1506481291680100" TargetMode="External"/><Relationship Id="rId12" Type="http://schemas.openxmlformats.org/officeDocument/2006/relationships/image" Target="../media/image16.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openxmlformats.org/officeDocument/2006/relationships/hyperlink" Target="https://www.google.com.mx/url?sa=i&amp;rct=j&amp;q=&amp;esrc=s&amp;source=images&amp;cd=&amp;cad=rja&amp;uact=8&amp;ved=0ahUKEwjKwoHR7sHWAhVlhlQKHRnaCZ8QjRwIBw&amp;url=http://blogs.aronsonllc.com/nonprofit/2014/10/02/updates-133-single-audit/&amp;psig=AFQjCNHO7M14AYhdIkKvOzarNyBeysFvbg&amp;ust=1506481325291605" TargetMode="External"/><Relationship Id="rId5" Type="http://schemas.openxmlformats.org/officeDocument/2006/relationships/diagramColors" Target="../diagrams/colors2.xml"/><Relationship Id="rId10" Type="http://schemas.openxmlformats.org/officeDocument/2006/relationships/image" Target="../media/image15.png"/><Relationship Id="rId4" Type="http://schemas.openxmlformats.org/officeDocument/2006/relationships/diagramQuickStyle" Target="../diagrams/quickStyle2.xml"/><Relationship Id="rId9" Type="http://schemas.openxmlformats.org/officeDocument/2006/relationships/hyperlink" Target="https://www.google.com.mx/url?sa=i&amp;rct=j&amp;q=&amp;esrc=s&amp;source=images&amp;cd=&amp;cad=rja&amp;uact=8&amp;ved=0ahUKEwiluY647sHWAhXBjFQKHct9DiEQjRwIBw&amp;url=https://prezi.com/kq1uzhfltgqy/manual-de-calidad/&amp;psig=AFQjCNHO7M14AYhdIkKvOzarNyBeysFvbg&amp;ust=1506481325291605" TargetMode="External"/><Relationship Id="rId1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oogle.com.mx/url?sa=i&amp;rct=j&amp;q=&amp;esrc=s&amp;source=images&amp;cd=&amp;cad=rja&amp;uact=8&amp;ved=0ahUKEwjgvsn378HWAhVDjlQKHWA2CYsQjRwIBw&amp;url=http://www.het-veer.be/en/2sgc-is-reinforced-for-the-next-three-years-with-the-iso-quality-management-system/&amp;psig=AFQjCNHlEyJrhj98roAqSQ6jSHfTbt4TAA&amp;ust=1506481715791337"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google.com.mx/url?sa=i&amp;rct=j&amp;q=&amp;esrc=s&amp;source=images&amp;cd=&amp;cad=rja&amp;uact=8&amp;ved=0ahUKEwj0gNyr8cHWAhXIxlQKHTEWB2YQjRwIBw&amp;url=http://www.rakurs.com/eng/press/news/detail.php?ID=3916&amp;psig=AFQjCNEsjxF7AqgDsTvVUTPw8kuqbTwcwg&amp;ust=1506482071107070"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www.google.com.mx/url?sa=i&amp;rct=j&amp;q=&amp;esrc=s&amp;source=images&amp;cd=&amp;cad=rja&amp;uact=8&amp;ved=0ahUKEwjdkJTA9cHWAhXillQKHdhLA90QjRwIBw&amp;url=http://www.cecytech.edu.mx/calidad/pagina/manual.html&amp;psig=AFQjCNFXx2s4CkS30_xzKZiVZoZw4l1u_g&amp;ust=1506483176758136"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google.com.mx/url?sa=i&amp;rct=j&amp;q=&amp;esrc=s&amp;source=images&amp;cd=&amp;cad=rja&amp;uact=8&amp;ved=&amp;url=https://prezi.com/kq1uzhfltgqy/manual-de-calidad/&amp;psig=AFQjCNFXx2s4CkS30_xzKZiVZoZw4l1u_g&amp;ust=1506483176758136"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cad=rja&amp;uact=8&amp;ved=0ahUKEwjt7Kb408DWAhVoxFQKHXEwBj0QjRwIBw&amp;url=http://metrologia-electro.webnode.mx/&amp;psig=AFQjCNHD0gD6sKvYwEzgnKdt75eH98NDtQ&amp;ust=1506439777464022"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google.com.mx/url?sa=i&amp;rct=j&amp;q=&amp;esrc=s&amp;source=images&amp;cd=&amp;cad=rja&amp;uact=8&amp;ved=0ahUKEwiznPbUg8LWAhVH4CYKHTwgApQQjRwIBw&amp;url=http://www.monografias.com/trabajos-pdf5/definiciones-auditorias-calidad/definiciones-auditorias-calidad.shtml&amp;psig=AFQjCNGB9hmLR3MtGiUYU8Zb5ut9oqcy9Q&amp;ust=1506486980137866"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google.com.mx/url?sa=i&amp;rct=j&amp;q=&amp;esrc=s&amp;source=images&amp;cd=&amp;cad=rja&amp;uact=8&amp;ved=0ahUKEwis0-uyhMLWAhXJRCYKHatbApMQjRwIBw&amp;url=https://www.gob.mx/conamed/prensa/primera-auditoria-de-seguimiento-al-sistema-de-gestion-de-calidad-sgc-de-la-conamed?idiom=es&amp;psig=AFQjCNGB9hmLR3MtGiUYU8Zb5ut9oqcy9Q&amp;ust=1506486980137866"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google.com.mx/url?sa=i&amp;rct=j&amp;q=&amp;esrc=s&amp;source=images&amp;cd=&amp;cad=rja&amp;uact=8&amp;ved=0ahUKEwjs6cj4hMLWAhVC4yYKHbBgCJMQjRwIBw&amp;url=http://blog.pxsglobal.com/2016/11/23/los-4-pasos-basicos-para-prepararse-para-una-auditoria-de-calidad/&amp;psig=AFQjCNGB9hmLR3MtGiUYU8Zb5ut9oqcy9Q&amp;ust=1506486980137866"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google.com.mx/url?sa=i&amp;rct=j&amp;q=&amp;esrc=s&amp;source=images&amp;cd=&amp;cad=rja&amp;uact=8&amp;ved=0ahUKEwik7KT8ysDWAhUL1WMKHXTEDTIQjRwIBw&amp;url=http://www.canalgif.net/Gifs-animados/Ciencias/Cientificos.asp?Page=6&amp;psig=AFQjCNEh-_NR030-GwcMT8zQVKP9JYdd3A&amp;ust=1506437416225391"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google.com.mx/url?sa=i&amp;rct=j&amp;q=&amp;esrc=s&amp;source=images&amp;cd=&amp;cad=rja&amp;uact=8&amp;ved=0ahUKEwjgsKSRiMLWAhXD5yYKHel_AqQQjRwIBw&amp;url=https://es.slideshare.net/santyz1187/historia-de-la-calidad-12749675&amp;psig=AFQjCNG7Ahz5d8k9OAE5sL6QBsjMP9iFcQ&amp;ust=1506488229079734"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google.com.mx/url?sa=i&amp;rct=j&amp;q=&amp;esrc=s&amp;source=images&amp;cd=&amp;cad=rja&amp;uact=8&amp;ved=0ahUKEwiPgoj0iMLWAhWF4iYKHRzUAIsQjRwIBw&amp;url=http://electromecanicaitch.blogspot.com/2013/09/ley-federal-sobre-metrologia-y.html&amp;psig=AFQjCNEbiHyo6xjrNlT72lfBjCEho2hH1w&amp;ust=1506488408406847"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www.google.com.mx/url?sa=i&amp;rct=j&amp;q=&amp;esrc=s&amp;source=images&amp;cd=&amp;cad=rja&amp;uact=8&amp;ved=0ahUKEwj5hObqicLWAhWBJCYKHfN3Dp0QjRwIBw&amp;url=https://www.youtube.com/watch?v=fhhO3oHMmfU&amp;psig=AFQjCNEbiHyo6xjrNlT72lfBjCEho2hH1w&amp;ust=1506488408406847"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www.google.com.mx/url?sa=i&amp;rct=j&amp;q=&amp;esrc=s&amp;source=images&amp;cd=&amp;cad=rja&amp;uact=8&amp;ved=0ahUKEwiw9crPisLWAhWH5yYKHfB9CYcQjRwIBw&amp;url=https://sp.depositphotos.com/8617252/stock-illustration-open-book.html&amp;psig=AFQjCNGV8HkkCmKAx0Q_kGJlRuObjZ_Mqw&amp;ust=1506488883881433" TargetMode="External"/><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hyperlink" Target="https://www.google.com.mx/url?sa=i&amp;rct=j&amp;q=&amp;esrc=s&amp;source=images&amp;cd=&amp;cad=rja&amp;uact=8&amp;ved=0ahUKEwi7z7_Ei8LWAhXKKiYKHbrRDlsQjRwIBw&amp;url=http://calibracionip.com.mx/site/servicios/calibraci%C3%B3n.html&amp;psig=AFQjCNEJ8MzgZMTUT6QKAqqutl2C8ROMkg&amp;ust=1506489109734640"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google.com.mx/url?sa=i&amp;rct=j&amp;q=&amp;esrc=s&amp;source=images&amp;cd=&amp;cad=rja&amp;uact=8&amp;ved=0ahUKEwjb1saBi8LWAhWDSyYKHYJFBVcQjRwIBw&amp;url=https://sp.depositphotos.com/14305249/stock-illustration-opened-old-book.html&amp;psig=AFQjCNGV8HkkCmKAx0Q_kGJlRuObjZ_Mqw&amp;ust=1506488883881433" TargetMode="Externa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hyperlink" Target="https://www.google.com.mx/url?sa=i&amp;rct=j&amp;q=&amp;esrc=s&amp;source=images&amp;cd=&amp;cad=rja&amp;uact=8&amp;ved=0ahUKEwjz89Dwi8LWAhXFTCYKHQLWCtIQjRwIBw&amp;url=http://www.elpuntocritico.com/noticias-mexico/noticias-politica-mexico/88640-solo-se-cumple-35-de-las-normas-oficiales.html&amp;psig=AFQjCNEGW9mLNaH-SjJJM34Xr0nPMHrxxQ&amp;ust=1506489213343804"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google.com.mx/url?sa=i&amp;rct=j&amp;q=&amp;esrc=s&amp;source=images&amp;cd=&amp;cad=rja&amp;uact=8&amp;ved=0ahUKEwj8sNGFjMLWAhWDRCYKHQzfAVUQjRwIBw&amp;url=http://co.acimutgroup.com/content/sistemas-de-gestion&amp;psig=AFQjCNGntISO0g70mHJxFEIIdOCclZSD-Q&amp;ust=1506489274643802"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mx/url?sa=i&amp;rct=j&amp;q=&amp;esrc=s&amp;source=images&amp;cd=&amp;cad=rja&amp;uact=8&amp;ved=0ahUKEwjFxaLb1MDWAhVJr1QKHYpuAYIQjRwIBw&amp;url=http://www.transmetalqro.com/laboratorio-de-metrologia/&amp;psig=AFQjCNHD0gD6sKvYwEzgnKdt75eH98NDtQ&amp;ust=1506439777464022" TargetMode="Externa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mx/url?sa=i&amp;rct=j&amp;q=&amp;esrc=s&amp;source=images&amp;cd=&amp;cad=rja&amp;uact=8&amp;ved=0ahUKEwiWy_iK1cDWAhUojVQKHY2mBygQjRwIBw&amp;url=http://raulaguana.aprenderapensar.net/2009/09/09/ley-de-ejercicio-de-la-contaduria-publica/&amp;psig=AFQjCNFtMN0-FRa3ZiT6xQ6sxjh_m1h2Dg&amp;ust=1506440130937035"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www.google.com.mx/url?sa=i&amp;rct=j&amp;q=&amp;esrc=s&amp;source=images&amp;cd=&amp;cad=rja&amp;uact=8&amp;ved=0ahUKEwjs-su6jMLWAhUHQSYKHYH6ClIQjRwIBw&amp;url=https://www.gob.mx/cofemer/prensa/lineamientos-que-establecen-el-modelo-unico-de-actas-de-verificacion&amp;psig=AFQjCNGi6tMO2ICe0u6pcUQNB9dcXLCw4Q&amp;ust=1506489377190743"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www.google.com.mx/url?sa=i&amp;rct=j&amp;q=&amp;esrc=s&amp;source=images&amp;cd=&amp;cad=rja&amp;uact=8&amp;ved=0ahUKEwi0qaf9jMLWAhVLMSYKHevPA_0QjRwIBw&amp;url=https://www.lam-inc.com.mx/incentivos-y-medidas-im/&amp;psig=AFQjCNHDaut32b7FZl0GCVM8SGc2d4sMFw&amp;ust=1506489482561983"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google.com.mx/url?sa=i&amp;rct=j&amp;q=&amp;esrc=s&amp;source=images&amp;cd=&amp;cad=rja&amp;uact=8&amp;ved=0ahUKEwir6eTK18DWAhXLzlQKHaZjAc4QjRwIBw&amp;url=http://igestion20.com/diferencia-entre-meta-y-objetivo/&amp;psig=AFQjCNGiU-90mHOjhlWpb-bRzbdbD37g1g&amp;ust=1506440809888441"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mx/url?sa=i&amp;rct=j&amp;q=&amp;esrc=s&amp;source=images&amp;cd=&amp;cad=rja&amp;uact=8&amp;ved=0ahUKEwi4yIq71MHWAhXJqFQKHUGDB7QQjRwIBw&amp;url=https://www.123rf.com/photo_15933783_orange-cartoon-character-with-clipboard-and-yellow-helmet-white-background.html&amp;psig=AFQjCNEJX1rI1UVftd0g3bBURbddjQcBOQ&amp;ust=1506474344018247"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google.com.mx/url?sa=i&amp;rct=j&amp;q=&amp;esrc=s&amp;source=images&amp;cd=&amp;cad=rja&amp;uact=8&amp;ved=&amp;url=https://www.pdcahome.com/4168/las-normas-iso-mas-usadas/&amp;psig=AFQjCNEJX1rI1UVftd0g3bBURbddjQcBOQ&amp;ust=1506474344018247"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mx/url?sa=i&amp;rct=j&amp;q=&amp;esrc=s&amp;source=images&amp;cd=&amp;cad=rja&amp;uact=8&amp;ved=0ahUKEwi6iZz938HWAhVhjlQKHbT5CloQjRwIBw&amp;url=http://www.fabricandoenchina.com/2015/02/en-una-fabrica-donde-encajan-las-normas.html&amp;psig=AFQjCNGBXUdXe_iBj8TXb5Ga-w5uRa1Sow&amp;ust=150647742722761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google.com.mx/url?sa=i&amp;rct=j&amp;q=&amp;esrc=s&amp;source=images&amp;cd=&amp;cad=rja&amp;uact=8&amp;ved=0ahUKEwjgqrnC6MHWAhUCiFQKHc9yA-kQjRwIBw&amp;url=http://www.intedya.com/internacional/1125/noticia-aportan-las-normas-valor-a-las-organizaciones.html&amp;psig=AFQjCNHe_j0UCoD28YXYIBeVVtmRz0Cmkw&amp;ust=1506479733837687"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Resultado de imagen para uaem">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50544"/>
            <a:ext cx="1491489" cy="1262232"/>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2051720" y="243051"/>
            <a:ext cx="6048672" cy="1077218"/>
          </a:xfrm>
          <a:prstGeom prst="rect">
            <a:avLst/>
          </a:prstGeom>
          <a:noFill/>
        </p:spPr>
        <p:txBody>
          <a:bodyPr wrap="square" rtlCol="0">
            <a:spAutoFit/>
          </a:bodyPr>
          <a:lstStyle/>
          <a:p>
            <a:pPr algn="ctr"/>
            <a:r>
              <a:rPr lang="es-ES" sz="3200" b="1" dirty="0" smtClean="0">
                <a:latin typeface="Arial" pitchFamily="34" charset="0"/>
                <a:cs typeface="Arial" pitchFamily="34" charset="0"/>
              </a:rPr>
              <a:t>UNIVERSIDAD AUTONOMA DEL ESTADO DE MEXICO</a:t>
            </a:r>
            <a:endParaRPr lang="es-MX" sz="3200" b="1" dirty="0">
              <a:latin typeface="Arial" pitchFamily="34" charset="0"/>
              <a:cs typeface="Arial" pitchFamily="34" charset="0"/>
            </a:endParaRPr>
          </a:p>
        </p:txBody>
      </p:sp>
      <p:sp>
        <p:nvSpPr>
          <p:cNvPr id="8" name="7 CuadroTexto"/>
          <p:cNvSpPr txBox="1"/>
          <p:nvPr/>
        </p:nvSpPr>
        <p:spPr>
          <a:xfrm>
            <a:off x="332090" y="1492103"/>
            <a:ext cx="8492498" cy="5078313"/>
          </a:xfrm>
          <a:prstGeom prst="rect">
            <a:avLst/>
          </a:prstGeom>
          <a:noFill/>
        </p:spPr>
        <p:txBody>
          <a:bodyPr wrap="square" rtlCol="0">
            <a:spAutoFit/>
          </a:bodyPr>
          <a:lstStyle/>
          <a:p>
            <a:pPr algn="ctr"/>
            <a:r>
              <a:rPr lang="es-ES" sz="2000" dirty="0" smtClean="0">
                <a:latin typeface="Arial" pitchFamily="34" charset="0"/>
                <a:cs typeface="Arial" pitchFamily="34" charset="0"/>
              </a:rPr>
              <a:t>Unidad Académica Profesional Tianguistenco</a:t>
            </a:r>
          </a:p>
          <a:p>
            <a:pPr algn="ctr"/>
            <a:r>
              <a:rPr lang="es-ES" sz="2000" dirty="0" smtClean="0">
                <a:latin typeface="Arial" pitchFamily="34" charset="0"/>
                <a:cs typeface="Arial" pitchFamily="34" charset="0"/>
              </a:rPr>
              <a:t>INGENIERIA EN PLASTICOS</a:t>
            </a:r>
          </a:p>
          <a:p>
            <a:pPr algn="ctr"/>
            <a:endParaRPr lang="es-ES" sz="2000" dirty="0" smtClean="0">
              <a:latin typeface="Arial" pitchFamily="34" charset="0"/>
              <a:cs typeface="Arial" pitchFamily="34" charset="0"/>
            </a:endParaRPr>
          </a:p>
          <a:p>
            <a:pPr algn="ctr"/>
            <a:r>
              <a:rPr lang="es-ES" sz="2000" dirty="0" smtClean="0">
                <a:latin typeface="Arial" pitchFamily="34" charset="0"/>
                <a:cs typeface="Arial" pitchFamily="34" charset="0"/>
              </a:rPr>
              <a:t>Unidad de </a:t>
            </a:r>
            <a:r>
              <a:rPr lang="es-ES" sz="2000" dirty="0" err="1" smtClean="0">
                <a:latin typeface="Arial" pitchFamily="34" charset="0"/>
                <a:cs typeface="Arial" pitchFamily="34" charset="0"/>
              </a:rPr>
              <a:t>Aprendezaje</a:t>
            </a:r>
            <a:r>
              <a:rPr lang="es-ES" sz="2000" dirty="0" smtClean="0">
                <a:latin typeface="Arial" pitchFamily="34" charset="0"/>
                <a:cs typeface="Arial" pitchFamily="34" charset="0"/>
              </a:rPr>
              <a:t>:</a:t>
            </a:r>
            <a:endParaRPr lang="es-ES" sz="2000" dirty="0" smtClean="0">
              <a:latin typeface="Arial" pitchFamily="34" charset="0"/>
              <a:cs typeface="Arial" pitchFamily="34" charset="0"/>
            </a:endParaRPr>
          </a:p>
          <a:p>
            <a:pPr algn="ctr"/>
            <a:r>
              <a:rPr lang="es-ES" sz="2000" dirty="0" smtClean="0">
                <a:latin typeface="Arial" pitchFamily="34" charset="0"/>
                <a:cs typeface="Arial" pitchFamily="34" charset="0"/>
              </a:rPr>
              <a:t>Ingeniería de Calidad y </a:t>
            </a:r>
            <a:r>
              <a:rPr lang="es-ES" sz="2000" dirty="0" smtClean="0">
                <a:latin typeface="Arial" pitchFamily="34" charset="0"/>
                <a:cs typeface="Arial" pitchFamily="34" charset="0"/>
              </a:rPr>
              <a:t>Metrología</a:t>
            </a:r>
          </a:p>
          <a:p>
            <a:pPr algn="ctr"/>
            <a:endParaRPr lang="es-ES" sz="2000" dirty="0" smtClean="0">
              <a:latin typeface="Arial" pitchFamily="34" charset="0"/>
              <a:cs typeface="Arial" pitchFamily="34" charset="0"/>
            </a:endParaRPr>
          </a:p>
          <a:p>
            <a:pPr algn="ctr"/>
            <a:r>
              <a:rPr lang="es-ES" sz="2000" b="1" dirty="0" smtClean="0">
                <a:solidFill>
                  <a:srgbClr val="FF0000"/>
                </a:solidFill>
                <a:latin typeface="Arial" pitchFamily="34" charset="0"/>
                <a:cs typeface="Arial" pitchFamily="34" charset="0"/>
              </a:rPr>
              <a:t>«Unidad I </a:t>
            </a:r>
            <a:r>
              <a:rPr lang="es-ES" sz="2000" b="1" dirty="0">
                <a:solidFill>
                  <a:srgbClr val="FF0000"/>
                </a:solidFill>
                <a:latin typeface="Arial" pitchFamily="34" charset="0"/>
                <a:cs typeface="Arial" pitchFamily="34" charset="0"/>
              </a:rPr>
              <a:t>La Organización y Administración de la Calidad en el lugar de Trabajo con el uso de la ley Federal de Metrología</a:t>
            </a:r>
            <a:r>
              <a:rPr lang="es-ES" sz="2000" b="1" dirty="0" smtClean="0">
                <a:solidFill>
                  <a:srgbClr val="FF0000"/>
                </a:solidFill>
                <a:latin typeface="Arial" pitchFamily="34" charset="0"/>
                <a:cs typeface="Arial" pitchFamily="34" charset="0"/>
              </a:rPr>
              <a:t> </a:t>
            </a:r>
            <a:r>
              <a:rPr lang="es-ES" sz="2000" b="1" dirty="0" smtClean="0">
                <a:solidFill>
                  <a:srgbClr val="FF0000"/>
                </a:solidFill>
                <a:latin typeface="Arial" pitchFamily="34" charset="0"/>
                <a:cs typeface="Arial" pitchFamily="34" charset="0"/>
              </a:rPr>
              <a:t>»</a:t>
            </a:r>
          </a:p>
          <a:p>
            <a:pPr algn="ctr"/>
            <a:endParaRPr lang="es-ES" sz="2000" b="1" dirty="0" smtClean="0">
              <a:solidFill>
                <a:srgbClr val="FF0000"/>
              </a:solidFill>
              <a:latin typeface="Arial" pitchFamily="34" charset="0"/>
              <a:cs typeface="Arial" pitchFamily="34" charset="0"/>
            </a:endParaRPr>
          </a:p>
          <a:p>
            <a:pPr algn="ctr"/>
            <a:endParaRPr lang="es-ES" sz="2000" b="1" dirty="0" smtClean="0">
              <a:solidFill>
                <a:srgbClr val="FF0000"/>
              </a:solidFill>
              <a:latin typeface="Arial" pitchFamily="34" charset="0"/>
              <a:cs typeface="Arial" pitchFamily="34" charset="0"/>
            </a:endParaRPr>
          </a:p>
          <a:p>
            <a:pPr algn="ctr"/>
            <a:r>
              <a:rPr lang="es-ES" sz="2000" dirty="0" smtClean="0">
                <a:latin typeface="Arial" pitchFamily="34" charset="0"/>
                <a:cs typeface="Arial" pitchFamily="34" charset="0"/>
              </a:rPr>
              <a:t>Elaborado Por:</a:t>
            </a:r>
          </a:p>
          <a:p>
            <a:pPr algn="ctr"/>
            <a:r>
              <a:rPr lang="es-ES" sz="2000" dirty="0" smtClean="0">
                <a:latin typeface="Arial" pitchFamily="34" charset="0"/>
                <a:cs typeface="Arial" pitchFamily="34" charset="0"/>
              </a:rPr>
              <a:t>Mtro. Raúl </a:t>
            </a:r>
            <a:r>
              <a:rPr lang="es-ES" sz="2000" dirty="0">
                <a:latin typeface="Arial" pitchFamily="34" charset="0"/>
                <a:cs typeface="Arial" pitchFamily="34" charset="0"/>
              </a:rPr>
              <a:t>Méndez </a:t>
            </a:r>
            <a:r>
              <a:rPr lang="es-ES" sz="2000" dirty="0" smtClean="0">
                <a:latin typeface="Arial" pitchFamily="34" charset="0"/>
                <a:cs typeface="Arial" pitchFamily="34" charset="0"/>
              </a:rPr>
              <a:t>Ramírez</a:t>
            </a:r>
          </a:p>
          <a:p>
            <a:pPr algn="ctr"/>
            <a:endParaRPr lang="es-ES" sz="2000" dirty="0">
              <a:latin typeface="Arial" pitchFamily="34" charset="0"/>
              <a:cs typeface="Arial" pitchFamily="34" charset="0"/>
            </a:endParaRPr>
          </a:p>
          <a:p>
            <a:pPr algn="r"/>
            <a:r>
              <a:rPr lang="es-ES" sz="2800" dirty="0" smtClean="0">
                <a:latin typeface="Arial" pitchFamily="34" charset="0"/>
                <a:cs typeface="Arial" pitchFamily="34" charset="0"/>
              </a:rPr>
              <a:t>Marzo </a:t>
            </a:r>
            <a:r>
              <a:rPr lang="es-ES" sz="2800" dirty="0" smtClean="0">
                <a:latin typeface="Arial" pitchFamily="34" charset="0"/>
                <a:cs typeface="Arial" pitchFamily="34" charset="0"/>
              </a:rPr>
              <a:t>2018</a:t>
            </a:r>
            <a:endParaRPr lang="es-ES" sz="2800" dirty="0" smtClean="0">
              <a:latin typeface="Arial" pitchFamily="34" charset="0"/>
              <a:cs typeface="Arial" pitchFamily="34" charset="0"/>
            </a:endParaRPr>
          </a:p>
          <a:p>
            <a:pPr algn="ctr"/>
            <a:endParaRPr lang="es-ES" dirty="0" smtClean="0">
              <a:latin typeface="Arial" pitchFamily="34" charset="0"/>
              <a:cs typeface="Arial" pitchFamily="34" charset="0"/>
            </a:endParaRPr>
          </a:p>
          <a:p>
            <a:pPr algn="ctr"/>
            <a:endParaRPr lang="es-MX" dirty="0">
              <a:latin typeface="Arial" pitchFamily="34" charset="0"/>
              <a:cs typeface="Arial" pitchFamily="34" charset="0"/>
            </a:endParaRPr>
          </a:p>
        </p:txBody>
      </p:sp>
      <p:pic>
        <p:nvPicPr>
          <p:cNvPr id="1034" name="Picture 10" descr="Resultado de imagen para gif de cientificos">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07504" y="4077072"/>
            <a:ext cx="1523630" cy="2555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5793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327332"/>
            <a:ext cx="6768752" cy="523220"/>
          </a:xfrm>
          <a:prstGeom prst="rect">
            <a:avLst/>
          </a:prstGeom>
          <a:noFill/>
        </p:spPr>
        <p:txBody>
          <a:bodyPr wrap="square" rtlCol="0">
            <a:spAutoFit/>
          </a:bodyPr>
          <a:lstStyle/>
          <a:p>
            <a:pPr algn="ctr"/>
            <a:r>
              <a:rPr lang="es-MX" sz="2800" b="1" dirty="0" smtClean="0">
                <a:effectLst/>
                <a:latin typeface="Arial" pitchFamily="34" charset="0"/>
                <a:cs typeface="Arial" pitchFamily="34" charset="0"/>
              </a:rPr>
              <a:t>Las normas ISO 9000:2008 </a:t>
            </a:r>
            <a:endParaRPr lang="es-MX" sz="2800" b="1" dirty="0">
              <a:latin typeface="Arial" pitchFamily="34" charset="0"/>
              <a:cs typeface="Arial" pitchFamily="34" charset="0"/>
            </a:endParaRPr>
          </a:p>
        </p:txBody>
      </p:sp>
      <p:sp>
        <p:nvSpPr>
          <p:cNvPr id="3" name="2 CuadroTexto"/>
          <p:cNvSpPr txBox="1"/>
          <p:nvPr/>
        </p:nvSpPr>
        <p:spPr>
          <a:xfrm>
            <a:off x="395536" y="1052736"/>
            <a:ext cx="8424936" cy="1938992"/>
          </a:xfrm>
          <a:prstGeom prst="rect">
            <a:avLst/>
          </a:prstGeom>
          <a:noFill/>
        </p:spPr>
        <p:txBody>
          <a:bodyPr wrap="square" rtlCol="0">
            <a:spAutoFit/>
          </a:bodyPr>
          <a:lstStyle/>
          <a:p>
            <a:r>
              <a:rPr lang="es-MX" sz="2000" dirty="0">
                <a:latin typeface="Arial" pitchFamily="34" charset="0"/>
                <a:cs typeface="Arial" pitchFamily="34" charset="0"/>
              </a:rPr>
              <a:t>P</a:t>
            </a:r>
            <a:r>
              <a:rPr lang="es-MX" sz="2000" dirty="0" smtClean="0">
                <a:effectLst/>
                <a:latin typeface="Arial" pitchFamily="34" charset="0"/>
                <a:cs typeface="Arial" pitchFamily="34" charset="0"/>
              </a:rPr>
              <a:t>roporciona principios y terminología de los directrices que consideran tanto la sistemas de gestión de calidad. eficacia como la eficiencia del ISO 9001:2008 que especifica sistema de gestión de la calidad. los requisitos para los sistemas Su objetivo es la mejora en el de gestión aplicables a toda desempeño de la organización </a:t>
            </a:r>
            <a:r>
              <a:rPr lang="es-MX" sz="2000" dirty="0">
                <a:latin typeface="Arial" pitchFamily="34" charset="0"/>
                <a:cs typeface="Arial" pitchFamily="34" charset="0"/>
              </a:rPr>
              <a:t>(Gestiopolis, 2002)</a:t>
            </a:r>
          </a:p>
          <a:p>
            <a:endParaRPr lang="es-MX" sz="2000" dirty="0">
              <a:latin typeface="Arial" pitchFamily="34" charset="0"/>
              <a:cs typeface="Arial" pitchFamily="34" charset="0"/>
            </a:endParaRPr>
          </a:p>
        </p:txBody>
      </p:sp>
      <p:pic>
        <p:nvPicPr>
          <p:cNvPr id="11266" name="Picture 2" descr="Resultado de imagen para normas ISO 9000:2008">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448" t="20474" r="6409" b="13935"/>
          <a:stretch/>
        </p:blipFill>
        <p:spPr bwMode="auto">
          <a:xfrm>
            <a:off x="2051720" y="2683952"/>
            <a:ext cx="5417128" cy="2992583"/>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2771800" y="5682969"/>
            <a:ext cx="4459312" cy="646331"/>
          </a:xfrm>
          <a:prstGeom prst="rect">
            <a:avLst/>
          </a:prstGeom>
          <a:noFill/>
        </p:spPr>
        <p:txBody>
          <a:bodyPr wrap="square" rtlCol="0">
            <a:spAutoFit/>
          </a:bodyPr>
          <a:lstStyle/>
          <a:p>
            <a:pPr algn="ctr"/>
            <a:r>
              <a:rPr lang="es-ES" dirty="0" smtClean="0">
                <a:latin typeface="Arial" pitchFamily="34" charset="0"/>
                <a:cs typeface="Arial" pitchFamily="34" charset="0"/>
              </a:rPr>
              <a:t>Figura 10 .- Estructura de La Norma ISO 9000: 2008</a:t>
            </a:r>
            <a:endParaRPr lang="es-MX" dirty="0">
              <a:latin typeface="Arial" pitchFamily="34" charset="0"/>
              <a:cs typeface="Arial" pitchFamily="34" charset="0"/>
            </a:endParaRPr>
          </a:p>
        </p:txBody>
      </p:sp>
    </p:spTree>
    <p:extLst>
      <p:ext uri="{BB962C8B-B14F-4D97-AF65-F5344CB8AC3E}">
        <p14:creationId xmlns:p14="http://schemas.microsoft.com/office/powerpoint/2010/main" val="12279136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93723" y="260648"/>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5" name="4 CuadroTexto"/>
          <p:cNvSpPr txBox="1"/>
          <p:nvPr/>
        </p:nvSpPr>
        <p:spPr>
          <a:xfrm>
            <a:off x="304380" y="947597"/>
            <a:ext cx="8410726" cy="3816429"/>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1.1.- Sistema De Calidad</a:t>
            </a:r>
          </a:p>
          <a:p>
            <a:pPr algn="ctr"/>
            <a:r>
              <a:rPr lang="es-ES" sz="2000" b="1" dirty="0" smtClean="0">
                <a:latin typeface="Arial" pitchFamily="34" charset="0"/>
                <a:cs typeface="Arial" pitchFamily="34" charset="0"/>
              </a:rPr>
              <a:t>¿Qué es?</a:t>
            </a:r>
          </a:p>
          <a:p>
            <a:pPr algn="just"/>
            <a:endParaRPr lang="es-ES" b="1" dirty="0" smtClean="0">
              <a:latin typeface="Arial" pitchFamily="34" charset="0"/>
              <a:cs typeface="Arial" pitchFamily="34" charset="0"/>
            </a:endParaRPr>
          </a:p>
          <a:p>
            <a:pPr algn="ctr"/>
            <a:r>
              <a:rPr lang="es-MX" sz="2000" dirty="0" smtClean="0">
                <a:effectLst/>
                <a:latin typeface="Arial" pitchFamily="34" charset="0"/>
                <a:cs typeface="Arial" pitchFamily="34" charset="0"/>
              </a:rPr>
              <a:t>El esqueleto de este sistema esta en la documentación. En este aparte se relacionan los documentos que constituyen el sistema, es decir, el manual de calidad, el manual de procedimientos, instrucciones de trabajo y registros de calidad. </a:t>
            </a:r>
            <a:r>
              <a:rPr lang="es-MX" sz="2000" dirty="0">
                <a:latin typeface="Arial" pitchFamily="34" charset="0"/>
                <a:cs typeface="Arial" pitchFamily="34" charset="0"/>
              </a:rPr>
              <a:t>(Ramos, 2015)</a:t>
            </a:r>
          </a:p>
          <a:p>
            <a:pPr algn="ctr"/>
            <a:endParaRPr lang="es-MX" sz="2000" dirty="0" smtClean="0">
              <a:effectLst/>
              <a:latin typeface="Arial" pitchFamily="34" charset="0"/>
              <a:cs typeface="Arial" pitchFamily="34" charset="0"/>
            </a:endParaRPr>
          </a:p>
          <a:p>
            <a:pPr algn="just"/>
            <a:endParaRPr lang="es-ES" b="1" dirty="0" smtClean="0">
              <a:latin typeface="Arial" pitchFamily="34" charset="0"/>
              <a:cs typeface="Arial" pitchFamily="34" charset="0"/>
            </a:endParaRPr>
          </a:p>
          <a:p>
            <a:pPr algn="just"/>
            <a:endParaRPr lang="es-ES" b="1" dirty="0">
              <a:latin typeface="Arial" pitchFamily="34" charset="0"/>
              <a:cs typeface="Arial" pitchFamily="34" charset="0"/>
            </a:endParaRPr>
          </a:p>
          <a:p>
            <a:pPr algn="just"/>
            <a:endParaRPr lang="es-ES" b="1" dirty="0" smtClean="0">
              <a:latin typeface="Arial" pitchFamily="34" charset="0"/>
              <a:cs typeface="Arial" pitchFamily="34" charset="0"/>
            </a:endParaRPr>
          </a:p>
          <a:p>
            <a:endParaRPr lang="es-MX" dirty="0"/>
          </a:p>
        </p:txBody>
      </p:sp>
      <p:pic>
        <p:nvPicPr>
          <p:cNvPr id="8194" name="Picture 2" descr="Resultado de imagen para SISTEMA DE CALIDA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0110" y="3403584"/>
            <a:ext cx="3160193" cy="2105331"/>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2411760" y="5699429"/>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11 .- Sistema de Calidad</a:t>
            </a:r>
            <a:endParaRPr lang="es-MX" dirty="0">
              <a:latin typeface="Arial" pitchFamily="34" charset="0"/>
              <a:cs typeface="Arial" pitchFamily="34" charset="0"/>
            </a:endParaRPr>
          </a:p>
        </p:txBody>
      </p:sp>
    </p:spTree>
    <p:extLst>
      <p:ext uri="{BB962C8B-B14F-4D97-AF65-F5344CB8AC3E}">
        <p14:creationId xmlns:p14="http://schemas.microsoft.com/office/powerpoint/2010/main" val="31275494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13 Diagrama"/>
          <p:cNvGraphicFramePr/>
          <p:nvPr>
            <p:extLst>
              <p:ext uri="{D42A27DB-BD31-4B8C-83A1-F6EECF244321}">
                <p14:modId xmlns:p14="http://schemas.microsoft.com/office/powerpoint/2010/main" val="150525140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14 CuadroTexto"/>
          <p:cNvSpPr txBox="1"/>
          <p:nvPr/>
        </p:nvSpPr>
        <p:spPr>
          <a:xfrm>
            <a:off x="2411760" y="476672"/>
            <a:ext cx="4459312" cy="400110"/>
          </a:xfrm>
          <a:prstGeom prst="rect">
            <a:avLst/>
          </a:prstGeom>
          <a:noFill/>
        </p:spPr>
        <p:txBody>
          <a:bodyPr wrap="square" rtlCol="0">
            <a:spAutoFit/>
          </a:bodyPr>
          <a:lstStyle/>
          <a:p>
            <a:pPr algn="ctr"/>
            <a:r>
              <a:rPr lang="es-ES" sz="2000" dirty="0" smtClean="0">
                <a:latin typeface="Arial" pitchFamily="34" charset="0"/>
                <a:cs typeface="Arial" pitchFamily="34" charset="0"/>
              </a:rPr>
              <a:t>Diagrama 2.- Sistema de Calidad</a:t>
            </a:r>
            <a:endParaRPr lang="es-MX" sz="2000" dirty="0">
              <a:latin typeface="Arial" pitchFamily="34" charset="0"/>
              <a:cs typeface="Arial" pitchFamily="34" charset="0"/>
            </a:endParaRPr>
          </a:p>
        </p:txBody>
      </p:sp>
      <p:pic>
        <p:nvPicPr>
          <p:cNvPr id="12290" name="Picture 2" descr="Resultado de imagen para politicas y objetivos de calidad">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9592" y="1700808"/>
            <a:ext cx="1038803" cy="1386855"/>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Resultado de imagen para manual de calidad">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71072" y="1700808"/>
            <a:ext cx="1902473" cy="1426111"/>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Imagen relacionada">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8034" y="4037619"/>
            <a:ext cx="1230361" cy="1230361"/>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Imagen relacionada">
            <a:hlinkClick r:id="rId13"/>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b="13411"/>
          <a:stretch/>
        </p:blipFill>
        <p:spPr bwMode="auto">
          <a:xfrm>
            <a:off x="7145426" y="3760660"/>
            <a:ext cx="1628119" cy="1507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8334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260648"/>
            <a:ext cx="6048672" cy="461665"/>
          </a:xfrm>
          <a:prstGeom prst="rect">
            <a:avLst/>
          </a:prstGeom>
          <a:noFill/>
        </p:spPr>
        <p:txBody>
          <a:bodyPr wrap="square" rtlCol="0">
            <a:spAutoFit/>
          </a:bodyPr>
          <a:lstStyle/>
          <a:p>
            <a:r>
              <a:rPr lang="es-ES" sz="2400" b="1" dirty="0" smtClean="0">
                <a:latin typeface="Arial" pitchFamily="34" charset="0"/>
                <a:cs typeface="Arial" pitchFamily="34" charset="0"/>
              </a:rPr>
              <a:t>Normas ISO en Sistema de Calidad</a:t>
            </a:r>
            <a:endParaRPr lang="es-MX" sz="2400" b="1" dirty="0">
              <a:latin typeface="Arial" pitchFamily="34" charset="0"/>
              <a:cs typeface="Arial" pitchFamily="34" charset="0"/>
            </a:endParaRPr>
          </a:p>
        </p:txBody>
      </p:sp>
      <p:sp>
        <p:nvSpPr>
          <p:cNvPr id="3" name="2 CuadroTexto"/>
          <p:cNvSpPr txBox="1"/>
          <p:nvPr/>
        </p:nvSpPr>
        <p:spPr>
          <a:xfrm>
            <a:off x="395536" y="908720"/>
            <a:ext cx="8352928" cy="2308324"/>
          </a:xfrm>
          <a:prstGeom prst="rect">
            <a:avLst/>
          </a:prstGeom>
          <a:noFill/>
        </p:spPr>
        <p:txBody>
          <a:bodyPr wrap="square" rtlCol="0">
            <a:spAutoFit/>
          </a:bodyPr>
          <a:lstStyle/>
          <a:p>
            <a:r>
              <a:rPr lang="es-MX" b="1" dirty="0" smtClean="0">
                <a:effectLst/>
                <a:latin typeface="Arial" pitchFamily="34" charset="0"/>
                <a:cs typeface="Arial" pitchFamily="34" charset="0"/>
              </a:rPr>
              <a:t>La ISO 9000:2008 </a:t>
            </a:r>
          </a:p>
          <a:p>
            <a:r>
              <a:rPr lang="es-MX" dirty="0">
                <a:latin typeface="Arial" pitchFamily="34" charset="0"/>
                <a:cs typeface="Arial" pitchFamily="34" charset="0"/>
              </a:rPr>
              <a:t>E</a:t>
            </a:r>
            <a:r>
              <a:rPr lang="es-MX" dirty="0" smtClean="0">
                <a:effectLst/>
                <a:latin typeface="Arial" pitchFamily="34" charset="0"/>
                <a:cs typeface="Arial" pitchFamily="34" charset="0"/>
              </a:rPr>
              <a:t>s una estructura válida para diseñar e implantar cualquier sistema de gestión, no solo el de calidad, e incluso, para integrar diferentes sistemas.</a:t>
            </a:r>
          </a:p>
          <a:p>
            <a:r>
              <a:rPr lang="es-MX" dirty="0">
                <a:latin typeface="Arial" pitchFamily="34" charset="0"/>
                <a:cs typeface="Arial" pitchFamily="34" charset="0"/>
              </a:rPr>
              <a:t>P</a:t>
            </a:r>
            <a:r>
              <a:rPr lang="es-MX" dirty="0" smtClean="0">
                <a:effectLst/>
                <a:latin typeface="Arial" pitchFamily="34" charset="0"/>
                <a:cs typeface="Arial" pitchFamily="34" charset="0"/>
              </a:rPr>
              <a:t>resenta el concepto de mejora continua. Se insiste en que el sistema de gestión de la calidad tiene que ser algo dinámico que se va enriqueciendo continuamente alimentado por la satisfacción/insatisfacción de los clientes y por sus diferentes demandas a lo largo del tiempo. </a:t>
            </a:r>
            <a:r>
              <a:rPr lang="es-MX" dirty="0">
                <a:latin typeface="Arial" pitchFamily="34" charset="0"/>
                <a:cs typeface="Arial" pitchFamily="34" charset="0"/>
              </a:rPr>
              <a:t>(Ramos, 2015)</a:t>
            </a:r>
          </a:p>
          <a:p>
            <a:endParaRPr lang="es-MX" dirty="0">
              <a:latin typeface="Arial" pitchFamily="34" charset="0"/>
              <a:cs typeface="Arial" pitchFamily="34" charset="0"/>
            </a:endParaRPr>
          </a:p>
        </p:txBody>
      </p:sp>
      <p:pic>
        <p:nvPicPr>
          <p:cNvPr id="13314" name="Picture 2" descr="Imagen relacionad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284984"/>
            <a:ext cx="2997749" cy="2357836"/>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195736" y="5699429"/>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12.- ISO 9000:2008</a:t>
            </a:r>
            <a:endParaRPr lang="es-MX" dirty="0">
              <a:latin typeface="Arial" pitchFamily="34" charset="0"/>
              <a:cs typeface="Arial" pitchFamily="34" charset="0"/>
            </a:endParaRPr>
          </a:p>
        </p:txBody>
      </p:sp>
    </p:spTree>
    <p:extLst>
      <p:ext uri="{BB962C8B-B14F-4D97-AF65-F5344CB8AC3E}">
        <p14:creationId xmlns:p14="http://schemas.microsoft.com/office/powerpoint/2010/main" val="5463958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4680520" cy="461665"/>
          </a:xfrm>
          <a:prstGeom prst="rect">
            <a:avLst/>
          </a:prstGeom>
          <a:noFill/>
        </p:spPr>
        <p:txBody>
          <a:bodyPr wrap="square" rtlCol="0">
            <a:spAutoFit/>
          </a:bodyPr>
          <a:lstStyle/>
          <a:p>
            <a:r>
              <a:rPr lang="es-MX" sz="2400" b="1" dirty="0" smtClean="0">
                <a:effectLst/>
                <a:latin typeface="Arial" pitchFamily="34" charset="0"/>
                <a:cs typeface="Arial" pitchFamily="34" charset="0"/>
              </a:rPr>
              <a:t>La norma ISO 9004:2008</a:t>
            </a:r>
            <a:endParaRPr lang="es-MX" sz="2400" b="1" dirty="0">
              <a:latin typeface="Arial" pitchFamily="34" charset="0"/>
              <a:cs typeface="Arial" pitchFamily="34" charset="0"/>
            </a:endParaRPr>
          </a:p>
        </p:txBody>
      </p:sp>
      <p:sp>
        <p:nvSpPr>
          <p:cNvPr id="3" name="2 CuadroTexto"/>
          <p:cNvSpPr txBox="1"/>
          <p:nvPr/>
        </p:nvSpPr>
        <p:spPr>
          <a:xfrm>
            <a:off x="251520" y="722313"/>
            <a:ext cx="8640960" cy="1477328"/>
          </a:xfrm>
          <a:prstGeom prst="rect">
            <a:avLst/>
          </a:prstGeom>
          <a:noFill/>
        </p:spPr>
        <p:txBody>
          <a:bodyPr wrap="square" rtlCol="0">
            <a:spAutoFit/>
          </a:bodyPr>
          <a:lstStyle/>
          <a:p>
            <a:r>
              <a:rPr lang="es-ES" dirty="0" smtClean="0">
                <a:latin typeface="Arial" pitchFamily="34" charset="0"/>
                <a:cs typeface="Arial" pitchFamily="34" charset="0"/>
              </a:rPr>
              <a:t>Junto con la norma </a:t>
            </a:r>
            <a:r>
              <a:rPr lang="es-MX" dirty="0" smtClean="0">
                <a:effectLst/>
                <a:latin typeface="Arial" pitchFamily="34" charset="0"/>
                <a:cs typeface="Arial" pitchFamily="34" charset="0"/>
              </a:rPr>
              <a:t>ISO 9001:2000. Forman ambas el ya denominado “par consistente de normas” que nos van a permitir establecer un sistema adaptado a nuestra actividad, que sea fuerte y que contemple lo antes indicado: eficiencia y eficacia.</a:t>
            </a:r>
            <a:r>
              <a:rPr lang="es-MX" dirty="0">
                <a:latin typeface="Arial" pitchFamily="34" charset="0"/>
                <a:cs typeface="Arial" pitchFamily="34" charset="0"/>
              </a:rPr>
              <a:t> (Ramos, 2015)</a:t>
            </a:r>
          </a:p>
          <a:p>
            <a:endParaRPr lang="es-MX" dirty="0">
              <a:latin typeface="Arial" pitchFamily="34" charset="0"/>
              <a:cs typeface="Arial" pitchFamily="34" charset="0"/>
            </a:endParaRPr>
          </a:p>
        </p:txBody>
      </p:sp>
      <p:pic>
        <p:nvPicPr>
          <p:cNvPr id="14338" name="Picture 2" descr="Imagen relacionad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7475" y="1922642"/>
            <a:ext cx="382905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2483768" y="5034378"/>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13.- ISO 9004:2008</a:t>
            </a:r>
            <a:endParaRPr lang="es-MX" dirty="0">
              <a:latin typeface="Arial" pitchFamily="34" charset="0"/>
              <a:cs typeface="Arial" pitchFamily="34" charset="0"/>
            </a:endParaRPr>
          </a:p>
        </p:txBody>
      </p:sp>
    </p:spTree>
    <p:extLst>
      <p:ext uri="{BB962C8B-B14F-4D97-AF65-F5344CB8AC3E}">
        <p14:creationId xmlns:p14="http://schemas.microsoft.com/office/powerpoint/2010/main" val="18357752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3347864" y="188640"/>
            <a:ext cx="2664296" cy="54006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smtClean="0"/>
              <a:t>SISTEMA DE CALIDAD</a:t>
            </a:r>
            <a:endParaRPr lang="es-MX" b="1" dirty="0"/>
          </a:p>
        </p:txBody>
      </p:sp>
      <p:sp>
        <p:nvSpPr>
          <p:cNvPr id="3" name="2 Elipse"/>
          <p:cNvSpPr/>
          <p:nvPr/>
        </p:nvSpPr>
        <p:spPr>
          <a:xfrm>
            <a:off x="798237" y="3791867"/>
            <a:ext cx="2160240"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Calidad</a:t>
            </a:r>
            <a:endParaRPr lang="es-MX" dirty="0"/>
          </a:p>
        </p:txBody>
      </p:sp>
      <p:sp>
        <p:nvSpPr>
          <p:cNvPr id="4" name="3 Elipse"/>
          <p:cNvSpPr/>
          <p:nvPr/>
        </p:nvSpPr>
        <p:spPr>
          <a:xfrm>
            <a:off x="3599892" y="1312074"/>
            <a:ext cx="2160240"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Acción Preventiva</a:t>
            </a:r>
            <a:endParaRPr lang="es-MX" dirty="0"/>
          </a:p>
        </p:txBody>
      </p:sp>
      <p:sp>
        <p:nvSpPr>
          <p:cNvPr id="5" name="4 Elipse"/>
          <p:cNvSpPr/>
          <p:nvPr/>
        </p:nvSpPr>
        <p:spPr>
          <a:xfrm>
            <a:off x="6444208" y="952034"/>
            <a:ext cx="2160240"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Alta Dirección</a:t>
            </a:r>
            <a:endParaRPr lang="es-MX" dirty="0"/>
          </a:p>
        </p:txBody>
      </p:sp>
      <p:sp>
        <p:nvSpPr>
          <p:cNvPr id="6" name="5 Flecha abajo"/>
          <p:cNvSpPr/>
          <p:nvPr/>
        </p:nvSpPr>
        <p:spPr>
          <a:xfrm rot="3333061">
            <a:off x="2555776" y="458670"/>
            <a:ext cx="360040" cy="378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rot="19552047">
            <a:off x="6264187" y="494644"/>
            <a:ext cx="360040" cy="378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bajo"/>
          <p:cNvSpPr/>
          <p:nvPr/>
        </p:nvSpPr>
        <p:spPr>
          <a:xfrm>
            <a:off x="4517994" y="924246"/>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abajo"/>
          <p:cNvSpPr/>
          <p:nvPr/>
        </p:nvSpPr>
        <p:spPr>
          <a:xfrm>
            <a:off x="1520146" y="1885310"/>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Flecha abajo"/>
          <p:cNvSpPr/>
          <p:nvPr/>
        </p:nvSpPr>
        <p:spPr>
          <a:xfrm>
            <a:off x="7362310" y="1861890"/>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abajo"/>
          <p:cNvSpPr/>
          <p:nvPr/>
        </p:nvSpPr>
        <p:spPr>
          <a:xfrm>
            <a:off x="4556733" y="2178997"/>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Elipse"/>
          <p:cNvSpPr/>
          <p:nvPr/>
        </p:nvSpPr>
        <p:spPr>
          <a:xfrm>
            <a:off x="602044" y="2325840"/>
            <a:ext cx="2529796" cy="97456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Elimina causa de Inconformidad </a:t>
            </a:r>
            <a:endParaRPr lang="es-MX" dirty="0"/>
          </a:p>
        </p:txBody>
      </p:sp>
      <p:sp>
        <p:nvSpPr>
          <p:cNvPr id="13" name="12 Elipse"/>
          <p:cNvSpPr/>
          <p:nvPr/>
        </p:nvSpPr>
        <p:spPr>
          <a:xfrm>
            <a:off x="3761910" y="2580326"/>
            <a:ext cx="2160240" cy="7200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Situación </a:t>
            </a:r>
            <a:r>
              <a:rPr lang="es-ES" dirty="0" err="1" smtClean="0"/>
              <a:t>Impotencial</a:t>
            </a:r>
            <a:endParaRPr lang="es-MX" dirty="0"/>
          </a:p>
        </p:txBody>
      </p:sp>
      <p:sp>
        <p:nvSpPr>
          <p:cNvPr id="14" name="13 Elipse"/>
          <p:cNvSpPr/>
          <p:nvPr/>
        </p:nvSpPr>
        <p:spPr>
          <a:xfrm>
            <a:off x="6606226" y="2279990"/>
            <a:ext cx="2160240" cy="7200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Grupo que Organizan</a:t>
            </a:r>
            <a:endParaRPr lang="es-MX" dirty="0"/>
          </a:p>
        </p:txBody>
      </p:sp>
      <p:sp>
        <p:nvSpPr>
          <p:cNvPr id="15" name="14 Elipse"/>
          <p:cNvSpPr/>
          <p:nvPr/>
        </p:nvSpPr>
        <p:spPr>
          <a:xfrm>
            <a:off x="754444" y="1104434"/>
            <a:ext cx="2160240"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Acción Correctiva</a:t>
            </a:r>
            <a:endParaRPr lang="es-MX" dirty="0"/>
          </a:p>
        </p:txBody>
      </p:sp>
      <p:sp>
        <p:nvSpPr>
          <p:cNvPr id="16" name="15 Flecha abajo"/>
          <p:cNvSpPr/>
          <p:nvPr/>
        </p:nvSpPr>
        <p:spPr>
          <a:xfrm>
            <a:off x="1701783" y="3387169"/>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Flecha abajo"/>
          <p:cNvSpPr/>
          <p:nvPr/>
        </p:nvSpPr>
        <p:spPr>
          <a:xfrm>
            <a:off x="7525855" y="3153562"/>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Flecha abajo"/>
          <p:cNvSpPr/>
          <p:nvPr/>
        </p:nvSpPr>
        <p:spPr>
          <a:xfrm>
            <a:off x="4680012" y="3498180"/>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Elipse"/>
          <p:cNvSpPr/>
          <p:nvPr/>
        </p:nvSpPr>
        <p:spPr>
          <a:xfrm>
            <a:off x="3851919" y="3944267"/>
            <a:ext cx="2337215"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Eficiencia</a:t>
            </a:r>
            <a:endParaRPr lang="es-MX" dirty="0"/>
          </a:p>
        </p:txBody>
      </p:sp>
      <p:sp>
        <p:nvSpPr>
          <p:cNvPr id="20" name="19 Elipse"/>
          <p:cNvSpPr/>
          <p:nvPr/>
        </p:nvSpPr>
        <p:spPr>
          <a:xfrm>
            <a:off x="6626531" y="3645023"/>
            <a:ext cx="2160240" cy="7200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Cliente</a:t>
            </a:r>
            <a:endParaRPr lang="es-MX" dirty="0"/>
          </a:p>
        </p:txBody>
      </p:sp>
      <p:sp>
        <p:nvSpPr>
          <p:cNvPr id="21" name="20 Flecha abajo"/>
          <p:cNvSpPr/>
          <p:nvPr/>
        </p:nvSpPr>
        <p:spPr>
          <a:xfrm>
            <a:off x="7675547" y="4490897"/>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Flecha abajo"/>
          <p:cNvSpPr/>
          <p:nvPr/>
        </p:nvSpPr>
        <p:spPr>
          <a:xfrm>
            <a:off x="4770022" y="4923130"/>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Flecha abajo"/>
          <p:cNvSpPr/>
          <p:nvPr/>
        </p:nvSpPr>
        <p:spPr>
          <a:xfrm>
            <a:off x="1629801" y="4664347"/>
            <a:ext cx="324036" cy="293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Elipse"/>
          <p:cNvSpPr/>
          <p:nvPr/>
        </p:nvSpPr>
        <p:spPr>
          <a:xfrm>
            <a:off x="6444208" y="4937635"/>
            <a:ext cx="2529796" cy="97456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Quien recibe</a:t>
            </a:r>
            <a:endParaRPr lang="es-MX" dirty="0"/>
          </a:p>
        </p:txBody>
      </p:sp>
      <p:sp>
        <p:nvSpPr>
          <p:cNvPr id="25" name="24 Elipse"/>
          <p:cNvSpPr/>
          <p:nvPr/>
        </p:nvSpPr>
        <p:spPr>
          <a:xfrm>
            <a:off x="3729324" y="5261583"/>
            <a:ext cx="2529796" cy="97456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Resultado Alcanzado</a:t>
            </a:r>
            <a:endParaRPr lang="es-MX" dirty="0"/>
          </a:p>
        </p:txBody>
      </p:sp>
      <p:sp>
        <p:nvSpPr>
          <p:cNvPr id="26" name="25 Elipse"/>
          <p:cNvSpPr/>
          <p:nvPr/>
        </p:nvSpPr>
        <p:spPr>
          <a:xfrm>
            <a:off x="602044" y="5069973"/>
            <a:ext cx="2529796" cy="97456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Cumple con los requisitos</a:t>
            </a:r>
            <a:endParaRPr lang="es-MX" dirty="0"/>
          </a:p>
        </p:txBody>
      </p:sp>
      <p:sp>
        <p:nvSpPr>
          <p:cNvPr id="27" name="26 CuadroTexto"/>
          <p:cNvSpPr txBox="1"/>
          <p:nvPr/>
        </p:nvSpPr>
        <p:spPr>
          <a:xfrm>
            <a:off x="2612374" y="6246706"/>
            <a:ext cx="4459312" cy="400110"/>
          </a:xfrm>
          <a:prstGeom prst="rect">
            <a:avLst/>
          </a:prstGeom>
          <a:noFill/>
        </p:spPr>
        <p:txBody>
          <a:bodyPr wrap="square" rtlCol="0">
            <a:spAutoFit/>
          </a:bodyPr>
          <a:lstStyle/>
          <a:p>
            <a:pPr algn="ctr"/>
            <a:r>
              <a:rPr lang="es-ES" sz="2000" dirty="0" smtClean="0">
                <a:latin typeface="Arial" pitchFamily="34" charset="0"/>
                <a:cs typeface="Arial" pitchFamily="34" charset="0"/>
              </a:rPr>
              <a:t>Diagrama 3.- Sistema de Calidad</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6872168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60648"/>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80" y="947597"/>
            <a:ext cx="8410726" cy="3108543"/>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1.2.- Manual de Calidad</a:t>
            </a:r>
          </a:p>
          <a:p>
            <a:pPr algn="ctr"/>
            <a:r>
              <a:rPr lang="es-ES" sz="2000" b="1" dirty="0" smtClean="0">
                <a:latin typeface="Arial" pitchFamily="34" charset="0"/>
                <a:cs typeface="Arial" pitchFamily="34" charset="0"/>
              </a:rPr>
              <a:t>¿Qué es?</a:t>
            </a:r>
          </a:p>
          <a:p>
            <a:pPr algn="just"/>
            <a:r>
              <a:rPr lang="es-MX" dirty="0" smtClean="0">
                <a:latin typeface="Arial" pitchFamily="34" charset="0"/>
                <a:cs typeface="Arial" pitchFamily="34" charset="0"/>
              </a:rPr>
              <a:t>Es </a:t>
            </a:r>
            <a:r>
              <a:rPr lang="es-MX" dirty="0">
                <a:latin typeface="Arial" pitchFamily="34" charset="0"/>
                <a:cs typeface="Arial" pitchFamily="34" charset="0"/>
              </a:rPr>
              <a:t>el documento guía del Sistema de Gestión de Calidad (SGC), desarrolla todos los epígrafes de la Norma ISO 9001 </a:t>
            </a:r>
            <a:r>
              <a:rPr lang="es-MX" dirty="0" smtClean="0">
                <a:latin typeface="Arial" pitchFamily="34" charset="0"/>
                <a:cs typeface="Arial" pitchFamily="34" charset="0"/>
              </a:rPr>
              <a:t>aplicándolos </a:t>
            </a:r>
            <a:r>
              <a:rPr lang="es-MX" dirty="0">
                <a:latin typeface="Arial" pitchFamily="34" charset="0"/>
                <a:cs typeface="Arial" pitchFamily="34" charset="0"/>
              </a:rPr>
              <a:t>a la organización e incluye todos los procedimientos y normas que se aplican en el  </a:t>
            </a:r>
            <a:r>
              <a:rPr lang="es-MX" dirty="0" smtClean="0">
                <a:latin typeface="Arial" pitchFamily="34" charset="0"/>
                <a:cs typeface="Arial" pitchFamily="34" charset="0"/>
              </a:rPr>
              <a:t>SGC </a:t>
            </a:r>
            <a:r>
              <a:rPr lang="es-MX" dirty="0">
                <a:latin typeface="Arial" pitchFamily="34" charset="0"/>
                <a:cs typeface="Arial" pitchFamily="34" charset="0"/>
              </a:rPr>
              <a:t>(Colombia, 2014)</a:t>
            </a:r>
          </a:p>
          <a:p>
            <a:pPr algn="just"/>
            <a:endParaRPr lang="es-ES" b="1" dirty="0" smtClean="0">
              <a:latin typeface="Arial" pitchFamily="34" charset="0"/>
              <a:cs typeface="Arial" pitchFamily="34" charset="0"/>
            </a:endParaRPr>
          </a:p>
          <a:p>
            <a:pPr algn="just"/>
            <a:endParaRPr lang="es-ES" b="1" dirty="0">
              <a:latin typeface="Arial" pitchFamily="34" charset="0"/>
              <a:cs typeface="Arial" pitchFamily="34" charset="0"/>
            </a:endParaRPr>
          </a:p>
          <a:p>
            <a:pPr algn="just"/>
            <a:endParaRPr lang="es-ES" b="1" dirty="0" smtClean="0">
              <a:latin typeface="Arial" pitchFamily="34" charset="0"/>
              <a:cs typeface="Arial" pitchFamily="34" charset="0"/>
            </a:endParaRPr>
          </a:p>
          <a:p>
            <a:endParaRPr lang="es-MX" dirty="0"/>
          </a:p>
        </p:txBody>
      </p:sp>
      <p:pic>
        <p:nvPicPr>
          <p:cNvPr id="15362" name="Picture 2" descr="Resultado de imagen para Manual de Calida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682" y="2996952"/>
            <a:ext cx="3829050" cy="2743201"/>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483768" y="5949280"/>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14.- Manual de Calidad</a:t>
            </a:r>
            <a:endParaRPr lang="es-MX" dirty="0">
              <a:latin typeface="Arial" pitchFamily="34" charset="0"/>
              <a:cs typeface="Arial" pitchFamily="34" charset="0"/>
            </a:endParaRPr>
          </a:p>
        </p:txBody>
      </p:sp>
    </p:spTree>
    <p:extLst>
      <p:ext uri="{BB962C8B-B14F-4D97-AF65-F5344CB8AC3E}">
        <p14:creationId xmlns:p14="http://schemas.microsoft.com/office/powerpoint/2010/main" val="19747683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260648"/>
            <a:ext cx="8712968" cy="1569660"/>
          </a:xfrm>
          <a:prstGeom prst="rect">
            <a:avLst/>
          </a:prstGeom>
          <a:noFill/>
        </p:spPr>
        <p:txBody>
          <a:bodyPr wrap="square" rtlCol="0">
            <a:spAutoFit/>
          </a:bodyPr>
          <a:lstStyle/>
          <a:p>
            <a:r>
              <a:rPr lang="es-MX" sz="2400" b="1" dirty="0">
                <a:latin typeface="Arial" pitchFamily="34" charset="0"/>
                <a:cs typeface="Arial" pitchFamily="34" charset="0"/>
              </a:rPr>
              <a:t>El Manual de Calidad</a:t>
            </a:r>
            <a:r>
              <a:rPr lang="es-MX" sz="2400" dirty="0">
                <a:latin typeface="Arial" pitchFamily="34" charset="0"/>
                <a:cs typeface="Arial" pitchFamily="34" charset="0"/>
              </a:rPr>
              <a:t> </a:t>
            </a:r>
            <a:endParaRPr lang="es-MX" sz="2400" dirty="0" smtClean="0">
              <a:latin typeface="Arial" pitchFamily="34" charset="0"/>
              <a:cs typeface="Arial" pitchFamily="34" charset="0"/>
            </a:endParaRPr>
          </a:p>
          <a:p>
            <a:r>
              <a:rPr lang="es-MX" dirty="0">
                <a:latin typeface="Arial" pitchFamily="34" charset="0"/>
                <a:cs typeface="Arial" pitchFamily="34" charset="0"/>
              </a:rPr>
              <a:t>C</a:t>
            </a:r>
            <a:r>
              <a:rPr lang="es-MX" dirty="0" smtClean="0">
                <a:latin typeface="Arial" pitchFamily="34" charset="0"/>
                <a:cs typeface="Arial" pitchFamily="34" charset="0"/>
              </a:rPr>
              <a:t>ontiene </a:t>
            </a:r>
            <a:r>
              <a:rPr lang="es-MX" dirty="0">
                <a:latin typeface="Arial" pitchFamily="34" charset="0"/>
                <a:cs typeface="Arial" pitchFamily="34" charset="0"/>
              </a:rPr>
              <a:t>la descripción detallada de todo el Sistema de Gestión de Calidad de la Organización, manual de consulta básico para la implantación, mantenimiento y mejora </a:t>
            </a:r>
            <a:r>
              <a:rPr lang="es-MX" dirty="0" smtClean="0">
                <a:latin typeface="Arial" pitchFamily="34" charset="0"/>
                <a:cs typeface="Arial" pitchFamily="34" charset="0"/>
              </a:rPr>
              <a:t>continua </a:t>
            </a:r>
            <a:r>
              <a:rPr lang="es-MX" dirty="0">
                <a:latin typeface="Arial" pitchFamily="34" charset="0"/>
                <a:cs typeface="Arial" pitchFamily="34" charset="0"/>
              </a:rPr>
              <a:t>del </a:t>
            </a:r>
            <a:r>
              <a:rPr lang="es-MX" dirty="0" smtClean="0">
                <a:latin typeface="Arial" pitchFamily="34" charset="0"/>
                <a:cs typeface="Arial" pitchFamily="34" charset="0"/>
              </a:rPr>
              <a:t>SGC </a:t>
            </a:r>
            <a:r>
              <a:rPr lang="es-MX" dirty="0">
                <a:latin typeface="Arial" pitchFamily="34" charset="0"/>
                <a:cs typeface="Arial" pitchFamily="34" charset="0"/>
              </a:rPr>
              <a:t>(Colombia, 2014)</a:t>
            </a:r>
          </a:p>
          <a:p>
            <a:endParaRPr lang="es-MX" dirty="0">
              <a:latin typeface="Arial" pitchFamily="34" charset="0"/>
              <a:cs typeface="Arial" pitchFamily="34" charset="0"/>
            </a:endParaRPr>
          </a:p>
        </p:txBody>
      </p:sp>
      <p:sp>
        <p:nvSpPr>
          <p:cNvPr id="3" name="2 Rectángulo"/>
          <p:cNvSpPr/>
          <p:nvPr/>
        </p:nvSpPr>
        <p:spPr>
          <a:xfrm>
            <a:off x="179512" y="1700808"/>
            <a:ext cx="8856984" cy="1754326"/>
          </a:xfrm>
          <a:prstGeom prst="rect">
            <a:avLst/>
          </a:prstGeom>
        </p:spPr>
        <p:txBody>
          <a:bodyPr wrap="square">
            <a:spAutoFit/>
          </a:bodyPr>
          <a:lstStyle/>
          <a:p>
            <a:r>
              <a:rPr lang="es-MX" b="1" dirty="0">
                <a:latin typeface="Arial" pitchFamily="34" charset="0"/>
                <a:cs typeface="Arial" pitchFamily="34" charset="0"/>
              </a:rPr>
              <a:t>El objetivo del Manual de Calidad </a:t>
            </a:r>
            <a:endParaRPr lang="es-MX" b="1" dirty="0" smtClean="0">
              <a:latin typeface="Arial" pitchFamily="34" charset="0"/>
              <a:cs typeface="Arial" pitchFamily="34" charset="0"/>
            </a:endParaRPr>
          </a:p>
          <a:p>
            <a:r>
              <a:rPr lang="es-MX" dirty="0">
                <a:latin typeface="Arial" pitchFamily="34" charset="0"/>
                <a:cs typeface="Arial" pitchFamily="34" charset="0"/>
              </a:rPr>
              <a:t>E</a:t>
            </a:r>
            <a:r>
              <a:rPr lang="es-MX" dirty="0" smtClean="0">
                <a:latin typeface="Arial" pitchFamily="34" charset="0"/>
                <a:cs typeface="Arial" pitchFamily="34" charset="0"/>
              </a:rPr>
              <a:t>s </a:t>
            </a:r>
            <a:r>
              <a:rPr lang="es-MX" dirty="0">
                <a:latin typeface="Arial" pitchFamily="34" charset="0"/>
                <a:cs typeface="Arial" pitchFamily="34" charset="0"/>
              </a:rPr>
              <a:t>facilitar una descripción  Sistema de Gestión de la Organización, que sirva de referencia para la aplicación de este sistema y se complemente con el conjunto de documentación del </a:t>
            </a:r>
            <a:r>
              <a:rPr lang="es-MX" dirty="0" smtClean="0">
                <a:latin typeface="Arial" pitchFamily="34" charset="0"/>
                <a:cs typeface="Arial" pitchFamily="34" charset="0"/>
              </a:rPr>
              <a:t>sistema </a:t>
            </a:r>
            <a:r>
              <a:rPr lang="es-MX" dirty="0">
                <a:latin typeface="Arial" pitchFamily="34" charset="0"/>
                <a:cs typeface="Arial" pitchFamily="34" charset="0"/>
              </a:rPr>
              <a:t>(Colombia, 2014)</a:t>
            </a:r>
          </a:p>
          <a:p>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p:txBody>
      </p:sp>
      <p:pic>
        <p:nvPicPr>
          <p:cNvPr id="17410" name="Picture 2" descr="Resultado de imagen para Manual de Calida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5791" y="2852936"/>
            <a:ext cx="3170005" cy="2376264"/>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378348" y="5229200"/>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15.- Manual de Calidad</a:t>
            </a:r>
            <a:endParaRPr lang="es-MX" dirty="0">
              <a:latin typeface="Arial" pitchFamily="34" charset="0"/>
              <a:cs typeface="Arial" pitchFamily="34" charset="0"/>
            </a:endParaRPr>
          </a:p>
        </p:txBody>
      </p:sp>
    </p:spTree>
    <p:extLst>
      <p:ext uri="{BB962C8B-B14F-4D97-AF65-F5344CB8AC3E}">
        <p14:creationId xmlns:p14="http://schemas.microsoft.com/office/powerpoint/2010/main" val="42946530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7272808" cy="461665"/>
          </a:xfrm>
          <a:prstGeom prst="rect">
            <a:avLst/>
          </a:prstGeom>
          <a:noFill/>
        </p:spPr>
        <p:txBody>
          <a:bodyPr wrap="square" rtlCol="0">
            <a:spAutoFit/>
          </a:bodyPr>
          <a:lstStyle/>
          <a:p>
            <a:r>
              <a:rPr lang="es-ES" sz="2400" b="1" dirty="0" smtClean="0">
                <a:latin typeface="Arial" pitchFamily="34" charset="0"/>
                <a:cs typeface="Arial" pitchFamily="34" charset="0"/>
              </a:rPr>
              <a:t>Requisitos Para Realizar un Manual de Calidad</a:t>
            </a:r>
            <a:endParaRPr lang="es-MX" sz="2400" b="1" dirty="0">
              <a:latin typeface="Arial" pitchFamily="34" charset="0"/>
              <a:cs typeface="Arial" pitchFamily="34" charset="0"/>
            </a:endParaRPr>
          </a:p>
        </p:txBody>
      </p:sp>
      <p:graphicFrame>
        <p:nvGraphicFramePr>
          <p:cNvPr id="3" name="2 Diagrama"/>
          <p:cNvGraphicFramePr/>
          <p:nvPr>
            <p:extLst>
              <p:ext uri="{D42A27DB-BD31-4B8C-83A1-F6EECF244321}">
                <p14:modId xmlns:p14="http://schemas.microsoft.com/office/powerpoint/2010/main" val="44290178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2604168" y="6148420"/>
            <a:ext cx="4459312" cy="707886"/>
          </a:xfrm>
          <a:prstGeom prst="rect">
            <a:avLst/>
          </a:prstGeom>
          <a:noFill/>
        </p:spPr>
        <p:txBody>
          <a:bodyPr wrap="square" rtlCol="0">
            <a:spAutoFit/>
          </a:bodyPr>
          <a:lstStyle/>
          <a:p>
            <a:pPr algn="ctr"/>
            <a:r>
              <a:rPr lang="es-ES" sz="2000" dirty="0" smtClean="0">
                <a:latin typeface="Arial" pitchFamily="34" charset="0"/>
                <a:cs typeface="Arial" pitchFamily="34" charset="0"/>
              </a:rPr>
              <a:t>Diagrama 4.- Requisitos para un Manual de Calidad</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11206253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7272808" cy="461665"/>
          </a:xfrm>
          <a:prstGeom prst="rect">
            <a:avLst/>
          </a:prstGeom>
          <a:noFill/>
        </p:spPr>
        <p:txBody>
          <a:bodyPr wrap="square" rtlCol="0">
            <a:spAutoFit/>
          </a:bodyPr>
          <a:lstStyle/>
          <a:p>
            <a:r>
              <a:rPr lang="es-ES" sz="2400" b="1" dirty="0" smtClean="0">
                <a:latin typeface="Arial" pitchFamily="34" charset="0"/>
                <a:cs typeface="Arial" pitchFamily="34" charset="0"/>
              </a:rPr>
              <a:t>Contenido de un Manual de Calidad</a:t>
            </a:r>
            <a:endParaRPr lang="es-MX" sz="2400" b="1" dirty="0">
              <a:latin typeface="Arial" pitchFamily="34" charset="0"/>
              <a:cs typeface="Arial" pitchFamily="34" charset="0"/>
            </a:endParaRPr>
          </a:p>
        </p:txBody>
      </p:sp>
      <p:sp>
        <p:nvSpPr>
          <p:cNvPr id="3" name="2 Elipse"/>
          <p:cNvSpPr/>
          <p:nvPr/>
        </p:nvSpPr>
        <p:spPr>
          <a:xfrm>
            <a:off x="3275856" y="2752831"/>
            <a:ext cx="2160240" cy="100811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b="1" dirty="0" smtClean="0"/>
              <a:t>Manual de Calidad</a:t>
            </a:r>
            <a:endParaRPr lang="es-MX" b="1" dirty="0"/>
          </a:p>
        </p:txBody>
      </p:sp>
      <p:sp>
        <p:nvSpPr>
          <p:cNvPr id="4" name="3 Rectángulo redondeado"/>
          <p:cNvSpPr/>
          <p:nvPr/>
        </p:nvSpPr>
        <p:spPr>
          <a:xfrm>
            <a:off x="683568" y="1052736"/>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Anexos</a:t>
            </a:r>
            <a:endParaRPr lang="es-MX" dirty="0"/>
          </a:p>
        </p:txBody>
      </p:sp>
      <p:sp>
        <p:nvSpPr>
          <p:cNvPr id="5" name="4 Rectángulo redondeado"/>
          <p:cNvSpPr/>
          <p:nvPr/>
        </p:nvSpPr>
        <p:spPr>
          <a:xfrm>
            <a:off x="3347864" y="935424"/>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Titulo y Alcance:</a:t>
            </a:r>
          </a:p>
          <a:p>
            <a:pPr algn="ctr"/>
            <a:r>
              <a:rPr lang="es-ES" dirty="0" smtClean="0"/>
              <a:t>Organización del Manual</a:t>
            </a:r>
            <a:endParaRPr lang="es-MX" dirty="0"/>
          </a:p>
        </p:txBody>
      </p:sp>
      <p:sp>
        <p:nvSpPr>
          <p:cNvPr id="6" name="5 Rectángulo redondeado"/>
          <p:cNvSpPr/>
          <p:nvPr/>
        </p:nvSpPr>
        <p:spPr>
          <a:xfrm>
            <a:off x="395536" y="2607180"/>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Descripción del Sistema de Gestión de la Calidad</a:t>
            </a:r>
            <a:endParaRPr lang="es-MX" dirty="0"/>
          </a:p>
        </p:txBody>
      </p:sp>
      <p:sp>
        <p:nvSpPr>
          <p:cNvPr id="7" name="6 Rectángulo redondeado"/>
          <p:cNvSpPr/>
          <p:nvPr/>
        </p:nvSpPr>
        <p:spPr>
          <a:xfrm>
            <a:off x="5868144" y="987153"/>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Tabla de Contenidos: Índice del manual</a:t>
            </a:r>
            <a:endParaRPr lang="es-MX" dirty="0"/>
          </a:p>
        </p:txBody>
      </p:sp>
      <p:sp>
        <p:nvSpPr>
          <p:cNvPr id="8" name="7 Rectángulo redondeado"/>
          <p:cNvSpPr/>
          <p:nvPr/>
        </p:nvSpPr>
        <p:spPr>
          <a:xfrm>
            <a:off x="416108" y="4293096"/>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Referencias: </a:t>
            </a:r>
            <a:endParaRPr lang="es-MX" dirty="0"/>
          </a:p>
        </p:txBody>
      </p:sp>
      <p:sp>
        <p:nvSpPr>
          <p:cNvPr id="9" name="8 Rectángulo redondeado"/>
          <p:cNvSpPr/>
          <p:nvPr/>
        </p:nvSpPr>
        <p:spPr>
          <a:xfrm>
            <a:off x="6084168" y="2573435"/>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Revisión Aprobación, y modificación: Cumplimentados </a:t>
            </a:r>
            <a:endParaRPr lang="es-MX" dirty="0"/>
          </a:p>
        </p:txBody>
      </p:sp>
      <p:sp>
        <p:nvSpPr>
          <p:cNvPr id="10" name="9 Rectángulo redondeado"/>
          <p:cNvSpPr/>
          <p:nvPr/>
        </p:nvSpPr>
        <p:spPr>
          <a:xfrm>
            <a:off x="3091345" y="4725144"/>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Organización, Responsabilidad y Autoridad</a:t>
            </a:r>
            <a:endParaRPr lang="es-MX" dirty="0"/>
          </a:p>
        </p:txBody>
      </p:sp>
      <p:sp>
        <p:nvSpPr>
          <p:cNvPr id="11" name="10 Rectángulo redondeado"/>
          <p:cNvSpPr/>
          <p:nvPr/>
        </p:nvSpPr>
        <p:spPr>
          <a:xfrm>
            <a:off x="5724128" y="4293096"/>
            <a:ext cx="2232248" cy="115212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Política y Objetivos de Calidad: Metas de Calidad</a:t>
            </a:r>
            <a:endParaRPr lang="es-MX" dirty="0"/>
          </a:p>
        </p:txBody>
      </p:sp>
      <p:cxnSp>
        <p:nvCxnSpPr>
          <p:cNvPr id="13" name="12 Conector angular"/>
          <p:cNvCxnSpPr>
            <a:stCxn id="3" idx="2"/>
          </p:cNvCxnSpPr>
          <p:nvPr/>
        </p:nvCxnSpPr>
        <p:spPr>
          <a:xfrm rot="10800000">
            <a:off x="2627784" y="3256887"/>
            <a:ext cx="648072" cy="12700"/>
          </a:xfrm>
          <a:prstGeom prst="bentConnector3">
            <a:avLst/>
          </a:prstGeom>
          <a:ln>
            <a:tailEnd type="arrow"/>
          </a:ln>
        </p:spPr>
        <p:style>
          <a:lnRef idx="1">
            <a:schemeClr val="dk1"/>
          </a:lnRef>
          <a:fillRef idx="0">
            <a:schemeClr val="dk1"/>
          </a:fillRef>
          <a:effectRef idx="0">
            <a:schemeClr val="dk1"/>
          </a:effectRef>
          <a:fontRef idx="minor">
            <a:schemeClr val="tx1"/>
          </a:fontRef>
        </p:style>
      </p:cxnSp>
      <p:cxnSp>
        <p:nvCxnSpPr>
          <p:cNvPr id="18" name="17 Conector recto de flecha"/>
          <p:cNvCxnSpPr/>
          <p:nvPr/>
        </p:nvCxnSpPr>
        <p:spPr>
          <a:xfrm flipV="1">
            <a:off x="4207469" y="2139281"/>
            <a:ext cx="0" cy="6135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19 Conector recto de flecha"/>
          <p:cNvCxnSpPr/>
          <p:nvPr/>
        </p:nvCxnSpPr>
        <p:spPr>
          <a:xfrm flipV="1">
            <a:off x="5323593" y="2204864"/>
            <a:ext cx="544551" cy="7200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21 Conector recto de flecha"/>
          <p:cNvCxnSpPr/>
          <p:nvPr/>
        </p:nvCxnSpPr>
        <p:spPr>
          <a:xfrm>
            <a:off x="5323593" y="3725563"/>
            <a:ext cx="544551" cy="5675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23 Conector recto de flecha"/>
          <p:cNvCxnSpPr>
            <a:endCxn id="10" idx="0"/>
          </p:cNvCxnSpPr>
          <p:nvPr/>
        </p:nvCxnSpPr>
        <p:spPr>
          <a:xfrm>
            <a:off x="4207469" y="3760943"/>
            <a:ext cx="0" cy="9642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 name="25 Conector recto de flecha"/>
          <p:cNvCxnSpPr/>
          <p:nvPr/>
        </p:nvCxnSpPr>
        <p:spPr>
          <a:xfrm flipH="1">
            <a:off x="2771800" y="3725563"/>
            <a:ext cx="720080" cy="85556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29 Conector recto de flecha"/>
          <p:cNvCxnSpPr>
            <a:stCxn id="3" idx="1"/>
          </p:cNvCxnSpPr>
          <p:nvPr/>
        </p:nvCxnSpPr>
        <p:spPr>
          <a:xfrm flipH="1" flipV="1">
            <a:off x="2951819" y="2204864"/>
            <a:ext cx="640397" cy="6956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1" name="30 CuadroTexto"/>
          <p:cNvSpPr txBox="1"/>
          <p:nvPr/>
        </p:nvSpPr>
        <p:spPr>
          <a:xfrm>
            <a:off x="1313638" y="6148420"/>
            <a:ext cx="6300700" cy="400110"/>
          </a:xfrm>
          <a:prstGeom prst="rect">
            <a:avLst/>
          </a:prstGeom>
          <a:noFill/>
        </p:spPr>
        <p:txBody>
          <a:bodyPr wrap="square" rtlCol="0">
            <a:spAutoFit/>
          </a:bodyPr>
          <a:lstStyle/>
          <a:p>
            <a:pPr algn="ctr"/>
            <a:r>
              <a:rPr lang="es-ES" sz="2000" dirty="0" smtClean="0">
                <a:latin typeface="Arial" pitchFamily="34" charset="0"/>
                <a:cs typeface="Arial" pitchFamily="34" charset="0"/>
              </a:rPr>
              <a:t>Diagrama 5.- Contenido para un Manual de Calidad</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34619825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260648"/>
            <a:ext cx="8352928" cy="4462760"/>
          </a:xfrm>
          <a:prstGeom prst="rect">
            <a:avLst/>
          </a:prstGeom>
          <a:noFill/>
        </p:spPr>
        <p:txBody>
          <a:bodyPr wrap="square" lIns="91440" tIns="45720" rIns="91440" bIns="45720">
            <a:spAutoFit/>
          </a:bodyPr>
          <a:lstStyle/>
          <a:p>
            <a:pPr algn="ctr"/>
            <a:r>
              <a:rPr lang="es-ES" sz="5400" b="1" cap="none" spc="0" dirty="0" smtClean="0">
                <a:ln w="24500" cmpd="dbl">
                  <a:solidFill>
                    <a:srgbClr val="FFFF00"/>
                  </a:solidFill>
                  <a:prstDash val="solid"/>
                  <a:miter lim="800000"/>
                </a:ln>
                <a:solidFill>
                  <a:schemeClr val="tx1">
                    <a:lumMod val="85000"/>
                    <a:lumOff val="15000"/>
                  </a:schemeClr>
                </a:solidFill>
                <a:effectLst>
                  <a:outerShdw blurRad="38100" dist="38100" dir="7020000" algn="tl">
                    <a:srgbClr val="000000">
                      <a:alpha val="35000"/>
                    </a:srgbClr>
                  </a:outerShdw>
                </a:effectLst>
              </a:rPr>
              <a:t>Unidad I</a:t>
            </a:r>
          </a:p>
          <a:p>
            <a:pPr algn="ctr"/>
            <a:r>
              <a:rPr lang="es-ES" sz="4400" b="1" dirty="0" smtClean="0">
                <a:ln w="24500" cmpd="dbl">
                  <a:solidFill>
                    <a:schemeClr val="tx1">
                      <a:lumMod val="65000"/>
                      <a:lumOff val="3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 BERKLEY" pitchFamily="2" charset="0"/>
              </a:rPr>
              <a:t>La organización y Administración de la Calidad en el Lugar de Trabajo con el uso dela ley Federal de Metrología</a:t>
            </a:r>
          </a:p>
          <a:p>
            <a:pPr algn="ctr"/>
            <a:endParaRPr lang="es-E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2050" name="Picture 2" descr="Resultado de imagen para metrologi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861048"/>
            <a:ext cx="5066209" cy="215245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267744" y="6013502"/>
            <a:ext cx="5184576"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 Metrología (Instrumentos)</a:t>
            </a:r>
            <a:endParaRPr lang="es-MX" dirty="0">
              <a:latin typeface="Arial" pitchFamily="34" charset="0"/>
              <a:cs typeface="Arial" pitchFamily="34" charset="0"/>
            </a:endParaRPr>
          </a:p>
        </p:txBody>
      </p:sp>
    </p:spTree>
    <p:extLst>
      <p:ext uri="{BB962C8B-B14F-4D97-AF65-F5344CB8AC3E}">
        <p14:creationId xmlns:p14="http://schemas.microsoft.com/office/powerpoint/2010/main" val="14412189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30351"/>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80" y="938237"/>
            <a:ext cx="8410726" cy="3108543"/>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1.3.- Auditorias de Calidad</a:t>
            </a:r>
          </a:p>
          <a:p>
            <a:pPr algn="ctr"/>
            <a:r>
              <a:rPr lang="es-ES" sz="2000" b="1" dirty="0" smtClean="0">
                <a:latin typeface="Arial" pitchFamily="34" charset="0"/>
                <a:cs typeface="Arial" pitchFamily="34" charset="0"/>
              </a:rPr>
              <a:t>¿Qué es?</a:t>
            </a:r>
          </a:p>
          <a:p>
            <a:r>
              <a:rPr lang="es-MX" dirty="0" smtClean="0">
                <a:latin typeface="Arial" pitchFamily="34" charset="0"/>
                <a:cs typeface="Arial" pitchFamily="34" charset="0"/>
              </a:rPr>
              <a:t>«Proceso sistemático, independiente y documentado para obtener evidencias de la auditoría (registros, declaraciones de hechos o cualquier otra información) y evaluarlas de manera objetiva con el fin de determinar la extensión en que se cumplen los criterios de auditoría (conjunto de políticas, procedimientos o requisitos utilizados como referencia)". </a:t>
            </a:r>
            <a:r>
              <a:rPr lang="es-MX" dirty="0">
                <a:latin typeface="Arial" pitchFamily="34" charset="0"/>
                <a:cs typeface="Arial" pitchFamily="34" charset="0"/>
              </a:rPr>
              <a:t>(Cabrera, 2016)</a:t>
            </a:r>
          </a:p>
          <a:p>
            <a:endParaRPr lang="es-ES" dirty="0">
              <a:latin typeface="Arial" pitchFamily="34" charset="0"/>
              <a:cs typeface="Arial" pitchFamily="34" charset="0"/>
            </a:endParaRPr>
          </a:p>
          <a:p>
            <a:pPr algn="just"/>
            <a:endParaRPr lang="es-ES" b="1" dirty="0" smtClean="0">
              <a:latin typeface="Arial" pitchFamily="34" charset="0"/>
              <a:cs typeface="Arial" pitchFamily="34" charset="0"/>
            </a:endParaRPr>
          </a:p>
          <a:p>
            <a:endParaRPr lang="es-MX" dirty="0"/>
          </a:p>
        </p:txBody>
      </p:sp>
      <p:pic>
        <p:nvPicPr>
          <p:cNvPr id="18434" name="Picture 2" descr="Resultado de imagen para Auditoriade Calida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0155" y="3212976"/>
            <a:ext cx="3040103" cy="2592288"/>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378348" y="5852864"/>
            <a:ext cx="4641924"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16.- Auditoria</a:t>
            </a:r>
            <a:endParaRPr lang="es-MX" dirty="0">
              <a:latin typeface="Arial" pitchFamily="34" charset="0"/>
              <a:cs typeface="Arial" pitchFamily="34" charset="0"/>
            </a:endParaRPr>
          </a:p>
        </p:txBody>
      </p:sp>
    </p:spTree>
    <p:extLst>
      <p:ext uri="{BB962C8B-B14F-4D97-AF65-F5344CB8AC3E}">
        <p14:creationId xmlns:p14="http://schemas.microsoft.com/office/powerpoint/2010/main" val="9539423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332656"/>
            <a:ext cx="8784976" cy="4062651"/>
          </a:xfrm>
          <a:prstGeom prst="rect">
            <a:avLst/>
          </a:prstGeom>
          <a:noFill/>
        </p:spPr>
        <p:txBody>
          <a:bodyPr wrap="square" rtlCol="0">
            <a:spAutoFit/>
          </a:bodyPr>
          <a:lstStyle/>
          <a:p>
            <a:r>
              <a:rPr lang="es-ES" sz="2400" b="1" dirty="0" smtClean="0">
                <a:latin typeface="Arial" pitchFamily="34" charset="0"/>
                <a:cs typeface="Arial" pitchFamily="34" charset="0"/>
              </a:rPr>
              <a:t>Clasificación de Auditorias</a:t>
            </a:r>
          </a:p>
          <a:p>
            <a:pPr marL="285750" indent="-285750">
              <a:buFont typeface="Arial" pitchFamily="34" charset="0"/>
              <a:buChar char="•"/>
            </a:pPr>
            <a:r>
              <a:rPr lang="es-MX" dirty="0" smtClean="0">
                <a:latin typeface="Arial" pitchFamily="34" charset="0"/>
                <a:cs typeface="Arial" pitchFamily="34" charset="0"/>
              </a:rPr>
              <a:t>Auditoría interna o de primera parte: se realiza por miembros de la </a:t>
            </a:r>
          </a:p>
          <a:p>
            <a:r>
              <a:rPr lang="es-MX" dirty="0" smtClean="0">
                <a:latin typeface="Arial" pitchFamily="34" charset="0"/>
                <a:cs typeface="Arial" pitchFamily="34" charset="0"/>
              </a:rPr>
              <a:t>propia organización o por otras personas que actúan de parte de ésta, </a:t>
            </a:r>
          </a:p>
          <a:p>
            <a:r>
              <a:rPr lang="es-MX" dirty="0" smtClean="0">
                <a:latin typeface="Arial" pitchFamily="34" charset="0"/>
                <a:cs typeface="Arial" pitchFamily="34" charset="0"/>
              </a:rPr>
              <a:t>para fines internos. Proporcionan información para la dirección y para las </a:t>
            </a:r>
          </a:p>
          <a:p>
            <a:r>
              <a:rPr lang="es-MX" dirty="0" smtClean="0">
                <a:latin typeface="Arial" pitchFamily="34" charset="0"/>
                <a:cs typeface="Arial" pitchFamily="34" charset="0"/>
              </a:rPr>
              <a:t>acciones correctivas, preventivas o de mejora.  </a:t>
            </a:r>
          </a:p>
          <a:p>
            <a:r>
              <a:rPr lang="es-MX" dirty="0" smtClean="0">
                <a:latin typeface="Arial" pitchFamily="34" charset="0"/>
                <a:cs typeface="Arial" pitchFamily="34" charset="0"/>
              </a:rPr>
              <a:t>• Auditoría externa o de segunda parte: se realiza por los clientes de la </a:t>
            </a:r>
          </a:p>
          <a:p>
            <a:r>
              <a:rPr lang="es-MX" dirty="0" smtClean="0">
                <a:latin typeface="Arial" pitchFamily="34" charset="0"/>
                <a:cs typeface="Arial" pitchFamily="34" charset="0"/>
              </a:rPr>
              <a:t>organización o por otras personas que actúan de parte de éste, cuando </a:t>
            </a:r>
          </a:p>
          <a:p>
            <a:r>
              <a:rPr lang="es-MX" dirty="0" smtClean="0">
                <a:latin typeface="Arial" pitchFamily="34" charset="0"/>
                <a:cs typeface="Arial" pitchFamily="34" charset="0"/>
              </a:rPr>
              <a:t>existe un contrato. Proporcionan confianza al cliente en la organización </a:t>
            </a:r>
          </a:p>
          <a:p>
            <a:r>
              <a:rPr lang="es-MX" dirty="0" smtClean="0">
                <a:latin typeface="Arial" pitchFamily="34" charset="0"/>
                <a:cs typeface="Arial" pitchFamily="34" charset="0"/>
              </a:rPr>
              <a:t>suministradora.  </a:t>
            </a:r>
          </a:p>
          <a:p>
            <a:r>
              <a:rPr lang="es-MX" dirty="0" smtClean="0">
                <a:latin typeface="Arial" pitchFamily="34" charset="0"/>
                <a:cs typeface="Arial" pitchFamily="34" charset="0"/>
              </a:rPr>
              <a:t>• Auditoría externa o de tercera parte: se realiza por organizaciones </a:t>
            </a:r>
          </a:p>
          <a:p>
            <a:r>
              <a:rPr lang="es-MX" dirty="0" smtClean="0">
                <a:latin typeface="Arial" pitchFamily="34" charset="0"/>
                <a:cs typeface="Arial" pitchFamily="34" charset="0"/>
              </a:rPr>
              <a:t>competentes de certificación para obtener la certificación del sistema de </a:t>
            </a:r>
          </a:p>
          <a:p>
            <a:r>
              <a:rPr lang="es-MX" dirty="0" smtClean="0">
                <a:latin typeface="Arial" pitchFamily="34" charset="0"/>
                <a:cs typeface="Arial" pitchFamily="34" charset="0"/>
              </a:rPr>
              <a:t>gestión de calidad. Proporcionan confianza a los clientes potenciales de la </a:t>
            </a:r>
          </a:p>
          <a:p>
            <a:r>
              <a:rPr lang="es-MX" dirty="0" smtClean="0">
                <a:latin typeface="Arial" pitchFamily="34" charset="0"/>
                <a:cs typeface="Arial" pitchFamily="34" charset="0"/>
              </a:rPr>
              <a:t>organización.</a:t>
            </a:r>
            <a:r>
              <a:rPr lang="es-MX" dirty="0">
                <a:latin typeface="Arial" pitchFamily="34" charset="0"/>
                <a:cs typeface="Arial" pitchFamily="34" charset="0"/>
              </a:rPr>
              <a:t> (Cabrera, 2016)</a:t>
            </a:r>
          </a:p>
          <a:p>
            <a:endParaRPr lang="es-ES" dirty="0">
              <a:latin typeface="Arial" pitchFamily="34" charset="0"/>
              <a:cs typeface="Arial" pitchFamily="34" charset="0"/>
            </a:endParaRPr>
          </a:p>
        </p:txBody>
      </p:sp>
      <p:pic>
        <p:nvPicPr>
          <p:cNvPr id="21506" name="Picture 2" descr="Resultado de imagen para Auditoriade Calida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005064"/>
            <a:ext cx="4114800" cy="2286001"/>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378348" y="6338874"/>
            <a:ext cx="4641924"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17.- Auditoria</a:t>
            </a:r>
            <a:endParaRPr lang="es-MX" dirty="0">
              <a:latin typeface="Arial" pitchFamily="34" charset="0"/>
              <a:cs typeface="Arial" pitchFamily="34" charset="0"/>
            </a:endParaRPr>
          </a:p>
        </p:txBody>
      </p:sp>
    </p:spTree>
    <p:extLst>
      <p:ext uri="{BB962C8B-B14F-4D97-AF65-F5344CB8AC3E}">
        <p14:creationId xmlns:p14="http://schemas.microsoft.com/office/powerpoint/2010/main" val="22444037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332656"/>
            <a:ext cx="8784976" cy="4431983"/>
          </a:xfrm>
          <a:prstGeom prst="rect">
            <a:avLst/>
          </a:prstGeom>
          <a:noFill/>
        </p:spPr>
        <p:txBody>
          <a:bodyPr wrap="square" rtlCol="0">
            <a:spAutoFit/>
          </a:bodyPr>
          <a:lstStyle/>
          <a:p>
            <a:r>
              <a:rPr lang="es-MX" sz="2400" b="1" dirty="0" smtClean="0">
                <a:latin typeface="Arial" pitchFamily="34" charset="0"/>
                <a:cs typeface="Arial" pitchFamily="34" charset="0"/>
              </a:rPr>
              <a:t>Cualquier organización necesita realizar auditorías internas: </a:t>
            </a:r>
          </a:p>
          <a:p>
            <a:pPr marL="285750" indent="-285750">
              <a:buFont typeface="Arial" pitchFamily="34" charset="0"/>
              <a:buChar char="•"/>
            </a:pPr>
            <a:r>
              <a:rPr lang="es-MX" dirty="0" smtClean="0">
                <a:latin typeface="Arial" pitchFamily="34" charset="0"/>
                <a:cs typeface="Arial" pitchFamily="34" charset="0"/>
              </a:rPr>
              <a:t>Para verificar que el sistema de la calidad está implantado y cumple continuamente con los requisitos especificados.  </a:t>
            </a:r>
          </a:p>
          <a:p>
            <a:r>
              <a:rPr lang="es-MX" dirty="0" smtClean="0">
                <a:latin typeface="Arial" pitchFamily="34" charset="0"/>
                <a:cs typeface="Arial" pitchFamily="34" charset="0"/>
              </a:rPr>
              <a:t>• Para establecer la eficacia y la eficiencia del sistema en la consecución de los objetivos de la calidad establecidos.  </a:t>
            </a:r>
          </a:p>
          <a:p>
            <a:r>
              <a:rPr lang="es-MX" dirty="0" smtClean="0">
                <a:latin typeface="Arial" pitchFamily="34" charset="0"/>
                <a:cs typeface="Arial" pitchFamily="34" charset="0"/>
              </a:rPr>
              <a:t>• Para dar confianza a los clientes de la organización de que la misma dispone de una herramienta de autoevaluación que asegura la consecución de las características de la calidad de sus procesos, productos/servicios.  </a:t>
            </a:r>
          </a:p>
          <a:p>
            <a:r>
              <a:rPr lang="es-MX" dirty="0" smtClean="0">
                <a:latin typeface="Arial" pitchFamily="34" charset="0"/>
                <a:cs typeface="Arial" pitchFamily="34" charset="0"/>
              </a:rPr>
              <a:t>• Para facilitar la inscripción en un registro del sistema de la calidad de la organización con referencia a una norma internacional.  </a:t>
            </a:r>
          </a:p>
          <a:p>
            <a:r>
              <a:rPr lang="es-MX" dirty="0" smtClean="0">
                <a:latin typeface="Arial" pitchFamily="34" charset="0"/>
                <a:cs typeface="Arial" pitchFamily="34" charset="0"/>
              </a:rPr>
              <a:t>• Para dar cumplimiento a lo señalado por los requisitos de las normas internacionales de carácter contractual en sus relaciones con los clientes </a:t>
            </a:r>
            <a:r>
              <a:rPr lang="es-MX" dirty="0">
                <a:latin typeface="Arial" pitchFamily="34" charset="0"/>
                <a:cs typeface="Arial" pitchFamily="34" charset="0"/>
              </a:rPr>
              <a:t>(Cabrera, 2016)</a:t>
            </a:r>
          </a:p>
          <a:p>
            <a:endParaRPr lang="es-MX" dirty="0" smtClean="0">
              <a:latin typeface="Arial" pitchFamily="34" charset="0"/>
              <a:cs typeface="Arial" pitchFamily="34" charset="0"/>
            </a:endParaRPr>
          </a:p>
        </p:txBody>
      </p:sp>
      <p:pic>
        <p:nvPicPr>
          <p:cNvPr id="22530" name="Picture 2" descr="Resultado de imagen para Auditoriade Calida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4365104"/>
            <a:ext cx="3024336" cy="1915413"/>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378348" y="6338874"/>
            <a:ext cx="4641924"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18.- Auditorias Internas</a:t>
            </a:r>
            <a:endParaRPr lang="es-MX" dirty="0">
              <a:latin typeface="Arial" pitchFamily="34" charset="0"/>
              <a:cs typeface="Arial" pitchFamily="34" charset="0"/>
            </a:endParaRPr>
          </a:p>
        </p:txBody>
      </p:sp>
    </p:spTree>
    <p:extLst>
      <p:ext uri="{BB962C8B-B14F-4D97-AF65-F5344CB8AC3E}">
        <p14:creationId xmlns:p14="http://schemas.microsoft.com/office/powerpoint/2010/main" val="5792959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30351"/>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80" y="938237"/>
            <a:ext cx="8410726" cy="1446550"/>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1.4.- Historia de la Calidad</a:t>
            </a:r>
          </a:p>
          <a:p>
            <a:pPr algn="ctr"/>
            <a:r>
              <a:rPr lang="es-ES" sz="2000" b="1" dirty="0" smtClean="0">
                <a:latin typeface="Arial" pitchFamily="34" charset="0"/>
                <a:cs typeface="Arial" pitchFamily="34" charset="0"/>
              </a:rPr>
              <a:t>¿Qué es?</a:t>
            </a:r>
          </a:p>
          <a:p>
            <a:pPr algn="just"/>
            <a:endParaRPr lang="es-ES" b="1" dirty="0" smtClean="0">
              <a:latin typeface="Arial" pitchFamily="34" charset="0"/>
              <a:cs typeface="Arial" pitchFamily="34" charset="0"/>
            </a:endParaRPr>
          </a:p>
          <a:p>
            <a:endParaRPr lang="es-MX" dirty="0"/>
          </a:p>
        </p:txBody>
      </p:sp>
      <p:sp>
        <p:nvSpPr>
          <p:cNvPr id="4" name="3 CuadroTexto"/>
          <p:cNvSpPr txBox="1"/>
          <p:nvPr/>
        </p:nvSpPr>
        <p:spPr>
          <a:xfrm>
            <a:off x="193723" y="1831290"/>
            <a:ext cx="8521383" cy="3139321"/>
          </a:xfrm>
          <a:prstGeom prst="rect">
            <a:avLst/>
          </a:prstGeom>
          <a:noFill/>
        </p:spPr>
        <p:txBody>
          <a:bodyPr wrap="square" rtlCol="0">
            <a:spAutoFit/>
          </a:bodyPr>
          <a:lstStyle/>
          <a:p>
            <a:pPr algn="just"/>
            <a:r>
              <a:rPr lang="es-ES" dirty="0" smtClean="0">
                <a:effectLst/>
                <a:latin typeface="Arial" pitchFamily="34" charset="0"/>
                <a:cs typeface="Arial" pitchFamily="34" charset="0"/>
              </a:rPr>
              <a:t>Los primeros estudios sobre la calidad se hicieron en los años 30 antes de la Segunda guerra Mundial, la calidad no mejoró sustancialmente, pero se hicieron los primeros experimentos para lograr que ésta se elevará, los primeros estudios sobre calidad se hicieron en Estados Unidos. En el año de 1933 el Doctor W. A. </a:t>
            </a:r>
            <a:r>
              <a:rPr lang="es-ES" dirty="0" err="1" smtClean="0">
                <a:effectLst/>
                <a:latin typeface="Arial" pitchFamily="34" charset="0"/>
                <a:cs typeface="Arial" pitchFamily="34" charset="0"/>
              </a:rPr>
              <a:t>Shward</a:t>
            </a:r>
            <a:r>
              <a:rPr lang="es-ES" dirty="0" smtClean="0">
                <a:effectLst/>
                <a:latin typeface="Arial" pitchFamily="34" charset="0"/>
                <a:cs typeface="Arial" pitchFamily="34" charset="0"/>
              </a:rPr>
              <a:t>, de los Bell Laboratorios, aplicó el concepto de control estadístico de proceso por primera vez  con propósitos industriales; su objetivo era mejorar en términos de costo-beneficio las líneas de producción el resultado fue el uso de la estadística de manera eficiente para elevar la productividad y disminuir los errores, estableciendo un análisis específico del origen de las mermas, con la intención de elevar la productividad y la calidad.</a:t>
            </a:r>
            <a:r>
              <a:rPr lang="es-MX" dirty="0">
                <a:latin typeface="Arial" pitchFamily="34" charset="0"/>
                <a:cs typeface="Arial" pitchFamily="34" charset="0"/>
              </a:rPr>
              <a:t> (Valdez, 2017)</a:t>
            </a:r>
          </a:p>
          <a:p>
            <a:pPr algn="just"/>
            <a:endParaRPr lang="es-MX" dirty="0">
              <a:latin typeface="Arial" pitchFamily="34" charset="0"/>
              <a:cs typeface="Arial" pitchFamily="34" charset="0"/>
            </a:endParaRPr>
          </a:p>
        </p:txBody>
      </p:sp>
      <p:pic>
        <p:nvPicPr>
          <p:cNvPr id="5" name="Picture 10" descr="Resultado de imagen para gif de cientificos">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437112"/>
            <a:ext cx="1523630" cy="2555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3908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88640"/>
            <a:ext cx="8784976" cy="3077766"/>
          </a:xfrm>
          <a:prstGeom prst="rect">
            <a:avLst/>
          </a:prstGeom>
        </p:spPr>
        <p:txBody>
          <a:bodyPr wrap="square">
            <a:spAutoFit/>
          </a:bodyPr>
          <a:lstStyle/>
          <a:p>
            <a:r>
              <a:rPr lang="es-ES" sz="1600" dirty="0">
                <a:latin typeface="Arial" pitchFamily="34" charset="0"/>
                <a:cs typeface="Arial" pitchFamily="34" charset="0"/>
              </a:rPr>
              <a:t>Cuando en 1939 estalló la Segunda Guerra Mundial, el control estadístico del proceso se convirtió poco a poco y paulatinamente en un arma secreta de la industria, fue así como los estudios industriales sobre cómo elevar la calidad bajo el método moderno consistente en el control estadístico del proceso llevó a los norteamericanos a crear el primer sistema de aseguramiento de la calidad vigente en el mundo. El objetivo fundamental de esta creación era el establecer con absoluta claridad que a través de un sistema novedoso era posible garantizar los estándares de calidad de manera tal que se evitara, sobre todo, la pérdida de vidas humanas; uno de los principales interesados en elevar la calidad y el efecto productivo de ésta fue el gobierno norteamericano y especialmente la industria militar de Estados Unidos, para los militares era fundamental el evitar que tantos jóvenes norteamericanos permanecieran simple y sencillamente porque sus paracaídas no se abrían</a:t>
            </a:r>
            <a:r>
              <a:rPr lang="es-ES" sz="1600" dirty="0" smtClean="0">
                <a:latin typeface="Arial" pitchFamily="34" charset="0"/>
                <a:cs typeface="Arial" pitchFamily="34" charset="0"/>
              </a:rPr>
              <a:t>.</a:t>
            </a:r>
            <a:r>
              <a:rPr lang="es-MX" sz="1600" dirty="0">
                <a:latin typeface="Arial" pitchFamily="34" charset="0"/>
                <a:cs typeface="Arial" pitchFamily="34" charset="0"/>
              </a:rPr>
              <a:t> (Valdez, 2017)</a:t>
            </a:r>
          </a:p>
          <a:p>
            <a:endParaRPr lang="es-MX" sz="1600" dirty="0">
              <a:latin typeface="Arial" pitchFamily="34" charset="0"/>
              <a:cs typeface="Arial" pitchFamily="34" charset="0"/>
            </a:endParaRPr>
          </a:p>
        </p:txBody>
      </p:sp>
      <p:pic>
        <p:nvPicPr>
          <p:cNvPr id="23554" name="Picture 2" descr="Resultado de imagen para historia de la calida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140968"/>
            <a:ext cx="4549503" cy="341034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220072" y="4221088"/>
            <a:ext cx="3562401" cy="369332"/>
          </a:xfrm>
          <a:prstGeom prst="rect">
            <a:avLst/>
          </a:prstGeom>
          <a:noFill/>
        </p:spPr>
        <p:txBody>
          <a:bodyPr wrap="square" rtlCol="0">
            <a:spAutoFit/>
          </a:bodyPr>
          <a:lstStyle/>
          <a:p>
            <a:pPr algn="ctr"/>
            <a:r>
              <a:rPr lang="es-ES" dirty="0" smtClean="0">
                <a:latin typeface="Arial" pitchFamily="34" charset="0"/>
                <a:cs typeface="Arial" pitchFamily="34" charset="0"/>
              </a:rPr>
              <a:t>Figura 19.- Auditorias Internas</a:t>
            </a:r>
            <a:endParaRPr lang="es-MX" dirty="0">
              <a:latin typeface="Arial" pitchFamily="34" charset="0"/>
              <a:cs typeface="Arial" pitchFamily="34" charset="0"/>
            </a:endParaRPr>
          </a:p>
        </p:txBody>
      </p:sp>
    </p:spTree>
    <p:extLst>
      <p:ext uri="{BB962C8B-B14F-4D97-AF65-F5344CB8AC3E}">
        <p14:creationId xmlns:p14="http://schemas.microsoft.com/office/powerpoint/2010/main" val="2375621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30351"/>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80" y="938237"/>
            <a:ext cx="8410726" cy="2554545"/>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1.5.- Ley Federal de Metrología</a:t>
            </a:r>
          </a:p>
          <a:p>
            <a:pPr algn="ctr"/>
            <a:r>
              <a:rPr lang="es-ES" sz="2000" b="1" dirty="0" smtClean="0">
                <a:latin typeface="Arial" pitchFamily="34" charset="0"/>
                <a:cs typeface="Arial" pitchFamily="34" charset="0"/>
              </a:rPr>
              <a:t>¿Qué es?</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Es</a:t>
            </a:r>
            <a:r>
              <a:rPr lang="es-MX" dirty="0" smtClean="0">
                <a:effectLst/>
                <a:latin typeface="Arial" pitchFamily="34" charset="0"/>
                <a:cs typeface="Arial" pitchFamily="34" charset="0"/>
              </a:rPr>
              <a:t>tablece  las disposiciones de orden público y de interés social en materias como Metrología, Normalización, Certificación, Acredita miento y Verificación.</a:t>
            </a:r>
            <a:r>
              <a:rPr lang="es-MX" dirty="0"/>
              <a:t> (Mercado, 2001)</a:t>
            </a:r>
          </a:p>
          <a:p>
            <a:pPr algn="just"/>
            <a:endParaRPr lang="es-ES" b="1" dirty="0" smtClean="0">
              <a:latin typeface="Arial" pitchFamily="34" charset="0"/>
              <a:cs typeface="Arial" pitchFamily="34" charset="0"/>
            </a:endParaRPr>
          </a:p>
          <a:p>
            <a:endParaRPr lang="es-MX" dirty="0"/>
          </a:p>
        </p:txBody>
      </p:sp>
      <p:pic>
        <p:nvPicPr>
          <p:cNvPr id="26626" name="Picture 2" descr="Resultado de imagen para ley federal de metrologia y normaliz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885231"/>
            <a:ext cx="3637473" cy="191446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990888" y="5157192"/>
            <a:ext cx="3562401" cy="646331"/>
          </a:xfrm>
          <a:prstGeom prst="rect">
            <a:avLst/>
          </a:prstGeom>
          <a:noFill/>
        </p:spPr>
        <p:txBody>
          <a:bodyPr wrap="square" rtlCol="0">
            <a:spAutoFit/>
          </a:bodyPr>
          <a:lstStyle/>
          <a:p>
            <a:pPr algn="ctr"/>
            <a:r>
              <a:rPr lang="es-ES" dirty="0" smtClean="0">
                <a:latin typeface="Arial" pitchFamily="34" charset="0"/>
                <a:cs typeface="Arial" pitchFamily="34" charset="0"/>
              </a:rPr>
              <a:t>Figura 20.- Ley Federal de Normalización y Metrología</a:t>
            </a:r>
            <a:endParaRPr lang="es-MX" dirty="0">
              <a:latin typeface="Arial" pitchFamily="34" charset="0"/>
              <a:cs typeface="Arial" pitchFamily="34" charset="0"/>
            </a:endParaRPr>
          </a:p>
        </p:txBody>
      </p:sp>
    </p:spTree>
    <p:extLst>
      <p:ext uri="{BB962C8B-B14F-4D97-AF65-F5344CB8AC3E}">
        <p14:creationId xmlns:p14="http://schemas.microsoft.com/office/powerpoint/2010/main" val="33828817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5760640" cy="830997"/>
          </a:xfrm>
          <a:prstGeom prst="rect">
            <a:avLst/>
          </a:prstGeom>
          <a:noFill/>
        </p:spPr>
        <p:txBody>
          <a:bodyPr wrap="square" rtlCol="0">
            <a:spAutoFit/>
          </a:bodyPr>
          <a:lstStyle/>
          <a:p>
            <a:r>
              <a:rPr lang="es-ES" sz="2400" b="1" dirty="0" smtClean="0">
                <a:latin typeface="Arial" pitchFamily="34" charset="0"/>
                <a:cs typeface="Arial" pitchFamily="34" charset="0"/>
              </a:rPr>
              <a:t>¿Qué establece la Ley Federal de Metrología?</a:t>
            </a:r>
            <a:endParaRPr lang="es-MX" sz="2400" b="1" dirty="0">
              <a:latin typeface="Arial" pitchFamily="34" charset="0"/>
              <a:cs typeface="Arial" pitchFamily="34" charset="0"/>
            </a:endParaRPr>
          </a:p>
        </p:txBody>
      </p:sp>
      <p:sp>
        <p:nvSpPr>
          <p:cNvPr id="3" name="2 CuadroTexto"/>
          <p:cNvSpPr txBox="1"/>
          <p:nvPr/>
        </p:nvSpPr>
        <p:spPr>
          <a:xfrm>
            <a:off x="107504" y="1268760"/>
            <a:ext cx="8712968" cy="2862322"/>
          </a:xfrm>
          <a:prstGeom prst="rect">
            <a:avLst/>
          </a:prstGeom>
          <a:noFill/>
        </p:spPr>
        <p:txBody>
          <a:bodyPr wrap="square" rtlCol="0">
            <a:spAutoFit/>
          </a:bodyPr>
          <a:lstStyle/>
          <a:p>
            <a:r>
              <a:rPr lang="es-MX" dirty="0" smtClean="0">
                <a:latin typeface="Arial" pitchFamily="34" charset="0"/>
                <a:cs typeface="Arial" pitchFamily="34" charset="0"/>
              </a:rPr>
              <a:t>Se</a:t>
            </a:r>
            <a:r>
              <a:rPr lang="es-MX" dirty="0" smtClean="0">
                <a:effectLst/>
                <a:latin typeface="Arial" pitchFamily="34" charset="0"/>
                <a:cs typeface="Arial" pitchFamily="34" charset="0"/>
              </a:rPr>
              <a:t> establece el sistema general de unidades de medida, conceptos de metrología, requisitos para la fabricación, importación, reparación, venta, verificación y uso de instrumentos para medir y patrones de medida, la obligatoriedad de la medición para transacciones comerciales e indicación de contenido neto. Instituir el Sistema Nacional de Calibración, crear el Centro Nacional de Metrología. También, se transparenta y se promueve la elaboración y observancia de norma oficiales mexicanas y normas mexicanas; se instituye la Comisión Nacional de Normalización, el procedimiento para elaborar las normas oficiales mexicanas, establecer el sistema nacional de acreditación.</a:t>
            </a:r>
            <a:r>
              <a:rPr lang="es-MX" dirty="0"/>
              <a:t> (Mercado, 2001)</a:t>
            </a:r>
          </a:p>
          <a:p>
            <a:endParaRPr lang="es-MX" dirty="0">
              <a:latin typeface="Arial" pitchFamily="34" charset="0"/>
              <a:cs typeface="Arial" pitchFamily="34" charset="0"/>
            </a:endParaRPr>
          </a:p>
        </p:txBody>
      </p:sp>
      <p:pic>
        <p:nvPicPr>
          <p:cNvPr id="28674" name="Picture 2" descr="Resultado de imagen para ley federal de metrologia y normaliz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3938" y="4268688"/>
            <a:ext cx="2939819" cy="2204865"/>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4932040" y="4837327"/>
            <a:ext cx="3562401" cy="646331"/>
          </a:xfrm>
          <a:prstGeom prst="rect">
            <a:avLst/>
          </a:prstGeom>
          <a:noFill/>
        </p:spPr>
        <p:txBody>
          <a:bodyPr wrap="square" rtlCol="0">
            <a:spAutoFit/>
          </a:bodyPr>
          <a:lstStyle/>
          <a:p>
            <a:pPr algn="ctr"/>
            <a:r>
              <a:rPr lang="es-ES" dirty="0" smtClean="0">
                <a:latin typeface="Arial" pitchFamily="34" charset="0"/>
                <a:cs typeface="Arial" pitchFamily="34" charset="0"/>
              </a:rPr>
              <a:t>Figura 21.- Ley Federal de Normalización y Metrología</a:t>
            </a:r>
            <a:endParaRPr lang="es-MX" dirty="0">
              <a:latin typeface="Arial" pitchFamily="34" charset="0"/>
              <a:cs typeface="Arial" pitchFamily="34" charset="0"/>
            </a:endParaRPr>
          </a:p>
        </p:txBody>
      </p:sp>
    </p:spTree>
    <p:extLst>
      <p:ext uri="{BB962C8B-B14F-4D97-AF65-F5344CB8AC3E}">
        <p14:creationId xmlns:p14="http://schemas.microsoft.com/office/powerpoint/2010/main" val="12768430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784976" cy="2400657"/>
          </a:xfrm>
          <a:prstGeom prst="rect">
            <a:avLst/>
          </a:prstGeom>
          <a:noFill/>
        </p:spPr>
        <p:txBody>
          <a:bodyPr wrap="square" rtlCol="0">
            <a:spAutoFit/>
          </a:bodyPr>
          <a:lstStyle/>
          <a:p>
            <a:r>
              <a:rPr lang="es-ES" sz="2400" b="1" dirty="0" smtClean="0">
                <a:latin typeface="Arial" pitchFamily="34" charset="0"/>
                <a:cs typeface="Arial" pitchFamily="34" charset="0"/>
              </a:rPr>
              <a:t>Esta Compuesto Por:</a:t>
            </a:r>
          </a:p>
          <a:p>
            <a:r>
              <a:rPr lang="es-MX" dirty="0" smtClean="0">
                <a:effectLst/>
                <a:latin typeface="Arial" pitchFamily="34" charset="0"/>
                <a:cs typeface="Arial" pitchFamily="34" charset="0"/>
              </a:rPr>
              <a:t>En su título segundo Metrología, la ley establece el sistema general de unidades de medida, de los instrumentos para medir, la medición obligatoria de las transacciones, del Sistema Nacional de Calibración y del Centro Nacional de Metrología. La anterior información facilita el intercambio comercial al establecer la base común de medidas, la difusión de la exactitud de la medición y el responsable nacional de los patrones de medida.</a:t>
            </a:r>
            <a:r>
              <a:rPr lang="es-MX" dirty="0"/>
              <a:t> (Salinas, 2009)</a:t>
            </a:r>
          </a:p>
          <a:p>
            <a:endParaRPr lang="es-MX" dirty="0">
              <a:latin typeface="Arial" pitchFamily="34" charset="0"/>
              <a:cs typeface="Arial" pitchFamily="34" charset="0"/>
            </a:endParaRPr>
          </a:p>
        </p:txBody>
      </p:sp>
      <p:pic>
        <p:nvPicPr>
          <p:cNvPr id="29698" name="Picture 2" descr="Resultado de imagen para libro abiert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2928780"/>
            <a:ext cx="3032249" cy="1754164"/>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862807" y="5085184"/>
            <a:ext cx="3562401" cy="923330"/>
          </a:xfrm>
          <a:prstGeom prst="rect">
            <a:avLst/>
          </a:prstGeom>
          <a:noFill/>
        </p:spPr>
        <p:txBody>
          <a:bodyPr wrap="square" rtlCol="0">
            <a:spAutoFit/>
          </a:bodyPr>
          <a:lstStyle/>
          <a:p>
            <a:pPr algn="ctr"/>
            <a:r>
              <a:rPr lang="es-ES" dirty="0" smtClean="0">
                <a:latin typeface="Arial" pitchFamily="34" charset="0"/>
                <a:cs typeface="Arial" pitchFamily="34" charset="0"/>
              </a:rPr>
              <a:t>Figura 22.- Ley Federal de Normalización y Metrología y Sistema Nacional de Calibración</a:t>
            </a:r>
            <a:endParaRPr lang="es-MX" dirty="0">
              <a:latin typeface="Arial" pitchFamily="34" charset="0"/>
              <a:cs typeface="Arial" pitchFamily="34" charset="0"/>
            </a:endParaRPr>
          </a:p>
        </p:txBody>
      </p:sp>
      <p:pic>
        <p:nvPicPr>
          <p:cNvPr id="29700" name="Picture 4" descr="Resultado de imagen para sistema de calibracion">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2904728"/>
            <a:ext cx="4286250" cy="189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7288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568952" cy="2308324"/>
          </a:xfrm>
          <a:prstGeom prst="rect">
            <a:avLst/>
          </a:prstGeom>
          <a:noFill/>
        </p:spPr>
        <p:txBody>
          <a:bodyPr wrap="square" rtlCol="0">
            <a:spAutoFit/>
          </a:bodyPr>
          <a:lstStyle/>
          <a:p>
            <a:r>
              <a:rPr lang="es-MX" dirty="0" smtClean="0">
                <a:effectLst/>
                <a:latin typeface="Arial" pitchFamily="34" charset="0"/>
                <a:cs typeface="Arial" pitchFamily="34" charset="0"/>
              </a:rPr>
              <a:t>El título tercero Normalización establece las disposiciones para las actividades de normalización desde la integración del Programa Nacional de Normalización por la Comisión Nacional de Normalización, instituir los comités consultivos nacionales de normalización,  el proceso para el desarrollo y la finalidad de las Normas Oficiales Mexicanas, el proceso y la finalidad de las Normas Mexicanas elaboradas por Organismo Nacionales de Normalización, así como la importancia de la observancia de las normas.</a:t>
            </a:r>
            <a:r>
              <a:rPr lang="es-MX" dirty="0"/>
              <a:t> (Salinas, 2009)</a:t>
            </a:r>
          </a:p>
          <a:p>
            <a:endParaRPr lang="es-MX" dirty="0">
              <a:latin typeface="Arial" pitchFamily="34" charset="0"/>
              <a:cs typeface="Arial" pitchFamily="34" charset="0"/>
            </a:endParaRPr>
          </a:p>
        </p:txBody>
      </p:sp>
      <p:pic>
        <p:nvPicPr>
          <p:cNvPr id="30722" name="Picture 2" descr="Resultado de imagen para libro abiert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2852936"/>
            <a:ext cx="2877754" cy="215719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934993" y="5589240"/>
            <a:ext cx="3562401" cy="923330"/>
          </a:xfrm>
          <a:prstGeom prst="rect">
            <a:avLst/>
          </a:prstGeom>
          <a:noFill/>
        </p:spPr>
        <p:txBody>
          <a:bodyPr wrap="square" rtlCol="0">
            <a:spAutoFit/>
          </a:bodyPr>
          <a:lstStyle/>
          <a:p>
            <a:pPr algn="ctr"/>
            <a:r>
              <a:rPr lang="es-ES" dirty="0" smtClean="0">
                <a:latin typeface="Arial" pitchFamily="34" charset="0"/>
                <a:cs typeface="Arial" pitchFamily="34" charset="0"/>
              </a:rPr>
              <a:t>Figura 23.- Ley Federal de Normalización y Metrología y Normas Mexicanas</a:t>
            </a:r>
            <a:endParaRPr lang="es-MX" dirty="0">
              <a:latin typeface="Arial" pitchFamily="34" charset="0"/>
              <a:cs typeface="Arial" pitchFamily="34" charset="0"/>
            </a:endParaRPr>
          </a:p>
        </p:txBody>
      </p:sp>
      <p:pic>
        <p:nvPicPr>
          <p:cNvPr id="30724" name="Picture 4" descr="Resultado de imagen para normas mexicana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5996" y="3217156"/>
            <a:ext cx="2619375"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2091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63991"/>
            <a:ext cx="8640960" cy="1477328"/>
          </a:xfrm>
          <a:prstGeom prst="rect">
            <a:avLst/>
          </a:prstGeom>
        </p:spPr>
        <p:txBody>
          <a:bodyPr wrap="square">
            <a:spAutoFit/>
          </a:bodyPr>
          <a:lstStyle/>
          <a:p>
            <a:r>
              <a:rPr lang="es-MX" dirty="0" smtClean="0">
                <a:effectLst/>
                <a:latin typeface="Arial" pitchFamily="34" charset="0"/>
                <a:cs typeface="Arial" pitchFamily="34" charset="0"/>
              </a:rPr>
              <a:t>El título cuarto, de la acreditación y determinación del cumplimiento, establece las disposiciones para los temas de acreditación y aprobación de la entidad de acreditación, los laboratorios de ensaye y de calibración, unidades de verificación y organismos de certificación de productos y sistemas de gestión </a:t>
            </a:r>
            <a:r>
              <a:rPr lang="es-MX" dirty="0"/>
              <a:t>(Salinas, 2009)</a:t>
            </a:r>
          </a:p>
          <a:p>
            <a:endParaRPr lang="es-MX" dirty="0">
              <a:latin typeface="Arial" pitchFamily="34" charset="0"/>
              <a:cs typeface="Arial" pitchFamily="34" charset="0"/>
            </a:endParaRPr>
          </a:p>
        </p:txBody>
      </p:sp>
      <p:pic>
        <p:nvPicPr>
          <p:cNvPr id="31746" name="Picture 2" descr="Resultado de imagen para sistemas de gest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6709" y="1844824"/>
            <a:ext cx="4007033" cy="3096344"/>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949026" y="5229200"/>
            <a:ext cx="3562401" cy="369332"/>
          </a:xfrm>
          <a:prstGeom prst="rect">
            <a:avLst/>
          </a:prstGeom>
          <a:noFill/>
        </p:spPr>
        <p:txBody>
          <a:bodyPr wrap="square" rtlCol="0">
            <a:spAutoFit/>
          </a:bodyPr>
          <a:lstStyle/>
          <a:p>
            <a:pPr algn="ctr"/>
            <a:r>
              <a:rPr lang="es-ES" dirty="0" smtClean="0">
                <a:latin typeface="Arial" pitchFamily="34" charset="0"/>
                <a:cs typeface="Arial" pitchFamily="34" charset="0"/>
              </a:rPr>
              <a:t>Figura 24.- Sistema de Gestión</a:t>
            </a:r>
            <a:endParaRPr lang="es-MX" dirty="0">
              <a:latin typeface="Arial" pitchFamily="34" charset="0"/>
              <a:cs typeface="Arial" pitchFamily="34" charset="0"/>
            </a:endParaRPr>
          </a:p>
        </p:txBody>
      </p:sp>
    </p:spTree>
    <p:extLst>
      <p:ext uri="{BB962C8B-B14F-4D97-AF65-F5344CB8AC3E}">
        <p14:creationId xmlns:p14="http://schemas.microsoft.com/office/powerpoint/2010/main" val="22179063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8352928" cy="4585871"/>
          </a:xfrm>
          <a:prstGeom prst="rect">
            <a:avLst/>
          </a:prstGeom>
          <a:noFill/>
        </p:spPr>
        <p:txBody>
          <a:bodyPr wrap="square" rtlCol="0">
            <a:spAutoFit/>
          </a:bodyPr>
          <a:lstStyle/>
          <a:p>
            <a:pPr algn="just"/>
            <a:r>
              <a:rPr lang="es-ES" sz="4000" dirty="0" smtClean="0">
                <a:solidFill>
                  <a:srgbClr val="FF0000"/>
                </a:solidFill>
                <a:latin typeface="AR BERKLEY" pitchFamily="2" charset="0"/>
                <a:cs typeface="Arial" pitchFamily="34" charset="0"/>
              </a:rPr>
              <a:t>Contenido</a:t>
            </a:r>
          </a:p>
          <a:p>
            <a:pPr marL="342900" indent="-342900" algn="just">
              <a:buAutoNum type="arabicPeriod"/>
            </a:pPr>
            <a:r>
              <a:rPr lang="es-ES" sz="2800" dirty="0" smtClean="0">
                <a:latin typeface="Arial" pitchFamily="34" charset="0"/>
                <a:cs typeface="Arial" pitchFamily="34" charset="0"/>
              </a:rPr>
              <a:t>Norma De Calidad</a:t>
            </a:r>
          </a:p>
          <a:p>
            <a:pPr algn="just"/>
            <a:r>
              <a:rPr lang="es-ES" sz="2800" dirty="0" smtClean="0">
                <a:latin typeface="Arial" pitchFamily="34" charset="0"/>
                <a:cs typeface="Arial" pitchFamily="34" charset="0"/>
              </a:rPr>
              <a:t>1.1 Sistema de Calidad</a:t>
            </a:r>
          </a:p>
          <a:p>
            <a:pPr algn="just"/>
            <a:r>
              <a:rPr lang="es-ES" sz="2800" dirty="0" smtClean="0">
                <a:latin typeface="Arial" pitchFamily="34" charset="0"/>
                <a:cs typeface="Arial" pitchFamily="34" charset="0"/>
              </a:rPr>
              <a:t>1.2 Manual de Calidad</a:t>
            </a:r>
          </a:p>
          <a:p>
            <a:pPr algn="just"/>
            <a:r>
              <a:rPr lang="es-ES" sz="2800" dirty="0" smtClean="0">
                <a:latin typeface="Arial" pitchFamily="34" charset="0"/>
                <a:cs typeface="Arial" pitchFamily="34" charset="0"/>
              </a:rPr>
              <a:t>1.3 Auditorias de Calidad</a:t>
            </a:r>
          </a:p>
          <a:p>
            <a:pPr algn="just"/>
            <a:r>
              <a:rPr lang="es-ES" sz="2800" dirty="0" smtClean="0">
                <a:latin typeface="Arial" pitchFamily="34" charset="0"/>
                <a:cs typeface="Arial" pitchFamily="34" charset="0"/>
              </a:rPr>
              <a:t>1.4 Historia de la Calidad</a:t>
            </a:r>
          </a:p>
          <a:p>
            <a:pPr algn="just"/>
            <a:r>
              <a:rPr lang="es-ES" sz="2800" dirty="0" smtClean="0">
                <a:latin typeface="Arial" pitchFamily="34" charset="0"/>
                <a:cs typeface="Arial" pitchFamily="34" charset="0"/>
              </a:rPr>
              <a:t>1.5 Ley Federal de Metrología</a:t>
            </a:r>
          </a:p>
          <a:p>
            <a:pPr algn="just"/>
            <a:r>
              <a:rPr lang="es-ES" sz="2800" dirty="0" smtClean="0">
                <a:latin typeface="Arial" pitchFamily="34" charset="0"/>
                <a:cs typeface="Arial" pitchFamily="34" charset="0"/>
              </a:rPr>
              <a:t>1.6 Conceptos Internacionales de Metrología</a:t>
            </a:r>
          </a:p>
          <a:p>
            <a:pPr algn="just"/>
            <a:r>
              <a:rPr lang="es-ES" sz="2800" dirty="0" smtClean="0">
                <a:latin typeface="Arial" pitchFamily="34" charset="0"/>
                <a:cs typeface="Arial" pitchFamily="34" charset="0"/>
              </a:rPr>
              <a:t>1.7 Incertidumbres y Su Clasificación</a:t>
            </a:r>
          </a:p>
          <a:p>
            <a:pPr algn="just"/>
            <a:r>
              <a:rPr lang="es-ES" sz="2800" dirty="0" smtClean="0">
                <a:latin typeface="Arial" pitchFamily="34" charset="0"/>
                <a:cs typeface="Arial" pitchFamily="34" charset="0"/>
              </a:rPr>
              <a:t>1.8 Referencias Bibliográficas</a:t>
            </a:r>
            <a:endParaRPr lang="es-MX" sz="2800" dirty="0">
              <a:latin typeface="Arial" pitchFamily="34" charset="0"/>
              <a:cs typeface="Arial" pitchFamily="34" charset="0"/>
            </a:endParaRPr>
          </a:p>
        </p:txBody>
      </p:sp>
      <p:pic>
        <p:nvPicPr>
          <p:cNvPr id="3074" name="Picture 2" descr="Resultado de imagen para metrologi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1066" y="4871293"/>
            <a:ext cx="2281014" cy="17107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Resultado de imagen para ley">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444369"/>
            <a:ext cx="2663604" cy="19947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5477999" y="2596162"/>
            <a:ext cx="2677566" cy="369332"/>
          </a:xfrm>
          <a:prstGeom prst="rect">
            <a:avLst/>
          </a:prstGeom>
          <a:noFill/>
        </p:spPr>
        <p:txBody>
          <a:bodyPr wrap="square" rtlCol="0">
            <a:spAutoFit/>
          </a:bodyPr>
          <a:lstStyle/>
          <a:p>
            <a:pPr algn="ctr"/>
            <a:r>
              <a:rPr lang="es-ES" dirty="0" smtClean="0">
                <a:latin typeface="Arial" pitchFamily="34" charset="0"/>
                <a:cs typeface="Arial" pitchFamily="34" charset="0"/>
              </a:rPr>
              <a:t>Figura 2.- Ley</a:t>
            </a:r>
            <a:endParaRPr lang="es-MX" dirty="0">
              <a:latin typeface="Arial" pitchFamily="34" charset="0"/>
              <a:cs typeface="Arial" pitchFamily="34" charset="0"/>
            </a:endParaRPr>
          </a:p>
        </p:txBody>
      </p:sp>
      <p:sp>
        <p:nvSpPr>
          <p:cNvPr id="6" name="5 CuadroTexto"/>
          <p:cNvSpPr txBox="1"/>
          <p:nvPr/>
        </p:nvSpPr>
        <p:spPr>
          <a:xfrm>
            <a:off x="5422134" y="5697254"/>
            <a:ext cx="2677566" cy="923330"/>
          </a:xfrm>
          <a:prstGeom prst="rect">
            <a:avLst/>
          </a:prstGeom>
          <a:noFill/>
        </p:spPr>
        <p:txBody>
          <a:bodyPr wrap="square" rtlCol="0">
            <a:spAutoFit/>
          </a:bodyPr>
          <a:lstStyle/>
          <a:p>
            <a:pPr algn="ctr"/>
            <a:r>
              <a:rPr lang="es-ES" dirty="0" smtClean="0">
                <a:latin typeface="Arial" pitchFamily="34" charset="0"/>
                <a:cs typeface="Arial" pitchFamily="34" charset="0"/>
              </a:rPr>
              <a:t>Figura 3.- Metrología, Instrumentos de medición</a:t>
            </a:r>
            <a:endParaRPr lang="es-MX" dirty="0">
              <a:latin typeface="Arial" pitchFamily="34" charset="0"/>
              <a:cs typeface="Arial" pitchFamily="34" charset="0"/>
            </a:endParaRPr>
          </a:p>
        </p:txBody>
      </p:sp>
    </p:spTree>
    <p:extLst>
      <p:ext uri="{BB962C8B-B14F-4D97-AF65-F5344CB8AC3E}">
        <p14:creationId xmlns:p14="http://schemas.microsoft.com/office/powerpoint/2010/main" val="29506155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88640"/>
            <a:ext cx="8784976" cy="1477328"/>
          </a:xfrm>
          <a:prstGeom prst="rect">
            <a:avLst/>
          </a:prstGeom>
        </p:spPr>
        <p:txBody>
          <a:bodyPr wrap="square">
            <a:spAutoFit/>
          </a:bodyPr>
          <a:lstStyle/>
          <a:p>
            <a:r>
              <a:rPr lang="es-MX" dirty="0" smtClean="0">
                <a:effectLst/>
                <a:latin typeface="Arial" pitchFamily="34" charset="0"/>
                <a:cs typeface="Arial" pitchFamily="34" charset="0"/>
              </a:rPr>
              <a:t>El título quinto de la Ley, se refiere a la verificación. Este capítulo establece las disposiciones de verificación y vigilancia para los establecimientos que proporcionan productos o servicios. Las organizaciones que cumplan dichas disposiciones, estarán conformes con las normas.</a:t>
            </a:r>
            <a:r>
              <a:rPr lang="es-MX" dirty="0"/>
              <a:t> (Salinas, 2009)</a:t>
            </a:r>
          </a:p>
          <a:p>
            <a:endParaRPr lang="es-MX" dirty="0">
              <a:latin typeface="Arial" pitchFamily="34" charset="0"/>
              <a:cs typeface="Arial" pitchFamily="34" charset="0"/>
            </a:endParaRPr>
          </a:p>
        </p:txBody>
      </p:sp>
      <p:pic>
        <p:nvPicPr>
          <p:cNvPr id="32770" name="Picture 2" descr="Resultado de imagen para verific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1581" y="1772816"/>
            <a:ext cx="4904853" cy="2399929"/>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949026" y="4859868"/>
            <a:ext cx="3562401" cy="369332"/>
          </a:xfrm>
          <a:prstGeom prst="rect">
            <a:avLst/>
          </a:prstGeom>
          <a:noFill/>
        </p:spPr>
        <p:txBody>
          <a:bodyPr wrap="square" rtlCol="0">
            <a:spAutoFit/>
          </a:bodyPr>
          <a:lstStyle/>
          <a:p>
            <a:pPr algn="ctr"/>
            <a:r>
              <a:rPr lang="es-ES" dirty="0" smtClean="0">
                <a:latin typeface="Arial" pitchFamily="34" charset="0"/>
                <a:cs typeface="Arial" pitchFamily="34" charset="0"/>
              </a:rPr>
              <a:t>Figura 25.- Verificación</a:t>
            </a:r>
            <a:endParaRPr lang="es-MX" dirty="0">
              <a:latin typeface="Arial" pitchFamily="34" charset="0"/>
              <a:cs typeface="Arial" pitchFamily="34" charset="0"/>
            </a:endParaRPr>
          </a:p>
        </p:txBody>
      </p:sp>
    </p:spTree>
    <p:extLst>
      <p:ext uri="{BB962C8B-B14F-4D97-AF65-F5344CB8AC3E}">
        <p14:creationId xmlns:p14="http://schemas.microsoft.com/office/powerpoint/2010/main" val="21542210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16632"/>
            <a:ext cx="8856984" cy="1477328"/>
          </a:xfrm>
          <a:prstGeom prst="rect">
            <a:avLst/>
          </a:prstGeom>
        </p:spPr>
        <p:txBody>
          <a:bodyPr wrap="square">
            <a:spAutoFit/>
          </a:bodyPr>
          <a:lstStyle/>
          <a:p>
            <a:r>
              <a:rPr lang="es-MX" dirty="0">
                <a:latin typeface="Arial" pitchFamily="34" charset="0"/>
                <a:cs typeface="Arial" pitchFamily="34" charset="0"/>
              </a:rPr>
              <a:t>E</a:t>
            </a:r>
            <a:r>
              <a:rPr lang="es-MX" dirty="0" smtClean="0">
                <a:effectLst/>
                <a:latin typeface="Arial" pitchFamily="34" charset="0"/>
                <a:cs typeface="Arial" pitchFamily="34" charset="0"/>
              </a:rPr>
              <a:t>n su título sexto, establece los incentivos, sanciones y recursos para las organizaciones involucradas con esta ley. Se establecen las disposiciones para el Premio Nacional de Calidad. Este premio se otorga como reconocimiento al desempeño de la calidad de las organizaciones.</a:t>
            </a:r>
            <a:r>
              <a:rPr lang="es-MX" dirty="0"/>
              <a:t> (Salinas, 2009)</a:t>
            </a:r>
          </a:p>
          <a:p>
            <a:endParaRPr lang="es-MX" dirty="0">
              <a:latin typeface="Arial" pitchFamily="34" charset="0"/>
              <a:cs typeface="Arial" pitchFamily="34" charset="0"/>
            </a:endParaRPr>
          </a:p>
        </p:txBody>
      </p:sp>
      <p:pic>
        <p:nvPicPr>
          <p:cNvPr id="33796" name="Picture 4" descr="Resultado de imagen para incentivo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8990" y="1484784"/>
            <a:ext cx="4362471" cy="2906292"/>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949026" y="4859868"/>
            <a:ext cx="3562401" cy="646331"/>
          </a:xfrm>
          <a:prstGeom prst="rect">
            <a:avLst/>
          </a:prstGeom>
          <a:noFill/>
        </p:spPr>
        <p:txBody>
          <a:bodyPr wrap="square" rtlCol="0">
            <a:spAutoFit/>
          </a:bodyPr>
          <a:lstStyle/>
          <a:p>
            <a:pPr algn="ctr"/>
            <a:r>
              <a:rPr lang="es-ES" dirty="0" smtClean="0">
                <a:latin typeface="Arial" pitchFamily="34" charset="0"/>
                <a:cs typeface="Arial" pitchFamily="34" charset="0"/>
              </a:rPr>
              <a:t>Figura 26.- Recursos para las Organizaciones</a:t>
            </a:r>
            <a:endParaRPr lang="es-MX" dirty="0">
              <a:latin typeface="Arial" pitchFamily="34" charset="0"/>
              <a:cs typeface="Arial" pitchFamily="34" charset="0"/>
            </a:endParaRPr>
          </a:p>
        </p:txBody>
      </p:sp>
    </p:spTree>
    <p:extLst>
      <p:ext uri="{BB962C8B-B14F-4D97-AF65-F5344CB8AC3E}">
        <p14:creationId xmlns:p14="http://schemas.microsoft.com/office/powerpoint/2010/main" val="25993576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30351"/>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79" y="938237"/>
            <a:ext cx="8602311" cy="6217087"/>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1.6.- Conceptos Internacionales de Metrología</a:t>
            </a:r>
          </a:p>
          <a:p>
            <a:pPr algn="ctr"/>
            <a:endParaRPr lang="es-ES" sz="2000" b="1" dirty="0" smtClean="0">
              <a:latin typeface="Arial" pitchFamily="34" charset="0"/>
              <a:cs typeface="Arial" pitchFamily="34" charset="0"/>
            </a:endParaRPr>
          </a:p>
          <a:p>
            <a:pPr algn="ctr"/>
            <a:r>
              <a:rPr lang="es-MX" sz="2000" b="1" dirty="0">
                <a:latin typeface="Arial" pitchFamily="34" charset="0"/>
                <a:cs typeface="Arial" pitchFamily="34" charset="0"/>
              </a:rPr>
              <a:t>Reglas terminológicas </a:t>
            </a:r>
          </a:p>
          <a:p>
            <a:pPr algn="ctr"/>
            <a:r>
              <a:rPr lang="es-MX" sz="2000" b="1" dirty="0">
                <a:latin typeface="Arial" pitchFamily="34" charset="0"/>
                <a:cs typeface="Arial" pitchFamily="34" charset="0"/>
              </a:rPr>
              <a:t> </a:t>
            </a:r>
          </a:p>
          <a:p>
            <a:pPr algn="ctr"/>
            <a:r>
              <a:rPr lang="es-MX" dirty="0">
                <a:latin typeface="Arial" pitchFamily="34" charset="0"/>
                <a:cs typeface="Arial" pitchFamily="34" charset="0"/>
              </a:rPr>
              <a:t>Las definiciones y términos dados en esta tercera edición, así como sus formatos, son conformes, en la medida de lo posible, con las reglas terminológicas expuestas en las normas ISO 704, ISO 1087-1 e ISO 10241. En particular, aplica el principio de sustitución por el que en toda definición es posible reemplazar un término referido a un concepto definido en el VIM por la definición correspondiente, sin introducir contradicción o redundancia alguna</a:t>
            </a:r>
            <a:r>
              <a:rPr lang="es-MX" dirty="0" smtClean="0">
                <a:latin typeface="Arial" pitchFamily="34" charset="0"/>
                <a:cs typeface="Arial" pitchFamily="34" charset="0"/>
              </a:rPr>
              <a:t>.</a:t>
            </a:r>
            <a:r>
              <a:rPr lang="es-MX" dirty="0"/>
              <a:t> </a:t>
            </a:r>
            <a:r>
              <a:rPr lang="es-MX" dirty="0" smtClean="0"/>
              <a:t>(López, </a:t>
            </a:r>
            <a:r>
              <a:rPr lang="es-MX" dirty="0"/>
              <a:t>2011)</a:t>
            </a:r>
          </a:p>
          <a:p>
            <a:pPr algn="ctr"/>
            <a:endParaRPr lang="es-MX" dirty="0" smtClean="0">
              <a:latin typeface="Arial" pitchFamily="34" charset="0"/>
              <a:cs typeface="Arial" pitchFamily="34" charset="0"/>
            </a:endParaRPr>
          </a:p>
          <a:p>
            <a:pPr algn="ctr"/>
            <a:endParaRPr lang="es-MX" dirty="0" smtClean="0">
              <a:latin typeface="Arial" pitchFamily="34" charset="0"/>
              <a:cs typeface="Arial" pitchFamily="34" charset="0"/>
            </a:endParaRPr>
          </a:p>
          <a:p>
            <a:pPr algn="ctr"/>
            <a:r>
              <a:rPr lang="es-MX" b="1" dirty="0" smtClean="0">
                <a:latin typeface="Arial" pitchFamily="34" charset="0"/>
                <a:cs typeface="Arial" pitchFamily="34" charset="0"/>
              </a:rPr>
              <a:t>Número </a:t>
            </a:r>
            <a:r>
              <a:rPr lang="es-MX" b="1" dirty="0">
                <a:latin typeface="Arial" pitchFamily="34" charset="0"/>
                <a:cs typeface="Arial" pitchFamily="34" charset="0"/>
              </a:rPr>
              <a:t>de referencia </a:t>
            </a:r>
          </a:p>
          <a:p>
            <a:pPr algn="ctr"/>
            <a:r>
              <a:rPr lang="es-MX" dirty="0">
                <a:latin typeface="Arial" pitchFamily="34" charset="0"/>
                <a:cs typeface="Arial" pitchFamily="34" charset="0"/>
              </a:rPr>
              <a:t> </a:t>
            </a:r>
          </a:p>
          <a:p>
            <a:pPr algn="ctr"/>
            <a:r>
              <a:rPr lang="es-MX" dirty="0">
                <a:latin typeface="Arial" pitchFamily="34" charset="0"/>
                <a:cs typeface="Arial" pitchFamily="34" charset="0"/>
              </a:rPr>
              <a:t>Los conceptos que figuran tanto en la segunda como en la tercera edición tienen un doble número de referencia. El número de referencia de la tercera edición está impreso en negrita, mientras que el número de referencia de la segunda edición está impreso entre paréntesis, en letra normal</a:t>
            </a:r>
            <a:r>
              <a:rPr lang="es-MX" dirty="0" smtClean="0">
                <a:latin typeface="Arial" pitchFamily="34" charset="0"/>
                <a:cs typeface="Arial" pitchFamily="34" charset="0"/>
              </a:rPr>
              <a:t>.</a:t>
            </a:r>
            <a:r>
              <a:rPr lang="es-MX" dirty="0"/>
              <a:t> </a:t>
            </a:r>
            <a:r>
              <a:rPr lang="es-MX" dirty="0" smtClean="0"/>
              <a:t>(López, </a:t>
            </a:r>
            <a:r>
              <a:rPr lang="es-MX" dirty="0"/>
              <a:t>2011)</a:t>
            </a:r>
          </a:p>
          <a:p>
            <a:pPr algn="ctr"/>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MX" dirty="0"/>
          </a:p>
        </p:txBody>
      </p:sp>
    </p:spTree>
    <p:extLst>
      <p:ext uri="{BB962C8B-B14F-4D97-AF65-F5344CB8AC3E}">
        <p14:creationId xmlns:p14="http://schemas.microsoft.com/office/powerpoint/2010/main" val="23494445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260648"/>
            <a:ext cx="8784976" cy="6186309"/>
          </a:xfrm>
          <a:prstGeom prst="rect">
            <a:avLst/>
          </a:prstGeom>
        </p:spPr>
        <p:txBody>
          <a:bodyPr wrap="square">
            <a:spAutoFit/>
          </a:bodyPr>
          <a:lstStyle/>
          <a:p>
            <a:r>
              <a:rPr lang="es-MX" b="1" dirty="0">
                <a:latin typeface="Arial" pitchFamily="34" charset="0"/>
                <a:cs typeface="Arial" pitchFamily="34" charset="0"/>
              </a:rPr>
              <a:t>Sinónimos </a:t>
            </a:r>
          </a:p>
          <a:p>
            <a:r>
              <a:rPr lang="es-MX" dirty="0">
                <a:latin typeface="Arial" pitchFamily="34" charset="0"/>
                <a:cs typeface="Arial" pitchFamily="34" charset="0"/>
              </a:rPr>
              <a:t> </a:t>
            </a:r>
          </a:p>
          <a:p>
            <a:r>
              <a:rPr lang="es-MX" dirty="0">
                <a:latin typeface="Arial" pitchFamily="34" charset="0"/>
                <a:cs typeface="Arial" pitchFamily="34" charset="0"/>
              </a:rPr>
              <a:t>Se permiten varios términos para un mismo concepto. Si existe más de un término se prefiere el primero, que será utilizado a lo largo del VIM, en la medida de lo posible. </a:t>
            </a:r>
          </a:p>
          <a:p>
            <a:r>
              <a:rPr lang="es-MX" b="1" dirty="0">
                <a:latin typeface="Arial" pitchFamily="34" charset="0"/>
                <a:cs typeface="Arial" pitchFamily="34" charset="0"/>
              </a:rPr>
              <a:t> </a:t>
            </a:r>
          </a:p>
          <a:p>
            <a:r>
              <a:rPr lang="es-MX" b="1" dirty="0">
                <a:latin typeface="Arial" pitchFamily="34" charset="0"/>
                <a:cs typeface="Arial" pitchFamily="34" charset="0"/>
              </a:rPr>
              <a:t>Caracteres en negrita  </a:t>
            </a:r>
          </a:p>
          <a:p>
            <a:r>
              <a:rPr lang="es-MX" dirty="0" smtClean="0">
                <a:latin typeface="Arial" pitchFamily="34" charset="0"/>
                <a:cs typeface="Arial" pitchFamily="34" charset="0"/>
              </a:rPr>
              <a:t>Los </a:t>
            </a:r>
            <a:r>
              <a:rPr lang="es-MX" dirty="0">
                <a:latin typeface="Arial" pitchFamily="34" charset="0"/>
                <a:cs typeface="Arial" pitchFamily="34" charset="0"/>
              </a:rPr>
              <a:t>términos empleados para definir un concepto están impresos en negrita. En el texto de una definición determinada, los términos correspondientes a conceptos definidos en otra parte del VIM están también impresos en negrita en su primera aparición. </a:t>
            </a:r>
            <a:endParaRPr lang="es-MX" dirty="0" smtClean="0">
              <a:latin typeface="Arial" pitchFamily="34" charset="0"/>
              <a:cs typeface="Arial" pitchFamily="34" charset="0"/>
            </a:endParaRPr>
          </a:p>
          <a:p>
            <a:endParaRPr lang="es-MX" dirty="0">
              <a:latin typeface="Arial" pitchFamily="34" charset="0"/>
              <a:cs typeface="Arial" pitchFamily="34" charset="0"/>
            </a:endParaRPr>
          </a:p>
          <a:p>
            <a:r>
              <a:rPr lang="es-MX" b="1" dirty="0" smtClean="0">
                <a:latin typeface="Arial" pitchFamily="34" charset="0"/>
                <a:cs typeface="Arial" pitchFamily="34" charset="0"/>
              </a:rPr>
              <a:t>Comillas </a:t>
            </a:r>
            <a:endParaRPr lang="es-MX" b="1" dirty="0">
              <a:latin typeface="Arial" pitchFamily="34" charset="0"/>
              <a:cs typeface="Arial" pitchFamily="34" charset="0"/>
            </a:endParaRPr>
          </a:p>
          <a:p>
            <a:r>
              <a:rPr lang="es-MX" dirty="0">
                <a:latin typeface="Arial" pitchFamily="34" charset="0"/>
                <a:cs typeface="Arial" pitchFamily="34" charset="0"/>
              </a:rPr>
              <a:t> </a:t>
            </a:r>
            <a:r>
              <a:rPr lang="es-MX" dirty="0" smtClean="0">
                <a:latin typeface="Arial" pitchFamily="34" charset="0"/>
                <a:cs typeface="Arial" pitchFamily="34" charset="0"/>
              </a:rPr>
              <a:t>En </a:t>
            </a:r>
            <a:r>
              <a:rPr lang="es-MX" dirty="0">
                <a:latin typeface="Arial" pitchFamily="34" charset="0"/>
                <a:cs typeface="Arial" pitchFamily="34" charset="0"/>
              </a:rPr>
              <a:t>esta versión en español las comillas se emplean para enmarcar conceptos, términos y </a:t>
            </a:r>
            <a:r>
              <a:rPr lang="es-MX" dirty="0" smtClean="0">
                <a:latin typeface="Arial" pitchFamily="34" charset="0"/>
                <a:cs typeface="Arial" pitchFamily="34" charset="0"/>
              </a:rPr>
              <a:t>citas</a:t>
            </a:r>
          </a:p>
          <a:p>
            <a:endParaRPr lang="es-MX" b="1" dirty="0" smtClean="0">
              <a:latin typeface="Arial" pitchFamily="34" charset="0"/>
              <a:cs typeface="Arial" pitchFamily="34" charset="0"/>
            </a:endParaRPr>
          </a:p>
          <a:p>
            <a:r>
              <a:rPr lang="es-MX" b="1" dirty="0" smtClean="0">
                <a:latin typeface="Arial" pitchFamily="34" charset="0"/>
                <a:cs typeface="Arial" pitchFamily="34" charset="0"/>
              </a:rPr>
              <a:t>Signo </a:t>
            </a:r>
            <a:r>
              <a:rPr lang="es-MX" b="1" dirty="0">
                <a:latin typeface="Arial" pitchFamily="34" charset="0"/>
                <a:cs typeface="Arial" pitchFamily="34" charset="0"/>
              </a:rPr>
              <a:t>decimal </a:t>
            </a:r>
          </a:p>
          <a:p>
            <a:r>
              <a:rPr lang="es-MX" b="1" dirty="0">
                <a:latin typeface="Arial" pitchFamily="34" charset="0"/>
                <a:cs typeface="Arial" pitchFamily="34" charset="0"/>
              </a:rPr>
              <a:t> </a:t>
            </a:r>
            <a:r>
              <a:rPr lang="es-MX" dirty="0" smtClean="0">
                <a:latin typeface="Arial" pitchFamily="34" charset="0"/>
                <a:cs typeface="Arial" pitchFamily="34" charset="0"/>
              </a:rPr>
              <a:t>La </a:t>
            </a:r>
            <a:r>
              <a:rPr lang="es-MX" dirty="0">
                <a:latin typeface="Arial" pitchFamily="34" charset="0"/>
                <a:cs typeface="Arial" pitchFamily="34" charset="0"/>
              </a:rPr>
              <a:t>Conferencia General de Pesas y Medidas ha aceptado el uso, tanto de la coma como del punto en la línea, como separadores decimales. En esta versión en español, el signo decimal es la coma en la línea. Esta decisión es convencional y se reconoce que en la mayor parte de los países latinoamericanos el separador decimal es el punto en la línea. </a:t>
            </a:r>
          </a:p>
        </p:txBody>
      </p:sp>
    </p:spTree>
    <p:extLst>
      <p:ext uri="{BB962C8B-B14F-4D97-AF65-F5344CB8AC3E}">
        <p14:creationId xmlns:p14="http://schemas.microsoft.com/office/powerpoint/2010/main" val="1659700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289679"/>
            <a:ext cx="8784976" cy="5078313"/>
          </a:xfrm>
          <a:prstGeom prst="rect">
            <a:avLst/>
          </a:prstGeom>
        </p:spPr>
        <p:txBody>
          <a:bodyPr wrap="square">
            <a:spAutoFit/>
          </a:bodyPr>
          <a:lstStyle/>
          <a:p>
            <a:r>
              <a:rPr lang="es-MX" b="1" dirty="0">
                <a:latin typeface="Arial" pitchFamily="34" charset="0"/>
                <a:cs typeface="Arial" pitchFamily="34" charset="0"/>
              </a:rPr>
              <a:t>“Medida” y “medición” </a:t>
            </a:r>
          </a:p>
          <a:p>
            <a:r>
              <a:rPr lang="es-MX" dirty="0">
                <a:latin typeface="Arial" pitchFamily="34" charset="0"/>
                <a:cs typeface="Arial" pitchFamily="34" charset="0"/>
              </a:rPr>
              <a:t> </a:t>
            </a:r>
            <a:r>
              <a:rPr lang="es-MX" dirty="0" smtClean="0">
                <a:latin typeface="Arial" pitchFamily="34" charset="0"/>
                <a:cs typeface="Arial" pitchFamily="34" charset="0"/>
              </a:rPr>
              <a:t>La </a:t>
            </a:r>
            <a:r>
              <a:rPr lang="es-MX" dirty="0">
                <a:latin typeface="Arial" pitchFamily="34" charset="0"/>
                <a:cs typeface="Arial" pitchFamily="34" charset="0"/>
              </a:rPr>
              <a:t>palabra “medida“ puede tener distintos significados en lengua española. Por esta razón, este término no se emplea aislado en el presente Vocabulario. Por la misma razón se ha introducido la palabra “medición” para describir la acción de medir. La palabra “medida” interviene sin embargo numerosas veces para formar términos de este Vocabulario de acuerdo con el uso corriente, sin provocar ambigüedad. Se puede citar, por ejemplo: instrumento de medida, aparato de medida, unidad de medida, método de medida. </a:t>
            </a:r>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r>
              <a:rPr lang="es-MX" b="1" dirty="0" smtClean="0">
                <a:latin typeface="Arial" pitchFamily="34" charset="0"/>
                <a:cs typeface="Arial" pitchFamily="34" charset="0"/>
              </a:rPr>
              <a:t>Símbolo </a:t>
            </a:r>
            <a:r>
              <a:rPr lang="es-MX" b="1" dirty="0">
                <a:latin typeface="Arial" pitchFamily="34" charset="0"/>
                <a:cs typeface="Arial" pitchFamily="34" charset="0"/>
              </a:rPr>
              <a:t>de igualdad por definición </a:t>
            </a:r>
          </a:p>
          <a:p>
            <a:r>
              <a:rPr lang="es-MX" dirty="0">
                <a:latin typeface="Arial" pitchFamily="34" charset="0"/>
                <a:cs typeface="Arial" pitchFamily="34" charset="0"/>
              </a:rPr>
              <a:t> </a:t>
            </a:r>
            <a:r>
              <a:rPr lang="es-MX" dirty="0" smtClean="0">
                <a:latin typeface="Arial" pitchFamily="34" charset="0"/>
                <a:cs typeface="Arial" pitchFamily="34" charset="0"/>
              </a:rPr>
              <a:t>El </a:t>
            </a:r>
            <a:r>
              <a:rPr lang="es-MX" dirty="0">
                <a:latin typeface="Arial" pitchFamily="34" charset="0"/>
                <a:cs typeface="Arial" pitchFamily="34" charset="0"/>
              </a:rPr>
              <a:t>símbolo := significa “por definición igual a”, como se indica en las series de normas ISO 80000 e IEC 80000</a:t>
            </a:r>
            <a:r>
              <a:rPr lang="es-MX" dirty="0" smtClean="0">
                <a:latin typeface="Arial" pitchFamily="34" charset="0"/>
                <a:cs typeface="Arial" pitchFamily="34" charset="0"/>
              </a:rPr>
              <a:t>.</a:t>
            </a:r>
          </a:p>
          <a:p>
            <a:endParaRPr lang="es-MX" dirty="0" smtClean="0">
              <a:latin typeface="Arial" pitchFamily="34" charset="0"/>
              <a:cs typeface="Arial" pitchFamily="34" charset="0"/>
            </a:endParaRPr>
          </a:p>
          <a:p>
            <a:r>
              <a:rPr lang="es-MX" b="1" dirty="0" smtClean="0">
                <a:latin typeface="Arial" pitchFamily="34" charset="0"/>
                <a:cs typeface="Arial" pitchFamily="34" charset="0"/>
              </a:rPr>
              <a:t>Intervalo </a:t>
            </a:r>
            <a:endParaRPr lang="es-MX" b="1" dirty="0">
              <a:latin typeface="Arial" pitchFamily="34" charset="0"/>
              <a:cs typeface="Arial" pitchFamily="34" charset="0"/>
            </a:endParaRPr>
          </a:p>
          <a:p>
            <a:r>
              <a:rPr lang="es-MX" dirty="0">
                <a:latin typeface="Arial" pitchFamily="34" charset="0"/>
                <a:cs typeface="Arial" pitchFamily="34" charset="0"/>
              </a:rPr>
              <a:t> </a:t>
            </a:r>
            <a:r>
              <a:rPr lang="es-MX" dirty="0" smtClean="0">
                <a:latin typeface="Arial" pitchFamily="34" charset="0"/>
                <a:cs typeface="Arial" pitchFamily="34" charset="0"/>
              </a:rPr>
              <a:t>El </a:t>
            </a:r>
            <a:r>
              <a:rPr lang="es-MX" dirty="0">
                <a:latin typeface="Arial" pitchFamily="34" charset="0"/>
                <a:cs typeface="Arial" pitchFamily="34" charset="0"/>
              </a:rPr>
              <a:t>término “intervalo” y el símbolo [a; b] se utilizan para representar el conjunto de los números reales x tales que a ≤ x ≤ b, donde a y b &gt; a son números reales. El término “intervalo” es utilizado aquí para “intervalo cerrado”. Los símbolos a y b indican los extremos del intervalo    [a; b]. </a:t>
            </a:r>
          </a:p>
        </p:txBody>
      </p:sp>
    </p:spTree>
    <p:extLst>
      <p:ext uri="{BB962C8B-B14F-4D97-AF65-F5344CB8AC3E}">
        <p14:creationId xmlns:p14="http://schemas.microsoft.com/office/powerpoint/2010/main" val="22894507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531" y="188640"/>
            <a:ext cx="8784976" cy="2031325"/>
          </a:xfrm>
          <a:prstGeom prst="rect">
            <a:avLst/>
          </a:prstGeom>
        </p:spPr>
        <p:txBody>
          <a:bodyPr wrap="square">
            <a:spAutoFit/>
          </a:bodyPr>
          <a:lstStyle/>
          <a:p>
            <a:r>
              <a:rPr lang="es-MX" b="1" dirty="0" smtClean="0">
                <a:latin typeface="Arial" pitchFamily="34" charset="0"/>
                <a:cs typeface="Arial" pitchFamily="34" charset="0"/>
              </a:rPr>
              <a:t>Amplitud </a:t>
            </a:r>
            <a:r>
              <a:rPr lang="es-MX" b="1" dirty="0">
                <a:latin typeface="Arial" pitchFamily="34" charset="0"/>
                <a:cs typeface="Arial" pitchFamily="34" charset="0"/>
              </a:rPr>
              <a:t>del intervalo </a:t>
            </a:r>
          </a:p>
          <a:p>
            <a:r>
              <a:rPr lang="es-MX" dirty="0">
                <a:latin typeface="Arial" pitchFamily="34" charset="0"/>
                <a:cs typeface="Arial" pitchFamily="34" charset="0"/>
              </a:rPr>
              <a:t> </a:t>
            </a:r>
            <a:r>
              <a:rPr lang="es-MX" dirty="0" smtClean="0">
                <a:latin typeface="Arial" pitchFamily="34" charset="0"/>
                <a:cs typeface="Arial" pitchFamily="34" charset="0"/>
              </a:rPr>
              <a:t>La </a:t>
            </a:r>
            <a:r>
              <a:rPr lang="es-MX" dirty="0">
                <a:latin typeface="Arial" pitchFamily="34" charset="0"/>
                <a:cs typeface="Arial" pitchFamily="34" charset="0"/>
              </a:rPr>
              <a:t>amplitud del intervalo [a; b] es la diferencia b – a y se representa como r[a; b</a:t>
            </a:r>
            <a:r>
              <a:rPr lang="es-MX" dirty="0" smtClean="0">
                <a:latin typeface="Arial" pitchFamily="34" charset="0"/>
                <a:cs typeface="Arial" pitchFamily="34" charset="0"/>
              </a:rPr>
              <a:t>]</a:t>
            </a:r>
          </a:p>
          <a:p>
            <a:endParaRPr lang="es-MX" dirty="0" smtClean="0">
              <a:latin typeface="Arial" pitchFamily="34" charset="0"/>
              <a:cs typeface="Arial" pitchFamily="34" charset="0"/>
            </a:endParaRPr>
          </a:p>
          <a:p>
            <a:r>
              <a:rPr lang="es-MX" b="1" dirty="0" smtClean="0">
                <a:latin typeface="Arial" pitchFamily="34" charset="0"/>
                <a:cs typeface="Arial" pitchFamily="34" charset="0"/>
              </a:rPr>
              <a:t>Magnitud.</a:t>
            </a:r>
            <a:endParaRPr lang="es-MX" b="1" dirty="0">
              <a:latin typeface="Arial" pitchFamily="34" charset="0"/>
              <a:cs typeface="Arial" pitchFamily="34" charset="0"/>
            </a:endParaRPr>
          </a:p>
          <a:p>
            <a:r>
              <a:rPr lang="es-MX" dirty="0" smtClean="0">
                <a:latin typeface="Arial" pitchFamily="34" charset="0"/>
                <a:cs typeface="Arial" pitchFamily="34" charset="0"/>
              </a:rPr>
              <a:t>propiedad </a:t>
            </a:r>
            <a:r>
              <a:rPr lang="es-MX" dirty="0">
                <a:latin typeface="Arial" pitchFamily="34" charset="0"/>
                <a:cs typeface="Arial" pitchFamily="34" charset="0"/>
              </a:rPr>
              <a:t>de un fenómeno, cuerpo o sustancia, que puede expresarse cuantitativamente mediante un número y una referencia </a:t>
            </a:r>
            <a:r>
              <a:rPr lang="es-MX" dirty="0" smtClean="0">
                <a:latin typeface="Arial" pitchFamily="34" charset="0"/>
                <a:cs typeface="Arial" pitchFamily="34" charset="0"/>
              </a:rPr>
              <a:t>.</a:t>
            </a:r>
          </a:p>
          <a:p>
            <a:endParaRPr lang="es-MX" dirty="0">
              <a:latin typeface="Arial" pitchFamily="34" charset="0"/>
              <a:cs typeface="Arial"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562" t="39394" r="26041" b="30303"/>
          <a:stretch/>
        </p:blipFill>
        <p:spPr bwMode="auto">
          <a:xfrm>
            <a:off x="755576" y="2348880"/>
            <a:ext cx="7693626"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921495" y="5805264"/>
            <a:ext cx="3562401" cy="369332"/>
          </a:xfrm>
          <a:prstGeom prst="rect">
            <a:avLst/>
          </a:prstGeom>
          <a:noFill/>
        </p:spPr>
        <p:txBody>
          <a:bodyPr wrap="square" rtlCol="0">
            <a:spAutoFit/>
          </a:bodyPr>
          <a:lstStyle/>
          <a:p>
            <a:pPr algn="ctr"/>
            <a:r>
              <a:rPr lang="es-ES" dirty="0" smtClean="0">
                <a:latin typeface="Arial" pitchFamily="34" charset="0"/>
                <a:cs typeface="Arial" pitchFamily="34" charset="0"/>
              </a:rPr>
              <a:t>Figura 27.- Tabla de Magnitudes</a:t>
            </a:r>
            <a:endParaRPr lang="es-MX" dirty="0">
              <a:latin typeface="Arial" pitchFamily="34" charset="0"/>
              <a:cs typeface="Arial" pitchFamily="34" charset="0"/>
            </a:endParaRPr>
          </a:p>
        </p:txBody>
      </p:sp>
    </p:spTree>
    <p:extLst>
      <p:ext uri="{BB962C8B-B14F-4D97-AF65-F5344CB8AC3E}">
        <p14:creationId xmlns:p14="http://schemas.microsoft.com/office/powerpoint/2010/main" val="16304158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116632"/>
            <a:ext cx="8856984" cy="1477328"/>
          </a:xfrm>
          <a:prstGeom prst="rect">
            <a:avLst/>
          </a:prstGeom>
        </p:spPr>
        <p:txBody>
          <a:bodyPr wrap="square">
            <a:spAutoFit/>
          </a:bodyPr>
          <a:lstStyle/>
          <a:p>
            <a:r>
              <a:rPr lang="es-MX" b="1" dirty="0" smtClean="0">
                <a:latin typeface="Arial" pitchFamily="34" charset="0"/>
                <a:cs typeface="Arial" pitchFamily="34" charset="0"/>
              </a:rPr>
              <a:t>Sistema </a:t>
            </a:r>
            <a:r>
              <a:rPr lang="es-MX" b="1" dirty="0">
                <a:latin typeface="Arial" pitchFamily="34" charset="0"/>
                <a:cs typeface="Arial" pitchFamily="34" charset="0"/>
              </a:rPr>
              <a:t>de </a:t>
            </a:r>
            <a:r>
              <a:rPr lang="es-MX" b="1" dirty="0" smtClean="0">
                <a:latin typeface="Arial" pitchFamily="34" charset="0"/>
                <a:cs typeface="Arial" pitchFamily="34" charset="0"/>
              </a:rPr>
              <a:t>Unidades </a:t>
            </a:r>
          </a:p>
          <a:p>
            <a:r>
              <a:rPr lang="es-MX" dirty="0">
                <a:latin typeface="Arial" pitchFamily="34" charset="0"/>
                <a:cs typeface="Arial" pitchFamily="34" charset="0"/>
              </a:rPr>
              <a:t>B</a:t>
            </a:r>
            <a:r>
              <a:rPr lang="es-MX" dirty="0" smtClean="0">
                <a:latin typeface="Arial" pitchFamily="34" charset="0"/>
                <a:cs typeface="Arial" pitchFamily="34" charset="0"/>
              </a:rPr>
              <a:t>asado </a:t>
            </a:r>
            <a:r>
              <a:rPr lang="es-MX" dirty="0">
                <a:latin typeface="Arial" pitchFamily="34" charset="0"/>
                <a:cs typeface="Arial" pitchFamily="34" charset="0"/>
              </a:rPr>
              <a:t>en el Sistema Internacional de Magnitudes, con nombres y símbolos de las unidades, y con una serie de prefijos con sus nombres y símbolos, así como reglas para su utilización, adoptado por la Conferencia General de Pesas y Medidas (CGPM) </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820" t="50000" r="35188" b="29960"/>
          <a:stretch/>
        </p:blipFill>
        <p:spPr bwMode="auto">
          <a:xfrm>
            <a:off x="1691680" y="2132856"/>
            <a:ext cx="6146346"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124210" y="5733256"/>
            <a:ext cx="3562401" cy="646331"/>
          </a:xfrm>
          <a:prstGeom prst="rect">
            <a:avLst/>
          </a:prstGeom>
          <a:noFill/>
        </p:spPr>
        <p:txBody>
          <a:bodyPr wrap="square" rtlCol="0">
            <a:spAutoFit/>
          </a:bodyPr>
          <a:lstStyle/>
          <a:p>
            <a:pPr algn="ctr"/>
            <a:r>
              <a:rPr lang="es-ES" dirty="0" smtClean="0">
                <a:latin typeface="Arial" pitchFamily="34" charset="0"/>
                <a:cs typeface="Arial" pitchFamily="34" charset="0"/>
              </a:rPr>
              <a:t>Figura 28.- Algunas Unidades del Sistema de Unidades</a:t>
            </a:r>
            <a:endParaRPr lang="es-MX" dirty="0">
              <a:latin typeface="Arial" pitchFamily="34" charset="0"/>
              <a:cs typeface="Arial" pitchFamily="34" charset="0"/>
            </a:endParaRPr>
          </a:p>
        </p:txBody>
      </p:sp>
    </p:spTree>
    <p:extLst>
      <p:ext uri="{BB962C8B-B14F-4D97-AF65-F5344CB8AC3E}">
        <p14:creationId xmlns:p14="http://schemas.microsoft.com/office/powerpoint/2010/main" val="7309361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30351"/>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3" name="2 CuadroTexto"/>
          <p:cNvSpPr txBox="1"/>
          <p:nvPr/>
        </p:nvSpPr>
        <p:spPr>
          <a:xfrm>
            <a:off x="304380" y="938237"/>
            <a:ext cx="8410726" cy="1723549"/>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1.7.- Incertidumbres y Su Clasificación</a:t>
            </a:r>
          </a:p>
          <a:p>
            <a:pPr algn="ctr"/>
            <a:r>
              <a:rPr lang="es-ES" sz="2000" b="1" dirty="0" smtClean="0">
                <a:latin typeface="Arial" pitchFamily="34" charset="0"/>
                <a:cs typeface="Arial" pitchFamily="34" charset="0"/>
              </a:rPr>
              <a:t>¿Qué es?</a:t>
            </a:r>
          </a:p>
          <a:p>
            <a:pPr algn="ctr"/>
            <a:r>
              <a:rPr lang="es-ES" dirty="0" smtClean="0">
                <a:latin typeface="Arial" pitchFamily="34" charset="0"/>
                <a:cs typeface="Arial" pitchFamily="34" charset="0"/>
              </a:rPr>
              <a:t>Incertidumbre siempre aparece asociado a la medidas de Magnitudes.</a:t>
            </a:r>
          </a:p>
          <a:p>
            <a:pPr algn="just"/>
            <a:endParaRPr lang="es-ES" dirty="0" smtClean="0">
              <a:latin typeface="Arial" pitchFamily="34" charset="0"/>
              <a:cs typeface="Arial" pitchFamily="34" charset="0"/>
            </a:endParaRPr>
          </a:p>
          <a:p>
            <a:endParaRPr lang="es-MX" dirty="0"/>
          </a:p>
        </p:txBody>
      </p:sp>
      <p:sp>
        <p:nvSpPr>
          <p:cNvPr id="4" name="3 Rectángulo redondeado"/>
          <p:cNvSpPr/>
          <p:nvPr/>
        </p:nvSpPr>
        <p:spPr>
          <a:xfrm>
            <a:off x="827584" y="2492896"/>
            <a:ext cx="2880320"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latin typeface="Arial" pitchFamily="34" charset="0"/>
                <a:cs typeface="Arial" pitchFamily="34" charset="0"/>
              </a:rPr>
              <a:t>Control de Calidad</a:t>
            </a:r>
            <a:endParaRPr lang="es-MX" dirty="0">
              <a:latin typeface="Arial" pitchFamily="34" charset="0"/>
              <a:cs typeface="Arial" pitchFamily="34" charset="0"/>
            </a:endParaRPr>
          </a:p>
        </p:txBody>
      </p:sp>
      <p:sp>
        <p:nvSpPr>
          <p:cNvPr id="5" name="4 Rectángulo redondeado"/>
          <p:cNvSpPr/>
          <p:nvPr/>
        </p:nvSpPr>
        <p:spPr>
          <a:xfrm>
            <a:off x="827584" y="3356992"/>
            <a:ext cx="2880320"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latin typeface="Arial" pitchFamily="34" charset="0"/>
                <a:cs typeface="Arial" pitchFamily="34" charset="0"/>
              </a:rPr>
              <a:t>Investigación</a:t>
            </a:r>
            <a:endParaRPr lang="es-MX" dirty="0">
              <a:latin typeface="Arial" pitchFamily="34" charset="0"/>
              <a:cs typeface="Arial" pitchFamily="34" charset="0"/>
            </a:endParaRPr>
          </a:p>
        </p:txBody>
      </p:sp>
      <p:sp>
        <p:nvSpPr>
          <p:cNvPr id="6" name="5 Rectángulo redondeado"/>
          <p:cNvSpPr/>
          <p:nvPr/>
        </p:nvSpPr>
        <p:spPr>
          <a:xfrm>
            <a:off x="827584" y="4221088"/>
            <a:ext cx="2880320"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latin typeface="Arial" pitchFamily="34" charset="0"/>
                <a:cs typeface="Arial" pitchFamily="34" charset="0"/>
              </a:rPr>
              <a:t>Diseño Industrial</a:t>
            </a:r>
            <a:endParaRPr lang="es-MX" dirty="0">
              <a:latin typeface="Arial" pitchFamily="34" charset="0"/>
              <a:cs typeface="Arial" pitchFamily="34" charset="0"/>
            </a:endParaRPr>
          </a:p>
        </p:txBody>
      </p:sp>
      <p:sp>
        <p:nvSpPr>
          <p:cNvPr id="7" name="6 Cerrar llave"/>
          <p:cNvSpPr/>
          <p:nvPr/>
        </p:nvSpPr>
        <p:spPr>
          <a:xfrm>
            <a:off x="3851920" y="2661786"/>
            <a:ext cx="1008112" cy="206335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Flecha derecha"/>
          <p:cNvSpPr/>
          <p:nvPr/>
        </p:nvSpPr>
        <p:spPr>
          <a:xfrm>
            <a:off x="5076056" y="3413589"/>
            <a:ext cx="100811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6084168" y="2549493"/>
            <a:ext cx="2414914" cy="86409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latin typeface="Arial" pitchFamily="34" charset="0"/>
                <a:cs typeface="Arial" pitchFamily="34" charset="0"/>
              </a:rPr>
              <a:t>Implica Realizar Mediciones</a:t>
            </a:r>
            <a:endParaRPr lang="es-MX" dirty="0">
              <a:latin typeface="Arial" pitchFamily="34" charset="0"/>
              <a:cs typeface="Arial" pitchFamily="34" charset="0"/>
            </a:endParaRPr>
          </a:p>
        </p:txBody>
      </p:sp>
      <p:sp>
        <p:nvSpPr>
          <p:cNvPr id="10" name="9 Flecha derecha"/>
          <p:cNvSpPr/>
          <p:nvPr/>
        </p:nvSpPr>
        <p:spPr>
          <a:xfrm rot="16200000">
            <a:off x="7011933" y="3721129"/>
            <a:ext cx="559385"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redondeado"/>
          <p:cNvSpPr/>
          <p:nvPr/>
        </p:nvSpPr>
        <p:spPr>
          <a:xfrm>
            <a:off x="5834786" y="4543935"/>
            <a:ext cx="2880320" cy="5760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latin typeface="Arial" pitchFamily="34" charset="0"/>
                <a:cs typeface="Arial" pitchFamily="34" charset="0"/>
              </a:rPr>
              <a:t>Sistema de Medición</a:t>
            </a:r>
            <a:endParaRPr lang="es-MX" dirty="0">
              <a:latin typeface="Arial" pitchFamily="34" charset="0"/>
              <a:cs typeface="Arial" pitchFamily="34" charset="0"/>
            </a:endParaRPr>
          </a:p>
        </p:txBody>
      </p:sp>
      <p:sp>
        <p:nvSpPr>
          <p:cNvPr id="12" name="11 CuadroTexto"/>
          <p:cNvSpPr txBox="1"/>
          <p:nvPr/>
        </p:nvSpPr>
        <p:spPr>
          <a:xfrm>
            <a:off x="1709682" y="5517232"/>
            <a:ext cx="6300700" cy="400110"/>
          </a:xfrm>
          <a:prstGeom prst="rect">
            <a:avLst/>
          </a:prstGeom>
          <a:noFill/>
        </p:spPr>
        <p:txBody>
          <a:bodyPr wrap="square" rtlCol="0">
            <a:spAutoFit/>
          </a:bodyPr>
          <a:lstStyle/>
          <a:p>
            <a:pPr algn="ctr"/>
            <a:r>
              <a:rPr lang="es-ES" sz="2000" dirty="0" smtClean="0">
                <a:latin typeface="Arial" pitchFamily="34" charset="0"/>
                <a:cs typeface="Arial" pitchFamily="34" charset="0"/>
              </a:rPr>
              <a:t>Diagrama 6.- Incertidumbre</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5101997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66265" y="295704"/>
            <a:ext cx="8496944" cy="1569660"/>
          </a:xfrm>
          <a:prstGeom prst="rect">
            <a:avLst/>
          </a:prstGeom>
          <a:noFill/>
        </p:spPr>
        <p:txBody>
          <a:bodyPr wrap="square" rtlCol="0">
            <a:spAutoFit/>
          </a:bodyPr>
          <a:lstStyle/>
          <a:p>
            <a:r>
              <a:rPr lang="es-ES" sz="2400" b="1" dirty="0" smtClean="0">
                <a:latin typeface="Arial" pitchFamily="34" charset="0"/>
                <a:cs typeface="Arial" pitchFamily="34" charset="0"/>
              </a:rPr>
              <a:t>Incertidumbre Estándar</a:t>
            </a:r>
          </a:p>
          <a:p>
            <a:r>
              <a:rPr lang="es-MX" dirty="0">
                <a:latin typeface="Arial" pitchFamily="34" charset="0"/>
                <a:cs typeface="Arial" pitchFamily="34" charset="0"/>
              </a:rPr>
              <a:t>En la mayor parte de los casos, el mensurando Y no se mide directamente, sino que se determina a partir de otras N magnitudes X1, X1, ..., XN , mediante una relación </a:t>
            </a:r>
            <a:r>
              <a:rPr lang="es-MX" dirty="0" smtClean="0">
                <a:latin typeface="Arial" pitchFamily="34" charset="0"/>
                <a:cs typeface="Arial" pitchFamily="34" charset="0"/>
              </a:rPr>
              <a:t>funcional.</a:t>
            </a:r>
          </a:p>
          <a:p>
            <a:endParaRPr lang="es-MX" dirty="0">
              <a:latin typeface="Arial" pitchFamily="34" charset="0"/>
              <a:cs typeface="Arial" pitchFamily="34"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780" t="50000" r="19348" b="12103"/>
          <a:stretch/>
        </p:blipFill>
        <p:spPr bwMode="auto">
          <a:xfrm>
            <a:off x="1331640" y="1718855"/>
            <a:ext cx="6749143" cy="3366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753883" y="5085184"/>
            <a:ext cx="5904656" cy="369332"/>
          </a:xfrm>
          <a:prstGeom prst="rect">
            <a:avLst/>
          </a:prstGeom>
          <a:noFill/>
        </p:spPr>
        <p:txBody>
          <a:bodyPr wrap="square" rtlCol="0">
            <a:spAutoFit/>
          </a:bodyPr>
          <a:lstStyle/>
          <a:p>
            <a:pPr algn="ctr"/>
            <a:r>
              <a:rPr lang="es-ES" dirty="0" smtClean="0">
                <a:latin typeface="Arial" pitchFamily="34" charset="0"/>
                <a:cs typeface="Arial" pitchFamily="34" charset="0"/>
              </a:rPr>
              <a:t>Figura 29.- Formula de Incertidumbre Estándar</a:t>
            </a:r>
            <a:endParaRPr lang="es-MX" dirty="0">
              <a:latin typeface="Arial" pitchFamily="34" charset="0"/>
              <a:cs typeface="Arial" pitchFamily="34" charset="0"/>
            </a:endParaRPr>
          </a:p>
        </p:txBody>
      </p:sp>
    </p:spTree>
    <p:extLst>
      <p:ext uri="{BB962C8B-B14F-4D97-AF65-F5344CB8AC3E}">
        <p14:creationId xmlns:p14="http://schemas.microsoft.com/office/powerpoint/2010/main" val="19711034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640960" cy="1569660"/>
          </a:xfrm>
          <a:prstGeom prst="rect">
            <a:avLst/>
          </a:prstGeom>
          <a:noFill/>
        </p:spPr>
        <p:txBody>
          <a:bodyPr wrap="square" rtlCol="0">
            <a:spAutoFit/>
          </a:bodyPr>
          <a:lstStyle/>
          <a:p>
            <a:r>
              <a:rPr lang="es-ES" sz="2400" b="1" dirty="0" smtClean="0">
                <a:latin typeface="Arial" pitchFamily="34" charset="0"/>
                <a:cs typeface="Arial" pitchFamily="34" charset="0"/>
              </a:rPr>
              <a:t>Incertidumbre Estándar Combinada</a:t>
            </a:r>
          </a:p>
          <a:p>
            <a:r>
              <a:rPr lang="es-MX" dirty="0">
                <a:latin typeface="Arial" pitchFamily="34" charset="0"/>
                <a:cs typeface="Arial" pitchFamily="34" charset="0"/>
              </a:rPr>
              <a:t>La desviación típica asociada al resultado de medida y, denominada incertidumbre típica combinada y representada por </a:t>
            </a:r>
            <a:r>
              <a:rPr lang="es-MX" dirty="0" err="1">
                <a:latin typeface="Arial" pitchFamily="34" charset="0"/>
                <a:cs typeface="Arial" pitchFamily="34" charset="0"/>
              </a:rPr>
              <a:t>uc</a:t>
            </a:r>
            <a:r>
              <a:rPr lang="es-MX" dirty="0">
                <a:latin typeface="Arial" pitchFamily="34" charset="0"/>
                <a:cs typeface="Arial" pitchFamily="34" charset="0"/>
              </a:rPr>
              <a:t>(y), se determina a partir de la desviación típica asociada a cada estimación de entrada xi, denominada incertidumbre típica y representada por u(xi). </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012" t="47420" r="20686" b="19445"/>
          <a:stretch/>
        </p:blipFill>
        <p:spPr bwMode="auto">
          <a:xfrm>
            <a:off x="1691680" y="1924651"/>
            <a:ext cx="6284687" cy="2423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753883" y="5085184"/>
            <a:ext cx="5904656" cy="646331"/>
          </a:xfrm>
          <a:prstGeom prst="rect">
            <a:avLst/>
          </a:prstGeom>
          <a:noFill/>
        </p:spPr>
        <p:txBody>
          <a:bodyPr wrap="square" rtlCol="0">
            <a:spAutoFit/>
          </a:bodyPr>
          <a:lstStyle/>
          <a:p>
            <a:pPr algn="ctr"/>
            <a:r>
              <a:rPr lang="es-ES" dirty="0" smtClean="0">
                <a:latin typeface="Arial" pitchFamily="34" charset="0"/>
                <a:cs typeface="Arial" pitchFamily="34" charset="0"/>
              </a:rPr>
              <a:t>Figura 30.- Formula de Incertidumbre Estándar Combinada.</a:t>
            </a:r>
            <a:endParaRPr lang="es-MX" dirty="0">
              <a:latin typeface="Arial" pitchFamily="34" charset="0"/>
              <a:cs typeface="Arial" pitchFamily="34" charset="0"/>
            </a:endParaRPr>
          </a:p>
        </p:txBody>
      </p:sp>
    </p:spTree>
    <p:extLst>
      <p:ext uri="{BB962C8B-B14F-4D97-AF65-F5344CB8AC3E}">
        <p14:creationId xmlns:p14="http://schemas.microsoft.com/office/powerpoint/2010/main" val="20112757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96944" cy="5386090"/>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Guion Explicativo de Unidad de Aprendizaje</a:t>
            </a:r>
          </a:p>
          <a:p>
            <a:pPr algn="just"/>
            <a:r>
              <a:rPr lang="es-ES" sz="2400" dirty="0" smtClean="0">
                <a:latin typeface="Arial" pitchFamily="34" charset="0"/>
                <a:cs typeface="Arial" pitchFamily="34" charset="0"/>
              </a:rPr>
              <a:t>El objetivo de la Unidad I «La Organización y Administración de la Calidad en el lugar de Trabajo con el uso de la ley Federal de Metrología» es conocer todas las normas, el sistema que rigen a la calidad, un manual de calidad y como se puede formar y realizar uno en un determinado momento, auditorias e historia que rigen a la calidad, su inicio, </a:t>
            </a:r>
            <a:r>
              <a:rPr lang="es-ES" sz="2400" dirty="0">
                <a:latin typeface="Arial" pitchFamily="34" charset="0"/>
                <a:cs typeface="Arial" pitchFamily="34" charset="0"/>
              </a:rPr>
              <a:t>a</a:t>
            </a:r>
            <a:r>
              <a:rPr lang="es-ES" sz="2400" dirty="0" smtClean="0">
                <a:latin typeface="Arial" pitchFamily="34" charset="0"/>
                <a:cs typeface="Arial" pitchFamily="34" charset="0"/>
              </a:rPr>
              <a:t>sí como las leyes, conceptos e incertidumbres de la Metrología, es importante conocer toda esta información ya que nos forma como buenos Ingenieros de Calidad y Metrología en un área de trabajo, para ello la siguiente presentación muestra un contenido de la unidad I de Aprendizaje. </a:t>
            </a:r>
            <a:endParaRPr lang="es-MX" sz="2400" dirty="0">
              <a:latin typeface="Arial" pitchFamily="34" charset="0"/>
              <a:cs typeface="Arial" pitchFamily="34" charset="0"/>
            </a:endParaRPr>
          </a:p>
        </p:txBody>
      </p:sp>
      <p:pic>
        <p:nvPicPr>
          <p:cNvPr id="4098" name="Picture 2" descr="Resultado de imagen para objetiv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7901" y="5767976"/>
            <a:ext cx="1109161" cy="717434"/>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4139952" y="5942027"/>
            <a:ext cx="388843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4.- Objetivo de Aprendizaje</a:t>
            </a:r>
            <a:endParaRPr lang="es-MX" dirty="0">
              <a:latin typeface="Arial" pitchFamily="34" charset="0"/>
              <a:cs typeface="Arial" pitchFamily="34" charset="0"/>
            </a:endParaRPr>
          </a:p>
        </p:txBody>
      </p:sp>
    </p:spTree>
    <p:extLst>
      <p:ext uri="{BB962C8B-B14F-4D97-AF65-F5344CB8AC3E}">
        <p14:creationId xmlns:p14="http://schemas.microsoft.com/office/powerpoint/2010/main" val="11660997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640960" cy="1292662"/>
          </a:xfrm>
          <a:prstGeom prst="rect">
            <a:avLst/>
          </a:prstGeom>
          <a:noFill/>
        </p:spPr>
        <p:txBody>
          <a:bodyPr wrap="square" rtlCol="0">
            <a:spAutoFit/>
          </a:bodyPr>
          <a:lstStyle/>
          <a:p>
            <a:r>
              <a:rPr lang="es-ES" sz="2400" b="1" dirty="0" smtClean="0">
                <a:latin typeface="Arial" pitchFamily="34" charset="0"/>
                <a:cs typeface="Arial" pitchFamily="34" charset="0"/>
              </a:rPr>
              <a:t>Incertidumbre de Tipo A</a:t>
            </a:r>
          </a:p>
          <a:p>
            <a:r>
              <a:rPr lang="es-MX" dirty="0" smtClean="0">
                <a:latin typeface="Arial" pitchFamily="34" charset="0"/>
                <a:cs typeface="Arial" pitchFamily="34" charset="0"/>
              </a:rPr>
              <a:t>Cuando </a:t>
            </a:r>
            <a:r>
              <a:rPr lang="es-MX" dirty="0">
                <a:latin typeface="Arial" pitchFamily="34" charset="0"/>
                <a:cs typeface="Arial" pitchFamily="34" charset="0"/>
              </a:rPr>
              <a:t>una medida se repite en las mismas condiciones, puede observarse una dispersión o fluctuación, siempre que el procedimiento de medida disponga de la resolución suficiente. </a:t>
            </a:r>
            <a:endParaRPr lang="es-ES" dirty="0" smtClean="0">
              <a:latin typeface="Arial" pitchFamily="34" charset="0"/>
              <a:cs typeface="Arial" pitchFamily="34" charset="0"/>
            </a:endParaRPr>
          </a:p>
        </p:txBody>
      </p:sp>
      <p:sp>
        <p:nvSpPr>
          <p:cNvPr id="3" name="2 Rectángulo redondeado"/>
          <p:cNvSpPr/>
          <p:nvPr/>
        </p:nvSpPr>
        <p:spPr>
          <a:xfrm>
            <a:off x="683568" y="1844824"/>
            <a:ext cx="2664296" cy="93610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ANOVA</a:t>
            </a:r>
            <a:endParaRPr lang="es-MX" dirty="0"/>
          </a:p>
        </p:txBody>
      </p:sp>
      <p:sp>
        <p:nvSpPr>
          <p:cNvPr id="4" name="3 Rectángulo redondeado"/>
          <p:cNvSpPr/>
          <p:nvPr/>
        </p:nvSpPr>
        <p:spPr>
          <a:xfrm>
            <a:off x="683568" y="4432118"/>
            <a:ext cx="2664296" cy="93610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Método General </a:t>
            </a:r>
            <a:endParaRPr lang="es-MX" dirty="0"/>
          </a:p>
        </p:txBody>
      </p:sp>
      <p:sp>
        <p:nvSpPr>
          <p:cNvPr id="5" name="4 Rectángulo redondeado"/>
          <p:cNvSpPr/>
          <p:nvPr/>
        </p:nvSpPr>
        <p:spPr>
          <a:xfrm>
            <a:off x="704229" y="3140968"/>
            <a:ext cx="2664296" cy="93610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Mínimos Cuadrados</a:t>
            </a:r>
            <a:endParaRPr lang="es-MX" dirty="0"/>
          </a:p>
        </p:txBody>
      </p:sp>
      <p:sp>
        <p:nvSpPr>
          <p:cNvPr id="6" name="5 Pentágono"/>
          <p:cNvSpPr/>
          <p:nvPr/>
        </p:nvSpPr>
        <p:spPr>
          <a:xfrm>
            <a:off x="3851920" y="1916832"/>
            <a:ext cx="2232248"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Análisis de Varianza </a:t>
            </a:r>
            <a:endParaRPr lang="es-MX" dirty="0"/>
          </a:p>
        </p:txBody>
      </p:sp>
      <p:sp>
        <p:nvSpPr>
          <p:cNvPr id="7" name="6 Pentágono"/>
          <p:cNvSpPr/>
          <p:nvPr/>
        </p:nvSpPr>
        <p:spPr>
          <a:xfrm>
            <a:off x="3851920" y="3212976"/>
            <a:ext cx="2232248"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 partir de Datos Experimentales</a:t>
            </a:r>
            <a:endParaRPr lang="es-MX" dirty="0"/>
          </a:p>
        </p:txBody>
      </p:sp>
      <p:sp>
        <p:nvSpPr>
          <p:cNvPr id="8" name="7 Pentágono"/>
          <p:cNvSpPr/>
          <p:nvPr/>
        </p:nvSpPr>
        <p:spPr>
          <a:xfrm>
            <a:off x="3860036" y="4504126"/>
            <a:ext cx="2656179" cy="180519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Para una serie de medidas, efectuadas en condiciones de repetitividad, compuesta</a:t>
            </a:r>
          </a:p>
        </p:txBody>
      </p:sp>
      <p:sp>
        <p:nvSpPr>
          <p:cNvPr id="9" name="8 CuadroTexto"/>
          <p:cNvSpPr txBox="1"/>
          <p:nvPr/>
        </p:nvSpPr>
        <p:spPr>
          <a:xfrm>
            <a:off x="6300192" y="3212976"/>
            <a:ext cx="2592288" cy="707886"/>
          </a:xfrm>
          <a:prstGeom prst="rect">
            <a:avLst/>
          </a:prstGeom>
          <a:noFill/>
        </p:spPr>
        <p:txBody>
          <a:bodyPr wrap="square" rtlCol="0">
            <a:spAutoFit/>
          </a:bodyPr>
          <a:lstStyle/>
          <a:p>
            <a:pPr algn="ctr"/>
            <a:r>
              <a:rPr lang="es-ES" sz="2000" dirty="0" smtClean="0">
                <a:latin typeface="Arial" pitchFamily="34" charset="0"/>
                <a:cs typeface="Arial" pitchFamily="34" charset="0"/>
              </a:rPr>
              <a:t>Diagrama 7.- Incertidumbre Tipo A</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2548293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640960" cy="2400657"/>
          </a:xfrm>
          <a:prstGeom prst="rect">
            <a:avLst/>
          </a:prstGeom>
          <a:noFill/>
        </p:spPr>
        <p:txBody>
          <a:bodyPr wrap="square" rtlCol="0">
            <a:spAutoFit/>
          </a:bodyPr>
          <a:lstStyle/>
          <a:p>
            <a:r>
              <a:rPr lang="es-ES" sz="2400" b="1" dirty="0" smtClean="0">
                <a:latin typeface="Arial" pitchFamily="34" charset="0"/>
                <a:cs typeface="Arial" pitchFamily="34" charset="0"/>
              </a:rPr>
              <a:t>Incertidumbre Combinada</a:t>
            </a:r>
          </a:p>
          <a:p>
            <a:pPr marL="285750" indent="-285750">
              <a:buFont typeface="Arial" pitchFamily="34" charset="0"/>
              <a:buChar char="•"/>
            </a:pPr>
            <a:r>
              <a:rPr lang="es-MX" dirty="0" smtClean="0">
                <a:latin typeface="Arial" pitchFamily="34" charset="0"/>
                <a:cs typeface="Arial" pitchFamily="34" charset="0"/>
              </a:rPr>
              <a:t>Datos correlacionados</a:t>
            </a:r>
          </a:p>
          <a:p>
            <a:pPr marL="285750" indent="-285750">
              <a:buFont typeface="Arial" pitchFamily="34" charset="0"/>
              <a:buChar char="•"/>
            </a:pPr>
            <a:r>
              <a:rPr lang="es-MX" dirty="0" smtClean="0">
                <a:latin typeface="Arial" pitchFamily="34" charset="0"/>
                <a:cs typeface="Arial" pitchFamily="34" charset="0"/>
              </a:rPr>
              <a:t>Datos </a:t>
            </a:r>
            <a:r>
              <a:rPr lang="es-MX" dirty="0">
                <a:latin typeface="Arial" pitchFamily="34" charset="0"/>
                <a:cs typeface="Arial" pitchFamily="34" charset="0"/>
              </a:rPr>
              <a:t>No correlacionados </a:t>
            </a:r>
            <a:endParaRPr lang="es-MX" dirty="0" smtClean="0">
              <a:latin typeface="Arial" pitchFamily="34" charset="0"/>
              <a:cs typeface="Arial" pitchFamily="34" charset="0"/>
            </a:endParaRPr>
          </a:p>
          <a:p>
            <a:r>
              <a:rPr lang="es-MX" b="1" dirty="0">
                <a:latin typeface="Arial" pitchFamily="34" charset="0"/>
                <a:cs typeface="Arial" pitchFamily="34" charset="0"/>
              </a:rPr>
              <a:t>Datos no correlacionados </a:t>
            </a:r>
          </a:p>
          <a:p>
            <a:r>
              <a:rPr lang="es-MX" dirty="0">
                <a:latin typeface="Arial" pitchFamily="34" charset="0"/>
                <a:cs typeface="Arial" pitchFamily="34" charset="0"/>
              </a:rPr>
              <a:t>La incertidumbre del caso a estudiar se puede expresar como una combinación de las incertidumbres individuales de cada variable </a:t>
            </a:r>
            <a:endParaRPr lang="es-MX" dirty="0" smtClean="0">
              <a:latin typeface="Arial" pitchFamily="34" charset="0"/>
              <a:cs typeface="Arial" pitchFamily="34" charset="0"/>
            </a:endParaRPr>
          </a:p>
          <a:p>
            <a:endParaRPr lang="es-MX" dirty="0">
              <a:latin typeface="Arial" pitchFamily="34" charset="0"/>
              <a:cs typeface="Arial" pitchFamily="34" charset="0"/>
            </a:endParaRPr>
          </a:p>
          <a:p>
            <a:endParaRPr lang="es-ES" dirty="0" smtClean="0">
              <a:latin typeface="Arial" pitchFamily="34" charset="0"/>
              <a:cs typeface="Arial" pitchFamily="34" charset="0"/>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669" t="48016" r="17116" b="20833"/>
          <a:stretch/>
        </p:blipFill>
        <p:spPr bwMode="auto">
          <a:xfrm>
            <a:off x="1187624" y="2387847"/>
            <a:ext cx="7053944" cy="2278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753883" y="5085184"/>
            <a:ext cx="5904656" cy="369332"/>
          </a:xfrm>
          <a:prstGeom prst="rect">
            <a:avLst/>
          </a:prstGeom>
          <a:noFill/>
        </p:spPr>
        <p:txBody>
          <a:bodyPr wrap="square" rtlCol="0">
            <a:spAutoFit/>
          </a:bodyPr>
          <a:lstStyle/>
          <a:p>
            <a:pPr algn="ctr"/>
            <a:r>
              <a:rPr lang="es-ES" dirty="0" smtClean="0">
                <a:latin typeface="Arial" pitchFamily="34" charset="0"/>
                <a:cs typeface="Arial" pitchFamily="34" charset="0"/>
              </a:rPr>
              <a:t>Figura 31.- Formula de datos No Correlacionados</a:t>
            </a:r>
            <a:endParaRPr lang="es-MX" dirty="0">
              <a:latin typeface="Arial" pitchFamily="34" charset="0"/>
              <a:cs typeface="Arial" pitchFamily="34" charset="0"/>
            </a:endParaRPr>
          </a:p>
        </p:txBody>
      </p:sp>
    </p:spTree>
    <p:extLst>
      <p:ext uri="{BB962C8B-B14F-4D97-AF65-F5344CB8AC3E}">
        <p14:creationId xmlns:p14="http://schemas.microsoft.com/office/powerpoint/2010/main" val="8308000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7353" y="188640"/>
            <a:ext cx="8892480" cy="923330"/>
          </a:xfrm>
          <a:prstGeom prst="rect">
            <a:avLst/>
          </a:prstGeom>
        </p:spPr>
        <p:txBody>
          <a:bodyPr wrap="square">
            <a:spAutoFit/>
          </a:bodyPr>
          <a:lstStyle/>
          <a:p>
            <a:r>
              <a:rPr lang="es-ES" b="1" dirty="0" smtClean="0">
                <a:latin typeface="Arial" pitchFamily="34" charset="0"/>
                <a:cs typeface="Arial" pitchFamily="34" charset="0"/>
              </a:rPr>
              <a:t>DATOS CORRELACIONADOS</a:t>
            </a:r>
            <a:endParaRPr lang="es-MX" b="1" dirty="0">
              <a:latin typeface="Arial" pitchFamily="34" charset="0"/>
              <a:cs typeface="Arial" pitchFamily="34" charset="0"/>
            </a:endParaRPr>
          </a:p>
          <a:p>
            <a:r>
              <a:rPr lang="es-MX" dirty="0" smtClean="0">
                <a:latin typeface="Arial" pitchFamily="34" charset="0"/>
                <a:cs typeface="Arial" pitchFamily="34" charset="0"/>
              </a:rPr>
              <a:t>Cuando </a:t>
            </a:r>
            <a:r>
              <a:rPr lang="es-MX" dirty="0">
                <a:latin typeface="Arial" pitchFamily="34" charset="0"/>
                <a:cs typeface="Arial" pitchFamily="34" charset="0"/>
              </a:rPr>
              <a:t>los valores de medida guardan relación entre ellos el calculo se hace más complicado</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447" t="44160" r="15319" b="24689"/>
          <a:stretch/>
        </p:blipFill>
        <p:spPr bwMode="auto">
          <a:xfrm>
            <a:off x="852668" y="1628800"/>
            <a:ext cx="7707086" cy="2278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1753883" y="5085184"/>
            <a:ext cx="5904656" cy="369332"/>
          </a:xfrm>
          <a:prstGeom prst="rect">
            <a:avLst/>
          </a:prstGeom>
          <a:noFill/>
        </p:spPr>
        <p:txBody>
          <a:bodyPr wrap="square" rtlCol="0">
            <a:spAutoFit/>
          </a:bodyPr>
          <a:lstStyle/>
          <a:p>
            <a:pPr algn="ctr"/>
            <a:r>
              <a:rPr lang="es-ES" dirty="0" smtClean="0">
                <a:latin typeface="Arial" pitchFamily="34" charset="0"/>
                <a:cs typeface="Arial" pitchFamily="34" charset="0"/>
              </a:rPr>
              <a:t>Figura 31.- Formula de datos Correlacionados</a:t>
            </a:r>
            <a:endParaRPr lang="es-MX" dirty="0">
              <a:latin typeface="Arial" pitchFamily="34" charset="0"/>
              <a:cs typeface="Arial" pitchFamily="34" charset="0"/>
            </a:endParaRPr>
          </a:p>
        </p:txBody>
      </p:sp>
    </p:spTree>
    <p:extLst>
      <p:ext uri="{BB962C8B-B14F-4D97-AF65-F5344CB8AC3E}">
        <p14:creationId xmlns:p14="http://schemas.microsoft.com/office/powerpoint/2010/main" val="16983684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96944" cy="6832640"/>
          </a:xfrm>
          <a:prstGeom prst="rect">
            <a:avLst/>
          </a:prstGeom>
          <a:noFill/>
        </p:spPr>
        <p:txBody>
          <a:bodyPr wrap="square" rtlCol="0">
            <a:spAutoFit/>
          </a:bodyPr>
          <a:lstStyle/>
          <a:p>
            <a:r>
              <a:rPr lang="es-ES" sz="1200" b="1" dirty="0">
                <a:latin typeface="Arial" pitchFamily="34" charset="0"/>
                <a:cs typeface="Arial" pitchFamily="34" charset="0"/>
              </a:rPr>
              <a:t>Bibliografía</a:t>
            </a:r>
            <a:endParaRPr lang="es-MX" sz="1200" b="1" dirty="0">
              <a:latin typeface="Arial" pitchFamily="34" charset="0"/>
              <a:cs typeface="Arial" pitchFamily="34" charset="0"/>
            </a:endParaRPr>
          </a:p>
          <a:p>
            <a:r>
              <a:rPr lang="es-ES" sz="1200" i="1" dirty="0">
                <a:latin typeface="Arial" pitchFamily="34" charset="0"/>
                <a:cs typeface="Arial" pitchFamily="34" charset="0"/>
              </a:rPr>
              <a:t>Gestiopolis</a:t>
            </a:r>
            <a:r>
              <a:rPr lang="es-ES" sz="1200" dirty="0">
                <a:latin typeface="Arial" pitchFamily="34" charset="0"/>
                <a:cs typeface="Arial" pitchFamily="34" charset="0"/>
              </a:rPr>
              <a:t>. (18 de Enero de 2002). Recuperado el 22 de Septiembre de 2017, de https://www.gestiopolis.com/normas-de-calidad/</a:t>
            </a:r>
            <a:endParaRPr lang="es-MX" sz="1200" dirty="0">
              <a:latin typeface="Arial" pitchFamily="34" charset="0"/>
              <a:cs typeface="Arial" pitchFamily="34" charset="0"/>
            </a:endParaRPr>
          </a:p>
          <a:p>
            <a:r>
              <a:rPr lang="es-ES" sz="1200" dirty="0" smtClean="0">
                <a:latin typeface="Arial" pitchFamily="34" charset="0"/>
                <a:cs typeface="Arial" pitchFamily="34" charset="0"/>
              </a:rPr>
              <a:t>Anónimo. </a:t>
            </a:r>
            <a:r>
              <a:rPr lang="es-ES" sz="1200" dirty="0">
                <a:latin typeface="Arial" pitchFamily="34" charset="0"/>
                <a:cs typeface="Arial" pitchFamily="34" charset="0"/>
              </a:rPr>
              <a:t>(22 de Febrero de 2010). </a:t>
            </a:r>
            <a:r>
              <a:rPr lang="es-ES" sz="1200" i="1" dirty="0">
                <a:latin typeface="Arial" pitchFamily="34" charset="0"/>
                <a:cs typeface="Arial" pitchFamily="34" charset="0"/>
              </a:rPr>
              <a:t>JUSTIA MEXICO</a:t>
            </a:r>
            <a:r>
              <a:rPr lang="es-ES" sz="1200" dirty="0">
                <a:latin typeface="Arial" pitchFamily="34" charset="0"/>
                <a:cs typeface="Arial" pitchFamily="34" charset="0"/>
              </a:rPr>
              <a:t>. Recuperado el 20 de Septiembre de 2017, de https://mexico.justia.com/federales/leyes/ley-federal-sobre-metrologia-y-normalizacion/titulo-tercero/capitulo-ii/seccion-i/</a:t>
            </a:r>
            <a:endParaRPr lang="es-MX" sz="1200" dirty="0">
              <a:latin typeface="Arial" pitchFamily="34" charset="0"/>
              <a:cs typeface="Arial" pitchFamily="34" charset="0"/>
            </a:endParaRPr>
          </a:p>
          <a:p>
            <a:r>
              <a:rPr lang="es-ES" sz="1200" dirty="0" smtClean="0">
                <a:latin typeface="Arial" pitchFamily="34" charset="0"/>
                <a:cs typeface="Arial" pitchFamily="34" charset="0"/>
              </a:rPr>
              <a:t>Anónimo. </a:t>
            </a:r>
            <a:r>
              <a:rPr lang="es-ES" sz="1200" dirty="0">
                <a:latin typeface="Arial" pitchFamily="34" charset="0"/>
                <a:cs typeface="Arial" pitchFamily="34" charset="0"/>
              </a:rPr>
              <a:t>(2017). </a:t>
            </a:r>
            <a:r>
              <a:rPr lang="es-ES" sz="1200" i="1" dirty="0">
                <a:latin typeface="Arial" pitchFamily="34" charset="0"/>
                <a:cs typeface="Arial" pitchFamily="34" charset="0"/>
              </a:rPr>
              <a:t>Auditoria de las Empresas</a:t>
            </a:r>
            <a:r>
              <a:rPr lang="es-ES" sz="1200" dirty="0">
                <a:latin typeface="Arial" pitchFamily="34" charset="0"/>
                <a:cs typeface="Arial" pitchFamily="34" charset="0"/>
              </a:rPr>
              <a:t>. Recuperado el 24 de Septiembre de 2017, de https://www.gestiopolis.com/auditoria-de-calidad-en-las-empresas/</a:t>
            </a:r>
            <a:endParaRPr lang="es-MX" sz="1200" dirty="0">
              <a:latin typeface="Arial" pitchFamily="34" charset="0"/>
              <a:cs typeface="Arial" pitchFamily="34" charset="0"/>
            </a:endParaRPr>
          </a:p>
          <a:p>
            <a:r>
              <a:rPr lang="es-ES" sz="1200" dirty="0" smtClean="0">
                <a:latin typeface="Arial" pitchFamily="34" charset="0"/>
                <a:cs typeface="Arial" pitchFamily="34" charset="0"/>
              </a:rPr>
              <a:t>Anónimo. </a:t>
            </a:r>
            <a:r>
              <a:rPr lang="es-ES" sz="1200" dirty="0">
                <a:latin typeface="Arial" pitchFamily="34" charset="0"/>
                <a:cs typeface="Arial" pitchFamily="34" charset="0"/>
              </a:rPr>
              <a:t>(2 de Marzo de 2017). </a:t>
            </a:r>
            <a:r>
              <a:rPr lang="es-ES" sz="1200" i="1" dirty="0" smtClean="0">
                <a:latin typeface="Arial" pitchFamily="34" charset="0"/>
                <a:cs typeface="Arial" pitchFamily="34" charset="0"/>
              </a:rPr>
              <a:t>Definiciones</a:t>
            </a:r>
            <a:r>
              <a:rPr lang="es-ES" sz="1200" dirty="0" smtClean="0">
                <a:latin typeface="Arial" pitchFamily="34" charset="0"/>
                <a:cs typeface="Arial" pitchFamily="34" charset="0"/>
              </a:rPr>
              <a:t>. </a:t>
            </a:r>
            <a:r>
              <a:rPr lang="es-ES" sz="1200" dirty="0">
                <a:latin typeface="Arial" pitchFamily="34" charset="0"/>
                <a:cs typeface="Arial" pitchFamily="34" charset="0"/>
              </a:rPr>
              <a:t>Recuperado el 24 de Septiembre de 2017, de https://retos-operaciones-logistica.eae.es/definicion-especificaciones-y-estructura-de-un-manual-de-calidad/</a:t>
            </a:r>
            <a:endParaRPr lang="es-MX" sz="1200" dirty="0">
              <a:latin typeface="Arial" pitchFamily="34" charset="0"/>
              <a:cs typeface="Arial" pitchFamily="34" charset="0"/>
            </a:endParaRPr>
          </a:p>
          <a:p>
            <a:r>
              <a:rPr lang="es-ES" sz="1200" dirty="0">
                <a:latin typeface="Arial" pitchFamily="34" charset="0"/>
                <a:cs typeface="Arial" pitchFamily="34" charset="0"/>
              </a:rPr>
              <a:t>Cabrera, L. (5 de Octubre de 2016). </a:t>
            </a:r>
            <a:r>
              <a:rPr lang="es-ES" sz="1200" i="1" dirty="0" smtClean="0">
                <a:latin typeface="Arial" pitchFamily="34" charset="0"/>
                <a:cs typeface="Arial" pitchFamily="34" charset="0"/>
              </a:rPr>
              <a:t>Asociación </a:t>
            </a:r>
            <a:r>
              <a:rPr lang="es-ES" sz="1200" i="1" dirty="0">
                <a:latin typeface="Arial" pitchFamily="34" charset="0"/>
                <a:cs typeface="Arial" pitchFamily="34" charset="0"/>
              </a:rPr>
              <a:t>española para la calidad</a:t>
            </a:r>
            <a:r>
              <a:rPr lang="es-ES" sz="1200" dirty="0">
                <a:latin typeface="Arial" pitchFamily="34" charset="0"/>
                <a:cs typeface="Arial" pitchFamily="34" charset="0"/>
              </a:rPr>
              <a:t>. Recuperado el 24 de Septiembre de 2017, de https://www.aec.es/c/document_library/get_file?uuid=783d8fbd-12df-43f3-b12c-b1c5ca5ce5d7&amp;groupId=10128</a:t>
            </a:r>
            <a:endParaRPr lang="es-MX" sz="1200" dirty="0">
              <a:latin typeface="Arial" pitchFamily="34" charset="0"/>
              <a:cs typeface="Arial" pitchFamily="34" charset="0"/>
            </a:endParaRPr>
          </a:p>
          <a:p>
            <a:r>
              <a:rPr lang="es-ES" sz="1200" dirty="0">
                <a:latin typeface="Arial" pitchFamily="34" charset="0"/>
                <a:cs typeface="Arial" pitchFamily="34" charset="0"/>
              </a:rPr>
              <a:t>Colombia, U. C. (2014). </a:t>
            </a:r>
            <a:r>
              <a:rPr lang="es-ES" sz="1200" i="1" dirty="0">
                <a:latin typeface="Arial" pitchFamily="34" charset="0"/>
                <a:cs typeface="Arial" pitchFamily="34" charset="0"/>
              </a:rPr>
              <a:t>Sistema de </a:t>
            </a:r>
            <a:r>
              <a:rPr lang="es-ES" sz="1200" i="1" dirty="0" smtClean="0">
                <a:latin typeface="Arial" pitchFamily="34" charset="0"/>
                <a:cs typeface="Arial" pitchFamily="34" charset="0"/>
              </a:rPr>
              <a:t>Gestión </a:t>
            </a:r>
            <a:r>
              <a:rPr lang="es-ES" sz="1200" i="1" dirty="0">
                <a:latin typeface="Arial" pitchFamily="34" charset="0"/>
                <a:cs typeface="Arial" pitchFamily="34" charset="0"/>
              </a:rPr>
              <a:t>de Calidad</a:t>
            </a:r>
            <a:r>
              <a:rPr lang="es-ES" sz="1200" dirty="0">
                <a:latin typeface="Arial" pitchFamily="34" charset="0"/>
                <a:cs typeface="Arial" pitchFamily="34" charset="0"/>
              </a:rPr>
              <a:t>. Recuperado el 23 de Septiembre de 2017, de http://www.ucc.edu.co/sistema-gestion-integral/Paginas/sistema-gestion-calidad.aspx</a:t>
            </a:r>
            <a:endParaRPr lang="es-MX" sz="1200" dirty="0">
              <a:latin typeface="Arial" pitchFamily="34" charset="0"/>
              <a:cs typeface="Arial" pitchFamily="34" charset="0"/>
            </a:endParaRPr>
          </a:p>
          <a:p>
            <a:r>
              <a:rPr lang="es-ES" sz="1200" dirty="0" smtClean="0">
                <a:latin typeface="Arial" pitchFamily="34" charset="0"/>
                <a:cs typeface="Arial" pitchFamily="34" charset="0"/>
              </a:rPr>
              <a:t>Economía, </a:t>
            </a:r>
            <a:r>
              <a:rPr lang="es-ES" sz="1200" dirty="0">
                <a:latin typeface="Arial" pitchFamily="34" charset="0"/>
                <a:cs typeface="Arial" pitchFamily="34" charset="0"/>
              </a:rPr>
              <a:t>S. d. (16 de Noviembre de 2011). </a:t>
            </a:r>
            <a:r>
              <a:rPr lang="es-ES" sz="1200" i="1" dirty="0">
                <a:latin typeface="Arial" pitchFamily="34" charset="0"/>
                <a:cs typeface="Arial" pitchFamily="34" charset="0"/>
              </a:rPr>
              <a:t>CENAM</a:t>
            </a:r>
            <a:r>
              <a:rPr lang="es-ES" sz="1200" dirty="0">
                <a:latin typeface="Arial" pitchFamily="34" charset="0"/>
                <a:cs typeface="Arial" pitchFamily="34" charset="0"/>
              </a:rPr>
              <a:t>. Recuperado el 25 de Septiembre de 2017, de http://www.cenam.mx/paginas/vim.aspx</a:t>
            </a:r>
            <a:endParaRPr lang="es-MX" sz="1200" dirty="0">
              <a:latin typeface="Arial" pitchFamily="34" charset="0"/>
              <a:cs typeface="Arial" pitchFamily="34" charset="0"/>
            </a:endParaRPr>
          </a:p>
          <a:p>
            <a:r>
              <a:rPr lang="es-ES" sz="1200" dirty="0" smtClean="0">
                <a:latin typeface="Arial" pitchFamily="34" charset="0"/>
                <a:cs typeface="Arial" pitchFamily="34" charset="0"/>
              </a:rPr>
              <a:t>León, </a:t>
            </a:r>
            <a:r>
              <a:rPr lang="es-ES" sz="1200" dirty="0">
                <a:latin typeface="Arial" pitchFamily="34" charset="0"/>
                <a:cs typeface="Arial" pitchFamily="34" charset="0"/>
              </a:rPr>
              <a:t>M. A. (23 de Octubre de 2015). </a:t>
            </a:r>
            <a:r>
              <a:rPr lang="es-ES" sz="1200" i="1" dirty="0">
                <a:latin typeface="Arial" pitchFamily="34" charset="0"/>
                <a:cs typeface="Arial" pitchFamily="34" charset="0"/>
              </a:rPr>
              <a:t>Principios de </a:t>
            </a:r>
            <a:r>
              <a:rPr lang="es-ES" sz="1200" i="1" dirty="0" smtClean="0">
                <a:latin typeface="Arial" pitchFamily="34" charset="0"/>
                <a:cs typeface="Arial" pitchFamily="34" charset="0"/>
              </a:rPr>
              <a:t>Gestión </a:t>
            </a:r>
            <a:r>
              <a:rPr lang="es-ES" sz="1200" dirty="0">
                <a:latin typeface="Arial" pitchFamily="34" charset="0"/>
                <a:cs typeface="Arial" pitchFamily="34" charset="0"/>
              </a:rPr>
              <a:t>. Recuperado el 24 de Septiembre de 2017, de http://abc-calidad.blogspot.mx/2011/05/manual-de-calidad.html</a:t>
            </a:r>
            <a:endParaRPr lang="es-MX" sz="1200" dirty="0">
              <a:latin typeface="Arial" pitchFamily="34" charset="0"/>
              <a:cs typeface="Arial" pitchFamily="34" charset="0"/>
            </a:endParaRPr>
          </a:p>
          <a:p>
            <a:r>
              <a:rPr lang="es-ES" sz="1200" dirty="0" smtClean="0">
                <a:latin typeface="Arial" pitchFamily="34" charset="0"/>
                <a:cs typeface="Arial" pitchFamily="34" charset="0"/>
              </a:rPr>
              <a:t>López, </a:t>
            </a:r>
            <a:r>
              <a:rPr lang="es-ES" sz="1200" dirty="0">
                <a:latin typeface="Arial" pitchFamily="34" charset="0"/>
                <a:cs typeface="Arial" pitchFamily="34" charset="0"/>
              </a:rPr>
              <a:t>L. D. (2011). </a:t>
            </a:r>
            <a:r>
              <a:rPr lang="es-ES" sz="1200" i="1" dirty="0">
                <a:latin typeface="Arial" pitchFamily="34" charset="0"/>
                <a:cs typeface="Arial" pitchFamily="34" charset="0"/>
              </a:rPr>
              <a:t>ANEAS</a:t>
            </a:r>
            <a:r>
              <a:rPr lang="es-ES" sz="1200" dirty="0">
                <a:latin typeface="Arial" pitchFamily="34" charset="0"/>
                <a:cs typeface="Arial" pitchFamily="34" charset="0"/>
              </a:rPr>
              <a:t>. Recuperado el 20 de Septiembre de 2017, de http://aneas.com.mx/ley-federal-sobre-metrologia-y-normalizacion-fundamento-para-el-comercio/</a:t>
            </a:r>
            <a:endParaRPr lang="es-MX" sz="1200" dirty="0">
              <a:latin typeface="Arial" pitchFamily="34" charset="0"/>
              <a:cs typeface="Arial" pitchFamily="34" charset="0"/>
            </a:endParaRPr>
          </a:p>
          <a:p>
            <a:r>
              <a:rPr lang="es-ES" sz="1200" dirty="0">
                <a:latin typeface="Arial" pitchFamily="34" charset="0"/>
                <a:cs typeface="Arial" pitchFamily="34" charset="0"/>
              </a:rPr>
              <a:t>Mercado, L. (17 de Mayo de 2001). </a:t>
            </a:r>
            <a:r>
              <a:rPr lang="es-ES" sz="1200" i="1" dirty="0" smtClean="0">
                <a:latin typeface="Arial" pitchFamily="34" charset="0"/>
                <a:cs typeface="Arial" pitchFamily="34" charset="0"/>
              </a:rPr>
              <a:t>Ingeniería </a:t>
            </a:r>
            <a:r>
              <a:rPr lang="es-ES" sz="1200" i="1" dirty="0">
                <a:latin typeface="Arial" pitchFamily="34" charset="0"/>
                <a:cs typeface="Arial" pitchFamily="34" charset="0"/>
              </a:rPr>
              <a:t>de Calidad </a:t>
            </a:r>
            <a:r>
              <a:rPr lang="es-ES" sz="1200" dirty="0">
                <a:latin typeface="Arial" pitchFamily="34" charset="0"/>
                <a:cs typeface="Arial" pitchFamily="34" charset="0"/>
              </a:rPr>
              <a:t>. Recuperado el 20 de </a:t>
            </a:r>
            <a:r>
              <a:rPr lang="es-ES" sz="1200" dirty="0" smtClean="0">
                <a:latin typeface="Arial" pitchFamily="34" charset="0"/>
                <a:cs typeface="Arial" pitchFamily="34" charset="0"/>
              </a:rPr>
              <a:t>Septiembre </a:t>
            </a:r>
            <a:r>
              <a:rPr lang="es-ES" sz="1200" dirty="0">
                <a:latin typeface="Arial" pitchFamily="34" charset="0"/>
                <a:cs typeface="Arial" pitchFamily="34" charset="0"/>
              </a:rPr>
              <a:t>de 2017, de http://www.icm-calidad.com/</a:t>
            </a:r>
            <a:endParaRPr lang="es-MX" sz="1200" dirty="0">
              <a:latin typeface="Arial" pitchFamily="34" charset="0"/>
              <a:cs typeface="Arial" pitchFamily="34" charset="0"/>
            </a:endParaRPr>
          </a:p>
          <a:p>
            <a:r>
              <a:rPr lang="es-ES" sz="1200" dirty="0" smtClean="0">
                <a:latin typeface="Arial" pitchFamily="34" charset="0"/>
                <a:cs typeface="Arial" pitchFamily="34" charset="0"/>
              </a:rPr>
              <a:t>Metrología, </a:t>
            </a:r>
            <a:r>
              <a:rPr lang="es-ES" sz="1200" dirty="0">
                <a:latin typeface="Arial" pitchFamily="34" charset="0"/>
                <a:cs typeface="Arial" pitchFamily="34" charset="0"/>
              </a:rPr>
              <a:t>C. E. (2008). </a:t>
            </a:r>
            <a:r>
              <a:rPr lang="es-ES" sz="1200" i="1" dirty="0">
                <a:latin typeface="Arial" pitchFamily="34" charset="0"/>
                <a:cs typeface="Arial" pitchFamily="34" charset="0"/>
              </a:rPr>
              <a:t>VIM</a:t>
            </a:r>
            <a:r>
              <a:rPr lang="es-ES" sz="1200" dirty="0">
                <a:latin typeface="Arial" pitchFamily="34" charset="0"/>
                <a:cs typeface="Arial" pitchFamily="34" charset="0"/>
              </a:rPr>
              <a:t>. Recuperado el 25 de Septiembre de 2017, de http://www.cem.es/sites/default/files/vim-cem-2012web.pdf</a:t>
            </a:r>
            <a:endParaRPr lang="es-MX" sz="1200" dirty="0">
              <a:latin typeface="Arial" pitchFamily="34" charset="0"/>
              <a:cs typeface="Arial" pitchFamily="34" charset="0"/>
            </a:endParaRPr>
          </a:p>
          <a:p>
            <a:r>
              <a:rPr lang="es-ES" sz="1200" dirty="0">
                <a:latin typeface="Arial" pitchFamily="34" charset="0"/>
                <a:cs typeface="Arial" pitchFamily="34" charset="0"/>
              </a:rPr>
              <a:t>Ramos, A. (15 de Marzo de 2015). </a:t>
            </a:r>
            <a:r>
              <a:rPr lang="es-ES" sz="1200" i="1" dirty="0">
                <a:latin typeface="Arial" pitchFamily="34" charset="0"/>
                <a:cs typeface="Arial" pitchFamily="34" charset="0"/>
              </a:rPr>
              <a:t>Principales Normas</a:t>
            </a:r>
            <a:r>
              <a:rPr lang="es-ES" sz="1200" dirty="0">
                <a:latin typeface="Arial" pitchFamily="34" charset="0"/>
                <a:cs typeface="Arial" pitchFamily="34" charset="0"/>
              </a:rPr>
              <a:t>. Recuperado el 22 de Septiembre de 2017, de https://caridadenlaverdad.wordpress.com/2015/03/30/principales-normas-de-calidad-iso-qs-vda-nom/</a:t>
            </a:r>
            <a:endParaRPr lang="es-MX" sz="1200" dirty="0">
              <a:latin typeface="Arial" pitchFamily="34" charset="0"/>
              <a:cs typeface="Arial" pitchFamily="34" charset="0"/>
            </a:endParaRPr>
          </a:p>
          <a:p>
            <a:r>
              <a:rPr lang="es-ES" sz="1200" dirty="0">
                <a:latin typeface="Arial" pitchFamily="34" charset="0"/>
                <a:cs typeface="Arial" pitchFamily="34" charset="0"/>
              </a:rPr>
              <a:t>Salinas, C. (3 de Abril de 2009). </a:t>
            </a:r>
            <a:r>
              <a:rPr lang="es-ES" sz="1200" i="1" dirty="0">
                <a:latin typeface="Arial" pitchFamily="34" charset="0"/>
                <a:cs typeface="Arial" pitchFamily="34" charset="0"/>
              </a:rPr>
              <a:t>Ley Federal de </a:t>
            </a:r>
            <a:r>
              <a:rPr lang="es-ES" sz="1200" i="1" dirty="0" smtClean="0">
                <a:latin typeface="Arial" pitchFamily="34" charset="0"/>
                <a:cs typeface="Arial" pitchFamily="34" charset="0"/>
              </a:rPr>
              <a:t>Metrología </a:t>
            </a:r>
            <a:r>
              <a:rPr lang="es-ES" sz="1200" i="1" dirty="0">
                <a:latin typeface="Arial" pitchFamily="34" charset="0"/>
                <a:cs typeface="Arial" pitchFamily="34" charset="0"/>
              </a:rPr>
              <a:t>y </a:t>
            </a:r>
            <a:r>
              <a:rPr lang="es-ES" sz="1200" i="1" dirty="0" smtClean="0">
                <a:latin typeface="Arial" pitchFamily="34" charset="0"/>
                <a:cs typeface="Arial" pitchFamily="34" charset="0"/>
              </a:rPr>
              <a:t>Normalización</a:t>
            </a:r>
            <a:r>
              <a:rPr lang="es-ES" sz="1200" dirty="0" smtClean="0">
                <a:latin typeface="Arial" pitchFamily="34" charset="0"/>
                <a:cs typeface="Arial" pitchFamily="34" charset="0"/>
              </a:rPr>
              <a:t>. </a:t>
            </a:r>
            <a:r>
              <a:rPr lang="es-ES" sz="1200" dirty="0">
                <a:latin typeface="Arial" pitchFamily="34" charset="0"/>
                <a:cs typeface="Arial" pitchFamily="34" charset="0"/>
              </a:rPr>
              <a:t>Recuperado el 20 de Septiembre de 2017, de https://www.gob.mx/cms/uploads/attachment/file/107522/LEYFEDERALSOBREMETROLOGIAYNORMALIZACION.pdf</a:t>
            </a:r>
            <a:endParaRPr lang="es-MX" sz="1200" dirty="0">
              <a:latin typeface="Arial" pitchFamily="34" charset="0"/>
              <a:cs typeface="Arial" pitchFamily="34" charset="0"/>
            </a:endParaRPr>
          </a:p>
          <a:p>
            <a:r>
              <a:rPr lang="es-ES" sz="1200" dirty="0">
                <a:latin typeface="Arial" pitchFamily="34" charset="0"/>
                <a:cs typeface="Arial" pitchFamily="34" charset="0"/>
              </a:rPr>
              <a:t>Torres, L. (18 de Junio de 2016). </a:t>
            </a:r>
            <a:r>
              <a:rPr lang="es-ES" sz="1200" i="1" dirty="0">
                <a:latin typeface="Arial" pitchFamily="34" charset="0"/>
                <a:cs typeface="Arial" pitchFamily="34" charset="0"/>
              </a:rPr>
              <a:t>Sistemas y Calidad</a:t>
            </a:r>
            <a:r>
              <a:rPr lang="es-ES" sz="1200" dirty="0">
                <a:latin typeface="Arial" pitchFamily="34" charset="0"/>
                <a:cs typeface="Arial" pitchFamily="34" charset="0"/>
              </a:rPr>
              <a:t>. Recuperado el 23 de Septiembre de 2017, de http://www.sistemasycalidadtotal.com/calidad-total/los-7-principios-de-gestion-de-la-calidad/</a:t>
            </a:r>
            <a:endParaRPr lang="es-MX" sz="1200" dirty="0">
              <a:latin typeface="Arial" pitchFamily="34" charset="0"/>
              <a:cs typeface="Arial" pitchFamily="34" charset="0"/>
            </a:endParaRPr>
          </a:p>
          <a:p>
            <a:r>
              <a:rPr lang="es-ES" sz="1200" dirty="0">
                <a:latin typeface="Arial" pitchFamily="34" charset="0"/>
                <a:cs typeface="Arial" pitchFamily="34" charset="0"/>
              </a:rPr>
              <a:t>Valdez, B. (2017). </a:t>
            </a:r>
            <a:r>
              <a:rPr lang="es-ES" sz="1200" i="1" dirty="0">
                <a:latin typeface="Arial" pitchFamily="34" charset="0"/>
                <a:cs typeface="Arial" pitchFamily="34" charset="0"/>
              </a:rPr>
              <a:t>Historia de Calidad</a:t>
            </a:r>
            <a:r>
              <a:rPr lang="es-ES" sz="1200" dirty="0">
                <a:latin typeface="Arial" pitchFamily="34" charset="0"/>
                <a:cs typeface="Arial" pitchFamily="34" charset="0"/>
              </a:rPr>
              <a:t>. Recuperado el 24 de Septiembre de 2017, de http://www.tecnologiaycalidad.galeon.com/calidad/6.htm</a:t>
            </a:r>
            <a:endParaRPr lang="es-MX" sz="1200" dirty="0">
              <a:latin typeface="Arial" pitchFamily="34" charset="0"/>
              <a:cs typeface="Arial" pitchFamily="34" charset="0"/>
            </a:endParaRPr>
          </a:p>
          <a:p>
            <a:r>
              <a:rPr lang="es-MX" sz="1200" dirty="0">
                <a:latin typeface="Arial" pitchFamily="34" charset="0"/>
                <a:cs typeface="Arial" pitchFamily="34" charset="0"/>
              </a:rPr>
              <a:t> </a:t>
            </a:r>
          </a:p>
          <a:p>
            <a:r>
              <a:rPr lang="es-MX" dirty="0">
                <a:latin typeface="Arial" pitchFamily="34" charset="0"/>
                <a:cs typeface="Arial" pitchFamily="34" charset="0"/>
              </a:rPr>
              <a:t> </a:t>
            </a:r>
          </a:p>
          <a:p>
            <a:endParaRPr lang="es-MX" dirty="0" smtClean="0"/>
          </a:p>
          <a:p>
            <a:endParaRPr lang="es-MX" dirty="0"/>
          </a:p>
        </p:txBody>
      </p:sp>
    </p:spTree>
    <p:extLst>
      <p:ext uri="{BB962C8B-B14F-4D97-AF65-F5344CB8AC3E}">
        <p14:creationId xmlns:p14="http://schemas.microsoft.com/office/powerpoint/2010/main" val="27818430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115616" y="1556792"/>
            <a:ext cx="7194598" cy="3046988"/>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Gracias Por </a:t>
            </a:r>
          </a:p>
          <a:p>
            <a:pPr algn="ctr"/>
            <a:r>
              <a:rPr lang="es-E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Su Atención</a:t>
            </a:r>
            <a:endParaRPr lang="es-E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590406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3723" y="260648"/>
            <a:ext cx="8712968" cy="707886"/>
          </a:xfrm>
          <a:prstGeom prst="rect">
            <a:avLst/>
          </a:prstGeom>
          <a:noFill/>
        </p:spPr>
        <p:txBody>
          <a:bodyPr wrap="square" rtlCol="0">
            <a:spAutoFit/>
          </a:bodyPr>
          <a:lstStyle/>
          <a:p>
            <a:pPr algn="ctr"/>
            <a:r>
              <a:rPr lang="es-ES" sz="4000" dirty="0" smtClean="0">
                <a:solidFill>
                  <a:srgbClr val="FF0000"/>
                </a:solidFill>
                <a:latin typeface="AR BERKLEY" pitchFamily="2" charset="0"/>
                <a:cs typeface="Arial" pitchFamily="34" charset="0"/>
              </a:rPr>
              <a:t>Ingeniería de Calidad y Metrología</a:t>
            </a:r>
            <a:endParaRPr lang="es-MX" sz="4000" dirty="0">
              <a:solidFill>
                <a:srgbClr val="FF0000"/>
              </a:solidFill>
              <a:latin typeface="AR BERKLEY" pitchFamily="2" charset="0"/>
              <a:cs typeface="Arial" pitchFamily="34" charset="0"/>
            </a:endParaRPr>
          </a:p>
        </p:txBody>
      </p:sp>
      <p:sp>
        <p:nvSpPr>
          <p:cNvPr id="6" name="5 CuadroTexto"/>
          <p:cNvSpPr txBox="1"/>
          <p:nvPr/>
        </p:nvSpPr>
        <p:spPr>
          <a:xfrm>
            <a:off x="445751" y="1844824"/>
            <a:ext cx="3190145" cy="369332"/>
          </a:xfrm>
          <a:prstGeom prst="rect">
            <a:avLst/>
          </a:prstGeom>
          <a:noFill/>
        </p:spPr>
        <p:txBody>
          <a:bodyPr wrap="square" rtlCol="0">
            <a:spAutoFit/>
          </a:bodyPr>
          <a:lstStyle/>
          <a:p>
            <a:endParaRPr lang="es-MX" dirty="0"/>
          </a:p>
        </p:txBody>
      </p:sp>
      <p:sp>
        <p:nvSpPr>
          <p:cNvPr id="7" name="6 CuadroTexto"/>
          <p:cNvSpPr txBox="1"/>
          <p:nvPr/>
        </p:nvSpPr>
        <p:spPr>
          <a:xfrm>
            <a:off x="304380" y="947597"/>
            <a:ext cx="8410726" cy="4401205"/>
          </a:xfrm>
          <a:prstGeom prst="rect">
            <a:avLst/>
          </a:prstGeom>
          <a:noFill/>
        </p:spPr>
        <p:txBody>
          <a:bodyPr wrap="square" rtlCol="0">
            <a:spAutoFit/>
          </a:bodyPr>
          <a:lstStyle/>
          <a:p>
            <a:pPr algn="ctr"/>
            <a:r>
              <a:rPr lang="es-ES" sz="3200" b="1" dirty="0" smtClean="0">
                <a:solidFill>
                  <a:srgbClr val="002060"/>
                </a:solidFill>
                <a:latin typeface="AR BERKLEY" pitchFamily="2" charset="0"/>
                <a:cs typeface="Arial" pitchFamily="34" charset="0"/>
              </a:rPr>
              <a:t>1.- Norma De Calidad</a:t>
            </a:r>
          </a:p>
          <a:p>
            <a:pPr algn="ctr"/>
            <a:r>
              <a:rPr lang="es-ES" sz="2000" b="1" dirty="0" smtClean="0">
                <a:latin typeface="Arial" pitchFamily="34" charset="0"/>
                <a:cs typeface="Arial" pitchFamily="34" charset="0"/>
              </a:rPr>
              <a:t>¿Qué es?</a:t>
            </a:r>
          </a:p>
          <a:p>
            <a:pPr algn="ctr"/>
            <a:r>
              <a:rPr lang="es-ES" sz="2000" dirty="0" smtClean="0">
                <a:latin typeface="Arial" pitchFamily="34" charset="0"/>
                <a:cs typeface="Arial" pitchFamily="34" charset="0"/>
              </a:rPr>
              <a:t>Es un papel, establecido por consenso y aprobado por un organismo reconocido (nacional o internacional), que se proporciona para un uso común y repetido, una serie de reglas, directrices o características para las actividades de Calidad o sus resultados, con el fin de conseguir un grado óptimo de orden en el contexto de la calidad. </a:t>
            </a:r>
            <a:r>
              <a:rPr lang="es-MX" sz="2000" dirty="0">
                <a:latin typeface="Arial" pitchFamily="34" charset="0"/>
                <a:cs typeface="Arial" pitchFamily="34" charset="0"/>
              </a:rPr>
              <a:t>(Gestiopolis, 2002)</a:t>
            </a:r>
          </a:p>
          <a:p>
            <a:pPr algn="ctr"/>
            <a:endParaRPr lang="es-ES" sz="2000" dirty="0" smtClean="0">
              <a:latin typeface="Arial" pitchFamily="34" charset="0"/>
              <a:cs typeface="Arial" pitchFamily="34" charset="0"/>
            </a:endParaRPr>
          </a:p>
          <a:p>
            <a:pPr algn="just"/>
            <a:endParaRPr lang="es-ES" b="1" dirty="0" smtClean="0">
              <a:latin typeface="Arial" pitchFamily="34" charset="0"/>
              <a:cs typeface="Arial" pitchFamily="34" charset="0"/>
            </a:endParaRPr>
          </a:p>
          <a:p>
            <a:pPr algn="just"/>
            <a:endParaRPr lang="es-ES" b="1" dirty="0">
              <a:latin typeface="Arial" pitchFamily="34" charset="0"/>
              <a:cs typeface="Arial" pitchFamily="34" charset="0"/>
            </a:endParaRPr>
          </a:p>
          <a:p>
            <a:pPr algn="just"/>
            <a:endParaRPr lang="es-ES" b="1" dirty="0" smtClean="0">
              <a:latin typeface="Arial" pitchFamily="34" charset="0"/>
              <a:cs typeface="Arial" pitchFamily="34" charset="0"/>
            </a:endParaRPr>
          </a:p>
          <a:p>
            <a:pPr algn="just"/>
            <a:endParaRPr lang="es-ES" b="1" dirty="0">
              <a:latin typeface="Arial" pitchFamily="34" charset="0"/>
              <a:cs typeface="Arial" pitchFamily="34" charset="0"/>
            </a:endParaRPr>
          </a:p>
          <a:p>
            <a:pPr algn="just"/>
            <a:endParaRPr lang="es-ES" b="1" dirty="0" smtClean="0">
              <a:latin typeface="Arial" pitchFamily="34" charset="0"/>
              <a:cs typeface="Arial" pitchFamily="34" charset="0"/>
            </a:endParaRPr>
          </a:p>
          <a:p>
            <a:endParaRPr lang="es-MX" dirty="0"/>
          </a:p>
        </p:txBody>
      </p:sp>
      <p:pic>
        <p:nvPicPr>
          <p:cNvPr id="5122" name="Picture 2" descr="Imagen relacionad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501008"/>
            <a:ext cx="2448272" cy="2448272"/>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2930026" y="6001994"/>
            <a:ext cx="3370165" cy="369332"/>
          </a:xfrm>
          <a:prstGeom prst="rect">
            <a:avLst/>
          </a:prstGeom>
          <a:noFill/>
        </p:spPr>
        <p:txBody>
          <a:bodyPr wrap="square" rtlCol="0">
            <a:spAutoFit/>
          </a:bodyPr>
          <a:lstStyle/>
          <a:p>
            <a:pPr algn="ctr"/>
            <a:r>
              <a:rPr lang="es-ES" dirty="0" smtClean="0">
                <a:latin typeface="Arial" pitchFamily="34" charset="0"/>
                <a:cs typeface="Arial" pitchFamily="34" charset="0"/>
              </a:rPr>
              <a:t>Figura 5.- Norma de Calidad </a:t>
            </a:r>
            <a:endParaRPr lang="es-MX" dirty="0">
              <a:latin typeface="Arial" pitchFamily="34" charset="0"/>
              <a:cs typeface="Arial" pitchFamily="34" charset="0"/>
            </a:endParaRPr>
          </a:p>
        </p:txBody>
      </p:sp>
    </p:spTree>
    <p:extLst>
      <p:ext uri="{BB962C8B-B14F-4D97-AF65-F5344CB8AC3E}">
        <p14:creationId xmlns:p14="http://schemas.microsoft.com/office/powerpoint/2010/main" val="39226565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27584" y="188640"/>
            <a:ext cx="7560840" cy="954107"/>
          </a:xfrm>
          <a:prstGeom prst="rect">
            <a:avLst/>
          </a:prstGeom>
          <a:noFill/>
        </p:spPr>
        <p:txBody>
          <a:bodyPr wrap="square" rtlCol="0">
            <a:spAutoFit/>
          </a:bodyPr>
          <a:lstStyle/>
          <a:p>
            <a:pPr algn="ctr"/>
            <a:r>
              <a:rPr lang="es-ES" sz="2800" dirty="0" smtClean="0">
                <a:latin typeface="AR BERKLEY" pitchFamily="2" charset="0"/>
              </a:rPr>
              <a:t>Principales Organizaciones Internacionales de Normas</a:t>
            </a:r>
            <a:endParaRPr lang="es-MX" sz="2800" dirty="0">
              <a:latin typeface="AR BERKLEY" pitchFamily="2" charset="0"/>
            </a:endParaRPr>
          </a:p>
        </p:txBody>
      </p:sp>
      <p:sp>
        <p:nvSpPr>
          <p:cNvPr id="6" name="5 CuadroTexto"/>
          <p:cNvSpPr txBox="1"/>
          <p:nvPr/>
        </p:nvSpPr>
        <p:spPr>
          <a:xfrm>
            <a:off x="683568" y="1142747"/>
            <a:ext cx="8136904" cy="523220"/>
          </a:xfrm>
          <a:prstGeom prst="rect">
            <a:avLst/>
          </a:prstGeom>
          <a:noFill/>
        </p:spPr>
        <p:txBody>
          <a:bodyPr wrap="square" rtlCol="0">
            <a:spAutoFit/>
          </a:bodyPr>
          <a:lstStyle/>
          <a:p>
            <a:pPr algn="ctr"/>
            <a:r>
              <a:rPr lang="es-ES" sz="2800" dirty="0" smtClean="0">
                <a:latin typeface="Arial" pitchFamily="34" charset="0"/>
                <a:cs typeface="Arial" pitchFamily="34" charset="0"/>
              </a:rPr>
              <a:t>ISO ( Organización Internacional de Estándares)</a:t>
            </a:r>
            <a:endParaRPr lang="es-MX" sz="2800" dirty="0">
              <a:latin typeface="Arial" pitchFamily="34" charset="0"/>
              <a:cs typeface="Arial" pitchFamily="34" charset="0"/>
            </a:endParaRPr>
          </a:p>
        </p:txBody>
      </p:sp>
      <p:pic>
        <p:nvPicPr>
          <p:cNvPr id="6146" name="Picture 2" descr="Resultado de imagen para nORMA DE CALIDA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916832"/>
            <a:ext cx="4017628" cy="3323738"/>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654282" y="5363721"/>
            <a:ext cx="4104456" cy="646331"/>
          </a:xfrm>
          <a:prstGeom prst="rect">
            <a:avLst/>
          </a:prstGeom>
          <a:noFill/>
        </p:spPr>
        <p:txBody>
          <a:bodyPr wrap="square" rtlCol="0">
            <a:spAutoFit/>
          </a:bodyPr>
          <a:lstStyle/>
          <a:p>
            <a:pPr algn="ctr"/>
            <a:r>
              <a:rPr lang="es-ES" dirty="0" smtClean="0">
                <a:latin typeface="Arial" pitchFamily="34" charset="0"/>
                <a:cs typeface="Arial" pitchFamily="34" charset="0"/>
              </a:rPr>
              <a:t>Figura 6.- Organización Internacional de Estándares </a:t>
            </a:r>
            <a:endParaRPr lang="es-MX" dirty="0">
              <a:latin typeface="Arial" pitchFamily="34" charset="0"/>
              <a:cs typeface="Arial" pitchFamily="34" charset="0"/>
            </a:endParaRPr>
          </a:p>
        </p:txBody>
      </p:sp>
      <p:sp>
        <p:nvSpPr>
          <p:cNvPr id="9" name="8 CuadroTexto"/>
          <p:cNvSpPr txBox="1"/>
          <p:nvPr/>
        </p:nvSpPr>
        <p:spPr>
          <a:xfrm>
            <a:off x="5364088" y="2348880"/>
            <a:ext cx="3320396" cy="3693319"/>
          </a:xfrm>
          <a:prstGeom prst="rect">
            <a:avLst/>
          </a:prstGeom>
          <a:noFill/>
        </p:spPr>
        <p:txBody>
          <a:bodyPr wrap="square" rtlCol="0">
            <a:spAutoFit/>
          </a:bodyPr>
          <a:lstStyle/>
          <a:p>
            <a:pPr algn="ctr"/>
            <a:r>
              <a:rPr lang="es-MX" dirty="0" smtClean="0">
                <a:effectLst/>
                <a:latin typeface="Arial" pitchFamily="34" charset="0"/>
                <a:cs typeface="Arial" pitchFamily="34" charset="0"/>
              </a:rPr>
              <a:t>La Organización Internacional de Normalización (ISO) es una federación mundial de organismos nacionales de normalización ( Comités miembros de la ISO) . Los comités técnicos de la ISO se encargan por lo general de la elaboración de normas internacionales.</a:t>
            </a:r>
            <a:r>
              <a:rPr lang="es-MX" dirty="0">
                <a:latin typeface="Arial" pitchFamily="34" charset="0"/>
                <a:cs typeface="Arial" pitchFamily="34" charset="0"/>
              </a:rPr>
              <a:t> (Gestiopolis, 2002)</a:t>
            </a:r>
          </a:p>
          <a:p>
            <a:pPr algn="ctr"/>
            <a:endParaRPr lang="es-MX" dirty="0" smtClean="0">
              <a:effectLst/>
              <a:latin typeface="Arial" pitchFamily="34" charset="0"/>
              <a:cs typeface="Arial" pitchFamily="34" charset="0"/>
            </a:endParaRPr>
          </a:p>
          <a:p>
            <a:pPr algn="ctr"/>
            <a:endParaRPr lang="es-MX" dirty="0"/>
          </a:p>
        </p:txBody>
      </p:sp>
    </p:spTree>
    <p:extLst>
      <p:ext uri="{BB962C8B-B14F-4D97-AF65-F5344CB8AC3E}">
        <p14:creationId xmlns:p14="http://schemas.microsoft.com/office/powerpoint/2010/main" val="2490315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280920" cy="1815882"/>
          </a:xfrm>
          <a:prstGeom prst="rect">
            <a:avLst/>
          </a:prstGeom>
          <a:noFill/>
        </p:spPr>
        <p:txBody>
          <a:bodyPr wrap="square" rtlCol="0">
            <a:spAutoFit/>
          </a:bodyPr>
          <a:lstStyle/>
          <a:p>
            <a:pPr algn="ctr"/>
            <a:r>
              <a:rPr lang="es-MX" sz="2800" dirty="0" smtClean="0">
                <a:effectLst/>
                <a:latin typeface="Arial" pitchFamily="34" charset="0"/>
                <a:cs typeface="Arial" pitchFamily="34" charset="0"/>
              </a:rPr>
              <a:t>IEC – International Electric Comisión – Comisión Electrotécnica Internacional, Organismos de las Naciones Unidas.</a:t>
            </a:r>
            <a:r>
              <a:rPr lang="es-MX" sz="2800" dirty="0">
                <a:latin typeface="Arial" pitchFamily="34" charset="0"/>
                <a:cs typeface="Arial" pitchFamily="34" charset="0"/>
              </a:rPr>
              <a:t> (Gestiopolis, 2002)</a:t>
            </a:r>
          </a:p>
          <a:p>
            <a:pPr algn="ctr"/>
            <a:endParaRPr lang="es-MX" sz="2800" dirty="0">
              <a:latin typeface="Arial" pitchFamily="34" charset="0"/>
              <a:cs typeface="Arial" pitchFamily="34" charset="0"/>
            </a:endParaRPr>
          </a:p>
        </p:txBody>
      </p:sp>
      <p:pic>
        <p:nvPicPr>
          <p:cNvPr id="7170" name="Picture 2" descr="Resultado de imagen para normas iec">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962944"/>
            <a:ext cx="2952328" cy="2952329"/>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684806" y="5157192"/>
            <a:ext cx="4104456" cy="646331"/>
          </a:xfrm>
          <a:prstGeom prst="rect">
            <a:avLst/>
          </a:prstGeom>
          <a:noFill/>
        </p:spPr>
        <p:txBody>
          <a:bodyPr wrap="square" rtlCol="0">
            <a:spAutoFit/>
          </a:bodyPr>
          <a:lstStyle/>
          <a:p>
            <a:pPr algn="ctr"/>
            <a:r>
              <a:rPr lang="es-ES" dirty="0" smtClean="0">
                <a:latin typeface="Arial" pitchFamily="34" charset="0"/>
                <a:cs typeface="Arial" pitchFamily="34" charset="0"/>
              </a:rPr>
              <a:t>Figura 7.- International Electric Comisión. </a:t>
            </a:r>
            <a:endParaRPr lang="es-MX" dirty="0">
              <a:latin typeface="Arial" pitchFamily="34" charset="0"/>
              <a:cs typeface="Arial" pitchFamily="34" charset="0"/>
            </a:endParaRPr>
          </a:p>
        </p:txBody>
      </p:sp>
    </p:spTree>
    <p:extLst>
      <p:ext uri="{BB962C8B-B14F-4D97-AF65-F5344CB8AC3E}">
        <p14:creationId xmlns:p14="http://schemas.microsoft.com/office/powerpoint/2010/main" val="23746588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327332"/>
            <a:ext cx="6768752" cy="523220"/>
          </a:xfrm>
          <a:prstGeom prst="rect">
            <a:avLst/>
          </a:prstGeom>
          <a:noFill/>
        </p:spPr>
        <p:txBody>
          <a:bodyPr wrap="square" rtlCol="0">
            <a:spAutoFit/>
          </a:bodyPr>
          <a:lstStyle/>
          <a:p>
            <a:pPr algn="ctr"/>
            <a:r>
              <a:rPr lang="es-MX" sz="2800" b="1" dirty="0" smtClean="0">
                <a:effectLst/>
                <a:latin typeface="Arial" pitchFamily="34" charset="0"/>
                <a:cs typeface="Arial" pitchFamily="34" charset="0"/>
              </a:rPr>
              <a:t>Las normas ISO 9000:2000</a:t>
            </a:r>
            <a:endParaRPr lang="es-MX" sz="2800" b="1" dirty="0">
              <a:latin typeface="Arial" pitchFamily="34" charset="0"/>
              <a:cs typeface="Arial" pitchFamily="34" charset="0"/>
            </a:endParaRPr>
          </a:p>
        </p:txBody>
      </p:sp>
      <p:sp>
        <p:nvSpPr>
          <p:cNvPr id="3" name="2 CuadroTexto"/>
          <p:cNvSpPr txBox="1"/>
          <p:nvPr/>
        </p:nvSpPr>
        <p:spPr>
          <a:xfrm>
            <a:off x="395536" y="1052736"/>
            <a:ext cx="8424936" cy="1323439"/>
          </a:xfrm>
          <a:prstGeom prst="rect">
            <a:avLst/>
          </a:prstGeom>
          <a:noFill/>
        </p:spPr>
        <p:txBody>
          <a:bodyPr wrap="square" rtlCol="0">
            <a:spAutoFit/>
          </a:bodyPr>
          <a:lstStyle/>
          <a:p>
            <a:r>
              <a:rPr lang="es-MX" sz="2000" dirty="0">
                <a:latin typeface="Arial" pitchFamily="34" charset="0"/>
                <a:cs typeface="Arial" pitchFamily="34" charset="0"/>
              </a:rPr>
              <a:t>S</a:t>
            </a:r>
            <a:r>
              <a:rPr lang="es-MX" sz="2000" dirty="0" smtClean="0">
                <a:effectLst/>
                <a:latin typeface="Arial" pitchFamily="34" charset="0"/>
                <a:cs typeface="Arial" pitchFamily="34" charset="0"/>
              </a:rPr>
              <a:t>on las normas de calidad establecidas en el año 2000 y son el instrumento ideal para establecer un sistema de gestión de la calidad en una organización </a:t>
            </a:r>
            <a:r>
              <a:rPr lang="es-MX" sz="2000" dirty="0">
                <a:latin typeface="Arial" pitchFamily="34" charset="0"/>
                <a:cs typeface="Arial" pitchFamily="34" charset="0"/>
              </a:rPr>
              <a:t>(Ramos, 2015)</a:t>
            </a:r>
          </a:p>
          <a:p>
            <a:r>
              <a:rPr lang="es-MX" sz="2000" dirty="0" smtClean="0">
                <a:effectLst/>
                <a:latin typeface="Arial" pitchFamily="34" charset="0"/>
                <a:cs typeface="Arial" pitchFamily="34" charset="0"/>
              </a:rPr>
              <a:t> </a:t>
            </a:r>
            <a:endParaRPr lang="es-MX" sz="2000" dirty="0">
              <a:latin typeface="Arial" pitchFamily="34" charset="0"/>
              <a:cs typeface="Arial" pitchFamily="34" charset="0"/>
            </a:endParaRPr>
          </a:p>
        </p:txBody>
      </p:sp>
      <p:sp>
        <p:nvSpPr>
          <p:cNvPr id="5" name="4 CuadroTexto"/>
          <p:cNvSpPr txBox="1"/>
          <p:nvPr/>
        </p:nvSpPr>
        <p:spPr>
          <a:xfrm>
            <a:off x="1763688" y="6096063"/>
            <a:ext cx="5688632" cy="369332"/>
          </a:xfrm>
          <a:prstGeom prst="rect">
            <a:avLst/>
          </a:prstGeom>
          <a:noFill/>
        </p:spPr>
        <p:txBody>
          <a:bodyPr wrap="square" rtlCol="0">
            <a:spAutoFit/>
          </a:bodyPr>
          <a:lstStyle/>
          <a:p>
            <a:pPr algn="ctr"/>
            <a:r>
              <a:rPr lang="es-ES" dirty="0" smtClean="0">
                <a:latin typeface="Arial" pitchFamily="34" charset="0"/>
                <a:cs typeface="Arial" pitchFamily="34" charset="0"/>
              </a:rPr>
              <a:t>Diagrama 1.- Estructura de la Serie ISO 9000:2000</a:t>
            </a:r>
            <a:endParaRPr lang="es-MX" dirty="0">
              <a:latin typeface="Arial" pitchFamily="34" charset="0"/>
              <a:cs typeface="Arial" pitchFamily="34" charset="0"/>
            </a:endParaRPr>
          </a:p>
        </p:txBody>
      </p:sp>
      <p:graphicFrame>
        <p:nvGraphicFramePr>
          <p:cNvPr id="6" name="5 Diagrama"/>
          <p:cNvGraphicFramePr/>
          <p:nvPr>
            <p:extLst>
              <p:ext uri="{D42A27DB-BD31-4B8C-83A1-F6EECF244321}">
                <p14:modId xmlns:p14="http://schemas.microsoft.com/office/powerpoint/2010/main" val="3610145593"/>
              </p:ext>
            </p:extLst>
          </p:nvPr>
        </p:nvGraphicFramePr>
        <p:xfrm>
          <a:off x="1560004" y="184482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Nube"/>
          <p:cNvSpPr/>
          <p:nvPr/>
        </p:nvSpPr>
        <p:spPr>
          <a:xfrm>
            <a:off x="5424086" y="1916832"/>
            <a:ext cx="2304256" cy="1584176"/>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8" name="7 CuadroTexto"/>
          <p:cNvSpPr txBox="1"/>
          <p:nvPr/>
        </p:nvSpPr>
        <p:spPr>
          <a:xfrm>
            <a:off x="5424086" y="2293421"/>
            <a:ext cx="2242655" cy="830997"/>
          </a:xfrm>
          <a:prstGeom prst="rect">
            <a:avLst/>
          </a:prstGeom>
          <a:noFill/>
        </p:spPr>
        <p:txBody>
          <a:bodyPr wrap="square" rtlCol="0">
            <a:spAutoFit/>
          </a:bodyPr>
          <a:lstStyle/>
          <a:p>
            <a:pPr algn="ctr"/>
            <a:r>
              <a:rPr lang="es-ES" sz="1600" dirty="0" smtClean="0">
                <a:latin typeface="Arial" pitchFamily="34" charset="0"/>
                <a:cs typeface="Arial" pitchFamily="34" charset="0"/>
              </a:rPr>
              <a:t>NTC ISO 9001: Sistema de Gestión de Calidad. Requisitos</a:t>
            </a:r>
            <a:endParaRPr lang="es-MX" sz="1600" dirty="0">
              <a:latin typeface="Arial" pitchFamily="34" charset="0"/>
              <a:cs typeface="Arial" pitchFamily="34" charset="0"/>
            </a:endParaRPr>
          </a:p>
        </p:txBody>
      </p:sp>
      <p:sp>
        <p:nvSpPr>
          <p:cNvPr id="10" name="9 Nube"/>
          <p:cNvSpPr/>
          <p:nvPr/>
        </p:nvSpPr>
        <p:spPr>
          <a:xfrm>
            <a:off x="399937" y="3933056"/>
            <a:ext cx="2304256" cy="1584176"/>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1" name="10 Nube"/>
          <p:cNvSpPr/>
          <p:nvPr/>
        </p:nvSpPr>
        <p:spPr>
          <a:xfrm>
            <a:off x="6300192" y="3933056"/>
            <a:ext cx="2304256" cy="1584176"/>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2" name="11 CuadroTexto"/>
          <p:cNvSpPr txBox="1"/>
          <p:nvPr/>
        </p:nvSpPr>
        <p:spPr>
          <a:xfrm>
            <a:off x="385905" y="4186535"/>
            <a:ext cx="2242655" cy="1077218"/>
          </a:xfrm>
          <a:prstGeom prst="rect">
            <a:avLst/>
          </a:prstGeom>
          <a:noFill/>
        </p:spPr>
        <p:txBody>
          <a:bodyPr wrap="square" rtlCol="0">
            <a:spAutoFit/>
          </a:bodyPr>
          <a:lstStyle/>
          <a:p>
            <a:pPr algn="ctr"/>
            <a:r>
              <a:rPr lang="es-ES" sz="1600" dirty="0" smtClean="0">
                <a:latin typeface="Arial" pitchFamily="34" charset="0"/>
                <a:cs typeface="Arial" pitchFamily="34" charset="0"/>
              </a:rPr>
              <a:t>NTC ISO 9004: Recomendaciones Para la mejora del desempeño.</a:t>
            </a:r>
            <a:endParaRPr lang="es-MX" sz="1600" dirty="0">
              <a:latin typeface="Arial" pitchFamily="34" charset="0"/>
              <a:cs typeface="Arial" pitchFamily="34" charset="0"/>
            </a:endParaRPr>
          </a:p>
        </p:txBody>
      </p:sp>
      <p:sp>
        <p:nvSpPr>
          <p:cNvPr id="13" name="12 CuadroTexto"/>
          <p:cNvSpPr txBox="1"/>
          <p:nvPr/>
        </p:nvSpPr>
        <p:spPr>
          <a:xfrm>
            <a:off x="6330992" y="4063424"/>
            <a:ext cx="2242655" cy="1323439"/>
          </a:xfrm>
          <a:prstGeom prst="rect">
            <a:avLst/>
          </a:prstGeom>
          <a:noFill/>
        </p:spPr>
        <p:txBody>
          <a:bodyPr wrap="square" rtlCol="0">
            <a:spAutoFit/>
          </a:bodyPr>
          <a:lstStyle/>
          <a:p>
            <a:pPr algn="ctr"/>
            <a:r>
              <a:rPr lang="es-ES" sz="1600" dirty="0" smtClean="0">
                <a:latin typeface="Arial" pitchFamily="34" charset="0"/>
                <a:cs typeface="Arial" pitchFamily="34" charset="0"/>
              </a:rPr>
              <a:t>NTC ISO 9000:</a:t>
            </a:r>
          </a:p>
          <a:p>
            <a:pPr algn="ctr"/>
            <a:r>
              <a:rPr lang="es-ES" sz="1600" dirty="0" smtClean="0">
                <a:latin typeface="Arial" pitchFamily="34" charset="0"/>
                <a:cs typeface="Arial" pitchFamily="34" charset="0"/>
              </a:rPr>
              <a:t>Directrices para la Auditoria medioambiental y de la calidad</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900126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332656"/>
            <a:ext cx="5400600" cy="584775"/>
          </a:xfrm>
          <a:prstGeom prst="rect">
            <a:avLst/>
          </a:prstGeom>
          <a:noFill/>
        </p:spPr>
        <p:txBody>
          <a:bodyPr wrap="square" rtlCol="0">
            <a:spAutoFit/>
          </a:bodyPr>
          <a:lstStyle/>
          <a:p>
            <a:r>
              <a:rPr lang="es-ES" sz="3200" b="1" dirty="0" smtClean="0">
                <a:latin typeface="Arial" pitchFamily="34" charset="0"/>
                <a:cs typeface="Arial" pitchFamily="34" charset="0"/>
              </a:rPr>
              <a:t>Utilidad de las Normas</a:t>
            </a:r>
            <a:endParaRPr lang="es-MX" sz="3200" b="1" dirty="0">
              <a:latin typeface="Arial" pitchFamily="34" charset="0"/>
              <a:cs typeface="Arial" pitchFamily="34" charset="0"/>
            </a:endParaRPr>
          </a:p>
        </p:txBody>
      </p:sp>
      <p:sp>
        <p:nvSpPr>
          <p:cNvPr id="3" name="2 CuadroTexto"/>
          <p:cNvSpPr txBox="1"/>
          <p:nvPr/>
        </p:nvSpPr>
        <p:spPr>
          <a:xfrm>
            <a:off x="179512" y="1052736"/>
            <a:ext cx="8640960" cy="3139321"/>
          </a:xfrm>
          <a:prstGeom prst="rect">
            <a:avLst/>
          </a:prstGeom>
          <a:noFill/>
        </p:spPr>
        <p:txBody>
          <a:bodyPr wrap="square" rtlCol="0">
            <a:spAutoFit/>
          </a:bodyPr>
          <a:lstStyle/>
          <a:p>
            <a:pPr marL="285750" indent="-285750">
              <a:buFont typeface="Wingdings" pitchFamily="2" charset="2"/>
              <a:buChar char="ü"/>
            </a:pPr>
            <a:r>
              <a:rPr lang="es-MX" dirty="0" smtClean="0">
                <a:effectLst/>
                <a:latin typeface="Arial" pitchFamily="34" charset="0"/>
                <a:cs typeface="Arial" pitchFamily="34" charset="0"/>
              </a:rPr>
              <a:t>Ayudar al empresario a manejar su negocio de manera consistente. </a:t>
            </a:r>
            <a:endParaRPr lang="es-MX" dirty="0">
              <a:latin typeface="Arial" pitchFamily="34" charset="0"/>
              <a:cs typeface="Arial" pitchFamily="34" charset="0"/>
            </a:endParaRPr>
          </a:p>
          <a:p>
            <a:pPr marL="285750" indent="-285750">
              <a:buFont typeface="Wingdings" pitchFamily="2" charset="2"/>
              <a:buChar char="ü"/>
            </a:pPr>
            <a:r>
              <a:rPr lang="es-MX" dirty="0" smtClean="0">
                <a:effectLst/>
                <a:latin typeface="Arial" pitchFamily="34" charset="0"/>
                <a:cs typeface="Arial" pitchFamily="34" charset="0"/>
              </a:rPr>
              <a:t>Lo concentran en aquellas áreas que afectan su negocio y el de sus clientes, como: revisión de Contratos, Atención de Quejas y Reclamos, para mencionar apenas dos aspectos. </a:t>
            </a:r>
            <a:endParaRPr lang="es-MX" dirty="0">
              <a:latin typeface="Arial" pitchFamily="34" charset="0"/>
              <a:cs typeface="Arial" pitchFamily="34" charset="0"/>
            </a:endParaRPr>
          </a:p>
          <a:p>
            <a:pPr marL="285750" indent="-285750">
              <a:buFont typeface="Wingdings" pitchFamily="2" charset="2"/>
              <a:buChar char="ü"/>
            </a:pPr>
            <a:r>
              <a:rPr lang="es-MX" dirty="0" smtClean="0">
                <a:effectLst/>
                <a:latin typeface="Arial" pitchFamily="34" charset="0"/>
                <a:cs typeface="Arial" pitchFamily="34" charset="0"/>
              </a:rPr>
              <a:t>Asegurar que el empresario y su equipo conozcan como funcionan todas las partes de su negocio. </a:t>
            </a:r>
          </a:p>
          <a:p>
            <a:pPr marL="285750" indent="-285750">
              <a:buFont typeface="Wingdings" pitchFamily="2" charset="2"/>
              <a:buChar char="ü"/>
            </a:pPr>
            <a:r>
              <a:rPr lang="es-MX" dirty="0" smtClean="0">
                <a:effectLst/>
                <a:latin typeface="Arial" pitchFamily="34" charset="0"/>
                <a:cs typeface="Arial" pitchFamily="34" charset="0"/>
              </a:rPr>
              <a:t> Lograr una administración transparente. Y lo más sorprendente de todo es que ayudan a aumentar las ganancias de la empresa. No solamente hace con que productos de mala calidad se vuelvan buenos si no que también se sepan las razones de la mala calidad. </a:t>
            </a:r>
            <a:r>
              <a:rPr lang="es-MX" dirty="0">
                <a:latin typeface="Arial" pitchFamily="34" charset="0"/>
                <a:cs typeface="Arial" pitchFamily="34" charset="0"/>
              </a:rPr>
              <a:t>(Gestiopolis, 2002)</a:t>
            </a:r>
          </a:p>
          <a:p>
            <a:pPr marL="285750" indent="-285750">
              <a:buFont typeface="Wingdings" pitchFamily="2" charset="2"/>
              <a:buChar char="ü"/>
            </a:pPr>
            <a:endParaRPr lang="es-MX" dirty="0">
              <a:latin typeface="Arial" pitchFamily="34" charset="0"/>
              <a:cs typeface="Arial" pitchFamily="34" charset="0"/>
            </a:endParaRPr>
          </a:p>
        </p:txBody>
      </p:sp>
      <p:sp>
        <p:nvSpPr>
          <p:cNvPr id="4" name="AutoShape 2" descr="Resultado de imagen para utilidad de las normas">
            <a:hlinkClick r:id="rId2"/>
          </p:cNvPr>
          <p:cNvSpPr>
            <a:spLocks noChangeAspect="1" noChangeArrowheads="1"/>
          </p:cNvSpPr>
          <p:nvPr/>
        </p:nvSpPr>
        <p:spPr bwMode="auto">
          <a:xfrm>
            <a:off x="53975" y="-1371600"/>
            <a:ext cx="3933825"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028" y="4496959"/>
            <a:ext cx="2505075" cy="1819275"/>
          </a:xfrm>
          <a:prstGeom prst="rect">
            <a:avLst/>
          </a:prstGeom>
        </p:spPr>
      </p:pic>
      <p:sp>
        <p:nvSpPr>
          <p:cNvPr id="6" name="5 CuadroTexto"/>
          <p:cNvSpPr txBox="1"/>
          <p:nvPr/>
        </p:nvSpPr>
        <p:spPr>
          <a:xfrm>
            <a:off x="3929112" y="5063343"/>
            <a:ext cx="4459312" cy="369332"/>
          </a:xfrm>
          <a:prstGeom prst="rect">
            <a:avLst/>
          </a:prstGeom>
          <a:noFill/>
        </p:spPr>
        <p:txBody>
          <a:bodyPr wrap="square" rtlCol="0">
            <a:spAutoFit/>
          </a:bodyPr>
          <a:lstStyle/>
          <a:p>
            <a:pPr algn="ctr"/>
            <a:r>
              <a:rPr lang="es-ES" dirty="0" smtClean="0">
                <a:latin typeface="Arial" pitchFamily="34" charset="0"/>
                <a:cs typeface="Arial" pitchFamily="34" charset="0"/>
              </a:rPr>
              <a:t>Figura 9 .- Utilidad de Normas</a:t>
            </a:r>
            <a:endParaRPr lang="es-MX" dirty="0">
              <a:latin typeface="Arial" pitchFamily="34" charset="0"/>
              <a:cs typeface="Arial" pitchFamily="34" charset="0"/>
            </a:endParaRPr>
          </a:p>
        </p:txBody>
      </p:sp>
    </p:spTree>
    <p:extLst>
      <p:ext uri="{BB962C8B-B14F-4D97-AF65-F5344CB8AC3E}">
        <p14:creationId xmlns:p14="http://schemas.microsoft.com/office/powerpoint/2010/main" val="28491852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1296</TotalTime>
  <Words>3648</Words>
  <Application>Microsoft Office PowerPoint</Application>
  <PresentationFormat>Presentación en pantalla (4:3)</PresentationFormat>
  <Paragraphs>291</Paragraphs>
  <Slides>44</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44</vt:i4>
      </vt:variant>
    </vt:vector>
  </HeadingPairs>
  <TitlesOfParts>
    <vt:vector size="52" baseType="lpstr">
      <vt:lpstr>AR BERKLEY</vt:lpstr>
      <vt:lpstr>Arial</vt:lpstr>
      <vt:lpstr>Calibri</vt:lpstr>
      <vt:lpstr>Century Gothic</vt:lpstr>
      <vt:lpstr>Courier New</vt:lpstr>
      <vt:lpstr>Palatino Linotype</vt:lpstr>
      <vt:lpstr>Wingdings</vt:lpstr>
      <vt:lpstr>Ejecutivo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Alee</dc:creator>
  <cp:lastModifiedBy>user</cp:lastModifiedBy>
  <cp:revision>67</cp:revision>
  <dcterms:created xsi:type="dcterms:W3CDTF">2017-09-25T12:20:41Z</dcterms:created>
  <dcterms:modified xsi:type="dcterms:W3CDTF">2018-09-27T17:32:13Z</dcterms:modified>
</cp:coreProperties>
</file>