
<file path=[Content_Types].xml><?xml version="1.0" encoding="utf-8"?>
<Types xmlns="http://schemas.openxmlformats.org/package/2006/content-types">
  <Default Extension="png" ContentType="image/png"/>
  <Default Extension="tmp"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4"/>
  </p:sldMasterIdLst>
  <p:notesMasterIdLst>
    <p:notesMasterId r:id="rId46"/>
  </p:notesMasterIdLst>
  <p:handoutMasterIdLst>
    <p:handoutMasterId r:id="rId47"/>
  </p:handoutMasterIdLst>
  <p:sldIdLst>
    <p:sldId id="257" r:id="rId5"/>
    <p:sldId id="292" r:id="rId6"/>
    <p:sldId id="291" r:id="rId7"/>
    <p:sldId id="293" r:id="rId8"/>
    <p:sldId id="294" r:id="rId9"/>
    <p:sldId id="264" r:id="rId10"/>
    <p:sldId id="259" r:id="rId11"/>
    <p:sldId id="260" r:id="rId12"/>
    <p:sldId id="265" r:id="rId13"/>
    <p:sldId id="261" r:id="rId14"/>
    <p:sldId id="262" r:id="rId15"/>
    <p:sldId id="267" r:id="rId16"/>
    <p:sldId id="266" r:id="rId17"/>
    <p:sldId id="263"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7" r:id="rId41"/>
    <p:sldId id="290" r:id="rId42"/>
    <p:sldId id="298" r:id="rId43"/>
    <p:sldId id="296" r:id="rId44"/>
    <p:sldId id="295" r:id="rId45"/>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792">
          <p15:clr>
            <a:srgbClr val="A4A3A4"/>
          </p15:clr>
        </p15:guide>
        <p15:guide id="4" orient="horz" pos="336">
          <p15:clr>
            <a:srgbClr val="A4A3A4"/>
          </p15:clr>
        </p15:guide>
        <p15:guide id="5" orient="horz" pos="1920">
          <p15:clr>
            <a:srgbClr val="A4A3A4"/>
          </p15:clr>
        </p15:guide>
        <p15:guide id="6" orient="horz" pos="3984">
          <p15:clr>
            <a:srgbClr val="A4A3A4"/>
          </p15:clr>
        </p15:guide>
        <p15:guide id="7" orient="horz" pos="1152">
          <p15:clr>
            <a:srgbClr val="A4A3A4"/>
          </p15:clr>
        </p15:guide>
        <p15:guide id="8" pos="3839">
          <p15:clr>
            <a:srgbClr val="A4A3A4"/>
          </p15:clr>
        </p15:guide>
        <p15:guide id="9" pos="671">
          <p15:clr>
            <a:srgbClr val="A4A3A4"/>
          </p15:clr>
        </p15:guide>
        <p15:guide id="10" pos="7007">
          <p15:clr>
            <a:srgbClr val="A4A3A4"/>
          </p15:clr>
        </p15:guide>
        <p15:guide id="11" pos="6143">
          <p15:clr>
            <a:srgbClr val="A4A3A4"/>
          </p15:clr>
        </p15:guide>
        <p15:guide id="12" pos="3263">
          <p15:clr>
            <a:srgbClr val="A4A3A4"/>
          </p15:clr>
        </p15:guide>
        <p15:guide id="13" pos="7391">
          <p15:clr>
            <a:srgbClr val="A4A3A4"/>
          </p15:clr>
        </p15:guide>
        <p15:guide id="14" pos="369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6523" autoAdjust="0"/>
  </p:normalViewPr>
  <p:slideViewPr>
    <p:cSldViewPr showGuides="1">
      <p:cViewPr varScale="1">
        <p:scale>
          <a:sx n="92" d="100"/>
          <a:sy n="92" d="100"/>
        </p:scale>
        <p:origin x="498" y="90"/>
      </p:cViewPr>
      <p:guideLst>
        <p:guide orient="horz" pos="2160"/>
        <p:guide orient="horz" pos="1008"/>
        <p:guide orient="horz" pos="3792"/>
        <p:guide orient="horz" pos="336"/>
        <p:guide orient="horz" pos="1920"/>
        <p:guide orient="horz" pos="3984"/>
        <p:guide orient="horz" pos="1152"/>
        <p:guide pos="3839"/>
        <p:guide pos="671"/>
        <p:guide pos="7007"/>
        <p:guide pos="6143"/>
        <p:guide pos="3263"/>
        <p:guide pos="7391"/>
        <p:guide pos="3695"/>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90" d="100"/>
          <a:sy n="90" d="100"/>
        </p:scale>
        <p:origin x="377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FC3AB43-A716-41D3-8542-E2B83FF90C30}" type="datetime1">
              <a:rPr lang="es-ES" smtClean="0"/>
              <a:t>27/09/2018</a:t>
            </a:fld>
            <a:endParaRPr lang="es-ES" dirty="0"/>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A4CBEF8-5CDE-472B-839B-B8BB0C881006}" type="slidenum">
              <a:rPr lang="es-ES"/>
              <a:t>‹Nº›</a:t>
            </a:fld>
            <a:endParaRPr lang="es-ES" dirty="0"/>
          </a:p>
        </p:txBody>
      </p:sp>
    </p:spTree>
    <p:extLst>
      <p:ext uri="{BB962C8B-B14F-4D97-AF65-F5344CB8AC3E}">
        <p14:creationId xmlns:p14="http://schemas.microsoft.com/office/powerpoint/2010/main" val="42632892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9415C8-EA5F-40DA-B692-F57629F0830E}" type="datetime1">
              <a:rPr lang="es-ES" noProof="0" smtClean="0"/>
              <a:pPr/>
              <a:t>27/09/2018</a:t>
            </a:fld>
            <a:endParaRPr lang="es-ES" noProof="0" dirty="0"/>
          </a:p>
        </p:txBody>
      </p:sp>
      <p:sp>
        <p:nvSpPr>
          <p:cNvPr id="4" name="Marcador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6BB98AFB-CB0D-4DFE-87B9-B4B0D0DE73CD}" type="slidenum">
              <a:rPr lang="es-ES" noProof="0"/>
              <a:t>‹Nº›</a:t>
            </a:fld>
            <a:endParaRPr lang="es-ES" noProof="0" dirty="0"/>
          </a:p>
        </p:txBody>
      </p:sp>
    </p:spTree>
    <p:extLst>
      <p:ext uri="{BB962C8B-B14F-4D97-AF65-F5344CB8AC3E}">
        <p14:creationId xmlns:p14="http://schemas.microsoft.com/office/powerpoint/2010/main" val="2512805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6BB98AFB-CB0D-4DFE-87B9-B4B0D0DE73CD}" type="slidenum">
              <a:rPr lang="es-ES" smtClean="0"/>
              <a:t>1</a:t>
            </a:fld>
            <a:endParaRPr lang="es-ES" dirty="0"/>
          </a:p>
        </p:txBody>
      </p:sp>
    </p:spTree>
    <p:extLst>
      <p:ext uri="{BB962C8B-B14F-4D97-AF65-F5344CB8AC3E}">
        <p14:creationId xmlns:p14="http://schemas.microsoft.com/office/powerpoint/2010/main" val="2864014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6BB98AFB-CB0D-4DFE-87B9-B4B0D0DE73CD}" type="slidenum">
              <a:rPr lang="es-ES" smtClean="0"/>
              <a:t>7</a:t>
            </a:fld>
            <a:endParaRPr lang="es-ES" dirty="0"/>
          </a:p>
        </p:txBody>
      </p:sp>
    </p:spTree>
    <p:extLst>
      <p:ext uri="{BB962C8B-B14F-4D97-AF65-F5344CB8AC3E}">
        <p14:creationId xmlns:p14="http://schemas.microsoft.com/office/powerpoint/2010/main" val="2974091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6BB98AFB-CB0D-4DFE-87B9-B4B0D0DE73CD}" type="slidenum">
              <a:rPr lang="es-ES" smtClean="0"/>
              <a:t>8</a:t>
            </a:fld>
            <a:endParaRPr lang="es-ES" dirty="0"/>
          </a:p>
        </p:txBody>
      </p:sp>
    </p:spTree>
    <p:extLst>
      <p:ext uri="{BB962C8B-B14F-4D97-AF65-F5344CB8AC3E}">
        <p14:creationId xmlns:p14="http://schemas.microsoft.com/office/powerpoint/2010/main" val="2601926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6BB98AFB-CB0D-4DFE-87B9-B4B0D0DE73CD}" type="slidenum">
              <a:rPr lang="es-ES" smtClean="0"/>
              <a:t>9</a:t>
            </a:fld>
            <a:endParaRPr lang="es-ES" dirty="0"/>
          </a:p>
        </p:txBody>
      </p:sp>
    </p:spTree>
    <p:extLst>
      <p:ext uri="{BB962C8B-B14F-4D97-AF65-F5344CB8AC3E}">
        <p14:creationId xmlns:p14="http://schemas.microsoft.com/office/powerpoint/2010/main" val="15705174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6BB98AFB-CB0D-4DFE-87B9-B4B0D0DE73CD}" type="slidenum">
              <a:rPr lang="es-ES" smtClean="0"/>
              <a:t>10</a:t>
            </a:fld>
            <a:endParaRPr lang="es-ES" dirty="0"/>
          </a:p>
        </p:txBody>
      </p:sp>
    </p:spTree>
    <p:extLst>
      <p:ext uri="{BB962C8B-B14F-4D97-AF65-F5344CB8AC3E}">
        <p14:creationId xmlns:p14="http://schemas.microsoft.com/office/powerpoint/2010/main" val="2001119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6BB98AFB-CB0D-4DFE-87B9-B4B0D0DE73CD}" type="slidenum">
              <a:rPr lang="es-ES" smtClean="0"/>
              <a:t>11</a:t>
            </a:fld>
            <a:endParaRPr lang="es-ES" dirty="0"/>
          </a:p>
        </p:txBody>
      </p:sp>
    </p:spTree>
    <p:extLst>
      <p:ext uri="{BB962C8B-B14F-4D97-AF65-F5344CB8AC3E}">
        <p14:creationId xmlns:p14="http://schemas.microsoft.com/office/powerpoint/2010/main" val="2146544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6BB98AFB-CB0D-4DFE-87B9-B4B0D0DE73CD}" type="slidenum">
              <a:rPr lang="es-ES" smtClean="0"/>
              <a:t>14</a:t>
            </a:fld>
            <a:endParaRPr lang="es-ES" dirty="0"/>
          </a:p>
        </p:txBody>
      </p:sp>
    </p:spTree>
    <p:extLst>
      <p:ext uri="{BB962C8B-B14F-4D97-AF65-F5344CB8AC3E}">
        <p14:creationId xmlns:p14="http://schemas.microsoft.com/office/powerpoint/2010/main" val="2481812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88825"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6675" y="2404534"/>
            <a:ext cx="7764913" cy="1646302"/>
          </a:xfrm>
        </p:spPr>
        <p:txBody>
          <a:bodyPr anchor="b">
            <a:noAutofit/>
          </a:bodyPr>
          <a:lstStyle>
            <a:lvl1pPr algn="r">
              <a:defRPr sz="5398">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6675" y="4050834"/>
            <a:ext cx="7764913" cy="1096899"/>
          </a:xfrm>
        </p:spPr>
        <p:txBody>
          <a:bodyPr anchor="t"/>
          <a:lstStyle>
            <a:lvl1pPr marL="0" indent="0" algn="r">
              <a:buNone/>
              <a:defRPr>
                <a:solidFill>
                  <a:schemeClr val="tx1">
                    <a:lumMod val="50000"/>
                    <a:lumOff val="50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3E5EB10-21A3-46AF-9F87-719B4871B7E9}" type="datetime1">
              <a:rPr lang="es-ES" noProof="0" smtClean="0"/>
              <a:pPr/>
              <a:t>27/09/2018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AAEAE4A8-A6E5-453E-B946-FB774B73F48C}" type="slidenum">
              <a:rPr lang="es-ES" noProof="0" smtClean="0"/>
              <a:t>‹Nº›</a:t>
            </a:fld>
            <a:endParaRPr lang="es-ES" noProof="0" dirty="0"/>
          </a:p>
        </p:txBody>
      </p:sp>
    </p:spTree>
    <p:extLst>
      <p:ext uri="{BB962C8B-B14F-4D97-AF65-F5344CB8AC3E}">
        <p14:creationId xmlns:p14="http://schemas.microsoft.com/office/powerpoint/2010/main" val="3835279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159" y="609600"/>
            <a:ext cx="8594429" cy="3403600"/>
          </a:xfrm>
        </p:spPr>
        <p:txBody>
          <a:bodyPr anchor="ctr">
            <a:normAutofit/>
          </a:bodyPr>
          <a:lstStyle>
            <a:lvl1pPr algn="l">
              <a:defRPr sz="4399"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159" y="4470400"/>
            <a:ext cx="8594429" cy="1570962"/>
          </a:xfrm>
        </p:spPr>
        <p:txBody>
          <a:bodyPr anchor="ctr">
            <a:normAutofit/>
          </a:bodyPr>
          <a:lstStyle>
            <a:lvl1pPr marL="0" indent="0" algn="l">
              <a:buNone/>
              <a:defRPr sz="1799">
                <a:solidFill>
                  <a:schemeClr val="tx1">
                    <a:lumMod val="75000"/>
                    <a:lumOff val="2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9FD2ED8E-5314-4CC6-97E3-FFA8A74630E9}" type="datetime1">
              <a:rPr lang="es-ES" noProof="0" smtClean="0"/>
              <a:pPr/>
              <a:t>27/09/2018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AAEAE4A8-A6E5-453E-B946-FB774B73F48C}" type="slidenum">
              <a:rPr lang="es-ES" noProof="0" smtClean="0"/>
              <a:pPr rtl="0"/>
              <a:t>‹Nº›</a:t>
            </a:fld>
            <a:endParaRPr lang="es-ES" noProof="0" dirty="0"/>
          </a:p>
        </p:txBody>
      </p:sp>
    </p:spTree>
    <p:extLst>
      <p:ext uri="{BB962C8B-B14F-4D97-AF65-F5344CB8AC3E}">
        <p14:creationId xmlns:p14="http://schemas.microsoft.com/office/powerpoint/2010/main" val="1740493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092" y="609600"/>
            <a:ext cx="8092026" cy="3022600"/>
          </a:xfrm>
        </p:spPr>
        <p:txBody>
          <a:bodyPr anchor="ctr">
            <a:normAutofit/>
          </a:bodyPr>
          <a:lstStyle>
            <a:lvl1pPr algn="l">
              <a:defRPr sz="4399"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5783" y="3632200"/>
            <a:ext cx="7222643" cy="381000"/>
          </a:xfrm>
        </p:spPr>
        <p:txBody>
          <a:bodyPr anchor="ctr">
            <a:noAutofit/>
          </a:bodyPr>
          <a:lstStyle>
            <a:lvl1pPr marL="0" indent="0">
              <a:buFontTx/>
              <a:buNone/>
              <a:defRPr sz="1600">
                <a:solidFill>
                  <a:schemeClr val="tx1">
                    <a:lumMod val="50000"/>
                    <a:lumOff val="50000"/>
                  </a:schemeClr>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159" y="4470400"/>
            <a:ext cx="8594429" cy="1570962"/>
          </a:xfrm>
        </p:spPr>
        <p:txBody>
          <a:bodyPr anchor="ctr">
            <a:normAutofit/>
          </a:bodyPr>
          <a:lstStyle>
            <a:lvl1pPr marL="0" indent="0" algn="l">
              <a:buNone/>
              <a:defRPr sz="1799">
                <a:solidFill>
                  <a:schemeClr val="tx1">
                    <a:lumMod val="75000"/>
                    <a:lumOff val="2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9FD2ED8E-5314-4CC6-97E3-FFA8A74630E9}" type="datetime1">
              <a:rPr lang="es-ES" noProof="0" smtClean="0"/>
              <a:pPr/>
              <a:t>27/09/2018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AAEAE4A8-A6E5-453E-B946-FB774B73F48C}" type="slidenum">
              <a:rPr lang="es-ES" noProof="0" smtClean="0"/>
              <a:pPr rtl="0"/>
              <a:t>‹Nº›</a:t>
            </a:fld>
            <a:endParaRPr lang="es-ES" noProof="0" dirty="0"/>
          </a:p>
        </p:txBody>
      </p:sp>
      <p:sp>
        <p:nvSpPr>
          <p:cNvPr id="20" name="TextBox 19"/>
          <p:cNvSpPr txBox="1"/>
          <p:nvPr/>
        </p:nvSpPr>
        <p:spPr>
          <a:xfrm>
            <a:off x="541729" y="790378"/>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0695" y="2886556"/>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lumMod val="60000"/>
                    <a:lumOff val="40000"/>
                  </a:schemeClr>
                </a:solidFill>
                <a:latin typeface="Arial"/>
              </a:rPr>
              <a:t>”</a:t>
            </a:r>
            <a:endParaRPr lang="en-US" sz="1799" dirty="0">
              <a:solidFill>
                <a:schemeClr val="accent1">
                  <a:lumMod val="60000"/>
                  <a:lumOff val="40000"/>
                </a:schemeClr>
              </a:solidFill>
              <a:latin typeface="Arial"/>
            </a:endParaRPr>
          </a:p>
        </p:txBody>
      </p:sp>
    </p:spTree>
    <p:extLst>
      <p:ext uri="{BB962C8B-B14F-4D97-AF65-F5344CB8AC3E}">
        <p14:creationId xmlns:p14="http://schemas.microsoft.com/office/powerpoint/2010/main" val="3444353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159" y="1931988"/>
            <a:ext cx="8594429" cy="2595460"/>
          </a:xfrm>
        </p:spPr>
        <p:txBody>
          <a:bodyPr anchor="b">
            <a:normAutofit/>
          </a:bodyPr>
          <a:lstStyle>
            <a:lvl1pPr algn="l">
              <a:defRPr sz="4399"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799">
                <a:solidFill>
                  <a:schemeClr val="tx1">
                    <a:lumMod val="75000"/>
                    <a:lumOff val="2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9FD2ED8E-5314-4CC6-97E3-FFA8A74630E9}" type="datetime1">
              <a:rPr lang="es-ES" noProof="0" smtClean="0"/>
              <a:pPr/>
              <a:t>27/09/2018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AAEAE4A8-A6E5-453E-B946-FB774B73F48C}" type="slidenum">
              <a:rPr lang="es-ES" noProof="0" smtClean="0"/>
              <a:pPr rtl="0"/>
              <a:t>‹Nº›</a:t>
            </a:fld>
            <a:endParaRPr lang="es-ES" noProof="0" dirty="0"/>
          </a:p>
        </p:txBody>
      </p:sp>
    </p:spTree>
    <p:extLst>
      <p:ext uri="{BB962C8B-B14F-4D97-AF65-F5344CB8AC3E}">
        <p14:creationId xmlns:p14="http://schemas.microsoft.com/office/powerpoint/2010/main" val="1579866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092" y="609600"/>
            <a:ext cx="8092026" cy="3022600"/>
          </a:xfrm>
        </p:spPr>
        <p:txBody>
          <a:bodyPr anchor="ctr">
            <a:normAutofit/>
          </a:bodyPr>
          <a:lstStyle>
            <a:lvl1pPr algn="l">
              <a:defRPr sz="4399"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156" y="4013200"/>
            <a:ext cx="8594430" cy="514248"/>
          </a:xfrm>
        </p:spPr>
        <p:txBody>
          <a:bodyPr anchor="b">
            <a:noAutofit/>
          </a:bodyPr>
          <a:lstStyle>
            <a:lvl1pPr marL="0" indent="0">
              <a:buFontTx/>
              <a:buNone/>
              <a:defRPr sz="2399">
                <a:solidFill>
                  <a:schemeClr val="tx1">
                    <a:lumMod val="75000"/>
                    <a:lumOff val="25000"/>
                  </a:schemeClr>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799">
                <a:solidFill>
                  <a:schemeClr val="tx1">
                    <a:lumMod val="50000"/>
                    <a:lumOff val="5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9FD2ED8E-5314-4CC6-97E3-FFA8A74630E9}" type="datetime1">
              <a:rPr lang="es-ES" noProof="0" smtClean="0"/>
              <a:pPr/>
              <a:t>27/09/2018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AAEAE4A8-A6E5-453E-B946-FB774B73F48C}" type="slidenum">
              <a:rPr lang="es-ES" noProof="0" smtClean="0"/>
              <a:pPr rtl="0"/>
              <a:t>‹Nº›</a:t>
            </a:fld>
            <a:endParaRPr lang="es-ES" noProof="0" dirty="0"/>
          </a:p>
        </p:txBody>
      </p:sp>
      <p:sp>
        <p:nvSpPr>
          <p:cNvPr id="24" name="TextBox 23"/>
          <p:cNvSpPr txBox="1"/>
          <p:nvPr/>
        </p:nvSpPr>
        <p:spPr>
          <a:xfrm>
            <a:off x="541729" y="790378"/>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0695" y="2886556"/>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791002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621" y="609600"/>
            <a:ext cx="8585966" cy="3022600"/>
          </a:xfrm>
        </p:spPr>
        <p:txBody>
          <a:bodyPr anchor="ctr">
            <a:normAutofit/>
          </a:bodyPr>
          <a:lstStyle>
            <a:lvl1pPr algn="l">
              <a:defRPr sz="4399"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156" y="4013200"/>
            <a:ext cx="8594430" cy="514248"/>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799">
                <a:solidFill>
                  <a:schemeClr val="tx1">
                    <a:lumMod val="50000"/>
                    <a:lumOff val="5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9FD2ED8E-5314-4CC6-97E3-FFA8A74630E9}" type="datetime1">
              <a:rPr lang="es-ES" noProof="0" smtClean="0"/>
              <a:pPr/>
              <a:t>27/09/2018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AAEAE4A8-A6E5-453E-B946-FB774B73F48C}" type="slidenum">
              <a:rPr lang="es-ES" noProof="0" smtClean="0"/>
              <a:pPr rtl="0"/>
              <a:t>‹Nº›</a:t>
            </a:fld>
            <a:endParaRPr lang="es-ES" noProof="0" dirty="0"/>
          </a:p>
        </p:txBody>
      </p:sp>
    </p:spTree>
    <p:extLst>
      <p:ext uri="{BB962C8B-B14F-4D97-AF65-F5344CB8AC3E}">
        <p14:creationId xmlns:p14="http://schemas.microsoft.com/office/powerpoint/2010/main" val="3767894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B150DC9-D51B-4532-9742-17D563F7B844}" type="datetime1">
              <a:rPr lang="es-ES" noProof="0" smtClean="0"/>
              <a:pPr/>
              <a:t>27/09/2018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AAEAE4A8-A6E5-453E-B946-FB774B73F48C}" type="slidenum">
              <a:rPr lang="es-ES" noProof="0" smtClean="0"/>
              <a:t>‹Nº›</a:t>
            </a:fld>
            <a:endParaRPr lang="es-ES" noProof="0" dirty="0"/>
          </a:p>
        </p:txBody>
      </p:sp>
    </p:spTree>
    <p:extLst>
      <p:ext uri="{BB962C8B-B14F-4D97-AF65-F5344CB8AC3E}">
        <p14:creationId xmlns:p14="http://schemas.microsoft.com/office/powerpoint/2010/main" val="3636328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5599" y="609600"/>
            <a:ext cx="130440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159" y="609600"/>
            <a:ext cx="7058311" cy="525145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35D6C72-29E8-4745-90E7-3DCDC3BB08B1}" type="datetime1">
              <a:rPr lang="es-ES" noProof="0" smtClean="0"/>
              <a:pPr/>
              <a:t>27/09/2018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AAEAE4A8-A6E5-453E-B946-FB774B73F48C}" type="slidenum">
              <a:rPr lang="es-ES" noProof="0" smtClean="0"/>
              <a:t>‹Nº›</a:t>
            </a:fld>
            <a:endParaRPr lang="es-ES" noProof="0" dirty="0"/>
          </a:p>
        </p:txBody>
      </p:sp>
    </p:spTree>
    <p:extLst>
      <p:ext uri="{BB962C8B-B14F-4D97-AF65-F5344CB8AC3E}">
        <p14:creationId xmlns:p14="http://schemas.microsoft.com/office/powerpoint/2010/main" val="4293842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99"/>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FD2ED8E-5314-4CC6-97E3-FFA8A74630E9}" type="datetime1">
              <a:rPr lang="es-ES" noProof="0" smtClean="0"/>
              <a:pPr/>
              <a:t>27/09/2018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AAEAE4A8-A6E5-453E-B946-FB774B73F48C}" type="slidenum">
              <a:rPr lang="es-ES" noProof="0" smtClean="0"/>
              <a:pPr rtl="0"/>
              <a:t>‹Nº›</a:t>
            </a:fld>
            <a:endParaRPr lang="es-ES" noProof="0" dirty="0"/>
          </a:p>
        </p:txBody>
      </p:sp>
    </p:spTree>
    <p:extLst>
      <p:ext uri="{BB962C8B-B14F-4D97-AF65-F5344CB8AC3E}">
        <p14:creationId xmlns:p14="http://schemas.microsoft.com/office/powerpoint/2010/main" val="2942842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159" y="2700868"/>
            <a:ext cx="8594429" cy="1826581"/>
          </a:xfrm>
        </p:spPr>
        <p:txBody>
          <a:bodyPr anchor="b"/>
          <a:lstStyle>
            <a:lvl1pPr algn="l">
              <a:defRPr sz="3999"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159" y="4527448"/>
            <a:ext cx="8594429" cy="860400"/>
          </a:xfrm>
        </p:spPr>
        <p:txBody>
          <a:bodyPr anchor="t"/>
          <a:lstStyle>
            <a:lvl1pPr marL="0" indent="0" algn="l">
              <a:buNone/>
              <a:defRPr sz="1999">
                <a:solidFill>
                  <a:schemeClr val="tx1">
                    <a:lumMod val="50000"/>
                    <a:lumOff val="5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98063A5B-0A71-4EE0-8ADD-6A894F185F26}" type="datetime1">
              <a:rPr lang="es-ES" noProof="0" smtClean="0"/>
              <a:pPr/>
              <a:t>27/09/2018</a:t>
            </a:fld>
            <a:endParaRPr lang="es-ES" noProof="0" dirty="0"/>
          </a:p>
        </p:txBody>
      </p:sp>
      <p:sp>
        <p:nvSpPr>
          <p:cNvPr id="5" name="Footer Placeholder 4"/>
          <p:cNvSpPr>
            <a:spLocks noGrp="1"/>
          </p:cNvSpPr>
          <p:nvPr>
            <p:ph type="ftr" sz="quarter" idx="11"/>
          </p:nvPr>
        </p:nvSpPr>
        <p:spPr/>
        <p:txBody>
          <a:bodyPr/>
          <a:lstStyle/>
          <a:p>
            <a:pPr rtl="0"/>
            <a:r>
              <a:rPr lang="es-ES" noProof="0"/>
              <a:t>Agregar un pie de página</a:t>
            </a:r>
            <a:endParaRPr lang="es-ES" noProof="0" dirty="0"/>
          </a:p>
        </p:txBody>
      </p:sp>
      <p:sp>
        <p:nvSpPr>
          <p:cNvPr id="6" name="Slide Number Placeholder 5"/>
          <p:cNvSpPr>
            <a:spLocks noGrp="1"/>
          </p:cNvSpPr>
          <p:nvPr>
            <p:ph type="sldNum" sz="quarter" idx="12"/>
          </p:nvPr>
        </p:nvSpPr>
        <p:spPr/>
        <p:txBody>
          <a:bodyPr/>
          <a:lstStyle/>
          <a:p>
            <a:pPr rtl="0"/>
            <a:fld id="{AAEAE4A8-A6E5-453E-B946-FB774B73F48C}" type="slidenum">
              <a:rPr lang="es-ES" noProof="0" smtClean="0"/>
              <a:t>‹Nº›</a:t>
            </a:fld>
            <a:endParaRPr lang="es-ES" noProof="0" dirty="0"/>
          </a:p>
        </p:txBody>
      </p:sp>
    </p:spTree>
    <p:extLst>
      <p:ext uri="{BB962C8B-B14F-4D97-AF65-F5344CB8AC3E}">
        <p14:creationId xmlns:p14="http://schemas.microsoft.com/office/powerpoint/2010/main" val="4148299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158" y="2160589"/>
            <a:ext cx="4182945" cy="388077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8645" y="2160590"/>
            <a:ext cx="4182944" cy="3880773"/>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0E0A9B6-D611-4A47-BC84-432D674749BC}" type="datetime1">
              <a:rPr lang="es-ES" noProof="0" smtClean="0"/>
              <a:pPr/>
              <a:t>27/09/2018</a:t>
            </a:fld>
            <a:endParaRPr lang="es-ES" noProof="0" dirty="0"/>
          </a:p>
        </p:txBody>
      </p:sp>
      <p:sp>
        <p:nvSpPr>
          <p:cNvPr id="6" name="Footer Placeholder 5"/>
          <p:cNvSpPr>
            <a:spLocks noGrp="1"/>
          </p:cNvSpPr>
          <p:nvPr>
            <p:ph type="ftr" sz="quarter" idx="11"/>
          </p:nvPr>
        </p:nvSpPr>
        <p:spPr/>
        <p:txBody>
          <a:bodyPr/>
          <a:lstStyle/>
          <a:p>
            <a:pPr rtl="0"/>
            <a:r>
              <a:rPr lang="es-ES" noProof="0"/>
              <a:t>Agregar un pie de página</a:t>
            </a:r>
            <a:endParaRPr lang="es-ES" noProof="0" dirty="0"/>
          </a:p>
        </p:txBody>
      </p:sp>
      <p:sp>
        <p:nvSpPr>
          <p:cNvPr id="7" name="Slide Number Placeholder 6"/>
          <p:cNvSpPr>
            <a:spLocks noGrp="1"/>
          </p:cNvSpPr>
          <p:nvPr>
            <p:ph type="sldNum" sz="quarter" idx="12"/>
          </p:nvPr>
        </p:nvSpPr>
        <p:spPr/>
        <p:txBody>
          <a:bodyPr/>
          <a:lstStyle/>
          <a:p>
            <a:pPr rtl="0"/>
            <a:fld id="{AAEAE4A8-A6E5-453E-B946-FB774B73F48C}" type="slidenum">
              <a:rPr lang="es-ES" noProof="0" smtClean="0"/>
              <a:t>‹Nº›</a:t>
            </a:fld>
            <a:endParaRPr lang="es-ES" noProof="0" dirty="0"/>
          </a:p>
        </p:txBody>
      </p:sp>
    </p:spTree>
    <p:extLst>
      <p:ext uri="{BB962C8B-B14F-4D97-AF65-F5344CB8AC3E}">
        <p14:creationId xmlns:p14="http://schemas.microsoft.com/office/powerpoint/2010/main" val="357683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570" y="2160983"/>
            <a:ext cx="4184533"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75570" y="2737246"/>
            <a:ext cx="4184533"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7058" y="2160983"/>
            <a:ext cx="4184528"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5087059" y="2737246"/>
            <a:ext cx="4184527"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A9FB027-3733-4D18-9487-B5EE970DC99F}" type="datetime1">
              <a:rPr lang="es-ES" noProof="0" smtClean="0"/>
              <a:pPr/>
              <a:t>27/09/2018</a:t>
            </a:fld>
            <a:endParaRPr lang="es-ES" noProof="0" dirty="0"/>
          </a:p>
        </p:txBody>
      </p:sp>
      <p:sp>
        <p:nvSpPr>
          <p:cNvPr id="8" name="Footer Placeholder 7"/>
          <p:cNvSpPr>
            <a:spLocks noGrp="1"/>
          </p:cNvSpPr>
          <p:nvPr>
            <p:ph type="ftr" sz="quarter" idx="11"/>
          </p:nvPr>
        </p:nvSpPr>
        <p:spPr/>
        <p:txBody>
          <a:bodyPr/>
          <a:lstStyle/>
          <a:p>
            <a:pPr rtl="0"/>
            <a:r>
              <a:rPr lang="es-ES" noProof="0"/>
              <a:t>Agregar un pie de página</a:t>
            </a:r>
            <a:endParaRPr lang="es-ES" noProof="0" dirty="0"/>
          </a:p>
        </p:txBody>
      </p:sp>
      <p:sp>
        <p:nvSpPr>
          <p:cNvPr id="9" name="Slide Number Placeholder 8"/>
          <p:cNvSpPr>
            <a:spLocks noGrp="1"/>
          </p:cNvSpPr>
          <p:nvPr>
            <p:ph type="sldNum" sz="quarter" idx="12"/>
          </p:nvPr>
        </p:nvSpPr>
        <p:spPr/>
        <p:txBody>
          <a:bodyPr/>
          <a:lstStyle/>
          <a:p>
            <a:pPr rtl="0"/>
            <a:fld id="{AAEAE4A8-A6E5-453E-B946-FB774B73F48C}" type="slidenum">
              <a:rPr lang="es-ES" noProof="0" smtClean="0"/>
              <a:t>‹Nº›</a:t>
            </a:fld>
            <a:endParaRPr lang="es-ES" noProof="0" dirty="0"/>
          </a:p>
        </p:txBody>
      </p:sp>
    </p:spTree>
    <p:extLst>
      <p:ext uri="{BB962C8B-B14F-4D97-AF65-F5344CB8AC3E}">
        <p14:creationId xmlns:p14="http://schemas.microsoft.com/office/powerpoint/2010/main" val="371257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158" y="609600"/>
            <a:ext cx="8594429"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74CDD08-FBA2-4EDF-8E1E-C931D29CAE1C}" type="datetime1">
              <a:rPr lang="es-ES" noProof="0" smtClean="0"/>
              <a:pPr/>
              <a:t>27/09/2018</a:t>
            </a:fld>
            <a:endParaRPr lang="es-ES" noProof="0" dirty="0"/>
          </a:p>
        </p:txBody>
      </p:sp>
      <p:sp>
        <p:nvSpPr>
          <p:cNvPr id="4" name="Footer Placeholder 3"/>
          <p:cNvSpPr>
            <a:spLocks noGrp="1"/>
          </p:cNvSpPr>
          <p:nvPr>
            <p:ph type="ftr" sz="quarter" idx="11"/>
          </p:nvPr>
        </p:nvSpPr>
        <p:spPr/>
        <p:txBody>
          <a:bodyPr/>
          <a:lstStyle/>
          <a:p>
            <a:pPr rtl="0"/>
            <a:r>
              <a:rPr lang="es-ES" noProof="0"/>
              <a:t>Agregar un pie de página</a:t>
            </a:r>
            <a:endParaRPr lang="es-ES" noProof="0" dirty="0"/>
          </a:p>
        </p:txBody>
      </p:sp>
      <p:sp>
        <p:nvSpPr>
          <p:cNvPr id="5" name="Slide Number Placeholder 4"/>
          <p:cNvSpPr>
            <a:spLocks noGrp="1"/>
          </p:cNvSpPr>
          <p:nvPr>
            <p:ph type="sldNum" sz="quarter" idx="12"/>
          </p:nvPr>
        </p:nvSpPr>
        <p:spPr/>
        <p:txBody>
          <a:bodyPr/>
          <a:lstStyle/>
          <a:p>
            <a:pPr rtl="0"/>
            <a:fld id="{AAEAE4A8-A6E5-453E-B946-FB774B73F48C}" type="slidenum">
              <a:rPr lang="es-ES" noProof="0" smtClean="0"/>
              <a:t>‹Nº›</a:t>
            </a:fld>
            <a:endParaRPr lang="es-ES" noProof="0" dirty="0"/>
          </a:p>
        </p:txBody>
      </p:sp>
    </p:spTree>
    <p:extLst>
      <p:ext uri="{BB962C8B-B14F-4D97-AF65-F5344CB8AC3E}">
        <p14:creationId xmlns:p14="http://schemas.microsoft.com/office/powerpoint/2010/main" val="2909785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EEC9CC-5F6E-41D6-9BA1-1B03DDFF2A74}" type="datetime1">
              <a:rPr lang="es-ES" noProof="0" smtClean="0"/>
              <a:pPr/>
              <a:t>27/09/2018</a:t>
            </a:fld>
            <a:endParaRPr lang="es-ES" noProof="0" dirty="0"/>
          </a:p>
        </p:txBody>
      </p:sp>
      <p:sp>
        <p:nvSpPr>
          <p:cNvPr id="3" name="Footer Placeholder 2"/>
          <p:cNvSpPr>
            <a:spLocks noGrp="1"/>
          </p:cNvSpPr>
          <p:nvPr>
            <p:ph type="ftr" sz="quarter" idx="11"/>
          </p:nvPr>
        </p:nvSpPr>
        <p:spPr/>
        <p:txBody>
          <a:bodyPr/>
          <a:lstStyle/>
          <a:p>
            <a:pPr rtl="0"/>
            <a:r>
              <a:rPr lang="es-ES" noProof="0"/>
              <a:t>Agregar un pie de página</a:t>
            </a:r>
            <a:endParaRPr lang="es-ES" noProof="0" dirty="0"/>
          </a:p>
        </p:txBody>
      </p:sp>
      <p:sp>
        <p:nvSpPr>
          <p:cNvPr id="4" name="Slide Number Placeholder 3"/>
          <p:cNvSpPr>
            <a:spLocks noGrp="1"/>
          </p:cNvSpPr>
          <p:nvPr>
            <p:ph type="sldNum" sz="quarter" idx="12"/>
          </p:nvPr>
        </p:nvSpPr>
        <p:spPr/>
        <p:txBody>
          <a:bodyPr/>
          <a:lstStyle/>
          <a:p>
            <a:pPr rtl="0"/>
            <a:fld id="{AAEAE4A8-A6E5-453E-B946-FB774B73F48C}" type="slidenum">
              <a:rPr lang="es-ES" noProof="0" smtClean="0"/>
              <a:t>‹Nº›</a:t>
            </a:fld>
            <a:endParaRPr lang="es-ES" noProof="0" dirty="0"/>
          </a:p>
        </p:txBody>
      </p:sp>
    </p:spTree>
    <p:extLst>
      <p:ext uri="{BB962C8B-B14F-4D97-AF65-F5344CB8AC3E}">
        <p14:creationId xmlns:p14="http://schemas.microsoft.com/office/powerpoint/2010/main" val="192773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158" y="1498604"/>
            <a:ext cx="3853524" cy="1278466"/>
          </a:xfrm>
        </p:spPr>
        <p:txBody>
          <a:bodyPr anchor="b">
            <a:normAutofit/>
          </a:bodyPr>
          <a:lstStyle>
            <a:lvl1pPr>
              <a:defRPr sz="1999"/>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59222" y="514925"/>
            <a:ext cx="4512366" cy="552643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158" y="2777069"/>
            <a:ext cx="3853524" cy="2584449"/>
          </a:xfrm>
        </p:spPr>
        <p:txBody>
          <a:bodyPr>
            <a:normAutofit/>
          </a:bodyPr>
          <a:lstStyle>
            <a:lvl1pPr marL="0" indent="0">
              <a:buNone/>
              <a:defRPr sz="1400"/>
            </a:lvl1pPr>
            <a:lvl2pPr marL="456926" indent="0">
              <a:buNone/>
              <a:defRPr sz="1400"/>
            </a:lvl2pPr>
            <a:lvl3pPr marL="913852" indent="0">
              <a:buNone/>
              <a:defRPr sz="1200"/>
            </a:lvl3pPr>
            <a:lvl4pPr marL="1370778" indent="0">
              <a:buNone/>
              <a:defRPr sz="1000"/>
            </a:lvl4pPr>
            <a:lvl5pPr marL="1827703" indent="0">
              <a:buNone/>
              <a:defRPr sz="1000"/>
            </a:lvl5pPr>
            <a:lvl6pPr marL="2284628" indent="0">
              <a:buNone/>
              <a:defRPr sz="1000"/>
            </a:lvl6pPr>
            <a:lvl7pPr marL="2741554" indent="0">
              <a:buNone/>
              <a:defRPr sz="1000"/>
            </a:lvl7pPr>
            <a:lvl8pPr marL="3198480" indent="0">
              <a:buNone/>
              <a:defRPr sz="1000"/>
            </a:lvl8pPr>
            <a:lvl9pPr marL="3655406"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9FD2ED8E-5314-4CC6-97E3-FFA8A74630E9}" type="datetime1">
              <a:rPr lang="es-ES" noProof="0" smtClean="0"/>
              <a:pPr/>
              <a:t>27/09/2018</a:t>
            </a:fld>
            <a:endParaRPr lang="es-ES" noProof="0" dirty="0"/>
          </a:p>
        </p:txBody>
      </p:sp>
      <p:sp>
        <p:nvSpPr>
          <p:cNvPr id="6" name="Footer Placeholder 5"/>
          <p:cNvSpPr>
            <a:spLocks noGrp="1"/>
          </p:cNvSpPr>
          <p:nvPr>
            <p:ph type="ftr" sz="quarter" idx="11"/>
          </p:nvPr>
        </p:nvSpPr>
        <p:spPr/>
        <p:txBody>
          <a:bodyPr/>
          <a:lstStyle/>
          <a:p>
            <a:pPr rtl="0"/>
            <a:r>
              <a:rPr lang="es-ES" noProof="0"/>
              <a:t>Agregar un pie de página</a:t>
            </a:r>
            <a:endParaRPr lang="es-ES" noProof="0" dirty="0"/>
          </a:p>
        </p:txBody>
      </p:sp>
      <p:sp>
        <p:nvSpPr>
          <p:cNvPr id="7" name="Slide Number Placeholder 6"/>
          <p:cNvSpPr>
            <a:spLocks noGrp="1"/>
          </p:cNvSpPr>
          <p:nvPr>
            <p:ph type="sldNum" sz="quarter" idx="12"/>
          </p:nvPr>
        </p:nvSpPr>
        <p:spPr/>
        <p:txBody>
          <a:bodyPr/>
          <a:lstStyle/>
          <a:p>
            <a:pPr rtl="0"/>
            <a:fld id="{AAEAE4A8-A6E5-453E-B946-FB774B73F48C}" type="slidenum">
              <a:rPr lang="es-ES" noProof="0" smtClean="0"/>
              <a:pPr rtl="0"/>
              <a:t>‹Nº›</a:t>
            </a:fld>
            <a:endParaRPr lang="es-ES" noProof="0" dirty="0"/>
          </a:p>
        </p:txBody>
      </p:sp>
    </p:spTree>
    <p:extLst>
      <p:ext uri="{BB962C8B-B14F-4D97-AF65-F5344CB8AC3E}">
        <p14:creationId xmlns:p14="http://schemas.microsoft.com/office/powerpoint/2010/main" val="2785043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158" y="4800600"/>
            <a:ext cx="8594428" cy="566738"/>
          </a:xfrm>
        </p:spPr>
        <p:txBody>
          <a:bodyPr anchor="b">
            <a:normAutofit/>
          </a:bodyPr>
          <a:lstStyle>
            <a:lvl1pPr algn="l">
              <a:defRPr sz="2399"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158" y="609600"/>
            <a:ext cx="8594429" cy="3845718"/>
          </a:xfrm>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158" y="5367338"/>
            <a:ext cx="8594428" cy="674024"/>
          </a:xfrm>
        </p:spPr>
        <p:txBody>
          <a:bodyPr>
            <a:normAutofit/>
          </a:bodyPr>
          <a:lstStyle>
            <a:lvl1pPr marL="0" indent="0">
              <a:buNone/>
              <a:defRPr sz="12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9FD2ED8E-5314-4CC6-97E3-FFA8A74630E9}" type="datetime1">
              <a:rPr lang="es-ES" noProof="0" smtClean="0"/>
              <a:pPr/>
              <a:t>27/09/2018</a:t>
            </a:fld>
            <a:endParaRPr lang="es-ES" noProof="0" dirty="0"/>
          </a:p>
        </p:txBody>
      </p:sp>
      <p:sp>
        <p:nvSpPr>
          <p:cNvPr id="6" name="Footer Placeholder 5"/>
          <p:cNvSpPr>
            <a:spLocks noGrp="1"/>
          </p:cNvSpPr>
          <p:nvPr>
            <p:ph type="ftr" sz="quarter" idx="11"/>
          </p:nvPr>
        </p:nvSpPr>
        <p:spPr/>
        <p:txBody>
          <a:bodyPr/>
          <a:lstStyle/>
          <a:p>
            <a:pPr rtl="0"/>
            <a:r>
              <a:rPr lang="es-ES" noProof="0"/>
              <a:t>Agregar un pie de página</a:t>
            </a:r>
            <a:endParaRPr lang="es-ES" noProof="0" dirty="0"/>
          </a:p>
        </p:txBody>
      </p:sp>
      <p:sp>
        <p:nvSpPr>
          <p:cNvPr id="7" name="Slide Number Placeholder 6"/>
          <p:cNvSpPr>
            <a:spLocks noGrp="1"/>
          </p:cNvSpPr>
          <p:nvPr>
            <p:ph type="sldNum" sz="quarter" idx="12"/>
          </p:nvPr>
        </p:nvSpPr>
        <p:spPr/>
        <p:txBody>
          <a:bodyPr/>
          <a:lstStyle/>
          <a:p>
            <a:pPr rtl="0"/>
            <a:fld id="{AAEAE4A8-A6E5-453E-B946-FB774B73F48C}" type="slidenum">
              <a:rPr lang="es-ES" noProof="0" smtClean="0"/>
              <a:pPr rtl="0"/>
              <a:t>‹Nº›</a:t>
            </a:fld>
            <a:endParaRPr lang="es-ES" noProof="0" dirty="0"/>
          </a:p>
        </p:txBody>
      </p:sp>
    </p:spTree>
    <p:extLst>
      <p:ext uri="{BB962C8B-B14F-4D97-AF65-F5344CB8AC3E}">
        <p14:creationId xmlns:p14="http://schemas.microsoft.com/office/powerpoint/2010/main" val="3325097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88825"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158" y="609600"/>
            <a:ext cx="8594429"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158" y="2160590"/>
            <a:ext cx="8594429" cy="3880773"/>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3257" y="6041363"/>
            <a:ext cx="91170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FD2ED8E-5314-4CC6-97E3-FFA8A74630E9}" type="datetime1">
              <a:rPr lang="es-ES" noProof="0" smtClean="0"/>
              <a:pPr/>
              <a:t>27/09/2018</a:t>
            </a:fld>
            <a:endParaRPr lang="es-ES" noProof="0" dirty="0"/>
          </a:p>
        </p:txBody>
      </p:sp>
      <p:sp>
        <p:nvSpPr>
          <p:cNvPr id="5" name="Footer Placeholder 4"/>
          <p:cNvSpPr>
            <a:spLocks noGrp="1"/>
          </p:cNvSpPr>
          <p:nvPr>
            <p:ph type="ftr" sz="quarter" idx="3"/>
          </p:nvPr>
        </p:nvSpPr>
        <p:spPr>
          <a:xfrm>
            <a:off x="677158" y="6041363"/>
            <a:ext cx="629597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rtl="0"/>
            <a:r>
              <a:rPr lang="es-ES" noProof="0"/>
              <a:t>Agregar un pie de página</a:t>
            </a:r>
            <a:endParaRPr lang="es-ES" noProof="0" dirty="0"/>
          </a:p>
        </p:txBody>
      </p:sp>
      <p:sp>
        <p:nvSpPr>
          <p:cNvPr id="6" name="Slide Number Placeholder 5"/>
          <p:cNvSpPr>
            <a:spLocks noGrp="1"/>
          </p:cNvSpPr>
          <p:nvPr>
            <p:ph type="sldNum" sz="quarter" idx="4"/>
          </p:nvPr>
        </p:nvSpPr>
        <p:spPr>
          <a:xfrm>
            <a:off x="8588426" y="6041363"/>
            <a:ext cx="683161" cy="365125"/>
          </a:xfrm>
          <a:prstGeom prst="rect">
            <a:avLst/>
          </a:prstGeom>
        </p:spPr>
        <p:txBody>
          <a:bodyPr vert="horz" lIns="91440" tIns="45720" rIns="91440" bIns="45720" rtlCol="0" anchor="ctr"/>
          <a:lstStyle>
            <a:lvl1pPr algn="r">
              <a:defRPr sz="900">
                <a:solidFill>
                  <a:schemeClr val="accent1"/>
                </a:solidFill>
              </a:defRPr>
            </a:lvl1pPr>
          </a:lstStyle>
          <a:p>
            <a:pPr rtl="0"/>
            <a:fld id="{AAEAE4A8-A6E5-453E-B946-FB774B73F48C}" type="slidenum">
              <a:rPr lang="es-ES" noProof="0" smtClean="0"/>
              <a:pPr rtl="0"/>
              <a:t>‹Nº›</a:t>
            </a:fld>
            <a:endParaRPr lang="es-ES" noProof="0" dirty="0"/>
          </a:p>
        </p:txBody>
      </p:sp>
    </p:spTree>
    <p:extLst>
      <p:ext uri="{BB962C8B-B14F-4D97-AF65-F5344CB8AC3E}">
        <p14:creationId xmlns:p14="http://schemas.microsoft.com/office/powerpoint/2010/main" val="3560176852"/>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457063" rtl="0" eaLnBrk="1" latinLnBrk="0" hangingPunct="1">
        <a:spcBef>
          <a:spcPct val="0"/>
        </a:spcBef>
        <a:buNone/>
        <a:defRPr sz="3599"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797" indent="-342797" algn="l" defTabSz="457063" rtl="0" eaLnBrk="1" latinLnBrk="0" hangingPunct="1">
        <a:spcBef>
          <a:spcPts val="1000"/>
        </a:spcBef>
        <a:spcAft>
          <a:spcPts val="0"/>
        </a:spcAft>
        <a:buClr>
          <a:schemeClr val="accent1"/>
        </a:buClr>
        <a:buSzPct val="80000"/>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google.com.mx/url?sa=i&amp;rct=j&amp;q=&amp;esrc=s&amp;source=images&amp;cd=&amp;cad=rja&amp;uact=8&amp;ved=0ahUKEwihhbKCr8DWAhVE3WMKHWb6DzIQjRwIBw&amp;url=http://web.uaemex.mx/fquimica/posgrados/CM/&amp;psig=AFQjCNFIFTHnQ3m21nTrqiYsu1iDiGpOhQ&amp;ust=1506429710336514"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slide" Target="slide4.xml"/><Relationship Id="rId4" Type="http://schemas.openxmlformats.org/officeDocument/2006/relationships/image" Target="../media/image8.tmp"/></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image" Target="../media/image9.tmp"/><Relationship Id="rId1" Type="http://schemas.openxmlformats.org/officeDocument/2006/relationships/slideLayout" Target="../slideLayouts/slideLayout7.xml"/><Relationship Id="rId4" Type="http://schemas.openxmlformats.org/officeDocument/2006/relationships/image" Target="../media/image11.tmp"/></Relationships>
</file>

<file path=ppt/slides/_rels/slide13.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image" Target="../media/image12.tmp"/><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image" Target="../media/image16.png"/><Relationship Id="rId4" Type="http://schemas.openxmlformats.org/officeDocument/2006/relationships/image" Target="../media/image15.tmp"/></Relationships>
</file>

<file path=ppt/slides/_rels/slide15.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image" Target="../media/image17.tmp"/><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19.tmp"/><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image" Target="../media/image22.tmp"/><Relationship Id="rId1" Type="http://schemas.openxmlformats.org/officeDocument/2006/relationships/slideLayout" Target="../slideLayouts/slideLayout8.xml"/><Relationship Id="rId5" Type="http://schemas.openxmlformats.org/officeDocument/2006/relationships/image" Target="../media/image25.tmp"/><Relationship Id="rId4" Type="http://schemas.openxmlformats.org/officeDocument/2006/relationships/image" Target="../media/image24.tmp"/></Relationships>
</file>

<file path=ppt/slides/_rels/slide19.xml.rels><?xml version="1.0" encoding="UTF-8" standalone="yes"?>
<Relationships xmlns="http://schemas.openxmlformats.org/package/2006/relationships"><Relationship Id="rId3" Type="http://schemas.openxmlformats.org/officeDocument/2006/relationships/image" Target="../media/image27.tmp"/><Relationship Id="rId2" Type="http://schemas.openxmlformats.org/officeDocument/2006/relationships/image" Target="../media/image26.tmp"/><Relationship Id="rId1" Type="http://schemas.openxmlformats.org/officeDocument/2006/relationships/slideLayout" Target="../slideLayouts/slideLayout2.xml"/><Relationship Id="rId4" Type="http://schemas.openxmlformats.org/officeDocument/2006/relationships/image" Target="../media/image28.tm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tmp"/><Relationship Id="rId2" Type="http://schemas.openxmlformats.org/officeDocument/2006/relationships/image" Target="../media/image29.tmp"/><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tmp"/><Relationship Id="rId2" Type="http://schemas.openxmlformats.org/officeDocument/2006/relationships/image" Target="../media/image31.tmp"/><Relationship Id="rId1" Type="http://schemas.openxmlformats.org/officeDocument/2006/relationships/slideLayout" Target="../slideLayouts/slideLayout2.xml"/><Relationship Id="rId4" Type="http://schemas.openxmlformats.org/officeDocument/2006/relationships/image" Target="../media/image33.tmp"/></Relationships>
</file>

<file path=ppt/slides/_rels/slide22.xml.rels><?xml version="1.0" encoding="UTF-8" standalone="yes"?>
<Relationships xmlns="http://schemas.openxmlformats.org/package/2006/relationships"><Relationship Id="rId3" Type="http://schemas.openxmlformats.org/officeDocument/2006/relationships/image" Target="../media/image35.tmp"/><Relationship Id="rId2" Type="http://schemas.openxmlformats.org/officeDocument/2006/relationships/image" Target="../media/image34.tmp"/><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7.tmp"/><Relationship Id="rId2" Type="http://schemas.openxmlformats.org/officeDocument/2006/relationships/image" Target="../media/image36.tmp"/><Relationship Id="rId1" Type="http://schemas.openxmlformats.org/officeDocument/2006/relationships/slideLayout" Target="../slideLayouts/slideLayout2.xml"/><Relationship Id="rId4" Type="http://schemas.openxmlformats.org/officeDocument/2006/relationships/image" Target="../media/image38.tmp"/></Relationships>
</file>

<file path=ppt/slides/_rels/slide24.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image" Target="../media/image39.tmp"/><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image" Target="../media/image42.tmp"/><Relationship Id="rId4" Type="http://schemas.openxmlformats.org/officeDocument/2006/relationships/image" Target="../media/image41.tmp"/></Relationships>
</file>

<file path=ppt/slides/_rels/slide25.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image" Target="../media/image43.tmp"/><Relationship Id="rId1" Type="http://schemas.openxmlformats.org/officeDocument/2006/relationships/slideLayout" Target="../slideLayouts/slideLayout2.xml"/><Relationship Id="rId5" Type="http://schemas.openxmlformats.org/officeDocument/2006/relationships/slide" Target="slide4.xml"/><Relationship Id="rId4" Type="http://schemas.openxmlformats.org/officeDocument/2006/relationships/image" Target="../media/image45.tmp"/></Relationships>
</file>

<file path=ppt/slides/_rels/slide26.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image" Target="../media/image46.tmp"/><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image" Target="../media/image48.tmp"/><Relationship Id="rId1" Type="http://schemas.openxmlformats.org/officeDocument/2006/relationships/slideLayout" Target="../slideLayouts/slideLayout2.xml"/><Relationship Id="rId5" Type="http://schemas.openxmlformats.org/officeDocument/2006/relationships/slide" Target="slide4.xml"/><Relationship Id="rId4" Type="http://schemas.openxmlformats.org/officeDocument/2006/relationships/image" Target="../media/image50.tmp"/></Relationships>
</file>

<file path=ppt/slides/_rels/slide28.xml.rels><?xml version="1.0" encoding="UTF-8" standalone="yes"?>
<Relationships xmlns="http://schemas.openxmlformats.org/package/2006/relationships"><Relationship Id="rId3" Type="http://schemas.openxmlformats.org/officeDocument/2006/relationships/image" Target="../media/image52.tmp"/><Relationship Id="rId2" Type="http://schemas.openxmlformats.org/officeDocument/2006/relationships/image" Target="../media/image51.tmp"/><Relationship Id="rId1" Type="http://schemas.openxmlformats.org/officeDocument/2006/relationships/slideLayout" Target="../slideLayouts/slideLayout2.xml"/><Relationship Id="rId4" Type="http://schemas.openxmlformats.org/officeDocument/2006/relationships/image" Target="../media/image53.tmp"/></Relationships>
</file>

<file path=ppt/slides/_rels/slide29.xml.rels><?xml version="1.0" encoding="UTF-8" standalone="yes"?>
<Relationships xmlns="http://schemas.openxmlformats.org/package/2006/relationships"><Relationship Id="rId3" Type="http://schemas.openxmlformats.org/officeDocument/2006/relationships/image" Target="../media/image55.tmp"/><Relationship Id="rId2" Type="http://schemas.openxmlformats.org/officeDocument/2006/relationships/image" Target="../media/image54.tmp"/><Relationship Id="rId1" Type="http://schemas.openxmlformats.org/officeDocument/2006/relationships/slideLayout" Target="../slideLayouts/slideLayout2.xml"/><Relationship Id="rId4" Type="http://schemas.openxmlformats.org/officeDocument/2006/relationships/image" Target="../media/image56.tmp"/></Relationships>
</file>

<file path=ppt/slides/_rels/slide3.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8.tmp"/><Relationship Id="rId2" Type="http://schemas.openxmlformats.org/officeDocument/2006/relationships/image" Target="../media/image57.tmp"/><Relationship Id="rId1" Type="http://schemas.openxmlformats.org/officeDocument/2006/relationships/slideLayout" Target="../slideLayouts/slideLayout2.xml"/><Relationship Id="rId4" Type="http://schemas.openxmlformats.org/officeDocument/2006/relationships/image" Target="../media/image59.tmp"/></Relationships>
</file>

<file path=ppt/slides/_rels/slide31.xml.rels><?xml version="1.0" encoding="UTF-8" standalone="yes"?>
<Relationships xmlns="http://schemas.openxmlformats.org/package/2006/relationships"><Relationship Id="rId3" Type="http://schemas.openxmlformats.org/officeDocument/2006/relationships/image" Target="../media/image61.tmp"/><Relationship Id="rId2" Type="http://schemas.openxmlformats.org/officeDocument/2006/relationships/image" Target="../media/image60.tmp"/><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3.tmp"/><Relationship Id="rId2" Type="http://schemas.openxmlformats.org/officeDocument/2006/relationships/image" Target="../media/image62.tmp"/><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5.tmp"/><Relationship Id="rId2" Type="http://schemas.openxmlformats.org/officeDocument/2006/relationships/image" Target="../media/image64.tmp"/><Relationship Id="rId1" Type="http://schemas.openxmlformats.org/officeDocument/2006/relationships/slideLayout" Target="../slideLayouts/slideLayout2.xml"/><Relationship Id="rId4" Type="http://schemas.openxmlformats.org/officeDocument/2006/relationships/image" Target="../media/image66.tmp"/></Relationships>
</file>

<file path=ppt/slides/_rels/slide34.xml.rels><?xml version="1.0" encoding="UTF-8" standalone="yes"?>
<Relationships xmlns="http://schemas.openxmlformats.org/package/2006/relationships"><Relationship Id="rId3" Type="http://schemas.openxmlformats.org/officeDocument/2006/relationships/image" Target="../media/image68.tmp"/><Relationship Id="rId2" Type="http://schemas.openxmlformats.org/officeDocument/2006/relationships/image" Target="../media/image67.tmp"/><Relationship Id="rId1" Type="http://schemas.openxmlformats.org/officeDocument/2006/relationships/slideLayout" Target="../slideLayouts/slideLayout2.xml"/><Relationship Id="rId4" Type="http://schemas.openxmlformats.org/officeDocument/2006/relationships/image" Target="../media/image69.tmp"/></Relationships>
</file>

<file path=ppt/slides/_rels/slide35.xml.rels><?xml version="1.0" encoding="UTF-8" standalone="yes"?>
<Relationships xmlns="http://schemas.openxmlformats.org/package/2006/relationships"><Relationship Id="rId3" Type="http://schemas.openxmlformats.org/officeDocument/2006/relationships/image" Target="../media/image71.tmp"/><Relationship Id="rId2" Type="http://schemas.openxmlformats.org/officeDocument/2006/relationships/image" Target="../media/image70.tmp"/><Relationship Id="rId1" Type="http://schemas.openxmlformats.org/officeDocument/2006/relationships/slideLayout" Target="../slideLayouts/slideLayout2.xml"/><Relationship Id="rId5" Type="http://schemas.openxmlformats.org/officeDocument/2006/relationships/slide" Target="slide5.xml"/><Relationship Id="rId4" Type="http://schemas.openxmlformats.org/officeDocument/2006/relationships/image" Target="../media/image72.tmp"/></Relationships>
</file>

<file path=ppt/slides/_rels/slide3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tmp"/><Relationship Id="rId1" Type="http://schemas.openxmlformats.org/officeDocument/2006/relationships/slideLayout" Target="../slideLayouts/slideLayout2.xml"/><Relationship Id="rId5" Type="http://schemas.openxmlformats.org/officeDocument/2006/relationships/image" Target="../media/image76.tmp"/><Relationship Id="rId4" Type="http://schemas.openxmlformats.org/officeDocument/2006/relationships/image" Target="../media/image75.tmp"/></Relationships>
</file>

<file path=ppt/slides/_rels/slide37.xml.rels><?xml version="1.0" encoding="UTF-8" standalone="yes"?>
<Relationships xmlns="http://schemas.openxmlformats.org/package/2006/relationships"><Relationship Id="rId2" Type="http://schemas.openxmlformats.org/officeDocument/2006/relationships/image" Target="../media/image77.tmp"/><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slide" Target="slide5.xml"/><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39.xml.rels><?xml version="1.0" encoding="UTF-8" standalone="yes"?>
<Relationships xmlns="http://schemas.openxmlformats.org/package/2006/relationships"><Relationship Id="rId2" Type="http://schemas.openxmlformats.org/officeDocument/2006/relationships/image" Target="../media/image80.tmp"/><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9.xml"/><Relationship Id="rId1" Type="http://schemas.openxmlformats.org/officeDocument/2006/relationships/slideLayout" Target="../slideLayouts/slideLayout2.xml"/><Relationship Id="rId6" Type="http://schemas.openxmlformats.org/officeDocument/2006/relationships/slide" Target="slide27.xml"/><Relationship Id="rId5" Type="http://schemas.openxmlformats.org/officeDocument/2006/relationships/slide" Target="slide11.xml"/><Relationship Id="rId4" Type="http://schemas.openxmlformats.org/officeDocument/2006/relationships/slide" Target="slide25.xml"/></Relationships>
</file>

<file path=ppt/slides/_rels/slide40.xml.rels><?xml version="1.0" encoding="UTF-8" standalone="yes"?>
<Relationships xmlns="http://schemas.openxmlformats.org/package/2006/relationships"><Relationship Id="rId3" Type="http://schemas.openxmlformats.org/officeDocument/2006/relationships/image" Target="../media/image77.tmp"/><Relationship Id="rId2" Type="http://schemas.openxmlformats.org/officeDocument/2006/relationships/image" Target="../media/image2.tmp"/><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https://www.youtube.com/watch?v=K5JvaHqdOwQ&amp;t=188s" TargetMode="External"/><Relationship Id="rId2" Type="http://schemas.openxmlformats.org/officeDocument/2006/relationships/hyperlink" Target="https://www.pinterest.com.mx/pin/782500503976961398/?lp=tru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9.xml"/><Relationship Id="rId1" Type="http://schemas.openxmlformats.org/officeDocument/2006/relationships/slideLayout" Target="../slideLayouts/slideLayout2.xml"/><Relationship Id="rId6" Type="http://schemas.openxmlformats.org/officeDocument/2006/relationships/slide" Target="slide38.xml"/><Relationship Id="rId5" Type="http://schemas.openxmlformats.org/officeDocument/2006/relationships/slide" Target="slide35.xml"/><Relationship Id="rId4" Type="http://schemas.openxmlformats.org/officeDocument/2006/relationships/slide" Target="slide24.xml"/></Relationships>
</file>

<file path=ppt/slides/_rels/slide6.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8.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slide" Target="slide5.xml"/><Relationship Id="rId4" Type="http://schemas.openxmlformats.org/officeDocument/2006/relationships/image" Target="../media/image6.tm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type="subTitle" idx="1"/>
          </p:nvPr>
        </p:nvSpPr>
        <p:spPr>
          <a:xfrm>
            <a:off x="1557908" y="1484784"/>
            <a:ext cx="8784976" cy="4968552"/>
          </a:xfrm>
        </p:spPr>
        <p:txBody>
          <a:bodyPr rtlCol="0">
            <a:normAutofit lnSpcReduction="10000"/>
          </a:bodyPr>
          <a:lstStyle/>
          <a:p>
            <a:pPr algn="ctr" rtl="0"/>
            <a:r>
              <a:rPr lang="es-ES" sz="2400" dirty="0">
                <a:solidFill>
                  <a:schemeClr val="tx1">
                    <a:lumMod val="75000"/>
                    <a:lumOff val="25000"/>
                  </a:schemeClr>
                </a:solidFill>
              </a:rPr>
              <a:t>UNIDAD ACADEMICA PROFESIONAL TIANGUISTENCO</a:t>
            </a:r>
          </a:p>
          <a:p>
            <a:pPr algn="ctr" rtl="0"/>
            <a:r>
              <a:rPr lang="es-ES" sz="2400" dirty="0" smtClean="0"/>
              <a:t>LICENCIATURA: INGENERÍA </a:t>
            </a:r>
            <a:r>
              <a:rPr lang="es-ES" sz="2400" dirty="0"/>
              <a:t>EN PRODUCCIÓN </a:t>
            </a:r>
            <a:r>
              <a:rPr lang="es-ES" sz="2400" dirty="0" smtClean="0"/>
              <a:t>INDUSTRIAL</a:t>
            </a:r>
          </a:p>
          <a:p>
            <a:pPr algn="ctr" rtl="0"/>
            <a:endParaRPr lang="es-ES" sz="2400" dirty="0"/>
          </a:p>
          <a:p>
            <a:pPr algn="ctr" rtl="0"/>
            <a:r>
              <a:rPr lang="es-ES" sz="2400" dirty="0" smtClean="0">
                <a:solidFill>
                  <a:schemeClr val="tx1">
                    <a:lumMod val="75000"/>
                    <a:lumOff val="25000"/>
                  </a:schemeClr>
                </a:solidFill>
              </a:rPr>
              <a:t>UNIDAD DE APRENDIZAJE:</a:t>
            </a:r>
          </a:p>
          <a:p>
            <a:pPr algn="ctr" rtl="0"/>
            <a:r>
              <a:rPr lang="es-ES" sz="2400" dirty="0" smtClean="0"/>
              <a:t>MODELADO </a:t>
            </a:r>
            <a:r>
              <a:rPr lang="es-ES" sz="2400" dirty="0"/>
              <a:t>PARÁMETRICO </a:t>
            </a:r>
            <a:r>
              <a:rPr lang="es-ES" sz="2400" dirty="0" smtClean="0"/>
              <a:t>3D</a:t>
            </a:r>
          </a:p>
          <a:p>
            <a:pPr algn="ctr" rtl="0"/>
            <a:r>
              <a:rPr lang="es-ES" sz="2400" dirty="0" smtClean="0"/>
              <a:t> </a:t>
            </a:r>
            <a:endParaRPr lang="es-ES" sz="2400" dirty="0" smtClean="0"/>
          </a:p>
          <a:p>
            <a:pPr algn="ctr" rtl="0"/>
            <a:r>
              <a:rPr lang="es-ES" sz="2400" dirty="0" smtClean="0">
                <a:solidFill>
                  <a:schemeClr val="accent2">
                    <a:lumMod val="50000"/>
                  </a:schemeClr>
                </a:solidFill>
              </a:rPr>
              <a:t>MODELADO DE UNA PIEZA EN SOFTWARE 3D APLICANDO UNIDAD I, II Y III</a:t>
            </a:r>
          </a:p>
          <a:p>
            <a:pPr algn="ctr" rtl="0"/>
            <a:endParaRPr lang="es-ES" sz="2800" dirty="0">
              <a:solidFill>
                <a:schemeClr val="accent1"/>
              </a:solidFill>
            </a:endParaRPr>
          </a:p>
          <a:p>
            <a:pPr algn="ctr" rtl="0"/>
            <a:r>
              <a:rPr lang="es-ES" sz="2400" dirty="0">
                <a:solidFill>
                  <a:schemeClr val="tx1">
                    <a:lumMod val="75000"/>
                    <a:lumOff val="25000"/>
                  </a:schemeClr>
                </a:solidFill>
              </a:rPr>
              <a:t>ELABORADO POR</a:t>
            </a:r>
            <a:r>
              <a:rPr lang="es-ES" sz="2400" dirty="0"/>
              <a:t>: </a:t>
            </a:r>
            <a:r>
              <a:rPr lang="es-ES" sz="2400" dirty="0" smtClean="0"/>
              <a:t>MTRO. RAUL MENDEZ RAMIREZ</a:t>
            </a:r>
            <a:endParaRPr lang="es-ES" sz="2400" dirty="0"/>
          </a:p>
          <a:p>
            <a:pPr algn="ctr" rtl="0"/>
            <a:r>
              <a:rPr lang="es-ES" sz="2400" dirty="0" smtClean="0"/>
              <a:t>27 </a:t>
            </a:r>
            <a:r>
              <a:rPr lang="es-ES" sz="2400" dirty="0"/>
              <a:t>DE </a:t>
            </a:r>
            <a:r>
              <a:rPr lang="es-ES" sz="2400" dirty="0" smtClean="0"/>
              <a:t>AGOSTO </a:t>
            </a:r>
            <a:r>
              <a:rPr lang="es-ES" sz="2400" dirty="0"/>
              <a:t>DE 2018</a:t>
            </a:r>
          </a:p>
          <a:p>
            <a:pPr algn="ctr" rtl="0"/>
            <a:endParaRPr lang="es-ES" sz="2400" dirty="0"/>
          </a:p>
        </p:txBody>
      </p:sp>
      <p:pic>
        <p:nvPicPr>
          <p:cNvPr id="4" name="Picture 8" descr="Resultado de imagen para uaem">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1844" y="116632"/>
            <a:ext cx="1491489" cy="1262232"/>
          </a:xfrm>
          <a:prstGeom prst="rect">
            <a:avLst/>
          </a:prstGeom>
          <a:noFill/>
          <a:extLst>
            <a:ext uri="{909E8E84-426E-40DD-AFC4-6F175D3DCCD1}">
              <a14:hiddenFill xmlns:a14="http://schemas.microsoft.com/office/drawing/2010/main">
                <a:solidFill>
                  <a:srgbClr val="FFFFFF"/>
                </a:solidFill>
              </a14:hiddenFill>
            </a:ext>
          </a:extLst>
        </p:spPr>
      </p:pic>
      <p:sp>
        <p:nvSpPr>
          <p:cNvPr id="5" name="6 CuadroTexto"/>
          <p:cNvSpPr txBox="1"/>
          <p:nvPr/>
        </p:nvSpPr>
        <p:spPr>
          <a:xfrm>
            <a:off x="2566020" y="209139"/>
            <a:ext cx="6048672" cy="1077218"/>
          </a:xfrm>
          <a:prstGeom prst="rect">
            <a:avLst/>
          </a:prstGeom>
          <a:noFill/>
        </p:spPr>
        <p:txBody>
          <a:bodyPr wrap="square" rtlCol="0">
            <a:spAutoFit/>
          </a:bodyPr>
          <a:lstStyle/>
          <a:p>
            <a:pPr algn="ctr"/>
            <a:r>
              <a:rPr lang="es-ES" sz="3200" b="1" dirty="0" smtClean="0">
                <a:latin typeface="Arial" pitchFamily="34" charset="0"/>
                <a:cs typeface="Arial" pitchFamily="34" charset="0"/>
              </a:rPr>
              <a:t>UNIVERSIDAD AUTONOMA DEL ESTADO DE MEXICO</a:t>
            </a:r>
            <a:endParaRPr lang="es-MX" sz="3200" b="1" dirty="0">
              <a:latin typeface="Arial" pitchFamily="34" charset="0"/>
              <a:cs typeface="Arial" pitchFamily="34" charset="0"/>
            </a:endParaRPr>
          </a:p>
        </p:txBody>
      </p:sp>
    </p:spTree>
    <p:extLst>
      <p:ext uri="{BB962C8B-B14F-4D97-AF65-F5344CB8AC3E}">
        <p14:creationId xmlns:p14="http://schemas.microsoft.com/office/powerpoint/2010/main" val="3658128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158" y="609600"/>
            <a:ext cx="8594429" cy="803176"/>
          </a:xfrm>
        </p:spPr>
        <p:txBody>
          <a:bodyPr rtlCol="0">
            <a:normAutofit/>
          </a:bodyPr>
          <a:lstStyle/>
          <a:p>
            <a:pPr rtl="0"/>
            <a:r>
              <a:rPr lang="es-ES" sz="3200" dirty="0"/>
              <a:t>2.3 Croquis en dos dimensiones</a:t>
            </a:r>
          </a:p>
        </p:txBody>
      </p:sp>
      <p:sp>
        <p:nvSpPr>
          <p:cNvPr id="3" name="Marcador de contenido 2"/>
          <p:cNvSpPr>
            <a:spLocks noGrp="1"/>
          </p:cNvSpPr>
          <p:nvPr>
            <p:ph idx="1"/>
          </p:nvPr>
        </p:nvSpPr>
        <p:spPr>
          <a:xfrm>
            <a:off x="677158" y="1488613"/>
            <a:ext cx="9161670" cy="3880773"/>
          </a:xfrm>
        </p:spPr>
        <p:txBody>
          <a:bodyPr rtlCol="0"/>
          <a:lstStyle/>
          <a:p>
            <a:pPr marL="0" indent="0" algn="just" rtl="0">
              <a:buNone/>
            </a:pPr>
            <a:r>
              <a:rPr lang="es-ES" dirty="0"/>
              <a:t>Dado que ya tenemos el plano en el cual trabajar, debemos comenzar a construir aquellas figuras geométricas que la figura como tan requiera, para ello dibujaremos cuatro círculos que pasen por la línea del origen.</a:t>
            </a:r>
          </a:p>
          <a:p>
            <a:pPr marL="0" indent="0" algn="just" rtl="0">
              <a:buNone/>
            </a:pPr>
            <a:r>
              <a:rPr lang="es-ES" dirty="0"/>
              <a:t>Para ello, nos dirigimos a la pestaña croquis en el ítem circulo, damos clic sobre él y trasladamos el cursor sobre el  origen, el software genera una línea perpendicular imaginaria sobre la cual vamos a generar los círculos</a:t>
            </a:r>
          </a:p>
          <a:p>
            <a:pPr marL="0" indent="0" algn="just" rtl="0">
              <a:buNone/>
            </a:pPr>
            <a:r>
              <a:rPr lang="es-ES" dirty="0"/>
              <a:t> </a:t>
            </a:r>
          </a:p>
        </p:txBody>
      </p:sp>
      <p:pic>
        <p:nvPicPr>
          <p:cNvPr id="5" name="Imagen 4">
            <a:extLst>
              <a:ext uri="{FF2B5EF4-FFF2-40B4-BE49-F238E27FC236}">
                <a16:creationId xmlns="" xmlns:a16="http://schemas.microsoft.com/office/drawing/2014/main" id="{24ACEE59-1ABD-44B5-96EF-A8567A1671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158" y="3428999"/>
            <a:ext cx="2238287" cy="2187417"/>
          </a:xfrm>
          <a:prstGeom prst="rect">
            <a:avLst/>
          </a:prstGeom>
        </p:spPr>
      </p:pic>
      <p:pic>
        <p:nvPicPr>
          <p:cNvPr id="11" name="Imagen 10">
            <a:extLst>
              <a:ext uri="{FF2B5EF4-FFF2-40B4-BE49-F238E27FC236}">
                <a16:creationId xmlns="" xmlns:a16="http://schemas.microsoft.com/office/drawing/2014/main" id="{0F0B42A7-46BB-4006-9770-860604236E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4452" y="3284984"/>
            <a:ext cx="1143160" cy="2791215"/>
          </a:xfrm>
          <a:prstGeom prst="rect">
            <a:avLst/>
          </a:prstGeom>
        </p:spPr>
      </p:pic>
      <p:sp>
        <p:nvSpPr>
          <p:cNvPr id="4" name="Botón de acción: ir hacia atrás o anterior 3">
            <a:hlinkClick r:id="" action="ppaction://hlinkshowjump?jump=previousslide" highlightClick="1"/>
            <a:hlinkHover r:id="rId5" action="ppaction://hlinksldjump"/>
            <a:extLst>
              <a:ext uri="{FF2B5EF4-FFF2-40B4-BE49-F238E27FC236}">
                <a16:creationId xmlns="" xmlns:a16="http://schemas.microsoft.com/office/drawing/2014/main" id="{6AF63711-8404-487D-BBC3-45682F0F71C4}"/>
              </a:ext>
            </a:extLst>
          </p:cNvPr>
          <p:cNvSpPr/>
          <p:nvPr/>
        </p:nvSpPr>
        <p:spPr>
          <a:xfrm>
            <a:off x="405780" y="781800"/>
            <a:ext cx="271378" cy="27093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88139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8335" y="1578558"/>
            <a:ext cx="8833719" cy="4866377"/>
          </a:xfrm>
        </p:spPr>
        <p:txBody>
          <a:bodyPr rtlCol="0">
            <a:normAutofit/>
          </a:bodyPr>
          <a:lstStyle/>
          <a:p>
            <a:pPr marL="0" indent="0" algn="just" rtl="0">
              <a:buNone/>
            </a:pPr>
            <a:r>
              <a:rPr lang="es-ES" dirty="0"/>
              <a:t>Procederemos a dibujar dos líneas que intercepten a los dos círculos más grandes</a:t>
            </a:r>
          </a:p>
          <a:p>
            <a:pPr marL="0" indent="0" algn="just" rtl="0">
              <a:buNone/>
            </a:pPr>
            <a:r>
              <a:rPr lang="es-ES" dirty="0"/>
              <a:t>Acotaremos los círculos, con D=50mm para el circulo más grande de arriba, D=25mm para el otro circulo de arriba, D=56mm para el circulo más grande de abajo y D=32mm para el otro circulo de abajo; y añadimos una cota vertical de 110mm que delimite los centros de ambos círculos. </a:t>
            </a:r>
          </a:p>
          <a:p>
            <a:pPr marL="0" indent="0" algn="just" rtl="0">
              <a:buNone/>
            </a:pPr>
            <a:r>
              <a:rPr lang="es-ES" dirty="0"/>
              <a:t>Así mismo le daremos las relaciones correspondientes a las líneas con los círculos, las cuales son:</a:t>
            </a:r>
          </a:p>
          <a:p>
            <a:pPr algn="just">
              <a:buFont typeface="Arial" panose="020B0604020202020204" pitchFamily="34" charset="0"/>
              <a:buChar char="•"/>
            </a:pPr>
            <a:r>
              <a:rPr lang="es-ES" dirty="0"/>
              <a:t>Existe una relación de igualdad y verticalidad entre las líneas</a:t>
            </a:r>
          </a:p>
          <a:p>
            <a:pPr algn="just">
              <a:buFont typeface="Arial" panose="020B0604020202020204" pitchFamily="34" charset="0"/>
              <a:buChar char="•"/>
            </a:pPr>
            <a:r>
              <a:rPr lang="es-ES" dirty="0"/>
              <a:t>Cada una de las líneas será tangente al circulo D=50mm.</a:t>
            </a:r>
          </a:p>
          <a:p>
            <a:pPr algn="just">
              <a:buFont typeface="Arial" panose="020B0604020202020204" pitchFamily="34" charset="0"/>
              <a:buChar char="•"/>
            </a:pPr>
            <a:r>
              <a:rPr lang="es-ES" dirty="0"/>
              <a:t>Los extremos superiores de cada línea serán coincidentes con el circulo D=50mm.</a:t>
            </a:r>
          </a:p>
          <a:p>
            <a:pPr algn="just">
              <a:buFont typeface="Arial" panose="020B0604020202020204" pitchFamily="34" charset="0"/>
              <a:buChar char="•"/>
            </a:pPr>
            <a:r>
              <a:rPr lang="es-ES" dirty="0"/>
              <a:t>Los extremos inferiores de cada línea serán coincidentes con el circulo D=56mm.</a:t>
            </a:r>
          </a:p>
          <a:p>
            <a:pPr marL="0" indent="0" algn="just">
              <a:buNone/>
            </a:pPr>
            <a:r>
              <a:rPr lang="es-ES" dirty="0"/>
              <a:t>Dichas relaciones las realizamos al dejar pulsada la tecla </a:t>
            </a:r>
            <a:r>
              <a:rPr lang="es-ES" dirty="0" err="1"/>
              <a:t>ctrl</a:t>
            </a:r>
            <a:r>
              <a:rPr lang="es-ES" dirty="0"/>
              <a:t> y dar clic sobre cada una de las entidades que tienen relación entre sí </a:t>
            </a:r>
          </a:p>
          <a:p>
            <a:pPr algn="just">
              <a:buFont typeface="Arial" panose="020B0604020202020204" pitchFamily="34" charset="0"/>
              <a:buChar char="•"/>
            </a:pPr>
            <a:endParaRPr lang="es-ES" dirty="0"/>
          </a:p>
          <a:p>
            <a:pPr algn="just" rtl="0">
              <a:buFont typeface="Arial" panose="020B0604020202020204" pitchFamily="34" charset="0"/>
              <a:buChar char="•"/>
            </a:pPr>
            <a:endParaRPr lang="es-ES" dirty="0"/>
          </a:p>
        </p:txBody>
      </p:sp>
      <p:sp>
        <p:nvSpPr>
          <p:cNvPr id="6" name="Título 1">
            <a:extLst>
              <a:ext uri="{FF2B5EF4-FFF2-40B4-BE49-F238E27FC236}">
                <a16:creationId xmlns="" xmlns:a16="http://schemas.microsoft.com/office/drawing/2014/main" id="{94052EC5-9F3C-4BED-B78F-523CF5B25F21}"/>
              </a:ext>
            </a:extLst>
          </p:cNvPr>
          <p:cNvSpPr>
            <a:spLocks noGrp="1"/>
          </p:cNvSpPr>
          <p:nvPr>
            <p:ph type="title"/>
          </p:nvPr>
        </p:nvSpPr>
        <p:spPr>
          <a:xfrm>
            <a:off x="668335" y="257758"/>
            <a:ext cx="8594429" cy="1320800"/>
          </a:xfrm>
        </p:spPr>
        <p:txBody>
          <a:bodyPr rtlCol="0">
            <a:normAutofit/>
          </a:bodyPr>
          <a:lstStyle/>
          <a:p>
            <a:pPr rtl="0"/>
            <a:r>
              <a:rPr lang="es-ES" sz="3200" dirty="0"/>
              <a:t>2.3.6 Acotar</a:t>
            </a:r>
            <a:br>
              <a:rPr lang="es-ES" sz="3200" dirty="0"/>
            </a:br>
            <a:r>
              <a:rPr lang="es-ES" sz="3200" dirty="0"/>
              <a:t>2.4 Relaciones geométricas del croquis</a:t>
            </a:r>
          </a:p>
        </p:txBody>
      </p:sp>
      <p:sp>
        <p:nvSpPr>
          <p:cNvPr id="4" name="Botón de acción: ir hacia atrás o anterior 3">
            <a:hlinkClick r:id="" action="ppaction://hlinkshowjump?jump=previousslide" highlightClick="1"/>
            <a:hlinkHover r:id="rId3" action="ppaction://hlinksldjump"/>
            <a:extLst>
              <a:ext uri="{FF2B5EF4-FFF2-40B4-BE49-F238E27FC236}">
                <a16:creationId xmlns="" xmlns:a16="http://schemas.microsoft.com/office/drawing/2014/main" id="{4F73E986-7687-4FA3-9851-B699D8106BA8}"/>
              </a:ext>
            </a:extLst>
          </p:cNvPr>
          <p:cNvSpPr/>
          <p:nvPr/>
        </p:nvSpPr>
        <p:spPr>
          <a:xfrm>
            <a:off x="396957" y="413065"/>
            <a:ext cx="271378" cy="27093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ir hacia atrás o anterior 4">
            <a:hlinkClick r:id="" action="ppaction://hlinkshowjump?jump=previousslide" highlightClick="1"/>
            <a:hlinkHover r:id="rId3" action="ppaction://hlinksldjump"/>
            <a:extLst>
              <a:ext uri="{FF2B5EF4-FFF2-40B4-BE49-F238E27FC236}">
                <a16:creationId xmlns="" xmlns:a16="http://schemas.microsoft.com/office/drawing/2014/main" id="{F79F1844-1B37-4F63-B137-999D31373C57}"/>
              </a:ext>
            </a:extLst>
          </p:cNvPr>
          <p:cNvSpPr/>
          <p:nvPr/>
        </p:nvSpPr>
        <p:spPr>
          <a:xfrm>
            <a:off x="396957" y="908720"/>
            <a:ext cx="271378" cy="27093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73429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 xmlns:a16="http://schemas.microsoft.com/office/drawing/2014/main" id="{AC2FD44F-E9E5-420E-9B46-590DF5796B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378" y="908720"/>
            <a:ext cx="2229161" cy="4696480"/>
          </a:xfrm>
          <a:prstGeom prst="rect">
            <a:avLst/>
          </a:prstGeom>
        </p:spPr>
      </p:pic>
      <p:pic>
        <p:nvPicPr>
          <p:cNvPr id="5" name="Imagen 4">
            <a:extLst>
              <a:ext uri="{FF2B5EF4-FFF2-40B4-BE49-F238E27FC236}">
                <a16:creationId xmlns="" xmlns:a16="http://schemas.microsoft.com/office/drawing/2014/main" id="{B5D4771A-DE54-41D9-869A-DF5C308AD5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0196" y="908720"/>
            <a:ext cx="2238687" cy="4639322"/>
          </a:xfrm>
          <a:prstGeom prst="rect">
            <a:avLst/>
          </a:prstGeom>
        </p:spPr>
      </p:pic>
      <p:pic>
        <p:nvPicPr>
          <p:cNvPr id="7" name="Imagen 6">
            <a:extLst>
              <a:ext uri="{FF2B5EF4-FFF2-40B4-BE49-F238E27FC236}">
                <a16:creationId xmlns="" xmlns:a16="http://schemas.microsoft.com/office/drawing/2014/main" id="{921AC496-2D05-4EF4-A3B8-54B5519E44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6540" y="908720"/>
            <a:ext cx="2257740" cy="4610743"/>
          </a:xfrm>
          <a:prstGeom prst="rect">
            <a:avLst/>
          </a:prstGeom>
        </p:spPr>
      </p:pic>
    </p:spTree>
    <p:extLst>
      <p:ext uri="{BB962C8B-B14F-4D97-AF65-F5344CB8AC3E}">
        <p14:creationId xmlns:p14="http://schemas.microsoft.com/office/powerpoint/2010/main" val="3310334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 xmlns:a16="http://schemas.microsoft.com/office/drawing/2014/main" id="{C47F290F-9EFD-455D-B355-AE22CD8DCE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876" y="980728"/>
            <a:ext cx="3096344" cy="4544848"/>
          </a:xfrm>
          <a:prstGeom prst="rect">
            <a:avLst/>
          </a:prstGeom>
        </p:spPr>
      </p:pic>
      <p:pic>
        <p:nvPicPr>
          <p:cNvPr id="11" name="Imagen 10">
            <a:extLst>
              <a:ext uri="{FF2B5EF4-FFF2-40B4-BE49-F238E27FC236}">
                <a16:creationId xmlns="" xmlns:a16="http://schemas.microsoft.com/office/drawing/2014/main" id="{A3F47C0D-030A-4D67-B7E6-15661FACDB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6380" y="973898"/>
            <a:ext cx="2817228" cy="4551677"/>
          </a:xfrm>
          <a:prstGeom prst="rect">
            <a:avLst/>
          </a:prstGeom>
        </p:spPr>
      </p:pic>
    </p:spTree>
    <p:extLst>
      <p:ext uri="{BB962C8B-B14F-4D97-AF65-F5344CB8AC3E}">
        <p14:creationId xmlns:p14="http://schemas.microsoft.com/office/powerpoint/2010/main" val="1866102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157" y="229485"/>
            <a:ext cx="8594429" cy="587152"/>
          </a:xfrm>
        </p:spPr>
        <p:txBody>
          <a:bodyPr rtlCol="0"/>
          <a:lstStyle/>
          <a:p>
            <a:pPr rtl="0"/>
            <a:r>
              <a:rPr lang="es-ES" sz="3200" dirty="0"/>
              <a:t>3.4.1 Operaciones de modelado</a:t>
            </a:r>
            <a:endParaRPr lang="es-ES" dirty="0"/>
          </a:p>
        </p:txBody>
      </p:sp>
      <p:sp>
        <p:nvSpPr>
          <p:cNvPr id="3" name="Marcador de contenido 2"/>
          <p:cNvSpPr>
            <a:spLocks noGrp="1"/>
          </p:cNvSpPr>
          <p:nvPr>
            <p:ph idx="1"/>
          </p:nvPr>
        </p:nvSpPr>
        <p:spPr>
          <a:xfrm>
            <a:off x="677156" y="1078702"/>
            <a:ext cx="8594429" cy="4700595"/>
          </a:xfrm>
        </p:spPr>
        <p:txBody>
          <a:bodyPr rtlCol="0"/>
          <a:lstStyle/>
          <a:p>
            <a:pPr marL="0" indent="0" algn="just" rtl="0">
              <a:buNone/>
            </a:pPr>
            <a:r>
              <a:rPr lang="es-ES" dirty="0"/>
              <a:t>A continuación, y sin salirnos del croquis, procedemos a extruir un saliente de una parte de la figura, para ello nos dirigimos  a la pestaña Operaciones, damos clic en el ítem extruir saliente, el cual nos despliega una serie de opciones, de entre las cuales elegiremos las siguientes: </a:t>
            </a:r>
          </a:p>
          <a:p>
            <a:pPr algn="just">
              <a:buFont typeface="Arial" panose="020B0604020202020204" pitchFamily="34" charset="0"/>
              <a:buChar char="•"/>
            </a:pPr>
            <a:r>
              <a:rPr lang="es-ES" dirty="0"/>
              <a:t>Plano medio con una medida de 62mm</a:t>
            </a:r>
          </a:p>
          <a:p>
            <a:pPr marL="0" indent="0" algn="just">
              <a:buNone/>
            </a:pPr>
            <a:endParaRPr lang="es-ES" dirty="0"/>
          </a:p>
        </p:txBody>
      </p:sp>
      <p:pic>
        <p:nvPicPr>
          <p:cNvPr id="5" name="Imagen 4">
            <a:extLst>
              <a:ext uri="{FF2B5EF4-FFF2-40B4-BE49-F238E27FC236}">
                <a16:creationId xmlns="" xmlns:a16="http://schemas.microsoft.com/office/drawing/2014/main" id="{F14B16CE-CB62-4E59-A929-DA7F7A9E93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4492" y="2492896"/>
            <a:ext cx="2248214" cy="3772426"/>
          </a:xfrm>
          <a:prstGeom prst="rect">
            <a:avLst/>
          </a:prstGeom>
        </p:spPr>
      </p:pic>
      <p:pic>
        <p:nvPicPr>
          <p:cNvPr id="9" name="Imagen 8">
            <a:extLst>
              <a:ext uri="{FF2B5EF4-FFF2-40B4-BE49-F238E27FC236}">
                <a16:creationId xmlns="" xmlns:a16="http://schemas.microsoft.com/office/drawing/2014/main" id="{D0BF8B01-8794-49E6-8C56-C5AEC5F9F0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156" y="3212976"/>
            <a:ext cx="1848204" cy="1728192"/>
          </a:xfrm>
          <a:prstGeom prst="rect">
            <a:avLst/>
          </a:prstGeom>
        </p:spPr>
      </p:pic>
      <p:pic>
        <p:nvPicPr>
          <p:cNvPr id="10" name="Imagen 9">
            <a:extLst>
              <a:ext uri="{FF2B5EF4-FFF2-40B4-BE49-F238E27FC236}">
                <a16:creationId xmlns="" xmlns:a16="http://schemas.microsoft.com/office/drawing/2014/main" id="{9A06574C-E298-4D6C-971E-9CA59E38632C}"/>
              </a:ext>
            </a:extLst>
          </p:cNvPr>
          <p:cNvPicPr>
            <a:picLocks noChangeAspect="1"/>
          </p:cNvPicPr>
          <p:nvPr/>
        </p:nvPicPr>
        <p:blipFill rotWithShape="1">
          <a:blip r:embed="rId5"/>
          <a:srcRect l="50000" t="20578" r="34837" b="20578"/>
          <a:stretch/>
        </p:blipFill>
        <p:spPr>
          <a:xfrm>
            <a:off x="3660643" y="2708920"/>
            <a:ext cx="1713690" cy="3738962"/>
          </a:xfrm>
          <a:prstGeom prst="rect">
            <a:avLst/>
          </a:prstGeom>
        </p:spPr>
      </p:pic>
      <p:sp>
        <p:nvSpPr>
          <p:cNvPr id="7" name="Botón de acción: ir hacia atrás o anterior 6">
            <a:hlinkClick r:id="" action="ppaction://hlinkshowjump?jump=previousslide" highlightClick="1"/>
            <a:hlinkHover r:id="rId6" action="ppaction://hlinksldjump"/>
            <a:extLst>
              <a:ext uri="{FF2B5EF4-FFF2-40B4-BE49-F238E27FC236}">
                <a16:creationId xmlns="" xmlns:a16="http://schemas.microsoft.com/office/drawing/2014/main" id="{1B79C154-1B00-40D5-8A42-8D1F02C635B7}"/>
              </a:ext>
            </a:extLst>
          </p:cNvPr>
          <p:cNvSpPr/>
          <p:nvPr/>
        </p:nvSpPr>
        <p:spPr>
          <a:xfrm>
            <a:off x="405778" y="484665"/>
            <a:ext cx="271378" cy="21602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59246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 xmlns:a16="http://schemas.microsoft.com/office/drawing/2014/main" id="{EADB57D4-CB37-42A1-9FF1-EA2ED4FEE2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1884" y="1412776"/>
            <a:ext cx="3930425" cy="4325221"/>
          </a:xfrm>
          <a:prstGeom prst="rect">
            <a:avLst/>
          </a:prstGeom>
        </p:spPr>
      </p:pic>
      <p:pic>
        <p:nvPicPr>
          <p:cNvPr id="5" name="Imagen 4">
            <a:extLst>
              <a:ext uri="{FF2B5EF4-FFF2-40B4-BE49-F238E27FC236}">
                <a16:creationId xmlns="" xmlns:a16="http://schemas.microsoft.com/office/drawing/2014/main" id="{64A0371D-FCBC-4090-B0D5-39F7FAEF47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1836" y="1266389"/>
            <a:ext cx="2505425" cy="4096322"/>
          </a:xfrm>
          <a:prstGeom prst="rect">
            <a:avLst/>
          </a:prstGeom>
        </p:spPr>
      </p:pic>
    </p:spTree>
    <p:extLst>
      <p:ext uri="{BB962C8B-B14F-4D97-AF65-F5344CB8AC3E}">
        <p14:creationId xmlns:p14="http://schemas.microsoft.com/office/powerpoint/2010/main" val="526145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F7486707-1674-487F-82E3-0A781211DC4A}"/>
              </a:ext>
            </a:extLst>
          </p:cNvPr>
          <p:cNvSpPr>
            <a:spLocks noGrp="1"/>
          </p:cNvSpPr>
          <p:nvPr>
            <p:ph idx="1"/>
          </p:nvPr>
        </p:nvSpPr>
        <p:spPr>
          <a:xfrm>
            <a:off x="677158" y="836712"/>
            <a:ext cx="8729621" cy="5204651"/>
          </a:xfrm>
        </p:spPr>
        <p:txBody>
          <a:bodyPr/>
          <a:lstStyle/>
          <a:p>
            <a:pPr marL="0" indent="0" algn="just">
              <a:buNone/>
            </a:pPr>
            <a:r>
              <a:rPr lang="es-MX" dirty="0"/>
              <a:t>Continuando con las operaciones de modelado correspondientes, nos dirigimos a la vista frontal para llevar a cabo cortes, para ello necesitamos un nuevo croquis sobre la vista correspondiente.</a:t>
            </a:r>
          </a:p>
          <a:p>
            <a:pPr marL="0" indent="0" algn="just">
              <a:buNone/>
            </a:pPr>
            <a:r>
              <a:rPr lang="es-MX" dirty="0"/>
              <a:t>									Sobre dicho croquis dibujaremos tres 										rectángulos </a:t>
            </a:r>
          </a:p>
          <a:p>
            <a:pPr marL="0" indent="0" algn="just">
              <a:buNone/>
            </a:pPr>
            <a:endParaRPr lang="es-MX" dirty="0"/>
          </a:p>
        </p:txBody>
      </p:sp>
      <p:pic>
        <p:nvPicPr>
          <p:cNvPr id="5" name="Imagen 4">
            <a:extLst>
              <a:ext uri="{FF2B5EF4-FFF2-40B4-BE49-F238E27FC236}">
                <a16:creationId xmlns="" xmlns:a16="http://schemas.microsoft.com/office/drawing/2014/main" id="{C51E58D7-329A-4D0C-BACA-EC28CA336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828" y="2204864"/>
            <a:ext cx="3543795" cy="4267796"/>
          </a:xfrm>
          <a:prstGeom prst="rect">
            <a:avLst/>
          </a:prstGeom>
        </p:spPr>
      </p:pic>
      <p:pic>
        <p:nvPicPr>
          <p:cNvPr id="7" name="Imagen 6">
            <a:extLst>
              <a:ext uri="{FF2B5EF4-FFF2-40B4-BE49-F238E27FC236}">
                <a16:creationId xmlns="" xmlns:a16="http://schemas.microsoft.com/office/drawing/2014/main" id="{C40735F9-B3D0-4EB5-9467-F33FF1CEB7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7203" y="2493034"/>
            <a:ext cx="2593996" cy="3691456"/>
          </a:xfrm>
          <a:prstGeom prst="rect">
            <a:avLst/>
          </a:prstGeom>
        </p:spPr>
      </p:pic>
    </p:spTree>
    <p:extLst>
      <p:ext uri="{BB962C8B-B14F-4D97-AF65-F5344CB8AC3E}">
        <p14:creationId xmlns:p14="http://schemas.microsoft.com/office/powerpoint/2010/main" val="27325133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B64E76B-7CCB-47EA-9507-C54F57CD9265}"/>
              </a:ext>
            </a:extLst>
          </p:cNvPr>
          <p:cNvSpPr>
            <a:spLocks noGrp="1"/>
          </p:cNvSpPr>
          <p:nvPr>
            <p:ph idx="1"/>
          </p:nvPr>
        </p:nvSpPr>
        <p:spPr>
          <a:xfrm>
            <a:off x="227764" y="476672"/>
            <a:ext cx="8369581" cy="6120680"/>
          </a:xfrm>
        </p:spPr>
        <p:txBody>
          <a:bodyPr>
            <a:normAutofit lnSpcReduction="10000"/>
          </a:bodyPr>
          <a:lstStyle/>
          <a:p>
            <a:pPr marL="0" indent="0">
              <a:buNone/>
            </a:pPr>
            <a:r>
              <a:rPr lang="es-MX" dirty="0"/>
              <a:t>A dichos rectángulos les daremos las siguientes relaciones de croquis:</a:t>
            </a:r>
          </a:p>
          <a:p>
            <a:pPr>
              <a:buFont typeface="Arial" panose="020B0604020202020204" pitchFamily="34" charset="0"/>
              <a:buChar char="•"/>
            </a:pPr>
            <a:r>
              <a:rPr lang="es-MX" dirty="0"/>
              <a:t>Una de las aristas verticales de los dos rectángulos más grandes tendrán una longitud igual.</a:t>
            </a:r>
          </a:p>
          <a:p>
            <a:pPr>
              <a:buFont typeface="Arial" panose="020B0604020202020204" pitchFamily="34" charset="0"/>
              <a:buChar char="•"/>
            </a:pPr>
            <a:r>
              <a:rPr lang="es-MX" dirty="0"/>
              <a:t>Una de las aristas horizontales de los dos rectángulos más grandes tendrán una longitud igual.</a:t>
            </a:r>
          </a:p>
          <a:p>
            <a:pPr>
              <a:buFont typeface="Arial" panose="020B0604020202020204" pitchFamily="34" charset="0"/>
              <a:buChar char="•"/>
            </a:pPr>
            <a:r>
              <a:rPr lang="es-MX" dirty="0"/>
              <a:t>El vértice superior izquierdo del rectángulo ubicado en la esquina superior izquierda será coincidente con el vértice superior izquierdo del solido, así mismo la correspondiente relación con el rectángulo superior derecho.</a:t>
            </a:r>
          </a:p>
          <a:p>
            <a:pPr>
              <a:buFont typeface="Arial" panose="020B0604020202020204" pitchFamily="34" charset="0"/>
              <a:buChar char="•"/>
            </a:pPr>
            <a:r>
              <a:rPr lang="es-MX" dirty="0"/>
              <a:t>Ambos vértices inferiores del rectángulo sobrante serán coincidentes con la arista inferior del sólido.</a:t>
            </a:r>
          </a:p>
          <a:p>
            <a:pPr marL="0" indent="0">
              <a:buNone/>
            </a:pPr>
            <a:r>
              <a:rPr lang="es-MX" dirty="0"/>
              <a:t>Así mismo tendrán las siguientes cotas</a:t>
            </a:r>
          </a:p>
          <a:p>
            <a:pPr>
              <a:buFont typeface="Arial" panose="020B0604020202020204" pitchFamily="34" charset="0"/>
              <a:buChar char="•"/>
            </a:pPr>
            <a:r>
              <a:rPr lang="es-MX" dirty="0"/>
              <a:t>Arista vertical del rectángulo vertical=70mm</a:t>
            </a:r>
          </a:p>
          <a:p>
            <a:pPr>
              <a:buFont typeface="Arial" panose="020B0604020202020204" pitchFamily="34" charset="0"/>
              <a:buChar char="•"/>
            </a:pPr>
            <a:r>
              <a:rPr lang="es-MX" dirty="0"/>
              <a:t>Arista horizontal del rectángulo vertical= 22mm</a:t>
            </a:r>
          </a:p>
          <a:p>
            <a:pPr>
              <a:buFont typeface="Arial" panose="020B0604020202020204" pitchFamily="34" charset="0"/>
              <a:buChar char="•"/>
            </a:pPr>
            <a:r>
              <a:rPr lang="es-MX" dirty="0"/>
              <a:t>Arista horizontal del rectángulo horizontal=34mm</a:t>
            </a:r>
          </a:p>
          <a:p>
            <a:pPr>
              <a:buFont typeface="Arial" panose="020B0604020202020204" pitchFamily="34" charset="0"/>
              <a:buChar char="•"/>
            </a:pPr>
            <a:r>
              <a:rPr lang="es-MX" dirty="0"/>
              <a:t>Distancia entre cualquier vértice inferior del solido con cualquier vértice inferior del rectángulo horizontal=14mm</a:t>
            </a:r>
          </a:p>
          <a:p>
            <a:pPr>
              <a:buFont typeface="Arial" panose="020B0604020202020204" pitchFamily="34" charset="0"/>
              <a:buChar char="•"/>
            </a:pPr>
            <a:r>
              <a:rPr lang="es-MX" dirty="0"/>
              <a:t>Distancia entre cualquier vértice superior del rectángulo horizontal con cualquier vértice inferior de cualquier rectángulo vertical=12mm</a:t>
            </a:r>
          </a:p>
          <a:p>
            <a:pPr marL="0" indent="0">
              <a:buNone/>
            </a:pPr>
            <a:endParaRPr lang="es-MX" dirty="0"/>
          </a:p>
          <a:p>
            <a:pPr marL="0" indent="0">
              <a:buNone/>
            </a:pPr>
            <a:endParaRPr lang="es-MX" dirty="0"/>
          </a:p>
        </p:txBody>
      </p:sp>
      <p:pic>
        <p:nvPicPr>
          <p:cNvPr id="4" name="Marcador de contenido 8">
            <a:extLst>
              <a:ext uri="{FF2B5EF4-FFF2-40B4-BE49-F238E27FC236}">
                <a16:creationId xmlns="" xmlns:a16="http://schemas.microsoft.com/office/drawing/2014/main" id="{2219805B-DF29-4B1F-9662-A3A5363348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86700" y="908720"/>
            <a:ext cx="3307458" cy="5256584"/>
          </a:xfrm>
          <a:prstGeom prst="rect">
            <a:avLst/>
          </a:prstGeom>
        </p:spPr>
      </p:pic>
    </p:spTree>
    <p:extLst>
      <p:ext uri="{BB962C8B-B14F-4D97-AF65-F5344CB8AC3E}">
        <p14:creationId xmlns:p14="http://schemas.microsoft.com/office/powerpoint/2010/main" val="18736982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texto 7">
            <a:extLst>
              <a:ext uri="{FF2B5EF4-FFF2-40B4-BE49-F238E27FC236}">
                <a16:creationId xmlns="" xmlns:a16="http://schemas.microsoft.com/office/drawing/2014/main" id="{F7A3DCFA-1DB1-431B-BC92-F9F71488CB10}"/>
              </a:ext>
            </a:extLst>
          </p:cNvPr>
          <p:cNvSpPr>
            <a:spLocks noGrp="1"/>
          </p:cNvSpPr>
          <p:nvPr>
            <p:ph type="body" sz="half" idx="2"/>
          </p:nvPr>
        </p:nvSpPr>
        <p:spPr>
          <a:xfrm>
            <a:off x="549796" y="472895"/>
            <a:ext cx="8964996" cy="4734586"/>
          </a:xfrm>
        </p:spPr>
        <p:txBody>
          <a:bodyPr>
            <a:normAutofit/>
          </a:bodyPr>
          <a:lstStyle/>
          <a:p>
            <a:pPr algn="just"/>
            <a:r>
              <a:rPr lang="es-MX" sz="1800" dirty="0"/>
              <a:t>Procedemos a extruir corte, para ello nos vamos a la pestaña de operaciones en el ítem extruir corte, en el desplegable seleccionamos corte por todo, y seleccionamos los tres rectángulos que acabamos de construir </a:t>
            </a:r>
          </a:p>
        </p:txBody>
      </p:sp>
      <p:pic>
        <p:nvPicPr>
          <p:cNvPr id="11" name="Imagen 10">
            <a:extLst>
              <a:ext uri="{FF2B5EF4-FFF2-40B4-BE49-F238E27FC236}">
                <a16:creationId xmlns="" xmlns:a16="http://schemas.microsoft.com/office/drawing/2014/main" id="{1AB4A9B2-4941-4D15-9820-3C950648D9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3847" y="188640"/>
            <a:ext cx="920916" cy="1428360"/>
          </a:xfrm>
          <a:prstGeom prst="rect">
            <a:avLst/>
          </a:prstGeom>
        </p:spPr>
      </p:pic>
      <p:pic>
        <p:nvPicPr>
          <p:cNvPr id="13" name="Imagen 12">
            <a:extLst>
              <a:ext uri="{FF2B5EF4-FFF2-40B4-BE49-F238E27FC236}">
                <a16:creationId xmlns="" xmlns:a16="http://schemas.microsoft.com/office/drawing/2014/main" id="{91B4D5F8-7993-4D05-84D6-02FB7D5B80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844" y="1990453"/>
            <a:ext cx="2248214" cy="3801005"/>
          </a:xfrm>
          <a:prstGeom prst="rect">
            <a:avLst/>
          </a:prstGeom>
        </p:spPr>
      </p:pic>
      <p:pic>
        <p:nvPicPr>
          <p:cNvPr id="15" name="Imagen 14">
            <a:extLst>
              <a:ext uri="{FF2B5EF4-FFF2-40B4-BE49-F238E27FC236}">
                <a16:creationId xmlns="" xmlns:a16="http://schemas.microsoft.com/office/drawing/2014/main" id="{4AB93A92-18A0-4D01-B844-AA90621E52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8188" y="1968823"/>
            <a:ext cx="2896004" cy="3810532"/>
          </a:xfrm>
          <a:prstGeom prst="rect">
            <a:avLst/>
          </a:prstGeom>
        </p:spPr>
      </p:pic>
      <p:pic>
        <p:nvPicPr>
          <p:cNvPr id="18" name="Imagen 17">
            <a:extLst>
              <a:ext uri="{FF2B5EF4-FFF2-40B4-BE49-F238E27FC236}">
                <a16:creationId xmlns="" xmlns:a16="http://schemas.microsoft.com/office/drawing/2014/main" id="{46609500-824A-4D6D-BBA8-05646CBCC0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48845" y="1873413"/>
            <a:ext cx="3019846" cy="3620005"/>
          </a:xfrm>
          <a:prstGeom prst="rect">
            <a:avLst/>
          </a:prstGeom>
        </p:spPr>
      </p:pic>
    </p:spTree>
    <p:extLst>
      <p:ext uri="{BB962C8B-B14F-4D97-AF65-F5344CB8AC3E}">
        <p14:creationId xmlns:p14="http://schemas.microsoft.com/office/powerpoint/2010/main" val="3917779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B4322A4-AC20-46A8-853F-8D6266D50160}"/>
              </a:ext>
            </a:extLst>
          </p:cNvPr>
          <p:cNvSpPr>
            <a:spLocks noGrp="1"/>
          </p:cNvSpPr>
          <p:nvPr>
            <p:ph idx="1"/>
          </p:nvPr>
        </p:nvSpPr>
        <p:spPr>
          <a:xfrm>
            <a:off x="549796" y="476672"/>
            <a:ext cx="8721791" cy="5564691"/>
          </a:xfrm>
        </p:spPr>
        <p:txBody>
          <a:bodyPr/>
          <a:lstStyle/>
          <a:p>
            <a:pPr marL="0" indent="0" algn="just">
              <a:buNone/>
            </a:pPr>
            <a:r>
              <a:rPr lang="es-MX" dirty="0"/>
              <a:t>Para continuar, realizaremos un extruir saliente desde un plano con el cuál ya contamos para ello, nos vamos al ítem extruir saliente, como no nos encontramos en ningún croquis damos clic sobre el desplegable y seleccionamos el primer croquis que dibujamos, damos clic sobre los círculos superiores, en el desplegable seleccionamos dirección 1 y dirección 2; a la dirección 1 le asignamos un valor de 12mm y a la dirección 2 un valor de 34mm.</a:t>
            </a:r>
          </a:p>
        </p:txBody>
      </p:sp>
      <p:pic>
        <p:nvPicPr>
          <p:cNvPr id="5" name="Imagen 4">
            <a:extLst>
              <a:ext uri="{FF2B5EF4-FFF2-40B4-BE49-F238E27FC236}">
                <a16:creationId xmlns="" xmlns:a16="http://schemas.microsoft.com/office/drawing/2014/main" id="{EC68DF18-AE43-4138-B0CE-B3B0E4126D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30" y="2699162"/>
            <a:ext cx="1905266" cy="2686425"/>
          </a:xfrm>
          <a:prstGeom prst="rect">
            <a:avLst/>
          </a:prstGeom>
        </p:spPr>
      </p:pic>
      <p:pic>
        <p:nvPicPr>
          <p:cNvPr id="7" name="Imagen 6">
            <a:extLst>
              <a:ext uri="{FF2B5EF4-FFF2-40B4-BE49-F238E27FC236}">
                <a16:creationId xmlns="" xmlns:a16="http://schemas.microsoft.com/office/drawing/2014/main" id="{F03157D6-C26E-489A-A7CA-6E6BE4C421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9317" y="2481958"/>
            <a:ext cx="2028500" cy="3120835"/>
          </a:xfrm>
          <a:prstGeom prst="rect">
            <a:avLst/>
          </a:prstGeom>
        </p:spPr>
      </p:pic>
      <p:pic>
        <p:nvPicPr>
          <p:cNvPr id="9" name="Imagen 8">
            <a:extLst>
              <a:ext uri="{FF2B5EF4-FFF2-40B4-BE49-F238E27FC236}">
                <a16:creationId xmlns="" xmlns:a16="http://schemas.microsoft.com/office/drawing/2014/main" id="{922F21A5-ABB6-4638-BD9F-C1A5FB1D8B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6540" y="2043389"/>
            <a:ext cx="1912789" cy="3997974"/>
          </a:xfrm>
          <a:prstGeom prst="rect">
            <a:avLst/>
          </a:prstGeom>
        </p:spPr>
      </p:pic>
    </p:spTree>
    <p:extLst>
      <p:ext uri="{BB962C8B-B14F-4D97-AF65-F5344CB8AC3E}">
        <p14:creationId xmlns:p14="http://schemas.microsoft.com/office/powerpoint/2010/main" val="1341509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1EDA260-F0EA-43EC-B34E-F8818A47E314}"/>
              </a:ext>
            </a:extLst>
          </p:cNvPr>
          <p:cNvSpPr>
            <a:spLocks noGrp="1"/>
          </p:cNvSpPr>
          <p:nvPr>
            <p:ph type="title"/>
          </p:nvPr>
        </p:nvSpPr>
        <p:spPr>
          <a:xfrm>
            <a:off x="677159" y="609600"/>
            <a:ext cx="6857414" cy="587152"/>
          </a:xfrm>
        </p:spPr>
        <p:txBody>
          <a:bodyPr>
            <a:normAutofit/>
          </a:bodyPr>
          <a:lstStyle/>
          <a:p>
            <a:r>
              <a:rPr lang="es-MX" sz="3200" dirty="0">
                <a:solidFill>
                  <a:schemeClr val="accent2">
                    <a:lumMod val="50000"/>
                  </a:schemeClr>
                </a:solidFill>
              </a:rPr>
              <a:t>Guión explicativo.</a:t>
            </a:r>
          </a:p>
        </p:txBody>
      </p:sp>
      <p:sp>
        <p:nvSpPr>
          <p:cNvPr id="3" name="Marcador de contenido 2">
            <a:extLst>
              <a:ext uri="{FF2B5EF4-FFF2-40B4-BE49-F238E27FC236}">
                <a16:creationId xmlns="" xmlns:a16="http://schemas.microsoft.com/office/drawing/2014/main" id="{92721FC3-A1D8-4C18-A526-F110BD49EAD2}"/>
              </a:ext>
            </a:extLst>
          </p:cNvPr>
          <p:cNvSpPr>
            <a:spLocks noGrp="1"/>
          </p:cNvSpPr>
          <p:nvPr>
            <p:ph idx="1"/>
          </p:nvPr>
        </p:nvSpPr>
        <p:spPr>
          <a:xfrm>
            <a:off x="677159" y="1421098"/>
            <a:ext cx="8594429" cy="4844611"/>
          </a:xfrm>
        </p:spPr>
        <p:txBody>
          <a:bodyPr/>
          <a:lstStyle/>
          <a:p>
            <a:pPr marL="0" indent="0" algn="just">
              <a:buNone/>
            </a:pPr>
            <a:r>
              <a:rPr lang="es-MX" dirty="0"/>
              <a:t>El presente material llamado </a:t>
            </a:r>
            <a:r>
              <a:rPr lang="es-MX" dirty="0" smtClean="0">
                <a:solidFill>
                  <a:schemeClr val="tx1"/>
                </a:solidFill>
              </a:rPr>
              <a:t>“</a:t>
            </a:r>
            <a:r>
              <a:rPr lang="es-ES" sz="1800" dirty="0">
                <a:solidFill>
                  <a:schemeClr val="tx1"/>
                </a:solidFill>
              </a:rPr>
              <a:t>MODELADO DE UNA PIEZA EN SOFTWARE 3D APLICANDO UNIDAD I, II Y </a:t>
            </a:r>
            <a:r>
              <a:rPr lang="es-ES" sz="1800" dirty="0" smtClean="0">
                <a:solidFill>
                  <a:schemeClr val="tx1"/>
                </a:solidFill>
              </a:rPr>
              <a:t>III</a:t>
            </a:r>
            <a:r>
              <a:rPr lang="es-MX" dirty="0" smtClean="0"/>
              <a:t>” </a:t>
            </a:r>
            <a:r>
              <a:rPr lang="es-MX" dirty="0"/>
              <a:t>tiene como objetivo dar a conocer el modelado de la pieza </a:t>
            </a:r>
            <a:r>
              <a:rPr lang="es-MX" dirty="0" smtClean="0"/>
              <a:t>en 3D, </a:t>
            </a:r>
            <a:r>
              <a:rPr lang="es-MX" dirty="0"/>
              <a:t>conjunto de una serie de ejercicios para la UA Modelado Paramétrico 3D, UA que se ubica en el quinto semestre de la Licenciatura de Ingeniería en Producción Industrial impartida en la UAP Tianguistenco. Cabe aclarar que la imagen fue tomada del blog de STUDY CADCAM.</a:t>
            </a:r>
          </a:p>
          <a:p>
            <a:pPr marL="0" indent="0" algn="just">
              <a:buNone/>
            </a:pPr>
            <a:r>
              <a:rPr lang="es-MX" dirty="0"/>
              <a:t>Las diapositivas 7 a 39 explican la manera en que se construyo la pieza así mismo se referencian a una parte de los contenidos de la UA que buscan que el alumno pueda interpretar planos de piezas y las modele correctamente en el software SolidWorks, aplicando los conocimientos y técnicas más adecuados a cada situación.</a:t>
            </a:r>
          </a:p>
          <a:p>
            <a:pPr marL="0" indent="0" algn="just">
              <a:buNone/>
            </a:pPr>
            <a:r>
              <a:rPr lang="es-MX" dirty="0"/>
              <a:t>Es importante destacar que al inicio de la presentación se explica detalladamente las herramientas usadas, para posteriormente solo aplicarse y mencionar su uso.</a:t>
            </a:r>
          </a:p>
          <a:p>
            <a:pPr marL="0" indent="0" algn="just">
              <a:buNone/>
            </a:pPr>
            <a:endParaRPr lang="es-MX" dirty="0"/>
          </a:p>
        </p:txBody>
      </p:sp>
    </p:spTree>
    <p:extLst>
      <p:ext uri="{BB962C8B-B14F-4D97-AF65-F5344CB8AC3E}">
        <p14:creationId xmlns:p14="http://schemas.microsoft.com/office/powerpoint/2010/main" val="3913905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 xmlns:a16="http://schemas.microsoft.com/office/drawing/2014/main" id="{AE77F7DE-022F-4639-A8CE-161208D84D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3892" y="1237944"/>
            <a:ext cx="2810267" cy="4382112"/>
          </a:xfrm>
          <a:prstGeom prst="rect">
            <a:avLst/>
          </a:prstGeom>
        </p:spPr>
      </p:pic>
      <p:pic>
        <p:nvPicPr>
          <p:cNvPr id="5" name="Imagen 4">
            <a:extLst>
              <a:ext uri="{FF2B5EF4-FFF2-40B4-BE49-F238E27FC236}">
                <a16:creationId xmlns="" xmlns:a16="http://schemas.microsoft.com/office/drawing/2014/main" id="{8EFEA961-8ADF-43CE-B9B9-7FC502B70B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4372" y="1204611"/>
            <a:ext cx="3057952" cy="4305901"/>
          </a:xfrm>
          <a:prstGeom prst="rect">
            <a:avLst/>
          </a:prstGeom>
        </p:spPr>
      </p:pic>
    </p:spTree>
    <p:extLst>
      <p:ext uri="{BB962C8B-B14F-4D97-AF65-F5344CB8AC3E}">
        <p14:creationId xmlns:p14="http://schemas.microsoft.com/office/powerpoint/2010/main" val="3978711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A404DD6-35E7-4C33-9F0B-34CB560B94FE}"/>
              </a:ext>
            </a:extLst>
          </p:cNvPr>
          <p:cNvSpPr>
            <a:spLocks noGrp="1"/>
          </p:cNvSpPr>
          <p:nvPr>
            <p:ph idx="1"/>
          </p:nvPr>
        </p:nvSpPr>
        <p:spPr>
          <a:xfrm>
            <a:off x="549796" y="582425"/>
            <a:ext cx="8496944" cy="1152128"/>
          </a:xfrm>
        </p:spPr>
        <p:txBody>
          <a:bodyPr>
            <a:normAutofit/>
          </a:bodyPr>
          <a:lstStyle/>
          <a:p>
            <a:pPr marL="0" indent="0" algn="just">
              <a:buNone/>
            </a:pPr>
            <a:r>
              <a:rPr lang="es-MX" sz="1800" dirty="0"/>
              <a:t>Repetimos la misma acción para los dos círculos de abajo, con el único cambiante de que en la opción de Fusionar resultado esta casilla se desmarca</a:t>
            </a:r>
          </a:p>
        </p:txBody>
      </p:sp>
      <p:pic>
        <p:nvPicPr>
          <p:cNvPr id="5" name="Imagen 4">
            <a:extLst>
              <a:ext uri="{FF2B5EF4-FFF2-40B4-BE49-F238E27FC236}">
                <a16:creationId xmlns="" xmlns:a16="http://schemas.microsoft.com/office/drawing/2014/main" id="{AA7DCB0A-B9D6-4CA6-9871-45AA29B1F9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828" y="2276872"/>
            <a:ext cx="1771897" cy="2848373"/>
          </a:xfrm>
          <a:prstGeom prst="rect">
            <a:avLst/>
          </a:prstGeom>
        </p:spPr>
      </p:pic>
      <p:pic>
        <p:nvPicPr>
          <p:cNvPr id="7" name="Imagen 6">
            <a:extLst>
              <a:ext uri="{FF2B5EF4-FFF2-40B4-BE49-F238E27FC236}">
                <a16:creationId xmlns="" xmlns:a16="http://schemas.microsoft.com/office/drawing/2014/main" id="{7A6F5903-0DBD-4691-80C8-8439F6EEB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1250" y="2075016"/>
            <a:ext cx="2570649" cy="4216921"/>
          </a:xfrm>
          <a:prstGeom prst="rect">
            <a:avLst/>
          </a:prstGeom>
        </p:spPr>
      </p:pic>
      <p:pic>
        <p:nvPicPr>
          <p:cNvPr id="11" name="Imagen 10">
            <a:extLst>
              <a:ext uri="{FF2B5EF4-FFF2-40B4-BE49-F238E27FC236}">
                <a16:creationId xmlns="" xmlns:a16="http://schemas.microsoft.com/office/drawing/2014/main" id="{D7A5DAB4-387A-4826-8A89-F0AA203B13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6500" y="1484784"/>
            <a:ext cx="2267266" cy="5106113"/>
          </a:xfrm>
          <a:prstGeom prst="rect">
            <a:avLst/>
          </a:prstGeom>
        </p:spPr>
      </p:pic>
    </p:spTree>
    <p:extLst>
      <p:ext uri="{BB962C8B-B14F-4D97-AF65-F5344CB8AC3E}">
        <p14:creationId xmlns:p14="http://schemas.microsoft.com/office/powerpoint/2010/main" val="12793659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 xmlns:a16="http://schemas.microsoft.com/office/drawing/2014/main" id="{E740C11B-479B-4398-BF26-EF0433241A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9916" y="980728"/>
            <a:ext cx="3010320" cy="4496427"/>
          </a:xfrm>
          <a:prstGeom prst="rect">
            <a:avLst/>
          </a:prstGeom>
        </p:spPr>
      </p:pic>
      <p:pic>
        <p:nvPicPr>
          <p:cNvPr id="7" name="Imagen 6">
            <a:extLst>
              <a:ext uri="{FF2B5EF4-FFF2-40B4-BE49-F238E27FC236}">
                <a16:creationId xmlns="" xmlns:a16="http://schemas.microsoft.com/office/drawing/2014/main" id="{538D5C6D-FA2F-42CD-A009-77DA63F5E3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614" y="862309"/>
            <a:ext cx="3057952" cy="4639322"/>
          </a:xfrm>
          <a:prstGeom prst="rect">
            <a:avLst/>
          </a:prstGeom>
        </p:spPr>
      </p:pic>
    </p:spTree>
    <p:extLst>
      <p:ext uri="{BB962C8B-B14F-4D97-AF65-F5344CB8AC3E}">
        <p14:creationId xmlns:p14="http://schemas.microsoft.com/office/powerpoint/2010/main" val="1962477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6C979B21-86D0-4ACE-B8AA-DD4FD0557FC6}"/>
              </a:ext>
            </a:extLst>
          </p:cNvPr>
          <p:cNvSpPr>
            <a:spLocks noGrp="1"/>
          </p:cNvSpPr>
          <p:nvPr>
            <p:ph idx="1"/>
          </p:nvPr>
        </p:nvSpPr>
        <p:spPr>
          <a:xfrm>
            <a:off x="677159" y="548680"/>
            <a:ext cx="8585606" cy="5492683"/>
          </a:xfrm>
        </p:spPr>
        <p:txBody>
          <a:bodyPr/>
          <a:lstStyle/>
          <a:p>
            <a:pPr marL="0" indent="0" algn="just">
              <a:buNone/>
            </a:pPr>
            <a:r>
              <a:rPr lang="es-MX" dirty="0"/>
              <a:t>Haremos un corte por todo en ambos sentidos sobre la vista frontal, de un rectángulo, cuyos vértices superiores sean coincidentes con los vértices del solido en la base de la “y” invertida; y los vértices inferiores del rectángulo sean coincidentes con la arista inferior del solido. </a:t>
            </a:r>
          </a:p>
        </p:txBody>
      </p:sp>
      <p:pic>
        <p:nvPicPr>
          <p:cNvPr id="5" name="Imagen 4">
            <a:extLst>
              <a:ext uri="{FF2B5EF4-FFF2-40B4-BE49-F238E27FC236}">
                <a16:creationId xmlns="" xmlns:a16="http://schemas.microsoft.com/office/drawing/2014/main" id="{9E654353-462B-439D-8367-4019B52396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159" y="2204864"/>
            <a:ext cx="1765177" cy="3600400"/>
          </a:xfrm>
          <a:prstGeom prst="rect">
            <a:avLst/>
          </a:prstGeom>
        </p:spPr>
      </p:pic>
      <p:pic>
        <p:nvPicPr>
          <p:cNvPr id="9" name="Imagen 8">
            <a:extLst>
              <a:ext uri="{FF2B5EF4-FFF2-40B4-BE49-F238E27FC236}">
                <a16:creationId xmlns="" xmlns:a16="http://schemas.microsoft.com/office/drawing/2014/main" id="{DD2E3994-7311-42A0-BBE5-FB02B324FE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2124" y="2204864"/>
            <a:ext cx="2242439" cy="3473138"/>
          </a:xfrm>
          <a:prstGeom prst="rect">
            <a:avLst/>
          </a:prstGeom>
        </p:spPr>
      </p:pic>
      <p:pic>
        <p:nvPicPr>
          <p:cNvPr id="11" name="Imagen 10">
            <a:extLst>
              <a:ext uri="{FF2B5EF4-FFF2-40B4-BE49-F238E27FC236}">
                <a16:creationId xmlns="" xmlns:a16="http://schemas.microsoft.com/office/drawing/2014/main" id="{48A3E296-8686-4C99-B2A7-0E0D31A9B6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7911" y="1864693"/>
            <a:ext cx="2242440" cy="3974406"/>
          </a:xfrm>
          <a:prstGeom prst="rect">
            <a:avLst/>
          </a:prstGeom>
        </p:spPr>
      </p:pic>
    </p:spTree>
    <p:extLst>
      <p:ext uri="{BB962C8B-B14F-4D97-AF65-F5344CB8AC3E}">
        <p14:creationId xmlns:p14="http://schemas.microsoft.com/office/powerpoint/2010/main" val="1142084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F45A0BC-87DB-4B44-AF02-3D1C3DB49262}"/>
              </a:ext>
            </a:extLst>
          </p:cNvPr>
          <p:cNvSpPr>
            <a:spLocks noGrp="1"/>
          </p:cNvSpPr>
          <p:nvPr>
            <p:ph type="title"/>
          </p:nvPr>
        </p:nvSpPr>
        <p:spPr>
          <a:xfrm>
            <a:off x="677158" y="188640"/>
            <a:ext cx="8297574" cy="731168"/>
          </a:xfrm>
        </p:spPr>
        <p:txBody>
          <a:bodyPr>
            <a:normAutofit/>
          </a:bodyPr>
          <a:lstStyle/>
          <a:p>
            <a:r>
              <a:rPr lang="es-MX" sz="3200" dirty="0"/>
              <a:t>3.4.2 Operaciones avanzadas de modelado.</a:t>
            </a:r>
          </a:p>
        </p:txBody>
      </p:sp>
      <p:sp>
        <p:nvSpPr>
          <p:cNvPr id="3" name="Marcador de contenido 2">
            <a:extLst>
              <a:ext uri="{FF2B5EF4-FFF2-40B4-BE49-F238E27FC236}">
                <a16:creationId xmlns="" xmlns:a16="http://schemas.microsoft.com/office/drawing/2014/main" id="{211A660F-3638-4C91-B285-E92B3C64E684}"/>
              </a:ext>
            </a:extLst>
          </p:cNvPr>
          <p:cNvSpPr>
            <a:spLocks noGrp="1"/>
          </p:cNvSpPr>
          <p:nvPr>
            <p:ph idx="1"/>
          </p:nvPr>
        </p:nvSpPr>
        <p:spPr>
          <a:xfrm>
            <a:off x="677159" y="1052736"/>
            <a:ext cx="8585606" cy="4988627"/>
          </a:xfrm>
        </p:spPr>
        <p:txBody>
          <a:bodyPr/>
          <a:lstStyle/>
          <a:p>
            <a:pPr marL="0" indent="0" algn="just">
              <a:buNone/>
            </a:pPr>
            <a:r>
              <a:rPr lang="es-MX" dirty="0"/>
              <a:t>Para continuar modelando la figura es necesario crear un nuevo plano, para ello nos dirigimos a la pestaña de operaciones, en el grupo geometría de referencia y damos clic sobre el ítem plano, en el desplegable seleccionamos como referencia una de las caras planas de la vista superior, a una distancia de 95mm.</a:t>
            </a:r>
          </a:p>
          <a:p>
            <a:pPr marL="0" indent="0" algn="just">
              <a:buNone/>
            </a:pPr>
            <a:endParaRPr lang="es-MX" dirty="0"/>
          </a:p>
        </p:txBody>
      </p:sp>
      <p:pic>
        <p:nvPicPr>
          <p:cNvPr id="5" name="Imagen 4">
            <a:extLst>
              <a:ext uri="{FF2B5EF4-FFF2-40B4-BE49-F238E27FC236}">
                <a16:creationId xmlns="" xmlns:a16="http://schemas.microsoft.com/office/drawing/2014/main" id="{B86E9BF9-C360-45C1-AB84-0301EB5E3260}"/>
              </a:ext>
            </a:extLst>
          </p:cNvPr>
          <p:cNvPicPr>
            <a:picLocks noChangeAspect="1"/>
          </p:cNvPicPr>
          <p:nvPr/>
        </p:nvPicPr>
        <p:blipFill rotWithShape="1">
          <a:blip r:embed="rId2">
            <a:extLst>
              <a:ext uri="{28A0092B-C50C-407E-A947-70E740481C1C}">
                <a14:useLocalDpi xmlns:a14="http://schemas.microsoft.com/office/drawing/2010/main" val="0"/>
              </a:ext>
            </a:extLst>
          </a:blip>
          <a:srcRect t="4387" r="74383"/>
          <a:stretch/>
        </p:blipFill>
        <p:spPr>
          <a:xfrm>
            <a:off x="9766820" y="210885"/>
            <a:ext cx="1296144" cy="2011429"/>
          </a:xfrm>
          <a:prstGeom prst="rect">
            <a:avLst/>
          </a:prstGeom>
        </p:spPr>
      </p:pic>
      <p:pic>
        <p:nvPicPr>
          <p:cNvPr id="7" name="Imagen 6">
            <a:extLst>
              <a:ext uri="{FF2B5EF4-FFF2-40B4-BE49-F238E27FC236}">
                <a16:creationId xmlns="" xmlns:a16="http://schemas.microsoft.com/office/drawing/2014/main" id="{3F5AD9DF-7067-40CF-BE7E-5C33E7451F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920" y="2492896"/>
            <a:ext cx="2198140" cy="3395797"/>
          </a:xfrm>
          <a:prstGeom prst="rect">
            <a:avLst/>
          </a:prstGeom>
        </p:spPr>
      </p:pic>
      <p:pic>
        <p:nvPicPr>
          <p:cNvPr id="9" name="Imagen 8">
            <a:extLst>
              <a:ext uri="{FF2B5EF4-FFF2-40B4-BE49-F238E27FC236}">
                <a16:creationId xmlns="" xmlns:a16="http://schemas.microsoft.com/office/drawing/2014/main" id="{5997408D-4528-4C8A-A3EB-1F6FEDF967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29482" y="2421910"/>
            <a:ext cx="2192926" cy="3395797"/>
          </a:xfrm>
          <a:prstGeom prst="rect">
            <a:avLst/>
          </a:prstGeom>
        </p:spPr>
      </p:pic>
      <p:pic>
        <p:nvPicPr>
          <p:cNvPr id="11" name="Imagen 10">
            <a:extLst>
              <a:ext uri="{FF2B5EF4-FFF2-40B4-BE49-F238E27FC236}">
                <a16:creationId xmlns="" xmlns:a16="http://schemas.microsoft.com/office/drawing/2014/main" id="{FFFE83BC-BC87-4FB9-B2ED-86AAA249F8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64135" y="2409467"/>
            <a:ext cx="2010597" cy="3497305"/>
          </a:xfrm>
          <a:prstGeom prst="rect">
            <a:avLst/>
          </a:prstGeom>
        </p:spPr>
      </p:pic>
      <p:sp>
        <p:nvSpPr>
          <p:cNvPr id="8" name="Botón de acción: ir hacia atrás o anterior 7">
            <a:hlinkClick r:id="" action="ppaction://hlinkshowjump?jump=previousslide" highlightClick="1"/>
            <a:hlinkHover r:id="rId6" action="ppaction://hlinksldjump"/>
            <a:extLst>
              <a:ext uri="{FF2B5EF4-FFF2-40B4-BE49-F238E27FC236}">
                <a16:creationId xmlns="" xmlns:a16="http://schemas.microsoft.com/office/drawing/2014/main" id="{A91B381F-A435-46E4-ABE2-6201885591AE}"/>
              </a:ext>
            </a:extLst>
          </p:cNvPr>
          <p:cNvSpPr/>
          <p:nvPr/>
        </p:nvSpPr>
        <p:spPr>
          <a:xfrm>
            <a:off x="425489" y="446212"/>
            <a:ext cx="271378" cy="21602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752536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6A6C6D0-0C0F-4951-B4CF-53B1A6F07CC9}"/>
              </a:ext>
            </a:extLst>
          </p:cNvPr>
          <p:cNvSpPr>
            <a:spLocks noGrp="1"/>
          </p:cNvSpPr>
          <p:nvPr>
            <p:ph idx="1"/>
          </p:nvPr>
        </p:nvSpPr>
        <p:spPr>
          <a:xfrm>
            <a:off x="677159" y="1078834"/>
            <a:ext cx="8585606" cy="5564691"/>
          </a:xfrm>
        </p:spPr>
        <p:txBody>
          <a:bodyPr/>
          <a:lstStyle/>
          <a:p>
            <a:pPr marL="0" indent="0" algn="just">
              <a:buNone/>
            </a:pPr>
            <a:r>
              <a:rPr lang="es-MX" dirty="0"/>
              <a:t>Sobre el nuevo plano que construimos crearemos dos líneas constructivas perpendiculares que intercepten el origen, para ello nos dirigimos a la pestaña croquis en el ítem línea damos clic sobre el desplegable y seleccionamos línea constructiva, procedemos a pasar el  cursor sobre el origen y dibujamos la línea horizontal, dibujamos una la línea vertical a una distancia de 23mm respecto a la línea vertical del solido, a las dos líneas le asignamos una relación geométrica de perpendicularidad. </a:t>
            </a:r>
          </a:p>
        </p:txBody>
      </p:sp>
      <p:pic>
        <p:nvPicPr>
          <p:cNvPr id="7" name="Imagen 6">
            <a:extLst>
              <a:ext uri="{FF2B5EF4-FFF2-40B4-BE49-F238E27FC236}">
                <a16:creationId xmlns="" xmlns:a16="http://schemas.microsoft.com/office/drawing/2014/main" id="{1E650379-5096-46EC-A269-7627B08B00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3742" y="2924944"/>
            <a:ext cx="2267266" cy="3692483"/>
          </a:xfrm>
          <a:prstGeom prst="rect">
            <a:avLst/>
          </a:prstGeom>
        </p:spPr>
      </p:pic>
      <p:pic>
        <p:nvPicPr>
          <p:cNvPr id="9" name="Imagen 8">
            <a:extLst>
              <a:ext uri="{FF2B5EF4-FFF2-40B4-BE49-F238E27FC236}">
                <a16:creationId xmlns="" xmlns:a16="http://schemas.microsoft.com/office/drawing/2014/main" id="{58D471F5-CE3F-4FCE-977A-FC478F882A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159" y="3717032"/>
            <a:ext cx="2576561" cy="1350708"/>
          </a:xfrm>
          <a:prstGeom prst="rect">
            <a:avLst/>
          </a:prstGeom>
        </p:spPr>
      </p:pic>
      <p:pic>
        <p:nvPicPr>
          <p:cNvPr id="11" name="Imagen 10">
            <a:extLst>
              <a:ext uri="{FF2B5EF4-FFF2-40B4-BE49-F238E27FC236}">
                <a16:creationId xmlns="" xmlns:a16="http://schemas.microsoft.com/office/drawing/2014/main" id="{1413A27F-50D7-45D9-B961-B5693CD0E2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0206" y="3036257"/>
            <a:ext cx="2988603" cy="3821743"/>
          </a:xfrm>
          <a:prstGeom prst="rect">
            <a:avLst/>
          </a:prstGeom>
        </p:spPr>
      </p:pic>
      <p:sp>
        <p:nvSpPr>
          <p:cNvPr id="12" name="Título 1">
            <a:extLst>
              <a:ext uri="{FF2B5EF4-FFF2-40B4-BE49-F238E27FC236}">
                <a16:creationId xmlns="" xmlns:a16="http://schemas.microsoft.com/office/drawing/2014/main" id="{175B831B-A3BF-4309-AFB1-A02130406F9D}"/>
              </a:ext>
            </a:extLst>
          </p:cNvPr>
          <p:cNvSpPr>
            <a:spLocks noGrp="1"/>
          </p:cNvSpPr>
          <p:nvPr>
            <p:ph type="title"/>
          </p:nvPr>
        </p:nvSpPr>
        <p:spPr>
          <a:xfrm>
            <a:off x="677158" y="188640"/>
            <a:ext cx="8297574" cy="731168"/>
          </a:xfrm>
        </p:spPr>
        <p:txBody>
          <a:bodyPr>
            <a:normAutofit/>
          </a:bodyPr>
          <a:lstStyle/>
          <a:p>
            <a:r>
              <a:rPr lang="es-MX" sz="3200" dirty="0"/>
              <a:t>2.3.1 Línea y línea constructiva.</a:t>
            </a:r>
          </a:p>
        </p:txBody>
      </p:sp>
      <p:sp>
        <p:nvSpPr>
          <p:cNvPr id="8" name="Botón de acción: ir hacia atrás o anterior 7">
            <a:hlinkClick r:id="" action="ppaction://hlinkshowjump?jump=previousslide" highlightClick="1"/>
            <a:hlinkHover r:id="rId5" action="ppaction://hlinksldjump"/>
            <a:extLst>
              <a:ext uri="{FF2B5EF4-FFF2-40B4-BE49-F238E27FC236}">
                <a16:creationId xmlns="" xmlns:a16="http://schemas.microsoft.com/office/drawing/2014/main" id="{F57B01D5-D2B7-4A80-BBE6-8878D7821098}"/>
              </a:ext>
            </a:extLst>
          </p:cNvPr>
          <p:cNvSpPr/>
          <p:nvPr/>
        </p:nvSpPr>
        <p:spPr>
          <a:xfrm>
            <a:off x="405780" y="349752"/>
            <a:ext cx="271378" cy="27093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03502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92CBCB5F-2E16-4A90-ACB3-F998D31A6B4E}"/>
              </a:ext>
            </a:extLst>
          </p:cNvPr>
          <p:cNvSpPr>
            <a:spLocks noGrp="1"/>
          </p:cNvSpPr>
          <p:nvPr>
            <p:ph idx="1"/>
          </p:nvPr>
        </p:nvSpPr>
        <p:spPr>
          <a:xfrm>
            <a:off x="621804" y="332656"/>
            <a:ext cx="8594429" cy="792087"/>
          </a:xfrm>
        </p:spPr>
        <p:txBody>
          <a:bodyPr>
            <a:normAutofit/>
          </a:bodyPr>
          <a:lstStyle/>
          <a:p>
            <a:pPr marL="0" indent="0">
              <a:buNone/>
            </a:pPr>
            <a:r>
              <a:rPr lang="es-MX" dirty="0"/>
              <a:t>Teniendo como referencia las líneas constructivas procedemos a dibujar una “y” invertida</a:t>
            </a:r>
          </a:p>
        </p:txBody>
      </p:sp>
      <p:sp>
        <p:nvSpPr>
          <p:cNvPr id="4" name="Marcador de contenido 2">
            <a:extLst>
              <a:ext uri="{FF2B5EF4-FFF2-40B4-BE49-F238E27FC236}">
                <a16:creationId xmlns="" xmlns:a16="http://schemas.microsoft.com/office/drawing/2014/main" id="{1A7859B5-26EB-425C-8B00-33666A9A7E1F}"/>
              </a:ext>
            </a:extLst>
          </p:cNvPr>
          <p:cNvSpPr txBox="1">
            <a:spLocks/>
          </p:cNvSpPr>
          <p:nvPr/>
        </p:nvSpPr>
        <p:spPr>
          <a:xfrm>
            <a:off x="4407961" y="902362"/>
            <a:ext cx="4808272" cy="444761"/>
          </a:xfrm>
          <a:prstGeom prst="rect">
            <a:avLst/>
          </a:prstGeom>
        </p:spPr>
        <p:txBody>
          <a:bodyPr vert="horz" lIns="91440" tIns="45720" rIns="91440" bIns="45720" rtlCol="0">
            <a:normAutofit/>
          </a:bodyPr>
          <a:lstStyle>
            <a:lvl1pPr marL="342797" indent="-342797" algn="l" defTabSz="457063" rtl="0" eaLnBrk="1" latinLnBrk="0" hangingPunct="1">
              <a:spcBef>
                <a:spcPts val="1000"/>
              </a:spcBef>
              <a:spcAft>
                <a:spcPts val="0"/>
              </a:spcAft>
              <a:buClr>
                <a:schemeClr val="accent1"/>
              </a:buClr>
              <a:buSzPct val="80000"/>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s-MX" dirty="0"/>
              <a:t>Acotaremos la figura de la siguiente manera: </a:t>
            </a:r>
          </a:p>
        </p:txBody>
      </p:sp>
      <p:pic>
        <p:nvPicPr>
          <p:cNvPr id="6" name="Imagen 5">
            <a:extLst>
              <a:ext uri="{FF2B5EF4-FFF2-40B4-BE49-F238E27FC236}">
                <a16:creationId xmlns="" xmlns:a16="http://schemas.microsoft.com/office/drawing/2014/main" id="{11142C7C-3995-4755-BE9D-66BAC78348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606" y="1124743"/>
            <a:ext cx="3436748" cy="4536506"/>
          </a:xfrm>
          <a:prstGeom prst="rect">
            <a:avLst/>
          </a:prstGeom>
        </p:spPr>
      </p:pic>
      <p:pic>
        <p:nvPicPr>
          <p:cNvPr id="10" name="Imagen 9">
            <a:extLst>
              <a:ext uri="{FF2B5EF4-FFF2-40B4-BE49-F238E27FC236}">
                <a16:creationId xmlns="" xmlns:a16="http://schemas.microsoft.com/office/drawing/2014/main" id="{FB7FC6B2-0FFF-4355-B6C1-1CB1C6F544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8411" y="1487789"/>
            <a:ext cx="2667372" cy="4467849"/>
          </a:xfrm>
          <a:prstGeom prst="rect">
            <a:avLst/>
          </a:prstGeom>
        </p:spPr>
      </p:pic>
    </p:spTree>
    <p:extLst>
      <p:ext uri="{BB962C8B-B14F-4D97-AF65-F5344CB8AC3E}">
        <p14:creationId xmlns:p14="http://schemas.microsoft.com/office/powerpoint/2010/main" val="4094198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5F3A4E4-8A35-4430-9ADB-7C468A53C533}"/>
              </a:ext>
            </a:extLst>
          </p:cNvPr>
          <p:cNvSpPr>
            <a:spLocks noGrp="1"/>
          </p:cNvSpPr>
          <p:nvPr>
            <p:ph type="title"/>
          </p:nvPr>
        </p:nvSpPr>
        <p:spPr>
          <a:xfrm>
            <a:off x="677157" y="156237"/>
            <a:ext cx="8594429" cy="1320800"/>
          </a:xfrm>
        </p:spPr>
        <p:txBody>
          <a:bodyPr>
            <a:normAutofit/>
          </a:bodyPr>
          <a:lstStyle/>
          <a:p>
            <a:r>
              <a:rPr lang="es-MX" sz="3200" dirty="0"/>
              <a:t>2.5 Herramientas avanzadas de croquis.</a:t>
            </a:r>
            <a:br>
              <a:rPr lang="es-MX" sz="3200" dirty="0"/>
            </a:br>
            <a:r>
              <a:rPr lang="es-MX" sz="3200" dirty="0"/>
              <a:t>2.5.2 Simetría. </a:t>
            </a:r>
          </a:p>
        </p:txBody>
      </p:sp>
      <p:sp>
        <p:nvSpPr>
          <p:cNvPr id="3" name="Marcador de contenido 2">
            <a:extLst>
              <a:ext uri="{FF2B5EF4-FFF2-40B4-BE49-F238E27FC236}">
                <a16:creationId xmlns="" xmlns:a16="http://schemas.microsoft.com/office/drawing/2014/main" id="{A797493F-7E77-401C-8395-87DC7381F058}"/>
              </a:ext>
            </a:extLst>
          </p:cNvPr>
          <p:cNvSpPr>
            <a:spLocks noGrp="1"/>
          </p:cNvSpPr>
          <p:nvPr>
            <p:ph idx="1"/>
          </p:nvPr>
        </p:nvSpPr>
        <p:spPr>
          <a:xfrm>
            <a:off x="501548" y="1196753"/>
            <a:ext cx="8977240" cy="1320800"/>
          </a:xfrm>
        </p:spPr>
        <p:txBody>
          <a:bodyPr/>
          <a:lstStyle/>
          <a:p>
            <a:pPr marL="0" indent="0" algn="just">
              <a:buNone/>
            </a:pPr>
            <a:r>
              <a:rPr lang="es-MX" dirty="0"/>
              <a:t>Ya que tenemos acotada la figura, haremos una simetría de entidades, para ello nos vamos a la pestaña croquis en el ítem simetría de identidades, seleccionamos todas las entidades para simetría en este caso serán todas las líneas no constructivas, se hará simetría con respecto a la constructiva vertical.</a:t>
            </a:r>
          </a:p>
        </p:txBody>
      </p:sp>
      <p:pic>
        <p:nvPicPr>
          <p:cNvPr id="5" name="Imagen 4">
            <a:extLst>
              <a:ext uri="{FF2B5EF4-FFF2-40B4-BE49-F238E27FC236}">
                <a16:creationId xmlns="" xmlns:a16="http://schemas.microsoft.com/office/drawing/2014/main" id="{E25B605A-F816-40D1-991C-3CAC7D5DFF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828" y="2498419"/>
            <a:ext cx="2160240" cy="4159135"/>
          </a:xfrm>
          <a:prstGeom prst="rect">
            <a:avLst/>
          </a:prstGeom>
        </p:spPr>
      </p:pic>
      <p:pic>
        <p:nvPicPr>
          <p:cNvPr id="7" name="Imagen 6">
            <a:extLst>
              <a:ext uri="{FF2B5EF4-FFF2-40B4-BE49-F238E27FC236}">
                <a16:creationId xmlns="" xmlns:a16="http://schemas.microsoft.com/office/drawing/2014/main" id="{AC444382-F016-4D97-919B-289CC4A711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9958" y="2571431"/>
            <a:ext cx="2760419" cy="4013109"/>
          </a:xfrm>
          <a:prstGeom prst="rect">
            <a:avLst/>
          </a:prstGeom>
        </p:spPr>
      </p:pic>
      <p:pic>
        <p:nvPicPr>
          <p:cNvPr id="9" name="Imagen 8">
            <a:extLst>
              <a:ext uri="{FF2B5EF4-FFF2-40B4-BE49-F238E27FC236}">
                <a16:creationId xmlns="" xmlns:a16="http://schemas.microsoft.com/office/drawing/2014/main" id="{0FA20998-1C9D-4FA0-A813-0C23FE8FEC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4496" y="2571299"/>
            <a:ext cx="2744292" cy="4013241"/>
          </a:xfrm>
          <a:prstGeom prst="rect">
            <a:avLst/>
          </a:prstGeom>
        </p:spPr>
      </p:pic>
      <p:sp>
        <p:nvSpPr>
          <p:cNvPr id="8" name="Botón de acción: ir hacia atrás o anterior 7">
            <a:hlinkClick r:id="" action="ppaction://hlinkshowjump?jump=previousslide" highlightClick="1"/>
            <a:hlinkHover r:id="rId5" action="ppaction://hlinksldjump"/>
            <a:extLst>
              <a:ext uri="{FF2B5EF4-FFF2-40B4-BE49-F238E27FC236}">
                <a16:creationId xmlns="" xmlns:a16="http://schemas.microsoft.com/office/drawing/2014/main" id="{72F9A409-6501-47E3-9D75-037F11E9A5A8}"/>
              </a:ext>
            </a:extLst>
          </p:cNvPr>
          <p:cNvSpPr/>
          <p:nvPr/>
        </p:nvSpPr>
        <p:spPr>
          <a:xfrm>
            <a:off x="405779" y="270091"/>
            <a:ext cx="271378" cy="27093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ir hacia atrás o anterior 9">
            <a:hlinkClick r:id="" action="ppaction://hlinkshowjump?jump=previousslide" highlightClick="1"/>
            <a:hlinkHover r:id="rId5" action="ppaction://hlinksldjump"/>
            <a:extLst>
              <a:ext uri="{FF2B5EF4-FFF2-40B4-BE49-F238E27FC236}">
                <a16:creationId xmlns="" xmlns:a16="http://schemas.microsoft.com/office/drawing/2014/main" id="{68DA9326-9245-49FC-8C7B-8655D2AD39A7}"/>
              </a:ext>
            </a:extLst>
          </p:cNvPr>
          <p:cNvSpPr/>
          <p:nvPr/>
        </p:nvSpPr>
        <p:spPr>
          <a:xfrm>
            <a:off x="405779" y="816637"/>
            <a:ext cx="271378" cy="27093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017555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2659E81-E371-4B1B-A838-8BEA7471906B}"/>
              </a:ext>
            </a:extLst>
          </p:cNvPr>
          <p:cNvSpPr>
            <a:spLocks noGrp="1"/>
          </p:cNvSpPr>
          <p:nvPr>
            <p:ph idx="1"/>
          </p:nvPr>
        </p:nvSpPr>
        <p:spPr>
          <a:xfrm>
            <a:off x="621804" y="404664"/>
            <a:ext cx="7217454" cy="404314"/>
          </a:xfrm>
        </p:spPr>
        <p:txBody>
          <a:bodyPr/>
          <a:lstStyle/>
          <a:p>
            <a:pPr marL="0" indent="0">
              <a:buNone/>
            </a:pPr>
            <a:r>
              <a:rPr lang="es-MX" dirty="0"/>
              <a:t>Extruiremos la “y” invertida a 36mm con una dirección descendente </a:t>
            </a:r>
          </a:p>
        </p:txBody>
      </p:sp>
      <p:pic>
        <p:nvPicPr>
          <p:cNvPr id="5" name="Imagen 4">
            <a:extLst>
              <a:ext uri="{FF2B5EF4-FFF2-40B4-BE49-F238E27FC236}">
                <a16:creationId xmlns="" xmlns:a16="http://schemas.microsoft.com/office/drawing/2014/main" id="{0E892BA7-BA37-48C1-B6D7-D9A57255BB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804" y="1340768"/>
            <a:ext cx="2880320" cy="3700142"/>
          </a:xfrm>
          <a:prstGeom prst="rect">
            <a:avLst/>
          </a:prstGeom>
        </p:spPr>
      </p:pic>
      <p:pic>
        <p:nvPicPr>
          <p:cNvPr id="7" name="Imagen 6">
            <a:extLst>
              <a:ext uri="{FF2B5EF4-FFF2-40B4-BE49-F238E27FC236}">
                <a16:creationId xmlns="" xmlns:a16="http://schemas.microsoft.com/office/drawing/2014/main" id="{AB8AAA8A-A144-4079-A05D-31174192F1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8206" y="1340768"/>
            <a:ext cx="2303832" cy="3528392"/>
          </a:xfrm>
          <a:prstGeom prst="rect">
            <a:avLst/>
          </a:prstGeom>
        </p:spPr>
      </p:pic>
      <p:pic>
        <p:nvPicPr>
          <p:cNvPr id="9" name="Imagen 8">
            <a:extLst>
              <a:ext uri="{FF2B5EF4-FFF2-40B4-BE49-F238E27FC236}">
                <a16:creationId xmlns="" xmlns:a16="http://schemas.microsoft.com/office/drawing/2014/main" id="{86569A78-5C12-4FA1-9634-5AA63FFB34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8120" y="1166497"/>
            <a:ext cx="3505689" cy="4525006"/>
          </a:xfrm>
          <a:prstGeom prst="rect">
            <a:avLst/>
          </a:prstGeom>
        </p:spPr>
      </p:pic>
    </p:spTree>
    <p:extLst>
      <p:ext uri="{BB962C8B-B14F-4D97-AF65-F5344CB8AC3E}">
        <p14:creationId xmlns:p14="http://schemas.microsoft.com/office/powerpoint/2010/main" val="13434452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37058D4-98C8-437B-BAC2-3FBFF7244951}"/>
              </a:ext>
            </a:extLst>
          </p:cNvPr>
          <p:cNvSpPr>
            <a:spLocks noGrp="1"/>
          </p:cNvSpPr>
          <p:nvPr>
            <p:ph idx="1"/>
          </p:nvPr>
        </p:nvSpPr>
        <p:spPr>
          <a:xfrm>
            <a:off x="621805" y="332656"/>
            <a:ext cx="8856983" cy="1080120"/>
          </a:xfrm>
        </p:spPr>
        <p:txBody>
          <a:bodyPr>
            <a:normAutofit/>
          </a:bodyPr>
          <a:lstStyle/>
          <a:p>
            <a:pPr marL="0" indent="0" algn="just">
              <a:buNone/>
            </a:pPr>
            <a:r>
              <a:rPr lang="es-MX" dirty="0"/>
              <a:t>Construiremos un nuevo plano en la vista lateral, sobre el cual dibujaremos tres círculos a la altura del solido que acabamos de extruir, uno de los cuales nos permitirá corregir un exceso de saliente del solido anterior.</a:t>
            </a:r>
          </a:p>
        </p:txBody>
      </p:sp>
      <p:pic>
        <p:nvPicPr>
          <p:cNvPr id="5" name="Imagen 4">
            <a:extLst>
              <a:ext uri="{FF2B5EF4-FFF2-40B4-BE49-F238E27FC236}">
                <a16:creationId xmlns="" xmlns:a16="http://schemas.microsoft.com/office/drawing/2014/main" id="{35DA32EA-975C-4434-8A8A-997BB7D145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836" y="1484784"/>
            <a:ext cx="2219635" cy="3553321"/>
          </a:xfrm>
          <a:prstGeom prst="rect">
            <a:avLst/>
          </a:prstGeom>
        </p:spPr>
      </p:pic>
      <p:pic>
        <p:nvPicPr>
          <p:cNvPr id="7" name="Imagen 6">
            <a:extLst>
              <a:ext uri="{FF2B5EF4-FFF2-40B4-BE49-F238E27FC236}">
                <a16:creationId xmlns="" xmlns:a16="http://schemas.microsoft.com/office/drawing/2014/main" id="{4E369623-58E6-45AF-9564-CD9B409143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4132" y="1412776"/>
            <a:ext cx="3162741" cy="4067743"/>
          </a:xfrm>
          <a:prstGeom prst="rect">
            <a:avLst/>
          </a:prstGeom>
        </p:spPr>
      </p:pic>
      <p:pic>
        <p:nvPicPr>
          <p:cNvPr id="9" name="Imagen 8">
            <a:extLst>
              <a:ext uri="{FF2B5EF4-FFF2-40B4-BE49-F238E27FC236}">
                <a16:creationId xmlns="" xmlns:a16="http://schemas.microsoft.com/office/drawing/2014/main" id="{38A47C12-DB35-4A9D-8506-06946A09FF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52631" y="1322836"/>
            <a:ext cx="3991532" cy="3877216"/>
          </a:xfrm>
          <a:prstGeom prst="rect">
            <a:avLst/>
          </a:prstGeom>
        </p:spPr>
      </p:pic>
    </p:spTree>
    <p:extLst>
      <p:ext uri="{BB962C8B-B14F-4D97-AF65-F5344CB8AC3E}">
        <p14:creationId xmlns:p14="http://schemas.microsoft.com/office/powerpoint/2010/main" val="1355785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C0F4051-4EF4-4170-B758-64BA5A03B6A8}"/>
              </a:ext>
            </a:extLst>
          </p:cNvPr>
          <p:cNvSpPr>
            <a:spLocks noGrp="1"/>
          </p:cNvSpPr>
          <p:nvPr>
            <p:ph type="title"/>
          </p:nvPr>
        </p:nvSpPr>
        <p:spPr>
          <a:xfrm>
            <a:off x="1062496" y="573596"/>
            <a:ext cx="1744846" cy="659160"/>
          </a:xfrm>
        </p:spPr>
        <p:txBody>
          <a:bodyPr>
            <a:normAutofit/>
          </a:bodyPr>
          <a:lstStyle/>
          <a:p>
            <a:r>
              <a:rPr lang="es-MX" sz="3200" dirty="0">
                <a:solidFill>
                  <a:schemeClr val="accent2">
                    <a:lumMod val="50000"/>
                  </a:schemeClr>
                </a:solidFill>
              </a:rPr>
              <a:t>Temario</a:t>
            </a:r>
          </a:p>
        </p:txBody>
      </p:sp>
      <p:sp>
        <p:nvSpPr>
          <p:cNvPr id="3" name="Marcador de contenido 2">
            <a:extLst>
              <a:ext uri="{FF2B5EF4-FFF2-40B4-BE49-F238E27FC236}">
                <a16:creationId xmlns="" xmlns:a16="http://schemas.microsoft.com/office/drawing/2014/main" id="{7F89D3B5-3ED7-4670-9EAA-F46D90D166E9}"/>
              </a:ext>
            </a:extLst>
          </p:cNvPr>
          <p:cNvSpPr>
            <a:spLocks noGrp="1"/>
          </p:cNvSpPr>
          <p:nvPr>
            <p:ph idx="1"/>
          </p:nvPr>
        </p:nvSpPr>
        <p:spPr>
          <a:xfrm>
            <a:off x="1143148" y="1484784"/>
            <a:ext cx="5003698" cy="3239309"/>
          </a:xfrm>
        </p:spPr>
        <p:txBody>
          <a:bodyPr/>
          <a:lstStyle/>
          <a:p>
            <a:pPr marL="0" indent="0" algn="just">
              <a:buNone/>
            </a:pPr>
            <a:r>
              <a:rPr lang="es-MX" b="1" dirty="0"/>
              <a:t>Unidad I: Introducción</a:t>
            </a:r>
          </a:p>
          <a:p>
            <a:pPr marL="0" indent="0" algn="just">
              <a:buNone/>
            </a:pPr>
            <a:r>
              <a:rPr lang="es-MX" u="sng" dirty="0"/>
              <a:t>1.1 Exploración del ambiente del software</a:t>
            </a:r>
          </a:p>
          <a:p>
            <a:pPr marL="0" indent="0" algn="just">
              <a:buNone/>
            </a:pPr>
            <a:r>
              <a:rPr lang="es-MX" dirty="0"/>
              <a:t>1.2 Intención de diseño</a:t>
            </a:r>
          </a:p>
          <a:p>
            <a:pPr marL="0" indent="0" algn="just">
              <a:buNone/>
            </a:pPr>
            <a:r>
              <a:rPr lang="es-MX" dirty="0"/>
              <a:t>1.3 Referencia de archivo</a:t>
            </a:r>
          </a:p>
          <a:p>
            <a:pPr marL="0" indent="0" algn="just">
              <a:buNone/>
            </a:pPr>
            <a:r>
              <a:rPr lang="es-MX" dirty="0"/>
              <a:t>1.4 Configuración de archivos </a:t>
            </a:r>
          </a:p>
          <a:p>
            <a:pPr marL="0" indent="0" algn="just">
              <a:buNone/>
            </a:pPr>
            <a:r>
              <a:rPr lang="es-MX" dirty="0"/>
              <a:t>1. 5 Interfaz del usuario con el software </a:t>
            </a:r>
          </a:p>
          <a:p>
            <a:pPr marL="0" indent="0" algn="just">
              <a:buNone/>
            </a:pPr>
            <a:r>
              <a:rPr lang="es-MX" dirty="0"/>
              <a:t>1.6 Tipos de proyecciones </a:t>
            </a:r>
          </a:p>
          <a:p>
            <a:pPr marL="0" indent="0" algn="just">
              <a:buNone/>
            </a:pPr>
            <a:endParaRPr lang="es-MX" dirty="0"/>
          </a:p>
          <a:p>
            <a:pPr marL="0" indent="0" algn="just">
              <a:buNone/>
            </a:pPr>
            <a:endParaRPr lang="es-MX" dirty="0"/>
          </a:p>
        </p:txBody>
      </p:sp>
      <p:sp>
        <p:nvSpPr>
          <p:cNvPr id="5" name="Botón de acción: ir hacia atrás o anterior 4">
            <a:hlinkClick r:id="" action="ppaction://hlinkshowjump?jump=previousslide" highlightClick="1"/>
            <a:hlinkHover r:id="rId2" action="ppaction://hlinksldjump"/>
            <a:extLst>
              <a:ext uri="{FF2B5EF4-FFF2-40B4-BE49-F238E27FC236}">
                <a16:creationId xmlns="" xmlns:a16="http://schemas.microsoft.com/office/drawing/2014/main" id="{DD4CB106-E6CA-472E-BAB5-FC0236F05C6C}"/>
              </a:ext>
            </a:extLst>
          </p:cNvPr>
          <p:cNvSpPr/>
          <p:nvPr/>
        </p:nvSpPr>
        <p:spPr>
          <a:xfrm>
            <a:off x="981844" y="1988840"/>
            <a:ext cx="161304" cy="1440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7589804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29AF3A89-B0C3-4FFC-800C-44B940DFDC4B}"/>
              </a:ext>
            </a:extLst>
          </p:cNvPr>
          <p:cNvSpPr>
            <a:spLocks noGrp="1"/>
          </p:cNvSpPr>
          <p:nvPr>
            <p:ph idx="1"/>
          </p:nvPr>
        </p:nvSpPr>
        <p:spPr>
          <a:xfrm>
            <a:off x="693812" y="404664"/>
            <a:ext cx="8297574" cy="764354"/>
          </a:xfrm>
        </p:spPr>
        <p:txBody>
          <a:bodyPr/>
          <a:lstStyle/>
          <a:p>
            <a:pPr marL="0" indent="0" algn="just">
              <a:buNone/>
            </a:pPr>
            <a:r>
              <a:rPr lang="es-MX" dirty="0"/>
              <a:t>Para quitar el exceso de saliente dibujaremos un circulo coincidente con el circulo del solido y lo extruiremos cortante por todo.</a:t>
            </a:r>
          </a:p>
        </p:txBody>
      </p:sp>
      <p:pic>
        <p:nvPicPr>
          <p:cNvPr id="5" name="Imagen 4">
            <a:extLst>
              <a:ext uri="{FF2B5EF4-FFF2-40B4-BE49-F238E27FC236}">
                <a16:creationId xmlns="" xmlns:a16="http://schemas.microsoft.com/office/drawing/2014/main" id="{E42241A2-8C4B-4FDA-A0CA-386BAEE45D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812" y="1412776"/>
            <a:ext cx="3562525" cy="3576579"/>
          </a:xfrm>
          <a:prstGeom prst="rect">
            <a:avLst/>
          </a:prstGeom>
        </p:spPr>
      </p:pic>
      <p:pic>
        <p:nvPicPr>
          <p:cNvPr id="7" name="Imagen 6">
            <a:extLst>
              <a:ext uri="{FF2B5EF4-FFF2-40B4-BE49-F238E27FC236}">
                <a16:creationId xmlns="" xmlns:a16="http://schemas.microsoft.com/office/drawing/2014/main" id="{ABA150F2-A54C-4FEC-8687-A0A075901F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6884" y="1252233"/>
            <a:ext cx="2915057" cy="4353533"/>
          </a:xfrm>
          <a:prstGeom prst="rect">
            <a:avLst/>
          </a:prstGeom>
        </p:spPr>
      </p:pic>
      <p:pic>
        <p:nvPicPr>
          <p:cNvPr id="9" name="Imagen 8">
            <a:extLst>
              <a:ext uri="{FF2B5EF4-FFF2-40B4-BE49-F238E27FC236}">
                <a16:creationId xmlns="" xmlns:a16="http://schemas.microsoft.com/office/drawing/2014/main" id="{AB5B789C-8EF2-44D9-9FE8-A031542F51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8628" y="1252233"/>
            <a:ext cx="3554377" cy="3498732"/>
          </a:xfrm>
          <a:prstGeom prst="rect">
            <a:avLst/>
          </a:prstGeom>
        </p:spPr>
      </p:pic>
    </p:spTree>
    <p:extLst>
      <p:ext uri="{BB962C8B-B14F-4D97-AF65-F5344CB8AC3E}">
        <p14:creationId xmlns:p14="http://schemas.microsoft.com/office/powerpoint/2010/main" val="4285074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350A1526-7693-475F-8FAE-5E16BDF857EF}"/>
              </a:ext>
            </a:extLst>
          </p:cNvPr>
          <p:cNvSpPr>
            <a:spLocks noGrp="1"/>
          </p:cNvSpPr>
          <p:nvPr>
            <p:ph idx="1"/>
          </p:nvPr>
        </p:nvSpPr>
        <p:spPr>
          <a:xfrm>
            <a:off x="333772" y="332656"/>
            <a:ext cx="9233678" cy="836361"/>
          </a:xfrm>
        </p:spPr>
        <p:txBody>
          <a:bodyPr>
            <a:normAutofit/>
          </a:bodyPr>
          <a:lstStyle/>
          <a:p>
            <a:pPr marL="0" indent="0" algn="just">
              <a:buNone/>
            </a:pPr>
            <a:r>
              <a:rPr lang="es-MX" dirty="0"/>
              <a:t>Dibujaremos un círculo de D=36mm en el extremo izquierdo del último solido extruido saliente.</a:t>
            </a:r>
          </a:p>
        </p:txBody>
      </p:sp>
      <p:sp>
        <p:nvSpPr>
          <p:cNvPr id="6" name="Marcador de contenido 2">
            <a:extLst>
              <a:ext uri="{FF2B5EF4-FFF2-40B4-BE49-F238E27FC236}">
                <a16:creationId xmlns="" xmlns:a16="http://schemas.microsoft.com/office/drawing/2014/main" id="{8391B06A-6F21-4DE5-87E7-092DEE4F4A53}"/>
              </a:ext>
            </a:extLst>
          </p:cNvPr>
          <p:cNvSpPr txBox="1">
            <a:spLocks/>
          </p:cNvSpPr>
          <p:nvPr/>
        </p:nvSpPr>
        <p:spPr>
          <a:xfrm>
            <a:off x="4395246" y="1169017"/>
            <a:ext cx="4808272" cy="444761"/>
          </a:xfrm>
          <a:prstGeom prst="rect">
            <a:avLst/>
          </a:prstGeom>
        </p:spPr>
        <p:txBody>
          <a:bodyPr vert="horz" lIns="91440" tIns="45720" rIns="91440" bIns="45720" rtlCol="0">
            <a:normAutofit/>
          </a:bodyPr>
          <a:lstStyle>
            <a:lvl1pPr marL="342797" indent="-342797" algn="l" defTabSz="457063" rtl="0" eaLnBrk="1" latinLnBrk="0" hangingPunct="1">
              <a:spcBef>
                <a:spcPts val="1000"/>
              </a:spcBef>
              <a:spcAft>
                <a:spcPts val="0"/>
              </a:spcAft>
              <a:buClr>
                <a:schemeClr val="accent1"/>
              </a:buClr>
              <a:buSzPct val="80000"/>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s-MX" dirty="0"/>
              <a:t>Acotaremos de la siguiente manera: </a:t>
            </a:r>
          </a:p>
        </p:txBody>
      </p:sp>
      <p:pic>
        <p:nvPicPr>
          <p:cNvPr id="12" name="Imagen 11">
            <a:extLst>
              <a:ext uri="{FF2B5EF4-FFF2-40B4-BE49-F238E27FC236}">
                <a16:creationId xmlns="" xmlns:a16="http://schemas.microsoft.com/office/drawing/2014/main" id="{F8B7BDF2-ADB0-4F6E-9E33-C7B88EED5B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661" y="1028365"/>
            <a:ext cx="4010585" cy="4801270"/>
          </a:xfrm>
          <a:prstGeom prst="rect">
            <a:avLst/>
          </a:prstGeom>
        </p:spPr>
      </p:pic>
      <p:pic>
        <p:nvPicPr>
          <p:cNvPr id="14" name="Imagen 13">
            <a:extLst>
              <a:ext uri="{FF2B5EF4-FFF2-40B4-BE49-F238E27FC236}">
                <a16:creationId xmlns="" xmlns:a16="http://schemas.microsoft.com/office/drawing/2014/main" id="{2BE1593A-4A55-4B27-B916-EF6ABDF514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4205" y="1598971"/>
            <a:ext cx="4010585" cy="4763165"/>
          </a:xfrm>
          <a:prstGeom prst="rect">
            <a:avLst/>
          </a:prstGeom>
        </p:spPr>
      </p:pic>
    </p:spTree>
    <p:extLst>
      <p:ext uri="{BB962C8B-B14F-4D97-AF65-F5344CB8AC3E}">
        <p14:creationId xmlns:p14="http://schemas.microsoft.com/office/powerpoint/2010/main" val="7023098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58A8CAE0-429A-4A88-BEA5-3878CE9D2D05}"/>
              </a:ext>
            </a:extLst>
          </p:cNvPr>
          <p:cNvSpPr>
            <a:spLocks noGrp="1"/>
          </p:cNvSpPr>
          <p:nvPr>
            <p:ph idx="1"/>
          </p:nvPr>
        </p:nvSpPr>
        <p:spPr>
          <a:xfrm>
            <a:off x="621804" y="332656"/>
            <a:ext cx="6425366" cy="404314"/>
          </a:xfrm>
        </p:spPr>
        <p:txBody>
          <a:bodyPr/>
          <a:lstStyle/>
          <a:p>
            <a:pPr marL="0" indent="0">
              <a:buNone/>
            </a:pPr>
            <a:r>
              <a:rPr lang="es-MX" dirty="0"/>
              <a:t>Extruiremos saliente el circulo a una profundidad de 48mm</a:t>
            </a:r>
          </a:p>
        </p:txBody>
      </p:sp>
      <p:pic>
        <p:nvPicPr>
          <p:cNvPr id="5" name="Imagen 4">
            <a:extLst>
              <a:ext uri="{FF2B5EF4-FFF2-40B4-BE49-F238E27FC236}">
                <a16:creationId xmlns="" xmlns:a16="http://schemas.microsoft.com/office/drawing/2014/main" id="{F75607C8-0723-42B0-85A9-8A1C0E561F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1325" y="1124744"/>
            <a:ext cx="2953162" cy="4163006"/>
          </a:xfrm>
          <a:prstGeom prst="rect">
            <a:avLst/>
          </a:prstGeom>
        </p:spPr>
      </p:pic>
      <p:pic>
        <p:nvPicPr>
          <p:cNvPr id="7" name="Imagen 6">
            <a:extLst>
              <a:ext uri="{FF2B5EF4-FFF2-40B4-BE49-F238E27FC236}">
                <a16:creationId xmlns="" xmlns:a16="http://schemas.microsoft.com/office/drawing/2014/main" id="{95D71409-E4B5-462E-A467-74AEF3EB5B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6670" y="1123628"/>
            <a:ext cx="3027642" cy="4163007"/>
          </a:xfrm>
          <a:prstGeom prst="rect">
            <a:avLst/>
          </a:prstGeom>
        </p:spPr>
      </p:pic>
    </p:spTree>
    <p:extLst>
      <p:ext uri="{BB962C8B-B14F-4D97-AF65-F5344CB8AC3E}">
        <p14:creationId xmlns:p14="http://schemas.microsoft.com/office/powerpoint/2010/main" val="17739780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C9FBBA56-A5C9-4D1E-B29D-9821565C03CF}"/>
              </a:ext>
            </a:extLst>
          </p:cNvPr>
          <p:cNvSpPr>
            <a:spLocks noGrp="1"/>
          </p:cNvSpPr>
          <p:nvPr>
            <p:ph idx="1"/>
          </p:nvPr>
        </p:nvSpPr>
        <p:spPr>
          <a:xfrm>
            <a:off x="405780" y="188640"/>
            <a:ext cx="9017654" cy="764354"/>
          </a:xfrm>
        </p:spPr>
        <p:txBody>
          <a:bodyPr/>
          <a:lstStyle/>
          <a:p>
            <a:pPr marL="0" indent="0">
              <a:buNone/>
            </a:pPr>
            <a:r>
              <a:rPr lang="es-MX" dirty="0"/>
              <a:t>Sobre ese mismo plano dibujaremos un circulo concéntrico de D=15mm y extruiremos corte por todo</a:t>
            </a:r>
          </a:p>
        </p:txBody>
      </p:sp>
      <p:pic>
        <p:nvPicPr>
          <p:cNvPr id="7" name="Imagen 6">
            <a:extLst>
              <a:ext uri="{FF2B5EF4-FFF2-40B4-BE49-F238E27FC236}">
                <a16:creationId xmlns="" xmlns:a16="http://schemas.microsoft.com/office/drawing/2014/main" id="{7E61A13B-1471-49F4-89DB-2A8664CF88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8188" y="1318917"/>
            <a:ext cx="3324689" cy="4220164"/>
          </a:xfrm>
          <a:prstGeom prst="rect">
            <a:avLst/>
          </a:prstGeom>
        </p:spPr>
      </p:pic>
      <p:pic>
        <p:nvPicPr>
          <p:cNvPr id="9" name="Imagen 8">
            <a:extLst>
              <a:ext uri="{FF2B5EF4-FFF2-40B4-BE49-F238E27FC236}">
                <a16:creationId xmlns="" xmlns:a16="http://schemas.microsoft.com/office/drawing/2014/main" id="{A7F560D8-9B73-4886-88D0-2F515E3525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796" y="1321824"/>
            <a:ext cx="3137367" cy="3845558"/>
          </a:xfrm>
          <a:prstGeom prst="rect">
            <a:avLst/>
          </a:prstGeom>
        </p:spPr>
      </p:pic>
      <p:pic>
        <p:nvPicPr>
          <p:cNvPr id="11" name="Imagen 10">
            <a:extLst>
              <a:ext uri="{FF2B5EF4-FFF2-40B4-BE49-F238E27FC236}">
                <a16:creationId xmlns="" xmlns:a16="http://schemas.microsoft.com/office/drawing/2014/main" id="{A32A32FD-184C-4D16-9BA1-21588AE1B7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5303" y="1039257"/>
            <a:ext cx="3496163" cy="4410691"/>
          </a:xfrm>
          <a:prstGeom prst="rect">
            <a:avLst/>
          </a:prstGeom>
        </p:spPr>
      </p:pic>
    </p:spTree>
    <p:extLst>
      <p:ext uri="{BB962C8B-B14F-4D97-AF65-F5344CB8AC3E}">
        <p14:creationId xmlns:p14="http://schemas.microsoft.com/office/powerpoint/2010/main" val="1001773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D51B2606-6B7E-47FB-98A4-0DB01CED2954}"/>
              </a:ext>
            </a:extLst>
          </p:cNvPr>
          <p:cNvSpPr>
            <a:spLocks noGrp="1"/>
          </p:cNvSpPr>
          <p:nvPr>
            <p:ph idx="1"/>
          </p:nvPr>
        </p:nvSpPr>
        <p:spPr>
          <a:xfrm>
            <a:off x="333772" y="404664"/>
            <a:ext cx="9145016" cy="1080120"/>
          </a:xfrm>
        </p:spPr>
        <p:txBody>
          <a:bodyPr>
            <a:normAutofit/>
          </a:bodyPr>
          <a:lstStyle/>
          <a:p>
            <a:pPr marL="0" indent="0" algn="just">
              <a:buNone/>
            </a:pPr>
            <a:r>
              <a:rPr lang="es-MX" dirty="0"/>
              <a:t>Sobre la vista superior dibujaremos un cuadrado de 18mm, cuyo vértice superior derecho sea coincidente con el vértice del solido correspondiente y su arista inferior sea coincidente con la arista del solido correspondiente; y extruiremos corte por todo.</a:t>
            </a:r>
          </a:p>
        </p:txBody>
      </p:sp>
      <p:pic>
        <p:nvPicPr>
          <p:cNvPr id="5" name="Imagen 4">
            <a:extLst>
              <a:ext uri="{FF2B5EF4-FFF2-40B4-BE49-F238E27FC236}">
                <a16:creationId xmlns="" xmlns:a16="http://schemas.microsoft.com/office/drawing/2014/main" id="{FA2BECC2-7A79-4901-BE38-2634923984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788" y="1628800"/>
            <a:ext cx="2448272" cy="4972744"/>
          </a:xfrm>
          <a:prstGeom prst="rect">
            <a:avLst/>
          </a:prstGeom>
        </p:spPr>
      </p:pic>
      <p:pic>
        <p:nvPicPr>
          <p:cNvPr id="7" name="Imagen 6">
            <a:extLst>
              <a:ext uri="{FF2B5EF4-FFF2-40B4-BE49-F238E27FC236}">
                <a16:creationId xmlns="" xmlns:a16="http://schemas.microsoft.com/office/drawing/2014/main" id="{A3F27CB0-C047-4123-A87C-3C967DC31D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7985" y="1772814"/>
            <a:ext cx="2924583" cy="3953427"/>
          </a:xfrm>
          <a:prstGeom prst="rect">
            <a:avLst/>
          </a:prstGeom>
        </p:spPr>
      </p:pic>
      <p:pic>
        <p:nvPicPr>
          <p:cNvPr id="9" name="Imagen 8">
            <a:extLst>
              <a:ext uri="{FF2B5EF4-FFF2-40B4-BE49-F238E27FC236}">
                <a16:creationId xmlns="" xmlns:a16="http://schemas.microsoft.com/office/drawing/2014/main" id="{BE08EF38-8FED-4DBC-ABF9-6FC360DF98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4493" y="1772814"/>
            <a:ext cx="2919341" cy="3799035"/>
          </a:xfrm>
          <a:prstGeom prst="rect">
            <a:avLst/>
          </a:prstGeom>
        </p:spPr>
      </p:pic>
    </p:spTree>
    <p:extLst>
      <p:ext uri="{BB962C8B-B14F-4D97-AF65-F5344CB8AC3E}">
        <p14:creationId xmlns:p14="http://schemas.microsoft.com/office/powerpoint/2010/main" val="22031779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C2BCD5B-6D75-4518-8737-625D3C62FEA3}"/>
              </a:ext>
            </a:extLst>
          </p:cNvPr>
          <p:cNvSpPr>
            <a:spLocks noGrp="1"/>
          </p:cNvSpPr>
          <p:nvPr>
            <p:ph type="title"/>
          </p:nvPr>
        </p:nvSpPr>
        <p:spPr>
          <a:xfrm>
            <a:off x="673676" y="14906"/>
            <a:ext cx="4985206" cy="731168"/>
          </a:xfrm>
        </p:spPr>
        <p:txBody>
          <a:bodyPr>
            <a:normAutofit/>
          </a:bodyPr>
          <a:lstStyle/>
          <a:p>
            <a:r>
              <a:rPr lang="es-MX" sz="3200" dirty="0"/>
              <a:t>3.5 Definición de la pieza </a:t>
            </a:r>
          </a:p>
        </p:txBody>
      </p:sp>
      <p:sp>
        <p:nvSpPr>
          <p:cNvPr id="3" name="Marcador de contenido 2">
            <a:extLst>
              <a:ext uri="{FF2B5EF4-FFF2-40B4-BE49-F238E27FC236}">
                <a16:creationId xmlns="" xmlns:a16="http://schemas.microsoft.com/office/drawing/2014/main" id="{98188857-A4B3-4BA2-B41C-E9B2E9A4C68C}"/>
              </a:ext>
            </a:extLst>
          </p:cNvPr>
          <p:cNvSpPr>
            <a:spLocks noGrp="1"/>
          </p:cNvSpPr>
          <p:nvPr>
            <p:ph idx="1"/>
          </p:nvPr>
        </p:nvSpPr>
        <p:spPr>
          <a:xfrm>
            <a:off x="549796" y="692697"/>
            <a:ext cx="8877120" cy="2448271"/>
          </a:xfrm>
        </p:spPr>
        <p:txBody>
          <a:bodyPr/>
          <a:lstStyle/>
          <a:p>
            <a:pPr marL="0" indent="0" algn="just">
              <a:buNone/>
            </a:pPr>
            <a:r>
              <a:rPr lang="es-MX" dirty="0"/>
              <a:t>Para darle diversos acabados a la pieza nos dirigimos al ítem Editar la apariencia ubicado en la barra superior a la figura, en el desplegable seleccionamos las opciones que consideremos sean las adecuadas y las aplicaremos. </a:t>
            </a:r>
          </a:p>
          <a:p>
            <a:pPr marL="0" indent="0" algn="just">
              <a:buNone/>
            </a:pPr>
            <a:r>
              <a:rPr lang="es-MX" dirty="0"/>
              <a:t>Al ser una pieza, primero le daremos un color que será aplicada a toda, posteriormente cambiaremos el color de algunas caras para darle una mejor apariencia </a:t>
            </a:r>
          </a:p>
        </p:txBody>
      </p:sp>
      <p:pic>
        <p:nvPicPr>
          <p:cNvPr id="7" name="Imagen 6">
            <a:extLst>
              <a:ext uri="{FF2B5EF4-FFF2-40B4-BE49-F238E27FC236}">
                <a16:creationId xmlns="" xmlns:a16="http://schemas.microsoft.com/office/drawing/2014/main" id="{DA1C0954-034A-4C59-A28A-25B9240D75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82844" y="1268761"/>
            <a:ext cx="920729" cy="731168"/>
          </a:xfrm>
          <a:prstGeom prst="rect">
            <a:avLst/>
          </a:prstGeom>
        </p:spPr>
      </p:pic>
      <p:pic>
        <p:nvPicPr>
          <p:cNvPr id="13" name="Imagen 12">
            <a:extLst>
              <a:ext uri="{FF2B5EF4-FFF2-40B4-BE49-F238E27FC236}">
                <a16:creationId xmlns="" xmlns:a16="http://schemas.microsoft.com/office/drawing/2014/main" id="{5C593F73-6B3D-4BF9-8134-64693BC6A4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676" y="2624161"/>
            <a:ext cx="2088233" cy="3754296"/>
          </a:xfrm>
          <a:prstGeom prst="rect">
            <a:avLst/>
          </a:prstGeom>
        </p:spPr>
      </p:pic>
      <p:pic>
        <p:nvPicPr>
          <p:cNvPr id="15" name="Imagen 14">
            <a:extLst>
              <a:ext uri="{FF2B5EF4-FFF2-40B4-BE49-F238E27FC236}">
                <a16:creationId xmlns="" xmlns:a16="http://schemas.microsoft.com/office/drawing/2014/main" id="{93AACDE5-309A-42F8-B5E4-1E3571FFA5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0358" y="2405516"/>
            <a:ext cx="3410426" cy="4191585"/>
          </a:xfrm>
          <a:prstGeom prst="rect">
            <a:avLst/>
          </a:prstGeom>
        </p:spPr>
      </p:pic>
      <p:sp>
        <p:nvSpPr>
          <p:cNvPr id="8" name="Botón de acción: ir hacia atrás o anterior 7">
            <a:hlinkClick r:id="" action="ppaction://hlinkshowjump?jump=previousslide" highlightClick="1"/>
            <a:hlinkHover r:id="rId5" action="ppaction://hlinksldjump"/>
            <a:extLst>
              <a:ext uri="{FF2B5EF4-FFF2-40B4-BE49-F238E27FC236}">
                <a16:creationId xmlns="" xmlns:a16="http://schemas.microsoft.com/office/drawing/2014/main" id="{7746738F-23C9-44DF-BC06-D64ACEF2E0B8}"/>
              </a:ext>
            </a:extLst>
          </p:cNvPr>
          <p:cNvSpPr/>
          <p:nvPr/>
        </p:nvSpPr>
        <p:spPr>
          <a:xfrm>
            <a:off x="402298" y="245790"/>
            <a:ext cx="271378" cy="21602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905353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E8FEFDD-76A7-4B2F-8A3D-7C3CB666965E}"/>
              </a:ext>
            </a:extLst>
          </p:cNvPr>
          <p:cNvSpPr>
            <a:spLocks noGrp="1"/>
          </p:cNvSpPr>
          <p:nvPr>
            <p:ph idx="1"/>
          </p:nvPr>
        </p:nvSpPr>
        <p:spPr>
          <a:xfrm>
            <a:off x="405780" y="188641"/>
            <a:ext cx="9001000" cy="824262"/>
          </a:xfrm>
        </p:spPr>
        <p:txBody>
          <a:bodyPr/>
          <a:lstStyle/>
          <a:p>
            <a:pPr marL="0" indent="0" algn="just">
              <a:buNone/>
            </a:pPr>
            <a:r>
              <a:rPr lang="es-MX" dirty="0"/>
              <a:t>Para cambiar el color de una cara en especifico daremos clic derecho sobre a misma y en el cuadro desplegable seleccionamos el desplegable del ítem Apariencia </a:t>
            </a:r>
          </a:p>
        </p:txBody>
      </p:sp>
      <p:pic>
        <p:nvPicPr>
          <p:cNvPr id="5" name="Imagen 4">
            <a:extLst>
              <a:ext uri="{FF2B5EF4-FFF2-40B4-BE49-F238E27FC236}">
                <a16:creationId xmlns="" xmlns:a16="http://schemas.microsoft.com/office/drawing/2014/main" id="{C61AA2AB-907D-4BA5-ADE4-6AB2519699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2804" y="188640"/>
            <a:ext cx="1151521" cy="968325"/>
          </a:xfrm>
          <a:prstGeom prst="rect">
            <a:avLst/>
          </a:prstGeom>
        </p:spPr>
      </p:pic>
      <p:pic>
        <p:nvPicPr>
          <p:cNvPr id="6" name="Imagen 5">
            <a:extLst>
              <a:ext uri="{FF2B5EF4-FFF2-40B4-BE49-F238E27FC236}">
                <a16:creationId xmlns="" xmlns:a16="http://schemas.microsoft.com/office/drawing/2014/main" id="{97BF4B03-2203-4377-9A96-8CDB31DC0ECC}"/>
              </a:ext>
            </a:extLst>
          </p:cNvPr>
          <p:cNvPicPr>
            <a:picLocks noChangeAspect="1"/>
          </p:cNvPicPr>
          <p:nvPr/>
        </p:nvPicPr>
        <p:blipFill rotWithShape="1">
          <a:blip r:embed="rId3"/>
          <a:srcRect l="45865" t="22680" r="18689" b="44746"/>
          <a:stretch/>
        </p:blipFill>
        <p:spPr>
          <a:xfrm>
            <a:off x="405780" y="1012902"/>
            <a:ext cx="4320480" cy="2232248"/>
          </a:xfrm>
          <a:prstGeom prst="rect">
            <a:avLst/>
          </a:prstGeom>
        </p:spPr>
      </p:pic>
      <p:sp>
        <p:nvSpPr>
          <p:cNvPr id="7" name="Marcador de contenido 2">
            <a:extLst>
              <a:ext uri="{FF2B5EF4-FFF2-40B4-BE49-F238E27FC236}">
                <a16:creationId xmlns="" xmlns:a16="http://schemas.microsoft.com/office/drawing/2014/main" id="{15417869-3F34-461D-8738-20FCD58B9890}"/>
              </a:ext>
            </a:extLst>
          </p:cNvPr>
          <p:cNvSpPr txBox="1">
            <a:spLocks/>
          </p:cNvSpPr>
          <p:nvPr/>
        </p:nvSpPr>
        <p:spPr>
          <a:xfrm>
            <a:off x="5000367" y="1156965"/>
            <a:ext cx="5773958" cy="824262"/>
          </a:xfrm>
          <a:prstGeom prst="rect">
            <a:avLst/>
          </a:prstGeom>
        </p:spPr>
        <p:txBody>
          <a:bodyPr vert="horz" lIns="91440" tIns="45720" rIns="91440" bIns="45720" rtlCol="0">
            <a:normAutofit/>
          </a:bodyPr>
          <a:lstStyle>
            <a:lvl1pPr marL="342797" indent="-342797" algn="l" defTabSz="457063" rtl="0" eaLnBrk="1" latinLnBrk="0" hangingPunct="1">
              <a:spcBef>
                <a:spcPts val="1000"/>
              </a:spcBef>
              <a:spcAft>
                <a:spcPts val="0"/>
              </a:spcAft>
              <a:buClr>
                <a:schemeClr val="accent1"/>
              </a:buClr>
              <a:buSzPct val="80000"/>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Font typeface="Wingdings 3" charset="2"/>
              <a:buNone/>
            </a:pPr>
            <a:r>
              <a:rPr lang="es-MX" dirty="0"/>
              <a:t>En el desplegable seleccionamos el color así como todas aquellas caras a las cuales se les cambiará.</a:t>
            </a:r>
          </a:p>
        </p:txBody>
      </p:sp>
      <p:pic>
        <p:nvPicPr>
          <p:cNvPr id="4" name="Imagen 3">
            <a:extLst>
              <a:ext uri="{FF2B5EF4-FFF2-40B4-BE49-F238E27FC236}">
                <a16:creationId xmlns="" xmlns:a16="http://schemas.microsoft.com/office/drawing/2014/main" id="{B5855246-F751-4415-A075-93A3A7687E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418" y="1856677"/>
            <a:ext cx="2562583" cy="5001323"/>
          </a:xfrm>
          <a:prstGeom prst="rect">
            <a:avLst/>
          </a:prstGeom>
        </p:spPr>
      </p:pic>
      <p:pic>
        <p:nvPicPr>
          <p:cNvPr id="9" name="Imagen 8">
            <a:extLst>
              <a:ext uri="{FF2B5EF4-FFF2-40B4-BE49-F238E27FC236}">
                <a16:creationId xmlns="" xmlns:a16="http://schemas.microsoft.com/office/drawing/2014/main" id="{2384D65D-0EA6-421A-B5AD-3748D3E31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3513" y="1976476"/>
            <a:ext cx="3629532" cy="4610743"/>
          </a:xfrm>
          <a:prstGeom prst="rect">
            <a:avLst/>
          </a:prstGeom>
        </p:spPr>
      </p:pic>
    </p:spTree>
    <p:extLst>
      <p:ext uri="{BB962C8B-B14F-4D97-AF65-F5344CB8AC3E}">
        <p14:creationId xmlns:p14="http://schemas.microsoft.com/office/powerpoint/2010/main" val="38138508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a:extLst>
              <a:ext uri="{FF2B5EF4-FFF2-40B4-BE49-F238E27FC236}">
                <a16:creationId xmlns="" xmlns:a16="http://schemas.microsoft.com/office/drawing/2014/main" id="{C7C27719-3D4B-484B-8383-5DBB50BB49F6}"/>
              </a:ext>
            </a:extLst>
          </p:cNvPr>
          <p:cNvSpPr txBox="1">
            <a:spLocks/>
          </p:cNvSpPr>
          <p:nvPr/>
        </p:nvSpPr>
        <p:spPr>
          <a:xfrm>
            <a:off x="837828" y="620688"/>
            <a:ext cx="7272201" cy="824262"/>
          </a:xfrm>
          <a:prstGeom prst="rect">
            <a:avLst/>
          </a:prstGeom>
        </p:spPr>
        <p:txBody>
          <a:bodyPr vert="horz" lIns="91440" tIns="45720" rIns="91440" bIns="45720" rtlCol="0">
            <a:normAutofit/>
          </a:bodyPr>
          <a:lstStyle>
            <a:lvl1pPr marL="342797" indent="-342797" algn="l" defTabSz="457063" rtl="0" eaLnBrk="1" latinLnBrk="0" hangingPunct="1">
              <a:spcBef>
                <a:spcPts val="1000"/>
              </a:spcBef>
              <a:spcAft>
                <a:spcPts val="0"/>
              </a:spcAft>
              <a:buClr>
                <a:schemeClr val="accent1"/>
              </a:buClr>
              <a:buSzPct val="80000"/>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Font typeface="Wingdings 3" charset="2"/>
              <a:buNone/>
            </a:pPr>
            <a:r>
              <a:rPr lang="es-MX" dirty="0"/>
              <a:t>Finalmente podemos observar en isométrica la figura terminada. </a:t>
            </a:r>
          </a:p>
        </p:txBody>
      </p:sp>
      <p:pic>
        <p:nvPicPr>
          <p:cNvPr id="12" name="Marcador de contenido 10">
            <a:extLst>
              <a:ext uri="{FF2B5EF4-FFF2-40B4-BE49-F238E27FC236}">
                <a16:creationId xmlns="" xmlns:a16="http://schemas.microsoft.com/office/drawing/2014/main" id="{4B55BBA6-7CF0-40B4-8F2C-1473965E8BE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58108" y="1414186"/>
            <a:ext cx="3867813" cy="5170764"/>
          </a:xfrm>
        </p:spPr>
      </p:pic>
    </p:spTree>
    <p:extLst>
      <p:ext uri="{BB962C8B-B14F-4D97-AF65-F5344CB8AC3E}">
        <p14:creationId xmlns:p14="http://schemas.microsoft.com/office/powerpoint/2010/main" val="26291529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 xmlns:a16="http://schemas.microsoft.com/office/drawing/2014/main" id="{9A7C704E-CE1F-4BDE-9F4D-AC22AEC4A88A}"/>
              </a:ext>
            </a:extLst>
          </p:cNvPr>
          <p:cNvSpPr>
            <a:spLocks noGrp="1"/>
          </p:cNvSpPr>
          <p:nvPr>
            <p:ph type="title"/>
          </p:nvPr>
        </p:nvSpPr>
        <p:spPr>
          <a:xfrm>
            <a:off x="837828" y="122918"/>
            <a:ext cx="4985206" cy="731168"/>
          </a:xfrm>
        </p:spPr>
        <p:txBody>
          <a:bodyPr>
            <a:normAutofit/>
          </a:bodyPr>
          <a:lstStyle/>
          <a:p>
            <a:r>
              <a:rPr lang="es-MX" sz="3200" b="1" dirty="0"/>
              <a:t>3.7 Vistas de dibujo</a:t>
            </a:r>
          </a:p>
        </p:txBody>
      </p:sp>
      <p:sp>
        <p:nvSpPr>
          <p:cNvPr id="9" name="Botón de acción: ir hacia atrás o anterior 8">
            <a:hlinkClick r:id="" action="ppaction://hlinkshowjump?jump=previousslide" highlightClick="1"/>
            <a:hlinkHover r:id="rId2" action="ppaction://hlinksldjump"/>
            <a:extLst>
              <a:ext uri="{FF2B5EF4-FFF2-40B4-BE49-F238E27FC236}">
                <a16:creationId xmlns="" xmlns:a16="http://schemas.microsoft.com/office/drawing/2014/main" id="{B40DEC69-CD12-4CE8-BFFD-D248575DE880}"/>
              </a:ext>
            </a:extLst>
          </p:cNvPr>
          <p:cNvSpPr/>
          <p:nvPr/>
        </p:nvSpPr>
        <p:spPr>
          <a:xfrm>
            <a:off x="402298" y="272478"/>
            <a:ext cx="271378" cy="21602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Marcador de contenido 2">
            <a:extLst>
              <a:ext uri="{FF2B5EF4-FFF2-40B4-BE49-F238E27FC236}">
                <a16:creationId xmlns="" xmlns:a16="http://schemas.microsoft.com/office/drawing/2014/main" id="{477B1288-838C-4A28-93EC-98AB50710AFF}"/>
              </a:ext>
            </a:extLst>
          </p:cNvPr>
          <p:cNvSpPr txBox="1">
            <a:spLocks/>
          </p:cNvSpPr>
          <p:nvPr/>
        </p:nvSpPr>
        <p:spPr>
          <a:xfrm>
            <a:off x="837828" y="1124744"/>
            <a:ext cx="8208912" cy="3456384"/>
          </a:xfrm>
          <a:prstGeom prst="rect">
            <a:avLst/>
          </a:prstGeom>
        </p:spPr>
        <p:txBody>
          <a:bodyPr vert="horz" lIns="91440" tIns="45720" rIns="91440" bIns="45720" rtlCol="0">
            <a:normAutofit/>
          </a:bodyPr>
          <a:lstStyle>
            <a:lvl1pPr marL="342797" indent="-342797" algn="l" defTabSz="457063" rtl="0" eaLnBrk="1" latinLnBrk="0" hangingPunct="1">
              <a:spcBef>
                <a:spcPts val="1000"/>
              </a:spcBef>
              <a:spcAft>
                <a:spcPts val="0"/>
              </a:spcAft>
              <a:buClr>
                <a:schemeClr val="accent1"/>
              </a:buClr>
              <a:buSzPct val="80000"/>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Font typeface="Wingdings 3" charset="2"/>
              <a:buNone/>
            </a:pPr>
            <a:endParaRPr lang="es-MX" dirty="0"/>
          </a:p>
        </p:txBody>
      </p:sp>
      <p:sp>
        <p:nvSpPr>
          <p:cNvPr id="10" name="Marcador de contenido 2">
            <a:extLst>
              <a:ext uri="{FF2B5EF4-FFF2-40B4-BE49-F238E27FC236}">
                <a16:creationId xmlns="" xmlns:a16="http://schemas.microsoft.com/office/drawing/2014/main" id="{B5F03DD8-54D6-4C51-A9BE-E5FA589BD501}"/>
              </a:ext>
            </a:extLst>
          </p:cNvPr>
          <p:cNvSpPr txBox="1">
            <a:spLocks/>
          </p:cNvSpPr>
          <p:nvPr/>
        </p:nvSpPr>
        <p:spPr>
          <a:xfrm>
            <a:off x="402298" y="759160"/>
            <a:ext cx="9080738" cy="1013925"/>
          </a:xfrm>
          <a:prstGeom prst="rect">
            <a:avLst/>
          </a:prstGeom>
        </p:spPr>
        <p:txBody>
          <a:bodyPr vert="horz" lIns="91440" tIns="45720" rIns="91440" bIns="45720" rtlCol="0">
            <a:normAutofit/>
          </a:bodyPr>
          <a:lstStyle>
            <a:lvl1pPr marL="342797" indent="-342797" algn="l" defTabSz="457063" rtl="0" eaLnBrk="1" latinLnBrk="0" hangingPunct="1">
              <a:spcBef>
                <a:spcPts val="1000"/>
              </a:spcBef>
              <a:spcAft>
                <a:spcPts val="0"/>
              </a:spcAft>
              <a:buClr>
                <a:schemeClr val="accent1"/>
              </a:buClr>
              <a:buSzPct val="80000"/>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Font typeface="Wingdings 3" charset="2"/>
              <a:buNone/>
            </a:pPr>
            <a:r>
              <a:rPr lang="es-MX" dirty="0"/>
              <a:t>Para poder generar las vistas de la figura, nos dirigimos al ítem “ver orientación” y seleccionamos “Cuatro vistas” que en automático nos genera las tres vistas principales y la isométrica. </a:t>
            </a:r>
          </a:p>
        </p:txBody>
      </p:sp>
      <p:pic>
        <p:nvPicPr>
          <p:cNvPr id="4" name="Imagen 3">
            <a:extLst>
              <a:ext uri="{FF2B5EF4-FFF2-40B4-BE49-F238E27FC236}">
                <a16:creationId xmlns="" xmlns:a16="http://schemas.microsoft.com/office/drawing/2014/main" id="{2170D21E-615E-4832-8764-207688A86C3B}"/>
              </a:ext>
            </a:extLst>
          </p:cNvPr>
          <p:cNvPicPr>
            <a:picLocks noChangeAspect="1"/>
          </p:cNvPicPr>
          <p:nvPr/>
        </p:nvPicPr>
        <p:blipFill rotWithShape="1">
          <a:blip r:embed="rId3"/>
          <a:srcRect l="20462" t="16375" b="10070"/>
          <a:stretch/>
        </p:blipFill>
        <p:spPr>
          <a:xfrm>
            <a:off x="1269876" y="2060848"/>
            <a:ext cx="8309839" cy="4320480"/>
          </a:xfrm>
          <a:prstGeom prst="rect">
            <a:avLst/>
          </a:prstGeom>
        </p:spPr>
      </p:pic>
      <p:pic>
        <p:nvPicPr>
          <p:cNvPr id="12" name="Imagen 11">
            <a:extLst>
              <a:ext uri="{FF2B5EF4-FFF2-40B4-BE49-F238E27FC236}">
                <a16:creationId xmlns="" xmlns:a16="http://schemas.microsoft.com/office/drawing/2014/main" id="{840D607D-6206-47E8-85BA-BBB5903A635C}"/>
              </a:ext>
            </a:extLst>
          </p:cNvPr>
          <p:cNvPicPr>
            <a:picLocks noChangeAspect="1"/>
          </p:cNvPicPr>
          <p:nvPr/>
        </p:nvPicPr>
        <p:blipFill rotWithShape="1">
          <a:blip r:embed="rId4"/>
          <a:srcRect l="55908" t="14273" r="31686" b="60508"/>
          <a:stretch/>
        </p:blipFill>
        <p:spPr>
          <a:xfrm>
            <a:off x="10011763" y="487285"/>
            <a:ext cx="1512168" cy="1728192"/>
          </a:xfrm>
          <a:prstGeom prst="rect">
            <a:avLst/>
          </a:prstGeom>
        </p:spPr>
      </p:pic>
    </p:spTree>
    <p:extLst>
      <p:ext uri="{BB962C8B-B14F-4D97-AF65-F5344CB8AC3E}">
        <p14:creationId xmlns:p14="http://schemas.microsoft.com/office/powerpoint/2010/main" val="5353792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 xmlns:a16="http://schemas.microsoft.com/office/drawing/2014/main" id="{09518856-14E7-4313-84FA-CAC1A8747BD5}"/>
              </a:ext>
            </a:extLst>
          </p:cNvPr>
          <p:cNvPicPr>
            <a:picLocks noChangeAspect="1"/>
          </p:cNvPicPr>
          <p:nvPr/>
        </p:nvPicPr>
        <p:blipFill rotWithShape="1">
          <a:blip r:embed="rId2">
            <a:extLst>
              <a:ext uri="{28A0092B-C50C-407E-A947-70E740481C1C}">
                <a14:useLocalDpi xmlns:a14="http://schemas.microsoft.com/office/drawing/2010/main" val="0"/>
              </a:ext>
            </a:extLst>
          </a:blip>
          <a:srcRect t="4048" b="5093"/>
          <a:stretch/>
        </p:blipFill>
        <p:spPr>
          <a:xfrm>
            <a:off x="981844" y="332656"/>
            <a:ext cx="5776472" cy="6192688"/>
          </a:xfrm>
          <a:prstGeom prst="rect">
            <a:avLst/>
          </a:prstGeom>
        </p:spPr>
      </p:pic>
      <p:sp>
        <p:nvSpPr>
          <p:cNvPr id="3" name="Marcador de contenido 2">
            <a:extLst>
              <a:ext uri="{FF2B5EF4-FFF2-40B4-BE49-F238E27FC236}">
                <a16:creationId xmlns="" xmlns:a16="http://schemas.microsoft.com/office/drawing/2014/main" id="{6AC5E784-215A-40C5-B8FF-5C0600E017D9}"/>
              </a:ext>
            </a:extLst>
          </p:cNvPr>
          <p:cNvSpPr txBox="1">
            <a:spLocks/>
          </p:cNvSpPr>
          <p:nvPr/>
        </p:nvSpPr>
        <p:spPr>
          <a:xfrm>
            <a:off x="6310436" y="3212976"/>
            <a:ext cx="3941184" cy="1944216"/>
          </a:xfrm>
          <a:prstGeom prst="rect">
            <a:avLst/>
          </a:prstGeom>
        </p:spPr>
        <p:txBody>
          <a:bodyPr vert="horz" lIns="91440" tIns="45720" rIns="91440" bIns="45720" rtlCol="0">
            <a:normAutofit/>
          </a:bodyPr>
          <a:lstStyle>
            <a:lvl1pPr marL="342797" indent="-342797" algn="l" defTabSz="457063" rtl="0" eaLnBrk="1" latinLnBrk="0" hangingPunct="1">
              <a:spcBef>
                <a:spcPts val="1000"/>
              </a:spcBef>
              <a:spcAft>
                <a:spcPts val="0"/>
              </a:spcAft>
              <a:buClr>
                <a:schemeClr val="accent1"/>
              </a:buClr>
              <a:buSzPct val="80000"/>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Font typeface="Wingdings 3" charset="2"/>
              <a:buNone/>
            </a:pPr>
            <a:r>
              <a:rPr lang="es-MX" dirty="0"/>
              <a:t>Aquí podemos observar las tres vistas principales de la pieza, así como la isométrica.  </a:t>
            </a:r>
          </a:p>
        </p:txBody>
      </p:sp>
    </p:spTree>
    <p:extLst>
      <p:ext uri="{BB962C8B-B14F-4D97-AF65-F5344CB8AC3E}">
        <p14:creationId xmlns:p14="http://schemas.microsoft.com/office/powerpoint/2010/main" val="3027236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F89D3B5-3ED7-4670-9EAA-F46D90D166E9}"/>
              </a:ext>
            </a:extLst>
          </p:cNvPr>
          <p:cNvSpPr>
            <a:spLocks noGrp="1"/>
          </p:cNvSpPr>
          <p:nvPr>
            <p:ph idx="1"/>
          </p:nvPr>
        </p:nvSpPr>
        <p:spPr>
          <a:xfrm>
            <a:off x="1053852" y="188640"/>
            <a:ext cx="9001000" cy="6669360"/>
          </a:xfrm>
        </p:spPr>
        <p:txBody>
          <a:bodyPr>
            <a:normAutofit/>
          </a:bodyPr>
          <a:lstStyle/>
          <a:p>
            <a:pPr marL="0" indent="0" algn="just">
              <a:buNone/>
            </a:pPr>
            <a:r>
              <a:rPr lang="es-MX" b="1" dirty="0"/>
              <a:t>Unidad II: Croquis definido en dos dimensiones</a:t>
            </a:r>
          </a:p>
          <a:p>
            <a:pPr marL="0" indent="0" algn="just">
              <a:buNone/>
            </a:pPr>
            <a:r>
              <a:rPr lang="es-MX" u="sng" dirty="0"/>
              <a:t>2.1 ¿Cómo iniciar a trazar el croquis? Planeación, análisis y ejecución </a:t>
            </a:r>
          </a:p>
          <a:p>
            <a:pPr marL="0" indent="0" algn="just">
              <a:buNone/>
            </a:pPr>
            <a:r>
              <a:rPr lang="es-MX" dirty="0"/>
              <a:t>2.2 Selección del plano de trabajo</a:t>
            </a:r>
          </a:p>
          <a:p>
            <a:pPr marL="0" indent="0" algn="just">
              <a:buNone/>
            </a:pPr>
            <a:r>
              <a:rPr lang="es-MX" u="sng" dirty="0"/>
              <a:t>2.3 Croquis en dos dimensiones</a:t>
            </a:r>
          </a:p>
          <a:p>
            <a:pPr marL="0" indent="0" algn="just">
              <a:buNone/>
            </a:pPr>
            <a:r>
              <a:rPr lang="es-MX" u="sng" dirty="0"/>
              <a:t>2.3.1 Línea y línea constructiva</a:t>
            </a:r>
          </a:p>
          <a:p>
            <a:pPr marL="0" indent="0" algn="just">
              <a:buNone/>
            </a:pPr>
            <a:r>
              <a:rPr lang="es-MX" dirty="0"/>
              <a:t>2.3.2 Arcos</a:t>
            </a:r>
          </a:p>
          <a:p>
            <a:pPr marL="0" indent="0" algn="just">
              <a:buNone/>
            </a:pPr>
            <a:r>
              <a:rPr lang="es-MX" dirty="0"/>
              <a:t>2.3.3. Elipse</a:t>
            </a:r>
          </a:p>
          <a:p>
            <a:pPr marL="0" indent="0" algn="just">
              <a:buNone/>
            </a:pPr>
            <a:r>
              <a:rPr lang="es-MX" dirty="0"/>
              <a:t>2.3.4 Polígono</a:t>
            </a:r>
          </a:p>
          <a:p>
            <a:pPr marL="0" indent="0" algn="just">
              <a:buNone/>
            </a:pPr>
            <a:r>
              <a:rPr lang="es-MX" dirty="0"/>
              <a:t>2.3.5. Spline</a:t>
            </a:r>
          </a:p>
          <a:p>
            <a:pPr marL="0" indent="0" algn="just">
              <a:buNone/>
            </a:pPr>
            <a:r>
              <a:rPr lang="es-MX" u="sng" dirty="0"/>
              <a:t>2.3.6 Cortar, extender, borrar, acotar, mover </a:t>
            </a:r>
          </a:p>
          <a:p>
            <a:pPr marL="0" indent="0" algn="just">
              <a:buNone/>
            </a:pPr>
            <a:r>
              <a:rPr lang="es-MX" u="sng" dirty="0"/>
              <a:t>2.4 Relaciones geométricas de croquis</a:t>
            </a:r>
          </a:p>
          <a:p>
            <a:pPr marL="0" indent="0" algn="just">
              <a:buNone/>
            </a:pPr>
            <a:r>
              <a:rPr lang="es-MX" dirty="0"/>
              <a:t>2.4.1 Vertical, horizontal, tangente, igual, perpendicular, concéntrico, colineal, coincidente</a:t>
            </a:r>
          </a:p>
          <a:p>
            <a:pPr marL="0" indent="0" algn="just">
              <a:buNone/>
            </a:pPr>
            <a:r>
              <a:rPr lang="es-MX" u="sng" dirty="0"/>
              <a:t>2.5 Herramientas avanzadas de croquis</a:t>
            </a:r>
          </a:p>
          <a:p>
            <a:pPr marL="0" indent="0" algn="just">
              <a:buNone/>
            </a:pPr>
            <a:r>
              <a:rPr lang="es-MX" dirty="0"/>
              <a:t>2.5.1 Arreglos rectangulares y polares</a:t>
            </a:r>
          </a:p>
          <a:p>
            <a:pPr marL="0" indent="0" algn="just">
              <a:buNone/>
            </a:pPr>
            <a:r>
              <a:rPr lang="es-MX" u="sng" dirty="0"/>
              <a:t>2.5.2 Simetría</a:t>
            </a:r>
          </a:p>
          <a:p>
            <a:pPr marL="0" indent="0" algn="just">
              <a:buNone/>
            </a:pPr>
            <a:r>
              <a:rPr lang="es-MX" dirty="0"/>
              <a:t>2.5.3 Equidistancia.</a:t>
            </a:r>
          </a:p>
          <a:p>
            <a:pPr marL="0" indent="0" algn="just">
              <a:buNone/>
            </a:pPr>
            <a:endParaRPr lang="es-MX" dirty="0"/>
          </a:p>
          <a:p>
            <a:pPr marL="0" indent="0" algn="just">
              <a:buNone/>
            </a:pPr>
            <a:endParaRPr lang="es-MX" dirty="0"/>
          </a:p>
        </p:txBody>
      </p:sp>
      <p:sp>
        <p:nvSpPr>
          <p:cNvPr id="6" name="Botón de acción: ir hacia delante o siguiente 5">
            <a:hlinkClick r:id="" action="ppaction://hlinkshowjump?jump=nextslide" highlightClick="1"/>
            <a:hlinkHover r:id="rId2" action="ppaction://hlinksldjump"/>
            <a:extLst>
              <a:ext uri="{FF2B5EF4-FFF2-40B4-BE49-F238E27FC236}">
                <a16:creationId xmlns="" xmlns:a16="http://schemas.microsoft.com/office/drawing/2014/main" id="{4244A3DA-6DCB-4C1C-889C-CDDED4E87A52}"/>
              </a:ext>
            </a:extLst>
          </p:cNvPr>
          <p:cNvSpPr/>
          <p:nvPr/>
        </p:nvSpPr>
        <p:spPr>
          <a:xfrm>
            <a:off x="693812" y="692696"/>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r hacia delante o siguiente 6">
            <a:hlinkClick r:id="" action="ppaction://hlinkshowjump?jump=nextslide" highlightClick="1"/>
            <a:hlinkHover r:id="rId3" action="ppaction://hlinksldjump"/>
            <a:extLst>
              <a:ext uri="{FF2B5EF4-FFF2-40B4-BE49-F238E27FC236}">
                <a16:creationId xmlns="" xmlns:a16="http://schemas.microsoft.com/office/drawing/2014/main" id="{7B24A5CF-DF07-42EC-A292-2DAE76E094C4}"/>
              </a:ext>
            </a:extLst>
          </p:cNvPr>
          <p:cNvSpPr/>
          <p:nvPr/>
        </p:nvSpPr>
        <p:spPr>
          <a:xfrm>
            <a:off x="693812" y="1484784"/>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r hacia delante o siguiente 7">
            <a:hlinkClick r:id="" action="ppaction://hlinkshowjump?jump=nextslide" highlightClick="1"/>
            <a:hlinkHover r:id="rId4" action="ppaction://hlinksldjump"/>
            <a:extLst>
              <a:ext uri="{FF2B5EF4-FFF2-40B4-BE49-F238E27FC236}">
                <a16:creationId xmlns="" xmlns:a16="http://schemas.microsoft.com/office/drawing/2014/main" id="{8C73D500-B8F0-4D8B-AB87-45979CA1F39B}"/>
              </a:ext>
            </a:extLst>
          </p:cNvPr>
          <p:cNvSpPr/>
          <p:nvPr/>
        </p:nvSpPr>
        <p:spPr>
          <a:xfrm>
            <a:off x="693812" y="1916832"/>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ir hacia delante o siguiente 8">
            <a:hlinkClick r:id="" action="ppaction://hlinkshowjump?jump=nextslide" highlightClick="1"/>
            <a:hlinkHover r:id="rId5" action="ppaction://hlinksldjump"/>
            <a:extLst>
              <a:ext uri="{FF2B5EF4-FFF2-40B4-BE49-F238E27FC236}">
                <a16:creationId xmlns="" xmlns:a16="http://schemas.microsoft.com/office/drawing/2014/main" id="{3D79FA0B-1556-4FC7-8CFC-13C8AA38A2CF}"/>
              </a:ext>
            </a:extLst>
          </p:cNvPr>
          <p:cNvSpPr/>
          <p:nvPr/>
        </p:nvSpPr>
        <p:spPr>
          <a:xfrm>
            <a:off x="721499" y="3905707"/>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ir hacia delante o siguiente 10">
            <a:hlinkClick r:id="" action="ppaction://hlinkshowjump?jump=nextslide" highlightClick="1"/>
            <a:hlinkHover r:id="rId5" action="ppaction://hlinksldjump"/>
            <a:extLst>
              <a:ext uri="{FF2B5EF4-FFF2-40B4-BE49-F238E27FC236}">
                <a16:creationId xmlns="" xmlns:a16="http://schemas.microsoft.com/office/drawing/2014/main" id="{69115C34-3E20-469D-9383-0471213E3126}"/>
              </a:ext>
            </a:extLst>
          </p:cNvPr>
          <p:cNvSpPr/>
          <p:nvPr/>
        </p:nvSpPr>
        <p:spPr>
          <a:xfrm>
            <a:off x="721499" y="4298303"/>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r hacia delante o siguiente 11">
            <a:hlinkClick r:id="" action="ppaction://hlinkshowjump?jump=nextslide" highlightClick="1"/>
            <a:hlinkHover r:id="rId6" action="ppaction://hlinksldjump"/>
            <a:extLst>
              <a:ext uri="{FF2B5EF4-FFF2-40B4-BE49-F238E27FC236}">
                <a16:creationId xmlns="" xmlns:a16="http://schemas.microsoft.com/office/drawing/2014/main" id="{608CC593-31C0-4A73-8375-6E3DC8CC9F5A}"/>
              </a:ext>
            </a:extLst>
          </p:cNvPr>
          <p:cNvSpPr/>
          <p:nvPr/>
        </p:nvSpPr>
        <p:spPr>
          <a:xfrm>
            <a:off x="721499" y="5373216"/>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ir hacia delante o siguiente 12">
            <a:hlinkClick r:id="" action="ppaction://hlinkshowjump?jump=nextslide" highlightClick="1"/>
            <a:hlinkHover r:id="rId6" action="ppaction://hlinksldjump"/>
            <a:extLst>
              <a:ext uri="{FF2B5EF4-FFF2-40B4-BE49-F238E27FC236}">
                <a16:creationId xmlns="" xmlns:a16="http://schemas.microsoft.com/office/drawing/2014/main" id="{99B8866B-3E37-434F-A8A5-ECD4DB57FEF4}"/>
              </a:ext>
            </a:extLst>
          </p:cNvPr>
          <p:cNvSpPr/>
          <p:nvPr/>
        </p:nvSpPr>
        <p:spPr>
          <a:xfrm>
            <a:off x="721499" y="6165304"/>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986443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91F8104-A25D-4218-A4B3-7467461A56CF}"/>
              </a:ext>
            </a:extLst>
          </p:cNvPr>
          <p:cNvSpPr>
            <a:spLocks noGrp="1"/>
          </p:cNvSpPr>
          <p:nvPr>
            <p:ph type="title"/>
          </p:nvPr>
        </p:nvSpPr>
        <p:spPr>
          <a:xfrm>
            <a:off x="765820" y="156237"/>
            <a:ext cx="7602826" cy="1320800"/>
          </a:xfrm>
        </p:spPr>
        <p:txBody>
          <a:bodyPr>
            <a:normAutofit fontScale="90000"/>
          </a:bodyPr>
          <a:lstStyle/>
          <a:p>
            <a:r>
              <a:rPr lang="es-MX" sz="3200" b="1" dirty="0"/>
              <a:t>Comparación entre la pieza original y la </a:t>
            </a:r>
            <a:br>
              <a:rPr lang="es-MX" sz="3200" b="1" dirty="0"/>
            </a:br>
            <a:r>
              <a:rPr lang="es-MX" sz="3200" b="1" dirty="0"/>
              <a:t>construida.</a:t>
            </a:r>
          </a:p>
        </p:txBody>
      </p:sp>
      <p:pic>
        <p:nvPicPr>
          <p:cNvPr id="5" name="Marcador de contenido 4">
            <a:extLst>
              <a:ext uri="{FF2B5EF4-FFF2-40B4-BE49-F238E27FC236}">
                <a16:creationId xmlns="" xmlns:a16="http://schemas.microsoft.com/office/drawing/2014/main" id="{5B6A7BA4-391E-46BF-8AC6-2D1A7649D65D}"/>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92519" y="1499891"/>
            <a:ext cx="4554216" cy="4320000"/>
          </a:xfrm>
        </p:spPr>
      </p:pic>
      <p:pic>
        <p:nvPicPr>
          <p:cNvPr id="11" name="Marcador de contenido 10">
            <a:extLst>
              <a:ext uri="{FF2B5EF4-FFF2-40B4-BE49-F238E27FC236}">
                <a16:creationId xmlns="" xmlns:a16="http://schemas.microsoft.com/office/drawing/2014/main" id="{559C05F3-6B22-4FBB-B609-9030D8221D8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734372" y="1477037"/>
            <a:ext cx="3231428" cy="4320000"/>
          </a:xfrm>
        </p:spPr>
      </p:pic>
    </p:spTree>
    <p:extLst>
      <p:ext uri="{BB962C8B-B14F-4D97-AF65-F5344CB8AC3E}">
        <p14:creationId xmlns:p14="http://schemas.microsoft.com/office/powerpoint/2010/main" val="3026831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46DD413-CAF2-4360-8F80-2BF8E8196086}"/>
              </a:ext>
            </a:extLst>
          </p:cNvPr>
          <p:cNvSpPr>
            <a:spLocks noGrp="1"/>
          </p:cNvSpPr>
          <p:nvPr>
            <p:ph type="title"/>
          </p:nvPr>
        </p:nvSpPr>
        <p:spPr>
          <a:xfrm>
            <a:off x="837828" y="692696"/>
            <a:ext cx="2608942" cy="587152"/>
          </a:xfrm>
        </p:spPr>
        <p:txBody>
          <a:bodyPr>
            <a:normAutofit/>
          </a:bodyPr>
          <a:lstStyle/>
          <a:p>
            <a:r>
              <a:rPr lang="es-MX" sz="3200" b="1" dirty="0"/>
              <a:t>Referencias</a:t>
            </a:r>
          </a:p>
        </p:txBody>
      </p:sp>
      <p:sp>
        <p:nvSpPr>
          <p:cNvPr id="3" name="Marcador de contenido 2">
            <a:extLst>
              <a:ext uri="{FF2B5EF4-FFF2-40B4-BE49-F238E27FC236}">
                <a16:creationId xmlns="" xmlns:a16="http://schemas.microsoft.com/office/drawing/2014/main" id="{711A61CE-7981-4867-9AD4-6FB41EF9CCC2}"/>
              </a:ext>
            </a:extLst>
          </p:cNvPr>
          <p:cNvSpPr>
            <a:spLocks noGrp="1"/>
          </p:cNvSpPr>
          <p:nvPr>
            <p:ph idx="1"/>
          </p:nvPr>
        </p:nvSpPr>
        <p:spPr>
          <a:xfrm>
            <a:off x="1197868" y="1916832"/>
            <a:ext cx="8585606" cy="4556579"/>
          </a:xfrm>
        </p:spPr>
        <p:txBody>
          <a:bodyPr/>
          <a:lstStyle/>
          <a:p>
            <a:pPr marL="0" indent="0">
              <a:buNone/>
            </a:pPr>
            <a:r>
              <a:rPr lang="es-MX" dirty="0"/>
              <a:t>La imagen se obtuvo de la liga:</a:t>
            </a:r>
          </a:p>
          <a:p>
            <a:pPr marL="0" indent="0">
              <a:buNone/>
            </a:pPr>
            <a:r>
              <a:rPr lang="es-MX" dirty="0">
                <a:hlinkClick r:id="rId2"/>
              </a:rPr>
              <a:t>https://www.pinterest.com.mx/pin/782500503976961398/?lp=true</a:t>
            </a:r>
            <a:endParaRPr lang="es-MX" dirty="0"/>
          </a:p>
          <a:p>
            <a:pPr marL="0" indent="0">
              <a:buNone/>
            </a:pPr>
            <a:r>
              <a:rPr lang="es-MX" dirty="0"/>
              <a:t>Para algunos complementos se acudió a: </a:t>
            </a:r>
          </a:p>
          <a:p>
            <a:pPr marL="0" indent="0">
              <a:buNone/>
            </a:pPr>
            <a:r>
              <a:rPr lang="es-MX" dirty="0">
                <a:hlinkClick r:id="rId3"/>
              </a:rPr>
              <a:t>https://</a:t>
            </a:r>
            <a:r>
              <a:rPr lang="es-MX" dirty="0" smtClean="0">
                <a:hlinkClick r:id="rId3"/>
              </a:rPr>
              <a:t>www.youtube.com/watch?v=K5JvaHqdOwQ&amp;t=188s</a:t>
            </a:r>
            <a:endParaRPr lang="es-MX" dirty="0" smtClean="0"/>
          </a:p>
          <a:p>
            <a:pPr marL="0" indent="0">
              <a:buNone/>
            </a:pPr>
            <a:r>
              <a:rPr lang="en-US" dirty="0" err="1" smtClean="0"/>
              <a:t>Tickoo</a:t>
            </a:r>
            <a:r>
              <a:rPr lang="en-US" dirty="0" smtClean="0"/>
              <a:t> </a:t>
            </a:r>
            <a:r>
              <a:rPr lang="en-US" dirty="0"/>
              <a:t>Sham. (2015). </a:t>
            </a:r>
            <a:r>
              <a:rPr lang="en-US" i="1" dirty="0"/>
              <a:t>SOLIDWORKS 2015 for Designers</a:t>
            </a:r>
            <a:r>
              <a:rPr lang="en-US" dirty="0"/>
              <a:t>. USA: CADCIM Technologies.</a:t>
            </a:r>
            <a:endParaRPr lang="es-MX" dirty="0"/>
          </a:p>
          <a:p>
            <a:pPr marL="0" indent="0">
              <a:buNone/>
            </a:pPr>
            <a:endParaRPr lang="es-MX" dirty="0"/>
          </a:p>
          <a:p>
            <a:pPr marL="0" indent="0">
              <a:buNone/>
            </a:pPr>
            <a:endParaRPr lang="es-MX" dirty="0"/>
          </a:p>
        </p:txBody>
      </p:sp>
    </p:spTree>
    <p:extLst>
      <p:ext uri="{BB962C8B-B14F-4D97-AF65-F5344CB8AC3E}">
        <p14:creationId xmlns:p14="http://schemas.microsoft.com/office/powerpoint/2010/main" val="1583646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7F89D3B5-3ED7-4670-9EAA-F46D90D166E9}"/>
              </a:ext>
            </a:extLst>
          </p:cNvPr>
          <p:cNvSpPr>
            <a:spLocks noGrp="1"/>
          </p:cNvSpPr>
          <p:nvPr>
            <p:ph idx="1"/>
          </p:nvPr>
        </p:nvSpPr>
        <p:spPr>
          <a:xfrm>
            <a:off x="1197868" y="332656"/>
            <a:ext cx="7523978" cy="6192688"/>
          </a:xfrm>
        </p:spPr>
        <p:txBody>
          <a:bodyPr>
            <a:normAutofit/>
          </a:bodyPr>
          <a:lstStyle/>
          <a:p>
            <a:pPr marL="0" indent="0">
              <a:buNone/>
            </a:pPr>
            <a:r>
              <a:rPr lang="es-MX" b="1" dirty="0"/>
              <a:t>Unidad II: Modelado básico de piezas</a:t>
            </a:r>
          </a:p>
          <a:p>
            <a:pPr marL="0" indent="0">
              <a:buNone/>
            </a:pPr>
            <a:r>
              <a:rPr lang="es-MX" dirty="0"/>
              <a:t>3.1 ¿Cómo iniciar a realizar el modelado paramétrico? Planeación, análisis y ejecución.</a:t>
            </a:r>
          </a:p>
          <a:p>
            <a:pPr marL="0" indent="0">
              <a:buNone/>
            </a:pPr>
            <a:r>
              <a:rPr lang="es-MX" u="sng" dirty="0"/>
              <a:t>3.2 Selección del perfil más apropiado</a:t>
            </a:r>
          </a:p>
          <a:p>
            <a:pPr marL="0" indent="0">
              <a:buNone/>
            </a:pPr>
            <a:r>
              <a:rPr lang="es-MX" u="sng" dirty="0"/>
              <a:t>3.3 Selección del plano de croquis</a:t>
            </a:r>
          </a:p>
          <a:p>
            <a:pPr marL="0" indent="0">
              <a:buNone/>
            </a:pPr>
            <a:r>
              <a:rPr lang="es-MX" dirty="0"/>
              <a:t>3. 4 Detalles de la pieza</a:t>
            </a:r>
          </a:p>
          <a:p>
            <a:pPr marL="0" indent="0">
              <a:buNone/>
            </a:pPr>
            <a:r>
              <a:rPr lang="es-MX" u="sng" dirty="0"/>
              <a:t>3.4.1 Operaciones de modelado (extracción-corte, Revolución-corte, redondeo)</a:t>
            </a:r>
          </a:p>
          <a:p>
            <a:pPr marL="0" indent="0">
              <a:buNone/>
            </a:pPr>
            <a:r>
              <a:rPr lang="es-MX" u="sng" dirty="0"/>
              <a:t>3.4.2 Operaciones avanzadas de modelado (arreglos, asistente taladro, simetría, barrido, recubrir, insertar nuevo plan, estampado, grabado y rotulado)</a:t>
            </a:r>
          </a:p>
          <a:p>
            <a:pPr marL="0" indent="0">
              <a:buNone/>
            </a:pPr>
            <a:r>
              <a:rPr lang="es-MX" u="sng" dirty="0"/>
              <a:t>3.5 Definición de la pieza (material, color, textura)</a:t>
            </a:r>
          </a:p>
          <a:p>
            <a:pPr marL="0" indent="0">
              <a:buNone/>
            </a:pPr>
            <a:r>
              <a:rPr lang="es-MX" dirty="0"/>
              <a:t>3.6 Conceptos básicos de detalle</a:t>
            </a:r>
          </a:p>
          <a:p>
            <a:pPr marL="0" indent="0">
              <a:buNone/>
            </a:pPr>
            <a:r>
              <a:rPr lang="es-MX" u="sng" dirty="0"/>
              <a:t>3.7 Vistas de dibujo</a:t>
            </a:r>
          </a:p>
          <a:p>
            <a:pPr marL="0" indent="0">
              <a:buNone/>
            </a:pPr>
            <a:r>
              <a:rPr lang="es-MX" dirty="0"/>
              <a:t>3.8 Centros de círculos</a:t>
            </a:r>
          </a:p>
          <a:p>
            <a:pPr marL="0" indent="0">
              <a:buNone/>
            </a:pPr>
            <a:r>
              <a:rPr lang="es-MX" dirty="0"/>
              <a:t>3.9 Acotación </a:t>
            </a:r>
          </a:p>
          <a:p>
            <a:pPr marL="0" indent="0">
              <a:buNone/>
            </a:pPr>
            <a:endParaRPr lang="es-MX" dirty="0"/>
          </a:p>
          <a:p>
            <a:pPr marL="0" indent="0">
              <a:buNone/>
            </a:pPr>
            <a:endParaRPr lang="es-MX" dirty="0"/>
          </a:p>
        </p:txBody>
      </p:sp>
      <p:sp>
        <p:nvSpPr>
          <p:cNvPr id="6" name="Botón de acción: ir hacia delante o siguiente 5">
            <a:hlinkClick r:id="" action="ppaction://hlinkshowjump?jump=nextslide" highlightClick="1"/>
            <a:hlinkHover r:id="rId2" action="ppaction://hlinksldjump"/>
            <a:extLst>
              <a:ext uri="{FF2B5EF4-FFF2-40B4-BE49-F238E27FC236}">
                <a16:creationId xmlns="" xmlns:a16="http://schemas.microsoft.com/office/drawing/2014/main" id="{27B58DE3-8617-41A6-B153-FB00D2C759B9}"/>
              </a:ext>
            </a:extLst>
          </p:cNvPr>
          <p:cNvSpPr/>
          <p:nvPr/>
        </p:nvSpPr>
        <p:spPr>
          <a:xfrm>
            <a:off x="693812" y="1484784"/>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r hacia delante o siguiente 6">
            <a:hlinkClick r:id="" action="ppaction://hlinkshowjump?jump=nextslide" highlightClick="1"/>
            <a:hlinkHover r:id="rId2" action="ppaction://hlinksldjump"/>
            <a:extLst>
              <a:ext uri="{FF2B5EF4-FFF2-40B4-BE49-F238E27FC236}">
                <a16:creationId xmlns="" xmlns:a16="http://schemas.microsoft.com/office/drawing/2014/main" id="{C8DDD6B9-5237-4B98-B540-89F704CFBB3E}"/>
              </a:ext>
            </a:extLst>
          </p:cNvPr>
          <p:cNvSpPr/>
          <p:nvPr/>
        </p:nvSpPr>
        <p:spPr>
          <a:xfrm>
            <a:off x="693812" y="1844824"/>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r hacia delante o siguiente 7">
            <a:hlinkClick r:id="" action="ppaction://hlinkshowjump?jump=nextslide" highlightClick="1"/>
            <a:hlinkHover r:id="rId3" action="ppaction://hlinksldjump"/>
            <a:extLst>
              <a:ext uri="{FF2B5EF4-FFF2-40B4-BE49-F238E27FC236}">
                <a16:creationId xmlns="" xmlns:a16="http://schemas.microsoft.com/office/drawing/2014/main" id="{494104D7-674D-4AF4-94F8-4F76A848026D}"/>
              </a:ext>
            </a:extLst>
          </p:cNvPr>
          <p:cNvSpPr/>
          <p:nvPr/>
        </p:nvSpPr>
        <p:spPr>
          <a:xfrm>
            <a:off x="693812" y="2708920"/>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ir hacia delante o siguiente 8">
            <a:hlinkClick r:id="" action="ppaction://hlinkshowjump?jump=nextslide" highlightClick="1"/>
            <a:hlinkHover r:id="rId4" action="ppaction://hlinksldjump"/>
            <a:extLst>
              <a:ext uri="{FF2B5EF4-FFF2-40B4-BE49-F238E27FC236}">
                <a16:creationId xmlns="" xmlns:a16="http://schemas.microsoft.com/office/drawing/2014/main" id="{ACC5E4AE-6BDD-4166-B20E-FDFB2FB36639}"/>
              </a:ext>
            </a:extLst>
          </p:cNvPr>
          <p:cNvSpPr/>
          <p:nvPr/>
        </p:nvSpPr>
        <p:spPr>
          <a:xfrm>
            <a:off x="693812" y="3368926"/>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ir hacia delante o siguiente 9">
            <a:hlinkClick r:id="" action="ppaction://hlinkshowjump?jump=nextslide" highlightClick="1"/>
            <a:hlinkHover r:id="rId5" action="ppaction://hlinksldjump"/>
            <a:extLst>
              <a:ext uri="{FF2B5EF4-FFF2-40B4-BE49-F238E27FC236}">
                <a16:creationId xmlns="" xmlns:a16="http://schemas.microsoft.com/office/drawing/2014/main" id="{81CBC8EC-1571-44C2-8B8D-6EDEC1B61839}"/>
              </a:ext>
            </a:extLst>
          </p:cNvPr>
          <p:cNvSpPr/>
          <p:nvPr/>
        </p:nvSpPr>
        <p:spPr>
          <a:xfrm>
            <a:off x="693812" y="4293096"/>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ir hacia delante o siguiente 10">
            <a:hlinkClick r:id="" action="ppaction://hlinkshowjump?jump=nextslide" highlightClick="1"/>
            <a:hlinkHover r:id="rId6" action="ppaction://hlinksldjump"/>
            <a:extLst>
              <a:ext uri="{FF2B5EF4-FFF2-40B4-BE49-F238E27FC236}">
                <a16:creationId xmlns="" xmlns:a16="http://schemas.microsoft.com/office/drawing/2014/main" id="{9069C22D-5A95-4A22-B4CF-0F0B8BF5B5D8}"/>
              </a:ext>
            </a:extLst>
          </p:cNvPr>
          <p:cNvSpPr/>
          <p:nvPr/>
        </p:nvSpPr>
        <p:spPr>
          <a:xfrm>
            <a:off x="693812" y="5157192"/>
            <a:ext cx="360040" cy="21602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13324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AF7D24E-88B8-488D-B138-EA47AAF7ACE2}"/>
              </a:ext>
            </a:extLst>
          </p:cNvPr>
          <p:cNvSpPr>
            <a:spLocks noGrp="1"/>
          </p:cNvSpPr>
          <p:nvPr>
            <p:ph type="title"/>
          </p:nvPr>
        </p:nvSpPr>
        <p:spPr>
          <a:xfrm>
            <a:off x="621804" y="260648"/>
            <a:ext cx="2392918" cy="659160"/>
          </a:xfrm>
        </p:spPr>
        <p:txBody>
          <a:bodyPr/>
          <a:lstStyle/>
          <a:p>
            <a:pPr algn="ctr"/>
            <a:r>
              <a:rPr lang="es-MX" dirty="0"/>
              <a:t>Pieza 3</a:t>
            </a:r>
          </a:p>
        </p:txBody>
      </p:sp>
      <p:pic>
        <p:nvPicPr>
          <p:cNvPr id="5" name="Marcador de contenido 4">
            <a:extLst>
              <a:ext uri="{FF2B5EF4-FFF2-40B4-BE49-F238E27FC236}">
                <a16:creationId xmlns="" xmlns:a16="http://schemas.microsoft.com/office/drawing/2014/main" id="{BB90C872-A856-42CD-97B1-CC65EC786A1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94012" y="1484784"/>
            <a:ext cx="5112568" cy="4849635"/>
          </a:xfrm>
        </p:spPr>
      </p:pic>
      <p:sp>
        <p:nvSpPr>
          <p:cNvPr id="4" name="Marcador de contenido 2">
            <a:extLst>
              <a:ext uri="{FF2B5EF4-FFF2-40B4-BE49-F238E27FC236}">
                <a16:creationId xmlns="" xmlns:a16="http://schemas.microsoft.com/office/drawing/2014/main" id="{F07413F1-EC5B-4F6F-A4B1-D81B82640AE6}"/>
              </a:ext>
            </a:extLst>
          </p:cNvPr>
          <p:cNvSpPr txBox="1">
            <a:spLocks/>
          </p:cNvSpPr>
          <p:nvPr/>
        </p:nvSpPr>
        <p:spPr>
          <a:xfrm>
            <a:off x="734454" y="1155203"/>
            <a:ext cx="8631684" cy="659161"/>
          </a:xfrm>
          <a:prstGeom prst="rect">
            <a:avLst/>
          </a:prstGeom>
        </p:spPr>
        <p:txBody>
          <a:bodyPr vert="horz" lIns="91440" tIns="45720" rIns="91440" bIns="45720" rtlCol="0">
            <a:normAutofit/>
          </a:bodyPr>
          <a:lstStyle>
            <a:lvl1pPr marL="342797" indent="-342797" algn="l" defTabSz="457063" rtl="0" eaLnBrk="1" latinLnBrk="0" hangingPunct="1">
              <a:spcBef>
                <a:spcPts val="1000"/>
              </a:spcBef>
              <a:spcAft>
                <a:spcPts val="0"/>
              </a:spcAft>
              <a:buClr>
                <a:schemeClr val="accent1"/>
              </a:buClr>
              <a:buSzPct val="80000"/>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Font typeface="Wingdings 3" charset="2"/>
              <a:buNone/>
            </a:pPr>
            <a:r>
              <a:rPr lang="es-ES" dirty="0"/>
              <a:t>Está es la pieza a modelar en el software.</a:t>
            </a:r>
          </a:p>
          <a:p>
            <a:pPr marL="0" indent="0" algn="just">
              <a:buFont typeface="Wingdings 3" charset="2"/>
              <a:buNone/>
            </a:pPr>
            <a:endParaRPr lang="es-ES" dirty="0"/>
          </a:p>
        </p:txBody>
      </p:sp>
    </p:spTree>
    <p:extLst>
      <p:ext uri="{BB962C8B-B14F-4D97-AF65-F5344CB8AC3E}">
        <p14:creationId xmlns:p14="http://schemas.microsoft.com/office/powerpoint/2010/main" val="909633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158" y="609600"/>
            <a:ext cx="9089662" cy="659160"/>
          </a:xfrm>
        </p:spPr>
        <p:txBody>
          <a:bodyPr rtlCol="0"/>
          <a:lstStyle/>
          <a:p>
            <a:pPr rtl="0"/>
            <a:r>
              <a:rPr lang="es-ES" dirty="0"/>
              <a:t>1.1 Exploración del ambiente del software </a:t>
            </a:r>
          </a:p>
        </p:txBody>
      </p:sp>
      <p:sp>
        <p:nvSpPr>
          <p:cNvPr id="3" name="Marcador de contenido 2"/>
          <p:cNvSpPr>
            <a:spLocks noGrp="1"/>
          </p:cNvSpPr>
          <p:nvPr>
            <p:ph idx="1"/>
          </p:nvPr>
        </p:nvSpPr>
        <p:spPr>
          <a:xfrm>
            <a:off x="703088" y="1398304"/>
            <a:ext cx="8631684" cy="659161"/>
          </a:xfrm>
        </p:spPr>
        <p:txBody>
          <a:bodyPr rtlCol="0"/>
          <a:lstStyle/>
          <a:p>
            <a:pPr marL="0" indent="0" algn="just" rtl="0">
              <a:buNone/>
            </a:pPr>
            <a:r>
              <a:rPr lang="es-ES" dirty="0"/>
              <a:t>Una vez que el software esta abierto, damos clic en Nuevo y seleccionamos la opción pieza, y damos clic en Aceptar.</a:t>
            </a:r>
          </a:p>
          <a:p>
            <a:pPr marL="0" indent="0" algn="just" rtl="0">
              <a:buNone/>
            </a:pPr>
            <a:endParaRPr lang="es-ES" dirty="0"/>
          </a:p>
        </p:txBody>
      </p:sp>
      <p:pic>
        <p:nvPicPr>
          <p:cNvPr id="5" name="Imagen 4">
            <a:extLst>
              <a:ext uri="{FF2B5EF4-FFF2-40B4-BE49-F238E27FC236}">
                <a16:creationId xmlns="" xmlns:a16="http://schemas.microsoft.com/office/drawing/2014/main" id="{0F059E9A-CC4F-418D-A0FB-D247B76994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8624" y="2205474"/>
            <a:ext cx="7678589" cy="4110069"/>
          </a:xfrm>
          <a:prstGeom prst="rect">
            <a:avLst/>
          </a:prstGeom>
        </p:spPr>
      </p:pic>
      <p:sp>
        <p:nvSpPr>
          <p:cNvPr id="4" name="Botón de acción: ir hacia delante o siguiente 3">
            <a:hlinkClick r:id="" action="ppaction://hlinkshowjump?jump=nextslide" highlightClick="1"/>
            <a:hlinkHover r:id="rId4" action="ppaction://hlinksldjump"/>
            <a:extLst>
              <a:ext uri="{FF2B5EF4-FFF2-40B4-BE49-F238E27FC236}">
                <a16:creationId xmlns="" xmlns:a16="http://schemas.microsoft.com/office/drawing/2014/main" id="{7EEA5728-553B-42FE-B5CB-931180D98059}"/>
              </a:ext>
            </a:extLst>
          </p:cNvPr>
          <p:cNvSpPr/>
          <p:nvPr/>
        </p:nvSpPr>
        <p:spPr>
          <a:xfrm>
            <a:off x="549796" y="836712"/>
            <a:ext cx="127362" cy="1440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72895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93812" y="1250126"/>
            <a:ext cx="8712968" cy="3907065"/>
          </a:xfrm>
        </p:spPr>
        <p:txBody>
          <a:bodyPr rtlCol="0">
            <a:normAutofit/>
          </a:bodyPr>
          <a:lstStyle/>
          <a:p>
            <a:pPr marL="0" indent="0" algn="just" rtl="0">
              <a:buNone/>
            </a:pPr>
            <a:r>
              <a:rPr lang="es-ES" dirty="0"/>
              <a:t>Ya que este la nueva ventana abierta, verificamos en la parte inferior derecha que el sistema de unidades sea el adecuado para lo que vamos a trabajar.</a:t>
            </a:r>
          </a:p>
          <a:p>
            <a:pPr marL="0" indent="0" algn="just" rtl="0">
              <a:buNone/>
            </a:pPr>
            <a:endParaRPr lang="es-ES" dirty="0"/>
          </a:p>
          <a:p>
            <a:pPr marL="0" indent="0" algn="just" rtl="0">
              <a:buNone/>
            </a:pPr>
            <a:endParaRPr lang="es-ES" dirty="0"/>
          </a:p>
          <a:p>
            <a:pPr marL="0" indent="0" algn="just" rtl="0">
              <a:buNone/>
            </a:pPr>
            <a:endParaRPr lang="es-ES" dirty="0"/>
          </a:p>
          <a:p>
            <a:pPr marL="0" indent="0" algn="just" rtl="0">
              <a:buNone/>
            </a:pPr>
            <a:endParaRPr lang="es-ES" dirty="0"/>
          </a:p>
          <a:p>
            <a:pPr marL="0" indent="0" algn="just" rtl="0">
              <a:buNone/>
            </a:pPr>
            <a:endParaRPr lang="es-ES" dirty="0"/>
          </a:p>
          <a:p>
            <a:pPr marL="0" indent="0" algn="just" rtl="0">
              <a:buNone/>
            </a:pPr>
            <a:r>
              <a:rPr lang="es-ES" dirty="0"/>
              <a:t>Es importante destacar que para llevar a cabo cualquier acción es necesario dar aceptar al hacer clic sobre la palomita verde de cada desplegable de cada acción o dar doble </a:t>
            </a:r>
            <a:r>
              <a:rPr lang="es-ES" dirty="0" err="1"/>
              <a:t>intro</a:t>
            </a:r>
            <a:r>
              <a:rPr lang="es-ES" dirty="0"/>
              <a:t>, dependiendo de la acción a realizar.</a:t>
            </a:r>
          </a:p>
          <a:p>
            <a:pPr marL="0" indent="0" algn="just" rtl="0">
              <a:buNone/>
            </a:pPr>
            <a:endParaRPr lang="es-ES" dirty="0"/>
          </a:p>
          <a:p>
            <a:pPr marL="0" indent="0" algn="just" rtl="0">
              <a:buNone/>
            </a:pPr>
            <a:endParaRPr lang="es-ES" dirty="0"/>
          </a:p>
          <a:p>
            <a:pPr marL="0" indent="0" algn="just" rtl="0">
              <a:buNone/>
            </a:pPr>
            <a:endParaRPr lang="es-ES" dirty="0"/>
          </a:p>
          <a:p>
            <a:pPr marL="0" indent="0" algn="just" rtl="0">
              <a:buNone/>
            </a:pPr>
            <a:endParaRPr lang="es-ES" dirty="0"/>
          </a:p>
          <a:p>
            <a:pPr marL="0" indent="0" algn="just" rtl="0">
              <a:buNone/>
            </a:pPr>
            <a:endParaRPr lang="es-ES" dirty="0"/>
          </a:p>
        </p:txBody>
      </p:sp>
      <p:pic>
        <p:nvPicPr>
          <p:cNvPr id="7" name="Imagen 6">
            <a:extLst>
              <a:ext uri="{FF2B5EF4-FFF2-40B4-BE49-F238E27FC236}">
                <a16:creationId xmlns="" xmlns:a16="http://schemas.microsoft.com/office/drawing/2014/main" id="{97966EFB-C842-4E7C-B850-F5AF4B42F807}"/>
              </a:ext>
            </a:extLst>
          </p:cNvPr>
          <p:cNvPicPr>
            <a:picLocks noChangeAspect="1"/>
          </p:cNvPicPr>
          <p:nvPr/>
        </p:nvPicPr>
        <p:blipFill rotWithShape="1">
          <a:blip r:embed="rId3">
            <a:extLst>
              <a:ext uri="{28A0092B-C50C-407E-A947-70E740481C1C}">
                <a14:useLocalDpi xmlns:a14="http://schemas.microsoft.com/office/drawing/2010/main" val="0"/>
              </a:ext>
            </a:extLst>
          </a:blip>
          <a:srcRect t="27548" r="2328"/>
          <a:stretch/>
        </p:blipFill>
        <p:spPr>
          <a:xfrm>
            <a:off x="3358108" y="2113730"/>
            <a:ext cx="2952328" cy="1441146"/>
          </a:xfrm>
          <a:prstGeom prst="rect">
            <a:avLst/>
          </a:prstGeom>
        </p:spPr>
      </p:pic>
    </p:spTree>
    <p:extLst>
      <p:ext uri="{BB962C8B-B14F-4D97-AF65-F5344CB8AC3E}">
        <p14:creationId xmlns:p14="http://schemas.microsoft.com/office/powerpoint/2010/main" val="421519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158" y="332656"/>
            <a:ext cx="9017654" cy="1008112"/>
          </a:xfrm>
        </p:spPr>
        <p:txBody>
          <a:bodyPr rtlCol="0">
            <a:normAutofit fontScale="90000"/>
          </a:bodyPr>
          <a:lstStyle/>
          <a:p>
            <a:pPr rtl="0"/>
            <a:r>
              <a:rPr lang="es-ES" dirty="0"/>
              <a:t>3.2 Selección del perfil más apropiado</a:t>
            </a:r>
            <a:br>
              <a:rPr lang="es-ES" dirty="0"/>
            </a:br>
            <a:r>
              <a:rPr lang="es-ES" dirty="0"/>
              <a:t>2.1 ¿Cómo iniciar a trazar el croquis?</a:t>
            </a:r>
            <a:br>
              <a:rPr lang="es-ES" dirty="0"/>
            </a:br>
            <a:r>
              <a:rPr lang="es-ES" dirty="0"/>
              <a:t>3.3 Selección del plano de croquis</a:t>
            </a:r>
          </a:p>
        </p:txBody>
      </p:sp>
      <p:sp>
        <p:nvSpPr>
          <p:cNvPr id="6" name="Marcador de contenido 5">
            <a:extLst>
              <a:ext uri="{FF2B5EF4-FFF2-40B4-BE49-F238E27FC236}">
                <a16:creationId xmlns="" xmlns:a16="http://schemas.microsoft.com/office/drawing/2014/main" id="{8E623031-CF5F-450A-B16E-CC8A6B21B513}"/>
              </a:ext>
            </a:extLst>
          </p:cNvPr>
          <p:cNvSpPr>
            <a:spLocks noGrp="1"/>
          </p:cNvSpPr>
          <p:nvPr>
            <p:ph idx="1"/>
          </p:nvPr>
        </p:nvSpPr>
        <p:spPr>
          <a:xfrm>
            <a:off x="649741" y="2276872"/>
            <a:ext cx="9433048" cy="3880773"/>
          </a:xfrm>
        </p:spPr>
        <p:txBody>
          <a:bodyPr/>
          <a:lstStyle/>
          <a:p>
            <a:pPr marL="0" indent="0" algn="just">
              <a:buNone/>
            </a:pPr>
            <a:r>
              <a:rPr lang="es-ES" dirty="0"/>
              <a:t>Debido a la forma de la pieza a construir es necesario crear un croquis en la vista lateral, para ello nos vamos a la barra de tareas, en la pestaña croquis, en el ítem croquis, lo seleccionamos, al activarse la herramienta, definimos que trabajaremos en la vista lateral dando clic sobre ella.</a:t>
            </a:r>
          </a:p>
          <a:p>
            <a:pPr marL="0" indent="0" algn="just">
              <a:buNone/>
            </a:pPr>
            <a:endParaRPr lang="es-MX" dirty="0"/>
          </a:p>
        </p:txBody>
      </p:sp>
      <p:pic>
        <p:nvPicPr>
          <p:cNvPr id="7" name="Imagen 6">
            <a:extLst>
              <a:ext uri="{FF2B5EF4-FFF2-40B4-BE49-F238E27FC236}">
                <a16:creationId xmlns="" xmlns:a16="http://schemas.microsoft.com/office/drawing/2014/main" id="{49CF74CC-7E42-4020-A784-22A6420C72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836" y="3933056"/>
            <a:ext cx="1008112" cy="1326463"/>
          </a:xfrm>
          <a:prstGeom prst="rect">
            <a:avLst/>
          </a:prstGeom>
        </p:spPr>
      </p:pic>
      <p:pic>
        <p:nvPicPr>
          <p:cNvPr id="8" name="Imagen 7">
            <a:extLst>
              <a:ext uri="{FF2B5EF4-FFF2-40B4-BE49-F238E27FC236}">
                <a16:creationId xmlns="" xmlns:a16="http://schemas.microsoft.com/office/drawing/2014/main" id="{5E3BB1AC-4B66-4D32-A778-70A77127FC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7684" y="3429000"/>
            <a:ext cx="3513536" cy="3019236"/>
          </a:xfrm>
          <a:prstGeom prst="rect">
            <a:avLst/>
          </a:prstGeom>
        </p:spPr>
      </p:pic>
      <p:sp>
        <p:nvSpPr>
          <p:cNvPr id="3" name="Botón de acción: ir hacia atrás o anterior 2">
            <a:hlinkClick r:id="" action="ppaction://hlinkshowjump?jump=previousslide" highlightClick="1"/>
            <a:hlinkHover r:id="rId5" action="ppaction://hlinksldjump"/>
            <a:extLst>
              <a:ext uri="{FF2B5EF4-FFF2-40B4-BE49-F238E27FC236}">
                <a16:creationId xmlns="" xmlns:a16="http://schemas.microsoft.com/office/drawing/2014/main" id="{B60D3E52-D2B4-453D-8DDF-E6BFB4527301}"/>
              </a:ext>
            </a:extLst>
          </p:cNvPr>
          <p:cNvSpPr/>
          <p:nvPr/>
        </p:nvSpPr>
        <p:spPr>
          <a:xfrm>
            <a:off x="405780" y="548680"/>
            <a:ext cx="243961" cy="15167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Botón de acción: ir hacia atrás o anterior 3">
            <a:hlinkClick r:id="" action="ppaction://hlinkshowjump?jump=previousslide" highlightClick="1"/>
            <a:hlinkHover r:id="rId6" action="ppaction://hlinksldjump"/>
            <a:extLst>
              <a:ext uri="{FF2B5EF4-FFF2-40B4-BE49-F238E27FC236}">
                <a16:creationId xmlns="" xmlns:a16="http://schemas.microsoft.com/office/drawing/2014/main" id="{5C1AAE19-BDC9-4547-B30D-D9368383D88A}"/>
              </a:ext>
            </a:extLst>
          </p:cNvPr>
          <p:cNvSpPr/>
          <p:nvPr/>
        </p:nvSpPr>
        <p:spPr>
          <a:xfrm>
            <a:off x="405780" y="1052736"/>
            <a:ext cx="271378" cy="15167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ir hacia atrás o anterior 4">
            <a:hlinkClick r:id="" action="ppaction://hlinkshowjump?jump=previousslide" highlightClick="1"/>
            <a:hlinkHover r:id="rId5" action="ppaction://hlinksldjump"/>
            <a:extLst>
              <a:ext uri="{FF2B5EF4-FFF2-40B4-BE49-F238E27FC236}">
                <a16:creationId xmlns="" xmlns:a16="http://schemas.microsoft.com/office/drawing/2014/main" id="{D6B92C28-5CD0-4AFC-9746-A5D61F01C8C4}"/>
              </a:ext>
            </a:extLst>
          </p:cNvPr>
          <p:cNvSpPr/>
          <p:nvPr/>
        </p:nvSpPr>
        <p:spPr>
          <a:xfrm>
            <a:off x="405780" y="1556792"/>
            <a:ext cx="271378" cy="21602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06284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Blue Red">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Tema de Office">
  <a:themeElements>
    <a:clrScheme name="Blue Red">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Props1.xml><?xml version="1.0" encoding="utf-8"?>
<ds:datastoreItem xmlns:ds="http://schemas.openxmlformats.org/officeDocument/2006/customXml" ds:itemID="{7CB30B94-6D3B-4C91-947C-5EB8E8EFFE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53E1689-1E09-4ADC-A5E7-6718BF79A8A6}">
  <ds:schemaRefs>
    <ds:schemaRef ds:uri="http://schemas.microsoft.com/sharepoint/v3/contenttype/forms"/>
  </ds:schemaRefs>
</ds:datastoreItem>
</file>

<file path=customXml/itemProps3.xml><?xml version="1.0" encoding="utf-8"?>
<ds:datastoreItem xmlns:ds="http://schemas.openxmlformats.org/officeDocument/2006/customXml" ds:itemID="{3FFF1070-8794-47AC-90B7-1F2E078096FF}">
  <ds:schemaRefs>
    <ds:schemaRef ds:uri="http://schemas.microsoft.com/office/infopath/2007/PartnerControls"/>
    <ds:schemaRef ds:uri="http://schemas.microsoft.com/office/2006/metadata/properties"/>
    <ds:schemaRef ds:uri="http://purl.org/dc/terms/"/>
    <ds:schemaRef ds:uri="http://purl.org/dc/elements/1.1/"/>
    <ds:schemaRef ds:uri="a4f35948-e619-41b3-aa29-22878b09cfd2"/>
    <ds:schemaRef ds:uri="40262f94-9f35-4ac3-9a90-690165a166b7"/>
    <ds:schemaRef ds:uri="http://www.w3.org/XML/1998/namespace"/>
    <ds:schemaRef ds:uri="http://schemas.microsoft.com/office/2006/documentManagement/type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Facet</Template>
  <TotalTime>5580</TotalTime>
  <Words>1940</Words>
  <Application>Microsoft Office PowerPoint</Application>
  <PresentationFormat>Personalizado</PresentationFormat>
  <Paragraphs>139</Paragraphs>
  <Slides>41</Slides>
  <Notes>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Arial</vt:lpstr>
      <vt:lpstr>Palatino Linotype</vt:lpstr>
      <vt:lpstr>Trebuchet MS</vt:lpstr>
      <vt:lpstr>Wingdings 3</vt:lpstr>
      <vt:lpstr>Faceta</vt:lpstr>
      <vt:lpstr>Presentación de PowerPoint</vt:lpstr>
      <vt:lpstr>Guión explicativo.</vt:lpstr>
      <vt:lpstr>Temario</vt:lpstr>
      <vt:lpstr>Presentación de PowerPoint</vt:lpstr>
      <vt:lpstr>Presentación de PowerPoint</vt:lpstr>
      <vt:lpstr>Pieza 3</vt:lpstr>
      <vt:lpstr>1.1 Exploración del ambiente del software </vt:lpstr>
      <vt:lpstr>Presentación de PowerPoint</vt:lpstr>
      <vt:lpstr>3.2 Selección del perfil más apropiado 2.1 ¿Cómo iniciar a trazar el croquis? 3.3 Selección del plano de croquis</vt:lpstr>
      <vt:lpstr>2.3 Croquis en dos dimensiones</vt:lpstr>
      <vt:lpstr>2.3.6 Acotar 2.4 Relaciones geométricas del croquis</vt:lpstr>
      <vt:lpstr>Presentación de PowerPoint</vt:lpstr>
      <vt:lpstr>Presentación de PowerPoint</vt:lpstr>
      <vt:lpstr>3.4.1 Operaciones de modelado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3.4.2 Operaciones avanzadas de modelado.</vt:lpstr>
      <vt:lpstr>2.3.1 Línea y línea constructiva.</vt:lpstr>
      <vt:lpstr>Presentación de PowerPoint</vt:lpstr>
      <vt:lpstr>2.5 Herramientas avanzadas de croquis. 2.5.2 Simetría.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3.5 Definición de la pieza </vt:lpstr>
      <vt:lpstr>Presentación de PowerPoint</vt:lpstr>
      <vt:lpstr>Presentación de PowerPoint</vt:lpstr>
      <vt:lpstr>3.7 Vistas de dibujo</vt:lpstr>
      <vt:lpstr>Presentación de PowerPoint</vt:lpstr>
      <vt:lpstr>Comparación entre la pieza original y la  construida.</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PIEZA 3</dc:title>
  <dc:creator>Gabi Gnzalz</dc:creator>
  <cp:lastModifiedBy>LD-12</cp:lastModifiedBy>
  <cp:revision>81</cp:revision>
  <dcterms:created xsi:type="dcterms:W3CDTF">2018-09-12T22:51:00Z</dcterms:created>
  <dcterms:modified xsi:type="dcterms:W3CDTF">2018-09-27T19:32:56Z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74069400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