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4" r:id="rId1"/>
  </p:sldMasterIdLst>
  <p:sldIdLst>
    <p:sldId id="256" r:id="rId2"/>
    <p:sldId id="258" r:id="rId3"/>
    <p:sldId id="257"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9" r:id="rId32"/>
    <p:sldId id="287" r:id="rId33"/>
    <p:sldId id="290" r:id="rId34"/>
    <p:sldId id="292" r:id="rId35"/>
    <p:sldId id="291"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92" d="100"/>
          <a:sy n="92" d="100"/>
        </p:scale>
        <p:origin x="49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57F1E4F-1CFF-5643-939E-217C01CDF565}" type="slidenum">
              <a:rPr lang="en-US" smtClean="0"/>
              <a:pPr/>
              <a:t>‹Nº›</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25069780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45706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72512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54523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57F1E4F-1CFF-5643-939E-217C01CDF565}" type="slidenum">
              <a:rPr lang="en-US" smtClean="0"/>
              <a:pPr/>
              <a:t>‹Nº›</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2926692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2293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84599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75152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26821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B61BEF0D-F0BB-DE4B-95CE-6DB70DBA9567}" type="datetimeFigureOut">
              <a:rPr lang="en-US" smtClean="0"/>
              <a:pPr/>
              <a:t>9/27/2018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57F1E4F-1CFF-5643-939E-217C01CDF565}" type="slidenum">
              <a:rPr lang="en-US" smtClean="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48452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B61BEF0D-F0BB-DE4B-95CE-6DB70DBA9567}" type="datetimeFigureOut">
              <a:rPr lang="en-US" smtClean="0"/>
              <a:pPr/>
              <a:t>9/27/2018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57F1E4F-1CFF-5643-939E-217C01CDF565}" type="slidenum">
              <a:rPr lang="en-US" smtClean="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19273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57F1E4F-1CFF-5643-939E-217C01CDF565}" type="slidenum">
              <a:rPr lang="en-US" smtClean="0"/>
              <a:pPr/>
              <a:t>‹Nº›</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3415769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3623" y="1579418"/>
            <a:ext cx="10706122" cy="4092459"/>
          </a:xfrm>
        </p:spPr>
        <p:txBody>
          <a:bodyPr>
            <a:noAutofit/>
          </a:bodyPr>
          <a:lstStyle/>
          <a:p>
            <a:pPr algn="r"/>
            <a:r>
              <a:rPr lang="es-MX" sz="2400" b="1" dirty="0" smtClean="0">
                <a:solidFill>
                  <a:srgbClr val="00B050"/>
                </a:solidFill>
              </a:rPr>
              <a:t>Universidad Autónoma del Estado de </a:t>
            </a:r>
            <a:r>
              <a:rPr lang="es-MX" sz="2400" b="1" dirty="0" smtClean="0">
                <a:solidFill>
                  <a:srgbClr val="00B050"/>
                </a:solidFill>
              </a:rPr>
              <a:t>México</a:t>
            </a:r>
            <a:br>
              <a:rPr lang="es-MX" sz="2400" b="1" dirty="0" smtClean="0">
                <a:solidFill>
                  <a:srgbClr val="00B050"/>
                </a:solidFill>
              </a:rPr>
            </a:br>
            <a:r>
              <a:rPr lang="es-MX" sz="2400" b="1" dirty="0"/>
              <a:t/>
            </a:r>
            <a:br>
              <a:rPr lang="es-MX" sz="2400" b="1" dirty="0"/>
            </a:br>
            <a:r>
              <a:rPr lang="es-MX" sz="2400" b="1" dirty="0" smtClean="0"/>
              <a:t/>
            </a:r>
            <a:br>
              <a:rPr lang="es-MX" sz="2400" b="1" dirty="0" smtClean="0"/>
            </a:br>
            <a:r>
              <a:rPr lang="es-MX" sz="2400" dirty="0" smtClean="0"/>
              <a:t/>
            </a:r>
            <a:br>
              <a:rPr lang="es-MX" sz="2400" dirty="0" smtClean="0"/>
            </a:br>
            <a:r>
              <a:rPr lang="es-ES" sz="2400" b="1" dirty="0">
                <a:solidFill>
                  <a:schemeClr val="accent2">
                    <a:lumMod val="75000"/>
                  </a:schemeClr>
                </a:solidFill>
              </a:rPr>
              <a:t>UNIDAD ACADEMICA PROFESIONAL TIANGUISTENCO</a:t>
            </a:r>
            <a:r>
              <a:rPr lang="es-ES" sz="2400" dirty="0">
                <a:solidFill>
                  <a:schemeClr val="tx1">
                    <a:lumMod val="75000"/>
                    <a:lumOff val="25000"/>
                  </a:schemeClr>
                </a:solidFill>
              </a:rPr>
              <a:t/>
            </a:r>
            <a:br>
              <a:rPr lang="es-ES" sz="2400" dirty="0">
                <a:solidFill>
                  <a:schemeClr val="tx1">
                    <a:lumMod val="75000"/>
                    <a:lumOff val="25000"/>
                  </a:schemeClr>
                </a:solidFill>
              </a:rPr>
            </a:br>
            <a:r>
              <a:rPr lang="es-ES" sz="2400" b="1" dirty="0"/>
              <a:t>LICENCIATURA: </a:t>
            </a:r>
            <a:r>
              <a:rPr lang="es-ES" sz="2400" dirty="0"/>
              <a:t>INGENERÍA EN PRODUCCIÓN INDUSTRIAL</a:t>
            </a:r>
            <a:br>
              <a:rPr lang="es-ES" sz="2400" dirty="0"/>
            </a:br>
            <a:r>
              <a:rPr lang="es-ES" sz="2400" dirty="0" smtClean="0"/>
              <a:t/>
            </a:r>
            <a:br>
              <a:rPr lang="es-ES" sz="2400" dirty="0" smtClean="0"/>
            </a:br>
            <a:r>
              <a:rPr lang="es-MX" sz="2400" dirty="0" smtClean="0"/>
              <a:t/>
            </a:r>
            <a:br>
              <a:rPr lang="es-MX" sz="2400" dirty="0" smtClean="0"/>
            </a:br>
            <a:r>
              <a:rPr lang="es-ES" sz="2400" b="1" dirty="0">
                <a:solidFill>
                  <a:schemeClr val="tx1">
                    <a:lumMod val="75000"/>
                    <a:lumOff val="25000"/>
                  </a:schemeClr>
                </a:solidFill>
              </a:rPr>
              <a:t>UNIDAD DE APRENDIZAJE</a:t>
            </a:r>
            <a:r>
              <a:rPr lang="es-ES" sz="2400" dirty="0">
                <a:solidFill>
                  <a:schemeClr val="tx1">
                    <a:lumMod val="75000"/>
                    <a:lumOff val="25000"/>
                  </a:schemeClr>
                </a:solidFill>
              </a:rPr>
              <a:t>:</a:t>
            </a:r>
            <a:br>
              <a:rPr lang="es-ES" sz="2400" dirty="0">
                <a:solidFill>
                  <a:schemeClr val="tx1">
                    <a:lumMod val="75000"/>
                    <a:lumOff val="25000"/>
                  </a:schemeClr>
                </a:solidFill>
              </a:rPr>
            </a:br>
            <a:r>
              <a:rPr lang="es-ES" sz="2400" dirty="0"/>
              <a:t>MODELADO PARÁMETRICO </a:t>
            </a:r>
            <a:r>
              <a:rPr lang="es-ES" sz="2400" dirty="0" smtClean="0"/>
              <a:t>3D</a:t>
            </a:r>
            <a:br>
              <a:rPr lang="es-ES" sz="2400" dirty="0" smtClean="0"/>
            </a:br>
            <a:r>
              <a:rPr lang="es-ES" sz="2400" dirty="0"/>
              <a:t/>
            </a:r>
            <a:br>
              <a:rPr lang="es-ES" sz="2400" dirty="0"/>
            </a:br>
            <a:r>
              <a:rPr lang="es-MX" sz="2400" i="1" dirty="0" smtClean="0"/>
              <a:t>Modelado de pieza 3d utilizando extrusión y corte.</a:t>
            </a:r>
            <a:br>
              <a:rPr lang="es-MX" sz="2400" i="1" dirty="0" smtClean="0"/>
            </a:br>
            <a:r>
              <a:rPr lang="es-MX" sz="2400" dirty="0" smtClean="0"/>
              <a:t/>
            </a:r>
            <a:br>
              <a:rPr lang="es-MX" sz="2400" dirty="0" smtClean="0"/>
            </a:br>
            <a:r>
              <a:rPr lang="es-MX" sz="2400" dirty="0" smtClean="0"/>
              <a:t>Elaborado por</a:t>
            </a:r>
            <a:r>
              <a:rPr lang="es-MX" sz="2400" dirty="0"/>
              <a:t>: Raúl Méndez </a:t>
            </a:r>
            <a:r>
              <a:rPr lang="es-MX" sz="2400" dirty="0" smtClean="0"/>
              <a:t>Ramírez</a:t>
            </a:r>
            <a:r>
              <a:rPr lang="es-MX" sz="2400" dirty="0"/>
              <a:t/>
            </a:r>
            <a:br>
              <a:rPr lang="es-MX" sz="2400" dirty="0"/>
            </a:br>
            <a:r>
              <a:rPr lang="es-MX" sz="2400" dirty="0" smtClean="0"/>
              <a:t>                     </a:t>
            </a:r>
            <a:r>
              <a:rPr lang="es-MX" sz="2400" dirty="0" smtClean="0"/>
              <a:t>Fecha: 18/Septiembre/2018</a:t>
            </a:r>
            <a:endParaRPr lang="es-MX" sz="2400" dirty="0"/>
          </a:p>
        </p:txBody>
      </p:sp>
      <p:pic>
        <p:nvPicPr>
          <p:cNvPr id="4" name="Imagen 3" descr="uaemex - Buscar con Google - Opera"/>
          <p:cNvPicPr>
            <a:picLocks noChangeAspect="1"/>
          </p:cNvPicPr>
          <p:nvPr/>
        </p:nvPicPr>
        <p:blipFill rotWithShape="1">
          <a:blip r:embed="rId2">
            <a:extLst>
              <a:ext uri="{28A0092B-C50C-407E-A947-70E740481C1C}">
                <a14:useLocalDpi xmlns:a14="http://schemas.microsoft.com/office/drawing/2010/main" val="0"/>
              </a:ext>
            </a:extLst>
          </a:blip>
          <a:srcRect l="67500" t="38928" r="18283" b="34249"/>
          <a:stretch/>
        </p:blipFill>
        <p:spPr>
          <a:xfrm>
            <a:off x="1197127" y="1147187"/>
            <a:ext cx="1733265" cy="1760562"/>
          </a:xfrm>
          <a:prstGeom prst="rect">
            <a:avLst/>
          </a:prstGeom>
        </p:spPr>
      </p:pic>
    </p:spTree>
    <p:extLst>
      <p:ext uri="{BB962C8B-B14F-4D97-AF65-F5344CB8AC3E}">
        <p14:creationId xmlns:p14="http://schemas.microsoft.com/office/powerpoint/2010/main" val="3959386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49251" y="385397"/>
            <a:ext cx="10367493" cy="6001555"/>
          </a:xfrm>
        </p:spPr>
        <p:txBody>
          <a:bodyPr>
            <a:normAutofit/>
          </a:bodyPr>
          <a:lstStyle/>
          <a:p>
            <a:pPr marL="0" indent="0" algn="just">
              <a:lnSpc>
                <a:spcPct val="150000"/>
              </a:lnSpc>
              <a:buNone/>
            </a:pPr>
            <a:r>
              <a:rPr lang="es-MX" dirty="0" smtClean="0"/>
              <a:t>A partir de aquí nos colocamos en la </a:t>
            </a:r>
            <a:r>
              <a:rPr lang="es-MX" dirty="0" smtClean="0">
                <a:solidFill>
                  <a:srgbClr val="7030A0"/>
                </a:solidFill>
              </a:rPr>
              <a:t>parte posterior</a:t>
            </a:r>
            <a:r>
              <a:rPr lang="es-MX" dirty="0" smtClean="0"/>
              <a:t>, con la finalidad de ir trazando nuestras líneas definidas  utilizando el </a:t>
            </a:r>
            <a:r>
              <a:rPr lang="es-MX" dirty="0" smtClean="0">
                <a:solidFill>
                  <a:srgbClr val="FF0000"/>
                </a:solidFill>
              </a:rPr>
              <a:t>comando de línea</a:t>
            </a:r>
            <a:r>
              <a:rPr lang="es-MX" dirty="0" smtClean="0"/>
              <a:t>. Nos ubicamos en el punto superior del círculo para desplazarnos hacia arriba de 35.17mm y después hacia la derecha a una distancia de 36 </a:t>
            </a:r>
            <a:r>
              <a:rPr lang="es-MX" dirty="0" err="1" smtClean="0"/>
              <a:t>mm.</a:t>
            </a:r>
            <a:endParaRPr lang="es-MX" dirty="0" smtClean="0"/>
          </a:p>
          <a:p>
            <a:pPr marL="0" indent="0" algn="just">
              <a:lnSpc>
                <a:spcPct val="150000"/>
              </a:lnSpc>
              <a:buNone/>
            </a:pPr>
            <a:endParaRPr lang="es-MX" dirty="0" smtClean="0"/>
          </a:p>
          <a:p>
            <a:pPr marL="0" indent="0" algn="just">
              <a:lnSpc>
                <a:spcPct val="150000"/>
              </a:lnSpc>
              <a:buNone/>
            </a:pPr>
            <a:r>
              <a:rPr lang="es-MX" dirty="0"/>
              <a:t> </a:t>
            </a:r>
            <a:endParaRPr lang="es-MX" dirty="0" smtClean="0"/>
          </a:p>
          <a:p>
            <a:pPr marL="0" indent="0" algn="just">
              <a:lnSpc>
                <a:spcPct val="150000"/>
              </a:lnSpc>
              <a:buNone/>
            </a:pPr>
            <a:endParaRPr lang="es-MX" u="sng" dirty="0"/>
          </a:p>
          <a:p>
            <a:pPr marL="0" indent="0" algn="just">
              <a:lnSpc>
                <a:spcPct val="150000"/>
              </a:lnSpc>
              <a:buNone/>
            </a:pPr>
            <a:endParaRPr lang="es-MX" u="sng" dirty="0" smtClean="0"/>
          </a:p>
          <a:p>
            <a:pPr marL="0" indent="0" algn="just">
              <a:lnSpc>
                <a:spcPct val="150000"/>
              </a:lnSpc>
              <a:buNone/>
            </a:pPr>
            <a:endParaRPr lang="es-MX" u="sng" dirty="0"/>
          </a:p>
        </p:txBody>
      </p:sp>
      <p:sp>
        <p:nvSpPr>
          <p:cNvPr id="10" name="Rectángulo 9"/>
          <p:cNvSpPr/>
          <p:nvPr/>
        </p:nvSpPr>
        <p:spPr>
          <a:xfrm>
            <a:off x="2595484" y="4222337"/>
            <a:ext cx="391853" cy="464545"/>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5" name="Grupo 14"/>
          <p:cNvGrpSpPr/>
          <p:nvPr/>
        </p:nvGrpSpPr>
        <p:grpSpPr>
          <a:xfrm>
            <a:off x="1957590" y="2020218"/>
            <a:ext cx="9105362" cy="4174520"/>
            <a:chOff x="1957590" y="2020218"/>
            <a:chExt cx="9105362" cy="4174520"/>
          </a:xfrm>
        </p:grpSpPr>
        <p:pic>
          <p:nvPicPr>
            <p:cNvPr id="9" name="Imagen 8"/>
            <p:cNvPicPr>
              <a:picLocks noChangeAspect="1"/>
            </p:cNvPicPr>
            <p:nvPr/>
          </p:nvPicPr>
          <p:blipFill rotWithShape="1">
            <a:blip r:embed="rId2"/>
            <a:srcRect l="53556" t="18360" r="36759" b="65114"/>
            <a:stretch/>
          </p:blipFill>
          <p:spPr>
            <a:xfrm>
              <a:off x="1957590" y="3777649"/>
              <a:ext cx="1275787" cy="1339066"/>
            </a:xfrm>
            <a:prstGeom prst="rect">
              <a:avLst/>
            </a:prstGeom>
          </p:spPr>
        </p:pic>
        <p:grpSp>
          <p:nvGrpSpPr>
            <p:cNvPr id="14" name="Grupo 13"/>
            <p:cNvGrpSpPr/>
            <p:nvPr/>
          </p:nvGrpSpPr>
          <p:grpSpPr>
            <a:xfrm>
              <a:off x="4314424" y="2020218"/>
              <a:ext cx="6748528" cy="4174520"/>
              <a:chOff x="5172288" y="2458099"/>
              <a:chExt cx="5686273" cy="3528475"/>
            </a:xfrm>
          </p:grpSpPr>
          <p:pic>
            <p:nvPicPr>
              <p:cNvPr id="13" name="Imagen 12"/>
              <p:cNvPicPr>
                <a:picLocks noChangeAspect="1"/>
              </p:cNvPicPr>
              <p:nvPr/>
            </p:nvPicPr>
            <p:blipFill rotWithShape="1">
              <a:blip r:embed="rId3"/>
              <a:srcRect l="8604" t="3855" r="16199" b="8590"/>
              <a:stretch/>
            </p:blipFill>
            <p:spPr>
              <a:xfrm>
                <a:off x="5172288" y="2458099"/>
                <a:ext cx="5686273" cy="3528475"/>
              </a:xfrm>
              <a:prstGeom prst="rect">
                <a:avLst/>
              </a:prstGeom>
            </p:spPr>
          </p:pic>
          <p:sp>
            <p:nvSpPr>
              <p:cNvPr id="7" name="Rectángulo 6"/>
              <p:cNvSpPr/>
              <p:nvPr/>
            </p:nvSpPr>
            <p:spPr>
              <a:xfrm>
                <a:off x="5172288" y="2458099"/>
                <a:ext cx="211081" cy="1682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spTree>
    <p:extLst>
      <p:ext uri="{BB962C8B-B14F-4D97-AF65-F5344CB8AC3E}">
        <p14:creationId xmlns:p14="http://schemas.microsoft.com/office/powerpoint/2010/main" val="9467628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26901" y="341289"/>
            <a:ext cx="10683026" cy="6020873"/>
          </a:xfrm>
        </p:spPr>
        <p:txBody>
          <a:bodyPr/>
          <a:lstStyle/>
          <a:p>
            <a:pPr marL="0" indent="0" algn="just">
              <a:lnSpc>
                <a:spcPct val="150000"/>
              </a:lnSpc>
              <a:buNone/>
            </a:pPr>
            <a:r>
              <a:rPr lang="es-MX" u="sng" dirty="0"/>
              <a:t>2.3.2 </a:t>
            </a:r>
            <a:r>
              <a:rPr lang="es-MX" u="sng" dirty="0" smtClean="0"/>
              <a:t>Arcos</a:t>
            </a:r>
            <a:r>
              <a:rPr lang="es-MX" dirty="0" smtClean="0"/>
              <a:t>: En la misma ficha de “Croquis”, nos dirigimos el </a:t>
            </a:r>
            <a:r>
              <a:rPr lang="es-MX" dirty="0" smtClean="0">
                <a:solidFill>
                  <a:srgbClr val="FF0000"/>
                </a:solidFill>
              </a:rPr>
              <a:t>comando arco  con si tipo de opción: Arco 3 puntos</a:t>
            </a:r>
            <a:r>
              <a:rPr lang="es-MX" dirty="0" smtClean="0"/>
              <a:t>, para diseñarlo en el último punto de última línea definida dibujada a un radio de 10 mm. </a:t>
            </a:r>
            <a:endParaRPr lang="es-MX" dirty="0"/>
          </a:p>
        </p:txBody>
      </p:sp>
      <p:grpSp>
        <p:nvGrpSpPr>
          <p:cNvPr id="7" name="Grupo 6"/>
          <p:cNvGrpSpPr/>
          <p:nvPr/>
        </p:nvGrpSpPr>
        <p:grpSpPr>
          <a:xfrm>
            <a:off x="2233410" y="1473750"/>
            <a:ext cx="9267423" cy="2492943"/>
            <a:chOff x="1962954" y="1834358"/>
            <a:chExt cx="9267423" cy="2492943"/>
          </a:xfrm>
        </p:grpSpPr>
        <p:pic>
          <p:nvPicPr>
            <p:cNvPr id="4" name="Imagen 3"/>
            <p:cNvPicPr>
              <a:picLocks noChangeAspect="1"/>
            </p:cNvPicPr>
            <p:nvPr/>
          </p:nvPicPr>
          <p:blipFill rotWithShape="1">
            <a:blip r:embed="rId2"/>
            <a:srcRect r="2187" b="50629"/>
            <a:stretch/>
          </p:blipFill>
          <p:spPr>
            <a:xfrm>
              <a:off x="1962954" y="1834358"/>
              <a:ext cx="9267423" cy="2492943"/>
            </a:xfrm>
            <a:prstGeom prst="rect">
              <a:avLst/>
            </a:prstGeom>
          </p:spPr>
        </p:pic>
        <p:sp>
          <p:nvSpPr>
            <p:cNvPr id="5" name="Rectángulo 4"/>
            <p:cNvSpPr/>
            <p:nvPr/>
          </p:nvSpPr>
          <p:spPr>
            <a:xfrm>
              <a:off x="3013656" y="2163651"/>
              <a:ext cx="334851" cy="24469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2588654" y="3351725"/>
              <a:ext cx="476518" cy="6020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8" name="Imagen 7"/>
          <p:cNvPicPr>
            <a:picLocks noChangeAspect="1"/>
          </p:cNvPicPr>
          <p:nvPr/>
        </p:nvPicPr>
        <p:blipFill rotWithShape="1">
          <a:blip r:embed="rId3"/>
          <a:srcRect l="4119" r="6303" b="50248"/>
          <a:stretch/>
        </p:blipFill>
        <p:spPr>
          <a:xfrm>
            <a:off x="2237704" y="4138736"/>
            <a:ext cx="9263129" cy="2504596"/>
          </a:xfrm>
          <a:prstGeom prst="rect">
            <a:avLst/>
          </a:prstGeom>
        </p:spPr>
      </p:pic>
    </p:spTree>
    <p:extLst>
      <p:ext uri="{BB962C8B-B14F-4D97-AF65-F5344CB8AC3E}">
        <p14:creationId xmlns:p14="http://schemas.microsoft.com/office/powerpoint/2010/main" val="23846178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62884" y="193183"/>
            <a:ext cx="10959921" cy="3922690"/>
          </a:xfrm>
          <a:noFill/>
          <a:ln>
            <a:noFill/>
          </a:ln>
        </p:spPr>
        <p:txBody>
          <a:bodyPr/>
          <a:lstStyle/>
          <a:p>
            <a:pPr marL="0" indent="0" algn="just">
              <a:lnSpc>
                <a:spcPct val="150000"/>
              </a:lnSpc>
              <a:buNone/>
            </a:pPr>
            <a:r>
              <a:rPr lang="es-MX" u="sng" dirty="0"/>
              <a:t>2.3.6 Cortar, extender, borrar, acotar y </a:t>
            </a:r>
            <a:r>
              <a:rPr lang="es-MX" u="sng" dirty="0" smtClean="0"/>
              <a:t>mover</a:t>
            </a:r>
          </a:p>
          <a:p>
            <a:pPr marL="0" indent="0" algn="just">
              <a:lnSpc>
                <a:spcPct val="150000"/>
              </a:lnSpc>
              <a:buNone/>
            </a:pPr>
            <a:r>
              <a:rPr lang="es-MX" u="sng" dirty="0"/>
              <a:t>2.4 Relaciones geométricas</a:t>
            </a:r>
          </a:p>
          <a:p>
            <a:pPr marL="0" indent="0" algn="just">
              <a:lnSpc>
                <a:spcPct val="150000"/>
              </a:lnSpc>
              <a:buNone/>
            </a:pPr>
            <a:r>
              <a:rPr lang="es-MX" u="sng" dirty="0"/>
              <a:t>   </a:t>
            </a:r>
            <a:r>
              <a:rPr lang="es-MX" u="sng" dirty="0" smtClean="0"/>
              <a:t>2.4.1 </a:t>
            </a:r>
            <a:r>
              <a:rPr lang="es-MX" u="sng" dirty="0"/>
              <a:t>Vertical, horizontal, tangente, igual, perpendicular, concéntrico, colineal y </a:t>
            </a:r>
            <a:r>
              <a:rPr lang="es-MX" u="sng" dirty="0" smtClean="0"/>
              <a:t>coincidente</a:t>
            </a:r>
            <a:r>
              <a:rPr lang="es-MX" dirty="0" smtClean="0"/>
              <a:t>: Dentro de ese apartado, dibujaremos una línea definida inclinada sin importar su dirección pero que esté lo más cercana posible al punto final del arco trazado. Se mantiene seleccionada dicha línea con el arco y nos aparezca el menú de “</a:t>
            </a:r>
            <a:r>
              <a:rPr lang="es-MX" dirty="0" smtClean="0">
                <a:solidFill>
                  <a:srgbClr val="FF0000"/>
                </a:solidFill>
              </a:rPr>
              <a:t>Propiedades” y seleccionemos la opción de Tangente de estos dos elementos.</a:t>
            </a:r>
            <a:endParaRPr lang="es-MX" u="sng" dirty="0">
              <a:solidFill>
                <a:srgbClr val="FF0000"/>
              </a:solidFill>
            </a:endParaRPr>
          </a:p>
          <a:p>
            <a:pPr marL="0" indent="0">
              <a:buNone/>
            </a:pPr>
            <a:endParaRPr lang="es-MX" dirty="0"/>
          </a:p>
        </p:txBody>
      </p:sp>
      <p:grpSp>
        <p:nvGrpSpPr>
          <p:cNvPr id="13" name="Grupo 12"/>
          <p:cNvGrpSpPr/>
          <p:nvPr/>
        </p:nvGrpSpPr>
        <p:grpSpPr>
          <a:xfrm>
            <a:off x="3631842" y="3361387"/>
            <a:ext cx="7334226" cy="3350684"/>
            <a:chOff x="3631842" y="3361387"/>
            <a:chExt cx="7334226" cy="3350684"/>
          </a:xfrm>
        </p:grpSpPr>
        <p:pic>
          <p:nvPicPr>
            <p:cNvPr id="12" name="Imagen 11"/>
            <p:cNvPicPr>
              <a:picLocks noChangeAspect="1"/>
            </p:cNvPicPr>
            <p:nvPr/>
          </p:nvPicPr>
          <p:blipFill rotWithShape="1">
            <a:blip r:embed="rId2"/>
            <a:srcRect l="1" t="13937" r="-397"/>
            <a:stretch/>
          </p:blipFill>
          <p:spPr>
            <a:xfrm>
              <a:off x="3631842" y="3361387"/>
              <a:ext cx="7334226" cy="3350684"/>
            </a:xfrm>
            <a:prstGeom prst="rect">
              <a:avLst/>
            </a:prstGeom>
          </p:spPr>
        </p:pic>
        <p:sp>
          <p:nvSpPr>
            <p:cNvPr id="6" name="Rectángulo 5"/>
            <p:cNvSpPr/>
            <p:nvPr/>
          </p:nvSpPr>
          <p:spPr>
            <a:xfrm>
              <a:off x="8590208" y="3999962"/>
              <a:ext cx="656824" cy="3402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3631842" y="5464397"/>
              <a:ext cx="631066" cy="2318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3631842" y="3622717"/>
              <a:ext cx="914400" cy="2446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7950497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26902" y="251138"/>
            <a:ext cx="10579994" cy="6214056"/>
          </a:xfrm>
        </p:spPr>
        <p:txBody>
          <a:bodyPr/>
          <a:lstStyle/>
          <a:p>
            <a:pPr marL="0" indent="0" algn="just">
              <a:lnSpc>
                <a:spcPct val="150000"/>
              </a:lnSpc>
              <a:buNone/>
            </a:pPr>
            <a:r>
              <a:rPr lang="es-MX" dirty="0" smtClean="0"/>
              <a:t>El punto final de dicha línea inclinada con el punto final de la línea inicial definida, debe tener una distancia de 38 mm; el punto que está cerca del arco deberá tocarlo respetando la trayectoria punteada marcada y se emplea el comando de “Extender entidades”, sólo se deberá seleccionar la línea inclinada y moverla hasta el arco. Se recorta la parte que no nos sirve del arco mediante el comando de “Recortar entidades”. </a:t>
            </a:r>
            <a:endParaRPr lang="es-MX" dirty="0"/>
          </a:p>
        </p:txBody>
      </p:sp>
      <p:grpSp>
        <p:nvGrpSpPr>
          <p:cNvPr id="8" name="Grupo 7"/>
          <p:cNvGrpSpPr/>
          <p:nvPr/>
        </p:nvGrpSpPr>
        <p:grpSpPr>
          <a:xfrm>
            <a:off x="1030310" y="2784634"/>
            <a:ext cx="10459301" cy="3644722"/>
            <a:chOff x="1030310" y="2784634"/>
            <a:chExt cx="10459301" cy="3644722"/>
          </a:xfrm>
        </p:grpSpPr>
        <p:pic>
          <p:nvPicPr>
            <p:cNvPr id="6" name="Imagen 5"/>
            <p:cNvPicPr>
              <a:picLocks noChangeAspect="1"/>
            </p:cNvPicPr>
            <p:nvPr/>
          </p:nvPicPr>
          <p:blipFill rotWithShape="1">
            <a:blip r:embed="rId2"/>
            <a:srcRect l="5679" t="3789" r="2710" b="50903"/>
            <a:stretch/>
          </p:blipFill>
          <p:spPr>
            <a:xfrm>
              <a:off x="1030310" y="2784634"/>
              <a:ext cx="7688687" cy="2137893"/>
            </a:xfrm>
            <a:prstGeom prst="rect">
              <a:avLst/>
            </a:prstGeom>
          </p:spPr>
        </p:pic>
        <p:pic>
          <p:nvPicPr>
            <p:cNvPr id="7" name="Imagen 6"/>
            <p:cNvPicPr>
              <a:picLocks noChangeAspect="1"/>
            </p:cNvPicPr>
            <p:nvPr/>
          </p:nvPicPr>
          <p:blipFill rotWithShape="1">
            <a:blip r:embed="rId3"/>
            <a:srcRect l="50804" t="19426" r="12324" b="27585"/>
            <a:stretch/>
          </p:blipFill>
          <p:spPr>
            <a:xfrm>
              <a:off x="8126568" y="3853580"/>
              <a:ext cx="3363043" cy="2575776"/>
            </a:xfrm>
            <a:prstGeom prst="rect">
              <a:avLst/>
            </a:prstGeom>
          </p:spPr>
        </p:pic>
      </p:grpSp>
      <p:sp>
        <p:nvSpPr>
          <p:cNvPr id="9" name="Rectángulo 8"/>
          <p:cNvSpPr/>
          <p:nvPr/>
        </p:nvSpPr>
        <p:spPr>
          <a:xfrm>
            <a:off x="2047741" y="3309870"/>
            <a:ext cx="1506828" cy="247497"/>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6529588" y="3853580"/>
            <a:ext cx="1017431" cy="1207817"/>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p:cNvSpPr/>
          <p:nvPr/>
        </p:nvSpPr>
        <p:spPr>
          <a:xfrm>
            <a:off x="2047741" y="3142445"/>
            <a:ext cx="1506828" cy="25757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p:cNvSpPr/>
          <p:nvPr/>
        </p:nvSpPr>
        <p:spPr>
          <a:xfrm>
            <a:off x="10006885" y="3853580"/>
            <a:ext cx="1056067" cy="12078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11182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33717" y="109470"/>
            <a:ext cx="10966361" cy="2749640"/>
          </a:xfrm>
        </p:spPr>
        <p:txBody>
          <a:bodyPr/>
          <a:lstStyle/>
          <a:p>
            <a:pPr marL="0" indent="0" algn="just">
              <a:lnSpc>
                <a:spcPct val="150000"/>
              </a:lnSpc>
              <a:buNone/>
            </a:pPr>
            <a:r>
              <a:rPr lang="es-MX" dirty="0" smtClean="0"/>
              <a:t>Posteriormente se dibuja una línea definida vertical hacia arriba en el círculo grande sin que cumpla la propiedad de tangente con una distancia de 6mm, la finalidad de esto es que el último punto toque al punto de la línea inclinada; es decir, que se fusionen. Esto requiere de la selección de dicho punto la línea para que aparezca el menú de </a:t>
            </a:r>
            <a:r>
              <a:rPr lang="es-MX" dirty="0" smtClean="0">
                <a:solidFill>
                  <a:schemeClr val="accent6">
                    <a:lumMod val="50000"/>
                  </a:schemeClr>
                </a:solidFill>
              </a:rPr>
              <a:t>Propiedades y estemos en el apartado de “Agregar propiedades” y demos clic en el comando “Fusionar”</a:t>
            </a:r>
            <a:r>
              <a:rPr lang="es-MX" dirty="0" smtClean="0"/>
              <a:t>.</a:t>
            </a:r>
            <a:endParaRPr lang="es-MX" dirty="0"/>
          </a:p>
        </p:txBody>
      </p:sp>
      <p:pic>
        <p:nvPicPr>
          <p:cNvPr id="4" name="Imagen 3"/>
          <p:cNvPicPr>
            <a:picLocks noChangeAspect="1"/>
          </p:cNvPicPr>
          <p:nvPr/>
        </p:nvPicPr>
        <p:blipFill rotWithShape="1">
          <a:blip r:embed="rId2"/>
          <a:srcRect l="58620" t="19030" r="13168" b="43037"/>
          <a:stretch/>
        </p:blipFill>
        <p:spPr>
          <a:xfrm>
            <a:off x="1181684" y="2709837"/>
            <a:ext cx="2718040" cy="1947766"/>
          </a:xfrm>
          <a:prstGeom prst="rect">
            <a:avLst/>
          </a:prstGeom>
        </p:spPr>
      </p:pic>
      <p:pic>
        <p:nvPicPr>
          <p:cNvPr id="5" name="Imagen 4"/>
          <p:cNvPicPr>
            <a:picLocks noChangeAspect="1"/>
          </p:cNvPicPr>
          <p:nvPr/>
        </p:nvPicPr>
        <p:blipFill rotWithShape="1">
          <a:blip r:embed="rId3"/>
          <a:srcRect r="1311" b="17694"/>
          <a:stretch/>
        </p:blipFill>
        <p:spPr>
          <a:xfrm>
            <a:off x="4147692" y="2495719"/>
            <a:ext cx="7481932" cy="3325532"/>
          </a:xfrm>
          <a:prstGeom prst="rect">
            <a:avLst/>
          </a:prstGeom>
        </p:spPr>
      </p:pic>
      <p:sp>
        <p:nvSpPr>
          <p:cNvPr id="6" name="Rectángulo 5"/>
          <p:cNvSpPr/>
          <p:nvPr/>
        </p:nvSpPr>
        <p:spPr>
          <a:xfrm>
            <a:off x="4109219" y="3296992"/>
            <a:ext cx="1183998" cy="386728"/>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4109219" y="5087155"/>
            <a:ext cx="1312787" cy="901521"/>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8783392" y="3850783"/>
            <a:ext cx="1481070" cy="965916"/>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36867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rotWithShape="1">
          <a:blip r:embed="rId2"/>
          <a:srcRect l="47324" t="21933" r="16403" b="9813"/>
          <a:stretch/>
        </p:blipFill>
        <p:spPr>
          <a:xfrm>
            <a:off x="6568225" y="1056068"/>
            <a:ext cx="5061398" cy="5075598"/>
          </a:xfrm>
          <a:prstGeom prst="rect">
            <a:avLst/>
          </a:prstGeom>
        </p:spPr>
      </p:pic>
      <p:sp>
        <p:nvSpPr>
          <p:cNvPr id="3" name="Marcador de contenido 2"/>
          <p:cNvSpPr>
            <a:spLocks noGrp="1"/>
          </p:cNvSpPr>
          <p:nvPr>
            <p:ph idx="1"/>
          </p:nvPr>
        </p:nvSpPr>
        <p:spPr>
          <a:xfrm>
            <a:off x="953038" y="444320"/>
            <a:ext cx="4443209" cy="5409127"/>
          </a:xfrm>
        </p:spPr>
        <p:txBody>
          <a:bodyPr>
            <a:normAutofit lnSpcReduction="10000"/>
          </a:bodyPr>
          <a:lstStyle/>
          <a:p>
            <a:pPr marL="0" indent="0" algn="just">
              <a:lnSpc>
                <a:spcPct val="150000"/>
              </a:lnSpc>
              <a:buNone/>
            </a:pPr>
            <a:r>
              <a:rPr lang="es-MX" dirty="0" smtClean="0"/>
              <a:t>Para terminar la primera se coloca un arco definido entre la primera línea y la última definida para darle volumen respetando el círculo grande. De la misma forma se coloca un círculo con un radio de  5 mmm en la parte superior de la pieza de la vista frontal.  Se puede observar que las líneas que no son curveadas tiene una </a:t>
            </a:r>
            <a:r>
              <a:rPr lang="es-MX" dirty="0" smtClean="0">
                <a:solidFill>
                  <a:schemeClr val="accent2">
                    <a:lumMod val="75000"/>
                  </a:schemeClr>
                </a:solidFill>
              </a:rPr>
              <a:t>dirección horizontal y vertical</a:t>
            </a:r>
            <a:r>
              <a:rPr lang="es-MX" dirty="0" smtClean="0"/>
              <a:t> para que sean fijas, las seleccionamos para establecer su propiedad correspondiente. </a:t>
            </a:r>
            <a:endParaRPr lang="es-MX" dirty="0"/>
          </a:p>
        </p:txBody>
      </p:sp>
      <p:sp>
        <p:nvSpPr>
          <p:cNvPr id="5" name="Rectángulo 4"/>
          <p:cNvSpPr/>
          <p:nvPr/>
        </p:nvSpPr>
        <p:spPr>
          <a:xfrm>
            <a:off x="8562306" y="1542243"/>
            <a:ext cx="334850" cy="334852"/>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8068614" y="2367565"/>
            <a:ext cx="334850" cy="334852"/>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57562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47729" y="389586"/>
            <a:ext cx="4906851" cy="2157884"/>
          </a:xfrm>
        </p:spPr>
        <p:txBody>
          <a:bodyPr/>
          <a:lstStyle/>
          <a:p>
            <a:r>
              <a:rPr lang="es-MX" dirty="0"/>
              <a:t>Unidad 3. Modelado básico de </a:t>
            </a:r>
            <a:r>
              <a:rPr lang="es-MX" dirty="0" smtClean="0"/>
              <a:t>piezas</a:t>
            </a:r>
            <a:r>
              <a:rPr lang="es-MX" u="sng" dirty="0"/>
              <a:t/>
            </a:r>
            <a:br>
              <a:rPr lang="es-MX" u="sng" dirty="0"/>
            </a:br>
            <a:endParaRPr lang="es-MX" dirty="0"/>
          </a:p>
        </p:txBody>
      </p:sp>
      <p:sp>
        <p:nvSpPr>
          <p:cNvPr id="5" name="Marcador de contenido 4"/>
          <p:cNvSpPr>
            <a:spLocks noGrp="1"/>
          </p:cNvSpPr>
          <p:nvPr>
            <p:ph idx="1"/>
          </p:nvPr>
        </p:nvSpPr>
        <p:spPr>
          <a:xfrm>
            <a:off x="5818138" y="801711"/>
            <a:ext cx="6210730" cy="5238481"/>
          </a:xfrm>
        </p:spPr>
        <p:txBody>
          <a:bodyPr>
            <a:normAutofit fontScale="85000" lnSpcReduction="10000"/>
          </a:bodyPr>
          <a:lstStyle/>
          <a:p>
            <a:pPr marL="0" indent="0" algn="just">
              <a:lnSpc>
                <a:spcPct val="160000"/>
              </a:lnSpc>
              <a:buNone/>
            </a:pPr>
            <a:r>
              <a:rPr lang="es-MX" u="sng" dirty="0"/>
              <a:t>3.1 ¿Cómo iniciar a realizar el modelado paramétrico</a:t>
            </a:r>
            <a:r>
              <a:rPr lang="es-MX" u="sng" dirty="0" smtClean="0"/>
              <a:t>?</a:t>
            </a:r>
          </a:p>
          <a:p>
            <a:pPr marL="0" indent="0" algn="just">
              <a:lnSpc>
                <a:spcPct val="160000"/>
              </a:lnSpc>
              <a:buNone/>
            </a:pPr>
            <a:r>
              <a:rPr lang="es-MX" dirty="0" smtClean="0"/>
              <a:t>Primordialmente hay que asegurarnos que todo tipo de líneas definidas que van a formar nuestra pieza o una parte de ella, en conjunto deben hacer un sólido cerrado y fijo. </a:t>
            </a:r>
          </a:p>
          <a:p>
            <a:pPr marL="0" indent="0" algn="just">
              <a:lnSpc>
                <a:spcPct val="160000"/>
              </a:lnSpc>
              <a:buNone/>
            </a:pPr>
            <a:r>
              <a:rPr lang="es-MX" u="sng" dirty="0" smtClean="0"/>
              <a:t>3.2  </a:t>
            </a:r>
            <a:r>
              <a:rPr lang="es-MX" u="sng" dirty="0"/>
              <a:t>Selección del perfil más </a:t>
            </a:r>
            <a:r>
              <a:rPr lang="es-MX" u="sng" dirty="0" smtClean="0"/>
              <a:t>apropiado</a:t>
            </a:r>
            <a:r>
              <a:rPr lang="es-MX" dirty="0" smtClean="0"/>
              <a:t>: Lo más conveniente para  ver hacia dónde queremos darle volumen nuestro sólido, es mediante la vista isométrica partiendo del perfil alzado-posterior. </a:t>
            </a:r>
          </a:p>
          <a:p>
            <a:pPr marL="0" indent="0" algn="just">
              <a:lnSpc>
                <a:spcPct val="160000"/>
              </a:lnSpc>
              <a:buNone/>
            </a:pPr>
            <a:r>
              <a:rPr lang="es-MX" u="sng" dirty="0" smtClean="0"/>
              <a:t>3.3 </a:t>
            </a:r>
            <a:r>
              <a:rPr lang="es-MX" u="sng" dirty="0"/>
              <a:t>Selección del plano de </a:t>
            </a:r>
            <a:r>
              <a:rPr lang="es-MX" u="sng" dirty="0" smtClean="0"/>
              <a:t>croquis</a:t>
            </a:r>
            <a:r>
              <a:rPr lang="es-MX" dirty="0" smtClean="0"/>
              <a:t>: A través de la </a:t>
            </a:r>
            <a:r>
              <a:rPr lang="es-MX" dirty="0" smtClean="0">
                <a:solidFill>
                  <a:srgbClr val="92D050"/>
                </a:solidFill>
              </a:rPr>
              <a:t>vista isométrica</a:t>
            </a:r>
            <a:r>
              <a:rPr lang="es-MX" dirty="0" smtClean="0"/>
              <a:t>. </a:t>
            </a:r>
            <a:endParaRPr lang="es-MX" u="sng" dirty="0"/>
          </a:p>
          <a:p>
            <a:pPr marL="0" indent="0" algn="just">
              <a:lnSpc>
                <a:spcPct val="160000"/>
              </a:lnSpc>
              <a:buNone/>
            </a:pPr>
            <a:r>
              <a:rPr lang="es-MX" u="sng" dirty="0"/>
              <a:t>   3.4 Detalles de la </a:t>
            </a:r>
            <a:r>
              <a:rPr lang="es-MX" u="sng" dirty="0" smtClean="0"/>
              <a:t>pieza</a:t>
            </a:r>
            <a:r>
              <a:rPr lang="es-MX" dirty="0" smtClean="0"/>
              <a:t>: Con el manejo del croquis de dos dimensiones ya deben de estar los posibles detalles más significativos.</a:t>
            </a:r>
            <a:endParaRPr lang="es-MX" u="sng" dirty="0"/>
          </a:p>
          <a:p>
            <a:pPr marL="0" indent="0">
              <a:buNone/>
            </a:pPr>
            <a:endParaRPr lang="es-MX" dirty="0"/>
          </a:p>
        </p:txBody>
      </p:sp>
      <p:pic>
        <p:nvPicPr>
          <p:cNvPr id="10" name="Imagen 9"/>
          <p:cNvPicPr>
            <a:picLocks noChangeAspect="1"/>
          </p:cNvPicPr>
          <p:nvPr/>
        </p:nvPicPr>
        <p:blipFill rotWithShape="1">
          <a:blip r:embed="rId2"/>
          <a:srcRect l="42887" t="16255" r="28697" b="21310"/>
          <a:stretch/>
        </p:blipFill>
        <p:spPr>
          <a:xfrm>
            <a:off x="1184856" y="2547470"/>
            <a:ext cx="3464417" cy="4056845"/>
          </a:xfrm>
          <a:prstGeom prst="rect">
            <a:avLst/>
          </a:prstGeom>
        </p:spPr>
      </p:pic>
      <p:sp>
        <p:nvSpPr>
          <p:cNvPr id="11" name="Rectángulo 10"/>
          <p:cNvSpPr/>
          <p:nvPr/>
        </p:nvSpPr>
        <p:spPr>
          <a:xfrm>
            <a:off x="3258355" y="2833352"/>
            <a:ext cx="592428" cy="360609"/>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08558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114021" y="199623"/>
            <a:ext cx="10554237" cy="3767070"/>
          </a:xfrm>
        </p:spPr>
        <p:txBody>
          <a:bodyPr/>
          <a:lstStyle/>
          <a:p>
            <a:pPr marL="0" indent="0" algn="just">
              <a:lnSpc>
                <a:spcPct val="150000"/>
              </a:lnSpc>
              <a:buNone/>
            </a:pPr>
            <a:r>
              <a:rPr lang="es-MX" u="sng" dirty="0" smtClean="0"/>
              <a:t>3.4.1 </a:t>
            </a:r>
            <a:r>
              <a:rPr lang="es-MX" u="sng" dirty="0"/>
              <a:t>Operaciones de modelado (extracción-corte, revolución-corte, redondeo</a:t>
            </a:r>
            <a:r>
              <a:rPr lang="es-MX" u="sng" dirty="0" smtClean="0"/>
              <a:t>)</a:t>
            </a:r>
            <a:r>
              <a:rPr lang="es-MX" dirty="0" smtClean="0"/>
              <a:t>: Teniendo ya en consideración las unidades anteriores y los puntos de esta unidad, se va aplicar la operación </a:t>
            </a:r>
            <a:r>
              <a:rPr lang="es-MX" dirty="0" smtClean="0">
                <a:solidFill>
                  <a:srgbClr val="7030A0"/>
                </a:solidFill>
              </a:rPr>
              <a:t>“Extruir saliente/base” </a:t>
            </a:r>
            <a:r>
              <a:rPr lang="es-MX" dirty="0" smtClean="0"/>
              <a:t>y la encontramos en nuestro panel de </a:t>
            </a:r>
            <a:r>
              <a:rPr lang="es-MX" dirty="0" smtClean="0">
                <a:solidFill>
                  <a:srgbClr val="92D050"/>
                </a:solidFill>
              </a:rPr>
              <a:t>“Operaciones”. </a:t>
            </a:r>
            <a:r>
              <a:rPr lang="es-MX" dirty="0" smtClean="0"/>
              <a:t>Al momento de seleccionarla, en automático nos marca el sólido que queremos darle un volumen de 33 mm. </a:t>
            </a:r>
            <a:endParaRPr lang="es-MX" dirty="0"/>
          </a:p>
        </p:txBody>
      </p:sp>
      <p:grpSp>
        <p:nvGrpSpPr>
          <p:cNvPr id="10" name="Grupo 9"/>
          <p:cNvGrpSpPr/>
          <p:nvPr/>
        </p:nvGrpSpPr>
        <p:grpSpPr>
          <a:xfrm>
            <a:off x="1668046" y="2083158"/>
            <a:ext cx="8815357" cy="4550389"/>
            <a:chOff x="1668046" y="2083158"/>
            <a:chExt cx="8815357" cy="4550389"/>
          </a:xfrm>
        </p:grpSpPr>
        <p:pic>
          <p:nvPicPr>
            <p:cNvPr id="7" name="Imagen 6"/>
            <p:cNvPicPr>
              <a:picLocks noChangeAspect="1"/>
            </p:cNvPicPr>
            <p:nvPr/>
          </p:nvPicPr>
          <p:blipFill>
            <a:blip r:embed="rId2"/>
            <a:stretch>
              <a:fillRect/>
            </a:stretch>
          </p:blipFill>
          <p:spPr>
            <a:xfrm>
              <a:off x="1945174" y="2083158"/>
              <a:ext cx="8538229" cy="4550389"/>
            </a:xfrm>
            <a:prstGeom prst="rect">
              <a:avLst/>
            </a:prstGeom>
          </p:spPr>
        </p:pic>
        <p:sp>
          <p:nvSpPr>
            <p:cNvPr id="8" name="Rectángulo 7"/>
            <p:cNvSpPr/>
            <p:nvPr/>
          </p:nvSpPr>
          <p:spPr>
            <a:xfrm>
              <a:off x="1957589" y="2202287"/>
              <a:ext cx="528034" cy="502276"/>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1668046" y="2669145"/>
              <a:ext cx="1107119" cy="309093"/>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1209076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27279" y="167426"/>
            <a:ext cx="10934163" cy="2382592"/>
          </a:xfrm>
        </p:spPr>
        <p:txBody>
          <a:bodyPr/>
          <a:lstStyle/>
          <a:p>
            <a:pPr marL="0" indent="0" algn="just">
              <a:lnSpc>
                <a:spcPct val="150000"/>
              </a:lnSpc>
              <a:buNone/>
            </a:pPr>
            <a:r>
              <a:rPr lang="es-MX" u="sng" dirty="0"/>
              <a:t> 3.4.2 Operaciones avanzadas de modelado (arreglos, asistente taladro, simetría, barrido, recubrir, insertar nuevo plano, estampado, grabado y rotulado</a:t>
            </a:r>
            <a:r>
              <a:rPr lang="es-MX" u="sng" dirty="0" smtClean="0"/>
              <a:t>)</a:t>
            </a:r>
            <a:r>
              <a:rPr lang="es-MX" dirty="0" smtClean="0"/>
              <a:t>: Para la segunda etapa se va a hacer un nuevo croquis de dos dimensiones a través de la creación de un plano en la vista lateral del cuerpo elaborado. Nos ubicaremos en la ficha de </a:t>
            </a:r>
            <a:r>
              <a:rPr lang="es-MX" dirty="0" smtClean="0">
                <a:solidFill>
                  <a:schemeClr val="accent6">
                    <a:lumMod val="75000"/>
                  </a:schemeClr>
                </a:solidFill>
              </a:rPr>
              <a:t>“Operaciones” </a:t>
            </a:r>
            <a:r>
              <a:rPr lang="es-MX" dirty="0" smtClean="0"/>
              <a:t>en el </a:t>
            </a:r>
            <a:r>
              <a:rPr lang="es-MX" dirty="0" smtClean="0">
                <a:solidFill>
                  <a:schemeClr val="accent5">
                    <a:lumMod val="75000"/>
                  </a:schemeClr>
                </a:solidFill>
              </a:rPr>
              <a:t>panel de Geometría de referencia para seleccionar la opción, plano. </a:t>
            </a:r>
            <a:endParaRPr lang="es-MX" dirty="0">
              <a:solidFill>
                <a:schemeClr val="accent5">
                  <a:lumMod val="75000"/>
                </a:schemeClr>
              </a:solidFill>
            </a:endParaRPr>
          </a:p>
        </p:txBody>
      </p:sp>
      <p:grpSp>
        <p:nvGrpSpPr>
          <p:cNvPr id="8" name="Grupo 7"/>
          <p:cNvGrpSpPr/>
          <p:nvPr/>
        </p:nvGrpSpPr>
        <p:grpSpPr>
          <a:xfrm>
            <a:off x="1687132" y="2807595"/>
            <a:ext cx="9569003" cy="3179855"/>
            <a:chOff x="1687132" y="2807595"/>
            <a:chExt cx="9569003" cy="3179855"/>
          </a:xfrm>
        </p:grpSpPr>
        <p:pic>
          <p:nvPicPr>
            <p:cNvPr id="5" name="Imagen 4"/>
            <p:cNvPicPr>
              <a:picLocks noChangeAspect="1"/>
            </p:cNvPicPr>
            <p:nvPr/>
          </p:nvPicPr>
          <p:blipFill rotWithShape="1">
            <a:blip r:embed="rId2"/>
            <a:srcRect r="-2501" b="34934"/>
            <a:stretch/>
          </p:blipFill>
          <p:spPr>
            <a:xfrm>
              <a:off x="1856703" y="2807595"/>
              <a:ext cx="9399432" cy="3179855"/>
            </a:xfrm>
            <a:prstGeom prst="rect">
              <a:avLst/>
            </a:prstGeom>
          </p:spPr>
        </p:pic>
        <p:sp>
          <p:nvSpPr>
            <p:cNvPr id="6" name="Rectángulo 5"/>
            <p:cNvSpPr/>
            <p:nvPr/>
          </p:nvSpPr>
          <p:spPr>
            <a:xfrm>
              <a:off x="1687132" y="3400023"/>
              <a:ext cx="875764" cy="412123"/>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7" name="Rectángulo 6"/>
            <p:cNvSpPr/>
            <p:nvPr/>
          </p:nvSpPr>
          <p:spPr>
            <a:xfrm>
              <a:off x="8049296" y="2807595"/>
              <a:ext cx="618186" cy="83712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grpSp>
    </p:spTree>
    <p:extLst>
      <p:ext uri="{BB962C8B-B14F-4D97-AF65-F5344CB8AC3E}">
        <p14:creationId xmlns:p14="http://schemas.microsoft.com/office/powerpoint/2010/main" val="2889585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6068" y="360608"/>
            <a:ext cx="10895526" cy="5506792"/>
          </a:xfrm>
        </p:spPr>
        <p:txBody>
          <a:bodyPr/>
          <a:lstStyle/>
          <a:p>
            <a:pPr marL="0" indent="0" algn="just">
              <a:lnSpc>
                <a:spcPct val="150000"/>
              </a:lnSpc>
              <a:buNone/>
            </a:pPr>
            <a:r>
              <a:rPr lang="es-MX" dirty="0" smtClean="0"/>
              <a:t>Al seleccionar la cara lateral de nuestro sólido extruido nos muestra un menú  sobre las tres referencias que va a tener nuestro Plano 1, en las dos primera le estableceremos </a:t>
            </a:r>
            <a:r>
              <a:rPr lang="es-MX" dirty="0" smtClean="0">
                <a:solidFill>
                  <a:srgbClr val="FF0000"/>
                </a:solidFill>
              </a:rPr>
              <a:t>una distancia de 0 mm  entre ellas</a:t>
            </a:r>
            <a:r>
              <a:rPr lang="es-MX" dirty="0" smtClean="0"/>
              <a:t> ya que queremos que inicie desde nuestro nuevo origen.</a:t>
            </a:r>
            <a:endParaRPr lang="es-MX" dirty="0"/>
          </a:p>
        </p:txBody>
      </p:sp>
      <p:grpSp>
        <p:nvGrpSpPr>
          <p:cNvPr id="6" name="Grupo 5"/>
          <p:cNvGrpSpPr/>
          <p:nvPr/>
        </p:nvGrpSpPr>
        <p:grpSpPr>
          <a:xfrm>
            <a:off x="3335629" y="2196921"/>
            <a:ext cx="5731098" cy="3670479"/>
            <a:chOff x="2550017" y="1854557"/>
            <a:chExt cx="7379594" cy="4623515"/>
          </a:xfrm>
        </p:grpSpPr>
        <p:pic>
          <p:nvPicPr>
            <p:cNvPr id="4" name="Imagen 3"/>
            <p:cNvPicPr>
              <a:picLocks noChangeAspect="1"/>
            </p:cNvPicPr>
            <p:nvPr/>
          </p:nvPicPr>
          <p:blipFill rotWithShape="1">
            <a:blip r:embed="rId2"/>
            <a:srcRect t="22399" r="39472" b="6444"/>
            <a:stretch/>
          </p:blipFill>
          <p:spPr>
            <a:xfrm>
              <a:off x="2550017" y="1854557"/>
              <a:ext cx="7379594" cy="4623515"/>
            </a:xfrm>
            <a:prstGeom prst="rect">
              <a:avLst/>
            </a:prstGeom>
          </p:spPr>
        </p:pic>
        <p:sp>
          <p:nvSpPr>
            <p:cNvPr id="5" name="Rectángulo 4"/>
            <p:cNvSpPr/>
            <p:nvPr/>
          </p:nvSpPr>
          <p:spPr>
            <a:xfrm>
              <a:off x="2550017" y="3799268"/>
              <a:ext cx="1339403" cy="36704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218306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4711" y="624110"/>
            <a:ext cx="9559902" cy="663777"/>
          </a:xfrm>
        </p:spPr>
        <p:txBody>
          <a:bodyPr>
            <a:normAutofit fontScale="90000"/>
          </a:bodyPr>
          <a:lstStyle/>
          <a:p>
            <a:r>
              <a:rPr lang="es-MX" b="1" dirty="0" smtClean="0"/>
              <a:t>GUIÓN EXPLICATIVO</a:t>
            </a:r>
            <a:endParaRPr lang="es-MX" b="1" dirty="0"/>
          </a:p>
        </p:txBody>
      </p:sp>
      <p:sp>
        <p:nvSpPr>
          <p:cNvPr id="3" name="Marcador de contenido 2"/>
          <p:cNvSpPr>
            <a:spLocks noGrp="1"/>
          </p:cNvSpPr>
          <p:nvPr>
            <p:ph idx="1"/>
          </p:nvPr>
        </p:nvSpPr>
        <p:spPr>
          <a:xfrm>
            <a:off x="1674254" y="1416676"/>
            <a:ext cx="9830359" cy="4687910"/>
          </a:xfrm>
        </p:spPr>
        <p:txBody>
          <a:bodyPr/>
          <a:lstStyle/>
          <a:p>
            <a:pPr marL="0" indent="0" algn="just">
              <a:lnSpc>
                <a:spcPct val="150000"/>
              </a:lnSpc>
              <a:buNone/>
            </a:pPr>
            <a:r>
              <a:rPr lang="es-MX" dirty="0" smtClean="0"/>
              <a:t>En esta presentación se mostrará de manera descriptiva  e ilustrativa la elaboración y procedimiento </a:t>
            </a:r>
            <a:r>
              <a:rPr lang="es-MX" dirty="0" smtClean="0"/>
              <a:t>del </a:t>
            </a:r>
            <a:r>
              <a:rPr lang="es-MX" i="1" dirty="0"/>
              <a:t>Modelado de pieza 3d utilizando extrusión y corte</a:t>
            </a:r>
            <a:r>
              <a:rPr lang="es-MX" dirty="0" smtClean="0"/>
              <a:t>  </a:t>
            </a:r>
            <a:r>
              <a:rPr lang="es-MX" dirty="0" smtClean="0"/>
              <a:t>con el uso de herramientas que la interfaz del programa Solid Works proporciona; en su explicación se hará un énfasis de los conceptos básicos más usados marcados dentro del mismo programa y en el temario a partir de la diapositiva 3.</a:t>
            </a:r>
          </a:p>
          <a:p>
            <a:pPr marL="0" indent="0" algn="just">
              <a:lnSpc>
                <a:spcPct val="150000"/>
              </a:lnSpc>
              <a:buNone/>
            </a:pPr>
            <a:r>
              <a:rPr lang="es-MX" dirty="0" smtClean="0"/>
              <a:t>Nuestro objetivo como ingenieros es tener un gran conocimiento de lo  todo que implica para poder desarrollar un producto, y su importancia se refleja en la manera en poder crear, simular, fabricar y sobre todo diseñarlo. </a:t>
            </a:r>
          </a:p>
        </p:txBody>
      </p:sp>
    </p:spTree>
    <p:extLst>
      <p:ext uri="{BB962C8B-B14F-4D97-AF65-F5344CB8AC3E}">
        <p14:creationId xmlns:p14="http://schemas.microsoft.com/office/powerpoint/2010/main" val="379905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3645" y="412123"/>
            <a:ext cx="10509161" cy="5911403"/>
          </a:xfrm>
        </p:spPr>
        <p:txBody>
          <a:bodyPr/>
          <a:lstStyle/>
          <a:p>
            <a:pPr marL="0" indent="0" algn="just">
              <a:lnSpc>
                <a:spcPct val="150000"/>
              </a:lnSpc>
              <a:buNone/>
            </a:pPr>
            <a:r>
              <a:rPr lang="es-MX" dirty="0" smtClean="0"/>
              <a:t>Nos colocamos en la vista lateral y seleccionamos el plano para empezar a trazar nuestro croquis de dos dimensiones mediante un rectángulo de 14x10mm. </a:t>
            </a:r>
            <a:endParaRPr lang="es-MX" dirty="0"/>
          </a:p>
        </p:txBody>
      </p:sp>
      <p:pic>
        <p:nvPicPr>
          <p:cNvPr id="7" name="Imagen 6"/>
          <p:cNvPicPr>
            <a:picLocks noChangeAspect="1"/>
          </p:cNvPicPr>
          <p:nvPr/>
        </p:nvPicPr>
        <p:blipFill rotWithShape="1">
          <a:blip r:embed="rId2"/>
          <a:srcRect l="41264" t="19151" r="27431" b="8853"/>
          <a:stretch/>
        </p:blipFill>
        <p:spPr>
          <a:xfrm>
            <a:off x="1789042" y="1645508"/>
            <a:ext cx="3816627" cy="4678018"/>
          </a:xfrm>
          <a:prstGeom prst="rect">
            <a:avLst/>
          </a:prstGeom>
        </p:spPr>
      </p:pic>
      <p:pic>
        <p:nvPicPr>
          <p:cNvPr id="8" name="Imagen 7"/>
          <p:cNvPicPr>
            <a:picLocks noChangeAspect="1"/>
          </p:cNvPicPr>
          <p:nvPr/>
        </p:nvPicPr>
        <p:blipFill rotWithShape="1">
          <a:blip r:embed="rId3"/>
          <a:srcRect l="41304" t="19255" r="25435" b="7730"/>
          <a:stretch/>
        </p:blipFill>
        <p:spPr>
          <a:xfrm>
            <a:off x="6686655" y="1612377"/>
            <a:ext cx="4055165" cy="4744279"/>
          </a:xfrm>
          <a:prstGeom prst="rect">
            <a:avLst/>
          </a:prstGeom>
        </p:spPr>
      </p:pic>
    </p:spTree>
    <p:extLst>
      <p:ext uri="{BB962C8B-B14F-4D97-AF65-F5344CB8AC3E}">
        <p14:creationId xmlns:p14="http://schemas.microsoft.com/office/powerpoint/2010/main" val="37767446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07584" y="373487"/>
            <a:ext cx="10753858" cy="5885645"/>
          </a:xfrm>
        </p:spPr>
        <p:txBody>
          <a:bodyPr/>
          <a:lstStyle/>
          <a:p>
            <a:pPr marL="0" indent="0" algn="just">
              <a:lnSpc>
                <a:spcPct val="150000"/>
              </a:lnSpc>
              <a:buNone/>
            </a:pPr>
            <a:r>
              <a:rPr lang="es-MX" dirty="0" smtClean="0"/>
              <a:t>Aplicamos nuevamente la operación extruir base/ saliente sobre ese nuevo sólido cerrado y fijo en 2D a 50 mm a través de la vista isométrica para indicar correctamente hacia dónde va a salir dicho volumen. </a:t>
            </a:r>
            <a:endParaRPr lang="es-MX" dirty="0"/>
          </a:p>
        </p:txBody>
      </p:sp>
      <p:pic>
        <p:nvPicPr>
          <p:cNvPr id="4" name="Imagen 3"/>
          <p:cNvPicPr>
            <a:picLocks noChangeAspect="1"/>
          </p:cNvPicPr>
          <p:nvPr/>
        </p:nvPicPr>
        <p:blipFill rotWithShape="1">
          <a:blip r:embed="rId2"/>
          <a:srcRect l="-1" t="18038" r="16867" b="9417"/>
          <a:stretch/>
        </p:blipFill>
        <p:spPr>
          <a:xfrm>
            <a:off x="2211576" y="2047741"/>
            <a:ext cx="7975612" cy="3709115"/>
          </a:xfrm>
          <a:prstGeom prst="rect">
            <a:avLst/>
          </a:prstGeom>
        </p:spPr>
      </p:pic>
    </p:spTree>
    <p:extLst>
      <p:ext uri="{BB962C8B-B14F-4D97-AF65-F5344CB8AC3E}">
        <p14:creationId xmlns:p14="http://schemas.microsoft.com/office/powerpoint/2010/main" val="10075047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45842" y="367046"/>
            <a:ext cx="10270902" cy="5801933"/>
          </a:xfrm>
        </p:spPr>
        <p:txBody>
          <a:bodyPr/>
          <a:lstStyle/>
          <a:p>
            <a:pPr marL="0" indent="0" algn="just">
              <a:lnSpc>
                <a:spcPct val="150000"/>
              </a:lnSpc>
              <a:buNone/>
            </a:pPr>
            <a:r>
              <a:rPr lang="es-MX" u="sng" dirty="0"/>
              <a:t>3.4.1 Operaciones de modelado (extracción-corte, revolución-corte, redondeo</a:t>
            </a:r>
            <a:r>
              <a:rPr lang="es-MX" u="sng" dirty="0" smtClean="0"/>
              <a:t>)</a:t>
            </a:r>
            <a:r>
              <a:rPr lang="es-MX" dirty="0" smtClean="0"/>
              <a:t>: Cuando ya tenemos nuestro segundo volumen, se aplica la operación </a:t>
            </a:r>
            <a:r>
              <a:rPr lang="es-MX" dirty="0" smtClean="0">
                <a:solidFill>
                  <a:srgbClr val="FF0000"/>
                </a:solidFill>
              </a:rPr>
              <a:t>“Redondeo” </a:t>
            </a:r>
            <a:r>
              <a:rPr lang="es-MX" dirty="0" smtClean="0"/>
              <a:t>y la opción de </a:t>
            </a:r>
            <a:r>
              <a:rPr lang="es-MX" dirty="0" smtClean="0">
                <a:solidFill>
                  <a:srgbClr val="92D050"/>
                </a:solidFill>
              </a:rPr>
              <a:t>“Redondeo por cara” </a:t>
            </a:r>
            <a:r>
              <a:rPr lang="es-MX" dirty="0" smtClean="0"/>
              <a:t>a un radio de 6mm. Hay que ser cuidadosos con las caras a seleccionar, la de color azul es para la lateral y la de color rosa es para la posterior. </a:t>
            </a:r>
            <a:endParaRPr lang="es-MX" dirty="0"/>
          </a:p>
        </p:txBody>
      </p:sp>
      <p:grpSp>
        <p:nvGrpSpPr>
          <p:cNvPr id="7" name="Grupo 6"/>
          <p:cNvGrpSpPr/>
          <p:nvPr/>
        </p:nvGrpSpPr>
        <p:grpSpPr>
          <a:xfrm>
            <a:off x="2318196" y="2163651"/>
            <a:ext cx="7765961" cy="4461628"/>
            <a:chOff x="2318196" y="2163651"/>
            <a:chExt cx="7765961" cy="4461628"/>
          </a:xfrm>
        </p:grpSpPr>
        <p:pic>
          <p:nvPicPr>
            <p:cNvPr id="4" name="Imagen 3"/>
            <p:cNvPicPr>
              <a:picLocks noChangeAspect="1"/>
            </p:cNvPicPr>
            <p:nvPr/>
          </p:nvPicPr>
          <p:blipFill rotWithShape="1">
            <a:blip r:embed="rId2"/>
            <a:srcRect l="1163" t="3768" r="12112" b="5453"/>
            <a:stretch/>
          </p:blipFill>
          <p:spPr>
            <a:xfrm>
              <a:off x="2318196" y="2292988"/>
              <a:ext cx="7765961" cy="4332291"/>
            </a:xfrm>
            <a:prstGeom prst="rect">
              <a:avLst/>
            </a:prstGeom>
          </p:spPr>
        </p:pic>
        <p:sp>
          <p:nvSpPr>
            <p:cNvPr id="5" name="Rectángulo 4"/>
            <p:cNvSpPr/>
            <p:nvPr/>
          </p:nvSpPr>
          <p:spPr>
            <a:xfrm>
              <a:off x="6156101" y="2163651"/>
              <a:ext cx="425003" cy="74697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2743199" y="3554569"/>
              <a:ext cx="425003" cy="515155"/>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36225906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7887" y="309093"/>
            <a:ext cx="10560675" cy="6040192"/>
          </a:xfrm>
        </p:spPr>
        <p:txBody>
          <a:bodyPr/>
          <a:lstStyle/>
          <a:p>
            <a:pPr marL="0" indent="0" algn="just">
              <a:lnSpc>
                <a:spcPct val="150000"/>
              </a:lnSpc>
              <a:buNone/>
            </a:pPr>
            <a:r>
              <a:rPr lang="es-MX" dirty="0" smtClean="0"/>
              <a:t>Nos ubicamos en la vista frontal para poder hacer  nuevamente un plano con una distancia de cero en las dos primeras referencias y dibujamos un rectángulo de derecha a izquierda  de  14X10 mm. </a:t>
            </a:r>
            <a:endParaRPr lang="es-MX" dirty="0"/>
          </a:p>
        </p:txBody>
      </p:sp>
      <p:grpSp>
        <p:nvGrpSpPr>
          <p:cNvPr id="6" name="Grupo 5"/>
          <p:cNvGrpSpPr/>
          <p:nvPr/>
        </p:nvGrpSpPr>
        <p:grpSpPr>
          <a:xfrm>
            <a:off x="1455312" y="1493949"/>
            <a:ext cx="9968248" cy="5164429"/>
            <a:chOff x="1326524" y="2063348"/>
            <a:chExt cx="8595394" cy="4813971"/>
          </a:xfrm>
        </p:grpSpPr>
        <p:pic>
          <p:nvPicPr>
            <p:cNvPr id="4" name="Imagen 3"/>
            <p:cNvPicPr>
              <a:picLocks noChangeAspect="1"/>
            </p:cNvPicPr>
            <p:nvPr/>
          </p:nvPicPr>
          <p:blipFill rotWithShape="1">
            <a:blip r:embed="rId2"/>
            <a:srcRect t="23649" r="18891" b="25803"/>
            <a:stretch/>
          </p:blipFill>
          <p:spPr>
            <a:xfrm>
              <a:off x="3387143" y="2063348"/>
              <a:ext cx="6534775" cy="2289712"/>
            </a:xfrm>
            <a:prstGeom prst="rect">
              <a:avLst/>
            </a:prstGeom>
          </p:spPr>
        </p:pic>
        <p:pic>
          <p:nvPicPr>
            <p:cNvPr id="5" name="Imagen 4"/>
            <p:cNvPicPr>
              <a:picLocks noChangeAspect="1"/>
            </p:cNvPicPr>
            <p:nvPr/>
          </p:nvPicPr>
          <p:blipFill rotWithShape="1">
            <a:blip r:embed="rId3"/>
            <a:srcRect l="51127" t="49951" r="11268" b="12588"/>
            <a:stretch/>
          </p:blipFill>
          <p:spPr>
            <a:xfrm>
              <a:off x="1326524" y="4791918"/>
              <a:ext cx="3928057" cy="2085401"/>
            </a:xfrm>
            <a:prstGeom prst="rect">
              <a:avLst/>
            </a:prstGeom>
          </p:spPr>
        </p:pic>
      </p:grpSp>
    </p:spTree>
    <p:extLst>
      <p:ext uri="{BB962C8B-B14F-4D97-AF65-F5344CB8AC3E}">
        <p14:creationId xmlns:p14="http://schemas.microsoft.com/office/powerpoint/2010/main" val="16785793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412124"/>
            <a:ext cx="10399690" cy="5455276"/>
          </a:xfrm>
        </p:spPr>
        <p:txBody>
          <a:bodyPr/>
          <a:lstStyle/>
          <a:p>
            <a:pPr marL="0" indent="0" algn="just">
              <a:lnSpc>
                <a:spcPct val="150000"/>
              </a:lnSpc>
              <a:buNone/>
            </a:pPr>
            <a:r>
              <a:rPr lang="es-MX" dirty="0" smtClean="0"/>
              <a:t>Si ya se tiene esta extrucción, se pasa la vista superior para hacer el redondeo  de 6 mm de dicho segmento del elemento, considerando la selección correcta de las caras. </a:t>
            </a:r>
            <a:endParaRPr lang="es-MX" dirty="0"/>
          </a:p>
        </p:txBody>
      </p:sp>
      <p:pic>
        <p:nvPicPr>
          <p:cNvPr id="4" name="Imagen 3"/>
          <p:cNvPicPr>
            <a:picLocks noChangeAspect="1"/>
          </p:cNvPicPr>
          <p:nvPr/>
        </p:nvPicPr>
        <p:blipFill rotWithShape="1">
          <a:blip r:embed="rId2"/>
          <a:srcRect l="316" t="17247" r="13170" b="5255"/>
          <a:stretch/>
        </p:blipFill>
        <p:spPr>
          <a:xfrm>
            <a:off x="1223492" y="1481070"/>
            <a:ext cx="10547798" cy="5035640"/>
          </a:xfrm>
          <a:prstGeom prst="rect">
            <a:avLst/>
          </a:prstGeom>
        </p:spPr>
      </p:pic>
    </p:spTree>
    <p:extLst>
      <p:ext uri="{BB962C8B-B14F-4D97-AF65-F5344CB8AC3E}">
        <p14:creationId xmlns:p14="http://schemas.microsoft.com/office/powerpoint/2010/main" val="1424201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599" y="386366"/>
            <a:ext cx="10438327" cy="5481034"/>
          </a:xfrm>
        </p:spPr>
        <p:txBody>
          <a:bodyPr/>
          <a:lstStyle/>
          <a:p>
            <a:pPr marL="0" indent="0" algn="just">
              <a:lnSpc>
                <a:spcPct val="150000"/>
              </a:lnSpc>
              <a:buNone/>
            </a:pPr>
            <a:r>
              <a:rPr lang="es-MX" dirty="0" smtClean="0"/>
              <a:t>De igual manera se trabaja con la vista superior pero se hará un redondeo para las siguiente áreas. </a:t>
            </a:r>
            <a:endParaRPr lang="es-MX" dirty="0"/>
          </a:p>
        </p:txBody>
      </p:sp>
      <p:pic>
        <p:nvPicPr>
          <p:cNvPr id="4" name="Imagen 3"/>
          <p:cNvPicPr>
            <a:picLocks noChangeAspect="1"/>
          </p:cNvPicPr>
          <p:nvPr/>
        </p:nvPicPr>
        <p:blipFill rotWithShape="1">
          <a:blip r:embed="rId2"/>
          <a:srcRect t="22201" r="6831"/>
          <a:stretch/>
        </p:blipFill>
        <p:spPr>
          <a:xfrm>
            <a:off x="1138370" y="2395470"/>
            <a:ext cx="4705075" cy="2093863"/>
          </a:xfrm>
          <a:prstGeom prst="rect">
            <a:avLst/>
          </a:prstGeom>
        </p:spPr>
      </p:pic>
      <p:pic>
        <p:nvPicPr>
          <p:cNvPr id="5" name="Imagen 4"/>
          <p:cNvPicPr>
            <a:picLocks noChangeAspect="1"/>
          </p:cNvPicPr>
          <p:nvPr/>
        </p:nvPicPr>
        <p:blipFill rotWithShape="1">
          <a:blip r:embed="rId3"/>
          <a:srcRect l="211" t="22004" r="4190" b="8227"/>
          <a:stretch/>
        </p:blipFill>
        <p:spPr>
          <a:xfrm>
            <a:off x="6542467" y="2395470"/>
            <a:ext cx="5383369" cy="2093863"/>
          </a:xfrm>
          <a:prstGeom prst="rect">
            <a:avLst/>
          </a:prstGeom>
        </p:spPr>
      </p:pic>
    </p:spTree>
    <p:extLst>
      <p:ext uri="{BB962C8B-B14F-4D97-AF65-F5344CB8AC3E}">
        <p14:creationId xmlns:p14="http://schemas.microsoft.com/office/powerpoint/2010/main" val="5534642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759854"/>
            <a:ext cx="10399690" cy="5107546"/>
          </a:xfrm>
        </p:spPr>
        <p:txBody>
          <a:bodyPr/>
          <a:lstStyle/>
          <a:p>
            <a:pPr marL="0" indent="0" algn="just">
              <a:lnSpc>
                <a:spcPct val="150000"/>
              </a:lnSpc>
              <a:buNone/>
            </a:pPr>
            <a:r>
              <a:rPr lang="es-MX" dirty="0" smtClean="0"/>
              <a:t>Para poder terminar los sólidos con su respectivo base, se  necesitará hacer un círculo definido grande con una parte vacía; es decir, habrá un círculo pequeño de 5 mm y el más grande donde este tendrá que respetar el primer círculo dibujado porque fue constructivo. Estos deben estar en el mismo centro. </a:t>
            </a:r>
            <a:endParaRPr lang="es-MX" dirty="0"/>
          </a:p>
        </p:txBody>
      </p:sp>
      <p:pic>
        <p:nvPicPr>
          <p:cNvPr id="5" name="Imagen 4"/>
          <p:cNvPicPr>
            <a:picLocks noChangeAspect="1"/>
          </p:cNvPicPr>
          <p:nvPr/>
        </p:nvPicPr>
        <p:blipFill>
          <a:blip r:embed="rId2"/>
          <a:stretch>
            <a:fillRect/>
          </a:stretch>
        </p:blipFill>
        <p:spPr>
          <a:xfrm>
            <a:off x="3374265" y="2911086"/>
            <a:ext cx="7091965" cy="3779612"/>
          </a:xfrm>
          <a:prstGeom prst="rect">
            <a:avLst/>
          </a:prstGeom>
        </p:spPr>
      </p:pic>
    </p:spTree>
    <p:extLst>
      <p:ext uri="{BB962C8B-B14F-4D97-AF65-F5344CB8AC3E}">
        <p14:creationId xmlns:p14="http://schemas.microsoft.com/office/powerpoint/2010/main" val="39828616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5234" y="701898"/>
            <a:ext cx="4153438" cy="5035639"/>
          </a:xfrm>
        </p:spPr>
        <p:txBody>
          <a:bodyPr>
            <a:normAutofit fontScale="92500" lnSpcReduction="20000"/>
          </a:bodyPr>
          <a:lstStyle/>
          <a:p>
            <a:pPr marL="0" indent="0" algn="just">
              <a:lnSpc>
                <a:spcPct val="150000"/>
              </a:lnSpc>
              <a:buNone/>
            </a:pPr>
            <a:r>
              <a:rPr lang="es-MX" dirty="0" smtClean="0"/>
              <a:t>Nos colocamos en el panel de operaciones y nos vamos a opción de “Extruir saliente/base” con la característica de seleccionar el área entre los dos círculos definidos. En nuestro menú de opciones de dicha operación, se selecciona la de “Hasta una profundidad específica” porque nos permite extruir la parte de los 33 mm del sólido superior y aumentarle del lado izquierdo los 5 mm, ya que en nuestro dibujo a realizar lo marca así, es conveniente ocupar la vista lateral. </a:t>
            </a:r>
            <a:endParaRPr lang="es-MX" dirty="0"/>
          </a:p>
        </p:txBody>
      </p:sp>
      <p:pic>
        <p:nvPicPr>
          <p:cNvPr id="4" name="Imagen 3"/>
          <p:cNvPicPr>
            <a:picLocks noChangeAspect="1"/>
          </p:cNvPicPr>
          <p:nvPr/>
        </p:nvPicPr>
        <p:blipFill rotWithShape="1">
          <a:blip r:embed="rId2"/>
          <a:srcRect t="16850" r="30841"/>
          <a:stretch/>
        </p:blipFill>
        <p:spPr>
          <a:xfrm>
            <a:off x="5422006" y="1159099"/>
            <a:ext cx="6431783" cy="4121239"/>
          </a:xfrm>
          <a:prstGeom prst="rect">
            <a:avLst/>
          </a:prstGeom>
        </p:spPr>
      </p:pic>
    </p:spTree>
    <p:extLst>
      <p:ext uri="{BB962C8B-B14F-4D97-AF65-F5344CB8AC3E}">
        <p14:creationId xmlns:p14="http://schemas.microsoft.com/office/powerpoint/2010/main" val="17095238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437882"/>
            <a:ext cx="9601200" cy="5429518"/>
          </a:xfrm>
        </p:spPr>
        <p:txBody>
          <a:bodyPr/>
          <a:lstStyle/>
          <a:p>
            <a:pPr marL="0" indent="0" algn="just">
              <a:lnSpc>
                <a:spcPct val="150000"/>
              </a:lnSpc>
              <a:buNone/>
            </a:pPr>
            <a:r>
              <a:rPr lang="es-MX" dirty="0" smtClean="0"/>
              <a:t>En nuestra vista frontal se realizará la última extrucción de nuestra pieza con el trazado de estos croquis de dos dimensiones, iniciando por la línea horizontal; no se necesita hacer un plano debido a que se selecciona dicha cara a utilizar. La operación extruir será de la opción “Hasta la profundidad específica” y la primera </a:t>
            </a:r>
            <a:r>
              <a:rPr lang="es-MX" dirty="0" smtClean="0">
                <a:solidFill>
                  <a:schemeClr val="accent2">
                    <a:lumMod val="75000"/>
                  </a:schemeClr>
                </a:solidFill>
              </a:rPr>
              <a:t>dirección será a la izquierda a 14 mm.  </a:t>
            </a:r>
            <a:endParaRPr lang="es-MX" dirty="0">
              <a:solidFill>
                <a:schemeClr val="accent2">
                  <a:lumMod val="75000"/>
                </a:schemeClr>
              </a:solidFill>
            </a:endParaRPr>
          </a:p>
        </p:txBody>
      </p:sp>
      <p:grpSp>
        <p:nvGrpSpPr>
          <p:cNvPr id="8" name="Grupo 7"/>
          <p:cNvGrpSpPr/>
          <p:nvPr/>
        </p:nvGrpSpPr>
        <p:grpSpPr>
          <a:xfrm>
            <a:off x="1506827" y="2932288"/>
            <a:ext cx="10221533" cy="2829596"/>
            <a:chOff x="1481070" y="2932288"/>
            <a:chExt cx="10221533" cy="2829596"/>
          </a:xfrm>
        </p:grpSpPr>
        <p:pic>
          <p:nvPicPr>
            <p:cNvPr id="4" name="Imagen 3"/>
            <p:cNvPicPr>
              <a:picLocks noChangeAspect="1"/>
            </p:cNvPicPr>
            <p:nvPr/>
          </p:nvPicPr>
          <p:blipFill rotWithShape="1">
            <a:blip r:embed="rId2"/>
            <a:srcRect l="37394" t="20219" r="24261" b="8822"/>
            <a:stretch/>
          </p:blipFill>
          <p:spPr>
            <a:xfrm>
              <a:off x="1481070" y="3037804"/>
              <a:ext cx="2655136" cy="2618564"/>
            </a:xfrm>
            <a:prstGeom prst="rect">
              <a:avLst/>
            </a:prstGeom>
          </p:spPr>
        </p:pic>
        <p:pic>
          <p:nvPicPr>
            <p:cNvPr id="5" name="Imagen 4"/>
            <p:cNvPicPr>
              <a:picLocks noChangeAspect="1"/>
            </p:cNvPicPr>
            <p:nvPr/>
          </p:nvPicPr>
          <p:blipFill rotWithShape="1">
            <a:blip r:embed="rId3"/>
            <a:srcRect t="13679" r="31127" b="35977"/>
            <a:stretch/>
          </p:blipFill>
          <p:spPr>
            <a:xfrm>
              <a:off x="4439231" y="2932288"/>
              <a:ext cx="7263372" cy="2829596"/>
            </a:xfrm>
            <a:prstGeom prst="rect">
              <a:avLst/>
            </a:prstGeom>
          </p:spPr>
        </p:pic>
        <p:sp>
          <p:nvSpPr>
            <p:cNvPr id="6" name="Rectángulo 5"/>
            <p:cNvSpPr/>
            <p:nvPr/>
          </p:nvSpPr>
          <p:spPr>
            <a:xfrm>
              <a:off x="4439231" y="4172755"/>
              <a:ext cx="351710" cy="437882"/>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10122794" y="4636394"/>
              <a:ext cx="959476" cy="540913"/>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1371362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437882"/>
            <a:ext cx="10489842" cy="5429518"/>
          </a:xfrm>
        </p:spPr>
        <p:txBody>
          <a:bodyPr/>
          <a:lstStyle/>
          <a:p>
            <a:pPr marL="0" indent="0" algn="just">
              <a:lnSpc>
                <a:spcPct val="150000"/>
              </a:lnSpc>
              <a:buNone/>
            </a:pPr>
            <a:r>
              <a:rPr lang="es-MX" dirty="0" smtClean="0"/>
              <a:t>La operación “Corte” consistirá en realizar cuatro croquis de dos dimensiones pero ubicados en diferentes posiciones y vistas, de las siguientes figuras con sus acotaciones establecidas de los primeros.  Se pudo trabajar de cualquiera de las dos caras marcadas aunque si nos ubicamos en la parte posterior de la pieza no podremos cortarlo por la opción “Todo” ya que afectaría el diseño, por el momento se dejaría a un corte de 36 mm. </a:t>
            </a:r>
            <a:endParaRPr lang="es-MX" dirty="0"/>
          </a:p>
        </p:txBody>
      </p:sp>
      <p:grpSp>
        <p:nvGrpSpPr>
          <p:cNvPr id="9" name="Grupo 8"/>
          <p:cNvGrpSpPr/>
          <p:nvPr/>
        </p:nvGrpSpPr>
        <p:grpSpPr>
          <a:xfrm>
            <a:off x="1159098" y="2995317"/>
            <a:ext cx="10812443" cy="3018928"/>
            <a:chOff x="1159098" y="2995317"/>
            <a:chExt cx="10812443" cy="3018928"/>
          </a:xfrm>
        </p:grpSpPr>
        <p:grpSp>
          <p:nvGrpSpPr>
            <p:cNvPr id="7" name="Grupo 6"/>
            <p:cNvGrpSpPr/>
            <p:nvPr/>
          </p:nvGrpSpPr>
          <p:grpSpPr>
            <a:xfrm>
              <a:off x="1159098" y="2995317"/>
              <a:ext cx="4803061" cy="3018927"/>
              <a:chOff x="2459864" y="1996225"/>
              <a:chExt cx="7868992" cy="4043967"/>
            </a:xfrm>
          </p:grpSpPr>
          <p:pic>
            <p:nvPicPr>
              <p:cNvPr id="4" name="Imagen 3"/>
              <p:cNvPicPr>
                <a:picLocks noChangeAspect="1"/>
              </p:cNvPicPr>
              <p:nvPr/>
            </p:nvPicPr>
            <p:blipFill rotWithShape="1">
              <a:blip r:embed="rId2"/>
              <a:srcRect l="26303" t="21408" r="9155" b="16354"/>
              <a:stretch/>
            </p:blipFill>
            <p:spPr>
              <a:xfrm>
                <a:off x="2459864" y="1996225"/>
                <a:ext cx="7868992" cy="4043967"/>
              </a:xfrm>
              <a:prstGeom prst="rect">
                <a:avLst/>
              </a:prstGeom>
            </p:spPr>
          </p:pic>
          <p:sp>
            <p:nvSpPr>
              <p:cNvPr id="5" name="Rectángulo 4"/>
              <p:cNvSpPr/>
              <p:nvPr/>
            </p:nvSpPr>
            <p:spPr>
              <a:xfrm>
                <a:off x="4417454" y="2739442"/>
                <a:ext cx="1790163" cy="18230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5821508" y="3718238"/>
                <a:ext cx="3258098" cy="19189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8" name="Imagen 7"/>
            <p:cNvPicPr>
              <a:picLocks noChangeAspect="1"/>
            </p:cNvPicPr>
            <p:nvPr/>
          </p:nvPicPr>
          <p:blipFill>
            <a:blip r:embed="rId3"/>
            <a:stretch>
              <a:fillRect/>
            </a:stretch>
          </p:blipFill>
          <p:spPr>
            <a:xfrm>
              <a:off x="6306906" y="2995318"/>
              <a:ext cx="5664635" cy="3018927"/>
            </a:xfrm>
            <a:prstGeom prst="rect">
              <a:avLst/>
            </a:prstGeom>
          </p:spPr>
        </p:pic>
      </p:grpSp>
    </p:spTree>
    <p:extLst>
      <p:ext uri="{BB962C8B-B14F-4D97-AF65-F5344CB8AC3E}">
        <p14:creationId xmlns:p14="http://schemas.microsoft.com/office/powerpoint/2010/main" val="1698069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4436" y="224864"/>
            <a:ext cx="8911687" cy="1280890"/>
          </a:xfrm>
        </p:spPr>
        <p:txBody>
          <a:bodyPr>
            <a:normAutofit/>
          </a:bodyPr>
          <a:lstStyle/>
          <a:p>
            <a:r>
              <a:rPr lang="es-MX" sz="3200" dirty="0" smtClean="0">
                <a:solidFill>
                  <a:schemeClr val="bg2">
                    <a:lumMod val="25000"/>
                  </a:schemeClr>
                </a:solidFill>
              </a:rPr>
              <a:t>INDICE</a:t>
            </a:r>
            <a:r>
              <a:rPr lang="es-MX" sz="3200" dirty="0" smtClean="0">
                <a:solidFill>
                  <a:schemeClr val="bg2">
                    <a:lumMod val="25000"/>
                  </a:schemeClr>
                </a:solidFill>
              </a:rPr>
              <a:t>: </a:t>
            </a:r>
            <a:endParaRPr lang="es-MX" sz="3200" dirty="0">
              <a:solidFill>
                <a:schemeClr val="bg2">
                  <a:lumMod val="25000"/>
                </a:schemeClr>
              </a:solidFill>
            </a:endParaRPr>
          </a:p>
        </p:txBody>
      </p:sp>
      <p:sp>
        <p:nvSpPr>
          <p:cNvPr id="3" name="Marcador de contenido 2"/>
          <p:cNvSpPr>
            <a:spLocks noGrp="1"/>
          </p:cNvSpPr>
          <p:nvPr>
            <p:ph sz="half" idx="2"/>
          </p:nvPr>
        </p:nvSpPr>
        <p:spPr>
          <a:xfrm>
            <a:off x="1239642" y="734096"/>
            <a:ext cx="4790941" cy="5781258"/>
          </a:xfrm>
        </p:spPr>
        <p:txBody>
          <a:bodyPr>
            <a:normAutofit fontScale="55000" lnSpcReduction="20000"/>
          </a:bodyPr>
          <a:lstStyle/>
          <a:p>
            <a:pPr algn="just">
              <a:lnSpc>
                <a:spcPct val="120000"/>
              </a:lnSpc>
            </a:pPr>
            <a:r>
              <a:rPr lang="es-MX" dirty="0" smtClean="0"/>
              <a:t>Unidad 1. Introducción</a:t>
            </a:r>
          </a:p>
          <a:p>
            <a:pPr marL="0" indent="0" algn="just">
              <a:lnSpc>
                <a:spcPct val="120000"/>
              </a:lnSpc>
              <a:buNone/>
            </a:pPr>
            <a:r>
              <a:rPr lang="es-MX" dirty="0" smtClean="0"/>
              <a:t>Contenido:</a:t>
            </a:r>
          </a:p>
          <a:p>
            <a:pPr marL="0" indent="0" algn="just">
              <a:lnSpc>
                <a:spcPct val="120000"/>
              </a:lnSpc>
              <a:buNone/>
            </a:pPr>
            <a:r>
              <a:rPr lang="es-MX" dirty="0"/>
              <a:t> </a:t>
            </a:r>
            <a:r>
              <a:rPr lang="es-MX" dirty="0" smtClean="0"/>
              <a:t> </a:t>
            </a:r>
            <a:r>
              <a:rPr lang="es-MX" u="sng" dirty="0" smtClean="0"/>
              <a:t>1.1 Exploración del ambiente del software</a:t>
            </a:r>
          </a:p>
          <a:p>
            <a:pPr marL="0" indent="0" algn="just">
              <a:lnSpc>
                <a:spcPct val="120000"/>
              </a:lnSpc>
              <a:buNone/>
            </a:pPr>
            <a:r>
              <a:rPr lang="es-MX" u="sng" dirty="0"/>
              <a:t> </a:t>
            </a:r>
            <a:r>
              <a:rPr lang="es-MX" u="sng" dirty="0" smtClean="0"/>
              <a:t> 1.2 Intención del diseño</a:t>
            </a:r>
          </a:p>
          <a:p>
            <a:pPr marL="0" indent="0" algn="just">
              <a:lnSpc>
                <a:spcPct val="120000"/>
              </a:lnSpc>
              <a:buNone/>
            </a:pPr>
            <a:r>
              <a:rPr lang="es-MX" dirty="0"/>
              <a:t>  </a:t>
            </a:r>
            <a:r>
              <a:rPr lang="es-MX" dirty="0" smtClean="0"/>
              <a:t>1.3 Referencias de archivo </a:t>
            </a:r>
          </a:p>
          <a:p>
            <a:pPr marL="0" indent="0" algn="just">
              <a:lnSpc>
                <a:spcPct val="120000"/>
              </a:lnSpc>
              <a:buNone/>
            </a:pPr>
            <a:r>
              <a:rPr lang="es-MX" dirty="0" smtClean="0"/>
              <a:t>  </a:t>
            </a:r>
            <a:r>
              <a:rPr lang="es-MX" u="sng" dirty="0" smtClean="0"/>
              <a:t>1.4 Configuración de archivos</a:t>
            </a:r>
          </a:p>
          <a:p>
            <a:pPr marL="0" indent="0" algn="just">
              <a:lnSpc>
                <a:spcPct val="120000"/>
              </a:lnSpc>
              <a:buNone/>
            </a:pPr>
            <a:r>
              <a:rPr lang="es-MX" dirty="0"/>
              <a:t>  </a:t>
            </a:r>
            <a:r>
              <a:rPr lang="es-MX" dirty="0" smtClean="0"/>
              <a:t>1.5 Interfaz de usuario con el software</a:t>
            </a:r>
          </a:p>
          <a:p>
            <a:pPr algn="just">
              <a:lnSpc>
                <a:spcPct val="120000"/>
              </a:lnSpc>
            </a:pPr>
            <a:r>
              <a:rPr lang="es-MX" dirty="0" smtClean="0"/>
              <a:t>Unidad 2. Croquis definido en dos dimensiones</a:t>
            </a:r>
          </a:p>
          <a:p>
            <a:pPr marL="0" indent="0" algn="just">
              <a:lnSpc>
                <a:spcPct val="120000"/>
              </a:lnSpc>
              <a:buNone/>
            </a:pPr>
            <a:r>
              <a:rPr lang="es-MX" dirty="0" smtClean="0"/>
              <a:t>Contenido:</a:t>
            </a:r>
          </a:p>
          <a:p>
            <a:pPr marL="0" indent="0" algn="just">
              <a:lnSpc>
                <a:spcPct val="120000"/>
              </a:lnSpc>
              <a:buNone/>
            </a:pPr>
            <a:r>
              <a:rPr lang="es-MX" u="sng" dirty="0"/>
              <a:t> </a:t>
            </a:r>
            <a:r>
              <a:rPr lang="es-MX" u="sng" dirty="0" smtClean="0"/>
              <a:t> 2.1 ¿Cómo iniciar a trazar el croquis? Planeación, análisis y ejecución. </a:t>
            </a:r>
          </a:p>
          <a:p>
            <a:pPr marL="0" indent="0" algn="just">
              <a:lnSpc>
                <a:spcPct val="120000"/>
              </a:lnSpc>
              <a:buNone/>
            </a:pPr>
            <a:r>
              <a:rPr lang="es-MX" u="sng" dirty="0"/>
              <a:t> </a:t>
            </a:r>
            <a:r>
              <a:rPr lang="es-MX" u="sng" dirty="0" smtClean="0"/>
              <a:t> 2.2 Selección de plano de trabajo</a:t>
            </a:r>
          </a:p>
          <a:p>
            <a:pPr marL="0" indent="0" algn="just">
              <a:lnSpc>
                <a:spcPct val="120000"/>
              </a:lnSpc>
              <a:buNone/>
            </a:pPr>
            <a:r>
              <a:rPr lang="es-MX" dirty="0"/>
              <a:t> </a:t>
            </a:r>
            <a:r>
              <a:rPr lang="es-MX" dirty="0" smtClean="0"/>
              <a:t> 2.3 Croquis en dos dimensiones</a:t>
            </a:r>
          </a:p>
          <a:p>
            <a:pPr marL="0" indent="0" algn="just">
              <a:lnSpc>
                <a:spcPct val="120000"/>
              </a:lnSpc>
              <a:buNone/>
            </a:pPr>
            <a:r>
              <a:rPr lang="es-MX" dirty="0"/>
              <a:t> </a:t>
            </a:r>
            <a:r>
              <a:rPr lang="es-MX" dirty="0" smtClean="0"/>
              <a:t>    2.3.1 Línea y línea constructiva </a:t>
            </a:r>
          </a:p>
          <a:p>
            <a:pPr marL="0" indent="0" algn="just">
              <a:lnSpc>
                <a:spcPct val="120000"/>
              </a:lnSpc>
              <a:buNone/>
            </a:pPr>
            <a:r>
              <a:rPr lang="es-MX" dirty="0" smtClean="0"/>
              <a:t>     2.3.2 Arcos </a:t>
            </a:r>
          </a:p>
          <a:p>
            <a:pPr marL="0" indent="0" algn="just">
              <a:lnSpc>
                <a:spcPct val="120000"/>
              </a:lnSpc>
              <a:buNone/>
            </a:pPr>
            <a:r>
              <a:rPr lang="es-MX" dirty="0"/>
              <a:t> </a:t>
            </a:r>
            <a:r>
              <a:rPr lang="es-MX" dirty="0" smtClean="0"/>
              <a:t>    2.3.3 Elipse</a:t>
            </a:r>
          </a:p>
          <a:p>
            <a:pPr marL="0" indent="0" algn="just">
              <a:lnSpc>
                <a:spcPct val="120000"/>
              </a:lnSpc>
              <a:buNone/>
            </a:pPr>
            <a:r>
              <a:rPr lang="es-MX" dirty="0"/>
              <a:t> </a:t>
            </a:r>
            <a:r>
              <a:rPr lang="es-MX" dirty="0" smtClean="0"/>
              <a:t>    2.3.4 Polígono</a:t>
            </a:r>
          </a:p>
          <a:p>
            <a:pPr marL="0" indent="0" algn="just">
              <a:lnSpc>
                <a:spcPct val="120000"/>
              </a:lnSpc>
              <a:buNone/>
            </a:pPr>
            <a:r>
              <a:rPr lang="es-MX" dirty="0"/>
              <a:t> </a:t>
            </a:r>
            <a:r>
              <a:rPr lang="es-MX" dirty="0" smtClean="0"/>
              <a:t>    2.3.5 Spline </a:t>
            </a:r>
          </a:p>
          <a:p>
            <a:pPr marL="0" indent="0" algn="just">
              <a:lnSpc>
                <a:spcPct val="120000"/>
              </a:lnSpc>
              <a:buNone/>
            </a:pPr>
            <a:r>
              <a:rPr lang="es-MX" dirty="0" smtClean="0"/>
              <a:t>     2.3.6 Cortar, extender, borrar, acotar y mover</a:t>
            </a:r>
          </a:p>
          <a:p>
            <a:pPr marL="0" indent="0">
              <a:buNone/>
            </a:pPr>
            <a:endParaRPr lang="es-MX" dirty="0"/>
          </a:p>
          <a:p>
            <a:pPr marL="0" indent="0">
              <a:buNone/>
            </a:pPr>
            <a:endParaRPr lang="es-MX" dirty="0" smtClean="0"/>
          </a:p>
        </p:txBody>
      </p:sp>
      <p:sp>
        <p:nvSpPr>
          <p:cNvPr id="6" name="Marcador de contenido 5"/>
          <p:cNvSpPr>
            <a:spLocks noGrp="1"/>
          </p:cNvSpPr>
          <p:nvPr>
            <p:ph sz="quarter" idx="4"/>
          </p:nvPr>
        </p:nvSpPr>
        <p:spPr>
          <a:xfrm>
            <a:off x="6130344" y="379411"/>
            <a:ext cx="5808372" cy="6135943"/>
          </a:xfrm>
        </p:spPr>
        <p:txBody>
          <a:bodyPr>
            <a:noAutofit/>
          </a:bodyPr>
          <a:lstStyle/>
          <a:p>
            <a:pPr marL="0" indent="0" algn="just">
              <a:buNone/>
            </a:pPr>
            <a:r>
              <a:rPr lang="es-MX" sz="1400" dirty="0" smtClean="0"/>
              <a:t> </a:t>
            </a:r>
            <a:r>
              <a:rPr lang="es-MX" sz="1100" u="sng" dirty="0" smtClean="0"/>
              <a:t>2.4 Relaciones geométricas</a:t>
            </a:r>
          </a:p>
          <a:p>
            <a:pPr marL="0" indent="0" algn="just">
              <a:buNone/>
            </a:pPr>
            <a:r>
              <a:rPr lang="es-MX" sz="1100" u="sng" dirty="0"/>
              <a:t> </a:t>
            </a:r>
            <a:r>
              <a:rPr lang="es-MX" sz="1100" u="sng" dirty="0" smtClean="0"/>
              <a:t>  2.4.1 Vertical, horizontal, tangente, igual, perpendicular, concéntrico, colineal y coincidente</a:t>
            </a:r>
          </a:p>
          <a:p>
            <a:pPr marL="0" indent="0" algn="just">
              <a:buNone/>
            </a:pPr>
            <a:r>
              <a:rPr lang="es-MX" sz="1100" dirty="0"/>
              <a:t> </a:t>
            </a:r>
            <a:r>
              <a:rPr lang="es-MX" sz="1100" dirty="0" smtClean="0"/>
              <a:t>2.5 Herramientas avanzadas de croquis</a:t>
            </a:r>
          </a:p>
          <a:p>
            <a:pPr marL="0" indent="0" algn="just">
              <a:buNone/>
            </a:pPr>
            <a:r>
              <a:rPr lang="es-MX" sz="1100" dirty="0"/>
              <a:t> </a:t>
            </a:r>
            <a:r>
              <a:rPr lang="es-MX" sz="1100" dirty="0" smtClean="0"/>
              <a:t>  2.5.1 Arreglos rectangulares y polares</a:t>
            </a:r>
          </a:p>
          <a:p>
            <a:pPr marL="0" indent="0" algn="just">
              <a:buNone/>
            </a:pPr>
            <a:r>
              <a:rPr lang="es-MX" sz="1100" dirty="0"/>
              <a:t> </a:t>
            </a:r>
            <a:r>
              <a:rPr lang="es-MX" sz="1100" dirty="0" smtClean="0"/>
              <a:t>  2.5.2 Simetría</a:t>
            </a:r>
          </a:p>
          <a:p>
            <a:pPr marL="0" indent="0" algn="just">
              <a:buNone/>
            </a:pPr>
            <a:r>
              <a:rPr lang="es-MX" sz="1100" dirty="0" smtClean="0"/>
              <a:t>   2.5.3 Equidistancia</a:t>
            </a:r>
          </a:p>
          <a:p>
            <a:pPr algn="just"/>
            <a:r>
              <a:rPr lang="es-MX" sz="1400" dirty="0" smtClean="0"/>
              <a:t> </a:t>
            </a:r>
            <a:r>
              <a:rPr lang="es-MX" sz="1100" u="sng" dirty="0" smtClean="0"/>
              <a:t>Unidad 3. Modelado básico de piezas</a:t>
            </a:r>
          </a:p>
          <a:p>
            <a:pPr marL="0" indent="0" algn="just">
              <a:buNone/>
            </a:pPr>
            <a:r>
              <a:rPr lang="es-MX" sz="1100" u="sng" dirty="0" smtClean="0"/>
              <a:t>Contenido:</a:t>
            </a:r>
          </a:p>
          <a:p>
            <a:pPr marL="0" indent="0" algn="just">
              <a:buNone/>
            </a:pPr>
            <a:r>
              <a:rPr lang="es-MX" sz="1100" u="sng" dirty="0"/>
              <a:t> </a:t>
            </a:r>
            <a:r>
              <a:rPr lang="es-MX" sz="1100" u="sng" dirty="0" smtClean="0"/>
              <a:t>  3.1 </a:t>
            </a:r>
            <a:r>
              <a:rPr lang="es-MX" sz="1100" u="sng" dirty="0"/>
              <a:t>¿Cómo iniciar a realizar el modelado paramétrico?</a:t>
            </a:r>
          </a:p>
          <a:p>
            <a:pPr marL="0" indent="0" algn="just">
              <a:buNone/>
            </a:pPr>
            <a:r>
              <a:rPr lang="es-MX" sz="1100" u="sng" dirty="0" smtClean="0"/>
              <a:t>   3.2  Selección del perfil más apropiado</a:t>
            </a:r>
          </a:p>
          <a:p>
            <a:pPr marL="0" indent="0" algn="just">
              <a:buNone/>
            </a:pPr>
            <a:r>
              <a:rPr lang="es-MX" sz="1100" u="sng" dirty="0"/>
              <a:t> </a:t>
            </a:r>
            <a:r>
              <a:rPr lang="es-MX" sz="1100" u="sng" dirty="0" smtClean="0"/>
              <a:t>  3.3 Selección del plano de croquis</a:t>
            </a:r>
          </a:p>
          <a:p>
            <a:pPr marL="0" indent="0" algn="just">
              <a:buNone/>
            </a:pPr>
            <a:r>
              <a:rPr lang="es-MX" sz="1100" u="sng" dirty="0"/>
              <a:t> </a:t>
            </a:r>
            <a:r>
              <a:rPr lang="es-MX" sz="1100" u="sng" dirty="0" smtClean="0"/>
              <a:t>  3.4 Detalles de la pieza</a:t>
            </a:r>
          </a:p>
          <a:p>
            <a:pPr marL="0" indent="0" algn="just">
              <a:buNone/>
            </a:pPr>
            <a:r>
              <a:rPr lang="es-MX" sz="1100" dirty="0"/>
              <a:t> </a:t>
            </a:r>
            <a:r>
              <a:rPr lang="es-MX" sz="1100" dirty="0" smtClean="0"/>
              <a:t>    </a:t>
            </a:r>
            <a:r>
              <a:rPr lang="es-MX" sz="1100" u="sng" dirty="0" smtClean="0"/>
              <a:t>3.4.1 Operaciones de modelado (extracción-corte, revolución-corte, redondeo)</a:t>
            </a:r>
          </a:p>
          <a:p>
            <a:pPr marL="0" indent="0" algn="just">
              <a:buNone/>
            </a:pPr>
            <a:r>
              <a:rPr lang="es-MX" sz="1100" u="sng" dirty="0"/>
              <a:t> </a:t>
            </a:r>
            <a:r>
              <a:rPr lang="es-MX" sz="1100" u="sng" dirty="0" smtClean="0"/>
              <a:t>    3.4.2 Operaciones avanzadas de modelado (arreglos, asistente taladro, simetría, barrido, recubrir, insertar nuevo plano, estampado, grabado y rotulado)</a:t>
            </a:r>
          </a:p>
          <a:p>
            <a:pPr marL="0" indent="0" algn="just">
              <a:buNone/>
            </a:pPr>
            <a:r>
              <a:rPr lang="es-MX" sz="1100" dirty="0"/>
              <a:t> </a:t>
            </a:r>
            <a:r>
              <a:rPr lang="es-MX" sz="1100" dirty="0" smtClean="0"/>
              <a:t>   </a:t>
            </a:r>
            <a:r>
              <a:rPr lang="es-MX" sz="1100" u="sng" dirty="0" smtClean="0"/>
              <a:t>3.5 Definición de la pieza (material, color, textura)</a:t>
            </a:r>
          </a:p>
          <a:p>
            <a:pPr marL="0" indent="0" algn="just">
              <a:buNone/>
            </a:pPr>
            <a:r>
              <a:rPr lang="es-MX" sz="1100" dirty="0"/>
              <a:t> </a:t>
            </a:r>
            <a:r>
              <a:rPr lang="es-MX" sz="1100" dirty="0" smtClean="0"/>
              <a:t>  3.6 Conceptos básicos de detalle </a:t>
            </a:r>
          </a:p>
          <a:p>
            <a:pPr marL="0" indent="0" algn="just">
              <a:buNone/>
            </a:pPr>
            <a:r>
              <a:rPr lang="es-MX" sz="1100" u="sng" dirty="0"/>
              <a:t> </a:t>
            </a:r>
            <a:r>
              <a:rPr lang="es-MX" sz="1100" u="sng" dirty="0" smtClean="0"/>
              <a:t>  3.7 Vistas de dibujo</a:t>
            </a:r>
          </a:p>
          <a:p>
            <a:pPr marL="0" indent="0" algn="just">
              <a:buNone/>
            </a:pPr>
            <a:r>
              <a:rPr lang="es-MX" sz="1100" dirty="0"/>
              <a:t> </a:t>
            </a:r>
            <a:r>
              <a:rPr lang="es-MX" sz="1100" dirty="0" smtClean="0"/>
              <a:t>  3.8 Centro de círculo</a:t>
            </a:r>
          </a:p>
          <a:p>
            <a:pPr marL="0" indent="0" algn="just">
              <a:buNone/>
            </a:pPr>
            <a:r>
              <a:rPr lang="es-MX" sz="1100" dirty="0"/>
              <a:t> </a:t>
            </a:r>
            <a:r>
              <a:rPr lang="es-MX" sz="1100" dirty="0" smtClean="0"/>
              <a:t> 3.9 Acotación</a:t>
            </a:r>
          </a:p>
        </p:txBody>
      </p:sp>
      <p:sp>
        <p:nvSpPr>
          <p:cNvPr id="7" name="Marcador de contenido 2"/>
          <p:cNvSpPr txBox="1">
            <a:spLocks/>
          </p:cNvSpPr>
          <p:nvPr/>
        </p:nvSpPr>
        <p:spPr>
          <a:xfrm>
            <a:off x="1239641" y="734096"/>
            <a:ext cx="4790941" cy="5781258"/>
          </a:xfrm>
          <a:prstGeom prst="rect">
            <a:avLst/>
          </a:prstGeom>
        </p:spPr>
        <p:txBody>
          <a:bodyPr vert="horz" lIns="91440" tIns="45720" rIns="91440" bIns="45720" rtlCol="0">
            <a:normAutofit fontScale="55000" lnSpcReduction="20000"/>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lgn="just">
              <a:lnSpc>
                <a:spcPct val="120000"/>
              </a:lnSpc>
            </a:pPr>
            <a:r>
              <a:rPr lang="es-MX" dirty="0" smtClean="0"/>
              <a:t>Unidad 1. Introducción</a:t>
            </a:r>
          </a:p>
          <a:p>
            <a:pPr marL="0" indent="0" algn="just">
              <a:lnSpc>
                <a:spcPct val="120000"/>
              </a:lnSpc>
              <a:buFont typeface="Franklin Gothic Book" panose="020B0503020102020204" pitchFamily="34" charset="0"/>
              <a:buNone/>
            </a:pPr>
            <a:r>
              <a:rPr lang="es-MX" dirty="0" smtClean="0"/>
              <a:t>Contenido:</a:t>
            </a:r>
          </a:p>
          <a:p>
            <a:pPr marL="0" indent="0" algn="just">
              <a:lnSpc>
                <a:spcPct val="120000"/>
              </a:lnSpc>
              <a:buFont typeface="Franklin Gothic Book" panose="020B0503020102020204" pitchFamily="34" charset="0"/>
              <a:buNone/>
            </a:pPr>
            <a:r>
              <a:rPr lang="es-MX" dirty="0" smtClean="0"/>
              <a:t>  </a:t>
            </a:r>
            <a:r>
              <a:rPr lang="es-MX" u="sng" dirty="0" smtClean="0"/>
              <a:t>1.1 Exploración del ambiente del software</a:t>
            </a:r>
          </a:p>
          <a:p>
            <a:pPr marL="0" indent="0" algn="just">
              <a:lnSpc>
                <a:spcPct val="120000"/>
              </a:lnSpc>
              <a:buFont typeface="Franklin Gothic Book" panose="020B0503020102020204" pitchFamily="34" charset="0"/>
              <a:buNone/>
            </a:pPr>
            <a:r>
              <a:rPr lang="es-MX" u="sng" dirty="0" smtClean="0"/>
              <a:t>  1.2 Intención del diseño</a:t>
            </a:r>
          </a:p>
          <a:p>
            <a:pPr marL="0" indent="0" algn="just">
              <a:lnSpc>
                <a:spcPct val="120000"/>
              </a:lnSpc>
              <a:buFont typeface="Franklin Gothic Book" panose="020B0503020102020204" pitchFamily="34" charset="0"/>
              <a:buNone/>
            </a:pPr>
            <a:r>
              <a:rPr lang="es-MX" dirty="0" smtClean="0"/>
              <a:t>  1.3 Referencias de archivo </a:t>
            </a:r>
          </a:p>
          <a:p>
            <a:pPr marL="0" indent="0" algn="just">
              <a:lnSpc>
                <a:spcPct val="120000"/>
              </a:lnSpc>
              <a:buFont typeface="Franklin Gothic Book" panose="020B0503020102020204" pitchFamily="34" charset="0"/>
              <a:buNone/>
            </a:pPr>
            <a:r>
              <a:rPr lang="es-MX" dirty="0" smtClean="0"/>
              <a:t>  </a:t>
            </a:r>
            <a:r>
              <a:rPr lang="es-MX" u="sng" dirty="0" smtClean="0"/>
              <a:t>1.4 Configuración de archivos</a:t>
            </a:r>
          </a:p>
          <a:p>
            <a:pPr marL="0" indent="0" algn="just">
              <a:lnSpc>
                <a:spcPct val="120000"/>
              </a:lnSpc>
              <a:buFont typeface="Franklin Gothic Book" panose="020B0503020102020204" pitchFamily="34" charset="0"/>
              <a:buNone/>
            </a:pPr>
            <a:r>
              <a:rPr lang="es-MX" dirty="0" smtClean="0"/>
              <a:t>  1.5 Interfaz de usuario con el software</a:t>
            </a:r>
          </a:p>
          <a:p>
            <a:pPr algn="just">
              <a:lnSpc>
                <a:spcPct val="120000"/>
              </a:lnSpc>
            </a:pPr>
            <a:r>
              <a:rPr lang="es-MX" dirty="0" smtClean="0"/>
              <a:t>Unidad 2. Croquis definido en dos dimensiones</a:t>
            </a:r>
          </a:p>
          <a:p>
            <a:pPr marL="0" indent="0" algn="just">
              <a:lnSpc>
                <a:spcPct val="120000"/>
              </a:lnSpc>
              <a:buFont typeface="Franklin Gothic Book" panose="020B0503020102020204" pitchFamily="34" charset="0"/>
              <a:buNone/>
            </a:pPr>
            <a:r>
              <a:rPr lang="es-MX" dirty="0" smtClean="0"/>
              <a:t>Contenido:</a:t>
            </a:r>
          </a:p>
          <a:p>
            <a:pPr marL="0" indent="0" algn="just">
              <a:lnSpc>
                <a:spcPct val="120000"/>
              </a:lnSpc>
              <a:buFont typeface="Franklin Gothic Book" panose="020B0503020102020204" pitchFamily="34" charset="0"/>
              <a:buNone/>
            </a:pPr>
            <a:r>
              <a:rPr lang="es-MX" u="sng" dirty="0" smtClean="0"/>
              <a:t>  2.1 ¿Cómo iniciar a trazar el croquis? Planeación, análisis y ejecución. </a:t>
            </a:r>
          </a:p>
          <a:p>
            <a:pPr marL="0" indent="0" algn="just">
              <a:lnSpc>
                <a:spcPct val="120000"/>
              </a:lnSpc>
              <a:buFont typeface="Franklin Gothic Book" panose="020B0503020102020204" pitchFamily="34" charset="0"/>
              <a:buNone/>
            </a:pPr>
            <a:r>
              <a:rPr lang="es-MX" u="sng" dirty="0" smtClean="0"/>
              <a:t>  2.2 Selección de plano de trabajo</a:t>
            </a:r>
          </a:p>
          <a:p>
            <a:pPr marL="0" indent="0" algn="just">
              <a:lnSpc>
                <a:spcPct val="120000"/>
              </a:lnSpc>
              <a:buFont typeface="Franklin Gothic Book" panose="020B0503020102020204" pitchFamily="34" charset="0"/>
              <a:buNone/>
            </a:pPr>
            <a:r>
              <a:rPr lang="es-MX" u="sng" dirty="0" smtClean="0"/>
              <a:t>  2.3 Croquis en dos dimensiones</a:t>
            </a:r>
          </a:p>
          <a:p>
            <a:pPr marL="0" indent="0" algn="just">
              <a:lnSpc>
                <a:spcPct val="120000"/>
              </a:lnSpc>
              <a:buFont typeface="Franklin Gothic Book" panose="020B0503020102020204" pitchFamily="34" charset="0"/>
              <a:buNone/>
            </a:pPr>
            <a:r>
              <a:rPr lang="es-MX" dirty="0" smtClean="0"/>
              <a:t>     </a:t>
            </a:r>
            <a:r>
              <a:rPr lang="es-MX" u="sng" dirty="0" smtClean="0"/>
              <a:t>2.3.1 Línea y línea constructiva </a:t>
            </a:r>
          </a:p>
          <a:p>
            <a:pPr marL="0" indent="0" algn="just">
              <a:lnSpc>
                <a:spcPct val="120000"/>
              </a:lnSpc>
              <a:buFont typeface="Franklin Gothic Book" panose="020B0503020102020204" pitchFamily="34" charset="0"/>
              <a:buNone/>
            </a:pPr>
            <a:r>
              <a:rPr lang="es-MX" dirty="0" smtClean="0"/>
              <a:t>     </a:t>
            </a:r>
            <a:r>
              <a:rPr lang="es-MX" u="sng" dirty="0" smtClean="0"/>
              <a:t>2.3.2 Arcos </a:t>
            </a:r>
          </a:p>
          <a:p>
            <a:pPr marL="0" indent="0" algn="just">
              <a:lnSpc>
                <a:spcPct val="120000"/>
              </a:lnSpc>
              <a:buFont typeface="Franklin Gothic Book" panose="020B0503020102020204" pitchFamily="34" charset="0"/>
              <a:buNone/>
            </a:pPr>
            <a:r>
              <a:rPr lang="es-MX" dirty="0" smtClean="0"/>
              <a:t>     2.3.3 Elipse</a:t>
            </a:r>
          </a:p>
          <a:p>
            <a:pPr marL="0" indent="0" algn="just">
              <a:lnSpc>
                <a:spcPct val="120000"/>
              </a:lnSpc>
              <a:buFont typeface="Franklin Gothic Book" panose="020B0503020102020204" pitchFamily="34" charset="0"/>
              <a:buNone/>
            </a:pPr>
            <a:r>
              <a:rPr lang="es-MX" dirty="0" smtClean="0"/>
              <a:t>     </a:t>
            </a:r>
            <a:r>
              <a:rPr lang="es-MX" u="sng" dirty="0" smtClean="0"/>
              <a:t>2.3.4 Polígono</a:t>
            </a:r>
          </a:p>
          <a:p>
            <a:pPr marL="0" indent="0" algn="just">
              <a:lnSpc>
                <a:spcPct val="120000"/>
              </a:lnSpc>
              <a:buFont typeface="Franklin Gothic Book" panose="020B0503020102020204" pitchFamily="34" charset="0"/>
              <a:buNone/>
            </a:pPr>
            <a:r>
              <a:rPr lang="es-MX" dirty="0" smtClean="0"/>
              <a:t>     2.3.5 Spline </a:t>
            </a:r>
          </a:p>
          <a:p>
            <a:pPr marL="0" indent="0" algn="just">
              <a:lnSpc>
                <a:spcPct val="120000"/>
              </a:lnSpc>
              <a:buFont typeface="Franklin Gothic Book" panose="020B0503020102020204" pitchFamily="34" charset="0"/>
              <a:buNone/>
            </a:pPr>
            <a:r>
              <a:rPr lang="es-MX" dirty="0" smtClean="0"/>
              <a:t>     </a:t>
            </a:r>
            <a:r>
              <a:rPr lang="es-MX" u="sng" dirty="0" smtClean="0"/>
              <a:t>2.3.6 Cortar, extender, borrar, acotar y mover</a:t>
            </a:r>
          </a:p>
          <a:p>
            <a:pPr marL="0" indent="0">
              <a:buFont typeface="Franklin Gothic Book" panose="020B0503020102020204" pitchFamily="34" charset="0"/>
              <a:buNone/>
            </a:pPr>
            <a:endParaRPr lang="es-MX" dirty="0" smtClean="0"/>
          </a:p>
          <a:p>
            <a:pPr marL="0" indent="0">
              <a:buFont typeface="Franklin Gothic Book" panose="020B0503020102020204" pitchFamily="34" charset="0"/>
              <a:buNone/>
            </a:pPr>
            <a:endParaRPr lang="es-MX" dirty="0" smtClean="0"/>
          </a:p>
        </p:txBody>
      </p:sp>
    </p:spTree>
    <p:extLst>
      <p:ext uri="{BB962C8B-B14F-4D97-AF65-F5344CB8AC3E}">
        <p14:creationId xmlns:p14="http://schemas.microsoft.com/office/powerpoint/2010/main" val="4936655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599" y="309093"/>
            <a:ext cx="9884535" cy="6014434"/>
          </a:xfrm>
          <a:noFill/>
          <a:ln>
            <a:noFill/>
          </a:ln>
        </p:spPr>
        <p:txBody>
          <a:bodyPr/>
          <a:lstStyle/>
          <a:p>
            <a:pPr marL="0" indent="0" algn="just">
              <a:lnSpc>
                <a:spcPct val="150000"/>
              </a:lnSpc>
              <a:buNone/>
            </a:pPr>
            <a:r>
              <a:rPr lang="es-MX" dirty="0" smtClean="0"/>
              <a:t>Para el tercer croquis, nos ubicaremos en la vista posterior para trazar y quitar el exceso de la extracción  mediante esta figura con las medidas exactas.  Se corte se ve de mejor manera y nos vamos a la vista superior para </a:t>
            </a:r>
            <a:r>
              <a:rPr lang="es-MX" dirty="0" smtClean="0">
                <a:solidFill>
                  <a:schemeClr val="accent6">
                    <a:lumMod val="50000"/>
                  </a:schemeClr>
                </a:solidFill>
              </a:rPr>
              <a:t>no reducir este segmento de la pieza</a:t>
            </a:r>
            <a:r>
              <a:rPr lang="es-MX" dirty="0" smtClean="0"/>
              <a:t>. </a:t>
            </a:r>
            <a:endParaRPr lang="es-MX" dirty="0"/>
          </a:p>
        </p:txBody>
      </p:sp>
      <p:grpSp>
        <p:nvGrpSpPr>
          <p:cNvPr id="9" name="Grupo 8"/>
          <p:cNvGrpSpPr/>
          <p:nvPr/>
        </p:nvGrpSpPr>
        <p:grpSpPr>
          <a:xfrm>
            <a:off x="1159019" y="2356834"/>
            <a:ext cx="10309695" cy="2402050"/>
            <a:chOff x="1159019" y="2356834"/>
            <a:chExt cx="10309695" cy="2402050"/>
          </a:xfrm>
        </p:grpSpPr>
        <p:pic>
          <p:nvPicPr>
            <p:cNvPr id="6" name="Imagen 5"/>
            <p:cNvPicPr>
              <a:picLocks noChangeAspect="1"/>
            </p:cNvPicPr>
            <p:nvPr/>
          </p:nvPicPr>
          <p:blipFill rotWithShape="1">
            <a:blip r:embed="rId2"/>
            <a:srcRect l="37711" t="29734" r="24578" b="19327"/>
            <a:stretch/>
          </p:blipFill>
          <p:spPr>
            <a:xfrm>
              <a:off x="1159019" y="2356834"/>
              <a:ext cx="3333874" cy="2400017"/>
            </a:xfrm>
            <a:prstGeom prst="rect">
              <a:avLst/>
            </a:prstGeom>
          </p:spPr>
        </p:pic>
        <p:pic>
          <p:nvPicPr>
            <p:cNvPr id="7" name="Imagen 6"/>
            <p:cNvPicPr>
              <a:picLocks noChangeAspect="1"/>
            </p:cNvPicPr>
            <p:nvPr/>
          </p:nvPicPr>
          <p:blipFill rotWithShape="1">
            <a:blip r:embed="rId3"/>
            <a:srcRect l="212" t="28346" r="31866" b="25434"/>
            <a:stretch/>
          </p:blipFill>
          <p:spPr>
            <a:xfrm>
              <a:off x="5190186" y="2356834"/>
              <a:ext cx="6278528" cy="2402050"/>
            </a:xfrm>
            <a:prstGeom prst="rect">
              <a:avLst/>
            </a:prstGeom>
          </p:spPr>
        </p:pic>
        <p:sp>
          <p:nvSpPr>
            <p:cNvPr id="8" name="Rectángulo 7"/>
            <p:cNvSpPr/>
            <p:nvPr/>
          </p:nvSpPr>
          <p:spPr>
            <a:xfrm>
              <a:off x="8638541" y="3966693"/>
              <a:ext cx="1815922" cy="656823"/>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3048198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35994" y="560231"/>
            <a:ext cx="10154992" cy="959476"/>
          </a:xfrm>
        </p:spPr>
        <p:txBody>
          <a:bodyPr>
            <a:normAutofit lnSpcReduction="10000"/>
          </a:bodyPr>
          <a:lstStyle/>
          <a:p>
            <a:pPr marL="0" indent="0" algn="just">
              <a:lnSpc>
                <a:spcPct val="150000"/>
              </a:lnSpc>
              <a:buNone/>
            </a:pPr>
            <a:r>
              <a:rPr lang="es-MX" dirty="0" smtClean="0"/>
              <a:t>Para el último corte, nos ubicamos en la vista frontal la cara marcada, para hacer el corte de un rectángulo de 5X2 mm, se escoge la opción por todo. </a:t>
            </a:r>
            <a:endParaRPr lang="es-MX" dirty="0"/>
          </a:p>
        </p:txBody>
      </p:sp>
      <p:grpSp>
        <p:nvGrpSpPr>
          <p:cNvPr id="8" name="Grupo 7"/>
          <p:cNvGrpSpPr/>
          <p:nvPr/>
        </p:nvGrpSpPr>
        <p:grpSpPr>
          <a:xfrm>
            <a:off x="1168757" y="1738648"/>
            <a:ext cx="10422229" cy="3219718"/>
            <a:chOff x="1168757" y="1738648"/>
            <a:chExt cx="10422229" cy="3219718"/>
          </a:xfrm>
        </p:grpSpPr>
        <p:grpSp>
          <p:nvGrpSpPr>
            <p:cNvPr id="7" name="Grupo 6"/>
            <p:cNvGrpSpPr/>
            <p:nvPr/>
          </p:nvGrpSpPr>
          <p:grpSpPr>
            <a:xfrm>
              <a:off x="1168757" y="1738648"/>
              <a:ext cx="3403242" cy="3219718"/>
              <a:chOff x="1181636" y="1674254"/>
              <a:chExt cx="5331854" cy="4572000"/>
            </a:xfrm>
          </p:grpSpPr>
          <p:pic>
            <p:nvPicPr>
              <p:cNvPr id="4" name="Imagen 3"/>
              <p:cNvPicPr>
                <a:picLocks noChangeAspect="1"/>
              </p:cNvPicPr>
              <p:nvPr/>
            </p:nvPicPr>
            <p:blipFill rotWithShape="1">
              <a:blip r:embed="rId2"/>
              <a:srcRect l="37288" t="19823" r="18979" b="9813"/>
              <a:stretch/>
            </p:blipFill>
            <p:spPr>
              <a:xfrm>
                <a:off x="1181636" y="1674254"/>
                <a:ext cx="5331854" cy="4572000"/>
              </a:xfrm>
              <a:prstGeom prst="rect">
                <a:avLst/>
              </a:prstGeom>
            </p:spPr>
          </p:pic>
          <p:sp>
            <p:nvSpPr>
              <p:cNvPr id="5" name="Rectángulo 4"/>
              <p:cNvSpPr/>
              <p:nvPr/>
            </p:nvSpPr>
            <p:spPr>
              <a:xfrm>
                <a:off x="1181636" y="1674254"/>
                <a:ext cx="3132787" cy="1931831"/>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6" name="Imagen 5"/>
            <p:cNvPicPr>
              <a:picLocks noChangeAspect="1"/>
            </p:cNvPicPr>
            <p:nvPr/>
          </p:nvPicPr>
          <p:blipFill rotWithShape="1">
            <a:blip r:embed="rId3"/>
            <a:srcRect l="106" t="22003" r="36514" b="25274"/>
            <a:stretch/>
          </p:blipFill>
          <p:spPr>
            <a:xfrm>
              <a:off x="4909465" y="1867437"/>
              <a:ext cx="6681521" cy="2962141"/>
            </a:xfrm>
            <a:prstGeom prst="rect">
              <a:avLst/>
            </a:prstGeom>
          </p:spPr>
        </p:pic>
      </p:grpSp>
    </p:spTree>
    <p:extLst>
      <p:ext uri="{BB962C8B-B14F-4D97-AF65-F5344CB8AC3E}">
        <p14:creationId xmlns:p14="http://schemas.microsoft.com/office/powerpoint/2010/main" val="8105073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23493" y="412123"/>
            <a:ext cx="10509161" cy="5769735"/>
          </a:xfrm>
        </p:spPr>
        <p:txBody>
          <a:bodyPr/>
          <a:lstStyle/>
          <a:p>
            <a:pPr marL="0" indent="0" algn="just">
              <a:lnSpc>
                <a:spcPct val="150000"/>
              </a:lnSpc>
              <a:buNone/>
            </a:pPr>
            <a:r>
              <a:rPr lang="es-MX" dirty="0"/>
              <a:t> </a:t>
            </a:r>
            <a:r>
              <a:rPr lang="es-MX" u="sng" dirty="0"/>
              <a:t>3.5 Definición de la pieza (material, color, textura</a:t>
            </a:r>
            <a:r>
              <a:rPr lang="es-MX" u="sng" dirty="0" smtClean="0"/>
              <a:t>)</a:t>
            </a:r>
            <a:r>
              <a:rPr lang="es-MX" dirty="0" smtClean="0"/>
              <a:t>: Al terminar de darle forma a nuestra pieza, ya que el diseño aún no ha finalizado debido a que su apariencia debe ser única, debemos estar en la pantalla inicio donde se muestren nuestra metodología de la elaboración del elemento. Si seleccionamos una cara y damos clic derecho nos aparece su menú de edición y ubicamos el botón de apariencias para seleccionar esa operación editar su apariencia. Al igual podemos elegir el material sobre el cuál va a estar fabricado esta pieza. </a:t>
            </a:r>
            <a:endParaRPr lang="es-MX" dirty="0"/>
          </a:p>
        </p:txBody>
      </p:sp>
      <p:pic>
        <p:nvPicPr>
          <p:cNvPr id="4" name="Imagen 3"/>
          <p:cNvPicPr>
            <a:picLocks noChangeAspect="1"/>
          </p:cNvPicPr>
          <p:nvPr/>
        </p:nvPicPr>
        <p:blipFill rotWithShape="1">
          <a:blip r:embed="rId2"/>
          <a:srcRect t="36434" r="85396" b="34228"/>
          <a:stretch/>
        </p:blipFill>
        <p:spPr>
          <a:xfrm>
            <a:off x="2438802" y="3632110"/>
            <a:ext cx="1548015" cy="1657350"/>
          </a:xfrm>
          <a:prstGeom prst="rect">
            <a:avLst/>
          </a:prstGeom>
        </p:spPr>
      </p:pic>
      <p:pic>
        <p:nvPicPr>
          <p:cNvPr id="11" name="Imagen 10"/>
          <p:cNvPicPr>
            <a:picLocks noChangeAspect="1"/>
          </p:cNvPicPr>
          <p:nvPr/>
        </p:nvPicPr>
        <p:blipFill rotWithShape="1">
          <a:blip r:embed="rId3"/>
          <a:srcRect l="44790" t="27157" r="23415" b="9813"/>
          <a:stretch/>
        </p:blipFill>
        <p:spPr>
          <a:xfrm>
            <a:off x="6220496" y="3126883"/>
            <a:ext cx="3275929" cy="3460950"/>
          </a:xfrm>
          <a:prstGeom prst="rect">
            <a:avLst/>
          </a:prstGeom>
        </p:spPr>
      </p:pic>
      <p:grpSp>
        <p:nvGrpSpPr>
          <p:cNvPr id="12" name="Grupo 11"/>
          <p:cNvGrpSpPr/>
          <p:nvPr/>
        </p:nvGrpSpPr>
        <p:grpSpPr>
          <a:xfrm>
            <a:off x="7418230" y="4287126"/>
            <a:ext cx="1815922" cy="1471267"/>
            <a:chOff x="4404574" y="4414376"/>
            <a:chExt cx="1815922" cy="1471267"/>
          </a:xfrm>
        </p:grpSpPr>
        <p:sp>
          <p:nvSpPr>
            <p:cNvPr id="9" name="Rectángulo 8"/>
            <p:cNvSpPr/>
            <p:nvPr/>
          </p:nvSpPr>
          <p:spPr>
            <a:xfrm>
              <a:off x="4404574" y="4414376"/>
              <a:ext cx="1815922" cy="1471267"/>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pic>
          <p:nvPicPr>
            <p:cNvPr id="10" name="Imagen 9"/>
            <p:cNvPicPr>
              <a:picLocks noChangeAspect="1"/>
            </p:cNvPicPr>
            <p:nvPr/>
          </p:nvPicPr>
          <p:blipFill>
            <a:blip r:embed="rId4"/>
            <a:stretch>
              <a:fillRect/>
            </a:stretch>
          </p:blipFill>
          <p:spPr>
            <a:xfrm>
              <a:off x="4502910" y="4588035"/>
              <a:ext cx="1619250" cy="1123950"/>
            </a:xfrm>
            <a:prstGeom prst="rect">
              <a:avLst/>
            </a:prstGeom>
          </p:spPr>
        </p:pic>
      </p:grpSp>
      <p:sp>
        <p:nvSpPr>
          <p:cNvPr id="13" name="Rectángulo 12"/>
          <p:cNvSpPr/>
          <p:nvPr/>
        </p:nvSpPr>
        <p:spPr>
          <a:xfrm>
            <a:off x="2537138" y="4855335"/>
            <a:ext cx="1455313" cy="257578"/>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1031695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371600" y="256478"/>
            <a:ext cx="10348332" cy="5610922"/>
          </a:xfrm>
        </p:spPr>
        <p:txBody>
          <a:bodyPr/>
          <a:lstStyle/>
          <a:p>
            <a:pPr marL="0" indent="0">
              <a:buNone/>
            </a:pPr>
            <a:r>
              <a:rPr lang="es-MX" u="sng" dirty="0"/>
              <a:t>3.7 Vistas de </a:t>
            </a:r>
            <a:r>
              <a:rPr lang="es-MX" u="sng" dirty="0" smtClean="0"/>
              <a:t>dibujo</a:t>
            </a:r>
            <a:r>
              <a:rPr lang="es-MX" dirty="0" smtClean="0"/>
              <a:t>: Si se desea observar todas las vistas de dicho elemento, se da clic en el siguiente botón. </a:t>
            </a:r>
            <a:endParaRPr lang="es-MX" u="sng" dirty="0"/>
          </a:p>
          <a:p>
            <a:endParaRPr lang="es-MX" dirty="0"/>
          </a:p>
        </p:txBody>
      </p:sp>
      <p:pic>
        <p:nvPicPr>
          <p:cNvPr id="7" name="Imagen 6"/>
          <p:cNvPicPr>
            <a:picLocks noChangeAspect="1"/>
          </p:cNvPicPr>
          <p:nvPr/>
        </p:nvPicPr>
        <p:blipFill rotWithShape="1">
          <a:blip r:embed="rId2"/>
          <a:srcRect l="40976" t="12845" r="26464" b="19366"/>
          <a:stretch/>
        </p:blipFill>
        <p:spPr>
          <a:xfrm>
            <a:off x="2704334" y="991817"/>
            <a:ext cx="4805597" cy="5332055"/>
          </a:xfrm>
          <a:prstGeom prst="rect">
            <a:avLst/>
          </a:prstGeom>
        </p:spPr>
      </p:pic>
      <p:sp>
        <p:nvSpPr>
          <p:cNvPr id="2" name="Rectángulo 1"/>
          <p:cNvSpPr/>
          <p:nvPr/>
        </p:nvSpPr>
        <p:spPr>
          <a:xfrm>
            <a:off x="5243604" y="2430302"/>
            <a:ext cx="502276" cy="45076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Flecha curvada hacia abajo 2"/>
          <p:cNvSpPr/>
          <p:nvPr/>
        </p:nvSpPr>
        <p:spPr>
          <a:xfrm>
            <a:off x="8610567" y="2400521"/>
            <a:ext cx="2877268" cy="2415082"/>
          </a:xfrm>
          <a:prstGeom prst="curved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30886522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371600" y="256478"/>
            <a:ext cx="10348332" cy="813786"/>
          </a:xfrm>
        </p:spPr>
        <p:txBody>
          <a:bodyPr/>
          <a:lstStyle/>
          <a:p>
            <a:pPr marL="0" indent="0">
              <a:buNone/>
            </a:pPr>
            <a:r>
              <a:rPr lang="es-MX" u="sng" dirty="0"/>
              <a:t>3.7 Vistas de </a:t>
            </a:r>
            <a:r>
              <a:rPr lang="es-MX" u="sng" dirty="0" smtClean="0"/>
              <a:t>dibujo</a:t>
            </a:r>
            <a:r>
              <a:rPr lang="es-MX" dirty="0" smtClean="0"/>
              <a:t>: Si se desea observar todas las vistas de dicho elemento, se da clic en el siguiente botón. </a:t>
            </a:r>
            <a:endParaRPr lang="es-MX" u="sng" dirty="0"/>
          </a:p>
          <a:p>
            <a:endParaRPr lang="es-MX" dirty="0"/>
          </a:p>
        </p:txBody>
      </p:sp>
      <p:pic>
        <p:nvPicPr>
          <p:cNvPr id="8" name="Imagen 7"/>
          <p:cNvPicPr>
            <a:picLocks noChangeAspect="1"/>
          </p:cNvPicPr>
          <p:nvPr/>
        </p:nvPicPr>
        <p:blipFill rotWithShape="1">
          <a:blip r:embed="rId2"/>
          <a:srcRect l="21157" t="17811" r="12686" b="9095"/>
          <a:stretch/>
        </p:blipFill>
        <p:spPr>
          <a:xfrm>
            <a:off x="2370207" y="1380844"/>
            <a:ext cx="8351118" cy="49174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483760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44092" y="2488737"/>
            <a:ext cx="6096000" cy="2700739"/>
          </a:xfrm>
          <a:prstGeom prst="rect">
            <a:avLst/>
          </a:prstGeom>
        </p:spPr>
        <p:txBody>
          <a:bodyPr>
            <a:spAutoFit/>
          </a:bodyPr>
          <a:lstStyle/>
          <a:p>
            <a:pPr algn="just">
              <a:lnSpc>
                <a:spcPct val="115000"/>
              </a:lnSpc>
              <a:spcAft>
                <a:spcPts val="600"/>
              </a:spcAft>
            </a:pPr>
            <a:r>
              <a:rPr lang="es-MX" dirty="0">
                <a:latin typeface="Arial" panose="020B0604020202020204" pitchFamily="34" charset="0"/>
                <a:ea typeface="Times New Roman" panose="02020603050405020304" pitchFamily="18" charset="0"/>
              </a:rPr>
              <a:t>Jensen, C. (2006). </a:t>
            </a:r>
            <a:r>
              <a:rPr lang="es-MX" i="1" dirty="0">
                <a:latin typeface="Arial" panose="020B0604020202020204" pitchFamily="34" charset="0"/>
                <a:ea typeface="Times New Roman" panose="02020603050405020304" pitchFamily="18" charset="0"/>
              </a:rPr>
              <a:t>Dibujo y diseño de ingeniería</a:t>
            </a:r>
            <a:r>
              <a:rPr lang="es-MX" dirty="0">
                <a:latin typeface="Arial" panose="020B0604020202020204" pitchFamily="34" charset="0"/>
                <a:ea typeface="Times New Roman" panose="02020603050405020304" pitchFamily="18" charset="0"/>
              </a:rPr>
              <a:t> (6ta. </a:t>
            </a:r>
            <a:r>
              <a:rPr lang="en-US" dirty="0" err="1">
                <a:latin typeface="Arial" panose="020B0604020202020204" pitchFamily="34" charset="0"/>
                <a:ea typeface="Times New Roman" panose="02020603050405020304" pitchFamily="18" charset="0"/>
              </a:rPr>
              <a:t>Edición</a:t>
            </a:r>
            <a:r>
              <a:rPr lang="en-US" dirty="0">
                <a:latin typeface="Arial" panose="020B0604020202020204" pitchFamily="34" charset="0"/>
                <a:ea typeface="Times New Roman" panose="02020603050405020304" pitchFamily="18" charset="0"/>
              </a:rPr>
              <a:t>). Boston, McGraw Hill</a:t>
            </a:r>
            <a:r>
              <a:rPr lang="en-US" dirty="0" smtClean="0">
                <a:latin typeface="Arial" panose="020B0604020202020204" pitchFamily="34" charset="0"/>
                <a:ea typeface="Times New Roman" panose="02020603050405020304" pitchFamily="18" charset="0"/>
              </a:rPr>
              <a:t>.</a:t>
            </a:r>
          </a:p>
          <a:p>
            <a:pPr algn="just">
              <a:lnSpc>
                <a:spcPct val="115000"/>
              </a:lnSpc>
              <a:spcAft>
                <a:spcPts val="600"/>
              </a:spcAft>
            </a:pPr>
            <a:endParaRPr lang="es-MX" sz="2000" dirty="0">
              <a:latin typeface="Times New Roman" panose="02020603050405020304" pitchFamily="18" charset="0"/>
              <a:ea typeface="Times New Roman" panose="02020603050405020304" pitchFamily="18" charset="0"/>
            </a:endParaRPr>
          </a:p>
          <a:p>
            <a:pPr algn="just">
              <a:lnSpc>
                <a:spcPct val="115000"/>
              </a:lnSpc>
              <a:spcAft>
                <a:spcPts val="600"/>
              </a:spcAft>
            </a:pPr>
            <a:r>
              <a:rPr lang="en-US" dirty="0" err="1">
                <a:latin typeface="Arial" panose="020B0604020202020204" pitchFamily="34" charset="0"/>
                <a:ea typeface="Times New Roman" panose="02020603050405020304" pitchFamily="18" charset="0"/>
              </a:rPr>
              <a:t>Tickoo</a:t>
            </a:r>
            <a:r>
              <a:rPr lang="en-US" dirty="0">
                <a:latin typeface="Arial" panose="020B0604020202020204" pitchFamily="34" charset="0"/>
                <a:ea typeface="Times New Roman" panose="02020603050405020304" pitchFamily="18" charset="0"/>
              </a:rPr>
              <a:t> Sham. (2015). </a:t>
            </a:r>
            <a:r>
              <a:rPr lang="en-US" i="1" dirty="0">
                <a:latin typeface="Arial" panose="020B0604020202020204" pitchFamily="34" charset="0"/>
                <a:ea typeface="Times New Roman" panose="02020603050405020304" pitchFamily="18" charset="0"/>
              </a:rPr>
              <a:t>SOLIDWORKS 2015 for Designers</a:t>
            </a:r>
            <a:r>
              <a:rPr lang="en-US" dirty="0">
                <a:latin typeface="Arial" panose="020B0604020202020204" pitchFamily="34" charset="0"/>
                <a:ea typeface="Times New Roman" panose="02020603050405020304" pitchFamily="18" charset="0"/>
              </a:rPr>
              <a:t>. USA: CADCIM Technologies</a:t>
            </a:r>
            <a:r>
              <a:rPr lang="en-US" dirty="0" smtClean="0">
                <a:latin typeface="Arial" panose="020B0604020202020204" pitchFamily="34" charset="0"/>
                <a:ea typeface="Times New Roman" panose="02020603050405020304" pitchFamily="18" charset="0"/>
              </a:rPr>
              <a:t>.</a:t>
            </a:r>
          </a:p>
          <a:p>
            <a:pPr algn="just">
              <a:lnSpc>
                <a:spcPct val="115000"/>
              </a:lnSpc>
              <a:spcAft>
                <a:spcPts val="600"/>
              </a:spcAft>
            </a:pPr>
            <a:endParaRPr lang="es-MX" sz="2000" dirty="0">
              <a:latin typeface="Times New Roman" panose="02020603050405020304" pitchFamily="18" charset="0"/>
              <a:ea typeface="Times New Roman" panose="02020603050405020304" pitchFamily="18" charset="0"/>
            </a:endParaRPr>
          </a:p>
          <a:p>
            <a:pPr algn="just">
              <a:lnSpc>
                <a:spcPct val="115000"/>
              </a:lnSpc>
              <a:spcAft>
                <a:spcPts val="600"/>
              </a:spcAft>
            </a:pPr>
            <a:r>
              <a:rPr lang="en-US" dirty="0">
                <a:latin typeface="Arial" panose="020B0604020202020204" pitchFamily="34" charset="0"/>
                <a:ea typeface="Times New Roman" panose="02020603050405020304" pitchFamily="18" charset="0"/>
              </a:rPr>
              <a:t>Tran, P. (2012). </a:t>
            </a:r>
            <a:r>
              <a:rPr lang="en-US" dirty="0" err="1">
                <a:latin typeface="Arial" panose="020B0604020202020204" pitchFamily="34" charset="0"/>
                <a:ea typeface="Times New Roman" panose="02020603050405020304" pitchFamily="18" charset="0"/>
              </a:rPr>
              <a:t>Solidworks</a:t>
            </a:r>
            <a:r>
              <a:rPr lang="en-US" dirty="0">
                <a:latin typeface="Arial" panose="020B0604020202020204" pitchFamily="34" charset="0"/>
                <a:ea typeface="Times New Roman" panose="02020603050405020304" pitchFamily="18" charset="0"/>
              </a:rPr>
              <a:t> Part I: Basic Tools, Parte 1.</a:t>
            </a:r>
            <a:endParaRPr lang="es-MX" sz="2000" dirty="0">
              <a:effectLst/>
              <a:latin typeface="Times New Roman" panose="02020603050405020304" pitchFamily="18" charset="0"/>
              <a:ea typeface="Times New Roman" panose="02020603050405020304" pitchFamily="18" charset="0"/>
            </a:endParaRPr>
          </a:p>
        </p:txBody>
      </p:sp>
      <p:sp>
        <p:nvSpPr>
          <p:cNvPr id="3" name="Título 1"/>
          <p:cNvSpPr txBox="1">
            <a:spLocks/>
          </p:cNvSpPr>
          <p:nvPr/>
        </p:nvSpPr>
        <p:spPr>
          <a:xfrm>
            <a:off x="1944711" y="624110"/>
            <a:ext cx="8893007" cy="663777"/>
          </a:xfrm>
          <a:prstGeom prst="rect">
            <a:avLst/>
          </a:prstGeom>
        </p:spPr>
        <p:txBody>
          <a:bodyPr>
            <a:normAutofit fontScale="97500" lnSpcReduction="10000"/>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s-MX" dirty="0" smtClean="0"/>
              <a:t>REFERENCIAS</a:t>
            </a:r>
            <a:endParaRPr lang="es-MX" dirty="0"/>
          </a:p>
        </p:txBody>
      </p:sp>
    </p:spTree>
    <p:extLst>
      <p:ext uri="{BB962C8B-B14F-4D97-AF65-F5344CB8AC3E}">
        <p14:creationId xmlns:p14="http://schemas.microsoft.com/office/powerpoint/2010/main" val="1615927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Recibidos (283) - rebecavega49@gmail.com - Gmail - Opera"/>
          <p:cNvPicPr>
            <a:picLocks noChangeAspect="1"/>
          </p:cNvPicPr>
          <p:nvPr/>
        </p:nvPicPr>
        <p:blipFill rotWithShape="1">
          <a:blip r:embed="rId2">
            <a:extLst>
              <a:ext uri="{28A0092B-C50C-407E-A947-70E740481C1C}">
                <a14:useLocalDpi xmlns:a14="http://schemas.microsoft.com/office/drawing/2010/main" val="0"/>
              </a:ext>
            </a:extLst>
          </a:blip>
          <a:srcRect l="40352" t="29152" r="36303" b="20027"/>
          <a:stretch/>
        </p:blipFill>
        <p:spPr>
          <a:xfrm>
            <a:off x="3837904" y="327273"/>
            <a:ext cx="5215943" cy="61128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ítulo 1"/>
          <p:cNvSpPr txBox="1">
            <a:spLocks/>
          </p:cNvSpPr>
          <p:nvPr/>
        </p:nvSpPr>
        <p:spPr>
          <a:xfrm>
            <a:off x="4116412" y="520202"/>
            <a:ext cx="4809379" cy="663777"/>
          </a:xfrm>
          <a:prstGeom prst="rect">
            <a:avLst/>
          </a:prstGeom>
        </p:spPr>
        <p:txBody>
          <a:bodyPr>
            <a:normAutofit fontScale="97500" lnSpcReduction="10000"/>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s-MX" b="1" dirty="0" smtClean="0"/>
              <a:t>PIEZA A MODELAR</a:t>
            </a:r>
            <a:endParaRPr lang="es-MX" b="1" dirty="0"/>
          </a:p>
        </p:txBody>
      </p:sp>
    </p:spTree>
    <p:extLst>
      <p:ext uri="{BB962C8B-B14F-4D97-AF65-F5344CB8AC3E}">
        <p14:creationId xmlns:p14="http://schemas.microsoft.com/office/powerpoint/2010/main" val="784773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dirty="0" smtClean="0"/>
              <a:t>Unidad 1. Introducción </a:t>
            </a:r>
            <a:endParaRPr lang="es-MX" sz="4000"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MX" sz="1800" u="sng" dirty="0" smtClean="0"/>
              <a:t>1.1 </a:t>
            </a:r>
            <a:r>
              <a:rPr lang="es-MX" sz="1800" u="sng" dirty="0"/>
              <a:t>Exploración del ambiente del </a:t>
            </a:r>
            <a:r>
              <a:rPr lang="es-MX" sz="1800" u="sng" dirty="0" smtClean="0"/>
              <a:t>software</a:t>
            </a:r>
            <a:r>
              <a:rPr lang="es-MX" sz="1800" dirty="0" smtClean="0"/>
              <a:t>: Al instalar y utilizar este software, aparece la pantalla de inicio que muestra los </a:t>
            </a:r>
            <a:r>
              <a:rPr lang="es-MX" sz="1800" dirty="0" smtClean="0">
                <a:solidFill>
                  <a:srgbClr val="FF0000"/>
                </a:solidFill>
              </a:rPr>
              <a:t>recursos más básicos</a:t>
            </a:r>
            <a:r>
              <a:rPr lang="es-MX" sz="1800" dirty="0" smtClean="0"/>
              <a:t>, y </a:t>
            </a:r>
            <a:r>
              <a:rPr lang="es-MX" sz="1800" dirty="0" smtClean="0">
                <a:solidFill>
                  <a:srgbClr val="92D050"/>
                </a:solidFill>
              </a:rPr>
              <a:t>la barra de herramientas de acceso rápido</a:t>
            </a:r>
            <a:r>
              <a:rPr lang="es-MX" sz="1800" dirty="0" smtClean="0"/>
              <a:t>.</a:t>
            </a:r>
          </a:p>
        </p:txBody>
      </p:sp>
      <p:grpSp>
        <p:nvGrpSpPr>
          <p:cNvPr id="13" name="Grupo 12"/>
          <p:cNvGrpSpPr/>
          <p:nvPr/>
        </p:nvGrpSpPr>
        <p:grpSpPr>
          <a:xfrm>
            <a:off x="2277503" y="2524260"/>
            <a:ext cx="7957034" cy="4147096"/>
            <a:chOff x="2461974" y="2382592"/>
            <a:chExt cx="7957034" cy="4147096"/>
          </a:xfrm>
        </p:grpSpPr>
        <p:pic>
          <p:nvPicPr>
            <p:cNvPr id="9" name="Imagen 8" descr="SOLIDWORKS Premium 2015 x64 Editio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1974" y="2508682"/>
              <a:ext cx="7544909" cy="4021006"/>
            </a:xfrm>
            <a:prstGeom prst="rect">
              <a:avLst/>
            </a:prstGeom>
          </p:spPr>
        </p:pic>
        <p:sp>
          <p:nvSpPr>
            <p:cNvPr id="10" name="Rectángulo 9"/>
            <p:cNvSpPr/>
            <p:nvPr/>
          </p:nvSpPr>
          <p:spPr>
            <a:xfrm>
              <a:off x="3322749" y="2382592"/>
              <a:ext cx="1815921" cy="337549"/>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p:cNvSpPr/>
            <p:nvPr/>
          </p:nvSpPr>
          <p:spPr>
            <a:xfrm>
              <a:off x="7778839" y="2382592"/>
              <a:ext cx="2640169" cy="193183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grpSp>
    </p:spTree>
    <p:extLst>
      <p:ext uri="{BB962C8B-B14F-4D97-AF65-F5344CB8AC3E}">
        <p14:creationId xmlns:p14="http://schemas.microsoft.com/office/powerpoint/2010/main" val="1916369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1447" y="560230"/>
            <a:ext cx="10412569" cy="5634508"/>
          </a:xfrm>
        </p:spPr>
        <p:txBody>
          <a:bodyPr/>
          <a:lstStyle/>
          <a:p>
            <a:pPr marL="0" indent="0" algn="just">
              <a:lnSpc>
                <a:spcPct val="150000"/>
              </a:lnSpc>
              <a:buNone/>
            </a:pPr>
            <a:r>
              <a:rPr lang="es-MX" u="sng" dirty="0"/>
              <a:t>1.2 Intención del diseño</a:t>
            </a:r>
            <a:r>
              <a:rPr lang="es-MX" dirty="0"/>
              <a:t>: Al dar clic en el botón de </a:t>
            </a:r>
            <a:r>
              <a:rPr lang="es-MX" dirty="0">
                <a:solidFill>
                  <a:srgbClr val="92D050"/>
                </a:solidFill>
              </a:rPr>
              <a:t>nuevo</a:t>
            </a:r>
            <a:r>
              <a:rPr lang="es-MX" dirty="0"/>
              <a:t>, nos despliega un menú de opciones para un nuevo documento y </a:t>
            </a:r>
            <a:r>
              <a:rPr lang="es-MX" dirty="0">
                <a:solidFill>
                  <a:srgbClr val="7030A0"/>
                </a:solidFill>
              </a:rPr>
              <a:t>seleccionamos la opción de “Pieza</a:t>
            </a:r>
            <a:r>
              <a:rPr lang="es-MX" dirty="0" smtClean="0">
                <a:solidFill>
                  <a:srgbClr val="7030A0"/>
                </a:solidFill>
              </a:rPr>
              <a:t>”</a:t>
            </a:r>
            <a:r>
              <a:rPr lang="es-MX" dirty="0" smtClean="0"/>
              <a:t>.</a:t>
            </a:r>
            <a:endParaRPr lang="es-MX" u="sng" dirty="0"/>
          </a:p>
          <a:p>
            <a:pPr marL="0" indent="0">
              <a:buNone/>
            </a:pPr>
            <a:endParaRPr lang="es-MX" dirty="0"/>
          </a:p>
        </p:txBody>
      </p:sp>
      <p:grpSp>
        <p:nvGrpSpPr>
          <p:cNvPr id="10" name="Grupo 9"/>
          <p:cNvGrpSpPr/>
          <p:nvPr/>
        </p:nvGrpSpPr>
        <p:grpSpPr>
          <a:xfrm>
            <a:off x="1128124" y="1558344"/>
            <a:ext cx="10565892" cy="5179720"/>
            <a:chOff x="1128124" y="1558344"/>
            <a:chExt cx="10565892" cy="5179720"/>
          </a:xfrm>
        </p:grpSpPr>
        <p:grpSp>
          <p:nvGrpSpPr>
            <p:cNvPr id="9" name="Grupo 8"/>
            <p:cNvGrpSpPr/>
            <p:nvPr/>
          </p:nvGrpSpPr>
          <p:grpSpPr>
            <a:xfrm>
              <a:off x="1128124" y="1661311"/>
              <a:ext cx="10565892" cy="5076753"/>
              <a:chOff x="1128124" y="1661311"/>
              <a:chExt cx="10565892" cy="5076753"/>
            </a:xfrm>
          </p:grpSpPr>
          <p:pic>
            <p:nvPicPr>
              <p:cNvPr id="5" name="Imagen 4" descr="SOLIDWORKS Premium 2015 x64 Editio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8124" y="1661311"/>
                <a:ext cx="7011324" cy="3736635"/>
              </a:xfrm>
              <a:prstGeom prst="rect">
                <a:avLst/>
              </a:prstGeom>
            </p:spPr>
          </p:pic>
          <p:pic>
            <p:nvPicPr>
              <p:cNvPr id="7" name="Imagen 6" descr="Nuevo documento de SOLIDWORK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2481" y="2927532"/>
                <a:ext cx="5801535" cy="3810532"/>
              </a:xfrm>
              <a:prstGeom prst="rect">
                <a:avLst/>
              </a:prstGeom>
            </p:spPr>
          </p:pic>
          <p:sp>
            <p:nvSpPr>
              <p:cNvPr id="8" name="Rectángulo 7"/>
              <p:cNvSpPr/>
              <p:nvPr/>
            </p:nvSpPr>
            <p:spPr>
              <a:xfrm>
                <a:off x="6078828" y="3271234"/>
                <a:ext cx="3309871" cy="837127"/>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 name="Rectángulo 5"/>
            <p:cNvSpPr/>
            <p:nvPr/>
          </p:nvSpPr>
          <p:spPr>
            <a:xfrm>
              <a:off x="1931831" y="1558344"/>
              <a:ext cx="257577" cy="33485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315263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84479" y="482957"/>
            <a:ext cx="10309538" cy="1126902"/>
          </a:xfrm>
        </p:spPr>
        <p:txBody>
          <a:bodyPr/>
          <a:lstStyle/>
          <a:p>
            <a:pPr marL="0" indent="0" algn="just">
              <a:lnSpc>
                <a:spcPct val="120000"/>
              </a:lnSpc>
              <a:buNone/>
            </a:pPr>
            <a:r>
              <a:rPr lang="es-MX" u="sng" dirty="0" smtClean="0"/>
              <a:t>1.4 </a:t>
            </a:r>
            <a:r>
              <a:rPr lang="es-MX" u="sng" dirty="0"/>
              <a:t>Configuración de archivos</a:t>
            </a:r>
            <a:r>
              <a:rPr lang="es-MX" dirty="0"/>
              <a:t>: Antes de empezar a dibujar nuestro elemento, debemos configurar en qué unidades se irá diseñando. En este caso los dejamos en unidad </a:t>
            </a:r>
            <a:r>
              <a:rPr lang="es-MX" dirty="0" smtClean="0"/>
              <a:t>MMGS.</a:t>
            </a:r>
            <a:endParaRPr lang="es-MX" dirty="0"/>
          </a:p>
          <a:p>
            <a:endParaRPr lang="es-MX" dirty="0"/>
          </a:p>
        </p:txBody>
      </p:sp>
      <p:grpSp>
        <p:nvGrpSpPr>
          <p:cNvPr id="6" name="Grupo 5"/>
          <p:cNvGrpSpPr/>
          <p:nvPr/>
        </p:nvGrpSpPr>
        <p:grpSpPr>
          <a:xfrm>
            <a:off x="1872803" y="1381950"/>
            <a:ext cx="9332890" cy="5186275"/>
            <a:chOff x="1872803" y="1381950"/>
            <a:chExt cx="9332890" cy="5186275"/>
          </a:xfrm>
        </p:grpSpPr>
        <p:pic>
          <p:nvPicPr>
            <p:cNvPr id="4" name="Imagen 3" descr="SOLIDWORKS Premium 2015 x64 Edition - [Pieza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2803" y="1381950"/>
              <a:ext cx="9332890" cy="4973898"/>
            </a:xfrm>
            <a:prstGeom prst="rect">
              <a:avLst/>
            </a:prstGeom>
          </p:spPr>
        </p:pic>
        <p:sp>
          <p:nvSpPr>
            <p:cNvPr id="5" name="Rectángulo 4"/>
            <p:cNvSpPr/>
            <p:nvPr/>
          </p:nvSpPr>
          <p:spPr>
            <a:xfrm>
              <a:off x="9465972" y="6014434"/>
              <a:ext cx="1210614" cy="553791"/>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grpSp>
    </p:spTree>
    <p:extLst>
      <p:ext uri="{BB962C8B-B14F-4D97-AF65-F5344CB8AC3E}">
        <p14:creationId xmlns:p14="http://schemas.microsoft.com/office/powerpoint/2010/main" val="20538554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9093" y="402464"/>
            <a:ext cx="5808372" cy="2157884"/>
          </a:xfrm>
        </p:spPr>
        <p:txBody>
          <a:bodyPr>
            <a:normAutofit/>
          </a:bodyPr>
          <a:lstStyle/>
          <a:p>
            <a:r>
              <a:rPr lang="es-MX" sz="4000" dirty="0" smtClean="0"/>
              <a:t>Unidad 2. Croquis  definido en dos dimensiones</a:t>
            </a:r>
            <a:endParaRPr lang="es-MX" sz="4000" dirty="0"/>
          </a:p>
        </p:txBody>
      </p:sp>
      <p:sp>
        <p:nvSpPr>
          <p:cNvPr id="3" name="Marcador de contenido 2"/>
          <p:cNvSpPr>
            <a:spLocks noGrp="1"/>
          </p:cNvSpPr>
          <p:nvPr>
            <p:ph idx="1"/>
          </p:nvPr>
        </p:nvSpPr>
        <p:spPr>
          <a:xfrm>
            <a:off x="6397687" y="1030978"/>
            <a:ext cx="5212080" cy="5175250"/>
          </a:xfrm>
        </p:spPr>
        <p:txBody>
          <a:bodyPr/>
          <a:lstStyle/>
          <a:p>
            <a:pPr marL="0" indent="0" algn="just">
              <a:lnSpc>
                <a:spcPct val="120000"/>
              </a:lnSpc>
              <a:buNone/>
            </a:pPr>
            <a:r>
              <a:rPr lang="es-MX" u="sng" dirty="0" smtClean="0"/>
              <a:t>2.1 </a:t>
            </a:r>
            <a:r>
              <a:rPr lang="es-MX" u="sng" dirty="0"/>
              <a:t>¿Cómo iniciar a trazar el croquis? Planeación, análisis y </a:t>
            </a:r>
            <a:r>
              <a:rPr lang="es-MX" u="sng" dirty="0" smtClean="0"/>
              <a:t>ejecución</a:t>
            </a:r>
            <a:r>
              <a:rPr lang="es-MX" dirty="0" smtClean="0"/>
              <a:t>: Engloba un estudio y análisis meticuloso sobre cómo empezar a diseñar el elemento basándonos en la vista y en las medidas. </a:t>
            </a:r>
          </a:p>
          <a:p>
            <a:pPr marL="0" indent="0" algn="just">
              <a:lnSpc>
                <a:spcPct val="120000"/>
              </a:lnSpc>
              <a:buNone/>
            </a:pPr>
            <a:r>
              <a:rPr lang="es-MX" u="sng" dirty="0" smtClean="0"/>
              <a:t>2.2 </a:t>
            </a:r>
            <a:r>
              <a:rPr lang="es-MX" u="sng" dirty="0"/>
              <a:t>Selección de plano de </a:t>
            </a:r>
            <a:r>
              <a:rPr lang="es-MX" u="sng" dirty="0" smtClean="0"/>
              <a:t>trabajo</a:t>
            </a:r>
            <a:r>
              <a:rPr lang="es-MX" dirty="0" smtClean="0"/>
              <a:t>: En el panel de Croquis seleccionamos la opción, de su menú desplegado, </a:t>
            </a:r>
            <a:r>
              <a:rPr lang="es-MX" dirty="0" smtClean="0">
                <a:solidFill>
                  <a:schemeClr val="accent2">
                    <a:lumMod val="75000"/>
                  </a:schemeClr>
                </a:solidFill>
              </a:rPr>
              <a:t>“Croquis” </a:t>
            </a:r>
            <a:r>
              <a:rPr lang="es-MX" dirty="0" smtClean="0"/>
              <a:t>para identificar sobre qué plano vamos a trabajar y damos clic en el plano </a:t>
            </a:r>
            <a:r>
              <a:rPr lang="es-MX" dirty="0" smtClean="0">
                <a:solidFill>
                  <a:srgbClr val="FF0000"/>
                </a:solidFill>
              </a:rPr>
              <a:t>“Alzado”</a:t>
            </a:r>
            <a:r>
              <a:rPr lang="es-MX" dirty="0">
                <a:solidFill>
                  <a:schemeClr val="tx1"/>
                </a:solidFill>
              </a:rPr>
              <a:t> </a:t>
            </a:r>
            <a:r>
              <a:rPr lang="es-MX" dirty="0" smtClean="0">
                <a:solidFill>
                  <a:schemeClr val="tx1"/>
                </a:solidFill>
              </a:rPr>
              <a:t>que se refiere a nuestra vista frontal. </a:t>
            </a:r>
            <a:endParaRPr lang="es-MX" dirty="0" smtClean="0">
              <a:solidFill>
                <a:srgbClr val="FF0000"/>
              </a:solidFill>
            </a:endParaRPr>
          </a:p>
          <a:p>
            <a:pPr marL="0" indent="0" algn="just">
              <a:lnSpc>
                <a:spcPct val="120000"/>
              </a:lnSpc>
              <a:buNone/>
            </a:pPr>
            <a:endParaRPr lang="es-MX" u="sng" dirty="0"/>
          </a:p>
        </p:txBody>
      </p:sp>
      <p:grpSp>
        <p:nvGrpSpPr>
          <p:cNvPr id="11" name="Grupo 10"/>
          <p:cNvGrpSpPr/>
          <p:nvPr/>
        </p:nvGrpSpPr>
        <p:grpSpPr>
          <a:xfrm>
            <a:off x="309093" y="2171590"/>
            <a:ext cx="4927988" cy="4394913"/>
            <a:chOff x="309093" y="2171590"/>
            <a:chExt cx="4927988" cy="4394913"/>
          </a:xfrm>
        </p:grpSpPr>
        <p:grpSp>
          <p:nvGrpSpPr>
            <p:cNvPr id="10" name="Grupo 9"/>
            <p:cNvGrpSpPr/>
            <p:nvPr/>
          </p:nvGrpSpPr>
          <p:grpSpPr>
            <a:xfrm>
              <a:off x="309093" y="2171590"/>
              <a:ext cx="4927988" cy="4394913"/>
              <a:chOff x="309093" y="2171590"/>
              <a:chExt cx="4927988" cy="4394913"/>
            </a:xfrm>
          </p:grpSpPr>
          <p:grpSp>
            <p:nvGrpSpPr>
              <p:cNvPr id="7" name="Grupo 6"/>
              <p:cNvGrpSpPr/>
              <p:nvPr/>
            </p:nvGrpSpPr>
            <p:grpSpPr>
              <a:xfrm>
                <a:off x="412124" y="2171590"/>
                <a:ext cx="4546242" cy="1627680"/>
                <a:chOff x="544455" y="4531980"/>
                <a:chExt cx="4282089" cy="1475170"/>
              </a:xfrm>
            </p:grpSpPr>
            <p:pic>
              <p:nvPicPr>
                <p:cNvPr id="4" name="Imagen 3"/>
                <p:cNvPicPr>
                  <a:picLocks noChangeAspect="1"/>
                </p:cNvPicPr>
                <p:nvPr/>
              </p:nvPicPr>
              <p:blipFill rotWithShape="1">
                <a:blip r:embed="rId2"/>
                <a:srcRect r="65112" b="80061"/>
                <a:stretch/>
              </p:blipFill>
              <p:spPr>
                <a:xfrm>
                  <a:off x="544455" y="4531980"/>
                  <a:ext cx="4282089" cy="1475170"/>
                </a:xfrm>
                <a:prstGeom prst="rect">
                  <a:avLst/>
                </a:prstGeom>
              </p:spPr>
            </p:pic>
            <p:sp>
              <p:nvSpPr>
                <p:cNvPr id="6" name="Rectángulo 5"/>
                <p:cNvSpPr/>
                <p:nvPr/>
              </p:nvSpPr>
              <p:spPr>
                <a:xfrm>
                  <a:off x="544455" y="5434885"/>
                  <a:ext cx="949494" cy="283335"/>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grpSp>
          <p:pic>
            <p:nvPicPr>
              <p:cNvPr id="8" name="Imagen 7"/>
              <p:cNvPicPr>
                <a:picLocks noChangeAspect="1"/>
              </p:cNvPicPr>
              <p:nvPr/>
            </p:nvPicPr>
            <p:blipFill rotWithShape="1">
              <a:blip r:embed="rId3"/>
              <a:srcRect l="13790" t="14230" r="4623" b="10130"/>
              <a:stretch/>
            </p:blipFill>
            <p:spPr>
              <a:xfrm>
                <a:off x="309093" y="3997806"/>
                <a:ext cx="4927988" cy="2568697"/>
              </a:xfrm>
              <a:prstGeom prst="rect">
                <a:avLst/>
              </a:prstGeom>
            </p:spPr>
          </p:pic>
        </p:grpSp>
        <p:sp>
          <p:nvSpPr>
            <p:cNvPr id="9" name="Rectángulo 8"/>
            <p:cNvSpPr/>
            <p:nvPr/>
          </p:nvSpPr>
          <p:spPr>
            <a:xfrm>
              <a:off x="2086377" y="4224270"/>
              <a:ext cx="425003" cy="45076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2" name="Rectángulo 11"/>
          <p:cNvSpPr/>
          <p:nvPr/>
        </p:nvSpPr>
        <p:spPr>
          <a:xfrm>
            <a:off x="6397687" y="5503996"/>
            <a:ext cx="5078352" cy="1062507"/>
          </a:xfrm>
          <a:prstGeom prst="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ysClr val="windowText" lastClr="000000"/>
                </a:solidFill>
              </a:rPr>
              <a:t>Por cada operación, croquis, plano y/o cota inteligente que establezcamos siempre debemos darle aceptar en el símbolo “palomita”.</a:t>
            </a:r>
            <a:endParaRPr lang="es-MX" dirty="0">
              <a:solidFill>
                <a:sysClr val="windowText" lastClr="000000"/>
              </a:solidFill>
            </a:endParaRPr>
          </a:p>
        </p:txBody>
      </p:sp>
    </p:spTree>
    <p:extLst>
      <p:ext uri="{BB962C8B-B14F-4D97-AF65-F5344CB8AC3E}">
        <p14:creationId xmlns:p14="http://schemas.microsoft.com/office/powerpoint/2010/main" val="8580434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914400" y="334850"/>
            <a:ext cx="4316073" cy="5666705"/>
          </a:xfrm>
        </p:spPr>
        <p:txBody>
          <a:bodyPr>
            <a:normAutofit fontScale="85000" lnSpcReduction="10000"/>
          </a:bodyPr>
          <a:lstStyle/>
          <a:p>
            <a:pPr marL="0" indent="0" algn="just">
              <a:lnSpc>
                <a:spcPct val="150000"/>
              </a:lnSpc>
              <a:buNone/>
            </a:pPr>
            <a:r>
              <a:rPr lang="es-MX" u="sng" dirty="0"/>
              <a:t>2.3 Croquis en dos </a:t>
            </a:r>
            <a:r>
              <a:rPr lang="es-MX" u="sng" dirty="0" smtClean="0"/>
              <a:t>dimensiones</a:t>
            </a:r>
            <a:r>
              <a:rPr lang="es-MX" dirty="0" smtClean="0"/>
              <a:t>: Nuestro croquis ya lo maneja en </a:t>
            </a:r>
            <a:r>
              <a:rPr lang="es-MX" dirty="0" smtClean="0">
                <a:solidFill>
                  <a:srgbClr val="92D050"/>
                </a:solidFill>
              </a:rPr>
              <a:t>dos ejes “x” y “y”, </a:t>
            </a:r>
            <a:r>
              <a:rPr lang="es-MX" dirty="0" smtClean="0"/>
              <a:t>a partir de aquí ya podemos ir dibujando figuras o segmentos de estos. Iniciamos con la selección del </a:t>
            </a:r>
            <a:r>
              <a:rPr lang="es-MX" dirty="0" smtClean="0">
                <a:solidFill>
                  <a:srgbClr val="FF0000"/>
                </a:solidFill>
              </a:rPr>
              <a:t>comando de círculo con su opción de tipo de círculo: Círculo” </a:t>
            </a:r>
            <a:r>
              <a:rPr lang="es-MX" dirty="0" smtClean="0"/>
              <a:t>y damos clic en el centro para desplegarnos y se vaya aumentando la distancia del círculo a una </a:t>
            </a:r>
            <a:r>
              <a:rPr lang="es-MX" dirty="0" smtClean="0">
                <a:solidFill>
                  <a:schemeClr val="accent6">
                    <a:lumMod val="75000"/>
                  </a:schemeClr>
                </a:solidFill>
              </a:rPr>
              <a:t>cota inteligente </a:t>
            </a:r>
            <a:r>
              <a:rPr lang="es-MX" dirty="0" smtClean="0"/>
              <a:t>de  60 mm de diámetro.</a:t>
            </a:r>
          </a:p>
          <a:p>
            <a:pPr marL="0" indent="0" algn="just">
              <a:lnSpc>
                <a:spcPct val="150000"/>
              </a:lnSpc>
              <a:buNone/>
            </a:pPr>
            <a:r>
              <a:rPr lang="es-MX" u="sng" dirty="0"/>
              <a:t>2.3.1 Línea y línea </a:t>
            </a:r>
            <a:r>
              <a:rPr lang="es-MX" u="sng" dirty="0" smtClean="0"/>
              <a:t>constructiva:</a:t>
            </a:r>
            <a:r>
              <a:rPr lang="es-MX" dirty="0" smtClean="0"/>
              <a:t> En un apartado se muestra la opción </a:t>
            </a:r>
            <a:r>
              <a:rPr lang="es-MX" dirty="0" smtClean="0">
                <a:solidFill>
                  <a:srgbClr val="7030A0"/>
                </a:solidFill>
              </a:rPr>
              <a:t>“para construir”, </a:t>
            </a:r>
            <a:r>
              <a:rPr lang="es-MX" dirty="0" smtClean="0"/>
              <a:t>le damos clic ya que es una figura guía para empezar a dibujar todo el elemento. </a:t>
            </a:r>
            <a:endParaRPr lang="es-MX" u="sng" dirty="0"/>
          </a:p>
          <a:p>
            <a:pPr marL="0" indent="0">
              <a:lnSpc>
                <a:spcPct val="150000"/>
              </a:lnSpc>
              <a:buNone/>
            </a:pPr>
            <a:endParaRPr lang="es-MX" dirty="0"/>
          </a:p>
        </p:txBody>
      </p:sp>
      <p:sp>
        <p:nvSpPr>
          <p:cNvPr id="8" name="Rectángulo 7"/>
          <p:cNvSpPr/>
          <p:nvPr/>
        </p:nvSpPr>
        <p:spPr>
          <a:xfrm>
            <a:off x="6135792" y="218940"/>
            <a:ext cx="427428" cy="3312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8" name="Grupo 17"/>
          <p:cNvGrpSpPr/>
          <p:nvPr/>
        </p:nvGrpSpPr>
        <p:grpSpPr>
          <a:xfrm>
            <a:off x="5436535" y="218940"/>
            <a:ext cx="6502179" cy="3116688"/>
            <a:chOff x="5436535" y="218940"/>
            <a:chExt cx="6502179" cy="3116688"/>
          </a:xfrm>
        </p:grpSpPr>
        <p:pic>
          <p:nvPicPr>
            <p:cNvPr id="15" name="Imagen 14"/>
            <p:cNvPicPr>
              <a:picLocks noChangeAspect="1"/>
            </p:cNvPicPr>
            <p:nvPr/>
          </p:nvPicPr>
          <p:blipFill rotWithShape="1">
            <a:blip r:embed="rId2"/>
            <a:srcRect r="-642" b="8574"/>
            <a:stretch/>
          </p:blipFill>
          <p:spPr>
            <a:xfrm>
              <a:off x="5501151" y="218940"/>
              <a:ext cx="6437563" cy="3116688"/>
            </a:xfrm>
            <a:prstGeom prst="rect">
              <a:avLst/>
            </a:prstGeom>
          </p:spPr>
        </p:pic>
        <p:sp>
          <p:nvSpPr>
            <p:cNvPr id="9" name="Rectángulo 8"/>
            <p:cNvSpPr/>
            <p:nvPr/>
          </p:nvSpPr>
          <p:spPr>
            <a:xfrm>
              <a:off x="5436535" y="1313514"/>
              <a:ext cx="427428" cy="3312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6454554" y="3002588"/>
              <a:ext cx="427428" cy="331228"/>
            </a:xfrm>
            <a:prstGeom prst="rect">
              <a:avLst/>
            </a:prstGeom>
            <a:noFill/>
            <a:ln>
              <a:solidFill>
                <a:srgbClr val="92D05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
          <p:nvSpPr>
            <p:cNvPr id="12" name="Rectángulo 11"/>
            <p:cNvSpPr/>
            <p:nvPr/>
          </p:nvSpPr>
          <p:spPr>
            <a:xfrm>
              <a:off x="5501151" y="1986009"/>
              <a:ext cx="953403" cy="20606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9" name="Rectángulo 18"/>
          <p:cNvSpPr/>
          <p:nvPr/>
        </p:nvSpPr>
        <p:spPr>
          <a:xfrm>
            <a:off x="5718220" y="218940"/>
            <a:ext cx="417572" cy="592429"/>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pic>
        <p:nvPicPr>
          <p:cNvPr id="20" name="Imagen 19"/>
          <p:cNvPicPr>
            <a:picLocks noChangeAspect="1"/>
          </p:cNvPicPr>
          <p:nvPr/>
        </p:nvPicPr>
        <p:blipFill rotWithShape="1">
          <a:blip r:embed="rId3"/>
          <a:srcRect l="20429" t="18387" r="11057" b="15181"/>
          <a:stretch/>
        </p:blipFill>
        <p:spPr>
          <a:xfrm>
            <a:off x="6246254" y="3796087"/>
            <a:ext cx="5061579" cy="2759260"/>
          </a:xfrm>
          <a:prstGeom prst="rect">
            <a:avLst/>
          </a:prstGeom>
        </p:spPr>
      </p:pic>
      <p:sp>
        <p:nvSpPr>
          <p:cNvPr id="23" name="Rectángulo 22"/>
          <p:cNvSpPr/>
          <p:nvPr/>
        </p:nvSpPr>
        <p:spPr>
          <a:xfrm>
            <a:off x="5436535" y="1036399"/>
            <a:ext cx="217069" cy="231689"/>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79146092"/>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TM10001105[[fn=Recorte]]</Template>
  <TotalTime>687</TotalTime>
  <Words>2351</Words>
  <Application>Microsoft Office PowerPoint</Application>
  <PresentationFormat>Panorámica</PresentationFormat>
  <Paragraphs>112</Paragraphs>
  <Slides>35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35</vt:i4>
      </vt:variant>
    </vt:vector>
  </HeadingPairs>
  <TitlesOfParts>
    <vt:vector size="39" baseType="lpstr">
      <vt:lpstr>Arial</vt:lpstr>
      <vt:lpstr>Franklin Gothic Book</vt:lpstr>
      <vt:lpstr>Times New Roman</vt:lpstr>
      <vt:lpstr>Crop</vt:lpstr>
      <vt:lpstr>Universidad Autónoma del Estado de México    UNIDAD ACADEMICA PROFESIONAL TIANGUISTENCO LICENCIATURA: INGENERÍA EN PRODUCCIÓN INDUSTRIAL   UNIDAD DE APRENDIZAJE: MODELADO PARÁMETRICO 3D  Modelado de pieza 3d utilizando extrusión y corte.  Elaborado por: Raúl Méndez Ramírez                      Fecha: 18/Septiembre/2018</vt:lpstr>
      <vt:lpstr>GUIÓN EXPLICATIVO</vt:lpstr>
      <vt:lpstr>INDICE: </vt:lpstr>
      <vt:lpstr>Presentación de PowerPoint</vt:lpstr>
      <vt:lpstr>Unidad 1. Introducción </vt:lpstr>
      <vt:lpstr>Presentación de PowerPoint</vt:lpstr>
      <vt:lpstr>Presentación de PowerPoint</vt:lpstr>
      <vt:lpstr>Unidad 2. Croquis  definido en dos dimensiones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Unidad 3. Modelado básico de piezas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Unidad Académica Profesional Tianguistenco Materia: Modelado Paramétrico 3D PIEZA 4 Nombre del alumno(a): Vega Gutiérrez Rebeca Eloisa Nombre del profesor: Méndez Ramírez Raúl Grupo: I5                         Fecha: 18/Septiembre/2018</dc:title>
  <dc:creator>Dell</dc:creator>
  <cp:lastModifiedBy>LD-12</cp:lastModifiedBy>
  <cp:revision>67</cp:revision>
  <dcterms:created xsi:type="dcterms:W3CDTF">2018-09-16T16:24:06Z</dcterms:created>
  <dcterms:modified xsi:type="dcterms:W3CDTF">2018-09-27T19:57:14Z</dcterms:modified>
</cp:coreProperties>
</file>