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56" r:id="rId2"/>
    <p:sldId id="295" r:id="rId3"/>
    <p:sldId id="296" r:id="rId4"/>
    <p:sldId id="293" r:id="rId5"/>
    <p:sldId id="294" r:id="rId6"/>
    <p:sldId id="257" r:id="rId7"/>
    <p:sldId id="258" r:id="rId8"/>
    <p:sldId id="270" r:id="rId9"/>
    <p:sldId id="271" r:id="rId10"/>
    <p:sldId id="261" r:id="rId11"/>
    <p:sldId id="262" r:id="rId12"/>
    <p:sldId id="263" r:id="rId13"/>
    <p:sldId id="264" r:id="rId14"/>
    <p:sldId id="286" r:id="rId15"/>
    <p:sldId id="265" r:id="rId16"/>
    <p:sldId id="267" r:id="rId17"/>
    <p:sldId id="268" r:id="rId18"/>
    <p:sldId id="29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81" r:id="rId27"/>
    <p:sldId id="280" r:id="rId28"/>
    <p:sldId id="279" r:id="rId29"/>
    <p:sldId id="282" r:id="rId30"/>
    <p:sldId id="283" r:id="rId31"/>
    <p:sldId id="301" r:id="rId32"/>
    <p:sldId id="300" r:id="rId33"/>
    <p:sldId id="299" r:id="rId34"/>
    <p:sldId id="298" r:id="rId35"/>
    <p:sldId id="297" r:id="rId36"/>
    <p:sldId id="309" r:id="rId37"/>
    <p:sldId id="308" r:id="rId38"/>
    <p:sldId id="307" r:id="rId39"/>
    <p:sldId id="306" r:id="rId40"/>
    <p:sldId id="305" r:id="rId41"/>
    <p:sldId id="304" r:id="rId42"/>
    <p:sldId id="303" r:id="rId43"/>
    <p:sldId id="302" r:id="rId44"/>
    <p:sldId id="284" r:id="rId45"/>
    <p:sldId id="310" r:id="rId46"/>
    <p:sldId id="315" r:id="rId47"/>
    <p:sldId id="316" r:id="rId48"/>
    <p:sldId id="317" r:id="rId4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D9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E6A0-09AB-4915-88CC-2359321A7C87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980EC81-F5FD-4212-8A03-484FB3600B9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736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E6A0-09AB-4915-88CC-2359321A7C87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980EC81-F5FD-4212-8A03-484FB3600B9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99579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E6A0-09AB-4915-88CC-2359321A7C87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980EC81-F5FD-4212-8A03-484FB3600B95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158114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E6A0-09AB-4915-88CC-2359321A7C87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980EC81-F5FD-4212-8A03-484FB3600B9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479563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E6A0-09AB-4915-88CC-2359321A7C87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980EC81-F5FD-4212-8A03-484FB3600B95}" type="slidenum">
              <a:rPr lang="es-MX" smtClean="0"/>
              <a:t>‹Nº›</a:t>
            </a:fld>
            <a:endParaRPr lang="es-MX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846994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E6A0-09AB-4915-88CC-2359321A7C87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980EC81-F5FD-4212-8A03-484FB3600B9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204596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E6A0-09AB-4915-88CC-2359321A7C87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0EC81-F5FD-4212-8A03-484FB3600B9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73115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E6A0-09AB-4915-88CC-2359321A7C87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0EC81-F5FD-4212-8A03-484FB3600B9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81293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E6A0-09AB-4915-88CC-2359321A7C87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0EC81-F5FD-4212-8A03-484FB3600B9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08686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E6A0-09AB-4915-88CC-2359321A7C87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980EC81-F5FD-4212-8A03-484FB3600B9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78017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E6A0-09AB-4915-88CC-2359321A7C87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980EC81-F5FD-4212-8A03-484FB3600B9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09690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E6A0-09AB-4915-88CC-2359321A7C87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980EC81-F5FD-4212-8A03-484FB3600B9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32252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E6A0-09AB-4915-88CC-2359321A7C87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0EC81-F5FD-4212-8A03-484FB3600B9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0082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E6A0-09AB-4915-88CC-2359321A7C87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0EC81-F5FD-4212-8A03-484FB3600B9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25198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E6A0-09AB-4915-88CC-2359321A7C87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0EC81-F5FD-4212-8A03-484FB3600B9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15102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E6A0-09AB-4915-88CC-2359321A7C87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980EC81-F5FD-4212-8A03-484FB3600B9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72689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B0E6A0-09AB-4915-88CC-2359321A7C87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980EC81-F5FD-4212-8A03-484FB3600B9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80555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olidworks.com/sw/docs/student_wb_2011_esp.pdf" TargetMode="External"/><Relationship Id="rId2" Type="http://schemas.openxmlformats.org/officeDocument/2006/relationships/hyperlink" Target="http://olimpia.cuautitlan2.unam.mx/pagina_ingenieria/mecanica/mat/mat_mec/m9/MANUAL_DE_PRACTICAS_DE_SOLIDWORKS.pdf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71F39978-E17E-4550-9C7C-D24162393B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67777" y="326182"/>
            <a:ext cx="8945219" cy="6032181"/>
          </a:xfrm>
        </p:spPr>
        <p:txBody>
          <a:bodyPr>
            <a:noAutofit/>
          </a:bodyPr>
          <a:lstStyle/>
          <a:p>
            <a:pPr algn="ctr"/>
            <a:r>
              <a:rPr lang="es-MX" sz="4000" b="1" dirty="0">
                <a:solidFill>
                  <a:schemeClr val="tx2">
                    <a:lumMod val="10000"/>
                  </a:schemeClr>
                </a:solidFill>
                <a:latin typeface="Gabriola" panose="04040605051002020D02" pitchFamily="82" charset="0"/>
              </a:rPr>
              <a:t>Universidad Autónoma del Estado de México</a:t>
            </a:r>
            <a:br>
              <a:rPr lang="es-MX" sz="4000" b="1" dirty="0">
                <a:solidFill>
                  <a:schemeClr val="tx2">
                    <a:lumMod val="10000"/>
                  </a:schemeClr>
                </a:solidFill>
                <a:latin typeface="Gabriola" panose="04040605051002020D02" pitchFamily="82" charset="0"/>
              </a:rPr>
            </a:br>
            <a:r>
              <a:rPr lang="es-MX" sz="3200" b="1" dirty="0" smtClean="0">
                <a:solidFill>
                  <a:schemeClr val="tx2">
                    <a:lumMod val="10000"/>
                  </a:schemeClr>
                </a:solidFill>
                <a:latin typeface="Gabriola" panose="04040605051002020D02" pitchFamily="82" charset="0"/>
              </a:rPr>
              <a:t>Unidad </a:t>
            </a:r>
            <a:r>
              <a:rPr lang="es-MX" sz="3200" b="1" dirty="0">
                <a:solidFill>
                  <a:schemeClr val="tx2">
                    <a:lumMod val="10000"/>
                  </a:schemeClr>
                </a:solidFill>
                <a:latin typeface="Gabriola" panose="04040605051002020D02" pitchFamily="82" charset="0"/>
              </a:rPr>
              <a:t>Académica Profesional Tianguistenco</a:t>
            </a:r>
            <a:br>
              <a:rPr lang="es-MX" sz="3200" b="1" dirty="0">
                <a:solidFill>
                  <a:schemeClr val="tx2">
                    <a:lumMod val="10000"/>
                  </a:schemeClr>
                </a:solidFill>
                <a:latin typeface="Gabriola" panose="04040605051002020D02" pitchFamily="82" charset="0"/>
              </a:rPr>
            </a:br>
            <a:r>
              <a:rPr lang="es-MX" sz="3200" b="1" dirty="0">
                <a:solidFill>
                  <a:schemeClr val="tx2">
                    <a:lumMod val="10000"/>
                  </a:schemeClr>
                </a:solidFill>
                <a:latin typeface="Gabriola" panose="04040605051002020D02" pitchFamily="82" charset="0"/>
              </a:rPr>
              <a:t/>
            </a:r>
            <a:br>
              <a:rPr lang="es-MX" sz="3200" b="1" dirty="0">
                <a:solidFill>
                  <a:schemeClr val="tx2">
                    <a:lumMod val="10000"/>
                  </a:schemeClr>
                </a:solidFill>
                <a:latin typeface="Gabriola" panose="04040605051002020D02" pitchFamily="82" charset="0"/>
              </a:rPr>
            </a:br>
            <a:r>
              <a:rPr lang="es-MX" sz="3200" b="1" dirty="0" smtClean="0">
                <a:solidFill>
                  <a:schemeClr val="tx2">
                    <a:lumMod val="10000"/>
                  </a:schemeClr>
                </a:solidFill>
                <a:latin typeface="Gabriola" panose="04040605051002020D02" pitchFamily="82" charset="0"/>
              </a:rPr>
              <a:t>Licenciatura: </a:t>
            </a:r>
            <a:r>
              <a:rPr lang="es-MX" sz="3200" dirty="0" smtClean="0">
                <a:solidFill>
                  <a:schemeClr val="tx2">
                    <a:lumMod val="10000"/>
                  </a:schemeClr>
                </a:solidFill>
                <a:latin typeface="Gabriola" panose="04040605051002020D02" pitchFamily="82" charset="0"/>
              </a:rPr>
              <a:t>Ingeniería </a:t>
            </a:r>
            <a:r>
              <a:rPr lang="es-MX" sz="3200" dirty="0">
                <a:solidFill>
                  <a:schemeClr val="tx2">
                    <a:lumMod val="10000"/>
                  </a:schemeClr>
                </a:solidFill>
                <a:latin typeface="Gabriola" panose="04040605051002020D02" pitchFamily="82" charset="0"/>
              </a:rPr>
              <a:t>en </a:t>
            </a:r>
            <a:r>
              <a:rPr lang="es-MX" sz="3200" dirty="0" smtClean="0">
                <a:solidFill>
                  <a:schemeClr val="tx2">
                    <a:lumMod val="10000"/>
                  </a:schemeClr>
                </a:solidFill>
                <a:latin typeface="Gabriola" panose="04040605051002020D02" pitchFamily="82" charset="0"/>
              </a:rPr>
              <a:t>Plásticos</a:t>
            </a:r>
            <a:r>
              <a:rPr lang="es-MX" sz="3200" b="1" dirty="0">
                <a:solidFill>
                  <a:schemeClr val="tx2">
                    <a:lumMod val="10000"/>
                  </a:schemeClr>
                </a:solidFill>
                <a:latin typeface="Gabriola" panose="04040605051002020D02" pitchFamily="82" charset="0"/>
              </a:rPr>
              <a:t/>
            </a:r>
            <a:br>
              <a:rPr lang="es-MX" sz="3200" b="1" dirty="0">
                <a:solidFill>
                  <a:schemeClr val="tx2">
                    <a:lumMod val="10000"/>
                  </a:schemeClr>
                </a:solidFill>
                <a:latin typeface="Gabriola" panose="04040605051002020D02" pitchFamily="82" charset="0"/>
              </a:rPr>
            </a:br>
            <a:r>
              <a:rPr lang="es-MX" sz="3200" b="1" dirty="0">
                <a:solidFill>
                  <a:schemeClr val="tx2">
                    <a:lumMod val="10000"/>
                  </a:schemeClr>
                </a:solidFill>
                <a:latin typeface="Gabriola" panose="04040605051002020D02" pitchFamily="82" charset="0"/>
              </a:rPr>
              <a:t/>
            </a:r>
            <a:br>
              <a:rPr lang="es-MX" sz="3200" b="1" dirty="0">
                <a:solidFill>
                  <a:schemeClr val="tx2">
                    <a:lumMod val="10000"/>
                  </a:schemeClr>
                </a:solidFill>
                <a:latin typeface="Gabriola" panose="04040605051002020D02" pitchFamily="82" charset="0"/>
              </a:rPr>
            </a:br>
            <a:r>
              <a:rPr lang="es-MX" sz="3200" b="1" dirty="0" smtClean="0">
                <a:solidFill>
                  <a:schemeClr val="tx2">
                    <a:lumMod val="10000"/>
                  </a:schemeClr>
                </a:solidFill>
                <a:latin typeface="Gabriola" panose="04040605051002020D02" pitchFamily="82" charset="0"/>
              </a:rPr>
              <a:t>Unidad de Aprendizaje: </a:t>
            </a:r>
            <a:r>
              <a:rPr lang="es-MX" sz="3200" dirty="0" smtClean="0">
                <a:solidFill>
                  <a:schemeClr val="tx2">
                    <a:lumMod val="10000"/>
                  </a:schemeClr>
                </a:solidFill>
                <a:latin typeface="Gabriola" panose="04040605051002020D02" pitchFamily="82" charset="0"/>
              </a:rPr>
              <a:t>Modelado </a:t>
            </a:r>
            <a:r>
              <a:rPr lang="es-MX" sz="3200" dirty="0">
                <a:solidFill>
                  <a:schemeClr val="tx2">
                    <a:lumMod val="10000"/>
                  </a:schemeClr>
                </a:solidFill>
                <a:latin typeface="Gabriola" panose="04040605051002020D02" pitchFamily="82" charset="0"/>
              </a:rPr>
              <a:t>Paramétrico </a:t>
            </a:r>
            <a:r>
              <a:rPr lang="es-MX" sz="3200" dirty="0" smtClean="0">
                <a:solidFill>
                  <a:schemeClr val="tx2">
                    <a:lumMod val="10000"/>
                  </a:schemeClr>
                </a:solidFill>
                <a:latin typeface="Gabriola" panose="04040605051002020D02" pitchFamily="82" charset="0"/>
              </a:rPr>
              <a:t>3D</a:t>
            </a:r>
          </a:p>
          <a:p>
            <a:pPr algn="ctr"/>
            <a:r>
              <a:rPr lang="es-MX" sz="3200" b="1" dirty="0">
                <a:solidFill>
                  <a:schemeClr val="tx2">
                    <a:lumMod val="10000"/>
                  </a:schemeClr>
                </a:solidFill>
                <a:latin typeface="Gabriola" panose="04040605051002020D02" pitchFamily="82" charset="0"/>
              </a:rPr>
              <a:t/>
            </a:r>
            <a:br>
              <a:rPr lang="es-MX" sz="3200" b="1" dirty="0">
                <a:solidFill>
                  <a:schemeClr val="tx2">
                    <a:lumMod val="10000"/>
                  </a:schemeClr>
                </a:solidFill>
                <a:latin typeface="Gabriola" panose="04040605051002020D02" pitchFamily="82" charset="0"/>
              </a:rPr>
            </a:br>
            <a:r>
              <a:rPr lang="es-MX" sz="4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Unidad 2</a:t>
            </a:r>
            <a:r>
              <a:rPr lang="es-MX" sz="40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/>
            </a:r>
            <a:br>
              <a:rPr lang="es-MX" sz="40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</a:br>
            <a:r>
              <a:rPr lang="es-MX" sz="40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Croquis definido en dos dimensiones</a:t>
            </a:r>
            <a:r>
              <a:rPr lang="es-MX" sz="40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.</a:t>
            </a:r>
            <a:endParaRPr lang="es-MX" sz="3200" b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anose="04040605051002020D02" pitchFamily="82" charset="0"/>
            </a:endParaRPr>
          </a:p>
          <a:p>
            <a:pPr algn="r"/>
            <a:r>
              <a:rPr lang="es-MX" sz="3200" b="1" dirty="0">
                <a:solidFill>
                  <a:schemeClr val="tx2">
                    <a:lumMod val="10000"/>
                  </a:schemeClr>
                </a:solidFill>
                <a:latin typeface="Gabriola" panose="04040605051002020D02" pitchFamily="82" charset="0"/>
              </a:rPr>
              <a:t/>
            </a:r>
            <a:br>
              <a:rPr lang="es-MX" sz="3200" b="1" dirty="0">
                <a:solidFill>
                  <a:schemeClr val="tx2">
                    <a:lumMod val="10000"/>
                  </a:schemeClr>
                </a:solidFill>
                <a:latin typeface="Gabriola" panose="04040605051002020D02" pitchFamily="82" charset="0"/>
              </a:rPr>
            </a:br>
            <a:r>
              <a:rPr lang="es-MX" sz="3200" b="1" dirty="0" smtClean="0">
                <a:solidFill>
                  <a:schemeClr val="tx2">
                    <a:lumMod val="10000"/>
                  </a:schemeClr>
                </a:solidFill>
                <a:latin typeface="Gabriola" panose="04040605051002020D02" pitchFamily="82" charset="0"/>
              </a:rPr>
              <a:t>Realizo: </a:t>
            </a:r>
            <a:r>
              <a:rPr lang="es-MX" sz="3200" i="1" dirty="0" smtClean="0">
                <a:solidFill>
                  <a:schemeClr val="tx2">
                    <a:lumMod val="10000"/>
                  </a:schemeClr>
                </a:solidFill>
                <a:latin typeface="Gabriola" panose="04040605051002020D02" pitchFamily="82" charset="0"/>
              </a:rPr>
              <a:t>Mtro. Raúl Méndez Ramírez</a:t>
            </a:r>
            <a:r>
              <a:rPr lang="es-MX" sz="3200" i="1" dirty="0">
                <a:solidFill>
                  <a:schemeClr val="tx2">
                    <a:lumMod val="10000"/>
                  </a:schemeClr>
                </a:solidFill>
                <a:latin typeface="Gabriola" panose="04040605051002020D02" pitchFamily="82" charset="0"/>
              </a:rPr>
              <a:t/>
            </a:r>
            <a:br>
              <a:rPr lang="es-MX" sz="3200" i="1" dirty="0">
                <a:solidFill>
                  <a:schemeClr val="tx2">
                    <a:lumMod val="10000"/>
                  </a:schemeClr>
                </a:solidFill>
                <a:latin typeface="Gabriola" panose="04040605051002020D02" pitchFamily="82" charset="0"/>
              </a:rPr>
            </a:br>
            <a:r>
              <a:rPr lang="es-MX" sz="2400" dirty="0" smtClean="0">
                <a:solidFill>
                  <a:schemeClr val="tx2">
                    <a:lumMod val="10000"/>
                  </a:schemeClr>
                </a:solidFill>
                <a:latin typeface="Gabriola" panose="04040605051002020D02" pitchFamily="82" charset="0"/>
              </a:rPr>
              <a:t>Fecha: 10 de agosto de 2018</a:t>
            </a:r>
            <a:endParaRPr lang="es-MX" sz="24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F25B88EC-A54D-428D-84AB-5D67DD56DA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4133" y="326182"/>
            <a:ext cx="1755158" cy="1553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1243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B02F1062-13EC-46AB-9D72-9CB6FA06B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-185530"/>
            <a:ext cx="9635794" cy="1280890"/>
          </a:xfrm>
        </p:spPr>
        <p:txBody>
          <a:bodyPr>
            <a:normAutofit fontScale="90000"/>
          </a:bodyPr>
          <a:lstStyle/>
          <a:p>
            <a:r>
              <a:rPr lang="es-MX" sz="49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Dibujar las entidades necesarias en el croquis</a:t>
            </a:r>
            <a:r>
              <a:rPr lang="es-MX" sz="49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/>
            </a:r>
            <a:br>
              <a:rPr lang="es-MX" sz="49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</a:br>
            <a:r>
              <a:rPr lang="es-MX" sz="28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-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La figura a trabajar tiene 3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círculos(1)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, comenzando con uno alineado sobre el eje vertical,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podemos apoyarnos de la línea constructiva.(1)  </a:t>
            </a:r>
            <a:endParaRPr lang="es-MX" sz="4400" b="1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8924725B-7AE9-468F-B70A-D4BF48DC3CD5}"/>
              </a:ext>
            </a:extLst>
          </p:cNvPr>
          <p:cNvSpPr/>
          <p:nvPr/>
        </p:nvSpPr>
        <p:spPr>
          <a:xfrm>
            <a:off x="2491408" y="3137452"/>
            <a:ext cx="291548" cy="2915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b="1" dirty="0">
              <a:solidFill>
                <a:srgbClr val="FF0000"/>
              </a:solidFill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BD66019D-FD1C-4874-BA80-39F8BB1D170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679"/>
          <a:stretch/>
        </p:blipFill>
        <p:spPr>
          <a:xfrm>
            <a:off x="1640156" y="2297966"/>
            <a:ext cx="9163831" cy="4560034"/>
          </a:xfrm>
          <a:prstGeom prst="rect">
            <a:avLst/>
          </a:prstGeom>
        </p:spPr>
      </p:pic>
      <p:cxnSp>
        <p:nvCxnSpPr>
          <p:cNvPr id="5" name="Conector recto de flecha 4">
            <a:extLst>
              <a:ext uri="{FF2B5EF4-FFF2-40B4-BE49-F238E27FC236}">
                <a16:creationId xmlns:a16="http://schemas.microsoft.com/office/drawing/2014/main" xmlns="" id="{7ABCB4EC-3C57-4C34-98DA-C30E9BC3B148}"/>
              </a:ext>
            </a:extLst>
          </p:cNvPr>
          <p:cNvCxnSpPr/>
          <p:nvPr/>
        </p:nvCxnSpPr>
        <p:spPr>
          <a:xfrm flipH="1">
            <a:off x="6957798" y="4732657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lipse 6">
            <a:extLst>
              <a:ext uri="{FF2B5EF4-FFF2-40B4-BE49-F238E27FC236}">
                <a16:creationId xmlns:a16="http://schemas.microsoft.com/office/drawing/2014/main" xmlns="" id="{EF74762F-EE80-4872-A904-45340FEF7C5B}"/>
              </a:ext>
            </a:extLst>
          </p:cNvPr>
          <p:cNvSpPr/>
          <p:nvPr/>
        </p:nvSpPr>
        <p:spPr>
          <a:xfrm>
            <a:off x="7567398" y="4573627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8211300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E7E1F3BC-3307-46B3-93C6-B4DA0C64A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0504" y="-159027"/>
            <a:ext cx="9954107" cy="2531165"/>
          </a:xfrm>
        </p:spPr>
        <p:txBody>
          <a:bodyPr>
            <a:normAutofit fontScale="90000"/>
          </a:bodyPr>
          <a:lstStyle/>
          <a:p>
            <a:r>
              <a:rPr lang="es-MX" sz="49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Matriz circular</a:t>
            </a:r>
            <a:r>
              <a:rPr lang="es-MX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/>
            </a:r>
            <a:br>
              <a:rPr lang="es-MX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</a:br>
            <a:r>
              <a:rPr lang="es-MX" sz="16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-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Seleccionar comando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matriz circular(1) 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y seleccionar la entidad para la matriz, modificar 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el número de instancias y la separación(2) 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entidades.</a:t>
            </a:r>
            <a:endParaRPr lang="es-MX" sz="440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D6DDC16B-CD1E-4C18-8FAB-2B492235A8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292"/>
          <a:stretch/>
        </p:blipFill>
        <p:spPr>
          <a:xfrm>
            <a:off x="1550504" y="2372138"/>
            <a:ext cx="9797050" cy="4593719"/>
          </a:xfrm>
          <a:prstGeom prst="rect">
            <a:avLst/>
          </a:prstGeom>
        </p:spPr>
      </p:pic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xmlns="" id="{0C7DE183-4D3D-4F6E-9DE2-992F3E510A3D}"/>
              </a:ext>
            </a:extLst>
          </p:cNvPr>
          <p:cNvCxnSpPr/>
          <p:nvPr/>
        </p:nvCxnSpPr>
        <p:spPr>
          <a:xfrm flipH="1">
            <a:off x="2416241" y="3588030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>
            <a:extLst>
              <a:ext uri="{FF2B5EF4-FFF2-40B4-BE49-F238E27FC236}">
                <a16:creationId xmlns:a16="http://schemas.microsoft.com/office/drawing/2014/main" xmlns="" id="{E106F8B5-FFFC-4CB0-99E4-A851F56933E9}"/>
              </a:ext>
            </a:extLst>
          </p:cNvPr>
          <p:cNvSpPr/>
          <p:nvPr/>
        </p:nvSpPr>
        <p:spPr>
          <a:xfrm>
            <a:off x="3025841" y="3429000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1</a:t>
            </a:r>
          </a:p>
        </p:txBody>
      </p: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xmlns="" id="{4A4FDA31-180A-4E33-8A10-42675F88877C}"/>
              </a:ext>
            </a:extLst>
          </p:cNvPr>
          <p:cNvCxnSpPr/>
          <p:nvPr/>
        </p:nvCxnSpPr>
        <p:spPr>
          <a:xfrm flipH="1">
            <a:off x="7947611" y="5828785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lipse 6">
            <a:extLst>
              <a:ext uri="{FF2B5EF4-FFF2-40B4-BE49-F238E27FC236}">
                <a16:creationId xmlns:a16="http://schemas.microsoft.com/office/drawing/2014/main" xmlns="" id="{4730BF1B-28BA-4A2B-A08E-EA6ABB8D1369}"/>
              </a:ext>
            </a:extLst>
          </p:cNvPr>
          <p:cNvSpPr/>
          <p:nvPr/>
        </p:nvSpPr>
        <p:spPr>
          <a:xfrm>
            <a:off x="8557211" y="5669755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1342089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A5A49601-7A4A-417B-8880-92C25B755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0"/>
            <a:ext cx="9382539" cy="1280890"/>
          </a:xfrm>
        </p:spPr>
        <p:txBody>
          <a:bodyPr>
            <a:normAutofit fontScale="90000"/>
          </a:bodyPr>
          <a:lstStyle/>
          <a:p>
            <a:r>
              <a:rPr lang="es-MX" sz="49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Añadir entidades necesarias</a:t>
            </a:r>
            <a:r>
              <a:rPr lang="es-MX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/>
            </a:r>
            <a:br>
              <a:rPr lang="es-MX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</a:br>
            <a:r>
              <a:rPr lang="es-MX" sz="105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-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Añadir las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entidades y cotas necesarias según sea la figura deseada(1)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.</a:t>
            </a:r>
            <a:endParaRPr lang="es-MX" sz="4400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xmlns="" id="{6259922C-AAA2-43D6-B610-92BC39B6334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292"/>
          <a:stretch/>
        </p:blipFill>
        <p:spPr>
          <a:xfrm>
            <a:off x="1828800" y="1933731"/>
            <a:ext cx="9247949" cy="4924269"/>
          </a:xfrm>
          <a:prstGeom prst="rect">
            <a:avLst/>
          </a:prstGeom>
        </p:spPr>
      </p:pic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xmlns="" id="{0965700E-AF47-40DD-B595-D85B6147E9BC}"/>
              </a:ext>
            </a:extLst>
          </p:cNvPr>
          <p:cNvCxnSpPr/>
          <p:nvPr/>
        </p:nvCxnSpPr>
        <p:spPr>
          <a:xfrm flipH="1">
            <a:off x="8442286" y="3940023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>
            <a:extLst>
              <a:ext uri="{FF2B5EF4-FFF2-40B4-BE49-F238E27FC236}">
                <a16:creationId xmlns:a16="http://schemas.microsoft.com/office/drawing/2014/main" xmlns="" id="{8DE197F6-3DA9-4DB0-91B0-779B011B264D}"/>
              </a:ext>
            </a:extLst>
          </p:cNvPr>
          <p:cNvSpPr/>
          <p:nvPr/>
        </p:nvSpPr>
        <p:spPr>
          <a:xfrm>
            <a:off x="9051886" y="3780993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4937509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AD86D7A4-9DD5-4249-A74D-4938081C93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7769" y="0"/>
            <a:ext cx="9707398" cy="2001078"/>
          </a:xfrm>
        </p:spPr>
        <p:txBody>
          <a:bodyPr>
            <a:normAutofit fontScale="90000"/>
          </a:bodyPr>
          <a:lstStyle/>
          <a:p>
            <a:r>
              <a:rPr lang="es-MX" sz="4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Equidistancia entidades</a:t>
            </a:r>
            <a:r>
              <a:rPr lang="es-MX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/>
            </a:r>
            <a:br>
              <a:rPr lang="es-MX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</a:br>
            <a:r>
              <a:rPr lang="es-MX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-</a:t>
            </a:r>
            <a:r>
              <a:rPr lang="es-MX" sz="40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Seleccionar el comando </a:t>
            </a:r>
            <a:r>
              <a:rPr lang="es-MX" sz="40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equidistancia entidades(1)</a:t>
            </a:r>
            <a:r>
              <a:rPr lang="es-MX" sz="40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, elegir la </a:t>
            </a:r>
            <a:r>
              <a:rPr lang="es-MX" sz="40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entidad a repetir(2)</a:t>
            </a:r>
            <a:r>
              <a:rPr lang="es-MX" sz="40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, </a:t>
            </a:r>
            <a:r>
              <a:rPr lang="es-MX" sz="40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modificar la distancia y dirección(3) </a:t>
            </a:r>
            <a:r>
              <a:rPr lang="es-MX" sz="40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de separación entre entidades.</a:t>
            </a:r>
            <a:endParaRPr lang="es-MX" sz="400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23E36A0C-7A18-47F6-A6AD-B6F94B8E454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811"/>
          <a:stretch/>
        </p:blipFill>
        <p:spPr>
          <a:xfrm>
            <a:off x="1508358" y="2428406"/>
            <a:ext cx="9362624" cy="4579495"/>
          </a:xfrm>
          <a:prstGeom prst="rect">
            <a:avLst/>
          </a:prstGeom>
        </p:spPr>
      </p:pic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xmlns="" id="{6356D41C-285A-4800-925C-B7CE3AB4F2D8}"/>
              </a:ext>
            </a:extLst>
          </p:cNvPr>
          <p:cNvCxnSpPr/>
          <p:nvPr/>
        </p:nvCxnSpPr>
        <p:spPr>
          <a:xfrm flipH="1">
            <a:off x="4889618" y="2905702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>
            <a:extLst>
              <a:ext uri="{FF2B5EF4-FFF2-40B4-BE49-F238E27FC236}">
                <a16:creationId xmlns:a16="http://schemas.microsoft.com/office/drawing/2014/main" xmlns="" id="{20A69F06-988B-42D1-A69C-2A545F516CE8}"/>
              </a:ext>
            </a:extLst>
          </p:cNvPr>
          <p:cNvSpPr/>
          <p:nvPr/>
        </p:nvSpPr>
        <p:spPr>
          <a:xfrm>
            <a:off x="5499218" y="2746672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1</a:t>
            </a:r>
          </a:p>
        </p:txBody>
      </p: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xmlns="" id="{6A14D17F-7349-4511-B3F7-07F5DCE689B9}"/>
              </a:ext>
            </a:extLst>
          </p:cNvPr>
          <p:cNvCxnSpPr/>
          <p:nvPr/>
        </p:nvCxnSpPr>
        <p:spPr>
          <a:xfrm flipH="1">
            <a:off x="7692778" y="4914385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lipse 6">
            <a:extLst>
              <a:ext uri="{FF2B5EF4-FFF2-40B4-BE49-F238E27FC236}">
                <a16:creationId xmlns:a16="http://schemas.microsoft.com/office/drawing/2014/main" xmlns="" id="{8AE593F2-F0B9-4F08-868D-3D2D4F29BBA9}"/>
              </a:ext>
            </a:extLst>
          </p:cNvPr>
          <p:cNvSpPr/>
          <p:nvPr/>
        </p:nvSpPr>
        <p:spPr>
          <a:xfrm>
            <a:off x="8302378" y="4755355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2</a:t>
            </a:r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xmlns="" id="{A2970D83-C7FF-416B-BEAC-16CAD6A9E50D}"/>
              </a:ext>
            </a:extLst>
          </p:cNvPr>
          <p:cNvCxnSpPr/>
          <p:nvPr/>
        </p:nvCxnSpPr>
        <p:spPr>
          <a:xfrm flipH="1">
            <a:off x="3135768" y="4254817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ipse 8">
            <a:extLst>
              <a:ext uri="{FF2B5EF4-FFF2-40B4-BE49-F238E27FC236}">
                <a16:creationId xmlns:a16="http://schemas.microsoft.com/office/drawing/2014/main" xmlns="" id="{6BCBCA63-8B28-4DF8-99F0-83EBCB25155D}"/>
              </a:ext>
            </a:extLst>
          </p:cNvPr>
          <p:cNvSpPr/>
          <p:nvPr/>
        </p:nvSpPr>
        <p:spPr>
          <a:xfrm>
            <a:off x="3745368" y="4095787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7933228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4AD8336D-088A-4F62-BFAF-7AF64DCCB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41014"/>
            <a:ext cx="9637444" cy="1602256"/>
          </a:xfrm>
        </p:spPr>
        <p:txBody>
          <a:bodyPr>
            <a:normAutofit fontScale="90000"/>
          </a:bodyPr>
          <a:lstStyle/>
          <a:p>
            <a:r>
              <a:rPr lang="es-MX" sz="49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Círculo para obtener un arco</a:t>
            </a:r>
            <a:r>
              <a:rPr lang="es-MX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/>
            </a:r>
            <a:br>
              <a:rPr lang="es-MX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</a:br>
            <a:r>
              <a:rPr lang="es-MX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-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Trazar un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círculo tangente(1) 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a las entidades entre las que se encontrará nuestro arco.</a:t>
            </a:r>
            <a:endParaRPr lang="es-MX" sz="440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1683D3C7-70FF-439E-8991-0480F9DF14B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712"/>
          <a:stretch/>
        </p:blipFill>
        <p:spPr>
          <a:xfrm>
            <a:off x="1714491" y="2063457"/>
            <a:ext cx="9168368" cy="4794543"/>
          </a:xfrm>
          <a:prstGeom prst="rect">
            <a:avLst/>
          </a:prstGeom>
        </p:spPr>
      </p:pic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xmlns="" id="{CE4F84A7-64B9-4DA1-8D83-F26A1707C5D2}"/>
              </a:ext>
            </a:extLst>
          </p:cNvPr>
          <p:cNvCxnSpPr/>
          <p:nvPr/>
        </p:nvCxnSpPr>
        <p:spPr>
          <a:xfrm flipH="1">
            <a:off x="2311309" y="5843775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>
            <a:extLst>
              <a:ext uri="{FF2B5EF4-FFF2-40B4-BE49-F238E27FC236}">
                <a16:creationId xmlns:a16="http://schemas.microsoft.com/office/drawing/2014/main" xmlns="" id="{39DA0B99-CBCB-4A24-BEC3-BD428486F3E7}"/>
              </a:ext>
            </a:extLst>
          </p:cNvPr>
          <p:cNvSpPr/>
          <p:nvPr/>
        </p:nvSpPr>
        <p:spPr>
          <a:xfrm>
            <a:off x="2920909" y="5684745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716059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E50D7024-471E-4EB3-8B0A-E10C72CAF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4046" y="-194872"/>
            <a:ext cx="9968459" cy="1280890"/>
          </a:xfrm>
        </p:spPr>
        <p:txBody>
          <a:bodyPr>
            <a:normAutofit fontScale="90000"/>
          </a:bodyPr>
          <a:lstStyle/>
          <a:p>
            <a:r>
              <a:rPr lang="es-MX" sz="49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Cortar entidades</a:t>
            </a:r>
            <a:r>
              <a:rPr lang="es-MX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/>
            </a:r>
            <a:br>
              <a:rPr lang="es-MX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</a:br>
            <a:r>
              <a:rPr lang="es-MX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-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Seleccionar comando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recortar entidades(1)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, usar la opción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recorte inteligente(2) y pasar el mouse por el resto del círculo para obtener un arco(3).</a:t>
            </a:r>
            <a:endParaRPr lang="es-MX" sz="4400" b="1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3E4DCCC8-6F66-4D9D-842B-3AC4AB2BF2D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099"/>
          <a:stretch/>
        </p:blipFill>
        <p:spPr>
          <a:xfrm>
            <a:off x="1454046" y="2438744"/>
            <a:ext cx="9054059" cy="4419256"/>
          </a:xfrm>
          <a:prstGeom prst="rect">
            <a:avLst/>
          </a:prstGeom>
        </p:spPr>
      </p:pic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xmlns="" id="{FF78ECEF-F23E-4628-96EA-462ECF9CAB20}"/>
              </a:ext>
            </a:extLst>
          </p:cNvPr>
          <p:cNvCxnSpPr/>
          <p:nvPr/>
        </p:nvCxnSpPr>
        <p:spPr>
          <a:xfrm flipH="1">
            <a:off x="3750365" y="2860732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>
            <a:extLst>
              <a:ext uri="{FF2B5EF4-FFF2-40B4-BE49-F238E27FC236}">
                <a16:creationId xmlns:a16="http://schemas.microsoft.com/office/drawing/2014/main" xmlns="" id="{27AF781E-CDA1-4AE0-851A-A41659DF6644}"/>
              </a:ext>
            </a:extLst>
          </p:cNvPr>
          <p:cNvSpPr/>
          <p:nvPr/>
        </p:nvSpPr>
        <p:spPr>
          <a:xfrm>
            <a:off x="4359965" y="2701702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1</a:t>
            </a:r>
          </a:p>
        </p:txBody>
      </p: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xmlns="" id="{D03D1853-8B28-4830-A67B-8750B1B9103A}"/>
              </a:ext>
            </a:extLst>
          </p:cNvPr>
          <p:cNvCxnSpPr/>
          <p:nvPr/>
        </p:nvCxnSpPr>
        <p:spPr>
          <a:xfrm flipH="1">
            <a:off x="2566142" y="5154227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lipse 6">
            <a:extLst>
              <a:ext uri="{FF2B5EF4-FFF2-40B4-BE49-F238E27FC236}">
                <a16:creationId xmlns:a16="http://schemas.microsoft.com/office/drawing/2014/main" xmlns="" id="{4FAD270F-9EC4-422F-858C-440D41E195D5}"/>
              </a:ext>
            </a:extLst>
          </p:cNvPr>
          <p:cNvSpPr/>
          <p:nvPr/>
        </p:nvSpPr>
        <p:spPr>
          <a:xfrm>
            <a:off x="3175742" y="4995197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2</a:t>
            </a:r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xmlns="" id="{B3BEC188-7A42-410E-B3A5-3F7E0A5B86C5}"/>
              </a:ext>
            </a:extLst>
          </p:cNvPr>
          <p:cNvCxnSpPr/>
          <p:nvPr/>
        </p:nvCxnSpPr>
        <p:spPr>
          <a:xfrm flipH="1">
            <a:off x="7018221" y="6338450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ipse 8">
            <a:extLst>
              <a:ext uri="{FF2B5EF4-FFF2-40B4-BE49-F238E27FC236}">
                <a16:creationId xmlns:a16="http://schemas.microsoft.com/office/drawing/2014/main" xmlns="" id="{BAB5DB84-CFBF-4A48-A08C-E6B62C4EF0B9}"/>
              </a:ext>
            </a:extLst>
          </p:cNvPr>
          <p:cNvSpPr/>
          <p:nvPr/>
        </p:nvSpPr>
        <p:spPr>
          <a:xfrm>
            <a:off x="7627821" y="6179420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6915993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5E7D4FED-6D7E-4F98-A39F-60B541596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3286" y="0"/>
            <a:ext cx="10094644" cy="1669774"/>
          </a:xfrm>
        </p:spPr>
        <p:txBody>
          <a:bodyPr>
            <a:normAutofit fontScale="90000"/>
          </a:bodyPr>
          <a:lstStyle/>
          <a:p>
            <a:r>
              <a:rPr lang="es-MX" sz="6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Círculo para obtener un arco</a:t>
            </a:r>
            <a:r>
              <a:rPr lang="es-MX" sz="5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/>
            </a:r>
            <a:br>
              <a:rPr lang="es-MX" sz="5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</a:br>
            <a:r>
              <a:rPr lang="es-MX" sz="5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-</a:t>
            </a:r>
            <a:r>
              <a:rPr lang="es-MX" sz="5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Trazar un </a:t>
            </a:r>
            <a:r>
              <a:rPr lang="es-MX" sz="5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círculo tangente(1) </a:t>
            </a:r>
            <a:r>
              <a:rPr lang="es-MX" sz="5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a las entidades entre las que se encontrará nuestro arco</a:t>
            </a:r>
            <a:endParaRPr lang="es-MX" sz="440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C26423DE-C6CB-4F8D-B870-544C12F00A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872"/>
          <a:stretch/>
        </p:blipFill>
        <p:spPr>
          <a:xfrm>
            <a:off x="1673286" y="2518348"/>
            <a:ext cx="9689258" cy="4339652"/>
          </a:xfrm>
          <a:prstGeom prst="rect">
            <a:avLst/>
          </a:prstGeom>
        </p:spPr>
      </p:pic>
      <p:cxnSp>
        <p:nvCxnSpPr>
          <p:cNvPr id="5" name="Conector recto de flecha 4">
            <a:extLst>
              <a:ext uri="{FF2B5EF4-FFF2-40B4-BE49-F238E27FC236}">
                <a16:creationId xmlns:a16="http://schemas.microsoft.com/office/drawing/2014/main" xmlns="" id="{CC99C4A1-FE53-4A16-A276-B7378352BF6B}"/>
              </a:ext>
            </a:extLst>
          </p:cNvPr>
          <p:cNvCxnSpPr/>
          <p:nvPr/>
        </p:nvCxnSpPr>
        <p:spPr>
          <a:xfrm flipH="1">
            <a:off x="7377984" y="4554621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lipse 5">
            <a:extLst>
              <a:ext uri="{FF2B5EF4-FFF2-40B4-BE49-F238E27FC236}">
                <a16:creationId xmlns:a16="http://schemas.microsoft.com/office/drawing/2014/main" xmlns="" id="{EB4F62FA-79E3-441A-AA33-92C7F5726BC1}"/>
              </a:ext>
            </a:extLst>
          </p:cNvPr>
          <p:cNvSpPr/>
          <p:nvPr/>
        </p:nvSpPr>
        <p:spPr>
          <a:xfrm>
            <a:off x="7987584" y="4395591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8358820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E7849F4B-27EE-4848-AE49-51F75D1E9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5225" y="-164891"/>
            <a:ext cx="9730209" cy="1696278"/>
          </a:xfrm>
        </p:spPr>
        <p:txBody>
          <a:bodyPr>
            <a:normAutofit fontScale="90000"/>
          </a:bodyPr>
          <a:lstStyle/>
          <a:p>
            <a:r>
              <a:rPr lang="es-MX" sz="49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Cortar entidades</a:t>
            </a:r>
            <a:r>
              <a:rPr lang="es-MX" sz="5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/>
            </a:r>
            <a:br>
              <a:rPr lang="es-MX" sz="5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</a:br>
            <a:r>
              <a:rPr lang="es-MX" sz="44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-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Seleccionar comando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recortar entidades(1)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, usar la opción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recorte inteligente(2) y pasar el mouse por el resto del círculo para obtener un arco(3).</a:t>
            </a:r>
            <a:endParaRPr lang="es-MX" sz="440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D8E23103-AADC-45CB-8E1F-2C705140E2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099"/>
          <a:stretch/>
        </p:blipFill>
        <p:spPr>
          <a:xfrm>
            <a:off x="1640156" y="2563319"/>
            <a:ext cx="9107792" cy="4294682"/>
          </a:xfrm>
          <a:prstGeom prst="rect">
            <a:avLst/>
          </a:prstGeom>
        </p:spPr>
      </p:pic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xmlns="" id="{0D95593D-4048-42AE-A3BE-4EDD3F18CD30}"/>
              </a:ext>
            </a:extLst>
          </p:cNvPr>
          <p:cNvCxnSpPr/>
          <p:nvPr/>
        </p:nvCxnSpPr>
        <p:spPr>
          <a:xfrm flipH="1">
            <a:off x="3900266" y="2905703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>
            <a:extLst>
              <a:ext uri="{FF2B5EF4-FFF2-40B4-BE49-F238E27FC236}">
                <a16:creationId xmlns:a16="http://schemas.microsoft.com/office/drawing/2014/main" xmlns="" id="{E78ACAE3-625B-4866-89E0-9810D895F9DA}"/>
              </a:ext>
            </a:extLst>
          </p:cNvPr>
          <p:cNvSpPr/>
          <p:nvPr/>
        </p:nvSpPr>
        <p:spPr>
          <a:xfrm>
            <a:off x="4509866" y="2746673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1</a:t>
            </a:r>
          </a:p>
        </p:txBody>
      </p: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xmlns="" id="{3CC129FA-BD17-4288-9A77-782162B65C41}"/>
              </a:ext>
            </a:extLst>
          </p:cNvPr>
          <p:cNvCxnSpPr/>
          <p:nvPr/>
        </p:nvCxnSpPr>
        <p:spPr>
          <a:xfrm flipH="1">
            <a:off x="2790994" y="5214188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lipse 6">
            <a:extLst>
              <a:ext uri="{FF2B5EF4-FFF2-40B4-BE49-F238E27FC236}">
                <a16:creationId xmlns:a16="http://schemas.microsoft.com/office/drawing/2014/main" xmlns="" id="{FDD614FD-F149-44F3-A049-8929A994B0C4}"/>
              </a:ext>
            </a:extLst>
          </p:cNvPr>
          <p:cNvSpPr/>
          <p:nvPr/>
        </p:nvSpPr>
        <p:spPr>
          <a:xfrm>
            <a:off x="3400594" y="5055158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2</a:t>
            </a:r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xmlns="" id="{3CB62453-164F-419B-9CD9-2EDC8C004A26}"/>
              </a:ext>
            </a:extLst>
          </p:cNvPr>
          <p:cNvCxnSpPr/>
          <p:nvPr/>
        </p:nvCxnSpPr>
        <p:spPr>
          <a:xfrm flipH="1">
            <a:off x="6898298" y="4494660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ipse 8">
            <a:extLst>
              <a:ext uri="{FF2B5EF4-FFF2-40B4-BE49-F238E27FC236}">
                <a16:creationId xmlns:a16="http://schemas.microsoft.com/office/drawing/2014/main" xmlns="" id="{B42E774D-09BB-44A0-A5FD-683D293BD464}"/>
              </a:ext>
            </a:extLst>
          </p:cNvPr>
          <p:cNvSpPr/>
          <p:nvPr/>
        </p:nvSpPr>
        <p:spPr>
          <a:xfrm>
            <a:off x="7507898" y="4335630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5230421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1F328204-238D-4F51-AF32-727B4FF8D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0"/>
            <a:ext cx="9899374" cy="1802296"/>
          </a:xfrm>
        </p:spPr>
        <p:txBody>
          <a:bodyPr>
            <a:normAutofit fontScale="90000"/>
          </a:bodyPr>
          <a:lstStyle/>
          <a:p>
            <a:r>
              <a:rPr lang="es-MX" sz="4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Acotar arcos</a:t>
            </a:r>
            <a:r>
              <a:rPr lang="es-MX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/>
            </a:r>
            <a:br>
              <a:rPr lang="es-MX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</a:br>
            <a:r>
              <a:rPr lang="es-MX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-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Seleccionar comando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cota inteligente(1)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y acotar los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arcos obtenidos(2).</a:t>
            </a:r>
            <a:endParaRPr lang="es-MX" sz="4400" b="1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81BF5DAE-AD21-42B5-A672-A2C468E5A97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292"/>
          <a:stretch/>
        </p:blipFill>
        <p:spPr>
          <a:xfrm>
            <a:off x="1524000" y="1802296"/>
            <a:ext cx="9373849" cy="5055704"/>
          </a:xfrm>
          <a:prstGeom prst="rect">
            <a:avLst/>
          </a:prstGeom>
        </p:spPr>
      </p:pic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xmlns="" id="{9017A46D-52C4-477D-9458-8E410DEB8186}"/>
              </a:ext>
            </a:extLst>
          </p:cNvPr>
          <p:cNvCxnSpPr/>
          <p:nvPr/>
        </p:nvCxnSpPr>
        <p:spPr>
          <a:xfrm flipH="1">
            <a:off x="2386260" y="2246136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>
            <a:extLst>
              <a:ext uri="{FF2B5EF4-FFF2-40B4-BE49-F238E27FC236}">
                <a16:creationId xmlns:a16="http://schemas.microsoft.com/office/drawing/2014/main" xmlns="" id="{2F94757B-4F01-413F-8906-0A2C989C45CD}"/>
              </a:ext>
            </a:extLst>
          </p:cNvPr>
          <p:cNvSpPr/>
          <p:nvPr/>
        </p:nvSpPr>
        <p:spPr>
          <a:xfrm>
            <a:off x="2995860" y="2087106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1</a:t>
            </a:r>
          </a:p>
        </p:txBody>
      </p: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xmlns="" id="{DF7B1946-A814-4852-9E0B-C2EB8E5F3D9F}"/>
              </a:ext>
            </a:extLst>
          </p:cNvPr>
          <p:cNvCxnSpPr/>
          <p:nvPr/>
        </p:nvCxnSpPr>
        <p:spPr>
          <a:xfrm flipH="1">
            <a:off x="6778377" y="4899394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lipse 6">
            <a:extLst>
              <a:ext uri="{FF2B5EF4-FFF2-40B4-BE49-F238E27FC236}">
                <a16:creationId xmlns:a16="http://schemas.microsoft.com/office/drawing/2014/main" xmlns="" id="{E1E716E7-B16E-4481-A27D-B3003A939525}"/>
              </a:ext>
            </a:extLst>
          </p:cNvPr>
          <p:cNvSpPr/>
          <p:nvPr/>
        </p:nvSpPr>
        <p:spPr>
          <a:xfrm>
            <a:off x="7387977" y="4740364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6411055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57624E61-D3A1-4CBB-A60B-9D53063FB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1008" y="0"/>
            <a:ext cx="9509288" cy="1280890"/>
          </a:xfrm>
        </p:spPr>
        <p:txBody>
          <a:bodyPr>
            <a:normAutofit fontScale="90000"/>
          </a:bodyPr>
          <a:lstStyle/>
          <a:p>
            <a:r>
              <a:rPr lang="es-MX" sz="49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Recortar entidades</a:t>
            </a:r>
            <a:r>
              <a:rPr lang="es-MX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/>
            </a:r>
            <a:br>
              <a:rPr lang="es-MX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</a:br>
            <a:r>
              <a:rPr lang="es-MX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-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Elegir el comando recortar entidades(1) y pasar el mouse por las entidades que ya no son de utilidad(2). </a:t>
            </a:r>
            <a:endParaRPr lang="es-MX" sz="4400" b="1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7AA565B8-74AC-4D05-96CD-E9BFE81DE7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099"/>
          <a:stretch/>
        </p:blipFill>
        <p:spPr>
          <a:xfrm>
            <a:off x="1431008" y="2007425"/>
            <a:ext cx="9509287" cy="4850575"/>
          </a:xfrm>
          <a:prstGeom prst="rect">
            <a:avLst/>
          </a:prstGeom>
        </p:spPr>
      </p:pic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xmlns="" id="{43683314-5B1F-468B-B558-12F90F1377A7}"/>
              </a:ext>
            </a:extLst>
          </p:cNvPr>
          <p:cNvCxnSpPr/>
          <p:nvPr/>
        </p:nvCxnSpPr>
        <p:spPr>
          <a:xfrm flipH="1">
            <a:off x="3823577" y="2356929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>
            <a:extLst>
              <a:ext uri="{FF2B5EF4-FFF2-40B4-BE49-F238E27FC236}">
                <a16:creationId xmlns:a16="http://schemas.microsoft.com/office/drawing/2014/main" xmlns="" id="{C05D9EF4-452E-4582-83C7-2987B8DA88D4}"/>
              </a:ext>
            </a:extLst>
          </p:cNvPr>
          <p:cNvSpPr/>
          <p:nvPr/>
        </p:nvSpPr>
        <p:spPr>
          <a:xfrm>
            <a:off x="4419925" y="2197906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1</a:t>
            </a:r>
          </a:p>
        </p:txBody>
      </p: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xmlns="" id="{7616ABDA-1FC4-4EFC-9D71-1C40BA37721D}"/>
              </a:ext>
            </a:extLst>
          </p:cNvPr>
          <p:cNvCxnSpPr/>
          <p:nvPr/>
        </p:nvCxnSpPr>
        <p:spPr>
          <a:xfrm flipH="1">
            <a:off x="7527886" y="4614582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lipse 6">
            <a:extLst>
              <a:ext uri="{FF2B5EF4-FFF2-40B4-BE49-F238E27FC236}">
                <a16:creationId xmlns:a16="http://schemas.microsoft.com/office/drawing/2014/main" xmlns="" id="{4A8FE0A8-2AAC-4805-B10D-439089D6E160}"/>
              </a:ext>
            </a:extLst>
          </p:cNvPr>
          <p:cNvSpPr/>
          <p:nvPr/>
        </p:nvSpPr>
        <p:spPr>
          <a:xfrm>
            <a:off x="8137486" y="4455552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176086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9E04B05-52BD-461F-A45F-6C6197C5EB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306333"/>
            <a:ext cx="8911687" cy="1280890"/>
          </a:xfrm>
        </p:spPr>
        <p:txBody>
          <a:bodyPr>
            <a:noAutofit/>
          </a:bodyPr>
          <a:lstStyle/>
          <a:p>
            <a:r>
              <a:rPr lang="es-MX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Guion Explicativo:</a:t>
            </a:r>
            <a:endParaRPr lang="es-MX" sz="44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34E2E384-CC3E-4ED1-AFE0-676CCE1B33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40156" y="1868557"/>
            <a:ext cx="8915400" cy="4002908"/>
          </a:xfrm>
        </p:spPr>
        <p:txBody>
          <a:bodyPr>
            <a:norm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s-MX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Aplicar </a:t>
            </a:r>
            <a:r>
              <a:rPr lang="es-MX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los comandos del software para el trazado de croquis por medio de las relaciones geométricas a fin de obtener dibujos definidos que permiten la construcción de modelos paramétricos en 3D.</a:t>
            </a:r>
            <a:endParaRPr lang="es-MX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9430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1EDCBF17-3AB2-433C-8098-26C78AB27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133779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es-MX" sz="4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Dibujar entidades necesarias</a:t>
            </a:r>
            <a:r>
              <a:rPr lang="es-MX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/>
            </a:r>
            <a:br>
              <a:rPr lang="es-MX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</a:br>
            <a:r>
              <a:rPr lang="es-MX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-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Dibujar las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entidades necesarias(1) con sus respectivas medidas(2).</a:t>
            </a:r>
            <a:endParaRPr lang="es-MX" sz="440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EEA9CB16-4887-435C-A042-2E8EC74DFC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486"/>
          <a:stretch/>
        </p:blipFill>
        <p:spPr>
          <a:xfrm>
            <a:off x="1484243" y="1956768"/>
            <a:ext cx="9223513" cy="4901232"/>
          </a:xfrm>
          <a:prstGeom prst="rect">
            <a:avLst/>
          </a:prstGeom>
        </p:spPr>
      </p:pic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xmlns="" id="{98F85C91-2874-4854-9FC3-967E1B849716}"/>
              </a:ext>
            </a:extLst>
          </p:cNvPr>
          <p:cNvCxnSpPr/>
          <p:nvPr/>
        </p:nvCxnSpPr>
        <p:spPr>
          <a:xfrm flipH="1">
            <a:off x="6643466" y="5933716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>
            <a:extLst>
              <a:ext uri="{FF2B5EF4-FFF2-40B4-BE49-F238E27FC236}">
                <a16:creationId xmlns:a16="http://schemas.microsoft.com/office/drawing/2014/main" xmlns="" id="{81538A67-D9A1-49D7-B54E-AA2EE57E8B28}"/>
              </a:ext>
            </a:extLst>
          </p:cNvPr>
          <p:cNvSpPr/>
          <p:nvPr/>
        </p:nvSpPr>
        <p:spPr>
          <a:xfrm>
            <a:off x="7253066" y="5774686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1</a:t>
            </a:r>
          </a:p>
        </p:txBody>
      </p: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xmlns="" id="{9E52D4DE-5D27-466E-96A5-EE0BB176FE50}"/>
              </a:ext>
            </a:extLst>
          </p:cNvPr>
          <p:cNvCxnSpPr/>
          <p:nvPr/>
        </p:nvCxnSpPr>
        <p:spPr>
          <a:xfrm flipH="1">
            <a:off x="2817715" y="5933716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lipse 6">
            <a:extLst>
              <a:ext uri="{FF2B5EF4-FFF2-40B4-BE49-F238E27FC236}">
                <a16:creationId xmlns:a16="http://schemas.microsoft.com/office/drawing/2014/main" xmlns="" id="{07042963-79C0-48BB-B1FA-19F975CA390C}"/>
              </a:ext>
            </a:extLst>
          </p:cNvPr>
          <p:cNvSpPr/>
          <p:nvPr/>
        </p:nvSpPr>
        <p:spPr>
          <a:xfrm>
            <a:off x="3427315" y="5774686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658369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AFDA04DF-868C-40B6-BEC1-8F270DD8AA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7008" y="0"/>
            <a:ext cx="9920447" cy="1905000"/>
          </a:xfrm>
        </p:spPr>
        <p:txBody>
          <a:bodyPr>
            <a:normAutofit fontScale="90000"/>
          </a:bodyPr>
          <a:lstStyle/>
          <a:p>
            <a:r>
              <a:rPr lang="es-MX" sz="49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Equidistancia entidades</a:t>
            </a:r>
            <a:r>
              <a:rPr lang="es-MX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/>
            </a:r>
            <a:br>
              <a:rPr lang="es-MX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</a:br>
            <a:r>
              <a:rPr lang="es-MX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-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Seleccionar el comando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equidistancia entidades(1)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,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seleccionar la entidad(2) 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que se desea multiplicar y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modificar la distancia y dirección(3)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entre entidades.</a:t>
            </a:r>
            <a:endParaRPr lang="es-MX" sz="400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8823E254-8B98-4689-AEAA-04775198EF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292"/>
          <a:stretch/>
        </p:blipFill>
        <p:spPr>
          <a:xfrm>
            <a:off x="1577008" y="2497142"/>
            <a:ext cx="9560684" cy="4360858"/>
          </a:xfrm>
          <a:prstGeom prst="rect">
            <a:avLst/>
          </a:prstGeom>
        </p:spPr>
      </p:pic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xmlns="" id="{27205100-C151-4D8A-914C-6636D779D2B3}"/>
              </a:ext>
            </a:extLst>
          </p:cNvPr>
          <p:cNvCxnSpPr/>
          <p:nvPr/>
        </p:nvCxnSpPr>
        <p:spPr>
          <a:xfrm flipH="1">
            <a:off x="4752968" y="2851604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>
            <a:extLst>
              <a:ext uri="{FF2B5EF4-FFF2-40B4-BE49-F238E27FC236}">
                <a16:creationId xmlns:a16="http://schemas.microsoft.com/office/drawing/2014/main" xmlns="" id="{728F775B-C866-4FC6-9BB9-60D76D3DF849}"/>
              </a:ext>
            </a:extLst>
          </p:cNvPr>
          <p:cNvSpPr/>
          <p:nvPr/>
        </p:nvSpPr>
        <p:spPr>
          <a:xfrm>
            <a:off x="5349316" y="2692581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1</a:t>
            </a:r>
          </a:p>
        </p:txBody>
      </p: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xmlns="" id="{8D2E9E4A-BCC0-4D0D-9CE5-FE0083AAE4F9}"/>
              </a:ext>
            </a:extLst>
          </p:cNvPr>
          <p:cNvCxnSpPr/>
          <p:nvPr/>
        </p:nvCxnSpPr>
        <p:spPr>
          <a:xfrm flipH="1">
            <a:off x="6823348" y="5454030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lipse 6">
            <a:extLst>
              <a:ext uri="{FF2B5EF4-FFF2-40B4-BE49-F238E27FC236}">
                <a16:creationId xmlns:a16="http://schemas.microsoft.com/office/drawing/2014/main" xmlns="" id="{69B9D5DE-3308-4A81-8B77-E543D53144D9}"/>
              </a:ext>
            </a:extLst>
          </p:cNvPr>
          <p:cNvSpPr/>
          <p:nvPr/>
        </p:nvSpPr>
        <p:spPr>
          <a:xfrm>
            <a:off x="7432948" y="5295000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2</a:t>
            </a:r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xmlns="" id="{C2A17D0B-0380-4D6E-99DA-3E24BD6C2AF4}"/>
              </a:ext>
            </a:extLst>
          </p:cNvPr>
          <p:cNvCxnSpPr/>
          <p:nvPr/>
        </p:nvCxnSpPr>
        <p:spPr>
          <a:xfrm flipH="1">
            <a:off x="3030836" y="4419709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ipse 8">
            <a:extLst>
              <a:ext uri="{FF2B5EF4-FFF2-40B4-BE49-F238E27FC236}">
                <a16:creationId xmlns:a16="http://schemas.microsoft.com/office/drawing/2014/main" xmlns="" id="{C32B7E84-2EAB-4CCA-B685-1475AF3EA962}"/>
              </a:ext>
            </a:extLst>
          </p:cNvPr>
          <p:cNvSpPr/>
          <p:nvPr/>
        </p:nvSpPr>
        <p:spPr>
          <a:xfrm>
            <a:off x="3640436" y="4260679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7399437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B50F8BF1-32FD-4997-A081-F097F5B799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5290" y="0"/>
            <a:ext cx="10084905" cy="1280890"/>
          </a:xfrm>
        </p:spPr>
        <p:txBody>
          <a:bodyPr>
            <a:normAutofit fontScale="90000"/>
          </a:bodyPr>
          <a:lstStyle/>
          <a:p>
            <a:r>
              <a:rPr lang="es-MX" sz="49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Línea constructiva y cotas</a:t>
            </a:r>
            <a:r>
              <a:rPr lang="es-MX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/>
            </a:r>
            <a:br>
              <a:rPr lang="es-MX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</a:br>
            <a:r>
              <a:rPr lang="es-MX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-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Generar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línea constructiva(1) 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y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acotar(2)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según sean nuestras necesidades.</a:t>
            </a:r>
            <a:endParaRPr lang="es-MX" sz="4400" b="1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32994A2E-AD96-4031-BB74-9C09728D52D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679"/>
          <a:stretch/>
        </p:blipFill>
        <p:spPr>
          <a:xfrm>
            <a:off x="1545291" y="1903751"/>
            <a:ext cx="9307588" cy="4954249"/>
          </a:xfrm>
          <a:prstGeom prst="rect">
            <a:avLst/>
          </a:prstGeom>
        </p:spPr>
      </p:pic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xmlns="" id="{67FF9E4F-83FC-40B1-8ACE-059FB1A28918}"/>
              </a:ext>
            </a:extLst>
          </p:cNvPr>
          <p:cNvCxnSpPr/>
          <p:nvPr/>
        </p:nvCxnSpPr>
        <p:spPr>
          <a:xfrm flipH="1">
            <a:off x="7108161" y="6443381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>
            <a:extLst>
              <a:ext uri="{FF2B5EF4-FFF2-40B4-BE49-F238E27FC236}">
                <a16:creationId xmlns:a16="http://schemas.microsoft.com/office/drawing/2014/main" xmlns="" id="{D6C48105-39EE-4282-B6EF-30F23DB46581}"/>
              </a:ext>
            </a:extLst>
          </p:cNvPr>
          <p:cNvSpPr/>
          <p:nvPr/>
        </p:nvSpPr>
        <p:spPr>
          <a:xfrm>
            <a:off x="7717761" y="6284351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1</a:t>
            </a:r>
          </a:p>
        </p:txBody>
      </p: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xmlns="" id="{737EDCC2-E544-4357-8B96-A2850439EF2B}"/>
              </a:ext>
            </a:extLst>
          </p:cNvPr>
          <p:cNvCxnSpPr/>
          <p:nvPr/>
        </p:nvCxnSpPr>
        <p:spPr>
          <a:xfrm flipH="1">
            <a:off x="7228083" y="5813898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lipse 6">
            <a:extLst>
              <a:ext uri="{FF2B5EF4-FFF2-40B4-BE49-F238E27FC236}">
                <a16:creationId xmlns:a16="http://schemas.microsoft.com/office/drawing/2014/main" xmlns="" id="{1C553BC5-AF34-48C5-A0B3-EF9C5E87736A}"/>
              </a:ext>
            </a:extLst>
          </p:cNvPr>
          <p:cNvSpPr/>
          <p:nvPr/>
        </p:nvSpPr>
        <p:spPr>
          <a:xfrm>
            <a:off x="7837683" y="5654868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1469640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51E141C8-D6F4-4F08-9902-C8B8C1A1D9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-1"/>
            <a:ext cx="9756714" cy="2027583"/>
          </a:xfrm>
        </p:spPr>
        <p:txBody>
          <a:bodyPr>
            <a:normAutofit/>
          </a:bodyPr>
          <a:lstStyle/>
          <a:p>
            <a:r>
              <a:rPr lang="es-MX" sz="4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Generar una ranura</a:t>
            </a:r>
            <a:r>
              <a:rPr lang="es-MX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/>
            </a:r>
            <a:br>
              <a:rPr lang="es-MX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</a:br>
            <a:r>
              <a:rPr lang="es-MX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-</a:t>
            </a:r>
            <a:r>
              <a:rPr lang="es-MX" sz="40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Seleccionar </a:t>
            </a:r>
            <a:r>
              <a:rPr lang="es-MX" sz="40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comando ranura(1) </a:t>
            </a:r>
            <a:r>
              <a:rPr lang="es-MX" sz="40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y dibujar el </a:t>
            </a:r>
            <a:r>
              <a:rPr lang="es-MX" sz="40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elemento(2)</a:t>
            </a:r>
            <a:r>
              <a:rPr lang="es-MX" sz="40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de acuerdo a las medidas deseadas.</a:t>
            </a:r>
            <a:endParaRPr lang="es-MX" sz="400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335FA469-92E1-4724-AD1C-7FFB5B1D025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25" b="5485"/>
          <a:stretch/>
        </p:blipFill>
        <p:spPr>
          <a:xfrm>
            <a:off x="1661179" y="2027583"/>
            <a:ext cx="9101759" cy="4830418"/>
          </a:xfrm>
          <a:prstGeom prst="rect">
            <a:avLst/>
          </a:prstGeom>
        </p:spPr>
      </p:pic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xmlns="" id="{C4CF4E6B-EE96-43D3-A9D7-BA30E2695820}"/>
              </a:ext>
            </a:extLst>
          </p:cNvPr>
          <p:cNvCxnSpPr/>
          <p:nvPr/>
        </p:nvCxnSpPr>
        <p:spPr>
          <a:xfrm flipH="1">
            <a:off x="2835964" y="2710830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>
            <a:extLst>
              <a:ext uri="{FF2B5EF4-FFF2-40B4-BE49-F238E27FC236}">
                <a16:creationId xmlns:a16="http://schemas.microsoft.com/office/drawing/2014/main" xmlns="" id="{ACF06B57-0817-4E6D-8F89-FC92526E872C}"/>
              </a:ext>
            </a:extLst>
          </p:cNvPr>
          <p:cNvSpPr/>
          <p:nvPr/>
        </p:nvSpPr>
        <p:spPr>
          <a:xfrm>
            <a:off x="3445564" y="2551800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1</a:t>
            </a:r>
          </a:p>
        </p:txBody>
      </p: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xmlns="" id="{C93DD9EF-BA87-46C3-91DE-17B98EB5458A}"/>
              </a:ext>
            </a:extLst>
          </p:cNvPr>
          <p:cNvCxnSpPr/>
          <p:nvPr/>
        </p:nvCxnSpPr>
        <p:spPr>
          <a:xfrm flipH="1">
            <a:off x="7422955" y="6323461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lipse 6">
            <a:extLst>
              <a:ext uri="{FF2B5EF4-FFF2-40B4-BE49-F238E27FC236}">
                <a16:creationId xmlns:a16="http://schemas.microsoft.com/office/drawing/2014/main" xmlns="" id="{DF37F9FD-FCDF-432C-8A69-D100CF5F4D9F}"/>
              </a:ext>
            </a:extLst>
          </p:cNvPr>
          <p:cNvSpPr/>
          <p:nvPr/>
        </p:nvSpPr>
        <p:spPr>
          <a:xfrm>
            <a:off x="8032555" y="6164431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6885530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1E74AD77-95BF-4F8A-ACD2-9545F53EEA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3269" y="0"/>
            <a:ext cx="9700591" cy="1589003"/>
          </a:xfrm>
        </p:spPr>
        <p:txBody>
          <a:bodyPr>
            <a:normAutofit fontScale="90000"/>
          </a:bodyPr>
          <a:lstStyle/>
          <a:p>
            <a:r>
              <a:rPr lang="es-MX" sz="49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Acotar ranura</a:t>
            </a:r>
            <a:r>
              <a:rPr lang="es-MX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/>
            </a:r>
            <a:br>
              <a:rPr lang="es-MX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</a:br>
            <a:r>
              <a:rPr lang="es-MX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-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Dar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clic en cota inteligente(1) 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y comenzar a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acotar de centro a centro de la ranura(2)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, en este caso, 6mm.</a:t>
            </a:r>
            <a:endParaRPr lang="es-MX" sz="440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B56802C8-4EDC-40C2-898B-E06276F2C72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099"/>
          <a:stretch/>
        </p:blipFill>
        <p:spPr>
          <a:xfrm>
            <a:off x="1785424" y="2121108"/>
            <a:ext cx="9337278" cy="4736892"/>
          </a:xfrm>
          <a:prstGeom prst="rect">
            <a:avLst/>
          </a:prstGeom>
        </p:spPr>
      </p:pic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xmlns="" id="{694EBD14-6CD2-4F19-B441-067EFEC34254}"/>
              </a:ext>
            </a:extLst>
          </p:cNvPr>
          <p:cNvCxnSpPr/>
          <p:nvPr/>
        </p:nvCxnSpPr>
        <p:spPr>
          <a:xfrm flipH="1">
            <a:off x="2686063" y="2530949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>
            <a:extLst>
              <a:ext uri="{FF2B5EF4-FFF2-40B4-BE49-F238E27FC236}">
                <a16:creationId xmlns:a16="http://schemas.microsoft.com/office/drawing/2014/main" xmlns="" id="{2BD2E108-B22B-4398-AA06-FFEDF2762292}"/>
              </a:ext>
            </a:extLst>
          </p:cNvPr>
          <p:cNvSpPr/>
          <p:nvPr/>
        </p:nvSpPr>
        <p:spPr>
          <a:xfrm>
            <a:off x="3295663" y="2371919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1</a:t>
            </a:r>
          </a:p>
        </p:txBody>
      </p: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xmlns="" id="{B2EC10FD-CE19-4959-B3E2-1A7C99BF3C91}"/>
              </a:ext>
            </a:extLst>
          </p:cNvPr>
          <p:cNvCxnSpPr/>
          <p:nvPr/>
        </p:nvCxnSpPr>
        <p:spPr>
          <a:xfrm flipH="1">
            <a:off x="7258063" y="6218529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lipse 6">
            <a:extLst>
              <a:ext uri="{FF2B5EF4-FFF2-40B4-BE49-F238E27FC236}">
                <a16:creationId xmlns:a16="http://schemas.microsoft.com/office/drawing/2014/main" xmlns="" id="{008C08C2-8652-4E4C-B904-7EB96210F75E}"/>
              </a:ext>
            </a:extLst>
          </p:cNvPr>
          <p:cNvSpPr/>
          <p:nvPr/>
        </p:nvSpPr>
        <p:spPr>
          <a:xfrm>
            <a:off x="7867663" y="6059499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4485962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2BBA390B-3ECD-4D2F-ABFE-2396BB07C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0"/>
            <a:ext cx="9822974" cy="1855304"/>
          </a:xfrm>
        </p:spPr>
        <p:txBody>
          <a:bodyPr>
            <a:normAutofit fontScale="90000"/>
          </a:bodyPr>
          <a:lstStyle/>
          <a:p>
            <a:r>
              <a:rPr lang="es-MX" sz="4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Posicionar entidades con cotas</a:t>
            </a:r>
            <a:r>
              <a:rPr lang="es-MX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/>
            </a:r>
            <a:br>
              <a:rPr lang="es-MX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</a:br>
            <a:r>
              <a:rPr lang="es-MX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-</a:t>
            </a:r>
            <a:r>
              <a:rPr lang="es-MX" sz="40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Como podemos ver en el plano original, se tiene un círculo con centro (4, 18.5), esto lo podemos realizar con </a:t>
            </a:r>
            <a:r>
              <a:rPr lang="es-MX" sz="40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cotas(1 y 2)</a:t>
            </a:r>
            <a:r>
              <a:rPr lang="es-MX" sz="40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.</a:t>
            </a:r>
            <a:endParaRPr lang="es-MX" sz="400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3D42719E-6FB0-4FC0-846A-BE5809D2C6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292"/>
          <a:stretch/>
        </p:blipFill>
        <p:spPr>
          <a:xfrm>
            <a:off x="1640157" y="2038663"/>
            <a:ext cx="9032840" cy="4819338"/>
          </a:xfrm>
          <a:prstGeom prst="rect">
            <a:avLst/>
          </a:prstGeom>
        </p:spPr>
      </p:pic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xmlns="" id="{DA5E84A5-4F3C-4197-B49A-0DBBD4362B96}"/>
              </a:ext>
            </a:extLst>
          </p:cNvPr>
          <p:cNvCxnSpPr/>
          <p:nvPr/>
        </p:nvCxnSpPr>
        <p:spPr>
          <a:xfrm flipH="1">
            <a:off x="6733407" y="6098608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>
            <a:extLst>
              <a:ext uri="{FF2B5EF4-FFF2-40B4-BE49-F238E27FC236}">
                <a16:creationId xmlns:a16="http://schemas.microsoft.com/office/drawing/2014/main" xmlns="" id="{17163CC7-D262-4428-AEAF-E53EF1C4D3CE}"/>
              </a:ext>
            </a:extLst>
          </p:cNvPr>
          <p:cNvSpPr/>
          <p:nvPr/>
        </p:nvSpPr>
        <p:spPr>
          <a:xfrm>
            <a:off x="7343007" y="5939578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1</a:t>
            </a:r>
          </a:p>
        </p:txBody>
      </p: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xmlns="" id="{CB0CAF32-A8A4-4881-82DF-960238B39C67}"/>
              </a:ext>
            </a:extLst>
          </p:cNvPr>
          <p:cNvCxnSpPr/>
          <p:nvPr/>
        </p:nvCxnSpPr>
        <p:spPr>
          <a:xfrm flipH="1">
            <a:off x="4559833" y="5663893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lipse 6">
            <a:extLst>
              <a:ext uri="{FF2B5EF4-FFF2-40B4-BE49-F238E27FC236}">
                <a16:creationId xmlns:a16="http://schemas.microsoft.com/office/drawing/2014/main" xmlns="" id="{64977411-479C-451A-9AE0-6B851EDC4EF1}"/>
              </a:ext>
            </a:extLst>
          </p:cNvPr>
          <p:cNvSpPr/>
          <p:nvPr/>
        </p:nvSpPr>
        <p:spPr>
          <a:xfrm>
            <a:off x="5169433" y="5504863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1346817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4B635015-8DC0-41BE-B045-2A7BA533C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0"/>
            <a:ext cx="9557496" cy="1280890"/>
          </a:xfrm>
        </p:spPr>
        <p:txBody>
          <a:bodyPr>
            <a:normAutofit fontScale="90000"/>
          </a:bodyPr>
          <a:lstStyle/>
          <a:p>
            <a:r>
              <a:rPr lang="es-MX" sz="49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Dar medida de radio a una circunferencia</a:t>
            </a:r>
            <a:r>
              <a:rPr lang="es-MX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/>
            </a:r>
            <a:br>
              <a:rPr lang="es-MX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</a:br>
            <a:r>
              <a:rPr lang="es-MX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-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Para esto, también podemos introducir la medida de la entidad en sus parámetros, una alternativa a la acotación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.</a:t>
            </a:r>
            <a:endParaRPr lang="es-MX" sz="4400" b="1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FC4487ED-FB30-44D6-AD67-2488B6D5396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658"/>
          <a:stretch/>
        </p:blipFill>
        <p:spPr>
          <a:xfrm>
            <a:off x="1640156" y="1927690"/>
            <a:ext cx="9197733" cy="4930310"/>
          </a:xfrm>
          <a:prstGeom prst="rect">
            <a:avLst/>
          </a:prstGeom>
        </p:spPr>
      </p:pic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xmlns="" id="{F5980F3B-4871-41EC-9192-05170EB55F42}"/>
              </a:ext>
            </a:extLst>
          </p:cNvPr>
          <p:cNvCxnSpPr/>
          <p:nvPr/>
        </p:nvCxnSpPr>
        <p:spPr>
          <a:xfrm flipH="1">
            <a:off x="2146416" y="6278490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14059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2755EB3B-481F-4210-9BDE-8A6E06B36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3228" y="0"/>
            <a:ext cx="10274051" cy="1280890"/>
          </a:xfrm>
        </p:spPr>
        <p:txBody>
          <a:bodyPr>
            <a:normAutofit fontScale="90000"/>
          </a:bodyPr>
          <a:lstStyle/>
          <a:p>
            <a:r>
              <a:rPr lang="es-MX" sz="49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Relaciones</a:t>
            </a:r>
            <a:r>
              <a:rPr lang="es-MX" sz="4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/>
            </a:r>
            <a:br>
              <a:rPr lang="es-MX" sz="4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</a:br>
            <a:r>
              <a:rPr lang="es-MX" sz="44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-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Para dos entidades podemos agregar una relación, por ejemplo; para el caso de los círculos, que sean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iguales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. Para seleccionar las entidades,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presionar </a:t>
            </a:r>
            <a:r>
              <a:rPr lang="es-MX" sz="4400" b="1" dirty="0" err="1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Ctrl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y dar clic sobre entidades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.</a:t>
            </a:r>
            <a:r>
              <a:rPr lang="es-MX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/>
            </a:r>
            <a:br>
              <a:rPr lang="es-MX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</a:br>
            <a:endParaRPr lang="es-MX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FE6DCB47-85F9-4861-B2CB-5E2D59CC49C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905"/>
          <a:stretch/>
        </p:blipFill>
        <p:spPr>
          <a:xfrm>
            <a:off x="1493228" y="2518348"/>
            <a:ext cx="9827171" cy="4339652"/>
          </a:xfrm>
          <a:prstGeom prst="rect">
            <a:avLst/>
          </a:prstGeom>
        </p:spPr>
      </p:pic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xmlns="" id="{32131060-CC99-46BD-A833-79BB09D1147B}"/>
              </a:ext>
            </a:extLst>
          </p:cNvPr>
          <p:cNvCxnSpPr/>
          <p:nvPr/>
        </p:nvCxnSpPr>
        <p:spPr>
          <a:xfrm flipH="1">
            <a:off x="2431230" y="4914385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99360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FF9573CE-67C6-4740-B64C-948604F67B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8008" y="0"/>
            <a:ext cx="9564673" cy="1602256"/>
          </a:xfrm>
        </p:spPr>
        <p:txBody>
          <a:bodyPr>
            <a:normAutofit fontScale="90000"/>
          </a:bodyPr>
          <a:lstStyle/>
          <a:p>
            <a:r>
              <a:rPr lang="es-MX" sz="49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Distancia entre centros</a:t>
            </a:r>
            <a:r>
              <a:rPr lang="es-MX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/>
            </a:r>
            <a:br>
              <a:rPr lang="es-MX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</a:br>
            <a:r>
              <a:rPr lang="es-MX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-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Para realizar esta acción, únicamente será necesario dar una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cota del centro de una circunferencia a otra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.</a:t>
            </a:r>
            <a:endParaRPr lang="es-MX" sz="4400" dirty="0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xmlns="" id="{D0C0490F-01ED-468C-8AC4-0882300482D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292"/>
          <a:stretch/>
        </p:blipFill>
        <p:spPr>
          <a:xfrm>
            <a:off x="1738858" y="2113613"/>
            <a:ext cx="8694295" cy="4744387"/>
          </a:xfrm>
          <a:prstGeom prst="rect">
            <a:avLst/>
          </a:prstGeom>
        </p:spPr>
      </p:pic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xmlns="" id="{BAF85234-421F-4FE6-8355-6E7EAB05F808}"/>
              </a:ext>
            </a:extLst>
          </p:cNvPr>
          <p:cNvCxnSpPr/>
          <p:nvPr/>
        </p:nvCxnSpPr>
        <p:spPr>
          <a:xfrm flipH="1">
            <a:off x="5669105" y="5798805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13276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AB1BAEBE-394B-457A-A89D-16EC11D40F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4785" y="0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es-MX" sz="49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Esquinas redondeadas</a:t>
            </a:r>
            <a:r>
              <a:rPr lang="es-MX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/>
            </a:r>
            <a:br>
              <a:rPr lang="es-MX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</a:br>
            <a:r>
              <a:rPr lang="es-MX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-</a:t>
            </a:r>
            <a:r>
              <a:rPr lang="es-MX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Una alternativa para el comando redondeo es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trazar círculos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con el radio indicado.</a:t>
            </a:r>
            <a:endParaRPr lang="es-MX" sz="4400" b="1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D907A56D-58D9-41D7-B03F-EABB8067C4A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486"/>
          <a:stretch/>
        </p:blipFill>
        <p:spPr>
          <a:xfrm>
            <a:off x="1721835" y="2068643"/>
            <a:ext cx="8748330" cy="4789357"/>
          </a:xfrm>
          <a:prstGeom prst="rect">
            <a:avLst/>
          </a:prstGeom>
        </p:spPr>
      </p:pic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xmlns="" id="{F0D811CB-0BEE-4614-BB55-2E45ABE9C5D1}"/>
              </a:ext>
            </a:extLst>
          </p:cNvPr>
          <p:cNvCxnSpPr/>
          <p:nvPr/>
        </p:nvCxnSpPr>
        <p:spPr>
          <a:xfrm flipH="1">
            <a:off x="6200628" y="5394070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0283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EAA3180-564C-4406-B26F-BB182363C6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2209" y="-298175"/>
            <a:ext cx="8915399" cy="2186609"/>
          </a:xfrm>
        </p:spPr>
        <p:txBody>
          <a:bodyPr/>
          <a:lstStyle/>
          <a:p>
            <a:r>
              <a:rPr lang="es-MX" sz="4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Contenidos</a:t>
            </a:r>
            <a:r>
              <a:rPr lang="es-MX" sz="5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/>
            </a:r>
            <a:br>
              <a:rPr lang="es-MX" sz="5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</a:br>
            <a:endParaRPr lang="es-MX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4B7055F0-A4A4-42E3-9549-1C06203EB5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72209" y="795130"/>
            <a:ext cx="10590211" cy="6162261"/>
          </a:xfrm>
        </p:spPr>
        <p:txBody>
          <a:bodyPr>
            <a:normAutofit fontScale="55000" lnSpcReduction="20000"/>
          </a:bodyPr>
          <a:lstStyle/>
          <a:p>
            <a:r>
              <a:rPr lang="es-MX" sz="3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2.1 ¿Cómo iniciar a trazar el croquis? Planeación, análisis y ejecución.</a:t>
            </a:r>
          </a:p>
          <a:p>
            <a:r>
              <a:rPr lang="es-MX" sz="3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2.2 Selección del plano de trabajo.</a:t>
            </a:r>
          </a:p>
          <a:p>
            <a:r>
              <a:rPr lang="es-MX" sz="3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2.3 Croquis en dos dimensiones.</a:t>
            </a:r>
          </a:p>
          <a:p>
            <a:r>
              <a:rPr lang="es-MX" sz="3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     2.3.1 Línea y línea constructiva.</a:t>
            </a:r>
          </a:p>
          <a:p>
            <a:r>
              <a:rPr lang="es-MX" sz="3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     2.3.2 Arcos.</a:t>
            </a:r>
          </a:p>
          <a:p>
            <a:r>
              <a:rPr lang="es-MX" sz="3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     2.3.3 Elipse.</a:t>
            </a:r>
          </a:p>
          <a:p>
            <a:r>
              <a:rPr lang="es-MX" sz="3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     2.3.4 Polígono.</a:t>
            </a:r>
          </a:p>
          <a:p>
            <a:r>
              <a:rPr lang="es-MX" sz="3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     2.3.5 </a:t>
            </a:r>
            <a:r>
              <a:rPr lang="es-MX" sz="38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Spline</a:t>
            </a:r>
            <a:r>
              <a:rPr lang="es-MX" sz="3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.</a:t>
            </a:r>
          </a:p>
          <a:p>
            <a:r>
              <a:rPr lang="es-MX" sz="3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2.4 Relaciones geométricas de croquis.</a:t>
            </a:r>
          </a:p>
          <a:p>
            <a:r>
              <a:rPr lang="es-MX" sz="3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     2.4.1 Vertical, horizontal, tangente, igual, perpendicular, concéntrico, colineal, coincidente.</a:t>
            </a:r>
          </a:p>
          <a:p>
            <a:r>
              <a:rPr lang="es-MX" sz="3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2.5 Herramientas avanzadas de croquis.</a:t>
            </a:r>
          </a:p>
          <a:p>
            <a:r>
              <a:rPr lang="es-MX" sz="3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      2.5.1 Arreglos rectangulares y polares.</a:t>
            </a:r>
          </a:p>
          <a:p>
            <a:r>
              <a:rPr lang="es-MX" sz="3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      2.5.2 Simetría.</a:t>
            </a:r>
          </a:p>
          <a:p>
            <a:r>
              <a:rPr lang="es-MX" sz="3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     2.5.3 Equidistancia. </a:t>
            </a:r>
          </a:p>
          <a:p>
            <a:r>
              <a:rPr lang="es-MX" sz="3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090439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A572D644-2D45-4E27-8F6D-F4BC6EAE2B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5" y="27761"/>
            <a:ext cx="9272683" cy="1549247"/>
          </a:xfrm>
        </p:spPr>
        <p:txBody>
          <a:bodyPr>
            <a:normAutofit fontScale="90000"/>
          </a:bodyPr>
          <a:lstStyle/>
          <a:p>
            <a:r>
              <a:rPr lang="es-MX" sz="49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Unir entidades</a:t>
            </a:r>
            <a:r>
              <a:rPr lang="es-MX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/>
            </a:r>
            <a:br>
              <a:rPr lang="es-MX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</a:br>
            <a:r>
              <a:rPr lang="es-MX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-</a:t>
            </a:r>
            <a:r>
              <a:rPr lang="es-MX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Trazar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líneas de croquizado 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para unir las entidades como sea deseado.</a:t>
            </a:r>
            <a:endParaRPr lang="es-MX" sz="4400" b="1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2E41CCF7-1C4A-40F5-AFBC-D79E465968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486"/>
          <a:stretch/>
        </p:blipFill>
        <p:spPr>
          <a:xfrm>
            <a:off x="1583634" y="2034637"/>
            <a:ext cx="9164313" cy="4795602"/>
          </a:xfrm>
          <a:prstGeom prst="rect">
            <a:avLst/>
          </a:prstGeom>
        </p:spPr>
      </p:pic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xmlns="" id="{0CADD282-82AB-4BEE-B6EC-E4179955A3E3}"/>
              </a:ext>
            </a:extLst>
          </p:cNvPr>
          <p:cNvCxnSpPr/>
          <p:nvPr/>
        </p:nvCxnSpPr>
        <p:spPr>
          <a:xfrm flipH="1">
            <a:off x="5978322" y="5753834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817932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A572D644-2D45-4E27-8F6D-F4BC6EAE2B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3966" y="-114306"/>
            <a:ext cx="9743607" cy="1935950"/>
          </a:xfrm>
        </p:spPr>
        <p:txBody>
          <a:bodyPr>
            <a:normAutofit fontScale="90000"/>
          </a:bodyPr>
          <a:lstStyle/>
          <a:p>
            <a:r>
              <a:rPr lang="es-MX" sz="49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Redondeo en esquinas</a:t>
            </a:r>
            <a:r>
              <a:rPr lang="es-MX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/>
            </a:r>
            <a:br>
              <a:rPr lang="es-MX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</a:br>
            <a:r>
              <a:rPr lang="es-MX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-</a:t>
            </a:r>
            <a:r>
              <a:rPr lang="es-MX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</a:t>
            </a:r>
            <a:r>
              <a:rPr lang="es-MX" sz="40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Dar clic en </a:t>
            </a:r>
            <a:r>
              <a:rPr lang="es-MX" sz="40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redondeo de croquis(1)</a:t>
            </a:r>
            <a:r>
              <a:rPr lang="es-MX" sz="40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 y después </a:t>
            </a:r>
            <a:r>
              <a:rPr lang="es-MX" sz="40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seleccionar la esquina o entidades(2)</a:t>
            </a:r>
            <a:r>
              <a:rPr lang="es-MX" sz="40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donde se desea realizar el redondeo, dando también el </a:t>
            </a:r>
            <a:r>
              <a:rPr lang="es-MX" sz="40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radio(3)</a:t>
            </a:r>
            <a:r>
              <a:rPr lang="es-MX" sz="40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de éste. </a:t>
            </a:r>
            <a:endParaRPr lang="es-MX" sz="4000" b="1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D2BE376E-8389-4296-993B-C9D14724267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4" t="-5240" r="-164" b="5240"/>
          <a:stretch/>
        </p:blipFill>
        <p:spPr>
          <a:xfrm>
            <a:off x="1684499" y="2158584"/>
            <a:ext cx="8705206" cy="4699416"/>
          </a:xfrm>
          <a:prstGeom prst="rect">
            <a:avLst/>
          </a:prstGeom>
        </p:spPr>
      </p:pic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xmlns="" id="{4C7D7E29-757D-41A0-83B5-8CE57FEDB731}"/>
              </a:ext>
            </a:extLst>
          </p:cNvPr>
          <p:cNvCxnSpPr/>
          <p:nvPr/>
        </p:nvCxnSpPr>
        <p:spPr>
          <a:xfrm flipH="1">
            <a:off x="3135768" y="2890713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>
            <a:extLst>
              <a:ext uri="{FF2B5EF4-FFF2-40B4-BE49-F238E27FC236}">
                <a16:creationId xmlns:a16="http://schemas.microsoft.com/office/drawing/2014/main" xmlns="" id="{6380CC5D-9783-4525-897E-418B03E5C5A7}"/>
              </a:ext>
            </a:extLst>
          </p:cNvPr>
          <p:cNvSpPr/>
          <p:nvPr/>
        </p:nvSpPr>
        <p:spPr>
          <a:xfrm>
            <a:off x="3745368" y="2731683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1</a:t>
            </a:r>
          </a:p>
        </p:txBody>
      </p: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xmlns="" id="{E06920DA-9E5E-4CEF-AC87-9C8A17F995FF}"/>
              </a:ext>
            </a:extLst>
          </p:cNvPr>
          <p:cNvCxnSpPr/>
          <p:nvPr/>
        </p:nvCxnSpPr>
        <p:spPr>
          <a:xfrm flipH="1">
            <a:off x="6333343" y="5394070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lipse 6">
            <a:extLst>
              <a:ext uri="{FF2B5EF4-FFF2-40B4-BE49-F238E27FC236}">
                <a16:creationId xmlns:a16="http://schemas.microsoft.com/office/drawing/2014/main" xmlns="" id="{D0486948-C500-46E2-94FB-DAF879277B7B}"/>
              </a:ext>
            </a:extLst>
          </p:cNvPr>
          <p:cNvSpPr/>
          <p:nvPr/>
        </p:nvSpPr>
        <p:spPr>
          <a:xfrm>
            <a:off x="6942943" y="5235040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2</a:t>
            </a:r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xmlns="" id="{49F466AB-C3EC-477A-BB9C-449238E4E5E5}"/>
              </a:ext>
            </a:extLst>
          </p:cNvPr>
          <p:cNvCxnSpPr/>
          <p:nvPr/>
        </p:nvCxnSpPr>
        <p:spPr>
          <a:xfrm flipH="1">
            <a:off x="2539420" y="5141367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ipse 8">
            <a:extLst>
              <a:ext uri="{FF2B5EF4-FFF2-40B4-BE49-F238E27FC236}">
                <a16:creationId xmlns:a16="http://schemas.microsoft.com/office/drawing/2014/main" xmlns="" id="{32323FE5-247E-4728-9BF8-0717342C3F66}"/>
              </a:ext>
            </a:extLst>
          </p:cNvPr>
          <p:cNvSpPr/>
          <p:nvPr/>
        </p:nvSpPr>
        <p:spPr>
          <a:xfrm>
            <a:off x="3149020" y="4982337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9857591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A572D644-2D45-4E27-8F6D-F4BC6EAE2B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27761"/>
            <a:ext cx="8911687" cy="1549247"/>
          </a:xfrm>
        </p:spPr>
        <p:txBody>
          <a:bodyPr>
            <a:normAutofit fontScale="90000"/>
          </a:bodyPr>
          <a:lstStyle/>
          <a:p>
            <a:r>
              <a:rPr lang="es-MX" sz="49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Círculo para obtener un arco</a:t>
            </a:r>
            <a:r>
              <a:rPr lang="es-MX" sz="4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/>
            </a:r>
            <a:br>
              <a:rPr lang="es-MX" sz="4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</a:br>
            <a:r>
              <a:rPr lang="es-MX" sz="4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-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Trazar un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círculo tangente(1) 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a las entidades entre las que se encontrará nuestro arco.</a:t>
            </a:r>
            <a:endParaRPr lang="es-MX" sz="4000" b="1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F7ACE958-AB02-417C-810B-7D845DB0CA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825"/>
          <a:stretch/>
        </p:blipFill>
        <p:spPr>
          <a:xfrm>
            <a:off x="1434347" y="2183550"/>
            <a:ext cx="9117496" cy="4646689"/>
          </a:xfrm>
          <a:prstGeom prst="rect">
            <a:avLst/>
          </a:prstGeom>
        </p:spPr>
      </p:pic>
      <p:cxnSp>
        <p:nvCxnSpPr>
          <p:cNvPr id="5" name="Conector recto de flecha 4">
            <a:extLst>
              <a:ext uri="{FF2B5EF4-FFF2-40B4-BE49-F238E27FC236}">
                <a16:creationId xmlns:a16="http://schemas.microsoft.com/office/drawing/2014/main" xmlns="" id="{AD8F2E6D-79A8-463F-BEF7-5A5E23B4A930}"/>
              </a:ext>
            </a:extLst>
          </p:cNvPr>
          <p:cNvCxnSpPr/>
          <p:nvPr/>
        </p:nvCxnSpPr>
        <p:spPr>
          <a:xfrm flipH="1">
            <a:off x="6346922" y="4406849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lipse 5">
            <a:extLst>
              <a:ext uri="{FF2B5EF4-FFF2-40B4-BE49-F238E27FC236}">
                <a16:creationId xmlns:a16="http://schemas.microsoft.com/office/drawing/2014/main" xmlns="" id="{863937CA-A4E1-440A-A9E2-D4000CEDE613}"/>
              </a:ext>
            </a:extLst>
          </p:cNvPr>
          <p:cNvSpPr/>
          <p:nvPr/>
        </p:nvSpPr>
        <p:spPr>
          <a:xfrm>
            <a:off x="6956522" y="4247819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25012448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A572D644-2D45-4E27-8F6D-F4BC6EAE2B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27761"/>
            <a:ext cx="9497536" cy="1549247"/>
          </a:xfrm>
        </p:spPr>
        <p:txBody>
          <a:bodyPr>
            <a:normAutofit fontScale="90000"/>
          </a:bodyPr>
          <a:lstStyle/>
          <a:p>
            <a:r>
              <a:rPr lang="es-MX" sz="4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Relación “iguales”</a:t>
            </a:r>
            <a:r>
              <a:rPr lang="es-MX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/>
            </a:r>
            <a:br>
              <a:rPr lang="es-MX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</a:br>
            <a:r>
              <a:rPr lang="es-MX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-</a:t>
            </a:r>
            <a:r>
              <a:rPr lang="es-MX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</a:t>
            </a:r>
            <a:r>
              <a:rPr lang="es-MX" sz="4000" dirty="0" err="1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Ctrl</a:t>
            </a:r>
            <a:r>
              <a:rPr lang="es-MX" sz="40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y clic en las dos entidades y seleccionar la relación </a:t>
            </a:r>
            <a:r>
              <a:rPr lang="es-MX" sz="40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“igual”.</a:t>
            </a:r>
            <a:endParaRPr lang="es-MX" sz="4000" b="1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8E654CAA-43A7-47FB-A6CD-5A3EAC4A1ED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486"/>
          <a:stretch/>
        </p:blipFill>
        <p:spPr>
          <a:xfrm>
            <a:off x="1640156" y="1597626"/>
            <a:ext cx="9899374" cy="5260374"/>
          </a:xfrm>
          <a:prstGeom prst="rect">
            <a:avLst/>
          </a:prstGeom>
        </p:spPr>
      </p:pic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xmlns="" id="{A877B4FF-0149-41F2-AF39-7CBEB1CA68E5}"/>
              </a:ext>
            </a:extLst>
          </p:cNvPr>
          <p:cNvCxnSpPr/>
          <p:nvPr/>
        </p:nvCxnSpPr>
        <p:spPr>
          <a:xfrm flipH="1">
            <a:off x="2524430" y="4481800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>
            <a:extLst>
              <a:ext uri="{FF2B5EF4-FFF2-40B4-BE49-F238E27FC236}">
                <a16:creationId xmlns:a16="http://schemas.microsoft.com/office/drawing/2014/main" xmlns="" id="{EF377DF6-47BE-4B5E-9C14-94E3AB49B465}"/>
              </a:ext>
            </a:extLst>
          </p:cNvPr>
          <p:cNvSpPr/>
          <p:nvPr/>
        </p:nvSpPr>
        <p:spPr>
          <a:xfrm>
            <a:off x="3134030" y="4322770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24399959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A572D644-2D45-4E27-8F6D-F4BC6EAE2B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27761"/>
            <a:ext cx="9362624" cy="1549247"/>
          </a:xfrm>
        </p:spPr>
        <p:txBody>
          <a:bodyPr>
            <a:normAutofit fontScale="90000"/>
          </a:bodyPr>
          <a:lstStyle/>
          <a:p>
            <a:r>
              <a:rPr lang="es-MX" sz="49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Relación “tangente”</a:t>
            </a:r>
            <a:br>
              <a:rPr lang="es-MX" sz="49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</a:br>
            <a:r>
              <a:rPr lang="es-MX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-</a:t>
            </a:r>
            <a:r>
              <a:rPr lang="es-MX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</a:t>
            </a:r>
            <a:r>
              <a:rPr lang="es-MX" sz="4400" dirty="0" err="1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Ctrl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y clic en las dos entidades a relacionar y elegir la relación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“tangente”.</a:t>
            </a:r>
            <a:endParaRPr lang="es-MX" sz="4400" b="1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6799FB34-FF66-4AC3-952B-DC1C062B345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486"/>
          <a:stretch/>
        </p:blipFill>
        <p:spPr>
          <a:xfrm>
            <a:off x="1524000" y="1963711"/>
            <a:ext cx="9362624" cy="4894289"/>
          </a:xfrm>
          <a:prstGeom prst="rect">
            <a:avLst/>
          </a:prstGeom>
        </p:spPr>
      </p:pic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xmlns="" id="{9B053800-38B9-44C5-87E1-0504E58331C9}"/>
              </a:ext>
            </a:extLst>
          </p:cNvPr>
          <p:cNvCxnSpPr/>
          <p:nvPr/>
        </p:nvCxnSpPr>
        <p:spPr>
          <a:xfrm flipH="1">
            <a:off x="2239617" y="4676672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076359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A572D644-2D45-4E27-8F6D-F4BC6EAE2B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27761"/>
            <a:ext cx="9332644" cy="1549247"/>
          </a:xfrm>
        </p:spPr>
        <p:txBody>
          <a:bodyPr>
            <a:normAutofit fontScale="90000"/>
          </a:bodyPr>
          <a:lstStyle/>
          <a:p>
            <a:r>
              <a:rPr lang="es-MX" sz="4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Recortar entidades</a:t>
            </a:r>
            <a:r>
              <a:rPr lang="es-MX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/>
            </a:r>
            <a:br>
              <a:rPr lang="es-MX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</a:br>
            <a:r>
              <a:rPr lang="es-MX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-</a:t>
            </a:r>
            <a:r>
              <a:rPr lang="es-MX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</a:t>
            </a:r>
            <a:r>
              <a:rPr lang="es-MX" sz="40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Seleccionar comando </a:t>
            </a:r>
            <a:r>
              <a:rPr lang="es-MX" sz="40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recortar entidades(1)</a:t>
            </a:r>
            <a:r>
              <a:rPr lang="es-MX" sz="40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 y </a:t>
            </a:r>
            <a:r>
              <a:rPr lang="es-MX" sz="40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pasar el mouse(2) </a:t>
            </a:r>
            <a:r>
              <a:rPr lang="es-MX" sz="40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por las entidades que resultaran innecesarias.</a:t>
            </a:r>
            <a:endParaRPr lang="es-MX" sz="4000" b="1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DC589566-C882-4D94-B047-4545A1E2C9E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292"/>
          <a:stretch/>
        </p:blipFill>
        <p:spPr>
          <a:xfrm>
            <a:off x="1762539" y="2112781"/>
            <a:ext cx="8911687" cy="4745219"/>
          </a:xfrm>
          <a:prstGeom prst="rect">
            <a:avLst/>
          </a:prstGeom>
        </p:spPr>
      </p:pic>
      <p:cxnSp>
        <p:nvCxnSpPr>
          <p:cNvPr id="5" name="Conector recto de flecha 4">
            <a:extLst>
              <a:ext uri="{FF2B5EF4-FFF2-40B4-BE49-F238E27FC236}">
                <a16:creationId xmlns:a16="http://schemas.microsoft.com/office/drawing/2014/main" xmlns="" id="{F3AB309A-9736-465A-A028-68BB74C70C79}"/>
              </a:ext>
            </a:extLst>
          </p:cNvPr>
          <p:cNvCxnSpPr/>
          <p:nvPr/>
        </p:nvCxnSpPr>
        <p:spPr>
          <a:xfrm flipH="1">
            <a:off x="4023447" y="2383177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lipse 5">
            <a:extLst>
              <a:ext uri="{FF2B5EF4-FFF2-40B4-BE49-F238E27FC236}">
                <a16:creationId xmlns:a16="http://schemas.microsoft.com/office/drawing/2014/main" xmlns="" id="{BB9C1A0D-72B5-4AFA-90C7-955B285BDA61}"/>
              </a:ext>
            </a:extLst>
          </p:cNvPr>
          <p:cNvSpPr/>
          <p:nvPr/>
        </p:nvSpPr>
        <p:spPr>
          <a:xfrm>
            <a:off x="4633047" y="2224147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1</a:t>
            </a:r>
          </a:p>
        </p:txBody>
      </p: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xmlns="" id="{BC911E2C-41BA-4569-80D7-12FDE8020998}"/>
              </a:ext>
            </a:extLst>
          </p:cNvPr>
          <p:cNvCxnSpPr/>
          <p:nvPr/>
        </p:nvCxnSpPr>
        <p:spPr>
          <a:xfrm flipH="1">
            <a:off x="7141400" y="4766613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ipse 7">
            <a:extLst>
              <a:ext uri="{FF2B5EF4-FFF2-40B4-BE49-F238E27FC236}">
                <a16:creationId xmlns:a16="http://schemas.microsoft.com/office/drawing/2014/main" xmlns="" id="{EEEA2867-E1B6-4FFA-9547-8EF8D75ABD8B}"/>
              </a:ext>
            </a:extLst>
          </p:cNvPr>
          <p:cNvSpPr/>
          <p:nvPr/>
        </p:nvSpPr>
        <p:spPr>
          <a:xfrm>
            <a:off x="7751000" y="4607583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09151245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A68A59B6-D15C-4CF5-877D-C359BAB2F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5343" y="-179882"/>
            <a:ext cx="9902270" cy="1280890"/>
          </a:xfrm>
        </p:spPr>
        <p:txBody>
          <a:bodyPr>
            <a:normAutofit fontScale="90000"/>
          </a:bodyPr>
          <a:lstStyle/>
          <a:p>
            <a:r>
              <a:rPr lang="es-MX" sz="49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Equidistancia de entidades</a:t>
            </a:r>
            <a:r>
              <a:rPr lang="es-MX" sz="4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/>
            </a:r>
            <a:br>
              <a:rPr lang="es-MX" sz="4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</a:br>
            <a:r>
              <a:rPr lang="es-MX" sz="44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-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Seleccionar el comando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equidistancia entidades(1)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,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elegir la entidad(2) 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a duplicar y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modificar la distancia y dirección(3)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a la que se desea.</a:t>
            </a:r>
            <a:endParaRPr lang="es-MX" sz="440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93819B62-6CC6-410D-B826-CED8D14D22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575"/>
          <a:stretch/>
        </p:blipFill>
        <p:spPr>
          <a:xfrm>
            <a:off x="1230668" y="2338466"/>
            <a:ext cx="10207477" cy="4530776"/>
          </a:xfrm>
          <a:prstGeom prst="rect">
            <a:avLst/>
          </a:prstGeom>
        </p:spPr>
      </p:pic>
      <p:cxnSp>
        <p:nvCxnSpPr>
          <p:cNvPr id="5" name="Conector recto de flecha 4">
            <a:extLst>
              <a:ext uri="{FF2B5EF4-FFF2-40B4-BE49-F238E27FC236}">
                <a16:creationId xmlns:a16="http://schemas.microsoft.com/office/drawing/2014/main" xmlns="" id="{9E1FE1DE-B0EE-451F-9CD4-2F819878BD8A}"/>
              </a:ext>
            </a:extLst>
          </p:cNvPr>
          <p:cNvCxnSpPr/>
          <p:nvPr/>
        </p:nvCxnSpPr>
        <p:spPr>
          <a:xfrm flipH="1">
            <a:off x="4892877" y="2817892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lipse 5">
            <a:extLst>
              <a:ext uri="{FF2B5EF4-FFF2-40B4-BE49-F238E27FC236}">
                <a16:creationId xmlns:a16="http://schemas.microsoft.com/office/drawing/2014/main" xmlns="" id="{0475E6F0-E7C0-4931-BAD6-67AA3F389090}"/>
              </a:ext>
            </a:extLst>
          </p:cNvPr>
          <p:cNvSpPr/>
          <p:nvPr/>
        </p:nvSpPr>
        <p:spPr>
          <a:xfrm>
            <a:off x="5502477" y="2658862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1</a:t>
            </a:r>
          </a:p>
        </p:txBody>
      </p: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xmlns="" id="{99C83B72-2EC3-4DEE-8BCA-643C5B8361B3}"/>
              </a:ext>
            </a:extLst>
          </p:cNvPr>
          <p:cNvCxnSpPr/>
          <p:nvPr/>
        </p:nvCxnSpPr>
        <p:spPr>
          <a:xfrm flipH="1">
            <a:off x="8625428" y="5696003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ipse 7">
            <a:extLst>
              <a:ext uri="{FF2B5EF4-FFF2-40B4-BE49-F238E27FC236}">
                <a16:creationId xmlns:a16="http://schemas.microsoft.com/office/drawing/2014/main" xmlns="" id="{F82512D3-126B-4CB7-9667-8F9261D24C5D}"/>
              </a:ext>
            </a:extLst>
          </p:cNvPr>
          <p:cNvSpPr/>
          <p:nvPr/>
        </p:nvSpPr>
        <p:spPr>
          <a:xfrm>
            <a:off x="9235028" y="5536973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2</a:t>
            </a:r>
          </a:p>
        </p:txBody>
      </p: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xmlns="" id="{B36FF006-69E0-48E2-AAE7-4F71F26948FE}"/>
              </a:ext>
            </a:extLst>
          </p:cNvPr>
          <p:cNvCxnSpPr/>
          <p:nvPr/>
        </p:nvCxnSpPr>
        <p:spPr>
          <a:xfrm flipH="1">
            <a:off x="2404509" y="4152016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lipse 9">
            <a:extLst>
              <a:ext uri="{FF2B5EF4-FFF2-40B4-BE49-F238E27FC236}">
                <a16:creationId xmlns:a16="http://schemas.microsoft.com/office/drawing/2014/main" xmlns="" id="{60E9A3E3-43D6-4435-A78D-2FCF6CFC1A4F}"/>
              </a:ext>
            </a:extLst>
          </p:cNvPr>
          <p:cNvSpPr/>
          <p:nvPr/>
        </p:nvSpPr>
        <p:spPr>
          <a:xfrm>
            <a:off x="3014109" y="3992986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3</a:t>
            </a:r>
          </a:p>
        </p:txBody>
      </p: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xmlns="" id="{D8D679E9-3F65-40AE-A31A-B955867403C3}"/>
              </a:ext>
            </a:extLst>
          </p:cNvPr>
          <p:cNvCxnSpPr/>
          <p:nvPr/>
        </p:nvCxnSpPr>
        <p:spPr>
          <a:xfrm flipH="1">
            <a:off x="4879625" y="2817892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ipse 11">
            <a:extLst>
              <a:ext uri="{FF2B5EF4-FFF2-40B4-BE49-F238E27FC236}">
                <a16:creationId xmlns:a16="http://schemas.microsoft.com/office/drawing/2014/main" xmlns="" id="{746FFAA5-BCEA-4C27-A05D-6041592C6E89}"/>
              </a:ext>
            </a:extLst>
          </p:cNvPr>
          <p:cNvSpPr/>
          <p:nvPr/>
        </p:nvSpPr>
        <p:spPr>
          <a:xfrm>
            <a:off x="5489225" y="2658862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10429941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A68A59B6-D15C-4CF5-877D-C359BAB2F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0869" y="0"/>
            <a:ext cx="9676803" cy="1280890"/>
          </a:xfrm>
        </p:spPr>
        <p:txBody>
          <a:bodyPr>
            <a:normAutofit fontScale="90000"/>
          </a:bodyPr>
          <a:lstStyle/>
          <a:p>
            <a:r>
              <a:rPr lang="es-MX" sz="49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Equidistancia de entidades</a:t>
            </a:r>
            <a:r>
              <a:rPr lang="es-MX" sz="4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/>
            </a:r>
            <a:br>
              <a:rPr lang="es-MX" sz="4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</a:br>
            <a:r>
              <a:rPr lang="es-MX" sz="44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-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Seleccionar el comando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equidistancia entidades(1)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,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elegir la entidad(2) 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a duplicar y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modificar la distancia y dirección(3)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a la que se desea.</a:t>
            </a:r>
            <a:endParaRPr lang="es-MX" sz="440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04DC061B-8715-4185-B30A-3CE5BEDCDC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591"/>
          <a:stretch/>
        </p:blipFill>
        <p:spPr>
          <a:xfrm>
            <a:off x="1490869" y="2563318"/>
            <a:ext cx="9210260" cy="4294682"/>
          </a:xfrm>
          <a:prstGeom prst="rect">
            <a:avLst/>
          </a:prstGeom>
        </p:spPr>
      </p:pic>
      <p:cxnSp>
        <p:nvCxnSpPr>
          <p:cNvPr id="5" name="Conector recto de flecha 4">
            <a:extLst>
              <a:ext uri="{FF2B5EF4-FFF2-40B4-BE49-F238E27FC236}">
                <a16:creationId xmlns:a16="http://schemas.microsoft.com/office/drawing/2014/main" xmlns="" id="{5240AEAB-698C-43F1-903D-5DD03D21C0DB}"/>
              </a:ext>
            </a:extLst>
          </p:cNvPr>
          <p:cNvCxnSpPr/>
          <p:nvPr/>
        </p:nvCxnSpPr>
        <p:spPr>
          <a:xfrm flipH="1">
            <a:off x="4594812" y="2907833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lipse 5">
            <a:extLst>
              <a:ext uri="{FF2B5EF4-FFF2-40B4-BE49-F238E27FC236}">
                <a16:creationId xmlns:a16="http://schemas.microsoft.com/office/drawing/2014/main" xmlns="" id="{52F634E6-B396-4642-9235-653CD88B61A2}"/>
              </a:ext>
            </a:extLst>
          </p:cNvPr>
          <p:cNvSpPr/>
          <p:nvPr/>
        </p:nvSpPr>
        <p:spPr>
          <a:xfrm>
            <a:off x="5204412" y="2748803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1</a:t>
            </a:r>
          </a:p>
        </p:txBody>
      </p: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xmlns="" id="{A1B33112-A216-47BF-ACF7-270BF2FA1AEA}"/>
              </a:ext>
            </a:extLst>
          </p:cNvPr>
          <p:cNvCxnSpPr/>
          <p:nvPr/>
        </p:nvCxnSpPr>
        <p:spPr>
          <a:xfrm flipH="1">
            <a:off x="8087520" y="5815924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ipse 7">
            <a:extLst>
              <a:ext uri="{FF2B5EF4-FFF2-40B4-BE49-F238E27FC236}">
                <a16:creationId xmlns:a16="http://schemas.microsoft.com/office/drawing/2014/main" xmlns="" id="{5D9037DB-72EF-4D99-B5FA-6AEC4C2B8D76}"/>
              </a:ext>
            </a:extLst>
          </p:cNvPr>
          <p:cNvSpPr/>
          <p:nvPr/>
        </p:nvSpPr>
        <p:spPr>
          <a:xfrm>
            <a:off x="8697120" y="5656894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1</a:t>
            </a:r>
          </a:p>
        </p:txBody>
      </p: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xmlns="" id="{3F13C05F-F0C7-49D5-8581-3A2A319CF7B7}"/>
              </a:ext>
            </a:extLst>
          </p:cNvPr>
          <p:cNvCxnSpPr/>
          <p:nvPr/>
        </p:nvCxnSpPr>
        <p:spPr>
          <a:xfrm flipH="1">
            <a:off x="3005855" y="4331899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lipse 9">
            <a:extLst>
              <a:ext uri="{FF2B5EF4-FFF2-40B4-BE49-F238E27FC236}">
                <a16:creationId xmlns:a16="http://schemas.microsoft.com/office/drawing/2014/main" xmlns="" id="{0A506519-8D84-48B5-9CDD-925187F01C2B}"/>
              </a:ext>
            </a:extLst>
          </p:cNvPr>
          <p:cNvSpPr/>
          <p:nvPr/>
        </p:nvSpPr>
        <p:spPr>
          <a:xfrm>
            <a:off x="3615455" y="4172869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95857940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A68A59B6-D15C-4CF5-877D-C359BAB2F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5265" y="0"/>
            <a:ext cx="9587476" cy="1280890"/>
          </a:xfrm>
        </p:spPr>
        <p:txBody>
          <a:bodyPr>
            <a:normAutofit fontScale="90000"/>
          </a:bodyPr>
          <a:lstStyle/>
          <a:p>
            <a:r>
              <a:rPr lang="es-MX" sz="49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Equidistancia de entidades</a:t>
            </a:r>
            <a:r>
              <a:rPr lang="es-MX" sz="4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/>
            </a:r>
            <a:br>
              <a:rPr lang="es-MX" sz="4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</a:br>
            <a:r>
              <a:rPr lang="es-MX" sz="44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-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Seleccionar el comando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equidistancia entidades(1)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,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elegir la entidad(2) 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a duplicar y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modificar la distancia y dirección(3)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a la que se desea.</a:t>
            </a:r>
            <a:endParaRPr lang="es-MX" sz="440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C4AEA69B-383A-4340-95E5-972EC24EA1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519"/>
          <a:stretch/>
        </p:blipFill>
        <p:spPr>
          <a:xfrm>
            <a:off x="1475265" y="2563318"/>
            <a:ext cx="9317653" cy="4294682"/>
          </a:xfrm>
          <a:prstGeom prst="rect">
            <a:avLst/>
          </a:prstGeom>
        </p:spPr>
      </p:pic>
      <p:cxnSp>
        <p:nvCxnSpPr>
          <p:cNvPr id="5" name="Conector recto de flecha 4">
            <a:extLst>
              <a:ext uri="{FF2B5EF4-FFF2-40B4-BE49-F238E27FC236}">
                <a16:creationId xmlns:a16="http://schemas.microsoft.com/office/drawing/2014/main" xmlns="" id="{29C14DC9-6FE6-47A4-9492-9D1C3CF21E62}"/>
              </a:ext>
            </a:extLst>
          </p:cNvPr>
          <p:cNvCxnSpPr/>
          <p:nvPr/>
        </p:nvCxnSpPr>
        <p:spPr>
          <a:xfrm flipH="1">
            <a:off x="4849645" y="3057735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lipse 5">
            <a:extLst>
              <a:ext uri="{FF2B5EF4-FFF2-40B4-BE49-F238E27FC236}">
                <a16:creationId xmlns:a16="http://schemas.microsoft.com/office/drawing/2014/main" xmlns="" id="{6577BFE2-72F2-4009-AEC3-6E1B95B9881F}"/>
              </a:ext>
            </a:extLst>
          </p:cNvPr>
          <p:cNvSpPr/>
          <p:nvPr/>
        </p:nvSpPr>
        <p:spPr>
          <a:xfrm>
            <a:off x="5459245" y="2898705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1</a:t>
            </a:r>
          </a:p>
        </p:txBody>
      </p: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xmlns="" id="{CD0162FE-C3F0-44BD-B8F6-6A4941EBA97A}"/>
              </a:ext>
            </a:extLst>
          </p:cNvPr>
          <p:cNvCxnSpPr/>
          <p:nvPr/>
        </p:nvCxnSpPr>
        <p:spPr>
          <a:xfrm flipH="1">
            <a:off x="7577856" y="5965826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ipse 7">
            <a:extLst>
              <a:ext uri="{FF2B5EF4-FFF2-40B4-BE49-F238E27FC236}">
                <a16:creationId xmlns:a16="http://schemas.microsoft.com/office/drawing/2014/main" xmlns="" id="{C9437E88-E104-41DF-B999-230CAACCA309}"/>
              </a:ext>
            </a:extLst>
          </p:cNvPr>
          <p:cNvSpPr/>
          <p:nvPr/>
        </p:nvSpPr>
        <p:spPr>
          <a:xfrm>
            <a:off x="8174204" y="5806803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2</a:t>
            </a:r>
          </a:p>
        </p:txBody>
      </p: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xmlns="" id="{B92E5286-77E1-4931-8DC6-72D30105F058}"/>
              </a:ext>
            </a:extLst>
          </p:cNvPr>
          <p:cNvCxnSpPr/>
          <p:nvPr/>
        </p:nvCxnSpPr>
        <p:spPr>
          <a:xfrm flipH="1">
            <a:off x="2481199" y="4286929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lipse 9">
            <a:extLst>
              <a:ext uri="{FF2B5EF4-FFF2-40B4-BE49-F238E27FC236}">
                <a16:creationId xmlns:a16="http://schemas.microsoft.com/office/drawing/2014/main" xmlns="" id="{4AC331A2-0EAA-4B49-B8F4-719D948B8361}"/>
              </a:ext>
            </a:extLst>
          </p:cNvPr>
          <p:cNvSpPr/>
          <p:nvPr/>
        </p:nvSpPr>
        <p:spPr>
          <a:xfrm>
            <a:off x="3090799" y="4127899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34402555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A68A59B6-D15C-4CF5-877D-C359BAB2F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5303" y="0"/>
            <a:ext cx="9872290" cy="1280890"/>
          </a:xfrm>
        </p:spPr>
        <p:txBody>
          <a:bodyPr>
            <a:normAutofit fontScale="90000"/>
          </a:bodyPr>
          <a:lstStyle/>
          <a:p>
            <a:r>
              <a:rPr lang="es-MX" sz="49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Equidistancia de entidades</a:t>
            </a:r>
            <a:r>
              <a:rPr lang="es-MX" sz="4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/>
            </a:r>
            <a:br>
              <a:rPr lang="es-MX" sz="4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</a:br>
            <a:r>
              <a:rPr lang="es-MX" sz="44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-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Seleccionar el comando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equidistancia entidades(1)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,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elegir la entidad(2) 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a duplicar y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modificar la distancia y dirección(3)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a la que se desea.</a:t>
            </a:r>
            <a:endParaRPr lang="es-MX" sz="440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EAB07E92-CCDA-4CEC-8C35-F94DE61E70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447" b="5485"/>
          <a:stretch/>
        </p:blipFill>
        <p:spPr>
          <a:xfrm>
            <a:off x="1149826" y="2518348"/>
            <a:ext cx="10551844" cy="4339652"/>
          </a:xfrm>
          <a:prstGeom prst="rect">
            <a:avLst/>
          </a:prstGeom>
        </p:spPr>
      </p:pic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xmlns="" id="{E5D9AD1F-436E-4B67-B437-50F1D1187F6D}"/>
              </a:ext>
            </a:extLst>
          </p:cNvPr>
          <p:cNvCxnSpPr/>
          <p:nvPr/>
        </p:nvCxnSpPr>
        <p:spPr>
          <a:xfrm flipH="1">
            <a:off x="4864635" y="2847873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>
            <a:extLst>
              <a:ext uri="{FF2B5EF4-FFF2-40B4-BE49-F238E27FC236}">
                <a16:creationId xmlns:a16="http://schemas.microsoft.com/office/drawing/2014/main" xmlns="" id="{64C8BDD8-6056-4D22-A002-150F83755BD4}"/>
              </a:ext>
            </a:extLst>
          </p:cNvPr>
          <p:cNvSpPr/>
          <p:nvPr/>
        </p:nvSpPr>
        <p:spPr>
          <a:xfrm>
            <a:off x="5474235" y="2688843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1</a:t>
            </a:r>
          </a:p>
        </p:txBody>
      </p: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xmlns="" id="{E29C0E21-1B5B-406F-9F68-C9F923A22552}"/>
              </a:ext>
            </a:extLst>
          </p:cNvPr>
          <p:cNvCxnSpPr/>
          <p:nvPr/>
        </p:nvCxnSpPr>
        <p:spPr>
          <a:xfrm flipH="1">
            <a:off x="8747088" y="5561093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lipse 6">
            <a:extLst>
              <a:ext uri="{FF2B5EF4-FFF2-40B4-BE49-F238E27FC236}">
                <a16:creationId xmlns:a16="http://schemas.microsoft.com/office/drawing/2014/main" xmlns="" id="{F6E5ED66-05FB-47D5-9F38-3FB01F15811E}"/>
              </a:ext>
            </a:extLst>
          </p:cNvPr>
          <p:cNvSpPr/>
          <p:nvPr/>
        </p:nvSpPr>
        <p:spPr>
          <a:xfrm>
            <a:off x="9356688" y="5402063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2</a:t>
            </a:r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xmlns="" id="{63D2B090-519D-4512-BD1D-2352DFFB03F7}"/>
              </a:ext>
            </a:extLst>
          </p:cNvPr>
          <p:cNvCxnSpPr/>
          <p:nvPr/>
        </p:nvCxnSpPr>
        <p:spPr>
          <a:xfrm flipH="1">
            <a:off x="2691062" y="4167007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ipse 8">
            <a:extLst>
              <a:ext uri="{FF2B5EF4-FFF2-40B4-BE49-F238E27FC236}">
                <a16:creationId xmlns:a16="http://schemas.microsoft.com/office/drawing/2014/main" xmlns="" id="{211943C1-DFA6-4D7B-852C-BE95C6F88699}"/>
              </a:ext>
            </a:extLst>
          </p:cNvPr>
          <p:cNvSpPr/>
          <p:nvPr/>
        </p:nvSpPr>
        <p:spPr>
          <a:xfrm>
            <a:off x="3300662" y="4007977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5455057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15E54A1-056F-49A3-86D8-909EE0BF56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0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es-MX" sz="49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Inicio SOLID WORKS</a:t>
            </a:r>
            <a:r>
              <a:rPr lang="es-MX" sz="48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/>
            </a:r>
            <a:br>
              <a:rPr lang="es-MX" sz="48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</a:br>
            <a:r>
              <a:rPr lang="es-MX" sz="4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-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latin typeface="Gabriola" panose="04040605051002020D02" pitchFamily="82" charset="0"/>
              </a:rPr>
              <a:t>Pulse en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latin typeface="Gabriola" panose="04040605051002020D02" pitchFamily="82" charset="0"/>
              </a:rPr>
              <a:t>Archivo&gt;Nuevo.</a:t>
            </a:r>
            <a:endParaRPr lang="es-MX" sz="4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xmlns="" id="{112F5DA0-7D47-41B6-AB9D-D0663DF656DA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2"/>
          <a:srcRect b="5436"/>
          <a:stretch/>
        </p:blipFill>
        <p:spPr>
          <a:xfrm>
            <a:off x="1826454" y="2209076"/>
            <a:ext cx="9318625" cy="4649787"/>
          </a:xfrm>
          <a:prstGeom prst="rect">
            <a:avLst/>
          </a:prstGeom>
        </p:spPr>
      </p:pic>
      <p:sp>
        <p:nvSpPr>
          <p:cNvPr id="7" name="Elipse 6">
            <a:extLst>
              <a:ext uri="{FF2B5EF4-FFF2-40B4-BE49-F238E27FC236}">
                <a16:creationId xmlns:a16="http://schemas.microsoft.com/office/drawing/2014/main" xmlns="" id="{C8E11B41-BF23-40A5-A6DE-9B984F6A516D}"/>
              </a:ext>
            </a:extLst>
          </p:cNvPr>
          <p:cNvSpPr/>
          <p:nvPr/>
        </p:nvSpPr>
        <p:spPr>
          <a:xfrm>
            <a:off x="2719470" y="2102561"/>
            <a:ext cx="1802296" cy="751189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9196399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A68A59B6-D15C-4CF5-877D-C359BAB2F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3197" y="0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es-MX" sz="48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Recortar entidades</a:t>
            </a:r>
            <a:r>
              <a:rPr lang="es-MX" sz="4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/>
            </a:r>
            <a:br>
              <a:rPr lang="es-MX" sz="4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</a:br>
            <a:r>
              <a:rPr lang="es-MX" sz="44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-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Seleccionar comando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recortar entidades(1)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 y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pasar el mouse(2) 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por las entidades que resultaran innecesarias.</a:t>
            </a:r>
            <a:endParaRPr lang="es-MX" sz="440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328597CF-962F-4B73-A9D0-ACFCE8E2408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905"/>
          <a:stretch/>
        </p:blipFill>
        <p:spPr>
          <a:xfrm>
            <a:off x="1753198" y="2093407"/>
            <a:ext cx="8911687" cy="476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46959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A68A59B6-D15C-4CF5-877D-C359BAB2F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0294" y="0"/>
            <a:ext cx="10145479" cy="1280890"/>
          </a:xfrm>
        </p:spPr>
        <p:txBody>
          <a:bodyPr>
            <a:normAutofit fontScale="90000"/>
          </a:bodyPr>
          <a:lstStyle/>
          <a:p>
            <a:r>
              <a:rPr lang="es-MX" sz="49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Equidistancia de entidades</a:t>
            </a:r>
            <a:r>
              <a:rPr lang="es-MX" sz="4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/>
            </a:r>
            <a:br>
              <a:rPr lang="es-MX" sz="4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</a:br>
            <a:r>
              <a:rPr lang="es-MX" sz="44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-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Seleccionar el comando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equidistancia entidades(1)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,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elegir la entidad(2) 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a duplicar y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modificar la distancia y dirección(3)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a la que se desea.</a:t>
            </a:r>
            <a:endParaRPr lang="es-MX" sz="440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D82833E9-5FE8-4DA1-9942-5B3369C14F0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075"/>
          <a:stretch/>
        </p:blipFill>
        <p:spPr>
          <a:xfrm>
            <a:off x="1430293" y="2518348"/>
            <a:ext cx="9872291" cy="4339652"/>
          </a:xfrm>
          <a:prstGeom prst="rect">
            <a:avLst/>
          </a:prstGeom>
        </p:spPr>
      </p:pic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xmlns="" id="{99957169-AB13-46C0-A5F0-8E26F3350C61}"/>
              </a:ext>
            </a:extLst>
          </p:cNvPr>
          <p:cNvCxnSpPr/>
          <p:nvPr/>
        </p:nvCxnSpPr>
        <p:spPr>
          <a:xfrm flipH="1">
            <a:off x="4864635" y="2847873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>
            <a:extLst>
              <a:ext uri="{FF2B5EF4-FFF2-40B4-BE49-F238E27FC236}">
                <a16:creationId xmlns:a16="http://schemas.microsoft.com/office/drawing/2014/main" xmlns="" id="{E6B3B2E9-9764-497F-AE40-FC4A526561E7}"/>
              </a:ext>
            </a:extLst>
          </p:cNvPr>
          <p:cNvSpPr/>
          <p:nvPr/>
        </p:nvSpPr>
        <p:spPr>
          <a:xfrm>
            <a:off x="5474235" y="2688843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1</a:t>
            </a:r>
          </a:p>
        </p:txBody>
      </p: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xmlns="" id="{FA6B4E09-08D4-471C-80F1-32CE41A3326C}"/>
              </a:ext>
            </a:extLst>
          </p:cNvPr>
          <p:cNvCxnSpPr/>
          <p:nvPr/>
        </p:nvCxnSpPr>
        <p:spPr>
          <a:xfrm flipH="1">
            <a:off x="8149979" y="5938345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lipse 6">
            <a:extLst>
              <a:ext uri="{FF2B5EF4-FFF2-40B4-BE49-F238E27FC236}">
                <a16:creationId xmlns:a16="http://schemas.microsoft.com/office/drawing/2014/main" xmlns="" id="{2224A7E5-07AA-4DF2-BEAC-87B843894D34}"/>
              </a:ext>
            </a:extLst>
          </p:cNvPr>
          <p:cNvSpPr/>
          <p:nvPr/>
        </p:nvSpPr>
        <p:spPr>
          <a:xfrm>
            <a:off x="8759579" y="5779315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2</a:t>
            </a:r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xmlns="" id="{FC8F4111-EAF8-48B4-AC7D-5D1A6FF02690}"/>
              </a:ext>
            </a:extLst>
          </p:cNvPr>
          <p:cNvCxnSpPr/>
          <p:nvPr/>
        </p:nvCxnSpPr>
        <p:spPr>
          <a:xfrm flipH="1">
            <a:off x="2813481" y="4259447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ipse 8">
            <a:extLst>
              <a:ext uri="{FF2B5EF4-FFF2-40B4-BE49-F238E27FC236}">
                <a16:creationId xmlns:a16="http://schemas.microsoft.com/office/drawing/2014/main" xmlns="" id="{CCA796AB-0576-4298-9A71-B0D462A44AD1}"/>
              </a:ext>
            </a:extLst>
          </p:cNvPr>
          <p:cNvSpPr/>
          <p:nvPr/>
        </p:nvSpPr>
        <p:spPr>
          <a:xfrm>
            <a:off x="3423081" y="4100417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56976001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A68A59B6-D15C-4CF5-877D-C359BAB2F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0"/>
            <a:ext cx="9737378" cy="1280890"/>
          </a:xfrm>
        </p:spPr>
        <p:txBody>
          <a:bodyPr>
            <a:normAutofit fontScale="90000"/>
          </a:bodyPr>
          <a:lstStyle/>
          <a:p>
            <a:r>
              <a:rPr lang="es-MX" sz="49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Redondeo en esquinas</a:t>
            </a:r>
            <a:r>
              <a:rPr lang="es-MX" sz="4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/>
            </a:r>
            <a:br>
              <a:rPr lang="es-MX" sz="4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</a:br>
            <a:r>
              <a:rPr lang="es-MX" sz="44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-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Dar clic en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redondeo de croquis(1)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 y después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seleccionar la esquina o entidades(2)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donde se desea realizar el redondeo, dando también el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radio(3)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de éste. </a:t>
            </a:r>
            <a:endParaRPr lang="es-MX" sz="440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E0B54E04-D3FA-4D92-888F-BF3527390D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099"/>
          <a:stretch/>
        </p:blipFill>
        <p:spPr>
          <a:xfrm>
            <a:off x="1753849" y="2518348"/>
            <a:ext cx="9009089" cy="4339652"/>
          </a:xfrm>
          <a:prstGeom prst="rect">
            <a:avLst/>
          </a:prstGeom>
        </p:spPr>
      </p:pic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xmlns="" id="{55635684-775D-4393-814B-B0C4A8E78F68}"/>
              </a:ext>
            </a:extLst>
          </p:cNvPr>
          <p:cNvCxnSpPr/>
          <p:nvPr/>
        </p:nvCxnSpPr>
        <p:spPr>
          <a:xfrm flipH="1">
            <a:off x="3365619" y="3132686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>
            <a:extLst>
              <a:ext uri="{FF2B5EF4-FFF2-40B4-BE49-F238E27FC236}">
                <a16:creationId xmlns:a16="http://schemas.microsoft.com/office/drawing/2014/main" xmlns="" id="{F06A2A5C-65E2-41CB-BFA8-DE33F2F76FF7}"/>
              </a:ext>
            </a:extLst>
          </p:cNvPr>
          <p:cNvSpPr/>
          <p:nvPr/>
        </p:nvSpPr>
        <p:spPr>
          <a:xfrm>
            <a:off x="3975219" y="2973656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1</a:t>
            </a:r>
          </a:p>
        </p:txBody>
      </p: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xmlns="" id="{BA293C59-37E8-4ACE-A959-E12E214E7323}"/>
              </a:ext>
            </a:extLst>
          </p:cNvPr>
          <p:cNvCxnSpPr/>
          <p:nvPr/>
        </p:nvCxnSpPr>
        <p:spPr>
          <a:xfrm flipH="1">
            <a:off x="8012570" y="6400542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lipse 6">
            <a:extLst>
              <a:ext uri="{FF2B5EF4-FFF2-40B4-BE49-F238E27FC236}">
                <a16:creationId xmlns:a16="http://schemas.microsoft.com/office/drawing/2014/main" xmlns="" id="{430A0FC4-BB95-408A-9242-7C98B20ED534}"/>
              </a:ext>
            </a:extLst>
          </p:cNvPr>
          <p:cNvSpPr/>
          <p:nvPr/>
        </p:nvSpPr>
        <p:spPr>
          <a:xfrm>
            <a:off x="8622170" y="6241512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2</a:t>
            </a:r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xmlns="" id="{A4BCE381-9A3A-4701-9DE5-636958A948F3}"/>
              </a:ext>
            </a:extLst>
          </p:cNvPr>
          <p:cNvCxnSpPr/>
          <p:nvPr/>
        </p:nvCxnSpPr>
        <p:spPr>
          <a:xfrm flipH="1">
            <a:off x="3067445" y="5201328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ipse 8">
            <a:extLst>
              <a:ext uri="{FF2B5EF4-FFF2-40B4-BE49-F238E27FC236}">
                <a16:creationId xmlns:a16="http://schemas.microsoft.com/office/drawing/2014/main" xmlns="" id="{2A808CB1-2FE1-42F9-8B61-F1330BD8EED2}"/>
              </a:ext>
            </a:extLst>
          </p:cNvPr>
          <p:cNvSpPr/>
          <p:nvPr/>
        </p:nvSpPr>
        <p:spPr>
          <a:xfrm>
            <a:off x="3677045" y="5042298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19417165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A68A59B6-D15C-4CF5-877D-C359BAB2F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5324" y="0"/>
            <a:ext cx="9257692" cy="1280890"/>
          </a:xfrm>
        </p:spPr>
        <p:txBody>
          <a:bodyPr>
            <a:normAutofit fontScale="90000"/>
          </a:bodyPr>
          <a:lstStyle/>
          <a:p>
            <a:r>
              <a:rPr lang="es-MX" sz="49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Unir entidades</a:t>
            </a:r>
            <a:r>
              <a:rPr lang="es-MX" sz="4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/>
            </a:r>
            <a:br>
              <a:rPr lang="es-MX" sz="4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</a:br>
            <a:r>
              <a:rPr lang="es-MX" sz="44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-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Trazar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líneas de croquizado 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para unir las entidades. como sea deseado.</a:t>
            </a:r>
            <a:endParaRPr lang="es-MX" sz="44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A90133E4-34D6-4AF7-95A4-EC6BC57CDCE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905"/>
          <a:stretch/>
        </p:blipFill>
        <p:spPr>
          <a:xfrm>
            <a:off x="1159565" y="1579515"/>
            <a:ext cx="9872870" cy="5278485"/>
          </a:xfrm>
          <a:prstGeom prst="rect">
            <a:avLst/>
          </a:prstGeom>
        </p:spPr>
      </p:pic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xmlns="" id="{F0D65B16-01D0-4B57-AB2B-433B1B7E7F9C}"/>
              </a:ext>
            </a:extLst>
          </p:cNvPr>
          <p:cNvCxnSpPr/>
          <p:nvPr/>
        </p:nvCxnSpPr>
        <p:spPr>
          <a:xfrm flipH="1">
            <a:off x="6753397" y="5710994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653336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A68A59B6-D15C-4CF5-877D-C359BAB2F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7529" y="0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es-MX" sz="49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Relación “tangente”</a:t>
            </a:r>
            <a:br>
              <a:rPr lang="es-MX" sz="49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</a:br>
            <a:r>
              <a:rPr lang="es-MX" sz="44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-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</a:t>
            </a:r>
            <a:r>
              <a:rPr lang="es-MX" sz="4400" dirty="0" err="1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Ctrl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y clic en las dos entidades a relacionar y elegir la relación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“tangente”.</a:t>
            </a:r>
            <a:endParaRPr lang="es-MX" sz="440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D38C415A-AEE7-4CCE-BA74-12DDC567CAF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615"/>
          <a:stretch/>
        </p:blipFill>
        <p:spPr>
          <a:xfrm>
            <a:off x="1722782" y="2083633"/>
            <a:ext cx="8746434" cy="4774367"/>
          </a:xfrm>
          <a:prstGeom prst="rect">
            <a:avLst/>
          </a:prstGeom>
        </p:spPr>
      </p:pic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xmlns="" id="{4C6E838E-FB39-4A3A-A4C4-A3C1D1B47641}"/>
              </a:ext>
            </a:extLst>
          </p:cNvPr>
          <p:cNvCxnSpPr/>
          <p:nvPr/>
        </p:nvCxnSpPr>
        <p:spPr>
          <a:xfrm flipH="1">
            <a:off x="2736032" y="4736633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387957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A68A59B6-D15C-4CF5-877D-C359BAB2F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0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es-MX" sz="48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Recortar entidades</a:t>
            </a:r>
            <a:r>
              <a:rPr lang="es-MX" sz="4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/>
            </a:r>
            <a:br>
              <a:rPr lang="es-MX" sz="4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</a:br>
            <a:r>
              <a:rPr lang="es-MX" sz="44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-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Seleccionar comando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recortar entidades(1)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 y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pasar el mouse(2) 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por las entidades que resultaran innecesarias.</a:t>
            </a:r>
            <a:endParaRPr lang="es-MX" sz="440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F6D7AAF3-893A-40F6-968D-109BB4217B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615"/>
          <a:stretch/>
        </p:blipFill>
        <p:spPr>
          <a:xfrm>
            <a:off x="1884921" y="2307594"/>
            <a:ext cx="8666922" cy="4550406"/>
          </a:xfrm>
          <a:prstGeom prst="rect">
            <a:avLst/>
          </a:prstGeom>
        </p:spPr>
      </p:pic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xmlns="" id="{9F3A9F5B-3918-4A3B-8E12-892BEA8DA7B1}"/>
              </a:ext>
            </a:extLst>
          </p:cNvPr>
          <p:cNvCxnSpPr/>
          <p:nvPr/>
        </p:nvCxnSpPr>
        <p:spPr>
          <a:xfrm flipH="1">
            <a:off x="4070156" y="2742942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lipse 6">
            <a:extLst>
              <a:ext uri="{FF2B5EF4-FFF2-40B4-BE49-F238E27FC236}">
                <a16:creationId xmlns:a16="http://schemas.microsoft.com/office/drawing/2014/main" xmlns="" id="{59C7E0E2-33A3-4F00-844A-0EA5393764B0}"/>
              </a:ext>
            </a:extLst>
          </p:cNvPr>
          <p:cNvSpPr/>
          <p:nvPr/>
        </p:nvSpPr>
        <p:spPr>
          <a:xfrm>
            <a:off x="4679756" y="2583912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1</a:t>
            </a:r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xmlns="" id="{74A1171F-DD8A-499A-84DA-1421CA363445}"/>
              </a:ext>
            </a:extLst>
          </p:cNvPr>
          <p:cNvCxnSpPr/>
          <p:nvPr/>
        </p:nvCxnSpPr>
        <p:spPr>
          <a:xfrm flipH="1">
            <a:off x="7367993" y="4826574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ipse 8">
            <a:extLst>
              <a:ext uri="{FF2B5EF4-FFF2-40B4-BE49-F238E27FC236}">
                <a16:creationId xmlns:a16="http://schemas.microsoft.com/office/drawing/2014/main" xmlns="" id="{CCB06610-A3B2-4157-861E-AAB885FA631D}"/>
              </a:ext>
            </a:extLst>
          </p:cNvPr>
          <p:cNvSpPr/>
          <p:nvPr/>
        </p:nvSpPr>
        <p:spPr>
          <a:xfrm>
            <a:off x="7977593" y="4667544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7399519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A68A59B6-D15C-4CF5-877D-C359BAB2F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0234" y="0"/>
            <a:ext cx="9857300" cy="1280890"/>
          </a:xfrm>
        </p:spPr>
        <p:txBody>
          <a:bodyPr>
            <a:normAutofit fontScale="90000"/>
          </a:bodyPr>
          <a:lstStyle/>
          <a:p>
            <a:r>
              <a:rPr lang="es-MX" sz="49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Redondeo en esquinas</a:t>
            </a:r>
            <a:r>
              <a:rPr lang="es-MX" sz="4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/>
            </a:r>
            <a:br>
              <a:rPr lang="es-MX" sz="4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</a:br>
            <a:r>
              <a:rPr lang="es-MX" sz="44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-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Dar clic en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redondeo de croquis(1)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 y después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seleccionar la esquina o entidades(2)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donde se desea realizar el redondeo, dando también el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radio(3)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de éste. </a:t>
            </a:r>
            <a:endParaRPr lang="es-MX" sz="440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DE674CAE-3F34-4B72-9B55-82DC57A31E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099"/>
          <a:stretch/>
        </p:blipFill>
        <p:spPr>
          <a:xfrm>
            <a:off x="1640155" y="2653259"/>
            <a:ext cx="8911687" cy="4204741"/>
          </a:xfrm>
          <a:prstGeom prst="rect">
            <a:avLst/>
          </a:prstGeom>
        </p:spPr>
      </p:pic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xmlns="" id="{21F6E656-6977-4316-AA22-519F8C7C6686}"/>
              </a:ext>
            </a:extLst>
          </p:cNvPr>
          <p:cNvCxnSpPr/>
          <p:nvPr/>
        </p:nvCxnSpPr>
        <p:spPr>
          <a:xfrm flipH="1">
            <a:off x="3215717" y="3269985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>
            <a:extLst>
              <a:ext uri="{FF2B5EF4-FFF2-40B4-BE49-F238E27FC236}">
                <a16:creationId xmlns:a16="http://schemas.microsoft.com/office/drawing/2014/main" xmlns="" id="{6AB19287-733F-4BB8-AE72-DCDEBCDB6352}"/>
              </a:ext>
            </a:extLst>
          </p:cNvPr>
          <p:cNvSpPr/>
          <p:nvPr/>
        </p:nvSpPr>
        <p:spPr>
          <a:xfrm>
            <a:off x="3825317" y="3110955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1</a:t>
            </a:r>
          </a:p>
        </p:txBody>
      </p: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xmlns="" id="{132535B3-9EBA-4CBC-AEAD-D79BE1FC4BE3}"/>
              </a:ext>
            </a:extLst>
          </p:cNvPr>
          <p:cNvCxnSpPr/>
          <p:nvPr/>
        </p:nvCxnSpPr>
        <p:spPr>
          <a:xfrm flipH="1">
            <a:off x="6213749" y="5216319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lipse 6">
            <a:extLst>
              <a:ext uri="{FF2B5EF4-FFF2-40B4-BE49-F238E27FC236}">
                <a16:creationId xmlns:a16="http://schemas.microsoft.com/office/drawing/2014/main" xmlns="" id="{79919CD4-A2A9-4243-9812-6D0CBEBDBFF2}"/>
              </a:ext>
            </a:extLst>
          </p:cNvPr>
          <p:cNvSpPr/>
          <p:nvPr/>
        </p:nvSpPr>
        <p:spPr>
          <a:xfrm>
            <a:off x="6823349" y="5057289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2</a:t>
            </a:r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xmlns="" id="{888E7BE0-B02D-4ECD-BBA4-6ED4AD0532F6}"/>
              </a:ext>
            </a:extLst>
          </p:cNvPr>
          <p:cNvCxnSpPr/>
          <p:nvPr/>
        </p:nvCxnSpPr>
        <p:spPr>
          <a:xfrm flipH="1">
            <a:off x="2906535" y="5156358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ipse 8">
            <a:extLst>
              <a:ext uri="{FF2B5EF4-FFF2-40B4-BE49-F238E27FC236}">
                <a16:creationId xmlns:a16="http://schemas.microsoft.com/office/drawing/2014/main" xmlns="" id="{F3EA1E81-7CDC-4A6C-8AD8-B065BC1283E5}"/>
              </a:ext>
            </a:extLst>
          </p:cNvPr>
          <p:cNvSpPr/>
          <p:nvPr/>
        </p:nvSpPr>
        <p:spPr>
          <a:xfrm>
            <a:off x="3516135" y="4997328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48362463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A68A59B6-D15C-4CF5-877D-C359BAB2F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455145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s-MX" sz="4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Pieza terminada</a:t>
            </a:r>
            <a:endParaRPr lang="es-MX" sz="440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C491567D-B7D3-4A27-96DC-9A5BFDDAB8A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615"/>
          <a:stretch/>
        </p:blipFill>
        <p:spPr>
          <a:xfrm>
            <a:off x="1640156" y="1869253"/>
            <a:ext cx="9501809" cy="4988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38123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04999" y="2295344"/>
            <a:ext cx="884959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MANUAL DE PRÁCTICAS DE CAD UTILIZANDO EL PROGRAMA SOLIDWORKS </a:t>
            </a:r>
            <a:r>
              <a:rPr lang="es-MX" dirty="0" smtClean="0"/>
              <a:t>2014. Recuperado el </a:t>
            </a:r>
            <a:r>
              <a:rPr lang="es-MX" dirty="0" err="1" smtClean="0"/>
              <a:t>dia</a:t>
            </a:r>
            <a:r>
              <a:rPr lang="es-MX" dirty="0" smtClean="0"/>
              <a:t> 28 </a:t>
            </a:r>
            <a:r>
              <a:rPr lang="es-MX" dirty="0"/>
              <a:t>de agosto de: </a:t>
            </a:r>
            <a:r>
              <a:rPr lang="es-MX" dirty="0">
                <a:hlinkClick r:id="rId2"/>
              </a:rPr>
              <a:t>http://</a:t>
            </a:r>
            <a:r>
              <a:rPr lang="es-MX" dirty="0" smtClean="0">
                <a:hlinkClick r:id="rId2"/>
              </a:rPr>
              <a:t>olimpia.cuautitlan2.unam.mx/pagina_ingenieria/mecanica/mat/mat_mec/m9/MANUAL_DE_PRACTICAS_DE_SOLIDWORKS.pdf</a:t>
            </a:r>
            <a:endParaRPr lang="es-MX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Guía del estudiante para el aprendizaje del software </a:t>
            </a:r>
            <a:r>
              <a:rPr lang="es-MX" dirty="0" err="1" smtClean="0"/>
              <a:t>SolidWorks</a:t>
            </a:r>
            <a:r>
              <a:rPr lang="es-MX" dirty="0" smtClean="0"/>
              <a:t>. Consultado el </a:t>
            </a:r>
            <a:r>
              <a:rPr lang="es-MX" dirty="0" err="1" smtClean="0"/>
              <a:t>dia</a:t>
            </a:r>
            <a:r>
              <a:rPr lang="es-MX" dirty="0" smtClean="0"/>
              <a:t> 13 de agosto de 2018 de</a:t>
            </a:r>
            <a:r>
              <a:rPr lang="es-MX" dirty="0"/>
              <a:t>: </a:t>
            </a:r>
            <a:r>
              <a:rPr lang="es-MX" dirty="0">
                <a:hlinkClick r:id="rId3"/>
              </a:rPr>
              <a:t>https://</a:t>
            </a:r>
            <a:r>
              <a:rPr lang="es-MX" dirty="0" smtClean="0">
                <a:hlinkClick r:id="rId3"/>
              </a:rPr>
              <a:t>www.solidworks.com/sw/docs/student_wb_2011_esp.pdf</a:t>
            </a:r>
            <a:endParaRPr lang="es-MX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/>
          </a:p>
        </p:txBody>
      </p:sp>
      <p:sp>
        <p:nvSpPr>
          <p:cNvPr id="4" name="Título 2">
            <a:extLst>
              <a:ext uri="{FF2B5EF4-FFF2-40B4-BE49-F238E27FC236}">
                <a16:creationId xmlns:a16="http://schemas.microsoft.com/office/drawing/2014/main" xmlns="" id="{A68A59B6-D15C-4CF5-877D-C359BAB2FC8F}"/>
              </a:ext>
            </a:extLst>
          </p:cNvPr>
          <p:cNvSpPr txBox="1">
            <a:spLocks/>
          </p:cNvSpPr>
          <p:nvPr/>
        </p:nvSpPr>
        <p:spPr>
          <a:xfrm>
            <a:off x="1640156" y="455145"/>
            <a:ext cx="8911687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Referencias</a:t>
            </a:r>
            <a:endParaRPr lang="es-MX" sz="4400" dirty="0"/>
          </a:p>
        </p:txBody>
      </p:sp>
    </p:spTree>
    <p:extLst>
      <p:ext uri="{BB962C8B-B14F-4D97-AF65-F5344CB8AC3E}">
        <p14:creationId xmlns:p14="http://schemas.microsoft.com/office/powerpoint/2010/main" val="4003736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860657C-AA38-4D5A-82A7-E876741D58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0317" y="8231"/>
            <a:ext cx="9412157" cy="1879603"/>
          </a:xfrm>
        </p:spPr>
        <p:txBody>
          <a:bodyPr>
            <a:normAutofit fontScale="90000"/>
          </a:bodyPr>
          <a:lstStyle/>
          <a:p>
            <a:r>
              <a:rPr lang="es-MX" sz="49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Crear parte o pieza nueva</a:t>
            </a:r>
            <a:r>
              <a:rPr lang="es-MX" sz="4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/>
            </a:r>
            <a:br>
              <a:rPr lang="es-MX" sz="4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</a:br>
            <a:r>
              <a:rPr lang="es-MX" sz="4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-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Enseguida, en el menú desplegado, elija,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Parte&gt;Aceptar.</a:t>
            </a:r>
            <a:endParaRPr lang="es-MX" sz="4400" dirty="0"/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xmlns="" id="{AD1A32DE-61B4-4DAE-9ECB-33BBF213FF0C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2"/>
          <a:srcRect b="5877"/>
          <a:stretch/>
        </p:blipFill>
        <p:spPr>
          <a:xfrm>
            <a:off x="1650317" y="1662545"/>
            <a:ext cx="9819043" cy="5195455"/>
          </a:xfrm>
          <a:prstGeom prst="rect">
            <a:avLst/>
          </a:prstGeom>
        </p:spPr>
      </p:pic>
      <p:sp>
        <p:nvSpPr>
          <p:cNvPr id="6" name="Elipse 5">
            <a:extLst>
              <a:ext uri="{FF2B5EF4-FFF2-40B4-BE49-F238E27FC236}">
                <a16:creationId xmlns:a16="http://schemas.microsoft.com/office/drawing/2014/main" xmlns="" id="{21AB58FD-8854-442E-9FBA-4366AC9343A7}"/>
              </a:ext>
            </a:extLst>
          </p:cNvPr>
          <p:cNvSpPr/>
          <p:nvPr/>
        </p:nvSpPr>
        <p:spPr>
          <a:xfrm>
            <a:off x="4182331" y="3127765"/>
            <a:ext cx="726095" cy="526774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xmlns="" id="{4C115DC1-9370-47BD-9CDE-A948E819EF15}"/>
              </a:ext>
            </a:extLst>
          </p:cNvPr>
          <p:cNvSpPr/>
          <p:nvPr/>
        </p:nvSpPr>
        <p:spPr>
          <a:xfrm>
            <a:off x="6853332" y="6091970"/>
            <a:ext cx="861392" cy="229820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594621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0FE2394-C91F-4E33-A937-0B680AC89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139" y="0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es-MX" sz="49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Selección del Plano de trabajo</a:t>
            </a:r>
            <a:r>
              <a:rPr lang="es-MX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/>
            </a:r>
            <a:br>
              <a:rPr lang="es-MX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</a:br>
            <a:r>
              <a:rPr lang="es-MX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-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Seleccionar el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plano 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en el que se desea trabajar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.</a:t>
            </a:r>
            <a:endParaRPr lang="es-MX" sz="4400" dirty="0"/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xmlns="" id="{EF44A2C7-3299-4F65-8215-9BE8205D56E7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2"/>
          <a:srcRect b="5648"/>
          <a:stretch/>
        </p:blipFill>
        <p:spPr>
          <a:xfrm>
            <a:off x="1573211" y="2059175"/>
            <a:ext cx="9045575" cy="4799012"/>
          </a:xfrm>
          <a:prstGeom prst="rect">
            <a:avLst/>
          </a:prstGeom>
        </p:spPr>
      </p:pic>
      <p:sp>
        <p:nvSpPr>
          <p:cNvPr id="5" name="Elipse 4">
            <a:extLst>
              <a:ext uri="{FF2B5EF4-FFF2-40B4-BE49-F238E27FC236}">
                <a16:creationId xmlns:a16="http://schemas.microsoft.com/office/drawing/2014/main" xmlns="" id="{BE3B4098-6B84-47AD-ADB4-98D1FAE1ACEA}"/>
              </a:ext>
            </a:extLst>
          </p:cNvPr>
          <p:cNvSpPr/>
          <p:nvPr/>
        </p:nvSpPr>
        <p:spPr>
          <a:xfrm>
            <a:off x="1476181" y="4195294"/>
            <a:ext cx="726095" cy="526774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186135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F400CC1-F592-491B-8CCA-3A40029D56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0"/>
            <a:ext cx="9306140" cy="1280890"/>
          </a:xfrm>
        </p:spPr>
        <p:txBody>
          <a:bodyPr>
            <a:normAutofit fontScale="90000"/>
          </a:bodyPr>
          <a:lstStyle/>
          <a:p>
            <a:r>
              <a:rPr lang="es-MX" sz="49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Dibujar croquis</a:t>
            </a:r>
            <a:r>
              <a:rPr lang="es-MX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/>
            </a:r>
            <a:br>
              <a:rPr lang="es-MX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</a:br>
            <a:r>
              <a:rPr lang="es-MX" sz="4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-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Comenzar a trazar sobre el plano el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croquis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con sus respectivas cotas(1)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.</a:t>
            </a:r>
            <a:endParaRPr lang="es-MX" sz="4400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E2597818-F45D-40DB-B0F7-51589B01474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920"/>
          <a:stretch/>
        </p:blipFill>
        <p:spPr>
          <a:xfrm>
            <a:off x="1640155" y="2027583"/>
            <a:ext cx="9054349" cy="4830417"/>
          </a:xfrm>
          <a:prstGeom prst="rect">
            <a:avLst/>
          </a:prstGeom>
        </p:spPr>
      </p:pic>
      <p:cxnSp>
        <p:nvCxnSpPr>
          <p:cNvPr id="5" name="Conector recto de flecha 4">
            <a:extLst>
              <a:ext uri="{FF2B5EF4-FFF2-40B4-BE49-F238E27FC236}">
                <a16:creationId xmlns:a16="http://schemas.microsoft.com/office/drawing/2014/main" xmlns="" id="{900372D3-4E17-49B2-A3AE-BDD3E39118E6}"/>
              </a:ext>
            </a:extLst>
          </p:cNvPr>
          <p:cNvCxnSpPr/>
          <p:nvPr/>
        </p:nvCxnSpPr>
        <p:spPr>
          <a:xfrm flipH="1">
            <a:off x="6493565" y="4704522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lipse 5">
            <a:extLst>
              <a:ext uri="{FF2B5EF4-FFF2-40B4-BE49-F238E27FC236}">
                <a16:creationId xmlns:a16="http://schemas.microsoft.com/office/drawing/2014/main" xmlns="" id="{2F2B7229-95EB-49E0-9A1F-08197F938643}"/>
              </a:ext>
            </a:extLst>
          </p:cNvPr>
          <p:cNvSpPr/>
          <p:nvPr/>
        </p:nvSpPr>
        <p:spPr>
          <a:xfrm>
            <a:off x="7103165" y="4545492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8569966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10F3F9CA-52D4-450C-8D37-2BF7CADDD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2408" y="-8688"/>
            <a:ext cx="9753601" cy="800160"/>
          </a:xfrm>
        </p:spPr>
        <p:txBody>
          <a:bodyPr>
            <a:normAutofit fontScale="90000"/>
          </a:bodyPr>
          <a:lstStyle/>
          <a:p>
            <a:r>
              <a:rPr lang="es-MX" sz="49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Línea y línea constructiva</a:t>
            </a:r>
            <a:r>
              <a:rPr lang="es-MX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/>
            </a:r>
            <a:br>
              <a:rPr lang="es-MX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</a:br>
            <a:r>
              <a:rPr lang="es-MX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-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Trazar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líneas constructivas 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en donde se considere necesario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(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1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)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.</a:t>
            </a:r>
            <a:endParaRPr lang="es-MX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4B0CC516-30E8-4839-A280-D023B71AF8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486"/>
          <a:stretch/>
        </p:blipFill>
        <p:spPr>
          <a:xfrm>
            <a:off x="1655660" y="2570922"/>
            <a:ext cx="9395791" cy="4287078"/>
          </a:xfrm>
          <a:prstGeom prst="rect">
            <a:avLst/>
          </a:prstGeom>
        </p:spPr>
      </p:pic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xmlns="" id="{6549CDFF-C660-40C5-8644-326F53A451D7}"/>
              </a:ext>
            </a:extLst>
          </p:cNvPr>
          <p:cNvCxnSpPr/>
          <p:nvPr/>
        </p:nvCxnSpPr>
        <p:spPr>
          <a:xfrm flipH="1">
            <a:off x="5382217" y="3888595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>
            <a:extLst>
              <a:ext uri="{FF2B5EF4-FFF2-40B4-BE49-F238E27FC236}">
                <a16:creationId xmlns:a16="http://schemas.microsoft.com/office/drawing/2014/main" xmlns="" id="{BF13C4DF-BA24-45BA-942E-7E8DFEEB0736}"/>
              </a:ext>
            </a:extLst>
          </p:cNvPr>
          <p:cNvSpPr/>
          <p:nvPr/>
        </p:nvSpPr>
        <p:spPr>
          <a:xfrm>
            <a:off x="5991817" y="3729565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125981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8C2BEEE-BAD0-46F6-A23E-C1FBF3E90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-2056"/>
            <a:ext cx="9820275" cy="1280890"/>
          </a:xfrm>
        </p:spPr>
        <p:txBody>
          <a:bodyPr>
            <a:normAutofit fontScale="90000"/>
          </a:bodyPr>
          <a:lstStyle/>
          <a:p>
            <a:r>
              <a:rPr lang="es-MX" sz="49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Cota inteligente</a:t>
            </a:r>
            <a:r>
              <a:rPr lang="es-MX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/>
            </a:r>
            <a:br>
              <a:rPr lang="es-MX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</a:br>
            <a:r>
              <a:rPr lang="es-MX" sz="4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-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Seleccionar el comando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cota inteligente(1)</a:t>
            </a:r>
            <a:r>
              <a:rPr lang="es-MX" sz="4400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y elegir </a:t>
            </a:r>
            <a:r>
              <a:rPr lang="es-MX" sz="4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entidades a acotar(2).</a:t>
            </a:r>
            <a:endParaRPr lang="es-MX" sz="4400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C625AAD8-D30B-4A87-BB3D-CA13190051F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872"/>
          <a:stretch/>
        </p:blipFill>
        <p:spPr>
          <a:xfrm>
            <a:off x="1744394" y="1966785"/>
            <a:ext cx="9242473" cy="4891215"/>
          </a:xfrm>
          <a:prstGeom prst="rect">
            <a:avLst/>
          </a:prstGeom>
        </p:spPr>
      </p:pic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xmlns="" id="{E3D9990C-C772-40EA-A2FE-E918C8ED44C6}"/>
              </a:ext>
            </a:extLst>
          </p:cNvPr>
          <p:cNvCxnSpPr/>
          <p:nvPr/>
        </p:nvCxnSpPr>
        <p:spPr>
          <a:xfrm flipH="1">
            <a:off x="2624950" y="2439623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>
            <a:extLst>
              <a:ext uri="{FF2B5EF4-FFF2-40B4-BE49-F238E27FC236}">
                <a16:creationId xmlns:a16="http://schemas.microsoft.com/office/drawing/2014/main" xmlns="" id="{D0D3566A-0092-4216-86DD-D62BD339C9BD}"/>
              </a:ext>
            </a:extLst>
          </p:cNvPr>
          <p:cNvSpPr/>
          <p:nvPr/>
        </p:nvSpPr>
        <p:spPr>
          <a:xfrm>
            <a:off x="3234550" y="2280593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1</a:t>
            </a:r>
          </a:p>
        </p:txBody>
      </p: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xmlns="" id="{657C0168-88D5-4D03-B864-CC5B09D54762}"/>
              </a:ext>
            </a:extLst>
          </p:cNvPr>
          <p:cNvCxnSpPr/>
          <p:nvPr/>
        </p:nvCxnSpPr>
        <p:spPr>
          <a:xfrm flipH="1">
            <a:off x="4299005" y="3944866"/>
            <a:ext cx="5963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lipse 6">
            <a:extLst>
              <a:ext uri="{FF2B5EF4-FFF2-40B4-BE49-F238E27FC236}">
                <a16:creationId xmlns:a16="http://schemas.microsoft.com/office/drawing/2014/main" xmlns="" id="{61A0E50E-2429-4B49-A45D-451FDE49EBF4}"/>
              </a:ext>
            </a:extLst>
          </p:cNvPr>
          <p:cNvSpPr/>
          <p:nvPr/>
        </p:nvSpPr>
        <p:spPr>
          <a:xfrm>
            <a:off x="4908605" y="3785836"/>
            <a:ext cx="238539" cy="3180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883024578"/>
      </p:ext>
    </p:extLst>
  </p:cSld>
  <p:clrMapOvr>
    <a:masterClrMapping/>
  </p:clrMapOvr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650</TotalTime>
  <Words>389</Words>
  <Application>Microsoft Office PowerPoint</Application>
  <PresentationFormat>Panorámica</PresentationFormat>
  <Paragraphs>136</Paragraphs>
  <Slides>48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48</vt:i4>
      </vt:variant>
    </vt:vector>
  </HeadingPairs>
  <TitlesOfParts>
    <vt:vector size="53" baseType="lpstr">
      <vt:lpstr>Arial</vt:lpstr>
      <vt:lpstr>Century Gothic</vt:lpstr>
      <vt:lpstr>Gabriola</vt:lpstr>
      <vt:lpstr>Wingdings 3</vt:lpstr>
      <vt:lpstr>Espiral</vt:lpstr>
      <vt:lpstr>Presentación de PowerPoint</vt:lpstr>
      <vt:lpstr>Guion Explicativo:</vt:lpstr>
      <vt:lpstr>Contenidos </vt:lpstr>
      <vt:lpstr>Inicio SOLID WORKS -Pulse en Archivo&gt;Nuevo.</vt:lpstr>
      <vt:lpstr>Crear parte o pieza nueva -Enseguida, en el menú desplegado, elija, Parte&gt;Aceptar.</vt:lpstr>
      <vt:lpstr>Selección del Plano de trabajo -Seleccionar el plano en el que se desea trabajar .</vt:lpstr>
      <vt:lpstr>Dibujar croquis -Comenzar a trazar sobre el plano el croquis con sus respectivas cotas(1).</vt:lpstr>
      <vt:lpstr>Línea y línea constructiva -Trazar líneas constructivas en donde se considere necesario (1).</vt:lpstr>
      <vt:lpstr>Cota inteligente -Seleccionar el comando cota inteligente(1) y elegir entidades a acotar(2).</vt:lpstr>
      <vt:lpstr>Dibujar las entidades necesarias en el croquis -La figura a trabajar tiene 3 círculos(1), comenzando con uno alineado sobre el eje vertical, podemos apoyarnos de la línea constructiva.(1)  </vt:lpstr>
      <vt:lpstr>Matriz circular -Seleccionar comando matriz circular(1) y seleccionar la entidad para la matriz, modificar  el número de instancias y la separación(2) entidades.</vt:lpstr>
      <vt:lpstr>Añadir entidades necesarias -Añadir las entidades y cotas necesarias según sea la figura deseada(1).</vt:lpstr>
      <vt:lpstr>Equidistancia entidades -Seleccionar el comando equidistancia entidades(1), elegir la entidad a repetir(2), modificar la distancia y dirección(3) de separación entre entidades.</vt:lpstr>
      <vt:lpstr>Círculo para obtener un arco -Trazar un círculo tangente(1) a las entidades entre las que se encontrará nuestro arco.</vt:lpstr>
      <vt:lpstr>Cortar entidades -Seleccionar comando recortar entidades(1), usar la opción recorte inteligente(2) y pasar el mouse por el resto del círculo para obtener un arco(3).</vt:lpstr>
      <vt:lpstr>Círculo para obtener un arco -Trazar un círculo tangente(1) a las entidades entre las que se encontrará nuestro arco</vt:lpstr>
      <vt:lpstr>Cortar entidades -Seleccionar comando recortar entidades(1), usar la opción recorte inteligente(2) y pasar el mouse por el resto del círculo para obtener un arco(3).</vt:lpstr>
      <vt:lpstr>Acotar arcos -Seleccionar comando cota inteligente(1) y acotar los arcos obtenidos(2).</vt:lpstr>
      <vt:lpstr>Recortar entidades -Elegir el comando recortar entidades(1) y pasar el mouse por las entidades que ya no son de utilidad(2). </vt:lpstr>
      <vt:lpstr>Dibujar entidades necesarias -Dibujar las entidades necesarias(1) con sus respectivas medidas(2).</vt:lpstr>
      <vt:lpstr>Equidistancia entidades -Seleccionar el comando equidistancia entidades(1), seleccionar la entidad(2) que se desea multiplicar y modificar la distancia y dirección(3) entre entidades.</vt:lpstr>
      <vt:lpstr>Línea constructiva y cotas -Generar línea constructiva(1) y acotar(2) según sean nuestras necesidades.</vt:lpstr>
      <vt:lpstr>Generar una ranura -Seleccionar comando ranura(1) y dibujar el elemento(2) de acuerdo a las medidas deseadas.</vt:lpstr>
      <vt:lpstr>Acotar ranura -Dar clic en cota inteligente(1) y comenzar a acotar de centro a centro de la ranura(2), en este caso, 6mm.</vt:lpstr>
      <vt:lpstr>Posicionar entidades con cotas -Como podemos ver en el plano original, se tiene un círculo con centro (4, 18.5), esto lo podemos realizar con cotas(1 y 2).</vt:lpstr>
      <vt:lpstr>Dar medida de radio a una circunferencia -Para esto, también podemos introducir la medida de la entidad en sus parámetros, una alternativa a la acotación.</vt:lpstr>
      <vt:lpstr>Relaciones -Para dos entidades podemos agregar una relación, por ejemplo; para el caso de los círculos, que sean iguales. Para seleccionar las entidades, presionar Ctrl y dar clic sobre entidades. </vt:lpstr>
      <vt:lpstr>Distancia entre centros -Para realizar esta acción, únicamente será necesario dar una cota del centro de una circunferencia a otra.</vt:lpstr>
      <vt:lpstr>Esquinas redondeadas - Una alternativa para el comando redondeo es trazar círculos con el radio indicado.</vt:lpstr>
      <vt:lpstr>Unir entidades - Trazar líneas de croquizado para unir las entidades como sea deseado.</vt:lpstr>
      <vt:lpstr>Redondeo en esquinas - Dar clic en redondeo de croquis(1)  y después seleccionar la esquina o entidades(2) donde se desea realizar el redondeo, dando también el radio(3) de éste. </vt:lpstr>
      <vt:lpstr>Círculo para obtener un arco -Trazar un círculo tangente(1) a las entidades entre las que se encontrará nuestro arco.</vt:lpstr>
      <vt:lpstr>Relación “iguales” - Ctrl y clic en las dos entidades y seleccionar la relación “igual”.</vt:lpstr>
      <vt:lpstr>Relación “tangente” - Ctrl y clic en las dos entidades a relacionar y elegir la relación “tangente”.</vt:lpstr>
      <vt:lpstr>Recortar entidades - Seleccionar comando recortar entidades(1)  y pasar el mouse(2) por las entidades que resultaran innecesarias.</vt:lpstr>
      <vt:lpstr>Equidistancia de entidades - Seleccionar el comando equidistancia entidades(1), elegir la entidad(2) a duplicar y modificar la distancia y dirección(3) a la que se desea.</vt:lpstr>
      <vt:lpstr>Equidistancia de entidades - Seleccionar el comando equidistancia entidades(1), elegir la entidad(2) a duplicar y modificar la distancia y dirección(3) a la que se desea.</vt:lpstr>
      <vt:lpstr>Equidistancia de entidades - Seleccionar el comando equidistancia entidades(1), elegir la entidad(2) a duplicar y modificar la distancia y dirección(3) a la que se desea.</vt:lpstr>
      <vt:lpstr>Equidistancia de entidades - Seleccionar el comando equidistancia entidades(1), elegir la entidad(2) a duplicar y modificar la distancia y dirección(3) a la que se desea.</vt:lpstr>
      <vt:lpstr>Recortar entidades - Seleccionar comando recortar entidades(1)  y pasar el mouse(2) por las entidades que resultaran innecesarias.</vt:lpstr>
      <vt:lpstr>Equidistancia de entidades - Seleccionar el comando equidistancia entidades(1), elegir la entidad(2) a duplicar y modificar la distancia y dirección(3) a la que se desea.</vt:lpstr>
      <vt:lpstr>Redondeo en esquinas - Dar clic en redondeo de croquis(1)  y después seleccionar la esquina o entidades(2) donde se desea realizar el redondeo, dando también el radio(3) de éste. </vt:lpstr>
      <vt:lpstr>Unir entidades - Trazar líneas de croquizado para unir las entidades. como sea deseado.</vt:lpstr>
      <vt:lpstr>Relación “tangente” - Ctrl y clic en las dos entidades a relacionar y elegir la relación “tangente”.</vt:lpstr>
      <vt:lpstr>Recortar entidades - Seleccionar comando recortar entidades(1)  y pasar el mouse(2) por las entidades que resultaran innecesarias.</vt:lpstr>
      <vt:lpstr>Redondeo en esquinas - Dar clic en redondeo de croquis(1)  y después seleccionar la esquina o entidades(2) donde se desea realizar el redondeo, dando también el radio(3) de éste. </vt:lpstr>
      <vt:lpstr>Pieza terminada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Maria Rebeca Contreras Martinez</dc:creator>
  <cp:lastModifiedBy>LD-12</cp:lastModifiedBy>
  <cp:revision>60</cp:revision>
  <dcterms:created xsi:type="dcterms:W3CDTF">2018-09-18T02:38:02Z</dcterms:created>
  <dcterms:modified xsi:type="dcterms:W3CDTF">2018-09-28T13:15:53Z</dcterms:modified>
</cp:coreProperties>
</file>