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84" r:id="rId2"/>
    <p:sldId id="285" r:id="rId3"/>
    <p:sldId id="286" r:id="rId4"/>
    <p:sldId id="288" r:id="rId5"/>
    <p:sldId id="289" r:id="rId6"/>
    <p:sldId id="256" r:id="rId7"/>
    <p:sldId id="257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7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lly" initials="N" lastIdx="1" clrIdx="0">
    <p:extLst>
      <p:ext uri="{19B8F6BF-5375-455C-9EA6-DF929625EA0E}">
        <p15:presenceInfo xmlns:p15="http://schemas.microsoft.com/office/powerpoint/2012/main" userId="Nell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olidworks.com/sw/docs/student_wb_2011_esp.pdf" TargetMode="External"/><Relationship Id="rId2" Type="http://schemas.openxmlformats.org/officeDocument/2006/relationships/hyperlink" Target="http://olimpia.cuautitlan2.unam.mx/pagina_ingenieria/mecanica/mat/mat_mec/m9/MANUAL_DE_PRACTICAS_DE_SOLIDWORKS.pdf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71F39978-E17E-4550-9C7C-D24162393B7C}"/>
              </a:ext>
            </a:extLst>
          </p:cNvPr>
          <p:cNvSpPr txBox="1">
            <a:spLocks/>
          </p:cNvSpPr>
          <p:nvPr/>
        </p:nvSpPr>
        <p:spPr>
          <a:xfrm>
            <a:off x="2775416" y="139145"/>
            <a:ext cx="8945219" cy="60321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4000" b="1" dirty="0" smtClean="0">
                <a:latin typeface="Gabriola" panose="04040605051002020D02" pitchFamily="82" charset="0"/>
              </a:rPr>
              <a:t>Universidad Autónoma del Estado de México</a:t>
            </a:r>
            <a:br>
              <a:rPr lang="es-MX" sz="4000" b="1" dirty="0" smtClean="0">
                <a:latin typeface="Gabriola" panose="04040605051002020D02" pitchFamily="82" charset="0"/>
              </a:rPr>
            </a:br>
            <a:r>
              <a:rPr lang="es-MX" sz="3200" b="1" dirty="0" smtClean="0">
                <a:latin typeface="Gabriola" panose="04040605051002020D02" pitchFamily="82" charset="0"/>
              </a:rPr>
              <a:t>Unidad Académica Profesional Tianguistenco</a:t>
            </a:r>
            <a:br>
              <a:rPr lang="es-MX" sz="3200" b="1" dirty="0" smtClean="0">
                <a:latin typeface="Gabriola" panose="04040605051002020D02" pitchFamily="82" charset="0"/>
              </a:rPr>
            </a:br>
            <a:r>
              <a:rPr lang="es-MX" sz="3200" b="1" dirty="0" smtClean="0">
                <a:latin typeface="Gabriola" panose="04040605051002020D02" pitchFamily="82" charset="0"/>
              </a:rPr>
              <a:t/>
            </a:r>
            <a:br>
              <a:rPr lang="es-MX" sz="3200" b="1" dirty="0" smtClean="0">
                <a:latin typeface="Gabriola" panose="04040605051002020D02" pitchFamily="82" charset="0"/>
              </a:rPr>
            </a:br>
            <a:r>
              <a:rPr lang="es-MX" sz="3200" b="1" dirty="0" smtClean="0">
                <a:latin typeface="Gabriola" panose="04040605051002020D02" pitchFamily="82" charset="0"/>
              </a:rPr>
              <a:t>Licenciatura: </a:t>
            </a:r>
            <a:r>
              <a:rPr lang="es-MX" sz="3200" dirty="0" smtClean="0">
                <a:latin typeface="Gabriola" panose="04040605051002020D02" pitchFamily="82" charset="0"/>
              </a:rPr>
              <a:t>Ingeniería en Plásticos</a:t>
            </a:r>
            <a:r>
              <a:rPr lang="es-MX" sz="3200" b="1" dirty="0" smtClean="0">
                <a:latin typeface="Gabriola" panose="04040605051002020D02" pitchFamily="82" charset="0"/>
              </a:rPr>
              <a:t/>
            </a:r>
            <a:br>
              <a:rPr lang="es-MX" sz="3200" b="1" dirty="0" smtClean="0">
                <a:latin typeface="Gabriola" panose="04040605051002020D02" pitchFamily="82" charset="0"/>
              </a:rPr>
            </a:br>
            <a:r>
              <a:rPr lang="es-MX" sz="3200" b="1" dirty="0" smtClean="0">
                <a:latin typeface="Gabriola" panose="04040605051002020D02" pitchFamily="82" charset="0"/>
              </a:rPr>
              <a:t/>
            </a:r>
            <a:br>
              <a:rPr lang="es-MX" sz="3200" b="1" dirty="0" smtClean="0">
                <a:latin typeface="Gabriola" panose="04040605051002020D02" pitchFamily="82" charset="0"/>
              </a:rPr>
            </a:br>
            <a:r>
              <a:rPr lang="es-MX" sz="3200" b="1" dirty="0" smtClean="0">
                <a:latin typeface="Gabriola" panose="04040605051002020D02" pitchFamily="82" charset="0"/>
              </a:rPr>
              <a:t>Unidad de Aprendizaje: </a:t>
            </a:r>
            <a:r>
              <a:rPr lang="es-MX" sz="3200" dirty="0" smtClean="0">
                <a:latin typeface="Gabriola" panose="04040605051002020D02" pitchFamily="82" charset="0"/>
              </a:rPr>
              <a:t>Modelado Paramétrico 3D</a:t>
            </a:r>
          </a:p>
          <a:p>
            <a:pPr marL="0" indent="0" algn="ctr">
              <a:buNone/>
            </a:pPr>
            <a:r>
              <a:rPr lang="es-MX" sz="4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Unidad 2</a:t>
            </a:r>
            <a:br>
              <a:rPr lang="es-MX" sz="4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Croquis definido en dos dimensiones Parte II.</a:t>
            </a:r>
            <a:endParaRPr lang="es-MX" sz="3200" b="1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</a:endParaRPr>
          </a:p>
          <a:p>
            <a:pPr marL="0" indent="0" algn="r">
              <a:buNone/>
            </a:pPr>
            <a:r>
              <a:rPr lang="es-MX" sz="3200" b="1" dirty="0" smtClean="0">
                <a:latin typeface="Gabriola" panose="04040605051002020D02" pitchFamily="82" charset="0"/>
              </a:rPr>
              <a:t>Realizo: </a:t>
            </a:r>
            <a:r>
              <a:rPr lang="es-MX" sz="3200" i="1" dirty="0" smtClean="0">
                <a:latin typeface="Gabriola" panose="04040605051002020D02" pitchFamily="82" charset="0"/>
              </a:rPr>
              <a:t>Mtro. Raúl Méndez Ramírez</a:t>
            </a:r>
            <a:br>
              <a:rPr lang="es-MX" sz="3200" i="1" dirty="0" smtClean="0">
                <a:latin typeface="Gabriola" panose="04040605051002020D02" pitchFamily="82" charset="0"/>
              </a:rPr>
            </a:br>
            <a:r>
              <a:rPr lang="es-MX" sz="2400" dirty="0" smtClean="0">
                <a:latin typeface="Gabriola" panose="04040605051002020D02" pitchFamily="82" charset="0"/>
              </a:rPr>
              <a:t>Fecha: 12 de agosto de 2018</a:t>
            </a:r>
            <a:endParaRPr lang="es-MX" sz="2400" dirty="0"/>
          </a:p>
        </p:txBody>
      </p:sp>
      <p:sp>
        <p:nvSpPr>
          <p:cNvPr id="2" name="Rectángulo 1"/>
          <p:cNvSpPr/>
          <p:nvPr/>
        </p:nvSpPr>
        <p:spPr>
          <a:xfrm>
            <a:off x="426027" y="0"/>
            <a:ext cx="2296391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F25B88EC-A54D-428D-84AB-5D67DD56D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25" y="295007"/>
            <a:ext cx="2190394" cy="1939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913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FD421F18-D97A-4B4A-BF49-6CA19FBD72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739" t="17496" r="19179" b="19986"/>
          <a:stretch/>
        </p:blipFill>
        <p:spPr>
          <a:xfrm>
            <a:off x="859807" y="1286301"/>
            <a:ext cx="5008729" cy="428539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2E35C91D-5B51-424F-B806-C8E415DA8C97}"/>
              </a:ext>
            </a:extLst>
          </p:cNvPr>
          <p:cNvSpPr txBox="1"/>
          <p:nvPr/>
        </p:nvSpPr>
        <p:spPr>
          <a:xfrm>
            <a:off x="7028597" y="696036"/>
            <a:ext cx="4135272" cy="4524315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s-MX" dirty="0">
              <a:solidFill>
                <a:srgbClr val="FF0066"/>
              </a:solidFill>
            </a:endParaRPr>
          </a:p>
          <a:p>
            <a:r>
              <a:rPr lang="es-MX" dirty="0">
                <a:solidFill>
                  <a:srgbClr val="92D050"/>
                </a:solidFill>
              </a:rPr>
              <a:t>2.3.1 Líneas y líneas constructivas.</a:t>
            </a:r>
            <a:br>
              <a:rPr lang="es-MX" dirty="0">
                <a:solidFill>
                  <a:srgbClr val="92D050"/>
                </a:solidFill>
              </a:rPr>
            </a:br>
            <a:r>
              <a:rPr lang="es-MX" dirty="0">
                <a:solidFill>
                  <a:srgbClr val="92D050"/>
                </a:solidFill>
              </a:rPr>
              <a:t>2.3.6 Cortar, extender, borrar, acotar y mover.</a:t>
            </a:r>
            <a:r>
              <a:rPr lang="es-MX" dirty="0">
                <a:solidFill>
                  <a:schemeClr val="tx1"/>
                </a:solidFill>
              </a:rPr>
              <a:t/>
            </a:r>
            <a:br>
              <a:rPr lang="es-MX" dirty="0">
                <a:solidFill>
                  <a:schemeClr val="tx1"/>
                </a:solidFill>
              </a:rPr>
            </a:br>
            <a:endParaRPr lang="es-MX" dirty="0">
              <a:solidFill>
                <a:schemeClr val="tx1"/>
              </a:solidFill>
            </a:endParaRPr>
          </a:p>
          <a:p>
            <a:endParaRPr lang="es-MX" dirty="0">
              <a:solidFill>
                <a:schemeClr val="tx1"/>
              </a:solidFill>
            </a:endParaRPr>
          </a:p>
          <a:p>
            <a:endParaRPr lang="es-MX" dirty="0">
              <a:solidFill>
                <a:schemeClr val="tx1"/>
              </a:solidFill>
            </a:endParaRPr>
          </a:p>
          <a:p>
            <a:r>
              <a:rPr lang="es-MX" dirty="0">
                <a:solidFill>
                  <a:schemeClr val="tx1"/>
                </a:solidFill>
              </a:rPr>
              <a:t>Vamos a realizar una línea constructiva comenzando desde el centro de nuestros círculos.</a:t>
            </a:r>
          </a:p>
          <a:p>
            <a:endParaRPr lang="es-MX" dirty="0">
              <a:solidFill>
                <a:schemeClr val="tx1"/>
              </a:solidFill>
            </a:endParaRPr>
          </a:p>
          <a:p>
            <a:r>
              <a:rPr lang="es-MX" dirty="0">
                <a:solidFill>
                  <a:schemeClr val="tx1"/>
                </a:solidFill>
              </a:rPr>
              <a:t>Posteriormente la vamos a acotar de la medida indicada en nuestra imagen.</a:t>
            </a:r>
          </a:p>
          <a:p>
            <a:r>
              <a:rPr lang="es-MX" dirty="0">
                <a:solidFill>
                  <a:schemeClr val="tx1"/>
                </a:solidFill>
              </a:rPr>
              <a:t> </a:t>
            </a:r>
          </a:p>
          <a:p>
            <a:r>
              <a:rPr lang="es-MX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0426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32FEAE80-EBB9-4B9F-9283-FAB411A695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56" t="12519" r="25448" b="12818"/>
          <a:stretch/>
        </p:blipFill>
        <p:spPr>
          <a:xfrm>
            <a:off x="655093" y="1728562"/>
            <a:ext cx="7137780" cy="4099032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6E9E5077-AC49-4C24-8604-1D8AD930C46C}"/>
              </a:ext>
            </a:extLst>
          </p:cNvPr>
          <p:cNvSpPr txBox="1"/>
          <p:nvPr/>
        </p:nvSpPr>
        <p:spPr>
          <a:xfrm>
            <a:off x="504968" y="346503"/>
            <a:ext cx="101402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66"/>
                </a:solidFill>
              </a:rPr>
              <a:t>2.3.1 Líneas y líneas constructivas.</a:t>
            </a:r>
            <a:br>
              <a:rPr lang="es-MX" dirty="0">
                <a:solidFill>
                  <a:srgbClr val="FF0066"/>
                </a:solidFill>
              </a:rPr>
            </a:br>
            <a:r>
              <a:rPr lang="es-MX" dirty="0">
                <a:solidFill>
                  <a:srgbClr val="FF0066"/>
                </a:solidFill>
              </a:rPr>
              <a:t/>
            </a:r>
            <a:br>
              <a:rPr lang="es-MX" dirty="0">
                <a:solidFill>
                  <a:srgbClr val="FF0066"/>
                </a:solidFill>
              </a:rPr>
            </a:br>
            <a:r>
              <a:rPr lang="es-MX" dirty="0">
                <a:solidFill>
                  <a:srgbClr val="FF0066"/>
                </a:solidFill>
              </a:rPr>
              <a:t>3.8 Centros de círculos.</a:t>
            </a:r>
            <a:br>
              <a:rPr lang="es-MX" dirty="0">
                <a:solidFill>
                  <a:srgbClr val="FF0066"/>
                </a:solidFill>
              </a:rPr>
            </a:br>
            <a:endParaRPr lang="es-MX" dirty="0">
              <a:solidFill>
                <a:srgbClr val="FF0066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303626C9-EE7E-4B68-A9F0-ECD94FCF3FC1}"/>
              </a:ext>
            </a:extLst>
          </p:cNvPr>
          <p:cNvSpPr txBox="1"/>
          <p:nvPr/>
        </p:nvSpPr>
        <p:spPr>
          <a:xfrm>
            <a:off x="8256896" y="1063851"/>
            <a:ext cx="328001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En esta parte vamos a realizar los círculos y líneas  faltantes.</a:t>
            </a:r>
          </a:p>
          <a:p>
            <a:endParaRPr lang="es-MX" dirty="0"/>
          </a:p>
          <a:p>
            <a:r>
              <a:rPr lang="es-MX" dirty="0"/>
              <a:t>Realizaremos un circulo el cual su origen es el extremos de la línea constructiva, una línea perpendicular a la línea constructiva que nos ayudara a dibujar el siguiente circulo.</a:t>
            </a:r>
          </a:p>
          <a:p>
            <a:endParaRPr lang="es-MX" dirty="0"/>
          </a:p>
          <a:p>
            <a:r>
              <a:rPr lang="es-MX" dirty="0"/>
              <a:t>Una línea perpendicular a la línea constructiva, pero ahora del lado izquierdo 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46278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DC673DD0-8A50-4CFB-9605-2BDAFB1D7E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21" t="25057" r="16940" b="10827"/>
          <a:stretch/>
        </p:blipFill>
        <p:spPr>
          <a:xfrm>
            <a:off x="3193576" y="2674961"/>
            <a:ext cx="5113361" cy="2961564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39990087-10AC-45A0-A508-586A7606EE22}"/>
              </a:ext>
            </a:extLst>
          </p:cNvPr>
          <p:cNvSpPr txBox="1"/>
          <p:nvPr/>
        </p:nvSpPr>
        <p:spPr>
          <a:xfrm>
            <a:off x="545910" y="409433"/>
            <a:ext cx="103313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66"/>
                </a:solidFill>
              </a:rPr>
              <a:t>2.3.6 Cortar, extender, borrar, acotar y mover.</a:t>
            </a:r>
          </a:p>
          <a:p>
            <a:endParaRPr lang="es-MX" dirty="0">
              <a:solidFill>
                <a:srgbClr val="FF0066"/>
              </a:solidFill>
            </a:endParaRPr>
          </a:p>
          <a:p>
            <a:endParaRPr lang="es-MX" dirty="0">
              <a:solidFill>
                <a:srgbClr val="FF0066"/>
              </a:solidFill>
            </a:endParaRPr>
          </a:p>
          <a:p>
            <a:r>
              <a:rPr lang="es-MX" dirty="0"/>
              <a:t>Una vez dibujadas las líneas y círculos necesarias hasta esta parte del dibujo procedemos a acotar .</a:t>
            </a:r>
            <a:br>
              <a:rPr lang="es-MX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47412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C3E62055-06E9-45D1-BE9C-8CEFE642B4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836" t="33425" r="18283" b="10628"/>
          <a:stretch/>
        </p:blipFill>
        <p:spPr>
          <a:xfrm>
            <a:off x="2183641" y="2442949"/>
            <a:ext cx="7178723" cy="3835021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BD0CEAAC-06C6-4ABF-B81A-1284D37A8FAF}"/>
              </a:ext>
            </a:extLst>
          </p:cNvPr>
          <p:cNvSpPr txBox="1"/>
          <p:nvPr/>
        </p:nvSpPr>
        <p:spPr>
          <a:xfrm>
            <a:off x="818866" y="245660"/>
            <a:ext cx="90894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  <a:p>
            <a:r>
              <a:rPr lang="es-MX" dirty="0">
                <a:solidFill>
                  <a:srgbClr val="FF0066"/>
                </a:solidFill>
              </a:rPr>
              <a:t>3.8 Centros de círculos.</a:t>
            </a:r>
          </a:p>
          <a:p>
            <a:r>
              <a:rPr lang="es-MX" dirty="0">
                <a:solidFill>
                  <a:srgbClr val="FF0066"/>
                </a:solidFill>
              </a:rPr>
              <a:t>2.3.6 Cortar, extender, borrar, acotar y mover.</a:t>
            </a:r>
            <a:br>
              <a:rPr lang="es-MX" dirty="0">
                <a:solidFill>
                  <a:srgbClr val="FF0066"/>
                </a:solidFill>
              </a:rPr>
            </a:br>
            <a:endParaRPr lang="es-MX" dirty="0">
              <a:solidFill>
                <a:srgbClr val="FF0066"/>
              </a:solidFill>
            </a:endParaRPr>
          </a:p>
          <a:p>
            <a:endParaRPr lang="es-MX" dirty="0"/>
          </a:p>
          <a:p>
            <a:r>
              <a:rPr lang="es-MX" dirty="0"/>
              <a:t>Con ayuda de las líneas dibujadas del lado izquierdo vamos a realizar un pequeño circulo que nos servirá de guía mas adelante y lo vamos a acotar de la medida indicada. 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xmlns="" id="{6BD36CBC-1DD9-49CE-881D-8E6FC4CE022B}"/>
              </a:ext>
            </a:extLst>
          </p:cNvPr>
          <p:cNvSpPr/>
          <p:nvPr/>
        </p:nvSpPr>
        <p:spPr>
          <a:xfrm rot="19477211">
            <a:off x="4353636" y="2866030"/>
            <a:ext cx="1132764" cy="20881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6159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A7846A87-5C57-418D-A838-40CA2B7609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65" t="12718" r="11679" b="11225"/>
          <a:stretch/>
        </p:blipFill>
        <p:spPr>
          <a:xfrm>
            <a:off x="382138" y="2552131"/>
            <a:ext cx="7750554" cy="394761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C53CE51D-A1A6-454C-B5BA-E053C3F92794}"/>
              </a:ext>
            </a:extLst>
          </p:cNvPr>
          <p:cNvSpPr txBox="1"/>
          <p:nvPr/>
        </p:nvSpPr>
        <p:spPr>
          <a:xfrm>
            <a:off x="778610" y="763432"/>
            <a:ext cx="9703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66"/>
                </a:solidFill>
              </a:rPr>
              <a:t>2.3.1 Líneas y líneas constructivas.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EE2F1BE6-EFDB-4AA8-B624-A9FEE594772A}"/>
              </a:ext>
            </a:extLst>
          </p:cNvPr>
          <p:cNvSpPr txBox="1"/>
          <p:nvPr/>
        </p:nvSpPr>
        <p:spPr>
          <a:xfrm>
            <a:off x="8311487" y="1132764"/>
            <a:ext cx="349837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A partir del ultimo circulo dibujado vamos a realizar una línea (constructiva).</a:t>
            </a:r>
          </a:p>
          <a:p>
            <a:endParaRPr lang="es-MX" dirty="0"/>
          </a:p>
          <a:p>
            <a:r>
              <a:rPr lang="es-MX" dirty="0"/>
              <a:t>Y seleccionamos ambas líneas constructivas para acotar un ángulo entre ellas.</a:t>
            </a:r>
          </a:p>
          <a:p>
            <a:endParaRPr lang="es-MX" dirty="0"/>
          </a:p>
          <a:p>
            <a:r>
              <a:rPr lang="es-MX" dirty="0"/>
              <a:t>*las líneas seleccionadas se encuentran de color azul claro.</a:t>
            </a: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xmlns="" id="{EE18B534-EA94-4B2B-A83D-B2A41D7BCD8E}"/>
              </a:ext>
            </a:extLst>
          </p:cNvPr>
          <p:cNvCxnSpPr/>
          <p:nvPr/>
        </p:nvCxnSpPr>
        <p:spPr>
          <a:xfrm>
            <a:off x="5452968" y="3739487"/>
            <a:ext cx="354842" cy="57320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xmlns="" id="{5427885F-CDF4-4C6C-B2F4-20B18C8418C7}"/>
              </a:ext>
            </a:extLst>
          </p:cNvPr>
          <p:cNvCxnSpPr>
            <a:cxnSpLocks/>
          </p:cNvCxnSpPr>
          <p:nvPr/>
        </p:nvCxnSpPr>
        <p:spPr>
          <a:xfrm flipH="1">
            <a:off x="6219518" y="4525938"/>
            <a:ext cx="83262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578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645483EB-3064-4AF5-8E8C-C39BEC0CD2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691" t="19288" r="8769" b="15539"/>
          <a:stretch/>
        </p:blipFill>
        <p:spPr>
          <a:xfrm>
            <a:off x="682388" y="1304499"/>
            <a:ext cx="7137174" cy="446736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693FB358-0BF1-4E2F-937D-04B530A2992F}"/>
              </a:ext>
            </a:extLst>
          </p:cNvPr>
          <p:cNvSpPr txBox="1"/>
          <p:nvPr/>
        </p:nvSpPr>
        <p:spPr>
          <a:xfrm>
            <a:off x="8325134" y="668740"/>
            <a:ext cx="316628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66"/>
                </a:solidFill>
              </a:rPr>
              <a:t>2.3.6 Cortar, extender, borrar, acotar y mover.</a:t>
            </a:r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Una vez seleccionadas las líneas soltamos el ,mouse unos aparecerá un recuadro como el mostrado del lado izquierdo en el cual vamos a colocar la medida del </a:t>
            </a:r>
            <a:r>
              <a:rPr lang="es-MX" dirty="0" err="1"/>
              <a:t>angulo</a:t>
            </a:r>
            <a:r>
              <a:rPr 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056570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56389F39-C65C-454C-AC59-48C0F65AAD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261" t="32229" r="18172" b="15540"/>
          <a:stretch/>
        </p:blipFill>
        <p:spPr>
          <a:xfrm>
            <a:off x="3257266" y="2081283"/>
            <a:ext cx="5677468" cy="3580264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9638F918-10A2-4C52-829A-6E5BDE6AC616}"/>
              </a:ext>
            </a:extLst>
          </p:cNvPr>
          <p:cNvSpPr txBox="1"/>
          <p:nvPr/>
        </p:nvSpPr>
        <p:spPr>
          <a:xfrm>
            <a:off x="1460310" y="423081"/>
            <a:ext cx="8666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A continuación se muestran las líneas, círculos y cotas que hemos realizado hasta el momento…</a:t>
            </a:r>
          </a:p>
        </p:txBody>
      </p:sp>
    </p:spTree>
    <p:extLst>
      <p:ext uri="{BB962C8B-B14F-4D97-AF65-F5344CB8AC3E}">
        <p14:creationId xmlns:p14="http://schemas.microsoft.com/office/powerpoint/2010/main" val="2489526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E6042908-6E99-40D7-8E12-E6C4FCAEDA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172" t="29269" r="15077" b="16562"/>
          <a:stretch/>
        </p:blipFill>
        <p:spPr>
          <a:xfrm>
            <a:off x="477672" y="1405719"/>
            <a:ext cx="7528674" cy="371311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85231B80-0F80-4F85-A977-3E949453F4D8}"/>
              </a:ext>
            </a:extLst>
          </p:cNvPr>
          <p:cNvSpPr txBox="1"/>
          <p:nvPr/>
        </p:nvSpPr>
        <p:spPr>
          <a:xfrm>
            <a:off x="8134066" y="1120676"/>
            <a:ext cx="343923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  <a:p>
            <a:r>
              <a:rPr lang="es-MX" dirty="0">
                <a:solidFill>
                  <a:srgbClr val="FF0066"/>
                </a:solidFill>
              </a:rPr>
              <a:t>3.8 Centros de círculos.</a:t>
            </a:r>
            <a:br>
              <a:rPr lang="es-MX" dirty="0">
                <a:solidFill>
                  <a:srgbClr val="FF0066"/>
                </a:solidFill>
              </a:rPr>
            </a:br>
            <a:r>
              <a:rPr lang="es-MX" dirty="0">
                <a:solidFill>
                  <a:srgbClr val="FF0066"/>
                </a:solidFill>
              </a:rPr>
              <a:t>2.3.6 Cortar, extender, borrar, acotar y mover.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  <a:p>
            <a:endParaRPr lang="es-MX" dirty="0"/>
          </a:p>
          <a:p>
            <a:r>
              <a:rPr lang="es-MX" dirty="0"/>
              <a:t>Después de la medida de 60.00 vamos a realizar un circulo sobre el punto naranja  y lo vamos a acotar a la medida correspondiente.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xmlns="" id="{A6A6ADC5-02C1-4D29-B668-2BFE2FCA2031}"/>
              </a:ext>
            </a:extLst>
          </p:cNvPr>
          <p:cNvSpPr/>
          <p:nvPr/>
        </p:nvSpPr>
        <p:spPr>
          <a:xfrm>
            <a:off x="4681182" y="2470246"/>
            <a:ext cx="818866" cy="6687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16238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C8A8764E-9C81-409D-9197-0D898ABDD6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885" t="28340" r="5646" b="11734"/>
          <a:stretch/>
        </p:blipFill>
        <p:spPr>
          <a:xfrm>
            <a:off x="2565779" y="2290763"/>
            <a:ext cx="7459831" cy="4023389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DCE04E84-087D-4C8B-8F7D-213D8E52C955}"/>
              </a:ext>
            </a:extLst>
          </p:cNvPr>
          <p:cNvSpPr txBox="1"/>
          <p:nvPr/>
        </p:nvSpPr>
        <p:spPr>
          <a:xfrm>
            <a:off x="1569493" y="504967"/>
            <a:ext cx="9157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Hasta aquí realizamos líneas, líneas constructivas  y cotas…</a:t>
            </a:r>
          </a:p>
        </p:txBody>
      </p:sp>
    </p:spTree>
    <p:extLst>
      <p:ext uri="{BB962C8B-B14F-4D97-AF65-F5344CB8AC3E}">
        <p14:creationId xmlns:p14="http://schemas.microsoft.com/office/powerpoint/2010/main" val="898444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A27A060B-7E1E-4CA2-884A-9945873A7C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82" t="11324" r="9328" b="12419"/>
          <a:stretch/>
        </p:blipFill>
        <p:spPr>
          <a:xfrm>
            <a:off x="430377" y="955343"/>
            <a:ext cx="7348848" cy="4203511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DAF32FB9-F0B8-43CE-A925-A99A00E0E169}"/>
              </a:ext>
            </a:extLst>
          </p:cNvPr>
          <p:cNvSpPr txBox="1"/>
          <p:nvPr/>
        </p:nvSpPr>
        <p:spPr>
          <a:xfrm>
            <a:off x="8284191" y="559558"/>
            <a:ext cx="312533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66"/>
                </a:solidFill>
              </a:rPr>
              <a:t>2.3.2 Arcos.</a:t>
            </a:r>
          </a:p>
          <a:p>
            <a:r>
              <a:rPr lang="es-MX" dirty="0">
                <a:solidFill>
                  <a:srgbClr val="FF0066"/>
                </a:solidFill>
              </a:rPr>
              <a:t>2.3.6 Cortar, extender, borrar, acotar y mover.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  <a:p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A continuación vamos a realizar arcos utilizando “arco 3 puntos” y vamos a seleccionar los círculos del lado izquierdo, tomando en cuenta que deben ser puntos tangentes.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xmlns="" id="{AA1676E3-CE0B-4196-9CFD-870FB806B89B}"/>
              </a:ext>
            </a:extLst>
          </p:cNvPr>
          <p:cNvCxnSpPr>
            <a:cxnSpLocks/>
          </p:cNvCxnSpPr>
          <p:nvPr/>
        </p:nvCxnSpPr>
        <p:spPr>
          <a:xfrm flipH="1">
            <a:off x="1610436" y="1869743"/>
            <a:ext cx="103723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7569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2F93D09-65B7-426C-A96B-90A281690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583096"/>
            <a:ext cx="10353762" cy="5208104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es-MX" sz="24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Guion </a:t>
            </a:r>
            <a:r>
              <a:rPr lang="es-MX" sz="2400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explicativo</a:t>
            </a:r>
          </a:p>
          <a:p>
            <a:pPr marL="109728" indent="0">
              <a:buNone/>
            </a:pPr>
            <a:endParaRPr lang="es-MX" sz="24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09728" indent="0">
              <a:buNone/>
            </a:pPr>
            <a:endParaRPr lang="es-MX" dirty="0"/>
          </a:p>
          <a:p>
            <a:pPr marL="109728" indent="0">
              <a:buNone/>
            </a:pPr>
            <a:r>
              <a:rPr lang="es-MX" dirty="0"/>
              <a:t>En la siguiente presentación se mostrara la elaboración de una pieza con ayuda del programa «</a:t>
            </a:r>
            <a:r>
              <a:rPr lang="es-MX" dirty="0" err="1"/>
              <a:t>Solidworks</a:t>
            </a:r>
            <a:r>
              <a:rPr lang="es-MX" dirty="0"/>
              <a:t>».</a:t>
            </a:r>
          </a:p>
          <a:p>
            <a:pPr marL="109728" indent="0">
              <a:buNone/>
            </a:pPr>
            <a:r>
              <a:rPr lang="es-MX" dirty="0"/>
              <a:t>La finalidad de dicha presentación es dar a conocer algunas de las herramientas que contiene dicho programa.</a:t>
            </a:r>
          </a:p>
          <a:p>
            <a:pPr marL="109728" indent="0">
              <a:buNone/>
            </a:pPr>
            <a:r>
              <a:rPr lang="es-MX" dirty="0"/>
              <a:t>En las diapositivas se podrá encontrar paso a paso la  realización de la figura mostrada al inicio para facilitar la realización y entendimiento de la misma.</a:t>
            </a:r>
          </a:p>
          <a:p>
            <a:pPr marL="109728" indent="0">
              <a:buNone/>
            </a:pPr>
            <a:r>
              <a:rPr lang="es-MX" dirty="0"/>
              <a:t>En el encabezado  de cada diapositiva se podrán encontrar los temas y/o  subtemas de la unidad 2 y  </a:t>
            </a:r>
            <a:r>
              <a:rPr lang="es-MX" dirty="0" err="1"/>
              <a:t>y</a:t>
            </a:r>
            <a:r>
              <a:rPr lang="es-MX" dirty="0"/>
              <a:t> algunos de l </a:t>
            </a:r>
            <a:r>
              <a:rPr lang="es-MX" dirty="0" err="1"/>
              <a:t>aunidad</a:t>
            </a:r>
            <a:r>
              <a:rPr lang="es-MX" dirty="0"/>
              <a:t> 3 de la materia «Modelado paramétrico 3D», sólo son colocados aquellos temas/subtemas  que son empleados en la figura. </a:t>
            </a:r>
          </a:p>
          <a:p>
            <a:pPr marL="109728" indent="0">
              <a:buNone/>
            </a:pPr>
            <a:r>
              <a:rPr lang="es-MX" dirty="0"/>
              <a:t>Algunos temas/subtemas se verán localizados mas de una vez pues son operaciones repetidas a lo largo de la creación de dicha  pieza.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183230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13CE80BF-787F-4B48-8629-9C032EDF25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127" t="28194" r="7582" b="11249"/>
          <a:stretch/>
        </p:blipFill>
        <p:spPr>
          <a:xfrm>
            <a:off x="1692321" y="1918643"/>
            <a:ext cx="7350649" cy="415098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5E98A5E8-C072-465D-8E2C-7B9878881327}"/>
              </a:ext>
            </a:extLst>
          </p:cNvPr>
          <p:cNvSpPr txBox="1"/>
          <p:nvPr/>
        </p:nvSpPr>
        <p:spPr>
          <a:xfrm>
            <a:off x="2006221" y="477672"/>
            <a:ext cx="7055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La colocamos tomando en cuenta los círculos mostrados a continuación…</a:t>
            </a:r>
          </a:p>
        </p:txBody>
      </p:sp>
    </p:spTree>
    <p:extLst>
      <p:ext uri="{BB962C8B-B14F-4D97-AF65-F5344CB8AC3E}">
        <p14:creationId xmlns:p14="http://schemas.microsoft.com/office/powerpoint/2010/main" val="18901570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7A49542D-1C5C-4072-B936-845EB70996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530" t="24464" r="13022" b="15539"/>
          <a:stretch/>
        </p:blipFill>
        <p:spPr>
          <a:xfrm>
            <a:off x="504965" y="1201003"/>
            <a:ext cx="7369791" cy="411252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2C2A9128-142C-4C1F-B5B9-3640FD246805}"/>
              </a:ext>
            </a:extLst>
          </p:cNvPr>
          <p:cNvSpPr txBox="1"/>
          <p:nvPr/>
        </p:nvSpPr>
        <p:spPr>
          <a:xfrm>
            <a:off x="8488907" y="805218"/>
            <a:ext cx="27841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66"/>
                </a:solidFill>
              </a:rPr>
              <a:t>2.3.6 Cortar, extender, borrar, acotar y mover.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Acotamos el arco a la medida correspondiente colocando el diámetro.</a:t>
            </a:r>
          </a:p>
        </p:txBody>
      </p:sp>
    </p:spTree>
    <p:extLst>
      <p:ext uri="{BB962C8B-B14F-4D97-AF65-F5344CB8AC3E}">
        <p14:creationId xmlns:p14="http://schemas.microsoft.com/office/powerpoint/2010/main" val="12775518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7D118C05-4C95-4B5A-B5E1-9FDC7150AB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656" t="32230" r="16829" b="8869"/>
          <a:stretch/>
        </p:blipFill>
        <p:spPr>
          <a:xfrm>
            <a:off x="682388" y="1978925"/>
            <a:ext cx="6646460" cy="403746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F3533383-68AF-4DDC-A41C-8536DFC01E35}"/>
              </a:ext>
            </a:extLst>
          </p:cNvPr>
          <p:cNvSpPr txBox="1"/>
          <p:nvPr/>
        </p:nvSpPr>
        <p:spPr>
          <a:xfrm>
            <a:off x="7574507" y="777922"/>
            <a:ext cx="379407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  <a:p>
            <a:endParaRPr lang="es-MX" dirty="0"/>
          </a:p>
          <a:p>
            <a:r>
              <a:rPr lang="es-MX" dirty="0">
                <a:solidFill>
                  <a:srgbClr val="FF0066"/>
                </a:solidFill>
              </a:rPr>
              <a:t>*</a:t>
            </a:r>
            <a:r>
              <a:rPr lang="es-MX" dirty="0"/>
              <a:t>Hasta esta parte colocamos el primer arco haciendo uso de la herramienta “arco 3 puntos” y  dibujamos otro circulo casi a la altura del circulo de D=120</a:t>
            </a:r>
          </a:p>
        </p:txBody>
      </p:sp>
    </p:spTree>
    <p:extLst>
      <p:ext uri="{BB962C8B-B14F-4D97-AF65-F5344CB8AC3E}">
        <p14:creationId xmlns:p14="http://schemas.microsoft.com/office/powerpoint/2010/main" val="4453837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C9A8DB93-5052-4719-8E09-F69576689B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799" t="23669" r="5298" b="15539"/>
          <a:stretch/>
        </p:blipFill>
        <p:spPr>
          <a:xfrm>
            <a:off x="532262" y="1345442"/>
            <a:ext cx="7547212" cy="416711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C3F5EB47-59EE-40CC-AEE8-CECFAACCD5AD}"/>
              </a:ext>
            </a:extLst>
          </p:cNvPr>
          <p:cNvSpPr txBox="1"/>
          <p:nvPr/>
        </p:nvSpPr>
        <p:spPr>
          <a:xfrm>
            <a:off x="8679976" y="1228299"/>
            <a:ext cx="27159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Hacemos uso de la herramienta de la lupa , la cual su función el permitirnos acercar la imagen.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xmlns="" id="{A1499D08-AB6D-44D8-91D6-DD78B30F942C}"/>
              </a:ext>
            </a:extLst>
          </p:cNvPr>
          <p:cNvCxnSpPr>
            <a:cxnSpLocks/>
          </p:cNvCxnSpPr>
          <p:nvPr/>
        </p:nvCxnSpPr>
        <p:spPr>
          <a:xfrm flipV="1">
            <a:off x="2442949" y="1828801"/>
            <a:ext cx="0" cy="87682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024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E4F96FD7-C901-4578-AC01-F7C516DC7E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82" t="12320" r="18731" b="8868"/>
          <a:stretch/>
        </p:blipFill>
        <p:spPr>
          <a:xfrm>
            <a:off x="651488" y="1787856"/>
            <a:ext cx="7190849" cy="432406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27D6D6F4-4692-44FA-A7E0-D8FCE5162E68}"/>
              </a:ext>
            </a:extLst>
          </p:cNvPr>
          <p:cNvSpPr txBox="1"/>
          <p:nvPr/>
        </p:nvSpPr>
        <p:spPr>
          <a:xfrm>
            <a:off x="8475260" y="1351128"/>
            <a:ext cx="33027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66"/>
                </a:solidFill>
              </a:rPr>
              <a:t>2.3.2 Arcos.</a:t>
            </a:r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Realizamos el arco que unirá al los círculos de diámetro 40 y 48.</a:t>
            </a:r>
          </a:p>
        </p:txBody>
      </p:sp>
    </p:spTree>
    <p:extLst>
      <p:ext uri="{BB962C8B-B14F-4D97-AF65-F5344CB8AC3E}">
        <p14:creationId xmlns:p14="http://schemas.microsoft.com/office/powerpoint/2010/main" val="40655115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D874C99B-034F-4925-98BB-D5839A86AF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08" t="12916" r="10448" b="8869"/>
          <a:stretch/>
        </p:blipFill>
        <p:spPr>
          <a:xfrm>
            <a:off x="404884" y="1424518"/>
            <a:ext cx="7783774" cy="4223379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E55087C2-DB4B-4567-A807-94CA8062E92B}"/>
              </a:ext>
            </a:extLst>
          </p:cNvPr>
          <p:cNvSpPr txBox="1"/>
          <p:nvPr/>
        </p:nvSpPr>
        <p:spPr>
          <a:xfrm>
            <a:off x="8447964" y="791570"/>
            <a:ext cx="29069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66"/>
                </a:solidFill>
              </a:rPr>
              <a:t>2.3.2 Arcos.</a:t>
            </a:r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Realizamos el siguiente arco que unirá a los círculos de radio 40 y diámetro de 120.</a:t>
            </a:r>
          </a:p>
        </p:txBody>
      </p:sp>
    </p:spTree>
    <p:extLst>
      <p:ext uri="{BB962C8B-B14F-4D97-AF65-F5344CB8AC3E}">
        <p14:creationId xmlns:p14="http://schemas.microsoft.com/office/powerpoint/2010/main" val="19235935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83851312-1BEA-4AED-A69B-9DC759AD12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72" t="13116" r="24776" b="17596"/>
          <a:stretch/>
        </p:blipFill>
        <p:spPr>
          <a:xfrm>
            <a:off x="354842" y="789296"/>
            <a:ext cx="8516203" cy="4749421"/>
          </a:xfrm>
          <a:prstGeom prst="rect">
            <a:avLst/>
          </a:prstGeom>
        </p:spPr>
      </p:pic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xmlns="" id="{006E9A68-E8DA-48E7-A40D-189063F3844E}"/>
              </a:ext>
            </a:extLst>
          </p:cNvPr>
          <p:cNvCxnSpPr/>
          <p:nvPr/>
        </p:nvCxnSpPr>
        <p:spPr>
          <a:xfrm flipH="1">
            <a:off x="3630304" y="1583140"/>
            <a:ext cx="140572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FC22338D-CFEA-4DA9-9700-58894E8CD1BB}"/>
              </a:ext>
            </a:extLst>
          </p:cNvPr>
          <p:cNvSpPr txBox="1"/>
          <p:nvPr/>
        </p:nvSpPr>
        <p:spPr>
          <a:xfrm>
            <a:off x="9294125" y="1918437"/>
            <a:ext cx="19652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Vamos a realizar un corte de entidades para eliminar todo aquello que no nos permite ver la figura con claridad.</a:t>
            </a:r>
          </a:p>
        </p:txBody>
      </p:sp>
    </p:spTree>
    <p:extLst>
      <p:ext uri="{BB962C8B-B14F-4D97-AF65-F5344CB8AC3E}">
        <p14:creationId xmlns:p14="http://schemas.microsoft.com/office/powerpoint/2010/main" val="17558090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ABB801DC-DC39-4D53-9C28-5B21D4621F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3" t="12519" r="23545" b="22574"/>
          <a:stretch/>
        </p:blipFill>
        <p:spPr>
          <a:xfrm>
            <a:off x="122830" y="1473959"/>
            <a:ext cx="8898341" cy="444917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000390EC-4715-4F50-BB60-52616C3069B5}"/>
              </a:ext>
            </a:extLst>
          </p:cNvPr>
          <p:cNvSpPr txBox="1"/>
          <p:nvPr/>
        </p:nvSpPr>
        <p:spPr>
          <a:xfrm>
            <a:off x="9512490" y="1501254"/>
            <a:ext cx="20608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Para saber que estamos recortando las entidades seleccionadas la línea se vera de tono naranja como se muestra en la imagen.</a:t>
            </a:r>
          </a:p>
        </p:txBody>
      </p:sp>
    </p:spTree>
    <p:extLst>
      <p:ext uri="{BB962C8B-B14F-4D97-AF65-F5344CB8AC3E}">
        <p14:creationId xmlns:p14="http://schemas.microsoft.com/office/powerpoint/2010/main" val="29655792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2E42D1CC-732C-46A4-8B16-5290C4460E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657" t="25062" r="17612"/>
          <a:stretch/>
        </p:blipFill>
        <p:spPr>
          <a:xfrm>
            <a:off x="668739" y="860646"/>
            <a:ext cx="6550925" cy="5136708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491FBE0D-5BAB-4A51-9D7B-BFAAD416FF5A}"/>
              </a:ext>
            </a:extLst>
          </p:cNvPr>
          <p:cNvSpPr txBox="1"/>
          <p:nvPr/>
        </p:nvSpPr>
        <p:spPr>
          <a:xfrm>
            <a:off x="7861110" y="1187355"/>
            <a:ext cx="31935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Eliminamos todas las cotas , pues ya no las necesitamos.</a:t>
            </a:r>
          </a:p>
          <a:p>
            <a:r>
              <a:rPr lang="es-MX" dirty="0"/>
              <a:t>Seleccionando la cota con el botón derecho del mouse u nos aparecerá una lista como la mostrada.</a:t>
            </a:r>
          </a:p>
          <a:p>
            <a:r>
              <a:rPr lang="es-MX" dirty="0"/>
              <a:t>Seleccionamos “eliminar”.</a:t>
            </a:r>
          </a:p>
        </p:txBody>
      </p:sp>
    </p:spTree>
    <p:extLst>
      <p:ext uri="{BB962C8B-B14F-4D97-AF65-F5344CB8AC3E}">
        <p14:creationId xmlns:p14="http://schemas.microsoft.com/office/powerpoint/2010/main" val="27983447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8F440053-6028-45FE-9476-5CD2026B10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724" t="30554" r="26567" b="17198"/>
          <a:stretch/>
        </p:blipFill>
        <p:spPr>
          <a:xfrm>
            <a:off x="3750084" y="1904995"/>
            <a:ext cx="4353635" cy="358140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E5E3881A-C708-41A7-BFCB-5E966FF4DAF2}"/>
              </a:ext>
            </a:extLst>
          </p:cNvPr>
          <p:cNvSpPr txBox="1"/>
          <p:nvPr/>
        </p:nvSpPr>
        <p:spPr>
          <a:xfrm>
            <a:off x="2197290" y="682388"/>
            <a:ext cx="8079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       </a:t>
            </a:r>
            <a:r>
              <a:rPr lang="es-MX" dirty="0" err="1"/>
              <a:t>Asi</a:t>
            </a:r>
            <a:r>
              <a:rPr lang="es-MX" dirty="0"/>
              <a:t> se ve la figura ya sin líneas de mas ni cotas.</a:t>
            </a:r>
          </a:p>
        </p:txBody>
      </p:sp>
    </p:spTree>
    <p:extLst>
      <p:ext uri="{BB962C8B-B14F-4D97-AF65-F5344CB8AC3E}">
        <p14:creationId xmlns:p14="http://schemas.microsoft.com/office/powerpoint/2010/main" val="2222588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4D96DB1-A46E-4F0C-A170-C1BF099922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662609"/>
            <a:ext cx="10353762" cy="5128591"/>
          </a:xfrm>
        </p:spPr>
        <p:txBody>
          <a:bodyPr>
            <a:normAutofit fontScale="92500" lnSpcReduction="10000"/>
          </a:bodyPr>
          <a:lstStyle/>
          <a:p>
            <a:r>
              <a:rPr lang="es-MX" sz="2400" dirty="0">
                <a:solidFill>
                  <a:schemeClr val="accent5"/>
                </a:solidFill>
              </a:rPr>
              <a:t>Unidad 2. Croquis definido en dos dimensiones.</a:t>
            </a: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r>
              <a:rPr lang="es-MX" dirty="0"/>
              <a:t>2.1 ¿Cómo iniciar a trazar croquis? Planeación análisis y ejecución. </a:t>
            </a:r>
            <a:br>
              <a:rPr lang="es-MX" dirty="0"/>
            </a:br>
            <a:r>
              <a:rPr lang="es-MX" dirty="0"/>
              <a:t>2.2 Seleccionar plano de trabajo.</a:t>
            </a:r>
            <a:br>
              <a:rPr lang="es-MX" dirty="0"/>
            </a:br>
            <a:r>
              <a:rPr lang="es-MX" dirty="0"/>
              <a:t>2.3 Croquis en dos dimensiones.</a:t>
            </a:r>
            <a:br>
              <a:rPr lang="es-MX" dirty="0"/>
            </a:br>
            <a:r>
              <a:rPr lang="es-MX" dirty="0"/>
              <a:t>2.3.1 Líneas y líneas constructivas.</a:t>
            </a:r>
            <a:br>
              <a:rPr lang="es-MX" dirty="0"/>
            </a:br>
            <a:r>
              <a:rPr lang="es-MX" dirty="0"/>
              <a:t>2.3.2 Arcos.</a:t>
            </a:r>
            <a:br>
              <a:rPr lang="es-MX" dirty="0"/>
            </a:br>
            <a:r>
              <a:rPr lang="es-MX" dirty="0"/>
              <a:t>2.3.6 Cortar, extender, borrar, acotar y mover.                                                                             2.4 Relaciones geométricas de croquis</a:t>
            </a:r>
            <a:br>
              <a:rPr lang="es-MX" dirty="0"/>
            </a:br>
            <a:r>
              <a:rPr lang="es-MX" dirty="0"/>
              <a:t>2.4.1 Vertical, horizontal, tangente, </a:t>
            </a:r>
            <a:r>
              <a:rPr lang="es-MX" dirty="0" err="1"/>
              <a:t>igual,perpendicular,concéntrico</a:t>
            </a:r>
            <a:r>
              <a:rPr lang="es-MX" dirty="0"/>
              <a:t>, colineal, coincidente</a:t>
            </a:r>
          </a:p>
          <a:p>
            <a:pPr marL="0" indent="0">
              <a:buNone/>
            </a:pPr>
            <a:r>
              <a:rPr lang="es-MX" dirty="0"/>
              <a:t>De la unidad 3 tomaremos el punto 3.8</a:t>
            </a:r>
          </a:p>
          <a:p>
            <a:r>
              <a:rPr lang="es-MX" dirty="0"/>
              <a:t>3.8 Centros de círculos.</a:t>
            </a:r>
            <a:br>
              <a:rPr lang="es-MX" dirty="0"/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750482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420ACD51-9EE6-4453-8AD5-874CC5D64A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112" r="23880" b="15538"/>
          <a:stretch/>
        </p:blipFill>
        <p:spPr>
          <a:xfrm>
            <a:off x="1341254" y="1736784"/>
            <a:ext cx="9280478" cy="4822209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BAA87103-8508-4DF0-B712-CFD709BC2A36}"/>
              </a:ext>
            </a:extLst>
          </p:cNvPr>
          <p:cNvSpPr txBox="1"/>
          <p:nvPr/>
        </p:nvSpPr>
        <p:spPr>
          <a:xfrm>
            <a:off x="2238233" y="395785"/>
            <a:ext cx="7847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Podemos realizar una </a:t>
            </a:r>
            <a:r>
              <a:rPr lang="es-MX" dirty="0" err="1"/>
              <a:t>extruccion</a:t>
            </a:r>
            <a:r>
              <a:rPr lang="es-MX" dirty="0"/>
              <a:t> para ver como seria la imagen en físico.</a:t>
            </a:r>
          </a:p>
        </p:txBody>
      </p:sp>
    </p:spTree>
    <p:extLst>
      <p:ext uri="{BB962C8B-B14F-4D97-AF65-F5344CB8AC3E}">
        <p14:creationId xmlns:p14="http://schemas.microsoft.com/office/powerpoint/2010/main" val="12393652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7BA6B90A-202A-4655-A5D1-EA8C800A1D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655" r="24328" b="12154"/>
          <a:stretch/>
        </p:blipFill>
        <p:spPr>
          <a:xfrm>
            <a:off x="1477731" y="2224585"/>
            <a:ext cx="9225887" cy="4194412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9941D891-8DC8-441F-AB12-7E2A5CB8C54D}"/>
              </a:ext>
            </a:extLst>
          </p:cNvPr>
          <p:cNvSpPr txBox="1"/>
          <p:nvPr/>
        </p:nvSpPr>
        <p:spPr>
          <a:xfrm>
            <a:off x="1561503" y="728915"/>
            <a:ext cx="9058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Seleccionamos las partes que deseamos extruir y les damos una profundidad, la cual la podemos colocar del lado izquierdo de la pantalla.</a:t>
            </a:r>
          </a:p>
        </p:txBody>
      </p:sp>
    </p:spTree>
    <p:extLst>
      <p:ext uri="{BB962C8B-B14F-4D97-AF65-F5344CB8AC3E}">
        <p14:creationId xmlns:p14="http://schemas.microsoft.com/office/powerpoint/2010/main" val="17597224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5554CD62-A06B-4EDA-8A28-FC60137569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522" t="38204" r="25112" b="20184"/>
          <a:stretch/>
        </p:blipFill>
        <p:spPr>
          <a:xfrm>
            <a:off x="4299045" y="2756848"/>
            <a:ext cx="4189862" cy="2852382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3A5C9BDE-36F0-4940-AC27-89570DBAA629}"/>
              </a:ext>
            </a:extLst>
          </p:cNvPr>
          <p:cNvSpPr txBox="1"/>
          <p:nvPr/>
        </p:nvSpPr>
        <p:spPr>
          <a:xfrm>
            <a:off x="1514901" y="641445"/>
            <a:ext cx="9744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Por ultimo así se vera nuestro dibujo terminado.</a:t>
            </a:r>
          </a:p>
        </p:txBody>
      </p:sp>
    </p:spTree>
    <p:extLst>
      <p:ext uri="{BB962C8B-B14F-4D97-AF65-F5344CB8AC3E}">
        <p14:creationId xmlns:p14="http://schemas.microsoft.com/office/powerpoint/2010/main" val="13522535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04999" y="2295344"/>
            <a:ext cx="884959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MANUAL DE PRÁCTICAS DE CAD UTILIZANDO EL PROGRAMA SOLIDWORKS </a:t>
            </a:r>
            <a:r>
              <a:rPr lang="es-MX" dirty="0" smtClean="0"/>
              <a:t>2014. Recuperado el </a:t>
            </a:r>
            <a:r>
              <a:rPr lang="es-MX" dirty="0" err="1" smtClean="0"/>
              <a:t>dia</a:t>
            </a:r>
            <a:r>
              <a:rPr lang="es-MX" dirty="0" smtClean="0"/>
              <a:t> 28 </a:t>
            </a:r>
            <a:r>
              <a:rPr lang="es-MX" dirty="0"/>
              <a:t>de agosto de: </a:t>
            </a:r>
            <a:r>
              <a:rPr lang="es-MX" dirty="0">
                <a:hlinkClick r:id="rId2"/>
              </a:rPr>
              <a:t>http://</a:t>
            </a:r>
            <a:r>
              <a:rPr lang="es-MX" dirty="0" smtClean="0">
                <a:hlinkClick r:id="rId2"/>
              </a:rPr>
              <a:t>olimpia.cuautitlan2.unam.mx/pagina_ingenieria/mecanica/mat/mat_mec/m9/MANUAL_DE_PRACTICAS_DE_SOLIDWORKS.pdf</a:t>
            </a: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Guía del estudiante para el aprendizaje del software </a:t>
            </a:r>
            <a:r>
              <a:rPr lang="es-MX" dirty="0" err="1" smtClean="0"/>
              <a:t>SolidWorks</a:t>
            </a:r>
            <a:r>
              <a:rPr lang="es-MX" dirty="0" smtClean="0"/>
              <a:t>. Consultado el </a:t>
            </a:r>
            <a:r>
              <a:rPr lang="es-MX" dirty="0" err="1" smtClean="0"/>
              <a:t>dia</a:t>
            </a:r>
            <a:r>
              <a:rPr lang="es-MX" dirty="0" smtClean="0"/>
              <a:t> 13 de agosto de 2018 de</a:t>
            </a:r>
            <a:r>
              <a:rPr lang="es-MX" dirty="0"/>
              <a:t>: </a:t>
            </a:r>
            <a:r>
              <a:rPr lang="es-MX" dirty="0">
                <a:hlinkClick r:id="rId3"/>
              </a:rPr>
              <a:t>https://</a:t>
            </a:r>
            <a:r>
              <a:rPr lang="es-MX" dirty="0" smtClean="0">
                <a:hlinkClick r:id="rId3"/>
              </a:rPr>
              <a:t>www.solidworks.com/sw/docs/student_wb_2011_esp.pdf</a:t>
            </a: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</p:txBody>
      </p:sp>
      <p:sp>
        <p:nvSpPr>
          <p:cNvPr id="3" name="Título 2">
            <a:extLst>
              <a:ext uri="{FF2B5EF4-FFF2-40B4-BE49-F238E27FC236}">
                <a16:creationId xmlns="" xmlns:a16="http://schemas.microsoft.com/office/drawing/2014/main" id="{A68A59B6-D15C-4CF5-877D-C359BAB2FC8F}"/>
              </a:ext>
            </a:extLst>
          </p:cNvPr>
          <p:cNvSpPr txBox="1">
            <a:spLocks/>
          </p:cNvSpPr>
          <p:nvPr/>
        </p:nvSpPr>
        <p:spPr>
          <a:xfrm>
            <a:off x="1640156" y="455145"/>
            <a:ext cx="8911687" cy="12808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s-MX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Referencias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535186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15E54A1-056F-49A3-86D8-909EE0BF561A}"/>
              </a:ext>
            </a:extLst>
          </p:cNvPr>
          <p:cNvSpPr txBox="1">
            <a:spLocks/>
          </p:cNvSpPr>
          <p:nvPr/>
        </p:nvSpPr>
        <p:spPr>
          <a:xfrm>
            <a:off x="1868757" y="384463"/>
            <a:ext cx="8911687" cy="128089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 cap="all">
                <a:solidFill>
                  <a:schemeClr val="tx1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MX" sz="49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Inicio SOLID WORKS</a:t>
            </a:r>
            <a:r>
              <a:rPr lang="es-MX" sz="4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4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</a:t>
            </a:r>
            <a:r>
              <a:rPr lang="es-MX" sz="4400" dirty="0" smtClean="0">
                <a:latin typeface="Gabriola" panose="04040605051002020D02" pitchFamily="82" charset="0"/>
              </a:rPr>
              <a:t>Pulse en Archivo&gt;Nuevo.</a:t>
            </a:r>
            <a:endParaRPr lang="es-MX" sz="4400" dirty="0"/>
          </a:p>
        </p:txBody>
      </p:sp>
      <p:pic>
        <p:nvPicPr>
          <p:cNvPr id="3" name="Marcador de contenido 3">
            <a:extLst>
              <a:ext uri="{FF2B5EF4-FFF2-40B4-BE49-F238E27FC236}">
                <a16:creationId xmlns="" xmlns:a16="http://schemas.microsoft.com/office/drawing/2014/main" id="{112F5DA0-7D47-41B6-AB9D-D0663DF656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436"/>
          <a:stretch/>
        </p:blipFill>
        <p:spPr>
          <a:xfrm>
            <a:off x="1732936" y="2209076"/>
            <a:ext cx="9318625" cy="4649787"/>
          </a:xfrm>
          <a:prstGeom prst="rect">
            <a:avLst/>
          </a:prstGeom>
        </p:spPr>
      </p:pic>
      <p:sp>
        <p:nvSpPr>
          <p:cNvPr id="4" name="Elipse 3">
            <a:extLst>
              <a:ext uri="{FF2B5EF4-FFF2-40B4-BE49-F238E27FC236}">
                <a16:creationId xmlns="" xmlns:a16="http://schemas.microsoft.com/office/drawing/2014/main" id="{C8E11B41-BF23-40A5-A6DE-9B984F6A516D}"/>
              </a:ext>
            </a:extLst>
          </p:cNvPr>
          <p:cNvSpPr/>
          <p:nvPr/>
        </p:nvSpPr>
        <p:spPr>
          <a:xfrm>
            <a:off x="2625952" y="2102561"/>
            <a:ext cx="1802296" cy="751189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2133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860657C-AA38-4D5A-82A7-E876741D587D}"/>
              </a:ext>
            </a:extLst>
          </p:cNvPr>
          <p:cNvSpPr txBox="1">
            <a:spLocks/>
          </p:cNvSpPr>
          <p:nvPr/>
        </p:nvSpPr>
        <p:spPr>
          <a:xfrm>
            <a:off x="1650317" y="8231"/>
            <a:ext cx="9412157" cy="1879603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 cap="all">
                <a:solidFill>
                  <a:schemeClr val="tx1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MX" sz="49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Crear parte o pieza nueva</a:t>
            </a:r>
            <a:r>
              <a:rPr lang="es-MX" sz="4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es-MX" sz="4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es-MX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-Enseguida, en el menú desplegado, elija, Parte&gt;Aceptar.</a:t>
            </a:r>
            <a:endParaRPr lang="es-MX" sz="4400" dirty="0"/>
          </a:p>
        </p:txBody>
      </p:sp>
      <p:pic>
        <p:nvPicPr>
          <p:cNvPr id="3" name="Marcador de contenido 3">
            <a:extLst>
              <a:ext uri="{FF2B5EF4-FFF2-40B4-BE49-F238E27FC236}">
                <a16:creationId xmlns="" xmlns:a16="http://schemas.microsoft.com/office/drawing/2014/main" id="{AD1A32DE-61B4-4DAE-9ECB-33BBF213FF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877"/>
          <a:stretch/>
        </p:blipFill>
        <p:spPr>
          <a:xfrm>
            <a:off x="1650317" y="1662545"/>
            <a:ext cx="9819043" cy="5195455"/>
          </a:xfrm>
          <a:prstGeom prst="rect">
            <a:avLst/>
          </a:prstGeom>
        </p:spPr>
      </p:pic>
      <p:sp>
        <p:nvSpPr>
          <p:cNvPr id="4" name="Elipse 3">
            <a:extLst>
              <a:ext uri="{FF2B5EF4-FFF2-40B4-BE49-F238E27FC236}">
                <a16:creationId xmlns="" xmlns:a16="http://schemas.microsoft.com/office/drawing/2014/main" id="{21AB58FD-8854-442E-9FBA-4366AC9343A7}"/>
              </a:ext>
            </a:extLst>
          </p:cNvPr>
          <p:cNvSpPr/>
          <p:nvPr/>
        </p:nvSpPr>
        <p:spPr>
          <a:xfrm>
            <a:off x="4182331" y="3127765"/>
            <a:ext cx="726095" cy="526774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Elipse 4">
            <a:extLst>
              <a:ext uri="{FF2B5EF4-FFF2-40B4-BE49-F238E27FC236}">
                <a16:creationId xmlns="" xmlns:a16="http://schemas.microsoft.com/office/drawing/2014/main" id="{4C115DC1-9370-47BD-9CDE-A948E819EF15}"/>
              </a:ext>
            </a:extLst>
          </p:cNvPr>
          <p:cNvSpPr/>
          <p:nvPr/>
        </p:nvSpPr>
        <p:spPr>
          <a:xfrm>
            <a:off x="6853332" y="6091970"/>
            <a:ext cx="861392" cy="229820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1222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D44D293F-7ED1-4ED2-B244-BB9C168C92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751" b="21741"/>
          <a:stretch/>
        </p:blipFill>
        <p:spPr>
          <a:xfrm>
            <a:off x="1073426" y="1806310"/>
            <a:ext cx="7114610" cy="422041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C3D5BFF8-8087-402D-B92B-110FF713A381}"/>
              </a:ext>
            </a:extLst>
          </p:cNvPr>
          <p:cNvSpPr txBox="1"/>
          <p:nvPr/>
        </p:nvSpPr>
        <p:spPr>
          <a:xfrm>
            <a:off x="1073426" y="304800"/>
            <a:ext cx="92765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2.1 ¿Cómo iniciar a trazar croquis? Planeación análisis y ejecución. </a:t>
            </a:r>
            <a:br>
              <a:rPr lang="es-MX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 Seleccionar plano de trabajo.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  <a:p>
            <a:endParaRPr lang="es-MX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BC79063A-CAD7-4098-BFDC-C2CBC31A0950}"/>
              </a:ext>
            </a:extLst>
          </p:cNvPr>
          <p:cNvSpPr txBox="1"/>
          <p:nvPr/>
        </p:nvSpPr>
        <p:spPr>
          <a:xfrm>
            <a:off x="8534400" y="1967346"/>
            <a:ext cx="32419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Lo primero que vamos a realizar será elegir en que croquis vamos comenzar a trazar nuestra plantilla.</a:t>
            </a:r>
          </a:p>
          <a:p>
            <a:r>
              <a:rPr lang="es-MX" dirty="0"/>
              <a:t>Para ello del lado izquierdo se encuentran los planos en los que deseamos comenzar.</a:t>
            </a:r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En este caso vamos a comenzar con “planta”, puesto que se trata de elegir el plano con el que se nos facilite comenzar.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xmlns="" id="{51171F1C-C5B7-4D8C-9294-75DEB668B401}"/>
              </a:ext>
            </a:extLst>
          </p:cNvPr>
          <p:cNvSpPr/>
          <p:nvPr/>
        </p:nvSpPr>
        <p:spPr>
          <a:xfrm>
            <a:off x="962891" y="4217699"/>
            <a:ext cx="969818" cy="9048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xmlns="" id="{C2E6783F-64ED-44AE-93F8-F86FD9A3FC25}"/>
              </a:ext>
            </a:extLst>
          </p:cNvPr>
          <p:cNvCxnSpPr>
            <a:cxnSpLocks/>
          </p:cNvCxnSpPr>
          <p:nvPr/>
        </p:nvCxnSpPr>
        <p:spPr>
          <a:xfrm>
            <a:off x="727062" y="3416434"/>
            <a:ext cx="411689" cy="8012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4067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93824335-2D98-488B-9F4A-5F6ABB42A6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457" b="21745"/>
          <a:stretch/>
        </p:blipFill>
        <p:spPr>
          <a:xfrm>
            <a:off x="4463716" y="1769478"/>
            <a:ext cx="6075947" cy="331904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7041FFEE-EBB9-4689-AC67-9320F35547C4}"/>
              </a:ext>
            </a:extLst>
          </p:cNvPr>
          <p:cNvSpPr txBox="1"/>
          <p:nvPr/>
        </p:nvSpPr>
        <p:spPr>
          <a:xfrm>
            <a:off x="1167063" y="950494"/>
            <a:ext cx="9492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66"/>
                </a:solidFill>
              </a:rPr>
              <a:t>3.8 Centros de círculos.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293E9753-3C73-48F3-98C0-0A6B0B770AEB}"/>
              </a:ext>
            </a:extLst>
          </p:cNvPr>
          <p:cNvSpPr txBox="1"/>
          <p:nvPr/>
        </p:nvSpPr>
        <p:spPr>
          <a:xfrm>
            <a:off x="529389" y="1852863"/>
            <a:ext cx="334477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Dentro de nuestra barra de herramientas se encuentra “croquis” donde podemos encontraras “circulo”.</a:t>
            </a:r>
          </a:p>
          <a:p>
            <a:endParaRPr lang="es-MX" dirty="0"/>
          </a:p>
          <a:p>
            <a:endParaRPr lang="es-MX" dirty="0"/>
          </a:p>
          <a:p>
            <a:r>
              <a:rPr lang="es-MX" dirty="0"/>
              <a:t>A continuación seleccionaremos “circulo”, pues a partir de ahí comenzaremos la figura y colocamos el circulo en el origen del plano.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xmlns="" id="{9B48BEFC-E6C4-4D0D-B17A-0C91F71713B2}"/>
              </a:ext>
            </a:extLst>
          </p:cNvPr>
          <p:cNvSpPr/>
          <p:nvPr/>
        </p:nvSpPr>
        <p:spPr>
          <a:xfrm>
            <a:off x="5269832" y="2222195"/>
            <a:ext cx="1299410" cy="66538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xmlns="" id="{A7B6B49E-5251-4F4E-BC16-548915BBDAAD}"/>
              </a:ext>
            </a:extLst>
          </p:cNvPr>
          <p:cNvCxnSpPr>
            <a:cxnSpLocks/>
          </p:cNvCxnSpPr>
          <p:nvPr/>
        </p:nvCxnSpPr>
        <p:spPr>
          <a:xfrm flipH="1">
            <a:off x="6422923" y="2526632"/>
            <a:ext cx="80145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311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2C980E75-9003-4A8E-B42C-272BBC0AAB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551" b="26675"/>
          <a:stretch/>
        </p:blipFill>
        <p:spPr>
          <a:xfrm>
            <a:off x="805218" y="2425850"/>
            <a:ext cx="8694317" cy="413872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AE917F32-7F61-465E-8A90-976466E4F763}"/>
              </a:ext>
            </a:extLst>
          </p:cNvPr>
          <p:cNvSpPr txBox="1"/>
          <p:nvPr/>
        </p:nvSpPr>
        <p:spPr>
          <a:xfrm>
            <a:off x="805218" y="456358"/>
            <a:ext cx="9130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66"/>
                </a:solidFill>
              </a:rPr>
              <a:t>2.3.6 Cortar, extender, borrar, acotar y mover</a:t>
            </a:r>
          </a:p>
          <a:p>
            <a:endParaRPr lang="es-MX" dirty="0">
              <a:solidFill>
                <a:srgbClr val="FF0066"/>
              </a:solidFill>
            </a:endParaRPr>
          </a:p>
          <a:p>
            <a:r>
              <a:rPr lang="es-MX" dirty="0"/>
              <a:t>Una vez dibujados los dos primeros círculos, lo vamos a acotar, para ello seleccionamos un circulo y al momento de soltar el mouse nos aparecerá un recuadro en el cual nos pedirán la distancia 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A2EAB5A1-0118-42BC-9D89-5008621E5338}"/>
              </a:ext>
            </a:extLst>
          </p:cNvPr>
          <p:cNvSpPr/>
          <p:nvPr/>
        </p:nvSpPr>
        <p:spPr>
          <a:xfrm>
            <a:off x="7274603" y="4495212"/>
            <a:ext cx="2361063" cy="185099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9911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C9BB7416-98E6-402C-96A0-2B6F4C168F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1977" b="28746"/>
          <a:stretch/>
        </p:blipFill>
        <p:spPr>
          <a:xfrm>
            <a:off x="313899" y="1269242"/>
            <a:ext cx="7165074" cy="408068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47AEA5CD-D6EA-4A8B-B679-2D2F8171A663}"/>
              </a:ext>
            </a:extLst>
          </p:cNvPr>
          <p:cNvSpPr txBox="1"/>
          <p:nvPr/>
        </p:nvSpPr>
        <p:spPr>
          <a:xfrm>
            <a:off x="682388" y="341194"/>
            <a:ext cx="9730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FF0066"/>
                </a:solidFill>
              </a:rPr>
              <a:t>2.3.1 Líneas y líneas constructivas.</a:t>
            </a:r>
            <a:br>
              <a:rPr lang="es-MX" dirty="0">
                <a:solidFill>
                  <a:srgbClr val="FF0066"/>
                </a:solidFill>
              </a:rPr>
            </a:br>
            <a:r>
              <a:rPr lang="es-MX" dirty="0"/>
              <a:t>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8D0AA801-B7D3-4283-989C-6D7715800C6C}"/>
              </a:ext>
            </a:extLst>
          </p:cNvPr>
          <p:cNvSpPr txBox="1"/>
          <p:nvPr/>
        </p:nvSpPr>
        <p:spPr>
          <a:xfrm>
            <a:off x="8065827" y="1091821"/>
            <a:ext cx="3452883" cy="2585323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>
                <a:solidFill>
                  <a:schemeClr val="tx1"/>
                </a:solidFill>
              </a:rPr>
              <a:t>Dentro de nuestras herramientas de “croquis” encontramos los tipos de líneas.</a:t>
            </a:r>
          </a:p>
          <a:p>
            <a:endParaRPr lang="es-MX" dirty="0">
              <a:solidFill>
                <a:schemeClr val="tx1"/>
              </a:solidFill>
            </a:endParaRPr>
          </a:p>
          <a:p>
            <a:r>
              <a:rPr lang="es-MX" dirty="0">
                <a:solidFill>
                  <a:schemeClr val="tx1"/>
                </a:solidFill>
              </a:rPr>
              <a:t>Ahora vamos seleccionar una línea constructiva pues nos ayudara a dibujar la parte inferior de la figura.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xmlns="" id="{3097406C-ED36-4C1E-8860-0BC9269BB50C}"/>
              </a:ext>
            </a:extLst>
          </p:cNvPr>
          <p:cNvSpPr/>
          <p:nvPr/>
        </p:nvSpPr>
        <p:spPr>
          <a:xfrm>
            <a:off x="805218" y="1920458"/>
            <a:ext cx="2251881" cy="9280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xmlns="" id="{3883E408-E8BF-4D78-A56A-E65003555551}"/>
              </a:ext>
            </a:extLst>
          </p:cNvPr>
          <p:cNvCxnSpPr>
            <a:cxnSpLocks/>
          </p:cNvCxnSpPr>
          <p:nvPr/>
        </p:nvCxnSpPr>
        <p:spPr>
          <a:xfrm flipH="1">
            <a:off x="2436126" y="2483893"/>
            <a:ext cx="146031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81656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TM04033921[[fn=Damasco]]</Template>
  <TotalTime>199</TotalTime>
  <Words>890</Words>
  <Application>Microsoft Office PowerPoint</Application>
  <PresentationFormat>Panorámica</PresentationFormat>
  <Paragraphs>112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8" baseType="lpstr">
      <vt:lpstr>Arial</vt:lpstr>
      <vt:lpstr>Bookman Old Style</vt:lpstr>
      <vt:lpstr>Gabriola</vt:lpstr>
      <vt:lpstr>Rockwell</vt:lpstr>
      <vt:lpstr>Damask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Nelly</dc:creator>
  <cp:lastModifiedBy>LD-12</cp:lastModifiedBy>
  <cp:revision>20</cp:revision>
  <dcterms:created xsi:type="dcterms:W3CDTF">2018-09-28T01:49:15Z</dcterms:created>
  <dcterms:modified xsi:type="dcterms:W3CDTF">2018-09-28T13:33:54Z</dcterms:modified>
</cp:coreProperties>
</file>