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839" r:id="rId1"/>
  </p:sldMasterIdLst>
  <p:notesMasterIdLst>
    <p:notesMasterId r:id="rId34"/>
  </p:notesMasterIdLst>
  <p:sldIdLst>
    <p:sldId id="256" r:id="rId2"/>
    <p:sldId id="257" r:id="rId3"/>
    <p:sldId id="276" r:id="rId4"/>
    <p:sldId id="277" r:id="rId5"/>
    <p:sldId id="278" r:id="rId6"/>
    <p:sldId id="258" r:id="rId7"/>
    <p:sldId id="279" r:id="rId8"/>
    <p:sldId id="283" r:id="rId9"/>
    <p:sldId id="284" r:id="rId10"/>
    <p:sldId id="285" r:id="rId11"/>
    <p:sldId id="286" r:id="rId12"/>
    <p:sldId id="287" r:id="rId13"/>
    <p:sldId id="288" r:id="rId14"/>
    <p:sldId id="280" r:id="rId15"/>
    <p:sldId id="265" r:id="rId16"/>
    <p:sldId id="264" r:id="rId17"/>
    <p:sldId id="266" r:id="rId18"/>
    <p:sldId id="267" r:id="rId19"/>
    <p:sldId id="259" r:id="rId20"/>
    <p:sldId id="260" r:id="rId21"/>
    <p:sldId id="268" r:id="rId22"/>
    <p:sldId id="261" r:id="rId23"/>
    <p:sldId id="270" r:id="rId24"/>
    <p:sldId id="262" r:id="rId25"/>
    <p:sldId id="269" r:id="rId26"/>
    <p:sldId id="271" r:id="rId27"/>
    <p:sldId id="281" r:id="rId28"/>
    <p:sldId id="282" r:id="rId29"/>
    <p:sldId id="273" r:id="rId30"/>
    <p:sldId id="272" r:id="rId31"/>
    <p:sldId id="274" r:id="rId32"/>
    <p:sldId id="275" r:id="rId33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33609"/>
    <p:restoredTop sz="93069"/>
  </p:normalViewPr>
  <p:slideViewPr>
    <p:cSldViewPr snapToGrid="0" snapToObjects="1">
      <p:cViewPr varScale="1">
        <p:scale>
          <a:sx n="50" d="100"/>
          <a:sy n="50" d="100"/>
        </p:scale>
        <p:origin x="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0C3FB9-3D65-4A23-9DA1-84307C61E41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17D6C3AF-DD7B-460B-B780-6E16BFDEA234}">
      <dgm:prSet/>
      <dgm:spPr/>
      <dgm:t>
        <a:bodyPr/>
        <a:lstStyle/>
        <a:p>
          <a:pPr rtl="0"/>
          <a:r>
            <a:rPr lang="es-ES_tradnl" dirty="0" smtClean="0">
              <a:latin typeface="Century Gothic" panose="020B0502020202020204" pitchFamily="34" charset="0"/>
            </a:rPr>
            <a:t>El envejecimiento es una etapa de la vida caracterizada por la disminución progresiva y generalizada de la función del organismo, con un estado de menor adaptación al cambio y con una capacidad disminuida para la restauración homeostática.</a:t>
          </a:r>
          <a:endParaRPr lang="es-MX" dirty="0">
            <a:latin typeface="Century Gothic" panose="020B0502020202020204" pitchFamily="34" charset="0"/>
          </a:endParaRPr>
        </a:p>
      </dgm:t>
    </dgm:pt>
    <dgm:pt modelId="{D247B31D-4A11-42E1-BE3E-8E0BB9359119}" type="parTrans" cxnId="{A7DAD35A-F11A-4CDF-A004-86C17FE639F0}">
      <dgm:prSet/>
      <dgm:spPr/>
      <dgm:t>
        <a:bodyPr/>
        <a:lstStyle/>
        <a:p>
          <a:endParaRPr lang="es-MX"/>
        </a:p>
      </dgm:t>
    </dgm:pt>
    <dgm:pt modelId="{A0A8AACA-8534-40A3-BFEA-25891ABEA8E3}" type="sibTrans" cxnId="{A7DAD35A-F11A-4CDF-A004-86C17FE639F0}">
      <dgm:prSet/>
      <dgm:spPr/>
      <dgm:t>
        <a:bodyPr/>
        <a:lstStyle/>
        <a:p>
          <a:endParaRPr lang="es-MX"/>
        </a:p>
      </dgm:t>
    </dgm:pt>
    <dgm:pt modelId="{5434E79D-D590-42C5-92FA-1E1C117D5930}" type="pres">
      <dgm:prSet presAssocID="{BA0C3FB9-3D65-4A23-9DA1-84307C61E41C}" presName="linear" presStyleCnt="0">
        <dgm:presLayoutVars>
          <dgm:animLvl val="lvl"/>
          <dgm:resizeHandles val="exact"/>
        </dgm:presLayoutVars>
      </dgm:prSet>
      <dgm:spPr/>
    </dgm:pt>
    <dgm:pt modelId="{84DFE6B4-3898-4E83-9140-2F42469051BF}" type="pres">
      <dgm:prSet presAssocID="{17D6C3AF-DD7B-460B-B780-6E16BFDEA23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7DAD35A-F11A-4CDF-A004-86C17FE639F0}" srcId="{BA0C3FB9-3D65-4A23-9DA1-84307C61E41C}" destId="{17D6C3AF-DD7B-460B-B780-6E16BFDEA234}" srcOrd="0" destOrd="0" parTransId="{D247B31D-4A11-42E1-BE3E-8E0BB9359119}" sibTransId="{A0A8AACA-8534-40A3-BFEA-25891ABEA8E3}"/>
    <dgm:cxn modelId="{EFB8DD68-D19F-46DE-8136-C69AF53CD9EB}" type="presOf" srcId="{BA0C3FB9-3D65-4A23-9DA1-84307C61E41C}" destId="{5434E79D-D590-42C5-92FA-1E1C117D5930}" srcOrd="0" destOrd="0" presId="urn:microsoft.com/office/officeart/2005/8/layout/vList2"/>
    <dgm:cxn modelId="{979B4B2B-2510-4CFF-B75F-96867B5E0A01}" type="presOf" srcId="{17D6C3AF-DD7B-460B-B780-6E16BFDEA234}" destId="{84DFE6B4-3898-4E83-9140-2F42469051BF}" srcOrd="0" destOrd="0" presId="urn:microsoft.com/office/officeart/2005/8/layout/vList2"/>
    <dgm:cxn modelId="{B116AE45-0406-4DB4-BEE7-18E0B482F92E}" type="presParOf" srcId="{5434E79D-D590-42C5-92FA-1E1C117D5930}" destId="{84DFE6B4-3898-4E83-9140-2F42469051B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515B7A-EA56-4A46-94C0-461BBCCF0C7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1226911B-D488-4C6C-95F6-5FE97AC51B32}">
      <dgm:prSet/>
      <dgm:spPr/>
      <dgm:t>
        <a:bodyPr/>
        <a:lstStyle/>
        <a:p>
          <a:pPr rtl="0"/>
          <a:r>
            <a:rPr lang="es-ES_tradnl" i="1" dirty="0" smtClean="0">
              <a:latin typeface="Century Gothic" panose="020B0502020202020204" pitchFamily="34" charset="0"/>
            </a:rPr>
            <a:t>“</a:t>
          </a:r>
          <a:r>
            <a:rPr lang="es-ES_tradnl" b="1" i="1" dirty="0" smtClean="0">
              <a:latin typeface="Century Gothic" panose="020B0502020202020204" pitchFamily="34" charset="0"/>
            </a:rPr>
            <a:t>La vejez es como todo lo demás: para hacer de ella un éxito hay que empezar joven”. Fred </a:t>
          </a:r>
          <a:r>
            <a:rPr lang="es-ES_tradnl" b="1" i="1" dirty="0" err="1" smtClean="0">
              <a:latin typeface="Century Gothic" panose="020B0502020202020204" pitchFamily="34" charset="0"/>
            </a:rPr>
            <a:t>Astaire</a:t>
          </a:r>
          <a:r>
            <a:rPr lang="es-ES_tradnl" b="1" i="1" dirty="0" smtClean="0">
              <a:latin typeface="Century Gothic" panose="020B0502020202020204" pitchFamily="34" charset="0"/>
            </a:rPr>
            <a:t>.</a:t>
          </a:r>
          <a:endParaRPr lang="es-MX" dirty="0">
            <a:latin typeface="Century Gothic" panose="020B0502020202020204" pitchFamily="34" charset="0"/>
          </a:endParaRPr>
        </a:p>
      </dgm:t>
    </dgm:pt>
    <dgm:pt modelId="{FB65F415-3347-4738-ADE9-489CF318C1D6}" type="parTrans" cxnId="{3B96CE09-B8EE-43E6-939F-BFCE71EB272A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C7A28480-1C2A-4341-9F98-2BFB99BDE930}" type="sibTrans" cxnId="{3B96CE09-B8EE-43E6-939F-BFCE71EB272A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E253D9E2-9822-4282-95BA-C9C18C6EF7C9}">
      <dgm:prSet/>
      <dgm:spPr/>
      <dgm:t>
        <a:bodyPr/>
        <a:lstStyle/>
        <a:p>
          <a:pPr rtl="0"/>
          <a:r>
            <a:rPr lang="es-ES_tradnl" b="1" smtClean="0">
              <a:latin typeface="Century Gothic" panose="020B0502020202020204" pitchFamily="34" charset="0"/>
            </a:rPr>
            <a:t>Viejo </a:t>
          </a:r>
          <a:r>
            <a:rPr lang="es-MX" b="1" smtClean="0">
              <a:latin typeface="Century Gothic" panose="020B0502020202020204" pitchFamily="34" charset="0"/>
            </a:rPr>
            <a:t>–</a:t>
          </a:r>
          <a:r>
            <a:rPr lang="es-ES_tradnl" b="1" smtClean="0">
              <a:latin typeface="Century Gothic" panose="020B0502020202020204" pitchFamily="34" charset="0"/>
            </a:rPr>
            <a:t> vetus- añejo de años.</a:t>
          </a:r>
          <a:endParaRPr lang="es-MX">
            <a:latin typeface="Century Gothic" panose="020B0502020202020204" pitchFamily="34" charset="0"/>
          </a:endParaRPr>
        </a:p>
      </dgm:t>
    </dgm:pt>
    <dgm:pt modelId="{EF28E45C-4046-4190-9071-EB1209652881}" type="parTrans" cxnId="{5EABDA37-69F4-41E8-A01A-81EABD3C9D45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952FFBCD-99B2-45ED-9D92-83C15EBA4D29}" type="sibTrans" cxnId="{5EABDA37-69F4-41E8-A01A-81EABD3C9D45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EA56E6AA-5662-456C-99E1-73A5E573FF17}">
      <dgm:prSet/>
      <dgm:spPr/>
      <dgm:t>
        <a:bodyPr/>
        <a:lstStyle/>
        <a:p>
          <a:pPr rtl="0"/>
          <a:r>
            <a:rPr lang="es-ES_tradnl" b="1" dirty="0" smtClean="0">
              <a:latin typeface="Century Gothic" panose="020B0502020202020204" pitchFamily="34" charset="0"/>
            </a:rPr>
            <a:t>Anciano </a:t>
          </a:r>
          <a:r>
            <a:rPr lang="es-MX" b="1" dirty="0" smtClean="0">
              <a:latin typeface="Century Gothic" panose="020B0502020202020204" pitchFamily="34" charset="0"/>
            </a:rPr>
            <a:t>–</a:t>
          </a:r>
          <a:r>
            <a:rPr lang="es-ES_tradnl" b="1" dirty="0" smtClean="0">
              <a:latin typeface="Century Gothic" panose="020B0502020202020204" pitchFamily="34" charset="0"/>
            </a:rPr>
            <a:t> </a:t>
          </a:r>
          <a:r>
            <a:rPr lang="es-ES_tradnl" b="1" dirty="0" err="1" smtClean="0">
              <a:latin typeface="Century Gothic" panose="020B0502020202020204" pitchFamily="34" charset="0"/>
            </a:rPr>
            <a:t>antiano</a:t>
          </a:r>
          <a:r>
            <a:rPr lang="es-ES_tradnl" b="1" dirty="0" smtClean="0">
              <a:latin typeface="Century Gothic" panose="020B0502020202020204" pitchFamily="34" charset="0"/>
            </a:rPr>
            <a:t>, ante </a:t>
          </a:r>
          <a:r>
            <a:rPr lang="es-MX" b="1" dirty="0" smtClean="0">
              <a:latin typeface="Century Gothic" panose="020B0502020202020204" pitchFamily="34" charset="0"/>
            </a:rPr>
            <a:t>–</a:t>
          </a:r>
          <a:r>
            <a:rPr lang="es-ES_tradnl" b="1" dirty="0" smtClean="0">
              <a:latin typeface="Century Gothic" panose="020B0502020202020204" pitchFamily="34" charset="0"/>
            </a:rPr>
            <a:t> “él de antes”, “la persona de antes”.</a:t>
          </a:r>
          <a:endParaRPr lang="es-MX" dirty="0">
            <a:latin typeface="Century Gothic" panose="020B0502020202020204" pitchFamily="34" charset="0"/>
          </a:endParaRPr>
        </a:p>
      </dgm:t>
    </dgm:pt>
    <dgm:pt modelId="{3BECC6EC-A2BB-4B9C-8D13-654F3D8CD42C}" type="parTrans" cxnId="{1808DEFC-0F58-4E14-B264-014C3834784C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10E3FAAD-D94B-4546-898C-6EEF4876B855}" type="sibTrans" cxnId="{1808DEFC-0F58-4E14-B264-014C3834784C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5C3894AC-CCE0-4ABD-AF01-FC8FA8411F93}">
      <dgm:prSet/>
      <dgm:spPr/>
      <dgm:t>
        <a:bodyPr/>
        <a:lstStyle/>
        <a:p>
          <a:pPr rtl="0"/>
          <a:r>
            <a:rPr lang="es-ES_tradnl" b="1" smtClean="0">
              <a:latin typeface="Century Gothic" panose="020B0502020202020204" pitchFamily="34" charset="0"/>
            </a:rPr>
            <a:t>Senecto </a:t>
          </a:r>
          <a:r>
            <a:rPr lang="es-MX" b="1" smtClean="0">
              <a:latin typeface="Century Gothic" panose="020B0502020202020204" pitchFamily="34" charset="0"/>
            </a:rPr>
            <a:t>–</a:t>
          </a:r>
          <a:r>
            <a:rPr lang="es-ES_tradnl" b="1" smtClean="0">
              <a:latin typeface="Century Gothic" panose="020B0502020202020204" pitchFamily="34" charset="0"/>
            </a:rPr>
            <a:t> senex </a:t>
          </a:r>
          <a:r>
            <a:rPr lang="es-MX" b="1" smtClean="0">
              <a:latin typeface="Century Gothic" panose="020B0502020202020204" pitchFamily="34" charset="0"/>
            </a:rPr>
            <a:t>–</a:t>
          </a:r>
          <a:r>
            <a:rPr lang="es-ES_tradnl" b="1" smtClean="0">
              <a:latin typeface="Century Gothic" panose="020B0502020202020204" pitchFamily="34" charset="0"/>
            </a:rPr>
            <a:t> senescencia </a:t>
          </a:r>
          <a:r>
            <a:rPr lang="es-MX" b="1" smtClean="0">
              <a:latin typeface="Century Gothic" panose="020B0502020202020204" pitchFamily="34" charset="0"/>
            </a:rPr>
            <a:t>–</a:t>
          </a:r>
          <a:r>
            <a:rPr lang="es-ES_tradnl" b="1" smtClean="0">
              <a:latin typeface="Century Gothic" panose="020B0502020202020204" pitchFamily="34" charset="0"/>
            </a:rPr>
            <a:t> deterioro.</a:t>
          </a:r>
          <a:endParaRPr lang="es-MX">
            <a:latin typeface="Century Gothic" panose="020B0502020202020204" pitchFamily="34" charset="0"/>
          </a:endParaRPr>
        </a:p>
      </dgm:t>
    </dgm:pt>
    <dgm:pt modelId="{322D2C4D-8ADE-4B47-A453-F45D51DDDDC0}" type="parTrans" cxnId="{29C48711-AB3C-4890-8F81-0C14D65B936F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32AAA159-9A6A-4306-8B65-371963F07363}" type="sibTrans" cxnId="{29C48711-AB3C-4890-8F81-0C14D65B936F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14F216CD-3FCA-47CF-B649-9FF08B0AEF0A}">
      <dgm:prSet/>
      <dgm:spPr/>
      <dgm:t>
        <a:bodyPr/>
        <a:lstStyle/>
        <a:p>
          <a:pPr rtl="0"/>
          <a:r>
            <a:rPr lang="es-ES_tradnl" b="1" smtClean="0">
              <a:latin typeface="Century Gothic" panose="020B0502020202020204" pitchFamily="34" charset="0"/>
            </a:rPr>
            <a:t>Adulto mayor </a:t>
          </a:r>
          <a:r>
            <a:rPr lang="es-MX" b="1" smtClean="0">
              <a:latin typeface="Century Gothic" panose="020B0502020202020204" pitchFamily="34" charset="0"/>
            </a:rPr>
            <a:t>–</a:t>
          </a:r>
          <a:r>
            <a:rPr lang="es-ES_tradnl" b="1" smtClean="0">
              <a:latin typeface="Century Gothic" panose="020B0502020202020204" pitchFamily="34" charset="0"/>
            </a:rPr>
            <a:t> senior de señores- </a:t>
          </a:r>
          <a:endParaRPr lang="es-MX">
            <a:latin typeface="Century Gothic" panose="020B0502020202020204" pitchFamily="34" charset="0"/>
          </a:endParaRPr>
        </a:p>
      </dgm:t>
    </dgm:pt>
    <dgm:pt modelId="{BD17C501-E090-4F38-B6A3-D889DE13EEFD}" type="parTrans" cxnId="{1C0C5B19-20F0-4522-BBCE-210F5DB07EDF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72B68C4D-952A-40E0-A282-D96717958B7D}" type="sibTrans" cxnId="{1C0C5B19-20F0-4522-BBCE-210F5DB07EDF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DD7CCA48-95AA-454E-86E6-0245716829D4}" type="pres">
      <dgm:prSet presAssocID="{46515B7A-EA56-4A46-94C0-461BBCCF0C74}" presName="linear" presStyleCnt="0">
        <dgm:presLayoutVars>
          <dgm:animLvl val="lvl"/>
          <dgm:resizeHandles val="exact"/>
        </dgm:presLayoutVars>
      </dgm:prSet>
      <dgm:spPr/>
    </dgm:pt>
    <dgm:pt modelId="{0CEE5CDE-F29E-4565-A733-D3A82338B64D}" type="pres">
      <dgm:prSet presAssocID="{1226911B-D488-4C6C-95F6-5FE97AC51B3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E2905B6F-9F3C-4344-BB0E-EFDC7D0ECD03}" type="pres">
      <dgm:prSet presAssocID="{C7A28480-1C2A-4341-9F98-2BFB99BDE930}" presName="spacer" presStyleCnt="0"/>
      <dgm:spPr/>
    </dgm:pt>
    <dgm:pt modelId="{539AAC27-4089-4172-9D33-DB72E8985417}" type="pres">
      <dgm:prSet presAssocID="{E253D9E2-9822-4282-95BA-C9C18C6EF7C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777A521-664D-4F02-B9B4-FBC52FFA76C7}" type="pres">
      <dgm:prSet presAssocID="{952FFBCD-99B2-45ED-9D92-83C15EBA4D29}" presName="spacer" presStyleCnt="0"/>
      <dgm:spPr/>
    </dgm:pt>
    <dgm:pt modelId="{B216C245-6FA8-4070-9385-7F2C2709679F}" type="pres">
      <dgm:prSet presAssocID="{EA56E6AA-5662-456C-99E1-73A5E573FF1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2775E67-3CFC-4F06-ABCF-45D971AA1B2B}" type="pres">
      <dgm:prSet presAssocID="{10E3FAAD-D94B-4546-898C-6EEF4876B855}" presName="spacer" presStyleCnt="0"/>
      <dgm:spPr/>
    </dgm:pt>
    <dgm:pt modelId="{D899DEAF-D030-4A58-9202-BAEB74BDAE32}" type="pres">
      <dgm:prSet presAssocID="{5C3894AC-CCE0-4ABD-AF01-FC8FA8411F9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C87BB18-3E04-466F-9D8F-46A20747CECA}" type="pres">
      <dgm:prSet presAssocID="{32AAA159-9A6A-4306-8B65-371963F07363}" presName="spacer" presStyleCnt="0"/>
      <dgm:spPr/>
    </dgm:pt>
    <dgm:pt modelId="{E1809BCE-14DE-41A8-B214-DEECF890C5A6}" type="pres">
      <dgm:prSet presAssocID="{14F216CD-3FCA-47CF-B649-9FF08B0AEF0A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E8DDB0D-7052-445A-9AF5-9C0D758BF343}" type="presOf" srcId="{1226911B-D488-4C6C-95F6-5FE97AC51B32}" destId="{0CEE5CDE-F29E-4565-A733-D3A82338B64D}" srcOrd="0" destOrd="0" presId="urn:microsoft.com/office/officeart/2005/8/layout/vList2"/>
    <dgm:cxn modelId="{B3211BE9-F68B-4621-9C29-535CBD392640}" type="presOf" srcId="{14F216CD-3FCA-47CF-B649-9FF08B0AEF0A}" destId="{E1809BCE-14DE-41A8-B214-DEECF890C5A6}" srcOrd="0" destOrd="0" presId="urn:microsoft.com/office/officeart/2005/8/layout/vList2"/>
    <dgm:cxn modelId="{521C93EC-5363-4420-ABEB-0DC775B5B7A2}" type="presOf" srcId="{46515B7A-EA56-4A46-94C0-461BBCCF0C74}" destId="{DD7CCA48-95AA-454E-86E6-0245716829D4}" srcOrd="0" destOrd="0" presId="urn:microsoft.com/office/officeart/2005/8/layout/vList2"/>
    <dgm:cxn modelId="{2FFDC4E2-A94F-42B9-A3E8-A55979B2E5CC}" type="presOf" srcId="{EA56E6AA-5662-456C-99E1-73A5E573FF17}" destId="{B216C245-6FA8-4070-9385-7F2C2709679F}" srcOrd="0" destOrd="0" presId="urn:microsoft.com/office/officeart/2005/8/layout/vList2"/>
    <dgm:cxn modelId="{29C48711-AB3C-4890-8F81-0C14D65B936F}" srcId="{46515B7A-EA56-4A46-94C0-461BBCCF0C74}" destId="{5C3894AC-CCE0-4ABD-AF01-FC8FA8411F93}" srcOrd="3" destOrd="0" parTransId="{322D2C4D-8ADE-4B47-A453-F45D51DDDDC0}" sibTransId="{32AAA159-9A6A-4306-8B65-371963F07363}"/>
    <dgm:cxn modelId="{5EABDA37-69F4-41E8-A01A-81EABD3C9D45}" srcId="{46515B7A-EA56-4A46-94C0-461BBCCF0C74}" destId="{E253D9E2-9822-4282-95BA-C9C18C6EF7C9}" srcOrd="1" destOrd="0" parTransId="{EF28E45C-4046-4190-9071-EB1209652881}" sibTransId="{952FFBCD-99B2-45ED-9D92-83C15EBA4D29}"/>
    <dgm:cxn modelId="{E143F8F5-2D56-4643-879B-AFE88E074BE0}" type="presOf" srcId="{5C3894AC-CCE0-4ABD-AF01-FC8FA8411F93}" destId="{D899DEAF-D030-4A58-9202-BAEB74BDAE32}" srcOrd="0" destOrd="0" presId="urn:microsoft.com/office/officeart/2005/8/layout/vList2"/>
    <dgm:cxn modelId="{A5C42494-F49B-41AB-8168-4B485EA25A90}" type="presOf" srcId="{E253D9E2-9822-4282-95BA-C9C18C6EF7C9}" destId="{539AAC27-4089-4172-9D33-DB72E8985417}" srcOrd="0" destOrd="0" presId="urn:microsoft.com/office/officeart/2005/8/layout/vList2"/>
    <dgm:cxn modelId="{3B96CE09-B8EE-43E6-939F-BFCE71EB272A}" srcId="{46515B7A-EA56-4A46-94C0-461BBCCF0C74}" destId="{1226911B-D488-4C6C-95F6-5FE97AC51B32}" srcOrd="0" destOrd="0" parTransId="{FB65F415-3347-4738-ADE9-489CF318C1D6}" sibTransId="{C7A28480-1C2A-4341-9F98-2BFB99BDE930}"/>
    <dgm:cxn modelId="{1C0C5B19-20F0-4522-BBCE-210F5DB07EDF}" srcId="{46515B7A-EA56-4A46-94C0-461BBCCF0C74}" destId="{14F216CD-3FCA-47CF-B649-9FF08B0AEF0A}" srcOrd="4" destOrd="0" parTransId="{BD17C501-E090-4F38-B6A3-D889DE13EEFD}" sibTransId="{72B68C4D-952A-40E0-A282-D96717958B7D}"/>
    <dgm:cxn modelId="{1808DEFC-0F58-4E14-B264-014C3834784C}" srcId="{46515B7A-EA56-4A46-94C0-461BBCCF0C74}" destId="{EA56E6AA-5662-456C-99E1-73A5E573FF17}" srcOrd="2" destOrd="0" parTransId="{3BECC6EC-A2BB-4B9C-8D13-654F3D8CD42C}" sibTransId="{10E3FAAD-D94B-4546-898C-6EEF4876B855}"/>
    <dgm:cxn modelId="{D66B9E94-CD51-4E8A-A95A-17102FD0119E}" type="presParOf" srcId="{DD7CCA48-95AA-454E-86E6-0245716829D4}" destId="{0CEE5CDE-F29E-4565-A733-D3A82338B64D}" srcOrd="0" destOrd="0" presId="urn:microsoft.com/office/officeart/2005/8/layout/vList2"/>
    <dgm:cxn modelId="{CD47B1CA-B440-4E2A-8857-BEA6184017C4}" type="presParOf" srcId="{DD7CCA48-95AA-454E-86E6-0245716829D4}" destId="{E2905B6F-9F3C-4344-BB0E-EFDC7D0ECD03}" srcOrd="1" destOrd="0" presId="urn:microsoft.com/office/officeart/2005/8/layout/vList2"/>
    <dgm:cxn modelId="{E3A56004-F907-4374-B6F4-FBFCB881C64C}" type="presParOf" srcId="{DD7CCA48-95AA-454E-86E6-0245716829D4}" destId="{539AAC27-4089-4172-9D33-DB72E8985417}" srcOrd="2" destOrd="0" presId="urn:microsoft.com/office/officeart/2005/8/layout/vList2"/>
    <dgm:cxn modelId="{797DC20C-0E25-4616-885B-7932F4634309}" type="presParOf" srcId="{DD7CCA48-95AA-454E-86E6-0245716829D4}" destId="{8777A521-664D-4F02-B9B4-FBC52FFA76C7}" srcOrd="3" destOrd="0" presId="urn:microsoft.com/office/officeart/2005/8/layout/vList2"/>
    <dgm:cxn modelId="{E79859B8-06FF-4E6C-832D-7B097047C0A1}" type="presParOf" srcId="{DD7CCA48-95AA-454E-86E6-0245716829D4}" destId="{B216C245-6FA8-4070-9385-7F2C2709679F}" srcOrd="4" destOrd="0" presId="urn:microsoft.com/office/officeart/2005/8/layout/vList2"/>
    <dgm:cxn modelId="{4F1804AB-ADA3-44F9-B35F-E0D0B0796B67}" type="presParOf" srcId="{DD7CCA48-95AA-454E-86E6-0245716829D4}" destId="{C2775E67-3CFC-4F06-ABCF-45D971AA1B2B}" srcOrd="5" destOrd="0" presId="urn:microsoft.com/office/officeart/2005/8/layout/vList2"/>
    <dgm:cxn modelId="{B63C85C2-0A41-44C8-B5C9-0B66B2D5C345}" type="presParOf" srcId="{DD7CCA48-95AA-454E-86E6-0245716829D4}" destId="{D899DEAF-D030-4A58-9202-BAEB74BDAE32}" srcOrd="6" destOrd="0" presId="urn:microsoft.com/office/officeart/2005/8/layout/vList2"/>
    <dgm:cxn modelId="{526E5C01-0459-4A70-BD82-55FDF9090A2B}" type="presParOf" srcId="{DD7CCA48-95AA-454E-86E6-0245716829D4}" destId="{3C87BB18-3E04-466F-9D8F-46A20747CECA}" srcOrd="7" destOrd="0" presId="urn:microsoft.com/office/officeart/2005/8/layout/vList2"/>
    <dgm:cxn modelId="{77932F6D-4C7D-48CC-94AB-E852EEFF61B0}" type="presParOf" srcId="{DD7CCA48-95AA-454E-86E6-0245716829D4}" destId="{E1809BCE-14DE-41A8-B214-DEECF890C5A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80B97D-10A4-5D44-AA03-AD06B649A077}" type="doc">
      <dgm:prSet loTypeId="urn:microsoft.com/office/officeart/2005/8/layout/venn1" loCatId="" qsTypeId="urn:microsoft.com/office/officeart/2005/8/quickstyle/simple4" qsCatId="simple" csTypeId="urn:microsoft.com/office/officeart/2005/8/colors/colorful1" csCatId="colorful" phldr="1"/>
      <dgm:spPr/>
    </dgm:pt>
    <dgm:pt modelId="{0C833B43-EF8A-E149-BDB9-3BE97CC2515B}">
      <dgm:prSet phldrT="[Texto]"/>
      <dgm:spPr/>
      <dgm:t>
        <a:bodyPr/>
        <a:lstStyle/>
        <a:p>
          <a:r>
            <a:rPr lang="es-ES_tradnl" dirty="0" smtClean="0">
              <a:latin typeface="Century Gothic" panose="020B0502020202020204" pitchFamily="34" charset="0"/>
            </a:rPr>
            <a:t>Envejecimiento primario o fisiológico</a:t>
          </a:r>
          <a:endParaRPr lang="es-ES_tradnl" dirty="0">
            <a:latin typeface="Century Gothic" panose="020B0502020202020204" pitchFamily="34" charset="0"/>
          </a:endParaRPr>
        </a:p>
      </dgm:t>
    </dgm:pt>
    <dgm:pt modelId="{381BAD42-5E7D-044C-813F-E4A3A94FEFD3}" type="parTrans" cxnId="{C1806E9E-04C0-7D48-B7D1-1094D12BA6AB}">
      <dgm:prSet/>
      <dgm:spPr/>
      <dgm:t>
        <a:bodyPr/>
        <a:lstStyle/>
        <a:p>
          <a:endParaRPr lang="es-ES_tradnl"/>
        </a:p>
      </dgm:t>
    </dgm:pt>
    <dgm:pt modelId="{54EBDCB6-C330-4149-8155-A31EB0AA42F9}" type="sibTrans" cxnId="{C1806E9E-04C0-7D48-B7D1-1094D12BA6AB}">
      <dgm:prSet/>
      <dgm:spPr/>
      <dgm:t>
        <a:bodyPr/>
        <a:lstStyle/>
        <a:p>
          <a:endParaRPr lang="es-ES_tradnl"/>
        </a:p>
      </dgm:t>
    </dgm:pt>
    <dgm:pt modelId="{3095A203-B894-2444-B142-C0AF5AF9BED1}">
      <dgm:prSet phldrT="[Texto]" custT="1"/>
      <dgm:spPr/>
      <dgm:t>
        <a:bodyPr/>
        <a:lstStyle/>
        <a:p>
          <a:r>
            <a:rPr lang="es-ES_tradnl" sz="1800" dirty="0" smtClean="0">
              <a:latin typeface="Century Gothic" panose="020B0502020202020204" pitchFamily="34" charset="0"/>
            </a:rPr>
            <a:t>Envejecimiento secundario o patológico</a:t>
          </a:r>
          <a:endParaRPr lang="es-ES_tradnl" sz="1800" dirty="0">
            <a:latin typeface="Century Gothic" panose="020B0502020202020204" pitchFamily="34" charset="0"/>
          </a:endParaRPr>
        </a:p>
      </dgm:t>
    </dgm:pt>
    <dgm:pt modelId="{2F255354-DE57-F74E-8203-EF3604568BF2}" type="parTrans" cxnId="{BDF8C0BF-C6E4-B048-8948-DA38262D04BC}">
      <dgm:prSet/>
      <dgm:spPr/>
      <dgm:t>
        <a:bodyPr/>
        <a:lstStyle/>
        <a:p>
          <a:endParaRPr lang="es-ES_tradnl"/>
        </a:p>
      </dgm:t>
    </dgm:pt>
    <dgm:pt modelId="{06B04FF4-8CC6-5040-9DEA-97D528C852C3}" type="sibTrans" cxnId="{BDF8C0BF-C6E4-B048-8948-DA38262D04BC}">
      <dgm:prSet/>
      <dgm:spPr/>
      <dgm:t>
        <a:bodyPr/>
        <a:lstStyle/>
        <a:p>
          <a:endParaRPr lang="es-ES_tradnl"/>
        </a:p>
      </dgm:t>
    </dgm:pt>
    <dgm:pt modelId="{D0FEF18B-F9A2-E047-BDE0-68A508913FD9}" type="pres">
      <dgm:prSet presAssocID="{E880B97D-10A4-5D44-AA03-AD06B649A077}" presName="compositeShape" presStyleCnt="0">
        <dgm:presLayoutVars>
          <dgm:chMax val="7"/>
          <dgm:dir/>
          <dgm:resizeHandles val="exact"/>
        </dgm:presLayoutVars>
      </dgm:prSet>
      <dgm:spPr/>
    </dgm:pt>
    <dgm:pt modelId="{BB70FF3C-6003-6449-BFC3-4FA449C9AC97}" type="pres">
      <dgm:prSet presAssocID="{0C833B43-EF8A-E149-BDB9-3BE97CC2515B}" presName="circ1" presStyleLbl="vennNode1" presStyleIdx="0" presStyleCnt="2"/>
      <dgm:spPr/>
      <dgm:t>
        <a:bodyPr/>
        <a:lstStyle/>
        <a:p>
          <a:endParaRPr lang="es-ES_tradnl"/>
        </a:p>
      </dgm:t>
    </dgm:pt>
    <dgm:pt modelId="{1F20B727-2438-5344-BC50-BC0A1CE4F2D4}" type="pres">
      <dgm:prSet presAssocID="{0C833B43-EF8A-E149-BDB9-3BE97CC2515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91761AB-F167-CF47-8807-CCF289141203}" type="pres">
      <dgm:prSet presAssocID="{3095A203-B894-2444-B142-C0AF5AF9BED1}" presName="circ2" presStyleLbl="vennNode1" presStyleIdx="1" presStyleCnt="2"/>
      <dgm:spPr/>
      <dgm:t>
        <a:bodyPr/>
        <a:lstStyle/>
        <a:p>
          <a:endParaRPr lang="es-ES_tradnl"/>
        </a:p>
      </dgm:t>
    </dgm:pt>
    <dgm:pt modelId="{BA5A167A-F09F-C849-91A2-24B0348C8C72}" type="pres">
      <dgm:prSet presAssocID="{3095A203-B894-2444-B142-C0AF5AF9BED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1654032B-66E2-4ED0-97D3-29815AE9EAC0}" type="presOf" srcId="{3095A203-B894-2444-B142-C0AF5AF9BED1}" destId="{F91761AB-F167-CF47-8807-CCF289141203}" srcOrd="0" destOrd="0" presId="urn:microsoft.com/office/officeart/2005/8/layout/venn1"/>
    <dgm:cxn modelId="{86EFC444-B652-4DBA-A056-656401D1FDA4}" type="presOf" srcId="{E880B97D-10A4-5D44-AA03-AD06B649A077}" destId="{D0FEF18B-F9A2-E047-BDE0-68A508913FD9}" srcOrd="0" destOrd="0" presId="urn:microsoft.com/office/officeart/2005/8/layout/venn1"/>
    <dgm:cxn modelId="{6CC54AC0-9CBA-4D7B-B467-C4E00B7DDDBA}" type="presOf" srcId="{0C833B43-EF8A-E149-BDB9-3BE97CC2515B}" destId="{1F20B727-2438-5344-BC50-BC0A1CE4F2D4}" srcOrd="1" destOrd="0" presId="urn:microsoft.com/office/officeart/2005/8/layout/venn1"/>
    <dgm:cxn modelId="{C1806E9E-04C0-7D48-B7D1-1094D12BA6AB}" srcId="{E880B97D-10A4-5D44-AA03-AD06B649A077}" destId="{0C833B43-EF8A-E149-BDB9-3BE97CC2515B}" srcOrd="0" destOrd="0" parTransId="{381BAD42-5E7D-044C-813F-E4A3A94FEFD3}" sibTransId="{54EBDCB6-C330-4149-8155-A31EB0AA42F9}"/>
    <dgm:cxn modelId="{88206C2C-B44D-46A6-A01B-0C59648E01A3}" type="presOf" srcId="{3095A203-B894-2444-B142-C0AF5AF9BED1}" destId="{BA5A167A-F09F-C849-91A2-24B0348C8C72}" srcOrd="1" destOrd="0" presId="urn:microsoft.com/office/officeart/2005/8/layout/venn1"/>
    <dgm:cxn modelId="{7A515E3A-AC47-42E9-A9F2-28DFD9CF97E5}" type="presOf" srcId="{0C833B43-EF8A-E149-BDB9-3BE97CC2515B}" destId="{BB70FF3C-6003-6449-BFC3-4FA449C9AC97}" srcOrd="0" destOrd="0" presId="urn:microsoft.com/office/officeart/2005/8/layout/venn1"/>
    <dgm:cxn modelId="{BDF8C0BF-C6E4-B048-8948-DA38262D04BC}" srcId="{E880B97D-10A4-5D44-AA03-AD06B649A077}" destId="{3095A203-B894-2444-B142-C0AF5AF9BED1}" srcOrd="1" destOrd="0" parTransId="{2F255354-DE57-F74E-8203-EF3604568BF2}" sibTransId="{06B04FF4-8CC6-5040-9DEA-97D528C852C3}"/>
    <dgm:cxn modelId="{FE669F75-BBFE-4B0C-A1C5-60651C39617C}" type="presParOf" srcId="{D0FEF18B-F9A2-E047-BDE0-68A508913FD9}" destId="{BB70FF3C-6003-6449-BFC3-4FA449C9AC97}" srcOrd="0" destOrd="0" presId="urn:microsoft.com/office/officeart/2005/8/layout/venn1"/>
    <dgm:cxn modelId="{8E4D605E-16CA-4C5B-AA85-379ED9E5F782}" type="presParOf" srcId="{D0FEF18B-F9A2-E047-BDE0-68A508913FD9}" destId="{1F20B727-2438-5344-BC50-BC0A1CE4F2D4}" srcOrd="1" destOrd="0" presId="urn:microsoft.com/office/officeart/2005/8/layout/venn1"/>
    <dgm:cxn modelId="{F41CED0E-A10C-4734-8605-25AC9EC2ECB7}" type="presParOf" srcId="{D0FEF18B-F9A2-E047-BDE0-68A508913FD9}" destId="{F91761AB-F167-CF47-8807-CCF289141203}" srcOrd="2" destOrd="0" presId="urn:microsoft.com/office/officeart/2005/8/layout/venn1"/>
    <dgm:cxn modelId="{6753E6FC-C51B-4E81-A523-F4A17DED6440}" type="presParOf" srcId="{D0FEF18B-F9A2-E047-BDE0-68A508913FD9}" destId="{BA5A167A-F09F-C849-91A2-24B0348C8C72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DFE6B4-3898-4E83-9140-2F42469051BF}">
      <dsp:nvSpPr>
        <dsp:cNvPr id="0" name=""/>
        <dsp:cNvSpPr/>
      </dsp:nvSpPr>
      <dsp:spPr>
        <a:xfrm>
          <a:off x="0" y="127980"/>
          <a:ext cx="4937760" cy="3767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>
              <a:latin typeface="Century Gothic" panose="020B0502020202020204" pitchFamily="34" charset="0"/>
            </a:rPr>
            <a:t>El envejecimiento es una etapa de la vida caracterizada por la disminución progresiva y generalizada de la función del organismo, con un estado de menor adaptación al cambio y con una capacidad disminuida para la restauración homeostática.</a:t>
          </a:r>
          <a:endParaRPr lang="es-MX" sz="2300" kern="1200" dirty="0">
            <a:latin typeface="Century Gothic" panose="020B0502020202020204" pitchFamily="34" charset="0"/>
          </a:endParaRPr>
        </a:p>
      </dsp:txBody>
      <dsp:txXfrm>
        <a:off x="183909" y="311889"/>
        <a:ext cx="4569942" cy="33995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EE5CDE-F29E-4565-A733-D3A82338B64D}">
      <dsp:nvSpPr>
        <dsp:cNvPr id="0" name=""/>
        <dsp:cNvSpPr/>
      </dsp:nvSpPr>
      <dsp:spPr>
        <a:xfrm>
          <a:off x="0" y="433529"/>
          <a:ext cx="4937760" cy="596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i="1" kern="1200" dirty="0" smtClean="0">
              <a:latin typeface="Century Gothic" panose="020B0502020202020204" pitchFamily="34" charset="0"/>
            </a:rPr>
            <a:t>“</a:t>
          </a:r>
          <a:r>
            <a:rPr lang="es-ES_tradnl" sz="1500" b="1" i="1" kern="1200" dirty="0" smtClean="0">
              <a:latin typeface="Century Gothic" panose="020B0502020202020204" pitchFamily="34" charset="0"/>
            </a:rPr>
            <a:t>La vejez es como todo lo demás: para hacer de ella un éxito hay que empezar joven”. Fred </a:t>
          </a:r>
          <a:r>
            <a:rPr lang="es-ES_tradnl" sz="1500" b="1" i="1" kern="1200" dirty="0" err="1" smtClean="0">
              <a:latin typeface="Century Gothic" panose="020B0502020202020204" pitchFamily="34" charset="0"/>
            </a:rPr>
            <a:t>Astaire</a:t>
          </a:r>
          <a:r>
            <a:rPr lang="es-ES_tradnl" sz="1500" b="1" i="1" kern="1200" dirty="0" smtClean="0">
              <a:latin typeface="Century Gothic" panose="020B0502020202020204" pitchFamily="34" charset="0"/>
            </a:rPr>
            <a:t>.</a:t>
          </a:r>
          <a:endParaRPr lang="es-MX" sz="1500" kern="1200" dirty="0">
            <a:latin typeface="Century Gothic" panose="020B0502020202020204" pitchFamily="34" charset="0"/>
          </a:endParaRPr>
        </a:p>
      </dsp:txBody>
      <dsp:txXfrm>
        <a:off x="29128" y="462657"/>
        <a:ext cx="4879504" cy="538444"/>
      </dsp:txXfrm>
    </dsp:sp>
    <dsp:sp modelId="{539AAC27-4089-4172-9D33-DB72E8985417}">
      <dsp:nvSpPr>
        <dsp:cNvPr id="0" name=""/>
        <dsp:cNvSpPr/>
      </dsp:nvSpPr>
      <dsp:spPr>
        <a:xfrm>
          <a:off x="0" y="1073429"/>
          <a:ext cx="4937760" cy="596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smtClean="0">
              <a:latin typeface="Century Gothic" panose="020B0502020202020204" pitchFamily="34" charset="0"/>
            </a:rPr>
            <a:t>Viejo </a:t>
          </a:r>
          <a:r>
            <a:rPr lang="es-MX" sz="1500" b="1" kern="1200" smtClean="0">
              <a:latin typeface="Century Gothic" panose="020B0502020202020204" pitchFamily="34" charset="0"/>
            </a:rPr>
            <a:t>–</a:t>
          </a:r>
          <a:r>
            <a:rPr lang="es-ES_tradnl" sz="1500" b="1" kern="1200" smtClean="0">
              <a:latin typeface="Century Gothic" panose="020B0502020202020204" pitchFamily="34" charset="0"/>
            </a:rPr>
            <a:t> vetus- añejo de años.</a:t>
          </a:r>
          <a:endParaRPr lang="es-MX" sz="1500" kern="1200">
            <a:latin typeface="Century Gothic" panose="020B0502020202020204" pitchFamily="34" charset="0"/>
          </a:endParaRPr>
        </a:p>
      </dsp:txBody>
      <dsp:txXfrm>
        <a:off x="29128" y="1102557"/>
        <a:ext cx="4879504" cy="538444"/>
      </dsp:txXfrm>
    </dsp:sp>
    <dsp:sp modelId="{B216C245-6FA8-4070-9385-7F2C2709679F}">
      <dsp:nvSpPr>
        <dsp:cNvPr id="0" name=""/>
        <dsp:cNvSpPr/>
      </dsp:nvSpPr>
      <dsp:spPr>
        <a:xfrm>
          <a:off x="0" y="1713329"/>
          <a:ext cx="4937760" cy="596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dirty="0" smtClean="0">
              <a:latin typeface="Century Gothic" panose="020B0502020202020204" pitchFamily="34" charset="0"/>
            </a:rPr>
            <a:t>Anciano </a:t>
          </a:r>
          <a:r>
            <a:rPr lang="es-MX" sz="1500" b="1" kern="1200" dirty="0" smtClean="0">
              <a:latin typeface="Century Gothic" panose="020B0502020202020204" pitchFamily="34" charset="0"/>
            </a:rPr>
            <a:t>–</a:t>
          </a:r>
          <a:r>
            <a:rPr lang="es-ES_tradnl" sz="1500" b="1" kern="1200" dirty="0" smtClean="0">
              <a:latin typeface="Century Gothic" panose="020B0502020202020204" pitchFamily="34" charset="0"/>
            </a:rPr>
            <a:t> </a:t>
          </a:r>
          <a:r>
            <a:rPr lang="es-ES_tradnl" sz="1500" b="1" kern="1200" dirty="0" err="1" smtClean="0">
              <a:latin typeface="Century Gothic" panose="020B0502020202020204" pitchFamily="34" charset="0"/>
            </a:rPr>
            <a:t>antiano</a:t>
          </a:r>
          <a:r>
            <a:rPr lang="es-ES_tradnl" sz="1500" b="1" kern="1200" dirty="0" smtClean="0">
              <a:latin typeface="Century Gothic" panose="020B0502020202020204" pitchFamily="34" charset="0"/>
            </a:rPr>
            <a:t>, ante </a:t>
          </a:r>
          <a:r>
            <a:rPr lang="es-MX" sz="1500" b="1" kern="1200" dirty="0" smtClean="0">
              <a:latin typeface="Century Gothic" panose="020B0502020202020204" pitchFamily="34" charset="0"/>
            </a:rPr>
            <a:t>–</a:t>
          </a:r>
          <a:r>
            <a:rPr lang="es-ES_tradnl" sz="1500" b="1" kern="1200" dirty="0" smtClean="0">
              <a:latin typeface="Century Gothic" panose="020B0502020202020204" pitchFamily="34" charset="0"/>
            </a:rPr>
            <a:t> “él de antes”, “la persona de antes”.</a:t>
          </a:r>
          <a:endParaRPr lang="es-MX" sz="1500" kern="1200" dirty="0">
            <a:latin typeface="Century Gothic" panose="020B0502020202020204" pitchFamily="34" charset="0"/>
          </a:endParaRPr>
        </a:p>
      </dsp:txBody>
      <dsp:txXfrm>
        <a:off x="29128" y="1742457"/>
        <a:ext cx="4879504" cy="538444"/>
      </dsp:txXfrm>
    </dsp:sp>
    <dsp:sp modelId="{D899DEAF-D030-4A58-9202-BAEB74BDAE32}">
      <dsp:nvSpPr>
        <dsp:cNvPr id="0" name=""/>
        <dsp:cNvSpPr/>
      </dsp:nvSpPr>
      <dsp:spPr>
        <a:xfrm>
          <a:off x="0" y="2353230"/>
          <a:ext cx="4937760" cy="596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smtClean="0">
              <a:latin typeface="Century Gothic" panose="020B0502020202020204" pitchFamily="34" charset="0"/>
            </a:rPr>
            <a:t>Senecto </a:t>
          </a:r>
          <a:r>
            <a:rPr lang="es-MX" sz="1500" b="1" kern="1200" smtClean="0">
              <a:latin typeface="Century Gothic" panose="020B0502020202020204" pitchFamily="34" charset="0"/>
            </a:rPr>
            <a:t>–</a:t>
          </a:r>
          <a:r>
            <a:rPr lang="es-ES_tradnl" sz="1500" b="1" kern="1200" smtClean="0">
              <a:latin typeface="Century Gothic" panose="020B0502020202020204" pitchFamily="34" charset="0"/>
            </a:rPr>
            <a:t> senex </a:t>
          </a:r>
          <a:r>
            <a:rPr lang="es-MX" sz="1500" b="1" kern="1200" smtClean="0">
              <a:latin typeface="Century Gothic" panose="020B0502020202020204" pitchFamily="34" charset="0"/>
            </a:rPr>
            <a:t>–</a:t>
          </a:r>
          <a:r>
            <a:rPr lang="es-ES_tradnl" sz="1500" b="1" kern="1200" smtClean="0">
              <a:latin typeface="Century Gothic" panose="020B0502020202020204" pitchFamily="34" charset="0"/>
            </a:rPr>
            <a:t> senescencia </a:t>
          </a:r>
          <a:r>
            <a:rPr lang="es-MX" sz="1500" b="1" kern="1200" smtClean="0">
              <a:latin typeface="Century Gothic" panose="020B0502020202020204" pitchFamily="34" charset="0"/>
            </a:rPr>
            <a:t>–</a:t>
          </a:r>
          <a:r>
            <a:rPr lang="es-ES_tradnl" sz="1500" b="1" kern="1200" smtClean="0">
              <a:latin typeface="Century Gothic" panose="020B0502020202020204" pitchFamily="34" charset="0"/>
            </a:rPr>
            <a:t> deterioro.</a:t>
          </a:r>
          <a:endParaRPr lang="es-MX" sz="1500" kern="1200">
            <a:latin typeface="Century Gothic" panose="020B0502020202020204" pitchFamily="34" charset="0"/>
          </a:endParaRPr>
        </a:p>
      </dsp:txBody>
      <dsp:txXfrm>
        <a:off x="29128" y="2382358"/>
        <a:ext cx="4879504" cy="538444"/>
      </dsp:txXfrm>
    </dsp:sp>
    <dsp:sp modelId="{E1809BCE-14DE-41A8-B214-DEECF890C5A6}">
      <dsp:nvSpPr>
        <dsp:cNvPr id="0" name=""/>
        <dsp:cNvSpPr/>
      </dsp:nvSpPr>
      <dsp:spPr>
        <a:xfrm>
          <a:off x="0" y="2993130"/>
          <a:ext cx="4937760" cy="596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smtClean="0">
              <a:latin typeface="Century Gothic" panose="020B0502020202020204" pitchFamily="34" charset="0"/>
            </a:rPr>
            <a:t>Adulto mayor </a:t>
          </a:r>
          <a:r>
            <a:rPr lang="es-MX" sz="1500" b="1" kern="1200" smtClean="0">
              <a:latin typeface="Century Gothic" panose="020B0502020202020204" pitchFamily="34" charset="0"/>
            </a:rPr>
            <a:t>–</a:t>
          </a:r>
          <a:r>
            <a:rPr lang="es-ES_tradnl" sz="1500" b="1" kern="1200" smtClean="0">
              <a:latin typeface="Century Gothic" panose="020B0502020202020204" pitchFamily="34" charset="0"/>
            </a:rPr>
            <a:t> senior de señores- </a:t>
          </a:r>
          <a:endParaRPr lang="es-MX" sz="1500" kern="1200">
            <a:latin typeface="Century Gothic" panose="020B0502020202020204" pitchFamily="34" charset="0"/>
          </a:endParaRPr>
        </a:p>
      </dsp:txBody>
      <dsp:txXfrm>
        <a:off x="29128" y="3022258"/>
        <a:ext cx="4879504" cy="5384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0FF3C-6003-6449-BFC3-4FA449C9AC97}">
      <dsp:nvSpPr>
        <dsp:cNvPr id="0" name=""/>
        <dsp:cNvSpPr/>
      </dsp:nvSpPr>
      <dsp:spPr>
        <a:xfrm>
          <a:off x="254713" y="8243"/>
          <a:ext cx="3014157" cy="3014157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alpha val="5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alpha val="5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latin typeface="Century Gothic" panose="020B0502020202020204" pitchFamily="34" charset="0"/>
            </a:rPr>
            <a:t>Envejecimiento primario o fisiológico</a:t>
          </a:r>
          <a:endParaRPr lang="es-ES_tradnl" sz="1800" kern="1200" dirty="0">
            <a:latin typeface="Century Gothic" panose="020B0502020202020204" pitchFamily="34" charset="0"/>
          </a:endParaRPr>
        </a:p>
      </dsp:txBody>
      <dsp:txXfrm>
        <a:off x="675609" y="363677"/>
        <a:ext cx="1737892" cy="2303289"/>
      </dsp:txXfrm>
    </dsp:sp>
    <dsp:sp modelId="{F91761AB-F167-CF47-8807-CCF289141203}">
      <dsp:nvSpPr>
        <dsp:cNvPr id="0" name=""/>
        <dsp:cNvSpPr/>
      </dsp:nvSpPr>
      <dsp:spPr>
        <a:xfrm>
          <a:off x="2427079" y="8243"/>
          <a:ext cx="3014157" cy="301415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3">
                <a:alpha val="5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3">
                <a:alpha val="5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latin typeface="Century Gothic" panose="020B0502020202020204" pitchFamily="34" charset="0"/>
            </a:rPr>
            <a:t>Envejecimiento secundario o patológico</a:t>
          </a:r>
          <a:endParaRPr lang="es-ES_tradnl" sz="1800" kern="1200" dirty="0">
            <a:latin typeface="Century Gothic" panose="020B0502020202020204" pitchFamily="34" charset="0"/>
          </a:endParaRPr>
        </a:p>
      </dsp:txBody>
      <dsp:txXfrm>
        <a:off x="3282448" y="363677"/>
        <a:ext cx="1737892" cy="2303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07CCC-DFFE-7F40-ACCA-A26C1CC69F62}" type="datetimeFigureOut">
              <a:t>28/09/2018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9AF42-B6C0-D344-A4BF-D476E858289C}" type="slidenum"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38746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9AF42-B6C0-D344-A4BF-D476E858289C}" type="slidenum"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92041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6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_tradnl" altLang="es-ES_tradnl"/>
              <a:t>La edad biológica vs la edad cronológica.</a:t>
            </a:r>
          </a:p>
          <a:p>
            <a:pPr eaLnBrk="1" hangingPunct="1">
              <a:spcBef>
                <a:spcPct val="0"/>
              </a:spcBef>
            </a:pPr>
            <a:r>
              <a:rPr lang="es-ES_tradnl" altLang="es-ES_tradnl"/>
              <a:t>De esto depende la pluripatología, la atípia o presentación inespecífica de la enfermedad, la presencia de cronicidad e invalidez</a:t>
            </a:r>
          </a:p>
        </p:txBody>
      </p:sp>
      <p:sp>
        <p:nvSpPr>
          <p:cNvPr id="21507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C9B3370B-3528-9144-BFE0-53E72715D299}" type="slidenum">
              <a:rPr lang="es-ES_tradnl" altLang="es-ES_tradnl"/>
              <a:pPr/>
              <a:t>13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1322724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_tradnl" dirty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E5AB-16FD-2149-93CB-BC72AE0D9E97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‹Nº›</a:t>
            </a:fld>
            <a:endParaRPr lang="es-ES_trad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74D5-B38F-F74B-9D5F-04EDFF44D159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BFCE-7268-CD40-95E3-F5A3FFA07CA8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F2F-D539-B34E-B952-3804392B9303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1956-3F12-3D4E-9352-86B26AA6D82F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‹Nº›</a:t>
            </a:fld>
            <a:endParaRPr lang="es-ES_trad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4F13-962E-8542-85E6-85B8A5F60988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2D52-5377-6048-AF59-ADEF3222F819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AFED-86CA-C842-97FA-13D42485DB53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2029-5350-0A48-8A4D-70307642361F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‹Nº›</a:t>
            </a:fld>
            <a:endParaRPr lang="es-ES_tradnl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75A9D0-2F39-BE43-B115-B4125BE1FAF2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06BD83-CD71-374E-B6A8-07E80D863454}" type="slidenum">
              <a:t>‹Nº›</a:t>
            </a:fld>
            <a:endParaRPr lang="es-ES_tradnl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F472-60B3-2246-BFCF-684CC62C119B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9B97741-4576-5E43-B79D-D04F599245D6}" type="datetime1">
              <a:rPr lang="es-MX" smtClean="0"/>
              <a:t>28/09/2018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106BD83-CD71-374E-B6A8-07E80D863454}" type="slidenum">
              <a:t>‹Nº›</a:t>
            </a:fld>
            <a:endParaRPr lang="es-ES_trad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24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3" y="166065"/>
            <a:ext cx="2147919" cy="189630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305301" y="1114218"/>
            <a:ext cx="7614490" cy="1144073"/>
          </a:xfrm>
        </p:spPr>
        <p:txBody>
          <a:bodyPr>
            <a:noAutofit/>
          </a:bodyPr>
          <a:lstStyle/>
          <a:p>
            <a:pPr algn="ctr"/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Centro </a:t>
            </a: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Universitario UAEM </a:t>
            </a: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Zumpango</a:t>
            </a:r>
            <a:b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Licenciatura en Enfermería</a:t>
            </a:r>
            <a:b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Unidad de Aprendizaje</a:t>
            </a: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/>
            </a:r>
            <a:b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Enfermería Geriátrica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2781300"/>
            <a:ext cx="10363199" cy="2952750"/>
          </a:xfrm>
        </p:spPr>
        <p:txBody>
          <a:bodyPr>
            <a:normAutofit lnSpcReduction="10000"/>
          </a:bodyPr>
          <a:lstStyle/>
          <a:p>
            <a:pPr algn="ctr"/>
            <a:r>
              <a:rPr lang="es-ES_tradnl" sz="2800" b="1" i="1" dirty="0">
                <a:latin typeface="Century Gothic" charset="0"/>
                <a:ea typeface="Century Gothic" charset="0"/>
                <a:cs typeface="Century Gothic" charset="0"/>
              </a:rPr>
              <a:t>Título </a:t>
            </a:r>
            <a:r>
              <a:rPr lang="es-ES_tradnl" sz="2800" b="1" i="1" dirty="0" smtClean="0">
                <a:latin typeface="Century Gothic" charset="0"/>
                <a:ea typeface="Century Gothic" charset="0"/>
                <a:cs typeface="Century Gothic" charset="0"/>
              </a:rPr>
              <a:t>trabajo:</a:t>
            </a:r>
            <a:endParaRPr lang="es-ES_tradnl" sz="2800" b="1" i="1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Conceptos del envejecimiento y los patrones funcionales de </a:t>
            </a:r>
            <a:r>
              <a:rPr lang="es-ES_tradnl" sz="2800" dirty="0" err="1" smtClean="0">
                <a:latin typeface="Century Gothic" charset="0"/>
                <a:ea typeface="Century Gothic" charset="0"/>
                <a:cs typeface="Century Gothic" charset="0"/>
              </a:rPr>
              <a:t>majory</a:t>
            </a: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s-ES_tradnl" sz="2800" dirty="0" err="1" smtClean="0">
                <a:latin typeface="Century Gothic" charset="0"/>
                <a:ea typeface="Century Gothic" charset="0"/>
                <a:cs typeface="Century Gothic" charset="0"/>
              </a:rPr>
              <a:t>gordon</a:t>
            </a: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 y su vinculación con el proceso enfermero.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s-ES_tradnl" sz="28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MA DE LOURDES VARGAS SANTILLÁN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s-ES_tradnl" dirty="0"/>
          </a:p>
        </p:txBody>
      </p:sp>
      <p:sp>
        <p:nvSpPr>
          <p:cNvPr id="4" name="CuadroTexto 3"/>
          <p:cNvSpPr txBox="1"/>
          <p:nvPr/>
        </p:nvSpPr>
        <p:spPr>
          <a:xfrm>
            <a:off x="9882528" y="5579164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 </a:t>
            </a: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Septiembre </a:t>
            </a: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2017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466777" y="229333"/>
            <a:ext cx="91807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3200" dirty="0">
                <a:latin typeface="Century Gothic" charset="0"/>
                <a:ea typeface="Century Gothic" charset="0"/>
                <a:cs typeface="Century Gothic" charset="0"/>
              </a:rPr>
              <a:t>Universidad Autónoma del Estado de México</a:t>
            </a:r>
          </a:p>
        </p:txBody>
      </p:sp>
    </p:spTree>
    <p:extLst>
      <p:ext uri="{BB962C8B-B14F-4D97-AF65-F5344CB8AC3E}">
        <p14:creationId xmlns:p14="http://schemas.microsoft.com/office/powerpoint/2010/main" val="192252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Adulto mayor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_tradnl" sz="2800" dirty="0" smtClean="0">
                <a:latin typeface="Century Gothic" panose="020B0502020202020204" pitchFamily="34" charset="0"/>
              </a:rPr>
              <a:t>Persona mayor de 65 años.</a:t>
            </a:r>
          </a:p>
          <a:p>
            <a:r>
              <a:rPr lang="es-ES_tradnl" sz="2800" dirty="0" smtClean="0">
                <a:latin typeface="Century Gothic" panose="020B0502020202020204" pitchFamily="34" charset="0"/>
              </a:rPr>
              <a:t>Persona con aparente estado físico que se considere cursa por la </a:t>
            </a:r>
            <a:r>
              <a:rPr lang="es-ES_tradnl" sz="2800" dirty="0" err="1" smtClean="0">
                <a:latin typeface="Century Gothic" panose="020B0502020202020204" pitchFamily="34" charset="0"/>
              </a:rPr>
              <a:t>vejéz</a:t>
            </a:r>
            <a:r>
              <a:rPr lang="es-ES_tradnl" sz="2800" dirty="0" smtClean="0">
                <a:latin typeface="Century Gothic" panose="020B0502020202020204" pitchFamily="34" charset="0"/>
              </a:rPr>
              <a:t> (Colombia).</a:t>
            </a:r>
            <a:endParaRPr lang="es-ES_tradnl" sz="2800" dirty="0">
              <a:latin typeface="Century Gothic" panose="020B0502020202020204" pitchFamily="34" charset="0"/>
            </a:endParaRPr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829550" y="1845734"/>
            <a:ext cx="2971800" cy="4070747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283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Anciano frágil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sz="2800" dirty="0" smtClean="0">
                <a:latin typeface="Century Gothic" panose="020B0502020202020204" pitchFamily="34" charset="0"/>
              </a:rPr>
              <a:t>Persona mayor de 65 años que por sus condiciones de salud requiere de apoyo y que se encuentra comprometida gravemente su salud.</a:t>
            </a:r>
          </a:p>
          <a:p>
            <a:r>
              <a:rPr lang="es-ES_tradnl" sz="2800" dirty="0" smtClean="0">
                <a:latin typeface="Century Gothic" panose="020B0502020202020204" pitchFamily="34" charset="0"/>
              </a:rPr>
              <a:t>Es un estado que conlleva síndromes geriátricos que conllevan altos niveles de dependencia.</a:t>
            </a:r>
            <a:endParaRPr lang="es-ES_tradnl" sz="2800" dirty="0">
              <a:latin typeface="Century Gothic" panose="020B0502020202020204" pitchFamily="34" charset="0"/>
            </a:endParaRPr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5038" y="2328051"/>
            <a:ext cx="4847445" cy="2809875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86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Paciente geriátrico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_tradnl" sz="2800" dirty="0" smtClean="0">
                <a:latin typeface="Century Gothic" panose="020B0502020202020204" pitchFamily="34" charset="0"/>
              </a:rPr>
              <a:t>Persona que acude a los servicios de salud y por sus características requiere de una atención integral que le permita tener el mayor nivel de autonomía e independencia posible.</a:t>
            </a:r>
            <a:endParaRPr lang="es-ES_tradnl" sz="2800" dirty="0">
              <a:latin typeface="Century Gothic" panose="020B0502020202020204" pitchFamily="34" charset="0"/>
            </a:endParaRPr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67499" y="2609850"/>
            <a:ext cx="4530645" cy="2251075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6674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Tipos de envejecimiento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40000" indent="-540000">
              <a:buFont typeface="Arial" charset="0"/>
              <a:buChar char="•"/>
            </a:pP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Cronológico. Número de años</a:t>
            </a:r>
          </a:p>
          <a:p>
            <a:pPr marL="540000" indent="-540000">
              <a:buFont typeface="Arial" charset="0"/>
              <a:buChar char="•"/>
            </a:pP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Biológico: deterioro del organismo. (variable)</a:t>
            </a:r>
          </a:p>
          <a:p>
            <a:pPr marL="540000" indent="-540000">
              <a:buFont typeface="Arial" charset="0"/>
              <a:buChar char="•"/>
            </a:pP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Psicológico: actitudes.</a:t>
            </a:r>
          </a:p>
          <a:p>
            <a:pPr marL="540000" indent="-540000">
              <a:buFont typeface="Arial" charset="0"/>
              <a:buChar char="•"/>
            </a:pP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Social: poca inserción social, poco productivo </a:t>
            </a:r>
            <a:r>
              <a:rPr lang="es-ES_tradnl" sz="2400" dirty="0" smtClean="0">
                <a:latin typeface="Century Gothic" charset="0"/>
                <a:ea typeface="Century Gothic" charset="0"/>
                <a:cs typeface="Century Gothic" charset="0"/>
              </a:rPr>
              <a:t>(Rodríguez, Corona &amp; </a:t>
            </a:r>
            <a:r>
              <a:rPr lang="es-ES_tradnl" sz="2400" dirty="0" err="1" smtClean="0">
                <a:latin typeface="Century Gothic" charset="0"/>
                <a:ea typeface="Century Gothic" charset="0"/>
                <a:cs typeface="Century Gothic" charset="0"/>
              </a:rPr>
              <a:t>Goñi</a:t>
            </a:r>
            <a:r>
              <a:rPr lang="es-ES_tradnl" sz="24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s-ES_tradnl" sz="2400" dirty="0" smtClean="0">
                <a:latin typeface="Century Gothic" charset="0"/>
                <a:ea typeface="Century Gothic" charset="0"/>
                <a:cs typeface="Century Gothic" charset="0"/>
              </a:rPr>
              <a:t>2008).</a:t>
            </a:r>
            <a:endParaRPr lang="es-ES_tradnl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12</a:t>
            </a:fld>
            <a:endParaRPr lang="tr-TR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78241" y="2311707"/>
            <a:ext cx="4017467" cy="3091566"/>
          </a:xfrm>
        </p:spPr>
      </p:pic>
    </p:spTree>
    <p:extLst>
      <p:ext uri="{BB962C8B-B14F-4D97-AF65-F5344CB8AC3E}">
        <p14:creationId xmlns:p14="http://schemas.microsoft.com/office/powerpoint/2010/main" val="52242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7280" y="260350"/>
            <a:ext cx="9124633" cy="86518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s-MX" altLang="es-ES_tradnl" sz="4000" dirty="0" smtClean="0">
                <a:latin typeface="Century Gothic" panose="020B0502020202020204" pitchFamily="34" charset="0"/>
              </a:rPr>
              <a:t>El estado de salud durante la vejez</a:t>
            </a:r>
            <a:endParaRPr lang="es-ES" altLang="es-ES_tradnl" sz="4000" dirty="0">
              <a:latin typeface="Century Gothic" panose="020B0502020202020204" pitchFamily="34" charset="0"/>
            </a:endParaRPr>
          </a:p>
        </p:txBody>
      </p:sp>
      <p:sp>
        <p:nvSpPr>
          <p:cNvPr id="2048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altLang="es-ES_tradnl" sz="2400" dirty="0">
                <a:latin typeface="Century Gothic" panose="020B0502020202020204" pitchFamily="34" charset="0"/>
              </a:rPr>
              <a:t>¿De qué salud hablamos durante la vejez?</a:t>
            </a:r>
          </a:p>
          <a:p>
            <a:pPr eaLnBrk="1" hangingPunct="1"/>
            <a:r>
              <a:rPr lang="es-ES_tradnl" altLang="es-ES_tradnl" sz="2400" dirty="0">
                <a:latin typeface="Century Gothic" panose="020B0502020202020204" pitchFamily="34" charset="0"/>
              </a:rPr>
              <a:t>Bienestar físico, mental y social y no solo la ausencia de enfermedad (OMS).</a:t>
            </a:r>
          </a:p>
          <a:p>
            <a:pPr eaLnBrk="1" hangingPunct="1"/>
            <a:endParaRPr lang="es-ES_tradnl" altLang="es-ES_tradnl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572899919"/>
              </p:ext>
            </p:extLst>
          </p:nvPr>
        </p:nvGraphicFramePr>
        <p:xfrm>
          <a:off x="3048000" y="2838450"/>
          <a:ext cx="5695950" cy="3030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8543926" y="4129088"/>
            <a:ext cx="167798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ES_tradnl" dirty="0">
                <a:latin typeface="Century Gothic" panose="020B0502020202020204" pitchFamily="34" charset="0"/>
              </a:rPr>
              <a:t>Distinguir </a:t>
            </a:r>
          </a:p>
          <a:p>
            <a:pPr eaLnBrk="1" hangingPunct="1">
              <a:defRPr/>
            </a:pPr>
            <a:r>
              <a:rPr lang="es-ES_tradnl" dirty="0">
                <a:latin typeface="Century Gothic" panose="020B0502020202020204" pitchFamily="34" charset="0"/>
              </a:rPr>
              <a:t>Entre lo</a:t>
            </a:r>
          </a:p>
          <a:p>
            <a:pPr eaLnBrk="1" hangingPunct="1">
              <a:defRPr/>
            </a:pPr>
            <a:r>
              <a:rPr lang="es-ES_tradnl" dirty="0">
                <a:latin typeface="Century Gothic" panose="020B0502020202020204" pitchFamily="34" charset="0"/>
              </a:rPr>
              <a:t>Normal y </a:t>
            </a:r>
          </a:p>
          <a:p>
            <a:pPr eaLnBrk="1" hangingPunct="1">
              <a:defRPr/>
            </a:pPr>
            <a:r>
              <a:rPr lang="es-ES_tradnl" dirty="0">
                <a:latin typeface="Century Gothic" panose="020B0502020202020204" pitchFamily="34" charset="0"/>
              </a:rPr>
              <a:t>Patológico.</a:t>
            </a:r>
          </a:p>
        </p:txBody>
      </p:sp>
      <p:sp>
        <p:nvSpPr>
          <p:cNvPr id="20485" name="CuadroTexto 7"/>
          <p:cNvSpPr txBox="1">
            <a:spLocks noChangeArrowheads="1"/>
          </p:cNvSpPr>
          <p:nvPr/>
        </p:nvSpPr>
        <p:spPr bwMode="auto">
          <a:xfrm>
            <a:off x="5262086" y="3028623"/>
            <a:ext cx="17287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Gill Sans MT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600">
                <a:solidFill>
                  <a:schemeClr val="tx1"/>
                </a:solidFill>
                <a:latin typeface="Gill Sans MT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600">
                <a:solidFill>
                  <a:schemeClr val="tx1"/>
                </a:solidFill>
                <a:latin typeface="Gill Sans MT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Gill Sans MT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200">
                <a:solidFill>
                  <a:schemeClr val="tx1"/>
                </a:solidFill>
                <a:latin typeface="Gill Sans MT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200">
                <a:solidFill>
                  <a:schemeClr val="tx1"/>
                </a:solidFill>
                <a:latin typeface="Gill Sans MT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200">
                <a:solidFill>
                  <a:schemeClr val="tx1"/>
                </a:solidFill>
                <a:latin typeface="Gill Sans MT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200">
                <a:solidFill>
                  <a:schemeClr val="tx1"/>
                </a:solidFill>
                <a:latin typeface="Gill Sans MT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200">
                <a:solidFill>
                  <a:schemeClr val="tx1"/>
                </a:solidFill>
                <a:latin typeface="Gill Sans MT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ES_tradnl" sz="1800" dirty="0">
                <a:solidFill>
                  <a:srgbClr val="002060"/>
                </a:solidFill>
                <a:latin typeface="Century Gothic" panose="020B0502020202020204" pitchFamily="34" charset="0"/>
              </a:rPr>
              <a:t>Medio ambiente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800601" y="5157788"/>
            <a:ext cx="1871663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_tradnl" dirty="0">
                <a:solidFill>
                  <a:schemeClr val="accent1">
                    <a:lumMod val="50000"/>
                  </a:schemeClr>
                </a:solidFill>
              </a:rPr>
              <a:t>Historia de </a:t>
            </a:r>
            <a:r>
              <a:rPr lang="es-ES_tradnl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vida</a:t>
            </a:r>
          </a:p>
        </p:txBody>
      </p:sp>
    </p:spTree>
    <p:extLst>
      <p:ext uri="{BB962C8B-B14F-4D97-AF65-F5344CB8AC3E}">
        <p14:creationId xmlns:p14="http://schemas.microsoft.com/office/powerpoint/2010/main" val="403269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Patrones funcionales de salud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ES_tradnl" sz="3200" dirty="0" err="1" smtClean="0">
                <a:latin typeface="Century Gothic" panose="020B0502020202020204" pitchFamily="34" charset="0"/>
              </a:rPr>
              <a:t>Marjory</a:t>
            </a:r>
            <a:r>
              <a:rPr lang="es-ES_tradnl" sz="3200" dirty="0" smtClean="0">
                <a:latin typeface="Century Gothic" panose="020B0502020202020204" pitchFamily="34" charset="0"/>
              </a:rPr>
              <a:t> Gordon fue una teórica y profesora estadounidense.</a:t>
            </a:r>
          </a:p>
          <a:p>
            <a:pPr algn="just"/>
            <a:r>
              <a:rPr lang="es-ES_tradnl" sz="3200" dirty="0" smtClean="0">
                <a:latin typeface="Century Gothic" panose="020B0502020202020204" pitchFamily="34" charset="0"/>
              </a:rPr>
              <a:t>Propone una valoración integral llamada Patrones funcionales de salud clasificándolos en 11 áreas que explorar.</a:t>
            </a:r>
          </a:p>
          <a:p>
            <a:endParaRPr lang="es-ES_tradnl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62458" y="1845734"/>
            <a:ext cx="3852434" cy="4248478"/>
          </a:xfr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1105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15</a:t>
            </a:fld>
            <a:endParaRPr lang="tr-TR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212541" y="405390"/>
            <a:ext cx="7770091" cy="5832171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416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16</a:t>
            </a:fld>
            <a:endParaRPr lang="tr-TR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700" y="381000"/>
            <a:ext cx="8102600" cy="608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99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17</a:t>
            </a:fld>
            <a:endParaRPr lang="tr-TR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700" y="381000"/>
            <a:ext cx="8102600" cy="608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0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18</a:t>
            </a:fld>
            <a:endParaRPr lang="tr-TR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638294" y="585413"/>
            <a:ext cx="7262164" cy="5447698"/>
          </a:xfrm>
        </p:spPr>
      </p:pic>
    </p:spTree>
    <p:extLst>
      <p:ext uri="{BB962C8B-B14F-4D97-AF65-F5344CB8AC3E}">
        <p14:creationId xmlns:p14="http://schemas.microsoft.com/office/powerpoint/2010/main" val="24452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Contenido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charset="2"/>
              <a:buChar char="§"/>
            </a:pP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Objetivos de la sesión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buFont typeface="Wingdings" charset="2"/>
              <a:buChar char="§"/>
            </a:pP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Preguntas iniciales de inducción al tema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buFont typeface="Wingdings" charset="2"/>
              <a:buChar char="§"/>
            </a:pP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Contenido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buFont typeface="Wingdings" charset="2"/>
              <a:buChar char="§"/>
            </a:pP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Mapa conceptuales o mentales que integren todo el contenido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buFont typeface="Wingdings" charset="2"/>
              <a:buChar char="§"/>
            </a:pP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Respuesta a las preguntas iniciales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buFont typeface="Wingdings" charset="2"/>
              <a:buChar char="§"/>
            </a:pP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Conclusiones</a:t>
            </a:r>
          </a:p>
          <a:p>
            <a:pPr>
              <a:buFont typeface="Wingdings" charset="2"/>
              <a:buChar char="§"/>
            </a:pP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Referencias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1</a:t>
            </a:fld>
            <a:endParaRPr lang="es-ES_tradnl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268" y="185738"/>
            <a:ext cx="1100464" cy="971553"/>
          </a:xfrm>
          <a:prstGeom prst="rect">
            <a:avLst/>
          </a:prstGeom>
        </p:spPr>
      </p:pic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0243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Diagnósticos de enfermería en adultos mayores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_tradnl" sz="3000" dirty="0" smtClean="0">
                <a:latin typeface="Century Gothic" panose="020B0502020202020204" pitchFamily="34" charset="0"/>
              </a:rPr>
              <a:t>El diagnóstico enfermero en la población adulta mayor se centra en el mantenimiento de la funcionalidad, en el cuidado y el acompañamiento. </a:t>
            </a:r>
          </a:p>
          <a:p>
            <a:r>
              <a:rPr lang="es-ES_tradnl" sz="3000" dirty="0" smtClean="0">
                <a:latin typeface="Century Gothic" panose="020B0502020202020204" pitchFamily="34" charset="0"/>
              </a:rPr>
              <a:t>Toma en consideración dos aspectos:</a:t>
            </a:r>
          </a:p>
          <a:p>
            <a:r>
              <a:rPr lang="es-ES_tradnl" sz="3000" dirty="0" smtClean="0">
                <a:latin typeface="Century Gothic" panose="020B0502020202020204" pitchFamily="34" charset="0"/>
              </a:rPr>
              <a:t>Las alteraciones resultado del proceso de envejecimiento.</a:t>
            </a:r>
          </a:p>
          <a:p>
            <a:r>
              <a:rPr lang="es-ES_tradnl" sz="3000" dirty="0" smtClean="0">
                <a:latin typeface="Century Gothic" panose="020B0502020202020204" pitchFamily="34" charset="0"/>
              </a:rPr>
              <a:t>Las enfermedades crónicas o agudas acumuladas.</a:t>
            </a:r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9128" y="2016369"/>
            <a:ext cx="5013355" cy="3305908"/>
          </a:xfr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307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4400" dirty="0" smtClean="0">
                <a:latin typeface="Century Gothic" panose="020B0502020202020204" pitchFamily="34" charset="0"/>
              </a:rPr>
              <a:t>Principales problemas durante la vejez</a:t>
            </a:r>
            <a:endParaRPr lang="es-ES_tradnl" sz="4400" dirty="0">
              <a:latin typeface="Century Gothic" panose="020B0502020202020204" pitchFamily="34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5275391"/>
              </p:ext>
            </p:extLst>
          </p:nvPr>
        </p:nvGraphicFramePr>
        <p:xfrm>
          <a:off x="2976745" y="2057278"/>
          <a:ext cx="624168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0842"/>
                <a:gridCol w="312084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Problemas</a:t>
                      </a:r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Integridad de la piel </a:t>
                      </a:r>
                      <a:endParaRPr lang="es-ES_tradnl" dirty="0" smtClean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Higiene </a:t>
                      </a:r>
                      <a:endParaRPr lang="es-ES_tradnl" dirty="0" smtClean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Visuales</a:t>
                      </a:r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Sueno</a:t>
                      </a:r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Auditivos</a:t>
                      </a:r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Ansiedad</a:t>
                      </a:r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Circulatorios</a:t>
                      </a:r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Interrelaciones</a:t>
                      </a:r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Pulmonares</a:t>
                      </a:r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Autoimagen </a:t>
                      </a:r>
                      <a:endParaRPr lang="es-ES_tradnl" dirty="0" smtClean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Alimentación</a:t>
                      </a:r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Integridad de la piel </a:t>
                      </a:r>
                      <a:endParaRPr lang="es-ES_tradnl" dirty="0" smtClean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Eliminación </a:t>
                      </a:r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Intestinal </a:t>
                      </a:r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latin typeface="Century Gothic" panose="020B0502020202020204" pitchFamily="34" charset="0"/>
                        </a:rPr>
                        <a:t>Orales</a:t>
                      </a:r>
                      <a:endParaRPr lang="es-ES_tradnl" b="1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Eliminación </a:t>
                      </a:r>
                      <a:r>
                        <a:rPr lang="es-ES_tradnl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Urinaria </a:t>
                      </a:r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_tradnl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20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798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Principales diagnósticos enfermeros en la vejez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800" b="1" dirty="0">
                <a:latin typeface="Century Gothic" panose="020B0502020202020204" pitchFamily="34" charset="0"/>
              </a:rPr>
              <a:t>Reales: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2800" dirty="0">
                <a:latin typeface="Century Gothic" panose="020B0502020202020204" pitchFamily="34" charset="0"/>
              </a:rPr>
              <a:t>⇒  </a:t>
            </a:r>
            <a:r>
              <a:rPr lang="es-ES_tradnl" sz="2800" dirty="0" smtClean="0">
                <a:latin typeface="Century Gothic" panose="020B0502020202020204" pitchFamily="34" charset="0"/>
              </a:rPr>
              <a:t>Alteración </a:t>
            </a:r>
            <a:r>
              <a:rPr lang="es-ES_tradnl" sz="2800" dirty="0">
                <a:latin typeface="Century Gothic" panose="020B0502020202020204" pitchFamily="34" charset="0"/>
              </a:rPr>
              <a:t>del auto cuidado </a:t>
            </a:r>
            <a:r>
              <a:rPr lang="es-ES_tradnl" sz="2800" dirty="0" smtClean="0">
                <a:latin typeface="Century Gothic" panose="020B0502020202020204" pitchFamily="34" charset="0"/>
              </a:rPr>
              <a:t>alimentación R/C disminución del apetito  M/P rechazo de la dieta y pérdida de peso.</a:t>
            </a:r>
            <a:endParaRPr lang="es-ES_tradnl" sz="2800" dirty="0"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2800" dirty="0">
                <a:latin typeface="Century Gothic" panose="020B0502020202020204" pitchFamily="34" charset="0"/>
              </a:rPr>
              <a:t>⇒  </a:t>
            </a:r>
            <a:r>
              <a:rPr lang="es-ES_tradnl" sz="2800" dirty="0" smtClean="0">
                <a:latin typeface="Century Gothic" panose="020B0502020202020204" pitchFamily="34" charset="0"/>
              </a:rPr>
              <a:t>Alteración </a:t>
            </a:r>
            <a:r>
              <a:rPr lang="es-ES_tradnl" sz="2800" dirty="0">
                <a:latin typeface="Century Gothic" panose="020B0502020202020204" pitchFamily="34" charset="0"/>
              </a:rPr>
              <a:t>de los patrones del </a:t>
            </a:r>
            <a:r>
              <a:rPr lang="es-ES_tradnl" sz="2800" dirty="0" smtClean="0">
                <a:latin typeface="Century Gothic" panose="020B0502020202020204" pitchFamily="34" charset="0"/>
              </a:rPr>
              <a:t>sueño: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2800" dirty="0" smtClean="0">
                <a:latin typeface="Century Gothic" panose="020B0502020202020204" pitchFamily="34" charset="0"/>
              </a:rPr>
              <a:t>R/C : Ruido y movimiento, sensación de asfixia, dolor, pesadillas y calambres. M/P dificultad para conciliar el sueño.</a:t>
            </a:r>
            <a:endParaRPr lang="es-ES_tradnl" sz="2800" dirty="0">
              <a:latin typeface="Century Gothic" panose="020B0502020202020204" pitchFamily="34" charset="0"/>
            </a:endParaRPr>
          </a:p>
          <a:p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21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67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>
                <a:latin typeface="Century Gothic" panose="020B0502020202020204" pitchFamily="34" charset="0"/>
              </a:rPr>
              <a:t>Principales diagnósticos enfermeros en la vejez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_tradnl" sz="2800" dirty="0">
                <a:latin typeface="Century Gothic" panose="020B0502020202020204" pitchFamily="34" charset="0"/>
              </a:rPr>
              <a:t> </a:t>
            </a:r>
            <a:r>
              <a:rPr lang="es-ES_tradnl" sz="2800" dirty="0" smtClean="0">
                <a:latin typeface="Century Gothic" panose="020B0502020202020204" pitchFamily="34" charset="0"/>
              </a:rPr>
              <a:t>Alteración </a:t>
            </a:r>
            <a:r>
              <a:rPr lang="es-ES_tradnl" sz="2800" dirty="0">
                <a:latin typeface="Century Gothic" panose="020B0502020202020204" pitchFamily="34" charset="0"/>
              </a:rPr>
              <a:t>de los patrones de </a:t>
            </a:r>
            <a:r>
              <a:rPr lang="es-ES_tradnl" sz="2800" dirty="0" smtClean="0">
                <a:latin typeface="Century Gothic" panose="020B0502020202020204" pitchFamily="34" charset="0"/>
              </a:rPr>
              <a:t>eliminación </a:t>
            </a:r>
            <a:r>
              <a:rPr lang="es-ES_tradnl" sz="2800" dirty="0">
                <a:latin typeface="Century Gothic" panose="020B0502020202020204" pitchFamily="34" charset="0"/>
              </a:rPr>
              <a:t>urinaria </a:t>
            </a:r>
            <a:r>
              <a:rPr lang="es-ES_tradnl" sz="2800" dirty="0" smtClean="0">
                <a:latin typeface="Century Gothic" panose="020B0502020202020204" pitchFamily="34" charset="0"/>
              </a:rPr>
              <a:t> R/C Tratamiento diurético por retención de sodio; pérdida de control del esfínter, aumento de la próstata M/P: aumento de la cantidad de orina, incontinencia urinaria, aumento en la frecuencia miccional con goteo permanente.</a:t>
            </a:r>
            <a:endParaRPr lang="es-ES_tradnl" sz="2800" dirty="0"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2800" dirty="0">
                <a:latin typeface="Century Gothic" panose="020B0502020202020204" pitchFamily="34" charset="0"/>
              </a:rPr>
              <a:t> </a:t>
            </a:r>
            <a:r>
              <a:rPr lang="es-ES_tradnl" sz="2800" dirty="0" smtClean="0">
                <a:latin typeface="Century Gothic" panose="020B0502020202020204" pitchFamily="34" charset="0"/>
              </a:rPr>
              <a:t>Alteración </a:t>
            </a:r>
            <a:r>
              <a:rPr lang="es-ES_tradnl" sz="2800" dirty="0">
                <a:latin typeface="Century Gothic" panose="020B0502020202020204" pitchFamily="34" charset="0"/>
              </a:rPr>
              <a:t>de los patrones de </a:t>
            </a:r>
            <a:r>
              <a:rPr lang="es-ES_tradnl" sz="2800" dirty="0" smtClean="0">
                <a:latin typeface="Century Gothic" panose="020B0502020202020204" pitchFamily="34" charset="0"/>
              </a:rPr>
              <a:t>eliminación </a:t>
            </a:r>
            <a:r>
              <a:rPr lang="es-ES_tradnl" sz="2800" dirty="0">
                <a:latin typeface="Century Gothic" panose="020B0502020202020204" pitchFamily="34" charset="0"/>
              </a:rPr>
              <a:t>intestinal </a:t>
            </a:r>
            <a:r>
              <a:rPr lang="es-ES_tradnl" sz="2800" dirty="0" smtClean="0">
                <a:latin typeface="Century Gothic" panose="020B0502020202020204" pitchFamily="34" charset="0"/>
              </a:rPr>
              <a:t> R/C inmovilidad M/P frecuencia de deposición inferior a 3 por semana.</a:t>
            </a:r>
            <a:endParaRPr lang="es-ES_tradnl" sz="2800" dirty="0"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2800" dirty="0" smtClean="0">
                <a:latin typeface="Century Gothic" panose="020B0502020202020204" pitchFamily="34" charset="0"/>
              </a:rPr>
              <a:t>Incapacidad </a:t>
            </a:r>
            <a:r>
              <a:rPr lang="es-ES_tradnl" sz="2800" dirty="0">
                <a:latin typeface="Century Gothic" panose="020B0502020202020204" pitchFamily="34" charset="0"/>
              </a:rPr>
              <a:t>para el auto cuidado </a:t>
            </a:r>
            <a:r>
              <a:rPr lang="es-ES_tradnl" sz="2800" dirty="0" smtClean="0">
                <a:latin typeface="Century Gothic" panose="020B0502020202020204" pitchFamily="34" charset="0"/>
              </a:rPr>
              <a:t>higiene R/C manos en garra, secuela de ACV (Hemiplejia), Dolor M/P incapacidad para lavarse alguna parte del cuerpo. </a:t>
            </a:r>
            <a:endParaRPr lang="es-ES_tradnl" sz="2800" dirty="0" smtClean="0"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2800" dirty="0" smtClean="0">
                <a:latin typeface="Century Gothic" panose="020B0502020202020204" pitchFamily="34" charset="0"/>
              </a:rPr>
              <a:t>Alteración </a:t>
            </a:r>
            <a:r>
              <a:rPr lang="es-ES_tradnl" sz="2800" dirty="0">
                <a:latin typeface="Century Gothic" panose="020B0502020202020204" pitchFamily="34" charset="0"/>
              </a:rPr>
              <a:t>de la  capacidad </a:t>
            </a:r>
            <a:r>
              <a:rPr lang="es-ES_tradnl" sz="2800" dirty="0" smtClean="0">
                <a:latin typeface="Century Gothic" panose="020B0502020202020204" pitchFamily="34" charset="0"/>
              </a:rPr>
              <a:t>de ambulatoria  R/C: Fatiga, pies en garra, dolor, secuelas de</a:t>
            </a:r>
            <a:r>
              <a:rPr lang="mr-IN" sz="2800" dirty="0" smtClean="0">
                <a:latin typeface="Century Gothic" panose="020B0502020202020204" pitchFamily="34" charset="0"/>
              </a:rPr>
              <a:t>…</a:t>
            </a:r>
            <a:r>
              <a:rPr lang="es-ES" sz="2800" dirty="0" smtClean="0">
                <a:latin typeface="Century Gothic" panose="020B0502020202020204" pitchFamily="34" charset="0"/>
              </a:rPr>
              <a:t> (hemiplejia) M/P: Cansancio permanente, deambulación limitada.</a:t>
            </a:r>
            <a:endParaRPr lang="es-ES_tradnl" sz="2800" dirty="0">
              <a:latin typeface="Century Gothic" panose="020B0502020202020204" pitchFamily="34" charset="0"/>
            </a:endParaRPr>
          </a:p>
          <a:p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420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Diagnósticos potenciales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_tradnl" sz="2800" dirty="0" smtClean="0">
                <a:latin typeface="Century Gothic" panose="020B0502020202020204" pitchFamily="34" charset="0"/>
              </a:rPr>
              <a:t>Riesgo </a:t>
            </a:r>
            <a:r>
              <a:rPr lang="es-ES_tradnl" sz="2800" dirty="0">
                <a:latin typeface="Century Gothic" panose="020B0502020202020204" pitchFamily="34" charset="0"/>
              </a:rPr>
              <a:t>de </a:t>
            </a:r>
            <a:r>
              <a:rPr lang="es-ES_tradnl" sz="2800" dirty="0" smtClean="0">
                <a:latin typeface="Century Gothic" panose="020B0502020202020204" pitchFamily="34" charset="0"/>
              </a:rPr>
              <a:t>alteración </a:t>
            </a:r>
            <a:r>
              <a:rPr lang="es-ES_tradnl" sz="2800" dirty="0">
                <a:latin typeface="Century Gothic" panose="020B0502020202020204" pitchFamily="34" charset="0"/>
              </a:rPr>
              <a:t>nutricional </a:t>
            </a:r>
            <a:r>
              <a:rPr lang="es-ES_tradnl" sz="2800" dirty="0" smtClean="0">
                <a:latin typeface="Century Gothic" panose="020B0502020202020204" pitchFamily="34" charset="0"/>
              </a:rPr>
              <a:t> R/C falta de dentadura y de prótesis dental</a:t>
            </a:r>
            <a:r>
              <a:rPr lang="es-ES_tradnl" sz="2800" dirty="0" smtClean="0">
                <a:latin typeface="Century Gothic" panose="020B0502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2800" dirty="0" smtClean="0">
                <a:latin typeface="Century Gothic" panose="020B0502020202020204" pitchFamily="34" charset="0"/>
              </a:rPr>
              <a:t>Riesgo </a:t>
            </a:r>
            <a:r>
              <a:rPr lang="es-ES_tradnl" sz="2800" dirty="0">
                <a:latin typeface="Century Gothic" panose="020B0502020202020204" pitchFamily="34" charset="0"/>
              </a:rPr>
              <a:t>de </a:t>
            </a:r>
            <a:r>
              <a:rPr lang="es-ES_tradnl" sz="2800" dirty="0" smtClean="0">
                <a:latin typeface="Century Gothic" panose="020B0502020202020204" pitchFamily="34" charset="0"/>
              </a:rPr>
              <a:t>alteración </a:t>
            </a:r>
            <a:r>
              <a:rPr lang="es-ES_tradnl" sz="2800" dirty="0">
                <a:latin typeface="Century Gothic" panose="020B0502020202020204" pitchFamily="34" charset="0"/>
              </a:rPr>
              <a:t>de la salud </a:t>
            </a:r>
            <a:r>
              <a:rPr lang="es-ES_tradnl" sz="2800" dirty="0" smtClean="0">
                <a:latin typeface="Century Gothic" panose="020B0502020202020204" pitchFamily="34" charset="0"/>
              </a:rPr>
              <a:t> R/C Falta de higiene bucal por pautas culturales, caries.</a:t>
            </a:r>
            <a:endParaRPr lang="es-ES_tradnl" sz="2800" dirty="0"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2800" dirty="0">
                <a:latin typeface="Century Gothic" panose="020B0502020202020204" pitchFamily="34" charset="0"/>
              </a:rPr>
              <a:t>Riesgo de </a:t>
            </a:r>
            <a:r>
              <a:rPr lang="es-ES_tradnl" sz="2800" dirty="0" smtClean="0">
                <a:latin typeface="Century Gothic" panose="020B0502020202020204" pitchFamily="34" charset="0"/>
              </a:rPr>
              <a:t>alteración </a:t>
            </a:r>
            <a:r>
              <a:rPr lang="es-ES_tradnl" sz="2800" dirty="0">
                <a:latin typeface="Century Gothic" panose="020B0502020202020204" pitchFamily="34" charset="0"/>
              </a:rPr>
              <a:t>de la capacidad funcional </a:t>
            </a:r>
            <a:r>
              <a:rPr lang="es-ES_tradnl" sz="2800" dirty="0" smtClean="0">
                <a:latin typeface="Century Gothic" panose="020B0502020202020204" pitchFamily="34" charset="0"/>
              </a:rPr>
              <a:t> R/C  variaciones de la tensión arterial.</a:t>
            </a:r>
            <a:endParaRPr lang="es-ES_tradnl" sz="2800" dirty="0">
              <a:latin typeface="Century Gothic" panose="020B0502020202020204" pitchFamily="34" charset="0"/>
            </a:endParaRPr>
          </a:p>
          <a:p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23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3588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Cartilla Nacional de salud del adulto mayor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2800" dirty="0" smtClean="0">
                <a:latin typeface="Century Gothic" panose="020B0502020202020204" pitchFamily="34" charset="0"/>
              </a:rPr>
              <a:t>A continuación identifique los servicios que se brindan a los adultos mayores a partir de la revisión de la Cartilla Nacional de salud del adulto mayor.</a:t>
            </a:r>
            <a:endParaRPr lang="es-ES_tradnl" sz="2800" dirty="0">
              <a:latin typeface="Century Gothic" panose="020B0502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_tradnl" dirty="0"/>
          </a:p>
          <a:p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24</a:t>
            </a:fld>
            <a:endParaRPr lang="tr-TR"/>
          </a:p>
        </p:txBody>
      </p:sp>
      <p:pic>
        <p:nvPicPr>
          <p:cNvPr id="8" name="Imagen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754" y="1742053"/>
            <a:ext cx="3287028" cy="4424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38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Paquete de servicios de promoción y prevención para personas adultas mayores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_tradnl" sz="3500" dirty="0" smtClean="0">
                <a:latin typeface="Century Gothic" panose="020B0502020202020204" pitchFamily="34" charset="0"/>
              </a:rPr>
              <a:t>Aplicación de las siguientes acciones en cualquier motivo de consulta.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3500" dirty="0">
                <a:latin typeface="Century Gothic" panose="020B0502020202020204" pitchFamily="34" charset="0"/>
              </a:rPr>
              <a:t>Entrega y actualización de la cartilla.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3500" dirty="0">
                <a:latin typeface="Century Gothic" panose="020B0502020202020204" pitchFamily="34" charset="0"/>
              </a:rPr>
              <a:t>Identificar deficiencias visuales y auditivas.</a:t>
            </a:r>
          </a:p>
          <a:p>
            <a:endParaRPr lang="es-ES_tradnl" sz="2800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25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71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dirty="0">
                <a:latin typeface="Century Gothic" panose="020B0502020202020204" pitchFamily="34" charset="0"/>
              </a:rPr>
              <a:t>Paquete de servicios de promoción y prevención para personas adultas mayores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_tradnl" sz="3200" dirty="0">
                <a:latin typeface="Century Gothic" panose="020B0502020202020204" pitchFamily="34" charset="0"/>
              </a:rPr>
              <a:t>Toma de </a:t>
            </a:r>
            <a:r>
              <a:rPr lang="es-ES_tradnl" sz="3200" dirty="0" err="1">
                <a:latin typeface="Century Gothic" panose="020B0502020202020204" pitchFamily="34" charset="0"/>
              </a:rPr>
              <a:t>papanicolaou</a:t>
            </a:r>
            <a:r>
              <a:rPr lang="es-ES_tradnl" sz="3200" dirty="0">
                <a:latin typeface="Century Gothic" panose="020B0502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3200" dirty="0">
                <a:latin typeface="Century Gothic" panose="020B0502020202020204" pitchFamily="34" charset="0"/>
              </a:rPr>
              <a:t>Información sobre Cáncer de mama.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3200" dirty="0">
                <a:latin typeface="Century Gothic" panose="020B0502020202020204" pitchFamily="34" charset="0"/>
              </a:rPr>
              <a:t>Exploración mamaria y en su caso indicación de mastografía.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3200" dirty="0">
                <a:latin typeface="Century Gothic" panose="020B0502020202020204" pitchFamily="34" charset="0"/>
              </a:rPr>
              <a:t>Cuestionario de enfermedad prostática</a:t>
            </a:r>
          </a:p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99668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dirty="0">
                <a:latin typeface="Century Gothic" panose="020B0502020202020204" pitchFamily="34" charset="0"/>
              </a:rPr>
              <a:t>Paquete de servicios de promoción y prevención para personas adultas mayores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_tradnl" sz="3200" dirty="0">
                <a:latin typeface="Century Gothic" panose="020B0502020202020204" pitchFamily="34" charset="0"/>
              </a:rPr>
              <a:t>Promover la salud bucal.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_tradnl" sz="3200" dirty="0">
                <a:latin typeface="Century Gothic" panose="020B0502020202020204" pitchFamily="34" charset="0"/>
              </a:rPr>
              <a:t>Información sobre cáncer </a:t>
            </a:r>
            <a:r>
              <a:rPr lang="es-ES_tradnl" sz="3200" dirty="0" err="1">
                <a:latin typeface="Century Gothic" panose="020B0502020202020204" pitchFamily="34" charset="0"/>
              </a:rPr>
              <a:t>cervicouterino</a:t>
            </a:r>
            <a:r>
              <a:rPr lang="es-ES_tradnl" sz="3200" dirty="0">
                <a:latin typeface="Century Gothic" panose="020B0502020202020204" pitchFamily="34" charset="0"/>
              </a:rPr>
              <a:t>. </a:t>
            </a:r>
          </a:p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13800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dirty="0">
                <a:latin typeface="Century Gothic" panose="020B0502020202020204" pitchFamily="34" charset="0"/>
              </a:rPr>
              <a:t>Paquete de servicios de promoción y prevención para personas adultas mayores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_tradnl" dirty="0">
                <a:latin typeface="Century Gothic" panose="020B0502020202020204" pitchFamily="34" charset="0"/>
              </a:rPr>
              <a:t>Cuestionario para detección de diabetes, hipertensión arterial, sobrepeso, obesidad y colesterol.</a:t>
            </a:r>
          </a:p>
          <a:p>
            <a:r>
              <a:rPr lang="es-ES_tradnl" dirty="0">
                <a:latin typeface="Century Gothic" panose="020B0502020202020204" pitchFamily="34" charset="0"/>
              </a:rPr>
              <a:t>Medición capilar de colesterol.</a:t>
            </a:r>
          </a:p>
          <a:p>
            <a:r>
              <a:rPr lang="es-ES_tradnl" dirty="0">
                <a:latin typeface="Century Gothic" panose="020B0502020202020204" pitchFamily="34" charset="0"/>
              </a:rPr>
              <a:t>Orientación sobre Infecciones Respiratorias Agudas.</a:t>
            </a:r>
          </a:p>
          <a:p>
            <a:r>
              <a:rPr lang="es-ES_tradnl" dirty="0">
                <a:latin typeface="Century Gothic" panose="020B0502020202020204" pitchFamily="34" charset="0"/>
              </a:rPr>
              <a:t>Vacunación </a:t>
            </a:r>
            <a:r>
              <a:rPr lang="es-ES_tradnl" dirty="0" err="1">
                <a:latin typeface="Century Gothic" panose="020B0502020202020204" pitchFamily="34" charset="0"/>
              </a:rPr>
              <a:t>antineumocóccica</a:t>
            </a:r>
            <a:r>
              <a:rPr lang="es-ES_tradnl" dirty="0">
                <a:latin typeface="Century Gothic" panose="020B0502020202020204" pitchFamily="34" charset="0"/>
              </a:rPr>
              <a:t>, influenza estacional y Toxoide diftérico.</a:t>
            </a:r>
          </a:p>
          <a:p>
            <a:r>
              <a:rPr lang="es-ES_tradnl" dirty="0">
                <a:latin typeface="Century Gothic" panose="020B0502020202020204" pitchFamily="34" charset="0"/>
              </a:rPr>
              <a:t>Verifica riesgo de Tuberculosis, valora presencia de tos y flemas.</a:t>
            </a:r>
          </a:p>
          <a:p>
            <a:endParaRPr lang="es-ES_tradnl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470988"/>
            <a:ext cx="4937125" cy="2773275"/>
          </a:xfr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28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705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Propósito de la unidad de aprendizaje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3200" dirty="0" smtClean="0">
              <a:latin typeface="Century Gothic" panose="020B0502020202020204" pitchFamily="34" charset="0"/>
            </a:endParaRPr>
          </a:p>
          <a:p>
            <a:r>
              <a:rPr lang="es-MX" sz="3200" dirty="0" smtClean="0">
                <a:latin typeface="Century Gothic" panose="020B0502020202020204" pitchFamily="34" charset="0"/>
              </a:rPr>
              <a:t>Adquirirá </a:t>
            </a:r>
            <a:r>
              <a:rPr lang="es-MX" sz="3200" dirty="0">
                <a:latin typeface="Century Gothic" panose="020B0502020202020204" pitchFamily="34" charset="0"/>
              </a:rPr>
              <a:t>conocimientos con base en el proceso de Enfermería en la atención de enfermedades crónicas degenerativas a brindar al adulto mayor con humanismo.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87675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dirty="0"/>
              <a:t>Paquete de servicios de promoción y prevención para personas adultas mayores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_tradnl" dirty="0">
                <a:latin typeface="Century Gothic" panose="020B0502020202020204" pitchFamily="34" charset="0"/>
              </a:rPr>
              <a:t>Toma de muestra para </a:t>
            </a:r>
            <a:r>
              <a:rPr lang="es-ES_tradnl" dirty="0" err="1">
                <a:latin typeface="Century Gothic" panose="020B0502020202020204" pitchFamily="34" charset="0"/>
              </a:rPr>
              <a:t>baciloscopía</a:t>
            </a:r>
            <a:r>
              <a:rPr lang="es-ES_tradnl" dirty="0">
                <a:latin typeface="Century Gothic" panose="020B0502020202020204" pitchFamily="34" charset="0"/>
              </a:rPr>
              <a:t>.</a:t>
            </a:r>
          </a:p>
          <a:p>
            <a:r>
              <a:rPr lang="es-ES_tradnl" dirty="0">
                <a:latin typeface="Century Gothic" panose="020B0502020202020204" pitchFamily="34" charset="0"/>
              </a:rPr>
              <a:t>Informa sobre riesgo de consumo alcohol y tabaco.</a:t>
            </a:r>
          </a:p>
          <a:p>
            <a:r>
              <a:rPr lang="es-ES_tradnl" dirty="0">
                <a:latin typeface="Century Gothic" panose="020B0502020202020204" pitchFamily="34" charset="0"/>
              </a:rPr>
              <a:t>Identifica signos de deterioro cognitivo y depresión.</a:t>
            </a:r>
          </a:p>
          <a:p>
            <a:r>
              <a:rPr lang="es-ES_tradnl" dirty="0">
                <a:latin typeface="Century Gothic" panose="020B0502020202020204" pitchFamily="34" charset="0"/>
              </a:rPr>
              <a:t>Promueve actividad física y prevención de caídas.</a:t>
            </a:r>
          </a:p>
          <a:p>
            <a:r>
              <a:rPr lang="es-ES_tradnl" dirty="0">
                <a:latin typeface="Century Gothic" panose="020B0502020202020204" pitchFamily="34" charset="0"/>
              </a:rPr>
              <a:t>Detecta y refiere casos de maltrato o violencia en el entorno familiar.</a:t>
            </a:r>
          </a:p>
          <a:p>
            <a:endParaRPr lang="es-ES_tradnl" dirty="0">
              <a:latin typeface="Century Gothic" panose="020B0502020202020204" pitchFamily="34" charset="0"/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279" y="1846263"/>
            <a:ext cx="3438921" cy="4585229"/>
          </a:xfr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29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0581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Concluyendo</a:t>
            </a:r>
            <a:r>
              <a:rPr lang="mr-IN" dirty="0" smtClean="0">
                <a:latin typeface="Century Gothic" panose="020B0502020202020204" pitchFamily="34" charset="0"/>
              </a:rPr>
              <a:t>…</a:t>
            </a:r>
            <a:r>
              <a:rPr lang="es-ES" dirty="0" smtClean="0">
                <a:latin typeface="Century Gothic" panose="020B0502020202020204" pitchFamily="34" charset="0"/>
              </a:rPr>
              <a:t>..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Courier New" charset="0"/>
              <a:buChar char="o"/>
            </a:pPr>
            <a:r>
              <a:rPr lang="es-ES_tradnl" sz="2800" dirty="0" smtClean="0">
                <a:latin typeface="Century Gothic" panose="020B0502020202020204" pitchFamily="34" charset="0"/>
              </a:rPr>
              <a:t>La valoración del adulto mayor por medio de los patrones funcionales permite una revisión holística.</a:t>
            </a:r>
          </a:p>
          <a:p>
            <a:pPr>
              <a:buFont typeface="Courier New" charset="0"/>
              <a:buChar char="o"/>
            </a:pPr>
            <a:r>
              <a:rPr lang="es-ES_tradnl" sz="2800" dirty="0" smtClean="0">
                <a:latin typeface="Century Gothic" panose="020B0502020202020204" pitchFamily="34" charset="0"/>
              </a:rPr>
              <a:t>Los principales diagnósticos de enfermería detectados en los adultos mayores se relacionan con la afectación de la funcionalidad.</a:t>
            </a:r>
          </a:p>
          <a:p>
            <a:pPr>
              <a:buFont typeface="Courier New" charset="0"/>
              <a:buChar char="o"/>
            </a:pPr>
            <a:r>
              <a:rPr lang="es-ES_tradnl" sz="2800" dirty="0" smtClean="0">
                <a:latin typeface="Century Gothic" panose="020B0502020202020204" pitchFamily="34" charset="0"/>
              </a:rPr>
              <a:t>No se debe perder de vista las enfermedades concomitantes.</a:t>
            </a:r>
          </a:p>
          <a:p>
            <a:pPr>
              <a:buFont typeface="Courier New" charset="0"/>
              <a:buChar char="o"/>
            </a:pPr>
            <a:r>
              <a:rPr lang="es-ES_tradnl" sz="2800" dirty="0" smtClean="0">
                <a:latin typeface="Century Gothic" panose="020B0502020202020204" pitchFamily="34" charset="0"/>
              </a:rPr>
              <a:t>La atención de prevención y promoción de la salud que ofrece el Sistema Nacional de Salud en México abarca diversas intervenciones que permiten detectar oportunamente riesgos a la salud del adulto mayor. </a:t>
            </a:r>
            <a:endParaRPr lang="es-ES_tradnl" sz="2800" dirty="0">
              <a:latin typeface="Century Gothic" panose="020B0502020202020204" pitchFamily="34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30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963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Referencias 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Courier New" charset="0"/>
              <a:buChar char="o"/>
            </a:pPr>
            <a:r>
              <a:rPr lang="es-ES_tradnl" dirty="0" smtClean="0"/>
              <a:t> </a:t>
            </a:r>
            <a:r>
              <a:rPr lang="es-ES_tradnl" dirty="0" smtClean="0">
                <a:latin typeface="Century Gothic" panose="020B0502020202020204" pitchFamily="34" charset="0"/>
              </a:rPr>
              <a:t>NANDA (2016). Diagnósticos de de Enfermería. </a:t>
            </a:r>
            <a:r>
              <a:rPr lang="es-ES_tradnl" dirty="0" err="1" smtClean="0">
                <a:latin typeface="Century Gothic" panose="020B0502020202020204" pitchFamily="34" charset="0"/>
              </a:rPr>
              <a:t>Mosby</a:t>
            </a:r>
            <a:r>
              <a:rPr lang="es-ES_tradnl" dirty="0" smtClean="0">
                <a:latin typeface="Century Gothic" panose="020B0502020202020204" pitchFamily="34" charset="0"/>
              </a:rPr>
              <a:t>.</a:t>
            </a:r>
          </a:p>
          <a:p>
            <a:pPr>
              <a:buFont typeface="Courier New" charset="0"/>
              <a:buChar char="o"/>
            </a:pPr>
            <a:r>
              <a:rPr lang="es-ES_tradnl" dirty="0" smtClean="0">
                <a:latin typeface="Century Gothic" panose="020B0502020202020204" pitchFamily="34" charset="0"/>
              </a:rPr>
              <a:t>NIC (2016). Intervenciones de Enfermería. </a:t>
            </a:r>
            <a:r>
              <a:rPr lang="es-ES_tradnl" dirty="0" err="1" smtClean="0">
                <a:latin typeface="Century Gothic" panose="020B0502020202020204" pitchFamily="34" charset="0"/>
              </a:rPr>
              <a:t>Mosby</a:t>
            </a:r>
            <a:r>
              <a:rPr lang="es-ES_tradnl" dirty="0" smtClean="0">
                <a:latin typeface="Century Gothic" panose="020B0502020202020204" pitchFamily="34" charset="0"/>
              </a:rPr>
              <a:t>.</a:t>
            </a:r>
          </a:p>
          <a:p>
            <a:pPr>
              <a:buFont typeface="Courier New" charset="0"/>
              <a:buChar char="o"/>
            </a:pPr>
            <a:r>
              <a:rPr lang="es-ES_tradnl" dirty="0" smtClean="0">
                <a:latin typeface="Century Gothic" panose="020B0502020202020204" pitchFamily="34" charset="0"/>
              </a:rPr>
              <a:t>NOC (2016). </a:t>
            </a:r>
            <a:r>
              <a:rPr lang="es-ES_tradnl" dirty="0" err="1" smtClean="0">
                <a:latin typeface="Century Gothic" panose="020B0502020202020204" pitchFamily="34" charset="0"/>
              </a:rPr>
              <a:t>Outcomes</a:t>
            </a:r>
            <a:r>
              <a:rPr lang="es-ES_tradnl" dirty="0" smtClean="0">
                <a:latin typeface="Century Gothic" panose="020B0502020202020204" pitchFamily="34" charset="0"/>
              </a:rPr>
              <a:t> of </a:t>
            </a:r>
            <a:r>
              <a:rPr lang="es-ES_tradnl" dirty="0" err="1" smtClean="0">
                <a:latin typeface="Century Gothic" panose="020B0502020202020204" pitchFamily="34" charset="0"/>
              </a:rPr>
              <a:t>nursing</a:t>
            </a:r>
            <a:r>
              <a:rPr lang="es-ES_tradnl" dirty="0" smtClean="0">
                <a:latin typeface="Century Gothic" panose="020B0502020202020204" pitchFamily="34" charset="0"/>
              </a:rPr>
              <a:t>. </a:t>
            </a:r>
            <a:r>
              <a:rPr lang="es-ES_tradnl" dirty="0" err="1" smtClean="0">
                <a:latin typeface="Century Gothic" panose="020B0502020202020204" pitchFamily="34" charset="0"/>
              </a:rPr>
              <a:t>Mosby</a:t>
            </a:r>
            <a:r>
              <a:rPr lang="es-ES_tradnl" dirty="0" smtClean="0">
                <a:latin typeface="Century Gothic" panose="020B0502020202020204" pitchFamily="34" charset="0"/>
              </a:rPr>
              <a:t>. </a:t>
            </a:r>
            <a:endParaRPr lang="es-ES_tradnl" dirty="0" smtClean="0">
              <a:latin typeface="Century Gothic" panose="020B0502020202020204" pitchFamily="34" charset="0"/>
            </a:endParaRPr>
          </a:p>
          <a:p>
            <a:pPr>
              <a:buFont typeface="Courier New" charset="0"/>
              <a:buChar char="o"/>
            </a:pPr>
            <a:r>
              <a:rPr lang="es-MX" dirty="0">
                <a:latin typeface="Century Gothic" panose="020B0502020202020204" pitchFamily="34" charset="0"/>
              </a:rPr>
              <a:t>Instituto Nacional de Geriatría (INGER). Enseñanza de la Geriatría en México. (2015). Consultado en línea en: http://www.geriatria.salud.gob.mx/contenidos/menu4/ensenanza_mexico.html [31 julio 2017]</a:t>
            </a:r>
          </a:p>
          <a:p>
            <a:pPr>
              <a:buFont typeface="Courier New" charset="0"/>
              <a:buChar char="o"/>
            </a:pPr>
            <a:r>
              <a:rPr lang="es-MX" dirty="0">
                <a:latin typeface="Century Gothic" panose="020B0502020202020204" pitchFamily="34" charset="0"/>
              </a:rPr>
              <a:t>Ley de los Derechos de las personas Adultas Mayores. (Publicada en el Diario Oficial de la Federación el 25 de junio 2002) México. Consulta en línea: http://www.inapam.gob.mx/work/models/INAPAM/Resource/836/1/images/Ley%20Derechos%20PAMs.pdf</a:t>
            </a:r>
          </a:p>
          <a:p>
            <a:pPr>
              <a:buFont typeface="Courier New" charset="0"/>
              <a:buChar char="o"/>
            </a:pPr>
            <a:r>
              <a:rPr lang="es-MX" dirty="0">
                <a:latin typeface="Century Gothic" panose="020B0502020202020204" pitchFamily="34" charset="0"/>
              </a:rPr>
              <a:t>Organización Mundial de la Salud OMS (2012) Vida a los años. Información general para el Día Mundial de la Salud 2012. Consultado en internet en: http://apps.who.int/iris/bitstream/10665/75254/1/WHO</a:t>
            </a:r>
          </a:p>
          <a:p>
            <a:pPr>
              <a:buFont typeface="Courier New" charset="0"/>
              <a:buChar char="o"/>
            </a:pPr>
            <a:endParaRPr lang="es-ES_tradnl" dirty="0" smtClean="0">
              <a:latin typeface="Century Gothic" panose="020B0502020202020204" pitchFamily="34" charset="0"/>
            </a:endParaRPr>
          </a:p>
          <a:p>
            <a:pPr>
              <a:buFont typeface="Courier New" charset="0"/>
              <a:buChar char="o"/>
            </a:pPr>
            <a:endParaRPr lang="es-ES_tradnl" dirty="0" smtClean="0">
              <a:latin typeface="Century Gothic" panose="020B0502020202020204" pitchFamily="34" charset="0"/>
            </a:endParaRPr>
          </a:p>
          <a:p>
            <a:pPr>
              <a:buFont typeface="Courier New" charset="0"/>
              <a:buChar char="o"/>
            </a:pPr>
            <a:endParaRPr lang="es-ES_tradnl" dirty="0"/>
          </a:p>
          <a:p>
            <a:pPr>
              <a:buFont typeface="Courier New" charset="0"/>
              <a:buChar char="o"/>
            </a:pPr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31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9416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de la unidad de Competencia I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>
                <a:latin typeface="Century Gothic" panose="020B0502020202020204" pitchFamily="34" charset="0"/>
              </a:rPr>
              <a:t>Contextualizar el proceso de envejecimiento relacionado con la enfermedad aguda o crónica para identificar necesidades y desarrollar planes de cuidados en enfermería, retomando los patrones de </a:t>
            </a:r>
            <a:r>
              <a:rPr lang="es-MX" sz="2800" dirty="0" err="1">
                <a:latin typeface="Century Gothic" panose="020B0502020202020204" pitchFamily="34" charset="0"/>
              </a:rPr>
              <a:t>Marjory</a:t>
            </a:r>
            <a:r>
              <a:rPr lang="es-MX" sz="2800" dirty="0">
                <a:latin typeface="Century Gothic" panose="020B0502020202020204" pitchFamily="34" charset="0"/>
              </a:rPr>
              <a:t> Gordon y algunas de las escalas de valoración geriátrica integral.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0118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Consideraciones del material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MX" sz="3200" dirty="0" smtClean="0">
                <a:latin typeface="Century Gothic" panose="020B0502020202020204" pitchFamily="34" charset="0"/>
              </a:rPr>
              <a:t> Este material servirá de apoyo al docente para introducir a los alumnos en las generalidades de la enfermería geriátrica. Es importante que para iniciar se brinde un repaso sobre los patrones funcionales y además contar con la taxonomía NANDA.</a:t>
            </a:r>
            <a:endParaRPr lang="es-MX" sz="3200" dirty="0">
              <a:latin typeface="Century Gothic" panose="020B0502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686185" y="6415180"/>
            <a:ext cx="4822804" cy="365125"/>
          </a:xfrm>
        </p:spPr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1369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Preguntas introductorias</a:t>
            </a:r>
            <a:r>
              <a:rPr lang="mr-IN" dirty="0" smtClean="0">
                <a:latin typeface="Century Gothic" charset="0"/>
                <a:ea typeface="Century Gothic" charset="0"/>
                <a:cs typeface="Century Gothic" charset="0"/>
              </a:rPr>
              <a:t>…</a:t>
            </a:r>
            <a:r>
              <a:rPr lang="es-ES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/>
            </a:r>
            <a:br>
              <a:rPr lang="es-ES_tradnl" dirty="0">
                <a:latin typeface="Century Gothic" charset="0"/>
                <a:ea typeface="Century Gothic" charset="0"/>
                <a:cs typeface="Century Gothic" charset="0"/>
              </a:rPr>
            </a:b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s-ES" sz="3600" dirty="0">
                <a:latin typeface="Century Gothic" panose="020B0502020202020204" pitchFamily="34" charset="0"/>
              </a:rPr>
              <a:t>¿</a:t>
            </a:r>
            <a:r>
              <a:rPr lang="es-ES" sz="3600" dirty="0" smtClean="0">
                <a:latin typeface="Century Gothic" panose="020B0502020202020204" pitchFamily="34" charset="0"/>
              </a:rPr>
              <a:t>Cómo afecta el envejecimiento el estado de salud de las personas?</a:t>
            </a:r>
            <a:endParaRPr lang="es-ES" sz="3600" dirty="0" smtClean="0">
              <a:latin typeface="Century Gothic" panose="020B0502020202020204" pitchFamily="34" charset="0"/>
            </a:endParaRPr>
          </a:p>
          <a:p>
            <a:pPr lvl="1"/>
            <a:r>
              <a:rPr lang="es-ES" sz="3600" dirty="0" smtClean="0">
                <a:latin typeface="Century Gothic" panose="020B0502020202020204" pitchFamily="34" charset="0"/>
              </a:rPr>
              <a:t>Vamos </a:t>
            </a:r>
            <a:r>
              <a:rPr lang="es-ES" sz="3600" dirty="0" smtClean="0">
                <a:latin typeface="Century Gothic" panose="020B0502020202020204" pitchFamily="34" charset="0"/>
              </a:rPr>
              <a:t>a recordar conceptos del Proceso Enfermero:</a:t>
            </a:r>
          </a:p>
          <a:p>
            <a:pPr lvl="1"/>
            <a:r>
              <a:rPr lang="es-ES" sz="3600" dirty="0" smtClean="0">
                <a:latin typeface="Century Gothic" panose="020B0502020202020204" pitchFamily="34" charset="0"/>
              </a:rPr>
              <a:t>¿Cuántos patrones funcionales propuso </a:t>
            </a:r>
            <a:r>
              <a:rPr lang="es-ES" sz="3600" dirty="0" err="1" smtClean="0">
                <a:latin typeface="Century Gothic" panose="020B0502020202020204" pitchFamily="34" charset="0"/>
              </a:rPr>
              <a:t>Marjory</a:t>
            </a:r>
            <a:r>
              <a:rPr lang="es-ES" sz="3600" dirty="0" smtClean="0">
                <a:latin typeface="Century Gothic" panose="020B0502020202020204" pitchFamily="34" charset="0"/>
              </a:rPr>
              <a:t> </a:t>
            </a:r>
            <a:r>
              <a:rPr lang="es-ES" sz="3600" dirty="0" smtClean="0">
                <a:latin typeface="Century Gothic" panose="020B0502020202020204" pitchFamily="34" charset="0"/>
              </a:rPr>
              <a:t>Gordon?</a:t>
            </a:r>
          </a:p>
          <a:p>
            <a:pPr lvl="1"/>
            <a:r>
              <a:rPr lang="es-ES" sz="3600" dirty="0" smtClean="0">
                <a:latin typeface="Century Gothic" panose="020B0502020202020204" pitchFamily="34" charset="0"/>
              </a:rPr>
              <a:t>Enlístenlos.</a:t>
            </a:r>
          </a:p>
          <a:p>
            <a:pPr lvl="1"/>
            <a:r>
              <a:rPr lang="es-ES" sz="3600" dirty="0" smtClean="0">
                <a:latin typeface="Century Gothic" panose="020B0502020202020204" pitchFamily="34" charset="0"/>
              </a:rPr>
              <a:t>¿En qué se relacionan con los Patrones con los dominios del Proceso Enfermero?</a:t>
            </a:r>
            <a:endParaRPr lang="es-ES_tradnl" sz="3600" dirty="0">
              <a:latin typeface="Century Gothic" panose="020B0502020202020204" pitchFamily="34" charset="0"/>
            </a:endParaRPr>
          </a:p>
          <a:p>
            <a:pPr lvl="1"/>
            <a:endParaRPr lang="es-ES_tradnl" sz="28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t>5</a:t>
            </a:fld>
            <a:endParaRPr lang="es-ES_tradnl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268" y="185738"/>
            <a:ext cx="1100464" cy="971553"/>
          </a:xfrm>
          <a:prstGeom prst="rect">
            <a:avLst/>
          </a:prstGeom>
        </p:spPr>
      </p:pic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baseline="30000" dirty="0" smtClean="0"/>
              <a:t>1</a:t>
            </a:r>
            <a:endParaRPr lang="es-ES_tradnl" baseline="30000" dirty="0"/>
          </a:p>
        </p:txBody>
      </p:sp>
    </p:spTree>
    <p:extLst>
      <p:ext uri="{BB962C8B-B14F-4D97-AF65-F5344CB8AC3E}">
        <p14:creationId xmlns:p14="http://schemas.microsoft.com/office/powerpoint/2010/main" val="196285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Concepto de envejecimiento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91483402"/>
              </p:ext>
            </p:extLst>
          </p:nvPr>
        </p:nvGraphicFramePr>
        <p:xfrm>
          <a:off x="1097278" y="1845734"/>
          <a:ext cx="493776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Marcador de contenid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24119905"/>
              </p:ext>
            </p:extLst>
          </p:nvPr>
        </p:nvGraphicFramePr>
        <p:xfrm>
          <a:off x="6217920" y="1845735"/>
          <a:ext cx="493776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dirty="0" smtClean="0"/>
              <a:t>FUNIBER. 2015. CURSO DE ESPECIALIDAD EN ENFERMERIA GERONTOLÓGICA.</a:t>
            </a:r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078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4400" dirty="0">
                <a:latin typeface="Century Gothic" panose="020B0502020202020204" pitchFamily="34" charset="0"/>
              </a:rPr>
              <a:t>Características del envejecimiento</a:t>
            </a:r>
            <a:r>
              <a:rPr lang="es-ES_tradnl" sz="4400" dirty="0" smtClean="0">
                <a:latin typeface="Century Gothic" panose="020B0502020202020204" pitchFamily="34" charset="0"/>
              </a:rPr>
              <a:t>.</a:t>
            </a:r>
            <a:endParaRPr lang="es-ES_tradnl" sz="4400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3440" indent="-523440">
              <a:buFont typeface="Arial" charset="0"/>
              <a:buChar char="•"/>
            </a:pP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Proceso fisiológico o </a:t>
            </a:r>
            <a:r>
              <a:rPr lang="es-ES_tradnl" dirty="0" smtClean="0">
                <a:latin typeface="Century Gothic" charset="0"/>
                <a:ea typeface="Century Gothic" charset="0"/>
                <a:cs typeface="Century Gothic" charset="0"/>
              </a:rPr>
              <a:t>patológico.</a:t>
            </a:r>
            <a:endParaRPr lang="es-ES_tradnl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523440" indent="-523440">
              <a:buFont typeface="Arial" charset="0"/>
              <a:buChar char="•"/>
            </a:pP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Envejecimiento: Efectos del paso del tiempo y las modificaciones que ello conlleva.</a:t>
            </a:r>
          </a:p>
          <a:p>
            <a:pPr marL="523440" indent="-523440">
              <a:buFont typeface="Arial" charset="0"/>
              <a:buChar char="•"/>
            </a:pP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“modificaciones morfológicas y funciones que aparecen como consecuencia del paso del tiempo en los seres vivos”.</a:t>
            </a:r>
          </a:p>
          <a:p>
            <a:pPr marL="523440" indent="-523440">
              <a:buFont typeface="Arial" charset="0"/>
              <a:buChar char="•"/>
            </a:pP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El organismo tiene menos resistencia, menor eficacia contra agresiones externas.</a:t>
            </a:r>
          </a:p>
          <a:p>
            <a:pPr marL="523440" lvl="0" indent="-523440">
              <a:buFont typeface="Arial" charset="0"/>
              <a:buChar char="•"/>
            </a:pP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Aspecto morfológico especial: piel, grasa, pelo.</a:t>
            </a:r>
          </a:p>
          <a:p>
            <a:pPr marL="523440" lvl="0" indent="-523440">
              <a:buFont typeface="Arial" charset="0"/>
              <a:buChar char="•"/>
            </a:pP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Reducción de la funcionalidad.</a:t>
            </a:r>
          </a:p>
          <a:p>
            <a:pPr marL="523440" lvl="0" indent="-523440">
              <a:buFont typeface="Arial" charset="0"/>
              <a:buChar char="•"/>
            </a:pPr>
            <a:r>
              <a:rPr lang="es-ES_tradnl" dirty="0">
                <a:latin typeface="Century Gothic" charset="0"/>
                <a:ea typeface="Century Gothic" charset="0"/>
                <a:cs typeface="Century Gothic" charset="0"/>
              </a:rPr>
              <a:t>Mayor morbilidad y mortalidad.</a:t>
            </a:r>
          </a:p>
          <a:p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760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latin typeface="Century Gothic" panose="020B0502020202020204" pitchFamily="34" charset="0"/>
              </a:rPr>
              <a:t>Determinantes del envejecimiento</a:t>
            </a:r>
            <a:endParaRPr lang="es-ES_tradnl" dirty="0">
              <a:latin typeface="Century Gothic" panose="020B0502020202020204" pitchFamily="34" charset="0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800" dirty="0">
                <a:latin typeface="Century Gothic" charset="0"/>
                <a:ea typeface="Century Gothic" charset="0"/>
                <a:cs typeface="Century Gothic" charset="0"/>
              </a:rPr>
              <a:t>Generalmente la persona se empieza a hacer consciente de que se está envejeciendo a partir de cambios biológicos, físicos, sociales, culturales y económicos. Ham Chande (1996), describe los determinantes del envejecimiento individual como situaciones que se presentan en cada persona de forma evolutiva </a:t>
            </a:r>
            <a:endParaRPr lang="es-ES_tradnl" sz="28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BD83-CD71-374E-B6A8-07E80D863454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814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1515</TotalTime>
  <Words>1468</Words>
  <Application>Microsoft Office PowerPoint</Application>
  <PresentationFormat>Panorámica</PresentationFormat>
  <Paragraphs>191</Paragraphs>
  <Slides>32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1" baseType="lpstr">
      <vt:lpstr>Arial</vt:lpstr>
      <vt:lpstr>Calibri</vt:lpstr>
      <vt:lpstr>Calibri Light</vt:lpstr>
      <vt:lpstr>Century Gothic</vt:lpstr>
      <vt:lpstr>Courier New</vt:lpstr>
      <vt:lpstr>Mangal</vt:lpstr>
      <vt:lpstr>Times New Roman</vt:lpstr>
      <vt:lpstr>Wingdings</vt:lpstr>
      <vt:lpstr>Retrospección</vt:lpstr>
      <vt:lpstr>Centro Universitario UAEM Zumpango Licenciatura en Enfermería Unidad de Aprendizaje Enfermería Geriátrica</vt:lpstr>
      <vt:lpstr>Contenido</vt:lpstr>
      <vt:lpstr>Propósito de la unidad de aprendizaje</vt:lpstr>
      <vt:lpstr>Objetivo de la unidad de Competencia I</vt:lpstr>
      <vt:lpstr>Consideraciones del material</vt:lpstr>
      <vt:lpstr>Preguntas introductorias…. </vt:lpstr>
      <vt:lpstr>Concepto de envejecimiento</vt:lpstr>
      <vt:lpstr>Características del envejecimiento.</vt:lpstr>
      <vt:lpstr>Determinantes del envejecimiento</vt:lpstr>
      <vt:lpstr>Adulto mayor</vt:lpstr>
      <vt:lpstr>Anciano frágil</vt:lpstr>
      <vt:lpstr>Paciente geriátrico</vt:lpstr>
      <vt:lpstr>Tipos de envejecimiento</vt:lpstr>
      <vt:lpstr>El estado de salud durante la vejez</vt:lpstr>
      <vt:lpstr>Patrones funcionales de salud</vt:lpstr>
      <vt:lpstr>Presentación de PowerPoint</vt:lpstr>
      <vt:lpstr>Presentación de PowerPoint</vt:lpstr>
      <vt:lpstr>Presentación de PowerPoint</vt:lpstr>
      <vt:lpstr>Presentación de PowerPoint</vt:lpstr>
      <vt:lpstr>Diagnósticos de enfermería en adultos mayores</vt:lpstr>
      <vt:lpstr>Principales problemas durante la vejez</vt:lpstr>
      <vt:lpstr>Principales diagnósticos enfermeros en la vejez</vt:lpstr>
      <vt:lpstr>Principales diagnósticos enfermeros en la vejez</vt:lpstr>
      <vt:lpstr>Diagnósticos potenciales</vt:lpstr>
      <vt:lpstr>Cartilla Nacional de salud del adulto mayor</vt:lpstr>
      <vt:lpstr>Paquete de servicios de promoción y prevención para personas adultas mayores</vt:lpstr>
      <vt:lpstr>Paquete de servicios de promoción y prevención para personas adultas mayores</vt:lpstr>
      <vt:lpstr>Paquete de servicios de promoción y prevención para personas adultas mayores</vt:lpstr>
      <vt:lpstr>Paquete de servicios de promoción y prevención para personas adultas mayores</vt:lpstr>
      <vt:lpstr>Paquete de servicios de promoción y prevención para personas adultas mayores</vt:lpstr>
      <vt:lpstr>Concluyendo…..</vt:lpstr>
      <vt:lpstr>Referencias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Asdrubal Lopez Chau</dc:creator>
  <cp:lastModifiedBy>Lourdes Vargas</cp:lastModifiedBy>
  <cp:revision>48</cp:revision>
  <dcterms:created xsi:type="dcterms:W3CDTF">2017-05-08T18:44:46Z</dcterms:created>
  <dcterms:modified xsi:type="dcterms:W3CDTF">2018-09-28T21:00:30Z</dcterms:modified>
</cp:coreProperties>
</file>