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9" r:id="rId4"/>
    <p:sldId id="265" r:id="rId5"/>
    <p:sldId id="270" r:id="rId6"/>
    <p:sldId id="268" r:id="rId7"/>
    <p:sldId id="266" r:id="rId8"/>
    <p:sldId id="267" r:id="rId9"/>
    <p:sldId id="276" r:id="rId10"/>
    <p:sldId id="271" r:id="rId11"/>
    <p:sldId id="272" r:id="rId12"/>
    <p:sldId id="275" r:id="rId13"/>
    <p:sldId id="273" r:id="rId14"/>
    <p:sldId id="263" r:id="rId15"/>
    <p:sldId id="261" r:id="rId16"/>
    <p:sldId id="262" r:id="rId17"/>
    <p:sldId id="258" r:id="rId18"/>
    <p:sldId id="259" r:id="rId19"/>
    <p:sldId id="290" r:id="rId20"/>
    <p:sldId id="260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609600" y="292100"/>
            <a:ext cx="10972800" cy="57277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1306D880-7BB7-41A4-9EF0-749CB5B6270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2962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892301"/>
          </a:xfrm>
        </p:spPr>
        <p:txBody>
          <a:bodyPr/>
          <a:lstStyle/>
          <a:p>
            <a:r>
              <a:rPr lang="es-MX" dirty="0" smtClean="0"/>
              <a:t>DISEÑO </a:t>
            </a:r>
            <a:r>
              <a:rPr lang="es-MX" dirty="0" smtClean="0"/>
              <a:t> </a:t>
            </a:r>
            <a:r>
              <a:rPr lang="es-MX" dirty="0" smtClean="0"/>
              <a:t>de </a:t>
            </a:r>
            <a:r>
              <a:rPr lang="es-MX" dirty="0" smtClean="0"/>
              <a:t>vertedores PARA PRESAS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b="1" dirty="0" smtClean="0"/>
              <a:t>Dr. Juan Antonio García Aragón</a:t>
            </a:r>
          </a:p>
          <a:p>
            <a:r>
              <a:rPr lang="es-MX" b="1" dirty="0" smtClean="0"/>
              <a:t>Profesor-Investigador</a:t>
            </a:r>
          </a:p>
          <a:p>
            <a:r>
              <a:rPr lang="es-MX" b="1" dirty="0" smtClean="0"/>
              <a:t>Centro Interamericano de Recursos del Agua</a:t>
            </a:r>
          </a:p>
          <a:p>
            <a:r>
              <a:rPr lang="es-MX" b="1" dirty="0" smtClean="0"/>
              <a:t>Facultad de Ingeniería</a:t>
            </a:r>
          </a:p>
          <a:p>
            <a:r>
              <a:rPr lang="es-MX" b="1" dirty="0" smtClean="0"/>
              <a:t>Universidad Autónoma del Estado de México</a:t>
            </a:r>
            <a:endParaRPr lang="es-MX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018309" y="3026317"/>
            <a:ext cx="3150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Curso de obras hidráulicas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8146473" y="5424055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Marzo 2018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96685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5212" y="474132"/>
            <a:ext cx="8534400" cy="1507067"/>
          </a:xfrm>
        </p:spPr>
        <p:txBody>
          <a:bodyPr/>
          <a:lstStyle/>
          <a:p>
            <a:r>
              <a:rPr lang="es-MX" dirty="0" smtClean="0"/>
              <a:t>Vertedor con canal lateral</a:t>
            </a:r>
            <a:endParaRPr lang="es-MX" dirty="0"/>
          </a:p>
        </p:txBody>
      </p:sp>
      <p:pic>
        <p:nvPicPr>
          <p:cNvPr id="12290" name="Picture 2" descr="http://cuencavalledemexico.com/wp-content/uploads/2015/03/Vertedor-de-la-cortiona-Presa-Valle-de-Bravo.-Noviembre-2014.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41785"/>
            <a:ext cx="6794500" cy="414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8470900" y="612125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4612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9812" y="0"/>
            <a:ext cx="10517188" cy="150706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Vertedor tipo </a:t>
            </a:r>
            <a:r>
              <a:rPr lang="es-MX" sz="2800" dirty="0" err="1" smtClean="0"/>
              <a:t>morning</a:t>
            </a:r>
            <a:r>
              <a:rPr lang="es-MX" sz="2800" dirty="0" smtClean="0"/>
              <a:t> </a:t>
            </a:r>
            <a:r>
              <a:rPr lang="es-MX" sz="2800" dirty="0" err="1" smtClean="0"/>
              <a:t>glory</a:t>
            </a:r>
            <a:r>
              <a:rPr lang="es-MX" sz="2800" dirty="0" smtClean="0"/>
              <a:t> (agujero y </a:t>
            </a:r>
            <a:r>
              <a:rPr lang="es-MX" sz="2800" dirty="0"/>
              <a:t>túnel</a:t>
            </a:r>
            <a:r>
              <a:rPr lang="es-MX" sz="2800" dirty="0" smtClean="0"/>
              <a:t>)</a:t>
            </a:r>
            <a:endParaRPr lang="es-MX" sz="2800" dirty="0"/>
          </a:p>
        </p:txBody>
      </p:sp>
      <p:pic>
        <p:nvPicPr>
          <p:cNvPr id="13314" name="Picture 2" descr="Morning Glory Spillwa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614" y="1086644"/>
            <a:ext cx="7427724" cy="471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Morning Glory Spillway se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774" y="3505200"/>
            <a:ext cx="4731576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2502596" y="5803900"/>
            <a:ext cx="4078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Tiene 22 m de diámetro, 2500 m3/s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14558" y="627572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869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1370012" y="440268"/>
            <a:ext cx="8534400" cy="753534"/>
          </a:xfrm>
        </p:spPr>
        <p:txBody>
          <a:bodyPr/>
          <a:lstStyle/>
          <a:p>
            <a:r>
              <a:rPr lang="es-ES" altLang="es-MX" dirty="0"/>
              <a:t>Vertedero en forma de laberinto</a:t>
            </a:r>
          </a:p>
        </p:txBody>
      </p:sp>
      <p:pic>
        <p:nvPicPr>
          <p:cNvPr id="14340" name="Picture 4" descr="fig07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1756" y="1079778"/>
            <a:ext cx="7798006" cy="552291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9643032" y="5944021"/>
            <a:ext cx="2816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</a:t>
            </a:r>
          </a:p>
          <a:p>
            <a:r>
              <a:rPr lang="es-MX" dirty="0" smtClean="0"/>
              <a:t>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97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4412" y="359832"/>
            <a:ext cx="6338888" cy="1507067"/>
          </a:xfrm>
        </p:spPr>
        <p:txBody>
          <a:bodyPr/>
          <a:lstStyle/>
          <a:p>
            <a:r>
              <a:rPr lang="es-MX" dirty="0" smtClean="0"/>
              <a:t>Canales  de descarga</a:t>
            </a:r>
            <a:endParaRPr lang="es-MX" dirty="0"/>
          </a:p>
        </p:txBody>
      </p:sp>
      <p:pic>
        <p:nvPicPr>
          <p:cNvPr id="14338" name="Picture 2" descr="http://www.elpueblo.com/img/thumbnails_l/Vertedero_Presa_Parr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05" y="1509446"/>
            <a:ext cx="3782814" cy="504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comexhidro.com/img/chilatain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509446"/>
            <a:ext cx="7058025" cy="470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7747000" y="6413500"/>
            <a:ext cx="14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abanico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903282" y="6488668"/>
            <a:ext cx="40570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6519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1" name="Picture 5" descr="gatun-011: click para cerrar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5656" y="1143000"/>
            <a:ext cx="9371344" cy="526415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768600" y="444500"/>
            <a:ext cx="5500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Tanque amortiguador con bafles reductores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03282" y="6488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8740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938212" y="436032"/>
            <a:ext cx="8534400" cy="1507067"/>
          </a:xfrm>
        </p:spPr>
        <p:txBody>
          <a:bodyPr/>
          <a:lstStyle/>
          <a:p>
            <a:r>
              <a:rPr lang="es-ES" altLang="es-MX" sz="4000" dirty="0"/>
              <a:t>Tanque amortiguador con bloques</a:t>
            </a:r>
          </a:p>
        </p:txBody>
      </p:sp>
      <p:pic>
        <p:nvPicPr>
          <p:cNvPr id="16388" name="Picture 4" descr="fig15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91576" y="1726592"/>
            <a:ext cx="6192837" cy="4475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903282" y="6488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18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2170112" y="397933"/>
            <a:ext cx="8534400" cy="1507067"/>
          </a:xfrm>
        </p:spPr>
        <p:txBody>
          <a:bodyPr/>
          <a:lstStyle/>
          <a:p>
            <a:r>
              <a:rPr lang="es-ES" altLang="es-MX" dirty="0"/>
              <a:t>Deflectores en salto de </a:t>
            </a:r>
            <a:r>
              <a:rPr lang="es-ES" altLang="es-MX" dirty="0" err="1"/>
              <a:t>sky</a:t>
            </a:r>
            <a:endParaRPr lang="es-ES" altLang="es-MX" dirty="0"/>
          </a:p>
        </p:txBody>
      </p:sp>
      <p:pic>
        <p:nvPicPr>
          <p:cNvPr id="18436" name="Picture 4" descr="fig12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0" y="1905000"/>
            <a:ext cx="29718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9" name="Picture 7" descr="fig16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1175" y="2492375"/>
            <a:ext cx="4572000" cy="3289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903282" y="6488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50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9812" y="143932"/>
            <a:ext cx="8534400" cy="1507067"/>
          </a:xfrm>
        </p:spPr>
        <p:txBody>
          <a:bodyPr/>
          <a:lstStyle/>
          <a:p>
            <a:r>
              <a:rPr lang="es-MX" dirty="0" smtClean="0"/>
              <a:t>Vertedores escalonados</a:t>
            </a:r>
            <a:endParaRPr lang="es-MX" dirty="0"/>
          </a:p>
        </p:txBody>
      </p:sp>
      <p:pic>
        <p:nvPicPr>
          <p:cNvPr id="17410" name="Picture 2" descr="http://1.bp.blogspot.com/-k6ayhKi21ew/UAH9KU8ajaI/AAAAAAAAABM/CPRaTKBLzbI/s320/Panoramica+BdelRio1Baj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2" y="1650999"/>
            <a:ext cx="3924300" cy="439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422400" y="6223000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Altura 32 m</a:t>
            </a:r>
            <a:endParaRPr lang="es-MX" dirty="0"/>
          </a:p>
        </p:txBody>
      </p:sp>
      <p:pic>
        <p:nvPicPr>
          <p:cNvPr id="17412" name="Picture 4" descr="http://hispagua.cedex.es/sites/default/files/hispagua_articulo/Ingcivil/113/articulo3/figur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675" y="4121150"/>
            <a:ext cx="22098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hispagua.cedex.es/sites/default/files/hispagua_articulo/Ingcivil/113/articulo3/fot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475" y="2559049"/>
            <a:ext cx="2228850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9093200" y="5921375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Flujo espumoso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0497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8712" y="110860"/>
            <a:ext cx="8534400" cy="150706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Vertedor escalonado en funcionamiento</a:t>
            </a:r>
            <a:endParaRPr lang="es-MX" sz="2800" dirty="0"/>
          </a:p>
        </p:txBody>
      </p:sp>
      <p:pic>
        <p:nvPicPr>
          <p:cNvPr id="18434" name="Picture 2" descr="https://encrypted-tbn3.gstatic.com/images?q=tbn:ANd9GcQlQe8ECjrKeFpqpoUnIxnjmMETAwpIksrlUNDzx4Mbjv2vDe4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189" y="1385094"/>
            <a:ext cx="5596170" cy="547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8544159" y="627572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3011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1770467" cy="1507067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Cresta típica de vertedor de cresta ancha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1800" dirty="0" err="1" smtClean="0"/>
              <a:t>ref</a:t>
            </a:r>
            <a:r>
              <a:rPr lang="es-MX" sz="1800" dirty="0" smtClean="0"/>
              <a:t>:  </a:t>
            </a:r>
            <a:r>
              <a:rPr lang="es-MX" sz="1800" dirty="0" err="1" smtClean="0"/>
              <a:t>Us</a:t>
            </a:r>
            <a:r>
              <a:rPr lang="es-MX" sz="1800" dirty="0" smtClean="0"/>
              <a:t> corps of </a:t>
            </a:r>
            <a:r>
              <a:rPr lang="es-MX" sz="1800" dirty="0" err="1" smtClean="0"/>
              <a:t>engineers</a:t>
            </a:r>
            <a:r>
              <a:rPr lang="es-MX" sz="1800" dirty="0" smtClean="0"/>
              <a:t>- </a:t>
            </a:r>
            <a:r>
              <a:rPr lang="es-MX" sz="1800" dirty="0" err="1" smtClean="0"/>
              <a:t>report</a:t>
            </a:r>
            <a:r>
              <a:rPr lang="es-MX" sz="1800" dirty="0" smtClean="0"/>
              <a:t> –</a:t>
            </a:r>
            <a:r>
              <a:rPr lang="es-MX" sz="1800" dirty="0" err="1" smtClean="0"/>
              <a:t>spillways</a:t>
            </a:r>
            <a:r>
              <a:rPr lang="es-MX" sz="1800" dirty="0" smtClean="0"/>
              <a:t>.</a:t>
            </a:r>
            <a:endParaRPr lang="es-MX" sz="18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6315" y="1259022"/>
            <a:ext cx="4630366" cy="52692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17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900" y="334432"/>
            <a:ext cx="11188700" cy="150706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Vertedor de cresta ancha caída libre en la cortina </a:t>
            </a:r>
            <a:endParaRPr lang="es-MX" sz="2800" dirty="0"/>
          </a:p>
        </p:txBody>
      </p:sp>
      <p:pic>
        <p:nvPicPr>
          <p:cNvPr id="1026" name="Picture 2" descr="Presas en Tlaxcal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841499"/>
            <a:ext cx="8267918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0" y="5636713"/>
            <a:ext cx="2497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Ref: dominio publico</a:t>
            </a:r>
          </a:p>
          <a:p>
            <a:r>
              <a:rPr lang="es-MX" dirty="0" smtClean="0"/>
              <a:t>En 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6301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3144" y="5711869"/>
            <a:ext cx="8534400" cy="94641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Grafica para calcular punto de tangencia</a:t>
            </a:r>
            <a:br>
              <a:rPr lang="es-MX" sz="2400" dirty="0" smtClean="0"/>
            </a:br>
            <a:r>
              <a:rPr lang="es-MX" sz="1400" dirty="0" err="1" smtClean="0"/>
              <a:t>ref</a:t>
            </a:r>
            <a:r>
              <a:rPr lang="es-MX" sz="1400" dirty="0" smtClean="0"/>
              <a:t>: US corps of </a:t>
            </a:r>
            <a:r>
              <a:rPr lang="es-MX" sz="1400" dirty="0" err="1" smtClean="0"/>
              <a:t>engineers</a:t>
            </a:r>
            <a:r>
              <a:rPr lang="es-MX" sz="1400" dirty="0" smtClean="0"/>
              <a:t> -</a:t>
            </a:r>
            <a:r>
              <a:rPr lang="es-MX" sz="1400" dirty="0" err="1" smtClean="0"/>
              <a:t>report-Overflow</a:t>
            </a:r>
            <a:r>
              <a:rPr lang="es-MX" sz="1400" dirty="0" smtClean="0"/>
              <a:t> </a:t>
            </a:r>
            <a:r>
              <a:rPr lang="es-MX" sz="1400" dirty="0" err="1" smtClean="0"/>
              <a:t>spillways</a:t>
            </a:r>
            <a:r>
              <a:rPr lang="es-MX" sz="1400" dirty="0" smtClean="0"/>
              <a:t> -1987</a:t>
            </a:r>
            <a:endParaRPr lang="es-MX" sz="1400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47981" y="0"/>
            <a:ext cx="3993729" cy="5933130"/>
          </a:xfrm>
        </p:spPr>
      </p:pic>
    </p:spTree>
    <p:extLst>
      <p:ext uri="{BB962C8B-B14F-4D97-AF65-F5344CB8AC3E}">
        <p14:creationId xmlns:p14="http://schemas.microsoft.com/office/powerpoint/2010/main" val="2187289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125" y="1121663"/>
            <a:ext cx="7874291" cy="3890962"/>
          </a:xfrm>
          <a:prstGeom prst="rect">
            <a:avLst/>
          </a:prstGeom>
        </p:spPr>
      </p:pic>
      <p:sp>
        <p:nvSpPr>
          <p:cNvPr id="7" name="Título 6"/>
          <p:cNvSpPr txBox="1">
            <a:spLocks noGrp="1"/>
          </p:cNvSpPr>
          <p:nvPr>
            <p:ph type="title"/>
          </p:nvPr>
        </p:nvSpPr>
        <p:spPr>
          <a:xfrm>
            <a:off x="1793166" y="5012625"/>
            <a:ext cx="8534400" cy="15070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Alfa es la pendiente de la rápida 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1653702" y="252919"/>
            <a:ext cx="9860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Calculo de coordenadas del punto de tangencia  con la rápida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25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3317" y="0"/>
            <a:ext cx="9238001" cy="1507067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Cuadro de ayuda para construcción de la cresta del vertedor 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9097" y="1507067"/>
            <a:ext cx="6719556" cy="535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901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>
            <a:spLocks noChangeArrowheads="1"/>
          </p:cNvSpPr>
          <p:nvPr/>
        </p:nvSpPr>
        <p:spPr bwMode="auto">
          <a:xfrm>
            <a:off x="3251200" y="372286"/>
            <a:ext cx="5111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400" dirty="0"/>
              <a:t>Ecuación del perfil </a:t>
            </a:r>
            <a:r>
              <a:rPr lang="es-MX" altLang="es-MX" sz="2400" dirty="0" err="1"/>
              <a:t>Creager</a:t>
            </a:r>
            <a:endParaRPr lang="es-MX" altLang="es-MX" sz="2400" dirty="0"/>
          </a:p>
        </p:txBody>
      </p:sp>
      <p:pic>
        <p:nvPicPr>
          <p:cNvPr id="5" name="Marcador de contenido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51200" y="1137973"/>
            <a:ext cx="4129088" cy="1001712"/>
          </a:xfr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25" y="3180308"/>
            <a:ext cx="3543300" cy="14097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3955" y="2838846"/>
            <a:ext cx="3317990" cy="350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11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28017" y="804255"/>
            <a:ext cx="2819400" cy="13843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MX" sz="3200" dirty="0" smtClean="0">
                <a:solidFill>
                  <a:schemeClr val="bg1"/>
                </a:solidFill>
              </a:rPr>
              <a:t>Coeficiente de</a:t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 smtClean="0">
                <a:solidFill>
                  <a:schemeClr val="bg1"/>
                </a:solidFill>
              </a:rPr>
              <a:t>descarga de vertedor de</a:t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 smtClean="0">
                <a:solidFill>
                  <a:schemeClr val="bg1"/>
                </a:solidFill>
              </a:rPr>
              <a:t>cresta ancha</a:t>
            </a:r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97" y="2436644"/>
            <a:ext cx="22225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4"/>
          <p:cNvSpPr txBox="1">
            <a:spLocks noChangeArrowheads="1"/>
          </p:cNvSpPr>
          <p:nvPr/>
        </p:nvSpPr>
        <p:spPr bwMode="auto">
          <a:xfrm>
            <a:off x="411297" y="3856443"/>
            <a:ext cx="2387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/>
              <a:t>L=ancho efectivo</a:t>
            </a:r>
          </a:p>
        </p:txBody>
      </p:sp>
      <p:sp>
        <p:nvSpPr>
          <p:cNvPr id="7" name="CuadroTexto 6"/>
          <p:cNvSpPr txBox="1">
            <a:spLocks noChangeArrowheads="1"/>
          </p:cNvSpPr>
          <p:nvPr/>
        </p:nvSpPr>
        <p:spPr bwMode="auto">
          <a:xfrm>
            <a:off x="245403" y="4472832"/>
            <a:ext cx="2884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/>
              <a:t>C=coeficiente de descarga</a:t>
            </a:r>
          </a:p>
        </p:txBody>
      </p:sp>
      <p:sp>
        <p:nvSpPr>
          <p:cNvPr id="8" name="CuadroTexto 7"/>
          <p:cNvSpPr txBox="1">
            <a:spLocks noChangeArrowheads="1"/>
          </p:cNvSpPr>
          <p:nvPr/>
        </p:nvSpPr>
        <p:spPr bwMode="auto">
          <a:xfrm>
            <a:off x="411297" y="5194197"/>
            <a:ext cx="2143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/>
              <a:t>H=altura de diseño</a:t>
            </a:r>
          </a:p>
        </p:txBody>
      </p:sp>
      <p:pic>
        <p:nvPicPr>
          <p:cNvPr id="9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832" y="214279"/>
            <a:ext cx="5795962" cy="628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225685" y="6070060"/>
            <a:ext cx="368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Ref: US corps of </a:t>
            </a:r>
            <a:r>
              <a:rPr lang="es-MX" dirty="0" err="1" smtClean="0"/>
              <a:t>engineers</a:t>
            </a:r>
            <a:endParaRPr lang="es-MX" dirty="0" smtClean="0"/>
          </a:p>
          <a:p>
            <a:r>
              <a:rPr lang="es-MX" dirty="0" err="1" smtClean="0"/>
              <a:t>Report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spillways</a:t>
            </a:r>
            <a:r>
              <a:rPr lang="es-MX" dirty="0" smtClean="0"/>
              <a:t> </a:t>
            </a:r>
            <a:r>
              <a:rPr lang="es-MX" dirty="0" err="1" smtClean="0"/>
              <a:t>design</a:t>
            </a:r>
            <a:r>
              <a:rPr lang="es-MX" dirty="0" smtClean="0"/>
              <a:t> 1987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5428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629" y="543668"/>
            <a:ext cx="4559300" cy="60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204585"/>
            <a:ext cx="5311741" cy="1077913"/>
          </a:xfrm>
        </p:spPr>
        <p:txBody>
          <a:bodyPr/>
          <a:lstStyle/>
          <a:p>
            <a:pPr>
              <a:defRPr/>
            </a:pPr>
            <a:r>
              <a:rPr lang="es-MX" sz="3200" dirty="0" smtClean="0">
                <a:solidFill>
                  <a:schemeClr val="bg1"/>
                </a:solidFill>
              </a:rPr>
              <a:t>Calculo de </a:t>
            </a:r>
            <a:r>
              <a:rPr lang="es-MX" sz="3200" dirty="0" smtClean="0">
                <a:solidFill>
                  <a:schemeClr val="bg1"/>
                </a:solidFill>
              </a:rPr>
              <a:t>longitud</a:t>
            </a:r>
            <a:br>
              <a:rPr lang="es-MX" sz="3200" dirty="0" smtClean="0">
                <a:solidFill>
                  <a:schemeClr val="bg1"/>
                </a:solidFill>
              </a:rPr>
            </a:br>
            <a:r>
              <a:rPr lang="es-MX" sz="3200" dirty="0" smtClean="0">
                <a:solidFill>
                  <a:schemeClr val="bg1"/>
                </a:solidFill>
              </a:rPr>
              <a:t> </a:t>
            </a:r>
            <a:r>
              <a:rPr lang="es-MX" sz="3200" dirty="0" smtClean="0">
                <a:solidFill>
                  <a:schemeClr val="bg1"/>
                </a:solidFill>
              </a:rPr>
              <a:t>de </a:t>
            </a:r>
            <a:r>
              <a:rPr lang="es-MX" sz="3200" dirty="0" smtClean="0">
                <a:solidFill>
                  <a:schemeClr val="bg1"/>
                </a:solidFill>
              </a:rPr>
              <a:t>cresta de vertedor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70042" y="5942537"/>
            <a:ext cx="368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Ref: US corps of </a:t>
            </a:r>
            <a:r>
              <a:rPr lang="es-MX" dirty="0" err="1" smtClean="0"/>
              <a:t>engineers</a:t>
            </a:r>
            <a:endParaRPr lang="es-MX" dirty="0" smtClean="0"/>
          </a:p>
          <a:p>
            <a:r>
              <a:rPr lang="es-MX" dirty="0" err="1" smtClean="0"/>
              <a:t>Report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spillways</a:t>
            </a:r>
            <a:r>
              <a:rPr lang="es-MX" dirty="0" smtClean="0"/>
              <a:t> </a:t>
            </a:r>
            <a:r>
              <a:rPr lang="es-MX" dirty="0" err="1" smtClean="0"/>
              <a:t>design</a:t>
            </a:r>
            <a:r>
              <a:rPr lang="es-MX" dirty="0" smtClean="0"/>
              <a:t> 1987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01245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86127" y="5602928"/>
            <a:ext cx="8534400" cy="1507067"/>
          </a:xfrm>
        </p:spPr>
        <p:txBody>
          <a:bodyPr>
            <a:normAutofit/>
          </a:bodyPr>
          <a:lstStyle/>
          <a:p>
            <a:r>
              <a:rPr lang="es-MX" dirty="0" err="1" smtClean="0"/>
              <a:t>Gradico</a:t>
            </a:r>
            <a:r>
              <a:rPr lang="es-MX" dirty="0" smtClean="0"/>
              <a:t> para calcular la altura de flujo en la rápida.</a:t>
            </a:r>
            <a:endParaRPr lang="es-MX" dirty="0"/>
          </a:p>
        </p:txBody>
      </p:sp>
      <p:pic>
        <p:nvPicPr>
          <p:cNvPr id="4" name="Imagen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827" y="187290"/>
            <a:ext cx="6516067" cy="541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8754894" y="4669278"/>
            <a:ext cx="3169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Ref: US corps of </a:t>
            </a:r>
            <a:r>
              <a:rPr lang="es-MX" dirty="0" err="1" smtClean="0"/>
              <a:t>engineers</a:t>
            </a:r>
            <a:endParaRPr lang="es-MX" dirty="0" smtClean="0"/>
          </a:p>
          <a:p>
            <a:r>
              <a:rPr lang="es-MX" dirty="0" err="1" smtClean="0"/>
              <a:t>Report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spillways</a:t>
            </a:r>
            <a:r>
              <a:rPr lang="es-MX" dirty="0" smtClean="0"/>
              <a:t> </a:t>
            </a:r>
            <a:r>
              <a:rPr lang="es-MX" dirty="0" err="1" smtClean="0"/>
              <a:t>design</a:t>
            </a:r>
            <a:r>
              <a:rPr lang="es-MX" dirty="0" smtClean="0"/>
              <a:t> </a:t>
            </a:r>
          </a:p>
          <a:p>
            <a:r>
              <a:rPr lang="es-MX" dirty="0" smtClean="0"/>
              <a:t>1987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7013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592388"/>
            <a:ext cx="5035652" cy="1507067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 de calculo</a:t>
            </a:r>
            <a:br>
              <a:rPr lang="es-MX" dirty="0" smtClean="0">
                <a:solidFill>
                  <a:schemeClr val="bg1"/>
                </a:solidFill>
              </a:rPr>
            </a:br>
            <a:r>
              <a:rPr lang="es-MX" dirty="0" smtClean="0">
                <a:solidFill>
                  <a:schemeClr val="bg1"/>
                </a:solidFill>
              </a:rPr>
              <a:t>características de</a:t>
            </a:r>
            <a:br>
              <a:rPr lang="es-MX" dirty="0" smtClean="0">
                <a:solidFill>
                  <a:schemeClr val="bg1"/>
                </a:solidFill>
              </a:rPr>
            </a:br>
            <a:r>
              <a:rPr lang="es-MX" dirty="0" smtClean="0">
                <a:solidFill>
                  <a:schemeClr val="bg1"/>
                </a:solidFill>
              </a:rPr>
              <a:t> la rápida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4" name="Imagen 4" descr="C:\Users\USUARIO\Pictures\2017-04-17 vertederos1\vertederos1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32" y="0"/>
            <a:ext cx="6750996" cy="693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487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 descr="C:\Users\USUARIO\Pictures\2017-04-18 morninglory1\morninglory1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506" y="0"/>
            <a:ext cx="6736370" cy="664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8852170" y="3540868"/>
            <a:ext cx="2353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Ejemplo de calculo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De la cresta de un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Vertedor de sifón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831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 descr="C:\Users\USUARIO\Pictures\2017-05-16 tanque SAF2\tanque SAF2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721" y="165100"/>
            <a:ext cx="5326062" cy="669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7996136" y="2865219"/>
            <a:ext cx="3940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Calculo de tanque amortiguador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Tipo SAF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615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8112" y="385232"/>
            <a:ext cx="10136188" cy="1507067"/>
          </a:xfrm>
        </p:spPr>
        <p:txBody>
          <a:bodyPr/>
          <a:lstStyle/>
          <a:p>
            <a:r>
              <a:rPr lang="es-MX" dirty="0" smtClean="0"/>
              <a:t>Cresta, rápida y tanque amortiguador</a:t>
            </a:r>
            <a:endParaRPr lang="es-MX" dirty="0"/>
          </a:p>
        </p:txBody>
      </p:sp>
      <p:pic>
        <p:nvPicPr>
          <p:cNvPr id="10242" name="Picture 2" descr="http://www.grupomarshall.net/proyectos/ph-brasil-ho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1" y="1371598"/>
            <a:ext cx="6053668" cy="412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Vertedor (dwgDibujo de Autocad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789" y="3409757"/>
            <a:ext cx="6194211" cy="344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743211" y="616229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publico</a:t>
            </a:r>
          </a:p>
          <a:p>
            <a:r>
              <a:rPr lang="es-MX" dirty="0"/>
              <a:t>En 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00822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618717" y="462223"/>
            <a:ext cx="26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Pasos para Diseño </a:t>
            </a:r>
            <a:r>
              <a:rPr lang="es-MX" dirty="0">
                <a:solidFill>
                  <a:schemeClr val="bg1"/>
                </a:solidFill>
              </a:rPr>
              <a:t>SAF</a:t>
            </a:r>
          </a:p>
        </p:txBody>
      </p:sp>
      <p:sp>
        <p:nvSpPr>
          <p:cNvPr id="6" name="CuadroTexto 6"/>
          <p:cNvSpPr txBox="1">
            <a:spLocks noChangeArrowheads="1"/>
          </p:cNvSpPr>
          <p:nvPr/>
        </p:nvSpPr>
        <p:spPr bwMode="auto">
          <a:xfrm>
            <a:off x="2226858" y="1190018"/>
            <a:ext cx="6375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/>
              <a:t>Recomendado para pequeños tanques donde      4.5&lt;Fr&lt;6</a:t>
            </a:r>
          </a:p>
        </p:txBody>
      </p:sp>
      <p:pic>
        <p:nvPicPr>
          <p:cNvPr id="7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208" y="2149423"/>
            <a:ext cx="8892297" cy="42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6457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588165" y="292100"/>
            <a:ext cx="8229600" cy="4730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MX" dirty="0" smtClean="0">
                <a:solidFill>
                  <a:schemeClr val="bg1"/>
                </a:solidFill>
              </a:rPr>
              <a:t>Tanque amortiguador USBR-II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32" y="1366573"/>
            <a:ext cx="441483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965" y="1582473"/>
            <a:ext cx="45815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2"/>
          <p:cNvSpPr txBox="1">
            <a:spLocks noChangeArrowheads="1"/>
          </p:cNvSpPr>
          <p:nvPr/>
        </p:nvSpPr>
        <p:spPr bwMode="auto">
          <a:xfrm>
            <a:off x="3985165" y="5711296"/>
            <a:ext cx="271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/>
              <a:t>Recomendado para Fr&gt;6</a:t>
            </a:r>
          </a:p>
        </p:txBody>
      </p:sp>
    </p:spTree>
    <p:extLst>
      <p:ext uri="{BB962C8B-B14F-4D97-AF65-F5344CB8AC3E}">
        <p14:creationId xmlns:p14="http://schemas.microsoft.com/office/powerpoint/2010/main" val="526195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4"/>
          <p:cNvSpPr>
            <a:spLocks noGrp="1" noChangeArrowheads="1"/>
          </p:cNvSpPr>
          <p:nvPr>
            <p:ph idx="1"/>
          </p:nvPr>
        </p:nvSpPr>
        <p:spPr bwMode="auto">
          <a:xfrm>
            <a:off x="2046084" y="102263"/>
            <a:ext cx="8534400" cy="346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altLang="es-MX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Diseño de tanque amortiguador USBR-II (US Bureau of </a:t>
            </a:r>
            <a:r>
              <a:rPr lang="es-MX" altLang="es-MX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reclamation</a:t>
            </a:r>
            <a:r>
              <a:rPr lang="es-MX" altLang="es-MX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II)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altLang="es-MX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altLang="es-MX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altLang="es-MX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quiere diseñar un tanque amortiguador para un caudal de diseño , Q=75000 ft3/s, para </a:t>
            </a:r>
            <a:endParaRPr lang="es-MX" altLang="es-MX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altLang="es-MX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velocidad en la rápida de Vi=250 ft/s. El ancho B del tanque amortiguador es de 250 ft</a:t>
            </a:r>
            <a:r>
              <a:rPr lang="es-MX" altLang="es-MX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altLang="es-MX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pretende determinar la longitud </a:t>
            </a:r>
            <a:r>
              <a:rPr lang="es-MX" altLang="es-MX" sz="18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s-MX" altLang="es-MX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es-MX" altLang="es-MX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tanque y la altura D</a:t>
            </a:r>
            <a:r>
              <a:rPr lang="es-MX" altLang="es-MX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s-MX" altLang="es-MX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alt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3933824"/>
            <a:ext cx="6570688" cy="219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118" y="4189751"/>
            <a:ext cx="4406369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91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4812" y="270932"/>
            <a:ext cx="8534400" cy="1507067"/>
          </a:xfrm>
        </p:spPr>
        <p:txBody>
          <a:bodyPr>
            <a:normAutofit/>
          </a:bodyPr>
          <a:lstStyle/>
          <a:p>
            <a:r>
              <a:rPr lang="es-MX" sz="2800" dirty="0"/>
              <a:t>V</a:t>
            </a:r>
            <a:r>
              <a:rPr lang="es-MX" sz="2800" dirty="0" smtClean="0"/>
              <a:t>ertedor de cresta ancha en un estribo de la cortina</a:t>
            </a:r>
            <a:endParaRPr lang="es-MX" sz="2800" dirty="0"/>
          </a:p>
        </p:txBody>
      </p:sp>
      <p:pic>
        <p:nvPicPr>
          <p:cNvPr id="6146" name="Picture 2" descr="Vertedores de la pres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688" y="1619436"/>
            <a:ext cx="5520266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871829" y="59492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publico</a:t>
            </a:r>
          </a:p>
          <a:p>
            <a:r>
              <a:rPr lang="es-MX" dirty="0"/>
              <a:t>En google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402830" y="4283901"/>
            <a:ext cx="3268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utiliza cuando la cortina</a:t>
            </a:r>
          </a:p>
          <a:p>
            <a:r>
              <a:rPr lang="es-MX" dirty="0" smtClean="0"/>
              <a:t>Es en tierra o </a:t>
            </a:r>
            <a:r>
              <a:rPr lang="es-MX" dirty="0" err="1" smtClean="0"/>
              <a:t>enrocamiento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350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8812" y="220132"/>
            <a:ext cx="8534400" cy="1507067"/>
          </a:xfrm>
        </p:spPr>
        <p:txBody>
          <a:bodyPr/>
          <a:lstStyle/>
          <a:p>
            <a:r>
              <a:rPr lang="es-MX" dirty="0" smtClean="0"/>
              <a:t>Vertedor en forma </a:t>
            </a:r>
            <a:r>
              <a:rPr lang="es-MX" dirty="0" err="1" smtClean="0"/>
              <a:t>semi</a:t>
            </a:r>
            <a:r>
              <a:rPr lang="es-MX" dirty="0" smtClean="0"/>
              <a:t>-circular</a:t>
            </a:r>
            <a:endParaRPr lang="es-MX" dirty="0"/>
          </a:p>
        </p:txBody>
      </p:sp>
      <p:pic>
        <p:nvPicPr>
          <p:cNvPr id="11266" name="Picture 2" descr="https://obson.files.wordpress.com/2011/08/300473_10150256977811863_731116862_7995540_6654787_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2" y="1213527"/>
            <a:ext cx="7106034" cy="484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9374514" y="4922555"/>
            <a:ext cx="266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Presa Marte R. </a:t>
            </a:r>
            <a:r>
              <a:rPr lang="es-MX" dirty="0" err="1" smtClean="0"/>
              <a:t>Gomez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0" y="5978140"/>
            <a:ext cx="3878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Ref: dominio publico</a:t>
            </a:r>
          </a:p>
          <a:p>
            <a:r>
              <a:rPr lang="es-MX" dirty="0"/>
              <a:t>En 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04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2512" y="372532"/>
            <a:ext cx="10809288" cy="1507067"/>
          </a:xfrm>
        </p:spPr>
        <p:txBody>
          <a:bodyPr/>
          <a:lstStyle/>
          <a:p>
            <a:r>
              <a:rPr lang="es-MX" dirty="0" smtClean="0"/>
              <a:t>Vertedor en estribo funcionando</a:t>
            </a:r>
            <a:endParaRPr lang="es-MX" dirty="0"/>
          </a:p>
        </p:txBody>
      </p:sp>
      <p:pic>
        <p:nvPicPr>
          <p:cNvPr id="8194" name="Picture 2" descr="http://www.todochiapas.mx/wp-content/uploads/2011/10/presa-la-angostur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83" y="2133600"/>
            <a:ext cx="4516660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Presa &quot;El Chique&quot;, Tabasco, Zacatecas, Mex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36" y="1573053"/>
            <a:ext cx="3683683" cy="491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07083" y="60023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publico</a:t>
            </a:r>
          </a:p>
          <a:p>
            <a:r>
              <a:rPr lang="es-MX" dirty="0"/>
              <a:t>En google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0197098" y="3732756"/>
            <a:ext cx="20858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Presentan una </a:t>
            </a:r>
          </a:p>
          <a:p>
            <a:r>
              <a:rPr lang="es-MX" dirty="0"/>
              <a:t>e</a:t>
            </a:r>
            <a:r>
              <a:rPr lang="es-MX" dirty="0" smtClean="0"/>
              <a:t>structura de</a:t>
            </a:r>
          </a:p>
          <a:p>
            <a:r>
              <a:rPr lang="es-MX" dirty="0" smtClean="0"/>
              <a:t>Disipación de</a:t>
            </a:r>
          </a:p>
          <a:p>
            <a:r>
              <a:rPr lang="es-MX" dirty="0"/>
              <a:t> </a:t>
            </a:r>
            <a:r>
              <a:rPr lang="es-MX" dirty="0" smtClean="0"/>
              <a:t>energía</a:t>
            </a:r>
          </a:p>
          <a:p>
            <a:r>
              <a:rPr lang="es-MX" dirty="0"/>
              <a:t> </a:t>
            </a:r>
            <a:r>
              <a:rPr lang="es-MX" dirty="0" smtClean="0"/>
              <a:t>tipo Salto de </a:t>
            </a:r>
            <a:r>
              <a:rPr lang="es-MX" dirty="0" err="1" smtClean="0"/>
              <a:t>Sky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5451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2866" y="81227"/>
            <a:ext cx="10358834" cy="150706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Vertedores con compuertas de control</a:t>
            </a:r>
            <a:endParaRPr lang="es-MX" sz="2800" dirty="0"/>
          </a:p>
        </p:txBody>
      </p:sp>
      <p:pic>
        <p:nvPicPr>
          <p:cNvPr id="7170" name="Picture 2" descr="Abren vertederos de la presa Angostura 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06" y="1519699"/>
            <a:ext cx="5448300" cy="363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ncuestam.info/wp-content/uploads/2015/04/1-Presa-Cerro-Prie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283" y="1588294"/>
            <a:ext cx="6184900" cy="441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2029895" y="5257035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un estribo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7315200" y="6121400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la cortina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903282" y="6488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12942" y="5879074"/>
            <a:ext cx="5453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tipo de compuerta es radial en ambos casos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5235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4712" y="232832"/>
            <a:ext cx="10072688" cy="1507067"/>
          </a:xfrm>
        </p:spPr>
        <p:txBody>
          <a:bodyPr/>
          <a:lstStyle/>
          <a:p>
            <a:r>
              <a:rPr lang="es-MX" dirty="0" smtClean="0"/>
              <a:t>Vertedor con compuertas radiales</a:t>
            </a:r>
            <a:endParaRPr lang="es-MX" dirty="0"/>
          </a:p>
        </p:txBody>
      </p:sp>
      <p:pic>
        <p:nvPicPr>
          <p:cNvPr id="9218" name="Picture 2" descr="http://assets.zocalo.com.mx/uploads/articles/8/132014782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28" y="1460500"/>
            <a:ext cx="6885290" cy="392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1.bp.blogspot.com/-s6UEpgISBI8/T7Wb53fwKVI/AAAAAAAAAAc/cNk5coveCFE/s1600/Verted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507" y="2943383"/>
            <a:ext cx="4083701" cy="315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874712" y="642811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1105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200" y="88456"/>
            <a:ext cx="9323872" cy="986368"/>
          </a:xfrm>
        </p:spPr>
        <p:txBody>
          <a:bodyPr/>
          <a:lstStyle/>
          <a:p>
            <a:r>
              <a:rPr lang="es-MX" dirty="0" smtClean="0"/>
              <a:t>Vertedor controlado de la yesca</a:t>
            </a:r>
            <a:endParaRPr lang="es-MX" dirty="0"/>
          </a:p>
        </p:txBody>
      </p:sp>
      <p:pic>
        <p:nvPicPr>
          <p:cNvPr id="16386" name="Picture 2" descr="http://electrica.mx/wp-content/uploads/2012/12/electrica.mx_images_rev46_central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032" y="1617661"/>
            <a:ext cx="7587280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794000" y="54958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rgbClr val="141412"/>
                </a:solidFill>
                <a:latin typeface="Source Sans Pro"/>
              </a:rPr>
              <a:t> La obra de excedencias o vertedor está compuesta por 6 compuertas radiales de 12 metros de ancho por 22 de altura, con capacidad de desalojo de un gasto máximo de 15 mil metros cúbicos por segundo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76979" y="59879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Ref: dominio </a:t>
            </a:r>
            <a:r>
              <a:rPr lang="es-MX" dirty="0" smtClean="0"/>
              <a:t>publico</a:t>
            </a:r>
          </a:p>
          <a:p>
            <a:r>
              <a:rPr lang="es-MX" dirty="0" smtClean="0"/>
              <a:t> en </a:t>
            </a:r>
            <a:r>
              <a:rPr lang="es-MX" dirty="0"/>
              <a:t>google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904129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123</TotalTime>
  <Words>425</Words>
  <Application>Microsoft Office PowerPoint</Application>
  <PresentationFormat>Panorámica</PresentationFormat>
  <Paragraphs>98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Calibri</vt:lpstr>
      <vt:lpstr>Century Gothic</vt:lpstr>
      <vt:lpstr>Source Sans Pro</vt:lpstr>
      <vt:lpstr>Tahoma</vt:lpstr>
      <vt:lpstr>Times New Roman</vt:lpstr>
      <vt:lpstr>Wingdings 3</vt:lpstr>
      <vt:lpstr>Sector</vt:lpstr>
      <vt:lpstr>DISEÑO  de vertedores PARA PRESAS</vt:lpstr>
      <vt:lpstr>Vertedor de cresta ancha caída libre en la cortina </vt:lpstr>
      <vt:lpstr>Cresta, rápida y tanque amortiguador</vt:lpstr>
      <vt:lpstr>Vertedor de cresta ancha en un estribo de la cortina</vt:lpstr>
      <vt:lpstr>Vertedor en forma semi-circular</vt:lpstr>
      <vt:lpstr>Vertedor en estribo funcionando</vt:lpstr>
      <vt:lpstr>Vertedores con compuertas de control</vt:lpstr>
      <vt:lpstr>Vertedor con compuertas radiales</vt:lpstr>
      <vt:lpstr>Vertedor controlado de la yesca</vt:lpstr>
      <vt:lpstr>Vertedor con canal lateral</vt:lpstr>
      <vt:lpstr>Vertedor tipo morning glory (agujero y túnel)</vt:lpstr>
      <vt:lpstr>Vertedero en forma de laberinto</vt:lpstr>
      <vt:lpstr>Canales  de descarga</vt:lpstr>
      <vt:lpstr>Presentación de PowerPoint</vt:lpstr>
      <vt:lpstr>Tanque amortiguador con bloques</vt:lpstr>
      <vt:lpstr>Deflectores en salto de sky</vt:lpstr>
      <vt:lpstr>Vertedores escalonados</vt:lpstr>
      <vt:lpstr>Vertedor escalonado en funcionamiento</vt:lpstr>
      <vt:lpstr>Cresta típica de vertedor de cresta ancha  ref:  Us corps of engineers- report –spillways.</vt:lpstr>
      <vt:lpstr>Grafica para calcular punto de tangencia ref: US corps of engineers -report-Overflow spillways -1987</vt:lpstr>
      <vt:lpstr>Alfa es la pendiente de la rápida </vt:lpstr>
      <vt:lpstr>Cuadro de ayuda para construcción de la cresta del vertedor </vt:lpstr>
      <vt:lpstr>Presentación de PowerPoint</vt:lpstr>
      <vt:lpstr>Presentación de PowerPoint</vt:lpstr>
      <vt:lpstr>Calculo de longitud  de cresta de vertedor</vt:lpstr>
      <vt:lpstr>Gradico para calcular la altura de flujo en la rápida.</vt:lpstr>
      <vt:lpstr>Ejemplo de calculo características de  la rápida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vertedores</dc:title>
  <dc:creator>USUARIO</dc:creator>
  <cp:lastModifiedBy>USUARIO</cp:lastModifiedBy>
  <cp:revision>15</cp:revision>
  <dcterms:created xsi:type="dcterms:W3CDTF">2015-10-16T13:33:37Z</dcterms:created>
  <dcterms:modified xsi:type="dcterms:W3CDTF">2018-09-28T15:13:24Z</dcterms:modified>
</cp:coreProperties>
</file>