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00" r:id="rId1"/>
  </p:sldMasterIdLst>
  <p:sldIdLst>
    <p:sldId id="269" r:id="rId2"/>
    <p:sldId id="303" r:id="rId3"/>
    <p:sldId id="304" r:id="rId4"/>
    <p:sldId id="302" r:id="rId5"/>
    <p:sldId id="301" r:id="rId6"/>
    <p:sldId id="300" r:id="rId7"/>
    <p:sldId id="299" r:id="rId8"/>
    <p:sldId id="298" r:id="rId9"/>
    <p:sldId id="297" r:id="rId10"/>
    <p:sldId id="296" r:id="rId11"/>
    <p:sldId id="256" r:id="rId12"/>
    <p:sldId id="266" r:id="rId13"/>
    <p:sldId id="267" r:id="rId14"/>
    <p:sldId id="270" r:id="rId15"/>
    <p:sldId id="294" r:id="rId16"/>
    <p:sldId id="305" r:id="rId17"/>
    <p:sldId id="257" r:id="rId18"/>
    <p:sldId id="258" r:id="rId19"/>
    <p:sldId id="261" r:id="rId20"/>
    <p:sldId id="263" r:id="rId21"/>
    <p:sldId id="271" r:id="rId22"/>
    <p:sldId id="273" r:id="rId23"/>
    <p:sldId id="277" r:id="rId24"/>
    <p:sldId id="293" r:id="rId25"/>
    <p:sldId id="282" r:id="rId26"/>
    <p:sldId id="291" r:id="rId27"/>
    <p:sldId id="292" r:id="rId28"/>
    <p:sldId id="290" r:id="rId29"/>
    <p:sldId id="306" r:id="rId30"/>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pos="3940" userDrawn="1">
          <p15:clr>
            <a:srgbClr val="A4A3A4"/>
          </p15:clr>
        </p15:guide>
        <p15:guide id="3"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79" autoAdjust="0"/>
    <p:restoredTop sz="94660"/>
  </p:normalViewPr>
  <p:slideViewPr>
    <p:cSldViewPr snapToGrid="0">
      <p:cViewPr varScale="1">
        <p:scale>
          <a:sx n="165" d="100"/>
          <a:sy n="165" d="100"/>
        </p:scale>
        <p:origin x="162" y="132"/>
      </p:cViewPr>
      <p:guideLst>
        <p:guide pos="3840"/>
        <p:guide pos="3940"/>
        <p:guide orient="horz"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B22282C-1C58-42B3-9290-3A8E8C25B511}" type="doc">
      <dgm:prSet loTypeId="urn:microsoft.com/office/officeart/2008/layout/HorizontalMultiLevelHierarchy" loCatId="hierarchy" qsTypeId="urn:microsoft.com/office/officeart/2005/8/quickstyle/3d2" qsCatId="3D" csTypeId="urn:microsoft.com/office/officeart/2005/8/colors/accent0_3" csCatId="mainScheme" phldr="1"/>
      <dgm:spPr/>
      <dgm:t>
        <a:bodyPr/>
        <a:lstStyle/>
        <a:p>
          <a:endParaRPr lang="es-MX"/>
        </a:p>
      </dgm:t>
    </dgm:pt>
    <dgm:pt modelId="{8B40691A-ADB1-4DA9-990C-079171985898}">
      <dgm:prSet phldrT="[Texto]"/>
      <dgm:spPr/>
      <dgm:t>
        <a:bodyPr/>
        <a:lstStyle/>
        <a:p>
          <a:r>
            <a:rPr lang="es-MX" dirty="0"/>
            <a:t>POLÍTICA</a:t>
          </a:r>
        </a:p>
      </dgm:t>
    </dgm:pt>
    <dgm:pt modelId="{6F7AE10B-FDED-4D8D-A547-D113B9C822DA}" type="parTrans" cxnId="{8F903F04-2349-4014-A808-3244AEF40DC5}">
      <dgm:prSet/>
      <dgm:spPr/>
      <dgm:t>
        <a:bodyPr/>
        <a:lstStyle/>
        <a:p>
          <a:endParaRPr lang="es-MX"/>
        </a:p>
      </dgm:t>
    </dgm:pt>
    <dgm:pt modelId="{7395BF19-F0E9-42B3-809F-3F32BFE5324B}" type="sibTrans" cxnId="{8F903F04-2349-4014-A808-3244AEF40DC5}">
      <dgm:prSet/>
      <dgm:spPr/>
      <dgm:t>
        <a:bodyPr/>
        <a:lstStyle/>
        <a:p>
          <a:endParaRPr lang="es-MX"/>
        </a:p>
      </dgm:t>
    </dgm:pt>
    <dgm:pt modelId="{EC35B8E7-EF32-456F-B9D9-D9C249D405CC}">
      <dgm:prSet phldrT="[Texto]"/>
      <dgm:spPr/>
      <dgm:t>
        <a:bodyPr/>
        <a:lstStyle/>
        <a:p>
          <a:pPr algn="l"/>
          <a:r>
            <a:rPr lang="es-MX" b="1" dirty="0">
              <a:latin typeface="Arial" panose="020B0604020202020204" pitchFamily="34" charset="0"/>
              <a:cs typeface="Arial" panose="020B0604020202020204" pitchFamily="34" charset="0"/>
            </a:rPr>
            <a:t>Es la ciencia social que estudia el poder público o del Estado. Promueve la participación ciudadana al poseer la capacidad de distribuir y ejecutar el poder según sea necesario para garantizar el bien común en la sociedad.</a:t>
          </a:r>
          <a:endParaRPr lang="es-MX" dirty="0"/>
        </a:p>
      </dgm:t>
    </dgm:pt>
    <dgm:pt modelId="{AEAD7793-6B6A-476A-82A4-F458C95F5ABA}" type="parTrans" cxnId="{22D30CC3-1B6E-4DBE-B127-603E3A7A2C2B}">
      <dgm:prSet/>
      <dgm:spPr/>
      <dgm:t>
        <a:bodyPr/>
        <a:lstStyle/>
        <a:p>
          <a:endParaRPr lang="es-MX"/>
        </a:p>
      </dgm:t>
    </dgm:pt>
    <dgm:pt modelId="{C669AAE6-6729-4C20-99D7-13FDD01F8B55}" type="sibTrans" cxnId="{22D30CC3-1B6E-4DBE-B127-603E3A7A2C2B}">
      <dgm:prSet/>
      <dgm:spPr/>
      <dgm:t>
        <a:bodyPr/>
        <a:lstStyle/>
        <a:p>
          <a:endParaRPr lang="es-MX"/>
        </a:p>
      </dgm:t>
    </dgm:pt>
    <dgm:pt modelId="{8D46A2F9-3747-47B2-9164-4E8E45465DDB}" type="pres">
      <dgm:prSet presAssocID="{2B22282C-1C58-42B3-9290-3A8E8C25B511}" presName="Name0" presStyleCnt="0">
        <dgm:presLayoutVars>
          <dgm:chPref val="1"/>
          <dgm:dir/>
          <dgm:animOne val="branch"/>
          <dgm:animLvl val="lvl"/>
          <dgm:resizeHandles val="exact"/>
        </dgm:presLayoutVars>
      </dgm:prSet>
      <dgm:spPr/>
      <dgm:t>
        <a:bodyPr/>
        <a:lstStyle/>
        <a:p>
          <a:endParaRPr lang="es-MX"/>
        </a:p>
      </dgm:t>
    </dgm:pt>
    <dgm:pt modelId="{9E11586F-5437-4CDF-9297-3E43416B33F1}" type="pres">
      <dgm:prSet presAssocID="{8B40691A-ADB1-4DA9-990C-079171985898}" presName="root1" presStyleCnt="0"/>
      <dgm:spPr/>
    </dgm:pt>
    <dgm:pt modelId="{B751097D-93A4-4B7E-B284-53956F32781C}" type="pres">
      <dgm:prSet presAssocID="{8B40691A-ADB1-4DA9-990C-079171985898}" presName="LevelOneTextNode" presStyleLbl="node0" presStyleIdx="0" presStyleCnt="1" custAng="5400000" custScaleX="74402" custScaleY="45700" custLinFactNeighborX="1232" custLinFactNeighborY="-38150">
        <dgm:presLayoutVars>
          <dgm:chPref val="3"/>
        </dgm:presLayoutVars>
      </dgm:prSet>
      <dgm:spPr/>
      <dgm:t>
        <a:bodyPr/>
        <a:lstStyle/>
        <a:p>
          <a:endParaRPr lang="es-MX"/>
        </a:p>
      </dgm:t>
    </dgm:pt>
    <dgm:pt modelId="{C4FF9743-E318-49CF-B2CC-09F074B209AB}" type="pres">
      <dgm:prSet presAssocID="{8B40691A-ADB1-4DA9-990C-079171985898}" presName="level2hierChild" presStyleCnt="0"/>
      <dgm:spPr/>
    </dgm:pt>
    <dgm:pt modelId="{FBE2007A-4E03-48A6-8F22-C0176E56FC17}" type="pres">
      <dgm:prSet presAssocID="{AEAD7793-6B6A-476A-82A4-F458C95F5ABA}" presName="conn2-1" presStyleLbl="parChTrans1D2" presStyleIdx="0" presStyleCnt="1"/>
      <dgm:spPr/>
      <dgm:t>
        <a:bodyPr/>
        <a:lstStyle/>
        <a:p>
          <a:endParaRPr lang="es-MX"/>
        </a:p>
      </dgm:t>
    </dgm:pt>
    <dgm:pt modelId="{B52E2202-491A-4368-8D4F-40E3AB81EB31}" type="pres">
      <dgm:prSet presAssocID="{AEAD7793-6B6A-476A-82A4-F458C95F5ABA}" presName="connTx" presStyleLbl="parChTrans1D2" presStyleIdx="0" presStyleCnt="1"/>
      <dgm:spPr/>
      <dgm:t>
        <a:bodyPr/>
        <a:lstStyle/>
        <a:p>
          <a:endParaRPr lang="es-MX"/>
        </a:p>
      </dgm:t>
    </dgm:pt>
    <dgm:pt modelId="{97FF4D18-915C-40CA-A859-412DF2749570}" type="pres">
      <dgm:prSet presAssocID="{EC35B8E7-EF32-456F-B9D9-D9C249D405CC}" presName="root2" presStyleCnt="0"/>
      <dgm:spPr/>
    </dgm:pt>
    <dgm:pt modelId="{AB4947A5-0E62-46C6-9F0E-014157673729}" type="pres">
      <dgm:prSet presAssocID="{EC35B8E7-EF32-456F-B9D9-D9C249D405CC}" presName="LevelTwoTextNode" presStyleLbl="node2" presStyleIdx="0" presStyleCnt="1" custScaleX="167259" custScaleY="205358" custLinFactY="13187" custLinFactNeighborX="16577" custLinFactNeighborY="100000">
        <dgm:presLayoutVars>
          <dgm:chPref val="3"/>
        </dgm:presLayoutVars>
      </dgm:prSet>
      <dgm:spPr/>
      <dgm:t>
        <a:bodyPr/>
        <a:lstStyle/>
        <a:p>
          <a:endParaRPr lang="es-MX"/>
        </a:p>
      </dgm:t>
    </dgm:pt>
    <dgm:pt modelId="{C5822899-530F-4F84-9BA1-BA7A9564720D}" type="pres">
      <dgm:prSet presAssocID="{EC35B8E7-EF32-456F-B9D9-D9C249D405CC}" presName="level3hierChild" presStyleCnt="0"/>
      <dgm:spPr/>
    </dgm:pt>
  </dgm:ptLst>
  <dgm:cxnLst>
    <dgm:cxn modelId="{22D30CC3-1B6E-4DBE-B127-603E3A7A2C2B}" srcId="{8B40691A-ADB1-4DA9-990C-079171985898}" destId="{EC35B8E7-EF32-456F-B9D9-D9C249D405CC}" srcOrd="0" destOrd="0" parTransId="{AEAD7793-6B6A-476A-82A4-F458C95F5ABA}" sibTransId="{C669AAE6-6729-4C20-99D7-13FDD01F8B55}"/>
    <dgm:cxn modelId="{8F903F04-2349-4014-A808-3244AEF40DC5}" srcId="{2B22282C-1C58-42B3-9290-3A8E8C25B511}" destId="{8B40691A-ADB1-4DA9-990C-079171985898}" srcOrd="0" destOrd="0" parTransId="{6F7AE10B-FDED-4D8D-A547-D113B9C822DA}" sibTransId="{7395BF19-F0E9-42B3-809F-3F32BFE5324B}"/>
    <dgm:cxn modelId="{7BCA0247-774D-45F2-918A-900BAA0D3751}" type="presOf" srcId="{8B40691A-ADB1-4DA9-990C-079171985898}" destId="{B751097D-93A4-4B7E-B284-53956F32781C}" srcOrd="0" destOrd="0" presId="urn:microsoft.com/office/officeart/2008/layout/HorizontalMultiLevelHierarchy"/>
    <dgm:cxn modelId="{02FFC621-7430-4099-9953-01F0CF738F59}" type="presOf" srcId="{AEAD7793-6B6A-476A-82A4-F458C95F5ABA}" destId="{FBE2007A-4E03-48A6-8F22-C0176E56FC17}" srcOrd="0" destOrd="0" presId="urn:microsoft.com/office/officeart/2008/layout/HorizontalMultiLevelHierarchy"/>
    <dgm:cxn modelId="{B955C2A9-406D-4274-B281-4F59DB67748E}" type="presOf" srcId="{EC35B8E7-EF32-456F-B9D9-D9C249D405CC}" destId="{AB4947A5-0E62-46C6-9F0E-014157673729}" srcOrd="0" destOrd="0" presId="urn:microsoft.com/office/officeart/2008/layout/HorizontalMultiLevelHierarchy"/>
    <dgm:cxn modelId="{2F3FBFBF-D3D1-4DA7-BD94-C9C099BD0453}" type="presOf" srcId="{AEAD7793-6B6A-476A-82A4-F458C95F5ABA}" destId="{B52E2202-491A-4368-8D4F-40E3AB81EB31}" srcOrd="1" destOrd="0" presId="urn:microsoft.com/office/officeart/2008/layout/HorizontalMultiLevelHierarchy"/>
    <dgm:cxn modelId="{944D25F6-FD78-4240-8B18-FB8DDFFF0FD9}" type="presOf" srcId="{2B22282C-1C58-42B3-9290-3A8E8C25B511}" destId="{8D46A2F9-3747-47B2-9164-4E8E45465DDB}" srcOrd="0" destOrd="0" presId="urn:microsoft.com/office/officeart/2008/layout/HorizontalMultiLevelHierarchy"/>
    <dgm:cxn modelId="{5CE7E689-1A36-4ABE-9216-12745B8CB055}" type="presParOf" srcId="{8D46A2F9-3747-47B2-9164-4E8E45465DDB}" destId="{9E11586F-5437-4CDF-9297-3E43416B33F1}" srcOrd="0" destOrd="0" presId="urn:microsoft.com/office/officeart/2008/layout/HorizontalMultiLevelHierarchy"/>
    <dgm:cxn modelId="{0386E4F5-041A-4DB4-8943-F28BB8552B39}" type="presParOf" srcId="{9E11586F-5437-4CDF-9297-3E43416B33F1}" destId="{B751097D-93A4-4B7E-B284-53956F32781C}" srcOrd="0" destOrd="0" presId="urn:microsoft.com/office/officeart/2008/layout/HorizontalMultiLevelHierarchy"/>
    <dgm:cxn modelId="{400B6F90-0AB9-4757-9B0C-80F18699FC54}" type="presParOf" srcId="{9E11586F-5437-4CDF-9297-3E43416B33F1}" destId="{C4FF9743-E318-49CF-B2CC-09F074B209AB}" srcOrd="1" destOrd="0" presId="urn:microsoft.com/office/officeart/2008/layout/HorizontalMultiLevelHierarchy"/>
    <dgm:cxn modelId="{0091F9D1-BDBE-432D-B4BF-4E789F16355E}" type="presParOf" srcId="{C4FF9743-E318-49CF-B2CC-09F074B209AB}" destId="{FBE2007A-4E03-48A6-8F22-C0176E56FC17}" srcOrd="0" destOrd="0" presId="urn:microsoft.com/office/officeart/2008/layout/HorizontalMultiLevelHierarchy"/>
    <dgm:cxn modelId="{88000D0F-A33C-4D1E-9196-7570F48DB83C}" type="presParOf" srcId="{FBE2007A-4E03-48A6-8F22-C0176E56FC17}" destId="{B52E2202-491A-4368-8D4F-40E3AB81EB31}" srcOrd="0" destOrd="0" presId="urn:microsoft.com/office/officeart/2008/layout/HorizontalMultiLevelHierarchy"/>
    <dgm:cxn modelId="{2992B952-95F3-4E35-B9E3-62B1F9F428BF}" type="presParOf" srcId="{C4FF9743-E318-49CF-B2CC-09F074B209AB}" destId="{97FF4D18-915C-40CA-A859-412DF2749570}" srcOrd="1" destOrd="0" presId="urn:microsoft.com/office/officeart/2008/layout/HorizontalMultiLevelHierarchy"/>
    <dgm:cxn modelId="{D9DF74E2-E81F-48E6-A5B2-4F0EB6ADE54A}" type="presParOf" srcId="{97FF4D18-915C-40CA-A859-412DF2749570}" destId="{AB4947A5-0E62-46C6-9F0E-014157673729}" srcOrd="0" destOrd="0" presId="urn:microsoft.com/office/officeart/2008/layout/HorizontalMultiLevelHierarchy"/>
    <dgm:cxn modelId="{5B8D6C93-F922-4A59-9C16-C50E59C25D0A}" type="presParOf" srcId="{97FF4D18-915C-40CA-A859-412DF2749570}" destId="{C5822899-530F-4F84-9BA1-BA7A9564720D}"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99018EF-1751-4E8A-A3EE-410B22482B9B}" type="doc">
      <dgm:prSet loTypeId="urn:microsoft.com/office/officeart/2005/8/layout/vList6" loCatId="process" qsTypeId="urn:microsoft.com/office/officeart/2005/8/quickstyle/simple1" qsCatId="simple" csTypeId="urn:microsoft.com/office/officeart/2005/8/colors/accent0_3" csCatId="mainScheme" phldr="1"/>
      <dgm:spPr/>
      <dgm:t>
        <a:bodyPr/>
        <a:lstStyle/>
        <a:p>
          <a:endParaRPr lang="es-MX"/>
        </a:p>
      </dgm:t>
    </dgm:pt>
    <dgm:pt modelId="{E747F35E-8743-4858-945F-0A93AB1AAFFF}">
      <dgm:prSet phldrT="[Texto]"/>
      <dgm:spPr/>
      <dgm:t>
        <a:bodyPr/>
        <a:lstStyle/>
        <a:p>
          <a:r>
            <a:rPr lang="es-MX" dirty="0"/>
            <a:t>ECONOMÍA POLÍTICA </a:t>
          </a:r>
        </a:p>
      </dgm:t>
    </dgm:pt>
    <dgm:pt modelId="{93650569-ADE9-4770-8109-B84744E05131}" type="parTrans" cxnId="{7F90104C-6697-4025-B7AC-02D5F4071200}">
      <dgm:prSet/>
      <dgm:spPr/>
      <dgm:t>
        <a:bodyPr/>
        <a:lstStyle/>
        <a:p>
          <a:endParaRPr lang="es-MX"/>
        </a:p>
      </dgm:t>
    </dgm:pt>
    <dgm:pt modelId="{A2B1BFB7-43C2-4056-BAA7-3A3380A0D81B}" type="sibTrans" cxnId="{7F90104C-6697-4025-B7AC-02D5F4071200}">
      <dgm:prSet/>
      <dgm:spPr/>
      <dgm:t>
        <a:bodyPr/>
        <a:lstStyle/>
        <a:p>
          <a:endParaRPr lang="es-MX"/>
        </a:p>
      </dgm:t>
    </dgm:pt>
    <dgm:pt modelId="{B6334C98-16D7-491E-8590-D78246C8A7B6}">
      <dgm:prSet phldrT="[Texto]"/>
      <dgm:spPr/>
      <dgm:t>
        <a:bodyPr/>
        <a:lstStyle/>
        <a:p>
          <a:r>
            <a:rPr lang="es-MX" b="1" dirty="0">
              <a:latin typeface="Arial" panose="020B0604020202020204" pitchFamily="34" charset="0"/>
              <a:cs typeface="Arial" panose="020B0604020202020204" pitchFamily="34" charset="0"/>
            </a:rPr>
            <a:t>Comprende una categoría de fenómenos sociales, los fenómenos económicos, como base económica de la sociedad. </a:t>
          </a:r>
          <a:endParaRPr lang="es-MX" dirty="0"/>
        </a:p>
      </dgm:t>
    </dgm:pt>
    <dgm:pt modelId="{4FBDBAA0-145A-45D1-8AE3-1EEA23B39867}" type="parTrans" cxnId="{90B65FBD-5C43-4D48-B599-26BCE32F9636}">
      <dgm:prSet/>
      <dgm:spPr/>
      <dgm:t>
        <a:bodyPr/>
        <a:lstStyle/>
        <a:p>
          <a:endParaRPr lang="es-MX"/>
        </a:p>
      </dgm:t>
    </dgm:pt>
    <dgm:pt modelId="{8F65DB6B-260B-4B4A-949C-6EABB6B8F592}" type="sibTrans" cxnId="{90B65FBD-5C43-4D48-B599-26BCE32F9636}">
      <dgm:prSet/>
      <dgm:spPr/>
      <dgm:t>
        <a:bodyPr/>
        <a:lstStyle/>
        <a:p>
          <a:endParaRPr lang="es-MX"/>
        </a:p>
      </dgm:t>
    </dgm:pt>
    <dgm:pt modelId="{38E99DE5-2EDB-4B20-AF35-4E8B63BAF67F}">
      <dgm:prSet phldrT="[Texto]"/>
      <dgm:spPr/>
      <dgm:t>
        <a:bodyPr/>
        <a:lstStyle/>
        <a:p>
          <a:r>
            <a:rPr lang="es-MX" b="1" dirty="0">
              <a:latin typeface="Arial" panose="020B0604020202020204" pitchFamily="34" charset="0"/>
              <a:cs typeface="Arial" panose="020B0604020202020204" pitchFamily="34" charset="0"/>
            </a:rPr>
            <a:t>Son los movimientos sociales los que operan en la transformación económica de la sociedad. </a:t>
          </a:r>
          <a:endParaRPr lang="es-MX" dirty="0"/>
        </a:p>
      </dgm:t>
    </dgm:pt>
    <dgm:pt modelId="{7FEEA2C5-2ED5-45AF-86A6-17E617C2ADE1}" type="parTrans" cxnId="{3AE7EC4C-8FEA-4731-9AD2-2C53B5A67441}">
      <dgm:prSet/>
      <dgm:spPr/>
      <dgm:t>
        <a:bodyPr/>
        <a:lstStyle/>
        <a:p>
          <a:endParaRPr lang="es-MX"/>
        </a:p>
      </dgm:t>
    </dgm:pt>
    <dgm:pt modelId="{95365881-C148-4516-AF0B-B7CA841CB0AB}" type="sibTrans" cxnId="{3AE7EC4C-8FEA-4731-9AD2-2C53B5A67441}">
      <dgm:prSet/>
      <dgm:spPr/>
      <dgm:t>
        <a:bodyPr/>
        <a:lstStyle/>
        <a:p>
          <a:endParaRPr lang="es-MX"/>
        </a:p>
      </dgm:t>
    </dgm:pt>
    <dgm:pt modelId="{FCBB722B-5833-4247-BF66-5A612D553D2D}">
      <dgm:prSet phldrT="[Texto]"/>
      <dgm:spPr/>
      <dgm:t>
        <a:bodyPr/>
        <a:lstStyle/>
        <a:p>
          <a:endParaRPr lang="es-MX" dirty="0"/>
        </a:p>
      </dgm:t>
    </dgm:pt>
    <dgm:pt modelId="{C721A405-875C-4F32-87AA-9D51CBD6BC34}" type="parTrans" cxnId="{21C2B023-5737-49AC-A372-536382A098B5}">
      <dgm:prSet/>
      <dgm:spPr/>
      <dgm:t>
        <a:bodyPr/>
        <a:lstStyle/>
        <a:p>
          <a:endParaRPr lang="es-MX"/>
        </a:p>
      </dgm:t>
    </dgm:pt>
    <dgm:pt modelId="{BAF24CA9-0C11-4EBC-9A58-8136856117B7}" type="sibTrans" cxnId="{21C2B023-5737-49AC-A372-536382A098B5}">
      <dgm:prSet/>
      <dgm:spPr/>
      <dgm:t>
        <a:bodyPr/>
        <a:lstStyle/>
        <a:p>
          <a:endParaRPr lang="es-MX"/>
        </a:p>
      </dgm:t>
    </dgm:pt>
    <dgm:pt modelId="{51D9DDAE-0DB7-4E1C-880E-1833EC5B071A}" type="pres">
      <dgm:prSet presAssocID="{399018EF-1751-4E8A-A3EE-410B22482B9B}" presName="Name0" presStyleCnt="0">
        <dgm:presLayoutVars>
          <dgm:dir/>
          <dgm:animLvl val="lvl"/>
          <dgm:resizeHandles/>
        </dgm:presLayoutVars>
      </dgm:prSet>
      <dgm:spPr/>
      <dgm:t>
        <a:bodyPr/>
        <a:lstStyle/>
        <a:p>
          <a:endParaRPr lang="es-MX"/>
        </a:p>
      </dgm:t>
    </dgm:pt>
    <dgm:pt modelId="{75441A92-0B84-405A-AF5D-76E4BB2BC80C}" type="pres">
      <dgm:prSet presAssocID="{E747F35E-8743-4858-945F-0A93AB1AAFFF}" presName="linNode" presStyleCnt="0"/>
      <dgm:spPr/>
    </dgm:pt>
    <dgm:pt modelId="{C5B67162-F7F9-420D-9AB4-5B22FA9C3B20}" type="pres">
      <dgm:prSet presAssocID="{E747F35E-8743-4858-945F-0A93AB1AAFFF}" presName="parentShp" presStyleLbl="node1" presStyleIdx="0" presStyleCnt="1" custLinFactNeighborX="3025" custLinFactNeighborY="-26670">
        <dgm:presLayoutVars>
          <dgm:bulletEnabled val="1"/>
        </dgm:presLayoutVars>
      </dgm:prSet>
      <dgm:spPr/>
      <dgm:t>
        <a:bodyPr/>
        <a:lstStyle/>
        <a:p>
          <a:endParaRPr lang="es-MX"/>
        </a:p>
      </dgm:t>
    </dgm:pt>
    <dgm:pt modelId="{1F049CC7-D03B-4F3F-9C28-A45343E0DA43}" type="pres">
      <dgm:prSet presAssocID="{E747F35E-8743-4858-945F-0A93AB1AAFFF}" presName="childShp" presStyleLbl="bgAccFollowNode1" presStyleIdx="0" presStyleCnt="1">
        <dgm:presLayoutVars>
          <dgm:bulletEnabled val="1"/>
        </dgm:presLayoutVars>
      </dgm:prSet>
      <dgm:spPr/>
      <dgm:t>
        <a:bodyPr/>
        <a:lstStyle/>
        <a:p>
          <a:endParaRPr lang="es-MX"/>
        </a:p>
      </dgm:t>
    </dgm:pt>
  </dgm:ptLst>
  <dgm:cxnLst>
    <dgm:cxn modelId="{3AE7EC4C-8FEA-4731-9AD2-2C53B5A67441}" srcId="{E747F35E-8743-4858-945F-0A93AB1AAFFF}" destId="{38E99DE5-2EDB-4B20-AF35-4E8B63BAF67F}" srcOrd="2" destOrd="0" parTransId="{7FEEA2C5-2ED5-45AF-86A6-17E617C2ADE1}" sibTransId="{95365881-C148-4516-AF0B-B7CA841CB0AB}"/>
    <dgm:cxn modelId="{10791843-12B0-4B94-B676-825E532F7978}" type="presOf" srcId="{E747F35E-8743-4858-945F-0A93AB1AAFFF}" destId="{C5B67162-F7F9-420D-9AB4-5B22FA9C3B20}" srcOrd="0" destOrd="0" presId="urn:microsoft.com/office/officeart/2005/8/layout/vList6"/>
    <dgm:cxn modelId="{0E7FE5B6-4C3B-4DD3-98D1-B0CC57002608}" type="presOf" srcId="{FCBB722B-5833-4247-BF66-5A612D553D2D}" destId="{1F049CC7-D03B-4F3F-9C28-A45343E0DA43}" srcOrd="0" destOrd="1" presId="urn:microsoft.com/office/officeart/2005/8/layout/vList6"/>
    <dgm:cxn modelId="{BFA95A17-6BE3-4A7B-BBA2-79303CCECD64}" type="presOf" srcId="{B6334C98-16D7-491E-8590-D78246C8A7B6}" destId="{1F049CC7-D03B-4F3F-9C28-A45343E0DA43}" srcOrd="0" destOrd="0" presId="urn:microsoft.com/office/officeart/2005/8/layout/vList6"/>
    <dgm:cxn modelId="{7F90104C-6697-4025-B7AC-02D5F4071200}" srcId="{399018EF-1751-4E8A-A3EE-410B22482B9B}" destId="{E747F35E-8743-4858-945F-0A93AB1AAFFF}" srcOrd="0" destOrd="0" parTransId="{93650569-ADE9-4770-8109-B84744E05131}" sibTransId="{A2B1BFB7-43C2-4056-BAA7-3A3380A0D81B}"/>
    <dgm:cxn modelId="{59B8C590-DE77-4193-BC8E-6EF56F2B9565}" type="presOf" srcId="{38E99DE5-2EDB-4B20-AF35-4E8B63BAF67F}" destId="{1F049CC7-D03B-4F3F-9C28-A45343E0DA43}" srcOrd="0" destOrd="2" presId="urn:microsoft.com/office/officeart/2005/8/layout/vList6"/>
    <dgm:cxn modelId="{A0EF320D-130A-4371-B9FD-4BCB8584D88B}" type="presOf" srcId="{399018EF-1751-4E8A-A3EE-410B22482B9B}" destId="{51D9DDAE-0DB7-4E1C-880E-1833EC5B071A}" srcOrd="0" destOrd="0" presId="urn:microsoft.com/office/officeart/2005/8/layout/vList6"/>
    <dgm:cxn modelId="{21C2B023-5737-49AC-A372-536382A098B5}" srcId="{E747F35E-8743-4858-945F-0A93AB1AAFFF}" destId="{FCBB722B-5833-4247-BF66-5A612D553D2D}" srcOrd="1" destOrd="0" parTransId="{C721A405-875C-4F32-87AA-9D51CBD6BC34}" sibTransId="{BAF24CA9-0C11-4EBC-9A58-8136856117B7}"/>
    <dgm:cxn modelId="{90B65FBD-5C43-4D48-B599-26BCE32F9636}" srcId="{E747F35E-8743-4858-945F-0A93AB1AAFFF}" destId="{B6334C98-16D7-491E-8590-D78246C8A7B6}" srcOrd="0" destOrd="0" parTransId="{4FBDBAA0-145A-45D1-8AE3-1EEA23B39867}" sibTransId="{8F65DB6B-260B-4B4A-949C-6EABB6B8F592}"/>
    <dgm:cxn modelId="{3A00C172-8A15-4490-AF47-C12819215640}" type="presParOf" srcId="{51D9DDAE-0DB7-4E1C-880E-1833EC5B071A}" destId="{75441A92-0B84-405A-AF5D-76E4BB2BC80C}" srcOrd="0" destOrd="0" presId="urn:microsoft.com/office/officeart/2005/8/layout/vList6"/>
    <dgm:cxn modelId="{9F2B2345-249A-4EE6-AF39-41245726D247}" type="presParOf" srcId="{75441A92-0B84-405A-AF5D-76E4BB2BC80C}" destId="{C5B67162-F7F9-420D-9AB4-5B22FA9C3B20}" srcOrd="0" destOrd="0" presId="urn:microsoft.com/office/officeart/2005/8/layout/vList6"/>
    <dgm:cxn modelId="{92547D43-5E4C-41DD-A809-541C25187F09}" type="presParOf" srcId="{75441A92-0B84-405A-AF5D-76E4BB2BC80C}" destId="{1F049CC7-D03B-4F3F-9C28-A45343E0DA43}"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6E4FF40-290E-4EE7-AED1-D70E3ACC041D}" type="doc">
      <dgm:prSet loTypeId="urn:microsoft.com/office/officeart/2005/8/layout/hProcess6" loCatId="process" qsTypeId="urn:microsoft.com/office/officeart/2005/8/quickstyle/simple1" qsCatId="simple" csTypeId="urn:microsoft.com/office/officeart/2005/8/colors/accent1_2" csCatId="accent1" phldr="1"/>
      <dgm:spPr/>
      <dgm:t>
        <a:bodyPr/>
        <a:lstStyle/>
        <a:p>
          <a:endParaRPr lang="es-MX"/>
        </a:p>
      </dgm:t>
    </dgm:pt>
    <dgm:pt modelId="{BF43671C-20C0-4716-9FDF-4AC8D6B68652}">
      <dgm:prSet phldrT="[Texto]"/>
      <dgm:spPr/>
      <dgm:t>
        <a:bodyPr/>
        <a:lstStyle/>
        <a:p>
          <a:r>
            <a:rPr lang="es-MX" dirty="0"/>
            <a:t>INVERSIÓN </a:t>
          </a:r>
        </a:p>
      </dgm:t>
    </dgm:pt>
    <dgm:pt modelId="{CF44AF70-3B9E-4953-848F-A2D58A81E08D}" type="parTrans" cxnId="{B26993DB-EA38-4CFC-97A7-6325D85B0D2C}">
      <dgm:prSet/>
      <dgm:spPr/>
      <dgm:t>
        <a:bodyPr/>
        <a:lstStyle/>
        <a:p>
          <a:endParaRPr lang="es-MX"/>
        </a:p>
      </dgm:t>
    </dgm:pt>
    <dgm:pt modelId="{9DB978B0-89B4-4556-9C2C-DB1F8C700D71}" type="sibTrans" cxnId="{B26993DB-EA38-4CFC-97A7-6325D85B0D2C}">
      <dgm:prSet/>
      <dgm:spPr/>
      <dgm:t>
        <a:bodyPr/>
        <a:lstStyle/>
        <a:p>
          <a:endParaRPr lang="es-MX"/>
        </a:p>
      </dgm:t>
    </dgm:pt>
    <dgm:pt modelId="{D9E94997-A4FB-4465-9854-0B11FA847FB1}">
      <dgm:prSet phldrT="[Texto]"/>
      <dgm:spPr/>
      <dgm:t>
        <a:bodyPr/>
        <a:lstStyle/>
        <a:p>
          <a:r>
            <a:rPr lang="es-MX" dirty="0"/>
            <a:t>CIRCULACIÓN</a:t>
          </a:r>
        </a:p>
      </dgm:t>
    </dgm:pt>
    <dgm:pt modelId="{4B0AA5C6-F4B2-4179-B6B9-4DF42457800D}" type="parTrans" cxnId="{67B8060E-1526-455C-A30D-6E93EC6C1077}">
      <dgm:prSet/>
      <dgm:spPr/>
      <dgm:t>
        <a:bodyPr/>
        <a:lstStyle/>
        <a:p>
          <a:endParaRPr lang="es-MX"/>
        </a:p>
      </dgm:t>
    </dgm:pt>
    <dgm:pt modelId="{6F0FF07A-27BC-4898-B152-B2B8966CD15F}" type="sibTrans" cxnId="{67B8060E-1526-455C-A30D-6E93EC6C1077}">
      <dgm:prSet/>
      <dgm:spPr/>
      <dgm:t>
        <a:bodyPr/>
        <a:lstStyle/>
        <a:p>
          <a:endParaRPr lang="es-MX"/>
        </a:p>
      </dgm:t>
    </dgm:pt>
    <dgm:pt modelId="{397AE743-6376-48EF-93F2-D116A557C77C}">
      <dgm:prSet phldrT="[Texto]"/>
      <dgm:spPr/>
      <dgm:t>
        <a:bodyPr/>
        <a:lstStyle/>
        <a:p>
          <a:r>
            <a:rPr lang="es-MX" dirty="0"/>
            <a:t>DISTRIBUCIÓN</a:t>
          </a:r>
        </a:p>
      </dgm:t>
    </dgm:pt>
    <dgm:pt modelId="{E2114F41-7076-4DD4-A303-F5DD440AB533}" type="parTrans" cxnId="{D6869791-A636-4CE0-B8CF-FE9F738FD99F}">
      <dgm:prSet/>
      <dgm:spPr/>
      <dgm:t>
        <a:bodyPr/>
        <a:lstStyle/>
        <a:p>
          <a:endParaRPr lang="es-MX"/>
        </a:p>
      </dgm:t>
    </dgm:pt>
    <dgm:pt modelId="{30E787EE-0E04-43A3-8F2E-AD1525F97ECC}" type="sibTrans" cxnId="{D6869791-A636-4CE0-B8CF-FE9F738FD99F}">
      <dgm:prSet/>
      <dgm:spPr/>
      <dgm:t>
        <a:bodyPr/>
        <a:lstStyle/>
        <a:p>
          <a:endParaRPr lang="es-MX"/>
        </a:p>
      </dgm:t>
    </dgm:pt>
    <dgm:pt modelId="{D2E6A94B-F264-423D-B187-C55BDEF77191}">
      <dgm:prSet phldrT="[Texto]"/>
      <dgm:spPr/>
      <dgm:t>
        <a:bodyPr/>
        <a:lstStyle/>
        <a:p>
          <a:r>
            <a:rPr lang="es-MX" dirty="0"/>
            <a:t>CONSUMO</a:t>
          </a:r>
        </a:p>
      </dgm:t>
    </dgm:pt>
    <dgm:pt modelId="{F9771EF2-A5CE-4A94-B820-8FB59A710C12}" type="parTrans" cxnId="{D48C6C54-A189-4767-A330-A25ADC9223E9}">
      <dgm:prSet/>
      <dgm:spPr/>
      <dgm:t>
        <a:bodyPr/>
        <a:lstStyle/>
        <a:p>
          <a:endParaRPr lang="es-MX"/>
        </a:p>
      </dgm:t>
    </dgm:pt>
    <dgm:pt modelId="{DA88DE6B-8833-4C90-BEFB-BA2BB7178429}" type="sibTrans" cxnId="{D48C6C54-A189-4767-A330-A25ADC9223E9}">
      <dgm:prSet/>
      <dgm:spPr/>
      <dgm:t>
        <a:bodyPr/>
        <a:lstStyle/>
        <a:p>
          <a:endParaRPr lang="es-MX"/>
        </a:p>
      </dgm:t>
    </dgm:pt>
    <dgm:pt modelId="{24B2CAD2-AEAB-45CA-BBF4-EA7118CC4F38}">
      <dgm:prSet phldrT="[Texto]"/>
      <dgm:spPr/>
      <dgm:t>
        <a:bodyPr/>
        <a:lstStyle/>
        <a:p>
          <a:r>
            <a:rPr lang="es-MX" dirty="0"/>
            <a:t>PRODUCCIÓN</a:t>
          </a:r>
        </a:p>
      </dgm:t>
    </dgm:pt>
    <dgm:pt modelId="{7FBB9830-859F-41E0-80C8-FAC9635BE975}" type="parTrans" cxnId="{D9725E9A-951F-4669-BC9D-F2532248E4FB}">
      <dgm:prSet/>
      <dgm:spPr/>
      <dgm:t>
        <a:bodyPr/>
        <a:lstStyle/>
        <a:p>
          <a:endParaRPr lang="es-MX"/>
        </a:p>
      </dgm:t>
    </dgm:pt>
    <dgm:pt modelId="{C1BA3B8D-1A20-423B-8415-FA1726AEB773}" type="sibTrans" cxnId="{D9725E9A-951F-4669-BC9D-F2532248E4FB}">
      <dgm:prSet/>
      <dgm:spPr/>
      <dgm:t>
        <a:bodyPr/>
        <a:lstStyle/>
        <a:p>
          <a:endParaRPr lang="es-MX"/>
        </a:p>
      </dgm:t>
    </dgm:pt>
    <dgm:pt modelId="{4946B4F4-AE2F-42E9-8BAE-4486DFFED45F}" type="pres">
      <dgm:prSet presAssocID="{D6E4FF40-290E-4EE7-AED1-D70E3ACC041D}" presName="theList" presStyleCnt="0">
        <dgm:presLayoutVars>
          <dgm:dir/>
          <dgm:animLvl val="lvl"/>
          <dgm:resizeHandles val="exact"/>
        </dgm:presLayoutVars>
      </dgm:prSet>
      <dgm:spPr/>
      <dgm:t>
        <a:bodyPr/>
        <a:lstStyle/>
        <a:p>
          <a:endParaRPr lang="es-MX"/>
        </a:p>
      </dgm:t>
    </dgm:pt>
    <dgm:pt modelId="{3384BA48-80A3-49F7-BB77-86FAAB8864D8}" type="pres">
      <dgm:prSet presAssocID="{BF43671C-20C0-4716-9FDF-4AC8D6B68652}" presName="compNode" presStyleCnt="0"/>
      <dgm:spPr/>
    </dgm:pt>
    <dgm:pt modelId="{174FAB40-6F6C-4EEC-A2F2-F32BB246EB31}" type="pres">
      <dgm:prSet presAssocID="{BF43671C-20C0-4716-9FDF-4AC8D6B68652}" presName="noGeometry" presStyleCnt="0"/>
      <dgm:spPr/>
    </dgm:pt>
    <dgm:pt modelId="{E969994F-632D-4A35-8EAA-3FFFF572D80F}" type="pres">
      <dgm:prSet presAssocID="{BF43671C-20C0-4716-9FDF-4AC8D6B68652}" presName="childTextVisible" presStyleLbl="bgAccFollowNode1" presStyleIdx="0" presStyleCnt="3" custLinFactNeighborX="31192" custLinFactNeighborY="839">
        <dgm:presLayoutVars>
          <dgm:bulletEnabled val="1"/>
        </dgm:presLayoutVars>
      </dgm:prSet>
      <dgm:spPr/>
      <dgm:t>
        <a:bodyPr/>
        <a:lstStyle/>
        <a:p>
          <a:endParaRPr lang="es-MX"/>
        </a:p>
      </dgm:t>
    </dgm:pt>
    <dgm:pt modelId="{184E401C-7FD2-45F0-93B6-55C749CD10CB}" type="pres">
      <dgm:prSet presAssocID="{BF43671C-20C0-4716-9FDF-4AC8D6B68652}" presName="childTextHidden" presStyleLbl="bgAccFollowNode1" presStyleIdx="0" presStyleCnt="3"/>
      <dgm:spPr/>
      <dgm:t>
        <a:bodyPr/>
        <a:lstStyle/>
        <a:p>
          <a:endParaRPr lang="es-MX"/>
        </a:p>
      </dgm:t>
    </dgm:pt>
    <dgm:pt modelId="{38799256-3632-4234-B432-8FE095935DDA}" type="pres">
      <dgm:prSet presAssocID="{BF43671C-20C0-4716-9FDF-4AC8D6B68652}" presName="parentText" presStyleLbl="node1" presStyleIdx="0" presStyleCnt="3" custLinFactNeighborX="-20550" custLinFactNeighborY="2202">
        <dgm:presLayoutVars>
          <dgm:chMax val="1"/>
          <dgm:bulletEnabled val="1"/>
        </dgm:presLayoutVars>
      </dgm:prSet>
      <dgm:spPr/>
      <dgm:t>
        <a:bodyPr/>
        <a:lstStyle/>
        <a:p>
          <a:endParaRPr lang="es-MX"/>
        </a:p>
      </dgm:t>
    </dgm:pt>
    <dgm:pt modelId="{66AE3E9F-1AC5-4AF9-ACE7-58F510B91A61}" type="pres">
      <dgm:prSet presAssocID="{BF43671C-20C0-4716-9FDF-4AC8D6B68652}" presName="aSpace" presStyleCnt="0"/>
      <dgm:spPr/>
    </dgm:pt>
    <dgm:pt modelId="{019BC94A-5FF7-42AB-A0B9-F63DC27368E0}" type="pres">
      <dgm:prSet presAssocID="{397AE743-6376-48EF-93F2-D116A557C77C}" presName="compNode" presStyleCnt="0"/>
      <dgm:spPr/>
    </dgm:pt>
    <dgm:pt modelId="{7511B41C-B76A-404D-BB46-0446B365F7E7}" type="pres">
      <dgm:prSet presAssocID="{397AE743-6376-48EF-93F2-D116A557C77C}" presName="noGeometry" presStyleCnt="0"/>
      <dgm:spPr/>
    </dgm:pt>
    <dgm:pt modelId="{1CBD53BD-DAAB-429D-A7C4-A2C27127D238}" type="pres">
      <dgm:prSet presAssocID="{397AE743-6376-48EF-93F2-D116A557C77C}" presName="childTextVisible" presStyleLbl="bgAccFollowNode1" presStyleIdx="1" presStyleCnt="3" custLinFactNeighborX="60916" custLinFactNeighborY="6899">
        <dgm:presLayoutVars>
          <dgm:bulletEnabled val="1"/>
        </dgm:presLayoutVars>
      </dgm:prSet>
      <dgm:spPr/>
      <dgm:t>
        <a:bodyPr/>
        <a:lstStyle/>
        <a:p>
          <a:endParaRPr lang="es-MX"/>
        </a:p>
      </dgm:t>
    </dgm:pt>
    <dgm:pt modelId="{BC801176-A6EB-4499-BE0D-A36274011967}" type="pres">
      <dgm:prSet presAssocID="{397AE743-6376-48EF-93F2-D116A557C77C}" presName="childTextHidden" presStyleLbl="bgAccFollowNode1" presStyleIdx="1" presStyleCnt="3"/>
      <dgm:spPr/>
      <dgm:t>
        <a:bodyPr/>
        <a:lstStyle/>
        <a:p>
          <a:endParaRPr lang="es-MX"/>
        </a:p>
      </dgm:t>
    </dgm:pt>
    <dgm:pt modelId="{FDFB0652-B8C7-4B9E-8BB6-53117205DF90}" type="pres">
      <dgm:prSet presAssocID="{397AE743-6376-48EF-93F2-D116A557C77C}" presName="parentText" presStyleLbl="node1" presStyleIdx="1" presStyleCnt="3" custLinFactNeighborX="64358" custLinFactNeighborY="1468">
        <dgm:presLayoutVars>
          <dgm:chMax val="1"/>
          <dgm:bulletEnabled val="1"/>
        </dgm:presLayoutVars>
      </dgm:prSet>
      <dgm:spPr/>
      <dgm:t>
        <a:bodyPr/>
        <a:lstStyle/>
        <a:p>
          <a:endParaRPr lang="es-MX"/>
        </a:p>
      </dgm:t>
    </dgm:pt>
    <dgm:pt modelId="{607A511D-6A9F-4962-A9EF-CB42BBEF3F15}" type="pres">
      <dgm:prSet presAssocID="{397AE743-6376-48EF-93F2-D116A557C77C}" presName="aSpace" presStyleCnt="0"/>
      <dgm:spPr/>
    </dgm:pt>
    <dgm:pt modelId="{E7C232D9-1558-4BB1-8CA3-FB92BC595765}" type="pres">
      <dgm:prSet presAssocID="{24B2CAD2-AEAB-45CA-BBF4-EA7118CC4F38}" presName="compNode" presStyleCnt="0"/>
      <dgm:spPr/>
    </dgm:pt>
    <dgm:pt modelId="{4824AA66-A674-4908-9388-0B53D5ADF38F}" type="pres">
      <dgm:prSet presAssocID="{24B2CAD2-AEAB-45CA-BBF4-EA7118CC4F38}" presName="noGeometry" presStyleCnt="0"/>
      <dgm:spPr/>
    </dgm:pt>
    <dgm:pt modelId="{9E5D0829-6EED-4A78-ACC3-8539D708A37F}" type="pres">
      <dgm:prSet presAssocID="{24B2CAD2-AEAB-45CA-BBF4-EA7118CC4F38}" presName="childTextVisible" presStyleLbl="bgAccFollowNode1" presStyleIdx="2" presStyleCnt="3" custScaleX="2036" custScaleY="30424">
        <dgm:presLayoutVars>
          <dgm:bulletEnabled val="1"/>
        </dgm:presLayoutVars>
      </dgm:prSet>
      <dgm:spPr/>
    </dgm:pt>
    <dgm:pt modelId="{448CCA1B-9D96-491B-A4B4-24F33BC43D75}" type="pres">
      <dgm:prSet presAssocID="{24B2CAD2-AEAB-45CA-BBF4-EA7118CC4F38}" presName="childTextHidden" presStyleLbl="bgAccFollowNode1" presStyleIdx="2" presStyleCnt="3"/>
      <dgm:spPr/>
    </dgm:pt>
    <dgm:pt modelId="{9349587E-FF02-4C15-ABAE-ADD825CE5202}" type="pres">
      <dgm:prSet presAssocID="{24B2CAD2-AEAB-45CA-BBF4-EA7118CC4F38}" presName="parentText" presStyleLbl="node1" presStyleIdx="2" presStyleCnt="3" custLinFactX="19554" custLinFactNeighborX="100000" custLinFactNeighborY="4404">
        <dgm:presLayoutVars>
          <dgm:chMax val="1"/>
          <dgm:bulletEnabled val="1"/>
        </dgm:presLayoutVars>
      </dgm:prSet>
      <dgm:spPr/>
      <dgm:t>
        <a:bodyPr/>
        <a:lstStyle/>
        <a:p>
          <a:endParaRPr lang="es-MX"/>
        </a:p>
      </dgm:t>
    </dgm:pt>
  </dgm:ptLst>
  <dgm:cxnLst>
    <dgm:cxn modelId="{D6869791-A636-4CE0-B8CF-FE9F738FD99F}" srcId="{D6E4FF40-290E-4EE7-AED1-D70E3ACC041D}" destId="{397AE743-6376-48EF-93F2-D116A557C77C}" srcOrd="1" destOrd="0" parTransId="{E2114F41-7076-4DD4-A303-F5DD440AB533}" sibTransId="{30E787EE-0E04-43A3-8F2E-AD1525F97ECC}"/>
    <dgm:cxn modelId="{67B8060E-1526-455C-A30D-6E93EC6C1077}" srcId="{BF43671C-20C0-4716-9FDF-4AC8D6B68652}" destId="{D9E94997-A4FB-4465-9854-0B11FA847FB1}" srcOrd="0" destOrd="0" parTransId="{4B0AA5C6-F4B2-4179-B6B9-4DF42457800D}" sibTransId="{6F0FF07A-27BC-4898-B152-B2B8966CD15F}"/>
    <dgm:cxn modelId="{5B69D5DA-289E-4DA4-BE6C-686B6C9EDBF7}" type="presOf" srcId="{24B2CAD2-AEAB-45CA-BBF4-EA7118CC4F38}" destId="{9349587E-FF02-4C15-ABAE-ADD825CE5202}" srcOrd="0" destOrd="0" presId="urn:microsoft.com/office/officeart/2005/8/layout/hProcess6"/>
    <dgm:cxn modelId="{3575F947-CDFC-492D-B1D0-AE59D07FD9ED}" type="presOf" srcId="{BF43671C-20C0-4716-9FDF-4AC8D6B68652}" destId="{38799256-3632-4234-B432-8FE095935DDA}" srcOrd="0" destOrd="0" presId="urn:microsoft.com/office/officeart/2005/8/layout/hProcess6"/>
    <dgm:cxn modelId="{99989598-CCF5-46B9-9753-29F8DE78B317}" type="presOf" srcId="{397AE743-6376-48EF-93F2-D116A557C77C}" destId="{FDFB0652-B8C7-4B9E-8BB6-53117205DF90}" srcOrd="0" destOrd="0" presId="urn:microsoft.com/office/officeart/2005/8/layout/hProcess6"/>
    <dgm:cxn modelId="{A582CD18-7ECE-497A-815D-55EA345CC223}" type="presOf" srcId="{D9E94997-A4FB-4465-9854-0B11FA847FB1}" destId="{184E401C-7FD2-45F0-93B6-55C749CD10CB}" srcOrd="1" destOrd="0" presId="urn:microsoft.com/office/officeart/2005/8/layout/hProcess6"/>
    <dgm:cxn modelId="{D49B5715-BFDD-4208-B47F-A6C1C32FA2C3}" type="presOf" srcId="{D6E4FF40-290E-4EE7-AED1-D70E3ACC041D}" destId="{4946B4F4-AE2F-42E9-8BAE-4486DFFED45F}" srcOrd="0" destOrd="0" presId="urn:microsoft.com/office/officeart/2005/8/layout/hProcess6"/>
    <dgm:cxn modelId="{D9725E9A-951F-4669-BC9D-F2532248E4FB}" srcId="{D6E4FF40-290E-4EE7-AED1-D70E3ACC041D}" destId="{24B2CAD2-AEAB-45CA-BBF4-EA7118CC4F38}" srcOrd="2" destOrd="0" parTransId="{7FBB9830-859F-41E0-80C8-FAC9635BE975}" sibTransId="{C1BA3B8D-1A20-423B-8415-FA1726AEB773}"/>
    <dgm:cxn modelId="{96205BF3-991A-4D39-A655-F7DD33C24C48}" type="presOf" srcId="{D2E6A94B-F264-423D-B187-C55BDEF77191}" destId="{1CBD53BD-DAAB-429D-A7C4-A2C27127D238}" srcOrd="0" destOrd="0" presId="urn:microsoft.com/office/officeart/2005/8/layout/hProcess6"/>
    <dgm:cxn modelId="{D48C6C54-A189-4767-A330-A25ADC9223E9}" srcId="{397AE743-6376-48EF-93F2-D116A557C77C}" destId="{D2E6A94B-F264-423D-B187-C55BDEF77191}" srcOrd="0" destOrd="0" parTransId="{F9771EF2-A5CE-4A94-B820-8FB59A710C12}" sibTransId="{DA88DE6B-8833-4C90-BEFB-BA2BB7178429}"/>
    <dgm:cxn modelId="{F45437FA-329D-4E8E-A2E3-E7FD0B9370FF}" type="presOf" srcId="{D2E6A94B-F264-423D-B187-C55BDEF77191}" destId="{BC801176-A6EB-4499-BE0D-A36274011967}" srcOrd="1" destOrd="0" presId="urn:microsoft.com/office/officeart/2005/8/layout/hProcess6"/>
    <dgm:cxn modelId="{E2CA2C01-611D-44FB-AFD2-C9C681B88AEB}" type="presOf" srcId="{D9E94997-A4FB-4465-9854-0B11FA847FB1}" destId="{E969994F-632D-4A35-8EAA-3FFFF572D80F}" srcOrd="0" destOrd="0" presId="urn:microsoft.com/office/officeart/2005/8/layout/hProcess6"/>
    <dgm:cxn modelId="{B26993DB-EA38-4CFC-97A7-6325D85B0D2C}" srcId="{D6E4FF40-290E-4EE7-AED1-D70E3ACC041D}" destId="{BF43671C-20C0-4716-9FDF-4AC8D6B68652}" srcOrd="0" destOrd="0" parTransId="{CF44AF70-3B9E-4953-848F-A2D58A81E08D}" sibTransId="{9DB978B0-89B4-4556-9C2C-DB1F8C700D71}"/>
    <dgm:cxn modelId="{998D9A16-D686-4759-8A3D-B3D4301200DD}" type="presParOf" srcId="{4946B4F4-AE2F-42E9-8BAE-4486DFFED45F}" destId="{3384BA48-80A3-49F7-BB77-86FAAB8864D8}" srcOrd="0" destOrd="0" presId="urn:microsoft.com/office/officeart/2005/8/layout/hProcess6"/>
    <dgm:cxn modelId="{EDDAF14E-25DA-4E2C-829A-93ED47194C81}" type="presParOf" srcId="{3384BA48-80A3-49F7-BB77-86FAAB8864D8}" destId="{174FAB40-6F6C-4EEC-A2F2-F32BB246EB31}" srcOrd="0" destOrd="0" presId="urn:microsoft.com/office/officeart/2005/8/layout/hProcess6"/>
    <dgm:cxn modelId="{F416A6E5-2114-4385-AA50-22A64E6A9FFB}" type="presParOf" srcId="{3384BA48-80A3-49F7-BB77-86FAAB8864D8}" destId="{E969994F-632D-4A35-8EAA-3FFFF572D80F}" srcOrd="1" destOrd="0" presId="urn:microsoft.com/office/officeart/2005/8/layout/hProcess6"/>
    <dgm:cxn modelId="{F1ADB07C-4B25-4506-86C2-575E0F12C3ED}" type="presParOf" srcId="{3384BA48-80A3-49F7-BB77-86FAAB8864D8}" destId="{184E401C-7FD2-45F0-93B6-55C749CD10CB}" srcOrd="2" destOrd="0" presId="urn:microsoft.com/office/officeart/2005/8/layout/hProcess6"/>
    <dgm:cxn modelId="{89718C8F-2599-419D-99C2-834FD31B4694}" type="presParOf" srcId="{3384BA48-80A3-49F7-BB77-86FAAB8864D8}" destId="{38799256-3632-4234-B432-8FE095935DDA}" srcOrd="3" destOrd="0" presId="urn:microsoft.com/office/officeart/2005/8/layout/hProcess6"/>
    <dgm:cxn modelId="{47477378-2808-4B1F-BBD6-46C1DEECF467}" type="presParOf" srcId="{4946B4F4-AE2F-42E9-8BAE-4486DFFED45F}" destId="{66AE3E9F-1AC5-4AF9-ACE7-58F510B91A61}" srcOrd="1" destOrd="0" presId="urn:microsoft.com/office/officeart/2005/8/layout/hProcess6"/>
    <dgm:cxn modelId="{07124CED-C9A7-4005-8480-0B0C10A1906C}" type="presParOf" srcId="{4946B4F4-AE2F-42E9-8BAE-4486DFFED45F}" destId="{019BC94A-5FF7-42AB-A0B9-F63DC27368E0}" srcOrd="2" destOrd="0" presId="urn:microsoft.com/office/officeart/2005/8/layout/hProcess6"/>
    <dgm:cxn modelId="{B3E0537C-D381-4EC6-81A8-BD847A82DB3F}" type="presParOf" srcId="{019BC94A-5FF7-42AB-A0B9-F63DC27368E0}" destId="{7511B41C-B76A-404D-BB46-0446B365F7E7}" srcOrd="0" destOrd="0" presId="urn:microsoft.com/office/officeart/2005/8/layout/hProcess6"/>
    <dgm:cxn modelId="{1D99AD67-8714-4DED-9D27-147CF4628E2E}" type="presParOf" srcId="{019BC94A-5FF7-42AB-A0B9-F63DC27368E0}" destId="{1CBD53BD-DAAB-429D-A7C4-A2C27127D238}" srcOrd="1" destOrd="0" presId="urn:microsoft.com/office/officeart/2005/8/layout/hProcess6"/>
    <dgm:cxn modelId="{28051C02-2DD4-4EE9-8E97-4D1B1BE0351F}" type="presParOf" srcId="{019BC94A-5FF7-42AB-A0B9-F63DC27368E0}" destId="{BC801176-A6EB-4499-BE0D-A36274011967}" srcOrd="2" destOrd="0" presId="urn:microsoft.com/office/officeart/2005/8/layout/hProcess6"/>
    <dgm:cxn modelId="{64CEE1DA-6DAC-4FB2-A669-E4D96DA9B026}" type="presParOf" srcId="{019BC94A-5FF7-42AB-A0B9-F63DC27368E0}" destId="{FDFB0652-B8C7-4B9E-8BB6-53117205DF90}" srcOrd="3" destOrd="0" presId="urn:microsoft.com/office/officeart/2005/8/layout/hProcess6"/>
    <dgm:cxn modelId="{534F3256-0D46-4A09-974C-189811F61036}" type="presParOf" srcId="{4946B4F4-AE2F-42E9-8BAE-4486DFFED45F}" destId="{607A511D-6A9F-4962-A9EF-CB42BBEF3F15}" srcOrd="3" destOrd="0" presId="urn:microsoft.com/office/officeart/2005/8/layout/hProcess6"/>
    <dgm:cxn modelId="{43D175F3-1381-495A-903A-5ACA5AFEF97B}" type="presParOf" srcId="{4946B4F4-AE2F-42E9-8BAE-4486DFFED45F}" destId="{E7C232D9-1558-4BB1-8CA3-FB92BC595765}" srcOrd="4" destOrd="0" presId="urn:microsoft.com/office/officeart/2005/8/layout/hProcess6"/>
    <dgm:cxn modelId="{D77D3BBB-1BC0-4EAE-A115-0266C9F42078}" type="presParOf" srcId="{E7C232D9-1558-4BB1-8CA3-FB92BC595765}" destId="{4824AA66-A674-4908-9388-0B53D5ADF38F}" srcOrd="0" destOrd="0" presId="urn:microsoft.com/office/officeart/2005/8/layout/hProcess6"/>
    <dgm:cxn modelId="{50A5904B-9AAB-47C1-B890-AC6ED5233558}" type="presParOf" srcId="{E7C232D9-1558-4BB1-8CA3-FB92BC595765}" destId="{9E5D0829-6EED-4A78-ACC3-8539D708A37F}" srcOrd="1" destOrd="0" presId="urn:microsoft.com/office/officeart/2005/8/layout/hProcess6"/>
    <dgm:cxn modelId="{1EEE44B7-F9F6-405F-AE0C-07C02146E7EE}" type="presParOf" srcId="{E7C232D9-1558-4BB1-8CA3-FB92BC595765}" destId="{448CCA1B-9D96-491B-A4B4-24F33BC43D75}" srcOrd="2" destOrd="0" presId="urn:microsoft.com/office/officeart/2005/8/layout/hProcess6"/>
    <dgm:cxn modelId="{E32EE0CA-5BFD-4EDD-B4A2-93546578713A}" type="presParOf" srcId="{E7C232D9-1558-4BB1-8CA3-FB92BC595765}" destId="{9349587E-FF02-4C15-ABAE-ADD825CE5202}" srcOrd="3" destOrd="0" presId="urn:microsoft.com/office/officeart/2005/8/layout/hProcess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491EF90-67D1-4D14-8C90-4AA02FFC5AC7}" type="doc">
      <dgm:prSet loTypeId="urn:microsoft.com/office/officeart/2005/8/layout/hList6" loCatId="list" qsTypeId="urn:microsoft.com/office/officeart/2005/8/quickstyle/simple3" qsCatId="simple" csTypeId="urn:microsoft.com/office/officeart/2005/8/colors/accent0_3" csCatId="mainScheme" phldr="1"/>
      <dgm:spPr/>
      <dgm:t>
        <a:bodyPr/>
        <a:lstStyle/>
        <a:p>
          <a:endParaRPr lang="es-MX"/>
        </a:p>
      </dgm:t>
    </dgm:pt>
    <dgm:pt modelId="{A71E5A7D-6701-4F90-A783-99239C9362A5}">
      <dgm:prSet phldrT="[Texto]"/>
      <dgm:spPr/>
      <dgm:t>
        <a:bodyPr/>
        <a:lstStyle/>
        <a:p>
          <a:r>
            <a:rPr lang="es-MX" dirty="0"/>
            <a:t>EL CAPITAL </a:t>
          </a:r>
        </a:p>
      </dgm:t>
    </dgm:pt>
    <dgm:pt modelId="{87C614C9-6801-402E-A28B-DF5B53B45840}" type="parTrans" cxnId="{A768F07B-ECA0-47F0-98A5-78CAB4DD87EE}">
      <dgm:prSet/>
      <dgm:spPr/>
      <dgm:t>
        <a:bodyPr/>
        <a:lstStyle/>
        <a:p>
          <a:endParaRPr lang="es-MX"/>
        </a:p>
      </dgm:t>
    </dgm:pt>
    <dgm:pt modelId="{BC1B3BB0-953A-4D9E-8018-5419890721E8}" type="sibTrans" cxnId="{A768F07B-ECA0-47F0-98A5-78CAB4DD87EE}">
      <dgm:prSet/>
      <dgm:spPr/>
      <dgm:t>
        <a:bodyPr/>
        <a:lstStyle/>
        <a:p>
          <a:endParaRPr lang="es-MX"/>
        </a:p>
      </dgm:t>
    </dgm:pt>
    <dgm:pt modelId="{050A4E21-1F65-4246-851D-38FFBA7641D3}">
      <dgm:prSet phldrT="[Texto]"/>
      <dgm:spPr/>
      <dgm:t>
        <a:bodyPr/>
        <a:lstStyle/>
        <a:p>
          <a:r>
            <a:rPr lang="es-MX" b="1" dirty="0">
              <a:latin typeface="Arial" panose="020B0604020202020204" pitchFamily="34" charset="0"/>
              <a:cs typeface="Arial" panose="020B0604020202020204" pitchFamily="34" charset="0"/>
            </a:rPr>
            <a:t>El capital se refiere a todos los insumos que se han acumulado a través del tiempo, que pueden generar algún tipo de valorización y expansión; capital son los bienes generados a partir de una inversión, que se utilizan para producir otros bienes o servicios.</a:t>
          </a:r>
          <a:endParaRPr lang="es-MX" dirty="0"/>
        </a:p>
      </dgm:t>
    </dgm:pt>
    <dgm:pt modelId="{CC1C2C0B-D0A9-4278-9EB1-A049AEDC6675}" type="parTrans" cxnId="{AFB790ED-63E9-4A53-BB41-FB3531AB376C}">
      <dgm:prSet/>
      <dgm:spPr/>
      <dgm:t>
        <a:bodyPr/>
        <a:lstStyle/>
        <a:p>
          <a:endParaRPr lang="es-MX"/>
        </a:p>
      </dgm:t>
    </dgm:pt>
    <dgm:pt modelId="{412924CE-E827-4169-B665-6BADC990B9C5}" type="sibTrans" cxnId="{AFB790ED-63E9-4A53-BB41-FB3531AB376C}">
      <dgm:prSet/>
      <dgm:spPr/>
      <dgm:t>
        <a:bodyPr/>
        <a:lstStyle/>
        <a:p>
          <a:endParaRPr lang="es-MX"/>
        </a:p>
      </dgm:t>
    </dgm:pt>
    <dgm:pt modelId="{635660EA-BAE4-4B7A-B5EA-8A8E876F7934}">
      <dgm:prSet phldrT="[Texto]"/>
      <dgm:spPr/>
      <dgm:t>
        <a:bodyPr/>
        <a:lstStyle/>
        <a:p>
          <a:r>
            <a:rPr lang="es-MX" dirty="0"/>
            <a:t>EL TRABAJO</a:t>
          </a:r>
        </a:p>
      </dgm:t>
    </dgm:pt>
    <dgm:pt modelId="{ABF196F6-9A0D-4E5A-9BF6-94BA5854A4EF}" type="parTrans" cxnId="{5D30269E-B541-4681-8BE6-857CF2915961}">
      <dgm:prSet/>
      <dgm:spPr/>
      <dgm:t>
        <a:bodyPr/>
        <a:lstStyle/>
        <a:p>
          <a:endParaRPr lang="es-MX"/>
        </a:p>
      </dgm:t>
    </dgm:pt>
    <dgm:pt modelId="{56F61998-4342-4F82-A950-E7925576C725}" type="sibTrans" cxnId="{5D30269E-B541-4681-8BE6-857CF2915961}">
      <dgm:prSet/>
      <dgm:spPr/>
      <dgm:t>
        <a:bodyPr/>
        <a:lstStyle/>
        <a:p>
          <a:endParaRPr lang="es-MX"/>
        </a:p>
      </dgm:t>
    </dgm:pt>
    <dgm:pt modelId="{B3FF92F9-2F88-4B05-8108-DA5D2A555E0C}">
      <dgm:prSet phldrT="[Texto]"/>
      <dgm:spPr/>
      <dgm:t>
        <a:bodyPr/>
        <a:lstStyle/>
        <a:p>
          <a:r>
            <a:rPr lang="es-MX" b="1" dirty="0">
              <a:latin typeface="Arial" panose="020B0604020202020204" pitchFamily="34" charset="0"/>
              <a:cs typeface="Arial" panose="020B0604020202020204" pitchFamily="34" charset="0"/>
            </a:rPr>
            <a:t>Se refiere a todas las capacidades humanas, físicas y mentales que poseen los trabajadores, y que son necesarias para la producción de bienes y servicios. Abarca el esfuerzo humano en la búsqueda de un fin productivo, el uso de la inteligencia humana aplicada a las actividades, y la ocupación retribuida.</a:t>
          </a:r>
          <a:r>
            <a:rPr lang="es-MX" dirty="0">
              <a:latin typeface="Arial" panose="020B0604020202020204" pitchFamily="34" charset="0"/>
              <a:cs typeface="Arial" panose="020B0604020202020204" pitchFamily="34" charset="0"/>
            </a:rPr>
            <a:t> </a:t>
          </a:r>
          <a:endParaRPr lang="es-MX" dirty="0"/>
        </a:p>
      </dgm:t>
    </dgm:pt>
    <dgm:pt modelId="{639DD23C-B9A8-47F1-A016-36E2EEA510DB}" type="parTrans" cxnId="{2A48A627-E853-44F0-BBBC-BA0CF382409E}">
      <dgm:prSet/>
      <dgm:spPr/>
      <dgm:t>
        <a:bodyPr/>
        <a:lstStyle/>
        <a:p>
          <a:endParaRPr lang="es-MX"/>
        </a:p>
      </dgm:t>
    </dgm:pt>
    <dgm:pt modelId="{A5DCAF70-0C92-4652-8C7E-D894B3BF952D}" type="sibTrans" cxnId="{2A48A627-E853-44F0-BBBC-BA0CF382409E}">
      <dgm:prSet/>
      <dgm:spPr/>
      <dgm:t>
        <a:bodyPr/>
        <a:lstStyle/>
        <a:p>
          <a:endParaRPr lang="es-MX"/>
        </a:p>
      </dgm:t>
    </dgm:pt>
    <dgm:pt modelId="{D5AE4D6B-4344-42B3-9FEA-1C45A302C1ED}">
      <dgm:prSet phldrT="[Texto]"/>
      <dgm:spPr/>
      <dgm:t>
        <a:bodyPr/>
        <a:lstStyle/>
        <a:p>
          <a:r>
            <a:rPr lang="es-MX" dirty="0"/>
            <a:t>LA TIERRA</a:t>
          </a:r>
        </a:p>
      </dgm:t>
    </dgm:pt>
    <dgm:pt modelId="{CB11DD59-13F6-4EA0-A58B-C3B6CAF9AFF0}" type="parTrans" cxnId="{4FAB4D2E-179B-4728-AC9C-C3EA153EF009}">
      <dgm:prSet/>
      <dgm:spPr/>
      <dgm:t>
        <a:bodyPr/>
        <a:lstStyle/>
        <a:p>
          <a:endParaRPr lang="es-MX"/>
        </a:p>
      </dgm:t>
    </dgm:pt>
    <dgm:pt modelId="{924AB0AC-ABF9-4E38-B0DD-3AEFD5526CFB}" type="sibTrans" cxnId="{4FAB4D2E-179B-4728-AC9C-C3EA153EF009}">
      <dgm:prSet/>
      <dgm:spPr/>
      <dgm:t>
        <a:bodyPr/>
        <a:lstStyle/>
        <a:p>
          <a:endParaRPr lang="es-MX"/>
        </a:p>
      </dgm:t>
    </dgm:pt>
    <dgm:pt modelId="{F8BE6A9A-3AFD-4099-9874-3DDDBF75F3A4}">
      <dgm:prSet phldrT="[Texto]"/>
      <dgm:spPr/>
      <dgm:t>
        <a:bodyPr/>
        <a:lstStyle/>
        <a:p>
          <a:r>
            <a:rPr lang="es-MX" b="1" dirty="0">
              <a:latin typeface="Arial" panose="020B0604020202020204" pitchFamily="34" charset="0"/>
              <a:cs typeface="Arial" panose="020B0604020202020204" pitchFamily="34" charset="0"/>
            </a:rPr>
            <a:t>Es el área utilizada para desarrollar actividades que generen una producción. Incluye todos los recursos naturales de utilidad en la producción de bienes y servicios, como los bosques, los yacimientos minerales, las fuentes y depósitos de agua; la fauna, la cría de ganado, siembra de cultivos, construcción de edificios, etc.</a:t>
          </a:r>
          <a:endParaRPr lang="es-MX" dirty="0"/>
        </a:p>
      </dgm:t>
    </dgm:pt>
    <dgm:pt modelId="{994FA22B-A8E7-4FB1-885B-F1C831685E59}" type="parTrans" cxnId="{78C723CE-7ECD-49B3-A49E-F2C28F59860B}">
      <dgm:prSet/>
      <dgm:spPr/>
      <dgm:t>
        <a:bodyPr/>
        <a:lstStyle/>
        <a:p>
          <a:endParaRPr lang="es-MX"/>
        </a:p>
      </dgm:t>
    </dgm:pt>
    <dgm:pt modelId="{2F1C56F3-B6D6-441E-ADE9-377293ECF62C}" type="sibTrans" cxnId="{78C723CE-7ECD-49B3-A49E-F2C28F59860B}">
      <dgm:prSet/>
      <dgm:spPr/>
      <dgm:t>
        <a:bodyPr/>
        <a:lstStyle/>
        <a:p>
          <a:endParaRPr lang="es-MX"/>
        </a:p>
      </dgm:t>
    </dgm:pt>
    <dgm:pt modelId="{E7CDA158-2B6B-4983-A94E-F25C86A83561}">
      <dgm:prSet phldrT="[Texto]"/>
      <dgm:spPr/>
      <dgm:t>
        <a:bodyPr/>
        <a:lstStyle/>
        <a:p>
          <a:r>
            <a:rPr lang="es-MX" b="1" dirty="0">
              <a:latin typeface="Arial" panose="020B0604020202020204" pitchFamily="34" charset="0"/>
              <a:cs typeface="Arial" panose="020B0604020202020204" pitchFamily="34" charset="0"/>
            </a:rPr>
            <a:t>La tecnología permite que la producción llegue a niveles encumbrados, porque al combinar el factor capital, el trabajo y la tecnología se logran la eficiencia y la eficacia en la producción de bienes y servicios.</a:t>
          </a:r>
          <a:endParaRPr lang="es-MX" dirty="0"/>
        </a:p>
      </dgm:t>
    </dgm:pt>
    <dgm:pt modelId="{B888150E-75EE-4B91-AC12-3449755BF737}" type="parTrans" cxnId="{AAF4FD4D-FF69-4CB4-8DBD-96508593C924}">
      <dgm:prSet/>
      <dgm:spPr/>
      <dgm:t>
        <a:bodyPr/>
        <a:lstStyle/>
        <a:p>
          <a:endParaRPr lang="es-MX"/>
        </a:p>
      </dgm:t>
    </dgm:pt>
    <dgm:pt modelId="{EC187BFF-E1A4-49CE-A12B-57DF565C02C1}" type="sibTrans" cxnId="{AAF4FD4D-FF69-4CB4-8DBD-96508593C924}">
      <dgm:prSet/>
      <dgm:spPr/>
      <dgm:t>
        <a:bodyPr/>
        <a:lstStyle/>
        <a:p>
          <a:endParaRPr lang="es-MX"/>
        </a:p>
      </dgm:t>
    </dgm:pt>
    <dgm:pt modelId="{88520F94-873B-4CCA-AB65-569AA3967A05}">
      <dgm:prSet phldrT="[Texto]"/>
      <dgm:spPr/>
      <dgm:t>
        <a:bodyPr/>
        <a:lstStyle/>
        <a:p>
          <a:r>
            <a:rPr lang="es-MX" dirty="0"/>
            <a:t>LA TECNOLOGÍA</a:t>
          </a:r>
        </a:p>
      </dgm:t>
    </dgm:pt>
    <dgm:pt modelId="{4E9D9698-1BC9-4335-8906-76284759FFC9}" type="parTrans" cxnId="{EE16FCA6-6E3F-458D-BA62-3B86C1396C3E}">
      <dgm:prSet/>
      <dgm:spPr/>
      <dgm:t>
        <a:bodyPr/>
        <a:lstStyle/>
        <a:p>
          <a:endParaRPr lang="es-MX"/>
        </a:p>
      </dgm:t>
    </dgm:pt>
    <dgm:pt modelId="{6A6FC775-32B0-4D85-8714-BB91CF2206F7}" type="sibTrans" cxnId="{EE16FCA6-6E3F-458D-BA62-3B86C1396C3E}">
      <dgm:prSet/>
      <dgm:spPr/>
      <dgm:t>
        <a:bodyPr/>
        <a:lstStyle/>
        <a:p>
          <a:endParaRPr lang="es-MX"/>
        </a:p>
      </dgm:t>
    </dgm:pt>
    <dgm:pt modelId="{698D7233-105B-476E-96D6-8330DA34E688}" type="pres">
      <dgm:prSet presAssocID="{7491EF90-67D1-4D14-8C90-4AA02FFC5AC7}" presName="Name0" presStyleCnt="0">
        <dgm:presLayoutVars>
          <dgm:dir/>
          <dgm:resizeHandles val="exact"/>
        </dgm:presLayoutVars>
      </dgm:prSet>
      <dgm:spPr/>
      <dgm:t>
        <a:bodyPr/>
        <a:lstStyle/>
        <a:p>
          <a:endParaRPr lang="es-MX"/>
        </a:p>
      </dgm:t>
    </dgm:pt>
    <dgm:pt modelId="{90EB4BAA-C557-48A0-9451-A459CE4CC65C}" type="pres">
      <dgm:prSet presAssocID="{A71E5A7D-6701-4F90-A783-99239C9362A5}" presName="node" presStyleLbl="node1" presStyleIdx="0" presStyleCnt="4">
        <dgm:presLayoutVars>
          <dgm:bulletEnabled val="1"/>
        </dgm:presLayoutVars>
      </dgm:prSet>
      <dgm:spPr/>
      <dgm:t>
        <a:bodyPr/>
        <a:lstStyle/>
        <a:p>
          <a:endParaRPr lang="es-MX"/>
        </a:p>
      </dgm:t>
    </dgm:pt>
    <dgm:pt modelId="{8B223B4B-52B6-47B7-BCDF-277CACC1227B}" type="pres">
      <dgm:prSet presAssocID="{BC1B3BB0-953A-4D9E-8018-5419890721E8}" presName="sibTrans" presStyleCnt="0"/>
      <dgm:spPr/>
    </dgm:pt>
    <dgm:pt modelId="{10F67BD2-58C5-4496-9072-AFD80B577120}" type="pres">
      <dgm:prSet presAssocID="{635660EA-BAE4-4B7A-B5EA-8A8E876F7934}" presName="node" presStyleLbl="node1" presStyleIdx="1" presStyleCnt="4">
        <dgm:presLayoutVars>
          <dgm:bulletEnabled val="1"/>
        </dgm:presLayoutVars>
      </dgm:prSet>
      <dgm:spPr/>
      <dgm:t>
        <a:bodyPr/>
        <a:lstStyle/>
        <a:p>
          <a:endParaRPr lang="es-MX"/>
        </a:p>
      </dgm:t>
    </dgm:pt>
    <dgm:pt modelId="{D14A8640-89CB-4580-898F-AD310BD52410}" type="pres">
      <dgm:prSet presAssocID="{56F61998-4342-4F82-A950-E7925576C725}" presName="sibTrans" presStyleCnt="0"/>
      <dgm:spPr/>
    </dgm:pt>
    <dgm:pt modelId="{98E840A5-9324-4E60-BDC6-374F9E233AA6}" type="pres">
      <dgm:prSet presAssocID="{D5AE4D6B-4344-42B3-9FEA-1C45A302C1ED}" presName="node" presStyleLbl="node1" presStyleIdx="2" presStyleCnt="4">
        <dgm:presLayoutVars>
          <dgm:bulletEnabled val="1"/>
        </dgm:presLayoutVars>
      </dgm:prSet>
      <dgm:spPr/>
      <dgm:t>
        <a:bodyPr/>
        <a:lstStyle/>
        <a:p>
          <a:endParaRPr lang="es-MX"/>
        </a:p>
      </dgm:t>
    </dgm:pt>
    <dgm:pt modelId="{E12DB80A-F803-4C50-B275-3AEABB03FD18}" type="pres">
      <dgm:prSet presAssocID="{924AB0AC-ABF9-4E38-B0DD-3AEFD5526CFB}" presName="sibTrans" presStyleCnt="0"/>
      <dgm:spPr/>
    </dgm:pt>
    <dgm:pt modelId="{93A91F2A-11BA-40BB-A7DD-D1BC824DE9A0}" type="pres">
      <dgm:prSet presAssocID="{88520F94-873B-4CCA-AB65-569AA3967A05}" presName="node" presStyleLbl="node1" presStyleIdx="3" presStyleCnt="4">
        <dgm:presLayoutVars>
          <dgm:bulletEnabled val="1"/>
        </dgm:presLayoutVars>
      </dgm:prSet>
      <dgm:spPr/>
      <dgm:t>
        <a:bodyPr/>
        <a:lstStyle/>
        <a:p>
          <a:endParaRPr lang="es-MX"/>
        </a:p>
      </dgm:t>
    </dgm:pt>
  </dgm:ptLst>
  <dgm:cxnLst>
    <dgm:cxn modelId="{2487ACB3-611F-481D-888B-DE0A8B1BB366}" type="presOf" srcId="{7491EF90-67D1-4D14-8C90-4AA02FFC5AC7}" destId="{698D7233-105B-476E-96D6-8330DA34E688}" srcOrd="0" destOrd="0" presId="urn:microsoft.com/office/officeart/2005/8/layout/hList6"/>
    <dgm:cxn modelId="{5D30269E-B541-4681-8BE6-857CF2915961}" srcId="{7491EF90-67D1-4D14-8C90-4AA02FFC5AC7}" destId="{635660EA-BAE4-4B7A-B5EA-8A8E876F7934}" srcOrd="1" destOrd="0" parTransId="{ABF196F6-9A0D-4E5A-9BF6-94BA5854A4EF}" sibTransId="{56F61998-4342-4F82-A950-E7925576C725}"/>
    <dgm:cxn modelId="{2A48A627-E853-44F0-BBBC-BA0CF382409E}" srcId="{635660EA-BAE4-4B7A-B5EA-8A8E876F7934}" destId="{B3FF92F9-2F88-4B05-8108-DA5D2A555E0C}" srcOrd="0" destOrd="0" parTransId="{639DD23C-B9A8-47F1-A016-36E2EEA510DB}" sibTransId="{A5DCAF70-0C92-4652-8C7E-D894B3BF952D}"/>
    <dgm:cxn modelId="{ADB4839C-1D27-4295-9971-14C2144757F9}" type="presOf" srcId="{E7CDA158-2B6B-4983-A94E-F25C86A83561}" destId="{93A91F2A-11BA-40BB-A7DD-D1BC824DE9A0}" srcOrd="0" destOrd="1" presId="urn:microsoft.com/office/officeart/2005/8/layout/hList6"/>
    <dgm:cxn modelId="{AAF4FD4D-FF69-4CB4-8DBD-96508593C924}" srcId="{88520F94-873B-4CCA-AB65-569AA3967A05}" destId="{E7CDA158-2B6B-4983-A94E-F25C86A83561}" srcOrd="0" destOrd="0" parTransId="{B888150E-75EE-4B91-AC12-3449755BF737}" sibTransId="{EC187BFF-E1A4-49CE-A12B-57DF565C02C1}"/>
    <dgm:cxn modelId="{01970CA9-2E59-4AB8-AE31-AD9E732C992C}" type="presOf" srcId="{A71E5A7D-6701-4F90-A783-99239C9362A5}" destId="{90EB4BAA-C557-48A0-9451-A459CE4CC65C}" srcOrd="0" destOrd="0" presId="urn:microsoft.com/office/officeart/2005/8/layout/hList6"/>
    <dgm:cxn modelId="{AFB790ED-63E9-4A53-BB41-FB3531AB376C}" srcId="{A71E5A7D-6701-4F90-A783-99239C9362A5}" destId="{050A4E21-1F65-4246-851D-38FFBA7641D3}" srcOrd="0" destOrd="0" parTransId="{CC1C2C0B-D0A9-4278-9EB1-A049AEDC6675}" sibTransId="{412924CE-E827-4169-B665-6BADC990B9C5}"/>
    <dgm:cxn modelId="{A768F07B-ECA0-47F0-98A5-78CAB4DD87EE}" srcId="{7491EF90-67D1-4D14-8C90-4AA02FFC5AC7}" destId="{A71E5A7D-6701-4F90-A783-99239C9362A5}" srcOrd="0" destOrd="0" parTransId="{87C614C9-6801-402E-A28B-DF5B53B45840}" sibTransId="{BC1B3BB0-953A-4D9E-8018-5419890721E8}"/>
    <dgm:cxn modelId="{78C723CE-7ECD-49B3-A49E-F2C28F59860B}" srcId="{D5AE4D6B-4344-42B3-9FEA-1C45A302C1ED}" destId="{F8BE6A9A-3AFD-4099-9874-3DDDBF75F3A4}" srcOrd="0" destOrd="0" parTransId="{994FA22B-A8E7-4FB1-885B-F1C831685E59}" sibTransId="{2F1C56F3-B6D6-441E-ADE9-377293ECF62C}"/>
    <dgm:cxn modelId="{6B993090-7B70-4178-BA1D-418A036B1200}" type="presOf" srcId="{F8BE6A9A-3AFD-4099-9874-3DDDBF75F3A4}" destId="{98E840A5-9324-4E60-BDC6-374F9E233AA6}" srcOrd="0" destOrd="1" presId="urn:microsoft.com/office/officeart/2005/8/layout/hList6"/>
    <dgm:cxn modelId="{78B81FB4-9750-402C-9BE9-DAE01A5B2EB3}" type="presOf" srcId="{B3FF92F9-2F88-4B05-8108-DA5D2A555E0C}" destId="{10F67BD2-58C5-4496-9072-AFD80B577120}" srcOrd="0" destOrd="1" presId="urn:microsoft.com/office/officeart/2005/8/layout/hList6"/>
    <dgm:cxn modelId="{1A46417C-2570-4C24-B3C4-582F9E406208}" type="presOf" srcId="{D5AE4D6B-4344-42B3-9FEA-1C45A302C1ED}" destId="{98E840A5-9324-4E60-BDC6-374F9E233AA6}" srcOrd="0" destOrd="0" presId="urn:microsoft.com/office/officeart/2005/8/layout/hList6"/>
    <dgm:cxn modelId="{4FAB4D2E-179B-4728-AC9C-C3EA153EF009}" srcId="{7491EF90-67D1-4D14-8C90-4AA02FFC5AC7}" destId="{D5AE4D6B-4344-42B3-9FEA-1C45A302C1ED}" srcOrd="2" destOrd="0" parTransId="{CB11DD59-13F6-4EA0-A58B-C3B6CAF9AFF0}" sibTransId="{924AB0AC-ABF9-4E38-B0DD-3AEFD5526CFB}"/>
    <dgm:cxn modelId="{B58A66E3-08BE-44D0-B160-3F9E131D4CB5}" type="presOf" srcId="{635660EA-BAE4-4B7A-B5EA-8A8E876F7934}" destId="{10F67BD2-58C5-4496-9072-AFD80B577120}" srcOrd="0" destOrd="0" presId="urn:microsoft.com/office/officeart/2005/8/layout/hList6"/>
    <dgm:cxn modelId="{08D39A52-0629-4903-873A-8838743114F8}" type="presOf" srcId="{050A4E21-1F65-4246-851D-38FFBA7641D3}" destId="{90EB4BAA-C557-48A0-9451-A459CE4CC65C}" srcOrd="0" destOrd="1" presId="urn:microsoft.com/office/officeart/2005/8/layout/hList6"/>
    <dgm:cxn modelId="{EE16FCA6-6E3F-458D-BA62-3B86C1396C3E}" srcId="{7491EF90-67D1-4D14-8C90-4AA02FFC5AC7}" destId="{88520F94-873B-4CCA-AB65-569AA3967A05}" srcOrd="3" destOrd="0" parTransId="{4E9D9698-1BC9-4335-8906-76284759FFC9}" sibTransId="{6A6FC775-32B0-4D85-8714-BB91CF2206F7}"/>
    <dgm:cxn modelId="{A7570E9A-7CAF-4473-A992-5D367F2C2A83}" type="presOf" srcId="{88520F94-873B-4CCA-AB65-569AA3967A05}" destId="{93A91F2A-11BA-40BB-A7DD-D1BC824DE9A0}" srcOrd="0" destOrd="0" presId="urn:microsoft.com/office/officeart/2005/8/layout/hList6"/>
    <dgm:cxn modelId="{42006D78-573D-4E7F-BF22-369A5ED1F049}" type="presParOf" srcId="{698D7233-105B-476E-96D6-8330DA34E688}" destId="{90EB4BAA-C557-48A0-9451-A459CE4CC65C}" srcOrd="0" destOrd="0" presId="urn:microsoft.com/office/officeart/2005/8/layout/hList6"/>
    <dgm:cxn modelId="{6AA550CE-65BC-482E-A391-C55C4CA6EC76}" type="presParOf" srcId="{698D7233-105B-476E-96D6-8330DA34E688}" destId="{8B223B4B-52B6-47B7-BCDF-277CACC1227B}" srcOrd="1" destOrd="0" presId="urn:microsoft.com/office/officeart/2005/8/layout/hList6"/>
    <dgm:cxn modelId="{F4AD6B73-D6E6-49FE-B52D-6A86DB5A25EC}" type="presParOf" srcId="{698D7233-105B-476E-96D6-8330DA34E688}" destId="{10F67BD2-58C5-4496-9072-AFD80B577120}" srcOrd="2" destOrd="0" presId="urn:microsoft.com/office/officeart/2005/8/layout/hList6"/>
    <dgm:cxn modelId="{71F28500-2D21-4B3C-88CC-FE9C414EBA3F}" type="presParOf" srcId="{698D7233-105B-476E-96D6-8330DA34E688}" destId="{D14A8640-89CB-4580-898F-AD310BD52410}" srcOrd="3" destOrd="0" presId="urn:microsoft.com/office/officeart/2005/8/layout/hList6"/>
    <dgm:cxn modelId="{898E1E7B-B79A-4AF0-A177-A872D3AD837C}" type="presParOf" srcId="{698D7233-105B-476E-96D6-8330DA34E688}" destId="{98E840A5-9324-4E60-BDC6-374F9E233AA6}" srcOrd="4" destOrd="0" presId="urn:microsoft.com/office/officeart/2005/8/layout/hList6"/>
    <dgm:cxn modelId="{B94CA831-B949-409E-9F33-34C904C38509}" type="presParOf" srcId="{698D7233-105B-476E-96D6-8330DA34E688}" destId="{E12DB80A-F803-4C50-B275-3AEABB03FD18}" srcOrd="5" destOrd="0" presId="urn:microsoft.com/office/officeart/2005/8/layout/hList6"/>
    <dgm:cxn modelId="{77B8051F-E16E-4F57-8794-6199C2792CA7}" type="presParOf" srcId="{698D7233-105B-476E-96D6-8330DA34E688}" destId="{93A91F2A-11BA-40BB-A7DD-D1BC824DE9A0}" srcOrd="6"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D15772E4-1F53-4062-AF84-22122361F9D0}" type="datetimeFigureOut">
              <a:rPr lang="es-MX" smtClean="0"/>
              <a:t>28/09/2018</a:t>
            </a:fld>
            <a:endParaRPr lang="es-MX"/>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s-MX"/>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4C073672-EEFA-44B7-950E-F03515BF5B6D}" type="slidenum">
              <a:rPr lang="es-MX" smtClean="0"/>
              <a:t>‹Nº›</a:t>
            </a:fld>
            <a:endParaRPr lang="es-MX"/>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3716827027"/>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15772E4-1F53-4062-AF84-22122361F9D0}"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C073672-EEFA-44B7-950E-F03515BF5B6D}" type="slidenum">
              <a:rPr lang="es-MX" smtClean="0"/>
              <a:t>‹Nº›</a:t>
            </a:fld>
            <a:endParaRPr lang="es-MX"/>
          </a:p>
        </p:txBody>
      </p:sp>
    </p:spTree>
    <p:extLst>
      <p:ext uri="{BB962C8B-B14F-4D97-AF65-F5344CB8AC3E}">
        <p14:creationId xmlns:p14="http://schemas.microsoft.com/office/powerpoint/2010/main" val="36647963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15772E4-1F53-4062-AF84-22122361F9D0}"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C073672-EEFA-44B7-950E-F03515BF5B6D}" type="slidenum">
              <a:rPr lang="es-MX" smtClean="0"/>
              <a:t>‹Nº›</a:t>
            </a:fld>
            <a:endParaRPr lang="es-MX"/>
          </a:p>
        </p:txBody>
      </p:sp>
    </p:spTree>
    <p:extLst>
      <p:ext uri="{BB962C8B-B14F-4D97-AF65-F5344CB8AC3E}">
        <p14:creationId xmlns:p14="http://schemas.microsoft.com/office/powerpoint/2010/main" val="9481179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15772E4-1F53-4062-AF84-22122361F9D0}"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C073672-EEFA-44B7-950E-F03515BF5B6D}" type="slidenum">
              <a:rPr lang="es-MX" smtClean="0"/>
              <a:t>‹Nº›</a:t>
            </a:fld>
            <a:endParaRPr lang="es-MX"/>
          </a:p>
        </p:txBody>
      </p:sp>
    </p:spTree>
    <p:extLst>
      <p:ext uri="{BB962C8B-B14F-4D97-AF65-F5344CB8AC3E}">
        <p14:creationId xmlns:p14="http://schemas.microsoft.com/office/powerpoint/2010/main" val="1899214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D15772E4-1F53-4062-AF84-22122361F9D0}" type="datetimeFigureOut">
              <a:rPr lang="es-MX" smtClean="0"/>
              <a:t>28/09/2018</a:t>
            </a:fld>
            <a:endParaRPr lang="es-MX"/>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s-MX"/>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4C073672-EEFA-44B7-950E-F03515BF5B6D}" type="slidenum">
              <a:rPr lang="es-MX" smtClean="0"/>
              <a:t>‹Nº›</a:t>
            </a:fld>
            <a:endParaRPr lang="es-MX"/>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3941654470"/>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s-ES"/>
              <a:t>Haga clic para modificar el estilo de título del patrón</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D15772E4-1F53-4062-AF84-22122361F9D0}"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4C073672-EEFA-44B7-950E-F03515BF5B6D}" type="slidenum">
              <a:rPr lang="es-MX" smtClean="0"/>
              <a:t>‹Nº›</a:t>
            </a:fld>
            <a:endParaRPr lang="es-MX"/>
          </a:p>
        </p:txBody>
      </p:sp>
    </p:spTree>
    <p:extLst>
      <p:ext uri="{BB962C8B-B14F-4D97-AF65-F5344CB8AC3E}">
        <p14:creationId xmlns:p14="http://schemas.microsoft.com/office/powerpoint/2010/main" val="1145635549"/>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D15772E4-1F53-4062-AF84-22122361F9D0}" type="datetimeFigureOut">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4C073672-EEFA-44B7-950E-F03515BF5B6D}" type="slidenum">
              <a:rPr lang="es-MX" smtClean="0"/>
              <a:t>‹Nº›</a:t>
            </a:fld>
            <a:endParaRPr lang="es-MX"/>
          </a:p>
        </p:txBody>
      </p:sp>
    </p:spTree>
    <p:extLst>
      <p:ext uri="{BB962C8B-B14F-4D97-AF65-F5344CB8AC3E}">
        <p14:creationId xmlns:p14="http://schemas.microsoft.com/office/powerpoint/2010/main" val="1140842540"/>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D15772E4-1F53-4062-AF84-22122361F9D0}"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4C073672-EEFA-44B7-950E-F03515BF5B6D}" type="slidenum">
              <a:rPr lang="es-MX" smtClean="0"/>
              <a:t>‹Nº›</a:t>
            </a:fld>
            <a:endParaRPr lang="es-MX"/>
          </a:p>
        </p:txBody>
      </p:sp>
    </p:spTree>
    <p:extLst>
      <p:ext uri="{BB962C8B-B14F-4D97-AF65-F5344CB8AC3E}">
        <p14:creationId xmlns:p14="http://schemas.microsoft.com/office/powerpoint/2010/main" val="38288659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5772E4-1F53-4062-AF84-22122361F9D0}" type="datetimeFigureOut">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4C073672-EEFA-44B7-950E-F03515BF5B6D}" type="slidenum">
              <a:rPr lang="es-MX" smtClean="0"/>
              <a:t>‹Nº›</a:t>
            </a:fld>
            <a:endParaRPr lang="es-MX"/>
          </a:p>
        </p:txBody>
      </p:sp>
    </p:spTree>
    <p:extLst>
      <p:ext uri="{BB962C8B-B14F-4D97-AF65-F5344CB8AC3E}">
        <p14:creationId xmlns:p14="http://schemas.microsoft.com/office/powerpoint/2010/main" val="8137915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D15772E4-1F53-4062-AF84-22122361F9D0}" type="datetimeFigureOut">
              <a:rPr lang="es-MX" smtClean="0"/>
              <a:t>28/09/2018</a:t>
            </a:fld>
            <a:endParaRPr lang="es-MX"/>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s-MX"/>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4C073672-EEFA-44B7-950E-F03515BF5B6D}" type="slidenum">
              <a:rPr lang="es-MX" smtClean="0"/>
              <a:t>‹Nº›</a:t>
            </a:fld>
            <a:endParaRPr lang="es-MX"/>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779235586"/>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D15772E4-1F53-4062-AF84-22122361F9D0}" type="datetimeFigureOut">
              <a:rPr lang="es-MX" smtClean="0"/>
              <a:t>28/09/2018</a:t>
            </a:fld>
            <a:endParaRPr lang="es-MX"/>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s-MX"/>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4C073672-EEFA-44B7-950E-F03515BF5B6D}" type="slidenum">
              <a:rPr lang="es-MX" smtClean="0"/>
              <a:t>‹Nº›</a:t>
            </a:fld>
            <a:endParaRPr lang="es-MX"/>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2083259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D15772E4-1F53-4062-AF84-22122361F9D0}" type="datetimeFigureOut">
              <a:rPr lang="es-MX" smtClean="0"/>
              <a:t>28/09/2018</a:t>
            </a:fld>
            <a:endParaRPr lang="es-MX"/>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s-MX"/>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4C073672-EEFA-44B7-950E-F03515BF5B6D}" type="slidenum">
              <a:rPr lang="es-MX" smtClean="0"/>
              <a:t>‹Nº›</a:t>
            </a:fld>
            <a:endParaRPr lang="es-MX"/>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078034376"/>
      </p:ext>
    </p:extLst>
  </p:cSld>
  <p:clrMap bg1="lt1" tx1="dk1" bg2="lt2" tx2="dk2" accent1="accent1" accent2="accent2" accent3="accent3" accent4="accent4" accent5="accent5" accent6="accent6" hlink="hlink" folHlink="folHlink"/>
  <p:sldLayoutIdLst>
    <p:sldLayoutId id="2147484101" r:id="rId1"/>
    <p:sldLayoutId id="2147484102" r:id="rId2"/>
    <p:sldLayoutId id="2147484103" r:id="rId3"/>
    <p:sldLayoutId id="2147484104" r:id="rId4"/>
    <p:sldLayoutId id="2147484105" r:id="rId5"/>
    <p:sldLayoutId id="2147484106" r:id="rId6"/>
    <p:sldLayoutId id="2147484107" r:id="rId7"/>
    <p:sldLayoutId id="2147484108" r:id="rId8"/>
    <p:sldLayoutId id="2147484109" r:id="rId9"/>
    <p:sldLayoutId id="2147484110" r:id="rId10"/>
    <p:sldLayoutId id="2147484111"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368">
          <p15:clr>
            <a:srgbClr val="F26B43"/>
          </p15:clr>
        </p15:guide>
        <p15:guide id="2" orient="horz" pos="1440">
          <p15:clr>
            <a:srgbClr val="F26B43"/>
          </p15:clr>
        </p15:guide>
        <p15:guide id="3" orient="horz" pos="3696">
          <p15:clr>
            <a:srgbClr val="F26B43"/>
          </p15:clr>
        </p15:guide>
        <p15:guide id="4" orient="horz" pos="432">
          <p15:clr>
            <a:srgbClr val="F26B43"/>
          </p15:clr>
        </p15:guide>
        <p15:guide id="5" orient="horz" pos="1512">
          <p15:clr>
            <a:srgbClr val="F26B43"/>
          </p15:clr>
        </p15:guide>
        <p15:guide id="6" pos="6912">
          <p15:clr>
            <a:srgbClr val="F26B43"/>
          </p15:clr>
        </p15:guide>
        <p15:guide id="7" pos="936">
          <p15:clr>
            <a:srgbClr val="F26B43"/>
          </p15:clr>
        </p15:guide>
        <p15:guide id="8" pos="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ítulo 1"/>
          <p:cNvSpPr>
            <a:spLocks noGrp="1"/>
          </p:cNvSpPr>
          <p:nvPr>
            <p:ph type="subTitle" idx="1"/>
          </p:nvPr>
        </p:nvSpPr>
        <p:spPr>
          <a:xfrm>
            <a:off x="4096755" y="2018914"/>
            <a:ext cx="6831673" cy="1086237"/>
          </a:xfrm>
        </p:spPr>
        <p:txBody>
          <a:bodyPr>
            <a:noAutofit/>
          </a:bodyPr>
          <a:lstStyle/>
          <a:p>
            <a:r>
              <a:rPr lang="es-MX" sz="6000" dirty="0"/>
              <a:t>UNIDAD II </a:t>
            </a:r>
          </a:p>
          <a:p>
            <a:endParaRPr lang="es-MX" sz="6000" dirty="0"/>
          </a:p>
          <a:p>
            <a:r>
              <a:rPr lang="es-MX" sz="6000" dirty="0"/>
              <a:t>ECONOMÍA POLÍTICA </a:t>
            </a:r>
          </a:p>
        </p:txBody>
      </p:sp>
      <p:pic>
        <p:nvPicPr>
          <p:cNvPr id="1026" name="Picture 2" descr="Resultado de imagen para economia politic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8758" y="1357120"/>
            <a:ext cx="3810000" cy="240982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sp>
        <p:nvSpPr>
          <p:cNvPr id="5" name="CuadroTexto 4">
            <a:extLst>
              <a:ext uri="{FF2B5EF4-FFF2-40B4-BE49-F238E27FC236}">
                <a16:creationId xmlns:a16="http://schemas.microsoft.com/office/drawing/2014/main" xmlns="" id="{F9256339-4846-4B2D-B3F3-065370B1AEA5}"/>
              </a:ext>
            </a:extLst>
          </p:cNvPr>
          <p:cNvSpPr txBox="1"/>
          <p:nvPr/>
        </p:nvSpPr>
        <p:spPr>
          <a:xfrm>
            <a:off x="1268758" y="5075582"/>
            <a:ext cx="5486400" cy="1200329"/>
          </a:xfrm>
          <a:prstGeom prst="rect">
            <a:avLst/>
          </a:prstGeom>
          <a:noFill/>
        </p:spPr>
        <p:txBody>
          <a:bodyPr wrap="square" rtlCol="0">
            <a:spAutoFit/>
          </a:bodyPr>
          <a:lstStyle/>
          <a:p>
            <a:r>
              <a:rPr lang="es-MX" dirty="0"/>
              <a:t>Derecho Económico </a:t>
            </a:r>
          </a:p>
          <a:p>
            <a:endParaRPr lang="es-MX" dirty="0"/>
          </a:p>
          <a:p>
            <a:r>
              <a:rPr lang="es-MX" dirty="0"/>
              <a:t>M. En D. Norma </a:t>
            </a:r>
            <a:r>
              <a:rPr lang="es-MX" dirty="0" err="1"/>
              <a:t>Lizbet</a:t>
            </a:r>
            <a:r>
              <a:rPr lang="es-MX" dirty="0"/>
              <a:t> González Corona</a:t>
            </a:r>
          </a:p>
          <a:p>
            <a:r>
              <a:rPr lang="es-MX" dirty="0"/>
              <a:t> Centro Universitario UAEM Valle de Teotihuacan </a:t>
            </a:r>
          </a:p>
        </p:txBody>
      </p:sp>
    </p:spTree>
    <p:extLst>
      <p:ext uri="{BB962C8B-B14F-4D97-AF65-F5344CB8AC3E}">
        <p14:creationId xmlns:p14="http://schemas.microsoft.com/office/powerpoint/2010/main" val="42114446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11357" y="894522"/>
            <a:ext cx="9849678" cy="5536095"/>
          </a:xfrm>
        </p:spPr>
        <p:txBody>
          <a:bodyPr>
            <a:normAutofit/>
          </a:bodyPr>
          <a:lstStyle/>
          <a:p>
            <a:r>
              <a:rPr lang="es-MX" sz="2800" b="1" dirty="0">
                <a:latin typeface="+mj-lt"/>
                <a:cs typeface="Arial" panose="020B0604020202020204" pitchFamily="34" charset="0"/>
              </a:rPr>
              <a:t>1.- Producción.-</a:t>
            </a:r>
            <a:r>
              <a:rPr lang="es-MX" sz="2800" dirty="0">
                <a:latin typeface="Arial" panose="020B0604020202020204" pitchFamily="34" charset="0"/>
                <a:cs typeface="Arial" panose="020B0604020202020204" pitchFamily="34" charset="0"/>
              </a:rPr>
              <a:t> </a:t>
            </a:r>
            <a:r>
              <a:rPr lang="es-MX" dirty="0">
                <a:latin typeface="Arial" panose="020B0604020202020204" pitchFamily="34" charset="0"/>
                <a:cs typeface="Arial" panose="020B0604020202020204" pitchFamily="34" charset="0"/>
              </a:rPr>
              <a:t>Es la actividad orientada a generar bienes y servicios útiles al hombre. En esta etapa intervienen los factores productivos , que son:</a:t>
            </a:r>
          </a:p>
          <a:p>
            <a:r>
              <a:rPr lang="es-MX" sz="2800" b="1" dirty="0">
                <a:latin typeface="+mj-lt"/>
                <a:cs typeface="Arial" panose="020B0604020202020204" pitchFamily="34" charset="0"/>
              </a:rPr>
              <a:t>2.- Circulación.-</a:t>
            </a:r>
            <a:r>
              <a:rPr lang="es-MX" dirty="0">
                <a:latin typeface="Arial" panose="020B0604020202020204" pitchFamily="34" charset="0"/>
                <a:cs typeface="Arial" panose="020B0604020202020204" pitchFamily="34" charset="0"/>
              </a:rPr>
              <a:t> Es la etapa del proceso económico donde se realiza el traslado de los productos hacia los mercados para realizar su intercambio o venta hacia los consumidores.</a:t>
            </a:r>
          </a:p>
          <a:p>
            <a:r>
              <a:rPr lang="es-MX" sz="2800" b="1" dirty="0">
                <a:latin typeface="+mj-lt"/>
                <a:cs typeface="Arial" panose="020B0604020202020204" pitchFamily="34" charset="0"/>
              </a:rPr>
              <a:t>3.- Distribución</a:t>
            </a:r>
            <a:r>
              <a:rPr lang="es-MX" b="1" dirty="0">
                <a:latin typeface="+mj-lt"/>
                <a:cs typeface="Arial" panose="020B0604020202020204" pitchFamily="34" charset="0"/>
              </a:rPr>
              <a:t>.- </a:t>
            </a:r>
            <a:r>
              <a:rPr lang="es-MX" dirty="0">
                <a:latin typeface="Arial" panose="020B0604020202020204" pitchFamily="34" charset="0"/>
                <a:cs typeface="Arial" panose="020B0604020202020204" pitchFamily="34" charset="0"/>
              </a:rPr>
              <a:t>Es la etapa del proceso económico en el cual se reparte la riqueza generada entre los factores productivos por su participación en la producción.</a:t>
            </a:r>
          </a:p>
          <a:p>
            <a:r>
              <a:rPr lang="es-MX" sz="2800" b="1" dirty="0">
                <a:cs typeface="Arial" panose="020B0604020202020204" pitchFamily="34" charset="0"/>
              </a:rPr>
              <a:t>4.- Consumo.- </a:t>
            </a:r>
            <a:r>
              <a:rPr lang="es-MX" dirty="0">
                <a:latin typeface="Arial" panose="020B0604020202020204" pitchFamily="34" charset="0"/>
                <a:cs typeface="Arial" panose="020B0604020202020204" pitchFamily="34" charset="0"/>
              </a:rPr>
              <a:t>Es la etapa del proceso económico en el cual se da la utilización de los bienes y servicios para satisfacer las necesidades sociales.</a:t>
            </a:r>
          </a:p>
          <a:p>
            <a:r>
              <a:rPr lang="es-MX" sz="2800" b="1" dirty="0">
                <a:cs typeface="Arial" panose="020B0604020202020204" pitchFamily="34" charset="0"/>
              </a:rPr>
              <a:t>5.-Inversión.- </a:t>
            </a:r>
            <a:r>
              <a:rPr lang="es-MX" dirty="0">
                <a:latin typeface="Arial" panose="020B0604020202020204" pitchFamily="34" charset="0"/>
                <a:cs typeface="Arial" panose="020B0604020202020204" pitchFamily="34" charset="0"/>
              </a:rPr>
              <a:t>Es el financiamiento de un nuevo proceso  productivo mediante la adquisición de bienes de capital(herramientas, maquinarias e insumos).</a:t>
            </a:r>
          </a:p>
          <a:p>
            <a:pPr marL="0" indent="0">
              <a:buNone/>
            </a:pPr>
            <a:endParaRPr lang="es-MX" dirty="0">
              <a:latin typeface="Arial" panose="020B0604020202020204" pitchFamily="34" charset="0"/>
              <a:cs typeface="Arial" panose="020B0604020202020204" pitchFamily="34" charset="0"/>
            </a:endParaRPr>
          </a:p>
          <a:p>
            <a:pPr marL="0" indent="0">
              <a:buNone/>
            </a:pPr>
            <a:endParaRPr lang="es-MX" dirty="0"/>
          </a:p>
        </p:txBody>
      </p:sp>
    </p:spTree>
    <p:extLst>
      <p:ext uri="{BB962C8B-B14F-4D97-AF65-F5344CB8AC3E}">
        <p14:creationId xmlns:p14="http://schemas.microsoft.com/office/powerpoint/2010/main" val="22562517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273826" y="167790"/>
            <a:ext cx="3611970" cy="842643"/>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s-MX" sz="3600" b="1" dirty="0">
                <a:latin typeface="Agency FB" panose="020B0503020202020204" pitchFamily="34" charset="0"/>
                <a:cs typeface="Aldhabi" panose="01000000000000000000" pitchFamily="2" charset="-78"/>
              </a:rPr>
              <a:t>SISTEMA ECONÓMICO </a:t>
            </a:r>
          </a:p>
        </p:txBody>
      </p:sp>
      <p:cxnSp>
        <p:nvCxnSpPr>
          <p:cNvPr id="6" name="Conector recto 5"/>
          <p:cNvCxnSpPr>
            <a:stCxn id="4" idx="2"/>
          </p:cNvCxnSpPr>
          <p:nvPr/>
        </p:nvCxnSpPr>
        <p:spPr>
          <a:xfrm flipH="1">
            <a:off x="6077779" y="1010433"/>
            <a:ext cx="2032" cy="446664"/>
          </a:xfrm>
          <a:prstGeom prst="line">
            <a:avLst/>
          </a:prstGeom>
        </p:spPr>
        <p:style>
          <a:lnRef idx="1">
            <a:schemeClr val="dk1"/>
          </a:lnRef>
          <a:fillRef idx="0">
            <a:schemeClr val="dk1"/>
          </a:fillRef>
          <a:effectRef idx="0">
            <a:schemeClr val="dk1"/>
          </a:effectRef>
          <a:fontRef idx="minor">
            <a:schemeClr val="tx1"/>
          </a:fontRef>
        </p:style>
      </p:cxnSp>
      <p:sp>
        <p:nvSpPr>
          <p:cNvPr id="8" name="Rectángulo 7"/>
          <p:cNvSpPr/>
          <p:nvPr/>
        </p:nvSpPr>
        <p:spPr>
          <a:xfrm>
            <a:off x="4519141" y="1455705"/>
            <a:ext cx="3366655" cy="768927"/>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s-MX" sz="2800" b="1" dirty="0">
                <a:latin typeface="Agency FB" panose="020B0503020202020204" pitchFamily="34" charset="0"/>
              </a:rPr>
              <a:t>ESTRUCTURA ECONÓMICA </a:t>
            </a:r>
          </a:p>
        </p:txBody>
      </p:sp>
      <p:cxnSp>
        <p:nvCxnSpPr>
          <p:cNvPr id="10" name="Conector recto 9"/>
          <p:cNvCxnSpPr/>
          <p:nvPr/>
        </p:nvCxnSpPr>
        <p:spPr>
          <a:xfrm flipH="1">
            <a:off x="5725390" y="2203307"/>
            <a:ext cx="1" cy="217775"/>
          </a:xfrm>
          <a:prstGeom prst="line">
            <a:avLst/>
          </a:prstGeom>
        </p:spPr>
        <p:style>
          <a:lnRef idx="1">
            <a:schemeClr val="dk1"/>
          </a:lnRef>
          <a:fillRef idx="0">
            <a:schemeClr val="dk1"/>
          </a:fillRef>
          <a:effectRef idx="0">
            <a:schemeClr val="dk1"/>
          </a:effectRef>
          <a:fontRef idx="minor">
            <a:schemeClr val="tx1"/>
          </a:fontRef>
        </p:style>
      </p:cxnSp>
      <p:sp>
        <p:nvSpPr>
          <p:cNvPr id="11" name="Rectángulo 10"/>
          <p:cNvSpPr/>
          <p:nvPr/>
        </p:nvSpPr>
        <p:spPr>
          <a:xfrm>
            <a:off x="886753" y="2701080"/>
            <a:ext cx="2171699" cy="799376"/>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s-MX" sz="2400" b="1" dirty="0">
                <a:latin typeface="Agency FB" panose="020B0503020202020204" pitchFamily="34" charset="0"/>
              </a:rPr>
              <a:t>Necesidades </a:t>
            </a:r>
          </a:p>
          <a:p>
            <a:pPr algn="ctr"/>
            <a:r>
              <a:rPr lang="es-MX" sz="2400" b="1" dirty="0">
                <a:latin typeface="Agency FB" panose="020B0503020202020204" pitchFamily="34" charset="0"/>
              </a:rPr>
              <a:t>Humanas </a:t>
            </a:r>
          </a:p>
        </p:txBody>
      </p:sp>
      <p:sp>
        <p:nvSpPr>
          <p:cNvPr id="12" name="Rectángulo 11"/>
          <p:cNvSpPr/>
          <p:nvPr/>
        </p:nvSpPr>
        <p:spPr>
          <a:xfrm>
            <a:off x="3277427" y="2709917"/>
            <a:ext cx="2483427" cy="820882"/>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s-MX" sz="2800" b="1" dirty="0">
                <a:latin typeface="Agency FB" panose="020B0503020202020204" pitchFamily="34" charset="0"/>
              </a:rPr>
              <a:t>Problemas </a:t>
            </a:r>
          </a:p>
          <a:p>
            <a:pPr algn="ctr"/>
            <a:r>
              <a:rPr lang="es-MX" sz="2800" b="1" dirty="0">
                <a:latin typeface="Agency FB" panose="020B0503020202020204" pitchFamily="34" charset="0"/>
              </a:rPr>
              <a:t>Económicos </a:t>
            </a:r>
          </a:p>
        </p:txBody>
      </p:sp>
      <p:sp>
        <p:nvSpPr>
          <p:cNvPr id="13" name="Rectángulo 12"/>
          <p:cNvSpPr/>
          <p:nvPr/>
        </p:nvSpPr>
        <p:spPr>
          <a:xfrm>
            <a:off x="6104320" y="2669904"/>
            <a:ext cx="2483427" cy="830552"/>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s-MX" sz="2800" b="1" dirty="0">
                <a:latin typeface="Agency FB" panose="020B0503020202020204" pitchFamily="34" charset="0"/>
              </a:rPr>
              <a:t>Actividades </a:t>
            </a:r>
          </a:p>
          <a:p>
            <a:pPr algn="ctr"/>
            <a:r>
              <a:rPr lang="es-MX" sz="2800" b="1" dirty="0">
                <a:latin typeface="Agency FB" panose="020B0503020202020204" pitchFamily="34" charset="0"/>
              </a:rPr>
              <a:t>Económicas </a:t>
            </a:r>
          </a:p>
        </p:txBody>
      </p:sp>
      <p:sp>
        <p:nvSpPr>
          <p:cNvPr id="14" name="Rectángulo 13"/>
          <p:cNvSpPr/>
          <p:nvPr/>
        </p:nvSpPr>
        <p:spPr>
          <a:xfrm>
            <a:off x="9096564" y="2677559"/>
            <a:ext cx="2649681" cy="815323"/>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s-MX" sz="2800" b="1" dirty="0">
                <a:latin typeface="Agency FB" panose="020B0503020202020204" pitchFamily="34" charset="0"/>
              </a:rPr>
              <a:t>Factores </a:t>
            </a:r>
          </a:p>
          <a:p>
            <a:pPr algn="ctr"/>
            <a:r>
              <a:rPr lang="es-MX" sz="2800" b="1" dirty="0">
                <a:latin typeface="Agency FB" panose="020B0503020202020204" pitchFamily="34" charset="0"/>
              </a:rPr>
              <a:t>Productivos </a:t>
            </a:r>
          </a:p>
        </p:txBody>
      </p:sp>
      <p:cxnSp>
        <p:nvCxnSpPr>
          <p:cNvPr id="17" name="Conector recto 16"/>
          <p:cNvCxnSpPr/>
          <p:nvPr/>
        </p:nvCxnSpPr>
        <p:spPr>
          <a:xfrm>
            <a:off x="2264767" y="2456158"/>
            <a:ext cx="8265967" cy="6713"/>
          </a:xfrm>
          <a:prstGeom prst="line">
            <a:avLst/>
          </a:prstGeom>
        </p:spPr>
        <p:style>
          <a:lnRef idx="1">
            <a:schemeClr val="dk1"/>
          </a:lnRef>
          <a:fillRef idx="0">
            <a:schemeClr val="dk1"/>
          </a:fillRef>
          <a:effectRef idx="0">
            <a:schemeClr val="dk1"/>
          </a:effectRef>
          <a:fontRef idx="minor">
            <a:schemeClr val="tx1"/>
          </a:fontRef>
        </p:style>
      </p:cxnSp>
      <p:cxnSp>
        <p:nvCxnSpPr>
          <p:cNvPr id="19" name="Conector recto 18"/>
          <p:cNvCxnSpPr/>
          <p:nvPr/>
        </p:nvCxnSpPr>
        <p:spPr>
          <a:xfrm flipH="1">
            <a:off x="2254376" y="2475153"/>
            <a:ext cx="10391" cy="208541"/>
          </a:xfrm>
          <a:prstGeom prst="line">
            <a:avLst/>
          </a:prstGeom>
        </p:spPr>
        <p:style>
          <a:lnRef idx="1">
            <a:schemeClr val="dk1"/>
          </a:lnRef>
          <a:fillRef idx="0">
            <a:schemeClr val="dk1"/>
          </a:fillRef>
          <a:effectRef idx="0">
            <a:schemeClr val="dk1"/>
          </a:effectRef>
          <a:fontRef idx="minor">
            <a:schemeClr val="tx1"/>
          </a:fontRef>
        </p:style>
      </p:cxnSp>
      <p:cxnSp>
        <p:nvCxnSpPr>
          <p:cNvPr id="21" name="Conector recto 20"/>
          <p:cNvCxnSpPr>
            <a:endCxn id="12" idx="0"/>
          </p:cNvCxnSpPr>
          <p:nvPr/>
        </p:nvCxnSpPr>
        <p:spPr>
          <a:xfrm>
            <a:off x="4519140" y="2485789"/>
            <a:ext cx="1" cy="224128"/>
          </a:xfrm>
          <a:prstGeom prst="line">
            <a:avLst/>
          </a:prstGeom>
        </p:spPr>
        <p:style>
          <a:lnRef idx="1">
            <a:schemeClr val="dk1"/>
          </a:lnRef>
          <a:fillRef idx="0">
            <a:schemeClr val="dk1"/>
          </a:fillRef>
          <a:effectRef idx="0">
            <a:schemeClr val="dk1"/>
          </a:effectRef>
          <a:fontRef idx="minor">
            <a:schemeClr val="tx1"/>
          </a:fontRef>
        </p:style>
      </p:cxnSp>
      <p:cxnSp>
        <p:nvCxnSpPr>
          <p:cNvPr id="23" name="Conector recto 22"/>
          <p:cNvCxnSpPr>
            <a:endCxn id="13" idx="0"/>
          </p:cNvCxnSpPr>
          <p:nvPr/>
        </p:nvCxnSpPr>
        <p:spPr>
          <a:xfrm>
            <a:off x="7346033" y="2469157"/>
            <a:ext cx="1" cy="200747"/>
          </a:xfrm>
          <a:prstGeom prst="line">
            <a:avLst/>
          </a:prstGeom>
        </p:spPr>
        <p:style>
          <a:lnRef idx="1">
            <a:schemeClr val="dk1"/>
          </a:lnRef>
          <a:fillRef idx="0">
            <a:schemeClr val="dk1"/>
          </a:fillRef>
          <a:effectRef idx="0">
            <a:schemeClr val="dk1"/>
          </a:effectRef>
          <a:fontRef idx="minor">
            <a:schemeClr val="tx1"/>
          </a:fontRef>
        </p:style>
      </p:cxnSp>
      <p:cxnSp>
        <p:nvCxnSpPr>
          <p:cNvPr id="25" name="Conector recto 24"/>
          <p:cNvCxnSpPr/>
          <p:nvPr/>
        </p:nvCxnSpPr>
        <p:spPr>
          <a:xfrm>
            <a:off x="10530734" y="2509273"/>
            <a:ext cx="0" cy="201828"/>
          </a:xfrm>
          <a:prstGeom prst="line">
            <a:avLst/>
          </a:prstGeom>
        </p:spPr>
        <p:style>
          <a:lnRef idx="1">
            <a:schemeClr val="dk1"/>
          </a:lnRef>
          <a:fillRef idx="0">
            <a:schemeClr val="dk1"/>
          </a:fillRef>
          <a:effectRef idx="0">
            <a:schemeClr val="dk1"/>
          </a:effectRef>
          <a:fontRef idx="minor">
            <a:schemeClr val="tx1"/>
          </a:fontRef>
        </p:style>
      </p:cxnSp>
      <p:cxnSp>
        <p:nvCxnSpPr>
          <p:cNvPr id="27" name="Conector recto 26"/>
          <p:cNvCxnSpPr>
            <a:stCxn id="11" idx="2"/>
          </p:cNvCxnSpPr>
          <p:nvPr/>
        </p:nvCxnSpPr>
        <p:spPr>
          <a:xfrm flipH="1">
            <a:off x="1972602" y="3500456"/>
            <a:ext cx="1" cy="383738"/>
          </a:xfrm>
          <a:prstGeom prst="line">
            <a:avLst/>
          </a:prstGeom>
        </p:spPr>
        <p:style>
          <a:lnRef idx="1">
            <a:schemeClr val="dk1"/>
          </a:lnRef>
          <a:fillRef idx="0">
            <a:schemeClr val="dk1"/>
          </a:fillRef>
          <a:effectRef idx="0">
            <a:schemeClr val="dk1"/>
          </a:effectRef>
          <a:fontRef idx="minor">
            <a:schemeClr val="tx1"/>
          </a:fontRef>
        </p:style>
      </p:cxnSp>
      <p:cxnSp>
        <p:nvCxnSpPr>
          <p:cNvPr id="29" name="Conector recto 28"/>
          <p:cNvCxnSpPr>
            <a:stCxn id="12" idx="2"/>
          </p:cNvCxnSpPr>
          <p:nvPr/>
        </p:nvCxnSpPr>
        <p:spPr>
          <a:xfrm flipH="1">
            <a:off x="4519140" y="3530799"/>
            <a:ext cx="1" cy="261221"/>
          </a:xfrm>
          <a:prstGeom prst="line">
            <a:avLst/>
          </a:prstGeom>
        </p:spPr>
        <p:style>
          <a:lnRef idx="1">
            <a:schemeClr val="dk1"/>
          </a:lnRef>
          <a:fillRef idx="0">
            <a:schemeClr val="dk1"/>
          </a:fillRef>
          <a:effectRef idx="0">
            <a:schemeClr val="dk1"/>
          </a:effectRef>
          <a:fontRef idx="minor">
            <a:schemeClr val="tx1"/>
          </a:fontRef>
        </p:style>
      </p:cxnSp>
      <p:cxnSp>
        <p:nvCxnSpPr>
          <p:cNvPr id="31" name="Conector recto 30"/>
          <p:cNvCxnSpPr/>
          <p:nvPr/>
        </p:nvCxnSpPr>
        <p:spPr>
          <a:xfrm flipH="1">
            <a:off x="7440516" y="3500456"/>
            <a:ext cx="1" cy="261220"/>
          </a:xfrm>
          <a:prstGeom prst="line">
            <a:avLst/>
          </a:prstGeom>
        </p:spPr>
        <p:style>
          <a:lnRef idx="1">
            <a:schemeClr val="dk1"/>
          </a:lnRef>
          <a:fillRef idx="0">
            <a:schemeClr val="dk1"/>
          </a:fillRef>
          <a:effectRef idx="0">
            <a:schemeClr val="dk1"/>
          </a:effectRef>
          <a:fontRef idx="minor">
            <a:schemeClr val="tx1"/>
          </a:fontRef>
        </p:style>
      </p:cxnSp>
      <p:cxnSp>
        <p:nvCxnSpPr>
          <p:cNvPr id="33" name="Conector recto 32"/>
          <p:cNvCxnSpPr/>
          <p:nvPr/>
        </p:nvCxnSpPr>
        <p:spPr>
          <a:xfrm flipH="1">
            <a:off x="10530734" y="3508765"/>
            <a:ext cx="1" cy="223769"/>
          </a:xfrm>
          <a:prstGeom prst="line">
            <a:avLst/>
          </a:prstGeom>
        </p:spPr>
        <p:style>
          <a:lnRef idx="1">
            <a:schemeClr val="dk1"/>
          </a:lnRef>
          <a:fillRef idx="0">
            <a:schemeClr val="dk1"/>
          </a:fillRef>
          <a:effectRef idx="0">
            <a:schemeClr val="dk1"/>
          </a:effectRef>
          <a:fontRef idx="minor">
            <a:schemeClr val="tx1"/>
          </a:fontRef>
        </p:style>
      </p:cxnSp>
      <p:sp>
        <p:nvSpPr>
          <p:cNvPr id="36" name="Rectángulo 35"/>
          <p:cNvSpPr/>
          <p:nvPr/>
        </p:nvSpPr>
        <p:spPr>
          <a:xfrm>
            <a:off x="931247" y="3875558"/>
            <a:ext cx="2082710" cy="1740546"/>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marL="457200" indent="-457200">
              <a:buFont typeface="Arial" panose="020B0604020202020204" pitchFamily="34" charset="0"/>
              <a:buChar char="•"/>
            </a:pPr>
            <a:r>
              <a:rPr lang="es-MX" sz="2800" dirty="0">
                <a:latin typeface="Agency FB" panose="020B0503020202020204" pitchFamily="34" charset="0"/>
              </a:rPr>
              <a:t>Biológicas</a:t>
            </a:r>
          </a:p>
          <a:p>
            <a:pPr marL="457200" indent="-457200">
              <a:buFont typeface="Arial" panose="020B0604020202020204" pitchFamily="34" charset="0"/>
              <a:buChar char="•"/>
            </a:pPr>
            <a:r>
              <a:rPr lang="es-MX" sz="2800" dirty="0">
                <a:latin typeface="Agency FB" panose="020B0503020202020204" pitchFamily="34" charset="0"/>
              </a:rPr>
              <a:t>Psíquicas</a:t>
            </a:r>
          </a:p>
          <a:p>
            <a:pPr marL="457200" indent="-457200">
              <a:buFont typeface="Arial" panose="020B0604020202020204" pitchFamily="34" charset="0"/>
              <a:buChar char="•"/>
            </a:pPr>
            <a:r>
              <a:rPr lang="es-MX" sz="2800" dirty="0">
                <a:latin typeface="Agency FB" panose="020B0503020202020204" pitchFamily="34" charset="0"/>
              </a:rPr>
              <a:t>Culturales </a:t>
            </a:r>
          </a:p>
        </p:txBody>
      </p:sp>
      <p:sp>
        <p:nvSpPr>
          <p:cNvPr id="37" name="Rectángulo 36"/>
          <p:cNvSpPr/>
          <p:nvPr/>
        </p:nvSpPr>
        <p:spPr>
          <a:xfrm>
            <a:off x="3438723" y="3777845"/>
            <a:ext cx="2286000" cy="1972099"/>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marL="457200" indent="-457200">
              <a:buFont typeface="Arial" panose="020B0604020202020204" pitchFamily="34" charset="0"/>
              <a:buChar char="•"/>
            </a:pPr>
            <a:r>
              <a:rPr lang="es-MX" sz="2800" dirty="0">
                <a:latin typeface="Agency FB" panose="020B0503020202020204" pitchFamily="34" charset="0"/>
              </a:rPr>
              <a:t>¿Qué?</a:t>
            </a:r>
          </a:p>
          <a:p>
            <a:pPr marL="457200" indent="-457200">
              <a:buFont typeface="Arial" panose="020B0604020202020204" pitchFamily="34" charset="0"/>
              <a:buChar char="•"/>
            </a:pPr>
            <a:r>
              <a:rPr lang="es-MX" sz="2800" dirty="0">
                <a:latin typeface="Agency FB" panose="020B0503020202020204" pitchFamily="34" charset="0"/>
              </a:rPr>
              <a:t>¿Cuándo?</a:t>
            </a:r>
          </a:p>
          <a:p>
            <a:pPr marL="457200" indent="-457200">
              <a:buFont typeface="Arial" panose="020B0604020202020204" pitchFamily="34" charset="0"/>
              <a:buChar char="•"/>
            </a:pPr>
            <a:r>
              <a:rPr lang="es-MX" sz="2800" dirty="0">
                <a:latin typeface="Agency FB" panose="020B0503020202020204" pitchFamily="34" charset="0"/>
              </a:rPr>
              <a:t>¿Cómo?</a:t>
            </a:r>
          </a:p>
          <a:p>
            <a:pPr marL="457200" indent="-457200">
              <a:buFont typeface="Arial" panose="020B0604020202020204" pitchFamily="34" charset="0"/>
              <a:buChar char="•"/>
            </a:pPr>
            <a:r>
              <a:rPr lang="es-MX" sz="2800" dirty="0">
                <a:latin typeface="Agency FB" panose="020B0503020202020204" pitchFamily="34" charset="0"/>
              </a:rPr>
              <a:t>¿Para quién?</a:t>
            </a:r>
          </a:p>
          <a:p>
            <a:endParaRPr lang="es-MX" dirty="0"/>
          </a:p>
        </p:txBody>
      </p:sp>
      <p:sp>
        <p:nvSpPr>
          <p:cNvPr id="38" name="Rectángulo 37"/>
          <p:cNvSpPr/>
          <p:nvPr/>
        </p:nvSpPr>
        <p:spPr>
          <a:xfrm>
            <a:off x="6059142" y="3748519"/>
            <a:ext cx="2760717" cy="2305202"/>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marL="342900" indent="-342900">
              <a:buFont typeface="Arial" panose="020B0604020202020204" pitchFamily="34" charset="0"/>
              <a:buChar char="•"/>
            </a:pPr>
            <a:r>
              <a:rPr lang="es-MX" sz="2400" dirty="0">
                <a:latin typeface="Agency FB" panose="020B0503020202020204" pitchFamily="34" charset="0"/>
              </a:rPr>
              <a:t>Sector primario</a:t>
            </a:r>
          </a:p>
          <a:p>
            <a:pPr marL="342900" indent="-342900">
              <a:buFont typeface="Arial" panose="020B0604020202020204" pitchFamily="34" charset="0"/>
              <a:buChar char="•"/>
            </a:pPr>
            <a:r>
              <a:rPr lang="es-MX" sz="2400" dirty="0">
                <a:latin typeface="Agency FB" panose="020B0503020202020204" pitchFamily="34" charset="0"/>
              </a:rPr>
              <a:t>Sector secundario</a:t>
            </a:r>
          </a:p>
          <a:p>
            <a:pPr marL="342900" indent="-342900">
              <a:buFont typeface="Arial" panose="020B0604020202020204" pitchFamily="34" charset="0"/>
              <a:buChar char="•"/>
            </a:pPr>
            <a:r>
              <a:rPr lang="es-MX" sz="2400" dirty="0">
                <a:latin typeface="Agency FB" panose="020B0503020202020204" pitchFamily="34" charset="0"/>
              </a:rPr>
              <a:t>Sector  terciario o servicios</a:t>
            </a:r>
          </a:p>
        </p:txBody>
      </p:sp>
      <p:sp>
        <p:nvSpPr>
          <p:cNvPr id="39" name="Rectángulo 38"/>
          <p:cNvSpPr/>
          <p:nvPr/>
        </p:nvSpPr>
        <p:spPr>
          <a:xfrm>
            <a:off x="9475831" y="3742900"/>
            <a:ext cx="2270414" cy="1972099"/>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marL="342900" indent="-342900">
              <a:buFont typeface="Arial" panose="020B0604020202020204" pitchFamily="34" charset="0"/>
              <a:buChar char="•"/>
            </a:pPr>
            <a:r>
              <a:rPr lang="es-MX" sz="2400" dirty="0">
                <a:latin typeface="Agency FB" panose="020B0503020202020204" pitchFamily="34" charset="0"/>
              </a:rPr>
              <a:t>Tierra</a:t>
            </a:r>
          </a:p>
          <a:p>
            <a:pPr marL="342900" indent="-342900">
              <a:buFont typeface="Arial" panose="020B0604020202020204" pitchFamily="34" charset="0"/>
              <a:buChar char="•"/>
            </a:pPr>
            <a:r>
              <a:rPr lang="es-MX" sz="2400" dirty="0">
                <a:latin typeface="Agency FB" panose="020B0503020202020204" pitchFamily="34" charset="0"/>
              </a:rPr>
              <a:t>Trabajo</a:t>
            </a:r>
          </a:p>
          <a:p>
            <a:pPr marL="342900" indent="-342900">
              <a:buFont typeface="Arial" panose="020B0604020202020204" pitchFamily="34" charset="0"/>
              <a:buChar char="•"/>
            </a:pPr>
            <a:r>
              <a:rPr lang="es-MX" sz="2400" dirty="0">
                <a:latin typeface="Agency FB" panose="020B0503020202020204" pitchFamily="34" charset="0"/>
              </a:rPr>
              <a:t>Capital</a:t>
            </a:r>
          </a:p>
          <a:p>
            <a:pPr marL="342900" indent="-342900">
              <a:buFont typeface="Arial" panose="020B0604020202020204" pitchFamily="34" charset="0"/>
              <a:buChar char="•"/>
            </a:pPr>
            <a:r>
              <a:rPr lang="es-MX" sz="2400" dirty="0">
                <a:latin typeface="Agency FB" panose="020B0503020202020204" pitchFamily="34" charset="0"/>
              </a:rPr>
              <a:t>Organización </a:t>
            </a:r>
          </a:p>
        </p:txBody>
      </p:sp>
      <p:cxnSp>
        <p:nvCxnSpPr>
          <p:cNvPr id="3" name="Conector recto 2"/>
          <p:cNvCxnSpPr/>
          <p:nvPr/>
        </p:nvCxnSpPr>
        <p:spPr>
          <a:xfrm>
            <a:off x="7885796" y="1658983"/>
            <a:ext cx="144789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 name="Rectángulo 4"/>
          <p:cNvSpPr/>
          <p:nvPr/>
        </p:nvSpPr>
        <p:spPr>
          <a:xfrm>
            <a:off x="9333694" y="95667"/>
            <a:ext cx="2690949" cy="2071656"/>
          </a:xfrm>
          <a:prstGeom prst="rect">
            <a:avLst/>
          </a:prstGeom>
          <a:solidFill>
            <a:schemeClr val="bg1"/>
          </a:solidFill>
          <a:ln w="28575"/>
        </p:spPr>
        <p:style>
          <a:lnRef idx="2">
            <a:schemeClr val="dk1"/>
          </a:lnRef>
          <a:fillRef idx="1">
            <a:schemeClr val="lt1"/>
          </a:fillRef>
          <a:effectRef idx="0">
            <a:schemeClr val="dk1"/>
          </a:effectRef>
          <a:fontRef idx="minor">
            <a:schemeClr val="dk1"/>
          </a:fontRef>
        </p:style>
        <p:txBody>
          <a:bodyPr rtlCol="0" anchor="ctr"/>
          <a:lstStyle/>
          <a:p>
            <a:pPr algn="ctr"/>
            <a:r>
              <a:rPr lang="es-MX" dirty="0"/>
              <a:t>Es el sistema de producción, asignación de recursos y distribución de bienes y servicios dentro de una sociedad o un área geográfica determinada.</a:t>
            </a:r>
            <a:endParaRPr lang="es-MX" b="1" dirty="0">
              <a:ln>
                <a:solidFill>
                  <a:sysClr val="windowText" lastClr="000000"/>
                </a:solidFill>
              </a:ln>
            </a:endParaRPr>
          </a:p>
        </p:txBody>
      </p:sp>
      <p:sp>
        <p:nvSpPr>
          <p:cNvPr id="9" name="CuadroTexto 8"/>
          <p:cNvSpPr txBox="1"/>
          <p:nvPr/>
        </p:nvSpPr>
        <p:spPr>
          <a:xfrm>
            <a:off x="945506" y="829923"/>
            <a:ext cx="3100053" cy="1323439"/>
          </a:xfrm>
          <a:prstGeom prst="rect">
            <a:avLst/>
          </a:prstGeom>
          <a:ln w="28575">
            <a:solidFill>
              <a:schemeClr val="tx1"/>
            </a:solid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s-MX" sz="1600" dirty="0"/>
              <a:t>Es la estructura de producción, de asignación de recursos económicos, distribución y consumo de bienes y servicios en una economía. </a:t>
            </a:r>
          </a:p>
        </p:txBody>
      </p:sp>
      <p:cxnSp>
        <p:nvCxnSpPr>
          <p:cNvPr id="35" name="Conector recto 34"/>
          <p:cNvCxnSpPr/>
          <p:nvPr/>
        </p:nvCxnSpPr>
        <p:spPr>
          <a:xfrm flipV="1">
            <a:off x="3013957" y="589112"/>
            <a:ext cx="1219351" cy="194409"/>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1108059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rot="16200000">
            <a:off x="-4641574" y="1656876"/>
            <a:ext cx="8621910" cy="1118442"/>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rmAutofit fontScale="90000"/>
          </a:bodyPr>
          <a:lstStyle/>
          <a:p>
            <a:r>
              <a:rPr lang="es-MX" sz="1200" b="1" dirty="0">
                <a:latin typeface="Arial" panose="020B0604020202020204" pitchFamily="34" charset="0"/>
                <a:cs typeface="Arial" panose="020B0604020202020204" pitchFamily="34" charset="0"/>
              </a:rPr>
              <a:t/>
            </a:r>
            <a:br>
              <a:rPr lang="es-MX" sz="1200" b="1" dirty="0">
                <a:latin typeface="Arial" panose="020B0604020202020204" pitchFamily="34" charset="0"/>
                <a:cs typeface="Arial" panose="020B0604020202020204" pitchFamily="34" charset="0"/>
              </a:rPr>
            </a:br>
            <a:r>
              <a:rPr lang="es-MX" sz="1200" b="1" dirty="0"/>
              <a:t/>
            </a:r>
            <a:br>
              <a:rPr lang="es-MX" sz="1200" b="1" dirty="0"/>
            </a:br>
            <a:r>
              <a:rPr lang="es-MX" sz="1200" b="1" dirty="0"/>
              <a:t/>
            </a:r>
            <a:br>
              <a:rPr lang="es-MX" sz="1200" b="1" dirty="0"/>
            </a:br>
            <a:r>
              <a:rPr lang="es-MX" sz="1200" b="1" dirty="0"/>
              <a:t/>
            </a:r>
            <a:br>
              <a:rPr lang="es-MX" sz="1200" b="1" dirty="0"/>
            </a:br>
            <a:r>
              <a:rPr lang="es-MX" sz="1200" b="1" dirty="0"/>
              <a:t/>
            </a:r>
            <a:br>
              <a:rPr lang="es-MX" sz="1200" b="1" dirty="0"/>
            </a:br>
            <a:r>
              <a:rPr lang="es-MX" sz="1200" b="1" dirty="0"/>
              <a:t/>
            </a:r>
            <a:br>
              <a:rPr lang="es-MX" sz="1200" b="1" dirty="0"/>
            </a:br>
            <a:r>
              <a:rPr lang="es-MX" sz="1200" b="1" dirty="0"/>
              <a:t/>
            </a:r>
            <a:br>
              <a:rPr lang="es-MX" sz="1200" b="1" dirty="0"/>
            </a:br>
            <a:r>
              <a:rPr lang="es-MX" sz="1200" b="1" dirty="0"/>
              <a:t/>
            </a:r>
            <a:br>
              <a:rPr lang="es-MX" sz="1200" b="1" dirty="0"/>
            </a:br>
            <a:r>
              <a:rPr lang="es-MX" sz="1200" b="1" dirty="0"/>
              <a:t/>
            </a:r>
            <a:br>
              <a:rPr lang="es-MX" sz="1200" b="1" dirty="0"/>
            </a:br>
            <a:r>
              <a:rPr lang="es-MX" sz="1200" b="1" dirty="0"/>
              <a:t/>
            </a:r>
            <a:br>
              <a:rPr lang="es-MX" sz="1200" b="1" dirty="0"/>
            </a:br>
            <a:r>
              <a:rPr lang="es-MX" sz="1200" b="1" dirty="0"/>
              <a:t/>
            </a:r>
            <a:br>
              <a:rPr lang="es-MX" sz="1200" b="1" dirty="0"/>
            </a:br>
            <a:r>
              <a:rPr lang="es-MX" sz="1200" b="1" dirty="0"/>
              <a:t/>
            </a:r>
            <a:br>
              <a:rPr lang="es-MX" sz="1200" b="1" dirty="0"/>
            </a:br>
            <a:r>
              <a:rPr lang="es-MX" sz="4900" b="1" dirty="0"/>
              <a:t/>
            </a:r>
            <a:br>
              <a:rPr lang="es-MX" sz="4900" b="1" dirty="0"/>
            </a:br>
            <a:r>
              <a:rPr lang="es-MX" sz="4900" b="1" dirty="0"/>
              <a:t>NECESIDADES HUMANAS </a:t>
            </a:r>
            <a:endParaRPr lang="es-MX" sz="4900" b="1" dirty="0">
              <a:cs typeface="Arial" panose="020B0604020202020204" pitchFamily="34" charset="0"/>
            </a:endParaRPr>
          </a:p>
        </p:txBody>
      </p:sp>
      <p:sp>
        <p:nvSpPr>
          <p:cNvPr id="5" name="Rectángulo 4"/>
          <p:cNvSpPr/>
          <p:nvPr/>
        </p:nvSpPr>
        <p:spPr>
          <a:xfrm>
            <a:off x="3337552" y="295615"/>
            <a:ext cx="7359933" cy="6032421"/>
          </a:xfrm>
          <a:prstGeom prst="rect">
            <a:avLst/>
          </a:prstGeom>
          <a:ln>
            <a:noFill/>
          </a:ln>
        </p:spPr>
        <p:style>
          <a:lnRef idx="2">
            <a:schemeClr val="accent6"/>
          </a:lnRef>
          <a:fillRef idx="1">
            <a:schemeClr val="lt1"/>
          </a:fillRef>
          <a:effectRef idx="0">
            <a:schemeClr val="accent6"/>
          </a:effectRef>
          <a:fontRef idx="minor">
            <a:schemeClr val="dk1"/>
          </a:fontRef>
        </p:style>
        <p:txBody>
          <a:bodyPr wrap="square">
            <a:spAutoFit/>
          </a:bodyPr>
          <a:lstStyle/>
          <a:p>
            <a:r>
              <a:rPr lang="es-MX" sz="2000" b="1" dirty="0">
                <a:latin typeface="Arial" panose="020B0604020202020204" pitchFamily="34" charset="0"/>
                <a:ea typeface="Calibri" panose="020F0502020204030204" pitchFamily="34" charset="0"/>
                <a:cs typeface="Arial" panose="020B0604020202020204" pitchFamily="34" charset="0"/>
              </a:rPr>
              <a:t>                </a:t>
            </a:r>
          </a:p>
          <a:p>
            <a:r>
              <a:rPr lang="es-MX" sz="2400" b="1" dirty="0">
                <a:latin typeface="Arial" panose="020B0604020202020204" pitchFamily="34" charset="0"/>
                <a:ea typeface="Calibri" panose="020F0502020204030204" pitchFamily="34" charset="0"/>
                <a:cs typeface="Arial" panose="020B0604020202020204" pitchFamily="34" charset="0"/>
              </a:rPr>
              <a:t> </a:t>
            </a:r>
            <a:r>
              <a:rPr lang="es-MX" dirty="0">
                <a:latin typeface="Arial" panose="020B0604020202020204" pitchFamily="34" charset="0"/>
                <a:ea typeface="Calibri" panose="020F0502020204030204" pitchFamily="34" charset="0"/>
                <a:cs typeface="Arial" panose="020B0604020202020204" pitchFamily="34" charset="0"/>
              </a:rPr>
              <a:t/>
            </a:r>
            <a:br>
              <a:rPr lang="es-MX" dirty="0">
                <a:latin typeface="Arial" panose="020B0604020202020204" pitchFamily="34" charset="0"/>
                <a:ea typeface="Calibri" panose="020F0502020204030204" pitchFamily="34" charset="0"/>
                <a:cs typeface="Arial" panose="020B0604020202020204" pitchFamily="34" charset="0"/>
              </a:rPr>
            </a:br>
            <a:r>
              <a:rPr lang="es-MX" dirty="0">
                <a:latin typeface="Arial" panose="020B0604020202020204" pitchFamily="34" charset="0"/>
                <a:ea typeface="Calibri" panose="020F0502020204030204" pitchFamily="34" charset="0"/>
                <a:cs typeface="Arial" panose="020B0604020202020204" pitchFamily="34" charset="0"/>
              </a:rPr>
              <a:t/>
            </a:r>
            <a:br>
              <a:rPr lang="es-MX" dirty="0">
                <a:latin typeface="Arial" panose="020B0604020202020204" pitchFamily="34" charset="0"/>
                <a:ea typeface="Calibri" panose="020F0502020204030204" pitchFamily="34" charset="0"/>
                <a:cs typeface="Arial" panose="020B0604020202020204" pitchFamily="34" charset="0"/>
              </a:rPr>
            </a:br>
            <a:endParaRPr lang="es-MX" dirty="0">
              <a:latin typeface="Arial" panose="020B0604020202020204" pitchFamily="34" charset="0"/>
              <a:ea typeface="Calibri" panose="020F0502020204030204" pitchFamily="34" charset="0"/>
              <a:cs typeface="Arial" panose="020B0604020202020204" pitchFamily="34" charset="0"/>
            </a:endParaRPr>
          </a:p>
          <a:p>
            <a:endParaRPr lang="es-MX" u="sng" dirty="0">
              <a:latin typeface="Arial" panose="020B0604020202020204" pitchFamily="34" charset="0"/>
              <a:ea typeface="Calibri" panose="020F0502020204030204" pitchFamily="34" charset="0"/>
              <a:cs typeface="Arial" panose="020B0604020202020204" pitchFamily="34" charset="0"/>
            </a:endParaRPr>
          </a:p>
          <a:p>
            <a:r>
              <a:rPr lang="es-MX" dirty="0">
                <a:latin typeface="Arial" panose="020B0604020202020204" pitchFamily="34" charset="0"/>
                <a:ea typeface="Calibri" panose="020F0502020204030204" pitchFamily="34" charset="0"/>
                <a:cs typeface="Arial" panose="020B0604020202020204" pitchFamily="34" charset="0"/>
              </a:rPr>
              <a:t>                       Todos los seres humanos tenemos ciertas necesidades biológicas básicas; necesidad de sobrevivir, de protección, movimiento y valorización, relación con el medio y los demás, entre otras.</a:t>
            </a:r>
            <a:br>
              <a:rPr lang="es-MX" dirty="0">
                <a:latin typeface="Arial" panose="020B0604020202020204" pitchFamily="34" charset="0"/>
                <a:ea typeface="Calibri" panose="020F0502020204030204" pitchFamily="34" charset="0"/>
                <a:cs typeface="Arial" panose="020B0604020202020204" pitchFamily="34" charset="0"/>
              </a:rPr>
            </a:br>
            <a:r>
              <a:rPr lang="es-MX" dirty="0">
                <a:latin typeface="Arial" panose="020B0604020202020204" pitchFamily="34" charset="0"/>
                <a:ea typeface="Calibri" panose="020F0502020204030204" pitchFamily="34" charset="0"/>
                <a:cs typeface="Arial" panose="020B0604020202020204" pitchFamily="34" charset="0"/>
              </a:rPr>
              <a:t/>
            </a:r>
            <a:br>
              <a:rPr lang="es-MX" dirty="0">
                <a:latin typeface="Arial" panose="020B0604020202020204" pitchFamily="34" charset="0"/>
                <a:ea typeface="Calibri" panose="020F0502020204030204" pitchFamily="34" charset="0"/>
                <a:cs typeface="Arial" panose="020B0604020202020204" pitchFamily="34" charset="0"/>
              </a:rPr>
            </a:br>
            <a:r>
              <a:rPr lang="es-MX" dirty="0">
                <a:latin typeface="Arial" panose="020B0604020202020204" pitchFamily="34" charset="0"/>
                <a:ea typeface="Calibri" panose="020F0502020204030204" pitchFamily="34" charset="0"/>
                <a:cs typeface="Arial" panose="020B0604020202020204" pitchFamily="34" charset="0"/>
              </a:rPr>
              <a:t>                       Las personas tenemos necesidades que responden a nuestros diversos niveles de existencia: física y fisiológica, intelectual, afectiva, espiritual y social. Para cubrir todas esas necesidades son esenciales la nutrición, los cuidados familiares, el descanso, la educación, la atención médica y psicológica, y sentirnos útiles.</a:t>
            </a:r>
            <a:br>
              <a:rPr lang="es-MX" dirty="0">
                <a:latin typeface="Arial" panose="020B0604020202020204" pitchFamily="34" charset="0"/>
                <a:ea typeface="Calibri" panose="020F0502020204030204" pitchFamily="34" charset="0"/>
                <a:cs typeface="Arial" panose="020B0604020202020204" pitchFamily="34" charset="0"/>
              </a:rPr>
            </a:br>
            <a:endParaRPr lang="es-MX" dirty="0">
              <a:latin typeface="Arial" panose="020B0604020202020204" pitchFamily="34" charset="0"/>
              <a:ea typeface="Calibri" panose="020F0502020204030204" pitchFamily="34" charset="0"/>
              <a:cs typeface="Arial" panose="020B0604020202020204" pitchFamily="34" charset="0"/>
            </a:endParaRPr>
          </a:p>
          <a:p>
            <a:r>
              <a:rPr lang="es-MX" dirty="0">
                <a:latin typeface="Arial" panose="020B0604020202020204" pitchFamily="34" charset="0"/>
                <a:ea typeface="Calibri" panose="020F0502020204030204" pitchFamily="34" charset="0"/>
                <a:cs typeface="Arial" panose="020B0604020202020204" pitchFamily="34" charset="0"/>
              </a:rPr>
              <a:t>                       La necesidad de regular, comercio, la necesidad de educación ,la necesidad de regular las relaciones humanas (normas, política, convivencia); la necesidad de regular los sistemas de creencias (ciencia, religión, etc.); y la necesidad de recreación.</a:t>
            </a:r>
            <a:br>
              <a:rPr lang="es-MX" dirty="0">
                <a:latin typeface="Arial" panose="020B0604020202020204" pitchFamily="34" charset="0"/>
                <a:ea typeface="Calibri" panose="020F0502020204030204" pitchFamily="34" charset="0"/>
                <a:cs typeface="Arial" panose="020B0604020202020204" pitchFamily="34" charset="0"/>
              </a:rPr>
            </a:br>
            <a:r>
              <a:rPr lang="es-MX" dirty="0">
                <a:latin typeface="Calibri" panose="020F0502020204030204" pitchFamily="34" charset="0"/>
                <a:ea typeface="Calibri" panose="020F0502020204030204" pitchFamily="34" charset="0"/>
                <a:cs typeface="Times New Roman" panose="02020603050405020304" pitchFamily="18" charset="0"/>
              </a:rPr>
              <a:t/>
            </a:r>
            <a:br>
              <a:rPr lang="es-MX" dirty="0">
                <a:latin typeface="Calibri" panose="020F0502020204030204" pitchFamily="34" charset="0"/>
                <a:ea typeface="Calibri" panose="020F0502020204030204" pitchFamily="34" charset="0"/>
                <a:cs typeface="Times New Roman" panose="02020603050405020304" pitchFamily="18" charset="0"/>
              </a:rPr>
            </a:br>
            <a:r>
              <a:rPr lang="es-MX" dirty="0">
                <a:latin typeface="Calibri" panose="020F0502020204030204" pitchFamily="34" charset="0"/>
                <a:ea typeface="Calibri" panose="020F0502020204030204" pitchFamily="34" charset="0"/>
                <a:cs typeface="Times New Roman" panose="02020603050405020304" pitchFamily="18" charset="0"/>
              </a:rPr>
              <a:t> </a:t>
            </a:r>
            <a:endParaRPr lang="es-MX" dirty="0"/>
          </a:p>
        </p:txBody>
      </p:sp>
      <p:sp>
        <p:nvSpPr>
          <p:cNvPr id="3" name="Rectángulo 2"/>
          <p:cNvSpPr/>
          <p:nvPr/>
        </p:nvSpPr>
        <p:spPr>
          <a:xfrm>
            <a:off x="4140919" y="757910"/>
            <a:ext cx="5753200" cy="613786"/>
          </a:xfrm>
          <a:prstGeom prst="rect">
            <a:avLst/>
          </a:prstGeom>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b="1" dirty="0">
                <a:ln w="0"/>
                <a:solidFill>
                  <a:schemeClr val="tx1"/>
                </a:solidFill>
                <a:effectLst>
                  <a:outerShdw blurRad="38100" dist="19050" dir="2700000" algn="tl" rotWithShape="0">
                    <a:schemeClr val="dk1">
                      <a:alpha val="40000"/>
                    </a:schemeClr>
                  </a:outerShdw>
                </a:effectLst>
              </a:rPr>
              <a:t>LA NECESIDAD HUMANA </a:t>
            </a:r>
            <a:r>
              <a:rPr lang="es-MX" dirty="0">
                <a:ln w="0"/>
                <a:solidFill>
                  <a:schemeClr val="tx1"/>
                </a:solidFill>
                <a:effectLst>
                  <a:outerShdw blurRad="38100" dist="19050" dir="2700000" algn="tl" rotWithShape="0">
                    <a:schemeClr val="dk1">
                      <a:alpha val="40000"/>
                    </a:schemeClr>
                  </a:outerShdw>
                </a:effectLst>
              </a:rPr>
              <a:t>Es la sensación de carencia del algo unida al deseo de satisfacerla.</a:t>
            </a:r>
          </a:p>
        </p:txBody>
      </p:sp>
      <p:sp>
        <p:nvSpPr>
          <p:cNvPr id="4" name="Rectángulo 3"/>
          <p:cNvSpPr/>
          <p:nvPr/>
        </p:nvSpPr>
        <p:spPr>
          <a:xfrm>
            <a:off x="3337553" y="1752010"/>
            <a:ext cx="1481646" cy="326571"/>
          </a:xfrm>
          <a:prstGeom prst="rect">
            <a:avLst/>
          </a:prstGeom>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b="1" dirty="0"/>
              <a:t>BIOLÓGICAS</a:t>
            </a:r>
          </a:p>
        </p:txBody>
      </p:sp>
      <p:sp>
        <p:nvSpPr>
          <p:cNvPr id="8" name="Rectángulo 7"/>
          <p:cNvSpPr/>
          <p:nvPr/>
        </p:nvSpPr>
        <p:spPr>
          <a:xfrm>
            <a:off x="3337553" y="2839210"/>
            <a:ext cx="1481646" cy="342306"/>
          </a:xfrm>
          <a:prstGeom prst="rect">
            <a:avLst/>
          </a:prstGeom>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b="1" dirty="0"/>
              <a:t>PSIQUÍCAS</a:t>
            </a:r>
          </a:p>
        </p:txBody>
      </p:sp>
      <p:sp>
        <p:nvSpPr>
          <p:cNvPr id="10" name="Rectángulo 9"/>
          <p:cNvSpPr/>
          <p:nvPr/>
        </p:nvSpPr>
        <p:spPr>
          <a:xfrm>
            <a:off x="3337553" y="4519347"/>
            <a:ext cx="1481646" cy="326571"/>
          </a:xfrm>
          <a:prstGeom prst="rect">
            <a:avLst/>
          </a:prstGeom>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b="1" dirty="0"/>
              <a:t>CULTURALES</a:t>
            </a:r>
          </a:p>
        </p:txBody>
      </p:sp>
    </p:spTree>
    <p:extLst>
      <p:ext uri="{BB962C8B-B14F-4D97-AF65-F5344CB8AC3E}">
        <p14:creationId xmlns:p14="http://schemas.microsoft.com/office/powerpoint/2010/main" val="35287502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Resultado de imagen para problemas económicos en mexico 201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03750" y="1115664"/>
            <a:ext cx="3438542" cy="2113928"/>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2052" name="Picture 4" descr="Resultado de imagen para problemas económicos en mexico 20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8889" y="4667216"/>
            <a:ext cx="3013469" cy="2113927"/>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5" name="Rectángulo 4"/>
          <p:cNvSpPr/>
          <p:nvPr/>
        </p:nvSpPr>
        <p:spPr>
          <a:xfrm>
            <a:off x="3374374" y="238361"/>
            <a:ext cx="6096000" cy="5324535"/>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spAutoFit/>
          </a:bodyPr>
          <a:lstStyle/>
          <a:p>
            <a:pPr algn="ctr"/>
            <a:r>
              <a:rPr lang="es-MX" sz="4400" b="1" dirty="0">
                <a:latin typeface="+mj-lt"/>
                <a:cs typeface="Arial" panose="020B0604020202020204" pitchFamily="34" charset="0"/>
              </a:rPr>
              <a:t>PROBLEMAS ECONÓMICOS</a:t>
            </a:r>
            <a:r>
              <a:rPr lang="es-MX" sz="2800" b="1" dirty="0">
                <a:latin typeface="Arial Black" panose="020B0A04020102020204" pitchFamily="34" charset="0"/>
                <a:cs typeface="Arial" panose="020B0604020202020204" pitchFamily="34" charset="0"/>
              </a:rPr>
              <a:t/>
            </a:r>
            <a:br>
              <a:rPr lang="es-MX" sz="2800" b="1" dirty="0">
                <a:latin typeface="Arial Black" panose="020B0A04020102020204" pitchFamily="34" charset="0"/>
                <a:cs typeface="Arial" panose="020B0604020202020204" pitchFamily="34" charset="0"/>
              </a:rPr>
            </a:br>
            <a:r>
              <a:rPr lang="es-MX" dirty="0">
                <a:latin typeface="Arial" panose="020B0604020202020204" pitchFamily="34" charset="0"/>
                <a:cs typeface="Arial" panose="020B0604020202020204" pitchFamily="34" charset="0"/>
              </a:rPr>
              <a:t/>
            </a:r>
            <a:br>
              <a:rPr lang="es-MX" dirty="0">
                <a:latin typeface="Arial" panose="020B0604020202020204" pitchFamily="34" charset="0"/>
                <a:cs typeface="Arial" panose="020B0604020202020204" pitchFamily="34" charset="0"/>
              </a:rPr>
            </a:br>
            <a:r>
              <a:rPr lang="es-MX" b="1" dirty="0">
                <a:solidFill>
                  <a:srgbClr val="222222"/>
                </a:solidFill>
                <a:latin typeface="Arial" panose="020B0604020202020204" pitchFamily="34" charset="0"/>
                <a:cs typeface="Arial" panose="020B0604020202020204" pitchFamily="34" charset="0"/>
              </a:rPr>
              <a:t>1- Dependencia de Estados Unidos.</a:t>
            </a:r>
            <a:br>
              <a:rPr lang="es-MX" b="1" dirty="0">
                <a:solidFill>
                  <a:srgbClr val="222222"/>
                </a:solidFill>
                <a:latin typeface="Arial" panose="020B0604020202020204" pitchFamily="34" charset="0"/>
                <a:cs typeface="Arial" panose="020B0604020202020204" pitchFamily="34" charset="0"/>
              </a:rPr>
            </a:br>
            <a:endParaRPr lang="es-MX" b="1" dirty="0">
              <a:solidFill>
                <a:srgbClr val="222222"/>
              </a:solidFill>
              <a:latin typeface="Arial" panose="020B0604020202020204" pitchFamily="34" charset="0"/>
              <a:cs typeface="Arial" panose="020B0604020202020204" pitchFamily="34" charset="0"/>
            </a:endParaRPr>
          </a:p>
          <a:p>
            <a:pPr algn="ctr"/>
            <a:r>
              <a:rPr lang="es-MX" b="1" dirty="0">
                <a:solidFill>
                  <a:srgbClr val="222222"/>
                </a:solidFill>
                <a:latin typeface="Arial" panose="020B0604020202020204" pitchFamily="34" charset="0"/>
                <a:cs typeface="Arial" panose="020B0604020202020204" pitchFamily="34" charset="0"/>
              </a:rPr>
              <a:t>2- Carteles de droga y narcotráfico.</a:t>
            </a:r>
            <a:br>
              <a:rPr lang="es-MX" b="1" dirty="0">
                <a:solidFill>
                  <a:srgbClr val="222222"/>
                </a:solidFill>
                <a:latin typeface="Arial" panose="020B0604020202020204" pitchFamily="34" charset="0"/>
                <a:cs typeface="Arial" panose="020B0604020202020204" pitchFamily="34" charset="0"/>
              </a:rPr>
            </a:br>
            <a:endParaRPr lang="es-MX" b="1" dirty="0">
              <a:solidFill>
                <a:srgbClr val="222222"/>
              </a:solidFill>
              <a:latin typeface="Arial" panose="020B0604020202020204" pitchFamily="34" charset="0"/>
              <a:cs typeface="Arial" panose="020B0604020202020204" pitchFamily="34" charset="0"/>
            </a:endParaRPr>
          </a:p>
          <a:p>
            <a:pPr algn="ctr"/>
            <a:r>
              <a:rPr lang="es-MX" b="1" dirty="0">
                <a:solidFill>
                  <a:srgbClr val="222222"/>
                </a:solidFill>
                <a:latin typeface="Arial" panose="020B0604020202020204" pitchFamily="34" charset="0"/>
                <a:cs typeface="Arial" panose="020B0604020202020204" pitchFamily="34" charset="0"/>
              </a:rPr>
              <a:t>3- Corrupción.</a:t>
            </a:r>
            <a:br>
              <a:rPr lang="es-MX" b="1" dirty="0">
                <a:solidFill>
                  <a:srgbClr val="222222"/>
                </a:solidFill>
                <a:latin typeface="Arial" panose="020B0604020202020204" pitchFamily="34" charset="0"/>
                <a:cs typeface="Arial" panose="020B0604020202020204" pitchFamily="34" charset="0"/>
              </a:rPr>
            </a:br>
            <a:endParaRPr lang="es-MX" b="1" dirty="0">
              <a:solidFill>
                <a:srgbClr val="222222"/>
              </a:solidFill>
              <a:latin typeface="Arial" panose="020B0604020202020204" pitchFamily="34" charset="0"/>
              <a:cs typeface="Arial" panose="020B0604020202020204" pitchFamily="34" charset="0"/>
            </a:endParaRPr>
          </a:p>
          <a:p>
            <a:pPr algn="ctr"/>
            <a:r>
              <a:rPr lang="es-MX" b="1" dirty="0">
                <a:solidFill>
                  <a:srgbClr val="222222"/>
                </a:solidFill>
                <a:latin typeface="Arial" panose="020B0604020202020204" pitchFamily="34" charset="0"/>
                <a:cs typeface="Arial" panose="020B0604020202020204" pitchFamily="34" charset="0"/>
              </a:rPr>
              <a:t>4- Brecha socioeconómica.</a:t>
            </a:r>
            <a:br>
              <a:rPr lang="es-MX" b="1" dirty="0">
                <a:solidFill>
                  <a:srgbClr val="222222"/>
                </a:solidFill>
                <a:latin typeface="Arial" panose="020B0604020202020204" pitchFamily="34" charset="0"/>
                <a:cs typeface="Arial" panose="020B0604020202020204" pitchFamily="34" charset="0"/>
              </a:rPr>
            </a:br>
            <a:endParaRPr lang="es-MX" b="1" dirty="0">
              <a:solidFill>
                <a:srgbClr val="222222"/>
              </a:solidFill>
              <a:latin typeface="Arial" panose="020B0604020202020204" pitchFamily="34" charset="0"/>
              <a:cs typeface="Arial" panose="020B0604020202020204" pitchFamily="34" charset="0"/>
            </a:endParaRPr>
          </a:p>
          <a:p>
            <a:pPr algn="ctr"/>
            <a:r>
              <a:rPr lang="es-MX" b="1" dirty="0">
                <a:solidFill>
                  <a:srgbClr val="222222"/>
                </a:solidFill>
                <a:latin typeface="Arial" panose="020B0604020202020204" pitchFamily="34" charset="0"/>
                <a:cs typeface="Arial" panose="020B0604020202020204" pitchFamily="34" charset="0"/>
              </a:rPr>
              <a:t>5- Productividad empresarial.</a:t>
            </a:r>
            <a:br>
              <a:rPr lang="es-MX" b="1" dirty="0">
                <a:solidFill>
                  <a:srgbClr val="222222"/>
                </a:solidFill>
                <a:latin typeface="Arial" panose="020B0604020202020204" pitchFamily="34" charset="0"/>
                <a:cs typeface="Arial" panose="020B0604020202020204" pitchFamily="34" charset="0"/>
              </a:rPr>
            </a:br>
            <a:endParaRPr lang="es-MX" b="1" dirty="0">
              <a:solidFill>
                <a:srgbClr val="222222"/>
              </a:solidFill>
              <a:latin typeface="Arial" panose="020B0604020202020204" pitchFamily="34" charset="0"/>
              <a:cs typeface="Arial" panose="020B0604020202020204" pitchFamily="34" charset="0"/>
            </a:endParaRPr>
          </a:p>
          <a:p>
            <a:pPr algn="ctr"/>
            <a:r>
              <a:rPr lang="es-MX" b="1" dirty="0">
                <a:solidFill>
                  <a:srgbClr val="222222"/>
                </a:solidFill>
                <a:latin typeface="Arial" panose="020B0604020202020204" pitchFamily="34" charset="0"/>
                <a:cs typeface="Arial" panose="020B0604020202020204" pitchFamily="34" charset="0"/>
              </a:rPr>
              <a:t>6- Inflación, devaluación y el petróleo.</a:t>
            </a:r>
            <a:br>
              <a:rPr lang="es-MX" b="1" dirty="0">
                <a:solidFill>
                  <a:srgbClr val="222222"/>
                </a:solidFill>
                <a:latin typeface="Arial" panose="020B0604020202020204" pitchFamily="34" charset="0"/>
                <a:cs typeface="Arial" panose="020B0604020202020204" pitchFamily="34" charset="0"/>
              </a:rPr>
            </a:br>
            <a:r>
              <a:rPr lang="es-MX" b="1" dirty="0">
                <a:latin typeface="Arial" panose="020B0604020202020204" pitchFamily="34" charset="0"/>
                <a:cs typeface="Arial" panose="020B0604020202020204" pitchFamily="34" charset="0"/>
              </a:rPr>
              <a:t/>
            </a:r>
            <a:br>
              <a:rPr lang="es-MX" b="1" dirty="0">
                <a:latin typeface="Arial" panose="020B0604020202020204" pitchFamily="34" charset="0"/>
                <a:cs typeface="Arial" panose="020B0604020202020204" pitchFamily="34" charset="0"/>
              </a:rPr>
            </a:br>
            <a:endParaRPr lang="es-MX" b="1" dirty="0">
              <a:latin typeface="Arial" panose="020B0604020202020204" pitchFamily="34" charset="0"/>
              <a:cs typeface="Arial" panose="020B0604020202020204" pitchFamily="34" charset="0"/>
            </a:endParaRPr>
          </a:p>
        </p:txBody>
      </p:sp>
      <p:pic>
        <p:nvPicPr>
          <p:cNvPr id="2056" name="Picture 8" descr="Resultado de imagen para CORRUPCI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8673136">
            <a:off x="706265" y="1148619"/>
            <a:ext cx="3766049" cy="2608339"/>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7" name="AutoShape 10" descr="Resultado de imagen para TRUMP"/>
          <p:cNvSpPr>
            <a:spLocks noChangeAspect="1" noChangeArrowheads="1"/>
          </p:cNvSpPr>
          <p:nvPr/>
        </p:nvSpPr>
        <p:spPr bwMode="auto">
          <a:xfrm>
            <a:off x="-2397125" y="-229172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068" name="Picture 20" descr="Resultado de imagen para INFLACIO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82924" y="4184374"/>
            <a:ext cx="3302686" cy="232759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67854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 name="Imagen 73"/>
          <p:cNvPicPr>
            <a:picLocks noChangeAspect="1"/>
          </p:cNvPicPr>
          <p:nvPr/>
        </p:nvPicPr>
        <p:blipFill>
          <a:blip r:embed="rId2">
            <a:lum bright="70000" contrast="-70000"/>
          </a:blip>
          <a:stretch>
            <a:fillRect/>
          </a:stretch>
        </p:blipFill>
        <p:spPr>
          <a:xfrm>
            <a:off x="1654758" y="820882"/>
            <a:ext cx="8111555" cy="5840320"/>
          </a:xfrm>
          <a:prstGeom prst="ellipse">
            <a:avLst/>
          </a:prstGeom>
          <a:ln>
            <a:noFill/>
          </a:ln>
          <a:effectLst>
            <a:softEdge rad="112500"/>
          </a:effectLst>
        </p:spPr>
      </p:pic>
      <p:sp>
        <p:nvSpPr>
          <p:cNvPr id="13" name="Rectángulo 12"/>
          <p:cNvSpPr/>
          <p:nvPr/>
        </p:nvSpPr>
        <p:spPr>
          <a:xfrm>
            <a:off x="4004952" y="420423"/>
            <a:ext cx="4702629" cy="431075"/>
          </a:xfrm>
          <a:prstGeom prst="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r>
              <a:rPr lang="es-MX" b="1" dirty="0">
                <a:latin typeface="Arial" panose="020B0604020202020204" pitchFamily="34" charset="0"/>
                <a:cs typeface="Arial" panose="020B0604020202020204" pitchFamily="34" charset="0"/>
              </a:rPr>
              <a:t>ACTIVIDADES ECONÓMICAS</a:t>
            </a:r>
          </a:p>
        </p:txBody>
      </p:sp>
      <p:sp>
        <p:nvSpPr>
          <p:cNvPr id="14" name="Rectángulo 13"/>
          <p:cNvSpPr/>
          <p:nvPr/>
        </p:nvSpPr>
        <p:spPr>
          <a:xfrm>
            <a:off x="1873431" y="1912496"/>
            <a:ext cx="2392035" cy="535710"/>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s-MX" sz="1400" b="1" dirty="0">
                <a:latin typeface="Arial" panose="020B0604020202020204" pitchFamily="34" charset="0"/>
                <a:cs typeface="Arial" panose="020B0604020202020204" pitchFamily="34" charset="0"/>
              </a:rPr>
              <a:t>Sector primario</a:t>
            </a:r>
          </a:p>
        </p:txBody>
      </p:sp>
      <p:sp>
        <p:nvSpPr>
          <p:cNvPr id="15" name="Rectángulo 14"/>
          <p:cNvSpPr/>
          <p:nvPr/>
        </p:nvSpPr>
        <p:spPr>
          <a:xfrm>
            <a:off x="5057402" y="1943100"/>
            <a:ext cx="2597727" cy="477983"/>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s-MX" sz="1400" b="1" dirty="0">
                <a:latin typeface="Arial" panose="020B0604020202020204" pitchFamily="34" charset="0"/>
                <a:cs typeface="Arial" panose="020B0604020202020204" pitchFamily="34" charset="0"/>
              </a:rPr>
              <a:t>Sector </a:t>
            </a:r>
          </a:p>
          <a:p>
            <a:pPr algn="ctr"/>
            <a:r>
              <a:rPr lang="es-MX" sz="1400" b="1" dirty="0">
                <a:latin typeface="Arial" panose="020B0604020202020204" pitchFamily="34" charset="0"/>
                <a:cs typeface="Arial" panose="020B0604020202020204" pitchFamily="34" charset="0"/>
              </a:rPr>
              <a:t>Secundario</a:t>
            </a:r>
          </a:p>
        </p:txBody>
      </p:sp>
      <p:sp>
        <p:nvSpPr>
          <p:cNvPr id="16" name="Rectángulo 15"/>
          <p:cNvSpPr/>
          <p:nvPr/>
        </p:nvSpPr>
        <p:spPr>
          <a:xfrm>
            <a:off x="9002711" y="1945535"/>
            <a:ext cx="2379518" cy="630283"/>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s-MX" sz="1400" b="1" dirty="0">
                <a:latin typeface="Arial" panose="020B0604020202020204" pitchFamily="34" charset="0"/>
                <a:cs typeface="Arial" panose="020B0604020202020204" pitchFamily="34" charset="0"/>
              </a:rPr>
              <a:t>Sector terciario</a:t>
            </a:r>
          </a:p>
        </p:txBody>
      </p:sp>
      <p:cxnSp>
        <p:nvCxnSpPr>
          <p:cNvPr id="17" name="Conector recto 16"/>
          <p:cNvCxnSpPr>
            <a:stCxn id="13" idx="2"/>
            <a:endCxn id="15" idx="0"/>
          </p:cNvCxnSpPr>
          <p:nvPr/>
        </p:nvCxnSpPr>
        <p:spPr>
          <a:xfrm flipH="1">
            <a:off x="6356266" y="851498"/>
            <a:ext cx="1" cy="1091602"/>
          </a:xfrm>
          <a:prstGeom prst="line">
            <a:avLst/>
          </a:prstGeom>
          <a:ln w="28575"/>
        </p:spPr>
        <p:style>
          <a:lnRef idx="2">
            <a:schemeClr val="dk1"/>
          </a:lnRef>
          <a:fillRef idx="1">
            <a:schemeClr val="lt1"/>
          </a:fillRef>
          <a:effectRef idx="0">
            <a:schemeClr val="dk1"/>
          </a:effectRef>
          <a:fontRef idx="minor">
            <a:schemeClr val="dk1"/>
          </a:fontRef>
        </p:style>
      </p:cxnSp>
      <p:cxnSp>
        <p:nvCxnSpPr>
          <p:cNvPr id="18" name="Conector recto 17"/>
          <p:cNvCxnSpPr/>
          <p:nvPr/>
        </p:nvCxnSpPr>
        <p:spPr>
          <a:xfrm flipV="1">
            <a:off x="3065443" y="1650432"/>
            <a:ext cx="1096" cy="264000"/>
          </a:xfrm>
          <a:prstGeom prst="line">
            <a:avLst/>
          </a:prstGeom>
          <a:ln w="28575"/>
        </p:spPr>
        <p:style>
          <a:lnRef idx="2">
            <a:schemeClr val="dk1"/>
          </a:lnRef>
          <a:fillRef idx="1">
            <a:schemeClr val="lt1"/>
          </a:fillRef>
          <a:effectRef idx="0">
            <a:schemeClr val="dk1"/>
          </a:effectRef>
          <a:fontRef idx="minor">
            <a:schemeClr val="dk1"/>
          </a:fontRef>
        </p:style>
      </p:cxnSp>
      <p:cxnSp>
        <p:nvCxnSpPr>
          <p:cNvPr id="19" name="Conector recto 18"/>
          <p:cNvCxnSpPr/>
          <p:nvPr/>
        </p:nvCxnSpPr>
        <p:spPr>
          <a:xfrm flipH="1" flipV="1">
            <a:off x="10192470" y="1621373"/>
            <a:ext cx="7793" cy="322118"/>
          </a:xfrm>
          <a:prstGeom prst="line">
            <a:avLst/>
          </a:prstGeom>
          <a:ln w="28575"/>
        </p:spPr>
        <p:style>
          <a:lnRef idx="2">
            <a:schemeClr val="dk1"/>
          </a:lnRef>
          <a:fillRef idx="1">
            <a:schemeClr val="lt1"/>
          </a:fillRef>
          <a:effectRef idx="0">
            <a:schemeClr val="dk1"/>
          </a:effectRef>
          <a:fontRef idx="minor">
            <a:schemeClr val="dk1"/>
          </a:fontRef>
        </p:style>
      </p:cxnSp>
      <p:cxnSp>
        <p:nvCxnSpPr>
          <p:cNvPr id="20" name="Conector recto 19"/>
          <p:cNvCxnSpPr/>
          <p:nvPr/>
        </p:nvCxnSpPr>
        <p:spPr>
          <a:xfrm>
            <a:off x="3065443" y="1621373"/>
            <a:ext cx="7111015" cy="0"/>
          </a:xfrm>
          <a:prstGeom prst="line">
            <a:avLst/>
          </a:prstGeom>
          <a:ln w="28575"/>
        </p:spPr>
        <p:style>
          <a:lnRef idx="2">
            <a:schemeClr val="dk1"/>
          </a:lnRef>
          <a:fillRef idx="1">
            <a:schemeClr val="lt1"/>
          </a:fillRef>
          <a:effectRef idx="0">
            <a:schemeClr val="dk1"/>
          </a:effectRef>
          <a:fontRef idx="minor">
            <a:schemeClr val="dk1"/>
          </a:fontRef>
        </p:style>
      </p:cxnSp>
      <p:cxnSp>
        <p:nvCxnSpPr>
          <p:cNvPr id="21" name="Conector recto 20"/>
          <p:cNvCxnSpPr>
            <a:stCxn id="14" idx="2"/>
          </p:cNvCxnSpPr>
          <p:nvPr/>
        </p:nvCxnSpPr>
        <p:spPr>
          <a:xfrm flipH="1">
            <a:off x="3065443" y="2448206"/>
            <a:ext cx="4006" cy="264000"/>
          </a:xfrm>
          <a:prstGeom prst="line">
            <a:avLst/>
          </a:prstGeom>
          <a:ln w="28575"/>
        </p:spPr>
        <p:style>
          <a:lnRef idx="2">
            <a:schemeClr val="dk1"/>
          </a:lnRef>
          <a:fillRef idx="1">
            <a:schemeClr val="lt1"/>
          </a:fillRef>
          <a:effectRef idx="0">
            <a:schemeClr val="dk1"/>
          </a:effectRef>
          <a:fontRef idx="minor">
            <a:schemeClr val="dk1"/>
          </a:fontRef>
        </p:style>
      </p:cxnSp>
      <p:cxnSp>
        <p:nvCxnSpPr>
          <p:cNvPr id="22" name="Conector recto 21"/>
          <p:cNvCxnSpPr/>
          <p:nvPr/>
        </p:nvCxnSpPr>
        <p:spPr>
          <a:xfrm>
            <a:off x="6356263" y="2448206"/>
            <a:ext cx="2" cy="322117"/>
          </a:xfrm>
          <a:prstGeom prst="line">
            <a:avLst/>
          </a:prstGeom>
          <a:ln w="28575"/>
        </p:spPr>
        <p:style>
          <a:lnRef idx="2">
            <a:schemeClr val="dk1"/>
          </a:lnRef>
          <a:fillRef idx="1">
            <a:schemeClr val="lt1"/>
          </a:fillRef>
          <a:effectRef idx="0">
            <a:schemeClr val="dk1"/>
          </a:effectRef>
          <a:fontRef idx="minor">
            <a:schemeClr val="dk1"/>
          </a:fontRef>
        </p:style>
      </p:cxnSp>
      <p:cxnSp>
        <p:nvCxnSpPr>
          <p:cNvPr id="23" name="Conector recto 22"/>
          <p:cNvCxnSpPr>
            <a:stCxn id="16" idx="2"/>
          </p:cNvCxnSpPr>
          <p:nvPr/>
        </p:nvCxnSpPr>
        <p:spPr>
          <a:xfrm>
            <a:off x="10192470" y="2575818"/>
            <a:ext cx="0" cy="322117"/>
          </a:xfrm>
          <a:prstGeom prst="line">
            <a:avLst/>
          </a:prstGeom>
          <a:ln w="28575"/>
        </p:spPr>
        <p:style>
          <a:lnRef idx="2">
            <a:schemeClr val="dk1"/>
          </a:lnRef>
          <a:fillRef idx="1">
            <a:schemeClr val="lt1"/>
          </a:fillRef>
          <a:effectRef idx="0">
            <a:schemeClr val="dk1"/>
          </a:effectRef>
          <a:fontRef idx="minor">
            <a:schemeClr val="dk1"/>
          </a:fontRef>
        </p:style>
      </p:cxnSp>
      <p:sp>
        <p:nvSpPr>
          <p:cNvPr id="24" name="Rectángulo 23"/>
          <p:cNvSpPr/>
          <p:nvPr/>
        </p:nvSpPr>
        <p:spPr>
          <a:xfrm>
            <a:off x="1568568" y="4075772"/>
            <a:ext cx="2824792" cy="1397889"/>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s-MX" sz="1400" dirty="0">
                <a:latin typeface="Arial" panose="020B0604020202020204" pitchFamily="34" charset="0"/>
                <a:cs typeface="Arial" panose="020B0604020202020204" pitchFamily="34" charset="0"/>
              </a:rPr>
              <a:t>Agricultura</a:t>
            </a:r>
          </a:p>
          <a:p>
            <a:pPr algn="ctr"/>
            <a:r>
              <a:rPr lang="es-MX" sz="1400" dirty="0" err="1">
                <a:latin typeface="Arial" panose="020B0604020202020204" pitchFamily="34" charset="0"/>
                <a:cs typeface="Arial" panose="020B0604020202020204" pitchFamily="34" charset="0"/>
              </a:rPr>
              <a:t>Ganaderia</a:t>
            </a:r>
            <a:endParaRPr lang="es-MX" sz="1400" dirty="0">
              <a:latin typeface="Arial" panose="020B0604020202020204" pitchFamily="34" charset="0"/>
              <a:cs typeface="Arial" panose="020B0604020202020204" pitchFamily="34" charset="0"/>
            </a:endParaRPr>
          </a:p>
          <a:p>
            <a:pPr algn="ctr"/>
            <a:r>
              <a:rPr lang="es-MX" sz="1400" dirty="0">
                <a:latin typeface="Arial" panose="020B0604020202020204" pitchFamily="34" charset="0"/>
                <a:cs typeface="Arial" panose="020B0604020202020204" pitchFamily="34" charset="0"/>
              </a:rPr>
              <a:t>Pesca </a:t>
            </a:r>
          </a:p>
          <a:p>
            <a:pPr algn="ctr"/>
            <a:r>
              <a:rPr lang="es-MX" sz="1400" dirty="0" err="1">
                <a:latin typeface="Arial" panose="020B0604020202020204" pitchFamily="34" charset="0"/>
                <a:cs typeface="Arial" panose="020B0604020202020204" pitchFamily="34" charset="0"/>
              </a:rPr>
              <a:t>Mineria</a:t>
            </a:r>
            <a:endParaRPr lang="es-MX" sz="1400" dirty="0">
              <a:latin typeface="Arial" panose="020B0604020202020204" pitchFamily="34" charset="0"/>
              <a:cs typeface="Arial" panose="020B0604020202020204" pitchFamily="34" charset="0"/>
            </a:endParaRPr>
          </a:p>
          <a:p>
            <a:pPr algn="ctr"/>
            <a:endParaRPr lang="es-MX" sz="1400" dirty="0">
              <a:latin typeface="Arial" panose="020B0604020202020204" pitchFamily="34" charset="0"/>
              <a:cs typeface="Arial" panose="020B0604020202020204" pitchFamily="34" charset="0"/>
            </a:endParaRPr>
          </a:p>
        </p:txBody>
      </p:sp>
      <p:sp>
        <p:nvSpPr>
          <p:cNvPr id="25" name="Rectángulo 24"/>
          <p:cNvSpPr/>
          <p:nvPr/>
        </p:nvSpPr>
        <p:spPr>
          <a:xfrm>
            <a:off x="5057402" y="4462915"/>
            <a:ext cx="2483427" cy="898890"/>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s-MX" sz="1400" dirty="0">
                <a:latin typeface="Arial" panose="020B0604020202020204" pitchFamily="34" charset="0"/>
                <a:cs typeface="Arial" panose="020B0604020202020204" pitchFamily="34" charset="0"/>
              </a:rPr>
              <a:t>Industria</a:t>
            </a:r>
          </a:p>
          <a:p>
            <a:pPr algn="ctr"/>
            <a:r>
              <a:rPr lang="es-MX" sz="1400" dirty="0">
                <a:latin typeface="Arial" panose="020B0604020202020204" pitchFamily="34" charset="0"/>
                <a:cs typeface="Arial" panose="020B0604020202020204" pitchFamily="34" charset="0"/>
              </a:rPr>
              <a:t>Construcción</a:t>
            </a:r>
          </a:p>
        </p:txBody>
      </p:sp>
      <p:sp>
        <p:nvSpPr>
          <p:cNvPr id="26" name="Rectángulo 25"/>
          <p:cNvSpPr/>
          <p:nvPr/>
        </p:nvSpPr>
        <p:spPr>
          <a:xfrm>
            <a:off x="9060324" y="4356338"/>
            <a:ext cx="2182091" cy="1310740"/>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s-MX" sz="1400" dirty="0">
                <a:latin typeface="Arial" panose="020B0604020202020204" pitchFamily="34" charset="0"/>
                <a:cs typeface="Arial" panose="020B0604020202020204" pitchFamily="34" charset="0"/>
              </a:rPr>
              <a:t>Comercio</a:t>
            </a:r>
          </a:p>
          <a:p>
            <a:pPr algn="ctr"/>
            <a:r>
              <a:rPr lang="es-MX" sz="1400" dirty="0">
                <a:latin typeface="Arial" panose="020B0604020202020204" pitchFamily="34" charset="0"/>
                <a:cs typeface="Arial" panose="020B0604020202020204" pitchFamily="34" charset="0"/>
              </a:rPr>
              <a:t>Turismo</a:t>
            </a:r>
          </a:p>
          <a:p>
            <a:pPr algn="ctr"/>
            <a:r>
              <a:rPr lang="es-MX" sz="1400" dirty="0">
                <a:latin typeface="Arial" panose="020B0604020202020204" pitchFamily="34" charset="0"/>
                <a:cs typeface="Arial" panose="020B0604020202020204" pitchFamily="34" charset="0"/>
              </a:rPr>
              <a:t>Sanidad</a:t>
            </a:r>
          </a:p>
          <a:p>
            <a:pPr algn="ctr"/>
            <a:r>
              <a:rPr lang="es-MX" sz="1400" dirty="0">
                <a:latin typeface="Arial" panose="020B0604020202020204" pitchFamily="34" charset="0"/>
                <a:cs typeface="Arial" panose="020B0604020202020204" pitchFamily="34" charset="0"/>
              </a:rPr>
              <a:t>Educación </a:t>
            </a:r>
          </a:p>
        </p:txBody>
      </p:sp>
      <p:sp>
        <p:nvSpPr>
          <p:cNvPr id="55" name="Rectángulo 54"/>
          <p:cNvSpPr/>
          <p:nvPr/>
        </p:nvSpPr>
        <p:spPr>
          <a:xfrm>
            <a:off x="1608902" y="2706525"/>
            <a:ext cx="2919599" cy="881250"/>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s-MX" sz="1400" dirty="0">
                <a:latin typeface="Arial" panose="020B0604020202020204" pitchFamily="34" charset="0"/>
                <a:cs typeface="Arial" panose="020B0604020202020204" pitchFamily="34" charset="0"/>
              </a:rPr>
              <a:t>Actividades que se obtiene directamente de la naturaleza</a:t>
            </a:r>
          </a:p>
        </p:txBody>
      </p:sp>
      <p:cxnSp>
        <p:nvCxnSpPr>
          <p:cNvPr id="59" name="Conector recto 58"/>
          <p:cNvCxnSpPr/>
          <p:nvPr/>
        </p:nvCxnSpPr>
        <p:spPr>
          <a:xfrm>
            <a:off x="3065443" y="3587775"/>
            <a:ext cx="0" cy="458020"/>
          </a:xfrm>
          <a:prstGeom prst="line">
            <a:avLst/>
          </a:prstGeom>
          <a:ln w="28575"/>
        </p:spPr>
        <p:style>
          <a:lnRef idx="2">
            <a:schemeClr val="dk1"/>
          </a:lnRef>
          <a:fillRef idx="1">
            <a:schemeClr val="lt1"/>
          </a:fillRef>
          <a:effectRef idx="0">
            <a:schemeClr val="dk1"/>
          </a:effectRef>
          <a:fontRef idx="minor">
            <a:schemeClr val="dk1"/>
          </a:fontRef>
        </p:style>
      </p:cxnSp>
      <p:sp>
        <p:nvSpPr>
          <p:cNvPr id="60" name="Rectángulo 59"/>
          <p:cNvSpPr/>
          <p:nvPr/>
        </p:nvSpPr>
        <p:spPr>
          <a:xfrm>
            <a:off x="5057402" y="2781514"/>
            <a:ext cx="2613462" cy="1294258"/>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s-MX" sz="1400" dirty="0">
                <a:latin typeface="Arial" panose="020B0604020202020204" pitchFamily="34" charset="0"/>
                <a:cs typeface="Arial" panose="020B0604020202020204" pitchFamily="34" charset="0"/>
              </a:rPr>
              <a:t>Actividades que transforman materias primas (leche) en productos elaborados (quesos)</a:t>
            </a:r>
          </a:p>
        </p:txBody>
      </p:sp>
      <p:cxnSp>
        <p:nvCxnSpPr>
          <p:cNvPr id="67" name="Conector recto 66"/>
          <p:cNvCxnSpPr>
            <a:stCxn id="60" idx="2"/>
          </p:cNvCxnSpPr>
          <p:nvPr/>
        </p:nvCxnSpPr>
        <p:spPr>
          <a:xfrm>
            <a:off x="6364133" y="4075772"/>
            <a:ext cx="0" cy="382242"/>
          </a:xfrm>
          <a:prstGeom prst="line">
            <a:avLst/>
          </a:prstGeom>
          <a:ln w="28575"/>
        </p:spPr>
        <p:style>
          <a:lnRef idx="2">
            <a:schemeClr val="dk1"/>
          </a:lnRef>
          <a:fillRef idx="1">
            <a:schemeClr val="lt1"/>
          </a:fillRef>
          <a:effectRef idx="0">
            <a:schemeClr val="dk1"/>
          </a:effectRef>
          <a:fontRef idx="minor">
            <a:schemeClr val="dk1"/>
          </a:fontRef>
        </p:style>
      </p:cxnSp>
      <p:sp>
        <p:nvSpPr>
          <p:cNvPr id="68" name="Rectángulo 67"/>
          <p:cNvSpPr/>
          <p:nvPr/>
        </p:nvSpPr>
        <p:spPr>
          <a:xfrm>
            <a:off x="8758841" y="2897935"/>
            <a:ext cx="2835234" cy="1019241"/>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s-MX" sz="1400" dirty="0">
                <a:latin typeface="Arial" panose="020B0604020202020204" pitchFamily="34" charset="0"/>
                <a:cs typeface="Arial" panose="020B0604020202020204" pitchFamily="34" charset="0"/>
              </a:rPr>
              <a:t>Actividades que proporcionan servicios</a:t>
            </a:r>
          </a:p>
        </p:txBody>
      </p:sp>
      <p:cxnSp>
        <p:nvCxnSpPr>
          <p:cNvPr id="70" name="Conector recto 69"/>
          <p:cNvCxnSpPr>
            <a:stCxn id="68" idx="2"/>
          </p:cNvCxnSpPr>
          <p:nvPr/>
        </p:nvCxnSpPr>
        <p:spPr>
          <a:xfrm>
            <a:off x="10176458" y="3917176"/>
            <a:ext cx="5788" cy="439162"/>
          </a:xfrm>
          <a:prstGeom prst="line">
            <a:avLst/>
          </a:prstGeom>
          <a:ln w="28575"/>
        </p:spPr>
        <p:style>
          <a:lnRef idx="2">
            <a:schemeClr val="dk1"/>
          </a:lnRef>
          <a:fillRef idx="1">
            <a:schemeClr val="lt1"/>
          </a:fillRef>
          <a:effectRef idx="0">
            <a:schemeClr val="dk1"/>
          </a:effectRef>
          <a:fontRef idx="minor">
            <a:schemeClr val="dk1"/>
          </a:fontRef>
        </p:style>
      </p:cxnSp>
    </p:spTree>
    <p:extLst>
      <p:ext uri="{BB962C8B-B14F-4D97-AF65-F5344CB8AC3E}">
        <p14:creationId xmlns:p14="http://schemas.microsoft.com/office/powerpoint/2010/main" val="1793580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r>
              <a:rPr lang="es-MX" b="1" dirty="0">
                <a:cs typeface="Arial" panose="020B0604020202020204" pitchFamily="34" charset="0"/>
              </a:rPr>
              <a:t>FACTORES DE PRODUCCIÓN</a:t>
            </a:r>
            <a:endParaRPr lang="es-MX" b="1" dirty="0"/>
          </a:p>
        </p:txBody>
      </p:sp>
      <p:sp>
        <p:nvSpPr>
          <p:cNvPr id="3" name="Marcador de contenido 2"/>
          <p:cNvSpPr>
            <a:spLocks noGrp="1"/>
          </p:cNvSpPr>
          <p:nvPr>
            <p:ph idx="1"/>
          </p:nvPr>
        </p:nvSpPr>
        <p:spPr/>
        <p:txBody>
          <a:bodyPr/>
          <a:lstStyle/>
          <a:p>
            <a:r>
              <a:rPr lang="es-MX" dirty="0">
                <a:latin typeface="Arial" panose="020B0604020202020204" pitchFamily="34" charset="0"/>
                <a:cs typeface="Arial" panose="020B0604020202020204" pitchFamily="34" charset="0"/>
              </a:rPr>
              <a:t>Los factores de </a:t>
            </a:r>
            <a:r>
              <a:rPr lang="es-MX" sz="1800" dirty="0">
                <a:latin typeface="Arial" panose="020B0604020202020204" pitchFamily="34" charset="0"/>
                <a:cs typeface="Arial" panose="020B0604020202020204" pitchFamily="34" charset="0"/>
              </a:rPr>
              <a:t>producción</a:t>
            </a:r>
            <a:r>
              <a:rPr lang="es-MX" dirty="0">
                <a:latin typeface="Arial" panose="020B0604020202020204" pitchFamily="34" charset="0"/>
                <a:cs typeface="Arial" panose="020B0604020202020204" pitchFamily="34" charset="0"/>
              </a:rPr>
              <a:t> son los diferentes recursos que una empresa o una persona utiliza para crear y producir bienes y servicios. </a:t>
            </a:r>
          </a:p>
          <a:p>
            <a:endParaRPr lang="es-MX" dirty="0">
              <a:latin typeface="Arial" panose="020B0604020202020204" pitchFamily="34" charset="0"/>
              <a:cs typeface="Arial" panose="020B0604020202020204" pitchFamily="34" charset="0"/>
            </a:endParaRPr>
          </a:p>
          <a:p>
            <a:r>
              <a:rPr lang="es-MX" dirty="0">
                <a:latin typeface="Arial" panose="020B0604020202020204" pitchFamily="34" charset="0"/>
                <a:cs typeface="Arial" panose="020B0604020202020204" pitchFamily="34" charset="0"/>
              </a:rPr>
              <a:t>Los factores clásicos son tres: la tierra, el trabajo y el capital; cada cual con sus respectivos ingresos: las rentas, los salarios y las ganancias. En la actualidad, también se puede considerar como factor de producción, la tecnología.</a:t>
            </a:r>
            <a:r>
              <a:rPr lang="es-MX" dirty="0"/>
              <a:t> </a:t>
            </a:r>
            <a:endParaRPr lang="es-MX" dirty="0">
              <a:latin typeface="Arial" panose="020B0604020202020204" pitchFamily="34" charset="0"/>
              <a:cs typeface="Arial" panose="020B0604020202020204" pitchFamily="34" charset="0"/>
            </a:endParaRPr>
          </a:p>
          <a:p>
            <a:endParaRPr lang="es-MX" dirty="0"/>
          </a:p>
        </p:txBody>
      </p:sp>
    </p:spTree>
    <p:extLst>
      <p:ext uri="{BB962C8B-B14F-4D97-AF65-F5344CB8AC3E}">
        <p14:creationId xmlns:p14="http://schemas.microsoft.com/office/powerpoint/2010/main" val="9514881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553982816"/>
              </p:ext>
            </p:extLst>
          </p:nvPr>
        </p:nvGraphicFramePr>
        <p:xfrm>
          <a:off x="1371600" y="805070"/>
          <a:ext cx="9601200" cy="50623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346519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766345" y="350696"/>
            <a:ext cx="3325090" cy="706580"/>
          </a:xfrm>
          <a:prstGeom prst="rect">
            <a:avLst/>
          </a:prstGeom>
          <a:ln w="76200"/>
        </p:spPr>
        <p:style>
          <a:lnRef idx="2">
            <a:schemeClr val="dk1"/>
          </a:lnRef>
          <a:fillRef idx="1">
            <a:schemeClr val="lt1"/>
          </a:fillRef>
          <a:effectRef idx="0">
            <a:schemeClr val="dk1"/>
          </a:effectRef>
          <a:fontRef idx="minor">
            <a:schemeClr val="dk1"/>
          </a:fontRef>
        </p:style>
        <p:txBody>
          <a:bodyPr rtlCol="0" anchor="ctr"/>
          <a:lstStyle/>
          <a:p>
            <a:pPr algn="ctr"/>
            <a:r>
              <a:rPr lang="es-MX" sz="3200" b="1" dirty="0">
                <a:latin typeface="Agency FB" panose="020B0503020202020204" pitchFamily="34" charset="0"/>
              </a:rPr>
              <a:t>SISTEMA ECONÓMICO</a:t>
            </a:r>
          </a:p>
        </p:txBody>
      </p:sp>
      <p:sp>
        <p:nvSpPr>
          <p:cNvPr id="5" name="Rectángulo 4"/>
          <p:cNvSpPr/>
          <p:nvPr/>
        </p:nvSpPr>
        <p:spPr>
          <a:xfrm>
            <a:off x="1705586" y="1943100"/>
            <a:ext cx="2389909" cy="1600200"/>
          </a:xfrm>
          <a:prstGeom prst="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r>
              <a:rPr lang="es-MX" sz="2800" b="1" dirty="0"/>
              <a:t>Sector</a:t>
            </a:r>
          </a:p>
          <a:p>
            <a:pPr algn="ctr"/>
            <a:r>
              <a:rPr lang="es-MX" sz="2800" b="1" dirty="0"/>
              <a:t>Agropecuario</a:t>
            </a:r>
          </a:p>
        </p:txBody>
      </p:sp>
      <p:sp>
        <p:nvSpPr>
          <p:cNvPr id="6" name="Rectángulo 5"/>
          <p:cNvSpPr/>
          <p:nvPr/>
        </p:nvSpPr>
        <p:spPr>
          <a:xfrm>
            <a:off x="5125799" y="1992457"/>
            <a:ext cx="2597727" cy="1600200"/>
          </a:xfrm>
          <a:prstGeom prst="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r>
              <a:rPr lang="es-MX" sz="2800" b="1" dirty="0"/>
              <a:t>Sector </a:t>
            </a:r>
          </a:p>
          <a:p>
            <a:pPr algn="ctr"/>
            <a:r>
              <a:rPr lang="es-MX" sz="2800" b="1" dirty="0"/>
              <a:t>Industrial</a:t>
            </a:r>
          </a:p>
        </p:txBody>
      </p:sp>
      <p:sp>
        <p:nvSpPr>
          <p:cNvPr id="7" name="Rectángulo 6"/>
          <p:cNvSpPr/>
          <p:nvPr/>
        </p:nvSpPr>
        <p:spPr>
          <a:xfrm>
            <a:off x="8368248" y="1943100"/>
            <a:ext cx="2379518" cy="1600200"/>
          </a:xfrm>
          <a:prstGeom prst="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r>
              <a:rPr lang="es-MX" sz="2800" b="1" dirty="0"/>
              <a:t>Sector </a:t>
            </a:r>
          </a:p>
          <a:p>
            <a:pPr algn="ctr"/>
            <a:r>
              <a:rPr lang="es-MX" sz="2800" b="1" dirty="0"/>
              <a:t>Servicios </a:t>
            </a:r>
          </a:p>
        </p:txBody>
      </p:sp>
      <p:cxnSp>
        <p:nvCxnSpPr>
          <p:cNvPr id="9" name="Conector recto 8"/>
          <p:cNvCxnSpPr>
            <a:stCxn id="4" idx="2"/>
            <a:endCxn id="6" idx="0"/>
          </p:cNvCxnSpPr>
          <p:nvPr/>
        </p:nvCxnSpPr>
        <p:spPr>
          <a:xfrm flipH="1">
            <a:off x="6424663" y="1057276"/>
            <a:ext cx="4227" cy="935181"/>
          </a:xfrm>
          <a:prstGeom prst="line">
            <a:avLst/>
          </a:prstGeom>
        </p:spPr>
        <p:style>
          <a:lnRef idx="1">
            <a:schemeClr val="dk1"/>
          </a:lnRef>
          <a:fillRef idx="0">
            <a:schemeClr val="dk1"/>
          </a:fillRef>
          <a:effectRef idx="0">
            <a:schemeClr val="dk1"/>
          </a:effectRef>
          <a:fontRef idx="minor">
            <a:schemeClr val="tx1"/>
          </a:fontRef>
        </p:style>
      </p:cxnSp>
      <p:cxnSp>
        <p:nvCxnSpPr>
          <p:cNvPr id="11" name="Conector recto 10"/>
          <p:cNvCxnSpPr>
            <a:stCxn id="5" idx="0"/>
          </p:cNvCxnSpPr>
          <p:nvPr/>
        </p:nvCxnSpPr>
        <p:spPr>
          <a:xfrm flipV="1">
            <a:off x="2900541" y="1620982"/>
            <a:ext cx="0" cy="322118"/>
          </a:xfrm>
          <a:prstGeom prst="line">
            <a:avLst/>
          </a:prstGeom>
        </p:spPr>
        <p:style>
          <a:lnRef idx="1">
            <a:schemeClr val="dk1"/>
          </a:lnRef>
          <a:fillRef idx="0">
            <a:schemeClr val="dk1"/>
          </a:fillRef>
          <a:effectRef idx="0">
            <a:schemeClr val="dk1"/>
          </a:effectRef>
          <a:fontRef idx="minor">
            <a:schemeClr val="tx1"/>
          </a:fontRef>
        </p:style>
      </p:cxnSp>
      <p:cxnSp>
        <p:nvCxnSpPr>
          <p:cNvPr id="15" name="Conector recto 14"/>
          <p:cNvCxnSpPr>
            <a:stCxn id="7" idx="0"/>
          </p:cNvCxnSpPr>
          <p:nvPr/>
        </p:nvCxnSpPr>
        <p:spPr>
          <a:xfrm flipV="1">
            <a:off x="9558007" y="1620982"/>
            <a:ext cx="7127" cy="322118"/>
          </a:xfrm>
          <a:prstGeom prst="line">
            <a:avLst/>
          </a:prstGeom>
        </p:spPr>
        <p:style>
          <a:lnRef idx="1">
            <a:schemeClr val="dk1"/>
          </a:lnRef>
          <a:fillRef idx="0">
            <a:schemeClr val="dk1"/>
          </a:fillRef>
          <a:effectRef idx="0">
            <a:schemeClr val="dk1"/>
          </a:effectRef>
          <a:fontRef idx="minor">
            <a:schemeClr val="tx1"/>
          </a:fontRef>
        </p:style>
      </p:cxnSp>
      <p:cxnSp>
        <p:nvCxnSpPr>
          <p:cNvPr id="17" name="Conector recto 16"/>
          <p:cNvCxnSpPr/>
          <p:nvPr/>
        </p:nvCxnSpPr>
        <p:spPr>
          <a:xfrm>
            <a:off x="2900541" y="1620982"/>
            <a:ext cx="6639791" cy="0"/>
          </a:xfrm>
          <a:prstGeom prst="line">
            <a:avLst/>
          </a:prstGeom>
        </p:spPr>
        <p:style>
          <a:lnRef idx="1">
            <a:schemeClr val="dk1"/>
          </a:lnRef>
          <a:fillRef idx="0">
            <a:schemeClr val="dk1"/>
          </a:fillRef>
          <a:effectRef idx="0">
            <a:schemeClr val="dk1"/>
          </a:effectRef>
          <a:fontRef idx="minor">
            <a:schemeClr val="tx1"/>
          </a:fontRef>
        </p:style>
      </p:cxnSp>
      <p:cxnSp>
        <p:nvCxnSpPr>
          <p:cNvPr id="19" name="Conector recto 18"/>
          <p:cNvCxnSpPr>
            <a:stCxn id="5" idx="2"/>
          </p:cNvCxnSpPr>
          <p:nvPr/>
        </p:nvCxnSpPr>
        <p:spPr>
          <a:xfrm>
            <a:off x="2900541" y="3543300"/>
            <a:ext cx="0" cy="405245"/>
          </a:xfrm>
          <a:prstGeom prst="line">
            <a:avLst/>
          </a:prstGeom>
        </p:spPr>
        <p:style>
          <a:lnRef idx="1">
            <a:schemeClr val="dk1"/>
          </a:lnRef>
          <a:fillRef idx="0">
            <a:schemeClr val="dk1"/>
          </a:fillRef>
          <a:effectRef idx="0">
            <a:schemeClr val="dk1"/>
          </a:effectRef>
          <a:fontRef idx="minor">
            <a:schemeClr val="tx1"/>
          </a:fontRef>
        </p:style>
      </p:cxnSp>
      <p:cxnSp>
        <p:nvCxnSpPr>
          <p:cNvPr id="21" name="Conector recto 20"/>
          <p:cNvCxnSpPr>
            <a:stCxn id="6" idx="2"/>
          </p:cNvCxnSpPr>
          <p:nvPr/>
        </p:nvCxnSpPr>
        <p:spPr>
          <a:xfrm>
            <a:off x="6424663" y="3592657"/>
            <a:ext cx="0" cy="384464"/>
          </a:xfrm>
          <a:prstGeom prst="line">
            <a:avLst/>
          </a:prstGeom>
        </p:spPr>
        <p:style>
          <a:lnRef idx="1">
            <a:schemeClr val="dk1"/>
          </a:lnRef>
          <a:fillRef idx="0">
            <a:schemeClr val="dk1"/>
          </a:fillRef>
          <a:effectRef idx="0">
            <a:schemeClr val="dk1"/>
          </a:effectRef>
          <a:fontRef idx="minor">
            <a:schemeClr val="tx1"/>
          </a:fontRef>
        </p:style>
      </p:cxnSp>
      <p:cxnSp>
        <p:nvCxnSpPr>
          <p:cNvPr id="23" name="Conector recto 22"/>
          <p:cNvCxnSpPr/>
          <p:nvPr/>
        </p:nvCxnSpPr>
        <p:spPr>
          <a:xfrm>
            <a:off x="9865081" y="3543300"/>
            <a:ext cx="0" cy="405245"/>
          </a:xfrm>
          <a:prstGeom prst="line">
            <a:avLst/>
          </a:prstGeom>
        </p:spPr>
        <p:style>
          <a:lnRef idx="1">
            <a:schemeClr val="dk1"/>
          </a:lnRef>
          <a:fillRef idx="0">
            <a:schemeClr val="dk1"/>
          </a:fillRef>
          <a:effectRef idx="0">
            <a:schemeClr val="dk1"/>
          </a:effectRef>
          <a:fontRef idx="minor">
            <a:schemeClr val="tx1"/>
          </a:fontRef>
        </p:style>
      </p:cxnSp>
      <p:sp>
        <p:nvSpPr>
          <p:cNvPr id="24" name="Rectángulo 23"/>
          <p:cNvSpPr/>
          <p:nvPr/>
        </p:nvSpPr>
        <p:spPr>
          <a:xfrm>
            <a:off x="1908525" y="3948545"/>
            <a:ext cx="2109355" cy="2337955"/>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s-MX" sz="3200" dirty="0"/>
              <a:t>Agricultura</a:t>
            </a:r>
          </a:p>
          <a:p>
            <a:pPr algn="ctr"/>
            <a:r>
              <a:rPr lang="es-MX" sz="3200" dirty="0"/>
              <a:t>Ganadería</a:t>
            </a:r>
          </a:p>
          <a:p>
            <a:pPr algn="ctr"/>
            <a:r>
              <a:rPr lang="es-MX" sz="3200" dirty="0"/>
              <a:t>Silvicultura</a:t>
            </a:r>
          </a:p>
          <a:p>
            <a:pPr algn="ctr"/>
            <a:r>
              <a:rPr lang="es-MX" sz="3200" dirty="0"/>
              <a:t>Pesca</a:t>
            </a:r>
          </a:p>
        </p:txBody>
      </p:sp>
      <p:sp>
        <p:nvSpPr>
          <p:cNvPr id="25" name="Rectángulo 24"/>
          <p:cNvSpPr/>
          <p:nvPr/>
        </p:nvSpPr>
        <p:spPr>
          <a:xfrm>
            <a:off x="4947314" y="3977121"/>
            <a:ext cx="2859206" cy="2358736"/>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s-MX" sz="3200" dirty="0"/>
              <a:t>Industria</a:t>
            </a:r>
          </a:p>
          <a:p>
            <a:pPr algn="ctr"/>
            <a:r>
              <a:rPr lang="es-MX" sz="3200" dirty="0"/>
              <a:t>Extractiva</a:t>
            </a:r>
          </a:p>
          <a:p>
            <a:pPr algn="ctr"/>
            <a:r>
              <a:rPr lang="es-MX" sz="3200" dirty="0"/>
              <a:t>Industria de transformación </a:t>
            </a:r>
          </a:p>
        </p:txBody>
      </p:sp>
      <p:sp>
        <p:nvSpPr>
          <p:cNvPr id="26" name="Rectángulo 25"/>
          <p:cNvSpPr/>
          <p:nvPr/>
        </p:nvSpPr>
        <p:spPr>
          <a:xfrm>
            <a:off x="8362549" y="3948545"/>
            <a:ext cx="3115218" cy="2185358"/>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s-MX" sz="3200" dirty="0"/>
              <a:t>Comercio</a:t>
            </a:r>
          </a:p>
          <a:p>
            <a:pPr algn="ctr"/>
            <a:r>
              <a:rPr lang="es-MX" sz="3200" dirty="0"/>
              <a:t>Transporte</a:t>
            </a:r>
          </a:p>
          <a:p>
            <a:pPr algn="ctr"/>
            <a:r>
              <a:rPr lang="es-MX" sz="3200" dirty="0"/>
              <a:t>Comunicaciones</a:t>
            </a:r>
          </a:p>
          <a:p>
            <a:pPr algn="ctr"/>
            <a:r>
              <a:rPr lang="es-MX" sz="3200" dirty="0"/>
              <a:t>Otros servicios </a:t>
            </a:r>
          </a:p>
        </p:txBody>
      </p:sp>
    </p:spTree>
    <p:extLst>
      <p:ext uri="{BB962C8B-B14F-4D97-AF65-F5344CB8AC3E}">
        <p14:creationId xmlns:p14="http://schemas.microsoft.com/office/powerpoint/2010/main" val="28802239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33669" y="2286000"/>
            <a:ext cx="9601200" cy="3581400"/>
          </a:xfrm>
        </p:spPr>
        <p:txBody>
          <a:bodyPr/>
          <a:lstStyle/>
          <a:p>
            <a:pPr marL="0" indent="0">
              <a:buNone/>
            </a:pPr>
            <a:r>
              <a:rPr lang="es-MX" dirty="0"/>
              <a:t>•Es la parte del sector primario compuesta por el sector agrícola (agricultura) y el sector ganadero o pecuario (ganadería). </a:t>
            </a:r>
          </a:p>
          <a:p>
            <a:pPr marL="0" indent="0">
              <a:buNone/>
            </a:pPr>
            <a:r>
              <a:rPr lang="es-MX" dirty="0"/>
              <a:t>Estas actividades económicas, junto con otras estrechamente vinculadas como la caza y la pesca, y junto a las industrias alimentarias, son las más significativas del medio rural y de las cadenas de producción y valor que del mismo se derivan.</a:t>
            </a:r>
          </a:p>
          <a:p>
            <a:pPr marL="0" indent="0">
              <a:buNone/>
            </a:pPr>
            <a:endParaRPr lang="es-MX" dirty="0"/>
          </a:p>
          <a:p>
            <a:pPr marL="0" indent="0">
              <a:buNone/>
            </a:pPr>
            <a:endParaRPr lang="es-MX" dirty="0"/>
          </a:p>
        </p:txBody>
      </p:sp>
      <p:pic>
        <p:nvPicPr>
          <p:cNvPr id="1028" name="Picture 4" descr="Imagen relacionad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36995" y="4114800"/>
            <a:ext cx="4336927" cy="244215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5" name="Título 4"/>
          <p:cNvSpPr>
            <a:spLocks noGrp="1"/>
          </p:cNvSpPr>
          <p:nvPr>
            <p:ph type="title"/>
          </p:nvPr>
        </p:nvSpPr>
        <p:spPr>
          <a:xfrm>
            <a:off x="1033669" y="800100"/>
            <a:ext cx="9601200" cy="1485900"/>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r>
              <a:rPr lang="es-MX" b="1" dirty="0"/>
              <a:t>SECTOR AGROPECUARIO </a:t>
            </a:r>
          </a:p>
        </p:txBody>
      </p:sp>
    </p:spTree>
    <p:extLst>
      <p:ext uri="{BB962C8B-B14F-4D97-AF65-F5344CB8AC3E}">
        <p14:creationId xmlns:p14="http://schemas.microsoft.com/office/powerpoint/2010/main" val="10053029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1933161"/>
            <a:ext cx="10515600" cy="4351338"/>
          </a:xfrm>
        </p:spPr>
        <p:txBody>
          <a:bodyPr/>
          <a:lstStyle/>
          <a:p>
            <a:pPr marL="0" indent="0">
              <a:buNone/>
            </a:pPr>
            <a:r>
              <a:rPr lang="es-MX" dirty="0"/>
              <a:t>Es el conjunto de actividades que implican la transformación de  materias primas a través de los más variados procesos productivos. </a:t>
            </a:r>
          </a:p>
          <a:p>
            <a:pPr marL="0" indent="0">
              <a:buNone/>
            </a:pPr>
            <a:r>
              <a:rPr lang="es-MX" dirty="0"/>
              <a:t>Normalmente se incluyen en este sector la siderurgia, las industrias mecánicas, la química, la textil, la producción de bienes de consumo, bienes alimenticios, el hardware informático, etc.</a:t>
            </a:r>
          </a:p>
          <a:p>
            <a:pPr marL="0" indent="0">
              <a:buNone/>
            </a:pPr>
            <a:endParaRPr lang="es-MX" dirty="0"/>
          </a:p>
          <a:p>
            <a:pPr marL="0" indent="0">
              <a:buNone/>
            </a:pPr>
            <a:endParaRPr lang="es-MX" dirty="0"/>
          </a:p>
        </p:txBody>
      </p:sp>
      <p:pic>
        <p:nvPicPr>
          <p:cNvPr id="3074" name="Picture 2" descr="Resultado de imagen para sector industri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5448" y="4129664"/>
            <a:ext cx="8058150" cy="2286001"/>
          </a:xfrm>
          <a:prstGeom prst="rect">
            <a:avLst/>
          </a:prstGeom>
          <a:noFill/>
          <a:extLst>
            <a:ext uri="{909E8E84-426E-40DD-AFC4-6F175D3DCCD1}">
              <a14:hiddenFill xmlns:a14="http://schemas.microsoft.com/office/drawing/2010/main">
                <a:solidFill>
                  <a:srgbClr val="FFFFFF"/>
                </a:solidFill>
              </a14:hiddenFill>
            </a:ext>
          </a:extLst>
        </p:spPr>
      </p:pic>
      <p:sp>
        <p:nvSpPr>
          <p:cNvPr id="4" name="Título 3"/>
          <p:cNvSpPr>
            <a:spLocks noGrp="1"/>
          </p:cNvSpPr>
          <p:nvPr>
            <p:ph type="title"/>
          </p:nvPr>
        </p:nvSpPr>
        <p:spPr>
          <a:xfrm>
            <a:off x="838200" y="586409"/>
            <a:ext cx="9601200" cy="1485900"/>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r>
              <a:rPr lang="es-MX" b="1" dirty="0"/>
              <a:t>SECTOR INDUSTRIAL</a:t>
            </a:r>
          </a:p>
        </p:txBody>
      </p:sp>
    </p:spTree>
    <p:extLst>
      <p:ext uri="{BB962C8B-B14F-4D97-AF65-F5344CB8AC3E}">
        <p14:creationId xmlns:p14="http://schemas.microsoft.com/office/powerpoint/2010/main" val="29345499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ítulo 11"/>
          <p:cNvSpPr>
            <a:spLocks noGrp="1"/>
          </p:cNvSpPr>
          <p:nvPr>
            <p:ph type="title"/>
          </p:nvPr>
        </p:nvSpPr>
        <p:spPr/>
        <p:txBody>
          <a:bodyPr/>
          <a:lstStyle/>
          <a:p>
            <a:r>
              <a:rPr lang="es-MX" dirty="0"/>
              <a:t>INTRODUCCIÓN</a:t>
            </a:r>
          </a:p>
        </p:txBody>
      </p:sp>
      <p:sp>
        <p:nvSpPr>
          <p:cNvPr id="13" name="Marcador de contenido 12"/>
          <p:cNvSpPr>
            <a:spLocks noGrp="1"/>
          </p:cNvSpPr>
          <p:nvPr>
            <p:ph idx="1"/>
          </p:nvPr>
        </p:nvSpPr>
        <p:spPr/>
        <p:txBody>
          <a:bodyPr/>
          <a:lstStyle/>
          <a:p>
            <a:pPr marL="0" indent="0" algn="just">
              <a:buFontTx/>
              <a:buNone/>
              <a:defRPr/>
            </a:pPr>
            <a:r>
              <a:rPr lang="es-MX" dirty="0"/>
              <a:t>El presente material tiene como propósito desarrollar en el estudiante su capacidad para  poder familiarizarse con los conceptos sobre el Derecho Económico, sobre todo con la economía política, para que le sea más de su agrado.</a:t>
            </a:r>
          </a:p>
          <a:p>
            <a:pPr marL="0" indent="0" algn="just">
              <a:buFontTx/>
              <a:buNone/>
              <a:defRPr/>
            </a:pPr>
            <a:r>
              <a:rPr lang="es-MX" dirty="0"/>
              <a:t>Para lo cual se muestran razonamientos teóricos emitidos por diversos autores para ubicar conceptos, características, problemáticas de este tema. </a:t>
            </a:r>
          </a:p>
          <a:p>
            <a:endParaRPr lang="es-MX" dirty="0"/>
          </a:p>
        </p:txBody>
      </p:sp>
    </p:spTree>
    <p:extLst>
      <p:ext uri="{BB962C8B-B14F-4D97-AF65-F5344CB8AC3E}">
        <p14:creationId xmlns:p14="http://schemas.microsoft.com/office/powerpoint/2010/main" val="27486376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1841862"/>
            <a:ext cx="10515600" cy="4204472"/>
          </a:xfrm>
        </p:spPr>
        <p:txBody>
          <a:bodyPr/>
          <a:lstStyle/>
          <a:p>
            <a:pPr marL="0" indent="0">
              <a:buNone/>
            </a:pPr>
            <a:r>
              <a:rPr lang="es-MX" dirty="0"/>
              <a:t>Podemos definirlo como el sector que no produce bienes materiales, sino que provee a la población de servicios necesarios para satisfacer sus necesidades. </a:t>
            </a:r>
          </a:p>
          <a:p>
            <a:pPr marL="0" indent="0">
              <a:buNone/>
            </a:pPr>
            <a:r>
              <a:rPr lang="es-MX" dirty="0"/>
              <a:t>Este sector es muy variado y engloba una amplia gama de actividades: comercio, transporte, comunicaciones, servicios financieros, servicios sociales (educación, sanidad), turismo y un largo etcétera. </a:t>
            </a:r>
          </a:p>
        </p:txBody>
      </p:sp>
      <p:pic>
        <p:nvPicPr>
          <p:cNvPr id="5122" name="Picture 2" descr="Resultado de imagen para sector de servici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2497" y="4594356"/>
            <a:ext cx="4085400" cy="179160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 name="Título 3"/>
          <p:cNvSpPr>
            <a:spLocks noGrp="1"/>
          </p:cNvSpPr>
          <p:nvPr>
            <p:ph type="title"/>
          </p:nvPr>
        </p:nvSpPr>
        <p:spPr>
          <a:xfrm>
            <a:off x="838200" y="759281"/>
            <a:ext cx="9601200" cy="1485900"/>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r>
              <a:rPr lang="es-MX" b="1" dirty="0"/>
              <a:t>SECTOR DE SERVICIOS </a:t>
            </a:r>
          </a:p>
        </p:txBody>
      </p:sp>
    </p:spTree>
    <p:extLst>
      <p:ext uri="{BB962C8B-B14F-4D97-AF65-F5344CB8AC3E}">
        <p14:creationId xmlns:p14="http://schemas.microsoft.com/office/powerpoint/2010/main" val="23065102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90262" y="2742610"/>
            <a:ext cx="8984270" cy="2098226"/>
          </a:xfrm>
        </p:spPr>
        <p:txBody>
          <a:bodyPr/>
          <a:lstStyle/>
          <a:p>
            <a:r>
              <a:rPr lang="es-MX" dirty="0"/>
              <a:t>ORGANIZACIÓN DEL SISTEMA ECONÓMICO MEXICANO </a:t>
            </a:r>
          </a:p>
        </p:txBody>
      </p:sp>
    </p:spTree>
    <p:extLst>
      <p:ext uri="{BB962C8B-B14F-4D97-AF65-F5344CB8AC3E}">
        <p14:creationId xmlns:p14="http://schemas.microsoft.com/office/powerpoint/2010/main" val="6882913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r>
              <a:rPr lang="es-MX" dirty="0"/>
              <a:t>EL SISTEMA FINANCIERO</a:t>
            </a:r>
          </a:p>
        </p:txBody>
      </p:sp>
      <p:sp>
        <p:nvSpPr>
          <p:cNvPr id="3" name="Marcador de contenido 2"/>
          <p:cNvSpPr>
            <a:spLocks noGrp="1"/>
          </p:cNvSpPr>
          <p:nvPr>
            <p:ph sz="half" idx="1"/>
          </p:nvPr>
        </p:nvSpPr>
        <p:spPr/>
        <p:txBody>
          <a:bodyPr>
            <a:noAutofit/>
          </a:bodyPr>
          <a:lstStyle/>
          <a:p>
            <a:pPr marL="0" indent="0">
              <a:buNone/>
            </a:pPr>
            <a:r>
              <a:rPr lang="es-MX" dirty="0"/>
              <a:t>Esta integrado por:</a:t>
            </a:r>
          </a:p>
          <a:p>
            <a:r>
              <a:rPr lang="es-MX" dirty="0"/>
              <a:t> Los  intermediarios financieros, que son instituciones que captan, administran y canalizan el ahorro y la inversión para prestarlo a quienes necesitan dinero.  </a:t>
            </a:r>
          </a:p>
          <a:p>
            <a:r>
              <a:rPr lang="es-MX" dirty="0"/>
              <a:t>     Las autoridades financieras, que son un conjunto de instituciones públicas las cuales regulan, supervisan y protegen nuestros recursos ante las instancias financieras.</a:t>
            </a:r>
          </a:p>
        </p:txBody>
      </p:sp>
      <p:sp>
        <p:nvSpPr>
          <p:cNvPr id="4" name="Marcador de contenido 3"/>
          <p:cNvSpPr>
            <a:spLocks noGrp="1"/>
          </p:cNvSpPr>
          <p:nvPr>
            <p:ph sz="half" idx="2"/>
          </p:nvPr>
        </p:nvSpPr>
        <p:spPr>
          <a:xfrm>
            <a:off x="6525403" y="2171701"/>
            <a:ext cx="4447786" cy="4139648"/>
          </a:xfrm>
        </p:spPr>
        <p:txBody>
          <a:bodyPr>
            <a:normAutofit fontScale="40000" lnSpcReduction="20000"/>
          </a:bodyPr>
          <a:lstStyle/>
          <a:p>
            <a:r>
              <a:rPr lang="es-MX" sz="5000" b="1" dirty="0"/>
              <a:t>Los dos pilares rectores del Sistema Financiero Mexicano son:  </a:t>
            </a:r>
          </a:p>
          <a:p>
            <a:pPr marL="514350" indent="-514350">
              <a:buAutoNum type="arabicPeriod"/>
            </a:pPr>
            <a:r>
              <a:rPr lang="es-MX" sz="5000" dirty="0"/>
              <a:t>El Banco de México (Banxico) </a:t>
            </a:r>
          </a:p>
          <a:p>
            <a:pPr>
              <a:buFont typeface="Wingdings" panose="05000000000000000000" pitchFamily="2" charset="2"/>
              <a:buChar char="Ø"/>
            </a:pPr>
            <a:r>
              <a:rPr lang="es-MX" sz="5000" dirty="0"/>
              <a:t>Banxico es un organismo autónomo, y su finalidad es proveer moneda nacional a la economía del país y coordinar, evaluar y vigilar el sistema de pagos en el país. </a:t>
            </a:r>
          </a:p>
          <a:p>
            <a:pPr marL="514350" indent="-514350">
              <a:buFont typeface="+mj-lt"/>
              <a:buAutoNum type="arabicPeriod" startAt="2"/>
            </a:pPr>
            <a:r>
              <a:rPr lang="es-MX" sz="5000" dirty="0"/>
              <a:t>La Secretaría de Hacienda y Crédito Público (SHCP).   </a:t>
            </a:r>
          </a:p>
          <a:p>
            <a:pPr>
              <a:buFont typeface="Wingdings" panose="05000000000000000000" pitchFamily="2" charset="2"/>
              <a:buChar char="Ø"/>
            </a:pPr>
            <a:r>
              <a:rPr lang="es-MX" sz="5000" dirty="0"/>
              <a:t>La SHCP es una dependencia perteneciente al gobierno federal y es la encargada de planear el Sistema Financiero Mexicano. </a:t>
            </a:r>
          </a:p>
          <a:p>
            <a:endParaRPr lang="es-MX" dirty="0"/>
          </a:p>
        </p:txBody>
      </p:sp>
    </p:spTree>
    <p:extLst>
      <p:ext uri="{BB962C8B-B14F-4D97-AF65-F5344CB8AC3E}">
        <p14:creationId xmlns:p14="http://schemas.microsoft.com/office/powerpoint/2010/main" val="20379341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txBox="1">
            <a:spLocks noGrp="1"/>
          </p:cNvSpPr>
          <p:nvPr>
            <p:ph idx="1"/>
          </p:nvPr>
        </p:nvSpPr>
        <p:spPr>
          <a:xfrm>
            <a:off x="838199" y="2938808"/>
            <a:ext cx="10621617" cy="2850011"/>
          </a:xfrm>
          <a:prstGeom prst="rect">
            <a:avLst/>
          </a:prstGeom>
          <a:noFill/>
        </p:spPr>
        <p:txBody>
          <a:bodyPr wrap="square" rtlCol="0">
            <a:spAutoFit/>
          </a:bodyPr>
          <a:lstStyle/>
          <a:p>
            <a:r>
              <a:rPr lang="es-MX" sz="2000" dirty="0">
                <a:cs typeface="Arial" panose="020B0604020202020204" pitchFamily="34" charset="0"/>
              </a:rPr>
              <a:t>La Secretaría de Hacienda y Crédito Público es la dependencia que dirige la política económica del gobierno federal en materia: Financiera, fiscal, gastos, ingresos, deuda pública.</a:t>
            </a:r>
          </a:p>
          <a:p>
            <a:r>
              <a:rPr lang="es-MX" sz="2000" b="1" dirty="0">
                <a:cs typeface="Arial" panose="020B0604020202020204" pitchFamily="34" charset="0"/>
              </a:rPr>
              <a:t>¿Qué hace? </a:t>
            </a:r>
            <a:r>
              <a:rPr lang="es-MX" sz="2000" dirty="0">
                <a:cs typeface="Arial" panose="020B0604020202020204" pitchFamily="34" charset="0"/>
              </a:rPr>
              <a:t>En materia financiera es la principal autoridad del SFM porque, entre otras cosas: Proyecta y coordina la planeación nacional del desarrollo y elabora, con la participación de los grupos sociales interesados, el Plan Nacional de Desarrollo correspondiente, y  Proyecta y calcula los ingresos de la Federación y de las entidades paraestatales, considerando las necesidades del gasto público federal, la utilización razonable del crédito público y la sanidad financiera de la Administración Pública Federal. </a:t>
            </a:r>
          </a:p>
        </p:txBody>
      </p:sp>
      <p:sp>
        <p:nvSpPr>
          <p:cNvPr id="3" name="Título 2"/>
          <p:cNvSpPr>
            <a:spLocks noGrp="1"/>
          </p:cNvSpPr>
          <p:nvPr>
            <p:ph type="title"/>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r>
              <a:rPr lang="es-MX" dirty="0"/>
              <a:t>SECRETARÍA DE HACIENDA Y CRÉDITO PÚBLICO</a:t>
            </a:r>
          </a:p>
        </p:txBody>
      </p:sp>
    </p:spTree>
    <p:extLst>
      <p:ext uri="{BB962C8B-B14F-4D97-AF65-F5344CB8AC3E}">
        <p14:creationId xmlns:p14="http://schemas.microsoft.com/office/powerpoint/2010/main" val="24943148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dirty="0"/>
              <a:t>El Banco de México es el banco central del Estado Mexicano. Por mandato constitucional, es autónomo en sus funciones y administración. Su finalidad es proveer a la economía del país de moneda nacional y su objetivo prioritario es procurar la estabilidad del poder adquisitivo de dicha moneda. Adicionalmente, le corresponde promover el sano desarrollo del sistema financiero y propiciar el buen funcionamiento de los sistemas de pago.</a:t>
            </a:r>
          </a:p>
        </p:txBody>
      </p:sp>
      <p:sp>
        <p:nvSpPr>
          <p:cNvPr id="4" name="Título 3"/>
          <p:cNvSpPr>
            <a:spLocks noGrp="1"/>
          </p:cNvSpPr>
          <p:nvPr>
            <p:ph type="title"/>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r>
              <a:rPr lang="es-MX" dirty="0"/>
              <a:t>BANCO DE MÉXICO</a:t>
            </a:r>
          </a:p>
        </p:txBody>
      </p:sp>
    </p:spTree>
    <p:extLst>
      <p:ext uri="{BB962C8B-B14F-4D97-AF65-F5344CB8AC3E}">
        <p14:creationId xmlns:p14="http://schemas.microsoft.com/office/powerpoint/2010/main" val="34031568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636391" y="62248"/>
            <a:ext cx="3488706" cy="631064"/>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s-MX" sz="2400" b="1" dirty="0">
                <a:solidFill>
                  <a:schemeClr val="tx1"/>
                </a:solidFill>
                <a:latin typeface="Arial Black" panose="020B0A04020102020204" pitchFamily="34" charset="0"/>
              </a:rPr>
              <a:t>Banco de México.</a:t>
            </a:r>
          </a:p>
        </p:txBody>
      </p:sp>
      <p:sp>
        <p:nvSpPr>
          <p:cNvPr id="5" name="Rectángulo 4"/>
          <p:cNvSpPr/>
          <p:nvPr/>
        </p:nvSpPr>
        <p:spPr>
          <a:xfrm>
            <a:off x="4974371" y="959438"/>
            <a:ext cx="2762703" cy="710484"/>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s-MX" dirty="0"/>
              <a:t>Fuentes y fideicomisos públicos</a:t>
            </a:r>
          </a:p>
        </p:txBody>
      </p:sp>
      <p:sp>
        <p:nvSpPr>
          <p:cNvPr id="6" name="Rectángulo 5"/>
          <p:cNvSpPr/>
          <p:nvPr/>
        </p:nvSpPr>
        <p:spPr>
          <a:xfrm>
            <a:off x="1087730" y="2598008"/>
            <a:ext cx="2318196" cy="1094703"/>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s-MX" dirty="0"/>
              <a:t>Sociedades controladoras de grupos financiero bancarios.</a:t>
            </a:r>
          </a:p>
        </p:txBody>
      </p:sp>
      <p:sp>
        <p:nvSpPr>
          <p:cNvPr id="7" name="Rectángulo 6"/>
          <p:cNvSpPr/>
          <p:nvPr/>
        </p:nvSpPr>
        <p:spPr>
          <a:xfrm>
            <a:off x="1158563" y="4307078"/>
            <a:ext cx="2247363" cy="925131"/>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s-MX" dirty="0"/>
              <a:t>Financiera rular</a:t>
            </a:r>
          </a:p>
        </p:txBody>
      </p:sp>
      <p:sp>
        <p:nvSpPr>
          <p:cNvPr id="8" name="Rectángulo 7"/>
          <p:cNvSpPr/>
          <p:nvPr/>
        </p:nvSpPr>
        <p:spPr>
          <a:xfrm>
            <a:off x="4685304" y="2357127"/>
            <a:ext cx="3335628" cy="665414"/>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s-MX" dirty="0"/>
              <a:t>Instituciones de banca de desarrollo.</a:t>
            </a:r>
          </a:p>
        </p:txBody>
      </p:sp>
      <p:sp>
        <p:nvSpPr>
          <p:cNvPr id="9" name="Rectángulo 8"/>
          <p:cNvSpPr/>
          <p:nvPr/>
        </p:nvSpPr>
        <p:spPr>
          <a:xfrm>
            <a:off x="4685304" y="3248204"/>
            <a:ext cx="3335630" cy="909036"/>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s-MX" dirty="0"/>
              <a:t>Oficinas en el extranjero de las instituciones de banca de ahorro</a:t>
            </a:r>
          </a:p>
        </p:txBody>
      </p:sp>
      <p:sp>
        <p:nvSpPr>
          <p:cNvPr id="10" name="Rectángulo 9"/>
          <p:cNvSpPr/>
          <p:nvPr/>
        </p:nvSpPr>
        <p:spPr>
          <a:xfrm>
            <a:off x="4633790" y="4423357"/>
            <a:ext cx="3387144" cy="814591"/>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s-MX" dirty="0"/>
              <a:t>Sucursales de agencia de las instituciones banca de desarrollo en el extranjero </a:t>
            </a:r>
          </a:p>
        </p:txBody>
      </p:sp>
      <p:sp>
        <p:nvSpPr>
          <p:cNvPr id="11" name="Rectángulo 10"/>
          <p:cNvSpPr/>
          <p:nvPr/>
        </p:nvSpPr>
        <p:spPr>
          <a:xfrm>
            <a:off x="4633793" y="5527702"/>
            <a:ext cx="3387146" cy="717999"/>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s-MX" dirty="0"/>
              <a:t>Empresas de servicio complementario</a:t>
            </a:r>
          </a:p>
        </p:txBody>
      </p:sp>
      <p:sp>
        <p:nvSpPr>
          <p:cNvPr id="12" name="Rectángulo 11"/>
          <p:cNvSpPr/>
          <p:nvPr/>
        </p:nvSpPr>
        <p:spPr>
          <a:xfrm>
            <a:off x="9662990" y="2608702"/>
            <a:ext cx="1906074" cy="855639"/>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s-MX" dirty="0"/>
              <a:t>Instituciones de crédito</a:t>
            </a:r>
          </a:p>
        </p:txBody>
      </p:sp>
      <p:sp>
        <p:nvSpPr>
          <p:cNvPr id="13" name="Rectángulo 12"/>
          <p:cNvSpPr/>
          <p:nvPr/>
        </p:nvSpPr>
        <p:spPr>
          <a:xfrm>
            <a:off x="9631080" y="3741152"/>
            <a:ext cx="2099257" cy="1311259"/>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s-MX" dirty="0"/>
              <a:t>Comisionistas  a que se refiere el articulo </a:t>
            </a:r>
          </a:p>
          <a:p>
            <a:pPr algn="ctr"/>
            <a:r>
              <a:rPr lang="es-MX" dirty="0"/>
              <a:t>92 de la </a:t>
            </a:r>
            <a:r>
              <a:rPr lang="es-MX" dirty="0" err="1"/>
              <a:t>Uc</a:t>
            </a:r>
            <a:endParaRPr lang="es-MX" dirty="0"/>
          </a:p>
        </p:txBody>
      </p:sp>
      <p:cxnSp>
        <p:nvCxnSpPr>
          <p:cNvPr id="14" name="Conector recto 13"/>
          <p:cNvCxnSpPr/>
          <p:nvPr/>
        </p:nvCxnSpPr>
        <p:spPr>
          <a:xfrm flipH="1">
            <a:off x="6406501" y="653259"/>
            <a:ext cx="3679" cy="288386"/>
          </a:xfrm>
          <a:prstGeom prst="line">
            <a:avLst/>
          </a:prstGeom>
          <a:ln w="28575"/>
        </p:spPr>
        <p:style>
          <a:lnRef idx="2">
            <a:schemeClr val="dk1"/>
          </a:lnRef>
          <a:fillRef idx="1">
            <a:schemeClr val="lt1"/>
          </a:fillRef>
          <a:effectRef idx="0">
            <a:schemeClr val="dk1"/>
          </a:effectRef>
          <a:fontRef idx="minor">
            <a:schemeClr val="dk1"/>
          </a:fontRef>
        </p:style>
      </p:cxnSp>
      <p:cxnSp>
        <p:nvCxnSpPr>
          <p:cNvPr id="15" name="Conector recto 14"/>
          <p:cNvCxnSpPr/>
          <p:nvPr/>
        </p:nvCxnSpPr>
        <p:spPr>
          <a:xfrm>
            <a:off x="6380744" y="1705072"/>
            <a:ext cx="0" cy="601299"/>
          </a:xfrm>
          <a:prstGeom prst="line">
            <a:avLst/>
          </a:prstGeom>
          <a:ln w="28575"/>
        </p:spPr>
        <p:style>
          <a:lnRef idx="2">
            <a:schemeClr val="dk1"/>
          </a:lnRef>
          <a:fillRef idx="1">
            <a:schemeClr val="lt1"/>
          </a:fillRef>
          <a:effectRef idx="0">
            <a:schemeClr val="dk1"/>
          </a:effectRef>
          <a:fontRef idx="minor">
            <a:schemeClr val="dk1"/>
          </a:fontRef>
        </p:style>
      </p:cxnSp>
      <p:cxnSp>
        <p:nvCxnSpPr>
          <p:cNvPr id="16" name="Conector recto 15"/>
          <p:cNvCxnSpPr/>
          <p:nvPr/>
        </p:nvCxnSpPr>
        <p:spPr>
          <a:xfrm>
            <a:off x="2246827" y="2162303"/>
            <a:ext cx="4118554" cy="0"/>
          </a:xfrm>
          <a:prstGeom prst="line">
            <a:avLst/>
          </a:prstGeom>
          <a:ln w="28575"/>
        </p:spPr>
        <p:style>
          <a:lnRef idx="2">
            <a:schemeClr val="dk1"/>
          </a:lnRef>
          <a:fillRef idx="1">
            <a:schemeClr val="lt1"/>
          </a:fillRef>
          <a:effectRef idx="0">
            <a:schemeClr val="dk1"/>
          </a:effectRef>
          <a:fontRef idx="minor">
            <a:schemeClr val="dk1"/>
          </a:fontRef>
        </p:style>
      </p:cxnSp>
      <p:cxnSp>
        <p:nvCxnSpPr>
          <p:cNvPr id="17" name="Conector recto 16"/>
          <p:cNvCxnSpPr>
            <a:endCxn id="6" idx="0"/>
          </p:cNvCxnSpPr>
          <p:nvPr/>
        </p:nvCxnSpPr>
        <p:spPr>
          <a:xfrm>
            <a:off x="2246827" y="2162303"/>
            <a:ext cx="1" cy="435705"/>
          </a:xfrm>
          <a:prstGeom prst="line">
            <a:avLst/>
          </a:prstGeom>
          <a:ln w="28575"/>
        </p:spPr>
        <p:style>
          <a:lnRef idx="2">
            <a:schemeClr val="dk1"/>
          </a:lnRef>
          <a:fillRef idx="1">
            <a:schemeClr val="lt1"/>
          </a:fillRef>
          <a:effectRef idx="0">
            <a:schemeClr val="dk1"/>
          </a:effectRef>
          <a:fontRef idx="minor">
            <a:schemeClr val="dk1"/>
          </a:fontRef>
        </p:style>
      </p:cxnSp>
      <p:cxnSp>
        <p:nvCxnSpPr>
          <p:cNvPr id="18" name="Conector recto 17"/>
          <p:cNvCxnSpPr/>
          <p:nvPr/>
        </p:nvCxnSpPr>
        <p:spPr>
          <a:xfrm flipH="1">
            <a:off x="6380744" y="2151470"/>
            <a:ext cx="4285905" cy="10834"/>
          </a:xfrm>
          <a:prstGeom prst="line">
            <a:avLst/>
          </a:prstGeom>
          <a:ln w="28575"/>
        </p:spPr>
        <p:style>
          <a:lnRef idx="2">
            <a:schemeClr val="dk1"/>
          </a:lnRef>
          <a:fillRef idx="1">
            <a:schemeClr val="lt1"/>
          </a:fillRef>
          <a:effectRef idx="0">
            <a:schemeClr val="dk1"/>
          </a:effectRef>
          <a:fontRef idx="minor">
            <a:schemeClr val="dk1"/>
          </a:fontRef>
        </p:style>
      </p:cxnSp>
      <p:cxnSp>
        <p:nvCxnSpPr>
          <p:cNvPr id="19" name="Conector recto 18"/>
          <p:cNvCxnSpPr/>
          <p:nvPr/>
        </p:nvCxnSpPr>
        <p:spPr>
          <a:xfrm>
            <a:off x="10674046" y="2162303"/>
            <a:ext cx="0" cy="435705"/>
          </a:xfrm>
          <a:prstGeom prst="line">
            <a:avLst/>
          </a:prstGeom>
          <a:ln w="28575"/>
        </p:spPr>
        <p:style>
          <a:lnRef idx="2">
            <a:schemeClr val="dk1"/>
          </a:lnRef>
          <a:fillRef idx="1">
            <a:schemeClr val="lt1"/>
          </a:fillRef>
          <a:effectRef idx="0">
            <a:schemeClr val="dk1"/>
          </a:effectRef>
          <a:fontRef idx="minor">
            <a:schemeClr val="dk1"/>
          </a:fontRef>
        </p:style>
      </p:cxnSp>
      <p:cxnSp>
        <p:nvCxnSpPr>
          <p:cNvPr id="20" name="Conector recto 19"/>
          <p:cNvCxnSpPr/>
          <p:nvPr/>
        </p:nvCxnSpPr>
        <p:spPr>
          <a:xfrm flipH="1">
            <a:off x="10674046" y="3475035"/>
            <a:ext cx="1" cy="266117"/>
          </a:xfrm>
          <a:prstGeom prst="line">
            <a:avLst/>
          </a:prstGeom>
          <a:ln w="28575"/>
        </p:spPr>
        <p:style>
          <a:lnRef idx="2">
            <a:schemeClr val="dk1"/>
          </a:lnRef>
          <a:fillRef idx="1">
            <a:schemeClr val="lt1"/>
          </a:fillRef>
          <a:effectRef idx="0">
            <a:schemeClr val="dk1"/>
          </a:effectRef>
          <a:fontRef idx="minor">
            <a:schemeClr val="dk1"/>
          </a:fontRef>
        </p:style>
      </p:cxnSp>
      <p:cxnSp>
        <p:nvCxnSpPr>
          <p:cNvPr id="21" name="Conector recto 20"/>
          <p:cNvCxnSpPr>
            <a:endCxn id="7" idx="0"/>
          </p:cNvCxnSpPr>
          <p:nvPr/>
        </p:nvCxnSpPr>
        <p:spPr>
          <a:xfrm>
            <a:off x="2282245" y="3651448"/>
            <a:ext cx="0" cy="655630"/>
          </a:xfrm>
          <a:prstGeom prst="line">
            <a:avLst/>
          </a:prstGeom>
          <a:ln w="28575"/>
        </p:spPr>
        <p:style>
          <a:lnRef idx="2">
            <a:schemeClr val="dk1"/>
          </a:lnRef>
          <a:fillRef idx="1">
            <a:schemeClr val="lt1"/>
          </a:fillRef>
          <a:effectRef idx="0">
            <a:schemeClr val="dk1"/>
          </a:effectRef>
          <a:fontRef idx="minor">
            <a:schemeClr val="dk1"/>
          </a:fontRef>
        </p:style>
      </p:cxnSp>
      <p:cxnSp>
        <p:nvCxnSpPr>
          <p:cNvPr id="22" name="Conector recto 21"/>
          <p:cNvCxnSpPr/>
          <p:nvPr/>
        </p:nvCxnSpPr>
        <p:spPr>
          <a:xfrm flipH="1">
            <a:off x="6327362" y="3005086"/>
            <a:ext cx="1" cy="266117"/>
          </a:xfrm>
          <a:prstGeom prst="line">
            <a:avLst/>
          </a:prstGeom>
          <a:ln w="28575"/>
        </p:spPr>
        <p:style>
          <a:lnRef idx="2">
            <a:schemeClr val="dk1"/>
          </a:lnRef>
          <a:fillRef idx="1">
            <a:schemeClr val="lt1"/>
          </a:fillRef>
          <a:effectRef idx="0">
            <a:schemeClr val="dk1"/>
          </a:effectRef>
          <a:fontRef idx="minor">
            <a:schemeClr val="dk1"/>
          </a:fontRef>
        </p:style>
      </p:cxnSp>
      <p:cxnSp>
        <p:nvCxnSpPr>
          <p:cNvPr id="23" name="Conector recto 22"/>
          <p:cNvCxnSpPr/>
          <p:nvPr/>
        </p:nvCxnSpPr>
        <p:spPr>
          <a:xfrm flipH="1">
            <a:off x="6315338" y="4157240"/>
            <a:ext cx="1" cy="266117"/>
          </a:xfrm>
          <a:prstGeom prst="line">
            <a:avLst/>
          </a:prstGeom>
          <a:ln w="28575"/>
        </p:spPr>
        <p:style>
          <a:lnRef idx="2">
            <a:schemeClr val="dk1"/>
          </a:lnRef>
          <a:fillRef idx="1">
            <a:schemeClr val="lt1"/>
          </a:fillRef>
          <a:effectRef idx="0">
            <a:schemeClr val="dk1"/>
          </a:effectRef>
          <a:fontRef idx="minor">
            <a:schemeClr val="dk1"/>
          </a:fontRef>
        </p:style>
      </p:cxnSp>
      <p:cxnSp>
        <p:nvCxnSpPr>
          <p:cNvPr id="24" name="Conector recto 23"/>
          <p:cNvCxnSpPr/>
          <p:nvPr/>
        </p:nvCxnSpPr>
        <p:spPr>
          <a:xfrm flipH="1">
            <a:off x="6327362" y="5232209"/>
            <a:ext cx="1" cy="266117"/>
          </a:xfrm>
          <a:prstGeom prst="line">
            <a:avLst/>
          </a:prstGeom>
          <a:ln w="28575"/>
        </p:spPr>
        <p:style>
          <a:lnRef idx="2">
            <a:schemeClr val="dk1"/>
          </a:lnRef>
          <a:fillRef idx="1">
            <a:schemeClr val="lt1"/>
          </a:fillRef>
          <a:effectRef idx="0">
            <a:schemeClr val="dk1"/>
          </a:effectRef>
          <a:fontRef idx="minor">
            <a:schemeClr val="dk1"/>
          </a:fontRef>
        </p:style>
      </p:cxnSp>
      <p:pic>
        <p:nvPicPr>
          <p:cNvPr id="27"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14441" y="152937"/>
            <a:ext cx="3204439" cy="1682331"/>
          </a:xfrm>
          <a:prstGeom prst="rect">
            <a:avLst/>
          </a:prstGeom>
          <a:ln w="28575"/>
          <a:extLst/>
        </p:spPr>
        <p:style>
          <a:lnRef idx="2">
            <a:schemeClr val="dk1"/>
          </a:lnRef>
          <a:fillRef idx="1">
            <a:schemeClr val="lt1"/>
          </a:fillRef>
          <a:effectRef idx="0">
            <a:schemeClr val="dk1"/>
          </a:effectRef>
          <a:fontRef idx="minor">
            <a:schemeClr val="dk1"/>
          </a:fontRef>
        </p:style>
      </p:pic>
      <p:pic>
        <p:nvPicPr>
          <p:cNvPr id="28" name="Picture 4" descr="Resultado de imagen para Banco de Méxic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7163" y="149743"/>
            <a:ext cx="2522576" cy="1797865"/>
          </a:xfrm>
          <a:prstGeom prst="rect">
            <a:avLst/>
          </a:prstGeom>
          <a:ln w="28575"/>
          <a:extLst/>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33713028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r>
              <a:rPr lang="es-MX" dirty="0">
                <a:latin typeface="Arial" panose="020B0604020202020204" pitchFamily="34" charset="0"/>
                <a:cs typeface="Arial" panose="020B0604020202020204" pitchFamily="34" charset="0"/>
              </a:rPr>
              <a:t>La Comisión Nacional Bancaria y de Valores (CNBV), es un órgano desconcentrado de la Secretaría de Hacienda y Crédito Público (SHCP), con facultades en materia de autorización, regulación, supervisión y sanción sobre los diversos sectores y entidades que integran el sistema financiero mexicano, así como sobre aquellas personas físicas y morales que realicen actividades previstas en las leyes relativas al sistema financiero. La Comisión se rige por la Ley de la CNBV.</a:t>
            </a:r>
          </a:p>
        </p:txBody>
      </p:sp>
      <p:sp>
        <p:nvSpPr>
          <p:cNvPr id="4" name="Título 3"/>
          <p:cNvSpPr>
            <a:spLocks noGrp="1"/>
          </p:cNvSpPr>
          <p:nvPr>
            <p:ph type="title"/>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r>
              <a:rPr lang="es-MX" dirty="0"/>
              <a:t>COMISIÓN NACIONAL BANCARIA Y DE VALORES </a:t>
            </a:r>
          </a:p>
        </p:txBody>
      </p:sp>
    </p:spTree>
    <p:extLst>
      <p:ext uri="{BB962C8B-B14F-4D97-AF65-F5344CB8AC3E}">
        <p14:creationId xmlns:p14="http://schemas.microsoft.com/office/powerpoint/2010/main" val="28087904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r>
              <a:rPr lang="es-MX" dirty="0"/>
              <a:t>La Comisión Nacional de Seguros y Fianzas es un Órgano Desconcentrado de la Secretaría de Hacienda y Crédito Público, encargada de supervisar que la operación de los sectores asegurador y afianzador se apegue al marco normativo, preservando la solvencia y estabilidad financiera de las instituciones de Seguros y Fianzas, para garantizar los intereses del público usuario, así como promover el sano desarrollo de estos sectores con el propósito de extender la cobertura de sus servicios a la mayor parte posible de la población.</a:t>
            </a:r>
          </a:p>
        </p:txBody>
      </p:sp>
      <p:sp>
        <p:nvSpPr>
          <p:cNvPr id="6" name="Título 5"/>
          <p:cNvSpPr>
            <a:spLocks noGrp="1"/>
          </p:cNvSpPr>
          <p:nvPr>
            <p:ph type="title"/>
          </p:nvPr>
        </p:nvSpPr>
        <p:spPr/>
        <p:txBody>
          <a:bodyPr>
            <a:normAutofit fontScale="90000"/>
          </a:bodyPr>
          <a:lstStyle/>
          <a:p>
            <a:r>
              <a:rPr lang="es-MX" dirty="0"/>
              <a:t>COMISIÓN NACIONAL DE SEGUROS Y FINANZAS</a:t>
            </a:r>
            <a:br>
              <a:rPr lang="es-MX" dirty="0"/>
            </a:br>
            <a:endParaRPr lang="es-MX" dirty="0"/>
          </a:p>
        </p:txBody>
      </p:sp>
    </p:spTree>
    <p:extLst>
      <p:ext uri="{BB962C8B-B14F-4D97-AF65-F5344CB8AC3E}">
        <p14:creationId xmlns:p14="http://schemas.microsoft.com/office/powerpoint/2010/main" val="1173229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Resultado de imagen para comision nacional de seguros y finanzas"/>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1971311" y="0"/>
            <a:ext cx="6754677" cy="670272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Rectángulo 1"/>
          <p:cNvSpPr/>
          <p:nvPr/>
        </p:nvSpPr>
        <p:spPr>
          <a:xfrm>
            <a:off x="2978331" y="287383"/>
            <a:ext cx="4924698" cy="627017"/>
          </a:xfrm>
          <a:prstGeom prst="rect">
            <a:avLst/>
          </a:prstGeom>
          <a:ln w="762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a:solidFill>
                  <a:schemeClr val="tx1"/>
                </a:solidFill>
              </a:rPr>
              <a:t>COMISIÓN NACIONAL DE SEGUROS Y FIANZAS</a:t>
            </a:r>
          </a:p>
        </p:txBody>
      </p:sp>
      <p:sp>
        <p:nvSpPr>
          <p:cNvPr id="3" name="Rectángulo 2"/>
          <p:cNvSpPr/>
          <p:nvPr/>
        </p:nvSpPr>
        <p:spPr>
          <a:xfrm>
            <a:off x="3852363" y="1384663"/>
            <a:ext cx="3632654" cy="600891"/>
          </a:xfrm>
          <a:prstGeom prst="rect">
            <a:avLst/>
          </a:prstGeom>
          <a:ln w="3810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s-MX" dirty="0">
                <a:solidFill>
                  <a:schemeClr val="tx1"/>
                </a:solidFill>
              </a:rPr>
              <a:t>Sector de seguros y finanzas </a:t>
            </a:r>
          </a:p>
        </p:txBody>
      </p:sp>
      <p:sp>
        <p:nvSpPr>
          <p:cNvPr id="4" name="Rectángulo 3"/>
          <p:cNvSpPr/>
          <p:nvPr/>
        </p:nvSpPr>
        <p:spPr>
          <a:xfrm>
            <a:off x="1051285" y="2360411"/>
            <a:ext cx="2510427" cy="1212003"/>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s-MX" dirty="0">
                <a:solidFill>
                  <a:schemeClr val="tx1"/>
                </a:solidFill>
              </a:rPr>
              <a:t>Instituciones de seguros de vida, accidentes, enfermedades</a:t>
            </a:r>
          </a:p>
        </p:txBody>
      </p:sp>
      <p:sp>
        <p:nvSpPr>
          <p:cNvPr id="5" name="Rectángulo 4"/>
          <p:cNvSpPr/>
          <p:nvPr/>
        </p:nvSpPr>
        <p:spPr>
          <a:xfrm>
            <a:off x="4094616" y="2385798"/>
            <a:ext cx="3148149" cy="1114308"/>
          </a:xfrm>
          <a:prstGeom prst="rect">
            <a:avLst/>
          </a:prstGeom>
          <a:ln w="28575">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s-MX" dirty="0">
                <a:solidFill>
                  <a:schemeClr val="tx1"/>
                </a:solidFill>
              </a:rPr>
              <a:t>Instituciones de fianzas para practicas el refinanciamiento</a:t>
            </a:r>
          </a:p>
        </p:txBody>
      </p:sp>
      <p:sp>
        <p:nvSpPr>
          <p:cNvPr id="6" name="Rectángulo 5"/>
          <p:cNvSpPr/>
          <p:nvPr/>
        </p:nvSpPr>
        <p:spPr>
          <a:xfrm>
            <a:off x="8196031" y="2564747"/>
            <a:ext cx="2775860" cy="560965"/>
          </a:xfrm>
          <a:prstGeom prst="rect">
            <a:avLst/>
          </a:prstGeom>
          <a:ln w="28575">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s-MX" dirty="0">
                <a:solidFill>
                  <a:schemeClr val="tx1"/>
                </a:solidFill>
              </a:rPr>
              <a:t>Agentes de seguros y fianzas</a:t>
            </a:r>
          </a:p>
        </p:txBody>
      </p:sp>
      <p:sp>
        <p:nvSpPr>
          <p:cNvPr id="7" name="Rectángulo 6"/>
          <p:cNvSpPr/>
          <p:nvPr/>
        </p:nvSpPr>
        <p:spPr>
          <a:xfrm>
            <a:off x="1018628" y="3932149"/>
            <a:ext cx="2543084" cy="574766"/>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s-MX" dirty="0">
                <a:solidFill>
                  <a:schemeClr val="tx1"/>
                </a:solidFill>
              </a:rPr>
              <a:t>Instituciones de seguros de daños</a:t>
            </a:r>
          </a:p>
        </p:txBody>
      </p:sp>
      <p:sp>
        <p:nvSpPr>
          <p:cNvPr id="9" name="Rectángulo 8"/>
          <p:cNvSpPr/>
          <p:nvPr/>
        </p:nvSpPr>
        <p:spPr>
          <a:xfrm>
            <a:off x="976174" y="4866650"/>
            <a:ext cx="2627993" cy="1682159"/>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s-MX" dirty="0">
                <a:solidFill>
                  <a:schemeClr val="tx1"/>
                </a:solidFill>
              </a:rPr>
              <a:t>Instituciones especializados en pensiones, crédito a la vivienda y en garantía financiera</a:t>
            </a:r>
          </a:p>
        </p:txBody>
      </p:sp>
      <p:sp>
        <p:nvSpPr>
          <p:cNvPr id="11" name="Rectángulo 10"/>
          <p:cNvSpPr/>
          <p:nvPr/>
        </p:nvSpPr>
        <p:spPr>
          <a:xfrm>
            <a:off x="4481738" y="4074872"/>
            <a:ext cx="2625635" cy="791777"/>
          </a:xfrm>
          <a:prstGeom prst="rect">
            <a:avLst/>
          </a:prstGeom>
          <a:ln w="28575">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s-MX" dirty="0">
                <a:solidFill>
                  <a:schemeClr val="tx1"/>
                </a:solidFill>
              </a:rPr>
              <a:t>Instituciones de fianzas</a:t>
            </a:r>
          </a:p>
        </p:txBody>
      </p:sp>
      <p:sp>
        <p:nvSpPr>
          <p:cNvPr id="14" name="Rectángulo 13"/>
          <p:cNvSpPr/>
          <p:nvPr/>
        </p:nvSpPr>
        <p:spPr>
          <a:xfrm>
            <a:off x="8228417" y="3500106"/>
            <a:ext cx="2625635" cy="574766"/>
          </a:xfrm>
          <a:prstGeom prst="rect">
            <a:avLst/>
          </a:prstGeom>
          <a:ln w="28575">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s-MX" dirty="0">
                <a:solidFill>
                  <a:schemeClr val="tx1"/>
                </a:solidFill>
              </a:rPr>
              <a:t>Intermediario de reaseguro</a:t>
            </a:r>
          </a:p>
        </p:txBody>
      </p:sp>
      <p:sp>
        <p:nvSpPr>
          <p:cNvPr id="15" name="Rectángulo 14"/>
          <p:cNvSpPr/>
          <p:nvPr/>
        </p:nvSpPr>
        <p:spPr>
          <a:xfrm>
            <a:off x="8273232" y="4416723"/>
            <a:ext cx="2625635" cy="844489"/>
          </a:xfrm>
          <a:prstGeom prst="rect">
            <a:avLst/>
          </a:prstGeom>
          <a:ln w="28575">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s-MX" dirty="0">
                <a:solidFill>
                  <a:schemeClr val="tx1"/>
                </a:solidFill>
              </a:rPr>
              <a:t>Oficinas de representación del sector</a:t>
            </a:r>
          </a:p>
        </p:txBody>
      </p:sp>
      <p:sp>
        <p:nvSpPr>
          <p:cNvPr id="16" name="Rectángulo 15"/>
          <p:cNvSpPr/>
          <p:nvPr/>
        </p:nvSpPr>
        <p:spPr>
          <a:xfrm>
            <a:off x="8273232" y="5415178"/>
            <a:ext cx="2625635" cy="1058091"/>
          </a:xfrm>
          <a:prstGeom prst="rect">
            <a:avLst/>
          </a:prstGeom>
          <a:ln w="28575">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s-MX" dirty="0">
                <a:solidFill>
                  <a:schemeClr val="tx1"/>
                </a:solidFill>
              </a:rPr>
              <a:t>Registros de inversión privada, de aseguramiento agropecuario</a:t>
            </a:r>
          </a:p>
        </p:txBody>
      </p:sp>
      <p:cxnSp>
        <p:nvCxnSpPr>
          <p:cNvPr id="17" name="Conector recto 16"/>
          <p:cNvCxnSpPr>
            <a:stCxn id="2" idx="2"/>
          </p:cNvCxnSpPr>
          <p:nvPr/>
        </p:nvCxnSpPr>
        <p:spPr>
          <a:xfrm>
            <a:off x="5440680" y="914400"/>
            <a:ext cx="0" cy="41801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ector angular 18"/>
          <p:cNvCxnSpPr>
            <a:endCxn id="3" idx="1"/>
          </p:cNvCxnSpPr>
          <p:nvPr/>
        </p:nvCxnSpPr>
        <p:spPr>
          <a:xfrm flipV="1">
            <a:off x="2290170" y="1685109"/>
            <a:ext cx="1562193" cy="675302"/>
          </a:xfrm>
          <a:prstGeom prst="bent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Conector angular 20"/>
          <p:cNvCxnSpPr>
            <a:stCxn id="6" idx="0"/>
          </p:cNvCxnSpPr>
          <p:nvPr/>
        </p:nvCxnSpPr>
        <p:spPr>
          <a:xfrm rot="16200000" flipV="1">
            <a:off x="8138149" y="1118934"/>
            <a:ext cx="790593" cy="2101033"/>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Conector recto 22"/>
          <p:cNvCxnSpPr/>
          <p:nvPr/>
        </p:nvCxnSpPr>
        <p:spPr>
          <a:xfrm>
            <a:off x="5440680" y="2022760"/>
            <a:ext cx="0" cy="337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Conector recto 24"/>
          <p:cNvCxnSpPr/>
          <p:nvPr/>
        </p:nvCxnSpPr>
        <p:spPr>
          <a:xfrm>
            <a:off x="2132963" y="3572414"/>
            <a:ext cx="0" cy="50245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Conector recto 26"/>
          <p:cNvCxnSpPr/>
          <p:nvPr/>
        </p:nvCxnSpPr>
        <p:spPr>
          <a:xfrm>
            <a:off x="2103120" y="4506915"/>
            <a:ext cx="13063" cy="5222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Conector recto 28"/>
          <p:cNvCxnSpPr>
            <a:stCxn id="5" idx="2"/>
          </p:cNvCxnSpPr>
          <p:nvPr/>
        </p:nvCxnSpPr>
        <p:spPr>
          <a:xfrm flipH="1">
            <a:off x="5668690" y="3500106"/>
            <a:ext cx="1" cy="5747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Conector recto 33"/>
          <p:cNvCxnSpPr>
            <a:stCxn id="6" idx="2"/>
          </p:cNvCxnSpPr>
          <p:nvPr/>
        </p:nvCxnSpPr>
        <p:spPr>
          <a:xfrm>
            <a:off x="9583961" y="3125712"/>
            <a:ext cx="1" cy="3743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Conector recto 39"/>
          <p:cNvCxnSpPr>
            <a:stCxn id="15" idx="0"/>
          </p:cNvCxnSpPr>
          <p:nvPr/>
        </p:nvCxnSpPr>
        <p:spPr>
          <a:xfrm flipH="1" flipV="1">
            <a:off x="9583962" y="4074873"/>
            <a:ext cx="2088" cy="3418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Conector recto 41"/>
          <p:cNvCxnSpPr>
            <a:stCxn id="15" idx="2"/>
            <a:endCxn id="16" idx="0"/>
          </p:cNvCxnSpPr>
          <p:nvPr/>
        </p:nvCxnSpPr>
        <p:spPr>
          <a:xfrm>
            <a:off x="9586050" y="5261212"/>
            <a:ext cx="0" cy="1539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49082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BIBLIOGRAFÍA </a:t>
            </a:r>
            <a:br>
              <a:rPr lang="es-MX" dirty="0"/>
            </a:br>
            <a:endParaRPr lang="es-MX" dirty="0"/>
          </a:p>
        </p:txBody>
      </p:sp>
      <p:sp>
        <p:nvSpPr>
          <p:cNvPr id="3" name="Marcador de contenido 2"/>
          <p:cNvSpPr>
            <a:spLocks noGrp="1"/>
          </p:cNvSpPr>
          <p:nvPr>
            <p:ph idx="1"/>
          </p:nvPr>
        </p:nvSpPr>
        <p:spPr/>
        <p:txBody>
          <a:bodyPr/>
          <a:lstStyle/>
          <a:p>
            <a:r>
              <a:rPr lang="es-MX" dirty="0"/>
              <a:t>ASTUDILLO URSÚA, Pedro.- “Elementos de Teoría Económica”.- Ed. Porrúa, México. </a:t>
            </a:r>
            <a:r>
              <a:rPr lang="es-MX" dirty="0" smtClean="0"/>
              <a:t>2001</a:t>
            </a:r>
          </a:p>
          <a:p>
            <a:r>
              <a:rPr lang="es-MX" dirty="0"/>
              <a:t>BRITO MONCADA, Javier Ramón.- “Derecho Internacional Económico”.- Ed. Trillas, México. </a:t>
            </a:r>
            <a:r>
              <a:rPr lang="es-MX" dirty="0" smtClean="0"/>
              <a:t>1982</a:t>
            </a:r>
          </a:p>
          <a:p>
            <a:r>
              <a:rPr lang="es-MX" dirty="0"/>
              <a:t>DOMÍNGUEZ VARGAS, Sergio.- “Teoría Económica”.- Ed. Porrúa, México, 1979.</a:t>
            </a:r>
            <a:endParaRPr lang="es-MX" dirty="0"/>
          </a:p>
        </p:txBody>
      </p:sp>
    </p:spTree>
    <p:extLst>
      <p:ext uri="{BB962C8B-B14F-4D97-AF65-F5344CB8AC3E}">
        <p14:creationId xmlns:p14="http://schemas.microsoft.com/office/powerpoint/2010/main" val="13074857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a:t>JUSTIFICACIÓN </a:t>
            </a:r>
          </a:p>
        </p:txBody>
      </p:sp>
      <p:sp>
        <p:nvSpPr>
          <p:cNvPr id="6" name="Marcador de contenido 5"/>
          <p:cNvSpPr>
            <a:spLocks noGrp="1"/>
          </p:cNvSpPr>
          <p:nvPr>
            <p:ph idx="1"/>
          </p:nvPr>
        </p:nvSpPr>
        <p:spPr/>
        <p:txBody>
          <a:bodyPr/>
          <a:lstStyle/>
          <a:p>
            <a:pPr marL="0" indent="0" algn="just">
              <a:buFontTx/>
              <a:buNone/>
              <a:defRPr/>
            </a:pPr>
            <a:r>
              <a:rPr lang="es-MX" dirty="0"/>
              <a:t>El presente trabajo de la UA Derecho Económico, es elaborado con la intención de facilitar la comprensión de conceptos y poder así facilitar el aprendizaje de la unidad. </a:t>
            </a:r>
          </a:p>
          <a:p>
            <a:pPr marL="0" indent="0" algn="just">
              <a:buFontTx/>
              <a:buNone/>
              <a:defRPr/>
            </a:pPr>
            <a:r>
              <a:rPr lang="es-MX" dirty="0"/>
              <a:t>El presente material tiene como objeto de estudio la economía política, ya que engloba varios conceptos, características, procesos y los sistemas con los que esta relacionada. </a:t>
            </a:r>
          </a:p>
        </p:txBody>
      </p:sp>
    </p:spTree>
    <p:extLst>
      <p:ext uri="{BB962C8B-B14F-4D97-AF65-F5344CB8AC3E}">
        <p14:creationId xmlns:p14="http://schemas.microsoft.com/office/powerpoint/2010/main" val="30027248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3272028692"/>
              </p:ext>
            </p:extLst>
          </p:nvPr>
        </p:nvGraphicFramePr>
        <p:xfrm>
          <a:off x="526774" y="248478"/>
          <a:ext cx="12192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2" descr="Resultado de imagen para politic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94211" y="580967"/>
            <a:ext cx="2805834" cy="181314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99090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609464094"/>
              </p:ext>
            </p:extLst>
          </p:nvPr>
        </p:nvGraphicFramePr>
        <p:xfrm>
          <a:off x="1086745" y="1523999"/>
          <a:ext cx="10402889" cy="3124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41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r>
              <a:rPr lang="es-MX" b="1" dirty="0"/>
              <a:t>PROBLEMA ECONÓMICO </a:t>
            </a:r>
          </a:p>
        </p:txBody>
      </p:sp>
      <p:sp>
        <p:nvSpPr>
          <p:cNvPr id="5" name="Marcador de contenido 4"/>
          <p:cNvSpPr>
            <a:spLocks noGrp="1"/>
          </p:cNvSpPr>
          <p:nvPr>
            <p:ph idx="1"/>
          </p:nvPr>
        </p:nvSpPr>
        <p:spPr>
          <a:xfrm>
            <a:off x="1371600" y="2286000"/>
            <a:ext cx="4144617" cy="3581400"/>
          </a:xfrm>
        </p:spPr>
        <p:txBody>
          <a:bodyPr/>
          <a:lstStyle/>
          <a:p>
            <a:pPr algn="just"/>
            <a:r>
              <a:rPr lang="es-MX" dirty="0">
                <a:latin typeface="Arial" panose="020B0604020202020204" pitchFamily="34" charset="0"/>
                <a:cs typeface="Arial" panose="020B0604020202020204" pitchFamily="34" charset="0"/>
              </a:rPr>
              <a:t>La economía comprende el conjunto de instituciones y procesos que dan lugar a una satisfacción constante de las necesidades de una población, gracias a la producción y distribución de bienes y a la oferta de servicios (Helmut </a:t>
            </a:r>
            <a:r>
              <a:rPr lang="es-MX" dirty="0" err="1">
                <a:latin typeface="Arial" panose="020B0604020202020204" pitchFamily="34" charset="0"/>
                <a:cs typeface="Arial" panose="020B0604020202020204" pitchFamily="34" charset="0"/>
              </a:rPr>
              <a:t>Schoek</a:t>
            </a:r>
            <a:r>
              <a:rPr lang="es-MX" dirty="0">
                <a:latin typeface="Arial" panose="020B0604020202020204" pitchFamily="34" charset="0"/>
                <a:cs typeface="Arial" panose="020B0604020202020204" pitchFamily="34" charset="0"/>
              </a:rPr>
              <a:t>).</a:t>
            </a:r>
          </a:p>
          <a:p>
            <a:pPr marL="0" indent="0" algn="just">
              <a:buNone/>
            </a:pPr>
            <a:endParaRPr lang="es-MX" dirty="0"/>
          </a:p>
        </p:txBody>
      </p:sp>
      <p:pic>
        <p:nvPicPr>
          <p:cNvPr id="6" name="Picture 2" descr="Resultado de imagen para problema economico"/>
          <p:cNvPicPr>
            <a:picLocks noChangeAspect="1" noChangeArrowheads="1"/>
          </p:cNvPicPr>
          <p:nvPr/>
        </p:nvPicPr>
        <p:blipFill rotWithShape="1">
          <a:blip r:embed="rId2">
            <a:extLst>
              <a:ext uri="{28A0092B-C50C-407E-A947-70E740481C1C}">
                <a14:useLocalDpi xmlns:a14="http://schemas.microsoft.com/office/drawing/2010/main" val="0"/>
              </a:ext>
            </a:extLst>
          </a:blip>
          <a:srcRect t="14468" r="807" b="6007"/>
          <a:stretch/>
        </p:blipFill>
        <p:spPr bwMode="auto">
          <a:xfrm>
            <a:off x="6695973" y="2171700"/>
            <a:ext cx="4655417" cy="3617844"/>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p:spPr>
      </p:pic>
    </p:spTree>
    <p:extLst>
      <p:ext uri="{BB962C8B-B14F-4D97-AF65-F5344CB8AC3E}">
        <p14:creationId xmlns:p14="http://schemas.microsoft.com/office/powerpoint/2010/main" val="32345880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half" idx="1"/>
          </p:nvPr>
        </p:nvSpPr>
        <p:spPr>
          <a:xfrm>
            <a:off x="6291470" y="1431234"/>
            <a:ext cx="4447786" cy="3581401"/>
          </a:xfrm>
        </p:spPr>
        <p:txBody>
          <a:bodyPr>
            <a:normAutofit fontScale="85000" lnSpcReduction="20000"/>
          </a:bodyPr>
          <a:lstStyle/>
          <a:p>
            <a:pPr marL="342900" lvl="0" indent="-342900" algn="just" defTabSz="457200">
              <a:lnSpc>
                <a:spcPct val="100000"/>
              </a:lnSpc>
              <a:spcAft>
                <a:spcPts val="0"/>
              </a:spcAft>
              <a:buClr>
                <a:srgbClr val="ACD433"/>
              </a:buClr>
              <a:buSzPct val="80000"/>
              <a:buFont typeface="Wingdings 3" charset="2"/>
              <a:buChar char=""/>
            </a:pPr>
            <a:r>
              <a:rPr lang="es-MX" sz="3000" dirty="0">
                <a:solidFill>
                  <a:schemeClr val="tx1">
                    <a:lumMod val="95000"/>
                    <a:lumOff val="5000"/>
                  </a:schemeClr>
                </a:solidFill>
                <a:latin typeface="Arial" panose="020B0604020202020204" pitchFamily="34" charset="0"/>
                <a:ea typeface="+mj-ea"/>
                <a:cs typeface="Arial" panose="020B0604020202020204" pitchFamily="34" charset="0"/>
              </a:rPr>
              <a:t>Los problemas de la economía son múltiples y complejos y pueden estudiarse en sus respectivos sectores como la economía de una región, de un litoral, de un estado en particular o de un grupo de países como la comunidad europea.</a:t>
            </a:r>
          </a:p>
          <a:p>
            <a:endParaRPr lang="es-MX" dirty="0"/>
          </a:p>
        </p:txBody>
      </p:sp>
      <p:sp>
        <p:nvSpPr>
          <p:cNvPr id="5" name="Marcador de contenido 4"/>
          <p:cNvSpPr>
            <a:spLocks noGrp="1"/>
          </p:cNvSpPr>
          <p:nvPr>
            <p:ph sz="half" idx="2"/>
          </p:nvPr>
        </p:nvSpPr>
        <p:spPr>
          <a:xfrm>
            <a:off x="1029064" y="1431233"/>
            <a:ext cx="4447786" cy="3581401"/>
          </a:xfrm>
        </p:spPr>
        <p:txBody>
          <a:bodyPr>
            <a:normAutofit fontScale="85000" lnSpcReduction="20000"/>
          </a:bodyPr>
          <a:lstStyle/>
          <a:p>
            <a:endParaRPr lang="es-MX" dirty="0"/>
          </a:p>
        </p:txBody>
      </p:sp>
      <p:pic>
        <p:nvPicPr>
          <p:cNvPr id="2050" name="Picture 2" descr="Resultado de imagen para PROBLEMAS DE LA ECONOM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6491" y="1847720"/>
            <a:ext cx="3852932" cy="2748426"/>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09743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r>
              <a:rPr lang="es-MX" b="1" dirty="0">
                <a:cs typeface="Arial" panose="020B0604020202020204" pitchFamily="34" charset="0"/>
              </a:rPr>
              <a:t>PROCESO ECONÓMICO</a:t>
            </a:r>
            <a:endParaRPr lang="es-MX" b="1" dirty="0"/>
          </a:p>
        </p:txBody>
      </p:sp>
      <p:sp>
        <p:nvSpPr>
          <p:cNvPr id="3" name="Marcador de contenido 2"/>
          <p:cNvSpPr>
            <a:spLocks noGrp="1"/>
          </p:cNvSpPr>
          <p:nvPr>
            <p:ph sz="half" idx="1"/>
          </p:nvPr>
        </p:nvSpPr>
        <p:spPr>
          <a:xfrm>
            <a:off x="955650" y="2285998"/>
            <a:ext cx="4447786" cy="3581401"/>
          </a:xfrm>
        </p:spPr>
        <p:txBody>
          <a:bodyPr/>
          <a:lstStyle/>
          <a:p>
            <a:r>
              <a:rPr lang="es-MX" dirty="0">
                <a:latin typeface="Arial" panose="020B0604020202020204" pitchFamily="34" charset="0"/>
                <a:cs typeface="Arial" panose="020B0604020202020204" pitchFamily="34" charset="0"/>
              </a:rPr>
              <a:t>Es un conjunto de actividades que realiza el hombre de manera continua y permanente, para generar medios (bienes, equipos, servicios, etc.) necesarios para satisfacer necesidades.</a:t>
            </a:r>
          </a:p>
          <a:p>
            <a:endParaRPr lang="es-MX" b="1" dirty="0">
              <a:latin typeface="Arial" panose="020B0604020202020204" pitchFamily="34" charset="0"/>
              <a:cs typeface="Arial" panose="020B0604020202020204" pitchFamily="34" charset="0"/>
            </a:endParaRPr>
          </a:p>
          <a:p>
            <a:endParaRPr lang="es-MX" b="1" dirty="0">
              <a:latin typeface="Arial" panose="020B0604020202020204" pitchFamily="34" charset="0"/>
              <a:cs typeface="Arial" panose="020B0604020202020204" pitchFamily="34" charset="0"/>
            </a:endParaRPr>
          </a:p>
          <a:p>
            <a:endParaRPr lang="es-MX" dirty="0"/>
          </a:p>
        </p:txBody>
      </p:sp>
      <p:sp>
        <p:nvSpPr>
          <p:cNvPr id="4" name="Marcador de contenido 3"/>
          <p:cNvSpPr>
            <a:spLocks noGrp="1"/>
          </p:cNvSpPr>
          <p:nvPr>
            <p:ph sz="half" idx="2"/>
          </p:nvPr>
        </p:nvSpPr>
        <p:spPr>
          <a:xfrm>
            <a:off x="6783820" y="1878495"/>
            <a:ext cx="3831171" cy="3581401"/>
          </a:xfrm>
        </p:spPr>
        <p:txBody>
          <a:bodyPr/>
          <a:lstStyle/>
          <a:p>
            <a:pPr marL="0" indent="0">
              <a:buNone/>
            </a:pPr>
            <a:endParaRPr lang="es-MX" dirty="0"/>
          </a:p>
        </p:txBody>
      </p:sp>
      <p:pic>
        <p:nvPicPr>
          <p:cNvPr id="3074"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8121" y="1792684"/>
            <a:ext cx="5744679" cy="4074715"/>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a:extLst/>
        </p:spPr>
      </p:pic>
    </p:spTree>
    <p:extLst>
      <p:ext uri="{BB962C8B-B14F-4D97-AF65-F5344CB8AC3E}">
        <p14:creationId xmlns:p14="http://schemas.microsoft.com/office/powerpoint/2010/main" val="34277670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71600" y="685800"/>
            <a:ext cx="9780104" cy="1485900"/>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r>
              <a:rPr lang="es-MX" b="1" dirty="0">
                <a:cs typeface="Arial" panose="020B0604020202020204" pitchFamily="34" charset="0"/>
              </a:rPr>
              <a:t>CARACTERÍSTICAS DEL PROCESO ECONÓMICO</a:t>
            </a:r>
            <a:endParaRPr lang="es-MX" b="1" dirty="0"/>
          </a:p>
        </p:txBody>
      </p:sp>
      <p:sp>
        <p:nvSpPr>
          <p:cNvPr id="3" name="Marcador de contenido 2"/>
          <p:cNvSpPr>
            <a:spLocks noGrp="1"/>
          </p:cNvSpPr>
          <p:nvPr>
            <p:ph idx="1"/>
          </p:nvPr>
        </p:nvSpPr>
        <p:spPr/>
        <p:txBody>
          <a:bodyPr/>
          <a:lstStyle/>
          <a:p>
            <a:r>
              <a:rPr lang="es-MX" dirty="0">
                <a:latin typeface="Arial" panose="020B0604020202020204" pitchFamily="34" charset="0"/>
                <a:cs typeface="Arial" panose="020B0604020202020204" pitchFamily="34" charset="0"/>
              </a:rPr>
              <a:t>A nivel general las actividades económicas se han agrupado en cinco fases, las cuales se encuentran interrelacionadas:</a:t>
            </a:r>
          </a:p>
          <a:p>
            <a:pPr marL="0" indent="0">
              <a:buNone/>
            </a:pPr>
            <a:endParaRPr lang="es-MX" dirty="0"/>
          </a:p>
        </p:txBody>
      </p:sp>
      <p:graphicFrame>
        <p:nvGraphicFramePr>
          <p:cNvPr id="7" name="Diagrama 6"/>
          <p:cNvGraphicFramePr/>
          <p:nvPr>
            <p:extLst>
              <p:ext uri="{D42A27DB-BD31-4B8C-83A1-F6EECF244321}">
                <p14:modId xmlns:p14="http://schemas.microsoft.com/office/powerpoint/2010/main" val="174516083"/>
              </p:ext>
            </p:extLst>
          </p:nvPr>
        </p:nvGraphicFramePr>
        <p:xfrm>
          <a:off x="1008821" y="2286000"/>
          <a:ext cx="10505661" cy="55022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1630488"/>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Recorte</Template>
  <TotalTime>932</TotalTime>
  <Words>1559</Words>
  <Application>Microsoft Office PowerPoint</Application>
  <PresentationFormat>Panorámica</PresentationFormat>
  <Paragraphs>180</Paragraphs>
  <Slides>29</Slides>
  <Notes>0</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29</vt:i4>
      </vt:variant>
    </vt:vector>
  </HeadingPairs>
  <TitlesOfParts>
    <vt:vector size="39" baseType="lpstr">
      <vt:lpstr>Agency FB</vt:lpstr>
      <vt:lpstr>Aldhabi</vt:lpstr>
      <vt:lpstr>Arial</vt:lpstr>
      <vt:lpstr>Arial Black</vt:lpstr>
      <vt:lpstr>Calibri</vt:lpstr>
      <vt:lpstr>Franklin Gothic Book</vt:lpstr>
      <vt:lpstr>Times New Roman</vt:lpstr>
      <vt:lpstr>Wingdings</vt:lpstr>
      <vt:lpstr>Wingdings 3</vt:lpstr>
      <vt:lpstr>Crop</vt:lpstr>
      <vt:lpstr>Presentación de PowerPoint</vt:lpstr>
      <vt:lpstr>INTRODUCCIÓN</vt:lpstr>
      <vt:lpstr>JUSTIFICACIÓN </vt:lpstr>
      <vt:lpstr>Presentación de PowerPoint</vt:lpstr>
      <vt:lpstr>Presentación de PowerPoint</vt:lpstr>
      <vt:lpstr>PROBLEMA ECONÓMICO </vt:lpstr>
      <vt:lpstr>Presentación de PowerPoint</vt:lpstr>
      <vt:lpstr>PROCESO ECONÓMICO</vt:lpstr>
      <vt:lpstr>CARACTERÍSTICAS DEL PROCESO ECONÓMICO</vt:lpstr>
      <vt:lpstr>Presentación de PowerPoint</vt:lpstr>
      <vt:lpstr>Presentación de PowerPoint</vt:lpstr>
      <vt:lpstr>             NECESIDADES HUMANAS </vt:lpstr>
      <vt:lpstr>Presentación de PowerPoint</vt:lpstr>
      <vt:lpstr>Presentación de PowerPoint</vt:lpstr>
      <vt:lpstr>FACTORES DE PRODUCCIÓN</vt:lpstr>
      <vt:lpstr>Presentación de PowerPoint</vt:lpstr>
      <vt:lpstr>Presentación de PowerPoint</vt:lpstr>
      <vt:lpstr>SECTOR AGROPECUARIO </vt:lpstr>
      <vt:lpstr>SECTOR INDUSTRIAL</vt:lpstr>
      <vt:lpstr>SECTOR DE SERVICIOS </vt:lpstr>
      <vt:lpstr>ORGANIZACIÓN DEL SISTEMA ECONÓMICO MEXICANO </vt:lpstr>
      <vt:lpstr>EL SISTEMA FINANCIERO</vt:lpstr>
      <vt:lpstr>SECRETARÍA DE HACIENDA Y CRÉDITO PÚBLICO</vt:lpstr>
      <vt:lpstr>BANCO DE MÉXICO</vt:lpstr>
      <vt:lpstr>Presentación de PowerPoint</vt:lpstr>
      <vt:lpstr>COMISIÓN NACIONAL BANCARIA Y DE VALORES </vt:lpstr>
      <vt:lpstr>COMISIÓN NACIONAL DE SEGUROS Y FINANZAS </vt:lpstr>
      <vt:lpstr>Presentación de PowerPoint</vt:lpstr>
      <vt:lpstr>BIBLIOGRAFÍA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Bilbioteca</dc:creator>
  <cp:lastModifiedBy>Norma</cp:lastModifiedBy>
  <cp:revision>75</cp:revision>
  <dcterms:created xsi:type="dcterms:W3CDTF">2018-02-19T16:23:05Z</dcterms:created>
  <dcterms:modified xsi:type="dcterms:W3CDTF">2018-09-28T19:57:51Z</dcterms:modified>
</cp:coreProperties>
</file>