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91" r:id="rId2"/>
    <p:sldId id="332" r:id="rId3"/>
    <p:sldId id="333" r:id="rId4"/>
    <p:sldId id="293" r:id="rId5"/>
    <p:sldId id="294" r:id="rId6"/>
    <p:sldId id="295" r:id="rId7"/>
    <p:sldId id="296" r:id="rId8"/>
    <p:sldId id="297" r:id="rId9"/>
    <p:sldId id="298" r:id="rId10"/>
    <p:sldId id="299" r:id="rId11"/>
    <p:sldId id="300" r:id="rId12"/>
    <p:sldId id="301" r:id="rId13"/>
    <p:sldId id="302" r:id="rId14"/>
    <p:sldId id="303" r:id="rId15"/>
    <p:sldId id="304" r:id="rId16"/>
    <p:sldId id="305" r:id="rId17"/>
    <p:sldId id="306" r:id="rId18"/>
    <p:sldId id="307" r:id="rId19"/>
    <p:sldId id="308" r:id="rId20"/>
    <p:sldId id="309" r:id="rId21"/>
    <p:sldId id="310" r:id="rId22"/>
    <p:sldId id="311" r:id="rId23"/>
    <p:sldId id="312" r:id="rId24"/>
    <p:sldId id="313" r:id="rId25"/>
    <p:sldId id="314" r:id="rId26"/>
    <p:sldId id="315" r:id="rId27"/>
    <p:sldId id="316" r:id="rId28"/>
    <p:sldId id="317" r:id="rId29"/>
    <p:sldId id="318" r:id="rId30"/>
    <p:sldId id="319" r:id="rId31"/>
    <p:sldId id="320" r:id="rId32"/>
    <p:sldId id="321" r:id="rId33"/>
    <p:sldId id="322" r:id="rId34"/>
    <p:sldId id="323" r:id="rId35"/>
    <p:sldId id="324" r:id="rId36"/>
    <p:sldId id="325" r:id="rId37"/>
    <p:sldId id="326" r:id="rId38"/>
    <p:sldId id="328" r:id="rId39"/>
    <p:sldId id="329" r:id="rId40"/>
    <p:sldId id="273" r:id="rId4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00"/>
    <a:srgbClr val="808000"/>
    <a:srgbClr val="CC99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6C5612-12DF-427A-B957-6137525A8E50}" type="doc">
      <dgm:prSet loTypeId="urn:microsoft.com/office/officeart/2005/8/layout/vList2" loCatId="list" qsTypeId="urn:microsoft.com/office/officeart/2005/8/quickstyle/simple1" qsCatId="simple" csTypeId="urn:microsoft.com/office/officeart/2005/8/colors/accent3_3" csCatId="accent3" phldr="1"/>
      <dgm:spPr/>
      <dgm:t>
        <a:bodyPr/>
        <a:lstStyle/>
        <a:p>
          <a:endParaRPr lang="es-MX"/>
        </a:p>
      </dgm:t>
    </dgm:pt>
    <dgm:pt modelId="{AFC9A18A-CFF3-49A2-B3D9-C2CDE0816A91}">
      <dgm:prSet phldrT="[Texto]"/>
      <dgm:spPr/>
      <dgm:t>
        <a:bodyPr/>
        <a:lstStyle/>
        <a:p>
          <a:r>
            <a:rPr lang="es-MX" dirty="0" smtClean="0">
              <a:solidFill>
                <a:schemeClr val="tx1"/>
              </a:solidFill>
            </a:rPr>
            <a:t>Inadecuada articulación de nuestro sistema económico, que favorece, casi prioritariamente, a las grandes y muy grandes empresas y corporaciones.  </a:t>
          </a:r>
          <a:endParaRPr lang="es-MX" dirty="0">
            <a:solidFill>
              <a:schemeClr val="tx1"/>
            </a:solidFill>
          </a:endParaRPr>
        </a:p>
      </dgm:t>
    </dgm:pt>
    <dgm:pt modelId="{6A475DB0-9B44-4558-8824-98CCF4C2F07D}" type="parTrans" cxnId="{70C0E593-7B5F-4900-8725-CDF53A82EAF0}">
      <dgm:prSet/>
      <dgm:spPr/>
      <dgm:t>
        <a:bodyPr/>
        <a:lstStyle/>
        <a:p>
          <a:endParaRPr lang="es-MX">
            <a:solidFill>
              <a:schemeClr val="tx1"/>
            </a:solidFill>
          </a:endParaRPr>
        </a:p>
      </dgm:t>
    </dgm:pt>
    <dgm:pt modelId="{849ECAD7-2352-42AE-97ED-6782E1D2D029}" type="sibTrans" cxnId="{70C0E593-7B5F-4900-8725-CDF53A82EAF0}">
      <dgm:prSet/>
      <dgm:spPr/>
      <dgm:t>
        <a:bodyPr/>
        <a:lstStyle/>
        <a:p>
          <a:endParaRPr lang="es-MX">
            <a:solidFill>
              <a:schemeClr val="tx1"/>
            </a:solidFill>
          </a:endParaRPr>
        </a:p>
      </dgm:t>
    </dgm:pt>
    <dgm:pt modelId="{AD3EF6E6-EBBE-48E7-8ED2-3D66827C4741}">
      <dgm:prSet phldrT="[Texto]"/>
      <dgm:spPr/>
      <dgm:t>
        <a:bodyPr/>
        <a:lstStyle/>
        <a:p>
          <a:r>
            <a:rPr lang="es-MX" dirty="0" smtClean="0">
              <a:solidFill>
                <a:schemeClr val="tx1"/>
              </a:solidFill>
            </a:rPr>
            <a:t>Políticas gubernamentales inadecuadas.  </a:t>
          </a:r>
          <a:endParaRPr lang="es-MX" dirty="0">
            <a:solidFill>
              <a:schemeClr val="tx1"/>
            </a:solidFill>
          </a:endParaRPr>
        </a:p>
      </dgm:t>
    </dgm:pt>
    <dgm:pt modelId="{F4B647CD-7F04-4E36-A673-3C4E366F0037}" type="parTrans" cxnId="{BE4A64C6-1E31-431E-BD64-FC67042139AC}">
      <dgm:prSet/>
      <dgm:spPr/>
      <dgm:t>
        <a:bodyPr/>
        <a:lstStyle/>
        <a:p>
          <a:endParaRPr lang="es-MX">
            <a:solidFill>
              <a:schemeClr val="tx1"/>
            </a:solidFill>
          </a:endParaRPr>
        </a:p>
      </dgm:t>
    </dgm:pt>
    <dgm:pt modelId="{71F87CF3-8261-4A33-9964-A5A42284E97F}" type="sibTrans" cxnId="{BE4A64C6-1E31-431E-BD64-FC67042139AC}">
      <dgm:prSet/>
      <dgm:spPr/>
      <dgm:t>
        <a:bodyPr/>
        <a:lstStyle/>
        <a:p>
          <a:endParaRPr lang="es-MX">
            <a:solidFill>
              <a:schemeClr val="tx1"/>
            </a:solidFill>
          </a:endParaRPr>
        </a:p>
      </dgm:t>
    </dgm:pt>
    <dgm:pt modelId="{8ADBF9DE-B4E5-4CAE-A649-FC70732A24C6}">
      <dgm:prSet phldrT="[Texto]"/>
      <dgm:spPr/>
      <dgm:t>
        <a:bodyPr/>
        <a:lstStyle/>
        <a:p>
          <a:r>
            <a:rPr lang="es-MX" dirty="0" smtClean="0">
              <a:solidFill>
                <a:schemeClr val="tx1"/>
              </a:solidFill>
            </a:rPr>
            <a:t>Inapropiada infraestructura técnico – productiva. </a:t>
          </a:r>
        </a:p>
      </dgm:t>
    </dgm:pt>
    <dgm:pt modelId="{3C1B63C3-B7FD-48C4-839D-FECDB5B63CFB}" type="parTrans" cxnId="{B86A5E19-6520-4569-A8E0-73C66ABD536D}">
      <dgm:prSet/>
      <dgm:spPr/>
      <dgm:t>
        <a:bodyPr/>
        <a:lstStyle/>
        <a:p>
          <a:endParaRPr lang="es-MX">
            <a:solidFill>
              <a:schemeClr val="tx1"/>
            </a:solidFill>
          </a:endParaRPr>
        </a:p>
      </dgm:t>
    </dgm:pt>
    <dgm:pt modelId="{94E38AAF-2527-4BC9-BBD0-7A493805BC34}" type="sibTrans" cxnId="{B86A5E19-6520-4569-A8E0-73C66ABD536D}">
      <dgm:prSet/>
      <dgm:spPr/>
      <dgm:t>
        <a:bodyPr/>
        <a:lstStyle/>
        <a:p>
          <a:endParaRPr lang="es-MX">
            <a:solidFill>
              <a:schemeClr val="tx1"/>
            </a:solidFill>
          </a:endParaRPr>
        </a:p>
      </dgm:t>
    </dgm:pt>
    <dgm:pt modelId="{15BB4566-69D0-406E-994E-4CD558167D35}">
      <dgm:prSet/>
      <dgm:spPr/>
      <dgm:t>
        <a:bodyPr/>
        <a:lstStyle/>
        <a:p>
          <a:r>
            <a:rPr lang="es-MX" smtClean="0">
              <a:solidFill>
                <a:schemeClr val="tx1"/>
              </a:solidFill>
            </a:rPr>
            <a:t>Falta de financiamiento o carestía del mismo </a:t>
          </a:r>
          <a:endParaRPr lang="es-MX" dirty="0">
            <a:solidFill>
              <a:schemeClr val="tx1"/>
            </a:solidFill>
          </a:endParaRPr>
        </a:p>
      </dgm:t>
    </dgm:pt>
    <dgm:pt modelId="{71EEF5A9-72E2-41B3-B566-73A69B1F1BE8}" type="parTrans" cxnId="{AADCE147-F0A9-4AFF-AB67-EB17828DDCB5}">
      <dgm:prSet/>
      <dgm:spPr/>
      <dgm:t>
        <a:bodyPr/>
        <a:lstStyle/>
        <a:p>
          <a:endParaRPr lang="es-MX">
            <a:solidFill>
              <a:schemeClr val="tx1"/>
            </a:solidFill>
          </a:endParaRPr>
        </a:p>
      </dgm:t>
    </dgm:pt>
    <dgm:pt modelId="{BD5F749A-B508-49AE-85AA-C6389C9118E9}" type="sibTrans" cxnId="{AADCE147-F0A9-4AFF-AB67-EB17828DDCB5}">
      <dgm:prSet/>
      <dgm:spPr/>
      <dgm:t>
        <a:bodyPr/>
        <a:lstStyle/>
        <a:p>
          <a:endParaRPr lang="es-MX">
            <a:solidFill>
              <a:schemeClr val="tx1"/>
            </a:solidFill>
          </a:endParaRPr>
        </a:p>
      </dgm:t>
    </dgm:pt>
    <dgm:pt modelId="{0A13593C-F3C8-465F-B760-A3644E517B06}">
      <dgm:prSet phldrT="[Texto]"/>
      <dgm:spPr/>
      <dgm:t>
        <a:bodyPr/>
        <a:lstStyle/>
        <a:p>
          <a:r>
            <a:rPr lang="es-MX" dirty="0" smtClean="0">
              <a:solidFill>
                <a:schemeClr val="tx1"/>
              </a:solidFill>
            </a:rPr>
            <a:t>Carencia de recursos tecnológicos. </a:t>
          </a:r>
          <a:endParaRPr lang="es-MX" dirty="0">
            <a:solidFill>
              <a:schemeClr val="tx1"/>
            </a:solidFill>
          </a:endParaRPr>
        </a:p>
      </dgm:t>
    </dgm:pt>
    <dgm:pt modelId="{C137AA47-48DC-4225-922E-382003F1AFF3}" type="parTrans" cxnId="{9E830BE3-0833-4AFF-9CE0-159DB32AADD6}">
      <dgm:prSet/>
      <dgm:spPr/>
      <dgm:t>
        <a:bodyPr/>
        <a:lstStyle/>
        <a:p>
          <a:endParaRPr lang="es-MX">
            <a:solidFill>
              <a:schemeClr val="tx1"/>
            </a:solidFill>
          </a:endParaRPr>
        </a:p>
      </dgm:t>
    </dgm:pt>
    <dgm:pt modelId="{E3631C0B-F57C-451A-9C45-34C3391DE37E}" type="sibTrans" cxnId="{9E830BE3-0833-4AFF-9CE0-159DB32AADD6}">
      <dgm:prSet/>
      <dgm:spPr/>
      <dgm:t>
        <a:bodyPr/>
        <a:lstStyle/>
        <a:p>
          <a:endParaRPr lang="es-MX">
            <a:solidFill>
              <a:schemeClr val="tx1"/>
            </a:solidFill>
          </a:endParaRPr>
        </a:p>
      </dgm:t>
    </dgm:pt>
    <dgm:pt modelId="{68FFAAAB-DACF-4E5C-9ED2-517EB2479A8C}">
      <dgm:prSet phldrT="[Texto]"/>
      <dgm:spPr/>
      <dgm:t>
        <a:bodyPr/>
        <a:lstStyle/>
        <a:p>
          <a:r>
            <a:rPr lang="es-MX" dirty="0" smtClean="0">
              <a:solidFill>
                <a:schemeClr val="tx1"/>
              </a:solidFill>
            </a:rPr>
            <a:t>La casi nula aplicación de adecuados sistemas de planificación empresarial.  </a:t>
          </a:r>
          <a:endParaRPr lang="es-MX" dirty="0">
            <a:solidFill>
              <a:schemeClr val="tx1"/>
            </a:solidFill>
          </a:endParaRPr>
        </a:p>
      </dgm:t>
    </dgm:pt>
    <dgm:pt modelId="{0D1FD92A-6FE0-4EFE-91E9-D7AC805E9622}" type="parTrans" cxnId="{AF003531-B5EE-4A95-B707-73AE34DD0A54}">
      <dgm:prSet/>
      <dgm:spPr/>
      <dgm:t>
        <a:bodyPr/>
        <a:lstStyle/>
        <a:p>
          <a:endParaRPr lang="es-MX">
            <a:solidFill>
              <a:schemeClr val="tx1"/>
            </a:solidFill>
          </a:endParaRPr>
        </a:p>
      </dgm:t>
    </dgm:pt>
    <dgm:pt modelId="{81F9AB30-D01B-4F18-8F86-6E8A11BE179A}" type="sibTrans" cxnId="{AF003531-B5EE-4A95-B707-73AE34DD0A54}">
      <dgm:prSet/>
      <dgm:spPr/>
      <dgm:t>
        <a:bodyPr/>
        <a:lstStyle/>
        <a:p>
          <a:endParaRPr lang="es-MX">
            <a:solidFill>
              <a:schemeClr val="tx1"/>
            </a:solidFill>
          </a:endParaRPr>
        </a:p>
      </dgm:t>
    </dgm:pt>
    <dgm:pt modelId="{E71D8E98-85FD-4A0B-B239-FBCF0B7A2454}">
      <dgm:prSet phldrT="[Texto]"/>
      <dgm:spPr/>
      <dgm:t>
        <a:bodyPr/>
        <a:lstStyle/>
        <a:p>
          <a:r>
            <a:rPr lang="es-MX" smtClean="0">
              <a:solidFill>
                <a:schemeClr val="tx1"/>
              </a:solidFill>
            </a:rPr>
            <a:t>Competencia desleal del comercio informal. </a:t>
          </a:r>
          <a:endParaRPr lang="es-MX" dirty="0">
            <a:solidFill>
              <a:schemeClr val="tx1"/>
            </a:solidFill>
          </a:endParaRPr>
        </a:p>
      </dgm:t>
    </dgm:pt>
    <dgm:pt modelId="{4CCFF139-1031-44F0-B626-9E0D2A592619}" type="parTrans" cxnId="{464C032F-6A43-4963-A036-72AC42C6F982}">
      <dgm:prSet/>
      <dgm:spPr/>
      <dgm:t>
        <a:bodyPr/>
        <a:lstStyle/>
        <a:p>
          <a:endParaRPr lang="es-MX">
            <a:solidFill>
              <a:schemeClr val="tx1"/>
            </a:solidFill>
          </a:endParaRPr>
        </a:p>
      </dgm:t>
    </dgm:pt>
    <dgm:pt modelId="{649E0C6C-BD8A-43F4-A063-00FB525F3B22}" type="sibTrans" cxnId="{464C032F-6A43-4963-A036-72AC42C6F982}">
      <dgm:prSet/>
      <dgm:spPr/>
      <dgm:t>
        <a:bodyPr/>
        <a:lstStyle/>
        <a:p>
          <a:endParaRPr lang="es-MX">
            <a:solidFill>
              <a:schemeClr val="tx1"/>
            </a:solidFill>
          </a:endParaRPr>
        </a:p>
      </dgm:t>
    </dgm:pt>
    <dgm:pt modelId="{A41A3E22-43FC-40F0-AA3A-3BD1851DEC30}" type="pres">
      <dgm:prSet presAssocID="{346C5612-12DF-427A-B957-6137525A8E50}" presName="linear" presStyleCnt="0">
        <dgm:presLayoutVars>
          <dgm:animLvl val="lvl"/>
          <dgm:resizeHandles val="exact"/>
        </dgm:presLayoutVars>
      </dgm:prSet>
      <dgm:spPr/>
      <dgm:t>
        <a:bodyPr/>
        <a:lstStyle/>
        <a:p>
          <a:endParaRPr lang="es-MX"/>
        </a:p>
      </dgm:t>
    </dgm:pt>
    <dgm:pt modelId="{B083F98C-0FFB-422F-B9CA-AA69A138DF36}" type="pres">
      <dgm:prSet presAssocID="{AFC9A18A-CFF3-49A2-B3D9-C2CDE0816A91}" presName="parentText" presStyleLbl="node1" presStyleIdx="0" presStyleCnt="7">
        <dgm:presLayoutVars>
          <dgm:chMax val="0"/>
          <dgm:bulletEnabled val="1"/>
        </dgm:presLayoutVars>
      </dgm:prSet>
      <dgm:spPr/>
      <dgm:t>
        <a:bodyPr/>
        <a:lstStyle/>
        <a:p>
          <a:endParaRPr lang="es-MX"/>
        </a:p>
      </dgm:t>
    </dgm:pt>
    <dgm:pt modelId="{0539AE3D-2F7A-44BA-8F46-7B7C554B4133}" type="pres">
      <dgm:prSet presAssocID="{849ECAD7-2352-42AE-97ED-6782E1D2D029}" presName="spacer" presStyleCnt="0"/>
      <dgm:spPr/>
    </dgm:pt>
    <dgm:pt modelId="{5B4BBAC3-B1E0-4F52-B38B-456AF7151E48}" type="pres">
      <dgm:prSet presAssocID="{AD3EF6E6-EBBE-48E7-8ED2-3D66827C4741}" presName="parentText" presStyleLbl="node1" presStyleIdx="1" presStyleCnt="7">
        <dgm:presLayoutVars>
          <dgm:chMax val="0"/>
          <dgm:bulletEnabled val="1"/>
        </dgm:presLayoutVars>
      </dgm:prSet>
      <dgm:spPr/>
      <dgm:t>
        <a:bodyPr/>
        <a:lstStyle/>
        <a:p>
          <a:endParaRPr lang="es-MX"/>
        </a:p>
      </dgm:t>
    </dgm:pt>
    <dgm:pt modelId="{E4E01DF7-EFAF-417A-B141-9A4359891D37}" type="pres">
      <dgm:prSet presAssocID="{71F87CF3-8261-4A33-9964-A5A42284E97F}" presName="spacer" presStyleCnt="0"/>
      <dgm:spPr/>
    </dgm:pt>
    <dgm:pt modelId="{D4401BDC-CD7E-49A7-A614-D8718828B59F}" type="pres">
      <dgm:prSet presAssocID="{15BB4566-69D0-406E-994E-4CD558167D35}" presName="parentText" presStyleLbl="node1" presStyleIdx="2" presStyleCnt="7">
        <dgm:presLayoutVars>
          <dgm:chMax val="0"/>
          <dgm:bulletEnabled val="1"/>
        </dgm:presLayoutVars>
      </dgm:prSet>
      <dgm:spPr/>
      <dgm:t>
        <a:bodyPr/>
        <a:lstStyle/>
        <a:p>
          <a:endParaRPr lang="es-MX"/>
        </a:p>
      </dgm:t>
    </dgm:pt>
    <dgm:pt modelId="{16E82886-74A9-43D9-8B46-85CEF3D1501A}" type="pres">
      <dgm:prSet presAssocID="{BD5F749A-B508-49AE-85AA-C6389C9118E9}" presName="spacer" presStyleCnt="0"/>
      <dgm:spPr/>
    </dgm:pt>
    <dgm:pt modelId="{736049DE-B948-41D2-A7B1-C143B9EE55C8}" type="pres">
      <dgm:prSet presAssocID="{8ADBF9DE-B4E5-4CAE-A649-FC70732A24C6}" presName="parentText" presStyleLbl="node1" presStyleIdx="3" presStyleCnt="7">
        <dgm:presLayoutVars>
          <dgm:chMax val="0"/>
          <dgm:bulletEnabled val="1"/>
        </dgm:presLayoutVars>
      </dgm:prSet>
      <dgm:spPr/>
      <dgm:t>
        <a:bodyPr/>
        <a:lstStyle/>
        <a:p>
          <a:endParaRPr lang="es-MX"/>
        </a:p>
      </dgm:t>
    </dgm:pt>
    <dgm:pt modelId="{EE7B39F7-FB38-4555-8A3D-A99A10ADDCB6}" type="pres">
      <dgm:prSet presAssocID="{94E38AAF-2527-4BC9-BBD0-7A493805BC34}" presName="spacer" presStyleCnt="0"/>
      <dgm:spPr/>
    </dgm:pt>
    <dgm:pt modelId="{BF89BA71-9BA0-4E0E-AFD6-EFB0DEC17496}" type="pres">
      <dgm:prSet presAssocID="{0A13593C-F3C8-465F-B760-A3644E517B06}" presName="parentText" presStyleLbl="node1" presStyleIdx="4" presStyleCnt="7">
        <dgm:presLayoutVars>
          <dgm:chMax val="0"/>
          <dgm:bulletEnabled val="1"/>
        </dgm:presLayoutVars>
      </dgm:prSet>
      <dgm:spPr/>
      <dgm:t>
        <a:bodyPr/>
        <a:lstStyle/>
        <a:p>
          <a:endParaRPr lang="es-MX"/>
        </a:p>
      </dgm:t>
    </dgm:pt>
    <dgm:pt modelId="{1B4F6934-1F66-405C-8C4A-41ECCB140E35}" type="pres">
      <dgm:prSet presAssocID="{E3631C0B-F57C-451A-9C45-34C3391DE37E}" presName="spacer" presStyleCnt="0"/>
      <dgm:spPr/>
    </dgm:pt>
    <dgm:pt modelId="{3E017A62-A15B-4D91-A7E7-46F5E87F4600}" type="pres">
      <dgm:prSet presAssocID="{68FFAAAB-DACF-4E5C-9ED2-517EB2479A8C}" presName="parentText" presStyleLbl="node1" presStyleIdx="5" presStyleCnt="7">
        <dgm:presLayoutVars>
          <dgm:chMax val="0"/>
          <dgm:bulletEnabled val="1"/>
        </dgm:presLayoutVars>
      </dgm:prSet>
      <dgm:spPr/>
      <dgm:t>
        <a:bodyPr/>
        <a:lstStyle/>
        <a:p>
          <a:endParaRPr lang="es-MX"/>
        </a:p>
      </dgm:t>
    </dgm:pt>
    <dgm:pt modelId="{A6686FE4-BC12-42E2-807F-BE8FAC9285ED}" type="pres">
      <dgm:prSet presAssocID="{81F9AB30-D01B-4F18-8F86-6E8A11BE179A}" presName="spacer" presStyleCnt="0"/>
      <dgm:spPr/>
    </dgm:pt>
    <dgm:pt modelId="{06EE2F62-0349-4FD1-B139-15ACA6E4A88F}" type="pres">
      <dgm:prSet presAssocID="{E71D8E98-85FD-4A0B-B239-FBCF0B7A2454}" presName="parentText" presStyleLbl="node1" presStyleIdx="6" presStyleCnt="7">
        <dgm:presLayoutVars>
          <dgm:chMax val="0"/>
          <dgm:bulletEnabled val="1"/>
        </dgm:presLayoutVars>
      </dgm:prSet>
      <dgm:spPr/>
      <dgm:t>
        <a:bodyPr/>
        <a:lstStyle/>
        <a:p>
          <a:endParaRPr lang="es-MX"/>
        </a:p>
      </dgm:t>
    </dgm:pt>
  </dgm:ptLst>
  <dgm:cxnLst>
    <dgm:cxn modelId="{464C032F-6A43-4963-A036-72AC42C6F982}" srcId="{346C5612-12DF-427A-B957-6137525A8E50}" destId="{E71D8E98-85FD-4A0B-B239-FBCF0B7A2454}" srcOrd="6" destOrd="0" parTransId="{4CCFF139-1031-44F0-B626-9E0D2A592619}" sibTransId="{649E0C6C-BD8A-43F4-A063-00FB525F3B22}"/>
    <dgm:cxn modelId="{8368FF44-7FAE-493A-AB37-3698C303DACB}" type="presOf" srcId="{AFC9A18A-CFF3-49A2-B3D9-C2CDE0816A91}" destId="{B083F98C-0FFB-422F-B9CA-AA69A138DF36}" srcOrd="0" destOrd="0" presId="urn:microsoft.com/office/officeart/2005/8/layout/vList2"/>
    <dgm:cxn modelId="{AADCE147-F0A9-4AFF-AB67-EB17828DDCB5}" srcId="{346C5612-12DF-427A-B957-6137525A8E50}" destId="{15BB4566-69D0-406E-994E-4CD558167D35}" srcOrd="2" destOrd="0" parTransId="{71EEF5A9-72E2-41B3-B566-73A69B1F1BE8}" sibTransId="{BD5F749A-B508-49AE-85AA-C6389C9118E9}"/>
    <dgm:cxn modelId="{AF003531-B5EE-4A95-B707-73AE34DD0A54}" srcId="{346C5612-12DF-427A-B957-6137525A8E50}" destId="{68FFAAAB-DACF-4E5C-9ED2-517EB2479A8C}" srcOrd="5" destOrd="0" parTransId="{0D1FD92A-6FE0-4EFE-91E9-D7AC805E9622}" sibTransId="{81F9AB30-D01B-4F18-8F86-6E8A11BE179A}"/>
    <dgm:cxn modelId="{10C8454B-0E12-4406-896E-E9D0425B3A32}" type="presOf" srcId="{AD3EF6E6-EBBE-48E7-8ED2-3D66827C4741}" destId="{5B4BBAC3-B1E0-4F52-B38B-456AF7151E48}" srcOrd="0" destOrd="0" presId="urn:microsoft.com/office/officeart/2005/8/layout/vList2"/>
    <dgm:cxn modelId="{D36CF147-D64F-4134-9D74-E587FD5ECC7D}" type="presOf" srcId="{15BB4566-69D0-406E-994E-4CD558167D35}" destId="{D4401BDC-CD7E-49A7-A614-D8718828B59F}" srcOrd="0" destOrd="0" presId="urn:microsoft.com/office/officeart/2005/8/layout/vList2"/>
    <dgm:cxn modelId="{A8516DB5-8C75-429C-B475-55CF1F8980A2}" type="presOf" srcId="{8ADBF9DE-B4E5-4CAE-A649-FC70732A24C6}" destId="{736049DE-B948-41D2-A7B1-C143B9EE55C8}" srcOrd="0" destOrd="0" presId="urn:microsoft.com/office/officeart/2005/8/layout/vList2"/>
    <dgm:cxn modelId="{F495F05B-CEA9-432A-95E9-0BAD7208CB4E}" type="presOf" srcId="{68FFAAAB-DACF-4E5C-9ED2-517EB2479A8C}" destId="{3E017A62-A15B-4D91-A7E7-46F5E87F4600}" srcOrd="0" destOrd="0" presId="urn:microsoft.com/office/officeart/2005/8/layout/vList2"/>
    <dgm:cxn modelId="{BE4A64C6-1E31-431E-BD64-FC67042139AC}" srcId="{346C5612-12DF-427A-B957-6137525A8E50}" destId="{AD3EF6E6-EBBE-48E7-8ED2-3D66827C4741}" srcOrd="1" destOrd="0" parTransId="{F4B647CD-7F04-4E36-A673-3C4E366F0037}" sibTransId="{71F87CF3-8261-4A33-9964-A5A42284E97F}"/>
    <dgm:cxn modelId="{1EBC0B5B-1159-4975-AE36-8724B2FBE4A2}" type="presOf" srcId="{0A13593C-F3C8-465F-B760-A3644E517B06}" destId="{BF89BA71-9BA0-4E0E-AFD6-EFB0DEC17496}" srcOrd="0" destOrd="0" presId="urn:microsoft.com/office/officeart/2005/8/layout/vList2"/>
    <dgm:cxn modelId="{9E830BE3-0833-4AFF-9CE0-159DB32AADD6}" srcId="{346C5612-12DF-427A-B957-6137525A8E50}" destId="{0A13593C-F3C8-465F-B760-A3644E517B06}" srcOrd="4" destOrd="0" parTransId="{C137AA47-48DC-4225-922E-382003F1AFF3}" sibTransId="{E3631C0B-F57C-451A-9C45-34C3391DE37E}"/>
    <dgm:cxn modelId="{5955D70E-E5EB-4CCB-AB57-D9B433BB3E04}" type="presOf" srcId="{346C5612-12DF-427A-B957-6137525A8E50}" destId="{A41A3E22-43FC-40F0-AA3A-3BD1851DEC30}" srcOrd="0" destOrd="0" presId="urn:microsoft.com/office/officeart/2005/8/layout/vList2"/>
    <dgm:cxn modelId="{9E4ADDC2-CE3E-45B4-98BB-C43B3E97A1D4}" type="presOf" srcId="{E71D8E98-85FD-4A0B-B239-FBCF0B7A2454}" destId="{06EE2F62-0349-4FD1-B139-15ACA6E4A88F}" srcOrd="0" destOrd="0" presId="urn:microsoft.com/office/officeart/2005/8/layout/vList2"/>
    <dgm:cxn modelId="{70C0E593-7B5F-4900-8725-CDF53A82EAF0}" srcId="{346C5612-12DF-427A-B957-6137525A8E50}" destId="{AFC9A18A-CFF3-49A2-B3D9-C2CDE0816A91}" srcOrd="0" destOrd="0" parTransId="{6A475DB0-9B44-4558-8824-98CCF4C2F07D}" sibTransId="{849ECAD7-2352-42AE-97ED-6782E1D2D029}"/>
    <dgm:cxn modelId="{B86A5E19-6520-4569-A8E0-73C66ABD536D}" srcId="{346C5612-12DF-427A-B957-6137525A8E50}" destId="{8ADBF9DE-B4E5-4CAE-A649-FC70732A24C6}" srcOrd="3" destOrd="0" parTransId="{3C1B63C3-B7FD-48C4-839D-FECDB5B63CFB}" sibTransId="{94E38AAF-2527-4BC9-BBD0-7A493805BC34}"/>
    <dgm:cxn modelId="{394CF01B-D11B-4CFE-88E3-8F065A68C941}" type="presParOf" srcId="{A41A3E22-43FC-40F0-AA3A-3BD1851DEC30}" destId="{B083F98C-0FFB-422F-B9CA-AA69A138DF36}" srcOrd="0" destOrd="0" presId="urn:microsoft.com/office/officeart/2005/8/layout/vList2"/>
    <dgm:cxn modelId="{BCBE3487-6D32-4596-A7EE-43A03F253357}" type="presParOf" srcId="{A41A3E22-43FC-40F0-AA3A-3BD1851DEC30}" destId="{0539AE3D-2F7A-44BA-8F46-7B7C554B4133}" srcOrd="1" destOrd="0" presId="urn:microsoft.com/office/officeart/2005/8/layout/vList2"/>
    <dgm:cxn modelId="{F63EA15D-F016-44BB-9DDE-A19E6027F003}" type="presParOf" srcId="{A41A3E22-43FC-40F0-AA3A-3BD1851DEC30}" destId="{5B4BBAC3-B1E0-4F52-B38B-456AF7151E48}" srcOrd="2" destOrd="0" presId="urn:microsoft.com/office/officeart/2005/8/layout/vList2"/>
    <dgm:cxn modelId="{E2BF1151-5E72-4872-86EB-142D26E030FA}" type="presParOf" srcId="{A41A3E22-43FC-40F0-AA3A-3BD1851DEC30}" destId="{E4E01DF7-EFAF-417A-B141-9A4359891D37}" srcOrd="3" destOrd="0" presId="urn:microsoft.com/office/officeart/2005/8/layout/vList2"/>
    <dgm:cxn modelId="{5F4057FE-E526-4320-8071-3C95819DF74D}" type="presParOf" srcId="{A41A3E22-43FC-40F0-AA3A-3BD1851DEC30}" destId="{D4401BDC-CD7E-49A7-A614-D8718828B59F}" srcOrd="4" destOrd="0" presId="urn:microsoft.com/office/officeart/2005/8/layout/vList2"/>
    <dgm:cxn modelId="{C5D43B84-00C7-4793-9B14-F6EF4B8A15C7}" type="presParOf" srcId="{A41A3E22-43FC-40F0-AA3A-3BD1851DEC30}" destId="{16E82886-74A9-43D9-8B46-85CEF3D1501A}" srcOrd="5" destOrd="0" presId="urn:microsoft.com/office/officeart/2005/8/layout/vList2"/>
    <dgm:cxn modelId="{4654B69C-D500-417A-8B53-E07ED31BEAB1}" type="presParOf" srcId="{A41A3E22-43FC-40F0-AA3A-3BD1851DEC30}" destId="{736049DE-B948-41D2-A7B1-C143B9EE55C8}" srcOrd="6" destOrd="0" presId="urn:microsoft.com/office/officeart/2005/8/layout/vList2"/>
    <dgm:cxn modelId="{42240EC9-D47F-4433-84AA-EFF6323B06EA}" type="presParOf" srcId="{A41A3E22-43FC-40F0-AA3A-3BD1851DEC30}" destId="{EE7B39F7-FB38-4555-8A3D-A99A10ADDCB6}" srcOrd="7" destOrd="0" presId="urn:microsoft.com/office/officeart/2005/8/layout/vList2"/>
    <dgm:cxn modelId="{1A16C94E-1691-4223-9221-7F7E9A55D402}" type="presParOf" srcId="{A41A3E22-43FC-40F0-AA3A-3BD1851DEC30}" destId="{BF89BA71-9BA0-4E0E-AFD6-EFB0DEC17496}" srcOrd="8" destOrd="0" presId="urn:microsoft.com/office/officeart/2005/8/layout/vList2"/>
    <dgm:cxn modelId="{7414FFAC-2432-4AB5-A448-C223BFC2EE24}" type="presParOf" srcId="{A41A3E22-43FC-40F0-AA3A-3BD1851DEC30}" destId="{1B4F6934-1F66-405C-8C4A-41ECCB140E35}" srcOrd="9" destOrd="0" presId="urn:microsoft.com/office/officeart/2005/8/layout/vList2"/>
    <dgm:cxn modelId="{DB734C20-EA90-496B-9005-D235F4166BD9}" type="presParOf" srcId="{A41A3E22-43FC-40F0-AA3A-3BD1851DEC30}" destId="{3E017A62-A15B-4D91-A7E7-46F5E87F4600}" srcOrd="10" destOrd="0" presId="urn:microsoft.com/office/officeart/2005/8/layout/vList2"/>
    <dgm:cxn modelId="{DF218C4E-2745-4F15-9F7B-0BFBB2971525}" type="presParOf" srcId="{A41A3E22-43FC-40F0-AA3A-3BD1851DEC30}" destId="{A6686FE4-BC12-42E2-807F-BE8FAC9285ED}" srcOrd="11" destOrd="0" presId="urn:microsoft.com/office/officeart/2005/8/layout/vList2"/>
    <dgm:cxn modelId="{2B71BFD6-1BDB-46CE-9E9F-0F64436C59FB}" type="presParOf" srcId="{A41A3E22-43FC-40F0-AA3A-3BD1851DEC30}" destId="{06EE2F62-0349-4FD1-B139-15ACA6E4A88F}"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5DEB58-C406-4089-9268-289A878F4A07}" type="doc">
      <dgm:prSet loTypeId="urn:microsoft.com/office/officeart/2005/8/layout/cycle3" loCatId="cycle" qsTypeId="urn:microsoft.com/office/officeart/2005/8/quickstyle/simple1" qsCatId="simple" csTypeId="urn:microsoft.com/office/officeart/2005/8/colors/accent6_4" csCatId="accent6" phldr="1"/>
      <dgm:spPr/>
      <dgm:t>
        <a:bodyPr/>
        <a:lstStyle/>
        <a:p>
          <a:endParaRPr lang="es-MX"/>
        </a:p>
      </dgm:t>
    </dgm:pt>
    <dgm:pt modelId="{2E10E0CF-8432-461C-A32A-278762B49EAD}">
      <dgm:prSet phldrT="[Texto]" custT="1"/>
      <dgm:spPr/>
      <dgm:t>
        <a:bodyPr/>
        <a:lstStyle/>
        <a:p>
          <a:pPr algn="just"/>
          <a:r>
            <a:rPr lang="es-MX" sz="800" dirty="0" smtClean="0">
              <a:solidFill>
                <a:schemeClr val="tx1"/>
              </a:solidFill>
              <a:latin typeface="Century Gothic" panose="020B0502020202020204" pitchFamily="34" charset="0"/>
            </a:rPr>
            <a:t>Son un importante motor de desarrollo del país.</a:t>
          </a:r>
          <a:endParaRPr lang="es-MX" sz="800" dirty="0">
            <a:solidFill>
              <a:schemeClr val="tx1"/>
            </a:solidFill>
          </a:endParaRPr>
        </a:p>
      </dgm:t>
    </dgm:pt>
    <dgm:pt modelId="{13F5A561-D162-4532-9F57-F55EBE6635B9}" type="parTrans" cxnId="{EE3A4507-100C-468F-BFFF-0BBDD51519AB}">
      <dgm:prSet/>
      <dgm:spPr/>
      <dgm:t>
        <a:bodyPr/>
        <a:lstStyle/>
        <a:p>
          <a:pPr algn="just"/>
          <a:endParaRPr lang="es-MX" sz="2800">
            <a:solidFill>
              <a:schemeClr val="tx1"/>
            </a:solidFill>
          </a:endParaRPr>
        </a:p>
      </dgm:t>
    </dgm:pt>
    <dgm:pt modelId="{7C4214B8-3884-4294-B683-9BAF80D05F28}" type="sibTrans" cxnId="{EE3A4507-100C-468F-BFFF-0BBDD51519AB}">
      <dgm:prSet/>
      <dgm:spPr>
        <a:solidFill>
          <a:srgbClr val="827541"/>
        </a:solidFill>
      </dgm:spPr>
      <dgm:t>
        <a:bodyPr/>
        <a:lstStyle/>
        <a:p>
          <a:pPr algn="just"/>
          <a:endParaRPr lang="es-MX" sz="2800">
            <a:solidFill>
              <a:schemeClr val="tx1"/>
            </a:solidFill>
          </a:endParaRPr>
        </a:p>
      </dgm:t>
    </dgm:pt>
    <dgm:pt modelId="{CAE32384-DDF3-486B-93DA-3967BB0B7A5C}">
      <dgm:prSet phldrT="[Texto]" custT="1"/>
      <dgm:spPr/>
      <dgm:t>
        <a:bodyPr/>
        <a:lstStyle/>
        <a:p>
          <a:pPr algn="just"/>
          <a:r>
            <a:rPr lang="es-MX" sz="800" dirty="0" smtClean="0">
              <a:solidFill>
                <a:schemeClr val="tx1"/>
              </a:solidFill>
              <a:latin typeface="Century Gothic" panose="020B0502020202020204" pitchFamily="34" charset="0"/>
            </a:rPr>
            <a:t>Tienen una gran movilidad, permitiéndoles ampliar o disminuir el tamaño de la planta, así como cambiar los procesos técnicos necesarios. </a:t>
          </a:r>
          <a:endParaRPr lang="es-MX" sz="800" dirty="0">
            <a:solidFill>
              <a:schemeClr val="tx1"/>
            </a:solidFill>
          </a:endParaRPr>
        </a:p>
      </dgm:t>
    </dgm:pt>
    <dgm:pt modelId="{3195A96D-EBFF-4289-B218-0C4422484BEB}" type="parTrans" cxnId="{1B43BCEB-4F53-402A-ACA6-24FE81043011}">
      <dgm:prSet/>
      <dgm:spPr/>
      <dgm:t>
        <a:bodyPr/>
        <a:lstStyle/>
        <a:p>
          <a:pPr algn="just"/>
          <a:endParaRPr lang="es-MX" sz="2800">
            <a:solidFill>
              <a:schemeClr val="tx1"/>
            </a:solidFill>
          </a:endParaRPr>
        </a:p>
      </dgm:t>
    </dgm:pt>
    <dgm:pt modelId="{F7E7BB03-C8B4-4084-9FF4-037F4CB27250}" type="sibTrans" cxnId="{1B43BCEB-4F53-402A-ACA6-24FE81043011}">
      <dgm:prSet/>
      <dgm:spPr/>
      <dgm:t>
        <a:bodyPr/>
        <a:lstStyle/>
        <a:p>
          <a:pPr algn="just"/>
          <a:endParaRPr lang="es-MX" sz="2800">
            <a:solidFill>
              <a:schemeClr val="tx1"/>
            </a:solidFill>
          </a:endParaRPr>
        </a:p>
      </dgm:t>
    </dgm:pt>
    <dgm:pt modelId="{FE89FA9D-9506-4905-932A-7A9CDEF752AD}">
      <dgm:prSet phldrT="[Texto]" custT="1"/>
      <dgm:spPr/>
      <dgm:t>
        <a:bodyPr/>
        <a:lstStyle/>
        <a:p>
          <a:pPr algn="just"/>
          <a:r>
            <a:rPr lang="es-MX" sz="800" dirty="0" smtClean="0">
              <a:solidFill>
                <a:schemeClr val="tx1"/>
              </a:solidFill>
              <a:latin typeface="Century Gothic" panose="020B0502020202020204" pitchFamily="34" charset="0"/>
            </a:rPr>
            <a:t>Por su dinamismo tienen posibilidad de crecimiento y de llegar a convertirse en una empresa grande. </a:t>
          </a:r>
          <a:endParaRPr lang="es-MX" sz="800" dirty="0">
            <a:solidFill>
              <a:schemeClr val="tx1"/>
            </a:solidFill>
          </a:endParaRPr>
        </a:p>
      </dgm:t>
    </dgm:pt>
    <dgm:pt modelId="{993132B2-0A42-48D3-A4C9-B9D2B8D88AEA}" type="parTrans" cxnId="{73C2B0F2-CD0D-4D70-937B-C1BE1FC82356}">
      <dgm:prSet/>
      <dgm:spPr/>
      <dgm:t>
        <a:bodyPr/>
        <a:lstStyle/>
        <a:p>
          <a:pPr algn="just"/>
          <a:endParaRPr lang="es-MX" sz="2800">
            <a:solidFill>
              <a:schemeClr val="tx1"/>
            </a:solidFill>
          </a:endParaRPr>
        </a:p>
      </dgm:t>
    </dgm:pt>
    <dgm:pt modelId="{8431FA8F-E097-4063-B197-0589428D8D5D}" type="sibTrans" cxnId="{73C2B0F2-CD0D-4D70-937B-C1BE1FC82356}">
      <dgm:prSet/>
      <dgm:spPr/>
      <dgm:t>
        <a:bodyPr/>
        <a:lstStyle/>
        <a:p>
          <a:pPr algn="just"/>
          <a:endParaRPr lang="es-MX" sz="2800">
            <a:solidFill>
              <a:schemeClr val="tx1"/>
            </a:solidFill>
          </a:endParaRPr>
        </a:p>
      </dgm:t>
    </dgm:pt>
    <dgm:pt modelId="{E0BCDD1A-3BB5-4393-9A20-8495817E18B3}">
      <dgm:prSet phldrT="[Texto]" custT="1"/>
      <dgm:spPr/>
      <dgm:t>
        <a:bodyPr/>
        <a:lstStyle/>
        <a:p>
          <a:pPr algn="just"/>
          <a:r>
            <a:rPr lang="es-MX" sz="800" dirty="0" smtClean="0">
              <a:solidFill>
                <a:schemeClr val="tx1"/>
              </a:solidFill>
              <a:latin typeface="Century Gothic" panose="020B0502020202020204" pitchFamily="34" charset="0"/>
            </a:rPr>
            <a:t>Absorben una porción importante de la población económicamente activa, debido a su gran capacidad de generar empleos. </a:t>
          </a:r>
          <a:endParaRPr lang="es-MX" sz="800" dirty="0">
            <a:solidFill>
              <a:schemeClr val="tx1"/>
            </a:solidFill>
          </a:endParaRPr>
        </a:p>
      </dgm:t>
    </dgm:pt>
    <dgm:pt modelId="{084E4351-1C2A-4A6A-8161-9676A42D4A4D}" type="parTrans" cxnId="{00D90D19-FB70-4C67-9096-FEC1BE7604F0}">
      <dgm:prSet/>
      <dgm:spPr/>
      <dgm:t>
        <a:bodyPr/>
        <a:lstStyle/>
        <a:p>
          <a:pPr algn="just"/>
          <a:endParaRPr lang="es-MX" sz="2800">
            <a:solidFill>
              <a:schemeClr val="tx1"/>
            </a:solidFill>
          </a:endParaRPr>
        </a:p>
      </dgm:t>
    </dgm:pt>
    <dgm:pt modelId="{771220E4-D0B2-41C5-9CB2-BDEE2CDE6213}" type="sibTrans" cxnId="{00D90D19-FB70-4C67-9096-FEC1BE7604F0}">
      <dgm:prSet/>
      <dgm:spPr/>
      <dgm:t>
        <a:bodyPr/>
        <a:lstStyle/>
        <a:p>
          <a:pPr algn="just"/>
          <a:endParaRPr lang="es-MX" sz="2800">
            <a:solidFill>
              <a:schemeClr val="tx1"/>
            </a:solidFill>
          </a:endParaRPr>
        </a:p>
      </dgm:t>
    </dgm:pt>
    <dgm:pt modelId="{441E9B22-6105-4EA1-954A-5413705FAD0F}">
      <dgm:prSet phldrT="[Texto]" custT="1"/>
      <dgm:spPr/>
      <dgm:t>
        <a:bodyPr/>
        <a:lstStyle/>
        <a:p>
          <a:pPr algn="just"/>
          <a:r>
            <a:rPr lang="es-MX" sz="800" dirty="0" smtClean="0">
              <a:solidFill>
                <a:schemeClr val="tx1"/>
              </a:solidFill>
              <a:latin typeface="Century Gothic" panose="020B0502020202020204" pitchFamily="34" charset="0"/>
            </a:rPr>
            <a:t>Asimilan y adaptan nuevas tecnologías con relativa facilidad. </a:t>
          </a:r>
          <a:endParaRPr lang="es-MX" sz="800" dirty="0">
            <a:solidFill>
              <a:schemeClr val="tx1"/>
            </a:solidFill>
          </a:endParaRPr>
        </a:p>
      </dgm:t>
    </dgm:pt>
    <dgm:pt modelId="{1F1E405C-454F-4CFC-8832-ABEC23DA45D1}" type="parTrans" cxnId="{D6606FE8-AA2C-4453-9E5F-4B21A18523A2}">
      <dgm:prSet/>
      <dgm:spPr/>
      <dgm:t>
        <a:bodyPr/>
        <a:lstStyle/>
        <a:p>
          <a:pPr algn="just"/>
          <a:endParaRPr lang="es-MX" sz="2800">
            <a:solidFill>
              <a:schemeClr val="tx1"/>
            </a:solidFill>
          </a:endParaRPr>
        </a:p>
      </dgm:t>
    </dgm:pt>
    <dgm:pt modelId="{FD86C686-E14F-4945-AED2-0CCC7566567B}" type="sibTrans" cxnId="{D6606FE8-AA2C-4453-9E5F-4B21A18523A2}">
      <dgm:prSet/>
      <dgm:spPr/>
      <dgm:t>
        <a:bodyPr/>
        <a:lstStyle/>
        <a:p>
          <a:pPr algn="just"/>
          <a:endParaRPr lang="es-MX" sz="2800">
            <a:solidFill>
              <a:schemeClr val="tx1"/>
            </a:solidFill>
          </a:endParaRPr>
        </a:p>
      </dgm:t>
    </dgm:pt>
    <dgm:pt modelId="{FBAF6276-DCDB-4FC4-B319-DB066C54C1A7}">
      <dgm:prSet phldrT="[Texto]" custT="1"/>
      <dgm:spPr/>
      <dgm:t>
        <a:bodyPr/>
        <a:lstStyle/>
        <a:p>
          <a:pPr algn="just"/>
          <a:r>
            <a:rPr lang="es-MX" sz="800" dirty="0" smtClean="0">
              <a:solidFill>
                <a:schemeClr val="tx1"/>
              </a:solidFill>
              <a:latin typeface="Century Gothic" panose="020B0502020202020204" pitchFamily="34" charset="0"/>
            </a:rPr>
            <a:t>Se establecen en diversas regiones del país y contribuyen al desarrollo local y regional por sus efectos multiplicadores. </a:t>
          </a:r>
          <a:endParaRPr lang="es-MX" sz="800" dirty="0">
            <a:solidFill>
              <a:schemeClr val="tx1"/>
            </a:solidFill>
          </a:endParaRPr>
        </a:p>
      </dgm:t>
    </dgm:pt>
    <dgm:pt modelId="{F07E3F37-1358-43FC-B6DC-D2FD894F234D}" type="parTrans" cxnId="{BCE6E8C6-FA4E-4D93-A9D7-DA26B9AFF439}">
      <dgm:prSet/>
      <dgm:spPr/>
      <dgm:t>
        <a:bodyPr/>
        <a:lstStyle/>
        <a:p>
          <a:pPr algn="just"/>
          <a:endParaRPr lang="es-MX" sz="2800">
            <a:solidFill>
              <a:schemeClr val="tx1"/>
            </a:solidFill>
          </a:endParaRPr>
        </a:p>
      </dgm:t>
    </dgm:pt>
    <dgm:pt modelId="{41522428-BAE9-4C5D-9CB0-4D589DFEC3BC}" type="sibTrans" cxnId="{BCE6E8C6-FA4E-4D93-A9D7-DA26B9AFF439}">
      <dgm:prSet/>
      <dgm:spPr/>
      <dgm:t>
        <a:bodyPr/>
        <a:lstStyle/>
        <a:p>
          <a:pPr algn="just"/>
          <a:endParaRPr lang="es-MX" sz="2800">
            <a:solidFill>
              <a:schemeClr val="tx1"/>
            </a:solidFill>
          </a:endParaRPr>
        </a:p>
      </dgm:t>
    </dgm:pt>
    <dgm:pt modelId="{6553BC1E-28E7-4615-9FB2-DBD3E65BE8C4}">
      <dgm:prSet phldrT="[Texto]" custT="1"/>
      <dgm:spPr/>
      <dgm:t>
        <a:bodyPr/>
        <a:lstStyle/>
        <a:p>
          <a:pPr algn="just"/>
          <a:r>
            <a:rPr lang="es-MX" sz="800" smtClean="0">
              <a:solidFill>
                <a:schemeClr val="tx1"/>
              </a:solidFill>
              <a:latin typeface="Century Gothic" panose="020B0502020202020204" pitchFamily="34" charset="0"/>
            </a:rPr>
            <a:t>Cuentan con una buena administración, aunque en muchos casos influenciada por la opinión personal del o los dueños del negocio.</a:t>
          </a:r>
          <a:endParaRPr lang="es-MX" sz="800" dirty="0">
            <a:solidFill>
              <a:schemeClr val="tx1"/>
            </a:solidFill>
          </a:endParaRPr>
        </a:p>
      </dgm:t>
    </dgm:pt>
    <dgm:pt modelId="{9B79C103-16D4-46FF-AE72-FE321C63FFC2}" type="parTrans" cxnId="{B7821113-D20F-4D5F-A6EF-CEA1BB9F3AEC}">
      <dgm:prSet/>
      <dgm:spPr/>
      <dgm:t>
        <a:bodyPr/>
        <a:lstStyle/>
        <a:p>
          <a:pPr algn="just"/>
          <a:endParaRPr lang="es-MX" sz="2800">
            <a:solidFill>
              <a:schemeClr val="tx1"/>
            </a:solidFill>
          </a:endParaRPr>
        </a:p>
      </dgm:t>
    </dgm:pt>
    <dgm:pt modelId="{EB1244A9-B621-4943-BECA-3101034CD664}" type="sibTrans" cxnId="{B7821113-D20F-4D5F-A6EF-CEA1BB9F3AEC}">
      <dgm:prSet/>
      <dgm:spPr/>
      <dgm:t>
        <a:bodyPr/>
        <a:lstStyle/>
        <a:p>
          <a:pPr algn="just"/>
          <a:endParaRPr lang="es-MX" sz="2800">
            <a:solidFill>
              <a:schemeClr val="tx1"/>
            </a:solidFill>
          </a:endParaRPr>
        </a:p>
      </dgm:t>
    </dgm:pt>
    <dgm:pt modelId="{C2AF5795-4482-4412-A2D1-A12429950C6C}" type="pres">
      <dgm:prSet presAssocID="{775DEB58-C406-4089-9268-289A878F4A07}" presName="Name0" presStyleCnt="0">
        <dgm:presLayoutVars>
          <dgm:dir/>
          <dgm:resizeHandles val="exact"/>
        </dgm:presLayoutVars>
      </dgm:prSet>
      <dgm:spPr/>
      <dgm:t>
        <a:bodyPr/>
        <a:lstStyle/>
        <a:p>
          <a:endParaRPr lang="es-MX"/>
        </a:p>
      </dgm:t>
    </dgm:pt>
    <dgm:pt modelId="{88A31FFD-2290-41DE-9D18-FCB1F45732AA}" type="pres">
      <dgm:prSet presAssocID="{775DEB58-C406-4089-9268-289A878F4A07}" presName="cycle" presStyleCnt="0"/>
      <dgm:spPr/>
    </dgm:pt>
    <dgm:pt modelId="{54D74C09-D8B5-49E2-9526-006C2498AE90}" type="pres">
      <dgm:prSet presAssocID="{2E10E0CF-8432-461C-A32A-278762B49EAD}" presName="nodeFirstNode" presStyleLbl="node1" presStyleIdx="0" presStyleCnt="7">
        <dgm:presLayoutVars>
          <dgm:bulletEnabled val="1"/>
        </dgm:presLayoutVars>
      </dgm:prSet>
      <dgm:spPr/>
      <dgm:t>
        <a:bodyPr/>
        <a:lstStyle/>
        <a:p>
          <a:endParaRPr lang="es-MX"/>
        </a:p>
      </dgm:t>
    </dgm:pt>
    <dgm:pt modelId="{E57C39BA-BD8E-4E01-A4C6-41989DF53E6A}" type="pres">
      <dgm:prSet presAssocID="{7C4214B8-3884-4294-B683-9BAF80D05F28}" presName="sibTransFirstNode" presStyleLbl="bgShp" presStyleIdx="0" presStyleCnt="1" custScaleX="102944" custLinFactNeighborX="2231" custLinFactNeighborY="-13"/>
      <dgm:spPr/>
      <dgm:t>
        <a:bodyPr/>
        <a:lstStyle/>
        <a:p>
          <a:endParaRPr lang="es-MX"/>
        </a:p>
      </dgm:t>
    </dgm:pt>
    <dgm:pt modelId="{44E280C7-D0AB-48DC-8588-535494B514A8}" type="pres">
      <dgm:prSet presAssocID="{CAE32384-DDF3-486B-93DA-3967BB0B7A5C}" presName="nodeFollowingNodes" presStyleLbl="node1" presStyleIdx="1" presStyleCnt="7">
        <dgm:presLayoutVars>
          <dgm:bulletEnabled val="1"/>
        </dgm:presLayoutVars>
      </dgm:prSet>
      <dgm:spPr/>
      <dgm:t>
        <a:bodyPr/>
        <a:lstStyle/>
        <a:p>
          <a:endParaRPr lang="es-MX"/>
        </a:p>
      </dgm:t>
    </dgm:pt>
    <dgm:pt modelId="{C54835F2-797F-4964-8DA8-070A9BEA30EE}" type="pres">
      <dgm:prSet presAssocID="{FE89FA9D-9506-4905-932A-7A9CDEF752AD}" presName="nodeFollowingNodes" presStyleLbl="node1" presStyleIdx="2" presStyleCnt="7">
        <dgm:presLayoutVars>
          <dgm:bulletEnabled val="1"/>
        </dgm:presLayoutVars>
      </dgm:prSet>
      <dgm:spPr/>
      <dgm:t>
        <a:bodyPr/>
        <a:lstStyle/>
        <a:p>
          <a:endParaRPr lang="es-MX"/>
        </a:p>
      </dgm:t>
    </dgm:pt>
    <dgm:pt modelId="{AAA6485A-A913-43AA-A5EC-5B4F6AE7E0E5}" type="pres">
      <dgm:prSet presAssocID="{E0BCDD1A-3BB5-4393-9A20-8495817E18B3}" presName="nodeFollowingNodes" presStyleLbl="node1" presStyleIdx="3" presStyleCnt="7">
        <dgm:presLayoutVars>
          <dgm:bulletEnabled val="1"/>
        </dgm:presLayoutVars>
      </dgm:prSet>
      <dgm:spPr/>
      <dgm:t>
        <a:bodyPr/>
        <a:lstStyle/>
        <a:p>
          <a:endParaRPr lang="es-MX"/>
        </a:p>
      </dgm:t>
    </dgm:pt>
    <dgm:pt modelId="{29E43431-584A-46F1-B52F-7DFA5A7C1376}" type="pres">
      <dgm:prSet presAssocID="{441E9B22-6105-4EA1-954A-5413705FAD0F}" presName="nodeFollowingNodes" presStyleLbl="node1" presStyleIdx="4" presStyleCnt="7">
        <dgm:presLayoutVars>
          <dgm:bulletEnabled val="1"/>
        </dgm:presLayoutVars>
      </dgm:prSet>
      <dgm:spPr/>
      <dgm:t>
        <a:bodyPr/>
        <a:lstStyle/>
        <a:p>
          <a:endParaRPr lang="es-MX"/>
        </a:p>
      </dgm:t>
    </dgm:pt>
    <dgm:pt modelId="{E0658665-275F-4329-BB91-799C01AF36A7}" type="pres">
      <dgm:prSet presAssocID="{FBAF6276-DCDB-4FC4-B319-DB066C54C1A7}" presName="nodeFollowingNodes" presStyleLbl="node1" presStyleIdx="5" presStyleCnt="7">
        <dgm:presLayoutVars>
          <dgm:bulletEnabled val="1"/>
        </dgm:presLayoutVars>
      </dgm:prSet>
      <dgm:spPr/>
      <dgm:t>
        <a:bodyPr/>
        <a:lstStyle/>
        <a:p>
          <a:endParaRPr lang="es-MX"/>
        </a:p>
      </dgm:t>
    </dgm:pt>
    <dgm:pt modelId="{674342FA-3EDD-48A4-BFDC-DEA2353CC906}" type="pres">
      <dgm:prSet presAssocID="{6553BC1E-28E7-4615-9FB2-DBD3E65BE8C4}" presName="nodeFollowingNodes" presStyleLbl="node1" presStyleIdx="6" presStyleCnt="7">
        <dgm:presLayoutVars>
          <dgm:bulletEnabled val="1"/>
        </dgm:presLayoutVars>
      </dgm:prSet>
      <dgm:spPr/>
      <dgm:t>
        <a:bodyPr/>
        <a:lstStyle/>
        <a:p>
          <a:endParaRPr lang="es-MX"/>
        </a:p>
      </dgm:t>
    </dgm:pt>
  </dgm:ptLst>
  <dgm:cxnLst>
    <dgm:cxn modelId="{26E3C0A9-B5DE-443D-B457-D8F1F3EC6DFB}" type="presOf" srcId="{FBAF6276-DCDB-4FC4-B319-DB066C54C1A7}" destId="{E0658665-275F-4329-BB91-799C01AF36A7}" srcOrd="0" destOrd="0" presId="urn:microsoft.com/office/officeart/2005/8/layout/cycle3"/>
    <dgm:cxn modelId="{EE3A4507-100C-468F-BFFF-0BBDD51519AB}" srcId="{775DEB58-C406-4089-9268-289A878F4A07}" destId="{2E10E0CF-8432-461C-A32A-278762B49EAD}" srcOrd="0" destOrd="0" parTransId="{13F5A561-D162-4532-9F57-F55EBE6635B9}" sibTransId="{7C4214B8-3884-4294-B683-9BAF80D05F28}"/>
    <dgm:cxn modelId="{D0F7CFE9-5D97-4504-8C21-2BD9658605E5}" type="presOf" srcId="{775DEB58-C406-4089-9268-289A878F4A07}" destId="{C2AF5795-4482-4412-A2D1-A12429950C6C}" srcOrd="0" destOrd="0" presId="urn:microsoft.com/office/officeart/2005/8/layout/cycle3"/>
    <dgm:cxn modelId="{73C2B0F2-CD0D-4D70-937B-C1BE1FC82356}" srcId="{775DEB58-C406-4089-9268-289A878F4A07}" destId="{FE89FA9D-9506-4905-932A-7A9CDEF752AD}" srcOrd="2" destOrd="0" parTransId="{993132B2-0A42-48D3-A4C9-B9D2B8D88AEA}" sibTransId="{8431FA8F-E097-4063-B197-0589428D8D5D}"/>
    <dgm:cxn modelId="{00D90D19-FB70-4C67-9096-FEC1BE7604F0}" srcId="{775DEB58-C406-4089-9268-289A878F4A07}" destId="{E0BCDD1A-3BB5-4393-9A20-8495817E18B3}" srcOrd="3" destOrd="0" parTransId="{084E4351-1C2A-4A6A-8161-9676A42D4A4D}" sibTransId="{771220E4-D0B2-41C5-9CB2-BDEE2CDE6213}"/>
    <dgm:cxn modelId="{BCE6E8C6-FA4E-4D93-A9D7-DA26B9AFF439}" srcId="{775DEB58-C406-4089-9268-289A878F4A07}" destId="{FBAF6276-DCDB-4FC4-B319-DB066C54C1A7}" srcOrd="5" destOrd="0" parTransId="{F07E3F37-1358-43FC-B6DC-D2FD894F234D}" sibTransId="{41522428-BAE9-4C5D-9CB0-4D589DFEC3BC}"/>
    <dgm:cxn modelId="{D6606FE8-AA2C-4453-9E5F-4B21A18523A2}" srcId="{775DEB58-C406-4089-9268-289A878F4A07}" destId="{441E9B22-6105-4EA1-954A-5413705FAD0F}" srcOrd="4" destOrd="0" parTransId="{1F1E405C-454F-4CFC-8832-ABEC23DA45D1}" sibTransId="{FD86C686-E14F-4945-AED2-0CCC7566567B}"/>
    <dgm:cxn modelId="{047C87FF-5C10-47F3-9917-14E0E8CCE27D}" type="presOf" srcId="{6553BC1E-28E7-4615-9FB2-DBD3E65BE8C4}" destId="{674342FA-3EDD-48A4-BFDC-DEA2353CC906}" srcOrd="0" destOrd="0" presId="urn:microsoft.com/office/officeart/2005/8/layout/cycle3"/>
    <dgm:cxn modelId="{C331A957-F147-4F82-B077-9991F4D4F964}" type="presOf" srcId="{2E10E0CF-8432-461C-A32A-278762B49EAD}" destId="{54D74C09-D8B5-49E2-9526-006C2498AE90}" srcOrd="0" destOrd="0" presId="urn:microsoft.com/office/officeart/2005/8/layout/cycle3"/>
    <dgm:cxn modelId="{FCACC039-AA99-4A7F-86A5-BA90F39D65C1}" type="presOf" srcId="{441E9B22-6105-4EA1-954A-5413705FAD0F}" destId="{29E43431-584A-46F1-B52F-7DFA5A7C1376}" srcOrd="0" destOrd="0" presId="urn:microsoft.com/office/officeart/2005/8/layout/cycle3"/>
    <dgm:cxn modelId="{E71BA0F0-17D0-47C0-A11E-2DB274F53AA3}" type="presOf" srcId="{E0BCDD1A-3BB5-4393-9A20-8495817E18B3}" destId="{AAA6485A-A913-43AA-A5EC-5B4F6AE7E0E5}" srcOrd="0" destOrd="0" presId="urn:microsoft.com/office/officeart/2005/8/layout/cycle3"/>
    <dgm:cxn modelId="{B7821113-D20F-4D5F-A6EF-CEA1BB9F3AEC}" srcId="{775DEB58-C406-4089-9268-289A878F4A07}" destId="{6553BC1E-28E7-4615-9FB2-DBD3E65BE8C4}" srcOrd="6" destOrd="0" parTransId="{9B79C103-16D4-46FF-AE72-FE321C63FFC2}" sibTransId="{EB1244A9-B621-4943-BECA-3101034CD664}"/>
    <dgm:cxn modelId="{61C1AA1F-529B-4969-BCD8-891107AE7AA9}" type="presOf" srcId="{7C4214B8-3884-4294-B683-9BAF80D05F28}" destId="{E57C39BA-BD8E-4E01-A4C6-41989DF53E6A}" srcOrd="0" destOrd="0" presId="urn:microsoft.com/office/officeart/2005/8/layout/cycle3"/>
    <dgm:cxn modelId="{1B43BCEB-4F53-402A-ACA6-24FE81043011}" srcId="{775DEB58-C406-4089-9268-289A878F4A07}" destId="{CAE32384-DDF3-486B-93DA-3967BB0B7A5C}" srcOrd="1" destOrd="0" parTransId="{3195A96D-EBFF-4289-B218-0C4422484BEB}" sibTransId="{F7E7BB03-C8B4-4084-9FF4-037F4CB27250}"/>
    <dgm:cxn modelId="{6E0D5EF0-EE02-4084-B4DF-4461A84F4B2A}" type="presOf" srcId="{FE89FA9D-9506-4905-932A-7A9CDEF752AD}" destId="{C54835F2-797F-4964-8DA8-070A9BEA30EE}" srcOrd="0" destOrd="0" presId="urn:microsoft.com/office/officeart/2005/8/layout/cycle3"/>
    <dgm:cxn modelId="{D24AFE55-22B3-4EBE-95C3-09A4196023EE}" type="presOf" srcId="{CAE32384-DDF3-486B-93DA-3967BB0B7A5C}" destId="{44E280C7-D0AB-48DC-8588-535494B514A8}" srcOrd="0" destOrd="0" presId="urn:microsoft.com/office/officeart/2005/8/layout/cycle3"/>
    <dgm:cxn modelId="{018798E8-C6D7-4572-AA78-445CB83AFC79}" type="presParOf" srcId="{C2AF5795-4482-4412-A2D1-A12429950C6C}" destId="{88A31FFD-2290-41DE-9D18-FCB1F45732AA}" srcOrd="0" destOrd="0" presId="urn:microsoft.com/office/officeart/2005/8/layout/cycle3"/>
    <dgm:cxn modelId="{9D336758-07BF-4834-99DC-0CAD3E65C7B5}" type="presParOf" srcId="{88A31FFD-2290-41DE-9D18-FCB1F45732AA}" destId="{54D74C09-D8B5-49E2-9526-006C2498AE90}" srcOrd="0" destOrd="0" presId="urn:microsoft.com/office/officeart/2005/8/layout/cycle3"/>
    <dgm:cxn modelId="{24B9FE2F-6529-4E2C-A38A-17784D6B6BFF}" type="presParOf" srcId="{88A31FFD-2290-41DE-9D18-FCB1F45732AA}" destId="{E57C39BA-BD8E-4E01-A4C6-41989DF53E6A}" srcOrd="1" destOrd="0" presId="urn:microsoft.com/office/officeart/2005/8/layout/cycle3"/>
    <dgm:cxn modelId="{E3326660-E324-4076-9E2D-1B1862886FB8}" type="presParOf" srcId="{88A31FFD-2290-41DE-9D18-FCB1F45732AA}" destId="{44E280C7-D0AB-48DC-8588-535494B514A8}" srcOrd="2" destOrd="0" presId="urn:microsoft.com/office/officeart/2005/8/layout/cycle3"/>
    <dgm:cxn modelId="{CBF3BB96-96EB-4BDB-B357-7A64F115395A}" type="presParOf" srcId="{88A31FFD-2290-41DE-9D18-FCB1F45732AA}" destId="{C54835F2-797F-4964-8DA8-070A9BEA30EE}" srcOrd="3" destOrd="0" presId="urn:microsoft.com/office/officeart/2005/8/layout/cycle3"/>
    <dgm:cxn modelId="{6475F653-01AF-4F59-BF92-AB2FAAEFF2CE}" type="presParOf" srcId="{88A31FFD-2290-41DE-9D18-FCB1F45732AA}" destId="{AAA6485A-A913-43AA-A5EC-5B4F6AE7E0E5}" srcOrd="4" destOrd="0" presId="urn:microsoft.com/office/officeart/2005/8/layout/cycle3"/>
    <dgm:cxn modelId="{49DBCADA-C031-43BA-A36D-B2E1D1349B85}" type="presParOf" srcId="{88A31FFD-2290-41DE-9D18-FCB1F45732AA}" destId="{29E43431-584A-46F1-B52F-7DFA5A7C1376}" srcOrd="5" destOrd="0" presId="urn:microsoft.com/office/officeart/2005/8/layout/cycle3"/>
    <dgm:cxn modelId="{BFDC8DD5-B626-474A-A198-D48EE8BFF2F6}" type="presParOf" srcId="{88A31FFD-2290-41DE-9D18-FCB1F45732AA}" destId="{E0658665-275F-4329-BB91-799C01AF36A7}" srcOrd="6" destOrd="0" presId="urn:microsoft.com/office/officeart/2005/8/layout/cycle3"/>
    <dgm:cxn modelId="{D74C5088-4341-4077-BC35-FAB2FCBEB2DE}" type="presParOf" srcId="{88A31FFD-2290-41DE-9D18-FCB1F45732AA}" destId="{674342FA-3EDD-48A4-BFDC-DEA2353CC906}" srcOrd="7"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BF511CE-51C3-41E4-A96F-8F91AB736361}"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es-MX"/>
        </a:p>
      </dgm:t>
    </dgm:pt>
    <dgm:pt modelId="{AE53C26A-2906-4B67-8925-12B30E9935C0}">
      <dgm:prSet phldrT="[Texto]" custT="1"/>
      <dgm:spPr/>
      <dgm:t>
        <a:bodyPr/>
        <a:lstStyle/>
        <a:p>
          <a:pPr algn="just"/>
          <a:r>
            <a:rPr lang="es-MX" sz="1200" dirty="0" smtClean="0">
              <a:solidFill>
                <a:schemeClr val="tx1"/>
              </a:solidFill>
              <a:latin typeface="Century Gothic" panose="020B0502020202020204" pitchFamily="34" charset="0"/>
            </a:rPr>
            <a:t>No se reinvierten las utilidades para mejorar el equipo y las técnicas de producción.</a:t>
          </a:r>
          <a:endParaRPr lang="es-MX" sz="1200" dirty="0">
            <a:solidFill>
              <a:schemeClr val="tx1"/>
            </a:solidFill>
          </a:endParaRPr>
        </a:p>
      </dgm:t>
    </dgm:pt>
    <dgm:pt modelId="{36A8B691-0707-4C9D-AA50-16E56D8C490C}" type="parTrans" cxnId="{A6678B02-8489-4A8D-9672-69E641EE4966}">
      <dgm:prSet/>
      <dgm:spPr/>
      <dgm:t>
        <a:bodyPr/>
        <a:lstStyle/>
        <a:p>
          <a:pPr algn="just"/>
          <a:endParaRPr lang="es-MX" sz="2800">
            <a:solidFill>
              <a:schemeClr val="tx1"/>
            </a:solidFill>
          </a:endParaRPr>
        </a:p>
      </dgm:t>
    </dgm:pt>
    <dgm:pt modelId="{DB1888CE-96A5-4567-822D-181B229AE87F}" type="sibTrans" cxnId="{A6678B02-8489-4A8D-9672-69E641EE4966}">
      <dgm:prSet/>
      <dgm:spPr/>
      <dgm:t>
        <a:bodyPr/>
        <a:lstStyle/>
        <a:p>
          <a:pPr algn="just"/>
          <a:endParaRPr lang="es-MX" sz="2800">
            <a:solidFill>
              <a:schemeClr val="tx1"/>
            </a:solidFill>
          </a:endParaRPr>
        </a:p>
      </dgm:t>
    </dgm:pt>
    <dgm:pt modelId="{59BE6B4A-5042-467C-A591-7C58C2933683}">
      <dgm:prSet phldrT="[Texto]" custT="1"/>
      <dgm:spPr/>
      <dgm:t>
        <a:bodyPr/>
        <a:lstStyle/>
        <a:p>
          <a:pPr algn="just"/>
          <a:r>
            <a:rPr lang="es-MX" sz="1200" dirty="0" smtClean="0">
              <a:solidFill>
                <a:schemeClr val="tx1"/>
              </a:solidFill>
              <a:latin typeface="Century Gothic" panose="020B0502020202020204" pitchFamily="34" charset="0"/>
            </a:rPr>
            <a:t>Es difícil contratar personal especializado y capacitado por no poder pagar salarios competitivos. </a:t>
          </a:r>
          <a:endParaRPr lang="es-MX" sz="1200" dirty="0">
            <a:solidFill>
              <a:schemeClr val="tx1"/>
            </a:solidFill>
          </a:endParaRPr>
        </a:p>
      </dgm:t>
    </dgm:pt>
    <dgm:pt modelId="{AC853F57-4705-43A6-ACA0-9A148DBE8579}" type="parTrans" cxnId="{7CB11129-6486-4666-AFD5-24AC28CD6E21}">
      <dgm:prSet/>
      <dgm:spPr/>
      <dgm:t>
        <a:bodyPr/>
        <a:lstStyle/>
        <a:p>
          <a:pPr algn="just"/>
          <a:endParaRPr lang="es-MX" sz="2800">
            <a:solidFill>
              <a:schemeClr val="tx1"/>
            </a:solidFill>
          </a:endParaRPr>
        </a:p>
      </dgm:t>
    </dgm:pt>
    <dgm:pt modelId="{B4EF285E-74BF-4855-82B1-D8602EDA8C60}" type="sibTrans" cxnId="{7CB11129-6486-4666-AFD5-24AC28CD6E21}">
      <dgm:prSet/>
      <dgm:spPr/>
      <dgm:t>
        <a:bodyPr/>
        <a:lstStyle/>
        <a:p>
          <a:pPr algn="just"/>
          <a:endParaRPr lang="es-MX" sz="2800">
            <a:solidFill>
              <a:schemeClr val="tx1"/>
            </a:solidFill>
          </a:endParaRPr>
        </a:p>
      </dgm:t>
    </dgm:pt>
    <dgm:pt modelId="{E9A15EF4-7551-41D1-A70B-7749AE0408C0}">
      <dgm:prSet phldrT="[Texto]" custT="1"/>
      <dgm:spPr/>
      <dgm:t>
        <a:bodyPr/>
        <a:lstStyle/>
        <a:p>
          <a:pPr algn="just"/>
          <a:r>
            <a:rPr lang="es-MX" sz="1200" dirty="0" smtClean="0">
              <a:solidFill>
                <a:schemeClr val="tx1"/>
              </a:solidFill>
              <a:latin typeface="Century Gothic" panose="020B0502020202020204" pitchFamily="34" charset="0"/>
            </a:rPr>
            <a:t>La calidad de la producción cuenta con algunas deficiencias porque los controles de calidad son mínimos o no existen. </a:t>
          </a:r>
          <a:endParaRPr lang="es-MX" sz="1200" dirty="0">
            <a:solidFill>
              <a:schemeClr val="tx1"/>
            </a:solidFill>
          </a:endParaRPr>
        </a:p>
      </dgm:t>
    </dgm:pt>
    <dgm:pt modelId="{FE8FC2DB-2B9E-4BD0-BD4E-5DA9E5860728}" type="parTrans" cxnId="{86D7D7A1-149A-42EA-863F-F7E6F9B380B0}">
      <dgm:prSet/>
      <dgm:spPr/>
      <dgm:t>
        <a:bodyPr/>
        <a:lstStyle/>
        <a:p>
          <a:pPr algn="just"/>
          <a:endParaRPr lang="es-MX" sz="2800">
            <a:solidFill>
              <a:schemeClr val="tx1"/>
            </a:solidFill>
          </a:endParaRPr>
        </a:p>
      </dgm:t>
    </dgm:pt>
    <dgm:pt modelId="{61F57072-E363-4D43-A4F2-276AFBE05434}" type="sibTrans" cxnId="{86D7D7A1-149A-42EA-863F-F7E6F9B380B0}">
      <dgm:prSet/>
      <dgm:spPr/>
      <dgm:t>
        <a:bodyPr/>
        <a:lstStyle/>
        <a:p>
          <a:pPr algn="just"/>
          <a:endParaRPr lang="es-MX" sz="2800">
            <a:solidFill>
              <a:schemeClr val="tx1"/>
            </a:solidFill>
          </a:endParaRPr>
        </a:p>
      </dgm:t>
    </dgm:pt>
    <dgm:pt modelId="{FBD5C6F5-D014-4DA0-AD36-20E6F9D0484B}">
      <dgm:prSet phldrT="[Texto]" custT="1"/>
      <dgm:spPr/>
      <dgm:t>
        <a:bodyPr/>
        <a:lstStyle/>
        <a:p>
          <a:pPr algn="just"/>
          <a:r>
            <a:rPr lang="es-MX" sz="1200" dirty="0" smtClean="0">
              <a:solidFill>
                <a:schemeClr val="tx1"/>
              </a:solidFill>
              <a:latin typeface="Century Gothic" panose="020B0502020202020204" pitchFamily="34" charset="0"/>
            </a:rPr>
            <a:t>No pueden absorber los gastos de capacitación y actualización del personal, pero cuando lo hacen, enfrentan el problema de la fuga de personal capacitado. </a:t>
          </a:r>
          <a:endParaRPr lang="es-MX" sz="1200" dirty="0">
            <a:solidFill>
              <a:schemeClr val="tx1"/>
            </a:solidFill>
          </a:endParaRPr>
        </a:p>
      </dgm:t>
    </dgm:pt>
    <dgm:pt modelId="{6AAE5F97-CA5C-455B-862F-8B09CA4759C6}" type="parTrans" cxnId="{3B6ACF96-3D14-49A8-821B-F425B95E8B33}">
      <dgm:prSet/>
      <dgm:spPr/>
      <dgm:t>
        <a:bodyPr/>
        <a:lstStyle/>
        <a:p>
          <a:pPr algn="just"/>
          <a:endParaRPr lang="es-MX" sz="2800">
            <a:solidFill>
              <a:schemeClr val="tx1"/>
            </a:solidFill>
          </a:endParaRPr>
        </a:p>
      </dgm:t>
    </dgm:pt>
    <dgm:pt modelId="{7BC0804A-0668-4691-8668-AC304472F0A5}" type="sibTrans" cxnId="{3B6ACF96-3D14-49A8-821B-F425B95E8B33}">
      <dgm:prSet/>
      <dgm:spPr/>
      <dgm:t>
        <a:bodyPr/>
        <a:lstStyle/>
        <a:p>
          <a:pPr algn="just"/>
          <a:endParaRPr lang="es-MX" sz="2800">
            <a:solidFill>
              <a:schemeClr val="tx1"/>
            </a:solidFill>
          </a:endParaRPr>
        </a:p>
      </dgm:t>
    </dgm:pt>
    <dgm:pt modelId="{A14E06A4-649B-4B35-B6A1-EE51B04E40DB}">
      <dgm:prSet phldrT="[Texto]" custT="1"/>
      <dgm:spPr/>
      <dgm:t>
        <a:bodyPr/>
        <a:lstStyle/>
        <a:p>
          <a:pPr algn="just"/>
          <a:r>
            <a:rPr lang="es-MX" sz="1200" dirty="0" smtClean="0">
              <a:solidFill>
                <a:schemeClr val="tx1"/>
              </a:solidFill>
              <a:latin typeface="Century Gothic" panose="020B0502020202020204" pitchFamily="34" charset="0"/>
            </a:rPr>
            <a:t>Algunos otros problemas derivados de la falta de organización como: ventas insuficientes, debilidad competitiva, mal servicio, mala atención al público, precios altos o calidad mala, activos fijos excesivos, mala ubicación, descontrol de inventarios, problemas de impuestos y falta de financiamiento adecuado y oportuno.</a:t>
          </a:r>
          <a:endParaRPr lang="es-MX" sz="1200" dirty="0">
            <a:solidFill>
              <a:schemeClr val="tx1"/>
            </a:solidFill>
          </a:endParaRPr>
        </a:p>
      </dgm:t>
    </dgm:pt>
    <dgm:pt modelId="{61834DBB-490E-498F-B461-56E6F291802D}" type="parTrans" cxnId="{FD876900-C02F-4EF5-827E-BED95F1081F3}">
      <dgm:prSet/>
      <dgm:spPr/>
      <dgm:t>
        <a:bodyPr/>
        <a:lstStyle/>
        <a:p>
          <a:pPr algn="just"/>
          <a:endParaRPr lang="es-MX" sz="2800">
            <a:solidFill>
              <a:schemeClr val="tx1"/>
            </a:solidFill>
          </a:endParaRPr>
        </a:p>
      </dgm:t>
    </dgm:pt>
    <dgm:pt modelId="{13B898EF-935E-489B-B062-FD1BB8BE8006}" type="sibTrans" cxnId="{FD876900-C02F-4EF5-827E-BED95F1081F3}">
      <dgm:prSet/>
      <dgm:spPr/>
      <dgm:t>
        <a:bodyPr/>
        <a:lstStyle/>
        <a:p>
          <a:pPr algn="just"/>
          <a:endParaRPr lang="es-MX" sz="2800">
            <a:solidFill>
              <a:schemeClr val="tx1"/>
            </a:solidFill>
          </a:endParaRPr>
        </a:p>
      </dgm:t>
    </dgm:pt>
    <dgm:pt modelId="{2F391308-215E-4FC6-BA8D-7971F00E1A18}" type="pres">
      <dgm:prSet presAssocID="{ABF511CE-51C3-41E4-A96F-8F91AB736361}" presName="Name0" presStyleCnt="0">
        <dgm:presLayoutVars>
          <dgm:chMax val="7"/>
          <dgm:chPref val="7"/>
          <dgm:dir/>
        </dgm:presLayoutVars>
      </dgm:prSet>
      <dgm:spPr/>
      <dgm:t>
        <a:bodyPr/>
        <a:lstStyle/>
        <a:p>
          <a:endParaRPr lang="es-MX"/>
        </a:p>
      </dgm:t>
    </dgm:pt>
    <dgm:pt modelId="{2F91FDAF-F02E-4D02-96CE-2C1D1DDB9919}" type="pres">
      <dgm:prSet presAssocID="{ABF511CE-51C3-41E4-A96F-8F91AB736361}" presName="Name1" presStyleCnt="0"/>
      <dgm:spPr/>
    </dgm:pt>
    <dgm:pt modelId="{09C495DC-C8AA-4D5A-993F-42558C23E29D}" type="pres">
      <dgm:prSet presAssocID="{ABF511CE-51C3-41E4-A96F-8F91AB736361}" presName="cycle" presStyleCnt="0"/>
      <dgm:spPr/>
    </dgm:pt>
    <dgm:pt modelId="{D169F413-ED33-4584-A7BA-361973F28F11}" type="pres">
      <dgm:prSet presAssocID="{ABF511CE-51C3-41E4-A96F-8F91AB736361}" presName="srcNode" presStyleLbl="node1" presStyleIdx="0" presStyleCnt="5"/>
      <dgm:spPr/>
    </dgm:pt>
    <dgm:pt modelId="{ED947FF1-9084-44C4-AF88-7862E488A707}" type="pres">
      <dgm:prSet presAssocID="{ABF511CE-51C3-41E4-A96F-8F91AB736361}" presName="conn" presStyleLbl="parChTrans1D2" presStyleIdx="0" presStyleCnt="1"/>
      <dgm:spPr/>
      <dgm:t>
        <a:bodyPr/>
        <a:lstStyle/>
        <a:p>
          <a:endParaRPr lang="es-MX"/>
        </a:p>
      </dgm:t>
    </dgm:pt>
    <dgm:pt modelId="{E3E492BA-CDD7-4C39-BC3F-30D497DE2DB3}" type="pres">
      <dgm:prSet presAssocID="{ABF511CE-51C3-41E4-A96F-8F91AB736361}" presName="extraNode" presStyleLbl="node1" presStyleIdx="0" presStyleCnt="5"/>
      <dgm:spPr/>
    </dgm:pt>
    <dgm:pt modelId="{F47FBF61-CA5E-4DEF-98EB-D8ADBA332DB4}" type="pres">
      <dgm:prSet presAssocID="{ABF511CE-51C3-41E4-A96F-8F91AB736361}" presName="dstNode" presStyleLbl="node1" presStyleIdx="0" presStyleCnt="5"/>
      <dgm:spPr/>
    </dgm:pt>
    <dgm:pt modelId="{E8D71CEF-75AB-4910-9142-D110665EDB6F}" type="pres">
      <dgm:prSet presAssocID="{AE53C26A-2906-4B67-8925-12B30E9935C0}" presName="text_1" presStyleLbl="node1" presStyleIdx="0" presStyleCnt="5">
        <dgm:presLayoutVars>
          <dgm:bulletEnabled val="1"/>
        </dgm:presLayoutVars>
      </dgm:prSet>
      <dgm:spPr/>
      <dgm:t>
        <a:bodyPr/>
        <a:lstStyle/>
        <a:p>
          <a:endParaRPr lang="es-MX"/>
        </a:p>
      </dgm:t>
    </dgm:pt>
    <dgm:pt modelId="{943EE553-260A-445E-9B0D-B9F3EFB22E7C}" type="pres">
      <dgm:prSet presAssocID="{AE53C26A-2906-4B67-8925-12B30E9935C0}" presName="accent_1" presStyleCnt="0"/>
      <dgm:spPr/>
    </dgm:pt>
    <dgm:pt modelId="{4F8F0372-3269-4706-8B6F-57EF1FEFC8DB}" type="pres">
      <dgm:prSet presAssocID="{AE53C26A-2906-4B67-8925-12B30E9935C0}" presName="accentRepeatNode" presStyleLbl="solidFgAcc1" presStyleIdx="0" presStyleCnt="5"/>
      <dgm:spPr/>
    </dgm:pt>
    <dgm:pt modelId="{9471CF5A-495C-4A84-8BC4-FCEA265E5258}" type="pres">
      <dgm:prSet presAssocID="{59BE6B4A-5042-467C-A591-7C58C2933683}" presName="text_2" presStyleLbl="node1" presStyleIdx="1" presStyleCnt="5">
        <dgm:presLayoutVars>
          <dgm:bulletEnabled val="1"/>
        </dgm:presLayoutVars>
      </dgm:prSet>
      <dgm:spPr/>
      <dgm:t>
        <a:bodyPr/>
        <a:lstStyle/>
        <a:p>
          <a:endParaRPr lang="es-MX"/>
        </a:p>
      </dgm:t>
    </dgm:pt>
    <dgm:pt modelId="{1112A419-5387-4465-90DC-08C87EBDEB49}" type="pres">
      <dgm:prSet presAssocID="{59BE6B4A-5042-467C-A591-7C58C2933683}" presName="accent_2" presStyleCnt="0"/>
      <dgm:spPr/>
    </dgm:pt>
    <dgm:pt modelId="{3969AB4D-F40A-4A1E-AB83-1C12EC3C9476}" type="pres">
      <dgm:prSet presAssocID="{59BE6B4A-5042-467C-A591-7C58C2933683}" presName="accentRepeatNode" presStyleLbl="solidFgAcc1" presStyleIdx="1" presStyleCnt="5"/>
      <dgm:spPr/>
    </dgm:pt>
    <dgm:pt modelId="{78236D55-D2F5-4342-8284-2E2A3EF8EF60}" type="pres">
      <dgm:prSet presAssocID="{E9A15EF4-7551-41D1-A70B-7749AE0408C0}" presName="text_3" presStyleLbl="node1" presStyleIdx="2" presStyleCnt="5">
        <dgm:presLayoutVars>
          <dgm:bulletEnabled val="1"/>
        </dgm:presLayoutVars>
      </dgm:prSet>
      <dgm:spPr/>
      <dgm:t>
        <a:bodyPr/>
        <a:lstStyle/>
        <a:p>
          <a:endParaRPr lang="es-MX"/>
        </a:p>
      </dgm:t>
    </dgm:pt>
    <dgm:pt modelId="{C62C28E9-DD22-444D-A1E0-EE74873EE905}" type="pres">
      <dgm:prSet presAssocID="{E9A15EF4-7551-41D1-A70B-7749AE0408C0}" presName="accent_3" presStyleCnt="0"/>
      <dgm:spPr/>
    </dgm:pt>
    <dgm:pt modelId="{B0E62ED2-ABDA-4E4B-8F36-E1B10E96D5F6}" type="pres">
      <dgm:prSet presAssocID="{E9A15EF4-7551-41D1-A70B-7749AE0408C0}" presName="accentRepeatNode" presStyleLbl="solidFgAcc1" presStyleIdx="2" presStyleCnt="5"/>
      <dgm:spPr/>
    </dgm:pt>
    <dgm:pt modelId="{73310525-6DDC-4BCE-88FD-2DBDC9A3AB8A}" type="pres">
      <dgm:prSet presAssocID="{FBD5C6F5-D014-4DA0-AD36-20E6F9D0484B}" presName="text_4" presStyleLbl="node1" presStyleIdx="3" presStyleCnt="5">
        <dgm:presLayoutVars>
          <dgm:bulletEnabled val="1"/>
        </dgm:presLayoutVars>
      </dgm:prSet>
      <dgm:spPr/>
      <dgm:t>
        <a:bodyPr/>
        <a:lstStyle/>
        <a:p>
          <a:endParaRPr lang="es-MX"/>
        </a:p>
      </dgm:t>
    </dgm:pt>
    <dgm:pt modelId="{B1A7AA67-E7A8-45FC-B315-9F11271A4DE7}" type="pres">
      <dgm:prSet presAssocID="{FBD5C6F5-D014-4DA0-AD36-20E6F9D0484B}" presName="accent_4" presStyleCnt="0"/>
      <dgm:spPr/>
    </dgm:pt>
    <dgm:pt modelId="{DADB68E9-754B-4CD5-994A-0CFA27B8E5E6}" type="pres">
      <dgm:prSet presAssocID="{FBD5C6F5-D014-4DA0-AD36-20E6F9D0484B}" presName="accentRepeatNode" presStyleLbl="solidFgAcc1" presStyleIdx="3" presStyleCnt="5"/>
      <dgm:spPr/>
    </dgm:pt>
    <dgm:pt modelId="{8F65F07B-6DED-4611-8CC5-200178701D59}" type="pres">
      <dgm:prSet presAssocID="{A14E06A4-649B-4B35-B6A1-EE51B04E40DB}" presName="text_5" presStyleLbl="node1" presStyleIdx="4" presStyleCnt="5" custScaleY="126068">
        <dgm:presLayoutVars>
          <dgm:bulletEnabled val="1"/>
        </dgm:presLayoutVars>
      </dgm:prSet>
      <dgm:spPr/>
      <dgm:t>
        <a:bodyPr/>
        <a:lstStyle/>
        <a:p>
          <a:endParaRPr lang="es-MX"/>
        </a:p>
      </dgm:t>
    </dgm:pt>
    <dgm:pt modelId="{A48FB226-70FA-4F29-B4DE-7454D17B53FE}" type="pres">
      <dgm:prSet presAssocID="{A14E06A4-649B-4B35-B6A1-EE51B04E40DB}" presName="accent_5" presStyleCnt="0"/>
      <dgm:spPr/>
    </dgm:pt>
    <dgm:pt modelId="{96FB45CF-0355-4CBA-8678-65119FD61313}" type="pres">
      <dgm:prSet presAssocID="{A14E06A4-649B-4B35-B6A1-EE51B04E40DB}" presName="accentRepeatNode" presStyleLbl="solidFgAcc1" presStyleIdx="4" presStyleCnt="5"/>
      <dgm:spPr/>
    </dgm:pt>
  </dgm:ptLst>
  <dgm:cxnLst>
    <dgm:cxn modelId="{CCCF11F6-2EA1-4184-94AF-CD3BDF28DCA5}" type="presOf" srcId="{A14E06A4-649B-4B35-B6A1-EE51B04E40DB}" destId="{8F65F07B-6DED-4611-8CC5-200178701D59}" srcOrd="0" destOrd="0" presId="urn:microsoft.com/office/officeart/2008/layout/VerticalCurvedList"/>
    <dgm:cxn modelId="{A6678B02-8489-4A8D-9672-69E641EE4966}" srcId="{ABF511CE-51C3-41E4-A96F-8F91AB736361}" destId="{AE53C26A-2906-4B67-8925-12B30E9935C0}" srcOrd="0" destOrd="0" parTransId="{36A8B691-0707-4C9D-AA50-16E56D8C490C}" sibTransId="{DB1888CE-96A5-4567-822D-181B229AE87F}"/>
    <dgm:cxn modelId="{0FB676F5-12D0-48FF-A23F-6AA6620746C9}" type="presOf" srcId="{E9A15EF4-7551-41D1-A70B-7749AE0408C0}" destId="{78236D55-D2F5-4342-8284-2E2A3EF8EF60}" srcOrd="0" destOrd="0" presId="urn:microsoft.com/office/officeart/2008/layout/VerticalCurvedList"/>
    <dgm:cxn modelId="{B76698AB-0630-4754-B8E0-AA7592F2F6BA}" type="presOf" srcId="{ABF511CE-51C3-41E4-A96F-8F91AB736361}" destId="{2F391308-215E-4FC6-BA8D-7971F00E1A18}" srcOrd="0" destOrd="0" presId="urn:microsoft.com/office/officeart/2008/layout/VerticalCurvedList"/>
    <dgm:cxn modelId="{1F4E7237-E247-4D27-9092-EBEF1E771D61}" type="presOf" srcId="{FBD5C6F5-D014-4DA0-AD36-20E6F9D0484B}" destId="{73310525-6DDC-4BCE-88FD-2DBDC9A3AB8A}" srcOrd="0" destOrd="0" presId="urn:microsoft.com/office/officeart/2008/layout/VerticalCurvedList"/>
    <dgm:cxn modelId="{7CB11129-6486-4666-AFD5-24AC28CD6E21}" srcId="{ABF511CE-51C3-41E4-A96F-8F91AB736361}" destId="{59BE6B4A-5042-467C-A591-7C58C2933683}" srcOrd="1" destOrd="0" parTransId="{AC853F57-4705-43A6-ACA0-9A148DBE8579}" sibTransId="{B4EF285E-74BF-4855-82B1-D8602EDA8C60}"/>
    <dgm:cxn modelId="{FD876900-C02F-4EF5-827E-BED95F1081F3}" srcId="{ABF511CE-51C3-41E4-A96F-8F91AB736361}" destId="{A14E06A4-649B-4B35-B6A1-EE51B04E40DB}" srcOrd="4" destOrd="0" parTransId="{61834DBB-490E-498F-B461-56E6F291802D}" sibTransId="{13B898EF-935E-489B-B062-FD1BB8BE8006}"/>
    <dgm:cxn modelId="{4DCF0252-C20C-4F74-87AD-47BA1041B2F1}" type="presOf" srcId="{AE53C26A-2906-4B67-8925-12B30E9935C0}" destId="{E8D71CEF-75AB-4910-9142-D110665EDB6F}" srcOrd="0" destOrd="0" presId="urn:microsoft.com/office/officeart/2008/layout/VerticalCurvedList"/>
    <dgm:cxn modelId="{3B6ACF96-3D14-49A8-821B-F425B95E8B33}" srcId="{ABF511CE-51C3-41E4-A96F-8F91AB736361}" destId="{FBD5C6F5-D014-4DA0-AD36-20E6F9D0484B}" srcOrd="3" destOrd="0" parTransId="{6AAE5F97-CA5C-455B-862F-8B09CA4759C6}" sibTransId="{7BC0804A-0668-4691-8668-AC304472F0A5}"/>
    <dgm:cxn modelId="{86D7D7A1-149A-42EA-863F-F7E6F9B380B0}" srcId="{ABF511CE-51C3-41E4-A96F-8F91AB736361}" destId="{E9A15EF4-7551-41D1-A70B-7749AE0408C0}" srcOrd="2" destOrd="0" parTransId="{FE8FC2DB-2B9E-4BD0-BD4E-5DA9E5860728}" sibTransId="{61F57072-E363-4D43-A4F2-276AFBE05434}"/>
    <dgm:cxn modelId="{CE9CD5C4-E0C6-4F7B-A1B2-22F5C134C606}" type="presOf" srcId="{59BE6B4A-5042-467C-A591-7C58C2933683}" destId="{9471CF5A-495C-4A84-8BC4-FCEA265E5258}" srcOrd="0" destOrd="0" presId="urn:microsoft.com/office/officeart/2008/layout/VerticalCurvedList"/>
    <dgm:cxn modelId="{20E6BC08-C12A-4CC7-B7E4-2217C0041894}" type="presOf" srcId="{DB1888CE-96A5-4567-822D-181B229AE87F}" destId="{ED947FF1-9084-44C4-AF88-7862E488A707}" srcOrd="0" destOrd="0" presId="urn:microsoft.com/office/officeart/2008/layout/VerticalCurvedList"/>
    <dgm:cxn modelId="{8E0ABD23-F871-4CFD-9C57-EC6DDFFAA1E1}" type="presParOf" srcId="{2F391308-215E-4FC6-BA8D-7971F00E1A18}" destId="{2F91FDAF-F02E-4D02-96CE-2C1D1DDB9919}" srcOrd="0" destOrd="0" presId="urn:microsoft.com/office/officeart/2008/layout/VerticalCurvedList"/>
    <dgm:cxn modelId="{ADD0B3BF-A7EB-4834-A96F-6BA62F9E7859}" type="presParOf" srcId="{2F91FDAF-F02E-4D02-96CE-2C1D1DDB9919}" destId="{09C495DC-C8AA-4D5A-993F-42558C23E29D}" srcOrd="0" destOrd="0" presId="urn:microsoft.com/office/officeart/2008/layout/VerticalCurvedList"/>
    <dgm:cxn modelId="{B854CDA3-7486-459D-BD8B-0D43D08F3F2F}" type="presParOf" srcId="{09C495DC-C8AA-4D5A-993F-42558C23E29D}" destId="{D169F413-ED33-4584-A7BA-361973F28F11}" srcOrd="0" destOrd="0" presId="urn:microsoft.com/office/officeart/2008/layout/VerticalCurvedList"/>
    <dgm:cxn modelId="{7F392CB5-3983-44FB-9F22-09914E29FE92}" type="presParOf" srcId="{09C495DC-C8AA-4D5A-993F-42558C23E29D}" destId="{ED947FF1-9084-44C4-AF88-7862E488A707}" srcOrd="1" destOrd="0" presId="urn:microsoft.com/office/officeart/2008/layout/VerticalCurvedList"/>
    <dgm:cxn modelId="{AAF86DD5-FE9D-4324-BE96-DA64CF56D0B8}" type="presParOf" srcId="{09C495DC-C8AA-4D5A-993F-42558C23E29D}" destId="{E3E492BA-CDD7-4C39-BC3F-30D497DE2DB3}" srcOrd="2" destOrd="0" presId="urn:microsoft.com/office/officeart/2008/layout/VerticalCurvedList"/>
    <dgm:cxn modelId="{250FEAC6-5DE2-4B63-94BB-766555A048A7}" type="presParOf" srcId="{09C495DC-C8AA-4D5A-993F-42558C23E29D}" destId="{F47FBF61-CA5E-4DEF-98EB-D8ADBA332DB4}" srcOrd="3" destOrd="0" presId="urn:microsoft.com/office/officeart/2008/layout/VerticalCurvedList"/>
    <dgm:cxn modelId="{E1E4DC18-8AD6-4C57-A29E-CC51A6358DE0}" type="presParOf" srcId="{2F91FDAF-F02E-4D02-96CE-2C1D1DDB9919}" destId="{E8D71CEF-75AB-4910-9142-D110665EDB6F}" srcOrd="1" destOrd="0" presId="urn:microsoft.com/office/officeart/2008/layout/VerticalCurvedList"/>
    <dgm:cxn modelId="{219769AF-8FB9-48D7-B390-84545B58BDE8}" type="presParOf" srcId="{2F91FDAF-F02E-4D02-96CE-2C1D1DDB9919}" destId="{943EE553-260A-445E-9B0D-B9F3EFB22E7C}" srcOrd="2" destOrd="0" presId="urn:microsoft.com/office/officeart/2008/layout/VerticalCurvedList"/>
    <dgm:cxn modelId="{124D64D6-6391-4D9A-A699-E9FCAC972967}" type="presParOf" srcId="{943EE553-260A-445E-9B0D-B9F3EFB22E7C}" destId="{4F8F0372-3269-4706-8B6F-57EF1FEFC8DB}" srcOrd="0" destOrd="0" presId="urn:microsoft.com/office/officeart/2008/layout/VerticalCurvedList"/>
    <dgm:cxn modelId="{1896ADFF-3362-442E-9F27-98FE23F4B4DC}" type="presParOf" srcId="{2F91FDAF-F02E-4D02-96CE-2C1D1DDB9919}" destId="{9471CF5A-495C-4A84-8BC4-FCEA265E5258}" srcOrd="3" destOrd="0" presId="urn:microsoft.com/office/officeart/2008/layout/VerticalCurvedList"/>
    <dgm:cxn modelId="{2D6DFBD3-5FEF-4002-8BAF-12FB016699EA}" type="presParOf" srcId="{2F91FDAF-F02E-4D02-96CE-2C1D1DDB9919}" destId="{1112A419-5387-4465-90DC-08C87EBDEB49}" srcOrd="4" destOrd="0" presId="urn:microsoft.com/office/officeart/2008/layout/VerticalCurvedList"/>
    <dgm:cxn modelId="{B98CB1D5-ABAB-4032-8103-FDE078FA1715}" type="presParOf" srcId="{1112A419-5387-4465-90DC-08C87EBDEB49}" destId="{3969AB4D-F40A-4A1E-AB83-1C12EC3C9476}" srcOrd="0" destOrd="0" presId="urn:microsoft.com/office/officeart/2008/layout/VerticalCurvedList"/>
    <dgm:cxn modelId="{29213F49-E8C9-472E-8F70-A75F54D41A2E}" type="presParOf" srcId="{2F91FDAF-F02E-4D02-96CE-2C1D1DDB9919}" destId="{78236D55-D2F5-4342-8284-2E2A3EF8EF60}" srcOrd="5" destOrd="0" presId="urn:microsoft.com/office/officeart/2008/layout/VerticalCurvedList"/>
    <dgm:cxn modelId="{4214B001-5646-42BF-B6AE-2FA51DDF4809}" type="presParOf" srcId="{2F91FDAF-F02E-4D02-96CE-2C1D1DDB9919}" destId="{C62C28E9-DD22-444D-A1E0-EE74873EE905}" srcOrd="6" destOrd="0" presId="urn:microsoft.com/office/officeart/2008/layout/VerticalCurvedList"/>
    <dgm:cxn modelId="{2FF2C24E-9F4A-415D-9904-81817C2BD324}" type="presParOf" srcId="{C62C28E9-DD22-444D-A1E0-EE74873EE905}" destId="{B0E62ED2-ABDA-4E4B-8F36-E1B10E96D5F6}" srcOrd="0" destOrd="0" presId="urn:microsoft.com/office/officeart/2008/layout/VerticalCurvedList"/>
    <dgm:cxn modelId="{5C5884FC-1EDE-4BBB-BFDB-D52ED210B995}" type="presParOf" srcId="{2F91FDAF-F02E-4D02-96CE-2C1D1DDB9919}" destId="{73310525-6DDC-4BCE-88FD-2DBDC9A3AB8A}" srcOrd="7" destOrd="0" presId="urn:microsoft.com/office/officeart/2008/layout/VerticalCurvedList"/>
    <dgm:cxn modelId="{B416C733-F91D-4683-B22C-7767BCC27E6B}" type="presParOf" srcId="{2F91FDAF-F02E-4D02-96CE-2C1D1DDB9919}" destId="{B1A7AA67-E7A8-45FC-B315-9F11271A4DE7}" srcOrd="8" destOrd="0" presId="urn:microsoft.com/office/officeart/2008/layout/VerticalCurvedList"/>
    <dgm:cxn modelId="{D9F65228-55C6-4158-8A16-8BE9DCC3E4D8}" type="presParOf" srcId="{B1A7AA67-E7A8-45FC-B315-9F11271A4DE7}" destId="{DADB68E9-754B-4CD5-994A-0CFA27B8E5E6}" srcOrd="0" destOrd="0" presId="urn:microsoft.com/office/officeart/2008/layout/VerticalCurvedList"/>
    <dgm:cxn modelId="{93BC239D-55E6-49F6-8EF5-4826A7E8DC93}" type="presParOf" srcId="{2F91FDAF-F02E-4D02-96CE-2C1D1DDB9919}" destId="{8F65F07B-6DED-4611-8CC5-200178701D59}" srcOrd="9" destOrd="0" presId="urn:microsoft.com/office/officeart/2008/layout/VerticalCurvedList"/>
    <dgm:cxn modelId="{D55BE0B8-07EB-4AA0-8BC1-F5D298937D2B}" type="presParOf" srcId="{2F91FDAF-F02E-4D02-96CE-2C1D1DDB9919}" destId="{A48FB226-70FA-4F29-B4DE-7454D17B53FE}" srcOrd="10" destOrd="0" presId="urn:microsoft.com/office/officeart/2008/layout/VerticalCurvedList"/>
    <dgm:cxn modelId="{170F5897-4F14-4EF5-9028-B2D30078412F}" type="presParOf" srcId="{A48FB226-70FA-4F29-B4DE-7454D17B53FE}" destId="{96FB45CF-0355-4CBA-8678-65119FD61313}"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6D0EBE2-B641-4EA3-BF95-9BB9083BFBB9}" type="doc">
      <dgm:prSet loTypeId="urn:microsoft.com/office/officeart/2005/8/layout/vList4" loCatId="picture" qsTypeId="urn:microsoft.com/office/officeart/2005/8/quickstyle/simple1" qsCatId="simple" csTypeId="urn:microsoft.com/office/officeart/2005/8/colors/colorful2" csCatId="colorful" phldr="1"/>
      <dgm:spPr/>
      <dgm:t>
        <a:bodyPr/>
        <a:lstStyle/>
        <a:p>
          <a:endParaRPr lang="es-MX"/>
        </a:p>
      </dgm:t>
    </dgm:pt>
    <dgm:pt modelId="{9D1C81B2-5D3A-4ECD-ACA7-8CD22CEE8877}">
      <dgm:prSet phldrT="[Texto]"/>
      <dgm:spPr/>
      <dgm:t>
        <a:bodyPr/>
        <a:lstStyle/>
        <a:p>
          <a:r>
            <a:rPr lang="es-MX" dirty="0" smtClean="0">
              <a:latin typeface="Century Gothic" pitchFamily="34" charset="0"/>
            </a:rPr>
            <a:t>Sociedad en nombre colectivo</a:t>
          </a:r>
          <a:endParaRPr lang="es-MX" dirty="0"/>
        </a:p>
      </dgm:t>
    </dgm:pt>
    <dgm:pt modelId="{5BFFC11E-A270-4E84-A1FA-5807C8CEFC24}" type="parTrans" cxnId="{C1B3B943-74BF-4677-906D-A5D27E2D1D95}">
      <dgm:prSet/>
      <dgm:spPr/>
      <dgm:t>
        <a:bodyPr/>
        <a:lstStyle/>
        <a:p>
          <a:endParaRPr lang="es-MX"/>
        </a:p>
      </dgm:t>
    </dgm:pt>
    <dgm:pt modelId="{2F3F9F9D-955B-46F5-9D24-CCEED077D628}" type="sibTrans" cxnId="{C1B3B943-74BF-4677-906D-A5D27E2D1D95}">
      <dgm:prSet/>
      <dgm:spPr/>
      <dgm:t>
        <a:bodyPr/>
        <a:lstStyle/>
        <a:p>
          <a:endParaRPr lang="es-MX"/>
        </a:p>
      </dgm:t>
    </dgm:pt>
    <dgm:pt modelId="{A8843E2D-D6CD-4297-9132-B89D969DC14C}">
      <dgm:prSet phldrT="[Texto]"/>
      <dgm:spPr/>
      <dgm:t>
        <a:bodyPr/>
        <a:lstStyle/>
        <a:p>
          <a:r>
            <a:rPr lang="es-MX" dirty="0" smtClean="0">
              <a:latin typeface="Century Gothic" pitchFamily="34" charset="0"/>
            </a:rPr>
            <a:t>Sociedad en comandita simple</a:t>
          </a:r>
          <a:endParaRPr lang="es-MX" b="1" dirty="0"/>
        </a:p>
      </dgm:t>
    </dgm:pt>
    <dgm:pt modelId="{CE4B1B96-F139-4C16-AC84-DF4645A645A3}" type="parTrans" cxnId="{4ACB2A98-1892-4007-9EEA-1E2042848F88}">
      <dgm:prSet/>
      <dgm:spPr/>
      <dgm:t>
        <a:bodyPr/>
        <a:lstStyle/>
        <a:p>
          <a:endParaRPr lang="es-MX"/>
        </a:p>
      </dgm:t>
    </dgm:pt>
    <dgm:pt modelId="{8F872F41-CF1A-49A0-A655-570BA1EC9C9F}" type="sibTrans" cxnId="{4ACB2A98-1892-4007-9EEA-1E2042848F88}">
      <dgm:prSet/>
      <dgm:spPr/>
      <dgm:t>
        <a:bodyPr/>
        <a:lstStyle/>
        <a:p>
          <a:endParaRPr lang="es-MX"/>
        </a:p>
      </dgm:t>
    </dgm:pt>
    <dgm:pt modelId="{F7B1FABB-5DC6-41E6-92DB-36C5C06CA0AB}">
      <dgm:prSet phldrT="[Texto]"/>
      <dgm:spPr/>
      <dgm:t>
        <a:bodyPr/>
        <a:lstStyle/>
        <a:p>
          <a:r>
            <a:rPr lang="es-MX" dirty="0" smtClean="0">
              <a:latin typeface="Century Gothic" pitchFamily="34" charset="0"/>
            </a:rPr>
            <a:t>Sociedad en comanditas por acciones</a:t>
          </a:r>
          <a:endParaRPr lang="es-MX" dirty="0"/>
        </a:p>
      </dgm:t>
    </dgm:pt>
    <dgm:pt modelId="{03D3BF53-BC1F-4344-823F-2912BD498E2F}" type="parTrans" cxnId="{C77AAA00-4231-41F7-8E6C-7DA04B49D6BF}">
      <dgm:prSet/>
      <dgm:spPr/>
      <dgm:t>
        <a:bodyPr/>
        <a:lstStyle/>
        <a:p>
          <a:endParaRPr lang="es-MX"/>
        </a:p>
      </dgm:t>
    </dgm:pt>
    <dgm:pt modelId="{23544D06-F7FE-4551-BD55-4F7F6A02F55F}" type="sibTrans" cxnId="{C77AAA00-4231-41F7-8E6C-7DA04B49D6BF}">
      <dgm:prSet/>
      <dgm:spPr/>
      <dgm:t>
        <a:bodyPr/>
        <a:lstStyle/>
        <a:p>
          <a:endParaRPr lang="es-MX"/>
        </a:p>
      </dgm:t>
    </dgm:pt>
    <dgm:pt modelId="{13AD6425-0C47-4360-AF94-15307BF728F0}">
      <dgm:prSet phldrT="[Texto]"/>
      <dgm:spPr/>
      <dgm:t>
        <a:bodyPr/>
        <a:lstStyle/>
        <a:p>
          <a:r>
            <a:rPr lang="es-MX" dirty="0" smtClean="0">
              <a:latin typeface="Century Gothic" pitchFamily="34" charset="0"/>
            </a:rPr>
            <a:t>Sociedad de responsabilidad limitada</a:t>
          </a:r>
          <a:endParaRPr lang="es-MX" dirty="0"/>
        </a:p>
      </dgm:t>
    </dgm:pt>
    <dgm:pt modelId="{E151608D-A6DA-4A37-8FC3-9C2377DB882D}" type="parTrans" cxnId="{928D3E32-CF81-4E73-A38D-F76B4BBAEB03}">
      <dgm:prSet/>
      <dgm:spPr/>
      <dgm:t>
        <a:bodyPr/>
        <a:lstStyle/>
        <a:p>
          <a:endParaRPr lang="es-MX"/>
        </a:p>
      </dgm:t>
    </dgm:pt>
    <dgm:pt modelId="{F2687C21-FEA5-4E5F-BC69-1C1E7A578159}" type="sibTrans" cxnId="{928D3E32-CF81-4E73-A38D-F76B4BBAEB03}">
      <dgm:prSet/>
      <dgm:spPr/>
      <dgm:t>
        <a:bodyPr/>
        <a:lstStyle/>
        <a:p>
          <a:endParaRPr lang="es-MX"/>
        </a:p>
      </dgm:t>
    </dgm:pt>
    <dgm:pt modelId="{788D5E71-E538-498B-8115-425191C83FF8}">
      <dgm:prSet phldrT="[Texto]"/>
      <dgm:spPr/>
      <dgm:t>
        <a:bodyPr/>
        <a:lstStyle/>
        <a:p>
          <a:r>
            <a:rPr lang="es-MX" dirty="0" smtClean="0">
              <a:latin typeface="Century Gothic" pitchFamily="34" charset="0"/>
            </a:rPr>
            <a:t>Sociedad anónima</a:t>
          </a:r>
          <a:endParaRPr lang="es-MX" dirty="0"/>
        </a:p>
      </dgm:t>
    </dgm:pt>
    <dgm:pt modelId="{610089A4-A301-4A6E-BE01-6DBF5EFD2011}" type="parTrans" cxnId="{CC581EA6-E501-4D32-980D-3B4CAD6C790A}">
      <dgm:prSet/>
      <dgm:spPr/>
      <dgm:t>
        <a:bodyPr/>
        <a:lstStyle/>
        <a:p>
          <a:endParaRPr lang="es-MX"/>
        </a:p>
      </dgm:t>
    </dgm:pt>
    <dgm:pt modelId="{23BEA005-0933-4881-B54F-4D8A62302640}" type="sibTrans" cxnId="{CC581EA6-E501-4D32-980D-3B4CAD6C790A}">
      <dgm:prSet/>
      <dgm:spPr/>
      <dgm:t>
        <a:bodyPr/>
        <a:lstStyle/>
        <a:p>
          <a:endParaRPr lang="es-MX"/>
        </a:p>
      </dgm:t>
    </dgm:pt>
    <dgm:pt modelId="{9ED7ACE7-2023-45EF-AFBA-BFC5036A7957}">
      <dgm:prSet phldrT="[Texto]"/>
      <dgm:spPr/>
      <dgm:t>
        <a:bodyPr/>
        <a:lstStyle/>
        <a:p>
          <a:r>
            <a:rPr lang="es-MX" smtClean="0">
              <a:latin typeface="Century Gothic" pitchFamily="34" charset="0"/>
            </a:rPr>
            <a:t>Sociedad cooperativa</a:t>
          </a:r>
          <a:endParaRPr lang="es-MX" dirty="0"/>
        </a:p>
      </dgm:t>
    </dgm:pt>
    <dgm:pt modelId="{757632F4-7813-44FB-9037-5F06FA1EEA91}" type="parTrans" cxnId="{1B29363E-1C9A-4948-9A04-71A95943BCB0}">
      <dgm:prSet/>
      <dgm:spPr/>
      <dgm:t>
        <a:bodyPr/>
        <a:lstStyle/>
        <a:p>
          <a:endParaRPr lang="es-MX"/>
        </a:p>
      </dgm:t>
    </dgm:pt>
    <dgm:pt modelId="{0F371323-A434-4C5A-96C2-59442E929531}" type="sibTrans" cxnId="{1B29363E-1C9A-4948-9A04-71A95943BCB0}">
      <dgm:prSet/>
      <dgm:spPr/>
      <dgm:t>
        <a:bodyPr/>
        <a:lstStyle/>
        <a:p>
          <a:endParaRPr lang="es-MX"/>
        </a:p>
      </dgm:t>
    </dgm:pt>
    <dgm:pt modelId="{27ACE5FD-BBAA-4607-9ADC-C0D399BC1E26}" type="pres">
      <dgm:prSet presAssocID="{76D0EBE2-B641-4EA3-BF95-9BB9083BFBB9}" presName="linear" presStyleCnt="0">
        <dgm:presLayoutVars>
          <dgm:dir/>
          <dgm:resizeHandles val="exact"/>
        </dgm:presLayoutVars>
      </dgm:prSet>
      <dgm:spPr/>
      <dgm:t>
        <a:bodyPr/>
        <a:lstStyle/>
        <a:p>
          <a:endParaRPr lang="es-MX"/>
        </a:p>
      </dgm:t>
    </dgm:pt>
    <dgm:pt modelId="{20898F54-FD7F-454F-9B4E-E3E5FD12D6D6}" type="pres">
      <dgm:prSet presAssocID="{9D1C81B2-5D3A-4ECD-ACA7-8CD22CEE8877}" presName="comp" presStyleCnt="0"/>
      <dgm:spPr/>
    </dgm:pt>
    <dgm:pt modelId="{C4DE0567-F7B3-4095-8DE0-5E39D4232543}" type="pres">
      <dgm:prSet presAssocID="{9D1C81B2-5D3A-4ECD-ACA7-8CD22CEE8877}" presName="box" presStyleLbl="node1" presStyleIdx="0" presStyleCnt="6" custLinFactNeighborX="62113" custLinFactNeighborY="-58817"/>
      <dgm:spPr/>
      <dgm:t>
        <a:bodyPr/>
        <a:lstStyle/>
        <a:p>
          <a:endParaRPr lang="es-MX"/>
        </a:p>
      </dgm:t>
    </dgm:pt>
    <dgm:pt modelId="{ED12B44A-6F2C-4A34-849D-E8312292BA73}" type="pres">
      <dgm:prSet presAssocID="{9D1C81B2-5D3A-4ECD-ACA7-8CD22CEE8877}" presName="img" presStyleLbl="fgImgPlace1" presStyleIdx="0" presStyleCnt="6"/>
      <dgm:spPr/>
    </dgm:pt>
    <dgm:pt modelId="{B2DE6D3C-D440-49E2-B40C-2DFF0D8AE270}" type="pres">
      <dgm:prSet presAssocID="{9D1C81B2-5D3A-4ECD-ACA7-8CD22CEE8877}" presName="text" presStyleLbl="node1" presStyleIdx="0" presStyleCnt="6">
        <dgm:presLayoutVars>
          <dgm:bulletEnabled val="1"/>
        </dgm:presLayoutVars>
      </dgm:prSet>
      <dgm:spPr/>
      <dgm:t>
        <a:bodyPr/>
        <a:lstStyle/>
        <a:p>
          <a:endParaRPr lang="es-MX"/>
        </a:p>
      </dgm:t>
    </dgm:pt>
    <dgm:pt modelId="{7CB25447-C500-43FC-94FC-488D8ADB6B5B}" type="pres">
      <dgm:prSet presAssocID="{2F3F9F9D-955B-46F5-9D24-CCEED077D628}" presName="spacer" presStyleCnt="0"/>
      <dgm:spPr/>
    </dgm:pt>
    <dgm:pt modelId="{568B350C-16FE-4AE8-B295-BC71ABF2BCDB}" type="pres">
      <dgm:prSet presAssocID="{A8843E2D-D6CD-4297-9132-B89D969DC14C}" presName="comp" presStyleCnt="0"/>
      <dgm:spPr/>
    </dgm:pt>
    <dgm:pt modelId="{26FA0346-2D19-4E5D-8929-B4A1BCA766C5}" type="pres">
      <dgm:prSet presAssocID="{A8843E2D-D6CD-4297-9132-B89D969DC14C}" presName="box" presStyleLbl="node1" presStyleIdx="1" presStyleCnt="6"/>
      <dgm:spPr/>
      <dgm:t>
        <a:bodyPr/>
        <a:lstStyle/>
        <a:p>
          <a:endParaRPr lang="es-MX"/>
        </a:p>
      </dgm:t>
    </dgm:pt>
    <dgm:pt modelId="{D47C2361-F3C1-414F-86B2-A142271CCF0D}" type="pres">
      <dgm:prSet presAssocID="{A8843E2D-D6CD-4297-9132-B89D969DC14C}" presName="img" presStyleLbl="fgImgPlace1" presStyleIdx="1" presStyleCnt="6"/>
      <dgm:spPr/>
    </dgm:pt>
    <dgm:pt modelId="{88B1FE24-C8F8-4142-82C3-AF07D8261371}" type="pres">
      <dgm:prSet presAssocID="{A8843E2D-D6CD-4297-9132-B89D969DC14C}" presName="text" presStyleLbl="node1" presStyleIdx="1" presStyleCnt="6">
        <dgm:presLayoutVars>
          <dgm:bulletEnabled val="1"/>
        </dgm:presLayoutVars>
      </dgm:prSet>
      <dgm:spPr/>
      <dgm:t>
        <a:bodyPr/>
        <a:lstStyle/>
        <a:p>
          <a:endParaRPr lang="es-MX"/>
        </a:p>
      </dgm:t>
    </dgm:pt>
    <dgm:pt modelId="{3840ED88-B0A1-4D71-A350-8C77A2554975}" type="pres">
      <dgm:prSet presAssocID="{8F872F41-CF1A-49A0-A655-570BA1EC9C9F}" presName="spacer" presStyleCnt="0"/>
      <dgm:spPr/>
    </dgm:pt>
    <dgm:pt modelId="{108BBB4B-1AEE-4BCB-940E-839FE4D8C24C}" type="pres">
      <dgm:prSet presAssocID="{F7B1FABB-5DC6-41E6-92DB-36C5C06CA0AB}" presName="comp" presStyleCnt="0"/>
      <dgm:spPr/>
    </dgm:pt>
    <dgm:pt modelId="{563A3846-468F-483A-8CA4-012BE15EF292}" type="pres">
      <dgm:prSet presAssocID="{F7B1FABB-5DC6-41E6-92DB-36C5C06CA0AB}" presName="box" presStyleLbl="node1" presStyleIdx="2" presStyleCnt="6"/>
      <dgm:spPr/>
      <dgm:t>
        <a:bodyPr/>
        <a:lstStyle/>
        <a:p>
          <a:endParaRPr lang="es-MX"/>
        </a:p>
      </dgm:t>
    </dgm:pt>
    <dgm:pt modelId="{F9AC3F71-CCAE-49E0-9EDD-B8CB8800C819}" type="pres">
      <dgm:prSet presAssocID="{F7B1FABB-5DC6-41E6-92DB-36C5C06CA0AB}" presName="img" presStyleLbl="fgImgPlace1" presStyleIdx="2" presStyleCnt="6"/>
      <dgm:spPr/>
    </dgm:pt>
    <dgm:pt modelId="{C292F1BA-2D78-4AB3-8BFF-C555CC3678F4}" type="pres">
      <dgm:prSet presAssocID="{F7B1FABB-5DC6-41E6-92DB-36C5C06CA0AB}" presName="text" presStyleLbl="node1" presStyleIdx="2" presStyleCnt="6">
        <dgm:presLayoutVars>
          <dgm:bulletEnabled val="1"/>
        </dgm:presLayoutVars>
      </dgm:prSet>
      <dgm:spPr/>
      <dgm:t>
        <a:bodyPr/>
        <a:lstStyle/>
        <a:p>
          <a:endParaRPr lang="es-MX"/>
        </a:p>
      </dgm:t>
    </dgm:pt>
    <dgm:pt modelId="{FADD4BB3-7446-4C18-B464-2F2CA299EBA8}" type="pres">
      <dgm:prSet presAssocID="{23544D06-F7FE-4551-BD55-4F7F6A02F55F}" presName="spacer" presStyleCnt="0"/>
      <dgm:spPr/>
    </dgm:pt>
    <dgm:pt modelId="{69D6EDEA-B816-4F12-9332-49FB8A5A7D66}" type="pres">
      <dgm:prSet presAssocID="{13AD6425-0C47-4360-AF94-15307BF728F0}" presName="comp" presStyleCnt="0"/>
      <dgm:spPr/>
    </dgm:pt>
    <dgm:pt modelId="{9FCF17BC-2DD5-4A81-8E55-63AD5DDD5907}" type="pres">
      <dgm:prSet presAssocID="{13AD6425-0C47-4360-AF94-15307BF728F0}" presName="box" presStyleLbl="node1" presStyleIdx="3" presStyleCnt="6"/>
      <dgm:spPr/>
      <dgm:t>
        <a:bodyPr/>
        <a:lstStyle/>
        <a:p>
          <a:endParaRPr lang="es-MX"/>
        </a:p>
      </dgm:t>
    </dgm:pt>
    <dgm:pt modelId="{A52F5584-2804-480D-9870-23AB9C867C89}" type="pres">
      <dgm:prSet presAssocID="{13AD6425-0C47-4360-AF94-15307BF728F0}" presName="img" presStyleLbl="fgImgPlace1" presStyleIdx="3" presStyleCnt="6"/>
      <dgm:spPr/>
    </dgm:pt>
    <dgm:pt modelId="{ED5ED048-A9B1-497B-87FF-6B2784DAAFE7}" type="pres">
      <dgm:prSet presAssocID="{13AD6425-0C47-4360-AF94-15307BF728F0}" presName="text" presStyleLbl="node1" presStyleIdx="3" presStyleCnt="6">
        <dgm:presLayoutVars>
          <dgm:bulletEnabled val="1"/>
        </dgm:presLayoutVars>
      </dgm:prSet>
      <dgm:spPr/>
      <dgm:t>
        <a:bodyPr/>
        <a:lstStyle/>
        <a:p>
          <a:endParaRPr lang="es-MX"/>
        </a:p>
      </dgm:t>
    </dgm:pt>
    <dgm:pt modelId="{F9638F1D-CD75-4B9E-BDA7-786258757FA3}" type="pres">
      <dgm:prSet presAssocID="{F2687C21-FEA5-4E5F-BC69-1C1E7A578159}" presName="spacer" presStyleCnt="0"/>
      <dgm:spPr/>
    </dgm:pt>
    <dgm:pt modelId="{D1596104-8729-4CDF-A7C2-4296BB503A22}" type="pres">
      <dgm:prSet presAssocID="{788D5E71-E538-498B-8115-425191C83FF8}" presName="comp" presStyleCnt="0"/>
      <dgm:spPr/>
    </dgm:pt>
    <dgm:pt modelId="{280A5DF6-6585-4E27-AC9B-A07687EE2D51}" type="pres">
      <dgm:prSet presAssocID="{788D5E71-E538-498B-8115-425191C83FF8}" presName="box" presStyleLbl="node1" presStyleIdx="4" presStyleCnt="6"/>
      <dgm:spPr/>
      <dgm:t>
        <a:bodyPr/>
        <a:lstStyle/>
        <a:p>
          <a:endParaRPr lang="es-MX"/>
        </a:p>
      </dgm:t>
    </dgm:pt>
    <dgm:pt modelId="{0489C28B-9D0B-48DE-A315-AC3E00654347}" type="pres">
      <dgm:prSet presAssocID="{788D5E71-E538-498B-8115-425191C83FF8}" presName="img" presStyleLbl="fgImgPlace1" presStyleIdx="4" presStyleCnt="6"/>
      <dgm:spPr/>
    </dgm:pt>
    <dgm:pt modelId="{7AC70310-559B-4DA0-9042-C07CDAFF1151}" type="pres">
      <dgm:prSet presAssocID="{788D5E71-E538-498B-8115-425191C83FF8}" presName="text" presStyleLbl="node1" presStyleIdx="4" presStyleCnt="6">
        <dgm:presLayoutVars>
          <dgm:bulletEnabled val="1"/>
        </dgm:presLayoutVars>
      </dgm:prSet>
      <dgm:spPr/>
      <dgm:t>
        <a:bodyPr/>
        <a:lstStyle/>
        <a:p>
          <a:endParaRPr lang="es-MX"/>
        </a:p>
      </dgm:t>
    </dgm:pt>
    <dgm:pt modelId="{C80D31D6-D5F4-47BF-9789-C485C21D3317}" type="pres">
      <dgm:prSet presAssocID="{23BEA005-0933-4881-B54F-4D8A62302640}" presName="spacer" presStyleCnt="0"/>
      <dgm:spPr/>
    </dgm:pt>
    <dgm:pt modelId="{17F4D072-DE49-46F0-B7AE-7255EB2B5E19}" type="pres">
      <dgm:prSet presAssocID="{9ED7ACE7-2023-45EF-AFBA-BFC5036A7957}" presName="comp" presStyleCnt="0"/>
      <dgm:spPr/>
    </dgm:pt>
    <dgm:pt modelId="{603EF920-81B1-412F-8278-D508C7C3D1FA}" type="pres">
      <dgm:prSet presAssocID="{9ED7ACE7-2023-45EF-AFBA-BFC5036A7957}" presName="box" presStyleLbl="node1" presStyleIdx="5" presStyleCnt="6"/>
      <dgm:spPr/>
      <dgm:t>
        <a:bodyPr/>
        <a:lstStyle/>
        <a:p>
          <a:endParaRPr lang="es-MX"/>
        </a:p>
      </dgm:t>
    </dgm:pt>
    <dgm:pt modelId="{4D78E572-3F7C-4D12-A112-C935324A3F79}" type="pres">
      <dgm:prSet presAssocID="{9ED7ACE7-2023-45EF-AFBA-BFC5036A7957}" presName="img" presStyleLbl="fgImgPlace1" presStyleIdx="5" presStyleCnt="6"/>
      <dgm:spPr/>
    </dgm:pt>
    <dgm:pt modelId="{70785757-F65B-4437-B010-670D268CC165}" type="pres">
      <dgm:prSet presAssocID="{9ED7ACE7-2023-45EF-AFBA-BFC5036A7957}" presName="text" presStyleLbl="node1" presStyleIdx="5" presStyleCnt="6">
        <dgm:presLayoutVars>
          <dgm:bulletEnabled val="1"/>
        </dgm:presLayoutVars>
      </dgm:prSet>
      <dgm:spPr/>
      <dgm:t>
        <a:bodyPr/>
        <a:lstStyle/>
        <a:p>
          <a:endParaRPr lang="es-MX"/>
        </a:p>
      </dgm:t>
    </dgm:pt>
  </dgm:ptLst>
  <dgm:cxnLst>
    <dgm:cxn modelId="{EACFA014-1AAD-4C86-A15C-2ACB08402ACE}" type="presOf" srcId="{F7B1FABB-5DC6-41E6-92DB-36C5C06CA0AB}" destId="{C292F1BA-2D78-4AB3-8BFF-C555CC3678F4}" srcOrd="1" destOrd="0" presId="urn:microsoft.com/office/officeart/2005/8/layout/vList4"/>
    <dgm:cxn modelId="{30564AAE-D0D2-4B9D-8EAF-7DD458008ACF}" type="presOf" srcId="{788D5E71-E538-498B-8115-425191C83FF8}" destId="{7AC70310-559B-4DA0-9042-C07CDAFF1151}" srcOrd="1" destOrd="0" presId="urn:microsoft.com/office/officeart/2005/8/layout/vList4"/>
    <dgm:cxn modelId="{B10D0399-E524-41CF-883C-F206C3F0ED65}" type="presOf" srcId="{9ED7ACE7-2023-45EF-AFBA-BFC5036A7957}" destId="{70785757-F65B-4437-B010-670D268CC165}" srcOrd="1" destOrd="0" presId="urn:microsoft.com/office/officeart/2005/8/layout/vList4"/>
    <dgm:cxn modelId="{C1B3B943-74BF-4677-906D-A5D27E2D1D95}" srcId="{76D0EBE2-B641-4EA3-BF95-9BB9083BFBB9}" destId="{9D1C81B2-5D3A-4ECD-ACA7-8CD22CEE8877}" srcOrd="0" destOrd="0" parTransId="{5BFFC11E-A270-4E84-A1FA-5807C8CEFC24}" sibTransId="{2F3F9F9D-955B-46F5-9D24-CCEED077D628}"/>
    <dgm:cxn modelId="{CFE6DAAA-BF8C-40BB-A833-07F14F39E8EB}" type="presOf" srcId="{76D0EBE2-B641-4EA3-BF95-9BB9083BFBB9}" destId="{27ACE5FD-BBAA-4607-9ADC-C0D399BC1E26}" srcOrd="0" destOrd="0" presId="urn:microsoft.com/office/officeart/2005/8/layout/vList4"/>
    <dgm:cxn modelId="{053215AB-E371-4BE0-A282-00D7805939A5}" type="presOf" srcId="{9D1C81B2-5D3A-4ECD-ACA7-8CD22CEE8877}" destId="{C4DE0567-F7B3-4095-8DE0-5E39D4232543}" srcOrd="0" destOrd="0" presId="urn:microsoft.com/office/officeart/2005/8/layout/vList4"/>
    <dgm:cxn modelId="{1B29363E-1C9A-4948-9A04-71A95943BCB0}" srcId="{76D0EBE2-B641-4EA3-BF95-9BB9083BFBB9}" destId="{9ED7ACE7-2023-45EF-AFBA-BFC5036A7957}" srcOrd="5" destOrd="0" parTransId="{757632F4-7813-44FB-9037-5F06FA1EEA91}" sibTransId="{0F371323-A434-4C5A-96C2-59442E929531}"/>
    <dgm:cxn modelId="{4EEDF67C-55B6-4968-8A42-3C61918F52A7}" type="presOf" srcId="{A8843E2D-D6CD-4297-9132-B89D969DC14C}" destId="{88B1FE24-C8F8-4142-82C3-AF07D8261371}" srcOrd="1" destOrd="0" presId="urn:microsoft.com/office/officeart/2005/8/layout/vList4"/>
    <dgm:cxn modelId="{928D3E32-CF81-4E73-A38D-F76B4BBAEB03}" srcId="{76D0EBE2-B641-4EA3-BF95-9BB9083BFBB9}" destId="{13AD6425-0C47-4360-AF94-15307BF728F0}" srcOrd="3" destOrd="0" parTransId="{E151608D-A6DA-4A37-8FC3-9C2377DB882D}" sibTransId="{F2687C21-FEA5-4E5F-BC69-1C1E7A578159}"/>
    <dgm:cxn modelId="{75B3D0F1-E260-410B-9F1E-B5ADF7480F4E}" type="presOf" srcId="{9D1C81B2-5D3A-4ECD-ACA7-8CD22CEE8877}" destId="{B2DE6D3C-D440-49E2-B40C-2DFF0D8AE270}" srcOrd="1" destOrd="0" presId="urn:microsoft.com/office/officeart/2005/8/layout/vList4"/>
    <dgm:cxn modelId="{FA1A5F31-608E-4E54-8324-6B65A19BFFC1}" type="presOf" srcId="{9ED7ACE7-2023-45EF-AFBA-BFC5036A7957}" destId="{603EF920-81B1-412F-8278-D508C7C3D1FA}" srcOrd="0" destOrd="0" presId="urn:microsoft.com/office/officeart/2005/8/layout/vList4"/>
    <dgm:cxn modelId="{2F53D032-3633-4483-88BF-4FD487CE52EE}" type="presOf" srcId="{13AD6425-0C47-4360-AF94-15307BF728F0}" destId="{ED5ED048-A9B1-497B-87FF-6B2784DAAFE7}" srcOrd="1" destOrd="0" presId="urn:microsoft.com/office/officeart/2005/8/layout/vList4"/>
    <dgm:cxn modelId="{4ACB2A98-1892-4007-9EEA-1E2042848F88}" srcId="{76D0EBE2-B641-4EA3-BF95-9BB9083BFBB9}" destId="{A8843E2D-D6CD-4297-9132-B89D969DC14C}" srcOrd="1" destOrd="0" parTransId="{CE4B1B96-F139-4C16-AC84-DF4645A645A3}" sibTransId="{8F872F41-CF1A-49A0-A655-570BA1EC9C9F}"/>
    <dgm:cxn modelId="{CDE73B2F-666D-426E-8C64-7A0A12CFB808}" type="presOf" srcId="{A8843E2D-D6CD-4297-9132-B89D969DC14C}" destId="{26FA0346-2D19-4E5D-8929-B4A1BCA766C5}" srcOrd="0" destOrd="0" presId="urn:microsoft.com/office/officeart/2005/8/layout/vList4"/>
    <dgm:cxn modelId="{C77AAA00-4231-41F7-8E6C-7DA04B49D6BF}" srcId="{76D0EBE2-B641-4EA3-BF95-9BB9083BFBB9}" destId="{F7B1FABB-5DC6-41E6-92DB-36C5C06CA0AB}" srcOrd="2" destOrd="0" parTransId="{03D3BF53-BC1F-4344-823F-2912BD498E2F}" sibTransId="{23544D06-F7FE-4551-BD55-4F7F6A02F55F}"/>
    <dgm:cxn modelId="{2A370360-EF26-4AA2-8F13-52EB674259D6}" type="presOf" srcId="{F7B1FABB-5DC6-41E6-92DB-36C5C06CA0AB}" destId="{563A3846-468F-483A-8CA4-012BE15EF292}" srcOrd="0" destOrd="0" presId="urn:microsoft.com/office/officeart/2005/8/layout/vList4"/>
    <dgm:cxn modelId="{CC581EA6-E501-4D32-980D-3B4CAD6C790A}" srcId="{76D0EBE2-B641-4EA3-BF95-9BB9083BFBB9}" destId="{788D5E71-E538-498B-8115-425191C83FF8}" srcOrd="4" destOrd="0" parTransId="{610089A4-A301-4A6E-BE01-6DBF5EFD2011}" sibTransId="{23BEA005-0933-4881-B54F-4D8A62302640}"/>
    <dgm:cxn modelId="{CCF010F8-E88E-4EC9-8D24-186B2860CD18}" type="presOf" srcId="{13AD6425-0C47-4360-AF94-15307BF728F0}" destId="{9FCF17BC-2DD5-4A81-8E55-63AD5DDD5907}" srcOrd="0" destOrd="0" presId="urn:microsoft.com/office/officeart/2005/8/layout/vList4"/>
    <dgm:cxn modelId="{736F5D01-446D-460C-BFB2-A47003152626}" type="presOf" srcId="{788D5E71-E538-498B-8115-425191C83FF8}" destId="{280A5DF6-6585-4E27-AC9B-A07687EE2D51}" srcOrd="0" destOrd="0" presId="urn:microsoft.com/office/officeart/2005/8/layout/vList4"/>
    <dgm:cxn modelId="{025A86AC-83DA-42E6-B167-024274DBEFDA}" type="presParOf" srcId="{27ACE5FD-BBAA-4607-9ADC-C0D399BC1E26}" destId="{20898F54-FD7F-454F-9B4E-E3E5FD12D6D6}" srcOrd="0" destOrd="0" presId="urn:microsoft.com/office/officeart/2005/8/layout/vList4"/>
    <dgm:cxn modelId="{E8FD733F-AC68-4B00-8F56-97C6D08D30B2}" type="presParOf" srcId="{20898F54-FD7F-454F-9B4E-E3E5FD12D6D6}" destId="{C4DE0567-F7B3-4095-8DE0-5E39D4232543}" srcOrd="0" destOrd="0" presId="urn:microsoft.com/office/officeart/2005/8/layout/vList4"/>
    <dgm:cxn modelId="{06F6760E-8DBC-4394-AEFE-68519A434A10}" type="presParOf" srcId="{20898F54-FD7F-454F-9B4E-E3E5FD12D6D6}" destId="{ED12B44A-6F2C-4A34-849D-E8312292BA73}" srcOrd="1" destOrd="0" presId="urn:microsoft.com/office/officeart/2005/8/layout/vList4"/>
    <dgm:cxn modelId="{1DC3AA92-A920-4BFB-8DFD-3E44A6075A42}" type="presParOf" srcId="{20898F54-FD7F-454F-9B4E-E3E5FD12D6D6}" destId="{B2DE6D3C-D440-49E2-B40C-2DFF0D8AE270}" srcOrd="2" destOrd="0" presId="urn:microsoft.com/office/officeart/2005/8/layout/vList4"/>
    <dgm:cxn modelId="{9A70213A-4FEA-4794-9B64-96D190846BDA}" type="presParOf" srcId="{27ACE5FD-BBAA-4607-9ADC-C0D399BC1E26}" destId="{7CB25447-C500-43FC-94FC-488D8ADB6B5B}" srcOrd="1" destOrd="0" presId="urn:microsoft.com/office/officeart/2005/8/layout/vList4"/>
    <dgm:cxn modelId="{492D4D70-E2F0-451C-A7DC-AC03964DFC5F}" type="presParOf" srcId="{27ACE5FD-BBAA-4607-9ADC-C0D399BC1E26}" destId="{568B350C-16FE-4AE8-B295-BC71ABF2BCDB}" srcOrd="2" destOrd="0" presId="urn:microsoft.com/office/officeart/2005/8/layout/vList4"/>
    <dgm:cxn modelId="{EF1950F4-398E-4571-B93F-0553694109E3}" type="presParOf" srcId="{568B350C-16FE-4AE8-B295-BC71ABF2BCDB}" destId="{26FA0346-2D19-4E5D-8929-B4A1BCA766C5}" srcOrd="0" destOrd="0" presId="urn:microsoft.com/office/officeart/2005/8/layout/vList4"/>
    <dgm:cxn modelId="{31C72844-202E-48FC-B2E1-DF1281FAF97C}" type="presParOf" srcId="{568B350C-16FE-4AE8-B295-BC71ABF2BCDB}" destId="{D47C2361-F3C1-414F-86B2-A142271CCF0D}" srcOrd="1" destOrd="0" presId="urn:microsoft.com/office/officeart/2005/8/layout/vList4"/>
    <dgm:cxn modelId="{49B9054E-B7CF-4167-8496-CD7F33D54FCC}" type="presParOf" srcId="{568B350C-16FE-4AE8-B295-BC71ABF2BCDB}" destId="{88B1FE24-C8F8-4142-82C3-AF07D8261371}" srcOrd="2" destOrd="0" presId="urn:microsoft.com/office/officeart/2005/8/layout/vList4"/>
    <dgm:cxn modelId="{21926E37-8127-4453-B306-1C40272E182F}" type="presParOf" srcId="{27ACE5FD-BBAA-4607-9ADC-C0D399BC1E26}" destId="{3840ED88-B0A1-4D71-A350-8C77A2554975}" srcOrd="3" destOrd="0" presId="urn:microsoft.com/office/officeart/2005/8/layout/vList4"/>
    <dgm:cxn modelId="{46E8E559-25CB-422A-AB99-CADF66914FE2}" type="presParOf" srcId="{27ACE5FD-BBAA-4607-9ADC-C0D399BC1E26}" destId="{108BBB4B-1AEE-4BCB-940E-839FE4D8C24C}" srcOrd="4" destOrd="0" presId="urn:microsoft.com/office/officeart/2005/8/layout/vList4"/>
    <dgm:cxn modelId="{DD635C54-EB4D-4C0E-85F1-440EFECDC616}" type="presParOf" srcId="{108BBB4B-1AEE-4BCB-940E-839FE4D8C24C}" destId="{563A3846-468F-483A-8CA4-012BE15EF292}" srcOrd="0" destOrd="0" presId="urn:microsoft.com/office/officeart/2005/8/layout/vList4"/>
    <dgm:cxn modelId="{8628FA46-6D4D-4C88-8BCE-1119C52073A3}" type="presParOf" srcId="{108BBB4B-1AEE-4BCB-940E-839FE4D8C24C}" destId="{F9AC3F71-CCAE-49E0-9EDD-B8CB8800C819}" srcOrd="1" destOrd="0" presId="urn:microsoft.com/office/officeart/2005/8/layout/vList4"/>
    <dgm:cxn modelId="{48CE58E5-7386-4B0C-BAAE-A57F971FAC8E}" type="presParOf" srcId="{108BBB4B-1AEE-4BCB-940E-839FE4D8C24C}" destId="{C292F1BA-2D78-4AB3-8BFF-C555CC3678F4}" srcOrd="2" destOrd="0" presId="urn:microsoft.com/office/officeart/2005/8/layout/vList4"/>
    <dgm:cxn modelId="{DDA3E9FD-CD7D-464F-9CD7-05EFB49BE006}" type="presParOf" srcId="{27ACE5FD-BBAA-4607-9ADC-C0D399BC1E26}" destId="{FADD4BB3-7446-4C18-B464-2F2CA299EBA8}" srcOrd="5" destOrd="0" presId="urn:microsoft.com/office/officeart/2005/8/layout/vList4"/>
    <dgm:cxn modelId="{B9989B47-609B-427C-AEAE-167AE5C1C2FB}" type="presParOf" srcId="{27ACE5FD-BBAA-4607-9ADC-C0D399BC1E26}" destId="{69D6EDEA-B816-4F12-9332-49FB8A5A7D66}" srcOrd="6" destOrd="0" presId="urn:microsoft.com/office/officeart/2005/8/layout/vList4"/>
    <dgm:cxn modelId="{AC27D2A0-D246-4377-9CF3-3E8839003A25}" type="presParOf" srcId="{69D6EDEA-B816-4F12-9332-49FB8A5A7D66}" destId="{9FCF17BC-2DD5-4A81-8E55-63AD5DDD5907}" srcOrd="0" destOrd="0" presId="urn:microsoft.com/office/officeart/2005/8/layout/vList4"/>
    <dgm:cxn modelId="{8FE38572-26DE-4288-BD5B-915637393138}" type="presParOf" srcId="{69D6EDEA-B816-4F12-9332-49FB8A5A7D66}" destId="{A52F5584-2804-480D-9870-23AB9C867C89}" srcOrd="1" destOrd="0" presId="urn:microsoft.com/office/officeart/2005/8/layout/vList4"/>
    <dgm:cxn modelId="{9A689E7D-5DE3-495B-8EB5-2C75897CD318}" type="presParOf" srcId="{69D6EDEA-B816-4F12-9332-49FB8A5A7D66}" destId="{ED5ED048-A9B1-497B-87FF-6B2784DAAFE7}" srcOrd="2" destOrd="0" presId="urn:microsoft.com/office/officeart/2005/8/layout/vList4"/>
    <dgm:cxn modelId="{5188D33A-998F-4C59-9E6A-72249AAE0525}" type="presParOf" srcId="{27ACE5FD-BBAA-4607-9ADC-C0D399BC1E26}" destId="{F9638F1D-CD75-4B9E-BDA7-786258757FA3}" srcOrd="7" destOrd="0" presId="urn:microsoft.com/office/officeart/2005/8/layout/vList4"/>
    <dgm:cxn modelId="{9A4C5134-689B-4D78-9C78-F8BAEB3DFD98}" type="presParOf" srcId="{27ACE5FD-BBAA-4607-9ADC-C0D399BC1E26}" destId="{D1596104-8729-4CDF-A7C2-4296BB503A22}" srcOrd="8" destOrd="0" presId="urn:microsoft.com/office/officeart/2005/8/layout/vList4"/>
    <dgm:cxn modelId="{95A5E195-5DF0-4AF5-891B-AB4B820F6352}" type="presParOf" srcId="{D1596104-8729-4CDF-A7C2-4296BB503A22}" destId="{280A5DF6-6585-4E27-AC9B-A07687EE2D51}" srcOrd="0" destOrd="0" presId="urn:microsoft.com/office/officeart/2005/8/layout/vList4"/>
    <dgm:cxn modelId="{39417F54-5646-43EA-B8D4-31A7AA7A15D7}" type="presParOf" srcId="{D1596104-8729-4CDF-A7C2-4296BB503A22}" destId="{0489C28B-9D0B-48DE-A315-AC3E00654347}" srcOrd="1" destOrd="0" presId="urn:microsoft.com/office/officeart/2005/8/layout/vList4"/>
    <dgm:cxn modelId="{AC67260C-3E07-49E1-8444-3D7021BA628D}" type="presParOf" srcId="{D1596104-8729-4CDF-A7C2-4296BB503A22}" destId="{7AC70310-559B-4DA0-9042-C07CDAFF1151}" srcOrd="2" destOrd="0" presId="urn:microsoft.com/office/officeart/2005/8/layout/vList4"/>
    <dgm:cxn modelId="{EE126A27-45B6-4666-9439-39FCC6DD86FD}" type="presParOf" srcId="{27ACE5FD-BBAA-4607-9ADC-C0D399BC1E26}" destId="{C80D31D6-D5F4-47BF-9789-C485C21D3317}" srcOrd="9" destOrd="0" presId="urn:microsoft.com/office/officeart/2005/8/layout/vList4"/>
    <dgm:cxn modelId="{DF3C35DD-5FFB-4513-A463-F3422E909B34}" type="presParOf" srcId="{27ACE5FD-BBAA-4607-9ADC-C0D399BC1E26}" destId="{17F4D072-DE49-46F0-B7AE-7255EB2B5E19}" srcOrd="10" destOrd="0" presId="urn:microsoft.com/office/officeart/2005/8/layout/vList4"/>
    <dgm:cxn modelId="{128738A5-A10A-4B01-BE7F-4C988A276E1F}" type="presParOf" srcId="{17F4D072-DE49-46F0-B7AE-7255EB2B5E19}" destId="{603EF920-81B1-412F-8278-D508C7C3D1FA}" srcOrd="0" destOrd="0" presId="urn:microsoft.com/office/officeart/2005/8/layout/vList4"/>
    <dgm:cxn modelId="{5381A8BE-D002-4716-842F-53E9D86B408A}" type="presParOf" srcId="{17F4D072-DE49-46F0-B7AE-7255EB2B5E19}" destId="{4D78E572-3F7C-4D12-A112-C935324A3F79}" srcOrd="1" destOrd="0" presId="urn:microsoft.com/office/officeart/2005/8/layout/vList4"/>
    <dgm:cxn modelId="{2D404740-9815-4AAE-91B5-4DAB478F4A18}" type="presParOf" srcId="{17F4D072-DE49-46F0-B7AE-7255EB2B5E19}" destId="{70785757-F65B-4437-B010-670D268CC165}"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D104B91-525A-4B6B-A616-2E0A501A57D5}" type="doc">
      <dgm:prSet loTypeId="urn:microsoft.com/office/officeart/2005/8/layout/radial6" loCatId="cycle" qsTypeId="urn:microsoft.com/office/officeart/2005/8/quickstyle/simple4" qsCatId="simple" csTypeId="urn:microsoft.com/office/officeart/2005/8/colors/colorful2" csCatId="colorful" phldr="1"/>
      <dgm:spPr/>
      <dgm:t>
        <a:bodyPr/>
        <a:lstStyle/>
        <a:p>
          <a:endParaRPr lang="es-MX"/>
        </a:p>
      </dgm:t>
    </dgm:pt>
    <dgm:pt modelId="{54C0C2AD-99B7-4C7F-B74D-0AF57189DC47}">
      <dgm:prSet phldrT="[Texto]" custT="1"/>
      <dgm:spPr>
        <a:solidFill>
          <a:srgbClr val="544D01"/>
        </a:solidFill>
      </dgm:spPr>
      <dgm:t>
        <a:bodyPr/>
        <a:lstStyle/>
        <a:p>
          <a:pPr algn="ctr"/>
          <a:r>
            <a:rPr lang="es-ES" sz="1600" b="1" dirty="0" smtClean="0">
              <a:latin typeface="Century Gothic" pitchFamily="34" charset="0"/>
              <a:ea typeface="+mj-ea"/>
              <a:cs typeface="+mj-cs"/>
            </a:rPr>
            <a:t>1.5 </a:t>
          </a:r>
        </a:p>
        <a:p>
          <a:pPr algn="ctr"/>
          <a:r>
            <a:rPr lang="es-ES" sz="1600" b="1" dirty="0" smtClean="0">
              <a:latin typeface="Century Gothic" pitchFamily="34" charset="0"/>
              <a:ea typeface="+mj-ea"/>
              <a:cs typeface="+mj-cs"/>
            </a:rPr>
            <a:t>Factores del medio ambiente que afecta el desarrollo de las   MIPYMES</a:t>
          </a:r>
          <a:endParaRPr lang="es-MX" sz="1600" dirty="0">
            <a:latin typeface="Century Gothic" pitchFamily="34" charset="0"/>
          </a:endParaRPr>
        </a:p>
      </dgm:t>
    </dgm:pt>
    <dgm:pt modelId="{732E247D-965D-4D7C-ACE6-EB559336251C}" type="parTrans" cxnId="{0869885C-AE07-4EAE-93C6-97B903B2196E}">
      <dgm:prSet/>
      <dgm:spPr/>
      <dgm:t>
        <a:bodyPr/>
        <a:lstStyle/>
        <a:p>
          <a:endParaRPr lang="es-MX">
            <a:latin typeface="Century Gothic" pitchFamily="34" charset="0"/>
          </a:endParaRPr>
        </a:p>
      </dgm:t>
    </dgm:pt>
    <dgm:pt modelId="{CC92B597-7467-4D5B-B9D7-5FE79D4DC79B}" type="sibTrans" cxnId="{0869885C-AE07-4EAE-93C6-97B903B2196E}">
      <dgm:prSet/>
      <dgm:spPr/>
      <dgm:t>
        <a:bodyPr/>
        <a:lstStyle/>
        <a:p>
          <a:endParaRPr lang="es-MX">
            <a:latin typeface="Century Gothic" pitchFamily="34" charset="0"/>
          </a:endParaRPr>
        </a:p>
      </dgm:t>
    </dgm:pt>
    <dgm:pt modelId="{8CBA3BF2-CE52-444E-8640-B1D04FA90C6F}">
      <dgm:prSet phldrT="[Texto]" custT="1"/>
      <dgm:spPr/>
      <dgm:t>
        <a:bodyPr/>
        <a:lstStyle/>
        <a:p>
          <a:r>
            <a:rPr lang="es-ES" sz="1400" b="1" dirty="0" smtClean="0">
              <a:latin typeface="Century Gothic" pitchFamily="34" charset="0"/>
            </a:rPr>
            <a:t>Políticos</a:t>
          </a:r>
          <a:endParaRPr lang="es-MX" sz="1400" b="1" dirty="0">
            <a:latin typeface="Century Gothic" pitchFamily="34" charset="0"/>
          </a:endParaRPr>
        </a:p>
      </dgm:t>
    </dgm:pt>
    <dgm:pt modelId="{E53CC343-9AF7-4CA3-AA04-10423DB4CEF4}" type="parTrans" cxnId="{12DBBFD0-8D9B-449D-97B6-A88C811D9EB9}">
      <dgm:prSet/>
      <dgm:spPr/>
      <dgm:t>
        <a:bodyPr/>
        <a:lstStyle/>
        <a:p>
          <a:endParaRPr lang="es-MX">
            <a:latin typeface="Century Gothic" pitchFamily="34" charset="0"/>
          </a:endParaRPr>
        </a:p>
      </dgm:t>
    </dgm:pt>
    <dgm:pt modelId="{D21D14A3-2406-453C-8180-346885894382}" type="sibTrans" cxnId="{12DBBFD0-8D9B-449D-97B6-A88C811D9EB9}">
      <dgm:prSet/>
      <dgm:spPr/>
      <dgm:t>
        <a:bodyPr/>
        <a:lstStyle/>
        <a:p>
          <a:endParaRPr lang="es-MX">
            <a:latin typeface="Century Gothic" pitchFamily="34" charset="0"/>
          </a:endParaRPr>
        </a:p>
      </dgm:t>
    </dgm:pt>
    <dgm:pt modelId="{D395FE47-3712-42BC-AD92-F147B53039CF}">
      <dgm:prSet phldrT="[Texto]" custT="1"/>
      <dgm:spPr/>
      <dgm:t>
        <a:bodyPr/>
        <a:lstStyle/>
        <a:p>
          <a:r>
            <a:rPr lang="es-ES" sz="1200" b="1" smtClean="0">
              <a:latin typeface="Century Gothic" pitchFamily="34" charset="0"/>
            </a:rPr>
            <a:t>Económicos</a:t>
          </a:r>
          <a:endParaRPr lang="es-MX" sz="1200" b="1" dirty="0">
            <a:latin typeface="Century Gothic" pitchFamily="34" charset="0"/>
          </a:endParaRPr>
        </a:p>
      </dgm:t>
    </dgm:pt>
    <dgm:pt modelId="{5E40D4D1-E512-4F17-8819-FE2995D58993}" type="parTrans" cxnId="{345FB357-7701-42ED-A90D-0FCB9584762B}">
      <dgm:prSet/>
      <dgm:spPr/>
      <dgm:t>
        <a:bodyPr/>
        <a:lstStyle/>
        <a:p>
          <a:endParaRPr lang="es-MX">
            <a:latin typeface="Century Gothic" pitchFamily="34" charset="0"/>
          </a:endParaRPr>
        </a:p>
      </dgm:t>
    </dgm:pt>
    <dgm:pt modelId="{86FED538-F010-41AC-B068-906FD382D733}" type="sibTrans" cxnId="{345FB357-7701-42ED-A90D-0FCB9584762B}">
      <dgm:prSet/>
      <dgm:spPr/>
      <dgm:t>
        <a:bodyPr/>
        <a:lstStyle/>
        <a:p>
          <a:endParaRPr lang="es-MX">
            <a:latin typeface="Century Gothic" pitchFamily="34" charset="0"/>
          </a:endParaRPr>
        </a:p>
      </dgm:t>
    </dgm:pt>
    <dgm:pt modelId="{4FF281B0-704D-4306-A3CA-568EE7FEBD81}">
      <dgm:prSet phldrT="[Texto]" custT="1"/>
      <dgm:spPr/>
      <dgm:t>
        <a:bodyPr/>
        <a:lstStyle/>
        <a:p>
          <a:r>
            <a:rPr lang="es-ES" sz="1400" b="1" smtClean="0">
              <a:latin typeface="Century Gothic" pitchFamily="34" charset="0"/>
            </a:rPr>
            <a:t>Sociales</a:t>
          </a:r>
          <a:endParaRPr lang="es-MX" sz="1400" b="1" dirty="0">
            <a:latin typeface="Century Gothic" pitchFamily="34" charset="0"/>
          </a:endParaRPr>
        </a:p>
      </dgm:t>
    </dgm:pt>
    <dgm:pt modelId="{5EE4DE1D-C496-459B-AA63-F61E38DB34F2}" type="parTrans" cxnId="{530A4086-6089-451D-B67F-7E97AF83DD17}">
      <dgm:prSet/>
      <dgm:spPr/>
      <dgm:t>
        <a:bodyPr/>
        <a:lstStyle/>
        <a:p>
          <a:endParaRPr lang="es-MX">
            <a:latin typeface="Century Gothic" pitchFamily="34" charset="0"/>
          </a:endParaRPr>
        </a:p>
      </dgm:t>
    </dgm:pt>
    <dgm:pt modelId="{247F2C5C-5DBA-4E2B-8588-189852CF0EF0}" type="sibTrans" cxnId="{530A4086-6089-451D-B67F-7E97AF83DD17}">
      <dgm:prSet/>
      <dgm:spPr/>
      <dgm:t>
        <a:bodyPr/>
        <a:lstStyle/>
        <a:p>
          <a:endParaRPr lang="es-MX">
            <a:latin typeface="Century Gothic" pitchFamily="34" charset="0"/>
          </a:endParaRPr>
        </a:p>
      </dgm:t>
    </dgm:pt>
    <dgm:pt modelId="{C8B69944-DC5F-4E98-9DAE-7808C6D49D80}" type="pres">
      <dgm:prSet presAssocID="{8D104B91-525A-4B6B-A616-2E0A501A57D5}" presName="Name0" presStyleCnt="0">
        <dgm:presLayoutVars>
          <dgm:chMax val="1"/>
          <dgm:dir/>
          <dgm:animLvl val="ctr"/>
          <dgm:resizeHandles val="exact"/>
        </dgm:presLayoutVars>
      </dgm:prSet>
      <dgm:spPr/>
      <dgm:t>
        <a:bodyPr/>
        <a:lstStyle/>
        <a:p>
          <a:endParaRPr lang="es-ES"/>
        </a:p>
      </dgm:t>
    </dgm:pt>
    <dgm:pt modelId="{8825D5F9-9A42-4200-85D5-421B7C1E818D}" type="pres">
      <dgm:prSet presAssocID="{54C0C2AD-99B7-4C7F-B74D-0AF57189DC47}" presName="centerShape" presStyleLbl="node0" presStyleIdx="0" presStyleCnt="1" custScaleX="111920" custScaleY="119156"/>
      <dgm:spPr/>
      <dgm:t>
        <a:bodyPr/>
        <a:lstStyle/>
        <a:p>
          <a:endParaRPr lang="es-MX"/>
        </a:p>
      </dgm:t>
    </dgm:pt>
    <dgm:pt modelId="{C23CD1A1-0F30-4D91-A16D-3325C2660EAE}" type="pres">
      <dgm:prSet presAssocID="{8CBA3BF2-CE52-444E-8640-B1D04FA90C6F}" presName="node" presStyleLbl="node1" presStyleIdx="0" presStyleCnt="3">
        <dgm:presLayoutVars>
          <dgm:bulletEnabled val="1"/>
        </dgm:presLayoutVars>
      </dgm:prSet>
      <dgm:spPr/>
      <dgm:t>
        <a:bodyPr/>
        <a:lstStyle/>
        <a:p>
          <a:endParaRPr lang="es-MX"/>
        </a:p>
      </dgm:t>
    </dgm:pt>
    <dgm:pt modelId="{0DE7B80D-2435-4FD6-B831-0E0D0FBE9923}" type="pres">
      <dgm:prSet presAssocID="{8CBA3BF2-CE52-444E-8640-B1D04FA90C6F}" presName="dummy" presStyleCnt="0"/>
      <dgm:spPr/>
    </dgm:pt>
    <dgm:pt modelId="{44CF76D6-2037-4C34-B1DB-BB7A39ACCD41}" type="pres">
      <dgm:prSet presAssocID="{D21D14A3-2406-453C-8180-346885894382}" presName="sibTrans" presStyleLbl="sibTrans2D1" presStyleIdx="0" presStyleCnt="3"/>
      <dgm:spPr/>
      <dgm:t>
        <a:bodyPr/>
        <a:lstStyle/>
        <a:p>
          <a:endParaRPr lang="es-ES"/>
        </a:p>
      </dgm:t>
    </dgm:pt>
    <dgm:pt modelId="{8658FAC5-0B99-49B3-9919-F0D24CFC072B}" type="pres">
      <dgm:prSet presAssocID="{D395FE47-3712-42BC-AD92-F147B53039CF}" presName="node" presStyleLbl="node1" presStyleIdx="1" presStyleCnt="3">
        <dgm:presLayoutVars>
          <dgm:bulletEnabled val="1"/>
        </dgm:presLayoutVars>
      </dgm:prSet>
      <dgm:spPr/>
      <dgm:t>
        <a:bodyPr/>
        <a:lstStyle/>
        <a:p>
          <a:endParaRPr lang="es-MX"/>
        </a:p>
      </dgm:t>
    </dgm:pt>
    <dgm:pt modelId="{F87CEE53-991F-4368-B6C8-737760B383FC}" type="pres">
      <dgm:prSet presAssocID="{D395FE47-3712-42BC-AD92-F147B53039CF}" presName="dummy" presStyleCnt="0"/>
      <dgm:spPr/>
    </dgm:pt>
    <dgm:pt modelId="{BAF5D3AB-E0F9-4FD2-AED1-1B256CC40D23}" type="pres">
      <dgm:prSet presAssocID="{86FED538-F010-41AC-B068-906FD382D733}" presName="sibTrans" presStyleLbl="sibTrans2D1" presStyleIdx="1" presStyleCnt="3"/>
      <dgm:spPr/>
      <dgm:t>
        <a:bodyPr/>
        <a:lstStyle/>
        <a:p>
          <a:endParaRPr lang="es-ES"/>
        </a:p>
      </dgm:t>
    </dgm:pt>
    <dgm:pt modelId="{872A870F-2F1C-424C-BC1F-34CD81EA6A2C}" type="pres">
      <dgm:prSet presAssocID="{4FF281B0-704D-4306-A3CA-568EE7FEBD81}" presName="node" presStyleLbl="node1" presStyleIdx="2" presStyleCnt="3" custRadScaleRad="101925" custRadScaleInc="254">
        <dgm:presLayoutVars>
          <dgm:bulletEnabled val="1"/>
        </dgm:presLayoutVars>
      </dgm:prSet>
      <dgm:spPr/>
      <dgm:t>
        <a:bodyPr/>
        <a:lstStyle/>
        <a:p>
          <a:endParaRPr lang="es-MX"/>
        </a:p>
      </dgm:t>
    </dgm:pt>
    <dgm:pt modelId="{B40C6DE4-F0C7-46EA-8CD3-A326387C8F23}" type="pres">
      <dgm:prSet presAssocID="{4FF281B0-704D-4306-A3CA-568EE7FEBD81}" presName="dummy" presStyleCnt="0"/>
      <dgm:spPr/>
    </dgm:pt>
    <dgm:pt modelId="{B172A85C-EF20-404A-886A-EAFC90B8CB53}" type="pres">
      <dgm:prSet presAssocID="{247F2C5C-5DBA-4E2B-8588-189852CF0EF0}" presName="sibTrans" presStyleLbl="sibTrans2D1" presStyleIdx="2" presStyleCnt="3"/>
      <dgm:spPr/>
      <dgm:t>
        <a:bodyPr/>
        <a:lstStyle/>
        <a:p>
          <a:endParaRPr lang="es-ES"/>
        </a:p>
      </dgm:t>
    </dgm:pt>
  </dgm:ptLst>
  <dgm:cxnLst>
    <dgm:cxn modelId="{6B7E5B14-A895-4861-9AAF-01E3E778B7CC}" type="presOf" srcId="{D395FE47-3712-42BC-AD92-F147B53039CF}" destId="{8658FAC5-0B99-49B3-9919-F0D24CFC072B}" srcOrd="0" destOrd="0" presId="urn:microsoft.com/office/officeart/2005/8/layout/radial6"/>
    <dgm:cxn modelId="{0869885C-AE07-4EAE-93C6-97B903B2196E}" srcId="{8D104B91-525A-4B6B-A616-2E0A501A57D5}" destId="{54C0C2AD-99B7-4C7F-B74D-0AF57189DC47}" srcOrd="0" destOrd="0" parTransId="{732E247D-965D-4D7C-ACE6-EB559336251C}" sibTransId="{CC92B597-7467-4D5B-B9D7-5FE79D4DC79B}"/>
    <dgm:cxn modelId="{F2BA3005-A885-4B57-81F9-D8171AB8D306}" type="presOf" srcId="{247F2C5C-5DBA-4E2B-8588-189852CF0EF0}" destId="{B172A85C-EF20-404A-886A-EAFC90B8CB53}" srcOrd="0" destOrd="0" presId="urn:microsoft.com/office/officeart/2005/8/layout/radial6"/>
    <dgm:cxn modelId="{9E06AEB2-2108-413E-887D-EE18AC80C906}" type="presOf" srcId="{8CBA3BF2-CE52-444E-8640-B1D04FA90C6F}" destId="{C23CD1A1-0F30-4D91-A16D-3325C2660EAE}" srcOrd="0" destOrd="0" presId="urn:microsoft.com/office/officeart/2005/8/layout/radial6"/>
    <dgm:cxn modelId="{82408017-1347-44E3-AEA3-8880CDFCCBCA}" type="presOf" srcId="{86FED538-F010-41AC-B068-906FD382D733}" destId="{BAF5D3AB-E0F9-4FD2-AED1-1B256CC40D23}" srcOrd="0" destOrd="0" presId="urn:microsoft.com/office/officeart/2005/8/layout/radial6"/>
    <dgm:cxn modelId="{23EF60E5-CE05-41BA-A00B-B3C08EE30187}" type="presOf" srcId="{D21D14A3-2406-453C-8180-346885894382}" destId="{44CF76D6-2037-4C34-B1DB-BB7A39ACCD41}" srcOrd="0" destOrd="0" presId="urn:microsoft.com/office/officeart/2005/8/layout/radial6"/>
    <dgm:cxn modelId="{530A4086-6089-451D-B67F-7E97AF83DD17}" srcId="{54C0C2AD-99B7-4C7F-B74D-0AF57189DC47}" destId="{4FF281B0-704D-4306-A3CA-568EE7FEBD81}" srcOrd="2" destOrd="0" parTransId="{5EE4DE1D-C496-459B-AA63-F61E38DB34F2}" sibTransId="{247F2C5C-5DBA-4E2B-8588-189852CF0EF0}"/>
    <dgm:cxn modelId="{0F76497D-E3E4-4E12-84F5-4C78D78632F9}" type="presOf" srcId="{4FF281B0-704D-4306-A3CA-568EE7FEBD81}" destId="{872A870F-2F1C-424C-BC1F-34CD81EA6A2C}" srcOrd="0" destOrd="0" presId="urn:microsoft.com/office/officeart/2005/8/layout/radial6"/>
    <dgm:cxn modelId="{1D676AC4-6A90-48FA-BCE2-7AC21BC41EE0}" type="presOf" srcId="{8D104B91-525A-4B6B-A616-2E0A501A57D5}" destId="{C8B69944-DC5F-4E98-9DAE-7808C6D49D80}" srcOrd="0" destOrd="0" presId="urn:microsoft.com/office/officeart/2005/8/layout/radial6"/>
    <dgm:cxn modelId="{345FB357-7701-42ED-A90D-0FCB9584762B}" srcId="{54C0C2AD-99B7-4C7F-B74D-0AF57189DC47}" destId="{D395FE47-3712-42BC-AD92-F147B53039CF}" srcOrd="1" destOrd="0" parTransId="{5E40D4D1-E512-4F17-8819-FE2995D58993}" sibTransId="{86FED538-F010-41AC-B068-906FD382D733}"/>
    <dgm:cxn modelId="{4AA57018-0E2C-46C0-A8E4-8D705A602361}" type="presOf" srcId="{54C0C2AD-99B7-4C7F-B74D-0AF57189DC47}" destId="{8825D5F9-9A42-4200-85D5-421B7C1E818D}" srcOrd="0" destOrd="0" presId="urn:microsoft.com/office/officeart/2005/8/layout/radial6"/>
    <dgm:cxn modelId="{12DBBFD0-8D9B-449D-97B6-A88C811D9EB9}" srcId="{54C0C2AD-99B7-4C7F-B74D-0AF57189DC47}" destId="{8CBA3BF2-CE52-444E-8640-B1D04FA90C6F}" srcOrd="0" destOrd="0" parTransId="{E53CC343-9AF7-4CA3-AA04-10423DB4CEF4}" sibTransId="{D21D14A3-2406-453C-8180-346885894382}"/>
    <dgm:cxn modelId="{DC843817-C8BD-424C-8961-3C7AFE7858D4}" type="presParOf" srcId="{C8B69944-DC5F-4E98-9DAE-7808C6D49D80}" destId="{8825D5F9-9A42-4200-85D5-421B7C1E818D}" srcOrd="0" destOrd="0" presId="urn:microsoft.com/office/officeart/2005/8/layout/radial6"/>
    <dgm:cxn modelId="{638813A6-359E-41CA-8641-FE63F7C1A4DC}" type="presParOf" srcId="{C8B69944-DC5F-4E98-9DAE-7808C6D49D80}" destId="{C23CD1A1-0F30-4D91-A16D-3325C2660EAE}" srcOrd="1" destOrd="0" presId="urn:microsoft.com/office/officeart/2005/8/layout/radial6"/>
    <dgm:cxn modelId="{3A70BF42-F8BD-4C75-A576-9941BCD5B375}" type="presParOf" srcId="{C8B69944-DC5F-4E98-9DAE-7808C6D49D80}" destId="{0DE7B80D-2435-4FD6-B831-0E0D0FBE9923}" srcOrd="2" destOrd="0" presId="urn:microsoft.com/office/officeart/2005/8/layout/radial6"/>
    <dgm:cxn modelId="{C6C5F23B-95A0-4654-B76A-968633D8FBBE}" type="presParOf" srcId="{C8B69944-DC5F-4E98-9DAE-7808C6D49D80}" destId="{44CF76D6-2037-4C34-B1DB-BB7A39ACCD41}" srcOrd="3" destOrd="0" presId="urn:microsoft.com/office/officeart/2005/8/layout/radial6"/>
    <dgm:cxn modelId="{43F7317B-E7E1-4986-9456-5A03CCCB71E7}" type="presParOf" srcId="{C8B69944-DC5F-4E98-9DAE-7808C6D49D80}" destId="{8658FAC5-0B99-49B3-9919-F0D24CFC072B}" srcOrd="4" destOrd="0" presId="urn:microsoft.com/office/officeart/2005/8/layout/radial6"/>
    <dgm:cxn modelId="{704BD860-6ABF-4216-B1F0-2D2FB3FAF110}" type="presParOf" srcId="{C8B69944-DC5F-4E98-9DAE-7808C6D49D80}" destId="{F87CEE53-991F-4368-B6C8-737760B383FC}" srcOrd="5" destOrd="0" presId="urn:microsoft.com/office/officeart/2005/8/layout/radial6"/>
    <dgm:cxn modelId="{A6C08C49-71CE-431D-B654-AA3DFDD4C1CB}" type="presParOf" srcId="{C8B69944-DC5F-4E98-9DAE-7808C6D49D80}" destId="{BAF5D3AB-E0F9-4FD2-AED1-1B256CC40D23}" srcOrd="6" destOrd="0" presId="urn:microsoft.com/office/officeart/2005/8/layout/radial6"/>
    <dgm:cxn modelId="{A396B103-F3CC-45BB-B1A4-25FA53973EE9}" type="presParOf" srcId="{C8B69944-DC5F-4E98-9DAE-7808C6D49D80}" destId="{872A870F-2F1C-424C-BC1F-34CD81EA6A2C}" srcOrd="7" destOrd="0" presId="urn:microsoft.com/office/officeart/2005/8/layout/radial6"/>
    <dgm:cxn modelId="{2764DCF1-3106-4718-9952-AA1E63EA3B8E}" type="presParOf" srcId="{C8B69944-DC5F-4E98-9DAE-7808C6D49D80}" destId="{B40C6DE4-F0C7-46EA-8CD3-A326387C8F23}" srcOrd="8" destOrd="0" presId="urn:microsoft.com/office/officeart/2005/8/layout/radial6"/>
    <dgm:cxn modelId="{593C6F52-4E1C-4FB9-B818-B349CD56C7D8}" type="presParOf" srcId="{C8B69944-DC5F-4E98-9DAE-7808C6D49D80}" destId="{B172A85C-EF20-404A-886A-EAFC90B8CB53}" srcOrd="9"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83F98C-0FFB-422F-B9CA-AA69A138DF36}">
      <dsp:nvSpPr>
        <dsp:cNvPr id="0" name=""/>
        <dsp:cNvSpPr/>
      </dsp:nvSpPr>
      <dsp:spPr>
        <a:xfrm>
          <a:off x="0" y="14197"/>
          <a:ext cx="7910536" cy="596700"/>
        </a:xfrm>
        <a:prstGeom prst="roundRect">
          <a:avLst/>
        </a:prstGeom>
        <a:solidFill>
          <a:schemeClr val="accent3">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s-MX" sz="1500" kern="1200" dirty="0" smtClean="0">
              <a:solidFill>
                <a:schemeClr val="tx1"/>
              </a:solidFill>
            </a:rPr>
            <a:t>Inadecuada articulación de nuestro sistema económico, que favorece, casi prioritariamente, a las grandes y muy grandes empresas y corporaciones.  </a:t>
          </a:r>
          <a:endParaRPr lang="es-MX" sz="1500" kern="1200" dirty="0">
            <a:solidFill>
              <a:schemeClr val="tx1"/>
            </a:solidFill>
          </a:endParaRPr>
        </a:p>
      </dsp:txBody>
      <dsp:txXfrm>
        <a:off x="29128" y="43325"/>
        <a:ext cx="7852280" cy="538444"/>
      </dsp:txXfrm>
    </dsp:sp>
    <dsp:sp modelId="{5B4BBAC3-B1E0-4F52-B38B-456AF7151E48}">
      <dsp:nvSpPr>
        <dsp:cNvPr id="0" name=""/>
        <dsp:cNvSpPr/>
      </dsp:nvSpPr>
      <dsp:spPr>
        <a:xfrm>
          <a:off x="0" y="654097"/>
          <a:ext cx="7910536" cy="596700"/>
        </a:xfrm>
        <a:prstGeom prst="roundRect">
          <a:avLst/>
        </a:prstGeom>
        <a:solidFill>
          <a:schemeClr val="accent3">
            <a:shade val="80000"/>
            <a:hueOff val="36485"/>
            <a:satOff val="-239"/>
            <a:lumOff val="40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s-MX" sz="1500" kern="1200" dirty="0" smtClean="0">
              <a:solidFill>
                <a:schemeClr val="tx1"/>
              </a:solidFill>
            </a:rPr>
            <a:t>Políticas gubernamentales inadecuadas.  </a:t>
          </a:r>
          <a:endParaRPr lang="es-MX" sz="1500" kern="1200" dirty="0">
            <a:solidFill>
              <a:schemeClr val="tx1"/>
            </a:solidFill>
          </a:endParaRPr>
        </a:p>
      </dsp:txBody>
      <dsp:txXfrm>
        <a:off x="29128" y="683225"/>
        <a:ext cx="7852280" cy="538444"/>
      </dsp:txXfrm>
    </dsp:sp>
    <dsp:sp modelId="{D4401BDC-CD7E-49A7-A614-D8718828B59F}">
      <dsp:nvSpPr>
        <dsp:cNvPr id="0" name=""/>
        <dsp:cNvSpPr/>
      </dsp:nvSpPr>
      <dsp:spPr>
        <a:xfrm>
          <a:off x="0" y="1293997"/>
          <a:ext cx="7910536" cy="596700"/>
        </a:xfrm>
        <a:prstGeom prst="roundRect">
          <a:avLst/>
        </a:prstGeom>
        <a:solidFill>
          <a:schemeClr val="accent3">
            <a:shade val="80000"/>
            <a:hueOff val="72969"/>
            <a:satOff val="-477"/>
            <a:lumOff val="81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s-MX" sz="1500" kern="1200" smtClean="0">
              <a:solidFill>
                <a:schemeClr val="tx1"/>
              </a:solidFill>
            </a:rPr>
            <a:t>Falta de financiamiento o carestía del mismo </a:t>
          </a:r>
          <a:endParaRPr lang="es-MX" sz="1500" kern="1200" dirty="0">
            <a:solidFill>
              <a:schemeClr val="tx1"/>
            </a:solidFill>
          </a:endParaRPr>
        </a:p>
      </dsp:txBody>
      <dsp:txXfrm>
        <a:off x="29128" y="1323125"/>
        <a:ext cx="7852280" cy="538444"/>
      </dsp:txXfrm>
    </dsp:sp>
    <dsp:sp modelId="{736049DE-B948-41D2-A7B1-C143B9EE55C8}">
      <dsp:nvSpPr>
        <dsp:cNvPr id="0" name=""/>
        <dsp:cNvSpPr/>
      </dsp:nvSpPr>
      <dsp:spPr>
        <a:xfrm>
          <a:off x="0" y="1933897"/>
          <a:ext cx="7910536" cy="596700"/>
        </a:xfrm>
        <a:prstGeom prst="roundRect">
          <a:avLst/>
        </a:prstGeom>
        <a:solidFill>
          <a:schemeClr val="accent3">
            <a:shade val="80000"/>
            <a:hueOff val="109454"/>
            <a:satOff val="-716"/>
            <a:lumOff val="122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s-MX" sz="1500" kern="1200" dirty="0" smtClean="0">
              <a:solidFill>
                <a:schemeClr val="tx1"/>
              </a:solidFill>
            </a:rPr>
            <a:t>Inapropiada infraestructura técnico – productiva. </a:t>
          </a:r>
        </a:p>
      </dsp:txBody>
      <dsp:txXfrm>
        <a:off x="29128" y="1963025"/>
        <a:ext cx="7852280" cy="538444"/>
      </dsp:txXfrm>
    </dsp:sp>
    <dsp:sp modelId="{BF89BA71-9BA0-4E0E-AFD6-EFB0DEC17496}">
      <dsp:nvSpPr>
        <dsp:cNvPr id="0" name=""/>
        <dsp:cNvSpPr/>
      </dsp:nvSpPr>
      <dsp:spPr>
        <a:xfrm>
          <a:off x="0" y="2573798"/>
          <a:ext cx="7910536" cy="596700"/>
        </a:xfrm>
        <a:prstGeom prst="roundRect">
          <a:avLst/>
        </a:prstGeom>
        <a:solidFill>
          <a:schemeClr val="accent3">
            <a:shade val="80000"/>
            <a:hueOff val="145938"/>
            <a:satOff val="-954"/>
            <a:lumOff val="163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s-MX" sz="1500" kern="1200" dirty="0" smtClean="0">
              <a:solidFill>
                <a:schemeClr val="tx1"/>
              </a:solidFill>
            </a:rPr>
            <a:t>Carencia de recursos tecnológicos. </a:t>
          </a:r>
          <a:endParaRPr lang="es-MX" sz="1500" kern="1200" dirty="0">
            <a:solidFill>
              <a:schemeClr val="tx1"/>
            </a:solidFill>
          </a:endParaRPr>
        </a:p>
      </dsp:txBody>
      <dsp:txXfrm>
        <a:off x="29128" y="2602926"/>
        <a:ext cx="7852280" cy="538444"/>
      </dsp:txXfrm>
    </dsp:sp>
    <dsp:sp modelId="{3E017A62-A15B-4D91-A7E7-46F5E87F4600}">
      <dsp:nvSpPr>
        <dsp:cNvPr id="0" name=""/>
        <dsp:cNvSpPr/>
      </dsp:nvSpPr>
      <dsp:spPr>
        <a:xfrm>
          <a:off x="0" y="3213698"/>
          <a:ext cx="7910536" cy="596700"/>
        </a:xfrm>
        <a:prstGeom prst="roundRect">
          <a:avLst/>
        </a:prstGeom>
        <a:solidFill>
          <a:schemeClr val="accent3">
            <a:shade val="80000"/>
            <a:hueOff val="182423"/>
            <a:satOff val="-1193"/>
            <a:lumOff val="204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s-MX" sz="1500" kern="1200" dirty="0" smtClean="0">
              <a:solidFill>
                <a:schemeClr val="tx1"/>
              </a:solidFill>
            </a:rPr>
            <a:t>La casi nula aplicación de adecuados sistemas de planificación empresarial.  </a:t>
          </a:r>
          <a:endParaRPr lang="es-MX" sz="1500" kern="1200" dirty="0">
            <a:solidFill>
              <a:schemeClr val="tx1"/>
            </a:solidFill>
          </a:endParaRPr>
        </a:p>
      </dsp:txBody>
      <dsp:txXfrm>
        <a:off x="29128" y="3242826"/>
        <a:ext cx="7852280" cy="538444"/>
      </dsp:txXfrm>
    </dsp:sp>
    <dsp:sp modelId="{06EE2F62-0349-4FD1-B139-15ACA6E4A88F}">
      <dsp:nvSpPr>
        <dsp:cNvPr id="0" name=""/>
        <dsp:cNvSpPr/>
      </dsp:nvSpPr>
      <dsp:spPr>
        <a:xfrm>
          <a:off x="0" y="3853598"/>
          <a:ext cx="7910536" cy="596700"/>
        </a:xfrm>
        <a:prstGeom prst="roundRect">
          <a:avLst/>
        </a:prstGeom>
        <a:solidFill>
          <a:schemeClr val="accent3">
            <a:shade val="80000"/>
            <a:hueOff val="218907"/>
            <a:satOff val="-1431"/>
            <a:lumOff val="245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s-MX" sz="1500" kern="1200" smtClean="0">
              <a:solidFill>
                <a:schemeClr val="tx1"/>
              </a:solidFill>
            </a:rPr>
            <a:t>Competencia desleal del comercio informal. </a:t>
          </a:r>
          <a:endParaRPr lang="es-MX" sz="1500" kern="1200" dirty="0">
            <a:solidFill>
              <a:schemeClr val="tx1"/>
            </a:solidFill>
          </a:endParaRPr>
        </a:p>
      </dsp:txBody>
      <dsp:txXfrm>
        <a:off x="29128" y="3882726"/>
        <a:ext cx="7852280" cy="5384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7C39BA-BD8E-4E01-A4C6-41989DF53E6A}">
      <dsp:nvSpPr>
        <dsp:cNvPr id="0" name=""/>
        <dsp:cNvSpPr/>
      </dsp:nvSpPr>
      <dsp:spPr>
        <a:xfrm>
          <a:off x="1557689" y="-36825"/>
          <a:ext cx="5737767" cy="5573678"/>
        </a:xfrm>
        <a:prstGeom prst="circularArrow">
          <a:avLst>
            <a:gd name="adj1" fmla="val 5544"/>
            <a:gd name="adj2" fmla="val 330680"/>
            <a:gd name="adj3" fmla="val 14498757"/>
            <a:gd name="adj4" fmla="val 16959971"/>
            <a:gd name="adj5" fmla="val 5757"/>
          </a:avLst>
        </a:prstGeom>
        <a:solidFill>
          <a:srgbClr val="827541"/>
        </a:solidFill>
        <a:ln>
          <a:noFill/>
        </a:ln>
        <a:effectLst/>
      </dsp:spPr>
      <dsp:style>
        <a:lnRef idx="0">
          <a:scrgbClr r="0" g="0" b="0"/>
        </a:lnRef>
        <a:fillRef idx="1">
          <a:scrgbClr r="0" g="0" b="0"/>
        </a:fillRef>
        <a:effectRef idx="0">
          <a:scrgbClr r="0" g="0" b="0"/>
        </a:effectRef>
        <a:fontRef idx="minor"/>
      </dsp:style>
    </dsp:sp>
    <dsp:sp modelId="{54D74C09-D8B5-49E2-9526-006C2498AE90}">
      <dsp:nvSpPr>
        <dsp:cNvPr id="0" name=""/>
        <dsp:cNvSpPr/>
      </dsp:nvSpPr>
      <dsp:spPr>
        <a:xfrm>
          <a:off x="3424133" y="1002"/>
          <a:ext cx="1756181" cy="878090"/>
        </a:xfrm>
        <a:prstGeom prst="roundRect">
          <a:avLst/>
        </a:prstGeom>
        <a:solidFill>
          <a:schemeClr val="accent6">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just" defTabSz="355600">
            <a:lnSpc>
              <a:spcPct val="90000"/>
            </a:lnSpc>
            <a:spcBef>
              <a:spcPct val="0"/>
            </a:spcBef>
            <a:spcAft>
              <a:spcPct val="35000"/>
            </a:spcAft>
          </a:pPr>
          <a:r>
            <a:rPr lang="es-MX" sz="800" kern="1200" dirty="0" smtClean="0">
              <a:solidFill>
                <a:schemeClr val="tx1"/>
              </a:solidFill>
              <a:latin typeface="Century Gothic" panose="020B0502020202020204" pitchFamily="34" charset="0"/>
            </a:rPr>
            <a:t>Son un importante motor de desarrollo del país.</a:t>
          </a:r>
          <a:endParaRPr lang="es-MX" sz="800" kern="1200" dirty="0">
            <a:solidFill>
              <a:schemeClr val="tx1"/>
            </a:solidFill>
          </a:endParaRPr>
        </a:p>
      </dsp:txBody>
      <dsp:txXfrm>
        <a:off x="3466998" y="43867"/>
        <a:ext cx="1670451" cy="792360"/>
      </dsp:txXfrm>
    </dsp:sp>
    <dsp:sp modelId="{44E280C7-D0AB-48DC-8588-535494B514A8}">
      <dsp:nvSpPr>
        <dsp:cNvPr id="0" name=""/>
        <dsp:cNvSpPr/>
      </dsp:nvSpPr>
      <dsp:spPr>
        <a:xfrm>
          <a:off x="5282417" y="895905"/>
          <a:ext cx="1756181" cy="878090"/>
        </a:xfrm>
        <a:prstGeom prst="roundRect">
          <a:avLst/>
        </a:prstGeom>
        <a:solidFill>
          <a:schemeClr val="accent6">
            <a:shade val="50000"/>
            <a:hueOff val="-131913"/>
            <a:satOff val="8794"/>
            <a:lumOff val="114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just" defTabSz="355600">
            <a:lnSpc>
              <a:spcPct val="90000"/>
            </a:lnSpc>
            <a:spcBef>
              <a:spcPct val="0"/>
            </a:spcBef>
            <a:spcAft>
              <a:spcPct val="35000"/>
            </a:spcAft>
          </a:pPr>
          <a:r>
            <a:rPr lang="es-MX" sz="800" kern="1200" dirty="0" smtClean="0">
              <a:solidFill>
                <a:schemeClr val="tx1"/>
              </a:solidFill>
              <a:latin typeface="Century Gothic" panose="020B0502020202020204" pitchFamily="34" charset="0"/>
            </a:rPr>
            <a:t>Tienen una gran movilidad, permitiéndoles ampliar o disminuir el tamaño de la planta, así como cambiar los procesos técnicos necesarios. </a:t>
          </a:r>
          <a:endParaRPr lang="es-MX" sz="800" kern="1200" dirty="0">
            <a:solidFill>
              <a:schemeClr val="tx1"/>
            </a:solidFill>
          </a:endParaRPr>
        </a:p>
      </dsp:txBody>
      <dsp:txXfrm>
        <a:off x="5325282" y="938770"/>
        <a:ext cx="1670451" cy="792360"/>
      </dsp:txXfrm>
    </dsp:sp>
    <dsp:sp modelId="{C54835F2-797F-4964-8DA8-070A9BEA30EE}">
      <dsp:nvSpPr>
        <dsp:cNvPr id="0" name=""/>
        <dsp:cNvSpPr/>
      </dsp:nvSpPr>
      <dsp:spPr>
        <a:xfrm>
          <a:off x="5741376" y="2906733"/>
          <a:ext cx="1756181" cy="878090"/>
        </a:xfrm>
        <a:prstGeom prst="roundRect">
          <a:avLst/>
        </a:prstGeom>
        <a:solidFill>
          <a:schemeClr val="accent6">
            <a:shade val="50000"/>
            <a:hueOff val="-263826"/>
            <a:satOff val="17589"/>
            <a:lumOff val="229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just" defTabSz="355600">
            <a:lnSpc>
              <a:spcPct val="90000"/>
            </a:lnSpc>
            <a:spcBef>
              <a:spcPct val="0"/>
            </a:spcBef>
            <a:spcAft>
              <a:spcPct val="35000"/>
            </a:spcAft>
          </a:pPr>
          <a:r>
            <a:rPr lang="es-MX" sz="800" kern="1200" dirty="0" smtClean="0">
              <a:solidFill>
                <a:schemeClr val="tx1"/>
              </a:solidFill>
              <a:latin typeface="Century Gothic" panose="020B0502020202020204" pitchFamily="34" charset="0"/>
            </a:rPr>
            <a:t>Por su dinamismo tienen posibilidad de crecimiento y de llegar a convertirse en una empresa grande. </a:t>
          </a:r>
          <a:endParaRPr lang="es-MX" sz="800" kern="1200" dirty="0">
            <a:solidFill>
              <a:schemeClr val="tx1"/>
            </a:solidFill>
          </a:endParaRPr>
        </a:p>
      </dsp:txBody>
      <dsp:txXfrm>
        <a:off x="5784241" y="2949598"/>
        <a:ext cx="1670451" cy="792360"/>
      </dsp:txXfrm>
    </dsp:sp>
    <dsp:sp modelId="{AAA6485A-A913-43AA-A5EC-5B4F6AE7E0E5}">
      <dsp:nvSpPr>
        <dsp:cNvPr id="0" name=""/>
        <dsp:cNvSpPr/>
      </dsp:nvSpPr>
      <dsp:spPr>
        <a:xfrm>
          <a:off x="4455403" y="4519291"/>
          <a:ext cx="1756181" cy="878090"/>
        </a:xfrm>
        <a:prstGeom prst="roundRect">
          <a:avLst/>
        </a:prstGeom>
        <a:solidFill>
          <a:schemeClr val="accent6">
            <a:shade val="50000"/>
            <a:hueOff val="-395739"/>
            <a:satOff val="26383"/>
            <a:lumOff val="3444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just" defTabSz="355600">
            <a:lnSpc>
              <a:spcPct val="90000"/>
            </a:lnSpc>
            <a:spcBef>
              <a:spcPct val="0"/>
            </a:spcBef>
            <a:spcAft>
              <a:spcPct val="35000"/>
            </a:spcAft>
          </a:pPr>
          <a:r>
            <a:rPr lang="es-MX" sz="800" kern="1200" dirty="0" smtClean="0">
              <a:solidFill>
                <a:schemeClr val="tx1"/>
              </a:solidFill>
              <a:latin typeface="Century Gothic" panose="020B0502020202020204" pitchFamily="34" charset="0"/>
            </a:rPr>
            <a:t>Absorben una porción importante de la población económicamente activa, debido a su gran capacidad de generar empleos. </a:t>
          </a:r>
          <a:endParaRPr lang="es-MX" sz="800" kern="1200" dirty="0">
            <a:solidFill>
              <a:schemeClr val="tx1"/>
            </a:solidFill>
          </a:endParaRPr>
        </a:p>
      </dsp:txBody>
      <dsp:txXfrm>
        <a:off x="4498268" y="4562156"/>
        <a:ext cx="1670451" cy="792360"/>
      </dsp:txXfrm>
    </dsp:sp>
    <dsp:sp modelId="{29E43431-584A-46F1-B52F-7DFA5A7C1376}">
      <dsp:nvSpPr>
        <dsp:cNvPr id="0" name=""/>
        <dsp:cNvSpPr/>
      </dsp:nvSpPr>
      <dsp:spPr>
        <a:xfrm>
          <a:off x="2392863" y="4519291"/>
          <a:ext cx="1756181" cy="878090"/>
        </a:xfrm>
        <a:prstGeom prst="roundRect">
          <a:avLst/>
        </a:prstGeom>
        <a:solidFill>
          <a:schemeClr val="accent6">
            <a:shade val="50000"/>
            <a:hueOff val="-395739"/>
            <a:satOff val="26383"/>
            <a:lumOff val="3444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just" defTabSz="355600">
            <a:lnSpc>
              <a:spcPct val="90000"/>
            </a:lnSpc>
            <a:spcBef>
              <a:spcPct val="0"/>
            </a:spcBef>
            <a:spcAft>
              <a:spcPct val="35000"/>
            </a:spcAft>
          </a:pPr>
          <a:r>
            <a:rPr lang="es-MX" sz="800" kern="1200" dirty="0" smtClean="0">
              <a:solidFill>
                <a:schemeClr val="tx1"/>
              </a:solidFill>
              <a:latin typeface="Century Gothic" panose="020B0502020202020204" pitchFamily="34" charset="0"/>
            </a:rPr>
            <a:t>Asimilan y adaptan nuevas tecnologías con relativa facilidad. </a:t>
          </a:r>
          <a:endParaRPr lang="es-MX" sz="800" kern="1200" dirty="0">
            <a:solidFill>
              <a:schemeClr val="tx1"/>
            </a:solidFill>
          </a:endParaRPr>
        </a:p>
      </dsp:txBody>
      <dsp:txXfrm>
        <a:off x="2435728" y="4562156"/>
        <a:ext cx="1670451" cy="792360"/>
      </dsp:txXfrm>
    </dsp:sp>
    <dsp:sp modelId="{E0658665-275F-4329-BB91-799C01AF36A7}">
      <dsp:nvSpPr>
        <dsp:cNvPr id="0" name=""/>
        <dsp:cNvSpPr/>
      </dsp:nvSpPr>
      <dsp:spPr>
        <a:xfrm>
          <a:off x="1106890" y="2906733"/>
          <a:ext cx="1756181" cy="878090"/>
        </a:xfrm>
        <a:prstGeom prst="roundRect">
          <a:avLst/>
        </a:prstGeom>
        <a:solidFill>
          <a:schemeClr val="accent6">
            <a:shade val="50000"/>
            <a:hueOff val="-263826"/>
            <a:satOff val="17589"/>
            <a:lumOff val="229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just" defTabSz="355600">
            <a:lnSpc>
              <a:spcPct val="90000"/>
            </a:lnSpc>
            <a:spcBef>
              <a:spcPct val="0"/>
            </a:spcBef>
            <a:spcAft>
              <a:spcPct val="35000"/>
            </a:spcAft>
          </a:pPr>
          <a:r>
            <a:rPr lang="es-MX" sz="800" kern="1200" dirty="0" smtClean="0">
              <a:solidFill>
                <a:schemeClr val="tx1"/>
              </a:solidFill>
              <a:latin typeface="Century Gothic" panose="020B0502020202020204" pitchFamily="34" charset="0"/>
            </a:rPr>
            <a:t>Se establecen en diversas regiones del país y contribuyen al desarrollo local y regional por sus efectos multiplicadores. </a:t>
          </a:r>
          <a:endParaRPr lang="es-MX" sz="800" kern="1200" dirty="0">
            <a:solidFill>
              <a:schemeClr val="tx1"/>
            </a:solidFill>
          </a:endParaRPr>
        </a:p>
      </dsp:txBody>
      <dsp:txXfrm>
        <a:off x="1149755" y="2949598"/>
        <a:ext cx="1670451" cy="792360"/>
      </dsp:txXfrm>
    </dsp:sp>
    <dsp:sp modelId="{674342FA-3EDD-48A4-BFDC-DEA2353CC906}">
      <dsp:nvSpPr>
        <dsp:cNvPr id="0" name=""/>
        <dsp:cNvSpPr/>
      </dsp:nvSpPr>
      <dsp:spPr>
        <a:xfrm>
          <a:off x="1565848" y="895905"/>
          <a:ext cx="1756181" cy="878090"/>
        </a:xfrm>
        <a:prstGeom prst="roundRect">
          <a:avLst/>
        </a:prstGeom>
        <a:solidFill>
          <a:schemeClr val="accent6">
            <a:shade val="50000"/>
            <a:hueOff val="-131913"/>
            <a:satOff val="8794"/>
            <a:lumOff val="114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just" defTabSz="355600">
            <a:lnSpc>
              <a:spcPct val="90000"/>
            </a:lnSpc>
            <a:spcBef>
              <a:spcPct val="0"/>
            </a:spcBef>
            <a:spcAft>
              <a:spcPct val="35000"/>
            </a:spcAft>
          </a:pPr>
          <a:r>
            <a:rPr lang="es-MX" sz="800" kern="1200" smtClean="0">
              <a:solidFill>
                <a:schemeClr val="tx1"/>
              </a:solidFill>
              <a:latin typeface="Century Gothic" panose="020B0502020202020204" pitchFamily="34" charset="0"/>
            </a:rPr>
            <a:t>Cuentan con una buena administración, aunque en muchos casos influenciada por la opinión personal del o los dueños del negocio.</a:t>
          </a:r>
          <a:endParaRPr lang="es-MX" sz="800" kern="1200" dirty="0">
            <a:solidFill>
              <a:schemeClr val="tx1"/>
            </a:solidFill>
          </a:endParaRPr>
        </a:p>
      </dsp:txBody>
      <dsp:txXfrm>
        <a:off x="1608713" y="938770"/>
        <a:ext cx="1670451" cy="7923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947FF1-9084-44C4-AF88-7862E488A707}">
      <dsp:nvSpPr>
        <dsp:cNvPr id="0" name=""/>
        <dsp:cNvSpPr/>
      </dsp:nvSpPr>
      <dsp:spPr>
        <a:xfrm>
          <a:off x="-5609492" y="-858738"/>
          <a:ext cx="6678749" cy="6678749"/>
        </a:xfrm>
        <a:prstGeom prst="blockArc">
          <a:avLst>
            <a:gd name="adj1" fmla="val 18900000"/>
            <a:gd name="adj2" fmla="val 2700000"/>
            <a:gd name="adj3" fmla="val 323"/>
          </a:avLst>
        </a:pr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D71CEF-75AB-4910-9142-D110665EDB6F}">
      <dsp:nvSpPr>
        <dsp:cNvPr id="0" name=""/>
        <dsp:cNvSpPr/>
      </dsp:nvSpPr>
      <dsp:spPr>
        <a:xfrm>
          <a:off x="467451" y="309980"/>
          <a:ext cx="8067638" cy="62035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2409" tIns="30480" rIns="30480" bIns="30480" numCol="1" spcCol="1270" anchor="ctr" anchorCtr="0">
          <a:noAutofit/>
        </a:bodyPr>
        <a:lstStyle/>
        <a:p>
          <a:pPr lvl="0" algn="just" defTabSz="533400">
            <a:lnSpc>
              <a:spcPct val="90000"/>
            </a:lnSpc>
            <a:spcBef>
              <a:spcPct val="0"/>
            </a:spcBef>
            <a:spcAft>
              <a:spcPct val="35000"/>
            </a:spcAft>
          </a:pPr>
          <a:r>
            <a:rPr lang="es-MX" sz="1200" kern="1200" dirty="0" smtClean="0">
              <a:solidFill>
                <a:schemeClr val="tx1"/>
              </a:solidFill>
              <a:latin typeface="Century Gothic" panose="020B0502020202020204" pitchFamily="34" charset="0"/>
            </a:rPr>
            <a:t>No se reinvierten las utilidades para mejorar el equipo y las técnicas de producción.</a:t>
          </a:r>
          <a:endParaRPr lang="es-MX" sz="1200" kern="1200" dirty="0">
            <a:solidFill>
              <a:schemeClr val="tx1"/>
            </a:solidFill>
          </a:endParaRPr>
        </a:p>
      </dsp:txBody>
      <dsp:txXfrm>
        <a:off x="467451" y="309980"/>
        <a:ext cx="8067638" cy="620357"/>
      </dsp:txXfrm>
    </dsp:sp>
    <dsp:sp modelId="{4F8F0372-3269-4706-8B6F-57EF1FEFC8DB}">
      <dsp:nvSpPr>
        <dsp:cNvPr id="0" name=""/>
        <dsp:cNvSpPr/>
      </dsp:nvSpPr>
      <dsp:spPr>
        <a:xfrm>
          <a:off x="79728" y="232435"/>
          <a:ext cx="775446" cy="775446"/>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471CF5A-495C-4A84-8BC4-FCEA265E5258}">
      <dsp:nvSpPr>
        <dsp:cNvPr id="0" name=""/>
        <dsp:cNvSpPr/>
      </dsp:nvSpPr>
      <dsp:spPr>
        <a:xfrm>
          <a:off x="911981" y="1240218"/>
          <a:ext cx="7623108" cy="620357"/>
        </a:xfrm>
        <a:prstGeom prst="rect">
          <a:avLst/>
        </a:prstGeom>
        <a:solidFill>
          <a:schemeClr val="accent2">
            <a:hueOff val="1170380"/>
            <a:satOff val="-1460"/>
            <a:lumOff val="3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2409" tIns="30480" rIns="30480" bIns="30480" numCol="1" spcCol="1270" anchor="ctr" anchorCtr="0">
          <a:noAutofit/>
        </a:bodyPr>
        <a:lstStyle/>
        <a:p>
          <a:pPr lvl="0" algn="just" defTabSz="533400">
            <a:lnSpc>
              <a:spcPct val="90000"/>
            </a:lnSpc>
            <a:spcBef>
              <a:spcPct val="0"/>
            </a:spcBef>
            <a:spcAft>
              <a:spcPct val="35000"/>
            </a:spcAft>
          </a:pPr>
          <a:r>
            <a:rPr lang="es-MX" sz="1200" kern="1200" dirty="0" smtClean="0">
              <a:solidFill>
                <a:schemeClr val="tx1"/>
              </a:solidFill>
              <a:latin typeface="Century Gothic" panose="020B0502020202020204" pitchFamily="34" charset="0"/>
            </a:rPr>
            <a:t>Es difícil contratar personal especializado y capacitado por no poder pagar salarios competitivos. </a:t>
          </a:r>
          <a:endParaRPr lang="es-MX" sz="1200" kern="1200" dirty="0">
            <a:solidFill>
              <a:schemeClr val="tx1"/>
            </a:solidFill>
          </a:endParaRPr>
        </a:p>
      </dsp:txBody>
      <dsp:txXfrm>
        <a:off x="911981" y="1240218"/>
        <a:ext cx="7623108" cy="620357"/>
      </dsp:txXfrm>
    </dsp:sp>
    <dsp:sp modelId="{3969AB4D-F40A-4A1E-AB83-1C12EC3C9476}">
      <dsp:nvSpPr>
        <dsp:cNvPr id="0" name=""/>
        <dsp:cNvSpPr/>
      </dsp:nvSpPr>
      <dsp:spPr>
        <a:xfrm>
          <a:off x="524258" y="1162674"/>
          <a:ext cx="775446" cy="775446"/>
        </a:xfrm>
        <a:prstGeom prst="ellipse">
          <a:avLst/>
        </a:prstGeom>
        <a:solidFill>
          <a:schemeClr val="lt1">
            <a:hueOff val="0"/>
            <a:satOff val="0"/>
            <a:lumOff val="0"/>
            <a:alphaOff val="0"/>
          </a:schemeClr>
        </a:solidFill>
        <a:ln w="25400" cap="flat" cmpd="sng" algn="ctr">
          <a:solidFill>
            <a:schemeClr val="accent2">
              <a:hueOff val="1170380"/>
              <a:satOff val="-1460"/>
              <a:lumOff val="343"/>
              <a:alphaOff val="0"/>
            </a:schemeClr>
          </a:solidFill>
          <a:prstDash val="solid"/>
        </a:ln>
        <a:effectLst/>
      </dsp:spPr>
      <dsp:style>
        <a:lnRef idx="2">
          <a:scrgbClr r="0" g="0" b="0"/>
        </a:lnRef>
        <a:fillRef idx="1">
          <a:scrgbClr r="0" g="0" b="0"/>
        </a:fillRef>
        <a:effectRef idx="0">
          <a:scrgbClr r="0" g="0" b="0"/>
        </a:effectRef>
        <a:fontRef idx="minor"/>
      </dsp:style>
    </dsp:sp>
    <dsp:sp modelId="{78236D55-D2F5-4342-8284-2E2A3EF8EF60}">
      <dsp:nvSpPr>
        <dsp:cNvPr id="0" name=""/>
        <dsp:cNvSpPr/>
      </dsp:nvSpPr>
      <dsp:spPr>
        <a:xfrm>
          <a:off x="1048416" y="2170457"/>
          <a:ext cx="7486673" cy="620357"/>
        </a:xfrm>
        <a:prstGeom prst="rect">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2409" tIns="30480" rIns="30480" bIns="30480" numCol="1" spcCol="1270" anchor="ctr" anchorCtr="0">
          <a:noAutofit/>
        </a:bodyPr>
        <a:lstStyle/>
        <a:p>
          <a:pPr lvl="0" algn="just" defTabSz="533400">
            <a:lnSpc>
              <a:spcPct val="90000"/>
            </a:lnSpc>
            <a:spcBef>
              <a:spcPct val="0"/>
            </a:spcBef>
            <a:spcAft>
              <a:spcPct val="35000"/>
            </a:spcAft>
          </a:pPr>
          <a:r>
            <a:rPr lang="es-MX" sz="1200" kern="1200" dirty="0" smtClean="0">
              <a:solidFill>
                <a:schemeClr val="tx1"/>
              </a:solidFill>
              <a:latin typeface="Century Gothic" panose="020B0502020202020204" pitchFamily="34" charset="0"/>
            </a:rPr>
            <a:t>La calidad de la producción cuenta con algunas deficiencias porque los controles de calidad son mínimos o no existen. </a:t>
          </a:r>
          <a:endParaRPr lang="es-MX" sz="1200" kern="1200" dirty="0">
            <a:solidFill>
              <a:schemeClr val="tx1"/>
            </a:solidFill>
          </a:endParaRPr>
        </a:p>
      </dsp:txBody>
      <dsp:txXfrm>
        <a:off x="1048416" y="2170457"/>
        <a:ext cx="7486673" cy="620357"/>
      </dsp:txXfrm>
    </dsp:sp>
    <dsp:sp modelId="{B0E62ED2-ABDA-4E4B-8F36-E1B10E96D5F6}">
      <dsp:nvSpPr>
        <dsp:cNvPr id="0" name=""/>
        <dsp:cNvSpPr/>
      </dsp:nvSpPr>
      <dsp:spPr>
        <a:xfrm>
          <a:off x="660693" y="2092912"/>
          <a:ext cx="775446" cy="775446"/>
        </a:xfrm>
        <a:prstGeom prst="ellipse">
          <a:avLst/>
        </a:prstGeom>
        <a:solidFill>
          <a:schemeClr val="lt1">
            <a:hueOff val="0"/>
            <a:satOff val="0"/>
            <a:lumOff val="0"/>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dsp:style>
    </dsp:sp>
    <dsp:sp modelId="{73310525-6DDC-4BCE-88FD-2DBDC9A3AB8A}">
      <dsp:nvSpPr>
        <dsp:cNvPr id="0" name=""/>
        <dsp:cNvSpPr/>
      </dsp:nvSpPr>
      <dsp:spPr>
        <a:xfrm>
          <a:off x="911981" y="3100695"/>
          <a:ext cx="7623108" cy="620357"/>
        </a:xfrm>
        <a:prstGeom prst="rect">
          <a:avLst/>
        </a:prstGeom>
        <a:solidFill>
          <a:schemeClr val="accent2">
            <a:hueOff val="3511139"/>
            <a:satOff val="-4379"/>
            <a:lumOff val="10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2409" tIns="30480" rIns="30480" bIns="30480" numCol="1" spcCol="1270" anchor="ctr" anchorCtr="0">
          <a:noAutofit/>
        </a:bodyPr>
        <a:lstStyle/>
        <a:p>
          <a:pPr lvl="0" algn="just" defTabSz="533400">
            <a:lnSpc>
              <a:spcPct val="90000"/>
            </a:lnSpc>
            <a:spcBef>
              <a:spcPct val="0"/>
            </a:spcBef>
            <a:spcAft>
              <a:spcPct val="35000"/>
            </a:spcAft>
          </a:pPr>
          <a:r>
            <a:rPr lang="es-MX" sz="1200" kern="1200" dirty="0" smtClean="0">
              <a:solidFill>
                <a:schemeClr val="tx1"/>
              </a:solidFill>
              <a:latin typeface="Century Gothic" panose="020B0502020202020204" pitchFamily="34" charset="0"/>
            </a:rPr>
            <a:t>No pueden absorber los gastos de capacitación y actualización del personal, pero cuando lo hacen, enfrentan el problema de la fuga de personal capacitado. </a:t>
          </a:r>
          <a:endParaRPr lang="es-MX" sz="1200" kern="1200" dirty="0">
            <a:solidFill>
              <a:schemeClr val="tx1"/>
            </a:solidFill>
          </a:endParaRPr>
        </a:p>
      </dsp:txBody>
      <dsp:txXfrm>
        <a:off x="911981" y="3100695"/>
        <a:ext cx="7623108" cy="620357"/>
      </dsp:txXfrm>
    </dsp:sp>
    <dsp:sp modelId="{DADB68E9-754B-4CD5-994A-0CFA27B8E5E6}">
      <dsp:nvSpPr>
        <dsp:cNvPr id="0" name=""/>
        <dsp:cNvSpPr/>
      </dsp:nvSpPr>
      <dsp:spPr>
        <a:xfrm>
          <a:off x="524258" y="3023151"/>
          <a:ext cx="775446" cy="775446"/>
        </a:xfrm>
        <a:prstGeom prst="ellipse">
          <a:avLst/>
        </a:prstGeom>
        <a:solidFill>
          <a:schemeClr val="lt1">
            <a:hueOff val="0"/>
            <a:satOff val="0"/>
            <a:lumOff val="0"/>
            <a:alphaOff val="0"/>
          </a:schemeClr>
        </a:solidFill>
        <a:ln w="25400" cap="flat" cmpd="sng" algn="ctr">
          <a:solidFill>
            <a:schemeClr val="accent2">
              <a:hueOff val="3511139"/>
              <a:satOff val="-4379"/>
              <a:lumOff val="1030"/>
              <a:alphaOff val="0"/>
            </a:schemeClr>
          </a:solidFill>
          <a:prstDash val="solid"/>
        </a:ln>
        <a:effectLst/>
      </dsp:spPr>
      <dsp:style>
        <a:lnRef idx="2">
          <a:scrgbClr r="0" g="0" b="0"/>
        </a:lnRef>
        <a:fillRef idx="1">
          <a:scrgbClr r="0" g="0" b="0"/>
        </a:fillRef>
        <a:effectRef idx="0">
          <a:scrgbClr r="0" g="0" b="0"/>
        </a:effectRef>
        <a:fontRef idx="minor"/>
      </dsp:style>
    </dsp:sp>
    <dsp:sp modelId="{8F65F07B-6DED-4611-8CC5-200178701D59}">
      <dsp:nvSpPr>
        <dsp:cNvPr id="0" name=""/>
        <dsp:cNvSpPr/>
      </dsp:nvSpPr>
      <dsp:spPr>
        <a:xfrm>
          <a:off x="467451" y="3950076"/>
          <a:ext cx="8067638" cy="782072"/>
        </a:xfrm>
        <a:prstGeom prst="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2409" tIns="30480" rIns="30480" bIns="30480" numCol="1" spcCol="1270" anchor="ctr" anchorCtr="0">
          <a:noAutofit/>
        </a:bodyPr>
        <a:lstStyle/>
        <a:p>
          <a:pPr lvl="0" algn="just" defTabSz="533400">
            <a:lnSpc>
              <a:spcPct val="90000"/>
            </a:lnSpc>
            <a:spcBef>
              <a:spcPct val="0"/>
            </a:spcBef>
            <a:spcAft>
              <a:spcPct val="35000"/>
            </a:spcAft>
          </a:pPr>
          <a:r>
            <a:rPr lang="es-MX" sz="1200" kern="1200" dirty="0" smtClean="0">
              <a:solidFill>
                <a:schemeClr val="tx1"/>
              </a:solidFill>
              <a:latin typeface="Century Gothic" panose="020B0502020202020204" pitchFamily="34" charset="0"/>
            </a:rPr>
            <a:t>Algunos otros problemas derivados de la falta de organización como: ventas insuficientes, debilidad competitiva, mal servicio, mala atención al público, precios altos o calidad mala, activos fijos excesivos, mala ubicación, descontrol de inventarios, problemas de impuestos y falta de financiamiento adecuado y oportuno.</a:t>
          </a:r>
          <a:endParaRPr lang="es-MX" sz="1200" kern="1200" dirty="0">
            <a:solidFill>
              <a:schemeClr val="tx1"/>
            </a:solidFill>
          </a:endParaRPr>
        </a:p>
      </dsp:txBody>
      <dsp:txXfrm>
        <a:off x="467451" y="3950076"/>
        <a:ext cx="8067638" cy="782072"/>
      </dsp:txXfrm>
    </dsp:sp>
    <dsp:sp modelId="{96FB45CF-0355-4CBA-8678-65119FD61313}">
      <dsp:nvSpPr>
        <dsp:cNvPr id="0" name=""/>
        <dsp:cNvSpPr/>
      </dsp:nvSpPr>
      <dsp:spPr>
        <a:xfrm>
          <a:off x="79728" y="3953389"/>
          <a:ext cx="775446" cy="775446"/>
        </a:xfrm>
        <a:prstGeom prst="ellipse">
          <a:avLst/>
        </a:prstGeom>
        <a:solidFill>
          <a:schemeClr val="lt1">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DE0567-F7B3-4095-8DE0-5E39D4232543}">
      <dsp:nvSpPr>
        <dsp:cNvPr id="0" name=""/>
        <dsp:cNvSpPr/>
      </dsp:nvSpPr>
      <dsp:spPr>
        <a:xfrm>
          <a:off x="0" y="0"/>
          <a:ext cx="6096000" cy="62507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s-MX" sz="1900" kern="1200" dirty="0" smtClean="0">
              <a:latin typeface="Century Gothic" pitchFamily="34" charset="0"/>
            </a:rPr>
            <a:t>Sociedad en nombre colectivo</a:t>
          </a:r>
          <a:endParaRPr lang="es-MX" sz="1900" kern="1200" dirty="0"/>
        </a:p>
      </dsp:txBody>
      <dsp:txXfrm>
        <a:off x="1281707" y="0"/>
        <a:ext cx="4814292" cy="625078"/>
      </dsp:txXfrm>
    </dsp:sp>
    <dsp:sp modelId="{ED12B44A-6F2C-4A34-849D-E8312292BA73}">
      <dsp:nvSpPr>
        <dsp:cNvPr id="0" name=""/>
        <dsp:cNvSpPr/>
      </dsp:nvSpPr>
      <dsp:spPr>
        <a:xfrm>
          <a:off x="62507" y="62507"/>
          <a:ext cx="1219200" cy="500062"/>
        </a:xfrm>
        <a:prstGeom prst="roundRect">
          <a:avLst>
            <a:gd name="adj" fmla="val 10000"/>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FA0346-2D19-4E5D-8929-B4A1BCA766C5}">
      <dsp:nvSpPr>
        <dsp:cNvPr id="0" name=""/>
        <dsp:cNvSpPr/>
      </dsp:nvSpPr>
      <dsp:spPr>
        <a:xfrm>
          <a:off x="0" y="687585"/>
          <a:ext cx="6096000" cy="625078"/>
        </a:xfrm>
        <a:prstGeom prst="roundRect">
          <a:avLst>
            <a:gd name="adj" fmla="val 10000"/>
          </a:avLst>
        </a:prstGeom>
        <a:solidFill>
          <a:schemeClr val="accent2">
            <a:hueOff val="936304"/>
            <a:satOff val="-1168"/>
            <a:lumOff val="2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s-MX" sz="1900" kern="1200" dirty="0" smtClean="0">
              <a:latin typeface="Century Gothic" pitchFamily="34" charset="0"/>
            </a:rPr>
            <a:t>Sociedad en comandita simple</a:t>
          </a:r>
          <a:endParaRPr lang="es-MX" sz="1900" b="1" kern="1200" dirty="0"/>
        </a:p>
      </dsp:txBody>
      <dsp:txXfrm>
        <a:off x="1281707" y="687585"/>
        <a:ext cx="4814292" cy="625078"/>
      </dsp:txXfrm>
    </dsp:sp>
    <dsp:sp modelId="{D47C2361-F3C1-414F-86B2-A142271CCF0D}">
      <dsp:nvSpPr>
        <dsp:cNvPr id="0" name=""/>
        <dsp:cNvSpPr/>
      </dsp:nvSpPr>
      <dsp:spPr>
        <a:xfrm>
          <a:off x="62507" y="750093"/>
          <a:ext cx="1219200" cy="500062"/>
        </a:xfrm>
        <a:prstGeom prst="roundRect">
          <a:avLst>
            <a:gd name="adj" fmla="val 10000"/>
          </a:avLst>
        </a:prstGeom>
        <a:solidFill>
          <a:schemeClr val="accent2">
            <a:tint val="50000"/>
            <a:hueOff val="1000575"/>
            <a:satOff val="-895"/>
            <a:lumOff val="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63A3846-468F-483A-8CA4-012BE15EF292}">
      <dsp:nvSpPr>
        <dsp:cNvPr id="0" name=""/>
        <dsp:cNvSpPr/>
      </dsp:nvSpPr>
      <dsp:spPr>
        <a:xfrm>
          <a:off x="0" y="1375171"/>
          <a:ext cx="6096000" cy="625078"/>
        </a:xfrm>
        <a:prstGeom prst="roundRect">
          <a:avLst>
            <a:gd name="adj" fmla="val 10000"/>
          </a:avLst>
        </a:prstGeom>
        <a:solidFill>
          <a:schemeClr val="accent2">
            <a:hueOff val="1872608"/>
            <a:satOff val="-2336"/>
            <a:lumOff val="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s-MX" sz="1900" kern="1200" dirty="0" smtClean="0">
              <a:latin typeface="Century Gothic" pitchFamily="34" charset="0"/>
            </a:rPr>
            <a:t>Sociedad en comanditas por acciones</a:t>
          </a:r>
          <a:endParaRPr lang="es-MX" sz="1900" kern="1200" dirty="0"/>
        </a:p>
      </dsp:txBody>
      <dsp:txXfrm>
        <a:off x="1281707" y="1375171"/>
        <a:ext cx="4814292" cy="625078"/>
      </dsp:txXfrm>
    </dsp:sp>
    <dsp:sp modelId="{F9AC3F71-CCAE-49E0-9EDD-B8CB8800C819}">
      <dsp:nvSpPr>
        <dsp:cNvPr id="0" name=""/>
        <dsp:cNvSpPr/>
      </dsp:nvSpPr>
      <dsp:spPr>
        <a:xfrm>
          <a:off x="62507" y="1437679"/>
          <a:ext cx="1219200" cy="500062"/>
        </a:xfrm>
        <a:prstGeom prst="roundRect">
          <a:avLst>
            <a:gd name="adj" fmla="val 10000"/>
          </a:avLst>
        </a:prstGeom>
        <a:solidFill>
          <a:schemeClr val="accent2">
            <a:tint val="50000"/>
            <a:hueOff val="2001150"/>
            <a:satOff val="-1789"/>
            <a:lumOff val="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FCF17BC-2DD5-4A81-8E55-63AD5DDD5907}">
      <dsp:nvSpPr>
        <dsp:cNvPr id="0" name=""/>
        <dsp:cNvSpPr/>
      </dsp:nvSpPr>
      <dsp:spPr>
        <a:xfrm>
          <a:off x="0" y="2062757"/>
          <a:ext cx="6096000" cy="625078"/>
        </a:xfrm>
        <a:prstGeom prst="roundRect">
          <a:avLst>
            <a:gd name="adj" fmla="val 10000"/>
          </a:avLst>
        </a:prstGeom>
        <a:solidFill>
          <a:schemeClr val="accent2">
            <a:hueOff val="2808911"/>
            <a:satOff val="-3503"/>
            <a:lumOff val="8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s-MX" sz="1900" kern="1200" dirty="0" smtClean="0">
              <a:latin typeface="Century Gothic" pitchFamily="34" charset="0"/>
            </a:rPr>
            <a:t>Sociedad de responsabilidad limitada</a:t>
          </a:r>
          <a:endParaRPr lang="es-MX" sz="1900" kern="1200" dirty="0"/>
        </a:p>
      </dsp:txBody>
      <dsp:txXfrm>
        <a:off x="1281707" y="2062757"/>
        <a:ext cx="4814292" cy="625078"/>
      </dsp:txXfrm>
    </dsp:sp>
    <dsp:sp modelId="{A52F5584-2804-480D-9870-23AB9C867C89}">
      <dsp:nvSpPr>
        <dsp:cNvPr id="0" name=""/>
        <dsp:cNvSpPr/>
      </dsp:nvSpPr>
      <dsp:spPr>
        <a:xfrm>
          <a:off x="62507" y="2125265"/>
          <a:ext cx="1219200" cy="500062"/>
        </a:xfrm>
        <a:prstGeom prst="roundRect">
          <a:avLst>
            <a:gd name="adj" fmla="val 10000"/>
          </a:avLst>
        </a:prstGeom>
        <a:solidFill>
          <a:schemeClr val="accent2">
            <a:tint val="50000"/>
            <a:hueOff val="3001725"/>
            <a:satOff val="-2684"/>
            <a:lumOff val="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0A5DF6-6585-4E27-AC9B-A07687EE2D51}">
      <dsp:nvSpPr>
        <dsp:cNvPr id="0" name=""/>
        <dsp:cNvSpPr/>
      </dsp:nvSpPr>
      <dsp:spPr>
        <a:xfrm>
          <a:off x="0" y="2750343"/>
          <a:ext cx="6096000" cy="625078"/>
        </a:xfrm>
        <a:prstGeom prst="roundRect">
          <a:avLst>
            <a:gd name="adj" fmla="val 10000"/>
          </a:avLst>
        </a:prstGeom>
        <a:solidFill>
          <a:schemeClr val="accent2">
            <a:hueOff val="3745215"/>
            <a:satOff val="-4671"/>
            <a:lumOff val="1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s-MX" sz="1900" kern="1200" dirty="0" smtClean="0">
              <a:latin typeface="Century Gothic" pitchFamily="34" charset="0"/>
            </a:rPr>
            <a:t>Sociedad anónima</a:t>
          </a:r>
          <a:endParaRPr lang="es-MX" sz="1900" kern="1200" dirty="0"/>
        </a:p>
      </dsp:txBody>
      <dsp:txXfrm>
        <a:off x="1281707" y="2750343"/>
        <a:ext cx="4814292" cy="625078"/>
      </dsp:txXfrm>
    </dsp:sp>
    <dsp:sp modelId="{0489C28B-9D0B-48DE-A315-AC3E00654347}">
      <dsp:nvSpPr>
        <dsp:cNvPr id="0" name=""/>
        <dsp:cNvSpPr/>
      </dsp:nvSpPr>
      <dsp:spPr>
        <a:xfrm>
          <a:off x="62507" y="2812851"/>
          <a:ext cx="1219200" cy="500062"/>
        </a:xfrm>
        <a:prstGeom prst="roundRect">
          <a:avLst>
            <a:gd name="adj" fmla="val 10000"/>
          </a:avLst>
        </a:prstGeom>
        <a:solidFill>
          <a:schemeClr val="accent2">
            <a:tint val="50000"/>
            <a:hueOff val="4002300"/>
            <a:satOff val="-3578"/>
            <a:lumOff val="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03EF920-81B1-412F-8278-D508C7C3D1FA}">
      <dsp:nvSpPr>
        <dsp:cNvPr id="0" name=""/>
        <dsp:cNvSpPr/>
      </dsp:nvSpPr>
      <dsp:spPr>
        <a:xfrm>
          <a:off x="0" y="3437929"/>
          <a:ext cx="6096000" cy="625078"/>
        </a:xfrm>
        <a:prstGeom prst="roundRect">
          <a:avLst>
            <a:gd name="adj" fmla="val 1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s-MX" sz="1900" kern="1200" smtClean="0">
              <a:latin typeface="Century Gothic" pitchFamily="34" charset="0"/>
            </a:rPr>
            <a:t>Sociedad cooperativa</a:t>
          </a:r>
          <a:endParaRPr lang="es-MX" sz="1900" kern="1200" dirty="0"/>
        </a:p>
      </dsp:txBody>
      <dsp:txXfrm>
        <a:off x="1281707" y="3437929"/>
        <a:ext cx="4814292" cy="625078"/>
      </dsp:txXfrm>
    </dsp:sp>
    <dsp:sp modelId="{4D78E572-3F7C-4D12-A112-C935324A3F79}">
      <dsp:nvSpPr>
        <dsp:cNvPr id="0" name=""/>
        <dsp:cNvSpPr/>
      </dsp:nvSpPr>
      <dsp:spPr>
        <a:xfrm>
          <a:off x="62507" y="3500437"/>
          <a:ext cx="1219200" cy="500062"/>
        </a:xfrm>
        <a:prstGeom prst="roundRect">
          <a:avLst>
            <a:gd name="adj" fmla="val 10000"/>
          </a:avLst>
        </a:prstGeom>
        <a:solidFill>
          <a:schemeClr val="accent2">
            <a:tint val="50000"/>
            <a:hueOff val="5002875"/>
            <a:satOff val="-4473"/>
            <a:lumOff val="1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72A85C-EF20-404A-886A-EAFC90B8CB53}">
      <dsp:nvSpPr>
        <dsp:cNvPr id="0" name=""/>
        <dsp:cNvSpPr/>
      </dsp:nvSpPr>
      <dsp:spPr>
        <a:xfrm>
          <a:off x="1493775" y="629589"/>
          <a:ext cx="4209527" cy="4209527"/>
        </a:xfrm>
        <a:prstGeom prst="blockArc">
          <a:avLst>
            <a:gd name="adj1" fmla="val 8966919"/>
            <a:gd name="adj2" fmla="val 16277097"/>
            <a:gd name="adj3" fmla="val 4636"/>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AF5D3AB-E0F9-4FD2-AED1-1B256CC40D23}">
      <dsp:nvSpPr>
        <dsp:cNvPr id="0" name=""/>
        <dsp:cNvSpPr/>
      </dsp:nvSpPr>
      <dsp:spPr>
        <a:xfrm>
          <a:off x="1517227" y="670380"/>
          <a:ext cx="4209527" cy="4209527"/>
        </a:xfrm>
        <a:prstGeom prst="blockArc">
          <a:avLst>
            <a:gd name="adj1" fmla="val 1722735"/>
            <a:gd name="adj2" fmla="val 9045596"/>
            <a:gd name="adj3" fmla="val 4636"/>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4CF76D6-2037-4C34-B1DB-BB7A39ACCD41}">
      <dsp:nvSpPr>
        <dsp:cNvPr id="0" name=""/>
        <dsp:cNvSpPr/>
      </dsp:nvSpPr>
      <dsp:spPr>
        <a:xfrm>
          <a:off x="1539880" y="630106"/>
          <a:ext cx="4209527" cy="4209527"/>
        </a:xfrm>
        <a:prstGeom prst="blockArc">
          <a:avLst>
            <a:gd name="adj1" fmla="val 16200000"/>
            <a:gd name="adj2" fmla="val 1800000"/>
            <a:gd name="adj3" fmla="val 4636"/>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825D5F9-9A42-4200-85D5-421B7C1E818D}">
      <dsp:nvSpPr>
        <dsp:cNvPr id="0" name=""/>
        <dsp:cNvSpPr/>
      </dsp:nvSpPr>
      <dsp:spPr>
        <a:xfrm>
          <a:off x="2561137" y="1581310"/>
          <a:ext cx="2167014" cy="2307119"/>
        </a:xfrm>
        <a:prstGeom prst="ellipse">
          <a:avLst/>
        </a:prstGeom>
        <a:solidFill>
          <a:srgbClr val="544D0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smtClean="0">
              <a:latin typeface="Century Gothic" pitchFamily="34" charset="0"/>
              <a:ea typeface="+mj-ea"/>
              <a:cs typeface="+mj-cs"/>
            </a:rPr>
            <a:t>1.5 </a:t>
          </a:r>
        </a:p>
        <a:p>
          <a:pPr lvl="0" algn="ctr" defTabSz="711200">
            <a:lnSpc>
              <a:spcPct val="90000"/>
            </a:lnSpc>
            <a:spcBef>
              <a:spcPct val="0"/>
            </a:spcBef>
            <a:spcAft>
              <a:spcPct val="35000"/>
            </a:spcAft>
          </a:pPr>
          <a:r>
            <a:rPr lang="es-ES" sz="1600" b="1" kern="1200" dirty="0" smtClean="0">
              <a:latin typeface="Century Gothic" pitchFamily="34" charset="0"/>
              <a:ea typeface="+mj-ea"/>
              <a:cs typeface="+mj-cs"/>
            </a:rPr>
            <a:t>Factores del medio ambiente que afecta el desarrollo de las   MIPYMES</a:t>
          </a:r>
          <a:endParaRPr lang="es-MX" sz="1600" kern="1200" dirty="0">
            <a:latin typeface="Century Gothic" pitchFamily="34" charset="0"/>
          </a:endParaRPr>
        </a:p>
      </dsp:txBody>
      <dsp:txXfrm>
        <a:off x="2878489" y="1919180"/>
        <a:ext cx="1532310" cy="1631379"/>
      </dsp:txXfrm>
    </dsp:sp>
    <dsp:sp modelId="{C23CD1A1-0F30-4D91-A16D-3325C2660EAE}">
      <dsp:nvSpPr>
        <dsp:cNvPr id="0" name=""/>
        <dsp:cNvSpPr/>
      </dsp:nvSpPr>
      <dsp:spPr>
        <a:xfrm>
          <a:off x="2966968" y="1223"/>
          <a:ext cx="1355352" cy="1355352"/>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latin typeface="Century Gothic" pitchFamily="34" charset="0"/>
            </a:rPr>
            <a:t>Políticos</a:t>
          </a:r>
          <a:endParaRPr lang="es-MX" sz="1400" b="1" kern="1200" dirty="0">
            <a:latin typeface="Century Gothic" pitchFamily="34" charset="0"/>
          </a:endParaRPr>
        </a:p>
      </dsp:txBody>
      <dsp:txXfrm>
        <a:off x="3165455" y="199710"/>
        <a:ext cx="958378" cy="958378"/>
      </dsp:txXfrm>
    </dsp:sp>
    <dsp:sp modelId="{8658FAC5-0B99-49B3-9919-F0D24CFC072B}">
      <dsp:nvSpPr>
        <dsp:cNvPr id="0" name=""/>
        <dsp:cNvSpPr/>
      </dsp:nvSpPr>
      <dsp:spPr>
        <a:xfrm>
          <a:off x="4747491" y="3085179"/>
          <a:ext cx="1355352" cy="1355352"/>
        </a:xfrm>
        <a:prstGeom prst="ellipse">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smtClean="0">
              <a:latin typeface="Century Gothic" pitchFamily="34" charset="0"/>
            </a:rPr>
            <a:t>Económicos</a:t>
          </a:r>
          <a:endParaRPr lang="es-MX" sz="1200" b="1" kern="1200" dirty="0">
            <a:latin typeface="Century Gothic" pitchFamily="34" charset="0"/>
          </a:endParaRPr>
        </a:p>
      </dsp:txBody>
      <dsp:txXfrm>
        <a:off x="4945978" y="3283666"/>
        <a:ext cx="958378" cy="958378"/>
      </dsp:txXfrm>
    </dsp:sp>
    <dsp:sp modelId="{872A870F-2F1C-424C-BC1F-34CD81EA6A2C}">
      <dsp:nvSpPr>
        <dsp:cNvPr id="0" name=""/>
        <dsp:cNvSpPr/>
      </dsp:nvSpPr>
      <dsp:spPr>
        <a:xfrm>
          <a:off x="1150314" y="3101748"/>
          <a:ext cx="1355352" cy="1355352"/>
        </a:xfrm>
        <a:prstGeom prst="ellipse">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smtClean="0">
              <a:latin typeface="Century Gothic" pitchFamily="34" charset="0"/>
            </a:rPr>
            <a:t>Sociales</a:t>
          </a:r>
          <a:endParaRPr lang="es-MX" sz="1400" b="1" kern="1200" dirty="0">
            <a:latin typeface="Century Gothic" pitchFamily="34" charset="0"/>
          </a:endParaRPr>
        </a:p>
      </dsp:txBody>
      <dsp:txXfrm>
        <a:off x="1348801" y="3300235"/>
        <a:ext cx="958378" cy="95837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E30EEE-9682-4E88-A310-55C4AE511555}" type="datetimeFigureOut">
              <a:rPr lang="en-US" smtClean="0"/>
              <a:t>9/27/2018</a:t>
            </a:fld>
            <a:endParaRPr lang="en-U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D43798-0786-4882-862A-FC02CC916CFB}" type="slidenum">
              <a:rPr lang="en-US" smtClean="0"/>
              <a:t>‹Nº›</a:t>
            </a:fld>
            <a:endParaRPr lang="en-US"/>
          </a:p>
        </p:txBody>
      </p:sp>
    </p:spTree>
    <p:extLst>
      <p:ext uri="{BB962C8B-B14F-4D97-AF65-F5344CB8AC3E}">
        <p14:creationId xmlns:p14="http://schemas.microsoft.com/office/powerpoint/2010/main" val="2496722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4147382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4181177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4CED5DD2-D784-4DD8-BBD0-78C19886FA41}" type="datetimeFigureOut">
              <a:rPr lang="es-MX" smtClean="0"/>
              <a:t>27/09/2018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4288470-A9D9-4C01-8ECA-1B104E85EFE0}" type="slidenum">
              <a:rPr lang="es-MX" smtClean="0"/>
              <a:t>‹Nº›</a:t>
            </a:fld>
            <a:endParaRPr lang="es-MX"/>
          </a:p>
        </p:txBody>
      </p:sp>
    </p:spTree>
    <p:extLst>
      <p:ext uri="{BB962C8B-B14F-4D97-AF65-F5344CB8AC3E}">
        <p14:creationId xmlns:p14="http://schemas.microsoft.com/office/powerpoint/2010/main" val="4107806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CED5DD2-D784-4DD8-BBD0-78C19886FA41}" type="datetimeFigureOut">
              <a:rPr lang="es-MX" smtClean="0"/>
              <a:t>27/09/2018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4288470-A9D9-4C01-8ECA-1B104E85EFE0}" type="slidenum">
              <a:rPr lang="es-MX" smtClean="0"/>
              <a:t>‹Nº›</a:t>
            </a:fld>
            <a:endParaRPr lang="es-MX"/>
          </a:p>
        </p:txBody>
      </p:sp>
    </p:spTree>
    <p:extLst>
      <p:ext uri="{BB962C8B-B14F-4D97-AF65-F5344CB8AC3E}">
        <p14:creationId xmlns:p14="http://schemas.microsoft.com/office/powerpoint/2010/main" val="145298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CED5DD2-D784-4DD8-BBD0-78C19886FA41}" type="datetimeFigureOut">
              <a:rPr lang="es-MX" smtClean="0"/>
              <a:t>27/09/2018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4288470-A9D9-4C01-8ECA-1B104E85EFE0}" type="slidenum">
              <a:rPr lang="es-MX" smtClean="0"/>
              <a:t>‹Nº›</a:t>
            </a:fld>
            <a:endParaRPr lang="es-MX"/>
          </a:p>
        </p:txBody>
      </p:sp>
    </p:spTree>
    <p:extLst>
      <p:ext uri="{BB962C8B-B14F-4D97-AF65-F5344CB8AC3E}">
        <p14:creationId xmlns:p14="http://schemas.microsoft.com/office/powerpoint/2010/main" val="3155121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CED5DD2-D784-4DD8-BBD0-78C19886FA41}" type="datetimeFigureOut">
              <a:rPr lang="es-MX" smtClean="0"/>
              <a:t>27/09/2018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4288470-A9D9-4C01-8ECA-1B104E85EFE0}" type="slidenum">
              <a:rPr lang="es-MX" smtClean="0"/>
              <a:t>‹Nº›</a:t>
            </a:fld>
            <a:endParaRPr lang="es-MX"/>
          </a:p>
        </p:txBody>
      </p:sp>
    </p:spTree>
    <p:extLst>
      <p:ext uri="{BB962C8B-B14F-4D97-AF65-F5344CB8AC3E}">
        <p14:creationId xmlns:p14="http://schemas.microsoft.com/office/powerpoint/2010/main" val="4162334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CED5DD2-D784-4DD8-BBD0-78C19886FA41}" type="datetimeFigureOut">
              <a:rPr lang="es-MX" smtClean="0"/>
              <a:t>27/09/2018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4288470-A9D9-4C01-8ECA-1B104E85EFE0}" type="slidenum">
              <a:rPr lang="es-MX" smtClean="0"/>
              <a:t>‹Nº›</a:t>
            </a:fld>
            <a:endParaRPr lang="es-MX"/>
          </a:p>
        </p:txBody>
      </p:sp>
    </p:spTree>
    <p:extLst>
      <p:ext uri="{BB962C8B-B14F-4D97-AF65-F5344CB8AC3E}">
        <p14:creationId xmlns:p14="http://schemas.microsoft.com/office/powerpoint/2010/main" val="2511306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4CED5DD2-D784-4DD8-BBD0-78C19886FA41}" type="datetimeFigureOut">
              <a:rPr lang="es-MX" smtClean="0"/>
              <a:t>27/09/2018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4288470-A9D9-4C01-8ECA-1B104E85EFE0}" type="slidenum">
              <a:rPr lang="es-MX" smtClean="0"/>
              <a:t>‹Nº›</a:t>
            </a:fld>
            <a:endParaRPr lang="es-MX"/>
          </a:p>
        </p:txBody>
      </p:sp>
    </p:spTree>
    <p:extLst>
      <p:ext uri="{BB962C8B-B14F-4D97-AF65-F5344CB8AC3E}">
        <p14:creationId xmlns:p14="http://schemas.microsoft.com/office/powerpoint/2010/main" val="3100669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4CED5DD2-D784-4DD8-BBD0-78C19886FA41}" type="datetimeFigureOut">
              <a:rPr lang="es-MX" smtClean="0"/>
              <a:t>27/09/2018</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34288470-A9D9-4C01-8ECA-1B104E85EFE0}" type="slidenum">
              <a:rPr lang="es-MX" smtClean="0"/>
              <a:t>‹Nº›</a:t>
            </a:fld>
            <a:endParaRPr lang="es-MX"/>
          </a:p>
        </p:txBody>
      </p:sp>
    </p:spTree>
    <p:extLst>
      <p:ext uri="{BB962C8B-B14F-4D97-AF65-F5344CB8AC3E}">
        <p14:creationId xmlns:p14="http://schemas.microsoft.com/office/powerpoint/2010/main" val="3335378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4CED5DD2-D784-4DD8-BBD0-78C19886FA41}" type="datetimeFigureOut">
              <a:rPr lang="es-MX" smtClean="0"/>
              <a:t>27/09/2018</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34288470-A9D9-4C01-8ECA-1B104E85EFE0}" type="slidenum">
              <a:rPr lang="es-MX" smtClean="0"/>
              <a:t>‹Nº›</a:t>
            </a:fld>
            <a:endParaRPr lang="es-MX"/>
          </a:p>
        </p:txBody>
      </p:sp>
    </p:spTree>
    <p:extLst>
      <p:ext uri="{BB962C8B-B14F-4D97-AF65-F5344CB8AC3E}">
        <p14:creationId xmlns:p14="http://schemas.microsoft.com/office/powerpoint/2010/main" val="397794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CED5DD2-D784-4DD8-BBD0-78C19886FA41}" type="datetimeFigureOut">
              <a:rPr lang="es-MX" smtClean="0"/>
              <a:t>27/09/2018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34288470-A9D9-4C01-8ECA-1B104E85EFE0}" type="slidenum">
              <a:rPr lang="es-MX" smtClean="0"/>
              <a:t>‹Nº›</a:t>
            </a:fld>
            <a:endParaRPr lang="es-MX"/>
          </a:p>
        </p:txBody>
      </p:sp>
    </p:spTree>
    <p:extLst>
      <p:ext uri="{BB962C8B-B14F-4D97-AF65-F5344CB8AC3E}">
        <p14:creationId xmlns:p14="http://schemas.microsoft.com/office/powerpoint/2010/main" val="2592412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CED5DD2-D784-4DD8-BBD0-78C19886FA41}" type="datetimeFigureOut">
              <a:rPr lang="es-MX" smtClean="0"/>
              <a:t>27/09/2018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4288470-A9D9-4C01-8ECA-1B104E85EFE0}" type="slidenum">
              <a:rPr lang="es-MX" smtClean="0"/>
              <a:t>‹Nº›</a:t>
            </a:fld>
            <a:endParaRPr lang="es-MX"/>
          </a:p>
        </p:txBody>
      </p:sp>
    </p:spTree>
    <p:extLst>
      <p:ext uri="{BB962C8B-B14F-4D97-AF65-F5344CB8AC3E}">
        <p14:creationId xmlns:p14="http://schemas.microsoft.com/office/powerpoint/2010/main" val="247352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CED5DD2-D784-4DD8-BBD0-78C19886FA41}" type="datetimeFigureOut">
              <a:rPr lang="es-MX" smtClean="0"/>
              <a:t>27/09/2018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4288470-A9D9-4C01-8ECA-1B104E85EFE0}" type="slidenum">
              <a:rPr lang="es-MX" smtClean="0"/>
              <a:t>‹Nº›</a:t>
            </a:fld>
            <a:endParaRPr lang="es-MX"/>
          </a:p>
        </p:txBody>
      </p:sp>
    </p:spTree>
    <p:extLst>
      <p:ext uri="{BB962C8B-B14F-4D97-AF65-F5344CB8AC3E}">
        <p14:creationId xmlns:p14="http://schemas.microsoft.com/office/powerpoint/2010/main" val="20591151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ED5DD2-D784-4DD8-BBD0-78C19886FA41}" type="datetimeFigureOut">
              <a:rPr lang="es-MX" smtClean="0"/>
              <a:t>27/09/2018</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288470-A9D9-4C01-8ECA-1B104E85EFE0}" type="slidenum">
              <a:rPr lang="es-MX" smtClean="0"/>
              <a:t>‹Nº›</a:t>
            </a:fld>
            <a:endParaRPr lang="es-MX"/>
          </a:p>
        </p:txBody>
      </p:sp>
    </p:spTree>
    <p:extLst>
      <p:ext uri="{BB962C8B-B14F-4D97-AF65-F5344CB8AC3E}">
        <p14:creationId xmlns:p14="http://schemas.microsoft.com/office/powerpoint/2010/main" val="3729157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google.com.mx/url?sa=i&amp;rct=j&amp;q=&amp;esrc=s&amp;source=images&amp;cd=&amp;cad=rja&amp;uact=8&amp;ved=0CAcQjRxqFQoTCI6njImz2cYCFZBVkgodDZUDSA&amp;url=http://parquelalibertad.org/ejes-de-accion/eje-mipymes/&amp;ei=SFykVY7jJZCryQSNqo7ABA&amp;bvm=bv.97653015,d.aWw&amp;psig=AFQjCNExUY8dPL39yQAFphaaIT1ZMg1ykw&amp;ust=1436921278946126"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2.xml"/><Relationship Id="rId7" Type="http://schemas.openxmlformats.org/officeDocument/2006/relationships/image" Target="../media/image1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pn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24.jpg"/></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ctrTitle"/>
          </p:nvPr>
        </p:nvSpPr>
        <p:spPr>
          <a:xfrm>
            <a:off x="877921" y="2454755"/>
            <a:ext cx="7913482" cy="1470025"/>
          </a:xfrm>
        </p:spPr>
        <p:txBody>
          <a:bodyPr>
            <a:noAutofit/>
          </a:bodyPr>
          <a:lstStyle/>
          <a:p>
            <a:pPr lvl="0"/>
            <a:r>
              <a:rPr lang="es-ES" sz="3200" b="1" dirty="0" smtClean="0">
                <a:solidFill>
                  <a:schemeClr val="bg2">
                    <a:lumMod val="50000"/>
                  </a:schemeClr>
                </a:solidFill>
              </a:rPr>
              <a:t/>
            </a:r>
            <a:br>
              <a:rPr lang="es-ES" sz="3200" b="1" dirty="0" smtClean="0">
                <a:solidFill>
                  <a:schemeClr val="bg2">
                    <a:lumMod val="50000"/>
                  </a:schemeClr>
                </a:solidFill>
              </a:rPr>
            </a:br>
            <a:r>
              <a:rPr lang="es-ES" sz="2800" b="1" dirty="0" smtClean="0">
                <a:solidFill>
                  <a:schemeClr val="bg2">
                    <a:lumMod val="50000"/>
                  </a:schemeClr>
                </a:solidFill>
              </a:rPr>
              <a:t>Unidad de Aprendizaje </a:t>
            </a:r>
            <a:br>
              <a:rPr lang="es-ES" sz="2800" b="1" dirty="0" smtClean="0">
                <a:solidFill>
                  <a:schemeClr val="bg2">
                    <a:lumMod val="50000"/>
                  </a:schemeClr>
                </a:solidFill>
              </a:rPr>
            </a:br>
            <a:r>
              <a:rPr lang="es-ES_tradnl" sz="2000" b="1" i="1" dirty="0" smtClean="0">
                <a:solidFill>
                  <a:schemeClr val="bg2">
                    <a:lumMod val="50000"/>
                  </a:schemeClr>
                </a:solidFill>
              </a:rPr>
              <a:t>Estructura </a:t>
            </a:r>
            <a:r>
              <a:rPr lang="es-ES_tradnl" sz="2000" b="1" i="1" dirty="0">
                <a:solidFill>
                  <a:schemeClr val="bg2">
                    <a:lumMod val="50000"/>
                  </a:schemeClr>
                </a:solidFill>
              </a:rPr>
              <a:t>de la micro, pequeña y mediana empresa.</a:t>
            </a:r>
            <a:r>
              <a:rPr lang="es-ES" sz="2800" b="1" i="1" dirty="0" smtClean="0">
                <a:solidFill>
                  <a:schemeClr val="bg2">
                    <a:lumMod val="50000"/>
                  </a:schemeClr>
                </a:solidFill>
              </a:rPr>
              <a:t/>
            </a:r>
            <a:br>
              <a:rPr lang="es-ES" sz="2800" b="1" i="1" dirty="0" smtClean="0">
                <a:solidFill>
                  <a:schemeClr val="bg2">
                    <a:lumMod val="50000"/>
                  </a:schemeClr>
                </a:solidFill>
              </a:rPr>
            </a:br>
            <a:r>
              <a:rPr lang="es-ES" sz="2800" b="1" dirty="0" smtClean="0">
                <a:solidFill>
                  <a:schemeClr val="bg2">
                    <a:lumMod val="50000"/>
                  </a:schemeClr>
                </a:solidFill>
              </a:rPr>
              <a:t>Tema: </a:t>
            </a:r>
            <a:br>
              <a:rPr lang="es-ES" sz="2800" b="1" dirty="0" smtClean="0">
                <a:solidFill>
                  <a:schemeClr val="bg2">
                    <a:lumMod val="50000"/>
                  </a:schemeClr>
                </a:solidFill>
              </a:rPr>
            </a:br>
            <a:r>
              <a:rPr lang="es-ES" sz="2000" b="1" dirty="0" smtClean="0">
                <a:solidFill>
                  <a:schemeClr val="bg2">
                    <a:lumMod val="50000"/>
                  </a:schemeClr>
                </a:solidFill>
              </a:rPr>
              <a:t>PRESENTACIÓN E INTRODUCCIÓN </a:t>
            </a:r>
            <a:endParaRPr lang="es-MX" sz="2400" b="1" dirty="0">
              <a:solidFill>
                <a:schemeClr val="bg2">
                  <a:lumMod val="50000"/>
                </a:schemeClr>
              </a:solidFill>
            </a:endParaRPr>
          </a:p>
        </p:txBody>
      </p:sp>
      <p:sp>
        <p:nvSpPr>
          <p:cNvPr id="6" name="4 Subtítulo"/>
          <p:cNvSpPr>
            <a:spLocks noGrp="1"/>
          </p:cNvSpPr>
          <p:nvPr>
            <p:ph type="subTitle" idx="1"/>
          </p:nvPr>
        </p:nvSpPr>
        <p:spPr>
          <a:xfrm>
            <a:off x="1411560" y="4399935"/>
            <a:ext cx="6400800" cy="1752600"/>
          </a:xfrm>
        </p:spPr>
        <p:txBody>
          <a:bodyPr anchor="ctr">
            <a:noAutofit/>
          </a:bodyPr>
          <a:lstStyle/>
          <a:p>
            <a:pPr>
              <a:lnSpc>
                <a:spcPct val="110000"/>
              </a:lnSpc>
            </a:pPr>
            <a:r>
              <a:rPr lang="es-MX" sz="1400" b="1" dirty="0" smtClean="0">
                <a:solidFill>
                  <a:schemeClr val="bg2">
                    <a:lumMod val="50000"/>
                  </a:schemeClr>
                </a:solidFill>
                <a:latin typeface="Times New Roman" pitchFamily="18" charset="0"/>
                <a:cs typeface="Times New Roman" pitchFamily="18" charset="0"/>
              </a:rPr>
              <a:t>Víctor Manuel Durán López</a:t>
            </a:r>
          </a:p>
          <a:p>
            <a:pPr>
              <a:lnSpc>
                <a:spcPct val="110000"/>
              </a:lnSpc>
            </a:pPr>
            <a:r>
              <a:rPr lang="es-MX" sz="1400" b="1" dirty="0" smtClean="0">
                <a:solidFill>
                  <a:schemeClr val="bg2">
                    <a:lumMod val="50000"/>
                  </a:schemeClr>
                </a:solidFill>
                <a:latin typeface="Times New Roman" pitchFamily="18" charset="0"/>
                <a:cs typeface="Times New Roman" pitchFamily="18" charset="0"/>
              </a:rPr>
              <a:t>Licenciado en Administración </a:t>
            </a:r>
          </a:p>
          <a:p>
            <a:pPr>
              <a:lnSpc>
                <a:spcPct val="110000"/>
              </a:lnSpc>
            </a:pPr>
            <a:r>
              <a:rPr lang="es-MX" sz="1400" b="1" dirty="0" smtClean="0">
                <a:solidFill>
                  <a:schemeClr val="bg2">
                    <a:lumMod val="50000"/>
                  </a:schemeClr>
                </a:solidFill>
                <a:latin typeface="Times New Roman" pitchFamily="18" charset="0"/>
                <a:cs typeface="Times New Roman" pitchFamily="18" charset="0"/>
              </a:rPr>
              <a:t>Universidad Autónoma del Estado de México </a:t>
            </a:r>
          </a:p>
          <a:p>
            <a:pPr>
              <a:lnSpc>
                <a:spcPct val="110000"/>
              </a:lnSpc>
            </a:pPr>
            <a:r>
              <a:rPr lang="es-MX" sz="1400" b="1" dirty="0" smtClean="0">
                <a:solidFill>
                  <a:schemeClr val="bg2">
                    <a:lumMod val="50000"/>
                  </a:schemeClr>
                </a:solidFill>
                <a:latin typeface="Times New Roman" pitchFamily="18" charset="0"/>
                <a:cs typeface="Times New Roman" pitchFamily="18" charset="0"/>
              </a:rPr>
              <a:t>Centro Universitario UAEM Nezahualcóyotl </a:t>
            </a:r>
          </a:p>
          <a:p>
            <a:pPr>
              <a:lnSpc>
                <a:spcPct val="110000"/>
              </a:lnSpc>
            </a:pPr>
            <a:endParaRPr lang="es-ES" sz="1400" b="1" dirty="0" smtClean="0">
              <a:solidFill>
                <a:schemeClr val="bg2">
                  <a:lumMod val="50000"/>
                </a:schemeClr>
              </a:solidFill>
              <a:latin typeface="Times New Roman" pitchFamily="18" charset="0"/>
              <a:cs typeface="Times New Roman" pitchFamily="18" charset="0"/>
            </a:endParaRPr>
          </a:p>
        </p:txBody>
      </p:sp>
      <p:pic>
        <p:nvPicPr>
          <p:cNvPr id="10"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27311" y="189069"/>
            <a:ext cx="1080120" cy="914231"/>
          </a:xfrm>
          <a:prstGeom prst="rect">
            <a:avLst/>
          </a:prstGeom>
        </p:spPr>
      </p:pic>
      <p:grpSp>
        <p:nvGrpSpPr>
          <p:cNvPr id="11" name="Grupo 10"/>
          <p:cNvGrpSpPr/>
          <p:nvPr/>
        </p:nvGrpSpPr>
        <p:grpSpPr>
          <a:xfrm>
            <a:off x="2627784" y="385619"/>
            <a:ext cx="5403742" cy="881092"/>
            <a:chOff x="2771800" y="188640"/>
            <a:chExt cx="5403742" cy="881092"/>
          </a:xfrm>
        </p:grpSpPr>
        <p:sp>
          <p:nvSpPr>
            <p:cNvPr id="12" name="7 Rectángulo"/>
            <p:cNvSpPr/>
            <p:nvPr/>
          </p:nvSpPr>
          <p:spPr>
            <a:xfrm>
              <a:off x="3275856" y="700400"/>
              <a:ext cx="4282263" cy="369332"/>
            </a:xfrm>
            <a:prstGeom prst="rect">
              <a:avLst/>
            </a:prstGeom>
          </p:spPr>
          <p:txBody>
            <a:bodyPr wrap="none">
              <a:spAutoFit/>
            </a:bodyPr>
            <a:lstStyle/>
            <a:p>
              <a:r>
                <a:rPr lang="es-ES_tradnl" b="1" dirty="0"/>
                <a:t>Centro Universitario UAEM Nezahualcóyotl</a:t>
              </a:r>
              <a:endParaRPr lang="es-MX" b="1" dirty="0"/>
            </a:p>
          </p:txBody>
        </p:sp>
        <p:sp>
          <p:nvSpPr>
            <p:cNvPr id="13" name="8 CuadroTexto"/>
            <p:cNvSpPr txBox="1"/>
            <p:nvPr/>
          </p:nvSpPr>
          <p:spPr>
            <a:xfrm>
              <a:off x="2771800" y="188640"/>
              <a:ext cx="5403742" cy="369332"/>
            </a:xfrm>
            <a:prstGeom prst="rect">
              <a:avLst/>
            </a:prstGeom>
            <a:noFill/>
          </p:spPr>
          <p:txBody>
            <a:bodyPr wrap="square" rtlCol="0">
              <a:spAutoFit/>
            </a:bodyPr>
            <a:lstStyle/>
            <a:p>
              <a:r>
                <a:rPr lang="es-MX" b="1" dirty="0" smtClean="0"/>
                <a:t>  UNIVERSIDAD AUTÓNOMA DEL ESTADO DE MÉXICO </a:t>
              </a:r>
              <a:endParaRPr lang="es-MX" b="1" dirty="0"/>
            </a:p>
          </p:txBody>
        </p:sp>
        <p:cxnSp>
          <p:nvCxnSpPr>
            <p:cNvPr id="14" name="10 Conector recto"/>
            <p:cNvCxnSpPr/>
            <p:nvPr/>
          </p:nvCxnSpPr>
          <p:spPr>
            <a:xfrm>
              <a:off x="2915816" y="557972"/>
              <a:ext cx="50405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5 Grupo"/>
          <p:cNvGrpSpPr/>
          <p:nvPr/>
        </p:nvGrpSpPr>
        <p:grpSpPr>
          <a:xfrm>
            <a:off x="467544" y="0"/>
            <a:ext cx="288032" cy="6858000"/>
            <a:chOff x="3419872" y="0"/>
            <a:chExt cx="288032" cy="6858000"/>
          </a:xfrm>
        </p:grpSpPr>
        <p:sp>
          <p:nvSpPr>
            <p:cNvPr id="16" name="3 Rectángulo"/>
            <p:cNvSpPr/>
            <p:nvPr/>
          </p:nvSpPr>
          <p:spPr>
            <a:xfrm>
              <a:off x="3419872" y="0"/>
              <a:ext cx="288032" cy="68580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4 Rectángulo"/>
            <p:cNvSpPr/>
            <p:nvPr/>
          </p:nvSpPr>
          <p:spPr>
            <a:xfrm>
              <a:off x="3662185" y="0"/>
              <a:ext cx="45719" cy="68580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7921" y="5850205"/>
            <a:ext cx="1152128" cy="804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89120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parquelalibertad.org/wp-content/uploads/2013/07/main-banner-mipymes.pn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106" r="10352"/>
          <a:stretch/>
        </p:blipFill>
        <p:spPr bwMode="auto">
          <a:xfrm>
            <a:off x="277685" y="764704"/>
            <a:ext cx="2948583" cy="2101191"/>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457198" y="764704"/>
            <a:ext cx="8507289" cy="1143000"/>
          </a:xfrm>
        </p:spPr>
        <p:txBody>
          <a:bodyPr>
            <a:normAutofit/>
          </a:bodyPr>
          <a:lstStyle/>
          <a:p>
            <a:r>
              <a:rPr lang="es-MX" sz="3600"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Introducción</a:t>
            </a:r>
            <a:endPar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7" name="Marcador de contenido 16"/>
          <p:cNvSpPr>
            <a:spLocks noGrp="1"/>
          </p:cNvSpPr>
          <p:nvPr>
            <p:ph idx="1"/>
          </p:nvPr>
        </p:nvSpPr>
        <p:spPr>
          <a:xfrm>
            <a:off x="437465" y="2817965"/>
            <a:ext cx="8229600" cy="2923712"/>
          </a:xfrm>
        </p:spPr>
        <p:txBody>
          <a:bodyPr>
            <a:noAutofit/>
          </a:bodyPr>
          <a:lstStyle/>
          <a:p>
            <a:pPr algn="just"/>
            <a:r>
              <a:rPr lang="es-MX" sz="2000" dirty="0">
                <a:latin typeface="Century Gothic" pitchFamily="34" charset="0"/>
              </a:rPr>
              <a:t>En la economía de México se clasifican a las empresas de acuerdo a su tamaño, su giro y el impacto que sus resultados tienen para el crecimiento de nuestro país. </a:t>
            </a:r>
          </a:p>
          <a:p>
            <a:pPr algn="just"/>
            <a:endParaRPr lang="es-MX" sz="2000" dirty="0">
              <a:latin typeface="Century Gothic" pitchFamily="34" charset="0"/>
            </a:endParaRPr>
          </a:p>
          <a:p>
            <a:pPr algn="just"/>
            <a:r>
              <a:rPr lang="es-MX" sz="2000" dirty="0">
                <a:latin typeface="Century Gothic" pitchFamily="34" charset="0"/>
              </a:rPr>
              <a:t>Las Microempresas son la fuerza económica más elemental del país para un crecimiento de nuestra economía y que su apoyo en financiamiento permite escalar hacia un crecimiento óptimo en la economía nacional.</a:t>
            </a:r>
          </a:p>
          <a:p>
            <a:endParaRPr lang="es-MX" sz="2000" dirty="0"/>
          </a:p>
        </p:txBody>
      </p:sp>
      <p:grpSp>
        <p:nvGrpSpPr>
          <p:cNvPr id="10" name="Grupo 9"/>
          <p:cNvGrpSpPr/>
          <p:nvPr/>
        </p:nvGrpSpPr>
        <p:grpSpPr>
          <a:xfrm>
            <a:off x="0" y="0"/>
            <a:ext cx="9144000" cy="620691"/>
            <a:chOff x="0" y="0"/>
            <a:chExt cx="9144000" cy="620691"/>
          </a:xfrm>
        </p:grpSpPr>
        <p:sp>
          <p:nvSpPr>
            <p:cNvPr id="11"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8"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2128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06332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92143" y="980728"/>
            <a:ext cx="8229600" cy="504056"/>
          </a:xfrm>
        </p:spPr>
        <p:txBody>
          <a:bodyPr>
            <a:noAutofit/>
          </a:bodyPr>
          <a:lstStyle/>
          <a:p>
            <a:r>
              <a:rPr lang="es-MX" sz="3600"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 Objetivo de MIPYMES</a:t>
            </a:r>
            <a:endPar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2 Marcador de contenido"/>
          <p:cNvSpPr>
            <a:spLocks noGrp="1"/>
          </p:cNvSpPr>
          <p:nvPr>
            <p:ph idx="1"/>
          </p:nvPr>
        </p:nvSpPr>
        <p:spPr>
          <a:xfrm>
            <a:off x="3923928" y="2924944"/>
            <a:ext cx="3966199" cy="1764718"/>
          </a:xfrm>
          <a:ln w="28575">
            <a:solidFill>
              <a:srgbClr val="827541"/>
            </a:solidFill>
          </a:ln>
        </p:spPr>
        <p:txBody>
          <a:bodyPr>
            <a:noAutofit/>
          </a:bodyPr>
          <a:lstStyle/>
          <a:p>
            <a:pPr marL="0" indent="0" algn="just">
              <a:buNone/>
            </a:pPr>
            <a:r>
              <a:rPr lang="es-MX" sz="2400" dirty="0">
                <a:latin typeface="Century Gothic" pitchFamily="34" charset="0"/>
              </a:rPr>
              <a:t>Impulsan el desarrollo  económico a través de la generación de empleos.</a:t>
            </a:r>
          </a:p>
          <a:p>
            <a:pPr marL="0" indent="0" algn="just">
              <a:buNone/>
            </a:pPr>
            <a:endParaRPr lang="es-MX" b="1" dirty="0" smtClean="0"/>
          </a:p>
        </p:txBody>
      </p:sp>
      <p:pic>
        <p:nvPicPr>
          <p:cNvPr id="5" name="Picture 4" descr="Resultado de imagen para OBJETIVO"/>
          <p:cNvPicPr>
            <a:picLocks noChangeAspect="1" noChangeArrowheads="1"/>
          </p:cNvPicPr>
          <p:nvPr/>
        </p:nvPicPr>
        <p:blipFill>
          <a:blip r:embed="rId2">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flipH="1">
            <a:off x="0" y="2764625"/>
            <a:ext cx="2893174" cy="2709490"/>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upo 10"/>
          <p:cNvGrpSpPr/>
          <p:nvPr/>
        </p:nvGrpSpPr>
        <p:grpSpPr>
          <a:xfrm>
            <a:off x="0" y="0"/>
            <a:ext cx="9144000" cy="620691"/>
            <a:chOff x="0" y="0"/>
            <a:chExt cx="9144000" cy="620691"/>
          </a:xfrm>
        </p:grpSpPr>
        <p:sp>
          <p:nvSpPr>
            <p:cNvPr id="12"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63571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7356" y="591369"/>
            <a:ext cx="8686800" cy="1143000"/>
          </a:xfrm>
        </p:spPr>
        <p:txBody>
          <a:bodyPr>
            <a:normAutofit/>
          </a:bodyPr>
          <a:lstStyle/>
          <a:p>
            <a:r>
              <a:rPr lang="es-MX" sz="3600"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1.1 Concepto de MIPYME</a:t>
            </a:r>
            <a:endParaRPr lang="es-MX" sz="3600"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5" name="Rectángulo 14"/>
          <p:cNvSpPr/>
          <p:nvPr/>
        </p:nvSpPr>
        <p:spPr>
          <a:xfrm>
            <a:off x="817961" y="1789807"/>
            <a:ext cx="8032096" cy="1200329"/>
          </a:xfrm>
          <a:prstGeom prst="rect">
            <a:avLst/>
          </a:prstGeom>
        </p:spPr>
        <p:txBody>
          <a:bodyPr wrap="square">
            <a:spAutoFit/>
          </a:bodyPr>
          <a:lstStyle/>
          <a:p>
            <a:pPr lvl="0" algn="ctr"/>
            <a:r>
              <a:rPr lang="es-MX" sz="2400" dirty="0">
                <a:latin typeface="Century Gothic" pitchFamily="34" charset="0"/>
              </a:rPr>
              <a:t>(</a:t>
            </a:r>
            <a:r>
              <a:rPr lang="es-MX" sz="2400" dirty="0" err="1">
                <a:latin typeface="Century Gothic" pitchFamily="34" charset="0"/>
              </a:rPr>
              <a:t>Mipyme</a:t>
            </a:r>
            <a:r>
              <a:rPr lang="es-MX" sz="2400" dirty="0">
                <a:latin typeface="Century Gothic" pitchFamily="34" charset="0"/>
              </a:rPr>
              <a:t>) acrónimo que se emplea para hablar de las micro, pequeñas y medianas empresas en donde se engloba a la microempresa.</a:t>
            </a:r>
          </a:p>
        </p:txBody>
      </p:sp>
      <p:pic>
        <p:nvPicPr>
          <p:cNvPr id="1032" name="Picture 8" descr="Imagen relacionada"/>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35519"/>
          <a:stretch/>
        </p:blipFill>
        <p:spPr bwMode="auto">
          <a:xfrm>
            <a:off x="0" y="2401942"/>
            <a:ext cx="9144000" cy="4004457"/>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upo 9"/>
          <p:cNvGrpSpPr/>
          <p:nvPr/>
        </p:nvGrpSpPr>
        <p:grpSpPr>
          <a:xfrm>
            <a:off x="0" y="0"/>
            <a:ext cx="9144000" cy="620691"/>
            <a:chOff x="0" y="0"/>
            <a:chExt cx="9144000" cy="620691"/>
          </a:xfrm>
        </p:grpSpPr>
        <p:sp>
          <p:nvSpPr>
            <p:cNvPr id="11"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40512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ctrTitle"/>
          </p:nvPr>
        </p:nvSpPr>
        <p:spPr>
          <a:xfrm>
            <a:off x="1101253" y="1705679"/>
            <a:ext cx="6999139" cy="881219"/>
          </a:xfrm>
          <a:ln>
            <a:solidFill>
              <a:srgbClr val="9A957D"/>
            </a:solidFill>
          </a:ln>
          <a:effectLst>
            <a:outerShdw blurRad="63500" sx="102000" sy="102000" algn="ctr" rotWithShape="0">
              <a:prstClr val="black">
                <a:alpha val="40000"/>
              </a:prstClr>
            </a:outerShdw>
          </a:effectLst>
        </p:spPr>
        <p:txBody>
          <a:bodyPr>
            <a:normAutofit/>
          </a:bodyPr>
          <a:lstStyle/>
          <a:p>
            <a:r>
              <a:rPr lang="es-MX" sz="1800" i="1" dirty="0" smtClean="0">
                <a:solidFill>
                  <a:srgbClr val="908B70"/>
                </a:solidFill>
                <a:latin typeface="Century Gothic" pitchFamily="34" charset="0"/>
              </a:rPr>
              <a:t>CRONOLOGÍA DE LA ACTIVIDAD DE LAS MIPYME EN MÉXICO</a:t>
            </a:r>
            <a:endParaRPr lang="es-MX" sz="1800" i="1" dirty="0">
              <a:solidFill>
                <a:srgbClr val="908B70"/>
              </a:solidFill>
              <a:latin typeface="Century Gothic" pitchFamily="34" charset="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874" t="2872" r="14635" b="13892"/>
          <a:stretch/>
        </p:blipFill>
        <p:spPr bwMode="auto">
          <a:xfrm>
            <a:off x="1837327" y="3273709"/>
            <a:ext cx="1767841" cy="21564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1101253" y="5555679"/>
            <a:ext cx="3239990" cy="369332"/>
          </a:xfrm>
          <a:prstGeom prst="rect">
            <a:avLst/>
          </a:prstGeom>
        </p:spPr>
        <p:txBody>
          <a:bodyPr wrap="none">
            <a:spAutoFit/>
          </a:bodyPr>
          <a:lstStyle/>
          <a:p>
            <a:r>
              <a:rPr lang="es-MX" b="1" dirty="0" smtClean="0">
                <a:latin typeface="Century Gothic" pitchFamily="34" charset="0"/>
              </a:rPr>
              <a:t>50. Manuel </a:t>
            </a:r>
            <a:r>
              <a:rPr lang="es-MX" b="1" dirty="0">
                <a:latin typeface="Century Gothic" pitchFamily="34" charset="0"/>
              </a:rPr>
              <a:t>Ávila Camacho</a:t>
            </a:r>
            <a:endParaRPr lang="es-MX" b="1" dirty="0"/>
          </a:p>
        </p:txBody>
      </p:sp>
      <p:sp>
        <p:nvSpPr>
          <p:cNvPr id="3" name="2 Rectángulo"/>
          <p:cNvSpPr/>
          <p:nvPr/>
        </p:nvSpPr>
        <p:spPr>
          <a:xfrm>
            <a:off x="5148064" y="2790204"/>
            <a:ext cx="3111749" cy="369332"/>
          </a:xfrm>
          <a:prstGeom prst="rect">
            <a:avLst/>
          </a:prstGeom>
        </p:spPr>
        <p:txBody>
          <a:bodyPr wrap="none">
            <a:spAutoFit/>
          </a:bodyPr>
          <a:lstStyle/>
          <a:p>
            <a:r>
              <a:rPr lang="es-MX" b="1" dirty="0" smtClean="0">
                <a:latin typeface="Century Gothic" pitchFamily="34" charset="0"/>
              </a:rPr>
              <a:t>51. Miguel </a:t>
            </a:r>
            <a:r>
              <a:rPr lang="es-MX" b="1" dirty="0">
                <a:latin typeface="Century Gothic" pitchFamily="34" charset="0"/>
              </a:rPr>
              <a:t>Alemán Valdés</a:t>
            </a:r>
            <a:endParaRPr lang="es-MX" b="1" dirty="0"/>
          </a:p>
        </p:txBody>
      </p: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6177"/>
          <a:stretch/>
        </p:blipFill>
        <p:spPr bwMode="auto">
          <a:xfrm>
            <a:off x="5914668" y="3273709"/>
            <a:ext cx="1790700" cy="245756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ángulo 3"/>
          <p:cNvSpPr/>
          <p:nvPr/>
        </p:nvSpPr>
        <p:spPr>
          <a:xfrm>
            <a:off x="539552" y="979153"/>
            <a:ext cx="8964488" cy="523220"/>
          </a:xfrm>
          <a:prstGeom prst="rect">
            <a:avLst/>
          </a:prstGeom>
        </p:spPr>
        <p:txBody>
          <a:bodyPr wrap="square">
            <a:spAutoFit/>
          </a:bodyPr>
          <a:lstStyle/>
          <a:p>
            <a:r>
              <a:rPr lang="es-MX" sz="2800" b="1" dirty="0">
                <a:solidFill>
                  <a:srgbClr val="A39867"/>
                </a:solidFill>
                <a:effectLst>
                  <a:outerShdw blurRad="38100" dist="38100" dir="2700000" algn="tl">
                    <a:srgbClr val="000000">
                      <a:alpha val="43137"/>
                    </a:srgbClr>
                  </a:outerShdw>
                </a:effectLst>
                <a:latin typeface="Century Gothic" pitchFamily="34" charset="0"/>
              </a:rPr>
              <a:t>1.2 ANTECEDENTES DE LAS MIPYMES EN MÉXICO</a:t>
            </a:r>
            <a:endParaRPr lang="es-MX" dirty="0">
              <a:solidFill>
                <a:srgbClr val="A39867"/>
              </a:solidFill>
              <a:effectLst>
                <a:outerShdw blurRad="38100" dist="38100" dir="2700000" algn="tl">
                  <a:srgbClr val="000000">
                    <a:alpha val="43137"/>
                  </a:srgbClr>
                </a:outerShdw>
              </a:effectLst>
            </a:endParaRPr>
          </a:p>
        </p:txBody>
      </p:sp>
      <p:pic>
        <p:nvPicPr>
          <p:cNvPr id="10"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6949" y="6380576"/>
            <a:ext cx="805206" cy="419315"/>
          </a:xfrm>
          <a:prstGeom prst="rect">
            <a:avLst/>
          </a:prstGeom>
        </p:spPr>
      </p:pic>
      <p:grpSp>
        <p:nvGrpSpPr>
          <p:cNvPr id="12" name="Grupo 11"/>
          <p:cNvGrpSpPr/>
          <p:nvPr/>
        </p:nvGrpSpPr>
        <p:grpSpPr>
          <a:xfrm>
            <a:off x="0" y="0"/>
            <a:ext cx="9144000" cy="620691"/>
            <a:chOff x="0" y="0"/>
            <a:chExt cx="9144000" cy="620691"/>
          </a:xfrm>
        </p:grpSpPr>
        <p:sp>
          <p:nvSpPr>
            <p:cNvPr id="13"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13804898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Resultado de imagen para mexico mapa animado"/>
          <p:cNvPicPr>
            <a:picLocks noChangeAspect="1" noChangeArrowheads="1"/>
          </p:cNvPicPr>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8520" y="443977"/>
            <a:ext cx="6624736" cy="5170875"/>
          </a:xfrm>
          <a:prstGeom prst="rect">
            <a:avLst/>
          </a:prstGeom>
          <a:noFill/>
          <a:extLst>
            <a:ext uri="{909E8E84-426E-40DD-AFC4-6F175D3DCCD1}">
              <a14:hiddenFill xmlns:a14="http://schemas.microsoft.com/office/drawing/2010/main">
                <a:solidFill>
                  <a:srgbClr val="FFFFFF"/>
                </a:solidFill>
              </a14:hiddenFill>
            </a:ext>
          </a:extLst>
        </p:spPr>
      </p:pic>
      <p:sp>
        <p:nvSpPr>
          <p:cNvPr id="6" name="5 Subtítulo"/>
          <p:cNvSpPr>
            <a:spLocks noGrp="1"/>
          </p:cNvSpPr>
          <p:nvPr>
            <p:ph type="subTitle" idx="1"/>
          </p:nvPr>
        </p:nvSpPr>
        <p:spPr>
          <a:xfrm>
            <a:off x="4336372" y="1332234"/>
            <a:ext cx="4359688" cy="2304256"/>
          </a:xfrm>
        </p:spPr>
        <p:txBody>
          <a:bodyPr>
            <a:normAutofit/>
          </a:bodyPr>
          <a:lstStyle/>
          <a:p>
            <a:pPr algn="just"/>
            <a:r>
              <a:rPr lang="es-MX" sz="1600" dirty="0">
                <a:solidFill>
                  <a:schemeClr val="tx1"/>
                </a:solidFill>
                <a:latin typeface="Century Gothic" pitchFamily="34" charset="0"/>
              </a:rPr>
              <a:t>En México las </a:t>
            </a:r>
            <a:r>
              <a:rPr lang="es-MX" sz="1600" b="1" i="1" dirty="0" err="1">
                <a:solidFill>
                  <a:srgbClr val="827541"/>
                </a:solidFill>
                <a:latin typeface="Century Gothic" pitchFamily="34" charset="0"/>
              </a:rPr>
              <a:t>PyMEs</a:t>
            </a:r>
            <a:r>
              <a:rPr lang="es-MX" sz="1600" b="1" i="1" dirty="0">
                <a:solidFill>
                  <a:schemeClr val="tx1"/>
                </a:solidFill>
                <a:latin typeface="Century Gothic" pitchFamily="34" charset="0"/>
              </a:rPr>
              <a:t> </a:t>
            </a:r>
            <a:r>
              <a:rPr lang="es-MX" sz="1600" dirty="0">
                <a:solidFill>
                  <a:schemeClr val="tx1"/>
                </a:solidFill>
                <a:latin typeface="Century Gothic" pitchFamily="34" charset="0"/>
              </a:rPr>
              <a:t>tienen una tradición que se remonta a los años treinta y cuarenta, cuando la industrialización fue impulsada en México por presidentes como Manuel Ávila Camacho y Miguel Alemán Valdés. </a:t>
            </a:r>
          </a:p>
        </p:txBody>
      </p:sp>
      <p:sp>
        <p:nvSpPr>
          <p:cNvPr id="2" name="Rectángulo 1"/>
          <p:cNvSpPr/>
          <p:nvPr/>
        </p:nvSpPr>
        <p:spPr>
          <a:xfrm>
            <a:off x="403378" y="5248039"/>
            <a:ext cx="7548868" cy="1077218"/>
          </a:xfrm>
          <a:prstGeom prst="rect">
            <a:avLst/>
          </a:prstGeom>
        </p:spPr>
        <p:txBody>
          <a:bodyPr wrap="square">
            <a:spAutoFit/>
          </a:bodyPr>
          <a:lstStyle/>
          <a:p>
            <a:pPr algn="just"/>
            <a:r>
              <a:rPr lang="es-MX" sz="1600" dirty="0">
                <a:latin typeface="Century Gothic" pitchFamily="34" charset="0"/>
              </a:rPr>
              <a:t>De este período surgieron </a:t>
            </a:r>
            <a:r>
              <a:rPr lang="es-MX" sz="1600" b="1" i="1" dirty="0">
                <a:solidFill>
                  <a:srgbClr val="827541"/>
                </a:solidFill>
                <a:latin typeface="Century Gothic" pitchFamily="34" charset="0"/>
              </a:rPr>
              <a:t>sectores como el del acero, vidrio, alimentos y bebidas, cemento, textil, </a:t>
            </a:r>
            <a:r>
              <a:rPr lang="es-MX" sz="1600" dirty="0">
                <a:latin typeface="Century Gothic" pitchFamily="34" charset="0"/>
              </a:rPr>
              <a:t>entre otros, de los que solo han sobrevivido algunas empresas que son manejadas por la segunda o tercera generación familiar.</a:t>
            </a:r>
          </a:p>
        </p:txBody>
      </p:sp>
      <p:grpSp>
        <p:nvGrpSpPr>
          <p:cNvPr id="12" name="Grupo 11"/>
          <p:cNvGrpSpPr/>
          <p:nvPr/>
        </p:nvGrpSpPr>
        <p:grpSpPr>
          <a:xfrm>
            <a:off x="0" y="0"/>
            <a:ext cx="9144000" cy="620691"/>
            <a:chOff x="0" y="0"/>
            <a:chExt cx="9144000" cy="620691"/>
          </a:xfrm>
        </p:grpSpPr>
        <p:sp>
          <p:nvSpPr>
            <p:cNvPr id="13"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5"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58100" y="5990866"/>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22872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8700" y="1206285"/>
            <a:ext cx="8229600" cy="447675"/>
          </a:xfrm>
        </p:spPr>
        <p:txBody>
          <a:bodyPr>
            <a:normAutofit fontScale="90000"/>
          </a:bodyPr>
          <a:lstStyle/>
          <a:p>
            <a:r>
              <a:rPr lang="es-MX" sz="2800" b="1" dirty="0" smtClean="0">
                <a:solidFill>
                  <a:srgbClr val="908B70"/>
                </a:solidFill>
                <a:latin typeface="Century Gothic" pitchFamily="34" charset="0"/>
              </a:rPr>
              <a:t>1.3 Clasificación </a:t>
            </a:r>
            <a:r>
              <a:rPr lang="es-MX" sz="2800" b="1" dirty="0">
                <a:solidFill>
                  <a:srgbClr val="908B70"/>
                </a:solidFill>
                <a:latin typeface="Century Gothic" pitchFamily="34" charset="0"/>
              </a:rPr>
              <a:t>de las PYMES en México</a:t>
            </a:r>
            <a:r>
              <a:rPr lang="es-MX" sz="4800" dirty="0">
                <a:latin typeface="Century Gothic" pitchFamily="34" charset="0"/>
              </a:rPr>
              <a:t/>
            </a:r>
            <a:br>
              <a:rPr lang="es-MX" sz="4800" dirty="0">
                <a:latin typeface="Century Gothic" pitchFamily="34" charset="0"/>
              </a:rPr>
            </a:br>
            <a:endParaRPr lang="es-MX" dirty="0"/>
          </a:p>
        </p:txBody>
      </p:sp>
      <p:graphicFrame>
        <p:nvGraphicFramePr>
          <p:cNvPr id="4" name="3 Tabla"/>
          <p:cNvGraphicFramePr>
            <a:graphicFrameLocks noGrp="1"/>
          </p:cNvGraphicFramePr>
          <p:nvPr>
            <p:extLst/>
          </p:nvPr>
        </p:nvGraphicFramePr>
        <p:xfrm>
          <a:off x="827584" y="1916832"/>
          <a:ext cx="7690110" cy="4293936"/>
        </p:xfrm>
        <a:graphic>
          <a:graphicData uri="http://schemas.openxmlformats.org/drawingml/2006/table">
            <a:tbl>
              <a:tblPr firstRow="1" firstCol="1" bandRow="1">
                <a:tableStyleId>{F5AB1C69-6EDB-4FF4-983F-18BD219EF322}</a:tableStyleId>
              </a:tblPr>
              <a:tblGrid>
                <a:gridCol w="2101826">
                  <a:extLst>
                    <a:ext uri="{9D8B030D-6E8A-4147-A177-3AD203B41FA5}">
                      <a16:colId xmlns:a16="http://schemas.microsoft.com/office/drawing/2014/main" val="20000"/>
                    </a:ext>
                  </a:extLst>
                </a:gridCol>
                <a:gridCol w="2101826">
                  <a:extLst>
                    <a:ext uri="{9D8B030D-6E8A-4147-A177-3AD203B41FA5}">
                      <a16:colId xmlns:a16="http://schemas.microsoft.com/office/drawing/2014/main" val="20001"/>
                    </a:ext>
                  </a:extLst>
                </a:gridCol>
                <a:gridCol w="1743229">
                  <a:extLst>
                    <a:ext uri="{9D8B030D-6E8A-4147-A177-3AD203B41FA5}">
                      <a16:colId xmlns:a16="http://schemas.microsoft.com/office/drawing/2014/main" val="20002"/>
                    </a:ext>
                  </a:extLst>
                </a:gridCol>
                <a:gridCol w="1743229">
                  <a:extLst>
                    <a:ext uri="{9D8B030D-6E8A-4147-A177-3AD203B41FA5}">
                      <a16:colId xmlns:a16="http://schemas.microsoft.com/office/drawing/2014/main" val="20003"/>
                    </a:ext>
                  </a:extLst>
                </a:gridCol>
              </a:tblGrid>
              <a:tr h="449479">
                <a:tc gridSpan="4">
                  <a:txBody>
                    <a:bodyPr/>
                    <a:lstStyle/>
                    <a:p>
                      <a:pPr algn="ctr">
                        <a:lnSpc>
                          <a:spcPct val="115000"/>
                        </a:lnSpc>
                        <a:spcAft>
                          <a:spcPts val="400"/>
                        </a:spcAft>
                      </a:pPr>
                      <a:r>
                        <a:rPr lang="es-MX" sz="2800" dirty="0">
                          <a:effectLst/>
                        </a:rPr>
                        <a:t>Estratificación</a:t>
                      </a:r>
                      <a:endParaRPr lang="es-MX" sz="2400" dirty="0">
                        <a:effectLst/>
                        <a:latin typeface="Calibri"/>
                        <a:ea typeface="Calibri"/>
                        <a:cs typeface="Times New Roman"/>
                      </a:endParaRPr>
                    </a:p>
                  </a:txBody>
                  <a:tcPr marL="27305" marR="27305" marT="9525" marB="9525" anchor="ctr">
                    <a:solidFill>
                      <a:srgbClr val="A39867"/>
                    </a:solidFill>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789630">
                <a:tc>
                  <a:txBody>
                    <a:bodyPr/>
                    <a:lstStyle/>
                    <a:p>
                      <a:pPr algn="ctr">
                        <a:lnSpc>
                          <a:spcPct val="115000"/>
                        </a:lnSpc>
                        <a:spcAft>
                          <a:spcPts val="400"/>
                        </a:spcAft>
                      </a:pPr>
                      <a:r>
                        <a:rPr lang="es-MX" sz="2000" dirty="0">
                          <a:effectLst/>
                        </a:rPr>
                        <a:t>Tamaño</a:t>
                      </a:r>
                      <a:endParaRPr lang="es-MX" sz="1800" b="1" dirty="0">
                        <a:solidFill>
                          <a:schemeClr val="bg1"/>
                        </a:solidFill>
                        <a:effectLst/>
                        <a:latin typeface="Calibri"/>
                        <a:ea typeface="Calibri"/>
                        <a:cs typeface="Times New Roman"/>
                      </a:endParaRPr>
                    </a:p>
                  </a:txBody>
                  <a:tcPr marL="27305" marR="27305" marT="9525" marB="9525" anchor="ctr">
                    <a:solidFill>
                      <a:srgbClr val="A39867"/>
                    </a:solidFill>
                  </a:tcPr>
                </a:tc>
                <a:tc>
                  <a:txBody>
                    <a:bodyPr/>
                    <a:lstStyle/>
                    <a:p>
                      <a:pPr algn="ctr">
                        <a:lnSpc>
                          <a:spcPct val="115000"/>
                        </a:lnSpc>
                        <a:spcAft>
                          <a:spcPts val="400"/>
                        </a:spcAft>
                      </a:pPr>
                      <a:r>
                        <a:rPr lang="es-MX" sz="1400" dirty="0">
                          <a:effectLst/>
                        </a:rPr>
                        <a:t>Sector</a:t>
                      </a:r>
                      <a:endParaRPr lang="es-MX" sz="1200" b="1" dirty="0">
                        <a:effectLst/>
                        <a:latin typeface="Calibri"/>
                        <a:ea typeface="Calibri"/>
                        <a:cs typeface="Times New Roman"/>
                      </a:endParaRPr>
                    </a:p>
                  </a:txBody>
                  <a:tcPr marL="27305" marR="27305" marT="9525" marB="9525" anchor="ctr"/>
                </a:tc>
                <a:tc>
                  <a:txBody>
                    <a:bodyPr/>
                    <a:lstStyle/>
                    <a:p>
                      <a:pPr algn="ctr">
                        <a:lnSpc>
                          <a:spcPct val="115000"/>
                        </a:lnSpc>
                        <a:spcAft>
                          <a:spcPts val="400"/>
                        </a:spcAft>
                      </a:pPr>
                      <a:r>
                        <a:rPr lang="es-MX" sz="1400" dirty="0">
                          <a:effectLst/>
                        </a:rPr>
                        <a:t>Rango de</a:t>
                      </a:r>
                      <a:br>
                        <a:rPr lang="es-MX" sz="1400" dirty="0">
                          <a:effectLst/>
                        </a:rPr>
                      </a:br>
                      <a:r>
                        <a:rPr lang="es-MX" sz="1400" dirty="0">
                          <a:effectLst/>
                        </a:rPr>
                        <a:t>número de</a:t>
                      </a:r>
                      <a:br>
                        <a:rPr lang="es-MX" sz="1400" dirty="0">
                          <a:effectLst/>
                        </a:rPr>
                      </a:br>
                      <a:r>
                        <a:rPr lang="es-MX" sz="1400" dirty="0">
                          <a:effectLst/>
                        </a:rPr>
                        <a:t>trabajadores</a:t>
                      </a:r>
                      <a:endParaRPr lang="es-MX" sz="1200" b="1" dirty="0">
                        <a:effectLst/>
                        <a:latin typeface="Calibri"/>
                        <a:ea typeface="Calibri"/>
                        <a:cs typeface="Times New Roman"/>
                      </a:endParaRPr>
                    </a:p>
                  </a:txBody>
                  <a:tcPr marL="27305" marR="27305" marT="9525" marB="9525" anchor="ctr"/>
                </a:tc>
                <a:tc>
                  <a:txBody>
                    <a:bodyPr/>
                    <a:lstStyle/>
                    <a:p>
                      <a:pPr algn="ctr">
                        <a:lnSpc>
                          <a:spcPct val="115000"/>
                        </a:lnSpc>
                        <a:spcAft>
                          <a:spcPts val="400"/>
                        </a:spcAft>
                      </a:pPr>
                      <a:r>
                        <a:rPr lang="es-MX" sz="1400" dirty="0">
                          <a:effectLst/>
                        </a:rPr>
                        <a:t>Rango de monto de</a:t>
                      </a:r>
                      <a:br>
                        <a:rPr lang="es-MX" sz="1400" dirty="0">
                          <a:effectLst/>
                        </a:rPr>
                      </a:br>
                      <a:r>
                        <a:rPr lang="es-MX" sz="1400" dirty="0">
                          <a:effectLst/>
                        </a:rPr>
                        <a:t>ventas anuales</a:t>
                      </a:r>
                      <a:br>
                        <a:rPr lang="es-MX" sz="1400" dirty="0">
                          <a:effectLst/>
                        </a:rPr>
                      </a:br>
                      <a:r>
                        <a:rPr lang="es-MX" sz="1400" dirty="0">
                          <a:effectLst/>
                        </a:rPr>
                        <a:t>(</a:t>
                      </a:r>
                      <a:r>
                        <a:rPr lang="es-MX" sz="1400" dirty="0" err="1">
                          <a:effectLst/>
                        </a:rPr>
                        <a:t>mdp</a:t>
                      </a:r>
                      <a:r>
                        <a:rPr lang="es-MX" sz="1400" dirty="0">
                          <a:effectLst/>
                        </a:rPr>
                        <a:t>)</a:t>
                      </a:r>
                      <a:endParaRPr lang="es-MX" sz="1200" b="1" dirty="0">
                        <a:effectLst/>
                        <a:latin typeface="Calibri"/>
                        <a:ea typeface="Calibri"/>
                        <a:cs typeface="Times New Roman"/>
                      </a:endParaRPr>
                    </a:p>
                  </a:txBody>
                  <a:tcPr marL="27305" marR="27305" marT="9525" marB="9525" anchor="ctr"/>
                </a:tc>
                <a:extLst>
                  <a:ext uri="{0D108BD9-81ED-4DB2-BD59-A6C34878D82A}">
                    <a16:rowId xmlns:a16="http://schemas.microsoft.com/office/drawing/2014/main" val="10001"/>
                  </a:ext>
                </a:extLst>
              </a:tr>
              <a:tr h="295301">
                <a:tc>
                  <a:txBody>
                    <a:bodyPr/>
                    <a:lstStyle/>
                    <a:p>
                      <a:pPr algn="ctr">
                        <a:lnSpc>
                          <a:spcPct val="115000"/>
                        </a:lnSpc>
                        <a:spcAft>
                          <a:spcPts val="400"/>
                        </a:spcAft>
                      </a:pPr>
                      <a:r>
                        <a:rPr lang="es-MX" sz="1800" dirty="0">
                          <a:effectLst/>
                        </a:rPr>
                        <a:t>Micro</a:t>
                      </a:r>
                      <a:endParaRPr lang="es-MX" sz="1600" dirty="0">
                        <a:solidFill>
                          <a:schemeClr val="bg1"/>
                        </a:solidFill>
                        <a:effectLst/>
                        <a:latin typeface="Calibri"/>
                        <a:ea typeface="Calibri"/>
                        <a:cs typeface="Times New Roman"/>
                      </a:endParaRPr>
                    </a:p>
                  </a:txBody>
                  <a:tcPr marL="27305" marR="27305" marT="9525" marB="9525" anchor="ctr">
                    <a:solidFill>
                      <a:srgbClr val="A39867"/>
                    </a:solidFill>
                  </a:tcPr>
                </a:tc>
                <a:tc>
                  <a:txBody>
                    <a:bodyPr/>
                    <a:lstStyle/>
                    <a:p>
                      <a:pPr algn="ctr">
                        <a:lnSpc>
                          <a:spcPct val="115000"/>
                        </a:lnSpc>
                        <a:spcAft>
                          <a:spcPts val="400"/>
                        </a:spcAft>
                      </a:pPr>
                      <a:r>
                        <a:rPr lang="es-MX" sz="1200">
                          <a:effectLst/>
                        </a:rPr>
                        <a:t>Todas</a:t>
                      </a:r>
                      <a:endParaRPr lang="es-MX" sz="1100">
                        <a:solidFill>
                          <a:schemeClr val="bg1"/>
                        </a:solidFill>
                        <a:effectLst/>
                        <a:latin typeface="Calibri"/>
                        <a:ea typeface="Calibri"/>
                        <a:cs typeface="Times New Roman"/>
                      </a:endParaRPr>
                    </a:p>
                  </a:txBody>
                  <a:tcPr marL="27305" marR="27305" marT="9525" marB="9525" anchor="ctr"/>
                </a:tc>
                <a:tc>
                  <a:txBody>
                    <a:bodyPr/>
                    <a:lstStyle/>
                    <a:p>
                      <a:pPr algn="ctr">
                        <a:lnSpc>
                          <a:spcPct val="115000"/>
                        </a:lnSpc>
                        <a:spcAft>
                          <a:spcPts val="400"/>
                        </a:spcAft>
                      </a:pPr>
                      <a:r>
                        <a:rPr lang="es-MX" sz="1200" dirty="0">
                          <a:effectLst/>
                        </a:rPr>
                        <a:t>Hasta 10</a:t>
                      </a:r>
                      <a:endParaRPr lang="es-MX" sz="1100" dirty="0">
                        <a:solidFill>
                          <a:schemeClr val="bg1"/>
                        </a:solidFill>
                        <a:effectLst/>
                        <a:latin typeface="Calibri"/>
                        <a:ea typeface="Calibri"/>
                        <a:cs typeface="Times New Roman"/>
                      </a:endParaRPr>
                    </a:p>
                  </a:txBody>
                  <a:tcPr marL="27305" marR="27305" marT="9525" marB="9525" anchor="ctr"/>
                </a:tc>
                <a:tc>
                  <a:txBody>
                    <a:bodyPr/>
                    <a:lstStyle/>
                    <a:p>
                      <a:pPr algn="ctr">
                        <a:lnSpc>
                          <a:spcPct val="115000"/>
                        </a:lnSpc>
                        <a:spcAft>
                          <a:spcPts val="400"/>
                        </a:spcAft>
                      </a:pPr>
                      <a:r>
                        <a:rPr lang="es-MX" sz="1200">
                          <a:effectLst/>
                        </a:rPr>
                        <a:t>Hasta $4</a:t>
                      </a:r>
                      <a:endParaRPr lang="es-MX" sz="1100">
                        <a:solidFill>
                          <a:schemeClr val="bg1"/>
                        </a:solidFill>
                        <a:effectLst/>
                        <a:latin typeface="Calibri"/>
                        <a:ea typeface="Calibri"/>
                        <a:cs typeface="Times New Roman"/>
                      </a:endParaRPr>
                    </a:p>
                  </a:txBody>
                  <a:tcPr marL="27305" marR="27305" marT="9525" marB="9525" anchor="ctr"/>
                </a:tc>
                <a:extLst>
                  <a:ext uri="{0D108BD9-81ED-4DB2-BD59-A6C34878D82A}">
                    <a16:rowId xmlns:a16="http://schemas.microsoft.com/office/drawing/2014/main" val="10002"/>
                  </a:ext>
                </a:extLst>
              </a:tr>
              <a:tr h="593554">
                <a:tc rowSpan="2">
                  <a:txBody>
                    <a:bodyPr/>
                    <a:lstStyle/>
                    <a:p>
                      <a:pPr algn="ctr">
                        <a:lnSpc>
                          <a:spcPct val="115000"/>
                        </a:lnSpc>
                        <a:spcAft>
                          <a:spcPts val="400"/>
                        </a:spcAft>
                      </a:pPr>
                      <a:r>
                        <a:rPr lang="es-MX" sz="1800" dirty="0">
                          <a:effectLst/>
                        </a:rPr>
                        <a:t>Pequeña</a:t>
                      </a:r>
                      <a:endParaRPr lang="es-MX" sz="1600" dirty="0">
                        <a:solidFill>
                          <a:schemeClr val="bg1"/>
                        </a:solidFill>
                        <a:effectLst/>
                        <a:latin typeface="Calibri"/>
                        <a:ea typeface="Calibri"/>
                        <a:cs typeface="Times New Roman"/>
                      </a:endParaRPr>
                    </a:p>
                  </a:txBody>
                  <a:tcPr marL="27305" marR="27305" marT="9525" marB="9525" anchor="ctr">
                    <a:solidFill>
                      <a:srgbClr val="A39867"/>
                    </a:solidFill>
                  </a:tcPr>
                </a:tc>
                <a:tc>
                  <a:txBody>
                    <a:bodyPr/>
                    <a:lstStyle/>
                    <a:p>
                      <a:pPr algn="ctr">
                        <a:lnSpc>
                          <a:spcPct val="115000"/>
                        </a:lnSpc>
                        <a:spcAft>
                          <a:spcPts val="400"/>
                        </a:spcAft>
                      </a:pPr>
                      <a:r>
                        <a:rPr lang="es-MX" sz="1200" dirty="0">
                          <a:effectLst/>
                        </a:rPr>
                        <a:t>Comercio</a:t>
                      </a:r>
                      <a:endParaRPr lang="es-MX" sz="1100" dirty="0">
                        <a:solidFill>
                          <a:schemeClr val="bg1"/>
                        </a:solidFill>
                        <a:effectLst/>
                        <a:latin typeface="Calibri"/>
                        <a:ea typeface="Calibri"/>
                        <a:cs typeface="Times New Roman"/>
                      </a:endParaRPr>
                    </a:p>
                  </a:txBody>
                  <a:tcPr marL="27305" marR="27305" marT="9525" marB="9525" anchor="ctr"/>
                </a:tc>
                <a:tc>
                  <a:txBody>
                    <a:bodyPr/>
                    <a:lstStyle/>
                    <a:p>
                      <a:pPr algn="ctr">
                        <a:lnSpc>
                          <a:spcPct val="115000"/>
                        </a:lnSpc>
                        <a:spcAft>
                          <a:spcPts val="400"/>
                        </a:spcAft>
                      </a:pPr>
                      <a:r>
                        <a:rPr lang="es-MX" sz="1200" dirty="0">
                          <a:effectLst/>
                        </a:rPr>
                        <a:t>Desde 11 hasta</a:t>
                      </a:r>
                      <a:br>
                        <a:rPr lang="es-MX" sz="1200" dirty="0">
                          <a:effectLst/>
                        </a:rPr>
                      </a:br>
                      <a:r>
                        <a:rPr lang="es-MX" sz="1200" dirty="0">
                          <a:effectLst/>
                        </a:rPr>
                        <a:t>30</a:t>
                      </a:r>
                      <a:endParaRPr lang="es-MX" sz="1100" dirty="0">
                        <a:solidFill>
                          <a:schemeClr val="bg1"/>
                        </a:solidFill>
                        <a:effectLst/>
                        <a:latin typeface="Calibri"/>
                        <a:ea typeface="Calibri"/>
                        <a:cs typeface="Times New Roman"/>
                      </a:endParaRPr>
                    </a:p>
                  </a:txBody>
                  <a:tcPr marL="27305" marR="27305" marT="9525" marB="9525" anchor="ctr"/>
                </a:tc>
                <a:tc>
                  <a:txBody>
                    <a:bodyPr/>
                    <a:lstStyle/>
                    <a:p>
                      <a:pPr algn="ctr">
                        <a:lnSpc>
                          <a:spcPct val="115000"/>
                        </a:lnSpc>
                        <a:spcAft>
                          <a:spcPts val="400"/>
                        </a:spcAft>
                      </a:pPr>
                      <a:r>
                        <a:rPr lang="es-MX" sz="1200" dirty="0">
                          <a:effectLst/>
                        </a:rPr>
                        <a:t>Desde $4.01 hasta</a:t>
                      </a:r>
                      <a:br>
                        <a:rPr lang="es-MX" sz="1200" dirty="0">
                          <a:effectLst/>
                        </a:rPr>
                      </a:br>
                      <a:r>
                        <a:rPr lang="es-MX" sz="1200" dirty="0">
                          <a:effectLst/>
                        </a:rPr>
                        <a:t>$100</a:t>
                      </a:r>
                      <a:endParaRPr lang="es-MX" sz="1100" dirty="0">
                        <a:solidFill>
                          <a:schemeClr val="bg1"/>
                        </a:solidFill>
                        <a:effectLst/>
                        <a:latin typeface="Calibri"/>
                        <a:ea typeface="Calibri"/>
                        <a:cs typeface="Times New Roman"/>
                      </a:endParaRPr>
                    </a:p>
                  </a:txBody>
                  <a:tcPr marL="27305" marR="27305" marT="9525" marB="9525" anchor="ctr"/>
                </a:tc>
                <a:extLst>
                  <a:ext uri="{0D108BD9-81ED-4DB2-BD59-A6C34878D82A}">
                    <a16:rowId xmlns:a16="http://schemas.microsoft.com/office/drawing/2014/main" val="10003"/>
                  </a:ext>
                </a:extLst>
              </a:tr>
              <a:tr h="593554">
                <a:tc vMerge="1">
                  <a:txBody>
                    <a:bodyPr/>
                    <a:lstStyle/>
                    <a:p>
                      <a:endParaRPr lang="es-MX"/>
                    </a:p>
                  </a:txBody>
                  <a:tcPr/>
                </a:tc>
                <a:tc>
                  <a:txBody>
                    <a:bodyPr/>
                    <a:lstStyle/>
                    <a:p>
                      <a:pPr algn="ctr">
                        <a:lnSpc>
                          <a:spcPct val="115000"/>
                        </a:lnSpc>
                        <a:spcAft>
                          <a:spcPts val="400"/>
                        </a:spcAft>
                      </a:pPr>
                      <a:r>
                        <a:rPr lang="es-MX" sz="1200" dirty="0">
                          <a:effectLst/>
                        </a:rPr>
                        <a:t>Industria y Servicios</a:t>
                      </a:r>
                      <a:endParaRPr lang="es-MX" sz="1100" dirty="0">
                        <a:solidFill>
                          <a:schemeClr val="bg1"/>
                        </a:solidFill>
                        <a:effectLst/>
                        <a:latin typeface="Calibri"/>
                        <a:ea typeface="Calibri"/>
                        <a:cs typeface="Times New Roman"/>
                      </a:endParaRPr>
                    </a:p>
                  </a:txBody>
                  <a:tcPr marL="27305" marR="27305" marT="9525" marB="9525" anchor="ctr"/>
                </a:tc>
                <a:tc>
                  <a:txBody>
                    <a:bodyPr/>
                    <a:lstStyle/>
                    <a:p>
                      <a:pPr algn="ctr">
                        <a:lnSpc>
                          <a:spcPct val="115000"/>
                        </a:lnSpc>
                        <a:spcAft>
                          <a:spcPts val="400"/>
                        </a:spcAft>
                      </a:pPr>
                      <a:r>
                        <a:rPr lang="es-MX" sz="1200">
                          <a:effectLst/>
                        </a:rPr>
                        <a:t>Desde 11 hasta</a:t>
                      </a:r>
                      <a:br>
                        <a:rPr lang="es-MX" sz="1200">
                          <a:effectLst/>
                        </a:rPr>
                      </a:br>
                      <a:r>
                        <a:rPr lang="es-MX" sz="1200">
                          <a:effectLst/>
                        </a:rPr>
                        <a:t>50</a:t>
                      </a:r>
                      <a:endParaRPr lang="es-MX" sz="1100">
                        <a:solidFill>
                          <a:schemeClr val="bg1"/>
                        </a:solidFill>
                        <a:effectLst/>
                        <a:latin typeface="Calibri"/>
                        <a:ea typeface="Calibri"/>
                        <a:cs typeface="Times New Roman"/>
                      </a:endParaRPr>
                    </a:p>
                  </a:txBody>
                  <a:tcPr marL="27305" marR="27305" marT="9525" marB="9525" anchor="ctr"/>
                </a:tc>
                <a:tc>
                  <a:txBody>
                    <a:bodyPr/>
                    <a:lstStyle/>
                    <a:p>
                      <a:pPr algn="ctr">
                        <a:lnSpc>
                          <a:spcPct val="115000"/>
                        </a:lnSpc>
                        <a:spcAft>
                          <a:spcPts val="400"/>
                        </a:spcAft>
                      </a:pPr>
                      <a:r>
                        <a:rPr lang="es-MX" sz="1200">
                          <a:effectLst/>
                        </a:rPr>
                        <a:t>Desde $4.01 hasta</a:t>
                      </a:r>
                      <a:br>
                        <a:rPr lang="es-MX" sz="1200">
                          <a:effectLst/>
                        </a:rPr>
                      </a:br>
                      <a:r>
                        <a:rPr lang="es-MX" sz="1200">
                          <a:effectLst/>
                        </a:rPr>
                        <a:t>$100</a:t>
                      </a:r>
                      <a:endParaRPr lang="es-MX" sz="1100">
                        <a:solidFill>
                          <a:schemeClr val="bg1"/>
                        </a:solidFill>
                        <a:effectLst/>
                        <a:latin typeface="Calibri"/>
                        <a:ea typeface="Calibri"/>
                        <a:cs typeface="Times New Roman"/>
                      </a:endParaRPr>
                    </a:p>
                  </a:txBody>
                  <a:tcPr marL="27305" marR="27305" marT="9525" marB="9525" anchor="ctr"/>
                </a:tc>
                <a:extLst>
                  <a:ext uri="{0D108BD9-81ED-4DB2-BD59-A6C34878D82A}">
                    <a16:rowId xmlns:a16="http://schemas.microsoft.com/office/drawing/2014/main" val="10004"/>
                  </a:ext>
                </a:extLst>
              </a:tr>
              <a:tr h="399392">
                <a:tc rowSpan="3">
                  <a:txBody>
                    <a:bodyPr/>
                    <a:lstStyle/>
                    <a:p>
                      <a:pPr algn="ctr">
                        <a:lnSpc>
                          <a:spcPct val="115000"/>
                        </a:lnSpc>
                        <a:spcAft>
                          <a:spcPts val="400"/>
                        </a:spcAft>
                      </a:pPr>
                      <a:r>
                        <a:rPr lang="es-MX" sz="1800" dirty="0">
                          <a:effectLst/>
                        </a:rPr>
                        <a:t>Mediana</a:t>
                      </a:r>
                      <a:endParaRPr lang="es-MX" sz="1600" dirty="0">
                        <a:solidFill>
                          <a:schemeClr val="bg1"/>
                        </a:solidFill>
                        <a:effectLst/>
                        <a:latin typeface="Calibri"/>
                        <a:ea typeface="Calibri"/>
                        <a:cs typeface="Times New Roman"/>
                      </a:endParaRPr>
                    </a:p>
                  </a:txBody>
                  <a:tcPr marL="27305" marR="27305" marT="9525" marB="9525" anchor="ctr">
                    <a:solidFill>
                      <a:srgbClr val="A39867"/>
                    </a:solidFill>
                  </a:tcPr>
                </a:tc>
                <a:tc>
                  <a:txBody>
                    <a:bodyPr/>
                    <a:lstStyle/>
                    <a:p>
                      <a:pPr algn="ctr">
                        <a:lnSpc>
                          <a:spcPct val="115000"/>
                        </a:lnSpc>
                        <a:spcAft>
                          <a:spcPts val="400"/>
                        </a:spcAft>
                      </a:pPr>
                      <a:r>
                        <a:rPr lang="es-MX" sz="1200">
                          <a:effectLst/>
                        </a:rPr>
                        <a:t>Comercio</a:t>
                      </a:r>
                      <a:endParaRPr lang="es-MX" sz="1100">
                        <a:solidFill>
                          <a:schemeClr val="bg1"/>
                        </a:solidFill>
                        <a:effectLst/>
                        <a:latin typeface="Calibri"/>
                        <a:ea typeface="Calibri"/>
                        <a:cs typeface="Times New Roman"/>
                      </a:endParaRPr>
                    </a:p>
                  </a:txBody>
                  <a:tcPr marL="27305" marR="27305" marT="9525" marB="9525" anchor="ctr"/>
                </a:tc>
                <a:tc>
                  <a:txBody>
                    <a:bodyPr/>
                    <a:lstStyle/>
                    <a:p>
                      <a:pPr algn="ctr">
                        <a:lnSpc>
                          <a:spcPct val="115000"/>
                        </a:lnSpc>
                        <a:spcAft>
                          <a:spcPts val="400"/>
                        </a:spcAft>
                      </a:pPr>
                      <a:r>
                        <a:rPr lang="es-MX" sz="1200">
                          <a:effectLst/>
                        </a:rPr>
                        <a:t>Desde 31 hasta</a:t>
                      </a:r>
                      <a:br>
                        <a:rPr lang="es-MX" sz="1200">
                          <a:effectLst/>
                        </a:rPr>
                      </a:br>
                      <a:r>
                        <a:rPr lang="es-MX" sz="1200">
                          <a:effectLst/>
                        </a:rPr>
                        <a:t>100</a:t>
                      </a:r>
                      <a:endParaRPr lang="es-MX" sz="1100">
                        <a:solidFill>
                          <a:schemeClr val="bg1"/>
                        </a:solidFill>
                        <a:effectLst/>
                        <a:latin typeface="Calibri"/>
                        <a:ea typeface="Calibri"/>
                        <a:cs typeface="Times New Roman"/>
                      </a:endParaRPr>
                    </a:p>
                  </a:txBody>
                  <a:tcPr marL="27305" marR="27305" marT="9525" marB="9525" anchor="ctr"/>
                </a:tc>
                <a:tc rowSpan="2">
                  <a:txBody>
                    <a:bodyPr/>
                    <a:lstStyle/>
                    <a:p>
                      <a:pPr algn="ctr">
                        <a:lnSpc>
                          <a:spcPct val="115000"/>
                        </a:lnSpc>
                        <a:spcAft>
                          <a:spcPts val="400"/>
                        </a:spcAft>
                      </a:pPr>
                      <a:r>
                        <a:rPr lang="es-MX" sz="1200">
                          <a:effectLst/>
                        </a:rPr>
                        <a:t>Desde $100.01 hasta</a:t>
                      </a:r>
                      <a:br>
                        <a:rPr lang="es-MX" sz="1200">
                          <a:effectLst/>
                        </a:rPr>
                      </a:br>
                      <a:r>
                        <a:rPr lang="es-MX" sz="1200">
                          <a:effectLst/>
                        </a:rPr>
                        <a:t>$250</a:t>
                      </a:r>
                      <a:endParaRPr lang="es-MX" sz="1100">
                        <a:solidFill>
                          <a:schemeClr val="bg1"/>
                        </a:solidFill>
                        <a:effectLst/>
                        <a:latin typeface="Calibri"/>
                        <a:ea typeface="Calibri"/>
                        <a:cs typeface="Times New Roman"/>
                      </a:endParaRPr>
                    </a:p>
                  </a:txBody>
                  <a:tcPr marL="27305" marR="27305" marT="9525" marB="9525" anchor="ctr"/>
                </a:tc>
                <a:extLst>
                  <a:ext uri="{0D108BD9-81ED-4DB2-BD59-A6C34878D82A}">
                    <a16:rowId xmlns:a16="http://schemas.microsoft.com/office/drawing/2014/main" val="10005"/>
                  </a:ext>
                </a:extLst>
              </a:tr>
              <a:tr h="399392">
                <a:tc vMerge="1">
                  <a:txBody>
                    <a:bodyPr/>
                    <a:lstStyle/>
                    <a:p>
                      <a:endParaRPr lang="es-MX"/>
                    </a:p>
                  </a:txBody>
                  <a:tcPr/>
                </a:tc>
                <a:tc>
                  <a:txBody>
                    <a:bodyPr/>
                    <a:lstStyle/>
                    <a:p>
                      <a:pPr algn="ctr">
                        <a:lnSpc>
                          <a:spcPct val="115000"/>
                        </a:lnSpc>
                        <a:spcAft>
                          <a:spcPts val="400"/>
                        </a:spcAft>
                      </a:pPr>
                      <a:r>
                        <a:rPr lang="es-MX" sz="1200">
                          <a:effectLst/>
                        </a:rPr>
                        <a:t>Servicios</a:t>
                      </a:r>
                      <a:endParaRPr lang="es-MX" sz="1100">
                        <a:solidFill>
                          <a:schemeClr val="bg1"/>
                        </a:solidFill>
                        <a:effectLst/>
                        <a:latin typeface="Calibri"/>
                        <a:ea typeface="Calibri"/>
                        <a:cs typeface="Times New Roman"/>
                      </a:endParaRPr>
                    </a:p>
                  </a:txBody>
                  <a:tcPr marL="27305" marR="27305" marT="9525" marB="9525" anchor="ctr"/>
                </a:tc>
                <a:tc>
                  <a:txBody>
                    <a:bodyPr/>
                    <a:lstStyle/>
                    <a:p>
                      <a:pPr algn="ctr">
                        <a:lnSpc>
                          <a:spcPct val="115000"/>
                        </a:lnSpc>
                        <a:spcAft>
                          <a:spcPts val="400"/>
                        </a:spcAft>
                      </a:pPr>
                      <a:r>
                        <a:rPr lang="es-MX" sz="1200" dirty="0">
                          <a:effectLst/>
                        </a:rPr>
                        <a:t>Desde 51 hasta</a:t>
                      </a:r>
                      <a:br>
                        <a:rPr lang="es-MX" sz="1200" dirty="0">
                          <a:effectLst/>
                        </a:rPr>
                      </a:br>
                      <a:r>
                        <a:rPr lang="es-MX" sz="1200" dirty="0">
                          <a:effectLst/>
                        </a:rPr>
                        <a:t>100</a:t>
                      </a:r>
                      <a:endParaRPr lang="es-MX" sz="1100" dirty="0">
                        <a:solidFill>
                          <a:schemeClr val="bg1"/>
                        </a:solidFill>
                        <a:effectLst/>
                        <a:latin typeface="Calibri"/>
                        <a:ea typeface="Calibri"/>
                        <a:cs typeface="Times New Roman"/>
                      </a:endParaRPr>
                    </a:p>
                  </a:txBody>
                  <a:tcPr marL="27305" marR="27305" marT="9525" marB="9525" anchor="ctr"/>
                </a:tc>
                <a:tc vMerge="1">
                  <a:txBody>
                    <a:bodyPr/>
                    <a:lstStyle/>
                    <a:p>
                      <a:endParaRPr lang="es-MX"/>
                    </a:p>
                  </a:txBody>
                  <a:tcPr/>
                </a:tc>
                <a:extLst>
                  <a:ext uri="{0D108BD9-81ED-4DB2-BD59-A6C34878D82A}">
                    <a16:rowId xmlns:a16="http://schemas.microsoft.com/office/drawing/2014/main" val="10006"/>
                  </a:ext>
                </a:extLst>
              </a:tr>
              <a:tr h="593554">
                <a:tc vMerge="1">
                  <a:txBody>
                    <a:bodyPr/>
                    <a:lstStyle/>
                    <a:p>
                      <a:endParaRPr lang="es-MX"/>
                    </a:p>
                  </a:txBody>
                  <a:tcPr/>
                </a:tc>
                <a:tc>
                  <a:txBody>
                    <a:bodyPr/>
                    <a:lstStyle/>
                    <a:p>
                      <a:pPr algn="ctr">
                        <a:lnSpc>
                          <a:spcPct val="115000"/>
                        </a:lnSpc>
                        <a:spcAft>
                          <a:spcPts val="400"/>
                        </a:spcAft>
                      </a:pPr>
                      <a:r>
                        <a:rPr lang="es-MX" sz="1200" dirty="0">
                          <a:effectLst/>
                        </a:rPr>
                        <a:t>Industria</a:t>
                      </a:r>
                      <a:endParaRPr lang="es-MX" sz="1100" dirty="0">
                        <a:solidFill>
                          <a:schemeClr val="bg1"/>
                        </a:solidFill>
                        <a:effectLst/>
                        <a:latin typeface="Calibri"/>
                        <a:ea typeface="Calibri"/>
                        <a:cs typeface="Times New Roman"/>
                      </a:endParaRPr>
                    </a:p>
                  </a:txBody>
                  <a:tcPr marL="27305" marR="27305" marT="9525" marB="9525" anchor="ctr"/>
                </a:tc>
                <a:tc>
                  <a:txBody>
                    <a:bodyPr/>
                    <a:lstStyle/>
                    <a:p>
                      <a:pPr algn="ctr">
                        <a:lnSpc>
                          <a:spcPct val="115000"/>
                        </a:lnSpc>
                        <a:spcAft>
                          <a:spcPts val="400"/>
                        </a:spcAft>
                      </a:pPr>
                      <a:r>
                        <a:rPr lang="es-MX" sz="1200" dirty="0">
                          <a:effectLst/>
                        </a:rPr>
                        <a:t>Desde 51 hasta</a:t>
                      </a:r>
                      <a:br>
                        <a:rPr lang="es-MX" sz="1200" dirty="0">
                          <a:effectLst/>
                        </a:rPr>
                      </a:br>
                      <a:r>
                        <a:rPr lang="es-MX" sz="1200" dirty="0">
                          <a:effectLst/>
                        </a:rPr>
                        <a:t>250</a:t>
                      </a:r>
                      <a:endParaRPr lang="es-MX" sz="1100" dirty="0">
                        <a:solidFill>
                          <a:schemeClr val="bg1"/>
                        </a:solidFill>
                        <a:effectLst/>
                        <a:latin typeface="Calibri"/>
                        <a:ea typeface="Calibri"/>
                        <a:cs typeface="Times New Roman"/>
                      </a:endParaRPr>
                    </a:p>
                  </a:txBody>
                  <a:tcPr marL="27305" marR="27305" marT="9525" marB="9525" anchor="ctr"/>
                </a:tc>
                <a:tc>
                  <a:txBody>
                    <a:bodyPr/>
                    <a:lstStyle/>
                    <a:p>
                      <a:pPr algn="ctr">
                        <a:lnSpc>
                          <a:spcPct val="115000"/>
                        </a:lnSpc>
                        <a:spcAft>
                          <a:spcPts val="400"/>
                        </a:spcAft>
                      </a:pPr>
                      <a:r>
                        <a:rPr lang="es-MX" sz="1200" dirty="0">
                          <a:effectLst/>
                        </a:rPr>
                        <a:t>Desde $100.01 hasta</a:t>
                      </a:r>
                      <a:br>
                        <a:rPr lang="es-MX" sz="1200" dirty="0">
                          <a:effectLst/>
                        </a:rPr>
                      </a:br>
                      <a:r>
                        <a:rPr lang="es-MX" sz="1200" dirty="0">
                          <a:effectLst/>
                        </a:rPr>
                        <a:t>$250</a:t>
                      </a:r>
                      <a:endParaRPr lang="es-MX" sz="1100" dirty="0">
                        <a:solidFill>
                          <a:schemeClr val="bg1"/>
                        </a:solidFill>
                        <a:effectLst/>
                        <a:latin typeface="Calibri"/>
                        <a:ea typeface="Calibri"/>
                        <a:cs typeface="Times New Roman"/>
                      </a:endParaRPr>
                    </a:p>
                  </a:txBody>
                  <a:tcPr marL="27305" marR="27305" marT="9525" marB="9525" anchor="ctr"/>
                </a:tc>
                <a:extLst>
                  <a:ext uri="{0D108BD9-81ED-4DB2-BD59-A6C34878D82A}">
                    <a16:rowId xmlns:a16="http://schemas.microsoft.com/office/drawing/2014/main" val="10007"/>
                  </a:ext>
                </a:extLst>
              </a:tr>
            </a:tbl>
          </a:graphicData>
        </a:graphic>
      </p:graphicFrame>
      <p:sp>
        <p:nvSpPr>
          <p:cNvPr id="3" name="2 CuadroTexto"/>
          <p:cNvSpPr txBox="1"/>
          <p:nvPr/>
        </p:nvSpPr>
        <p:spPr>
          <a:xfrm>
            <a:off x="143000" y="1412776"/>
            <a:ext cx="9001000" cy="369332"/>
          </a:xfrm>
          <a:prstGeom prst="rect">
            <a:avLst/>
          </a:prstGeom>
          <a:noFill/>
        </p:spPr>
        <p:txBody>
          <a:bodyPr wrap="square" rtlCol="0">
            <a:spAutoFit/>
          </a:bodyPr>
          <a:lstStyle/>
          <a:p>
            <a:pPr algn="ctr"/>
            <a:r>
              <a:rPr lang="es-MX" dirty="0">
                <a:latin typeface="Century Gothic" pitchFamily="34" charset="0"/>
              </a:rPr>
              <a:t>La </a:t>
            </a:r>
            <a:r>
              <a:rPr lang="es-MX" dirty="0" smtClean="0">
                <a:latin typeface="Century Gothic" pitchFamily="34" charset="0"/>
              </a:rPr>
              <a:t>secretaria </a:t>
            </a:r>
            <a:r>
              <a:rPr lang="es-MX" dirty="0">
                <a:latin typeface="Century Gothic" pitchFamily="34" charset="0"/>
              </a:rPr>
              <a:t>de economía, en la ley para el desarrollo de competitividad. </a:t>
            </a:r>
          </a:p>
        </p:txBody>
      </p:sp>
      <p:grpSp>
        <p:nvGrpSpPr>
          <p:cNvPr id="11" name="Grupo 10"/>
          <p:cNvGrpSpPr/>
          <p:nvPr/>
        </p:nvGrpSpPr>
        <p:grpSpPr>
          <a:xfrm>
            <a:off x="0" y="0"/>
            <a:ext cx="9144000" cy="620691"/>
            <a:chOff x="0" y="0"/>
            <a:chExt cx="9144000" cy="620691"/>
          </a:xfrm>
        </p:grpSpPr>
        <p:sp>
          <p:nvSpPr>
            <p:cNvPr id="12"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4"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2904" y="6172086"/>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18735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9208" y="891652"/>
            <a:ext cx="8229600" cy="1138138"/>
          </a:xfrm>
        </p:spPr>
        <p:txBody>
          <a:bodyPr>
            <a:normAutofit fontScale="90000"/>
          </a:bodyPr>
          <a:lstStyle/>
          <a:p>
            <a:r>
              <a:rPr lang="es-MX" sz="2400" b="1" dirty="0" smtClean="0">
                <a:solidFill>
                  <a:srgbClr val="908B70"/>
                </a:solidFill>
                <a:latin typeface="Century Gothic" pitchFamily="34" charset="0"/>
              </a:rPr>
              <a:t/>
            </a:r>
            <a:br>
              <a:rPr lang="es-MX" sz="2400" b="1" dirty="0" smtClean="0">
                <a:solidFill>
                  <a:srgbClr val="908B70"/>
                </a:solidFill>
                <a:latin typeface="Century Gothic" pitchFamily="34" charset="0"/>
              </a:rPr>
            </a:br>
            <a:r>
              <a:rPr lang="es-MX" sz="2400" b="1" dirty="0">
                <a:solidFill>
                  <a:srgbClr val="908B70"/>
                </a:solidFill>
                <a:latin typeface="Century Gothic" pitchFamily="34" charset="0"/>
              </a:rPr>
              <a:t/>
            </a:r>
            <a:br>
              <a:rPr lang="es-MX" sz="2400" b="1" dirty="0">
                <a:solidFill>
                  <a:srgbClr val="908B70"/>
                </a:solidFill>
                <a:latin typeface="Century Gothic" pitchFamily="34" charset="0"/>
              </a:rPr>
            </a:br>
            <a:r>
              <a:rPr lang="es-MX" sz="2400" b="1" dirty="0" smtClean="0">
                <a:solidFill>
                  <a:srgbClr val="908B70"/>
                </a:solidFill>
                <a:latin typeface="Century Gothic" pitchFamily="34" charset="0"/>
              </a:rPr>
              <a:t>1.3 CLASIFICACIÓN DE LA MIPYMES POR ORGANISMOS INTERNACIONALES</a:t>
            </a:r>
            <a:r>
              <a:rPr lang="es-MX" sz="2400" dirty="0" smtClean="0">
                <a:latin typeface="Century Gothic" pitchFamily="34" charset="0"/>
              </a:rPr>
              <a:t/>
            </a:r>
            <a:br>
              <a:rPr lang="es-MX" sz="2400" dirty="0" smtClean="0">
                <a:latin typeface="Century Gothic" pitchFamily="34" charset="0"/>
              </a:rPr>
            </a:br>
            <a:r>
              <a:rPr lang="es-MX" sz="2400" dirty="0" smtClean="0">
                <a:latin typeface="Century Gothic" pitchFamily="34" charset="0"/>
              </a:rPr>
              <a:t> </a:t>
            </a:r>
            <a:r>
              <a:rPr lang="es-MX" sz="2400" dirty="0">
                <a:latin typeface="Century Gothic" pitchFamily="34" charset="0"/>
              </a:rPr>
              <a:t/>
            </a:r>
            <a:br>
              <a:rPr lang="es-MX" sz="2400" dirty="0">
                <a:latin typeface="Century Gothic" pitchFamily="34" charset="0"/>
              </a:rPr>
            </a:br>
            <a:r>
              <a:rPr lang="es-MX" sz="2400" dirty="0" smtClean="0">
                <a:latin typeface="Century Gothic" pitchFamily="34" charset="0"/>
              </a:rPr>
              <a:t/>
            </a:r>
            <a:br>
              <a:rPr lang="es-MX" sz="2400" dirty="0" smtClean="0">
                <a:latin typeface="Century Gothic" pitchFamily="34" charset="0"/>
              </a:rPr>
            </a:br>
            <a:endParaRPr lang="es-MX" sz="1600" dirty="0">
              <a:latin typeface="Century Gothic" pitchFamily="34" charset="0"/>
            </a:endParaRPr>
          </a:p>
        </p:txBody>
      </p:sp>
      <p:graphicFrame>
        <p:nvGraphicFramePr>
          <p:cNvPr id="4" name="3 Marcador de contenido"/>
          <p:cNvGraphicFramePr>
            <a:graphicFrameLocks noGrp="1"/>
          </p:cNvGraphicFramePr>
          <p:nvPr>
            <p:ph idx="1"/>
            <p:extLst/>
          </p:nvPr>
        </p:nvGraphicFramePr>
        <p:xfrm>
          <a:off x="457200" y="2996952"/>
          <a:ext cx="8229600" cy="2683764"/>
        </p:xfrm>
        <a:graphic>
          <a:graphicData uri="http://schemas.openxmlformats.org/drawingml/2006/table">
            <a:tbl>
              <a:tblPr firstRow="1" bandRow="1">
                <a:tableStyleId>{C083E6E3-FA7D-4D7B-A595-EF9225AFEA82}</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275214">
                <a:tc>
                  <a:txBody>
                    <a:bodyPr/>
                    <a:lstStyle/>
                    <a:p>
                      <a:endParaRPr lang="es-MX" dirty="0">
                        <a:solidFill>
                          <a:schemeClr val="bg1"/>
                        </a:solidFill>
                        <a:latin typeface="Century Gothic" pitchFamily="34" charset="0"/>
                      </a:endParaRPr>
                    </a:p>
                  </a:txBody>
                  <a:tcPr>
                    <a:solidFill>
                      <a:srgbClr val="827541"/>
                    </a:solidFill>
                  </a:tcPr>
                </a:tc>
                <a:tc>
                  <a:txBody>
                    <a:bodyPr/>
                    <a:lstStyle/>
                    <a:p>
                      <a:endParaRPr lang="es-MX" dirty="0" smtClean="0">
                        <a:solidFill>
                          <a:schemeClr val="bg1"/>
                        </a:solidFill>
                      </a:endParaRPr>
                    </a:p>
                  </a:txBody>
                  <a:tcPr>
                    <a:solidFill>
                      <a:srgbClr val="827541"/>
                    </a:solidFill>
                  </a:tcPr>
                </a:tc>
                <a:tc>
                  <a:txBody>
                    <a:bodyPr/>
                    <a:lstStyle/>
                    <a:p>
                      <a:endParaRPr lang="es-MX" dirty="0">
                        <a:solidFill>
                          <a:schemeClr val="bg1"/>
                        </a:solidFill>
                      </a:endParaRPr>
                    </a:p>
                  </a:txBody>
                  <a:tcPr>
                    <a:solidFill>
                      <a:srgbClr val="827541"/>
                    </a:solidFill>
                  </a:tcPr>
                </a:tc>
                <a:tc>
                  <a:txBody>
                    <a:bodyPr/>
                    <a:lstStyle/>
                    <a:p>
                      <a:endParaRPr lang="es-MX" dirty="0">
                        <a:solidFill>
                          <a:schemeClr val="bg1"/>
                        </a:solidFill>
                      </a:endParaRPr>
                    </a:p>
                  </a:txBody>
                  <a:tcPr>
                    <a:solidFill>
                      <a:srgbClr val="827541"/>
                    </a:solidFill>
                  </a:tcPr>
                </a:tc>
                <a:extLst>
                  <a:ext uri="{0D108BD9-81ED-4DB2-BD59-A6C34878D82A}">
                    <a16:rowId xmlns:a16="http://schemas.microsoft.com/office/drawing/2014/main" val="10000"/>
                  </a:ext>
                </a:extLst>
              </a:tr>
              <a:tr h="386334">
                <a:tc>
                  <a:txBody>
                    <a:bodyPr/>
                    <a:lstStyle/>
                    <a:p>
                      <a:pPr algn="ctr"/>
                      <a:r>
                        <a:rPr lang="es-MX" sz="1600" dirty="0" smtClean="0"/>
                        <a:t>ARTESANAL</a:t>
                      </a:r>
                      <a:endParaRPr lang="es-MX" sz="1600" dirty="0">
                        <a:latin typeface="Century Gothic" pitchFamily="34" charset="0"/>
                      </a:endParaRPr>
                    </a:p>
                  </a:txBody>
                  <a:tcPr/>
                </a:tc>
                <a:tc>
                  <a:txBody>
                    <a:bodyPr/>
                    <a:lstStyle/>
                    <a:p>
                      <a:pPr algn="ctr"/>
                      <a:r>
                        <a:rPr lang="es-MX" sz="1600" dirty="0" smtClean="0"/>
                        <a:t>DE</a:t>
                      </a:r>
                      <a:endParaRPr lang="es-MX" sz="1600" dirty="0">
                        <a:latin typeface="Century Gothic" pitchFamily="34" charset="0"/>
                      </a:endParaRPr>
                    </a:p>
                  </a:txBody>
                  <a:tcPr/>
                </a:tc>
                <a:tc>
                  <a:txBody>
                    <a:bodyPr/>
                    <a:lstStyle/>
                    <a:p>
                      <a:pPr algn="ctr"/>
                      <a:r>
                        <a:rPr lang="es-MX" sz="1600" dirty="0" smtClean="0"/>
                        <a:t>1 A 10</a:t>
                      </a:r>
                      <a:endParaRPr lang="es-MX" sz="1600" dirty="0">
                        <a:latin typeface="Century Gothic" pitchFamily="34" charset="0"/>
                      </a:endParaRPr>
                    </a:p>
                  </a:txBody>
                  <a:tcPr/>
                </a:tc>
                <a:tc>
                  <a:txBody>
                    <a:bodyPr/>
                    <a:lstStyle/>
                    <a:p>
                      <a:pPr algn="ctr"/>
                      <a:r>
                        <a:rPr lang="es-MX" sz="1600" dirty="0" smtClean="0"/>
                        <a:t>TRABAJADORES</a:t>
                      </a:r>
                      <a:endParaRPr lang="es-MX" sz="1600" dirty="0">
                        <a:latin typeface="Century Gothic" pitchFamily="34" charset="0"/>
                      </a:endParaRPr>
                    </a:p>
                  </a:txBody>
                  <a:tcPr/>
                </a:tc>
                <a:extLst>
                  <a:ext uri="{0D108BD9-81ED-4DB2-BD59-A6C34878D82A}">
                    <a16:rowId xmlns:a16="http://schemas.microsoft.com/office/drawing/2014/main" val="10001"/>
                  </a:ext>
                </a:extLst>
              </a:tr>
              <a:tr h="386334">
                <a:tc>
                  <a:txBody>
                    <a:bodyPr/>
                    <a:lstStyle/>
                    <a:p>
                      <a:pPr algn="ctr"/>
                      <a:r>
                        <a:rPr lang="es-MX" sz="1600" dirty="0" smtClean="0"/>
                        <a:t>MUY PEQUEÑA</a:t>
                      </a:r>
                      <a:endParaRPr lang="es-MX" sz="1600" dirty="0">
                        <a:latin typeface="Century Gothic" pitchFamily="34" charset="0"/>
                      </a:endParaRPr>
                    </a:p>
                  </a:txBody>
                  <a:tcPr/>
                </a:tc>
                <a:tc>
                  <a:txBody>
                    <a:bodyPr/>
                    <a:lstStyle/>
                    <a:p>
                      <a:pPr algn="ctr"/>
                      <a:r>
                        <a:rPr lang="es-MX" sz="1600" dirty="0" smtClean="0"/>
                        <a:t>ENTRE</a:t>
                      </a:r>
                      <a:endParaRPr lang="es-MX" sz="1600" dirty="0">
                        <a:latin typeface="Century Gothic" pitchFamily="34" charset="0"/>
                      </a:endParaRPr>
                    </a:p>
                  </a:txBody>
                  <a:tcPr/>
                </a:tc>
                <a:tc>
                  <a:txBody>
                    <a:bodyPr/>
                    <a:lstStyle/>
                    <a:p>
                      <a:pPr algn="ctr"/>
                      <a:r>
                        <a:rPr lang="es-MX" sz="1600" dirty="0" smtClean="0"/>
                        <a:t>10 Y 50</a:t>
                      </a:r>
                      <a:endParaRPr lang="es-MX" sz="1600" dirty="0">
                        <a:latin typeface="Century Gothic" pitchFamily="34" charset="0"/>
                      </a:endParaRPr>
                    </a:p>
                  </a:txBody>
                  <a:tcPr/>
                </a:tc>
                <a:tc>
                  <a:txBody>
                    <a:bodyPr/>
                    <a:lstStyle/>
                    <a:p>
                      <a:pPr algn="ctr"/>
                      <a:r>
                        <a:rPr lang="es-MX" sz="1600" dirty="0" smtClean="0"/>
                        <a:t>TRABAJADORES</a:t>
                      </a:r>
                      <a:endParaRPr lang="es-MX" sz="1600" dirty="0">
                        <a:latin typeface="Century Gothic" pitchFamily="34" charset="0"/>
                      </a:endParaRPr>
                    </a:p>
                  </a:txBody>
                  <a:tcPr/>
                </a:tc>
                <a:extLst>
                  <a:ext uri="{0D108BD9-81ED-4DB2-BD59-A6C34878D82A}">
                    <a16:rowId xmlns:a16="http://schemas.microsoft.com/office/drawing/2014/main" val="10002"/>
                  </a:ext>
                </a:extLst>
              </a:tr>
              <a:tr h="386334">
                <a:tc>
                  <a:txBody>
                    <a:bodyPr/>
                    <a:lstStyle/>
                    <a:p>
                      <a:pPr algn="ctr"/>
                      <a:r>
                        <a:rPr lang="es-MX" sz="1600" dirty="0" smtClean="0"/>
                        <a:t>PEQUEÑA</a:t>
                      </a:r>
                      <a:endParaRPr lang="es-MX" sz="1600" dirty="0">
                        <a:latin typeface="Century Gothic" pitchFamily="34" charset="0"/>
                      </a:endParaRPr>
                    </a:p>
                  </a:txBody>
                  <a:tcPr/>
                </a:tc>
                <a:tc>
                  <a:txBody>
                    <a:bodyPr/>
                    <a:lstStyle/>
                    <a:p>
                      <a:pPr algn="ctr"/>
                      <a:r>
                        <a:rPr lang="es-MX" sz="1600" dirty="0" smtClean="0"/>
                        <a:t>DE</a:t>
                      </a:r>
                      <a:endParaRPr lang="es-MX" sz="1600" dirty="0">
                        <a:latin typeface="Century Gothic" pitchFamily="34" charset="0"/>
                      </a:endParaRPr>
                    </a:p>
                  </a:txBody>
                  <a:tcPr/>
                </a:tc>
                <a:tc>
                  <a:txBody>
                    <a:bodyPr/>
                    <a:lstStyle/>
                    <a:p>
                      <a:pPr algn="ctr"/>
                      <a:r>
                        <a:rPr lang="es-MX" sz="1600" dirty="0" smtClean="0"/>
                        <a:t>50 A 250</a:t>
                      </a:r>
                      <a:endParaRPr lang="es-MX" sz="1600" dirty="0">
                        <a:latin typeface="Century Gothic" pitchFamily="34" charset="0"/>
                      </a:endParaRPr>
                    </a:p>
                  </a:txBody>
                  <a:tcPr/>
                </a:tc>
                <a:tc>
                  <a:txBody>
                    <a:bodyPr/>
                    <a:lstStyle/>
                    <a:p>
                      <a:pPr algn="ctr"/>
                      <a:r>
                        <a:rPr lang="es-MX" sz="1600" dirty="0" smtClean="0"/>
                        <a:t>TRABAJADORES</a:t>
                      </a:r>
                      <a:endParaRPr lang="es-MX" sz="1600" dirty="0">
                        <a:latin typeface="Century Gothic" pitchFamily="34" charset="0"/>
                      </a:endParaRPr>
                    </a:p>
                  </a:txBody>
                  <a:tcPr/>
                </a:tc>
                <a:extLst>
                  <a:ext uri="{0D108BD9-81ED-4DB2-BD59-A6C34878D82A}">
                    <a16:rowId xmlns:a16="http://schemas.microsoft.com/office/drawing/2014/main" val="10003"/>
                  </a:ext>
                </a:extLst>
              </a:tr>
              <a:tr h="386334">
                <a:tc>
                  <a:txBody>
                    <a:bodyPr/>
                    <a:lstStyle/>
                    <a:p>
                      <a:pPr algn="ctr"/>
                      <a:r>
                        <a:rPr lang="es-MX" sz="1600" dirty="0" smtClean="0"/>
                        <a:t>MEDIANA</a:t>
                      </a:r>
                      <a:endParaRPr lang="es-MX" sz="1600" dirty="0">
                        <a:latin typeface="Century Gothic" pitchFamily="34" charset="0"/>
                      </a:endParaRPr>
                    </a:p>
                  </a:txBody>
                  <a:tcPr/>
                </a:tc>
                <a:tc>
                  <a:txBody>
                    <a:bodyPr/>
                    <a:lstStyle/>
                    <a:p>
                      <a:pPr algn="ctr"/>
                      <a:r>
                        <a:rPr lang="es-MX" sz="1600" dirty="0" smtClean="0"/>
                        <a:t>DE</a:t>
                      </a:r>
                      <a:endParaRPr lang="es-MX" sz="1600" dirty="0">
                        <a:latin typeface="Century Gothic" pitchFamily="34" charset="0"/>
                      </a:endParaRPr>
                    </a:p>
                  </a:txBody>
                  <a:tcPr/>
                </a:tc>
                <a:tc>
                  <a:txBody>
                    <a:bodyPr/>
                    <a:lstStyle/>
                    <a:p>
                      <a:pPr algn="ctr"/>
                      <a:r>
                        <a:rPr lang="es-MX" sz="1600" dirty="0" smtClean="0"/>
                        <a:t>250 A 1000</a:t>
                      </a:r>
                      <a:endParaRPr lang="es-MX" sz="1600" dirty="0">
                        <a:latin typeface="Century Gothic" pitchFamily="34" charset="0"/>
                      </a:endParaRPr>
                    </a:p>
                  </a:txBody>
                  <a:tcPr/>
                </a:tc>
                <a:tc>
                  <a:txBody>
                    <a:bodyPr/>
                    <a:lstStyle/>
                    <a:p>
                      <a:pPr algn="ctr"/>
                      <a:r>
                        <a:rPr lang="es-MX" sz="1600" dirty="0" smtClean="0"/>
                        <a:t>TRABAJADORES</a:t>
                      </a:r>
                      <a:endParaRPr lang="es-MX" sz="1600" dirty="0">
                        <a:latin typeface="Century Gothic" pitchFamily="34" charset="0"/>
                      </a:endParaRPr>
                    </a:p>
                  </a:txBody>
                  <a:tcPr/>
                </a:tc>
                <a:extLst>
                  <a:ext uri="{0D108BD9-81ED-4DB2-BD59-A6C34878D82A}">
                    <a16:rowId xmlns:a16="http://schemas.microsoft.com/office/drawing/2014/main" val="10004"/>
                  </a:ext>
                </a:extLst>
              </a:tr>
              <a:tr h="386334">
                <a:tc>
                  <a:txBody>
                    <a:bodyPr/>
                    <a:lstStyle/>
                    <a:p>
                      <a:pPr algn="ctr"/>
                      <a:r>
                        <a:rPr lang="es-MX" sz="1600" dirty="0" smtClean="0"/>
                        <a:t>GRANDE</a:t>
                      </a:r>
                      <a:endParaRPr lang="es-MX" sz="1600" dirty="0">
                        <a:latin typeface="Century Gothic" pitchFamily="34" charset="0"/>
                      </a:endParaRPr>
                    </a:p>
                  </a:txBody>
                  <a:tcPr/>
                </a:tc>
                <a:tc>
                  <a:txBody>
                    <a:bodyPr/>
                    <a:lstStyle/>
                    <a:p>
                      <a:pPr algn="ctr"/>
                      <a:r>
                        <a:rPr lang="es-MX" sz="1600" dirty="0" smtClean="0"/>
                        <a:t>DE</a:t>
                      </a:r>
                      <a:endParaRPr lang="es-MX" sz="1600" dirty="0">
                        <a:latin typeface="Century Gothic" pitchFamily="34" charset="0"/>
                      </a:endParaRPr>
                    </a:p>
                  </a:txBody>
                  <a:tcPr/>
                </a:tc>
                <a:tc>
                  <a:txBody>
                    <a:bodyPr/>
                    <a:lstStyle/>
                    <a:p>
                      <a:pPr algn="ctr"/>
                      <a:r>
                        <a:rPr lang="es-MX" sz="1600" dirty="0" smtClean="0"/>
                        <a:t>1000</a:t>
                      </a:r>
                      <a:r>
                        <a:rPr lang="es-MX" sz="1600" baseline="0" dirty="0" smtClean="0"/>
                        <a:t> A 5000</a:t>
                      </a:r>
                      <a:endParaRPr lang="es-MX" sz="1600" dirty="0">
                        <a:latin typeface="Century Gothic" pitchFamily="34" charset="0"/>
                      </a:endParaRPr>
                    </a:p>
                  </a:txBody>
                  <a:tcPr/>
                </a:tc>
                <a:tc>
                  <a:txBody>
                    <a:bodyPr/>
                    <a:lstStyle/>
                    <a:p>
                      <a:pPr algn="ctr"/>
                      <a:r>
                        <a:rPr lang="es-MX" sz="1600" dirty="0" smtClean="0"/>
                        <a:t>TRABAJADORES</a:t>
                      </a:r>
                      <a:endParaRPr lang="es-MX" sz="1600" dirty="0">
                        <a:latin typeface="Century Gothic" pitchFamily="34" charset="0"/>
                      </a:endParaRPr>
                    </a:p>
                  </a:txBody>
                  <a:tcPr/>
                </a:tc>
                <a:extLst>
                  <a:ext uri="{0D108BD9-81ED-4DB2-BD59-A6C34878D82A}">
                    <a16:rowId xmlns:a16="http://schemas.microsoft.com/office/drawing/2014/main" val="10005"/>
                  </a:ext>
                </a:extLst>
              </a:tr>
              <a:tr h="386334">
                <a:tc>
                  <a:txBody>
                    <a:bodyPr/>
                    <a:lstStyle/>
                    <a:p>
                      <a:pPr algn="ctr"/>
                      <a:r>
                        <a:rPr lang="es-MX" sz="1600" dirty="0" smtClean="0"/>
                        <a:t>MUY GRANDE</a:t>
                      </a:r>
                      <a:endParaRPr lang="es-MX" sz="1600" dirty="0">
                        <a:latin typeface="Century Gothic" pitchFamily="34" charset="0"/>
                      </a:endParaRPr>
                    </a:p>
                  </a:txBody>
                  <a:tcPr/>
                </a:tc>
                <a:tc>
                  <a:txBody>
                    <a:bodyPr/>
                    <a:lstStyle/>
                    <a:p>
                      <a:pPr algn="ctr"/>
                      <a:r>
                        <a:rPr lang="es-MX" sz="1600" dirty="0" smtClean="0"/>
                        <a:t>MÁS</a:t>
                      </a:r>
                      <a:r>
                        <a:rPr lang="es-MX" sz="1600" baseline="0" dirty="0" smtClean="0"/>
                        <a:t> DE</a:t>
                      </a:r>
                      <a:endParaRPr lang="es-MX" sz="1600" dirty="0">
                        <a:latin typeface="Century Gothic" pitchFamily="34" charset="0"/>
                      </a:endParaRPr>
                    </a:p>
                  </a:txBody>
                  <a:tcPr/>
                </a:tc>
                <a:tc>
                  <a:txBody>
                    <a:bodyPr/>
                    <a:lstStyle/>
                    <a:p>
                      <a:pPr algn="ctr"/>
                      <a:r>
                        <a:rPr lang="es-MX" sz="1600" dirty="0" smtClean="0"/>
                        <a:t>5000</a:t>
                      </a:r>
                      <a:endParaRPr lang="es-MX" sz="1600" dirty="0">
                        <a:latin typeface="Century Gothic" pitchFamily="34" charset="0"/>
                      </a:endParaRPr>
                    </a:p>
                  </a:txBody>
                  <a:tcPr/>
                </a:tc>
                <a:tc>
                  <a:txBody>
                    <a:bodyPr/>
                    <a:lstStyle/>
                    <a:p>
                      <a:pPr algn="ctr"/>
                      <a:r>
                        <a:rPr lang="es-MX" sz="1600" dirty="0" smtClean="0"/>
                        <a:t>TRABAJADORES</a:t>
                      </a:r>
                      <a:endParaRPr lang="es-MX" sz="1600" dirty="0">
                        <a:latin typeface="Century Gothic" pitchFamily="34" charset="0"/>
                      </a:endParaRPr>
                    </a:p>
                  </a:txBody>
                  <a:tcPr/>
                </a:tc>
                <a:extLst>
                  <a:ext uri="{0D108BD9-81ED-4DB2-BD59-A6C34878D82A}">
                    <a16:rowId xmlns:a16="http://schemas.microsoft.com/office/drawing/2014/main" val="10006"/>
                  </a:ext>
                </a:extLst>
              </a:tr>
            </a:tbl>
          </a:graphicData>
        </a:graphic>
      </p:graphicFrame>
      <p:sp>
        <p:nvSpPr>
          <p:cNvPr id="3" name="2 Rectángulo"/>
          <p:cNvSpPr/>
          <p:nvPr/>
        </p:nvSpPr>
        <p:spPr>
          <a:xfrm>
            <a:off x="405880" y="2004543"/>
            <a:ext cx="8352928" cy="707886"/>
          </a:xfrm>
          <a:prstGeom prst="rect">
            <a:avLst/>
          </a:prstGeom>
        </p:spPr>
        <p:txBody>
          <a:bodyPr wrap="square">
            <a:spAutoFit/>
          </a:bodyPr>
          <a:lstStyle/>
          <a:p>
            <a:pPr algn="ctr">
              <a:buClr>
                <a:schemeClr val="accent1"/>
              </a:buClr>
              <a:buSzPct val="70000"/>
            </a:pPr>
            <a:r>
              <a:rPr lang="es-MX" sz="2000" dirty="0">
                <a:latin typeface="Century Gothic" pitchFamily="34" charset="0"/>
              </a:rPr>
              <a:t>INSTITUTO NACIONAL DE ESTADÍSTICA Y ESTUDIOS ECONÓMICOS DE FRANCIA (</a:t>
            </a:r>
            <a:r>
              <a:rPr lang="es-MX" sz="2000" dirty="0" smtClean="0">
                <a:latin typeface="Century Gothic" pitchFamily="34" charset="0"/>
              </a:rPr>
              <a:t>INSEE)</a:t>
            </a:r>
            <a:endParaRPr lang="es-MX" sz="2000" dirty="0">
              <a:latin typeface="Century Gothic" pitchFamily="34" charset="0"/>
            </a:endParaRPr>
          </a:p>
        </p:txBody>
      </p:sp>
      <p:grpSp>
        <p:nvGrpSpPr>
          <p:cNvPr id="10" name="Grupo 9"/>
          <p:cNvGrpSpPr/>
          <p:nvPr/>
        </p:nvGrpSpPr>
        <p:grpSpPr>
          <a:xfrm>
            <a:off x="0" y="0"/>
            <a:ext cx="9144000" cy="620691"/>
            <a:chOff x="0" y="0"/>
            <a:chExt cx="9144000" cy="620691"/>
          </a:xfrm>
        </p:grpSpPr>
        <p:sp>
          <p:nvSpPr>
            <p:cNvPr id="11"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3"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4418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42810" y="350549"/>
            <a:ext cx="8435280" cy="6009531"/>
          </a:xfrm>
        </p:spPr>
        <p:txBody>
          <a:bodyPr>
            <a:normAutofit/>
          </a:bodyPr>
          <a:lstStyle/>
          <a:p>
            <a:endParaRPr lang="es-MX" sz="2000" dirty="0" smtClean="0"/>
          </a:p>
          <a:p>
            <a:endParaRPr lang="es-MX" sz="2000" dirty="0" smtClean="0"/>
          </a:p>
          <a:p>
            <a:pPr algn="ctr"/>
            <a:r>
              <a:rPr lang="es-MX" sz="2000" dirty="0" smtClean="0">
                <a:latin typeface="Century Gothic" pitchFamily="34" charset="0"/>
              </a:rPr>
              <a:t>La </a:t>
            </a:r>
            <a:r>
              <a:rPr lang="es-MX" sz="2000" dirty="0" err="1" smtClean="0">
                <a:latin typeface="Century Gothic" pitchFamily="34" charset="0"/>
              </a:rPr>
              <a:t>small</a:t>
            </a:r>
            <a:r>
              <a:rPr lang="es-MX" sz="2000" dirty="0" smtClean="0">
                <a:latin typeface="Century Gothic" pitchFamily="34" charset="0"/>
              </a:rPr>
              <a:t> </a:t>
            </a:r>
            <a:r>
              <a:rPr lang="es-MX" sz="2000" dirty="0" err="1" smtClean="0">
                <a:latin typeface="Century Gothic" pitchFamily="34" charset="0"/>
              </a:rPr>
              <a:t>business</a:t>
            </a:r>
            <a:r>
              <a:rPr lang="es-MX" sz="2000" dirty="0" smtClean="0">
                <a:latin typeface="Century Gothic" pitchFamily="34" charset="0"/>
              </a:rPr>
              <a:t> </a:t>
            </a:r>
            <a:r>
              <a:rPr lang="es-MX" sz="2000" dirty="0" err="1" smtClean="0">
                <a:latin typeface="Century Gothic" pitchFamily="34" charset="0"/>
              </a:rPr>
              <a:t>adminitrations</a:t>
            </a:r>
            <a:r>
              <a:rPr lang="es-MX" sz="2000" dirty="0" smtClean="0">
                <a:latin typeface="Century Gothic" pitchFamily="34" charset="0"/>
              </a:rPr>
              <a:t> (EUA)</a:t>
            </a:r>
          </a:p>
          <a:p>
            <a:endParaRPr lang="es-MX" sz="2000" dirty="0"/>
          </a:p>
          <a:p>
            <a:endParaRPr lang="es-MX" sz="2000" dirty="0" smtClean="0"/>
          </a:p>
          <a:p>
            <a:endParaRPr lang="es-MX" sz="2000" dirty="0"/>
          </a:p>
          <a:p>
            <a:pPr marL="0" indent="0">
              <a:buNone/>
            </a:pPr>
            <a:endParaRPr lang="es-MX" sz="2000" dirty="0" smtClean="0"/>
          </a:p>
          <a:p>
            <a:endParaRPr lang="es-MX" sz="2000" dirty="0" smtClean="0"/>
          </a:p>
          <a:p>
            <a:pPr marL="0" indent="0">
              <a:buNone/>
            </a:pPr>
            <a:endParaRPr lang="es-MX" sz="2000" dirty="0" smtClean="0"/>
          </a:p>
          <a:p>
            <a:pPr algn="ctr"/>
            <a:r>
              <a:rPr lang="es-MX" sz="2000" dirty="0" smtClean="0">
                <a:latin typeface="Century Gothic" pitchFamily="34" charset="0"/>
              </a:rPr>
              <a:t>La comisión económica para américa latina (CEPAL)</a:t>
            </a:r>
          </a:p>
          <a:p>
            <a:endParaRPr lang="es-MX" sz="2000" dirty="0"/>
          </a:p>
          <a:p>
            <a:pPr marL="0" indent="0">
              <a:buNone/>
            </a:pPr>
            <a:endParaRPr lang="es-MX" sz="2000" dirty="0"/>
          </a:p>
        </p:txBody>
      </p:sp>
      <p:graphicFrame>
        <p:nvGraphicFramePr>
          <p:cNvPr id="4" name="3 Tabla"/>
          <p:cNvGraphicFramePr>
            <a:graphicFrameLocks noGrp="1"/>
          </p:cNvGraphicFramePr>
          <p:nvPr>
            <p:extLst/>
          </p:nvPr>
        </p:nvGraphicFramePr>
        <p:xfrm>
          <a:off x="1256094" y="1957086"/>
          <a:ext cx="6408712" cy="1112520"/>
        </p:xfrm>
        <a:graphic>
          <a:graphicData uri="http://schemas.openxmlformats.org/drawingml/2006/table">
            <a:tbl>
              <a:tblPr firstRow="1" bandRow="1">
                <a:effectLst>
                  <a:outerShdw blurRad="50800" dist="38100" dir="16200000" rotWithShape="0">
                    <a:prstClr val="black">
                      <a:alpha val="40000"/>
                    </a:prstClr>
                  </a:outerShdw>
                </a:effectLst>
                <a:tableStyleId>{F5AB1C69-6EDB-4FF4-983F-18BD219EF322}</a:tableStyleId>
              </a:tblPr>
              <a:tblGrid>
                <a:gridCol w="1602178">
                  <a:extLst>
                    <a:ext uri="{9D8B030D-6E8A-4147-A177-3AD203B41FA5}">
                      <a16:colId xmlns:a16="http://schemas.microsoft.com/office/drawing/2014/main" val="20000"/>
                    </a:ext>
                  </a:extLst>
                </a:gridCol>
                <a:gridCol w="1602178">
                  <a:extLst>
                    <a:ext uri="{9D8B030D-6E8A-4147-A177-3AD203B41FA5}">
                      <a16:colId xmlns:a16="http://schemas.microsoft.com/office/drawing/2014/main" val="20001"/>
                    </a:ext>
                  </a:extLst>
                </a:gridCol>
                <a:gridCol w="1602178">
                  <a:extLst>
                    <a:ext uri="{9D8B030D-6E8A-4147-A177-3AD203B41FA5}">
                      <a16:colId xmlns:a16="http://schemas.microsoft.com/office/drawing/2014/main" val="20002"/>
                    </a:ext>
                  </a:extLst>
                </a:gridCol>
                <a:gridCol w="1602178">
                  <a:extLst>
                    <a:ext uri="{9D8B030D-6E8A-4147-A177-3AD203B41FA5}">
                      <a16:colId xmlns:a16="http://schemas.microsoft.com/office/drawing/2014/main" val="20003"/>
                    </a:ext>
                  </a:extLst>
                </a:gridCol>
              </a:tblGrid>
              <a:tr h="370840">
                <a:tc>
                  <a:txBody>
                    <a:bodyPr/>
                    <a:lstStyle/>
                    <a:p>
                      <a:pPr algn="ctr"/>
                      <a:r>
                        <a:rPr lang="es-MX" sz="1600" dirty="0" smtClean="0"/>
                        <a:t>PEQUEÑA </a:t>
                      </a:r>
                      <a:endParaRPr lang="es-MX" sz="1600" dirty="0">
                        <a:latin typeface="Century Gothic" pitchFamily="34" charset="0"/>
                      </a:endParaRPr>
                    </a:p>
                  </a:txBody>
                  <a:tcPr>
                    <a:solidFill>
                      <a:srgbClr val="827541"/>
                    </a:solidFill>
                  </a:tcPr>
                </a:tc>
                <a:tc>
                  <a:txBody>
                    <a:bodyPr/>
                    <a:lstStyle/>
                    <a:p>
                      <a:pPr algn="ctr"/>
                      <a:r>
                        <a:rPr lang="es-MX" sz="1600" dirty="0" smtClean="0"/>
                        <a:t>HASTA</a:t>
                      </a:r>
                      <a:endParaRPr lang="es-MX" sz="1600" dirty="0">
                        <a:latin typeface="Century Gothic" pitchFamily="34" charset="0"/>
                      </a:endParaRPr>
                    </a:p>
                  </a:txBody>
                  <a:tcPr>
                    <a:solidFill>
                      <a:srgbClr val="827541"/>
                    </a:solidFill>
                  </a:tcPr>
                </a:tc>
                <a:tc>
                  <a:txBody>
                    <a:bodyPr/>
                    <a:lstStyle/>
                    <a:p>
                      <a:pPr algn="ctr"/>
                      <a:r>
                        <a:rPr lang="es-MX" sz="1600" dirty="0" smtClean="0"/>
                        <a:t>250</a:t>
                      </a:r>
                      <a:endParaRPr lang="es-MX" sz="1600" dirty="0">
                        <a:latin typeface="Century Gothic" pitchFamily="34" charset="0"/>
                      </a:endParaRPr>
                    </a:p>
                  </a:txBody>
                  <a:tcPr>
                    <a:solidFill>
                      <a:srgbClr val="827541"/>
                    </a:solidFill>
                  </a:tcPr>
                </a:tc>
                <a:tc>
                  <a:txBody>
                    <a:bodyPr/>
                    <a:lstStyle/>
                    <a:p>
                      <a:pPr algn="ctr"/>
                      <a:r>
                        <a:rPr lang="es-MX" sz="1600" dirty="0" smtClean="0"/>
                        <a:t>EMPLEADOS</a:t>
                      </a:r>
                      <a:endParaRPr lang="es-MX" sz="1600" dirty="0">
                        <a:latin typeface="Century Gothic" pitchFamily="34" charset="0"/>
                      </a:endParaRPr>
                    </a:p>
                  </a:txBody>
                  <a:tcPr>
                    <a:solidFill>
                      <a:srgbClr val="827541"/>
                    </a:solidFill>
                  </a:tcPr>
                </a:tc>
                <a:extLst>
                  <a:ext uri="{0D108BD9-81ED-4DB2-BD59-A6C34878D82A}">
                    <a16:rowId xmlns:a16="http://schemas.microsoft.com/office/drawing/2014/main" val="10000"/>
                  </a:ext>
                </a:extLst>
              </a:tr>
              <a:tr h="370840">
                <a:tc>
                  <a:txBody>
                    <a:bodyPr/>
                    <a:lstStyle/>
                    <a:p>
                      <a:pPr algn="ctr"/>
                      <a:r>
                        <a:rPr lang="es-MX" sz="1600" dirty="0" smtClean="0"/>
                        <a:t>MEDIANA</a:t>
                      </a:r>
                      <a:endParaRPr lang="es-MX" sz="1600" dirty="0">
                        <a:latin typeface="Century Gothic" pitchFamily="34" charset="0"/>
                      </a:endParaRPr>
                    </a:p>
                  </a:txBody>
                  <a:tcPr/>
                </a:tc>
                <a:tc>
                  <a:txBody>
                    <a:bodyPr/>
                    <a:lstStyle/>
                    <a:p>
                      <a:pPr algn="ctr"/>
                      <a:r>
                        <a:rPr lang="es-MX" sz="1600" dirty="0" smtClean="0"/>
                        <a:t>DE</a:t>
                      </a:r>
                      <a:endParaRPr lang="es-MX" sz="1600" dirty="0">
                        <a:latin typeface="Century Gothic" pitchFamily="34" charset="0"/>
                      </a:endParaRPr>
                    </a:p>
                  </a:txBody>
                  <a:tcPr/>
                </a:tc>
                <a:tc>
                  <a:txBody>
                    <a:bodyPr/>
                    <a:lstStyle/>
                    <a:p>
                      <a:pPr algn="ctr"/>
                      <a:r>
                        <a:rPr lang="es-MX" sz="1600" dirty="0" smtClean="0"/>
                        <a:t>250 A 500</a:t>
                      </a:r>
                      <a:endParaRPr lang="es-MX" sz="1600" dirty="0">
                        <a:latin typeface="Century Gothic" pitchFamily="34" charset="0"/>
                      </a:endParaRPr>
                    </a:p>
                  </a:txBody>
                  <a:tcPr/>
                </a:tc>
                <a:tc>
                  <a:txBody>
                    <a:bodyPr/>
                    <a:lstStyle/>
                    <a:p>
                      <a:pPr algn="ctr"/>
                      <a:r>
                        <a:rPr lang="es-MX" sz="1600" dirty="0" smtClean="0"/>
                        <a:t>EMPLEADOS</a:t>
                      </a:r>
                      <a:endParaRPr lang="es-MX" sz="1600" dirty="0">
                        <a:latin typeface="Century Gothic" pitchFamily="34" charset="0"/>
                      </a:endParaRPr>
                    </a:p>
                  </a:txBody>
                  <a:tcPr/>
                </a:tc>
                <a:extLst>
                  <a:ext uri="{0D108BD9-81ED-4DB2-BD59-A6C34878D82A}">
                    <a16:rowId xmlns:a16="http://schemas.microsoft.com/office/drawing/2014/main" val="10001"/>
                  </a:ext>
                </a:extLst>
              </a:tr>
              <a:tr h="370840">
                <a:tc>
                  <a:txBody>
                    <a:bodyPr/>
                    <a:lstStyle/>
                    <a:p>
                      <a:pPr algn="ctr"/>
                      <a:r>
                        <a:rPr lang="es-MX" sz="1600" dirty="0" smtClean="0"/>
                        <a:t>GRANDE</a:t>
                      </a:r>
                      <a:endParaRPr lang="es-MX" sz="1600" dirty="0">
                        <a:latin typeface="Century Gothic" pitchFamily="34" charset="0"/>
                      </a:endParaRPr>
                    </a:p>
                  </a:txBody>
                  <a:tcPr/>
                </a:tc>
                <a:tc>
                  <a:txBody>
                    <a:bodyPr/>
                    <a:lstStyle/>
                    <a:p>
                      <a:pPr algn="ctr"/>
                      <a:r>
                        <a:rPr lang="es-MX" sz="1600" dirty="0" smtClean="0"/>
                        <a:t>MÁS DE</a:t>
                      </a:r>
                      <a:endParaRPr lang="es-MX" sz="1600" dirty="0">
                        <a:latin typeface="Century Gothic" pitchFamily="34" charset="0"/>
                      </a:endParaRPr>
                    </a:p>
                  </a:txBody>
                  <a:tcPr/>
                </a:tc>
                <a:tc>
                  <a:txBody>
                    <a:bodyPr/>
                    <a:lstStyle/>
                    <a:p>
                      <a:pPr algn="ctr"/>
                      <a:r>
                        <a:rPr lang="es-MX" sz="1600" dirty="0" smtClean="0"/>
                        <a:t>500</a:t>
                      </a:r>
                      <a:endParaRPr lang="es-MX" sz="1600" dirty="0">
                        <a:latin typeface="Century Gothic" pitchFamily="34" charset="0"/>
                      </a:endParaRPr>
                    </a:p>
                  </a:txBody>
                  <a:tcPr/>
                </a:tc>
                <a:tc>
                  <a:txBody>
                    <a:bodyPr/>
                    <a:lstStyle/>
                    <a:p>
                      <a:pPr algn="ctr"/>
                      <a:r>
                        <a:rPr lang="es-MX" sz="1600" dirty="0" smtClean="0"/>
                        <a:t>EMPLEADOS</a:t>
                      </a:r>
                      <a:endParaRPr lang="es-MX" sz="1600" dirty="0">
                        <a:latin typeface="Century Gothic" pitchFamily="34" charset="0"/>
                      </a:endParaRPr>
                    </a:p>
                  </a:txBody>
                  <a:tcPr/>
                </a:tc>
                <a:extLst>
                  <a:ext uri="{0D108BD9-81ED-4DB2-BD59-A6C34878D82A}">
                    <a16:rowId xmlns:a16="http://schemas.microsoft.com/office/drawing/2014/main" val="10002"/>
                  </a:ext>
                </a:extLst>
              </a:tr>
            </a:tbl>
          </a:graphicData>
        </a:graphic>
      </p:graphicFrame>
      <p:graphicFrame>
        <p:nvGraphicFramePr>
          <p:cNvPr id="5" name="4 Tabla"/>
          <p:cNvGraphicFramePr>
            <a:graphicFrameLocks noGrp="1"/>
          </p:cNvGraphicFramePr>
          <p:nvPr>
            <p:extLst/>
          </p:nvPr>
        </p:nvGraphicFramePr>
        <p:xfrm>
          <a:off x="1403648" y="4437112"/>
          <a:ext cx="6264696" cy="1112520"/>
        </p:xfrm>
        <a:graphic>
          <a:graphicData uri="http://schemas.openxmlformats.org/drawingml/2006/table">
            <a:tbl>
              <a:tblPr firstRow="1" bandRow="1">
                <a:effectLst>
                  <a:outerShdw blurRad="50800" dist="38100" dir="16200000" rotWithShape="0">
                    <a:prstClr val="black">
                      <a:alpha val="40000"/>
                    </a:prstClr>
                  </a:outerShdw>
                </a:effectLst>
                <a:tableStyleId>{F5AB1C69-6EDB-4FF4-983F-18BD219EF322}</a:tableStyleId>
              </a:tblPr>
              <a:tblGrid>
                <a:gridCol w="1566174">
                  <a:extLst>
                    <a:ext uri="{9D8B030D-6E8A-4147-A177-3AD203B41FA5}">
                      <a16:colId xmlns:a16="http://schemas.microsoft.com/office/drawing/2014/main" val="20000"/>
                    </a:ext>
                  </a:extLst>
                </a:gridCol>
                <a:gridCol w="1566174">
                  <a:extLst>
                    <a:ext uri="{9D8B030D-6E8A-4147-A177-3AD203B41FA5}">
                      <a16:colId xmlns:a16="http://schemas.microsoft.com/office/drawing/2014/main" val="20001"/>
                    </a:ext>
                  </a:extLst>
                </a:gridCol>
                <a:gridCol w="1566174">
                  <a:extLst>
                    <a:ext uri="{9D8B030D-6E8A-4147-A177-3AD203B41FA5}">
                      <a16:colId xmlns:a16="http://schemas.microsoft.com/office/drawing/2014/main" val="20002"/>
                    </a:ext>
                  </a:extLst>
                </a:gridCol>
                <a:gridCol w="1566174">
                  <a:extLst>
                    <a:ext uri="{9D8B030D-6E8A-4147-A177-3AD203B41FA5}">
                      <a16:colId xmlns:a16="http://schemas.microsoft.com/office/drawing/2014/main" val="20003"/>
                    </a:ext>
                  </a:extLst>
                </a:gridCol>
              </a:tblGrid>
              <a:tr h="370840">
                <a:tc>
                  <a:txBody>
                    <a:bodyPr/>
                    <a:lstStyle/>
                    <a:p>
                      <a:pPr algn="ctr"/>
                      <a:r>
                        <a:rPr lang="es-MX" sz="1600" dirty="0" smtClean="0"/>
                        <a:t>PEQUEÑA</a:t>
                      </a:r>
                      <a:endParaRPr lang="es-MX" sz="1600" dirty="0">
                        <a:latin typeface="Century Gothic" pitchFamily="34" charset="0"/>
                      </a:endParaRPr>
                    </a:p>
                  </a:txBody>
                  <a:tcPr>
                    <a:solidFill>
                      <a:srgbClr val="827541"/>
                    </a:solidFill>
                  </a:tcPr>
                </a:tc>
                <a:tc>
                  <a:txBody>
                    <a:bodyPr/>
                    <a:lstStyle/>
                    <a:p>
                      <a:pPr algn="ctr"/>
                      <a:r>
                        <a:rPr lang="es-MX" sz="1600" dirty="0" smtClean="0"/>
                        <a:t>ENTRE</a:t>
                      </a:r>
                      <a:endParaRPr lang="es-MX" sz="1600" dirty="0">
                        <a:latin typeface="Century Gothic" pitchFamily="34" charset="0"/>
                      </a:endParaRPr>
                    </a:p>
                  </a:txBody>
                  <a:tcPr>
                    <a:solidFill>
                      <a:srgbClr val="827541"/>
                    </a:solidFill>
                  </a:tcPr>
                </a:tc>
                <a:tc>
                  <a:txBody>
                    <a:bodyPr/>
                    <a:lstStyle/>
                    <a:p>
                      <a:pPr algn="ctr"/>
                      <a:r>
                        <a:rPr lang="es-MX" sz="1600" dirty="0" smtClean="0"/>
                        <a:t>5 A 49</a:t>
                      </a:r>
                      <a:endParaRPr lang="es-MX" sz="1600" dirty="0">
                        <a:latin typeface="Century Gothic" pitchFamily="34" charset="0"/>
                      </a:endParaRPr>
                    </a:p>
                  </a:txBody>
                  <a:tcPr>
                    <a:solidFill>
                      <a:srgbClr val="827541"/>
                    </a:solidFill>
                  </a:tcPr>
                </a:tc>
                <a:tc>
                  <a:txBody>
                    <a:bodyPr/>
                    <a:lstStyle/>
                    <a:p>
                      <a:pPr algn="ctr"/>
                      <a:r>
                        <a:rPr lang="es-MX" sz="1600" dirty="0" smtClean="0"/>
                        <a:t>EPLEADOS</a:t>
                      </a:r>
                      <a:endParaRPr lang="es-MX" sz="1600" dirty="0">
                        <a:latin typeface="Century Gothic" pitchFamily="34" charset="0"/>
                      </a:endParaRPr>
                    </a:p>
                  </a:txBody>
                  <a:tcPr>
                    <a:solidFill>
                      <a:srgbClr val="827541"/>
                    </a:solidFill>
                  </a:tcPr>
                </a:tc>
                <a:extLst>
                  <a:ext uri="{0D108BD9-81ED-4DB2-BD59-A6C34878D82A}">
                    <a16:rowId xmlns:a16="http://schemas.microsoft.com/office/drawing/2014/main" val="10000"/>
                  </a:ext>
                </a:extLst>
              </a:tr>
              <a:tr h="370840">
                <a:tc>
                  <a:txBody>
                    <a:bodyPr/>
                    <a:lstStyle/>
                    <a:p>
                      <a:pPr algn="ctr"/>
                      <a:r>
                        <a:rPr lang="es-MX" sz="1600" dirty="0" smtClean="0"/>
                        <a:t>MEDIANA</a:t>
                      </a:r>
                      <a:endParaRPr lang="es-MX" sz="1600" dirty="0">
                        <a:latin typeface="Century Gothic" pitchFamily="34" charset="0"/>
                      </a:endParaRPr>
                    </a:p>
                  </a:txBody>
                  <a:tcPr/>
                </a:tc>
                <a:tc>
                  <a:txBody>
                    <a:bodyPr/>
                    <a:lstStyle/>
                    <a:p>
                      <a:pPr algn="ctr"/>
                      <a:r>
                        <a:rPr lang="es-MX" sz="1600" dirty="0" smtClean="0"/>
                        <a:t>DE</a:t>
                      </a:r>
                      <a:endParaRPr lang="es-MX" sz="1600" dirty="0">
                        <a:latin typeface="Century Gothic" pitchFamily="34" charset="0"/>
                      </a:endParaRPr>
                    </a:p>
                  </a:txBody>
                  <a:tcPr/>
                </a:tc>
                <a:tc>
                  <a:txBody>
                    <a:bodyPr/>
                    <a:lstStyle/>
                    <a:p>
                      <a:pPr algn="ctr"/>
                      <a:r>
                        <a:rPr lang="es-MX" sz="1600" dirty="0" smtClean="0"/>
                        <a:t>50 A 250</a:t>
                      </a:r>
                      <a:endParaRPr lang="es-MX" sz="1600" dirty="0">
                        <a:latin typeface="Century Gothic" pitchFamily="34" charset="0"/>
                      </a:endParaRPr>
                    </a:p>
                  </a:txBody>
                  <a:tcPr/>
                </a:tc>
                <a:tc>
                  <a:txBody>
                    <a:bodyPr/>
                    <a:lstStyle/>
                    <a:p>
                      <a:pPr algn="ctr"/>
                      <a:r>
                        <a:rPr lang="es-MX" sz="1600" dirty="0" smtClean="0"/>
                        <a:t>EMPLEADOS</a:t>
                      </a:r>
                      <a:endParaRPr lang="es-MX" sz="1600" dirty="0">
                        <a:latin typeface="Century Gothic" pitchFamily="34" charset="0"/>
                      </a:endParaRPr>
                    </a:p>
                  </a:txBody>
                  <a:tcPr/>
                </a:tc>
                <a:extLst>
                  <a:ext uri="{0D108BD9-81ED-4DB2-BD59-A6C34878D82A}">
                    <a16:rowId xmlns:a16="http://schemas.microsoft.com/office/drawing/2014/main" val="10001"/>
                  </a:ext>
                </a:extLst>
              </a:tr>
              <a:tr h="370840">
                <a:tc>
                  <a:txBody>
                    <a:bodyPr/>
                    <a:lstStyle/>
                    <a:p>
                      <a:pPr algn="ctr"/>
                      <a:r>
                        <a:rPr lang="es-MX" sz="1600" dirty="0" smtClean="0"/>
                        <a:t>GRANDE</a:t>
                      </a:r>
                      <a:endParaRPr lang="es-MX" sz="1600" dirty="0">
                        <a:latin typeface="Century Gothic" pitchFamily="34" charset="0"/>
                      </a:endParaRPr>
                    </a:p>
                  </a:txBody>
                  <a:tcPr/>
                </a:tc>
                <a:tc>
                  <a:txBody>
                    <a:bodyPr/>
                    <a:lstStyle/>
                    <a:p>
                      <a:pPr algn="ctr"/>
                      <a:r>
                        <a:rPr lang="es-MX" sz="1600" dirty="0" smtClean="0"/>
                        <a:t>MÁS DE</a:t>
                      </a:r>
                      <a:endParaRPr lang="es-MX" sz="1600" dirty="0">
                        <a:latin typeface="Century Gothic" pitchFamily="34" charset="0"/>
                      </a:endParaRPr>
                    </a:p>
                  </a:txBody>
                  <a:tcPr/>
                </a:tc>
                <a:tc>
                  <a:txBody>
                    <a:bodyPr/>
                    <a:lstStyle/>
                    <a:p>
                      <a:pPr algn="ctr"/>
                      <a:r>
                        <a:rPr lang="es-MX" sz="1600" dirty="0" smtClean="0"/>
                        <a:t>250</a:t>
                      </a:r>
                      <a:endParaRPr lang="es-MX" sz="1600" dirty="0">
                        <a:latin typeface="Century Gothic" pitchFamily="34" charset="0"/>
                      </a:endParaRPr>
                    </a:p>
                  </a:txBody>
                  <a:tcPr/>
                </a:tc>
                <a:tc>
                  <a:txBody>
                    <a:bodyPr/>
                    <a:lstStyle/>
                    <a:p>
                      <a:pPr algn="ctr"/>
                      <a:r>
                        <a:rPr lang="es-MX" sz="1600" dirty="0" smtClean="0"/>
                        <a:t>EMPLEADOS</a:t>
                      </a:r>
                      <a:endParaRPr lang="es-MX" sz="1600" dirty="0">
                        <a:latin typeface="Century Gothic" pitchFamily="34" charset="0"/>
                      </a:endParaRPr>
                    </a:p>
                  </a:txBody>
                  <a:tcPr/>
                </a:tc>
                <a:extLst>
                  <a:ext uri="{0D108BD9-81ED-4DB2-BD59-A6C34878D82A}">
                    <a16:rowId xmlns:a16="http://schemas.microsoft.com/office/drawing/2014/main" val="10002"/>
                  </a:ext>
                </a:extLst>
              </a:tr>
            </a:tbl>
          </a:graphicData>
        </a:graphic>
      </p:graphicFrame>
      <p:grpSp>
        <p:nvGrpSpPr>
          <p:cNvPr id="11" name="Grupo 10"/>
          <p:cNvGrpSpPr/>
          <p:nvPr/>
        </p:nvGrpSpPr>
        <p:grpSpPr>
          <a:xfrm>
            <a:off x="0" y="0"/>
            <a:ext cx="9144000" cy="620691"/>
            <a:chOff x="0" y="0"/>
            <a:chExt cx="9144000" cy="620691"/>
          </a:xfrm>
        </p:grpSpPr>
        <p:sp>
          <p:nvSpPr>
            <p:cNvPr id="12"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4"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28513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657648"/>
            <a:ext cx="8229600" cy="1155656"/>
          </a:xfrm>
        </p:spPr>
        <p:txBody>
          <a:bodyPr/>
          <a:lstStyle/>
          <a:p>
            <a:pPr algn="just"/>
            <a:r>
              <a:rPr lang="es-MX" sz="2000" dirty="0">
                <a:latin typeface="Century Gothic" pitchFamily="34" charset="0"/>
              </a:rPr>
              <a:t>Las empresas se desarrollaron en un escenario  proteccionista de los años 50  a mediados de los 80, tenían como características a empresarios con poca  preparación.</a:t>
            </a:r>
          </a:p>
          <a:p>
            <a:endParaRPr lang="es-MX" sz="2800" dirty="0"/>
          </a:p>
          <a:p>
            <a:endParaRPr lang="es-MX" dirty="0"/>
          </a:p>
        </p:txBody>
      </p:sp>
      <p:pic>
        <p:nvPicPr>
          <p:cNvPr id="8196" name="Picture 4" descr="Imagen relacionada"/>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2240" y="3271530"/>
            <a:ext cx="6715872" cy="2607430"/>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3495592" y="3633548"/>
            <a:ext cx="5436096" cy="1446550"/>
          </a:xfrm>
          <a:prstGeom prst="rect">
            <a:avLst/>
          </a:prstGeom>
        </p:spPr>
        <p:txBody>
          <a:bodyPr wrap="square">
            <a:spAutoFit/>
          </a:bodyPr>
          <a:lstStyle/>
          <a:p>
            <a:pPr algn="just"/>
            <a:endParaRPr lang="es-MX" sz="2400" dirty="0"/>
          </a:p>
          <a:p>
            <a:pPr marL="342900" indent="-342900" algn="just">
              <a:buFont typeface="Arial" panose="020B0604020202020204" pitchFamily="34" charset="0"/>
              <a:buChar char="•"/>
            </a:pPr>
            <a:r>
              <a:rPr lang="es-MX" sz="2000" dirty="0">
                <a:latin typeface="Century Gothic" pitchFamily="34" charset="0"/>
              </a:rPr>
              <a:t>A finales del siglo XX  se enfrentaron a nuevas  metodologías, estrategias e innovación en la gestión empresarial</a:t>
            </a:r>
            <a:r>
              <a:rPr lang="es-MX" sz="2400" dirty="0"/>
              <a:t>.</a:t>
            </a:r>
          </a:p>
        </p:txBody>
      </p:sp>
      <p:grpSp>
        <p:nvGrpSpPr>
          <p:cNvPr id="12" name="Grupo 11"/>
          <p:cNvGrpSpPr/>
          <p:nvPr/>
        </p:nvGrpSpPr>
        <p:grpSpPr>
          <a:xfrm>
            <a:off x="0" y="0"/>
            <a:ext cx="9144000" cy="620691"/>
            <a:chOff x="0" y="0"/>
            <a:chExt cx="9144000" cy="620691"/>
          </a:xfrm>
        </p:grpSpPr>
        <p:sp>
          <p:nvSpPr>
            <p:cNvPr id="13"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5"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03209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75556" y="891652"/>
            <a:ext cx="7992888" cy="769441"/>
          </a:xfrm>
          <a:prstGeom prst="rect">
            <a:avLst/>
          </a:prstGeom>
        </p:spPr>
        <p:txBody>
          <a:bodyPr wrap="square">
            <a:spAutoFit/>
          </a:bodyPr>
          <a:lstStyle/>
          <a:p>
            <a:pPr algn="ctr"/>
            <a:r>
              <a:rPr lang="es-MX" sz="2200" b="1" dirty="0">
                <a:solidFill>
                  <a:srgbClr val="827541"/>
                </a:solidFill>
              </a:rPr>
              <a:t>Entre los problemas más importantes relativos a éstas y que hemos encontrado registrados, destacan los siguientes:  </a:t>
            </a:r>
          </a:p>
        </p:txBody>
      </p:sp>
      <p:graphicFrame>
        <p:nvGraphicFramePr>
          <p:cNvPr id="4" name="Diagrama 3"/>
          <p:cNvGraphicFramePr/>
          <p:nvPr>
            <p:extLst/>
          </p:nvPr>
        </p:nvGraphicFramePr>
        <p:xfrm>
          <a:off x="827584" y="1666171"/>
          <a:ext cx="7910536"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1" name="Grupo 10"/>
          <p:cNvGrpSpPr/>
          <p:nvPr/>
        </p:nvGrpSpPr>
        <p:grpSpPr>
          <a:xfrm>
            <a:off x="0" y="0"/>
            <a:ext cx="9144000" cy="620691"/>
            <a:chOff x="0" y="0"/>
            <a:chExt cx="9144000" cy="620691"/>
          </a:xfrm>
        </p:grpSpPr>
        <p:sp>
          <p:nvSpPr>
            <p:cNvPr id="12"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4"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65489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uadroTexto 22"/>
          <p:cNvSpPr txBox="1"/>
          <p:nvPr/>
        </p:nvSpPr>
        <p:spPr>
          <a:xfrm>
            <a:off x="5111447" y="5567227"/>
            <a:ext cx="2771775" cy="196208"/>
          </a:xfrm>
          <a:prstGeom prst="rect">
            <a:avLst/>
          </a:prstGeom>
          <a:noFill/>
        </p:spPr>
        <p:txBody>
          <a:bodyPr wrap="square" rtlCol="0">
            <a:spAutoFit/>
          </a:bodyPr>
          <a:lstStyle/>
          <a:p>
            <a:r>
              <a:rPr lang="es-ES" sz="675" dirty="0">
                <a:solidFill>
                  <a:schemeClr val="bg1"/>
                </a:solidFill>
                <a:latin typeface="Avenir Black"/>
                <a:cs typeface="Avenir Black"/>
              </a:rPr>
              <a:t>                                          </a:t>
            </a:r>
            <a:r>
              <a:rPr lang="es-ES" sz="675" dirty="0">
                <a:solidFill>
                  <a:schemeClr val="bg1"/>
                </a:solidFill>
                <a:latin typeface="Avenir Book"/>
                <a:cs typeface="Avenir Book"/>
              </a:rPr>
              <a:t>Titulo de la presentación</a:t>
            </a:r>
            <a:endParaRPr lang="es-ES" sz="675" dirty="0">
              <a:solidFill>
                <a:schemeClr val="bg1"/>
              </a:solidFill>
              <a:latin typeface="Avenir Black"/>
              <a:cs typeface="Avenir Black"/>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5880942"/>
            <a:ext cx="1152128" cy="804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 name="Grupo 8"/>
          <p:cNvGrpSpPr/>
          <p:nvPr/>
        </p:nvGrpSpPr>
        <p:grpSpPr>
          <a:xfrm>
            <a:off x="0" y="0"/>
            <a:ext cx="9144000" cy="762163"/>
            <a:chOff x="0" y="0"/>
            <a:chExt cx="9144000" cy="620691"/>
          </a:xfrm>
        </p:grpSpPr>
        <p:sp>
          <p:nvSpPr>
            <p:cNvPr id="10"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2" name="Rectángulo 11">
            <a:extLst>
              <a:ext uri="{FF2B5EF4-FFF2-40B4-BE49-F238E27FC236}">
                <a16:creationId xmlns:a16="http://schemas.microsoft.com/office/drawing/2014/main" id="{AB52817D-8EAA-4887-BD39-1B24FD3B5731}"/>
              </a:ext>
            </a:extLst>
          </p:cNvPr>
          <p:cNvSpPr/>
          <p:nvPr/>
        </p:nvSpPr>
        <p:spPr>
          <a:xfrm>
            <a:off x="1385174" y="1124744"/>
            <a:ext cx="7562676" cy="5269648"/>
          </a:xfrm>
          <a:prstGeom prst="rect">
            <a:avLst/>
          </a:prstGeom>
        </p:spPr>
        <p:txBody>
          <a:bodyPr wrap="square">
            <a:spAutoFit/>
          </a:bodyPr>
          <a:lstStyle/>
          <a:p>
            <a:pPr algn="ctr">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Rector</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es-MX" sz="1050" dirty="0">
                <a:latin typeface="Arial" panose="020B0604020202020204" pitchFamily="34" charset="0"/>
                <a:ea typeface="Calibri" panose="020F0502020204030204" pitchFamily="34" charset="0"/>
                <a:cs typeface="Times New Roman" panose="02020603050405020304" pitchFamily="18" charset="0"/>
              </a:rPr>
              <a:t>                        Doctor en Educación </a:t>
            </a:r>
            <a:r>
              <a:rPr lang="es-MX" sz="1050" b="1" dirty="0">
                <a:latin typeface="Arial" panose="020B0604020202020204" pitchFamily="34" charset="0"/>
                <a:ea typeface="Calibri" panose="020F0502020204030204" pitchFamily="34" charset="0"/>
                <a:cs typeface="Times New Roman" panose="02020603050405020304" pitchFamily="18" charset="0"/>
              </a:rPr>
              <a:t> Alfredo Barrera Baca 		</a:t>
            </a:r>
            <a:r>
              <a:rPr lang="es-MX" sz="1050" dirty="0">
                <a:latin typeface="Arial" panose="020B0604020202020204" pitchFamily="34" charset="0"/>
                <a:ea typeface="Calibri" panose="020F0502020204030204" pitchFamily="34" charset="0"/>
                <a:cs typeface="Times New Roman" panose="02020603050405020304" pitchFamily="18" charset="0"/>
              </a:rPr>
              <a:t> </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s-MX" sz="1050" dirty="0">
                <a:latin typeface="Arial" panose="020B0604020202020204" pitchFamily="34" charset="0"/>
                <a:ea typeface="Calibri" panose="020F0502020204030204" pitchFamily="34" charset="0"/>
                <a:cs typeface="Times New Roman" panose="02020603050405020304" pitchFamily="18" charset="0"/>
              </a:rPr>
              <a:t> </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s-MX" sz="1050" dirty="0">
                <a:latin typeface="Arial" panose="020B0604020202020204" pitchFamily="34" charset="0"/>
                <a:ea typeface="Calibri" panose="020F0502020204030204" pitchFamily="34" charset="0"/>
                <a:cs typeface="Times New Roman" panose="02020603050405020304" pitchFamily="18" charset="0"/>
              </a:rPr>
              <a:t>Maestra en Salud Pública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María Estela Delgado Maya 		</a:t>
            </a:r>
            <a:r>
              <a:rPr lang="es-MX" sz="1050" dirty="0">
                <a:latin typeface="Arial" panose="020B0604020202020204" pitchFamily="34" charset="0"/>
                <a:ea typeface="Calibri" panose="020F0502020204030204" pitchFamily="34" charset="0"/>
                <a:cs typeface="Times New Roman" panose="02020603050405020304" pitchFamily="18" charset="0"/>
              </a:rPr>
              <a:t>Secretaria de Docencia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Doctor en Ciencias e Ingeniería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Carlos Eduardo Barrera Díaz		</a:t>
            </a:r>
            <a:r>
              <a:rPr lang="es-MX" sz="1050" dirty="0">
                <a:latin typeface="Arial" panose="020B0604020202020204" pitchFamily="34" charset="0"/>
                <a:ea typeface="Calibri" panose="020F0502020204030204" pitchFamily="34" charset="0"/>
                <a:cs typeface="Times New Roman" panose="02020603050405020304" pitchFamily="18" charset="0"/>
              </a:rPr>
              <a:t>Secretario de Investigación y Estudios Avanzados</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Doctor en Ciencias Sociales</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Luis Raúl Ortiz Ramírez 		</a:t>
            </a:r>
            <a:r>
              <a:rPr lang="es-MX" sz="1050" dirty="0">
                <a:latin typeface="Arial" panose="020B0604020202020204" pitchFamily="34" charset="0"/>
                <a:ea typeface="Calibri" panose="020F0502020204030204" pitchFamily="34" charset="0"/>
                <a:cs typeface="Times New Roman" panose="02020603050405020304" pitchFamily="18" charset="0"/>
              </a:rPr>
              <a:t>Secretario de Rectoría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Doctor en Arte</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José Édgar Miranda Ortiz 		</a:t>
            </a:r>
            <a:r>
              <a:rPr lang="es-MX" sz="1050" dirty="0">
                <a:latin typeface="Arial" panose="020B0604020202020204" pitchFamily="34" charset="0"/>
                <a:ea typeface="Calibri" panose="020F0502020204030204" pitchFamily="34" charset="0"/>
                <a:cs typeface="Times New Roman" panose="02020603050405020304" pitchFamily="18" charset="0"/>
              </a:rPr>
              <a:t>Secretario de Difusión Cultural</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Maestra en Comunicación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Jannet Valero Vilchis		</a:t>
            </a:r>
            <a:r>
              <a:rPr lang="es-MX" sz="1050" dirty="0">
                <a:latin typeface="Arial" panose="020B0604020202020204" pitchFamily="34" charset="0"/>
                <a:ea typeface="Calibri" panose="020F0502020204030204" pitchFamily="34" charset="0"/>
                <a:cs typeface="Times New Roman" panose="02020603050405020304" pitchFamily="18" charset="0"/>
              </a:rPr>
              <a:t>Secretaria de Extensión y Vinculación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Maestro en Economía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Javier González Martínez		</a:t>
            </a:r>
            <a:r>
              <a:rPr lang="es-MX" sz="1050" dirty="0">
                <a:latin typeface="Arial" panose="020B0604020202020204" pitchFamily="34" charset="0"/>
                <a:ea typeface="Calibri" panose="020F0502020204030204" pitchFamily="34" charset="0"/>
                <a:cs typeface="Times New Roman" panose="02020603050405020304" pitchFamily="18" charset="0"/>
              </a:rPr>
              <a:t>Secretario de Administración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Doctor en Ciencias de la Computación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José Raymundo Marcial Romero	</a:t>
            </a:r>
            <a:r>
              <a:rPr lang="es-MX" sz="1050" dirty="0">
                <a:latin typeface="Arial" panose="020B0604020202020204" pitchFamily="34" charset="0"/>
                <a:ea typeface="Calibri" panose="020F0502020204030204" pitchFamily="34" charset="0"/>
                <a:cs typeface="Times New Roman" panose="02020603050405020304" pitchFamily="18" charset="0"/>
              </a:rPr>
              <a:t>Secretario de Planeación y Desarrollo Institucional</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Maestra en Lingüística Aplicada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María del Pilar Ampudia García 		</a:t>
            </a:r>
            <a:r>
              <a:rPr lang="es-MX" sz="1050" dirty="0">
                <a:latin typeface="Arial" panose="020B0604020202020204" pitchFamily="34" charset="0"/>
                <a:ea typeface="Calibri" panose="020F0502020204030204" pitchFamily="34" charset="0"/>
                <a:cs typeface="Times New Roman" panose="02020603050405020304" pitchFamily="18" charset="0"/>
              </a:rPr>
              <a:t>Secretaria de Cooperación Internacional</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Doctora en Ciencias Sociales y Políticas</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Gabriela Fuentes Reyes		</a:t>
            </a:r>
            <a:r>
              <a:rPr lang="es-MX" sz="1050" dirty="0">
                <a:latin typeface="Arial" panose="020B0604020202020204" pitchFamily="34" charset="0"/>
                <a:ea typeface="Calibri" panose="020F0502020204030204" pitchFamily="34" charset="0"/>
                <a:cs typeface="Times New Roman" panose="02020603050405020304" pitchFamily="18" charset="0"/>
              </a:rPr>
              <a:t>Abogada General</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Licenciado en Comunicación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Gastón Pedraza Muñoz		</a:t>
            </a:r>
            <a:r>
              <a:rPr lang="es-MX" sz="1050" dirty="0">
                <a:latin typeface="Arial" panose="020B0604020202020204" pitchFamily="34" charset="0"/>
                <a:ea typeface="Calibri" panose="020F0502020204030204" pitchFamily="34" charset="0"/>
                <a:cs typeface="Times New Roman" panose="02020603050405020304" pitchFamily="18" charset="0"/>
              </a:rPr>
              <a:t>Director General de Comunicación Universitaria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Maestro en Relaciones Interinstitucionales</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Jorge Bernáldez García		</a:t>
            </a:r>
            <a:r>
              <a:rPr lang="es-MX" sz="1050" dirty="0">
                <a:latin typeface="Arial" panose="020B0604020202020204" pitchFamily="34" charset="0"/>
                <a:ea typeface="Calibri" panose="020F0502020204030204" pitchFamily="34" charset="0"/>
                <a:cs typeface="Times New Roman" panose="02020603050405020304" pitchFamily="18" charset="0"/>
              </a:rPr>
              <a:t>Secretario Técnico de la Rectoría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 </a:t>
            </a:r>
            <a:r>
              <a:rPr lang="es-MX" sz="1050" dirty="0">
                <a:latin typeface="Arial" panose="020B0604020202020204" pitchFamily="34" charset="0"/>
                <a:ea typeface="Calibri" panose="020F0502020204030204" pitchFamily="34" charset="0"/>
                <a:cs typeface="Times New Roman" panose="02020603050405020304" pitchFamily="18" charset="0"/>
              </a:rPr>
              <a:t>Maestra en Administración Publica</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Guadalupe Ofelia                                            </a:t>
            </a:r>
            <a:r>
              <a:rPr lang="es-MX" sz="1050" dirty="0">
                <a:latin typeface="Arial" panose="020B0604020202020204" pitchFamily="34" charset="0"/>
                <a:ea typeface="Calibri" panose="020F0502020204030204" pitchFamily="34" charset="0"/>
                <a:cs typeface="Times New Roman" panose="02020603050405020304" pitchFamily="18" charset="0"/>
              </a:rPr>
              <a:t> Directora General de Centros Universitarios </a:t>
            </a:r>
          </a:p>
          <a:p>
            <a:pPr indent="457200">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Santamaría González</a:t>
            </a:r>
            <a:r>
              <a:rPr lang="es-MX" sz="1050" dirty="0">
                <a:latin typeface="Arial" panose="020B0604020202020204" pitchFamily="34" charset="0"/>
                <a:ea typeface="Calibri" panose="020F0502020204030204" pitchFamily="34" charset="0"/>
                <a:cs typeface="Times New Roman" panose="02020603050405020304" pitchFamily="18" charset="0"/>
              </a:rPr>
              <a:t>		y Unidades profesionales</a:t>
            </a:r>
          </a:p>
          <a:p>
            <a:pPr indent="457200">
              <a:lnSpc>
                <a:spcPct val="107000"/>
              </a:lnSpc>
            </a:pPr>
            <a:r>
              <a:rPr lang="es-MX" sz="1050" dirty="0">
                <a:latin typeface="Arial" panose="020B0604020202020204" pitchFamily="34" charset="0"/>
                <a:ea typeface="Calibri" panose="020F0502020204030204" pitchFamily="34" charset="0"/>
                <a:cs typeface="Times New Roman" panose="02020603050405020304" pitchFamily="18" charset="0"/>
              </a:rPr>
              <a:t>Maestro en Administración</a:t>
            </a:r>
            <a:endParaRPr lang="es-ES" sz="1050" dirty="0">
              <a:latin typeface="Calibri" panose="020F0502020204030204" pitchFamily="34" charset="0"/>
              <a:ea typeface="Calibri" panose="020F0502020204030204" pitchFamily="34" charset="0"/>
              <a:cs typeface="Times New Roman" panose="02020603050405020304" pitchFamily="18" charset="0"/>
            </a:endParaRPr>
          </a:p>
          <a:p>
            <a:pPr indent="457200">
              <a:lnSpc>
                <a:spcPct val="107000"/>
              </a:lnSpc>
            </a:pPr>
            <a:r>
              <a:rPr lang="es-MX" sz="1050" b="1" dirty="0">
                <a:latin typeface="Arial" panose="020B0604020202020204" pitchFamily="34" charset="0"/>
                <a:ea typeface="Calibri" panose="020F0502020204030204" pitchFamily="34" charset="0"/>
                <a:cs typeface="Times New Roman" panose="02020603050405020304" pitchFamily="18" charset="0"/>
              </a:rPr>
              <a:t>Ignacio Gutiérrez Padilla		</a:t>
            </a:r>
            <a:r>
              <a:rPr lang="es-MX" sz="1050" dirty="0">
                <a:latin typeface="Arial" panose="020B0604020202020204" pitchFamily="34" charset="0"/>
                <a:ea typeface="Calibri" panose="020F0502020204030204" pitchFamily="34" charset="0"/>
                <a:cs typeface="Times New Roman" panose="02020603050405020304" pitchFamily="18" charset="0"/>
              </a:rPr>
              <a:t>Contralor</a:t>
            </a:r>
            <a:endParaRPr lang="es-ES" sz="1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4" name="Rectángulo 13"/>
          <p:cNvSpPr/>
          <p:nvPr/>
        </p:nvSpPr>
        <p:spPr>
          <a:xfrm rot="16200000">
            <a:off x="7352620" y="-565486"/>
            <a:ext cx="774469"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a:t>Directorio</a:t>
            </a:r>
          </a:p>
        </p:txBody>
      </p:sp>
    </p:spTree>
    <p:extLst>
      <p:ext uri="{BB962C8B-B14F-4D97-AF65-F5344CB8AC3E}">
        <p14:creationId xmlns:p14="http://schemas.microsoft.com/office/powerpoint/2010/main" val="20245302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a 8"/>
          <p:cNvGraphicFramePr/>
          <p:nvPr>
            <p:extLst/>
          </p:nvPr>
        </p:nvGraphicFramePr>
        <p:xfrm>
          <a:off x="269776" y="927670"/>
          <a:ext cx="8604448" cy="53983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contenido"/>
          <p:cNvSpPr>
            <a:spLocks noGrp="1"/>
          </p:cNvSpPr>
          <p:nvPr>
            <p:ph idx="1"/>
          </p:nvPr>
        </p:nvSpPr>
        <p:spPr>
          <a:xfrm>
            <a:off x="539552" y="1484784"/>
            <a:ext cx="8229600" cy="3744416"/>
          </a:xfrm>
        </p:spPr>
        <p:txBody>
          <a:bodyPr>
            <a:noAutofit/>
          </a:bodyPr>
          <a:lstStyle/>
          <a:p>
            <a:pPr marL="0" indent="0" algn="just">
              <a:buNone/>
            </a:pPr>
            <a:endParaRPr lang="es-MX" sz="2400" dirty="0">
              <a:latin typeface="Century Gothic" panose="020B0502020202020204" pitchFamily="34" charset="0"/>
            </a:endParaRPr>
          </a:p>
          <a:p>
            <a:pPr algn="just"/>
            <a:endParaRPr lang="es-MX" sz="1400" dirty="0">
              <a:latin typeface="Century Gothic" panose="020B0502020202020204" pitchFamily="34" charset="0"/>
            </a:endParaRPr>
          </a:p>
          <a:p>
            <a:pPr algn="just"/>
            <a:endParaRPr lang="es-MX" sz="1800" dirty="0"/>
          </a:p>
        </p:txBody>
      </p:sp>
      <p:sp>
        <p:nvSpPr>
          <p:cNvPr id="2" name="1 Rectángulo"/>
          <p:cNvSpPr/>
          <p:nvPr/>
        </p:nvSpPr>
        <p:spPr>
          <a:xfrm>
            <a:off x="2195736" y="3212976"/>
            <a:ext cx="5220580" cy="584775"/>
          </a:xfrm>
          <a:prstGeom prst="rect">
            <a:avLst/>
          </a:prstGeom>
        </p:spPr>
        <p:txBody>
          <a:bodyPr wrap="square">
            <a:spAutoFit/>
          </a:bodyPr>
          <a:lstStyle/>
          <a:p>
            <a:pPr algn="ctr"/>
            <a:r>
              <a:rPr lang="es-MX" sz="3200" b="1" dirty="0">
                <a:solidFill>
                  <a:srgbClr val="827541"/>
                </a:solidFill>
              </a:rPr>
              <a:t>Ventajas de las </a:t>
            </a:r>
            <a:r>
              <a:rPr lang="es-MX" sz="3200" b="1" dirty="0" smtClean="0">
                <a:solidFill>
                  <a:srgbClr val="827541"/>
                </a:solidFill>
              </a:rPr>
              <a:t>Pymes</a:t>
            </a:r>
            <a:endParaRPr lang="es-MX" sz="3200" b="1" dirty="0">
              <a:solidFill>
                <a:srgbClr val="827541"/>
              </a:solidFill>
            </a:endParaRPr>
          </a:p>
        </p:txBody>
      </p:sp>
      <p:pic>
        <p:nvPicPr>
          <p:cNvPr id="10242" name="Picture 2" descr="Resultado de imagen para OBJETIV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944" y="3856260"/>
            <a:ext cx="1372939" cy="1372940"/>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upo 10"/>
          <p:cNvGrpSpPr/>
          <p:nvPr/>
        </p:nvGrpSpPr>
        <p:grpSpPr>
          <a:xfrm>
            <a:off x="0" y="0"/>
            <a:ext cx="9144000" cy="620691"/>
            <a:chOff x="0" y="0"/>
            <a:chExt cx="9144000" cy="620691"/>
          </a:xfrm>
        </p:grpSpPr>
        <p:sp>
          <p:nvSpPr>
            <p:cNvPr id="12"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4" name="Picture 2"/>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10764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996690" y="1063696"/>
            <a:ext cx="7416824" cy="584775"/>
          </a:xfrm>
          <a:prstGeom prst="rect">
            <a:avLst/>
          </a:prstGeom>
        </p:spPr>
        <p:txBody>
          <a:bodyPr wrap="square">
            <a:spAutoFit/>
          </a:bodyPr>
          <a:lstStyle/>
          <a:p>
            <a:pPr algn="ctr"/>
            <a:r>
              <a:rPr lang="es-MX" sz="3200" b="1" dirty="0">
                <a:solidFill>
                  <a:srgbClr val="827541"/>
                </a:solidFill>
              </a:rPr>
              <a:t>Desventajas de las Pymes:</a:t>
            </a:r>
          </a:p>
        </p:txBody>
      </p:sp>
      <p:graphicFrame>
        <p:nvGraphicFramePr>
          <p:cNvPr id="2" name="Diagrama 1"/>
          <p:cNvGraphicFramePr/>
          <p:nvPr>
            <p:extLst/>
          </p:nvPr>
        </p:nvGraphicFramePr>
        <p:xfrm>
          <a:off x="-106076" y="1433157"/>
          <a:ext cx="8604448" cy="4961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9" name="Grupo 8"/>
          <p:cNvGrpSpPr/>
          <p:nvPr/>
        </p:nvGrpSpPr>
        <p:grpSpPr>
          <a:xfrm>
            <a:off x="0" y="0"/>
            <a:ext cx="9144000" cy="620691"/>
            <a:chOff x="0" y="0"/>
            <a:chExt cx="9144000" cy="620691"/>
          </a:xfrm>
        </p:grpSpPr>
        <p:sp>
          <p:nvSpPr>
            <p:cNvPr id="14"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6"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216602"/>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59590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1556792"/>
            <a:ext cx="8229600" cy="3231232"/>
          </a:xfrm>
        </p:spPr>
        <p:txBody>
          <a:bodyPr>
            <a:noAutofit/>
          </a:bodyPr>
          <a:lstStyle/>
          <a:p>
            <a:r>
              <a:rPr lang="es-ES" sz="3600" dirty="0">
                <a:solidFill>
                  <a:srgbClr val="A39867"/>
                </a:solidFill>
                <a:latin typeface="Century Gothic" pitchFamily="34" charset="0"/>
              </a:rPr>
              <a:t/>
            </a:r>
            <a:br>
              <a:rPr lang="es-ES" sz="3600" dirty="0">
                <a:solidFill>
                  <a:srgbClr val="A39867"/>
                </a:solidFill>
                <a:latin typeface="Century Gothic" pitchFamily="34" charset="0"/>
              </a:rPr>
            </a:br>
            <a:r>
              <a:rPr lang="es-ES" sz="3600" dirty="0" smtClean="0">
                <a:solidFill>
                  <a:srgbClr val="A39867"/>
                </a:solidFill>
                <a:latin typeface="Century Gothic" pitchFamily="34" charset="0"/>
              </a:rPr>
              <a:t>1.3 TIPO </a:t>
            </a:r>
            <a:r>
              <a:rPr lang="es-ES" sz="3600" dirty="0">
                <a:solidFill>
                  <a:srgbClr val="A39867"/>
                </a:solidFill>
                <a:latin typeface="Century Gothic" pitchFamily="34" charset="0"/>
              </a:rPr>
              <a:t>DE SOCIEDAD MERCANTIL DE LA MIPYME Y PROPIEDAD DEL NEGOCIO</a:t>
            </a:r>
            <a:endParaRPr lang="es-MX" sz="3600" dirty="0">
              <a:solidFill>
                <a:srgbClr val="A39867"/>
              </a:solidFill>
              <a:latin typeface="Century Gothic" pitchFamily="34" charset="0"/>
            </a:endParaRPr>
          </a:p>
        </p:txBody>
      </p:sp>
      <p:grpSp>
        <p:nvGrpSpPr>
          <p:cNvPr id="8" name="Grupo 7"/>
          <p:cNvGrpSpPr/>
          <p:nvPr/>
        </p:nvGrpSpPr>
        <p:grpSpPr>
          <a:xfrm>
            <a:off x="0" y="0"/>
            <a:ext cx="9144000" cy="620691"/>
            <a:chOff x="0" y="0"/>
            <a:chExt cx="9144000" cy="620691"/>
          </a:xfrm>
        </p:grpSpPr>
        <p:sp>
          <p:nvSpPr>
            <p:cNvPr id="9"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64506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7787208" cy="5217443"/>
          </a:xfrm>
        </p:spPr>
        <p:txBody>
          <a:bodyPr>
            <a:normAutofit/>
          </a:bodyPr>
          <a:lstStyle/>
          <a:p>
            <a:pPr marL="0" indent="0">
              <a:buNone/>
            </a:pPr>
            <a:endParaRPr lang="es-MX" sz="2400" dirty="0" smtClean="0">
              <a:latin typeface="Century Gothic" pitchFamily="34" charset="0"/>
            </a:endParaRPr>
          </a:p>
          <a:p>
            <a:pPr marL="0" indent="0">
              <a:buNone/>
            </a:pPr>
            <a:endParaRPr lang="es-MX" sz="2400" dirty="0">
              <a:latin typeface="Century Gothic" pitchFamily="34" charset="0"/>
            </a:endParaRPr>
          </a:p>
          <a:p>
            <a:pPr marL="0" indent="0">
              <a:buNone/>
            </a:pPr>
            <a:endParaRPr lang="es-MX" sz="2400" dirty="0" smtClean="0">
              <a:latin typeface="Century Gothic" pitchFamily="34" charset="0"/>
            </a:endParaRPr>
          </a:p>
          <a:p>
            <a:pPr marL="0" indent="0">
              <a:buNone/>
            </a:pPr>
            <a:endParaRPr lang="es-MX" sz="2800" dirty="0" smtClean="0">
              <a:latin typeface="Century Gothic" pitchFamily="34" charset="0"/>
            </a:endParaRPr>
          </a:p>
          <a:p>
            <a:pPr marL="0" indent="0">
              <a:buNone/>
            </a:pPr>
            <a:endParaRPr lang="es-MX" sz="2800" dirty="0">
              <a:latin typeface="Century Gothic" pitchFamily="34" charset="0"/>
            </a:endParaRPr>
          </a:p>
          <a:p>
            <a:pPr marL="0" indent="0">
              <a:buNone/>
            </a:pPr>
            <a:endParaRPr lang="es-MX" sz="2800" dirty="0" smtClean="0">
              <a:latin typeface="Century Gothic" pitchFamily="34" charset="0"/>
            </a:endParaRPr>
          </a:p>
          <a:p>
            <a:endParaRPr lang="es-MX" sz="2800" dirty="0" smtClean="0">
              <a:latin typeface="Century Gothic" pitchFamily="34" charset="0"/>
            </a:endParaRPr>
          </a:p>
          <a:p>
            <a:pPr marL="0" indent="0">
              <a:buNone/>
            </a:pPr>
            <a:endParaRPr lang="es-MX" dirty="0">
              <a:latin typeface="Century Gothic" pitchFamily="34" charset="0"/>
            </a:endParaRPr>
          </a:p>
          <a:p>
            <a:endParaRPr lang="es-MX" sz="2400" dirty="0"/>
          </a:p>
          <a:p>
            <a:pPr marL="0" indent="0">
              <a:buNone/>
            </a:pPr>
            <a:endParaRPr lang="es-MX" sz="2400" dirty="0" smtClean="0">
              <a:latin typeface="Century Gothic" pitchFamily="34" charset="0"/>
            </a:endParaRPr>
          </a:p>
          <a:p>
            <a:endParaRPr lang="es-MX" sz="2400" dirty="0" smtClean="0">
              <a:latin typeface="Century Gothic" pitchFamily="34" charset="0"/>
            </a:endParaRPr>
          </a:p>
        </p:txBody>
      </p:sp>
      <p:sp>
        <p:nvSpPr>
          <p:cNvPr id="2" name="1 Rectángulo"/>
          <p:cNvSpPr/>
          <p:nvPr/>
        </p:nvSpPr>
        <p:spPr>
          <a:xfrm>
            <a:off x="359532" y="940585"/>
            <a:ext cx="8424936" cy="830997"/>
          </a:xfrm>
          <a:prstGeom prst="rect">
            <a:avLst/>
          </a:prstGeom>
        </p:spPr>
        <p:txBody>
          <a:bodyPr wrap="square">
            <a:spAutoFit/>
          </a:bodyPr>
          <a:lstStyle/>
          <a:p>
            <a:pPr algn="ctr"/>
            <a:r>
              <a:rPr lang="es-MX" sz="2400" b="1" dirty="0">
                <a:solidFill>
                  <a:srgbClr val="A39867"/>
                </a:solidFill>
                <a:latin typeface="Century Gothic" pitchFamily="34" charset="0"/>
              </a:rPr>
              <a:t>La Ley general de sociedades mercantiles reconoce las siguientes </a:t>
            </a:r>
            <a:r>
              <a:rPr lang="es-MX" sz="2400" b="1" dirty="0" smtClean="0">
                <a:solidFill>
                  <a:srgbClr val="A39867"/>
                </a:solidFill>
                <a:latin typeface="Century Gothic" pitchFamily="34" charset="0"/>
              </a:rPr>
              <a:t>sociedades:</a:t>
            </a:r>
            <a:endParaRPr lang="es-MX" sz="2400" b="1" dirty="0">
              <a:solidFill>
                <a:srgbClr val="A39867"/>
              </a:solidFill>
              <a:latin typeface="Century Gothic" pitchFamily="34" charset="0"/>
            </a:endParaRPr>
          </a:p>
        </p:txBody>
      </p:sp>
      <p:graphicFrame>
        <p:nvGraphicFramePr>
          <p:cNvPr id="4" name="Diagrama 3"/>
          <p:cNvGraphicFramePr/>
          <p:nvPr>
            <p:extLst/>
          </p:nvPr>
        </p:nvGraphicFramePr>
        <p:xfrm>
          <a:off x="1763688" y="20969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0" name="Grupo 9"/>
          <p:cNvGrpSpPr/>
          <p:nvPr/>
        </p:nvGrpSpPr>
        <p:grpSpPr>
          <a:xfrm>
            <a:off x="0" y="0"/>
            <a:ext cx="9144000" cy="620691"/>
            <a:chOff x="0" y="0"/>
            <a:chExt cx="9144000" cy="620691"/>
          </a:xfrm>
        </p:grpSpPr>
        <p:sp>
          <p:nvSpPr>
            <p:cNvPr id="11"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3"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05271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b="1" dirty="0"/>
          </a:p>
        </p:txBody>
      </p:sp>
      <p:sp>
        <p:nvSpPr>
          <p:cNvPr id="4" name="1 Título"/>
          <p:cNvSpPr txBox="1">
            <a:spLocks/>
          </p:cNvSpPr>
          <p:nvPr/>
        </p:nvSpPr>
        <p:spPr>
          <a:xfrm>
            <a:off x="460470" y="321297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b="1" dirty="0"/>
          </a:p>
        </p:txBody>
      </p:sp>
      <p:sp>
        <p:nvSpPr>
          <p:cNvPr id="5" name="1 Título"/>
          <p:cNvSpPr txBox="1">
            <a:spLocks/>
          </p:cNvSpPr>
          <p:nvPr/>
        </p:nvSpPr>
        <p:spPr>
          <a:xfrm>
            <a:off x="611623" y="1456749"/>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t> </a:t>
            </a:r>
            <a:endParaRPr lang="es-MX" b="1" dirty="0"/>
          </a:p>
        </p:txBody>
      </p:sp>
      <p:sp>
        <p:nvSpPr>
          <p:cNvPr id="9" name="Título 8"/>
          <p:cNvSpPr>
            <a:spLocks noGrp="1"/>
          </p:cNvSpPr>
          <p:nvPr>
            <p:ph type="title"/>
          </p:nvPr>
        </p:nvSpPr>
        <p:spPr>
          <a:xfrm>
            <a:off x="414056" y="1506282"/>
            <a:ext cx="8229600" cy="534380"/>
          </a:xfrm>
        </p:spPr>
        <p:txBody>
          <a:bodyPr>
            <a:noAutofit/>
          </a:bodyPr>
          <a:lstStyle/>
          <a:p>
            <a:pPr lvl="1" algn="ctr" rtl="0">
              <a:spcBef>
                <a:spcPct val="0"/>
              </a:spcBef>
            </a:pPr>
            <a:r>
              <a:rPr lang="es-ES" sz="2400" b="1" dirty="0">
                <a:solidFill>
                  <a:srgbClr val="908B70"/>
                </a:solidFill>
                <a:latin typeface="Century Gothic" pitchFamily="34" charset="0"/>
              </a:rPr>
              <a:t>1.4</a:t>
            </a:r>
            <a:r>
              <a:rPr lang="es-ES" sz="2400" b="1" dirty="0">
                <a:solidFill>
                  <a:srgbClr val="544D01"/>
                </a:solidFill>
                <a:latin typeface="Century Gothic" pitchFamily="34" charset="0"/>
              </a:rPr>
              <a:t>   </a:t>
            </a:r>
            <a:r>
              <a:rPr lang="es-ES" sz="2400" b="1" dirty="0">
                <a:solidFill>
                  <a:srgbClr val="908B70"/>
                </a:solidFill>
                <a:latin typeface="Century Gothic" pitchFamily="34" charset="0"/>
              </a:rPr>
              <a:t>El empresario. Características personales que contribuyen al éxito.</a:t>
            </a:r>
            <a:r>
              <a:rPr lang="en-US" sz="2400" b="1" dirty="0">
                <a:solidFill>
                  <a:srgbClr val="908B70"/>
                </a:solidFill>
                <a:latin typeface="Century Gothic" pitchFamily="34" charset="0"/>
              </a:rPr>
              <a:t/>
            </a:r>
            <a:br>
              <a:rPr lang="en-US" sz="2400" b="1" dirty="0">
                <a:solidFill>
                  <a:srgbClr val="908B70"/>
                </a:solidFill>
                <a:latin typeface="Century Gothic" pitchFamily="34" charset="0"/>
              </a:rPr>
            </a:br>
            <a:endParaRPr lang="es-MX" sz="4400" b="1" dirty="0">
              <a:solidFill>
                <a:srgbClr val="908B70"/>
              </a:solidFill>
              <a:effectLst>
                <a:outerShdw blurRad="38100" dist="38100" dir="2700000" algn="tl">
                  <a:srgbClr val="000000">
                    <a:alpha val="43137"/>
                  </a:srgbClr>
                </a:outerShdw>
              </a:effectLst>
              <a:latin typeface="Century Gothic" pitchFamily="34" charset="0"/>
              <a:cs typeface="Times New Roman" panose="02020603050405020304" pitchFamily="18" charset="0"/>
            </a:endParaRPr>
          </a:p>
        </p:txBody>
      </p:sp>
      <p:sp>
        <p:nvSpPr>
          <p:cNvPr id="2" name="Rectángulo 1"/>
          <p:cNvSpPr/>
          <p:nvPr/>
        </p:nvSpPr>
        <p:spPr>
          <a:xfrm>
            <a:off x="457197" y="2204864"/>
            <a:ext cx="8384023" cy="3570208"/>
          </a:xfrm>
          <a:prstGeom prst="rect">
            <a:avLst/>
          </a:prstGeom>
        </p:spPr>
        <p:txBody>
          <a:bodyPr wrap="square">
            <a:spAutoFit/>
          </a:bodyPr>
          <a:lstStyle/>
          <a:p>
            <a:pPr algn="just"/>
            <a:r>
              <a:rPr lang="es-MX" sz="2400" dirty="0"/>
              <a:t>Un empresario es una persona que, con información, conocimientos, contactos y altos niveles de innovación y creatividad, reúne dinero, equipos, materias primas y personal con el fin de poner en marcha una empresa y lograr el éxito</a:t>
            </a:r>
            <a:r>
              <a:rPr lang="es-MX" sz="2400" dirty="0" smtClean="0"/>
              <a:t>.</a:t>
            </a:r>
          </a:p>
          <a:p>
            <a:pPr algn="just"/>
            <a:endParaRPr lang="es-MX" sz="2400" dirty="0"/>
          </a:p>
          <a:p>
            <a:pPr lvl="1" algn="just"/>
            <a:r>
              <a:rPr lang="es-MX" sz="2400" dirty="0"/>
              <a:t>Sin embargo, para ser un </a:t>
            </a:r>
            <a:r>
              <a:rPr lang="es-MX" sz="2400" b="1" dirty="0"/>
              <a:t>empresario exitoso </a:t>
            </a:r>
            <a:r>
              <a:rPr lang="es-MX" sz="2400" dirty="0"/>
              <a:t>debes tratar de desarrollar ciertas capacidades que influyen en el éxito de cualquier empresa. </a:t>
            </a:r>
          </a:p>
          <a:p>
            <a:pPr marL="457200" indent="-457200" algn="just">
              <a:spcBef>
                <a:spcPts val="1200"/>
              </a:spcBef>
              <a:spcAft>
                <a:spcPts val="1200"/>
              </a:spcAft>
              <a:buFont typeface="Arial" pitchFamily="34" charset="0"/>
              <a:buChar char="•"/>
            </a:pPr>
            <a:endParaRPr lang="es-MX" sz="2400" dirty="0"/>
          </a:p>
        </p:txBody>
      </p:sp>
      <p:grpSp>
        <p:nvGrpSpPr>
          <p:cNvPr id="15" name="Grupo 14"/>
          <p:cNvGrpSpPr/>
          <p:nvPr/>
        </p:nvGrpSpPr>
        <p:grpSpPr>
          <a:xfrm>
            <a:off x="0" y="0"/>
            <a:ext cx="9144000" cy="620691"/>
            <a:chOff x="0" y="0"/>
            <a:chExt cx="9144000" cy="620691"/>
          </a:xfrm>
        </p:grpSpPr>
        <p:sp>
          <p:nvSpPr>
            <p:cNvPr id="16"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8"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72828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Capacidad para luchar frente a los inconvenientes del entorno"/>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2052255" y="980728"/>
            <a:ext cx="5174840" cy="517484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upo 7"/>
          <p:cNvGrpSpPr/>
          <p:nvPr/>
        </p:nvGrpSpPr>
        <p:grpSpPr>
          <a:xfrm>
            <a:off x="0" y="0"/>
            <a:ext cx="9144000" cy="620691"/>
            <a:chOff x="0" y="0"/>
            <a:chExt cx="9144000" cy="620691"/>
          </a:xfrm>
        </p:grpSpPr>
        <p:sp>
          <p:nvSpPr>
            <p:cNvPr id="9"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41961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503579" y="313749"/>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sz="3600" b="1" dirty="0">
              <a:latin typeface="Times New Roman" panose="02020603050405020304" pitchFamily="18" charset="0"/>
              <a:cs typeface="Times New Roman" panose="02020603050405020304" pitchFamily="18" charset="0"/>
            </a:endParaRPr>
          </a:p>
        </p:txBody>
      </p:sp>
      <p:sp>
        <p:nvSpPr>
          <p:cNvPr id="5" name="1 Título"/>
          <p:cNvSpPr txBox="1">
            <a:spLocks/>
          </p:cNvSpPr>
          <p:nvPr/>
        </p:nvSpPr>
        <p:spPr>
          <a:xfrm>
            <a:off x="611623" y="1456749"/>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t> </a:t>
            </a:r>
            <a:endParaRPr lang="es-MX" b="1" dirty="0"/>
          </a:p>
        </p:txBody>
      </p:sp>
      <p:sp>
        <p:nvSpPr>
          <p:cNvPr id="10" name="Rectángulo 9"/>
          <p:cNvSpPr/>
          <p:nvPr/>
        </p:nvSpPr>
        <p:spPr>
          <a:xfrm>
            <a:off x="323528" y="1196752"/>
            <a:ext cx="5184576" cy="181588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1" algn="just"/>
            <a:r>
              <a:rPr lang="es-MX" sz="1400" b="1" dirty="0">
                <a:solidFill>
                  <a:srgbClr val="908B70"/>
                </a:solidFill>
                <a:latin typeface="Century Gothic" pitchFamily="34" charset="0"/>
              </a:rPr>
              <a:t>1. Capacidad de detectar oportunidades</a:t>
            </a:r>
          </a:p>
          <a:p>
            <a:pPr algn="just"/>
            <a:r>
              <a:rPr lang="es-MX" sz="1400" dirty="0">
                <a:latin typeface="Century Gothic" pitchFamily="34" charset="0"/>
              </a:rPr>
              <a:t>Un empresario exitoso debe tener “olfato” para visualizar un negocio donde la mayoría de las personas sólo ven caos, contradicciones, dificultades o inclusive amenazas. Es por esto que si quieres ser un empresario exitoso debes estar informado permanentemente sobre las novedades y cambios en tu sector y tener la curiosidad suficiente para conocer e investigar el entorno y a tus clientes</a:t>
            </a:r>
            <a:r>
              <a:rPr lang="es-MX" sz="1400" dirty="0" smtClean="0">
                <a:latin typeface="Century Gothic" pitchFamily="34" charset="0"/>
              </a:rPr>
              <a:t>.</a:t>
            </a:r>
            <a:endParaRPr lang="es-MX" sz="1400" cap="all" dirty="0">
              <a:latin typeface="Century Gothic" pitchFamily="34" charset="0"/>
            </a:endParaRPr>
          </a:p>
        </p:txBody>
      </p:sp>
      <p:sp>
        <p:nvSpPr>
          <p:cNvPr id="6" name="5 Rectángulo"/>
          <p:cNvSpPr/>
          <p:nvPr/>
        </p:nvSpPr>
        <p:spPr>
          <a:xfrm>
            <a:off x="3923928" y="3817345"/>
            <a:ext cx="4572000" cy="1815882"/>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lvl="1" algn="just"/>
            <a:r>
              <a:rPr lang="es-MX" sz="1400" b="1" dirty="0">
                <a:solidFill>
                  <a:srgbClr val="908B70"/>
                </a:solidFill>
                <a:latin typeface="Century Gothic" pitchFamily="34" charset="0"/>
              </a:rPr>
              <a:t>2. Capacidad de innovar o crear</a:t>
            </a:r>
          </a:p>
          <a:p>
            <a:pPr algn="just"/>
            <a:r>
              <a:rPr lang="es-MX" sz="1400" dirty="0">
                <a:latin typeface="Century Gothic" pitchFamily="34" charset="0"/>
              </a:rPr>
              <a:t>Debes tener la capacidad de crear nuevos productos o servicios para satisfacer de manera eficiente las necesidades de tus clientes, actuales o potenciales. Para lograr esto infórmate y usa tu inteligencia en la producción y comercialización para obtener mejores resultados. Además, no debes temer a hacer las cosas diferentes.  </a:t>
            </a:r>
          </a:p>
        </p:txBody>
      </p:sp>
      <p:pic>
        <p:nvPicPr>
          <p:cNvPr id="2050" name="Picture 2" descr="Image result for oportunidades"/>
          <p:cNvPicPr>
            <a:picLocks noChangeAspect="1" noChangeArrowheads="1"/>
          </p:cNvPicPr>
          <p:nvPr/>
        </p:nvPicPr>
        <p:blipFill>
          <a:blip r:embed="rId2" cstate="print">
            <a:clrChange>
              <a:clrFrom>
                <a:srgbClr val="E8F3F5"/>
              </a:clrFrom>
              <a:clrTo>
                <a:srgbClr val="E8F3F5">
                  <a:alpha val="0"/>
                </a:srgbClr>
              </a:clrTo>
            </a:clrChange>
            <a:extLst>
              <a:ext uri="{28A0092B-C50C-407E-A947-70E740481C1C}">
                <a14:useLocalDpi xmlns:a14="http://schemas.microsoft.com/office/drawing/2010/main" val="0"/>
              </a:ext>
            </a:extLst>
          </a:blip>
          <a:srcRect/>
          <a:stretch>
            <a:fillRect/>
          </a:stretch>
        </p:blipFill>
        <p:spPr bwMode="auto">
          <a:xfrm>
            <a:off x="5802558" y="1140319"/>
            <a:ext cx="2693370" cy="189892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2" name="Picture 4" descr="Image result for capacidad de innovar y crear"/>
          <p:cNvPicPr>
            <a:picLocks noChangeAspect="1" noChangeArrowheads="1"/>
          </p:cNvPicPr>
          <p:nvPr/>
        </p:nvPicPr>
        <p:blipFill>
          <a:blip r:embed="rId3">
            <a:clrChange>
              <a:clrFrom>
                <a:srgbClr val="DDDDD3"/>
              </a:clrFrom>
              <a:clrTo>
                <a:srgbClr val="DDDDD3">
                  <a:alpha val="0"/>
                </a:srgbClr>
              </a:clrTo>
            </a:clrChange>
            <a:extLst>
              <a:ext uri="{28A0092B-C50C-407E-A947-70E740481C1C}">
                <a14:useLocalDpi xmlns:a14="http://schemas.microsoft.com/office/drawing/2010/main" val="0"/>
              </a:ext>
            </a:extLst>
          </a:blip>
          <a:srcRect/>
          <a:stretch>
            <a:fillRect/>
          </a:stretch>
        </p:blipFill>
        <p:spPr bwMode="auto">
          <a:xfrm>
            <a:off x="180899" y="3933196"/>
            <a:ext cx="3702749" cy="182017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16" name="Grupo 15"/>
          <p:cNvGrpSpPr/>
          <p:nvPr/>
        </p:nvGrpSpPr>
        <p:grpSpPr>
          <a:xfrm>
            <a:off x="0" y="0"/>
            <a:ext cx="9144000" cy="620691"/>
            <a:chOff x="0" y="0"/>
            <a:chExt cx="9144000" cy="620691"/>
          </a:xfrm>
        </p:grpSpPr>
        <p:sp>
          <p:nvSpPr>
            <p:cNvPr id="17"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9"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72586"/>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27452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503579" y="313749"/>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sz="3600" b="1" dirty="0">
              <a:latin typeface="Times New Roman" panose="02020603050405020304" pitchFamily="18" charset="0"/>
              <a:cs typeface="Times New Roman" panose="02020603050405020304" pitchFamily="18" charset="0"/>
            </a:endParaRPr>
          </a:p>
        </p:txBody>
      </p:sp>
      <p:sp>
        <p:nvSpPr>
          <p:cNvPr id="5" name="1 Título"/>
          <p:cNvSpPr txBox="1">
            <a:spLocks/>
          </p:cNvSpPr>
          <p:nvPr/>
        </p:nvSpPr>
        <p:spPr>
          <a:xfrm>
            <a:off x="611623" y="1456749"/>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t> </a:t>
            </a:r>
            <a:endParaRPr lang="es-MX" b="1" dirty="0"/>
          </a:p>
        </p:txBody>
      </p:sp>
      <p:sp>
        <p:nvSpPr>
          <p:cNvPr id="10" name="Rectángulo 9"/>
          <p:cNvSpPr/>
          <p:nvPr/>
        </p:nvSpPr>
        <p:spPr>
          <a:xfrm>
            <a:off x="503579" y="1196752"/>
            <a:ext cx="4716493" cy="203132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1" algn="ctr"/>
            <a:r>
              <a:rPr lang="es-MX" sz="1400" b="1" dirty="0" smtClean="0">
                <a:solidFill>
                  <a:srgbClr val="908B70"/>
                </a:solidFill>
                <a:latin typeface="Century Gothic" pitchFamily="34" charset="0"/>
              </a:rPr>
              <a:t>3</a:t>
            </a:r>
            <a:r>
              <a:rPr lang="es-MX" sz="1400" b="1" dirty="0">
                <a:solidFill>
                  <a:srgbClr val="908B70"/>
                </a:solidFill>
                <a:latin typeface="Century Gothic" pitchFamily="34" charset="0"/>
              </a:rPr>
              <a:t>. Capacidad para luchar frente a los inconvenientes del entorno</a:t>
            </a:r>
          </a:p>
          <a:p>
            <a:pPr algn="just"/>
            <a:r>
              <a:rPr lang="es-MX" sz="1400" dirty="0">
                <a:latin typeface="Century Gothic" pitchFamily="34" charset="0"/>
              </a:rPr>
              <a:t>Tu vida como empresario siempre estará llena de retos y vicisitudes, por lo que tanto tú como tu empresa deben ser flexibles para adecuarse rápidamente al entorno. Tu labor como empresario es anticiparte a los cambios y estar listo para adecuarte a ellos. Evita que te sorprendan sin estar preparado. </a:t>
            </a:r>
            <a:endParaRPr lang="es-MX" sz="1400" dirty="0" smtClean="0">
              <a:latin typeface="Century Gothic" pitchFamily="34" charset="0"/>
            </a:endParaRPr>
          </a:p>
        </p:txBody>
      </p:sp>
      <p:sp>
        <p:nvSpPr>
          <p:cNvPr id="2" name="1 Rectángulo"/>
          <p:cNvSpPr/>
          <p:nvPr/>
        </p:nvSpPr>
        <p:spPr>
          <a:xfrm>
            <a:off x="3995936" y="3861048"/>
            <a:ext cx="4572000" cy="160043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lvl="1" algn="ctr"/>
            <a:r>
              <a:rPr lang="es-MX" sz="1400" b="1" dirty="0">
                <a:solidFill>
                  <a:srgbClr val="908B70"/>
                </a:solidFill>
                <a:latin typeface="Century Gothic" pitchFamily="34" charset="0"/>
              </a:rPr>
              <a:t>4. Capacidad de adaptación a los cambios</a:t>
            </a:r>
          </a:p>
          <a:p>
            <a:pPr algn="just"/>
            <a:r>
              <a:rPr lang="es-MX" sz="1400" dirty="0">
                <a:latin typeface="Century Gothic" pitchFamily="34" charset="0"/>
              </a:rPr>
              <a:t>Los cambios son normales y saludables para un empresario exitoso, pues se trata de personas optimistas que -con entusiasmo, esfuerzo, conocimientos y muchas horas de trabajo-, se anticipan y responden siendo capaces de convertir una amenaza en una oportunidad</a:t>
            </a:r>
            <a:r>
              <a:rPr lang="es-MX" sz="1400" dirty="0" smtClean="0">
                <a:latin typeface="Century Gothic" pitchFamily="34" charset="0"/>
              </a:rPr>
              <a:t>.</a:t>
            </a:r>
            <a:endParaRPr lang="es-MX" sz="1400" dirty="0">
              <a:latin typeface="Century Gothic" pitchFamily="34" charset="0"/>
            </a:endParaRPr>
          </a:p>
        </p:txBody>
      </p:sp>
      <p:pic>
        <p:nvPicPr>
          <p:cNvPr id="4098" name="Picture 2" descr="Image result for problem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45710" y="1209165"/>
            <a:ext cx="3175281" cy="166878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100" name="Picture 4" descr="Image result for adaptars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5961" y="3477793"/>
            <a:ext cx="3153638" cy="23669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16" name="Grupo 15"/>
          <p:cNvGrpSpPr/>
          <p:nvPr/>
        </p:nvGrpSpPr>
        <p:grpSpPr>
          <a:xfrm>
            <a:off x="0" y="0"/>
            <a:ext cx="9144000" cy="620691"/>
            <a:chOff x="0" y="0"/>
            <a:chExt cx="9144000" cy="620691"/>
          </a:xfrm>
        </p:grpSpPr>
        <p:sp>
          <p:nvSpPr>
            <p:cNvPr id="17"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9"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73202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MX" b="1" dirty="0"/>
          </a:p>
        </p:txBody>
      </p:sp>
      <p:sp>
        <p:nvSpPr>
          <p:cNvPr id="5" name="1 Título"/>
          <p:cNvSpPr txBox="1">
            <a:spLocks/>
          </p:cNvSpPr>
          <p:nvPr/>
        </p:nvSpPr>
        <p:spPr>
          <a:xfrm>
            <a:off x="611623" y="1456749"/>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t> </a:t>
            </a:r>
            <a:endParaRPr lang="es-MX" b="1" dirty="0"/>
          </a:p>
        </p:txBody>
      </p:sp>
      <p:sp>
        <p:nvSpPr>
          <p:cNvPr id="2" name="Rectángulo 1"/>
          <p:cNvSpPr/>
          <p:nvPr/>
        </p:nvSpPr>
        <p:spPr>
          <a:xfrm>
            <a:off x="469418" y="1456749"/>
            <a:ext cx="5326717" cy="141577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1" algn="ctr"/>
            <a:r>
              <a:rPr lang="es-MX" sz="1400" b="1" dirty="0">
                <a:solidFill>
                  <a:srgbClr val="908B70"/>
                </a:solidFill>
                <a:latin typeface="Century Gothic" pitchFamily="34" charset="0"/>
              </a:rPr>
              <a:t>5. Capacidad de dirección</a:t>
            </a:r>
          </a:p>
          <a:p>
            <a:pPr algn="just"/>
            <a:r>
              <a:rPr lang="es-MX" sz="1200" dirty="0">
                <a:latin typeface="Century Gothic" pitchFamily="34" charset="0"/>
              </a:rPr>
              <a:t>Los empresarios exitosos son capaces de planificar, organizar, dirigir y controlar las actividades de su empresa, pero sobre todo capaces de </a:t>
            </a:r>
            <a:r>
              <a:rPr lang="es-MX" sz="1200" dirty="0" err="1">
                <a:latin typeface="Century Gothic" pitchFamily="34" charset="0"/>
              </a:rPr>
              <a:t>liderarel</a:t>
            </a:r>
            <a:r>
              <a:rPr lang="es-MX" sz="1200" dirty="0">
                <a:latin typeface="Century Gothic" pitchFamily="34" charset="0"/>
              </a:rPr>
              <a:t> proceso dinámico de visión, creación y cambio. Y es que se trata de personas capaces de conducir un equipo, pero también de inspirar a los colaboradores a alcanzar las metas. Por eso, debes desarrollar habilidades de liderazgo</a:t>
            </a:r>
            <a:r>
              <a:rPr lang="es-MX" sz="1200" dirty="0" smtClean="0">
                <a:latin typeface="Century Gothic" pitchFamily="34" charset="0"/>
              </a:rPr>
              <a:t>.</a:t>
            </a:r>
          </a:p>
        </p:txBody>
      </p:sp>
      <p:sp>
        <p:nvSpPr>
          <p:cNvPr id="7" name="6 Rectángulo"/>
          <p:cNvSpPr/>
          <p:nvPr/>
        </p:nvSpPr>
        <p:spPr>
          <a:xfrm>
            <a:off x="4302224" y="3967707"/>
            <a:ext cx="3921990" cy="193899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1" algn="ctr"/>
            <a:r>
              <a:rPr lang="es-MX" sz="1200" b="1" dirty="0">
                <a:solidFill>
                  <a:srgbClr val="908B70"/>
                </a:solidFill>
                <a:latin typeface="Century Gothic" pitchFamily="34" charset="0"/>
              </a:rPr>
              <a:t>6. Capacidad para tomar riesgos calculados</a:t>
            </a:r>
          </a:p>
          <a:p>
            <a:pPr algn="just"/>
            <a:r>
              <a:rPr lang="es-MX" sz="1200" dirty="0">
                <a:latin typeface="Century Gothic" pitchFamily="34" charset="0"/>
              </a:rPr>
              <a:t>Un empresario exitoso se preocupa constantemente de reunir información que le permita tomar decisiones con el mayor grado de certidumbre posible. No arriesga su capital ni lo que tiene en ningún negocio que no haya analizado previamente. Sin embargo, tampoco se queda en la inacción sin tomar riesgos, sino que logra un equilibrio entre ambas opciones</a:t>
            </a:r>
            <a:r>
              <a:rPr lang="es-MX" sz="1200" dirty="0" smtClean="0">
                <a:latin typeface="Century Gothic" pitchFamily="34" charset="0"/>
              </a:rPr>
              <a:t>.</a:t>
            </a:r>
            <a:endParaRPr lang="es-MX" sz="1200" dirty="0">
              <a:latin typeface="Century Gothic" pitchFamily="34" charset="0"/>
            </a:endParaRPr>
          </a:p>
        </p:txBody>
      </p:sp>
      <p:pic>
        <p:nvPicPr>
          <p:cNvPr id="1026" name="Picture 2" descr="Image result for direc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1061941"/>
            <a:ext cx="1996030" cy="199603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AutoShape 4" descr="Image result for direc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6" name="AutoShape 8" descr="Image result for direcci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 name="AutoShape 10" descr="Image result for direccion"/>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36" name="Picture 12" descr="Image result for direccion"/>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86801" y="3967707"/>
            <a:ext cx="2981230" cy="155179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18" name="Grupo 17"/>
          <p:cNvGrpSpPr/>
          <p:nvPr/>
        </p:nvGrpSpPr>
        <p:grpSpPr>
          <a:xfrm>
            <a:off x="0" y="0"/>
            <a:ext cx="9144000" cy="620691"/>
            <a:chOff x="0" y="0"/>
            <a:chExt cx="9144000" cy="620691"/>
          </a:xfrm>
        </p:grpSpPr>
        <p:sp>
          <p:nvSpPr>
            <p:cNvPr id="19"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1"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53874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9 Diagrama"/>
          <p:cNvGraphicFramePr/>
          <p:nvPr>
            <p:extLst/>
          </p:nvPr>
        </p:nvGraphicFramePr>
        <p:xfrm>
          <a:off x="927355" y="920640"/>
          <a:ext cx="7289289"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Grupo 7"/>
          <p:cNvGrpSpPr/>
          <p:nvPr/>
        </p:nvGrpSpPr>
        <p:grpSpPr>
          <a:xfrm>
            <a:off x="0" y="0"/>
            <a:ext cx="9144000" cy="620691"/>
            <a:chOff x="0" y="0"/>
            <a:chExt cx="9144000" cy="620691"/>
          </a:xfrm>
        </p:grpSpPr>
        <p:sp>
          <p:nvSpPr>
            <p:cNvPr id="9"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2"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8779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uadroTexto 22"/>
          <p:cNvSpPr txBox="1"/>
          <p:nvPr/>
        </p:nvSpPr>
        <p:spPr>
          <a:xfrm>
            <a:off x="5111447" y="5567227"/>
            <a:ext cx="2771775" cy="196208"/>
          </a:xfrm>
          <a:prstGeom prst="rect">
            <a:avLst/>
          </a:prstGeom>
          <a:noFill/>
        </p:spPr>
        <p:txBody>
          <a:bodyPr wrap="square" rtlCol="0">
            <a:spAutoFit/>
          </a:bodyPr>
          <a:lstStyle/>
          <a:p>
            <a:r>
              <a:rPr lang="es-ES" sz="675" dirty="0">
                <a:solidFill>
                  <a:schemeClr val="bg1"/>
                </a:solidFill>
                <a:latin typeface="Avenir Black"/>
                <a:cs typeface="Avenir Black"/>
              </a:rPr>
              <a:t>                                          </a:t>
            </a:r>
            <a:r>
              <a:rPr lang="es-ES" sz="675" dirty="0">
                <a:solidFill>
                  <a:schemeClr val="bg1"/>
                </a:solidFill>
                <a:latin typeface="Avenir Book"/>
                <a:cs typeface="Avenir Book"/>
              </a:rPr>
              <a:t>Titulo de la presentación</a:t>
            </a:r>
            <a:endParaRPr lang="es-ES" sz="675" dirty="0">
              <a:solidFill>
                <a:schemeClr val="bg1"/>
              </a:solidFill>
              <a:latin typeface="Avenir Black"/>
              <a:cs typeface="Avenir Black"/>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5880942"/>
            <a:ext cx="1152128" cy="804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ángulo 7">
            <a:extLst>
              <a:ext uri="{FF2B5EF4-FFF2-40B4-BE49-F238E27FC236}">
                <a16:creationId xmlns:a16="http://schemas.microsoft.com/office/drawing/2014/main" id="{E415AD7D-1944-4E4E-B779-59D11112D073}"/>
              </a:ext>
            </a:extLst>
          </p:cNvPr>
          <p:cNvSpPr/>
          <p:nvPr/>
        </p:nvSpPr>
        <p:spPr>
          <a:xfrm>
            <a:off x="539552" y="848722"/>
            <a:ext cx="7992888" cy="4196020"/>
          </a:xfrm>
          <a:prstGeom prst="rect">
            <a:avLst/>
          </a:prstGeom>
        </p:spPr>
        <p:txBody>
          <a:bodyPr wrap="square">
            <a:spAutoFit/>
          </a:bodyPr>
          <a:lstStyle/>
          <a:p>
            <a:pPr algn="ctr">
              <a:lnSpc>
                <a:spcPts val="1500"/>
              </a:lnSpc>
            </a:pPr>
            <a:r>
              <a:rPr lang="es-MX" sz="1200" dirty="0">
                <a:latin typeface="Arial" panose="020B0604020202020204" pitchFamily="34" charset="0"/>
                <a:ea typeface="Calibri" panose="020F0502020204030204" pitchFamily="34" charset="0"/>
                <a:cs typeface="Arial" panose="020B0604020202020204" pitchFamily="34" charset="0"/>
              </a:rPr>
              <a:t>Maestro en Derecho </a:t>
            </a:r>
            <a:r>
              <a:rPr lang="es-MX" sz="1200" b="1" dirty="0">
                <a:latin typeface="Arial" panose="020B0604020202020204" pitchFamily="34" charset="0"/>
                <a:ea typeface="Calibri" panose="020F0502020204030204" pitchFamily="34" charset="0"/>
                <a:cs typeface="Arial" panose="020B0604020202020204" pitchFamily="34" charset="0"/>
              </a:rPr>
              <a:t>Juan Carlos Medina Huicochea  </a:t>
            </a:r>
          </a:p>
          <a:p>
            <a:pPr marL="2400300" indent="-2057400" algn="ctr">
              <a:lnSpc>
                <a:spcPts val="1500"/>
              </a:lnSpc>
            </a:pPr>
            <a:r>
              <a:rPr lang="es-MX" sz="1200" dirty="0">
                <a:latin typeface="Arial" panose="020B0604020202020204" pitchFamily="34" charset="0"/>
                <a:ea typeface="Calibri" panose="020F0502020204030204" pitchFamily="34" charset="0"/>
                <a:cs typeface="Arial" panose="020B0604020202020204" pitchFamily="34" charset="0"/>
              </a:rPr>
              <a:t>Encargado del Despacho de la Dirección del Centro Universitario UAEM Nezahualcóyotl </a:t>
            </a:r>
          </a:p>
          <a:p>
            <a:pPr marL="2400300" indent="-2057400" algn="ctr">
              <a:lnSpc>
                <a:spcPts val="1500"/>
              </a:lnSpc>
            </a:pPr>
            <a:endParaRPr lang="es-MX" sz="1200" dirty="0">
              <a:latin typeface="Arial" panose="020B0604020202020204" pitchFamily="34" charset="0"/>
              <a:ea typeface="Calibri" panose="020F0502020204030204" pitchFamily="34" charset="0"/>
              <a:cs typeface="Arial" panose="020B0604020202020204" pitchFamily="34" charset="0"/>
            </a:endParaRPr>
          </a:p>
          <a:p>
            <a:pPr marL="2400300" indent="-2057400" algn="ctr">
              <a:lnSpc>
                <a:spcPts val="1500"/>
              </a:lnSpc>
            </a:pPr>
            <a:endParaRPr lang="es-ES" sz="1200" dirty="0">
              <a:latin typeface="Arial" panose="020B0604020202020204" pitchFamily="34" charset="0"/>
              <a:ea typeface="Calibri" panose="020F0502020204030204" pitchFamily="34" charset="0"/>
              <a:cs typeface="Arial" panose="020B0604020202020204" pitchFamily="34" charset="0"/>
            </a:endParaRPr>
          </a:p>
          <a:p>
            <a:pPr>
              <a:lnSpc>
                <a:spcPts val="1275"/>
              </a:lnSpc>
            </a:pPr>
            <a:r>
              <a:rPr lang="es-MX" sz="1200" dirty="0">
                <a:latin typeface="Arial" panose="020B0604020202020204" pitchFamily="34" charset="0"/>
                <a:ea typeface="Calibri" panose="020F0502020204030204" pitchFamily="34" charset="0"/>
                <a:cs typeface="Arial" panose="020B0604020202020204" pitchFamily="34" charset="0"/>
              </a:rPr>
              <a:t>Maestro en Ciencias </a:t>
            </a:r>
            <a:endParaRPr lang="es-ES" sz="1200" dirty="0">
              <a:latin typeface="Arial" panose="020B0604020202020204" pitchFamily="34" charset="0"/>
              <a:ea typeface="Calibri" panose="020F0502020204030204" pitchFamily="34" charset="0"/>
              <a:cs typeface="Arial" panose="020B0604020202020204" pitchFamily="34" charset="0"/>
            </a:endParaRPr>
          </a:p>
          <a:p>
            <a:pPr indent="342900">
              <a:lnSpc>
                <a:spcPts val="1275"/>
              </a:lnSpc>
            </a:pPr>
            <a:r>
              <a:rPr lang="es-MX" sz="1200" b="1" dirty="0">
                <a:latin typeface="Arial" panose="020B0604020202020204" pitchFamily="34" charset="0"/>
                <a:ea typeface="Calibri" panose="020F0502020204030204" pitchFamily="34" charset="0"/>
                <a:cs typeface="Arial" panose="020B0604020202020204" pitchFamily="34" charset="0"/>
              </a:rPr>
              <a:t>José Antonio Castillo Jiménez    </a:t>
            </a:r>
            <a:r>
              <a:rPr lang="es-MX" sz="1200" b="1" dirty="0" smtClean="0">
                <a:latin typeface="Arial" panose="020B0604020202020204" pitchFamily="34" charset="0"/>
                <a:ea typeface="Calibri" panose="020F0502020204030204" pitchFamily="34" charset="0"/>
                <a:cs typeface="Arial" panose="020B0604020202020204" pitchFamily="34" charset="0"/>
              </a:rPr>
              <a:t>		  </a:t>
            </a:r>
            <a:r>
              <a:rPr lang="es-MX" sz="1200" dirty="0">
                <a:latin typeface="Arial" panose="020B0604020202020204" pitchFamily="34" charset="0"/>
                <a:ea typeface="Calibri" panose="020F0502020204030204" pitchFamily="34" charset="0"/>
                <a:cs typeface="Arial" panose="020B0604020202020204" pitchFamily="34" charset="0"/>
              </a:rPr>
              <a:t>Subdirector Académico</a:t>
            </a:r>
            <a:endParaRPr lang="es-ES" sz="1200" dirty="0">
              <a:latin typeface="Arial" panose="020B0604020202020204" pitchFamily="34" charset="0"/>
              <a:ea typeface="Calibri" panose="020F0502020204030204" pitchFamily="34" charset="0"/>
              <a:cs typeface="Arial" panose="020B0604020202020204" pitchFamily="34" charset="0"/>
            </a:endParaRPr>
          </a:p>
          <a:p>
            <a:pPr>
              <a:lnSpc>
                <a:spcPts val="1275"/>
              </a:lnSpc>
            </a:pPr>
            <a:r>
              <a:rPr lang="es-MX" sz="1200" dirty="0">
                <a:latin typeface="Arial" panose="020B0604020202020204" pitchFamily="34" charset="0"/>
                <a:ea typeface="Calibri" panose="020F0502020204030204" pitchFamily="34" charset="0"/>
                <a:cs typeface="Arial" panose="020B0604020202020204" pitchFamily="34" charset="0"/>
              </a:rPr>
              <a:t>Licenciado en Economía</a:t>
            </a:r>
            <a:endParaRPr lang="es-ES" sz="1200" dirty="0">
              <a:latin typeface="Arial" panose="020B0604020202020204" pitchFamily="34" charset="0"/>
              <a:ea typeface="Calibri" panose="020F0502020204030204" pitchFamily="34" charset="0"/>
              <a:cs typeface="Arial" panose="020B0604020202020204" pitchFamily="34" charset="0"/>
            </a:endParaRPr>
          </a:p>
          <a:p>
            <a:pPr indent="342900">
              <a:lnSpc>
                <a:spcPts val="1275"/>
              </a:lnSpc>
            </a:pPr>
            <a:r>
              <a:rPr lang="es-MX" sz="1200" b="1" dirty="0">
                <a:latin typeface="Arial" panose="020B0604020202020204" pitchFamily="34" charset="0"/>
                <a:ea typeface="Calibri" panose="020F0502020204030204" pitchFamily="34" charset="0"/>
                <a:cs typeface="Arial" panose="020B0604020202020204" pitchFamily="34" charset="0"/>
              </a:rPr>
              <a:t>Ramón Vital Hernández	          </a:t>
            </a:r>
            <a:r>
              <a:rPr lang="es-MX" sz="1200" b="1" dirty="0" smtClean="0">
                <a:latin typeface="Arial" panose="020B0604020202020204" pitchFamily="34" charset="0"/>
                <a:ea typeface="Calibri" panose="020F0502020204030204" pitchFamily="34" charset="0"/>
                <a:cs typeface="Arial" panose="020B0604020202020204" pitchFamily="34" charset="0"/>
              </a:rPr>
              <a:t>	 </a:t>
            </a:r>
            <a:r>
              <a:rPr lang="es-MX" sz="1200" dirty="0">
                <a:latin typeface="Arial" panose="020B0604020202020204" pitchFamily="34" charset="0"/>
                <a:ea typeface="Calibri" panose="020F0502020204030204" pitchFamily="34" charset="0"/>
                <a:cs typeface="Arial" panose="020B0604020202020204" pitchFamily="34" charset="0"/>
              </a:rPr>
              <a:t>Subdirector Administrativo</a:t>
            </a:r>
            <a:endParaRPr lang="es-ES" sz="1200" dirty="0">
              <a:latin typeface="Arial" panose="020B0604020202020204" pitchFamily="34" charset="0"/>
              <a:ea typeface="Calibri" panose="020F0502020204030204" pitchFamily="34" charset="0"/>
              <a:cs typeface="Arial" panose="020B0604020202020204" pitchFamily="34" charset="0"/>
            </a:endParaRPr>
          </a:p>
          <a:p>
            <a:pPr>
              <a:lnSpc>
                <a:spcPts val="1275"/>
              </a:lnSpc>
            </a:pPr>
            <a:r>
              <a:rPr lang="es-MX" sz="1200" dirty="0">
                <a:latin typeface="Arial" panose="020B0604020202020204" pitchFamily="34" charset="0"/>
                <a:ea typeface="Calibri" panose="020F0502020204030204" pitchFamily="34" charset="0"/>
                <a:cs typeface="Arial" panose="020B0604020202020204" pitchFamily="34" charset="0"/>
              </a:rPr>
              <a:t>  Doctora en Ciencias Sociales </a:t>
            </a:r>
            <a:endParaRPr lang="es-ES" sz="1200" dirty="0">
              <a:latin typeface="Arial" panose="020B0604020202020204" pitchFamily="34" charset="0"/>
              <a:ea typeface="Calibri" panose="020F0502020204030204" pitchFamily="34" charset="0"/>
              <a:cs typeface="Arial" panose="020B0604020202020204" pitchFamily="34" charset="0"/>
            </a:endParaRPr>
          </a:p>
          <a:p>
            <a:pPr marL="2400300" indent="-2057400">
              <a:lnSpc>
                <a:spcPts val="1275"/>
              </a:lnSpc>
            </a:pPr>
            <a:r>
              <a:rPr lang="es-MX" sz="1200" b="1" dirty="0">
                <a:latin typeface="Arial" panose="020B0604020202020204" pitchFamily="34" charset="0"/>
                <a:ea typeface="Calibri" panose="020F0502020204030204" pitchFamily="34" charset="0"/>
                <a:cs typeface="Arial" panose="020B0604020202020204" pitchFamily="34" charset="0"/>
              </a:rPr>
              <a:t>María Luisa Quintero Soto	</a:t>
            </a:r>
            <a:r>
              <a:rPr lang="es-MX" sz="1200" b="1" dirty="0" smtClean="0">
                <a:latin typeface="Arial" panose="020B0604020202020204" pitchFamily="34" charset="0"/>
                <a:ea typeface="Calibri" panose="020F0502020204030204" pitchFamily="34" charset="0"/>
                <a:cs typeface="Arial" panose="020B0604020202020204" pitchFamily="34" charset="0"/>
              </a:rPr>
              <a:t>		</a:t>
            </a:r>
            <a:r>
              <a:rPr lang="es-MX" sz="1200" dirty="0" smtClean="0">
                <a:latin typeface="Arial" panose="020B0604020202020204" pitchFamily="34" charset="0"/>
                <a:ea typeface="Calibri" panose="020F0502020204030204" pitchFamily="34" charset="0"/>
                <a:cs typeface="Arial" panose="020B0604020202020204" pitchFamily="34" charset="0"/>
              </a:rPr>
              <a:t>Coordinadora </a:t>
            </a:r>
            <a:r>
              <a:rPr lang="es-MX" sz="1200" dirty="0">
                <a:latin typeface="Arial" panose="020B0604020202020204" pitchFamily="34" charset="0"/>
                <a:ea typeface="Calibri" panose="020F0502020204030204" pitchFamily="34" charset="0"/>
                <a:cs typeface="Arial" panose="020B0604020202020204" pitchFamily="34" charset="0"/>
              </a:rPr>
              <a:t>de Investigación y Estudios Avanzados</a:t>
            </a:r>
            <a:endParaRPr lang="es-ES" sz="1200" dirty="0">
              <a:latin typeface="Arial" panose="020B0604020202020204" pitchFamily="34" charset="0"/>
              <a:ea typeface="Calibri" panose="020F0502020204030204" pitchFamily="34" charset="0"/>
              <a:cs typeface="Arial" panose="020B0604020202020204" pitchFamily="34" charset="0"/>
            </a:endParaRPr>
          </a:p>
          <a:p>
            <a:pPr>
              <a:lnSpc>
                <a:spcPts val="1275"/>
              </a:lnSpc>
            </a:pPr>
            <a:r>
              <a:rPr lang="es-MX" sz="1200" dirty="0">
                <a:latin typeface="Arial" panose="020B0604020202020204" pitchFamily="34" charset="0"/>
                <a:ea typeface="Calibri" panose="020F0502020204030204" pitchFamily="34" charset="0"/>
                <a:cs typeface="Arial" panose="020B0604020202020204" pitchFamily="34" charset="0"/>
              </a:rPr>
              <a:t>Licenciado en Administración de Empresas</a:t>
            </a:r>
            <a:endParaRPr lang="es-ES" sz="1200" dirty="0">
              <a:latin typeface="Arial" panose="020B0604020202020204" pitchFamily="34" charset="0"/>
              <a:ea typeface="Calibri" panose="020F0502020204030204" pitchFamily="34" charset="0"/>
              <a:cs typeface="Arial" panose="020B0604020202020204" pitchFamily="34" charset="0"/>
            </a:endParaRPr>
          </a:p>
          <a:p>
            <a:pPr marL="2400300" indent="-2057400">
              <a:lnSpc>
                <a:spcPts val="1275"/>
              </a:lnSpc>
            </a:pPr>
            <a:r>
              <a:rPr lang="es-MX" sz="1200" b="1" dirty="0">
                <a:latin typeface="Arial" panose="020B0604020202020204" pitchFamily="34" charset="0"/>
                <a:ea typeface="Calibri" panose="020F0502020204030204" pitchFamily="34" charset="0"/>
                <a:cs typeface="Arial" panose="020B0604020202020204" pitchFamily="34" charset="0"/>
              </a:rPr>
              <a:t>Víctor Manuel Durán López	</a:t>
            </a:r>
            <a:r>
              <a:rPr lang="es-MX" sz="1200" b="1" dirty="0" smtClean="0">
                <a:latin typeface="Arial" panose="020B0604020202020204" pitchFamily="34" charset="0"/>
                <a:ea typeface="Calibri" panose="020F0502020204030204" pitchFamily="34" charset="0"/>
                <a:cs typeface="Arial" panose="020B0604020202020204" pitchFamily="34" charset="0"/>
              </a:rPr>
              <a:t>		</a:t>
            </a:r>
            <a:r>
              <a:rPr lang="es-MX" sz="1200" dirty="0" smtClean="0">
                <a:latin typeface="Arial" panose="020B0604020202020204" pitchFamily="34" charset="0"/>
                <a:ea typeface="Calibri" panose="020F0502020204030204" pitchFamily="34" charset="0"/>
                <a:cs typeface="Arial" panose="020B0604020202020204" pitchFamily="34" charset="0"/>
              </a:rPr>
              <a:t>Coordinador </a:t>
            </a:r>
            <a:r>
              <a:rPr lang="es-MX" sz="1200" dirty="0">
                <a:latin typeface="Arial" panose="020B0604020202020204" pitchFamily="34" charset="0"/>
                <a:ea typeface="Calibri" panose="020F0502020204030204" pitchFamily="34" charset="0"/>
                <a:cs typeface="Arial" panose="020B0604020202020204" pitchFamily="34" charset="0"/>
              </a:rPr>
              <a:t>de Planeación y Desarrollo Institucional</a:t>
            </a:r>
            <a:endParaRPr lang="es-ES" sz="1200" dirty="0">
              <a:latin typeface="Arial" panose="020B0604020202020204" pitchFamily="34" charset="0"/>
              <a:ea typeface="Calibri" panose="020F0502020204030204" pitchFamily="34" charset="0"/>
              <a:cs typeface="Arial" panose="020B0604020202020204" pitchFamily="34" charset="0"/>
            </a:endParaRPr>
          </a:p>
          <a:p>
            <a:pPr>
              <a:lnSpc>
                <a:spcPts val="1275"/>
              </a:lnSpc>
            </a:pPr>
            <a:r>
              <a:rPr lang="es-MX" sz="1200" dirty="0">
                <a:latin typeface="Arial" panose="020B0604020202020204" pitchFamily="34" charset="0"/>
                <a:ea typeface="Calibri" panose="020F0502020204030204" pitchFamily="34" charset="0"/>
                <a:cs typeface="Arial" panose="020B0604020202020204" pitchFamily="34" charset="0"/>
              </a:rPr>
              <a:t> Doctor en Relaciones Internacionales </a:t>
            </a:r>
            <a:endParaRPr lang="es-ES" sz="1200" dirty="0">
              <a:latin typeface="Arial" panose="020B0604020202020204" pitchFamily="34" charset="0"/>
              <a:ea typeface="Calibri" panose="020F0502020204030204" pitchFamily="34" charset="0"/>
              <a:cs typeface="Arial" panose="020B0604020202020204" pitchFamily="34" charset="0"/>
            </a:endParaRPr>
          </a:p>
          <a:p>
            <a:pPr marL="2400300" indent="-2057400">
              <a:lnSpc>
                <a:spcPts val="1275"/>
              </a:lnSpc>
            </a:pPr>
            <a:r>
              <a:rPr lang="es-MX" sz="1200" b="1" dirty="0">
                <a:latin typeface="Arial" panose="020B0604020202020204" pitchFamily="34" charset="0"/>
                <a:ea typeface="Calibri" panose="020F0502020204030204" pitchFamily="34" charset="0"/>
                <a:cs typeface="Arial" panose="020B0604020202020204" pitchFamily="34" charset="0"/>
              </a:rPr>
              <a:t>Rafael Alberto Durán Gómez	</a:t>
            </a:r>
            <a:r>
              <a:rPr lang="es-MX" sz="1200" b="1" dirty="0" smtClean="0">
                <a:latin typeface="Arial" panose="020B0604020202020204" pitchFamily="34" charset="0"/>
                <a:ea typeface="Calibri" panose="020F0502020204030204" pitchFamily="34" charset="0"/>
                <a:cs typeface="Arial" panose="020B0604020202020204" pitchFamily="34" charset="0"/>
              </a:rPr>
              <a:t>	</a:t>
            </a:r>
            <a:r>
              <a:rPr lang="es-MX" sz="1200" dirty="0" smtClean="0">
                <a:latin typeface="Arial" panose="020B0604020202020204" pitchFamily="34" charset="0"/>
                <a:ea typeface="Calibri" panose="020F0502020204030204" pitchFamily="34" charset="0"/>
                <a:cs typeface="Arial" panose="020B0604020202020204" pitchFamily="34" charset="0"/>
              </a:rPr>
              <a:t>Coordinador </a:t>
            </a:r>
            <a:r>
              <a:rPr lang="es-MX" sz="1200" dirty="0">
                <a:latin typeface="Arial" panose="020B0604020202020204" pitchFamily="34" charset="0"/>
                <a:ea typeface="Calibri" panose="020F0502020204030204" pitchFamily="34" charset="0"/>
                <a:cs typeface="Arial" panose="020B0604020202020204" pitchFamily="34" charset="0"/>
              </a:rPr>
              <a:t>de la Licenciatura en Comercio Internacional</a:t>
            </a:r>
            <a:endParaRPr lang="es-ES" sz="1200" dirty="0">
              <a:latin typeface="Arial" panose="020B0604020202020204" pitchFamily="34" charset="0"/>
              <a:ea typeface="Calibri" panose="020F0502020204030204" pitchFamily="34" charset="0"/>
              <a:cs typeface="Arial" panose="020B0604020202020204" pitchFamily="34" charset="0"/>
            </a:endParaRPr>
          </a:p>
          <a:p>
            <a:pPr>
              <a:lnSpc>
                <a:spcPts val="1275"/>
              </a:lnSpc>
            </a:pPr>
            <a:r>
              <a:rPr lang="es-MX" sz="1200" dirty="0">
                <a:latin typeface="Arial" panose="020B0604020202020204" pitchFamily="34" charset="0"/>
                <a:ea typeface="Calibri" panose="020F0502020204030204" pitchFamily="34" charset="0"/>
                <a:cs typeface="Arial" panose="020B0604020202020204" pitchFamily="34" charset="0"/>
              </a:rPr>
              <a:t>Maestra en </a:t>
            </a:r>
            <a:r>
              <a:rPr lang="es-ES" sz="1200" dirty="0">
                <a:latin typeface="Arial" panose="020B0604020202020204" pitchFamily="34" charset="0"/>
                <a:ea typeface="Calibri" panose="020F0502020204030204" pitchFamily="34" charset="0"/>
                <a:cs typeface="Arial" panose="020B0604020202020204" pitchFamily="34" charset="0"/>
              </a:rPr>
              <a:t>Ciencias </a:t>
            </a:r>
          </a:p>
          <a:p>
            <a:pPr marL="2400300" indent="-2057400">
              <a:lnSpc>
                <a:spcPts val="1275"/>
              </a:lnSpc>
            </a:pPr>
            <a:r>
              <a:rPr lang="es-MX" sz="1200" b="1" dirty="0">
                <a:latin typeface="Arial" panose="020B0604020202020204" pitchFamily="34" charset="0"/>
                <a:ea typeface="Calibri" panose="020F0502020204030204" pitchFamily="34" charset="0"/>
                <a:cs typeface="Arial" panose="020B0604020202020204" pitchFamily="34" charset="0"/>
              </a:rPr>
              <a:t>Gabriela Kramer Bustos 	</a:t>
            </a:r>
            <a:r>
              <a:rPr lang="es-MX" sz="1200" b="1" dirty="0" smtClean="0">
                <a:latin typeface="Arial" panose="020B0604020202020204" pitchFamily="34" charset="0"/>
                <a:ea typeface="Calibri" panose="020F0502020204030204" pitchFamily="34" charset="0"/>
                <a:cs typeface="Arial" panose="020B0604020202020204" pitchFamily="34" charset="0"/>
              </a:rPr>
              <a:t>		</a:t>
            </a:r>
            <a:r>
              <a:rPr lang="es-MX" sz="1200" dirty="0" smtClean="0">
                <a:latin typeface="Arial" panose="020B0604020202020204" pitchFamily="34" charset="0"/>
                <a:ea typeface="Calibri" panose="020F0502020204030204" pitchFamily="34" charset="0"/>
                <a:cs typeface="Arial" panose="020B0604020202020204" pitchFamily="34" charset="0"/>
              </a:rPr>
              <a:t>Coordinadora </a:t>
            </a:r>
            <a:r>
              <a:rPr lang="es-MX" sz="1200" dirty="0">
                <a:latin typeface="Arial" panose="020B0604020202020204" pitchFamily="34" charset="0"/>
                <a:ea typeface="Calibri" panose="020F0502020204030204" pitchFamily="34" charset="0"/>
                <a:cs typeface="Arial" panose="020B0604020202020204" pitchFamily="34" charset="0"/>
              </a:rPr>
              <a:t>de la Licenciatura en Educación para la Salud</a:t>
            </a:r>
            <a:endParaRPr lang="es-ES" sz="1200" dirty="0">
              <a:latin typeface="Arial" panose="020B0604020202020204" pitchFamily="34" charset="0"/>
              <a:ea typeface="Calibri" panose="020F0502020204030204" pitchFamily="34" charset="0"/>
              <a:cs typeface="Arial" panose="020B0604020202020204" pitchFamily="34" charset="0"/>
            </a:endParaRPr>
          </a:p>
          <a:p>
            <a:pPr>
              <a:lnSpc>
                <a:spcPts val="1275"/>
              </a:lnSpc>
            </a:pPr>
            <a:r>
              <a:rPr lang="es-MX" sz="1200" dirty="0">
                <a:latin typeface="Arial" panose="020B0604020202020204" pitchFamily="34" charset="0"/>
                <a:ea typeface="Calibri" panose="020F0502020204030204" pitchFamily="34" charset="0"/>
                <a:cs typeface="Arial" panose="020B0604020202020204" pitchFamily="34" charset="0"/>
              </a:rPr>
              <a:t> Doctor en Ingeniería de los Sistemas</a:t>
            </a:r>
            <a:endParaRPr lang="es-ES" sz="1200" dirty="0">
              <a:latin typeface="Arial" panose="020B0604020202020204" pitchFamily="34" charset="0"/>
              <a:ea typeface="Calibri" panose="020F0502020204030204" pitchFamily="34" charset="0"/>
              <a:cs typeface="Arial" panose="020B0604020202020204" pitchFamily="34" charset="0"/>
            </a:endParaRPr>
          </a:p>
          <a:p>
            <a:pPr marL="2400300" indent="-2057400">
              <a:lnSpc>
                <a:spcPts val="1275"/>
              </a:lnSpc>
            </a:pPr>
            <a:r>
              <a:rPr lang="es-MX" sz="1200" b="1" dirty="0">
                <a:latin typeface="Arial" panose="020B0604020202020204" pitchFamily="34" charset="0"/>
                <a:ea typeface="Calibri" panose="020F0502020204030204" pitchFamily="34" charset="0"/>
                <a:cs typeface="Arial" panose="020B0604020202020204" pitchFamily="34" charset="0"/>
              </a:rPr>
              <a:t>Ricardo Rico Molina 	</a:t>
            </a:r>
            <a:r>
              <a:rPr lang="es-MX" sz="1200" b="1" dirty="0" smtClean="0">
                <a:latin typeface="Arial" panose="020B0604020202020204" pitchFamily="34" charset="0"/>
                <a:ea typeface="Calibri" panose="020F0502020204030204" pitchFamily="34" charset="0"/>
                <a:cs typeface="Arial" panose="020B0604020202020204" pitchFamily="34" charset="0"/>
              </a:rPr>
              <a:t>		</a:t>
            </a:r>
            <a:r>
              <a:rPr lang="es-MX" sz="1200" dirty="0" smtClean="0">
                <a:latin typeface="Arial" panose="020B0604020202020204" pitchFamily="34" charset="0"/>
                <a:ea typeface="Calibri" panose="020F0502020204030204" pitchFamily="34" charset="0"/>
                <a:cs typeface="Arial" panose="020B0604020202020204" pitchFamily="34" charset="0"/>
              </a:rPr>
              <a:t>Coordinador </a:t>
            </a:r>
            <a:r>
              <a:rPr lang="es-MX" sz="1200" dirty="0">
                <a:latin typeface="Arial" panose="020B0604020202020204" pitchFamily="34" charset="0"/>
                <a:ea typeface="Calibri" panose="020F0502020204030204" pitchFamily="34" charset="0"/>
                <a:cs typeface="Arial" panose="020B0604020202020204" pitchFamily="34" charset="0"/>
              </a:rPr>
              <a:t>de la Licenciatura en Ingeniería en Sistemas </a:t>
            </a:r>
            <a:r>
              <a:rPr lang="es-MX" sz="1200" dirty="0" smtClean="0">
                <a:latin typeface="Arial" panose="020B0604020202020204" pitchFamily="34" charset="0"/>
                <a:ea typeface="Calibri" panose="020F0502020204030204" pitchFamily="34" charset="0"/>
                <a:cs typeface="Arial" panose="020B0604020202020204" pitchFamily="34" charset="0"/>
              </a:rPr>
              <a:t>		Inteligentes</a:t>
            </a:r>
            <a:endParaRPr lang="es-ES" sz="1200" dirty="0">
              <a:latin typeface="Arial" panose="020B0604020202020204" pitchFamily="34" charset="0"/>
              <a:ea typeface="Calibri" panose="020F0502020204030204" pitchFamily="34" charset="0"/>
              <a:cs typeface="Arial" panose="020B0604020202020204" pitchFamily="34" charset="0"/>
            </a:endParaRPr>
          </a:p>
          <a:p>
            <a:pPr>
              <a:lnSpc>
                <a:spcPts val="1275"/>
              </a:lnSpc>
            </a:pPr>
            <a:r>
              <a:rPr lang="es-MX" sz="1200" dirty="0">
                <a:latin typeface="Arial" panose="020B0604020202020204" pitchFamily="34" charset="0"/>
                <a:ea typeface="Calibri" panose="020F0502020204030204" pitchFamily="34" charset="0"/>
                <a:cs typeface="Arial" panose="020B0604020202020204" pitchFamily="34" charset="0"/>
              </a:rPr>
              <a:t> Doctor en Urbanismo </a:t>
            </a:r>
            <a:endParaRPr lang="es-ES" sz="1200" dirty="0">
              <a:latin typeface="Arial" panose="020B0604020202020204" pitchFamily="34" charset="0"/>
              <a:ea typeface="Calibri" panose="020F0502020204030204" pitchFamily="34" charset="0"/>
              <a:cs typeface="Arial" panose="020B0604020202020204" pitchFamily="34" charset="0"/>
            </a:endParaRPr>
          </a:p>
          <a:p>
            <a:pPr marL="2400300" indent="-2057400">
              <a:lnSpc>
                <a:spcPts val="1275"/>
              </a:lnSpc>
            </a:pPr>
            <a:r>
              <a:rPr lang="es-MX" sz="1200" b="1" dirty="0">
                <a:latin typeface="Arial" panose="020B0604020202020204" pitchFamily="34" charset="0"/>
                <a:ea typeface="Calibri" panose="020F0502020204030204" pitchFamily="34" charset="0"/>
                <a:cs typeface="Arial" panose="020B0604020202020204" pitchFamily="34" charset="0"/>
              </a:rPr>
              <a:t>Noé Gaspar Sánchez	</a:t>
            </a:r>
            <a:r>
              <a:rPr lang="es-MX" sz="1200" b="1" dirty="0" smtClean="0">
                <a:latin typeface="Arial" panose="020B0604020202020204" pitchFamily="34" charset="0"/>
                <a:ea typeface="Calibri" panose="020F0502020204030204" pitchFamily="34" charset="0"/>
                <a:cs typeface="Arial" panose="020B0604020202020204" pitchFamily="34" charset="0"/>
              </a:rPr>
              <a:t>		</a:t>
            </a:r>
            <a:r>
              <a:rPr lang="es-MX" sz="1200" dirty="0" smtClean="0">
                <a:latin typeface="Arial" panose="020B0604020202020204" pitchFamily="34" charset="0"/>
                <a:ea typeface="Calibri" panose="020F0502020204030204" pitchFamily="34" charset="0"/>
                <a:cs typeface="Arial" panose="020B0604020202020204" pitchFamily="34" charset="0"/>
              </a:rPr>
              <a:t>Coordinador </a:t>
            </a:r>
            <a:r>
              <a:rPr lang="es-MX" sz="1200" dirty="0">
                <a:latin typeface="Arial" panose="020B0604020202020204" pitchFamily="34" charset="0"/>
                <a:ea typeface="Calibri" panose="020F0502020204030204" pitchFamily="34" charset="0"/>
                <a:cs typeface="Arial" panose="020B0604020202020204" pitchFamily="34" charset="0"/>
              </a:rPr>
              <a:t>de la Licenciatura en Ingeniería en Transporte</a:t>
            </a:r>
            <a:endParaRPr lang="es-ES" sz="1200" dirty="0">
              <a:latin typeface="Arial" panose="020B0604020202020204" pitchFamily="34" charset="0"/>
              <a:ea typeface="Calibri" panose="020F0502020204030204" pitchFamily="34" charset="0"/>
              <a:cs typeface="Arial" panose="020B0604020202020204" pitchFamily="34" charset="0"/>
            </a:endParaRPr>
          </a:p>
          <a:p>
            <a:pPr>
              <a:lnSpc>
                <a:spcPts val="1275"/>
              </a:lnSpc>
            </a:pPr>
            <a:r>
              <a:rPr lang="es-MX" sz="1200" dirty="0">
                <a:latin typeface="Arial" panose="020B0604020202020204" pitchFamily="34" charset="0"/>
                <a:ea typeface="Calibri" panose="020F0502020204030204" pitchFamily="34" charset="0"/>
                <a:cs typeface="Arial" panose="020B0604020202020204" pitchFamily="34" charset="0"/>
              </a:rPr>
              <a:t> Maestro en Ciencias de la Computación </a:t>
            </a:r>
            <a:endParaRPr lang="es-ES" sz="1200" dirty="0">
              <a:latin typeface="Arial" panose="020B0604020202020204" pitchFamily="34" charset="0"/>
              <a:ea typeface="Calibri" panose="020F0502020204030204" pitchFamily="34" charset="0"/>
              <a:cs typeface="Arial" panose="020B0604020202020204" pitchFamily="34" charset="0"/>
            </a:endParaRPr>
          </a:p>
          <a:p>
            <a:pPr marL="2400300" indent="-2057400">
              <a:lnSpc>
                <a:spcPts val="1275"/>
              </a:lnSpc>
            </a:pPr>
            <a:r>
              <a:rPr lang="es-MX" sz="1200" b="1" dirty="0">
                <a:latin typeface="Arial" panose="020B0604020202020204" pitchFamily="34" charset="0"/>
                <a:ea typeface="Calibri" panose="020F0502020204030204" pitchFamily="34" charset="0"/>
                <a:cs typeface="Arial" panose="020B0604020202020204" pitchFamily="34" charset="0"/>
              </a:rPr>
              <a:t>Erick </a:t>
            </a:r>
            <a:r>
              <a:rPr lang="es-MX" sz="1200" b="1" dirty="0" err="1">
                <a:latin typeface="Arial" panose="020B0604020202020204" pitchFamily="34" charset="0"/>
                <a:ea typeface="Calibri" panose="020F0502020204030204" pitchFamily="34" charset="0"/>
                <a:cs typeface="Arial" panose="020B0604020202020204" pitchFamily="34" charset="0"/>
              </a:rPr>
              <a:t>Nicólas</a:t>
            </a:r>
            <a:r>
              <a:rPr lang="es-MX" sz="1200" b="1" dirty="0">
                <a:latin typeface="Arial" panose="020B0604020202020204" pitchFamily="34" charset="0"/>
                <a:ea typeface="Calibri" panose="020F0502020204030204" pitchFamily="34" charset="0"/>
                <a:cs typeface="Arial" panose="020B0604020202020204" pitchFamily="34" charset="0"/>
              </a:rPr>
              <a:t> Cabrera Álvarez	</a:t>
            </a:r>
            <a:r>
              <a:rPr lang="es-MX" sz="1200" b="1" dirty="0" smtClean="0">
                <a:latin typeface="Arial" panose="020B0604020202020204" pitchFamily="34" charset="0"/>
                <a:ea typeface="Calibri" panose="020F0502020204030204" pitchFamily="34" charset="0"/>
                <a:cs typeface="Arial" panose="020B0604020202020204" pitchFamily="34" charset="0"/>
              </a:rPr>
              <a:t>	</a:t>
            </a:r>
            <a:r>
              <a:rPr lang="es-MX" sz="1200" dirty="0" smtClean="0">
                <a:latin typeface="Arial" panose="020B0604020202020204" pitchFamily="34" charset="0"/>
                <a:ea typeface="Calibri" panose="020F0502020204030204" pitchFamily="34" charset="0"/>
                <a:cs typeface="Arial" panose="020B0604020202020204" pitchFamily="34" charset="0"/>
              </a:rPr>
              <a:t>Coordinador </a:t>
            </a:r>
            <a:r>
              <a:rPr lang="es-MX" sz="1200" dirty="0">
                <a:latin typeface="Arial" panose="020B0604020202020204" pitchFamily="34" charset="0"/>
                <a:ea typeface="Calibri" panose="020F0502020204030204" pitchFamily="34" charset="0"/>
                <a:cs typeface="Arial" panose="020B0604020202020204" pitchFamily="34" charset="0"/>
              </a:rPr>
              <a:t>de la Licenciatura en Seguridad Ciudadana</a:t>
            </a:r>
            <a:endParaRPr lang="es-ES" sz="1200" dirty="0">
              <a:latin typeface="Arial" panose="020B0604020202020204" pitchFamily="34" charset="0"/>
              <a:ea typeface="Calibri" panose="020F0502020204030204" pitchFamily="34" charset="0"/>
              <a:cs typeface="Arial" panose="020B0604020202020204" pitchFamily="34" charset="0"/>
            </a:endParaRPr>
          </a:p>
          <a:p>
            <a:pPr>
              <a:lnSpc>
                <a:spcPts val="1275"/>
              </a:lnSpc>
              <a:spcAft>
                <a:spcPts val="600"/>
              </a:spcAft>
            </a:pPr>
            <a:r>
              <a:rPr lang="es-MX" sz="825" dirty="0">
                <a:latin typeface="Arial" panose="020B0604020202020204" pitchFamily="34" charset="0"/>
                <a:ea typeface="Calibri" panose="020F0502020204030204" pitchFamily="34" charset="0"/>
                <a:cs typeface="Arial" panose="020B0604020202020204" pitchFamily="34" charset="0"/>
              </a:rPr>
              <a:t> </a:t>
            </a:r>
            <a:endParaRPr lang="es-ES" sz="825" dirty="0">
              <a:latin typeface="Arial" panose="020B0604020202020204" pitchFamily="34" charset="0"/>
              <a:ea typeface="Calibri" panose="020F0502020204030204" pitchFamily="34" charset="0"/>
              <a:cs typeface="Arial" panose="020B0604020202020204" pitchFamily="34" charset="0"/>
            </a:endParaRPr>
          </a:p>
        </p:txBody>
      </p:sp>
      <p:grpSp>
        <p:nvGrpSpPr>
          <p:cNvPr id="9" name="Grupo 8"/>
          <p:cNvGrpSpPr/>
          <p:nvPr/>
        </p:nvGrpSpPr>
        <p:grpSpPr>
          <a:xfrm>
            <a:off x="0" y="0"/>
            <a:ext cx="9144000" cy="762163"/>
            <a:chOff x="0" y="0"/>
            <a:chExt cx="9144000" cy="620691"/>
          </a:xfrm>
        </p:grpSpPr>
        <p:sp>
          <p:nvSpPr>
            <p:cNvPr id="10"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7" name="Rectángulo 16"/>
          <p:cNvSpPr/>
          <p:nvPr/>
        </p:nvSpPr>
        <p:spPr>
          <a:xfrm rot="16200000">
            <a:off x="7129985" y="-322721"/>
            <a:ext cx="759144" cy="1410617"/>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sz="1350" dirty="0"/>
              <a:t>Directorio </a:t>
            </a:r>
          </a:p>
          <a:p>
            <a:pPr algn="ctr"/>
            <a:r>
              <a:rPr lang="es-ES" sz="1350" dirty="0"/>
              <a:t>Nezahualcóyotl</a:t>
            </a:r>
          </a:p>
        </p:txBody>
      </p:sp>
    </p:spTree>
    <p:extLst>
      <p:ext uri="{BB962C8B-B14F-4D97-AF65-F5344CB8AC3E}">
        <p14:creationId xmlns:p14="http://schemas.microsoft.com/office/powerpoint/2010/main" val="20367146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7 Grupo"/>
          <p:cNvGrpSpPr/>
          <p:nvPr/>
        </p:nvGrpSpPr>
        <p:grpSpPr>
          <a:xfrm>
            <a:off x="539552" y="1124744"/>
            <a:ext cx="1800200" cy="1728192"/>
            <a:chOff x="2966968" y="1223"/>
            <a:chExt cx="1355352" cy="1355352"/>
          </a:xfrm>
        </p:grpSpPr>
        <p:sp>
          <p:nvSpPr>
            <p:cNvPr id="9" name="8 Elipse"/>
            <p:cNvSpPr/>
            <p:nvPr/>
          </p:nvSpPr>
          <p:spPr>
            <a:xfrm>
              <a:off x="2966968" y="1223"/>
              <a:ext cx="1355352" cy="1355352"/>
            </a:xfrm>
            <a:prstGeom prst="ellipse">
              <a:avLst/>
            </a:prstGeom>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11" name="Elipse 4"/>
            <p:cNvSpPr/>
            <p:nvPr/>
          </p:nvSpPr>
          <p:spPr>
            <a:xfrm>
              <a:off x="3165455" y="199710"/>
              <a:ext cx="958378" cy="95837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2400" kern="1200" dirty="0" smtClean="0">
                  <a:latin typeface="Century Gothic" pitchFamily="34" charset="0"/>
                </a:rPr>
                <a:t>Políticos</a:t>
              </a:r>
              <a:endParaRPr lang="es-MX" sz="1600" kern="1200" dirty="0">
                <a:latin typeface="Century Gothic" pitchFamily="34" charset="0"/>
              </a:endParaRPr>
            </a:p>
          </p:txBody>
        </p:sp>
      </p:grpSp>
      <p:grpSp>
        <p:nvGrpSpPr>
          <p:cNvPr id="10" name="Grupo 9"/>
          <p:cNvGrpSpPr/>
          <p:nvPr/>
        </p:nvGrpSpPr>
        <p:grpSpPr>
          <a:xfrm>
            <a:off x="0" y="0"/>
            <a:ext cx="9144000" cy="620691"/>
            <a:chOff x="0" y="0"/>
            <a:chExt cx="9144000" cy="620691"/>
          </a:xfrm>
        </p:grpSpPr>
        <p:sp>
          <p:nvSpPr>
            <p:cNvPr id="12"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4"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ángulo 1"/>
          <p:cNvSpPr/>
          <p:nvPr/>
        </p:nvSpPr>
        <p:spPr>
          <a:xfrm>
            <a:off x="683214" y="3356992"/>
            <a:ext cx="7873801" cy="203132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MX" dirty="0" smtClean="0">
                <a:solidFill>
                  <a:srgbClr val="000000"/>
                </a:solidFill>
                <a:latin typeface="ff0"/>
              </a:rPr>
              <a:t>Las</a:t>
            </a:r>
            <a:r>
              <a:rPr lang="es-MX" dirty="0">
                <a:solidFill>
                  <a:srgbClr val="000000"/>
                </a:solidFill>
                <a:latin typeface="ff0"/>
              </a:rPr>
              <a:t> políticas orientadas a las PYME no </a:t>
            </a:r>
            <a:r>
              <a:rPr lang="es-MX" dirty="0" smtClean="0">
                <a:solidFill>
                  <a:srgbClr val="000000"/>
                </a:solidFill>
                <a:latin typeface="ff0"/>
              </a:rPr>
              <a:t>están</a:t>
            </a:r>
            <a:r>
              <a:rPr lang="es-MX" dirty="0">
                <a:solidFill>
                  <a:srgbClr val="000000"/>
                </a:solidFill>
                <a:latin typeface="ff0"/>
              </a:rPr>
              <a:t> orientadas </a:t>
            </a:r>
            <a:r>
              <a:rPr lang="es-MX" dirty="0" smtClean="0">
                <a:solidFill>
                  <a:srgbClr val="000000"/>
                </a:solidFill>
                <a:latin typeface="ff0"/>
              </a:rPr>
              <a:t>hacia</a:t>
            </a:r>
            <a:r>
              <a:rPr lang="es-MX" dirty="0">
                <a:solidFill>
                  <a:srgbClr val="000000"/>
                </a:solidFill>
                <a:latin typeface="ff0"/>
              </a:rPr>
              <a:t> nada </a:t>
            </a:r>
            <a:r>
              <a:rPr lang="es-MX" dirty="0" smtClean="0">
                <a:solidFill>
                  <a:srgbClr val="000000"/>
                </a:solidFill>
                <a:latin typeface="ff0"/>
              </a:rPr>
              <a:t>en particular</a:t>
            </a:r>
            <a:r>
              <a:rPr lang="es-MX" dirty="0">
                <a:solidFill>
                  <a:srgbClr val="000000"/>
                </a:solidFill>
                <a:latin typeface="ff0"/>
              </a:rPr>
              <a:t> con respeto a actividades </a:t>
            </a:r>
            <a:r>
              <a:rPr lang="es-MX" dirty="0" smtClean="0">
                <a:solidFill>
                  <a:srgbClr val="000000"/>
                </a:solidFill>
                <a:latin typeface="ff0"/>
              </a:rPr>
              <a:t>específicas, por</a:t>
            </a:r>
            <a:r>
              <a:rPr lang="es-MX" dirty="0">
                <a:solidFill>
                  <a:srgbClr val="000000"/>
                </a:solidFill>
                <a:latin typeface="ff0"/>
              </a:rPr>
              <a:t> lo que las </a:t>
            </a:r>
            <a:r>
              <a:rPr lang="es-MX" dirty="0" smtClean="0">
                <a:solidFill>
                  <a:srgbClr val="000000"/>
                </a:solidFill>
                <a:latin typeface="ff0"/>
              </a:rPr>
              <a:t>habilidades,</a:t>
            </a:r>
            <a:r>
              <a:rPr lang="es-MX" dirty="0">
                <a:solidFill>
                  <a:srgbClr val="000000"/>
                </a:solidFill>
                <a:latin typeface="ff0"/>
              </a:rPr>
              <a:t> </a:t>
            </a:r>
            <a:r>
              <a:rPr lang="es-MX" dirty="0" smtClean="0">
                <a:solidFill>
                  <a:srgbClr val="000000"/>
                </a:solidFill>
                <a:latin typeface="ff0"/>
              </a:rPr>
              <a:t>las capacidades </a:t>
            </a:r>
            <a:r>
              <a:rPr lang="es-MX" dirty="0">
                <a:solidFill>
                  <a:srgbClr val="000000"/>
                </a:solidFill>
                <a:latin typeface="ff0"/>
              </a:rPr>
              <a:t>productivas, los tipos de vínculos económicos y los motores </a:t>
            </a:r>
            <a:r>
              <a:rPr lang="es-MX" dirty="0" smtClean="0">
                <a:solidFill>
                  <a:srgbClr val="000000"/>
                </a:solidFill>
                <a:latin typeface="ff0"/>
              </a:rPr>
              <a:t>de desarrollo, mercado,</a:t>
            </a:r>
            <a:r>
              <a:rPr lang="es-MX" dirty="0">
                <a:solidFill>
                  <a:srgbClr val="000000"/>
                </a:solidFill>
                <a:latin typeface="ff0"/>
              </a:rPr>
              <a:t> tecnología, servicios de oficina, sistemas de información, las </a:t>
            </a:r>
            <a:r>
              <a:rPr lang="es-MX" dirty="0" smtClean="0">
                <a:solidFill>
                  <a:srgbClr val="000000"/>
                </a:solidFill>
                <a:latin typeface="ff0"/>
              </a:rPr>
              <a:t>relaciones laborales</a:t>
            </a:r>
            <a:r>
              <a:rPr lang="es-MX" dirty="0">
                <a:solidFill>
                  <a:srgbClr val="000000"/>
                </a:solidFill>
                <a:latin typeface="ff0"/>
              </a:rPr>
              <a:t> e industriales, y así </a:t>
            </a:r>
            <a:r>
              <a:rPr lang="es-MX" dirty="0" smtClean="0">
                <a:solidFill>
                  <a:srgbClr val="000000"/>
                </a:solidFill>
                <a:latin typeface="ff0"/>
              </a:rPr>
              <a:t>sucesivamente, no se</a:t>
            </a:r>
            <a:r>
              <a:rPr lang="es-MX" dirty="0">
                <a:solidFill>
                  <a:srgbClr val="000000"/>
                </a:solidFill>
                <a:latin typeface="ff0"/>
              </a:rPr>
              <a:t> afrontan adecuadamente </a:t>
            </a:r>
            <a:r>
              <a:rPr lang="es-MX" dirty="0" smtClean="0">
                <a:solidFill>
                  <a:srgbClr val="000000"/>
                </a:solidFill>
                <a:latin typeface="ff0"/>
              </a:rPr>
              <a:t>desde cualquier </a:t>
            </a:r>
            <a:r>
              <a:rPr lang="es-MX" dirty="0">
                <a:solidFill>
                  <a:srgbClr val="000000"/>
                </a:solidFill>
                <a:latin typeface="ff0"/>
              </a:rPr>
              <a:t>punto de vista </a:t>
            </a:r>
            <a:r>
              <a:rPr lang="es-MX" dirty="0" smtClean="0">
                <a:solidFill>
                  <a:srgbClr val="000000"/>
                </a:solidFill>
                <a:latin typeface="ff0"/>
              </a:rPr>
              <a:t>especifico</a:t>
            </a:r>
            <a:endParaRPr lang="es-MX" dirty="0"/>
          </a:p>
        </p:txBody>
      </p:sp>
    </p:spTree>
    <p:extLst>
      <p:ext uri="{BB962C8B-B14F-4D97-AF65-F5344CB8AC3E}">
        <p14:creationId xmlns:p14="http://schemas.microsoft.com/office/powerpoint/2010/main" val="4136755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lipse 4"/>
          <p:cNvSpPr/>
          <p:nvPr/>
        </p:nvSpPr>
        <p:spPr>
          <a:xfrm>
            <a:off x="4092811" y="2949811"/>
            <a:ext cx="958378" cy="95837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smtClean="0"/>
              <a:t>Políticos</a:t>
            </a:r>
            <a:endParaRPr lang="es-MX" sz="1600" b="1" kern="1200" dirty="0"/>
          </a:p>
        </p:txBody>
      </p:sp>
      <p:sp>
        <p:nvSpPr>
          <p:cNvPr id="2" name="1 Rectángulo"/>
          <p:cNvSpPr/>
          <p:nvPr/>
        </p:nvSpPr>
        <p:spPr>
          <a:xfrm>
            <a:off x="2267744" y="1985480"/>
            <a:ext cx="6306113" cy="1323439"/>
          </a:xfrm>
          <a:prstGeom prst="rect">
            <a:avLst/>
          </a:prstGeom>
        </p:spPr>
        <p:txBody>
          <a:bodyPr wrap="square">
            <a:spAutoFit/>
          </a:bodyPr>
          <a:lstStyle/>
          <a:p>
            <a:pPr algn="just"/>
            <a:r>
              <a:rPr lang="es-MX" sz="1600" dirty="0" smtClean="0">
                <a:latin typeface="Century Gothic" pitchFamily="34" charset="0"/>
              </a:rPr>
              <a:t>Las </a:t>
            </a:r>
            <a:r>
              <a:rPr lang="es-MX" sz="1600" dirty="0" err="1" smtClean="0">
                <a:latin typeface="Century Gothic" pitchFamily="34" charset="0"/>
              </a:rPr>
              <a:t>MiPyMes</a:t>
            </a:r>
            <a:r>
              <a:rPr lang="es-MX" sz="1600" dirty="0" smtClean="0">
                <a:latin typeface="Century Gothic" pitchFamily="34" charset="0"/>
              </a:rPr>
              <a:t> </a:t>
            </a:r>
            <a:r>
              <a:rPr lang="es-MX" sz="1600" dirty="0">
                <a:latin typeface="Century Gothic" pitchFamily="34" charset="0"/>
              </a:rPr>
              <a:t>se caracterizan por recurrir al ahorro familiar para invertir en las empresa, sus </a:t>
            </a:r>
            <a:r>
              <a:rPr lang="es-MX" sz="1600" dirty="0" smtClean="0">
                <a:latin typeface="Century Gothic" pitchFamily="34" charset="0"/>
              </a:rPr>
              <a:t>políticas </a:t>
            </a:r>
            <a:r>
              <a:rPr lang="es-MX" sz="1600" dirty="0">
                <a:latin typeface="Century Gothic" pitchFamily="34" charset="0"/>
              </a:rPr>
              <a:t>de cobro son insuficientes, tienen un reducido margen de ganancias, poca </a:t>
            </a:r>
            <a:r>
              <a:rPr lang="es-MX" sz="1600" dirty="0" smtClean="0">
                <a:latin typeface="Century Gothic" pitchFamily="34" charset="0"/>
              </a:rPr>
              <a:t>liquidez </a:t>
            </a:r>
            <a:r>
              <a:rPr lang="es-MX" sz="1600" dirty="0">
                <a:latin typeface="Century Gothic" pitchFamily="34" charset="0"/>
              </a:rPr>
              <a:t>y rentabilidad y no cuentan con un control de sus actividades financieras. </a:t>
            </a:r>
          </a:p>
        </p:txBody>
      </p:sp>
      <p:grpSp>
        <p:nvGrpSpPr>
          <p:cNvPr id="14" name="13 Grupo"/>
          <p:cNvGrpSpPr/>
          <p:nvPr/>
        </p:nvGrpSpPr>
        <p:grpSpPr>
          <a:xfrm>
            <a:off x="319014" y="891651"/>
            <a:ext cx="1876722" cy="1755547"/>
            <a:chOff x="4747491" y="3085179"/>
            <a:chExt cx="1355352" cy="1355352"/>
          </a:xfrm>
        </p:grpSpPr>
        <p:sp>
          <p:nvSpPr>
            <p:cNvPr id="15" name="14 Elipse"/>
            <p:cNvSpPr/>
            <p:nvPr/>
          </p:nvSpPr>
          <p:spPr>
            <a:xfrm>
              <a:off x="4747491" y="3085179"/>
              <a:ext cx="1355352" cy="1355352"/>
            </a:xfrm>
            <a:prstGeom prst="ellipse">
              <a:avLst/>
            </a:prstGeom>
          </p:spPr>
          <p:style>
            <a:lnRef idx="0">
              <a:schemeClr val="lt1">
                <a:hueOff val="0"/>
                <a:satOff val="0"/>
                <a:lumOff val="0"/>
                <a:alphaOff val="0"/>
              </a:schemeClr>
            </a:lnRef>
            <a:fillRef idx="3">
              <a:schemeClr val="accent2">
                <a:hueOff val="2340759"/>
                <a:satOff val="-2919"/>
                <a:lumOff val="686"/>
                <a:alphaOff val="0"/>
              </a:schemeClr>
            </a:fillRef>
            <a:effectRef idx="2">
              <a:schemeClr val="accent2">
                <a:hueOff val="2340759"/>
                <a:satOff val="-2919"/>
                <a:lumOff val="686"/>
                <a:alphaOff val="0"/>
              </a:schemeClr>
            </a:effectRef>
            <a:fontRef idx="minor">
              <a:schemeClr val="lt1"/>
            </a:fontRef>
          </p:style>
        </p:sp>
        <p:sp>
          <p:nvSpPr>
            <p:cNvPr id="16" name="Elipse 4"/>
            <p:cNvSpPr/>
            <p:nvPr/>
          </p:nvSpPr>
          <p:spPr>
            <a:xfrm>
              <a:off x="4945978" y="3283666"/>
              <a:ext cx="958378" cy="95837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600" b="1" kern="1200" dirty="0" smtClean="0">
                  <a:latin typeface="Century Gothic" pitchFamily="34" charset="0"/>
                </a:rPr>
                <a:t>Económicos</a:t>
              </a:r>
              <a:endParaRPr lang="es-MX" sz="1600" b="1" kern="1200" dirty="0">
                <a:latin typeface="Century Gothic" pitchFamily="34" charset="0"/>
              </a:endParaRPr>
            </a:p>
          </p:txBody>
        </p:sp>
      </p:grpSp>
      <p:sp>
        <p:nvSpPr>
          <p:cNvPr id="17" name="16 Rectángulo"/>
          <p:cNvSpPr/>
          <p:nvPr/>
        </p:nvSpPr>
        <p:spPr>
          <a:xfrm>
            <a:off x="2449303" y="1426317"/>
            <a:ext cx="2539478" cy="338554"/>
          </a:xfrm>
          <a:prstGeom prst="rect">
            <a:avLst/>
          </a:prstGeom>
        </p:spPr>
        <p:txBody>
          <a:bodyPr wrap="none">
            <a:spAutoFit/>
          </a:bodyPr>
          <a:lstStyle/>
          <a:p>
            <a:pPr algn="ctr"/>
            <a:r>
              <a:rPr lang="es-MX" sz="1600" b="1" dirty="0" smtClean="0">
                <a:solidFill>
                  <a:srgbClr val="A39867"/>
                </a:solidFill>
                <a:latin typeface="Century Gothic" pitchFamily="34" charset="0"/>
              </a:rPr>
              <a:t>ASPECTOS FINANCIERO.</a:t>
            </a:r>
            <a:endParaRPr lang="es-MX" sz="1600" b="1" dirty="0">
              <a:solidFill>
                <a:srgbClr val="A39867"/>
              </a:solidFill>
              <a:latin typeface="Century Gothic" pitchFamily="34" charset="0"/>
            </a:endParaRPr>
          </a:p>
        </p:txBody>
      </p:sp>
      <p:sp>
        <p:nvSpPr>
          <p:cNvPr id="18" name="17 Rectángulo"/>
          <p:cNvSpPr/>
          <p:nvPr/>
        </p:nvSpPr>
        <p:spPr>
          <a:xfrm>
            <a:off x="683568" y="3944357"/>
            <a:ext cx="6531512" cy="2062103"/>
          </a:xfrm>
          <a:prstGeom prst="rect">
            <a:avLst/>
          </a:prstGeom>
        </p:spPr>
        <p:txBody>
          <a:bodyPr wrap="square">
            <a:spAutoFit/>
          </a:bodyPr>
          <a:lstStyle/>
          <a:p>
            <a:r>
              <a:rPr lang="es-MX" sz="1600" b="1" dirty="0" smtClean="0">
                <a:solidFill>
                  <a:srgbClr val="A39867"/>
                </a:solidFill>
                <a:latin typeface="Century Gothic" pitchFamily="34" charset="0"/>
              </a:rPr>
              <a:t>SITUACIÓN ECONÓMICA ACTUAL:</a:t>
            </a:r>
          </a:p>
          <a:p>
            <a:endParaRPr lang="es-MX" sz="1600" b="1" dirty="0" smtClean="0">
              <a:latin typeface="Century Gothic" pitchFamily="34" charset="0"/>
            </a:endParaRPr>
          </a:p>
          <a:p>
            <a:pPr algn="just"/>
            <a:r>
              <a:rPr lang="es-MX" sz="1600" dirty="0" smtClean="0">
                <a:latin typeface="Century Gothic" pitchFamily="34" charset="0"/>
              </a:rPr>
              <a:t>Las </a:t>
            </a:r>
            <a:r>
              <a:rPr lang="es-MX" sz="1600" dirty="0" err="1">
                <a:latin typeface="Century Gothic" pitchFamily="34" charset="0"/>
              </a:rPr>
              <a:t>MyPymes</a:t>
            </a:r>
            <a:r>
              <a:rPr lang="es-MX" sz="1600" dirty="0">
                <a:latin typeface="Century Gothic" pitchFamily="34" charset="0"/>
              </a:rPr>
              <a:t> </a:t>
            </a:r>
            <a:r>
              <a:rPr lang="es-MX" sz="1600" dirty="0" smtClean="0">
                <a:latin typeface="Century Gothic" pitchFamily="34" charset="0"/>
              </a:rPr>
              <a:t>tienen </a:t>
            </a:r>
            <a:r>
              <a:rPr lang="es-MX" sz="1600" dirty="0">
                <a:latin typeface="Century Gothic" pitchFamily="34" charset="0"/>
              </a:rPr>
              <a:t>menor </a:t>
            </a:r>
            <a:r>
              <a:rPr lang="es-MX" sz="1600" dirty="0" smtClean="0">
                <a:latin typeface="Century Gothic" pitchFamily="34" charset="0"/>
              </a:rPr>
              <a:t>posibilidad </a:t>
            </a:r>
            <a:r>
              <a:rPr lang="es-MX" sz="1600" dirty="0">
                <a:latin typeface="Century Gothic" pitchFamily="34" charset="0"/>
              </a:rPr>
              <a:t>de crecimiento debido a causas de la reducida capacidad productiva. debido a la falta de </a:t>
            </a:r>
            <a:r>
              <a:rPr lang="es-MX" sz="1600" dirty="0" smtClean="0">
                <a:latin typeface="Century Gothic" pitchFamily="34" charset="0"/>
              </a:rPr>
              <a:t>organización </a:t>
            </a:r>
            <a:r>
              <a:rPr lang="es-MX" sz="1600" dirty="0">
                <a:latin typeface="Century Gothic" pitchFamily="34" charset="0"/>
              </a:rPr>
              <a:t>de estas, no cuentan con la capacidad para seguir las mejores condiciones de compra; son empresas que continuamente </a:t>
            </a:r>
            <a:r>
              <a:rPr lang="es-MX" sz="1600" dirty="0" smtClean="0">
                <a:latin typeface="Century Gothic" pitchFamily="34" charset="0"/>
              </a:rPr>
              <a:t>están </a:t>
            </a:r>
            <a:r>
              <a:rPr lang="es-MX" sz="1600" dirty="0">
                <a:latin typeface="Century Gothic" pitchFamily="34" charset="0"/>
              </a:rPr>
              <a:t>en peligro de cierre masivo por ser vulnerables a su ambiente </a:t>
            </a:r>
            <a:r>
              <a:rPr lang="es-MX" sz="1600" dirty="0" smtClean="0">
                <a:latin typeface="Century Gothic" pitchFamily="34" charset="0"/>
              </a:rPr>
              <a:t>económico. </a:t>
            </a:r>
            <a:endParaRPr lang="es-MX" sz="1600" dirty="0">
              <a:latin typeface="Century Gothic" pitchFamily="34" charset="0"/>
            </a:endParaRPr>
          </a:p>
        </p:txBody>
      </p:sp>
      <p:grpSp>
        <p:nvGrpSpPr>
          <p:cNvPr id="19" name="Grupo 18"/>
          <p:cNvGrpSpPr/>
          <p:nvPr/>
        </p:nvGrpSpPr>
        <p:grpSpPr>
          <a:xfrm>
            <a:off x="0" y="0"/>
            <a:ext cx="9144000" cy="620691"/>
            <a:chOff x="0" y="0"/>
            <a:chExt cx="9144000" cy="620691"/>
          </a:xfrm>
        </p:grpSpPr>
        <p:sp>
          <p:nvSpPr>
            <p:cNvPr id="20"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2"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59306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7 Grupo"/>
          <p:cNvGrpSpPr/>
          <p:nvPr/>
        </p:nvGrpSpPr>
        <p:grpSpPr>
          <a:xfrm>
            <a:off x="467544" y="1196752"/>
            <a:ext cx="1872208" cy="1800200"/>
            <a:chOff x="1150314" y="3101748"/>
            <a:chExt cx="1355352" cy="1355352"/>
          </a:xfrm>
        </p:grpSpPr>
        <p:sp>
          <p:nvSpPr>
            <p:cNvPr id="9" name="8 Elipse"/>
            <p:cNvSpPr/>
            <p:nvPr/>
          </p:nvSpPr>
          <p:spPr>
            <a:xfrm>
              <a:off x="1150314" y="3101748"/>
              <a:ext cx="1355352" cy="1355352"/>
            </a:xfrm>
            <a:prstGeom prst="ellipse">
              <a:avLst/>
            </a:prstGeom>
          </p:spPr>
          <p:style>
            <a:lnRef idx="0">
              <a:schemeClr val="lt1">
                <a:hueOff val="0"/>
                <a:satOff val="0"/>
                <a:lumOff val="0"/>
                <a:alphaOff val="0"/>
              </a:schemeClr>
            </a:lnRef>
            <a:fillRef idx="3">
              <a:schemeClr val="accent2">
                <a:hueOff val="4681519"/>
                <a:satOff val="-5839"/>
                <a:lumOff val="1373"/>
                <a:alphaOff val="0"/>
              </a:schemeClr>
            </a:fillRef>
            <a:effectRef idx="2">
              <a:schemeClr val="accent2">
                <a:hueOff val="4681519"/>
                <a:satOff val="-5839"/>
                <a:lumOff val="1373"/>
                <a:alphaOff val="0"/>
              </a:schemeClr>
            </a:effectRef>
            <a:fontRef idx="minor">
              <a:schemeClr val="lt1"/>
            </a:fontRef>
          </p:style>
        </p:sp>
        <p:sp>
          <p:nvSpPr>
            <p:cNvPr id="10" name="Elipse 4"/>
            <p:cNvSpPr/>
            <p:nvPr/>
          </p:nvSpPr>
          <p:spPr>
            <a:xfrm>
              <a:off x="1348801" y="3300235"/>
              <a:ext cx="958378" cy="95837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2000" b="1" kern="1200" dirty="0" smtClean="0">
                  <a:latin typeface="Century Gothic" pitchFamily="34" charset="0"/>
                </a:rPr>
                <a:t>Sociales</a:t>
              </a:r>
              <a:endParaRPr lang="es-MX" sz="1600" b="1" kern="1200" dirty="0">
                <a:latin typeface="Century Gothic" pitchFamily="34" charset="0"/>
              </a:endParaRPr>
            </a:p>
          </p:txBody>
        </p:sp>
      </p:grpSp>
      <p:grpSp>
        <p:nvGrpSpPr>
          <p:cNvPr id="11" name="Grupo 10"/>
          <p:cNvGrpSpPr/>
          <p:nvPr/>
        </p:nvGrpSpPr>
        <p:grpSpPr>
          <a:xfrm>
            <a:off x="0" y="0"/>
            <a:ext cx="9144000" cy="620691"/>
            <a:chOff x="0" y="0"/>
            <a:chExt cx="9144000" cy="620691"/>
          </a:xfrm>
        </p:grpSpPr>
        <p:sp>
          <p:nvSpPr>
            <p:cNvPr id="12"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4"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2128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ángulo 1"/>
          <p:cNvSpPr/>
          <p:nvPr/>
        </p:nvSpPr>
        <p:spPr>
          <a:xfrm>
            <a:off x="2613931" y="1519624"/>
            <a:ext cx="6057308" cy="4278094"/>
          </a:xfrm>
          <a:prstGeom prst="rect">
            <a:avLst/>
          </a:prstGeom>
        </p:spPr>
        <p:txBody>
          <a:bodyPr wrap="square">
            <a:spAutoFit/>
          </a:bodyPr>
          <a:lstStyle/>
          <a:p>
            <a:pPr algn="just" fontAlgn="base"/>
            <a:r>
              <a:rPr lang="es-MX" sz="1600" dirty="0">
                <a:solidFill>
                  <a:srgbClr val="333333"/>
                </a:solidFill>
                <a:latin typeface="Verdana" panose="020B0604030504040204" pitchFamily="34" charset="0"/>
              </a:rPr>
              <a:t>E</a:t>
            </a:r>
            <a:r>
              <a:rPr lang="es-MX" sz="1600" dirty="0" smtClean="0">
                <a:solidFill>
                  <a:srgbClr val="333333"/>
                </a:solidFill>
                <a:latin typeface="Verdana" panose="020B0604030504040204" pitchFamily="34" charset="0"/>
              </a:rPr>
              <a:t>l </a:t>
            </a:r>
            <a:r>
              <a:rPr lang="es-MX" sz="1600" dirty="0">
                <a:solidFill>
                  <a:srgbClr val="333333"/>
                </a:solidFill>
                <a:latin typeface="Verdana" panose="020B0604030504040204" pitchFamily="34" charset="0"/>
              </a:rPr>
              <a:t>rol </a:t>
            </a:r>
            <a:r>
              <a:rPr lang="es-MX" sz="1600" dirty="0" smtClean="0">
                <a:solidFill>
                  <a:srgbClr val="333333"/>
                </a:solidFill>
                <a:latin typeface="Verdana" panose="020B0604030504040204" pitchFamily="34" charset="0"/>
              </a:rPr>
              <a:t>social </a:t>
            </a:r>
            <a:r>
              <a:rPr lang="es-MX" sz="1600" dirty="0">
                <a:solidFill>
                  <a:srgbClr val="333333"/>
                </a:solidFill>
                <a:latin typeface="Verdana" panose="020B0604030504040204" pitchFamily="34" charset="0"/>
              </a:rPr>
              <a:t>que la PYME tiene en la construcción del mercado y de la sociedad en su </a:t>
            </a:r>
            <a:r>
              <a:rPr lang="es-MX" sz="1600" dirty="0" smtClean="0">
                <a:solidFill>
                  <a:srgbClr val="333333"/>
                </a:solidFill>
                <a:latin typeface="Verdana" panose="020B0604030504040204" pitchFamily="34" charset="0"/>
              </a:rPr>
              <a:t>conjunto. Se busca motivar </a:t>
            </a:r>
            <a:r>
              <a:rPr lang="es-MX" sz="1600" dirty="0">
                <a:solidFill>
                  <a:srgbClr val="333333"/>
                </a:solidFill>
                <a:latin typeface="Verdana" panose="020B0604030504040204" pitchFamily="34" charset="0"/>
              </a:rPr>
              <a:t>a que </a:t>
            </a:r>
            <a:r>
              <a:rPr lang="es-MX" sz="1600" dirty="0">
                <a:solidFill>
                  <a:srgbClr val="000000"/>
                </a:solidFill>
                <a:latin typeface="Verdana" panose="020B0604030504040204" pitchFamily="34" charset="0"/>
              </a:rPr>
              <a:t>las</a:t>
            </a:r>
            <a:r>
              <a:rPr lang="es-MX" sz="1600" dirty="0">
                <a:solidFill>
                  <a:srgbClr val="333333"/>
                </a:solidFill>
                <a:latin typeface="Verdana" panose="020B0604030504040204" pitchFamily="34" charset="0"/>
              </a:rPr>
              <a:t> empresas socias y aquel</a:t>
            </a:r>
            <a:r>
              <a:rPr lang="es-MX" sz="1600" dirty="0">
                <a:solidFill>
                  <a:srgbClr val="000000"/>
                </a:solidFill>
                <a:latin typeface="Verdana" panose="020B0604030504040204" pitchFamily="34" charset="0"/>
              </a:rPr>
              <a:t>las</a:t>
            </a:r>
            <a:r>
              <a:rPr lang="es-MX" sz="1600" dirty="0">
                <a:solidFill>
                  <a:srgbClr val="333333"/>
                </a:solidFill>
                <a:latin typeface="Verdana" panose="020B0604030504040204" pitchFamily="34" charset="0"/>
              </a:rPr>
              <a:t> que tiene relación con la asociación, descubran la conveniencia de tener una mirada positiva y esperanzadora de la situación que viven </a:t>
            </a:r>
            <a:r>
              <a:rPr lang="es-MX" sz="1600" dirty="0">
                <a:solidFill>
                  <a:srgbClr val="000000"/>
                </a:solidFill>
                <a:latin typeface="Verdana" panose="020B0604030504040204" pitchFamily="34" charset="0"/>
              </a:rPr>
              <a:t>las</a:t>
            </a:r>
            <a:r>
              <a:rPr lang="es-MX" sz="1600" dirty="0">
                <a:solidFill>
                  <a:srgbClr val="333333"/>
                </a:solidFill>
                <a:latin typeface="Verdana" panose="020B0604030504040204" pitchFamily="34" charset="0"/>
              </a:rPr>
              <a:t> </a:t>
            </a:r>
            <a:r>
              <a:rPr lang="es-MX" sz="1600" dirty="0">
                <a:solidFill>
                  <a:srgbClr val="000000"/>
                </a:solidFill>
                <a:latin typeface="Verdana" panose="020B0604030504040204" pitchFamily="34" charset="0"/>
              </a:rPr>
              <a:t>PYMES</a:t>
            </a:r>
            <a:r>
              <a:rPr lang="es-MX" sz="1600" dirty="0">
                <a:solidFill>
                  <a:srgbClr val="333333"/>
                </a:solidFill>
                <a:latin typeface="Verdana" panose="020B0604030504040204" pitchFamily="34" charset="0"/>
              </a:rPr>
              <a:t> en nuestro país</a:t>
            </a:r>
            <a:r>
              <a:rPr lang="es-MX" sz="1600" dirty="0" smtClean="0">
                <a:solidFill>
                  <a:srgbClr val="333333"/>
                </a:solidFill>
                <a:latin typeface="Verdana" panose="020B0604030504040204" pitchFamily="34" charset="0"/>
              </a:rPr>
              <a:t>.</a:t>
            </a:r>
          </a:p>
          <a:p>
            <a:pPr algn="just" fontAlgn="base"/>
            <a:endParaRPr lang="es-MX" sz="1600" dirty="0">
              <a:solidFill>
                <a:srgbClr val="333333"/>
              </a:solidFill>
              <a:latin typeface="Verdana" panose="020B0604030504040204" pitchFamily="34" charset="0"/>
            </a:endParaRPr>
          </a:p>
          <a:p>
            <a:pPr algn="just" fontAlgn="base"/>
            <a:endParaRPr lang="es-MX" sz="1600" dirty="0">
              <a:solidFill>
                <a:srgbClr val="333333"/>
              </a:solidFill>
              <a:latin typeface="Verdana" panose="020B0604030504040204" pitchFamily="34" charset="0"/>
            </a:endParaRPr>
          </a:p>
          <a:p>
            <a:pPr algn="just" fontAlgn="base"/>
            <a:r>
              <a:rPr lang="es-MX" sz="1600" dirty="0">
                <a:solidFill>
                  <a:srgbClr val="333333"/>
                </a:solidFill>
                <a:latin typeface="Verdana" panose="020B0604030504040204" pitchFamily="34" charset="0"/>
              </a:rPr>
              <a:t>Una estrategia basada en el Desarrollo Sustentable, permitirá tener más claro el horizonte a mediano </a:t>
            </a:r>
            <a:r>
              <a:rPr lang="es-MX" sz="1600" dirty="0">
                <a:solidFill>
                  <a:srgbClr val="000000"/>
                </a:solidFill>
                <a:latin typeface="Verdana" panose="020B0604030504040204" pitchFamily="34" charset="0"/>
              </a:rPr>
              <a:t>y</a:t>
            </a:r>
            <a:r>
              <a:rPr lang="es-MX" sz="1600" dirty="0">
                <a:solidFill>
                  <a:srgbClr val="333333"/>
                </a:solidFill>
                <a:latin typeface="Verdana" panose="020B0604030504040204" pitchFamily="34" charset="0"/>
              </a:rPr>
              <a:t> largo plazo </a:t>
            </a:r>
            <a:r>
              <a:rPr lang="es-MX" sz="1600" dirty="0">
                <a:solidFill>
                  <a:srgbClr val="000000"/>
                </a:solidFill>
                <a:latin typeface="Verdana" panose="020B0604030504040204" pitchFamily="34" charset="0"/>
              </a:rPr>
              <a:t>y</a:t>
            </a:r>
            <a:r>
              <a:rPr lang="es-MX" sz="1600" dirty="0">
                <a:solidFill>
                  <a:srgbClr val="333333"/>
                </a:solidFill>
                <a:latin typeface="Verdana" panose="020B0604030504040204" pitchFamily="34" charset="0"/>
              </a:rPr>
              <a:t> hará más sustentable en el tiempo su actuar. Sabemos que no es fácil del día a día de la P</a:t>
            </a:r>
            <a:r>
              <a:rPr lang="es-MX" sz="1600" dirty="0">
                <a:solidFill>
                  <a:srgbClr val="000000"/>
                </a:solidFill>
                <a:latin typeface="Verdana" panose="020B0604030504040204" pitchFamily="34" charset="0"/>
              </a:rPr>
              <a:t>Y</a:t>
            </a:r>
            <a:r>
              <a:rPr lang="es-MX" sz="1600" dirty="0">
                <a:solidFill>
                  <a:srgbClr val="333333"/>
                </a:solidFill>
                <a:latin typeface="Verdana" panose="020B0604030504040204" pitchFamily="34" charset="0"/>
              </a:rPr>
              <a:t>ME, pero es bueno que descubran el rol que poseen tanto para la economía como para la construcción del tejido social </a:t>
            </a:r>
            <a:r>
              <a:rPr lang="es-MX" sz="1600" dirty="0">
                <a:solidFill>
                  <a:srgbClr val="000000"/>
                </a:solidFill>
                <a:latin typeface="Verdana" panose="020B0604030504040204" pitchFamily="34" charset="0"/>
              </a:rPr>
              <a:t>y</a:t>
            </a:r>
            <a:r>
              <a:rPr lang="es-MX" sz="1600" dirty="0">
                <a:solidFill>
                  <a:srgbClr val="333333"/>
                </a:solidFill>
                <a:latin typeface="Verdana" panose="020B0604030504040204" pitchFamily="34" charset="0"/>
              </a:rPr>
              <a:t> esto permitirá motivar no solo a </a:t>
            </a:r>
            <a:r>
              <a:rPr lang="es-MX" sz="1600" dirty="0">
                <a:solidFill>
                  <a:srgbClr val="000000"/>
                </a:solidFill>
                <a:latin typeface="Verdana" panose="020B0604030504040204" pitchFamily="34" charset="0"/>
              </a:rPr>
              <a:t>la</a:t>
            </a:r>
            <a:r>
              <a:rPr lang="es-MX" sz="1600" dirty="0">
                <a:solidFill>
                  <a:srgbClr val="333333"/>
                </a:solidFill>
                <a:latin typeface="Verdana" panose="020B0604030504040204" pitchFamily="34" charset="0"/>
              </a:rPr>
              <a:t> propia empresa sino también al resto del mercado en el que desarrol</a:t>
            </a:r>
            <a:r>
              <a:rPr lang="es-MX" sz="1600" dirty="0">
                <a:solidFill>
                  <a:srgbClr val="000000"/>
                </a:solidFill>
                <a:latin typeface="Verdana" panose="020B0604030504040204" pitchFamily="34" charset="0"/>
              </a:rPr>
              <a:t>la</a:t>
            </a:r>
            <a:r>
              <a:rPr lang="es-MX" sz="1600" dirty="0">
                <a:solidFill>
                  <a:srgbClr val="333333"/>
                </a:solidFill>
                <a:latin typeface="Verdana" panose="020B0604030504040204" pitchFamily="34" charset="0"/>
              </a:rPr>
              <a:t> su actividad.</a:t>
            </a:r>
            <a:endParaRPr lang="es-MX" sz="1600" b="0" i="0" dirty="0">
              <a:solidFill>
                <a:srgbClr val="333333"/>
              </a:solidFill>
              <a:effectLst/>
              <a:latin typeface="Verdana" panose="020B0604030504040204" pitchFamily="34" charset="0"/>
            </a:endParaRPr>
          </a:p>
        </p:txBody>
      </p:sp>
    </p:spTree>
    <p:extLst>
      <p:ext uri="{BB962C8B-B14F-4D97-AF65-F5344CB8AC3E}">
        <p14:creationId xmlns:p14="http://schemas.microsoft.com/office/powerpoint/2010/main" val="40804891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55576" y="1337895"/>
            <a:ext cx="5400600" cy="2862322"/>
          </a:xfrm>
          <a:prstGeom prst="rect">
            <a:avLst/>
          </a:prstGeom>
        </p:spPr>
        <p:txBody>
          <a:bodyPr wrap="square">
            <a:spAutoFit/>
          </a:bodyPr>
          <a:lstStyle/>
          <a:p>
            <a:pPr algn="just"/>
            <a:r>
              <a:rPr lang="es-ES" dirty="0"/>
              <a:t>Para impulsar la creación de una Pyme o su expansión es fundamental elegir el préstamo más conveniente con el fin de que evites que a la larga se convierta en una pesadilla</a:t>
            </a:r>
            <a:r>
              <a:rPr lang="es-ES" dirty="0" smtClean="0"/>
              <a:t>.</a:t>
            </a:r>
          </a:p>
          <a:p>
            <a:pPr algn="just"/>
            <a:endParaRPr lang="es-ES" dirty="0"/>
          </a:p>
          <a:p>
            <a:pPr algn="just"/>
            <a:r>
              <a:rPr lang="es-ES" dirty="0" smtClean="0"/>
              <a:t> </a:t>
            </a:r>
            <a:r>
              <a:rPr lang="es-ES" dirty="0"/>
              <a:t>Una correcta elección no sólo tiene que ver con los intereses y las tasas, también es necesario que tomes en cuenta el nivel en que está la idea</a:t>
            </a:r>
            <a:r>
              <a:rPr lang="es-ES" dirty="0" smtClean="0"/>
              <a:t>.</a:t>
            </a:r>
          </a:p>
          <a:p>
            <a:pPr algn="just"/>
            <a:endParaRPr lang="es-ES" dirty="0"/>
          </a:p>
          <a:p>
            <a:pPr algn="just"/>
            <a:endParaRPr lang="es-ES" dirty="0"/>
          </a:p>
        </p:txBody>
      </p:sp>
      <p:sp>
        <p:nvSpPr>
          <p:cNvPr id="4" name="1 Rectángulo"/>
          <p:cNvSpPr/>
          <p:nvPr/>
        </p:nvSpPr>
        <p:spPr>
          <a:xfrm>
            <a:off x="899592" y="548680"/>
            <a:ext cx="7313220" cy="574901"/>
          </a:xfrm>
          <a:prstGeom prst="rect">
            <a:avLst/>
          </a:prstGeom>
        </p:spPr>
        <p:txBody>
          <a:bodyPr wrap="none">
            <a:spAutoFit/>
          </a:bodyPr>
          <a:lstStyle/>
          <a:p>
            <a:pPr lvl="1" algn="just">
              <a:lnSpc>
                <a:spcPct val="150000"/>
              </a:lnSpc>
            </a:pPr>
            <a:r>
              <a:rPr lang="es-ES" sz="2400" b="1" dirty="0" smtClean="0">
                <a:solidFill>
                  <a:schemeClr val="bg2">
                    <a:lumMod val="50000"/>
                  </a:schemeClr>
                </a:solidFill>
                <a:effectLst>
                  <a:outerShdw blurRad="38100" dist="38100" dir="2700000" algn="tl">
                    <a:srgbClr val="000000">
                      <a:alpha val="43137"/>
                    </a:srgbClr>
                  </a:outerShdw>
                </a:effectLst>
                <a:latin typeface="Century Gothic" pitchFamily="34" charset="0"/>
              </a:rPr>
              <a:t>1.6 Expansión </a:t>
            </a:r>
            <a:r>
              <a:rPr lang="es-ES" sz="2400" b="1" dirty="0">
                <a:solidFill>
                  <a:schemeClr val="bg2">
                    <a:lumMod val="50000"/>
                  </a:schemeClr>
                </a:solidFill>
                <a:effectLst>
                  <a:outerShdw blurRad="38100" dist="38100" dir="2700000" algn="tl">
                    <a:srgbClr val="000000">
                      <a:alpha val="43137"/>
                    </a:srgbClr>
                  </a:outerShdw>
                </a:effectLst>
                <a:latin typeface="Century Gothic" pitchFamily="34" charset="0"/>
              </a:rPr>
              <a:t>y crecimiento de las MIPYMES.</a:t>
            </a:r>
            <a:endParaRPr lang="en-US" sz="2400" b="1" dirty="0">
              <a:solidFill>
                <a:schemeClr val="bg2">
                  <a:lumMod val="50000"/>
                </a:schemeClr>
              </a:solidFill>
              <a:effectLst>
                <a:outerShdw blurRad="38100" dist="38100" dir="2700000" algn="tl">
                  <a:srgbClr val="000000">
                    <a:alpha val="43137"/>
                  </a:srgbClr>
                </a:outerShdw>
              </a:effectLst>
              <a:latin typeface="Century Gothic" pitchFamily="34" charset="0"/>
            </a:endParaRP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28501" y="3582364"/>
            <a:ext cx="8012586" cy="2707673"/>
          </a:xfrm>
          <a:prstGeom prst="rect">
            <a:avLst/>
          </a:prstGeom>
        </p:spPr>
      </p:pic>
      <p:grpSp>
        <p:nvGrpSpPr>
          <p:cNvPr id="10" name="Grupo 9"/>
          <p:cNvGrpSpPr/>
          <p:nvPr/>
        </p:nvGrpSpPr>
        <p:grpSpPr>
          <a:xfrm>
            <a:off x="0" y="0"/>
            <a:ext cx="9144000" cy="620691"/>
            <a:chOff x="0" y="0"/>
            <a:chExt cx="9144000" cy="620691"/>
          </a:xfrm>
        </p:grpSpPr>
        <p:sp>
          <p:nvSpPr>
            <p:cNvPr id="11"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3"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0263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47664" y="764704"/>
            <a:ext cx="720080" cy="923330"/>
          </a:xfrm>
          <a:prstGeom prst="rect">
            <a:avLst/>
          </a:prstGeom>
        </p:spPr>
        <p:txBody>
          <a:bodyPr wrap="square">
            <a:spAutoFit/>
          </a:bodyPr>
          <a:lstStyle/>
          <a:p>
            <a:pPr algn="ctr"/>
            <a:r>
              <a:rPr lang="es-ES" sz="5400" dirty="0" smtClean="0"/>
              <a:t>7</a:t>
            </a:r>
            <a:endParaRPr lang="es-ES" sz="1600" dirty="0"/>
          </a:p>
        </p:txBody>
      </p:sp>
      <p:sp>
        <p:nvSpPr>
          <p:cNvPr id="3" name="Rectángulo 2"/>
          <p:cNvSpPr/>
          <p:nvPr/>
        </p:nvSpPr>
        <p:spPr>
          <a:xfrm>
            <a:off x="2123728" y="1041703"/>
            <a:ext cx="5760640" cy="646331"/>
          </a:xfrm>
          <a:prstGeom prst="rect">
            <a:avLst/>
          </a:prstGeom>
        </p:spPr>
        <p:txBody>
          <a:bodyPr wrap="square">
            <a:spAutoFit/>
          </a:bodyPr>
          <a:lstStyle/>
          <a:p>
            <a:pPr algn="ctr"/>
            <a:r>
              <a:rPr lang="es-ES" dirty="0"/>
              <a:t>opciones de financiamiento, para que tengas en cuenta al más adecuado, según tu proyecto o tipo de negocio.</a:t>
            </a:r>
          </a:p>
        </p:txBody>
      </p:sp>
      <p:sp>
        <p:nvSpPr>
          <p:cNvPr id="4" name="Rectángulo 3"/>
          <p:cNvSpPr/>
          <p:nvPr/>
        </p:nvSpPr>
        <p:spPr>
          <a:xfrm>
            <a:off x="324555" y="2141219"/>
            <a:ext cx="4391461" cy="1261884"/>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marL="342900" indent="-342900" algn="just">
              <a:buAutoNum type="arabicPeriod"/>
            </a:pPr>
            <a:r>
              <a:rPr lang="es-ES" sz="1600" b="1" dirty="0" smtClean="0">
                <a:latin typeface="Century Gothic" panose="020B0502020202020204" pitchFamily="34" charset="0"/>
              </a:rPr>
              <a:t>FFF</a:t>
            </a:r>
            <a:r>
              <a:rPr lang="es-ES" sz="1200" dirty="0">
                <a:latin typeface="Century Gothic" panose="020B0502020202020204" pitchFamily="34" charset="0"/>
              </a:rPr>
              <a:t/>
            </a:r>
            <a:br>
              <a:rPr lang="es-ES" sz="1200" dirty="0">
                <a:latin typeface="Century Gothic" panose="020B0502020202020204" pitchFamily="34" charset="0"/>
              </a:rPr>
            </a:br>
            <a:r>
              <a:rPr lang="es-ES" sz="1200" dirty="0">
                <a:latin typeface="Century Gothic" panose="020B0502020202020204" pitchFamily="34" charset="0"/>
              </a:rPr>
              <a:t>Como Friends, </a:t>
            </a:r>
            <a:r>
              <a:rPr lang="es-ES" sz="1200" dirty="0" err="1">
                <a:latin typeface="Century Gothic" panose="020B0502020202020204" pitchFamily="34" charset="0"/>
              </a:rPr>
              <a:t>Family</a:t>
            </a:r>
            <a:r>
              <a:rPr lang="es-ES" sz="1200" dirty="0">
                <a:latin typeface="Century Gothic" panose="020B0502020202020204" pitchFamily="34" charset="0"/>
              </a:rPr>
              <a:t> and </a:t>
            </a:r>
            <a:r>
              <a:rPr lang="es-ES" sz="1200" dirty="0" err="1">
                <a:latin typeface="Century Gothic" panose="020B0502020202020204" pitchFamily="34" charset="0"/>
              </a:rPr>
              <a:t>Fools</a:t>
            </a:r>
            <a:r>
              <a:rPr lang="es-ES" sz="1200" dirty="0">
                <a:latin typeface="Century Gothic" panose="020B0502020202020204" pitchFamily="34" charset="0"/>
              </a:rPr>
              <a:t> es conocida la primera fuente de financiamiento, pues se usa para la constitución de la empresa en sí y se da cuando un emprendedor inicia su negocio gracias a la ayuda de su familia y amigos.</a:t>
            </a:r>
            <a:endParaRPr lang="en-US" sz="1200" dirty="0">
              <a:latin typeface="Century Gothic" panose="020B0502020202020204" pitchFamily="34" charset="0"/>
            </a:endParaRPr>
          </a:p>
        </p:txBody>
      </p:sp>
      <p:sp>
        <p:nvSpPr>
          <p:cNvPr id="5" name="Rectángulo 4"/>
          <p:cNvSpPr/>
          <p:nvPr/>
        </p:nvSpPr>
        <p:spPr>
          <a:xfrm>
            <a:off x="4067944" y="4653136"/>
            <a:ext cx="4680520" cy="138499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ES" sz="1200" b="1" dirty="0">
                <a:latin typeface="Century Gothic" panose="020B0502020202020204" pitchFamily="34" charset="0"/>
              </a:rPr>
              <a:t>2. Fondos </a:t>
            </a:r>
            <a:r>
              <a:rPr lang="es-ES" sz="1200" b="1" dirty="0" smtClean="0">
                <a:latin typeface="Century Gothic" panose="020B0502020202020204" pitchFamily="34" charset="0"/>
              </a:rPr>
              <a:t>Gubernamentales</a:t>
            </a:r>
            <a:endParaRPr lang="es-ES" sz="1200" dirty="0" smtClean="0">
              <a:latin typeface="Century Gothic" panose="020B0502020202020204" pitchFamily="34" charset="0"/>
            </a:endParaRPr>
          </a:p>
          <a:p>
            <a:pPr algn="just"/>
            <a:r>
              <a:rPr lang="es-ES" sz="1200" dirty="0" smtClean="0">
                <a:latin typeface="Century Gothic" panose="020B0502020202020204" pitchFamily="34" charset="0"/>
              </a:rPr>
              <a:t>Se </a:t>
            </a:r>
            <a:r>
              <a:rPr lang="es-ES" sz="1200" dirty="0">
                <a:latin typeface="Century Gothic" panose="020B0502020202020204" pitchFamily="34" charset="0"/>
              </a:rPr>
              <a:t>usan para generar modelos de negocio y desarrollo del proyecto, es decir, cuando está más avanzado que una simple idea. Asimismo, se usan para crear prototipos que ayuden a comercializar el producto o servicio en el mercado. Las principales fuentes son los fondos de la Secretaría de Economía (SE), </a:t>
            </a:r>
            <a:r>
              <a:rPr lang="es-ES" sz="1200" b="1" dirty="0" err="1">
                <a:latin typeface="Century Gothic" panose="020B0502020202020204" pitchFamily="34" charset="0"/>
              </a:rPr>
              <a:t>Nafin</a:t>
            </a:r>
            <a:r>
              <a:rPr lang="es-ES" sz="1200" b="1" dirty="0">
                <a:latin typeface="Century Gothic" panose="020B0502020202020204" pitchFamily="34" charset="0"/>
              </a:rPr>
              <a:t> y </a:t>
            </a:r>
            <a:r>
              <a:rPr lang="es-ES" sz="1200" b="1" dirty="0" err="1">
                <a:latin typeface="Century Gothic" panose="020B0502020202020204" pitchFamily="34" charset="0"/>
              </a:rPr>
              <a:t>Conacyt</a:t>
            </a:r>
            <a:r>
              <a:rPr lang="es-ES" sz="1200" dirty="0">
                <a:latin typeface="Century Gothic" panose="020B0502020202020204" pitchFamily="34" charset="0"/>
              </a:rPr>
              <a:t>.</a:t>
            </a:r>
            <a:endParaRPr lang="en-US" sz="1200" dirty="0">
              <a:latin typeface="Century Gothic" panose="020B0502020202020204" pitchFamily="34" charset="0"/>
            </a:endParaRPr>
          </a:p>
        </p:txBody>
      </p:sp>
      <p:pic>
        <p:nvPicPr>
          <p:cNvPr id="6" name="Imagen 5"/>
          <p:cNvPicPr>
            <a:picLocks noChangeAspect="1"/>
          </p:cNvPicPr>
          <p:nvPr/>
        </p:nvPicPr>
        <p:blipFill rotWithShape="1">
          <a:blip r:embed="rId2">
            <a:clrChange>
              <a:clrFrom>
                <a:srgbClr val="FFFFFF"/>
              </a:clrFrom>
              <a:clrTo>
                <a:srgbClr val="FFFFFF">
                  <a:alpha val="0"/>
                </a:srgbClr>
              </a:clrTo>
            </a:clrChange>
            <a:duotone>
              <a:prstClr val="black"/>
              <a:schemeClr val="accent3">
                <a:tint val="45000"/>
                <a:satMod val="400000"/>
              </a:schemeClr>
            </a:duotone>
            <a:extLst>
              <a:ext uri="{28A0092B-C50C-407E-A947-70E740481C1C}">
                <a14:useLocalDpi xmlns:a14="http://schemas.microsoft.com/office/drawing/2010/main" val="0"/>
              </a:ext>
            </a:extLst>
          </a:blip>
          <a:srcRect r="65957"/>
          <a:stretch/>
        </p:blipFill>
        <p:spPr>
          <a:xfrm>
            <a:off x="4729514" y="1834008"/>
            <a:ext cx="1421797" cy="1578971"/>
          </a:xfrm>
          <a:prstGeom prst="rect">
            <a:avLst/>
          </a:prstGeom>
        </p:spPr>
      </p:pic>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731" y="4149080"/>
            <a:ext cx="2038350" cy="1247775"/>
          </a:xfrm>
          <a:prstGeom prst="rect">
            <a:avLst/>
          </a:prstGeom>
        </p:spPr>
      </p:pic>
      <p:pic>
        <p:nvPicPr>
          <p:cNvPr id="12" name="Imagen 11"/>
          <p:cNvPicPr>
            <a:picLocks noChangeAspect="1"/>
          </p:cNvPicPr>
          <p:nvPr/>
        </p:nvPicPr>
        <p:blipFill rotWithShape="1">
          <a:blip r:embed="rId2">
            <a:clrChange>
              <a:clrFrom>
                <a:srgbClr val="FFFFFF"/>
              </a:clrFrom>
              <a:clrTo>
                <a:srgbClr val="FFFFFF">
                  <a:alpha val="0"/>
                </a:srgbClr>
              </a:clrTo>
            </a:clrChange>
            <a:duotone>
              <a:prstClr val="black"/>
              <a:schemeClr val="accent3">
                <a:tint val="45000"/>
                <a:satMod val="400000"/>
              </a:schemeClr>
            </a:duotone>
            <a:extLst>
              <a:ext uri="{28A0092B-C50C-407E-A947-70E740481C1C}">
                <a14:useLocalDpi xmlns:a14="http://schemas.microsoft.com/office/drawing/2010/main" val="0"/>
              </a:ext>
            </a:extLst>
          </a:blip>
          <a:srcRect l="29310" t="-1299" r="36647" b="1299"/>
          <a:stretch/>
        </p:blipFill>
        <p:spPr>
          <a:xfrm>
            <a:off x="6876256" y="1806067"/>
            <a:ext cx="1421797" cy="1578971"/>
          </a:xfrm>
          <a:prstGeom prst="rect">
            <a:avLst/>
          </a:prstGeom>
        </p:spPr>
      </p:pic>
      <p:pic>
        <p:nvPicPr>
          <p:cNvPr id="13" name="Imagen 12"/>
          <p:cNvPicPr>
            <a:picLocks noChangeAspect="1"/>
          </p:cNvPicPr>
          <p:nvPr/>
        </p:nvPicPr>
        <p:blipFill rotWithShape="1">
          <a:blip r:embed="rId2">
            <a:clrChange>
              <a:clrFrom>
                <a:srgbClr val="FFFFFF"/>
              </a:clrFrom>
              <a:clrTo>
                <a:srgbClr val="FFFFFF">
                  <a:alpha val="0"/>
                </a:srgbClr>
              </a:clrTo>
            </a:clrChange>
            <a:duotone>
              <a:prstClr val="black"/>
              <a:schemeClr val="accent3">
                <a:tint val="45000"/>
                <a:satMod val="400000"/>
              </a:schemeClr>
            </a:duotone>
            <a:extLst>
              <a:ext uri="{28A0092B-C50C-407E-A947-70E740481C1C}">
                <a14:useLocalDpi xmlns:a14="http://schemas.microsoft.com/office/drawing/2010/main" val="0"/>
              </a:ext>
            </a:extLst>
          </a:blip>
          <a:srcRect l="65957" t="4608" b="-4608"/>
          <a:stretch/>
        </p:blipFill>
        <p:spPr>
          <a:xfrm>
            <a:off x="6014659" y="2852936"/>
            <a:ext cx="1421797" cy="1578971"/>
          </a:xfrm>
          <a:prstGeom prst="rect">
            <a:avLst/>
          </a:prstGeom>
        </p:spPr>
      </p:pic>
      <p:pic>
        <p:nvPicPr>
          <p:cNvPr id="19" name="Imagen 18"/>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78119" y="5042262"/>
            <a:ext cx="2368335" cy="1247775"/>
          </a:xfrm>
          <a:prstGeom prst="rect">
            <a:avLst/>
          </a:prstGeom>
        </p:spPr>
      </p:pic>
      <p:grpSp>
        <p:nvGrpSpPr>
          <p:cNvPr id="20" name="Grupo 19"/>
          <p:cNvGrpSpPr/>
          <p:nvPr/>
        </p:nvGrpSpPr>
        <p:grpSpPr>
          <a:xfrm>
            <a:off x="0" y="-3"/>
            <a:ext cx="9144000" cy="620691"/>
            <a:chOff x="0" y="0"/>
            <a:chExt cx="9144000" cy="620691"/>
          </a:xfrm>
        </p:grpSpPr>
        <p:sp>
          <p:nvSpPr>
            <p:cNvPr id="21"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3" name="Picture 2"/>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98750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47664" y="764704"/>
            <a:ext cx="720080" cy="923330"/>
          </a:xfrm>
          <a:prstGeom prst="rect">
            <a:avLst/>
          </a:prstGeom>
        </p:spPr>
        <p:txBody>
          <a:bodyPr wrap="square">
            <a:spAutoFit/>
          </a:bodyPr>
          <a:lstStyle/>
          <a:p>
            <a:pPr algn="ctr"/>
            <a:r>
              <a:rPr lang="es-ES" sz="5400" dirty="0" smtClean="0"/>
              <a:t>7</a:t>
            </a:r>
            <a:endParaRPr lang="es-ES" sz="1600" dirty="0"/>
          </a:p>
        </p:txBody>
      </p:sp>
      <p:sp>
        <p:nvSpPr>
          <p:cNvPr id="3" name="Rectángulo 2"/>
          <p:cNvSpPr/>
          <p:nvPr/>
        </p:nvSpPr>
        <p:spPr>
          <a:xfrm>
            <a:off x="2123728" y="1041703"/>
            <a:ext cx="5760640" cy="646331"/>
          </a:xfrm>
          <a:prstGeom prst="rect">
            <a:avLst/>
          </a:prstGeom>
        </p:spPr>
        <p:txBody>
          <a:bodyPr wrap="square">
            <a:spAutoFit/>
          </a:bodyPr>
          <a:lstStyle/>
          <a:p>
            <a:pPr algn="ctr"/>
            <a:r>
              <a:rPr lang="es-ES" dirty="0"/>
              <a:t>opciones de financiamiento, para que tengas en cuenta al más adecuado, según tu proyecto o tipo de negocio.</a:t>
            </a:r>
          </a:p>
        </p:txBody>
      </p:sp>
      <p:sp>
        <p:nvSpPr>
          <p:cNvPr id="4" name="Rectángulo 3"/>
          <p:cNvSpPr/>
          <p:nvPr/>
        </p:nvSpPr>
        <p:spPr>
          <a:xfrm>
            <a:off x="324555" y="2141219"/>
            <a:ext cx="4391461" cy="156966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es-ES" sz="1200" b="1" dirty="0"/>
              <a:t>3. Capital semilla</a:t>
            </a:r>
            <a:r>
              <a:rPr lang="es-ES" sz="1200" dirty="0"/>
              <a:t/>
            </a:r>
            <a:br>
              <a:rPr lang="es-ES" sz="1200" dirty="0"/>
            </a:br>
            <a:endParaRPr lang="es-ES" sz="1200" dirty="0" smtClean="0"/>
          </a:p>
          <a:p>
            <a:pPr algn="just"/>
            <a:r>
              <a:rPr lang="es-ES" sz="1200" dirty="0" smtClean="0"/>
              <a:t>Es </a:t>
            </a:r>
            <a:r>
              <a:rPr lang="es-ES" sz="1200" dirty="0"/>
              <a:t>un crédito que entrega la cantidad de dinero necesaria para implementar una empresa y financiar actividades claves durante el inicio y la puesta en marcha del proyecto. Se entrega cuando la empresa está constituida y tiene algún producto importante, pero requiere dinero para operar o para capital de trabajo.</a:t>
            </a:r>
          </a:p>
          <a:p>
            <a:pPr algn="just"/>
            <a:endParaRPr lang="en-US" sz="1200" dirty="0">
              <a:latin typeface="Century Gothic" panose="020B0502020202020204" pitchFamily="34" charset="0"/>
            </a:endParaRPr>
          </a:p>
        </p:txBody>
      </p:sp>
      <p:sp>
        <p:nvSpPr>
          <p:cNvPr id="5" name="Rectángulo 4"/>
          <p:cNvSpPr/>
          <p:nvPr/>
        </p:nvSpPr>
        <p:spPr>
          <a:xfrm>
            <a:off x="4067944" y="4653136"/>
            <a:ext cx="4680520" cy="156966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s-ES" sz="1200" b="1" dirty="0"/>
              <a:t>4. Inversionistas ángeles</a:t>
            </a:r>
            <a:r>
              <a:rPr lang="es-ES" sz="1200" dirty="0"/>
              <a:t/>
            </a:r>
            <a:br>
              <a:rPr lang="es-ES" sz="1200" dirty="0"/>
            </a:br>
            <a:endParaRPr lang="es-ES" sz="1200" dirty="0" smtClean="0"/>
          </a:p>
          <a:p>
            <a:pPr algn="just"/>
            <a:r>
              <a:rPr lang="es-ES" sz="1200" dirty="0" smtClean="0"/>
              <a:t>Las </a:t>
            </a:r>
            <a:r>
              <a:rPr lang="es-ES" sz="1200" dirty="0"/>
              <a:t>empresas que están funcionando generalmente reciben este tipo de aportaciones, pues por su alto contenido innovador o desarrollo potencial atraen créditos. Generalmente los inversionistas ángeles son independientes o pertenecen a un club, ya que estilan las redes de este tipo de apoyo en las empresas.</a:t>
            </a:r>
          </a:p>
          <a:p>
            <a:pPr algn="ctr"/>
            <a:endParaRPr lang="es-ES" sz="1200" b="1" dirty="0">
              <a:latin typeface="Century Gothic" panose="020B0502020202020204" pitchFamily="34" charset="0"/>
            </a:endParaRPr>
          </a:p>
        </p:txBody>
      </p:sp>
      <p:pic>
        <p:nvPicPr>
          <p:cNvPr id="7" name="Imagen 6"/>
          <p:cNvPicPr>
            <a:picLocks noChangeAspect="1"/>
          </p:cNvPicPr>
          <p:nvPr/>
        </p:nvPicPr>
        <p:blipFill>
          <a:blip r:embed="rId2"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5148064" y="1846566"/>
            <a:ext cx="2956293" cy="2303673"/>
          </a:xfrm>
          <a:prstGeom prst="rect">
            <a:avLst/>
          </a:prstGeom>
        </p:spPr>
      </p:pic>
      <p:pic>
        <p:nvPicPr>
          <p:cNvPr id="23" name="Imagen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4150239"/>
            <a:ext cx="1609725" cy="1609725"/>
          </a:xfrm>
          <a:prstGeom prst="rect">
            <a:avLst/>
          </a:prstGeom>
        </p:spPr>
      </p:pic>
      <p:grpSp>
        <p:nvGrpSpPr>
          <p:cNvPr id="13" name="Grupo 12"/>
          <p:cNvGrpSpPr/>
          <p:nvPr/>
        </p:nvGrpSpPr>
        <p:grpSpPr>
          <a:xfrm>
            <a:off x="0" y="0"/>
            <a:ext cx="9144000" cy="620691"/>
            <a:chOff x="0" y="0"/>
            <a:chExt cx="9144000" cy="620691"/>
          </a:xfrm>
        </p:grpSpPr>
        <p:sp>
          <p:nvSpPr>
            <p:cNvPr id="19"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1"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02460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47664" y="764704"/>
            <a:ext cx="720080" cy="923330"/>
          </a:xfrm>
          <a:prstGeom prst="rect">
            <a:avLst/>
          </a:prstGeom>
        </p:spPr>
        <p:txBody>
          <a:bodyPr wrap="square">
            <a:spAutoFit/>
          </a:bodyPr>
          <a:lstStyle/>
          <a:p>
            <a:pPr algn="ctr"/>
            <a:r>
              <a:rPr lang="es-ES" sz="5400" dirty="0" smtClean="0"/>
              <a:t>7</a:t>
            </a:r>
            <a:endParaRPr lang="es-ES" sz="1600" dirty="0"/>
          </a:p>
        </p:txBody>
      </p:sp>
      <p:sp>
        <p:nvSpPr>
          <p:cNvPr id="3" name="Rectángulo 2"/>
          <p:cNvSpPr/>
          <p:nvPr/>
        </p:nvSpPr>
        <p:spPr>
          <a:xfrm>
            <a:off x="2123728" y="1041703"/>
            <a:ext cx="5760640" cy="646331"/>
          </a:xfrm>
          <a:prstGeom prst="rect">
            <a:avLst/>
          </a:prstGeom>
        </p:spPr>
        <p:txBody>
          <a:bodyPr wrap="square">
            <a:spAutoFit/>
          </a:bodyPr>
          <a:lstStyle/>
          <a:p>
            <a:pPr algn="ctr"/>
            <a:r>
              <a:rPr lang="es-ES" dirty="0"/>
              <a:t>opciones de financiamiento, para que tengas en cuenta al más adecuado, según tu proyecto o tipo de negocio.</a:t>
            </a:r>
          </a:p>
        </p:txBody>
      </p:sp>
      <p:sp>
        <p:nvSpPr>
          <p:cNvPr id="4" name="Rectángulo 3"/>
          <p:cNvSpPr/>
          <p:nvPr/>
        </p:nvSpPr>
        <p:spPr>
          <a:xfrm>
            <a:off x="324555" y="2141219"/>
            <a:ext cx="4391461" cy="193899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es-ES" sz="1200" b="1" dirty="0"/>
              <a:t>5. Capital riesgo</a:t>
            </a:r>
            <a:r>
              <a:rPr lang="es-ES" sz="1200" dirty="0"/>
              <a:t/>
            </a:r>
            <a:br>
              <a:rPr lang="es-ES" sz="1200" dirty="0"/>
            </a:br>
            <a:endParaRPr lang="es-ES" sz="1200" dirty="0" smtClean="0"/>
          </a:p>
          <a:p>
            <a:pPr algn="just"/>
            <a:r>
              <a:rPr lang="es-ES" sz="1200" dirty="0" smtClean="0"/>
              <a:t>También </a:t>
            </a:r>
            <a:r>
              <a:rPr lang="es-ES" sz="1200" dirty="0"/>
              <a:t>conocido como Venture capital, se utiliza cuando la empresa tiene cierto nivel de desarrollo; pues es un fondo que invierte mayores cantidades. Se trata de una aportación temporal de recursos de terceros al patrimonio de una empresa para optimizar sus oportunidades de negocios y aumentar su valor. De esta forma se dan soluciones a los proyectos de negocio, se comparte el riesgo y los rendimientos.</a:t>
            </a:r>
          </a:p>
          <a:p>
            <a:pPr marL="342900" indent="-342900" algn="just">
              <a:buAutoNum type="arabicPeriod"/>
            </a:pPr>
            <a:endParaRPr lang="en-US" sz="1200" dirty="0">
              <a:latin typeface="Century Gothic" panose="020B0502020202020204" pitchFamily="34" charset="0"/>
            </a:endParaRPr>
          </a:p>
        </p:txBody>
      </p:sp>
      <p:sp>
        <p:nvSpPr>
          <p:cNvPr id="5" name="Rectángulo 4"/>
          <p:cNvSpPr/>
          <p:nvPr/>
        </p:nvSpPr>
        <p:spPr>
          <a:xfrm>
            <a:off x="4067944" y="4653136"/>
            <a:ext cx="4680520" cy="1200329"/>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es-ES" sz="1200" b="1" dirty="0" smtClean="0"/>
              <a:t>6. </a:t>
            </a:r>
            <a:r>
              <a:rPr lang="es-ES" sz="1200" b="1" dirty="0" err="1" smtClean="0"/>
              <a:t>Private</a:t>
            </a:r>
            <a:r>
              <a:rPr lang="es-ES" sz="1200" b="1" dirty="0" smtClean="0"/>
              <a:t> </a:t>
            </a:r>
            <a:r>
              <a:rPr lang="es-ES" sz="1200" b="1" dirty="0" err="1" smtClean="0"/>
              <a:t>equity</a:t>
            </a:r>
            <a:r>
              <a:rPr lang="es-ES" sz="1200" dirty="0" smtClean="0"/>
              <a:t/>
            </a:r>
            <a:br>
              <a:rPr lang="es-ES" sz="1200" dirty="0" smtClean="0"/>
            </a:br>
            <a:endParaRPr lang="es-ES" sz="1200" dirty="0" smtClean="0"/>
          </a:p>
          <a:p>
            <a:pPr algn="just"/>
            <a:r>
              <a:rPr lang="es-ES" sz="1200" dirty="0" smtClean="0"/>
              <a:t>Se trata de un fondo para empresas grandes y se utiliza para expandir el negocio o para la internacionalización. Aporta capital a cambio de acciones que la empresa otorga. Además contribuye con recursos monetarios como contactos, mejores prácticas, administración, etc.</a:t>
            </a:r>
            <a:endParaRPr lang="en-US" sz="1200" dirty="0">
              <a:latin typeface="Century Gothic" panose="020B0502020202020204" pitchFamily="34" charset="0"/>
            </a:endParaRPr>
          </a:p>
        </p:txBody>
      </p:sp>
      <p:pic>
        <p:nvPicPr>
          <p:cNvPr id="7" name="Imagen 6"/>
          <p:cNvPicPr>
            <a:picLocks noChangeAspect="1"/>
          </p:cNvPicPr>
          <p:nvPr/>
        </p:nvPicPr>
        <p:blipFill>
          <a:blip r:embed="rId2">
            <a:clrChange>
              <a:clrFrom>
                <a:srgbClr val="6CD6D6"/>
              </a:clrFrom>
              <a:clrTo>
                <a:srgbClr val="6CD6D6">
                  <a:alpha val="0"/>
                </a:srgbClr>
              </a:clrTo>
            </a:clrChange>
            <a:extLst>
              <a:ext uri="{28A0092B-C50C-407E-A947-70E740481C1C}">
                <a14:useLocalDpi xmlns:a14="http://schemas.microsoft.com/office/drawing/2010/main" val="0"/>
              </a:ext>
            </a:extLst>
          </a:blip>
          <a:stretch>
            <a:fillRect/>
          </a:stretch>
        </p:blipFill>
        <p:spPr>
          <a:xfrm>
            <a:off x="5514039" y="2089717"/>
            <a:ext cx="2358034" cy="2061096"/>
          </a:xfrm>
          <a:prstGeom prst="rect">
            <a:avLst/>
          </a:prstGeom>
        </p:spPr>
      </p:pic>
      <p:pic>
        <p:nvPicPr>
          <p:cNvPr id="10" name="Imagen 9"/>
          <p:cNvPicPr>
            <a:picLocks noChangeAspect="1"/>
          </p:cNvPicPr>
          <p:nvPr/>
        </p:nvPicPr>
        <p:blipFill>
          <a:blip r:embed="rId3" cstate="print">
            <a:clrChange>
              <a:clrFrom>
                <a:srgbClr val="1AABA4"/>
              </a:clrFrom>
              <a:clrTo>
                <a:srgbClr val="1AABA4">
                  <a:alpha val="0"/>
                </a:srgbClr>
              </a:clrTo>
            </a:clrChange>
            <a:extLst>
              <a:ext uri="{28A0092B-C50C-407E-A947-70E740481C1C}">
                <a14:useLocalDpi xmlns:a14="http://schemas.microsoft.com/office/drawing/2010/main" val="0"/>
              </a:ext>
            </a:extLst>
          </a:blip>
          <a:stretch>
            <a:fillRect/>
          </a:stretch>
        </p:blipFill>
        <p:spPr>
          <a:xfrm>
            <a:off x="773832" y="4544643"/>
            <a:ext cx="2987824" cy="1157256"/>
          </a:xfrm>
          <a:prstGeom prst="rect">
            <a:avLst/>
          </a:prstGeom>
        </p:spPr>
      </p:pic>
      <p:grpSp>
        <p:nvGrpSpPr>
          <p:cNvPr id="13" name="Grupo 12"/>
          <p:cNvGrpSpPr/>
          <p:nvPr/>
        </p:nvGrpSpPr>
        <p:grpSpPr>
          <a:xfrm>
            <a:off x="0" y="0"/>
            <a:ext cx="9144000" cy="620691"/>
            <a:chOff x="0" y="0"/>
            <a:chExt cx="9144000" cy="620691"/>
          </a:xfrm>
        </p:grpSpPr>
        <p:sp>
          <p:nvSpPr>
            <p:cNvPr id="19"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1"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92184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47664" y="764704"/>
            <a:ext cx="720080" cy="923330"/>
          </a:xfrm>
          <a:prstGeom prst="rect">
            <a:avLst/>
          </a:prstGeom>
        </p:spPr>
        <p:txBody>
          <a:bodyPr wrap="square">
            <a:spAutoFit/>
          </a:bodyPr>
          <a:lstStyle/>
          <a:p>
            <a:pPr algn="ctr"/>
            <a:r>
              <a:rPr lang="es-ES" sz="5400" dirty="0" smtClean="0"/>
              <a:t>7</a:t>
            </a:r>
            <a:endParaRPr lang="es-ES" sz="1600" dirty="0"/>
          </a:p>
        </p:txBody>
      </p:sp>
      <p:sp>
        <p:nvSpPr>
          <p:cNvPr id="3" name="Rectángulo 2"/>
          <p:cNvSpPr/>
          <p:nvPr/>
        </p:nvSpPr>
        <p:spPr>
          <a:xfrm>
            <a:off x="2123728" y="1041703"/>
            <a:ext cx="5760640" cy="646331"/>
          </a:xfrm>
          <a:prstGeom prst="rect">
            <a:avLst/>
          </a:prstGeom>
        </p:spPr>
        <p:txBody>
          <a:bodyPr wrap="square">
            <a:spAutoFit/>
          </a:bodyPr>
          <a:lstStyle/>
          <a:p>
            <a:pPr algn="ctr"/>
            <a:r>
              <a:rPr lang="es-ES" dirty="0"/>
              <a:t>opciones de financiamiento, para que tengas en cuenta al más adecuado, según tu proyecto o tipo de negocio.</a:t>
            </a:r>
          </a:p>
        </p:txBody>
      </p:sp>
      <p:sp>
        <p:nvSpPr>
          <p:cNvPr id="4" name="Rectángulo 3"/>
          <p:cNvSpPr/>
          <p:nvPr/>
        </p:nvSpPr>
        <p:spPr>
          <a:xfrm>
            <a:off x="324555" y="2141219"/>
            <a:ext cx="4391461" cy="1938992"/>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ES" sz="1200" b="1" dirty="0" smtClean="0"/>
              <a:t>7. FINANCIAMIENTO BANCARIO</a:t>
            </a:r>
            <a:endParaRPr lang="es-ES" sz="1200" dirty="0" smtClean="0"/>
          </a:p>
          <a:p>
            <a:pPr algn="just"/>
            <a:endParaRPr lang="es-ES" sz="1200" dirty="0"/>
          </a:p>
          <a:p>
            <a:pPr algn="just"/>
            <a:r>
              <a:rPr lang="es-ES" sz="1200" dirty="0" smtClean="0"/>
              <a:t>Las </a:t>
            </a:r>
            <a:r>
              <a:rPr lang="es-ES" sz="1200" dirty="0"/>
              <a:t>empresas pueden acudir al financiamiento bancario con el fin de tener flujo en la operación diaria del negocio. Además de la banca comercial existen </a:t>
            </a:r>
            <a:r>
              <a:rPr lang="es-ES" sz="1200" b="1" dirty="0" err="1"/>
              <a:t>Sofomes</a:t>
            </a:r>
            <a:r>
              <a:rPr lang="es-ES" sz="1200" dirty="0"/>
              <a:t> que pueden ayudarte, así como empresas dedicadas al factoraje financiero. Lo importante es comparar los productos y apostar por aquel que se adecue mejor a tus necesidades personales, ya que el crédito debe ser un traje a la medida.</a:t>
            </a:r>
            <a:endParaRPr lang="en-US" sz="1200" dirty="0"/>
          </a:p>
          <a:p>
            <a:pPr marL="342900" indent="-342900" algn="just">
              <a:buAutoNum type="arabicPeriod"/>
            </a:pPr>
            <a:endParaRPr lang="en-US" sz="1200" dirty="0">
              <a:latin typeface="Century Gothic" panose="020B0502020202020204" pitchFamily="34" charset="0"/>
            </a:endParaRPr>
          </a:p>
        </p:txBody>
      </p:sp>
      <p:pic>
        <p:nvPicPr>
          <p:cNvPr id="10" name="Imagen 9"/>
          <p:cNvPicPr>
            <a:picLocks noChangeAspect="1"/>
          </p:cNvPicPr>
          <p:nvPr/>
        </p:nvPicPr>
        <p:blipFill>
          <a:blip r:embed="rId2">
            <a:clrChange>
              <a:clrFrom>
                <a:srgbClr val="A2D0C3"/>
              </a:clrFrom>
              <a:clrTo>
                <a:srgbClr val="A2D0C3">
                  <a:alpha val="0"/>
                </a:srgbClr>
              </a:clrTo>
            </a:clrChange>
            <a:extLst>
              <a:ext uri="{28A0092B-C50C-407E-A947-70E740481C1C}">
                <a14:useLocalDpi xmlns:a14="http://schemas.microsoft.com/office/drawing/2010/main" val="0"/>
              </a:ext>
            </a:extLst>
          </a:blip>
          <a:stretch>
            <a:fillRect/>
          </a:stretch>
        </p:blipFill>
        <p:spPr>
          <a:xfrm>
            <a:off x="4211960" y="3547247"/>
            <a:ext cx="4248188" cy="2834081"/>
          </a:xfrm>
          <a:prstGeom prst="rect">
            <a:avLst/>
          </a:prstGeom>
        </p:spPr>
      </p:pic>
      <p:grpSp>
        <p:nvGrpSpPr>
          <p:cNvPr id="11" name="Grupo 10"/>
          <p:cNvGrpSpPr/>
          <p:nvPr/>
        </p:nvGrpSpPr>
        <p:grpSpPr>
          <a:xfrm>
            <a:off x="0" y="0"/>
            <a:ext cx="9144000" cy="620691"/>
            <a:chOff x="0" y="0"/>
            <a:chExt cx="9144000" cy="620691"/>
          </a:xfrm>
        </p:grpSpPr>
        <p:sp>
          <p:nvSpPr>
            <p:cNvPr id="12"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9"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72586"/>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80224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153606" y="764704"/>
            <a:ext cx="2880320" cy="523220"/>
          </a:xfrm>
          <a:prstGeom prst="rect">
            <a:avLst/>
          </a:prstGeom>
          <a:noFill/>
        </p:spPr>
        <p:txBody>
          <a:bodyPr wrap="square" rtlCol="0">
            <a:spAutoFit/>
          </a:bodyPr>
          <a:lstStyle/>
          <a:p>
            <a:pPr algn="ctr"/>
            <a:r>
              <a:rPr lang="es-MX" sz="2800" b="1" dirty="0" smtClean="0">
                <a:latin typeface="Century Gothic" panose="020B0502020202020204" pitchFamily="34" charset="0"/>
              </a:rPr>
              <a:t>RESUMEN </a:t>
            </a:r>
            <a:endParaRPr lang="es-MX" sz="2800" b="1" dirty="0">
              <a:latin typeface="Century Gothic" panose="020B0502020202020204" pitchFamily="34" charset="0"/>
            </a:endParaRPr>
          </a:p>
        </p:txBody>
      </p:sp>
      <p:grpSp>
        <p:nvGrpSpPr>
          <p:cNvPr id="3" name="Grupo 2"/>
          <p:cNvGrpSpPr/>
          <p:nvPr/>
        </p:nvGrpSpPr>
        <p:grpSpPr>
          <a:xfrm>
            <a:off x="0" y="0"/>
            <a:ext cx="9144000" cy="620691"/>
            <a:chOff x="0" y="0"/>
            <a:chExt cx="9144000" cy="620691"/>
          </a:xfrm>
        </p:grpSpPr>
        <p:sp>
          <p:nvSpPr>
            <p:cNvPr id="4"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6"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72586"/>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ángulo 6"/>
          <p:cNvSpPr/>
          <p:nvPr/>
        </p:nvSpPr>
        <p:spPr>
          <a:xfrm>
            <a:off x="971600" y="1271454"/>
            <a:ext cx="7542584" cy="5954835"/>
          </a:xfrm>
          <a:prstGeom prst="rect">
            <a:avLst/>
          </a:prstGeom>
        </p:spPr>
        <p:txBody>
          <a:bodyPr wrap="square">
            <a:spAutoFit/>
          </a:bodyPr>
          <a:lstStyle/>
          <a:p>
            <a:pPr marL="285750" indent="-285750" algn="just">
              <a:lnSpc>
                <a:spcPct val="150000"/>
              </a:lnSpc>
              <a:buFont typeface="Arial" panose="020B0604020202020204" pitchFamily="34" charset="0"/>
              <a:buChar char="•"/>
            </a:pPr>
            <a:r>
              <a:rPr lang="es-MX" sz="1600" dirty="0" smtClean="0">
                <a:latin typeface="Century Gothic" panose="020B0502020202020204" pitchFamily="34" charset="0"/>
              </a:rPr>
              <a:t>Se pudo puntualizar en la clasificación de las MIPYMES, así como los antecedentes de la misma.</a:t>
            </a:r>
          </a:p>
          <a:p>
            <a:pPr marL="285750" indent="-285750" algn="just">
              <a:lnSpc>
                <a:spcPct val="150000"/>
              </a:lnSpc>
              <a:buFont typeface="Arial" panose="020B0604020202020204" pitchFamily="34" charset="0"/>
              <a:buChar char="•"/>
            </a:pPr>
            <a:r>
              <a:rPr lang="es-MX" sz="1600" dirty="0" smtClean="0">
                <a:latin typeface="Century Gothic" panose="020B0502020202020204" pitchFamily="34" charset="0"/>
              </a:rPr>
              <a:t>Tendremos en cuenta los conceptos base para el entendimiento de que es un MIPYME, </a:t>
            </a:r>
            <a:r>
              <a:rPr lang="es-MX" sz="1600" dirty="0" err="1" smtClean="0">
                <a:latin typeface="Century Gothic" panose="020B0502020202020204" pitchFamily="34" charset="0"/>
              </a:rPr>
              <a:t>asi</a:t>
            </a:r>
            <a:r>
              <a:rPr lang="es-MX" sz="1600" dirty="0" smtClean="0">
                <a:latin typeface="Century Gothic" panose="020B0502020202020204" pitchFamily="34" charset="0"/>
              </a:rPr>
              <a:t> como las variables que juegan a favor y en contra de la misma, como es que el no contemplar algún factor puede ser letal a esta pequeña industria en desarrollo, pero de la misma manera como es que de </a:t>
            </a:r>
            <a:r>
              <a:rPr lang="es-MX" sz="1600" dirty="0">
                <a:latin typeface="Century Gothic" panose="020B0502020202020204" pitchFamily="34" charset="0"/>
              </a:rPr>
              <a:t>acuerdo con datos del Instituto Nacional de Estadística y Geografía, en México existen aproximadamente 4 millones 15 mil unidades empresariales, de las cuales 99.8% son PYMES que generan 52% del Producto Interno Bruto (PIB) y 72% del empleo en el país</a:t>
            </a:r>
            <a:r>
              <a:rPr lang="es-MX" sz="1600" dirty="0" smtClean="0">
                <a:latin typeface="Century Gothic" panose="020B0502020202020204" pitchFamily="34" charset="0"/>
              </a:rPr>
              <a:t>. Proporcionando unos datos muy impactantes a como es la percepción normal.</a:t>
            </a:r>
          </a:p>
          <a:p>
            <a:pPr marL="285750" indent="-285750" algn="just">
              <a:lnSpc>
                <a:spcPct val="150000"/>
              </a:lnSpc>
              <a:buFont typeface="Arial" panose="020B0604020202020204" pitchFamily="34" charset="0"/>
              <a:buChar char="•"/>
            </a:pPr>
            <a:r>
              <a:rPr lang="es-MX" sz="1600" dirty="0" smtClean="0">
                <a:latin typeface="Century Gothic" panose="020B0502020202020204" pitchFamily="34" charset="0"/>
              </a:rPr>
              <a:t>Se revisaron los distintos financiamientos que una PYME puede tener esta con el fin de crecer y expandirse.</a:t>
            </a:r>
          </a:p>
          <a:p>
            <a:pPr marL="285750" indent="-285750" algn="just">
              <a:lnSpc>
                <a:spcPct val="150000"/>
              </a:lnSpc>
              <a:buFont typeface="Arial" panose="020B0604020202020204" pitchFamily="34" charset="0"/>
              <a:buChar char="•"/>
            </a:pPr>
            <a:endParaRPr lang="es-MX" sz="1600" dirty="0" smtClean="0">
              <a:latin typeface="Century Gothic" panose="020B0502020202020204" pitchFamily="34" charset="0"/>
            </a:endParaRPr>
          </a:p>
          <a:p>
            <a:pPr algn="just">
              <a:lnSpc>
                <a:spcPct val="150000"/>
              </a:lnSpc>
            </a:pPr>
            <a:endParaRPr lang="es-MX" sz="1600" dirty="0">
              <a:latin typeface="Century Gothic" panose="020B0502020202020204" pitchFamily="34" charset="0"/>
            </a:endParaRPr>
          </a:p>
        </p:txBody>
      </p:sp>
    </p:spTree>
    <p:extLst>
      <p:ext uri="{BB962C8B-B14F-4D97-AF65-F5344CB8AC3E}">
        <p14:creationId xmlns:p14="http://schemas.microsoft.com/office/powerpoint/2010/main" val="146549983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5 Rectángulo"/>
          <p:cNvSpPr/>
          <p:nvPr/>
        </p:nvSpPr>
        <p:spPr>
          <a:xfrm>
            <a:off x="395536" y="639715"/>
            <a:ext cx="8348133" cy="6355586"/>
          </a:xfrm>
          <a:prstGeom prst="rect">
            <a:avLst/>
          </a:prstGeom>
        </p:spPr>
        <p:txBody>
          <a:bodyPr wrap="square">
            <a:spAutoFit/>
          </a:bodyPr>
          <a:lstStyle/>
          <a:p>
            <a:pPr algn="ctr"/>
            <a:r>
              <a:rPr lang="es-MX" sz="2800" b="1" dirty="0" smtClean="0"/>
              <a:t>Referencias Bibliográficas</a:t>
            </a:r>
          </a:p>
          <a:p>
            <a:pPr algn="just"/>
            <a:endParaRPr lang="es-MX" sz="1100" dirty="0"/>
          </a:p>
          <a:p>
            <a:pPr marL="342900" indent="-342900">
              <a:buFont typeface="Arial" panose="020B0604020202020204" pitchFamily="34" charset="0"/>
              <a:buChar char="•"/>
            </a:pPr>
            <a:r>
              <a:rPr lang="es-ES_tradnl" sz="2000" dirty="0" err="1"/>
              <a:t>Anzola</a:t>
            </a:r>
            <a:r>
              <a:rPr lang="es-ES_tradnl" sz="2000" dirty="0"/>
              <a:t>, Rojas </a:t>
            </a:r>
            <a:r>
              <a:rPr lang="es-ES_tradnl" sz="2000" dirty="0" err="1"/>
              <a:t>Sérvulo</a:t>
            </a:r>
            <a:r>
              <a:rPr lang="es-ES_tradnl" sz="2000" dirty="0"/>
              <a:t>, Las MIPYMES en América Latina, Revista Eco, Núm. 2, 2008.</a:t>
            </a:r>
            <a:endParaRPr lang="es-MX" sz="2000" dirty="0"/>
          </a:p>
          <a:p>
            <a:pPr marL="342900" indent="-342900">
              <a:buFont typeface="Arial" panose="020B0604020202020204" pitchFamily="34" charset="0"/>
              <a:buChar char="•"/>
            </a:pPr>
            <a:r>
              <a:rPr lang="es-ES_tradnl" sz="2000" dirty="0" smtClean="0"/>
              <a:t>Padilla </a:t>
            </a:r>
            <a:r>
              <a:rPr lang="es-ES_tradnl" sz="2000" dirty="0"/>
              <a:t>Moreno, Javier, Régimen Fiscal de la Seguridad Social y SAR, México, 2006, Ed. Themis.</a:t>
            </a:r>
            <a:endParaRPr lang="es-MX" sz="2000" dirty="0"/>
          </a:p>
          <a:p>
            <a:pPr marL="342900" indent="-342900">
              <a:buFont typeface="Arial" panose="020B0604020202020204" pitchFamily="34" charset="0"/>
              <a:buChar char="•"/>
            </a:pPr>
            <a:r>
              <a:rPr lang="es-ES_tradnl" sz="2000" dirty="0" err="1"/>
              <a:t>Cleri</a:t>
            </a:r>
            <a:r>
              <a:rPr lang="es-ES_tradnl" sz="2000" dirty="0"/>
              <a:t>, C. (2007). El libro de las PYMES. Argentina: </a:t>
            </a:r>
            <a:r>
              <a:rPr lang="es-ES_tradnl" sz="2000" dirty="0" err="1"/>
              <a:t>Granica</a:t>
            </a:r>
            <a:r>
              <a:rPr lang="es-ES_tradnl" sz="2000" dirty="0"/>
              <a:t>. </a:t>
            </a:r>
            <a:endParaRPr lang="es-MX" sz="2000" dirty="0"/>
          </a:p>
          <a:p>
            <a:pPr marL="342900" indent="-342900">
              <a:buFont typeface="Arial" panose="020B0604020202020204" pitchFamily="34" charset="0"/>
              <a:buChar char="•"/>
            </a:pPr>
            <a:r>
              <a:rPr lang="es-ES_tradnl" sz="2000" dirty="0" smtClean="0"/>
              <a:t>Garduño</a:t>
            </a:r>
            <a:r>
              <a:rPr lang="es-ES_tradnl" sz="2000" dirty="0"/>
              <a:t>, S. y Torres, A. (2009). El estudio de caso como estrategia metodológica de investigación de las MIPYME. Primer Congreso Internacional en México Sobre la MIPYME. El Impacto de la Investigación Académica en el Desarrollo de la MIPYME. Pachuca, Hidalgo.  </a:t>
            </a:r>
            <a:endParaRPr lang="es-MX" sz="2000" dirty="0"/>
          </a:p>
          <a:p>
            <a:pPr marL="342900" indent="-342900">
              <a:buFont typeface="Arial" panose="020B0604020202020204" pitchFamily="34" charset="0"/>
              <a:buChar char="•"/>
            </a:pPr>
            <a:r>
              <a:rPr lang="es-MX" sz="2000" dirty="0" smtClean="0"/>
              <a:t>Las micro, pequeñas y medianas empresas en el desarrollo económico, cultural y tecnológico de México.  </a:t>
            </a:r>
            <a:r>
              <a:rPr lang="es-MX" sz="2000" dirty="0" err="1" smtClean="0"/>
              <a:t>MAPorrúa</a:t>
            </a:r>
            <a:r>
              <a:rPr lang="es-MX" sz="2000" dirty="0" smtClean="0"/>
              <a:t>. María </a:t>
            </a:r>
            <a:r>
              <a:rPr lang="es-MX" sz="2000" dirty="0"/>
              <a:t>L</a:t>
            </a:r>
            <a:r>
              <a:rPr lang="es-MX" sz="2000" dirty="0" smtClean="0"/>
              <a:t>uisa </a:t>
            </a:r>
            <a:r>
              <a:rPr lang="es-MX" sz="2000" dirty="0"/>
              <a:t>Q</a:t>
            </a:r>
            <a:r>
              <a:rPr lang="es-MX" sz="2000" dirty="0" smtClean="0"/>
              <a:t>uintero Soto, etc.</a:t>
            </a:r>
          </a:p>
          <a:p>
            <a:pPr algn="ctr"/>
            <a:r>
              <a:rPr lang="es-MX" sz="2800" b="1" dirty="0"/>
              <a:t>Referencias </a:t>
            </a:r>
            <a:r>
              <a:rPr lang="es-MX" sz="2800" b="1" dirty="0" smtClean="0"/>
              <a:t>Electrónicas</a:t>
            </a:r>
            <a:endParaRPr lang="es-MX" sz="2000" dirty="0"/>
          </a:p>
          <a:p>
            <a:pPr marL="342900" indent="-342900">
              <a:buFont typeface="Arial" panose="020B0604020202020204" pitchFamily="34" charset="0"/>
              <a:buChar char="•"/>
            </a:pPr>
            <a:r>
              <a:rPr lang="es-MX" sz="2000" dirty="0"/>
              <a:t>Secretaría de Economía </a:t>
            </a:r>
            <a:endParaRPr lang="es-MX" sz="2000" dirty="0" smtClean="0"/>
          </a:p>
          <a:p>
            <a:pPr marL="342900" indent="-342900">
              <a:buFont typeface="Arial" panose="020B0604020202020204" pitchFamily="34" charset="0"/>
              <a:buChar char="•"/>
            </a:pPr>
            <a:r>
              <a:rPr lang="es-MX" sz="2000" dirty="0" smtClean="0"/>
              <a:t>INEGI </a:t>
            </a:r>
          </a:p>
          <a:p>
            <a:pPr marL="342900" indent="-342900">
              <a:buFont typeface="Arial" panose="020B0604020202020204" pitchFamily="34" charset="0"/>
              <a:buChar char="•"/>
            </a:pPr>
            <a:r>
              <a:rPr lang="es-MX" sz="2000" dirty="0" smtClean="0"/>
              <a:t>Banxico</a:t>
            </a:r>
          </a:p>
          <a:p>
            <a:pPr marL="342900" indent="-342900">
              <a:buFont typeface="Arial" panose="020B0604020202020204" pitchFamily="34" charset="0"/>
              <a:buChar char="•"/>
            </a:pPr>
            <a:r>
              <a:rPr lang="es-MX" sz="2000" dirty="0" err="1"/>
              <a:t>E</a:t>
            </a:r>
            <a:r>
              <a:rPr lang="es-MX" sz="2000" dirty="0" err="1" smtClean="0"/>
              <a:t>ntrepreneur</a:t>
            </a:r>
            <a:endParaRPr lang="es-MX" sz="2000" dirty="0"/>
          </a:p>
          <a:p>
            <a:r>
              <a:rPr lang="es-MX" sz="2000" dirty="0" smtClean="0"/>
              <a:t> </a:t>
            </a:r>
          </a:p>
        </p:txBody>
      </p:sp>
    </p:spTree>
    <p:extLst>
      <p:ext uri="{BB962C8B-B14F-4D97-AF65-F5344CB8AC3E}">
        <p14:creationId xmlns:p14="http://schemas.microsoft.com/office/powerpoint/2010/main" val="2690993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 de texto 5"/>
          <p:cNvSpPr txBox="1">
            <a:spLocks noChangeArrowheads="1"/>
          </p:cNvSpPr>
          <p:nvPr/>
        </p:nvSpPr>
        <p:spPr bwMode="auto">
          <a:xfrm>
            <a:off x="0" y="762163"/>
            <a:ext cx="9144000" cy="784830"/>
          </a:xfrm>
          <a:prstGeom prst="rect">
            <a:avLst/>
          </a:prstGeom>
          <a:ln>
            <a:headEnd/>
            <a:tailEnd/>
          </a:ln>
        </p:spPr>
        <p:style>
          <a:lnRef idx="1">
            <a:schemeClr val="accent6"/>
          </a:lnRef>
          <a:fillRef idx="1002">
            <a:schemeClr val="lt2"/>
          </a:fillRef>
          <a:effectRef idx="1">
            <a:schemeClr val="accent6"/>
          </a:effectRef>
          <a:fontRef idx="minor">
            <a:schemeClr val="dk1"/>
          </a:fontRef>
        </p:style>
        <p:txBody>
          <a:bodyPr wrap="square">
            <a:spAutoFit/>
          </a:bodyPr>
          <a:lstStyle/>
          <a:p>
            <a:pPr algn="ctr">
              <a:spcBef>
                <a:spcPct val="50000"/>
              </a:spcBef>
            </a:pPr>
            <a:r>
              <a:rPr lang="es-ES_tradnl" b="1" dirty="0">
                <a:latin typeface="Times New Roman" pitchFamily="18" charset="0"/>
                <a:cs typeface="Times New Roman" pitchFamily="18" charset="0"/>
              </a:rPr>
              <a:t>Ubicación de la </a:t>
            </a:r>
            <a:r>
              <a:rPr lang="es-ES_tradnl" b="1" dirty="0" smtClean="0">
                <a:latin typeface="Times New Roman" pitchFamily="18" charset="0"/>
                <a:cs typeface="Times New Roman" pitchFamily="18" charset="0"/>
              </a:rPr>
              <a:t>asignatura: Estructura </a:t>
            </a:r>
            <a:r>
              <a:rPr lang="es-ES_tradnl" b="1" dirty="0">
                <a:latin typeface="Times New Roman" pitchFamily="18" charset="0"/>
                <a:cs typeface="Times New Roman" pitchFamily="18" charset="0"/>
              </a:rPr>
              <a:t>de la Micro, Pequeña y Mediana Empresa</a:t>
            </a:r>
            <a:endParaRPr lang="en-US" b="1" dirty="0">
              <a:latin typeface="Times New Roman" pitchFamily="18" charset="0"/>
              <a:cs typeface="Times New Roman" pitchFamily="18" charset="0"/>
            </a:endParaRPr>
          </a:p>
          <a:p>
            <a:pPr algn="ctr">
              <a:spcBef>
                <a:spcPct val="50000"/>
              </a:spcBef>
            </a:pPr>
            <a:r>
              <a:rPr lang="es-ES_tradnl" b="1" dirty="0" smtClean="0">
                <a:latin typeface="Times New Roman" pitchFamily="18" charset="0"/>
                <a:cs typeface="Times New Roman" pitchFamily="18" charset="0"/>
              </a:rPr>
              <a:t> dentro </a:t>
            </a:r>
            <a:r>
              <a:rPr lang="es-ES_tradnl" b="1" dirty="0">
                <a:latin typeface="Times New Roman" pitchFamily="18" charset="0"/>
                <a:cs typeface="Times New Roman" pitchFamily="18" charset="0"/>
              </a:rPr>
              <a:t>del programa de la Lic. en </a:t>
            </a:r>
            <a:r>
              <a:rPr lang="es-ES_tradnl" b="1" dirty="0" smtClean="0">
                <a:latin typeface="Times New Roman" pitchFamily="18" charset="0"/>
                <a:cs typeface="Times New Roman" pitchFamily="18" charset="0"/>
              </a:rPr>
              <a:t>Comercio Internacional</a:t>
            </a:r>
            <a:endParaRPr lang="es-ES_tradnl" b="1" dirty="0">
              <a:latin typeface="Times New Roman" pitchFamily="18" charset="0"/>
              <a:cs typeface="Times New Roman" pitchFamily="18" charset="0"/>
            </a:endParaRPr>
          </a:p>
        </p:txBody>
      </p:sp>
      <p:pic>
        <p:nvPicPr>
          <p:cNvPr id="8" name="Imagen 7"/>
          <p:cNvPicPr>
            <a:picLocks noChangeAspect="1"/>
          </p:cNvPicPr>
          <p:nvPr/>
        </p:nvPicPr>
        <p:blipFill rotWithShape="1">
          <a:blip r:embed="rId2"/>
          <a:srcRect l="14117" r="13730"/>
          <a:stretch/>
        </p:blipFill>
        <p:spPr>
          <a:xfrm>
            <a:off x="755576" y="1561322"/>
            <a:ext cx="7560840" cy="5296677"/>
          </a:xfrm>
          <a:prstGeom prst="rect">
            <a:avLst/>
          </a:prstGeom>
        </p:spPr>
      </p:pic>
      <p:sp>
        <p:nvSpPr>
          <p:cNvPr id="12" name="1 Rectángulo"/>
          <p:cNvSpPr/>
          <p:nvPr/>
        </p:nvSpPr>
        <p:spPr>
          <a:xfrm>
            <a:off x="1187624" y="2564904"/>
            <a:ext cx="720080" cy="360040"/>
          </a:xfrm>
          <a:prstGeom prst="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7" name="Grupo 6"/>
          <p:cNvGrpSpPr/>
          <p:nvPr/>
        </p:nvGrpSpPr>
        <p:grpSpPr>
          <a:xfrm>
            <a:off x="0" y="0"/>
            <a:ext cx="9144000" cy="762163"/>
            <a:chOff x="0" y="0"/>
            <a:chExt cx="9144000" cy="620691"/>
          </a:xfrm>
        </p:grpSpPr>
        <p:sp>
          <p:nvSpPr>
            <p:cNvPr id="9"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1872" y="6053910"/>
            <a:ext cx="1152128" cy="804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89429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14658" y="1412776"/>
            <a:ext cx="2714683" cy="2297752"/>
          </a:xfrm>
          <a:prstGeom prst="rect">
            <a:avLst/>
          </a:prstGeom>
        </p:spPr>
      </p:pic>
      <p:sp>
        <p:nvSpPr>
          <p:cNvPr id="8" name="4 CuadroTexto"/>
          <p:cNvSpPr txBox="1"/>
          <p:nvPr/>
        </p:nvSpPr>
        <p:spPr>
          <a:xfrm>
            <a:off x="971599" y="4005064"/>
            <a:ext cx="7200800" cy="769441"/>
          </a:xfrm>
          <a:prstGeom prst="rect">
            <a:avLst/>
          </a:prstGeom>
          <a:noFill/>
        </p:spPr>
        <p:txBody>
          <a:bodyPr wrap="square" rtlCol="0">
            <a:spAutoFit/>
          </a:bodyPr>
          <a:lstStyle/>
          <a:p>
            <a:pPr algn="ctr"/>
            <a:r>
              <a:rPr lang="es-MX" sz="4400" b="1" i="1" dirty="0" smtClean="0">
                <a:effectLst>
                  <a:outerShdw blurRad="38100" dist="38100" dir="2700000" algn="tl">
                    <a:srgbClr val="000000">
                      <a:alpha val="43137"/>
                    </a:srgbClr>
                  </a:outerShdw>
                </a:effectLst>
              </a:rPr>
              <a:t>GRACIAS POR SU ATENCIÓN</a:t>
            </a:r>
            <a:endParaRPr lang="es-MX" sz="4400" b="1" i="1" dirty="0">
              <a:effectLst>
                <a:outerShdw blurRad="38100" dist="38100" dir="2700000" algn="tl">
                  <a:srgbClr val="000000">
                    <a:alpha val="43137"/>
                  </a:srgbClr>
                </a:outerShdw>
              </a:effectLst>
            </a:endParaRPr>
          </a:p>
        </p:txBody>
      </p:sp>
      <p:grpSp>
        <p:nvGrpSpPr>
          <p:cNvPr id="9" name="Grupo 8"/>
          <p:cNvGrpSpPr/>
          <p:nvPr/>
        </p:nvGrpSpPr>
        <p:grpSpPr>
          <a:xfrm>
            <a:off x="0" y="0"/>
            <a:ext cx="9144000" cy="620691"/>
            <a:chOff x="0" y="0"/>
            <a:chExt cx="9144000" cy="620691"/>
          </a:xfrm>
        </p:grpSpPr>
        <p:sp>
          <p:nvSpPr>
            <p:cNvPr id="10"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2"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20608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2 CuadroTexto"/>
          <p:cNvSpPr txBox="1"/>
          <p:nvPr/>
        </p:nvSpPr>
        <p:spPr>
          <a:xfrm>
            <a:off x="-828600" y="880785"/>
            <a:ext cx="6264696" cy="646331"/>
          </a:xfrm>
          <a:prstGeom prst="rect">
            <a:avLst/>
          </a:prstGeom>
          <a:noFill/>
        </p:spPr>
        <p:txBody>
          <a:bodyPr wrap="square" rtlCol="0">
            <a:spAutoFit/>
          </a:bodyPr>
          <a:lstStyle/>
          <a:p>
            <a:pPr algn="ctr"/>
            <a:r>
              <a:rPr lang="es-MX" sz="3600" b="1"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Contenido Sintético </a:t>
            </a:r>
            <a:endParaRPr lang="es-MX"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 name="Rectángulo 1"/>
          <p:cNvSpPr/>
          <p:nvPr/>
        </p:nvSpPr>
        <p:spPr>
          <a:xfrm>
            <a:off x="1043608" y="2013040"/>
            <a:ext cx="7506580" cy="4001608"/>
          </a:xfrm>
          <a:prstGeom prst="rect">
            <a:avLst/>
          </a:prstGeom>
        </p:spPr>
        <p:txBody>
          <a:bodyPr wrap="square">
            <a:spAutoFit/>
          </a:bodyPr>
          <a:lstStyle/>
          <a:p>
            <a:pPr algn="ctr">
              <a:spcAft>
                <a:spcPts val="0"/>
              </a:spcAft>
            </a:pPr>
            <a:r>
              <a:rPr lang="es-ES_tradnl" i="1" dirty="0">
                <a:solidFill>
                  <a:schemeClr val="bg2">
                    <a:lumMod val="50000"/>
                  </a:schemeClr>
                </a:solidFill>
                <a:effectLst>
                  <a:outerShdw blurRad="38100" dist="38100" dir="2700000" algn="tl">
                    <a:srgbClr val="000000">
                      <a:alpha val="43137"/>
                    </a:srgbClr>
                  </a:outerShdw>
                </a:effectLst>
                <a:latin typeface="+mj-lt"/>
              </a:rPr>
              <a:t>ESTRUCTURA DE LA UNIDAD DE APRENDIZAJE:</a:t>
            </a:r>
            <a:endParaRPr lang="en-US" i="1" dirty="0">
              <a:solidFill>
                <a:schemeClr val="bg2">
                  <a:lumMod val="50000"/>
                </a:schemeClr>
              </a:solidFill>
              <a:effectLst>
                <a:outerShdw blurRad="38100" dist="38100" dir="2700000" algn="tl">
                  <a:srgbClr val="000000">
                    <a:alpha val="43137"/>
                  </a:srgbClr>
                </a:outerShdw>
              </a:effectLst>
              <a:latin typeface="+mj-lt"/>
            </a:endParaRPr>
          </a:p>
          <a:p>
            <a:pPr algn="just">
              <a:spcAft>
                <a:spcPts val="0"/>
              </a:spcAft>
            </a:pPr>
            <a:r>
              <a:rPr lang="es-ES_tradnl" dirty="0">
                <a:solidFill>
                  <a:schemeClr val="bg2">
                    <a:lumMod val="50000"/>
                  </a:schemeClr>
                </a:solidFill>
                <a:effectLst>
                  <a:outerShdw blurRad="38100" dist="38100" dir="2700000" algn="tl">
                    <a:srgbClr val="000000">
                      <a:alpha val="43137"/>
                    </a:srgbClr>
                  </a:outerShdw>
                </a:effectLst>
                <a:latin typeface="+mj-lt"/>
              </a:rPr>
              <a:t> </a:t>
            </a:r>
            <a:endParaRPr lang="en-US" dirty="0">
              <a:solidFill>
                <a:schemeClr val="bg2">
                  <a:lumMod val="50000"/>
                </a:schemeClr>
              </a:solidFill>
              <a:effectLst>
                <a:outerShdw blurRad="38100" dist="38100" dir="2700000" algn="tl">
                  <a:srgbClr val="000000">
                    <a:alpha val="43137"/>
                  </a:srgbClr>
                </a:outerShdw>
              </a:effectLst>
              <a:latin typeface="+mj-lt"/>
            </a:endParaRPr>
          </a:p>
          <a:p>
            <a:pPr lvl="0" indent="-342900" algn="just">
              <a:lnSpc>
                <a:spcPct val="115000"/>
              </a:lnSpc>
              <a:spcAft>
                <a:spcPts val="1000"/>
              </a:spcAft>
              <a:buFont typeface="+mj-lt"/>
              <a:buAutoNum type="arabicPeriod"/>
              <a:tabLst>
                <a:tab pos="457200" algn="l"/>
              </a:tabLst>
            </a:pPr>
            <a:r>
              <a:rPr lang="es-ES_tradnl" b="1" dirty="0">
                <a:solidFill>
                  <a:schemeClr val="bg2">
                    <a:lumMod val="50000"/>
                  </a:schemeClr>
                </a:solidFill>
                <a:latin typeface="+mj-lt"/>
              </a:rPr>
              <a:t>El medio ambienté y propiedad de la micro, pequeña </a:t>
            </a:r>
            <a:r>
              <a:rPr lang="es-ES_tradnl" b="1" dirty="0" smtClean="0">
                <a:solidFill>
                  <a:schemeClr val="bg2">
                    <a:lumMod val="50000"/>
                  </a:schemeClr>
                </a:solidFill>
                <a:latin typeface="+mj-lt"/>
              </a:rPr>
              <a:t>y mediana </a:t>
            </a:r>
            <a:r>
              <a:rPr lang="es-ES_tradnl" b="1" dirty="0">
                <a:solidFill>
                  <a:schemeClr val="bg2">
                    <a:lumMod val="50000"/>
                  </a:schemeClr>
                </a:solidFill>
                <a:latin typeface="+mj-lt"/>
              </a:rPr>
              <a:t>empresa. </a:t>
            </a:r>
            <a:endParaRPr lang="en-US" b="1" dirty="0">
              <a:solidFill>
                <a:schemeClr val="bg2">
                  <a:lumMod val="50000"/>
                </a:schemeClr>
              </a:solidFill>
              <a:latin typeface="+mj-lt"/>
            </a:endParaRPr>
          </a:p>
          <a:p>
            <a:pPr lvl="1" algn="just">
              <a:lnSpc>
                <a:spcPct val="150000"/>
              </a:lnSpc>
            </a:pPr>
            <a:r>
              <a:rPr lang="es-ES" b="1" dirty="0">
                <a:solidFill>
                  <a:schemeClr val="bg2">
                    <a:lumMod val="50000"/>
                  </a:schemeClr>
                </a:solidFill>
                <a:latin typeface="+mj-lt"/>
              </a:rPr>
              <a:t>1.1</a:t>
            </a:r>
            <a:r>
              <a:rPr lang="es-ES" dirty="0">
                <a:solidFill>
                  <a:schemeClr val="bg2">
                    <a:lumMod val="50000"/>
                  </a:schemeClr>
                </a:solidFill>
                <a:latin typeface="+mj-lt"/>
              </a:rPr>
              <a:t> </a:t>
            </a:r>
            <a:r>
              <a:rPr lang="es-ES" dirty="0" smtClean="0">
                <a:solidFill>
                  <a:schemeClr val="bg2">
                    <a:lumMod val="50000"/>
                  </a:schemeClr>
                </a:solidFill>
                <a:latin typeface="+mj-lt"/>
              </a:rPr>
              <a:t>  Objetivo </a:t>
            </a:r>
            <a:r>
              <a:rPr lang="es-ES" dirty="0">
                <a:solidFill>
                  <a:schemeClr val="bg2">
                    <a:lumMod val="50000"/>
                  </a:schemeClr>
                </a:solidFill>
                <a:latin typeface="+mj-lt"/>
              </a:rPr>
              <a:t>y definición de la MIPYME.</a:t>
            </a:r>
            <a:endParaRPr lang="en-US" dirty="0">
              <a:solidFill>
                <a:schemeClr val="bg2">
                  <a:lumMod val="50000"/>
                </a:schemeClr>
              </a:solidFill>
              <a:latin typeface="+mj-lt"/>
            </a:endParaRPr>
          </a:p>
          <a:p>
            <a:pPr lvl="1" algn="just">
              <a:lnSpc>
                <a:spcPct val="150000"/>
              </a:lnSpc>
            </a:pPr>
            <a:r>
              <a:rPr lang="es-ES" b="1" dirty="0">
                <a:solidFill>
                  <a:schemeClr val="bg2">
                    <a:lumMod val="50000"/>
                  </a:schemeClr>
                </a:solidFill>
                <a:latin typeface="+mj-lt"/>
              </a:rPr>
              <a:t>1.2</a:t>
            </a:r>
            <a:r>
              <a:rPr lang="es-ES" dirty="0">
                <a:solidFill>
                  <a:schemeClr val="bg2">
                    <a:lumMod val="50000"/>
                  </a:schemeClr>
                </a:solidFill>
                <a:latin typeface="+mj-lt"/>
              </a:rPr>
              <a:t> </a:t>
            </a:r>
            <a:r>
              <a:rPr lang="es-ES" dirty="0" smtClean="0">
                <a:solidFill>
                  <a:schemeClr val="bg2">
                    <a:lumMod val="50000"/>
                  </a:schemeClr>
                </a:solidFill>
                <a:latin typeface="+mj-lt"/>
              </a:rPr>
              <a:t>  Antecedentes </a:t>
            </a:r>
            <a:r>
              <a:rPr lang="es-ES" dirty="0">
                <a:solidFill>
                  <a:schemeClr val="bg2">
                    <a:lumMod val="50000"/>
                  </a:schemeClr>
                </a:solidFill>
                <a:latin typeface="+mj-lt"/>
              </a:rPr>
              <a:t>de las MIPYMES en México.</a:t>
            </a:r>
            <a:endParaRPr lang="en-US" dirty="0">
              <a:solidFill>
                <a:schemeClr val="bg2">
                  <a:lumMod val="50000"/>
                </a:schemeClr>
              </a:solidFill>
              <a:latin typeface="+mj-lt"/>
            </a:endParaRPr>
          </a:p>
          <a:p>
            <a:pPr lvl="1" algn="just">
              <a:lnSpc>
                <a:spcPct val="150000"/>
              </a:lnSpc>
            </a:pPr>
            <a:r>
              <a:rPr lang="es-ES" b="1" dirty="0">
                <a:solidFill>
                  <a:schemeClr val="bg2">
                    <a:lumMod val="50000"/>
                  </a:schemeClr>
                </a:solidFill>
                <a:latin typeface="+mj-lt"/>
              </a:rPr>
              <a:t>1.3</a:t>
            </a:r>
            <a:r>
              <a:rPr lang="es-ES" dirty="0">
                <a:solidFill>
                  <a:schemeClr val="bg2">
                    <a:lumMod val="50000"/>
                  </a:schemeClr>
                </a:solidFill>
                <a:latin typeface="+mj-lt"/>
              </a:rPr>
              <a:t> </a:t>
            </a:r>
            <a:r>
              <a:rPr lang="es-ES" dirty="0" smtClean="0">
                <a:solidFill>
                  <a:schemeClr val="bg2">
                    <a:lumMod val="50000"/>
                  </a:schemeClr>
                </a:solidFill>
                <a:latin typeface="+mj-lt"/>
              </a:rPr>
              <a:t>  Tipo </a:t>
            </a:r>
            <a:r>
              <a:rPr lang="es-ES" dirty="0">
                <a:solidFill>
                  <a:schemeClr val="bg2">
                    <a:lumMod val="50000"/>
                  </a:schemeClr>
                </a:solidFill>
                <a:latin typeface="+mj-lt"/>
              </a:rPr>
              <a:t>de sociedad mercantil de la MIPYME y propiedad del negocio. </a:t>
            </a:r>
            <a:endParaRPr lang="en-US" dirty="0">
              <a:solidFill>
                <a:schemeClr val="bg2">
                  <a:lumMod val="50000"/>
                </a:schemeClr>
              </a:solidFill>
              <a:latin typeface="+mj-lt"/>
            </a:endParaRPr>
          </a:p>
          <a:p>
            <a:pPr lvl="1" algn="just">
              <a:lnSpc>
                <a:spcPct val="150000"/>
              </a:lnSpc>
            </a:pPr>
            <a:r>
              <a:rPr lang="es-ES" b="1" dirty="0" smtClean="0">
                <a:solidFill>
                  <a:schemeClr val="bg2">
                    <a:lumMod val="50000"/>
                  </a:schemeClr>
                </a:solidFill>
                <a:latin typeface="+mj-lt"/>
              </a:rPr>
              <a:t>1.4</a:t>
            </a:r>
            <a:r>
              <a:rPr lang="es-ES" dirty="0">
                <a:solidFill>
                  <a:schemeClr val="bg2">
                    <a:lumMod val="50000"/>
                  </a:schemeClr>
                </a:solidFill>
                <a:latin typeface="+mj-lt"/>
              </a:rPr>
              <a:t> </a:t>
            </a:r>
            <a:r>
              <a:rPr lang="es-ES" dirty="0" smtClean="0">
                <a:solidFill>
                  <a:schemeClr val="bg2">
                    <a:lumMod val="50000"/>
                  </a:schemeClr>
                </a:solidFill>
                <a:latin typeface="+mj-lt"/>
              </a:rPr>
              <a:t>  El </a:t>
            </a:r>
            <a:r>
              <a:rPr lang="es-ES" dirty="0">
                <a:solidFill>
                  <a:schemeClr val="bg2">
                    <a:lumMod val="50000"/>
                  </a:schemeClr>
                </a:solidFill>
                <a:latin typeface="+mj-lt"/>
              </a:rPr>
              <a:t>empresario. Características personales que contribuyen al éxito.</a:t>
            </a:r>
            <a:endParaRPr lang="en-US" dirty="0">
              <a:solidFill>
                <a:schemeClr val="bg2">
                  <a:lumMod val="50000"/>
                </a:schemeClr>
              </a:solidFill>
              <a:latin typeface="+mj-lt"/>
            </a:endParaRPr>
          </a:p>
          <a:p>
            <a:pPr lvl="1" algn="just">
              <a:lnSpc>
                <a:spcPct val="150000"/>
              </a:lnSpc>
            </a:pPr>
            <a:r>
              <a:rPr lang="es-ES" b="1" dirty="0" smtClean="0">
                <a:solidFill>
                  <a:schemeClr val="bg2">
                    <a:lumMod val="50000"/>
                  </a:schemeClr>
                </a:solidFill>
                <a:latin typeface="+mj-lt"/>
              </a:rPr>
              <a:t>1.5</a:t>
            </a:r>
            <a:r>
              <a:rPr lang="es-ES" dirty="0">
                <a:solidFill>
                  <a:schemeClr val="bg2">
                    <a:lumMod val="50000"/>
                  </a:schemeClr>
                </a:solidFill>
                <a:latin typeface="+mj-lt"/>
              </a:rPr>
              <a:t> </a:t>
            </a:r>
            <a:r>
              <a:rPr lang="es-ES" dirty="0" smtClean="0">
                <a:solidFill>
                  <a:schemeClr val="bg2">
                    <a:lumMod val="50000"/>
                  </a:schemeClr>
                </a:solidFill>
                <a:latin typeface="+mj-lt"/>
              </a:rPr>
              <a:t>Factores </a:t>
            </a:r>
            <a:r>
              <a:rPr lang="es-ES" dirty="0">
                <a:solidFill>
                  <a:schemeClr val="bg2">
                    <a:lumMod val="50000"/>
                  </a:schemeClr>
                </a:solidFill>
                <a:latin typeface="+mj-lt"/>
              </a:rPr>
              <a:t>del medio ambiente que afecta el desarrollo de las </a:t>
            </a:r>
            <a:r>
              <a:rPr lang="es-ES" dirty="0" smtClean="0">
                <a:solidFill>
                  <a:schemeClr val="bg2">
                    <a:lumMod val="50000"/>
                  </a:schemeClr>
                </a:solidFill>
                <a:latin typeface="+mj-lt"/>
              </a:rPr>
              <a:t>  MIPYMES</a:t>
            </a:r>
            <a:r>
              <a:rPr lang="es-ES" dirty="0">
                <a:solidFill>
                  <a:schemeClr val="bg2">
                    <a:lumMod val="50000"/>
                  </a:schemeClr>
                </a:solidFill>
                <a:latin typeface="+mj-lt"/>
              </a:rPr>
              <a:t>. </a:t>
            </a:r>
            <a:r>
              <a:rPr lang="es-ES" dirty="0" smtClean="0">
                <a:solidFill>
                  <a:schemeClr val="bg2">
                    <a:lumMod val="50000"/>
                  </a:schemeClr>
                </a:solidFill>
                <a:latin typeface="+mj-lt"/>
              </a:rPr>
              <a:t>(</a:t>
            </a:r>
            <a:r>
              <a:rPr lang="es-ES" dirty="0">
                <a:solidFill>
                  <a:schemeClr val="bg2">
                    <a:lumMod val="50000"/>
                  </a:schemeClr>
                </a:solidFill>
                <a:latin typeface="+mj-lt"/>
              </a:rPr>
              <a:t>Aspectos Políticos, Económicos y Sociales</a:t>
            </a:r>
            <a:r>
              <a:rPr lang="es-ES" dirty="0" smtClean="0">
                <a:solidFill>
                  <a:schemeClr val="bg2">
                    <a:lumMod val="50000"/>
                  </a:schemeClr>
                </a:solidFill>
                <a:latin typeface="+mj-lt"/>
              </a:rPr>
              <a:t>). </a:t>
            </a:r>
            <a:endParaRPr lang="en-US" dirty="0">
              <a:solidFill>
                <a:schemeClr val="bg2">
                  <a:lumMod val="50000"/>
                </a:schemeClr>
              </a:solidFill>
              <a:latin typeface="+mj-lt"/>
            </a:endParaRPr>
          </a:p>
          <a:p>
            <a:pPr lvl="1" algn="just">
              <a:lnSpc>
                <a:spcPct val="150000"/>
              </a:lnSpc>
            </a:pPr>
            <a:r>
              <a:rPr lang="es-ES" b="1" dirty="0">
                <a:solidFill>
                  <a:schemeClr val="bg2">
                    <a:lumMod val="50000"/>
                  </a:schemeClr>
                </a:solidFill>
                <a:latin typeface="+mj-lt"/>
              </a:rPr>
              <a:t>1.6 </a:t>
            </a:r>
            <a:r>
              <a:rPr lang="es-ES" b="1" dirty="0" smtClean="0">
                <a:solidFill>
                  <a:schemeClr val="bg2">
                    <a:lumMod val="50000"/>
                  </a:schemeClr>
                </a:solidFill>
                <a:latin typeface="+mj-lt"/>
              </a:rPr>
              <a:t>  </a:t>
            </a:r>
            <a:r>
              <a:rPr lang="es-ES" dirty="0" smtClean="0">
                <a:solidFill>
                  <a:schemeClr val="bg2">
                    <a:lumMod val="50000"/>
                  </a:schemeClr>
                </a:solidFill>
                <a:latin typeface="+mj-lt"/>
              </a:rPr>
              <a:t>Expansión </a:t>
            </a:r>
            <a:r>
              <a:rPr lang="es-ES" dirty="0">
                <a:solidFill>
                  <a:schemeClr val="bg2">
                    <a:lumMod val="50000"/>
                  </a:schemeClr>
                </a:solidFill>
                <a:latin typeface="+mj-lt"/>
              </a:rPr>
              <a:t>y crecimiento de las MIPYMES.</a:t>
            </a:r>
            <a:endParaRPr lang="en-US" dirty="0">
              <a:solidFill>
                <a:schemeClr val="bg2">
                  <a:lumMod val="50000"/>
                </a:schemeClr>
              </a:solidFill>
              <a:latin typeface="+mj-lt"/>
            </a:endParaRPr>
          </a:p>
        </p:txBody>
      </p:sp>
      <p:pic>
        <p:nvPicPr>
          <p:cNvPr id="12"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Grupo 5"/>
          <p:cNvGrpSpPr/>
          <p:nvPr/>
        </p:nvGrpSpPr>
        <p:grpSpPr>
          <a:xfrm>
            <a:off x="0" y="0"/>
            <a:ext cx="9144000" cy="620691"/>
            <a:chOff x="0" y="0"/>
            <a:chExt cx="9144000" cy="620691"/>
          </a:xfrm>
        </p:grpSpPr>
        <p:sp>
          <p:nvSpPr>
            <p:cNvPr id="7"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35267885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Rectángulo"/>
          <p:cNvSpPr/>
          <p:nvPr/>
        </p:nvSpPr>
        <p:spPr>
          <a:xfrm>
            <a:off x="935616" y="1808232"/>
            <a:ext cx="7488832" cy="338554"/>
          </a:xfrm>
          <a:prstGeom prst="rect">
            <a:avLst/>
          </a:prstGeom>
        </p:spPr>
        <p:txBody>
          <a:bodyPr wrap="square">
            <a:spAutoFit/>
          </a:bodyPr>
          <a:lstStyle/>
          <a:p>
            <a:pPr algn="just"/>
            <a:endParaRPr lang="es-MX" sz="1600" dirty="0"/>
          </a:p>
        </p:txBody>
      </p:sp>
      <p:sp>
        <p:nvSpPr>
          <p:cNvPr id="11" name="2 CuadroTexto"/>
          <p:cNvSpPr txBox="1"/>
          <p:nvPr/>
        </p:nvSpPr>
        <p:spPr>
          <a:xfrm>
            <a:off x="1547684" y="1145102"/>
            <a:ext cx="6264696" cy="646331"/>
          </a:xfrm>
          <a:prstGeom prst="rect">
            <a:avLst/>
          </a:prstGeom>
          <a:noFill/>
        </p:spPr>
        <p:txBody>
          <a:bodyPr wrap="square" rtlCol="0">
            <a:spAutoFit/>
          </a:bodyPr>
          <a:lstStyle/>
          <a:p>
            <a:pPr algn="ctr"/>
            <a:r>
              <a:rPr lang="es-MX" sz="3600" b="1"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Presentación</a:t>
            </a:r>
            <a:endParaRPr lang="es-MX"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 name="9 Rectángulo"/>
          <p:cNvSpPr/>
          <p:nvPr/>
        </p:nvSpPr>
        <p:spPr>
          <a:xfrm>
            <a:off x="647584" y="2130450"/>
            <a:ext cx="8064896" cy="4154984"/>
          </a:xfrm>
          <a:prstGeom prst="rect">
            <a:avLst/>
          </a:prstGeom>
        </p:spPr>
        <p:txBody>
          <a:bodyPr wrap="square">
            <a:spAutoFit/>
          </a:bodyPr>
          <a:lstStyle/>
          <a:p>
            <a:pPr marL="342900" indent="-342900" algn="just">
              <a:lnSpc>
                <a:spcPct val="150000"/>
              </a:lnSpc>
              <a:buFont typeface="Arial" panose="020B0604020202020204" pitchFamily="34" charset="0"/>
              <a:buChar char="•"/>
            </a:pPr>
            <a:r>
              <a:rPr lang="es-ES_tradnl" sz="1400" dirty="0" smtClean="0">
                <a:latin typeface="Century Gothic" panose="020B0502020202020204" pitchFamily="34" charset="0"/>
                <a:cs typeface="Times New Roman" pitchFamily="18" charset="0"/>
              </a:rPr>
              <a:t>El propósito del presente material tiene como objetivo cubrir la presentación y primera unidad del programa de estudios de;</a:t>
            </a:r>
            <a:r>
              <a:rPr lang="es-ES_tradnl" sz="1400" b="1" dirty="0">
                <a:latin typeface="Century Gothic" panose="020B0502020202020204" pitchFamily="34" charset="0"/>
                <a:cs typeface="Times New Roman" pitchFamily="18" charset="0"/>
              </a:rPr>
              <a:t> </a:t>
            </a:r>
            <a:r>
              <a:rPr lang="es-ES_tradnl" sz="1400" dirty="0">
                <a:latin typeface="Century Gothic" panose="020B0502020202020204" pitchFamily="34" charset="0"/>
                <a:cs typeface="Times New Roman" pitchFamily="18" charset="0"/>
              </a:rPr>
              <a:t>Estructura de la Micro, Pequeña y Mediana </a:t>
            </a:r>
            <a:r>
              <a:rPr lang="es-ES_tradnl" sz="1400" dirty="0" smtClean="0">
                <a:latin typeface="Century Gothic" panose="020B0502020202020204" pitchFamily="34" charset="0"/>
                <a:cs typeface="Times New Roman" pitchFamily="18" charset="0"/>
              </a:rPr>
              <a:t>Empresa correspondiente a la </a:t>
            </a:r>
            <a:r>
              <a:rPr lang="es-MX" sz="1400" b="1" dirty="0" smtClean="0">
                <a:latin typeface="Century Gothic" panose="020B0502020202020204" pitchFamily="34" charset="0"/>
                <a:cs typeface="Times New Roman" panose="02020603050405020304" pitchFamily="18" charset="0"/>
              </a:rPr>
              <a:t>Unidad I.</a:t>
            </a:r>
          </a:p>
          <a:p>
            <a:pPr marL="342900" indent="-342900" algn="just">
              <a:lnSpc>
                <a:spcPct val="150000"/>
              </a:lnSpc>
              <a:buFont typeface="Arial" panose="020B0604020202020204" pitchFamily="34" charset="0"/>
              <a:buChar char="•"/>
            </a:pPr>
            <a:endParaRPr lang="es-MX" sz="1400" b="1" dirty="0" smtClean="0">
              <a:latin typeface="Century Gothic" panose="020B0502020202020204" pitchFamily="34" charset="0"/>
              <a:cs typeface="Times New Roman" panose="02020603050405020304" pitchFamily="18" charset="0"/>
            </a:endParaRPr>
          </a:p>
          <a:p>
            <a:pPr marL="342900" indent="-342900" algn="just">
              <a:lnSpc>
                <a:spcPct val="150000"/>
              </a:lnSpc>
              <a:buFont typeface="Arial" panose="020B0604020202020204" pitchFamily="34" charset="0"/>
              <a:buChar char="•"/>
            </a:pPr>
            <a:r>
              <a:rPr lang="es-MX" sz="1400" dirty="0" smtClean="0">
                <a:latin typeface="Century Gothic" panose="020B0502020202020204" pitchFamily="34" charset="0"/>
              </a:rPr>
              <a:t>Identificando </a:t>
            </a:r>
            <a:r>
              <a:rPr lang="es-MX" sz="1400" dirty="0">
                <a:latin typeface="Century Gothic" panose="020B0502020202020204" pitchFamily="34" charset="0"/>
              </a:rPr>
              <a:t>las fortalezas, oportunidades, debilidades y amenazas que las MIPYMES tienen que enfrentar, a fin de alcanzar una consolidación en los mercados en los que se desarrollan con una larga duración, situación que no se logra, en virtud de carecer de las herramientas administrativas, mercadológicas, tecnológicas y de infraestructura que les permita un desarrollo adecuado en un mundo doméstico e internacional sumamente cambiante derivado de globalización de los mercados. </a:t>
            </a:r>
            <a:endParaRPr lang="es-ES_tradnl" sz="1400" cap="small" dirty="0">
              <a:latin typeface="Century Gothic" panose="020B0502020202020204" pitchFamily="34" charset="0"/>
            </a:endParaRPr>
          </a:p>
          <a:p>
            <a:pPr marL="342900" lvl="0" indent="-342900" algn="just">
              <a:lnSpc>
                <a:spcPct val="150000"/>
              </a:lnSpc>
              <a:buFont typeface="Arial" panose="020B0604020202020204" pitchFamily="34" charset="0"/>
              <a:buChar char="•"/>
            </a:pPr>
            <a:endParaRPr lang="es-MX" b="1" dirty="0" smtClean="0">
              <a:cs typeface="Times New Roman" panose="02020603050405020304" pitchFamily="18" charset="0"/>
            </a:endParaRPr>
          </a:p>
          <a:p>
            <a:pPr marL="342900" lvl="0" indent="-342900" algn="just">
              <a:lnSpc>
                <a:spcPct val="150000"/>
              </a:lnSpc>
              <a:buFont typeface="Arial" panose="020B0604020202020204" pitchFamily="34" charset="0"/>
              <a:buChar char="•"/>
            </a:pPr>
            <a:endParaRPr lang="es-MX" b="1" dirty="0" smtClean="0">
              <a:cs typeface="Times New Roman" panose="02020603050405020304" pitchFamily="18" charset="0"/>
            </a:endParaRPr>
          </a:p>
        </p:txBody>
      </p:sp>
      <p:grpSp>
        <p:nvGrpSpPr>
          <p:cNvPr id="12" name="Grupo 11"/>
          <p:cNvGrpSpPr/>
          <p:nvPr/>
        </p:nvGrpSpPr>
        <p:grpSpPr>
          <a:xfrm>
            <a:off x="0" y="0"/>
            <a:ext cx="9144000" cy="620691"/>
            <a:chOff x="0" y="0"/>
            <a:chExt cx="9144000" cy="620691"/>
          </a:xfrm>
        </p:grpSpPr>
        <p:sp>
          <p:nvSpPr>
            <p:cNvPr id="13"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5"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44237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7714B69F-431B-4CFD-9C06-995CBF267B02}" type="slidenum">
              <a:rPr lang="es-MX" smtClean="0"/>
              <a:pPr/>
              <a:t>7</a:t>
            </a:fld>
            <a:endParaRPr lang="es-MX"/>
          </a:p>
        </p:txBody>
      </p:sp>
      <p:sp>
        <p:nvSpPr>
          <p:cNvPr id="3" name="2 Rectángulo"/>
          <p:cNvSpPr/>
          <p:nvPr/>
        </p:nvSpPr>
        <p:spPr>
          <a:xfrm>
            <a:off x="611560" y="1298722"/>
            <a:ext cx="7668852" cy="584775"/>
          </a:xfrm>
          <a:prstGeom prst="rect">
            <a:avLst/>
          </a:prstGeom>
        </p:spPr>
        <p:txBody>
          <a:bodyPr wrap="square">
            <a:spAutoFit/>
          </a:bodyPr>
          <a:lstStyle/>
          <a:p>
            <a:pPr lvl="0"/>
            <a:r>
              <a:rPr lang="es-MX" sz="3200" b="1" dirty="0" smtClean="0">
                <a:solidFill>
                  <a:schemeClr val="bg2">
                    <a:lumMod val="50000"/>
                  </a:schemeClr>
                </a:solidFill>
                <a:latin typeface="Times New Roman" pitchFamily="18" charset="0"/>
                <a:cs typeface="Times New Roman" pitchFamily="18" charset="0"/>
              </a:rPr>
              <a:t>Método y estilo de enseñanza </a:t>
            </a:r>
            <a:endParaRPr lang="es-MX" sz="3200" b="1" dirty="0">
              <a:solidFill>
                <a:schemeClr val="bg2">
                  <a:lumMod val="50000"/>
                </a:schemeClr>
              </a:solidFill>
              <a:latin typeface="Times New Roman" pitchFamily="18" charset="0"/>
              <a:cs typeface="Times New Roman" pitchFamily="18" charset="0"/>
            </a:endParaRPr>
          </a:p>
        </p:txBody>
      </p:sp>
      <p:sp>
        <p:nvSpPr>
          <p:cNvPr id="8" name="Rectángulo 7"/>
          <p:cNvSpPr/>
          <p:nvPr/>
        </p:nvSpPr>
        <p:spPr>
          <a:xfrm>
            <a:off x="611560" y="2204864"/>
            <a:ext cx="8075240" cy="2000548"/>
          </a:xfrm>
          <a:prstGeom prst="rect">
            <a:avLst/>
          </a:prstGeom>
        </p:spPr>
        <p:txBody>
          <a:bodyPr wrap="square">
            <a:spAutoFit/>
          </a:bodyPr>
          <a:lstStyle/>
          <a:p>
            <a:pPr algn="just">
              <a:spcAft>
                <a:spcPts val="0"/>
              </a:spcAft>
            </a:pPr>
            <a:r>
              <a:rPr lang="es-MX" sz="2400" dirty="0">
                <a:latin typeface="Century Gothic" panose="020B0502020202020204" pitchFamily="34" charset="0"/>
                <a:ea typeface="Times New Roman" panose="02020603050405020304" pitchFamily="18" charset="0"/>
                <a:cs typeface="Arial" panose="020B0604020202020204" pitchFamily="34" charset="0"/>
              </a:rPr>
              <a:t>Exposición en clase por parte del profesor, mesas de discusión, investigación documental y aplicación </a:t>
            </a:r>
            <a:r>
              <a:rPr lang="es-MX" sz="2400" dirty="0" smtClean="0">
                <a:latin typeface="Century Gothic" panose="020B0502020202020204" pitchFamily="34" charset="0"/>
                <a:ea typeface="Times New Roman" panose="02020603050405020304" pitchFamily="18" charset="0"/>
                <a:cs typeface="Arial" panose="020B0604020202020204" pitchFamily="34" charset="0"/>
              </a:rPr>
              <a:t>de los temas vistos en clase </a:t>
            </a:r>
            <a:r>
              <a:rPr lang="es-MX" sz="2400" dirty="0">
                <a:latin typeface="Century Gothic" panose="020B0502020202020204" pitchFamily="34" charset="0"/>
                <a:ea typeface="Times New Roman" panose="02020603050405020304" pitchFamily="18" charset="0"/>
                <a:cs typeface="Arial" panose="020B0604020202020204" pitchFamily="34" charset="0"/>
              </a:rPr>
              <a:t>con una aplicación real, </a:t>
            </a:r>
            <a:r>
              <a:rPr lang="es-MX" sz="2400" dirty="0" smtClean="0">
                <a:latin typeface="Century Gothic" panose="020B0502020202020204" pitchFamily="34" charset="0"/>
                <a:ea typeface="Times New Roman" panose="02020603050405020304" pitchFamily="18" charset="0"/>
                <a:cs typeface="Arial" panose="020B0604020202020204" pitchFamily="34" charset="0"/>
              </a:rPr>
              <a:t>y exposición </a:t>
            </a:r>
            <a:r>
              <a:rPr lang="es-MX" sz="2400" dirty="0">
                <a:latin typeface="Century Gothic" panose="020B0502020202020204" pitchFamily="34" charset="0"/>
                <a:ea typeface="Times New Roman" panose="02020603050405020304" pitchFamily="18" charset="0"/>
                <a:cs typeface="Arial" panose="020B0604020202020204" pitchFamily="34" charset="0"/>
              </a:rPr>
              <a:t>de temas relacionados a </a:t>
            </a:r>
            <a:r>
              <a:rPr lang="es-ES_tradnl" sz="2400" dirty="0">
                <a:latin typeface="Century Gothic" panose="020B0502020202020204" pitchFamily="34" charset="0"/>
                <a:cs typeface="Times New Roman" pitchFamily="18" charset="0"/>
              </a:rPr>
              <a:t>;</a:t>
            </a:r>
            <a:r>
              <a:rPr lang="es-ES_tradnl" sz="2400" b="1" dirty="0">
                <a:latin typeface="Century Gothic" panose="020B0502020202020204" pitchFamily="34" charset="0"/>
                <a:cs typeface="Times New Roman" pitchFamily="18" charset="0"/>
              </a:rPr>
              <a:t> </a:t>
            </a:r>
            <a:r>
              <a:rPr lang="es-ES_tradnl" sz="2400" dirty="0">
                <a:latin typeface="Century Gothic" panose="020B0502020202020204" pitchFamily="34" charset="0"/>
                <a:cs typeface="Times New Roman" pitchFamily="18" charset="0"/>
              </a:rPr>
              <a:t>Estructura de la Micro, Pequeña y Mediana Empresa </a:t>
            </a:r>
            <a:r>
              <a:rPr lang="es-MX" sz="2800" dirty="0">
                <a:ea typeface="Times New Roman" panose="02020603050405020304" pitchFamily="18" charset="0"/>
                <a:cs typeface="Arial" panose="020B0604020202020204" pitchFamily="34" charset="0"/>
              </a:rPr>
              <a:t> </a:t>
            </a:r>
            <a:endParaRPr lang="es-MX" sz="2800" dirty="0">
              <a:effectLst/>
              <a:ea typeface="Times New Roman" panose="02020603050405020304" pitchFamily="18" charset="0"/>
            </a:endParaRPr>
          </a:p>
        </p:txBody>
      </p:sp>
      <p:pic>
        <p:nvPicPr>
          <p:cNvPr id="3074" name="Picture 2" descr="https://farm9.staticflickr.com/8621/16629726396_ee1ba31c13_b.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7864" y="4744522"/>
            <a:ext cx="2637849" cy="1636291"/>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upo 11"/>
          <p:cNvGrpSpPr/>
          <p:nvPr/>
        </p:nvGrpSpPr>
        <p:grpSpPr>
          <a:xfrm>
            <a:off x="0" y="0"/>
            <a:ext cx="9144000" cy="620691"/>
            <a:chOff x="0" y="0"/>
            <a:chExt cx="9144000" cy="620691"/>
          </a:xfrm>
        </p:grpSpPr>
        <p:sp>
          <p:nvSpPr>
            <p:cNvPr id="13"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0"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80880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7714B69F-431B-4CFD-9C06-995CBF267B02}" type="slidenum">
              <a:rPr lang="es-MX" smtClean="0"/>
              <a:pPr/>
              <a:t>8</a:t>
            </a:fld>
            <a:endParaRPr lang="es-MX"/>
          </a:p>
        </p:txBody>
      </p:sp>
      <p:sp>
        <p:nvSpPr>
          <p:cNvPr id="3" name="2 Rectángulo"/>
          <p:cNvSpPr/>
          <p:nvPr/>
        </p:nvSpPr>
        <p:spPr>
          <a:xfrm>
            <a:off x="1115616" y="1006334"/>
            <a:ext cx="7668852" cy="584775"/>
          </a:xfrm>
          <a:prstGeom prst="rect">
            <a:avLst/>
          </a:prstGeom>
        </p:spPr>
        <p:txBody>
          <a:bodyPr wrap="square">
            <a:spAutoFit/>
          </a:bodyPr>
          <a:lstStyle/>
          <a:p>
            <a:pPr lvl="0"/>
            <a:r>
              <a:rPr lang="es-MX" sz="3200" b="1" dirty="0" smtClean="0">
                <a:solidFill>
                  <a:schemeClr val="bg2">
                    <a:lumMod val="50000"/>
                  </a:schemeClr>
                </a:solidFill>
                <a:latin typeface="Times New Roman" pitchFamily="18" charset="0"/>
                <a:cs typeface="Times New Roman" pitchFamily="18" charset="0"/>
              </a:rPr>
              <a:t>Lineamientos del curso (académicos)  </a:t>
            </a:r>
            <a:endParaRPr lang="es-MX" sz="3200" b="1" dirty="0">
              <a:solidFill>
                <a:schemeClr val="bg2">
                  <a:lumMod val="50000"/>
                </a:schemeClr>
              </a:solidFill>
              <a:latin typeface="Times New Roman" pitchFamily="18" charset="0"/>
              <a:cs typeface="Times New Roman" pitchFamily="18" charset="0"/>
            </a:endParaRPr>
          </a:p>
        </p:txBody>
      </p:sp>
      <p:sp>
        <p:nvSpPr>
          <p:cNvPr id="4" name="Rectángulo 3"/>
          <p:cNvSpPr/>
          <p:nvPr/>
        </p:nvSpPr>
        <p:spPr>
          <a:xfrm>
            <a:off x="899592" y="1633184"/>
            <a:ext cx="7272808" cy="3929345"/>
          </a:xfrm>
          <a:prstGeom prst="rect">
            <a:avLst/>
          </a:prstGeom>
        </p:spPr>
        <p:txBody>
          <a:bodyPr wrap="square">
            <a:spAutoFit/>
          </a:bodyPr>
          <a:lstStyle/>
          <a:p>
            <a:pPr marL="342900" indent="-342900" algn="just">
              <a:lnSpc>
                <a:spcPct val="150000"/>
              </a:lnSpc>
              <a:buFont typeface="Arial" panose="020B0604020202020204" pitchFamily="34" charset="0"/>
              <a:buChar char="•"/>
            </a:pPr>
            <a:endParaRPr lang="es-MX" sz="1400" dirty="0">
              <a:latin typeface="Century Gothic" panose="020B0502020202020204" pitchFamily="34" charset="0"/>
            </a:endParaRPr>
          </a:p>
          <a:p>
            <a:pPr marL="342900" lvl="0" indent="-342900" algn="just">
              <a:lnSpc>
                <a:spcPct val="150000"/>
              </a:lnSpc>
              <a:buFont typeface="Arial" panose="020B0604020202020204" pitchFamily="34" charset="0"/>
              <a:buChar char="•"/>
            </a:pPr>
            <a:r>
              <a:rPr lang="es-MX" sz="1400" dirty="0">
                <a:latin typeface="Century Gothic" panose="020B0502020202020204" pitchFamily="34" charset="0"/>
              </a:rPr>
              <a:t>Asistencia mínima de 80%. </a:t>
            </a:r>
            <a:endParaRPr lang="en-US" sz="1400" dirty="0">
              <a:latin typeface="Century Gothic" panose="020B0502020202020204" pitchFamily="34" charset="0"/>
            </a:endParaRPr>
          </a:p>
          <a:p>
            <a:pPr marL="342900" lvl="0" indent="-342900" algn="just">
              <a:lnSpc>
                <a:spcPct val="150000"/>
              </a:lnSpc>
              <a:buFont typeface="Arial" panose="020B0604020202020204" pitchFamily="34" charset="0"/>
              <a:buChar char="•"/>
            </a:pPr>
            <a:r>
              <a:rPr lang="es-MX" sz="1400" dirty="0">
                <a:latin typeface="Century Gothic" panose="020B0502020202020204" pitchFamily="34" charset="0"/>
              </a:rPr>
              <a:t>Uso de aparatos electrónicos restringido. </a:t>
            </a:r>
            <a:endParaRPr lang="en-US" sz="1400" dirty="0">
              <a:latin typeface="Century Gothic" panose="020B0502020202020204" pitchFamily="34" charset="0"/>
            </a:endParaRPr>
          </a:p>
          <a:p>
            <a:pPr marL="342900" lvl="0" indent="-342900" algn="just">
              <a:lnSpc>
                <a:spcPct val="150000"/>
              </a:lnSpc>
              <a:buFont typeface="Arial" panose="020B0604020202020204" pitchFamily="34" charset="0"/>
              <a:buChar char="•"/>
            </a:pPr>
            <a:r>
              <a:rPr lang="es-MX" sz="1400" dirty="0">
                <a:latin typeface="Century Gothic" panose="020B0502020202020204" pitchFamily="34" charset="0"/>
              </a:rPr>
              <a:t>Asistir puntualmente  a clases dentro del horario acordado previamente.</a:t>
            </a:r>
            <a:endParaRPr lang="en-US" sz="1400" dirty="0">
              <a:latin typeface="Century Gothic" panose="020B0502020202020204" pitchFamily="34" charset="0"/>
            </a:endParaRPr>
          </a:p>
          <a:p>
            <a:pPr marL="342900" lvl="0" indent="-342900" algn="just">
              <a:lnSpc>
                <a:spcPct val="150000"/>
              </a:lnSpc>
              <a:buFont typeface="Arial" panose="020B0604020202020204" pitchFamily="34" charset="0"/>
              <a:buChar char="•"/>
            </a:pPr>
            <a:r>
              <a:rPr lang="es-MX" sz="1400" dirty="0">
                <a:latin typeface="Century Gothic" panose="020B0502020202020204" pitchFamily="34" charset="0"/>
              </a:rPr>
              <a:t>El tiempo límite de entrada, es de 10 a 20 minutos previo acuerdo con el grupo y la salida será de 10 A 5 minutos antes de la hora o si requiere hasta la hora indicada.</a:t>
            </a:r>
            <a:endParaRPr lang="en-US" sz="1400" dirty="0">
              <a:latin typeface="Century Gothic" panose="020B0502020202020204" pitchFamily="34" charset="0"/>
            </a:endParaRPr>
          </a:p>
          <a:p>
            <a:pPr marL="342900" lvl="0" indent="-342900" algn="just">
              <a:lnSpc>
                <a:spcPct val="150000"/>
              </a:lnSpc>
              <a:buFont typeface="Arial" panose="020B0604020202020204" pitchFamily="34" charset="0"/>
              <a:buChar char="•"/>
            </a:pPr>
            <a:r>
              <a:rPr lang="es-MX" sz="1400" dirty="0">
                <a:latin typeface="Century Gothic" panose="020B0502020202020204" pitchFamily="34" charset="0"/>
              </a:rPr>
              <a:t>La entrega de tareas y trabajos solamente será el día  y la hora marcados por el profesor, sin excepción alguna.</a:t>
            </a:r>
            <a:endParaRPr lang="en-US" sz="1400" dirty="0">
              <a:latin typeface="Century Gothic" panose="020B0502020202020204" pitchFamily="34" charset="0"/>
            </a:endParaRPr>
          </a:p>
          <a:p>
            <a:pPr marL="342900" lvl="0" indent="-342900" algn="just">
              <a:lnSpc>
                <a:spcPct val="150000"/>
              </a:lnSpc>
              <a:buFont typeface="Arial" panose="020B0604020202020204" pitchFamily="34" charset="0"/>
              <a:buChar char="•"/>
            </a:pPr>
            <a:r>
              <a:rPr lang="es-MX" sz="1400" dirty="0">
                <a:latin typeface="Century Gothic" panose="020B0502020202020204" pitchFamily="34" charset="0"/>
              </a:rPr>
              <a:t>La entrega de trabajos será  con la presentación asignada por el profesor.</a:t>
            </a:r>
            <a:endParaRPr lang="en-US" sz="1400" dirty="0">
              <a:latin typeface="Century Gothic" panose="020B0502020202020204" pitchFamily="34" charset="0"/>
            </a:endParaRPr>
          </a:p>
          <a:p>
            <a:pPr marL="342900" lvl="0" indent="-342900" algn="just">
              <a:lnSpc>
                <a:spcPct val="150000"/>
              </a:lnSpc>
              <a:buFont typeface="Arial" panose="020B0604020202020204" pitchFamily="34" charset="0"/>
              <a:buChar char="•"/>
            </a:pPr>
            <a:r>
              <a:rPr lang="es-MX" sz="1400" dirty="0">
                <a:latin typeface="Century Gothic" panose="020B0502020202020204" pitchFamily="34" charset="0"/>
              </a:rPr>
              <a:t>Mantener limpia el aula.</a:t>
            </a:r>
            <a:endParaRPr lang="en-US" sz="1400" dirty="0">
              <a:latin typeface="Century Gothic" panose="020B0502020202020204" pitchFamily="34" charset="0"/>
            </a:endParaRPr>
          </a:p>
          <a:p>
            <a:pPr marL="342900" lvl="0" indent="-342900" algn="just">
              <a:lnSpc>
                <a:spcPct val="150000"/>
              </a:lnSpc>
              <a:buFont typeface="Arial" panose="020B0604020202020204" pitchFamily="34" charset="0"/>
              <a:buChar char="•"/>
            </a:pPr>
            <a:r>
              <a:rPr lang="es-MX" sz="1400" dirty="0">
                <a:latin typeface="Century Gothic" panose="020B0502020202020204" pitchFamily="34" charset="0"/>
              </a:rPr>
              <a:t>Respeto</a:t>
            </a:r>
            <a:r>
              <a:rPr lang="es-MX" sz="1400" dirty="0" smtClean="0">
                <a:latin typeface="Century Gothic" panose="020B0502020202020204" pitchFamily="34" charset="0"/>
              </a:rPr>
              <a:t>. </a:t>
            </a:r>
            <a:r>
              <a:rPr lang="es-MX" sz="1400" dirty="0">
                <a:latin typeface="Century Gothic" panose="020B0502020202020204" pitchFamily="34" charset="0"/>
              </a:rPr>
              <a:t> </a:t>
            </a:r>
            <a:endParaRPr lang="en-US" sz="1400" dirty="0">
              <a:latin typeface="Century Gothic" panose="020B0502020202020204" pitchFamily="34" charset="0"/>
            </a:endParaRPr>
          </a:p>
        </p:txBody>
      </p:sp>
      <p:grpSp>
        <p:nvGrpSpPr>
          <p:cNvPr id="11" name="Grupo 10"/>
          <p:cNvGrpSpPr/>
          <p:nvPr/>
        </p:nvGrpSpPr>
        <p:grpSpPr>
          <a:xfrm>
            <a:off x="0" y="0"/>
            <a:ext cx="9144000" cy="620691"/>
            <a:chOff x="0" y="0"/>
            <a:chExt cx="9144000" cy="620691"/>
          </a:xfrm>
        </p:grpSpPr>
        <p:sp>
          <p:nvSpPr>
            <p:cNvPr id="12"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9"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60420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7714B69F-431B-4CFD-9C06-995CBF267B02}" type="slidenum">
              <a:rPr lang="es-MX" smtClean="0"/>
              <a:pPr/>
              <a:t>9</a:t>
            </a:fld>
            <a:endParaRPr lang="es-MX"/>
          </a:p>
        </p:txBody>
      </p:sp>
      <p:sp>
        <p:nvSpPr>
          <p:cNvPr id="3" name="2 Rectángulo"/>
          <p:cNvSpPr/>
          <p:nvPr/>
        </p:nvSpPr>
        <p:spPr>
          <a:xfrm>
            <a:off x="737574" y="980728"/>
            <a:ext cx="7668852" cy="584775"/>
          </a:xfrm>
          <a:prstGeom prst="rect">
            <a:avLst/>
          </a:prstGeom>
        </p:spPr>
        <p:txBody>
          <a:bodyPr wrap="square">
            <a:spAutoFit/>
          </a:bodyPr>
          <a:lstStyle/>
          <a:p>
            <a:pPr lvl="0" algn="ctr"/>
            <a:r>
              <a:rPr lang="es-MX" sz="3200" b="1"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Evaluación y acreditación </a:t>
            </a:r>
            <a:endParaRPr lang="es-MX" sz="32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8" name="7 CuadroTexto"/>
          <p:cNvSpPr txBox="1"/>
          <p:nvPr/>
        </p:nvSpPr>
        <p:spPr>
          <a:xfrm>
            <a:off x="582115" y="1654579"/>
            <a:ext cx="8514754" cy="4462760"/>
          </a:xfrm>
          <a:prstGeom prst="rect">
            <a:avLst/>
          </a:prstGeom>
          <a:noFill/>
        </p:spPr>
        <p:txBody>
          <a:bodyPr wrap="square" rtlCol="0">
            <a:spAutoFit/>
          </a:bodyPr>
          <a:lstStyle/>
          <a:p>
            <a:endParaRPr lang="es-MX" sz="2400" dirty="0"/>
          </a:p>
          <a:p>
            <a:r>
              <a:rPr lang="es-MX" sz="2400" dirty="0"/>
              <a:t>Tareas y Participaciones 					</a:t>
            </a:r>
            <a:r>
              <a:rPr lang="es-MX" sz="2400" b="1" dirty="0"/>
              <a:t>20%</a:t>
            </a:r>
          </a:p>
          <a:p>
            <a:r>
              <a:rPr lang="es-MX" sz="2400" dirty="0"/>
              <a:t>Trabajos de investigación y exposiciones		</a:t>
            </a:r>
            <a:r>
              <a:rPr lang="es-MX" sz="2400" dirty="0" smtClean="0"/>
              <a:t>	</a:t>
            </a:r>
            <a:r>
              <a:rPr lang="es-MX" sz="2400" b="1" dirty="0" smtClean="0"/>
              <a:t>30</a:t>
            </a:r>
            <a:r>
              <a:rPr lang="es-MX" sz="2400" b="1" dirty="0"/>
              <a:t>%</a:t>
            </a:r>
          </a:p>
          <a:p>
            <a:r>
              <a:rPr lang="es-MX" sz="2400" dirty="0"/>
              <a:t>Examen 							</a:t>
            </a:r>
            <a:r>
              <a:rPr lang="es-MX" sz="2400" b="1" dirty="0"/>
              <a:t>50%</a:t>
            </a:r>
          </a:p>
          <a:p>
            <a:r>
              <a:rPr lang="es-MX" sz="2400" b="1" i="1" dirty="0"/>
              <a:t>Total:</a:t>
            </a:r>
            <a:r>
              <a:rPr lang="es-MX" sz="2400" b="1" dirty="0"/>
              <a:t>								</a:t>
            </a:r>
            <a:r>
              <a:rPr lang="es-MX" sz="2400" i="1" dirty="0"/>
              <a:t>100%</a:t>
            </a:r>
          </a:p>
          <a:p>
            <a:endParaRPr lang="es-MX" sz="2400" b="1" dirty="0"/>
          </a:p>
          <a:p>
            <a:r>
              <a:rPr lang="es-MX" sz="2000" b="1" dirty="0">
                <a:effectLst>
                  <a:outerShdw blurRad="38100" dist="38100" dir="2700000" algn="tl">
                    <a:srgbClr val="000000">
                      <a:alpha val="43137"/>
                    </a:srgbClr>
                  </a:outerShdw>
                </a:effectLst>
              </a:rPr>
              <a:t>1ra. </a:t>
            </a:r>
            <a:r>
              <a:rPr lang="es-MX" sz="2000" b="1" dirty="0" smtClean="0">
                <a:effectLst>
                  <a:outerShdw blurRad="38100" dist="38100" dir="2700000" algn="tl">
                    <a:srgbClr val="000000">
                      <a:alpha val="43137"/>
                    </a:srgbClr>
                  </a:outerShdw>
                </a:effectLst>
              </a:rPr>
              <a:t>Evaluación:</a:t>
            </a:r>
          </a:p>
          <a:p>
            <a:r>
              <a:rPr lang="es-MX" sz="2000" b="1" dirty="0" smtClean="0"/>
              <a:t> </a:t>
            </a:r>
            <a:r>
              <a:rPr lang="es-ES" sz="2000" b="1" dirty="0"/>
              <a:t>20 de septiembre al 28 de septiembre del 2018.</a:t>
            </a:r>
            <a:endParaRPr lang="es-MX" sz="2000" b="1" dirty="0"/>
          </a:p>
          <a:p>
            <a:r>
              <a:rPr lang="es-MX" sz="2000" b="1" dirty="0" smtClean="0"/>
              <a:t>	1° </a:t>
            </a:r>
            <a:r>
              <a:rPr lang="es-MX" sz="2000" b="1" dirty="0"/>
              <a:t>Examen Parcial, </a:t>
            </a:r>
            <a:r>
              <a:rPr lang="es-MX" sz="2000" dirty="0"/>
              <a:t>Unidades de aprendizaje </a:t>
            </a:r>
            <a:r>
              <a:rPr lang="es-MX" sz="2000" b="1" i="1" dirty="0"/>
              <a:t>1,2,3 y 4.</a:t>
            </a:r>
          </a:p>
          <a:p>
            <a:endParaRPr lang="es-MX" sz="2000" b="1" dirty="0"/>
          </a:p>
          <a:p>
            <a:r>
              <a:rPr lang="es-MX" sz="2000" b="1" dirty="0">
                <a:effectLst>
                  <a:outerShdw blurRad="38100" dist="38100" dir="2700000" algn="tl">
                    <a:srgbClr val="000000">
                      <a:alpha val="43137"/>
                    </a:srgbClr>
                  </a:outerShdw>
                </a:effectLst>
              </a:rPr>
              <a:t>2da. </a:t>
            </a:r>
            <a:r>
              <a:rPr lang="es-MX" sz="2000" b="1" dirty="0" smtClean="0">
                <a:effectLst>
                  <a:outerShdw blurRad="38100" dist="38100" dir="2700000" algn="tl">
                    <a:srgbClr val="000000">
                      <a:alpha val="43137"/>
                    </a:srgbClr>
                  </a:outerShdw>
                </a:effectLst>
              </a:rPr>
              <a:t>Evaluación:</a:t>
            </a:r>
          </a:p>
          <a:p>
            <a:r>
              <a:rPr lang="es-MX" sz="2000" b="1" dirty="0" smtClean="0"/>
              <a:t>30 </a:t>
            </a:r>
            <a:r>
              <a:rPr lang="es-MX" sz="2000" b="1" dirty="0"/>
              <a:t>de noviembre al 10 de diciembre del 2018.</a:t>
            </a:r>
          </a:p>
          <a:p>
            <a:r>
              <a:rPr lang="es-MX" sz="2000" b="1" dirty="0" smtClean="0"/>
              <a:t>	2 </a:t>
            </a:r>
            <a:r>
              <a:rPr lang="es-MX" sz="2000" b="1" dirty="0"/>
              <a:t>° Examen Parcial, </a:t>
            </a:r>
            <a:r>
              <a:rPr lang="es-MX" sz="2000" dirty="0"/>
              <a:t>Unidades de aprendizaje </a:t>
            </a:r>
            <a:r>
              <a:rPr lang="es-MX" sz="2000" b="1" i="1" dirty="0"/>
              <a:t>5,6 y 7.</a:t>
            </a:r>
          </a:p>
        </p:txBody>
      </p:sp>
      <p:grpSp>
        <p:nvGrpSpPr>
          <p:cNvPr id="12" name="Grupo 11"/>
          <p:cNvGrpSpPr/>
          <p:nvPr/>
        </p:nvGrpSpPr>
        <p:grpSpPr>
          <a:xfrm>
            <a:off x="0" y="0"/>
            <a:ext cx="9144000" cy="620691"/>
            <a:chOff x="0" y="0"/>
            <a:chExt cx="9144000" cy="620691"/>
          </a:xfrm>
        </p:grpSpPr>
        <p:sp>
          <p:nvSpPr>
            <p:cNvPr id="13" name="4 Rectángulo"/>
            <p:cNvSpPr/>
            <p:nvPr/>
          </p:nvSpPr>
          <p:spPr>
            <a:xfrm rot="5400000">
              <a:off x="2875756" y="-2875756"/>
              <a:ext cx="620688" cy="6372200"/>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5 Rectángulo"/>
            <p:cNvSpPr/>
            <p:nvPr/>
          </p:nvSpPr>
          <p:spPr>
            <a:xfrm rot="5400000">
              <a:off x="7449359" y="-1073950"/>
              <a:ext cx="617482" cy="277180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9"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6014648"/>
            <a:ext cx="958255" cy="6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255285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a1" id="{1FB8F9B5-D4B9-42CA-8D10-8FAAD8F14525}" vid="{0168B30D-AC9C-4CAA-ACAB-8CE6C875E0C1}"/>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470</TotalTime>
  <Words>2348</Words>
  <Application>Microsoft Office PowerPoint</Application>
  <PresentationFormat>Presentación en pantalla (4:3)</PresentationFormat>
  <Paragraphs>341</Paragraphs>
  <Slides>40</Slides>
  <Notes>2</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40</vt:i4>
      </vt:variant>
    </vt:vector>
  </HeadingPairs>
  <TitlesOfParts>
    <vt:vector size="49" baseType="lpstr">
      <vt:lpstr>Arial</vt:lpstr>
      <vt:lpstr>Avenir Black</vt:lpstr>
      <vt:lpstr>Avenir Book</vt:lpstr>
      <vt:lpstr>Calibri</vt:lpstr>
      <vt:lpstr>Century Gothic</vt:lpstr>
      <vt:lpstr>ff0</vt:lpstr>
      <vt:lpstr>Times New Roman</vt:lpstr>
      <vt:lpstr>Verdana</vt:lpstr>
      <vt:lpstr>Tema1</vt:lpstr>
      <vt:lpstr> Unidad de Aprendizaje  Estructura de la micro, pequeña y mediana empresa. Tema:  PRESENTACIÓN E INTRODUCCIÓN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Introducción</vt:lpstr>
      <vt:lpstr>1.1 Objetivo de MIPYMES</vt:lpstr>
      <vt:lpstr>1.1 Concepto de MIPYME</vt:lpstr>
      <vt:lpstr>CRONOLOGÍA DE LA ACTIVIDAD DE LAS MIPYME EN MÉXICO</vt:lpstr>
      <vt:lpstr>Presentación de PowerPoint</vt:lpstr>
      <vt:lpstr>1.3 Clasificación de las PYMES en México </vt:lpstr>
      <vt:lpstr>  1.3 CLASIFICACIÓN DE LA MIPYMES POR ORGANISMOS INTERNACIONALES    </vt:lpstr>
      <vt:lpstr>Presentación de PowerPoint</vt:lpstr>
      <vt:lpstr>Presentación de PowerPoint</vt:lpstr>
      <vt:lpstr>Presentación de PowerPoint</vt:lpstr>
      <vt:lpstr>Presentación de PowerPoint</vt:lpstr>
      <vt:lpstr>Presentación de PowerPoint</vt:lpstr>
      <vt:lpstr> 1.3 TIPO DE SOCIEDAD MERCANTIL DE LA MIPYME Y PROPIEDAD DEL NEGOCIO</vt:lpstr>
      <vt:lpstr>Presentación de PowerPoint</vt:lpstr>
      <vt:lpstr>1.4   El empresario. Características personales que contribuyen al éxito.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Doricela</dc:creator>
  <cp:lastModifiedBy>Usuario de Windows</cp:lastModifiedBy>
  <cp:revision>30</cp:revision>
  <dcterms:created xsi:type="dcterms:W3CDTF">2017-06-13T20:41:23Z</dcterms:created>
  <dcterms:modified xsi:type="dcterms:W3CDTF">2018-09-27T17:03:00Z</dcterms:modified>
</cp:coreProperties>
</file>