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1" r:id="rId3"/>
    <p:sldId id="257" r:id="rId4"/>
    <p:sldId id="258" r:id="rId5"/>
    <p:sldId id="259" r:id="rId6"/>
    <p:sldId id="268" r:id="rId7"/>
    <p:sldId id="262" r:id="rId8"/>
    <p:sldId id="264" r:id="rId9"/>
    <p:sldId id="269" r:id="rId10"/>
    <p:sldId id="267" r:id="rId11"/>
    <p:sldId id="270" r:id="rId12"/>
    <p:sldId id="271" r:id="rId13"/>
    <p:sldId id="266" r:id="rId14"/>
    <p:sldId id="272" r:id="rId15"/>
    <p:sldId id="273" r:id="rId16"/>
    <p:sldId id="274" r:id="rId17"/>
    <p:sldId id="275" r:id="rId18"/>
    <p:sldId id="276" r:id="rId19"/>
    <p:sldId id="277" r:id="rId20"/>
    <p:sldId id="265" r:id="rId21"/>
    <p:sldId id="260" r:id="rId22"/>
    <p:sldId id="278" r:id="rId23"/>
    <p:sldId id="279" r:id="rId24"/>
    <p:sldId id="280" r:id="rId25"/>
    <p:sldId id="281" r:id="rId26"/>
    <p:sldId id="283" r:id="rId27"/>
    <p:sldId id="284" r:id="rId2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7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lt1"/>
                </a:solidFill>
                <a:latin typeface="+mn-lt"/>
                <a:ea typeface="+mn-ea"/>
                <a:cs typeface="+mn-cs"/>
              </a:defRPr>
            </a:pPr>
            <a:r>
              <a:rPr lang="es-MX" dirty="0">
                <a:solidFill>
                  <a:schemeClr val="lt1"/>
                </a:solidFill>
                <a:latin typeface="+mn-lt"/>
                <a:ea typeface="+mn-ea"/>
                <a:cs typeface="+mn-cs"/>
              </a:rPr>
              <a:t>Generación de RS</a:t>
            </a:r>
            <a:endParaRPr lang="es-MX" dirty="0">
              <a:solidFill>
                <a:schemeClr val="accent2">
                  <a:lumMod val="60000"/>
                  <a:lumOff val="40000"/>
                </a:schemeClr>
              </a:solidFill>
            </a:endParaRPr>
          </a:p>
        </c:rich>
      </c:tx>
      <c:overlay val="0"/>
      <c:spPr>
        <a:solidFill>
          <a:schemeClr val="accent1"/>
        </a:solidFill>
        <a:ln w="19050" cap="rnd" cmpd="sng" algn="ctr">
          <a:solidFill>
            <a:schemeClr val="accent1">
              <a:shade val="50000"/>
            </a:schemeClr>
          </a:solidFill>
          <a:prstDash val="solid"/>
        </a:ln>
        <a:effectLst/>
      </c:spPr>
    </c:title>
    <c:autoTitleDeleted val="0"/>
    <c:plotArea>
      <c:layout>
        <c:manualLayout>
          <c:layoutTarget val="inner"/>
          <c:xMode val="edge"/>
          <c:yMode val="edge"/>
          <c:x val="7.6555610236220484E-2"/>
          <c:y val="0.14865624999999999"/>
          <c:w val="0.91511105643044621"/>
          <c:h val="0.69929945866141729"/>
        </c:manualLayout>
      </c:layout>
      <c:barChart>
        <c:barDir val="col"/>
        <c:grouping val="stacked"/>
        <c:varyColors val="0"/>
        <c:ser>
          <c:idx val="0"/>
          <c:order val="0"/>
          <c:tx>
            <c:strRef>
              <c:f>Hoja1!$B$1</c:f>
              <c:strCache>
                <c:ptCount val="1"/>
                <c:pt idx="0">
                  <c:v>Serie 1</c:v>
                </c:pt>
              </c:strCache>
            </c:strRef>
          </c:tx>
          <c:spPr>
            <a:solidFill>
              <a:schemeClr val="accent1"/>
            </a:solidFill>
            <a:ln>
              <a:noFill/>
            </a:ln>
            <a:effectLst/>
          </c:spPr>
          <c:invertIfNegative val="0"/>
          <c:cat>
            <c:strRef>
              <c:f>Hoja1!$A$2:$A$5</c:f>
              <c:strCache>
                <c:ptCount val="3"/>
                <c:pt idx="0">
                  <c:v> Organicos</c:v>
                </c:pt>
                <c:pt idx="1">
                  <c:v>Reciclables</c:v>
                </c:pt>
                <c:pt idx="2">
                  <c:v>Sanitarios</c:v>
                </c:pt>
              </c:strCache>
            </c:strRef>
          </c:cat>
          <c:val>
            <c:numRef>
              <c:f>Hoja1!$B$2:$B$5</c:f>
              <c:numCache>
                <c:formatCode>General</c:formatCode>
                <c:ptCount val="4"/>
                <c:pt idx="0">
                  <c:v>50</c:v>
                </c:pt>
                <c:pt idx="1">
                  <c:v>34</c:v>
                </c:pt>
                <c:pt idx="2">
                  <c:v>16</c:v>
                </c:pt>
              </c:numCache>
            </c:numRef>
          </c:val>
          <c:extLst>
            <c:ext xmlns:c16="http://schemas.microsoft.com/office/drawing/2014/chart" uri="{C3380CC4-5D6E-409C-BE32-E72D297353CC}">
              <c16:uniqueId val="{00000000-1E05-4690-8325-3837E64B5016}"/>
            </c:ext>
          </c:extLst>
        </c:ser>
        <c:ser>
          <c:idx val="1"/>
          <c:order val="1"/>
          <c:tx>
            <c:strRef>
              <c:f>Hoja1!$C$1</c:f>
              <c:strCache>
                <c:ptCount val="1"/>
                <c:pt idx="0">
                  <c:v>Columna1</c:v>
                </c:pt>
              </c:strCache>
            </c:strRef>
          </c:tx>
          <c:spPr>
            <a:solidFill>
              <a:schemeClr val="accent2"/>
            </a:solidFill>
            <a:ln>
              <a:noFill/>
            </a:ln>
            <a:effectLst/>
          </c:spPr>
          <c:invertIfNegative val="0"/>
          <c:cat>
            <c:strRef>
              <c:f>Hoja1!$A$2:$A$5</c:f>
              <c:strCache>
                <c:ptCount val="3"/>
                <c:pt idx="0">
                  <c:v> Organicos</c:v>
                </c:pt>
                <c:pt idx="1">
                  <c:v>Reciclables</c:v>
                </c:pt>
                <c:pt idx="2">
                  <c:v>Sanitarios</c:v>
                </c:pt>
              </c:strCache>
            </c:strRef>
          </c:cat>
          <c:val>
            <c:numRef>
              <c:f>Hoja1!$C$2:$C$5</c:f>
              <c:numCache>
                <c:formatCode>General</c:formatCode>
                <c:ptCount val="4"/>
              </c:numCache>
            </c:numRef>
          </c:val>
          <c:extLst>
            <c:ext xmlns:c16="http://schemas.microsoft.com/office/drawing/2014/chart" uri="{C3380CC4-5D6E-409C-BE32-E72D297353CC}">
              <c16:uniqueId val="{00000001-1E05-4690-8325-3837E64B5016}"/>
            </c:ext>
          </c:extLst>
        </c:ser>
        <c:ser>
          <c:idx val="2"/>
          <c:order val="2"/>
          <c:tx>
            <c:strRef>
              <c:f>Hoja1!$D$1</c:f>
              <c:strCache>
                <c:ptCount val="1"/>
                <c:pt idx="0">
                  <c:v>Columna2</c:v>
                </c:pt>
              </c:strCache>
            </c:strRef>
          </c:tx>
          <c:spPr>
            <a:solidFill>
              <a:schemeClr val="accent3"/>
            </a:solidFill>
            <a:ln>
              <a:noFill/>
            </a:ln>
            <a:effectLst/>
          </c:spPr>
          <c:invertIfNegative val="0"/>
          <c:cat>
            <c:strRef>
              <c:f>Hoja1!$A$2:$A$5</c:f>
              <c:strCache>
                <c:ptCount val="3"/>
                <c:pt idx="0">
                  <c:v> Organicos</c:v>
                </c:pt>
                <c:pt idx="1">
                  <c:v>Reciclables</c:v>
                </c:pt>
                <c:pt idx="2">
                  <c:v>Sanitarios</c:v>
                </c:pt>
              </c:strCache>
            </c:strRef>
          </c:cat>
          <c:val>
            <c:numRef>
              <c:f>Hoja1!$D$2:$D$5</c:f>
              <c:numCache>
                <c:formatCode>General</c:formatCode>
                <c:ptCount val="4"/>
              </c:numCache>
            </c:numRef>
          </c:val>
          <c:extLst>
            <c:ext xmlns:c16="http://schemas.microsoft.com/office/drawing/2014/chart" uri="{C3380CC4-5D6E-409C-BE32-E72D297353CC}">
              <c16:uniqueId val="{00000002-1E05-4690-8325-3837E64B5016}"/>
            </c:ext>
          </c:extLst>
        </c:ser>
        <c:dLbls>
          <c:showLegendKey val="0"/>
          <c:showVal val="0"/>
          <c:showCatName val="0"/>
          <c:showSerName val="0"/>
          <c:showPercent val="0"/>
          <c:showBubbleSize val="0"/>
        </c:dLbls>
        <c:gapWidth val="150"/>
        <c:overlap val="100"/>
        <c:axId val="542362624"/>
        <c:axId val="45787392"/>
      </c:barChart>
      <c:catAx>
        <c:axId val="54236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45787392"/>
        <c:crosses val="autoZero"/>
        <c:auto val="1"/>
        <c:lblAlgn val="ctr"/>
        <c:lblOffset val="100"/>
        <c:noMultiLvlLbl val="0"/>
      </c:catAx>
      <c:valAx>
        <c:axId val="45787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542362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3960121885321653E-2"/>
          <c:y val="0.11740624999999999"/>
          <c:w val="0.88543275364265095"/>
          <c:h val="0.69929945866141729"/>
        </c:manualLayout>
      </c:layout>
      <c:barChart>
        <c:barDir val="col"/>
        <c:grouping val="stacked"/>
        <c:varyColors val="0"/>
        <c:ser>
          <c:idx val="0"/>
          <c:order val="0"/>
          <c:tx>
            <c:strRef>
              <c:f>Hoja1!$B$1</c:f>
              <c:strCache>
                <c:ptCount val="1"/>
                <c:pt idx="0">
                  <c:v>Serie 1</c:v>
                </c:pt>
              </c:strCache>
            </c:strRef>
          </c:tx>
          <c:spPr>
            <a:solidFill>
              <a:schemeClr val="accent1"/>
            </a:solidFill>
            <a:ln>
              <a:noFill/>
            </a:ln>
            <a:effectLst/>
          </c:spPr>
          <c:invertIfNegative val="0"/>
          <c:cat>
            <c:numRef>
              <c:f>Hoja1!$A$2:$A$5</c:f>
              <c:numCache>
                <c:formatCode>General</c:formatCode>
                <c:ptCount val="4"/>
                <c:pt idx="0">
                  <c:v>1950</c:v>
                </c:pt>
                <c:pt idx="1">
                  <c:v>2004</c:v>
                </c:pt>
              </c:numCache>
            </c:numRef>
          </c:cat>
          <c:val>
            <c:numRef>
              <c:f>Hoja1!$B$2:$B$5</c:f>
              <c:numCache>
                <c:formatCode>General</c:formatCode>
                <c:ptCount val="4"/>
                <c:pt idx="0">
                  <c:v>0.36799999999999999</c:v>
                </c:pt>
                <c:pt idx="1">
                  <c:v>1.4</c:v>
                </c:pt>
              </c:numCache>
            </c:numRef>
          </c:val>
          <c:extLst>
            <c:ext xmlns:c16="http://schemas.microsoft.com/office/drawing/2014/chart" uri="{C3380CC4-5D6E-409C-BE32-E72D297353CC}">
              <c16:uniqueId val="{00000000-1BE6-42F7-BCC4-7F3D9089E49D}"/>
            </c:ext>
          </c:extLst>
        </c:ser>
        <c:ser>
          <c:idx val="1"/>
          <c:order val="1"/>
          <c:tx>
            <c:strRef>
              <c:f>Hoja1!$C$1</c:f>
              <c:strCache>
                <c:ptCount val="1"/>
                <c:pt idx="0">
                  <c:v>Serie 2</c:v>
                </c:pt>
              </c:strCache>
            </c:strRef>
          </c:tx>
          <c:spPr>
            <a:solidFill>
              <a:schemeClr val="accent2"/>
            </a:solidFill>
            <a:ln>
              <a:noFill/>
            </a:ln>
            <a:effectLst/>
          </c:spPr>
          <c:invertIfNegative val="0"/>
          <c:cat>
            <c:numRef>
              <c:f>Hoja1!$A$2:$A$5</c:f>
              <c:numCache>
                <c:formatCode>General</c:formatCode>
                <c:ptCount val="4"/>
                <c:pt idx="0">
                  <c:v>1950</c:v>
                </c:pt>
                <c:pt idx="1">
                  <c:v>2004</c:v>
                </c:pt>
              </c:numCache>
            </c:numRef>
          </c:cat>
          <c:val>
            <c:numRef>
              <c:f>Hoja1!$C$2:$C$5</c:f>
              <c:numCache>
                <c:formatCode>General</c:formatCode>
                <c:ptCount val="4"/>
              </c:numCache>
            </c:numRef>
          </c:val>
          <c:extLst>
            <c:ext xmlns:c16="http://schemas.microsoft.com/office/drawing/2014/chart" uri="{C3380CC4-5D6E-409C-BE32-E72D297353CC}">
              <c16:uniqueId val="{00000001-1BE6-42F7-BCC4-7F3D9089E49D}"/>
            </c:ext>
          </c:extLst>
        </c:ser>
        <c:ser>
          <c:idx val="2"/>
          <c:order val="2"/>
          <c:tx>
            <c:strRef>
              <c:f>Hoja1!$D$1</c:f>
              <c:strCache>
                <c:ptCount val="1"/>
                <c:pt idx="0">
                  <c:v>Serie 3</c:v>
                </c:pt>
              </c:strCache>
            </c:strRef>
          </c:tx>
          <c:spPr>
            <a:solidFill>
              <a:schemeClr val="accent3"/>
            </a:solidFill>
            <a:ln>
              <a:noFill/>
            </a:ln>
            <a:effectLst/>
          </c:spPr>
          <c:invertIfNegative val="0"/>
          <c:cat>
            <c:numRef>
              <c:f>Hoja1!$A$2:$A$5</c:f>
              <c:numCache>
                <c:formatCode>General</c:formatCode>
                <c:ptCount val="4"/>
                <c:pt idx="0">
                  <c:v>1950</c:v>
                </c:pt>
                <c:pt idx="1">
                  <c:v>2004</c:v>
                </c:pt>
              </c:numCache>
            </c:numRef>
          </c:cat>
          <c:val>
            <c:numRef>
              <c:f>Hoja1!$D$2:$D$5</c:f>
              <c:numCache>
                <c:formatCode>General</c:formatCode>
                <c:ptCount val="4"/>
              </c:numCache>
            </c:numRef>
          </c:val>
          <c:extLst>
            <c:ext xmlns:c16="http://schemas.microsoft.com/office/drawing/2014/chart" uri="{C3380CC4-5D6E-409C-BE32-E72D297353CC}">
              <c16:uniqueId val="{00000002-1BE6-42F7-BCC4-7F3D9089E49D}"/>
            </c:ext>
          </c:extLst>
        </c:ser>
        <c:dLbls>
          <c:showLegendKey val="0"/>
          <c:showVal val="0"/>
          <c:showCatName val="0"/>
          <c:showSerName val="0"/>
          <c:showPercent val="0"/>
          <c:showBubbleSize val="0"/>
        </c:dLbls>
        <c:gapWidth val="150"/>
        <c:overlap val="100"/>
        <c:axId val="551834624"/>
        <c:axId val="51732480"/>
      </c:barChart>
      <c:catAx>
        <c:axId val="551834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51732480"/>
        <c:crosses val="autoZero"/>
        <c:auto val="1"/>
        <c:lblAlgn val="ctr"/>
        <c:lblOffset val="100"/>
        <c:noMultiLvlLbl val="0"/>
      </c:catAx>
      <c:valAx>
        <c:axId val="51732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551834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6A2FEC52-D024-4864-8A8C-96F547AD42AC}" type="datetimeFigureOut">
              <a:rPr lang="es-MX" smtClean="0"/>
              <a:pPr/>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CD0BE0-2AA4-4230-8476-F05F4F86DFDD}" type="slidenum">
              <a:rPr lang="es-MX" smtClean="0"/>
              <a:pPr/>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2848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3267217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CD0BE0-2AA4-4230-8476-F05F4F86DFDD}" type="slidenum">
              <a:rPr lang="es-MX" smtClean="0"/>
              <a:pPr/>
              <a:t>‹Nº›</a:t>
            </a:fld>
            <a:endParaRPr lang="es-MX"/>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329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4178306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CCD0BE0-2AA4-4230-8476-F05F4F86DFDD}" type="slidenum">
              <a:rPr lang="es-MX" smtClean="0"/>
              <a:pPr/>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1381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2027751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768096" y="2967788"/>
            <a:ext cx="3566160" cy="33415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Haga clic para modificar el estilo de texto del patrón</a:t>
            </a:r>
          </a:p>
        </p:txBody>
      </p:sp>
      <p:sp>
        <p:nvSpPr>
          <p:cNvPr id="6" name="Content Placeholder 5"/>
          <p:cNvSpPr>
            <a:spLocks noGrp="1"/>
          </p:cNvSpPr>
          <p:nvPr>
            <p:ph sz="quarter" idx="4"/>
          </p:nvPr>
        </p:nvSpPr>
        <p:spPr>
          <a:xfrm>
            <a:off x="4491990" y="2967788"/>
            <a:ext cx="3566160" cy="33415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241996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1110587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2229185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CCD0BE0-2AA4-4230-8476-F05F4F86DFDD}" type="slidenum">
              <a:rPr lang="es-MX" smtClean="0"/>
              <a:pPr/>
              <a:t>‹Nº›</a:t>
            </a:fld>
            <a:endParaRPr lang="es-MX"/>
          </a:p>
        </p:txBody>
      </p:sp>
    </p:spTree>
    <p:extLst>
      <p:ext uri="{BB962C8B-B14F-4D97-AF65-F5344CB8AC3E}">
        <p14:creationId xmlns:p14="http://schemas.microsoft.com/office/powerpoint/2010/main" val="1615836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A2FEC52-D024-4864-8A8C-96F547AD42AC}" type="datetimeFigureOut">
              <a:rPr lang="es-MX" smtClean="0"/>
              <a:pPr/>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CCD0BE0-2AA4-4230-8476-F05F4F86DFDD}" type="slidenum">
              <a:rPr lang="es-MX" smtClean="0"/>
              <a:pPr/>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825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A2FEC52-D024-4864-8A8C-96F547AD42AC}" type="datetimeFigureOut">
              <a:rPr lang="es-MX" smtClean="0"/>
              <a:pPr/>
              <a:t>28/09/2018</a:t>
            </a:fld>
            <a:endParaRPr lang="es-MX"/>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s-MX"/>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CCD0BE0-2AA4-4230-8476-F05F4F86DFDD}" type="slidenum">
              <a:rPr lang="es-MX" smtClean="0"/>
              <a:pPr/>
              <a:t>‹Nº›</a:t>
            </a:fld>
            <a:endParaRPr lang="es-MX"/>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726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13.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gif"/></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8.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39.gif"/><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4725144"/>
            <a:ext cx="5472608" cy="1754326"/>
          </a:xfrm>
          <a:prstGeom prst="rect">
            <a:avLst/>
          </a:prstGeom>
        </p:spPr>
        <p:txBody>
          <a:bodyPr wrap="square">
            <a:spAutoFit/>
          </a:bodyPr>
          <a:lstStyle/>
          <a:p>
            <a:pPr algn="ctr"/>
            <a:br>
              <a:rPr lang="es-ES_tradnl" b="1" dirty="0"/>
            </a:br>
            <a:endParaRPr lang="es-ES_tradnl" b="1" dirty="0"/>
          </a:p>
          <a:p>
            <a:pPr algn="ctr"/>
            <a:br>
              <a:rPr lang="es-ES_tradnl" b="1" dirty="0"/>
            </a:br>
            <a:r>
              <a:rPr lang="es-ES_tradnl" b="1" dirty="0"/>
              <a:t>M. EN E.T. SUSANA ESQUIVEL RIOS </a:t>
            </a:r>
            <a:br>
              <a:rPr lang="es-ES_tradnl" b="1" dirty="0"/>
            </a:br>
            <a:br>
              <a:rPr lang="es-MX" dirty="0"/>
            </a:br>
            <a:endParaRPr lang="es-MX" dirty="0"/>
          </a:p>
        </p:txBody>
      </p:sp>
      <p:pic>
        <p:nvPicPr>
          <p:cNvPr id="3" name="Picture 2" descr="Resultado de imagen para TURISMO natur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4739076"/>
            <a:ext cx="2520280" cy="2019025"/>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txBox="1">
            <a:spLocks/>
          </p:cNvSpPr>
          <p:nvPr/>
        </p:nvSpPr>
        <p:spPr>
          <a:xfrm>
            <a:off x="611560" y="764704"/>
            <a:ext cx="8208912" cy="72008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nchor="ctr"/>
          <a:lstStyle/>
          <a:p>
            <a:pPr marR="0" lvl="0" indent="0" algn="ctr" eaLnBrk="0" fontAlgn="auto" hangingPunct="0">
              <a:lnSpc>
                <a:spcPct val="100000"/>
              </a:lnSpc>
              <a:spcBef>
                <a:spcPct val="0"/>
              </a:spcBef>
              <a:spcAft>
                <a:spcPts val="0"/>
              </a:spcAft>
              <a:buClrTx/>
              <a:buSzTx/>
              <a:buFontTx/>
              <a:buNone/>
              <a:tabLst/>
              <a:defRPr/>
            </a:pPr>
            <a:r>
              <a:rPr lang="es-MX" b="1" dirty="0">
                <a:solidFill>
                  <a:schemeClr val="dk1"/>
                </a:solidFill>
              </a:rPr>
              <a:t>UNIVERSIDAD AUTONÓMA DEL ESTADO DE MÉXICO</a:t>
            </a:r>
          </a:p>
          <a:p>
            <a:pPr marR="0" lvl="0" indent="0" algn="ctr" eaLnBrk="0" fontAlgn="auto" hangingPunct="0">
              <a:lnSpc>
                <a:spcPct val="100000"/>
              </a:lnSpc>
              <a:spcBef>
                <a:spcPct val="0"/>
              </a:spcBef>
              <a:spcAft>
                <a:spcPts val="0"/>
              </a:spcAft>
              <a:buClrTx/>
              <a:buSzTx/>
              <a:buFontTx/>
              <a:buNone/>
              <a:tabLst/>
              <a:defRPr/>
            </a:pPr>
            <a:endParaRPr lang="es-MX" sz="2000" dirty="0">
              <a:solidFill>
                <a:schemeClr val="lt1"/>
              </a:solidFill>
              <a:latin typeface="+mj-lt"/>
              <a:ea typeface="+mj-ea"/>
              <a:cs typeface="+mj-cs"/>
            </a:endParaRPr>
          </a:p>
        </p:txBody>
      </p:sp>
      <p:sp>
        <p:nvSpPr>
          <p:cNvPr id="6" name="1 Título"/>
          <p:cNvSpPr txBox="1">
            <a:spLocks/>
          </p:cNvSpPr>
          <p:nvPr/>
        </p:nvSpPr>
        <p:spPr bwMode="auto">
          <a:xfrm>
            <a:off x="395536" y="2852936"/>
            <a:ext cx="8612450" cy="180020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es-MX" sz="2000" dirty="0">
              <a:latin typeface="+mj-lt"/>
              <a:ea typeface="+mj-ea"/>
              <a:cs typeface="+mj-cs"/>
            </a:endParaRPr>
          </a:p>
          <a:p>
            <a:pPr eaLnBrk="0" hangingPunct="0">
              <a:defRPr/>
            </a:pPr>
            <a:endParaRPr lang="es-MX" dirty="0">
              <a:latin typeface="+mj-lt"/>
              <a:ea typeface="+mj-ea"/>
              <a:cs typeface="+mj-cs"/>
            </a:endParaRPr>
          </a:p>
          <a:p>
            <a:pPr eaLnBrk="0" hangingPunct="0">
              <a:defRPr/>
            </a:pPr>
            <a:r>
              <a:rPr lang="es-MX" b="1" dirty="0">
                <a:solidFill>
                  <a:srgbClr val="002060"/>
                </a:solidFill>
                <a:latin typeface="+mj-lt"/>
                <a:ea typeface="+mj-ea"/>
                <a:cs typeface="+mj-cs"/>
              </a:rPr>
              <a:t>Programa Educativo: </a:t>
            </a:r>
            <a:r>
              <a:rPr lang="es-MX" dirty="0">
                <a:solidFill>
                  <a:srgbClr val="002060"/>
                </a:solidFill>
                <a:latin typeface="+mj-lt"/>
                <a:ea typeface="+mj-ea"/>
                <a:cs typeface="+mj-cs"/>
              </a:rPr>
              <a:t>Licenciatura en Turismo, Plan de Estudios Versión F15</a:t>
            </a:r>
          </a:p>
          <a:p>
            <a:pPr eaLnBrk="0" hangingPunct="0">
              <a:defRPr/>
            </a:pPr>
            <a:r>
              <a:rPr lang="es-MX" b="1" dirty="0">
                <a:solidFill>
                  <a:srgbClr val="002060"/>
                </a:solidFill>
                <a:latin typeface="+mj-lt"/>
                <a:ea typeface="+mj-ea"/>
                <a:cs typeface="+mj-cs"/>
              </a:rPr>
              <a:t>Unidad de Aprendizaje: </a:t>
            </a:r>
            <a:r>
              <a:rPr lang="es-MX" dirty="0">
                <a:solidFill>
                  <a:srgbClr val="002060"/>
                </a:solidFill>
                <a:latin typeface="+mj-lt"/>
                <a:ea typeface="+mj-ea"/>
                <a:cs typeface="+mj-cs"/>
              </a:rPr>
              <a:t>Impactos del Turismo </a:t>
            </a:r>
          </a:p>
          <a:p>
            <a:pPr eaLnBrk="0" hangingPunct="0">
              <a:defRPr/>
            </a:pPr>
            <a:r>
              <a:rPr lang="es-MX" b="1" dirty="0">
                <a:solidFill>
                  <a:srgbClr val="002060"/>
                </a:solidFill>
                <a:latin typeface="+mj-lt"/>
                <a:ea typeface="+mj-ea"/>
                <a:cs typeface="+mj-cs"/>
              </a:rPr>
              <a:t>Unidad de Competencia I: </a:t>
            </a:r>
            <a:r>
              <a:rPr lang="es-MX" dirty="0">
                <a:solidFill>
                  <a:srgbClr val="002060"/>
                </a:solidFill>
                <a:latin typeface="+mj-lt"/>
                <a:ea typeface="+mj-ea"/>
                <a:cs typeface="+mj-cs"/>
              </a:rPr>
              <a:t>Metodologías para la Evaluación de Impactos del Turismo</a:t>
            </a:r>
          </a:p>
          <a:p>
            <a:pPr eaLnBrk="0" hangingPunct="0">
              <a:defRPr/>
            </a:pPr>
            <a:r>
              <a:rPr lang="es-MX" b="1" dirty="0">
                <a:solidFill>
                  <a:srgbClr val="002060"/>
                </a:solidFill>
                <a:latin typeface="+mj-lt"/>
                <a:ea typeface="+mj-ea"/>
                <a:cs typeface="+mj-cs"/>
              </a:rPr>
              <a:t>Tema: </a:t>
            </a:r>
            <a:r>
              <a:rPr lang="es-MX" dirty="0">
                <a:solidFill>
                  <a:srgbClr val="002060"/>
                </a:solidFill>
                <a:latin typeface="+mj-lt"/>
                <a:ea typeface="+mj-ea"/>
                <a:cs typeface="+mj-cs"/>
              </a:rPr>
              <a:t>Ámbito Natural , Estudio de Impacto Ambiental </a:t>
            </a:r>
          </a:p>
          <a:p>
            <a:pPr eaLnBrk="0" hangingPunct="0">
              <a:defRPr/>
            </a:pPr>
            <a:r>
              <a:rPr lang="es-MX" b="1" dirty="0">
                <a:solidFill>
                  <a:srgbClr val="002060"/>
                </a:solidFill>
                <a:latin typeface="+mj-lt"/>
                <a:ea typeface="+mj-ea"/>
                <a:cs typeface="+mj-cs"/>
              </a:rPr>
              <a:t>Espacio Académico: </a:t>
            </a:r>
            <a:r>
              <a:rPr lang="es-MX" dirty="0">
                <a:solidFill>
                  <a:srgbClr val="002060"/>
                </a:solidFill>
                <a:latin typeface="+mj-lt"/>
                <a:ea typeface="+mj-ea"/>
                <a:cs typeface="+mj-cs"/>
              </a:rPr>
              <a:t>Centro Universitario UAEM, Valle de Teotihuacán </a:t>
            </a:r>
          </a:p>
          <a:p>
            <a:pPr eaLnBrk="0" hangingPunct="0">
              <a:defRPr/>
            </a:pPr>
            <a:r>
              <a:rPr lang="es-MX" b="1" dirty="0">
                <a:solidFill>
                  <a:srgbClr val="002060"/>
                </a:solidFill>
                <a:latin typeface="+mj-lt"/>
                <a:ea typeface="+mj-ea"/>
                <a:cs typeface="+mj-cs"/>
              </a:rPr>
              <a:t>Fecha:  27 Septiembre 2018</a:t>
            </a:r>
          </a:p>
          <a:p>
            <a:pPr algn="ctr" eaLnBrk="0" hangingPunct="0">
              <a:defRPr/>
            </a:pPr>
            <a:br>
              <a:rPr lang="es-MX" sz="2000" dirty="0">
                <a:latin typeface="+mj-lt"/>
                <a:ea typeface="+mj-ea"/>
                <a:cs typeface="+mj-cs"/>
              </a:rPr>
            </a:br>
            <a:endParaRPr lang="es-MX" sz="2800" dirty="0">
              <a:latin typeface="+mj-lt"/>
              <a:ea typeface="+mj-ea"/>
              <a:cs typeface="+mj-cs"/>
            </a:endParaRPr>
          </a:p>
        </p:txBody>
      </p:sp>
    </p:spTree>
    <p:extLst>
      <p:ext uri="{BB962C8B-B14F-4D97-AF65-F5344CB8AC3E}">
        <p14:creationId xmlns:p14="http://schemas.microsoft.com/office/powerpoint/2010/main" val="2373358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1000" r="-11000"/>
          </a:stretch>
        </a:blipFill>
        <a:effectLst/>
      </p:bgPr>
    </p:bg>
    <p:spTree>
      <p:nvGrpSpPr>
        <p:cNvPr id="1" name=""/>
        <p:cNvGrpSpPr/>
        <p:nvPr/>
      </p:nvGrpSpPr>
      <p:grpSpPr>
        <a:xfrm>
          <a:off x="0" y="0"/>
          <a:ext cx="0" cy="0"/>
          <a:chOff x="0" y="0"/>
          <a:chExt cx="0" cy="0"/>
        </a:xfrm>
      </p:grpSpPr>
      <p:pic>
        <p:nvPicPr>
          <p:cNvPr id="11266" name="Picture 2" descr="Resultado de imagen para diversidad natural"/>
          <p:cNvPicPr>
            <a:picLocks noChangeAspect="1" noChangeArrowheads="1"/>
          </p:cNvPicPr>
          <p:nvPr/>
        </p:nvPicPr>
        <p:blipFill>
          <a:blip r:embed="rId3" cstate="print"/>
          <a:srcRect/>
          <a:stretch>
            <a:fillRect/>
          </a:stretch>
        </p:blipFill>
        <p:spPr bwMode="auto">
          <a:xfrm>
            <a:off x="7236296" y="5517232"/>
            <a:ext cx="1727328" cy="1152128"/>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Usos del agua&#10;Anualmente se&#10;utilizan 72.5 mil&#10;millones de m3&#10;en&#10;los principales&#10;usos consuntivos&#10;Fuente: CNAFuente: CNA&#10;Co..."/>
          <p:cNvPicPr>
            <a:picLocks noChangeAspect="1" noChangeArrowheads="1"/>
          </p:cNvPicPr>
          <p:nvPr/>
        </p:nvPicPr>
        <p:blipFill rotWithShape="1">
          <a:blip r:embed="rId4" cstate="print"/>
          <a:srcRect t="6238"/>
          <a:stretch/>
        </p:blipFill>
        <p:spPr bwMode="auto">
          <a:xfrm>
            <a:off x="1091892" y="476671"/>
            <a:ext cx="7008068" cy="49333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3246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5000" r="-15000"/>
          </a:stretch>
        </a:blipFill>
        <a:effectLst/>
      </p:bgPr>
    </p:bg>
    <p:spTree>
      <p:nvGrpSpPr>
        <p:cNvPr id="1" name=""/>
        <p:cNvGrpSpPr/>
        <p:nvPr/>
      </p:nvGrpSpPr>
      <p:grpSpPr>
        <a:xfrm>
          <a:off x="0" y="0"/>
          <a:ext cx="0" cy="0"/>
          <a:chOff x="0" y="0"/>
          <a:chExt cx="0" cy="0"/>
        </a:xfrm>
      </p:grpSpPr>
      <p:pic>
        <p:nvPicPr>
          <p:cNvPr id="8194" name="Picture 2" descr="C:\Users\Coordinación\Desktop\presentacion\xhoteles-boutique-de-mexico-islas-marietas1-2zigiz6viav9cnj7wql6v4.jpg.pagespeed.ic.MyI6k998zc.jpg"/>
          <p:cNvPicPr>
            <a:picLocks noChangeAspect="1" noChangeArrowheads="1"/>
          </p:cNvPicPr>
          <p:nvPr/>
        </p:nvPicPr>
        <p:blipFill>
          <a:blip r:embed="rId3" cstate="print"/>
          <a:srcRect b="3684"/>
          <a:stretch>
            <a:fillRect/>
          </a:stretch>
        </p:blipFill>
        <p:spPr bwMode="auto">
          <a:xfrm>
            <a:off x="7380312" y="5733256"/>
            <a:ext cx="1584176" cy="971143"/>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Sobreexplotación de acuíferos&#10;A partir de los 70’s ha venido&#10;aumentando el número de acuíferos&#10;sobreexplotados,&#10;de: 32 en ..."/>
          <p:cNvPicPr>
            <a:picLocks noChangeAspect="1" noChangeArrowheads="1"/>
          </p:cNvPicPr>
          <p:nvPr/>
        </p:nvPicPr>
        <p:blipFill>
          <a:blip r:embed="rId4" cstate="print"/>
          <a:srcRect/>
          <a:stretch>
            <a:fillRect/>
          </a:stretch>
        </p:blipFill>
        <p:spPr bwMode="auto">
          <a:xfrm>
            <a:off x="848708" y="234746"/>
            <a:ext cx="7323692" cy="54985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2100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1000" r="-11000"/>
          </a:stretch>
        </a:blipFill>
        <a:effectLst/>
      </p:bgPr>
    </p:bg>
    <p:spTree>
      <p:nvGrpSpPr>
        <p:cNvPr id="1" name=""/>
        <p:cNvGrpSpPr/>
        <p:nvPr/>
      </p:nvGrpSpPr>
      <p:grpSpPr>
        <a:xfrm>
          <a:off x="0" y="0"/>
          <a:ext cx="0" cy="0"/>
          <a:chOff x="0" y="0"/>
          <a:chExt cx="0" cy="0"/>
        </a:xfrm>
      </p:grpSpPr>
      <p:pic>
        <p:nvPicPr>
          <p:cNvPr id="11266" name="Picture 2" descr="Resultado de imagen para diversidad natural"/>
          <p:cNvPicPr>
            <a:picLocks noChangeAspect="1" noChangeArrowheads="1"/>
          </p:cNvPicPr>
          <p:nvPr/>
        </p:nvPicPr>
        <p:blipFill>
          <a:blip r:embed="rId3" cstate="print"/>
          <a:srcRect/>
          <a:stretch>
            <a:fillRect/>
          </a:stretch>
        </p:blipFill>
        <p:spPr bwMode="auto">
          <a:xfrm>
            <a:off x="7236296" y="5517232"/>
            <a:ext cx="1727328" cy="1152128"/>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3">
            <a:extLst>
              <a:ext uri="{FF2B5EF4-FFF2-40B4-BE49-F238E27FC236}">
                <a16:creationId xmlns:a16="http://schemas.microsoft.com/office/drawing/2014/main" id="{0D219584-181C-4FB2-A6C8-6808590AB359}"/>
              </a:ext>
            </a:extLst>
          </p:cNvPr>
          <p:cNvSpPr txBox="1"/>
          <p:nvPr/>
        </p:nvSpPr>
        <p:spPr>
          <a:xfrm>
            <a:off x="1402785" y="186004"/>
            <a:ext cx="6006773" cy="120032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Agua potable, alcantarillado </a:t>
            </a:r>
            <a:b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y saneamiento</a:t>
            </a:r>
          </a:p>
        </p:txBody>
      </p:sp>
      <p:sp>
        <p:nvSpPr>
          <p:cNvPr id="6" name="CuadroTexto 4">
            <a:extLst>
              <a:ext uri="{FF2B5EF4-FFF2-40B4-BE49-F238E27FC236}">
                <a16:creationId xmlns:a16="http://schemas.microsoft.com/office/drawing/2014/main" id="{0D23BEA5-4855-4E66-B2F5-D24F3B92D323}"/>
              </a:ext>
            </a:extLst>
          </p:cNvPr>
          <p:cNvSpPr txBox="1"/>
          <p:nvPr/>
        </p:nvSpPr>
        <p:spPr>
          <a:xfrm>
            <a:off x="1186760" y="1842188"/>
            <a:ext cx="7776864" cy="452431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 suministro de estos servicios los realiza el municipio.</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12 millones de habitantes carecen de agua potable y 23 millones de alcantarillado.</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 el medio rural el 32% no tiene agua potable y el 63% no cuenta con alcantarillado.</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Solo se trata el 29% de las aguas residuales que se colectan.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Bajas eficiencias técnicas y operativas; fugas entre el 30% y 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Tarifas rezagadas y escaza capacidad de inversión.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7" name="CuadroTexto 5">
            <a:extLst>
              <a:ext uri="{FF2B5EF4-FFF2-40B4-BE49-F238E27FC236}">
                <a16:creationId xmlns:a16="http://schemas.microsoft.com/office/drawing/2014/main" id="{58552B45-B9E0-434B-AB94-F7E90599DD1A}"/>
              </a:ext>
            </a:extLst>
          </p:cNvPr>
          <p:cNvSpPr txBox="1"/>
          <p:nvPr/>
        </p:nvSpPr>
        <p:spPr>
          <a:xfrm>
            <a:off x="8963624" y="6578365"/>
            <a:ext cx="187220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Fuente CNA</a:t>
            </a:r>
          </a:p>
        </p:txBody>
      </p:sp>
      <p:pic>
        <p:nvPicPr>
          <p:cNvPr id="8" name="Picture 2" descr="Ver las imágenes de origen">
            <a:extLst>
              <a:ext uri="{FF2B5EF4-FFF2-40B4-BE49-F238E27FC236}">
                <a16:creationId xmlns:a16="http://schemas.microsoft.com/office/drawing/2014/main" id="{13940F3D-71B8-4EB0-B816-E499EA28726F}"/>
              </a:ext>
            </a:extLst>
          </p:cNvPr>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576" y="180933"/>
            <a:ext cx="2520230" cy="252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481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12290" name="Picture 2" descr="Resultado de imagen para cocodrilario"/>
          <p:cNvPicPr>
            <a:picLocks noChangeAspect="1" noChangeArrowheads="1"/>
          </p:cNvPicPr>
          <p:nvPr/>
        </p:nvPicPr>
        <p:blipFill>
          <a:blip r:embed="rId2" cstate="print"/>
          <a:srcRect/>
          <a:stretch>
            <a:fillRect/>
          </a:stretch>
        </p:blipFill>
        <p:spPr bwMode="auto">
          <a:xfrm>
            <a:off x="7308304" y="5589240"/>
            <a:ext cx="1522140" cy="1141605"/>
          </a:xfrm>
          <a:prstGeom prst="roundRect">
            <a:avLst>
              <a:gd name="adj" fmla="val 4167"/>
            </a:avLst>
          </a:prstGeom>
          <a:solidFill>
            <a:srgbClr val="FFFFFF"/>
          </a:solidFill>
          <a:ln w="1905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1">
            <a:extLst>
              <a:ext uri="{FF2B5EF4-FFF2-40B4-BE49-F238E27FC236}">
                <a16:creationId xmlns:a16="http://schemas.microsoft.com/office/drawing/2014/main" id="{8AA3C9F8-A50B-45EF-A417-BD71C3F4CDFF}"/>
              </a:ext>
            </a:extLst>
          </p:cNvPr>
          <p:cNvSpPr txBox="1"/>
          <p:nvPr/>
        </p:nvSpPr>
        <p:spPr>
          <a:xfrm>
            <a:off x="2175858" y="234145"/>
            <a:ext cx="295232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Bosques</a:t>
            </a:r>
          </a:p>
        </p:txBody>
      </p:sp>
      <p:sp>
        <p:nvSpPr>
          <p:cNvPr id="6" name="CuadroTexto 2">
            <a:extLst>
              <a:ext uri="{FF2B5EF4-FFF2-40B4-BE49-F238E27FC236}">
                <a16:creationId xmlns:a16="http://schemas.microsoft.com/office/drawing/2014/main" id="{F9B25BE9-8CF0-4502-B0D9-4D7BA51DF49E}"/>
              </a:ext>
            </a:extLst>
          </p:cNvPr>
          <p:cNvSpPr txBox="1"/>
          <p:nvPr/>
        </p:nvSpPr>
        <p:spPr>
          <a:xfrm>
            <a:off x="789061" y="929360"/>
            <a:ext cx="7272808" cy="2862322"/>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Purificadores y proveedores de agua.</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Hogar de personas y animales.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Proporcionan seguridad social.</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Proveedores de materias primas.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Ayudan a mitigar el cambio climático.</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Disminuyen los desastres naturales.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7" name="CuadroTexto 3">
            <a:extLst>
              <a:ext uri="{FF2B5EF4-FFF2-40B4-BE49-F238E27FC236}">
                <a16:creationId xmlns:a16="http://schemas.microsoft.com/office/drawing/2014/main" id="{8E07B4B3-5484-464B-8228-96245BDC87D4}"/>
              </a:ext>
            </a:extLst>
          </p:cNvPr>
          <p:cNvSpPr txBox="1"/>
          <p:nvPr/>
        </p:nvSpPr>
        <p:spPr>
          <a:xfrm>
            <a:off x="789061" y="4030321"/>
            <a:ext cx="6336704"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México ocupa el 11° lugar mundial en superficie forestal (49 millones de Ha) y el 26° en producción forestal.</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En las regiones forestales del país habitan 12 millones de personas, 5 millones de ellas corresponden a habitantes de 43 etnias. </a:t>
            </a:r>
          </a:p>
        </p:txBody>
      </p:sp>
      <p:pic>
        <p:nvPicPr>
          <p:cNvPr id="8" name="Picture 4" descr="Ver las imágenes de origen">
            <a:extLst>
              <a:ext uri="{FF2B5EF4-FFF2-40B4-BE49-F238E27FC236}">
                <a16:creationId xmlns:a16="http://schemas.microsoft.com/office/drawing/2014/main" id="{31366169-4BD1-4C66-98B5-63B74E86F48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482129"/>
            <a:ext cx="3430860" cy="1921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44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t="-8000" b="-8000"/>
          </a:stretch>
        </a:blipFill>
        <a:effectLst/>
      </p:bgPr>
    </p:bg>
    <p:spTree>
      <p:nvGrpSpPr>
        <p:cNvPr id="1" name=""/>
        <p:cNvGrpSpPr/>
        <p:nvPr/>
      </p:nvGrpSpPr>
      <p:grpSpPr>
        <a:xfrm>
          <a:off x="0" y="0"/>
          <a:ext cx="0" cy="0"/>
          <a:chOff x="0" y="0"/>
          <a:chExt cx="0" cy="0"/>
        </a:xfrm>
      </p:grpSpPr>
      <p:pic>
        <p:nvPicPr>
          <p:cNvPr id="26628" name="Picture 4" descr="Resultado de imagen para paisaje agavero"/>
          <p:cNvPicPr>
            <a:picLocks noChangeAspect="1" noChangeArrowheads="1"/>
          </p:cNvPicPr>
          <p:nvPr/>
        </p:nvPicPr>
        <p:blipFill>
          <a:blip r:embed="rId3" cstate="print"/>
          <a:srcRect/>
          <a:stretch>
            <a:fillRect/>
          </a:stretch>
        </p:blipFill>
        <p:spPr bwMode="auto">
          <a:xfrm>
            <a:off x="7380312" y="5373216"/>
            <a:ext cx="1582058" cy="1296144"/>
          </a:xfrm>
          <a:prstGeom prst="roundRect">
            <a:avLst>
              <a:gd name="adj" fmla="val 4167"/>
            </a:avLst>
          </a:prstGeom>
          <a:solidFill>
            <a:srgbClr val="FFFFFF"/>
          </a:solidFill>
          <a:ln w="1905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1">
            <a:extLst>
              <a:ext uri="{FF2B5EF4-FFF2-40B4-BE49-F238E27FC236}">
                <a16:creationId xmlns:a16="http://schemas.microsoft.com/office/drawing/2014/main" id="{4E8EE3A6-2B9E-46C5-933B-D1715E0D5EE1}"/>
              </a:ext>
            </a:extLst>
          </p:cNvPr>
          <p:cNvSpPr txBox="1"/>
          <p:nvPr/>
        </p:nvSpPr>
        <p:spPr>
          <a:xfrm>
            <a:off x="1259632" y="399863"/>
            <a:ext cx="64087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Degradación y deforestación</a:t>
            </a:r>
          </a:p>
        </p:txBody>
      </p:sp>
      <p:sp>
        <p:nvSpPr>
          <p:cNvPr id="6" name="CuadroTexto 2">
            <a:extLst>
              <a:ext uri="{FF2B5EF4-FFF2-40B4-BE49-F238E27FC236}">
                <a16:creationId xmlns:a16="http://schemas.microsoft.com/office/drawing/2014/main" id="{D3C6DA5D-5C97-43A0-954D-C7B9CFF6B59D}"/>
              </a:ext>
            </a:extLst>
          </p:cNvPr>
          <p:cNvSpPr txBox="1"/>
          <p:nvPr/>
        </p:nvSpPr>
        <p:spPr>
          <a:xfrm>
            <a:off x="1259632" y="1263958"/>
            <a:ext cx="6552728" cy="3277820"/>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Tala inmoderada.</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Introducción de flora y fauna ajena al bosque.</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Afectación por plagas.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Incendios forestales.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Por actividades de ganado y agricultura.</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Introducción de vía de comunicación.</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Sobreexplotación.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pic>
        <p:nvPicPr>
          <p:cNvPr id="7" name="Picture 2" descr="Ver las imágenes de origen">
            <a:extLst>
              <a:ext uri="{FF2B5EF4-FFF2-40B4-BE49-F238E27FC236}">
                <a16:creationId xmlns:a16="http://schemas.microsoft.com/office/drawing/2014/main" id="{1C33E512-A132-41ED-A06C-3F46D2B5C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1196" y="3864752"/>
            <a:ext cx="3755749" cy="270068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001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37000" r="-37000"/>
          </a:stretch>
        </a:blipFill>
        <a:effectLst/>
      </p:bgPr>
    </p:bg>
    <p:spTree>
      <p:nvGrpSpPr>
        <p:cNvPr id="1" name=""/>
        <p:cNvGrpSpPr/>
        <p:nvPr/>
      </p:nvGrpSpPr>
      <p:grpSpPr>
        <a:xfrm>
          <a:off x="0" y="0"/>
          <a:ext cx="0" cy="0"/>
          <a:chOff x="0" y="0"/>
          <a:chExt cx="0" cy="0"/>
        </a:xfrm>
      </p:grpSpPr>
      <p:pic>
        <p:nvPicPr>
          <p:cNvPr id="27650" name="Picture 2" descr="C:\Users\Coordinación\Desktop\presentacion\santuario-de-las-luciernagas.jpg"/>
          <p:cNvPicPr>
            <a:picLocks noChangeAspect="1" noChangeArrowheads="1"/>
          </p:cNvPicPr>
          <p:nvPr/>
        </p:nvPicPr>
        <p:blipFill>
          <a:blip r:embed="rId3" cstate="print"/>
          <a:srcRect/>
          <a:stretch>
            <a:fillRect/>
          </a:stretch>
        </p:blipFill>
        <p:spPr bwMode="auto">
          <a:xfrm>
            <a:off x="7308304" y="5661248"/>
            <a:ext cx="1657846" cy="1006227"/>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Ver las imágenes de origen">
            <a:extLst>
              <a:ext uri="{FF2B5EF4-FFF2-40B4-BE49-F238E27FC236}">
                <a16:creationId xmlns:a16="http://schemas.microsoft.com/office/drawing/2014/main" id="{E1EECD1C-3D12-48A2-8702-E28A6720EC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0506" y="3948988"/>
            <a:ext cx="3624649" cy="271848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1">
            <a:extLst>
              <a:ext uri="{FF2B5EF4-FFF2-40B4-BE49-F238E27FC236}">
                <a16:creationId xmlns:a16="http://schemas.microsoft.com/office/drawing/2014/main" id="{4EC058CC-7B6F-44F3-9D4A-46B41E372730}"/>
              </a:ext>
            </a:extLst>
          </p:cNvPr>
          <p:cNvSpPr txBox="1"/>
          <p:nvPr/>
        </p:nvSpPr>
        <p:spPr>
          <a:xfrm>
            <a:off x="1008435" y="474937"/>
            <a:ext cx="7128792" cy="3365024"/>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 los últimos 50 años hemos perdido la mitad de nuestros bosques.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Los bosques en México son reconocidos mundialmente por su biodiversidad.</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mayor parte de los bosques en México son propiedad de unos 8 mil ejidos y comunidades.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Solo el 20% cuenta con programas de manejo que regulan y planifican el aprovechamiento del bosque.</a:t>
            </a:r>
          </a:p>
        </p:txBody>
      </p:sp>
    </p:spTree>
    <p:extLst>
      <p:ext uri="{BB962C8B-B14F-4D97-AF65-F5344CB8AC3E}">
        <p14:creationId xmlns:p14="http://schemas.microsoft.com/office/powerpoint/2010/main" val="2440866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1000"/>
            <a:lum/>
          </a:blip>
          <a:srcRect/>
          <a:stretch>
            <a:fillRect/>
          </a:stretch>
        </a:blipFill>
        <a:effectLst/>
      </p:bgPr>
    </p:bg>
    <p:spTree>
      <p:nvGrpSpPr>
        <p:cNvPr id="1" name=""/>
        <p:cNvGrpSpPr/>
        <p:nvPr/>
      </p:nvGrpSpPr>
      <p:grpSpPr>
        <a:xfrm>
          <a:off x="0" y="0"/>
          <a:ext cx="0" cy="0"/>
          <a:chOff x="0" y="0"/>
          <a:chExt cx="0" cy="0"/>
        </a:xfrm>
      </p:grpSpPr>
      <p:pic>
        <p:nvPicPr>
          <p:cNvPr id="7" name="Picture 2" descr="Ver las imágenes de origen">
            <a:extLst>
              <a:ext uri="{FF2B5EF4-FFF2-40B4-BE49-F238E27FC236}">
                <a16:creationId xmlns:a16="http://schemas.microsoft.com/office/drawing/2014/main" id="{5BEED28C-A84A-4DA4-B163-F096D333B4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281" y="3558838"/>
            <a:ext cx="2930878" cy="308761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Coordinación\Desktop\presentacion\mariposa-monarca-1024x768.jpg.imgo.jpg"/>
          <p:cNvPicPr>
            <a:picLocks noChangeAspect="1" noChangeArrowheads="1"/>
          </p:cNvPicPr>
          <p:nvPr/>
        </p:nvPicPr>
        <p:blipFill>
          <a:blip r:embed="rId4" cstate="print"/>
          <a:srcRect/>
          <a:stretch>
            <a:fillRect/>
          </a:stretch>
        </p:blipFill>
        <p:spPr bwMode="auto">
          <a:xfrm>
            <a:off x="7164288" y="5301208"/>
            <a:ext cx="1728193" cy="1296144"/>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4" name="CuadroTexto 3">
            <a:extLst>
              <a:ext uri="{FF2B5EF4-FFF2-40B4-BE49-F238E27FC236}">
                <a16:creationId xmlns:a16="http://schemas.microsoft.com/office/drawing/2014/main" id="{41F96EC1-EBF4-4C0A-9DE9-B6E47CE088C6}"/>
              </a:ext>
            </a:extLst>
          </p:cNvPr>
          <p:cNvSpPr txBox="1"/>
          <p:nvPr/>
        </p:nvSpPr>
        <p:spPr>
          <a:xfrm>
            <a:off x="4727849" y="292494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5" name="CuadroTexto 1">
            <a:extLst>
              <a:ext uri="{FF2B5EF4-FFF2-40B4-BE49-F238E27FC236}">
                <a16:creationId xmlns:a16="http://schemas.microsoft.com/office/drawing/2014/main" id="{78131955-3BC2-4D8C-99B2-B42E0CCEBC41}"/>
              </a:ext>
            </a:extLst>
          </p:cNvPr>
          <p:cNvSpPr txBox="1"/>
          <p:nvPr/>
        </p:nvSpPr>
        <p:spPr>
          <a:xfrm>
            <a:off x="3367100" y="88604"/>
            <a:ext cx="18002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Suelo</a:t>
            </a:r>
          </a:p>
        </p:txBody>
      </p:sp>
      <p:sp>
        <p:nvSpPr>
          <p:cNvPr id="6" name="CuadroTexto 2">
            <a:extLst>
              <a:ext uri="{FF2B5EF4-FFF2-40B4-BE49-F238E27FC236}">
                <a16:creationId xmlns:a16="http://schemas.microsoft.com/office/drawing/2014/main" id="{263C7A89-6DB6-4C12-83DE-4F3B0DD1AD44}"/>
              </a:ext>
            </a:extLst>
          </p:cNvPr>
          <p:cNvSpPr txBox="1"/>
          <p:nvPr/>
        </p:nvSpPr>
        <p:spPr>
          <a:xfrm>
            <a:off x="803412" y="994992"/>
            <a:ext cx="6984776" cy="2949525"/>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Cambios en el uso de suelos, practicas agrícolas y silvícolas inadecuadas.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Uso de plaguicidas y fertilizantes en exceso.</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Descarga de aguas contaminadas con sustancias toxicas.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Toneladas de desechos solidos, municipales, industriales provocando aceleración de erosión, desertificación y perdida de millones de hectáreas de tierra antes cultivable.</a:t>
            </a:r>
          </a:p>
        </p:txBody>
      </p:sp>
    </p:spTree>
    <p:extLst>
      <p:ext uri="{BB962C8B-B14F-4D97-AF65-F5344CB8AC3E}">
        <p14:creationId xmlns:p14="http://schemas.microsoft.com/office/powerpoint/2010/main" val="1920497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2" name="Picture 2" descr="Ver las imágenes de origen">
            <a:extLst>
              <a:ext uri="{FF2B5EF4-FFF2-40B4-BE49-F238E27FC236}">
                <a16:creationId xmlns:a16="http://schemas.microsoft.com/office/drawing/2014/main" id="{DB496E86-72BF-4F66-9548-75201385215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5059124"/>
            <a:ext cx="2032185" cy="1524139"/>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3">
            <a:extLst>
              <a:ext uri="{FF2B5EF4-FFF2-40B4-BE49-F238E27FC236}">
                <a16:creationId xmlns:a16="http://schemas.microsoft.com/office/drawing/2014/main" id="{C551CFC4-78C9-4223-9AF6-C7C16BEF654D}"/>
              </a:ext>
            </a:extLst>
          </p:cNvPr>
          <p:cNvSpPr txBox="1"/>
          <p:nvPr/>
        </p:nvSpPr>
        <p:spPr>
          <a:xfrm>
            <a:off x="2244316" y="2940595"/>
            <a:ext cx="5472608" cy="2118529"/>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ciudad de México paso de ser una cuenca lacustre cerrada a una de las urbanizaciones mas grandes del mundo.</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Los ríos se entubaron y la cuenca se abrió artificialmente para evitar inundaciones.</a:t>
            </a:r>
          </a:p>
        </p:txBody>
      </p:sp>
      <p:sp>
        <p:nvSpPr>
          <p:cNvPr id="4" name="CuadroTexto 1">
            <a:extLst>
              <a:ext uri="{FF2B5EF4-FFF2-40B4-BE49-F238E27FC236}">
                <a16:creationId xmlns:a16="http://schemas.microsoft.com/office/drawing/2014/main" id="{B0101B66-0933-4B00-A74D-3A602C0984DF}"/>
              </a:ext>
            </a:extLst>
          </p:cNvPr>
          <p:cNvSpPr txBox="1"/>
          <p:nvPr/>
        </p:nvSpPr>
        <p:spPr>
          <a:xfrm>
            <a:off x="395536" y="781593"/>
            <a:ext cx="6768752" cy="170348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La urbanización de la ZMVM ha ocurrido de forma acelerada y desordenada.</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1940 el área urbana era de 12,000 Ha. Esta expansión se ha dado a expensas del suelo destinado a la conservación.</a:t>
            </a:r>
          </a:p>
        </p:txBody>
      </p:sp>
      <p:sp>
        <p:nvSpPr>
          <p:cNvPr id="5" name="CuadroTexto 2">
            <a:extLst>
              <a:ext uri="{FF2B5EF4-FFF2-40B4-BE49-F238E27FC236}">
                <a16:creationId xmlns:a16="http://schemas.microsoft.com/office/drawing/2014/main" id="{4F54FE17-C368-4C31-93EF-065C9A643272}"/>
              </a:ext>
            </a:extLst>
          </p:cNvPr>
          <p:cNvSpPr txBox="1"/>
          <p:nvPr/>
        </p:nvSpPr>
        <p:spPr>
          <a:xfrm>
            <a:off x="218728" y="3583763"/>
            <a:ext cx="1656184"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Ordenamiento territorial ineficiente</a:t>
            </a:r>
          </a:p>
        </p:txBody>
      </p:sp>
      <p:cxnSp>
        <p:nvCxnSpPr>
          <p:cNvPr id="6" name="Conector recto 5">
            <a:extLst>
              <a:ext uri="{FF2B5EF4-FFF2-40B4-BE49-F238E27FC236}">
                <a16:creationId xmlns:a16="http://schemas.microsoft.com/office/drawing/2014/main" id="{A7954278-CD56-4A6C-877A-B8881343E89D}"/>
              </a:ext>
            </a:extLst>
          </p:cNvPr>
          <p:cNvCxnSpPr/>
          <p:nvPr/>
        </p:nvCxnSpPr>
        <p:spPr>
          <a:xfrm flipV="1">
            <a:off x="1884276" y="2940595"/>
            <a:ext cx="360040" cy="643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ector recto 7">
            <a:extLst>
              <a:ext uri="{FF2B5EF4-FFF2-40B4-BE49-F238E27FC236}">
                <a16:creationId xmlns:a16="http://schemas.microsoft.com/office/drawing/2014/main" id="{B5636A12-90B2-453F-A66E-046F74EAD381}"/>
              </a:ext>
            </a:extLst>
          </p:cNvPr>
          <p:cNvCxnSpPr/>
          <p:nvPr/>
        </p:nvCxnSpPr>
        <p:spPr>
          <a:xfrm>
            <a:off x="1884276" y="4461525"/>
            <a:ext cx="360040" cy="59759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555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35000" r="-35000"/>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AA98ED7-DA41-4E31-B27A-384151343E2C}"/>
              </a:ext>
            </a:extLst>
          </p:cNvPr>
          <p:cNvSpPr txBox="1"/>
          <p:nvPr/>
        </p:nvSpPr>
        <p:spPr>
          <a:xfrm>
            <a:off x="1955540" y="260649"/>
            <a:ext cx="381642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Residuos solidos</a:t>
            </a:r>
          </a:p>
        </p:txBody>
      </p:sp>
      <p:sp>
        <p:nvSpPr>
          <p:cNvPr id="3" name="CuadroTexto 2">
            <a:extLst>
              <a:ext uri="{FF2B5EF4-FFF2-40B4-BE49-F238E27FC236}">
                <a16:creationId xmlns:a16="http://schemas.microsoft.com/office/drawing/2014/main" id="{B193588F-4001-4C15-B59F-DFBD2036D8E4}"/>
              </a:ext>
            </a:extLst>
          </p:cNvPr>
          <p:cNvSpPr txBox="1"/>
          <p:nvPr/>
        </p:nvSpPr>
        <p:spPr>
          <a:xfrm>
            <a:off x="947428" y="1268760"/>
            <a:ext cx="4392488" cy="286232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¿Qué es basura?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Materiales de diferentes orígenes, como desperdicios del hogar, oficinas, calles, industrias, o bien objetos de los que nos deshacemos porque dejaron de ser útiles para nosotros.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4" name="CuadroTexto 3">
            <a:extLst>
              <a:ext uri="{FF2B5EF4-FFF2-40B4-BE49-F238E27FC236}">
                <a16:creationId xmlns:a16="http://schemas.microsoft.com/office/drawing/2014/main" id="{9942824B-0066-48A4-9DB5-96DBA93DE1F2}"/>
              </a:ext>
            </a:extLst>
          </p:cNvPr>
          <p:cNvSpPr txBox="1"/>
          <p:nvPr/>
        </p:nvSpPr>
        <p:spPr>
          <a:xfrm>
            <a:off x="947428" y="4365105"/>
            <a:ext cx="7128792"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¿Qué son los residuos solidos?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“RS” Es el termino técnico para la basura.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Residuos solidos y urbanos y residuos solidos municipales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Prácticamente es lo mismo, son residuos generados en el ámbito urbano y </a:t>
            </a:r>
            <a:r>
              <a:rPr kumimoji="0" lang="es-MX" sz="1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municpal</a:t>
            </a:r>
            <a:endPar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5" name="Picture 2" descr="Ver las imágenes de origen">
            <a:extLst>
              <a:ext uri="{FF2B5EF4-FFF2-40B4-BE49-F238E27FC236}">
                <a16:creationId xmlns:a16="http://schemas.microsoft.com/office/drawing/2014/main" id="{AA1B84D8-0296-4F09-8191-F2CE99818D9C}"/>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125" b="95455" l="4483" r="96552"/>
                    </a14:imgEffect>
                  </a14:imgLayer>
                </a14:imgProps>
              </a:ext>
              <a:ext uri="{28A0092B-C50C-407E-A947-70E740481C1C}">
                <a14:useLocalDpi xmlns:a14="http://schemas.microsoft.com/office/drawing/2010/main" val="0"/>
              </a:ext>
            </a:extLst>
          </a:blip>
          <a:srcRect/>
          <a:stretch>
            <a:fillRect/>
          </a:stretch>
        </p:blipFill>
        <p:spPr bwMode="auto">
          <a:xfrm>
            <a:off x="5771964" y="1268760"/>
            <a:ext cx="276225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789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4098" name="Picture 2" descr="C:\Users\Coordinación\Desktop\presentacion\prismas.jpg"/>
          <p:cNvPicPr>
            <a:picLocks noChangeAspect="1" noChangeArrowheads="1"/>
          </p:cNvPicPr>
          <p:nvPr/>
        </p:nvPicPr>
        <p:blipFill>
          <a:blip r:embed="rId3" cstate="print"/>
          <a:srcRect/>
          <a:stretch>
            <a:fillRect/>
          </a:stretch>
        </p:blipFill>
        <p:spPr bwMode="auto">
          <a:xfrm>
            <a:off x="7452320" y="5517232"/>
            <a:ext cx="1505744" cy="1129308"/>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aphicFrame>
        <p:nvGraphicFramePr>
          <p:cNvPr id="3" name="Gráfico 3">
            <a:extLst>
              <a:ext uri="{FF2B5EF4-FFF2-40B4-BE49-F238E27FC236}">
                <a16:creationId xmlns:a16="http://schemas.microsoft.com/office/drawing/2014/main" id="{87D7C31D-A0B6-4F73-AE09-1E51485F7F39}"/>
              </a:ext>
            </a:extLst>
          </p:cNvPr>
          <p:cNvGraphicFramePr/>
          <p:nvPr>
            <p:extLst/>
          </p:nvPr>
        </p:nvGraphicFramePr>
        <p:xfrm>
          <a:off x="179512" y="350415"/>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4" name="CuadroTexto 4">
            <a:extLst>
              <a:ext uri="{FF2B5EF4-FFF2-40B4-BE49-F238E27FC236}">
                <a16:creationId xmlns:a16="http://schemas.microsoft.com/office/drawing/2014/main" id="{D9A3B59A-9D8C-4A1C-8B3E-E981626F2B08}"/>
              </a:ext>
            </a:extLst>
          </p:cNvPr>
          <p:cNvSpPr txBox="1"/>
          <p:nvPr/>
        </p:nvSpPr>
        <p:spPr>
          <a:xfrm>
            <a:off x="1163215" y="1251385"/>
            <a:ext cx="576064"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w Cen MT"/>
                <a:ea typeface="+mn-ea"/>
                <a:cs typeface="+mn-cs"/>
              </a:rPr>
              <a:t>50</a:t>
            </a:r>
          </a:p>
        </p:txBody>
      </p:sp>
      <p:sp>
        <p:nvSpPr>
          <p:cNvPr id="5" name="CuadroTexto 5">
            <a:extLst>
              <a:ext uri="{FF2B5EF4-FFF2-40B4-BE49-F238E27FC236}">
                <a16:creationId xmlns:a16="http://schemas.microsoft.com/office/drawing/2014/main" id="{33DEB95A-C172-4E07-9FE4-759AD946DEE7}"/>
              </a:ext>
            </a:extLst>
          </p:cNvPr>
          <p:cNvSpPr txBox="1"/>
          <p:nvPr/>
        </p:nvSpPr>
        <p:spPr>
          <a:xfrm>
            <a:off x="2579440" y="1984629"/>
            <a:ext cx="648072"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w Cen MT"/>
                <a:ea typeface="+mn-ea"/>
                <a:cs typeface="+mn-cs"/>
              </a:rPr>
              <a:t>34</a:t>
            </a:r>
          </a:p>
        </p:txBody>
      </p:sp>
      <p:sp>
        <p:nvSpPr>
          <p:cNvPr id="6" name="CuadroTexto 6">
            <a:extLst>
              <a:ext uri="{FF2B5EF4-FFF2-40B4-BE49-F238E27FC236}">
                <a16:creationId xmlns:a16="http://schemas.microsoft.com/office/drawing/2014/main" id="{23A7851A-D038-42ED-8480-0F82722CB29B}"/>
              </a:ext>
            </a:extLst>
          </p:cNvPr>
          <p:cNvSpPr txBox="1"/>
          <p:nvPr/>
        </p:nvSpPr>
        <p:spPr>
          <a:xfrm>
            <a:off x="3967380" y="2842193"/>
            <a:ext cx="542397" cy="27699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w Cen MT"/>
                <a:ea typeface="+mn-ea"/>
                <a:cs typeface="+mn-cs"/>
              </a:rPr>
              <a:t>16</a:t>
            </a:r>
          </a:p>
        </p:txBody>
      </p:sp>
      <p:sp>
        <p:nvSpPr>
          <p:cNvPr id="7" name="CuadroTexto 7">
            <a:extLst>
              <a:ext uri="{FF2B5EF4-FFF2-40B4-BE49-F238E27FC236}">
                <a16:creationId xmlns:a16="http://schemas.microsoft.com/office/drawing/2014/main" id="{1573D2FA-1581-4A69-B8B8-D7F24C0E58B8}"/>
              </a:ext>
            </a:extLst>
          </p:cNvPr>
          <p:cNvSpPr txBox="1"/>
          <p:nvPr/>
        </p:nvSpPr>
        <p:spPr>
          <a:xfrm>
            <a:off x="1984205" y="4045083"/>
            <a:ext cx="2486613" cy="369332"/>
          </a:xfrm>
          <a:prstGeom prst="rect">
            <a:avLst/>
          </a:prstGeom>
          <a:solidFill>
            <a:schemeClr val="bg2">
              <a:lumMod val="9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8" name="CuadroTexto 8">
            <a:extLst>
              <a:ext uri="{FF2B5EF4-FFF2-40B4-BE49-F238E27FC236}">
                <a16:creationId xmlns:a16="http://schemas.microsoft.com/office/drawing/2014/main" id="{B458250D-3751-4610-A4E0-41FF66057BF8}"/>
              </a:ext>
            </a:extLst>
          </p:cNvPr>
          <p:cNvSpPr txBox="1"/>
          <p:nvPr/>
        </p:nvSpPr>
        <p:spPr>
          <a:xfrm>
            <a:off x="919380" y="4823336"/>
            <a:ext cx="60960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 recupera menos del 10% de residuos potencialmente reciclables en las 3 plantas de selección.</a:t>
            </a:r>
          </a:p>
        </p:txBody>
      </p:sp>
      <p:pic>
        <p:nvPicPr>
          <p:cNvPr id="9" name="Picture 2" descr="Ver las imágenes de origen">
            <a:extLst>
              <a:ext uri="{FF2B5EF4-FFF2-40B4-BE49-F238E27FC236}">
                <a16:creationId xmlns:a16="http://schemas.microsoft.com/office/drawing/2014/main" id="{EAB3AA28-6962-4722-B6A2-B33CBF28D6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3020" y="2178102"/>
            <a:ext cx="4038600" cy="264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742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1000"/>
            <a:lum/>
          </a:blip>
          <a:srcRect/>
          <a:stretch>
            <a:fillRect/>
          </a:stretch>
        </a:blipFill>
        <a:effectLst/>
      </p:bgPr>
    </p:bg>
    <p:spTree>
      <p:nvGrpSpPr>
        <p:cNvPr id="1" name=""/>
        <p:cNvGrpSpPr/>
        <p:nvPr/>
      </p:nvGrpSpPr>
      <p:grpSpPr>
        <a:xfrm>
          <a:off x="0" y="0"/>
          <a:ext cx="0" cy="0"/>
          <a:chOff x="0" y="0"/>
          <a:chExt cx="0" cy="0"/>
        </a:xfrm>
      </p:grpSpPr>
      <p:pic>
        <p:nvPicPr>
          <p:cNvPr id="6146" name="Picture 2" descr="C:\Users\Coordinación\Desktop\presentacion\mariposa-monarca-1024x768.jpg.imgo.jpg"/>
          <p:cNvPicPr>
            <a:picLocks noChangeAspect="1" noChangeArrowheads="1"/>
          </p:cNvPicPr>
          <p:nvPr/>
        </p:nvPicPr>
        <p:blipFill>
          <a:blip r:embed="rId3" cstate="print"/>
          <a:srcRect/>
          <a:stretch>
            <a:fillRect/>
          </a:stretch>
        </p:blipFill>
        <p:spPr bwMode="auto">
          <a:xfrm>
            <a:off x="7164288" y="5301208"/>
            <a:ext cx="1728193" cy="1296144"/>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4" name="CuadroTexto 3">
            <a:extLst>
              <a:ext uri="{FF2B5EF4-FFF2-40B4-BE49-F238E27FC236}">
                <a16:creationId xmlns:a16="http://schemas.microsoft.com/office/drawing/2014/main" id="{41F96EC1-EBF4-4C0A-9DE9-B6E47CE088C6}"/>
              </a:ext>
            </a:extLst>
          </p:cNvPr>
          <p:cNvSpPr txBox="1"/>
          <p:nvPr/>
        </p:nvSpPr>
        <p:spPr>
          <a:xfrm>
            <a:off x="4727849" y="2924944"/>
            <a:ext cx="184731" cy="369332"/>
          </a:xfrm>
          <a:prstGeom prst="rect">
            <a:avLst/>
          </a:prstGeom>
          <a:noFill/>
        </p:spPr>
        <p:txBody>
          <a:bodyPr wrap="none" rtlCol="0">
            <a:spAutoFit/>
          </a:bodyPr>
          <a:lstStyle/>
          <a:p>
            <a:endParaRPr lang="es-MX" dirty="0"/>
          </a:p>
        </p:txBody>
      </p:sp>
      <p:pic>
        <p:nvPicPr>
          <p:cNvPr id="4" name="Picture 2"/>
          <p:cNvPicPr>
            <a:picLocks noChangeAspect="1" noChangeArrowheads="1"/>
          </p:cNvPicPr>
          <p:nvPr/>
        </p:nvPicPr>
        <p:blipFill rotWithShape="1">
          <a:blip r:embed="rId4" cstate="print"/>
          <a:srcRect t="38570" r="3077" b="1"/>
          <a:stretch/>
        </p:blipFill>
        <p:spPr bwMode="auto">
          <a:xfrm>
            <a:off x="1075484" y="2415392"/>
            <a:ext cx="6714590" cy="2885816"/>
          </a:xfrm>
          <a:prstGeom prst="rect">
            <a:avLst/>
          </a:prstGeom>
          <a:noFill/>
          <a:ln w="9525">
            <a:noFill/>
            <a:miter lim="800000"/>
            <a:headEnd/>
            <a:tailEnd/>
          </a:ln>
        </p:spPr>
      </p:pic>
      <p:sp>
        <p:nvSpPr>
          <p:cNvPr id="5" name="CuadroTexto 1">
            <a:extLst>
              <a:ext uri="{FF2B5EF4-FFF2-40B4-BE49-F238E27FC236}">
                <a16:creationId xmlns:a16="http://schemas.microsoft.com/office/drawing/2014/main" id="{AFDE0285-22A5-47B9-8C8D-CC57DA80C8A5}"/>
              </a:ext>
            </a:extLst>
          </p:cNvPr>
          <p:cNvSpPr txBox="1"/>
          <p:nvPr/>
        </p:nvSpPr>
        <p:spPr>
          <a:xfrm flipH="1">
            <a:off x="1563085" y="1249958"/>
            <a:ext cx="5760639" cy="923330"/>
          </a:xfrm>
          <a:prstGeom prst="rect">
            <a:avLst/>
          </a:prstGeom>
          <a:noFill/>
        </p:spPr>
        <p:txBody>
          <a:bodyPr wrap="square" rtlCol="0">
            <a:spAutoFit/>
          </a:bodyPr>
          <a:lstStyle/>
          <a:p>
            <a:pPr algn="just"/>
            <a:r>
              <a:rPr lang="es-MX" dirty="0">
                <a:latin typeface="Arial" panose="020B0604020202020204" pitchFamily="34" charset="0"/>
                <a:cs typeface="Arial" panose="020B0604020202020204" pitchFamily="34" charset="0"/>
              </a:rPr>
              <a:t>En México la población en 2004 fue de 105 millones de habitantes y se espera que para el 2050 serán 140 millones </a:t>
            </a:r>
          </a:p>
        </p:txBody>
      </p:sp>
      <p:sp>
        <p:nvSpPr>
          <p:cNvPr id="6" name="CuadroTexto 2">
            <a:extLst>
              <a:ext uri="{FF2B5EF4-FFF2-40B4-BE49-F238E27FC236}">
                <a16:creationId xmlns:a16="http://schemas.microsoft.com/office/drawing/2014/main" id="{B49394C5-E23A-4905-80B3-E1B05BDEFEE4}"/>
              </a:ext>
            </a:extLst>
          </p:cNvPr>
          <p:cNvSpPr txBox="1"/>
          <p:nvPr/>
        </p:nvSpPr>
        <p:spPr>
          <a:xfrm>
            <a:off x="2915816" y="326628"/>
            <a:ext cx="3033926" cy="923330"/>
          </a:xfrm>
          <a:prstGeom prst="rect">
            <a:avLst/>
          </a:prstGeom>
          <a:noFill/>
        </p:spPr>
        <p:txBody>
          <a:bodyPr wrap="square" rtlCol="0">
            <a:spAutoFit/>
          </a:bodyPr>
          <a:lstStyle/>
          <a:p>
            <a:r>
              <a:rPr lang="es-MX" sz="3600" dirty="0">
                <a:latin typeface="Arial" panose="020B0604020202020204" pitchFamily="34" charset="0"/>
                <a:cs typeface="Arial" panose="020B0604020202020204" pitchFamily="34" charset="0"/>
              </a:rPr>
              <a:t>POBLACIÓN</a:t>
            </a:r>
          </a:p>
          <a:p>
            <a:endParaRPr lang="es-MX" dirty="0"/>
          </a:p>
        </p:txBody>
      </p:sp>
      <p:sp>
        <p:nvSpPr>
          <p:cNvPr id="7" name="CuadroTexto 3">
            <a:extLst>
              <a:ext uri="{FF2B5EF4-FFF2-40B4-BE49-F238E27FC236}">
                <a16:creationId xmlns:a16="http://schemas.microsoft.com/office/drawing/2014/main" id="{41F96EC1-EBF4-4C0A-9DE9-B6E47CE088C6}"/>
              </a:ext>
            </a:extLst>
          </p:cNvPr>
          <p:cNvSpPr txBox="1"/>
          <p:nvPr/>
        </p:nvSpPr>
        <p:spPr>
          <a:xfrm>
            <a:off x="3363286" y="2853794"/>
            <a:ext cx="184731" cy="369332"/>
          </a:xfrm>
          <a:prstGeom prst="rect">
            <a:avLst/>
          </a:prstGeom>
          <a:noFill/>
        </p:spPr>
        <p:txBody>
          <a:bodyPr wrap="none" rtlCol="0">
            <a:spAutoFit/>
          </a:bodyPr>
          <a:lstStyle/>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7000" r="-17000"/>
          </a:stretch>
        </a:blipFill>
        <a:effectLst/>
      </p:bgPr>
    </p:bg>
    <p:spTree>
      <p:nvGrpSpPr>
        <p:cNvPr id="1" name=""/>
        <p:cNvGrpSpPr/>
        <p:nvPr/>
      </p:nvGrpSpPr>
      <p:grpSpPr>
        <a:xfrm>
          <a:off x="0" y="0"/>
          <a:ext cx="0" cy="0"/>
          <a:chOff x="0" y="0"/>
          <a:chExt cx="0" cy="0"/>
        </a:xfrm>
      </p:grpSpPr>
      <p:pic>
        <p:nvPicPr>
          <p:cNvPr id="13314" name="Picture 2" descr="Imagen relacionada"/>
          <p:cNvPicPr>
            <a:picLocks noChangeAspect="1" noChangeArrowheads="1"/>
          </p:cNvPicPr>
          <p:nvPr/>
        </p:nvPicPr>
        <p:blipFill>
          <a:blip r:embed="rId2" cstate="print"/>
          <a:srcRect/>
          <a:stretch>
            <a:fillRect/>
          </a:stretch>
        </p:blipFill>
        <p:spPr bwMode="auto">
          <a:xfrm>
            <a:off x="7236296" y="5589240"/>
            <a:ext cx="1784879" cy="1116361"/>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aphicFrame>
        <p:nvGraphicFramePr>
          <p:cNvPr id="6" name="Gráfico 3">
            <a:extLst>
              <a:ext uri="{FF2B5EF4-FFF2-40B4-BE49-F238E27FC236}">
                <a16:creationId xmlns:a16="http://schemas.microsoft.com/office/drawing/2014/main" id="{24F96F39-D446-4039-9997-8ADD021F0124}"/>
              </a:ext>
            </a:extLst>
          </p:cNvPr>
          <p:cNvGraphicFramePr/>
          <p:nvPr>
            <p:extLst/>
          </p:nvPr>
        </p:nvGraphicFramePr>
        <p:xfrm>
          <a:off x="493928" y="50772"/>
          <a:ext cx="5004048"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9" name="CuadroTexto 6">
            <a:extLst>
              <a:ext uri="{FF2B5EF4-FFF2-40B4-BE49-F238E27FC236}">
                <a16:creationId xmlns:a16="http://schemas.microsoft.com/office/drawing/2014/main" id="{DBE2F959-6A2A-4740-A8D8-91DA4592F193}"/>
              </a:ext>
            </a:extLst>
          </p:cNvPr>
          <p:cNvSpPr txBox="1"/>
          <p:nvPr/>
        </p:nvSpPr>
        <p:spPr>
          <a:xfrm>
            <a:off x="1214008" y="2715069"/>
            <a:ext cx="5760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w Cen MT"/>
                <a:ea typeface="+mn-ea"/>
                <a:cs typeface="+mn-cs"/>
              </a:rPr>
              <a:t>.368</a:t>
            </a:r>
          </a:p>
        </p:txBody>
      </p:sp>
      <p:sp>
        <p:nvSpPr>
          <p:cNvPr id="10" name="CuadroTexto 7">
            <a:extLst>
              <a:ext uri="{FF2B5EF4-FFF2-40B4-BE49-F238E27FC236}">
                <a16:creationId xmlns:a16="http://schemas.microsoft.com/office/drawing/2014/main" id="{7B0253EC-E521-49A3-A263-4B8B9B810A4E}"/>
              </a:ext>
            </a:extLst>
          </p:cNvPr>
          <p:cNvSpPr txBox="1"/>
          <p:nvPr/>
        </p:nvSpPr>
        <p:spPr>
          <a:xfrm>
            <a:off x="2296603" y="914869"/>
            <a:ext cx="57606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prstClr val="black"/>
                </a:solidFill>
                <a:effectLst/>
                <a:uLnTx/>
                <a:uFillTx/>
                <a:latin typeface="Tw Cen MT"/>
                <a:ea typeface="+mn-ea"/>
                <a:cs typeface="+mn-cs"/>
              </a:rPr>
              <a:t>1.400</a:t>
            </a:r>
          </a:p>
        </p:txBody>
      </p:sp>
      <p:sp>
        <p:nvSpPr>
          <p:cNvPr id="11" name="CuadroTexto 8">
            <a:extLst>
              <a:ext uri="{FF2B5EF4-FFF2-40B4-BE49-F238E27FC236}">
                <a16:creationId xmlns:a16="http://schemas.microsoft.com/office/drawing/2014/main" id="{442E807D-7B5D-4FF1-9A5C-59C2CF6367A7}"/>
              </a:ext>
            </a:extLst>
          </p:cNvPr>
          <p:cNvSpPr txBox="1"/>
          <p:nvPr/>
        </p:nvSpPr>
        <p:spPr>
          <a:xfrm>
            <a:off x="4716016" y="1468510"/>
            <a:ext cx="396044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 1950 el promedio de residuos solidos generados por persona en el Distrito Federal era de 0.368 kg. Y en 2004 de 1.400 kg.</a:t>
            </a:r>
          </a:p>
        </p:txBody>
      </p:sp>
      <p:sp>
        <p:nvSpPr>
          <p:cNvPr id="12" name="CuadroTexto 9">
            <a:extLst>
              <a:ext uri="{FF2B5EF4-FFF2-40B4-BE49-F238E27FC236}">
                <a16:creationId xmlns:a16="http://schemas.microsoft.com/office/drawing/2014/main" id="{23982941-052B-4F06-A8B9-77A0E512924A}"/>
              </a:ext>
            </a:extLst>
          </p:cNvPr>
          <p:cNvSpPr txBox="1"/>
          <p:nvPr/>
        </p:nvSpPr>
        <p:spPr>
          <a:xfrm>
            <a:off x="163205" y="4127354"/>
            <a:ext cx="3960440" cy="1754326"/>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50% se produce en los hogares.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en los comercios, industrias, oficinas y hospitales.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 restante en otras fuentes.</a:t>
            </a:r>
          </a:p>
        </p:txBody>
      </p:sp>
      <p:pic>
        <p:nvPicPr>
          <p:cNvPr id="13" name="Picture 2" descr="Ver las imágenes de origen">
            <a:extLst>
              <a:ext uri="{FF2B5EF4-FFF2-40B4-BE49-F238E27FC236}">
                <a16:creationId xmlns:a16="http://schemas.microsoft.com/office/drawing/2014/main" id="{44E9DBDC-201B-4159-A849-498C939DEFF6}"/>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867150" y="3542659"/>
            <a:ext cx="5276850" cy="2105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282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25000" r="-25000"/>
          </a:stretch>
        </a:blipFill>
        <a:effectLst/>
      </p:bgPr>
    </p:bg>
    <p:spTree>
      <p:nvGrpSpPr>
        <p:cNvPr id="1" name=""/>
        <p:cNvGrpSpPr/>
        <p:nvPr/>
      </p:nvGrpSpPr>
      <p:grpSpPr>
        <a:xfrm>
          <a:off x="0" y="0"/>
          <a:ext cx="0" cy="0"/>
          <a:chOff x="0" y="0"/>
          <a:chExt cx="0" cy="0"/>
        </a:xfrm>
      </p:grpSpPr>
      <p:pic>
        <p:nvPicPr>
          <p:cNvPr id="5122" name="Picture 2" descr="C:\Users\Coordinación\Desktop\presentacion\Cascada-de-Tamul-en-SLP.jpg"/>
          <p:cNvPicPr>
            <a:picLocks noChangeAspect="1" noChangeArrowheads="1"/>
          </p:cNvPicPr>
          <p:nvPr/>
        </p:nvPicPr>
        <p:blipFill>
          <a:blip r:embed="rId3" cstate="print"/>
          <a:srcRect/>
          <a:stretch>
            <a:fillRect/>
          </a:stretch>
        </p:blipFill>
        <p:spPr bwMode="auto">
          <a:xfrm>
            <a:off x="7236296" y="5661248"/>
            <a:ext cx="1780456" cy="1001507"/>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1">
            <a:extLst>
              <a:ext uri="{FF2B5EF4-FFF2-40B4-BE49-F238E27FC236}">
                <a16:creationId xmlns:a16="http://schemas.microsoft.com/office/drawing/2014/main" id="{4A65BEAA-78AC-474B-8968-558B8EA78E7D}"/>
              </a:ext>
            </a:extLst>
          </p:cNvPr>
          <p:cNvSpPr txBox="1"/>
          <p:nvPr/>
        </p:nvSpPr>
        <p:spPr>
          <a:xfrm>
            <a:off x="1835696" y="260649"/>
            <a:ext cx="540060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Ley de residuos solidos del Distrito Federal</a:t>
            </a:r>
          </a:p>
        </p:txBody>
      </p:sp>
      <p:sp>
        <p:nvSpPr>
          <p:cNvPr id="6" name="CuadroTexto 2">
            <a:extLst>
              <a:ext uri="{FF2B5EF4-FFF2-40B4-BE49-F238E27FC236}">
                <a16:creationId xmlns:a16="http://schemas.microsoft.com/office/drawing/2014/main" id="{4F09B708-A92D-4860-AABF-9D3623632D62}"/>
              </a:ext>
            </a:extLst>
          </p:cNvPr>
          <p:cNvSpPr txBox="1"/>
          <p:nvPr/>
        </p:nvSpPr>
        <p:spPr>
          <a:xfrm>
            <a:off x="1259632" y="1772817"/>
            <a:ext cx="6552728" cy="2949525"/>
          </a:xfrm>
          <a:prstGeom prst="rect">
            <a:avLst/>
          </a:prstGeom>
          <a:noFill/>
        </p:spPr>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partir del 1° de Octubre del 2004, tienes la obligación de separar los residuos urbanos en orgánicos e inorgánicos dentro de:</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Casa, empresa, centros educativos, instituciones publicas/privadas, dependencias gubernamentales y similares, establecimientos mercantiles, industriales y de servicios.</a:t>
            </a:r>
          </a:p>
        </p:txBody>
      </p:sp>
      <p:pic>
        <p:nvPicPr>
          <p:cNvPr id="7" name="Picture 2" descr="Ver las imágenes de origen">
            <a:extLst>
              <a:ext uri="{FF2B5EF4-FFF2-40B4-BE49-F238E27FC236}">
                <a16:creationId xmlns:a16="http://schemas.microsoft.com/office/drawing/2014/main" id="{98EDB0BF-F725-4CC9-97C0-9ECB74302C50}"/>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205070" y="4106932"/>
            <a:ext cx="2371725"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676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0000" r="-10000"/>
          </a:stretch>
        </a:blipFill>
        <a:effectLst/>
      </p:bgPr>
    </p:bg>
    <p:spTree>
      <p:nvGrpSpPr>
        <p:cNvPr id="1" name=""/>
        <p:cNvGrpSpPr/>
        <p:nvPr/>
      </p:nvGrpSpPr>
      <p:grpSpPr>
        <a:xfrm>
          <a:off x="0" y="0"/>
          <a:ext cx="0" cy="0"/>
          <a:chOff x="0" y="0"/>
          <a:chExt cx="0" cy="0"/>
        </a:xfrm>
      </p:grpSpPr>
      <p:pic>
        <p:nvPicPr>
          <p:cNvPr id="7170" name="Picture 2" descr="C:\Users\Coordinación\Desktop\presentacion\turismo.jpg"/>
          <p:cNvPicPr>
            <a:picLocks noChangeAspect="1" noChangeArrowheads="1"/>
          </p:cNvPicPr>
          <p:nvPr/>
        </p:nvPicPr>
        <p:blipFill>
          <a:blip r:embed="rId3" cstate="print"/>
          <a:srcRect/>
          <a:stretch>
            <a:fillRect/>
          </a:stretch>
        </p:blipFill>
        <p:spPr bwMode="auto">
          <a:xfrm>
            <a:off x="6804248" y="5231360"/>
            <a:ext cx="2018707" cy="1365992"/>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Prevención:&#10; Los 3 Rs&#10; Reducir el desperdicio&#10; Reutilizar Lo más posible antes de&#10;desecharlo&#10; Reciclar: dar la oportun..."/>
          <p:cNvPicPr>
            <a:picLocks noChangeAspect="1" noChangeArrowheads="1"/>
          </p:cNvPicPr>
          <p:nvPr/>
        </p:nvPicPr>
        <p:blipFill>
          <a:blip r:embed="rId4" cstate="print"/>
          <a:srcRect/>
          <a:stretch>
            <a:fillRect/>
          </a:stretch>
        </p:blipFill>
        <p:spPr bwMode="auto">
          <a:xfrm>
            <a:off x="1431663" y="836712"/>
            <a:ext cx="6076950" cy="4562476"/>
          </a:xfrm>
          <a:prstGeom prst="rect">
            <a:avLst/>
          </a:prstGeom>
          <a:noFill/>
        </p:spPr>
      </p:pic>
      <p:sp>
        <p:nvSpPr>
          <p:cNvPr id="7" name="CuadroTexto 2">
            <a:extLst>
              <a:ext uri="{FF2B5EF4-FFF2-40B4-BE49-F238E27FC236}">
                <a16:creationId xmlns:a16="http://schemas.microsoft.com/office/drawing/2014/main" id="{DD4CB121-4A38-4C46-B873-BD4FDE10EBD2}"/>
              </a:ext>
            </a:extLst>
          </p:cNvPr>
          <p:cNvSpPr txBox="1"/>
          <p:nvPr/>
        </p:nvSpPr>
        <p:spPr>
          <a:xfrm>
            <a:off x="2215850" y="821008"/>
            <a:ext cx="5292763" cy="63780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8" name="CuadroTexto 3">
            <a:extLst>
              <a:ext uri="{FF2B5EF4-FFF2-40B4-BE49-F238E27FC236}">
                <a16:creationId xmlns:a16="http://schemas.microsoft.com/office/drawing/2014/main" id="{121B19AB-161D-4FC6-9F7B-F053FCB9069D}"/>
              </a:ext>
            </a:extLst>
          </p:cNvPr>
          <p:cNvSpPr txBox="1"/>
          <p:nvPr/>
        </p:nvSpPr>
        <p:spPr>
          <a:xfrm>
            <a:off x="2110031" y="4733365"/>
            <a:ext cx="1097280" cy="246221"/>
          </a:xfrm>
          <a:prstGeom prst="rect">
            <a:avLst/>
          </a:prstGeom>
          <a:solidFill>
            <a:schemeClr val="accent3">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dirty="0">
                <a:ln>
                  <a:noFill/>
                </a:ln>
                <a:solidFill>
                  <a:prstClr val="black"/>
                </a:solidFill>
                <a:effectLst/>
                <a:uLnTx/>
                <a:uFillTx/>
                <a:latin typeface="Tw Cen MT"/>
                <a:ea typeface="+mn-ea"/>
                <a:cs typeface="+mn-cs"/>
              </a:rPr>
              <a:t>Producción total</a:t>
            </a:r>
          </a:p>
        </p:txBody>
      </p:sp>
      <p:sp>
        <p:nvSpPr>
          <p:cNvPr id="9" name="CuadroTexto 4">
            <a:extLst>
              <a:ext uri="{FF2B5EF4-FFF2-40B4-BE49-F238E27FC236}">
                <a16:creationId xmlns:a16="http://schemas.microsoft.com/office/drawing/2014/main" id="{BC877163-AA94-4AD8-8537-A9AADC06A3CF}"/>
              </a:ext>
            </a:extLst>
          </p:cNvPr>
          <p:cNvSpPr txBox="1"/>
          <p:nvPr/>
        </p:nvSpPr>
        <p:spPr>
          <a:xfrm>
            <a:off x="2110031" y="5045336"/>
            <a:ext cx="1376979" cy="246221"/>
          </a:xfrm>
          <a:prstGeom prst="rect">
            <a:avLst/>
          </a:prstGeom>
          <a:solidFill>
            <a:schemeClr val="accent3">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dirty="0">
                <a:ln>
                  <a:noFill/>
                </a:ln>
                <a:solidFill>
                  <a:prstClr val="black"/>
                </a:solidFill>
                <a:effectLst/>
                <a:uLnTx/>
                <a:uFillTx/>
                <a:latin typeface="Tw Cen MT"/>
                <a:ea typeface="+mn-ea"/>
                <a:cs typeface="+mn-cs"/>
              </a:rPr>
              <a:t>Producción per cápita</a:t>
            </a:r>
          </a:p>
        </p:txBody>
      </p:sp>
      <p:sp>
        <p:nvSpPr>
          <p:cNvPr id="6" name="CuadroTexto 1">
            <a:extLst>
              <a:ext uri="{FF2B5EF4-FFF2-40B4-BE49-F238E27FC236}">
                <a16:creationId xmlns:a16="http://schemas.microsoft.com/office/drawing/2014/main" id="{8CFF7577-12F3-4899-B8A2-5F89C487AE34}"/>
              </a:ext>
            </a:extLst>
          </p:cNvPr>
          <p:cNvSpPr txBox="1"/>
          <p:nvPr/>
        </p:nvSpPr>
        <p:spPr>
          <a:xfrm>
            <a:off x="1615179" y="1197202"/>
            <a:ext cx="5701553" cy="523220"/>
          </a:xfrm>
          <a:prstGeom prst="rect">
            <a:avLst/>
          </a:prstGeom>
          <a:solidFill>
            <a:schemeClr val="accent3">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400" b="0" i="0" u="none" strike="noStrike" kern="1200" cap="none" spc="0" normalizeH="0" baseline="0" noProof="0" dirty="0">
                <a:ln>
                  <a:noFill/>
                </a:ln>
                <a:solidFill>
                  <a:prstClr val="black"/>
                </a:solidFill>
                <a:effectLst/>
                <a:uLnTx/>
                <a:uFillTx/>
                <a:latin typeface="Tw Cen MT"/>
                <a:ea typeface="+mn-ea"/>
                <a:cs typeface="+mn-cs"/>
              </a:rPr>
              <a:t>Volumen de residuos solidos municipales per cápita (Kg/día) y por región (toneladas) en México, 2001.</a:t>
            </a:r>
          </a:p>
        </p:txBody>
      </p:sp>
    </p:spTree>
    <p:extLst>
      <p:ext uri="{BB962C8B-B14F-4D97-AF65-F5344CB8AC3E}">
        <p14:creationId xmlns:p14="http://schemas.microsoft.com/office/powerpoint/2010/main" val="2257185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24000" r="-24000"/>
          </a:stretch>
        </a:blipFill>
        <a:effectLst/>
      </p:bgPr>
    </p:bg>
    <p:spTree>
      <p:nvGrpSpPr>
        <p:cNvPr id="1" name=""/>
        <p:cNvGrpSpPr/>
        <p:nvPr/>
      </p:nvGrpSpPr>
      <p:grpSpPr>
        <a:xfrm>
          <a:off x="0" y="0"/>
          <a:ext cx="0" cy="0"/>
          <a:chOff x="0" y="0"/>
          <a:chExt cx="0" cy="0"/>
        </a:xfrm>
      </p:grpSpPr>
      <p:pic>
        <p:nvPicPr>
          <p:cNvPr id="9219" name="Picture 3" descr="C:\Users\Coordinación\Desktop\presentacion\clases-y-tipos-de-ballenas.jpg"/>
          <p:cNvPicPr>
            <a:picLocks noChangeAspect="1" noChangeArrowheads="1"/>
          </p:cNvPicPr>
          <p:nvPr/>
        </p:nvPicPr>
        <p:blipFill>
          <a:blip r:embed="rId2" cstate="print"/>
          <a:srcRect/>
          <a:stretch>
            <a:fillRect/>
          </a:stretch>
        </p:blipFill>
        <p:spPr bwMode="auto">
          <a:xfrm>
            <a:off x="7236296" y="5805264"/>
            <a:ext cx="1546678" cy="883816"/>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1">
            <a:extLst>
              <a:ext uri="{FF2B5EF4-FFF2-40B4-BE49-F238E27FC236}">
                <a16:creationId xmlns:a16="http://schemas.microsoft.com/office/drawing/2014/main" id="{E646832C-AC30-470C-BA0C-32F92905B48F}"/>
              </a:ext>
            </a:extLst>
          </p:cNvPr>
          <p:cNvSpPr txBox="1"/>
          <p:nvPr/>
        </p:nvSpPr>
        <p:spPr>
          <a:xfrm>
            <a:off x="3510666" y="216498"/>
            <a:ext cx="3960440" cy="2893100"/>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black"/>
                </a:solidFill>
                <a:effectLst/>
                <a:uLnTx/>
                <a:uFillTx/>
                <a:latin typeface="Tw Cen MT"/>
                <a:ea typeface="+mn-ea"/>
                <a:cs typeface="+mn-cs"/>
              </a:rPr>
              <a:t>Prevención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Los </a:t>
            </a:r>
            <a:r>
              <a:rPr kumimoji="0" lang="es-MX" sz="1800" b="1" i="0" u="none" strike="noStrike" kern="1200" cap="none" spc="0" normalizeH="0" baseline="0" noProof="0" dirty="0">
                <a:ln>
                  <a:noFill/>
                </a:ln>
                <a:solidFill>
                  <a:prstClr val="black"/>
                </a:solidFill>
                <a:effectLst/>
                <a:uLnTx/>
                <a:uFillTx/>
                <a:latin typeface="Tw Cen MT"/>
                <a:ea typeface="+mn-ea"/>
                <a:cs typeface="+mn-cs"/>
              </a:rPr>
              <a:t>3 RS</a:t>
            </a:r>
            <a:r>
              <a:rPr kumimoji="0" lang="es-MX" sz="1800" b="0" i="0" u="none" strike="noStrike" kern="1200" cap="none" spc="0" normalizeH="0" baseline="0" noProof="0" dirty="0">
                <a:ln>
                  <a:noFill/>
                </a:ln>
                <a:solidFill>
                  <a:prstClr val="black"/>
                </a:solidFill>
                <a:effectLst/>
                <a:uLnTx/>
                <a:uFillTx/>
                <a:latin typeface="Tw Cen M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1" i="0" u="none" strike="noStrike" kern="1200" cap="none" spc="0" normalizeH="0" baseline="0" noProof="0" dirty="0">
                <a:ln>
                  <a:noFill/>
                </a:ln>
                <a:solidFill>
                  <a:prstClr val="black"/>
                </a:solidFill>
                <a:effectLst/>
                <a:uLnTx/>
                <a:uFillTx/>
                <a:latin typeface="Tw Cen MT"/>
                <a:ea typeface="+mn-ea"/>
                <a:cs typeface="+mn-cs"/>
              </a:rPr>
              <a:t>Reducir</a:t>
            </a:r>
            <a:r>
              <a:rPr kumimoji="0" lang="es-MX" sz="1800" b="0" i="0" u="none" strike="noStrike" kern="1200" cap="none" spc="0" normalizeH="0" baseline="0" noProof="0" dirty="0">
                <a:ln>
                  <a:noFill/>
                </a:ln>
                <a:solidFill>
                  <a:prstClr val="black"/>
                </a:solidFill>
                <a:effectLst/>
                <a:uLnTx/>
                <a:uFillTx/>
                <a:latin typeface="Tw Cen MT"/>
                <a:ea typeface="+mn-ea"/>
                <a:cs typeface="+mn-cs"/>
              </a:rPr>
              <a:t> el desperdicio.</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1" i="0" u="none" strike="noStrike" kern="1200" cap="none" spc="0" normalizeH="0" baseline="0" noProof="0" dirty="0">
                <a:ln>
                  <a:noFill/>
                </a:ln>
                <a:solidFill>
                  <a:prstClr val="black"/>
                </a:solidFill>
                <a:effectLst/>
                <a:uLnTx/>
                <a:uFillTx/>
                <a:latin typeface="Tw Cen MT"/>
                <a:ea typeface="+mn-ea"/>
                <a:cs typeface="+mn-cs"/>
              </a:rPr>
              <a:t>Reutilizar</a:t>
            </a:r>
            <a:r>
              <a:rPr kumimoji="0" lang="es-MX" sz="1800" b="0" i="0" u="none" strike="noStrike" kern="1200" cap="none" spc="0" normalizeH="0" baseline="0" noProof="0" dirty="0">
                <a:ln>
                  <a:noFill/>
                </a:ln>
                <a:solidFill>
                  <a:prstClr val="black"/>
                </a:solidFill>
                <a:effectLst/>
                <a:uLnTx/>
                <a:uFillTx/>
                <a:latin typeface="Tw Cen MT"/>
                <a:ea typeface="+mn-ea"/>
                <a:cs typeface="+mn-cs"/>
              </a:rPr>
              <a:t> lo mas posible antes de desecharlo.</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1" i="0" u="none" strike="noStrike" kern="1200" cap="none" spc="0" normalizeH="0" baseline="0" noProof="0" dirty="0">
                <a:ln>
                  <a:noFill/>
                </a:ln>
                <a:solidFill>
                  <a:prstClr val="black"/>
                </a:solidFill>
                <a:effectLst/>
                <a:uLnTx/>
                <a:uFillTx/>
                <a:latin typeface="Tw Cen MT"/>
                <a:ea typeface="+mn-ea"/>
                <a:cs typeface="+mn-cs"/>
              </a:rPr>
              <a:t>Reciclar </a:t>
            </a:r>
            <a:r>
              <a:rPr kumimoji="0" lang="es-MX" sz="1800" b="0" i="0" u="none" strike="noStrike" kern="1200" cap="none" spc="0" normalizeH="0" baseline="0" noProof="0" dirty="0">
                <a:ln>
                  <a:noFill/>
                </a:ln>
                <a:solidFill>
                  <a:prstClr val="black"/>
                </a:solidFill>
                <a:effectLst/>
                <a:uLnTx/>
                <a:uFillTx/>
                <a:latin typeface="Tw Cen MT"/>
                <a:ea typeface="+mn-ea"/>
                <a:cs typeface="+mn-cs"/>
              </a:rPr>
              <a:t>dar la oportunidad de que la industria recicle el material que ha sido separado en la fuente o clasificado. </a:t>
            </a:r>
          </a:p>
        </p:txBody>
      </p:sp>
      <p:sp>
        <p:nvSpPr>
          <p:cNvPr id="6" name="CuadroTexto 2">
            <a:extLst>
              <a:ext uri="{FF2B5EF4-FFF2-40B4-BE49-F238E27FC236}">
                <a16:creationId xmlns:a16="http://schemas.microsoft.com/office/drawing/2014/main" id="{C41D609C-3A25-40B3-A40E-8AB7C5AAF418}"/>
              </a:ext>
            </a:extLst>
          </p:cNvPr>
          <p:cNvSpPr txBox="1"/>
          <p:nvPr/>
        </p:nvSpPr>
        <p:spPr>
          <a:xfrm>
            <a:off x="594342" y="2463267"/>
            <a:ext cx="2592288"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4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Composta</a:t>
            </a:r>
          </a:p>
        </p:txBody>
      </p:sp>
      <p:sp>
        <p:nvSpPr>
          <p:cNvPr id="7" name="CuadroTexto 3">
            <a:extLst>
              <a:ext uri="{FF2B5EF4-FFF2-40B4-BE49-F238E27FC236}">
                <a16:creationId xmlns:a16="http://schemas.microsoft.com/office/drawing/2014/main" id="{5222B8BB-B25C-4D6A-9B00-8B4D86E2489F}"/>
              </a:ext>
            </a:extLst>
          </p:cNvPr>
          <p:cNvSpPr txBox="1"/>
          <p:nvPr/>
        </p:nvSpPr>
        <p:spPr>
          <a:xfrm>
            <a:off x="436244" y="3384850"/>
            <a:ext cx="7056784" cy="286232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prstClr val="black"/>
                </a:solidFill>
                <a:effectLst/>
                <a:uLnTx/>
                <a:uFillTx/>
                <a:latin typeface="Tw Cen MT"/>
                <a:ea typeface="+mn-ea"/>
                <a:cs typeface="+mn-cs"/>
              </a:rPr>
              <a:t>Si reciclamos: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1 lata de aluminio – Ahorramos energía para un televisor encendido por 3 horas.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26 botellas de PET – Se elabora un traje de poliéster.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1 tonelada de papel – Ahorramos 440 mil litros de agua, 7,600Kw/h de energía eléctrica y 2m de espacio en el relleno sanitario.</a:t>
            </a:r>
          </a:p>
        </p:txBody>
      </p:sp>
      <p:sp>
        <p:nvSpPr>
          <p:cNvPr id="8" name="CuadroTexto 4">
            <a:extLst>
              <a:ext uri="{FF2B5EF4-FFF2-40B4-BE49-F238E27FC236}">
                <a16:creationId xmlns:a16="http://schemas.microsoft.com/office/drawing/2014/main" id="{68BF92A6-1400-4034-B482-9C09C682381F}"/>
              </a:ext>
            </a:extLst>
          </p:cNvPr>
          <p:cNvSpPr txBox="1"/>
          <p:nvPr/>
        </p:nvSpPr>
        <p:spPr>
          <a:xfrm>
            <a:off x="4178555" y="5833123"/>
            <a:ext cx="36004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dirty="0">
                <a:ln>
                  <a:noFill/>
                </a:ln>
                <a:solidFill>
                  <a:prstClr val="black"/>
                </a:solidFill>
                <a:effectLst/>
                <a:uLnTx/>
                <a:uFillTx/>
                <a:latin typeface="Tw Cen MT"/>
                <a:ea typeface="+mn-ea"/>
                <a:cs typeface="+mn-cs"/>
              </a:rPr>
              <a:t>3</a:t>
            </a:r>
          </a:p>
        </p:txBody>
      </p:sp>
      <p:pic>
        <p:nvPicPr>
          <p:cNvPr id="9" name="Picture 2" descr="Contaminación del Aire&#10; Emisiones del transporte urbano, de&#10;industriales, Basurales (metano, malos&#10;olores).&#10; Quema de ba...">
            <a:extLst>
              <a:ext uri="{FF2B5EF4-FFF2-40B4-BE49-F238E27FC236}">
                <a16:creationId xmlns:a16="http://schemas.microsoft.com/office/drawing/2014/main" id="{AF37F05C-B418-4B29-97AD-77C382260E20}"/>
              </a:ext>
            </a:extLst>
          </p:cNvPr>
          <p:cNvPicPr>
            <a:picLocks noChangeAspect="1" noChangeArrowheads="1"/>
          </p:cNvPicPr>
          <p:nvPr/>
        </p:nvPicPr>
        <p:blipFill rotWithShape="1">
          <a:blip r:embed="rId3" cstate="print"/>
          <a:srcRect l="5526" t="6371" r="69791" b="63021"/>
          <a:stretch/>
        </p:blipFill>
        <p:spPr bwMode="auto">
          <a:xfrm>
            <a:off x="594342" y="474916"/>
            <a:ext cx="2088232" cy="1944216"/>
          </a:xfrm>
          <a:prstGeom prst="rect">
            <a:avLst/>
          </a:prstGeom>
          <a:noFill/>
        </p:spPr>
      </p:pic>
      <p:cxnSp>
        <p:nvCxnSpPr>
          <p:cNvPr id="10" name="Conector recto 7">
            <a:extLst>
              <a:ext uri="{FF2B5EF4-FFF2-40B4-BE49-F238E27FC236}">
                <a16:creationId xmlns:a16="http://schemas.microsoft.com/office/drawing/2014/main" id="{5D3C7A67-EA6C-4D38-BE62-6960FB848302}"/>
              </a:ext>
            </a:extLst>
          </p:cNvPr>
          <p:cNvCxnSpPr/>
          <p:nvPr/>
        </p:nvCxnSpPr>
        <p:spPr>
          <a:xfrm flipH="1">
            <a:off x="270306" y="474916"/>
            <a:ext cx="2412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Conector recto 9">
            <a:extLst>
              <a:ext uri="{FF2B5EF4-FFF2-40B4-BE49-F238E27FC236}">
                <a16:creationId xmlns:a16="http://schemas.microsoft.com/office/drawing/2014/main" id="{39AF5D91-B639-4020-A7B0-366662CFFFF3}"/>
              </a:ext>
            </a:extLst>
          </p:cNvPr>
          <p:cNvCxnSpPr/>
          <p:nvPr/>
        </p:nvCxnSpPr>
        <p:spPr>
          <a:xfrm>
            <a:off x="270306" y="474916"/>
            <a:ext cx="0" cy="247788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560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5000" r="-15000"/>
          </a:stretch>
        </a:blipFill>
        <a:effectLst/>
      </p:bgPr>
    </p:bg>
    <p:spTree>
      <p:nvGrpSpPr>
        <p:cNvPr id="1" name=""/>
        <p:cNvGrpSpPr/>
        <p:nvPr/>
      </p:nvGrpSpPr>
      <p:grpSpPr>
        <a:xfrm>
          <a:off x="0" y="0"/>
          <a:ext cx="0" cy="0"/>
          <a:chOff x="0" y="0"/>
          <a:chExt cx="0" cy="0"/>
        </a:xfrm>
      </p:grpSpPr>
      <p:pic>
        <p:nvPicPr>
          <p:cNvPr id="8194" name="Picture 2" descr="C:\Users\Coordinación\Desktop\presentacion\xhoteles-boutique-de-mexico-islas-marietas1-2zigiz6viav9cnj7wql6v4.jpg.pagespeed.ic.MyI6k998zc.jpg"/>
          <p:cNvPicPr>
            <a:picLocks noChangeAspect="1" noChangeArrowheads="1"/>
          </p:cNvPicPr>
          <p:nvPr/>
        </p:nvPicPr>
        <p:blipFill>
          <a:blip r:embed="rId3" cstate="print"/>
          <a:srcRect b="3684"/>
          <a:stretch>
            <a:fillRect/>
          </a:stretch>
        </p:blipFill>
        <p:spPr bwMode="auto">
          <a:xfrm>
            <a:off x="7380312" y="5733256"/>
            <a:ext cx="1584176" cy="971143"/>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Rectángulo: esquinas diagonales cortadas 11">
            <a:extLst>
              <a:ext uri="{FF2B5EF4-FFF2-40B4-BE49-F238E27FC236}">
                <a16:creationId xmlns:a16="http://schemas.microsoft.com/office/drawing/2014/main" id="{D77BC56F-8F51-4F9B-AC21-58A891CA6818}"/>
              </a:ext>
            </a:extLst>
          </p:cNvPr>
          <p:cNvSpPr/>
          <p:nvPr/>
        </p:nvSpPr>
        <p:spPr>
          <a:xfrm>
            <a:off x="4562594" y="4900531"/>
            <a:ext cx="1728192" cy="828963"/>
          </a:xfrm>
          <a:prstGeom prst="snip2Diag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Tw Cen MT"/>
              <a:ea typeface="+mn-ea"/>
              <a:cs typeface="+mn-cs"/>
            </a:endParaRPr>
          </a:p>
        </p:txBody>
      </p:sp>
      <p:sp>
        <p:nvSpPr>
          <p:cNvPr id="6" name="CuadroTexto 1">
            <a:extLst>
              <a:ext uri="{FF2B5EF4-FFF2-40B4-BE49-F238E27FC236}">
                <a16:creationId xmlns:a16="http://schemas.microsoft.com/office/drawing/2014/main" id="{26EC025A-4DD9-44E6-AF87-E2BAF699065F}"/>
              </a:ext>
            </a:extLst>
          </p:cNvPr>
          <p:cNvSpPr txBox="1"/>
          <p:nvPr/>
        </p:nvSpPr>
        <p:spPr>
          <a:xfrm>
            <a:off x="785266" y="152479"/>
            <a:ext cx="511256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Contaminación del aire</a:t>
            </a:r>
          </a:p>
        </p:txBody>
      </p:sp>
      <p:sp>
        <p:nvSpPr>
          <p:cNvPr id="7" name="CuadroTexto 2">
            <a:extLst>
              <a:ext uri="{FF2B5EF4-FFF2-40B4-BE49-F238E27FC236}">
                <a16:creationId xmlns:a16="http://schemas.microsoft.com/office/drawing/2014/main" id="{71FF27E9-7EEC-472F-BB91-E2457AEF0E6B}"/>
              </a:ext>
            </a:extLst>
          </p:cNvPr>
          <p:cNvSpPr txBox="1"/>
          <p:nvPr/>
        </p:nvSpPr>
        <p:spPr>
          <a:xfrm>
            <a:off x="533238" y="1121975"/>
            <a:ext cx="5616624" cy="2862322"/>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Emisiones del transporte urbano, de industriales, basurales (metano, malos olores).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Quema de basura (CO2 y gases tóxicos).</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Incendios forestales (CO2).</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Fumigaciones aéreas (líquidos tóxicos en suspensión)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
        <p:nvSpPr>
          <p:cNvPr id="8" name="CuadroTexto 3">
            <a:extLst>
              <a:ext uri="{FF2B5EF4-FFF2-40B4-BE49-F238E27FC236}">
                <a16:creationId xmlns:a16="http://schemas.microsoft.com/office/drawing/2014/main" id="{38AE86A2-3494-4857-BEFE-F844BA43F87F}"/>
              </a:ext>
            </a:extLst>
          </p:cNvPr>
          <p:cNvSpPr txBox="1"/>
          <p:nvPr/>
        </p:nvSpPr>
        <p:spPr>
          <a:xfrm>
            <a:off x="560662" y="4506352"/>
            <a:ext cx="2808312" cy="646331"/>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Los medios de transporte se multiplican.</a:t>
            </a:r>
          </a:p>
        </p:txBody>
      </p:sp>
      <p:sp>
        <p:nvSpPr>
          <p:cNvPr id="9" name="CuadroTexto 4">
            <a:extLst>
              <a:ext uri="{FF2B5EF4-FFF2-40B4-BE49-F238E27FC236}">
                <a16:creationId xmlns:a16="http://schemas.microsoft.com/office/drawing/2014/main" id="{3E0EEAFE-4181-4A4F-8291-54B802D2C759}"/>
              </a:ext>
            </a:extLst>
          </p:cNvPr>
          <p:cNvSpPr txBox="1"/>
          <p:nvPr/>
        </p:nvSpPr>
        <p:spPr>
          <a:xfrm>
            <a:off x="560662" y="5351571"/>
            <a:ext cx="2808312" cy="646331"/>
          </a:xfrm>
          <a:prstGeom prst="rect">
            <a:avLst/>
          </a:prstGeom>
          <a:noFill/>
          <a:ln>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Dependencia al automóvil.</a:t>
            </a:r>
          </a:p>
        </p:txBody>
      </p:sp>
      <p:sp>
        <p:nvSpPr>
          <p:cNvPr id="10" name="CuadroTexto 5">
            <a:extLst>
              <a:ext uri="{FF2B5EF4-FFF2-40B4-BE49-F238E27FC236}">
                <a16:creationId xmlns:a16="http://schemas.microsoft.com/office/drawing/2014/main" id="{A55EF47D-BFB6-420D-BF43-3A37362DEC52}"/>
              </a:ext>
            </a:extLst>
          </p:cNvPr>
          <p:cNvSpPr txBox="1"/>
          <p:nvPr/>
        </p:nvSpPr>
        <p:spPr>
          <a:xfrm>
            <a:off x="4562594" y="4940141"/>
            <a:ext cx="1728192" cy="646331"/>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Tw Cen MT"/>
                <a:ea typeface="+mn-ea"/>
                <a:cs typeface="+mn-cs"/>
              </a:rPr>
              <a:t>Contaminación atmosférica</a:t>
            </a:r>
          </a:p>
        </p:txBody>
      </p:sp>
      <p:cxnSp>
        <p:nvCxnSpPr>
          <p:cNvPr id="11" name="Conector recto 7">
            <a:extLst>
              <a:ext uri="{FF2B5EF4-FFF2-40B4-BE49-F238E27FC236}">
                <a16:creationId xmlns:a16="http://schemas.microsoft.com/office/drawing/2014/main" id="{C2617196-BFCC-4EF8-B5A4-CEADDB64444D}"/>
              </a:ext>
            </a:extLst>
          </p:cNvPr>
          <p:cNvCxnSpPr>
            <a:cxnSpLocks/>
          </p:cNvCxnSpPr>
          <p:nvPr/>
        </p:nvCxnSpPr>
        <p:spPr>
          <a:xfrm flipH="1" flipV="1">
            <a:off x="3368974" y="4506353"/>
            <a:ext cx="1193620" cy="405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9">
            <a:extLst>
              <a:ext uri="{FF2B5EF4-FFF2-40B4-BE49-F238E27FC236}">
                <a16:creationId xmlns:a16="http://schemas.microsoft.com/office/drawing/2014/main" id="{BB8F6A02-3852-4986-94B2-1CC52A30EA88}"/>
              </a:ext>
            </a:extLst>
          </p:cNvPr>
          <p:cNvCxnSpPr/>
          <p:nvPr/>
        </p:nvCxnSpPr>
        <p:spPr>
          <a:xfrm flipH="1">
            <a:off x="3367428" y="5586471"/>
            <a:ext cx="1195166" cy="41143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2" descr="Ver las imágenes de origen">
            <a:extLst>
              <a:ext uri="{FF2B5EF4-FFF2-40B4-BE49-F238E27FC236}">
                <a16:creationId xmlns:a16="http://schemas.microsoft.com/office/drawing/2014/main" id="{0D30AB47-A57D-49E8-A40F-38A388A075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0786" y="2023226"/>
            <a:ext cx="267652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57485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1000" r="-11000"/>
          </a:stretch>
        </a:blipFill>
        <a:effectLst/>
      </p:bgPr>
    </p:bg>
    <p:spTree>
      <p:nvGrpSpPr>
        <p:cNvPr id="1" name=""/>
        <p:cNvGrpSpPr/>
        <p:nvPr/>
      </p:nvGrpSpPr>
      <p:grpSpPr>
        <a:xfrm>
          <a:off x="0" y="0"/>
          <a:ext cx="0" cy="0"/>
          <a:chOff x="0" y="0"/>
          <a:chExt cx="0" cy="0"/>
        </a:xfrm>
      </p:grpSpPr>
      <p:pic>
        <p:nvPicPr>
          <p:cNvPr id="11266" name="Picture 2" descr="Resultado de imagen para diversidad natural"/>
          <p:cNvPicPr>
            <a:picLocks noChangeAspect="1" noChangeArrowheads="1"/>
          </p:cNvPicPr>
          <p:nvPr/>
        </p:nvPicPr>
        <p:blipFill>
          <a:blip r:embed="rId3" cstate="print"/>
          <a:srcRect/>
          <a:stretch>
            <a:fillRect/>
          </a:stretch>
        </p:blipFill>
        <p:spPr bwMode="auto">
          <a:xfrm>
            <a:off x="7236296" y="5517232"/>
            <a:ext cx="1727328" cy="1152128"/>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1">
            <a:extLst>
              <a:ext uri="{FF2B5EF4-FFF2-40B4-BE49-F238E27FC236}">
                <a16:creationId xmlns:a16="http://schemas.microsoft.com/office/drawing/2014/main" id="{32948EF5-1B3F-4E88-BB16-360CF2DC1B91}"/>
              </a:ext>
            </a:extLst>
          </p:cNvPr>
          <p:cNvSpPr txBox="1"/>
          <p:nvPr/>
        </p:nvSpPr>
        <p:spPr>
          <a:xfrm>
            <a:off x="1954923" y="295583"/>
            <a:ext cx="460851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Pronostica el tiempo</a:t>
            </a:r>
          </a:p>
        </p:txBody>
      </p:sp>
      <p:sp>
        <p:nvSpPr>
          <p:cNvPr id="6" name="CuadroTexto 2">
            <a:extLst>
              <a:ext uri="{FF2B5EF4-FFF2-40B4-BE49-F238E27FC236}">
                <a16:creationId xmlns:a16="http://schemas.microsoft.com/office/drawing/2014/main" id="{CFE1C450-5732-4237-A4D6-E9327F6F8F47}"/>
              </a:ext>
            </a:extLst>
          </p:cNvPr>
          <p:cNvSpPr txBox="1"/>
          <p:nvPr/>
        </p:nvSpPr>
        <p:spPr>
          <a:xfrm>
            <a:off x="1666891" y="1159678"/>
            <a:ext cx="6408712" cy="188199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 daño a la atmosfera de la Tierra y al clima parece un problema tan masivo que nuestra reacción inicial es preguntar: </a:t>
            </a:r>
            <a:r>
              <a:rPr kumimoji="0" lang="es-MX"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¿Qué diferencia puede hacer una persona?</a:t>
            </a:r>
          </a:p>
        </p:txBody>
      </p:sp>
      <p:sp>
        <p:nvSpPr>
          <p:cNvPr id="7" name="CuadroTexto 3">
            <a:extLst>
              <a:ext uri="{FF2B5EF4-FFF2-40B4-BE49-F238E27FC236}">
                <a16:creationId xmlns:a16="http://schemas.microsoft.com/office/drawing/2014/main" id="{B964A9EE-163C-4D7E-A409-816D4C0CAC9C}"/>
              </a:ext>
            </a:extLst>
          </p:cNvPr>
          <p:cNvSpPr txBox="1"/>
          <p:nvPr/>
        </p:nvSpPr>
        <p:spPr>
          <a:xfrm>
            <a:off x="6027440" y="3109991"/>
            <a:ext cx="2376264" cy="707886"/>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Adelgazamiento de capa de ozono</a:t>
            </a:r>
          </a:p>
        </p:txBody>
      </p:sp>
      <p:sp>
        <p:nvSpPr>
          <p:cNvPr id="8" name="CuadroTexto 4">
            <a:extLst>
              <a:ext uri="{FF2B5EF4-FFF2-40B4-BE49-F238E27FC236}">
                <a16:creationId xmlns:a16="http://schemas.microsoft.com/office/drawing/2014/main" id="{30ABBF67-DEE7-4733-9CF5-E7F2B4061CC1}"/>
              </a:ext>
            </a:extLst>
          </p:cNvPr>
          <p:cNvSpPr txBox="1"/>
          <p:nvPr/>
        </p:nvSpPr>
        <p:spPr>
          <a:xfrm>
            <a:off x="6279468" y="4328030"/>
            <a:ext cx="1872208" cy="707886"/>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Calentamiento global</a:t>
            </a:r>
          </a:p>
        </p:txBody>
      </p:sp>
      <p:pic>
        <p:nvPicPr>
          <p:cNvPr id="9" name="Picture 2" descr="Ver las imágenes de origen">
            <a:extLst>
              <a:ext uri="{FF2B5EF4-FFF2-40B4-BE49-F238E27FC236}">
                <a16:creationId xmlns:a16="http://schemas.microsoft.com/office/drawing/2014/main" id="{FDC34F7B-F39A-499C-8203-C146BF9356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0009" y="3109991"/>
            <a:ext cx="3810000" cy="2771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724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12290" name="Picture 2" descr="Resultado de imagen para cocodrilario"/>
          <p:cNvPicPr>
            <a:picLocks noChangeAspect="1" noChangeArrowheads="1"/>
          </p:cNvPicPr>
          <p:nvPr/>
        </p:nvPicPr>
        <p:blipFill>
          <a:blip r:embed="rId2" cstate="print"/>
          <a:srcRect/>
          <a:stretch>
            <a:fillRect/>
          </a:stretch>
        </p:blipFill>
        <p:spPr bwMode="auto">
          <a:xfrm>
            <a:off x="7308304" y="5589240"/>
            <a:ext cx="1522140" cy="1141605"/>
          </a:xfrm>
          <a:prstGeom prst="roundRect">
            <a:avLst>
              <a:gd name="adj" fmla="val 4167"/>
            </a:avLst>
          </a:prstGeom>
          <a:solidFill>
            <a:srgbClr val="FFFFFF"/>
          </a:solidFill>
          <a:ln w="1905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Título 1"/>
          <p:cNvSpPr txBox="1">
            <a:spLocks/>
          </p:cNvSpPr>
          <p:nvPr/>
        </p:nvSpPr>
        <p:spPr>
          <a:xfrm>
            <a:off x="1115616" y="1052736"/>
            <a:ext cx="3240360" cy="1080120"/>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s-MX" sz="4400" b="1" i="0" u="none" strike="noStrike" kern="1200" cap="all" spc="100" normalizeH="0" baseline="0" noProof="0" dirty="0">
                <a:ln>
                  <a:noFill/>
                </a:ln>
                <a:solidFill>
                  <a:prstClr val="black"/>
                </a:solidFill>
                <a:effectLst/>
                <a:uLnTx/>
                <a:uFillTx/>
                <a:latin typeface="Tw Cen MT Condensed"/>
                <a:ea typeface="+mj-ea"/>
                <a:cs typeface="+mj-cs"/>
              </a:rPr>
              <a:t>bibliografía</a:t>
            </a:r>
          </a:p>
        </p:txBody>
      </p:sp>
      <p:sp>
        <p:nvSpPr>
          <p:cNvPr id="2" name="Título 1">
            <a:extLst>
              <a:ext uri="{FF2B5EF4-FFF2-40B4-BE49-F238E27FC236}">
                <a16:creationId xmlns:a16="http://schemas.microsoft.com/office/drawing/2014/main" id="{C695452C-4F13-42CB-B7E6-E9641C616C57}"/>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693982E1-00E4-4B2C-AA7D-99A2894D0DC2}"/>
              </a:ext>
            </a:extLst>
          </p:cNvPr>
          <p:cNvSpPr>
            <a:spLocks noGrp="1"/>
          </p:cNvSpPr>
          <p:nvPr>
            <p:ph idx="1"/>
          </p:nvPr>
        </p:nvSpPr>
        <p:spPr/>
        <p:txBody>
          <a:bodyPr/>
          <a:lstStyle/>
          <a:p>
            <a:pPr lvl="0"/>
            <a:r>
              <a:rPr lang="es-MX" dirty="0" err="1"/>
              <a:t>Acerenza</a:t>
            </a:r>
            <a:r>
              <a:rPr lang="es-MX" dirty="0"/>
              <a:t>, Miguel Ángel. (2006). Efectos económicos, socioculturales y ambientales del Turismo. México: Trillas. </a:t>
            </a:r>
          </a:p>
          <a:p>
            <a:pPr lvl="0"/>
            <a:r>
              <a:rPr lang="es-MX" dirty="0"/>
              <a:t>Axel, R. (2014). Percepción de los residentes locales sobre los impactos sociales del turismo en su comunidad: un estudio longitudinal en el centro integralmente planeado (CIP) Huatulco, México (Tesis de Licenciatura). UAEM, Texcoco, Edo. de México.</a:t>
            </a:r>
          </a:p>
          <a:p>
            <a:pPr lvl="0"/>
            <a:r>
              <a:rPr lang="es-MX" dirty="0"/>
              <a:t>Bello, A. (2012). El turismo como participante en la prostitución. Perspectiva de los residentes del Centro Histórico de la Ciudad de México (Tesis de Licenciatura). UAEM, Texcoco, Edo. de México. </a:t>
            </a:r>
          </a:p>
          <a:p>
            <a:pPr lvl="0"/>
            <a:r>
              <a:rPr lang="es-MX" dirty="0"/>
              <a:t>Enciso, M. (2012). Actitud de la comunidad de Macheros, Estado de México hacia el turismo (Tesis de Licenciatura). UAEM, Texcoco, Edo. de México.</a:t>
            </a:r>
          </a:p>
          <a:p>
            <a:endParaRPr lang="es-MX" dirty="0"/>
          </a:p>
        </p:txBody>
      </p:sp>
    </p:spTree>
    <p:extLst>
      <p:ext uri="{BB962C8B-B14F-4D97-AF65-F5344CB8AC3E}">
        <p14:creationId xmlns:p14="http://schemas.microsoft.com/office/powerpoint/2010/main" val="3365640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t="-8000" b="-8000"/>
          </a:stretch>
        </a:blipFill>
        <a:effectLst/>
      </p:bgPr>
    </p:bg>
    <p:spTree>
      <p:nvGrpSpPr>
        <p:cNvPr id="1" name=""/>
        <p:cNvGrpSpPr/>
        <p:nvPr/>
      </p:nvGrpSpPr>
      <p:grpSpPr>
        <a:xfrm>
          <a:off x="0" y="0"/>
          <a:ext cx="0" cy="0"/>
          <a:chOff x="0" y="0"/>
          <a:chExt cx="0" cy="0"/>
        </a:xfrm>
      </p:grpSpPr>
      <p:pic>
        <p:nvPicPr>
          <p:cNvPr id="26628" name="Picture 4" descr="Resultado de imagen para paisaje agavero"/>
          <p:cNvPicPr>
            <a:picLocks noChangeAspect="1" noChangeArrowheads="1"/>
          </p:cNvPicPr>
          <p:nvPr/>
        </p:nvPicPr>
        <p:blipFill>
          <a:blip r:embed="rId3" cstate="print"/>
          <a:srcRect/>
          <a:stretch>
            <a:fillRect/>
          </a:stretch>
        </p:blipFill>
        <p:spPr bwMode="auto">
          <a:xfrm>
            <a:off x="7380312" y="5373216"/>
            <a:ext cx="1582058" cy="1296144"/>
          </a:xfrm>
          <a:prstGeom prst="roundRect">
            <a:avLst>
              <a:gd name="adj" fmla="val 4167"/>
            </a:avLst>
          </a:prstGeom>
          <a:solidFill>
            <a:srgbClr val="FFFFFF"/>
          </a:solidFill>
          <a:ln w="1905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Marcador de contenido 2"/>
          <p:cNvSpPr>
            <a:spLocks noGrp="1"/>
          </p:cNvSpPr>
          <p:nvPr>
            <p:ph idx="1"/>
          </p:nvPr>
        </p:nvSpPr>
        <p:spPr>
          <a:xfrm>
            <a:off x="153711" y="548680"/>
            <a:ext cx="8522745" cy="5328591"/>
          </a:xfrm>
        </p:spPr>
        <p:txBody>
          <a:bodyPr>
            <a:noAutofit/>
          </a:bodyPr>
          <a:lstStyle/>
          <a:p>
            <a:pPr algn="just"/>
            <a:r>
              <a:rPr lang="es-MX" dirty="0"/>
              <a:t>García, E. (2014). Actitudes de los residentes locales hacia el turismo de </a:t>
            </a:r>
            <a:r>
              <a:rPr lang="es-MX" dirty="0" err="1"/>
              <a:t>springbreak</a:t>
            </a:r>
            <a:r>
              <a:rPr lang="es-MX" dirty="0"/>
              <a:t> en Cancún, México (Tesis de Licenciatura). UAEM, Texcoco, Edo. de México. García, M. (2012). Impactos socioculturales del turismo, percepción de niños residentes, Bahías de Huatulco, México (Tesis de Licenciatura). UAEM, Texcoco, Edo. de México. </a:t>
            </a:r>
          </a:p>
          <a:p>
            <a:pPr algn="just"/>
            <a:r>
              <a:rPr lang="es-MX" dirty="0"/>
              <a:t>González, J. (2012). Impactos socioculturales del turismo en el centro integralmente planeado de Loreto, Baja California Sur, México. Percepción de los residentes locales (Tesis de Licenciatura). UAEM, Texcoco, Edo. de México. </a:t>
            </a:r>
          </a:p>
          <a:p>
            <a:pPr algn="just"/>
            <a:r>
              <a:rPr lang="es-MX" dirty="0"/>
              <a:t>González, O. (2013). Impacto del turismo en el idioma inglés de los vendedores de artesanías en la zona arqueológica de San Juan Teotihuacan, Estado de México (Tesis de Licenciatura). UAEM, Texcoco, Edo. de México.</a:t>
            </a:r>
          </a:p>
          <a:p>
            <a:pPr algn="just"/>
            <a:r>
              <a:rPr lang="es-MX" dirty="0"/>
              <a:t> Hernández, T. (2013). Impactos culturales del turismo de nostalgia: Una perspectiva desde la comunidad El </a:t>
            </a:r>
            <a:r>
              <a:rPr lang="es-MX" dirty="0" err="1"/>
              <a:t>Tephé</a:t>
            </a:r>
            <a:r>
              <a:rPr lang="es-MX" dirty="0"/>
              <a:t> Hidalgo, México (Tesis de Licenciatura). UAEM, Texcoco, Edo. de México. </a:t>
            </a:r>
          </a:p>
          <a:p>
            <a:pPr algn="just"/>
            <a:r>
              <a:rPr lang="es-MX" dirty="0"/>
              <a:t>Monterrubio, Juan Carlos. (2011). Turismo y cambio sociocultural. Una perspectiva conceptual. Madrid, España: Plaza y Valdés.</a:t>
            </a:r>
            <a:endParaRPr lang="es-MX" b="1" dirty="0">
              <a:solidFill>
                <a:schemeClr val="tx1"/>
              </a:solidFill>
            </a:endParaRPr>
          </a:p>
        </p:txBody>
      </p:sp>
    </p:spTree>
    <p:extLst>
      <p:ext uri="{BB962C8B-B14F-4D97-AF65-F5344CB8AC3E}">
        <p14:creationId xmlns:p14="http://schemas.microsoft.com/office/powerpoint/2010/main" val="2990870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cstate="print"/>
          <a:srcRect l="46667" t="7077"/>
          <a:stretch/>
        </p:blipFill>
        <p:spPr bwMode="auto">
          <a:xfrm>
            <a:off x="4355976" y="559895"/>
            <a:ext cx="4032448" cy="5282242"/>
          </a:xfrm>
          <a:prstGeom prst="rect">
            <a:avLst/>
          </a:prstGeom>
          <a:noFill/>
          <a:ln w="9525">
            <a:noFill/>
            <a:miter lim="800000"/>
            <a:headEnd/>
            <a:tailEnd/>
          </a:ln>
        </p:spPr>
      </p:pic>
      <p:pic>
        <p:nvPicPr>
          <p:cNvPr id="3" name="Picture 2">
            <a:extLst>
              <a:ext uri="{FF2B5EF4-FFF2-40B4-BE49-F238E27FC236}">
                <a16:creationId xmlns:a16="http://schemas.microsoft.com/office/drawing/2014/main" id="{A13BC4D3-E98F-420E-9D3C-F5E273C5C3A3}"/>
              </a:ext>
            </a:extLst>
          </p:cNvPr>
          <p:cNvPicPr>
            <a:picLocks noChangeAspect="1" noChangeArrowheads="1"/>
          </p:cNvPicPr>
          <p:nvPr/>
        </p:nvPicPr>
        <p:blipFill rotWithShape="1">
          <a:blip r:embed="rId3" cstate="print"/>
          <a:srcRect l="2857" t="15943" r="59048" b="49855"/>
          <a:stretch/>
        </p:blipFill>
        <p:spPr bwMode="auto">
          <a:xfrm>
            <a:off x="827584" y="3287595"/>
            <a:ext cx="2880320" cy="1944216"/>
          </a:xfrm>
          <a:prstGeom prst="rect">
            <a:avLst/>
          </a:prstGeom>
          <a:noFill/>
          <a:ln w="9525">
            <a:noFill/>
            <a:miter lim="800000"/>
            <a:headEnd/>
            <a:tailEnd/>
          </a:ln>
        </p:spPr>
      </p:pic>
      <p:sp>
        <p:nvSpPr>
          <p:cNvPr id="4" name="CuadroTexto 1">
            <a:extLst>
              <a:ext uri="{FF2B5EF4-FFF2-40B4-BE49-F238E27FC236}">
                <a16:creationId xmlns:a16="http://schemas.microsoft.com/office/drawing/2014/main" id="{9490E67C-036D-469B-B8CD-77DAD8B761A9}"/>
              </a:ext>
            </a:extLst>
          </p:cNvPr>
          <p:cNvSpPr txBox="1"/>
          <p:nvPr/>
        </p:nvSpPr>
        <p:spPr>
          <a:xfrm>
            <a:off x="323528" y="1305634"/>
            <a:ext cx="3888432" cy="646331"/>
          </a:xfrm>
          <a:prstGeom prst="rect">
            <a:avLst/>
          </a:prstGeom>
          <a:noFill/>
        </p:spPr>
        <p:txBody>
          <a:bodyPr wrap="square" rtlCol="0">
            <a:spAutoFit/>
          </a:bodyPr>
          <a:lstStyle/>
          <a:p>
            <a:r>
              <a:rPr lang="es-MX" sz="3600" dirty="0">
                <a:latin typeface="Arial" panose="020B0604020202020204" pitchFamily="34" charset="0"/>
                <a:cs typeface="Arial" panose="020B0604020202020204" pitchFamily="34" charset="0"/>
              </a:rPr>
              <a:t>BIODIVERSIDAD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35000" r="-35000"/>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cstate="print"/>
          <a:srcRect l="43541" t="6329" r="7239" b="65267"/>
          <a:stretch/>
        </p:blipFill>
        <p:spPr bwMode="auto">
          <a:xfrm>
            <a:off x="555130" y="3743817"/>
            <a:ext cx="3744416" cy="1615828"/>
          </a:xfrm>
          <a:prstGeom prst="rect">
            <a:avLst/>
          </a:prstGeom>
          <a:noFill/>
          <a:ln w="9525">
            <a:noFill/>
            <a:miter lim="800000"/>
            <a:headEnd/>
            <a:tailEnd/>
          </a:ln>
        </p:spPr>
      </p:pic>
      <p:sp>
        <p:nvSpPr>
          <p:cNvPr id="3" name="CuadroTexto 1">
            <a:extLst>
              <a:ext uri="{FF2B5EF4-FFF2-40B4-BE49-F238E27FC236}">
                <a16:creationId xmlns:a16="http://schemas.microsoft.com/office/drawing/2014/main" id="{F9CFC8D5-A8D7-4BBF-BA26-1078C2CBFD78}"/>
              </a:ext>
            </a:extLst>
          </p:cNvPr>
          <p:cNvSpPr txBox="1"/>
          <p:nvPr/>
        </p:nvSpPr>
        <p:spPr>
          <a:xfrm>
            <a:off x="764259" y="796306"/>
            <a:ext cx="6593804" cy="3277820"/>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es-MX" dirty="0">
                <a:latin typeface="Arial" panose="020B0604020202020204" pitchFamily="34" charset="0"/>
                <a:cs typeface="Arial" panose="020B0604020202020204" pitchFamily="34" charset="0"/>
              </a:rPr>
              <a:t>El 10 % de la biodiversidad de especies en el mundo se encuentra en el territorio mexicano.</a:t>
            </a:r>
          </a:p>
          <a:p>
            <a:pPr marL="285750" indent="-285750" algn="just">
              <a:lnSpc>
                <a:spcPct val="150000"/>
              </a:lnSpc>
              <a:buFont typeface="Wingdings" panose="05000000000000000000" pitchFamily="2" charset="2"/>
              <a:buChar char="Ø"/>
            </a:pPr>
            <a:r>
              <a:rPr lang="es-MX" dirty="0">
                <a:latin typeface="Arial" panose="020B0604020202020204" pitchFamily="34" charset="0"/>
                <a:cs typeface="Arial" panose="020B0604020202020204" pitchFamily="34" charset="0"/>
              </a:rPr>
              <a:t>México junto con Colombia, Indonesia, Brasil, India y Congo son países mega diversos.</a:t>
            </a:r>
          </a:p>
          <a:p>
            <a:pPr marL="285750" indent="-285750" algn="just">
              <a:lnSpc>
                <a:spcPct val="150000"/>
              </a:lnSpc>
              <a:buFont typeface="Wingdings" panose="05000000000000000000" pitchFamily="2" charset="2"/>
              <a:buChar char="Ø"/>
            </a:pPr>
            <a:r>
              <a:rPr lang="es-MX" dirty="0">
                <a:latin typeface="Arial" panose="020B0604020202020204" pitchFamily="34" charset="0"/>
                <a:cs typeface="Arial" panose="020B0604020202020204" pitchFamily="34" charset="0"/>
              </a:rPr>
              <a:t>En cuanto al número de especies, México es el quinto lugar en plantas, primero en reptiles, cuarto en anfibios y segundo en mamíferos.</a:t>
            </a:r>
          </a:p>
          <a:p>
            <a:endParaRPr lang="es-MX" dirty="0"/>
          </a:p>
        </p:txBody>
      </p:sp>
      <p:pic>
        <p:nvPicPr>
          <p:cNvPr id="4" name="Picture 2">
            <a:extLst>
              <a:ext uri="{FF2B5EF4-FFF2-40B4-BE49-F238E27FC236}">
                <a16:creationId xmlns:a16="http://schemas.microsoft.com/office/drawing/2014/main" id="{E4A9BE99-B851-4E74-B1AF-CE1A87D3FF5C}"/>
              </a:ext>
            </a:extLst>
          </p:cNvPr>
          <p:cNvPicPr>
            <a:picLocks noChangeAspect="1" noChangeArrowheads="1"/>
          </p:cNvPicPr>
          <p:nvPr/>
        </p:nvPicPr>
        <p:blipFill rotWithShape="1">
          <a:blip r:embed="rId3" cstate="print"/>
          <a:srcRect l="41648" t="56962" r="11971" b="24051"/>
          <a:stretch/>
        </p:blipFill>
        <p:spPr bwMode="auto">
          <a:xfrm>
            <a:off x="4976219" y="4279525"/>
            <a:ext cx="3528392" cy="1080120"/>
          </a:xfrm>
          <a:prstGeom prst="rect">
            <a:avLst/>
          </a:prstGeom>
          <a:noFill/>
          <a:ln w="9525">
            <a:noFill/>
            <a:miter lim="800000"/>
            <a:headEnd/>
            <a:tailEnd/>
          </a:ln>
        </p:spPr>
      </p:pic>
      <p:pic>
        <p:nvPicPr>
          <p:cNvPr id="5" name="Picture 2">
            <a:extLst>
              <a:ext uri="{FF2B5EF4-FFF2-40B4-BE49-F238E27FC236}">
                <a16:creationId xmlns:a16="http://schemas.microsoft.com/office/drawing/2014/main" id="{E9B2968E-16B2-43FB-B1D3-D09A37E4E7CF}"/>
              </a:ext>
            </a:extLst>
          </p:cNvPr>
          <p:cNvPicPr>
            <a:picLocks noChangeAspect="1" noChangeArrowheads="1"/>
          </p:cNvPicPr>
          <p:nvPr/>
        </p:nvPicPr>
        <p:blipFill rotWithShape="1">
          <a:blip r:embed="rId3" cstate="print"/>
          <a:srcRect l="38808" t="75949"/>
          <a:stretch/>
        </p:blipFill>
        <p:spPr bwMode="auto">
          <a:xfrm>
            <a:off x="4976219" y="5359645"/>
            <a:ext cx="3971600" cy="1167252"/>
          </a:xfrm>
          <a:prstGeom prst="rect">
            <a:avLst/>
          </a:prstGeom>
          <a:noFill/>
          <a:ln w="9525">
            <a:noFill/>
            <a:miter lim="800000"/>
            <a:headEnd/>
            <a:tailEnd/>
          </a:ln>
        </p:spPr>
      </p:pic>
      <p:pic>
        <p:nvPicPr>
          <p:cNvPr id="6" name="Picture 2">
            <a:extLst>
              <a:ext uri="{FF2B5EF4-FFF2-40B4-BE49-F238E27FC236}">
                <a16:creationId xmlns:a16="http://schemas.microsoft.com/office/drawing/2014/main" id="{234A87C3-D307-4B23-8684-849263C07E2D}"/>
              </a:ext>
            </a:extLst>
          </p:cNvPr>
          <p:cNvPicPr>
            <a:picLocks noChangeAspect="1" noChangeArrowheads="1"/>
          </p:cNvPicPr>
          <p:nvPr/>
        </p:nvPicPr>
        <p:blipFill rotWithShape="1">
          <a:blip r:embed="rId3" cstate="print"/>
          <a:srcRect l="38808" t="37974" b="43039"/>
          <a:stretch/>
        </p:blipFill>
        <p:spPr bwMode="auto">
          <a:xfrm>
            <a:off x="193676" y="5446777"/>
            <a:ext cx="4655168" cy="1080120"/>
          </a:xfrm>
          <a:prstGeom prst="rect">
            <a:avLst/>
          </a:prstGeom>
          <a:noFill/>
          <a:ln w="9525">
            <a:noFill/>
            <a:miter lim="800000"/>
            <a:headEnd/>
            <a:tailEnd/>
          </a:ln>
        </p:spPr>
      </p:pic>
      <p:sp>
        <p:nvSpPr>
          <p:cNvPr id="7" name="CuadroTexto 2">
            <a:extLst>
              <a:ext uri="{FF2B5EF4-FFF2-40B4-BE49-F238E27FC236}">
                <a16:creationId xmlns:a16="http://schemas.microsoft.com/office/drawing/2014/main" id="{A5BDD66C-7462-4605-9CA2-B81423D4AF82}"/>
              </a:ext>
            </a:extLst>
          </p:cNvPr>
          <p:cNvSpPr txBox="1"/>
          <p:nvPr/>
        </p:nvSpPr>
        <p:spPr>
          <a:xfrm>
            <a:off x="2521261" y="264840"/>
            <a:ext cx="3556573" cy="861774"/>
          </a:xfrm>
          <a:prstGeom prst="rect">
            <a:avLst/>
          </a:prstGeom>
          <a:noFill/>
        </p:spPr>
        <p:txBody>
          <a:bodyPr wrap="square" rtlCol="0">
            <a:spAutoFit/>
          </a:bodyPr>
          <a:lstStyle/>
          <a:p>
            <a:r>
              <a:rPr lang="es-MX" sz="3200" dirty="0">
                <a:latin typeface="Arial" panose="020B0604020202020204" pitchFamily="34" charset="0"/>
                <a:cs typeface="Arial" panose="020B0604020202020204" pitchFamily="34" charset="0"/>
              </a:rPr>
              <a:t>BIODIVERSIDAD</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a:stretch>
        </a:blipFill>
        <a:effectLst/>
      </p:bgPr>
    </p:bg>
    <p:spTree>
      <p:nvGrpSpPr>
        <p:cNvPr id="1" name=""/>
        <p:cNvGrpSpPr/>
        <p:nvPr/>
      </p:nvGrpSpPr>
      <p:grpSpPr>
        <a:xfrm>
          <a:off x="0" y="0"/>
          <a:ext cx="0" cy="0"/>
          <a:chOff x="0" y="0"/>
          <a:chExt cx="0" cy="0"/>
        </a:xfrm>
      </p:grpSpPr>
      <p:pic>
        <p:nvPicPr>
          <p:cNvPr id="4098" name="Picture 2" descr="C:\Users\Coordinación\Desktop\presentacion\prismas.jpg"/>
          <p:cNvPicPr>
            <a:picLocks noChangeAspect="1" noChangeArrowheads="1"/>
          </p:cNvPicPr>
          <p:nvPr/>
        </p:nvPicPr>
        <p:blipFill>
          <a:blip r:embed="rId3" cstate="print"/>
          <a:srcRect/>
          <a:stretch>
            <a:fillRect/>
          </a:stretch>
        </p:blipFill>
        <p:spPr bwMode="auto">
          <a:xfrm>
            <a:off x="7452320" y="5517232"/>
            <a:ext cx="1505744" cy="1129308"/>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 name="Picture 2"/>
          <p:cNvPicPr>
            <a:picLocks noChangeAspect="1" noChangeArrowheads="1"/>
          </p:cNvPicPr>
          <p:nvPr/>
        </p:nvPicPr>
        <p:blipFill rotWithShape="1">
          <a:blip r:embed="rId4" cstate="print"/>
          <a:srcRect t="19238"/>
          <a:stretch/>
        </p:blipFill>
        <p:spPr bwMode="auto">
          <a:xfrm>
            <a:off x="1411474" y="1992714"/>
            <a:ext cx="5904656"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CuadroTexto 1">
            <a:extLst>
              <a:ext uri="{FF2B5EF4-FFF2-40B4-BE49-F238E27FC236}">
                <a16:creationId xmlns:a16="http://schemas.microsoft.com/office/drawing/2014/main" id="{37980D3F-D072-49A7-8F7E-203C3F43B4ED}"/>
              </a:ext>
            </a:extLst>
          </p:cNvPr>
          <p:cNvSpPr txBox="1"/>
          <p:nvPr/>
        </p:nvSpPr>
        <p:spPr>
          <a:xfrm>
            <a:off x="1303462" y="1198885"/>
            <a:ext cx="6120680" cy="369332"/>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El concepto de biodiversidad comprende a la variedad 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25000" r="-25000"/>
          </a:stretch>
        </a:blipFill>
        <a:effectLst/>
      </p:bgPr>
    </p:bg>
    <p:spTree>
      <p:nvGrpSpPr>
        <p:cNvPr id="1" name=""/>
        <p:cNvGrpSpPr/>
        <p:nvPr/>
      </p:nvGrpSpPr>
      <p:grpSpPr>
        <a:xfrm>
          <a:off x="0" y="0"/>
          <a:ext cx="0" cy="0"/>
          <a:chOff x="0" y="0"/>
          <a:chExt cx="0" cy="0"/>
        </a:xfrm>
      </p:grpSpPr>
      <p:pic>
        <p:nvPicPr>
          <p:cNvPr id="5122" name="Picture 2" descr="C:\Users\Coordinación\Desktop\presentacion\Cascada-de-Tamul-en-SLP.jpg"/>
          <p:cNvPicPr>
            <a:picLocks noChangeAspect="1" noChangeArrowheads="1"/>
          </p:cNvPicPr>
          <p:nvPr/>
        </p:nvPicPr>
        <p:blipFill>
          <a:blip r:embed="rId3" cstate="print"/>
          <a:srcRect/>
          <a:stretch>
            <a:fillRect/>
          </a:stretch>
        </p:blipFill>
        <p:spPr bwMode="auto">
          <a:xfrm>
            <a:off x="7236296" y="5661248"/>
            <a:ext cx="1780456" cy="1001507"/>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p:cNvPicPr>
            <a:picLocks noChangeAspect="1" noChangeArrowheads="1"/>
          </p:cNvPicPr>
          <p:nvPr/>
        </p:nvPicPr>
        <p:blipFill rotWithShape="1">
          <a:blip r:embed="rId4" cstate="print">
            <a:clrChange>
              <a:clrFrom>
                <a:srgbClr val="EFBC11"/>
              </a:clrFrom>
              <a:clrTo>
                <a:srgbClr val="EFBC11">
                  <a:alpha val="0"/>
                </a:srgbClr>
              </a:clrTo>
            </a:clrChange>
          </a:blip>
          <a:srcRect l="59701" t="30806" r="2985" b="5399"/>
          <a:stretch/>
        </p:blipFill>
        <p:spPr bwMode="auto">
          <a:xfrm>
            <a:off x="3053793" y="3617640"/>
            <a:ext cx="2527072" cy="3240360"/>
          </a:xfrm>
          <a:prstGeom prst="rect">
            <a:avLst/>
          </a:prstGeom>
          <a:noFill/>
          <a:ln w="9525">
            <a:noFill/>
            <a:miter lim="800000"/>
            <a:headEnd/>
            <a:tailEnd/>
          </a:ln>
        </p:spPr>
      </p:pic>
      <p:sp>
        <p:nvSpPr>
          <p:cNvPr id="6" name="CuadroTexto 1">
            <a:extLst>
              <a:ext uri="{FF2B5EF4-FFF2-40B4-BE49-F238E27FC236}">
                <a16:creationId xmlns:a16="http://schemas.microsoft.com/office/drawing/2014/main" id="{D8980491-4B27-40D1-B9E4-4AD4BD4D07C5}"/>
              </a:ext>
            </a:extLst>
          </p:cNvPr>
          <p:cNvSpPr txBox="1"/>
          <p:nvPr/>
        </p:nvSpPr>
        <p:spPr>
          <a:xfrm>
            <a:off x="894306" y="1309317"/>
            <a:ext cx="6480720" cy="258532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2683C6">
                    <a:lumMod val="75000"/>
                  </a:srgbClr>
                </a:solidFill>
                <a:effectLst/>
                <a:uLnTx/>
                <a:uFillTx/>
                <a:latin typeface="Tw Cen MT"/>
                <a:ea typeface="+mn-ea"/>
                <a:cs typeface="+mn-cs"/>
              </a:rPr>
              <a:t> </a:t>
            </a:r>
            <a:endParaRPr kumimoji="0" lang="es-MX" sz="1800" b="0" i="0" u="none" strike="noStrike" kern="1200" cap="none" spc="0" normalizeH="0" baseline="0" noProof="0" dirty="0">
              <a:ln>
                <a:noFill/>
              </a:ln>
              <a:solidFill>
                <a:srgbClr val="2683C6">
                  <a:lumMod val="75000"/>
                </a:srgbClr>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 estima que existen mas de 200 mil especies en México de las cuales se han descrito 65 mil.</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 fauna aproximadamente 177 mil.</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 flora un poco mas de 23 mil especies, destacando por su endemismo las cactáceas y las orquídeas.</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s-MX"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Somos el segundo país del mundo en tipos de ecosistemas. Solamente China tiene mas ecosistemas que México.</a:t>
            </a:r>
          </a:p>
        </p:txBody>
      </p:sp>
      <p:sp>
        <p:nvSpPr>
          <p:cNvPr id="7" name="CuadroTexto 2">
            <a:extLst>
              <a:ext uri="{FF2B5EF4-FFF2-40B4-BE49-F238E27FC236}">
                <a16:creationId xmlns:a16="http://schemas.microsoft.com/office/drawing/2014/main" id="{A078A05B-0725-4053-89E6-970D010A19EA}"/>
              </a:ext>
            </a:extLst>
          </p:cNvPr>
          <p:cNvSpPr txBox="1"/>
          <p:nvPr/>
        </p:nvSpPr>
        <p:spPr>
          <a:xfrm>
            <a:off x="1292993" y="265644"/>
            <a:ext cx="6048672"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DIVERSIDAD CULTURAL Y DIVERSIDAD BIOLÓGICA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Tw Cen MT"/>
              <a:ea typeface="+mn-ea"/>
              <a:cs typeface="+mn-cs"/>
            </a:endParaRPr>
          </a:p>
        </p:txBody>
      </p:sp>
    </p:spTree>
    <p:extLst>
      <p:ext uri="{BB962C8B-B14F-4D97-AF65-F5344CB8AC3E}">
        <p14:creationId xmlns:p14="http://schemas.microsoft.com/office/powerpoint/2010/main" val="2319006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0000" r="-10000"/>
          </a:stretch>
        </a:blipFill>
        <a:effectLst/>
      </p:bgPr>
    </p:bg>
    <p:spTree>
      <p:nvGrpSpPr>
        <p:cNvPr id="1" name=""/>
        <p:cNvGrpSpPr/>
        <p:nvPr/>
      </p:nvGrpSpPr>
      <p:grpSpPr>
        <a:xfrm>
          <a:off x="0" y="0"/>
          <a:ext cx="0" cy="0"/>
          <a:chOff x="0" y="0"/>
          <a:chExt cx="0" cy="0"/>
        </a:xfrm>
      </p:grpSpPr>
      <p:pic>
        <p:nvPicPr>
          <p:cNvPr id="7170" name="Picture 2" descr="C:\Users\Coordinación\Desktop\presentacion\turismo.jpg"/>
          <p:cNvPicPr>
            <a:picLocks noChangeAspect="1" noChangeArrowheads="1"/>
          </p:cNvPicPr>
          <p:nvPr/>
        </p:nvPicPr>
        <p:blipFill>
          <a:blip r:embed="rId3" cstate="print"/>
          <a:srcRect/>
          <a:stretch>
            <a:fillRect/>
          </a:stretch>
        </p:blipFill>
        <p:spPr bwMode="auto">
          <a:xfrm>
            <a:off x="6804248" y="5231360"/>
            <a:ext cx="2018707" cy="1365992"/>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Título 1">
            <a:extLst>
              <a:ext uri="{FF2B5EF4-FFF2-40B4-BE49-F238E27FC236}">
                <a16:creationId xmlns:a16="http://schemas.microsoft.com/office/drawing/2014/main" id="{2FFF3B7B-441E-41AC-8F32-7AD371277285}"/>
              </a:ext>
            </a:extLst>
          </p:cNvPr>
          <p:cNvSpPr>
            <a:spLocks noGrp="1"/>
          </p:cNvSpPr>
          <p:nvPr>
            <p:ph type="title"/>
          </p:nvPr>
        </p:nvSpPr>
        <p:spPr>
          <a:xfrm>
            <a:off x="226287" y="332656"/>
            <a:ext cx="8596668" cy="1320800"/>
          </a:xfrm>
        </p:spPr>
        <p:txBody>
          <a:bodyPr/>
          <a:lstStyle/>
          <a:p>
            <a:r>
              <a:rPr lang="es-MX" dirty="0">
                <a:solidFill>
                  <a:schemeClr val="tx1"/>
                </a:solidFill>
                <a:latin typeface="Arial" panose="020B0604020202020204" pitchFamily="34" charset="0"/>
                <a:cs typeface="Arial" panose="020B0604020202020204" pitchFamily="34" charset="0"/>
              </a:rPr>
              <a:t>CAUSAS DE PÉRDIDA DE LA BIODIVERSIDAD</a:t>
            </a:r>
          </a:p>
        </p:txBody>
      </p:sp>
      <p:sp>
        <p:nvSpPr>
          <p:cNvPr id="6" name="Marcador de contenido 2">
            <a:extLst>
              <a:ext uri="{FF2B5EF4-FFF2-40B4-BE49-F238E27FC236}">
                <a16:creationId xmlns:a16="http://schemas.microsoft.com/office/drawing/2014/main" id="{B16653BE-0BC2-4401-BC0B-F3023AE3CB26}"/>
              </a:ext>
            </a:extLst>
          </p:cNvPr>
          <p:cNvSpPr>
            <a:spLocks noGrp="1"/>
          </p:cNvSpPr>
          <p:nvPr>
            <p:ph idx="1"/>
          </p:nvPr>
        </p:nvSpPr>
        <p:spPr>
          <a:xfrm>
            <a:off x="226287" y="1883645"/>
            <a:ext cx="8596668" cy="3880773"/>
          </a:xfrm>
        </p:spPr>
        <p:txBody>
          <a:bodyPr/>
          <a:lstStyle/>
          <a:p>
            <a:r>
              <a:rPr lang="es-MX" dirty="0"/>
              <a:t>Sobreexplotación</a:t>
            </a:r>
          </a:p>
          <a:p>
            <a:r>
              <a:rPr lang="es-MX" dirty="0"/>
              <a:t>Tráfico ilegal de especies</a:t>
            </a:r>
          </a:p>
          <a:p>
            <a:r>
              <a:rPr lang="es-MX" dirty="0"/>
              <a:t>Destrucción y fragmentación de hábitats por ganaderización</a:t>
            </a:r>
          </a:p>
          <a:p>
            <a:r>
              <a:rPr lang="es-MX" dirty="0"/>
              <a:t>Introducción de especies exóticas</a:t>
            </a:r>
          </a:p>
          <a:p>
            <a:r>
              <a:rPr lang="es-MX" dirty="0"/>
              <a:t>Compuestos químicos y tecnologías utilizadas en la fertilización de suelos y fumigación de cultivos.</a:t>
            </a:r>
          </a:p>
          <a:p>
            <a:r>
              <a:rPr lang="es-MX" dirty="0"/>
              <a:t>Urbanización</a:t>
            </a:r>
          </a:p>
          <a:p>
            <a:r>
              <a:rPr lang="es-MX" dirty="0"/>
              <a:t>Fenómenos naturales(erupciones, inundaciones, terremotos y huracanes)</a:t>
            </a:r>
          </a:p>
        </p:txBody>
      </p:sp>
    </p:spTree>
    <p:extLst>
      <p:ext uri="{BB962C8B-B14F-4D97-AF65-F5344CB8AC3E}">
        <p14:creationId xmlns:p14="http://schemas.microsoft.com/office/powerpoint/2010/main" val="2947810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24000" r="-24000"/>
          </a:stretch>
        </a:blipFill>
        <a:effectLst/>
      </p:bgPr>
    </p:bg>
    <p:spTree>
      <p:nvGrpSpPr>
        <p:cNvPr id="1" name=""/>
        <p:cNvGrpSpPr/>
        <p:nvPr/>
      </p:nvGrpSpPr>
      <p:grpSpPr>
        <a:xfrm>
          <a:off x="0" y="0"/>
          <a:ext cx="0" cy="0"/>
          <a:chOff x="0" y="0"/>
          <a:chExt cx="0" cy="0"/>
        </a:xfrm>
      </p:grpSpPr>
      <p:pic>
        <p:nvPicPr>
          <p:cNvPr id="9219" name="Picture 3" descr="C:\Users\Coordinación\Desktop\presentacion\clases-y-tipos-de-ballenas.jpg"/>
          <p:cNvPicPr>
            <a:picLocks noChangeAspect="1" noChangeArrowheads="1"/>
          </p:cNvPicPr>
          <p:nvPr/>
        </p:nvPicPr>
        <p:blipFill>
          <a:blip r:embed="rId2" cstate="print"/>
          <a:srcRect/>
          <a:stretch>
            <a:fillRect/>
          </a:stretch>
        </p:blipFill>
        <p:spPr bwMode="auto">
          <a:xfrm>
            <a:off x="7236296" y="5805264"/>
            <a:ext cx="1546678" cy="883816"/>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El agua … fuente de bienestar y de vida en este&#10;mundo.&#10;Indicio de la posibilidad de vida en otros mundos.&#10;Aparentemente ta..."/>
          <p:cNvPicPr>
            <a:picLocks noChangeAspect="1" noChangeArrowheads="1"/>
          </p:cNvPicPr>
          <p:nvPr/>
        </p:nvPicPr>
        <p:blipFill rotWithShape="1">
          <a:blip r:embed="rId3" cstate="print"/>
          <a:srcRect t="198" r="79622" b="64441"/>
          <a:stretch/>
        </p:blipFill>
        <p:spPr bwMode="auto">
          <a:xfrm>
            <a:off x="3707904" y="4293096"/>
            <a:ext cx="1658145" cy="2160241"/>
          </a:xfrm>
          <a:prstGeom prst="rect">
            <a:avLst/>
          </a:prstGeom>
          <a:noFill/>
        </p:spPr>
      </p:pic>
      <p:sp>
        <p:nvSpPr>
          <p:cNvPr id="6" name="Título 1">
            <a:extLst>
              <a:ext uri="{FF2B5EF4-FFF2-40B4-BE49-F238E27FC236}">
                <a16:creationId xmlns:a16="http://schemas.microsoft.com/office/drawing/2014/main" id="{D81AEF5C-BBB0-40FA-B9F3-24A76C783C27}"/>
              </a:ext>
            </a:extLst>
          </p:cNvPr>
          <p:cNvSpPr>
            <a:spLocks noGrp="1"/>
          </p:cNvSpPr>
          <p:nvPr>
            <p:ph type="title"/>
          </p:nvPr>
        </p:nvSpPr>
        <p:spPr>
          <a:xfrm>
            <a:off x="395536" y="503114"/>
            <a:ext cx="8596668" cy="1320800"/>
          </a:xfrm>
        </p:spPr>
        <p:txBody>
          <a:bodyPr/>
          <a:lstStyle/>
          <a:p>
            <a:r>
              <a:rPr lang="es-MX" dirty="0">
                <a:solidFill>
                  <a:schemeClr val="tx1"/>
                </a:solidFill>
              </a:rPr>
              <a:t>TIERRA (El planeta del agua)</a:t>
            </a:r>
          </a:p>
        </p:txBody>
      </p:sp>
      <p:sp>
        <p:nvSpPr>
          <p:cNvPr id="7" name="Marcador de contenido 2">
            <a:extLst>
              <a:ext uri="{FF2B5EF4-FFF2-40B4-BE49-F238E27FC236}">
                <a16:creationId xmlns:a16="http://schemas.microsoft.com/office/drawing/2014/main" id="{0B51A61C-FF1F-41DF-9866-D09C61CA8615}"/>
              </a:ext>
            </a:extLst>
          </p:cNvPr>
          <p:cNvSpPr>
            <a:spLocks noGrp="1"/>
          </p:cNvSpPr>
          <p:nvPr>
            <p:ph idx="1"/>
          </p:nvPr>
        </p:nvSpPr>
        <p:spPr>
          <a:xfrm>
            <a:off x="395536" y="2138581"/>
            <a:ext cx="8596668" cy="3880773"/>
          </a:xfrm>
        </p:spPr>
        <p:txBody>
          <a:bodyPr/>
          <a:lstStyle/>
          <a:p>
            <a:pPr algn="just"/>
            <a:r>
              <a:rPr lang="es-MX" dirty="0"/>
              <a:t>El agua es fuente de bienestar y de vida en este mundo.</a:t>
            </a:r>
          </a:p>
          <a:p>
            <a:pPr algn="just"/>
            <a:r>
              <a:rPr lang="es-MX" dirty="0"/>
              <a:t>Indicio de la posibilidad de vida en otros mundos.</a:t>
            </a:r>
          </a:p>
          <a:p>
            <a:pPr algn="just"/>
            <a:r>
              <a:rPr lang="es-MX" dirty="0"/>
              <a:t>Aparentemente tan abundante tan abundante y sin embargo…</a:t>
            </a:r>
          </a:p>
          <a:p>
            <a:pPr algn="just"/>
            <a:r>
              <a:rPr lang="es-MX" dirty="0"/>
              <a:t>En el planeta, 97% es salada y sólo 2.5% es dulce, de esta cantidad la mayor parte está atrapada en los hielos polares, por lo que el agua.</a:t>
            </a:r>
          </a:p>
        </p:txBody>
      </p:sp>
    </p:spTree>
    <p:extLst>
      <p:ext uri="{BB962C8B-B14F-4D97-AF65-F5344CB8AC3E}">
        <p14:creationId xmlns:p14="http://schemas.microsoft.com/office/powerpoint/2010/main" val="288878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1000"/>
            <a:lum/>
          </a:blip>
          <a:srcRect/>
          <a:stretch>
            <a:fillRect l="-15000" r="-15000"/>
          </a:stretch>
        </a:blipFill>
        <a:effectLst/>
      </p:bgPr>
    </p:bg>
    <p:spTree>
      <p:nvGrpSpPr>
        <p:cNvPr id="1" name=""/>
        <p:cNvGrpSpPr/>
        <p:nvPr/>
      </p:nvGrpSpPr>
      <p:grpSpPr>
        <a:xfrm>
          <a:off x="0" y="0"/>
          <a:ext cx="0" cy="0"/>
          <a:chOff x="0" y="0"/>
          <a:chExt cx="0" cy="0"/>
        </a:xfrm>
      </p:grpSpPr>
      <p:pic>
        <p:nvPicPr>
          <p:cNvPr id="8194" name="Picture 2" descr="C:\Users\Coordinación\Desktop\presentacion\xhoteles-boutique-de-mexico-islas-marietas1-2zigiz6viav9cnj7wql6v4.jpg.pagespeed.ic.MyI6k998zc.jpg"/>
          <p:cNvPicPr>
            <a:picLocks noChangeAspect="1" noChangeArrowheads="1"/>
          </p:cNvPicPr>
          <p:nvPr/>
        </p:nvPicPr>
        <p:blipFill>
          <a:blip r:embed="rId3" cstate="print"/>
          <a:srcRect b="3684"/>
          <a:stretch>
            <a:fillRect/>
          </a:stretch>
        </p:blipFill>
        <p:spPr bwMode="auto">
          <a:xfrm>
            <a:off x="7380312" y="5733256"/>
            <a:ext cx="1584176" cy="971143"/>
          </a:xfrm>
          <a:prstGeom prst="roundRect">
            <a:avLst>
              <a:gd name="adj" fmla="val 4167"/>
            </a:avLst>
          </a:prstGeom>
          <a:solidFill>
            <a:srgbClr val="FFFFFF"/>
          </a:solidFill>
          <a:ln w="28575"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Disponibilidad del Agua&#10;1 835&#10;m3&#10;/hab/año&#10;13 290&#10;m3&#10;/hab/año&#10;La disponibilidad natural en el sureste es aprox.&#10;siete veces..."/>
          <p:cNvPicPr>
            <a:picLocks noChangeAspect="1" noChangeArrowheads="1"/>
          </p:cNvPicPr>
          <p:nvPr/>
        </p:nvPicPr>
        <p:blipFill>
          <a:blip r:embed="rId4" cstate="print"/>
          <a:srcRect/>
          <a:stretch>
            <a:fillRect/>
          </a:stretch>
        </p:blipFill>
        <p:spPr bwMode="auto">
          <a:xfrm>
            <a:off x="755576" y="312441"/>
            <a:ext cx="7272808" cy="546030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683492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543</TotalTime>
  <Words>1551</Words>
  <Application>Microsoft Office PowerPoint</Application>
  <PresentationFormat>Presentación en pantalla (4:3)</PresentationFormat>
  <Paragraphs>149</Paragraphs>
  <Slides>27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27</vt:i4>
      </vt:variant>
    </vt:vector>
  </HeadingPairs>
  <TitlesOfParts>
    <vt:vector size="33" baseType="lpstr">
      <vt:lpstr>Arial</vt:lpstr>
      <vt:lpstr>Tw Cen MT</vt:lpstr>
      <vt:lpstr>Tw Cen MT Condensed</vt:lpstr>
      <vt:lpstr>Wingdings</vt:lpstr>
      <vt:lpstr>Wingdings 3</vt:lpstr>
      <vt:lpstr>Integral</vt:lpstr>
      <vt:lpstr>Presentación de PowerPoint</vt:lpstr>
      <vt:lpstr>Presentación de PowerPoint</vt:lpstr>
      <vt:lpstr>Presentación de PowerPoint</vt:lpstr>
      <vt:lpstr>Presentación de PowerPoint</vt:lpstr>
      <vt:lpstr>Presentación de PowerPoint</vt:lpstr>
      <vt:lpstr>Presentación de PowerPoint</vt:lpstr>
      <vt:lpstr>CAUSAS DE PÉRDIDA DE LA BIODIVERSIDAD</vt:lpstr>
      <vt:lpstr>TIERRA (El planeta del agua)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Coordinación</dc:creator>
  <cp:lastModifiedBy>SS y PP</cp:lastModifiedBy>
  <cp:revision>62</cp:revision>
  <dcterms:created xsi:type="dcterms:W3CDTF">2017-11-21T19:32:13Z</dcterms:created>
  <dcterms:modified xsi:type="dcterms:W3CDTF">2018-09-28T20:10:46Z</dcterms:modified>
</cp:coreProperties>
</file>