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98" r:id="rId1"/>
  </p:sldMasterIdLst>
  <p:sldIdLst>
    <p:sldId id="327" r:id="rId2"/>
    <p:sldId id="328" r:id="rId3"/>
    <p:sldId id="256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4" r:id="rId18"/>
    <p:sldId id="277" r:id="rId19"/>
    <p:sldId id="281" r:id="rId20"/>
    <p:sldId id="282" r:id="rId21"/>
    <p:sldId id="283" r:id="rId22"/>
    <p:sldId id="286" r:id="rId23"/>
    <p:sldId id="292" r:id="rId24"/>
    <p:sldId id="296" r:id="rId25"/>
    <p:sldId id="299" r:id="rId26"/>
    <p:sldId id="301" r:id="rId27"/>
    <p:sldId id="307" r:id="rId28"/>
    <p:sldId id="308" r:id="rId29"/>
    <p:sldId id="309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9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B79D21-9E82-4B9A-AB73-5568DD1837DB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506410A-3836-4C05-9745-277770B542EC}">
      <dgm:prSet phldrT="[Texto]"/>
      <dgm:spPr/>
      <dgm:t>
        <a:bodyPr/>
        <a:lstStyle/>
        <a:p>
          <a:r>
            <a:rPr lang="es-MX" dirty="0" smtClean="0"/>
            <a:t>Especialización</a:t>
          </a:r>
          <a:endParaRPr lang="es-MX" dirty="0"/>
        </a:p>
      </dgm:t>
    </dgm:pt>
    <dgm:pt modelId="{2EABA432-3CE7-479D-B4F4-489F2523878C}" type="parTrans" cxnId="{8D9426E6-6B02-4444-828D-DE53C2FC1370}">
      <dgm:prSet/>
      <dgm:spPr/>
      <dgm:t>
        <a:bodyPr/>
        <a:lstStyle/>
        <a:p>
          <a:endParaRPr lang="es-MX"/>
        </a:p>
      </dgm:t>
    </dgm:pt>
    <dgm:pt modelId="{417CE13E-6F15-4915-B6FD-E996CBE90452}" type="sibTrans" cxnId="{8D9426E6-6B02-4444-828D-DE53C2FC1370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  <dgm:t>
        <a:bodyPr/>
        <a:lstStyle/>
        <a:p>
          <a:endParaRPr lang="es-MX"/>
        </a:p>
      </dgm:t>
    </dgm:pt>
    <dgm:pt modelId="{2F875AAE-1C45-422B-8373-FDF5EBAA4068}">
      <dgm:prSet phldrT="[Texto]"/>
      <dgm:spPr/>
      <dgm:t>
        <a:bodyPr/>
        <a:lstStyle/>
        <a:p>
          <a:r>
            <a:rPr lang="es-MX" dirty="0" smtClean="0"/>
            <a:t>Paridad de autoridad y Responsabilidad</a:t>
          </a:r>
          <a:endParaRPr lang="es-MX" dirty="0"/>
        </a:p>
      </dgm:t>
    </dgm:pt>
    <dgm:pt modelId="{988F53BC-28C9-49AD-ABBA-900E08282F37}" type="parTrans" cxnId="{1E3EE1B0-1B7D-4E79-B3E0-FBE12B68E20B}">
      <dgm:prSet/>
      <dgm:spPr/>
      <dgm:t>
        <a:bodyPr/>
        <a:lstStyle/>
        <a:p>
          <a:endParaRPr lang="es-MX"/>
        </a:p>
      </dgm:t>
    </dgm:pt>
    <dgm:pt modelId="{3ED829EA-6A4C-4A92-A4A4-629B1E611E6D}" type="sibTrans" cxnId="{1E3EE1B0-1B7D-4E79-B3E0-FBE12B68E20B}">
      <dgm:prSet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C057DA5E-028D-4D54-8ACE-26F9FDBBA918}">
      <dgm:prSet phldrT="[Texto]"/>
      <dgm:spPr/>
      <dgm:t>
        <a:bodyPr/>
        <a:lstStyle/>
        <a:p>
          <a:r>
            <a:rPr lang="es-MX" dirty="0" smtClean="0"/>
            <a:t>Unidad de Mando</a:t>
          </a:r>
          <a:endParaRPr lang="es-MX" dirty="0"/>
        </a:p>
      </dgm:t>
    </dgm:pt>
    <dgm:pt modelId="{EC69C22C-8661-4858-A49B-87956AAF1711}" type="parTrans" cxnId="{38555E11-4223-40CF-BE45-A9B26B9233FB}">
      <dgm:prSet/>
      <dgm:spPr/>
      <dgm:t>
        <a:bodyPr/>
        <a:lstStyle/>
        <a:p>
          <a:endParaRPr lang="es-MX"/>
        </a:p>
      </dgm:t>
    </dgm:pt>
    <dgm:pt modelId="{07270C66-5EF8-43CF-8481-3C20D438569D}" type="sibTrans" cxnId="{38555E11-4223-40CF-BE45-A9B26B9233FB}">
      <dgm:prSet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0A0AEAC9-BD5C-4FFA-9CAA-2B16FB56964F}">
      <dgm:prSet/>
      <dgm:spPr/>
      <dgm:t>
        <a:bodyPr/>
        <a:lstStyle/>
        <a:p>
          <a:r>
            <a:rPr lang="es-MX" dirty="0" smtClean="0"/>
            <a:t>Del objetivo</a:t>
          </a:r>
          <a:endParaRPr lang="es-MX" dirty="0"/>
        </a:p>
      </dgm:t>
    </dgm:pt>
    <dgm:pt modelId="{6FF1E3AE-56E4-4C6F-B6B5-5CE2C74B3450}" type="parTrans" cxnId="{D73DE675-A87D-42A4-9930-5DAC01B74754}">
      <dgm:prSet/>
      <dgm:spPr/>
      <dgm:t>
        <a:bodyPr/>
        <a:lstStyle/>
        <a:p>
          <a:endParaRPr lang="es-MX"/>
        </a:p>
      </dgm:t>
    </dgm:pt>
    <dgm:pt modelId="{53313BDE-F493-42C0-9E67-167B6B0B67A3}" type="sibTrans" cxnId="{D73DE675-A87D-42A4-9930-5DAC01B74754}">
      <dgm:prSet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FFE2A69D-8D44-4477-A12E-574BBB967B76}">
      <dgm:prSet/>
      <dgm:spPr/>
      <dgm:t>
        <a:bodyPr/>
        <a:lstStyle/>
        <a:p>
          <a:r>
            <a:rPr lang="es-MX" dirty="0" smtClean="0"/>
            <a:t>Jerarquía</a:t>
          </a:r>
          <a:endParaRPr lang="es-MX" dirty="0"/>
        </a:p>
      </dgm:t>
    </dgm:pt>
    <dgm:pt modelId="{3772C635-81B8-4D76-854E-95A05B33C323}" type="parTrans" cxnId="{34C71295-4179-49B6-8E47-94345A7064D2}">
      <dgm:prSet/>
      <dgm:spPr/>
      <dgm:t>
        <a:bodyPr/>
        <a:lstStyle/>
        <a:p>
          <a:endParaRPr lang="es-MX"/>
        </a:p>
      </dgm:t>
    </dgm:pt>
    <dgm:pt modelId="{A68655C8-DEFA-4BC1-A368-B1A7795F04F5}" type="sibTrans" cxnId="{34C71295-4179-49B6-8E47-94345A7064D2}">
      <dgm:prSet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36120CA9-B197-45D0-B862-A5A37CEBC9D0}">
      <dgm:prSet/>
      <dgm:spPr/>
      <dgm:t>
        <a:bodyPr/>
        <a:lstStyle/>
        <a:p>
          <a:r>
            <a:rPr lang="es-MX" dirty="0" smtClean="0"/>
            <a:t>Difusión</a:t>
          </a:r>
          <a:endParaRPr lang="es-MX" dirty="0"/>
        </a:p>
      </dgm:t>
    </dgm:pt>
    <dgm:pt modelId="{919B31A2-2293-4A6D-9E06-78B366A93E60}" type="parTrans" cxnId="{C0DACA3C-8C9D-432F-8F59-E450135A94E0}">
      <dgm:prSet/>
      <dgm:spPr/>
      <dgm:t>
        <a:bodyPr/>
        <a:lstStyle/>
        <a:p>
          <a:endParaRPr lang="es-MX"/>
        </a:p>
      </dgm:t>
    </dgm:pt>
    <dgm:pt modelId="{2DCAF1AF-724B-49DD-9BFB-10BBEA90E9FA}" type="sibTrans" cxnId="{C0DACA3C-8C9D-432F-8F59-E450135A94E0}">
      <dgm:prSet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F7666426-22AE-45CD-9BFE-300B05695EC4}">
      <dgm:prSet/>
      <dgm:spPr/>
      <dgm:t>
        <a:bodyPr/>
        <a:lstStyle/>
        <a:p>
          <a:r>
            <a:rPr lang="es-MX" dirty="0" smtClean="0"/>
            <a:t>Amplitud o tramo de control</a:t>
          </a:r>
          <a:endParaRPr lang="es-MX" dirty="0"/>
        </a:p>
      </dgm:t>
    </dgm:pt>
    <dgm:pt modelId="{02B84D21-E902-40F7-AD36-D261C27DBECA}" type="parTrans" cxnId="{9FA659A6-9F61-4F4C-B10B-A7E5C68E4302}">
      <dgm:prSet/>
      <dgm:spPr/>
      <dgm:t>
        <a:bodyPr/>
        <a:lstStyle/>
        <a:p>
          <a:endParaRPr lang="es-MX"/>
        </a:p>
      </dgm:t>
    </dgm:pt>
    <dgm:pt modelId="{9EB22BB7-B05F-4472-981E-D57D9C624C59}" type="sibTrans" cxnId="{9FA659A6-9F61-4F4C-B10B-A7E5C68E4302}">
      <dgm:prSet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06DD2072-14A1-43AC-9223-8AE425BEE136}">
      <dgm:prSet/>
      <dgm:spPr/>
      <dgm:t>
        <a:bodyPr/>
        <a:lstStyle/>
        <a:p>
          <a:r>
            <a:rPr lang="es-MX" dirty="0" smtClean="0"/>
            <a:t>De la Coordinación</a:t>
          </a:r>
          <a:endParaRPr lang="es-MX" dirty="0"/>
        </a:p>
      </dgm:t>
    </dgm:pt>
    <dgm:pt modelId="{B53FC645-5118-4C0A-9B5B-9E9234E5282A}" type="parTrans" cxnId="{B0CCAA90-DD69-4CB1-A48E-8937506238D0}">
      <dgm:prSet/>
      <dgm:spPr/>
      <dgm:t>
        <a:bodyPr/>
        <a:lstStyle/>
        <a:p>
          <a:endParaRPr lang="es-MX"/>
        </a:p>
      </dgm:t>
    </dgm:pt>
    <dgm:pt modelId="{821ECDC3-2A6F-4365-BA93-74BD41952722}" type="sibTrans" cxnId="{B0CCAA90-DD69-4CB1-A48E-8937506238D0}">
      <dgm:prSet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0509C4F1-D486-4A49-B525-A7F22A204930}">
      <dgm:prSet/>
      <dgm:spPr/>
      <dgm:t>
        <a:bodyPr/>
        <a:lstStyle/>
        <a:p>
          <a:r>
            <a:rPr lang="es-MX" dirty="0" smtClean="0"/>
            <a:t>Continuidad</a:t>
          </a:r>
          <a:endParaRPr lang="es-MX" dirty="0"/>
        </a:p>
      </dgm:t>
    </dgm:pt>
    <dgm:pt modelId="{787EC62C-E321-4008-B7A7-FDBD663B3D88}" type="parTrans" cxnId="{289C18DC-6AD5-47BC-A919-105A1A9A8C76}">
      <dgm:prSet/>
      <dgm:spPr/>
      <dgm:t>
        <a:bodyPr/>
        <a:lstStyle/>
        <a:p>
          <a:endParaRPr lang="es-MX"/>
        </a:p>
      </dgm:t>
    </dgm:pt>
    <dgm:pt modelId="{B2AED100-5AE2-4078-A5A6-F0BF933A1E67}" type="sibTrans" cxnId="{289C18DC-6AD5-47BC-A919-105A1A9A8C76}">
      <dgm:prSet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3C7D6D26-6B32-47AE-B686-901869185F57}" type="pres">
      <dgm:prSet presAssocID="{2FB79D21-9E82-4B9A-AB73-5568DD1837DB}" presName="Name0" presStyleCnt="0">
        <dgm:presLayoutVars>
          <dgm:chMax val="21"/>
          <dgm:chPref val="21"/>
        </dgm:presLayoutVars>
      </dgm:prSet>
      <dgm:spPr/>
    </dgm:pt>
    <dgm:pt modelId="{94AF91EF-BEBC-44EE-A7DD-D223B2C6FABF}" type="pres">
      <dgm:prSet presAssocID="{5506410A-3836-4C05-9745-277770B542EC}" presName="text1" presStyleCnt="0"/>
      <dgm:spPr/>
    </dgm:pt>
    <dgm:pt modelId="{7E533497-79EE-469C-8347-1BF738C69E25}" type="pres">
      <dgm:prSet presAssocID="{5506410A-3836-4C05-9745-277770B542EC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DD8FC6-88D2-490B-884E-553F8568980D}" type="pres">
      <dgm:prSet presAssocID="{5506410A-3836-4C05-9745-277770B542EC}" presName="textaccent1" presStyleCnt="0"/>
      <dgm:spPr/>
    </dgm:pt>
    <dgm:pt modelId="{0166801A-6752-4456-AC48-3096A82A3432}" type="pres">
      <dgm:prSet presAssocID="{5506410A-3836-4C05-9745-277770B542EC}" presName="accentRepeatNode" presStyleLbl="solidAlignAcc1" presStyleIdx="0" presStyleCnt="18"/>
      <dgm:spPr/>
    </dgm:pt>
    <dgm:pt modelId="{BA04359F-705B-4D9C-840D-82AA41C8478D}" type="pres">
      <dgm:prSet presAssocID="{417CE13E-6F15-4915-B6FD-E996CBE90452}" presName="image1" presStyleCnt="0"/>
      <dgm:spPr/>
    </dgm:pt>
    <dgm:pt modelId="{8B1F16A7-1527-40B7-8E9B-AC2457C07F3E}" type="pres">
      <dgm:prSet presAssocID="{417CE13E-6F15-4915-B6FD-E996CBE90452}" presName="imageRepeatNode" presStyleLbl="alignAcc1" presStyleIdx="0" presStyleCnt="9"/>
      <dgm:spPr/>
    </dgm:pt>
    <dgm:pt modelId="{71FC28BA-B2D2-4EB9-A16A-C2F45CE29CA9}" type="pres">
      <dgm:prSet presAssocID="{417CE13E-6F15-4915-B6FD-E996CBE90452}" presName="imageaccent1" presStyleCnt="0"/>
      <dgm:spPr/>
    </dgm:pt>
    <dgm:pt modelId="{DEF9FD4E-5CB0-4237-B296-C90C7B643A46}" type="pres">
      <dgm:prSet presAssocID="{417CE13E-6F15-4915-B6FD-E996CBE90452}" presName="accentRepeatNode" presStyleLbl="solidAlignAcc1" presStyleIdx="1" presStyleCnt="18"/>
      <dgm:spPr/>
    </dgm:pt>
    <dgm:pt modelId="{DEBF24AA-C3C2-4D54-9F9F-9156B128B3BC}" type="pres">
      <dgm:prSet presAssocID="{FFE2A69D-8D44-4477-A12E-574BBB967B76}" presName="text2" presStyleCnt="0"/>
      <dgm:spPr/>
    </dgm:pt>
    <dgm:pt modelId="{6C0242C1-A29A-433F-AFCA-9D507ACD04E1}" type="pres">
      <dgm:prSet presAssocID="{FFE2A69D-8D44-4477-A12E-574BBB967B76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8BCC40-88EC-4208-947F-EC73F25274EE}" type="pres">
      <dgm:prSet presAssocID="{FFE2A69D-8D44-4477-A12E-574BBB967B76}" presName="textaccent2" presStyleCnt="0"/>
      <dgm:spPr/>
    </dgm:pt>
    <dgm:pt modelId="{E2CAF3AD-B80F-44A7-ACD8-A7870C543414}" type="pres">
      <dgm:prSet presAssocID="{FFE2A69D-8D44-4477-A12E-574BBB967B76}" presName="accentRepeatNode" presStyleLbl="solidAlignAcc1" presStyleIdx="2" presStyleCnt="18"/>
      <dgm:spPr/>
    </dgm:pt>
    <dgm:pt modelId="{B1E60928-F1CE-4A00-9E03-BCD5EB14E021}" type="pres">
      <dgm:prSet presAssocID="{A68655C8-DEFA-4BC1-A368-B1A7795F04F5}" presName="image2" presStyleCnt="0"/>
      <dgm:spPr/>
    </dgm:pt>
    <dgm:pt modelId="{F0AD024B-C0FD-4B0C-8BD4-0CEC36C90F57}" type="pres">
      <dgm:prSet presAssocID="{A68655C8-DEFA-4BC1-A368-B1A7795F04F5}" presName="imageRepeatNode" presStyleLbl="alignAcc1" presStyleIdx="1" presStyleCnt="9" custLinFactY="98038" custLinFactNeighborX="86645" custLinFactNeighborY="100000"/>
      <dgm:spPr/>
    </dgm:pt>
    <dgm:pt modelId="{E5740CA4-C2D0-479A-8ED6-740FF5F21D9C}" type="pres">
      <dgm:prSet presAssocID="{A68655C8-DEFA-4BC1-A368-B1A7795F04F5}" presName="imageaccent2" presStyleCnt="0"/>
      <dgm:spPr/>
    </dgm:pt>
    <dgm:pt modelId="{56434BD3-89D0-48B8-8D1A-DF8DA7035BEC}" type="pres">
      <dgm:prSet presAssocID="{A68655C8-DEFA-4BC1-A368-B1A7795F04F5}" presName="accentRepeatNode" presStyleLbl="solidAlignAcc1" presStyleIdx="3" presStyleCnt="18"/>
      <dgm:spPr/>
    </dgm:pt>
    <dgm:pt modelId="{85F16EE8-08DF-4CBD-B45C-E0525A4C12CA}" type="pres">
      <dgm:prSet presAssocID="{0A0AEAC9-BD5C-4FFA-9CAA-2B16FB56964F}" presName="text3" presStyleCnt="0"/>
      <dgm:spPr/>
    </dgm:pt>
    <dgm:pt modelId="{2CDA57C9-3F7B-4A4B-A9BA-AA79AF10A65A}" type="pres">
      <dgm:prSet presAssocID="{0A0AEAC9-BD5C-4FFA-9CAA-2B16FB56964F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CECBD1-E9C8-488B-B89A-431BAC300B1E}" type="pres">
      <dgm:prSet presAssocID="{0A0AEAC9-BD5C-4FFA-9CAA-2B16FB56964F}" presName="textaccent3" presStyleCnt="0"/>
      <dgm:spPr/>
    </dgm:pt>
    <dgm:pt modelId="{7ACC627D-00BE-41E4-9687-051773943787}" type="pres">
      <dgm:prSet presAssocID="{0A0AEAC9-BD5C-4FFA-9CAA-2B16FB56964F}" presName="accentRepeatNode" presStyleLbl="solidAlignAcc1" presStyleIdx="4" presStyleCnt="18"/>
      <dgm:spPr/>
    </dgm:pt>
    <dgm:pt modelId="{A1B91BC9-EBC2-4662-B9B2-431877760241}" type="pres">
      <dgm:prSet presAssocID="{53313BDE-F493-42C0-9E67-167B6B0B67A3}" presName="image3" presStyleCnt="0"/>
      <dgm:spPr/>
    </dgm:pt>
    <dgm:pt modelId="{1DC135AF-FEE6-4E59-8D65-B36A8396732A}" type="pres">
      <dgm:prSet presAssocID="{53313BDE-F493-42C0-9E67-167B6B0B67A3}" presName="imageRepeatNode" presStyleLbl="alignAcc1" presStyleIdx="2" presStyleCnt="9"/>
      <dgm:spPr/>
    </dgm:pt>
    <dgm:pt modelId="{66C87782-156A-4B77-A440-7D1C39EFAC85}" type="pres">
      <dgm:prSet presAssocID="{53313BDE-F493-42C0-9E67-167B6B0B67A3}" presName="imageaccent3" presStyleCnt="0"/>
      <dgm:spPr/>
    </dgm:pt>
    <dgm:pt modelId="{3607EDB0-0A56-4B39-BC0D-5B60DB584D51}" type="pres">
      <dgm:prSet presAssocID="{53313BDE-F493-42C0-9E67-167B6B0B67A3}" presName="accentRepeatNode" presStyleLbl="solidAlignAcc1" presStyleIdx="5" presStyleCnt="18"/>
      <dgm:spPr/>
    </dgm:pt>
    <dgm:pt modelId="{5B0569D5-BA2E-49C0-BF79-5C7808E8CEC6}" type="pres">
      <dgm:prSet presAssocID="{2F875AAE-1C45-422B-8373-FDF5EBAA4068}" presName="text4" presStyleCnt="0"/>
      <dgm:spPr/>
    </dgm:pt>
    <dgm:pt modelId="{D33D842F-9EAA-47EF-9B09-802B05245908}" type="pres">
      <dgm:prSet presAssocID="{2F875AAE-1C45-422B-8373-FDF5EBAA4068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2E71EA-DAC3-4575-BC60-AAD147F012CF}" type="pres">
      <dgm:prSet presAssocID="{2F875AAE-1C45-422B-8373-FDF5EBAA4068}" presName="textaccent4" presStyleCnt="0"/>
      <dgm:spPr/>
    </dgm:pt>
    <dgm:pt modelId="{9A1A723C-BDF7-40C1-8F05-7331ABB12924}" type="pres">
      <dgm:prSet presAssocID="{2F875AAE-1C45-422B-8373-FDF5EBAA4068}" presName="accentRepeatNode" presStyleLbl="solidAlignAcc1" presStyleIdx="6" presStyleCnt="18"/>
      <dgm:spPr/>
    </dgm:pt>
    <dgm:pt modelId="{4A466F6C-4A96-45AF-BFF4-CB67BEE97019}" type="pres">
      <dgm:prSet presAssocID="{3ED829EA-6A4C-4A92-A4A4-629B1E611E6D}" presName="image4" presStyleCnt="0"/>
      <dgm:spPr/>
    </dgm:pt>
    <dgm:pt modelId="{39905722-9EA6-45CA-9050-A38BE62189ED}" type="pres">
      <dgm:prSet presAssocID="{3ED829EA-6A4C-4A92-A4A4-629B1E611E6D}" presName="imageRepeatNode" presStyleLbl="alignAcc1" presStyleIdx="3" presStyleCnt="9" custLinFactY="100000" custLinFactNeighborX="-93554" custLinFactNeighborY="115342"/>
      <dgm:spPr/>
    </dgm:pt>
    <dgm:pt modelId="{A4B170EA-6AD6-4151-B7DB-E2212078655A}" type="pres">
      <dgm:prSet presAssocID="{3ED829EA-6A4C-4A92-A4A4-629B1E611E6D}" presName="imageaccent4" presStyleCnt="0"/>
      <dgm:spPr/>
    </dgm:pt>
    <dgm:pt modelId="{07959ADA-5E70-4DC0-B0DA-FDB2C27C158F}" type="pres">
      <dgm:prSet presAssocID="{3ED829EA-6A4C-4A92-A4A4-629B1E611E6D}" presName="accentRepeatNode" presStyleLbl="solidAlignAcc1" presStyleIdx="7" presStyleCnt="18"/>
      <dgm:spPr/>
    </dgm:pt>
    <dgm:pt modelId="{7001853D-5EDC-4738-BCD4-8CD67C02C8CE}" type="pres">
      <dgm:prSet presAssocID="{C057DA5E-028D-4D54-8ACE-26F9FDBBA918}" presName="text5" presStyleCnt="0"/>
      <dgm:spPr/>
    </dgm:pt>
    <dgm:pt modelId="{003D47F4-E812-4CD3-8AF9-AD468EC0FD06}" type="pres">
      <dgm:prSet presAssocID="{C057DA5E-028D-4D54-8ACE-26F9FDBBA918}" presName="textRepeatNode" presStyleLbl="alignNode1" presStyleIdx="4" presStyleCnt="9" custLinFactY="7671" custLinFactNeighborX="-2476" custLinFactNeighborY="100000">
        <dgm:presLayoutVars>
          <dgm:chMax val="0"/>
          <dgm:chPref val="0"/>
          <dgm:bulletEnabled val="1"/>
        </dgm:presLayoutVars>
      </dgm:prSet>
      <dgm:spPr/>
    </dgm:pt>
    <dgm:pt modelId="{DF185698-B698-4DA6-94CC-479B2CED8CAE}" type="pres">
      <dgm:prSet presAssocID="{C057DA5E-028D-4D54-8ACE-26F9FDBBA918}" presName="textaccent5" presStyleCnt="0"/>
      <dgm:spPr/>
    </dgm:pt>
    <dgm:pt modelId="{B9074329-73DD-4AC5-919F-0F1E86B76128}" type="pres">
      <dgm:prSet presAssocID="{C057DA5E-028D-4D54-8ACE-26F9FDBBA918}" presName="accentRepeatNode" presStyleLbl="solidAlignAcc1" presStyleIdx="8" presStyleCnt="18"/>
      <dgm:spPr/>
    </dgm:pt>
    <dgm:pt modelId="{F942BE09-7283-47EB-AA68-5AFDABA6AEAF}" type="pres">
      <dgm:prSet presAssocID="{07270C66-5EF8-43CF-8481-3C20D438569D}" presName="image5" presStyleCnt="0"/>
      <dgm:spPr/>
    </dgm:pt>
    <dgm:pt modelId="{3F75BB75-69D8-4D84-8BD1-EE4A87BE890F}" type="pres">
      <dgm:prSet presAssocID="{07270C66-5EF8-43CF-8481-3C20D438569D}" presName="imageRepeatNode" presStyleLbl="alignAcc1" presStyleIdx="4" presStyleCnt="9"/>
      <dgm:spPr/>
    </dgm:pt>
    <dgm:pt modelId="{F3C06E6F-ECE3-47BB-9295-9B0E6A39E683}" type="pres">
      <dgm:prSet presAssocID="{07270C66-5EF8-43CF-8481-3C20D438569D}" presName="imageaccent5" presStyleCnt="0"/>
      <dgm:spPr/>
    </dgm:pt>
    <dgm:pt modelId="{B60DCCFD-1FF8-4216-8F37-62970F4AD42A}" type="pres">
      <dgm:prSet presAssocID="{07270C66-5EF8-43CF-8481-3C20D438569D}" presName="accentRepeatNode" presStyleLbl="solidAlignAcc1" presStyleIdx="9" presStyleCnt="18"/>
      <dgm:spPr/>
    </dgm:pt>
    <dgm:pt modelId="{0FD3E1E8-B4BE-4598-A507-A4FEC4B0EFA7}" type="pres">
      <dgm:prSet presAssocID="{0509C4F1-D486-4A49-B525-A7F22A204930}" presName="text6" presStyleCnt="0"/>
      <dgm:spPr/>
    </dgm:pt>
    <dgm:pt modelId="{9F3B6215-96E8-4B87-826B-425F7D6E0881}" type="pres">
      <dgm:prSet presAssocID="{0509C4F1-D486-4A49-B525-A7F22A204930}" presName="textRepeatNode" presStyleLbl="alignNode1" presStyleIdx="5" presStyleCnt="9" custLinFactX="-72539" custLinFactNeighborX="-100000" custLinFactNeighborY="-2884">
        <dgm:presLayoutVars>
          <dgm:chMax val="0"/>
          <dgm:chPref val="0"/>
          <dgm:bulletEnabled val="1"/>
        </dgm:presLayoutVars>
      </dgm:prSet>
      <dgm:spPr/>
    </dgm:pt>
    <dgm:pt modelId="{4C078131-C14A-4EF5-AE98-10BF4C30023F}" type="pres">
      <dgm:prSet presAssocID="{0509C4F1-D486-4A49-B525-A7F22A204930}" presName="textaccent6" presStyleCnt="0"/>
      <dgm:spPr/>
    </dgm:pt>
    <dgm:pt modelId="{91F54E58-CD54-4E51-A191-96650D139E65}" type="pres">
      <dgm:prSet presAssocID="{0509C4F1-D486-4A49-B525-A7F22A204930}" presName="accentRepeatNode" presStyleLbl="solidAlignAcc1" presStyleIdx="10" presStyleCnt="18"/>
      <dgm:spPr/>
    </dgm:pt>
    <dgm:pt modelId="{726EF0D2-2A39-4A00-85A7-3F55C1935180}" type="pres">
      <dgm:prSet presAssocID="{B2AED100-5AE2-4078-A5A6-F0BF933A1E67}" presName="image6" presStyleCnt="0"/>
      <dgm:spPr/>
    </dgm:pt>
    <dgm:pt modelId="{71594F63-C633-4DA2-86B8-84CCB153C149}" type="pres">
      <dgm:prSet presAssocID="{B2AED100-5AE2-4078-A5A6-F0BF933A1E67}" presName="imageRepeatNode" presStyleLbl="alignAcc1" presStyleIdx="5" presStyleCnt="9" custLinFactX="-83192" custLinFactY="21753" custLinFactNeighborX="-100000" custLinFactNeighborY="100000"/>
      <dgm:spPr/>
    </dgm:pt>
    <dgm:pt modelId="{D65501DD-7DD0-4226-AD3D-F72EFFE8149A}" type="pres">
      <dgm:prSet presAssocID="{B2AED100-5AE2-4078-A5A6-F0BF933A1E67}" presName="imageaccent6" presStyleCnt="0"/>
      <dgm:spPr/>
    </dgm:pt>
    <dgm:pt modelId="{F03D4311-E0DA-422E-B3A2-831FDDA0BFD5}" type="pres">
      <dgm:prSet presAssocID="{B2AED100-5AE2-4078-A5A6-F0BF933A1E67}" presName="accentRepeatNode" presStyleLbl="solidAlignAcc1" presStyleIdx="11" presStyleCnt="18"/>
      <dgm:spPr/>
    </dgm:pt>
    <dgm:pt modelId="{A91C0464-D9C6-4FF4-84BD-0AD1EE0E7DCA}" type="pres">
      <dgm:prSet presAssocID="{06DD2072-14A1-43AC-9223-8AE425BEE136}" presName="text7" presStyleCnt="0"/>
      <dgm:spPr/>
    </dgm:pt>
    <dgm:pt modelId="{18E94014-B138-43F1-8C5E-E0CD63FE7412}" type="pres">
      <dgm:prSet presAssocID="{06DD2072-14A1-43AC-9223-8AE425BEE136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8A9E5D2F-7834-408C-99DD-7F0BD9F1ABA7}" type="pres">
      <dgm:prSet presAssocID="{06DD2072-14A1-43AC-9223-8AE425BEE136}" presName="textaccent7" presStyleCnt="0"/>
      <dgm:spPr/>
    </dgm:pt>
    <dgm:pt modelId="{D6A4F6FC-BD3F-4C94-94E4-3EBB3E55EE9B}" type="pres">
      <dgm:prSet presAssocID="{06DD2072-14A1-43AC-9223-8AE425BEE136}" presName="accentRepeatNode" presStyleLbl="solidAlignAcc1" presStyleIdx="12" presStyleCnt="18"/>
      <dgm:spPr/>
    </dgm:pt>
    <dgm:pt modelId="{89383AD5-394A-443D-AEBE-EC916CD76383}" type="pres">
      <dgm:prSet presAssocID="{821ECDC3-2A6F-4365-BA93-74BD41952722}" presName="image7" presStyleCnt="0"/>
      <dgm:spPr/>
    </dgm:pt>
    <dgm:pt modelId="{EDC8E20E-EFAF-48CD-BCF0-E79F4997E4B2}" type="pres">
      <dgm:prSet presAssocID="{821ECDC3-2A6F-4365-BA93-74BD41952722}" presName="imageRepeatNode" presStyleLbl="alignAcc1" presStyleIdx="6" presStyleCnt="9" custLinFactNeighborX="-42085" custLinFactNeighborY="58642"/>
      <dgm:spPr/>
    </dgm:pt>
    <dgm:pt modelId="{947C62BA-F444-4EA3-968A-71F0258EFE3D}" type="pres">
      <dgm:prSet presAssocID="{821ECDC3-2A6F-4365-BA93-74BD41952722}" presName="imageaccent7" presStyleCnt="0"/>
      <dgm:spPr/>
    </dgm:pt>
    <dgm:pt modelId="{DF4C8448-2FB0-4BD5-9077-DF55AC3EAFCE}" type="pres">
      <dgm:prSet presAssocID="{821ECDC3-2A6F-4365-BA93-74BD41952722}" presName="accentRepeatNode" presStyleLbl="solidAlignAcc1" presStyleIdx="13" presStyleCnt="18"/>
      <dgm:spPr/>
    </dgm:pt>
    <dgm:pt modelId="{1A71B99E-DCEA-4EE7-8EB0-82348C94C82D}" type="pres">
      <dgm:prSet presAssocID="{36120CA9-B197-45D0-B862-A5A37CEBC9D0}" presName="text8" presStyleCnt="0"/>
      <dgm:spPr/>
    </dgm:pt>
    <dgm:pt modelId="{BF38BD19-EAF7-4F49-BAC9-E5CC6F1B0A33}" type="pres">
      <dgm:prSet presAssocID="{36120CA9-B197-45D0-B862-A5A37CEBC9D0}" presName="textRepeatNode" presStyleLbl="alignNode1" presStyleIdx="7" presStyleCnt="9" custLinFactX="-100000" custLinFactNeighborX="-156635" custLinFactNeighborY="49029">
        <dgm:presLayoutVars>
          <dgm:chMax val="0"/>
          <dgm:chPref val="0"/>
          <dgm:bulletEnabled val="1"/>
        </dgm:presLayoutVars>
      </dgm:prSet>
      <dgm:spPr/>
    </dgm:pt>
    <dgm:pt modelId="{38B359EE-64DF-46CC-9525-C7C91C545EAD}" type="pres">
      <dgm:prSet presAssocID="{36120CA9-B197-45D0-B862-A5A37CEBC9D0}" presName="textaccent8" presStyleCnt="0"/>
      <dgm:spPr/>
    </dgm:pt>
    <dgm:pt modelId="{B652C11E-F7A3-4646-9E21-7146939639E4}" type="pres">
      <dgm:prSet presAssocID="{36120CA9-B197-45D0-B862-A5A37CEBC9D0}" presName="accentRepeatNode" presStyleLbl="solidAlignAcc1" presStyleIdx="14" presStyleCnt="18"/>
      <dgm:spPr/>
    </dgm:pt>
    <dgm:pt modelId="{A6378692-D364-4F90-8B1A-7DAAE23888F3}" type="pres">
      <dgm:prSet presAssocID="{2DCAF1AF-724B-49DD-9BFB-10BBEA90E9FA}" presName="image8" presStyleCnt="0"/>
      <dgm:spPr/>
    </dgm:pt>
    <dgm:pt modelId="{BBB2E671-FCAA-4E15-B427-71343D1705E7}" type="pres">
      <dgm:prSet presAssocID="{2DCAF1AF-724B-49DD-9BFB-10BBEA90E9FA}" presName="imageRepeatNode" presStyleLbl="alignAcc1" presStyleIdx="7" presStyleCnt="9"/>
      <dgm:spPr/>
    </dgm:pt>
    <dgm:pt modelId="{01BA048C-6D16-4EF1-83F0-D8C5CC6060DA}" type="pres">
      <dgm:prSet presAssocID="{2DCAF1AF-724B-49DD-9BFB-10BBEA90E9FA}" presName="imageaccent8" presStyleCnt="0"/>
      <dgm:spPr/>
    </dgm:pt>
    <dgm:pt modelId="{D3041A22-8198-4677-8676-46DF62FC658C}" type="pres">
      <dgm:prSet presAssocID="{2DCAF1AF-724B-49DD-9BFB-10BBEA90E9FA}" presName="accentRepeatNode" presStyleLbl="solidAlignAcc1" presStyleIdx="15" presStyleCnt="18"/>
      <dgm:spPr/>
    </dgm:pt>
    <dgm:pt modelId="{90CDAA5B-03D8-4CCC-B5D8-4268D23CE800}" type="pres">
      <dgm:prSet presAssocID="{F7666426-22AE-45CD-9BFE-300B05695EC4}" presName="text9" presStyleCnt="0"/>
      <dgm:spPr/>
    </dgm:pt>
    <dgm:pt modelId="{01DF6873-E732-4B08-A128-B5045833ABCB}" type="pres">
      <dgm:prSet presAssocID="{F7666426-22AE-45CD-9BFE-300B05695EC4}" presName="textRepeatNode" presStyleLbl="alignNode1" presStyleIdx="8" presStyleCnt="9" custLinFactX="-74115" custLinFactY="100000" custLinFactNeighborX="-100000" custLinFactNeighborY="113419">
        <dgm:presLayoutVars>
          <dgm:chMax val="0"/>
          <dgm:chPref val="0"/>
          <dgm:bulletEnabled val="1"/>
        </dgm:presLayoutVars>
      </dgm:prSet>
      <dgm:spPr/>
    </dgm:pt>
    <dgm:pt modelId="{02458DA8-2C90-4535-B5BF-DC10E07BE48C}" type="pres">
      <dgm:prSet presAssocID="{F7666426-22AE-45CD-9BFE-300B05695EC4}" presName="textaccent9" presStyleCnt="0"/>
      <dgm:spPr/>
    </dgm:pt>
    <dgm:pt modelId="{54176A28-9E5F-4B71-A33A-D8AB1D45AC66}" type="pres">
      <dgm:prSet presAssocID="{F7666426-22AE-45CD-9BFE-300B05695EC4}" presName="accentRepeatNode" presStyleLbl="solidAlignAcc1" presStyleIdx="16" presStyleCnt="18" custLinFactX="-360045" custLinFactNeighborX="-400000" custLinFactNeighborY="14542"/>
      <dgm:spPr/>
    </dgm:pt>
    <dgm:pt modelId="{7D3EA9ED-A3C3-4459-BC3A-E1739B9B13B1}" type="pres">
      <dgm:prSet presAssocID="{9EB22BB7-B05F-4472-981E-D57D9C624C59}" presName="image9" presStyleCnt="0"/>
      <dgm:spPr/>
    </dgm:pt>
    <dgm:pt modelId="{AD0AE5E6-C7CA-4BC3-967E-8ADBDB4ECF22}" type="pres">
      <dgm:prSet presAssocID="{9EB22BB7-B05F-4472-981E-D57D9C624C59}" presName="imageRepeatNode" presStyleLbl="alignAcc1" presStyleIdx="8" presStyleCnt="9"/>
      <dgm:spPr/>
    </dgm:pt>
    <dgm:pt modelId="{5BF3724E-9C3B-474A-9E00-AB6BF7308466}" type="pres">
      <dgm:prSet presAssocID="{9EB22BB7-B05F-4472-981E-D57D9C624C59}" presName="imageaccent9" presStyleCnt="0"/>
      <dgm:spPr/>
    </dgm:pt>
    <dgm:pt modelId="{4D1DCABB-DCBF-4BFD-B44F-2FDDA8DF8B71}" type="pres">
      <dgm:prSet presAssocID="{9EB22BB7-B05F-4472-981E-D57D9C624C59}" presName="accentRepeatNode" presStyleLbl="solidAlignAcc1" presStyleIdx="17" presStyleCnt="18" custLinFactX="-404517" custLinFactY="100000" custLinFactNeighborX="-500000" custLinFactNeighborY="132668"/>
      <dgm:spPr/>
    </dgm:pt>
  </dgm:ptLst>
  <dgm:cxnLst>
    <dgm:cxn modelId="{34C71295-4179-49B6-8E47-94345A7064D2}" srcId="{2FB79D21-9E82-4B9A-AB73-5568DD1837DB}" destId="{FFE2A69D-8D44-4477-A12E-574BBB967B76}" srcOrd="1" destOrd="0" parTransId="{3772C635-81B8-4D76-854E-95A05B33C323}" sibTransId="{A68655C8-DEFA-4BC1-A368-B1A7795F04F5}"/>
    <dgm:cxn modelId="{D73DE675-A87D-42A4-9930-5DAC01B74754}" srcId="{2FB79D21-9E82-4B9A-AB73-5568DD1837DB}" destId="{0A0AEAC9-BD5C-4FFA-9CAA-2B16FB56964F}" srcOrd="2" destOrd="0" parTransId="{6FF1E3AE-56E4-4C6F-B6B5-5CE2C74B3450}" sibTransId="{53313BDE-F493-42C0-9E67-167B6B0B67A3}"/>
    <dgm:cxn modelId="{41F1CE0D-1231-4DB1-885F-092A3DAA5FA7}" type="presOf" srcId="{3ED829EA-6A4C-4A92-A4A4-629B1E611E6D}" destId="{39905722-9EA6-45CA-9050-A38BE62189ED}" srcOrd="0" destOrd="0" presId="urn:microsoft.com/office/officeart/2008/layout/HexagonCluster"/>
    <dgm:cxn modelId="{51542BCD-5B35-47BE-9D36-720D84F8A449}" type="presOf" srcId="{A68655C8-DEFA-4BC1-A368-B1A7795F04F5}" destId="{F0AD024B-C0FD-4B0C-8BD4-0CEC36C90F57}" srcOrd="0" destOrd="0" presId="urn:microsoft.com/office/officeart/2008/layout/HexagonCluster"/>
    <dgm:cxn modelId="{6FCFEAEB-A526-4464-AE22-04FD2EF6C0C0}" type="presOf" srcId="{5506410A-3836-4C05-9745-277770B542EC}" destId="{7E533497-79EE-469C-8347-1BF738C69E25}" srcOrd="0" destOrd="0" presId="urn:microsoft.com/office/officeart/2008/layout/HexagonCluster"/>
    <dgm:cxn modelId="{2B453930-35C0-49F7-A293-ED74ADFD6F1D}" type="presOf" srcId="{9EB22BB7-B05F-4472-981E-D57D9C624C59}" destId="{AD0AE5E6-C7CA-4BC3-967E-8ADBDB4ECF22}" srcOrd="0" destOrd="0" presId="urn:microsoft.com/office/officeart/2008/layout/HexagonCluster"/>
    <dgm:cxn modelId="{76E18AC2-16EB-4D79-8D22-53C8A185A06F}" type="presOf" srcId="{F7666426-22AE-45CD-9BFE-300B05695EC4}" destId="{01DF6873-E732-4B08-A128-B5045833ABCB}" srcOrd="0" destOrd="0" presId="urn:microsoft.com/office/officeart/2008/layout/HexagonCluster"/>
    <dgm:cxn modelId="{91F6ECD0-7BAB-4765-AA78-FBC10FA7DBFB}" type="presOf" srcId="{36120CA9-B197-45D0-B862-A5A37CEBC9D0}" destId="{BF38BD19-EAF7-4F49-BAC9-E5CC6F1B0A33}" srcOrd="0" destOrd="0" presId="urn:microsoft.com/office/officeart/2008/layout/HexagonCluster"/>
    <dgm:cxn modelId="{44E9E8FD-2C91-41B3-8DD7-BFEF6CE6379C}" type="presOf" srcId="{FFE2A69D-8D44-4477-A12E-574BBB967B76}" destId="{6C0242C1-A29A-433F-AFCA-9D507ACD04E1}" srcOrd="0" destOrd="0" presId="urn:microsoft.com/office/officeart/2008/layout/HexagonCluster"/>
    <dgm:cxn modelId="{B0CCAA90-DD69-4CB1-A48E-8937506238D0}" srcId="{2FB79D21-9E82-4B9A-AB73-5568DD1837DB}" destId="{06DD2072-14A1-43AC-9223-8AE425BEE136}" srcOrd="6" destOrd="0" parTransId="{B53FC645-5118-4C0A-9B5B-9E9234E5282A}" sibTransId="{821ECDC3-2A6F-4365-BA93-74BD41952722}"/>
    <dgm:cxn modelId="{7DB520A0-8D78-4855-85FA-0B8204D8B746}" type="presOf" srcId="{B2AED100-5AE2-4078-A5A6-F0BF933A1E67}" destId="{71594F63-C633-4DA2-86B8-84CCB153C149}" srcOrd="0" destOrd="0" presId="urn:microsoft.com/office/officeart/2008/layout/HexagonCluster"/>
    <dgm:cxn modelId="{AEC40D82-E29A-4A58-B2E3-D3B62BE01376}" type="presOf" srcId="{0509C4F1-D486-4A49-B525-A7F22A204930}" destId="{9F3B6215-96E8-4B87-826B-425F7D6E0881}" srcOrd="0" destOrd="0" presId="urn:microsoft.com/office/officeart/2008/layout/HexagonCluster"/>
    <dgm:cxn modelId="{D27E352A-A6DC-4B53-BBC3-DCDF26045A53}" type="presOf" srcId="{2DCAF1AF-724B-49DD-9BFB-10BBEA90E9FA}" destId="{BBB2E671-FCAA-4E15-B427-71343D1705E7}" srcOrd="0" destOrd="0" presId="urn:microsoft.com/office/officeart/2008/layout/HexagonCluster"/>
    <dgm:cxn modelId="{B049B99D-C34A-408E-97FA-4D4E7757AC39}" type="presOf" srcId="{07270C66-5EF8-43CF-8481-3C20D438569D}" destId="{3F75BB75-69D8-4D84-8BD1-EE4A87BE890F}" srcOrd="0" destOrd="0" presId="urn:microsoft.com/office/officeart/2008/layout/HexagonCluster"/>
    <dgm:cxn modelId="{289C18DC-6AD5-47BC-A919-105A1A9A8C76}" srcId="{2FB79D21-9E82-4B9A-AB73-5568DD1837DB}" destId="{0509C4F1-D486-4A49-B525-A7F22A204930}" srcOrd="5" destOrd="0" parTransId="{787EC62C-E321-4008-B7A7-FDBD663B3D88}" sibTransId="{B2AED100-5AE2-4078-A5A6-F0BF933A1E67}"/>
    <dgm:cxn modelId="{C0DACA3C-8C9D-432F-8F59-E450135A94E0}" srcId="{2FB79D21-9E82-4B9A-AB73-5568DD1837DB}" destId="{36120CA9-B197-45D0-B862-A5A37CEBC9D0}" srcOrd="7" destOrd="0" parTransId="{919B31A2-2293-4A6D-9E06-78B366A93E60}" sibTransId="{2DCAF1AF-724B-49DD-9BFB-10BBEA90E9FA}"/>
    <dgm:cxn modelId="{CE34C8ED-8F6C-487B-8B81-6B672E62925A}" type="presOf" srcId="{53313BDE-F493-42C0-9E67-167B6B0B67A3}" destId="{1DC135AF-FEE6-4E59-8D65-B36A8396732A}" srcOrd="0" destOrd="0" presId="urn:microsoft.com/office/officeart/2008/layout/HexagonCluster"/>
    <dgm:cxn modelId="{4F60444A-AD7B-486B-94A6-BBAD4752F413}" type="presOf" srcId="{0A0AEAC9-BD5C-4FFA-9CAA-2B16FB56964F}" destId="{2CDA57C9-3F7B-4A4B-A9BA-AA79AF10A65A}" srcOrd="0" destOrd="0" presId="urn:microsoft.com/office/officeart/2008/layout/HexagonCluster"/>
    <dgm:cxn modelId="{56F40FA9-CB1F-4411-8CE3-EE00F7A1EE85}" type="presOf" srcId="{06DD2072-14A1-43AC-9223-8AE425BEE136}" destId="{18E94014-B138-43F1-8C5E-E0CD63FE7412}" srcOrd="0" destOrd="0" presId="urn:microsoft.com/office/officeart/2008/layout/HexagonCluster"/>
    <dgm:cxn modelId="{C982BEF9-89DC-40E4-9783-8BD8E6F68DB6}" type="presOf" srcId="{2F875AAE-1C45-422B-8373-FDF5EBAA4068}" destId="{D33D842F-9EAA-47EF-9B09-802B05245908}" srcOrd="0" destOrd="0" presId="urn:microsoft.com/office/officeart/2008/layout/HexagonCluster"/>
    <dgm:cxn modelId="{73B044EB-E91F-4CA6-A9BA-1F9477D0767F}" type="presOf" srcId="{2FB79D21-9E82-4B9A-AB73-5568DD1837DB}" destId="{3C7D6D26-6B32-47AE-B686-901869185F57}" srcOrd="0" destOrd="0" presId="urn:microsoft.com/office/officeart/2008/layout/HexagonCluster"/>
    <dgm:cxn modelId="{1E3EE1B0-1B7D-4E79-B3E0-FBE12B68E20B}" srcId="{2FB79D21-9E82-4B9A-AB73-5568DD1837DB}" destId="{2F875AAE-1C45-422B-8373-FDF5EBAA4068}" srcOrd="3" destOrd="0" parTransId="{988F53BC-28C9-49AD-ABBA-900E08282F37}" sibTransId="{3ED829EA-6A4C-4A92-A4A4-629B1E611E6D}"/>
    <dgm:cxn modelId="{38555E11-4223-40CF-BE45-A9B26B9233FB}" srcId="{2FB79D21-9E82-4B9A-AB73-5568DD1837DB}" destId="{C057DA5E-028D-4D54-8ACE-26F9FDBBA918}" srcOrd="4" destOrd="0" parTransId="{EC69C22C-8661-4858-A49B-87956AAF1711}" sibTransId="{07270C66-5EF8-43CF-8481-3C20D438569D}"/>
    <dgm:cxn modelId="{CA4FCE2F-4CE2-477D-84D8-B71DA5D9188B}" type="presOf" srcId="{C057DA5E-028D-4D54-8ACE-26F9FDBBA918}" destId="{003D47F4-E812-4CD3-8AF9-AD468EC0FD06}" srcOrd="0" destOrd="0" presId="urn:microsoft.com/office/officeart/2008/layout/HexagonCluster"/>
    <dgm:cxn modelId="{24F79A36-5326-40FF-8816-5931075EDBEF}" type="presOf" srcId="{821ECDC3-2A6F-4365-BA93-74BD41952722}" destId="{EDC8E20E-EFAF-48CD-BCF0-E79F4997E4B2}" srcOrd="0" destOrd="0" presId="urn:microsoft.com/office/officeart/2008/layout/HexagonCluster"/>
    <dgm:cxn modelId="{9F7AC9F0-E49C-45AA-A5A6-2067A4A0FE50}" type="presOf" srcId="{417CE13E-6F15-4915-B6FD-E996CBE90452}" destId="{8B1F16A7-1527-40B7-8E9B-AC2457C07F3E}" srcOrd="0" destOrd="0" presId="urn:microsoft.com/office/officeart/2008/layout/HexagonCluster"/>
    <dgm:cxn modelId="{8D9426E6-6B02-4444-828D-DE53C2FC1370}" srcId="{2FB79D21-9E82-4B9A-AB73-5568DD1837DB}" destId="{5506410A-3836-4C05-9745-277770B542EC}" srcOrd="0" destOrd="0" parTransId="{2EABA432-3CE7-479D-B4F4-489F2523878C}" sibTransId="{417CE13E-6F15-4915-B6FD-E996CBE90452}"/>
    <dgm:cxn modelId="{9FA659A6-9F61-4F4C-B10B-A7E5C68E4302}" srcId="{2FB79D21-9E82-4B9A-AB73-5568DD1837DB}" destId="{F7666426-22AE-45CD-9BFE-300B05695EC4}" srcOrd="8" destOrd="0" parTransId="{02B84D21-E902-40F7-AD36-D261C27DBECA}" sibTransId="{9EB22BB7-B05F-4472-981E-D57D9C624C59}"/>
    <dgm:cxn modelId="{A7F5E3FF-B059-441F-92A8-332D53E0D1DF}" type="presParOf" srcId="{3C7D6D26-6B32-47AE-B686-901869185F57}" destId="{94AF91EF-BEBC-44EE-A7DD-D223B2C6FABF}" srcOrd="0" destOrd="0" presId="urn:microsoft.com/office/officeart/2008/layout/HexagonCluster"/>
    <dgm:cxn modelId="{C3AC54DF-E8F3-40D2-8127-D53D61433011}" type="presParOf" srcId="{94AF91EF-BEBC-44EE-A7DD-D223B2C6FABF}" destId="{7E533497-79EE-469C-8347-1BF738C69E25}" srcOrd="0" destOrd="0" presId="urn:microsoft.com/office/officeart/2008/layout/HexagonCluster"/>
    <dgm:cxn modelId="{E895A39E-E27D-46C6-9AD9-5F35F7947714}" type="presParOf" srcId="{3C7D6D26-6B32-47AE-B686-901869185F57}" destId="{E4DD8FC6-88D2-490B-884E-553F8568980D}" srcOrd="1" destOrd="0" presId="urn:microsoft.com/office/officeart/2008/layout/HexagonCluster"/>
    <dgm:cxn modelId="{A871D4F0-6893-4E84-9A84-074D70B46EF2}" type="presParOf" srcId="{E4DD8FC6-88D2-490B-884E-553F8568980D}" destId="{0166801A-6752-4456-AC48-3096A82A3432}" srcOrd="0" destOrd="0" presId="urn:microsoft.com/office/officeart/2008/layout/HexagonCluster"/>
    <dgm:cxn modelId="{B69DCD06-7B06-49D7-ABA3-2B3FB7C8C4B6}" type="presParOf" srcId="{3C7D6D26-6B32-47AE-B686-901869185F57}" destId="{BA04359F-705B-4D9C-840D-82AA41C8478D}" srcOrd="2" destOrd="0" presId="urn:microsoft.com/office/officeart/2008/layout/HexagonCluster"/>
    <dgm:cxn modelId="{3C83BF68-B549-4C19-B508-E46BC8C67A4A}" type="presParOf" srcId="{BA04359F-705B-4D9C-840D-82AA41C8478D}" destId="{8B1F16A7-1527-40B7-8E9B-AC2457C07F3E}" srcOrd="0" destOrd="0" presId="urn:microsoft.com/office/officeart/2008/layout/HexagonCluster"/>
    <dgm:cxn modelId="{35657BAB-4B79-41C9-819F-C439805E91D9}" type="presParOf" srcId="{3C7D6D26-6B32-47AE-B686-901869185F57}" destId="{71FC28BA-B2D2-4EB9-A16A-C2F45CE29CA9}" srcOrd="3" destOrd="0" presId="urn:microsoft.com/office/officeart/2008/layout/HexagonCluster"/>
    <dgm:cxn modelId="{CF641A02-F9C1-4A25-B2A8-11EF1BC4D998}" type="presParOf" srcId="{71FC28BA-B2D2-4EB9-A16A-C2F45CE29CA9}" destId="{DEF9FD4E-5CB0-4237-B296-C90C7B643A46}" srcOrd="0" destOrd="0" presId="urn:microsoft.com/office/officeart/2008/layout/HexagonCluster"/>
    <dgm:cxn modelId="{E5C6EF62-AE98-486E-B37F-BC8DE25389EE}" type="presParOf" srcId="{3C7D6D26-6B32-47AE-B686-901869185F57}" destId="{DEBF24AA-C3C2-4D54-9F9F-9156B128B3BC}" srcOrd="4" destOrd="0" presId="urn:microsoft.com/office/officeart/2008/layout/HexagonCluster"/>
    <dgm:cxn modelId="{4F1CD3BF-84FA-4534-B62A-951944ECA22F}" type="presParOf" srcId="{DEBF24AA-C3C2-4D54-9F9F-9156B128B3BC}" destId="{6C0242C1-A29A-433F-AFCA-9D507ACD04E1}" srcOrd="0" destOrd="0" presId="urn:microsoft.com/office/officeart/2008/layout/HexagonCluster"/>
    <dgm:cxn modelId="{DC9FCD0D-87DA-4E12-BE65-FE56B2070FFB}" type="presParOf" srcId="{3C7D6D26-6B32-47AE-B686-901869185F57}" destId="{B48BCC40-88EC-4208-947F-EC73F25274EE}" srcOrd="5" destOrd="0" presId="urn:microsoft.com/office/officeart/2008/layout/HexagonCluster"/>
    <dgm:cxn modelId="{B60DB5A1-1A48-40A4-AF47-70E21C34A4CB}" type="presParOf" srcId="{B48BCC40-88EC-4208-947F-EC73F25274EE}" destId="{E2CAF3AD-B80F-44A7-ACD8-A7870C543414}" srcOrd="0" destOrd="0" presId="urn:microsoft.com/office/officeart/2008/layout/HexagonCluster"/>
    <dgm:cxn modelId="{39402376-4E83-42EF-952E-4C13FCFFA5D6}" type="presParOf" srcId="{3C7D6D26-6B32-47AE-B686-901869185F57}" destId="{B1E60928-F1CE-4A00-9E03-BCD5EB14E021}" srcOrd="6" destOrd="0" presId="urn:microsoft.com/office/officeart/2008/layout/HexagonCluster"/>
    <dgm:cxn modelId="{D241AA4A-DB8B-48A7-9B31-248633AE374A}" type="presParOf" srcId="{B1E60928-F1CE-4A00-9E03-BCD5EB14E021}" destId="{F0AD024B-C0FD-4B0C-8BD4-0CEC36C90F57}" srcOrd="0" destOrd="0" presId="urn:microsoft.com/office/officeart/2008/layout/HexagonCluster"/>
    <dgm:cxn modelId="{58510678-939A-470A-85D2-828FFEE1CCE5}" type="presParOf" srcId="{3C7D6D26-6B32-47AE-B686-901869185F57}" destId="{E5740CA4-C2D0-479A-8ED6-740FF5F21D9C}" srcOrd="7" destOrd="0" presId="urn:microsoft.com/office/officeart/2008/layout/HexagonCluster"/>
    <dgm:cxn modelId="{FE01755E-7376-45FC-8F45-78126161B1B7}" type="presParOf" srcId="{E5740CA4-C2D0-479A-8ED6-740FF5F21D9C}" destId="{56434BD3-89D0-48B8-8D1A-DF8DA7035BEC}" srcOrd="0" destOrd="0" presId="urn:microsoft.com/office/officeart/2008/layout/HexagonCluster"/>
    <dgm:cxn modelId="{D6136C77-1511-4B5C-A888-A2C5F5B2974D}" type="presParOf" srcId="{3C7D6D26-6B32-47AE-B686-901869185F57}" destId="{85F16EE8-08DF-4CBD-B45C-E0525A4C12CA}" srcOrd="8" destOrd="0" presId="urn:microsoft.com/office/officeart/2008/layout/HexagonCluster"/>
    <dgm:cxn modelId="{BA410AD0-4744-4423-A1BD-4F7313D2CB3E}" type="presParOf" srcId="{85F16EE8-08DF-4CBD-B45C-E0525A4C12CA}" destId="{2CDA57C9-3F7B-4A4B-A9BA-AA79AF10A65A}" srcOrd="0" destOrd="0" presId="urn:microsoft.com/office/officeart/2008/layout/HexagonCluster"/>
    <dgm:cxn modelId="{5AF38A44-E68C-45A1-AD8A-58C9BDD93B48}" type="presParOf" srcId="{3C7D6D26-6B32-47AE-B686-901869185F57}" destId="{DCCECBD1-E9C8-488B-B89A-431BAC300B1E}" srcOrd="9" destOrd="0" presId="urn:microsoft.com/office/officeart/2008/layout/HexagonCluster"/>
    <dgm:cxn modelId="{E7633211-FD87-4980-8661-5AF04EAA3149}" type="presParOf" srcId="{DCCECBD1-E9C8-488B-B89A-431BAC300B1E}" destId="{7ACC627D-00BE-41E4-9687-051773943787}" srcOrd="0" destOrd="0" presId="urn:microsoft.com/office/officeart/2008/layout/HexagonCluster"/>
    <dgm:cxn modelId="{747655B4-8186-4882-8D9B-8DC70E21EAA6}" type="presParOf" srcId="{3C7D6D26-6B32-47AE-B686-901869185F57}" destId="{A1B91BC9-EBC2-4662-B9B2-431877760241}" srcOrd="10" destOrd="0" presId="urn:microsoft.com/office/officeart/2008/layout/HexagonCluster"/>
    <dgm:cxn modelId="{EA44B6B6-405B-4C0F-95BE-F8191B54D889}" type="presParOf" srcId="{A1B91BC9-EBC2-4662-B9B2-431877760241}" destId="{1DC135AF-FEE6-4E59-8D65-B36A8396732A}" srcOrd="0" destOrd="0" presId="urn:microsoft.com/office/officeart/2008/layout/HexagonCluster"/>
    <dgm:cxn modelId="{B1BCCC20-E8EA-45DF-B2B3-7B5F0C2F4C5F}" type="presParOf" srcId="{3C7D6D26-6B32-47AE-B686-901869185F57}" destId="{66C87782-156A-4B77-A440-7D1C39EFAC85}" srcOrd="11" destOrd="0" presId="urn:microsoft.com/office/officeart/2008/layout/HexagonCluster"/>
    <dgm:cxn modelId="{79921B0A-4F17-4F8E-8880-6AEBFF466908}" type="presParOf" srcId="{66C87782-156A-4B77-A440-7D1C39EFAC85}" destId="{3607EDB0-0A56-4B39-BC0D-5B60DB584D51}" srcOrd="0" destOrd="0" presId="urn:microsoft.com/office/officeart/2008/layout/HexagonCluster"/>
    <dgm:cxn modelId="{3B1D4672-DF14-4D92-8808-AC09A4F0E0E0}" type="presParOf" srcId="{3C7D6D26-6B32-47AE-B686-901869185F57}" destId="{5B0569D5-BA2E-49C0-BF79-5C7808E8CEC6}" srcOrd="12" destOrd="0" presId="urn:microsoft.com/office/officeart/2008/layout/HexagonCluster"/>
    <dgm:cxn modelId="{D2A7C85B-9846-4262-8F14-AAFC3CB0DF07}" type="presParOf" srcId="{5B0569D5-BA2E-49C0-BF79-5C7808E8CEC6}" destId="{D33D842F-9EAA-47EF-9B09-802B05245908}" srcOrd="0" destOrd="0" presId="urn:microsoft.com/office/officeart/2008/layout/HexagonCluster"/>
    <dgm:cxn modelId="{5299700B-7123-4C67-92CD-412E54C32172}" type="presParOf" srcId="{3C7D6D26-6B32-47AE-B686-901869185F57}" destId="{0D2E71EA-DAC3-4575-BC60-AAD147F012CF}" srcOrd="13" destOrd="0" presId="urn:microsoft.com/office/officeart/2008/layout/HexagonCluster"/>
    <dgm:cxn modelId="{E7B4BF56-DE93-402D-AF6B-9089C543BA29}" type="presParOf" srcId="{0D2E71EA-DAC3-4575-BC60-AAD147F012CF}" destId="{9A1A723C-BDF7-40C1-8F05-7331ABB12924}" srcOrd="0" destOrd="0" presId="urn:microsoft.com/office/officeart/2008/layout/HexagonCluster"/>
    <dgm:cxn modelId="{BE643299-BBB2-4822-B63A-72B422D9F3DA}" type="presParOf" srcId="{3C7D6D26-6B32-47AE-B686-901869185F57}" destId="{4A466F6C-4A96-45AF-BFF4-CB67BEE97019}" srcOrd="14" destOrd="0" presId="urn:microsoft.com/office/officeart/2008/layout/HexagonCluster"/>
    <dgm:cxn modelId="{C3956978-188F-4346-9983-2BA32F3F8EBC}" type="presParOf" srcId="{4A466F6C-4A96-45AF-BFF4-CB67BEE97019}" destId="{39905722-9EA6-45CA-9050-A38BE62189ED}" srcOrd="0" destOrd="0" presId="urn:microsoft.com/office/officeart/2008/layout/HexagonCluster"/>
    <dgm:cxn modelId="{ACA86AF4-398B-4B6D-85F4-EC40C5222625}" type="presParOf" srcId="{3C7D6D26-6B32-47AE-B686-901869185F57}" destId="{A4B170EA-6AD6-4151-B7DB-E2212078655A}" srcOrd="15" destOrd="0" presId="urn:microsoft.com/office/officeart/2008/layout/HexagonCluster"/>
    <dgm:cxn modelId="{42CEDF28-6E05-4E27-9AA9-DDB84BEBA2F3}" type="presParOf" srcId="{A4B170EA-6AD6-4151-B7DB-E2212078655A}" destId="{07959ADA-5E70-4DC0-B0DA-FDB2C27C158F}" srcOrd="0" destOrd="0" presId="urn:microsoft.com/office/officeart/2008/layout/HexagonCluster"/>
    <dgm:cxn modelId="{8B5CE829-E53C-4A21-8F51-2CABB261B1CF}" type="presParOf" srcId="{3C7D6D26-6B32-47AE-B686-901869185F57}" destId="{7001853D-5EDC-4738-BCD4-8CD67C02C8CE}" srcOrd="16" destOrd="0" presId="urn:microsoft.com/office/officeart/2008/layout/HexagonCluster"/>
    <dgm:cxn modelId="{0064C20E-67B5-4C0E-8CC6-85952CD01C68}" type="presParOf" srcId="{7001853D-5EDC-4738-BCD4-8CD67C02C8CE}" destId="{003D47F4-E812-4CD3-8AF9-AD468EC0FD06}" srcOrd="0" destOrd="0" presId="urn:microsoft.com/office/officeart/2008/layout/HexagonCluster"/>
    <dgm:cxn modelId="{6CFEB444-FEF2-4BF2-A91F-F33367EE56B0}" type="presParOf" srcId="{3C7D6D26-6B32-47AE-B686-901869185F57}" destId="{DF185698-B698-4DA6-94CC-479B2CED8CAE}" srcOrd="17" destOrd="0" presId="urn:microsoft.com/office/officeart/2008/layout/HexagonCluster"/>
    <dgm:cxn modelId="{C86BA4CF-63CC-4100-8D9A-B39E512F721A}" type="presParOf" srcId="{DF185698-B698-4DA6-94CC-479B2CED8CAE}" destId="{B9074329-73DD-4AC5-919F-0F1E86B76128}" srcOrd="0" destOrd="0" presId="urn:microsoft.com/office/officeart/2008/layout/HexagonCluster"/>
    <dgm:cxn modelId="{45272FBF-09F3-4FB9-A173-E00E8FCBC260}" type="presParOf" srcId="{3C7D6D26-6B32-47AE-B686-901869185F57}" destId="{F942BE09-7283-47EB-AA68-5AFDABA6AEAF}" srcOrd="18" destOrd="0" presId="urn:microsoft.com/office/officeart/2008/layout/HexagonCluster"/>
    <dgm:cxn modelId="{B52179D4-5CA7-46D5-B6B4-F6D7CB0EE7BC}" type="presParOf" srcId="{F942BE09-7283-47EB-AA68-5AFDABA6AEAF}" destId="{3F75BB75-69D8-4D84-8BD1-EE4A87BE890F}" srcOrd="0" destOrd="0" presId="urn:microsoft.com/office/officeart/2008/layout/HexagonCluster"/>
    <dgm:cxn modelId="{2EF6990E-1375-4157-89BD-E23541F8A55E}" type="presParOf" srcId="{3C7D6D26-6B32-47AE-B686-901869185F57}" destId="{F3C06E6F-ECE3-47BB-9295-9B0E6A39E683}" srcOrd="19" destOrd="0" presId="urn:microsoft.com/office/officeart/2008/layout/HexagonCluster"/>
    <dgm:cxn modelId="{08148748-9710-46A6-A650-04C13CA196F1}" type="presParOf" srcId="{F3C06E6F-ECE3-47BB-9295-9B0E6A39E683}" destId="{B60DCCFD-1FF8-4216-8F37-62970F4AD42A}" srcOrd="0" destOrd="0" presId="urn:microsoft.com/office/officeart/2008/layout/HexagonCluster"/>
    <dgm:cxn modelId="{15FE7D5C-5F90-4836-B5FD-A8263355E7D4}" type="presParOf" srcId="{3C7D6D26-6B32-47AE-B686-901869185F57}" destId="{0FD3E1E8-B4BE-4598-A507-A4FEC4B0EFA7}" srcOrd="20" destOrd="0" presId="urn:microsoft.com/office/officeart/2008/layout/HexagonCluster"/>
    <dgm:cxn modelId="{0F70A9B4-42D7-456C-BB15-D924A0DA9F83}" type="presParOf" srcId="{0FD3E1E8-B4BE-4598-A507-A4FEC4B0EFA7}" destId="{9F3B6215-96E8-4B87-826B-425F7D6E0881}" srcOrd="0" destOrd="0" presId="urn:microsoft.com/office/officeart/2008/layout/HexagonCluster"/>
    <dgm:cxn modelId="{BBE5DC26-DE8C-401C-AD62-519B4C7C2B92}" type="presParOf" srcId="{3C7D6D26-6B32-47AE-B686-901869185F57}" destId="{4C078131-C14A-4EF5-AE98-10BF4C30023F}" srcOrd="21" destOrd="0" presId="urn:microsoft.com/office/officeart/2008/layout/HexagonCluster"/>
    <dgm:cxn modelId="{17A72BA7-41E8-42BE-B99D-E56D11322BA8}" type="presParOf" srcId="{4C078131-C14A-4EF5-AE98-10BF4C30023F}" destId="{91F54E58-CD54-4E51-A191-96650D139E65}" srcOrd="0" destOrd="0" presId="urn:microsoft.com/office/officeart/2008/layout/HexagonCluster"/>
    <dgm:cxn modelId="{8AA3E8DC-964F-423C-A00B-839518D96AC5}" type="presParOf" srcId="{3C7D6D26-6B32-47AE-B686-901869185F57}" destId="{726EF0D2-2A39-4A00-85A7-3F55C1935180}" srcOrd="22" destOrd="0" presId="urn:microsoft.com/office/officeart/2008/layout/HexagonCluster"/>
    <dgm:cxn modelId="{1D915950-EF7E-424A-9B75-AA7E401FEB44}" type="presParOf" srcId="{726EF0D2-2A39-4A00-85A7-3F55C1935180}" destId="{71594F63-C633-4DA2-86B8-84CCB153C149}" srcOrd="0" destOrd="0" presId="urn:microsoft.com/office/officeart/2008/layout/HexagonCluster"/>
    <dgm:cxn modelId="{6DB08F80-ED99-4B61-948D-38E71E397654}" type="presParOf" srcId="{3C7D6D26-6B32-47AE-B686-901869185F57}" destId="{D65501DD-7DD0-4226-AD3D-F72EFFE8149A}" srcOrd="23" destOrd="0" presId="urn:microsoft.com/office/officeart/2008/layout/HexagonCluster"/>
    <dgm:cxn modelId="{59A6B2F7-26F3-4C93-98D0-7C5A17D27FD1}" type="presParOf" srcId="{D65501DD-7DD0-4226-AD3D-F72EFFE8149A}" destId="{F03D4311-E0DA-422E-B3A2-831FDDA0BFD5}" srcOrd="0" destOrd="0" presId="urn:microsoft.com/office/officeart/2008/layout/HexagonCluster"/>
    <dgm:cxn modelId="{ADC95208-D53D-46FE-A7F5-0C15AFC8B04F}" type="presParOf" srcId="{3C7D6D26-6B32-47AE-B686-901869185F57}" destId="{A91C0464-D9C6-4FF4-84BD-0AD1EE0E7DCA}" srcOrd="24" destOrd="0" presId="urn:microsoft.com/office/officeart/2008/layout/HexagonCluster"/>
    <dgm:cxn modelId="{53E623DD-3B75-40BB-8768-BA84AC4B211D}" type="presParOf" srcId="{A91C0464-D9C6-4FF4-84BD-0AD1EE0E7DCA}" destId="{18E94014-B138-43F1-8C5E-E0CD63FE7412}" srcOrd="0" destOrd="0" presId="urn:microsoft.com/office/officeart/2008/layout/HexagonCluster"/>
    <dgm:cxn modelId="{5EB66449-AD5C-497F-AB61-0CDC73D3AB1F}" type="presParOf" srcId="{3C7D6D26-6B32-47AE-B686-901869185F57}" destId="{8A9E5D2F-7834-408C-99DD-7F0BD9F1ABA7}" srcOrd="25" destOrd="0" presId="urn:microsoft.com/office/officeart/2008/layout/HexagonCluster"/>
    <dgm:cxn modelId="{49E3C6F0-BF72-4E4B-B24D-48BDF30C4D7F}" type="presParOf" srcId="{8A9E5D2F-7834-408C-99DD-7F0BD9F1ABA7}" destId="{D6A4F6FC-BD3F-4C94-94E4-3EBB3E55EE9B}" srcOrd="0" destOrd="0" presId="urn:microsoft.com/office/officeart/2008/layout/HexagonCluster"/>
    <dgm:cxn modelId="{B3BCB033-FA70-40F3-88B6-776C8255BA3D}" type="presParOf" srcId="{3C7D6D26-6B32-47AE-B686-901869185F57}" destId="{89383AD5-394A-443D-AEBE-EC916CD76383}" srcOrd="26" destOrd="0" presId="urn:microsoft.com/office/officeart/2008/layout/HexagonCluster"/>
    <dgm:cxn modelId="{9DBBD25F-1485-4A73-84E5-2097310147C3}" type="presParOf" srcId="{89383AD5-394A-443D-AEBE-EC916CD76383}" destId="{EDC8E20E-EFAF-48CD-BCF0-E79F4997E4B2}" srcOrd="0" destOrd="0" presId="urn:microsoft.com/office/officeart/2008/layout/HexagonCluster"/>
    <dgm:cxn modelId="{9CD92896-AD04-40CA-AB43-38B82D1A5CD4}" type="presParOf" srcId="{3C7D6D26-6B32-47AE-B686-901869185F57}" destId="{947C62BA-F444-4EA3-968A-71F0258EFE3D}" srcOrd="27" destOrd="0" presId="urn:microsoft.com/office/officeart/2008/layout/HexagonCluster"/>
    <dgm:cxn modelId="{A00E977F-5F18-4001-BC05-E0BB9C9E748B}" type="presParOf" srcId="{947C62BA-F444-4EA3-968A-71F0258EFE3D}" destId="{DF4C8448-2FB0-4BD5-9077-DF55AC3EAFCE}" srcOrd="0" destOrd="0" presId="urn:microsoft.com/office/officeart/2008/layout/HexagonCluster"/>
    <dgm:cxn modelId="{78786410-BDBA-4596-B0C0-E2C08D6220FE}" type="presParOf" srcId="{3C7D6D26-6B32-47AE-B686-901869185F57}" destId="{1A71B99E-DCEA-4EE7-8EB0-82348C94C82D}" srcOrd="28" destOrd="0" presId="urn:microsoft.com/office/officeart/2008/layout/HexagonCluster"/>
    <dgm:cxn modelId="{BC590E37-210F-4A32-AA14-10CE53A597A7}" type="presParOf" srcId="{1A71B99E-DCEA-4EE7-8EB0-82348C94C82D}" destId="{BF38BD19-EAF7-4F49-BAC9-E5CC6F1B0A33}" srcOrd="0" destOrd="0" presId="urn:microsoft.com/office/officeart/2008/layout/HexagonCluster"/>
    <dgm:cxn modelId="{2D5DEC5F-148E-4E26-BA47-6B8C4296E728}" type="presParOf" srcId="{3C7D6D26-6B32-47AE-B686-901869185F57}" destId="{38B359EE-64DF-46CC-9525-C7C91C545EAD}" srcOrd="29" destOrd="0" presId="urn:microsoft.com/office/officeart/2008/layout/HexagonCluster"/>
    <dgm:cxn modelId="{9AA00675-D27C-4C2A-A616-5C51DD28BCAE}" type="presParOf" srcId="{38B359EE-64DF-46CC-9525-C7C91C545EAD}" destId="{B652C11E-F7A3-4646-9E21-7146939639E4}" srcOrd="0" destOrd="0" presId="urn:microsoft.com/office/officeart/2008/layout/HexagonCluster"/>
    <dgm:cxn modelId="{0344AFDD-50E6-4101-8B37-647D8ECA820E}" type="presParOf" srcId="{3C7D6D26-6B32-47AE-B686-901869185F57}" destId="{A6378692-D364-4F90-8B1A-7DAAE23888F3}" srcOrd="30" destOrd="0" presId="urn:microsoft.com/office/officeart/2008/layout/HexagonCluster"/>
    <dgm:cxn modelId="{E19FB822-A3D5-4603-93BF-D05FBE785A87}" type="presParOf" srcId="{A6378692-D364-4F90-8B1A-7DAAE23888F3}" destId="{BBB2E671-FCAA-4E15-B427-71343D1705E7}" srcOrd="0" destOrd="0" presId="urn:microsoft.com/office/officeart/2008/layout/HexagonCluster"/>
    <dgm:cxn modelId="{CBB725D4-6C69-422A-9DB0-10F488B52878}" type="presParOf" srcId="{3C7D6D26-6B32-47AE-B686-901869185F57}" destId="{01BA048C-6D16-4EF1-83F0-D8C5CC6060DA}" srcOrd="31" destOrd="0" presId="urn:microsoft.com/office/officeart/2008/layout/HexagonCluster"/>
    <dgm:cxn modelId="{99ECEF06-87E8-480B-8ADF-9C9CE26A7300}" type="presParOf" srcId="{01BA048C-6D16-4EF1-83F0-D8C5CC6060DA}" destId="{D3041A22-8198-4677-8676-46DF62FC658C}" srcOrd="0" destOrd="0" presId="urn:microsoft.com/office/officeart/2008/layout/HexagonCluster"/>
    <dgm:cxn modelId="{4A829087-F5B8-43A0-960B-7378D745618E}" type="presParOf" srcId="{3C7D6D26-6B32-47AE-B686-901869185F57}" destId="{90CDAA5B-03D8-4CCC-B5D8-4268D23CE800}" srcOrd="32" destOrd="0" presId="urn:microsoft.com/office/officeart/2008/layout/HexagonCluster"/>
    <dgm:cxn modelId="{F6C47C03-B266-4C6F-9123-3BD756173BD8}" type="presParOf" srcId="{90CDAA5B-03D8-4CCC-B5D8-4268D23CE800}" destId="{01DF6873-E732-4B08-A128-B5045833ABCB}" srcOrd="0" destOrd="0" presId="urn:microsoft.com/office/officeart/2008/layout/HexagonCluster"/>
    <dgm:cxn modelId="{381D909D-9618-4342-97A4-1FF8ACE0AC9C}" type="presParOf" srcId="{3C7D6D26-6B32-47AE-B686-901869185F57}" destId="{02458DA8-2C90-4535-B5BF-DC10E07BE48C}" srcOrd="33" destOrd="0" presId="urn:microsoft.com/office/officeart/2008/layout/HexagonCluster"/>
    <dgm:cxn modelId="{DB529C14-6F42-409C-9926-AACC4BC810EE}" type="presParOf" srcId="{02458DA8-2C90-4535-B5BF-DC10E07BE48C}" destId="{54176A28-9E5F-4B71-A33A-D8AB1D45AC66}" srcOrd="0" destOrd="0" presId="urn:microsoft.com/office/officeart/2008/layout/HexagonCluster"/>
    <dgm:cxn modelId="{D947E53F-DA2E-44D0-B498-44E018A5B708}" type="presParOf" srcId="{3C7D6D26-6B32-47AE-B686-901869185F57}" destId="{7D3EA9ED-A3C3-4459-BC3A-E1739B9B13B1}" srcOrd="34" destOrd="0" presId="urn:microsoft.com/office/officeart/2008/layout/HexagonCluster"/>
    <dgm:cxn modelId="{E0EF5C26-888E-4347-BB00-E2376DD3468B}" type="presParOf" srcId="{7D3EA9ED-A3C3-4459-BC3A-E1739B9B13B1}" destId="{AD0AE5E6-C7CA-4BC3-967E-8ADBDB4ECF22}" srcOrd="0" destOrd="0" presId="urn:microsoft.com/office/officeart/2008/layout/HexagonCluster"/>
    <dgm:cxn modelId="{5AAEB33D-B875-4EE3-BFCE-47D73310E28F}" type="presParOf" srcId="{3C7D6D26-6B32-47AE-B686-901869185F57}" destId="{5BF3724E-9C3B-474A-9E00-AB6BF7308466}" srcOrd="35" destOrd="0" presId="urn:microsoft.com/office/officeart/2008/layout/HexagonCluster"/>
    <dgm:cxn modelId="{13B17A79-0C3F-4811-9447-B4840EEB30E3}" type="presParOf" srcId="{5BF3724E-9C3B-474A-9E00-AB6BF7308466}" destId="{4D1DCABB-DCBF-4BFD-B44F-2FDDA8DF8B71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533497-79EE-469C-8347-1BF738C69E25}">
      <dsp:nvSpPr>
        <dsp:cNvPr id="0" name=""/>
        <dsp:cNvSpPr/>
      </dsp:nvSpPr>
      <dsp:spPr>
        <a:xfrm>
          <a:off x="1509143" y="2411273"/>
          <a:ext cx="1690594" cy="145115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Especialización</a:t>
          </a:r>
          <a:endParaRPr lang="es-MX" sz="1400" kern="1200" dirty="0"/>
        </a:p>
      </dsp:txBody>
      <dsp:txXfrm>
        <a:off x="1770955" y="2636004"/>
        <a:ext cx="1166970" cy="1001691"/>
      </dsp:txXfrm>
    </dsp:sp>
    <dsp:sp modelId="{0166801A-6752-4456-AC48-3096A82A3432}">
      <dsp:nvSpPr>
        <dsp:cNvPr id="0" name=""/>
        <dsp:cNvSpPr/>
      </dsp:nvSpPr>
      <dsp:spPr>
        <a:xfrm>
          <a:off x="1549767" y="3060314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1F16A7-1527-40B7-8E9B-AC2457C07F3E}">
      <dsp:nvSpPr>
        <dsp:cNvPr id="0" name=""/>
        <dsp:cNvSpPr/>
      </dsp:nvSpPr>
      <dsp:spPr>
        <a:xfrm>
          <a:off x="55002" y="1609161"/>
          <a:ext cx="1690594" cy="145115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9FD4E-5CB0-4237-B296-C90C7B643A46}">
      <dsp:nvSpPr>
        <dsp:cNvPr id="0" name=""/>
        <dsp:cNvSpPr/>
      </dsp:nvSpPr>
      <dsp:spPr>
        <a:xfrm>
          <a:off x="1212273" y="2867741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0242C1-A29A-433F-AFCA-9D507ACD04E1}">
      <dsp:nvSpPr>
        <dsp:cNvPr id="0" name=""/>
        <dsp:cNvSpPr/>
      </dsp:nvSpPr>
      <dsp:spPr>
        <a:xfrm>
          <a:off x="2964325" y="1604772"/>
          <a:ext cx="1690594" cy="145115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Jerarquía</a:t>
          </a:r>
          <a:endParaRPr lang="es-MX" sz="1400" kern="1200" dirty="0"/>
        </a:p>
      </dsp:txBody>
      <dsp:txXfrm>
        <a:off x="3226137" y="1829503"/>
        <a:ext cx="1166970" cy="1001691"/>
      </dsp:txXfrm>
    </dsp:sp>
    <dsp:sp modelId="{E2CAF3AD-B80F-44A7-ACD8-A7870C543414}">
      <dsp:nvSpPr>
        <dsp:cNvPr id="0" name=""/>
        <dsp:cNvSpPr/>
      </dsp:nvSpPr>
      <dsp:spPr>
        <a:xfrm>
          <a:off x="4127846" y="2860060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AD024B-C0FD-4B0C-8BD4-0CEC36C90F57}">
      <dsp:nvSpPr>
        <dsp:cNvPr id="0" name=""/>
        <dsp:cNvSpPr/>
      </dsp:nvSpPr>
      <dsp:spPr>
        <a:xfrm>
          <a:off x="5883282" y="4035247"/>
          <a:ext cx="1690594" cy="1451153"/>
        </a:xfrm>
        <a:prstGeom prst="hexagon">
          <a:avLst>
            <a:gd name="adj" fmla="val 25000"/>
            <a:gd name="vf" fmla="val 115470"/>
          </a:avLst>
        </a:prstGeom>
        <a:noFill/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434BD3-89D0-48B8-8D1A-DF8DA7035BEC}">
      <dsp:nvSpPr>
        <dsp:cNvPr id="0" name=""/>
        <dsp:cNvSpPr/>
      </dsp:nvSpPr>
      <dsp:spPr>
        <a:xfrm>
          <a:off x="4459090" y="3054279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A57C9-3F7B-4A4B-A9BA-AA79AF10A65A}">
      <dsp:nvSpPr>
        <dsp:cNvPr id="0" name=""/>
        <dsp:cNvSpPr/>
      </dsp:nvSpPr>
      <dsp:spPr>
        <a:xfrm>
          <a:off x="1509143" y="807049"/>
          <a:ext cx="1690594" cy="145115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Del objetivo</a:t>
          </a:r>
          <a:endParaRPr lang="es-MX" sz="1400" kern="1200" dirty="0"/>
        </a:p>
      </dsp:txBody>
      <dsp:txXfrm>
        <a:off x="1770955" y="1031780"/>
        <a:ext cx="1166970" cy="1001691"/>
      </dsp:txXfrm>
    </dsp:sp>
    <dsp:sp modelId="{7ACC627D-00BE-41E4-9687-051773943787}">
      <dsp:nvSpPr>
        <dsp:cNvPr id="0" name=""/>
        <dsp:cNvSpPr/>
      </dsp:nvSpPr>
      <dsp:spPr>
        <a:xfrm>
          <a:off x="2660164" y="826800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C135AF-FEE6-4E59-8D65-B36A8396732A}">
      <dsp:nvSpPr>
        <dsp:cNvPr id="0" name=""/>
        <dsp:cNvSpPr/>
      </dsp:nvSpPr>
      <dsp:spPr>
        <a:xfrm>
          <a:off x="2964325" y="0"/>
          <a:ext cx="1690594" cy="1451153"/>
        </a:xfrm>
        <a:prstGeom prst="hexagon">
          <a:avLst>
            <a:gd name="adj" fmla="val 25000"/>
            <a:gd name="vf" fmla="val 115470"/>
          </a:avLst>
        </a:prstGeom>
        <a:noFill/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07EDB0-0A56-4B39-BC0D-5B60DB584D51}">
      <dsp:nvSpPr>
        <dsp:cNvPr id="0" name=""/>
        <dsp:cNvSpPr/>
      </dsp:nvSpPr>
      <dsp:spPr>
        <a:xfrm>
          <a:off x="3012241" y="643006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3D842F-9EAA-47EF-9B09-802B05245908}">
      <dsp:nvSpPr>
        <dsp:cNvPr id="0" name=""/>
        <dsp:cNvSpPr/>
      </dsp:nvSpPr>
      <dsp:spPr>
        <a:xfrm>
          <a:off x="4418466" y="803757"/>
          <a:ext cx="1690594" cy="145115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Paridad de autoridad y Responsabilidad</a:t>
          </a:r>
          <a:endParaRPr lang="es-MX" sz="1400" kern="1200" dirty="0"/>
        </a:p>
      </dsp:txBody>
      <dsp:txXfrm>
        <a:off x="4680278" y="1028488"/>
        <a:ext cx="1166970" cy="1001691"/>
      </dsp:txXfrm>
    </dsp:sp>
    <dsp:sp modelId="{9A1A723C-BDF7-40C1-8F05-7331ABB12924}">
      <dsp:nvSpPr>
        <dsp:cNvPr id="0" name=""/>
        <dsp:cNvSpPr/>
      </dsp:nvSpPr>
      <dsp:spPr>
        <a:xfrm>
          <a:off x="5880940" y="1446763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905722-9EA6-45CA-9050-A38BE62189ED}">
      <dsp:nvSpPr>
        <dsp:cNvPr id="0" name=""/>
        <dsp:cNvSpPr/>
      </dsp:nvSpPr>
      <dsp:spPr>
        <a:xfrm>
          <a:off x="4290988" y="4035247"/>
          <a:ext cx="1690594" cy="1451153"/>
        </a:xfrm>
        <a:prstGeom prst="hexagon">
          <a:avLst>
            <a:gd name="adj" fmla="val 25000"/>
            <a:gd name="vf" fmla="val 115470"/>
          </a:avLst>
        </a:prstGeom>
        <a:noFill/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959ADA-5E70-4DC0-B0DA-FDB2C27C158F}">
      <dsp:nvSpPr>
        <dsp:cNvPr id="0" name=""/>
        <dsp:cNvSpPr/>
      </dsp:nvSpPr>
      <dsp:spPr>
        <a:xfrm>
          <a:off x="6201767" y="1645920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3D47F4-E812-4CD3-8AF9-AD468EC0FD06}">
      <dsp:nvSpPr>
        <dsp:cNvPr id="0" name=""/>
        <dsp:cNvSpPr/>
      </dsp:nvSpPr>
      <dsp:spPr>
        <a:xfrm>
          <a:off x="5830748" y="1577832"/>
          <a:ext cx="1690594" cy="145115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Unidad de Mando</a:t>
          </a:r>
          <a:endParaRPr lang="es-MX" sz="1400" kern="1200" dirty="0"/>
        </a:p>
      </dsp:txBody>
      <dsp:txXfrm>
        <a:off x="6092560" y="1802563"/>
        <a:ext cx="1166970" cy="1001691"/>
      </dsp:txXfrm>
    </dsp:sp>
    <dsp:sp modelId="{B9074329-73DD-4AC5-919F-0F1E86B76128}">
      <dsp:nvSpPr>
        <dsp:cNvPr id="0" name=""/>
        <dsp:cNvSpPr/>
      </dsp:nvSpPr>
      <dsp:spPr>
        <a:xfrm>
          <a:off x="7335081" y="666049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75BB75-69D8-4D84-8BD1-EE4A87BE890F}">
      <dsp:nvSpPr>
        <dsp:cNvPr id="0" name=""/>
        <dsp:cNvSpPr/>
      </dsp:nvSpPr>
      <dsp:spPr>
        <a:xfrm>
          <a:off x="7327789" y="825154"/>
          <a:ext cx="1690594" cy="1451153"/>
        </a:xfrm>
        <a:prstGeom prst="hexagon">
          <a:avLst>
            <a:gd name="adj" fmla="val 25000"/>
            <a:gd name="vf" fmla="val 115470"/>
          </a:avLst>
        </a:prstGeom>
        <a:noFill/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0DCCFD-1FF8-4216-8F37-62970F4AD42A}">
      <dsp:nvSpPr>
        <dsp:cNvPr id="0" name=""/>
        <dsp:cNvSpPr/>
      </dsp:nvSpPr>
      <dsp:spPr>
        <a:xfrm>
          <a:off x="7664241" y="857524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3B6215-96E8-4B87-826B-425F7D6E0881}">
      <dsp:nvSpPr>
        <dsp:cNvPr id="0" name=""/>
        <dsp:cNvSpPr/>
      </dsp:nvSpPr>
      <dsp:spPr>
        <a:xfrm>
          <a:off x="4410854" y="2385332"/>
          <a:ext cx="1690594" cy="145115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Continuidad</a:t>
          </a:r>
          <a:endParaRPr lang="es-MX" sz="1400" kern="1200" dirty="0"/>
        </a:p>
      </dsp:txBody>
      <dsp:txXfrm>
        <a:off x="4672666" y="2610063"/>
        <a:ext cx="1166970" cy="1001691"/>
      </dsp:txXfrm>
    </dsp:sp>
    <dsp:sp modelId="{91F54E58-CD54-4E51-A191-96650D139E65}">
      <dsp:nvSpPr>
        <dsp:cNvPr id="0" name=""/>
        <dsp:cNvSpPr/>
      </dsp:nvSpPr>
      <dsp:spPr>
        <a:xfrm>
          <a:off x="7662158" y="3698382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594F63-C633-4DA2-86B8-84CCB153C149}">
      <dsp:nvSpPr>
        <dsp:cNvPr id="0" name=""/>
        <dsp:cNvSpPr/>
      </dsp:nvSpPr>
      <dsp:spPr>
        <a:xfrm>
          <a:off x="2775572" y="4035247"/>
          <a:ext cx="1690594" cy="1451153"/>
        </a:xfrm>
        <a:prstGeom prst="hexagon">
          <a:avLst>
            <a:gd name="adj" fmla="val 25000"/>
            <a:gd name="vf" fmla="val 115470"/>
          </a:avLst>
        </a:prstGeom>
        <a:noFill/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3D4311-E0DA-422E-B3A2-831FDDA0BFD5}">
      <dsp:nvSpPr>
        <dsp:cNvPr id="0" name=""/>
        <dsp:cNvSpPr/>
      </dsp:nvSpPr>
      <dsp:spPr>
        <a:xfrm>
          <a:off x="7348622" y="3858585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E94014-B138-43F1-8C5E-E0CD63FE7412}">
      <dsp:nvSpPr>
        <dsp:cNvPr id="0" name=""/>
        <dsp:cNvSpPr/>
      </dsp:nvSpPr>
      <dsp:spPr>
        <a:xfrm>
          <a:off x="2963284" y="3212836"/>
          <a:ext cx="1690594" cy="145115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De la Coordinación</a:t>
          </a:r>
          <a:endParaRPr lang="es-MX" sz="1400" kern="1200" dirty="0"/>
        </a:p>
      </dsp:txBody>
      <dsp:txXfrm>
        <a:off x="3225096" y="3437567"/>
        <a:ext cx="1166970" cy="1001691"/>
      </dsp:txXfrm>
    </dsp:sp>
    <dsp:sp modelId="{D6A4F6FC-BD3F-4C94-94E4-3EBB3E55EE9B}">
      <dsp:nvSpPr>
        <dsp:cNvPr id="0" name=""/>
        <dsp:cNvSpPr/>
      </dsp:nvSpPr>
      <dsp:spPr>
        <a:xfrm>
          <a:off x="3011199" y="3855842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C8E20E-EFAF-48CD-BCF0-E79F4997E4B2}">
      <dsp:nvSpPr>
        <dsp:cNvPr id="0" name=""/>
        <dsp:cNvSpPr/>
      </dsp:nvSpPr>
      <dsp:spPr>
        <a:xfrm>
          <a:off x="796614" y="4035247"/>
          <a:ext cx="1690594" cy="1451153"/>
        </a:xfrm>
        <a:prstGeom prst="hexagon">
          <a:avLst>
            <a:gd name="adj" fmla="val 25000"/>
            <a:gd name="vf" fmla="val 115470"/>
          </a:avLst>
        </a:prstGeom>
        <a:noFill/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4C8448-2FB0-4BD5-9077-DF55AC3EAFCE}">
      <dsp:nvSpPr>
        <dsp:cNvPr id="0" name=""/>
        <dsp:cNvSpPr/>
      </dsp:nvSpPr>
      <dsp:spPr>
        <a:xfrm>
          <a:off x="2659122" y="4039637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38BD19-EAF7-4F49-BAC9-E5CC6F1B0A33}">
      <dsp:nvSpPr>
        <dsp:cNvPr id="0" name=""/>
        <dsp:cNvSpPr/>
      </dsp:nvSpPr>
      <dsp:spPr>
        <a:xfrm>
          <a:off x="4435980" y="3951754"/>
          <a:ext cx="1690594" cy="145115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Difusión</a:t>
          </a:r>
          <a:endParaRPr lang="es-MX" sz="1400" kern="1200" dirty="0"/>
        </a:p>
      </dsp:txBody>
      <dsp:txXfrm>
        <a:off x="4697792" y="4176485"/>
        <a:ext cx="1166970" cy="1001691"/>
      </dsp:txXfrm>
    </dsp:sp>
    <dsp:sp modelId="{B652C11E-F7A3-4646-9E21-7146939639E4}">
      <dsp:nvSpPr>
        <dsp:cNvPr id="0" name=""/>
        <dsp:cNvSpPr/>
      </dsp:nvSpPr>
      <dsp:spPr>
        <a:xfrm>
          <a:off x="9110049" y="4511467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B2E671-FCAA-4E15-B427-71343D1705E7}">
      <dsp:nvSpPr>
        <dsp:cNvPr id="0" name=""/>
        <dsp:cNvSpPr/>
      </dsp:nvSpPr>
      <dsp:spPr>
        <a:xfrm>
          <a:off x="7320497" y="4035247"/>
          <a:ext cx="1690594" cy="1451153"/>
        </a:xfrm>
        <a:prstGeom prst="hexagon">
          <a:avLst>
            <a:gd name="adj" fmla="val 25000"/>
            <a:gd name="vf" fmla="val 115470"/>
          </a:avLst>
        </a:prstGeom>
        <a:noFill/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041A22-8198-4677-8676-46DF62FC658C}">
      <dsp:nvSpPr>
        <dsp:cNvPr id="0" name=""/>
        <dsp:cNvSpPr/>
      </dsp:nvSpPr>
      <dsp:spPr>
        <a:xfrm>
          <a:off x="8796513" y="4672219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DF6873-E732-4B08-A128-B5045833ABCB}">
      <dsp:nvSpPr>
        <dsp:cNvPr id="0" name=""/>
        <dsp:cNvSpPr/>
      </dsp:nvSpPr>
      <dsp:spPr>
        <a:xfrm>
          <a:off x="5837309" y="3128308"/>
          <a:ext cx="1690594" cy="145115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Amplitud o tramo de control</a:t>
          </a:r>
          <a:endParaRPr lang="es-MX" sz="1400" kern="1200" dirty="0"/>
        </a:p>
      </dsp:txBody>
      <dsp:txXfrm>
        <a:off x="6099121" y="3353039"/>
        <a:ext cx="1166970" cy="1001691"/>
      </dsp:txXfrm>
    </dsp:sp>
    <dsp:sp modelId="{54176A28-9E5F-4B71-A33A-D8AB1D45AC66}">
      <dsp:nvSpPr>
        <dsp:cNvPr id="0" name=""/>
        <dsp:cNvSpPr/>
      </dsp:nvSpPr>
      <dsp:spPr>
        <a:xfrm>
          <a:off x="8454347" y="1332142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0AE5E6-C7CA-4BC3-967E-8ADBDB4ECF22}">
      <dsp:nvSpPr>
        <dsp:cNvPr id="0" name=""/>
        <dsp:cNvSpPr/>
      </dsp:nvSpPr>
      <dsp:spPr>
        <a:xfrm>
          <a:off x="8780888" y="1633301"/>
          <a:ext cx="1690594" cy="1451153"/>
        </a:xfrm>
        <a:prstGeom prst="hexagon">
          <a:avLst>
            <a:gd name="adj" fmla="val 25000"/>
            <a:gd name="vf" fmla="val 115470"/>
          </a:avLst>
        </a:prstGeom>
        <a:noFill/>
        <a:ln w="12700" cap="flat" cmpd="sng" algn="in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1DCABB-DCBF-4BFD-B44F-2FDDA8DF8B71}">
      <dsp:nvSpPr>
        <dsp:cNvPr id="0" name=""/>
        <dsp:cNvSpPr/>
      </dsp:nvSpPr>
      <dsp:spPr>
        <a:xfrm>
          <a:off x="8169923" y="2037797"/>
          <a:ext cx="196871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710173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7002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088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1333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845447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1602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6245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9110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5590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8E36636D-D922-432D-A958-524484B5923D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730306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69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8E36636D-D922-432D-A958-524484B5923D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6958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3228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1056" userDrawn="1">
          <p15:clr>
            <a:srgbClr val="F26B43"/>
          </p15:clr>
        </p15:guide>
        <p15:guide id="1" pos="9600" userDrawn="1">
          <p15:clr>
            <a:srgbClr val="F26B43"/>
          </p15:clr>
        </p15:guide>
        <p15:guide id="2" pos="792" userDrawn="1">
          <p15:clr>
            <a:srgbClr val="F26B43"/>
          </p15:clr>
        </p15:guide>
        <p15:guide id="3" pos="7200" userDrawn="1">
          <p15:clr>
            <a:srgbClr val="F26B43"/>
          </p15:clr>
        </p15:guide>
        <p15:guide id="4" orient="horz" pos="4008" userDrawn="1">
          <p15:clr>
            <a:srgbClr val="F26B43"/>
          </p15:clr>
        </p15:guide>
        <p15:guide id="5" orient="horz" pos="1440" userDrawn="1">
          <p15:clr>
            <a:srgbClr val="F26B43"/>
          </p15:clr>
        </p15:guide>
        <p15:guide id="6" orient="horz" pos="3720" userDrawn="1">
          <p15:clr>
            <a:srgbClr val="F26B43"/>
          </p15:clr>
        </p15:guide>
        <p15:guide id="7" orient="horz" pos="2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9848" y="391886"/>
            <a:ext cx="10058400" cy="618308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es-MX" sz="2800" dirty="0" smtClean="0"/>
          </a:p>
          <a:p>
            <a:pPr marL="0" indent="0" algn="ctr">
              <a:buNone/>
            </a:pPr>
            <a:endParaRPr lang="es-MX" sz="2800" dirty="0"/>
          </a:p>
          <a:p>
            <a:pPr marL="0" indent="0" algn="ctr">
              <a:buNone/>
            </a:pPr>
            <a:endParaRPr lang="es-MX" sz="2800" dirty="0" smtClean="0"/>
          </a:p>
          <a:p>
            <a:pPr marL="0" indent="0" algn="ctr">
              <a:buNone/>
            </a:pPr>
            <a:r>
              <a:rPr lang="es-MX" sz="2800" b="1" dirty="0" smtClean="0"/>
              <a:t>Unidad Académica Profesional Tejupilco</a:t>
            </a:r>
          </a:p>
          <a:p>
            <a:pPr marL="0" indent="0" algn="ctr">
              <a:buNone/>
            </a:pPr>
            <a:endParaRPr lang="es-MX" sz="2800" dirty="0" smtClean="0"/>
          </a:p>
          <a:p>
            <a:pPr marL="0" indent="0" algn="ctr">
              <a:buNone/>
            </a:pPr>
            <a:r>
              <a:rPr lang="es-MX" sz="2800" dirty="0" smtClean="0"/>
              <a:t>Licenciatura en </a:t>
            </a:r>
            <a:r>
              <a:rPr lang="es-MX" sz="2800" b="1" dirty="0" smtClean="0"/>
              <a:t>Derecho</a:t>
            </a:r>
            <a:endParaRPr lang="es-MX" sz="2800" b="1" dirty="0" smtClean="0"/>
          </a:p>
          <a:p>
            <a:pPr marL="0" indent="0" algn="ctr">
              <a:buNone/>
            </a:pPr>
            <a:endParaRPr lang="es-MX" sz="2800" dirty="0" smtClean="0"/>
          </a:p>
          <a:p>
            <a:pPr marL="0" indent="0" algn="ctr">
              <a:buNone/>
            </a:pPr>
            <a:r>
              <a:rPr lang="es-MX" sz="2800" dirty="0" smtClean="0"/>
              <a:t>Unidad de Aprendizaje: </a:t>
            </a:r>
            <a:r>
              <a:rPr lang="es-MX" sz="2800" b="1" dirty="0" smtClean="0"/>
              <a:t>Administración</a:t>
            </a:r>
            <a:endParaRPr lang="es-MX" sz="2800" b="1" dirty="0" smtClean="0"/>
          </a:p>
          <a:p>
            <a:pPr marL="0" indent="0" algn="ctr">
              <a:buNone/>
            </a:pPr>
            <a:endParaRPr lang="es-MX" sz="2800" dirty="0" smtClean="0"/>
          </a:p>
          <a:p>
            <a:pPr marL="0" indent="0" algn="ctr">
              <a:buNone/>
            </a:pPr>
            <a:r>
              <a:rPr lang="es-MX" sz="2800" dirty="0" smtClean="0"/>
              <a:t>Unidad de Competencia</a:t>
            </a:r>
            <a:r>
              <a:rPr lang="es-MX" sz="2800" dirty="0" smtClean="0"/>
              <a:t>: </a:t>
            </a:r>
            <a:r>
              <a:rPr lang="es-MX" sz="2800" b="1" dirty="0" smtClean="0"/>
              <a:t>II Fase Mecánica del Proceso Administrativo</a:t>
            </a:r>
            <a:endParaRPr lang="es-MX" sz="2800" b="1" dirty="0"/>
          </a:p>
          <a:p>
            <a:pPr marL="0" indent="0" algn="r">
              <a:buNone/>
            </a:pPr>
            <a:endParaRPr lang="es-MX" sz="2800" dirty="0" smtClean="0"/>
          </a:p>
          <a:p>
            <a:pPr marL="0" indent="0" algn="r">
              <a:buNone/>
            </a:pPr>
            <a:endParaRPr lang="es-MX" sz="2800" dirty="0" smtClean="0"/>
          </a:p>
          <a:p>
            <a:pPr marL="0" indent="0" algn="r">
              <a:buNone/>
            </a:pPr>
            <a:endParaRPr lang="es-MX" sz="2800" dirty="0"/>
          </a:p>
          <a:p>
            <a:pPr marL="0" indent="0" algn="r">
              <a:buNone/>
            </a:pPr>
            <a:endParaRPr lang="es-MX" sz="2800" dirty="0" smtClean="0"/>
          </a:p>
          <a:p>
            <a:pPr marL="0" indent="0" algn="r">
              <a:buNone/>
            </a:pPr>
            <a:r>
              <a:rPr lang="es-MX" sz="2400" dirty="0" smtClean="0"/>
              <a:t>Elaborado por: </a:t>
            </a:r>
            <a:r>
              <a:rPr lang="es-MX" sz="2400" b="1" dirty="0" smtClean="0"/>
              <a:t>M. en </a:t>
            </a:r>
            <a:r>
              <a:rPr lang="es-MX" sz="2400" b="1" dirty="0" err="1" smtClean="0"/>
              <a:t>Adm</a:t>
            </a:r>
            <a:r>
              <a:rPr lang="es-MX" sz="2400" b="1" dirty="0" smtClean="0"/>
              <a:t>. N. Miriam Albiter </a:t>
            </a:r>
            <a:r>
              <a:rPr lang="es-MX" sz="2400" b="1" dirty="0"/>
              <a:t>B</a:t>
            </a:r>
            <a:r>
              <a:rPr lang="es-MX" sz="2400" b="1" dirty="0" smtClean="0"/>
              <a:t>eiza</a:t>
            </a:r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800" y="94270"/>
            <a:ext cx="3904496" cy="116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9928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0995" y="345277"/>
            <a:ext cx="10353762" cy="970450"/>
          </a:xfrm>
        </p:spPr>
        <p:txBody>
          <a:bodyPr/>
          <a:lstStyle/>
          <a:p>
            <a:pPr algn="l"/>
            <a:r>
              <a:rPr lang="es-MX" b="1" dirty="0">
                <a:effectLst/>
              </a:rPr>
              <a:t>2.4.2. Importancia de planeación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0995" y="1684832"/>
            <a:ext cx="10353762" cy="2571482"/>
          </a:xfrm>
        </p:spPr>
        <p:txBody>
          <a:bodyPr>
            <a:normAutofit/>
          </a:bodyPr>
          <a:lstStyle/>
          <a:p>
            <a:pPr marL="36900" indent="0" algn="just">
              <a:buNone/>
            </a:pPr>
            <a:r>
              <a:rPr lang="es-MX" sz="3200" dirty="0">
                <a:effectLst/>
              </a:rPr>
              <a:t>La planeación es esencial para el adecuado funcionamiento de cualquier grupo social, ya que a través de ella se prevén las contingencias y cambios que puede deparar el futuro y se establecen las medidas necesarias para afrontarlas</a:t>
            </a:r>
            <a:endParaRPr lang="es-MX" sz="3200" dirty="0"/>
          </a:p>
        </p:txBody>
      </p:sp>
      <p:pic>
        <p:nvPicPr>
          <p:cNvPr id="4098" name="Picture 2" descr="Resultado de imagen para funcionamiento adecua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995" y="3989615"/>
            <a:ext cx="44958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6324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231822"/>
            <a:ext cx="10353762" cy="6426557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es-MX" dirty="0">
                <a:effectLst/>
              </a:rPr>
              <a:t>Los fundamentos básicos que muestran la importancia de la planeación son</a:t>
            </a:r>
            <a:r>
              <a:rPr lang="es-MX" dirty="0" smtClean="0">
                <a:effectLst/>
              </a:rPr>
              <a:t>:</a:t>
            </a:r>
          </a:p>
          <a:p>
            <a:pPr marL="36900" indent="0">
              <a:buNone/>
            </a:pPr>
            <a:endParaRPr lang="es-MX" dirty="0">
              <a:effectLst/>
            </a:endParaRPr>
          </a:p>
          <a:p>
            <a:pPr lvl="0" algn="just"/>
            <a:r>
              <a:rPr lang="es-MX" dirty="0">
                <a:effectLst/>
              </a:rPr>
              <a:t>Propicia el desarrollo de la </a:t>
            </a:r>
            <a:r>
              <a:rPr lang="es-MX" dirty="0" smtClean="0">
                <a:effectLst/>
              </a:rPr>
              <a:t>empresa.</a:t>
            </a:r>
            <a:endParaRPr lang="es-MX" dirty="0">
              <a:effectLst/>
            </a:endParaRPr>
          </a:p>
          <a:p>
            <a:pPr lvl="0" algn="just"/>
            <a:r>
              <a:rPr lang="es-MX" dirty="0">
                <a:effectLst/>
              </a:rPr>
              <a:t>Reduce los niveles de incertidumbre </a:t>
            </a:r>
          </a:p>
          <a:p>
            <a:pPr lvl="0" algn="just"/>
            <a:r>
              <a:rPr lang="es-MX" dirty="0">
                <a:effectLst/>
              </a:rPr>
              <a:t>Prepara a la empresa para hacer frente a las </a:t>
            </a:r>
            <a:r>
              <a:rPr lang="es-MX" dirty="0" smtClean="0">
                <a:effectLst/>
              </a:rPr>
              <a:t>contingencias.</a:t>
            </a:r>
            <a:endParaRPr lang="es-MX" dirty="0">
              <a:effectLst/>
            </a:endParaRPr>
          </a:p>
          <a:p>
            <a:pPr lvl="0" algn="just"/>
            <a:r>
              <a:rPr lang="es-MX" dirty="0" smtClean="0">
                <a:effectLst/>
              </a:rPr>
              <a:t>Condiciona </a:t>
            </a:r>
            <a:r>
              <a:rPr lang="es-MX" dirty="0">
                <a:effectLst/>
              </a:rPr>
              <a:t>a la empresa al ambiente que le rodea.</a:t>
            </a:r>
          </a:p>
          <a:p>
            <a:pPr lvl="0" algn="just"/>
            <a:r>
              <a:rPr lang="es-MX" dirty="0" smtClean="0">
                <a:effectLst/>
              </a:rPr>
              <a:t>Reduce </a:t>
            </a:r>
            <a:r>
              <a:rPr lang="es-MX" dirty="0">
                <a:effectLst/>
              </a:rPr>
              <a:t>al mínimo los riesgos y aprovecha al máximo las oportunidades.</a:t>
            </a:r>
          </a:p>
          <a:p>
            <a:pPr lvl="0" algn="just"/>
            <a:r>
              <a:rPr lang="es-MX" dirty="0" smtClean="0">
                <a:effectLst/>
              </a:rPr>
              <a:t>Establece un modelo de trabajo bajo el cual debe operar la empresa. </a:t>
            </a:r>
            <a:endParaRPr lang="es-MX" dirty="0">
              <a:effectLst/>
            </a:endParaRPr>
          </a:p>
          <a:p>
            <a:pPr lvl="0" algn="just"/>
            <a:r>
              <a:rPr lang="es-MX" dirty="0">
                <a:effectLst/>
              </a:rPr>
              <a:t>Promueve la eficiencia al eliminar la improvisación.</a:t>
            </a:r>
          </a:p>
          <a:p>
            <a:pPr lvl="0" algn="just"/>
            <a:r>
              <a:rPr lang="es-MX" dirty="0">
                <a:effectLst/>
              </a:rPr>
              <a:t>Proporciona los elementos para llevar a cabo el control.</a:t>
            </a:r>
          </a:p>
          <a:p>
            <a:pPr lvl="0" algn="just"/>
            <a:r>
              <a:rPr lang="es-MX" dirty="0" smtClean="0">
                <a:effectLst/>
              </a:rPr>
              <a:t>Permite evaluar </a:t>
            </a:r>
            <a:r>
              <a:rPr lang="es-MX" dirty="0">
                <a:effectLst/>
              </a:rPr>
              <a:t>alternativas antes de tomar una decisión.</a:t>
            </a:r>
          </a:p>
          <a:p>
            <a:pPr lvl="0" algn="just"/>
            <a:r>
              <a:rPr lang="es-MX" dirty="0" smtClean="0">
                <a:effectLst/>
              </a:rPr>
              <a:t>Permite que todos los miembros de la empresa conozcan hacia </a:t>
            </a:r>
            <a:r>
              <a:rPr lang="es-MX" dirty="0">
                <a:effectLst/>
              </a:rPr>
              <a:t>donde se dirigen sus esfuerzos.</a:t>
            </a:r>
          </a:p>
          <a:p>
            <a:pPr lvl="0" algn="just"/>
            <a:r>
              <a:rPr lang="es-MX" dirty="0">
                <a:effectLst/>
              </a:rPr>
              <a:t>Maximiza el aprovechamiento del tiempo y los </a:t>
            </a:r>
            <a:r>
              <a:rPr lang="es-MX" dirty="0" smtClean="0">
                <a:effectLst/>
              </a:rPr>
              <a:t>recursos</a:t>
            </a:r>
            <a:r>
              <a:rPr lang="es-MX" dirty="0">
                <a:effectLst/>
              </a:rPr>
              <a:t>.</a:t>
            </a:r>
          </a:p>
          <a:p>
            <a:endParaRPr lang="es-MX" dirty="0"/>
          </a:p>
        </p:txBody>
      </p:sp>
      <p:pic>
        <p:nvPicPr>
          <p:cNvPr id="5122" name="Picture 2" descr="Resultado de imagen para importancia de la planeaciÃ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575" y="1493028"/>
            <a:ext cx="2729139" cy="318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347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b="1" dirty="0">
                <a:effectLst/>
              </a:rPr>
              <a:t>2.4.3. Principios de planeación</a:t>
            </a:r>
            <a:r>
              <a:rPr lang="es-MX" dirty="0">
                <a:effectLst/>
              </a:rPr>
              <a:t/>
            </a:r>
            <a:br>
              <a:rPr lang="es-MX" dirty="0">
                <a:effectLst/>
              </a:rPr>
            </a:br>
            <a:endParaRPr lang="es-MX" dirty="0"/>
          </a:p>
        </p:txBody>
      </p:sp>
      <p:pic>
        <p:nvPicPr>
          <p:cNvPr id="6146" name="Picture 2" descr="Resultado de imagen para factibil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591" y="1441780"/>
            <a:ext cx="3268889" cy="145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772" y="1359383"/>
            <a:ext cx="2760911" cy="192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arcador de contenido 2"/>
          <p:cNvSpPr txBox="1">
            <a:spLocks/>
          </p:cNvSpPr>
          <p:nvPr/>
        </p:nvSpPr>
        <p:spPr>
          <a:xfrm>
            <a:off x="1251678" y="5956622"/>
            <a:ext cx="4648805" cy="497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b="1" u="sng" dirty="0" smtClean="0"/>
              <a:t>Flexibilidad.</a:t>
            </a:r>
            <a:r>
              <a:rPr lang="es-MX" u="sng" dirty="0" smtClean="0"/>
              <a:t> </a:t>
            </a:r>
            <a:endParaRPr lang="es-MX" dirty="0" smtClean="0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6631824" y="3466198"/>
            <a:ext cx="4648805" cy="737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b="1" u="sng" dirty="0" smtClean="0"/>
              <a:t>Objetivo y cuantificación.</a:t>
            </a:r>
            <a:r>
              <a:rPr lang="es-MX" u="sng" dirty="0" smtClean="0"/>
              <a:t> </a:t>
            </a:r>
            <a:endParaRPr lang="es-MX" dirty="0" smtClean="0"/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1511319" y="3012084"/>
            <a:ext cx="4648805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b="1" u="sng" dirty="0" smtClean="0"/>
              <a:t>Factibilidad.</a:t>
            </a:r>
            <a:r>
              <a:rPr lang="es-MX" u="sng" dirty="0" smtClean="0"/>
              <a:t> </a:t>
            </a: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7597792" y="5762618"/>
            <a:ext cx="4648805" cy="2447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b="1" u="sng" dirty="0" smtClean="0"/>
              <a:t>Del cambio de estrategias</a:t>
            </a:r>
            <a:r>
              <a:rPr lang="es-MX" b="1" dirty="0" smtClean="0"/>
              <a:t>.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5148694" y="5949932"/>
            <a:ext cx="4648805" cy="2447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b="1" u="sng" dirty="0" smtClean="0"/>
              <a:t>Unidad.</a:t>
            </a:r>
            <a:r>
              <a:rPr lang="es-MX" u="sng" dirty="0" smtClean="0"/>
              <a:t> </a:t>
            </a:r>
            <a:endParaRPr lang="es-MX" dirty="0" smtClean="0"/>
          </a:p>
        </p:txBody>
      </p:sp>
      <p:pic>
        <p:nvPicPr>
          <p:cNvPr id="6150" name="Picture 6" descr="Resultado de imagen para flexibilida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4233474"/>
            <a:ext cx="3088368" cy="13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Resultado de imagen para unida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80" y="4080861"/>
            <a:ext cx="2217719" cy="158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Resultado de imagen para cambi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604" y="3935807"/>
            <a:ext cx="2576739" cy="181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2639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9401" y="158842"/>
            <a:ext cx="10353762" cy="794197"/>
          </a:xfrm>
        </p:spPr>
        <p:txBody>
          <a:bodyPr>
            <a:normAutofit/>
          </a:bodyPr>
          <a:lstStyle/>
          <a:p>
            <a:pPr algn="l"/>
            <a:r>
              <a:rPr lang="es-MX" b="1" dirty="0">
                <a:effectLst/>
              </a:rPr>
              <a:t>2.4.4. Proceso de la </a:t>
            </a:r>
            <a:r>
              <a:rPr lang="es-MX" b="1" dirty="0" smtClean="0">
                <a:effectLst/>
              </a:rPr>
              <a:t>planeación</a:t>
            </a:r>
            <a:endParaRPr lang="es-MX" dirty="0"/>
          </a:p>
        </p:txBody>
      </p:sp>
      <p:grpSp>
        <p:nvGrpSpPr>
          <p:cNvPr id="6" name="Grupo 5"/>
          <p:cNvGrpSpPr/>
          <p:nvPr/>
        </p:nvGrpSpPr>
        <p:grpSpPr>
          <a:xfrm>
            <a:off x="2562895" y="953039"/>
            <a:ext cx="7740204" cy="5422005"/>
            <a:chOff x="-1" y="0"/>
            <a:chExt cx="7850817" cy="5587853"/>
          </a:xfrm>
        </p:grpSpPr>
        <p:grpSp>
          <p:nvGrpSpPr>
            <p:cNvPr id="7" name="Grupo 6"/>
            <p:cNvGrpSpPr/>
            <p:nvPr/>
          </p:nvGrpSpPr>
          <p:grpSpPr>
            <a:xfrm>
              <a:off x="-1" y="0"/>
              <a:ext cx="7850817" cy="5587853"/>
              <a:chOff x="-1" y="0"/>
              <a:chExt cx="7850817" cy="5587853"/>
            </a:xfrm>
          </p:grpSpPr>
          <p:sp>
            <p:nvSpPr>
              <p:cNvPr id="9" name="Rectángulo redondeado 8"/>
              <p:cNvSpPr/>
              <p:nvPr/>
            </p:nvSpPr>
            <p:spPr>
              <a:xfrm>
                <a:off x="0" y="21265"/>
                <a:ext cx="1428750" cy="59055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>
                    <a:ea typeface="Calibri" panose="020F0502020204030204" pitchFamily="34" charset="0"/>
                    <a:cs typeface="Times New Roman" panose="02020603050405020304" pitchFamily="18" charset="0"/>
                  </a:rPr>
                  <a:t>Planeación</a:t>
                </a:r>
              </a:p>
            </p:txBody>
          </p:sp>
          <p:sp>
            <p:nvSpPr>
              <p:cNvPr id="10" name="Rectángulo redondeado 9"/>
              <p:cNvSpPr/>
              <p:nvPr/>
            </p:nvSpPr>
            <p:spPr>
              <a:xfrm>
                <a:off x="3200400" y="4997303"/>
                <a:ext cx="1428750" cy="59055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>
                    <a:ea typeface="Calibri" panose="020F0502020204030204" pitchFamily="34" charset="0"/>
                    <a:cs typeface="Times New Roman" panose="02020603050405020304" pitchFamily="18" charset="0"/>
                  </a:rPr>
                  <a:t>Políticas</a:t>
                </a:r>
              </a:p>
            </p:txBody>
          </p:sp>
          <p:sp>
            <p:nvSpPr>
              <p:cNvPr id="11" name="Rectángulo redondeado 10"/>
              <p:cNvSpPr/>
              <p:nvPr/>
            </p:nvSpPr>
            <p:spPr>
              <a:xfrm>
                <a:off x="0" y="1679945"/>
                <a:ext cx="1872196" cy="59055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Procedimientos</a:t>
                </a:r>
              </a:p>
            </p:txBody>
          </p:sp>
          <p:sp>
            <p:nvSpPr>
              <p:cNvPr id="12" name="Rectángulo redondeado 11"/>
              <p:cNvSpPr/>
              <p:nvPr/>
            </p:nvSpPr>
            <p:spPr>
              <a:xfrm>
                <a:off x="-1" y="3125972"/>
                <a:ext cx="1596164" cy="59055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Presupuestos</a:t>
                </a:r>
              </a:p>
            </p:txBody>
          </p:sp>
          <p:sp>
            <p:nvSpPr>
              <p:cNvPr id="13" name="Rectángulo redondeado 12"/>
              <p:cNvSpPr/>
              <p:nvPr/>
            </p:nvSpPr>
            <p:spPr>
              <a:xfrm>
                <a:off x="0" y="4997303"/>
                <a:ext cx="1428750" cy="59055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>
                    <a:ea typeface="Calibri" panose="020F0502020204030204" pitchFamily="34" charset="0"/>
                    <a:cs typeface="Times New Roman" panose="02020603050405020304" pitchFamily="18" charset="0"/>
                  </a:rPr>
                  <a:t>Programas</a:t>
                </a:r>
              </a:p>
            </p:txBody>
          </p:sp>
          <p:sp>
            <p:nvSpPr>
              <p:cNvPr id="14" name="Rectángulo redondeado 13"/>
              <p:cNvSpPr/>
              <p:nvPr/>
            </p:nvSpPr>
            <p:spPr>
              <a:xfrm>
                <a:off x="6422066" y="4997303"/>
                <a:ext cx="1428750" cy="59055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>
                    <a:ea typeface="Calibri" panose="020F0502020204030204" pitchFamily="34" charset="0"/>
                    <a:cs typeface="Times New Roman" panose="02020603050405020304" pitchFamily="18" charset="0"/>
                  </a:rPr>
                  <a:t>Estrategias</a:t>
                </a:r>
              </a:p>
            </p:txBody>
          </p:sp>
          <p:sp>
            <p:nvSpPr>
              <p:cNvPr id="15" name="Rectángulo redondeado 14"/>
              <p:cNvSpPr/>
              <p:nvPr/>
            </p:nvSpPr>
            <p:spPr>
              <a:xfrm>
                <a:off x="6347638" y="3125972"/>
                <a:ext cx="1428750" cy="59055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>
                    <a:ea typeface="Calibri" panose="020F0502020204030204" pitchFamily="34" charset="0"/>
                    <a:cs typeface="Times New Roman" panose="02020603050405020304" pitchFamily="18" charset="0"/>
                  </a:rPr>
                  <a:t>Objetivos</a:t>
                </a:r>
              </a:p>
            </p:txBody>
          </p:sp>
          <p:sp>
            <p:nvSpPr>
              <p:cNvPr id="16" name="Rectángulo redondeado 15"/>
              <p:cNvSpPr/>
              <p:nvPr/>
            </p:nvSpPr>
            <p:spPr>
              <a:xfrm>
                <a:off x="6273210" y="1584252"/>
                <a:ext cx="1428750" cy="59055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Propósitos</a:t>
                </a:r>
              </a:p>
            </p:txBody>
          </p:sp>
          <p:sp>
            <p:nvSpPr>
              <p:cNvPr id="17" name="Rectángulo redondeado 16"/>
              <p:cNvSpPr/>
              <p:nvPr/>
            </p:nvSpPr>
            <p:spPr>
              <a:xfrm>
                <a:off x="6251945" y="0"/>
                <a:ext cx="1428750" cy="59055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>
                    <a:ea typeface="Calibri" panose="020F0502020204030204" pitchFamily="34" charset="0"/>
                    <a:cs typeface="Times New Roman" panose="02020603050405020304" pitchFamily="18" charset="0"/>
                  </a:rPr>
                  <a:t>Misión y visión </a:t>
                </a:r>
              </a:p>
            </p:txBody>
          </p:sp>
          <p:sp>
            <p:nvSpPr>
              <p:cNvPr id="18" name="Rectángulo 17"/>
              <p:cNvSpPr/>
              <p:nvPr/>
            </p:nvSpPr>
            <p:spPr>
              <a:xfrm>
                <a:off x="2753833" y="871870"/>
                <a:ext cx="2476500" cy="78105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>
                    <a:ea typeface="Calibri" panose="020F0502020204030204" pitchFamily="34" charset="0"/>
                    <a:cs typeface="Times New Roman" panose="02020603050405020304" pitchFamily="18" charset="0"/>
                  </a:rPr>
                  <a:t>Investigación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MX">
                    <a:ea typeface="Calibri" panose="020F0502020204030204" pitchFamily="34" charset="0"/>
                    <a:cs typeface="Times New Roman" panose="02020603050405020304" pitchFamily="18" charset="0"/>
                  </a:rPr>
                  <a:t>Análisis del entorno</a:t>
                </a:r>
              </a:p>
            </p:txBody>
          </p:sp>
          <p:cxnSp>
            <p:nvCxnSpPr>
              <p:cNvPr id="19" name="Conector recto de flecha 18"/>
              <p:cNvCxnSpPr/>
              <p:nvPr/>
            </p:nvCxnSpPr>
            <p:spPr>
              <a:xfrm>
                <a:off x="1456661" y="297712"/>
                <a:ext cx="4800600" cy="381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ector recto de flecha 19"/>
              <p:cNvCxnSpPr/>
              <p:nvPr/>
            </p:nvCxnSpPr>
            <p:spPr>
              <a:xfrm>
                <a:off x="7038754" y="616689"/>
                <a:ext cx="42530" cy="9675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ector recto de flecha 20"/>
              <p:cNvCxnSpPr>
                <a:endCxn id="15" idx="0"/>
              </p:cNvCxnSpPr>
              <p:nvPr/>
            </p:nvCxnSpPr>
            <p:spPr>
              <a:xfrm flipH="1">
                <a:off x="7062013" y="2190307"/>
                <a:ext cx="19271" cy="9356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de flecha 21"/>
              <p:cNvCxnSpPr/>
              <p:nvPr/>
            </p:nvCxnSpPr>
            <p:spPr>
              <a:xfrm>
                <a:off x="7113182" y="3742661"/>
                <a:ext cx="0" cy="1143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ector recto de flecha 22"/>
              <p:cNvCxnSpPr/>
              <p:nvPr/>
            </p:nvCxnSpPr>
            <p:spPr>
              <a:xfrm flipH="1" flipV="1">
                <a:off x="4646428" y="5305647"/>
                <a:ext cx="1752600" cy="1905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ector recto de flecha 23"/>
              <p:cNvCxnSpPr/>
              <p:nvPr/>
            </p:nvCxnSpPr>
            <p:spPr>
              <a:xfrm flipH="1" flipV="1">
                <a:off x="668697" y="3716522"/>
                <a:ext cx="30837" cy="129584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ector recto de flecha 24"/>
              <p:cNvCxnSpPr/>
              <p:nvPr/>
            </p:nvCxnSpPr>
            <p:spPr>
              <a:xfrm flipH="1" flipV="1">
                <a:off x="668697" y="2260009"/>
                <a:ext cx="9574" cy="8451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ector recto de flecha 25"/>
              <p:cNvCxnSpPr/>
              <p:nvPr/>
            </p:nvCxnSpPr>
            <p:spPr>
              <a:xfrm flipV="1">
                <a:off x="691117" y="627321"/>
                <a:ext cx="0" cy="1028700"/>
              </a:xfrm>
              <a:prstGeom prst="straightConnector1">
                <a:avLst/>
              </a:prstGeom>
              <a:ln cap="flat">
                <a:solidFill>
                  <a:schemeClr val="accent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ector recto de flecha 26"/>
              <p:cNvCxnSpPr/>
              <p:nvPr/>
            </p:nvCxnSpPr>
            <p:spPr>
              <a:xfrm flipH="1">
                <a:off x="744280" y="4327452"/>
                <a:ext cx="6381750" cy="19050"/>
              </a:xfrm>
              <a:prstGeom prst="straightConnector1">
                <a:avLst/>
              </a:prstGeom>
              <a:ln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ctor recto 27"/>
              <p:cNvCxnSpPr/>
              <p:nvPr/>
            </p:nvCxnSpPr>
            <p:spPr>
              <a:xfrm>
                <a:off x="5252484" y="1307805"/>
                <a:ext cx="36195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cto 28"/>
              <p:cNvCxnSpPr/>
              <p:nvPr/>
            </p:nvCxnSpPr>
            <p:spPr>
              <a:xfrm flipH="1">
                <a:off x="5645889" y="1307805"/>
                <a:ext cx="19050" cy="394335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recto 29"/>
              <p:cNvCxnSpPr/>
              <p:nvPr/>
            </p:nvCxnSpPr>
            <p:spPr>
              <a:xfrm>
                <a:off x="5709684" y="1977656"/>
                <a:ext cx="571500" cy="1905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recto 30"/>
              <p:cNvCxnSpPr/>
              <p:nvPr/>
            </p:nvCxnSpPr>
            <p:spPr>
              <a:xfrm flipH="1" flipV="1">
                <a:off x="2275368" y="4369982"/>
                <a:ext cx="19050" cy="940435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/>
              <p:cNvCxnSpPr/>
              <p:nvPr/>
            </p:nvCxnSpPr>
            <p:spPr>
              <a:xfrm flipV="1">
                <a:off x="3795824" y="297712"/>
                <a:ext cx="0" cy="571500"/>
              </a:xfrm>
              <a:prstGeom prst="straightConnector1">
                <a:avLst/>
              </a:prstGeom>
              <a:ln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recto de flecha 32"/>
              <p:cNvCxnSpPr/>
              <p:nvPr/>
            </p:nvCxnSpPr>
            <p:spPr>
              <a:xfrm flipH="1">
                <a:off x="1414131" y="5305647"/>
                <a:ext cx="1786269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Cuadro de texto 60"/>
            <p:cNvSpPr txBox="1"/>
            <p:nvPr/>
          </p:nvSpPr>
          <p:spPr>
            <a:xfrm>
              <a:off x="2860159" y="1765005"/>
              <a:ext cx="2317897" cy="2392326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457200" indent="-228600">
                <a:lnSpc>
                  <a:spcPct val="107000"/>
                </a:lnSpc>
              </a:pPr>
              <a:r>
                <a:rPr lang="es-MX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rPr>
                <a:t>Premisas externas</a:t>
              </a:r>
            </a:p>
            <a:p>
              <a:pPr marL="457200" indent="-228600">
                <a:lnSpc>
                  <a:spcPct val="107000"/>
                </a:lnSpc>
              </a:pPr>
              <a:r>
                <a:rPr lang="es-MX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rPr>
                <a:t>Premisas internas</a:t>
              </a:r>
            </a:p>
            <a:p>
              <a:pPr marL="457200" indent="-228600">
                <a:lnSpc>
                  <a:spcPct val="107000"/>
                </a:lnSpc>
              </a:pPr>
              <a:r>
                <a:rPr lang="es-MX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rPr>
                <a:t>Fortalezas</a:t>
              </a:r>
            </a:p>
            <a:p>
              <a:pPr marL="457200" indent="-228600">
                <a:lnSpc>
                  <a:spcPct val="107000"/>
                </a:lnSpc>
              </a:pPr>
              <a:r>
                <a:rPr lang="es-MX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rPr>
                <a:t>Debilidades</a:t>
              </a:r>
            </a:p>
            <a:p>
              <a:pPr marL="457200" indent="-228600">
                <a:lnSpc>
                  <a:spcPct val="107000"/>
                </a:lnSpc>
              </a:pPr>
              <a:r>
                <a:rPr lang="es-MX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rPr>
                <a:t>Oportunidades</a:t>
              </a:r>
            </a:p>
            <a:p>
              <a:pPr marL="457200" indent="-228600">
                <a:lnSpc>
                  <a:spcPct val="107000"/>
                </a:lnSpc>
                <a:spcAft>
                  <a:spcPts val="800"/>
                </a:spcAft>
              </a:pPr>
              <a:r>
                <a:rPr lang="es-MX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rPr>
                <a:t>Amenazas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37298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s-MX" dirty="0" smtClean="0"/>
              <a:t>Misión y visión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32171" y="1687286"/>
            <a:ext cx="4288972" cy="3593591"/>
          </a:xfrm>
        </p:spPr>
        <p:txBody>
          <a:bodyPr>
            <a:normAutofit fontScale="92500" lnSpcReduction="10000"/>
          </a:bodyPr>
          <a:lstStyle/>
          <a:p>
            <a:pPr marL="36900" indent="0" algn="just">
              <a:buNone/>
            </a:pPr>
            <a:r>
              <a:rPr lang="es-MX" sz="2400" b="1" u="sng" dirty="0" smtClean="0">
                <a:effectLst/>
              </a:rPr>
              <a:t>Misión</a:t>
            </a:r>
            <a:r>
              <a:rPr lang="es-MX" sz="2400" dirty="0" smtClean="0">
                <a:effectLst/>
              </a:rPr>
              <a:t>: </a:t>
            </a:r>
            <a:r>
              <a:rPr lang="es-MX" sz="2400" dirty="0">
                <a:effectLst/>
              </a:rPr>
              <a:t>describe la actividad o función básica de producción o servicio que desarrolla la empresa y que es la razón de su existencia; expone a lo que se dedica la empresa. La misión contesta a la pregunta ¿Cuál es el tipo de producción, ocupación lucrativa o prestación de servicio de la empresa? </a:t>
            </a:r>
            <a:r>
              <a:rPr lang="es-MX" sz="2400" dirty="0" smtClean="0">
                <a:effectLst/>
              </a:rPr>
              <a:t>.</a:t>
            </a:r>
            <a:endParaRPr lang="es-MX" sz="2400" dirty="0" smtClean="0">
              <a:effectLst/>
            </a:endParaRPr>
          </a:p>
        </p:txBody>
      </p:sp>
      <p:pic>
        <p:nvPicPr>
          <p:cNvPr id="717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261" y="2287219"/>
            <a:ext cx="3631856" cy="2393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1591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7507" y="838201"/>
            <a:ext cx="6553379" cy="3593591"/>
          </a:xfrm>
        </p:spPr>
        <p:txBody>
          <a:bodyPr>
            <a:normAutofit fontScale="92500" lnSpcReduction="20000"/>
          </a:bodyPr>
          <a:lstStyle/>
          <a:p>
            <a:pPr marL="36900" indent="0" algn="just">
              <a:buNone/>
            </a:pPr>
            <a:r>
              <a:rPr lang="es-MX" sz="3200" b="1" dirty="0"/>
              <a:t>La </a:t>
            </a:r>
            <a:r>
              <a:rPr lang="es-MX" sz="3200" b="1" u="sng" dirty="0"/>
              <a:t>visión</a:t>
            </a:r>
            <a:r>
              <a:rPr lang="es-MX" sz="3200" dirty="0"/>
              <a:t> expresa las aspiraciones futuras y fundamentales de cualquier tipo de empresa, es decir, la proyección a futuro de las mismas. La visión contesta a la pregunta ¿Cómo se desea que sea la empresa en un futuro? Sirve para que se determinen aspiraciones cualitativas (propósitos) y cuantitativas (objetivos).</a:t>
            </a:r>
          </a:p>
          <a:p>
            <a:pPr algn="just"/>
            <a:endParaRPr lang="es-MX" dirty="0"/>
          </a:p>
        </p:txBody>
      </p:sp>
      <p:pic>
        <p:nvPicPr>
          <p:cNvPr id="8194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147" y="2786743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0311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MX" sz="5300" b="1" dirty="0"/>
              <a:t>Propósitos:</a:t>
            </a:r>
            <a:r>
              <a:rPr lang="es-MX" dirty="0">
                <a:effectLst/>
              </a:rPr>
              <a:t/>
            </a:r>
            <a:br>
              <a:rPr lang="es-MX" dirty="0">
                <a:effectLst/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796144"/>
            <a:ext cx="10178322" cy="3593591"/>
          </a:xfrm>
        </p:spPr>
        <p:txBody>
          <a:bodyPr/>
          <a:lstStyle/>
          <a:p>
            <a:pPr marL="36900" indent="0" algn="just">
              <a:buNone/>
            </a:pPr>
            <a:r>
              <a:rPr lang="es-MX" sz="3200" dirty="0"/>
              <a:t>Son las aspiraciones cualitativas básicas en el orden moral que mueve a emprender acciones de tipo socioeconómico y que se establecen en forma permanente o semipermanente en un grupo social.</a:t>
            </a:r>
          </a:p>
          <a:p>
            <a:pPr marL="36900" indent="0" algn="just">
              <a:buNone/>
            </a:pPr>
            <a:endParaRPr lang="es-MX" dirty="0">
              <a:effectLst/>
            </a:endParaRPr>
          </a:p>
          <a:p>
            <a:pPr marL="36900" indent="0" algn="just">
              <a:buNone/>
            </a:pPr>
            <a:endParaRPr lang="es-MX" dirty="0"/>
          </a:p>
        </p:txBody>
      </p:sp>
      <p:pic>
        <p:nvPicPr>
          <p:cNvPr id="9218" name="Picture 2" descr="Resultado de imagen para propÃ³si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622">
            <a:off x="6623899" y="4140826"/>
            <a:ext cx="4512187" cy="249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7051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b="1" dirty="0" smtClean="0">
                <a:effectLst/>
              </a:rPr>
              <a:t>Investigación:</a:t>
            </a:r>
            <a:r>
              <a:rPr lang="es-MX" dirty="0">
                <a:effectLst/>
              </a:rPr>
              <a:t/>
            </a:r>
            <a:br>
              <a:rPr lang="es-MX" dirty="0">
                <a:effectLst/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25142" y="1491343"/>
            <a:ext cx="6487885" cy="4246735"/>
          </a:xfrm>
        </p:spPr>
        <p:txBody>
          <a:bodyPr>
            <a:normAutofit fontScale="92500" lnSpcReduction="10000"/>
          </a:bodyPr>
          <a:lstStyle/>
          <a:p>
            <a:pPr marL="36900" indent="0" algn="just">
              <a:buNone/>
            </a:pPr>
            <a:r>
              <a:rPr lang="es-MX" sz="2800" dirty="0">
                <a:effectLst/>
              </a:rPr>
              <a:t>Es un proceso en el que se procura obtener información relevante y fidedigna con el fin de explicar, describir y predecir cualquier situación administrativa que afecte o beneficie a la empresa</a:t>
            </a:r>
            <a:r>
              <a:rPr lang="es-MX" sz="2800" dirty="0" smtClean="0">
                <a:effectLst/>
              </a:rPr>
              <a:t>.</a:t>
            </a:r>
            <a:endParaRPr lang="es-MX" sz="2800" dirty="0" smtClean="0"/>
          </a:p>
          <a:p>
            <a:pPr marL="36900" indent="0" algn="just">
              <a:buNone/>
            </a:pPr>
            <a:r>
              <a:rPr lang="es-MX" sz="2800" dirty="0">
                <a:effectLst/>
              </a:rPr>
              <a:t>La investigación aplicada a la planeación consiste en la determinación de todos los factores que influyen en el logro de los propósitos y objetivos, así como en los medios óptimos para conseguirlos.</a:t>
            </a:r>
          </a:p>
          <a:p>
            <a:pPr marL="36900" indent="0" algn="just">
              <a:buNone/>
            </a:pPr>
            <a:endParaRPr lang="es-MX" dirty="0">
              <a:effectLst/>
            </a:endParaRPr>
          </a:p>
        </p:txBody>
      </p:sp>
      <p:pic>
        <p:nvPicPr>
          <p:cNvPr id="10242" name="Picture 2" descr="Resultado de imagen para investigaciÃ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678" y="2590800"/>
            <a:ext cx="3594043" cy="207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4239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600099"/>
            <a:ext cx="10178322" cy="1492132"/>
          </a:xfrm>
        </p:spPr>
        <p:txBody>
          <a:bodyPr>
            <a:normAutofit/>
          </a:bodyPr>
          <a:lstStyle/>
          <a:p>
            <a:pPr algn="l"/>
            <a:r>
              <a:rPr lang="es-ES" sz="5400" b="1" dirty="0">
                <a:effectLst/>
              </a:rPr>
              <a:t>Objetivos</a:t>
            </a:r>
            <a:endParaRPr lang="es-MX" sz="5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2822" y="2092231"/>
            <a:ext cx="5519236" cy="3113313"/>
          </a:xfrm>
        </p:spPr>
        <p:txBody>
          <a:bodyPr>
            <a:normAutofit fontScale="92500" lnSpcReduction="20000"/>
          </a:bodyPr>
          <a:lstStyle/>
          <a:p>
            <a:pPr marL="36900" indent="0" algn="just">
              <a:buNone/>
            </a:pPr>
            <a:r>
              <a:rPr lang="es-ES" sz="3200" dirty="0">
                <a:effectLst/>
              </a:rPr>
              <a:t>L</a:t>
            </a:r>
            <a:r>
              <a:rPr lang="es-ES" sz="3200" dirty="0" smtClean="0">
                <a:effectLst/>
              </a:rPr>
              <a:t>os objetivos</a:t>
            </a:r>
            <a:r>
              <a:rPr lang="es-ES" sz="3200" dirty="0">
                <a:effectLst/>
              </a:rPr>
              <a:t> </a:t>
            </a:r>
            <a:r>
              <a:rPr lang="es-ES" sz="3200" dirty="0" smtClean="0">
                <a:effectLst/>
              </a:rPr>
              <a:t> </a:t>
            </a:r>
            <a:r>
              <a:rPr lang="es-ES" sz="3200" dirty="0">
                <a:effectLst/>
              </a:rPr>
              <a:t>indican los resultados o fines que la empresa desea lograr en un tiempo determinado y que proporcionan las pautas o directrices básicas, hacia dónde dirigir los esfuerzos y recursos.</a:t>
            </a:r>
            <a:endParaRPr lang="es-MX" sz="3200" dirty="0">
              <a:effectLst/>
            </a:endParaRPr>
          </a:p>
          <a:p>
            <a:pPr marL="36900" indent="0">
              <a:buNone/>
            </a:pPr>
            <a:endParaRPr lang="es-MX" dirty="0"/>
          </a:p>
        </p:txBody>
      </p:sp>
      <p:pic>
        <p:nvPicPr>
          <p:cNvPr id="11266" name="Picture 2" descr="Resultado de imagen para objetiv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852" y="2092231"/>
            <a:ext cx="4661004" cy="310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9438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480359"/>
            <a:ext cx="10178322" cy="1492132"/>
          </a:xfrm>
        </p:spPr>
        <p:txBody>
          <a:bodyPr>
            <a:normAutofit/>
          </a:bodyPr>
          <a:lstStyle/>
          <a:p>
            <a:pPr algn="just"/>
            <a:r>
              <a:rPr lang="es-ES" b="1" dirty="0">
                <a:effectLst/>
              </a:rPr>
              <a:t>Estrategias</a:t>
            </a:r>
            <a:r>
              <a:rPr lang="es-ES" b="1" dirty="0" smtClean="0">
                <a:effectLst/>
              </a:rPr>
              <a:t>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2286001"/>
            <a:ext cx="5127351" cy="4082142"/>
          </a:xfrm>
        </p:spPr>
        <p:txBody>
          <a:bodyPr>
            <a:normAutofit fontScale="92500" lnSpcReduction="10000"/>
          </a:bodyPr>
          <a:lstStyle/>
          <a:p>
            <a:pPr marL="36900" indent="0" algn="just">
              <a:buNone/>
            </a:pPr>
            <a:r>
              <a:rPr lang="es-ES" sz="3200" dirty="0" smtClean="0"/>
              <a:t>Las </a:t>
            </a:r>
            <a:r>
              <a:rPr lang="es-ES" sz="3200" dirty="0"/>
              <a:t>estrategias son cursos de acción general o alternativas, que mues­tra la dirección y el empleo general de los recursos y esfuerzos, para lograr los objetivos en las condiciones más ventajosas.</a:t>
            </a:r>
            <a:endParaRPr lang="es-MX" sz="3200" dirty="0"/>
          </a:p>
          <a:p>
            <a:pPr marL="36900" indent="0" algn="just">
              <a:buNone/>
            </a:pPr>
            <a:r>
              <a:rPr lang="es-ES" sz="2800" dirty="0"/>
              <a:t> </a:t>
            </a:r>
            <a:endParaRPr lang="es-MX" sz="2800" dirty="0"/>
          </a:p>
          <a:p>
            <a:pPr algn="just"/>
            <a:endParaRPr lang="es-MX" sz="2800" dirty="0"/>
          </a:p>
        </p:txBody>
      </p:sp>
      <p:pic>
        <p:nvPicPr>
          <p:cNvPr id="8194" name="Picture 2" descr="Resultado de imagen para pl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7491">
            <a:off x="7601404" y="2536372"/>
            <a:ext cx="38004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1823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708956"/>
            <a:ext cx="10178322" cy="1492132"/>
          </a:xfrm>
        </p:spPr>
        <p:txBody>
          <a:bodyPr>
            <a:normAutofit/>
          </a:bodyPr>
          <a:lstStyle/>
          <a:p>
            <a:r>
              <a:rPr lang="es-MX" sz="4000" dirty="0" smtClean="0"/>
              <a:t>Objetivo de la unidad de competencias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800" dirty="0"/>
              <a:t>Distinguir la fase mecánica del proceso administrativo, la revisión de las etapas de planeación, determinar los planes y la estructura organizacional que las empresas u organizaciones públicas o privadas necesitan para funcionar eficazmente.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1454608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MX" dirty="0" smtClean="0"/>
              <a:t>Etapas para establecer estrategias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es-ES" sz="3200" i="1" dirty="0"/>
              <a:t>Determinación de los cursos de acción </a:t>
            </a:r>
            <a:r>
              <a:rPr lang="es-ES" sz="3200" dirty="0"/>
              <a:t>o </a:t>
            </a:r>
            <a:r>
              <a:rPr lang="es-ES" sz="3200" i="1" dirty="0"/>
              <a:t>alternativas. </a:t>
            </a:r>
            <a:endParaRPr lang="es-MX" sz="3200" dirty="0"/>
          </a:p>
          <a:p>
            <a:pPr lvl="0" fontAlgn="base"/>
            <a:r>
              <a:rPr lang="es-ES" sz="3200" i="1" dirty="0"/>
              <a:t>Evaluación. </a:t>
            </a:r>
          </a:p>
          <a:p>
            <a:pPr lvl="0" fontAlgn="base"/>
            <a:r>
              <a:rPr lang="es-ES" sz="3200" i="1" dirty="0"/>
              <a:t>Selección </a:t>
            </a:r>
            <a:r>
              <a:rPr lang="es-ES" sz="3200" dirty="0"/>
              <a:t>de alternativas. 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573970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s-ES" b="1" dirty="0" smtClean="0">
                <a:effectLst/>
              </a:rPr>
              <a:t>Políticas</a:t>
            </a:r>
            <a:r>
              <a:rPr lang="es-MX" dirty="0">
                <a:effectLst/>
              </a:rPr>
              <a:t>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763486"/>
            <a:ext cx="10178322" cy="3593591"/>
          </a:xfrm>
        </p:spPr>
        <p:txBody>
          <a:bodyPr>
            <a:normAutofit/>
          </a:bodyPr>
          <a:lstStyle/>
          <a:p>
            <a:pPr marL="36900" indent="0" algn="just">
              <a:buNone/>
            </a:pPr>
            <a:r>
              <a:rPr lang="es-ES" sz="3200" dirty="0"/>
              <a:t>Las políticas son disposiciones del pensamiento administrativo que orien­tan o regulan la conducta que hay que seguir en la toma de decisiones, acerca de acciones o actividades que se repiten una y otra vez dentro de una organización.</a:t>
            </a:r>
            <a:endParaRPr lang="es-MX" sz="3200" dirty="0"/>
          </a:p>
          <a:p>
            <a:pPr marL="36900" indent="0" algn="just">
              <a:buNone/>
            </a:pPr>
            <a:endParaRPr lang="es-MX" sz="2800" dirty="0"/>
          </a:p>
        </p:txBody>
      </p:sp>
      <p:pic>
        <p:nvPicPr>
          <p:cNvPr id="4098" name="Picture 2" descr="Resultado de imagen para polÃ­t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5661">
            <a:off x="7563243" y="4049487"/>
            <a:ext cx="3282104" cy="244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8669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5400" b="1" dirty="0" smtClean="0">
                <a:effectLst/>
              </a:rPr>
              <a:t>Programas:</a:t>
            </a:r>
            <a:endParaRPr lang="es-MX" sz="5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75336" y="1817914"/>
            <a:ext cx="6150607" cy="359359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ES" sz="3200" dirty="0" smtClean="0"/>
              <a:t>Es un </a:t>
            </a:r>
            <a:r>
              <a:rPr lang="es-ES" sz="3200" dirty="0"/>
              <a:t>esquema en donde se establecen: la secuencia de actividades específicas que habrán de realizarse para alcanzar los objetivos, y el tiempo requerido para efectuar cada una de sus partes y todos aquellos eventos involucrados en su consecución.</a:t>
            </a:r>
            <a:endParaRPr lang="es-MX" sz="3200" dirty="0"/>
          </a:p>
        </p:txBody>
      </p:sp>
      <p:pic>
        <p:nvPicPr>
          <p:cNvPr id="5124" name="Picture 4" descr="Imagen relacionad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067" y="2751543"/>
            <a:ext cx="3950881" cy="316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4293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b="1" dirty="0">
                <a:effectLst/>
              </a:rPr>
              <a:t>Presupuestos</a:t>
            </a:r>
            <a:r>
              <a:rPr lang="es-ES" b="1" dirty="0" smtClean="0">
                <a:effectLst/>
              </a:rPr>
              <a:t>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384769"/>
          </a:xfrm>
        </p:spPr>
        <p:txBody>
          <a:bodyPr>
            <a:noAutofit/>
          </a:bodyPr>
          <a:lstStyle/>
          <a:p>
            <a:pPr marL="36900" indent="0" algn="just">
              <a:buNone/>
            </a:pPr>
            <a:r>
              <a:rPr lang="es-ES" sz="3200" dirty="0"/>
              <a:t>Los presupuestos, </a:t>
            </a:r>
            <a:r>
              <a:rPr lang="es-ES" sz="3200" dirty="0" smtClean="0"/>
              <a:t>son </a:t>
            </a:r>
            <a:r>
              <a:rPr lang="es-ES" sz="3200" dirty="0"/>
              <a:t>programas en los que se les asig­nan cifras a las </a:t>
            </a:r>
            <a:r>
              <a:rPr lang="es-ES" sz="3200" dirty="0" smtClean="0"/>
              <a:t>actividades; </a:t>
            </a:r>
            <a:r>
              <a:rPr lang="es-ES" sz="3200" dirty="0"/>
              <a:t>implican una estimación del capital, de los costos, de los ingresos y de las unidades o productos, requeridos para lograr los objetivos</a:t>
            </a:r>
            <a:r>
              <a:rPr lang="es-ES" sz="3200" dirty="0" smtClean="0"/>
              <a:t>.</a:t>
            </a:r>
            <a:endParaRPr lang="es-MX" sz="3200" dirty="0"/>
          </a:p>
        </p:txBody>
      </p:sp>
      <p:pic>
        <p:nvPicPr>
          <p:cNvPr id="614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4211">
            <a:off x="7434942" y="4009382"/>
            <a:ext cx="4071257" cy="252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0548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b="1" dirty="0" smtClean="0">
                <a:effectLst/>
              </a:rPr>
              <a:t>Procedimientos</a:t>
            </a:r>
            <a:r>
              <a:rPr lang="es-MX" dirty="0">
                <a:effectLst/>
              </a:rPr>
              <a:t>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24400" y="1752601"/>
            <a:ext cx="6705600" cy="4386942"/>
          </a:xfrm>
        </p:spPr>
        <p:txBody>
          <a:bodyPr>
            <a:normAutofit/>
          </a:bodyPr>
          <a:lstStyle/>
          <a:p>
            <a:pPr marL="36900" indent="0" algn="just">
              <a:buNone/>
            </a:pPr>
            <a:endParaRPr lang="es-MX" sz="2800" dirty="0">
              <a:effectLst/>
            </a:endParaRPr>
          </a:p>
          <a:p>
            <a:pPr algn="just"/>
            <a:r>
              <a:rPr lang="es-ES" sz="2800" dirty="0">
                <a:effectLst/>
              </a:rPr>
              <a:t>El procedimiento determina el orden </a:t>
            </a:r>
            <a:r>
              <a:rPr lang="es-ES" sz="2800" dirty="0" smtClean="0">
                <a:effectLst/>
              </a:rPr>
              <a:t>cronológico en </a:t>
            </a:r>
            <a:r>
              <a:rPr lang="es-ES" sz="2800" dirty="0">
                <a:effectLst/>
              </a:rPr>
              <a:t>que debe realizarse un conjunto de actividades; no indica la manera en que deben realizarse, pues de eso se encargan los métodos, mismos que van implícitos en el </a:t>
            </a:r>
            <a:r>
              <a:rPr lang="es-ES" sz="2800" dirty="0" smtClean="0">
                <a:effectLst/>
              </a:rPr>
              <a:t>procedimiento.</a:t>
            </a:r>
            <a:endParaRPr lang="es-MX" sz="2800" dirty="0">
              <a:effectLst/>
            </a:endParaRPr>
          </a:p>
          <a:p>
            <a:pPr algn="just"/>
            <a:endParaRPr lang="es-MX" dirty="0"/>
          </a:p>
        </p:txBody>
      </p:sp>
      <p:pic>
        <p:nvPicPr>
          <p:cNvPr id="7170" name="Picture 2" descr="Resultado de imagen para procedimien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7800">
            <a:off x="1251857" y="2222310"/>
            <a:ext cx="2944471" cy="323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7619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b="1" dirty="0">
                <a:effectLst/>
              </a:rPr>
              <a:t>Planes</a:t>
            </a:r>
            <a:r>
              <a:rPr lang="es-MX" b="1" dirty="0" smtClean="0">
                <a:effectLst/>
              </a:rPr>
              <a:t>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31935" y="1556659"/>
            <a:ext cx="10504894" cy="3593591"/>
          </a:xfrm>
        </p:spPr>
        <p:txBody>
          <a:bodyPr>
            <a:noAutofit/>
          </a:bodyPr>
          <a:lstStyle/>
          <a:p>
            <a:pPr marL="36900" indent="0" algn="just">
              <a:buNone/>
            </a:pPr>
            <a:r>
              <a:rPr lang="es-MX" sz="3600" dirty="0"/>
              <a:t>Los planes son esquemas resultantes de la planeación, de tal manera que, ya sea todas o cada una de las etapas de la planeación, vertidas por escrito en un formato.</a:t>
            </a:r>
          </a:p>
        </p:txBody>
      </p:sp>
      <p:pic>
        <p:nvPicPr>
          <p:cNvPr id="9218" name="Picture 2" descr="Resultado de imagen para pl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286" y="3885462"/>
            <a:ext cx="5163002" cy="252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7069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0589" y="261870"/>
            <a:ext cx="10033326" cy="970450"/>
          </a:xfrm>
        </p:spPr>
        <p:txBody>
          <a:bodyPr>
            <a:normAutofit/>
          </a:bodyPr>
          <a:lstStyle/>
          <a:p>
            <a:r>
              <a:rPr lang="es-MX" sz="4800" b="1" dirty="0">
                <a:effectLst/>
              </a:rPr>
              <a:t>2.4.5. Técnicas de planeación</a:t>
            </a:r>
            <a:endParaRPr lang="es-MX" sz="4800" dirty="0"/>
          </a:p>
        </p:txBody>
      </p:sp>
      <p:pic>
        <p:nvPicPr>
          <p:cNvPr id="63" name="Imagen 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086" y="1052781"/>
            <a:ext cx="9763904" cy="5496578"/>
          </a:xfrm>
          <a:prstGeom prst="rect">
            <a:avLst/>
          </a:prstGeom>
        </p:spPr>
      </p:pic>
      <p:grpSp>
        <p:nvGrpSpPr>
          <p:cNvPr id="2049" name="Grupo 10"/>
          <p:cNvGrpSpPr>
            <a:grpSpLocks/>
          </p:cNvGrpSpPr>
          <p:nvPr/>
        </p:nvGrpSpPr>
        <p:grpSpPr bwMode="auto">
          <a:xfrm>
            <a:off x="555625" y="-3175"/>
            <a:ext cx="5991225" cy="4953000"/>
            <a:chOff x="0" y="0"/>
            <a:chExt cx="59912" cy="49530"/>
          </a:xfrm>
        </p:grpSpPr>
      </p:grpSp>
      <p:grpSp>
        <p:nvGrpSpPr>
          <p:cNvPr id="2057" name="Group 9"/>
          <p:cNvGrpSpPr>
            <a:grpSpLocks/>
          </p:cNvGrpSpPr>
          <p:nvPr/>
        </p:nvGrpSpPr>
        <p:grpSpPr bwMode="auto">
          <a:xfrm>
            <a:off x="555625" y="-3175"/>
            <a:ext cx="5991225" cy="4953000"/>
            <a:chOff x="0" y="0"/>
            <a:chExt cx="59912" cy="49530"/>
          </a:xfrm>
        </p:grpSpPr>
      </p:grpSp>
      <p:grpSp>
        <p:nvGrpSpPr>
          <p:cNvPr id="2065" name="Group 17"/>
          <p:cNvGrpSpPr>
            <a:grpSpLocks/>
          </p:cNvGrpSpPr>
          <p:nvPr/>
        </p:nvGrpSpPr>
        <p:grpSpPr bwMode="auto">
          <a:xfrm>
            <a:off x="688975" y="0"/>
            <a:ext cx="5819775" cy="4953000"/>
            <a:chOff x="1333" y="0"/>
            <a:chExt cx="58197" cy="49530"/>
          </a:xfrm>
        </p:grpSpPr>
      </p:grpSp>
      <p:grpSp>
        <p:nvGrpSpPr>
          <p:cNvPr id="2073" name="Group 25"/>
          <p:cNvGrpSpPr>
            <a:grpSpLocks/>
          </p:cNvGrpSpPr>
          <p:nvPr/>
        </p:nvGrpSpPr>
        <p:grpSpPr bwMode="auto">
          <a:xfrm>
            <a:off x="685800" y="3175"/>
            <a:ext cx="5819775" cy="4438650"/>
            <a:chOff x="1333" y="0"/>
            <a:chExt cx="58197" cy="44386"/>
          </a:xfrm>
        </p:grpSpPr>
      </p:grpSp>
      <p:grpSp>
        <p:nvGrpSpPr>
          <p:cNvPr id="2081" name="Group 33"/>
          <p:cNvGrpSpPr>
            <a:grpSpLocks/>
          </p:cNvGrpSpPr>
          <p:nvPr/>
        </p:nvGrpSpPr>
        <p:grpSpPr bwMode="auto">
          <a:xfrm>
            <a:off x="685800" y="3175"/>
            <a:ext cx="5819775" cy="4438650"/>
            <a:chOff x="1333" y="0"/>
            <a:chExt cx="58197" cy="44386"/>
          </a:xfrm>
        </p:grpSpPr>
      </p:grpSp>
      <p:grpSp>
        <p:nvGrpSpPr>
          <p:cNvPr id="2089" name="Group 41"/>
          <p:cNvGrpSpPr>
            <a:grpSpLocks/>
          </p:cNvGrpSpPr>
          <p:nvPr/>
        </p:nvGrpSpPr>
        <p:grpSpPr bwMode="auto">
          <a:xfrm>
            <a:off x="685800" y="3175"/>
            <a:ext cx="5819775" cy="4438650"/>
            <a:chOff x="1333" y="0"/>
            <a:chExt cx="58197" cy="44386"/>
          </a:xfrm>
        </p:grpSpPr>
      </p:grpSp>
    </p:spTree>
    <p:extLst>
      <p:ext uri="{BB962C8B-B14F-4D97-AF65-F5344CB8AC3E}">
        <p14:creationId xmlns:p14="http://schemas.microsoft.com/office/powerpoint/2010/main" val="25825329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effectLst/>
              </a:rPr>
              <a:t>2.5. </a:t>
            </a:r>
            <a:r>
              <a:rPr lang="es-MX" b="1" dirty="0" smtClean="0">
                <a:effectLst/>
              </a:rPr>
              <a:t>Organización</a:t>
            </a:r>
            <a:endParaRPr lang="es-MX" dirty="0"/>
          </a:p>
        </p:txBody>
      </p:sp>
      <p:pic>
        <p:nvPicPr>
          <p:cNvPr id="3074" name="Picture 2" descr="Resultado de imagen para organizaciÃ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3539">
            <a:off x="7434943" y="1987632"/>
            <a:ext cx="4158343" cy="3077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55735" y="1752600"/>
            <a:ext cx="5856694" cy="4550228"/>
          </a:xfrm>
        </p:spPr>
        <p:txBody>
          <a:bodyPr>
            <a:normAutofit/>
          </a:bodyPr>
          <a:lstStyle/>
          <a:p>
            <a:pPr marL="36900" indent="0" algn="just">
              <a:buNone/>
            </a:pPr>
            <a:r>
              <a:rPr lang="es-MX" sz="2800" dirty="0"/>
              <a:t>Es el establecimiento de la estructura necesaria para la sistematización racional de los recursos mediante la determinación de jerarquías, disposición, correlación y agrupación de actividades, con el fin de poder realizar y simplificar las funciones del grupo social.</a:t>
            </a:r>
          </a:p>
          <a:p>
            <a:pPr algn="just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4812778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5" y="241111"/>
            <a:ext cx="10353762" cy="970450"/>
          </a:xfrm>
        </p:spPr>
        <p:txBody>
          <a:bodyPr>
            <a:normAutofit/>
          </a:bodyPr>
          <a:lstStyle/>
          <a:p>
            <a:pPr algn="l"/>
            <a:r>
              <a:rPr lang="es-MX" sz="4400" b="1" dirty="0">
                <a:effectLst/>
              </a:rPr>
              <a:t>2.5.2. Importancia de la </a:t>
            </a:r>
            <a:r>
              <a:rPr lang="es-MX" sz="4400" b="1" dirty="0" smtClean="0">
                <a:effectLst/>
              </a:rPr>
              <a:t>organización</a:t>
            </a:r>
            <a:endParaRPr lang="es-MX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1211561"/>
            <a:ext cx="4888291" cy="2620210"/>
          </a:xfrm>
        </p:spPr>
        <p:txBody>
          <a:bodyPr>
            <a:noAutofit/>
          </a:bodyPr>
          <a:lstStyle/>
          <a:p>
            <a:pPr lvl="0" algn="just"/>
            <a:r>
              <a:rPr lang="es-ES" sz="2400" b="1" u="sng" dirty="0"/>
              <a:t>Es de carácter </a:t>
            </a:r>
            <a:r>
              <a:rPr lang="es-ES" sz="2400" b="1" u="sng" dirty="0" smtClean="0"/>
              <a:t>continuo</a:t>
            </a:r>
          </a:p>
          <a:p>
            <a:pPr lvl="0" algn="just"/>
            <a:r>
              <a:rPr lang="es-ES" sz="2400" b="1" u="sng" dirty="0" smtClean="0"/>
              <a:t>Es </a:t>
            </a:r>
            <a:r>
              <a:rPr lang="es-ES" sz="2400" b="1" u="sng" dirty="0"/>
              <a:t>un medio </a:t>
            </a:r>
            <a:endParaRPr lang="es-ES" sz="2400" b="1" u="sng" dirty="0" smtClean="0"/>
          </a:p>
          <a:p>
            <a:pPr lvl="0" algn="just"/>
            <a:r>
              <a:rPr lang="es-ES" sz="2400" b="1" u="sng" dirty="0" smtClean="0"/>
              <a:t>Suministra </a:t>
            </a:r>
            <a:r>
              <a:rPr lang="es-ES" sz="2400" b="1" u="sng" dirty="0"/>
              <a:t>los métodos </a:t>
            </a:r>
            <a:endParaRPr lang="es-ES" sz="2400" b="1" u="sng" dirty="0" smtClean="0"/>
          </a:p>
          <a:p>
            <a:pPr lvl="0" algn="just"/>
            <a:r>
              <a:rPr lang="es-ES" sz="2400" b="1" u="sng" dirty="0" smtClean="0"/>
              <a:t>Evita </a:t>
            </a:r>
            <a:r>
              <a:rPr lang="es-ES" sz="2400" b="1" u="sng" dirty="0"/>
              <a:t>la lentitud e ineficiencia </a:t>
            </a:r>
            <a:endParaRPr lang="es-MX" sz="2400" dirty="0"/>
          </a:p>
          <a:p>
            <a:pPr lvl="0" algn="just"/>
            <a:r>
              <a:rPr lang="es-ES" sz="2400" b="1" u="sng" dirty="0"/>
              <a:t>Reduce o elimina la duplicidad </a:t>
            </a:r>
            <a:endParaRPr lang="es-ES" sz="2400" dirty="0" smtClean="0"/>
          </a:p>
        </p:txBody>
      </p:sp>
      <p:pic>
        <p:nvPicPr>
          <p:cNvPr id="12290" name="Picture 2" descr="Resultado de imagen para importancia de la organizaciÃ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317" y="2843666"/>
            <a:ext cx="3705225" cy="260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0495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b="1" dirty="0">
                <a:effectLst/>
              </a:rPr>
              <a:t>2.5.3. Principios de la organización</a:t>
            </a:r>
            <a:endParaRPr lang="es-MX" sz="4400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508148030"/>
              </p:ext>
            </p:extLst>
          </p:nvPr>
        </p:nvGraphicFramePr>
        <p:xfrm>
          <a:off x="1665514" y="1077686"/>
          <a:ext cx="10526486" cy="5486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58332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025324" y="1921942"/>
            <a:ext cx="6325507" cy="2673671"/>
          </a:xfrm>
        </p:spPr>
        <p:txBody>
          <a:bodyPr>
            <a:noAutofit/>
          </a:bodyPr>
          <a:lstStyle/>
          <a:p>
            <a:r>
              <a:rPr lang="es-MX" sz="4800" dirty="0"/>
              <a:t>UNIDAD II: </a:t>
            </a:r>
            <a:r>
              <a:rPr lang="es-MX" sz="4800" b="1" dirty="0"/>
              <a:t>FASE MECANICA DEL PROCESO ADMINISTRATIVO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14009205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356" y="145576"/>
            <a:ext cx="10353762" cy="970450"/>
          </a:xfrm>
        </p:spPr>
        <p:txBody>
          <a:bodyPr/>
          <a:lstStyle/>
          <a:p>
            <a:pPr algn="just"/>
            <a:r>
              <a:rPr lang="es-MX" b="1" dirty="0">
                <a:effectLst/>
              </a:rPr>
              <a:t>2.5.4. Proceso de organización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152" y="1425015"/>
            <a:ext cx="7487695" cy="479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0149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272957"/>
            <a:ext cx="10353762" cy="6346209"/>
          </a:xfrm>
        </p:spPr>
        <p:txBody>
          <a:bodyPr>
            <a:normAutofit/>
          </a:bodyPr>
          <a:lstStyle/>
          <a:p>
            <a:pPr lvl="0" algn="just"/>
            <a:r>
              <a:rPr lang="es-MX" sz="2400" b="1" dirty="0"/>
              <a:t>División del trabajo</a:t>
            </a:r>
            <a:endParaRPr lang="es-MX" sz="2400" dirty="0"/>
          </a:p>
          <a:p>
            <a:pPr marL="36900" indent="0" algn="just">
              <a:buNone/>
            </a:pPr>
            <a:r>
              <a:rPr lang="es-MX" sz="2400" dirty="0"/>
              <a:t>Es la separación y delimitación de las actividades, con el fin de realizar una función con la mayor precisión, eficiencia y el mínimo esfuerzo, dando lugar a la especialización y perfeccionamiento en el trabajo.</a:t>
            </a:r>
          </a:p>
          <a:p>
            <a:pPr marL="36900" indent="0" algn="just">
              <a:buNone/>
            </a:pPr>
            <a:r>
              <a:rPr lang="es-MX" sz="2400" dirty="0"/>
              <a:t>Para dividir el trabajo es necesario seguir una secuencia que abarca las siguientes etapas:</a:t>
            </a:r>
          </a:p>
          <a:p>
            <a:pPr marL="36900" indent="0" algn="just">
              <a:buNone/>
            </a:pPr>
            <a:r>
              <a:rPr lang="es-ES" sz="2400" b="1" i="1" dirty="0"/>
              <a:t>	a) Jerarquización</a:t>
            </a:r>
            <a:r>
              <a:rPr lang="es-MX" sz="2400" dirty="0" smtClean="0"/>
              <a:t>: </a:t>
            </a:r>
            <a:r>
              <a:rPr lang="es-ES" sz="2400" dirty="0" smtClean="0"/>
              <a:t>es </a:t>
            </a:r>
            <a:r>
              <a:rPr lang="es-ES" sz="2400" dirty="0"/>
              <a:t>la disposición de las funciones de una organización por orden de rango, grado o importancia.</a:t>
            </a:r>
            <a:r>
              <a:rPr lang="es-MX" sz="2400" dirty="0"/>
              <a:t> La jerarquización implica la definición de la estructura de la empresa por medio del establecimiento de centros de autoridad que se relacionen entre sí con precisión. </a:t>
            </a:r>
          </a:p>
          <a:p>
            <a:pPr marL="36900" indent="0" algn="just">
              <a:buNone/>
            </a:pPr>
            <a:r>
              <a:rPr lang="es-MX" sz="2400" b="1" i="1" dirty="0"/>
              <a:t>	b) Departamentalización</a:t>
            </a:r>
            <a:r>
              <a:rPr lang="es-MX" sz="2400" dirty="0"/>
              <a:t>. </a:t>
            </a:r>
            <a:r>
              <a:rPr lang="es-MX" sz="2400" dirty="0" smtClean="0"/>
              <a:t>Es la </a:t>
            </a:r>
            <a:r>
              <a:rPr lang="es-MX" sz="2400" dirty="0"/>
              <a:t>división y el agrupamiento de las funciones y actividades en unidades específicas, con base en su </a:t>
            </a:r>
            <a:r>
              <a:rPr lang="es-MX" sz="2400" dirty="0" smtClean="0"/>
              <a:t>similitud</a:t>
            </a:r>
            <a:r>
              <a:rPr lang="es-MX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97481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6500" y="818865"/>
            <a:ext cx="10353762" cy="4462818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es-MX" sz="2800" b="1" u="sng" dirty="0"/>
              <a:t>Tipos de departamentalización</a:t>
            </a:r>
            <a:r>
              <a:rPr lang="es-MX" sz="2800" b="1" dirty="0"/>
              <a:t>:</a:t>
            </a:r>
            <a:r>
              <a:rPr lang="es-MX" sz="2800" dirty="0"/>
              <a:t> </a:t>
            </a:r>
          </a:p>
          <a:p>
            <a:pPr lvl="0" fontAlgn="base"/>
            <a:r>
              <a:rPr lang="es-ES" sz="2800" i="1" dirty="0"/>
              <a:t>Funcional. </a:t>
            </a:r>
          </a:p>
          <a:p>
            <a:pPr lvl="0" fontAlgn="base"/>
            <a:r>
              <a:rPr lang="es-ES" sz="2800" dirty="0"/>
              <a:t>Por </a:t>
            </a:r>
            <a:r>
              <a:rPr lang="es-ES" sz="2800" i="1" dirty="0"/>
              <a:t>productos. </a:t>
            </a:r>
          </a:p>
          <a:p>
            <a:pPr lvl="0" fontAlgn="base"/>
            <a:r>
              <a:rPr lang="es-ES" sz="2800" i="1" dirty="0"/>
              <a:t>Geográfica o por territorios. </a:t>
            </a:r>
          </a:p>
          <a:p>
            <a:pPr lvl="0" fontAlgn="base"/>
            <a:r>
              <a:rPr lang="es-ES" sz="2800" i="1" dirty="0"/>
              <a:t>Clientes.</a:t>
            </a:r>
            <a:r>
              <a:rPr lang="es-ES" sz="2800" dirty="0"/>
              <a:t> </a:t>
            </a:r>
            <a:endParaRPr lang="es-MX" sz="2800" dirty="0"/>
          </a:p>
          <a:p>
            <a:pPr lvl="0" fontAlgn="base"/>
            <a:r>
              <a:rPr lang="es-ES" sz="2800" i="1" dirty="0"/>
              <a:t>Por procesos o equipo.</a:t>
            </a:r>
            <a:r>
              <a:rPr lang="es-ES" sz="2800" dirty="0"/>
              <a:t> </a:t>
            </a:r>
          </a:p>
          <a:p>
            <a:pPr lvl="0" fontAlgn="base"/>
            <a:r>
              <a:rPr lang="es-ES" sz="2800" i="1" dirty="0"/>
              <a:t>Secuencia. </a:t>
            </a:r>
            <a:endParaRPr lang="es-MX" sz="2800" dirty="0"/>
          </a:p>
        </p:txBody>
      </p:sp>
      <p:pic>
        <p:nvPicPr>
          <p:cNvPr id="1026" name="Picture 2" descr="Resultado de imagen para tipos de departamentalizacion en empres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3721">
            <a:off x="6506387" y="2307771"/>
            <a:ext cx="4850588" cy="363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173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218367"/>
            <a:ext cx="10353762" cy="4037947"/>
          </a:xfrm>
        </p:spPr>
        <p:txBody>
          <a:bodyPr>
            <a:normAutofit/>
          </a:bodyPr>
          <a:lstStyle/>
          <a:p>
            <a:pPr marL="36900" indent="0" algn="just">
              <a:buNone/>
            </a:pPr>
            <a:r>
              <a:rPr lang="es-MX" sz="2400" dirty="0"/>
              <a:t>	c) </a:t>
            </a:r>
            <a:r>
              <a:rPr lang="es-ES" sz="2400" b="1" i="1" dirty="0"/>
              <a:t>Descripción de funciones, actividades y obligaciones</a:t>
            </a:r>
            <a:r>
              <a:rPr lang="es-MX" sz="2400" dirty="0"/>
              <a:t>. </a:t>
            </a:r>
            <a:endParaRPr lang="es-MX" sz="2400" dirty="0" smtClean="0"/>
          </a:p>
          <a:p>
            <a:pPr marL="36900" indent="0" algn="just">
              <a:buNone/>
            </a:pPr>
            <a:endParaRPr lang="es-ES" sz="2400" dirty="0" smtClean="0"/>
          </a:p>
          <a:p>
            <a:pPr marL="36900" indent="0" algn="just">
              <a:buNone/>
            </a:pPr>
            <a:endParaRPr lang="es-ES" sz="2400" dirty="0"/>
          </a:p>
          <a:p>
            <a:pPr marL="36900" indent="0" algn="just">
              <a:buNone/>
            </a:pPr>
            <a:r>
              <a:rPr lang="es-ES" sz="2400" dirty="0" smtClean="0"/>
              <a:t>Definir </a:t>
            </a:r>
            <a:r>
              <a:rPr lang="es-ES" sz="2400" dirty="0"/>
              <a:t>con toda claridad las labores y actividades que habrán de desarrollarse en cada una de las unidades con­cretas de trabajo o puestos de los distintos departamentos de la orga­nización. </a:t>
            </a:r>
            <a:endParaRPr lang="es-ES" sz="2400" dirty="0" smtClean="0"/>
          </a:p>
          <a:p>
            <a:pPr marL="36900" indent="0" algn="just">
              <a:buNone/>
            </a:pPr>
            <a:r>
              <a:rPr lang="es-ES" sz="2400" dirty="0" smtClean="0"/>
              <a:t>Consiste </a:t>
            </a:r>
            <a:r>
              <a:rPr lang="es-ES" sz="2400" dirty="0"/>
              <a:t>en la recopilación ordenada y clasificada de todos los factores y actividades necesarios para llevar a cabo, de la mejor manera, un </a:t>
            </a:r>
            <a:r>
              <a:rPr lang="es-ES" sz="2400" dirty="0" smtClean="0"/>
              <a:t>traba­jo</a:t>
            </a:r>
            <a:r>
              <a:rPr lang="es-ES" sz="2400" dirty="0"/>
              <a:t>.</a:t>
            </a:r>
            <a:endParaRPr lang="es-MX" sz="2400" dirty="0"/>
          </a:p>
        </p:txBody>
      </p:sp>
      <p:pic>
        <p:nvPicPr>
          <p:cNvPr id="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547" y="3918856"/>
            <a:ext cx="7143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3419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31429" y="409435"/>
            <a:ext cx="4736128" cy="5621251"/>
          </a:xfrm>
        </p:spPr>
        <p:txBody>
          <a:bodyPr>
            <a:normAutofit/>
          </a:bodyPr>
          <a:lstStyle/>
          <a:p>
            <a:pPr lvl="0" algn="just"/>
            <a:r>
              <a:rPr lang="es-ES" sz="2800" b="1" dirty="0" smtClean="0">
                <a:effectLst/>
              </a:rPr>
              <a:t>Coordinación</a:t>
            </a:r>
            <a:r>
              <a:rPr lang="es-MX" sz="2800" dirty="0" smtClean="0">
                <a:effectLst/>
              </a:rPr>
              <a:t>.</a:t>
            </a:r>
            <a:r>
              <a:rPr lang="es-ES" sz="2800" dirty="0" smtClean="0">
                <a:effectLst/>
              </a:rPr>
              <a:t> </a:t>
            </a:r>
            <a:r>
              <a:rPr lang="es-ES" sz="2800" dirty="0">
                <a:effectLst/>
              </a:rPr>
              <a:t>E</a:t>
            </a:r>
            <a:r>
              <a:rPr lang="es-ES" sz="2800" dirty="0" smtClean="0">
                <a:effectLst/>
              </a:rPr>
              <a:t>s </a:t>
            </a:r>
            <a:r>
              <a:rPr lang="es-ES" sz="2800" dirty="0">
                <a:effectLst/>
              </a:rPr>
              <a:t>la sincronización de los recursos y de los esfuerzos de un grupo social, con el fin de lograr oportunidad, unidad, armonía y rapidez, en el desarrollo y la consecución de los </a:t>
            </a:r>
            <a:r>
              <a:rPr lang="es-ES" sz="2800" dirty="0" smtClean="0">
                <a:effectLst/>
              </a:rPr>
              <a:t>objetivos</a:t>
            </a:r>
            <a:r>
              <a:rPr lang="es-ES" sz="2800" dirty="0" smtClean="0">
                <a:effectLst/>
              </a:rPr>
              <a:t>.</a:t>
            </a:r>
            <a:endParaRPr lang="es-MX" sz="2800" dirty="0">
              <a:effectLst/>
            </a:endParaRPr>
          </a:p>
        </p:txBody>
      </p:sp>
      <p:pic>
        <p:nvPicPr>
          <p:cNvPr id="3076" name="Picture 4" descr="Resultado de imagen para coordinaciÃ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5991">
            <a:off x="1124712" y="1132776"/>
            <a:ext cx="5138059" cy="399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7381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MX" b="1" dirty="0">
                <a:effectLst/>
              </a:rPr>
              <a:t>2.5.5. Técnicas de organización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 algn="just">
              <a:buNone/>
            </a:pPr>
            <a:r>
              <a:rPr lang="es-MX" sz="2400" dirty="0"/>
              <a:t>Son las</a:t>
            </a:r>
            <a:r>
              <a:rPr lang="es-ES" sz="2400" dirty="0"/>
              <a:t> herramientas necesarias para llevar a cabo una organización racional; son indispensables durante el proceso de organización y aplicables de acuerdo con las necesidades de cada grupo social. </a:t>
            </a:r>
            <a:endParaRPr lang="es-MX" sz="2400" dirty="0"/>
          </a:p>
          <a:p>
            <a:pPr marL="36900" indent="0" algn="just">
              <a:buNone/>
            </a:pPr>
            <a:r>
              <a:rPr lang="es-ES" sz="2400" dirty="0"/>
              <a:t>Las princi­pales son:</a:t>
            </a:r>
            <a:endParaRPr lang="es-MX" sz="2400" dirty="0"/>
          </a:p>
          <a:p>
            <a:pPr marL="36900" indent="0" algn="just">
              <a:buNone/>
            </a:pP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7131624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1138" y="156300"/>
            <a:ext cx="10353762" cy="1474521"/>
          </a:xfrm>
        </p:spPr>
        <p:txBody>
          <a:bodyPr>
            <a:normAutofit lnSpcReduction="10000"/>
          </a:bodyPr>
          <a:lstStyle/>
          <a:p>
            <a:pPr lvl="0"/>
            <a:r>
              <a:rPr lang="es-ES" b="1" dirty="0" smtClean="0">
                <a:effectLst/>
              </a:rPr>
              <a:t>Organigramas</a:t>
            </a:r>
            <a:r>
              <a:rPr lang="es-MX" dirty="0" smtClean="0">
                <a:effectLst/>
              </a:rPr>
              <a:t>. </a:t>
            </a:r>
            <a:r>
              <a:rPr lang="es-ES" dirty="0" smtClean="0">
                <a:effectLst/>
              </a:rPr>
              <a:t>Son </a:t>
            </a:r>
            <a:r>
              <a:rPr lang="es-ES" dirty="0">
                <a:effectLst/>
              </a:rPr>
              <a:t>representaciones gráficas de la estruc­tura formal de una organización, que muestran las interrelaciones, las funciones, los niveles jerárquicos, las obligaciones y la autoridad, exis­tentes dentro de ella.</a:t>
            </a:r>
            <a:endParaRPr lang="es-MX" dirty="0">
              <a:effectLst/>
            </a:endParaRPr>
          </a:p>
          <a:p>
            <a:r>
              <a:rPr lang="es-ES" dirty="0">
                <a:effectLst/>
              </a:rPr>
              <a:t>Los organigramas pueden clasificarse:</a:t>
            </a:r>
            <a:endParaRPr lang="es-MX" dirty="0">
              <a:effectLst/>
            </a:endParaRPr>
          </a:p>
          <a:p>
            <a:pPr marL="36900" indent="0">
              <a:buNone/>
            </a:pPr>
            <a:endParaRPr lang="es-MX" dirty="0"/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4702" y="1500635"/>
            <a:ext cx="6936755" cy="535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6453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436730"/>
            <a:ext cx="10353762" cy="6086901"/>
          </a:xfrm>
        </p:spPr>
        <p:txBody>
          <a:bodyPr>
            <a:normAutofit/>
          </a:bodyPr>
          <a:lstStyle/>
          <a:p>
            <a:pPr marL="36900" indent="0" algn="just">
              <a:buNone/>
            </a:pPr>
            <a:r>
              <a:rPr lang="es-ES" sz="2400" dirty="0"/>
              <a:t>Existen </a:t>
            </a:r>
            <a:r>
              <a:rPr lang="es-ES" sz="2400" dirty="0" smtClean="0"/>
              <a:t>cuatro </a:t>
            </a:r>
            <a:r>
              <a:rPr lang="es-ES" sz="2400" dirty="0"/>
              <a:t>formas de representar los organigramas:</a:t>
            </a:r>
          </a:p>
          <a:p>
            <a:pPr marL="36900" indent="0" algn="just">
              <a:buNone/>
            </a:pPr>
            <a:endParaRPr lang="es-MX" sz="2400" dirty="0"/>
          </a:p>
          <a:p>
            <a:pPr lvl="0" algn="just"/>
            <a:r>
              <a:rPr lang="es-ES" sz="2400" b="1" i="1" dirty="0"/>
              <a:t>Vertical. </a:t>
            </a:r>
            <a:r>
              <a:rPr lang="es-ES" sz="2400" dirty="0"/>
              <a:t>En la que los niveles jerárquicos quedan determinados de arriba abajo.</a:t>
            </a:r>
            <a:endParaRPr lang="es-MX" sz="2400" dirty="0"/>
          </a:p>
          <a:p>
            <a:pPr lvl="0" algn="just"/>
            <a:r>
              <a:rPr lang="es-ES" sz="2400" b="1" i="1" dirty="0"/>
              <a:t>Horizontal. </a:t>
            </a:r>
            <a:r>
              <a:rPr lang="es-ES" sz="2400" dirty="0"/>
              <a:t>Los niveles jerárquicos se representan de izquierda a derecha.</a:t>
            </a:r>
            <a:endParaRPr lang="es-MX" sz="2400" dirty="0"/>
          </a:p>
          <a:p>
            <a:pPr lvl="0" algn="just"/>
            <a:r>
              <a:rPr lang="es-ES" sz="2400" b="1" i="1" dirty="0"/>
              <a:t>Mixto. </a:t>
            </a:r>
            <a:r>
              <a:rPr lang="es-ES" sz="2400" dirty="0"/>
              <a:t>Se utiliza por razones de espacio, tanto el horizontal como el vertical.</a:t>
            </a:r>
            <a:endParaRPr lang="es-MX" sz="2400" dirty="0"/>
          </a:p>
          <a:p>
            <a:pPr lvl="0" algn="just"/>
            <a:r>
              <a:rPr lang="es-ES" sz="2400" b="1" i="1" dirty="0"/>
              <a:t>Circular. </a:t>
            </a:r>
            <a:r>
              <a:rPr lang="es-ES" sz="2400" dirty="0"/>
              <a:t>Donde los niveles jerárquicos quedan determinados desde el centro hacia la periferia.</a:t>
            </a:r>
            <a:endParaRPr lang="es-MX" sz="2400" dirty="0"/>
          </a:p>
          <a:p>
            <a:pPr algn="just"/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5395842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717" y="3598023"/>
            <a:ext cx="4351111" cy="244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277" y="435538"/>
            <a:ext cx="4009710" cy="222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Resultado de imagen para organigrama horizontal de una empres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463" y="461154"/>
            <a:ext cx="3747636" cy="220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Resultado de imagen para organigrama mixto de una empres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705" y="3565368"/>
            <a:ext cx="3763282" cy="282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103774" y="2837458"/>
            <a:ext cx="2939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Organigrama Vertical</a:t>
            </a:r>
            <a:endParaRPr lang="es-MX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2103773" y="6115970"/>
            <a:ext cx="2939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Organigrama Mixto</a:t>
            </a:r>
            <a:endParaRPr lang="es-MX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7610700" y="6115970"/>
            <a:ext cx="2939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Circular</a:t>
            </a:r>
            <a:endParaRPr lang="es-MX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7047709" y="2837458"/>
            <a:ext cx="2939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Organigrama Horizontal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2317618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90599" y="177421"/>
            <a:ext cx="10276957" cy="5755293"/>
          </a:xfrm>
        </p:spPr>
        <p:txBody>
          <a:bodyPr>
            <a:normAutofit/>
          </a:bodyPr>
          <a:lstStyle/>
          <a:p>
            <a:pPr lvl="0" algn="just"/>
            <a:r>
              <a:rPr lang="es-ES" sz="2400" b="1" dirty="0"/>
              <a:t>Manuales</a:t>
            </a:r>
            <a:r>
              <a:rPr lang="es-MX" sz="2400" dirty="0"/>
              <a:t>. </a:t>
            </a:r>
            <a:r>
              <a:rPr lang="es-ES" sz="2400" dirty="0"/>
              <a:t>Son documentos detallados que contienen en forma ordenada y sistemática, información acerca de la organización de la empresa. Los manuales, de acuerdo con su contenido, pueden ser:</a:t>
            </a:r>
          </a:p>
          <a:p>
            <a:pPr lvl="0" algn="just"/>
            <a:endParaRPr lang="es-MX" sz="2400" dirty="0"/>
          </a:p>
          <a:p>
            <a:pPr lvl="0" algn="just" fontAlgn="base"/>
            <a:r>
              <a:rPr lang="es-ES" sz="2400" dirty="0"/>
              <a:t>De políticas.</a:t>
            </a:r>
            <a:endParaRPr lang="es-MX" sz="2400" dirty="0"/>
          </a:p>
          <a:p>
            <a:pPr lvl="0" algn="just" fontAlgn="base"/>
            <a:r>
              <a:rPr lang="es-ES" sz="2400" dirty="0"/>
              <a:t>Departamentales.</a:t>
            </a:r>
            <a:endParaRPr lang="es-MX" sz="2400" dirty="0"/>
          </a:p>
          <a:p>
            <a:pPr lvl="0" algn="just" fontAlgn="base"/>
            <a:r>
              <a:rPr lang="es-ES" sz="2400" dirty="0"/>
              <a:t>De bienvenida.</a:t>
            </a:r>
            <a:endParaRPr lang="es-MX" sz="2400" dirty="0"/>
          </a:p>
          <a:p>
            <a:pPr lvl="0" algn="just" fontAlgn="base"/>
            <a:r>
              <a:rPr lang="es-ES" sz="2400" dirty="0"/>
              <a:t>De organización.</a:t>
            </a:r>
            <a:endParaRPr lang="es-MX" sz="2400" dirty="0"/>
          </a:p>
          <a:p>
            <a:pPr lvl="0" algn="just" fontAlgn="base"/>
            <a:r>
              <a:rPr lang="es-ES" sz="2400" dirty="0"/>
              <a:t>De procedimientos.</a:t>
            </a:r>
            <a:endParaRPr lang="es-MX" sz="2400" dirty="0"/>
          </a:p>
          <a:p>
            <a:pPr lvl="0" algn="just" fontAlgn="base"/>
            <a:r>
              <a:rPr lang="es-ES" sz="2400" dirty="0"/>
              <a:t>De contenido múltiple.</a:t>
            </a:r>
            <a:endParaRPr lang="es-MX" sz="2400" dirty="0"/>
          </a:p>
          <a:p>
            <a:pPr lvl="0" algn="just" fontAlgn="base"/>
            <a:r>
              <a:rPr lang="es-ES" sz="2400" dirty="0"/>
              <a:t>De técnicas.</a:t>
            </a:r>
            <a:endParaRPr lang="es-MX" sz="2400" dirty="0"/>
          </a:p>
          <a:p>
            <a:pPr lvl="0" algn="just" fontAlgn="base"/>
            <a:r>
              <a:rPr lang="es-ES" sz="2400" dirty="0"/>
              <a:t>De puesto.</a:t>
            </a:r>
            <a:endParaRPr lang="es-MX" sz="2400" dirty="0"/>
          </a:p>
        </p:txBody>
      </p:sp>
      <p:pic>
        <p:nvPicPr>
          <p:cNvPr id="6148" name="Picture 4" descr="Resultado de imagen para manu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404" y="2225676"/>
            <a:ext cx="6524625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1004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effectLst/>
              </a:rPr>
              <a:t>2.1. Concepto de Proceso Administrativo</a:t>
            </a:r>
            <a:r>
              <a:rPr lang="es-MX" dirty="0">
                <a:effectLst/>
              </a:rPr>
              <a:t/>
            </a:r>
            <a:br>
              <a:rPr lang="es-MX" dirty="0">
                <a:effectLst/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2046796"/>
            <a:ext cx="10178322" cy="3593591"/>
          </a:xfrm>
        </p:spPr>
        <p:txBody>
          <a:bodyPr/>
          <a:lstStyle/>
          <a:p>
            <a:pPr algn="just"/>
            <a:r>
              <a:rPr lang="es-MX" sz="2800" dirty="0"/>
              <a:t>Un proceso es el conjunto de pasos o etapas necesarias para llevar a cabo una actividad.</a:t>
            </a:r>
          </a:p>
          <a:p>
            <a:pPr algn="just"/>
            <a:r>
              <a:rPr lang="es-MX" sz="2800" b="1" u="sng" dirty="0" smtClean="0"/>
              <a:t>El </a:t>
            </a:r>
            <a:r>
              <a:rPr lang="es-MX" sz="2800" b="1" u="sng" dirty="0"/>
              <a:t>Proceso Administrativo </a:t>
            </a:r>
            <a:r>
              <a:rPr lang="es-MX" sz="2800" dirty="0"/>
              <a:t>es el conjunto de fases o etapas sucesivas a través de las cuales se efectúa la administración, mismas que se interrelacionan y forman un proceso integral.</a:t>
            </a:r>
          </a:p>
          <a:p>
            <a:endParaRPr lang="es-MX" dirty="0"/>
          </a:p>
        </p:txBody>
      </p:sp>
      <p:pic>
        <p:nvPicPr>
          <p:cNvPr id="1026" name="Picture 2" descr="Resultado de imagen para proceso administrativ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347" y="4422775"/>
            <a:ext cx="2435225" cy="243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2312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272957"/>
            <a:ext cx="10353762" cy="5518245"/>
          </a:xfrm>
        </p:spPr>
        <p:txBody>
          <a:bodyPr/>
          <a:lstStyle/>
          <a:p>
            <a:pPr lvl="0"/>
            <a:r>
              <a:rPr lang="es-MX" b="1" dirty="0">
                <a:effectLst/>
              </a:rPr>
              <a:t>Diagramas de </a:t>
            </a:r>
            <a:r>
              <a:rPr lang="es-MX" b="1" dirty="0" smtClean="0">
                <a:effectLst/>
              </a:rPr>
              <a:t>flujo. R</a:t>
            </a:r>
            <a:r>
              <a:rPr lang="es-MX" dirty="0" smtClean="0">
                <a:effectLst/>
              </a:rPr>
              <a:t>epresentación </a:t>
            </a:r>
            <a:r>
              <a:rPr lang="es-MX" dirty="0">
                <a:effectLst/>
              </a:rPr>
              <a:t>simbólica y grafica de la secuencia lógica que se sigue en un conjunto de actividades, documentos, archivos y los puestos de trabajo que intervienen en un procedimiento detallado.</a:t>
            </a:r>
          </a:p>
          <a:p>
            <a:pPr marL="36900" indent="0">
              <a:buNone/>
            </a:pPr>
            <a:endParaRPr lang="es-MX" dirty="0"/>
          </a:p>
        </p:txBody>
      </p:sp>
      <p:pic>
        <p:nvPicPr>
          <p:cNvPr id="5" name="Imagen 4" descr="C:\Users\MIRIAM\Desktop\admon lde convertido\1\035.jpg"/>
          <p:cNvPicPr/>
          <p:nvPr/>
        </p:nvPicPr>
        <p:blipFill>
          <a:blip r:embed="rId2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738" y="1282890"/>
            <a:ext cx="4247013" cy="5441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92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17170" y="266132"/>
            <a:ext cx="9827557" cy="6591868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effectLst/>
              </a:rPr>
              <a:t>George </a:t>
            </a:r>
            <a:r>
              <a:rPr lang="es-ES" dirty="0">
                <a:effectLst/>
              </a:rPr>
              <a:t>Terry los define como: la representación gráfica que mues­tra la sucesión de los pasos de que consta un procedimiento</a:t>
            </a:r>
            <a:r>
              <a:rPr lang="es-ES" dirty="0" smtClean="0">
                <a:effectLst/>
              </a:rPr>
              <a:t>.</a:t>
            </a:r>
          </a:p>
          <a:p>
            <a:pPr marL="36900" indent="0">
              <a:buNone/>
            </a:pPr>
            <a:endParaRPr lang="es-MX" dirty="0">
              <a:effectLst/>
            </a:endParaRPr>
          </a:p>
          <a:p>
            <a:pPr marL="36900" indent="0">
              <a:buNone/>
            </a:pPr>
            <a:endParaRPr lang="es-MX" dirty="0"/>
          </a:p>
        </p:txBody>
      </p:sp>
      <p:pic>
        <p:nvPicPr>
          <p:cNvPr id="4" name="Picture 2" descr="Resultado de imagen para diagrama de flujo ejempl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003" y="1491343"/>
            <a:ext cx="53435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7285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614149"/>
            <a:ext cx="6608234" cy="4585648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es-ES" sz="2400" b="1" dirty="0"/>
              <a:t>Formas</a:t>
            </a:r>
            <a:r>
              <a:rPr lang="es-MX" sz="2400" dirty="0"/>
              <a:t>. </a:t>
            </a:r>
            <a:r>
              <a:rPr lang="es-MX" sz="2400" dirty="0" smtClean="0"/>
              <a:t>E</a:t>
            </a:r>
            <a:r>
              <a:rPr lang="es-ES" sz="2400" dirty="0" smtClean="0"/>
              <a:t>s aquel </a:t>
            </a:r>
            <a:r>
              <a:rPr lang="es-ES" sz="2400" dirty="0"/>
              <a:t>papel que tiene información formal de lo que acontece en la empresa. Un documento no es más que una hoja o papel que tiene impresa información con espacios en blanco para colocar información variable que debe ser transmitida a otros individuos, departamento o esquemas.</a:t>
            </a:r>
            <a:endParaRPr lang="es-MX" sz="2400" dirty="0"/>
          </a:p>
          <a:p>
            <a:pPr algn="just"/>
            <a:r>
              <a:rPr lang="es-ES" sz="2400" b="1" i="1" u="sng" dirty="0"/>
              <a:t>Carta de distribución del trabajo o de actividades. </a:t>
            </a:r>
            <a:r>
              <a:rPr lang="es-ES" sz="2400" dirty="0"/>
              <a:t>A través de esta técnica se analizan los puestos que integran un departamento o sección, para lograr una división de funciones y mejorar la estructura de los grupos de trabajo. Sirve para analizar labores relacionadas de cinco hasta quince personas.</a:t>
            </a:r>
            <a:endParaRPr lang="es-MX" sz="2400" dirty="0"/>
          </a:p>
          <a:p>
            <a:pPr algn="just"/>
            <a:endParaRPr lang="es-MX" sz="2400" dirty="0"/>
          </a:p>
        </p:txBody>
      </p:sp>
      <p:pic>
        <p:nvPicPr>
          <p:cNvPr id="8194" name="Picture 2" descr="Resultado de imagen para documen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914" y="1470058"/>
            <a:ext cx="3548256" cy="35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8848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286605"/>
            <a:ext cx="10353762" cy="6141493"/>
          </a:xfrm>
        </p:spPr>
        <p:txBody>
          <a:bodyPr>
            <a:normAutofit/>
          </a:bodyPr>
          <a:lstStyle/>
          <a:p>
            <a:pPr lvl="0" algn="just"/>
            <a:r>
              <a:rPr lang="es-ES" b="1" dirty="0">
                <a:effectLst/>
              </a:rPr>
              <a:t>Análisis de </a:t>
            </a:r>
            <a:r>
              <a:rPr lang="es-ES" b="1" dirty="0" smtClean="0">
                <a:effectLst/>
              </a:rPr>
              <a:t>puestos. </a:t>
            </a:r>
            <a:r>
              <a:rPr lang="es-ES" dirty="0" smtClean="0">
                <a:effectLst/>
              </a:rPr>
              <a:t>El </a:t>
            </a:r>
            <a:r>
              <a:rPr lang="es-ES" dirty="0">
                <a:effectLst/>
              </a:rPr>
              <a:t>análisis de puestos es un cuestionario que sirve para obtener información sobre los componentes del puesto, desde el título del puesto, jefe inmediato, subordinados y funciones o actividades; así como los requisitos de las cualidades humanas necesarias para desempeñarlo sa­tisfactoriamente, tales como estudios o conocimientos necesarios, sexo, edad experiencia, habilidades y perfil del puesto.</a:t>
            </a:r>
            <a:endParaRPr lang="es-MX" dirty="0">
              <a:effectLst/>
            </a:endParaRPr>
          </a:p>
          <a:p>
            <a:pPr marL="36900" indent="0" algn="just">
              <a:buNone/>
            </a:pPr>
            <a:r>
              <a:rPr lang="es-ES" dirty="0">
                <a:effectLst/>
              </a:rPr>
              <a:t>El contenido del cuestionario es: </a:t>
            </a:r>
            <a:endParaRPr lang="es-ES" dirty="0" smtClean="0">
              <a:effectLst/>
            </a:endParaRPr>
          </a:p>
          <a:p>
            <a:pPr lvl="1" algn="just"/>
            <a:r>
              <a:rPr lang="es-ES" dirty="0" smtClean="0">
                <a:effectLst/>
              </a:rPr>
              <a:t>Identificación </a:t>
            </a:r>
            <a:r>
              <a:rPr lang="es-ES" dirty="0">
                <a:effectLst/>
              </a:rPr>
              <a:t>del puesto</a:t>
            </a:r>
            <a:endParaRPr lang="es-MX" dirty="0">
              <a:effectLst/>
            </a:endParaRPr>
          </a:p>
          <a:p>
            <a:pPr lvl="1" algn="just"/>
            <a:r>
              <a:rPr lang="es-ES" dirty="0">
                <a:effectLst/>
              </a:rPr>
              <a:t>Descripción genérica</a:t>
            </a:r>
            <a:endParaRPr lang="es-MX" dirty="0">
              <a:effectLst/>
            </a:endParaRPr>
          </a:p>
          <a:p>
            <a:pPr lvl="1" algn="just"/>
            <a:r>
              <a:rPr lang="es-ES" dirty="0">
                <a:effectLst/>
              </a:rPr>
              <a:t>Descripción especifica</a:t>
            </a:r>
            <a:endParaRPr lang="es-MX" dirty="0">
              <a:effectLst/>
            </a:endParaRPr>
          </a:p>
          <a:p>
            <a:pPr lvl="1" algn="just"/>
            <a:r>
              <a:rPr lang="es-ES" dirty="0">
                <a:effectLst/>
              </a:rPr>
              <a:t>Requerimientos del puesto</a:t>
            </a:r>
            <a:endParaRPr lang="es-MX" dirty="0">
              <a:effectLst/>
            </a:endParaRPr>
          </a:p>
          <a:p>
            <a:pPr lvl="1" algn="just"/>
            <a:r>
              <a:rPr lang="es-ES" dirty="0">
                <a:effectLst/>
              </a:rPr>
              <a:t>Perfil del puesto</a:t>
            </a:r>
            <a:endParaRPr lang="es-MX" dirty="0">
              <a:effectLst/>
            </a:endParaRPr>
          </a:p>
          <a:p>
            <a:pPr marL="36900" indent="0" algn="just">
              <a:buNone/>
            </a:pPr>
            <a:endParaRPr lang="es-MX" dirty="0">
              <a:effectLst/>
            </a:endParaRPr>
          </a:p>
          <a:p>
            <a:pPr marL="174625" indent="-138113" algn="just"/>
            <a:r>
              <a:rPr lang="es-ES" b="1" dirty="0">
                <a:effectLst/>
              </a:rPr>
              <a:t>Descripción de </a:t>
            </a:r>
            <a:r>
              <a:rPr lang="es-ES" b="1" dirty="0" smtClean="0">
                <a:effectLst/>
              </a:rPr>
              <a:t>puesto</a:t>
            </a:r>
            <a:r>
              <a:rPr lang="es-MX" dirty="0" smtClean="0">
                <a:effectLst/>
              </a:rPr>
              <a:t>. </a:t>
            </a:r>
            <a:r>
              <a:rPr lang="es-ES" dirty="0" smtClean="0">
                <a:effectLst/>
              </a:rPr>
              <a:t>Es </a:t>
            </a:r>
            <a:r>
              <a:rPr lang="es-ES" dirty="0">
                <a:effectLst/>
              </a:rPr>
              <a:t>una técnica en la que se reclasifican pormenorizadamente las labores que se desempeñan en una unidad de trabajo específica e impersonal (puesto), así como las características, conocimientos y apti­tudes que debe poseer el personal que lo desempeña. </a:t>
            </a:r>
            <a:endParaRPr lang="es-MX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655538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Fuentes de Referencia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err="1" smtClean="0"/>
              <a:t>Münch</a:t>
            </a:r>
            <a:r>
              <a:rPr lang="es-MX" dirty="0" smtClean="0"/>
              <a:t> Galindo, Lourdes. “Administración</a:t>
            </a:r>
            <a:r>
              <a:rPr lang="es-MX" dirty="0"/>
              <a:t>. Escuelas, proceso </a:t>
            </a:r>
            <a:r>
              <a:rPr lang="es-MX" dirty="0" smtClean="0"/>
              <a:t>administrativo, áreas </a:t>
            </a:r>
            <a:r>
              <a:rPr lang="es-MX" dirty="0"/>
              <a:t>funcionales y desarrollo </a:t>
            </a:r>
            <a:r>
              <a:rPr lang="es-MX" dirty="0" smtClean="0"/>
              <a:t>emprendedor. Primera edición PEARSON </a:t>
            </a:r>
            <a:r>
              <a:rPr lang="es-MX" dirty="0"/>
              <a:t>EDUCACIÓN, México, </a:t>
            </a:r>
            <a:r>
              <a:rPr lang="es-MX" dirty="0" smtClean="0"/>
              <a:t>2007.</a:t>
            </a:r>
          </a:p>
          <a:p>
            <a:pPr algn="just"/>
            <a:r>
              <a:rPr lang="es-MX" dirty="0" smtClean="0"/>
              <a:t>Chiavenato, Idalberto. “ADMINISTRACION Teoría</a:t>
            </a:r>
            <a:r>
              <a:rPr lang="es-MX" dirty="0"/>
              <a:t>, proceso y </a:t>
            </a:r>
            <a:r>
              <a:rPr lang="es-MX" dirty="0" smtClean="0"/>
              <a:t>práctica”.  </a:t>
            </a:r>
            <a:r>
              <a:rPr lang="pt-BR" dirty="0" err="1" smtClean="0"/>
              <a:t>Tercera</a:t>
            </a:r>
            <a:r>
              <a:rPr lang="pt-BR" dirty="0" smtClean="0"/>
              <a:t> </a:t>
            </a:r>
            <a:r>
              <a:rPr lang="pt-BR" dirty="0" err="1" smtClean="0"/>
              <a:t>edición</a:t>
            </a:r>
            <a:r>
              <a:rPr lang="pt-BR" dirty="0" smtClean="0"/>
              <a:t>. Mc </a:t>
            </a:r>
            <a:r>
              <a:rPr lang="pt-BR" dirty="0" err="1" smtClean="0"/>
              <a:t>Graw</a:t>
            </a:r>
            <a:r>
              <a:rPr lang="pt-BR" dirty="0" smtClean="0"/>
              <a:t> Hill, </a:t>
            </a:r>
            <a:r>
              <a:rPr lang="pt-BR" dirty="0" err="1" smtClean="0"/>
              <a:t>Colombia</a:t>
            </a:r>
            <a:r>
              <a:rPr lang="pt-BR" dirty="0" smtClean="0"/>
              <a:t>, 2001.</a:t>
            </a:r>
          </a:p>
          <a:p>
            <a:pPr algn="just"/>
            <a:r>
              <a:rPr lang="en-US" dirty="0" smtClean="0"/>
              <a:t>Robbins, Stephen P. Y Mary Coulter. “</a:t>
            </a:r>
            <a:r>
              <a:rPr lang="en-US" dirty="0" err="1" smtClean="0"/>
              <a:t>Administración</a:t>
            </a:r>
            <a:r>
              <a:rPr lang="en-US" dirty="0" smtClean="0"/>
              <a:t>”. </a:t>
            </a:r>
            <a:r>
              <a:rPr lang="en-US" dirty="0" err="1" smtClean="0"/>
              <a:t>Décima</a:t>
            </a:r>
            <a:r>
              <a:rPr lang="en-US" dirty="0" smtClean="0"/>
              <a:t> </a:t>
            </a:r>
            <a:r>
              <a:rPr lang="en-US" dirty="0" err="1" smtClean="0"/>
              <a:t>Edición</a:t>
            </a:r>
            <a:r>
              <a:rPr lang="en-US" dirty="0" smtClean="0"/>
              <a:t>. </a:t>
            </a:r>
            <a:r>
              <a:rPr lang="es-MX" dirty="0" smtClean="0"/>
              <a:t>Pearson Educación, </a:t>
            </a:r>
            <a:r>
              <a:rPr lang="es-MX" dirty="0"/>
              <a:t>México, </a:t>
            </a:r>
            <a:r>
              <a:rPr lang="es-MX" dirty="0" smtClean="0"/>
              <a:t>2010.</a:t>
            </a:r>
          </a:p>
          <a:p>
            <a:r>
              <a:rPr lang="es-MX" dirty="0"/>
              <a:t>ANTONIO CESAR AMARU </a:t>
            </a:r>
            <a:r>
              <a:rPr lang="es-MX" dirty="0" smtClean="0"/>
              <a:t>MAXIMIANO. “Fundamentos </a:t>
            </a:r>
            <a:r>
              <a:rPr lang="es-MX" dirty="0"/>
              <a:t>de </a:t>
            </a:r>
            <a:r>
              <a:rPr lang="es-MX" dirty="0" smtClean="0"/>
              <a:t>Administración.</a:t>
            </a:r>
            <a:r>
              <a:rPr lang="es-MX" dirty="0"/>
              <a:t> </a:t>
            </a:r>
            <a:r>
              <a:rPr lang="es-MX" dirty="0" smtClean="0"/>
              <a:t>Teoría </a:t>
            </a:r>
            <a:r>
              <a:rPr lang="es-MX" dirty="0"/>
              <a:t>general y proceso </a:t>
            </a:r>
            <a:r>
              <a:rPr lang="es-MX" dirty="0" smtClean="0"/>
              <a:t>administrativo”. Pearson Educación, </a:t>
            </a:r>
            <a:r>
              <a:rPr lang="es-MX" dirty="0"/>
              <a:t>México, </a:t>
            </a:r>
            <a:r>
              <a:rPr lang="es-MX" dirty="0" smtClean="0"/>
              <a:t>2009.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974657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effectLst/>
              </a:rPr>
              <a:t>2.2. División de Proceso Administrativo</a:t>
            </a:r>
            <a:r>
              <a:rPr lang="es-MX" dirty="0">
                <a:effectLst/>
              </a:rPr>
              <a:t/>
            </a:r>
            <a:br>
              <a:rPr lang="es-MX" dirty="0">
                <a:effectLst/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 algn="just">
              <a:buNone/>
            </a:pPr>
            <a:r>
              <a:rPr lang="es-MX" dirty="0" smtClean="0">
                <a:effectLst/>
              </a:rPr>
              <a:t>Existen </a:t>
            </a:r>
            <a:r>
              <a:rPr lang="es-MX" dirty="0">
                <a:effectLst/>
              </a:rPr>
              <a:t>dos </a:t>
            </a:r>
            <a:r>
              <a:rPr lang="es-MX" dirty="0" smtClean="0">
                <a:effectLst/>
              </a:rPr>
              <a:t>fases, </a:t>
            </a:r>
            <a:r>
              <a:rPr lang="es-MX" dirty="0" err="1" smtClean="0">
                <a:effectLst/>
              </a:rPr>
              <a:t>Lyndall</a:t>
            </a:r>
            <a:r>
              <a:rPr lang="es-MX" dirty="0" smtClean="0">
                <a:effectLst/>
              </a:rPr>
              <a:t> </a:t>
            </a:r>
            <a:r>
              <a:rPr lang="es-MX" dirty="0">
                <a:effectLst/>
              </a:rPr>
              <a:t>F. </a:t>
            </a:r>
            <a:r>
              <a:rPr lang="es-MX" dirty="0" err="1">
                <a:effectLst/>
              </a:rPr>
              <a:t>Urwick</a:t>
            </a:r>
            <a:r>
              <a:rPr lang="es-MX" dirty="0">
                <a:effectLst/>
              </a:rPr>
              <a:t> las llama: </a:t>
            </a:r>
            <a:r>
              <a:rPr lang="es-MX" b="1" u="sng" dirty="0">
                <a:effectLst/>
              </a:rPr>
              <a:t>mecánica y dinámica </a:t>
            </a:r>
            <a:r>
              <a:rPr lang="es-MX" b="1" dirty="0">
                <a:effectLst/>
              </a:rPr>
              <a:t>de la administración</a:t>
            </a:r>
            <a:r>
              <a:rPr lang="es-MX" dirty="0">
                <a:effectLst/>
              </a:rPr>
              <a:t>.</a:t>
            </a:r>
          </a:p>
          <a:p>
            <a:pPr marL="36900" indent="0" algn="just">
              <a:buNone/>
            </a:pPr>
            <a:endParaRPr lang="es-MX" b="1" dirty="0" smtClean="0">
              <a:effectLst/>
            </a:endParaRPr>
          </a:p>
          <a:p>
            <a:pPr marL="36900" indent="0" algn="just">
              <a:buNone/>
            </a:pPr>
            <a:r>
              <a:rPr lang="es-MX" b="1" dirty="0" smtClean="0">
                <a:effectLst/>
              </a:rPr>
              <a:t>La </a:t>
            </a:r>
            <a:r>
              <a:rPr lang="es-MX" b="1" u="sng" dirty="0">
                <a:effectLst/>
              </a:rPr>
              <a:t>mecánica</a:t>
            </a:r>
            <a:r>
              <a:rPr lang="es-MX" dirty="0">
                <a:effectLst/>
              </a:rPr>
              <a:t> es la parte teórica de la administración en la que se establece lo que debe hacerse, es decir, se dirige siempre hacia el futuro</a:t>
            </a:r>
            <a:r>
              <a:rPr lang="es-MX" dirty="0" smtClean="0">
                <a:effectLst/>
              </a:rPr>
              <a:t>.</a:t>
            </a:r>
            <a:endParaRPr lang="es-MX" b="1" dirty="0"/>
          </a:p>
          <a:p>
            <a:pPr marL="36900" indent="0" algn="just">
              <a:buNone/>
            </a:pPr>
            <a:r>
              <a:rPr lang="es-MX" b="1" dirty="0" smtClean="0">
                <a:effectLst/>
              </a:rPr>
              <a:t>La d</a:t>
            </a:r>
            <a:r>
              <a:rPr lang="es-MX" b="1" u="sng" dirty="0" smtClean="0">
                <a:effectLst/>
              </a:rPr>
              <a:t>inámica</a:t>
            </a:r>
            <a:r>
              <a:rPr lang="es-MX" b="1" dirty="0"/>
              <a:t> </a:t>
            </a:r>
            <a:r>
              <a:rPr lang="es-MX" dirty="0" smtClean="0">
                <a:effectLst/>
              </a:rPr>
              <a:t>se </a:t>
            </a:r>
            <a:r>
              <a:rPr lang="es-MX" dirty="0" smtClean="0">
                <a:effectLst/>
              </a:rPr>
              <a:t>refiere a como manejar el organismo social.</a:t>
            </a:r>
            <a:endParaRPr lang="es-MX" dirty="0">
              <a:effectLst/>
            </a:endParaRPr>
          </a:p>
          <a:p>
            <a:endParaRPr lang="es-MX" dirty="0"/>
          </a:p>
        </p:txBody>
      </p:sp>
      <p:pic>
        <p:nvPicPr>
          <p:cNvPr id="2050" name="Picture 2" descr="Resultado de imagen para teo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485" y="5054157"/>
            <a:ext cx="2461257" cy="180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prÃ¡ct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630" y="4082796"/>
            <a:ext cx="2399289" cy="209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395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83910" y="2544037"/>
            <a:ext cx="10353762" cy="227833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MX" sz="5100" dirty="0"/>
              <a:t>George Terry establece que estas fases están constituidas por distintas etapas que dan respuesta a cinco cuestionamientos básicos de la Administración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170598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247" y="267286"/>
            <a:ext cx="5971695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0814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642" y="145961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es-MX" b="1" dirty="0">
                <a:effectLst/>
              </a:rPr>
              <a:t>2.3. Diversos criterios del proceso </a:t>
            </a:r>
            <a:r>
              <a:rPr lang="es-MX" b="1" dirty="0" smtClean="0">
                <a:effectLst/>
              </a:rPr>
              <a:t>administrativo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05628"/>
              </p:ext>
            </p:extLst>
          </p:nvPr>
        </p:nvGraphicFramePr>
        <p:xfrm>
          <a:off x="2077219" y="1456324"/>
          <a:ext cx="7846608" cy="532944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574121"/>
                <a:gridCol w="941270"/>
                <a:gridCol w="1282584"/>
                <a:gridCol w="1491462"/>
                <a:gridCol w="1302139"/>
                <a:gridCol w="1255032"/>
              </a:tblGrid>
              <a:tr h="142062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Diversos criterios en las etapas del proceso administrativo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420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Autor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Año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Etapas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196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Henry Fayol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1886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Previsión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Comando, coordinación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Control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213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Harry Arthur Hopf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1935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Planeación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Coordinación 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Control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3196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err="1">
                          <a:effectLst/>
                        </a:rPr>
                        <a:t>Lyndall</a:t>
                      </a:r>
                      <a:r>
                        <a:rPr lang="es-MX" sz="1000" dirty="0">
                          <a:effectLst/>
                        </a:rPr>
                        <a:t> </a:t>
                      </a:r>
                      <a:r>
                        <a:rPr lang="es-MX" sz="1000" dirty="0" err="1">
                          <a:effectLst/>
                        </a:rPr>
                        <a:t>Urwick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1943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Previsión, Planeación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Comando, coordinación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Control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3196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William Newman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1951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Planeación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Organización, obtención de recursos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Dirección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Control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1420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R.C.Davis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1951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Control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213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Koontz y O´Donnell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1955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Organización, integración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Dirección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Control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1420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John E. Mee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1956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Motivación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Control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213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George R. Terry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1956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Organización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Ejecución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Control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3196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Louis A. Allen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1958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Motivación, coordinación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Control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213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Dalton McFarland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1958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Organización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 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Control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213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Agustín Reyes Ponce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1960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Previsión, 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Organización, integración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Dirección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Control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213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Isaac Guzmán V.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1961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Organización, integración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Dirección, ejecución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Control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213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J. Antonio Fernández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1967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Implementación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 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Control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213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R. Alec Mackenzie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1969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Organización, integración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Dirección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Control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213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Robert C. Appleby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1971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Dirección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Control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213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William P. Leonad 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1971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Dirección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 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1420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Sisk y Sverdlik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1974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Liderazgo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Control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213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Leonard Kazmier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1974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Dirección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Control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213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Robert F. Buchele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1976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Organización-Staffing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Liderazgo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Control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3196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Burt K. Scanlan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1978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Planeación, toma de decisiones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Dirección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Control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  <a:tr h="3196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Eckles Carmichael y Sarchet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1978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Planeación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Organización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>
                          <a:effectLst/>
                        </a:rPr>
                        <a:t>Coordinación</a:t>
                      </a:r>
                      <a:endParaRPr lang="es-MX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Control </a:t>
                      </a:r>
                      <a:endParaRPr lang="es-MX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18" marR="3301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83338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94" y="347116"/>
            <a:ext cx="10353762" cy="970450"/>
          </a:xfrm>
        </p:spPr>
        <p:txBody>
          <a:bodyPr/>
          <a:lstStyle/>
          <a:p>
            <a:pPr algn="l"/>
            <a:r>
              <a:rPr lang="es-MX" b="1" dirty="0">
                <a:effectLst/>
              </a:rPr>
              <a:t>2.4. Planeación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06285" y="1500237"/>
            <a:ext cx="9885071" cy="3060879"/>
          </a:xfrm>
        </p:spPr>
        <p:txBody>
          <a:bodyPr>
            <a:normAutofit/>
          </a:bodyPr>
          <a:lstStyle/>
          <a:p>
            <a:pPr marL="36900" indent="0" algn="just">
              <a:buNone/>
            </a:pPr>
            <a:r>
              <a:rPr lang="es-MX" sz="3600" dirty="0" smtClean="0">
                <a:effectLst/>
              </a:rPr>
              <a:t>Es la </a:t>
            </a:r>
            <a:r>
              <a:rPr lang="es-MX" sz="3600" dirty="0">
                <a:effectLst/>
              </a:rPr>
              <a:t>determinación de los objetivos y elección de los cursos de acción para lograrlos, con base en la investigación y elaboración de un esquema detallado que habrá de realizarse en un futuro.</a:t>
            </a:r>
            <a:endParaRPr lang="es-MX" sz="3600" dirty="0"/>
          </a:p>
        </p:txBody>
      </p:sp>
      <p:pic>
        <p:nvPicPr>
          <p:cNvPr id="3074" name="Picture 2" descr="Resultado de imagen para planeaciÃ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004" y="4386942"/>
            <a:ext cx="3691064" cy="207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8524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Distintivo</Template>
  <TotalTime>1170</TotalTime>
  <Words>2023</Words>
  <Application>Microsoft Office PowerPoint</Application>
  <PresentationFormat>Panorámica</PresentationFormat>
  <Paragraphs>310</Paragraphs>
  <Slides>44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50" baseType="lpstr">
      <vt:lpstr>Arial</vt:lpstr>
      <vt:lpstr>Calibri</vt:lpstr>
      <vt:lpstr>Gill Sans MT</vt:lpstr>
      <vt:lpstr>Impact</vt:lpstr>
      <vt:lpstr>Times New Roman</vt:lpstr>
      <vt:lpstr>Badge</vt:lpstr>
      <vt:lpstr>Presentación de PowerPoint</vt:lpstr>
      <vt:lpstr>Objetivo de la unidad de competencias</vt:lpstr>
      <vt:lpstr>UNIDAD II: FASE MECANICA DEL PROCESO ADMINISTRATIVO</vt:lpstr>
      <vt:lpstr>2.1. Concepto de Proceso Administrativo </vt:lpstr>
      <vt:lpstr>2.2. División de Proceso Administrativo </vt:lpstr>
      <vt:lpstr>Presentación de PowerPoint</vt:lpstr>
      <vt:lpstr>Presentación de PowerPoint</vt:lpstr>
      <vt:lpstr>2.3. Diversos criterios del proceso administrativo</vt:lpstr>
      <vt:lpstr>2.4. Planeación</vt:lpstr>
      <vt:lpstr>2.4.2. Importancia de planeación</vt:lpstr>
      <vt:lpstr>Presentación de PowerPoint</vt:lpstr>
      <vt:lpstr>2.4.3. Principios de planeación </vt:lpstr>
      <vt:lpstr>2.4.4. Proceso de la planeación</vt:lpstr>
      <vt:lpstr>Misión y visión</vt:lpstr>
      <vt:lpstr>Presentación de PowerPoint</vt:lpstr>
      <vt:lpstr>Propósitos: </vt:lpstr>
      <vt:lpstr>Investigación: </vt:lpstr>
      <vt:lpstr>Objetivos</vt:lpstr>
      <vt:lpstr>Estrategias:</vt:lpstr>
      <vt:lpstr>Etapas para establecer estrategias</vt:lpstr>
      <vt:lpstr>Políticas:</vt:lpstr>
      <vt:lpstr>Programas:</vt:lpstr>
      <vt:lpstr>Presupuestos:</vt:lpstr>
      <vt:lpstr>Procedimientos:</vt:lpstr>
      <vt:lpstr>Planes:</vt:lpstr>
      <vt:lpstr>2.4.5. Técnicas de planeación</vt:lpstr>
      <vt:lpstr>2.5. Organización</vt:lpstr>
      <vt:lpstr>2.5.2. Importancia de la organización</vt:lpstr>
      <vt:lpstr>2.5.3. Principios de la organización</vt:lpstr>
      <vt:lpstr>2.5.4. Proceso de organización</vt:lpstr>
      <vt:lpstr>Presentación de PowerPoint</vt:lpstr>
      <vt:lpstr>Presentación de PowerPoint</vt:lpstr>
      <vt:lpstr>Presentación de PowerPoint</vt:lpstr>
      <vt:lpstr>Presentación de PowerPoint</vt:lpstr>
      <vt:lpstr>2.5.5. Técnicas de organización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Fuentes de Referencia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II: FASE MECANICA DEL PROCESO ADMINISTRATIVO</dc:title>
  <dc:creator>MIRIAM</dc:creator>
  <cp:lastModifiedBy>Miriam Albiter Beiza</cp:lastModifiedBy>
  <cp:revision>211</cp:revision>
  <dcterms:created xsi:type="dcterms:W3CDTF">2016-08-29T15:50:33Z</dcterms:created>
  <dcterms:modified xsi:type="dcterms:W3CDTF">2018-09-28T19:29:03Z</dcterms:modified>
</cp:coreProperties>
</file>