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42"/>
  </p:notesMasterIdLst>
  <p:sldIdLst>
    <p:sldId id="298" r:id="rId2"/>
    <p:sldId id="299" r:id="rId3"/>
    <p:sldId id="304" r:id="rId4"/>
    <p:sldId id="311" r:id="rId5"/>
    <p:sldId id="300" r:id="rId6"/>
    <p:sldId id="312" r:id="rId7"/>
    <p:sldId id="313" r:id="rId8"/>
    <p:sldId id="301" r:id="rId9"/>
    <p:sldId id="302" r:id="rId10"/>
    <p:sldId id="305" r:id="rId11"/>
    <p:sldId id="355" r:id="rId12"/>
    <p:sldId id="256" r:id="rId13"/>
    <p:sldId id="303" r:id="rId14"/>
    <p:sldId id="369" r:id="rId15"/>
    <p:sldId id="410" r:id="rId16"/>
    <p:sldId id="390" r:id="rId17"/>
    <p:sldId id="411" r:id="rId18"/>
    <p:sldId id="384" r:id="rId19"/>
    <p:sldId id="412" r:id="rId20"/>
    <p:sldId id="413" r:id="rId21"/>
    <p:sldId id="391" r:id="rId22"/>
    <p:sldId id="392" r:id="rId23"/>
    <p:sldId id="393" r:id="rId24"/>
    <p:sldId id="394" r:id="rId25"/>
    <p:sldId id="395" r:id="rId26"/>
    <p:sldId id="397" r:id="rId27"/>
    <p:sldId id="398" r:id="rId28"/>
    <p:sldId id="399" r:id="rId29"/>
    <p:sldId id="400" r:id="rId30"/>
    <p:sldId id="401" r:id="rId31"/>
    <p:sldId id="402" r:id="rId32"/>
    <p:sldId id="403" r:id="rId33"/>
    <p:sldId id="404" r:id="rId34"/>
    <p:sldId id="405" r:id="rId35"/>
    <p:sldId id="406" r:id="rId36"/>
    <p:sldId id="407" r:id="rId37"/>
    <p:sldId id="408" r:id="rId38"/>
    <p:sldId id="409" r:id="rId39"/>
    <p:sldId id="354" r:id="rId40"/>
    <p:sldId id="346" r:id="rId41"/>
  </p:sldIdLst>
  <p:sldSz cx="9144000" cy="6858000" type="screen4x3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1674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BE08D0-7894-4C83-B2A4-86C0D2A8EA2F}" type="datetimeFigureOut">
              <a:rPr lang="es-ES" smtClean="0"/>
              <a:pPr/>
              <a:t>27/09/2018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0E559-7515-4522-B11B-D7682BAA1DE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7830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0E559-7515-4522-B11B-D7682BAA1DEC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4740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27/09/2018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724481"/>
      </p:ext>
    </p:extLst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27/09/2018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2079654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27/09/2018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2352074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27/09/2018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5635444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27/09/2018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96861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27/09/2018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8736884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27/09/2018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6480372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27/09/2018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670633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27/09/2018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0105567"/>
      </p:ext>
    </p:extLst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46FFB173-E248-4140-BB20-460F148E9099}" type="datetime1">
              <a:rPr lang="es-ES" smtClean="0"/>
              <a:pPr/>
              <a:t>27/09/2018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9128424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B173-E248-4140-BB20-460F148E9099}" type="datetime1">
              <a:rPr lang="es-ES" smtClean="0"/>
              <a:pPr/>
              <a:t>27/09/2018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8449775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6FFB173-E248-4140-BB20-460F148E9099}" type="datetime1">
              <a:rPr lang="es-ES" smtClean="0"/>
              <a:pPr/>
              <a:t>27/09/2018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FC2AD40-1143-4010-BF90-5A3933FF19A4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279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7 CuadroTexto"/>
          <p:cNvSpPr txBox="1">
            <a:spLocks noChangeArrowheads="1"/>
          </p:cNvSpPr>
          <p:nvPr/>
        </p:nvSpPr>
        <p:spPr bwMode="auto">
          <a:xfrm>
            <a:off x="1619672" y="2132856"/>
            <a:ext cx="692943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800" b="1" dirty="0"/>
              <a:t>Programa de Estudios por Competencias </a:t>
            </a:r>
          </a:p>
          <a:p>
            <a:pPr algn="ctr"/>
            <a:r>
              <a:rPr lang="es-ES" sz="2800" b="1" dirty="0"/>
              <a:t>Administración de las PyMEs</a:t>
            </a:r>
          </a:p>
          <a:p>
            <a:pPr algn="ctr"/>
            <a:r>
              <a:rPr lang="es-ES" sz="2800" b="1" dirty="0"/>
              <a:t>Unidad I</a:t>
            </a:r>
          </a:p>
          <a:p>
            <a:pPr algn="ctr"/>
            <a:endParaRPr lang="es-ES" sz="2800" b="1" dirty="0"/>
          </a:p>
        </p:txBody>
      </p:sp>
      <p:sp>
        <p:nvSpPr>
          <p:cNvPr id="8198" name="8 CuadroTexto"/>
          <p:cNvSpPr txBox="1">
            <a:spLocks noChangeArrowheads="1"/>
          </p:cNvSpPr>
          <p:nvPr/>
        </p:nvSpPr>
        <p:spPr bwMode="auto">
          <a:xfrm>
            <a:off x="3793769" y="5869139"/>
            <a:ext cx="5072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 smtClean="0"/>
              <a:t>Dra</a:t>
            </a:r>
            <a:r>
              <a:rPr lang="es-ES" dirty="0" smtClean="0"/>
              <a:t>. </a:t>
            </a:r>
            <a:r>
              <a:rPr lang="es-ES" dirty="0"/>
              <a:t>en </a:t>
            </a:r>
            <a:r>
              <a:rPr lang="es-ES" dirty="0" smtClean="0"/>
              <a:t>E.E. </a:t>
            </a:r>
            <a:r>
              <a:rPr lang="es-ES" dirty="0"/>
              <a:t>Leisdy del Carmen Gutiérrez Olmos</a:t>
            </a:r>
          </a:p>
        </p:txBody>
      </p:sp>
      <p:sp>
        <p:nvSpPr>
          <p:cNvPr id="8199" name="6 CuadroTexto"/>
          <p:cNvSpPr txBox="1">
            <a:spLocks noChangeArrowheads="1"/>
          </p:cNvSpPr>
          <p:nvPr/>
        </p:nvSpPr>
        <p:spPr bwMode="auto">
          <a:xfrm>
            <a:off x="3793769" y="3793513"/>
            <a:ext cx="50720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dirty="0"/>
              <a:t>Licenciatura en Contaduría</a:t>
            </a:r>
          </a:p>
          <a:p>
            <a:pPr algn="r"/>
            <a:r>
              <a:rPr lang="es-ES" dirty="0"/>
              <a:t> 4mo. Semestre.</a:t>
            </a:r>
          </a:p>
        </p:txBody>
      </p:sp>
      <p:pic>
        <p:nvPicPr>
          <p:cNvPr id="14" name="Picture 2" descr="C:\Users\Hp Pro\Desktop\Modulares de Escudo\positivo color vertical 2 líneas.png">
            <a:extLst>
              <a:ext uri="{FF2B5EF4-FFF2-40B4-BE49-F238E27FC236}">
                <a16:creationId xmlns:a16="http://schemas.microsoft.com/office/drawing/2014/main" xmlns="" id="{D8E0DB6D-5E2B-4452-A1B2-69DDDA04F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783" y="0"/>
            <a:ext cx="226804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8 CuadroTexto">
            <a:extLst>
              <a:ext uri="{FF2B5EF4-FFF2-40B4-BE49-F238E27FC236}">
                <a16:creationId xmlns:a16="http://schemas.microsoft.com/office/drawing/2014/main" xmlns="" id="{FD744EA6-AA20-4132-826D-A4EF4D12E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3769" y="4686065"/>
            <a:ext cx="50720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dirty="0" smtClean="0"/>
              <a:t>Primavera </a:t>
            </a:r>
            <a:r>
              <a:rPr lang="es-ES" dirty="0" smtClean="0"/>
              <a:t>2018</a:t>
            </a:r>
            <a:endParaRPr lang="es-ES" dirty="0"/>
          </a:p>
          <a:p>
            <a:pPr algn="r"/>
            <a:r>
              <a:rPr lang="es-ES" dirty="0"/>
              <a:t>Semestre </a:t>
            </a:r>
            <a:r>
              <a:rPr lang="es-ES" dirty="0" smtClean="0"/>
              <a:t>2018 </a:t>
            </a:r>
            <a:r>
              <a:rPr lang="es-ES" dirty="0"/>
              <a:t>A </a:t>
            </a:r>
          </a:p>
          <a:p>
            <a:pPr algn="r"/>
            <a:r>
              <a:rPr lang="es-ES" dirty="0"/>
              <a:t>Febrero-Julio </a:t>
            </a:r>
            <a:r>
              <a:rPr lang="es-ES" dirty="0" smtClean="0"/>
              <a:t>2018</a:t>
            </a:r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50825" y="188913"/>
            <a:ext cx="8229600" cy="1371600"/>
          </a:xfrm>
        </p:spPr>
        <p:txBody>
          <a:bodyPr/>
          <a:lstStyle/>
          <a:p>
            <a:pPr eaLnBrk="1" hangingPunct="1"/>
            <a:r>
              <a:rPr lang="es-ES" dirty="0"/>
              <a:t>Habilidades  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1716792"/>
          </a:xfrm>
        </p:spPr>
        <p:txBody>
          <a:bodyPr>
            <a:normAutofit fontScale="25000" lnSpcReduction="20000"/>
          </a:bodyPr>
          <a:lstStyle/>
          <a:p>
            <a:endParaRPr lang="es-US" dirty="0"/>
          </a:p>
          <a:p>
            <a:pPr>
              <a:buFont typeface="Arial" panose="020B0604020202020204" pitchFamily="34" charset="0"/>
              <a:buChar char="•"/>
            </a:pPr>
            <a:r>
              <a:rPr lang="es-MX" sz="11200" dirty="0"/>
              <a:t>Capacidad de análisis y síntesis. </a:t>
            </a:r>
          </a:p>
          <a:p>
            <a:pPr>
              <a:buFont typeface="Arial" panose="020B0604020202020204" pitchFamily="34" charset="0"/>
              <a:buChar char="•"/>
            </a:pPr>
            <a:endParaRPr lang="es-US" sz="11200" dirty="0"/>
          </a:p>
          <a:p>
            <a:pPr>
              <a:buFont typeface="Arial" panose="020B0604020202020204" pitchFamily="34" charset="0"/>
              <a:buChar char="•"/>
            </a:pPr>
            <a:r>
              <a:rPr lang="es-MX" sz="11200" dirty="0"/>
              <a:t>Capacidad técnica y conceptual. </a:t>
            </a:r>
          </a:p>
          <a:p>
            <a:r>
              <a:rPr lang="es-US" sz="11200" dirty="0"/>
              <a:t>	</a:t>
            </a:r>
          </a:p>
          <a:p>
            <a:pPr algn="just">
              <a:buNone/>
              <a:defRPr/>
            </a:pPr>
            <a:r>
              <a:rPr lang="es-MX" sz="2800" dirty="0">
                <a:solidFill>
                  <a:srgbClr val="FF0000"/>
                </a:solidFill>
              </a:rPr>
              <a:t> </a:t>
            </a:r>
            <a:endParaRPr lang="es-ES" sz="2800" dirty="0">
              <a:solidFill>
                <a:srgbClr val="FF0000"/>
              </a:solidFill>
            </a:endParaRPr>
          </a:p>
          <a:p>
            <a:pPr>
              <a:defRPr/>
            </a:pPr>
            <a:endParaRPr lang="es-ES" sz="2800" dirty="0"/>
          </a:p>
          <a:p>
            <a:endParaRPr lang="es-E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B9B1573-80AE-4EA9-8D69-0769C6718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501008"/>
            <a:ext cx="3995936" cy="2618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A6529C-C65B-4852-99B5-7B700AFD7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Productos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28680B2-FEA8-4937-A94B-9A4426119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6701369" cy="719170"/>
          </a:xfrm>
        </p:spPr>
        <p:txBody>
          <a:bodyPr>
            <a:normAutofit/>
          </a:bodyPr>
          <a:lstStyle/>
          <a:p>
            <a:r>
              <a:rPr lang="es-MX" sz="2800" dirty="0"/>
              <a:t>Cuadro sinóptico </a:t>
            </a:r>
            <a:endParaRPr lang="es-US" sz="28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564904"/>
            <a:ext cx="4619228" cy="346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301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8244408" cy="6192688"/>
          </a:xfrm>
        </p:spPr>
        <p:txBody>
          <a:bodyPr>
            <a:normAutofit/>
          </a:bodyPr>
          <a:lstStyle/>
          <a:p>
            <a:pPr algn="ctr"/>
            <a:r>
              <a:rPr lang="es-ES" sz="6000" dirty="0"/>
              <a:t>Administración de las PyMEs</a:t>
            </a:r>
            <a:br>
              <a:rPr lang="es-ES" sz="6000" dirty="0"/>
            </a:br>
            <a:r>
              <a:rPr lang="es-ES" dirty="0"/>
              <a:t/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sz="4400" dirty="0" smtClean="0"/>
              <a:t>Análisis</a:t>
            </a:r>
            <a:r>
              <a:rPr lang="es-ES" sz="4400" dirty="0" smtClean="0"/>
              <a:t> de las ventajas y desventajas de las MIPYMES</a:t>
            </a:r>
            <a:endParaRPr lang="es-ES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095886"/>
            <a:ext cx="3909814" cy="223418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/>
              <a:t>Objetivo</a:t>
            </a:r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755650" y="1916833"/>
            <a:ext cx="7611110" cy="2155110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Comprender y analizar </a:t>
            </a:r>
            <a:r>
              <a:rPr lang="es-MX" sz="2800" b="1" dirty="0" smtClean="0"/>
              <a:t>las ventajas y desventajas</a:t>
            </a:r>
            <a:r>
              <a:rPr lang="es-MX" sz="2800" dirty="0" smtClean="0"/>
              <a:t> de las MIPYMES en México</a:t>
            </a:r>
            <a:r>
              <a:rPr lang="es-MX" sz="2800" dirty="0"/>
              <a:t>, para conocer su problemática y situación.</a:t>
            </a:r>
            <a:endParaRPr lang="es-E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B8218D5-C3DB-4A3E-945B-8C3463D151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011054"/>
            <a:ext cx="4048125" cy="3257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8D97E3-75EF-446C-8C38-2C4FBD655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F3070BE-0DEB-40CC-B880-CBA9802DB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3095434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Para Ferrer y </a:t>
            </a:r>
            <a:r>
              <a:rPr lang="es-MX" sz="2800" dirty="0" err="1"/>
              <a:t>Tresierra</a:t>
            </a:r>
            <a:r>
              <a:rPr lang="es-MX" sz="2800" dirty="0"/>
              <a:t> (2009), una empresa es clasificada si cuenta con la mayoría de las  siguientes características: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 smtClean="0"/>
              <a:t>La </a:t>
            </a:r>
            <a:r>
              <a:rPr lang="es-MX" sz="2800" dirty="0"/>
              <a:t>falta de un historial financiero limitan el acceso a las Pymes a las fuentes de financiación, siendo en muchos casos el acceso al mercado de capitales públicos relativamente </a:t>
            </a:r>
            <a:r>
              <a:rPr lang="es-MX" sz="2800" dirty="0" smtClean="0"/>
              <a:t>costoso.</a:t>
            </a:r>
            <a:endParaRPr lang="es-MX" sz="2800" dirty="0"/>
          </a:p>
          <a:p>
            <a:pPr algn="just"/>
            <a:endParaRPr lang="es-US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437112"/>
            <a:ext cx="3087068" cy="1728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4019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8D97E3-75EF-446C-8C38-2C4FBD655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F3070BE-0DEB-40CC-B880-CBA9802DB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/>
              <a:t>Para Ferrer y </a:t>
            </a:r>
            <a:r>
              <a:rPr lang="es-MX" sz="2800" dirty="0" err="1"/>
              <a:t>Tresierra</a:t>
            </a:r>
            <a:r>
              <a:rPr lang="es-MX" sz="2800" dirty="0"/>
              <a:t> (2009), una empresa es clasificada si cuenta con la mayoría de las  siguientes características</a:t>
            </a:r>
            <a:r>
              <a:rPr lang="es-MX" sz="2800" dirty="0" smtClean="0"/>
              <a:t>:</a:t>
            </a:r>
            <a:endParaRPr lang="es-MX" sz="280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Motivados por mantener la propiedad y control, lo que demanda una inversión cuantiosa por parte de los propietarios, al punto de constituir la mayor proporción de sus portafolios de inversión escasamente </a:t>
            </a:r>
            <a:r>
              <a:rPr lang="es-MX" sz="2800" dirty="0" smtClean="0"/>
              <a:t>diversificados.</a:t>
            </a:r>
            <a:endParaRPr lang="es-US" sz="2800" dirty="0"/>
          </a:p>
          <a:p>
            <a:pPr algn="just"/>
            <a:endParaRPr lang="es-US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797152"/>
            <a:ext cx="1351037" cy="135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661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8D97E3-75EF-446C-8C38-2C4FBD655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F3070BE-0DEB-40CC-B880-CBA9802DB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1" y="1845734"/>
            <a:ext cx="7755200" cy="2591378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Para Ferrer y </a:t>
            </a:r>
            <a:r>
              <a:rPr lang="es-MX" sz="2800" dirty="0" err="1"/>
              <a:t>Tresierra</a:t>
            </a:r>
            <a:r>
              <a:rPr lang="es-MX" sz="2800" dirty="0"/>
              <a:t> (2009</a:t>
            </a:r>
            <a:r>
              <a:rPr lang="es-MX" sz="2800" dirty="0" smtClean="0"/>
              <a:t>), características: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 smtClean="0"/>
              <a:t>Durante </a:t>
            </a:r>
            <a:r>
              <a:rPr lang="es-MX" sz="2800" dirty="0"/>
              <a:t>los primeros años de constitución, los beneficios e indemnizaciones de los propietarios pueden ser postergados en procura de la estabilidad económica y financiera de la empresa</a:t>
            </a:r>
            <a:r>
              <a:rPr lang="es-MX" sz="2800" dirty="0" smtClean="0"/>
              <a:t>.</a:t>
            </a:r>
            <a:endParaRPr lang="es-US" sz="2800" dirty="0"/>
          </a:p>
          <a:p>
            <a:pPr algn="just"/>
            <a:endParaRPr lang="es-US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077072"/>
            <a:ext cx="4476750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0343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8D97E3-75EF-446C-8C38-2C4FBD655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F3070BE-0DEB-40CC-B880-CBA9802DB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1" y="1845734"/>
            <a:ext cx="7755200" cy="2663386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Para Ferrer y </a:t>
            </a:r>
            <a:r>
              <a:rPr lang="es-MX" sz="2800" dirty="0" err="1"/>
              <a:t>Tresierra</a:t>
            </a:r>
            <a:r>
              <a:rPr lang="es-MX" sz="2800" dirty="0"/>
              <a:t> (2009</a:t>
            </a:r>
            <a:r>
              <a:rPr lang="es-MX" sz="2800" dirty="0" smtClean="0"/>
              <a:t>), características: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 smtClean="0"/>
              <a:t>Sus </a:t>
            </a:r>
            <a:r>
              <a:rPr lang="es-MX" sz="2800" dirty="0"/>
              <a:t>inversores y acreedores, tienen a demandar garantías de tipo personal o no corporativa en calidad colateral de la deuda, por lo cual los propietarios de las Pymes están altamente expuestos al riesgo de quiebra personal.</a:t>
            </a:r>
          </a:p>
          <a:p>
            <a:pPr lvl="0" algn="just">
              <a:buFont typeface="Arial" panose="020B0604020202020204" pitchFamily="34" charset="0"/>
              <a:buChar char="•"/>
            </a:pPr>
            <a:endParaRPr lang="es-US" sz="2800" dirty="0"/>
          </a:p>
          <a:p>
            <a:pPr algn="just"/>
            <a:endParaRPr lang="es-US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098" y="4503813"/>
            <a:ext cx="3073524" cy="140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9434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A850ED4-D98A-445E-BEDA-5A8C17BE1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18A5BC1-BD5D-4747-B1D1-94AD847B8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375354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La empresa contará con las siguientes características, según Méndez (1996):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 smtClean="0"/>
              <a:t>Realizan actividades económicas referentes a la producción, distribución de bienes y servicios que satisfacen necesidades humanas.</a:t>
            </a:r>
          </a:p>
          <a:p>
            <a:pPr algn="just"/>
            <a:endParaRPr lang="es-US" sz="2800" dirty="0"/>
          </a:p>
          <a:p>
            <a:pPr algn="just"/>
            <a:endParaRPr lang="es-US" sz="28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509120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3792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A850ED4-D98A-445E-BEDA-5A8C17BE1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18A5BC1-BD5D-4747-B1D1-94AD847B8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375354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La empresa contará con las siguientes características, según Méndez (1996):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 smtClean="0"/>
              <a:t>Combinan </a:t>
            </a:r>
            <a:r>
              <a:rPr lang="es-MX" sz="2800" dirty="0"/>
              <a:t>factores de producción a través de los procesos de trabajo, de las relaciones técnicas y sociales de la producción.</a:t>
            </a:r>
          </a:p>
          <a:p>
            <a:pPr algn="just"/>
            <a:endParaRPr lang="es-US" sz="2800" dirty="0"/>
          </a:p>
          <a:p>
            <a:pPr algn="just"/>
            <a:endParaRPr lang="es-US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077072"/>
            <a:ext cx="3103717" cy="165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383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s-ES" b="1" dirty="0"/>
              <a:t>Presentación</a:t>
            </a:r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>
          <a:xfrm>
            <a:off x="719137" y="1772816"/>
            <a:ext cx="7939087" cy="3096344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2400" dirty="0"/>
              <a:t>Aunque en México no hay un consenso respecto al número de empresas en operación, ya que el IMSS registra 650, 000 empresas cotizando; INEGI Y STPS contabilizan 3,575,587 negocios en la encuesta nacional de micro-negocios, realizada en 1996; sin embargo el INEGI reporta que el 99% son micro, pequeñas y medianas empresas, por lo que está por demás destacar que este tipo de empresas juegan un papel importante en el desarrollo de la economía mexicana y que son grandes generadoras de empleos, con un papel relevante a le redistribución del ingreso. </a:t>
            </a:r>
            <a:endParaRPr lang="es-US" sz="2400" dirty="0"/>
          </a:p>
          <a:p>
            <a:pPr algn="just" eaLnBrk="1" hangingPunct="1"/>
            <a:endParaRPr lang="es-ES" sz="40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509120"/>
            <a:ext cx="2790541" cy="156095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A850ED4-D98A-445E-BEDA-5A8C17BE1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 las MIPyMES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18A5BC1-BD5D-4747-B1D1-94AD847B8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871298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La empresa contará con las siguientes características, según Méndez (1996):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 smtClean="0"/>
              <a:t>Planean </a:t>
            </a:r>
            <a:r>
              <a:rPr lang="es-MX" sz="2800" dirty="0"/>
              <a:t>sus actividades de acuerdo a los objetivos que desean alcanzar</a:t>
            </a:r>
            <a:r>
              <a:rPr lang="es-MX" sz="2800" dirty="0" smtClean="0"/>
              <a:t>.</a:t>
            </a:r>
            <a:endParaRPr lang="es-US" sz="2800" dirty="0" smtClean="0"/>
          </a:p>
          <a:p>
            <a:pPr algn="just"/>
            <a:endParaRPr lang="es-US" sz="2800" dirty="0"/>
          </a:p>
          <a:p>
            <a:pPr algn="just"/>
            <a:endParaRPr lang="es-US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877" y="3825405"/>
            <a:ext cx="3547964" cy="185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054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/>
              <a:t>Ventajas de las pequeñas </a:t>
            </a:r>
            <a:r>
              <a:rPr lang="es-MX" b="1" dirty="0" smtClean="0"/>
              <a:t>empresas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Capacidad de generación de </a:t>
            </a:r>
            <a:r>
              <a:rPr lang="es-MX" sz="2800" dirty="0" smtClean="0"/>
              <a:t>empleos.</a:t>
            </a:r>
            <a:endParaRPr lang="es-MX" sz="280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Asimilación y adaptación de tecnología.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Producción local y de consumo básico.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 err="1" smtClean="0"/>
              <a:t>Leebaert</a:t>
            </a:r>
            <a:r>
              <a:rPr lang="es-ES" cap="none" dirty="0" smtClean="0"/>
              <a:t> (2007)</a:t>
            </a:r>
            <a:endParaRPr lang="es-ES" cap="none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943" y="4303174"/>
            <a:ext cx="3131840" cy="156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9972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/>
              <a:t>Ventajas de las pequeñas </a:t>
            </a:r>
            <a:r>
              <a:rPr lang="es-MX" b="1" dirty="0" smtClean="0"/>
              <a:t>empresas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600" dirty="0"/>
              <a:t>Contribuyen al desarrollo </a:t>
            </a:r>
            <a:r>
              <a:rPr lang="es-MX" sz="2600" dirty="0" smtClean="0"/>
              <a:t>regional.</a:t>
            </a:r>
            <a:endParaRPr lang="es-MX" sz="260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600" dirty="0" smtClean="0"/>
              <a:t>Aumento </a:t>
            </a:r>
            <a:r>
              <a:rPr lang="es-MX" sz="2600" dirty="0"/>
              <a:t>o disminución de su oferta cuando se hace </a:t>
            </a:r>
            <a:r>
              <a:rPr lang="es-MX" sz="2600" dirty="0" smtClean="0"/>
              <a:t>necesario.</a:t>
            </a:r>
            <a:endParaRPr lang="es-MX" sz="260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600" dirty="0"/>
              <a:t>Fácil conocimiento de empleados y </a:t>
            </a:r>
            <a:r>
              <a:rPr lang="es-MX" sz="2600" dirty="0" smtClean="0"/>
              <a:t>trabajadores, baja </a:t>
            </a:r>
            <a:r>
              <a:rPr lang="es-MX" sz="2600" dirty="0"/>
              <a:t>ocupación del </a:t>
            </a:r>
            <a:r>
              <a:rPr lang="es-MX" sz="2600" dirty="0" smtClean="0"/>
              <a:t>personal.</a:t>
            </a:r>
            <a:endParaRPr lang="es-MX" sz="2600" dirty="0"/>
          </a:p>
          <a:p>
            <a:pPr algn="just">
              <a:buFont typeface="Arial" panose="020B0604020202020204" pitchFamily="34" charset="0"/>
              <a:buChar char="•"/>
            </a:pPr>
            <a:endParaRPr lang="es-MX" sz="26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 err="1"/>
              <a:t>Leebaert</a:t>
            </a:r>
            <a:r>
              <a:rPr lang="es-ES" cap="none" dirty="0"/>
              <a:t> (2007)</a:t>
            </a: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3" y="4482951"/>
            <a:ext cx="2232248" cy="1495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3133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/>
              <a:t>Ventajas de las pequeñas </a:t>
            </a:r>
            <a:r>
              <a:rPr lang="es-MX" b="1" dirty="0" smtClean="0"/>
              <a:t>empresas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3455474"/>
          </a:xfrm>
        </p:spPr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600" dirty="0"/>
              <a:t>La planeación y organización no requiere de mucho capital.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600" dirty="0"/>
              <a:t>Mantiene una unidad de mando permitiendo una adecuada vinculación entre las funciones administrativas y operativas.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600" dirty="0"/>
              <a:t>Producen y venden artículos a precios </a:t>
            </a:r>
            <a:r>
              <a:rPr lang="es-MX" sz="2600" dirty="0" smtClean="0"/>
              <a:t>competitivos.</a:t>
            </a:r>
            <a:endParaRPr lang="es-MX" sz="2600" dirty="0"/>
          </a:p>
          <a:p>
            <a:pPr algn="just">
              <a:buFont typeface="Arial" panose="020B0604020202020204" pitchFamily="34" charset="0"/>
              <a:buChar char="•"/>
            </a:pPr>
            <a:endParaRPr lang="es-MX" sz="26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 err="1"/>
              <a:t>Leebaert</a:t>
            </a:r>
            <a:r>
              <a:rPr lang="es-ES" cap="none" dirty="0"/>
              <a:t> (2007)</a:t>
            </a:r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498" y="4832264"/>
            <a:ext cx="2618934" cy="147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0498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Desventajas de las pequeñas empresas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Les afecta el entorno </a:t>
            </a:r>
            <a:r>
              <a:rPr lang="es-MX" sz="2400" dirty="0"/>
              <a:t>económico como la inflación y la devaluación.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No soportar </a:t>
            </a:r>
            <a:r>
              <a:rPr lang="es-MX" sz="2400" dirty="0"/>
              <a:t>períodos largos de crisis en los cuales disminuyen las ventas.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Vulnerables </a:t>
            </a:r>
            <a:r>
              <a:rPr lang="es-MX" sz="2400" dirty="0"/>
              <a:t>a la fiscalización y control </a:t>
            </a:r>
            <a:r>
              <a:rPr lang="es-MX" sz="2400" dirty="0" smtClean="0"/>
              <a:t>gubernamental</a:t>
            </a:r>
            <a:r>
              <a:rPr lang="es-MX" sz="2400" dirty="0"/>
              <a:t>.</a:t>
            </a:r>
            <a:endParaRPr lang="es-MX" sz="2400" dirty="0"/>
          </a:p>
          <a:p>
            <a:pPr algn="just">
              <a:buFont typeface="Arial" panose="020B0604020202020204" pitchFamily="34" charset="0"/>
              <a:buChar char="•"/>
            </a:pPr>
            <a:endParaRPr lang="es-MX" sz="24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cap="none" dirty="0" err="1"/>
              <a:t>Kast</a:t>
            </a:r>
            <a:r>
              <a:rPr lang="es-MX" cap="none" dirty="0"/>
              <a:t> y </a:t>
            </a:r>
            <a:r>
              <a:rPr lang="es-MX" cap="none" dirty="0" err="1"/>
              <a:t>Rosenzweig</a:t>
            </a:r>
            <a:r>
              <a:rPr lang="es-MX" cap="none" dirty="0"/>
              <a:t> (1996</a:t>
            </a:r>
            <a:r>
              <a:rPr lang="es-MX" cap="none" dirty="0" smtClean="0"/>
              <a:t>)</a:t>
            </a:r>
            <a:endParaRPr lang="es-ES" cap="none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230" y="4646686"/>
            <a:ext cx="1821848" cy="15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6966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/>
              <a:t>Desventajas de las pequeñas </a:t>
            </a:r>
            <a:r>
              <a:rPr lang="es-MX" b="1" dirty="0" smtClean="0"/>
              <a:t>empresas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303346"/>
          </a:xfrm>
        </p:spPr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No </a:t>
            </a:r>
            <a:r>
              <a:rPr lang="es-MX" sz="2400" dirty="0"/>
              <a:t>tienen fácil acceso a las fuentes de financiamiento.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400" dirty="0"/>
              <a:t>P</a:t>
            </a:r>
            <a:r>
              <a:rPr lang="es-MX" sz="2400" dirty="0" smtClean="0"/>
              <a:t>ocas </a:t>
            </a:r>
            <a:r>
              <a:rPr lang="es-MX" sz="2400" dirty="0"/>
              <a:t>o nulas posibilidades de fusionarse o absorber a otras </a:t>
            </a:r>
            <a:r>
              <a:rPr lang="es-MX" sz="2400" dirty="0" smtClean="0"/>
              <a:t>empresas.</a:t>
            </a:r>
            <a:endParaRPr lang="es-MX" sz="2400" dirty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Tensión </a:t>
            </a:r>
            <a:r>
              <a:rPr lang="es-MX" sz="2400" dirty="0"/>
              <a:t>política ya que los grandes empresarios tratan por todos los medios de eliminar a estas </a:t>
            </a:r>
            <a:r>
              <a:rPr lang="es-MX" sz="2400" dirty="0" smtClean="0"/>
              <a:t>empresas.</a:t>
            </a:r>
            <a:endParaRPr lang="es-MX" sz="2400" dirty="0"/>
          </a:p>
          <a:p>
            <a:pPr algn="just">
              <a:buFont typeface="Arial" panose="020B0604020202020204" pitchFamily="34" charset="0"/>
              <a:buChar char="•"/>
            </a:pPr>
            <a:endParaRPr lang="es-MX" sz="24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cap="none" dirty="0" err="1"/>
              <a:t>Kast</a:t>
            </a:r>
            <a:r>
              <a:rPr lang="es-MX" cap="none" dirty="0"/>
              <a:t> y </a:t>
            </a:r>
            <a:r>
              <a:rPr lang="es-MX" cap="none" dirty="0" err="1"/>
              <a:t>Rosenzweig</a:t>
            </a:r>
            <a:r>
              <a:rPr lang="es-MX" cap="none" dirty="0"/>
              <a:t> (1996</a:t>
            </a:r>
            <a:r>
              <a:rPr lang="es-MX" cap="none" dirty="0" smtClean="0"/>
              <a:t>)</a:t>
            </a:r>
            <a:endParaRPr lang="es-ES" cap="none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3" r="6246"/>
          <a:stretch/>
        </p:blipFill>
        <p:spPr>
          <a:xfrm>
            <a:off x="5796136" y="4365104"/>
            <a:ext cx="2448272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280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Estrategias de crecimiento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E</a:t>
            </a:r>
            <a:r>
              <a:rPr lang="es-MX" sz="2800" dirty="0" smtClean="0"/>
              <a:t>nfoque </a:t>
            </a:r>
            <a:r>
              <a:rPr lang="es-MX" sz="2800" dirty="0"/>
              <a:t>más amplio para la adquisición de competitividad tecnológica.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/>
              <a:t>Mejorar redes que aumenten la eficiencia colectiva mediante vinculaciones verticales y la colaboración horizontal</a:t>
            </a:r>
            <a:endParaRPr lang="es-MX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 smtClean="0"/>
              <a:t>Ibarra (1995)</a:t>
            </a:r>
            <a:endParaRPr lang="es-ES" cap="none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871870"/>
            <a:ext cx="1997968" cy="199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4019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Estrategias de crecimiento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735394"/>
          </a:xfrm>
        </p:spPr>
        <p:txBody>
          <a:bodyPr>
            <a:normAutofit lnSpcReduction="10000"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 smtClean="0"/>
              <a:t>Nuevos </a:t>
            </a:r>
            <a:r>
              <a:rPr lang="es-MX" sz="2800" dirty="0"/>
              <a:t>nichos de mercado en industrias intensivas y en tecnología.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Ampliar los mercados de exportación </a:t>
            </a:r>
            <a:endParaRPr lang="es-MX" sz="2800" dirty="0" smtClean="0"/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F</a:t>
            </a:r>
            <a:r>
              <a:rPr lang="es-MX" sz="2800" dirty="0" smtClean="0"/>
              <a:t>ortalecer </a:t>
            </a:r>
            <a:r>
              <a:rPr lang="es-MX" sz="2800" dirty="0"/>
              <a:t>la internacionalización mediante la transferencia de tecnología de proyectos conjuntos.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MX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/>
              <a:t>Ibarra (1995)</a:t>
            </a: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777" y="4518242"/>
            <a:ext cx="3144391" cy="164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3278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Síntesis de ventajas y desventajas de las pequeñas empresas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400" dirty="0"/>
              <a:t>L</a:t>
            </a:r>
            <a:r>
              <a:rPr lang="es-MX" sz="2400" dirty="0" smtClean="0"/>
              <a:t>as </a:t>
            </a:r>
            <a:r>
              <a:rPr lang="es-MX" sz="2400" dirty="0"/>
              <a:t>ventajas de las pequeñas empresas se caracterizan por su facilidad administrativa</a:t>
            </a:r>
            <a:r>
              <a:rPr lang="es-MX" sz="2400" dirty="0" smtClean="0"/>
              <a:t>,</a:t>
            </a:r>
          </a:p>
          <a:p>
            <a:pPr algn="just"/>
            <a:r>
              <a:rPr lang="es-MX" sz="2400" dirty="0" smtClean="0"/>
              <a:t>Sus </a:t>
            </a:r>
            <a:r>
              <a:rPr lang="es-MX" sz="2400" dirty="0"/>
              <a:t>desventajas se deben en lo general a razones de tipo económico, como son la inflación y devaluaciones; viven al día de sus ingresos, le temen al fisco, falta de recursos financieros, por lo tanto se les dificulta crecer, y estas mismas razones ponen en peligrosa su existencia</a:t>
            </a:r>
            <a:r>
              <a:rPr lang="es-MX" sz="2400" dirty="0" smtClean="0"/>
              <a:t>.</a:t>
            </a:r>
          </a:p>
          <a:p>
            <a:pPr algn="just"/>
            <a:r>
              <a:rPr lang="es-MX" sz="2400" dirty="0" smtClean="0"/>
              <a:t>Tienen una </a:t>
            </a:r>
            <a:r>
              <a:rPr lang="es-MX" sz="2400" dirty="0"/>
              <a:t>administración empírica por parte del dueño, que afecta el rendimiento general de la empresa.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8671200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/>
              <a:t>Ventajas de las medianas </a:t>
            </a:r>
            <a:r>
              <a:rPr lang="es-MX" b="1" dirty="0" smtClean="0"/>
              <a:t>empresas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951418"/>
          </a:xfrm>
        </p:spPr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Buena </a:t>
            </a:r>
            <a:r>
              <a:rPr lang="es-MX" sz="2400" dirty="0"/>
              <a:t>organización, permitiéndoles ampliarse y adaptarse a las condiciones del mercado.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Movilidad</a:t>
            </a:r>
            <a:r>
              <a:rPr lang="es-MX" sz="2400" dirty="0"/>
              <a:t>, permitiéndoles ampliar o disminuir el tamaño de la planta, así como cambiar los procesos técnicos necesarios.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Posibilidad </a:t>
            </a:r>
            <a:r>
              <a:rPr lang="es-MX" sz="2400" dirty="0"/>
              <a:t>de crecimiento y de llegar a convertirse en una empresa grande.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cap="none" dirty="0" smtClean="0"/>
              <a:t>(</a:t>
            </a:r>
            <a:r>
              <a:rPr lang="es-MX" cap="none" dirty="0" err="1" smtClean="0"/>
              <a:t>Longenecker</a:t>
            </a:r>
            <a:r>
              <a:rPr lang="es-MX" cap="none" dirty="0" smtClean="0"/>
              <a:t>, 2001)</a:t>
            </a:r>
            <a:endParaRPr lang="es-ES" cap="none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505" y="4581128"/>
            <a:ext cx="3064473" cy="1567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701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s-ES" b="1" dirty="0"/>
              <a:t>Presentación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47259" y="1772816"/>
            <a:ext cx="8229600" cy="2592288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De 1988 a 1993 se crearon 123 mil nuevas microempresas, lo que implica un crecimiento sorprendente de más de 100%, y se generaron 319 mil nuevos empleos, lo que representó una expansión del 80%. En la actualidad, la microempresa ha generado alrededor de 850 mil nuevos trabajos. </a:t>
            </a:r>
            <a:endParaRPr lang="es-US" sz="2800" dirty="0"/>
          </a:p>
          <a:p>
            <a:pPr algn="just"/>
            <a:endParaRPr lang="es-MX" sz="36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149080"/>
            <a:ext cx="2024841" cy="2067221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/>
              <a:t>Ventajas de las medianas </a:t>
            </a:r>
            <a:r>
              <a:rPr lang="es-MX" b="1" dirty="0" smtClean="0"/>
              <a:t>empresas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400" dirty="0"/>
              <a:t>Absorben una poción importante de la población económicamente activa, debida a su gran capacidad de generar empleos.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400" dirty="0"/>
              <a:t>Asimilan y adaptan nuevas tecnologías con relativa facilidad.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400" dirty="0"/>
              <a:t>Se establecen en diversas regiones del país y contribuyen al desarrollo local y regional por sus efectos multiplicadores.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cap="none" dirty="0"/>
              <a:t>(</a:t>
            </a:r>
            <a:r>
              <a:rPr lang="es-MX" cap="none" dirty="0" err="1"/>
              <a:t>Longenecker</a:t>
            </a:r>
            <a:r>
              <a:rPr lang="es-MX" cap="none" dirty="0"/>
              <a:t>, 2001)</a:t>
            </a: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150" y="4581128"/>
            <a:ext cx="3359274" cy="1679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6291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/>
              <a:t>Ventajas de las medianas </a:t>
            </a:r>
            <a:r>
              <a:rPr lang="es-MX" b="1" dirty="0" smtClean="0"/>
              <a:t>empresas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Buena </a:t>
            </a:r>
            <a:r>
              <a:rPr lang="es-MX" sz="2400" dirty="0"/>
              <a:t>administración, aunque en muchos casos influenciada por la opinión personal de los dueños de la </a:t>
            </a:r>
            <a:r>
              <a:rPr lang="es-MX" sz="2400" dirty="0" smtClean="0"/>
              <a:t>empresa.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Mejor </a:t>
            </a:r>
            <a:r>
              <a:rPr lang="es-MX" sz="2400" dirty="0"/>
              <a:t>distribución de los ingresos en favor de los segmentos bajos de la población.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Eficientes </a:t>
            </a:r>
            <a:r>
              <a:rPr lang="es-MX" sz="2400" dirty="0"/>
              <a:t>abastecedoras para las grandes industria.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MX" sz="24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cap="none" dirty="0"/>
              <a:t>(</a:t>
            </a:r>
            <a:r>
              <a:rPr lang="es-MX" cap="none" dirty="0" err="1"/>
              <a:t>Longenecker</a:t>
            </a:r>
            <a:r>
              <a:rPr lang="es-MX" cap="none" dirty="0"/>
              <a:t>, 2001)</a:t>
            </a:r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377690"/>
            <a:ext cx="3419872" cy="178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3496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/>
              <a:t>Desventajas para las medianas </a:t>
            </a:r>
            <a:r>
              <a:rPr lang="es-MX" b="1" dirty="0" smtClean="0"/>
              <a:t>empresas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Mantiene altos costos de operación.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No se reinvierten las utilidades para mejorar el equipo y las técnicas de producción.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MX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cap="none" dirty="0" err="1" smtClean="0"/>
              <a:t>Kast</a:t>
            </a:r>
            <a:r>
              <a:rPr lang="es-MX" cap="none" dirty="0" smtClean="0"/>
              <a:t> y </a:t>
            </a:r>
            <a:r>
              <a:rPr lang="es-MX" cap="none" dirty="0" err="1"/>
              <a:t>R</a:t>
            </a:r>
            <a:r>
              <a:rPr lang="es-MX" cap="none" dirty="0" err="1" smtClean="0"/>
              <a:t>osenzweig</a:t>
            </a:r>
            <a:r>
              <a:rPr lang="es-MX" cap="none" dirty="0" smtClean="0"/>
              <a:t> (1996)</a:t>
            </a:r>
            <a:endParaRPr lang="es-ES" cap="none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59"/>
          <a:stretch/>
        </p:blipFill>
        <p:spPr>
          <a:xfrm>
            <a:off x="3240399" y="3455520"/>
            <a:ext cx="2708920" cy="234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8345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/>
              <a:t>Desventajas para las medianas </a:t>
            </a:r>
            <a:r>
              <a:rPr lang="es-MX" b="1" dirty="0" smtClean="0"/>
              <a:t>empresas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3311458"/>
          </a:xfrm>
        </p:spPr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/>
              <a:t>G</a:t>
            </a:r>
            <a:r>
              <a:rPr lang="es-MX" sz="2800" dirty="0" smtClean="0"/>
              <a:t>anancias no elevadas</a:t>
            </a:r>
            <a:r>
              <a:rPr lang="es-MX" sz="2800" dirty="0"/>
              <a:t>; </a:t>
            </a:r>
            <a:r>
              <a:rPr lang="es-MX" sz="2800" dirty="0" smtClean="0"/>
              <a:t>se </a:t>
            </a:r>
            <a:r>
              <a:rPr lang="es-MX" sz="2800" dirty="0"/>
              <a:t>mantienen en el margen de operación y con muchas posibilidades de abandonar el mercado.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/>
              <a:t>No contratarán personal especializado y capacitado por no poder pagar altos salarios</a:t>
            </a:r>
            <a:endParaRPr lang="es-MX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cap="none" dirty="0" err="1"/>
              <a:t>Kast</a:t>
            </a:r>
            <a:r>
              <a:rPr lang="es-MX" cap="none" dirty="0"/>
              <a:t> y </a:t>
            </a:r>
            <a:r>
              <a:rPr lang="es-MX" cap="none" dirty="0" err="1"/>
              <a:t>Rosenzweig</a:t>
            </a:r>
            <a:r>
              <a:rPr lang="es-MX" cap="none" dirty="0"/>
              <a:t> (1996)</a:t>
            </a:r>
            <a:endParaRPr lang="es-ES" cap="none" dirty="0"/>
          </a:p>
          <a:p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639" y="4521199"/>
            <a:ext cx="3879726" cy="1488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0209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/>
              <a:t>Desventajas para las medianas </a:t>
            </a:r>
            <a:r>
              <a:rPr lang="es-MX" b="1" dirty="0" smtClean="0"/>
              <a:t>empresas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3239450"/>
          </a:xfrm>
        </p:spPr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400" dirty="0"/>
              <a:t>La calidad de la producción no siempre es la </a:t>
            </a:r>
            <a:r>
              <a:rPr lang="es-MX" sz="2400" dirty="0" smtClean="0"/>
              <a:t>mejor; controles </a:t>
            </a:r>
            <a:r>
              <a:rPr lang="es-MX" sz="2400" dirty="0"/>
              <a:t>de calidad </a:t>
            </a:r>
            <a:r>
              <a:rPr lang="es-MX" sz="2400" dirty="0" smtClean="0"/>
              <a:t>mínimos </a:t>
            </a:r>
            <a:r>
              <a:rPr lang="es-MX" sz="2400" dirty="0"/>
              <a:t>o no existen.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400" dirty="0"/>
              <a:t>No pueden absorber los gastos de capacitación y actualización del personal, </a:t>
            </a:r>
            <a:r>
              <a:rPr lang="es-MX" sz="2400" dirty="0" smtClean="0"/>
              <a:t>enfrentan </a:t>
            </a:r>
            <a:r>
              <a:rPr lang="es-MX" sz="2400" dirty="0"/>
              <a:t>el problema de la fuga del personal capacitado.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es-MX" sz="2400" dirty="0"/>
              <a:t>Sus posibilidades de fusión y absorción de empresas son reducidas o nulas.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MX" sz="24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cap="none" dirty="0" err="1"/>
              <a:t>Kast</a:t>
            </a:r>
            <a:r>
              <a:rPr lang="es-MX" cap="none" dirty="0"/>
              <a:t> y </a:t>
            </a:r>
            <a:r>
              <a:rPr lang="es-MX" cap="none" dirty="0" err="1"/>
              <a:t>Rosenzweig</a:t>
            </a:r>
            <a:r>
              <a:rPr lang="es-MX" cap="none" dirty="0"/>
              <a:t> (1996</a:t>
            </a:r>
            <a:r>
              <a:rPr lang="es-MX" cap="none" dirty="0" smtClean="0"/>
              <a:t>)</a:t>
            </a:r>
            <a:endParaRPr lang="es-ES" cap="none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581128"/>
            <a:ext cx="2130357" cy="175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4827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Síntesis de ventajas y desventajas de las </a:t>
            </a:r>
            <a:r>
              <a:rPr lang="es-MX" dirty="0" smtClean="0"/>
              <a:t>medianas </a:t>
            </a:r>
            <a:r>
              <a:rPr lang="es-MX" dirty="0"/>
              <a:t>empresas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400" dirty="0" smtClean="0"/>
              <a:t>Las ventajas son empresas de </a:t>
            </a:r>
            <a:r>
              <a:rPr lang="es-MX" sz="2400" dirty="0"/>
              <a:t>mejor calidad </a:t>
            </a:r>
            <a:r>
              <a:rPr lang="es-MX" sz="2400" dirty="0" smtClean="0"/>
              <a:t>administrativa,</a:t>
            </a:r>
          </a:p>
          <a:p>
            <a:pPr algn="just"/>
            <a:r>
              <a:rPr lang="es-MX" sz="2400" dirty="0" smtClean="0"/>
              <a:t>Sus </a:t>
            </a:r>
            <a:r>
              <a:rPr lang="es-MX" sz="2400" dirty="0"/>
              <a:t>desventajas también son del tipo económicas, como altos costos de operación, falta de reinversión en el equipo y maquinaria, no obtienen ganancias extraordinarias por sus altos costos, no pueden pagar altos salarios, por lo tanto no cuentan con personal especializado, no cuentan con controles de calidad óptimos, etc. </a:t>
            </a:r>
            <a:endParaRPr lang="es-MX" sz="2400" dirty="0" smtClean="0"/>
          </a:p>
          <a:p>
            <a:pPr algn="just"/>
            <a:r>
              <a:rPr lang="es-MX" sz="2400" dirty="0" smtClean="0"/>
              <a:t>Todo </a:t>
            </a:r>
            <a:r>
              <a:rPr lang="es-MX" sz="2400" dirty="0"/>
              <a:t>esto derivado de su problema de altos costos, debido a su tamaño.</a:t>
            </a:r>
          </a:p>
          <a:p>
            <a:pPr algn="just"/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9856906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Estrategias de crecimiento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799290"/>
          </a:xfrm>
        </p:spPr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 smtClean="0"/>
              <a:t>Investigación </a:t>
            </a:r>
            <a:r>
              <a:rPr lang="es-MX" sz="2800" dirty="0"/>
              <a:t>en capacitación empresarial, para elevar la calidad tanto de gestión del propio empresario y en la preparación de cuadros de personal.</a:t>
            </a:r>
          </a:p>
          <a:p>
            <a:pPr marL="0" indent="0" algn="just">
              <a:buNone/>
            </a:pPr>
            <a:endParaRPr lang="es-MX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/>
              <a:t>Ibarra (1995</a:t>
            </a: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349919"/>
            <a:ext cx="4272894" cy="240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9114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Estrategias de crecimiento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871298"/>
          </a:xfrm>
        </p:spPr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 smtClean="0"/>
              <a:t>Establecimiento </a:t>
            </a:r>
            <a:r>
              <a:rPr lang="es-MX" sz="2800" dirty="0"/>
              <a:t>de canales permanentes de información tecnológica, comercial y financiera necesario para competir en condiciones de igualdad.</a:t>
            </a:r>
          </a:p>
          <a:p>
            <a:pPr marL="0" indent="0" algn="just">
              <a:buNone/>
            </a:pPr>
            <a:endParaRPr lang="es-MX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/>
              <a:t>Ibarra (1995</a:t>
            </a: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659" y="3463825"/>
            <a:ext cx="2438400" cy="162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4813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Estrategias de crecimiento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1871298"/>
          </a:xfrm>
        </p:spPr>
        <p:txBody>
          <a:bodyPr>
            <a:norm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es-MX" sz="2800" dirty="0" smtClean="0"/>
              <a:t>La </a:t>
            </a:r>
            <a:r>
              <a:rPr lang="es-MX" sz="2800" dirty="0"/>
              <a:t>instrumentación de acciones conjuntas de deben emprender en tres áreas distintas: la política, asociación financiera, cooperativas de crédito, de garantía mutua u otro tipo. 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MX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cap="none" dirty="0" smtClean="0"/>
              <a:t>Ibarra (1995)</a:t>
            </a:r>
            <a:endParaRPr lang="es-ES" cap="none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717032"/>
            <a:ext cx="3590925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1479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3F43066-B879-4B59-9C9C-B079DFA0E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Actividad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9FDE0BF-92FB-4A77-BE41-E8F5496160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3311458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Integración de equipos de 5 personas.</a:t>
            </a:r>
          </a:p>
          <a:p>
            <a:pPr algn="just"/>
            <a:r>
              <a:rPr lang="es-MX" sz="2800" dirty="0"/>
              <a:t>Realizar un cuadro sinóptico de los diferentes conceptos de empresa, y su clasificación. </a:t>
            </a:r>
          </a:p>
          <a:p>
            <a:pPr algn="just"/>
            <a:r>
              <a:rPr lang="es-MX" sz="2800" dirty="0"/>
              <a:t>En papel rotafolio para exponer los puntos que consideran importantes. </a:t>
            </a:r>
          </a:p>
          <a:p>
            <a:pPr algn="just"/>
            <a:r>
              <a:rPr lang="es-MX" sz="2800" dirty="0"/>
              <a:t>Ilustrado. </a:t>
            </a:r>
            <a:endParaRPr lang="es-US" sz="2800" dirty="0"/>
          </a:p>
          <a:p>
            <a:pPr algn="just"/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805436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eaLnBrk="1" hangingPunct="1"/>
            <a:r>
              <a:rPr lang="es-ES" b="1" dirty="0"/>
              <a:t>Presentación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625" y="1624236"/>
            <a:ext cx="8229600" cy="3965004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Por la trascendencia que en materia económico social representa la empresa en México, la Facultad de Contaduría y Administración, de la Universidad Autónoma del Estado de México, considera importante aumentar en su curricula académica el estudio de la unidad de aprendizaje denominada “Administración de las MYPYMES”, a fin de que los alumnos conozcan la importancia de este gran sector económico del país, así mismo, para que desarrollen las habilidades de un empresario y mediante una metodología establecida sean capaces de auto emplearse al terminar sus estudios, poniendo en marcha una empresa. </a:t>
            </a:r>
            <a:endParaRPr lang="es-US" sz="2400" dirty="0"/>
          </a:p>
          <a:p>
            <a:pPr algn="just"/>
            <a:endParaRPr lang="es-ES" sz="36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5013176"/>
            <a:ext cx="1944216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7597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E036DD-0B8E-4463-BD66-CC8DD1A3A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 bibliográfica </a:t>
            </a:r>
            <a:endParaRPr lang="es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04BFB2A-91B7-4594-87EE-8A4153AF7E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3" y="1845734"/>
            <a:ext cx="8208912" cy="402336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s-MX" sz="2400" dirty="0" smtClean="0"/>
              <a:t>Ferrer </a:t>
            </a:r>
            <a:r>
              <a:rPr lang="es-MX" sz="2400" dirty="0"/>
              <a:t>M., </a:t>
            </a:r>
            <a:r>
              <a:rPr lang="es-MX" sz="2400" dirty="0" err="1"/>
              <a:t>Tresierra</a:t>
            </a:r>
            <a:r>
              <a:rPr lang="es-MX" sz="2400" dirty="0"/>
              <a:t> A., (2009). Las PyMEs y las teorías modernas sobre estructura de capital. Revista COMPENDIUM, Número 22</a:t>
            </a:r>
            <a:r>
              <a:rPr lang="es-MX" sz="2400" dirty="0" smtClean="0"/>
              <a:t>.</a:t>
            </a:r>
          </a:p>
          <a:p>
            <a:pPr algn="just"/>
            <a:r>
              <a:rPr lang="es-MX" sz="2400" dirty="0"/>
              <a:t>Ibarra, V. (1995). Los primeros pasos al  mundo empresarial: una guía para emprendedores.  México, DF, México: </a:t>
            </a:r>
            <a:r>
              <a:rPr lang="es-MX" sz="2400" dirty="0" smtClean="0"/>
              <a:t>Limusa.</a:t>
            </a:r>
            <a:endParaRPr lang="es-MX" sz="2400" dirty="0" smtClean="0"/>
          </a:p>
          <a:p>
            <a:pPr algn="just"/>
            <a:r>
              <a:rPr lang="es-MX" sz="2400" dirty="0" err="1"/>
              <a:t>Kast</a:t>
            </a:r>
            <a:r>
              <a:rPr lang="es-MX" sz="2400" dirty="0"/>
              <a:t>, F. y </a:t>
            </a:r>
            <a:r>
              <a:rPr lang="es-MX" sz="2400" dirty="0" err="1"/>
              <a:t>Rosenzweig</a:t>
            </a:r>
            <a:r>
              <a:rPr lang="es-MX" sz="2400" dirty="0"/>
              <a:t>, J. (1996). </a:t>
            </a:r>
            <a:r>
              <a:rPr lang="es-MX" sz="2400" i="1" dirty="0"/>
              <a:t>Administración en las organizaciones (Enfoque de Sistemas y de Contingencia)</a:t>
            </a:r>
            <a:r>
              <a:rPr lang="es-MX" sz="2400" dirty="0"/>
              <a:t> (4ª Ed.). México, DF, México:  </a:t>
            </a:r>
            <a:r>
              <a:rPr lang="es-MX" sz="2400" dirty="0" smtClean="0"/>
              <a:t>Trillas.</a:t>
            </a:r>
          </a:p>
          <a:p>
            <a:pPr algn="just"/>
            <a:r>
              <a:rPr lang="es-MX" sz="2400" dirty="0" err="1" smtClean="0"/>
              <a:t>Leebaert</a:t>
            </a:r>
            <a:r>
              <a:rPr lang="es-MX" sz="2400" dirty="0" smtClean="0"/>
              <a:t>, D. (2007). La contribución de la pequeña empresa a la expansión económica de Estado Unidos. </a:t>
            </a:r>
            <a:r>
              <a:rPr lang="es-MX" sz="2400" dirty="0" err="1" smtClean="0"/>
              <a:t>EJournalUSA</a:t>
            </a:r>
            <a:r>
              <a:rPr lang="es-MX" sz="2400" dirty="0" smtClean="0"/>
              <a:t>. </a:t>
            </a:r>
          </a:p>
          <a:p>
            <a:pPr algn="just"/>
            <a:r>
              <a:rPr lang="es-MX" sz="2400" dirty="0" err="1"/>
              <a:t>Longenecker</a:t>
            </a:r>
            <a:r>
              <a:rPr lang="es-MX" sz="2400" dirty="0"/>
              <a:t>, J. (2001). </a:t>
            </a:r>
            <a:r>
              <a:rPr lang="es-MX" sz="2400" i="1" dirty="0"/>
              <a:t>Administración de pequeñas empresas: enfoque emprendedor.</a:t>
            </a:r>
            <a:r>
              <a:rPr lang="es-MX" sz="2400" dirty="0"/>
              <a:t> México, DF, México:  McGraw Hill Interamericana.</a:t>
            </a:r>
            <a:endParaRPr lang="es-MX" sz="2400" dirty="0"/>
          </a:p>
          <a:p>
            <a:pPr algn="just"/>
            <a:r>
              <a:rPr lang="es-MX" sz="2400" dirty="0"/>
              <a:t>Méndez, J., (1996). Economía y la Empresa. Editorial McGraw-Hill, México.</a:t>
            </a:r>
          </a:p>
          <a:p>
            <a:pPr algn="just"/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817828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4000" b="1" dirty="0"/>
              <a:t>Propósito de la unidad de aprendizaje </a:t>
            </a:r>
            <a:endParaRPr lang="es-ES" sz="4000" dirty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285720" y="1714488"/>
            <a:ext cx="8496300" cy="3871919"/>
          </a:xfrm>
        </p:spPr>
        <p:txBody>
          <a:bodyPr>
            <a:noAutofit/>
          </a:bodyPr>
          <a:lstStyle/>
          <a:p>
            <a:endParaRPr lang="es-MX" sz="2800" b="1" dirty="0"/>
          </a:p>
          <a:p>
            <a:r>
              <a:rPr lang="es-MX" sz="2800" b="1" dirty="0"/>
              <a:t>El alumno: </a:t>
            </a:r>
          </a:p>
          <a:p>
            <a:endParaRPr lang="es-US" sz="1600" dirty="0"/>
          </a:p>
          <a:p>
            <a:pPr marL="0" indent="0">
              <a:buNone/>
            </a:pPr>
            <a:r>
              <a:rPr lang="es-MX" sz="2800" dirty="0"/>
              <a:t>Analizarán las características de las organizaciones públicas y privadas en nuestro país, de sus fines, así como el perfil sus empresarios y dirigentes, con el fin de ofrecerles asesoría y consultoría empresarial. </a:t>
            </a:r>
            <a:endParaRPr lang="es-US" sz="2800" dirty="0"/>
          </a:p>
          <a:p>
            <a:r>
              <a:rPr lang="es-MX" sz="2800" dirty="0"/>
              <a:t> </a:t>
            </a:r>
            <a:endParaRPr lang="es-US" sz="2800" dirty="0"/>
          </a:p>
          <a:p>
            <a:pPr eaLnBrk="1" hangingPunct="1"/>
            <a:endParaRPr lang="es-E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4000" b="1" dirty="0"/>
              <a:t>Competencias Genéricas </a:t>
            </a:r>
            <a:endParaRPr lang="es-ES" sz="4000" dirty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285720" y="1714488"/>
            <a:ext cx="8496300" cy="2218567"/>
          </a:xfrm>
        </p:spPr>
        <p:txBody>
          <a:bodyPr>
            <a:noAutofit/>
          </a:bodyPr>
          <a:lstStyle/>
          <a:p>
            <a:pPr algn="just"/>
            <a:endParaRPr lang="es-MX" sz="2800" dirty="0"/>
          </a:p>
          <a:p>
            <a:pPr algn="just"/>
            <a:r>
              <a:rPr lang="es-MX" sz="2800" dirty="0"/>
              <a:t>Será capaz de administrar eficientemente una MIPyMES, asesorar los protocolos familiares y desarrollar una pequeña empresa para lograr su autoempleo.</a:t>
            </a:r>
            <a:endParaRPr lang="es-US" sz="2800" dirty="0"/>
          </a:p>
          <a:p>
            <a:pPr algn="just"/>
            <a:endParaRPr lang="es-US" sz="3600" dirty="0"/>
          </a:p>
        </p:txBody>
      </p:sp>
    </p:spTree>
    <p:extLst>
      <p:ext uri="{BB962C8B-B14F-4D97-AF65-F5344CB8AC3E}">
        <p14:creationId xmlns:p14="http://schemas.microsoft.com/office/powerpoint/2010/main" val="3123324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sz="4000" b="1" dirty="0"/>
              <a:t>Estructura de la unidad de aprendizaje </a:t>
            </a:r>
            <a:endParaRPr lang="es-ES" sz="4000" dirty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285720" y="1714489"/>
            <a:ext cx="8496300" cy="2794632"/>
          </a:xfrm>
        </p:spPr>
        <p:txBody>
          <a:bodyPr>
            <a:noAutofit/>
          </a:bodyPr>
          <a:lstStyle/>
          <a:p>
            <a:pPr algn="just"/>
            <a:endParaRPr lang="es-US" sz="3600" dirty="0"/>
          </a:p>
          <a:p>
            <a:pPr algn="just"/>
            <a:r>
              <a:rPr lang="es-US" sz="2800" b="1" dirty="0"/>
              <a:t>UNIDAD DE COMPETENCIA I</a:t>
            </a:r>
          </a:p>
          <a:p>
            <a:pPr algn="just"/>
            <a:r>
              <a:rPr lang="es-MX" sz="2800" dirty="0"/>
              <a:t>1. Comprender y analizar el concepto, clasificación, importancia, </a:t>
            </a:r>
            <a:r>
              <a:rPr lang="es-MX" sz="2800" b="1" dirty="0"/>
              <a:t>ventajas y desventajas de las MIPYMES </a:t>
            </a:r>
            <a:r>
              <a:rPr lang="es-MX" sz="2800" dirty="0"/>
              <a:t>en México, para conocer su problemática y situación. </a:t>
            </a:r>
            <a:endParaRPr lang="es-US" sz="2800" dirty="0"/>
          </a:p>
          <a:p>
            <a:pPr algn="just"/>
            <a:endParaRPr lang="es-US" sz="2800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221088"/>
            <a:ext cx="3048466" cy="205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925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pPr eaLnBrk="1" hangingPunct="1"/>
            <a:r>
              <a:rPr lang="es-ES" b="1"/>
              <a:t>Secuencia didáctica</a:t>
            </a:r>
          </a:p>
        </p:txBody>
      </p:sp>
      <p:pic>
        <p:nvPicPr>
          <p:cNvPr id="4" name="Imagen 1">
            <a:extLst>
              <a:ext uri="{FF2B5EF4-FFF2-40B4-BE49-F238E27FC236}">
                <a16:creationId xmlns:a16="http://schemas.microsoft.com/office/drawing/2014/main" xmlns="" id="{C762BB73-3032-41EE-9774-BFE9D3DC8A08}"/>
              </a:ext>
            </a:extLst>
          </p:cNvPr>
          <p:cNvPicPr/>
          <p:nvPr/>
        </p:nvPicPr>
        <p:blipFill>
          <a:blip r:embed="rId3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6" y="1772816"/>
            <a:ext cx="8319838" cy="4536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250825" y="188913"/>
            <a:ext cx="8229600" cy="1371600"/>
          </a:xfrm>
        </p:spPr>
        <p:txBody>
          <a:bodyPr/>
          <a:lstStyle/>
          <a:p>
            <a:pPr eaLnBrk="1" hangingPunct="1"/>
            <a:r>
              <a:rPr lang="es-ES" dirty="0"/>
              <a:t>Conocimientos </a:t>
            </a:r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>
          <a:xfrm>
            <a:off x="755576" y="1772816"/>
            <a:ext cx="7724849" cy="2016224"/>
          </a:xfrm>
        </p:spPr>
        <p:txBody>
          <a:bodyPr>
            <a:noAutofit/>
          </a:bodyPr>
          <a:lstStyle/>
          <a:p>
            <a:pPr algn="just"/>
            <a:r>
              <a:rPr lang="es-US" sz="2800" dirty="0" smtClean="0"/>
              <a:t>1.</a:t>
            </a:r>
            <a:r>
              <a:rPr lang="es-MX" sz="2800" dirty="0" smtClean="0"/>
              <a:t>3. Análisis</a:t>
            </a:r>
            <a:r>
              <a:rPr lang="es-MX" sz="2800" dirty="0" smtClean="0"/>
              <a:t> de las ventajas y desventajas de las MIPYMES</a:t>
            </a:r>
            <a:r>
              <a:rPr lang="es-MX" sz="2800" dirty="0" smtClean="0"/>
              <a:t> </a:t>
            </a:r>
            <a:r>
              <a:rPr lang="es-MX" sz="2800" dirty="0"/>
              <a:t>	</a:t>
            </a:r>
          </a:p>
          <a:p>
            <a:pPr marL="0" indent="0" algn="just">
              <a:buNone/>
            </a:pPr>
            <a:endParaRPr lang="es-MX" sz="3600" dirty="0"/>
          </a:p>
          <a:p>
            <a:pPr marL="0" indent="0" algn="just">
              <a:buNone/>
            </a:pPr>
            <a:endParaRPr lang="es-US" sz="4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625" y="3212976"/>
            <a:ext cx="5238750" cy="26193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1525</TotalTime>
  <Words>1695</Words>
  <Application>Microsoft Office PowerPoint</Application>
  <PresentationFormat>Presentación en pantalla (4:3)</PresentationFormat>
  <Paragraphs>156</Paragraphs>
  <Slides>40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4" baseType="lpstr">
      <vt:lpstr>Arial</vt:lpstr>
      <vt:lpstr>Calibri</vt:lpstr>
      <vt:lpstr>Calibri Light</vt:lpstr>
      <vt:lpstr>Retrospect</vt:lpstr>
      <vt:lpstr>Presentación de PowerPoint</vt:lpstr>
      <vt:lpstr>Presentación</vt:lpstr>
      <vt:lpstr>Presentación</vt:lpstr>
      <vt:lpstr>Presentación</vt:lpstr>
      <vt:lpstr>Propósito de la unidad de aprendizaje </vt:lpstr>
      <vt:lpstr>Competencias Genéricas </vt:lpstr>
      <vt:lpstr>Estructura de la unidad de aprendizaje </vt:lpstr>
      <vt:lpstr>Secuencia didáctica</vt:lpstr>
      <vt:lpstr>Conocimientos </vt:lpstr>
      <vt:lpstr>Habilidades  </vt:lpstr>
      <vt:lpstr>Productos </vt:lpstr>
      <vt:lpstr>Administración de las PyMEs    Análisis de las ventajas y desventajas de las MIPYMES</vt:lpstr>
      <vt:lpstr>Objetivo</vt:lpstr>
      <vt:lpstr>Características de las MIPyMES </vt:lpstr>
      <vt:lpstr>Características de las MIPyMES </vt:lpstr>
      <vt:lpstr>Características de las MIPyMES </vt:lpstr>
      <vt:lpstr>Características de las MIPyMES </vt:lpstr>
      <vt:lpstr>Características de las MIPyMES </vt:lpstr>
      <vt:lpstr>Características de las MIPyMES </vt:lpstr>
      <vt:lpstr>Características de las MIPyMES </vt:lpstr>
      <vt:lpstr>Ventajas de las pequeñas empresas</vt:lpstr>
      <vt:lpstr>Ventajas de las pequeñas empresas</vt:lpstr>
      <vt:lpstr>Ventajas de las pequeñas empresas</vt:lpstr>
      <vt:lpstr>Desventajas de las pequeñas empresas</vt:lpstr>
      <vt:lpstr>Desventajas de las pequeñas empresas</vt:lpstr>
      <vt:lpstr>Estrategias de crecimiento </vt:lpstr>
      <vt:lpstr>Estrategias de crecimiento </vt:lpstr>
      <vt:lpstr>Síntesis de ventajas y desventajas de las pequeñas empresas </vt:lpstr>
      <vt:lpstr>Ventajas de las medianas empresas</vt:lpstr>
      <vt:lpstr>Ventajas de las medianas empresas</vt:lpstr>
      <vt:lpstr>Ventajas de las medianas empresas</vt:lpstr>
      <vt:lpstr>Desventajas para las medianas empresas</vt:lpstr>
      <vt:lpstr>Desventajas para las medianas empresas</vt:lpstr>
      <vt:lpstr>Desventajas para las medianas empresas</vt:lpstr>
      <vt:lpstr>Síntesis de ventajas y desventajas de las medianas empresas </vt:lpstr>
      <vt:lpstr>Estrategias de crecimiento </vt:lpstr>
      <vt:lpstr>Estrategias de crecimiento </vt:lpstr>
      <vt:lpstr>Estrategias de crecimiento </vt:lpstr>
      <vt:lpstr>Actividad</vt:lpstr>
      <vt:lpstr>Referencia bibliográfica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Universidad Autonoma del Estado de Mexico</dc:creator>
  <cp:lastModifiedBy>LCN</cp:lastModifiedBy>
  <cp:revision>123</cp:revision>
  <dcterms:created xsi:type="dcterms:W3CDTF">2010-08-16T13:05:29Z</dcterms:created>
  <dcterms:modified xsi:type="dcterms:W3CDTF">2018-09-27T20:17:53Z</dcterms:modified>
</cp:coreProperties>
</file>