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drawing5.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slides/slide8.xml" ContentType="application/vnd.openxmlformats-officedocument.presentationml.slide+xml"/>
  <Override PartName="/ppt/slides/slide49.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9"/>
  </p:notesMasterIdLst>
  <p:sldIdLst>
    <p:sldId id="257" r:id="rId2"/>
    <p:sldId id="345" r:id="rId3"/>
    <p:sldId id="346" r:id="rId4"/>
    <p:sldId id="347" r:id="rId5"/>
    <p:sldId id="268" r:id="rId6"/>
    <p:sldId id="280" r:id="rId7"/>
    <p:sldId id="279" r:id="rId8"/>
    <p:sldId id="284" r:id="rId9"/>
    <p:sldId id="286" r:id="rId10"/>
    <p:sldId id="285" r:id="rId11"/>
    <p:sldId id="287" r:id="rId12"/>
    <p:sldId id="288" r:id="rId13"/>
    <p:sldId id="337" r:id="rId14"/>
    <p:sldId id="290" r:id="rId15"/>
    <p:sldId id="291" r:id="rId16"/>
    <p:sldId id="292" r:id="rId17"/>
    <p:sldId id="293" r:id="rId18"/>
    <p:sldId id="294" r:id="rId19"/>
    <p:sldId id="295" r:id="rId20"/>
    <p:sldId id="301" r:id="rId21"/>
    <p:sldId id="338" r:id="rId22"/>
    <p:sldId id="302" r:id="rId23"/>
    <p:sldId id="339" r:id="rId24"/>
    <p:sldId id="304" r:id="rId25"/>
    <p:sldId id="303" r:id="rId26"/>
    <p:sldId id="305" r:id="rId27"/>
    <p:sldId id="340" r:id="rId28"/>
    <p:sldId id="297" r:id="rId29"/>
    <p:sldId id="324" r:id="rId30"/>
    <p:sldId id="299" r:id="rId31"/>
    <p:sldId id="300" r:id="rId32"/>
    <p:sldId id="326" r:id="rId33"/>
    <p:sldId id="321" r:id="rId34"/>
    <p:sldId id="327" r:id="rId35"/>
    <p:sldId id="322" r:id="rId36"/>
    <p:sldId id="328" r:id="rId37"/>
    <p:sldId id="329" r:id="rId38"/>
    <p:sldId id="319" r:id="rId39"/>
    <p:sldId id="306" r:id="rId40"/>
    <p:sldId id="323" r:id="rId41"/>
    <p:sldId id="307" r:id="rId42"/>
    <p:sldId id="308" r:id="rId43"/>
    <p:sldId id="309" r:id="rId44"/>
    <p:sldId id="310" r:id="rId45"/>
    <p:sldId id="311" r:id="rId46"/>
    <p:sldId id="312" r:id="rId47"/>
    <p:sldId id="313" r:id="rId48"/>
    <p:sldId id="314" r:id="rId49"/>
    <p:sldId id="315" r:id="rId50"/>
    <p:sldId id="316" r:id="rId51"/>
    <p:sldId id="317" r:id="rId52"/>
    <p:sldId id="318" r:id="rId53"/>
    <p:sldId id="331" r:id="rId54"/>
    <p:sldId id="332" r:id="rId55"/>
    <p:sldId id="333" r:id="rId56"/>
    <p:sldId id="350" r:id="rId57"/>
    <p:sldId id="349" r:id="rId58"/>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CC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F34CD04-40D4-4F96-99FE-EC8D8BE03076}" type="doc">
      <dgm:prSet loTypeId="urn:microsoft.com/office/officeart/2005/8/layout/vList5" loCatId="list" qsTypeId="urn:microsoft.com/office/officeart/2005/8/quickstyle/simple3" qsCatId="simple" csTypeId="urn:microsoft.com/office/officeart/2005/8/colors/colorful1" csCatId="colorful" phldr="1"/>
      <dgm:spPr/>
      <dgm:t>
        <a:bodyPr/>
        <a:lstStyle/>
        <a:p>
          <a:endParaRPr lang="es-ES"/>
        </a:p>
      </dgm:t>
    </dgm:pt>
    <dgm:pt modelId="{F21AB1E2-F5D4-4086-A0C0-B109C7E5DB7C}">
      <dgm:prSet phldrT="[Texto]"/>
      <dgm:spPr/>
      <dgm:t>
        <a:bodyPr/>
        <a:lstStyle/>
        <a:p>
          <a:r>
            <a:rPr lang="es-MX" dirty="0" smtClean="0"/>
            <a:t>Medidas de frecuencia</a:t>
          </a:r>
          <a:endParaRPr lang="es-ES" dirty="0"/>
        </a:p>
      </dgm:t>
    </dgm:pt>
    <dgm:pt modelId="{BDD2BCFA-E224-47A0-A118-F6024940E502}" type="parTrans" cxnId="{4DD0977F-AA5A-4907-96DB-C88E30AAA888}">
      <dgm:prSet/>
      <dgm:spPr/>
      <dgm:t>
        <a:bodyPr/>
        <a:lstStyle/>
        <a:p>
          <a:endParaRPr lang="es-ES"/>
        </a:p>
      </dgm:t>
    </dgm:pt>
    <dgm:pt modelId="{148C8AAF-A8AA-47C9-B318-BE8C50494F1F}" type="sibTrans" cxnId="{4DD0977F-AA5A-4907-96DB-C88E30AAA888}">
      <dgm:prSet/>
      <dgm:spPr/>
      <dgm:t>
        <a:bodyPr/>
        <a:lstStyle/>
        <a:p>
          <a:endParaRPr lang="es-ES"/>
        </a:p>
      </dgm:t>
    </dgm:pt>
    <dgm:pt modelId="{C20372C8-56BB-4C34-8D4D-8C73C1399BDC}">
      <dgm:prSet phldrT="[Texto]"/>
      <dgm:spPr/>
      <dgm:t>
        <a:bodyPr/>
        <a:lstStyle/>
        <a:p>
          <a:r>
            <a:rPr lang="es-MX" dirty="0" smtClean="0"/>
            <a:t>Responde a interrogantes como:</a:t>
          </a:r>
          <a:endParaRPr lang="es-ES" dirty="0"/>
        </a:p>
      </dgm:t>
    </dgm:pt>
    <dgm:pt modelId="{D0366503-A043-45D7-92E7-481635E050FE}" type="parTrans" cxnId="{4F8D8CDE-5091-4302-8DB8-EDDD504BF580}">
      <dgm:prSet/>
      <dgm:spPr/>
      <dgm:t>
        <a:bodyPr/>
        <a:lstStyle/>
        <a:p>
          <a:endParaRPr lang="es-ES"/>
        </a:p>
      </dgm:t>
    </dgm:pt>
    <dgm:pt modelId="{74A7C5C8-31A6-4F7C-AE00-C8B91B0C99DF}" type="sibTrans" cxnId="{4F8D8CDE-5091-4302-8DB8-EDDD504BF580}">
      <dgm:prSet/>
      <dgm:spPr/>
      <dgm:t>
        <a:bodyPr/>
        <a:lstStyle/>
        <a:p>
          <a:endParaRPr lang="es-ES"/>
        </a:p>
      </dgm:t>
    </dgm:pt>
    <dgm:pt modelId="{C77EE0CE-AC39-476B-9EC4-7B5E89F97678}">
      <dgm:prSet phldrT="[Texto]"/>
      <dgm:spPr/>
      <dgm:t>
        <a:bodyPr/>
        <a:lstStyle/>
        <a:p>
          <a:r>
            <a:rPr lang="es-MX" dirty="0" smtClean="0"/>
            <a:t>Medidas de asociación o de efecto</a:t>
          </a:r>
          <a:endParaRPr lang="es-ES" dirty="0"/>
        </a:p>
      </dgm:t>
    </dgm:pt>
    <dgm:pt modelId="{3456581E-0AAA-4C44-8F84-E9318AE79FB9}" type="parTrans" cxnId="{7B12C91A-2744-4FBD-A992-6AA5A9F141FD}">
      <dgm:prSet/>
      <dgm:spPr/>
      <dgm:t>
        <a:bodyPr/>
        <a:lstStyle/>
        <a:p>
          <a:endParaRPr lang="es-ES"/>
        </a:p>
      </dgm:t>
    </dgm:pt>
    <dgm:pt modelId="{2AE83B4F-B8D8-447A-92C9-65BD856ACE0E}" type="sibTrans" cxnId="{7B12C91A-2744-4FBD-A992-6AA5A9F141FD}">
      <dgm:prSet/>
      <dgm:spPr/>
      <dgm:t>
        <a:bodyPr/>
        <a:lstStyle/>
        <a:p>
          <a:endParaRPr lang="es-ES"/>
        </a:p>
      </dgm:t>
    </dgm:pt>
    <dgm:pt modelId="{69AC92AB-2927-4ABF-97CD-9DFEDF35AF1C}">
      <dgm:prSet phldrT="[Texto]"/>
      <dgm:spPr/>
      <dgm:t>
        <a:bodyPr/>
        <a:lstStyle/>
        <a:p>
          <a:r>
            <a:rPr lang="es-MX" dirty="0" smtClean="0"/>
            <a:t>Responde a interrogantes como:</a:t>
          </a:r>
          <a:endParaRPr lang="es-ES" dirty="0"/>
        </a:p>
      </dgm:t>
    </dgm:pt>
    <dgm:pt modelId="{629EB543-83EF-44D8-B842-681CA260641E}" type="parTrans" cxnId="{708D25CC-D423-475C-A3E3-8CCDFBEE64D8}">
      <dgm:prSet/>
      <dgm:spPr/>
      <dgm:t>
        <a:bodyPr/>
        <a:lstStyle/>
        <a:p>
          <a:endParaRPr lang="es-ES"/>
        </a:p>
      </dgm:t>
    </dgm:pt>
    <dgm:pt modelId="{A89B7D8D-C2FA-4442-B9A3-C5E109234960}" type="sibTrans" cxnId="{708D25CC-D423-475C-A3E3-8CCDFBEE64D8}">
      <dgm:prSet/>
      <dgm:spPr/>
      <dgm:t>
        <a:bodyPr/>
        <a:lstStyle/>
        <a:p>
          <a:endParaRPr lang="es-ES"/>
        </a:p>
      </dgm:t>
    </dgm:pt>
    <dgm:pt modelId="{65CBCBE6-7524-4634-943B-30AB8E22EDF2}">
      <dgm:prSet phldrT="[Texto]"/>
      <dgm:spPr/>
      <dgm:t>
        <a:bodyPr/>
        <a:lstStyle/>
        <a:p>
          <a:r>
            <a:rPr lang="es-MX" dirty="0" smtClean="0"/>
            <a:t>¿Qué tan probable…?, ¿Qué tan riesgoso…?</a:t>
          </a:r>
          <a:endParaRPr lang="es-ES" dirty="0"/>
        </a:p>
      </dgm:t>
    </dgm:pt>
    <dgm:pt modelId="{88697797-BFC3-4399-AFFE-F275859D0FB6}" type="parTrans" cxnId="{2AAE4472-7ACE-4C3B-99B1-EB4C842AD90D}">
      <dgm:prSet/>
      <dgm:spPr/>
      <dgm:t>
        <a:bodyPr/>
        <a:lstStyle/>
        <a:p>
          <a:endParaRPr lang="es-ES"/>
        </a:p>
      </dgm:t>
    </dgm:pt>
    <dgm:pt modelId="{6536F321-4BCD-4F15-B120-B7CFACEBB8B5}" type="sibTrans" cxnId="{2AAE4472-7ACE-4C3B-99B1-EB4C842AD90D}">
      <dgm:prSet/>
      <dgm:spPr/>
      <dgm:t>
        <a:bodyPr/>
        <a:lstStyle/>
        <a:p>
          <a:endParaRPr lang="es-ES"/>
        </a:p>
      </dgm:t>
    </dgm:pt>
    <dgm:pt modelId="{5671D304-4484-44CA-9AFC-E14B9E7E2568}">
      <dgm:prSet phldrT="[Texto]"/>
      <dgm:spPr/>
      <dgm:t>
        <a:bodyPr/>
        <a:lstStyle/>
        <a:p>
          <a:r>
            <a:rPr lang="es-MX" dirty="0" smtClean="0"/>
            <a:t>Medidas de impacto</a:t>
          </a:r>
          <a:endParaRPr lang="es-ES" dirty="0"/>
        </a:p>
      </dgm:t>
    </dgm:pt>
    <dgm:pt modelId="{050670CC-DC41-4BCA-8DDA-68D9DBD69C06}" type="parTrans" cxnId="{AD47A7AB-202C-45A3-87AD-1B1B5962A4B7}">
      <dgm:prSet/>
      <dgm:spPr/>
      <dgm:t>
        <a:bodyPr/>
        <a:lstStyle/>
        <a:p>
          <a:endParaRPr lang="es-ES"/>
        </a:p>
      </dgm:t>
    </dgm:pt>
    <dgm:pt modelId="{41E34303-3EB8-4F2D-B7DF-27436D1F7471}" type="sibTrans" cxnId="{AD47A7AB-202C-45A3-87AD-1B1B5962A4B7}">
      <dgm:prSet/>
      <dgm:spPr/>
      <dgm:t>
        <a:bodyPr/>
        <a:lstStyle/>
        <a:p>
          <a:endParaRPr lang="es-ES"/>
        </a:p>
      </dgm:t>
    </dgm:pt>
    <dgm:pt modelId="{D47288CA-0CC4-4D5D-9F83-B476A5EC3DFC}">
      <dgm:prSet phldrT="[Texto]"/>
      <dgm:spPr/>
      <dgm:t>
        <a:bodyPr/>
        <a:lstStyle/>
        <a:p>
          <a:r>
            <a:rPr lang="es-MX" dirty="0" smtClean="0"/>
            <a:t>Responde  a interrogantes  como:</a:t>
          </a:r>
          <a:endParaRPr lang="es-ES" dirty="0"/>
        </a:p>
      </dgm:t>
    </dgm:pt>
    <dgm:pt modelId="{923340B3-CAFF-43ED-982E-9D287C50D285}" type="parTrans" cxnId="{1FEB6D25-FD1E-4541-B22A-79EDE68D14B7}">
      <dgm:prSet/>
      <dgm:spPr/>
      <dgm:t>
        <a:bodyPr/>
        <a:lstStyle/>
        <a:p>
          <a:endParaRPr lang="es-ES"/>
        </a:p>
      </dgm:t>
    </dgm:pt>
    <dgm:pt modelId="{D496176C-8845-40F8-8C52-10543E899CED}" type="sibTrans" cxnId="{1FEB6D25-FD1E-4541-B22A-79EDE68D14B7}">
      <dgm:prSet/>
      <dgm:spPr/>
      <dgm:t>
        <a:bodyPr/>
        <a:lstStyle/>
        <a:p>
          <a:endParaRPr lang="es-ES"/>
        </a:p>
      </dgm:t>
    </dgm:pt>
    <dgm:pt modelId="{CA2EB064-EC83-49A3-B8C5-EBEDF0764DFF}">
      <dgm:prSet phldrT="[Texto]"/>
      <dgm:spPr/>
      <dgm:t>
        <a:bodyPr/>
        <a:lstStyle/>
        <a:p>
          <a:r>
            <a:rPr lang="es-MX" dirty="0" smtClean="0"/>
            <a:t>¿Qué tan importante es…?</a:t>
          </a:r>
          <a:endParaRPr lang="es-ES" dirty="0"/>
        </a:p>
      </dgm:t>
    </dgm:pt>
    <dgm:pt modelId="{6E25E740-1A01-48E6-AF9E-552A236A394B}" type="parTrans" cxnId="{D7B5225C-5A01-45B4-8E59-BD7E820B6F16}">
      <dgm:prSet/>
      <dgm:spPr/>
      <dgm:t>
        <a:bodyPr/>
        <a:lstStyle/>
        <a:p>
          <a:endParaRPr lang="es-ES"/>
        </a:p>
      </dgm:t>
    </dgm:pt>
    <dgm:pt modelId="{DC1A12CC-C7C1-4188-8700-FAA3DC6B64DD}" type="sibTrans" cxnId="{D7B5225C-5A01-45B4-8E59-BD7E820B6F16}">
      <dgm:prSet/>
      <dgm:spPr/>
      <dgm:t>
        <a:bodyPr/>
        <a:lstStyle/>
        <a:p>
          <a:endParaRPr lang="es-ES"/>
        </a:p>
      </dgm:t>
    </dgm:pt>
    <dgm:pt modelId="{FF66E02C-3733-417A-BE76-F894FD99A3FC}">
      <dgm:prSet phldrT="[Texto]"/>
      <dgm:spPr/>
      <dgm:t>
        <a:bodyPr/>
        <a:lstStyle/>
        <a:p>
          <a:r>
            <a:rPr lang="es-MX" dirty="0" smtClean="0"/>
            <a:t>Cuándo, cuantos, que tan frecuentes, en qué lugar</a:t>
          </a:r>
          <a:endParaRPr lang="es-ES" dirty="0"/>
        </a:p>
      </dgm:t>
    </dgm:pt>
    <dgm:pt modelId="{0B5D501F-4E3E-45E1-AE2D-377CBBFEE688}" type="parTrans" cxnId="{40606721-FBF1-4771-821A-5A6316C49CA1}">
      <dgm:prSet/>
      <dgm:spPr/>
      <dgm:t>
        <a:bodyPr/>
        <a:lstStyle/>
        <a:p>
          <a:endParaRPr lang="es-ES"/>
        </a:p>
      </dgm:t>
    </dgm:pt>
    <dgm:pt modelId="{E5E2903F-EDEC-41AF-B780-D1796805DA6E}" type="sibTrans" cxnId="{40606721-FBF1-4771-821A-5A6316C49CA1}">
      <dgm:prSet/>
      <dgm:spPr/>
      <dgm:t>
        <a:bodyPr/>
        <a:lstStyle/>
        <a:p>
          <a:endParaRPr lang="es-ES"/>
        </a:p>
      </dgm:t>
    </dgm:pt>
    <dgm:pt modelId="{FEF32C27-3224-41D4-9C45-A4046C867053}" type="pres">
      <dgm:prSet presAssocID="{6F34CD04-40D4-4F96-99FE-EC8D8BE03076}" presName="Name0" presStyleCnt="0">
        <dgm:presLayoutVars>
          <dgm:dir/>
          <dgm:animLvl val="lvl"/>
          <dgm:resizeHandles val="exact"/>
        </dgm:presLayoutVars>
      </dgm:prSet>
      <dgm:spPr/>
      <dgm:t>
        <a:bodyPr/>
        <a:lstStyle/>
        <a:p>
          <a:endParaRPr lang="es-ES"/>
        </a:p>
      </dgm:t>
    </dgm:pt>
    <dgm:pt modelId="{59B2AA9B-5457-48E5-BCC0-A21303A685FC}" type="pres">
      <dgm:prSet presAssocID="{F21AB1E2-F5D4-4086-A0C0-B109C7E5DB7C}" presName="linNode" presStyleCnt="0"/>
      <dgm:spPr/>
      <dgm:t>
        <a:bodyPr/>
        <a:lstStyle/>
        <a:p>
          <a:endParaRPr lang="es-ES"/>
        </a:p>
      </dgm:t>
    </dgm:pt>
    <dgm:pt modelId="{60E98E55-E2DB-464F-A5B9-841A5D56CFCC}" type="pres">
      <dgm:prSet presAssocID="{F21AB1E2-F5D4-4086-A0C0-B109C7E5DB7C}" presName="parentText" presStyleLbl="node1" presStyleIdx="0" presStyleCnt="3">
        <dgm:presLayoutVars>
          <dgm:chMax val="1"/>
          <dgm:bulletEnabled val="1"/>
        </dgm:presLayoutVars>
      </dgm:prSet>
      <dgm:spPr/>
      <dgm:t>
        <a:bodyPr/>
        <a:lstStyle/>
        <a:p>
          <a:endParaRPr lang="es-ES"/>
        </a:p>
      </dgm:t>
    </dgm:pt>
    <dgm:pt modelId="{A341824F-6A75-499E-B074-A1CCDF31242B}" type="pres">
      <dgm:prSet presAssocID="{F21AB1E2-F5D4-4086-A0C0-B109C7E5DB7C}" presName="descendantText" presStyleLbl="alignAccFollowNode1" presStyleIdx="0" presStyleCnt="3">
        <dgm:presLayoutVars>
          <dgm:bulletEnabled val="1"/>
        </dgm:presLayoutVars>
      </dgm:prSet>
      <dgm:spPr/>
      <dgm:t>
        <a:bodyPr/>
        <a:lstStyle/>
        <a:p>
          <a:endParaRPr lang="es-ES"/>
        </a:p>
      </dgm:t>
    </dgm:pt>
    <dgm:pt modelId="{33359F51-5BEB-4BDE-A924-3AA6CF149293}" type="pres">
      <dgm:prSet presAssocID="{148C8AAF-A8AA-47C9-B318-BE8C50494F1F}" presName="sp" presStyleCnt="0"/>
      <dgm:spPr/>
      <dgm:t>
        <a:bodyPr/>
        <a:lstStyle/>
        <a:p>
          <a:endParaRPr lang="es-ES"/>
        </a:p>
      </dgm:t>
    </dgm:pt>
    <dgm:pt modelId="{BFCE0582-BE37-4DF1-9520-A422A9329E33}" type="pres">
      <dgm:prSet presAssocID="{C77EE0CE-AC39-476B-9EC4-7B5E89F97678}" presName="linNode" presStyleCnt="0"/>
      <dgm:spPr/>
      <dgm:t>
        <a:bodyPr/>
        <a:lstStyle/>
        <a:p>
          <a:endParaRPr lang="es-ES"/>
        </a:p>
      </dgm:t>
    </dgm:pt>
    <dgm:pt modelId="{7D4B4296-EA6D-45A3-891F-2912AEB2BF4F}" type="pres">
      <dgm:prSet presAssocID="{C77EE0CE-AC39-476B-9EC4-7B5E89F97678}" presName="parentText" presStyleLbl="node1" presStyleIdx="1" presStyleCnt="3">
        <dgm:presLayoutVars>
          <dgm:chMax val="1"/>
          <dgm:bulletEnabled val="1"/>
        </dgm:presLayoutVars>
      </dgm:prSet>
      <dgm:spPr/>
      <dgm:t>
        <a:bodyPr/>
        <a:lstStyle/>
        <a:p>
          <a:endParaRPr lang="es-ES"/>
        </a:p>
      </dgm:t>
    </dgm:pt>
    <dgm:pt modelId="{E002FBEB-A0AE-450C-9E9C-19358D377D37}" type="pres">
      <dgm:prSet presAssocID="{C77EE0CE-AC39-476B-9EC4-7B5E89F97678}" presName="descendantText" presStyleLbl="alignAccFollowNode1" presStyleIdx="1" presStyleCnt="3">
        <dgm:presLayoutVars>
          <dgm:bulletEnabled val="1"/>
        </dgm:presLayoutVars>
      </dgm:prSet>
      <dgm:spPr/>
      <dgm:t>
        <a:bodyPr/>
        <a:lstStyle/>
        <a:p>
          <a:endParaRPr lang="es-ES"/>
        </a:p>
      </dgm:t>
    </dgm:pt>
    <dgm:pt modelId="{B9BA9C5C-D4CD-4A54-8046-89523256A4DA}" type="pres">
      <dgm:prSet presAssocID="{2AE83B4F-B8D8-447A-92C9-65BD856ACE0E}" presName="sp" presStyleCnt="0"/>
      <dgm:spPr/>
      <dgm:t>
        <a:bodyPr/>
        <a:lstStyle/>
        <a:p>
          <a:endParaRPr lang="es-ES"/>
        </a:p>
      </dgm:t>
    </dgm:pt>
    <dgm:pt modelId="{9D6D7515-FC3F-44B4-9FC3-C2E513CD7899}" type="pres">
      <dgm:prSet presAssocID="{5671D304-4484-44CA-9AFC-E14B9E7E2568}" presName="linNode" presStyleCnt="0"/>
      <dgm:spPr/>
      <dgm:t>
        <a:bodyPr/>
        <a:lstStyle/>
        <a:p>
          <a:endParaRPr lang="es-ES"/>
        </a:p>
      </dgm:t>
    </dgm:pt>
    <dgm:pt modelId="{9F41A18D-937B-4DEC-80F8-F771E3130301}" type="pres">
      <dgm:prSet presAssocID="{5671D304-4484-44CA-9AFC-E14B9E7E2568}" presName="parentText" presStyleLbl="node1" presStyleIdx="2" presStyleCnt="3">
        <dgm:presLayoutVars>
          <dgm:chMax val="1"/>
          <dgm:bulletEnabled val="1"/>
        </dgm:presLayoutVars>
      </dgm:prSet>
      <dgm:spPr/>
      <dgm:t>
        <a:bodyPr/>
        <a:lstStyle/>
        <a:p>
          <a:endParaRPr lang="es-ES"/>
        </a:p>
      </dgm:t>
    </dgm:pt>
    <dgm:pt modelId="{25AA9C83-4DC8-4FF4-9894-33FB5EB4B753}" type="pres">
      <dgm:prSet presAssocID="{5671D304-4484-44CA-9AFC-E14B9E7E2568}" presName="descendantText" presStyleLbl="alignAccFollowNode1" presStyleIdx="2" presStyleCnt="3">
        <dgm:presLayoutVars>
          <dgm:bulletEnabled val="1"/>
        </dgm:presLayoutVars>
      </dgm:prSet>
      <dgm:spPr/>
      <dgm:t>
        <a:bodyPr/>
        <a:lstStyle/>
        <a:p>
          <a:endParaRPr lang="es-ES"/>
        </a:p>
      </dgm:t>
    </dgm:pt>
  </dgm:ptLst>
  <dgm:cxnLst>
    <dgm:cxn modelId="{3FBEC951-AF28-4A39-AC96-DB4768D7149D}" type="presOf" srcId="{CA2EB064-EC83-49A3-B8C5-EBEDF0764DFF}" destId="{25AA9C83-4DC8-4FF4-9894-33FB5EB4B753}" srcOrd="0" destOrd="1" presId="urn:microsoft.com/office/officeart/2005/8/layout/vList5"/>
    <dgm:cxn modelId="{E335236B-0BFC-4A4E-96AB-C443E55C6EEC}" type="presOf" srcId="{C20372C8-56BB-4C34-8D4D-8C73C1399BDC}" destId="{A341824F-6A75-499E-B074-A1CCDF31242B}" srcOrd="0" destOrd="0" presId="urn:microsoft.com/office/officeart/2005/8/layout/vList5"/>
    <dgm:cxn modelId="{40606721-FBF1-4771-821A-5A6316C49CA1}" srcId="{F21AB1E2-F5D4-4086-A0C0-B109C7E5DB7C}" destId="{FF66E02C-3733-417A-BE76-F894FD99A3FC}" srcOrd="1" destOrd="0" parTransId="{0B5D501F-4E3E-45E1-AE2D-377CBBFEE688}" sibTransId="{E5E2903F-EDEC-41AF-B780-D1796805DA6E}"/>
    <dgm:cxn modelId="{3AC7D0DA-95D0-4624-A6EC-A548307F14F0}" type="presOf" srcId="{C77EE0CE-AC39-476B-9EC4-7B5E89F97678}" destId="{7D4B4296-EA6D-45A3-891F-2912AEB2BF4F}" srcOrd="0" destOrd="0" presId="urn:microsoft.com/office/officeart/2005/8/layout/vList5"/>
    <dgm:cxn modelId="{2AAE4472-7ACE-4C3B-99B1-EB4C842AD90D}" srcId="{C77EE0CE-AC39-476B-9EC4-7B5E89F97678}" destId="{65CBCBE6-7524-4634-943B-30AB8E22EDF2}" srcOrd="1" destOrd="0" parTransId="{88697797-BFC3-4399-AFFE-F275859D0FB6}" sibTransId="{6536F321-4BCD-4F15-B120-B7CFACEBB8B5}"/>
    <dgm:cxn modelId="{3FBBC9B7-8788-4F19-887B-33669555F0D8}" type="presOf" srcId="{D47288CA-0CC4-4D5D-9F83-B476A5EC3DFC}" destId="{25AA9C83-4DC8-4FF4-9894-33FB5EB4B753}" srcOrd="0" destOrd="0" presId="urn:microsoft.com/office/officeart/2005/8/layout/vList5"/>
    <dgm:cxn modelId="{4DD0977F-AA5A-4907-96DB-C88E30AAA888}" srcId="{6F34CD04-40D4-4F96-99FE-EC8D8BE03076}" destId="{F21AB1E2-F5D4-4086-A0C0-B109C7E5DB7C}" srcOrd="0" destOrd="0" parTransId="{BDD2BCFA-E224-47A0-A118-F6024940E502}" sibTransId="{148C8AAF-A8AA-47C9-B318-BE8C50494F1F}"/>
    <dgm:cxn modelId="{4F8D8CDE-5091-4302-8DB8-EDDD504BF580}" srcId="{F21AB1E2-F5D4-4086-A0C0-B109C7E5DB7C}" destId="{C20372C8-56BB-4C34-8D4D-8C73C1399BDC}" srcOrd="0" destOrd="0" parTransId="{D0366503-A043-45D7-92E7-481635E050FE}" sibTransId="{74A7C5C8-31A6-4F7C-AE00-C8B91B0C99DF}"/>
    <dgm:cxn modelId="{CFB2CB9F-1D1D-4299-BFAD-9BDFCA2361B1}" type="presOf" srcId="{F21AB1E2-F5D4-4086-A0C0-B109C7E5DB7C}" destId="{60E98E55-E2DB-464F-A5B9-841A5D56CFCC}" srcOrd="0" destOrd="0" presId="urn:microsoft.com/office/officeart/2005/8/layout/vList5"/>
    <dgm:cxn modelId="{369879D2-5D7A-4F27-9FC1-AC429290EEFF}" type="presOf" srcId="{69AC92AB-2927-4ABF-97CD-9DFEDF35AF1C}" destId="{E002FBEB-A0AE-450C-9E9C-19358D377D37}" srcOrd="0" destOrd="0" presId="urn:microsoft.com/office/officeart/2005/8/layout/vList5"/>
    <dgm:cxn modelId="{7B12C91A-2744-4FBD-A992-6AA5A9F141FD}" srcId="{6F34CD04-40D4-4F96-99FE-EC8D8BE03076}" destId="{C77EE0CE-AC39-476B-9EC4-7B5E89F97678}" srcOrd="1" destOrd="0" parTransId="{3456581E-0AAA-4C44-8F84-E9318AE79FB9}" sibTransId="{2AE83B4F-B8D8-447A-92C9-65BD856ACE0E}"/>
    <dgm:cxn modelId="{AD47A7AB-202C-45A3-87AD-1B1B5962A4B7}" srcId="{6F34CD04-40D4-4F96-99FE-EC8D8BE03076}" destId="{5671D304-4484-44CA-9AFC-E14B9E7E2568}" srcOrd="2" destOrd="0" parTransId="{050670CC-DC41-4BCA-8DDA-68D9DBD69C06}" sibTransId="{41E34303-3EB8-4F2D-B7DF-27436D1F7471}"/>
    <dgm:cxn modelId="{C4A6E2FA-4D52-43CA-8535-1B132B1EDEBD}" type="presOf" srcId="{FF66E02C-3733-417A-BE76-F894FD99A3FC}" destId="{A341824F-6A75-499E-B074-A1CCDF31242B}" srcOrd="0" destOrd="1" presId="urn:microsoft.com/office/officeart/2005/8/layout/vList5"/>
    <dgm:cxn modelId="{708D25CC-D423-475C-A3E3-8CCDFBEE64D8}" srcId="{C77EE0CE-AC39-476B-9EC4-7B5E89F97678}" destId="{69AC92AB-2927-4ABF-97CD-9DFEDF35AF1C}" srcOrd="0" destOrd="0" parTransId="{629EB543-83EF-44D8-B842-681CA260641E}" sibTransId="{A89B7D8D-C2FA-4442-B9A3-C5E109234960}"/>
    <dgm:cxn modelId="{A2B3E80C-46AC-4FD5-9D2E-B3CBC49624BA}" type="presOf" srcId="{5671D304-4484-44CA-9AFC-E14B9E7E2568}" destId="{9F41A18D-937B-4DEC-80F8-F771E3130301}" srcOrd="0" destOrd="0" presId="urn:microsoft.com/office/officeart/2005/8/layout/vList5"/>
    <dgm:cxn modelId="{1FEB6D25-FD1E-4541-B22A-79EDE68D14B7}" srcId="{5671D304-4484-44CA-9AFC-E14B9E7E2568}" destId="{D47288CA-0CC4-4D5D-9F83-B476A5EC3DFC}" srcOrd="0" destOrd="0" parTransId="{923340B3-CAFF-43ED-982E-9D287C50D285}" sibTransId="{D496176C-8845-40F8-8C52-10543E899CED}"/>
    <dgm:cxn modelId="{245E08BE-40B7-4D59-B772-6E8F67A5EBA2}" type="presOf" srcId="{65CBCBE6-7524-4634-943B-30AB8E22EDF2}" destId="{E002FBEB-A0AE-450C-9E9C-19358D377D37}" srcOrd="0" destOrd="1" presId="urn:microsoft.com/office/officeart/2005/8/layout/vList5"/>
    <dgm:cxn modelId="{D7B5225C-5A01-45B4-8E59-BD7E820B6F16}" srcId="{5671D304-4484-44CA-9AFC-E14B9E7E2568}" destId="{CA2EB064-EC83-49A3-B8C5-EBEDF0764DFF}" srcOrd="1" destOrd="0" parTransId="{6E25E740-1A01-48E6-AF9E-552A236A394B}" sibTransId="{DC1A12CC-C7C1-4188-8700-FAA3DC6B64DD}"/>
    <dgm:cxn modelId="{657F466F-02F0-4FE1-BB64-CC43BBD023DA}" type="presOf" srcId="{6F34CD04-40D4-4F96-99FE-EC8D8BE03076}" destId="{FEF32C27-3224-41D4-9C45-A4046C867053}" srcOrd="0" destOrd="0" presId="urn:microsoft.com/office/officeart/2005/8/layout/vList5"/>
    <dgm:cxn modelId="{0C80D602-A559-4EF2-B7AB-1DDC4B8F66C7}" type="presParOf" srcId="{FEF32C27-3224-41D4-9C45-A4046C867053}" destId="{59B2AA9B-5457-48E5-BCC0-A21303A685FC}" srcOrd="0" destOrd="0" presId="urn:microsoft.com/office/officeart/2005/8/layout/vList5"/>
    <dgm:cxn modelId="{095369FD-1F44-454D-96CF-598275C9B9FE}" type="presParOf" srcId="{59B2AA9B-5457-48E5-BCC0-A21303A685FC}" destId="{60E98E55-E2DB-464F-A5B9-841A5D56CFCC}" srcOrd="0" destOrd="0" presId="urn:microsoft.com/office/officeart/2005/8/layout/vList5"/>
    <dgm:cxn modelId="{C9E74D1D-04F4-4E77-A6A7-5269089909AF}" type="presParOf" srcId="{59B2AA9B-5457-48E5-BCC0-A21303A685FC}" destId="{A341824F-6A75-499E-B074-A1CCDF31242B}" srcOrd="1" destOrd="0" presId="urn:microsoft.com/office/officeart/2005/8/layout/vList5"/>
    <dgm:cxn modelId="{9D8A45D7-A98A-4669-829F-8B86CCB1AB84}" type="presParOf" srcId="{FEF32C27-3224-41D4-9C45-A4046C867053}" destId="{33359F51-5BEB-4BDE-A924-3AA6CF149293}" srcOrd="1" destOrd="0" presId="urn:microsoft.com/office/officeart/2005/8/layout/vList5"/>
    <dgm:cxn modelId="{73BA1AF5-12FF-4C19-BB12-FCDF6C5C9475}" type="presParOf" srcId="{FEF32C27-3224-41D4-9C45-A4046C867053}" destId="{BFCE0582-BE37-4DF1-9520-A422A9329E33}" srcOrd="2" destOrd="0" presId="urn:microsoft.com/office/officeart/2005/8/layout/vList5"/>
    <dgm:cxn modelId="{E8307744-491D-4817-8535-FD5AFC23711C}" type="presParOf" srcId="{BFCE0582-BE37-4DF1-9520-A422A9329E33}" destId="{7D4B4296-EA6D-45A3-891F-2912AEB2BF4F}" srcOrd="0" destOrd="0" presId="urn:microsoft.com/office/officeart/2005/8/layout/vList5"/>
    <dgm:cxn modelId="{3C0D818D-E052-4B12-90F2-BB7E178234CE}" type="presParOf" srcId="{BFCE0582-BE37-4DF1-9520-A422A9329E33}" destId="{E002FBEB-A0AE-450C-9E9C-19358D377D37}" srcOrd="1" destOrd="0" presId="urn:microsoft.com/office/officeart/2005/8/layout/vList5"/>
    <dgm:cxn modelId="{17857C45-3DFC-4980-A08D-3E35A18613EB}" type="presParOf" srcId="{FEF32C27-3224-41D4-9C45-A4046C867053}" destId="{B9BA9C5C-D4CD-4A54-8046-89523256A4DA}" srcOrd="3" destOrd="0" presId="urn:microsoft.com/office/officeart/2005/8/layout/vList5"/>
    <dgm:cxn modelId="{32B06F32-3C73-47E5-96A8-F2365A9376C9}" type="presParOf" srcId="{FEF32C27-3224-41D4-9C45-A4046C867053}" destId="{9D6D7515-FC3F-44B4-9FC3-C2E513CD7899}" srcOrd="4" destOrd="0" presId="urn:microsoft.com/office/officeart/2005/8/layout/vList5"/>
    <dgm:cxn modelId="{81C573ED-1CC7-46D5-8CF5-7A867E67BC9B}" type="presParOf" srcId="{9D6D7515-FC3F-44B4-9FC3-C2E513CD7899}" destId="{9F41A18D-937B-4DEC-80F8-F771E3130301}" srcOrd="0" destOrd="0" presId="urn:microsoft.com/office/officeart/2005/8/layout/vList5"/>
    <dgm:cxn modelId="{941F9F0D-EA7D-4276-B587-207C44F143A6}" type="presParOf" srcId="{9D6D7515-FC3F-44B4-9FC3-C2E513CD7899}" destId="{25AA9C83-4DC8-4FF4-9894-33FB5EB4B753}"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04CE4B6-C342-4A21-824C-64F7FE58EE39}" type="doc">
      <dgm:prSet loTypeId="urn:microsoft.com/office/officeart/2005/8/layout/hierarchy2" loCatId="hierarchy" qsTypeId="urn:microsoft.com/office/officeart/2005/8/quickstyle/simple3" qsCatId="simple" csTypeId="urn:microsoft.com/office/officeart/2005/8/colors/accent1_2" csCatId="accent1" phldr="1"/>
      <dgm:spPr/>
      <dgm:t>
        <a:bodyPr/>
        <a:lstStyle/>
        <a:p>
          <a:endParaRPr lang="es-ES"/>
        </a:p>
      </dgm:t>
    </dgm:pt>
    <dgm:pt modelId="{43C12CEC-56AE-4BC0-A6C3-94F9108F39ED}">
      <dgm:prSet phldrT="[Texto]">
        <dgm:style>
          <a:lnRef idx="1">
            <a:schemeClr val="accent2"/>
          </a:lnRef>
          <a:fillRef idx="2">
            <a:schemeClr val="accent2"/>
          </a:fillRef>
          <a:effectRef idx="1">
            <a:schemeClr val="accent2"/>
          </a:effectRef>
          <a:fontRef idx="minor">
            <a:schemeClr val="dk1"/>
          </a:fontRef>
        </dgm:style>
      </dgm:prSet>
      <dgm:spPr/>
      <dgm:t>
        <a:bodyPr/>
        <a:lstStyle/>
        <a:p>
          <a:r>
            <a:rPr lang="es-ES" dirty="0" smtClean="0"/>
            <a:t>Frecuencia</a:t>
          </a:r>
          <a:endParaRPr lang="es-ES" dirty="0"/>
        </a:p>
      </dgm:t>
    </dgm:pt>
    <dgm:pt modelId="{BA689066-57D8-44D3-8ADE-F838AE43F105}" type="parTrans" cxnId="{02C36231-E46A-4AAC-9019-8317B41134D5}">
      <dgm:prSet/>
      <dgm:spPr/>
      <dgm:t>
        <a:bodyPr/>
        <a:lstStyle/>
        <a:p>
          <a:endParaRPr lang="es-ES"/>
        </a:p>
      </dgm:t>
    </dgm:pt>
    <dgm:pt modelId="{401A96FE-B085-4DED-9B11-B5B8D3D18068}" type="sibTrans" cxnId="{02C36231-E46A-4AAC-9019-8317B41134D5}">
      <dgm:prSet/>
      <dgm:spPr/>
      <dgm:t>
        <a:bodyPr/>
        <a:lstStyle/>
        <a:p>
          <a:endParaRPr lang="es-ES"/>
        </a:p>
      </dgm:t>
    </dgm:pt>
    <dgm:pt modelId="{41A53A79-03FE-4D57-A907-44931BA5A98F}">
      <dgm:prSet phldrT="[Texto]">
        <dgm:style>
          <a:lnRef idx="1">
            <a:schemeClr val="accent4"/>
          </a:lnRef>
          <a:fillRef idx="2">
            <a:schemeClr val="accent4"/>
          </a:fillRef>
          <a:effectRef idx="1">
            <a:schemeClr val="accent4"/>
          </a:effectRef>
          <a:fontRef idx="minor">
            <a:schemeClr val="dk1"/>
          </a:fontRef>
        </dgm:style>
      </dgm:prSet>
      <dgm:spPr/>
      <dgm:t>
        <a:bodyPr/>
        <a:lstStyle/>
        <a:p>
          <a:r>
            <a:rPr lang="es-ES" dirty="0" smtClean="0"/>
            <a:t>Morbilidad</a:t>
          </a:r>
          <a:endParaRPr lang="es-ES" dirty="0"/>
        </a:p>
      </dgm:t>
    </dgm:pt>
    <dgm:pt modelId="{C399E9AB-6D3A-474A-A55D-AA4EF98FC84E}" type="parTrans" cxnId="{5DC31E41-F5C1-4894-9099-5541D2F00E23}">
      <dgm:prSet/>
      <dgm:spPr/>
      <dgm:t>
        <a:bodyPr/>
        <a:lstStyle/>
        <a:p>
          <a:endParaRPr lang="es-ES"/>
        </a:p>
      </dgm:t>
    </dgm:pt>
    <dgm:pt modelId="{CE6A876B-61BC-4C5E-BC56-81EF1E70D3D4}" type="sibTrans" cxnId="{5DC31E41-F5C1-4894-9099-5541D2F00E23}">
      <dgm:prSet/>
      <dgm:spPr/>
      <dgm:t>
        <a:bodyPr/>
        <a:lstStyle/>
        <a:p>
          <a:endParaRPr lang="es-ES"/>
        </a:p>
      </dgm:t>
    </dgm:pt>
    <dgm:pt modelId="{459989B7-B90A-4FA1-B942-820A84B707C5}">
      <dgm:prSet phldrT="[Texto]">
        <dgm:style>
          <a:lnRef idx="1">
            <a:schemeClr val="accent4"/>
          </a:lnRef>
          <a:fillRef idx="2">
            <a:schemeClr val="accent4"/>
          </a:fillRef>
          <a:effectRef idx="1">
            <a:schemeClr val="accent4"/>
          </a:effectRef>
          <a:fontRef idx="minor">
            <a:schemeClr val="dk1"/>
          </a:fontRef>
        </dgm:style>
      </dgm:prSet>
      <dgm:spPr/>
      <dgm:t>
        <a:bodyPr/>
        <a:lstStyle/>
        <a:p>
          <a:r>
            <a:rPr lang="es-ES" dirty="0" smtClean="0"/>
            <a:t>Prevalencia</a:t>
          </a:r>
          <a:endParaRPr lang="es-ES" dirty="0"/>
        </a:p>
      </dgm:t>
    </dgm:pt>
    <dgm:pt modelId="{023DE9D4-362C-4D6C-BC5C-97DE7943D270}" type="parTrans" cxnId="{8BF3ABC2-3DBD-409A-B288-979A5BFB1016}">
      <dgm:prSet/>
      <dgm:spPr/>
      <dgm:t>
        <a:bodyPr/>
        <a:lstStyle/>
        <a:p>
          <a:endParaRPr lang="es-ES"/>
        </a:p>
      </dgm:t>
    </dgm:pt>
    <dgm:pt modelId="{E6E4DCA7-D04B-41E0-B80D-0C3CD5CB8C76}" type="sibTrans" cxnId="{8BF3ABC2-3DBD-409A-B288-979A5BFB1016}">
      <dgm:prSet/>
      <dgm:spPr/>
      <dgm:t>
        <a:bodyPr/>
        <a:lstStyle/>
        <a:p>
          <a:endParaRPr lang="es-ES"/>
        </a:p>
      </dgm:t>
    </dgm:pt>
    <dgm:pt modelId="{AEE4DCB3-272C-468B-88E4-88EDDAA7C412}">
      <dgm:prSet phldrT="[Texto]">
        <dgm:style>
          <a:lnRef idx="1">
            <a:schemeClr val="accent4"/>
          </a:lnRef>
          <a:fillRef idx="2">
            <a:schemeClr val="accent4"/>
          </a:fillRef>
          <a:effectRef idx="1">
            <a:schemeClr val="accent4"/>
          </a:effectRef>
          <a:fontRef idx="minor">
            <a:schemeClr val="dk1"/>
          </a:fontRef>
        </dgm:style>
      </dgm:prSet>
      <dgm:spPr/>
      <dgm:t>
        <a:bodyPr/>
        <a:lstStyle/>
        <a:p>
          <a:r>
            <a:rPr lang="es-ES" dirty="0" smtClean="0"/>
            <a:t>Incidencia</a:t>
          </a:r>
          <a:endParaRPr lang="es-ES" dirty="0"/>
        </a:p>
      </dgm:t>
    </dgm:pt>
    <dgm:pt modelId="{DFFD9279-FAB4-4A2F-9465-1F10FDA3AF90}" type="parTrans" cxnId="{5F055921-9ECF-4FFB-90FE-2EFE6CB5822C}">
      <dgm:prSet/>
      <dgm:spPr/>
      <dgm:t>
        <a:bodyPr/>
        <a:lstStyle/>
        <a:p>
          <a:endParaRPr lang="es-ES"/>
        </a:p>
      </dgm:t>
    </dgm:pt>
    <dgm:pt modelId="{4D3D397A-4B05-4119-A72F-3387AB8298E0}" type="sibTrans" cxnId="{5F055921-9ECF-4FFB-90FE-2EFE6CB5822C}">
      <dgm:prSet/>
      <dgm:spPr/>
      <dgm:t>
        <a:bodyPr/>
        <a:lstStyle/>
        <a:p>
          <a:endParaRPr lang="es-ES"/>
        </a:p>
      </dgm:t>
    </dgm:pt>
    <dgm:pt modelId="{7C339677-DE4C-4A9A-8091-F85244B50B5D}">
      <dgm:prSet phldrT="[Texto]">
        <dgm:style>
          <a:lnRef idx="1">
            <a:schemeClr val="accent3"/>
          </a:lnRef>
          <a:fillRef idx="2">
            <a:schemeClr val="accent3"/>
          </a:fillRef>
          <a:effectRef idx="1">
            <a:schemeClr val="accent3"/>
          </a:effectRef>
          <a:fontRef idx="minor">
            <a:schemeClr val="dk1"/>
          </a:fontRef>
        </dgm:style>
      </dgm:prSet>
      <dgm:spPr/>
      <dgm:t>
        <a:bodyPr/>
        <a:lstStyle/>
        <a:p>
          <a:r>
            <a:rPr lang="es-ES" dirty="0" smtClean="0"/>
            <a:t>Mortalidad</a:t>
          </a:r>
          <a:endParaRPr lang="es-ES" dirty="0"/>
        </a:p>
      </dgm:t>
    </dgm:pt>
    <dgm:pt modelId="{13B34D72-7D9C-4AD2-AE39-C11EB201DE28}" type="parTrans" cxnId="{181FFC2C-F629-443B-B76C-E8F686BD1E1C}">
      <dgm:prSet/>
      <dgm:spPr/>
      <dgm:t>
        <a:bodyPr/>
        <a:lstStyle/>
        <a:p>
          <a:endParaRPr lang="es-ES"/>
        </a:p>
      </dgm:t>
    </dgm:pt>
    <dgm:pt modelId="{4AE5470F-1919-4463-8D77-C94A0FB678A6}" type="sibTrans" cxnId="{181FFC2C-F629-443B-B76C-E8F686BD1E1C}">
      <dgm:prSet/>
      <dgm:spPr/>
      <dgm:t>
        <a:bodyPr/>
        <a:lstStyle/>
        <a:p>
          <a:endParaRPr lang="es-ES"/>
        </a:p>
      </dgm:t>
    </dgm:pt>
    <dgm:pt modelId="{24315B26-6365-47B7-B940-61664003E8EF}">
      <dgm:prSet>
        <dgm:style>
          <a:lnRef idx="1">
            <a:schemeClr val="accent3"/>
          </a:lnRef>
          <a:fillRef idx="2">
            <a:schemeClr val="accent3"/>
          </a:fillRef>
          <a:effectRef idx="1">
            <a:schemeClr val="accent3"/>
          </a:effectRef>
          <a:fontRef idx="minor">
            <a:schemeClr val="dk1"/>
          </a:fontRef>
        </dgm:style>
      </dgm:prSet>
      <dgm:spPr/>
      <dgm:t>
        <a:bodyPr/>
        <a:lstStyle/>
        <a:p>
          <a:r>
            <a:rPr lang="es-ES" dirty="0" smtClean="0"/>
            <a:t>General</a:t>
          </a:r>
          <a:endParaRPr lang="es-ES" dirty="0"/>
        </a:p>
      </dgm:t>
    </dgm:pt>
    <dgm:pt modelId="{5D8EAEFD-8D3A-4FE7-AF50-4B552E573363}" type="parTrans" cxnId="{18FC3EF9-A1FF-48D4-B360-EB83DFF82552}">
      <dgm:prSet/>
      <dgm:spPr/>
      <dgm:t>
        <a:bodyPr/>
        <a:lstStyle/>
        <a:p>
          <a:endParaRPr lang="es-ES"/>
        </a:p>
      </dgm:t>
    </dgm:pt>
    <dgm:pt modelId="{8AF91E3B-4C95-45D4-8507-540D6ADDA2F1}" type="sibTrans" cxnId="{18FC3EF9-A1FF-48D4-B360-EB83DFF82552}">
      <dgm:prSet/>
      <dgm:spPr/>
      <dgm:t>
        <a:bodyPr/>
        <a:lstStyle/>
        <a:p>
          <a:endParaRPr lang="es-ES"/>
        </a:p>
      </dgm:t>
    </dgm:pt>
    <dgm:pt modelId="{A7342DD6-DB00-4525-80E3-8BD9946BF575}">
      <dgm:prSet>
        <dgm:style>
          <a:lnRef idx="1">
            <a:schemeClr val="accent3"/>
          </a:lnRef>
          <a:fillRef idx="2">
            <a:schemeClr val="accent3"/>
          </a:fillRef>
          <a:effectRef idx="1">
            <a:schemeClr val="accent3"/>
          </a:effectRef>
          <a:fontRef idx="minor">
            <a:schemeClr val="dk1"/>
          </a:fontRef>
        </dgm:style>
      </dgm:prSet>
      <dgm:spPr/>
      <dgm:t>
        <a:bodyPr/>
        <a:lstStyle/>
        <a:p>
          <a:r>
            <a:rPr lang="es-ES" dirty="0" smtClean="0"/>
            <a:t>Específica</a:t>
          </a:r>
          <a:endParaRPr lang="es-ES" dirty="0"/>
        </a:p>
      </dgm:t>
    </dgm:pt>
    <dgm:pt modelId="{F2BD474B-3976-489C-81D1-7C5C4B8B4BC0}" type="parTrans" cxnId="{96D878D8-170A-464F-A94F-83966E5EA068}">
      <dgm:prSet/>
      <dgm:spPr/>
      <dgm:t>
        <a:bodyPr/>
        <a:lstStyle/>
        <a:p>
          <a:endParaRPr lang="es-ES"/>
        </a:p>
      </dgm:t>
    </dgm:pt>
    <dgm:pt modelId="{8C3DF4B8-7D22-4215-805A-B38683E061E9}" type="sibTrans" cxnId="{96D878D8-170A-464F-A94F-83966E5EA068}">
      <dgm:prSet/>
      <dgm:spPr/>
      <dgm:t>
        <a:bodyPr/>
        <a:lstStyle/>
        <a:p>
          <a:endParaRPr lang="es-ES"/>
        </a:p>
      </dgm:t>
    </dgm:pt>
    <dgm:pt modelId="{6B9E5E1C-92E5-4944-A516-0471FEE95301}" type="pres">
      <dgm:prSet presAssocID="{604CE4B6-C342-4A21-824C-64F7FE58EE39}" presName="diagram" presStyleCnt="0">
        <dgm:presLayoutVars>
          <dgm:chPref val="1"/>
          <dgm:dir/>
          <dgm:animOne val="branch"/>
          <dgm:animLvl val="lvl"/>
          <dgm:resizeHandles val="exact"/>
        </dgm:presLayoutVars>
      </dgm:prSet>
      <dgm:spPr/>
      <dgm:t>
        <a:bodyPr/>
        <a:lstStyle/>
        <a:p>
          <a:endParaRPr lang="es-ES"/>
        </a:p>
      </dgm:t>
    </dgm:pt>
    <dgm:pt modelId="{08F4A00E-C3FC-42FC-B190-E5F09C3A2557}" type="pres">
      <dgm:prSet presAssocID="{43C12CEC-56AE-4BC0-A6C3-94F9108F39ED}" presName="root1" presStyleCnt="0"/>
      <dgm:spPr/>
    </dgm:pt>
    <dgm:pt modelId="{6706FC9A-272C-4F57-88F1-D4728FEE8041}" type="pres">
      <dgm:prSet presAssocID="{43C12CEC-56AE-4BC0-A6C3-94F9108F39ED}" presName="LevelOneTextNode" presStyleLbl="node0" presStyleIdx="0" presStyleCnt="1" custLinFactNeighborX="-179" custLinFactNeighborY="1389">
        <dgm:presLayoutVars>
          <dgm:chPref val="3"/>
        </dgm:presLayoutVars>
      </dgm:prSet>
      <dgm:spPr/>
      <dgm:t>
        <a:bodyPr/>
        <a:lstStyle/>
        <a:p>
          <a:endParaRPr lang="es-ES"/>
        </a:p>
      </dgm:t>
    </dgm:pt>
    <dgm:pt modelId="{35E4AF02-8CD5-49DC-AC44-2128746467D3}" type="pres">
      <dgm:prSet presAssocID="{43C12CEC-56AE-4BC0-A6C3-94F9108F39ED}" presName="level2hierChild" presStyleCnt="0"/>
      <dgm:spPr/>
    </dgm:pt>
    <dgm:pt modelId="{D2012A15-5EC4-4B73-BA5D-4E46E1A450BB}" type="pres">
      <dgm:prSet presAssocID="{C399E9AB-6D3A-474A-A55D-AA4EF98FC84E}" presName="conn2-1" presStyleLbl="parChTrans1D2" presStyleIdx="0" presStyleCnt="2"/>
      <dgm:spPr/>
      <dgm:t>
        <a:bodyPr/>
        <a:lstStyle/>
        <a:p>
          <a:endParaRPr lang="es-ES"/>
        </a:p>
      </dgm:t>
    </dgm:pt>
    <dgm:pt modelId="{D23B1C30-2B9C-4E8C-B1F0-0AB6A971DDE6}" type="pres">
      <dgm:prSet presAssocID="{C399E9AB-6D3A-474A-A55D-AA4EF98FC84E}" presName="connTx" presStyleLbl="parChTrans1D2" presStyleIdx="0" presStyleCnt="2"/>
      <dgm:spPr/>
      <dgm:t>
        <a:bodyPr/>
        <a:lstStyle/>
        <a:p>
          <a:endParaRPr lang="es-ES"/>
        </a:p>
      </dgm:t>
    </dgm:pt>
    <dgm:pt modelId="{7F9A6CFA-ED67-4E18-AD5F-0F00AD98BC65}" type="pres">
      <dgm:prSet presAssocID="{41A53A79-03FE-4D57-A907-44931BA5A98F}" presName="root2" presStyleCnt="0"/>
      <dgm:spPr/>
    </dgm:pt>
    <dgm:pt modelId="{B98B03DC-017B-4364-AEBD-1AF1EF6ED13C}" type="pres">
      <dgm:prSet presAssocID="{41A53A79-03FE-4D57-A907-44931BA5A98F}" presName="LevelTwoTextNode" presStyleLbl="node2" presStyleIdx="0" presStyleCnt="2" custLinFactNeighborX="1649" custLinFactNeighborY="-54189">
        <dgm:presLayoutVars>
          <dgm:chPref val="3"/>
        </dgm:presLayoutVars>
      </dgm:prSet>
      <dgm:spPr/>
      <dgm:t>
        <a:bodyPr/>
        <a:lstStyle/>
        <a:p>
          <a:endParaRPr lang="es-ES"/>
        </a:p>
      </dgm:t>
    </dgm:pt>
    <dgm:pt modelId="{72936457-BF35-49E9-B758-9A025EA23D98}" type="pres">
      <dgm:prSet presAssocID="{41A53A79-03FE-4D57-A907-44931BA5A98F}" presName="level3hierChild" presStyleCnt="0"/>
      <dgm:spPr/>
    </dgm:pt>
    <dgm:pt modelId="{631D2A09-4ACA-4093-BE54-24B05D997A0F}" type="pres">
      <dgm:prSet presAssocID="{023DE9D4-362C-4D6C-BC5C-97DE7943D270}" presName="conn2-1" presStyleLbl="parChTrans1D3" presStyleIdx="0" presStyleCnt="4"/>
      <dgm:spPr/>
      <dgm:t>
        <a:bodyPr/>
        <a:lstStyle/>
        <a:p>
          <a:endParaRPr lang="es-ES"/>
        </a:p>
      </dgm:t>
    </dgm:pt>
    <dgm:pt modelId="{7DB51A35-5539-4CCC-AF51-5B00B65B38CB}" type="pres">
      <dgm:prSet presAssocID="{023DE9D4-362C-4D6C-BC5C-97DE7943D270}" presName="connTx" presStyleLbl="parChTrans1D3" presStyleIdx="0" presStyleCnt="4"/>
      <dgm:spPr/>
      <dgm:t>
        <a:bodyPr/>
        <a:lstStyle/>
        <a:p>
          <a:endParaRPr lang="es-ES"/>
        </a:p>
      </dgm:t>
    </dgm:pt>
    <dgm:pt modelId="{DDA526C3-F7C0-42BF-B2AA-595C5769729A}" type="pres">
      <dgm:prSet presAssocID="{459989B7-B90A-4FA1-B942-820A84B707C5}" presName="root2" presStyleCnt="0"/>
      <dgm:spPr/>
    </dgm:pt>
    <dgm:pt modelId="{52C48AD2-6A6B-4EB0-93AE-A0C47140AD3C}" type="pres">
      <dgm:prSet presAssocID="{459989B7-B90A-4FA1-B942-820A84B707C5}" presName="LevelTwoTextNode" presStyleLbl="node3" presStyleIdx="0" presStyleCnt="4" custLinFactNeighborX="254" custLinFactNeighborY="-54710">
        <dgm:presLayoutVars>
          <dgm:chPref val="3"/>
        </dgm:presLayoutVars>
      </dgm:prSet>
      <dgm:spPr/>
      <dgm:t>
        <a:bodyPr/>
        <a:lstStyle/>
        <a:p>
          <a:endParaRPr lang="es-ES"/>
        </a:p>
      </dgm:t>
    </dgm:pt>
    <dgm:pt modelId="{3A8C63DE-23D1-40ED-80C0-7D39234E8523}" type="pres">
      <dgm:prSet presAssocID="{459989B7-B90A-4FA1-B942-820A84B707C5}" presName="level3hierChild" presStyleCnt="0"/>
      <dgm:spPr/>
    </dgm:pt>
    <dgm:pt modelId="{43AF66E8-2359-4D8C-91DA-94D62897BC77}" type="pres">
      <dgm:prSet presAssocID="{DFFD9279-FAB4-4A2F-9465-1F10FDA3AF90}" presName="conn2-1" presStyleLbl="parChTrans1D3" presStyleIdx="1" presStyleCnt="4"/>
      <dgm:spPr/>
      <dgm:t>
        <a:bodyPr/>
        <a:lstStyle/>
        <a:p>
          <a:endParaRPr lang="es-ES"/>
        </a:p>
      </dgm:t>
    </dgm:pt>
    <dgm:pt modelId="{CAC882AA-FC6E-41A8-9EEB-4B91F30E7C34}" type="pres">
      <dgm:prSet presAssocID="{DFFD9279-FAB4-4A2F-9465-1F10FDA3AF90}" presName="connTx" presStyleLbl="parChTrans1D3" presStyleIdx="1" presStyleCnt="4"/>
      <dgm:spPr/>
      <dgm:t>
        <a:bodyPr/>
        <a:lstStyle/>
        <a:p>
          <a:endParaRPr lang="es-ES"/>
        </a:p>
      </dgm:t>
    </dgm:pt>
    <dgm:pt modelId="{25DB3B7B-6210-4FD4-ADE2-60949C89CE17}" type="pres">
      <dgm:prSet presAssocID="{AEE4DCB3-272C-468B-88E4-88EDDAA7C412}" presName="root2" presStyleCnt="0"/>
      <dgm:spPr/>
    </dgm:pt>
    <dgm:pt modelId="{60EB0C96-BA35-446F-A9F5-E006C355D400}" type="pres">
      <dgm:prSet presAssocID="{AEE4DCB3-272C-468B-88E4-88EDDAA7C412}" presName="LevelTwoTextNode" presStyleLbl="node3" presStyleIdx="1" presStyleCnt="4" custLinFactNeighborX="179" custLinFactNeighborY="-37627">
        <dgm:presLayoutVars>
          <dgm:chPref val="3"/>
        </dgm:presLayoutVars>
      </dgm:prSet>
      <dgm:spPr/>
      <dgm:t>
        <a:bodyPr/>
        <a:lstStyle/>
        <a:p>
          <a:endParaRPr lang="es-ES"/>
        </a:p>
      </dgm:t>
    </dgm:pt>
    <dgm:pt modelId="{C0930404-1A48-4EFC-AFFD-67234AF2BA8E}" type="pres">
      <dgm:prSet presAssocID="{AEE4DCB3-272C-468B-88E4-88EDDAA7C412}" presName="level3hierChild" presStyleCnt="0"/>
      <dgm:spPr/>
    </dgm:pt>
    <dgm:pt modelId="{8EB53D86-09FB-4EC3-A3F5-87DFD9F42861}" type="pres">
      <dgm:prSet presAssocID="{13B34D72-7D9C-4AD2-AE39-C11EB201DE28}" presName="conn2-1" presStyleLbl="parChTrans1D2" presStyleIdx="1" presStyleCnt="2"/>
      <dgm:spPr/>
      <dgm:t>
        <a:bodyPr/>
        <a:lstStyle/>
        <a:p>
          <a:endParaRPr lang="es-ES"/>
        </a:p>
      </dgm:t>
    </dgm:pt>
    <dgm:pt modelId="{A814BA63-3EE4-4315-82A5-7AE5C6C58EDC}" type="pres">
      <dgm:prSet presAssocID="{13B34D72-7D9C-4AD2-AE39-C11EB201DE28}" presName="connTx" presStyleLbl="parChTrans1D2" presStyleIdx="1" presStyleCnt="2"/>
      <dgm:spPr/>
      <dgm:t>
        <a:bodyPr/>
        <a:lstStyle/>
        <a:p>
          <a:endParaRPr lang="es-ES"/>
        </a:p>
      </dgm:t>
    </dgm:pt>
    <dgm:pt modelId="{2B81E6F7-2015-4018-8497-AFA9F4EF667A}" type="pres">
      <dgm:prSet presAssocID="{7C339677-DE4C-4A9A-8091-F85244B50B5D}" presName="root2" presStyleCnt="0"/>
      <dgm:spPr/>
    </dgm:pt>
    <dgm:pt modelId="{AC9BF039-EABB-481D-99DD-6D6227FF7478}" type="pres">
      <dgm:prSet presAssocID="{7C339677-DE4C-4A9A-8091-F85244B50B5D}" presName="LevelTwoTextNode" presStyleLbl="node2" presStyleIdx="1" presStyleCnt="2" custLinFactNeighborX="1649" custLinFactNeighborY="44595">
        <dgm:presLayoutVars>
          <dgm:chPref val="3"/>
        </dgm:presLayoutVars>
      </dgm:prSet>
      <dgm:spPr/>
      <dgm:t>
        <a:bodyPr/>
        <a:lstStyle/>
        <a:p>
          <a:endParaRPr lang="es-ES"/>
        </a:p>
      </dgm:t>
    </dgm:pt>
    <dgm:pt modelId="{92602A08-2A68-4C26-88D0-FAF90CD5FAAF}" type="pres">
      <dgm:prSet presAssocID="{7C339677-DE4C-4A9A-8091-F85244B50B5D}" presName="level3hierChild" presStyleCnt="0"/>
      <dgm:spPr/>
    </dgm:pt>
    <dgm:pt modelId="{3FDF007A-9ED6-4AE8-AC48-C2331A87246F}" type="pres">
      <dgm:prSet presAssocID="{5D8EAEFD-8D3A-4FE7-AF50-4B552E573363}" presName="conn2-1" presStyleLbl="parChTrans1D3" presStyleIdx="2" presStyleCnt="4"/>
      <dgm:spPr/>
      <dgm:t>
        <a:bodyPr/>
        <a:lstStyle/>
        <a:p>
          <a:endParaRPr lang="es-ES"/>
        </a:p>
      </dgm:t>
    </dgm:pt>
    <dgm:pt modelId="{3A52E9F0-0FF5-4CFC-8200-E12D56307D0E}" type="pres">
      <dgm:prSet presAssocID="{5D8EAEFD-8D3A-4FE7-AF50-4B552E573363}" presName="connTx" presStyleLbl="parChTrans1D3" presStyleIdx="2" presStyleCnt="4"/>
      <dgm:spPr/>
      <dgm:t>
        <a:bodyPr/>
        <a:lstStyle/>
        <a:p>
          <a:endParaRPr lang="es-ES"/>
        </a:p>
      </dgm:t>
    </dgm:pt>
    <dgm:pt modelId="{190C6A0A-987D-4903-9F29-BBD8BD5923EA}" type="pres">
      <dgm:prSet presAssocID="{24315B26-6365-47B7-B940-61664003E8EF}" presName="root2" presStyleCnt="0"/>
      <dgm:spPr/>
    </dgm:pt>
    <dgm:pt modelId="{800431FE-7DC5-443B-8BFF-4AF2B1136C19}" type="pres">
      <dgm:prSet presAssocID="{24315B26-6365-47B7-B940-61664003E8EF}" presName="LevelTwoTextNode" presStyleLbl="node3" presStyleIdx="2" presStyleCnt="4" custLinFactNeighborY="40775">
        <dgm:presLayoutVars>
          <dgm:chPref val="3"/>
        </dgm:presLayoutVars>
      </dgm:prSet>
      <dgm:spPr/>
      <dgm:t>
        <a:bodyPr/>
        <a:lstStyle/>
        <a:p>
          <a:endParaRPr lang="es-ES"/>
        </a:p>
      </dgm:t>
    </dgm:pt>
    <dgm:pt modelId="{FA0EDCCD-C000-4770-8625-6F18A80067CE}" type="pres">
      <dgm:prSet presAssocID="{24315B26-6365-47B7-B940-61664003E8EF}" presName="level3hierChild" presStyleCnt="0"/>
      <dgm:spPr/>
    </dgm:pt>
    <dgm:pt modelId="{93D43D66-B4AC-49A7-9895-4943683B89A9}" type="pres">
      <dgm:prSet presAssocID="{F2BD474B-3976-489C-81D1-7C5C4B8B4BC0}" presName="conn2-1" presStyleLbl="parChTrans1D3" presStyleIdx="3" presStyleCnt="4"/>
      <dgm:spPr/>
      <dgm:t>
        <a:bodyPr/>
        <a:lstStyle/>
        <a:p>
          <a:endParaRPr lang="es-ES"/>
        </a:p>
      </dgm:t>
    </dgm:pt>
    <dgm:pt modelId="{03FF4E81-6D36-4962-87FE-FB99F241A12B}" type="pres">
      <dgm:prSet presAssocID="{F2BD474B-3976-489C-81D1-7C5C4B8B4BC0}" presName="connTx" presStyleLbl="parChTrans1D3" presStyleIdx="3" presStyleCnt="4"/>
      <dgm:spPr/>
      <dgm:t>
        <a:bodyPr/>
        <a:lstStyle/>
        <a:p>
          <a:endParaRPr lang="es-ES"/>
        </a:p>
      </dgm:t>
    </dgm:pt>
    <dgm:pt modelId="{467EEA8B-5507-4E61-8AB8-4F77E3106C75}" type="pres">
      <dgm:prSet presAssocID="{A7342DD6-DB00-4525-80E3-8BD9946BF575}" presName="root2" presStyleCnt="0"/>
      <dgm:spPr/>
    </dgm:pt>
    <dgm:pt modelId="{253F839E-984A-4AB1-B38D-84F2C6A411FC}" type="pres">
      <dgm:prSet presAssocID="{A7342DD6-DB00-4525-80E3-8BD9946BF575}" presName="LevelTwoTextNode" presStyleLbl="node3" presStyleIdx="3" presStyleCnt="4" custLinFactNeighborY="67603">
        <dgm:presLayoutVars>
          <dgm:chPref val="3"/>
        </dgm:presLayoutVars>
      </dgm:prSet>
      <dgm:spPr/>
      <dgm:t>
        <a:bodyPr/>
        <a:lstStyle/>
        <a:p>
          <a:endParaRPr lang="es-ES"/>
        </a:p>
      </dgm:t>
    </dgm:pt>
    <dgm:pt modelId="{25C74F08-91BA-47E4-A3BD-5FD058789754}" type="pres">
      <dgm:prSet presAssocID="{A7342DD6-DB00-4525-80E3-8BD9946BF575}" presName="level3hierChild" presStyleCnt="0"/>
      <dgm:spPr/>
    </dgm:pt>
  </dgm:ptLst>
  <dgm:cxnLst>
    <dgm:cxn modelId="{EBC09645-5CFA-4F54-905F-A3B745D46609}" type="presOf" srcId="{F2BD474B-3976-489C-81D1-7C5C4B8B4BC0}" destId="{93D43D66-B4AC-49A7-9895-4943683B89A9}" srcOrd="0" destOrd="0" presId="urn:microsoft.com/office/officeart/2005/8/layout/hierarchy2"/>
    <dgm:cxn modelId="{F9F49F10-F1B8-4794-82CD-B2CA79EFD503}" type="presOf" srcId="{F2BD474B-3976-489C-81D1-7C5C4B8B4BC0}" destId="{03FF4E81-6D36-4962-87FE-FB99F241A12B}" srcOrd="1" destOrd="0" presId="urn:microsoft.com/office/officeart/2005/8/layout/hierarchy2"/>
    <dgm:cxn modelId="{AFAACA13-76CE-48DD-A58F-A8CB2CC397E7}" type="presOf" srcId="{459989B7-B90A-4FA1-B942-820A84B707C5}" destId="{52C48AD2-6A6B-4EB0-93AE-A0C47140AD3C}" srcOrd="0" destOrd="0" presId="urn:microsoft.com/office/officeart/2005/8/layout/hierarchy2"/>
    <dgm:cxn modelId="{8BF3ABC2-3DBD-409A-B288-979A5BFB1016}" srcId="{41A53A79-03FE-4D57-A907-44931BA5A98F}" destId="{459989B7-B90A-4FA1-B942-820A84B707C5}" srcOrd="0" destOrd="0" parTransId="{023DE9D4-362C-4D6C-BC5C-97DE7943D270}" sibTransId="{E6E4DCA7-D04B-41E0-B80D-0C3CD5CB8C76}"/>
    <dgm:cxn modelId="{BBE859F8-D3E7-4137-A97C-DBC98FF9F2FA}" type="presOf" srcId="{41A53A79-03FE-4D57-A907-44931BA5A98F}" destId="{B98B03DC-017B-4364-AEBD-1AF1EF6ED13C}" srcOrd="0" destOrd="0" presId="urn:microsoft.com/office/officeart/2005/8/layout/hierarchy2"/>
    <dgm:cxn modelId="{35CA5609-94B2-464C-80F0-F5845658FDB6}" type="presOf" srcId="{5D8EAEFD-8D3A-4FE7-AF50-4B552E573363}" destId="{3FDF007A-9ED6-4AE8-AC48-C2331A87246F}" srcOrd="0" destOrd="0" presId="urn:microsoft.com/office/officeart/2005/8/layout/hierarchy2"/>
    <dgm:cxn modelId="{CF12B8B3-66D1-4EBE-B87E-8A4B5B1917FE}" type="presOf" srcId="{C399E9AB-6D3A-474A-A55D-AA4EF98FC84E}" destId="{D23B1C30-2B9C-4E8C-B1F0-0AB6A971DDE6}" srcOrd="1" destOrd="0" presId="urn:microsoft.com/office/officeart/2005/8/layout/hierarchy2"/>
    <dgm:cxn modelId="{A94FC012-899F-4A38-B93B-20B8AC5ACF40}" type="presOf" srcId="{7C339677-DE4C-4A9A-8091-F85244B50B5D}" destId="{AC9BF039-EABB-481D-99DD-6D6227FF7478}" srcOrd="0" destOrd="0" presId="urn:microsoft.com/office/officeart/2005/8/layout/hierarchy2"/>
    <dgm:cxn modelId="{02C36231-E46A-4AAC-9019-8317B41134D5}" srcId="{604CE4B6-C342-4A21-824C-64F7FE58EE39}" destId="{43C12CEC-56AE-4BC0-A6C3-94F9108F39ED}" srcOrd="0" destOrd="0" parTransId="{BA689066-57D8-44D3-8ADE-F838AE43F105}" sibTransId="{401A96FE-B085-4DED-9B11-B5B8D3D18068}"/>
    <dgm:cxn modelId="{F25054E5-D5C3-41AF-8634-AE8BE73B23BA}" type="presOf" srcId="{023DE9D4-362C-4D6C-BC5C-97DE7943D270}" destId="{631D2A09-4ACA-4093-BE54-24B05D997A0F}" srcOrd="0" destOrd="0" presId="urn:microsoft.com/office/officeart/2005/8/layout/hierarchy2"/>
    <dgm:cxn modelId="{F8C05264-2060-4EA2-A040-7258CFE3DA11}" type="presOf" srcId="{13B34D72-7D9C-4AD2-AE39-C11EB201DE28}" destId="{A814BA63-3EE4-4315-82A5-7AE5C6C58EDC}" srcOrd="1" destOrd="0" presId="urn:microsoft.com/office/officeart/2005/8/layout/hierarchy2"/>
    <dgm:cxn modelId="{AF2AB1E5-15A8-4557-863C-111392B6738D}" type="presOf" srcId="{DFFD9279-FAB4-4A2F-9465-1F10FDA3AF90}" destId="{43AF66E8-2359-4D8C-91DA-94D62897BC77}" srcOrd="0" destOrd="0" presId="urn:microsoft.com/office/officeart/2005/8/layout/hierarchy2"/>
    <dgm:cxn modelId="{5DC31E41-F5C1-4894-9099-5541D2F00E23}" srcId="{43C12CEC-56AE-4BC0-A6C3-94F9108F39ED}" destId="{41A53A79-03FE-4D57-A907-44931BA5A98F}" srcOrd="0" destOrd="0" parTransId="{C399E9AB-6D3A-474A-A55D-AA4EF98FC84E}" sibTransId="{CE6A876B-61BC-4C5E-BC56-81EF1E70D3D4}"/>
    <dgm:cxn modelId="{526D75C1-6544-4507-AA53-FD5053BE8AEA}" type="presOf" srcId="{DFFD9279-FAB4-4A2F-9465-1F10FDA3AF90}" destId="{CAC882AA-FC6E-41A8-9EEB-4B91F30E7C34}" srcOrd="1" destOrd="0" presId="urn:microsoft.com/office/officeart/2005/8/layout/hierarchy2"/>
    <dgm:cxn modelId="{181FFC2C-F629-443B-B76C-E8F686BD1E1C}" srcId="{43C12CEC-56AE-4BC0-A6C3-94F9108F39ED}" destId="{7C339677-DE4C-4A9A-8091-F85244B50B5D}" srcOrd="1" destOrd="0" parTransId="{13B34D72-7D9C-4AD2-AE39-C11EB201DE28}" sibTransId="{4AE5470F-1919-4463-8D77-C94A0FB678A6}"/>
    <dgm:cxn modelId="{0D14BCD4-C192-4391-BA62-C1317E075682}" type="presOf" srcId="{43C12CEC-56AE-4BC0-A6C3-94F9108F39ED}" destId="{6706FC9A-272C-4F57-88F1-D4728FEE8041}" srcOrd="0" destOrd="0" presId="urn:microsoft.com/office/officeart/2005/8/layout/hierarchy2"/>
    <dgm:cxn modelId="{A99E760F-543A-4869-A639-1B68E6B8D8D2}" type="presOf" srcId="{023DE9D4-362C-4D6C-BC5C-97DE7943D270}" destId="{7DB51A35-5539-4CCC-AF51-5B00B65B38CB}" srcOrd="1" destOrd="0" presId="urn:microsoft.com/office/officeart/2005/8/layout/hierarchy2"/>
    <dgm:cxn modelId="{2BDC4B84-04C7-4385-A45E-3EFD1E5CCB98}" type="presOf" srcId="{AEE4DCB3-272C-468B-88E4-88EDDAA7C412}" destId="{60EB0C96-BA35-446F-A9F5-E006C355D400}" srcOrd="0" destOrd="0" presId="urn:microsoft.com/office/officeart/2005/8/layout/hierarchy2"/>
    <dgm:cxn modelId="{BCCAB0B4-32D8-462D-9A12-2184A9DAE950}" type="presOf" srcId="{604CE4B6-C342-4A21-824C-64F7FE58EE39}" destId="{6B9E5E1C-92E5-4944-A516-0471FEE95301}" srcOrd="0" destOrd="0" presId="urn:microsoft.com/office/officeart/2005/8/layout/hierarchy2"/>
    <dgm:cxn modelId="{96D878D8-170A-464F-A94F-83966E5EA068}" srcId="{7C339677-DE4C-4A9A-8091-F85244B50B5D}" destId="{A7342DD6-DB00-4525-80E3-8BD9946BF575}" srcOrd="1" destOrd="0" parTransId="{F2BD474B-3976-489C-81D1-7C5C4B8B4BC0}" sibTransId="{8C3DF4B8-7D22-4215-805A-B38683E061E9}"/>
    <dgm:cxn modelId="{EB21278D-F067-43F1-9C7E-F411D636AA9C}" type="presOf" srcId="{24315B26-6365-47B7-B940-61664003E8EF}" destId="{800431FE-7DC5-443B-8BFF-4AF2B1136C19}" srcOrd="0" destOrd="0" presId="urn:microsoft.com/office/officeart/2005/8/layout/hierarchy2"/>
    <dgm:cxn modelId="{4F4C658D-70DB-441B-A0BF-3AB375B632E9}" type="presOf" srcId="{13B34D72-7D9C-4AD2-AE39-C11EB201DE28}" destId="{8EB53D86-09FB-4EC3-A3F5-87DFD9F42861}" srcOrd="0" destOrd="0" presId="urn:microsoft.com/office/officeart/2005/8/layout/hierarchy2"/>
    <dgm:cxn modelId="{86555F6F-3597-44DB-B88D-3D970AF8EEDE}" type="presOf" srcId="{A7342DD6-DB00-4525-80E3-8BD9946BF575}" destId="{253F839E-984A-4AB1-B38D-84F2C6A411FC}" srcOrd="0" destOrd="0" presId="urn:microsoft.com/office/officeart/2005/8/layout/hierarchy2"/>
    <dgm:cxn modelId="{7C9C6DA6-2353-446E-9F6E-E6279AACC0B2}" type="presOf" srcId="{5D8EAEFD-8D3A-4FE7-AF50-4B552E573363}" destId="{3A52E9F0-0FF5-4CFC-8200-E12D56307D0E}" srcOrd="1" destOrd="0" presId="urn:microsoft.com/office/officeart/2005/8/layout/hierarchy2"/>
    <dgm:cxn modelId="{18FC3EF9-A1FF-48D4-B360-EB83DFF82552}" srcId="{7C339677-DE4C-4A9A-8091-F85244B50B5D}" destId="{24315B26-6365-47B7-B940-61664003E8EF}" srcOrd="0" destOrd="0" parTransId="{5D8EAEFD-8D3A-4FE7-AF50-4B552E573363}" sibTransId="{8AF91E3B-4C95-45D4-8507-540D6ADDA2F1}"/>
    <dgm:cxn modelId="{05769B57-8843-4FF5-BD9F-99219881DF04}" type="presOf" srcId="{C399E9AB-6D3A-474A-A55D-AA4EF98FC84E}" destId="{D2012A15-5EC4-4B73-BA5D-4E46E1A450BB}" srcOrd="0" destOrd="0" presId="urn:microsoft.com/office/officeart/2005/8/layout/hierarchy2"/>
    <dgm:cxn modelId="{5F055921-9ECF-4FFB-90FE-2EFE6CB5822C}" srcId="{41A53A79-03FE-4D57-A907-44931BA5A98F}" destId="{AEE4DCB3-272C-468B-88E4-88EDDAA7C412}" srcOrd="1" destOrd="0" parTransId="{DFFD9279-FAB4-4A2F-9465-1F10FDA3AF90}" sibTransId="{4D3D397A-4B05-4119-A72F-3387AB8298E0}"/>
    <dgm:cxn modelId="{92263E26-6A95-45B2-9C96-4AA94586F173}" type="presParOf" srcId="{6B9E5E1C-92E5-4944-A516-0471FEE95301}" destId="{08F4A00E-C3FC-42FC-B190-E5F09C3A2557}" srcOrd="0" destOrd="0" presId="urn:microsoft.com/office/officeart/2005/8/layout/hierarchy2"/>
    <dgm:cxn modelId="{392B6E8C-56FE-4DCF-BBBF-F5D731A70857}" type="presParOf" srcId="{08F4A00E-C3FC-42FC-B190-E5F09C3A2557}" destId="{6706FC9A-272C-4F57-88F1-D4728FEE8041}" srcOrd="0" destOrd="0" presId="urn:microsoft.com/office/officeart/2005/8/layout/hierarchy2"/>
    <dgm:cxn modelId="{6D8CFCE7-7EB3-4AF3-8781-746607DDD698}" type="presParOf" srcId="{08F4A00E-C3FC-42FC-B190-E5F09C3A2557}" destId="{35E4AF02-8CD5-49DC-AC44-2128746467D3}" srcOrd="1" destOrd="0" presId="urn:microsoft.com/office/officeart/2005/8/layout/hierarchy2"/>
    <dgm:cxn modelId="{468CC4EA-FDE3-4D7C-A0D8-2713F8A4899E}" type="presParOf" srcId="{35E4AF02-8CD5-49DC-AC44-2128746467D3}" destId="{D2012A15-5EC4-4B73-BA5D-4E46E1A450BB}" srcOrd="0" destOrd="0" presId="urn:microsoft.com/office/officeart/2005/8/layout/hierarchy2"/>
    <dgm:cxn modelId="{0A5F7113-D598-40C9-A4FD-F81FE654E1D8}" type="presParOf" srcId="{D2012A15-5EC4-4B73-BA5D-4E46E1A450BB}" destId="{D23B1C30-2B9C-4E8C-B1F0-0AB6A971DDE6}" srcOrd="0" destOrd="0" presId="urn:microsoft.com/office/officeart/2005/8/layout/hierarchy2"/>
    <dgm:cxn modelId="{EBEAB39E-D4BB-4FCE-809B-9983315F5308}" type="presParOf" srcId="{35E4AF02-8CD5-49DC-AC44-2128746467D3}" destId="{7F9A6CFA-ED67-4E18-AD5F-0F00AD98BC65}" srcOrd="1" destOrd="0" presId="urn:microsoft.com/office/officeart/2005/8/layout/hierarchy2"/>
    <dgm:cxn modelId="{5789BECF-E12C-4D31-BE1E-A1781224EC2E}" type="presParOf" srcId="{7F9A6CFA-ED67-4E18-AD5F-0F00AD98BC65}" destId="{B98B03DC-017B-4364-AEBD-1AF1EF6ED13C}" srcOrd="0" destOrd="0" presId="urn:microsoft.com/office/officeart/2005/8/layout/hierarchy2"/>
    <dgm:cxn modelId="{C0DC77BC-79B3-4D8B-84CD-1E87A81A7F53}" type="presParOf" srcId="{7F9A6CFA-ED67-4E18-AD5F-0F00AD98BC65}" destId="{72936457-BF35-49E9-B758-9A025EA23D98}" srcOrd="1" destOrd="0" presId="urn:microsoft.com/office/officeart/2005/8/layout/hierarchy2"/>
    <dgm:cxn modelId="{954E7FFF-C185-42C6-BC64-6E4C7322B78C}" type="presParOf" srcId="{72936457-BF35-49E9-B758-9A025EA23D98}" destId="{631D2A09-4ACA-4093-BE54-24B05D997A0F}" srcOrd="0" destOrd="0" presId="urn:microsoft.com/office/officeart/2005/8/layout/hierarchy2"/>
    <dgm:cxn modelId="{D99A1C0C-96AF-4D95-906C-2709A21583F9}" type="presParOf" srcId="{631D2A09-4ACA-4093-BE54-24B05D997A0F}" destId="{7DB51A35-5539-4CCC-AF51-5B00B65B38CB}" srcOrd="0" destOrd="0" presId="urn:microsoft.com/office/officeart/2005/8/layout/hierarchy2"/>
    <dgm:cxn modelId="{4A335F10-01CC-4553-BF47-3DF5874AAFE4}" type="presParOf" srcId="{72936457-BF35-49E9-B758-9A025EA23D98}" destId="{DDA526C3-F7C0-42BF-B2AA-595C5769729A}" srcOrd="1" destOrd="0" presId="urn:microsoft.com/office/officeart/2005/8/layout/hierarchy2"/>
    <dgm:cxn modelId="{5B1921D7-251D-4CC7-9E70-37E5D1F35D11}" type="presParOf" srcId="{DDA526C3-F7C0-42BF-B2AA-595C5769729A}" destId="{52C48AD2-6A6B-4EB0-93AE-A0C47140AD3C}" srcOrd="0" destOrd="0" presId="urn:microsoft.com/office/officeart/2005/8/layout/hierarchy2"/>
    <dgm:cxn modelId="{2656AA24-6CD0-4F17-A730-BC22AAB63B88}" type="presParOf" srcId="{DDA526C3-F7C0-42BF-B2AA-595C5769729A}" destId="{3A8C63DE-23D1-40ED-80C0-7D39234E8523}" srcOrd="1" destOrd="0" presId="urn:microsoft.com/office/officeart/2005/8/layout/hierarchy2"/>
    <dgm:cxn modelId="{DA567AF7-ED1C-4596-9FC2-3D772609B6EC}" type="presParOf" srcId="{72936457-BF35-49E9-B758-9A025EA23D98}" destId="{43AF66E8-2359-4D8C-91DA-94D62897BC77}" srcOrd="2" destOrd="0" presId="urn:microsoft.com/office/officeart/2005/8/layout/hierarchy2"/>
    <dgm:cxn modelId="{518DBFD7-4335-4BA1-BFB1-38B50E347AC4}" type="presParOf" srcId="{43AF66E8-2359-4D8C-91DA-94D62897BC77}" destId="{CAC882AA-FC6E-41A8-9EEB-4B91F30E7C34}" srcOrd="0" destOrd="0" presId="urn:microsoft.com/office/officeart/2005/8/layout/hierarchy2"/>
    <dgm:cxn modelId="{8D66C1E2-9A6A-4A6F-ADDC-B78464E03F50}" type="presParOf" srcId="{72936457-BF35-49E9-B758-9A025EA23D98}" destId="{25DB3B7B-6210-4FD4-ADE2-60949C89CE17}" srcOrd="3" destOrd="0" presId="urn:microsoft.com/office/officeart/2005/8/layout/hierarchy2"/>
    <dgm:cxn modelId="{64C6FE8C-6B0B-418A-8CEC-BA1BB44D5D6F}" type="presParOf" srcId="{25DB3B7B-6210-4FD4-ADE2-60949C89CE17}" destId="{60EB0C96-BA35-446F-A9F5-E006C355D400}" srcOrd="0" destOrd="0" presId="urn:microsoft.com/office/officeart/2005/8/layout/hierarchy2"/>
    <dgm:cxn modelId="{ECDC5A24-257F-411D-B59F-4A57C73F9242}" type="presParOf" srcId="{25DB3B7B-6210-4FD4-ADE2-60949C89CE17}" destId="{C0930404-1A48-4EFC-AFFD-67234AF2BA8E}" srcOrd="1" destOrd="0" presId="urn:microsoft.com/office/officeart/2005/8/layout/hierarchy2"/>
    <dgm:cxn modelId="{08D32120-18BB-4704-9AC9-804A00A86A84}" type="presParOf" srcId="{35E4AF02-8CD5-49DC-AC44-2128746467D3}" destId="{8EB53D86-09FB-4EC3-A3F5-87DFD9F42861}" srcOrd="2" destOrd="0" presId="urn:microsoft.com/office/officeart/2005/8/layout/hierarchy2"/>
    <dgm:cxn modelId="{1915E9F8-BD4D-448C-8415-44750BF83C11}" type="presParOf" srcId="{8EB53D86-09FB-4EC3-A3F5-87DFD9F42861}" destId="{A814BA63-3EE4-4315-82A5-7AE5C6C58EDC}" srcOrd="0" destOrd="0" presId="urn:microsoft.com/office/officeart/2005/8/layout/hierarchy2"/>
    <dgm:cxn modelId="{3C7BE267-6665-43DF-BAA1-AE801817165A}" type="presParOf" srcId="{35E4AF02-8CD5-49DC-AC44-2128746467D3}" destId="{2B81E6F7-2015-4018-8497-AFA9F4EF667A}" srcOrd="3" destOrd="0" presId="urn:microsoft.com/office/officeart/2005/8/layout/hierarchy2"/>
    <dgm:cxn modelId="{CC887269-3FF2-489F-8AE5-E5D2C84A45C2}" type="presParOf" srcId="{2B81E6F7-2015-4018-8497-AFA9F4EF667A}" destId="{AC9BF039-EABB-481D-99DD-6D6227FF7478}" srcOrd="0" destOrd="0" presId="urn:microsoft.com/office/officeart/2005/8/layout/hierarchy2"/>
    <dgm:cxn modelId="{3551BA29-EAE6-4892-8FA8-F96929A38696}" type="presParOf" srcId="{2B81E6F7-2015-4018-8497-AFA9F4EF667A}" destId="{92602A08-2A68-4C26-88D0-FAF90CD5FAAF}" srcOrd="1" destOrd="0" presId="urn:microsoft.com/office/officeart/2005/8/layout/hierarchy2"/>
    <dgm:cxn modelId="{0DA129FA-451E-4522-A4CD-1BB8A3997483}" type="presParOf" srcId="{92602A08-2A68-4C26-88D0-FAF90CD5FAAF}" destId="{3FDF007A-9ED6-4AE8-AC48-C2331A87246F}" srcOrd="0" destOrd="0" presId="urn:microsoft.com/office/officeart/2005/8/layout/hierarchy2"/>
    <dgm:cxn modelId="{00FF0DBC-D047-4DFA-9F40-AAB0495F4811}" type="presParOf" srcId="{3FDF007A-9ED6-4AE8-AC48-C2331A87246F}" destId="{3A52E9F0-0FF5-4CFC-8200-E12D56307D0E}" srcOrd="0" destOrd="0" presId="urn:microsoft.com/office/officeart/2005/8/layout/hierarchy2"/>
    <dgm:cxn modelId="{ACABA7DB-FECC-4ED5-B519-46F264B9694D}" type="presParOf" srcId="{92602A08-2A68-4C26-88D0-FAF90CD5FAAF}" destId="{190C6A0A-987D-4903-9F29-BBD8BD5923EA}" srcOrd="1" destOrd="0" presId="urn:microsoft.com/office/officeart/2005/8/layout/hierarchy2"/>
    <dgm:cxn modelId="{2F523745-4003-4D37-9220-21B984A7A4DD}" type="presParOf" srcId="{190C6A0A-987D-4903-9F29-BBD8BD5923EA}" destId="{800431FE-7DC5-443B-8BFF-4AF2B1136C19}" srcOrd="0" destOrd="0" presId="urn:microsoft.com/office/officeart/2005/8/layout/hierarchy2"/>
    <dgm:cxn modelId="{173CBD74-E80F-4DA4-99D9-7879B2753B3E}" type="presParOf" srcId="{190C6A0A-987D-4903-9F29-BBD8BD5923EA}" destId="{FA0EDCCD-C000-4770-8625-6F18A80067CE}" srcOrd="1" destOrd="0" presId="urn:microsoft.com/office/officeart/2005/8/layout/hierarchy2"/>
    <dgm:cxn modelId="{4B11C3D1-A99E-4E80-803F-0FA47549EFC7}" type="presParOf" srcId="{92602A08-2A68-4C26-88D0-FAF90CD5FAAF}" destId="{93D43D66-B4AC-49A7-9895-4943683B89A9}" srcOrd="2" destOrd="0" presId="urn:microsoft.com/office/officeart/2005/8/layout/hierarchy2"/>
    <dgm:cxn modelId="{0F2FA376-9AD1-4E54-9407-A43B2D5E472F}" type="presParOf" srcId="{93D43D66-B4AC-49A7-9895-4943683B89A9}" destId="{03FF4E81-6D36-4962-87FE-FB99F241A12B}" srcOrd="0" destOrd="0" presId="urn:microsoft.com/office/officeart/2005/8/layout/hierarchy2"/>
    <dgm:cxn modelId="{AC311D46-D75E-4CA8-B481-93A73F367A0A}" type="presParOf" srcId="{92602A08-2A68-4C26-88D0-FAF90CD5FAAF}" destId="{467EEA8B-5507-4E61-8AB8-4F77E3106C75}" srcOrd="3" destOrd="0" presId="urn:microsoft.com/office/officeart/2005/8/layout/hierarchy2"/>
    <dgm:cxn modelId="{734CB4A2-1572-4B39-94B9-F051D00D4FD4}" type="presParOf" srcId="{467EEA8B-5507-4E61-8AB8-4F77E3106C75}" destId="{253F839E-984A-4AB1-B38D-84F2C6A411FC}" srcOrd="0" destOrd="0" presId="urn:microsoft.com/office/officeart/2005/8/layout/hierarchy2"/>
    <dgm:cxn modelId="{1472D98C-0EE8-41C2-A3A6-7F88B1FCDE36}" type="presParOf" srcId="{467EEA8B-5507-4E61-8AB8-4F77E3106C75}" destId="{25C74F08-91BA-47E4-A3BD-5FD058789754}" srcOrd="1" destOrd="0" presId="urn:microsoft.com/office/officeart/2005/8/layout/hierarchy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5D4FCE2-A489-4DCC-B339-642B6689E15E}" type="doc">
      <dgm:prSet loTypeId="urn:microsoft.com/office/officeart/2005/8/layout/hierarchy1" loCatId="hierarchy" qsTypeId="urn:microsoft.com/office/officeart/2005/8/quickstyle/simple3" qsCatId="simple" csTypeId="urn:microsoft.com/office/officeart/2005/8/colors/colorful1" csCatId="colorful" phldr="1"/>
      <dgm:spPr/>
      <dgm:t>
        <a:bodyPr/>
        <a:lstStyle/>
        <a:p>
          <a:endParaRPr lang="es-ES"/>
        </a:p>
      </dgm:t>
    </dgm:pt>
    <dgm:pt modelId="{4F339AED-A4A5-4745-A885-54377DF828A3}">
      <dgm:prSet phldrT="[Texto]" custT="1"/>
      <dgm:spPr/>
      <dgm:t>
        <a:bodyPr/>
        <a:lstStyle/>
        <a:p>
          <a:r>
            <a:rPr lang="es-ES" sz="2000" b="1" dirty="0" smtClean="0">
              <a:solidFill>
                <a:srgbClr val="FF0000"/>
              </a:solidFill>
            </a:rPr>
            <a:t>MEDIDAS DE FRECUENCIA</a:t>
          </a:r>
          <a:endParaRPr lang="es-ES" sz="2000" b="1" dirty="0">
            <a:solidFill>
              <a:srgbClr val="FF0000"/>
            </a:solidFill>
          </a:endParaRPr>
        </a:p>
      </dgm:t>
    </dgm:pt>
    <dgm:pt modelId="{15A8E774-3090-43D5-9260-08ABCC2D2531}" type="parTrans" cxnId="{C4923510-5471-4D5B-8D0B-6D85940AC4F7}">
      <dgm:prSet/>
      <dgm:spPr/>
      <dgm:t>
        <a:bodyPr/>
        <a:lstStyle/>
        <a:p>
          <a:endParaRPr lang="es-ES"/>
        </a:p>
      </dgm:t>
    </dgm:pt>
    <dgm:pt modelId="{B59EAF6B-D21A-41D0-A859-7F0FCAE8E62F}" type="sibTrans" cxnId="{C4923510-5471-4D5B-8D0B-6D85940AC4F7}">
      <dgm:prSet/>
      <dgm:spPr/>
      <dgm:t>
        <a:bodyPr/>
        <a:lstStyle/>
        <a:p>
          <a:endParaRPr lang="es-ES"/>
        </a:p>
      </dgm:t>
    </dgm:pt>
    <dgm:pt modelId="{993A1810-8D82-4CF0-A2F7-A4FB98ED76AA}">
      <dgm:prSet phldrT="[Texto]" custT="1"/>
      <dgm:spPr/>
      <dgm:t>
        <a:bodyPr/>
        <a:lstStyle/>
        <a:p>
          <a:r>
            <a:rPr lang="es-ES" sz="2000" b="1" dirty="0" smtClean="0"/>
            <a:t>Prevalencia</a:t>
          </a:r>
          <a:endParaRPr lang="es-ES" sz="2000" b="1" dirty="0"/>
        </a:p>
      </dgm:t>
    </dgm:pt>
    <dgm:pt modelId="{3CE8BBCF-F74D-4D7B-9720-9E707C62EE06}" type="parTrans" cxnId="{87AC5E37-99AD-4422-92F5-F2B6066BB966}">
      <dgm:prSet/>
      <dgm:spPr/>
      <dgm:t>
        <a:bodyPr/>
        <a:lstStyle/>
        <a:p>
          <a:endParaRPr lang="es-ES"/>
        </a:p>
      </dgm:t>
    </dgm:pt>
    <dgm:pt modelId="{7F5E60D5-5E59-48CF-BDCC-74CFAFCDD335}" type="sibTrans" cxnId="{87AC5E37-99AD-4422-92F5-F2B6066BB966}">
      <dgm:prSet/>
      <dgm:spPr/>
      <dgm:t>
        <a:bodyPr/>
        <a:lstStyle/>
        <a:p>
          <a:endParaRPr lang="es-ES"/>
        </a:p>
      </dgm:t>
    </dgm:pt>
    <dgm:pt modelId="{A2D452BA-C929-415E-B4FA-B4AAACF18AED}">
      <dgm:prSet phldrT="[Texto]" custT="1"/>
      <dgm:spPr/>
      <dgm:t>
        <a:bodyPr/>
        <a:lstStyle/>
        <a:p>
          <a:r>
            <a:rPr lang="es-ES" sz="2000" dirty="0" smtClean="0"/>
            <a:t>Puntual</a:t>
          </a:r>
          <a:endParaRPr lang="es-ES" sz="2000" dirty="0"/>
        </a:p>
      </dgm:t>
    </dgm:pt>
    <dgm:pt modelId="{7F8371D1-41E2-4139-8862-B80C95F679CE}" type="parTrans" cxnId="{66BDD4D1-9055-4A81-836D-69AC4A3BBACC}">
      <dgm:prSet/>
      <dgm:spPr/>
      <dgm:t>
        <a:bodyPr/>
        <a:lstStyle/>
        <a:p>
          <a:endParaRPr lang="es-ES"/>
        </a:p>
      </dgm:t>
    </dgm:pt>
    <dgm:pt modelId="{8F5C3293-2591-4783-ABDA-07973C9A317E}" type="sibTrans" cxnId="{66BDD4D1-9055-4A81-836D-69AC4A3BBACC}">
      <dgm:prSet/>
      <dgm:spPr/>
      <dgm:t>
        <a:bodyPr/>
        <a:lstStyle/>
        <a:p>
          <a:endParaRPr lang="es-ES"/>
        </a:p>
      </dgm:t>
    </dgm:pt>
    <dgm:pt modelId="{F2760A19-C146-4B68-AE2D-2DC3E595FA55}">
      <dgm:prSet phldrT="[Texto]" custT="1"/>
      <dgm:spPr/>
      <dgm:t>
        <a:bodyPr/>
        <a:lstStyle/>
        <a:p>
          <a:r>
            <a:rPr lang="es-ES" sz="2000" dirty="0" err="1" smtClean="0"/>
            <a:t>Lápsica</a:t>
          </a:r>
          <a:endParaRPr lang="es-ES" sz="2000" dirty="0"/>
        </a:p>
      </dgm:t>
    </dgm:pt>
    <dgm:pt modelId="{326BC2FC-9C36-4693-99CE-6FAE57B4C424}" type="parTrans" cxnId="{0EBB3F22-E8A3-4A33-A4CC-F074B8C8C03B}">
      <dgm:prSet/>
      <dgm:spPr/>
      <dgm:t>
        <a:bodyPr/>
        <a:lstStyle/>
        <a:p>
          <a:endParaRPr lang="es-ES"/>
        </a:p>
      </dgm:t>
    </dgm:pt>
    <dgm:pt modelId="{9F292FDA-E51E-4B42-B0A3-02E8CD5B8F95}" type="sibTrans" cxnId="{0EBB3F22-E8A3-4A33-A4CC-F074B8C8C03B}">
      <dgm:prSet/>
      <dgm:spPr/>
      <dgm:t>
        <a:bodyPr/>
        <a:lstStyle/>
        <a:p>
          <a:endParaRPr lang="es-ES"/>
        </a:p>
      </dgm:t>
    </dgm:pt>
    <dgm:pt modelId="{E7703211-E05E-413C-9ED3-8E2A72CCC807}">
      <dgm:prSet phldrT="[Texto]" custT="1">
        <dgm:style>
          <a:lnRef idx="2">
            <a:schemeClr val="accent4"/>
          </a:lnRef>
          <a:fillRef idx="1">
            <a:schemeClr val="lt1"/>
          </a:fillRef>
          <a:effectRef idx="0">
            <a:schemeClr val="accent4"/>
          </a:effectRef>
          <a:fontRef idx="minor">
            <a:schemeClr val="dk1"/>
          </a:fontRef>
        </dgm:style>
      </dgm:prSet>
      <dgm:spPr/>
      <dgm:t>
        <a:bodyPr/>
        <a:lstStyle/>
        <a:p>
          <a:r>
            <a:rPr lang="es-ES" sz="2000" b="1" dirty="0" smtClean="0"/>
            <a:t>Incidencia</a:t>
          </a:r>
          <a:endParaRPr lang="es-ES" sz="2000" b="1" dirty="0"/>
        </a:p>
      </dgm:t>
    </dgm:pt>
    <dgm:pt modelId="{8472DD33-B233-4B7C-BACE-8D08E1CCF7BF}" type="parTrans" cxnId="{B599310E-D123-4E3F-BC62-07EBE4E7C17C}">
      <dgm:prSet/>
      <dgm:spPr/>
      <dgm:t>
        <a:bodyPr/>
        <a:lstStyle/>
        <a:p>
          <a:endParaRPr lang="es-ES"/>
        </a:p>
      </dgm:t>
    </dgm:pt>
    <dgm:pt modelId="{FB5EDBE8-BDDD-4CD8-AD6C-E6FE408408D1}" type="sibTrans" cxnId="{B599310E-D123-4E3F-BC62-07EBE4E7C17C}">
      <dgm:prSet/>
      <dgm:spPr/>
      <dgm:t>
        <a:bodyPr/>
        <a:lstStyle/>
        <a:p>
          <a:endParaRPr lang="es-ES"/>
        </a:p>
      </dgm:t>
    </dgm:pt>
    <dgm:pt modelId="{0B93A477-D535-4F7C-A19C-1668D131A87B}">
      <dgm:prSet phldrT="[Texto]" custT="1">
        <dgm:style>
          <a:lnRef idx="2">
            <a:schemeClr val="accent6"/>
          </a:lnRef>
          <a:fillRef idx="1">
            <a:schemeClr val="lt1"/>
          </a:fillRef>
          <a:effectRef idx="0">
            <a:schemeClr val="accent6"/>
          </a:effectRef>
          <a:fontRef idx="minor">
            <a:schemeClr val="dk1"/>
          </a:fontRef>
        </dgm:style>
      </dgm:prSet>
      <dgm:spPr/>
      <dgm:t>
        <a:bodyPr/>
        <a:lstStyle/>
        <a:p>
          <a:r>
            <a:rPr lang="es-ES" sz="2000" dirty="0" smtClean="0"/>
            <a:t>Acumulada</a:t>
          </a:r>
        </a:p>
        <a:p>
          <a:r>
            <a:rPr lang="es-ES" sz="2000" dirty="0" smtClean="0"/>
            <a:t>(IA) </a:t>
          </a:r>
          <a:endParaRPr lang="es-ES" sz="2000" dirty="0"/>
        </a:p>
      </dgm:t>
    </dgm:pt>
    <dgm:pt modelId="{1677D346-D76D-4456-B4F8-FA259F877908}" type="parTrans" cxnId="{B96E69E2-DBE7-411B-AD57-1FEBDEF95DD2}">
      <dgm:prSet/>
      <dgm:spPr/>
      <dgm:t>
        <a:bodyPr/>
        <a:lstStyle/>
        <a:p>
          <a:endParaRPr lang="es-ES"/>
        </a:p>
      </dgm:t>
    </dgm:pt>
    <dgm:pt modelId="{7372E4B0-A424-4643-9FB0-EC03B2840544}" type="sibTrans" cxnId="{B96E69E2-DBE7-411B-AD57-1FEBDEF95DD2}">
      <dgm:prSet/>
      <dgm:spPr/>
      <dgm:t>
        <a:bodyPr/>
        <a:lstStyle/>
        <a:p>
          <a:endParaRPr lang="es-ES"/>
        </a:p>
      </dgm:t>
    </dgm:pt>
    <dgm:pt modelId="{D5EDDD75-5E15-4AAA-9328-3D5D6544898D}">
      <dgm:prSet phldrT="[Texto]" custT="1">
        <dgm:style>
          <a:lnRef idx="2">
            <a:schemeClr val="accent6"/>
          </a:lnRef>
          <a:fillRef idx="1">
            <a:schemeClr val="lt1"/>
          </a:fillRef>
          <a:effectRef idx="0">
            <a:schemeClr val="accent6"/>
          </a:effectRef>
          <a:fontRef idx="minor">
            <a:schemeClr val="dk1"/>
          </a:fontRef>
        </dgm:style>
      </dgm:prSet>
      <dgm:spPr/>
      <dgm:t>
        <a:bodyPr/>
        <a:lstStyle/>
        <a:p>
          <a:r>
            <a:rPr lang="es-ES" sz="2000" dirty="0" smtClean="0"/>
            <a:t>Tasa de incidencia (TI)</a:t>
          </a:r>
          <a:endParaRPr lang="es-ES" sz="2000" dirty="0"/>
        </a:p>
      </dgm:t>
    </dgm:pt>
    <dgm:pt modelId="{75D5271E-28A6-4354-A6A3-6FCA4D4742BE}" type="parTrans" cxnId="{B435F2C1-E260-48B8-A9E9-33A68FA99EC1}">
      <dgm:prSet/>
      <dgm:spPr/>
      <dgm:t>
        <a:bodyPr/>
        <a:lstStyle/>
        <a:p>
          <a:endParaRPr lang="es-ES"/>
        </a:p>
      </dgm:t>
    </dgm:pt>
    <dgm:pt modelId="{2F3B0906-30D2-46FD-944C-952AAECF7ECA}" type="sibTrans" cxnId="{B435F2C1-E260-48B8-A9E9-33A68FA99EC1}">
      <dgm:prSet/>
      <dgm:spPr/>
      <dgm:t>
        <a:bodyPr/>
        <a:lstStyle/>
        <a:p>
          <a:endParaRPr lang="es-ES"/>
        </a:p>
      </dgm:t>
    </dgm:pt>
    <dgm:pt modelId="{A804D1C7-5809-43F3-BC84-A3AE687FCB48}" type="pres">
      <dgm:prSet presAssocID="{85D4FCE2-A489-4DCC-B339-642B6689E15E}" presName="hierChild1" presStyleCnt="0">
        <dgm:presLayoutVars>
          <dgm:chPref val="1"/>
          <dgm:dir/>
          <dgm:animOne val="branch"/>
          <dgm:animLvl val="lvl"/>
          <dgm:resizeHandles/>
        </dgm:presLayoutVars>
      </dgm:prSet>
      <dgm:spPr/>
      <dgm:t>
        <a:bodyPr/>
        <a:lstStyle/>
        <a:p>
          <a:endParaRPr lang="es-ES"/>
        </a:p>
      </dgm:t>
    </dgm:pt>
    <dgm:pt modelId="{03B7BB0A-36EB-4D14-AA03-F1C09694AD4A}" type="pres">
      <dgm:prSet presAssocID="{4F339AED-A4A5-4745-A885-54377DF828A3}" presName="hierRoot1" presStyleCnt="0"/>
      <dgm:spPr/>
    </dgm:pt>
    <dgm:pt modelId="{D910142B-7AB5-45A7-8897-11BC925D09FB}" type="pres">
      <dgm:prSet presAssocID="{4F339AED-A4A5-4745-A885-54377DF828A3}" presName="composite" presStyleCnt="0"/>
      <dgm:spPr/>
    </dgm:pt>
    <dgm:pt modelId="{A5EC97CA-45E5-4CED-BB71-67EA519C716E}" type="pres">
      <dgm:prSet presAssocID="{4F339AED-A4A5-4745-A885-54377DF828A3}" presName="background" presStyleLbl="node0" presStyleIdx="0" presStyleCnt="1"/>
      <dgm:spPr/>
    </dgm:pt>
    <dgm:pt modelId="{61E51A14-C1A9-4020-9AD2-49AD317707C0}" type="pres">
      <dgm:prSet presAssocID="{4F339AED-A4A5-4745-A885-54377DF828A3}" presName="text" presStyleLbl="fgAcc0" presStyleIdx="0" presStyleCnt="1" custScaleX="116887">
        <dgm:presLayoutVars>
          <dgm:chPref val="3"/>
        </dgm:presLayoutVars>
      </dgm:prSet>
      <dgm:spPr/>
      <dgm:t>
        <a:bodyPr/>
        <a:lstStyle/>
        <a:p>
          <a:endParaRPr lang="es-ES"/>
        </a:p>
      </dgm:t>
    </dgm:pt>
    <dgm:pt modelId="{D0040694-B310-45F0-85A4-9208D9F80DD1}" type="pres">
      <dgm:prSet presAssocID="{4F339AED-A4A5-4745-A885-54377DF828A3}" presName="hierChild2" presStyleCnt="0"/>
      <dgm:spPr/>
    </dgm:pt>
    <dgm:pt modelId="{FBDCF94D-8E00-4611-9F18-7D797CFD8059}" type="pres">
      <dgm:prSet presAssocID="{3CE8BBCF-F74D-4D7B-9720-9E707C62EE06}" presName="Name10" presStyleLbl="parChTrans1D2" presStyleIdx="0" presStyleCnt="2"/>
      <dgm:spPr/>
      <dgm:t>
        <a:bodyPr/>
        <a:lstStyle/>
        <a:p>
          <a:endParaRPr lang="es-ES"/>
        </a:p>
      </dgm:t>
    </dgm:pt>
    <dgm:pt modelId="{5151EB98-952B-48C6-BC05-6E799EC4B725}" type="pres">
      <dgm:prSet presAssocID="{993A1810-8D82-4CF0-A2F7-A4FB98ED76AA}" presName="hierRoot2" presStyleCnt="0"/>
      <dgm:spPr/>
    </dgm:pt>
    <dgm:pt modelId="{5652C671-C77F-4030-BEBC-E6D608ECE9A0}" type="pres">
      <dgm:prSet presAssocID="{993A1810-8D82-4CF0-A2F7-A4FB98ED76AA}" presName="composite2" presStyleCnt="0"/>
      <dgm:spPr/>
    </dgm:pt>
    <dgm:pt modelId="{AAB87BB3-F7E5-481D-9862-E239F12963E7}" type="pres">
      <dgm:prSet presAssocID="{993A1810-8D82-4CF0-A2F7-A4FB98ED76AA}" presName="background2" presStyleLbl="node2" presStyleIdx="0" presStyleCnt="2"/>
      <dgm:spPr/>
    </dgm:pt>
    <dgm:pt modelId="{89D91135-66F3-44F3-8EBB-9BE88F219320}" type="pres">
      <dgm:prSet presAssocID="{993A1810-8D82-4CF0-A2F7-A4FB98ED76AA}" presName="text2" presStyleLbl="fgAcc2" presStyleIdx="0" presStyleCnt="2">
        <dgm:presLayoutVars>
          <dgm:chPref val="3"/>
        </dgm:presLayoutVars>
      </dgm:prSet>
      <dgm:spPr/>
      <dgm:t>
        <a:bodyPr/>
        <a:lstStyle/>
        <a:p>
          <a:endParaRPr lang="es-ES"/>
        </a:p>
      </dgm:t>
    </dgm:pt>
    <dgm:pt modelId="{B5A33951-00B8-4B64-AC57-4AF6330A0DA5}" type="pres">
      <dgm:prSet presAssocID="{993A1810-8D82-4CF0-A2F7-A4FB98ED76AA}" presName="hierChild3" presStyleCnt="0"/>
      <dgm:spPr/>
    </dgm:pt>
    <dgm:pt modelId="{B665EB4D-9788-4006-9BAD-BB851E50382B}" type="pres">
      <dgm:prSet presAssocID="{7F8371D1-41E2-4139-8862-B80C95F679CE}" presName="Name17" presStyleLbl="parChTrans1D3" presStyleIdx="0" presStyleCnt="4"/>
      <dgm:spPr/>
      <dgm:t>
        <a:bodyPr/>
        <a:lstStyle/>
        <a:p>
          <a:endParaRPr lang="es-ES"/>
        </a:p>
      </dgm:t>
    </dgm:pt>
    <dgm:pt modelId="{3B8B5CC2-52BD-4E1B-B109-29A56F3103A2}" type="pres">
      <dgm:prSet presAssocID="{A2D452BA-C929-415E-B4FA-B4AAACF18AED}" presName="hierRoot3" presStyleCnt="0"/>
      <dgm:spPr/>
    </dgm:pt>
    <dgm:pt modelId="{93B82CCB-116C-4AE4-A989-E646325B60B2}" type="pres">
      <dgm:prSet presAssocID="{A2D452BA-C929-415E-B4FA-B4AAACF18AED}" presName="composite3" presStyleCnt="0"/>
      <dgm:spPr/>
    </dgm:pt>
    <dgm:pt modelId="{E21E24CD-EC01-4DED-8450-B8ECC253D40C}" type="pres">
      <dgm:prSet presAssocID="{A2D452BA-C929-415E-B4FA-B4AAACF18AED}" presName="background3" presStyleLbl="node3" presStyleIdx="0" presStyleCnt="4"/>
      <dgm:spPr/>
    </dgm:pt>
    <dgm:pt modelId="{EDF5D1FD-F3DA-4B60-8393-C334B6A3BCC7}" type="pres">
      <dgm:prSet presAssocID="{A2D452BA-C929-415E-B4FA-B4AAACF18AED}" presName="text3" presStyleLbl="fgAcc3" presStyleIdx="0" presStyleCnt="4">
        <dgm:presLayoutVars>
          <dgm:chPref val="3"/>
        </dgm:presLayoutVars>
      </dgm:prSet>
      <dgm:spPr/>
      <dgm:t>
        <a:bodyPr/>
        <a:lstStyle/>
        <a:p>
          <a:endParaRPr lang="es-ES"/>
        </a:p>
      </dgm:t>
    </dgm:pt>
    <dgm:pt modelId="{D24781E4-8362-45C2-8BE8-C594571CE6DF}" type="pres">
      <dgm:prSet presAssocID="{A2D452BA-C929-415E-B4FA-B4AAACF18AED}" presName="hierChild4" presStyleCnt="0"/>
      <dgm:spPr/>
    </dgm:pt>
    <dgm:pt modelId="{E96B95B4-7C2F-403C-8B10-B3FAABFAF33B}" type="pres">
      <dgm:prSet presAssocID="{326BC2FC-9C36-4693-99CE-6FAE57B4C424}" presName="Name17" presStyleLbl="parChTrans1D3" presStyleIdx="1" presStyleCnt="4"/>
      <dgm:spPr/>
      <dgm:t>
        <a:bodyPr/>
        <a:lstStyle/>
        <a:p>
          <a:endParaRPr lang="es-ES"/>
        </a:p>
      </dgm:t>
    </dgm:pt>
    <dgm:pt modelId="{94A3252B-406F-4480-8DB9-9161CBD29D47}" type="pres">
      <dgm:prSet presAssocID="{F2760A19-C146-4B68-AE2D-2DC3E595FA55}" presName="hierRoot3" presStyleCnt="0"/>
      <dgm:spPr/>
    </dgm:pt>
    <dgm:pt modelId="{ACC3320D-BFBC-404B-8486-4C8E8FEF9F4F}" type="pres">
      <dgm:prSet presAssocID="{F2760A19-C146-4B68-AE2D-2DC3E595FA55}" presName="composite3" presStyleCnt="0"/>
      <dgm:spPr/>
    </dgm:pt>
    <dgm:pt modelId="{A2664209-2EAB-4B90-8A71-23073797E225}" type="pres">
      <dgm:prSet presAssocID="{F2760A19-C146-4B68-AE2D-2DC3E595FA55}" presName="background3" presStyleLbl="node3" presStyleIdx="1" presStyleCnt="4"/>
      <dgm:spPr/>
    </dgm:pt>
    <dgm:pt modelId="{31ABD0C4-2F24-489C-AF95-434A60588055}" type="pres">
      <dgm:prSet presAssocID="{F2760A19-C146-4B68-AE2D-2DC3E595FA55}" presName="text3" presStyleLbl="fgAcc3" presStyleIdx="1" presStyleCnt="4">
        <dgm:presLayoutVars>
          <dgm:chPref val="3"/>
        </dgm:presLayoutVars>
      </dgm:prSet>
      <dgm:spPr/>
      <dgm:t>
        <a:bodyPr/>
        <a:lstStyle/>
        <a:p>
          <a:endParaRPr lang="es-ES"/>
        </a:p>
      </dgm:t>
    </dgm:pt>
    <dgm:pt modelId="{99C45506-409C-444B-B079-881AB1936CBD}" type="pres">
      <dgm:prSet presAssocID="{F2760A19-C146-4B68-AE2D-2DC3E595FA55}" presName="hierChild4" presStyleCnt="0"/>
      <dgm:spPr/>
    </dgm:pt>
    <dgm:pt modelId="{CAF1D8C7-64B7-4800-9A15-6B7B5B6A98F5}" type="pres">
      <dgm:prSet presAssocID="{8472DD33-B233-4B7C-BACE-8D08E1CCF7BF}" presName="Name10" presStyleLbl="parChTrans1D2" presStyleIdx="1" presStyleCnt="2"/>
      <dgm:spPr/>
      <dgm:t>
        <a:bodyPr/>
        <a:lstStyle/>
        <a:p>
          <a:endParaRPr lang="es-ES"/>
        </a:p>
      </dgm:t>
    </dgm:pt>
    <dgm:pt modelId="{5A883468-39BF-45F2-A978-4D0526F7F1DD}" type="pres">
      <dgm:prSet presAssocID="{E7703211-E05E-413C-9ED3-8E2A72CCC807}" presName="hierRoot2" presStyleCnt="0"/>
      <dgm:spPr/>
    </dgm:pt>
    <dgm:pt modelId="{36F4AA45-35B0-4856-B085-81CF593A7A42}" type="pres">
      <dgm:prSet presAssocID="{E7703211-E05E-413C-9ED3-8E2A72CCC807}" presName="composite2" presStyleCnt="0"/>
      <dgm:spPr/>
    </dgm:pt>
    <dgm:pt modelId="{81BBB4C5-CC5B-4C7D-844A-AAECCA00A39F}" type="pres">
      <dgm:prSet presAssocID="{E7703211-E05E-413C-9ED3-8E2A72CCC807}" presName="background2" presStyleLbl="node2" presStyleIdx="1" presStyleCnt="2">
        <dgm:style>
          <a:lnRef idx="1">
            <a:schemeClr val="accent4"/>
          </a:lnRef>
          <a:fillRef idx="2">
            <a:schemeClr val="accent4"/>
          </a:fillRef>
          <a:effectRef idx="1">
            <a:schemeClr val="accent4"/>
          </a:effectRef>
          <a:fontRef idx="minor">
            <a:schemeClr val="dk1"/>
          </a:fontRef>
        </dgm:style>
      </dgm:prSet>
      <dgm:spPr/>
    </dgm:pt>
    <dgm:pt modelId="{44B1A7B1-852E-4438-A117-E98B1862D3D2}" type="pres">
      <dgm:prSet presAssocID="{E7703211-E05E-413C-9ED3-8E2A72CCC807}" presName="text2" presStyleLbl="fgAcc2" presStyleIdx="1" presStyleCnt="2">
        <dgm:presLayoutVars>
          <dgm:chPref val="3"/>
        </dgm:presLayoutVars>
      </dgm:prSet>
      <dgm:spPr/>
      <dgm:t>
        <a:bodyPr/>
        <a:lstStyle/>
        <a:p>
          <a:endParaRPr lang="es-ES"/>
        </a:p>
      </dgm:t>
    </dgm:pt>
    <dgm:pt modelId="{1F06391D-96FD-46F3-9A14-55537D44CC2D}" type="pres">
      <dgm:prSet presAssocID="{E7703211-E05E-413C-9ED3-8E2A72CCC807}" presName="hierChild3" presStyleCnt="0"/>
      <dgm:spPr/>
    </dgm:pt>
    <dgm:pt modelId="{A9B0D769-6460-4D59-AD18-0FE01BF5AB26}" type="pres">
      <dgm:prSet presAssocID="{1677D346-D76D-4456-B4F8-FA259F877908}" presName="Name17" presStyleLbl="parChTrans1D3" presStyleIdx="2" presStyleCnt="4"/>
      <dgm:spPr/>
      <dgm:t>
        <a:bodyPr/>
        <a:lstStyle/>
        <a:p>
          <a:endParaRPr lang="es-ES"/>
        </a:p>
      </dgm:t>
    </dgm:pt>
    <dgm:pt modelId="{964B455E-636F-49A0-956F-EED1C9B8D6F4}" type="pres">
      <dgm:prSet presAssocID="{0B93A477-D535-4F7C-A19C-1668D131A87B}" presName="hierRoot3" presStyleCnt="0"/>
      <dgm:spPr/>
    </dgm:pt>
    <dgm:pt modelId="{CFA90639-E252-4DEB-803D-87CCB50D5266}" type="pres">
      <dgm:prSet presAssocID="{0B93A477-D535-4F7C-A19C-1668D131A87B}" presName="composite3" presStyleCnt="0"/>
      <dgm:spPr/>
    </dgm:pt>
    <dgm:pt modelId="{67DC3FE3-DB9C-4697-9F8F-2EAA1AEAD599}" type="pres">
      <dgm:prSet presAssocID="{0B93A477-D535-4F7C-A19C-1668D131A87B}" presName="background3" presStyleLbl="node3" presStyleIdx="2" presStyleCnt="4">
        <dgm:style>
          <a:lnRef idx="1">
            <a:schemeClr val="accent6"/>
          </a:lnRef>
          <a:fillRef idx="2">
            <a:schemeClr val="accent6"/>
          </a:fillRef>
          <a:effectRef idx="1">
            <a:schemeClr val="accent6"/>
          </a:effectRef>
          <a:fontRef idx="minor">
            <a:schemeClr val="dk1"/>
          </a:fontRef>
        </dgm:style>
      </dgm:prSet>
      <dgm:spPr/>
    </dgm:pt>
    <dgm:pt modelId="{DA995CA7-3B2A-4CD0-9481-73A45F6C03F3}" type="pres">
      <dgm:prSet presAssocID="{0B93A477-D535-4F7C-A19C-1668D131A87B}" presName="text3" presStyleLbl="fgAcc3" presStyleIdx="2" presStyleCnt="4">
        <dgm:presLayoutVars>
          <dgm:chPref val="3"/>
        </dgm:presLayoutVars>
      </dgm:prSet>
      <dgm:spPr/>
      <dgm:t>
        <a:bodyPr/>
        <a:lstStyle/>
        <a:p>
          <a:endParaRPr lang="es-ES"/>
        </a:p>
      </dgm:t>
    </dgm:pt>
    <dgm:pt modelId="{7308CA01-0FE9-4892-B119-04B4D006E33F}" type="pres">
      <dgm:prSet presAssocID="{0B93A477-D535-4F7C-A19C-1668D131A87B}" presName="hierChild4" presStyleCnt="0"/>
      <dgm:spPr/>
    </dgm:pt>
    <dgm:pt modelId="{DD367F2D-854E-45B9-A83C-2C668F0859DF}" type="pres">
      <dgm:prSet presAssocID="{75D5271E-28A6-4354-A6A3-6FCA4D4742BE}" presName="Name17" presStyleLbl="parChTrans1D3" presStyleIdx="3" presStyleCnt="4"/>
      <dgm:spPr/>
      <dgm:t>
        <a:bodyPr/>
        <a:lstStyle/>
        <a:p>
          <a:endParaRPr lang="es-ES"/>
        </a:p>
      </dgm:t>
    </dgm:pt>
    <dgm:pt modelId="{94C1350B-457A-4110-84E9-9525462985EA}" type="pres">
      <dgm:prSet presAssocID="{D5EDDD75-5E15-4AAA-9328-3D5D6544898D}" presName="hierRoot3" presStyleCnt="0"/>
      <dgm:spPr/>
    </dgm:pt>
    <dgm:pt modelId="{A1E75458-DD8B-49B4-8364-D309A32A2F38}" type="pres">
      <dgm:prSet presAssocID="{D5EDDD75-5E15-4AAA-9328-3D5D6544898D}" presName="composite3" presStyleCnt="0"/>
      <dgm:spPr/>
    </dgm:pt>
    <dgm:pt modelId="{DEBCEED1-79C6-4BD7-943D-D14DF29B198D}" type="pres">
      <dgm:prSet presAssocID="{D5EDDD75-5E15-4AAA-9328-3D5D6544898D}" presName="background3" presStyleLbl="node3" presStyleIdx="3" presStyleCnt="4">
        <dgm:style>
          <a:lnRef idx="1">
            <a:schemeClr val="accent6"/>
          </a:lnRef>
          <a:fillRef idx="2">
            <a:schemeClr val="accent6"/>
          </a:fillRef>
          <a:effectRef idx="1">
            <a:schemeClr val="accent6"/>
          </a:effectRef>
          <a:fontRef idx="minor">
            <a:schemeClr val="dk1"/>
          </a:fontRef>
        </dgm:style>
      </dgm:prSet>
      <dgm:spPr/>
    </dgm:pt>
    <dgm:pt modelId="{2DD0D4A6-7D91-403D-A326-DA63C337C453}" type="pres">
      <dgm:prSet presAssocID="{D5EDDD75-5E15-4AAA-9328-3D5D6544898D}" presName="text3" presStyleLbl="fgAcc3" presStyleIdx="3" presStyleCnt="4">
        <dgm:presLayoutVars>
          <dgm:chPref val="3"/>
        </dgm:presLayoutVars>
      </dgm:prSet>
      <dgm:spPr/>
      <dgm:t>
        <a:bodyPr/>
        <a:lstStyle/>
        <a:p>
          <a:endParaRPr lang="es-ES"/>
        </a:p>
      </dgm:t>
    </dgm:pt>
    <dgm:pt modelId="{BC7DE75F-8ED7-4213-9D5E-27BB605976F8}" type="pres">
      <dgm:prSet presAssocID="{D5EDDD75-5E15-4AAA-9328-3D5D6544898D}" presName="hierChild4" presStyleCnt="0"/>
      <dgm:spPr/>
    </dgm:pt>
  </dgm:ptLst>
  <dgm:cxnLst>
    <dgm:cxn modelId="{E3282B09-E3EC-4FED-ADA6-CAAB7D826F12}" type="presOf" srcId="{3CE8BBCF-F74D-4D7B-9720-9E707C62EE06}" destId="{FBDCF94D-8E00-4611-9F18-7D797CFD8059}" srcOrd="0" destOrd="0" presId="urn:microsoft.com/office/officeart/2005/8/layout/hierarchy1"/>
    <dgm:cxn modelId="{B599310E-D123-4E3F-BC62-07EBE4E7C17C}" srcId="{4F339AED-A4A5-4745-A885-54377DF828A3}" destId="{E7703211-E05E-413C-9ED3-8E2A72CCC807}" srcOrd="1" destOrd="0" parTransId="{8472DD33-B233-4B7C-BACE-8D08E1CCF7BF}" sibTransId="{FB5EDBE8-BDDD-4CD8-AD6C-E6FE408408D1}"/>
    <dgm:cxn modelId="{D7D7F1D8-14C1-44E3-83E7-5D5090928580}" type="presOf" srcId="{F2760A19-C146-4B68-AE2D-2DC3E595FA55}" destId="{31ABD0C4-2F24-489C-AF95-434A60588055}" srcOrd="0" destOrd="0" presId="urn:microsoft.com/office/officeart/2005/8/layout/hierarchy1"/>
    <dgm:cxn modelId="{EF2770B4-BDB2-4266-B864-879E728D573C}" type="presOf" srcId="{75D5271E-28A6-4354-A6A3-6FCA4D4742BE}" destId="{DD367F2D-854E-45B9-A83C-2C668F0859DF}" srcOrd="0" destOrd="0" presId="urn:microsoft.com/office/officeart/2005/8/layout/hierarchy1"/>
    <dgm:cxn modelId="{81B1BB5B-ECC1-4C84-AC54-D5E2E9FC8FAE}" type="presOf" srcId="{D5EDDD75-5E15-4AAA-9328-3D5D6544898D}" destId="{2DD0D4A6-7D91-403D-A326-DA63C337C453}" srcOrd="0" destOrd="0" presId="urn:microsoft.com/office/officeart/2005/8/layout/hierarchy1"/>
    <dgm:cxn modelId="{7D98E8E9-EFD0-4CB0-AE91-85300ECF96BB}" type="presOf" srcId="{1677D346-D76D-4456-B4F8-FA259F877908}" destId="{A9B0D769-6460-4D59-AD18-0FE01BF5AB26}" srcOrd="0" destOrd="0" presId="urn:microsoft.com/office/officeart/2005/8/layout/hierarchy1"/>
    <dgm:cxn modelId="{66BDD4D1-9055-4A81-836D-69AC4A3BBACC}" srcId="{993A1810-8D82-4CF0-A2F7-A4FB98ED76AA}" destId="{A2D452BA-C929-415E-B4FA-B4AAACF18AED}" srcOrd="0" destOrd="0" parTransId="{7F8371D1-41E2-4139-8862-B80C95F679CE}" sibTransId="{8F5C3293-2591-4783-ABDA-07973C9A317E}"/>
    <dgm:cxn modelId="{93B93387-A452-47B0-AFDF-F48F1A477C7C}" type="presOf" srcId="{4F339AED-A4A5-4745-A885-54377DF828A3}" destId="{61E51A14-C1A9-4020-9AD2-49AD317707C0}" srcOrd="0" destOrd="0" presId="urn:microsoft.com/office/officeart/2005/8/layout/hierarchy1"/>
    <dgm:cxn modelId="{87AC5E37-99AD-4422-92F5-F2B6066BB966}" srcId="{4F339AED-A4A5-4745-A885-54377DF828A3}" destId="{993A1810-8D82-4CF0-A2F7-A4FB98ED76AA}" srcOrd="0" destOrd="0" parTransId="{3CE8BBCF-F74D-4D7B-9720-9E707C62EE06}" sibTransId="{7F5E60D5-5E59-48CF-BDCC-74CFAFCDD335}"/>
    <dgm:cxn modelId="{C4923510-5471-4D5B-8D0B-6D85940AC4F7}" srcId="{85D4FCE2-A489-4DCC-B339-642B6689E15E}" destId="{4F339AED-A4A5-4745-A885-54377DF828A3}" srcOrd="0" destOrd="0" parTransId="{15A8E774-3090-43D5-9260-08ABCC2D2531}" sibTransId="{B59EAF6B-D21A-41D0-A859-7F0FCAE8E62F}"/>
    <dgm:cxn modelId="{E58CAF0B-1599-4B0D-B309-3CAC4AB422BB}" type="presOf" srcId="{85D4FCE2-A489-4DCC-B339-642B6689E15E}" destId="{A804D1C7-5809-43F3-BC84-A3AE687FCB48}" srcOrd="0" destOrd="0" presId="urn:microsoft.com/office/officeart/2005/8/layout/hierarchy1"/>
    <dgm:cxn modelId="{B77291A1-06E3-42F7-A207-5810D5980DD3}" type="presOf" srcId="{326BC2FC-9C36-4693-99CE-6FAE57B4C424}" destId="{E96B95B4-7C2F-403C-8B10-B3FAABFAF33B}" srcOrd="0" destOrd="0" presId="urn:microsoft.com/office/officeart/2005/8/layout/hierarchy1"/>
    <dgm:cxn modelId="{0EBB3F22-E8A3-4A33-A4CC-F074B8C8C03B}" srcId="{993A1810-8D82-4CF0-A2F7-A4FB98ED76AA}" destId="{F2760A19-C146-4B68-AE2D-2DC3E595FA55}" srcOrd="1" destOrd="0" parTransId="{326BC2FC-9C36-4693-99CE-6FAE57B4C424}" sibTransId="{9F292FDA-E51E-4B42-B0A3-02E8CD5B8F95}"/>
    <dgm:cxn modelId="{D7B7431E-8B2B-4276-B0A4-FC918EB83FA3}" type="presOf" srcId="{993A1810-8D82-4CF0-A2F7-A4FB98ED76AA}" destId="{89D91135-66F3-44F3-8EBB-9BE88F219320}" srcOrd="0" destOrd="0" presId="urn:microsoft.com/office/officeart/2005/8/layout/hierarchy1"/>
    <dgm:cxn modelId="{944761FA-0A52-44F5-99A0-B967A79A8403}" type="presOf" srcId="{A2D452BA-C929-415E-B4FA-B4AAACF18AED}" destId="{EDF5D1FD-F3DA-4B60-8393-C334B6A3BCC7}" srcOrd="0" destOrd="0" presId="urn:microsoft.com/office/officeart/2005/8/layout/hierarchy1"/>
    <dgm:cxn modelId="{74495A03-2F82-4C1B-A000-98A8B6917F66}" type="presOf" srcId="{8472DD33-B233-4B7C-BACE-8D08E1CCF7BF}" destId="{CAF1D8C7-64B7-4800-9A15-6B7B5B6A98F5}" srcOrd="0" destOrd="0" presId="urn:microsoft.com/office/officeart/2005/8/layout/hierarchy1"/>
    <dgm:cxn modelId="{BB5684FA-EB59-4C13-94DC-FBFB969AC042}" type="presOf" srcId="{0B93A477-D535-4F7C-A19C-1668D131A87B}" destId="{DA995CA7-3B2A-4CD0-9481-73A45F6C03F3}" srcOrd="0" destOrd="0" presId="urn:microsoft.com/office/officeart/2005/8/layout/hierarchy1"/>
    <dgm:cxn modelId="{972460A0-A525-4B6F-98DB-079A73E03009}" type="presOf" srcId="{7F8371D1-41E2-4139-8862-B80C95F679CE}" destId="{B665EB4D-9788-4006-9BAD-BB851E50382B}" srcOrd="0" destOrd="0" presId="urn:microsoft.com/office/officeart/2005/8/layout/hierarchy1"/>
    <dgm:cxn modelId="{FD527CFF-8CC0-4A07-A649-886C097E8243}" type="presOf" srcId="{E7703211-E05E-413C-9ED3-8E2A72CCC807}" destId="{44B1A7B1-852E-4438-A117-E98B1862D3D2}" srcOrd="0" destOrd="0" presId="urn:microsoft.com/office/officeart/2005/8/layout/hierarchy1"/>
    <dgm:cxn modelId="{B435F2C1-E260-48B8-A9E9-33A68FA99EC1}" srcId="{E7703211-E05E-413C-9ED3-8E2A72CCC807}" destId="{D5EDDD75-5E15-4AAA-9328-3D5D6544898D}" srcOrd="1" destOrd="0" parTransId="{75D5271E-28A6-4354-A6A3-6FCA4D4742BE}" sibTransId="{2F3B0906-30D2-46FD-944C-952AAECF7ECA}"/>
    <dgm:cxn modelId="{B96E69E2-DBE7-411B-AD57-1FEBDEF95DD2}" srcId="{E7703211-E05E-413C-9ED3-8E2A72CCC807}" destId="{0B93A477-D535-4F7C-A19C-1668D131A87B}" srcOrd="0" destOrd="0" parTransId="{1677D346-D76D-4456-B4F8-FA259F877908}" sibTransId="{7372E4B0-A424-4643-9FB0-EC03B2840544}"/>
    <dgm:cxn modelId="{A3E0982E-9F87-48BB-8BCD-1D8F0357A4C6}" type="presParOf" srcId="{A804D1C7-5809-43F3-BC84-A3AE687FCB48}" destId="{03B7BB0A-36EB-4D14-AA03-F1C09694AD4A}" srcOrd="0" destOrd="0" presId="urn:microsoft.com/office/officeart/2005/8/layout/hierarchy1"/>
    <dgm:cxn modelId="{24D66F79-2D5B-4D39-8AA3-82BA0A09DECD}" type="presParOf" srcId="{03B7BB0A-36EB-4D14-AA03-F1C09694AD4A}" destId="{D910142B-7AB5-45A7-8897-11BC925D09FB}" srcOrd="0" destOrd="0" presId="urn:microsoft.com/office/officeart/2005/8/layout/hierarchy1"/>
    <dgm:cxn modelId="{7436FC78-ED90-41C7-8532-9F65DD37A475}" type="presParOf" srcId="{D910142B-7AB5-45A7-8897-11BC925D09FB}" destId="{A5EC97CA-45E5-4CED-BB71-67EA519C716E}" srcOrd="0" destOrd="0" presId="urn:microsoft.com/office/officeart/2005/8/layout/hierarchy1"/>
    <dgm:cxn modelId="{3A5C5718-0509-4A82-9C47-84FFA4C0D37A}" type="presParOf" srcId="{D910142B-7AB5-45A7-8897-11BC925D09FB}" destId="{61E51A14-C1A9-4020-9AD2-49AD317707C0}" srcOrd="1" destOrd="0" presId="urn:microsoft.com/office/officeart/2005/8/layout/hierarchy1"/>
    <dgm:cxn modelId="{2BB4883F-3778-465F-84B2-CBF5251EB47E}" type="presParOf" srcId="{03B7BB0A-36EB-4D14-AA03-F1C09694AD4A}" destId="{D0040694-B310-45F0-85A4-9208D9F80DD1}" srcOrd="1" destOrd="0" presId="urn:microsoft.com/office/officeart/2005/8/layout/hierarchy1"/>
    <dgm:cxn modelId="{EA31D784-96EC-46DC-BD78-39ABB1A74D8D}" type="presParOf" srcId="{D0040694-B310-45F0-85A4-9208D9F80DD1}" destId="{FBDCF94D-8E00-4611-9F18-7D797CFD8059}" srcOrd="0" destOrd="0" presId="urn:microsoft.com/office/officeart/2005/8/layout/hierarchy1"/>
    <dgm:cxn modelId="{E353D0BA-2F86-4936-BB74-39449C52DC23}" type="presParOf" srcId="{D0040694-B310-45F0-85A4-9208D9F80DD1}" destId="{5151EB98-952B-48C6-BC05-6E799EC4B725}" srcOrd="1" destOrd="0" presId="urn:microsoft.com/office/officeart/2005/8/layout/hierarchy1"/>
    <dgm:cxn modelId="{46C1F4AF-7BD4-4D9E-A498-17EB68801B77}" type="presParOf" srcId="{5151EB98-952B-48C6-BC05-6E799EC4B725}" destId="{5652C671-C77F-4030-BEBC-E6D608ECE9A0}" srcOrd="0" destOrd="0" presId="urn:microsoft.com/office/officeart/2005/8/layout/hierarchy1"/>
    <dgm:cxn modelId="{A2D07628-337E-4CD2-95CD-5B62EDC44903}" type="presParOf" srcId="{5652C671-C77F-4030-BEBC-E6D608ECE9A0}" destId="{AAB87BB3-F7E5-481D-9862-E239F12963E7}" srcOrd="0" destOrd="0" presId="urn:microsoft.com/office/officeart/2005/8/layout/hierarchy1"/>
    <dgm:cxn modelId="{8E66D62F-86DE-4AFA-B144-DEE640911B75}" type="presParOf" srcId="{5652C671-C77F-4030-BEBC-E6D608ECE9A0}" destId="{89D91135-66F3-44F3-8EBB-9BE88F219320}" srcOrd="1" destOrd="0" presId="urn:microsoft.com/office/officeart/2005/8/layout/hierarchy1"/>
    <dgm:cxn modelId="{E5B3CEE5-E1A1-4171-96AB-FB01AD05F33F}" type="presParOf" srcId="{5151EB98-952B-48C6-BC05-6E799EC4B725}" destId="{B5A33951-00B8-4B64-AC57-4AF6330A0DA5}" srcOrd="1" destOrd="0" presId="urn:microsoft.com/office/officeart/2005/8/layout/hierarchy1"/>
    <dgm:cxn modelId="{2117ED89-A751-494E-AC77-471629AC91A1}" type="presParOf" srcId="{B5A33951-00B8-4B64-AC57-4AF6330A0DA5}" destId="{B665EB4D-9788-4006-9BAD-BB851E50382B}" srcOrd="0" destOrd="0" presId="urn:microsoft.com/office/officeart/2005/8/layout/hierarchy1"/>
    <dgm:cxn modelId="{E4B55E8E-755F-4DD1-952B-6FC4AD3E3246}" type="presParOf" srcId="{B5A33951-00B8-4B64-AC57-4AF6330A0DA5}" destId="{3B8B5CC2-52BD-4E1B-B109-29A56F3103A2}" srcOrd="1" destOrd="0" presId="urn:microsoft.com/office/officeart/2005/8/layout/hierarchy1"/>
    <dgm:cxn modelId="{732436F1-C52F-40D4-ADBA-C48491AD389D}" type="presParOf" srcId="{3B8B5CC2-52BD-4E1B-B109-29A56F3103A2}" destId="{93B82CCB-116C-4AE4-A989-E646325B60B2}" srcOrd="0" destOrd="0" presId="urn:microsoft.com/office/officeart/2005/8/layout/hierarchy1"/>
    <dgm:cxn modelId="{66CE35CB-5C48-4378-9F81-F9536A47AD50}" type="presParOf" srcId="{93B82CCB-116C-4AE4-A989-E646325B60B2}" destId="{E21E24CD-EC01-4DED-8450-B8ECC253D40C}" srcOrd="0" destOrd="0" presId="urn:microsoft.com/office/officeart/2005/8/layout/hierarchy1"/>
    <dgm:cxn modelId="{4A8F25C1-694C-4322-A156-C612B003336E}" type="presParOf" srcId="{93B82CCB-116C-4AE4-A989-E646325B60B2}" destId="{EDF5D1FD-F3DA-4B60-8393-C334B6A3BCC7}" srcOrd="1" destOrd="0" presId="urn:microsoft.com/office/officeart/2005/8/layout/hierarchy1"/>
    <dgm:cxn modelId="{A5A6D1FD-C46E-4FDA-98BE-CB1C2924207A}" type="presParOf" srcId="{3B8B5CC2-52BD-4E1B-B109-29A56F3103A2}" destId="{D24781E4-8362-45C2-8BE8-C594571CE6DF}" srcOrd="1" destOrd="0" presId="urn:microsoft.com/office/officeart/2005/8/layout/hierarchy1"/>
    <dgm:cxn modelId="{013CB92D-7225-4418-B201-99534CFDD30D}" type="presParOf" srcId="{B5A33951-00B8-4B64-AC57-4AF6330A0DA5}" destId="{E96B95B4-7C2F-403C-8B10-B3FAABFAF33B}" srcOrd="2" destOrd="0" presId="urn:microsoft.com/office/officeart/2005/8/layout/hierarchy1"/>
    <dgm:cxn modelId="{B0A41E97-2AA2-4C15-BAB8-16E559F46EEF}" type="presParOf" srcId="{B5A33951-00B8-4B64-AC57-4AF6330A0DA5}" destId="{94A3252B-406F-4480-8DB9-9161CBD29D47}" srcOrd="3" destOrd="0" presId="urn:microsoft.com/office/officeart/2005/8/layout/hierarchy1"/>
    <dgm:cxn modelId="{7B8B6A50-6EF8-47B1-B521-EDC2FD53673D}" type="presParOf" srcId="{94A3252B-406F-4480-8DB9-9161CBD29D47}" destId="{ACC3320D-BFBC-404B-8486-4C8E8FEF9F4F}" srcOrd="0" destOrd="0" presId="urn:microsoft.com/office/officeart/2005/8/layout/hierarchy1"/>
    <dgm:cxn modelId="{8A9D282E-C842-4164-BA57-446DC3EB9AED}" type="presParOf" srcId="{ACC3320D-BFBC-404B-8486-4C8E8FEF9F4F}" destId="{A2664209-2EAB-4B90-8A71-23073797E225}" srcOrd="0" destOrd="0" presId="urn:microsoft.com/office/officeart/2005/8/layout/hierarchy1"/>
    <dgm:cxn modelId="{DE2D2FD9-800D-4B99-B6AA-A46C95FAE194}" type="presParOf" srcId="{ACC3320D-BFBC-404B-8486-4C8E8FEF9F4F}" destId="{31ABD0C4-2F24-489C-AF95-434A60588055}" srcOrd="1" destOrd="0" presId="urn:microsoft.com/office/officeart/2005/8/layout/hierarchy1"/>
    <dgm:cxn modelId="{AF4CAD11-FE3B-41DD-9AA3-23B2EFB95353}" type="presParOf" srcId="{94A3252B-406F-4480-8DB9-9161CBD29D47}" destId="{99C45506-409C-444B-B079-881AB1936CBD}" srcOrd="1" destOrd="0" presId="urn:microsoft.com/office/officeart/2005/8/layout/hierarchy1"/>
    <dgm:cxn modelId="{5508C589-6C9F-402E-92C9-DAC4B8B7FF1A}" type="presParOf" srcId="{D0040694-B310-45F0-85A4-9208D9F80DD1}" destId="{CAF1D8C7-64B7-4800-9A15-6B7B5B6A98F5}" srcOrd="2" destOrd="0" presId="urn:microsoft.com/office/officeart/2005/8/layout/hierarchy1"/>
    <dgm:cxn modelId="{0F6DF12D-6305-4272-B591-88580ABF1F08}" type="presParOf" srcId="{D0040694-B310-45F0-85A4-9208D9F80DD1}" destId="{5A883468-39BF-45F2-A978-4D0526F7F1DD}" srcOrd="3" destOrd="0" presId="urn:microsoft.com/office/officeart/2005/8/layout/hierarchy1"/>
    <dgm:cxn modelId="{E581D339-1CBA-4BF3-80C3-E8DFCCDB4374}" type="presParOf" srcId="{5A883468-39BF-45F2-A978-4D0526F7F1DD}" destId="{36F4AA45-35B0-4856-B085-81CF593A7A42}" srcOrd="0" destOrd="0" presId="urn:microsoft.com/office/officeart/2005/8/layout/hierarchy1"/>
    <dgm:cxn modelId="{76FCB7FF-EF2C-4D3C-A3F7-E3C0104D5152}" type="presParOf" srcId="{36F4AA45-35B0-4856-B085-81CF593A7A42}" destId="{81BBB4C5-CC5B-4C7D-844A-AAECCA00A39F}" srcOrd="0" destOrd="0" presId="urn:microsoft.com/office/officeart/2005/8/layout/hierarchy1"/>
    <dgm:cxn modelId="{A71FD8EB-B921-43BD-B287-7F8FAA5D041D}" type="presParOf" srcId="{36F4AA45-35B0-4856-B085-81CF593A7A42}" destId="{44B1A7B1-852E-4438-A117-E98B1862D3D2}" srcOrd="1" destOrd="0" presId="urn:microsoft.com/office/officeart/2005/8/layout/hierarchy1"/>
    <dgm:cxn modelId="{725D34D2-6242-449F-AC12-BC27F597C06D}" type="presParOf" srcId="{5A883468-39BF-45F2-A978-4D0526F7F1DD}" destId="{1F06391D-96FD-46F3-9A14-55537D44CC2D}" srcOrd="1" destOrd="0" presId="urn:microsoft.com/office/officeart/2005/8/layout/hierarchy1"/>
    <dgm:cxn modelId="{9E393DBF-AB8F-4B54-BFEB-616C17B9F496}" type="presParOf" srcId="{1F06391D-96FD-46F3-9A14-55537D44CC2D}" destId="{A9B0D769-6460-4D59-AD18-0FE01BF5AB26}" srcOrd="0" destOrd="0" presId="urn:microsoft.com/office/officeart/2005/8/layout/hierarchy1"/>
    <dgm:cxn modelId="{340CB22C-67D3-47DF-8D0A-6E1B91D65C52}" type="presParOf" srcId="{1F06391D-96FD-46F3-9A14-55537D44CC2D}" destId="{964B455E-636F-49A0-956F-EED1C9B8D6F4}" srcOrd="1" destOrd="0" presId="urn:microsoft.com/office/officeart/2005/8/layout/hierarchy1"/>
    <dgm:cxn modelId="{D2B61B73-5D8B-4F48-B603-CA089692BD7A}" type="presParOf" srcId="{964B455E-636F-49A0-956F-EED1C9B8D6F4}" destId="{CFA90639-E252-4DEB-803D-87CCB50D5266}" srcOrd="0" destOrd="0" presId="urn:microsoft.com/office/officeart/2005/8/layout/hierarchy1"/>
    <dgm:cxn modelId="{56FF25F5-2DA3-4B05-AB83-248D2B842A16}" type="presParOf" srcId="{CFA90639-E252-4DEB-803D-87CCB50D5266}" destId="{67DC3FE3-DB9C-4697-9F8F-2EAA1AEAD599}" srcOrd="0" destOrd="0" presId="urn:microsoft.com/office/officeart/2005/8/layout/hierarchy1"/>
    <dgm:cxn modelId="{10F56B60-4810-44CD-80EB-7A503B85F5B9}" type="presParOf" srcId="{CFA90639-E252-4DEB-803D-87CCB50D5266}" destId="{DA995CA7-3B2A-4CD0-9481-73A45F6C03F3}" srcOrd="1" destOrd="0" presId="urn:microsoft.com/office/officeart/2005/8/layout/hierarchy1"/>
    <dgm:cxn modelId="{C5C1F895-25AB-4D15-BFE0-5A1A315B665B}" type="presParOf" srcId="{964B455E-636F-49A0-956F-EED1C9B8D6F4}" destId="{7308CA01-0FE9-4892-B119-04B4D006E33F}" srcOrd="1" destOrd="0" presId="urn:microsoft.com/office/officeart/2005/8/layout/hierarchy1"/>
    <dgm:cxn modelId="{2FBCE1B7-7F4E-47D2-B118-3B55E2F62850}" type="presParOf" srcId="{1F06391D-96FD-46F3-9A14-55537D44CC2D}" destId="{DD367F2D-854E-45B9-A83C-2C668F0859DF}" srcOrd="2" destOrd="0" presId="urn:microsoft.com/office/officeart/2005/8/layout/hierarchy1"/>
    <dgm:cxn modelId="{D6B4D769-BA6E-48E5-A5C6-2A52874E2828}" type="presParOf" srcId="{1F06391D-96FD-46F3-9A14-55537D44CC2D}" destId="{94C1350B-457A-4110-84E9-9525462985EA}" srcOrd="3" destOrd="0" presId="urn:microsoft.com/office/officeart/2005/8/layout/hierarchy1"/>
    <dgm:cxn modelId="{151F9E77-64DB-4575-8AFB-34648C85A1D4}" type="presParOf" srcId="{94C1350B-457A-4110-84E9-9525462985EA}" destId="{A1E75458-DD8B-49B4-8364-D309A32A2F38}" srcOrd="0" destOrd="0" presId="urn:microsoft.com/office/officeart/2005/8/layout/hierarchy1"/>
    <dgm:cxn modelId="{CC35189B-37DF-4C58-8FCC-DC518A23DD4A}" type="presParOf" srcId="{A1E75458-DD8B-49B4-8364-D309A32A2F38}" destId="{DEBCEED1-79C6-4BD7-943D-D14DF29B198D}" srcOrd="0" destOrd="0" presId="urn:microsoft.com/office/officeart/2005/8/layout/hierarchy1"/>
    <dgm:cxn modelId="{B9A6E466-1DC5-404B-A666-2645B841768F}" type="presParOf" srcId="{A1E75458-DD8B-49B4-8364-D309A32A2F38}" destId="{2DD0D4A6-7D91-403D-A326-DA63C337C453}" srcOrd="1" destOrd="0" presId="urn:microsoft.com/office/officeart/2005/8/layout/hierarchy1"/>
    <dgm:cxn modelId="{C8717288-0252-4587-9EAF-06AA90A56CE1}" type="presParOf" srcId="{94C1350B-457A-4110-84E9-9525462985EA}" destId="{BC7DE75F-8ED7-4213-9D5E-27BB605976F8}"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5D4FCE2-A489-4DCC-B339-642B6689E15E}" type="doc">
      <dgm:prSet loTypeId="urn:microsoft.com/office/officeart/2005/8/layout/hierarchy1" loCatId="hierarchy" qsTypeId="urn:microsoft.com/office/officeart/2005/8/quickstyle/simple3" qsCatId="simple" csTypeId="urn:microsoft.com/office/officeart/2005/8/colors/colorful1" csCatId="colorful" phldr="1"/>
      <dgm:spPr/>
      <dgm:t>
        <a:bodyPr/>
        <a:lstStyle/>
        <a:p>
          <a:endParaRPr lang="es-ES"/>
        </a:p>
      </dgm:t>
    </dgm:pt>
    <dgm:pt modelId="{4F339AED-A4A5-4745-A885-54377DF828A3}">
      <dgm:prSet phldrT="[Texto]" custT="1"/>
      <dgm:spPr/>
      <dgm:t>
        <a:bodyPr/>
        <a:lstStyle/>
        <a:p>
          <a:r>
            <a:rPr lang="es-ES" sz="2800" b="1" dirty="0" smtClean="0">
              <a:solidFill>
                <a:srgbClr val="FF0000"/>
              </a:solidFill>
            </a:rPr>
            <a:t>MEDIDAS DE ASOCIACIÓN</a:t>
          </a:r>
          <a:endParaRPr lang="es-ES" sz="2800" b="1" dirty="0">
            <a:solidFill>
              <a:srgbClr val="FF0000"/>
            </a:solidFill>
          </a:endParaRPr>
        </a:p>
      </dgm:t>
    </dgm:pt>
    <dgm:pt modelId="{15A8E774-3090-43D5-9260-08ABCC2D2531}" type="parTrans" cxnId="{C4923510-5471-4D5B-8D0B-6D85940AC4F7}">
      <dgm:prSet/>
      <dgm:spPr/>
      <dgm:t>
        <a:bodyPr/>
        <a:lstStyle/>
        <a:p>
          <a:endParaRPr lang="es-ES"/>
        </a:p>
      </dgm:t>
    </dgm:pt>
    <dgm:pt modelId="{B59EAF6B-D21A-41D0-A859-7F0FCAE8E62F}" type="sibTrans" cxnId="{C4923510-5471-4D5B-8D0B-6D85940AC4F7}">
      <dgm:prSet/>
      <dgm:spPr/>
      <dgm:t>
        <a:bodyPr/>
        <a:lstStyle/>
        <a:p>
          <a:endParaRPr lang="es-ES"/>
        </a:p>
      </dgm:t>
    </dgm:pt>
    <dgm:pt modelId="{D5EDDD75-5E15-4AAA-9328-3D5D6544898D}">
      <dgm:prSet phldrT="[Texto]" custT="1">
        <dgm:style>
          <a:lnRef idx="2">
            <a:schemeClr val="accent6"/>
          </a:lnRef>
          <a:fillRef idx="1">
            <a:schemeClr val="lt1"/>
          </a:fillRef>
          <a:effectRef idx="0">
            <a:schemeClr val="accent6"/>
          </a:effectRef>
          <a:fontRef idx="minor">
            <a:schemeClr val="dk1"/>
          </a:fontRef>
        </dgm:style>
      </dgm:prSet>
      <dgm:spPr/>
      <dgm:t>
        <a:bodyPr/>
        <a:lstStyle/>
        <a:p>
          <a:r>
            <a:rPr lang="es-ES" sz="2200" dirty="0" smtClean="0"/>
            <a:t>Razón de Incidencia Acumulada o Riesgo Relativo </a:t>
          </a:r>
        </a:p>
        <a:p>
          <a:r>
            <a:rPr lang="es-ES" sz="2200" dirty="0" smtClean="0"/>
            <a:t>(RR)</a:t>
          </a:r>
          <a:endParaRPr lang="es-ES" sz="2200" dirty="0"/>
        </a:p>
      </dgm:t>
    </dgm:pt>
    <dgm:pt modelId="{75D5271E-28A6-4354-A6A3-6FCA4D4742BE}" type="parTrans" cxnId="{B435F2C1-E260-48B8-A9E9-33A68FA99EC1}">
      <dgm:prSet/>
      <dgm:spPr/>
      <dgm:t>
        <a:bodyPr/>
        <a:lstStyle/>
        <a:p>
          <a:endParaRPr lang="es-ES"/>
        </a:p>
      </dgm:t>
    </dgm:pt>
    <dgm:pt modelId="{2F3B0906-30D2-46FD-944C-952AAECF7ECA}" type="sibTrans" cxnId="{B435F2C1-E260-48B8-A9E9-33A68FA99EC1}">
      <dgm:prSet/>
      <dgm:spPr/>
      <dgm:t>
        <a:bodyPr/>
        <a:lstStyle/>
        <a:p>
          <a:endParaRPr lang="es-ES"/>
        </a:p>
      </dgm:t>
    </dgm:pt>
    <dgm:pt modelId="{C250FD60-73C0-4DE0-A7DF-5C1AC7B6F256}">
      <dgm:prSet custT="1"/>
      <dgm:spPr/>
      <dgm:t>
        <a:bodyPr/>
        <a:lstStyle/>
        <a:p>
          <a:r>
            <a:rPr lang="es-ES" sz="2200" dirty="0" smtClean="0"/>
            <a:t>Razón de momios</a:t>
          </a:r>
        </a:p>
        <a:p>
          <a:r>
            <a:rPr lang="es-ES" sz="2200" dirty="0" smtClean="0"/>
            <a:t>(RM)</a:t>
          </a:r>
          <a:endParaRPr lang="es-ES" sz="2200" dirty="0"/>
        </a:p>
      </dgm:t>
    </dgm:pt>
    <dgm:pt modelId="{0E02E0FF-EAAC-46E0-9ED4-888DE5EC9FF6}" type="parTrans" cxnId="{5643A1D2-83DB-43A4-8F36-CBD02B098244}">
      <dgm:prSet/>
      <dgm:spPr/>
      <dgm:t>
        <a:bodyPr/>
        <a:lstStyle/>
        <a:p>
          <a:endParaRPr lang="es-ES"/>
        </a:p>
      </dgm:t>
    </dgm:pt>
    <dgm:pt modelId="{3000BC15-7D39-45AF-9A45-3FF4C908EA55}" type="sibTrans" cxnId="{5643A1D2-83DB-43A4-8F36-CBD02B098244}">
      <dgm:prSet/>
      <dgm:spPr/>
      <dgm:t>
        <a:bodyPr/>
        <a:lstStyle/>
        <a:p>
          <a:endParaRPr lang="es-ES"/>
        </a:p>
      </dgm:t>
    </dgm:pt>
    <dgm:pt modelId="{A804D1C7-5809-43F3-BC84-A3AE687FCB48}" type="pres">
      <dgm:prSet presAssocID="{85D4FCE2-A489-4DCC-B339-642B6689E15E}" presName="hierChild1" presStyleCnt="0">
        <dgm:presLayoutVars>
          <dgm:chPref val="1"/>
          <dgm:dir/>
          <dgm:animOne val="branch"/>
          <dgm:animLvl val="lvl"/>
          <dgm:resizeHandles/>
        </dgm:presLayoutVars>
      </dgm:prSet>
      <dgm:spPr/>
      <dgm:t>
        <a:bodyPr/>
        <a:lstStyle/>
        <a:p>
          <a:endParaRPr lang="es-ES"/>
        </a:p>
      </dgm:t>
    </dgm:pt>
    <dgm:pt modelId="{03B7BB0A-36EB-4D14-AA03-F1C09694AD4A}" type="pres">
      <dgm:prSet presAssocID="{4F339AED-A4A5-4745-A885-54377DF828A3}" presName="hierRoot1" presStyleCnt="0"/>
      <dgm:spPr/>
    </dgm:pt>
    <dgm:pt modelId="{D910142B-7AB5-45A7-8897-11BC925D09FB}" type="pres">
      <dgm:prSet presAssocID="{4F339AED-A4A5-4745-A885-54377DF828A3}" presName="composite" presStyleCnt="0"/>
      <dgm:spPr/>
    </dgm:pt>
    <dgm:pt modelId="{A5EC97CA-45E5-4CED-BB71-67EA519C716E}" type="pres">
      <dgm:prSet presAssocID="{4F339AED-A4A5-4745-A885-54377DF828A3}" presName="background" presStyleLbl="node0" presStyleIdx="0" presStyleCnt="1"/>
      <dgm:spPr/>
    </dgm:pt>
    <dgm:pt modelId="{61E51A14-C1A9-4020-9AD2-49AD317707C0}" type="pres">
      <dgm:prSet presAssocID="{4F339AED-A4A5-4745-A885-54377DF828A3}" presName="text" presStyleLbl="fgAcc0" presStyleIdx="0" presStyleCnt="1" custScaleX="148487" custLinFactNeighborX="-2468" custLinFactNeighborY="-30746">
        <dgm:presLayoutVars>
          <dgm:chPref val="3"/>
        </dgm:presLayoutVars>
      </dgm:prSet>
      <dgm:spPr/>
      <dgm:t>
        <a:bodyPr/>
        <a:lstStyle/>
        <a:p>
          <a:endParaRPr lang="es-ES"/>
        </a:p>
      </dgm:t>
    </dgm:pt>
    <dgm:pt modelId="{D0040694-B310-45F0-85A4-9208D9F80DD1}" type="pres">
      <dgm:prSet presAssocID="{4F339AED-A4A5-4745-A885-54377DF828A3}" presName="hierChild2" presStyleCnt="0"/>
      <dgm:spPr/>
    </dgm:pt>
    <dgm:pt modelId="{26759EAC-F228-4783-8FFC-5F460EC87C3F}" type="pres">
      <dgm:prSet presAssocID="{75D5271E-28A6-4354-A6A3-6FCA4D4742BE}" presName="Name10" presStyleLbl="parChTrans1D2" presStyleIdx="0" presStyleCnt="2"/>
      <dgm:spPr/>
      <dgm:t>
        <a:bodyPr/>
        <a:lstStyle/>
        <a:p>
          <a:endParaRPr lang="es-ES"/>
        </a:p>
      </dgm:t>
    </dgm:pt>
    <dgm:pt modelId="{A23A609F-3486-458D-A7B4-186396C379CE}" type="pres">
      <dgm:prSet presAssocID="{D5EDDD75-5E15-4AAA-9328-3D5D6544898D}" presName="hierRoot2" presStyleCnt="0"/>
      <dgm:spPr/>
    </dgm:pt>
    <dgm:pt modelId="{97B1A8BB-5EC5-48F2-83D4-F16985EF46FF}" type="pres">
      <dgm:prSet presAssocID="{D5EDDD75-5E15-4AAA-9328-3D5D6544898D}" presName="composite2" presStyleCnt="0"/>
      <dgm:spPr/>
    </dgm:pt>
    <dgm:pt modelId="{5E4E6DCD-B50A-47F6-94AD-090B33E18539}" type="pres">
      <dgm:prSet presAssocID="{D5EDDD75-5E15-4AAA-9328-3D5D6544898D}" presName="background2" presStyleLbl="node2" presStyleIdx="0" presStyleCnt="2"/>
      <dgm:spPr/>
    </dgm:pt>
    <dgm:pt modelId="{CB562FB7-3F54-49FD-9A44-C014FA039E30}" type="pres">
      <dgm:prSet presAssocID="{D5EDDD75-5E15-4AAA-9328-3D5D6544898D}" presName="text2" presStyleLbl="fgAcc2" presStyleIdx="0" presStyleCnt="2">
        <dgm:presLayoutVars>
          <dgm:chPref val="3"/>
        </dgm:presLayoutVars>
      </dgm:prSet>
      <dgm:spPr/>
      <dgm:t>
        <a:bodyPr/>
        <a:lstStyle/>
        <a:p>
          <a:endParaRPr lang="es-ES"/>
        </a:p>
      </dgm:t>
    </dgm:pt>
    <dgm:pt modelId="{ED2419E9-E507-48BB-9E93-ABAC60B505F1}" type="pres">
      <dgm:prSet presAssocID="{D5EDDD75-5E15-4AAA-9328-3D5D6544898D}" presName="hierChild3" presStyleCnt="0"/>
      <dgm:spPr/>
    </dgm:pt>
    <dgm:pt modelId="{575FB386-26F6-429F-8274-C0115F6BF3A9}" type="pres">
      <dgm:prSet presAssocID="{0E02E0FF-EAAC-46E0-9ED4-888DE5EC9FF6}" presName="Name10" presStyleLbl="parChTrans1D2" presStyleIdx="1" presStyleCnt="2"/>
      <dgm:spPr/>
      <dgm:t>
        <a:bodyPr/>
        <a:lstStyle/>
        <a:p>
          <a:endParaRPr lang="es-ES"/>
        </a:p>
      </dgm:t>
    </dgm:pt>
    <dgm:pt modelId="{414FFDEC-5F76-4FC0-B554-D66B70F6822D}" type="pres">
      <dgm:prSet presAssocID="{C250FD60-73C0-4DE0-A7DF-5C1AC7B6F256}" presName="hierRoot2" presStyleCnt="0"/>
      <dgm:spPr/>
    </dgm:pt>
    <dgm:pt modelId="{89B1FA4C-1216-4B6B-A252-46530E3D6325}" type="pres">
      <dgm:prSet presAssocID="{C250FD60-73C0-4DE0-A7DF-5C1AC7B6F256}" presName="composite2" presStyleCnt="0"/>
      <dgm:spPr/>
    </dgm:pt>
    <dgm:pt modelId="{CA9A7CEC-00B0-4B73-8418-3A4E9207E3D0}" type="pres">
      <dgm:prSet presAssocID="{C250FD60-73C0-4DE0-A7DF-5C1AC7B6F256}" presName="background2" presStyleLbl="node2" presStyleIdx="1" presStyleCnt="2"/>
      <dgm:spPr/>
    </dgm:pt>
    <dgm:pt modelId="{7619867A-24DA-4F50-BDB8-8C3768525795}" type="pres">
      <dgm:prSet presAssocID="{C250FD60-73C0-4DE0-A7DF-5C1AC7B6F256}" presName="text2" presStyleLbl="fgAcc2" presStyleIdx="1" presStyleCnt="2">
        <dgm:presLayoutVars>
          <dgm:chPref val="3"/>
        </dgm:presLayoutVars>
      </dgm:prSet>
      <dgm:spPr/>
      <dgm:t>
        <a:bodyPr/>
        <a:lstStyle/>
        <a:p>
          <a:endParaRPr lang="es-ES"/>
        </a:p>
      </dgm:t>
    </dgm:pt>
    <dgm:pt modelId="{0A3F3581-95E7-4BE7-B471-D29E7FA8EBAD}" type="pres">
      <dgm:prSet presAssocID="{C250FD60-73C0-4DE0-A7DF-5C1AC7B6F256}" presName="hierChild3" presStyleCnt="0"/>
      <dgm:spPr/>
    </dgm:pt>
  </dgm:ptLst>
  <dgm:cxnLst>
    <dgm:cxn modelId="{2BA312B4-BD5A-4B8F-B8F5-F3F61E709DDE}" type="presOf" srcId="{85D4FCE2-A489-4DCC-B339-642B6689E15E}" destId="{A804D1C7-5809-43F3-BC84-A3AE687FCB48}" srcOrd="0" destOrd="0" presId="urn:microsoft.com/office/officeart/2005/8/layout/hierarchy1"/>
    <dgm:cxn modelId="{FCF78485-056E-43C3-B8E9-68101E842FB8}" type="presOf" srcId="{0E02E0FF-EAAC-46E0-9ED4-888DE5EC9FF6}" destId="{575FB386-26F6-429F-8274-C0115F6BF3A9}" srcOrd="0" destOrd="0" presId="urn:microsoft.com/office/officeart/2005/8/layout/hierarchy1"/>
    <dgm:cxn modelId="{B435F2C1-E260-48B8-A9E9-33A68FA99EC1}" srcId="{4F339AED-A4A5-4745-A885-54377DF828A3}" destId="{D5EDDD75-5E15-4AAA-9328-3D5D6544898D}" srcOrd="0" destOrd="0" parTransId="{75D5271E-28A6-4354-A6A3-6FCA4D4742BE}" sibTransId="{2F3B0906-30D2-46FD-944C-952AAECF7ECA}"/>
    <dgm:cxn modelId="{746C3666-215E-4908-83D7-FEE62C0581D8}" type="presOf" srcId="{D5EDDD75-5E15-4AAA-9328-3D5D6544898D}" destId="{CB562FB7-3F54-49FD-9A44-C014FA039E30}" srcOrd="0" destOrd="0" presId="urn:microsoft.com/office/officeart/2005/8/layout/hierarchy1"/>
    <dgm:cxn modelId="{5643A1D2-83DB-43A4-8F36-CBD02B098244}" srcId="{4F339AED-A4A5-4745-A885-54377DF828A3}" destId="{C250FD60-73C0-4DE0-A7DF-5C1AC7B6F256}" srcOrd="1" destOrd="0" parTransId="{0E02E0FF-EAAC-46E0-9ED4-888DE5EC9FF6}" sibTransId="{3000BC15-7D39-45AF-9A45-3FF4C908EA55}"/>
    <dgm:cxn modelId="{747A9A7E-D198-4CED-B260-AEE39599EB09}" type="presOf" srcId="{75D5271E-28A6-4354-A6A3-6FCA4D4742BE}" destId="{26759EAC-F228-4783-8FFC-5F460EC87C3F}" srcOrd="0" destOrd="0" presId="urn:microsoft.com/office/officeart/2005/8/layout/hierarchy1"/>
    <dgm:cxn modelId="{C4923510-5471-4D5B-8D0B-6D85940AC4F7}" srcId="{85D4FCE2-A489-4DCC-B339-642B6689E15E}" destId="{4F339AED-A4A5-4745-A885-54377DF828A3}" srcOrd="0" destOrd="0" parTransId="{15A8E774-3090-43D5-9260-08ABCC2D2531}" sibTransId="{B59EAF6B-D21A-41D0-A859-7F0FCAE8E62F}"/>
    <dgm:cxn modelId="{D7141958-30C6-4766-A511-98C2349D1582}" type="presOf" srcId="{4F339AED-A4A5-4745-A885-54377DF828A3}" destId="{61E51A14-C1A9-4020-9AD2-49AD317707C0}" srcOrd="0" destOrd="0" presId="urn:microsoft.com/office/officeart/2005/8/layout/hierarchy1"/>
    <dgm:cxn modelId="{F81409AD-B64C-47C3-89CD-38D3DA6B7017}" type="presOf" srcId="{C250FD60-73C0-4DE0-A7DF-5C1AC7B6F256}" destId="{7619867A-24DA-4F50-BDB8-8C3768525795}" srcOrd="0" destOrd="0" presId="urn:microsoft.com/office/officeart/2005/8/layout/hierarchy1"/>
    <dgm:cxn modelId="{ABB06A4C-C36B-4405-838A-D447A7B14198}" type="presParOf" srcId="{A804D1C7-5809-43F3-BC84-A3AE687FCB48}" destId="{03B7BB0A-36EB-4D14-AA03-F1C09694AD4A}" srcOrd="0" destOrd="0" presId="urn:microsoft.com/office/officeart/2005/8/layout/hierarchy1"/>
    <dgm:cxn modelId="{EBADF487-254C-4640-8A44-7FF5DA151596}" type="presParOf" srcId="{03B7BB0A-36EB-4D14-AA03-F1C09694AD4A}" destId="{D910142B-7AB5-45A7-8897-11BC925D09FB}" srcOrd="0" destOrd="0" presId="urn:microsoft.com/office/officeart/2005/8/layout/hierarchy1"/>
    <dgm:cxn modelId="{6CB7E4D7-6753-4FFD-8EDD-B0924719B552}" type="presParOf" srcId="{D910142B-7AB5-45A7-8897-11BC925D09FB}" destId="{A5EC97CA-45E5-4CED-BB71-67EA519C716E}" srcOrd="0" destOrd="0" presId="urn:microsoft.com/office/officeart/2005/8/layout/hierarchy1"/>
    <dgm:cxn modelId="{28D470BE-30A7-4DA3-BA94-30333CE24BD3}" type="presParOf" srcId="{D910142B-7AB5-45A7-8897-11BC925D09FB}" destId="{61E51A14-C1A9-4020-9AD2-49AD317707C0}" srcOrd="1" destOrd="0" presId="urn:microsoft.com/office/officeart/2005/8/layout/hierarchy1"/>
    <dgm:cxn modelId="{B41C52D0-0967-4F0E-9FEE-718FA6FFBD08}" type="presParOf" srcId="{03B7BB0A-36EB-4D14-AA03-F1C09694AD4A}" destId="{D0040694-B310-45F0-85A4-9208D9F80DD1}" srcOrd="1" destOrd="0" presId="urn:microsoft.com/office/officeart/2005/8/layout/hierarchy1"/>
    <dgm:cxn modelId="{7972FC9D-9158-4C0E-8B73-4239414E6D76}" type="presParOf" srcId="{D0040694-B310-45F0-85A4-9208D9F80DD1}" destId="{26759EAC-F228-4783-8FFC-5F460EC87C3F}" srcOrd="0" destOrd="0" presId="urn:microsoft.com/office/officeart/2005/8/layout/hierarchy1"/>
    <dgm:cxn modelId="{AED0ECBF-643E-4453-8465-89EA49FB3606}" type="presParOf" srcId="{D0040694-B310-45F0-85A4-9208D9F80DD1}" destId="{A23A609F-3486-458D-A7B4-186396C379CE}" srcOrd="1" destOrd="0" presId="urn:microsoft.com/office/officeart/2005/8/layout/hierarchy1"/>
    <dgm:cxn modelId="{07F14449-28FE-4E03-BA5B-CBF4176822B7}" type="presParOf" srcId="{A23A609F-3486-458D-A7B4-186396C379CE}" destId="{97B1A8BB-5EC5-48F2-83D4-F16985EF46FF}" srcOrd="0" destOrd="0" presId="urn:microsoft.com/office/officeart/2005/8/layout/hierarchy1"/>
    <dgm:cxn modelId="{055D99A4-8FC7-4B15-BC8E-596BE355BEED}" type="presParOf" srcId="{97B1A8BB-5EC5-48F2-83D4-F16985EF46FF}" destId="{5E4E6DCD-B50A-47F6-94AD-090B33E18539}" srcOrd="0" destOrd="0" presId="urn:microsoft.com/office/officeart/2005/8/layout/hierarchy1"/>
    <dgm:cxn modelId="{95FEBD08-A13E-4EB9-BE0C-6E7894F08B3C}" type="presParOf" srcId="{97B1A8BB-5EC5-48F2-83D4-F16985EF46FF}" destId="{CB562FB7-3F54-49FD-9A44-C014FA039E30}" srcOrd="1" destOrd="0" presId="urn:microsoft.com/office/officeart/2005/8/layout/hierarchy1"/>
    <dgm:cxn modelId="{541DE8CD-932D-423C-BBBD-7F28E4AD98F2}" type="presParOf" srcId="{A23A609F-3486-458D-A7B4-186396C379CE}" destId="{ED2419E9-E507-48BB-9E93-ABAC60B505F1}" srcOrd="1" destOrd="0" presId="urn:microsoft.com/office/officeart/2005/8/layout/hierarchy1"/>
    <dgm:cxn modelId="{D901B6D8-0FC8-4685-8E65-2C515D52B121}" type="presParOf" srcId="{D0040694-B310-45F0-85A4-9208D9F80DD1}" destId="{575FB386-26F6-429F-8274-C0115F6BF3A9}" srcOrd="2" destOrd="0" presId="urn:microsoft.com/office/officeart/2005/8/layout/hierarchy1"/>
    <dgm:cxn modelId="{14943410-A6AB-4B0A-B91B-5360404FDD1D}" type="presParOf" srcId="{D0040694-B310-45F0-85A4-9208D9F80DD1}" destId="{414FFDEC-5F76-4FC0-B554-D66B70F6822D}" srcOrd="3" destOrd="0" presId="urn:microsoft.com/office/officeart/2005/8/layout/hierarchy1"/>
    <dgm:cxn modelId="{6149F0A3-823A-4C28-82DA-217F6153860D}" type="presParOf" srcId="{414FFDEC-5F76-4FC0-B554-D66B70F6822D}" destId="{89B1FA4C-1216-4B6B-A252-46530E3D6325}" srcOrd="0" destOrd="0" presId="urn:microsoft.com/office/officeart/2005/8/layout/hierarchy1"/>
    <dgm:cxn modelId="{26E44CBF-D56A-49FB-AB26-30A0AF9FE72F}" type="presParOf" srcId="{89B1FA4C-1216-4B6B-A252-46530E3D6325}" destId="{CA9A7CEC-00B0-4B73-8418-3A4E9207E3D0}" srcOrd="0" destOrd="0" presId="urn:microsoft.com/office/officeart/2005/8/layout/hierarchy1"/>
    <dgm:cxn modelId="{7E486982-EDA3-42DD-83DD-DADC1C9CA2F8}" type="presParOf" srcId="{89B1FA4C-1216-4B6B-A252-46530E3D6325}" destId="{7619867A-24DA-4F50-BDB8-8C3768525795}" srcOrd="1" destOrd="0" presId="urn:microsoft.com/office/officeart/2005/8/layout/hierarchy1"/>
    <dgm:cxn modelId="{081A0ECD-9E0C-430A-88C7-F701E068A741}" type="presParOf" srcId="{414FFDEC-5F76-4FC0-B554-D66B70F6822D}" destId="{0A3F3581-95E7-4BE7-B471-D29E7FA8EBAD}"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5D4FCE2-A489-4DCC-B339-642B6689E15E}" type="doc">
      <dgm:prSet loTypeId="urn:microsoft.com/office/officeart/2005/8/layout/hierarchy1" loCatId="hierarchy" qsTypeId="urn:microsoft.com/office/officeart/2005/8/quickstyle/simple3" qsCatId="simple" csTypeId="urn:microsoft.com/office/officeart/2005/8/colors/colorful1" csCatId="colorful" phldr="1"/>
      <dgm:spPr/>
      <dgm:t>
        <a:bodyPr/>
        <a:lstStyle/>
        <a:p>
          <a:endParaRPr lang="es-ES"/>
        </a:p>
      </dgm:t>
    </dgm:pt>
    <dgm:pt modelId="{4F339AED-A4A5-4745-A885-54377DF828A3}">
      <dgm:prSet phldrT="[Texto]" custT="1"/>
      <dgm:spPr/>
      <dgm:t>
        <a:bodyPr/>
        <a:lstStyle/>
        <a:p>
          <a:r>
            <a:rPr lang="es-ES" sz="2800" b="1" dirty="0" smtClean="0">
              <a:solidFill>
                <a:srgbClr val="FF0000"/>
              </a:solidFill>
            </a:rPr>
            <a:t>MEDIDAS DE IMPACTO</a:t>
          </a:r>
          <a:endParaRPr lang="es-ES" sz="2800" b="1" dirty="0">
            <a:solidFill>
              <a:srgbClr val="FF0000"/>
            </a:solidFill>
          </a:endParaRPr>
        </a:p>
      </dgm:t>
    </dgm:pt>
    <dgm:pt modelId="{15A8E774-3090-43D5-9260-08ABCC2D2531}" type="parTrans" cxnId="{C4923510-5471-4D5B-8D0B-6D85940AC4F7}">
      <dgm:prSet/>
      <dgm:spPr/>
      <dgm:t>
        <a:bodyPr/>
        <a:lstStyle/>
        <a:p>
          <a:endParaRPr lang="es-ES"/>
        </a:p>
      </dgm:t>
    </dgm:pt>
    <dgm:pt modelId="{B59EAF6B-D21A-41D0-A859-7F0FCAE8E62F}" type="sibTrans" cxnId="{C4923510-5471-4D5B-8D0B-6D85940AC4F7}">
      <dgm:prSet/>
      <dgm:spPr/>
      <dgm:t>
        <a:bodyPr/>
        <a:lstStyle/>
        <a:p>
          <a:endParaRPr lang="es-ES"/>
        </a:p>
      </dgm:t>
    </dgm:pt>
    <dgm:pt modelId="{D5EDDD75-5E15-4AAA-9328-3D5D6544898D}">
      <dgm:prSet phldrT="[Texto]" custT="1">
        <dgm:style>
          <a:lnRef idx="2">
            <a:schemeClr val="accent6"/>
          </a:lnRef>
          <a:fillRef idx="1">
            <a:schemeClr val="lt1"/>
          </a:fillRef>
          <a:effectRef idx="0">
            <a:schemeClr val="accent6"/>
          </a:effectRef>
          <a:fontRef idx="minor">
            <a:schemeClr val="dk1"/>
          </a:fontRef>
        </dgm:style>
      </dgm:prSet>
      <dgm:spPr/>
      <dgm:t>
        <a:bodyPr/>
        <a:lstStyle/>
        <a:p>
          <a:r>
            <a:rPr lang="es-ES" sz="2400" dirty="0" smtClean="0"/>
            <a:t>Riesgo atribuible</a:t>
          </a:r>
        </a:p>
      </dgm:t>
    </dgm:pt>
    <dgm:pt modelId="{75D5271E-28A6-4354-A6A3-6FCA4D4742BE}" type="parTrans" cxnId="{B435F2C1-E260-48B8-A9E9-33A68FA99EC1}">
      <dgm:prSet/>
      <dgm:spPr/>
      <dgm:t>
        <a:bodyPr/>
        <a:lstStyle/>
        <a:p>
          <a:endParaRPr lang="es-ES"/>
        </a:p>
      </dgm:t>
    </dgm:pt>
    <dgm:pt modelId="{2F3B0906-30D2-46FD-944C-952AAECF7ECA}" type="sibTrans" cxnId="{B435F2C1-E260-48B8-A9E9-33A68FA99EC1}">
      <dgm:prSet/>
      <dgm:spPr/>
      <dgm:t>
        <a:bodyPr/>
        <a:lstStyle/>
        <a:p>
          <a:endParaRPr lang="es-ES"/>
        </a:p>
      </dgm:t>
    </dgm:pt>
    <dgm:pt modelId="{C250FD60-73C0-4DE0-A7DF-5C1AC7B6F256}">
      <dgm:prSet custT="1"/>
      <dgm:spPr/>
      <dgm:t>
        <a:bodyPr/>
        <a:lstStyle/>
        <a:p>
          <a:r>
            <a:rPr lang="es-ES" sz="2400" dirty="0" smtClean="0"/>
            <a:t>Fracción prevenible</a:t>
          </a:r>
        </a:p>
      </dgm:t>
    </dgm:pt>
    <dgm:pt modelId="{0E02E0FF-EAAC-46E0-9ED4-888DE5EC9FF6}" type="parTrans" cxnId="{5643A1D2-83DB-43A4-8F36-CBD02B098244}">
      <dgm:prSet/>
      <dgm:spPr/>
      <dgm:t>
        <a:bodyPr/>
        <a:lstStyle/>
        <a:p>
          <a:endParaRPr lang="es-ES"/>
        </a:p>
      </dgm:t>
    </dgm:pt>
    <dgm:pt modelId="{3000BC15-7D39-45AF-9A45-3FF4C908EA55}" type="sibTrans" cxnId="{5643A1D2-83DB-43A4-8F36-CBD02B098244}">
      <dgm:prSet/>
      <dgm:spPr/>
      <dgm:t>
        <a:bodyPr/>
        <a:lstStyle/>
        <a:p>
          <a:endParaRPr lang="es-ES"/>
        </a:p>
      </dgm:t>
    </dgm:pt>
    <dgm:pt modelId="{2CF7A750-E6A8-4DFF-8F6F-E3BAE22F1DF0}">
      <dgm:prSet custT="1"/>
      <dgm:spPr/>
      <dgm:t>
        <a:bodyPr/>
        <a:lstStyle/>
        <a:p>
          <a:r>
            <a:rPr lang="es-ES" sz="2400" dirty="0" smtClean="0"/>
            <a:t>Poblacional</a:t>
          </a:r>
          <a:endParaRPr lang="es-ES" sz="2400" dirty="0"/>
        </a:p>
      </dgm:t>
    </dgm:pt>
    <dgm:pt modelId="{907AD214-8F2B-4339-8301-78E4AA5D568C}" type="parTrans" cxnId="{1BE8F113-6D2E-4200-A88D-811B552E0EE0}">
      <dgm:prSet/>
      <dgm:spPr/>
      <dgm:t>
        <a:bodyPr/>
        <a:lstStyle/>
        <a:p>
          <a:endParaRPr lang="es-ES"/>
        </a:p>
      </dgm:t>
    </dgm:pt>
    <dgm:pt modelId="{009E9216-259E-415F-BF24-0E3044C9E4DF}" type="sibTrans" cxnId="{1BE8F113-6D2E-4200-A88D-811B552E0EE0}">
      <dgm:prSet/>
      <dgm:spPr/>
      <dgm:t>
        <a:bodyPr/>
        <a:lstStyle/>
        <a:p>
          <a:endParaRPr lang="es-ES"/>
        </a:p>
      </dgm:t>
    </dgm:pt>
    <dgm:pt modelId="{A4D2AB35-6FB1-4FEB-8B31-E31916CA4068}">
      <dgm:prSet custT="1"/>
      <dgm:spPr/>
      <dgm:t>
        <a:bodyPr/>
        <a:lstStyle/>
        <a:p>
          <a:r>
            <a:rPr lang="es-ES" sz="2400" dirty="0" smtClean="0"/>
            <a:t>Expuestos</a:t>
          </a:r>
          <a:endParaRPr lang="es-ES" sz="2400" dirty="0"/>
        </a:p>
      </dgm:t>
    </dgm:pt>
    <dgm:pt modelId="{04814348-20CA-4597-A4ED-E139E9F0AFCB}" type="parTrans" cxnId="{F774786C-1E99-4205-93F6-7B9CFF26AEED}">
      <dgm:prSet/>
      <dgm:spPr/>
      <dgm:t>
        <a:bodyPr/>
        <a:lstStyle/>
        <a:p>
          <a:endParaRPr lang="es-ES"/>
        </a:p>
      </dgm:t>
    </dgm:pt>
    <dgm:pt modelId="{1A15CA17-FC24-4ED2-837F-1CBF64D4C962}" type="sibTrans" cxnId="{F774786C-1E99-4205-93F6-7B9CFF26AEED}">
      <dgm:prSet/>
      <dgm:spPr/>
      <dgm:t>
        <a:bodyPr/>
        <a:lstStyle/>
        <a:p>
          <a:endParaRPr lang="es-ES"/>
        </a:p>
      </dgm:t>
    </dgm:pt>
    <dgm:pt modelId="{A804D1C7-5809-43F3-BC84-A3AE687FCB48}" type="pres">
      <dgm:prSet presAssocID="{85D4FCE2-A489-4DCC-B339-642B6689E15E}" presName="hierChild1" presStyleCnt="0">
        <dgm:presLayoutVars>
          <dgm:chPref val="1"/>
          <dgm:dir/>
          <dgm:animOne val="branch"/>
          <dgm:animLvl val="lvl"/>
          <dgm:resizeHandles/>
        </dgm:presLayoutVars>
      </dgm:prSet>
      <dgm:spPr/>
      <dgm:t>
        <a:bodyPr/>
        <a:lstStyle/>
        <a:p>
          <a:endParaRPr lang="es-ES"/>
        </a:p>
      </dgm:t>
    </dgm:pt>
    <dgm:pt modelId="{03B7BB0A-36EB-4D14-AA03-F1C09694AD4A}" type="pres">
      <dgm:prSet presAssocID="{4F339AED-A4A5-4745-A885-54377DF828A3}" presName="hierRoot1" presStyleCnt="0"/>
      <dgm:spPr/>
    </dgm:pt>
    <dgm:pt modelId="{D910142B-7AB5-45A7-8897-11BC925D09FB}" type="pres">
      <dgm:prSet presAssocID="{4F339AED-A4A5-4745-A885-54377DF828A3}" presName="composite" presStyleCnt="0"/>
      <dgm:spPr/>
    </dgm:pt>
    <dgm:pt modelId="{A5EC97CA-45E5-4CED-BB71-67EA519C716E}" type="pres">
      <dgm:prSet presAssocID="{4F339AED-A4A5-4745-A885-54377DF828A3}" presName="background" presStyleLbl="node0" presStyleIdx="0" presStyleCnt="1"/>
      <dgm:spPr/>
    </dgm:pt>
    <dgm:pt modelId="{61E51A14-C1A9-4020-9AD2-49AD317707C0}" type="pres">
      <dgm:prSet presAssocID="{4F339AED-A4A5-4745-A885-54377DF828A3}" presName="text" presStyleLbl="fgAcc0" presStyleIdx="0" presStyleCnt="1" custScaleX="148487" custLinFactNeighborX="-2468" custLinFactNeighborY="-30746">
        <dgm:presLayoutVars>
          <dgm:chPref val="3"/>
        </dgm:presLayoutVars>
      </dgm:prSet>
      <dgm:spPr/>
      <dgm:t>
        <a:bodyPr/>
        <a:lstStyle/>
        <a:p>
          <a:endParaRPr lang="es-ES"/>
        </a:p>
      </dgm:t>
    </dgm:pt>
    <dgm:pt modelId="{D0040694-B310-45F0-85A4-9208D9F80DD1}" type="pres">
      <dgm:prSet presAssocID="{4F339AED-A4A5-4745-A885-54377DF828A3}" presName="hierChild2" presStyleCnt="0"/>
      <dgm:spPr/>
    </dgm:pt>
    <dgm:pt modelId="{26759EAC-F228-4783-8FFC-5F460EC87C3F}" type="pres">
      <dgm:prSet presAssocID="{75D5271E-28A6-4354-A6A3-6FCA4D4742BE}" presName="Name10" presStyleLbl="parChTrans1D2" presStyleIdx="0" presStyleCnt="2"/>
      <dgm:spPr/>
      <dgm:t>
        <a:bodyPr/>
        <a:lstStyle/>
        <a:p>
          <a:endParaRPr lang="es-ES"/>
        </a:p>
      </dgm:t>
    </dgm:pt>
    <dgm:pt modelId="{A23A609F-3486-458D-A7B4-186396C379CE}" type="pres">
      <dgm:prSet presAssocID="{D5EDDD75-5E15-4AAA-9328-3D5D6544898D}" presName="hierRoot2" presStyleCnt="0"/>
      <dgm:spPr/>
    </dgm:pt>
    <dgm:pt modelId="{97B1A8BB-5EC5-48F2-83D4-F16985EF46FF}" type="pres">
      <dgm:prSet presAssocID="{D5EDDD75-5E15-4AAA-9328-3D5D6544898D}" presName="composite2" presStyleCnt="0"/>
      <dgm:spPr/>
    </dgm:pt>
    <dgm:pt modelId="{5E4E6DCD-B50A-47F6-94AD-090B33E18539}" type="pres">
      <dgm:prSet presAssocID="{D5EDDD75-5E15-4AAA-9328-3D5D6544898D}" presName="background2" presStyleLbl="node2" presStyleIdx="0" presStyleCnt="2"/>
      <dgm:spPr/>
    </dgm:pt>
    <dgm:pt modelId="{CB562FB7-3F54-49FD-9A44-C014FA039E30}" type="pres">
      <dgm:prSet presAssocID="{D5EDDD75-5E15-4AAA-9328-3D5D6544898D}" presName="text2" presStyleLbl="fgAcc2" presStyleIdx="0" presStyleCnt="2">
        <dgm:presLayoutVars>
          <dgm:chPref val="3"/>
        </dgm:presLayoutVars>
      </dgm:prSet>
      <dgm:spPr/>
      <dgm:t>
        <a:bodyPr/>
        <a:lstStyle/>
        <a:p>
          <a:endParaRPr lang="es-ES"/>
        </a:p>
      </dgm:t>
    </dgm:pt>
    <dgm:pt modelId="{ED2419E9-E507-48BB-9E93-ABAC60B505F1}" type="pres">
      <dgm:prSet presAssocID="{D5EDDD75-5E15-4AAA-9328-3D5D6544898D}" presName="hierChild3" presStyleCnt="0"/>
      <dgm:spPr/>
    </dgm:pt>
    <dgm:pt modelId="{1EBE000D-2B08-459D-9B2B-CD524824C80E}" type="pres">
      <dgm:prSet presAssocID="{04814348-20CA-4597-A4ED-E139E9F0AFCB}" presName="Name17" presStyleLbl="parChTrans1D3" presStyleIdx="0" presStyleCnt="2"/>
      <dgm:spPr/>
      <dgm:t>
        <a:bodyPr/>
        <a:lstStyle/>
        <a:p>
          <a:endParaRPr lang="es-ES"/>
        </a:p>
      </dgm:t>
    </dgm:pt>
    <dgm:pt modelId="{A6E3E16D-1269-4922-9A63-341A14955A84}" type="pres">
      <dgm:prSet presAssocID="{A4D2AB35-6FB1-4FEB-8B31-E31916CA4068}" presName="hierRoot3" presStyleCnt="0"/>
      <dgm:spPr/>
    </dgm:pt>
    <dgm:pt modelId="{36C8498C-BED4-4831-B74D-E39BDE9E1C4D}" type="pres">
      <dgm:prSet presAssocID="{A4D2AB35-6FB1-4FEB-8B31-E31916CA4068}" presName="composite3" presStyleCnt="0"/>
      <dgm:spPr/>
    </dgm:pt>
    <dgm:pt modelId="{BCC2C128-1A69-48C1-9224-56E44FAC9A48}" type="pres">
      <dgm:prSet presAssocID="{A4D2AB35-6FB1-4FEB-8B31-E31916CA4068}" presName="background3" presStyleLbl="node3" presStyleIdx="0" presStyleCnt="2"/>
      <dgm:spPr/>
    </dgm:pt>
    <dgm:pt modelId="{2AA70796-E9B1-4475-A787-AB5DEC5324F1}" type="pres">
      <dgm:prSet presAssocID="{A4D2AB35-6FB1-4FEB-8B31-E31916CA4068}" presName="text3" presStyleLbl="fgAcc3" presStyleIdx="0" presStyleCnt="2">
        <dgm:presLayoutVars>
          <dgm:chPref val="3"/>
        </dgm:presLayoutVars>
      </dgm:prSet>
      <dgm:spPr/>
      <dgm:t>
        <a:bodyPr/>
        <a:lstStyle/>
        <a:p>
          <a:endParaRPr lang="es-ES"/>
        </a:p>
      </dgm:t>
    </dgm:pt>
    <dgm:pt modelId="{60469B2E-B033-4484-BDEE-52C9260C9AF2}" type="pres">
      <dgm:prSet presAssocID="{A4D2AB35-6FB1-4FEB-8B31-E31916CA4068}" presName="hierChild4" presStyleCnt="0"/>
      <dgm:spPr/>
    </dgm:pt>
    <dgm:pt modelId="{77EF1F23-6589-47FD-A8AF-F9F6C452CFB2}" type="pres">
      <dgm:prSet presAssocID="{907AD214-8F2B-4339-8301-78E4AA5D568C}" presName="Name17" presStyleLbl="parChTrans1D3" presStyleIdx="1" presStyleCnt="2"/>
      <dgm:spPr/>
      <dgm:t>
        <a:bodyPr/>
        <a:lstStyle/>
        <a:p>
          <a:endParaRPr lang="es-ES"/>
        </a:p>
      </dgm:t>
    </dgm:pt>
    <dgm:pt modelId="{147A5368-5F1C-4029-9472-9B2D556C7716}" type="pres">
      <dgm:prSet presAssocID="{2CF7A750-E6A8-4DFF-8F6F-E3BAE22F1DF0}" presName="hierRoot3" presStyleCnt="0"/>
      <dgm:spPr/>
    </dgm:pt>
    <dgm:pt modelId="{405F0AA0-543D-43AD-83E5-18EF71FB05C3}" type="pres">
      <dgm:prSet presAssocID="{2CF7A750-E6A8-4DFF-8F6F-E3BAE22F1DF0}" presName="composite3" presStyleCnt="0"/>
      <dgm:spPr/>
    </dgm:pt>
    <dgm:pt modelId="{3D02C33C-ADF5-4D23-B98B-BA5A58395BD8}" type="pres">
      <dgm:prSet presAssocID="{2CF7A750-E6A8-4DFF-8F6F-E3BAE22F1DF0}" presName="background3" presStyleLbl="node3" presStyleIdx="1" presStyleCnt="2"/>
      <dgm:spPr/>
    </dgm:pt>
    <dgm:pt modelId="{B49F6D6B-535F-4B49-9E37-9331EA00BEBE}" type="pres">
      <dgm:prSet presAssocID="{2CF7A750-E6A8-4DFF-8F6F-E3BAE22F1DF0}" presName="text3" presStyleLbl="fgAcc3" presStyleIdx="1" presStyleCnt="2">
        <dgm:presLayoutVars>
          <dgm:chPref val="3"/>
        </dgm:presLayoutVars>
      </dgm:prSet>
      <dgm:spPr/>
      <dgm:t>
        <a:bodyPr/>
        <a:lstStyle/>
        <a:p>
          <a:endParaRPr lang="es-ES"/>
        </a:p>
      </dgm:t>
    </dgm:pt>
    <dgm:pt modelId="{A960CA94-6D9A-4533-BAAB-3FB81810F56E}" type="pres">
      <dgm:prSet presAssocID="{2CF7A750-E6A8-4DFF-8F6F-E3BAE22F1DF0}" presName="hierChild4" presStyleCnt="0"/>
      <dgm:spPr/>
    </dgm:pt>
    <dgm:pt modelId="{575FB386-26F6-429F-8274-C0115F6BF3A9}" type="pres">
      <dgm:prSet presAssocID="{0E02E0FF-EAAC-46E0-9ED4-888DE5EC9FF6}" presName="Name10" presStyleLbl="parChTrans1D2" presStyleIdx="1" presStyleCnt="2"/>
      <dgm:spPr/>
      <dgm:t>
        <a:bodyPr/>
        <a:lstStyle/>
        <a:p>
          <a:endParaRPr lang="es-ES"/>
        </a:p>
      </dgm:t>
    </dgm:pt>
    <dgm:pt modelId="{414FFDEC-5F76-4FC0-B554-D66B70F6822D}" type="pres">
      <dgm:prSet presAssocID="{C250FD60-73C0-4DE0-A7DF-5C1AC7B6F256}" presName="hierRoot2" presStyleCnt="0"/>
      <dgm:spPr/>
    </dgm:pt>
    <dgm:pt modelId="{89B1FA4C-1216-4B6B-A252-46530E3D6325}" type="pres">
      <dgm:prSet presAssocID="{C250FD60-73C0-4DE0-A7DF-5C1AC7B6F256}" presName="composite2" presStyleCnt="0"/>
      <dgm:spPr/>
    </dgm:pt>
    <dgm:pt modelId="{CA9A7CEC-00B0-4B73-8418-3A4E9207E3D0}" type="pres">
      <dgm:prSet presAssocID="{C250FD60-73C0-4DE0-A7DF-5C1AC7B6F256}" presName="background2" presStyleLbl="node2" presStyleIdx="1" presStyleCnt="2"/>
      <dgm:spPr/>
    </dgm:pt>
    <dgm:pt modelId="{7619867A-24DA-4F50-BDB8-8C3768525795}" type="pres">
      <dgm:prSet presAssocID="{C250FD60-73C0-4DE0-A7DF-5C1AC7B6F256}" presName="text2" presStyleLbl="fgAcc2" presStyleIdx="1" presStyleCnt="2">
        <dgm:presLayoutVars>
          <dgm:chPref val="3"/>
        </dgm:presLayoutVars>
      </dgm:prSet>
      <dgm:spPr/>
      <dgm:t>
        <a:bodyPr/>
        <a:lstStyle/>
        <a:p>
          <a:endParaRPr lang="es-ES"/>
        </a:p>
      </dgm:t>
    </dgm:pt>
    <dgm:pt modelId="{0A3F3581-95E7-4BE7-B471-D29E7FA8EBAD}" type="pres">
      <dgm:prSet presAssocID="{C250FD60-73C0-4DE0-A7DF-5C1AC7B6F256}" presName="hierChild3" presStyleCnt="0"/>
      <dgm:spPr/>
    </dgm:pt>
  </dgm:ptLst>
  <dgm:cxnLst>
    <dgm:cxn modelId="{E8564483-0824-4D0D-81A8-E7DFDDEB09A1}" type="presOf" srcId="{04814348-20CA-4597-A4ED-E139E9F0AFCB}" destId="{1EBE000D-2B08-459D-9B2B-CD524824C80E}" srcOrd="0" destOrd="0" presId="urn:microsoft.com/office/officeart/2005/8/layout/hierarchy1"/>
    <dgm:cxn modelId="{72339FE0-1DB5-4B76-954C-22B2EDC0CC5C}" type="presOf" srcId="{85D4FCE2-A489-4DCC-B339-642B6689E15E}" destId="{A804D1C7-5809-43F3-BC84-A3AE687FCB48}" srcOrd="0" destOrd="0" presId="urn:microsoft.com/office/officeart/2005/8/layout/hierarchy1"/>
    <dgm:cxn modelId="{F774786C-1E99-4205-93F6-7B9CFF26AEED}" srcId="{D5EDDD75-5E15-4AAA-9328-3D5D6544898D}" destId="{A4D2AB35-6FB1-4FEB-8B31-E31916CA4068}" srcOrd="0" destOrd="0" parTransId="{04814348-20CA-4597-A4ED-E139E9F0AFCB}" sibTransId="{1A15CA17-FC24-4ED2-837F-1CBF64D4C962}"/>
    <dgm:cxn modelId="{B435F2C1-E260-48B8-A9E9-33A68FA99EC1}" srcId="{4F339AED-A4A5-4745-A885-54377DF828A3}" destId="{D5EDDD75-5E15-4AAA-9328-3D5D6544898D}" srcOrd="0" destOrd="0" parTransId="{75D5271E-28A6-4354-A6A3-6FCA4D4742BE}" sibTransId="{2F3B0906-30D2-46FD-944C-952AAECF7ECA}"/>
    <dgm:cxn modelId="{5643A1D2-83DB-43A4-8F36-CBD02B098244}" srcId="{4F339AED-A4A5-4745-A885-54377DF828A3}" destId="{C250FD60-73C0-4DE0-A7DF-5C1AC7B6F256}" srcOrd="1" destOrd="0" parTransId="{0E02E0FF-EAAC-46E0-9ED4-888DE5EC9FF6}" sibTransId="{3000BC15-7D39-45AF-9A45-3FF4C908EA55}"/>
    <dgm:cxn modelId="{6813B068-865C-4755-831E-159E94B131E2}" type="presOf" srcId="{75D5271E-28A6-4354-A6A3-6FCA4D4742BE}" destId="{26759EAC-F228-4783-8FFC-5F460EC87C3F}" srcOrd="0" destOrd="0" presId="urn:microsoft.com/office/officeart/2005/8/layout/hierarchy1"/>
    <dgm:cxn modelId="{97C2DEFE-8BFA-4642-9507-70DD431649E0}" type="presOf" srcId="{C250FD60-73C0-4DE0-A7DF-5C1AC7B6F256}" destId="{7619867A-24DA-4F50-BDB8-8C3768525795}" srcOrd="0" destOrd="0" presId="urn:microsoft.com/office/officeart/2005/8/layout/hierarchy1"/>
    <dgm:cxn modelId="{348A89AE-80F7-4BEF-BCAD-AA3A6F5C22AF}" type="presOf" srcId="{2CF7A750-E6A8-4DFF-8F6F-E3BAE22F1DF0}" destId="{B49F6D6B-535F-4B49-9E37-9331EA00BEBE}" srcOrd="0" destOrd="0" presId="urn:microsoft.com/office/officeart/2005/8/layout/hierarchy1"/>
    <dgm:cxn modelId="{20D95624-D05B-4FA8-A850-C6E05767CD76}" type="presOf" srcId="{A4D2AB35-6FB1-4FEB-8B31-E31916CA4068}" destId="{2AA70796-E9B1-4475-A787-AB5DEC5324F1}" srcOrd="0" destOrd="0" presId="urn:microsoft.com/office/officeart/2005/8/layout/hierarchy1"/>
    <dgm:cxn modelId="{1D033B93-80B0-4856-9AD8-AA9C2672178B}" type="presOf" srcId="{907AD214-8F2B-4339-8301-78E4AA5D568C}" destId="{77EF1F23-6589-47FD-A8AF-F9F6C452CFB2}" srcOrd="0" destOrd="0" presId="urn:microsoft.com/office/officeart/2005/8/layout/hierarchy1"/>
    <dgm:cxn modelId="{1BE8F113-6D2E-4200-A88D-811B552E0EE0}" srcId="{D5EDDD75-5E15-4AAA-9328-3D5D6544898D}" destId="{2CF7A750-E6A8-4DFF-8F6F-E3BAE22F1DF0}" srcOrd="1" destOrd="0" parTransId="{907AD214-8F2B-4339-8301-78E4AA5D568C}" sibTransId="{009E9216-259E-415F-BF24-0E3044C9E4DF}"/>
    <dgm:cxn modelId="{95991843-7FCB-4F09-B3D3-84AFA3E6EBE4}" type="presOf" srcId="{4F339AED-A4A5-4745-A885-54377DF828A3}" destId="{61E51A14-C1A9-4020-9AD2-49AD317707C0}" srcOrd="0" destOrd="0" presId="urn:microsoft.com/office/officeart/2005/8/layout/hierarchy1"/>
    <dgm:cxn modelId="{7382CD4D-26FD-4C16-9E02-478B27644AF3}" type="presOf" srcId="{0E02E0FF-EAAC-46E0-9ED4-888DE5EC9FF6}" destId="{575FB386-26F6-429F-8274-C0115F6BF3A9}" srcOrd="0" destOrd="0" presId="urn:microsoft.com/office/officeart/2005/8/layout/hierarchy1"/>
    <dgm:cxn modelId="{EB54D419-2571-44DF-8929-8A671800609F}" type="presOf" srcId="{D5EDDD75-5E15-4AAA-9328-3D5D6544898D}" destId="{CB562FB7-3F54-49FD-9A44-C014FA039E30}" srcOrd="0" destOrd="0" presId="urn:microsoft.com/office/officeart/2005/8/layout/hierarchy1"/>
    <dgm:cxn modelId="{C4923510-5471-4D5B-8D0B-6D85940AC4F7}" srcId="{85D4FCE2-A489-4DCC-B339-642B6689E15E}" destId="{4F339AED-A4A5-4745-A885-54377DF828A3}" srcOrd="0" destOrd="0" parTransId="{15A8E774-3090-43D5-9260-08ABCC2D2531}" sibTransId="{B59EAF6B-D21A-41D0-A859-7F0FCAE8E62F}"/>
    <dgm:cxn modelId="{AD8BB6BC-7BF4-4923-97EB-42C581756100}" type="presParOf" srcId="{A804D1C7-5809-43F3-BC84-A3AE687FCB48}" destId="{03B7BB0A-36EB-4D14-AA03-F1C09694AD4A}" srcOrd="0" destOrd="0" presId="urn:microsoft.com/office/officeart/2005/8/layout/hierarchy1"/>
    <dgm:cxn modelId="{6ECE3129-864A-46D1-97E4-B5A7563412BF}" type="presParOf" srcId="{03B7BB0A-36EB-4D14-AA03-F1C09694AD4A}" destId="{D910142B-7AB5-45A7-8897-11BC925D09FB}" srcOrd="0" destOrd="0" presId="urn:microsoft.com/office/officeart/2005/8/layout/hierarchy1"/>
    <dgm:cxn modelId="{3D97907E-16F3-4588-A0C9-7116FC22270E}" type="presParOf" srcId="{D910142B-7AB5-45A7-8897-11BC925D09FB}" destId="{A5EC97CA-45E5-4CED-BB71-67EA519C716E}" srcOrd="0" destOrd="0" presId="urn:microsoft.com/office/officeart/2005/8/layout/hierarchy1"/>
    <dgm:cxn modelId="{3E1CA649-46F7-48C3-8F56-9A0C11AE119A}" type="presParOf" srcId="{D910142B-7AB5-45A7-8897-11BC925D09FB}" destId="{61E51A14-C1A9-4020-9AD2-49AD317707C0}" srcOrd="1" destOrd="0" presId="urn:microsoft.com/office/officeart/2005/8/layout/hierarchy1"/>
    <dgm:cxn modelId="{A1C6BB80-1848-4DE8-812D-268365940028}" type="presParOf" srcId="{03B7BB0A-36EB-4D14-AA03-F1C09694AD4A}" destId="{D0040694-B310-45F0-85A4-9208D9F80DD1}" srcOrd="1" destOrd="0" presId="urn:microsoft.com/office/officeart/2005/8/layout/hierarchy1"/>
    <dgm:cxn modelId="{A7C33056-F6BD-4D39-813B-D8C6D169B3DE}" type="presParOf" srcId="{D0040694-B310-45F0-85A4-9208D9F80DD1}" destId="{26759EAC-F228-4783-8FFC-5F460EC87C3F}" srcOrd="0" destOrd="0" presId="urn:microsoft.com/office/officeart/2005/8/layout/hierarchy1"/>
    <dgm:cxn modelId="{174E44C7-588C-4CAE-895A-C620F5866DCA}" type="presParOf" srcId="{D0040694-B310-45F0-85A4-9208D9F80DD1}" destId="{A23A609F-3486-458D-A7B4-186396C379CE}" srcOrd="1" destOrd="0" presId="urn:microsoft.com/office/officeart/2005/8/layout/hierarchy1"/>
    <dgm:cxn modelId="{F92D6D10-7AA8-4B55-81ED-372C9BDE690A}" type="presParOf" srcId="{A23A609F-3486-458D-A7B4-186396C379CE}" destId="{97B1A8BB-5EC5-48F2-83D4-F16985EF46FF}" srcOrd="0" destOrd="0" presId="urn:microsoft.com/office/officeart/2005/8/layout/hierarchy1"/>
    <dgm:cxn modelId="{D62AF903-E5C5-4B4D-AC06-D22A127DAF1E}" type="presParOf" srcId="{97B1A8BB-5EC5-48F2-83D4-F16985EF46FF}" destId="{5E4E6DCD-B50A-47F6-94AD-090B33E18539}" srcOrd="0" destOrd="0" presId="urn:microsoft.com/office/officeart/2005/8/layout/hierarchy1"/>
    <dgm:cxn modelId="{622BB2FA-048B-4C5C-A979-C1C876591A81}" type="presParOf" srcId="{97B1A8BB-5EC5-48F2-83D4-F16985EF46FF}" destId="{CB562FB7-3F54-49FD-9A44-C014FA039E30}" srcOrd="1" destOrd="0" presId="urn:microsoft.com/office/officeart/2005/8/layout/hierarchy1"/>
    <dgm:cxn modelId="{10C7E895-76A6-4981-BDED-BF99DC4069F4}" type="presParOf" srcId="{A23A609F-3486-458D-A7B4-186396C379CE}" destId="{ED2419E9-E507-48BB-9E93-ABAC60B505F1}" srcOrd="1" destOrd="0" presId="urn:microsoft.com/office/officeart/2005/8/layout/hierarchy1"/>
    <dgm:cxn modelId="{3063AC4E-ECFE-47AB-86A4-B313BE231865}" type="presParOf" srcId="{ED2419E9-E507-48BB-9E93-ABAC60B505F1}" destId="{1EBE000D-2B08-459D-9B2B-CD524824C80E}" srcOrd="0" destOrd="0" presId="urn:microsoft.com/office/officeart/2005/8/layout/hierarchy1"/>
    <dgm:cxn modelId="{4553A17F-889D-4A9A-8459-E714282CAF29}" type="presParOf" srcId="{ED2419E9-E507-48BB-9E93-ABAC60B505F1}" destId="{A6E3E16D-1269-4922-9A63-341A14955A84}" srcOrd="1" destOrd="0" presId="urn:microsoft.com/office/officeart/2005/8/layout/hierarchy1"/>
    <dgm:cxn modelId="{6E93D0F1-5D69-4EB9-A509-BE241A29565E}" type="presParOf" srcId="{A6E3E16D-1269-4922-9A63-341A14955A84}" destId="{36C8498C-BED4-4831-B74D-E39BDE9E1C4D}" srcOrd="0" destOrd="0" presId="urn:microsoft.com/office/officeart/2005/8/layout/hierarchy1"/>
    <dgm:cxn modelId="{154DD111-5435-41FD-83EC-90039D0EA335}" type="presParOf" srcId="{36C8498C-BED4-4831-B74D-E39BDE9E1C4D}" destId="{BCC2C128-1A69-48C1-9224-56E44FAC9A48}" srcOrd="0" destOrd="0" presId="urn:microsoft.com/office/officeart/2005/8/layout/hierarchy1"/>
    <dgm:cxn modelId="{18BC48AF-66E2-4A08-BFB4-D5250E58EB2C}" type="presParOf" srcId="{36C8498C-BED4-4831-B74D-E39BDE9E1C4D}" destId="{2AA70796-E9B1-4475-A787-AB5DEC5324F1}" srcOrd="1" destOrd="0" presId="urn:microsoft.com/office/officeart/2005/8/layout/hierarchy1"/>
    <dgm:cxn modelId="{F514C79A-35D0-4D2D-8A78-84885CC195BA}" type="presParOf" srcId="{A6E3E16D-1269-4922-9A63-341A14955A84}" destId="{60469B2E-B033-4484-BDEE-52C9260C9AF2}" srcOrd="1" destOrd="0" presId="urn:microsoft.com/office/officeart/2005/8/layout/hierarchy1"/>
    <dgm:cxn modelId="{2F97907D-ABE1-4B7D-AB1E-E37EF3944697}" type="presParOf" srcId="{ED2419E9-E507-48BB-9E93-ABAC60B505F1}" destId="{77EF1F23-6589-47FD-A8AF-F9F6C452CFB2}" srcOrd="2" destOrd="0" presId="urn:microsoft.com/office/officeart/2005/8/layout/hierarchy1"/>
    <dgm:cxn modelId="{4804FE8D-EA19-4548-B972-938DE6B082DD}" type="presParOf" srcId="{ED2419E9-E507-48BB-9E93-ABAC60B505F1}" destId="{147A5368-5F1C-4029-9472-9B2D556C7716}" srcOrd="3" destOrd="0" presId="urn:microsoft.com/office/officeart/2005/8/layout/hierarchy1"/>
    <dgm:cxn modelId="{02EEDF1C-4AB9-4E81-AA4B-5F8CA7B403A0}" type="presParOf" srcId="{147A5368-5F1C-4029-9472-9B2D556C7716}" destId="{405F0AA0-543D-43AD-83E5-18EF71FB05C3}" srcOrd="0" destOrd="0" presId="urn:microsoft.com/office/officeart/2005/8/layout/hierarchy1"/>
    <dgm:cxn modelId="{C2164789-8242-4DEC-B23F-6D8872A7897B}" type="presParOf" srcId="{405F0AA0-543D-43AD-83E5-18EF71FB05C3}" destId="{3D02C33C-ADF5-4D23-B98B-BA5A58395BD8}" srcOrd="0" destOrd="0" presId="urn:microsoft.com/office/officeart/2005/8/layout/hierarchy1"/>
    <dgm:cxn modelId="{A0529020-45B9-457F-8880-E4750E8E6387}" type="presParOf" srcId="{405F0AA0-543D-43AD-83E5-18EF71FB05C3}" destId="{B49F6D6B-535F-4B49-9E37-9331EA00BEBE}" srcOrd="1" destOrd="0" presId="urn:microsoft.com/office/officeart/2005/8/layout/hierarchy1"/>
    <dgm:cxn modelId="{A633E8C9-2644-4824-9552-60A8A5A4FACC}" type="presParOf" srcId="{147A5368-5F1C-4029-9472-9B2D556C7716}" destId="{A960CA94-6D9A-4533-BAAB-3FB81810F56E}" srcOrd="1" destOrd="0" presId="urn:microsoft.com/office/officeart/2005/8/layout/hierarchy1"/>
    <dgm:cxn modelId="{26794D3A-2ED9-4538-BCF4-93B04CFA5907}" type="presParOf" srcId="{D0040694-B310-45F0-85A4-9208D9F80DD1}" destId="{575FB386-26F6-429F-8274-C0115F6BF3A9}" srcOrd="2" destOrd="0" presId="urn:microsoft.com/office/officeart/2005/8/layout/hierarchy1"/>
    <dgm:cxn modelId="{DC817D63-6B9F-45FF-85B3-BFE46236A3E3}" type="presParOf" srcId="{D0040694-B310-45F0-85A4-9208D9F80DD1}" destId="{414FFDEC-5F76-4FC0-B554-D66B70F6822D}" srcOrd="3" destOrd="0" presId="urn:microsoft.com/office/officeart/2005/8/layout/hierarchy1"/>
    <dgm:cxn modelId="{1EB5633F-7A93-466F-80FC-1AB212D7072C}" type="presParOf" srcId="{414FFDEC-5F76-4FC0-B554-D66B70F6822D}" destId="{89B1FA4C-1216-4B6B-A252-46530E3D6325}" srcOrd="0" destOrd="0" presId="urn:microsoft.com/office/officeart/2005/8/layout/hierarchy1"/>
    <dgm:cxn modelId="{183D65B5-FBBD-462D-B483-DA5B0187153A}" type="presParOf" srcId="{89B1FA4C-1216-4B6B-A252-46530E3D6325}" destId="{CA9A7CEC-00B0-4B73-8418-3A4E9207E3D0}" srcOrd="0" destOrd="0" presId="urn:microsoft.com/office/officeart/2005/8/layout/hierarchy1"/>
    <dgm:cxn modelId="{A565BFB3-A67D-4D37-9A0C-3F6D6BEC1610}" type="presParOf" srcId="{89B1FA4C-1216-4B6B-A252-46530E3D6325}" destId="{7619867A-24DA-4F50-BDB8-8C3768525795}" srcOrd="1" destOrd="0" presId="urn:microsoft.com/office/officeart/2005/8/layout/hierarchy1"/>
    <dgm:cxn modelId="{09F5CD21-7A50-42EF-BA76-828BD5C1F661}" type="presParOf" srcId="{414FFDEC-5F76-4FC0-B554-D66B70F6822D}" destId="{0A3F3581-95E7-4BE7-B471-D29E7FA8EBAD}"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341824F-6A75-499E-B074-A1CCDF31242B}">
      <dsp:nvSpPr>
        <dsp:cNvPr id="0" name=""/>
        <dsp:cNvSpPr/>
      </dsp:nvSpPr>
      <dsp:spPr>
        <a:xfrm rot="5400000">
          <a:off x="4911887" y="-1819438"/>
          <a:ext cx="1256481" cy="5214238"/>
        </a:xfrm>
        <a:prstGeom prst="round2Same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630" tIns="43815" rIns="87630" bIns="43815" numCol="1" spcCol="1270" anchor="ctr" anchorCtr="0">
          <a:noAutofit/>
        </a:bodyPr>
        <a:lstStyle/>
        <a:p>
          <a:pPr marL="228600" lvl="1" indent="-228600" algn="l" defTabSz="1022350">
            <a:lnSpc>
              <a:spcPct val="90000"/>
            </a:lnSpc>
            <a:spcBef>
              <a:spcPct val="0"/>
            </a:spcBef>
            <a:spcAft>
              <a:spcPct val="15000"/>
            </a:spcAft>
            <a:buChar char="••"/>
          </a:pPr>
          <a:r>
            <a:rPr lang="es-MX" sz="2300" kern="1200" dirty="0" smtClean="0"/>
            <a:t>Responde a interrogantes como:</a:t>
          </a:r>
          <a:endParaRPr lang="es-ES" sz="2300" kern="1200" dirty="0"/>
        </a:p>
        <a:p>
          <a:pPr marL="228600" lvl="1" indent="-228600" algn="l" defTabSz="1022350">
            <a:lnSpc>
              <a:spcPct val="90000"/>
            </a:lnSpc>
            <a:spcBef>
              <a:spcPct val="0"/>
            </a:spcBef>
            <a:spcAft>
              <a:spcPct val="15000"/>
            </a:spcAft>
            <a:buChar char="••"/>
          </a:pPr>
          <a:r>
            <a:rPr lang="es-MX" sz="2300" kern="1200" dirty="0" smtClean="0"/>
            <a:t>Cuándo, cuantos, que tan frecuentes, en qué lugar</a:t>
          </a:r>
          <a:endParaRPr lang="es-ES" sz="2300" kern="1200" dirty="0"/>
        </a:p>
      </dsp:txBody>
      <dsp:txXfrm rot="5400000">
        <a:off x="4911887" y="-1819438"/>
        <a:ext cx="1256481" cy="5214238"/>
      </dsp:txXfrm>
    </dsp:sp>
    <dsp:sp modelId="{60E98E55-E2DB-464F-A5B9-841A5D56CFCC}">
      <dsp:nvSpPr>
        <dsp:cNvPr id="0" name=""/>
        <dsp:cNvSpPr/>
      </dsp:nvSpPr>
      <dsp:spPr>
        <a:xfrm>
          <a:off x="0" y="2379"/>
          <a:ext cx="2933009" cy="1570601"/>
        </a:xfrm>
        <a:prstGeom prst="roundRect">
          <a:avLst/>
        </a:prstGeom>
        <a:gradFill rotWithShape="0">
          <a:gsLst>
            <a:gs pos="0">
              <a:schemeClr val="accent2">
                <a:hueOff val="0"/>
                <a:satOff val="0"/>
                <a:lumOff val="0"/>
                <a:alphaOff val="0"/>
                <a:tint val="35000"/>
                <a:satMod val="260000"/>
              </a:schemeClr>
            </a:gs>
            <a:gs pos="30000">
              <a:schemeClr val="accent2">
                <a:hueOff val="0"/>
                <a:satOff val="0"/>
                <a:lumOff val="0"/>
                <a:alphaOff val="0"/>
                <a:tint val="38000"/>
                <a:satMod val="260000"/>
              </a:schemeClr>
            </a:gs>
            <a:gs pos="75000">
              <a:schemeClr val="accent2">
                <a:hueOff val="0"/>
                <a:satOff val="0"/>
                <a:lumOff val="0"/>
                <a:alphaOff val="0"/>
                <a:tint val="55000"/>
                <a:satMod val="255000"/>
              </a:schemeClr>
            </a:gs>
            <a:gs pos="100000">
              <a:schemeClr val="accent2">
                <a:hueOff val="0"/>
                <a:satOff val="0"/>
                <a:lumOff val="0"/>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8110" tIns="59055" rIns="118110" bIns="59055" numCol="1" spcCol="1270" anchor="ctr" anchorCtr="0">
          <a:noAutofit/>
        </a:bodyPr>
        <a:lstStyle/>
        <a:p>
          <a:pPr lvl="0" algn="ctr" defTabSz="1377950">
            <a:lnSpc>
              <a:spcPct val="90000"/>
            </a:lnSpc>
            <a:spcBef>
              <a:spcPct val="0"/>
            </a:spcBef>
            <a:spcAft>
              <a:spcPct val="35000"/>
            </a:spcAft>
          </a:pPr>
          <a:r>
            <a:rPr lang="es-MX" sz="3100" kern="1200" dirty="0" smtClean="0"/>
            <a:t>Medidas de frecuencia</a:t>
          </a:r>
          <a:endParaRPr lang="es-ES" sz="3100" kern="1200" dirty="0"/>
        </a:p>
      </dsp:txBody>
      <dsp:txXfrm>
        <a:off x="0" y="2379"/>
        <a:ext cx="2933009" cy="1570601"/>
      </dsp:txXfrm>
    </dsp:sp>
    <dsp:sp modelId="{E002FBEB-A0AE-450C-9E9C-19358D377D37}">
      <dsp:nvSpPr>
        <dsp:cNvPr id="0" name=""/>
        <dsp:cNvSpPr/>
      </dsp:nvSpPr>
      <dsp:spPr>
        <a:xfrm rot="5400000">
          <a:off x="4911887" y="-170306"/>
          <a:ext cx="1256481" cy="5214238"/>
        </a:xfrm>
        <a:prstGeom prst="round2SameRect">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630" tIns="43815" rIns="87630" bIns="43815" numCol="1" spcCol="1270" anchor="ctr" anchorCtr="0">
          <a:noAutofit/>
        </a:bodyPr>
        <a:lstStyle/>
        <a:p>
          <a:pPr marL="228600" lvl="1" indent="-228600" algn="l" defTabSz="1022350">
            <a:lnSpc>
              <a:spcPct val="90000"/>
            </a:lnSpc>
            <a:spcBef>
              <a:spcPct val="0"/>
            </a:spcBef>
            <a:spcAft>
              <a:spcPct val="15000"/>
            </a:spcAft>
            <a:buChar char="••"/>
          </a:pPr>
          <a:r>
            <a:rPr lang="es-MX" sz="2300" kern="1200" dirty="0" smtClean="0"/>
            <a:t>Responde a interrogantes como:</a:t>
          </a:r>
          <a:endParaRPr lang="es-ES" sz="2300" kern="1200" dirty="0"/>
        </a:p>
        <a:p>
          <a:pPr marL="228600" lvl="1" indent="-228600" algn="l" defTabSz="1022350">
            <a:lnSpc>
              <a:spcPct val="90000"/>
            </a:lnSpc>
            <a:spcBef>
              <a:spcPct val="0"/>
            </a:spcBef>
            <a:spcAft>
              <a:spcPct val="15000"/>
            </a:spcAft>
            <a:buChar char="••"/>
          </a:pPr>
          <a:r>
            <a:rPr lang="es-MX" sz="2300" kern="1200" dirty="0" smtClean="0"/>
            <a:t>¿Qué tan probable…?, ¿Qué tan riesgoso…?</a:t>
          </a:r>
          <a:endParaRPr lang="es-ES" sz="2300" kern="1200" dirty="0"/>
        </a:p>
      </dsp:txBody>
      <dsp:txXfrm rot="5400000">
        <a:off x="4911887" y="-170306"/>
        <a:ext cx="1256481" cy="5214238"/>
      </dsp:txXfrm>
    </dsp:sp>
    <dsp:sp modelId="{7D4B4296-EA6D-45A3-891F-2912AEB2BF4F}">
      <dsp:nvSpPr>
        <dsp:cNvPr id="0" name=""/>
        <dsp:cNvSpPr/>
      </dsp:nvSpPr>
      <dsp:spPr>
        <a:xfrm>
          <a:off x="0" y="1651511"/>
          <a:ext cx="2933009" cy="1570601"/>
        </a:xfrm>
        <a:prstGeom prst="roundRect">
          <a:avLst/>
        </a:prstGeom>
        <a:gradFill rotWithShape="0">
          <a:gsLst>
            <a:gs pos="0">
              <a:schemeClr val="accent3">
                <a:hueOff val="0"/>
                <a:satOff val="0"/>
                <a:lumOff val="0"/>
                <a:alphaOff val="0"/>
                <a:tint val="35000"/>
                <a:satMod val="260000"/>
              </a:schemeClr>
            </a:gs>
            <a:gs pos="30000">
              <a:schemeClr val="accent3">
                <a:hueOff val="0"/>
                <a:satOff val="0"/>
                <a:lumOff val="0"/>
                <a:alphaOff val="0"/>
                <a:tint val="38000"/>
                <a:satMod val="260000"/>
              </a:schemeClr>
            </a:gs>
            <a:gs pos="75000">
              <a:schemeClr val="accent3">
                <a:hueOff val="0"/>
                <a:satOff val="0"/>
                <a:lumOff val="0"/>
                <a:alphaOff val="0"/>
                <a:tint val="55000"/>
                <a:satMod val="255000"/>
              </a:schemeClr>
            </a:gs>
            <a:gs pos="100000">
              <a:schemeClr val="accent3">
                <a:hueOff val="0"/>
                <a:satOff val="0"/>
                <a:lumOff val="0"/>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8110" tIns="59055" rIns="118110" bIns="59055" numCol="1" spcCol="1270" anchor="ctr" anchorCtr="0">
          <a:noAutofit/>
        </a:bodyPr>
        <a:lstStyle/>
        <a:p>
          <a:pPr lvl="0" algn="ctr" defTabSz="1377950">
            <a:lnSpc>
              <a:spcPct val="90000"/>
            </a:lnSpc>
            <a:spcBef>
              <a:spcPct val="0"/>
            </a:spcBef>
            <a:spcAft>
              <a:spcPct val="35000"/>
            </a:spcAft>
          </a:pPr>
          <a:r>
            <a:rPr lang="es-MX" sz="3100" kern="1200" dirty="0" smtClean="0"/>
            <a:t>Medidas de asociación o de efecto</a:t>
          </a:r>
          <a:endParaRPr lang="es-ES" sz="3100" kern="1200" dirty="0"/>
        </a:p>
      </dsp:txBody>
      <dsp:txXfrm>
        <a:off x="0" y="1651511"/>
        <a:ext cx="2933009" cy="1570601"/>
      </dsp:txXfrm>
    </dsp:sp>
    <dsp:sp modelId="{25AA9C83-4DC8-4FF4-9894-33FB5EB4B753}">
      <dsp:nvSpPr>
        <dsp:cNvPr id="0" name=""/>
        <dsp:cNvSpPr/>
      </dsp:nvSpPr>
      <dsp:spPr>
        <a:xfrm rot="5400000">
          <a:off x="4911887" y="1478825"/>
          <a:ext cx="1256481" cy="5214238"/>
        </a:xfrm>
        <a:prstGeom prst="round2SameRect">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630" tIns="43815" rIns="87630" bIns="43815" numCol="1" spcCol="1270" anchor="ctr" anchorCtr="0">
          <a:noAutofit/>
        </a:bodyPr>
        <a:lstStyle/>
        <a:p>
          <a:pPr marL="228600" lvl="1" indent="-228600" algn="l" defTabSz="1022350">
            <a:lnSpc>
              <a:spcPct val="90000"/>
            </a:lnSpc>
            <a:spcBef>
              <a:spcPct val="0"/>
            </a:spcBef>
            <a:spcAft>
              <a:spcPct val="15000"/>
            </a:spcAft>
            <a:buChar char="••"/>
          </a:pPr>
          <a:r>
            <a:rPr lang="es-MX" sz="2300" kern="1200" dirty="0" smtClean="0"/>
            <a:t>Responde  a interrogantes  como:</a:t>
          </a:r>
          <a:endParaRPr lang="es-ES" sz="2300" kern="1200" dirty="0"/>
        </a:p>
        <a:p>
          <a:pPr marL="228600" lvl="1" indent="-228600" algn="l" defTabSz="1022350">
            <a:lnSpc>
              <a:spcPct val="90000"/>
            </a:lnSpc>
            <a:spcBef>
              <a:spcPct val="0"/>
            </a:spcBef>
            <a:spcAft>
              <a:spcPct val="15000"/>
            </a:spcAft>
            <a:buChar char="••"/>
          </a:pPr>
          <a:r>
            <a:rPr lang="es-MX" sz="2300" kern="1200" dirty="0" smtClean="0"/>
            <a:t>¿Qué tan importante es…?</a:t>
          </a:r>
          <a:endParaRPr lang="es-ES" sz="2300" kern="1200" dirty="0"/>
        </a:p>
      </dsp:txBody>
      <dsp:txXfrm rot="5400000">
        <a:off x="4911887" y="1478825"/>
        <a:ext cx="1256481" cy="5214238"/>
      </dsp:txXfrm>
    </dsp:sp>
    <dsp:sp modelId="{9F41A18D-937B-4DEC-80F8-F771E3130301}">
      <dsp:nvSpPr>
        <dsp:cNvPr id="0" name=""/>
        <dsp:cNvSpPr/>
      </dsp:nvSpPr>
      <dsp:spPr>
        <a:xfrm>
          <a:off x="0" y="3300643"/>
          <a:ext cx="2933009" cy="1570601"/>
        </a:xfrm>
        <a:prstGeom prst="roundRect">
          <a:avLst/>
        </a:prstGeom>
        <a:gradFill rotWithShape="0">
          <a:gsLst>
            <a:gs pos="0">
              <a:schemeClr val="accent4">
                <a:hueOff val="0"/>
                <a:satOff val="0"/>
                <a:lumOff val="0"/>
                <a:alphaOff val="0"/>
                <a:tint val="35000"/>
                <a:satMod val="260000"/>
              </a:schemeClr>
            </a:gs>
            <a:gs pos="30000">
              <a:schemeClr val="accent4">
                <a:hueOff val="0"/>
                <a:satOff val="0"/>
                <a:lumOff val="0"/>
                <a:alphaOff val="0"/>
                <a:tint val="38000"/>
                <a:satMod val="260000"/>
              </a:schemeClr>
            </a:gs>
            <a:gs pos="75000">
              <a:schemeClr val="accent4">
                <a:hueOff val="0"/>
                <a:satOff val="0"/>
                <a:lumOff val="0"/>
                <a:alphaOff val="0"/>
                <a:tint val="55000"/>
                <a:satMod val="255000"/>
              </a:schemeClr>
            </a:gs>
            <a:gs pos="100000">
              <a:schemeClr val="accent4">
                <a:hueOff val="0"/>
                <a:satOff val="0"/>
                <a:lumOff val="0"/>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8110" tIns="59055" rIns="118110" bIns="59055" numCol="1" spcCol="1270" anchor="ctr" anchorCtr="0">
          <a:noAutofit/>
        </a:bodyPr>
        <a:lstStyle/>
        <a:p>
          <a:pPr lvl="0" algn="ctr" defTabSz="1377950">
            <a:lnSpc>
              <a:spcPct val="90000"/>
            </a:lnSpc>
            <a:spcBef>
              <a:spcPct val="0"/>
            </a:spcBef>
            <a:spcAft>
              <a:spcPct val="35000"/>
            </a:spcAft>
          </a:pPr>
          <a:r>
            <a:rPr lang="es-MX" sz="3100" kern="1200" dirty="0" smtClean="0"/>
            <a:t>Medidas de impacto</a:t>
          </a:r>
          <a:endParaRPr lang="es-ES" sz="3100" kern="1200" dirty="0"/>
        </a:p>
      </dsp:txBody>
      <dsp:txXfrm>
        <a:off x="0" y="3300643"/>
        <a:ext cx="2933009" cy="1570601"/>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706FC9A-272C-4F57-88F1-D4728FEE8041}">
      <dsp:nvSpPr>
        <dsp:cNvPr id="0" name=""/>
        <dsp:cNvSpPr/>
      </dsp:nvSpPr>
      <dsp:spPr>
        <a:xfrm>
          <a:off x="0" y="2625382"/>
          <a:ext cx="2233935" cy="1116967"/>
        </a:xfrm>
        <a:prstGeom prst="roundRect">
          <a:avLst>
            <a:gd name="adj" fmla="val 10000"/>
          </a:avLst>
        </a:prstGeom>
        <a:gradFill rotWithShape="1">
          <a:gsLst>
            <a:gs pos="0">
              <a:schemeClr val="accent2">
                <a:tint val="35000"/>
                <a:satMod val="260000"/>
              </a:schemeClr>
            </a:gs>
            <a:gs pos="30000">
              <a:schemeClr val="accent2">
                <a:tint val="38000"/>
                <a:satMod val="260000"/>
              </a:schemeClr>
            </a:gs>
            <a:gs pos="75000">
              <a:schemeClr val="accent2">
                <a:tint val="55000"/>
                <a:satMod val="255000"/>
              </a:schemeClr>
            </a:gs>
            <a:gs pos="100000">
              <a:schemeClr val="accent2">
                <a:tint val="70000"/>
                <a:satMod val="255000"/>
              </a:schemeClr>
            </a:gs>
          </a:gsLst>
          <a:path path="circle">
            <a:fillToRect l="5000" t="100000" r="120000" b="10000"/>
          </a:path>
        </a:gradFill>
        <a:ln w="12700" cap="flat" cmpd="sng" algn="ctr">
          <a:solidFill>
            <a:schemeClr val="accent2">
              <a:shade val="70000"/>
              <a:satMod val="150000"/>
            </a:schemeClr>
          </a:solidFill>
          <a:prstDash val="solid"/>
        </a:ln>
        <a:effectLst>
          <a:outerShdw blurRad="50800" dist="25000" dir="5400000" rotWithShape="0">
            <a:srgbClr val="000000">
              <a:alpha val="40000"/>
            </a:srgbClr>
          </a:outerShdw>
        </a:effectLst>
        <a:scene3d>
          <a:camera prst="orthographicFront"/>
          <a:lightRig rig="flat" dir="t"/>
        </a:scene3d>
        <a:sp3d/>
      </dsp:spPr>
      <dsp:style>
        <a:lnRef idx="1">
          <a:schemeClr val="accent2"/>
        </a:lnRef>
        <a:fillRef idx="2">
          <a:schemeClr val="accent2"/>
        </a:fillRef>
        <a:effectRef idx="1">
          <a:schemeClr val="accent2"/>
        </a:effectRef>
        <a:fontRef idx="minor">
          <a:schemeClr val="dk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es-ES" sz="3000" kern="1200" dirty="0" smtClean="0"/>
            <a:t>Frecuencia</a:t>
          </a:r>
          <a:endParaRPr lang="es-ES" sz="3000" kern="1200" dirty="0"/>
        </a:p>
      </dsp:txBody>
      <dsp:txXfrm>
        <a:off x="0" y="2625382"/>
        <a:ext cx="2233935" cy="1116967"/>
      </dsp:txXfrm>
    </dsp:sp>
    <dsp:sp modelId="{D2012A15-5EC4-4B73-BA5D-4E46E1A450BB}">
      <dsp:nvSpPr>
        <dsp:cNvPr id="0" name=""/>
        <dsp:cNvSpPr/>
      </dsp:nvSpPr>
      <dsp:spPr>
        <a:xfrm rot="17767467">
          <a:off x="1640091" y="2215351"/>
          <a:ext cx="2122095" cy="31728"/>
        </a:xfrm>
        <a:custGeom>
          <a:avLst/>
          <a:gdLst/>
          <a:ahLst/>
          <a:cxnLst/>
          <a:rect l="0" t="0" r="0" b="0"/>
          <a:pathLst>
            <a:path>
              <a:moveTo>
                <a:pt x="0" y="15864"/>
              </a:moveTo>
              <a:lnTo>
                <a:pt x="2122095" y="1586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ES" sz="700" kern="1200"/>
        </a:p>
      </dsp:txBody>
      <dsp:txXfrm rot="17767467">
        <a:off x="2648086" y="2178163"/>
        <a:ext cx="106104" cy="106104"/>
      </dsp:txXfrm>
    </dsp:sp>
    <dsp:sp modelId="{B98B03DC-017B-4364-AEBD-1AF1EF6ED13C}">
      <dsp:nvSpPr>
        <dsp:cNvPr id="0" name=""/>
        <dsp:cNvSpPr/>
      </dsp:nvSpPr>
      <dsp:spPr>
        <a:xfrm>
          <a:off x="3168341" y="720081"/>
          <a:ext cx="2233935" cy="1116967"/>
        </a:xfrm>
        <a:prstGeom prst="roundRect">
          <a:avLst>
            <a:gd name="adj" fmla="val 10000"/>
          </a:avLst>
        </a:prstGeom>
        <a:gradFill rotWithShape="1">
          <a:gsLst>
            <a:gs pos="0">
              <a:schemeClr val="accent4">
                <a:tint val="35000"/>
                <a:satMod val="260000"/>
              </a:schemeClr>
            </a:gs>
            <a:gs pos="30000">
              <a:schemeClr val="accent4">
                <a:tint val="38000"/>
                <a:satMod val="260000"/>
              </a:schemeClr>
            </a:gs>
            <a:gs pos="75000">
              <a:schemeClr val="accent4">
                <a:tint val="55000"/>
                <a:satMod val="255000"/>
              </a:schemeClr>
            </a:gs>
            <a:gs pos="100000">
              <a:schemeClr val="accent4">
                <a:tint val="70000"/>
                <a:satMod val="255000"/>
              </a:schemeClr>
            </a:gs>
          </a:gsLst>
          <a:path path="circle">
            <a:fillToRect l="5000" t="100000" r="120000" b="10000"/>
          </a:path>
        </a:gradFill>
        <a:ln w="12700" cap="flat" cmpd="sng" algn="ctr">
          <a:solidFill>
            <a:schemeClr val="accent4">
              <a:shade val="70000"/>
              <a:satMod val="150000"/>
            </a:schemeClr>
          </a:solidFill>
          <a:prstDash val="solid"/>
        </a:ln>
        <a:effectLst>
          <a:outerShdw blurRad="50800" dist="25000" dir="5400000" rotWithShape="0">
            <a:srgbClr val="000000">
              <a:alpha val="40000"/>
            </a:srgbClr>
          </a:outerShdw>
        </a:effectLst>
        <a:scene3d>
          <a:camera prst="orthographicFront"/>
          <a:lightRig rig="flat" dir="t"/>
        </a:scene3d>
        <a:sp3d/>
      </dsp:spPr>
      <dsp:style>
        <a:lnRef idx="1">
          <a:schemeClr val="accent4"/>
        </a:lnRef>
        <a:fillRef idx="2">
          <a:schemeClr val="accent4"/>
        </a:fillRef>
        <a:effectRef idx="1">
          <a:schemeClr val="accent4"/>
        </a:effectRef>
        <a:fontRef idx="minor">
          <a:schemeClr val="dk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es-ES" sz="3000" kern="1200" dirty="0" smtClean="0"/>
            <a:t>Morbilidad</a:t>
          </a:r>
          <a:endParaRPr lang="es-ES" sz="3000" kern="1200" dirty="0"/>
        </a:p>
      </dsp:txBody>
      <dsp:txXfrm>
        <a:off x="3168341" y="720081"/>
        <a:ext cx="2233935" cy="1116967"/>
      </dsp:txXfrm>
    </dsp:sp>
    <dsp:sp modelId="{631D2A09-4ACA-4093-BE54-24B05D997A0F}">
      <dsp:nvSpPr>
        <dsp:cNvPr id="0" name=""/>
        <dsp:cNvSpPr/>
      </dsp:nvSpPr>
      <dsp:spPr>
        <a:xfrm rot="19381354">
          <a:off x="5293926" y="938663"/>
          <a:ext cx="1077432" cy="31728"/>
        </a:xfrm>
        <a:custGeom>
          <a:avLst/>
          <a:gdLst/>
          <a:ahLst/>
          <a:cxnLst/>
          <a:rect l="0" t="0" r="0" b="0"/>
          <a:pathLst>
            <a:path>
              <a:moveTo>
                <a:pt x="0" y="15864"/>
              </a:moveTo>
              <a:lnTo>
                <a:pt x="1077432" y="1586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rot="19381354">
        <a:off x="5805707" y="927591"/>
        <a:ext cx="53871" cy="53871"/>
      </dsp:txXfrm>
    </dsp:sp>
    <dsp:sp modelId="{52C48AD2-6A6B-4EB0-93AE-A0C47140AD3C}">
      <dsp:nvSpPr>
        <dsp:cNvPr id="0" name=""/>
        <dsp:cNvSpPr/>
      </dsp:nvSpPr>
      <dsp:spPr>
        <a:xfrm>
          <a:off x="6263008" y="72005"/>
          <a:ext cx="2233935" cy="1116967"/>
        </a:xfrm>
        <a:prstGeom prst="roundRect">
          <a:avLst>
            <a:gd name="adj" fmla="val 10000"/>
          </a:avLst>
        </a:prstGeom>
        <a:gradFill rotWithShape="1">
          <a:gsLst>
            <a:gs pos="0">
              <a:schemeClr val="accent4">
                <a:tint val="35000"/>
                <a:satMod val="260000"/>
              </a:schemeClr>
            </a:gs>
            <a:gs pos="30000">
              <a:schemeClr val="accent4">
                <a:tint val="38000"/>
                <a:satMod val="260000"/>
              </a:schemeClr>
            </a:gs>
            <a:gs pos="75000">
              <a:schemeClr val="accent4">
                <a:tint val="55000"/>
                <a:satMod val="255000"/>
              </a:schemeClr>
            </a:gs>
            <a:gs pos="100000">
              <a:schemeClr val="accent4">
                <a:tint val="70000"/>
                <a:satMod val="255000"/>
              </a:schemeClr>
            </a:gs>
          </a:gsLst>
          <a:path path="circle">
            <a:fillToRect l="5000" t="100000" r="120000" b="10000"/>
          </a:path>
        </a:gradFill>
        <a:ln w="12700" cap="flat" cmpd="sng" algn="ctr">
          <a:solidFill>
            <a:schemeClr val="accent4">
              <a:shade val="70000"/>
              <a:satMod val="150000"/>
            </a:schemeClr>
          </a:solidFill>
          <a:prstDash val="solid"/>
        </a:ln>
        <a:effectLst>
          <a:outerShdw blurRad="50800" dist="25000" dir="5400000" rotWithShape="0">
            <a:srgbClr val="000000">
              <a:alpha val="40000"/>
            </a:srgbClr>
          </a:outerShdw>
        </a:effectLst>
        <a:scene3d>
          <a:camera prst="orthographicFront"/>
          <a:lightRig rig="flat" dir="t"/>
        </a:scene3d>
        <a:sp3d/>
      </dsp:spPr>
      <dsp:style>
        <a:lnRef idx="1">
          <a:schemeClr val="accent4"/>
        </a:lnRef>
        <a:fillRef idx="2">
          <a:schemeClr val="accent4"/>
        </a:fillRef>
        <a:effectRef idx="1">
          <a:schemeClr val="accent4"/>
        </a:effectRef>
        <a:fontRef idx="minor">
          <a:schemeClr val="dk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es-ES" sz="3000" kern="1200" dirty="0" smtClean="0"/>
            <a:t>Prevalencia</a:t>
          </a:r>
          <a:endParaRPr lang="es-ES" sz="3000" kern="1200" dirty="0"/>
        </a:p>
      </dsp:txBody>
      <dsp:txXfrm>
        <a:off x="6263008" y="72005"/>
        <a:ext cx="2233935" cy="1116967"/>
      </dsp:txXfrm>
    </dsp:sp>
    <dsp:sp modelId="{43AF66E8-2359-4D8C-91DA-94D62897BC77}">
      <dsp:nvSpPr>
        <dsp:cNvPr id="0" name=""/>
        <dsp:cNvSpPr/>
      </dsp:nvSpPr>
      <dsp:spPr>
        <a:xfrm rot="2631819">
          <a:off x="5235734" y="1676325"/>
          <a:ext cx="1193816" cy="31728"/>
        </a:xfrm>
        <a:custGeom>
          <a:avLst/>
          <a:gdLst/>
          <a:ahLst/>
          <a:cxnLst/>
          <a:rect l="0" t="0" r="0" b="0"/>
          <a:pathLst>
            <a:path>
              <a:moveTo>
                <a:pt x="0" y="15864"/>
              </a:moveTo>
              <a:lnTo>
                <a:pt x="1193816" y="1586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rot="2631819">
        <a:off x="5802797" y="1662344"/>
        <a:ext cx="59690" cy="59690"/>
      </dsp:txXfrm>
    </dsp:sp>
    <dsp:sp modelId="{60EB0C96-BA35-446F-A9F5-E006C355D400}">
      <dsp:nvSpPr>
        <dsp:cNvPr id="0" name=""/>
        <dsp:cNvSpPr/>
      </dsp:nvSpPr>
      <dsp:spPr>
        <a:xfrm>
          <a:off x="6263008" y="1547330"/>
          <a:ext cx="2233935" cy="1116967"/>
        </a:xfrm>
        <a:prstGeom prst="roundRect">
          <a:avLst>
            <a:gd name="adj" fmla="val 10000"/>
          </a:avLst>
        </a:prstGeom>
        <a:gradFill rotWithShape="1">
          <a:gsLst>
            <a:gs pos="0">
              <a:schemeClr val="accent4">
                <a:tint val="35000"/>
                <a:satMod val="260000"/>
              </a:schemeClr>
            </a:gs>
            <a:gs pos="30000">
              <a:schemeClr val="accent4">
                <a:tint val="38000"/>
                <a:satMod val="260000"/>
              </a:schemeClr>
            </a:gs>
            <a:gs pos="75000">
              <a:schemeClr val="accent4">
                <a:tint val="55000"/>
                <a:satMod val="255000"/>
              </a:schemeClr>
            </a:gs>
            <a:gs pos="100000">
              <a:schemeClr val="accent4">
                <a:tint val="70000"/>
                <a:satMod val="255000"/>
              </a:schemeClr>
            </a:gs>
          </a:gsLst>
          <a:path path="circle">
            <a:fillToRect l="5000" t="100000" r="120000" b="10000"/>
          </a:path>
        </a:gradFill>
        <a:ln w="12700" cap="flat" cmpd="sng" algn="ctr">
          <a:solidFill>
            <a:schemeClr val="accent4">
              <a:shade val="70000"/>
              <a:satMod val="150000"/>
            </a:schemeClr>
          </a:solidFill>
          <a:prstDash val="solid"/>
        </a:ln>
        <a:effectLst>
          <a:outerShdw blurRad="50800" dist="25000" dir="5400000" rotWithShape="0">
            <a:srgbClr val="000000">
              <a:alpha val="40000"/>
            </a:srgbClr>
          </a:outerShdw>
        </a:effectLst>
        <a:scene3d>
          <a:camera prst="orthographicFront"/>
          <a:lightRig rig="flat" dir="t"/>
        </a:scene3d>
        <a:sp3d/>
      </dsp:spPr>
      <dsp:style>
        <a:lnRef idx="1">
          <a:schemeClr val="accent4"/>
        </a:lnRef>
        <a:fillRef idx="2">
          <a:schemeClr val="accent4"/>
        </a:fillRef>
        <a:effectRef idx="1">
          <a:schemeClr val="accent4"/>
        </a:effectRef>
        <a:fontRef idx="minor">
          <a:schemeClr val="dk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es-ES" sz="3000" kern="1200" dirty="0" smtClean="0"/>
            <a:t>Incidencia</a:t>
          </a:r>
          <a:endParaRPr lang="es-ES" sz="3000" kern="1200" dirty="0"/>
        </a:p>
      </dsp:txBody>
      <dsp:txXfrm>
        <a:off x="6263008" y="1547330"/>
        <a:ext cx="2233935" cy="1116967"/>
      </dsp:txXfrm>
    </dsp:sp>
    <dsp:sp modelId="{8EB53D86-09FB-4EC3-A3F5-87DFD9F42861}">
      <dsp:nvSpPr>
        <dsp:cNvPr id="0" name=""/>
        <dsp:cNvSpPr/>
      </dsp:nvSpPr>
      <dsp:spPr>
        <a:xfrm rot="3727870">
          <a:off x="1701664" y="4051557"/>
          <a:ext cx="1998947" cy="31728"/>
        </a:xfrm>
        <a:custGeom>
          <a:avLst/>
          <a:gdLst/>
          <a:ahLst/>
          <a:cxnLst/>
          <a:rect l="0" t="0" r="0" b="0"/>
          <a:pathLst>
            <a:path>
              <a:moveTo>
                <a:pt x="0" y="15864"/>
              </a:moveTo>
              <a:lnTo>
                <a:pt x="1998947" y="1586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ES" sz="700" kern="1200"/>
        </a:p>
      </dsp:txBody>
      <dsp:txXfrm rot="3727870">
        <a:off x="2651165" y="4017448"/>
        <a:ext cx="99947" cy="99947"/>
      </dsp:txXfrm>
    </dsp:sp>
    <dsp:sp modelId="{AC9BF039-EABB-481D-99DD-6D6227FF7478}">
      <dsp:nvSpPr>
        <dsp:cNvPr id="0" name=""/>
        <dsp:cNvSpPr/>
      </dsp:nvSpPr>
      <dsp:spPr>
        <a:xfrm>
          <a:off x="3168341" y="4392492"/>
          <a:ext cx="2233935" cy="1116967"/>
        </a:xfrm>
        <a:prstGeom prst="roundRect">
          <a:avLst>
            <a:gd name="adj" fmla="val 10000"/>
          </a:avLst>
        </a:prstGeom>
        <a:gradFill rotWithShape="1">
          <a:gsLst>
            <a:gs pos="0">
              <a:schemeClr val="accent3">
                <a:tint val="35000"/>
                <a:satMod val="260000"/>
              </a:schemeClr>
            </a:gs>
            <a:gs pos="30000">
              <a:schemeClr val="accent3">
                <a:tint val="38000"/>
                <a:satMod val="260000"/>
              </a:schemeClr>
            </a:gs>
            <a:gs pos="75000">
              <a:schemeClr val="accent3">
                <a:tint val="55000"/>
                <a:satMod val="255000"/>
              </a:schemeClr>
            </a:gs>
            <a:gs pos="100000">
              <a:schemeClr val="accent3">
                <a:tint val="70000"/>
                <a:satMod val="255000"/>
              </a:schemeClr>
            </a:gs>
          </a:gsLst>
          <a:path path="circle">
            <a:fillToRect l="5000" t="100000" r="120000" b="10000"/>
          </a:path>
        </a:gradFill>
        <a:ln w="12700" cap="flat" cmpd="sng" algn="ctr">
          <a:solidFill>
            <a:schemeClr val="accent3">
              <a:shade val="70000"/>
              <a:satMod val="150000"/>
            </a:schemeClr>
          </a:solidFill>
          <a:prstDash val="solid"/>
        </a:ln>
        <a:effectLst>
          <a:outerShdw blurRad="50800" dist="25000" dir="5400000" rotWithShape="0">
            <a:srgbClr val="000000">
              <a:alpha val="40000"/>
            </a:srgb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es-ES" sz="3000" kern="1200" dirty="0" smtClean="0"/>
            <a:t>Mortalidad</a:t>
          </a:r>
          <a:endParaRPr lang="es-ES" sz="3000" kern="1200" dirty="0"/>
        </a:p>
      </dsp:txBody>
      <dsp:txXfrm>
        <a:off x="3168341" y="4392492"/>
        <a:ext cx="2233935" cy="1116967"/>
      </dsp:txXfrm>
    </dsp:sp>
    <dsp:sp modelId="{3FDF007A-9ED6-4AE8-AC48-C2331A87246F}">
      <dsp:nvSpPr>
        <dsp:cNvPr id="0" name=""/>
        <dsp:cNvSpPr/>
      </dsp:nvSpPr>
      <dsp:spPr>
        <a:xfrm rot="19281549">
          <a:off x="5282211" y="4592650"/>
          <a:ext cx="1096868" cy="31728"/>
        </a:xfrm>
        <a:custGeom>
          <a:avLst/>
          <a:gdLst/>
          <a:ahLst/>
          <a:cxnLst/>
          <a:rect l="0" t="0" r="0" b="0"/>
          <a:pathLst>
            <a:path>
              <a:moveTo>
                <a:pt x="0" y="15864"/>
              </a:moveTo>
              <a:lnTo>
                <a:pt x="1096868" y="1586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rot="19281549">
        <a:off x="5803224" y="4581092"/>
        <a:ext cx="54843" cy="54843"/>
      </dsp:txXfrm>
    </dsp:sp>
    <dsp:sp modelId="{800431FE-7DC5-443B-8BFF-4AF2B1136C19}">
      <dsp:nvSpPr>
        <dsp:cNvPr id="0" name=""/>
        <dsp:cNvSpPr/>
      </dsp:nvSpPr>
      <dsp:spPr>
        <a:xfrm>
          <a:off x="6259014" y="3707568"/>
          <a:ext cx="2233935" cy="1116967"/>
        </a:xfrm>
        <a:prstGeom prst="roundRect">
          <a:avLst>
            <a:gd name="adj" fmla="val 10000"/>
          </a:avLst>
        </a:prstGeom>
        <a:gradFill rotWithShape="1">
          <a:gsLst>
            <a:gs pos="0">
              <a:schemeClr val="accent3">
                <a:tint val="35000"/>
                <a:satMod val="260000"/>
              </a:schemeClr>
            </a:gs>
            <a:gs pos="30000">
              <a:schemeClr val="accent3">
                <a:tint val="38000"/>
                <a:satMod val="260000"/>
              </a:schemeClr>
            </a:gs>
            <a:gs pos="75000">
              <a:schemeClr val="accent3">
                <a:tint val="55000"/>
                <a:satMod val="255000"/>
              </a:schemeClr>
            </a:gs>
            <a:gs pos="100000">
              <a:schemeClr val="accent3">
                <a:tint val="70000"/>
                <a:satMod val="255000"/>
              </a:schemeClr>
            </a:gs>
          </a:gsLst>
          <a:path path="circle">
            <a:fillToRect l="5000" t="100000" r="120000" b="10000"/>
          </a:path>
        </a:gradFill>
        <a:ln w="12700" cap="flat" cmpd="sng" algn="ctr">
          <a:solidFill>
            <a:schemeClr val="accent3">
              <a:shade val="70000"/>
              <a:satMod val="150000"/>
            </a:schemeClr>
          </a:solidFill>
          <a:prstDash val="solid"/>
        </a:ln>
        <a:effectLst>
          <a:outerShdw blurRad="50800" dist="25000" dir="5400000" rotWithShape="0">
            <a:srgbClr val="000000">
              <a:alpha val="40000"/>
            </a:srgb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es-ES" sz="3000" kern="1200" dirty="0" smtClean="0"/>
            <a:t>General</a:t>
          </a:r>
          <a:endParaRPr lang="es-ES" sz="3000" kern="1200" dirty="0"/>
        </a:p>
      </dsp:txBody>
      <dsp:txXfrm>
        <a:off x="6259014" y="3707568"/>
        <a:ext cx="2233935" cy="1116967"/>
      </dsp:txXfrm>
    </dsp:sp>
    <dsp:sp modelId="{93D43D66-B4AC-49A7-9895-4943683B89A9}">
      <dsp:nvSpPr>
        <dsp:cNvPr id="0" name=""/>
        <dsp:cNvSpPr/>
      </dsp:nvSpPr>
      <dsp:spPr>
        <a:xfrm rot="2639797">
          <a:off x="5235177" y="5348734"/>
          <a:ext cx="1190936" cy="31728"/>
        </a:xfrm>
        <a:custGeom>
          <a:avLst/>
          <a:gdLst/>
          <a:ahLst/>
          <a:cxnLst/>
          <a:rect l="0" t="0" r="0" b="0"/>
          <a:pathLst>
            <a:path>
              <a:moveTo>
                <a:pt x="0" y="15864"/>
              </a:moveTo>
              <a:lnTo>
                <a:pt x="1190936" y="1586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rot="2639797">
        <a:off x="5800872" y="5334825"/>
        <a:ext cx="59546" cy="59546"/>
      </dsp:txXfrm>
    </dsp:sp>
    <dsp:sp modelId="{253F839E-984A-4AB1-B38D-84F2C6A411FC}">
      <dsp:nvSpPr>
        <dsp:cNvPr id="0" name=""/>
        <dsp:cNvSpPr/>
      </dsp:nvSpPr>
      <dsp:spPr>
        <a:xfrm>
          <a:off x="6259014" y="5219736"/>
          <a:ext cx="2233935" cy="1116967"/>
        </a:xfrm>
        <a:prstGeom prst="roundRect">
          <a:avLst>
            <a:gd name="adj" fmla="val 10000"/>
          </a:avLst>
        </a:prstGeom>
        <a:gradFill rotWithShape="1">
          <a:gsLst>
            <a:gs pos="0">
              <a:schemeClr val="accent3">
                <a:tint val="35000"/>
                <a:satMod val="260000"/>
              </a:schemeClr>
            </a:gs>
            <a:gs pos="30000">
              <a:schemeClr val="accent3">
                <a:tint val="38000"/>
                <a:satMod val="260000"/>
              </a:schemeClr>
            </a:gs>
            <a:gs pos="75000">
              <a:schemeClr val="accent3">
                <a:tint val="55000"/>
                <a:satMod val="255000"/>
              </a:schemeClr>
            </a:gs>
            <a:gs pos="100000">
              <a:schemeClr val="accent3">
                <a:tint val="70000"/>
                <a:satMod val="255000"/>
              </a:schemeClr>
            </a:gs>
          </a:gsLst>
          <a:path path="circle">
            <a:fillToRect l="5000" t="100000" r="120000" b="10000"/>
          </a:path>
        </a:gradFill>
        <a:ln w="12700" cap="flat" cmpd="sng" algn="ctr">
          <a:solidFill>
            <a:schemeClr val="accent3">
              <a:shade val="70000"/>
              <a:satMod val="150000"/>
            </a:schemeClr>
          </a:solidFill>
          <a:prstDash val="solid"/>
        </a:ln>
        <a:effectLst>
          <a:outerShdw blurRad="50800" dist="25000" dir="5400000" rotWithShape="0">
            <a:srgbClr val="000000">
              <a:alpha val="40000"/>
            </a:srgb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es-ES" sz="3000" kern="1200" dirty="0" smtClean="0"/>
            <a:t>Específica</a:t>
          </a:r>
          <a:endParaRPr lang="es-ES" sz="3000" kern="1200" dirty="0"/>
        </a:p>
      </dsp:txBody>
      <dsp:txXfrm>
        <a:off x="6259014" y="5219736"/>
        <a:ext cx="2233935" cy="1116967"/>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D367F2D-854E-45B9-A83C-2C668F0859DF}">
      <dsp:nvSpPr>
        <dsp:cNvPr id="0" name=""/>
        <dsp:cNvSpPr/>
      </dsp:nvSpPr>
      <dsp:spPr>
        <a:xfrm>
          <a:off x="6803528" y="3935344"/>
          <a:ext cx="1168896" cy="556288"/>
        </a:xfrm>
        <a:custGeom>
          <a:avLst/>
          <a:gdLst/>
          <a:ahLst/>
          <a:cxnLst/>
          <a:rect l="0" t="0" r="0" b="0"/>
          <a:pathLst>
            <a:path>
              <a:moveTo>
                <a:pt x="0" y="0"/>
              </a:moveTo>
              <a:lnTo>
                <a:pt x="0" y="379094"/>
              </a:lnTo>
              <a:lnTo>
                <a:pt x="1168896" y="379094"/>
              </a:lnTo>
              <a:lnTo>
                <a:pt x="1168896" y="556288"/>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9B0D769-6460-4D59-AD18-0FE01BF5AB26}">
      <dsp:nvSpPr>
        <dsp:cNvPr id="0" name=""/>
        <dsp:cNvSpPr/>
      </dsp:nvSpPr>
      <dsp:spPr>
        <a:xfrm>
          <a:off x="5634632" y="3935344"/>
          <a:ext cx="1168896" cy="556288"/>
        </a:xfrm>
        <a:custGeom>
          <a:avLst/>
          <a:gdLst/>
          <a:ahLst/>
          <a:cxnLst/>
          <a:rect l="0" t="0" r="0" b="0"/>
          <a:pathLst>
            <a:path>
              <a:moveTo>
                <a:pt x="1168896" y="0"/>
              </a:moveTo>
              <a:lnTo>
                <a:pt x="1168896" y="379094"/>
              </a:lnTo>
              <a:lnTo>
                <a:pt x="0" y="379094"/>
              </a:lnTo>
              <a:lnTo>
                <a:pt x="0" y="556288"/>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AF1D8C7-64B7-4800-9A15-6B7B5B6A98F5}">
      <dsp:nvSpPr>
        <dsp:cNvPr id="0" name=""/>
        <dsp:cNvSpPr/>
      </dsp:nvSpPr>
      <dsp:spPr>
        <a:xfrm>
          <a:off x="4465736" y="2164466"/>
          <a:ext cx="2337792" cy="556288"/>
        </a:xfrm>
        <a:custGeom>
          <a:avLst/>
          <a:gdLst/>
          <a:ahLst/>
          <a:cxnLst/>
          <a:rect l="0" t="0" r="0" b="0"/>
          <a:pathLst>
            <a:path>
              <a:moveTo>
                <a:pt x="0" y="0"/>
              </a:moveTo>
              <a:lnTo>
                <a:pt x="0" y="379094"/>
              </a:lnTo>
              <a:lnTo>
                <a:pt x="2337792" y="379094"/>
              </a:lnTo>
              <a:lnTo>
                <a:pt x="2337792" y="556288"/>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96B95B4-7C2F-403C-8B10-B3FAABFAF33B}">
      <dsp:nvSpPr>
        <dsp:cNvPr id="0" name=""/>
        <dsp:cNvSpPr/>
      </dsp:nvSpPr>
      <dsp:spPr>
        <a:xfrm>
          <a:off x="2127944" y="3935344"/>
          <a:ext cx="1168896" cy="556288"/>
        </a:xfrm>
        <a:custGeom>
          <a:avLst/>
          <a:gdLst/>
          <a:ahLst/>
          <a:cxnLst/>
          <a:rect l="0" t="0" r="0" b="0"/>
          <a:pathLst>
            <a:path>
              <a:moveTo>
                <a:pt x="0" y="0"/>
              </a:moveTo>
              <a:lnTo>
                <a:pt x="0" y="379094"/>
              </a:lnTo>
              <a:lnTo>
                <a:pt x="1168896" y="379094"/>
              </a:lnTo>
              <a:lnTo>
                <a:pt x="1168896" y="556288"/>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665EB4D-9788-4006-9BAD-BB851E50382B}">
      <dsp:nvSpPr>
        <dsp:cNvPr id="0" name=""/>
        <dsp:cNvSpPr/>
      </dsp:nvSpPr>
      <dsp:spPr>
        <a:xfrm>
          <a:off x="959048" y="3935344"/>
          <a:ext cx="1168896" cy="556288"/>
        </a:xfrm>
        <a:custGeom>
          <a:avLst/>
          <a:gdLst/>
          <a:ahLst/>
          <a:cxnLst/>
          <a:rect l="0" t="0" r="0" b="0"/>
          <a:pathLst>
            <a:path>
              <a:moveTo>
                <a:pt x="1168896" y="0"/>
              </a:moveTo>
              <a:lnTo>
                <a:pt x="1168896" y="379094"/>
              </a:lnTo>
              <a:lnTo>
                <a:pt x="0" y="379094"/>
              </a:lnTo>
              <a:lnTo>
                <a:pt x="0" y="556288"/>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BDCF94D-8E00-4611-9F18-7D797CFD8059}">
      <dsp:nvSpPr>
        <dsp:cNvPr id="0" name=""/>
        <dsp:cNvSpPr/>
      </dsp:nvSpPr>
      <dsp:spPr>
        <a:xfrm>
          <a:off x="2127944" y="2164466"/>
          <a:ext cx="2337792" cy="556288"/>
        </a:xfrm>
        <a:custGeom>
          <a:avLst/>
          <a:gdLst/>
          <a:ahLst/>
          <a:cxnLst/>
          <a:rect l="0" t="0" r="0" b="0"/>
          <a:pathLst>
            <a:path>
              <a:moveTo>
                <a:pt x="2337792" y="0"/>
              </a:moveTo>
              <a:lnTo>
                <a:pt x="2337792" y="379094"/>
              </a:lnTo>
              <a:lnTo>
                <a:pt x="0" y="379094"/>
              </a:lnTo>
              <a:lnTo>
                <a:pt x="0" y="556288"/>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5EC97CA-45E5-4CED-BB71-67EA519C716E}">
      <dsp:nvSpPr>
        <dsp:cNvPr id="0" name=""/>
        <dsp:cNvSpPr/>
      </dsp:nvSpPr>
      <dsp:spPr>
        <a:xfrm>
          <a:off x="3347865" y="949877"/>
          <a:ext cx="2235743" cy="1214589"/>
        </a:xfrm>
        <a:prstGeom prst="roundRect">
          <a:avLst>
            <a:gd name="adj" fmla="val 10000"/>
          </a:avLst>
        </a:prstGeom>
        <a:gradFill rotWithShape="0">
          <a:gsLst>
            <a:gs pos="0">
              <a:schemeClr val="accent1">
                <a:hueOff val="0"/>
                <a:satOff val="0"/>
                <a:lumOff val="0"/>
                <a:alphaOff val="0"/>
                <a:tint val="35000"/>
                <a:satMod val="260000"/>
              </a:schemeClr>
            </a:gs>
            <a:gs pos="30000">
              <a:schemeClr val="accent1">
                <a:hueOff val="0"/>
                <a:satOff val="0"/>
                <a:lumOff val="0"/>
                <a:alphaOff val="0"/>
                <a:tint val="38000"/>
                <a:satMod val="260000"/>
              </a:schemeClr>
            </a:gs>
            <a:gs pos="75000">
              <a:schemeClr val="accent1">
                <a:hueOff val="0"/>
                <a:satOff val="0"/>
                <a:lumOff val="0"/>
                <a:alphaOff val="0"/>
                <a:tint val="55000"/>
                <a:satMod val="255000"/>
              </a:schemeClr>
            </a:gs>
            <a:gs pos="100000">
              <a:schemeClr val="accent1">
                <a:hueOff val="0"/>
                <a:satOff val="0"/>
                <a:lumOff val="0"/>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61E51A14-C1A9-4020-9AD2-49AD317707C0}">
      <dsp:nvSpPr>
        <dsp:cNvPr id="0" name=""/>
        <dsp:cNvSpPr/>
      </dsp:nvSpPr>
      <dsp:spPr>
        <a:xfrm>
          <a:off x="3560391" y="1151777"/>
          <a:ext cx="2235743" cy="1214589"/>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b="1" kern="1200" dirty="0" smtClean="0">
              <a:solidFill>
                <a:srgbClr val="FF0000"/>
              </a:solidFill>
            </a:rPr>
            <a:t>MEDIDAS DE FRECUENCIA</a:t>
          </a:r>
          <a:endParaRPr lang="es-ES" sz="2000" b="1" kern="1200" dirty="0">
            <a:solidFill>
              <a:srgbClr val="FF0000"/>
            </a:solidFill>
          </a:endParaRPr>
        </a:p>
      </dsp:txBody>
      <dsp:txXfrm>
        <a:off x="3560391" y="1151777"/>
        <a:ext cx="2235743" cy="1214589"/>
      </dsp:txXfrm>
    </dsp:sp>
    <dsp:sp modelId="{AAB87BB3-F7E5-481D-9862-E239F12963E7}">
      <dsp:nvSpPr>
        <dsp:cNvPr id="0" name=""/>
        <dsp:cNvSpPr/>
      </dsp:nvSpPr>
      <dsp:spPr>
        <a:xfrm>
          <a:off x="1171575" y="2720755"/>
          <a:ext cx="1912739" cy="1214589"/>
        </a:xfrm>
        <a:prstGeom prst="roundRect">
          <a:avLst>
            <a:gd name="adj" fmla="val 10000"/>
          </a:avLst>
        </a:prstGeom>
        <a:gradFill rotWithShape="0">
          <a:gsLst>
            <a:gs pos="0">
              <a:schemeClr val="accent2">
                <a:hueOff val="0"/>
                <a:satOff val="0"/>
                <a:lumOff val="0"/>
                <a:alphaOff val="0"/>
                <a:tint val="35000"/>
                <a:satMod val="260000"/>
              </a:schemeClr>
            </a:gs>
            <a:gs pos="30000">
              <a:schemeClr val="accent2">
                <a:hueOff val="0"/>
                <a:satOff val="0"/>
                <a:lumOff val="0"/>
                <a:alphaOff val="0"/>
                <a:tint val="38000"/>
                <a:satMod val="260000"/>
              </a:schemeClr>
            </a:gs>
            <a:gs pos="75000">
              <a:schemeClr val="accent2">
                <a:hueOff val="0"/>
                <a:satOff val="0"/>
                <a:lumOff val="0"/>
                <a:alphaOff val="0"/>
                <a:tint val="55000"/>
                <a:satMod val="255000"/>
              </a:schemeClr>
            </a:gs>
            <a:gs pos="100000">
              <a:schemeClr val="accent2">
                <a:hueOff val="0"/>
                <a:satOff val="0"/>
                <a:lumOff val="0"/>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89D91135-66F3-44F3-8EBB-9BE88F219320}">
      <dsp:nvSpPr>
        <dsp:cNvPr id="0" name=""/>
        <dsp:cNvSpPr/>
      </dsp:nvSpPr>
      <dsp:spPr>
        <a:xfrm>
          <a:off x="1384101" y="2922655"/>
          <a:ext cx="1912739" cy="1214589"/>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b="1" kern="1200" dirty="0" smtClean="0"/>
            <a:t>Prevalencia</a:t>
          </a:r>
          <a:endParaRPr lang="es-ES" sz="2000" b="1" kern="1200" dirty="0"/>
        </a:p>
      </dsp:txBody>
      <dsp:txXfrm>
        <a:off x="1384101" y="2922655"/>
        <a:ext cx="1912739" cy="1214589"/>
      </dsp:txXfrm>
    </dsp:sp>
    <dsp:sp modelId="{E21E24CD-EC01-4DED-8450-B8ECC253D40C}">
      <dsp:nvSpPr>
        <dsp:cNvPr id="0" name=""/>
        <dsp:cNvSpPr/>
      </dsp:nvSpPr>
      <dsp:spPr>
        <a:xfrm>
          <a:off x="2678" y="4491632"/>
          <a:ext cx="1912739" cy="1214589"/>
        </a:xfrm>
        <a:prstGeom prst="roundRect">
          <a:avLst>
            <a:gd name="adj" fmla="val 10000"/>
          </a:avLst>
        </a:prstGeom>
        <a:gradFill rotWithShape="0">
          <a:gsLst>
            <a:gs pos="0">
              <a:schemeClr val="accent3">
                <a:hueOff val="0"/>
                <a:satOff val="0"/>
                <a:lumOff val="0"/>
                <a:alphaOff val="0"/>
                <a:tint val="35000"/>
                <a:satMod val="260000"/>
              </a:schemeClr>
            </a:gs>
            <a:gs pos="30000">
              <a:schemeClr val="accent3">
                <a:hueOff val="0"/>
                <a:satOff val="0"/>
                <a:lumOff val="0"/>
                <a:alphaOff val="0"/>
                <a:tint val="38000"/>
                <a:satMod val="260000"/>
              </a:schemeClr>
            </a:gs>
            <a:gs pos="75000">
              <a:schemeClr val="accent3">
                <a:hueOff val="0"/>
                <a:satOff val="0"/>
                <a:lumOff val="0"/>
                <a:alphaOff val="0"/>
                <a:tint val="55000"/>
                <a:satMod val="255000"/>
              </a:schemeClr>
            </a:gs>
            <a:gs pos="100000">
              <a:schemeClr val="accent3">
                <a:hueOff val="0"/>
                <a:satOff val="0"/>
                <a:lumOff val="0"/>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EDF5D1FD-F3DA-4B60-8393-C334B6A3BCC7}">
      <dsp:nvSpPr>
        <dsp:cNvPr id="0" name=""/>
        <dsp:cNvSpPr/>
      </dsp:nvSpPr>
      <dsp:spPr>
        <a:xfrm>
          <a:off x="215205" y="4693533"/>
          <a:ext cx="1912739" cy="1214589"/>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kern="1200" dirty="0" smtClean="0"/>
            <a:t>Puntual</a:t>
          </a:r>
          <a:endParaRPr lang="es-ES" sz="2000" kern="1200" dirty="0"/>
        </a:p>
      </dsp:txBody>
      <dsp:txXfrm>
        <a:off x="215205" y="4693533"/>
        <a:ext cx="1912739" cy="1214589"/>
      </dsp:txXfrm>
    </dsp:sp>
    <dsp:sp modelId="{A2664209-2EAB-4B90-8A71-23073797E225}">
      <dsp:nvSpPr>
        <dsp:cNvPr id="0" name=""/>
        <dsp:cNvSpPr/>
      </dsp:nvSpPr>
      <dsp:spPr>
        <a:xfrm>
          <a:off x="2340471" y="4491632"/>
          <a:ext cx="1912739" cy="1214589"/>
        </a:xfrm>
        <a:prstGeom prst="roundRect">
          <a:avLst>
            <a:gd name="adj" fmla="val 10000"/>
          </a:avLst>
        </a:prstGeom>
        <a:gradFill rotWithShape="0">
          <a:gsLst>
            <a:gs pos="0">
              <a:schemeClr val="accent3">
                <a:hueOff val="0"/>
                <a:satOff val="0"/>
                <a:lumOff val="0"/>
                <a:alphaOff val="0"/>
                <a:tint val="35000"/>
                <a:satMod val="260000"/>
              </a:schemeClr>
            </a:gs>
            <a:gs pos="30000">
              <a:schemeClr val="accent3">
                <a:hueOff val="0"/>
                <a:satOff val="0"/>
                <a:lumOff val="0"/>
                <a:alphaOff val="0"/>
                <a:tint val="38000"/>
                <a:satMod val="260000"/>
              </a:schemeClr>
            </a:gs>
            <a:gs pos="75000">
              <a:schemeClr val="accent3">
                <a:hueOff val="0"/>
                <a:satOff val="0"/>
                <a:lumOff val="0"/>
                <a:alphaOff val="0"/>
                <a:tint val="55000"/>
                <a:satMod val="255000"/>
              </a:schemeClr>
            </a:gs>
            <a:gs pos="100000">
              <a:schemeClr val="accent3">
                <a:hueOff val="0"/>
                <a:satOff val="0"/>
                <a:lumOff val="0"/>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31ABD0C4-2F24-489C-AF95-434A60588055}">
      <dsp:nvSpPr>
        <dsp:cNvPr id="0" name=""/>
        <dsp:cNvSpPr/>
      </dsp:nvSpPr>
      <dsp:spPr>
        <a:xfrm>
          <a:off x="2552997" y="4693533"/>
          <a:ext cx="1912739" cy="1214589"/>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kern="1200" dirty="0" err="1" smtClean="0"/>
            <a:t>Lápsica</a:t>
          </a:r>
          <a:endParaRPr lang="es-ES" sz="2000" kern="1200" dirty="0"/>
        </a:p>
      </dsp:txBody>
      <dsp:txXfrm>
        <a:off x="2552997" y="4693533"/>
        <a:ext cx="1912739" cy="1214589"/>
      </dsp:txXfrm>
    </dsp:sp>
    <dsp:sp modelId="{81BBB4C5-CC5B-4C7D-844A-AAECCA00A39F}">
      <dsp:nvSpPr>
        <dsp:cNvPr id="0" name=""/>
        <dsp:cNvSpPr/>
      </dsp:nvSpPr>
      <dsp:spPr>
        <a:xfrm>
          <a:off x="5847159" y="2720755"/>
          <a:ext cx="1912739" cy="1214589"/>
        </a:xfrm>
        <a:prstGeom prst="roundRect">
          <a:avLst>
            <a:gd name="adj" fmla="val 10000"/>
          </a:avLst>
        </a:prstGeom>
        <a:gradFill rotWithShape="1">
          <a:gsLst>
            <a:gs pos="0">
              <a:schemeClr val="accent4">
                <a:tint val="35000"/>
                <a:satMod val="260000"/>
              </a:schemeClr>
            </a:gs>
            <a:gs pos="30000">
              <a:schemeClr val="accent4">
                <a:tint val="38000"/>
                <a:satMod val="260000"/>
              </a:schemeClr>
            </a:gs>
            <a:gs pos="75000">
              <a:schemeClr val="accent4">
                <a:tint val="55000"/>
                <a:satMod val="255000"/>
              </a:schemeClr>
            </a:gs>
            <a:gs pos="100000">
              <a:schemeClr val="accent4">
                <a:tint val="70000"/>
                <a:satMod val="255000"/>
              </a:schemeClr>
            </a:gs>
          </a:gsLst>
          <a:path path="circle">
            <a:fillToRect l="5000" t="100000" r="120000" b="10000"/>
          </a:path>
        </a:gradFill>
        <a:ln w="12700" cap="flat" cmpd="sng" algn="ctr">
          <a:solidFill>
            <a:schemeClr val="accent4">
              <a:shade val="70000"/>
              <a:satMod val="150000"/>
            </a:schemeClr>
          </a:solidFill>
          <a:prstDash val="solid"/>
        </a:ln>
        <a:effectLst>
          <a:outerShdw blurRad="50800" dist="25000" dir="5400000" rotWithShape="0">
            <a:srgbClr val="000000">
              <a:alpha val="40000"/>
            </a:srgbClr>
          </a:outerShdw>
        </a:effectLst>
        <a:scene3d>
          <a:camera prst="orthographicFront"/>
          <a:lightRig rig="flat" dir="t"/>
        </a:scene3d>
        <a:sp3d/>
      </dsp:spPr>
      <dsp:style>
        <a:lnRef idx="1">
          <a:schemeClr val="accent4"/>
        </a:lnRef>
        <a:fillRef idx="2">
          <a:schemeClr val="accent4"/>
        </a:fillRef>
        <a:effectRef idx="1">
          <a:schemeClr val="accent4"/>
        </a:effectRef>
        <a:fontRef idx="minor">
          <a:schemeClr val="dk1"/>
        </a:fontRef>
      </dsp:style>
    </dsp:sp>
    <dsp:sp modelId="{44B1A7B1-852E-4438-A117-E98B1862D3D2}">
      <dsp:nvSpPr>
        <dsp:cNvPr id="0" name=""/>
        <dsp:cNvSpPr/>
      </dsp:nvSpPr>
      <dsp:spPr>
        <a:xfrm>
          <a:off x="6059685" y="2922655"/>
          <a:ext cx="1912739" cy="1214589"/>
        </a:xfrm>
        <a:prstGeom prst="roundRect">
          <a:avLst>
            <a:gd name="adj" fmla="val 10000"/>
          </a:avLst>
        </a:prstGeom>
        <a:solidFill>
          <a:schemeClr val="lt1"/>
        </a:solidFill>
        <a:ln w="254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b="1" kern="1200" dirty="0" smtClean="0"/>
            <a:t>Incidencia</a:t>
          </a:r>
          <a:endParaRPr lang="es-ES" sz="2000" b="1" kern="1200" dirty="0"/>
        </a:p>
      </dsp:txBody>
      <dsp:txXfrm>
        <a:off x="6059685" y="2922655"/>
        <a:ext cx="1912739" cy="1214589"/>
      </dsp:txXfrm>
    </dsp:sp>
    <dsp:sp modelId="{67DC3FE3-DB9C-4697-9F8F-2EAA1AEAD599}">
      <dsp:nvSpPr>
        <dsp:cNvPr id="0" name=""/>
        <dsp:cNvSpPr/>
      </dsp:nvSpPr>
      <dsp:spPr>
        <a:xfrm>
          <a:off x="4678263" y="4491632"/>
          <a:ext cx="1912739" cy="1214589"/>
        </a:xfrm>
        <a:prstGeom prst="roundRect">
          <a:avLst>
            <a:gd name="adj" fmla="val 10000"/>
          </a:avLst>
        </a:prstGeom>
        <a:gradFill rotWithShape="1">
          <a:gsLst>
            <a:gs pos="0">
              <a:schemeClr val="accent6">
                <a:tint val="35000"/>
                <a:satMod val="260000"/>
              </a:schemeClr>
            </a:gs>
            <a:gs pos="30000">
              <a:schemeClr val="accent6">
                <a:tint val="38000"/>
                <a:satMod val="260000"/>
              </a:schemeClr>
            </a:gs>
            <a:gs pos="75000">
              <a:schemeClr val="accent6">
                <a:tint val="55000"/>
                <a:satMod val="255000"/>
              </a:schemeClr>
            </a:gs>
            <a:gs pos="100000">
              <a:schemeClr val="accent6">
                <a:tint val="70000"/>
                <a:satMod val="255000"/>
              </a:schemeClr>
            </a:gs>
          </a:gsLst>
          <a:path path="circle">
            <a:fillToRect l="5000" t="100000" r="120000" b="10000"/>
          </a:path>
        </a:gradFill>
        <a:ln w="12700" cap="flat" cmpd="sng" algn="ctr">
          <a:solidFill>
            <a:schemeClr val="accent6">
              <a:shade val="70000"/>
              <a:satMod val="150000"/>
            </a:schemeClr>
          </a:solidFill>
          <a:prstDash val="solid"/>
        </a:ln>
        <a:effectLst>
          <a:outerShdw blurRad="50800" dist="25000" dir="5400000" rotWithShape="0">
            <a:srgbClr val="000000">
              <a:alpha val="40000"/>
            </a:srgbClr>
          </a:outerShdw>
        </a:effectLst>
        <a:scene3d>
          <a:camera prst="orthographicFront"/>
          <a:lightRig rig="flat" dir="t"/>
        </a:scene3d>
        <a:sp3d/>
      </dsp:spPr>
      <dsp:style>
        <a:lnRef idx="1">
          <a:schemeClr val="accent6"/>
        </a:lnRef>
        <a:fillRef idx="2">
          <a:schemeClr val="accent6"/>
        </a:fillRef>
        <a:effectRef idx="1">
          <a:schemeClr val="accent6"/>
        </a:effectRef>
        <a:fontRef idx="minor">
          <a:schemeClr val="dk1"/>
        </a:fontRef>
      </dsp:style>
    </dsp:sp>
    <dsp:sp modelId="{DA995CA7-3B2A-4CD0-9481-73A45F6C03F3}">
      <dsp:nvSpPr>
        <dsp:cNvPr id="0" name=""/>
        <dsp:cNvSpPr/>
      </dsp:nvSpPr>
      <dsp:spPr>
        <a:xfrm>
          <a:off x="4890789" y="4693533"/>
          <a:ext cx="1912739" cy="1214589"/>
        </a:xfrm>
        <a:prstGeom prst="roundRect">
          <a:avLst>
            <a:gd name="adj" fmla="val 10000"/>
          </a:avLst>
        </a:prstGeom>
        <a:solidFill>
          <a:schemeClr val="lt1"/>
        </a:solidFill>
        <a:ln w="25400" cap="flat" cmpd="sng" algn="ctr">
          <a:solidFill>
            <a:schemeClr val="accent6"/>
          </a:solidFill>
          <a:prstDash val="solid"/>
        </a:ln>
        <a:effectLst/>
      </dsp:spPr>
      <dsp:style>
        <a:lnRef idx="2">
          <a:schemeClr val="accent6"/>
        </a:lnRef>
        <a:fillRef idx="1">
          <a:schemeClr val="lt1"/>
        </a:fillRef>
        <a:effectRef idx="0">
          <a:schemeClr val="accent6"/>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kern="1200" dirty="0" smtClean="0"/>
            <a:t>Acumulada</a:t>
          </a:r>
        </a:p>
        <a:p>
          <a:pPr lvl="0" algn="ctr" defTabSz="889000">
            <a:lnSpc>
              <a:spcPct val="90000"/>
            </a:lnSpc>
            <a:spcBef>
              <a:spcPct val="0"/>
            </a:spcBef>
            <a:spcAft>
              <a:spcPct val="35000"/>
            </a:spcAft>
          </a:pPr>
          <a:r>
            <a:rPr lang="es-ES" sz="2000" kern="1200" dirty="0" smtClean="0"/>
            <a:t>(IA) </a:t>
          </a:r>
          <a:endParaRPr lang="es-ES" sz="2000" kern="1200" dirty="0"/>
        </a:p>
      </dsp:txBody>
      <dsp:txXfrm>
        <a:off x="4890789" y="4693533"/>
        <a:ext cx="1912739" cy="1214589"/>
      </dsp:txXfrm>
    </dsp:sp>
    <dsp:sp modelId="{DEBCEED1-79C6-4BD7-943D-D14DF29B198D}">
      <dsp:nvSpPr>
        <dsp:cNvPr id="0" name=""/>
        <dsp:cNvSpPr/>
      </dsp:nvSpPr>
      <dsp:spPr>
        <a:xfrm>
          <a:off x="7016055" y="4491632"/>
          <a:ext cx="1912739" cy="1214589"/>
        </a:xfrm>
        <a:prstGeom prst="roundRect">
          <a:avLst>
            <a:gd name="adj" fmla="val 10000"/>
          </a:avLst>
        </a:prstGeom>
        <a:gradFill rotWithShape="1">
          <a:gsLst>
            <a:gs pos="0">
              <a:schemeClr val="accent6">
                <a:tint val="35000"/>
                <a:satMod val="260000"/>
              </a:schemeClr>
            </a:gs>
            <a:gs pos="30000">
              <a:schemeClr val="accent6">
                <a:tint val="38000"/>
                <a:satMod val="260000"/>
              </a:schemeClr>
            </a:gs>
            <a:gs pos="75000">
              <a:schemeClr val="accent6">
                <a:tint val="55000"/>
                <a:satMod val="255000"/>
              </a:schemeClr>
            </a:gs>
            <a:gs pos="100000">
              <a:schemeClr val="accent6">
                <a:tint val="70000"/>
                <a:satMod val="255000"/>
              </a:schemeClr>
            </a:gs>
          </a:gsLst>
          <a:path path="circle">
            <a:fillToRect l="5000" t="100000" r="120000" b="10000"/>
          </a:path>
        </a:gradFill>
        <a:ln w="12700" cap="flat" cmpd="sng" algn="ctr">
          <a:solidFill>
            <a:schemeClr val="accent6">
              <a:shade val="70000"/>
              <a:satMod val="150000"/>
            </a:schemeClr>
          </a:solidFill>
          <a:prstDash val="solid"/>
        </a:ln>
        <a:effectLst>
          <a:outerShdw blurRad="50800" dist="25000" dir="5400000" rotWithShape="0">
            <a:srgbClr val="000000">
              <a:alpha val="40000"/>
            </a:srgbClr>
          </a:outerShdw>
        </a:effectLst>
        <a:scene3d>
          <a:camera prst="orthographicFront"/>
          <a:lightRig rig="flat" dir="t"/>
        </a:scene3d>
        <a:sp3d/>
      </dsp:spPr>
      <dsp:style>
        <a:lnRef idx="1">
          <a:schemeClr val="accent6"/>
        </a:lnRef>
        <a:fillRef idx="2">
          <a:schemeClr val="accent6"/>
        </a:fillRef>
        <a:effectRef idx="1">
          <a:schemeClr val="accent6"/>
        </a:effectRef>
        <a:fontRef idx="minor">
          <a:schemeClr val="dk1"/>
        </a:fontRef>
      </dsp:style>
    </dsp:sp>
    <dsp:sp modelId="{2DD0D4A6-7D91-403D-A326-DA63C337C453}">
      <dsp:nvSpPr>
        <dsp:cNvPr id="0" name=""/>
        <dsp:cNvSpPr/>
      </dsp:nvSpPr>
      <dsp:spPr>
        <a:xfrm>
          <a:off x="7228582" y="4693533"/>
          <a:ext cx="1912739" cy="1214589"/>
        </a:xfrm>
        <a:prstGeom prst="roundRect">
          <a:avLst>
            <a:gd name="adj" fmla="val 10000"/>
          </a:avLst>
        </a:prstGeom>
        <a:solidFill>
          <a:schemeClr val="lt1"/>
        </a:solidFill>
        <a:ln w="25400" cap="flat" cmpd="sng" algn="ctr">
          <a:solidFill>
            <a:schemeClr val="accent6"/>
          </a:solidFill>
          <a:prstDash val="solid"/>
        </a:ln>
        <a:effectLst/>
      </dsp:spPr>
      <dsp:style>
        <a:lnRef idx="2">
          <a:schemeClr val="accent6"/>
        </a:lnRef>
        <a:fillRef idx="1">
          <a:schemeClr val="lt1"/>
        </a:fillRef>
        <a:effectRef idx="0">
          <a:schemeClr val="accent6"/>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kern="1200" dirty="0" smtClean="0"/>
            <a:t>Tasa de incidencia (TI)</a:t>
          </a:r>
          <a:endParaRPr lang="es-ES" sz="2000" kern="1200" dirty="0"/>
        </a:p>
      </dsp:txBody>
      <dsp:txXfrm>
        <a:off x="7228582" y="4693533"/>
        <a:ext cx="1912739" cy="1214589"/>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75FB386-26F6-429F-8274-C0115F6BF3A9}">
      <dsp:nvSpPr>
        <dsp:cNvPr id="0" name=""/>
        <dsp:cNvSpPr/>
      </dsp:nvSpPr>
      <dsp:spPr>
        <a:xfrm>
          <a:off x="4265060" y="2025378"/>
          <a:ext cx="2432204" cy="1519673"/>
        </a:xfrm>
        <a:custGeom>
          <a:avLst/>
          <a:gdLst/>
          <a:ahLst/>
          <a:cxnLst/>
          <a:rect l="0" t="0" r="0" b="0"/>
          <a:pathLst>
            <a:path>
              <a:moveTo>
                <a:pt x="0" y="0"/>
              </a:moveTo>
              <a:lnTo>
                <a:pt x="0" y="1165285"/>
              </a:lnTo>
              <a:lnTo>
                <a:pt x="2432204" y="1165285"/>
              </a:lnTo>
              <a:lnTo>
                <a:pt x="2432204" y="1519673"/>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6759EAC-F228-4783-8FFC-5F460EC87C3F}">
      <dsp:nvSpPr>
        <dsp:cNvPr id="0" name=""/>
        <dsp:cNvSpPr/>
      </dsp:nvSpPr>
      <dsp:spPr>
        <a:xfrm>
          <a:off x="2021681" y="2025378"/>
          <a:ext cx="2243379" cy="1519673"/>
        </a:xfrm>
        <a:custGeom>
          <a:avLst/>
          <a:gdLst/>
          <a:ahLst/>
          <a:cxnLst/>
          <a:rect l="0" t="0" r="0" b="0"/>
          <a:pathLst>
            <a:path>
              <a:moveTo>
                <a:pt x="2243379" y="0"/>
              </a:moveTo>
              <a:lnTo>
                <a:pt x="2243379" y="1165285"/>
              </a:lnTo>
              <a:lnTo>
                <a:pt x="0" y="1165285"/>
              </a:lnTo>
              <a:lnTo>
                <a:pt x="0" y="1519673"/>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5EC97CA-45E5-4CED-BB71-67EA519C716E}">
      <dsp:nvSpPr>
        <dsp:cNvPr id="0" name=""/>
        <dsp:cNvSpPr/>
      </dsp:nvSpPr>
      <dsp:spPr>
        <a:xfrm>
          <a:off x="1424891" y="-403800"/>
          <a:ext cx="5680337" cy="2429178"/>
        </a:xfrm>
        <a:prstGeom prst="roundRect">
          <a:avLst>
            <a:gd name="adj" fmla="val 10000"/>
          </a:avLst>
        </a:prstGeom>
        <a:gradFill rotWithShape="0">
          <a:gsLst>
            <a:gs pos="0">
              <a:schemeClr val="accent1">
                <a:hueOff val="0"/>
                <a:satOff val="0"/>
                <a:lumOff val="0"/>
                <a:alphaOff val="0"/>
                <a:tint val="35000"/>
                <a:satMod val="260000"/>
              </a:schemeClr>
            </a:gs>
            <a:gs pos="30000">
              <a:schemeClr val="accent1">
                <a:hueOff val="0"/>
                <a:satOff val="0"/>
                <a:lumOff val="0"/>
                <a:alphaOff val="0"/>
                <a:tint val="38000"/>
                <a:satMod val="260000"/>
              </a:schemeClr>
            </a:gs>
            <a:gs pos="75000">
              <a:schemeClr val="accent1">
                <a:hueOff val="0"/>
                <a:satOff val="0"/>
                <a:lumOff val="0"/>
                <a:alphaOff val="0"/>
                <a:tint val="55000"/>
                <a:satMod val="255000"/>
              </a:schemeClr>
            </a:gs>
            <a:gs pos="100000">
              <a:schemeClr val="accent1">
                <a:hueOff val="0"/>
                <a:satOff val="0"/>
                <a:lumOff val="0"/>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61E51A14-C1A9-4020-9AD2-49AD317707C0}">
      <dsp:nvSpPr>
        <dsp:cNvPr id="0" name=""/>
        <dsp:cNvSpPr/>
      </dsp:nvSpPr>
      <dsp:spPr>
        <a:xfrm>
          <a:off x="1849944" y="0"/>
          <a:ext cx="5680337" cy="242917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 sz="2800" b="1" kern="1200" dirty="0" smtClean="0">
              <a:solidFill>
                <a:srgbClr val="FF0000"/>
              </a:solidFill>
            </a:rPr>
            <a:t>MEDIDAS DE ASOCIACIÓN</a:t>
          </a:r>
          <a:endParaRPr lang="es-ES" sz="2800" b="1" kern="1200" dirty="0">
            <a:solidFill>
              <a:srgbClr val="FF0000"/>
            </a:solidFill>
          </a:endParaRPr>
        </a:p>
      </dsp:txBody>
      <dsp:txXfrm>
        <a:off x="1849944" y="0"/>
        <a:ext cx="5680337" cy="2429178"/>
      </dsp:txXfrm>
    </dsp:sp>
    <dsp:sp modelId="{5E4E6DCD-B50A-47F6-94AD-090B33E18539}">
      <dsp:nvSpPr>
        <dsp:cNvPr id="0" name=""/>
        <dsp:cNvSpPr/>
      </dsp:nvSpPr>
      <dsp:spPr>
        <a:xfrm>
          <a:off x="108942" y="3545052"/>
          <a:ext cx="3825478" cy="2429178"/>
        </a:xfrm>
        <a:prstGeom prst="roundRect">
          <a:avLst>
            <a:gd name="adj" fmla="val 10000"/>
          </a:avLst>
        </a:prstGeom>
        <a:gradFill rotWithShape="0">
          <a:gsLst>
            <a:gs pos="0">
              <a:schemeClr val="accent2">
                <a:hueOff val="0"/>
                <a:satOff val="0"/>
                <a:lumOff val="0"/>
                <a:alphaOff val="0"/>
                <a:tint val="35000"/>
                <a:satMod val="260000"/>
              </a:schemeClr>
            </a:gs>
            <a:gs pos="30000">
              <a:schemeClr val="accent2">
                <a:hueOff val="0"/>
                <a:satOff val="0"/>
                <a:lumOff val="0"/>
                <a:alphaOff val="0"/>
                <a:tint val="38000"/>
                <a:satMod val="260000"/>
              </a:schemeClr>
            </a:gs>
            <a:gs pos="75000">
              <a:schemeClr val="accent2">
                <a:hueOff val="0"/>
                <a:satOff val="0"/>
                <a:lumOff val="0"/>
                <a:alphaOff val="0"/>
                <a:tint val="55000"/>
                <a:satMod val="255000"/>
              </a:schemeClr>
            </a:gs>
            <a:gs pos="100000">
              <a:schemeClr val="accent2">
                <a:hueOff val="0"/>
                <a:satOff val="0"/>
                <a:lumOff val="0"/>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CB562FB7-3F54-49FD-9A44-C014FA039E30}">
      <dsp:nvSpPr>
        <dsp:cNvPr id="0" name=""/>
        <dsp:cNvSpPr/>
      </dsp:nvSpPr>
      <dsp:spPr>
        <a:xfrm>
          <a:off x="533995" y="3948852"/>
          <a:ext cx="3825478" cy="2429178"/>
        </a:xfrm>
        <a:prstGeom prst="roundRect">
          <a:avLst>
            <a:gd name="adj" fmla="val 10000"/>
          </a:avLst>
        </a:prstGeom>
        <a:solidFill>
          <a:schemeClr val="lt1"/>
        </a:solidFill>
        <a:ln w="25400" cap="flat" cmpd="sng" algn="ctr">
          <a:solidFill>
            <a:schemeClr val="accent6"/>
          </a:solidFill>
          <a:prstDash val="solid"/>
        </a:ln>
        <a:effectLst/>
      </dsp:spPr>
      <dsp:style>
        <a:lnRef idx="2">
          <a:schemeClr val="accent6"/>
        </a:lnRef>
        <a:fillRef idx="1">
          <a:schemeClr val="lt1"/>
        </a:fillRef>
        <a:effectRef idx="0">
          <a:schemeClr val="accent6"/>
        </a:effectRef>
        <a:fontRef idx="minor">
          <a:schemeClr val="dk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s-ES" sz="2200" kern="1200" dirty="0" smtClean="0"/>
            <a:t>Razón de Incidencia Acumulada o Riesgo Relativo </a:t>
          </a:r>
        </a:p>
        <a:p>
          <a:pPr lvl="0" algn="ctr" defTabSz="977900">
            <a:lnSpc>
              <a:spcPct val="90000"/>
            </a:lnSpc>
            <a:spcBef>
              <a:spcPct val="0"/>
            </a:spcBef>
            <a:spcAft>
              <a:spcPct val="35000"/>
            </a:spcAft>
          </a:pPr>
          <a:r>
            <a:rPr lang="es-ES" sz="2200" kern="1200" dirty="0" smtClean="0"/>
            <a:t>(RR)</a:t>
          </a:r>
          <a:endParaRPr lang="es-ES" sz="2200" kern="1200" dirty="0"/>
        </a:p>
      </dsp:txBody>
      <dsp:txXfrm>
        <a:off x="533995" y="3948852"/>
        <a:ext cx="3825478" cy="2429178"/>
      </dsp:txXfrm>
    </dsp:sp>
    <dsp:sp modelId="{CA9A7CEC-00B0-4B73-8418-3A4E9207E3D0}">
      <dsp:nvSpPr>
        <dsp:cNvPr id="0" name=""/>
        <dsp:cNvSpPr/>
      </dsp:nvSpPr>
      <dsp:spPr>
        <a:xfrm>
          <a:off x="4784526" y="3545052"/>
          <a:ext cx="3825478" cy="2429178"/>
        </a:xfrm>
        <a:prstGeom prst="roundRect">
          <a:avLst>
            <a:gd name="adj" fmla="val 10000"/>
          </a:avLst>
        </a:prstGeom>
        <a:gradFill rotWithShape="0">
          <a:gsLst>
            <a:gs pos="0">
              <a:schemeClr val="accent2">
                <a:hueOff val="0"/>
                <a:satOff val="0"/>
                <a:lumOff val="0"/>
                <a:alphaOff val="0"/>
                <a:tint val="35000"/>
                <a:satMod val="260000"/>
              </a:schemeClr>
            </a:gs>
            <a:gs pos="30000">
              <a:schemeClr val="accent2">
                <a:hueOff val="0"/>
                <a:satOff val="0"/>
                <a:lumOff val="0"/>
                <a:alphaOff val="0"/>
                <a:tint val="38000"/>
                <a:satMod val="260000"/>
              </a:schemeClr>
            </a:gs>
            <a:gs pos="75000">
              <a:schemeClr val="accent2">
                <a:hueOff val="0"/>
                <a:satOff val="0"/>
                <a:lumOff val="0"/>
                <a:alphaOff val="0"/>
                <a:tint val="55000"/>
                <a:satMod val="255000"/>
              </a:schemeClr>
            </a:gs>
            <a:gs pos="100000">
              <a:schemeClr val="accent2">
                <a:hueOff val="0"/>
                <a:satOff val="0"/>
                <a:lumOff val="0"/>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7619867A-24DA-4F50-BDB8-8C3768525795}">
      <dsp:nvSpPr>
        <dsp:cNvPr id="0" name=""/>
        <dsp:cNvSpPr/>
      </dsp:nvSpPr>
      <dsp:spPr>
        <a:xfrm>
          <a:off x="5209579" y="3948852"/>
          <a:ext cx="3825478" cy="2429178"/>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s-ES" sz="2200" kern="1200" dirty="0" smtClean="0"/>
            <a:t>Razón de momios</a:t>
          </a:r>
        </a:p>
        <a:p>
          <a:pPr lvl="0" algn="ctr" defTabSz="977900">
            <a:lnSpc>
              <a:spcPct val="90000"/>
            </a:lnSpc>
            <a:spcBef>
              <a:spcPct val="0"/>
            </a:spcBef>
            <a:spcAft>
              <a:spcPct val="35000"/>
            </a:spcAft>
          </a:pPr>
          <a:r>
            <a:rPr lang="es-ES" sz="2200" kern="1200" dirty="0" smtClean="0"/>
            <a:t>(RM)</a:t>
          </a:r>
          <a:endParaRPr lang="es-ES" sz="2200" kern="1200" dirty="0"/>
        </a:p>
      </dsp:txBody>
      <dsp:txXfrm>
        <a:off x="5209579" y="3948852"/>
        <a:ext cx="3825478" cy="2429178"/>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75FB386-26F6-429F-8274-C0115F6BF3A9}">
      <dsp:nvSpPr>
        <dsp:cNvPr id="0" name=""/>
        <dsp:cNvSpPr/>
      </dsp:nvSpPr>
      <dsp:spPr>
        <a:xfrm>
          <a:off x="5126115" y="1302028"/>
          <a:ext cx="1563560" cy="978034"/>
        </a:xfrm>
        <a:custGeom>
          <a:avLst/>
          <a:gdLst/>
          <a:ahLst/>
          <a:cxnLst/>
          <a:rect l="0" t="0" r="0" b="0"/>
          <a:pathLst>
            <a:path>
              <a:moveTo>
                <a:pt x="0" y="0"/>
              </a:moveTo>
              <a:lnTo>
                <a:pt x="0" y="750213"/>
              </a:lnTo>
              <a:lnTo>
                <a:pt x="1563560" y="750213"/>
              </a:lnTo>
              <a:lnTo>
                <a:pt x="1563560" y="978034"/>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7EF1F23-6589-47FD-A8AF-F9F6C452CFB2}">
      <dsp:nvSpPr>
        <dsp:cNvPr id="0" name=""/>
        <dsp:cNvSpPr/>
      </dsp:nvSpPr>
      <dsp:spPr>
        <a:xfrm>
          <a:off x="3683942" y="3841678"/>
          <a:ext cx="1502866" cy="715227"/>
        </a:xfrm>
        <a:custGeom>
          <a:avLst/>
          <a:gdLst/>
          <a:ahLst/>
          <a:cxnLst/>
          <a:rect l="0" t="0" r="0" b="0"/>
          <a:pathLst>
            <a:path>
              <a:moveTo>
                <a:pt x="0" y="0"/>
              </a:moveTo>
              <a:lnTo>
                <a:pt x="0" y="487406"/>
              </a:lnTo>
              <a:lnTo>
                <a:pt x="1502866" y="487406"/>
              </a:lnTo>
              <a:lnTo>
                <a:pt x="1502866" y="715227"/>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EBE000D-2B08-459D-9B2B-CD524824C80E}">
      <dsp:nvSpPr>
        <dsp:cNvPr id="0" name=""/>
        <dsp:cNvSpPr/>
      </dsp:nvSpPr>
      <dsp:spPr>
        <a:xfrm>
          <a:off x="2181076" y="3841678"/>
          <a:ext cx="1502866" cy="715227"/>
        </a:xfrm>
        <a:custGeom>
          <a:avLst/>
          <a:gdLst/>
          <a:ahLst/>
          <a:cxnLst/>
          <a:rect l="0" t="0" r="0" b="0"/>
          <a:pathLst>
            <a:path>
              <a:moveTo>
                <a:pt x="1502866" y="0"/>
              </a:moveTo>
              <a:lnTo>
                <a:pt x="1502866" y="487406"/>
              </a:lnTo>
              <a:lnTo>
                <a:pt x="0" y="487406"/>
              </a:lnTo>
              <a:lnTo>
                <a:pt x="0" y="715227"/>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6759EAC-F228-4783-8FFC-5F460EC87C3F}">
      <dsp:nvSpPr>
        <dsp:cNvPr id="0" name=""/>
        <dsp:cNvSpPr/>
      </dsp:nvSpPr>
      <dsp:spPr>
        <a:xfrm>
          <a:off x="3683942" y="1302028"/>
          <a:ext cx="1442172" cy="978034"/>
        </a:xfrm>
        <a:custGeom>
          <a:avLst/>
          <a:gdLst/>
          <a:ahLst/>
          <a:cxnLst/>
          <a:rect l="0" t="0" r="0" b="0"/>
          <a:pathLst>
            <a:path>
              <a:moveTo>
                <a:pt x="1442172" y="0"/>
              </a:moveTo>
              <a:lnTo>
                <a:pt x="1442172" y="750213"/>
              </a:lnTo>
              <a:lnTo>
                <a:pt x="0" y="750213"/>
              </a:lnTo>
              <a:lnTo>
                <a:pt x="0" y="978034"/>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5EC97CA-45E5-4CED-BB71-67EA519C716E}">
      <dsp:nvSpPr>
        <dsp:cNvPr id="0" name=""/>
        <dsp:cNvSpPr/>
      </dsp:nvSpPr>
      <dsp:spPr>
        <a:xfrm>
          <a:off x="3300292" y="-259586"/>
          <a:ext cx="3651645" cy="1561614"/>
        </a:xfrm>
        <a:prstGeom prst="roundRect">
          <a:avLst>
            <a:gd name="adj" fmla="val 10000"/>
          </a:avLst>
        </a:prstGeom>
        <a:gradFill rotWithShape="0">
          <a:gsLst>
            <a:gs pos="0">
              <a:schemeClr val="accent1">
                <a:hueOff val="0"/>
                <a:satOff val="0"/>
                <a:lumOff val="0"/>
                <a:alphaOff val="0"/>
                <a:tint val="35000"/>
                <a:satMod val="260000"/>
              </a:schemeClr>
            </a:gs>
            <a:gs pos="30000">
              <a:schemeClr val="accent1">
                <a:hueOff val="0"/>
                <a:satOff val="0"/>
                <a:lumOff val="0"/>
                <a:alphaOff val="0"/>
                <a:tint val="38000"/>
                <a:satMod val="260000"/>
              </a:schemeClr>
            </a:gs>
            <a:gs pos="75000">
              <a:schemeClr val="accent1">
                <a:hueOff val="0"/>
                <a:satOff val="0"/>
                <a:lumOff val="0"/>
                <a:alphaOff val="0"/>
                <a:tint val="55000"/>
                <a:satMod val="255000"/>
              </a:schemeClr>
            </a:gs>
            <a:gs pos="100000">
              <a:schemeClr val="accent1">
                <a:hueOff val="0"/>
                <a:satOff val="0"/>
                <a:lumOff val="0"/>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61E51A14-C1A9-4020-9AD2-49AD317707C0}">
      <dsp:nvSpPr>
        <dsp:cNvPr id="0" name=""/>
        <dsp:cNvSpPr/>
      </dsp:nvSpPr>
      <dsp:spPr>
        <a:xfrm>
          <a:off x="3573540" y="0"/>
          <a:ext cx="3651645" cy="1561614"/>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 sz="2800" b="1" kern="1200" dirty="0" smtClean="0">
              <a:solidFill>
                <a:srgbClr val="FF0000"/>
              </a:solidFill>
            </a:rPr>
            <a:t>MEDIDAS DE IMPACTO</a:t>
          </a:r>
          <a:endParaRPr lang="es-ES" sz="2800" b="1" kern="1200" dirty="0">
            <a:solidFill>
              <a:srgbClr val="FF0000"/>
            </a:solidFill>
          </a:endParaRPr>
        </a:p>
      </dsp:txBody>
      <dsp:txXfrm>
        <a:off x="3573540" y="0"/>
        <a:ext cx="3651645" cy="1561614"/>
      </dsp:txXfrm>
    </dsp:sp>
    <dsp:sp modelId="{5E4E6DCD-B50A-47F6-94AD-090B33E18539}">
      <dsp:nvSpPr>
        <dsp:cNvPr id="0" name=""/>
        <dsp:cNvSpPr/>
      </dsp:nvSpPr>
      <dsp:spPr>
        <a:xfrm>
          <a:off x="2454324" y="2280063"/>
          <a:ext cx="2459235" cy="1561614"/>
        </a:xfrm>
        <a:prstGeom prst="roundRect">
          <a:avLst>
            <a:gd name="adj" fmla="val 10000"/>
          </a:avLst>
        </a:prstGeom>
        <a:gradFill rotWithShape="0">
          <a:gsLst>
            <a:gs pos="0">
              <a:schemeClr val="accent2">
                <a:hueOff val="0"/>
                <a:satOff val="0"/>
                <a:lumOff val="0"/>
                <a:alphaOff val="0"/>
                <a:tint val="35000"/>
                <a:satMod val="260000"/>
              </a:schemeClr>
            </a:gs>
            <a:gs pos="30000">
              <a:schemeClr val="accent2">
                <a:hueOff val="0"/>
                <a:satOff val="0"/>
                <a:lumOff val="0"/>
                <a:alphaOff val="0"/>
                <a:tint val="38000"/>
                <a:satMod val="260000"/>
              </a:schemeClr>
            </a:gs>
            <a:gs pos="75000">
              <a:schemeClr val="accent2">
                <a:hueOff val="0"/>
                <a:satOff val="0"/>
                <a:lumOff val="0"/>
                <a:alphaOff val="0"/>
                <a:tint val="55000"/>
                <a:satMod val="255000"/>
              </a:schemeClr>
            </a:gs>
            <a:gs pos="100000">
              <a:schemeClr val="accent2">
                <a:hueOff val="0"/>
                <a:satOff val="0"/>
                <a:lumOff val="0"/>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CB562FB7-3F54-49FD-9A44-C014FA039E30}">
      <dsp:nvSpPr>
        <dsp:cNvPr id="0" name=""/>
        <dsp:cNvSpPr/>
      </dsp:nvSpPr>
      <dsp:spPr>
        <a:xfrm>
          <a:off x="2727573" y="2539649"/>
          <a:ext cx="2459235" cy="1561614"/>
        </a:xfrm>
        <a:prstGeom prst="roundRect">
          <a:avLst>
            <a:gd name="adj" fmla="val 10000"/>
          </a:avLst>
        </a:prstGeom>
        <a:solidFill>
          <a:schemeClr val="lt1"/>
        </a:solidFill>
        <a:ln w="25400" cap="flat" cmpd="sng" algn="ctr">
          <a:solidFill>
            <a:schemeClr val="accent6"/>
          </a:solidFill>
          <a:prstDash val="solid"/>
        </a:ln>
        <a:effectLst/>
      </dsp:spPr>
      <dsp:style>
        <a:lnRef idx="2">
          <a:schemeClr val="accent6"/>
        </a:lnRef>
        <a:fillRef idx="1">
          <a:schemeClr val="lt1"/>
        </a:fillRef>
        <a:effectRef idx="0">
          <a:schemeClr val="accent6"/>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ES" sz="2400" kern="1200" dirty="0" smtClean="0"/>
            <a:t>Riesgo atribuible</a:t>
          </a:r>
        </a:p>
      </dsp:txBody>
      <dsp:txXfrm>
        <a:off x="2727573" y="2539649"/>
        <a:ext cx="2459235" cy="1561614"/>
      </dsp:txXfrm>
    </dsp:sp>
    <dsp:sp modelId="{BCC2C128-1A69-48C1-9224-56E44FAC9A48}">
      <dsp:nvSpPr>
        <dsp:cNvPr id="0" name=""/>
        <dsp:cNvSpPr/>
      </dsp:nvSpPr>
      <dsp:spPr>
        <a:xfrm>
          <a:off x="951458" y="4556906"/>
          <a:ext cx="2459235" cy="1561614"/>
        </a:xfrm>
        <a:prstGeom prst="roundRect">
          <a:avLst>
            <a:gd name="adj" fmla="val 10000"/>
          </a:avLst>
        </a:prstGeom>
        <a:gradFill rotWithShape="0">
          <a:gsLst>
            <a:gs pos="0">
              <a:schemeClr val="accent3">
                <a:hueOff val="0"/>
                <a:satOff val="0"/>
                <a:lumOff val="0"/>
                <a:alphaOff val="0"/>
                <a:tint val="35000"/>
                <a:satMod val="260000"/>
              </a:schemeClr>
            </a:gs>
            <a:gs pos="30000">
              <a:schemeClr val="accent3">
                <a:hueOff val="0"/>
                <a:satOff val="0"/>
                <a:lumOff val="0"/>
                <a:alphaOff val="0"/>
                <a:tint val="38000"/>
                <a:satMod val="260000"/>
              </a:schemeClr>
            </a:gs>
            <a:gs pos="75000">
              <a:schemeClr val="accent3">
                <a:hueOff val="0"/>
                <a:satOff val="0"/>
                <a:lumOff val="0"/>
                <a:alphaOff val="0"/>
                <a:tint val="55000"/>
                <a:satMod val="255000"/>
              </a:schemeClr>
            </a:gs>
            <a:gs pos="100000">
              <a:schemeClr val="accent3">
                <a:hueOff val="0"/>
                <a:satOff val="0"/>
                <a:lumOff val="0"/>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2AA70796-E9B1-4475-A787-AB5DEC5324F1}">
      <dsp:nvSpPr>
        <dsp:cNvPr id="0" name=""/>
        <dsp:cNvSpPr/>
      </dsp:nvSpPr>
      <dsp:spPr>
        <a:xfrm>
          <a:off x="1224706" y="4816492"/>
          <a:ext cx="2459235" cy="1561614"/>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ES" sz="2400" kern="1200" dirty="0" smtClean="0"/>
            <a:t>Expuestos</a:t>
          </a:r>
          <a:endParaRPr lang="es-ES" sz="2400" kern="1200" dirty="0"/>
        </a:p>
      </dsp:txBody>
      <dsp:txXfrm>
        <a:off x="1224706" y="4816492"/>
        <a:ext cx="2459235" cy="1561614"/>
      </dsp:txXfrm>
    </dsp:sp>
    <dsp:sp modelId="{3D02C33C-ADF5-4D23-B98B-BA5A58395BD8}">
      <dsp:nvSpPr>
        <dsp:cNvPr id="0" name=""/>
        <dsp:cNvSpPr/>
      </dsp:nvSpPr>
      <dsp:spPr>
        <a:xfrm>
          <a:off x="3957191" y="4556906"/>
          <a:ext cx="2459235" cy="1561614"/>
        </a:xfrm>
        <a:prstGeom prst="roundRect">
          <a:avLst>
            <a:gd name="adj" fmla="val 10000"/>
          </a:avLst>
        </a:prstGeom>
        <a:gradFill rotWithShape="0">
          <a:gsLst>
            <a:gs pos="0">
              <a:schemeClr val="accent3">
                <a:hueOff val="0"/>
                <a:satOff val="0"/>
                <a:lumOff val="0"/>
                <a:alphaOff val="0"/>
                <a:tint val="35000"/>
                <a:satMod val="260000"/>
              </a:schemeClr>
            </a:gs>
            <a:gs pos="30000">
              <a:schemeClr val="accent3">
                <a:hueOff val="0"/>
                <a:satOff val="0"/>
                <a:lumOff val="0"/>
                <a:alphaOff val="0"/>
                <a:tint val="38000"/>
                <a:satMod val="260000"/>
              </a:schemeClr>
            </a:gs>
            <a:gs pos="75000">
              <a:schemeClr val="accent3">
                <a:hueOff val="0"/>
                <a:satOff val="0"/>
                <a:lumOff val="0"/>
                <a:alphaOff val="0"/>
                <a:tint val="55000"/>
                <a:satMod val="255000"/>
              </a:schemeClr>
            </a:gs>
            <a:gs pos="100000">
              <a:schemeClr val="accent3">
                <a:hueOff val="0"/>
                <a:satOff val="0"/>
                <a:lumOff val="0"/>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B49F6D6B-535F-4B49-9E37-9331EA00BEBE}">
      <dsp:nvSpPr>
        <dsp:cNvPr id="0" name=""/>
        <dsp:cNvSpPr/>
      </dsp:nvSpPr>
      <dsp:spPr>
        <a:xfrm>
          <a:off x="4230439" y="4816492"/>
          <a:ext cx="2459235" cy="1561614"/>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ES" sz="2400" kern="1200" dirty="0" smtClean="0"/>
            <a:t>Poblacional</a:t>
          </a:r>
          <a:endParaRPr lang="es-ES" sz="2400" kern="1200" dirty="0"/>
        </a:p>
      </dsp:txBody>
      <dsp:txXfrm>
        <a:off x="4230439" y="4816492"/>
        <a:ext cx="2459235" cy="1561614"/>
      </dsp:txXfrm>
    </dsp:sp>
    <dsp:sp modelId="{CA9A7CEC-00B0-4B73-8418-3A4E9207E3D0}">
      <dsp:nvSpPr>
        <dsp:cNvPr id="0" name=""/>
        <dsp:cNvSpPr/>
      </dsp:nvSpPr>
      <dsp:spPr>
        <a:xfrm>
          <a:off x="5460057" y="2280063"/>
          <a:ext cx="2459235" cy="1561614"/>
        </a:xfrm>
        <a:prstGeom prst="roundRect">
          <a:avLst>
            <a:gd name="adj" fmla="val 10000"/>
          </a:avLst>
        </a:prstGeom>
        <a:gradFill rotWithShape="0">
          <a:gsLst>
            <a:gs pos="0">
              <a:schemeClr val="accent2">
                <a:hueOff val="0"/>
                <a:satOff val="0"/>
                <a:lumOff val="0"/>
                <a:alphaOff val="0"/>
                <a:tint val="35000"/>
                <a:satMod val="260000"/>
              </a:schemeClr>
            </a:gs>
            <a:gs pos="30000">
              <a:schemeClr val="accent2">
                <a:hueOff val="0"/>
                <a:satOff val="0"/>
                <a:lumOff val="0"/>
                <a:alphaOff val="0"/>
                <a:tint val="38000"/>
                <a:satMod val="260000"/>
              </a:schemeClr>
            </a:gs>
            <a:gs pos="75000">
              <a:schemeClr val="accent2">
                <a:hueOff val="0"/>
                <a:satOff val="0"/>
                <a:lumOff val="0"/>
                <a:alphaOff val="0"/>
                <a:tint val="55000"/>
                <a:satMod val="255000"/>
              </a:schemeClr>
            </a:gs>
            <a:gs pos="100000">
              <a:schemeClr val="accent2">
                <a:hueOff val="0"/>
                <a:satOff val="0"/>
                <a:lumOff val="0"/>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7619867A-24DA-4F50-BDB8-8C3768525795}">
      <dsp:nvSpPr>
        <dsp:cNvPr id="0" name=""/>
        <dsp:cNvSpPr/>
      </dsp:nvSpPr>
      <dsp:spPr>
        <a:xfrm>
          <a:off x="5733305" y="2539649"/>
          <a:ext cx="2459235" cy="1561614"/>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ES" sz="2400" kern="1200" dirty="0" smtClean="0"/>
            <a:t>Fracción prevenible</a:t>
          </a:r>
        </a:p>
      </dsp:txBody>
      <dsp:txXfrm>
        <a:off x="5733305" y="2539649"/>
        <a:ext cx="2459235" cy="1561614"/>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EC538E2-A67D-4034-A522-79ED7A67F337}" type="datetimeFigureOut">
              <a:rPr lang="es-ES" smtClean="0"/>
              <a:pPr/>
              <a:t>27/09/2018</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13DC12-11DA-4325-9F80-94ECE66C1155}"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1"/>
      </p:bgRef>
    </p:bg>
    <p:spTree>
      <p:nvGrpSpPr>
        <p:cNvPr id="1" name=""/>
        <p:cNvGrpSpPr/>
        <p:nvPr/>
      </p:nvGrpSpPr>
      <p:grpSpPr>
        <a:xfrm>
          <a:off x="0" y="0"/>
          <a:ext cx="0" cy="0"/>
          <a:chOff x="0" y="0"/>
          <a:chExt cx="0" cy="0"/>
        </a:xfrm>
      </p:grpSpPr>
      <p:sp>
        <p:nvSpPr>
          <p:cNvPr id="8" name="7 Título"/>
          <p:cNvSpPr>
            <a:spLocks noGrp="1"/>
          </p:cNvSpPr>
          <p:nvPr>
            <p:ph type="ctrTitle"/>
          </p:nvPr>
        </p:nvSpPr>
        <p:spPr>
          <a:xfrm>
            <a:off x="2286000" y="3124200"/>
            <a:ext cx="6172200" cy="1894362"/>
          </a:xfrm>
        </p:spPr>
        <p:txBody>
          <a:bodyPr/>
          <a:lstStyle>
            <a:lvl1pPr>
              <a:defRPr b="1"/>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bwMode="auto">
          <a:xfrm rot="5400000">
            <a:off x="7764621" y="1174097"/>
            <a:ext cx="2286000" cy="381000"/>
          </a:xfrm>
        </p:spPr>
        <p:txBody>
          <a:bodyPr/>
          <a:lstStyle/>
          <a:p>
            <a:fld id="{31B61F07-BD58-40D7-8F54-2A377D854134}" type="datetimeFigureOut">
              <a:rPr lang="es-ES" smtClean="0"/>
              <a:pPr/>
              <a:t>27/09/2018</a:t>
            </a:fld>
            <a:endParaRPr lang="es-ES"/>
          </a:p>
        </p:txBody>
      </p:sp>
      <p:sp>
        <p:nvSpPr>
          <p:cNvPr id="17" name="16 Marcador de pie de página"/>
          <p:cNvSpPr>
            <a:spLocks noGrp="1"/>
          </p:cNvSpPr>
          <p:nvPr>
            <p:ph type="ftr" sz="quarter" idx="11"/>
          </p:nvPr>
        </p:nvSpPr>
        <p:spPr bwMode="auto">
          <a:xfrm rot="5400000">
            <a:off x="7077269" y="4181669"/>
            <a:ext cx="3657600" cy="384048"/>
          </a:xfrm>
        </p:spPr>
        <p:txBody>
          <a:bodyPr/>
          <a:lstStyle/>
          <a:p>
            <a:endParaRPr lang="es-ES"/>
          </a:p>
        </p:txBody>
      </p:sp>
      <p:sp>
        <p:nvSpPr>
          <p:cNvPr id="10" name="9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19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21 Conector recto"/>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26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Elipse"/>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Elipse"/>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Marcador de número de diapositiva"/>
          <p:cNvSpPr>
            <a:spLocks noGrp="1"/>
          </p:cNvSpPr>
          <p:nvPr>
            <p:ph type="sldNum" sz="quarter" idx="12"/>
          </p:nvPr>
        </p:nvSpPr>
        <p:spPr bwMode="auto">
          <a:xfrm>
            <a:off x="1325544" y="4928702"/>
            <a:ext cx="609600" cy="517524"/>
          </a:xfrm>
        </p:spPr>
        <p:txBody>
          <a:bodyPr/>
          <a:lstStyle/>
          <a:p>
            <a:fld id="{7865F36D-57D2-4824-8837-87F1FBB84D6F}"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31B61F07-BD58-40D7-8F54-2A377D854134}" type="datetimeFigureOut">
              <a:rPr lang="es-ES" smtClean="0"/>
              <a:pPr/>
              <a:t>27/09/2018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7865F36D-57D2-4824-8837-87F1FBB84D6F}"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676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31B61F07-BD58-40D7-8F54-2A377D854134}" type="datetimeFigureOut">
              <a:rPr lang="es-ES" smtClean="0"/>
              <a:pPr/>
              <a:t>27/09/2018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7865F36D-57D2-4824-8837-87F1FBB84D6F}"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8" name="7 Marcador de contenido"/>
          <p:cNvSpPr>
            <a:spLocks noGrp="1"/>
          </p:cNvSpPr>
          <p:nvPr>
            <p:ph sz="quarter" idx="1"/>
          </p:nvPr>
        </p:nvSpPr>
        <p:spPr>
          <a:xfrm>
            <a:off x="457200" y="1600200"/>
            <a:ext cx="7467600" cy="487375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4"/>
          </p:nvPr>
        </p:nvSpPr>
        <p:spPr/>
        <p:txBody>
          <a:bodyPr rtlCol="0"/>
          <a:lstStyle/>
          <a:p>
            <a:fld id="{31B61F07-BD58-40D7-8F54-2A377D854134}" type="datetimeFigureOut">
              <a:rPr lang="es-ES" smtClean="0"/>
              <a:pPr/>
              <a:t>27/09/2018</a:t>
            </a:fld>
            <a:endParaRPr lang="es-ES"/>
          </a:p>
        </p:txBody>
      </p:sp>
      <p:sp>
        <p:nvSpPr>
          <p:cNvPr id="9" name="8 Marcador de número de diapositiva"/>
          <p:cNvSpPr>
            <a:spLocks noGrp="1"/>
          </p:cNvSpPr>
          <p:nvPr>
            <p:ph type="sldNum" sz="quarter" idx="15"/>
          </p:nvPr>
        </p:nvSpPr>
        <p:spPr/>
        <p:txBody>
          <a:bodyPr rtlCol="0"/>
          <a:lstStyle/>
          <a:p>
            <a:fld id="{7865F36D-57D2-4824-8837-87F1FBB84D6F}" type="slidenum">
              <a:rPr lang="es-ES" smtClean="0"/>
              <a:pPr/>
              <a:t>‹Nº›</a:t>
            </a:fld>
            <a:endParaRPr lang="es-ES"/>
          </a:p>
        </p:txBody>
      </p:sp>
      <p:sp>
        <p:nvSpPr>
          <p:cNvPr id="10" name="9 Marcador de pie de página"/>
          <p:cNvSpPr>
            <a:spLocks noGrp="1"/>
          </p:cNvSpPr>
          <p:nvPr>
            <p:ph type="ftr" sz="quarter" idx="16"/>
          </p:nvPr>
        </p:nvSpPr>
        <p:spPr/>
        <p:txBody>
          <a:bodyPr rtlCol="0"/>
          <a:lstStyle/>
          <a:p>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bwMode="auto">
          <a:xfrm rot="5400000">
            <a:off x="7763256" y="1170432"/>
            <a:ext cx="2286000" cy="381000"/>
          </a:xfrm>
        </p:spPr>
        <p:txBody>
          <a:bodyPr/>
          <a:lstStyle/>
          <a:p>
            <a:fld id="{31B61F07-BD58-40D7-8F54-2A377D854134}" type="datetimeFigureOut">
              <a:rPr lang="es-ES" smtClean="0"/>
              <a:pPr/>
              <a:t>27/09/2018</a:t>
            </a:fld>
            <a:endParaRPr lang="es-ES"/>
          </a:p>
        </p:txBody>
      </p:sp>
      <p:sp>
        <p:nvSpPr>
          <p:cNvPr id="5" name="4 Marcador de pie de página"/>
          <p:cNvSpPr>
            <a:spLocks noGrp="1"/>
          </p:cNvSpPr>
          <p:nvPr>
            <p:ph type="ftr" sz="quarter" idx="11"/>
          </p:nvPr>
        </p:nvSpPr>
        <p:spPr bwMode="auto">
          <a:xfrm rot="5400000">
            <a:off x="7077456" y="4178808"/>
            <a:ext cx="3657600" cy="384048"/>
          </a:xfrm>
        </p:spPr>
        <p:txBody>
          <a:bodyPr/>
          <a:lstStyle/>
          <a:p>
            <a:endParaRPr lang="es-ES"/>
          </a:p>
        </p:txBody>
      </p:sp>
      <p:sp>
        <p:nvSpPr>
          <p:cNvPr id="9" name="8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16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19 Elipse"/>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Elipse"/>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Conector recto"/>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número de diapositiva"/>
          <p:cNvSpPr>
            <a:spLocks noGrp="1"/>
          </p:cNvSpPr>
          <p:nvPr>
            <p:ph type="sldNum" sz="quarter" idx="12"/>
          </p:nvPr>
        </p:nvSpPr>
        <p:spPr bwMode="auto">
          <a:xfrm>
            <a:off x="1340616" y="4928702"/>
            <a:ext cx="609600" cy="517524"/>
          </a:xfrm>
        </p:spPr>
        <p:txBody>
          <a:bodyPr/>
          <a:lstStyle/>
          <a:p>
            <a:fld id="{7865F36D-57D2-4824-8837-87F1FBB84D6F}"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31B61F07-BD58-40D7-8F54-2A377D854134}" type="datetimeFigureOut">
              <a:rPr lang="es-ES" smtClean="0"/>
              <a:pPr/>
              <a:t>27/09/2018</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7865F36D-57D2-4824-8837-87F1FBB84D6F}" type="slidenum">
              <a:rPr lang="es-ES" smtClean="0"/>
              <a:pPr/>
              <a:t>‹Nº›</a:t>
            </a:fld>
            <a:endParaRPr lang="es-ES"/>
          </a:p>
        </p:txBody>
      </p:sp>
      <p:sp>
        <p:nvSpPr>
          <p:cNvPr id="9" name="8 Marcador de contenido"/>
          <p:cNvSpPr>
            <a:spLocks noGrp="1"/>
          </p:cNvSpPr>
          <p:nvPr>
            <p:ph sz="quarter" idx="1"/>
          </p:nvPr>
        </p:nvSpPr>
        <p:spPr>
          <a:xfrm>
            <a:off x="457200"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270248"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43000"/>
          </a:xfrm>
        </p:spPr>
        <p:txBody>
          <a:bodyPr anchor="b"/>
          <a:lstStyle>
            <a:lvl1pPr>
              <a:defRPr/>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31B61F07-BD58-40D7-8F54-2A377D854134}" type="datetimeFigureOut">
              <a:rPr lang="es-ES" smtClean="0"/>
              <a:pPr/>
              <a:t>27/09/2018</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7865F36D-57D2-4824-8837-87F1FBB84D6F}" type="slidenum">
              <a:rPr lang="es-ES" smtClean="0"/>
              <a:pPr/>
              <a:t>‹Nº›</a:t>
            </a:fld>
            <a:endParaRPr lang="es-ES"/>
          </a:p>
        </p:txBody>
      </p:sp>
      <p:sp>
        <p:nvSpPr>
          <p:cNvPr id="11" name="10 Marcador de contenido"/>
          <p:cNvSpPr>
            <a:spLocks noGrp="1"/>
          </p:cNvSpPr>
          <p:nvPr>
            <p:ph sz="quarter" idx="2"/>
          </p:nvPr>
        </p:nvSpPr>
        <p:spPr>
          <a:xfrm>
            <a:off x="457200"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371975"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texto"/>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4" name="13 Marcador de texto"/>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6" name="5 Marcador de fecha"/>
          <p:cNvSpPr>
            <a:spLocks noGrp="1"/>
          </p:cNvSpPr>
          <p:nvPr>
            <p:ph type="dt" sz="half" idx="10"/>
          </p:nvPr>
        </p:nvSpPr>
        <p:spPr/>
        <p:txBody>
          <a:bodyPr rtlCol="0"/>
          <a:lstStyle/>
          <a:p>
            <a:fld id="{31B61F07-BD58-40D7-8F54-2A377D854134}" type="datetimeFigureOut">
              <a:rPr lang="es-ES" smtClean="0"/>
              <a:pPr/>
              <a:t>27/09/2018</a:t>
            </a:fld>
            <a:endParaRPr lang="es-ES"/>
          </a:p>
        </p:txBody>
      </p:sp>
      <p:sp>
        <p:nvSpPr>
          <p:cNvPr id="7" name="6 Marcador de número de diapositiva"/>
          <p:cNvSpPr>
            <a:spLocks noGrp="1"/>
          </p:cNvSpPr>
          <p:nvPr>
            <p:ph type="sldNum" sz="quarter" idx="11"/>
          </p:nvPr>
        </p:nvSpPr>
        <p:spPr/>
        <p:txBody>
          <a:bodyPr rtlCol="0"/>
          <a:lstStyle/>
          <a:p>
            <a:fld id="{7865F36D-57D2-4824-8837-87F1FBB84D6F}" type="slidenum">
              <a:rPr lang="es-ES" smtClean="0"/>
              <a:pPr/>
              <a:t>‹Nº›</a:t>
            </a:fld>
            <a:endParaRPr lang="es-ES"/>
          </a:p>
        </p:txBody>
      </p:sp>
      <p:sp>
        <p:nvSpPr>
          <p:cNvPr id="8" name="7 Marcador de pie de página"/>
          <p:cNvSpPr>
            <a:spLocks noGrp="1"/>
          </p:cNvSpPr>
          <p:nvPr>
            <p:ph type="ftr" sz="quarter" idx="12"/>
          </p:nvPr>
        </p:nvSpPr>
        <p:spPr/>
        <p:txBody>
          <a:bodyPr rtlCol="0"/>
          <a:lstStyle/>
          <a:p>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31B61F07-BD58-40D7-8F54-2A377D854134}" type="datetimeFigureOut">
              <a:rPr lang="es-ES" smtClean="0"/>
              <a:pPr/>
              <a:t>27/09/2018</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7865F36D-57D2-4824-8837-87F1FBB84D6F}"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1 Título"/>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17 Marcador de contenido"/>
          <p:cNvSpPr>
            <a:spLocks noGrp="1"/>
          </p:cNvSpPr>
          <p:nvPr>
            <p:ph sz="quarter" idx="1"/>
          </p:nvPr>
        </p:nvSpPr>
        <p:spPr>
          <a:xfrm>
            <a:off x="304800" y="274320"/>
            <a:ext cx="5638800" cy="6327648"/>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4"/>
          </p:nvPr>
        </p:nvSpPr>
        <p:spPr/>
        <p:txBody>
          <a:bodyPr rtlCol="0"/>
          <a:lstStyle/>
          <a:p>
            <a:fld id="{31B61F07-BD58-40D7-8F54-2A377D854134}" type="datetimeFigureOut">
              <a:rPr lang="es-ES" smtClean="0"/>
              <a:pPr/>
              <a:t>27/09/2018</a:t>
            </a:fld>
            <a:endParaRPr lang="es-ES"/>
          </a:p>
        </p:txBody>
      </p:sp>
      <p:sp>
        <p:nvSpPr>
          <p:cNvPr id="22" name="21 Marcador de número de diapositiva"/>
          <p:cNvSpPr>
            <a:spLocks noGrp="1"/>
          </p:cNvSpPr>
          <p:nvPr>
            <p:ph type="sldNum" sz="quarter" idx="15"/>
          </p:nvPr>
        </p:nvSpPr>
        <p:spPr/>
        <p:txBody>
          <a:bodyPr rtlCol="0"/>
          <a:lstStyle/>
          <a:p>
            <a:fld id="{7865F36D-57D2-4824-8837-87F1FBB84D6F}" type="slidenum">
              <a:rPr lang="es-ES" smtClean="0"/>
              <a:pPr/>
              <a:t>‹Nº›</a:t>
            </a:fld>
            <a:endParaRPr lang="es-ES"/>
          </a:p>
        </p:txBody>
      </p:sp>
      <p:sp>
        <p:nvSpPr>
          <p:cNvPr id="23" name="22 Marcador de pie de página"/>
          <p:cNvSpPr>
            <a:spLocks noGrp="1"/>
          </p:cNvSpPr>
          <p:nvPr>
            <p:ph type="ftr" sz="quarter" idx="16"/>
          </p:nvPr>
        </p:nvSpPr>
        <p:spPr/>
        <p:txBody>
          <a:bodyPr rtlCol="0"/>
          <a:lstStyle/>
          <a:p>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rot="5400000">
            <a:off x="3350133" y="3200400"/>
            <a:ext cx="6309360" cy="457200"/>
          </a:xfrm>
        </p:spPr>
        <p:txBody>
          <a:bodyPr anchor="b"/>
          <a:lstStyle>
            <a:lvl1pPr algn="l">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10" name="9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18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Marcador de fecha"/>
          <p:cNvSpPr>
            <a:spLocks noGrp="1"/>
          </p:cNvSpPr>
          <p:nvPr>
            <p:ph type="dt" sz="half" idx="10"/>
          </p:nvPr>
        </p:nvSpPr>
        <p:spPr/>
        <p:txBody>
          <a:bodyPr rtlCol="0"/>
          <a:lstStyle/>
          <a:p>
            <a:fld id="{31B61F07-BD58-40D7-8F54-2A377D854134}" type="datetimeFigureOut">
              <a:rPr lang="es-ES" smtClean="0"/>
              <a:pPr/>
              <a:t>27/09/2018</a:t>
            </a:fld>
            <a:endParaRPr lang="es-ES"/>
          </a:p>
        </p:txBody>
      </p:sp>
      <p:sp>
        <p:nvSpPr>
          <p:cNvPr id="18" name="17 Marcador de número de diapositiva"/>
          <p:cNvSpPr>
            <a:spLocks noGrp="1"/>
          </p:cNvSpPr>
          <p:nvPr>
            <p:ph type="sldNum" sz="quarter" idx="11"/>
          </p:nvPr>
        </p:nvSpPr>
        <p:spPr/>
        <p:txBody>
          <a:bodyPr rtlCol="0"/>
          <a:lstStyle/>
          <a:p>
            <a:fld id="{7865F36D-57D2-4824-8837-87F1FBB84D6F}" type="slidenum">
              <a:rPr lang="es-ES" smtClean="0"/>
              <a:pPr/>
              <a:t>‹Nº›</a:t>
            </a:fld>
            <a:endParaRPr lang="es-ES"/>
          </a:p>
        </p:txBody>
      </p:sp>
      <p:sp>
        <p:nvSpPr>
          <p:cNvPr id="21" name="20 Marcador de pie de página"/>
          <p:cNvSpPr>
            <a:spLocks noGrp="1"/>
          </p:cNvSpPr>
          <p:nvPr>
            <p:ph type="ftr" sz="quarter" idx="12"/>
          </p:nvPr>
        </p:nvSpPr>
        <p:spPr/>
        <p:txBody>
          <a:bodyPr rtlCol="0"/>
          <a:lstStyle/>
          <a:p>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31B61F07-BD58-40D7-8F54-2A377D854134}" type="datetimeFigureOut">
              <a:rPr lang="es-ES" smtClean="0"/>
              <a:pPr/>
              <a:t>27/09/2018</a:t>
            </a:fld>
            <a:endParaRPr lang="es-ES"/>
          </a:p>
        </p:txBody>
      </p:sp>
      <p:sp>
        <p:nvSpPr>
          <p:cNvPr id="3" name="2 Marcador de pie de página"/>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s-ES"/>
          </a:p>
        </p:txBody>
      </p:sp>
      <p:sp>
        <p:nvSpPr>
          <p:cNvPr id="7" name="6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865F36D-57D2-4824-8837-87F1FBB84D6F}"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3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4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5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16224" y="1052736"/>
            <a:ext cx="6172200" cy="1333510"/>
          </a:xfrm>
        </p:spPr>
        <p:txBody>
          <a:bodyPr>
            <a:normAutofit/>
          </a:bodyPr>
          <a:lstStyle/>
          <a:p>
            <a:pPr algn="ctr"/>
            <a:r>
              <a:rPr lang="es-ES" sz="4000" dirty="0" smtClean="0"/>
              <a:t>Mediciones en epidemiología</a:t>
            </a:r>
            <a:endParaRPr lang="es-ES" sz="4000" dirty="0"/>
          </a:p>
        </p:txBody>
      </p:sp>
      <p:sp>
        <p:nvSpPr>
          <p:cNvPr id="3" name="2 Subtítulo"/>
          <p:cNvSpPr>
            <a:spLocks noGrp="1"/>
          </p:cNvSpPr>
          <p:nvPr>
            <p:ph type="body" idx="1"/>
          </p:nvPr>
        </p:nvSpPr>
        <p:spPr>
          <a:xfrm>
            <a:off x="2360240" y="5946254"/>
            <a:ext cx="6172200" cy="795114"/>
          </a:xfrm>
        </p:spPr>
        <p:txBody>
          <a:bodyPr>
            <a:normAutofit/>
          </a:bodyPr>
          <a:lstStyle/>
          <a:p>
            <a:pPr algn="ctr"/>
            <a:r>
              <a:rPr lang="es-ES" dirty="0" smtClean="0">
                <a:solidFill>
                  <a:schemeClr val="tx1"/>
                </a:solidFill>
                <a:latin typeface="Arial" pitchFamily="34" charset="0"/>
                <a:cs typeface="Arial" pitchFamily="34" charset="0"/>
              </a:rPr>
              <a:t>Mtra. en SP. Adriana Ivette Macias Martínez</a:t>
            </a:r>
            <a:endParaRPr lang="es-ES" dirty="0">
              <a:solidFill>
                <a:schemeClr val="tx1"/>
              </a:solidFill>
              <a:latin typeface="Arial" pitchFamily="34" charset="0"/>
              <a:cs typeface="Arial" pitchFamily="34" charset="0"/>
            </a:endParaRPr>
          </a:p>
        </p:txBody>
      </p:sp>
      <p:sp>
        <p:nvSpPr>
          <p:cNvPr id="4" name="3 CuadroTexto"/>
          <p:cNvSpPr txBox="1"/>
          <p:nvPr/>
        </p:nvSpPr>
        <p:spPr>
          <a:xfrm>
            <a:off x="1979712" y="233353"/>
            <a:ext cx="6228184" cy="707886"/>
          </a:xfrm>
          <a:prstGeom prst="rect">
            <a:avLst/>
          </a:prstGeom>
          <a:noFill/>
        </p:spPr>
        <p:txBody>
          <a:bodyPr wrap="square" rtlCol="0">
            <a:spAutoFit/>
          </a:bodyPr>
          <a:lstStyle/>
          <a:p>
            <a:pPr algn="ctr"/>
            <a:r>
              <a:rPr lang="es-ES" sz="2000" dirty="0" smtClean="0"/>
              <a:t>Universidad Autónoma del Estado de México</a:t>
            </a:r>
          </a:p>
          <a:p>
            <a:pPr algn="ctr"/>
            <a:r>
              <a:rPr lang="es-ES" sz="2000" dirty="0" smtClean="0"/>
              <a:t>Centro Universitario Valle de </a:t>
            </a:r>
            <a:r>
              <a:rPr lang="es-ES" sz="2000" dirty="0" smtClean="0"/>
              <a:t>Chalco</a:t>
            </a:r>
            <a:endParaRPr lang="es-ES" sz="2000" dirty="0" smtClean="0"/>
          </a:p>
        </p:txBody>
      </p:sp>
      <p:pic>
        <p:nvPicPr>
          <p:cNvPr id="7" name="6 Imagen" descr="Nueva imagen (2).png"/>
          <p:cNvPicPr>
            <a:picLocks noChangeAspect="1"/>
          </p:cNvPicPr>
          <p:nvPr/>
        </p:nvPicPr>
        <p:blipFill>
          <a:blip r:embed="rId2" cstate="print"/>
          <a:srcRect/>
          <a:stretch>
            <a:fillRect/>
          </a:stretch>
        </p:blipFill>
        <p:spPr bwMode="auto">
          <a:xfrm>
            <a:off x="0" y="0"/>
            <a:ext cx="2016224" cy="1774776"/>
          </a:xfrm>
          <a:prstGeom prst="rect">
            <a:avLst/>
          </a:prstGeom>
          <a:noFill/>
          <a:ln w="9525">
            <a:noFill/>
            <a:miter lim="800000"/>
            <a:headEnd/>
            <a:tailEnd/>
          </a:ln>
        </p:spPr>
      </p:pic>
      <p:sp>
        <p:nvSpPr>
          <p:cNvPr id="8" name="7 Rectángulo"/>
          <p:cNvSpPr/>
          <p:nvPr/>
        </p:nvSpPr>
        <p:spPr>
          <a:xfrm>
            <a:off x="2339752" y="2708920"/>
            <a:ext cx="6390456" cy="3139321"/>
          </a:xfrm>
          <a:prstGeom prst="rect">
            <a:avLst/>
          </a:prstGeom>
        </p:spPr>
        <p:txBody>
          <a:bodyPr wrap="square">
            <a:spAutoFit/>
          </a:bodyPr>
          <a:lstStyle/>
          <a:p>
            <a:pPr algn="ctr"/>
            <a:r>
              <a:rPr lang="es-ES" b="1" dirty="0" smtClean="0">
                <a:latin typeface="Arial" pitchFamily="34" charset="0"/>
                <a:cs typeface="Arial" pitchFamily="34" charset="0"/>
              </a:rPr>
              <a:t>Unidad de Aprendizaje:</a:t>
            </a:r>
          </a:p>
          <a:p>
            <a:pPr algn="ctr"/>
            <a:r>
              <a:rPr lang="es-ES" dirty="0" smtClean="0">
                <a:latin typeface="Arial" pitchFamily="34" charset="0"/>
                <a:cs typeface="Arial" pitchFamily="34" charset="0"/>
              </a:rPr>
              <a:t>Epidemiología</a:t>
            </a:r>
          </a:p>
          <a:p>
            <a:pPr algn="ctr"/>
            <a:endParaRPr lang="es-ES" b="1" dirty="0" smtClean="0">
              <a:latin typeface="Arial" pitchFamily="34" charset="0"/>
              <a:cs typeface="Arial" pitchFamily="34" charset="0"/>
            </a:endParaRPr>
          </a:p>
          <a:p>
            <a:pPr algn="ctr"/>
            <a:r>
              <a:rPr lang="es-ES" b="1" dirty="0" smtClean="0">
                <a:latin typeface="Arial" pitchFamily="34" charset="0"/>
                <a:cs typeface="Arial" pitchFamily="34" charset="0"/>
              </a:rPr>
              <a:t>Núcleo de Formación:</a:t>
            </a:r>
          </a:p>
          <a:p>
            <a:pPr algn="ctr"/>
            <a:r>
              <a:rPr lang="es-ES" dirty="0" smtClean="0">
                <a:latin typeface="Arial" pitchFamily="34" charset="0"/>
                <a:cs typeface="Arial" pitchFamily="34" charset="0"/>
              </a:rPr>
              <a:t>Básico</a:t>
            </a:r>
          </a:p>
          <a:p>
            <a:pPr algn="ctr"/>
            <a:endParaRPr lang="es-ES" b="1" dirty="0" smtClean="0">
              <a:latin typeface="Arial" pitchFamily="34" charset="0"/>
              <a:cs typeface="Arial" pitchFamily="34" charset="0"/>
            </a:endParaRPr>
          </a:p>
          <a:p>
            <a:pPr algn="ctr"/>
            <a:r>
              <a:rPr lang="es-ES" b="1" dirty="0" smtClean="0">
                <a:latin typeface="Arial" pitchFamily="34" charset="0"/>
                <a:cs typeface="Arial" pitchFamily="34" charset="0"/>
              </a:rPr>
              <a:t>Carácter:</a:t>
            </a:r>
          </a:p>
          <a:p>
            <a:pPr algn="ctr"/>
            <a:r>
              <a:rPr lang="es-ES" dirty="0" smtClean="0">
                <a:latin typeface="Arial" pitchFamily="34" charset="0"/>
                <a:cs typeface="Arial" pitchFamily="34" charset="0"/>
              </a:rPr>
              <a:t>Optativo</a:t>
            </a:r>
          </a:p>
          <a:p>
            <a:pPr algn="ctr"/>
            <a:endParaRPr lang="es-ES" b="1" dirty="0" smtClean="0">
              <a:latin typeface="Arial" pitchFamily="34" charset="0"/>
              <a:cs typeface="Arial" pitchFamily="34" charset="0"/>
            </a:endParaRPr>
          </a:p>
          <a:p>
            <a:pPr algn="ctr"/>
            <a:r>
              <a:rPr lang="es-ES" b="1" dirty="0" smtClean="0">
                <a:latin typeface="Arial" pitchFamily="34" charset="0"/>
                <a:cs typeface="Arial" pitchFamily="34" charset="0"/>
              </a:rPr>
              <a:t>Licenciatura en </a:t>
            </a:r>
            <a:r>
              <a:rPr lang="es-ES" b="1" dirty="0" smtClean="0">
                <a:latin typeface="Arial" pitchFamily="34" charset="0"/>
                <a:cs typeface="Arial" pitchFamily="34" charset="0"/>
              </a:rPr>
              <a:t>Enfermería</a:t>
            </a:r>
          </a:p>
          <a:p>
            <a:pPr algn="ctr"/>
            <a:endParaRPr lang="es-ES" b="1" dirty="0" smtClean="0">
              <a:solidFill>
                <a:srgbClr val="FF000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251520" y="260648"/>
          <a:ext cx="8496944" cy="63367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0" y="-603448"/>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Resultado de imagen para cientifico"/>
          <p:cNvPicPr>
            <a:picLocks noChangeAspect="1" noChangeArrowheads="1"/>
          </p:cNvPicPr>
          <p:nvPr/>
        </p:nvPicPr>
        <p:blipFill>
          <a:blip r:embed="rId2" cstate="print"/>
          <a:srcRect t="35280"/>
          <a:stretch>
            <a:fillRect/>
          </a:stretch>
        </p:blipFill>
        <p:spPr bwMode="auto">
          <a:xfrm>
            <a:off x="1187624" y="4293096"/>
            <a:ext cx="2276379" cy="2232248"/>
          </a:xfrm>
          <a:prstGeom prst="rect">
            <a:avLst/>
          </a:prstGeom>
          <a:noFill/>
        </p:spPr>
      </p:pic>
      <p:sp>
        <p:nvSpPr>
          <p:cNvPr id="3" name="2 Llamada de nube"/>
          <p:cNvSpPr/>
          <p:nvPr/>
        </p:nvSpPr>
        <p:spPr>
          <a:xfrm>
            <a:off x="3347864" y="620688"/>
            <a:ext cx="5616624" cy="3456384"/>
          </a:xfrm>
          <a:prstGeom prst="cloudCallout">
            <a:avLst>
              <a:gd name="adj1" fmla="val -45511"/>
              <a:gd name="adj2" fmla="val 70077"/>
            </a:avLst>
          </a:prstGeom>
          <a:ln w="57150"/>
        </p:spPr>
        <p:style>
          <a:lnRef idx="2">
            <a:schemeClr val="accent2"/>
          </a:lnRef>
          <a:fillRef idx="1">
            <a:schemeClr val="lt1"/>
          </a:fillRef>
          <a:effectRef idx="0">
            <a:schemeClr val="accent2"/>
          </a:effectRef>
          <a:fontRef idx="minor">
            <a:schemeClr val="dk1"/>
          </a:fontRef>
        </p:style>
        <p:txBody>
          <a:bodyPr rtlCol="0" anchor="ctr"/>
          <a:lstStyle/>
          <a:p>
            <a:pPr algn="ctr"/>
            <a:r>
              <a:rPr lang="es-ES" sz="2400" dirty="0" smtClean="0">
                <a:latin typeface="Comic Sans MS" pitchFamily="66" charset="0"/>
              </a:rPr>
              <a:t>Número de individuos que, en relación con la población total, padecen una enfermedad determinada en un  momento específico</a:t>
            </a:r>
            <a:endParaRPr lang="es-ES" sz="2400" dirty="0">
              <a:latin typeface="Comic Sans MS" pitchFamily="66" charset="0"/>
            </a:endParaRPr>
          </a:p>
        </p:txBody>
      </p:sp>
      <p:sp>
        <p:nvSpPr>
          <p:cNvPr id="4" name="3 CuadroTexto"/>
          <p:cNvSpPr txBox="1"/>
          <p:nvPr/>
        </p:nvSpPr>
        <p:spPr>
          <a:xfrm>
            <a:off x="107504" y="404664"/>
            <a:ext cx="4032448" cy="646331"/>
          </a:xfrm>
          <a:prstGeom prst="rect">
            <a:avLst/>
          </a:prstGeom>
          <a:noFill/>
        </p:spPr>
        <p:txBody>
          <a:bodyPr wrap="square" rtlCol="0">
            <a:spAutoFit/>
          </a:bodyPr>
          <a:lstStyle/>
          <a:p>
            <a:pPr algn="ctr"/>
            <a:r>
              <a:rPr lang="es-ES" sz="3600" b="1" dirty="0" smtClean="0">
                <a:solidFill>
                  <a:srgbClr val="FF0000"/>
                </a:solidFill>
              </a:rPr>
              <a:t>PREVALENCIA</a:t>
            </a:r>
            <a:endParaRPr lang="es-ES" sz="3600" b="1" dirty="0">
              <a:solidFill>
                <a:srgbClr val="FF0000"/>
              </a:solidFill>
            </a:endParaRPr>
          </a:p>
        </p:txBody>
      </p:sp>
      <p:sp>
        <p:nvSpPr>
          <p:cNvPr id="5" name="2 Marcador de contenido"/>
          <p:cNvSpPr txBox="1">
            <a:spLocks/>
          </p:cNvSpPr>
          <p:nvPr/>
        </p:nvSpPr>
        <p:spPr>
          <a:xfrm>
            <a:off x="3707904" y="5229200"/>
            <a:ext cx="4155232" cy="1296144"/>
          </a:xfrm>
          <a:prstGeom prst="rect">
            <a:avLst/>
          </a:prstGeom>
        </p:spPr>
        <p:style>
          <a:lnRef idx="2">
            <a:schemeClr val="accent3"/>
          </a:lnRef>
          <a:fillRef idx="1">
            <a:schemeClr val="lt1"/>
          </a:fillRef>
          <a:effectRef idx="0">
            <a:schemeClr val="accent3"/>
          </a:effectRef>
          <a:fontRef idx="minor">
            <a:schemeClr val="dk1"/>
          </a:fontRef>
        </p:style>
        <p:txBody>
          <a:bodyPr>
            <a:normAutofit fontScale="92500"/>
          </a:bodyPr>
          <a:lstStyle/>
          <a:p>
            <a:pPr marL="274320" marR="0" lvl="0" indent="-274320" algn="ctr" defTabSz="914400" rtl="0" eaLnBrk="1" fontAlgn="auto" latinLnBrk="0" hangingPunct="1">
              <a:lnSpc>
                <a:spcPct val="100000"/>
              </a:lnSpc>
              <a:spcBef>
                <a:spcPts val="600"/>
              </a:spcBef>
              <a:spcAft>
                <a:spcPts val="0"/>
              </a:spcAft>
              <a:buClr>
                <a:schemeClr val="accent1"/>
              </a:buClr>
              <a:buSzPct val="70000"/>
              <a:tabLst/>
              <a:defRPr/>
            </a:pPr>
            <a:r>
              <a:rPr lang="es-ES" sz="2400" b="1" dirty="0" smtClean="0">
                <a:solidFill>
                  <a:srgbClr val="000000"/>
                </a:solidFill>
                <a:latin typeface="Times New Roman"/>
              </a:rPr>
              <a:t>Probabilidad</a:t>
            </a:r>
            <a:r>
              <a:rPr kumimoji="0" lang="es-ES" sz="2400" b="1" i="0" u="none" strike="noStrike" kern="1200" cap="none" spc="0" normalizeH="0" baseline="0" noProof="0" dirty="0" smtClean="0">
                <a:ln>
                  <a:noFill/>
                </a:ln>
                <a:solidFill>
                  <a:srgbClr val="000000"/>
                </a:solidFill>
                <a:effectLst/>
                <a:uLnTx/>
                <a:uFillTx/>
                <a:latin typeface="Times New Roman"/>
                <a:ea typeface="+mn-ea"/>
                <a:cs typeface="+mn-cs"/>
              </a:rPr>
              <a:t> </a:t>
            </a:r>
            <a:r>
              <a:rPr kumimoji="0" lang="es-ES" sz="2400" b="0" i="0" u="none" strike="noStrike" kern="1200" cap="none" spc="0" normalizeH="0" baseline="0" noProof="0" dirty="0" smtClean="0">
                <a:ln>
                  <a:noFill/>
                </a:ln>
                <a:solidFill>
                  <a:srgbClr val="000000"/>
                </a:solidFill>
                <a:effectLst/>
                <a:uLnTx/>
                <a:uFillTx/>
                <a:latin typeface="Times New Roman"/>
                <a:ea typeface="+mn-ea"/>
                <a:cs typeface="+mn-cs"/>
              </a:rPr>
              <a:t>de que un individuo sea un</a:t>
            </a:r>
            <a:r>
              <a:rPr kumimoji="0" lang="es-ES" sz="2400" b="0" i="0" u="none" strike="noStrike" kern="1200" cap="none" spc="0" normalizeH="0" noProof="0" dirty="0" smtClean="0">
                <a:ln>
                  <a:noFill/>
                </a:ln>
                <a:solidFill>
                  <a:srgbClr val="000000"/>
                </a:solidFill>
                <a:effectLst/>
                <a:uLnTx/>
                <a:uFillTx/>
                <a:latin typeface="Times New Roman"/>
                <a:ea typeface="+mn-ea"/>
                <a:cs typeface="+mn-cs"/>
              </a:rPr>
              <a:t> </a:t>
            </a:r>
            <a:r>
              <a:rPr kumimoji="0" lang="es-ES" sz="2400" b="0" i="0" u="none" strike="noStrike" kern="1200" cap="none" spc="0" normalizeH="0" baseline="0" noProof="0" dirty="0" smtClean="0">
                <a:ln>
                  <a:noFill/>
                </a:ln>
                <a:solidFill>
                  <a:srgbClr val="000000"/>
                </a:solidFill>
                <a:effectLst/>
                <a:uLnTx/>
                <a:uFillTx/>
                <a:latin typeface="Times New Roman"/>
                <a:ea typeface="+mn-ea"/>
                <a:cs typeface="+mn-cs"/>
              </a:rPr>
              <a:t>caso de dicha enfermedad en un</a:t>
            </a:r>
            <a:r>
              <a:rPr kumimoji="0" lang="es-ES" sz="2400" b="0" i="0" u="none" strike="noStrike" kern="1200" cap="none" spc="0" normalizeH="0" noProof="0" dirty="0" smtClean="0">
                <a:ln>
                  <a:noFill/>
                </a:ln>
                <a:solidFill>
                  <a:srgbClr val="000000"/>
                </a:solidFill>
                <a:effectLst/>
                <a:uLnTx/>
                <a:uFillTx/>
                <a:latin typeface="Times New Roman"/>
                <a:ea typeface="+mn-ea"/>
                <a:cs typeface="+mn-cs"/>
              </a:rPr>
              <a:t> </a:t>
            </a:r>
            <a:r>
              <a:rPr kumimoji="0" lang="es-ES" sz="2400" b="0" i="0" u="none" strike="noStrike" kern="1200" cap="none" spc="0" normalizeH="0" baseline="0" noProof="0" dirty="0" smtClean="0">
                <a:ln>
                  <a:noFill/>
                </a:ln>
                <a:solidFill>
                  <a:srgbClr val="000000"/>
                </a:solidFill>
                <a:effectLst/>
                <a:uLnTx/>
                <a:uFillTx/>
                <a:latin typeface="Times New Roman"/>
                <a:ea typeface="+mn-ea"/>
                <a:cs typeface="+mn-cs"/>
              </a:rPr>
              <a:t>momento</a:t>
            </a:r>
            <a:r>
              <a:rPr kumimoji="0" lang="es-ES" sz="2400" b="0" i="0" u="none" strike="noStrike" kern="1200" cap="none" spc="0" normalizeH="0" noProof="0" dirty="0" smtClean="0">
                <a:ln>
                  <a:noFill/>
                </a:ln>
                <a:solidFill>
                  <a:srgbClr val="000000"/>
                </a:solidFill>
                <a:effectLst/>
                <a:uLnTx/>
                <a:uFillTx/>
                <a:latin typeface="Times New Roman"/>
                <a:ea typeface="+mn-ea"/>
                <a:cs typeface="+mn-cs"/>
              </a:rPr>
              <a:t> </a:t>
            </a:r>
            <a:r>
              <a:rPr kumimoji="0" lang="es-ES" sz="2400" b="0" i="0" u="none" strike="noStrike" kern="1200" cap="none" spc="0" normalizeH="0" baseline="0" noProof="0" dirty="0" smtClean="0">
                <a:ln>
                  <a:noFill/>
                </a:ln>
                <a:solidFill>
                  <a:srgbClr val="000000"/>
                </a:solidFill>
                <a:effectLst/>
                <a:uLnTx/>
                <a:uFillTx/>
                <a:latin typeface="Times New Roman"/>
                <a:ea typeface="+mn-ea"/>
                <a:cs typeface="+mn-cs"/>
              </a:rPr>
              <a:t>específico.</a:t>
            </a:r>
          </a:p>
          <a:p>
            <a:pPr marL="0" marR="0" lvl="0" indent="0" algn="l" defTabSz="914400" rtl="0" eaLnBrk="1" fontAlgn="auto" latinLnBrk="0" hangingPunct="1">
              <a:lnSpc>
                <a:spcPct val="100000"/>
              </a:lnSpc>
              <a:spcBef>
                <a:spcPts val="600"/>
              </a:spcBef>
              <a:spcAft>
                <a:spcPts val="0"/>
              </a:spcAft>
              <a:buClr>
                <a:schemeClr val="accent1"/>
              </a:buClr>
              <a:buSzPct val="70000"/>
              <a:buFont typeface="Wingdings"/>
              <a:buNone/>
              <a:tabLst/>
              <a:defRPr/>
            </a:pPr>
            <a:endParaRPr kumimoji="0" lang="es-ES"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11560" y="764704"/>
            <a:ext cx="7776864" cy="4524315"/>
          </a:xfrm>
          <a:prstGeom prst="rect">
            <a:avLst/>
          </a:prstGeom>
        </p:spPr>
        <p:txBody>
          <a:bodyPr wrap="square">
            <a:spAutoFit/>
          </a:bodyPr>
          <a:lstStyle/>
          <a:p>
            <a:pPr algn="just"/>
            <a:r>
              <a:rPr lang="es-ES" sz="2400" dirty="0" smtClean="0"/>
              <a:t>Los estudios de prevalencia NO proporcionan pruebas claras de CAUSALIDAD aunque a veces puedan sugerirla. </a:t>
            </a:r>
          </a:p>
          <a:p>
            <a:endParaRPr lang="es-ES" sz="2400" dirty="0" smtClean="0"/>
          </a:p>
          <a:p>
            <a:endParaRPr lang="es-ES" sz="2400" dirty="0" smtClean="0"/>
          </a:p>
          <a:p>
            <a:r>
              <a:rPr lang="es-ES" sz="2400" dirty="0" smtClean="0"/>
              <a:t>Sin embargo, son útiles para valorar:</a:t>
            </a:r>
          </a:p>
          <a:p>
            <a:endParaRPr lang="es-ES" sz="2400" dirty="0" smtClean="0"/>
          </a:p>
          <a:p>
            <a:pPr>
              <a:buFont typeface="Arial" pitchFamily="34" charset="0"/>
              <a:buChar char="•"/>
            </a:pPr>
            <a:r>
              <a:rPr lang="es-ES" sz="2400" b="1" dirty="0" smtClean="0">
                <a:solidFill>
                  <a:srgbClr val="0070C0"/>
                </a:solidFill>
              </a:rPr>
              <a:t> La necesidad de asistencia sanitaria.</a:t>
            </a:r>
          </a:p>
          <a:p>
            <a:pPr>
              <a:buFont typeface="Arial" pitchFamily="34" charset="0"/>
              <a:buChar char="•"/>
            </a:pPr>
            <a:endParaRPr lang="es-ES" sz="2400" b="1" dirty="0" smtClean="0">
              <a:solidFill>
                <a:srgbClr val="0070C0"/>
              </a:solidFill>
            </a:endParaRPr>
          </a:p>
          <a:p>
            <a:pPr>
              <a:buFont typeface="Arial" pitchFamily="34" charset="0"/>
              <a:buChar char="•"/>
            </a:pPr>
            <a:r>
              <a:rPr lang="es-ES" sz="2400" b="1" dirty="0" smtClean="0">
                <a:solidFill>
                  <a:srgbClr val="0070C0"/>
                </a:solidFill>
              </a:rPr>
              <a:t> Planificar los servicios de salud.</a:t>
            </a:r>
          </a:p>
          <a:p>
            <a:pPr>
              <a:buFont typeface="Arial" pitchFamily="34" charset="0"/>
              <a:buChar char="•"/>
            </a:pPr>
            <a:endParaRPr lang="es-ES" sz="2400" b="1" dirty="0" smtClean="0">
              <a:solidFill>
                <a:srgbClr val="0070C0"/>
              </a:solidFill>
            </a:endParaRPr>
          </a:p>
          <a:p>
            <a:pPr>
              <a:buFont typeface="Arial" pitchFamily="34" charset="0"/>
              <a:buChar char="•"/>
            </a:pPr>
            <a:r>
              <a:rPr lang="es-ES" sz="2400" b="1" dirty="0" smtClean="0">
                <a:solidFill>
                  <a:srgbClr val="0070C0"/>
                </a:solidFill>
              </a:rPr>
              <a:t> Estimar las necesidades asistenciales.</a:t>
            </a:r>
            <a:endParaRPr lang="es-ES" sz="2400" b="1" dirty="0">
              <a:solidFill>
                <a:srgbClr val="0070C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1025"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51520" y="3140968"/>
            <a:ext cx="8280920" cy="1440160"/>
          </a:xfrm>
          <a:prstGeom prst="rect">
            <a:avLst/>
          </a:prstGeom>
          <a:noFill/>
          <a:ln w="19050">
            <a:solidFill>
              <a:srgbClr val="FFFF00"/>
            </a:solidFill>
          </a:ln>
        </p:spPr>
      </p:pic>
      <p:sp>
        <p:nvSpPr>
          <p:cNvPr id="4" name="3 Título"/>
          <p:cNvSpPr>
            <a:spLocks noGrp="1"/>
          </p:cNvSpPr>
          <p:nvPr>
            <p:ph type="title"/>
          </p:nvPr>
        </p:nvSpPr>
        <p:spPr>
          <a:xfrm>
            <a:off x="457200" y="44624"/>
            <a:ext cx="7467600" cy="1268760"/>
          </a:xfrm>
        </p:spPr>
        <p:txBody>
          <a:bodyPr>
            <a:normAutofit/>
          </a:bodyPr>
          <a:lstStyle/>
          <a:p>
            <a:r>
              <a:rPr lang="es-ES" sz="4000" b="1" dirty="0" smtClean="0">
                <a:solidFill>
                  <a:schemeClr val="accent2">
                    <a:lumMod val="75000"/>
                  </a:schemeClr>
                </a:solidFill>
              </a:rPr>
              <a:t>Prevalencia puntual</a:t>
            </a:r>
            <a:endParaRPr lang="es-ES" sz="4000" b="1" dirty="0">
              <a:solidFill>
                <a:schemeClr val="accent2">
                  <a:lumMod val="75000"/>
                </a:schemeClr>
              </a:solidFill>
            </a:endParaRPr>
          </a:p>
        </p:txBody>
      </p:sp>
      <p:sp>
        <p:nvSpPr>
          <p:cNvPr id="5" name="4 CuadroTexto"/>
          <p:cNvSpPr txBox="1"/>
          <p:nvPr/>
        </p:nvSpPr>
        <p:spPr>
          <a:xfrm>
            <a:off x="467544" y="1887215"/>
            <a:ext cx="7416824" cy="461665"/>
          </a:xfrm>
          <a:prstGeom prst="rect">
            <a:avLst/>
          </a:prstGeom>
          <a:noFill/>
        </p:spPr>
        <p:txBody>
          <a:bodyPr wrap="square" rtlCol="0">
            <a:spAutoFit/>
          </a:bodyPr>
          <a:lstStyle/>
          <a:p>
            <a:pPr algn="ctr"/>
            <a:r>
              <a:rPr lang="es-ES" sz="2400" dirty="0" smtClean="0"/>
              <a:t>Medición en un período corto de tiempo.</a:t>
            </a:r>
            <a:endParaRPr lang="es-ES" sz="24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83568" y="260648"/>
            <a:ext cx="4680520" cy="304698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endParaRPr lang="es-ES" sz="2400" b="1" dirty="0" smtClean="0"/>
          </a:p>
          <a:p>
            <a:pPr algn="ctr"/>
            <a:r>
              <a:rPr lang="es-ES" sz="2400" b="1" dirty="0" smtClean="0"/>
              <a:t>DATOS (Tepic)</a:t>
            </a:r>
          </a:p>
          <a:p>
            <a:pPr algn="ctr"/>
            <a:endParaRPr lang="es-ES" sz="2400" b="1" dirty="0" smtClean="0"/>
          </a:p>
          <a:p>
            <a:r>
              <a:rPr lang="es-ES" sz="2400" dirty="0" smtClean="0"/>
              <a:t># de casos </a:t>
            </a:r>
            <a:r>
              <a:rPr lang="es-ES" sz="2400" dirty="0" err="1" smtClean="0"/>
              <a:t>EDA´s</a:t>
            </a:r>
            <a:r>
              <a:rPr lang="es-ES" sz="2400" dirty="0" smtClean="0"/>
              <a:t> = </a:t>
            </a:r>
            <a:r>
              <a:rPr lang="es-ES" sz="2400" b="1" dirty="0" smtClean="0">
                <a:solidFill>
                  <a:srgbClr val="FF0000"/>
                </a:solidFill>
              </a:rPr>
              <a:t>8,539</a:t>
            </a:r>
          </a:p>
          <a:p>
            <a:endParaRPr lang="es-ES" sz="2400" dirty="0" smtClean="0"/>
          </a:p>
          <a:p>
            <a:r>
              <a:rPr lang="es-ES" sz="2400" dirty="0" smtClean="0"/>
              <a:t>Población total    = </a:t>
            </a:r>
            <a:r>
              <a:rPr lang="es-ES" sz="2400" b="1" dirty="0" smtClean="0">
                <a:solidFill>
                  <a:srgbClr val="0070C0"/>
                </a:solidFill>
              </a:rPr>
              <a:t>380,249</a:t>
            </a:r>
          </a:p>
          <a:p>
            <a:endParaRPr lang="es-ES" sz="2400" dirty="0" smtClean="0"/>
          </a:p>
          <a:p>
            <a:r>
              <a:rPr lang="es-ES" sz="2400" dirty="0" smtClean="0"/>
              <a:t>Potencia de 10     = </a:t>
            </a:r>
            <a:r>
              <a:rPr lang="es-ES" sz="2400" b="1" dirty="0" smtClean="0">
                <a:solidFill>
                  <a:srgbClr val="00B050"/>
                </a:solidFill>
              </a:rPr>
              <a:t>100</a:t>
            </a:r>
          </a:p>
        </p:txBody>
      </p:sp>
      <p:pic>
        <p:nvPicPr>
          <p:cNvPr id="3"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971600" y="4509120"/>
            <a:ext cx="6336703" cy="1064992"/>
          </a:xfrm>
          <a:prstGeom prst="rect">
            <a:avLst/>
          </a:prstGeom>
          <a:noFill/>
          <a:ln w="19050">
            <a:solidFill>
              <a:srgbClr val="FFFF00"/>
            </a:solidFill>
          </a:ln>
        </p:spPr>
      </p:pic>
      <p:pic>
        <p:nvPicPr>
          <p:cNvPr id="16386" name="Picture 2" descr="http://eljuegodelacorte.nexos.com.mx/wp-content/uploads/2012/02/diarrea.jpg"/>
          <p:cNvPicPr>
            <a:picLocks noChangeAspect="1" noChangeArrowheads="1"/>
          </p:cNvPicPr>
          <p:nvPr/>
        </p:nvPicPr>
        <p:blipFill>
          <a:blip r:embed="rId3" cstate="print"/>
          <a:srcRect/>
          <a:stretch>
            <a:fillRect/>
          </a:stretch>
        </p:blipFill>
        <p:spPr bwMode="auto">
          <a:xfrm>
            <a:off x="5796136" y="139130"/>
            <a:ext cx="2535200" cy="3577902"/>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11 Rectángulo"/>
          <p:cNvSpPr/>
          <p:nvPr/>
        </p:nvSpPr>
        <p:spPr>
          <a:xfrm>
            <a:off x="1547664" y="1484784"/>
            <a:ext cx="1008112" cy="57606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grpSp>
        <p:nvGrpSpPr>
          <p:cNvPr id="2" name="8 Grupo"/>
          <p:cNvGrpSpPr/>
          <p:nvPr/>
        </p:nvGrpSpPr>
        <p:grpSpPr>
          <a:xfrm>
            <a:off x="755575" y="476672"/>
            <a:ext cx="2819568" cy="2628208"/>
            <a:chOff x="755575" y="476672"/>
            <a:chExt cx="2819568" cy="2628208"/>
          </a:xfrm>
        </p:grpSpPr>
        <p:pic>
          <p:nvPicPr>
            <p:cNvPr id="17411" name="Picture 3"/>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55575" y="476672"/>
              <a:ext cx="2819568" cy="1008112"/>
            </a:xfrm>
            <a:prstGeom prst="rect">
              <a:avLst/>
            </a:prstGeom>
            <a:noFill/>
          </p:spPr>
        </p:pic>
        <p:pic>
          <p:nvPicPr>
            <p:cNvPr id="17410" name="Picture 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55576" y="1556792"/>
              <a:ext cx="2686825" cy="720000"/>
            </a:xfrm>
            <a:prstGeom prst="rect">
              <a:avLst/>
            </a:prstGeom>
            <a:noFill/>
          </p:spPr>
        </p:pic>
        <p:pic>
          <p:nvPicPr>
            <p:cNvPr id="17409" name="Picture 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55576" y="2348880"/>
              <a:ext cx="1659508" cy="756000"/>
            </a:xfrm>
            <a:prstGeom prst="rect">
              <a:avLst/>
            </a:prstGeom>
            <a:noFill/>
          </p:spPr>
        </p:pic>
      </p:grpSp>
      <p:sp>
        <p:nvSpPr>
          <p:cNvPr id="1741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7415" name="Rectangle 7"/>
          <p:cNvSpPr>
            <a:spLocks noChangeArrowheads="1"/>
          </p:cNvSpPr>
          <p:nvPr/>
        </p:nvSpPr>
        <p:spPr bwMode="auto">
          <a:xfrm>
            <a:off x="0" y="2762250"/>
            <a:ext cx="9144000" cy="0"/>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10" name="9 CuadroTexto"/>
          <p:cNvSpPr txBox="1"/>
          <p:nvPr/>
        </p:nvSpPr>
        <p:spPr>
          <a:xfrm>
            <a:off x="251520" y="4077072"/>
            <a:ext cx="5832648" cy="226215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endParaRPr lang="es-ES" b="1" dirty="0" smtClean="0"/>
          </a:p>
          <a:p>
            <a:pPr algn="ctr"/>
            <a:r>
              <a:rPr lang="es-ES" b="1" dirty="0" smtClean="0"/>
              <a:t>Interpretación </a:t>
            </a:r>
          </a:p>
          <a:p>
            <a:pPr algn="ctr"/>
            <a:endParaRPr lang="es-ES" b="1" dirty="0" smtClean="0"/>
          </a:p>
          <a:p>
            <a:pPr algn="ctr">
              <a:lnSpc>
                <a:spcPct val="150000"/>
              </a:lnSpc>
            </a:pPr>
            <a:r>
              <a:rPr lang="es-ES" sz="2000" dirty="0" smtClean="0"/>
              <a:t>La prevalencia de </a:t>
            </a:r>
            <a:r>
              <a:rPr lang="es-ES" sz="2000" dirty="0" err="1" smtClean="0"/>
              <a:t>EDA´s</a:t>
            </a:r>
            <a:r>
              <a:rPr lang="es-ES" sz="2000" dirty="0" smtClean="0"/>
              <a:t> en Tepic durante el mes de mayo es de </a:t>
            </a:r>
            <a:r>
              <a:rPr lang="es-ES" sz="2000" b="1" dirty="0" smtClean="0"/>
              <a:t>0.022 ó 2.24 por cada 100 habitantes.</a:t>
            </a:r>
          </a:p>
          <a:p>
            <a:pPr algn="ctr">
              <a:lnSpc>
                <a:spcPct val="150000"/>
              </a:lnSpc>
            </a:pPr>
            <a:endParaRPr lang="es-ES" dirty="0" smtClean="0"/>
          </a:p>
        </p:txBody>
      </p:sp>
      <p:cxnSp>
        <p:nvCxnSpPr>
          <p:cNvPr id="14" name="13 Conector recto"/>
          <p:cNvCxnSpPr/>
          <p:nvPr/>
        </p:nvCxnSpPr>
        <p:spPr>
          <a:xfrm>
            <a:off x="2051720" y="1340768"/>
            <a:ext cx="0" cy="144016"/>
          </a:xfrm>
          <a:prstGeom prst="line">
            <a:avLst/>
          </a:prstGeom>
        </p:spPr>
        <p:style>
          <a:lnRef idx="2">
            <a:schemeClr val="dk1"/>
          </a:lnRef>
          <a:fillRef idx="0">
            <a:schemeClr val="dk1"/>
          </a:fillRef>
          <a:effectRef idx="1">
            <a:schemeClr val="dk1"/>
          </a:effectRef>
          <a:fontRef idx="minor">
            <a:schemeClr val="tx1"/>
          </a:fontRef>
        </p:style>
      </p:cxnSp>
      <p:cxnSp>
        <p:nvCxnSpPr>
          <p:cNvPr id="16" name="15 Conector recto de flecha"/>
          <p:cNvCxnSpPr/>
          <p:nvPr/>
        </p:nvCxnSpPr>
        <p:spPr>
          <a:xfrm>
            <a:off x="2051720" y="1340768"/>
            <a:ext cx="3384376"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7" name="16 CuadroTexto"/>
          <p:cNvSpPr txBox="1"/>
          <p:nvPr/>
        </p:nvSpPr>
        <p:spPr>
          <a:xfrm>
            <a:off x="5652120" y="692696"/>
            <a:ext cx="2376264" cy="83099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s-ES" sz="1600" dirty="0" smtClean="0"/>
              <a:t>Prevalencia sin multiplicar por la potencia de 10</a:t>
            </a:r>
          </a:p>
        </p:txBody>
      </p:sp>
      <p:cxnSp>
        <p:nvCxnSpPr>
          <p:cNvPr id="18" name="17 Conector recto de flecha"/>
          <p:cNvCxnSpPr/>
          <p:nvPr/>
        </p:nvCxnSpPr>
        <p:spPr>
          <a:xfrm>
            <a:off x="2555776" y="2636912"/>
            <a:ext cx="3384376"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9" name="18 CuadroTexto"/>
          <p:cNvSpPr txBox="1"/>
          <p:nvPr/>
        </p:nvSpPr>
        <p:spPr>
          <a:xfrm>
            <a:off x="6084168" y="2276872"/>
            <a:ext cx="2376264" cy="83099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s-ES" sz="1600" dirty="0" smtClean="0"/>
              <a:t>Prevalencia al multiplicar por la potencia de 10</a:t>
            </a:r>
          </a:p>
        </p:txBody>
      </p:sp>
      <p:sp>
        <p:nvSpPr>
          <p:cNvPr id="20" name="19 CuadroTexto"/>
          <p:cNvSpPr txBox="1"/>
          <p:nvPr/>
        </p:nvSpPr>
        <p:spPr>
          <a:xfrm>
            <a:off x="6300192" y="3573016"/>
            <a:ext cx="2376264" cy="107721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ES" sz="1600" dirty="0" smtClean="0"/>
              <a:t>El tiempo dado corresponde a un mes  (mayo), pueden ser días, semanas ó años.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18433"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79512" y="3547640"/>
            <a:ext cx="8748464" cy="1321520"/>
          </a:xfrm>
          <a:prstGeom prst="rect">
            <a:avLst/>
          </a:prstGeom>
          <a:noFill/>
          <a:ln>
            <a:solidFill>
              <a:srgbClr val="FFFF00"/>
            </a:solidFill>
          </a:ln>
        </p:spPr>
      </p:pic>
      <p:sp>
        <p:nvSpPr>
          <p:cNvPr id="4" name="3 Título"/>
          <p:cNvSpPr txBox="1">
            <a:spLocks/>
          </p:cNvSpPr>
          <p:nvPr/>
        </p:nvSpPr>
        <p:spPr>
          <a:xfrm>
            <a:off x="467544" y="629816"/>
            <a:ext cx="7467600" cy="1143000"/>
          </a:xfrm>
          <a:prstGeom prst="rect">
            <a:avLst/>
          </a:prstGeom>
        </p:spPr>
        <p:txBody>
          <a:bodyP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S" sz="4000" b="1" i="0" u="none" strike="noStrike" kern="1200" cap="small" spc="0" normalizeH="0" baseline="0" noProof="0" dirty="0" smtClean="0">
                <a:ln>
                  <a:noFill/>
                </a:ln>
                <a:solidFill>
                  <a:schemeClr val="accent2">
                    <a:lumMod val="75000"/>
                  </a:schemeClr>
                </a:solidFill>
                <a:effectLst/>
                <a:uLnTx/>
                <a:uFillTx/>
                <a:latin typeface="+mj-lt"/>
                <a:ea typeface="+mj-ea"/>
                <a:cs typeface="+mj-cs"/>
              </a:rPr>
              <a:t>Prevalencia lápsica</a:t>
            </a:r>
            <a:endParaRPr kumimoji="0" lang="es-ES" sz="4000" b="1" i="0" u="none" strike="noStrike" kern="1200" cap="small" spc="0" normalizeH="0" baseline="0" noProof="0" dirty="0">
              <a:ln>
                <a:noFill/>
              </a:ln>
              <a:solidFill>
                <a:schemeClr val="accent2">
                  <a:lumMod val="75000"/>
                </a:schemeClr>
              </a:solidFill>
              <a:effectLst/>
              <a:uLnTx/>
              <a:uFillTx/>
              <a:latin typeface="+mj-lt"/>
              <a:ea typeface="+mj-ea"/>
              <a:cs typeface="+mj-cs"/>
            </a:endParaRPr>
          </a:p>
        </p:txBody>
      </p:sp>
      <p:sp>
        <p:nvSpPr>
          <p:cNvPr id="6" name="5 CuadroTexto"/>
          <p:cNvSpPr txBox="1"/>
          <p:nvPr/>
        </p:nvSpPr>
        <p:spPr>
          <a:xfrm>
            <a:off x="467544" y="1887215"/>
            <a:ext cx="7416824" cy="461665"/>
          </a:xfrm>
          <a:prstGeom prst="rect">
            <a:avLst/>
          </a:prstGeom>
          <a:noFill/>
        </p:spPr>
        <p:txBody>
          <a:bodyPr wrap="square" rtlCol="0">
            <a:spAutoFit/>
          </a:bodyPr>
          <a:lstStyle/>
          <a:p>
            <a:pPr algn="ctr"/>
            <a:r>
              <a:rPr lang="es-ES" sz="2400" dirty="0" smtClean="0"/>
              <a:t>Medición en un período mayor de tiempo.</a:t>
            </a:r>
            <a:endParaRPr lang="es-ES" sz="2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899592" y="1124744"/>
            <a:ext cx="3744416" cy="1754326"/>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s-ES" b="1" dirty="0" smtClean="0"/>
              <a:t>DATOS</a:t>
            </a:r>
          </a:p>
          <a:p>
            <a:pPr algn="ctr"/>
            <a:endParaRPr lang="es-ES" b="1" dirty="0" smtClean="0"/>
          </a:p>
          <a:p>
            <a:r>
              <a:rPr lang="es-ES" dirty="0" smtClean="0"/>
              <a:t>∑ de casos en una semana = </a:t>
            </a:r>
            <a:r>
              <a:rPr lang="es-ES" b="1" dirty="0" smtClean="0">
                <a:solidFill>
                  <a:srgbClr val="FF0000"/>
                </a:solidFill>
              </a:rPr>
              <a:t>75</a:t>
            </a:r>
          </a:p>
          <a:p>
            <a:endParaRPr lang="es-ES" dirty="0" smtClean="0"/>
          </a:p>
          <a:p>
            <a:r>
              <a:rPr lang="es-ES" dirty="0" smtClean="0"/>
              <a:t>Población total    = </a:t>
            </a:r>
            <a:r>
              <a:rPr lang="es-ES" b="1" dirty="0" smtClean="0">
                <a:solidFill>
                  <a:srgbClr val="0070C0"/>
                </a:solidFill>
              </a:rPr>
              <a:t>600</a:t>
            </a:r>
          </a:p>
          <a:p>
            <a:endParaRPr lang="es-ES" dirty="0" smtClean="0"/>
          </a:p>
        </p:txBody>
      </p:sp>
      <p:pic>
        <p:nvPicPr>
          <p:cNvPr id="5"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899592" y="4293096"/>
            <a:ext cx="7668344" cy="1158360"/>
          </a:xfrm>
          <a:prstGeom prst="rect">
            <a:avLst/>
          </a:prstGeom>
          <a:noFill/>
          <a:ln>
            <a:solidFill>
              <a:srgbClr val="FFFF00"/>
            </a:solidFill>
          </a:ln>
        </p:spPr>
      </p:pic>
      <p:pic>
        <p:nvPicPr>
          <p:cNvPr id="19458" name="Picture 2" descr="http://2.bp.blogspot.com/-pyjzDfGnCMg/UJBq2FmD-FI/AAAAAAAAkIQ/Swz2sfRiq0U/s400/resfriado.jpg"/>
          <p:cNvPicPr>
            <a:picLocks noChangeAspect="1" noChangeArrowheads="1"/>
          </p:cNvPicPr>
          <p:nvPr/>
        </p:nvPicPr>
        <p:blipFill>
          <a:blip r:embed="rId3" cstate="print"/>
          <a:srcRect/>
          <a:stretch>
            <a:fillRect/>
          </a:stretch>
        </p:blipFill>
        <p:spPr bwMode="auto">
          <a:xfrm>
            <a:off x="5724128" y="836712"/>
            <a:ext cx="2734444" cy="2083003"/>
          </a:xfrm>
          <a:prstGeom prst="rect">
            <a:avLst/>
          </a:prstGeom>
          <a:noFill/>
        </p:spPr>
      </p:pic>
      <p:grpSp>
        <p:nvGrpSpPr>
          <p:cNvPr id="3" name="16 Grupo"/>
          <p:cNvGrpSpPr/>
          <p:nvPr/>
        </p:nvGrpSpPr>
        <p:grpSpPr>
          <a:xfrm>
            <a:off x="2411760" y="3717032"/>
            <a:ext cx="1008112" cy="504056"/>
            <a:chOff x="2411760" y="3789040"/>
            <a:chExt cx="1008112" cy="504056"/>
          </a:xfrm>
        </p:grpSpPr>
        <p:cxnSp>
          <p:nvCxnSpPr>
            <p:cNvPr id="14" name="13 Conector recto"/>
            <p:cNvCxnSpPr/>
            <p:nvPr/>
          </p:nvCxnSpPr>
          <p:spPr>
            <a:xfrm>
              <a:off x="2411760" y="3789040"/>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16" name="15 Conector recto de flecha"/>
            <p:cNvCxnSpPr/>
            <p:nvPr/>
          </p:nvCxnSpPr>
          <p:spPr>
            <a:xfrm>
              <a:off x="2411760" y="3789040"/>
              <a:ext cx="1008112"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grpSp>
      <p:sp>
        <p:nvSpPr>
          <p:cNvPr id="18" name="17 CuadroTexto"/>
          <p:cNvSpPr txBox="1"/>
          <p:nvPr/>
        </p:nvSpPr>
        <p:spPr>
          <a:xfrm>
            <a:off x="3563888" y="3501008"/>
            <a:ext cx="2376264" cy="33855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s-ES" sz="1600" dirty="0" smtClean="0"/>
              <a:t>Significa sumatoria</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7415" name="Rectangle 7"/>
          <p:cNvSpPr>
            <a:spLocks noChangeArrowheads="1"/>
          </p:cNvSpPr>
          <p:nvPr/>
        </p:nvSpPr>
        <p:spPr bwMode="auto">
          <a:xfrm>
            <a:off x="0" y="2762250"/>
            <a:ext cx="9144000" cy="0"/>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10" name="9 CuadroTexto"/>
          <p:cNvSpPr txBox="1"/>
          <p:nvPr/>
        </p:nvSpPr>
        <p:spPr>
          <a:xfrm>
            <a:off x="323528" y="3789040"/>
            <a:ext cx="5832648" cy="2723823"/>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endParaRPr lang="es-ES" b="1" dirty="0" smtClean="0"/>
          </a:p>
          <a:p>
            <a:pPr algn="ctr"/>
            <a:r>
              <a:rPr lang="es-ES" b="1" dirty="0" smtClean="0"/>
              <a:t>Interpretación </a:t>
            </a:r>
          </a:p>
          <a:p>
            <a:pPr algn="ctr"/>
            <a:endParaRPr lang="es-ES" b="1" dirty="0" smtClean="0"/>
          </a:p>
          <a:p>
            <a:pPr algn="ctr">
              <a:lnSpc>
                <a:spcPct val="150000"/>
              </a:lnSpc>
            </a:pPr>
            <a:r>
              <a:rPr lang="es-ES" sz="2000" dirty="0" smtClean="0"/>
              <a:t>La prevalencia de resfriado común durante una semana del mes de diciembre en la escuela fue de </a:t>
            </a:r>
            <a:r>
              <a:rPr lang="es-ES" sz="2000" b="1" dirty="0" smtClean="0"/>
              <a:t>0.125.</a:t>
            </a:r>
          </a:p>
          <a:p>
            <a:pPr algn="ctr">
              <a:lnSpc>
                <a:spcPct val="150000"/>
              </a:lnSpc>
            </a:pPr>
            <a:endParaRPr lang="es-ES" dirty="0" smtClean="0"/>
          </a:p>
        </p:txBody>
      </p:sp>
      <p:cxnSp>
        <p:nvCxnSpPr>
          <p:cNvPr id="16" name="15 Conector recto de flecha"/>
          <p:cNvCxnSpPr/>
          <p:nvPr/>
        </p:nvCxnSpPr>
        <p:spPr>
          <a:xfrm>
            <a:off x="4283968" y="404664"/>
            <a:ext cx="1152128"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7" name="16 CuadroTexto"/>
          <p:cNvSpPr txBox="1"/>
          <p:nvPr/>
        </p:nvSpPr>
        <p:spPr>
          <a:xfrm>
            <a:off x="5580112" y="188640"/>
            <a:ext cx="2376264" cy="58477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s-ES" sz="1600" dirty="0" smtClean="0"/>
              <a:t>Totales de casos de los días observados</a:t>
            </a:r>
          </a:p>
        </p:txBody>
      </p:sp>
      <p:cxnSp>
        <p:nvCxnSpPr>
          <p:cNvPr id="18" name="17 Conector recto de flecha"/>
          <p:cNvCxnSpPr/>
          <p:nvPr/>
        </p:nvCxnSpPr>
        <p:spPr>
          <a:xfrm>
            <a:off x="2267744" y="1340768"/>
            <a:ext cx="3384376"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9" name="18 CuadroTexto"/>
          <p:cNvSpPr txBox="1"/>
          <p:nvPr/>
        </p:nvSpPr>
        <p:spPr>
          <a:xfrm>
            <a:off x="5796136" y="1124744"/>
            <a:ext cx="2376264" cy="33855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s-ES" sz="1600" dirty="0" smtClean="0"/>
              <a:t>Sumatoria</a:t>
            </a:r>
          </a:p>
        </p:txBody>
      </p:sp>
      <p:sp>
        <p:nvSpPr>
          <p:cNvPr id="20" name="19 CuadroTexto"/>
          <p:cNvSpPr txBox="1"/>
          <p:nvPr/>
        </p:nvSpPr>
        <p:spPr>
          <a:xfrm>
            <a:off x="6444208" y="2814027"/>
            <a:ext cx="2376264" cy="111902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ES" sz="1600" dirty="0" smtClean="0"/>
              <a:t>El período de observación corresponde a una semana.</a:t>
            </a:r>
          </a:p>
        </p:txBody>
      </p:sp>
      <p:pic>
        <p:nvPicPr>
          <p:cNvPr id="20483" name="Picture 3"/>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51520" y="188640"/>
            <a:ext cx="3850655" cy="1008112"/>
          </a:xfrm>
          <a:prstGeom prst="rect">
            <a:avLst/>
          </a:prstGeom>
          <a:noFill/>
        </p:spPr>
      </p:pic>
      <p:pic>
        <p:nvPicPr>
          <p:cNvPr id="20482" name="Picture 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95536" y="1124744"/>
            <a:ext cx="1656184" cy="1202703"/>
          </a:xfrm>
          <a:prstGeom prst="rect">
            <a:avLst/>
          </a:prstGeom>
          <a:noFill/>
        </p:spPr>
      </p:pic>
      <p:sp>
        <p:nvSpPr>
          <p:cNvPr id="204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20485" name="Rectangle 5"/>
          <p:cNvSpPr>
            <a:spLocks noChangeArrowheads="1"/>
          </p:cNvSpPr>
          <p:nvPr/>
        </p:nvSpPr>
        <p:spPr bwMode="auto">
          <a:xfrm>
            <a:off x="0" y="1038225"/>
            <a:ext cx="9144000" cy="0"/>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20486" name="Rectangle 6"/>
          <p:cNvSpPr>
            <a:spLocks noChangeArrowheads="1"/>
          </p:cNvSpPr>
          <p:nvPr/>
        </p:nvSpPr>
        <p:spPr bwMode="auto">
          <a:xfrm>
            <a:off x="0" y="1619250"/>
            <a:ext cx="9144000" cy="0"/>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pic>
        <p:nvPicPr>
          <p:cNvPr id="20481" name="Picture 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611560" y="2492896"/>
            <a:ext cx="2234004" cy="864096"/>
          </a:xfrm>
          <a:prstGeom prst="rect">
            <a:avLst/>
          </a:prstGeom>
          <a:noFill/>
        </p:spPr>
      </p:pic>
      <p:cxnSp>
        <p:nvCxnSpPr>
          <p:cNvPr id="25" name="24 Conector recto de flecha"/>
          <p:cNvCxnSpPr/>
          <p:nvPr/>
        </p:nvCxnSpPr>
        <p:spPr>
          <a:xfrm>
            <a:off x="2267744" y="1844824"/>
            <a:ext cx="3384376"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6" name="25 CuadroTexto"/>
          <p:cNvSpPr txBox="1"/>
          <p:nvPr/>
        </p:nvSpPr>
        <p:spPr>
          <a:xfrm>
            <a:off x="5796136" y="1700808"/>
            <a:ext cx="2376264" cy="58477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s-ES" sz="1600" dirty="0" smtClean="0"/>
              <a:t>Total de alumnos de la escuela</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773832"/>
            <a:ext cx="7024744" cy="1143000"/>
          </a:xfrm>
        </p:spPr>
        <p:txBody>
          <a:bodyPr/>
          <a:lstStyle/>
          <a:p>
            <a:pPr algn="ctr"/>
            <a:r>
              <a:rPr lang="es-ES" b="1" dirty="0" smtClean="0">
                <a:solidFill>
                  <a:srgbClr val="0070C0"/>
                </a:solidFill>
              </a:rPr>
              <a:t>Introducción</a:t>
            </a:r>
            <a:endParaRPr lang="es-ES" b="1" dirty="0">
              <a:solidFill>
                <a:srgbClr val="0070C0"/>
              </a:solidFill>
            </a:endParaRPr>
          </a:p>
        </p:txBody>
      </p:sp>
      <p:sp>
        <p:nvSpPr>
          <p:cNvPr id="3" name="2 Marcador de contenido"/>
          <p:cNvSpPr>
            <a:spLocks noGrp="1"/>
          </p:cNvSpPr>
          <p:nvPr>
            <p:ph idx="1"/>
          </p:nvPr>
        </p:nvSpPr>
        <p:spPr>
          <a:xfrm>
            <a:off x="1043608" y="2323652"/>
            <a:ext cx="7056784" cy="3508977"/>
          </a:xfrm>
        </p:spPr>
        <p:txBody>
          <a:bodyPr>
            <a:normAutofit/>
          </a:bodyPr>
          <a:lstStyle/>
          <a:p>
            <a:pPr algn="ctr">
              <a:buNone/>
            </a:pPr>
            <a:endParaRPr lang="es-ES" sz="2000" b="0" dirty="0" smtClean="0">
              <a:solidFill>
                <a:schemeClr val="tx1"/>
              </a:solidFill>
            </a:endParaRPr>
          </a:p>
          <a:p>
            <a:pPr algn="ctr">
              <a:buNone/>
            </a:pPr>
            <a:endParaRPr lang="es-ES" sz="2000" b="0" dirty="0" smtClean="0">
              <a:solidFill>
                <a:schemeClr val="tx1"/>
              </a:solidFill>
            </a:endParaRPr>
          </a:p>
          <a:p>
            <a:pPr algn="ctr">
              <a:buNone/>
            </a:pPr>
            <a:r>
              <a:rPr lang="es-ES" sz="2000" b="0" dirty="0" smtClean="0">
                <a:solidFill>
                  <a:schemeClr val="tx1"/>
                </a:solidFill>
              </a:rPr>
              <a:t>La Epidemiología tiene como objetivo describir y </a:t>
            </a:r>
            <a:r>
              <a:rPr lang="es-ES" sz="2000" b="0" dirty="0" smtClean="0">
                <a:solidFill>
                  <a:schemeClr val="tx1"/>
                </a:solidFill>
              </a:rPr>
              <a:t>explicar</a:t>
            </a:r>
          </a:p>
          <a:p>
            <a:pPr algn="ctr">
              <a:buNone/>
            </a:pPr>
            <a:r>
              <a:rPr lang="es-ES" sz="2000" b="0" dirty="0" smtClean="0">
                <a:solidFill>
                  <a:schemeClr val="tx1"/>
                </a:solidFill>
              </a:rPr>
              <a:t>la</a:t>
            </a:r>
            <a:r>
              <a:rPr lang="es-ES" sz="2000" dirty="0" smtClean="0"/>
              <a:t> </a:t>
            </a:r>
            <a:r>
              <a:rPr lang="es-ES" sz="2000" b="0" dirty="0" smtClean="0">
                <a:solidFill>
                  <a:schemeClr val="tx1"/>
                </a:solidFill>
              </a:rPr>
              <a:t>dinámica </a:t>
            </a:r>
            <a:r>
              <a:rPr lang="es-ES" sz="2000" b="0" dirty="0" smtClean="0">
                <a:solidFill>
                  <a:schemeClr val="tx1"/>
                </a:solidFill>
              </a:rPr>
              <a:t>de la salud poblacional, identificar </a:t>
            </a:r>
            <a:r>
              <a:rPr lang="es-ES" sz="2000" b="0" dirty="0" smtClean="0">
                <a:solidFill>
                  <a:schemeClr val="tx1"/>
                </a:solidFill>
              </a:rPr>
              <a:t>los</a:t>
            </a:r>
          </a:p>
          <a:p>
            <a:pPr algn="ctr">
              <a:buNone/>
            </a:pPr>
            <a:r>
              <a:rPr lang="es-ES" sz="2000" b="0" dirty="0" smtClean="0">
                <a:solidFill>
                  <a:schemeClr val="tx1"/>
                </a:solidFill>
              </a:rPr>
              <a:t>elementos </a:t>
            </a:r>
            <a:r>
              <a:rPr lang="es-ES" sz="2000" b="0" dirty="0" smtClean="0">
                <a:solidFill>
                  <a:schemeClr val="tx1"/>
                </a:solidFill>
              </a:rPr>
              <a:t>que la componen, a fin de intervenir en el </a:t>
            </a:r>
            <a:r>
              <a:rPr lang="es-ES" sz="2000" b="0" dirty="0" smtClean="0">
                <a:solidFill>
                  <a:schemeClr val="tx1"/>
                </a:solidFill>
              </a:rPr>
              <a:t>curso</a:t>
            </a:r>
          </a:p>
          <a:p>
            <a:pPr algn="ctr">
              <a:buNone/>
            </a:pPr>
            <a:r>
              <a:rPr lang="es-ES" sz="2000" b="0" dirty="0" smtClean="0">
                <a:solidFill>
                  <a:schemeClr val="tx1"/>
                </a:solidFill>
              </a:rPr>
              <a:t>de su desarrollo </a:t>
            </a:r>
            <a:r>
              <a:rPr lang="es-ES" sz="2000" b="0" dirty="0" smtClean="0">
                <a:solidFill>
                  <a:schemeClr val="tx1"/>
                </a:solidFill>
              </a:rPr>
              <a:t>natural; para ello investiga </a:t>
            </a:r>
            <a:r>
              <a:rPr lang="es-ES" sz="2000" b="0" dirty="0" smtClean="0">
                <a:solidFill>
                  <a:schemeClr val="tx1"/>
                </a:solidFill>
              </a:rPr>
              <a:t>la</a:t>
            </a:r>
          </a:p>
          <a:p>
            <a:pPr algn="ctr">
              <a:buNone/>
            </a:pPr>
            <a:r>
              <a:rPr lang="es-ES" sz="2000" b="0" dirty="0" smtClean="0">
                <a:solidFill>
                  <a:schemeClr val="tx1"/>
                </a:solidFill>
              </a:rPr>
              <a:t>distribución, frecuencia </a:t>
            </a:r>
            <a:r>
              <a:rPr lang="es-ES" sz="2000" b="0" dirty="0" smtClean="0">
                <a:solidFill>
                  <a:schemeClr val="tx1"/>
                </a:solidFill>
              </a:rPr>
              <a:t>y determinantes de </a:t>
            </a:r>
            <a:r>
              <a:rPr lang="es-ES" sz="2000" b="0" dirty="0" smtClean="0">
                <a:solidFill>
                  <a:schemeClr val="tx1"/>
                </a:solidFill>
              </a:rPr>
              <a:t>las</a:t>
            </a:r>
          </a:p>
          <a:p>
            <a:pPr algn="ctr">
              <a:buNone/>
            </a:pPr>
            <a:r>
              <a:rPr lang="es-ES" sz="2000" b="0" dirty="0" smtClean="0">
                <a:solidFill>
                  <a:schemeClr val="tx1"/>
                </a:solidFill>
              </a:rPr>
              <a:t>condiciones </a:t>
            </a:r>
            <a:r>
              <a:rPr lang="es-ES" sz="2000" b="0" dirty="0" smtClean="0">
                <a:solidFill>
                  <a:schemeClr val="tx1"/>
                </a:solidFill>
              </a:rPr>
              <a:t>de salud. </a:t>
            </a:r>
            <a:endParaRPr lang="es-ES" sz="2000" b="0" dirty="0">
              <a:solidFill>
                <a:schemeClr val="tx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Resultado de imagen para cientifico"/>
          <p:cNvPicPr>
            <a:picLocks noChangeAspect="1" noChangeArrowheads="1"/>
          </p:cNvPicPr>
          <p:nvPr/>
        </p:nvPicPr>
        <p:blipFill>
          <a:blip r:embed="rId2" cstate="print"/>
          <a:srcRect t="35280"/>
          <a:stretch>
            <a:fillRect/>
          </a:stretch>
        </p:blipFill>
        <p:spPr bwMode="auto">
          <a:xfrm>
            <a:off x="1187624" y="4293096"/>
            <a:ext cx="2276379" cy="2232248"/>
          </a:xfrm>
          <a:prstGeom prst="rect">
            <a:avLst/>
          </a:prstGeom>
          <a:noFill/>
        </p:spPr>
      </p:pic>
      <p:sp>
        <p:nvSpPr>
          <p:cNvPr id="4" name="3 CuadroTexto"/>
          <p:cNvSpPr txBox="1"/>
          <p:nvPr/>
        </p:nvSpPr>
        <p:spPr>
          <a:xfrm>
            <a:off x="-108520" y="334397"/>
            <a:ext cx="4032448" cy="646331"/>
          </a:xfrm>
          <a:prstGeom prst="rect">
            <a:avLst/>
          </a:prstGeom>
          <a:noFill/>
        </p:spPr>
        <p:txBody>
          <a:bodyPr wrap="square" rtlCol="0">
            <a:spAutoFit/>
          </a:bodyPr>
          <a:lstStyle/>
          <a:p>
            <a:pPr algn="ctr"/>
            <a:r>
              <a:rPr lang="es-ES" sz="3600" b="1" dirty="0" smtClean="0">
                <a:solidFill>
                  <a:srgbClr val="FF0000"/>
                </a:solidFill>
              </a:rPr>
              <a:t>INCIDENCIA</a:t>
            </a:r>
            <a:endParaRPr lang="es-ES" sz="3600" b="1" dirty="0">
              <a:solidFill>
                <a:srgbClr val="FF0000"/>
              </a:solidFill>
            </a:endParaRPr>
          </a:p>
        </p:txBody>
      </p:sp>
      <p:sp>
        <p:nvSpPr>
          <p:cNvPr id="5" name="4 Llamada de nube"/>
          <p:cNvSpPr/>
          <p:nvPr/>
        </p:nvSpPr>
        <p:spPr>
          <a:xfrm>
            <a:off x="2699792" y="692696"/>
            <a:ext cx="5976664" cy="3456384"/>
          </a:xfrm>
          <a:prstGeom prst="cloudCallout">
            <a:avLst>
              <a:gd name="adj1" fmla="val -37207"/>
              <a:gd name="adj2" fmla="val 79187"/>
            </a:avLst>
          </a:prstGeom>
          <a:ln w="57150"/>
        </p:spPr>
        <p:style>
          <a:lnRef idx="2">
            <a:schemeClr val="accent6"/>
          </a:lnRef>
          <a:fillRef idx="1">
            <a:schemeClr val="lt1"/>
          </a:fillRef>
          <a:effectRef idx="0">
            <a:schemeClr val="accent6"/>
          </a:effectRef>
          <a:fontRef idx="minor">
            <a:schemeClr val="dk1"/>
          </a:fontRef>
        </p:style>
        <p:txBody>
          <a:bodyPr rtlCol="0" anchor="ctr"/>
          <a:lstStyle/>
          <a:p>
            <a:pPr algn="ctr"/>
            <a:r>
              <a:rPr lang="es-ES" sz="2400" dirty="0" smtClean="0">
                <a:latin typeface="Comic Sans MS" pitchFamily="66" charset="0"/>
              </a:rPr>
              <a:t>Mide el número de casos nuevos de una enfermedad durante un período determinado, así como la velocidad con la que se desarrollará.</a:t>
            </a:r>
            <a:endParaRPr lang="es-ES" sz="2400" dirty="0">
              <a:latin typeface="Comic Sans MS" pitchFamily="66" charset="0"/>
            </a:endParaRPr>
          </a:p>
        </p:txBody>
      </p:sp>
      <p:sp>
        <p:nvSpPr>
          <p:cNvPr id="6" name="5 Rectángulo"/>
          <p:cNvSpPr/>
          <p:nvPr/>
        </p:nvSpPr>
        <p:spPr>
          <a:xfrm>
            <a:off x="4104456" y="4966136"/>
            <a:ext cx="4572000" cy="1631216"/>
          </a:xfrm>
          <a:prstGeom prst="rect">
            <a:avLst/>
          </a:prstGeom>
        </p:spPr>
        <p:style>
          <a:lnRef idx="2">
            <a:schemeClr val="accent3"/>
          </a:lnRef>
          <a:fillRef idx="1">
            <a:schemeClr val="lt1"/>
          </a:fillRef>
          <a:effectRef idx="0">
            <a:schemeClr val="accent3"/>
          </a:effectRef>
          <a:fontRef idx="minor">
            <a:schemeClr val="dk1"/>
          </a:fontRef>
        </p:style>
        <p:txBody>
          <a:bodyPr>
            <a:spAutoFit/>
          </a:bodyPr>
          <a:lstStyle/>
          <a:p>
            <a:pPr algn="ctr"/>
            <a:r>
              <a:rPr lang="es-ES" sz="2000" dirty="0" smtClean="0"/>
              <a:t>Expresa la probabilidad y la velocidad con la que</a:t>
            </a:r>
          </a:p>
          <a:p>
            <a:pPr algn="ctr"/>
            <a:r>
              <a:rPr lang="es-ES" sz="2000" dirty="0" smtClean="0"/>
              <a:t>los individuos de una población desarrollarán una enfermedad durante cierto periodo.</a:t>
            </a:r>
            <a:endParaRPr lang="es-ES" sz="20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971600" y="692696"/>
            <a:ext cx="7416824" cy="4154984"/>
          </a:xfrm>
          <a:prstGeom prst="rect">
            <a:avLst/>
          </a:prstGeom>
        </p:spPr>
        <p:txBody>
          <a:bodyPr wrap="square">
            <a:spAutoFit/>
          </a:bodyPr>
          <a:lstStyle/>
          <a:p>
            <a:pPr algn="just"/>
            <a:r>
              <a:rPr lang="es-ES" sz="2400" dirty="0" smtClean="0"/>
              <a:t>Los estudios de </a:t>
            </a:r>
            <a:r>
              <a:rPr lang="es-ES" sz="2400" dirty="0" smtClean="0">
                <a:solidFill>
                  <a:srgbClr val="FF0000"/>
                </a:solidFill>
              </a:rPr>
              <a:t>incidencia</a:t>
            </a:r>
            <a:r>
              <a:rPr lang="es-ES" sz="2400" dirty="0" smtClean="0"/>
              <a:t> inician con </a:t>
            </a:r>
            <a:r>
              <a:rPr lang="es-ES" sz="2400" dirty="0" smtClean="0">
                <a:solidFill>
                  <a:srgbClr val="FF0000"/>
                </a:solidFill>
              </a:rPr>
              <a:t>poblaciones susceptibles libres del evento </a:t>
            </a:r>
            <a:r>
              <a:rPr lang="es-ES" sz="2400" dirty="0" smtClean="0"/>
              <a:t>en las cuales se </a:t>
            </a:r>
            <a:r>
              <a:rPr lang="es-ES" sz="2400" dirty="0" smtClean="0">
                <a:solidFill>
                  <a:srgbClr val="FF0000"/>
                </a:solidFill>
              </a:rPr>
              <a:t>observa</a:t>
            </a:r>
            <a:r>
              <a:rPr lang="es-ES" sz="2400" dirty="0" smtClean="0"/>
              <a:t> la presentación de </a:t>
            </a:r>
            <a:r>
              <a:rPr lang="es-ES" sz="2400" dirty="0" smtClean="0">
                <a:solidFill>
                  <a:srgbClr val="FF0000"/>
                </a:solidFill>
              </a:rPr>
              <a:t>casos nuevos a lo largo de un periodo de seguimiento</a:t>
            </a:r>
            <a:r>
              <a:rPr lang="es-ES" sz="2400" dirty="0" smtClean="0"/>
              <a:t>. </a:t>
            </a:r>
          </a:p>
          <a:p>
            <a:pPr algn="just"/>
            <a:endParaRPr lang="es-ES" sz="2400" dirty="0" smtClean="0"/>
          </a:p>
          <a:p>
            <a:pPr algn="just"/>
            <a:endParaRPr lang="es-ES" sz="2400" dirty="0" smtClean="0"/>
          </a:p>
          <a:p>
            <a:pPr algn="just"/>
            <a:endParaRPr lang="es-ES" sz="2400" dirty="0" smtClean="0"/>
          </a:p>
          <a:p>
            <a:pPr algn="just"/>
            <a:r>
              <a:rPr lang="es-ES" sz="2400" dirty="0" smtClean="0"/>
              <a:t>Los resultados no sólo indican el volumen final de casos nuevos aparecidos durante el seguimiento sino que permiten </a:t>
            </a:r>
            <a:r>
              <a:rPr lang="es-ES" sz="2400" dirty="0" smtClean="0">
                <a:solidFill>
                  <a:srgbClr val="FF0000"/>
                </a:solidFill>
              </a:rPr>
              <a:t>establecer relaciones de causa-efecto.</a:t>
            </a:r>
            <a:endParaRPr lang="es-ES" sz="2400" dirty="0">
              <a:solidFill>
                <a:srgbClr val="FF0000"/>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2" name="3 Título"/>
          <p:cNvSpPr txBox="1">
            <a:spLocks/>
          </p:cNvSpPr>
          <p:nvPr/>
        </p:nvSpPr>
        <p:spPr>
          <a:xfrm>
            <a:off x="467544" y="260648"/>
            <a:ext cx="7467600" cy="1143000"/>
          </a:xfrm>
          <a:prstGeom prst="rect">
            <a:avLst/>
          </a:prstGeom>
        </p:spPr>
        <p:txBody>
          <a:bodyP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S" sz="4000" b="1" cap="small" dirty="0" smtClean="0">
                <a:solidFill>
                  <a:schemeClr val="accent2">
                    <a:lumMod val="75000"/>
                  </a:schemeClr>
                </a:solidFill>
                <a:latin typeface="+mj-lt"/>
                <a:ea typeface="+mj-ea"/>
                <a:cs typeface="+mj-cs"/>
              </a:rPr>
              <a:t>Incidencia  acumulada</a:t>
            </a:r>
            <a:endParaRPr kumimoji="0" lang="es-ES" sz="4000" b="1" i="0" u="none" strike="noStrike" kern="1200" cap="small" spc="0" normalizeH="0" baseline="0" noProof="0" dirty="0">
              <a:ln>
                <a:noFill/>
              </a:ln>
              <a:solidFill>
                <a:schemeClr val="accent2">
                  <a:lumMod val="75000"/>
                </a:schemeClr>
              </a:solidFill>
              <a:effectLst/>
              <a:uLnTx/>
              <a:uFillTx/>
              <a:latin typeface="+mj-lt"/>
              <a:ea typeface="+mj-ea"/>
              <a:cs typeface="+mj-cs"/>
            </a:endParaRPr>
          </a:p>
        </p:txBody>
      </p:sp>
      <p:sp>
        <p:nvSpPr>
          <p:cNvPr id="13" name="12 Rectángulo"/>
          <p:cNvSpPr/>
          <p:nvPr/>
        </p:nvSpPr>
        <p:spPr>
          <a:xfrm>
            <a:off x="1403648" y="1988840"/>
            <a:ext cx="6102424" cy="3416320"/>
          </a:xfrm>
          <a:prstGeom prst="rect">
            <a:avLst/>
          </a:prstGeom>
        </p:spPr>
        <p:txBody>
          <a:bodyPr wrap="square">
            <a:spAutoFit/>
          </a:bodyPr>
          <a:lstStyle/>
          <a:p>
            <a:pPr algn="just"/>
            <a:r>
              <a:rPr lang="es-ES" sz="2400" dirty="0" smtClean="0"/>
              <a:t>Expresa únicamente el </a:t>
            </a:r>
            <a:r>
              <a:rPr lang="es-ES" sz="2400" dirty="0" smtClean="0">
                <a:solidFill>
                  <a:srgbClr val="FF0000"/>
                </a:solidFill>
              </a:rPr>
              <a:t>volumen de casos nuevos</a:t>
            </a:r>
            <a:r>
              <a:rPr lang="es-ES" sz="2400" dirty="0" smtClean="0"/>
              <a:t> ocurridos en una población durante </a:t>
            </a:r>
            <a:r>
              <a:rPr lang="es-ES" sz="2400" dirty="0" smtClean="0">
                <a:solidFill>
                  <a:srgbClr val="FF0000"/>
                </a:solidFill>
              </a:rPr>
              <a:t>un periodo</a:t>
            </a:r>
            <a:r>
              <a:rPr lang="es-ES" sz="2400" dirty="0" smtClean="0"/>
              <a:t>, y mide la </a:t>
            </a:r>
            <a:r>
              <a:rPr lang="es-ES" sz="2400" dirty="0" smtClean="0">
                <a:solidFill>
                  <a:srgbClr val="FF0000"/>
                </a:solidFill>
              </a:rPr>
              <a:t>probabilidad</a:t>
            </a:r>
            <a:r>
              <a:rPr lang="es-ES" sz="2400" dirty="0" smtClean="0"/>
              <a:t> de que un individuo desarrolle el evento en estudio.</a:t>
            </a:r>
          </a:p>
          <a:p>
            <a:pPr algn="just"/>
            <a:endParaRPr lang="es-ES" sz="2400" dirty="0" smtClean="0"/>
          </a:p>
          <a:p>
            <a:pPr algn="just"/>
            <a:endParaRPr lang="es-ES" sz="2400" dirty="0" smtClean="0"/>
          </a:p>
          <a:p>
            <a:pPr algn="ctr"/>
            <a:r>
              <a:rPr lang="es-ES" sz="2400" dirty="0" smtClean="0"/>
              <a:t>Basada en el número de personas en riesgo</a:t>
            </a:r>
            <a:endParaRPr lang="es-ES" sz="24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pSp>
        <p:nvGrpSpPr>
          <p:cNvPr id="2" name="9 Grupo"/>
          <p:cNvGrpSpPr/>
          <p:nvPr/>
        </p:nvGrpSpPr>
        <p:grpSpPr>
          <a:xfrm>
            <a:off x="539552" y="2564904"/>
            <a:ext cx="7992080" cy="2520280"/>
            <a:chOff x="539552" y="2132856"/>
            <a:chExt cx="7992080" cy="2520280"/>
          </a:xfrm>
        </p:grpSpPr>
        <p:grpSp>
          <p:nvGrpSpPr>
            <p:cNvPr id="3" name="3 Grupo"/>
            <p:cNvGrpSpPr/>
            <p:nvPr/>
          </p:nvGrpSpPr>
          <p:grpSpPr>
            <a:xfrm>
              <a:off x="539552" y="2132856"/>
              <a:ext cx="7920880" cy="2520280"/>
              <a:chOff x="204788" y="2780928"/>
              <a:chExt cx="7510636" cy="1870571"/>
            </a:xfrm>
          </p:grpSpPr>
          <p:sp>
            <p:nvSpPr>
              <p:cNvPr id="5" name="Text Box 3"/>
              <p:cNvSpPr txBox="1">
                <a:spLocks noChangeArrowheads="1"/>
              </p:cNvSpPr>
              <p:nvPr/>
            </p:nvSpPr>
            <p:spPr bwMode="auto">
              <a:xfrm>
                <a:off x="1187624" y="2780928"/>
                <a:ext cx="6527800" cy="7016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a:r>
                  <a:rPr lang="es-ES_tradnl" sz="2000" b="1" dirty="0" smtClean="0"/>
                  <a:t># </a:t>
                </a:r>
                <a:r>
                  <a:rPr lang="es-ES_tradnl" sz="2000" b="1" dirty="0"/>
                  <a:t>de personas que contraen la enfermedad durante un período determinado</a:t>
                </a:r>
              </a:p>
            </p:txBody>
          </p:sp>
          <p:sp>
            <p:nvSpPr>
              <p:cNvPr id="6" name="Text Box 5"/>
              <p:cNvSpPr txBox="1">
                <a:spLocks noChangeArrowheads="1"/>
              </p:cNvSpPr>
              <p:nvPr/>
            </p:nvSpPr>
            <p:spPr bwMode="auto">
              <a:xfrm>
                <a:off x="204788" y="3308350"/>
                <a:ext cx="592137"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s-ES_tradnl" sz="2400" b="1" i="1"/>
                  <a:t>I</a:t>
                </a:r>
                <a:r>
                  <a:rPr lang="es-ES_tradnl" sz="1600" b="1" i="1"/>
                  <a:t>A</a:t>
                </a:r>
                <a:r>
                  <a:rPr lang="es-ES_tradnl" sz="2400" b="1" i="1"/>
                  <a:t>=</a:t>
                </a:r>
              </a:p>
            </p:txBody>
          </p:sp>
          <p:sp>
            <p:nvSpPr>
              <p:cNvPr id="7" name="Text Box 7"/>
              <p:cNvSpPr txBox="1">
                <a:spLocks noChangeArrowheads="1"/>
              </p:cNvSpPr>
              <p:nvPr/>
            </p:nvSpPr>
            <p:spPr bwMode="auto">
              <a:xfrm>
                <a:off x="1403649" y="3645024"/>
                <a:ext cx="6120680" cy="10064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a:r>
                  <a:rPr lang="es-ES_tradnl" sz="2000" b="1" dirty="0" smtClean="0"/>
                  <a:t># </a:t>
                </a:r>
                <a:r>
                  <a:rPr lang="es-ES_tradnl" sz="2000" b="1" dirty="0"/>
                  <a:t>de personas libres de la enfermedad</a:t>
                </a:r>
              </a:p>
              <a:p>
                <a:pPr algn="ctr"/>
                <a:r>
                  <a:rPr lang="es-ES_tradnl" sz="2000" b="1" dirty="0"/>
                  <a:t>en la población expuesta al riesgo, al inicio </a:t>
                </a:r>
              </a:p>
              <a:p>
                <a:pPr algn="ctr"/>
                <a:r>
                  <a:rPr lang="es-ES_tradnl" sz="2000" b="1" dirty="0"/>
                  <a:t>del período de estudio</a:t>
                </a:r>
              </a:p>
            </p:txBody>
          </p:sp>
        </p:grpSp>
        <p:cxnSp>
          <p:nvCxnSpPr>
            <p:cNvPr id="9" name="8 Conector recto"/>
            <p:cNvCxnSpPr/>
            <p:nvPr/>
          </p:nvCxnSpPr>
          <p:spPr>
            <a:xfrm>
              <a:off x="1259632" y="3068960"/>
              <a:ext cx="7272000" cy="0"/>
            </a:xfrm>
            <a:prstGeom prst="line">
              <a:avLst/>
            </a:prstGeom>
            <a:ln w="57150"/>
          </p:spPr>
          <p:style>
            <a:lnRef idx="3">
              <a:schemeClr val="accent1"/>
            </a:lnRef>
            <a:fillRef idx="0">
              <a:schemeClr val="accent1"/>
            </a:fillRef>
            <a:effectRef idx="2">
              <a:schemeClr val="accent1"/>
            </a:effectRef>
            <a:fontRef idx="minor">
              <a:schemeClr val="tx1"/>
            </a:fontRef>
          </p:style>
        </p:cxnSp>
      </p:grpSp>
      <p:sp>
        <p:nvSpPr>
          <p:cNvPr id="12" name="3 Título"/>
          <p:cNvSpPr txBox="1">
            <a:spLocks/>
          </p:cNvSpPr>
          <p:nvPr/>
        </p:nvSpPr>
        <p:spPr>
          <a:xfrm>
            <a:off x="467544" y="557808"/>
            <a:ext cx="7467600" cy="1143000"/>
          </a:xfrm>
          <a:prstGeom prst="rect">
            <a:avLst/>
          </a:prstGeom>
        </p:spPr>
        <p:txBody>
          <a:bodyP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S" sz="4000" b="1" cap="small" dirty="0" smtClean="0">
                <a:solidFill>
                  <a:schemeClr val="accent2">
                    <a:lumMod val="75000"/>
                  </a:schemeClr>
                </a:solidFill>
                <a:latin typeface="+mj-lt"/>
                <a:ea typeface="+mj-ea"/>
                <a:cs typeface="+mj-cs"/>
              </a:rPr>
              <a:t>Incidencia  acumulada</a:t>
            </a:r>
            <a:endParaRPr kumimoji="0" lang="es-ES" sz="4000" b="1" i="0" u="none" strike="noStrike" kern="1200" cap="small" spc="0" normalizeH="0" baseline="0" noProof="0" dirty="0">
              <a:ln>
                <a:noFill/>
              </a:ln>
              <a:solidFill>
                <a:schemeClr val="accent2">
                  <a:lumMod val="75000"/>
                </a:schemeClr>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5" name="Group 260"/>
          <p:cNvGrpSpPr>
            <a:grpSpLocks/>
          </p:cNvGrpSpPr>
          <p:nvPr/>
        </p:nvGrpSpPr>
        <p:grpSpPr bwMode="auto">
          <a:xfrm>
            <a:off x="827584" y="0"/>
            <a:ext cx="6912768" cy="6669360"/>
            <a:chOff x="1204" y="782"/>
            <a:chExt cx="2921" cy="3216"/>
          </a:xfrm>
        </p:grpSpPr>
        <p:sp>
          <p:nvSpPr>
            <p:cNvPr id="136" name="Line 259"/>
            <p:cNvSpPr>
              <a:spLocks noChangeShapeType="1"/>
            </p:cNvSpPr>
            <p:nvPr/>
          </p:nvSpPr>
          <p:spPr bwMode="auto">
            <a:xfrm>
              <a:off x="2866" y="2712"/>
              <a:ext cx="929" cy="1"/>
            </a:xfrm>
            <a:prstGeom prst="line">
              <a:avLst/>
            </a:prstGeom>
            <a:noFill/>
            <a:ln w="38100">
              <a:solidFill>
                <a:srgbClr val="FF9933"/>
              </a:solidFill>
              <a:round/>
              <a:headEnd/>
              <a:tailEnd/>
            </a:ln>
            <a:extLst>
              <a:ext uri="{909E8E84-426E-40DD-AFC4-6F175D3DCCD1}">
                <a14:hiddenFill xmlns="" xmlns:a14="http://schemas.microsoft.com/office/drawing/2010/main">
                  <a:noFill/>
                </a14:hiddenFill>
              </a:ext>
            </a:extLst>
          </p:spPr>
          <p:txBody>
            <a:bodyPr/>
            <a:lstStyle/>
            <a:p>
              <a:endParaRPr lang="es-MX"/>
            </a:p>
          </p:txBody>
        </p:sp>
        <p:sp>
          <p:nvSpPr>
            <p:cNvPr id="137" name="Line 258"/>
            <p:cNvSpPr>
              <a:spLocks noChangeShapeType="1"/>
            </p:cNvSpPr>
            <p:nvPr/>
          </p:nvSpPr>
          <p:spPr bwMode="auto">
            <a:xfrm>
              <a:off x="1838" y="2629"/>
              <a:ext cx="1970" cy="2"/>
            </a:xfrm>
            <a:prstGeom prst="line">
              <a:avLst/>
            </a:prstGeom>
            <a:noFill/>
            <a:ln w="38100">
              <a:solidFill>
                <a:srgbClr val="FF9933"/>
              </a:solidFill>
              <a:round/>
              <a:headEnd/>
              <a:tailEnd/>
            </a:ln>
            <a:extLst>
              <a:ext uri="{909E8E84-426E-40DD-AFC4-6F175D3DCCD1}">
                <a14:hiddenFill xmlns="" xmlns:a14="http://schemas.microsoft.com/office/drawing/2010/main">
                  <a:noFill/>
                </a14:hiddenFill>
              </a:ext>
            </a:extLst>
          </p:spPr>
          <p:txBody>
            <a:bodyPr/>
            <a:lstStyle/>
            <a:p>
              <a:endParaRPr lang="es-MX"/>
            </a:p>
          </p:txBody>
        </p:sp>
        <p:sp>
          <p:nvSpPr>
            <p:cNvPr id="138" name="Line 257"/>
            <p:cNvSpPr>
              <a:spLocks noChangeShapeType="1"/>
            </p:cNvSpPr>
            <p:nvPr/>
          </p:nvSpPr>
          <p:spPr bwMode="auto">
            <a:xfrm>
              <a:off x="2883" y="2300"/>
              <a:ext cx="929" cy="1"/>
            </a:xfrm>
            <a:prstGeom prst="line">
              <a:avLst/>
            </a:prstGeom>
            <a:noFill/>
            <a:ln w="38100">
              <a:solidFill>
                <a:srgbClr val="FF9933"/>
              </a:solidFill>
              <a:round/>
              <a:headEnd/>
              <a:tailEnd/>
            </a:ln>
            <a:extLst>
              <a:ext uri="{909E8E84-426E-40DD-AFC4-6F175D3DCCD1}">
                <a14:hiddenFill xmlns="" xmlns:a14="http://schemas.microsoft.com/office/drawing/2010/main">
                  <a:noFill/>
                </a14:hiddenFill>
              </a:ext>
            </a:extLst>
          </p:spPr>
          <p:txBody>
            <a:bodyPr/>
            <a:lstStyle/>
            <a:p>
              <a:endParaRPr lang="es-MX"/>
            </a:p>
          </p:txBody>
        </p:sp>
        <p:sp>
          <p:nvSpPr>
            <p:cNvPr id="139" name="Line 256"/>
            <p:cNvSpPr>
              <a:spLocks noChangeShapeType="1"/>
            </p:cNvSpPr>
            <p:nvPr/>
          </p:nvSpPr>
          <p:spPr bwMode="auto">
            <a:xfrm>
              <a:off x="3399" y="2207"/>
              <a:ext cx="413" cy="0"/>
            </a:xfrm>
            <a:prstGeom prst="line">
              <a:avLst/>
            </a:prstGeom>
            <a:noFill/>
            <a:ln w="38100">
              <a:solidFill>
                <a:srgbClr val="FF9933"/>
              </a:solidFill>
              <a:round/>
              <a:headEnd/>
              <a:tailEnd/>
            </a:ln>
            <a:extLst>
              <a:ext uri="{909E8E84-426E-40DD-AFC4-6F175D3DCCD1}">
                <a14:hiddenFill xmlns="" xmlns:a14="http://schemas.microsoft.com/office/drawing/2010/main">
                  <a:noFill/>
                </a14:hiddenFill>
              </a:ext>
            </a:extLst>
          </p:spPr>
          <p:txBody>
            <a:bodyPr/>
            <a:lstStyle/>
            <a:p>
              <a:endParaRPr lang="es-MX"/>
            </a:p>
          </p:txBody>
        </p:sp>
        <p:sp>
          <p:nvSpPr>
            <p:cNvPr id="140" name="Line 255"/>
            <p:cNvSpPr>
              <a:spLocks noChangeShapeType="1"/>
            </p:cNvSpPr>
            <p:nvPr/>
          </p:nvSpPr>
          <p:spPr bwMode="auto">
            <a:xfrm>
              <a:off x="2840" y="1921"/>
              <a:ext cx="971" cy="1"/>
            </a:xfrm>
            <a:prstGeom prst="line">
              <a:avLst/>
            </a:prstGeom>
            <a:noFill/>
            <a:ln w="38100">
              <a:solidFill>
                <a:srgbClr val="FF9933"/>
              </a:solidFill>
              <a:round/>
              <a:headEnd/>
              <a:tailEnd/>
            </a:ln>
            <a:extLst>
              <a:ext uri="{909E8E84-426E-40DD-AFC4-6F175D3DCCD1}">
                <a14:hiddenFill xmlns="" xmlns:a14="http://schemas.microsoft.com/office/drawing/2010/main">
                  <a:noFill/>
                </a14:hiddenFill>
              </a:ext>
            </a:extLst>
          </p:spPr>
          <p:txBody>
            <a:bodyPr/>
            <a:lstStyle/>
            <a:p>
              <a:endParaRPr lang="es-MX"/>
            </a:p>
          </p:txBody>
        </p:sp>
        <p:sp>
          <p:nvSpPr>
            <p:cNvPr id="141" name="Line 254"/>
            <p:cNvSpPr>
              <a:spLocks noChangeShapeType="1"/>
            </p:cNvSpPr>
            <p:nvPr/>
          </p:nvSpPr>
          <p:spPr bwMode="auto">
            <a:xfrm>
              <a:off x="2032" y="1368"/>
              <a:ext cx="1781" cy="2"/>
            </a:xfrm>
            <a:prstGeom prst="line">
              <a:avLst/>
            </a:prstGeom>
            <a:noFill/>
            <a:ln w="38100">
              <a:solidFill>
                <a:srgbClr val="FF9933"/>
              </a:solidFill>
              <a:round/>
              <a:headEnd/>
              <a:tailEnd/>
            </a:ln>
            <a:extLst>
              <a:ext uri="{909E8E84-426E-40DD-AFC4-6F175D3DCCD1}">
                <a14:hiddenFill xmlns="" xmlns:a14="http://schemas.microsoft.com/office/drawing/2010/main">
                  <a:noFill/>
                </a14:hiddenFill>
              </a:ext>
            </a:extLst>
          </p:spPr>
          <p:txBody>
            <a:bodyPr/>
            <a:lstStyle/>
            <a:p>
              <a:endParaRPr lang="es-MX"/>
            </a:p>
          </p:txBody>
        </p:sp>
        <p:sp>
          <p:nvSpPr>
            <p:cNvPr id="142" name="Line 253"/>
            <p:cNvSpPr>
              <a:spLocks noChangeShapeType="1"/>
            </p:cNvSpPr>
            <p:nvPr/>
          </p:nvSpPr>
          <p:spPr bwMode="auto">
            <a:xfrm>
              <a:off x="3160" y="1251"/>
              <a:ext cx="668" cy="1"/>
            </a:xfrm>
            <a:prstGeom prst="line">
              <a:avLst/>
            </a:prstGeom>
            <a:noFill/>
            <a:ln w="38100">
              <a:solidFill>
                <a:srgbClr val="FF9933"/>
              </a:solidFill>
              <a:round/>
              <a:headEnd/>
              <a:tailEnd/>
            </a:ln>
            <a:extLst>
              <a:ext uri="{909E8E84-426E-40DD-AFC4-6F175D3DCCD1}">
                <a14:hiddenFill xmlns="" xmlns:a14="http://schemas.microsoft.com/office/drawing/2010/main">
                  <a:noFill/>
                </a14:hiddenFill>
              </a:ext>
            </a:extLst>
          </p:spPr>
          <p:txBody>
            <a:bodyPr/>
            <a:lstStyle/>
            <a:p>
              <a:endParaRPr lang="es-MX"/>
            </a:p>
          </p:txBody>
        </p:sp>
        <p:sp>
          <p:nvSpPr>
            <p:cNvPr id="143" name="Line 252"/>
            <p:cNvSpPr>
              <a:spLocks noChangeShapeType="1"/>
            </p:cNvSpPr>
            <p:nvPr/>
          </p:nvSpPr>
          <p:spPr bwMode="auto">
            <a:xfrm>
              <a:off x="2745" y="1103"/>
              <a:ext cx="1085" cy="1"/>
            </a:xfrm>
            <a:prstGeom prst="line">
              <a:avLst/>
            </a:prstGeom>
            <a:noFill/>
            <a:ln w="38100">
              <a:solidFill>
                <a:srgbClr val="FF9933"/>
              </a:solidFill>
              <a:round/>
              <a:headEnd/>
              <a:tailEnd/>
            </a:ln>
            <a:extLst>
              <a:ext uri="{909E8E84-426E-40DD-AFC4-6F175D3DCCD1}">
                <a14:hiddenFill xmlns="" xmlns:a14="http://schemas.microsoft.com/office/drawing/2010/main">
                  <a:noFill/>
                </a14:hiddenFill>
              </a:ext>
            </a:extLst>
          </p:spPr>
          <p:txBody>
            <a:bodyPr/>
            <a:lstStyle/>
            <a:p>
              <a:endParaRPr lang="es-MX"/>
            </a:p>
          </p:txBody>
        </p:sp>
        <p:sp>
          <p:nvSpPr>
            <p:cNvPr id="144" name="Line 125"/>
            <p:cNvSpPr>
              <a:spLocks noChangeShapeType="1"/>
            </p:cNvSpPr>
            <p:nvPr/>
          </p:nvSpPr>
          <p:spPr bwMode="auto">
            <a:xfrm>
              <a:off x="1379" y="2715"/>
              <a:ext cx="1299" cy="1"/>
            </a:xfrm>
            <a:prstGeom prst="line">
              <a:avLst/>
            </a:prstGeom>
            <a:noFill/>
            <a:ln w="38100">
              <a:solidFill>
                <a:srgbClr val="6600FF"/>
              </a:solidFill>
              <a:round/>
              <a:headEnd/>
              <a:tailEnd/>
            </a:ln>
            <a:extLst>
              <a:ext uri="{909E8E84-426E-40DD-AFC4-6F175D3DCCD1}">
                <a14:hiddenFill xmlns="" xmlns:a14="http://schemas.microsoft.com/office/drawing/2010/main">
                  <a:noFill/>
                </a14:hiddenFill>
              </a:ext>
            </a:extLst>
          </p:spPr>
          <p:txBody>
            <a:bodyPr/>
            <a:lstStyle/>
            <a:p>
              <a:endParaRPr lang="es-MX"/>
            </a:p>
          </p:txBody>
        </p:sp>
        <p:sp>
          <p:nvSpPr>
            <p:cNvPr id="145" name="Line 126"/>
            <p:cNvSpPr>
              <a:spLocks noChangeShapeType="1"/>
            </p:cNvSpPr>
            <p:nvPr/>
          </p:nvSpPr>
          <p:spPr bwMode="auto">
            <a:xfrm>
              <a:off x="1375" y="2642"/>
              <a:ext cx="324" cy="0"/>
            </a:xfrm>
            <a:prstGeom prst="line">
              <a:avLst/>
            </a:prstGeom>
            <a:noFill/>
            <a:ln w="38100">
              <a:solidFill>
                <a:srgbClr val="6600FF"/>
              </a:solidFill>
              <a:round/>
              <a:headEnd/>
              <a:tailEnd/>
            </a:ln>
            <a:extLst>
              <a:ext uri="{909E8E84-426E-40DD-AFC4-6F175D3DCCD1}">
                <a14:hiddenFill xmlns="" xmlns:a14="http://schemas.microsoft.com/office/drawing/2010/main">
                  <a:noFill/>
                </a14:hiddenFill>
              </a:ext>
            </a:extLst>
          </p:spPr>
          <p:txBody>
            <a:bodyPr wrap="none" anchor="ctr"/>
            <a:lstStyle/>
            <a:p>
              <a:endParaRPr lang="es-MX"/>
            </a:p>
          </p:txBody>
        </p:sp>
        <p:sp>
          <p:nvSpPr>
            <p:cNvPr id="146" name="Line 127"/>
            <p:cNvSpPr>
              <a:spLocks noChangeShapeType="1"/>
            </p:cNvSpPr>
            <p:nvPr/>
          </p:nvSpPr>
          <p:spPr bwMode="auto">
            <a:xfrm>
              <a:off x="1348" y="1382"/>
              <a:ext cx="519" cy="0"/>
            </a:xfrm>
            <a:prstGeom prst="line">
              <a:avLst/>
            </a:prstGeom>
            <a:noFill/>
            <a:ln w="38100">
              <a:solidFill>
                <a:srgbClr val="6600FF"/>
              </a:solidFill>
              <a:round/>
              <a:headEnd/>
              <a:tailEnd/>
            </a:ln>
            <a:extLst>
              <a:ext uri="{909E8E84-426E-40DD-AFC4-6F175D3DCCD1}">
                <a14:hiddenFill xmlns="" xmlns:a14="http://schemas.microsoft.com/office/drawing/2010/main">
                  <a:noFill/>
                </a14:hiddenFill>
              </a:ext>
            </a:extLst>
          </p:spPr>
          <p:txBody>
            <a:bodyPr wrap="none" anchor="ctr"/>
            <a:lstStyle/>
            <a:p>
              <a:endParaRPr lang="es-MX"/>
            </a:p>
          </p:txBody>
        </p:sp>
        <p:sp>
          <p:nvSpPr>
            <p:cNvPr id="147" name="Line 128"/>
            <p:cNvSpPr>
              <a:spLocks noChangeShapeType="1"/>
            </p:cNvSpPr>
            <p:nvPr/>
          </p:nvSpPr>
          <p:spPr bwMode="auto">
            <a:xfrm>
              <a:off x="1383" y="845"/>
              <a:ext cx="2424" cy="1"/>
            </a:xfrm>
            <a:prstGeom prst="line">
              <a:avLst/>
            </a:prstGeom>
            <a:noFill/>
            <a:ln w="1905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s-MX"/>
            </a:p>
          </p:txBody>
        </p:sp>
        <p:sp>
          <p:nvSpPr>
            <p:cNvPr id="148" name="Line 129"/>
            <p:cNvSpPr>
              <a:spLocks noChangeShapeType="1"/>
            </p:cNvSpPr>
            <p:nvPr/>
          </p:nvSpPr>
          <p:spPr bwMode="auto">
            <a:xfrm>
              <a:off x="1383" y="906"/>
              <a:ext cx="2424" cy="1"/>
            </a:xfrm>
            <a:prstGeom prst="line">
              <a:avLst/>
            </a:prstGeom>
            <a:noFill/>
            <a:ln w="1905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s-MX"/>
            </a:p>
          </p:txBody>
        </p:sp>
        <p:sp>
          <p:nvSpPr>
            <p:cNvPr id="149" name="Line 130"/>
            <p:cNvSpPr>
              <a:spLocks noChangeShapeType="1"/>
            </p:cNvSpPr>
            <p:nvPr/>
          </p:nvSpPr>
          <p:spPr bwMode="auto">
            <a:xfrm>
              <a:off x="1383" y="964"/>
              <a:ext cx="2424" cy="1"/>
            </a:xfrm>
            <a:prstGeom prst="line">
              <a:avLst/>
            </a:prstGeom>
            <a:noFill/>
            <a:ln w="1905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s-MX"/>
            </a:p>
          </p:txBody>
        </p:sp>
        <p:sp>
          <p:nvSpPr>
            <p:cNvPr id="150" name="Line 131"/>
            <p:cNvSpPr>
              <a:spLocks noChangeShapeType="1"/>
            </p:cNvSpPr>
            <p:nvPr/>
          </p:nvSpPr>
          <p:spPr bwMode="auto">
            <a:xfrm>
              <a:off x="1383" y="1022"/>
              <a:ext cx="2424" cy="1"/>
            </a:xfrm>
            <a:prstGeom prst="line">
              <a:avLst/>
            </a:prstGeom>
            <a:noFill/>
            <a:ln w="1905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s-MX"/>
            </a:p>
          </p:txBody>
        </p:sp>
        <p:sp>
          <p:nvSpPr>
            <p:cNvPr id="151" name="Line 132"/>
            <p:cNvSpPr>
              <a:spLocks noChangeShapeType="1"/>
            </p:cNvSpPr>
            <p:nvPr/>
          </p:nvSpPr>
          <p:spPr bwMode="auto">
            <a:xfrm>
              <a:off x="1383" y="1199"/>
              <a:ext cx="2424" cy="1"/>
            </a:xfrm>
            <a:prstGeom prst="line">
              <a:avLst/>
            </a:prstGeom>
            <a:noFill/>
            <a:ln w="1905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s-MX"/>
            </a:p>
          </p:txBody>
        </p:sp>
        <p:sp>
          <p:nvSpPr>
            <p:cNvPr id="152" name="Line 133"/>
            <p:cNvSpPr>
              <a:spLocks noChangeShapeType="1"/>
            </p:cNvSpPr>
            <p:nvPr/>
          </p:nvSpPr>
          <p:spPr bwMode="auto">
            <a:xfrm>
              <a:off x="1383" y="1316"/>
              <a:ext cx="2424" cy="1"/>
            </a:xfrm>
            <a:prstGeom prst="line">
              <a:avLst/>
            </a:prstGeom>
            <a:noFill/>
            <a:ln w="1905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s-MX"/>
            </a:p>
          </p:txBody>
        </p:sp>
        <p:sp>
          <p:nvSpPr>
            <p:cNvPr id="153" name="Line 134"/>
            <p:cNvSpPr>
              <a:spLocks noChangeShapeType="1"/>
            </p:cNvSpPr>
            <p:nvPr/>
          </p:nvSpPr>
          <p:spPr bwMode="auto">
            <a:xfrm>
              <a:off x="1383" y="1435"/>
              <a:ext cx="2424" cy="1"/>
            </a:xfrm>
            <a:prstGeom prst="line">
              <a:avLst/>
            </a:prstGeom>
            <a:noFill/>
            <a:ln w="1905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s-MX"/>
            </a:p>
          </p:txBody>
        </p:sp>
        <p:sp>
          <p:nvSpPr>
            <p:cNvPr id="154" name="Line 135"/>
            <p:cNvSpPr>
              <a:spLocks noChangeShapeType="1"/>
            </p:cNvSpPr>
            <p:nvPr/>
          </p:nvSpPr>
          <p:spPr bwMode="auto">
            <a:xfrm>
              <a:off x="1383" y="1495"/>
              <a:ext cx="2424" cy="1"/>
            </a:xfrm>
            <a:prstGeom prst="line">
              <a:avLst/>
            </a:prstGeom>
            <a:noFill/>
            <a:ln w="1905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s-MX"/>
            </a:p>
          </p:txBody>
        </p:sp>
        <p:sp>
          <p:nvSpPr>
            <p:cNvPr id="155" name="Line 136"/>
            <p:cNvSpPr>
              <a:spLocks noChangeShapeType="1"/>
            </p:cNvSpPr>
            <p:nvPr/>
          </p:nvSpPr>
          <p:spPr bwMode="auto">
            <a:xfrm>
              <a:off x="1383" y="1554"/>
              <a:ext cx="2424" cy="1"/>
            </a:xfrm>
            <a:prstGeom prst="line">
              <a:avLst/>
            </a:prstGeom>
            <a:noFill/>
            <a:ln w="1905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s-MX"/>
            </a:p>
          </p:txBody>
        </p:sp>
        <p:sp>
          <p:nvSpPr>
            <p:cNvPr id="156" name="Oval 137"/>
            <p:cNvSpPr>
              <a:spLocks noChangeArrowheads="1"/>
            </p:cNvSpPr>
            <p:nvPr/>
          </p:nvSpPr>
          <p:spPr bwMode="auto">
            <a:xfrm>
              <a:off x="2683" y="2637"/>
              <a:ext cx="174" cy="138"/>
            </a:xfrm>
            <a:prstGeom prst="ellipse">
              <a:avLst/>
            </a:prstGeom>
            <a:solidFill>
              <a:schemeClr val="bg1"/>
            </a:solidFill>
            <a:ln w="12700">
              <a:solidFill>
                <a:srgbClr val="000000"/>
              </a:solidFill>
              <a:round/>
              <a:headEnd/>
              <a:tailEnd/>
            </a:ln>
          </p:spPr>
          <p:txBody>
            <a:bodyPr/>
            <a:lstStyle/>
            <a:p>
              <a:endParaRPr lang="es-MX"/>
            </a:p>
          </p:txBody>
        </p:sp>
        <p:sp>
          <p:nvSpPr>
            <p:cNvPr id="157" name="Line 138"/>
            <p:cNvSpPr>
              <a:spLocks noChangeShapeType="1"/>
            </p:cNvSpPr>
            <p:nvPr/>
          </p:nvSpPr>
          <p:spPr bwMode="auto">
            <a:xfrm>
              <a:off x="1383" y="1612"/>
              <a:ext cx="2424" cy="1"/>
            </a:xfrm>
            <a:prstGeom prst="line">
              <a:avLst/>
            </a:prstGeom>
            <a:noFill/>
            <a:ln w="1905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s-MX"/>
            </a:p>
          </p:txBody>
        </p:sp>
        <p:sp>
          <p:nvSpPr>
            <p:cNvPr id="158" name="Line 139"/>
            <p:cNvSpPr>
              <a:spLocks noChangeShapeType="1"/>
            </p:cNvSpPr>
            <p:nvPr/>
          </p:nvSpPr>
          <p:spPr bwMode="auto">
            <a:xfrm>
              <a:off x="1383" y="1670"/>
              <a:ext cx="2424" cy="1"/>
            </a:xfrm>
            <a:prstGeom prst="line">
              <a:avLst/>
            </a:prstGeom>
            <a:noFill/>
            <a:ln w="1905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s-MX"/>
            </a:p>
          </p:txBody>
        </p:sp>
        <p:sp>
          <p:nvSpPr>
            <p:cNvPr id="159" name="Line 140"/>
            <p:cNvSpPr>
              <a:spLocks noChangeShapeType="1"/>
            </p:cNvSpPr>
            <p:nvPr/>
          </p:nvSpPr>
          <p:spPr bwMode="auto">
            <a:xfrm>
              <a:off x="1383" y="1728"/>
              <a:ext cx="2424" cy="2"/>
            </a:xfrm>
            <a:prstGeom prst="line">
              <a:avLst/>
            </a:prstGeom>
            <a:noFill/>
            <a:ln w="1905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s-MX"/>
            </a:p>
          </p:txBody>
        </p:sp>
        <p:sp>
          <p:nvSpPr>
            <p:cNvPr id="160" name="Line 141"/>
            <p:cNvSpPr>
              <a:spLocks noChangeShapeType="1"/>
            </p:cNvSpPr>
            <p:nvPr/>
          </p:nvSpPr>
          <p:spPr bwMode="auto">
            <a:xfrm>
              <a:off x="1383" y="1789"/>
              <a:ext cx="2424" cy="1"/>
            </a:xfrm>
            <a:prstGeom prst="line">
              <a:avLst/>
            </a:prstGeom>
            <a:noFill/>
            <a:ln w="1905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s-MX"/>
            </a:p>
          </p:txBody>
        </p:sp>
        <p:sp>
          <p:nvSpPr>
            <p:cNvPr id="161" name="Line 142"/>
            <p:cNvSpPr>
              <a:spLocks noChangeShapeType="1"/>
            </p:cNvSpPr>
            <p:nvPr/>
          </p:nvSpPr>
          <p:spPr bwMode="auto">
            <a:xfrm>
              <a:off x="1383" y="1847"/>
              <a:ext cx="2424" cy="1"/>
            </a:xfrm>
            <a:prstGeom prst="line">
              <a:avLst/>
            </a:prstGeom>
            <a:noFill/>
            <a:ln w="1905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s-MX"/>
            </a:p>
          </p:txBody>
        </p:sp>
        <p:sp>
          <p:nvSpPr>
            <p:cNvPr id="162" name="Line 143"/>
            <p:cNvSpPr>
              <a:spLocks noChangeShapeType="1"/>
            </p:cNvSpPr>
            <p:nvPr/>
          </p:nvSpPr>
          <p:spPr bwMode="auto">
            <a:xfrm>
              <a:off x="1383" y="2020"/>
              <a:ext cx="2424" cy="1"/>
            </a:xfrm>
            <a:prstGeom prst="line">
              <a:avLst/>
            </a:prstGeom>
            <a:noFill/>
            <a:ln w="1905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s-MX"/>
            </a:p>
          </p:txBody>
        </p:sp>
        <p:sp>
          <p:nvSpPr>
            <p:cNvPr id="163" name="Line 144"/>
            <p:cNvSpPr>
              <a:spLocks noChangeShapeType="1"/>
            </p:cNvSpPr>
            <p:nvPr/>
          </p:nvSpPr>
          <p:spPr bwMode="auto">
            <a:xfrm>
              <a:off x="1383" y="2081"/>
              <a:ext cx="2424" cy="1"/>
            </a:xfrm>
            <a:prstGeom prst="line">
              <a:avLst/>
            </a:prstGeom>
            <a:noFill/>
            <a:ln w="1905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s-MX"/>
            </a:p>
          </p:txBody>
        </p:sp>
        <p:sp>
          <p:nvSpPr>
            <p:cNvPr id="164" name="Line 145"/>
            <p:cNvSpPr>
              <a:spLocks noChangeShapeType="1"/>
            </p:cNvSpPr>
            <p:nvPr/>
          </p:nvSpPr>
          <p:spPr bwMode="auto">
            <a:xfrm>
              <a:off x="1383" y="2139"/>
              <a:ext cx="2424" cy="1"/>
            </a:xfrm>
            <a:prstGeom prst="line">
              <a:avLst/>
            </a:prstGeom>
            <a:noFill/>
            <a:ln w="1905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s-MX"/>
            </a:p>
          </p:txBody>
        </p:sp>
        <p:sp>
          <p:nvSpPr>
            <p:cNvPr id="165" name="Line 146"/>
            <p:cNvSpPr>
              <a:spLocks noChangeShapeType="1"/>
            </p:cNvSpPr>
            <p:nvPr/>
          </p:nvSpPr>
          <p:spPr bwMode="auto">
            <a:xfrm>
              <a:off x="1383" y="2374"/>
              <a:ext cx="2424" cy="1"/>
            </a:xfrm>
            <a:prstGeom prst="line">
              <a:avLst/>
            </a:prstGeom>
            <a:noFill/>
            <a:ln w="1905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s-MX"/>
            </a:p>
          </p:txBody>
        </p:sp>
        <p:sp>
          <p:nvSpPr>
            <p:cNvPr id="166" name="Line 147"/>
            <p:cNvSpPr>
              <a:spLocks noChangeShapeType="1"/>
            </p:cNvSpPr>
            <p:nvPr/>
          </p:nvSpPr>
          <p:spPr bwMode="auto">
            <a:xfrm>
              <a:off x="1383" y="2433"/>
              <a:ext cx="2424" cy="1"/>
            </a:xfrm>
            <a:prstGeom prst="line">
              <a:avLst/>
            </a:prstGeom>
            <a:noFill/>
            <a:ln w="1905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s-MX"/>
            </a:p>
          </p:txBody>
        </p:sp>
        <p:sp>
          <p:nvSpPr>
            <p:cNvPr id="167" name="Line 148"/>
            <p:cNvSpPr>
              <a:spLocks noChangeShapeType="1"/>
            </p:cNvSpPr>
            <p:nvPr/>
          </p:nvSpPr>
          <p:spPr bwMode="auto">
            <a:xfrm>
              <a:off x="1383" y="2491"/>
              <a:ext cx="2424" cy="1"/>
            </a:xfrm>
            <a:prstGeom prst="line">
              <a:avLst/>
            </a:prstGeom>
            <a:noFill/>
            <a:ln w="1905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s-MX"/>
            </a:p>
          </p:txBody>
        </p:sp>
        <p:sp>
          <p:nvSpPr>
            <p:cNvPr id="168" name="Line 149"/>
            <p:cNvSpPr>
              <a:spLocks noChangeShapeType="1"/>
            </p:cNvSpPr>
            <p:nvPr/>
          </p:nvSpPr>
          <p:spPr bwMode="auto">
            <a:xfrm>
              <a:off x="1383" y="2549"/>
              <a:ext cx="2424" cy="1"/>
            </a:xfrm>
            <a:prstGeom prst="line">
              <a:avLst/>
            </a:prstGeom>
            <a:noFill/>
            <a:ln w="1905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s-MX"/>
            </a:p>
          </p:txBody>
        </p:sp>
        <p:sp>
          <p:nvSpPr>
            <p:cNvPr id="169" name="Line 150"/>
            <p:cNvSpPr>
              <a:spLocks noChangeShapeType="1"/>
            </p:cNvSpPr>
            <p:nvPr/>
          </p:nvSpPr>
          <p:spPr bwMode="auto">
            <a:xfrm>
              <a:off x="1383" y="2787"/>
              <a:ext cx="2424" cy="1"/>
            </a:xfrm>
            <a:prstGeom prst="line">
              <a:avLst/>
            </a:prstGeom>
            <a:noFill/>
            <a:ln w="1905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s-MX"/>
            </a:p>
          </p:txBody>
        </p:sp>
        <p:sp>
          <p:nvSpPr>
            <p:cNvPr id="170" name="Line 151"/>
            <p:cNvSpPr>
              <a:spLocks noChangeShapeType="1"/>
            </p:cNvSpPr>
            <p:nvPr/>
          </p:nvSpPr>
          <p:spPr bwMode="auto">
            <a:xfrm>
              <a:off x="1383" y="2845"/>
              <a:ext cx="2424" cy="1"/>
            </a:xfrm>
            <a:prstGeom prst="line">
              <a:avLst/>
            </a:prstGeom>
            <a:noFill/>
            <a:ln w="1905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s-MX"/>
            </a:p>
          </p:txBody>
        </p:sp>
        <p:sp>
          <p:nvSpPr>
            <p:cNvPr id="171" name="Line 152"/>
            <p:cNvSpPr>
              <a:spLocks noChangeShapeType="1"/>
            </p:cNvSpPr>
            <p:nvPr/>
          </p:nvSpPr>
          <p:spPr bwMode="auto">
            <a:xfrm>
              <a:off x="1383" y="2903"/>
              <a:ext cx="2424" cy="2"/>
            </a:xfrm>
            <a:prstGeom prst="line">
              <a:avLst/>
            </a:prstGeom>
            <a:noFill/>
            <a:ln w="1905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s-MX"/>
            </a:p>
          </p:txBody>
        </p:sp>
        <p:sp>
          <p:nvSpPr>
            <p:cNvPr id="172" name="Line 153"/>
            <p:cNvSpPr>
              <a:spLocks noChangeShapeType="1"/>
            </p:cNvSpPr>
            <p:nvPr/>
          </p:nvSpPr>
          <p:spPr bwMode="auto">
            <a:xfrm>
              <a:off x="1383" y="2964"/>
              <a:ext cx="2424" cy="1"/>
            </a:xfrm>
            <a:prstGeom prst="line">
              <a:avLst/>
            </a:prstGeom>
            <a:noFill/>
            <a:ln w="1905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s-MX"/>
            </a:p>
          </p:txBody>
        </p:sp>
        <p:sp>
          <p:nvSpPr>
            <p:cNvPr id="173" name="Line 154"/>
            <p:cNvSpPr>
              <a:spLocks noChangeShapeType="1"/>
            </p:cNvSpPr>
            <p:nvPr/>
          </p:nvSpPr>
          <p:spPr bwMode="auto">
            <a:xfrm>
              <a:off x="1383" y="3022"/>
              <a:ext cx="2424" cy="1"/>
            </a:xfrm>
            <a:prstGeom prst="line">
              <a:avLst/>
            </a:prstGeom>
            <a:noFill/>
            <a:ln w="1905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s-MX"/>
            </a:p>
          </p:txBody>
        </p:sp>
        <p:sp>
          <p:nvSpPr>
            <p:cNvPr id="174" name="Line 155"/>
            <p:cNvSpPr>
              <a:spLocks noChangeShapeType="1"/>
            </p:cNvSpPr>
            <p:nvPr/>
          </p:nvSpPr>
          <p:spPr bwMode="auto">
            <a:xfrm>
              <a:off x="1383" y="3081"/>
              <a:ext cx="2424" cy="1"/>
            </a:xfrm>
            <a:prstGeom prst="line">
              <a:avLst/>
            </a:prstGeom>
            <a:noFill/>
            <a:ln w="1905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s-MX"/>
            </a:p>
          </p:txBody>
        </p:sp>
        <p:sp>
          <p:nvSpPr>
            <p:cNvPr id="175" name="Oval 156"/>
            <p:cNvSpPr>
              <a:spLocks noChangeArrowheads="1"/>
            </p:cNvSpPr>
            <p:nvPr/>
          </p:nvSpPr>
          <p:spPr bwMode="auto">
            <a:xfrm>
              <a:off x="2703" y="2220"/>
              <a:ext cx="173" cy="138"/>
            </a:xfrm>
            <a:prstGeom prst="ellipse">
              <a:avLst/>
            </a:prstGeom>
            <a:solidFill>
              <a:srgbClr val="FFFFFF"/>
            </a:solidFill>
            <a:ln w="12700">
              <a:solidFill>
                <a:srgbClr val="000000"/>
              </a:solidFill>
              <a:round/>
              <a:headEnd/>
              <a:tailEnd/>
            </a:ln>
          </p:spPr>
          <p:txBody>
            <a:bodyPr/>
            <a:lstStyle/>
            <a:p>
              <a:endParaRPr lang="es-MX"/>
            </a:p>
          </p:txBody>
        </p:sp>
        <p:sp>
          <p:nvSpPr>
            <p:cNvPr id="176" name="Freeform 157"/>
            <p:cNvSpPr>
              <a:spLocks/>
            </p:cNvSpPr>
            <p:nvPr/>
          </p:nvSpPr>
          <p:spPr bwMode="auto">
            <a:xfrm>
              <a:off x="1295" y="3544"/>
              <a:ext cx="152" cy="207"/>
            </a:xfrm>
            <a:custGeom>
              <a:avLst/>
              <a:gdLst>
                <a:gd name="T0" fmla="*/ 0 w 113"/>
                <a:gd name="T1" fmla="*/ 8 h 207"/>
                <a:gd name="T2" fmla="*/ 70 w 113"/>
                <a:gd name="T3" fmla="*/ 2 h 207"/>
                <a:gd name="T4" fmla="*/ 141 w 113"/>
                <a:gd name="T5" fmla="*/ 0 h 207"/>
                <a:gd name="T6" fmla="*/ 210 w 113"/>
                <a:gd name="T7" fmla="*/ 2 h 207"/>
                <a:gd name="T8" fmla="*/ 274 w 113"/>
                <a:gd name="T9" fmla="*/ 8 h 207"/>
                <a:gd name="T10" fmla="*/ 141 w 113"/>
                <a:gd name="T11" fmla="*/ 207 h 207"/>
                <a:gd name="T12" fmla="*/ 0 w 113"/>
                <a:gd name="T13" fmla="*/ 8 h 207"/>
                <a:gd name="T14" fmla="*/ 0 60000 65536"/>
                <a:gd name="T15" fmla="*/ 0 60000 65536"/>
                <a:gd name="T16" fmla="*/ 0 60000 65536"/>
                <a:gd name="T17" fmla="*/ 0 60000 65536"/>
                <a:gd name="T18" fmla="*/ 0 60000 65536"/>
                <a:gd name="T19" fmla="*/ 0 60000 65536"/>
                <a:gd name="T20" fmla="*/ 0 60000 65536"/>
                <a:gd name="T21" fmla="*/ 0 w 113"/>
                <a:gd name="T22" fmla="*/ 0 h 207"/>
                <a:gd name="T23" fmla="*/ 113 w 113"/>
                <a:gd name="T24" fmla="*/ 207 h 20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3" h="207">
                  <a:moveTo>
                    <a:pt x="0" y="8"/>
                  </a:moveTo>
                  <a:lnTo>
                    <a:pt x="29" y="2"/>
                  </a:lnTo>
                  <a:lnTo>
                    <a:pt x="58" y="0"/>
                  </a:lnTo>
                  <a:lnTo>
                    <a:pt x="86" y="2"/>
                  </a:lnTo>
                  <a:lnTo>
                    <a:pt x="113" y="8"/>
                  </a:lnTo>
                  <a:lnTo>
                    <a:pt x="58" y="207"/>
                  </a:lnTo>
                  <a:lnTo>
                    <a:pt x="0" y="8"/>
                  </a:lnTo>
                  <a:close/>
                </a:path>
              </a:pathLst>
            </a:custGeom>
            <a:solidFill>
              <a:srgbClr val="FF0066"/>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s-MX"/>
            </a:p>
          </p:txBody>
        </p:sp>
        <p:sp>
          <p:nvSpPr>
            <p:cNvPr id="177" name="Rectangle 158"/>
            <p:cNvSpPr>
              <a:spLocks noChangeArrowheads="1"/>
            </p:cNvSpPr>
            <p:nvPr/>
          </p:nvSpPr>
          <p:spPr bwMode="auto">
            <a:xfrm>
              <a:off x="1341" y="806"/>
              <a:ext cx="45" cy="2794"/>
            </a:xfrm>
            <a:prstGeom prst="rect">
              <a:avLst/>
            </a:prstGeom>
            <a:solidFill>
              <a:srgbClr val="FF0066"/>
            </a:solidFill>
            <a:ln w="9525">
              <a:solidFill>
                <a:srgbClr val="FF0066"/>
              </a:solidFill>
              <a:miter lim="800000"/>
              <a:headEnd/>
              <a:tailEnd/>
            </a:ln>
          </p:spPr>
          <p:txBody>
            <a:bodyPr/>
            <a:lstStyle/>
            <a:p>
              <a:endParaRPr lang="es-MX"/>
            </a:p>
          </p:txBody>
        </p:sp>
        <p:sp>
          <p:nvSpPr>
            <p:cNvPr id="178" name="Freeform 159"/>
            <p:cNvSpPr>
              <a:spLocks/>
            </p:cNvSpPr>
            <p:nvPr/>
          </p:nvSpPr>
          <p:spPr bwMode="auto">
            <a:xfrm>
              <a:off x="3746" y="3577"/>
              <a:ext cx="152" cy="207"/>
            </a:xfrm>
            <a:custGeom>
              <a:avLst/>
              <a:gdLst>
                <a:gd name="T0" fmla="*/ 0 w 112"/>
                <a:gd name="T1" fmla="*/ 7 h 207"/>
                <a:gd name="T2" fmla="*/ 68 w 112"/>
                <a:gd name="T3" fmla="*/ 1 h 207"/>
                <a:gd name="T4" fmla="*/ 140 w 112"/>
                <a:gd name="T5" fmla="*/ 0 h 207"/>
                <a:gd name="T6" fmla="*/ 212 w 112"/>
                <a:gd name="T7" fmla="*/ 1 h 207"/>
                <a:gd name="T8" fmla="*/ 280 w 112"/>
                <a:gd name="T9" fmla="*/ 7 h 207"/>
                <a:gd name="T10" fmla="*/ 140 w 112"/>
                <a:gd name="T11" fmla="*/ 207 h 207"/>
                <a:gd name="T12" fmla="*/ 0 w 112"/>
                <a:gd name="T13" fmla="*/ 7 h 207"/>
                <a:gd name="T14" fmla="*/ 0 60000 65536"/>
                <a:gd name="T15" fmla="*/ 0 60000 65536"/>
                <a:gd name="T16" fmla="*/ 0 60000 65536"/>
                <a:gd name="T17" fmla="*/ 0 60000 65536"/>
                <a:gd name="T18" fmla="*/ 0 60000 65536"/>
                <a:gd name="T19" fmla="*/ 0 60000 65536"/>
                <a:gd name="T20" fmla="*/ 0 60000 65536"/>
                <a:gd name="T21" fmla="*/ 0 w 112"/>
                <a:gd name="T22" fmla="*/ 0 h 207"/>
                <a:gd name="T23" fmla="*/ 112 w 112"/>
                <a:gd name="T24" fmla="*/ 207 h 20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2" h="207">
                  <a:moveTo>
                    <a:pt x="0" y="7"/>
                  </a:moveTo>
                  <a:lnTo>
                    <a:pt x="27" y="1"/>
                  </a:lnTo>
                  <a:lnTo>
                    <a:pt x="56" y="0"/>
                  </a:lnTo>
                  <a:lnTo>
                    <a:pt x="85" y="1"/>
                  </a:lnTo>
                  <a:lnTo>
                    <a:pt x="112" y="7"/>
                  </a:lnTo>
                  <a:lnTo>
                    <a:pt x="56" y="207"/>
                  </a:lnTo>
                  <a:lnTo>
                    <a:pt x="0" y="7"/>
                  </a:lnTo>
                  <a:close/>
                </a:path>
              </a:pathLst>
            </a:custGeom>
            <a:solidFill>
              <a:srgbClr val="FF0066"/>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s-MX"/>
            </a:p>
          </p:txBody>
        </p:sp>
        <p:sp>
          <p:nvSpPr>
            <p:cNvPr id="179" name="Rectangle 160"/>
            <p:cNvSpPr>
              <a:spLocks noChangeArrowheads="1"/>
            </p:cNvSpPr>
            <p:nvPr/>
          </p:nvSpPr>
          <p:spPr bwMode="auto">
            <a:xfrm>
              <a:off x="3802" y="806"/>
              <a:ext cx="43" cy="2826"/>
            </a:xfrm>
            <a:prstGeom prst="rect">
              <a:avLst/>
            </a:prstGeom>
            <a:solidFill>
              <a:srgbClr val="FF0066"/>
            </a:solidFill>
            <a:ln w="9525">
              <a:solidFill>
                <a:srgbClr val="FF0066"/>
              </a:solidFill>
              <a:miter lim="800000"/>
              <a:headEnd/>
              <a:tailEnd/>
            </a:ln>
          </p:spPr>
          <p:txBody>
            <a:bodyPr/>
            <a:lstStyle/>
            <a:p>
              <a:endParaRPr lang="es-MX"/>
            </a:p>
          </p:txBody>
        </p:sp>
        <p:sp>
          <p:nvSpPr>
            <p:cNvPr id="180" name="Line 161"/>
            <p:cNvSpPr>
              <a:spLocks noChangeShapeType="1"/>
            </p:cNvSpPr>
            <p:nvPr/>
          </p:nvSpPr>
          <p:spPr bwMode="auto">
            <a:xfrm>
              <a:off x="1393" y="1104"/>
              <a:ext cx="1172" cy="1"/>
            </a:xfrm>
            <a:prstGeom prst="line">
              <a:avLst/>
            </a:prstGeom>
            <a:noFill/>
            <a:ln w="38100">
              <a:solidFill>
                <a:srgbClr val="6600FF"/>
              </a:solidFill>
              <a:round/>
              <a:headEnd/>
              <a:tailEnd/>
            </a:ln>
            <a:extLst>
              <a:ext uri="{909E8E84-426E-40DD-AFC4-6F175D3DCCD1}">
                <a14:hiddenFill xmlns="" xmlns:a14="http://schemas.microsoft.com/office/drawing/2010/main">
                  <a:noFill/>
                </a14:hiddenFill>
              </a:ext>
            </a:extLst>
          </p:spPr>
          <p:txBody>
            <a:bodyPr/>
            <a:lstStyle/>
            <a:p>
              <a:endParaRPr lang="es-MX"/>
            </a:p>
          </p:txBody>
        </p:sp>
        <p:sp>
          <p:nvSpPr>
            <p:cNvPr id="181" name="Oval 162"/>
            <p:cNvSpPr>
              <a:spLocks noChangeArrowheads="1"/>
            </p:cNvSpPr>
            <p:nvPr/>
          </p:nvSpPr>
          <p:spPr bwMode="auto">
            <a:xfrm>
              <a:off x="2574" y="1042"/>
              <a:ext cx="177" cy="136"/>
            </a:xfrm>
            <a:prstGeom prst="ellipse">
              <a:avLst/>
            </a:prstGeom>
            <a:solidFill>
              <a:srgbClr val="FFFFFF"/>
            </a:solidFill>
            <a:ln w="12700">
              <a:solidFill>
                <a:srgbClr val="000000"/>
              </a:solidFill>
              <a:round/>
              <a:headEnd/>
              <a:tailEnd/>
            </a:ln>
          </p:spPr>
          <p:txBody>
            <a:bodyPr/>
            <a:lstStyle/>
            <a:p>
              <a:endParaRPr lang="es-MX"/>
            </a:p>
          </p:txBody>
        </p:sp>
        <p:sp>
          <p:nvSpPr>
            <p:cNvPr id="182" name="Rectangle 163"/>
            <p:cNvSpPr>
              <a:spLocks noChangeArrowheads="1"/>
            </p:cNvSpPr>
            <p:nvPr/>
          </p:nvSpPr>
          <p:spPr bwMode="auto">
            <a:xfrm>
              <a:off x="2610" y="1028"/>
              <a:ext cx="166" cy="1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s-MX"/>
            </a:p>
          </p:txBody>
        </p:sp>
        <p:sp>
          <p:nvSpPr>
            <p:cNvPr id="183" name="Rectangle 164"/>
            <p:cNvSpPr>
              <a:spLocks noChangeArrowheads="1"/>
            </p:cNvSpPr>
            <p:nvPr/>
          </p:nvSpPr>
          <p:spPr bwMode="auto">
            <a:xfrm>
              <a:off x="2646" y="1039"/>
              <a:ext cx="44" cy="11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s-ES_tradnl" sz="1200" b="1">
                  <a:latin typeface="Calibri" pitchFamily="34" charset="0"/>
                </a:rPr>
                <a:t>x</a:t>
              </a:r>
              <a:endParaRPr lang="es-ES_tradnl" sz="2000">
                <a:latin typeface="Calibri" pitchFamily="34" charset="0"/>
              </a:endParaRPr>
            </a:p>
          </p:txBody>
        </p:sp>
        <p:sp>
          <p:nvSpPr>
            <p:cNvPr id="184" name="Line 166"/>
            <p:cNvSpPr>
              <a:spLocks noChangeShapeType="1"/>
            </p:cNvSpPr>
            <p:nvPr/>
          </p:nvSpPr>
          <p:spPr bwMode="auto">
            <a:xfrm>
              <a:off x="1387" y="1257"/>
              <a:ext cx="1602" cy="1"/>
            </a:xfrm>
            <a:prstGeom prst="line">
              <a:avLst/>
            </a:prstGeom>
            <a:noFill/>
            <a:ln w="38100">
              <a:solidFill>
                <a:srgbClr val="6600FF"/>
              </a:solidFill>
              <a:round/>
              <a:headEnd/>
              <a:tailEnd/>
            </a:ln>
            <a:extLst>
              <a:ext uri="{909E8E84-426E-40DD-AFC4-6F175D3DCCD1}">
                <a14:hiddenFill xmlns="" xmlns:a14="http://schemas.microsoft.com/office/drawing/2010/main">
                  <a:noFill/>
                </a14:hiddenFill>
              </a:ext>
            </a:extLst>
          </p:spPr>
          <p:txBody>
            <a:bodyPr/>
            <a:lstStyle/>
            <a:p>
              <a:endParaRPr lang="es-MX"/>
            </a:p>
          </p:txBody>
        </p:sp>
        <p:sp>
          <p:nvSpPr>
            <p:cNvPr id="185" name="Oval 167"/>
            <p:cNvSpPr>
              <a:spLocks noChangeArrowheads="1"/>
            </p:cNvSpPr>
            <p:nvPr/>
          </p:nvSpPr>
          <p:spPr bwMode="auto">
            <a:xfrm>
              <a:off x="2984" y="1184"/>
              <a:ext cx="176" cy="138"/>
            </a:xfrm>
            <a:prstGeom prst="ellipse">
              <a:avLst/>
            </a:prstGeom>
            <a:solidFill>
              <a:srgbClr val="FFFFFF"/>
            </a:solidFill>
            <a:ln w="12700">
              <a:solidFill>
                <a:srgbClr val="000000"/>
              </a:solidFill>
              <a:round/>
              <a:headEnd/>
              <a:tailEnd/>
            </a:ln>
          </p:spPr>
          <p:txBody>
            <a:bodyPr/>
            <a:lstStyle/>
            <a:p>
              <a:endParaRPr lang="es-MX"/>
            </a:p>
          </p:txBody>
        </p:sp>
        <p:sp>
          <p:nvSpPr>
            <p:cNvPr id="186" name="Rectangle 168"/>
            <p:cNvSpPr>
              <a:spLocks noChangeArrowheads="1"/>
            </p:cNvSpPr>
            <p:nvPr/>
          </p:nvSpPr>
          <p:spPr bwMode="auto">
            <a:xfrm>
              <a:off x="3023" y="1172"/>
              <a:ext cx="164" cy="1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s-MX"/>
            </a:p>
          </p:txBody>
        </p:sp>
        <p:sp>
          <p:nvSpPr>
            <p:cNvPr id="187" name="Rectangle 169"/>
            <p:cNvSpPr>
              <a:spLocks noChangeArrowheads="1"/>
            </p:cNvSpPr>
            <p:nvPr/>
          </p:nvSpPr>
          <p:spPr bwMode="auto">
            <a:xfrm>
              <a:off x="3050" y="1189"/>
              <a:ext cx="44" cy="11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s-ES_tradnl" sz="1200" b="1" dirty="0">
                  <a:latin typeface="Calibri" pitchFamily="34" charset="0"/>
                </a:rPr>
                <a:t>x</a:t>
              </a:r>
              <a:endParaRPr lang="es-ES_tradnl" sz="2000" dirty="0">
                <a:latin typeface="Calibri" pitchFamily="34" charset="0"/>
              </a:endParaRPr>
            </a:p>
          </p:txBody>
        </p:sp>
        <p:sp>
          <p:nvSpPr>
            <p:cNvPr id="188" name="Oval 171"/>
            <p:cNvSpPr>
              <a:spLocks noChangeArrowheads="1"/>
            </p:cNvSpPr>
            <p:nvPr/>
          </p:nvSpPr>
          <p:spPr bwMode="auto">
            <a:xfrm>
              <a:off x="1855" y="1295"/>
              <a:ext cx="173" cy="137"/>
            </a:xfrm>
            <a:prstGeom prst="ellipse">
              <a:avLst/>
            </a:prstGeom>
            <a:solidFill>
              <a:srgbClr val="FFFFFF"/>
            </a:solidFill>
            <a:ln w="12700">
              <a:solidFill>
                <a:srgbClr val="000000"/>
              </a:solidFill>
              <a:round/>
              <a:headEnd/>
              <a:tailEnd/>
            </a:ln>
          </p:spPr>
          <p:txBody>
            <a:bodyPr/>
            <a:lstStyle/>
            <a:p>
              <a:endParaRPr lang="es-MX"/>
            </a:p>
          </p:txBody>
        </p:sp>
        <p:sp>
          <p:nvSpPr>
            <p:cNvPr id="189" name="Rectangle 172"/>
            <p:cNvSpPr>
              <a:spLocks noChangeArrowheads="1"/>
            </p:cNvSpPr>
            <p:nvPr/>
          </p:nvSpPr>
          <p:spPr bwMode="auto">
            <a:xfrm>
              <a:off x="2601" y="1334"/>
              <a:ext cx="164" cy="15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s-MX"/>
            </a:p>
          </p:txBody>
        </p:sp>
        <p:sp>
          <p:nvSpPr>
            <p:cNvPr id="190" name="Rectangle 173"/>
            <p:cNvSpPr>
              <a:spLocks noChangeArrowheads="1"/>
            </p:cNvSpPr>
            <p:nvPr/>
          </p:nvSpPr>
          <p:spPr bwMode="auto">
            <a:xfrm>
              <a:off x="1915" y="1304"/>
              <a:ext cx="44" cy="11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s-ES_tradnl" sz="1200" b="1">
                  <a:latin typeface="Calibri" pitchFamily="34" charset="0"/>
                </a:rPr>
                <a:t>x</a:t>
              </a:r>
              <a:endParaRPr lang="es-ES_tradnl" sz="2000">
                <a:latin typeface="Calibri" pitchFamily="34" charset="0"/>
              </a:endParaRPr>
            </a:p>
          </p:txBody>
        </p:sp>
        <p:sp>
          <p:nvSpPr>
            <p:cNvPr id="191" name="Line 175"/>
            <p:cNvSpPr>
              <a:spLocks noChangeShapeType="1"/>
            </p:cNvSpPr>
            <p:nvPr/>
          </p:nvSpPr>
          <p:spPr bwMode="auto">
            <a:xfrm>
              <a:off x="1391" y="1926"/>
              <a:ext cx="1277" cy="1"/>
            </a:xfrm>
            <a:prstGeom prst="line">
              <a:avLst/>
            </a:prstGeom>
            <a:noFill/>
            <a:ln w="38100">
              <a:solidFill>
                <a:srgbClr val="6600FF"/>
              </a:solidFill>
              <a:round/>
              <a:headEnd/>
              <a:tailEnd/>
            </a:ln>
            <a:extLst>
              <a:ext uri="{909E8E84-426E-40DD-AFC4-6F175D3DCCD1}">
                <a14:hiddenFill xmlns="" xmlns:a14="http://schemas.microsoft.com/office/drawing/2010/main">
                  <a:noFill/>
                </a14:hiddenFill>
              </a:ext>
            </a:extLst>
          </p:spPr>
          <p:txBody>
            <a:bodyPr/>
            <a:lstStyle/>
            <a:p>
              <a:endParaRPr lang="es-MX"/>
            </a:p>
          </p:txBody>
        </p:sp>
        <p:sp>
          <p:nvSpPr>
            <p:cNvPr id="192" name="Oval 176"/>
            <p:cNvSpPr>
              <a:spLocks noChangeArrowheads="1"/>
            </p:cNvSpPr>
            <p:nvPr/>
          </p:nvSpPr>
          <p:spPr bwMode="auto">
            <a:xfrm>
              <a:off x="2660" y="1848"/>
              <a:ext cx="176" cy="137"/>
            </a:xfrm>
            <a:prstGeom prst="ellipse">
              <a:avLst/>
            </a:prstGeom>
            <a:solidFill>
              <a:srgbClr val="FFFFFF"/>
            </a:solidFill>
            <a:ln w="12700">
              <a:solidFill>
                <a:srgbClr val="000000"/>
              </a:solidFill>
              <a:round/>
              <a:headEnd/>
              <a:tailEnd/>
            </a:ln>
          </p:spPr>
          <p:txBody>
            <a:bodyPr/>
            <a:lstStyle/>
            <a:p>
              <a:endParaRPr lang="es-MX"/>
            </a:p>
          </p:txBody>
        </p:sp>
        <p:sp>
          <p:nvSpPr>
            <p:cNvPr id="193" name="Rectangle 177"/>
            <p:cNvSpPr>
              <a:spLocks noChangeArrowheads="1"/>
            </p:cNvSpPr>
            <p:nvPr/>
          </p:nvSpPr>
          <p:spPr bwMode="auto">
            <a:xfrm>
              <a:off x="2709" y="1835"/>
              <a:ext cx="163" cy="1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s-MX"/>
            </a:p>
          </p:txBody>
        </p:sp>
        <p:sp>
          <p:nvSpPr>
            <p:cNvPr id="194" name="Rectangle 178"/>
            <p:cNvSpPr>
              <a:spLocks noChangeArrowheads="1"/>
            </p:cNvSpPr>
            <p:nvPr/>
          </p:nvSpPr>
          <p:spPr bwMode="auto">
            <a:xfrm>
              <a:off x="2724" y="1852"/>
              <a:ext cx="44" cy="11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s-ES_tradnl" sz="1200" b="1">
                  <a:latin typeface="Calibri" pitchFamily="34" charset="0"/>
                </a:rPr>
                <a:t>x</a:t>
              </a:r>
              <a:endParaRPr lang="es-ES_tradnl" sz="2000">
                <a:latin typeface="Calibri" pitchFamily="34" charset="0"/>
              </a:endParaRPr>
            </a:p>
          </p:txBody>
        </p:sp>
        <p:sp>
          <p:nvSpPr>
            <p:cNvPr id="195" name="Line 180"/>
            <p:cNvSpPr>
              <a:spLocks noChangeShapeType="1"/>
            </p:cNvSpPr>
            <p:nvPr/>
          </p:nvSpPr>
          <p:spPr bwMode="auto">
            <a:xfrm>
              <a:off x="1382" y="2210"/>
              <a:ext cx="1837" cy="1"/>
            </a:xfrm>
            <a:prstGeom prst="line">
              <a:avLst/>
            </a:prstGeom>
            <a:noFill/>
            <a:ln w="38100">
              <a:solidFill>
                <a:srgbClr val="6600FF"/>
              </a:solidFill>
              <a:round/>
              <a:headEnd/>
              <a:tailEnd/>
            </a:ln>
            <a:extLst>
              <a:ext uri="{909E8E84-426E-40DD-AFC4-6F175D3DCCD1}">
                <a14:hiddenFill xmlns="" xmlns:a14="http://schemas.microsoft.com/office/drawing/2010/main">
                  <a:noFill/>
                </a14:hiddenFill>
              </a:ext>
            </a:extLst>
          </p:spPr>
          <p:txBody>
            <a:bodyPr/>
            <a:lstStyle/>
            <a:p>
              <a:endParaRPr lang="es-MX"/>
            </a:p>
          </p:txBody>
        </p:sp>
        <p:sp>
          <p:nvSpPr>
            <p:cNvPr id="196" name="Oval 181"/>
            <p:cNvSpPr>
              <a:spLocks noChangeArrowheads="1"/>
            </p:cNvSpPr>
            <p:nvPr/>
          </p:nvSpPr>
          <p:spPr bwMode="auto">
            <a:xfrm>
              <a:off x="3223" y="2138"/>
              <a:ext cx="175" cy="139"/>
            </a:xfrm>
            <a:prstGeom prst="ellipse">
              <a:avLst/>
            </a:prstGeom>
            <a:solidFill>
              <a:srgbClr val="FFFFFF"/>
            </a:solidFill>
            <a:ln w="12700">
              <a:solidFill>
                <a:srgbClr val="000000"/>
              </a:solidFill>
              <a:round/>
              <a:headEnd/>
              <a:tailEnd/>
            </a:ln>
          </p:spPr>
          <p:txBody>
            <a:bodyPr/>
            <a:lstStyle/>
            <a:p>
              <a:endParaRPr lang="es-MX"/>
            </a:p>
          </p:txBody>
        </p:sp>
        <p:sp>
          <p:nvSpPr>
            <p:cNvPr id="197" name="Rectangle 182"/>
            <p:cNvSpPr>
              <a:spLocks noChangeArrowheads="1"/>
            </p:cNvSpPr>
            <p:nvPr/>
          </p:nvSpPr>
          <p:spPr bwMode="auto">
            <a:xfrm>
              <a:off x="3283" y="2100"/>
              <a:ext cx="163" cy="1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s-MX"/>
            </a:p>
          </p:txBody>
        </p:sp>
        <p:sp>
          <p:nvSpPr>
            <p:cNvPr id="198" name="Rectangle 183"/>
            <p:cNvSpPr>
              <a:spLocks noChangeArrowheads="1"/>
            </p:cNvSpPr>
            <p:nvPr/>
          </p:nvSpPr>
          <p:spPr bwMode="auto">
            <a:xfrm>
              <a:off x="3280" y="2144"/>
              <a:ext cx="44" cy="11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s-ES_tradnl" sz="1200" b="1">
                  <a:latin typeface="Calibri" pitchFamily="34" charset="0"/>
                </a:rPr>
                <a:t>x</a:t>
              </a:r>
              <a:endParaRPr lang="es-ES_tradnl" sz="2000">
                <a:latin typeface="Calibri" pitchFamily="34" charset="0"/>
              </a:endParaRPr>
            </a:p>
          </p:txBody>
        </p:sp>
        <p:sp>
          <p:nvSpPr>
            <p:cNvPr id="199" name="Oval 185"/>
            <p:cNvSpPr>
              <a:spLocks noChangeArrowheads="1"/>
            </p:cNvSpPr>
            <p:nvPr/>
          </p:nvSpPr>
          <p:spPr bwMode="auto">
            <a:xfrm>
              <a:off x="1687" y="2556"/>
              <a:ext cx="142" cy="138"/>
            </a:xfrm>
            <a:prstGeom prst="ellipse">
              <a:avLst/>
            </a:prstGeom>
            <a:solidFill>
              <a:srgbClr val="FFFFFF"/>
            </a:solidFill>
            <a:ln w="12700">
              <a:solidFill>
                <a:srgbClr val="000000"/>
              </a:solidFill>
              <a:round/>
              <a:headEnd/>
              <a:tailEnd/>
            </a:ln>
          </p:spPr>
          <p:txBody>
            <a:bodyPr/>
            <a:lstStyle/>
            <a:p>
              <a:endParaRPr lang="es-MX"/>
            </a:p>
          </p:txBody>
        </p:sp>
        <p:sp>
          <p:nvSpPr>
            <p:cNvPr id="200" name="Rectangle 186"/>
            <p:cNvSpPr>
              <a:spLocks noChangeArrowheads="1"/>
            </p:cNvSpPr>
            <p:nvPr/>
          </p:nvSpPr>
          <p:spPr bwMode="auto">
            <a:xfrm>
              <a:off x="2568" y="2522"/>
              <a:ext cx="164" cy="1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s-MX"/>
            </a:p>
          </p:txBody>
        </p:sp>
        <p:sp>
          <p:nvSpPr>
            <p:cNvPr id="201" name="Rectangle 187"/>
            <p:cNvSpPr>
              <a:spLocks noChangeArrowheads="1"/>
            </p:cNvSpPr>
            <p:nvPr/>
          </p:nvSpPr>
          <p:spPr bwMode="auto">
            <a:xfrm>
              <a:off x="1737" y="2564"/>
              <a:ext cx="44" cy="11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s-ES_tradnl" sz="1200" b="1">
                  <a:latin typeface="Calibri" pitchFamily="34" charset="0"/>
                </a:rPr>
                <a:t>x</a:t>
              </a:r>
              <a:endParaRPr lang="es-ES_tradnl" sz="2000">
                <a:latin typeface="Calibri" pitchFamily="34" charset="0"/>
              </a:endParaRPr>
            </a:p>
          </p:txBody>
        </p:sp>
        <p:sp>
          <p:nvSpPr>
            <p:cNvPr id="202" name="Rectangle 188"/>
            <p:cNvSpPr>
              <a:spLocks noChangeArrowheads="1"/>
            </p:cNvSpPr>
            <p:nvPr/>
          </p:nvSpPr>
          <p:spPr bwMode="auto">
            <a:xfrm>
              <a:off x="1206" y="3751"/>
              <a:ext cx="1409" cy="1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s-MX"/>
            </a:p>
          </p:txBody>
        </p:sp>
        <p:sp>
          <p:nvSpPr>
            <p:cNvPr id="203" name="Rectangle 189"/>
            <p:cNvSpPr>
              <a:spLocks noChangeArrowheads="1"/>
            </p:cNvSpPr>
            <p:nvPr/>
          </p:nvSpPr>
          <p:spPr bwMode="auto">
            <a:xfrm>
              <a:off x="1206" y="3768"/>
              <a:ext cx="364" cy="2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s-ES_tradnl" sz="1200" b="1">
                  <a:latin typeface="Calibri" pitchFamily="34" charset="0"/>
                </a:rPr>
                <a:t>Inicio del</a:t>
              </a:r>
            </a:p>
            <a:p>
              <a:pPr algn="l" eaLnBrk="0" hangingPunct="0"/>
              <a:r>
                <a:rPr lang="es-ES_tradnl" sz="1200" b="1">
                  <a:latin typeface="Calibri" pitchFamily="34" charset="0"/>
                </a:rPr>
                <a:t>Estudio</a:t>
              </a:r>
              <a:endParaRPr lang="es-ES_tradnl" sz="2400">
                <a:latin typeface="Calibri" pitchFamily="34" charset="0"/>
              </a:endParaRPr>
            </a:p>
          </p:txBody>
        </p:sp>
        <p:sp>
          <p:nvSpPr>
            <p:cNvPr id="204" name="Rectangle 190"/>
            <p:cNvSpPr>
              <a:spLocks noChangeArrowheads="1"/>
            </p:cNvSpPr>
            <p:nvPr/>
          </p:nvSpPr>
          <p:spPr bwMode="auto">
            <a:xfrm>
              <a:off x="1767" y="3751"/>
              <a:ext cx="101" cy="1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s-MX"/>
            </a:p>
          </p:txBody>
        </p:sp>
        <p:sp>
          <p:nvSpPr>
            <p:cNvPr id="205" name="Rectangle 191"/>
            <p:cNvSpPr>
              <a:spLocks noChangeArrowheads="1"/>
            </p:cNvSpPr>
            <p:nvPr/>
          </p:nvSpPr>
          <p:spPr bwMode="auto">
            <a:xfrm>
              <a:off x="3630" y="3768"/>
              <a:ext cx="495" cy="2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s-ES_tradnl" sz="1200" b="1" dirty="0">
                  <a:latin typeface="Calibri" pitchFamily="34" charset="0"/>
                </a:rPr>
                <a:t>Termina</a:t>
              </a:r>
            </a:p>
            <a:p>
              <a:pPr algn="l" eaLnBrk="0" hangingPunct="0"/>
              <a:r>
                <a:rPr lang="es-ES_tradnl" sz="1200" b="1" dirty="0">
                  <a:latin typeface="Calibri" pitchFamily="34" charset="0"/>
                </a:rPr>
                <a:t>seguimiento</a:t>
              </a:r>
              <a:endParaRPr lang="es-ES_tradnl" sz="2400" dirty="0">
                <a:latin typeface="Calibri" pitchFamily="34" charset="0"/>
              </a:endParaRPr>
            </a:p>
          </p:txBody>
        </p:sp>
        <p:sp>
          <p:nvSpPr>
            <p:cNvPr id="206" name="Line 192"/>
            <p:cNvSpPr>
              <a:spLocks noChangeShapeType="1"/>
            </p:cNvSpPr>
            <p:nvPr/>
          </p:nvSpPr>
          <p:spPr bwMode="auto">
            <a:xfrm>
              <a:off x="1660" y="3562"/>
              <a:ext cx="1970" cy="0"/>
            </a:xfrm>
            <a:prstGeom prst="line">
              <a:avLst/>
            </a:prstGeom>
            <a:noFill/>
            <a:ln w="19050">
              <a:solidFill>
                <a:schemeClr val="tx1"/>
              </a:solidFill>
              <a:round/>
              <a:headEnd/>
              <a:tailEnd type="triangle" w="med" len="med"/>
            </a:ln>
            <a:extLst>
              <a:ext uri="{909E8E84-426E-40DD-AFC4-6F175D3DCCD1}">
                <a14:hiddenFill xmlns="" xmlns:a14="http://schemas.microsoft.com/office/drawing/2010/main">
                  <a:noFill/>
                </a14:hiddenFill>
              </a:ext>
            </a:extLst>
          </p:spPr>
          <p:txBody>
            <a:bodyPr/>
            <a:lstStyle/>
            <a:p>
              <a:endParaRPr lang="es-MX"/>
            </a:p>
          </p:txBody>
        </p:sp>
        <p:sp>
          <p:nvSpPr>
            <p:cNvPr id="207" name="Rectangle 193"/>
            <p:cNvSpPr>
              <a:spLocks noChangeArrowheads="1"/>
            </p:cNvSpPr>
            <p:nvPr/>
          </p:nvSpPr>
          <p:spPr bwMode="auto">
            <a:xfrm>
              <a:off x="1982" y="3433"/>
              <a:ext cx="1116" cy="14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s-MX"/>
            </a:p>
          </p:txBody>
        </p:sp>
        <p:sp>
          <p:nvSpPr>
            <p:cNvPr id="208" name="Rectangle 194"/>
            <p:cNvSpPr>
              <a:spLocks noChangeArrowheads="1"/>
            </p:cNvSpPr>
            <p:nvPr/>
          </p:nvSpPr>
          <p:spPr bwMode="auto">
            <a:xfrm>
              <a:off x="2185" y="3429"/>
              <a:ext cx="635" cy="11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s-ES_tradnl" sz="1200" b="1" dirty="0">
                  <a:latin typeface="Calibri" pitchFamily="34" charset="0"/>
                </a:rPr>
                <a:t>Tiempo en años</a:t>
              </a:r>
              <a:endParaRPr lang="es-ES_tradnl" sz="2400" dirty="0">
                <a:latin typeface="Calibri" pitchFamily="34" charset="0"/>
              </a:endParaRPr>
            </a:p>
          </p:txBody>
        </p:sp>
        <p:grpSp>
          <p:nvGrpSpPr>
            <p:cNvPr id="209" name="Group 195"/>
            <p:cNvGrpSpPr>
              <a:grpSpLocks/>
            </p:cNvGrpSpPr>
            <p:nvPr/>
          </p:nvGrpSpPr>
          <p:grpSpPr bwMode="auto">
            <a:xfrm>
              <a:off x="1298" y="3125"/>
              <a:ext cx="2667" cy="250"/>
              <a:chOff x="1100" y="3460"/>
              <a:chExt cx="2667" cy="250"/>
            </a:xfrm>
          </p:grpSpPr>
          <p:sp>
            <p:nvSpPr>
              <p:cNvPr id="240" name="Rectangle 196"/>
              <p:cNvSpPr>
                <a:spLocks noChangeArrowheads="1"/>
              </p:cNvSpPr>
              <p:nvPr/>
            </p:nvSpPr>
            <p:spPr bwMode="auto">
              <a:xfrm>
                <a:off x="1100" y="3460"/>
                <a:ext cx="2607" cy="250"/>
              </a:xfrm>
              <a:prstGeom prst="rect">
                <a:avLst/>
              </a:prstGeom>
              <a:solidFill>
                <a:schemeClr val="accent1"/>
              </a:solidFill>
              <a:ln w="12700">
                <a:solidFill>
                  <a:srgbClr val="000000"/>
                </a:solidFill>
                <a:miter lim="800000"/>
                <a:headEnd/>
                <a:tailEnd/>
              </a:ln>
            </p:spPr>
            <p:txBody>
              <a:bodyPr/>
              <a:lstStyle/>
              <a:p>
                <a:endParaRPr lang="es-MX"/>
              </a:p>
            </p:txBody>
          </p:sp>
          <p:grpSp>
            <p:nvGrpSpPr>
              <p:cNvPr id="241" name="Group 197"/>
              <p:cNvGrpSpPr>
                <a:grpSpLocks/>
              </p:cNvGrpSpPr>
              <p:nvPr/>
            </p:nvGrpSpPr>
            <p:grpSpPr bwMode="auto">
              <a:xfrm>
                <a:off x="1190" y="3479"/>
                <a:ext cx="2445" cy="48"/>
                <a:chOff x="1283" y="2890"/>
                <a:chExt cx="1809" cy="48"/>
              </a:xfrm>
            </p:grpSpPr>
            <p:sp>
              <p:nvSpPr>
                <p:cNvPr id="260" name="Freeform 198"/>
                <p:cNvSpPr>
                  <a:spLocks/>
                </p:cNvSpPr>
                <p:nvPr/>
              </p:nvSpPr>
              <p:spPr bwMode="auto">
                <a:xfrm>
                  <a:off x="1283" y="2890"/>
                  <a:ext cx="1768" cy="25"/>
                </a:xfrm>
                <a:custGeom>
                  <a:avLst/>
                  <a:gdLst>
                    <a:gd name="T0" fmla="*/ 0 w 1768"/>
                    <a:gd name="T1" fmla="*/ 0 h 25"/>
                    <a:gd name="T2" fmla="*/ 0 w 1768"/>
                    <a:gd name="T3" fmla="*/ 0 h 25"/>
                    <a:gd name="T4" fmla="*/ 48 w 1768"/>
                    <a:gd name="T5" fmla="*/ 25 h 25"/>
                    <a:gd name="T6" fmla="*/ 96 w 1768"/>
                    <a:gd name="T7" fmla="*/ 0 h 25"/>
                    <a:gd name="T8" fmla="*/ 96 w 1768"/>
                    <a:gd name="T9" fmla="*/ 0 h 25"/>
                    <a:gd name="T10" fmla="*/ 136 w 1768"/>
                    <a:gd name="T11" fmla="*/ 25 h 25"/>
                    <a:gd name="T12" fmla="*/ 184 w 1768"/>
                    <a:gd name="T13" fmla="*/ 0 h 25"/>
                    <a:gd name="T14" fmla="*/ 184 w 1768"/>
                    <a:gd name="T15" fmla="*/ 0 h 25"/>
                    <a:gd name="T16" fmla="*/ 232 w 1768"/>
                    <a:gd name="T17" fmla="*/ 25 h 25"/>
                    <a:gd name="T18" fmla="*/ 272 w 1768"/>
                    <a:gd name="T19" fmla="*/ 0 h 25"/>
                    <a:gd name="T20" fmla="*/ 272 w 1768"/>
                    <a:gd name="T21" fmla="*/ 0 h 25"/>
                    <a:gd name="T22" fmla="*/ 313 w 1768"/>
                    <a:gd name="T23" fmla="*/ 25 h 25"/>
                    <a:gd name="T24" fmla="*/ 368 w 1768"/>
                    <a:gd name="T25" fmla="*/ 0 h 25"/>
                    <a:gd name="T26" fmla="*/ 368 w 1768"/>
                    <a:gd name="T27" fmla="*/ 0 h 25"/>
                    <a:gd name="T28" fmla="*/ 409 w 1768"/>
                    <a:gd name="T29" fmla="*/ 25 h 25"/>
                    <a:gd name="T30" fmla="*/ 457 w 1768"/>
                    <a:gd name="T31" fmla="*/ 0 h 25"/>
                    <a:gd name="T32" fmla="*/ 457 w 1768"/>
                    <a:gd name="T33" fmla="*/ 0 h 25"/>
                    <a:gd name="T34" fmla="*/ 495 w 1768"/>
                    <a:gd name="T35" fmla="*/ 25 h 25"/>
                    <a:gd name="T36" fmla="*/ 543 w 1768"/>
                    <a:gd name="T37" fmla="*/ 0 h 25"/>
                    <a:gd name="T38" fmla="*/ 543 w 1768"/>
                    <a:gd name="T39" fmla="*/ 0 h 25"/>
                    <a:gd name="T40" fmla="*/ 591 w 1768"/>
                    <a:gd name="T41" fmla="*/ 25 h 25"/>
                    <a:gd name="T42" fmla="*/ 632 w 1768"/>
                    <a:gd name="T43" fmla="*/ 0 h 25"/>
                    <a:gd name="T44" fmla="*/ 632 w 1768"/>
                    <a:gd name="T45" fmla="*/ 0 h 25"/>
                    <a:gd name="T46" fmla="*/ 687 w 1768"/>
                    <a:gd name="T47" fmla="*/ 25 h 25"/>
                    <a:gd name="T48" fmla="*/ 728 w 1768"/>
                    <a:gd name="T49" fmla="*/ 0 h 25"/>
                    <a:gd name="T50" fmla="*/ 728 w 1768"/>
                    <a:gd name="T51" fmla="*/ 0 h 25"/>
                    <a:gd name="T52" fmla="*/ 768 w 1768"/>
                    <a:gd name="T53" fmla="*/ 25 h 25"/>
                    <a:gd name="T54" fmla="*/ 816 w 1768"/>
                    <a:gd name="T55" fmla="*/ 0 h 25"/>
                    <a:gd name="T56" fmla="*/ 816 w 1768"/>
                    <a:gd name="T57" fmla="*/ 0 h 25"/>
                    <a:gd name="T58" fmla="*/ 864 w 1768"/>
                    <a:gd name="T59" fmla="*/ 25 h 25"/>
                    <a:gd name="T60" fmla="*/ 904 w 1768"/>
                    <a:gd name="T61" fmla="*/ 0 h 25"/>
                    <a:gd name="T62" fmla="*/ 904 w 1768"/>
                    <a:gd name="T63" fmla="*/ 0 h 25"/>
                    <a:gd name="T64" fmla="*/ 952 w 1768"/>
                    <a:gd name="T65" fmla="*/ 25 h 25"/>
                    <a:gd name="T66" fmla="*/ 993 w 1768"/>
                    <a:gd name="T67" fmla="*/ 0 h 25"/>
                    <a:gd name="T68" fmla="*/ 993 w 1768"/>
                    <a:gd name="T69" fmla="*/ 0 h 25"/>
                    <a:gd name="T70" fmla="*/ 1048 w 1768"/>
                    <a:gd name="T71" fmla="*/ 25 h 25"/>
                    <a:gd name="T72" fmla="*/ 1089 w 1768"/>
                    <a:gd name="T73" fmla="*/ 0 h 25"/>
                    <a:gd name="T74" fmla="*/ 1089 w 1768"/>
                    <a:gd name="T75" fmla="*/ 0 h 25"/>
                    <a:gd name="T76" fmla="*/ 1129 w 1768"/>
                    <a:gd name="T77" fmla="*/ 25 h 25"/>
                    <a:gd name="T78" fmla="*/ 1185 w 1768"/>
                    <a:gd name="T79" fmla="*/ 0 h 25"/>
                    <a:gd name="T80" fmla="*/ 1185 w 1768"/>
                    <a:gd name="T81" fmla="*/ 0 h 25"/>
                    <a:gd name="T82" fmla="*/ 1225 w 1768"/>
                    <a:gd name="T83" fmla="*/ 25 h 25"/>
                    <a:gd name="T84" fmla="*/ 1263 w 1768"/>
                    <a:gd name="T85" fmla="*/ 0 h 25"/>
                    <a:gd name="T86" fmla="*/ 1263 w 1768"/>
                    <a:gd name="T87" fmla="*/ 0 h 25"/>
                    <a:gd name="T88" fmla="*/ 1311 w 1768"/>
                    <a:gd name="T89" fmla="*/ 25 h 25"/>
                    <a:gd name="T90" fmla="*/ 1359 w 1768"/>
                    <a:gd name="T91" fmla="*/ 0 h 25"/>
                    <a:gd name="T92" fmla="*/ 1359 w 1768"/>
                    <a:gd name="T93" fmla="*/ 0 h 25"/>
                    <a:gd name="T94" fmla="*/ 1407 w 1768"/>
                    <a:gd name="T95" fmla="*/ 25 h 25"/>
                    <a:gd name="T96" fmla="*/ 1448 w 1768"/>
                    <a:gd name="T97" fmla="*/ 0 h 25"/>
                    <a:gd name="T98" fmla="*/ 1448 w 1768"/>
                    <a:gd name="T99" fmla="*/ 0 h 25"/>
                    <a:gd name="T100" fmla="*/ 1488 w 1768"/>
                    <a:gd name="T101" fmla="*/ 25 h 25"/>
                    <a:gd name="T102" fmla="*/ 1544 w 1768"/>
                    <a:gd name="T103" fmla="*/ 0 h 25"/>
                    <a:gd name="T104" fmla="*/ 1544 w 1768"/>
                    <a:gd name="T105" fmla="*/ 0 h 25"/>
                    <a:gd name="T106" fmla="*/ 1584 w 1768"/>
                    <a:gd name="T107" fmla="*/ 25 h 25"/>
                    <a:gd name="T108" fmla="*/ 1632 w 1768"/>
                    <a:gd name="T109" fmla="*/ 0 h 25"/>
                    <a:gd name="T110" fmla="*/ 1632 w 1768"/>
                    <a:gd name="T111" fmla="*/ 0 h 25"/>
                    <a:gd name="T112" fmla="*/ 1672 w 1768"/>
                    <a:gd name="T113" fmla="*/ 25 h 25"/>
                    <a:gd name="T114" fmla="*/ 1720 w 1768"/>
                    <a:gd name="T115" fmla="*/ 0 h 25"/>
                    <a:gd name="T116" fmla="*/ 1720 w 1768"/>
                    <a:gd name="T117" fmla="*/ 0 h 25"/>
                    <a:gd name="T118" fmla="*/ 1768 w 1768"/>
                    <a:gd name="T119" fmla="*/ 25 h 2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768"/>
                    <a:gd name="T181" fmla="*/ 0 h 25"/>
                    <a:gd name="T182" fmla="*/ 1768 w 1768"/>
                    <a:gd name="T183" fmla="*/ 25 h 25"/>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768" h="25">
                      <a:moveTo>
                        <a:pt x="0" y="0"/>
                      </a:moveTo>
                      <a:lnTo>
                        <a:pt x="0" y="0"/>
                      </a:lnTo>
                      <a:lnTo>
                        <a:pt x="0" y="25"/>
                      </a:lnTo>
                      <a:lnTo>
                        <a:pt x="0" y="0"/>
                      </a:lnTo>
                      <a:lnTo>
                        <a:pt x="48" y="0"/>
                      </a:lnTo>
                      <a:lnTo>
                        <a:pt x="48" y="25"/>
                      </a:lnTo>
                      <a:lnTo>
                        <a:pt x="48" y="0"/>
                      </a:lnTo>
                      <a:lnTo>
                        <a:pt x="96" y="0"/>
                      </a:lnTo>
                      <a:lnTo>
                        <a:pt x="96" y="25"/>
                      </a:lnTo>
                      <a:lnTo>
                        <a:pt x="96" y="0"/>
                      </a:lnTo>
                      <a:lnTo>
                        <a:pt x="136" y="0"/>
                      </a:lnTo>
                      <a:lnTo>
                        <a:pt x="136" y="25"/>
                      </a:lnTo>
                      <a:lnTo>
                        <a:pt x="136" y="0"/>
                      </a:lnTo>
                      <a:lnTo>
                        <a:pt x="184" y="0"/>
                      </a:lnTo>
                      <a:lnTo>
                        <a:pt x="184" y="25"/>
                      </a:lnTo>
                      <a:lnTo>
                        <a:pt x="184" y="0"/>
                      </a:lnTo>
                      <a:lnTo>
                        <a:pt x="232" y="0"/>
                      </a:lnTo>
                      <a:lnTo>
                        <a:pt x="232" y="25"/>
                      </a:lnTo>
                      <a:lnTo>
                        <a:pt x="232" y="0"/>
                      </a:lnTo>
                      <a:lnTo>
                        <a:pt x="272" y="0"/>
                      </a:lnTo>
                      <a:lnTo>
                        <a:pt x="272" y="25"/>
                      </a:lnTo>
                      <a:lnTo>
                        <a:pt x="272" y="0"/>
                      </a:lnTo>
                      <a:lnTo>
                        <a:pt x="313" y="0"/>
                      </a:lnTo>
                      <a:lnTo>
                        <a:pt x="313" y="25"/>
                      </a:lnTo>
                      <a:lnTo>
                        <a:pt x="313" y="0"/>
                      </a:lnTo>
                      <a:lnTo>
                        <a:pt x="368" y="0"/>
                      </a:lnTo>
                      <a:lnTo>
                        <a:pt x="368" y="25"/>
                      </a:lnTo>
                      <a:lnTo>
                        <a:pt x="368" y="0"/>
                      </a:lnTo>
                      <a:lnTo>
                        <a:pt x="409" y="0"/>
                      </a:lnTo>
                      <a:lnTo>
                        <a:pt x="409" y="25"/>
                      </a:lnTo>
                      <a:lnTo>
                        <a:pt x="409" y="0"/>
                      </a:lnTo>
                      <a:lnTo>
                        <a:pt x="457" y="0"/>
                      </a:lnTo>
                      <a:lnTo>
                        <a:pt x="457" y="25"/>
                      </a:lnTo>
                      <a:lnTo>
                        <a:pt x="457" y="0"/>
                      </a:lnTo>
                      <a:lnTo>
                        <a:pt x="495" y="0"/>
                      </a:lnTo>
                      <a:lnTo>
                        <a:pt x="495" y="25"/>
                      </a:lnTo>
                      <a:lnTo>
                        <a:pt x="495" y="0"/>
                      </a:lnTo>
                      <a:lnTo>
                        <a:pt x="543" y="0"/>
                      </a:lnTo>
                      <a:lnTo>
                        <a:pt x="543" y="25"/>
                      </a:lnTo>
                      <a:lnTo>
                        <a:pt x="543" y="0"/>
                      </a:lnTo>
                      <a:lnTo>
                        <a:pt x="591" y="0"/>
                      </a:lnTo>
                      <a:lnTo>
                        <a:pt x="591" y="25"/>
                      </a:lnTo>
                      <a:lnTo>
                        <a:pt x="591" y="0"/>
                      </a:lnTo>
                      <a:lnTo>
                        <a:pt x="632" y="0"/>
                      </a:lnTo>
                      <a:lnTo>
                        <a:pt x="632" y="25"/>
                      </a:lnTo>
                      <a:lnTo>
                        <a:pt x="632" y="0"/>
                      </a:lnTo>
                      <a:lnTo>
                        <a:pt x="687" y="0"/>
                      </a:lnTo>
                      <a:lnTo>
                        <a:pt x="687" y="25"/>
                      </a:lnTo>
                      <a:lnTo>
                        <a:pt x="687" y="0"/>
                      </a:lnTo>
                      <a:lnTo>
                        <a:pt x="728" y="0"/>
                      </a:lnTo>
                      <a:lnTo>
                        <a:pt x="728" y="25"/>
                      </a:lnTo>
                      <a:lnTo>
                        <a:pt x="728" y="0"/>
                      </a:lnTo>
                      <a:lnTo>
                        <a:pt x="768" y="0"/>
                      </a:lnTo>
                      <a:lnTo>
                        <a:pt x="768" y="25"/>
                      </a:lnTo>
                      <a:lnTo>
                        <a:pt x="768" y="0"/>
                      </a:lnTo>
                      <a:lnTo>
                        <a:pt x="816" y="0"/>
                      </a:lnTo>
                      <a:lnTo>
                        <a:pt x="816" y="25"/>
                      </a:lnTo>
                      <a:lnTo>
                        <a:pt x="816" y="0"/>
                      </a:lnTo>
                      <a:lnTo>
                        <a:pt x="864" y="0"/>
                      </a:lnTo>
                      <a:lnTo>
                        <a:pt x="864" y="25"/>
                      </a:lnTo>
                      <a:lnTo>
                        <a:pt x="864" y="0"/>
                      </a:lnTo>
                      <a:lnTo>
                        <a:pt x="904" y="0"/>
                      </a:lnTo>
                      <a:lnTo>
                        <a:pt x="904" y="25"/>
                      </a:lnTo>
                      <a:lnTo>
                        <a:pt x="904" y="0"/>
                      </a:lnTo>
                      <a:lnTo>
                        <a:pt x="952" y="0"/>
                      </a:lnTo>
                      <a:lnTo>
                        <a:pt x="952" y="25"/>
                      </a:lnTo>
                      <a:lnTo>
                        <a:pt x="952" y="0"/>
                      </a:lnTo>
                      <a:lnTo>
                        <a:pt x="993" y="0"/>
                      </a:lnTo>
                      <a:lnTo>
                        <a:pt x="993" y="25"/>
                      </a:lnTo>
                      <a:lnTo>
                        <a:pt x="993" y="0"/>
                      </a:lnTo>
                      <a:lnTo>
                        <a:pt x="1048" y="0"/>
                      </a:lnTo>
                      <a:lnTo>
                        <a:pt x="1048" y="25"/>
                      </a:lnTo>
                      <a:lnTo>
                        <a:pt x="1048" y="0"/>
                      </a:lnTo>
                      <a:lnTo>
                        <a:pt x="1089" y="0"/>
                      </a:lnTo>
                      <a:lnTo>
                        <a:pt x="1089" y="25"/>
                      </a:lnTo>
                      <a:lnTo>
                        <a:pt x="1089" y="0"/>
                      </a:lnTo>
                      <a:lnTo>
                        <a:pt x="1129" y="0"/>
                      </a:lnTo>
                      <a:lnTo>
                        <a:pt x="1129" y="25"/>
                      </a:lnTo>
                      <a:lnTo>
                        <a:pt x="1129" y="0"/>
                      </a:lnTo>
                      <a:lnTo>
                        <a:pt x="1185" y="0"/>
                      </a:lnTo>
                      <a:lnTo>
                        <a:pt x="1185" y="25"/>
                      </a:lnTo>
                      <a:lnTo>
                        <a:pt x="1185" y="0"/>
                      </a:lnTo>
                      <a:lnTo>
                        <a:pt x="1225" y="0"/>
                      </a:lnTo>
                      <a:lnTo>
                        <a:pt x="1225" y="25"/>
                      </a:lnTo>
                      <a:lnTo>
                        <a:pt x="1225" y="0"/>
                      </a:lnTo>
                      <a:lnTo>
                        <a:pt x="1263" y="0"/>
                      </a:lnTo>
                      <a:lnTo>
                        <a:pt x="1263" y="25"/>
                      </a:lnTo>
                      <a:lnTo>
                        <a:pt x="1263" y="0"/>
                      </a:lnTo>
                      <a:lnTo>
                        <a:pt x="1311" y="0"/>
                      </a:lnTo>
                      <a:lnTo>
                        <a:pt x="1311" y="25"/>
                      </a:lnTo>
                      <a:lnTo>
                        <a:pt x="1311" y="0"/>
                      </a:lnTo>
                      <a:lnTo>
                        <a:pt x="1359" y="0"/>
                      </a:lnTo>
                      <a:lnTo>
                        <a:pt x="1359" y="25"/>
                      </a:lnTo>
                      <a:lnTo>
                        <a:pt x="1359" y="0"/>
                      </a:lnTo>
                      <a:lnTo>
                        <a:pt x="1407" y="0"/>
                      </a:lnTo>
                      <a:lnTo>
                        <a:pt x="1407" y="25"/>
                      </a:lnTo>
                      <a:lnTo>
                        <a:pt x="1407" y="0"/>
                      </a:lnTo>
                      <a:lnTo>
                        <a:pt x="1448" y="0"/>
                      </a:lnTo>
                      <a:lnTo>
                        <a:pt x="1448" y="25"/>
                      </a:lnTo>
                      <a:lnTo>
                        <a:pt x="1448" y="0"/>
                      </a:lnTo>
                      <a:lnTo>
                        <a:pt x="1488" y="0"/>
                      </a:lnTo>
                      <a:lnTo>
                        <a:pt x="1488" y="25"/>
                      </a:lnTo>
                      <a:lnTo>
                        <a:pt x="1488" y="0"/>
                      </a:lnTo>
                      <a:lnTo>
                        <a:pt x="1544" y="0"/>
                      </a:lnTo>
                      <a:lnTo>
                        <a:pt x="1544" y="25"/>
                      </a:lnTo>
                      <a:lnTo>
                        <a:pt x="1544" y="0"/>
                      </a:lnTo>
                      <a:lnTo>
                        <a:pt x="1584" y="0"/>
                      </a:lnTo>
                      <a:lnTo>
                        <a:pt x="1584" y="25"/>
                      </a:lnTo>
                      <a:lnTo>
                        <a:pt x="1584" y="0"/>
                      </a:lnTo>
                      <a:lnTo>
                        <a:pt x="1632" y="0"/>
                      </a:lnTo>
                      <a:lnTo>
                        <a:pt x="1632" y="25"/>
                      </a:lnTo>
                      <a:lnTo>
                        <a:pt x="1632" y="0"/>
                      </a:lnTo>
                      <a:lnTo>
                        <a:pt x="1672" y="0"/>
                      </a:lnTo>
                      <a:lnTo>
                        <a:pt x="1672" y="25"/>
                      </a:lnTo>
                      <a:lnTo>
                        <a:pt x="1672" y="0"/>
                      </a:lnTo>
                      <a:lnTo>
                        <a:pt x="1720" y="0"/>
                      </a:lnTo>
                      <a:lnTo>
                        <a:pt x="1720" y="25"/>
                      </a:lnTo>
                      <a:lnTo>
                        <a:pt x="1720" y="0"/>
                      </a:lnTo>
                      <a:lnTo>
                        <a:pt x="1768" y="0"/>
                      </a:lnTo>
                      <a:lnTo>
                        <a:pt x="1768" y="25"/>
                      </a:lnTo>
                      <a:lnTo>
                        <a:pt x="1768" y="0"/>
                      </a:lnTo>
                    </a:path>
                  </a:pathLst>
                </a:custGeom>
                <a:noFill/>
                <a:ln w="12700">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endParaRPr lang="es-MX"/>
                </a:p>
              </p:txBody>
            </p:sp>
            <p:sp>
              <p:nvSpPr>
                <p:cNvPr id="261" name="Freeform 199"/>
                <p:cNvSpPr>
                  <a:spLocks/>
                </p:cNvSpPr>
                <p:nvPr/>
              </p:nvSpPr>
              <p:spPr bwMode="auto">
                <a:xfrm>
                  <a:off x="1283" y="2890"/>
                  <a:ext cx="1809" cy="48"/>
                </a:xfrm>
                <a:custGeom>
                  <a:avLst/>
                  <a:gdLst>
                    <a:gd name="T0" fmla="*/ 0 w 1809"/>
                    <a:gd name="T1" fmla="*/ 0 h 48"/>
                    <a:gd name="T2" fmla="*/ 0 w 1809"/>
                    <a:gd name="T3" fmla="*/ 0 h 48"/>
                    <a:gd name="T4" fmla="*/ 0 w 1809"/>
                    <a:gd name="T5" fmla="*/ 48 h 48"/>
                    <a:gd name="T6" fmla="*/ 0 w 1809"/>
                    <a:gd name="T7" fmla="*/ 0 h 48"/>
                    <a:gd name="T8" fmla="*/ 232 w 1809"/>
                    <a:gd name="T9" fmla="*/ 0 h 48"/>
                    <a:gd name="T10" fmla="*/ 232 w 1809"/>
                    <a:gd name="T11" fmla="*/ 48 h 48"/>
                    <a:gd name="T12" fmla="*/ 232 w 1809"/>
                    <a:gd name="T13" fmla="*/ 0 h 48"/>
                    <a:gd name="T14" fmla="*/ 457 w 1809"/>
                    <a:gd name="T15" fmla="*/ 0 h 48"/>
                    <a:gd name="T16" fmla="*/ 457 w 1809"/>
                    <a:gd name="T17" fmla="*/ 48 h 48"/>
                    <a:gd name="T18" fmla="*/ 457 w 1809"/>
                    <a:gd name="T19" fmla="*/ 0 h 48"/>
                    <a:gd name="T20" fmla="*/ 687 w 1809"/>
                    <a:gd name="T21" fmla="*/ 0 h 48"/>
                    <a:gd name="T22" fmla="*/ 687 w 1809"/>
                    <a:gd name="T23" fmla="*/ 48 h 48"/>
                    <a:gd name="T24" fmla="*/ 687 w 1809"/>
                    <a:gd name="T25" fmla="*/ 0 h 48"/>
                    <a:gd name="T26" fmla="*/ 904 w 1809"/>
                    <a:gd name="T27" fmla="*/ 0 h 48"/>
                    <a:gd name="T28" fmla="*/ 904 w 1809"/>
                    <a:gd name="T29" fmla="*/ 48 h 48"/>
                    <a:gd name="T30" fmla="*/ 904 w 1809"/>
                    <a:gd name="T31" fmla="*/ 0 h 48"/>
                    <a:gd name="T32" fmla="*/ 1129 w 1809"/>
                    <a:gd name="T33" fmla="*/ 0 h 48"/>
                    <a:gd name="T34" fmla="*/ 1129 w 1809"/>
                    <a:gd name="T35" fmla="*/ 48 h 48"/>
                    <a:gd name="T36" fmla="*/ 1129 w 1809"/>
                    <a:gd name="T37" fmla="*/ 0 h 48"/>
                    <a:gd name="T38" fmla="*/ 1359 w 1809"/>
                    <a:gd name="T39" fmla="*/ 0 h 48"/>
                    <a:gd name="T40" fmla="*/ 1359 w 1809"/>
                    <a:gd name="T41" fmla="*/ 48 h 48"/>
                    <a:gd name="T42" fmla="*/ 1359 w 1809"/>
                    <a:gd name="T43" fmla="*/ 0 h 48"/>
                    <a:gd name="T44" fmla="*/ 1584 w 1809"/>
                    <a:gd name="T45" fmla="*/ 0 h 48"/>
                    <a:gd name="T46" fmla="*/ 1584 w 1809"/>
                    <a:gd name="T47" fmla="*/ 48 h 48"/>
                    <a:gd name="T48" fmla="*/ 1584 w 1809"/>
                    <a:gd name="T49" fmla="*/ 0 h 48"/>
                    <a:gd name="T50" fmla="*/ 1809 w 1809"/>
                    <a:gd name="T51" fmla="*/ 0 h 48"/>
                    <a:gd name="T52" fmla="*/ 1809 w 1809"/>
                    <a:gd name="T53" fmla="*/ 48 h 48"/>
                    <a:gd name="T54" fmla="*/ 1809 w 1809"/>
                    <a:gd name="T55" fmla="*/ 0 h 48"/>
                    <a:gd name="T56" fmla="*/ 0 w 1809"/>
                    <a:gd name="T57" fmla="*/ 0 h 4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809"/>
                    <a:gd name="T88" fmla="*/ 0 h 48"/>
                    <a:gd name="T89" fmla="*/ 1809 w 1809"/>
                    <a:gd name="T90" fmla="*/ 48 h 48"/>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809" h="48">
                      <a:moveTo>
                        <a:pt x="0" y="0"/>
                      </a:moveTo>
                      <a:lnTo>
                        <a:pt x="0" y="0"/>
                      </a:lnTo>
                      <a:lnTo>
                        <a:pt x="0" y="48"/>
                      </a:lnTo>
                      <a:lnTo>
                        <a:pt x="0" y="0"/>
                      </a:lnTo>
                      <a:lnTo>
                        <a:pt x="232" y="0"/>
                      </a:lnTo>
                      <a:lnTo>
                        <a:pt x="232" y="48"/>
                      </a:lnTo>
                      <a:lnTo>
                        <a:pt x="232" y="0"/>
                      </a:lnTo>
                      <a:lnTo>
                        <a:pt x="457" y="0"/>
                      </a:lnTo>
                      <a:lnTo>
                        <a:pt x="457" y="48"/>
                      </a:lnTo>
                      <a:lnTo>
                        <a:pt x="457" y="0"/>
                      </a:lnTo>
                      <a:lnTo>
                        <a:pt x="687" y="0"/>
                      </a:lnTo>
                      <a:lnTo>
                        <a:pt x="687" y="48"/>
                      </a:lnTo>
                      <a:lnTo>
                        <a:pt x="687" y="0"/>
                      </a:lnTo>
                      <a:lnTo>
                        <a:pt x="904" y="0"/>
                      </a:lnTo>
                      <a:lnTo>
                        <a:pt x="904" y="48"/>
                      </a:lnTo>
                      <a:lnTo>
                        <a:pt x="904" y="0"/>
                      </a:lnTo>
                      <a:lnTo>
                        <a:pt x="1129" y="0"/>
                      </a:lnTo>
                      <a:lnTo>
                        <a:pt x="1129" y="48"/>
                      </a:lnTo>
                      <a:lnTo>
                        <a:pt x="1129" y="0"/>
                      </a:lnTo>
                      <a:lnTo>
                        <a:pt x="1359" y="0"/>
                      </a:lnTo>
                      <a:lnTo>
                        <a:pt x="1359" y="48"/>
                      </a:lnTo>
                      <a:lnTo>
                        <a:pt x="1359" y="0"/>
                      </a:lnTo>
                      <a:lnTo>
                        <a:pt x="1584" y="0"/>
                      </a:lnTo>
                      <a:lnTo>
                        <a:pt x="1584" y="48"/>
                      </a:lnTo>
                      <a:lnTo>
                        <a:pt x="1584" y="0"/>
                      </a:lnTo>
                      <a:lnTo>
                        <a:pt x="1809" y="0"/>
                      </a:lnTo>
                      <a:lnTo>
                        <a:pt x="1809" y="48"/>
                      </a:lnTo>
                      <a:lnTo>
                        <a:pt x="1809" y="0"/>
                      </a:lnTo>
                      <a:lnTo>
                        <a:pt x="0" y="0"/>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s-MX"/>
                </a:p>
              </p:txBody>
            </p:sp>
            <p:sp>
              <p:nvSpPr>
                <p:cNvPr id="262" name="Freeform 200"/>
                <p:cNvSpPr>
                  <a:spLocks/>
                </p:cNvSpPr>
                <p:nvPr/>
              </p:nvSpPr>
              <p:spPr bwMode="auto">
                <a:xfrm>
                  <a:off x="1283" y="2890"/>
                  <a:ext cx="1809" cy="48"/>
                </a:xfrm>
                <a:custGeom>
                  <a:avLst/>
                  <a:gdLst>
                    <a:gd name="T0" fmla="*/ 0 w 1809"/>
                    <a:gd name="T1" fmla="*/ 0 h 48"/>
                    <a:gd name="T2" fmla="*/ 0 w 1809"/>
                    <a:gd name="T3" fmla="*/ 0 h 48"/>
                    <a:gd name="T4" fmla="*/ 0 w 1809"/>
                    <a:gd name="T5" fmla="*/ 48 h 48"/>
                    <a:gd name="T6" fmla="*/ 0 w 1809"/>
                    <a:gd name="T7" fmla="*/ 0 h 48"/>
                    <a:gd name="T8" fmla="*/ 232 w 1809"/>
                    <a:gd name="T9" fmla="*/ 0 h 48"/>
                    <a:gd name="T10" fmla="*/ 232 w 1809"/>
                    <a:gd name="T11" fmla="*/ 48 h 48"/>
                    <a:gd name="T12" fmla="*/ 232 w 1809"/>
                    <a:gd name="T13" fmla="*/ 0 h 48"/>
                    <a:gd name="T14" fmla="*/ 457 w 1809"/>
                    <a:gd name="T15" fmla="*/ 0 h 48"/>
                    <a:gd name="T16" fmla="*/ 457 w 1809"/>
                    <a:gd name="T17" fmla="*/ 48 h 48"/>
                    <a:gd name="T18" fmla="*/ 457 w 1809"/>
                    <a:gd name="T19" fmla="*/ 0 h 48"/>
                    <a:gd name="T20" fmla="*/ 687 w 1809"/>
                    <a:gd name="T21" fmla="*/ 0 h 48"/>
                    <a:gd name="T22" fmla="*/ 687 w 1809"/>
                    <a:gd name="T23" fmla="*/ 48 h 48"/>
                    <a:gd name="T24" fmla="*/ 687 w 1809"/>
                    <a:gd name="T25" fmla="*/ 0 h 48"/>
                    <a:gd name="T26" fmla="*/ 904 w 1809"/>
                    <a:gd name="T27" fmla="*/ 0 h 48"/>
                    <a:gd name="T28" fmla="*/ 904 w 1809"/>
                    <a:gd name="T29" fmla="*/ 48 h 48"/>
                    <a:gd name="T30" fmla="*/ 904 w 1809"/>
                    <a:gd name="T31" fmla="*/ 0 h 48"/>
                    <a:gd name="T32" fmla="*/ 1129 w 1809"/>
                    <a:gd name="T33" fmla="*/ 0 h 48"/>
                    <a:gd name="T34" fmla="*/ 1129 w 1809"/>
                    <a:gd name="T35" fmla="*/ 48 h 48"/>
                    <a:gd name="T36" fmla="*/ 1129 w 1809"/>
                    <a:gd name="T37" fmla="*/ 0 h 48"/>
                    <a:gd name="T38" fmla="*/ 1359 w 1809"/>
                    <a:gd name="T39" fmla="*/ 0 h 48"/>
                    <a:gd name="T40" fmla="*/ 1359 w 1809"/>
                    <a:gd name="T41" fmla="*/ 48 h 48"/>
                    <a:gd name="T42" fmla="*/ 1359 w 1809"/>
                    <a:gd name="T43" fmla="*/ 0 h 48"/>
                    <a:gd name="T44" fmla="*/ 1584 w 1809"/>
                    <a:gd name="T45" fmla="*/ 0 h 48"/>
                    <a:gd name="T46" fmla="*/ 1584 w 1809"/>
                    <a:gd name="T47" fmla="*/ 48 h 48"/>
                    <a:gd name="T48" fmla="*/ 1584 w 1809"/>
                    <a:gd name="T49" fmla="*/ 0 h 48"/>
                    <a:gd name="T50" fmla="*/ 1809 w 1809"/>
                    <a:gd name="T51" fmla="*/ 0 h 48"/>
                    <a:gd name="T52" fmla="*/ 1809 w 1809"/>
                    <a:gd name="T53" fmla="*/ 48 h 48"/>
                    <a:gd name="T54" fmla="*/ 1809 w 1809"/>
                    <a:gd name="T55" fmla="*/ 0 h 4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809"/>
                    <a:gd name="T85" fmla="*/ 0 h 48"/>
                    <a:gd name="T86" fmla="*/ 1809 w 1809"/>
                    <a:gd name="T87" fmla="*/ 48 h 4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809" h="48">
                      <a:moveTo>
                        <a:pt x="0" y="0"/>
                      </a:moveTo>
                      <a:lnTo>
                        <a:pt x="0" y="0"/>
                      </a:lnTo>
                      <a:lnTo>
                        <a:pt x="0" y="48"/>
                      </a:lnTo>
                      <a:lnTo>
                        <a:pt x="0" y="0"/>
                      </a:lnTo>
                      <a:lnTo>
                        <a:pt x="232" y="0"/>
                      </a:lnTo>
                      <a:lnTo>
                        <a:pt x="232" y="48"/>
                      </a:lnTo>
                      <a:lnTo>
                        <a:pt x="232" y="0"/>
                      </a:lnTo>
                      <a:lnTo>
                        <a:pt x="457" y="0"/>
                      </a:lnTo>
                      <a:lnTo>
                        <a:pt x="457" y="48"/>
                      </a:lnTo>
                      <a:lnTo>
                        <a:pt x="457" y="0"/>
                      </a:lnTo>
                      <a:lnTo>
                        <a:pt x="687" y="0"/>
                      </a:lnTo>
                      <a:lnTo>
                        <a:pt x="687" y="48"/>
                      </a:lnTo>
                      <a:lnTo>
                        <a:pt x="687" y="0"/>
                      </a:lnTo>
                      <a:lnTo>
                        <a:pt x="904" y="0"/>
                      </a:lnTo>
                      <a:lnTo>
                        <a:pt x="904" y="48"/>
                      </a:lnTo>
                      <a:lnTo>
                        <a:pt x="904" y="0"/>
                      </a:lnTo>
                      <a:lnTo>
                        <a:pt x="1129" y="0"/>
                      </a:lnTo>
                      <a:lnTo>
                        <a:pt x="1129" y="48"/>
                      </a:lnTo>
                      <a:lnTo>
                        <a:pt x="1129" y="0"/>
                      </a:lnTo>
                      <a:lnTo>
                        <a:pt x="1359" y="0"/>
                      </a:lnTo>
                      <a:lnTo>
                        <a:pt x="1359" y="48"/>
                      </a:lnTo>
                      <a:lnTo>
                        <a:pt x="1359" y="0"/>
                      </a:lnTo>
                      <a:lnTo>
                        <a:pt x="1584" y="0"/>
                      </a:lnTo>
                      <a:lnTo>
                        <a:pt x="1584" y="48"/>
                      </a:lnTo>
                      <a:lnTo>
                        <a:pt x="1584" y="0"/>
                      </a:lnTo>
                      <a:lnTo>
                        <a:pt x="1809" y="0"/>
                      </a:lnTo>
                      <a:lnTo>
                        <a:pt x="1809" y="48"/>
                      </a:lnTo>
                      <a:lnTo>
                        <a:pt x="1809" y="0"/>
                      </a:lnTo>
                    </a:path>
                  </a:pathLst>
                </a:custGeom>
                <a:noFill/>
                <a:ln w="12700">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endParaRPr lang="es-MX"/>
                </a:p>
              </p:txBody>
            </p:sp>
            <p:sp>
              <p:nvSpPr>
                <p:cNvPr id="263" name="Line 201"/>
                <p:cNvSpPr>
                  <a:spLocks noChangeShapeType="1"/>
                </p:cNvSpPr>
                <p:nvPr/>
              </p:nvSpPr>
              <p:spPr bwMode="auto">
                <a:xfrm>
                  <a:off x="1283" y="2890"/>
                  <a:ext cx="1809" cy="2"/>
                </a:xfrm>
                <a:prstGeom prst="line">
                  <a:avLst/>
                </a:prstGeom>
                <a:noFill/>
                <a:ln w="1270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s-MX"/>
                </a:p>
              </p:txBody>
            </p:sp>
          </p:grpSp>
          <p:sp>
            <p:nvSpPr>
              <p:cNvPr id="242" name="Rectangle 202"/>
              <p:cNvSpPr>
                <a:spLocks noChangeArrowheads="1"/>
              </p:cNvSpPr>
              <p:nvPr/>
            </p:nvSpPr>
            <p:spPr bwMode="auto">
              <a:xfrm>
                <a:off x="1159" y="3544"/>
                <a:ext cx="133" cy="1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s-MX"/>
              </a:p>
            </p:txBody>
          </p:sp>
          <p:sp>
            <p:nvSpPr>
              <p:cNvPr id="243" name="Rectangle 203"/>
              <p:cNvSpPr>
                <a:spLocks noChangeArrowheads="1"/>
              </p:cNvSpPr>
              <p:nvPr/>
            </p:nvSpPr>
            <p:spPr bwMode="auto">
              <a:xfrm>
                <a:off x="1159" y="3548"/>
                <a:ext cx="48" cy="11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s-ES_tradnl" sz="1200">
                    <a:latin typeface="Times New Roman" pitchFamily="18" charset="0"/>
                  </a:rPr>
                  <a:t>0</a:t>
                </a:r>
                <a:endParaRPr lang="es-ES_tradnl" sz="2400">
                  <a:latin typeface="Times New Roman" pitchFamily="18" charset="0"/>
                </a:endParaRPr>
              </a:p>
            </p:txBody>
          </p:sp>
          <p:sp>
            <p:nvSpPr>
              <p:cNvPr id="244" name="Rectangle 204"/>
              <p:cNvSpPr>
                <a:spLocks noChangeArrowheads="1"/>
              </p:cNvSpPr>
              <p:nvPr/>
            </p:nvSpPr>
            <p:spPr bwMode="auto">
              <a:xfrm>
                <a:off x="1459" y="3544"/>
                <a:ext cx="133" cy="1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s-MX"/>
              </a:p>
            </p:txBody>
          </p:sp>
          <p:sp>
            <p:nvSpPr>
              <p:cNvPr id="245" name="Rectangle 205"/>
              <p:cNvSpPr>
                <a:spLocks noChangeArrowheads="1"/>
              </p:cNvSpPr>
              <p:nvPr/>
            </p:nvSpPr>
            <p:spPr bwMode="auto">
              <a:xfrm>
                <a:off x="1462" y="3548"/>
                <a:ext cx="47" cy="11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s-ES_tradnl" sz="1200">
                    <a:latin typeface="Times New Roman" pitchFamily="18" charset="0"/>
                  </a:rPr>
                  <a:t>5</a:t>
                </a:r>
                <a:endParaRPr lang="es-ES_tradnl" sz="2400">
                  <a:latin typeface="Times New Roman" pitchFamily="18" charset="0"/>
                </a:endParaRPr>
              </a:p>
            </p:txBody>
          </p:sp>
          <p:sp>
            <p:nvSpPr>
              <p:cNvPr id="246" name="Rectangle 206"/>
              <p:cNvSpPr>
                <a:spLocks noChangeArrowheads="1"/>
              </p:cNvSpPr>
              <p:nvPr/>
            </p:nvSpPr>
            <p:spPr bwMode="auto">
              <a:xfrm>
                <a:off x="1732" y="3544"/>
                <a:ext cx="208" cy="1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s-MX"/>
              </a:p>
            </p:txBody>
          </p:sp>
          <p:sp>
            <p:nvSpPr>
              <p:cNvPr id="247" name="Rectangle 207"/>
              <p:cNvSpPr>
                <a:spLocks noChangeArrowheads="1"/>
              </p:cNvSpPr>
              <p:nvPr/>
            </p:nvSpPr>
            <p:spPr bwMode="auto">
              <a:xfrm>
                <a:off x="1732" y="3548"/>
                <a:ext cx="96" cy="11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s-ES_tradnl" sz="1200">
                    <a:latin typeface="Times New Roman" pitchFamily="18" charset="0"/>
                  </a:rPr>
                  <a:t>10</a:t>
                </a:r>
                <a:endParaRPr lang="es-ES_tradnl" sz="2400">
                  <a:latin typeface="Times New Roman" pitchFamily="18" charset="0"/>
                </a:endParaRPr>
              </a:p>
            </p:txBody>
          </p:sp>
          <p:sp>
            <p:nvSpPr>
              <p:cNvPr id="248" name="Rectangle 208"/>
              <p:cNvSpPr>
                <a:spLocks noChangeArrowheads="1"/>
              </p:cNvSpPr>
              <p:nvPr/>
            </p:nvSpPr>
            <p:spPr bwMode="auto">
              <a:xfrm>
                <a:off x="2034" y="3544"/>
                <a:ext cx="206" cy="1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s-MX"/>
              </a:p>
            </p:txBody>
          </p:sp>
          <p:sp>
            <p:nvSpPr>
              <p:cNvPr id="249" name="Rectangle 209"/>
              <p:cNvSpPr>
                <a:spLocks noChangeArrowheads="1"/>
              </p:cNvSpPr>
              <p:nvPr/>
            </p:nvSpPr>
            <p:spPr bwMode="auto">
              <a:xfrm>
                <a:off x="2036" y="3548"/>
                <a:ext cx="96" cy="11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s-ES_tradnl" sz="1200">
                    <a:latin typeface="Times New Roman" pitchFamily="18" charset="0"/>
                  </a:rPr>
                  <a:t>15</a:t>
                </a:r>
                <a:endParaRPr lang="es-ES_tradnl" sz="2400">
                  <a:latin typeface="Times New Roman" pitchFamily="18" charset="0"/>
                </a:endParaRPr>
              </a:p>
            </p:txBody>
          </p:sp>
          <p:sp>
            <p:nvSpPr>
              <p:cNvPr id="250" name="Rectangle 210"/>
              <p:cNvSpPr>
                <a:spLocks noChangeArrowheads="1"/>
              </p:cNvSpPr>
              <p:nvPr/>
            </p:nvSpPr>
            <p:spPr bwMode="auto">
              <a:xfrm>
                <a:off x="2338" y="3544"/>
                <a:ext cx="206" cy="1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s-MX"/>
              </a:p>
            </p:txBody>
          </p:sp>
          <p:sp>
            <p:nvSpPr>
              <p:cNvPr id="251" name="Rectangle 211"/>
              <p:cNvSpPr>
                <a:spLocks noChangeArrowheads="1"/>
              </p:cNvSpPr>
              <p:nvPr/>
            </p:nvSpPr>
            <p:spPr bwMode="auto">
              <a:xfrm>
                <a:off x="2338" y="3548"/>
                <a:ext cx="96" cy="11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s-ES_tradnl" sz="1200">
                    <a:latin typeface="Times New Roman" pitchFamily="18" charset="0"/>
                  </a:rPr>
                  <a:t>20</a:t>
                </a:r>
                <a:endParaRPr lang="es-ES_tradnl" sz="2400">
                  <a:latin typeface="Times New Roman" pitchFamily="18" charset="0"/>
                </a:endParaRPr>
              </a:p>
            </p:txBody>
          </p:sp>
          <p:sp>
            <p:nvSpPr>
              <p:cNvPr id="252" name="Rectangle 212"/>
              <p:cNvSpPr>
                <a:spLocks noChangeArrowheads="1"/>
              </p:cNvSpPr>
              <p:nvPr/>
            </p:nvSpPr>
            <p:spPr bwMode="auto">
              <a:xfrm>
                <a:off x="2640" y="3544"/>
                <a:ext cx="208" cy="1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s-MX"/>
              </a:p>
            </p:txBody>
          </p:sp>
          <p:sp>
            <p:nvSpPr>
              <p:cNvPr id="253" name="Rectangle 213"/>
              <p:cNvSpPr>
                <a:spLocks noChangeArrowheads="1"/>
              </p:cNvSpPr>
              <p:nvPr/>
            </p:nvSpPr>
            <p:spPr bwMode="auto">
              <a:xfrm>
                <a:off x="2640" y="3548"/>
                <a:ext cx="96" cy="11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s-ES_tradnl" sz="1200">
                    <a:latin typeface="Times New Roman" pitchFamily="18" charset="0"/>
                  </a:rPr>
                  <a:t>25</a:t>
                </a:r>
                <a:endParaRPr lang="es-ES_tradnl" sz="2400">
                  <a:latin typeface="Times New Roman" pitchFamily="18" charset="0"/>
                </a:endParaRPr>
              </a:p>
            </p:txBody>
          </p:sp>
          <p:sp>
            <p:nvSpPr>
              <p:cNvPr id="254" name="Rectangle 214"/>
              <p:cNvSpPr>
                <a:spLocks noChangeArrowheads="1"/>
              </p:cNvSpPr>
              <p:nvPr/>
            </p:nvSpPr>
            <p:spPr bwMode="auto">
              <a:xfrm>
                <a:off x="2942" y="3544"/>
                <a:ext cx="208" cy="1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s-MX"/>
              </a:p>
            </p:txBody>
          </p:sp>
          <p:sp>
            <p:nvSpPr>
              <p:cNvPr id="255" name="Rectangle 215"/>
              <p:cNvSpPr>
                <a:spLocks noChangeArrowheads="1"/>
              </p:cNvSpPr>
              <p:nvPr/>
            </p:nvSpPr>
            <p:spPr bwMode="auto">
              <a:xfrm>
                <a:off x="2944" y="3548"/>
                <a:ext cx="96" cy="11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s-ES_tradnl" sz="1200">
                    <a:latin typeface="Times New Roman" pitchFamily="18" charset="0"/>
                  </a:rPr>
                  <a:t>30</a:t>
                </a:r>
                <a:endParaRPr lang="es-ES_tradnl" sz="2400">
                  <a:latin typeface="Times New Roman" pitchFamily="18" charset="0"/>
                </a:endParaRPr>
              </a:p>
            </p:txBody>
          </p:sp>
          <p:sp>
            <p:nvSpPr>
              <p:cNvPr id="256" name="Rectangle 216"/>
              <p:cNvSpPr>
                <a:spLocks noChangeArrowheads="1"/>
              </p:cNvSpPr>
              <p:nvPr/>
            </p:nvSpPr>
            <p:spPr bwMode="auto">
              <a:xfrm>
                <a:off x="3255" y="3544"/>
                <a:ext cx="208" cy="1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s-MX"/>
              </a:p>
            </p:txBody>
          </p:sp>
          <p:sp>
            <p:nvSpPr>
              <p:cNvPr id="257" name="Rectangle 217"/>
              <p:cNvSpPr>
                <a:spLocks noChangeArrowheads="1"/>
              </p:cNvSpPr>
              <p:nvPr/>
            </p:nvSpPr>
            <p:spPr bwMode="auto">
              <a:xfrm>
                <a:off x="3255" y="3548"/>
                <a:ext cx="96" cy="11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s-ES_tradnl" sz="1200">
                    <a:latin typeface="Times New Roman" pitchFamily="18" charset="0"/>
                  </a:rPr>
                  <a:t>35</a:t>
                </a:r>
                <a:endParaRPr lang="es-ES_tradnl" sz="2400">
                  <a:latin typeface="Times New Roman" pitchFamily="18" charset="0"/>
                </a:endParaRPr>
              </a:p>
            </p:txBody>
          </p:sp>
          <p:sp>
            <p:nvSpPr>
              <p:cNvPr id="258" name="Rectangle 218"/>
              <p:cNvSpPr>
                <a:spLocks noChangeArrowheads="1"/>
              </p:cNvSpPr>
              <p:nvPr/>
            </p:nvSpPr>
            <p:spPr bwMode="auto">
              <a:xfrm>
                <a:off x="3559" y="3544"/>
                <a:ext cx="208" cy="1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s-MX"/>
              </a:p>
            </p:txBody>
          </p:sp>
          <p:sp>
            <p:nvSpPr>
              <p:cNvPr id="259" name="Rectangle 219"/>
              <p:cNvSpPr>
                <a:spLocks noChangeArrowheads="1"/>
              </p:cNvSpPr>
              <p:nvPr/>
            </p:nvSpPr>
            <p:spPr bwMode="auto">
              <a:xfrm>
                <a:off x="3559" y="3548"/>
                <a:ext cx="96" cy="11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s-ES_tradnl" sz="1200">
                    <a:latin typeface="Times New Roman" pitchFamily="18" charset="0"/>
                  </a:rPr>
                  <a:t>40</a:t>
                </a:r>
                <a:endParaRPr lang="es-ES_tradnl" sz="2400">
                  <a:latin typeface="Times New Roman" pitchFamily="18" charset="0"/>
                </a:endParaRPr>
              </a:p>
            </p:txBody>
          </p:sp>
        </p:grpSp>
        <p:sp>
          <p:nvSpPr>
            <p:cNvPr id="210" name="Line 220"/>
            <p:cNvSpPr>
              <a:spLocks noChangeShapeType="1"/>
            </p:cNvSpPr>
            <p:nvPr/>
          </p:nvSpPr>
          <p:spPr bwMode="auto">
            <a:xfrm>
              <a:off x="1385" y="2302"/>
              <a:ext cx="1317" cy="1"/>
            </a:xfrm>
            <a:prstGeom prst="line">
              <a:avLst/>
            </a:prstGeom>
            <a:noFill/>
            <a:ln w="38100">
              <a:solidFill>
                <a:srgbClr val="6600FF"/>
              </a:solidFill>
              <a:round/>
              <a:headEnd/>
              <a:tailEnd/>
            </a:ln>
            <a:extLst>
              <a:ext uri="{909E8E84-426E-40DD-AFC4-6F175D3DCCD1}">
                <a14:hiddenFill xmlns="" xmlns:a14="http://schemas.microsoft.com/office/drawing/2010/main">
                  <a:noFill/>
                </a14:hiddenFill>
              </a:ext>
            </a:extLst>
          </p:spPr>
          <p:txBody>
            <a:bodyPr/>
            <a:lstStyle/>
            <a:p>
              <a:endParaRPr lang="es-MX"/>
            </a:p>
          </p:txBody>
        </p:sp>
        <p:sp>
          <p:nvSpPr>
            <p:cNvPr id="211" name="Rectangle 221"/>
            <p:cNvSpPr>
              <a:spLocks noChangeArrowheads="1"/>
            </p:cNvSpPr>
            <p:nvPr/>
          </p:nvSpPr>
          <p:spPr bwMode="auto">
            <a:xfrm>
              <a:off x="2730" y="2211"/>
              <a:ext cx="164" cy="1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s-MX"/>
            </a:p>
          </p:txBody>
        </p:sp>
        <p:sp>
          <p:nvSpPr>
            <p:cNvPr id="212" name="Rectangle 222"/>
            <p:cNvSpPr>
              <a:spLocks noChangeArrowheads="1"/>
            </p:cNvSpPr>
            <p:nvPr/>
          </p:nvSpPr>
          <p:spPr bwMode="auto">
            <a:xfrm>
              <a:off x="2766" y="2225"/>
              <a:ext cx="44" cy="11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s-ES_tradnl" sz="1200" b="1">
                  <a:latin typeface="Calibri" pitchFamily="34" charset="0"/>
                </a:rPr>
                <a:t>x</a:t>
              </a:r>
              <a:endParaRPr lang="es-ES_tradnl" sz="2000">
                <a:latin typeface="Calibri" pitchFamily="34" charset="0"/>
              </a:endParaRPr>
            </a:p>
          </p:txBody>
        </p:sp>
        <p:sp>
          <p:nvSpPr>
            <p:cNvPr id="213" name="Rectangle 225"/>
            <p:cNvSpPr>
              <a:spLocks noChangeArrowheads="1"/>
            </p:cNvSpPr>
            <p:nvPr/>
          </p:nvSpPr>
          <p:spPr bwMode="auto">
            <a:xfrm>
              <a:off x="3880" y="1036"/>
              <a:ext cx="219" cy="1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s-MX"/>
            </a:p>
          </p:txBody>
        </p:sp>
        <p:sp>
          <p:nvSpPr>
            <p:cNvPr id="214" name="Rectangle 226"/>
            <p:cNvSpPr>
              <a:spLocks noChangeArrowheads="1"/>
            </p:cNvSpPr>
            <p:nvPr/>
          </p:nvSpPr>
          <p:spPr bwMode="auto">
            <a:xfrm>
              <a:off x="3880" y="1040"/>
              <a:ext cx="82" cy="9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s-ES_tradnl" sz="1000" b="1">
                  <a:latin typeface="Calibri" pitchFamily="34" charset="0"/>
                </a:rPr>
                <a:t>21</a:t>
              </a:r>
              <a:endParaRPr lang="es-ES_tradnl" sz="2000">
                <a:latin typeface="Calibri" pitchFamily="34" charset="0"/>
              </a:endParaRPr>
            </a:p>
          </p:txBody>
        </p:sp>
        <p:sp>
          <p:nvSpPr>
            <p:cNvPr id="215" name="Rectangle 227"/>
            <p:cNvSpPr>
              <a:spLocks noChangeArrowheads="1"/>
            </p:cNvSpPr>
            <p:nvPr/>
          </p:nvSpPr>
          <p:spPr bwMode="auto">
            <a:xfrm>
              <a:off x="3880" y="1357"/>
              <a:ext cx="219" cy="1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s-MX"/>
            </a:p>
          </p:txBody>
        </p:sp>
        <p:sp>
          <p:nvSpPr>
            <p:cNvPr id="216" name="Rectangle 228"/>
            <p:cNvSpPr>
              <a:spLocks noChangeArrowheads="1"/>
            </p:cNvSpPr>
            <p:nvPr/>
          </p:nvSpPr>
          <p:spPr bwMode="auto">
            <a:xfrm>
              <a:off x="3880" y="1315"/>
              <a:ext cx="103" cy="9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s-ES_tradnl" sz="1000" b="1">
                  <a:latin typeface="Calibri" pitchFamily="34" charset="0"/>
                </a:rPr>
                <a:t>8.5</a:t>
              </a:r>
              <a:endParaRPr lang="es-ES_tradnl" sz="2000">
                <a:latin typeface="Calibri" pitchFamily="34" charset="0"/>
              </a:endParaRPr>
            </a:p>
          </p:txBody>
        </p:sp>
        <p:sp>
          <p:nvSpPr>
            <p:cNvPr id="217" name="Rectangle 229"/>
            <p:cNvSpPr>
              <a:spLocks noChangeArrowheads="1"/>
            </p:cNvSpPr>
            <p:nvPr/>
          </p:nvSpPr>
          <p:spPr bwMode="auto">
            <a:xfrm>
              <a:off x="3880" y="1180"/>
              <a:ext cx="218" cy="1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s-MX"/>
            </a:p>
          </p:txBody>
        </p:sp>
        <p:sp>
          <p:nvSpPr>
            <p:cNvPr id="218" name="Rectangle 230"/>
            <p:cNvSpPr>
              <a:spLocks noChangeArrowheads="1"/>
            </p:cNvSpPr>
            <p:nvPr/>
          </p:nvSpPr>
          <p:spPr bwMode="auto">
            <a:xfrm>
              <a:off x="3880" y="1196"/>
              <a:ext cx="82" cy="9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s-ES_tradnl" sz="1000" b="1">
                  <a:latin typeface="Calibri" pitchFamily="34" charset="0"/>
                </a:rPr>
                <a:t>27</a:t>
              </a:r>
              <a:endParaRPr lang="es-ES_tradnl" sz="2000">
                <a:latin typeface="Calibri" pitchFamily="34" charset="0"/>
              </a:endParaRPr>
            </a:p>
          </p:txBody>
        </p:sp>
        <p:sp>
          <p:nvSpPr>
            <p:cNvPr id="219" name="Rectangle 231"/>
            <p:cNvSpPr>
              <a:spLocks noChangeArrowheads="1"/>
            </p:cNvSpPr>
            <p:nvPr/>
          </p:nvSpPr>
          <p:spPr bwMode="auto">
            <a:xfrm>
              <a:off x="3880" y="2641"/>
              <a:ext cx="218" cy="1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s-MX"/>
            </a:p>
          </p:txBody>
        </p:sp>
        <p:sp>
          <p:nvSpPr>
            <p:cNvPr id="220" name="Rectangle 232"/>
            <p:cNvSpPr>
              <a:spLocks noChangeArrowheads="1"/>
            </p:cNvSpPr>
            <p:nvPr/>
          </p:nvSpPr>
          <p:spPr bwMode="auto">
            <a:xfrm>
              <a:off x="3880" y="2669"/>
              <a:ext cx="82" cy="9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s-ES_tradnl" sz="1000" b="1">
                  <a:latin typeface="Calibri" pitchFamily="34" charset="0"/>
                </a:rPr>
                <a:t>22</a:t>
              </a:r>
              <a:endParaRPr lang="es-ES_tradnl" sz="2000">
                <a:latin typeface="Calibri" pitchFamily="34" charset="0"/>
              </a:endParaRPr>
            </a:p>
          </p:txBody>
        </p:sp>
        <p:sp>
          <p:nvSpPr>
            <p:cNvPr id="221" name="Rectangle 233"/>
            <p:cNvSpPr>
              <a:spLocks noChangeArrowheads="1"/>
            </p:cNvSpPr>
            <p:nvPr/>
          </p:nvSpPr>
          <p:spPr bwMode="auto">
            <a:xfrm>
              <a:off x="3880" y="2115"/>
              <a:ext cx="219" cy="1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s-MX"/>
            </a:p>
          </p:txBody>
        </p:sp>
        <p:sp>
          <p:nvSpPr>
            <p:cNvPr id="222" name="Rectangle 234"/>
            <p:cNvSpPr>
              <a:spLocks noChangeArrowheads="1"/>
            </p:cNvSpPr>
            <p:nvPr/>
          </p:nvSpPr>
          <p:spPr bwMode="auto">
            <a:xfrm>
              <a:off x="3880" y="2143"/>
              <a:ext cx="82" cy="9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s-ES_tradnl" sz="1000" b="1">
                  <a:latin typeface="Calibri" pitchFamily="34" charset="0"/>
                </a:rPr>
                <a:t>31</a:t>
              </a:r>
              <a:endParaRPr lang="es-ES_tradnl" sz="2000">
                <a:latin typeface="Calibri" pitchFamily="34" charset="0"/>
              </a:endParaRPr>
            </a:p>
          </p:txBody>
        </p:sp>
        <p:sp>
          <p:nvSpPr>
            <p:cNvPr id="223" name="Rectangle 235"/>
            <p:cNvSpPr>
              <a:spLocks noChangeArrowheads="1"/>
            </p:cNvSpPr>
            <p:nvPr/>
          </p:nvSpPr>
          <p:spPr bwMode="auto">
            <a:xfrm>
              <a:off x="3880" y="2530"/>
              <a:ext cx="217" cy="1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s-MX"/>
            </a:p>
          </p:txBody>
        </p:sp>
        <p:sp>
          <p:nvSpPr>
            <p:cNvPr id="224" name="Rectangle 236"/>
            <p:cNvSpPr>
              <a:spLocks noChangeArrowheads="1"/>
            </p:cNvSpPr>
            <p:nvPr/>
          </p:nvSpPr>
          <p:spPr bwMode="auto">
            <a:xfrm>
              <a:off x="3880" y="2582"/>
              <a:ext cx="103" cy="9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s-ES_tradnl" sz="1000" b="1">
                  <a:latin typeface="Calibri" pitchFamily="34" charset="0"/>
                </a:rPr>
                <a:t>6.2</a:t>
              </a:r>
              <a:endParaRPr lang="es-ES_tradnl" sz="2000">
                <a:latin typeface="Calibri" pitchFamily="34" charset="0"/>
              </a:endParaRPr>
            </a:p>
          </p:txBody>
        </p:sp>
        <p:sp>
          <p:nvSpPr>
            <p:cNvPr id="225" name="Rectangle 237"/>
            <p:cNvSpPr>
              <a:spLocks noChangeArrowheads="1"/>
            </p:cNvSpPr>
            <p:nvPr/>
          </p:nvSpPr>
          <p:spPr bwMode="auto">
            <a:xfrm>
              <a:off x="2623" y="2858"/>
              <a:ext cx="218" cy="1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s-MX"/>
            </a:p>
          </p:txBody>
        </p:sp>
        <p:sp>
          <p:nvSpPr>
            <p:cNvPr id="226" name="Rectangle 238"/>
            <p:cNvSpPr>
              <a:spLocks noChangeArrowheads="1"/>
            </p:cNvSpPr>
            <p:nvPr/>
          </p:nvSpPr>
          <p:spPr bwMode="auto">
            <a:xfrm>
              <a:off x="3314" y="2338"/>
              <a:ext cx="220" cy="1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s-MX"/>
            </a:p>
          </p:txBody>
        </p:sp>
        <p:sp>
          <p:nvSpPr>
            <p:cNvPr id="227" name="Rectangle 239"/>
            <p:cNvSpPr>
              <a:spLocks noChangeArrowheads="1"/>
            </p:cNvSpPr>
            <p:nvPr/>
          </p:nvSpPr>
          <p:spPr bwMode="auto">
            <a:xfrm>
              <a:off x="3880" y="1852"/>
              <a:ext cx="219" cy="1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s-MX"/>
            </a:p>
          </p:txBody>
        </p:sp>
        <p:sp>
          <p:nvSpPr>
            <p:cNvPr id="228" name="Rectangle 240"/>
            <p:cNvSpPr>
              <a:spLocks noChangeArrowheads="1"/>
            </p:cNvSpPr>
            <p:nvPr/>
          </p:nvSpPr>
          <p:spPr bwMode="auto">
            <a:xfrm>
              <a:off x="3880" y="1868"/>
              <a:ext cx="82" cy="9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s-ES_tradnl" sz="1000" b="1">
                  <a:latin typeface="Calibri" pitchFamily="34" charset="0"/>
                </a:rPr>
                <a:t>22</a:t>
              </a:r>
              <a:endParaRPr lang="es-ES_tradnl" sz="2000">
                <a:latin typeface="Calibri" pitchFamily="34" charset="0"/>
              </a:endParaRPr>
            </a:p>
          </p:txBody>
        </p:sp>
        <p:sp>
          <p:nvSpPr>
            <p:cNvPr id="229" name="Rectangle 241"/>
            <p:cNvSpPr>
              <a:spLocks noChangeArrowheads="1"/>
            </p:cNvSpPr>
            <p:nvPr/>
          </p:nvSpPr>
          <p:spPr bwMode="auto">
            <a:xfrm>
              <a:off x="3880" y="2235"/>
              <a:ext cx="82" cy="9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s-ES_tradnl" sz="1000" b="1">
                  <a:latin typeface="Calibri" pitchFamily="34" charset="0"/>
                </a:rPr>
                <a:t>23</a:t>
              </a:r>
              <a:endParaRPr lang="es-ES_tradnl" sz="2000">
                <a:latin typeface="Calibri" pitchFamily="34" charset="0"/>
              </a:endParaRPr>
            </a:p>
          </p:txBody>
        </p:sp>
        <p:sp>
          <p:nvSpPr>
            <p:cNvPr id="230" name="Rectangle 242"/>
            <p:cNvSpPr>
              <a:spLocks noChangeArrowheads="1"/>
            </p:cNvSpPr>
            <p:nvPr/>
          </p:nvSpPr>
          <p:spPr bwMode="auto">
            <a:xfrm>
              <a:off x="2719" y="2611"/>
              <a:ext cx="167" cy="15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s-MX"/>
            </a:p>
          </p:txBody>
        </p:sp>
        <p:sp>
          <p:nvSpPr>
            <p:cNvPr id="231" name="Rectangle 243"/>
            <p:cNvSpPr>
              <a:spLocks noChangeArrowheads="1"/>
            </p:cNvSpPr>
            <p:nvPr/>
          </p:nvSpPr>
          <p:spPr bwMode="auto">
            <a:xfrm>
              <a:off x="2752" y="2643"/>
              <a:ext cx="44" cy="11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s-ES_tradnl" sz="1200" b="1">
                  <a:latin typeface="Calibri" pitchFamily="34" charset="0"/>
                </a:rPr>
                <a:t>x</a:t>
              </a:r>
              <a:endParaRPr lang="es-ES_tradnl" sz="2000">
                <a:latin typeface="Calibri" pitchFamily="34" charset="0"/>
              </a:endParaRPr>
            </a:p>
          </p:txBody>
        </p:sp>
        <p:sp>
          <p:nvSpPr>
            <p:cNvPr id="232" name="Text Box 244"/>
            <p:cNvSpPr txBox="1">
              <a:spLocks noChangeArrowheads="1"/>
            </p:cNvSpPr>
            <p:nvPr/>
          </p:nvSpPr>
          <p:spPr bwMode="auto">
            <a:xfrm>
              <a:off x="1241" y="782"/>
              <a:ext cx="152" cy="13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857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s-ES" sz="800"/>
                <a:t>1</a:t>
              </a:r>
            </a:p>
          </p:txBody>
        </p:sp>
        <p:sp>
          <p:nvSpPr>
            <p:cNvPr id="233" name="Text Box 245"/>
            <p:cNvSpPr txBox="1">
              <a:spLocks noChangeArrowheads="1"/>
            </p:cNvSpPr>
            <p:nvPr/>
          </p:nvSpPr>
          <p:spPr bwMode="auto">
            <a:xfrm>
              <a:off x="1230" y="1023"/>
              <a:ext cx="152" cy="13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857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s-ES" sz="800"/>
                <a:t>5</a:t>
              </a:r>
            </a:p>
          </p:txBody>
        </p:sp>
        <p:sp>
          <p:nvSpPr>
            <p:cNvPr id="234" name="Text Box 246"/>
            <p:cNvSpPr txBox="1">
              <a:spLocks noChangeArrowheads="1"/>
            </p:cNvSpPr>
            <p:nvPr/>
          </p:nvSpPr>
          <p:spPr bwMode="auto">
            <a:xfrm>
              <a:off x="1214" y="3009"/>
              <a:ext cx="188" cy="13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857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s-ES" sz="800"/>
                <a:t>35</a:t>
              </a:r>
            </a:p>
          </p:txBody>
        </p:sp>
        <p:sp>
          <p:nvSpPr>
            <p:cNvPr id="235" name="Text Box 247"/>
            <p:cNvSpPr txBox="1">
              <a:spLocks noChangeArrowheads="1"/>
            </p:cNvSpPr>
            <p:nvPr/>
          </p:nvSpPr>
          <p:spPr bwMode="auto">
            <a:xfrm>
              <a:off x="1211" y="1370"/>
              <a:ext cx="188" cy="13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857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s-ES" sz="800"/>
                <a:t>10</a:t>
              </a:r>
            </a:p>
          </p:txBody>
        </p:sp>
        <p:sp>
          <p:nvSpPr>
            <p:cNvPr id="236" name="Text Box 248"/>
            <p:cNvSpPr txBox="1">
              <a:spLocks noChangeArrowheads="1"/>
            </p:cNvSpPr>
            <p:nvPr/>
          </p:nvSpPr>
          <p:spPr bwMode="auto">
            <a:xfrm>
              <a:off x="1204" y="1661"/>
              <a:ext cx="188" cy="13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857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s-ES" sz="800"/>
                <a:t>15</a:t>
              </a:r>
            </a:p>
          </p:txBody>
        </p:sp>
        <p:sp>
          <p:nvSpPr>
            <p:cNvPr id="237" name="Text Box 249"/>
            <p:cNvSpPr txBox="1">
              <a:spLocks noChangeArrowheads="1"/>
            </p:cNvSpPr>
            <p:nvPr/>
          </p:nvSpPr>
          <p:spPr bwMode="auto">
            <a:xfrm>
              <a:off x="1212" y="2014"/>
              <a:ext cx="188" cy="13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857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s-ES" sz="800"/>
                <a:t>20</a:t>
              </a:r>
            </a:p>
          </p:txBody>
        </p:sp>
        <p:sp>
          <p:nvSpPr>
            <p:cNvPr id="238" name="Text Box 250"/>
            <p:cNvSpPr txBox="1">
              <a:spLocks noChangeArrowheads="1"/>
            </p:cNvSpPr>
            <p:nvPr/>
          </p:nvSpPr>
          <p:spPr bwMode="auto">
            <a:xfrm>
              <a:off x="1211" y="2720"/>
              <a:ext cx="188" cy="13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857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s-ES" sz="800"/>
                <a:t>30</a:t>
              </a:r>
            </a:p>
          </p:txBody>
        </p:sp>
        <p:sp>
          <p:nvSpPr>
            <p:cNvPr id="239" name="Text Box 251"/>
            <p:cNvSpPr txBox="1">
              <a:spLocks noChangeArrowheads="1"/>
            </p:cNvSpPr>
            <p:nvPr/>
          </p:nvSpPr>
          <p:spPr bwMode="auto">
            <a:xfrm>
              <a:off x="1211" y="2368"/>
              <a:ext cx="188" cy="13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857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s-ES" sz="800"/>
                <a:t>25</a:t>
              </a:r>
            </a:p>
          </p:txBody>
        </p:sp>
      </p:gr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476672"/>
            <a:ext cx="5400600" cy="221599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s-ES" sz="2400" b="1" dirty="0" smtClean="0"/>
              <a:t>DATOS</a:t>
            </a:r>
          </a:p>
          <a:p>
            <a:pPr algn="ctr"/>
            <a:endParaRPr lang="es-ES" sz="2400" b="1" dirty="0" smtClean="0"/>
          </a:p>
          <a:p>
            <a:r>
              <a:rPr lang="es-ES" sz="2400" dirty="0" smtClean="0"/>
              <a:t> # casos nuevos = </a:t>
            </a:r>
            <a:r>
              <a:rPr lang="es-ES" sz="2400" b="1" dirty="0" smtClean="0">
                <a:solidFill>
                  <a:srgbClr val="FF0000"/>
                </a:solidFill>
              </a:rPr>
              <a:t>8</a:t>
            </a:r>
          </a:p>
          <a:p>
            <a:endParaRPr lang="es-ES" sz="2400" dirty="0" smtClean="0"/>
          </a:p>
          <a:p>
            <a:r>
              <a:rPr lang="es-ES" sz="2400" dirty="0" smtClean="0"/>
              <a:t>Población libre de enfermedad  = </a:t>
            </a:r>
            <a:r>
              <a:rPr lang="es-ES" sz="2400" b="1" dirty="0" smtClean="0">
                <a:solidFill>
                  <a:srgbClr val="0070C0"/>
                </a:solidFill>
              </a:rPr>
              <a:t> 35</a:t>
            </a:r>
          </a:p>
          <a:p>
            <a:endParaRPr lang="es-ES" dirty="0" smtClean="0"/>
          </a:p>
        </p:txBody>
      </p:sp>
      <p:pic>
        <p:nvPicPr>
          <p:cNvPr id="31746" name="Picture 2" descr="http://infosurhoy.com/cocoon/saii/images/2009/09/03/BOLIVIA-Textileros.jpg"/>
          <p:cNvPicPr>
            <a:picLocks noChangeAspect="1" noChangeArrowheads="1"/>
          </p:cNvPicPr>
          <p:nvPr/>
        </p:nvPicPr>
        <p:blipFill>
          <a:blip r:embed="rId2" cstate="print"/>
          <a:srcRect/>
          <a:stretch>
            <a:fillRect/>
          </a:stretch>
        </p:blipFill>
        <p:spPr bwMode="auto">
          <a:xfrm>
            <a:off x="4572000" y="3861048"/>
            <a:ext cx="3064775" cy="2160240"/>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251520" y="620688"/>
            <a:ext cx="8352928" cy="5211947"/>
            <a:chOff x="178956" y="1577101"/>
            <a:chExt cx="8763000" cy="5211947"/>
          </a:xfrm>
        </p:grpSpPr>
        <p:sp>
          <p:nvSpPr>
            <p:cNvPr id="3" name="Text Box 4"/>
            <p:cNvSpPr txBox="1">
              <a:spLocks noChangeArrowheads="1"/>
            </p:cNvSpPr>
            <p:nvPr/>
          </p:nvSpPr>
          <p:spPr bwMode="auto">
            <a:xfrm>
              <a:off x="178956" y="4565362"/>
              <a:ext cx="8763000" cy="22236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just"/>
              <a:r>
                <a:rPr lang="es-ES_tradnl" sz="2000" dirty="0"/>
                <a:t>La incidencia acumulada del evento en 40 años fue 0.228 ó 22.8%</a:t>
              </a:r>
            </a:p>
            <a:p>
              <a:pPr algn="just"/>
              <a:endParaRPr lang="es-ES_tradnl" sz="1000" dirty="0"/>
            </a:p>
            <a:p>
              <a:pPr algn="just"/>
              <a:endParaRPr lang="es-ES_tradnl" sz="2000" dirty="0" smtClean="0"/>
            </a:p>
            <a:p>
              <a:pPr algn="just"/>
              <a:r>
                <a:rPr lang="es-ES_tradnl" sz="2000" dirty="0" smtClean="0"/>
                <a:t>La </a:t>
              </a:r>
              <a:r>
                <a:rPr lang="es-ES_tradnl" sz="2000" dirty="0"/>
                <a:t>incidencia acumulada puede tomar valores desde 0 (valor mínimo) hasta 1 (valor máximo); o si se expresa en porcentaje, desde 0 hasta 100%.</a:t>
              </a:r>
            </a:p>
            <a:p>
              <a:pPr algn="just"/>
              <a:endParaRPr lang="es-ES_tradnl" sz="1400" b="1" u="sng" dirty="0"/>
            </a:p>
            <a:p>
              <a:pPr algn="just"/>
              <a:endParaRPr lang="es-ES_tradnl" sz="1450" b="1" i="1" dirty="0"/>
            </a:p>
          </p:txBody>
        </p:sp>
        <p:grpSp>
          <p:nvGrpSpPr>
            <p:cNvPr id="4" name="2 Grupo"/>
            <p:cNvGrpSpPr/>
            <p:nvPr/>
          </p:nvGrpSpPr>
          <p:grpSpPr>
            <a:xfrm>
              <a:off x="1292554" y="1577101"/>
              <a:ext cx="5672847" cy="811272"/>
              <a:chOff x="1321710" y="1094429"/>
              <a:chExt cx="5672847" cy="811272"/>
            </a:xfrm>
          </p:grpSpPr>
          <p:sp>
            <p:nvSpPr>
              <p:cNvPr id="12" name="Text Box 4"/>
              <p:cNvSpPr txBox="1">
                <a:spLocks noChangeArrowheads="1"/>
              </p:cNvSpPr>
              <p:nvPr/>
            </p:nvSpPr>
            <p:spPr bwMode="auto">
              <a:xfrm>
                <a:off x="3434628" y="1094429"/>
                <a:ext cx="1810111"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857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s-ES" sz="2000" dirty="0"/>
                  <a:t>Casos nuevos</a:t>
                </a:r>
              </a:p>
            </p:txBody>
          </p:sp>
          <p:sp>
            <p:nvSpPr>
              <p:cNvPr id="13" name="Text Box 6"/>
              <p:cNvSpPr txBox="1">
                <a:spLocks noChangeArrowheads="1"/>
              </p:cNvSpPr>
              <p:nvPr/>
            </p:nvSpPr>
            <p:spPr bwMode="auto">
              <a:xfrm>
                <a:off x="1962410" y="1505591"/>
                <a:ext cx="5032147"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857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s-ES" sz="2000" dirty="0"/>
                  <a:t>Participantes en riesgo al inicio del estudio</a:t>
                </a:r>
              </a:p>
            </p:txBody>
          </p:sp>
          <p:sp>
            <p:nvSpPr>
              <p:cNvPr id="14" name="Text Box 8"/>
              <p:cNvSpPr txBox="1">
                <a:spLocks noChangeArrowheads="1"/>
              </p:cNvSpPr>
              <p:nvPr/>
            </p:nvSpPr>
            <p:spPr bwMode="auto">
              <a:xfrm>
                <a:off x="1321710" y="1180668"/>
                <a:ext cx="580608"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857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s-ES" sz="2800" b="1" i="1" dirty="0" err="1" smtClean="0"/>
                  <a:t>I</a:t>
                </a:r>
                <a:r>
                  <a:rPr lang="es-ES" sz="2000" b="1" i="1" dirty="0" err="1" smtClean="0"/>
                  <a:t>a</a:t>
                </a:r>
                <a:r>
                  <a:rPr lang="es-ES" sz="1200" b="1" i="1" dirty="0" smtClean="0"/>
                  <a:t> </a:t>
                </a:r>
                <a:r>
                  <a:rPr lang="es-ES" sz="1200" b="1" i="1" dirty="0"/>
                  <a:t>=</a:t>
                </a:r>
              </a:p>
            </p:txBody>
          </p:sp>
          <p:sp>
            <p:nvSpPr>
              <p:cNvPr id="15" name="Line 10"/>
              <p:cNvSpPr>
                <a:spLocks noChangeShapeType="1"/>
              </p:cNvSpPr>
              <p:nvPr/>
            </p:nvSpPr>
            <p:spPr bwMode="auto">
              <a:xfrm>
                <a:off x="1962410" y="1483366"/>
                <a:ext cx="5032147" cy="0"/>
              </a:xfrm>
              <a:prstGeom prst="line">
                <a:avLst/>
              </a:prstGeom>
              <a:noFill/>
              <a:ln w="2857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s-MX"/>
              </a:p>
            </p:txBody>
          </p:sp>
        </p:grpSp>
        <p:grpSp>
          <p:nvGrpSpPr>
            <p:cNvPr id="5" name="3 Grupo"/>
            <p:cNvGrpSpPr/>
            <p:nvPr/>
          </p:nvGrpSpPr>
          <p:grpSpPr>
            <a:xfrm>
              <a:off x="882272" y="3136622"/>
              <a:ext cx="6664934" cy="966232"/>
              <a:chOff x="89958" y="2927331"/>
              <a:chExt cx="6664934" cy="966232"/>
            </a:xfrm>
          </p:grpSpPr>
          <p:sp>
            <p:nvSpPr>
              <p:cNvPr id="6" name="Text Box 8"/>
              <p:cNvSpPr txBox="1">
                <a:spLocks noChangeArrowheads="1"/>
              </p:cNvSpPr>
              <p:nvPr/>
            </p:nvSpPr>
            <p:spPr bwMode="auto">
              <a:xfrm>
                <a:off x="89958" y="3210392"/>
                <a:ext cx="3139001"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857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s-ES" sz="2000" b="1" i="1" dirty="0" smtClean="0"/>
                  <a:t>Incidencia acumulada  =</a:t>
                </a:r>
                <a:endParaRPr lang="es-ES" sz="1050" b="1" i="1" dirty="0"/>
              </a:p>
            </p:txBody>
          </p:sp>
          <p:grpSp>
            <p:nvGrpSpPr>
              <p:cNvPr id="7" name="1 Grupo"/>
              <p:cNvGrpSpPr/>
              <p:nvPr/>
            </p:nvGrpSpPr>
            <p:grpSpPr>
              <a:xfrm>
                <a:off x="3286979" y="2927331"/>
                <a:ext cx="624689" cy="966232"/>
                <a:chOff x="1638677" y="2050109"/>
                <a:chExt cx="624689" cy="966232"/>
              </a:xfrm>
            </p:grpSpPr>
            <p:sp>
              <p:nvSpPr>
                <p:cNvPr id="9" name="Text Box 4"/>
                <p:cNvSpPr txBox="1">
                  <a:spLocks noChangeArrowheads="1"/>
                </p:cNvSpPr>
                <p:nvPr/>
              </p:nvSpPr>
              <p:spPr bwMode="auto">
                <a:xfrm>
                  <a:off x="1790583" y="2050109"/>
                  <a:ext cx="356188"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857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s-ES" sz="2400" dirty="0" smtClean="0"/>
                    <a:t>8</a:t>
                  </a:r>
                  <a:endParaRPr lang="es-ES" sz="2400" dirty="0"/>
                </a:p>
              </p:txBody>
            </p:sp>
            <p:sp>
              <p:nvSpPr>
                <p:cNvPr id="10" name="Line 10"/>
                <p:cNvSpPr>
                  <a:spLocks noChangeShapeType="1"/>
                </p:cNvSpPr>
                <p:nvPr/>
              </p:nvSpPr>
              <p:spPr bwMode="auto">
                <a:xfrm>
                  <a:off x="1638677" y="2511774"/>
                  <a:ext cx="624689" cy="0"/>
                </a:xfrm>
                <a:prstGeom prst="line">
                  <a:avLst/>
                </a:prstGeom>
                <a:noFill/>
                <a:ln w="2857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s-MX"/>
                </a:p>
              </p:txBody>
            </p:sp>
            <p:sp>
              <p:nvSpPr>
                <p:cNvPr id="11" name="Text Box 4"/>
                <p:cNvSpPr txBox="1">
                  <a:spLocks noChangeArrowheads="1"/>
                </p:cNvSpPr>
                <p:nvPr/>
              </p:nvSpPr>
              <p:spPr bwMode="auto">
                <a:xfrm>
                  <a:off x="1704822" y="2554676"/>
                  <a:ext cx="527709"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857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s-ES" sz="2400" dirty="0" smtClean="0"/>
                    <a:t>35</a:t>
                  </a:r>
                  <a:endParaRPr lang="es-ES" sz="2400" dirty="0"/>
                </a:p>
              </p:txBody>
            </p:sp>
          </p:grpSp>
          <p:sp>
            <p:nvSpPr>
              <p:cNvPr id="8" name="Text Box 4"/>
              <p:cNvSpPr txBox="1">
                <a:spLocks noChangeArrowheads="1"/>
              </p:cNvSpPr>
              <p:nvPr/>
            </p:nvSpPr>
            <p:spPr bwMode="auto">
              <a:xfrm>
                <a:off x="4056717" y="3158163"/>
                <a:ext cx="2698175"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857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s-ES" sz="2400" dirty="0" smtClean="0"/>
                  <a:t>= 0.228  =  22.8 %</a:t>
                </a:r>
                <a:endParaRPr lang="es-ES" sz="2400" dirty="0"/>
              </a:p>
            </p:txBody>
          </p:sp>
        </p:grpSp>
      </p:gr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9" name="3 Título"/>
          <p:cNvSpPr txBox="1">
            <a:spLocks/>
          </p:cNvSpPr>
          <p:nvPr/>
        </p:nvSpPr>
        <p:spPr>
          <a:xfrm>
            <a:off x="467544" y="476672"/>
            <a:ext cx="7467600" cy="1143000"/>
          </a:xfrm>
          <a:prstGeom prst="rect">
            <a:avLst/>
          </a:prstGeom>
        </p:spPr>
        <p:txBody>
          <a:bodyP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S" sz="4000" b="1" cap="small" noProof="0" dirty="0" smtClean="0">
                <a:solidFill>
                  <a:schemeClr val="accent2">
                    <a:lumMod val="75000"/>
                  </a:schemeClr>
                </a:solidFill>
                <a:latin typeface="+mj-lt"/>
                <a:ea typeface="+mj-ea"/>
                <a:cs typeface="+mj-cs"/>
              </a:rPr>
              <a:t>Tasa de incidencia</a:t>
            </a:r>
            <a:endParaRPr kumimoji="0" lang="es-ES" sz="4000" b="1" i="0" u="none" strike="noStrike" kern="1200" cap="small" spc="0" normalizeH="0" baseline="0" noProof="0" dirty="0">
              <a:ln>
                <a:noFill/>
              </a:ln>
              <a:solidFill>
                <a:schemeClr val="accent2">
                  <a:lumMod val="75000"/>
                </a:schemeClr>
              </a:solidFill>
              <a:effectLst/>
              <a:uLnTx/>
              <a:uFillTx/>
              <a:latin typeface="+mj-lt"/>
              <a:ea typeface="+mj-ea"/>
              <a:cs typeface="+mj-cs"/>
            </a:endParaRPr>
          </a:p>
        </p:txBody>
      </p:sp>
      <p:sp>
        <p:nvSpPr>
          <p:cNvPr id="13" name="12 Rectángulo"/>
          <p:cNvSpPr/>
          <p:nvPr/>
        </p:nvSpPr>
        <p:spPr>
          <a:xfrm>
            <a:off x="683568" y="1916832"/>
            <a:ext cx="7560840" cy="3046988"/>
          </a:xfrm>
          <a:prstGeom prst="rect">
            <a:avLst/>
          </a:prstGeom>
        </p:spPr>
        <p:txBody>
          <a:bodyPr wrap="square">
            <a:spAutoFit/>
          </a:bodyPr>
          <a:lstStyle/>
          <a:p>
            <a:pPr algn="ctr"/>
            <a:r>
              <a:rPr lang="es-ES" sz="2400" dirty="0" smtClean="0"/>
              <a:t>Expresa la </a:t>
            </a:r>
            <a:r>
              <a:rPr lang="es-ES" sz="2400" dirty="0" smtClean="0">
                <a:solidFill>
                  <a:srgbClr val="FF0000"/>
                </a:solidFill>
              </a:rPr>
              <a:t>ocurrencia</a:t>
            </a:r>
            <a:r>
              <a:rPr lang="es-ES" sz="2400" dirty="0" smtClean="0"/>
              <a:t> de la enfermedad entre la población en </a:t>
            </a:r>
            <a:r>
              <a:rPr lang="es-ES" sz="2400" dirty="0" smtClean="0">
                <a:solidFill>
                  <a:srgbClr val="FF0000"/>
                </a:solidFill>
              </a:rPr>
              <a:t>relación con unidades de tiempo-persona</a:t>
            </a:r>
            <a:r>
              <a:rPr lang="es-ES" sz="2400" dirty="0" smtClean="0"/>
              <a:t>, por lo que mide la </a:t>
            </a:r>
            <a:r>
              <a:rPr lang="es-ES" sz="2400" dirty="0" smtClean="0">
                <a:solidFill>
                  <a:srgbClr val="FF0000"/>
                </a:solidFill>
              </a:rPr>
              <a:t>velocidad de ocurrencia </a:t>
            </a:r>
            <a:r>
              <a:rPr lang="es-ES" sz="2400" dirty="0" smtClean="0"/>
              <a:t>de la enfermedad. </a:t>
            </a:r>
          </a:p>
          <a:p>
            <a:endParaRPr lang="es-ES" sz="2400" dirty="0" smtClean="0"/>
          </a:p>
          <a:p>
            <a:endParaRPr lang="es-ES" sz="2400" dirty="0" smtClean="0"/>
          </a:p>
          <a:p>
            <a:endParaRPr lang="es-ES" sz="2400" dirty="0" smtClean="0"/>
          </a:p>
          <a:p>
            <a:pPr algn="ctr"/>
            <a:r>
              <a:rPr lang="es-ES" sz="2400" dirty="0" smtClean="0"/>
              <a:t>Basada en el tiempo-persona</a:t>
            </a:r>
            <a:endParaRPr lang="es-ES" sz="24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9" name="3 Título"/>
          <p:cNvSpPr txBox="1">
            <a:spLocks/>
          </p:cNvSpPr>
          <p:nvPr/>
        </p:nvSpPr>
        <p:spPr>
          <a:xfrm>
            <a:off x="467544" y="476672"/>
            <a:ext cx="7467600" cy="1143000"/>
          </a:xfrm>
          <a:prstGeom prst="rect">
            <a:avLst/>
          </a:prstGeom>
        </p:spPr>
        <p:txBody>
          <a:bodyP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S" sz="4000" b="1" cap="small" noProof="0" dirty="0" smtClean="0">
                <a:solidFill>
                  <a:schemeClr val="accent2">
                    <a:lumMod val="75000"/>
                  </a:schemeClr>
                </a:solidFill>
                <a:latin typeface="+mj-lt"/>
                <a:ea typeface="+mj-ea"/>
                <a:cs typeface="+mj-cs"/>
              </a:rPr>
              <a:t>Tasa de incidencia</a:t>
            </a:r>
            <a:endParaRPr kumimoji="0" lang="es-ES" sz="4000" b="1" i="0" u="none" strike="noStrike" kern="1200" cap="small" spc="0" normalizeH="0" baseline="0" noProof="0" dirty="0">
              <a:ln>
                <a:noFill/>
              </a:ln>
              <a:solidFill>
                <a:schemeClr val="accent2">
                  <a:lumMod val="75000"/>
                </a:schemeClr>
              </a:solidFill>
              <a:effectLst/>
              <a:uLnTx/>
              <a:uFillTx/>
              <a:latin typeface="+mj-lt"/>
              <a:ea typeface="+mj-ea"/>
              <a:cs typeface="+mj-cs"/>
            </a:endParaRPr>
          </a:p>
        </p:txBody>
      </p:sp>
      <p:grpSp>
        <p:nvGrpSpPr>
          <p:cNvPr id="12" name="11 Grupo"/>
          <p:cNvGrpSpPr/>
          <p:nvPr/>
        </p:nvGrpSpPr>
        <p:grpSpPr>
          <a:xfrm>
            <a:off x="323528" y="2348881"/>
            <a:ext cx="8178800" cy="2213955"/>
            <a:chOff x="323528" y="2348881"/>
            <a:chExt cx="8178800" cy="2213955"/>
          </a:xfrm>
        </p:grpSpPr>
        <p:grpSp>
          <p:nvGrpSpPr>
            <p:cNvPr id="4" name="3 Grupo"/>
            <p:cNvGrpSpPr/>
            <p:nvPr/>
          </p:nvGrpSpPr>
          <p:grpSpPr>
            <a:xfrm>
              <a:off x="323528" y="2348881"/>
              <a:ext cx="8178800" cy="2213955"/>
              <a:chOff x="504825" y="2789856"/>
              <a:chExt cx="8178800" cy="1620194"/>
            </a:xfrm>
          </p:grpSpPr>
          <p:sp>
            <p:nvSpPr>
              <p:cNvPr id="5" name="Text Box 3"/>
              <p:cNvSpPr txBox="1">
                <a:spLocks noChangeArrowheads="1"/>
              </p:cNvSpPr>
              <p:nvPr/>
            </p:nvSpPr>
            <p:spPr bwMode="auto">
              <a:xfrm>
                <a:off x="1389285" y="2789856"/>
                <a:ext cx="5956300" cy="7334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a:r>
                  <a:rPr lang="es-ES_tradnl" sz="2100" b="1" dirty="0" smtClean="0"/>
                  <a:t># de </a:t>
                </a:r>
                <a:r>
                  <a:rPr lang="es-ES_tradnl" sz="2100" b="1" dirty="0"/>
                  <a:t>personas que contraen la</a:t>
                </a:r>
              </a:p>
              <a:p>
                <a:pPr algn="ctr"/>
                <a:r>
                  <a:rPr lang="es-ES_tradnl" sz="2100" b="1" dirty="0"/>
                  <a:t>enfermedad en un período determinado</a:t>
                </a:r>
              </a:p>
            </p:txBody>
          </p:sp>
          <p:sp>
            <p:nvSpPr>
              <p:cNvPr id="6" name="Text Box 5"/>
              <p:cNvSpPr txBox="1">
                <a:spLocks noChangeArrowheads="1"/>
              </p:cNvSpPr>
              <p:nvPr/>
            </p:nvSpPr>
            <p:spPr bwMode="auto">
              <a:xfrm>
                <a:off x="504825" y="3228975"/>
                <a:ext cx="631825"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s-ES_tradnl" sz="2400" b="1" i="1"/>
                  <a:t>Ti=</a:t>
                </a:r>
              </a:p>
            </p:txBody>
          </p:sp>
          <p:sp>
            <p:nvSpPr>
              <p:cNvPr id="7" name="Text Box 6"/>
              <p:cNvSpPr txBox="1">
                <a:spLocks noChangeArrowheads="1"/>
              </p:cNvSpPr>
              <p:nvPr/>
            </p:nvSpPr>
            <p:spPr bwMode="auto">
              <a:xfrm>
                <a:off x="7516813" y="3163888"/>
                <a:ext cx="1166812"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s-ES_tradnl" sz="2400" b="1"/>
                  <a:t>(X 10”)</a:t>
                </a:r>
              </a:p>
            </p:txBody>
          </p:sp>
          <p:sp>
            <p:nvSpPr>
              <p:cNvPr id="8" name="Text Box 7"/>
              <p:cNvSpPr txBox="1">
                <a:spLocks noChangeArrowheads="1"/>
              </p:cNvSpPr>
              <p:nvPr/>
            </p:nvSpPr>
            <p:spPr bwMode="auto">
              <a:xfrm>
                <a:off x="1368921" y="3632993"/>
                <a:ext cx="6129338" cy="77705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a:r>
                  <a:rPr lang="es-ES_tradnl" sz="2100" b="1" dirty="0" smtClean="0"/>
                  <a:t>Suma de </a:t>
                </a:r>
                <a:r>
                  <a:rPr lang="es-ES_tradnl" sz="2100" b="1" dirty="0"/>
                  <a:t>los períodos durante los que </a:t>
                </a:r>
                <a:r>
                  <a:rPr lang="es-ES_tradnl" sz="2100" b="1" dirty="0" smtClean="0"/>
                  <a:t>cada persona de la población está expuesta al riesgo de enfermedad</a:t>
                </a:r>
                <a:endParaRPr lang="es-ES_tradnl" sz="2100" b="1" dirty="0"/>
              </a:p>
            </p:txBody>
          </p:sp>
        </p:grpSp>
        <p:cxnSp>
          <p:nvCxnSpPr>
            <p:cNvPr id="11" name="10 Conector recto"/>
            <p:cNvCxnSpPr/>
            <p:nvPr/>
          </p:nvCxnSpPr>
          <p:spPr>
            <a:xfrm>
              <a:off x="1115616" y="3356992"/>
              <a:ext cx="6120680" cy="0"/>
            </a:xfrm>
            <a:prstGeom prst="line">
              <a:avLst/>
            </a:prstGeom>
            <a:ln w="57150"/>
          </p:spPr>
          <p:style>
            <a:lnRef idx="3">
              <a:schemeClr val="accent1"/>
            </a:lnRef>
            <a:fillRef idx="0">
              <a:schemeClr val="accent1"/>
            </a:fillRef>
            <a:effectRef idx="2">
              <a:schemeClr val="accent1"/>
            </a:effectRef>
            <a:fontRef idx="minor">
              <a:schemeClr val="tx1"/>
            </a:fontRef>
          </p:style>
        </p:cxnSp>
      </p:gr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2" cstate="print"/>
          <a:srcRect/>
          <a:stretch>
            <a:fillRect/>
          </a:stretch>
        </p:blipFill>
        <p:spPr bwMode="auto">
          <a:xfrm>
            <a:off x="293476" y="260648"/>
            <a:ext cx="8599003" cy="636777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smtClean="0">
                <a:solidFill>
                  <a:srgbClr val="0070C0"/>
                </a:solidFill>
              </a:rPr>
              <a:t>Propósito del curso</a:t>
            </a:r>
            <a:endParaRPr lang="es-ES" b="1" dirty="0">
              <a:solidFill>
                <a:srgbClr val="0070C0"/>
              </a:solidFill>
            </a:endParaRPr>
          </a:p>
        </p:txBody>
      </p:sp>
      <p:sp>
        <p:nvSpPr>
          <p:cNvPr id="3" name="2 Marcador de contenido"/>
          <p:cNvSpPr>
            <a:spLocks noGrp="1"/>
          </p:cNvSpPr>
          <p:nvPr>
            <p:ph idx="1"/>
          </p:nvPr>
        </p:nvSpPr>
        <p:spPr>
          <a:xfrm>
            <a:off x="323528" y="1700808"/>
            <a:ext cx="3816540" cy="3508977"/>
          </a:xfrm>
        </p:spPr>
        <p:txBody>
          <a:bodyPr>
            <a:normAutofit/>
          </a:bodyPr>
          <a:lstStyle/>
          <a:p>
            <a:pPr algn="ctr">
              <a:buNone/>
            </a:pPr>
            <a:endParaRPr lang="es-ES" dirty="0" smtClean="0"/>
          </a:p>
          <a:p>
            <a:pPr algn="ctr">
              <a:buNone/>
            </a:pPr>
            <a:r>
              <a:rPr lang="es-ES" b="0" dirty="0" smtClean="0">
                <a:solidFill>
                  <a:schemeClr val="tx1"/>
                </a:solidFill>
              </a:rPr>
              <a:t>El </a:t>
            </a:r>
            <a:r>
              <a:rPr lang="es-ES" b="0" dirty="0" smtClean="0">
                <a:solidFill>
                  <a:schemeClr val="tx1"/>
                </a:solidFill>
              </a:rPr>
              <a:t>discente analizará los factores relacionados con la frecuencia y la distribución de las enfermedades en los diferentes grupos humanos.</a:t>
            </a:r>
            <a:endParaRPr lang="es-ES" b="0" dirty="0">
              <a:solidFill>
                <a:schemeClr val="tx1"/>
              </a:solidFill>
            </a:endParaRPr>
          </a:p>
        </p:txBody>
      </p:sp>
      <p:pic>
        <p:nvPicPr>
          <p:cNvPr id="2050" name="Picture 2" descr="Resultado de imagen para epidemiologÃ­a"/>
          <p:cNvPicPr>
            <a:picLocks noChangeAspect="1" noChangeArrowheads="1"/>
          </p:cNvPicPr>
          <p:nvPr/>
        </p:nvPicPr>
        <p:blipFill>
          <a:blip r:embed="rId2" cstate="print"/>
          <a:srcRect l="10548" t="2312" r="9750" b="2900"/>
          <a:stretch>
            <a:fillRect/>
          </a:stretch>
        </p:blipFill>
        <p:spPr bwMode="auto">
          <a:xfrm>
            <a:off x="4355976" y="3789040"/>
            <a:ext cx="4179976" cy="25202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39552" y="188640"/>
            <a:ext cx="5040560" cy="2677656"/>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endParaRPr lang="es-ES" sz="2400" b="1" dirty="0" smtClean="0"/>
          </a:p>
          <a:p>
            <a:pPr algn="ctr"/>
            <a:r>
              <a:rPr lang="es-ES" sz="2400" b="1" dirty="0" smtClean="0"/>
              <a:t>DATOS</a:t>
            </a:r>
          </a:p>
          <a:p>
            <a:pPr algn="ctr"/>
            <a:endParaRPr lang="es-ES" sz="2400" b="1" dirty="0" smtClean="0"/>
          </a:p>
          <a:p>
            <a:r>
              <a:rPr lang="es-ES" sz="2400" dirty="0" smtClean="0"/>
              <a:t># de casos  nuevos = </a:t>
            </a:r>
            <a:r>
              <a:rPr lang="es-ES" sz="2400" b="1" dirty="0" smtClean="0">
                <a:solidFill>
                  <a:srgbClr val="FF0000"/>
                </a:solidFill>
              </a:rPr>
              <a:t>5</a:t>
            </a:r>
          </a:p>
          <a:p>
            <a:endParaRPr lang="es-ES" sz="2400" dirty="0" smtClean="0"/>
          </a:p>
          <a:p>
            <a:r>
              <a:rPr lang="es-ES" sz="2400" dirty="0" smtClean="0"/>
              <a:t>∑ de períodos libres = </a:t>
            </a:r>
            <a:r>
              <a:rPr lang="es-ES" sz="2400" b="1" dirty="0" smtClean="0">
                <a:solidFill>
                  <a:srgbClr val="0070C0"/>
                </a:solidFill>
              </a:rPr>
              <a:t>30 tiempo - persona</a:t>
            </a:r>
            <a:endParaRPr lang="es-ES" sz="2400" b="1" dirty="0" smtClean="0">
              <a:solidFill>
                <a:srgbClr val="FF0000"/>
              </a:solidFill>
            </a:endParaRPr>
          </a:p>
        </p:txBody>
      </p:sp>
      <p:pic>
        <p:nvPicPr>
          <p:cNvPr id="25602" name="Picture 2" descr="http://1.bp.blogspot.com/-YhKuRJ5upUk/UKNEXg7l5gI/AAAAAAAADKo/TkwGJl0Vg5s/s1600/diabetes.jpg"/>
          <p:cNvPicPr>
            <a:picLocks noChangeAspect="1" noChangeArrowheads="1"/>
          </p:cNvPicPr>
          <p:nvPr/>
        </p:nvPicPr>
        <p:blipFill>
          <a:blip r:embed="rId2" cstate="print"/>
          <a:srcRect/>
          <a:stretch>
            <a:fillRect/>
          </a:stretch>
        </p:blipFill>
        <p:spPr bwMode="auto">
          <a:xfrm>
            <a:off x="6084168" y="620688"/>
            <a:ext cx="2184177" cy="2184178"/>
          </a:xfrm>
          <a:prstGeom prst="rect">
            <a:avLst/>
          </a:prstGeom>
          <a:noFill/>
        </p:spPr>
      </p:pic>
      <p:grpSp>
        <p:nvGrpSpPr>
          <p:cNvPr id="11" name="10 Grupo"/>
          <p:cNvGrpSpPr/>
          <p:nvPr/>
        </p:nvGrpSpPr>
        <p:grpSpPr>
          <a:xfrm>
            <a:off x="539552" y="4005064"/>
            <a:ext cx="8178800" cy="2213955"/>
            <a:chOff x="323528" y="2348881"/>
            <a:chExt cx="8178800" cy="2213955"/>
          </a:xfrm>
        </p:grpSpPr>
        <p:grpSp>
          <p:nvGrpSpPr>
            <p:cNvPr id="12" name="3 Grupo"/>
            <p:cNvGrpSpPr/>
            <p:nvPr/>
          </p:nvGrpSpPr>
          <p:grpSpPr>
            <a:xfrm>
              <a:off x="323528" y="2348881"/>
              <a:ext cx="8178800" cy="2213955"/>
              <a:chOff x="504825" y="2789856"/>
              <a:chExt cx="8178800" cy="1620194"/>
            </a:xfrm>
          </p:grpSpPr>
          <p:sp>
            <p:nvSpPr>
              <p:cNvPr id="14" name="Text Box 3"/>
              <p:cNvSpPr txBox="1">
                <a:spLocks noChangeArrowheads="1"/>
              </p:cNvSpPr>
              <p:nvPr/>
            </p:nvSpPr>
            <p:spPr bwMode="auto">
              <a:xfrm>
                <a:off x="1389285" y="2789856"/>
                <a:ext cx="5956300" cy="7334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a:r>
                  <a:rPr lang="es-ES_tradnl" sz="2100" b="1" dirty="0" smtClean="0"/>
                  <a:t># de </a:t>
                </a:r>
                <a:r>
                  <a:rPr lang="es-ES_tradnl" sz="2100" b="1" dirty="0"/>
                  <a:t>personas que contraen la</a:t>
                </a:r>
              </a:p>
              <a:p>
                <a:pPr algn="ctr"/>
                <a:r>
                  <a:rPr lang="es-ES_tradnl" sz="2100" b="1" dirty="0"/>
                  <a:t>enfermedad en un período determinado</a:t>
                </a:r>
              </a:p>
            </p:txBody>
          </p:sp>
          <p:sp>
            <p:nvSpPr>
              <p:cNvPr id="15" name="Text Box 5"/>
              <p:cNvSpPr txBox="1">
                <a:spLocks noChangeArrowheads="1"/>
              </p:cNvSpPr>
              <p:nvPr/>
            </p:nvSpPr>
            <p:spPr bwMode="auto">
              <a:xfrm>
                <a:off x="504825" y="3228975"/>
                <a:ext cx="631825"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s-ES_tradnl" sz="2400" b="1" i="1"/>
                  <a:t>Ti=</a:t>
                </a:r>
              </a:p>
            </p:txBody>
          </p:sp>
          <p:sp>
            <p:nvSpPr>
              <p:cNvPr id="16" name="Text Box 6"/>
              <p:cNvSpPr txBox="1">
                <a:spLocks noChangeArrowheads="1"/>
              </p:cNvSpPr>
              <p:nvPr/>
            </p:nvSpPr>
            <p:spPr bwMode="auto">
              <a:xfrm>
                <a:off x="7516813" y="3163888"/>
                <a:ext cx="1166812"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s-ES_tradnl" sz="2400" b="1"/>
                  <a:t>(X 10”)</a:t>
                </a:r>
              </a:p>
            </p:txBody>
          </p:sp>
          <p:sp>
            <p:nvSpPr>
              <p:cNvPr id="17" name="Text Box 7"/>
              <p:cNvSpPr txBox="1">
                <a:spLocks noChangeArrowheads="1"/>
              </p:cNvSpPr>
              <p:nvPr/>
            </p:nvSpPr>
            <p:spPr bwMode="auto">
              <a:xfrm>
                <a:off x="1368921" y="3632993"/>
                <a:ext cx="6129338" cy="77705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a:r>
                  <a:rPr lang="es-ES_tradnl" sz="2100" b="1" dirty="0" smtClean="0"/>
                  <a:t>Suma de </a:t>
                </a:r>
                <a:r>
                  <a:rPr lang="es-ES_tradnl" sz="2100" b="1" dirty="0"/>
                  <a:t>los períodos durante los que </a:t>
                </a:r>
                <a:r>
                  <a:rPr lang="es-ES_tradnl" sz="2100" b="1" dirty="0" smtClean="0"/>
                  <a:t>cada persona de la población está expuesta al riesgo de enfermedad</a:t>
                </a:r>
                <a:endParaRPr lang="es-ES_tradnl" sz="2100" b="1" dirty="0"/>
              </a:p>
            </p:txBody>
          </p:sp>
        </p:grpSp>
        <p:cxnSp>
          <p:nvCxnSpPr>
            <p:cNvPr id="13" name="12 Conector recto"/>
            <p:cNvCxnSpPr/>
            <p:nvPr/>
          </p:nvCxnSpPr>
          <p:spPr>
            <a:xfrm>
              <a:off x="1115616" y="3356992"/>
              <a:ext cx="6120680" cy="0"/>
            </a:xfrm>
            <a:prstGeom prst="line">
              <a:avLst/>
            </a:prstGeom>
            <a:ln w="57150"/>
          </p:spPr>
          <p:style>
            <a:lnRef idx="3">
              <a:schemeClr val="accent1"/>
            </a:lnRef>
            <a:fillRef idx="0">
              <a:schemeClr val="accent1"/>
            </a:fillRef>
            <a:effectRef idx="2">
              <a:schemeClr val="accent1"/>
            </a:effectRef>
            <a:fontRef idx="minor">
              <a:schemeClr val="tx1"/>
            </a:fontRef>
          </p:style>
        </p:cxnSp>
      </p:gr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7415" name="Rectangle 7"/>
          <p:cNvSpPr>
            <a:spLocks noChangeArrowheads="1"/>
          </p:cNvSpPr>
          <p:nvPr/>
        </p:nvSpPr>
        <p:spPr bwMode="auto">
          <a:xfrm>
            <a:off x="0" y="2762250"/>
            <a:ext cx="9144000" cy="0"/>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10" name="9 CuadroTexto"/>
          <p:cNvSpPr txBox="1"/>
          <p:nvPr/>
        </p:nvSpPr>
        <p:spPr>
          <a:xfrm>
            <a:off x="323528" y="4797152"/>
            <a:ext cx="5976664" cy="1800493"/>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endParaRPr lang="es-ES" b="1" dirty="0" smtClean="0"/>
          </a:p>
          <a:p>
            <a:pPr algn="ctr"/>
            <a:r>
              <a:rPr lang="es-ES" b="1" dirty="0" smtClean="0"/>
              <a:t>Interpretación </a:t>
            </a:r>
          </a:p>
          <a:p>
            <a:pPr algn="ctr"/>
            <a:endParaRPr lang="es-ES" b="1" dirty="0" smtClean="0"/>
          </a:p>
          <a:p>
            <a:pPr algn="ctr">
              <a:lnSpc>
                <a:spcPct val="150000"/>
              </a:lnSpc>
            </a:pPr>
            <a:r>
              <a:rPr lang="es-ES" sz="2000" dirty="0" smtClean="0"/>
              <a:t>La Tasa de Incidencia (TI) fue de </a:t>
            </a:r>
            <a:r>
              <a:rPr lang="es-ES" sz="2000" b="1" dirty="0" smtClean="0"/>
              <a:t>0.16.</a:t>
            </a:r>
          </a:p>
          <a:p>
            <a:pPr algn="ctr">
              <a:lnSpc>
                <a:spcPct val="150000"/>
              </a:lnSpc>
            </a:pPr>
            <a:endParaRPr lang="es-ES" dirty="0" smtClean="0"/>
          </a:p>
        </p:txBody>
      </p:sp>
      <p:cxnSp>
        <p:nvCxnSpPr>
          <p:cNvPr id="16" name="15 Conector recto de flecha"/>
          <p:cNvCxnSpPr/>
          <p:nvPr/>
        </p:nvCxnSpPr>
        <p:spPr>
          <a:xfrm>
            <a:off x="1043608" y="1052736"/>
            <a:ext cx="4824536"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7" name="16 CuadroTexto"/>
          <p:cNvSpPr txBox="1"/>
          <p:nvPr/>
        </p:nvSpPr>
        <p:spPr>
          <a:xfrm>
            <a:off x="5940152" y="332656"/>
            <a:ext cx="3131840" cy="165618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s-ES" sz="1400" dirty="0" smtClean="0"/>
              <a:t>Tiempo que estuvo en observación cada individuo.</a:t>
            </a:r>
          </a:p>
          <a:p>
            <a:pPr algn="ctr"/>
            <a:r>
              <a:rPr lang="es-ES" sz="1400" dirty="0" smtClean="0"/>
              <a:t>Ej. La persona 1 empezó a ser observada desde el 1 año , hasta 4.5 años por lo que solo fueron 3.5 años que estuvo en observación; y así consecutivamente.</a:t>
            </a:r>
          </a:p>
        </p:txBody>
      </p:sp>
      <p:sp>
        <p:nvSpPr>
          <p:cNvPr id="20485" name="Rectangle 5"/>
          <p:cNvSpPr>
            <a:spLocks noChangeArrowheads="1"/>
          </p:cNvSpPr>
          <p:nvPr/>
        </p:nvSpPr>
        <p:spPr bwMode="auto">
          <a:xfrm>
            <a:off x="0" y="1038225"/>
            <a:ext cx="9144000" cy="0"/>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20486" name="Rectangle 6"/>
          <p:cNvSpPr>
            <a:spLocks noChangeArrowheads="1"/>
          </p:cNvSpPr>
          <p:nvPr/>
        </p:nvSpPr>
        <p:spPr bwMode="auto">
          <a:xfrm>
            <a:off x="0" y="1619250"/>
            <a:ext cx="9144000" cy="0"/>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26" name="25 CuadroTexto"/>
          <p:cNvSpPr txBox="1"/>
          <p:nvPr/>
        </p:nvSpPr>
        <p:spPr>
          <a:xfrm>
            <a:off x="5940152" y="2348880"/>
            <a:ext cx="2843808" cy="83099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s-ES" sz="1600" dirty="0" smtClean="0"/>
              <a:t>En la figura, solo fueron diagnosticados 5 casos de DM.</a:t>
            </a:r>
          </a:p>
        </p:txBody>
      </p:sp>
      <p:cxnSp>
        <p:nvCxnSpPr>
          <p:cNvPr id="30" name="29 Conector recto"/>
          <p:cNvCxnSpPr/>
          <p:nvPr/>
        </p:nvCxnSpPr>
        <p:spPr>
          <a:xfrm>
            <a:off x="1043608" y="764704"/>
            <a:ext cx="0" cy="288032"/>
          </a:xfrm>
          <a:prstGeom prst="line">
            <a:avLst/>
          </a:prstGeom>
        </p:spPr>
        <p:style>
          <a:lnRef idx="2">
            <a:schemeClr val="dk1"/>
          </a:lnRef>
          <a:fillRef idx="0">
            <a:schemeClr val="dk1"/>
          </a:fillRef>
          <a:effectRef idx="1">
            <a:schemeClr val="dk1"/>
          </a:effectRef>
          <a:fontRef idx="minor">
            <a:schemeClr val="tx1"/>
          </a:fontRef>
        </p:style>
      </p:cxnSp>
      <p:cxnSp>
        <p:nvCxnSpPr>
          <p:cNvPr id="35" name="34 Conector angular"/>
          <p:cNvCxnSpPr/>
          <p:nvPr/>
        </p:nvCxnSpPr>
        <p:spPr>
          <a:xfrm>
            <a:off x="3563888" y="1628800"/>
            <a:ext cx="2304256" cy="936104"/>
          </a:xfrm>
          <a:prstGeom prst="bentConnector3">
            <a:avLst>
              <a:gd name="adj1" fmla="val 50000"/>
            </a:avLst>
          </a:prstGeom>
          <a:ln>
            <a:tailEnd type="arrow"/>
          </a:ln>
        </p:spPr>
        <p:style>
          <a:lnRef idx="2">
            <a:schemeClr val="dk1"/>
          </a:lnRef>
          <a:fillRef idx="0">
            <a:schemeClr val="dk1"/>
          </a:fillRef>
          <a:effectRef idx="1">
            <a:schemeClr val="dk1"/>
          </a:effectRef>
          <a:fontRef idx="minor">
            <a:schemeClr val="tx1"/>
          </a:fontRef>
        </p:style>
      </p:cxnSp>
      <p:sp>
        <p:nvSpPr>
          <p:cNvPr id="593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59393"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52586" y="136054"/>
            <a:ext cx="5543550" cy="628650"/>
          </a:xfrm>
          <a:prstGeom prst="rect">
            <a:avLst/>
          </a:prstGeom>
          <a:noFill/>
        </p:spPr>
      </p:pic>
      <p:sp>
        <p:nvSpPr>
          <p:cNvPr id="59395" name="Rectangle 3"/>
          <p:cNvSpPr>
            <a:spLocks noChangeArrowheads="1"/>
          </p:cNvSpPr>
          <p:nvPr/>
        </p:nvSpPr>
        <p:spPr bwMode="auto">
          <a:xfrm>
            <a:off x="0" y="10858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59397"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59396" name="Picture 4"/>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23528" y="1556792"/>
            <a:ext cx="3076575" cy="676275"/>
          </a:xfrm>
          <a:prstGeom prst="rect">
            <a:avLst/>
          </a:prstGeom>
          <a:noFill/>
        </p:spPr>
      </p:pic>
      <p:sp>
        <p:nvSpPr>
          <p:cNvPr id="59399"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59398" name="Picture 6"/>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95537" y="3212976"/>
            <a:ext cx="2016224" cy="597915"/>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Resultado de imagen para cientifico"/>
          <p:cNvPicPr>
            <a:picLocks noChangeAspect="1" noChangeArrowheads="1"/>
          </p:cNvPicPr>
          <p:nvPr/>
        </p:nvPicPr>
        <p:blipFill>
          <a:blip r:embed="rId2" cstate="print"/>
          <a:srcRect t="35280"/>
          <a:stretch>
            <a:fillRect/>
          </a:stretch>
        </p:blipFill>
        <p:spPr bwMode="auto">
          <a:xfrm>
            <a:off x="1187624" y="4293096"/>
            <a:ext cx="2276379" cy="2232248"/>
          </a:xfrm>
          <a:prstGeom prst="rect">
            <a:avLst/>
          </a:prstGeom>
          <a:noFill/>
        </p:spPr>
      </p:pic>
      <p:sp>
        <p:nvSpPr>
          <p:cNvPr id="4" name="3 CuadroTexto"/>
          <p:cNvSpPr txBox="1"/>
          <p:nvPr/>
        </p:nvSpPr>
        <p:spPr>
          <a:xfrm>
            <a:off x="179512" y="116632"/>
            <a:ext cx="4032448" cy="1200329"/>
          </a:xfrm>
          <a:prstGeom prst="rect">
            <a:avLst/>
          </a:prstGeom>
          <a:noFill/>
        </p:spPr>
        <p:txBody>
          <a:bodyPr wrap="square" rtlCol="0">
            <a:spAutoFit/>
          </a:bodyPr>
          <a:lstStyle/>
          <a:p>
            <a:pPr algn="ctr"/>
            <a:r>
              <a:rPr lang="es-ES" sz="3600" b="1" dirty="0" smtClean="0">
                <a:solidFill>
                  <a:srgbClr val="FF0000"/>
                </a:solidFill>
              </a:rPr>
              <a:t>MORTALIDAD</a:t>
            </a:r>
          </a:p>
          <a:p>
            <a:pPr algn="ctr"/>
            <a:r>
              <a:rPr lang="es-ES" sz="3600" b="1" dirty="0" smtClean="0">
                <a:solidFill>
                  <a:srgbClr val="FF0000"/>
                </a:solidFill>
              </a:rPr>
              <a:t>GENERAL</a:t>
            </a:r>
            <a:endParaRPr lang="es-ES" sz="3600" b="1" dirty="0">
              <a:solidFill>
                <a:srgbClr val="FF0000"/>
              </a:solidFill>
            </a:endParaRPr>
          </a:p>
        </p:txBody>
      </p:sp>
      <p:sp>
        <p:nvSpPr>
          <p:cNvPr id="5" name="4 Llamada de nube"/>
          <p:cNvSpPr/>
          <p:nvPr/>
        </p:nvSpPr>
        <p:spPr>
          <a:xfrm>
            <a:off x="2699792" y="692696"/>
            <a:ext cx="5976664" cy="3456384"/>
          </a:xfrm>
          <a:prstGeom prst="cloudCallout">
            <a:avLst>
              <a:gd name="adj1" fmla="val -37207"/>
              <a:gd name="adj2" fmla="val 79187"/>
            </a:avLst>
          </a:prstGeom>
          <a:ln w="57150"/>
        </p:spPr>
        <p:style>
          <a:lnRef idx="2">
            <a:schemeClr val="accent6"/>
          </a:lnRef>
          <a:fillRef idx="1">
            <a:schemeClr val="lt1"/>
          </a:fillRef>
          <a:effectRef idx="0">
            <a:schemeClr val="accent6"/>
          </a:effectRef>
          <a:fontRef idx="minor">
            <a:schemeClr val="dk1"/>
          </a:fontRef>
        </p:style>
        <p:txBody>
          <a:bodyPr rtlCol="0" anchor="ctr"/>
          <a:lstStyle/>
          <a:p>
            <a:pPr algn="ctr"/>
            <a:r>
              <a:rPr lang="es-ES" sz="2400" dirty="0" smtClean="0">
                <a:latin typeface="Comic Sans MS" pitchFamily="66" charset="0"/>
              </a:rPr>
              <a:t>Volumen de muertes ocurridas por todas las causas de enfermedad, en todos los grupos de edad y para ambos sexos.</a:t>
            </a:r>
            <a:endParaRPr lang="es-ES" sz="2400" dirty="0">
              <a:latin typeface="Comic Sans MS" pitchFamily="66"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1025"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79512" y="2636912"/>
            <a:ext cx="8511179" cy="1296144"/>
          </a:xfrm>
          <a:prstGeom prst="rect">
            <a:avLst/>
          </a:prstGeom>
        </p:spPr>
        <p:style>
          <a:lnRef idx="2">
            <a:schemeClr val="accent6"/>
          </a:lnRef>
          <a:fillRef idx="1">
            <a:schemeClr val="lt1"/>
          </a:fillRef>
          <a:effectRef idx="0">
            <a:schemeClr val="accent6"/>
          </a:effectRef>
          <a:fontRef idx="minor">
            <a:schemeClr val="dk1"/>
          </a:fontRef>
        </p:style>
      </p:pic>
      <p:sp>
        <p:nvSpPr>
          <p:cNvPr id="4" name="3 Título"/>
          <p:cNvSpPr txBox="1">
            <a:spLocks/>
          </p:cNvSpPr>
          <p:nvPr/>
        </p:nvSpPr>
        <p:spPr>
          <a:xfrm>
            <a:off x="467544" y="773832"/>
            <a:ext cx="7776864" cy="1143000"/>
          </a:xfrm>
          <a:prstGeom prst="rect">
            <a:avLst/>
          </a:prstGeom>
        </p:spPr>
        <p:txBody>
          <a:bodyP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S" sz="3200" b="1" cap="small" noProof="0" dirty="0" smtClean="0">
                <a:solidFill>
                  <a:schemeClr val="accent2">
                    <a:lumMod val="75000"/>
                  </a:schemeClr>
                </a:solidFill>
                <a:latin typeface="+mj-lt"/>
                <a:ea typeface="+mj-ea"/>
                <a:cs typeface="+mj-cs"/>
              </a:rPr>
              <a:t>TASA DE MORTALIDAD GENERAL</a:t>
            </a:r>
            <a:endParaRPr kumimoji="0" lang="es-ES" sz="3200" b="1" i="0" u="none" strike="noStrike" kern="1200" cap="small" spc="0" normalizeH="0" baseline="0" noProof="0" dirty="0">
              <a:ln>
                <a:noFill/>
              </a:ln>
              <a:solidFill>
                <a:schemeClr val="accent2">
                  <a:lumMod val="75000"/>
                </a:schemeClr>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Resultado de imagen para cientifico"/>
          <p:cNvPicPr>
            <a:picLocks noChangeAspect="1" noChangeArrowheads="1"/>
          </p:cNvPicPr>
          <p:nvPr/>
        </p:nvPicPr>
        <p:blipFill>
          <a:blip r:embed="rId2" cstate="print"/>
          <a:srcRect t="35280"/>
          <a:stretch>
            <a:fillRect/>
          </a:stretch>
        </p:blipFill>
        <p:spPr bwMode="auto">
          <a:xfrm>
            <a:off x="1187624" y="4293096"/>
            <a:ext cx="2276379" cy="2232248"/>
          </a:xfrm>
          <a:prstGeom prst="rect">
            <a:avLst/>
          </a:prstGeom>
          <a:noFill/>
        </p:spPr>
      </p:pic>
      <p:sp>
        <p:nvSpPr>
          <p:cNvPr id="4" name="3 CuadroTexto"/>
          <p:cNvSpPr txBox="1"/>
          <p:nvPr/>
        </p:nvSpPr>
        <p:spPr>
          <a:xfrm>
            <a:off x="35496" y="140439"/>
            <a:ext cx="4032448" cy="1200329"/>
          </a:xfrm>
          <a:prstGeom prst="rect">
            <a:avLst/>
          </a:prstGeom>
          <a:noFill/>
        </p:spPr>
        <p:txBody>
          <a:bodyPr wrap="square" rtlCol="0">
            <a:spAutoFit/>
          </a:bodyPr>
          <a:lstStyle/>
          <a:p>
            <a:pPr algn="ctr"/>
            <a:r>
              <a:rPr lang="es-ES" sz="3600" b="1" dirty="0" smtClean="0">
                <a:solidFill>
                  <a:srgbClr val="FF0000"/>
                </a:solidFill>
              </a:rPr>
              <a:t>MORTALIDAD ESPECÍFICA</a:t>
            </a:r>
            <a:endParaRPr lang="es-ES" sz="3600" b="1" dirty="0">
              <a:solidFill>
                <a:srgbClr val="FF0000"/>
              </a:solidFill>
            </a:endParaRPr>
          </a:p>
        </p:txBody>
      </p:sp>
      <p:sp>
        <p:nvSpPr>
          <p:cNvPr id="5" name="4 Llamada de nube"/>
          <p:cNvSpPr/>
          <p:nvPr/>
        </p:nvSpPr>
        <p:spPr>
          <a:xfrm>
            <a:off x="2699792" y="1052736"/>
            <a:ext cx="5976664" cy="3456384"/>
          </a:xfrm>
          <a:prstGeom prst="cloudCallout">
            <a:avLst>
              <a:gd name="adj1" fmla="val -37207"/>
              <a:gd name="adj2" fmla="val 63585"/>
            </a:avLst>
          </a:prstGeom>
          <a:ln w="57150"/>
        </p:spPr>
        <p:style>
          <a:lnRef idx="2">
            <a:schemeClr val="accent6"/>
          </a:lnRef>
          <a:fillRef idx="1">
            <a:schemeClr val="lt1"/>
          </a:fillRef>
          <a:effectRef idx="0">
            <a:schemeClr val="accent6"/>
          </a:effectRef>
          <a:fontRef idx="minor">
            <a:schemeClr val="dk1"/>
          </a:fontRef>
        </p:style>
        <p:txBody>
          <a:bodyPr rtlCol="0" anchor="ctr"/>
          <a:lstStyle/>
          <a:p>
            <a:pPr algn="ctr"/>
            <a:r>
              <a:rPr lang="es-ES" sz="2400" dirty="0" smtClean="0">
                <a:latin typeface="Comic Sans MS" pitchFamily="66" charset="0"/>
              </a:rPr>
              <a:t>Se utilizan cuando existen razones para suponer que la mortalidad puede variar entre los distintos subgrupos de la población.</a:t>
            </a:r>
            <a:endParaRPr lang="es-ES" sz="2400" dirty="0">
              <a:latin typeface="Comic Sans MS" pitchFamily="66"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891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pSp>
        <p:nvGrpSpPr>
          <p:cNvPr id="12" name="11 Grupo"/>
          <p:cNvGrpSpPr/>
          <p:nvPr/>
        </p:nvGrpSpPr>
        <p:grpSpPr>
          <a:xfrm>
            <a:off x="179512" y="2564903"/>
            <a:ext cx="8366592" cy="2106817"/>
            <a:chOff x="179512" y="2132857"/>
            <a:chExt cx="8366592" cy="2106817"/>
          </a:xfrm>
        </p:grpSpPr>
        <p:grpSp>
          <p:nvGrpSpPr>
            <p:cNvPr id="14" name="3 Grupo"/>
            <p:cNvGrpSpPr/>
            <p:nvPr/>
          </p:nvGrpSpPr>
          <p:grpSpPr>
            <a:xfrm>
              <a:off x="179512" y="2132857"/>
              <a:ext cx="8366592" cy="2106817"/>
              <a:chOff x="360809" y="2631766"/>
              <a:chExt cx="8366592" cy="1541789"/>
            </a:xfrm>
          </p:grpSpPr>
          <p:sp>
            <p:nvSpPr>
              <p:cNvPr id="16" name="Text Box 3"/>
              <p:cNvSpPr txBox="1">
                <a:spLocks noChangeArrowheads="1"/>
              </p:cNvSpPr>
              <p:nvPr/>
            </p:nvSpPr>
            <p:spPr bwMode="auto">
              <a:xfrm>
                <a:off x="1389285" y="2631766"/>
                <a:ext cx="5956300" cy="77705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a:r>
                  <a:rPr lang="es-ES_tradnl" sz="2100" b="1" dirty="0" smtClean="0"/>
                  <a:t>Total de muertes en un grupo de edad y sexo específico de la población durante un período dado</a:t>
                </a:r>
                <a:endParaRPr lang="es-ES_tradnl" sz="2100" b="1" dirty="0"/>
              </a:p>
            </p:txBody>
          </p:sp>
          <p:sp>
            <p:nvSpPr>
              <p:cNvPr id="17" name="Text Box 5"/>
              <p:cNvSpPr txBox="1">
                <a:spLocks noChangeArrowheads="1"/>
              </p:cNvSpPr>
              <p:nvPr/>
            </p:nvSpPr>
            <p:spPr bwMode="auto">
              <a:xfrm>
                <a:off x="360809" y="3347840"/>
                <a:ext cx="1013419" cy="33785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s-ES_tradnl" sz="2400" b="1" i="1" dirty="0" smtClean="0"/>
                  <a:t>TME=</a:t>
                </a:r>
                <a:endParaRPr lang="es-ES_tradnl" sz="2400" b="1" i="1" dirty="0"/>
              </a:p>
            </p:txBody>
          </p:sp>
          <p:sp>
            <p:nvSpPr>
              <p:cNvPr id="18" name="Text Box 6"/>
              <p:cNvSpPr txBox="1">
                <a:spLocks noChangeArrowheads="1"/>
              </p:cNvSpPr>
              <p:nvPr/>
            </p:nvSpPr>
            <p:spPr bwMode="auto">
              <a:xfrm>
                <a:off x="7516813" y="3347840"/>
                <a:ext cx="1210588" cy="33785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s-ES_tradnl" sz="2400" b="1" dirty="0"/>
                  <a:t>(X </a:t>
                </a:r>
                <a:r>
                  <a:rPr lang="es-ES_tradnl" sz="2400" b="1" dirty="0" smtClean="0"/>
                  <a:t>10n)</a:t>
                </a:r>
                <a:endParaRPr lang="es-ES_tradnl" sz="2400" b="1" dirty="0"/>
              </a:p>
            </p:txBody>
          </p:sp>
          <p:sp>
            <p:nvSpPr>
              <p:cNvPr id="19" name="Text Box 7"/>
              <p:cNvSpPr txBox="1">
                <a:spLocks noChangeArrowheads="1"/>
              </p:cNvSpPr>
              <p:nvPr/>
            </p:nvSpPr>
            <p:spPr bwMode="auto">
              <a:xfrm>
                <a:off x="1368921" y="3632993"/>
                <a:ext cx="6129338" cy="5405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a:r>
                  <a:rPr lang="es-ES_tradnl" sz="2100" b="1" dirty="0" smtClean="0"/>
                  <a:t>Población total estimada del mismo grupo de edad y sexo en el mismo período</a:t>
                </a:r>
                <a:endParaRPr lang="es-ES_tradnl" sz="2100" b="1" dirty="0"/>
              </a:p>
            </p:txBody>
          </p:sp>
        </p:grpSp>
        <p:cxnSp>
          <p:nvCxnSpPr>
            <p:cNvPr id="15" name="14 Conector recto"/>
            <p:cNvCxnSpPr/>
            <p:nvPr/>
          </p:nvCxnSpPr>
          <p:spPr>
            <a:xfrm>
              <a:off x="1115616" y="3356992"/>
              <a:ext cx="6120680" cy="0"/>
            </a:xfrm>
            <a:prstGeom prst="line">
              <a:avLst/>
            </a:prstGeom>
            <a:ln w="57150"/>
          </p:spPr>
          <p:style>
            <a:lnRef idx="3">
              <a:schemeClr val="accent1"/>
            </a:lnRef>
            <a:fillRef idx="0">
              <a:schemeClr val="accent1"/>
            </a:fillRef>
            <a:effectRef idx="2">
              <a:schemeClr val="accent1"/>
            </a:effectRef>
            <a:fontRef idx="minor">
              <a:schemeClr val="tx1"/>
            </a:fontRef>
          </p:style>
        </p:cxnSp>
      </p:grpSp>
      <p:sp>
        <p:nvSpPr>
          <p:cNvPr id="20" name="3 Título"/>
          <p:cNvSpPr txBox="1">
            <a:spLocks/>
          </p:cNvSpPr>
          <p:nvPr/>
        </p:nvSpPr>
        <p:spPr>
          <a:xfrm>
            <a:off x="323528" y="773832"/>
            <a:ext cx="8352928" cy="1143000"/>
          </a:xfrm>
          <a:prstGeom prst="rect">
            <a:avLst/>
          </a:prstGeom>
        </p:spPr>
        <p:txBody>
          <a:bodyP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S" sz="3200" b="1" cap="small" noProof="0" dirty="0" smtClean="0">
                <a:solidFill>
                  <a:schemeClr val="accent2">
                    <a:lumMod val="75000"/>
                  </a:schemeClr>
                </a:solidFill>
                <a:latin typeface="+mj-lt"/>
                <a:ea typeface="+mj-ea"/>
                <a:cs typeface="+mj-cs"/>
              </a:rPr>
              <a:t>TASA DE MORTALIDAD ESPECÍFICA</a:t>
            </a:r>
            <a:endParaRPr kumimoji="0" lang="es-ES" sz="3200" b="1" i="0" u="none" strike="noStrike" kern="1200" cap="small" spc="0" normalizeH="0" baseline="0" noProof="0" dirty="0">
              <a:ln>
                <a:noFill/>
              </a:ln>
              <a:solidFill>
                <a:schemeClr val="accent2">
                  <a:lumMod val="75000"/>
                </a:schemeClr>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Resultado de imagen para cientifico"/>
          <p:cNvPicPr>
            <a:picLocks noChangeAspect="1" noChangeArrowheads="1"/>
          </p:cNvPicPr>
          <p:nvPr/>
        </p:nvPicPr>
        <p:blipFill>
          <a:blip r:embed="rId2" cstate="print"/>
          <a:srcRect t="35280"/>
          <a:stretch>
            <a:fillRect/>
          </a:stretch>
        </p:blipFill>
        <p:spPr bwMode="auto">
          <a:xfrm>
            <a:off x="1187624" y="4293096"/>
            <a:ext cx="2276379" cy="2232248"/>
          </a:xfrm>
          <a:prstGeom prst="rect">
            <a:avLst/>
          </a:prstGeom>
          <a:noFill/>
        </p:spPr>
      </p:pic>
      <p:sp>
        <p:nvSpPr>
          <p:cNvPr id="4" name="3 CuadroTexto"/>
          <p:cNvSpPr txBox="1"/>
          <p:nvPr/>
        </p:nvSpPr>
        <p:spPr>
          <a:xfrm>
            <a:off x="179512" y="334397"/>
            <a:ext cx="4032448" cy="646331"/>
          </a:xfrm>
          <a:prstGeom prst="rect">
            <a:avLst/>
          </a:prstGeom>
          <a:noFill/>
        </p:spPr>
        <p:txBody>
          <a:bodyPr wrap="square" rtlCol="0">
            <a:spAutoFit/>
          </a:bodyPr>
          <a:lstStyle/>
          <a:p>
            <a:pPr algn="ctr"/>
            <a:r>
              <a:rPr lang="es-ES" sz="3600" b="1" dirty="0" smtClean="0">
                <a:solidFill>
                  <a:srgbClr val="FF0000"/>
                </a:solidFill>
              </a:rPr>
              <a:t>LETALIDAD</a:t>
            </a:r>
          </a:p>
        </p:txBody>
      </p:sp>
      <p:sp>
        <p:nvSpPr>
          <p:cNvPr id="5" name="4 Llamada de nube"/>
          <p:cNvSpPr/>
          <p:nvPr/>
        </p:nvSpPr>
        <p:spPr>
          <a:xfrm>
            <a:off x="2699792" y="692696"/>
            <a:ext cx="5976664" cy="3456384"/>
          </a:xfrm>
          <a:prstGeom prst="cloudCallout">
            <a:avLst>
              <a:gd name="adj1" fmla="val -37207"/>
              <a:gd name="adj2" fmla="val 79187"/>
            </a:avLst>
          </a:prstGeom>
          <a:ln w="57150"/>
        </p:spPr>
        <p:style>
          <a:lnRef idx="2">
            <a:schemeClr val="accent6"/>
          </a:lnRef>
          <a:fillRef idx="1">
            <a:schemeClr val="lt1"/>
          </a:fillRef>
          <a:effectRef idx="0">
            <a:schemeClr val="accent6"/>
          </a:effectRef>
          <a:fontRef idx="minor">
            <a:schemeClr val="dk1"/>
          </a:fontRef>
        </p:style>
        <p:txBody>
          <a:bodyPr rtlCol="0" anchor="ctr"/>
          <a:lstStyle/>
          <a:p>
            <a:pPr algn="ctr"/>
            <a:r>
              <a:rPr lang="es-ES" sz="2400" dirty="0" smtClean="0">
                <a:latin typeface="Comic Sans MS" pitchFamily="66" charset="0"/>
              </a:rPr>
              <a:t>Proporción de casos de una enfermedad que resultan mortales con respecto al total de casos de un período especificado.</a:t>
            </a:r>
            <a:endParaRPr lang="es-ES" sz="2400" dirty="0">
              <a:latin typeface="Comic Sans MS" pitchFamily="66"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179512" y="2906363"/>
            <a:ext cx="8366592" cy="1765356"/>
            <a:chOff x="179512" y="2474317"/>
            <a:chExt cx="8366592" cy="1765356"/>
          </a:xfrm>
        </p:grpSpPr>
        <p:grpSp>
          <p:nvGrpSpPr>
            <p:cNvPr id="3" name="3 Grupo"/>
            <p:cNvGrpSpPr/>
            <p:nvPr/>
          </p:nvGrpSpPr>
          <p:grpSpPr>
            <a:xfrm>
              <a:off x="179512" y="2474317"/>
              <a:ext cx="8366592" cy="1765356"/>
              <a:chOff x="360809" y="2881649"/>
              <a:chExt cx="8366592" cy="1291904"/>
            </a:xfrm>
          </p:grpSpPr>
          <p:sp>
            <p:nvSpPr>
              <p:cNvPr id="5" name="Text Box 3"/>
              <p:cNvSpPr txBox="1">
                <a:spLocks noChangeArrowheads="1"/>
              </p:cNvSpPr>
              <p:nvPr/>
            </p:nvSpPr>
            <p:spPr bwMode="auto">
              <a:xfrm>
                <a:off x="1389285" y="2881649"/>
                <a:ext cx="5956300" cy="54056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a:r>
                  <a:rPr lang="es-ES_tradnl" sz="2100" b="1" dirty="0" smtClean="0"/>
                  <a:t># de muertes por una enfermedad en un período determinado</a:t>
                </a:r>
                <a:endParaRPr lang="es-ES_tradnl" sz="2100" b="1" dirty="0"/>
              </a:p>
            </p:txBody>
          </p:sp>
          <p:sp>
            <p:nvSpPr>
              <p:cNvPr id="6" name="Text Box 5"/>
              <p:cNvSpPr txBox="1">
                <a:spLocks noChangeArrowheads="1"/>
              </p:cNvSpPr>
              <p:nvPr/>
            </p:nvSpPr>
            <p:spPr bwMode="auto">
              <a:xfrm>
                <a:off x="360809" y="3347840"/>
                <a:ext cx="739305" cy="33785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s-ES_tradnl" sz="2400" b="1" i="1" dirty="0" smtClean="0"/>
                  <a:t>TL=</a:t>
                </a:r>
                <a:endParaRPr lang="es-ES_tradnl" sz="2400" b="1" i="1" dirty="0"/>
              </a:p>
            </p:txBody>
          </p:sp>
          <p:sp>
            <p:nvSpPr>
              <p:cNvPr id="7" name="Text Box 6"/>
              <p:cNvSpPr txBox="1">
                <a:spLocks noChangeArrowheads="1"/>
              </p:cNvSpPr>
              <p:nvPr/>
            </p:nvSpPr>
            <p:spPr bwMode="auto">
              <a:xfrm>
                <a:off x="7516813" y="3347840"/>
                <a:ext cx="1210588" cy="33785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s-ES_tradnl" sz="2400" b="1" dirty="0"/>
                  <a:t>(X </a:t>
                </a:r>
                <a:r>
                  <a:rPr lang="es-ES_tradnl" sz="2400" b="1" dirty="0" smtClean="0"/>
                  <a:t>10n)</a:t>
                </a:r>
                <a:endParaRPr lang="es-ES_tradnl" sz="2400" b="1" dirty="0"/>
              </a:p>
            </p:txBody>
          </p:sp>
          <p:sp>
            <p:nvSpPr>
              <p:cNvPr id="8" name="Text Box 7"/>
              <p:cNvSpPr txBox="1">
                <a:spLocks noChangeArrowheads="1"/>
              </p:cNvSpPr>
              <p:nvPr/>
            </p:nvSpPr>
            <p:spPr bwMode="auto">
              <a:xfrm>
                <a:off x="1368921" y="3632992"/>
                <a:ext cx="6129338" cy="54056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a:r>
                  <a:rPr lang="es-ES_tradnl" sz="2100" b="1" dirty="0" smtClean="0"/>
                  <a:t># de casos diagnosticados de la misma enfermedad en el mismo período</a:t>
                </a:r>
                <a:endParaRPr lang="es-ES_tradnl" sz="2100" b="1" dirty="0"/>
              </a:p>
            </p:txBody>
          </p:sp>
        </p:grpSp>
        <p:cxnSp>
          <p:nvCxnSpPr>
            <p:cNvPr id="4" name="3 Conector recto"/>
            <p:cNvCxnSpPr/>
            <p:nvPr/>
          </p:nvCxnSpPr>
          <p:spPr>
            <a:xfrm>
              <a:off x="1115616" y="3356992"/>
              <a:ext cx="6120680" cy="0"/>
            </a:xfrm>
            <a:prstGeom prst="line">
              <a:avLst/>
            </a:prstGeom>
            <a:ln w="57150"/>
          </p:spPr>
          <p:style>
            <a:lnRef idx="3">
              <a:schemeClr val="accent1"/>
            </a:lnRef>
            <a:fillRef idx="0">
              <a:schemeClr val="accent1"/>
            </a:fillRef>
            <a:effectRef idx="2">
              <a:schemeClr val="accent1"/>
            </a:effectRef>
            <a:fontRef idx="minor">
              <a:schemeClr val="tx1"/>
            </a:fontRef>
          </p:style>
        </p:cxnSp>
      </p:grpSp>
      <p:sp>
        <p:nvSpPr>
          <p:cNvPr id="9" name="3 Título"/>
          <p:cNvSpPr txBox="1">
            <a:spLocks/>
          </p:cNvSpPr>
          <p:nvPr/>
        </p:nvSpPr>
        <p:spPr>
          <a:xfrm>
            <a:off x="323528" y="773832"/>
            <a:ext cx="8352928" cy="1143000"/>
          </a:xfrm>
          <a:prstGeom prst="rect">
            <a:avLst/>
          </a:prstGeom>
        </p:spPr>
        <p:txBody>
          <a:bodyP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S" sz="3200" b="1" cap="small" noProof="0" dirty="0" smtClean="0">
                <a:solidFill>
                  <a:schemeClr val="accent2">
                    <a:lumMod val="75000"/>
                  </a:schemeClr>
                </a:solidFill>
                <a:latin typeface="+mj-lt"/>
                <a:ea typeface="+mj-ea"/>
                <a:cs typeface="+mj-cs"/>
              </a:rPr>
              <a:t>TASA DE LETALIDAD</a:t>
            </a:r>
            <a:endParaRPr kumimoji="0" lang="es-ES" sz="3200" b="1" i="0" u="none" strike="noStrike" kern="1200" cap="small" spc="0" normalizeH="0" baseline="0" noProof="0" dirty="0">
              <a:ln>
                <a:noFill/>
              </a:ln>
              <a:solidFill>
                <a:schemeClr val="accent2">
                  <a:lumMod val="75000"/>
                </a:schemeClr>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86000" y="1519426"/>
            <a:ext cx="6172200" cy="2053590"/>
          </a:xfrm>
        </p:spPr>
        <p:txBody>
          <a:bodyPr>
            <a:normAutofit/>
          </a:bodyPr>
          <a:lstStyle/>
          <a:p>
            <a:pPr algn="ctr"/>
            <a:r>
              <a:rPr lang="es-ES" sz="6000" dirty="0" smtClean="0"/>
              <a:t>MEDIDAS DE ASOCIACIÓN</a:t>
            </a:r>
            <a:endParaRPr lang="es-ES" sz="6000"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a:bodyPr>
          <a:lstStyle/>
          <a:p>
            <a:r>
              <a:rPr lang="es-ES" b="1" dirty="0" smtClean="0"/>
              <a:t>MEDIDAS DE ASOCIACIÓN</a:t>
            </a:r>
            <a:endParaRPr lang="es-ES" b="1" dirty="0"/>
          </a:p>
        </p:txBody>
      </p:sp>
      <p:sp>
        <p:nvSpPr>
          <p:cNvPr id="4" name="3 Esquina doblada"/>
          <p:cNvSpPr/>
          <p:nvPr/>
        </p:nvSpPr>
        <p:spPr>
          <a:xfrm>
            <a:off x="1835696" y="1916832"/>
            <a:ext cx="6120680" cy="3960440"/>
          </a:xfrm>
          <a:prstGeom prst="foldedCorner">
            <a:avLst/>
          </a:prstGeom>
          <a:ln w="76200"/>
        </p:spPr>
        <p:style>
          <a:lnRef idx="2">
            <a:schemeClr val="accent2"/>
          </a:lnRef>
          <a:fillRef idx="1">
            <a:schemeClr val="lt1"/>
          </a:fillRef>
          <a:effectRef idx="0">
            <a:schemeClr val="accent2"/>
          </a:effectRef>
          <a:fontRef idx="minor">
            <a:schemeClr val="dk1"/>
          </a:fontRef>
        </p:style>
        <p:txBody>
          <a:bodyPr rtlCol="0" anchor="ctr"/>
          <a:lstStyle/>
          <a:p>
            <a:pPr algn="ctr"/>
            <a:endParaRPr lang="es-ES" sz="2800" dirty="0" smtClean="0"/>
          </a:p>
          <a:p>
            <a:pPr algn="ctr"/>
            <a:r>
              <a:rPr lang="es-ES" sz="2800" dirty="0" smtClean="0"/>
              <a:t>Son indicadores epidemiológicos que evalúan la fuerza con la que una enfermedad o evento de salud (que se presume como efecto) se asocia o relaciona con un determinado factor que se presume como causa.</a:t>
            </a:r>
            <a:endParaRPr lang="es-ES" sz="2800" dirty="0"/>
          </a:p>
        </p:txBody>
      </p:sp>
    </p:spTree>
    <p:extLst>
      <p:ext uri="{BB962C8B-B14F-4D97-AF65-F5344CB8AC3E}">
        <p14:creationId xmlns:p14="http://schemas.microsoft.com/office/powerpoint/2010/main" xmlns="" val="36522991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332656"/>
            <a:ext cx="7024744" cy="1143000"/>
          </a:xfrm>
        </p:spPr>
        <p:txBody>
          <a:bodyPr/>
          <a:lstStyle/>
          <a:p>
            <a:pPr algn="ctr"/>
            <a:r>
              <a:rPr lang="es-ES" b="1" dirty="0" smtClean="0">
                <a:solidFill>
                  <a:srgbClr val="0070C0"/>
                </a:solidFill>
              </a:rPr>
              <a:t>Contenido sintético</a:t>
            </a:r>
            <a:endParaRPr lang="es-ES" b="1" dirty="0">
              <a:solidFill>
                <a:srgbClr val="0070C0"/>
              </a:solidFill>
            </a:endParaRPr>
          </a:p>
        </p:txBody>
      </p:sp>
      <p:sp>
        <p:nvSpPr>
          <p:cNvPr id="3" name="2 Marcador de contenido"/>
          <p:cNvSpPr>
            <a:spLocks noGrp="1"/>
          </p:cNvSpPr>
          <p:nvPr>
            <p:ph idx="1"/>
          </p:nvPr>
        </p:nvSpPr>
        <p:spPr>
          <a:xfrm>
            <a:off x="755576" y="4941168"/>
            <a:ext cx="7632848" cy="1440160"/>
          </a:xfrm>
        </p:spPr>
        <p:txBody>
          <a:bodyPr>
            <a:normAutofit/>
          </a:bodyPr>
          <a:lstStyle/>
          <a:p>
            <a:pPr algn="ctr">
              <a:buNone/>
            </a:pPr>
            <a:r>
              <a:rPr lang="es-ES" sz="2000" i="1" dirty="0" smtClean="0">
                <a:solidFill>
                  <a:schemeClr val="tx1"/>
                </a:solidFill>
              </a:rPr>
              <a:t>Objetivo de la Unidad de Competencia:</a:t>
            </a:r>
          </a:p>
          <a:p>
            <a:pPr algn="ctr">
              <a:buNone/>
            </a:pPr>
            <a:r>
              <a:rPr lang="es-ES" sz="2000" b="0" dirty="0" smtClean="0"/>
              <a:t>El discente </a:t>
            </a:r>
            <a:r>
              <a:rPr lang="es-ES" sz="2000" b="0" dirty="0" smtClean="0"/>
              <a:t>analizará datos de una población para poder describir la situación de salud de la población.</a:t>
            </a:r>
            <a:endParaRPr lang="es-ES" i="1" dirty="0"/>
          </a:p>
        </p:txBody>
      </p:sp>
      <p:sp>
        <p:nvSpPr>
          <p:cNvPr id="4" name="3 Rectángulo"/>
          <p:cNvSpPr/>
          <p:nvPr/>
        </p:nvSpPr>
        <p:spPr>
          <a:xfrm>
            <a:off x="1043608" y="1916832"/>
            <a:ext cx="2736304" cy="1584176"/>
          </a:xfrm>
          <a:prstGeom prst="rect">
            <a:avLst/>
          </a:prstGeom>
          <a:ln w="57150"/>
        </p:spPr>
        <p:style>
          <a:lnRef idx="2">
            <a:schemeClr val="accent1"/>
          </a:lnRef>
          <a:fillRef idx="1">
            <a:schemeClr val="lt1"/>
          </a:fillRef>
          <a:effectRef idx="0">
            <a:schemeClr val="accent1"/>
          </a:effectRef>
          <a:fontRef idx="minor">
            <a:schemeClr val="dk1"/>
          </a:fontRef>
        </p:style>
        <p:txBody>
          <a:bodyPr rtlCol="0" anchor="ctr"/>
          <a:lstStyle/>
          <a:p>
            <a:pPr algn="ctr"/>
            <a:r>
              <a:rPr lang="es-ES" sz="2400" dirty="0" smtClean="0"/>
              <a:t>Medidas de frecuencia, asociación e impacto potencial</a:t>
            </a:r>
            <a:endParaRPr lang="es-ES" sz="2400" dirty="0"/>
          </a:p>
        </p:txBody>
      </p:sp>
      <p:cxnSp>
        <p:nvCxnSpPr>
          <p:cNvPr id="6" name="5 Conector angular"/>
          <p:cNvCxnSpPr/>
          <p:nvPr/>
        </p:nvCxnSpPr>
        <p:spPr>
          <a:xfrm>
            <a:off x="3851920" y="2708920"/>
            <a:ext cx="1368152" cy="936104"/>
          </a:xfrm>
          <a:prstGeom prst="bentConnector3">
            <a:avLst>
              <a:gd name="adj1" fmla="val 50000"/>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 name="6 Rectángulo"/>
          <p:cNvSpPr/>
          <p:nvPr/>
        </p:nvSpPr>
        <p:spPr>
          <a:xfrm>
            <a:off x="5292080" y="2852936"/>
            <a:ext cx="2736304" cy="1584176"/>
          </a:xfrm>
          <a:prstGeom prst="rect">
            <a:avLst/>
          </a:prstGeom>
          <a:ln w="57150"/>
        </p:spPr>
        <p:style>
          <a:lnRef idx="2">
            <a:schemeClr val="accent3"/>
          </a:lnRef>
          <a:fillRef idx="1">
            <a:schemeClr val="lt1"/>
          </a:fillRef>
          <a:effectRef idx="0">
            <a:schemeClr val="accent3"/>
          </a:effectRef>
          <a:fontRef idx="minor">
            <a:schemeClr val="dk1"/>
          </a:fontRef>
        </p:style>
        <p:txBody>
          <a:bodyPr rtlCol="0" anchor="ctr"/>
          <a:lstStyle/>
          <a:p>
            <a:pPr algn="ctr"/>
            <a:r>
              <a:rPr lang="es-ES" sz="2400" dirty="0" smtClean="0"/>
              <a:t>Diseño de estudios epidemiológicos</a:t>
            </a:r>
            <a:endParaRPr lang="es-ES" sz="24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0" y="332656"/>
          <a:ext cx="9144000" cy="63813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ChangeArrowheads="1"/>
          </p:cNvSpPr>
          <p:nvPr/>
        </p:nvSpPr>
        <p:spPr bwMode="auto">
          <a:xfrm>
            <a:off x="1868488" y="635000"/>
            <a:ext cx="667067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r"/>
            <a:r>
              <a:rPr lang="es-ES" sz="2400" b="1" dirty="0">
                <a:solidFill>
                  <a:schemeClr val="bg1"/>
                </a:solidFill>
              </a:rPr>
              <a:t>Medidas de Asociación Relativa o de Efecto</a:t>
            </a:r>
          </a:p>
        </p:txBody>
      </p:sp>
      <p:sp>
        <p:nvSpPr>
          <p:cNvPr id="102403" name="Rectangle 3"/>
          <p:cNvSpPr>
            <a:spLocks noChangeArrowheads="1"/>
          </p:cNvSpPr>
          <p:nvPr/>
        </p:nvSpPr>
        <p:spPr bwMode="auto">
          <a:xfrm>
            <a:off x="467544" y="404664"/>
            <a:ext cx="7920881" cy="59708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r>
              <a:rPr lang="es-MX" sz="2000" dirty="0"/>
              <a:t>Estas medidas </a:t>
            </a:r>
            <a:r>
              <a:rPr lang="es-MX" sz="2000" b="1" i="1" dirty="0"/>
              <a:t>estiman la magnitud de la asociación entre la exposición y la enfermedad o el evento</a:t>
            </a:r>
            <a:r>
              <a:rPr lang="es-MX" sz="2000" dirty="0"/>
              <a:t>, e indican cuán mayor es la probabilidad de que el grupo expuesto desarrolle la enfermedad o el </a:t>
            </a:r>
            <a:r>
              <a:rPr lang="es-MX" sz="2000" dirty="0" smtClean="0"/>
              <a:t>evento, </a:t>
            </a:r>
            <a:r>
              <a:rPr lang="es-MX" sz="2000" dirty="0"/>
              <a:t>con respecto al </a:t>
            </a:r>
            <a:r>
              <a:rPr lang="es-MX" sz="2000" dirty="0" smtClean="0"/>
              <a:t>grupo no </a:t>
            </a:r>
            <a:r>
              <a:rPr lang="es-MX" sz="2000" dirty="0"/>
              <a:t>expuesto.</a:t>
            </a:r>
          </a:p>
          <a:p>
            <a:pPr algn="l"/>
            <a:endParaRPr lang="es-MX" dirty="0" smtClean="0"/>
          </a:p>
          <a:p>
            <a:pPr algn="l"/>
            <a:endParaRPr lang="es-MX" dirty="0" smtClean="0"/>
          </a:p>
          <a:p>
            <a:pPr algn="l"/>
            <a:endParaRPr lang="es-MX" dirty="0"/>
          </a:p>
          <a:p>
            <a:pPr algn="l"/>
            <a:r>
              <a:rPr lang="es-MX" sz="2000" dirty="0" smtClean="0"/>
              <a:t>Dentro </a:t>
            </a:r>
            <a:r>
              <a:rPr lang="es-MX" sz="2000" dirty="0"/>
              <a:t>de estas </a:t>
            </a:r>
            <a:r>
              <a:rPr lang="es-MX" sz="2000" dirty="0" smtClean="0"/>
              <a:t>medidas las </a:t>
            </a:r>
            <a:r>
              <a:rPr lang="es-MX" sz="2000" dirty="0"/>
              <a:t>más usuales son: </a:t>
            </a:r>
            <a:endParaRPr lang="es-MX" sz="2000" dirty="0" smtClean="0"/>
          </a:p>
          <a:p>
            <a:pPr algn="l"/>
            <a:endParaRPr lang="es-MX" sz="2000" dirty="0" smtClean="0"/>
          </a:p>
          <a:p>
            <a:pPr marL="536575" indent="-200025" algn="l">
              <a:buFontTx/>
              <a:buChar char="-"/>
            </a:pPr>
            <a:r>
              <a:rPr lang="es-MX" sz="2400" b="1" i="1" dirty="0" smtClean="0"/>
              <a:t>Razón </a:t>
            </a:r>
            <a:r>
              <a:rPr lang="es-MX" sz="2400" b="1" i="1" dirty="0"/>
              <a:t>de Momios (RM)</a:t>
            </a:r>
            <a:r>
              <a:rPr lang="es-MX" sz="2400" i="1" dirty="0"/>
              <a:t>,</a:t>
            </a:r>
            <a:r>
              <a:rPr lang="es-MX" sz="2400" dirty="0"/>
              <a:t> </a:t>
            </a:r>
            <a:endParaRPr lang="es-MX" sz="2400" dirty="0" smtClean="0"/>
          </a:p>
          <a:p>
            <a:pPr marL="536575" indent="-200025" algn="l">
              <a:buFontTx/>
              <a:buChar char="-"/>
            </a:pPr>
            <a:r>
              <a:rPr lang="es-MX" sz="2400" b="1" i="1" dirty="0" smtClean="0"/>
              <a:t>Riesgo </a:t>
            </a:r>
            <a:r>
              <a:rPr lang="es-MX" sz="2400" b="1" i="1" dirty="0"/>
              <a:t>Relativo (RR)</a:t>
            </a:r>
            <a:r>
              <a:rPr lang="es-MX" sz="2400" dirty="0"/>
              <a:t> y </a:t>
            </a:r>
          </a:p>
          <a:p>
            <a:pPr marL="536575" indent="-200025" algn="l">
              <a:buFontTx/>
              <a:buChar char="-"/>
            </a:pPr>
            <a:endParaRPr lang="es-MX" sz="2000" dirty="0" smtClean="0"/>
          </a:p>
          <a:p>
            <a:pPr algn="l"/>
            <a:endParaRPr lang="es-MX" sz="2000" dirty="0"/>
          </a:p>
          <a:p>
            <a:pPr algn="just"/>
            <a:endParaRPr lang="es-MX" sz="2000" dirty="0" smtClean="0"/>
          </a:p>
          <a:p>
            <a:pPr algn="just"/>
            <a:endParaRPr lang="es-MX" sz="2000" dirty="0"/>
          </a:p>
          <a:p>
            <a:pPr algn="just"/>
            <a:endParaRPr lang="es-MX" sz="2000" dirty="0" smtClean="0"/>
          </a:p>
          <a:p>
            <a:pPr algn="just"/>
            <a:r>
              <a:rPr lang="es-MX" sz="2000" dirty="0" smtClean="0"/>
              <a:t>Existen </a:t>
            </a:r>
            <a:r>
              <a:rPr lang="es-MX" sz="2000" dirty="0"/>
              <a:t>otras medidas </a:t>
            </a:r>
            <a:r>
              <a:rPr lang="es-MX" sz="2000" dirty="0" smtClean="0"/>
              <a:t>como, </a:t>
            </a:r>
            <a:r>
              <a:rPr lang="es-MX" sz="2000" dirty="0"/>
              <a:t>la </a:t>
            </a:r>
            <a:r>
              <a:rPr lang="es-MX" sz="2000" b="1" dirty="0" smtClean="0"/>
              <a:t>Diferencia </a:t>
            </a:r>
            <a:r>
              <a:rPr lang="es-MX" sz="2000" b="1" dirty="0"/>
              <a:t>de Riesgos</a:t>
            </a:r>
            <a:r>
              <a:rPr lang="es-MX" sz="2000" dirty="0"/>
              <a:t>, la </a:t>
            </a:r>
            <a:r>
              <a:rPr lang="es-MX" sz="2000" b="1" dirty="0"/>
              <a:t>Diferencia de </a:t>
            </a:r>
            <a:r>
              <a:rPr lang="es-MX" sz="2000" b="1" dirty="0" smtClean="0"/>
              <a:t>Prevalencias</a:t>
            </a:r>
            <a:r>
              <a:rPr lang="es-MX" sz="2000" dirty="0" smtClean="0"/>
              <a:t> </a:t>
            </a:r>
            <a:r>
              <a:rPr lang="es-MX" sz="2000" dirty="0"/>
              <a:t>o </a:t>
            </a:r>
            <a:r>
              <a:rPr lang="es-MX" sz="2000" b="1" dirty="0"/>
              <a:t>Diferencia de Tasas de Incidencia</a:t>
            </a:r>
            <a:r>
              <a:rPr lang="es-MX" sz="2000" dirty="0"/>
              <a:t>, </a:t>
            </a:r>
            <a:r>
              <a:rPr lang="es-MX" sz="2000" dirty="0" smtClean="0"/>
              <a:t> pero </a:t>
            </a:r>
            <a:r>
              <a:rPr lang="es-MX" sz="2000" dirty="0"/>
              <a:t>se </a:t>
            </a:r>
            <a:r>
              <a:rPr lang="es-MX" sz="2000" dirty="0" smtClean="0"/>
              <a:t>utilizan </a:t>
            </a:r>
            <a:r>
              <a:rPr lang="es-MX" sz="2000" dirty="0"/>
              <a:t>muy poco actualmente</a:t>
            </a:r>
            <a:r>
              <a:rPr lang="es-MX" sz="2000" dirty="0" smtClean="0"/>
              <a:t>. </a:t>
            </a:r>
            <a:endParaRPr lang="es-MX" sz="2000" dirty="0"/>
          </a:p>
        </p:txBody>
      </p:sp>
      <p:pic>
        <p:nvPicPr>
          <p:cNvPr id="21506" name="Picture 2" descr="http://us.123rf.com/400wm/400/400/artenot/artenot1205/artenot120501491/13693269-cientifico-de-divertidos-dibujos-animados.jpg"/>
          <p:cNvPicPr>
            <a:picLocks noChangeAspect="1" noChangeArrowheads="1"/>
          </p:cNvPicPr>
          <p:nvPr/>
        </p:nvPicPr>
        <p:blipFill>
          <a:blip r:embed="rId2" cstate="print"/>
          <a:srcRect l="18108" r="18516"/>
          <a:stretch>
            <a:fillRect/>
          </a:stretch>
        </p:blipFill>
        <p:spPr bwMode="auto">
          <a:xfrm>
            <a:off x="6372200" y="1491208"/>
            <a:ext cx="2016224" cy="3810000"/>
          </a:xfrm>
          <a:prstGeom prst="rect">
            <a:avLst/>
          </a:prstGeom>
          <a:noFill/>
        </p:spPr>
      </p:pic>
    </p:spTree>
    <p:extLst>
      <p:ext uri="{BB962C8B-B14F-4D97-AF65-F5344CB8AC3E}">
        <p14:creationId xmlns:p14="http://schemas.microsoft.com/office/powerpoint/2010/main" xmlns="" val="106281741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ChangeArrowheads="1"/>
          </p:cNvSpPr>
          <p:nvPr/>
        </p:nvSpPr>
        <p:spPr bwMode="auto">
          <a:xfrm>
            <a:off x="1868488" y="635000"/>
            <a:ext cx="667067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r"/>
            <a:r>
              <a:rPr lang="es-ES" sz="2400" b="1" dirty="0">
                <a:solidFill>
                  <a:schemeClr val="bg1"/>
                </a:solidFill>
              </a:rPr>
              <a:t>Medidas de Asociación Relativa o de Efecto</a:t>
            </a:r>
          </a:p>
        </p:txBody>
      </p:sp>
      <p:sp>
        <p:nvSpPr>
          <p:cNvPr id="103427" name="Rectangle 3"/>
          <p:cNvSpPr>
            <a:spLocks noChangeArrowheads="1"/>
          </p:cNvSpPr>
          <p:nvPr/>
        </p:nvSpPr>
        <p:spPr bwMode="auto">
          <a:xfrm>
            <a:off x="1547664" y="548680"/>
            <a:ext cx="6783858" cy="15696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a:r>
              <a:rPr lang="es-MX" sz="2400" dirty="0"/>
              <a:t>Para poder calcular este tipo de medidas de asociación en primer lugar es conveniente introducir todos nuestros datos en una tabla de contingencia, tabla </a:t>
            </a:r>
            <a:r>
              <a:rPr lang="es-MX" sz="2400" dirty="0" err="1"/>
              <a:t>cuadricelular</a:t>
            </a:r>
            <a:r>
              <a:rPr lang="es-MX" sz="2400" dirty="0"/>
              <a:t> o también llamada tabla de 2 x 2.</a:t>
            </a:r>
          </a:p>
        </p:txBody>
      </p:sp>
      <p:sp>
        <p:nvSpPr>
          <p:cNvPr id="103431" name="Text Box 7"/>
          <p:cNvSpPr txBox="1">
            <a:spLocks noChangeArrowheads="1"/>
          </p:cNvSpPr>
          <p:nvPr/>
        </p:nvSpPr>
        <p:spPr bwMode="auto">
          <a:xfrm>
            <a:off x="3651788" y="2812866"/>
            <a:ext cx="3512500" cy="400110"/>
          </a:xfrm>
          <a:prstGeom prst="rect">
            <a:avLst/>
          </a:prstGeom>
          <a:noFill/>
          <a:ln w="3175" cap="rnd" algn="ctr">
            <a:solidFill>
              <a:schemeClr val="tx1"/>
            </a:solidFill>
            <a:prstDash val="sysDot"/>
            <a:miter lim="800000"/>
            <a:headEnd/>
            <a:tailEnd/>
          </a:ln>
          <a:effectLst>
            <a:prstShdw prst="shdw17" dist="17961" dir="2700000">
              <a:schemeClr val="tx1">
                <a:gamma/>
                <a:shade val="60000"/>
                <a:invGamma/>
              </a:schemeClr>
            </a:prstShdw>
          </a:effectLst>
          <a:extLst>
            <a:ext uri="{909E8E84-426E-40DD-AFC4-6F175D3DCCD1}">
              <a14:hiddenFill xmlns:a14="http://schemas.microsoft.com/office/drawing/2010/main" xmlns="">
                <a:solidFill>
                  <a:srgbClr val="CCCCFF"/>
                </a:solidFill>
              </a14:hiddenFill>
            </a:ext>
          </a:extLst>
        </p:spPr>
        <p:txBody>
          <a:bodyPr wrap="none">
            <a:spAutoFit/>
          </a:bodyPr>
          <a:lstStyle/>
          <a:p>
            <a:r>
              <a:rPr lang="es-ES" sz="2000" b="1">
                <a:latin typeface="Arial Narrow" pitchFamily="34" charset="0"/>
              </a:rPr>
              <a:t>Enfermedad o Efecto en la Salud </a:t>
            </a:r>
          </a:p>
        </p:txBody>
      </p:sp>
      <p:sp>
        <p:nvSpPr>
          <p:cNvPr id="103432" name="Text Box 8"/>
          <p:cNvSpPr txBox="1">
            <a:spLocks noChangeArrowheads="1"/>
          </p:cNvSpPr>
          <p:nvPr/>
        </p:nvSpPr>
        <p:spPr bwMode="auto">
          <a:xfrm rot="16200000">
            <a:off x="704448" y="4457992"/>
            <a:ext cx="2130673" cy="707886"/>
          </a:xfrm>
          <a:prstGeom prst="rect">
            <a:avLst/>
          </a:prstGeom>
          <a:noFill/>
          <a:ln w="3175" cap="rnd" algn="ctr">
            <a:solidFill>
              <a:schemeClr val="tx1"/>
            </a:solidFill>
            <a:prstDash val="sysDot"/>
            <a:miter lim="800000"/>
            <a:headEnd/>
            <a:tailEnd/>
          </a:ln>
          <a:effectLst>
            <a:prstShdw prst="shdw17" dist="17961" dir="2700000">
              <a:schemeClr val="tx1">
                <a:gamma/>
                <a:shade val="60000"/>
                <a:invGamma/>
              </a:schemeClr>
            </a:prstShdw>
          </a:effectLst>
          <a:extLst>
            <a:ext uri="{909E8E84-426E-40DD-AFC4-6F175D3DCCD1}">
              <a14:hiddenFill xmlns:a14="http://schemas.microsoft.com/office/drawing/2010/main" xmlns="">
                <a:solidFill>
                  <a:srgbClr val="CCCCFF"/>
                </a:solidFill>
              </a14:hiddenFill>
            </a:ext>
          </a:extLst>
        </p:spPr>
        <p:txBody>
          <a:bodyPr wrap="square">
            <a:spAutoFit/>
          </a:bodyPr>
          <a:lstStyle/>
          <a:p>
            <a:pPr algn="ctr"/>
            <a:r>
              <a:rPr lang="es-ES" sz="2000" b="1" dirty="0">
                <a:latin typeface="Arial Narrow" pitchFamily="34" charset="0"/>
              </a:rPr>
              <a:t>Factor de Riesgo </a:t>
            </a:r>
          </a:p>
          <a:p>
            <a:pPr algn="ctr"/>
            <a:r>
              <a:rPr lang="es-ES" sz="2000" b="1" dirty="0">
                <a:latin typeface="Arial Narrow" pitchFamily="34" charset="0"/>
              </a:rPr>
              <a:t>o de Protección </a:t>
            </a:r>
          </a:p>
        </p:txBody>
      </p:sp>
      <p:sp>
        <p:nvSpPr>
          <p:cNvPr id="103433" name="Text Box 9"/>
          <p:cNvSpPr txBox="1">
            <a:spLocks noChangeArrowheads="1"/>
          </p:cNvSpPr>
          <p:nvPr/>
        </p:nvSpPr>
        <p:spPr bwMode="auto">
          <a:xfrm>
            <a:off x="4644008" y="3501008"/>
            <a:ext cx="364202" cy="369332"/>
          </a:xfrm>
          <a:prstGeom prst="rect">
            <a:avLst/>
          </a:prstGeom>
          <a:noFill/>
          <a:ln>
            <a:noFill/>
          </a:ln>
          <a:effectLst>
            <a:prstShdw prst="shdw17" dist="17961" dir="2700000">
              <a:srgbClr val="CCCCFF">
                <a:gamma/>
                <a:shade val="60000"/>
                <a:invGamma/>
              </a:srgbClr>
            </a:prstShdw>
          </a:effectLst>
          <a:extLst>
            <a:ext uri="{909E8E84-426E-40DD-AFC4-6F175D3DCCD1}">
              <a14:hiddenFill xmlns:a14="http://schemas.microsoft.com/office/drawing/2010/main" xmlns="">
                <a:solidFill>
                  <a:srgbClr val="CCCCFF"/>
                </a:solidFill>
              </a14:hiddenFill>
            </a:ext>
            <a:ext uri="{91240B29-F687-4F45-9708-019B960494DF}">
              <a14:hiddenLine xmlns:a14="http://schemas.microsoft.com/office/drawing/2010/main" xmlns="" w="28575" algn="ctr">
                <a:solidFill>
                  <a:srgbClr val="000000"/>
                </a:solidFill>
                <a:miter lim="800000"/>
                <a:headEnd/>
                <a:tailEnd/>
              </a14:hiddenLine>
            </a:ext>
          </a:extLst>
        </p:spPr>
        <p:txBody>
          <a:bodyPr wrap="none">
            <a:spAutoFit/>
          </a:bodyPr>
          <a:lstStyle/>
          <a:p>
            <a:r>
              <a:rPr lang="es-ES" b="1" dirty="0">
                <a:latin typeface="Arial Narrow" pitchFamily="34" charset="0"/>
              </a:rPr>
              <a:t>SI</a:t>
            </a:r>
          </a:p>
        </p:txBody>
      </p:sp>
      <p:sp>
        <p:nvSpPr>
          <p:cNvPr id="103434" name="Text Box 10"/>
          <p:cNvSpPr txBox="1">
            <a:spLocks noChangeArrowheads="1"/>
          </p:cNvSpPr>
          <p:nvPr/>
        </p:nvSpPr>
        <p:spPr bwMode="auto">
          <a:xfrm>
            <a:off x="6012160" y="3501008"/>
            <a:ext cx="468398" cy="369332"/>
          </a:xfrm>
          <a:prstGeom prst="rect">
            <a:avLst/>
          </a:prstGeom>
          <a:noFill/>
          <a:ln>
            <a:noFill/>
          </a:ln>
          <a:effectLst>
            <a:prstShdw prst="shdw17" dist="17961" dir="2700000">
              <a:srgbClr val="CCCCFF">
                <a:gamma/>
                <a:shade val="60000"/>
                <a:invGamma/>
              </a:srgbClr>
            </a:prstShdw>
          </a:effectLst>
          <a:extLst>
            <a:ext uri="{909E8E84-426E-40DD-AFC4-6F175D3DCCD1}">
              <a14:hiddenFill xmlns:a14="http://schemas.microsoft.com/office/drawing/2010/main" xmlns="">
                <a:solidFill>
                  <a:srgbClr val="CCCCFF"/>
                </a:solidFill>
              </a14:hiddenFill>
            </a:ext>
            <a:ext uri="{91240B29-F687-4F45-9708-019B960494DF}">
              <a14:hiddenLine xmlns:a14="http://schemas.microsoft.com/office/drawing/2010/main" xmlns="" w="28575" algn="ctr">
                <a:solidFill>
                  <a:srgbClr val="000000"/>
                </a:solidFill>
                <a:miter lim="800000"/>
                <a:headEnd/>
                <a:tailEnd/>
              </a14:hiddenLine>
            </a:ext>
          </a:extLst>
        </p:spPr>
        <p:txBody>
          <a:bodyPr wrap="none">
            <a:spAutoFit/>
          </a:bodyPr>
          <a:lstStyle/>
          <a:p>
            <a:r>
              <a:rPr lang="es-ES" b="1" dirty="0">
                <a:latin typeface="Arial Narrow" pitchFamily="34" charset="0"/>
              </a:rPr>
              <a:t>NO</a:t>
            </a:r>
          </a:p>
        </p:txBody>
      </p:sp>
      <p:sp>
        <p:nvSpPr>
          <p:cNvPr id="103435" name="Text Box 11"/>
          <p:cNvSpPr txBox="1">
            <a:spLocks noChangeArrowheads="1"/>
          </p:cNvSpPr>
          <p:nvPr/>
        </p:nvSpPr>
        <p:spPr bwMode="auto">
          <a:xfrm>
            <a:off x="2483768" y="4221088"/>
            <a:ext cx="1143262" cy="369332"/>
          </a:xfrm>
          <a:prstGeom prst="rect">
            <a:avLst/>
          </a:prstGeom>
          <a:noFill/>
          <a:ln>
            <a:noFill/>
          </a:ln>
          <a:effectLst>
            <a:prstShdw prst="shdw17" dist="17961" dir="2700000">
              <a:srgbClr val="CCCCFF">
                <a:gamma/>
                <a:shade val="60000"/>
                <a:invGamma/>
              </a:srgbClr>
            </a:prstShdw>
          </a:effectLst>
          <a:extLst>
            <a:ext uri="{909E8E84-426E-40DD-AFC4-6F175D3DCCD1}">
              <a14:hiddenFill xmlns:a14="http://schemas.microsoft.com/office/drawing/2010/main" xmlns="">
                <a:solidFill>
                  <a:srgbClr val="CCCCFF"/>
                </a:solidFill>
              </a14:hiddenFill>
            </a:ext>
            <a:ext uri="{91240B29-F687-4F45-9708-019B960494DF}">
              <a14:hiddenLine xmlns:a14="http://schemas.microsoft.com/office/drawing/2010/main" xmlns="" w="28575" algn="ctr">
                <a:solidFill>
                  <a:srgbClr val="000000"/>
                </a:solidFill>
                <a:miter lim="800000"/>
                <a:headEnd/>
                <a:tailEnd/>
              </a14:hiddenLine>
            </a:ext>
          </a:extLst>
        </p:spPr>
        <p:txBody>
          <a:bodyPr wrap="none">
            <a:spAutoFit/>
          </a:bodyPr>
          <a:lstStyle/>
          <a:p>
            <a:r>
              <a:rPr lang="es-ES" b="1" dirty="0">
                <a:latin typeface="Arial Narrow" pitchFamily="34" charset="0"/>
              </a:rPr>
              <a:t>Expuestos</a:t>
            </a:r>
          </a:p>
        </p:txBody>
      </p:sp>
      <p:sp>
        <p:nvSpPr>
          <p:cNvPr id="103436" name="Text Box 12"/>
          <p:cNvSpPr txBox="1">
            <a:spLocks noChangeArrowheads="1"/>
          </p:cNvSpPr>
          <p:nvPr/>
        </p:nvSpPr>
        <p:spPr bwMode="auto">
          <a:xfrm>
            <a:off x="2411760" y="5085184"/>
            <a:ext cx="1447832" cy="369332"/>
          </a:xfrm>
          <a:prstGeom prst="rect">
            <a:avLst/>
          </a:prstGeom>
          <a:noFill/>
          <a:ln>
            <a:noFill/>
          </a:ln>
          <a:effectLst>
            <a:prstShdw prst="shdw17" dist="17961" dir="2700000">
              <a:srgbClr val="CCCCFF">
                <a:gamma/>
                <a:shade val="60000"/>
                <a:invGamma/>
              </a:srgbClr>
            </a:prstShdw>
          </a:effectLst>
          <a:extLst>
            <a:ext uri="{909E8E84-426E-40DD-AFC4-6F175D3DCCD1}">
              <a14:hiddenFill xmlns:a14="http://schemas.microsoft.com/office/drawing/2010/main" xmlns="">
                <a:solidFill>
                  <a:srgbClr val="CCCCFF"/>
                </a:solidFill>
              </a14:hiddenFill>
            </a:ext>
            <a:ext uri="{91240B29-F687-4F45-9708-019B960494DF}">
              <a14:hiddenLine xmlns:a14="http://schemas.microsoft.com/office/drawing/2010/main" xmlns="" w="28575" algn="ctr">
                <a:solidFill>
                  <a:srgbClr val="000000"/>
                </a:solidFill>
                <a:miter lim="800000"/>
                <a:headEnd/>
                <a:tailEnd/>
              </a14:hiddenLine>
            </a:ext>
          </a:extLst>
        </p:spPr>
        <p:txBody>
          <a:bodyPr wrap="none">
            <a:spAutoFit/>
          </a:bodyPr>
          <a:lstStyle/>
          <a:p>
            <a:r>
              <a:rPr lang="es-ES" b="1" dirty="0">
                <a:latin typeface="Arial Narrow" pitchFamily="34" charset="0"/>
              </a:rPr>
              <a:t>No Expuestos</a:t>
            </a:r>
          </a:p>
        </p:txBody>
      </p:sp>
      <p:sp>
        <p:nvSpPr>
          <p:cNvPr id="103437" name="Rectangle 13"/>
          <p:cNvSpPr>
            <a:spLocks noChangeArrowheads="1"/>
          </p:cNvSpPr>
          <p:nvPr/>
        </p:nvSpPr>
        <p:spPr bwMode="auto">
          <a:xfrm>
            <a:off x="4139952" y="4077072"/>
            <a:ext cx="2736304" cy="1584176"/>
          </a:xfrm>
          <a:prstGeom prst="rect">
            <a:avLst/>
          </a:prstGeom>
          <a:noFill/>
          <a:ln w="28575" algn="ctr">
            <a:solidFill>
              <a:schemeClr val="tx1"/>
            </a:solidFill>
            <a:miter lim="800000"/>
            <a:headEnd/>
            <a:tailEnd/>
          </a:ln>
          <a:effectLst>
            <a:prstShdw prst="shdw17" dist="17961" dir="2700000">
              <a:schemeClr val="tx1">
                <a:gamma/>
                <a:shade val="60000"/>
                <a:invGamma/>
              </a:schemeClr>
            </a:prstShdw>
          </a:effectLst>
          <a:extLst>
            <a:ext uri="{909E8E84-426E-40DD-AFC4-6F175D3DCCD1}">
              <a14:hiddenFill xmlns:a14="http://schemas.microsoft.com/office/drawing/2010/main" xmlns="">
                <a:solidFill>
                  <a:srgbClr val="CCCCFF"/>
                </a:solidFill>
              </a14:hiddenFill>
            </a:ext>
          </a:extLst>
        </p:spPr>
        <p:txBody>
          <a:bodyPr wrap="none" anchor="ctr"/>
          <a:lstStyle/>
          <a:p>
            <a:endParaRPr lang="es-MX"/>
          </a:p>
        </p:txBody>
      </p:sp>
      <p:cxnSp>
        <p:nvCxnSpPr>
          <p:cNvPr id="103438" name="AutoShape 14"/>
          <p:cNvCxnSpPr>
            <a:cxnSpLocks noChangeShapeType="1"/>
            <a:stCxn id="103437" idx="0"/>
            <a:endCxn id="103437" idx="2"/>
          </p:cNvCxnSpPr>
          <p:nvPr/>
        </p:nvCxnSpPr>
        <p:spPr bwMode="auto">
          <a:xfrm>
            <a:off x="5508104" y="4077072"/>
            <a:ext cx="0" cy="1584176"/>
          </a:xfrm>
          <a:prstGeom prst="straightConnector1">
            <a:avLst/>
          </a:prstGeom>
          <a:noFill/>
          <a:ln w="28575">
            <a:solidFill>
              <a:srgbClr val="000000"/>
            </a:solidFill>
            <a:round/>
            <a:headEnd/>
            <a:tailEnd/>
          </a:ln>
          <a:effectLst>
            <a:prstShdw prst="shdw17" dist="17961" dir="2700000">
              <a:srgbClr val="000000">
                <a:gamma/>
                <a:shade val="60000"/>
                <a:invGamma/>
              </a:srgbClr>
            </a:prstShdw>
          </a:effectLst>
          <a:extLst>
            <a:ext uri="{909E8E84-426E-40DD-AFC4-6F175D3DCCD1}">
              <a14:hiddenFill xmlns:a14="http://schemas.microsoft.com/office/drawing/2010/main" xmlns="">
                <a:noFill/>
              </a14:hiddenFill>
            </a:ext>
          </a:extLst>
        </p:spPr>
      </p:cxnSp>
      <p:cxnSp>
        <p:nvCxnSpPr>
          <p:cNvPr id="103439" name="AutoShape 15"/>
          <p:cNvCxnSpPr>
            <a:cxnSpLocks noChangeShapeType="1"/>
            <a:stCxn id="103437" idx="1"/>
            <a:endCxn id="103437" idx="3"/>
          </p:cNvCxnSpPr>
          <p:nvPr/>
        </p:nvCxnSpPr>
        <p:spPr bwMode="auto">
          <a:xfrm>
            <a:off x="4139952" y="4869160"/>
            <a:ext cx="2736304" cy="0"/>
          </a:xfrm>
          <a:prstGeom prst="straightConnector1">
            <a:avLst/>
          </a:prstGeom>
          <a:noFill/>
          <a:ln w="28575">
            <a:solidFill>
              <a:srgbClr val="000000"/>
            </a:solidFill>
            <a:round/>
            <a:headEnd/>
            <a:tailEnd/>
          </a:ln>
          <a:effectLst>
            <a:prstShdw prst="shdw17" dist="17961" dir="2700000">
              <a:srgbClr val="000000">
                <a:gamma/>
                <a:shade val="60000"/>
                <a:invGamma/>
              </a:srgbClr>
            </a:prstShdw>
          </a:effectLst>
          <a:extLst>
            <a:ext uri="{909E8E84-426E-40DD-AFC4-6F175D3DCCD1}">
              <a14:hiddenFill xmlns:a14="http://schemas.microsoft.com/office/drawing/2010/main" xmlns="">
                <a:noFill/>
              </a14:hiddenFill>
            </a:ext>
          </a:extLst>
        </p:spPr>
      </p:cxnSp>
    </p:spTree>
    <p:extLst>
      <p:ext uri="{BB962C8B-B14F-4D97-AF65-F5344CB8AC3E}">
        <p14:creationId xmlns:p14="http://schemas.microsoft.com/office/powerpoint/2010/main" xmlns="" val="206577067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1" name="Rectangle 2"/>
          <p:cNvSpPr>
            <a:spLocks noChangeArrowheads="1"/>
          </p:cNvSpPr>
          <p:nvPr/>
        </p:nvSpPr>
        <p:spPr bwMode="auto">
          <a:xfrm>
            <a:off x="1868488" y="635000"/>
            <a:ext cx="667067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r"/>
            <a:r>
              <a:rPr lang="es-ES" sz="2400" b="1" dirty="0">
                <a:solidFill>
                  <a:schemeClr val="bg1"/>
                </a:solidFill>
              </a:rPr>
              <a:t>Medidas de Asociación Relativa o de Efecto</a:t>
            </a:r>
          </a:p>
        </p:txBody>
      </p:sp>
      <p:sp>
        <p:nvSpPr>
          <p:cNvPr id="104452" name="Rectangle 3"/>
          <p:cNvSpPr>
            <a:spLocks noChangeArrowheads="1"/>
          </p:cNvSpPr>
          <p:nvPr/>
        </p:nvSpPr>
        <p:spPr bwMode="auto">
          <a:xfrm>
            <a:off x="1043608" y="-387424"/>
            <a:ext cx="7632848" cy="49552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l"/>
            <a:endParaRPr lang="es-MX" sz="1400" dirty="0" smtClean="0"/>
          </a:p>
          <a:p>
            <a:pPr algn="l"/>
            <a:endParaRPr lang="es-MX" sz="1400" dirty="0"/>
          </a:p>
          <a:p>
            <a:pPr algn="just"/>
            <a:r>
              <a:rPr lang="es-MX" dirty="0" smtClean="0"/>
              <a:t>En </a:t>
            </a:r>
            <a:r>
              <a:rPr lang="es-MX" dirty="0"/>
              <a:t>la tabla de 2 x 2 se introducen los datos de la siguiente manera:</a:t>
            </a:r>
          </a:p>
          <a:p>
            <a:pPr algn="just"/>
            <a:endParaRPr lang="es-MX" dirty="0"/>
          </a:p>
          <a:p>
            <a:pPr algn="just"/>
            <a:r>
              <a:rPr lang="es-MX" sz="3600" b="1" dirty="0" smtClean="0">
                <a:solidFill>
                  <a:srgbClr val="FF0000"/>
                </a:solidFill>
              </a:rPr>
              <a:t>a</a:t>
            </a:r>
            <a:r>
              <a:rPr lang="es-MX" sz="3600" dirty="0" smtClean="0"/>
              <a:t> </a:t>
            </a:r>
            <a:r>
              <a:rPr lang="es-MX" dirty="0"/>
              <a:t>P</a:t>
            </a:r>
            <a:r>
              <a:rPr lang="es-MX" dirty="0" smtClean="0"/>
              <a:t>ersonas </a:t>
            </a:r>
            <a:r>
              <a:rPr lang="es-MX" dirty="0"/>
              <a:t>que presenten la enfermedad </a:t>
            </a:r>
            <a:r>
              <a:rPr lang="es-MX" dirty="0" smtClean="0"/>
              <a:t>o </a:t>
            </a:r>
            <a:r>
              <a:rPr lang="es-MX" dirty="0"/>
              <a:t>efecto en salud y </a:t>
            </a:r>
            <a:r>
              <a:rPr lang="es-MX" dirty="0" smtClean="0"/>
              <a:t>tengan presente </a:t>
            </a:r>
            <a:r>
              <a:rPr lang="es-MX" dirty="0"/>
              <a:t>el factor de riesgo o de exposición.</a:t>
            </a:r>
          </a:p>
          <a:p>
            <a:pPr algn="just"/>
            <a:endParaRPr lang="es-MX" dirty="0"/>
          </a:p>
          <a:p>
            <a:pPr algn="just"/>
            <a:r>
              <a:rPr lang="es-MX" sz="3600" b="1" dirty="0">
                <a:solidFill>
                  <a:srgbClr val="0070C0"/>
                </a:solidFill>
              </a:rPr>
              <a:t>b</a:t>
            </a:r>
            <a:r>
              <a:rPr lang="es-MX" dirty="0" smtClean="0"/>
              <a:t> Personas que </a:t>
            </a:r>
            <a:r>
              <a:rPr lang="es-MX" dirty="0"/>
              <a:t>presenten la exposición o</a:t>
            </a:r>
            <a:r>
              <a:rPr lang="es-MX" dirty="0" smtClean="0"/>
              <a:t> </a:t>
            </a:r>
            <a:r>
              <a:rPr lang="es-MX" dirty="0"/>
              <a:t>factor de </a:t>
            </a:r>
            <a:r>
              <a:rPr lang="es-MX" dirty="0" smtClean="0"/>
              <a:t>riesgo/protector </a:t>
            </a:r>
            <a:r>
              <a:rPr lang="es-MX" dirty="0"/>
              <a:t>pero que no presenten la enfermedad </a:t>
            </a:r>
            <a:r>
              <a:rPr lang="es-MX" dirty="0" smtClean="0"/>
              <a:t>o efecto </a:t>
            </a:r>
            <a:r>
              <a:rPr lang="es-MX" dirty="0"/>
              <a:t>en salud.</a:t>
            </a:r>
          </a:p>
          <a:p>
            <a:pPr algn="just"/>
            <a:endParaRPr lang="es-MX" dirty="0"/>
          </a:p>
          <a:p>
            <a:pPr algn="just"/>
            <a:r>
              <a:rPr lang="es-MX" sz="3600" b="1" dirty="0">
                <a:solidFill>
                  <a:srgbClr val="00B050"/>
                </a:solidFill>
              </a:rPr>
              <a:t>c</a:t>
            </a:r>
            <a:r>
              <a:rPr lang="es-MX" sz="3600" b="1" dirty="0" smtClean="0">
                <a:solidFill>
                  <a:srgbClr val="00B050"/>
                </a:solidFill>
              </a:rPr>
              <a:t> </a:t>
            </a:r>
            <a:r>
              <a:rPr lang="es-MX" dirty="0" smtClean="0"/>
              <a:t>Personas </a:t>
            </a:r>
            <a:r>
              <a:rPr lang="es-MX" dirty="0"/>
              <a:t>que no presentan la exposición </a:t>
            </a:r>
            <a:r>
              <a:rPr lang="es-MX" dirty="0" smtClean="0"/>
              <a:t>pero si presentan </a:t>
            </a:r>
            <a:r>
              <a:rPr lang="es-MX" dirty="0"/>
              <a:t>la enfermedad o el efecto en </a:t>
            </a:r>
            <a:r>
              <a:rPr lang="es-MX" dirty="0" smtClean="0"/>
              <a:t>salud</a:t>
            </a:r>
            <a:r>
              <a:rPr lang="es-MX" dirty="0"/>
              <a:t>.</a:t>
            </a:r>
          </a:p>
          <a:p>
            <a:pPr algn="just"/>
            <a:endParaRPr lang="es-MX" dirty="0"/>
          </a:p>
          <a:p>
            <a:pPr algn="just"/>
            <a:r>
              <a:rPr lang="es-MX" sz="3600" b="1" dirty="0" smtClean="0">
                <a:solidFill>
                  <a:srgbClr val="660066"/>
                </a:solidFill>
              </a:rPr>
              <a:t>d</a:t>
            </a:r>
            <a:r>
              <a:rPr lang="es-MX" sz="3600" b="1" dirty="0" smtClean="0">
                <a:solidFill>
                  <a:srgbClr val="FFFF00"/>
                </a:solidFill>
              </a:rPr>
              <a:t> </a:t>
            </a:r>
            <a:r>
              <a:rPr lang="es-MX" dirty="0" smtClean="0"/>
              <a:t>Personas sanas y no expuestas.</a:t>
            </a:r>
            <a:endParaRPr lang="es-MX" dirty="0"/>
          </a:p>
        </p:txBody>
      </p:sp>
      <p:grpSp>
        <p:nvGrpSpPr>
          <p:cNvPr id="2" name="25 Grupo"/>
          <p:cNvGrpSpPr/>
          <p:nvPr/>
        </p:nvGrpSpPr>
        <p:grpSpPr>
          <a:xfrm>
            <a:off x="3683475" y="3933057"/>
            <a:ext cx="5003141" cy="2719772"/>
            <a:chOff x="3683475" y="3933057"/>
            <a:chExt cx="5003141" cy="2719772"/>
          </a:xfrm>
        </p:grpSpPr>
        <p:sp>
          <p:nvSpPr>
            <p:cNvPr id="104455" name="Text Box 7"/>
            <p:cNvSpPr txBox="1">
              <a:spLocks noChangeArrowheads="1"/>
            </p:cNvSpPr>
            <p:nvPr/>
          </p:nvSpPr>
          <p:spPr bwMode="auto">
            <a:xfrm>
              <a:off x="6073933" y="3933057"/>
              <a:ext cx="2521844" cy="307777"/>
            </a:xfrm>
            <a:prstGeom prst="rect">
              <a:avLst/>
            </a:prstGeom>
            <a:noFill/>
            <a:ln w="3175" cap="rnd" algn="ctr">
              <a:solidFill>
                <a:schemeClr val="tx1"/>
              </a:solidFill>
              <a:prstDash val="sysDot"/>
              <a:miter lim="800000"/>
              <a:headEnd/>
              <a:tailEnd/>
            </a:ln>
            <a:effectLst>
              <a:prstShdw prst="shdw17" dist="17961" dir="2700000">
                <a:schemeClr val="tx1">
                  <a:gamma/>
                  <a:shade val="60000"/>
                  <a:invGamma/>
                </a:schemeClr>
              </a:prstShdw>
            </a:effectLst>
            <a:extLst>
              <a:ext uri="{909E8E84-426E-40DD-AFC4-6F175D3DCCD1}">
                <a14:hiddenFill xmlns:a14="http://schemas.microsoft.com/office/drawing/2010/main" xmlns="">
                  <a:solidFill>
                    <a:srgbClr val="CCCCFF"/>
                  </a:solidFill>
                </a14:hiddenFill>
              </a:ext>
            </a:extLst>
          </p:spPr>
          <p:txBody>
            <a:bodyPr wrap="none">
              <a:spAutoFit/>
            </a:bodyPr>
            <a:lstStyle/>
            <a:p>
              <a:pPr algn="ctr"/>
              <a:r>
                <a:rPr lang="es-ES" sz="1400" b="1" dirty="0">
                  <a:latin typeface="Arial Narrow" pitchFamily="34" charset="0"/>
                </a:rPr>
                <a:t>Enfermedad o Efecto en la Salud </a:t>
              </a:r>
            </a:p>
          </p:txBody>
        </p:sp>
        <p:sp>
          <p:nvSpPr>
            <p:cNvPr id="104456" name="Text Box 8"/>
            <p:cNvSpPr txBox="1">
              <a:spLocks noChangeArrowheads="1"/>
            </p:cNvSpPr>
            <p:nvPr/>
          </p:nvSpPr>
          <p:spPr bwMode="auto">
            <a:xfrm rot="16200000">
              <a:off x="3079623" y="5469493"/>
              <a:ext cx="1730923" cy="523220"/>
            </a:xfrm>
            <a:prstGeom prst="rect">
              <a:avLst/>
            </a:prstGeom>
            <a:noFill/>
            <a:ln w="3175" cap="rnd" algn="ctr">
              <a:solidFill>
                <a:schemeClr val="tx1"/>
              </a:solidFill>
              <a:prstDash val="sysDot"/>
              <a:miter lim="800000"/>
              <a:headEnd/>
              <a:tailEnd/>
            </a:ln>
            <a:effectLst>
              <a:prstShdw prst="shdw17" dist="17961" dir="2700000">
                <a:schemeClr val="tx1">
                  <a:gamma/>
                  <a:shade val="60000"/>
                  <a:invGamma/>
                </a:schemeClr>
              </a:prstShdw>
            </a:effectLst>
            <a:extLst>
              <a:ext uri="{909E8E84-426E-40DD-AFC4-6F175D3DCCD1}">
                <a14:hiddenFill xmlns:a14="http://schemas.microsoft.com/office/drawing/2010/main" xmlns="">
                  <a:solidFill>
                    <a:srgbClr val="CCCCFF"/>
                  </a:solidFill>
                </a14:hiddenFill>
              </a:ext>
            </a:extLst>
          </p:spPr>
          <p:txBody>
            <a:bodyPr wrap="none">
              <a:spAutoFit/>
            </a:bodyPr>
            <a:lstStyle/>
            <a:p>
              <a:pPr algn="ctr"/>
              <a:r>
                <a:rPr lang="es-ES" sz="1400" b="1" dirty="0">
                  <a:latin typeface="Arial Narrow" pitchFamily="34" charset="0"/>
                </a:rPr>
                <a:t>Factor de Riesgo </a:t>
              </a:r>
            </a:p>
            <a:p>
              <a:r>
                <a:rPr lang="es-ES" sz="1400" b="1" dirty="0">
                  <a:latin typeface="Arial Narrow" pitchFamily="34" charset="0"/>
                </a:rPr>
                <a:t>o de Protección </a:t>
              </a:r>
            </a:p>
          </p:txBody>
        </p:sp>
        <p:sp>
          <p:nvSpPr>
            <p:cNvPr id="104457" name="Text Box 9"/>
            <p:cNvSpPr txBox="1">
              <a:spLocks noChangeArrowheads="1"/>
            </p:cNvSpPr>
            <p:nvPr/>
          </p:nvSpPr>
          <p:spPr bwMode="auto">
            <a:xfrm>
              <a:off x="6084901" y="4434785"/>
              <a:ext cx="382716" cy="435890"/>
            </a:xfrm>
            <a:prstGeom prst="rect">
              <a:avLst/>
            </a:prstGeom>
            <a:noFill/>
            <a:ln>
              <a:noFill/>
            </a:ln>
            <a:effectLst>
              <a:prstShdw prst="shdw17" dist="17961" dir="2700000">
                <a:srgbClr val="CCCCFF">
                  <a:gamma/>
                  <a:shade val="60000"/>
                  <a:invGamma/>
                </a:srgbClr>
              </a:prstShdw>
            </a:effectLst>
            <a:extLst>
              <a:ext uri="{909E8E84-426E-40DD-AFC4-6F175D3DCCD1}">
                <a14:hiddenFill xmlns:a14="http://schemas.microsoft.com/office/drawing/2010/main" xmlns="">
                  <a:solidFill>
                    <a:srgbClr val="CCCCFF"/>
                  </a:solidFill>
                </a14:hiddenFill>
              </a:ext>
              <a:ext uri="{91240B29-F687-4F45-9708-019B960494DF}">
                <a14:hiddenLine xmlns:a14="http://schemas.microsoft.com/office/drawing/2010/main" xmlns="" w="28575" algn="ctr">
                  <a:solidFill>
                    <a:srgbClr val="000000"/>
                  </a:solidFill>
                  <a:miter lim="800000"/>
                  <a:headEnd/>
                  <a:tailEnd/>
                </a14:hiddenLine>
              </a:ext>
            </a:extLst>
          </p:spPr>
          <p:txBody>
            <a:bodyPr wrap="none">
              <a:spAutoFit/>
            </a:bodyPr>
            <a:lstStyle/>
            <a:p>
              <a:r>
                <a:rPr lang="es-ES" sz="1400" b="1">
                  <a:latin typeface="Arial Narrow" pitchFamily="34" charset="0"/>
                </a:rPr>
                <a:t>SI</a:t>
              </a:r>
            </a:p>
          </p:txBody>
        </p:sp>
        <p:sp>
          <p:nvSpPr>
            <p:cNvPr id="104458" name="Text Box 10"/>
            <p:cNvSpPr txBox="1">
              <a:spLocks noChangeArrowheads="1"/>
            </p:cNvSpPr>
            <p:nvPr/>
          </p:nvSpPr>
          <p:spPr bwMode="auto">
            <a:xfrm>
              <a:off x="7738310" y="4466568"/>
              <a:ext cx="476981" cy="435890"/>
            </a:xfrm>
            <a:prstGeom prst="rect">
              <a:avLst/>
            </a:prstGeom>
            <a:noFill/>
            <a:ln>
              <a:noFill/>
            </a:ln>
            <a:effectLst>
              <a:prstShdw prst="shdw17" dist="17961" dir="2700000">
                <a:srgbClr val="CCCCFF">
                  <a:gamma/>
                  <a:shade val="60000"/>
                  <a:invGamma/>
                </a:srgbClr>
              </a:prstShdw>
            </a:effectLst>
            <a:extLst>
              <a:ext uri="{909E8E84-426E-40DD-AFC4-6F175D3DCCD1}">
                <a14:hiddenFill xmlns:a14="http://schemas.microsoft.com/office/drawing/2010/main" xmlns="">
                  <a:solidFill>
                    <a:srgbClr val="CCCCFF"/>
                  </a:solidFill>
                </a14:hiddenFill>
              </a:ext>
              <a:ext uri="{91240B29-F687-4F45-9708-019B960494DF}">
                <a14:hiddenLine xmlns:a14="http://schemas.microsoft.com/office/drawing/2010/main" xmlns="" w="28575" algn="ctr">
                  <a:solidFill>
                    <a:srgbClr val="000000"/>
                  </a:solidFill>
                  <a:miter lim="800000"/>
                  <a:headEnd/>
                  <a:tailEnd/>
                </a14:hiddenLine>
              </a:ext>
            </a:extLst>
          </p:spPr>
          <p:txBody>
            <a:bodyPr wrap="none">
              <a:spAutoFit/>
            </a:bodyPr>
            <a:lstStyle/>
            <a:p>
              <a:r>
                <a:rPr lang="es-ES" sz="1400" b="1">
                  <a:latin typeface="Arial Narrow" pitchFamily="34" charset="0"/>
                </a:rPr>
                <a:t>NO</a:t>
              </a:r>
            </a:p>
          </p:txBody>
        </p:sp>
        <p:sp>
          <p:nvSpPr>
            <p:cNvPr id="104459" name="Text Box 11"/>
            <p:cNvSpPr txBox="1">
              <a:spLocks noChangeArrowheads="1"/>
            </p:cNvSpPr>
            <p:nvPr/>
          </p:nvSpPr>
          <p:spPr bwMode="auto">
            <a:xfrm>
              <a:off x="4657729" y="5020512"/>
              <a:ext cx="1093474" cy="435890"/>
            </a:xfrm>
            <a:prstGeom prst="rect">
              <a:avLst/>
            </a:prstGeom>
            <a:noFill/>
            <a:ln>
              <a:noFill/>
            </a:ln>
            <a:effectLst>
              <a:prstShdw prst="shdw17" dist="17961" dir="2700000">
                <a:srgbClr val="CCCCFF">
                  <a:gamma/>
                  <a:shade val="60000"/>
                  <a:invGamma/>
                </a:srgbClr>
              </a:prstShdw>
            </a:effectLst>
            <a:extLst>
              <a:ext uri="{909E8E84-426E-40DD-AFC4-6F175D3DCCD1}">
                <a14:hiddenFill xmlns:a14="http://schemas.microsoft.com/office/drawing/2010/main" xmlns="">
                  <a:solidFill>
                    <a:srgbClr val="CCCCFF"/>
                  </a:solidFill>
                </a14:hiddenFill>
              </a:ext>
              <a:ext uri="{91240B29-F687-4F45-9708-019B960494DF}">
                <a14:hiddenLine xmlns:a14="http://schemas.microsoft.com/office/drawing/2010/main" xmlns="" w="28575" algn="ctr">
                  <a:solidFill>
                    <a:srgbClr val="000000"/>
                  </a:solidFill>
                  <a:miter lim="800000"/>
                  <a:headEnd/>
                  <a:tailEnd/>
                </a14:hiddenLine>
              </a:ext>
            </a:extLst>
          </p:spPr>
          <p:txBody>
            <a:bodyPr wrap="none">
              <a:spAutoFit/>
            </a:bodyPr>
            <a:lstStyle/>
            <a:p>
              <a:r>
                <a:rPr lang="es-ES" sz="1400" b="1">
                  <a:latin typeface="Arial Narrow" pitchFamily="34" charset="0"/>
                </a:rPr>
                <a:t>Expuestos</a:t>
              </a:r>
            </a:p>
          </p:txBody>
        </p:sp>
        <p:sp>
          <p:nvSpPr>
            <p:cNvPr id="104460" name="Text Box 12"/>
            <p:cNvSpPr txBox="1">
              <a:spLocks noChangeArrowheads="1"/>
            </p:cNvSpPr>
            <p:nvPr/>
          </p:nvSpPr>
          <p:spPr bwMode="auto">
            <a:xfrm>
              <a:off x="4342884" y="6087534"/>
              <a:ext cx="1372499" cy="435890"/>
            </a:xfrm>
            <a:prstGeom prst="rect">
              <a:avLst/>
            </a:prstGeom>
            <a:noFill/>
            <a:ln>
              <a:noFill/>
            </a:ln>
            <a:effectLst>
              <a:prstShdw prst="shdw17" dist="17961" dir="2700000">
                <a:srgbClr val="CCCCFF">
                  <a:gamma/>
                  <a:shade val="60000"/>
                  <a:invGamma/>
                </a:srgbClr>
              </a:prstShdw>
            </a:effectLst>
            <a:extLst>
              <a:ext uri="{909E8E84-426E-40DD-AFC4-6F175D3DCCD1}">
                <a14:hiddenFill xmlns:a14="http://schemas.microsoft.com/office/drawing/2010/main" xmlns="">
                  <a:solidFill>
                    <a:srgbClr val="CCCCFF"/>
                  </a:solidFill>
                </a14:hiddenFill>
              </a:ext>
              <a:ext uri="{91240B29-F687-4F45-9708-019B960494DF}">
                <a14:hiddenLine xmlns:a14="http://schemas.microsoft.com/office/drawing/2010/main" xmlns="" w="28575" algn="ctr">
                  <a:solidFill>
                    <a:srgbClr val="000000"/>
                  </a:solidFill>
                  <a:miter lim="800000"/>
                  <a:headEnd/>
                  <a:tailEnd/>
                </a14:hiddenLine>
              </a:ext>
            </a:extLst>
          </p:spPr>
          <p:txBody>
            <a:bodyPr wrap="none">
              <a:spAutoFit/>
            </a:bodyPr>
            <a:lstStyle/>
            <a:p>
              <a:r>
                <a:rPr lang="es-ES" sz="1400" b="1">
                  <a:latin typeface="Arial Narrow" pitchFamily="34" charset="0"/>
                </a:rPr>
                <a:t>No Expuestos</a:t>
              </a:r>
            </a:p>
          </p:txBody>
        </p:sp>
        <p:sp>
          <p:nvSpPr>
            <p:cNvPr id="104461" name="Rectangle 13"/>
            <p:cNvSpPr>
              <a:spLocks noChangeArrowheads="1"/>
            </p:cNvSpPr>
            <p:nvPr/>
          </p:nvSpPr>
          <p:spPr bwMode="auto">
            <a:xfrm>
              <a:off x="5803991" y="4888837"/>
              <a:ext cx="2865657" cy="1743560"/>
            </a:xfrm>
            <a:prstGeom prst="rect">
              <a:avLst/>
            </a:prstGeom>
            <a:noFill/>
            <a:ln w="28575" algn="ctr">
              <a:solidFill>
                <a:schemeClr val="tx1"/>
              </a:solidFill>
              <a:miter lim="800000"/>
              <a:headEnd/>
              <a:tailEnd/>
            </a:ln>
            <a:effectLst>
              <a:prstShdw prst="shdw17" dist="17961" dir="2700000">
                <a:schemeClr val="tx1">
                  <a:gamma/>
                  <a:shade val="60000"/>
                  <a:invGamma/>
                </a:schemeClr>
              </a:prstShdw>
            </a:effectLst>
            <a:extLst>
              <a:ext uri="{909E8E84-426E-40DD-AFC4-6F175D3DCCD1}">
                <a14:hiddenFill xmlns:a14="http://schemas.microsoft.com/office/drawing/2010/main" xmlns="">
                  <a:solidFill>
                    <a:srgbClr val="CCCCFF"/>
                  </a:solidFill>
                </a14:hiddenFill>
              </a:ext>
            </a:extLst>
          </p:spPr>
          <p:txBody>
            <a:bodyPr wrap="none" anchor="ctr"/>
            <a:lstStyle/>
            <a:p>
              <a:endParaRPr lang="es-MX"/>
            </a:p>
          </p:txBody>
        </p:sp>
        <p:cxnSp>
          <p:nvCxnSpPr>
            <p:cNvPr id="104462" name="AutoShape 14"/>
            <p:cNvCxnSpPr>
              <a:cxnSpLocks noChangeShapeType="1"/>
              <a:stCxn id="104461" idx="0"/>
              <a:endCxn id="104461" idx="2"/>
            </p:cNvCxnSpPr>
            <p:nvPr/>
          </p:nvCxnSpPr>
          <p:spPr bwMode="auto">
            <a:xfrm>
              <a:off x="7236820" y="4868404"/>
              <a:ext cx="0" cy="1784425"/>
            </a:xfrm>
            <a:prstGeom prst="straightConnector1">
              <a:avLst/>
            </a:prstGeom>
            <a:noFill/>
            <a:ln w="28575">
              <a:solidFill>
                <a:srgbClr val="000000"/>
              </a:solidFill>
              <a:round/>
              <a:headEnd/>
              <a:tailEnd/>
            </a:ln>
            <a:effectLst>
              <a:prstShdw prst="shdw17" dist="17961" dir="2700000">
                <a:srgbClr val="000000">
                  <a:gamma/>
                  <a:shade val="60000"/>
                  <a:invGamma/>
                </a:srgbClr>
              </a:prstShdw>
            </a:effectLst>
            <a:extLst>
              <a:ext uri="{909E8E84-426E-40DD-AFC4-6F175D3DCCD1}">
                <a14:hiddenFill xmlns:a14="http://schemas.microsoft.com/office/drawing/2010/main" xmlns="">
                  <a:noFill/>
                </a14:hiddenFill>
              </a:ext>
            </a:extLst>
          </p:spPr>
        </p:cxnSp>
        <p:cxnSp>
          <p:nvCxnSpPr>
            <p:cNvPr id="104463" name="AutoShape 15"/>
            <p:cNvCxnSpPr>
              <a:cxnSpLocks noChangeShapeType="1"/>
              <a:stCxn id="104461" idx="1"/>
              <a:endCxn id="104461" idx="3"/>
            </p:cNvCxnSpPr>
            <p:nvPr/>
          </p:nvCxnSpPr>
          <p:spPr bwMode="auto">
            <a:xfrm>
              <a:off x="5787024" y="5760617"/>
              <a:ext cx="2899592" cy="0"/>
            </a:xfrm>
            <a:prstGeom prst="straightConnector1">
              <a:avLst/>
            </a:prstGeom>
            <a:noFill/>
            <a:ln w="28575">
              <a:solidFill>
                <a:srgbClr val="000000"/>
              </a:solidFill>
              <a:round/>
              <a:headEnd/>
              <a:tailEnd/>
            </a:ln>
            <a:effectLst>
              <a:prstShdw prst="shdw17" dist="17961" dir="2700000">
                <a:srgbClr val="000000">
                  <a:gamma/>
                  <a:shade val="60000"/>
                  <a:invGamma/>
                </a:srgbClr>
              </a:prstShdw>
            </a:effectLst>
            <a:extLst>
              <a:ext uri="{909E8E84-426E-40DD-AFC4-6F175D3DCCD1}">
                <a14:hiddenFill xmlns:a14="http://schemas.microsoft.com/office/drawing/2010/main" xmlns="">
                  <a:noFill/>
                </a14:hiddenFill>
              </a:ext>
            </a:extLst>
          </p:spPr>
        </p:cxnSp>
        <p:sp>
          <p:nvSpPr>
            <p:cNvPr id="104479" name="Text Box 31"/>
            <p:cNvSpPr txBox="1">
              <a:spLocks noChangeArrowheads="1"/>
            </p:cNvSpPr>
            <p:nvPr/>
          </p:nvSpPr>
          <p:spPr bwMode="auto">
            <a:xfrm>
              <a:off x="6309252" y="4997809"/>
              <a:ext cx="372218" cy="584775"/>
            </a:xfrm>
            <a:prstGeom prst="rect">
              <a:avLst/>
            </a:prstGeom>
            <a:noFill/>
            <a:ln>
              <a:noFill/>
            </a:ln>
            <a:effectLst>
              <a:prstShdw prst="shdw17" dist="148106" dir="1857825">
                <a:schemeClr val="tx1"/>
              </a:prstShdw>
            </a:effectLst>
            <a:extLst>
              <a:ext uri="{909E8E84-426E-40DD-AFC4-6F175D3DCCD1}">
                <a14:hiddenFill xmlns:a14="http://schemas.microsoft.com/office/drawing/2010/main" xmlns="">
                  <a:solidFill>
                    <a:srgbClr val="CCCCFF"/>
                  </a:solidFill>
                </a14:hiddenFill>
              </a:ext>
              <a:ext uri="{91240B29-F687-4F45-9708-019B960494DF}">
                <a14:hiddenLine xmlns:a14="http://schemas.microsoft.com/office/drawing/2010/main" xmlns="" w="28575" algn="ctr">
                  <a:solidFill>
                    <a:srgbClr val="000000"/>
                  </a:solidFill>
                  <a:miter lim="800000"/>
                  <a:headEnd/>
                  <a:tailEnd/>
                </a14:hiddenLine>
              </a:ext>
            </a:extLst>
          </p:spPr>
          <p:txBody>
            <a:bodyPr wrap="none">
              <a:spAutoFit/>
            </a:bodyPr>
            <a:lstStyle/>
            <a:p>
              <a:r>
                <a:rPr lang="es-ES" sz="3200" b="1" dirty="0">
                  <a:solidFill>
                    <a:srgbClr val="FF0000"/>
                  </a:solidFill>
                  <a:effectLst>
                    <a:outerShdw blurRad="38100" dist="38100" dir="2700000" algn="tl">
                      <a:srgbClr val="C0C0C0"/>
                    </a:outerShdw>
                  </a:effectLst>
                  <a:latin typeface="Arial Narrow" pitchFamily="34" charset="0"/>
                </a:rPr>
                <a:t>a</a:t>
              </a:r>
            </a:p>
          </p:txBody>
        </p:sp>
        <p:sp>
          <p:nvSpPr>
            <p:cNvPr id="104480" name="Text Box 32"/>
            <p:cNvSpPr txBox="1">
              <a:spLocks noChangeArrowheads="1"/>
            </p:cNvSpPr>
            <p:nvPr/>
          </p:nvSpPr>
          <p:spPr bwMode="auto">
            <a:xfrm>
              <a:off x="7691177" y="5011431"/>
              <a:ext cx="389850" cy="584775"/>
            </a:xfrm>
            <a:prstGeom prst="rect">
              <a:avLst/>
            </a:prstGeom>
            <a:noFill/>
            <a:ln>
              <a:noFill/>
            </a:ln>
            <a:effectLst>
              <a:prstShdw prst="shdw17" dist="17961" dir="2700000">
                <a:srgbClr val="CCCCFF">
                  <a:gamma/>
                  <a:shade val="60000"/>
                  <a:invGamma/>
                </a:srgbClr>
              </a:prstShdw>
            </a:effectLst>
            <a:extLst>
              <a:ext uri="{909E8E84-426E-40DD-AFC4-6F175D3DCCD1}">
                <a14:hiddenFill xmlns:a14="http://schemas.microsoft.com/office/drawing/2010/main" xmlns="">
                  <a:solidFill>
                    <a:srgbClr val="CCCCFF"/>
                  </a:solidFill>
                </a14:hiddenFill>
              </a:ext>
              <a:ext uri="{91240B29-F687-4F45-9708-019B960494DF}">
                <a14:hiddenLine xmlns:a14="http://schemas.microsoft.com/office/drawing/2010/main" xmlns="" w="28575" algn="ctr">
                  <a:solidFill>
                    <a:srgbClr val="000000"/>
                  </a:solidFill>
                  <a:miter lim="800000"/>
                  <a:headEnd/>
                  <a:tailEnd/>
                </a14:hiddenLine>
              </a:ext>
            </a:extLst>
          </p:spPr>
          <p:txBody>
            <a:bodyPr wrap="none">
              <a:spAutoFit/>
            </a:bodyPr>
            <a:lstStyle/>
            <a:p>
              <a:r>
                <a:rPr lang="es-ES" sz="3200" b="1" dirty="0">
                  <a:solidFill>
                    <a:srgbClr val="6600FF"/>
                  </a:solidFill>
                  <a:effectLst>
                    <a:outerShdw blurRad="38100" dist="38100" dir="2700000" algn="tl">
                      <a:srgbClr val="C0C0C0"/>
                    </a:outerShdw>
                  </a:effectLst>
                  <a:latin typeface="Arial Narrow" pitchFamily="34" charset="0"/>
                </a:rPr>
                <a:t>b</a:t>
              </a:r>
            </a:p>
          </p:txBody>
        </p:sp>
        <p:sp>
          <p:nvSpPr>
            <p:cNvPr id="104481" name="Text Box 33"/>
            <p:cNvSpPr txBox="1">
              <a:spLocks noChangeArrowheads="1"/>
            </p:cNvSpPr>
            <p:nvPr/>
          </p:nvSpPr>
          <p:spPr bwMode="auto">
            <a:xfrm>
              <a:off x="6318678" y="5849157"/>
              <a:ext cx="372218" cy="584775"/>
            </a:xfrm>
            <a:prstGeom prst="rect">
              <a:avLst/>
            </a:prstGeom>
            <a:noFill/>
            <a:ln>
              <a:noFill/>
            </a:ln>
            <a:effectLst>
              <a:prstShdw prst="shdw17" dist="17961" dir="2700000">
                <a:srgbClr val="CCCCFF">
                  <a:gamma/>
                  <a:shade val="60000"/>
                  <a:invGamma/>
                </a:srgbClr>
              </a:prstShdw>
            </a:effectLst>
            <a:extLst>
              <a:ext uri="{909E8E84-426E-40DD-AFC4-6F175D3DCCD1}">
                <a14:hiddenFill xmlns:a14="http://schemas.microsoft.com/office/drawing/2010/main" xmlns="">
                  <a:solidFill>
                    <a:srgbClr val="CCCCFF"/>
                  </a:solidFill>
                </a14:hiddenFill>
              </a:ext>
              <a:ext uri="{91240B29-F687-4F45-9708-019B960494DF}">
                <a14:hiddenLine xmlns:a14="http://schemas.microsoft.com/office/drawing/2010/main" xmlns="" w="28575" algn="ctr">
                  <a:solidFill>
                    <a:srgbClr val="000000"/>
                  </a:solidFill>
                  <a:miter lim="800000"/>
                  <a:headEnd/>
                  <a:tailEnd/>
                </a14:hiddenLine>
              </a:ext>
            </a:extLst>
          </p:spPr>
          <p:txBody>
            <a:bodyPr wrap="none">
              <a:spAutoFit/>
            </a:bodyPr>
            <a:lstStyle/>
            <a:p>
              <a:r>
                <a:rPr lang="es-ES" sz="3200" b="1" dirty="0" smtClean="0">
                  <a:solidFill>
                    <a:srgbClr val="00B050"/>
                  </a:solidFill>
                  <a:effectLst>
                    <a:outerShdw blurRad="38100" dist="38100" dir="2700000" algn="tl">
                      <a:srgbClr val="C0C0C0"/>
                    </a:outerShdw>
                  </a:effectLst>
                  <a:latin typeface="Arial Narrow" pitchFamily="34" charset="0"/>
                </a:rPr>
                <a:t>c</a:t>
              </a:r>
              <a:endParaRPr lang="es-ES" sz="3200" b="1" dirty="0">
                <a:solidFill>
                  <a:srgbClr val="00B050"/>
                </a:solidFill>
                <a:effectLst>
                  <a:outerShdw blurRad="38100" dist="38100" dir="2700000" algn="tl">
                    <a:srgbClr val="C0C0C0"/>
                  </a:outerShdw>
                </a:effectLst>
                <a:latin typeface="Arial Narrow" pitchFamily="34" charset="0"/>
              </a:endParaRPr>
            </a:p>
          </p:txBody>
        </p:sp>
        <p:sp>
          <p:nvSpPr>
            <p:cNvPr id="104482" name="Text Box 34"/>
            <p:cNvSpPr txBox="1">
              <a:spLocks noChangeArrowheads="1"/>
            </p:cNvSpPr>
            <p:nvPr/>
          </p:nvSpPr>
          <p:spPr bwMode="auto">
            <a:xfrm>
              <a:off x="7710030" y="5835535"/>
              <a:ext cx="389850" cy="584775"/>
            </a:xfrm>
            <a:prstGeom prst="rect">
              <a:avLst/>
            </a:prstGeom>
            <a:noFill/>
            <a:ln>
              <a:noFill/>
            </a:ln>
            <a:effectLst>
              <a:prstShdw prst="shdw17" dist="17961" dir="2700000">
                <a:srgbClr val="CCCCFF">
                  <a:gamma/>
                  <a:shade val="60000"/>
                  <a:invGamma/>
                </a:srgbClr>
              </a:prstShdw>
            </a:effectLst>
            <a:extLst>
              <a:ext uri="{909E8E84-426E-40DD-AFC4-6F175D3DCCD1}">
                <a14:hiddenFill xmlns:a14="http://schemas.microsoft.com/office/drawing/2010/main" xmlns="">
                  <a:solidFill>
                    <a:srgbClr val="CCCCFF"/>
                  </a:solidFill>
                </a14:hiddenFill>
              </a:ext>
              <a:ext uri="{91240B29-F687-4F45-9708-019B960494DF}">
                <a14:hiddenLine xmlns:a14="http://schemas.microsoft.com/office/drawing/2010/main" xmlns="" w="28575" algn="ctr">
                  <a:solidFill>
                    <a:srgbClr val="000000"/>
                  </a:solidFill>
                  <a:miter lim="800000"/>
                  <a:headEnd/>
                  <a:tailEnd/>
                </a14:hiddenLine>
              </a:ext>
            </a:extLst>
          </p:spPr>
          <p:txBody>
            <a:bodyPr wrap="none">
              <a:spAutoFit/>
            </a:bodyPr>
            <a:lstStyle/>
            <a:p>
              <a:r>
                <a:rPr lang="es-ES" sz="3200" b="1" dirty="0" smtClean="0">
                  <a:solidFill>
                    <a:srgbClr val="7030A0"/>
                  </a:solidFill>
                  <a:effectLst>
                    <a:outerShdw blurRad="38100" dist="38100" dir="2700000" algn="tl">
                      <a:srgbClr val="C0C0C0"/>
                    </a:outerShdw>
                  </a:effectLst>
                  <a:latin typeface="Arial Narrow" pitchFamily="34" charset="0"/>
                </a:rPr>
                <a:t>d</a:t>
              </a:r>
              <a:endParaRPr lang="es-ES" sz="3200" b="1" dirty="0">
                <a:solidFill>
                  <a:srgbClr val="7030A0"/>
                </a:solidFill>
                <a:effectLst>
                  <a:outerShdw blurRad="38100" dist="38100" dir="2700000" algn="tl">
                    <a:srgbClr val="C0C0C0"/>
                  </a:outerShdw>
                </a:effectLst>
                <a:latin typeface="Arial Narrow" pitchFamily="34" charset="0"/>
              </a:endParaRPr>
            </a:p>
          </p:txBody>
        </p:sp>
      </p:grpSp>
    </p:spTree>
    <p:extLst>
      <p:ext uri="{BB962C8B-B14F-4D97-AF65-F5344CB8AC3E}">
        <p14:creationId xmlns:p14="http://schemas.microsoft.com/office/powerpoint/2010/main" xmlns="" val="208637067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5" name="Rectangle 3"/>
          <p:cNvSpPr>
            <a:spLocks noChangeArrowheads="1"/>
          </p:cNvSpPr>
          <p:nvPr/>
        </p:nvSpPr>
        <p:spPr bwMode="auto">
          <a:xfrm>
            <a:off x="1868488" y="635000"/>
            <a:ext cx="667067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r"/>
            <a:r>
              <a:rPr lang="es-ES" sz="2400" b="1" dirty="0">
                <a:solidFill>
                  <a:schemeClr val="bg1"/>
                </a:solidFill>
              </a:rPr>
              <a:t>Medidas de Asociación Relativa o de Efecto</a:t>
            </a:r>
          </a:p>
        </p:txBody>
      </p:sp>
      <p:grpSp>
        <p:nvGrpSpPr>
          <p:cNvPr id="2" name="35 Grupo"/>
          <p:cNvGrpSpPr/>
          <p:nvPr/>
        </p:nvGrpSpPr>
        <p:grpSpPr>
          <a:xfrm>
            <a:off x="1043609" y="620688"/>
            <a:ext cx="7943868" cy="4627676"/>
            <a:chOff x="1043609" y="620688"/>
            <a:chExt cx="7943868" cy="4627676"/>
          </a:xfrm>
        </p:grpSpPr>
        <p:sp>
          <p:nvSpPr>
            <p:cNvPr id="105507" name="Text Box 35"/>
            <p:cNvSpPr txBox="1">
              <a:spLocks noChangeArrowheads="1"/>
            </p:cNvSpPr>
            <p:nvPr/>
          </p:nvSpPr>
          <p:spPr bwMode="auto">
            <a:xfrm>
              <a:off x="7020272" y="2276872"/>
              <a:ext cx="1313180" cy="523220"/>
            </a:xfrm>
            <a:prstGeom prst="rect">
              <a:avLst/>
            </a:prstGeom>
            <a:noFill/>
            <a:ln>
              <a:noFill/>
            </a:ln>
            <a:effectLst>
              <a:prstShdw prst="shdw17" dist="17961" dir="2700000">
                <a:srgbClr val="CCCCFF">
                  <a:gamma/>
                  <a:shade val="60000"/>
                  <a:invGamma/>
                </a:srgbClr>
              </a:prstShdw>
            </a:effectLst>
            <a:extLst>
              <a:ext uri="{909E8E84-426E-40DD-AFC4-6F175D3DCCD1}">
                <a14:hiddenFill xmlns:a14="http://schemas.microsoft.com/office/drawing/2010/main" xmlns="">
                  <a:solidFill>
                    <a:srgbClr val="CCCCFF"/>
                  </a:solidFill>
                </a14:hiddenFill>
              </a:ext>
              <a:ext uri="{91240B29-F687-4F45-9708-019B960494DF}">
                <a14:hiddenLine xmlns:a14="http://schemas.microsoft.com/office/drawing/2010/main" xmlns="" w="28575" algn="ctr">
                  <a:solidFill>
                    <a:srgbClr val="000000"/>
                  </a:solidFill>
                  <a:miter lim="800000"/>
                  <a:headEnd/>
                  <a:tailEnd/>
                </a14:hiddenLine>
              </a:ext>
            </a:extLst>
          </p:spPr>
          <p:txBody>
            <a:bodyPr wrap="none">
              <a:spAutoFit/>
            </a:bodyPr>
            <a:lstStyle/>
            <a:p>
              <a:r>
                <a:rPr lang="es-ES" sz="2800" b="1" dirty="0" smtClean="0">
                  <a:latin typeface="Arial Narrow" pitchFamily="34" charset="0"/>
                </a:rPr>
                <a:t>Ni = </a:t>
              </a:r>
              <a:r>
                <a:rPr lang="es-ES" sz="2800" dirty="0" err="1" smtClean="0">
                  <a:latin typeface="Arial Narrow" pitchFamily="34" charset="0"/>
                </a:rPr>
                <a:t>a+b</a:t>
              </a:r>
              <a:endParaRPr lang="es-ES" sz="2800" dirty="0">
                <a:latin typeface="Arial Narrow" pitchFamily="34" charset="0"/>
              </a:endParaRPr>
            </a:p>
          </p:txBody>
        </p:sp>
        <p:sp>
          <p:nvSpPr>
            <p:cNvPr id="105508" name="Text Box 36"/>
            <p:cNvSpPr txBox="1">
              <a:spLocks noChangeArrowheads="1"/>
            </p:cNvSpPr>
            <p:nvPr/>
          </p:nvSpPr>
          <p:spPr bwMode="auto">
            <a:xfrm>
              <a:off x="7092280" y="3501008"/>
              <a:ext cx="1394934" cy="523220"/>
            </a:xfrm>
            <a:prstGeom prst="rect">
              <a:avLst/>
            </a:prstGeom>
            <a:noFill/>
            <a:ln>
              <a:noFill/>
            </a:ln>
            <a:effectLst>
              <a:prstShdw prst="shdw17" dist="17961" dir="2700000">
                <a:srgbClr val="CCCCFF">
                  <a:gamma/>
                  <a:shade val="60000"/>
                  <a:invGamma/>
                </a:srgbClr>
              </a:prstShdw>
            </a:effectLst>
            <a:extLst>
              <a:ext uri="{909E8E84-426E-40DD-AFC4-6F175D3DCCD1}">
                <a14:hiddenFill xmlns:a14="http://schemas.microsoft.com/office/drawing/2010/main" xmlns="">
                  <a:solidFill>
                    <a:srgbClr val="CCCCFF"/>
                  </a:solidFill>
                </a14:hiddenFill>
              </a:ext>
              <a:ext uri="{91240B29-F687-4F45-9708-019B960494DF}">
                <a14:hiddenLine xmlns:a14="http://schemas.microsoft.com/office/drawing/2010/main" xmlns="" w="28575" algn="ctr">
                  <a:solidFill>
                    <a:srgbClr val="000000"/>
                  </a:solidFill>
                  <a:miter lim="800000"/>
                  <a:headEnd/>
                  <a:tailEnd/>
                </a14:hiddenLine>
              </a:ext>
            </a:extLst>
          </p:spPr>
          <p:txBody>
            <a:bodyPr wrap="none">
              <a:spAutoFit/>
            </a:bodyPr>
            <a:lstStyle/>
            <a:p>
              <a:r>
                <a:rPr lang="es-ES" sz="2800" b="1" dirty="0" smtClean="0">
                  <a:latin typeface="Arial Narrow" pitchFamily="34" charset="0"/>
                </a:rPr>
                <a:t>No = </a:t>
              </a:r>
              <a:r>
                <a:rPr lang="es-ES" sz="2800" dirty="0" err="1" smtClean="0">
                  <a:latin typeface="Arial Narrow" pitchFamily="34" charset="0"/>
                </a:rPr>
                <a:t>c+d</a:t>
              </a:r>
              <a:endParaRPr lang="es-ES" sz="2800" dirty="0">
                <a:latin typeface="Arial Narrow" pitchFamily="34" charset="0"/>
              </a:endParaRPr>
            </a:p>
          </p:txBody>
        </p:sp>
        <p:sp>
          <p:nvSpPr>
            <p:cNvPr id="105509" name="Text Box 37"/>
            <p:cNvSpPr txBox="1">
              <a:spLocks noChangeArrowheads="1"/>
            </p:cNvSpPr>
            <p:nvPr/>
          </p:nvSpPr>
          <p:spPr bwMode="auto">
            <a:xfrm>
              <a:off x="3635896" y="4653136"/>
              <a:ext cx="1329210" cy="523220"/>
            </a:xfrm>
            <a:prstGeom prst="rect">
              <a:avLst/>
            </a:prstGeom>
            <a:noFill/>
            <a:ln>
              <a:noFill/>
            </a:ln>
            <a:effectLst>
              <a:prstShdw prst="shdw17" dist="17961" dir="2700000">
                <a:srgbClr val="CCCCFF">
                  <a:gamma/>
                  <a:shade val="60000"/>
                  <a:invGamma/>
                </a:srgbClr>
              </a:prstShdw>
            </a:effectLst>
            <a:extLst>
              <a:ext uri="{909E8E84-426E-40DD-AFC4-6F175D3DCCD1}">
                <a14:hiddenFill xmlns:a14="http://schemas.microsoft.com/office/drawing/2010/main" xmlns="">
                  <a:solidFill>
                    <a:srgbClr val="CCCCFF"/>
                  </a:solidFill>
                </a14:hiddenFill>
              </a:ext>
              <a:ext uri="{91240B29-F687-4F45-9708-019B960494DF}">
                <a14:hiddenLine xmlns:a14="http://schemas.microsoft.com/office/drawing/2010/main" xmlns="" w="28575" algn="ctr">
                  <a:solidFill>
                    <a:srgbClr val="000000"/>
                  </a:solidFill>
                  <a:miter lim="800000"/>
                  <a:headEnd/>
                  <a:tailEnd/>
                </a14:hiddenLine>
              </a:ext>
            </a:extLst>
          </p:spPr>
          <p:txBody>
            <a:bodyPr wrap="none">
              <a:spAutoFit/>
            </a:bodyPr>
            <a:lstStyle/>
            <a:p>
              <a:r>
                <a:rPr lang="es-ES" sz="2800" b="1" dirty="0" smtClean="0">
                  <a:latin typeface="Arial Narrow" pitchFamily="34" charset="0"/>
                </a:rPr>
                <a:t>Mi = </a:t>
              </a:r>
              <a:r>
                <a:rPr lang="es-ES" sz="2800" dirty="0" err="1" smtClean="0">
                  <a:latin typeface="Arial Narrow" pitchFamily="34" charset="0"/>
                </a:rPr>
                <a:t>a+c</a:t>
              </a:r>
              <a:endParaRPr lang="es-ES" sz="2800" dirty="0">
                <a:latin typeface="Arial Narrow" pitchFamily="34" charset="0"/>
              </a:endParaRPr>
            </a:p>
          </p:txBody>
        </p:sp>
        <p:sp>
          <p:nvSpPr>
            <p:cNvPr id="105510" name="Text Box 38"/>
            <p:cNvSpPr txBox="1">
              <a:spLocks noChangeArrowheads="1"/>
            </p:cNvSpPr>
            <p:nvPr/>
          </p:nvSpPr>
          <p:spPr bwMode="auto">
            <a:xfrm>
              <a:off x="5361224" y="4725144"/>
              <a:ext cx="1443024" cy="523220"/>
            </a:xfrm>
            <a:prstGeom prst="rect">
              <a:avLst/>
            </a:prstGeom>
            <a:noFill/>
            <a:ln>
              <a:noFill/>
            </a:ln>
            <a:effectLst>
              <a:prstShdw prst="shdw17" dist="17961" dir="2700000">
                <a:srgbClr val="CCCCFF">
                  <a:gamma/>
                  <a:shade val="60000"/>
                  <a:invGamma/>
                </a:srgbClr>
              </a:prstShdw>
            </a:effectLst>
            <a:extLst>
              <a:ext uri="{909E8E84-426E-40DD-AFC4-6F175D3DCCD1}">
                <a14:hiddenFill xmlns:a14="http://schemas.microsoft.com/office/drawing/2010/main" xmlns="">
                  <a:solidFill>
                    <a:srgbClr val="CCCCFF"/>
                  </a:solidFill>
                </a14:hiddenFill>
              </a:ext>
              <a:ext uri="{91240B29-F687-4F45-9708-019B960494DF}">
                <a14:hiddenLine xmlns:a14="http://schemas.microsoft.com/office/drawing/2010/main" xmlns="" w="28575" algn="ctr">
                  <a:solidFill>
                    <a:srgbClr val="000000"/>
                  </a:solidFill>
                  <a:miter lim="800000"/>
                  <a:headEnd/>
                  <a:tailEnd/>
                </a14:hiddenLine>
              </a:ext>
            </a:extLst>
          </p:spPr>
          <p:txBody>
            <a:bodyPr wrap="none">
              <a:spAutoFit/>
            </a:bodyPr>
            <a:lstStyle/>
            <a:p>
              <a:r>
                <a:rPr lang="es-ES" sz="2800" b="1" dirty="0" smtClean="0">
                  <a:latin typeface="Arial Narrow" pitchFamily="34" charset="0"/>
                </a:rPr>
                <a:t>Mo = </a:t>
              </a:r>
              <a:r>
                <a:rPr lang="es-ES" sz="2800" dirty="0" err="1" smtClean="0">
                  <a:latin typeface="Arial Narrow" pitchFamily="34" charset="0"/>
                </a:rPr>
                <a:t>b+d</a:t>
              </a:r>
              <a:endParaRPr lang="es-ES" sz="2800" dirty="0">
                <a:latin typeface="Arial Narrow" pitchFamily="34" charset="0"/>
              </a:endParaRPr>
            </a:p>
          </p:txBody>
        </p:sp>
        <p:sp>
          <p:nvSpPr>
            <p:cNvPr id="105511" name="Text Box 39"/>
            <p:cNvSpPr txBox="1">
              <a:spLocks noChangeArrowheads="1"/>
            </p:cNvSpPr>
            <p:nvPr/>
          </p:nvSpPr>
          <p:spPr bwMode="auto">
            <a:xfrm>
              <a:off x="7020272" y="4705980"/>
              <a:ext cx="1967205" cy="523220"/>
            </a:xfrm>
            <a:prstGeom prst="rect">
              <a:avLst/>
            </a:prstGeom>
            <a:noFill/>
            <a:ln>
              <a:noFill/>
            </a:ln>
            <a:effectLst>
              <a:prstShdw prst="shdw17" dist="17961" dir="2700000">
                <a:srgbClr val="CCCCFF">
                  <a:gamma/>
                  <a:shade val="60000"/>
                  <a:invGamma/>
                </a:srgbClr>
              </a:prstShdw>
            </a:effectLst>
            <a:extLst>
              <a:ext uri="{909E8E84-426E-40DD-AFC4-6F175D3DCCD1}">
                <a14:hiddenFill xmlns:a14="http://schemas.microsoft.com/office/drawing/2010/main" xmlns="">
                  <a:solidFill>
                    <a:srgbClr val="CCCCFF"/>
                  </a:solidFill>
                </a14:hiddenFill>
              </a:ext>
              <a:ext uri="{91240B29-F687-4F45-9708-019B960494DF}">
                <a14:hiddenLine xmlns:a14="http://schemas.microsoft.com/office/drawing/2010/main" xmlns="" w="28575" algn="ctr">
                  <a:solidFill>
                    <a:srgbClr val="000000"/>
                  </a:solidFill>
                  <a:miter lim="800000"/>
                  <a:headEnd/>
                  <a:tailEnd/>
                </a14:hiddenLine>
              </a:ext>
            </a:extLst>
          </p:spPr>
          <p:txBody>
            <a:bodyPr wrap="none">
              <a:spAutoFit/>
            </a:bodyPr>
            <a:lstStyle/>
            <a:p>
              <a:r>
                <a:rPr lang="es-ES" sz="2800" b="1" dirty="0" smtClean="0">
                  <a:latin typeface="Arial Narrow" pitchFamily="34" charset="0"/>
                </a:rPr>
                <a:t>N = </a:t>
              </a:r>
              <a:r>
                <a:rPr lang="es-ES" sz="2800" dirty="0" err="1" smtClean="0">
                  <a:latin typeface="Arial Narrow" pitchFamily="34" charset="0"/>
                </a:rPr>
                <a:t>a+b+c+d</a:t>
              </a:r>
              <a:r>
                <a:rPr lang="es-ES" sz="2800" dirty="0" smtClean="0">
                  <a:latin typeface="Arial Narrow" pitchFamily="34" charset="0"/>
                </a:rPr>
                <a:t> </a:t>
              </a:r>
              <a:endParaRPr lang="es-ES" sz="2800" dirty="0">
                <a:latin typeface="Arial Narrow" pitchFamily="34" charset="0"/>
              </a:endParaRPr>
            </a:p>
          </p:txBody>
        </p:sp>
        <p:grpSp>
          <p:nvGrpSpPr>
            <p:cNvPr id="3" name="21 Grupo"/>
            <p:cNvGrpSpPr/>
            <p:nvPr/>
          </p:nvGrpSpPr>
          <p:grpSpPr>
            <a:xfrm>
              <a:off x="1043609" y="620688"/>
              <a:ext cx="5941944" cy="3744416"/>
              <a:chOff x="3581342" y="3933057"/>
              <a:chExt cx="5328426" cy="2719772"/>
            </a:xfrm>
          </p:grpSpPr>
          <p:sp>
            <p:nvSpPr>
              <p:cNvPr id="23" name="Text Box 7"/>
              <p:cNvSpPr txBox="1">
                <a:spLocks noChangeArrowheads="1"/>
              </p:cNvSpPr>
              <p:nvPr/>
            </p:nvSpPr>
            <p:spPr bwMode="auto">
              <a:xfrm>
                <a:off x="5759941" y="3933057"/>
                <a:ext cx="3149827" cy="290622"/>
              </a:xfrm>
              <a:prstGeom prst="rect">
                <a:avLst/>
              </a:prstGeom>
              <a:noFill/>
              <a:ln w="3175" cap="rnd" algn="ctr">
                <a:solidFill>
                  <a:schemeClr val="tx1"/>
                </a:solidFill>
                <a:prstDash val="sysDot"/>
                <a:miter lim="800000"/>
                <a:headEnd/>
                <a:tailEnd/>
              </a:ln>
              <a:effectLst>
                <a:prstShdw prst="shdw17" dist="17961" dir="2700000">
                  <a:schemeClr val="tx1">
                    <a:gamma/>
                    <a:shade val="60000"/>
                    <a:invGamma/>
                  </a:schemeClr>
                </a:prstShdw>
              </a:effectLst>
              <a:extLst>
                <a:ext uri="{909E8E84-426E-40DD-AFC4-6F175D3DCCD1}">
                  <a14:hiddenFill xmlns:a14="http://schemas.microsoft.com/office/drawing/2010/main" xmlns="">
                    <a:solidFill>
                      <a:srgbClr val="CCCCFF"/>
                    </a:solidFill>
                  </a14:hiddenFill>
                </a:ext>
              </a:extLst>
            </p:spPr>
            <p:txBody>
              <a:bodyPr wrap="none">
                <a:spAutoFit/>
              </a:bodyPr>
              <a:lstStyle/>
              <a:p>
                <a:pPr algn="ctr"/>
                <a:r>
                  <a:rPr lang="es-ES" sz="2000" b="1" dirty="0">
                    <a:latin typeface="Arial Narrow" pitchFamily="34" charset="0"/>
                  </a:rPr>
                  <a:t>Enfermedad o Efecto en la Salud </a:t>
                </a:r>
              </a:p>
            </p:txBody>
          </p:sp>
          <p:sp>
            <p:nvSpPr>
              <p:cNvPr id="24" name="Text Box 8"/>
              <p:cNvSpPr txBox="1">
                <a:spLocks noChangeArrowheads="1"/>
              </p:cNvSpPr>
              <p:nvPr/>
            </p:nvSpPr>
            <p:spPr bwMode="auto">
              <a:xfrm rot="16200000">
                <a:off x="3191864" y="5413705"/>
                <a:ext cx="1413752" cy="634795"/>
              </a:xfrm>
              <a:prstGeom prst="rect">
                <a:avLst/>
              </a:prstGeom>
              <a:noFill/>
              <a:ln w="3175" cap="rnd" algn="ctr">
                <a:solidFill>
                  <a:schemeClr val="tx1"/>
                </a:solidFill>
                <a:prstDash val="sysDot"/>
                <a:miter lim="800000"/>
                <a:headEnd/>
                <a:tailEnd/>
              </a:ln>
              <a:effectLst>
                <a:prstShdw prst="shdw17" dist="17961" dir="2700000">
                  <a:schemeClr val="tx1">
                    <a:gamma/>
                    <a:shade val="60000"/>
                    <a:invGamma/>
                  </a:schemeClr>
                </a:prstShdw>
              </a:effectLst>
              <a:extLst>
                <a:ext uri="{909E8E84-426E-40DD-AFC4-6F175D3DCCD1}">
                  <a14:hiddenFill xmlns:a14="http://schemas.microsoft.com/office/drawing/2010/main" xmlns="">
                    <a:solidFill>
                      <a:srgbClr val="CCCCFF"/>
                    </a:solidFill>
                  </a14:hiddenFill>
                </a:ext>
              </a:extLst>
            </p:spPr>
            <p:txBody>
              <a:bodyPr wrap="none">
                <a:spAutoFit/>
              </a:bodyPr>
              <a:lstStyle/>
              <a:p>
                <a:pPr algn="ctr"/>
                <a:r>
                  <a:rPr lang="es-ES" sz="2000" b="1" dirty="0">
                    <a:latin typeface="Arial Narrow" pitchFamily="34" charset="0"/>
                  </a:rPr>
                  <a:t>Factor de Riesgo </a:t>
                </a:r>
              </a:p>
              <a:p>
                <a:pPr algn="ctr"/>
                <a:r>
                  <a:rPr lang="es-ES" sz="2000" b="1" dirty="0">
                    <a:latin typeface="Arial Narrow" pitchFamily="34" charset="0"/>
                  </a:rPr>
                  <a:t>o de Protección </a:t>
                </a:r>
              </a:p>
            </p:txBody>
          </p:sp>
          <p:sp>
            <p:nvSpPr>
              <p:cNvPr id="25" name="Text Box 9"/>
              <p:cNvSpPr txBox="1">
                <a:spLocks noChangeArrowheads="1"/>
              </p:cNvSpPr>
              <p:nvPr/>
            </p:nvSpPr>
            <p:spPr bwMode="auto">
              <a:xfrm>
                <a:off x="6084901" y="4434785"/>
                <a:ext cx="382716" cy="435890"/>
              </a:xfrm>
              <a:prstGeom prst="rect">
                <a:avLst/>
              </a:prstGeom>
              <a:noFill/>
              <a:ln>
                <a:noFill/>
              </a:ln>
              <a:effectLst>
                <a:prstShdw prst="shdw17" dist="17961" dir="2700000">
                  <a:srgbClr val="CCCCFF">
                    <a:gamma/>
                    <a:shade val="60000"/>
                    <a:invGamma/>
                  </a:srgbClr>
                </a:prstShdw>
              </a:effectLst>
              <a:extLst>
                <a:ext uri="{909E8E84-426E-40DD-AFC4-6F175D3DCCD1}">
                  <a14:hiddenFill xmlns:a14="http://schemas.microsoft.com/office/drawing/2010/main" xmlns="">
                    <a:solidFill>
                      <a:srgbClr val="CCCCFF"/>
                    </a:solidFill>
                  </a14:hiddenFill>
                </a:ext>
                <a:ext uri="{91240B29-F687-4F45-9708-019B960494DF}">
                  <a14:hiddenLine xmlns:a14="http://schemas.microsoft.com/office/drawing/2010/main" xmlns="" w="28575" algn="ctr">
                    <a:solidFill>
                      <a:srgbClr val="000000"/>
                    </a:solidFill>
                    <a:miter lim="800000"/>
                    <a:headEnd/>
                    <a:tailEnd/>
                  </a14:hiddenLine>
                </a:ext>
              </a:extLst>
            </p:spPr>
            <p:txBody>
              <a:bodyPr wrap="none">
                <a:spAutoFit/>
              </a:bodyPr>
              <a:lstStyle/>
              <a:p>
                <a:r>
                  <a:rPr lang="es-ES" sz="1400" b="1">
                    <a:latin typeface="Arial Narrow" pitchFamily="34" charset="0"/>
                  </a:rPr>
                  <a:t>SI</a:t>
                </a:r>
              </a:p>
            </p:txBody>
          </p:sp>
          <p:sp>
            <p:nvSpPr>
              <p:cNvPr id="26" name="Text Box 10"/>
              <p:cNvSpPr txBox="1">
                <a:spLocks noChangeArrowheads="1"/>
              </p:cNvSpPr>
              <p:nvPr/>
            </p:nvSpPr>
            <p:spPr bwMode="auto">
              <a:xfrm>
                <a:off x="7738310" y="4466568"/>
                <a:ext cx="476981" cy="435890"/>
              </a:xfrm>
              <a:prstGeom prst="rect">
                <a:avLst/>
              </a:prstGeom>
              <a:noFill/>
              <a:ln>
                <a:noFill/>
              </a:ln>
              <a:effectLst>
                <a:prstShdw prst="shdw17" dist="17961" dir="2700000">
                  <a:srgbClr val="CCCCFF">
                    <a:gamma/>
                    <a:shade val="60000"/>
                    <a:invGamma/>
                  </a:srgbClr>
                </a:prstShdw>
              </a:effectLst>
              <a:extLst>
                <a:ext uri="{909E8E84-426E-40DD-AFC4-6F175D3DCCD1}">
                  <a14:hiddenFill xmlns:a14="http://schemas.microsoft.com/office/drawing/2010/main" xmlns="">
                    <a:solidFill>
                      <a:srgbClr val="CCCCFF"/>
                    </a:solidFill>
                  </a14:hiddenFill>
                </a:ext>
                <a:ext uri="{91240B29-F687-4F45-9708-019B960494DF}">
                  <a14:hiddenLine xmlns:a14="http://schemas.microsoft.com/office/drawing/2010/main" xmlns="" w="28575" algn="ctr">
                    <a:solidFill>
                      <a:srgbClr val="000000"/>
                    </a:solidFill>
                    <a:miter lim="800000"/>
                    <a:headEnd/>
                    <a:tailEnd/>
                  </a14:hiddenLine>
                </a:ext>
              </a:extLst>
            </p:spPr>
            <p:txBody>
              <a:bodyPr wrap="none">
                <a:spAutoFit/>
              </a:bodyPr>
              <a:lstStyle/>
              <a:p>
                <a:r>
                  <a:rPr lang="es-ES" sz="1400" b="1">
                    <a:latin typeface="Arial Narrow" pitchFamily="34" charset="0"/>
                  </a:rPr>
                  <a:t>NO</a:t>
                </a:r>
              </a:p>
            </p:txBody>
          </p:sp>
          <p:sp>
            <p:nvSpPr>
              <p:cNvPr id="27" name="Text Box 11"/>
              <p:cNvSpPr txBox="1">
                <a:spLocks noChangeArrowheads="1"/>
              </p:cNvSpPr>
              <p:nvPr/>
            </p:nvSpPr>
            <p:spPr bwMode="auto">
              <a:xfrm>
                <a:off x="4485363" y="5188336"/>
                <a:ext cx="1120092" cy="290622"/>
              </a:xfrm>
              <a:prstGeom prst="rect">
                <a:avLst/>
              </a:prstGeom>
              <a:noFill/>
              <a:ln>
                <a:noFill/>
              </a:ln>
              <a:effectLst>
                <a:prstShdw prst="shdw17" dist="17961" dir="2700000">
                  <a:srgbClr val="CCCCFF">
                    <a:gamma/>
                    <a:shade val="60000"/>
                    <a:invGamma/>
                  </a:srgbClr>
                </a:prstShdw>
              </a:effectLst>
              <a:extLst>
                <a:ext uri="{909E8E84-426E-40DD-AFC4-6F175D3DCCD1}">
                  <a14:hiddenFill xmlns:a14="http://schemas.microsoft.com/office/drawing/2010/main" xmlns="">
                    <a:solidFill>
                      <a:srgbClr val="CCCCFF"/>
                    </a:solidFill>
                  </a14:hiddenFill>
                </a:ext>
                <a:ext uri="{91240B29-F687-4F45-9708-019B960494DF}">
                  <a14:hiddenLine xmlns:a14="http://schemas.microsoft.com/office/drawing/2010/main" xmlns="" w="28575" algn="ctr">
                    <a:solidFill>
                      <a:srgbClr val="000000"/>
                    </a:solidFill>
                    <a:miter lim="800000"/>
                    <a:headEnd/>
                    <a:tailEnd/>
                  </a14:hiddenLine>
                </a:ext>
              </a:extLst>
            </p:spPr>
            <p:txBody>
              <a:bodyPr wrap="none">
                <a:spAutoFit/>
              </a:bodyPr>
              <a:lstStyle/>
              <a:p>
                <a:r>
                  <a:rPr lang="es-ES" sz="2000" b="1" dirty="0">
                    <a:latin typeface="Arial Narrow" pitchFamily="34" charset="0"/>
                  </a:rPr>
                  <a:t>Expuestos</a:t>
                </a:r>
              </a:p>
            </p:txBody>
          </p:sp>
          <p:sp>
            <p:nvSpPr>
              <p:cNvPr id="28" name="Text Box 12"/>
              <p:cNvSpPr txBox="1">
                <a:spLocks noChangeArrowheads="1"/>
              </p:cNvSpPr>
              <p:nvPr/>
            </p:nvSpPr>
            <p:spPr bwMode="auto">
              <a:xfrm>
                <a:off x="4342885" y="6087534"/>
                <a:ext cx="1423403" cy="290622"/>
              </a:xfrm>
              <a:prstGeom prst="rect">
                <a:avLst/>
              </a:prstGeom>
              <a:noFill/>
              <a:ln>
                <a:noFill/>
              </a:ln>
              <a:effectLst>
                <a:prstShdw prst="shdw17" dist="17961" dir="2700000">
                  <a:srgbClr val="CCCCFF">
                    <a:gamma/>
                    <a:shade val="60000"/>
                    <a:invGamma/>
                  </a:srgbClr>
                </a:prstShdw>
              </a:effectLst>
              <a:extLst>
                <a:ext uri="{909E8E84-426E-40DD-AFC4-6F175D3DCCD1}">
                  <a14:hiddenFill xmlns:a14="http://schemas.microsoft.com/office/drawing/2010/main" xmlns="">
                    <a:solidFill>
                      <a:srgbClr val="CCCCFF"/>
                    </a:solidFill>
                  </a14:hiddenFill>
                </a:ext>
                <a:ext uri="{91240B29-F687-4F45-9708-019B960494DF}">
                  <a14:hiddenLine xmlns:a14="http://schemas.microsoft.com/office/drawing/2010/main" xmlns="" w="28575" algn="ctr">
                    <a:solidFill>
                      <a:srgbClr val="000000"/>
                    </a:solidFill>
                    <a:miter lim="800000"/>
                    <a:headEnd/>
                    <a:tailEnd/>
                  </a14:hiddenLine>
                </a:ext>
              </a:extLst>
            </p:spPr>
            <p:txBody>
              <a:bodyPr wrap="none">
                <a:spAutoFit/>
              </a:bodyPr>
              <a:lstStyle/>
              <a:p>
                <a:r>
                  <a:rPr lang="es-ES" sz="2000" b="1">
                    <a:latin typeface="Arial Narrow" pitchFamily="34" charset="0"/>
                  </a:rPr>
                  <a:t>No Expuestos</a:t>
                </a:r>
              </a:p>
            </p:txBody>
          </p:sp>
          <p:sp>
            <p:nvSpPr>
              <p:cNvPr id="29" name="Rectangle 13"/>
              <p:cNvSpPr>
                <a:spLocks noChangeArrowheads="1"/>
              </p:cNvSpPr>
              <p:nvPr/>
            </p:nvSpPr>
            <p:spPr bwMode="auto">
              <a:xfrm>
                <a:off x="5803991" y="4888837"/>
                <a:ext cx="2865657" cy="1743560"/>
              </a:xfrm>
              <a:prstGeom prst="rect">
                <a:avLst/>
              </a:prstGeom>
              <a:noFill/>
              <a:ln w="28575" algn="ctr">
                <a:solidFill>
                  <a:schemeClr val="tx1"/>
                </a:solidFill>
                <a:miter lim="800000"/>
                <a:headEnd/>
                <a:tailEnd/>
              </a:ln>
              <a:effectLst>
                <a:prstShdw prst="shdw17" dist="17961" dir="2700000">
                  <a:schemeClr val="tx1">
                    <a:gamma/>
                    <a:shade val="60000"/>
                    <a:invGamma/>
                  </a:schemeClr>
                </a:prstShdw>
              </a:effectLst>
              <a:extLst>
                <a:ext uri="{909E8E84-426E-40DD-AFC4-6F175D3DCCD1}">
                  <a14:hiddenFill xmlns:a14="http://schemas.microsoft.com/office/drawing/2010/main" xmlns="">
                    <a:solidFill>
                      <a:srgbClr val="CCCCFF"/>
                    </a:solidFill>
                  </a14:hiddenFill>
                </a:ext>
              </a:extLst>
            </p:spPr>
            <p:txBody>
              <a:bodyPr wrap="none" anchor="ctr"/>
              <a:lstStyle/>
              <a:p>
                <a:endParaRPr lang="es-MX"/>
              </a:p>
            </p:txBody>
          </p:sp>
          <p:cxnSp>
            <p:nvCxnSpPr>
              <p:cNvPr id="30" name="AutoShape 14"/>
              <p:cNvCxnSpPr>
                <a:cxnSpLocks noChangeShapeType="1"/>
                <a:stCxn id="29" idx="0"/>
                <a:endCxn id="29" idx="2"/>
              </p:cNvCxnSpPr>
              <p:nvPr/>
            </p:nvCxnSpPr>
            <p:spPr bwMode="auto">
              <a:xfrm>
                <a:off x="7236820" y="4868404"/>
                <a:ext cx="0" cy="1784425"/>
              </a:xfrm>
              <a:prstGeom prst="straightConnector1">
                <a:avLst/>
              </a:prstGeom>
              <a:noFill/>
              <a:ln w="28575">
                <a:solidFill>
                  <a:srgbClr val="000000"/>
                </a:solidFill>
                <a:round/>
                <a:headEnd/>
                <a:tailEnd/>
              </a:ln>
              <a:effectLst>
                <a:prstShdw prst="shdw17" dist="17961" dir="2700000">
                  <a:srgbClr val="000000">
                    <a:gamma/>
                    <a:shade val="60000"/>
                    <a:invGamma/>
                  </a:srgbClr>
                </a:prstShdw>
              </a:effectLst>
              <a:extLst>
                <a:ext uri="{909E8E84-426E-40DD-AFC4-6F175D3DCCD1}">
                  <a14:hiddenFill xmlns:a14="http://schemas.microsoft.com/office/drawing/2010/main" xmlns="">
                    <a:noFill/>
                  </a14:hiddenFill>
                </a:ext>
              </a:extLst>
            </p:spPr>
          </p:cxnSp>
          <p:cxnSp>
            <p:nvCxnSpPr>
              <p:cNvPr id="31" name="AutoShape 15"/>
              <p:cNvCxnSpPr>
                <a:cxnSpLocks noChangeShapeType="1"/>
                <a:stCxn id="29" idx="1"/>
                <a:endCxn id="29" idx="3"/>
              </p:cNvCxnSpPr>
              <p:nvPr/>
            </p:nvCxnSpPr>
            <p:spPr bwMode="auto">
              <a:xfrm>
                <a:off x="5787024" y="5760617"/>
                <a:ext cx="2899592" cy="0"/>
              </a:xfrm>
              <a:prstGeom prst="straightConnector1">
                <a:avLst/>
              </a:prstGeom>
              <a:noFill/>
              <a:ln w="28575">
                <a:solidFill>
                  <a:srgbClr val="000000"/>
                </a:solidFill>
                <a:round/>
                <a:headEnd/>
                <a:tailEnd/>
              </a:ln>
              <a:effectLst>
                <a:prstShdw prst="shdw17" dist="17961" dir="2700000">
                  <a:srgbClr val="000000">
                    <a:gamma/>
                    <a:shade val="60000"/>
                    <a:invGamma/>
                  </a:srgbClr>
                </a:prstShdw>
              </a:effectLst>
              <a:extLst>
                <a:ext uri="{909E8E84-426E-40DD-AFC4-6F175D3DCCD1}">
                  <a14:hiddenFill xmlns:a14="http://schemas.microsoft.com/office/drawing/2010/main" xmlns="">
                    <a:noFill/>
                  </a14:hiddenFill>
                </a:ext>
              </a:extLst>
            </p:spPr>
          </p:cxnSp>
          <p:sp>
            <p:nvSpPr>
              <p:cNvPr id="32" name="Text Box 31"/>
              <p:cNvSpPr txBox="1">
                <a:spLocks noChangeArrowheads="1"/>
              </p:cNvSpPr>
              <p:nvPr/>
            </p:nvSpPr>
            <p:spPr bwMode="auto">
              <a:xfrm>
                <a:off x="6309252" y="5074291"/>
                <a:ext cx="372218" cy="584775"/>
              </a:xfrm>
              <a:prstGeom prst="rect">
                <a:avLst/>
              </a:prstGeom>
              <a:noFill/>
              <a:ln>
                <a:noFill/>
              </a:ln>
              <a:effectLst>
                <a:prstShdw prst="shdw17" dist="148106" dir="1857825">
                  <a:schemeClr val="tx1"/>
                </a:prstShdw>
              </a:effectLst>
              <a:extLst>
                <a:ext uri="{909E8E84-426E-40DD-AFC4-6F175D3DCCD1}">
                  <a14:hiddenFill xmlns:a14="http://schemas.microsoft.com/office/drawing/2010/main" xmlns="">
                    <a:solidFill>
                      <a:srgbClr val="CCCCFF"/>
                    </a:solidFill>
                  </a14:hiddenFill>
                </a:ext>
                <a:ext uri="{91240B29-F687-4F45-9708-019B960494DF}">
                  <a14:hiddenLine xmlns:a14="http://schemas.microsoft.com/office/drawing/2010/main" xmlns="" w="28575" algn="ctr">
                    <a:solidFill>
                      <a:srgbClr val="000000"/>
                    </a:solidFill>
                    <a:miter lim="800000"/>
                    <a:headEnd/>
                    <a:tailEnd/>
                  </a14:hiddenLine>
                </a:ext>
              </a:extLst>
            </p:spPr>
            <p:txBody>
              <a:bodyPr wrap="none">
                <a:spAutoFit/>
              </a:bodyPr>
              <a:lstStyle/>
              <a:p>
                <a:r>
                  <a:rPr lang="es-ES" sz="3200" b="1" dirty="0">
                    <a:solidFill>
                      <a:srgbClr val="FF0000"/>
                    </a:solidFill>
                    <a:effectLst>
                      <a:outerShdw blurRad="38100" dist="38100" dir="2700000" algn="tl">
                        <a:srgbClr val="C0C0C0"/>
                      </a:outerShdw>
                    </a:effectLst>
                    <a:latin typeface="Arial Narrow" pitchFamily="34" charset="0"/>
                  </a:rPr>
                  <a:t>a</a:t>
                </a:r>
              </a:p>
            </p:txBody>
          </p:sp>
          <p:sp>
            <p:nvSpPr>
              <p:cNvPr id="33" name="Text Box 32"/>
              <p:cNvSpPr txBox="1">
                <a:spLocks noChangeArrowheads="1"/>
              </p:cNvSpPr>
              <p:nvPr/>
            </p:nvSpPr>
            <p:spPr bwMode="auto">
              <a:xfrm>
                <a:off x="7691177" y="5083730"/>
                <a:ext cx="389850" cy="584775"/>
              </a:xfrm>
              <a:prstGeom prst="rect">
                <a:avLst/>
              </a:prstGeom>
              <a:noFill/>
              <a:ln>
                <a:noFill/>
              </a:ln>
              <a:effectLst>
                <a:prstShdw prst="shdw17" dist="17961" dir="2700000">
                  <a:srgbClr val="CCCCFF">
                    <a:gamma/>
                    <a:shade val="60000"/>
                    <a:invGamma/>
                  </a:srgbClr>
                </a:prstShdw>
              </a:effectLst>
              <a:extLst>
                <a:ext uri="{909E8E84-426E-40DD-AFC4-6F175D3DCCD1}">
                  <a14:hiddenFill xmlns:a14="http://schemas.microsoft.com/office/drawing/2010/main" xmlns="">
                    <a:solidFill>
                      <a:srgbClr val="CCCCFF"/>
                    </a:solidFill>
                  </a14:hiddenFill>
                </a:ext>
                <a:ext uri="{91240B29-F687-4F45-9708-019B960494DF}">
                  <a14:hiddenLine xmlns:a14="http://schemas.microsoft.com/office/drawing/2010/main" xmlns="" w="28575" algn="ctr">
                    <a:solidFill>
                      <a:srgbClr val="000000"/>
                    </a:solidFill>
                    <a:miter lim="800000"/>
                    <a:headEnd/>
                    <a:tailEnd/>
                  </a14:hiddenLine>
                </a:ext>
              </a:extLst>
            </p:spPr>
            <p:txBody>
              <a:bodyPr wrap="none">
                <a:spAutoFit/>
              </a:bodyPr>
              <a:lstStyle/>
              <a:p>
                <a:r>
                  <a:rPr lang="es-ES" sz="3200" b="1" dirty="0">
                    <a:solidFill>
                      <a:srgbClr val="6600FF"/>
                    </a:solidFill>
                    <a:effectLst>
                      <a:outerShdw blurRad="38100" dist="38100" dir="2700000" algn="tl">
                        <a:srgbClr val="C0C0C0"/>
                      </a:outerShdw>
                    </a:effectLst>
                    <a:latin typeface="Arial Narrow" pitchFamily="34" charset="0"/>
                  </a:rPr>
                  <a:t>b</a:t>
                </a:r>
              </a:p>
            </p:txBody>
          </p:sp>
          <p:sp>
            <p:nvSpPr>
              <p:cNvPr id="34" name="Text Box 33"/>
              <p:cNvSpPr txBox="1">
                <a:spLocks noChangeArrowheads="1"/>
              </p:cNvSpPr>
              <p:nvPr/>
            </p:nvSpPr>
            <p:spPr bwMode="auto">
              <a:xfrm>
                <a:off x="6318678" y="5963447"/>
                <a:ext cx="372218" cy="584775"/>
              </a:xfrm>
              <a:prstGeom prst="rect">
                <a:avLst/>
              </a:prstGeom>
              <a:noFill/>
              <a:ln>
                <a:noFill/>
              </a:ln>
              <a:effectLst>
                <a:prstShdw prst="shdw17" dist="17961" dir="2700000">
                  <a:srgbClr val="CCCCFF">
                    <a:gamma/>
                    <a:shade val="60000"/>
                    <a:invGamma/>
                  </a:srgbClr>
                </a:prstShdw>
              </a:effectLst>
              <a:extLst>
                <a:ext uri="{909E8E84-426E-40DD-AFC4-6F175D3DCCD1}">
                  <a14:hiddenFill xmlns:a14="http://schemas.microsoft.com/office/drawing/2010/main" xmlns="">
                    <a:solidFill>
                      <a:srgbClr val="CCCCFF"/>
                    </a:solidFill>
                  </a14:hiddenFill>
                </a:ext>
                <a:ext uri="{91240B29-F687-4F45-9708-019B960494DF}">
                  <a14:hiddenLine xmlns:a14="http://schemas.microsoft.com/office/drawing/2010/main" xmlns="" w="28575" algn="ctr">
                    <a:solidFill>
                      <a:srgbClr val="000000"/>
                    </a:solidFill>
                    <a:miter lim="800000"/>
                    <a:headEnd/>
                    <a:tailEnd/>
                  </a14:hiddenLine>
                </a:ext>
              </a:extLst>
            </p:spPr>
            <p:txBody>
              <a:bodyPr wrap="none">
                <a:spAutoFit/>
              </a:bodyPr>
              <a:lstStyle/>
              <a:p>
                <a:r>
                  <a:rPr lang="es-ES" sz="3200" b="1" dirty="0" smtClean="0">
                    <a:solidFill>
                      <a:srgbClr val="00B050"/>
                    </a:solidFill>
                    <a:effectLst>
                      <a:outerShdw blurRad="38100" dist="38100" dir="2700000" algn="tl">
                        <a:srgbClr val="C0C0C0"/>
                      </a:outerShdw>
                    </a:effectLst>
                    <a:latin typeface="Arial Narrow" pitchFamily="34" charset="0"/>
                  </a:rPr>
                  <a:t>c</a:t>
                </a:r>
                <a:endParaRPr lang="es-ES" sz="3200" b="1" dirty="0">
                  <a:solidFill>
                    <a:srgbClr val="00B050"/>
                  </a:solidFill>
                  <a:effectLst>
                    <a:outerShdw blurRad="38100" dist="38100" dir="2700000" algn="tl">
                      <a:srgbClr val="C0C0C0"/>
                    </a:outerShdw>
                  </a:effectLst>
                  <a:latin typeface="Arial Narrow" pitchFamily="34" charset="0"/>
                </a:endParaRPr>
              </a:p>
            </p:txBody>
          </p:sp>
          <p:sp>
            <p:nvSpPr>
              <p:cNvPr id="35" name="Text Box 34"/>
              <p:cNvSpPr txBox="1">
                <a:spLocks noChangeArrowheads="1"/>
              </p:cNvSpPr>
              <p:nvPr/>
            </p:nvSpPr>
            <p:spPr bwMode="auto">
              <a:xfrm>
                <a:off x="7710030" y="5963447"/>
                <a:ext cx="389850" cy="584775"/>
              </a:xfrm>
              <a:prstGeom prst="rect">
                <a:avLst/>
              </a:prstGeom>
              <a:noFill/>
              <a:ln>
                <a:noFill/>
              </a:ln>
              <a:effectLst>
                <a:prstShdw prst="shdw17" dist="17961" dir="2700000">
                  <a:srgbClr val="CCCCFF">
                    <a:gamma/>
                    <a:shade val="60000"/>
                    <a:invGamma/>
                  </a:srgbClr>
                </a:prstShdw>
              </a:effectLst>
              <a:extLst>
                <a:ext uri="{909E8E84-426E-40DD-AFC4-6F175D3DCCD1}">
                  <a14:hiddenFill xmlns:a14="http://schemas.microsoft.com/office/drawing/2010/main" xmlns="">
                    <a:solidFill>
                      <a:srgbClr val="CCCCFF"/>
                    </a:solidFill>
                  </a14:hiddenFill>
                </a:ext>
                <a:ext uri="{91240B29-F687-4F45-9708-019B960494DF}">
                  <a14:hiddenLine xmlns:a14="http://schemas.microsoft.com/office/drawing/2010/main" xmlns="" w="28575" algn="ctr">
                    <a:solidFill>
                      <a:srgbClr val="000000"/>
                    </a:solidFill>
                    <a:miter lim="800000"/>
                    <a:headEnd/>
                    <a:tailEnd/>
                  </a14:hiddenLine>
                </a:ext>
              </a:extLst>
            </p:spPr>
            <p:txBody>
              <a:bodyPr wrap="none">
                <a:spAutoFit/>
              </a:bodyPr>
              <a:lstStyle/>
              <a:p>
                <a:r>
                  <a:rPr lang="es-ES" sz="3200" b="1" dirty="0" smtClean="0">
                    <a:solidFill>
                      <a:srgbClr val="7030A0"/>
                    </a:solidFill>
                    <a:effectLst>
                      <a:outerShdw blurRad="38100" dist="38100" dir="2700000" algn="tl">
                        <a:srgbClr val="C0C0C0"/>
                      </a:outerShdw>
                    </a:effectLst>
                    <a:latin typeface="Arial Narrow" pitchFamily="34" charset="0"/>
                  </a:rPr>
                  <a:t>d</a:t>
                </a:r>
                <a:endParaRPr lang="es-ES" sz="3200" b="1" dirty="0">
                  <a:solidFill>
                    <a:srgbClr val="7030A0"/>
                  </a:solidFill>
                  <a:effectLst>
                    <a:outerShdw blurRad="38100" dist="38100" dir="2700000" algn="tl">
                      <a:srgbClr val="C0C0C0"/>
                    </a:outerShdw>
                  </a:effectLst>
                  <a:latin typeface="Arial Narrow" pitchFamily="34" charset="0"/>
                </a:endParaRPr>
              </a:p>
            </p:txBody>
          </p:sp>
        </p:grpSp>
      </p:grpSp>
    </p:spTree>
    <p:extLst>
      <p:ext uri="{BB962C8B-B14F-4D97-AF65-F5344CB8AC3E}">
        <p14:creationId xmlns:p14="http://schemas.microsoft.com/office/powerpoint/2010/main" xmlns="" val="387321416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ChangeArrowheads="1"/>
          </p:cNvSpPr>
          <p:nvPr/>
        </p:nvSpPr>
        <p:spPr bwMode="auto">
          <a:xfrm>
            <a:off x="1868488" y="635000"/>
            <a:ext cx="667067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r"/>
            <a:r>
              <a:rPr lang="es-ES" sz="2400" b="1" dirty="0">
                <a:solidFill>
                  <a:schemeClr val="bg1"/>
                </a:solidFill>
              </a:rPr>
              <a:t>Medidas de Asociación Relativa o de Efecto</a:t>
            </a:r>
          </a:p>
        </p:txBody>
      </p:sp>
      <p:sp>
        <p:nvSpPr>
          <p:cNvPr id="107523" name="Rectangle 3"/>
          <p:cNvSpPr>
            <a:spLocks noChangeArrowheads="1"/>
          </p:cNvSpPr>
          <p:nvPr/>
        </p:nvSpPr>
        <p:spPr bwMode="auto">
          <a:xfrm>
            <a:off x="1043608" y="1340768"/>
            <a:ext cx="7884369" cy="20928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lnSpc>
                <a:spcPct val="130000"/>
              </a:lnSpc>
            </a:pPr>
            <a:r>
              <a:rPr lang="es-MX" sz="2000" dirty="0" smtClean="0"/>
              <a:t>Compara el riesgo de enfermar del grupo de expuestos (IA</a:t>
            </a:r>
            <a:r>
              <a:rPr lang="es-MX" sz="1100" dirty="0" smtClean="0"/>
              <a:t>I</a:t>
            </a:r>
            <a:r>
              <a:rPr lang="es-MX" sz="2000" dirty="0" smtClean="0"/>
              <a:t>) con el riesgo de enfermar del grupo de no expuestos (IA</a:t>
            </a:r>
            <a:r>
              <a:rPr lang="es-MX" sz="1100" dirty="0" smtClean="0"/>
              <a:t>0</a:t>
            </a:r>
            <a:r>
              <a:rPr lang="es-MX" sz="2000" dirty="0" smtClean="0"/>
              <a:t>).</a:t>
            </a:r>
            <a:endParaRPr lang="es-MX" sz="2000" dirty="0"/>
          </a:p>
          <a:p>
            <a:pPr algn="l">
              <a:lnSpc>
                <a:spcPct val="130000"/>
              </a:lnSpc>
            </a:pPr>
            <a:endParaRPr lang="es-MX" sz="2000" dirty="0"/>
          </a:p>
          <a:p>
            <a:pPr>
              <a:lnSpc>
                <a:spcPct val="130000"/>
              </a:lnSpc>
            </a:pPr>
            <a:r>
              <a:rPr lang="es-MX" sz="2000" dirty="0"/>
              <a:t>La fórmula para el cálculo es</a:t>
            </a:r>
            <a:r>
              <a:rPr lang="es-MX" sz="2000" dirty="0" smtClean="0"/>
              <a:t>: </a:t>
            </a:r>
            <a:r>
              <a:rPr lang="es-MX" sz="2000" dirty="0"/>
              <a:t>	</a:t>
            </a:r>
            <a:endParaRPr lang="es-ES" sz="2000" b="1" dirty="0" smtClean="0">
              <a:solidFill>
                <a:srgbClr val="660066"/>
              </a:solidFill>
            </a:endParaRPr>
          </a:p>
          <a:p>
            <a:pPr algn="l">
              <a:lnSpc>
                <a:spcPct val="130000"/>
              </a:lnSpc>
            </a:pPr>
            <a:endParaRPr lang="es-MX" sz="2000" dirty="0"/>
          </a:p>
        </p:txBody>
      </p:sp>
      <p:sp>
        <p:nvSpPr>
          <p:cNvPr id="35" name="34 Título"/>
          <p:cNvSpPr>
            <a:spLocks noGrp="1"/>
          </p:cNvSpPr>
          <p:nvPr>
            <p:ph type="title"/>
          </p:nvPr>
        </p:nvSpPr>
        <p:spPr/>
        <p:txBody>
          <a:bodyPr>
            <a:normAutofit/>
          </a:bodyPr>
          <a:lstStyle/>
          <a:p>
            <a:pPr algn="ctr"/>
            <a:r>
              <a:rPr lang="es-ES" sz="3600" b="1" dirty="0" smtClean="0">
                <a:solidFill>
                  <a:srgbClr val="FF0000"/>
                </a:solidFill>
                <a:effectLst/>
              </a:rPr>
              <a:t>RIESGO RELATIVO (RR)</a:t>
            </a:r>
            <a:endParaRPr lang="es-ES" sz="3600" b="1" dirty="0">
              <a:solidFill>
                <a:srgbClr val="FF0000"/>
              </a:solidFill>
              <a:effectLst/>
            </a:endParaRPr>
          </a:p>
        </p:txBody>
      </p:sp>
      <p:sp>
        <p:nvSpPr>
          <p:cNvPr id="163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638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pSp>
        <p:nvGrpSpPr>
          <p:cNvPr id="2" name="66 Grupo"/>
          <p:cNvGrpSpPr/>
          <p:nvPr/>
        </p:nvGrpSpPr>
        <p:grpSpPr>
          <a:xfrm>
            <a:off x="4249026" y="3501008"/>
            <a:ext cx="4805151" cy="2728351"/>
            <a:chOff x="4105010" y="3508961"/>
            <a:chExt cx="4805151" cy="2728351"/>
          </a:xfrm>
        </p:grpSpPr>
        <p:sp>
          <p:nvSpPr>
            <p:cNvPr id="41" name="Text Box 35"/>
            <p:cNvSpPr txBox="1">
              <a:spLocks noChangeArrowheads="1"/>
            </p:cNvSpPr>
            <p:nvPr/>
          </p:nvSpPr>
          <p:spPr bwMode="auto">
            <a:xfrm>
              <a:off x="7956376" y="4589081"/>
              <a:ext cx="723174" cy="316696"/>
            </a:xfrm>
            <a:prstGeom prst="rect">
              <a:avLst/>
            </a:prstGeom>
            <a:solidFill>
              <a:srgbClr val="FFFF00"/>
            </a:solidFill>
            <a:ln>
              <a:noFill/>
            </a:ln>
            <a:effectLst>
              <a:prstShdw prst="shdw17" dist="17961" dir="2700000">
                <a:srgbClr val="CCCCFF">
                  <a:gamma/>
                  <a:shade val="60000"/>
                  <a:invGamma/>
                </a:srgbClr>
              </a:prstShdw>
            </a:effectLst>
            <a:extLst>
              <a:ext uri="{909E8E84-426E-40DD-AFC4-6F175D3DCCD1}">
                <a14:hiddenFill xmlns:a14="http://schemas.microsoft.com/office/drawing/2010/main" xmlns="">
                  <a:solidFill>
                    <a:srgbClr val="CCCCFF"/>
                  </a:solidFill>
                </a14:hiddenFill>
              </a:ext>
              <a:ext uri="{91240B29-F687-4F45-9708-019B960494DF}">
                <a14:hiddenLine xmlns:a14="http://schemas.microsoft.com/office/drawing/2010/main" xmlns="" w="28575" algn="ctr">
                  <a:solidFill>
                    <a:srgbClr val="000000"/>
                  </a:solidFill>
                  <a:miter lim="800000"/>
                  <a:headEnd/>
                  <a:tailEnd/>
                </a14:hiddenLine>
              </a:ext>
            </a:extLst>
          </p:spPr>
          <p:txBody>
            <a:bodyPr wrap="none">
              <a:spAutoFit/>
            </a:bodyPr>
            <a:lstStyle/>
            <a:p>
              <a:r>
                <a:rPr lang="es-ES" sz="1200" b="1" dirty="0" smtClean="0">
                  <a:latin typeface="Arial Narrow" pitchFamily="34" charset="0"/>
                </a:rPr>
                <a:t>Ni = </a:t>
              </a:r>
              <a:r>
                <a:rPr lang="es-ES" sz="1200" dirty="0" err="1" smtClean="0">
                  <a:latin typeface="Arial Narrow" pitchFamily="34" charset="0"/>
                </a:rPr>
                <a:t>a+b</a:t>
              </a:r>
              <a:endParaRPr lang="es-ES" sz="1200" dirty="0">
                <a:latin typeface="Arial Narrow" pitchFamily="34" charset="0"/>
              </a:endParaRPr>
            </a:p>
          </p:txBody>
        </p:sp>
        <p:sp>
          <p:nvSpPr>
            <p:cNvPr id="42" name="Text Box 36"/>
            <p:cNvSpPr txBox="1">
              <a:spLocks noChangeArrowheads="1"/>
            </p:cNvSpPr>
            <p:nvPr/>
          </p:nvSpPr>
          <p:spPr bwMode="auto">
            <a:xfrm>
              <a:off x="7956376" y="5272544"/>
              <a:ext cx="759488" cy="316696"/>
            </a:xfrm>
            <a:prstGeom prst="rect">
              <a:avLst/>
            </a:prstGeom>
            <a:solidFill>
              <a:srgbClr val="00FFFF"/>
            </a:solidFill>
            <a:ln>
              <a:noFill/>
            </a:ln>
            <a:effectLst>
              <a:prstShdw prst="shdw17" dist="17961" dir="2700000">
                <a:srgbClr val="CCCCFF">
                  <a:gamma/>
                  <a:shade val="60000"/>
                  <a:invGamma/>
                </a:srgbClr>
              </a:prstShdw>
            </a:effectLst>
            <a:extLst>
              <a:ext uri="{909E8E84-426E-40DD-AFC4-6F175D3DCCD1}">
                <a14:hiddenFill xmlns:a14="http://schemas.microsoft.com/office/drawing/2010/main" xmlns="">
                  <a:solidFill>
                    <a:srgbClr val="CCCCFF"/>
                  </a:solidFill>
                </a14:hiddenFill>
              </a:ext>
              <a:ext uri="{91240B29-F687-4F45-9708-019B960494DF}">
                <a14:hiddenLine xmlns:a14="http://schemas.microsoft.com/office/drawing/2010/main" xmlns="" w="28575" algn="ctr">
                  <a:solidFill>
                    <a:srgbClr val="000000"/>
                  </a:solidFill>
                  <a:miter lim="800000"/>
                  <a:headEnd/>
                  <a:tailEnd/>
                </a14:hiddenLine>
              </a:ext>
            </a:extLst>
          </p:spPr>
          <p:txBody>
            <a:bodyPr wrap="none">
              <a:spAutoFit/>
            </a:bodyPr>
            <a:lstStyle/>
            <a:p>
              <a:r>
                <a:rPr lang="es-ES" sz="1200" b="1" dirty="0" smtClean="0">
                  <a:latin typeface="Arial Narrow" pitchFamily="34" charset="0"/>
                </a:rPr>
                <a:t>No = </a:t>
              </a:r>
              <a:r>
                <a:rPr lang="es-ES" sz="1200" dirty="0" err="1" smtClean="0">
                  <a:latin typeface="Arial Narrow" pitchFamily="34" charset="0"/>
                </a:rPr>
                <a:t>c+d</a:t>
              </a:r>
              <a:endParaRPr lang="es-ES" sz="1200" dirty="0">
                <a:latin typeface="Arial Narrow" pitchFamily="34" charset="0"/>
              </a:endParaRPr>
            </a:p>
          </p:txBody>
        </p:sp>
        <p:sp>
          <p:nvSpPr>
            <p:cNvPr id="43" name="Text Box 37"/>
            <p:cNvSpPr txBox="1">
              <a:spLocks noChangeArrowheads="1"/>
            </p:cNvSpPr>
            <p:nvPr/>
          </p:nvSpPr>
          <p:spPr bwMode="auto">
            <a:xfrm>
              <a:off x="5930141" y="5920616"/>
              <a:ext cx="730091" cy="316696"/>
            </a:xfrm>
            <a:prstGeom prst="rect">
              <a:avLst/>
            </a:prstGeom>
            <a:noFill/>
            <a:ln>
              <a:noFill/>
            </a:ln>
            <a:effectLst>
              <a:prstShdw prst="shdw17" dist="17961" dir="2700000">
                <a:srgbClr val="CCCCFF">
                  <a:gamma/>
                  <a:shade val="60000"/>
                  <a:invGamma/>
                </a:srgbClr>
              </a:prstShdw>
            </a:effectLst>
            <a:extLst>
              <a:ext uri="{909E8E84-426E-40DD-AFC4-6F175D3DCCD1}">
                <a14:hiddenFill xmlns:a14="http://schemas.microsoft.com/office/drawing/2010/main" xmlns="">
                  <a:solidFill>
                    <a:srgbClr val="CCCCFF"/>
                  </a:solidFill>
                </a14:hiddenFill>
              </a:ext>
              <a:ext uri="{91240B29-F687-4F45-9708-019B960494DF}">
                <a14:hiddenLine xmlns:a14="http://schemas.microsoft.com/office/drawing/2010/main" xmlns="" w="28575" algn="ctr">
                  <a:solidFill>
                    <a:srgbClr val="000000"/>
                  </a:solidFill>
                  <a:miter lim="800000"/>
                  <a:headEnd/>
                  <a:tailEnd/>
                </a14:hiddenLine>
              </a:ext>
            </a:extLst>
          </p:spPr>
          <p:txBody>
            <a:bodyPr wrap="none">
              <a:spAutoFit/>
            </a:bodyPr>
            <a:lstStyle/>
            <a:p>
              <a:r>
                <a:rPr lang="es-ES" sz="1200" b="1" dirty="0" smtClean="0">
                  <a:latin typeface="Arial Narrow" pitchFamily="34" charset="0"/>
                </a:rPr>
                <a:t>Mi = </a:t>
              </a:r>
              <a:r>
                <a:rPr lang="es-ES" sz="1200" dirty="0" err="1" smtClean="0">
                  <a:latin typeface="Arial Narrow" pitchFamily="34" charset="0"/>
                </a:rPr>
                <a:t>a+c</a:t>
              </a:r>
              <a:endParaRPr lang="es-ES" sz="1200" dirty="0">
                <a:latin typeface="Arial Narrow" pitchFamily="34" charset="0"/>
              </a:endParaRPr>
            </a:p>
          </p:txBody>
        </p:sp>
        <p:sp>
          <p:nvSpPr>
            <p:cNvPr id="44" name="Text Box 38"/>
            <p:cNvSpPr txBox="1">
              <a:spLocks noChangeArrowheads="1"/>
            </p:cNvSpPr>
            <p:nvPr/>
          </p:nvSpPr>
          <p:spPr bwMode="auto">
            <a:xfrm>
              <a:off x="6876256" y="5920616"/>
              <a:ext cx="783698" cy="316696"/>
            </a:xfrm>
            <a:prstGeom prst="rect">
              <a:avLst/>
            </a:prstGeom>
            <a:noFill/>
            <a:ln>
              <a:noFill/>
            </a:ln>
            <a:effectLst>
              <a:prstShdw prst="shdw17" dist="17961" dir="2700000">
                <a:srgbClr val="CCCCFF">
                  <a:gamma/>
                  <a:shade val="60000"/>
                  <a:invGamma/>
                </a:srgbClr>
              </a:prstShdw>
            </a:effectLst>
            <a:extLst>
              <a:ext uri="{909E8E84-426E-40DD-AFC4-6F175D3DCCD1}">
                <a14:hiddenFill xmlns:a14="http://schemas.microsoft.com/office/drawing/2010/main" xmlns="">
                  <a:solidFill>
                    <a:srgbClr val="CCCCFF"/>
                  </a:solidFill>
                </a14:hiddenFill>
              </a:ext>
              <a:ext uri="{91240B29-F687-4F45-9708-019B960494DF}">
                <a14:hiddenLine xmlns:a14="http://schemas.microsoft.com/office/drawing/2010/main" xmlns="" w="28575" algn="ctr">
                  <a:solidFill>
                    <a:srgbClr val="000000"/>
                  </a:solidFill>
                  <a:miter lim="800000"/>
                  <a:headEnd/>
                  <a:tailEnd/>
                </a14:hiddenLine>
              </a:ext>
            </a:extLst>
          </p:spPr>
          <p:txBody>
            <a:bodyPr wrap="none">
              <a:spAutoFit/>
            </a:bodyPr>
            <a:lstStyle/>
            <a:p>
              <a:r>
                <a:rPr lang="es-ES" sz="1200" b="1" dirty="0" smtClean="0">
                  <a:latin typeface="Arial Narrow" pitchFamily="34" charset="0"/>
                </a:rPr>
                <a:t>Mo = </a:t>
              </a:r>
              <a:r>
                <a:rPr lang="es-ES" sz="1200" dirty="0" err="1" smtClean="0">
                  <a:latin typeface="Arial Narrow" pitchFamily="34" charset="0"/>
                </a:rPr>
                <a:t>b+d</a:t>
              </a:r>
              <a:endParaRPr lang="es-ES" sz="1200" dirty="0">
                <a:latin typeface="Arial Narrow" pitchFamily="34" charset="0"/>
              </a:endParaRPr>
            </a:p>
          </p:txBody>
        </p:sp>
        <p:sp>
          <p:nvSpPr>
            <p:cNvPr id="45" name="Text Box 39"/>
            <p:cNvSpPr txBox="1">
              <a:spLocks noChangeArrowheads="1"/>
            </p:cNvSpPr>
            <p:nvPr/>
          </p:nvSpPr>
          <p:spPr bwMode="auto">
            <a:xfrm>
              <a:off x="7884368" y="5848608"/>
              <a:ext cx="1025793" cy="316696"/>
            </a:xfrm>
            <a:prstGeom prst="rect">
              <a:avLst/>
            </a:prstGeom>
            <a:noFill/>
            <a:ln>
              <a:noFill/>
            </a:ln>
            <a:effectLst>
              <a:prstShdw prst="shdw17" dist="17961" dir="2700000">
                <a:srgbClr val="CCCCFF">
                  <a:gamma/>
                  <a:shade val="60000"/>
                  <a:invGamma/>
                </a:srgbClr>
              </a:prstShdw>
            </a:effectLst>
            <a:extLst>
              <a:ext uri="{909E8E84-426E-40DD-AFC4-6F175D3DCCD1}">
                <a14:hiddenFill xmlns:a14="http://schemas.microsoft.com/office/drawing/2010/main" xmlns="">
                  <a:solidFill>
                    <a:srgbClr val="CCCCFF"/>
                  </a:solidFill>
                </a14:hiddenFill>
              </a:ext>
              <a:ext uri="{91240B29-F687-4F45-9708-019B960494DF}">
                <a14:hiddenLine xmlns:a14="http://schemas.microsoft.com/office/drawing/2010/main" xmlns="" w="28575" algn="ctr">
                  <a:solidFill>
                    <a:srgbClr val="000000"/>
                  </a:solidFill>
                  <a:miter lim="800000"/>
                  <a:headEnd/>
                  <a:tailEnd/>
                </a14:hiddenLine>
              </a:ext>
            </a:extLst>
          </p:spPr>
          <p:txBody>
            <a:bodyPr wrap="none">
              <a:spAutoFit/>
            </a:bodyPr>
            <a:lstStyle/>
            <a:p>
              <a:r>
                <a:rPr lang="es-ES" sz="1200" b="1" dirty="0" smtClean="0">
                  <a:latin typeface="Arial Narrow" pitchFamily="34" charset="0"/>
                </a:rPr>
                <a:t>N = </a:t>
              </a:r>
              <a:r>
                <a:rPr lang="es-ES" sz="1200" dirty="0" err="1" smtClean="0">
                  <a:latin typeface="Arial Narrow" pitchFamily="34" charset="0"/>
                </a:rPr>
                <a:t>a+b+c+d</a:t>
              </a:r>
              <a:r>
                <a:rPr lang="es-ES" sz="1200" dirty="0" smtClean="0">
                  <a:latin typeface="Arial Narrow" pitchFamily="34" charset="0"/>
                </a:rPr>
                <a:t> </a:t>
              </a:r>
              <a:endParaRPr lang="es-ES" sz="1200" dirty="0">
                <a:latin typeface="Arial Narrow" pitchFamily="34" charset="0"/>
              </a:endParaRPr>
            </a:p>
          </p:txBody>
        </p:sp>
        <p:grpSp>
          <p:nvGrpSpPr>
            <p:cNvPr id="3" name="21 Grupo"/>
            <p:cNvGrpSpPr/>
            <p:nvPr/>
          </p:nvGrpSpPr>
          <p:grpSpPr>
            <a:xfrm>
              <a:off x="4105010" y="3508961"/>
              <a:ext cx="3921343" cy="2253552"/>
              <a:chOff x="3555379" y="3933057"/>
              <a:chExt cx="5407103" cy="2628854"/>
            </a:xfrm>
          </p:grpSpPr>
          <p:sp>
            <p:nvSpPr>
              <p:cNvPr id="47" name="Text Box 7"/>
              <p:cNvSpPr txBox="1">
                <a:spLocks noChangeArrowheads="1"/>
              </p:cNvSpPr>
              <p:nvPr/>
            </p:nvSpPr>
            <p:spPr bwMode="auto">
              <a:xfrm>
                <a:off x="5707229" y="3933057"/>
                <a:ext cx="3255253" cy="369437"/>
              </a:xfrm>
              <a:prstGeom prst="rect">
                <a:avLst/>
              </a:prstGeom>
              <a:noFill/>
              <a:ln w="3175" cap="rnd" algn="ctr">
                <a:solidFill>
                  <a:schemeClr val="tx1"/>
                </a:solidFill>
                <a:prstDash val="sysDot"/>
                <a:miter lim="800000"/>
                <a:headEnd/>
                <a:tailEnd/>
              </a:ln>
              <a:effectLst>
                <a:prstShdw prst="shdw17" dist="17961" dir="2700000">
                  <a:schemeClr val="tx1">
                    <a:gamma/>
                    <a:shade val="60000"/>
                    <a:invGamma/>
                  </a:schemeClr>
                </a:prstShdw>
              </a:effectLst>
              <a:extLst>
                <a:ext uri="{909E8E84-426E-40DD-AFC4-6F175D3DCCD1}">
                  <a14:hiddenFill xmlns:a14="http://schemas.microsoft.com/office/drawing/2010/main" xmlns="">
                    <a:solidFill>
                      <a:srgbClr val="CCCCFF"/>
                    </a:solidFill>
                  </a14:hiddenFill>
                </a:ext>
              </a:extLst>
            </p:spPr>
            <p:txBody>
              <a:bodyPr wrap="none">
                <a:spAutoFit/>
              </a:bodyPr>
              <a:lstStyle/>
              <a:p>
                <a:pPr algn="ctr"/>
                <a:r>
                  <a:rPr lang="es-ES" sz="1200" b="1" dirty="0">
                    <a:latin typeface="Arial Narrow" pitchFamily="34" charset="0"/>
                  </a:rPr>
                  <a:t>Enfermedad o Efecto en la Salud </a:t>
                </a:r>
              </a:p>
            </p:txBody>
          </p:sp>
          <p:sp>
            <p:nvSpPr>
              <p:cNvPr id="48" name="Text Box 8"/>
              <p:cNvSpPr txBox="1">
                <a:spLocks noChangeArrowheads="1"/>
              </p:cNvSpPr>
              <p:nvPr/>
            </p:nvSpPr>
            <p:spPr bwMode="auto">
              <a:xfrm rot="16200000">
                <a:off x="3067933" y="5387743"/>
                <a:ext cx="1661614" cy="686722"/>
              </a:xfrm>
              <a:prstGeom prst="rect">
                <a:avLst/>
              </a:prstGeom>
              <a:noFill/>
              <a:ln w="3175" cap="rnd" algn="ctr">
                <a:solidFill>
                  <a:schemeClr val="tx1"/>
                </a:solidFill>
                <a:prstDash val="sysDot"/>
                <a:miter lim="800000"/>
                <a:headEnd/>
                <a:tailEnd/>
              </a:ln>
              <a:effectLst>
                <a:prstShdw prst="shdw17" dist="17961" dir="2700000">
                  <a:schemeClr val="tx1">
                    <a:gamma/>
                    <a:shade val="60000"/>
                    <a:invGamma/>
                  </a:schemeClr>
                </a:prstShdw>
              </a:effectLst>
              <a:extLst>
                <a:ext uri="{909E8E84-426E-40DD-AFC4-6F175D3DCCD1}">
                  <a14:hiddenFill xmlns:a14="http://schemas.microsoft.com/office/drawing/2010/main" xmlns="">
                    <a:solidFill>
                      <a:srgbClr val="CCCCFF"/>
                    </a:solidFill>
                  </a14:hiddenFill>
                </a:ext>
              </a:extLst>
            </p:spPr>
            <p:txBody>
              <a:bodyPr wrap="none">
                <a:spAutoFit/>
              </a:bodyPr>
              <a:lstStyle/>
              <a:p>
                <a:pPr algn="ctr"/>
                <a:r>
                  <a:rPr lang="es-ES" sz="1200" b="1" dirty="0">
                    <a:latin typeface="Arial Narrow" pitchFamily="34" charset="0"/>
                  </a:rPr>
                  <a:t>Factor de Riesgo </a:t>
                </a:r>
              </a:p>
              <a:p>
                <a:pPr algn="ctr"/>
                <a:r>
                  <a:rPr lang="es-ES" sz="1200" b="1" dirty="0">
                    <a:latin typeface="Arial Narrow" pitchFamily="34" charset="0"/>
                  </a:rPr>
                  <a:t>o de Protección </a:t>
                </a:r>
              </a:p>
            </p:txBody>
          </p:sp>
          <p:sp>
            <p:nvSpPr>
              <p:cNvPr id="49" name="Text Box 9"/>
              <p:cNvSpPr txBox="1">
                <a:spLocks noChangeArrowheads="1"/>
              </p:cNvSpPr>
              <p:nvPr/>
            </p:nvSpPr>
            <p:spPr bwMode="auto">
              <a:xfrm>
                <a:off x="6284421" y="4434785"/>
                <a:ext cx="453524" cy="369437"/>
              </a:xfrm>
              <a:prstGeom prst="rect">
                <a:avLst/>
              </a:prstGeom>
              <a:noFill/>
              <a:ln>
                <a:noFill/>
              </a:ln>
              <a:effectLst>
                <a:prstShdw prst="shdw17" dist="17961" dir="2700000">
                  <a:srgbClr val="CCCCFF">
                    <a:gamma/>
                    <a:shade val="60000"/>
                    <a:invGamma/>
                  </a:srgbClr>
                </a:prstShdw>
              </a:effectLst>
              <a:extLst>
                <a:ext uri="{909E8E84-426E-40DD-AFC4-6F175D3DCCD1}">
                  <a14:hiddenFill xmlns:a14="http://schemas.microsoft.com/office/drawing/2010/main" xmlns="">
                    <a:solidFill>
                      <a:srgbClr val="CCCCFF"/>
                    </a:solidFill>
                  </a14:hiddenFill>
                </a:ext>
                <a:ext uri="{91240B29-F687-4F45-9708-019B960494DF}">
                  <a14:hiddenLine xmlns:a14="http://schemas.microsoft.com/office/drawing/2010/main" xmlns="" w="28575" algn="ctr">
                    <a:solidFill>
                      <a:srgbClr val="000000"/>
                    </a:solidFill>
                    <a:miter lim="800000"/>
                    <a:headEnd/>
                    <a:tailEnd/>
                  </a14:hiddenLine>
                </a:ext>
              </a:extLst>
            </p:spPr>
            <p:txBody>
              <a:bodyPr wrap="none">
                <a:spAutoFit/>
              </a:bodyPr>
              <a:lstStyle/>
              <a:p>
                <a:r>
                  <a:rPr lang="es-ES" sz="1200" b="1" dirty="0">
                    <a:latin typeface="Arial Narrow" pitchFamily="34" charset="0"/>
                  </a:rPr>
                  <a:t>SI</a:t>
                </a:r>
              </a:p>
            </p:txBody>
          </p:sp>
          <p:sp>
            <p:nvSpPr>
              <p:cNvPr id="50" name="Text Box 10"/>
              <p:cNvSpPr txBox="1">
                <a:spLocks noChangeArrowheads="1"/>
              </p:cNvSpPr>
              <p:nvPr/>
            </p:nvSpPr>
            <p:spPr bwMode="auto">
              <a:xfrm>
                <a:off x="7614900" y="4427780"/>
                <a:ext cx="556053" cy="369437"/>
              </a:xfrm>
              <a:prstGeom prst="rect">
                <a:avLst/>
              </a:prstGeom>
              <a:noFill/>
              <a:ln>
                <a:noFill/>
              </a:ln>
              <a:effectLst>
                <a:prstShdw prst="shdw17" dist="17961" dir="2700000">
                  <a:srgbClr val="CCCCFF">
                    <a:gamma/>
                    <a:shade val="60000"/>
                    <a:invGamma/>
                  </a:srgbClr>
                </a:prstShdw>
              </a:effectLst>
              <a:extLst>
                <a:ext uri="{909E8E84-426E-40DD-AFC4-6F175D3DCCD1}">
                  <a14:hiddenFill xmlns:a14="http://schemas.microsoft.com/office/drawing/2010/main" xmlns="">
                    <a:solidFill>
                      <a:srgbClr val="CCCCFF"/>
                    </a:solidFill>
                  </a14:hiddenFill>
                </a:ext>
                <a:ext uri="{91240B29-F687-4F45-9708-019B960494DF}">
                  <a14:hiddenLine xmlns:a14="http://schemas.microsoft.com/office/drawing/2010/main" xmlns="" w="28575" algn="ctr">
                    <a:solidFill>
                      <a:srgbClr val="000000"/>
                    </a:solidFill>
                    <a:miter lim="800000"/>
                    <a:headEnd/>
                    <a:tailEnd/>
                  </a14:hiddenLine>
                </a:ext>
              </a:extLst>
            </p:spPr>
            <p:txBody>
              <a:bodyPr wrap="none">
                <a:spAutoFit/>
              </a:bodyPr>
              <a:lstStyle/>
              <a:p>
                <a:r>
                  <a:rPr lang="es-ES" sz="1200" b="1" dirty="0">
                    <a:latin typeface="Arial Narrow" pitchFamily="34" charset="0"/>
                  </a:rPr>
                  <a:t>NO</a:t>
                </a:r>
              </a:p>
            </p:txBody>
          </p:sp>
          <p:sp>
            <p:nvSpPr>
              <p:cNvPr id="51" name="Text Box 11"/>
              <p:cNvSpPr txBox="1">
                <a:spLocks noChangeArrowheads="1"/>
              </p:cNvSpPr>
              <p:nvPr/>
            </p:nvSpPr>
            <p:spPr bwMode="auto">
              <a:xfrm>
                <a:off x="4485364" y="5188336"/>
                <a:ext cx="1226086" cy="369437"/>
              </a:xfrm>
              <a:prstGeom prst="rect">
                <a:avLst/>
              </a:prstGeom>
              <a:noFill/>
              <a:ln>
                <a:noFill/>
              </a:ln>
              <a:effectLst>
                <a:prstShdw prst="shdw17" dist="17961" dir="2700000">
                  <a:srgbClr val="CCCCFF">
                    <a:gamma/>
                    <a:shade val="60000"/>
                    <a:invGamma/>
                  </a:srgbClr>
                </a:prstShdw>
              </a:effectLst>
              <a:extLst>
                <a:ext uri="{909E8E84-426E-40DD-AFC4-6F175D3DCCD1}">
                  <a14:hiddenFill xmlns:a14="http://schemas.microsoft.com/office/drawing/2010/main" xmlns="">
                    <a:solidFill>
                      <a:srgbClr val="CCCCFF"/>
                    </a:solidFill>
                  </a14:hiddenFill>
                </a:ext>
                <a:ext uri="{91240B29-F687-4F45-9708-019B960494DF}">
                  <a14:hiddenLine xmlns:a14="http://schemas.microsoft.com/office/drawing/2010/main" xmlns="" w="28575" algn="ctr">
                    <a:solidFill>
                      <a:srgbClr val="000000"/>
                    </a:solidFill>
                    <a:miter lim="800000"/>
                    <a:headEnd/>
                    <a:tailEnd/>
                  </a14:hiddenLine>
                </a:ext>
              </a:extLst>
            </p:spPr>
            <p:txBody>
              <a:bodyPr wrap="none">
                <a:spAutoFit/>
              </a:bodyPr>
              <a:lstStyle/>
              <a:p>
                <a:r>
                  <a:rPr lang="es-ES" sz="1200" b="1" dirty="0">
                    <a:latin typeface="Arial Narrow" pitchFamily="34" charset="0"/>
                  </a:rPr>
                  <a:t>Expuestos</a:t>
                </a:r>
              </a:p>
            </p:txBody>
          </p:sp>
          <p:sp>
            <p:nvSpPr>
              <p:cNvPr id="52" name="Text Box 12"/>
              <p:cNvSpPr txBox="1">
                <a:spLocks noChangeArrowheads="1"/>
              </p:cNvSpPr>
              <p:nvPr/>
            </p:nvSpPr>
            <p:spPr bwMode="auto">
              <a:xfrm>
                <a:off x="4342886" y="6087536"/>
                <a:ext cx="1528909" cy="369437"/>
              </a:xfrm>
              <a:prstGeom prst="rect">
                <a:avLst/>
              </a:prstGeom>
              <a:noFill/>
              <a:ln>
                <a:noFill/>
              </a:ln>
              <a:effectLst>
                <a:prstShdw prst="shdw17" dist="17961" dir="2700000">
                  <a:srgbClr val="CCCCFF">
                    <a:gamma/>
                    <a:shade val="60000"/>
                    <a:invGamma/>
                  </a:srgbClr>
                </a:prstShdw>
              </a:effectLst>
              <a:extLst>
                <a:ext uri="{909E8E84-426E-40DD-AFC4-6F175D3DCCD1}">
                  <a14:hiddenFill xmlns:a14="http://schemas.microsoft.com/office/drawing/2010/main" xmlns="">
                    <a:solidFill>
                      <a:srgbClr val="CCCCFF"/>
                    </a:solidFill>
                  </a14:hiddenFill>
                </a:ext>
                <a:ext uri="{91240B29-F687-4F45-9708-019B960494DF}">
                  <a14:hiddenLine xmlns:a14="http://schemas.microsoft.com/office/drawing/2010/main" xmlns="" w="28575" algn="ctr">
                    <a:solidFill>
                      <a:srgbClr val="000000"/>
                    </a:solidFill>
                    <a:miter lim="800000"/>
                    <a:headEnd/>
                    <a:tailEnd/>
                  </a14:hiddenLine>
                </a:ext>
              </a:extLst>
            </p:spPr>
            <p:txBody>
              <a:bodyPr wrap="none">
                <a:spAutoFit/>
              </a:bodyPr>
              <a:lstStyle/>
              <a:p>
                <a:r>
                  <a:rPr lang="es-ES" sz="1200" b="1">
                    <a:latin typeface="Arial Narrow" pitchFamily="34" charset="0"/>
                  </a:rPr>
                  <a:t>No Expuestos</a:t>
                </a:r>
              </a:p>
            </p:txBody>
          </p:sp>
        </p:grpSp>
      </p:grpSp>
      <p:graphicFrame>
        <p:nvGraphicFramePr>
          <p:cNvPr id="60" name="59 Tabla"/>
          <p:cNvGraphicFramePr>
            <a:graphicFrameLocks noGrp="1"/>
          </p:cNvGraphicFramePr>
          <p:nvPr/>
        </p:nvGraphicFramePr>
        <p:xfrm>
          <a:off x="5940152" y="4437112"/>
          <a:ext cx="1800200" cy="1296144"/>
        </p:xfrm>
        <a:graphic>
          <a:graphicData uri="http://schemas.openxmlformats.org/drawingml/2006/table">
            <a:tbl>
              <a:tblPr firstRow="1" bandRow="1">
                <a:tableStyleId>{5940675A-B579-460E-94D1-54222C63F5DA}</a:tableStyleId>
              </a:tblPr>
              <a:tblGrid>
                <a:gridCol w="900100"/>
                <a:gridCol w="900100"/>
              </a:tblGrid>
              <a:tr h="648072">
                <a:tc>
                  <a:txBody>
                    <a:bodyPr/>
                    <a:lstStyle/>
                    <a:p>
                      <a:pPr algn="ctr"/>
                      <a:r>
                        <a:rPr lang="es-ES" b="1" dirty="0" smtClean="0">
                          <a:solidFill>
                            <a:schemeClr val="tx1"/>
                          </a:solidFill>
                        </a:rPr>
                        <a:t>a</a:t>
                      </a:r>
                      <a:endParaRPr lang="es-ES" b="1" dirty="0">
                        <a:solidFill>
                          <a:schemeClr val="tx1"/>
                        </a:solidFill>
                      </a:endParaRPr>
                    </a:p>
                  </a:txBody>
                  <a:tcPr anchor="ctr">
                    <a:solidFill>
                      <a:srgbClr val="FF0000"/>
                    </a:solidFill>
                  </a:tcPr>
                </a:tc>
                <a:tc>
                  <a:txBody>
                    <a:bodyPr/>
                    <a:lstStyle/>
                    <a:p>
                      <a:pPr algn="ctr"/>
                      <a:r>
                        <a:rPr lang="es-ES" b="1" dirty="0" smtClean="0">
                          <a:solidFill>
                            <a:schemeClr val="tx1"/>
                          </a:solidFill>
                        </a:rPr>
                        <a:t>b</a:t>
                      </a:r>
                      <a:endParaRPr lang="es-ES" b="1" dirty="0">
                        <a:solidFill>
                          <a:schemeClr val="tx1"/>
                        </a:solidFill>
                      </a:endParaRPr>
                    </a:p>
                  </a:txBody>
                  <a:tcPr anchor="ctr"/>
                </a:tc>
              </a:tr>
              <a:tr h="648072">
                <a:tc>
                  <a:txBody>
                    <a:bodyPr/>
                    <a:lstStyle/>
                    <a:p>
                      <a:pPr algn="ctr"/>
                      <a:r>
                        <a:rPr lang="es-ES" b="1" dirty="0" smtClean="0">
                          <a:solidFill>
                            <a:schemeClr val="tx1"/>
                          </a:solidFill>
                        </a:rPr>
                        <a:t>c</a:t>
                      </a:r>
                      <a:endParaRPr lang="es-ES" b="1" dirty="0">
                        <a:solidFill>
                          <a:schemeClr val="tx1"/>
                        </a:solidFill>
                      </a:endParaRPr>
                    </a:p>
                  </a:txBody>
                  <a:tcPr anchor="ctr">
                    <a:solidFill>
                      <a:srgbClr val="92D050"/>
                    </a:solidFill>
                  </a:tcPr>
                </a:tc>
                <a:tc>
                  <a:txBody>
                    <a:bodyPr/>
                    <a:lstStyle/>
                    <a:p>
                      <a:pPr algn="ctr"/>
                      <a:r>
                        <a:rPr lang="es-ES" b="1" dirty="0" smtClean="0">
                          <a:solidFill>
                            <a:schemeClr val="tx1"/>
                          </a:solidFill>
                        </a:rPr>
                        <a:t>d</a:t>
                      </a:r>
                      <a:endParaRPr lang="es-ES" b="1" dirty="0">
                        <a:solidFill>
                          <a:schemeClr val="tx1"/>
                        </a:solidFill>
                      </a:endParaRPr>
                    </a:p>
                  </a:txBody>
                  <a:tcPr anchor="ctr"/>
                </a:tc>
              </a:tr>
            </a:tbl>
          </a:graphicData>
        </a:graphic>
      </p:graphicFrame>
      <p:sp>
        <p:nvSpPr>
          <p:cNvPr id="1639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16389" name="Picture 5"/>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763688" y="4653136"/>
            <a:ext cx="1699587" cy="1498848"/>
          </a:xfrm>
          <a:prstGeom prst="rect">
            <a:avLst/>
          </a:prstGeom>
          <a:noFill/>
        </p:spPr>
      </p:pic>
    </p:spTree>
    <p:extLst>
      <p:ext uri="{BB962C8B-B14F-4D97-AF65-F5344CB8AC3E}">
        <p14:creationId xmlns:p14="http://schemas.microsoft.com/office/powerpoint/2010/main" xmlns="" val="85525886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ChangeArrowheads="1"/>
          </p:cNvSpPr>
          <p:nvPr/>
        </p:nvSpPr>
        <p:spPr bwMode="auto">
          <a:xfrm>
            <a:off x="1868488" y="635000"/>
            <a:ext cx="667067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r"/>
            <a:r>
              <a:rPr lang="es-ES" sz="2400" b="1" dirty="0">
                <a:solidFill>
                  <a:schemeClr val="bg1"/>
                </a:solidFill>
              </a:rPr>
              <a:t>Medidas de Asociación Relativa o de Efecto</a:t>
            </a:r>
          </a:p>
        </p:txBody>
      </p:sp>
      <p:sp>
        <p:nvSpPr>
          <p:cNvPr id="35" name="34 Título"/>
          <p:cNvSpPr>
            <a:spLocks noGrp="1"/>
          </p:cNvSpPr>
          <p:nvPr>
            <p:ph type="title"/>
          </p:nvPr>
        </p:nvSpPr>
        <p:spPr/>
        <p:txBody>
          <a:bodyPr>
            <a:normAutofit/>
          </a:bodyPr>
          <a:lstStyle/>
          <a:p>
            <a:pPr algn="ctr"/>
            <a:r>
              <a:rPr lang="es-ES" sz="3600" b="1" dirty="0" smtClean="0">
                <a:solidFill>
                  <a:srgbClr val="FF0000"/>
                </a:solidFill>
                <a:effectLst/>
              </a:rPr>
              <a:t>RAZÓN DE MOMIOS (RM)</a:t>
            </a:r>
            <a:endParaRPr lang="es-ES" sz="3600" b="1" dirty="0">
              <a:solidFill>
                <a:srgbClr val="FF0000"/>
              </a:solidFill>
              <a:effectLst/>
            </a:endParaRPr>
          </a:p>
        </p:txBody>
      </p:sp>
      <p:sp>
        <p:nvSpPr>
          <p:cNvPr id="163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638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pSp>
        <p:nvGrpSpPr>
          <p:cNvPr id="2" name="66 Grupo"/>
          <p:cNvGrpSpPr/>
          <p:nvPr/>
        </p:nvGrpSpPr>
        <p:grpSpPr>
          <a:xfrm>
            <a:off x="4249026" y="3796993"/>
            <a:ext cx="4805151" cy="2728351"/>
            <a:chOff x="4105010" y="3508961"/>
            <a:chExt cx="4805151" cy="2728351"/>
          </a:xfrm>
        </p:grpSpPr>
        <p:sp>
          <p:nvSpPr>
            <p:cNvPr id="41" name="Text Box 35"/>
            <p:cNvSpPr txBox="1">
              <a:spLocks noChangeArrowheads="1"/>
            </p:cNvSpPr>
            <p:nvPr/>
          </p:nvSpPr>
          <p:spPr bwMode="auto">
            <a:xfrm>
              <a:off x="7956376" y="4589081"/>
              <a:ext cx="723174" cy="316696"/>
            </a:xfrm>
            <a:prstGeom prst="rect">
              <a:avLst/>
            </a:prstGeom>
            <a:noFill/>
            <a:ln>
              <a:noFill/>
            </a:ln>
            <a:effectLst>
              <a:prstShdw prst="shdw17" dist="17961" dir="2700000">
                <a:srgbClr val="CCCCFF">
                  <a:gamma/>
                  <a:shade val="60000"/>
                  <a:invGamma/>
                </a:srgbClr>
              </a:prstShdw>
            </a:effectLst>
            <a:extLst>
              <a:ext uri="{909E8E84-426E-40DD-AFC4-6F175D3DCCD1}">
                <a14:hiddenFill xmlns:a14="http://schemas.microsoft.com/office/drawing/2010/main" xmlns="">
                  <a:solidFill>
                    <a:srgbClr val="CCCCFF"/>
                  </a:solidFill>
                </a14:hiddenFill>
              </a:ext>
              <a:ext uri="{91240B29-F687-4F45-9708-019B960494DF}">
                <a14:hiddenLine xmlns:a14="http://schemas.microsoft.com/office/drawing/2010/main" xmlns="" w="28575" algn="ctr">
                  <a:solidFill>
                    <a:srgbClr val="000000"/>
                  </a:solidFill>
                  <a:miter lim="800000"/>
                  <a:headEnd/>
                  <a:tailEnd/>
                </a14:hiddenLine>
              </a:ext>
            </a:extLst>
          </p:spPr>
          <p:txBody>
            <a:bodyPr wrap="none">
              <a:spAutoFit/>
            </a:bodyPr>
            <a:lstStyle/>
            <a:p>
              <a:r>
                <a:rPr lang="es-ES" sz="1200" b="1" dirty="0" smtClean="0">
                  <a:latin typeface="Arial Narrow" pitchFamily="34" charset="0"/>
                </a:rPr>
                <a:t>Ni = </a:t>
              </a:r>
              <a:r>
                <a:rPr lang="es-ES" sz="1200" dirty="0" err="1" smtClean="0">
                  <a:latin typeface="Arial Narrow" pitchFamily="34" charset="0"/>
                </a:rPr>
                <a:t>a+b</a:t>
              </a:r>
              <a:endParaRPr lang="es-ES" sz="1200" dirty="0">
                <a:latin typeface="Arial Narrow" pitchFamily="34" charset="0"/>
              </a:endParaRPr>
            </a:p>
          </p:txBody>
        </p:sp>
        <p:sp>
          <p:nvSpPr>
            <p:cNvPr id="42" name="Text Box 36"/>
            <p:cNvSpPr txBox="1">
              <a:spLocks noChangeArrowheads="1"/>
            </p:cNvSpPr>
            <p:nvPr/>
          </p:nvSpPr>
          <p:spPr bwMode="auto">
            <a:xfrm>
              <a:off x="7956376" y="5272544"/>
              <a:ext cx="759488" cy="316696"/>
            </a:xfrm>
            <a:prstGeom prst="rect">
              <a:avLst/>
            </a:prstGeom>
            <a:noFill/>
            <a:ln>
              <a:noFill/>
            </a:ln>
            <a:effectLst>
              <a:prstShdw prst="shdw17" dist="17961" dir="2700000">
                <a:srgbClr val="CCCCFF">
                  <a:gamma/>
                  <a:shade val="60000"/>
                  <a:invGamma/>
                </a:srgbClr>
              </a:prstShdw>
            </a:effectLst>
            <a:extLst>
              <a:ext uri="{909E8E84-426E-40DD-AFC4-6F175D3DCCD1}">
                <a14:hiddenFill xmlns:a14="http://schemas.microsoft.com/office/drawing/2010/main" xmlns="">
                  <a:solidFill>
                    <a:srgbClr val="CCCCFF"/>
                  </a:solidFill>
                </a14:hiddenFill>
              </a:ext>
              <a:ext uri="{91240B29-F687-4F45-9708-019B960494DF}">
                <a14:hiddenLine xmlns:a14="http://schemas.microsoft.com/office/drawing/2010/main" xmlns="" w="28575" algn="ctr">
                  <a:solidFill>
                    <a:srgbClr val="000000"/>
                  </a:solidFill>
                  <a:miter lim="800000"/>
                  <a:headEnd/>
                  <a:tailEnd/>
                </a14:hiddenLine>
              </a:ext>
            </a:extLst>
          </p:spPr>
          <p:txBody>
            <a:bodyPr wrap="none">
              <a:spAutoFit/>
            </a:bodyPr>
            <a:lstStyle/>
            <a:p>
              <a:r>
                <a:rPr lang="es-ES" sz="1200" b="1" dirty="0" smtClean="0">
                  <a:latin typeface="Arial Narrow" pitchFamily="34" charset="0"/>
                </a:rPr>
                <a:t>No = </a:t>
              </a:r>
              <a:r>
                <a:rPr lang="es-ES" sz="1200" dirty="0" err="1" smtClean="0">
                  <a:latin typeface="Arial Narrow" pitchFamily="34" charset="0"/>
                </a:rPr>
                <a:t>c+d</a:t>
              </a:r>
              <a:endParaRPr lang="es-ES" sz="1200" dirty="0">
                <a:latin typeface="Arial Narrow" pitchFamily="34" charset="0"/>
              </a:endParaRPr>
            </a:p>
          </p:txBody>
        </p:sp>
        <p:sp>
          <p:nvSpPr>
            <p:cNvPr id="43" name="Text Box 37"/>
            <p:cNvSpPr txBox="1">
              <a:spLocks noChangeArrowheads="1"/>
            </p:cNvSpPr>
            <p:nvPr/>
          </p:nvSpPr>
          <p:spPr bwMode="auto">
            <a:xfrm>
              <a:off x="5930141" y="5920616"/>
              <a:ext cx="730091" cy="316696"/>
            </a:xfrm>
            <a:prstGeom prst="rect">
              <a:avLst/>
            </a:prstGeom>
            <a:noFill/>
            <a:ln>
              <a:noFill/>
            </a:ln>
            <a:effectLst>
              <a:prstShdw prst="shdw17" dist="17961" dir="2700000">
                <a:srgbClr val="CCCCFF">
                  <a:gamma/>
                  <a:shade val="60000"/>
                  <a:invGamma/>
                </a:srgbClr>
              </a:prstShdw>
            </a:effectLst>
            <a:extLst>
              <a:ext uri="{909E8E84-426E-40DD-AFC4-6F175D3DCCD1}">
                <a14:hiddenFill xmlns:a14="http://schemas.microsoft.com/office/drawing/2010/main" xmlns="">
                  <a:solidFill>
                    <a:srgbClr val="CCCCFF"/>
                  </a:solidFill>
                </a14:hiddenFill>
              </a:ext>
              <a:ext uri="{91240B29-F687-4F45-9708-019B960494DF}">
                <a14:hiddenLine xmlns:a14="http://schemas.microsoft.com/office/drawing/2010/main" xmlns="" w="28575" algn="ctr">
                  <a:solidFill>
                    <a:srgbClr val="000000"/>
                  </a:solidFill>
                  <a:miter lim="800000"/>
                  <a:headEnd/>
                  <a:tailEnd/>
                </a14:hiddenLine>
              </a:ext>
            </a:extLst>
          </p:spPr>
          <p:txBody>
            <a:bodyPr wrap="none">
              <a:spAutoFit/>
            </a:bodyPr>
            <a:lstStyle/>
            <a:p>
              <a:r>
                <a:rPr lang="es-ES" sz="1200" b="1" dirty="0" smtClean="0">
                  <a:latin typeface="Arial Narrow" pitchFamily="34" charset="0"/>
                </a:rPr>
                <a:t>Mi = </a:t>
              </a:r>
              <a:r>
                <a:rPr lang="es-ES" sz="1200" dirty="0" err="1" smtClean="0">
                  <a:latin typeface="Arial Narrow" pitchFamily="34" charset="0"/>
                </a:rPr>
                <a:t>a+c</a:t>
              </a:r>
              <a:endParaRPr lang="es-ES" sz="1200" dirty="0">
                <a:latin typeface="Arial Narrow" pitchFamily="34" charset="0"/>
              </a:endParaRPr>
            </a:p>
          </p:txBody>
        </p:sp>
        <p:sp>
          <p:nvSpPr>
            <p:cNvPr id="44" name="Text Box 38"/>
            <p:cNvSpPr txBox="1">
              <a:spLocks noChangeArrowheads="1"/>
            </p:cNvSpPr>
            <p:nvPr/>
          </p:nvSpPr>
          <p:spPr bwMode="auto">
            <a:xfrm>
              <a:off x="6876256" y="5920616"/>
              <a:ext cx="783698" cy="316696"/>
            </a:xfrm>
            <a:prstGeom prst="rect">
              <a:avLst/>
            </a:prstGeom>
            <a:noFill/>
            <a:ln>
              <a:noFill/>
            </a:ln>
            <a:effectLst>
              <a:prstShdw prst="shdw17" dist="17961" dir="2700000">
                <a:srgbClr val="CCCCFF">
                  <a:gamma/>
                  <a:shade val="60000"/>
                  <a:invGamma/>
                </a:srgbClr>
              </a:prstShdw>
            </a:effectLst>
            <a:extLst>
              <a:ext uri="{909E8E84-426E-40DD-AFC4-6F175D3DCCD1}">
                <a14:hiddenFill xmlns:a14="http://schemas.microsoft.com/office/drawing/2010/main" xmlns="">
                  <a:solidFill>
                    <a:srgbClr val="CCCCFF"/>
                  </a:solidFill>
                </a14:hiddenFill>
              </a:ext>
              <a:ext uri="{91240B29-F687-4F45-9708-019B960494DF}">
                <a14:hiddenLine xmlns:a14="http://schemas.microsoft.com/office/drawing/2010/main" xmlns="" w="28575" algn="ctr">
                  <a:solidFill>
                    <a:srgbClr val="000000"/>
                  </a:solidFill>
                  <a:miter lim="800000"/>
                  <a:headEnd/>
                  <a:tailEnd/>
                </a14:hiddenLine>
              </a:ext>
            </a:extLst>
          </p:spPr>
          <p:txBody>
            <a:bodyPr wrap="none">
              <a:spAutoFit/>
            </a:bodyPr>
            <a:lstStyle/>
            <a:p>
              <a:r>
                <a:rPr lang="es-ES" sz="1200" b="1" dirty="0" smtClean="0">
                  <a:latin typeface="Arial Narrow" pitchFamily="34" charset="0"/>
                </a:rPr>
                <a:t>Mo = </a:t>
              </a:r>
              <a:r>
                <a:rPr lang="es-ES" sz="1200" dirty="0" err="1" smtClean="0">
                  <a:latin typeface="Arial Narrow" pitchFamily="34" charset="0"/>
                </a:rPr>
                <a:t>b+d</a:t>
              </a:r>
              <a:endParaRPr lang="es-ES" sz="1200" dirty="0">
                <a:latin typeface="Arial Narrow" pitchFamily="34" charset="0"/>
              </a:endParaRPr>
            </a:p>
          </p:txBody>
        </p:sp>
        <p:sp>
          <p:nvSpPr>
            <p:cNvPr id="45" name="Text Box 39"/>
            <p:cNvSpPr txBox="1">
              <a:spLocks noChangeArrowheads="1"/>
            </p:cNvSpPr>
            <p:nvPr/>
          </p:nvSpPr>
          <p:spPr bwMode="auto">
            <a:xfrm>
              <a:off x="7884368" y="5848608"/>
              <a:ext cx="1025793" cy="316696"/>
            </a:xfrm>
            <a:prstGeom prst="rect">
              <a:avLst/>
            </a:prstGeom>
            <a:noFill/>
            <a:ln>
              <a:noFill/>
            </a:ln>
            <a:effectLst>
              <a:prstShdw prst="shdw17" dist="17961" dir="2700000">
                <a:srgbClr val="CCCCFF">
                  <a:gamma/>
                  <a:shade val="60000"/>
                  <a:invGamma/>
                </a:srgbClr>
              </a:prstShdw>
            </a:effectLst>
            <a:extLst>
              <a:ext uri="{909E8E84-426E-40DD-AFC4-6F175D3DCCD1}">
                <a14:hiddenFill xmlns:a14="http://schemas.microsoft.com/office/drawing/2010/main" xmlns="">
                  <a:solidFill>
                    <a:srgbClr val="CCCCFF"/>
                  </a:solidFill>
                </a14:hiddenFill>
              </a:ext>
              <a:ext uri="{91240B29-F687-4F45-9708-019B960494DF}">
                <a14:hiddenLine xmlns:a14="http://schemas.microsoft.com/office/drawing/2010/main" xmlns="" w="28575" algn="ctr">
                  <a:solidFill>
                    <a:srgbClr val="000000"/>
                  </a:solidFill>
                  <a:miter lim="800000"/>
                  <a:headEnd/>
                  <a:tailEnd/>
                </a14:hiddenLine>
              </a:ext>
            </a:extLst>
          </p:spPr>
          <p:txBody>
            <a:bodyPr wrap="none">
              <a:spAutoFit/>
            </a:bodyPr>
            <a:lstStyle/>
            <a:p>
              <a:r>
                <a:rPr lang="es-ES" sz="1200" b="1" dirty="0" smtClean="0">
                  <a:latin typeface="Arial Narrow" pitchFamily="34" charset="0"/>
                </a:rPr>
                <a:t>N = </a:t>
              </a:r>
              <a:r>
                <a:rPr lang="es-ES" sz="1200" dirty="0" err="1" smtClean="0">
                  <a:latin typeface="Arial Narrow" pitchFamily="34" charset="0"/>
                </a:rPr>
                <a:t>a+b+c+d</a:t>
              </a:r>
              <a:r>
                <a:rPr lang="es-ES" sz="1200" dirty="0" smtClean="0">
                  <a:latin typeface="Arial Narrow" pitchFamily="34" charset="0"/>
                </a:rPr>
                <a:t> </a:t>
              </a:r>
              <a:endParaRPr lang="es-ES" sz="1200" dirty="0">
                <a:latin typeface="Arial Narrow" pitchFamily="34" charset="0"/>
              </a:endParaRPr>
            </a:p>
          </p:txBody>
        </p:sp>
        <p:grpSp>
          <p:nvGrpSpPr>
            <p:cNvPr id="3" name="21 Grupo"/>
            <p:cNvGrpSpPr/>
            <p:nvPr/>
          </p:nvGrpSpPr>
          <p:grpSpPr>
            <a:xfrm>
              <a:off x="4105010" y="3508961"/>
              <a:ext cx="3921343" cy="2253552"/>
              <a:chOff x="3555379" y="3933057"/>
              <a:chExt cx="5407103" cy="2628854"/>
            </a:xfrm>
          </p:grpSpPr>
          <p:sp>
            <p:nvSpPr>
              <p:cNvPr id="47" name="Text Box 7"/>
              <p:cNvSpPr txBox="1">
                <a:spLocks noChangeArrowheads="1"/>
              </p:cNvSpPr>
              <p:nvPr/>
            </p:nvSpPr>
            <p:spPr bwMode="auto">
              <a:xfrm>
                <a:off x="5707229" y="3933057"/>
                <a:ext cx="3255253" cy="369437"/>
              </a:xfrm>
              <a:prstGeom prst="rect">
                <a:avLst/>
              </a:prstGeom>
              <a:noFill/>
              <a:ln w="3175" cap="rnd" algn="ctr">
                <a:solidFill>
                  <a:schemeClr val="tx1"/>
                </a:solidFill>
                <a:prstDash val="sysDot"/>
                <a:miter lim="800000"/>
                <a:headEnd/>
                <a:tailEnd/>
              </a:ln>
              <a:effectLst>
                <a:prstShdw prst="shdw17" dist="17961" dir="2700000">
                  <a:schemeClr val="tx1">
                    <a:gamma/>
                    <a:shade val="60000"/>
                    <a:invGamma/>
                  </a:schemeClr>
                </a:prstShdw>
              </a:effectLst>
              <a:extLst>
                <a:ext uri="{909E8E84-426E-40DD-AFC4-6F175D3DCCD1}">
                  <a14:hiddenFill xmlns:a14="http://schemas.microsoft.com/office/drawing/2010/main" xmlns="">
                    <a:solidFill>
                      <a:srgbClr val="CCCCFF"/>
                    </a:solidFill>
                  </a14:hiddenFill>
                </a:ext>
              </a:extLst>
            </p:spPr>
            <p:txBody>
              <a:bodyPr wrap="none">
                <a:spAutoFit/>
              </a:bodyPr>
              <a:lstStyle/>
              <a:p>
                <a:pPr algn="ctr"/>
                <a:r>
                  <a:rPr lang="es-ES" sz="1200" b="1" dirty="0">
                    <a:latin typeface="Arial Narrow" pitchFamily="34" charset="0"/>
                  </a:rPr>
                  <a:t>Enfermedad o Efecto en la Salud </a:t>
                </a:r>
              </a:p>
            </p:txBody>
          </p:sp>
          <p:sp>
            <p:nvSpPr>
              <p:cNvPr id="48" name="Text Box 8"/>
              <p:cNvSpPr txBox="1">
                <a:spLocks noChangeArrowheads="1"/>
              </p:cNvSpPr>
              <p:nvPr/>
            </p:nvSpPr>
            <p:spPr bwMode="auto">
              <a:xfrm rot="16200000">
                <a:off x="3067933" y="5387743"/>
                <a:ext cx="1661614" cy="686722"/>
              </a:xfrm>
              <a:prstGeom prst="rect">
                <a:avLst/>
              </a:prstGeom>
              <a:noFill/>
              <a:ln w="3175" cap="rnd" algn="ctr">
                <a:solidFill>
                  <a:schemeClr val="tx1"/>
                </a:solidFill>
                <a:prstDash val="sysDot"/>
                <a:miter lim="800000"/>
                <a:headEnd/>
                <a:tailEnd/>
              </a:ln>
              <a:effectLst>
                <a:prstShdw prst="shdw17" dist="17961" dir="2700000">
                  <a:schemeClr val="tx1">
                    <a:gamma/>
                    <a:shade val="60000"/>
                    <a:invGamma/>
                  </a:schemeClr>
                </a:prstShdw>
              </a:effectLst>
              <a:extLst>
                <a:ext uri="{909E8E84-426E-40DD-AFC4-6F175D3DCCD1}">
                  <a14:hiddenFill xmlns:a14="http://schemas.microsoft.com/office/drawing/2010/main" xmlns="">
                    <a:solidFill>
                      <a:srgbClr val="CCCCFF"/>
                    </a:solidFill>
                  </a14:hiddenFill>
                </a:ext>
              </a:extLst>
            </p:spPr>
            <p:txBody>
              <a:bodyPr wrap="none">
                <a:spAutoFit/>
              </a:bodyPr>
              <a:lstStyle/>
              <a:p>
                <a:pPr algn="ctr"/>
                <a:r>
                  <a:rPr lang="es-ES" sz="1200" b="1" dirty="0">
                    <a:latin typeface="Arial Narrow" pitchFamily="34" charset="0"/>
                  </a:rPr>
                  <a:t>Factor de Riesgo </a:t>
                </a:r>
              </a:p>
              <a:p>
                <a:pPr algn="ctr"/>
                <a:r>
                  <a:rPr lang="es-ES" sz="1200" b="1" dirty="0">
                    <a:latin typeface="Arial Narrow" pitchFamily="34" charset="0"/>
                  </a:rPr>
                  <a:t>o de Protección </a:t>
                </a:r>
              </a:p>
            </p:txBody>
          </p:sp>
          <p:sp>
            <p:nvSpPr>
              <p:cNvPr id="49" name="Text Box 9"/>
              <p:cNvSpPr txBox="1">
                <a:spLocks noChangeArrowheads="1"/>
              </p:cNvSpPr>
              <p:nvPr/>
            </p:nvSpPr>
            <p:spPr bwMode="auto">
              <a:xfrm>
                <a:off x="6284421" y="4434785"/>
                <a:ext cx="453524" cy="369437"/>
              </a:xfrm>
              <a:prstGeom prst="rect">
                <a:avLst/>
              </a:prstGeom>
              <a:noFill/>
              <a:ln>
                <a:noFill/>
              </a:ln>
              <a:effectLst>
                <a:prstShdw prst="shdw17" dist="17961" dir="2700000">
                  <a:srgbClr val="CCCCFF">
                    <a:gamma/>
                    <a:shade val="60000"/>
                    <a:invGamma/>
                  </a:srgbClr>
                </a:prstShdw>
              </a:effectLst>
              <a:extLst>
                <a:ext uri="{909E8E84-426E-40DD-AFC4-6F175D3DCCD1}">
                  <a14:hiddenFill xmlns:a14="http://schemas.microsoft.com/office/drawing/2010/main" xmlns="">
                    <a:solidFill>
                      <a:srgbClr val="CCCCFF"/>
                    </a:solidFill>
                  </a14:hiddenFill>
                </a:ext>
                <a:ext uri="{91240B29-F687-4F45-9708-019B960494DF}">
                  <a14:hiddenLine xmlns:a14="http://schemas.microsoft.com/office/drawing/2010/main" xmlns="" w="28575" algn="ctr">
                    <a:solidFill>
                      <a:srgbClr val="000000"/>
                    </a:solidFill>
                    <a:miter lim="800000"/>
                    <a:headEnd/>
                    <a:tailEnd/>
                  </a14:hiddenLine>
                </a:ext>
              </a:extLst>
            </p:spPr>
            <p:txBody>
              <a:bodyPr wrap="none">
                <a:spAutoFit/>
              </a:bodyPr>
              <a:lstStyle/>
              <a:p>
                <a:r>
                  <a:rPr lang="es-ES" sz="1200" b="1" dirty="0">
                    <a:latin typeface="Arial Narrow" pitchFamily="34" charset="0"/>
                  </a:rPr>
                  <a:t>SI</a:t>
                </a:r>
              </a:p>
            </p:txBody>
          </p:sp>
          <p:sp>
            <p:nvSpPr>
              <p:cNvPr id="50" name="Text Box 10"/>
              <p:cNvSpPr txBox="1">
                <a:spLocks noChangeArrowheads="1"/>
              </p:cNvSpPr>
              <p:nvPr/>
            </p:nvSpPr>
            <p:spPr bwMode="auto">
              <a:xfrm>
                <a:off x="7614900" y="4427780"/>
                <a:ext cx="556053" cy="369437"/>
              </a:xfrm>
              <a:prstGeom prst="rect">
                <a:avLst/>
              </a:prstGeom>
              <a:noFill/>
              <a:ln>
                <a:noFill/>
              </a:ln>
              <a:effectLst>
                <a:prstShdw prst="shdw17" dist="17961" dir="2700000">
                  <a:srgbClr val="CCCCFF">
                    <a:gamma/>
                    <a:shade val="60000"/>
                    <a:invGamma/>
                  </a:srgbClr>
                </a:prstShdw>
              </a:effectLst>
              <a:extLst>
                <a:ext uri="{909E8E84-426E-40DD-AFC4-6F175D3DCCD1}">
                  <a14:hiddenFill xmlns:a14="http://schemas.microsoft.com/office/drawing/2010/main" xmlns="">
                    <a:solidFill>
                      <a:srgbClr val="CCCCFF"/>
                    </a:solidFill>
                  </a14:hiddenFill>
                </a:ext>
                <a:ext uri="{91240B29-F687-4F45-9708-019B960494DF}">
                  <a14:hiddenLine xmlns:a14="http://schemas.microsoft.com/office/drawing/2010/main" xmlns="" w="28575" algn="ctr">
                    <a:solidFill>
                      <a:srgbClr val="000000"/>
                    </a:solidFill>
                    <a:miter lim="800000"/>
                    <a:headEnd/>
                    <a:tailEnd/>
                  </a14:hiddenLine>
                </a:ext>
              </a:extLst>
            </p:spPr>
            <p:txBody>
              <a:bodyPr wrap="none">
                <a:spAutoFit/>
              </a:bodyPr>
              <a:lstStyle/>
              <a:p>
                <a:r>
                  <a:rPr lang="es-ES" sz="1200" b="1" dirty="0">
                    <a:latin typeface="Arial Narrow" pitchFamily="34" charset="0"/>
                  </a:rPr>
                  <a:t>NO</a:t>
                </a:r>
              </a:p>
            </p:txBody>
          </p:sp>
          <p:sp>
            <p:nvSpPr>
              <p:cNvPr id="51" name="Text Box 11"/>
              <p:cNvSpPr txBox="1">
                <a:spLocks noChangeArrowheads="1"/>
              </p:cNvSpPr>
              <p:nvPr/>
            </p:nvSpPr>
            <p:spPr bwMode="auto">
              <a:xfrm>
                <a:off x="4485364" y="5188336"/>
                <a:ext cx="1226086" cy="369437"/>
              </a:xfrm>
              <a:prstGeom prst="rect">
                <a:avLst/>
              </a:prstGeom>
              <a:noFill/>
              <a:ln>
                <a:noFill/>
              </a:ln>
              <a:effectLst>
                <a:prstShdw prst="shdw17" dist="17961" dir="2700000">
                  <a:srgbClr val="CCCCFF">
                    <a:gamma/>
                    <a:shade val="60000"/>
                    <a:invGamma/>
                  </a:srgbClr>
                </a:prstShdw>
              </a:effectLst>
              <a:extLst>
                <a:ext uri="{909E8E84-426E-40DD-AFC4-6F175D3DCCD1}">
                  <a14:hiddenFill xmlns:a14="http://schemas.microsoft.com/office/drawing/2010/main" xmlns="">
                    <a:solidFill>
                      <a:srgbClr val="CCCCFF"/>
                    </a:solidFill>
                  </a14:hiddenFill>
                </a:ext>
                <a:ext uri="{91240B29-F687-4F45-9708-019B960494DF}">
                  <a14:hiddenLine xmlns:a14="http://schemas.microsoft.com/office/drawing/2010/main" xmlns="" w="28575" algn="ctr">
                    <a:solidFill>
                      <a:srgbClr val="000000"/>
                    </a:solidFill>
                    <a:miter lim="800000"/>
                    <a:headEnd/>
                    <a:tailEnd/>
                  </a14:hiddenLine>
                </a:ext>
              </a:extLst>
            </p:spPr>
            <p:txBody>
              <a:bodyPr wrap="none">
                <a:spAutoFit/>
              </a:bodyPr>
              <a:lstStyle/>
              <a:p>
                <a:r>
                  <a:rPr lang="es-ES" sz="1200" b="1" dirty="0">
                    <a:latin typeface="Arial Narrow" pitchFamily="34" charset="0"/>
                  </a:rPr>
                  <a:t>Expuestos</a:t>
                </a:r>
              </a:p>
            </p:txBody>
          </p:sp>
          <p:sp>
            <p:nvSpPr>
              <p:cNvPr id="52" name="Text Box 12"/>
              <p:cNvSpPr txBox="1">
                <a:spLocks noChangeArrowheads="1"/>
              </p:cNvSpPr>
              <p:nvPr/>
            </p:nvSpPr>
            <p:spPr bwMode="auto">
              <a:xfrm>
                <a:off x="4342886" y="6087536"/>
                <a:ext cx="1528909" cy="369437"/>
              </a:xfrm>
              <a:prstGeom prst="rect">
                <a:avLst/>
              </a:prstGeom>
              <a:noFill/>
              <a:ln>
                <a:noFill/>
              </a:ln>
              <a:effectLst>
                <a:prstShdw prst="shdw17" dist="17961" dir="2700000">
                  <a:srgbClr val="CCCCFF">
                    <a:gamma/>
                    <a:shade val="60000"/>
                    <a:invGamma/>
                  </a:srgbClr>
                </a:prstShdw>
              </a:effectLst>
              <a:extLst>
                <a:ext uri="{909E8E84-426E-40DD-AFC4-6F175D3DCCD1}">
                  <a14:hiddenFill xmlns:a14="http://schemas.microsoft.com/office/drawing/2010/main" xmlns="">
                    <a:solidFill>
                      <a:srgbClr val="CCCCFF"/>
                    </a:solidFill>
                  </a14:hiddenFill>
                </a:ext>
                <a:ext uri="{91240B29-F687-4F45-9708-019B960494DF}">
                  <a14:hiddenLine xmlns:a14="http://schemas.microsoft.com/office/drawing/2010/main" xmlns="" w="28575" algn="ctr">
                    <a:solidFill>
                      <a:srgbClr val="000000"/>
                    </a:solidFill>
                    <a:miter lim="800000"/>
                    <a:headEnd/>
                    <a:tailEnd/>
                  </a14:hiddenLine>
                </a:ext>
              </a:extLst>
            </p:spPr>
            <p:txBody>
              <a:bodyPr wrap="none">
                <a:spAutoFit/>
              </a:bodyPr>
              <a:lstStyle/>
              <a:p>
                <a:r>
                  <a:rPr lang="es-ES" sz="1200" b="1">
                    <a:latin typeface="Arial Narrow" pitchFamily="34" charset="0"/>
                  </a:rPr>
                  <a:t>No Expuestos</a:t>
                </a:r>
              </a:p>
            </p:txBody>
          </p:sp>
        </p:grpSp>
      </p:grpSp>
      <p:graphicFrame>
        <p:nvGraphicFramePr>
          <p:cNvPr id="60" name="59 Tabla"/>
          <p:cNvGraphicFramePr>
            <a:graphicFrameLocks noGrp="1"/>
          </p:cNvGraphicFramePr>
          <p:nvPr/>
        </p:nvGraphicFramePr>
        <p:xfrm>
          <a:off x="6012160" y="4725144"/>
          <a:ext cx="1800200" cy="1296144"/>
        </p:xfrm>
        <a:graphic>
          <a:graphicData uri="http://schemas.openxmlformats.org/drawingml/2006/table">
            <a:tbl>
              <a:tblPr firstRow="1" bandRow="1">
                <a:tableStyleId>{5940675A-B579-460E-94D1-54222C63F5DA}</a:tableStyleId>
              </a:tblPr>
              <a:tblGrid>
                <a:gridCol w="900100"/>
                <a:gridCol w="900100"/>
              </a:tblGrid>
              <a:tr h="648072">
                <a:tc>
                  <a:txBody>
                    <a:bodyPr/>
                    <a:lstStyle/>
                    <a:p>
                      <a:pPr algn="ctr"/>
                      <a:r>
                        <a:rPr lang="es-ES" b="1" dirty="0" smtClean="0">
                          <a:solidFill>
                            <a:schemeClr val="tx1"/>
                          </a:solidFill>
                        </a:rPr>
                        <a:t>a</a:t>
                      </a:r>
                      <a:endParaRPr lang="es-ES" b="1" dirty="0">
                        <a:solidFill>
                          <a:schemeClr val="tx1"/>
                        </a:solidFill>
                      </a:endParaRPr>
                    </a:p>
                  </a:txBody>
                  <a:tcPr anchor="ctr">
                    <a:solidFill>
                      <a:srgbClr val="FF0000"/>
                    </a:solidFill>
                  </a:tcPr>
                </a:tc>
                <a:tc>
                  <a:txBody>
                    <a:bodyPr/>
                    <a:lstStyle/>
                    <a:p>
                      <a:pPr algn="ctr"/>
                      <a:r>
                        <a:rPr lang="es-ES" b="1" dirty="0" smtClean="0">
                          <a:solidFill>
                            <a:schemeClr val="tx1"/>
                          </a:solidFill>
                        </a:rPr>
                        <a:t>b</a:t>
                      </a:r>
                      <a:endParaRPr lang="es-ES" b="1" dirty="0">
                        <a:solidFill>
                          <a:schemeClr val="tx1"/>
                        </a:solidFill>
                      </a:endParaRPr>
                    </a:p>
                  </a:txBody>
                  <a:tcPr anchor="ctr">
                    <a:solidFill>
                      <a:srgbClr val="00FFFF"/>
                    </a:solidFill>
                  </a:tcPr>
                </a:tc>
              </a:tr>
              <a:tr h="648072">
                <a:tc>
                  <a:txBody>
                    <a:bodyPr/>
                    <a:lstStyle/>
                    <a:p>
                      <a:pPr algn="ctr"/>
                      <a:r>
                        <a:rPr lang="es-ES" b="1" dirty="0" smtClean="0">
                          <a:solidFill>
                            <a:schemeClr val="tx1"/>
                          </a:solidFill>
                        </a:rPr>
                        <a:t>c</a:t>
                      </a:r>
                      <a:endParaRPr lang="es-ES" b="1" dirty="0">
                        <a:solidFill>
                          <a:schemeClr val="tx1"/>
                        </a:solidFill>
                      </a:endParaRPr>
                    </a:p>
                  </a:txBody>
                  <a:tcPr anchor="ctr">
                    <a:solidFill>
                      <a:srgbClr val="FFFF00"/>
                    </a:solidFill>
                  </a:tcPr>
                </a:tc>
                <a:tc>
                  <a:txBody>
                    <a:bodyPr/>
                    <a:lstStyle/>
                    <a:p>
                      <a:pPr algn="ctr"/>
                      <a:r>
                        <a:rPr lang="es-ES" b="1" dirty="0" smtClean="0">
                          <a:solidFill>
                            <a:schemeClr val="tx1"/>
                          </a:solidFill>
                        </a:rPr>
                        <a:t>d</a:t>
                      </a:r>
                      <a:endParaRPr lang="es-ES" b="1" dirty="0">
                        <a:solidFill>
                          <a:schemeClr val="tx1"/>
                        </a:solidFill>
                      </a:endParaRPr>
                    </a:p>
                  </a:txBody>
                  <a:tcPr anchor="ctr">
                    <a:solidFill>
                      <a:srgbClr val="92D050"/>
                    </a:solidFill>
                  </a:tcPr>
                </a:tc>
              </a:tr>
            </a:tbl>
          </a:graphicData>
        </a:graphic>
      </p:graphicFrame>
      <p:sp>
        <p:nvSpPr>
          <p:cNvPr id="1639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3" name="Rectangle 4"/>
          <p:cNvSpPr>
            <a:spLocks noChangeArrowheads="1"/>
          </p:cNvSpPr>
          <p:nvPr/>
        </p:nvSpPr>
        <p:spPr bwMode="auto">
          <a:xfrm>
            <a:off x="1043608" y="1512074"/>
            <a:ext cx="7776864" cy="2893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lnSpc>
                <a:spcPct val="130000"/>
              </a:lnSpc>
            </a:pPr>
            <a:r>
              <a:rPr lang="es-MX" sz="2000" dirty="0" smtClean="0"/>
              <a:t>Indica </a:t>
            </a:r>
            <a:r>
              <a:rPr lang="es-MX" sz="2000" dirty="0"/>
              <a:t>cuantas veces es mayor (o menor, si la exposición está asociada a un riesgo reducido) la probabilidad de que los casos hayan estado expuestos al factor en estudio, en comparación con los controles. La Razón de momios, se utiliza para Estudios de tipo Transversal y de Casos y Controles.</a:t>
            </a:r>
          </a:p>
          <a:p>
            <a:pPr algn="l">
              <a:lnSpc>
                <a:spcPct val="130000"/>
              </a:lnSpc>
            </a:pPr>
            <a:endParaRPr lang="es-MX" sz="2000" dirty="0"/>
          </a:p>
          <a:p>
            <a:pPr algn="l">
              <a:lnSpc>
                <a:spcPct val="130000"/>
              </a:lnSpc>
            </a:pPr>
            <a:r>
              <a:rPr lang="es-MX" sz="2000" dirty="0" smtClean="0"/>
              <a:t>La </a:t>
            </a:r>
            <a:r>
              <a:rPr lang="es-MX" sz="2000" dirty="0"/>
              <a:t>fórmula para calcularse es</a:t>
            </a:r>
            <a:r>
              <a:rPr lang="es-MX" sz="2000" dirty="0" smtClean="0"/>
              <a:t>:</a:t>
            </a:r>
            <a:r>
              <a:rPr lang="es-MX" sz="2000" dirty="0"/>
              <a:t>	</a:t>
            </a:r>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34817"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219628" y="4903440"/>
            <a:ext cx="2672702" cy="1045840"/>
          </a:xfrm>
          <a:prstGeom prst="rect">
            <a:avLst/>
          </a:prstGeom>
          <a:noFill/>
        </p:spPr>
      </p:pic>
    </p:spTree>
    <p:extLst>
      <p:ext uri="{BB962C8B-B14F-4D97-AF65-F5344CB8AC3E}">
        <p14:creationId xmlns:p14="http://schemas.microsoft.com/office/powerpoint/2010/main" xmlns="" val="85525886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ChangeArrowheads="1"/>
          </p:cNvSpPr>
          <p:nvPr/>
        </p:nvSpPr>
        <p:spPr bwMode="auto">
          <a:xfrm>
            <a:off x="1868488" y="635000"/>
            <a:ext cx="667067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r"/>
            <a:r>
              <a:rPr lang="es-ES" sz="2400" b="1" dirty="0">
                <a:solidFill>
                  <a:schemeClr val="bg1"/>
                </a:solidFill>
              </a:rPr>
              <a:t>Medidas de Asociación Relativa o de Efecto</a:t>
            </a:r>
          </a:p>
        </p:txBody>
      </p:sp>
      <p:sp>
        <p:nvSpPr>
          <p:cNvPr id="109571" name="Rectangle 3"/>
          <p:cNvSpPr>
            <a:spLocks noChangeArrowheads="1"/>
          </p:cNvSpPr>
          <p:nvPr/>
        </p:nvSpPr>
        <p:spPr bwMode="auto">
          <a:xfrm>
            <a:off x="611560" y="260648"/>
            <a:ext cx="7704856" cy="56446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marL="901700" indent="-901700" algn="ctr">
              <a:lnSpc>
                <a:spcPct val="110000"/>
              </a:lnSpc>
            </a:pPr>
            <a:r>
              <a:rPr lang="es-MX" sz="3200" b="1" dirty="0"/>
              <a:t>Interpretación de las medidas de asociación</a:t>
            </a:r>
          </a:p>
          <a:p>
            <a:pPr marL="901700" indent="-901700" algn="just">
              <a:lnSpc>
                <a:spcPct val="110000"/>
              </a:lnSpc>
            </a:pPr>
            <a:endParaRPr lang="es-MX" sz="2400" dirty="0"/>
          </a:p>
          <a:p>
            <a:pPr marL="901700" indent="-901700" algn="just">
              <a:lnSpc>
                <a:spcPct val="110000"/>
              </a:lnSpc>
            </a:pPr>
            <a:r>
              <a:rPr lang="es-MX" sz="2400" dirty="0"/>
              <a:t>Cuando al calcular estas medidas el resultado es un valor de:</a:t>
            </a:r>
          </a:p>
          <a:p>
            <a:pPr marL="901700" indent="-901700" algn="just">
              <a:lnSpc>
                <a:spcPct val="110000"/>
              </a:lnSpc>
            </a:pPr>
            <a:endParaRPr lang="es-MX" sz="2400" dirty="0"/>
          </a:p>
          <a:p>
            <a:pPr marL="901700" indent="-901700" algn="just">
              <a:lnSpc>
                <a:spcPct val="110000"/>
              </a:lnSpc>
            </a:pPr>
            <a:r>
              <a:rPr lang="es-MX" sz="2400" b="1" dirty="0"/>
              <a:t>= a 1.0</a:t>
            </a:r>
            <a:r>
              <a:rPr lang="es-MX" sz="2400" dirty="0"/>
              <a:t> </a:t>
            </a:r>
            <a:r>
              <a:rPr lang="es-MX" sz="2400" dirty="0" smtClean="0"/>
              <a:t>No se </a:t>
            </a:r>
            <a:r>
              <a:rPr lang="es-MX" sz="2400" dirty="0"/>
              <a:t>observa una asociación entre la exposición y la enfermedad</a:t>
            </a:r>
            <a:r>
              <a:rPr lang="es-MX" sz="2400" dirty="0" smtClean="0"/>
              <a:t>.</a:t>
            </a:r>
          </a:p>
          <a:p>
            <a:pPr marL="901700" indent="-901700" algn="just">
              <a:lnSpc>
                <a:spcPct val="110000"/>
              </a:lnSpc>
            </a:pPr>
            <a:endParaRPr lang="es-MX" sz="2400" dirty="0"/>
          </a:p>
          <a:p>
            <a:pPr marL="901700" indent="-901700" algn="just">
              <a:lnSpc>
                <a:spcPct val="110000"/>
              </a:lnSpc>
            </a:pPr>
            <a:r>
              <a:rPr lang="es-MX" sz="2400" b="1" dirty="0" smtClean="0"/>
              <a:t>&gt; a </a:t>
            </a:r>
            <a:r>
              <a:rPr lang="es-MX" sz="2400" b="1" dirty="0"/>
              <a:t>1.0</a:t>
            </a:r>
            <a:r>
              <a:rPr lang="es-MX" sz="2400" dirty="0"/>
              <a:t> </a:t>
            </a:r>
            <a:r>
              <a:rPr lang="es-MX" sz="2400" dirty="0" smtClean="0"/>
              <a:t>Indica </a:t>
            </a:r>
            <a:r>
              <a:rPr lang="es-MX" sz="2400" dirty="0"/>
              <a:t>una asociación positiva, o un mayor riesgo entre los expuestos</a:t>
            </a:r>
            <a:r>
              <a:rPr lang="es-MX" sz="2400" dirty="0" smtClean="0"/>
              <a:t>.</a:t>
            </a:r>
          </a:p>
          <a:p>
            <a:pPr marL="901700" indent="-901700" algn="just">
              <a:lnSpc>
                <a:spcPct val="110000"/>
              </a:lnSpc>
            </a:pPr>
            <a:endParaRPr lang="es-MX" sz="2400" dirty="0"/>
          </a:p>
          <a:p>
            <a:pPr marL="901700" indent="-901700" algn="just">
              <a:lnSpc>
                <a:spcPct val="110000"/>
              </a:lnSpc>
            </a:pPr>
            <a:r>
              <a:rPr lang="es-MX" sz="2400" b="1" dirty="0"/>
              <a:t>&lt; a </a:t>
            </a:r>
            <a:r>
              <a:rPr lang="es-MX" sz="2400" b="1" dirty="0" smtClean="0"/>
              <a:t>1.0</a:t>
            </a:r>
            <a:r>
              <a:rPr lang="es-MX" sz="2400" dirty="0"/>
              <a:t> </a:t>
            </a:r>
            <a:r>
              <a:rPr lang="es-MX" sz="2400" dirty="0" smtClean="0"/>
              <a:t>Indica </a:t>
            </a:r>
            <a:r>
              <a:rPr lang="es-MX" sz="2400" dirty="0"/>
              <a:t>una asociación negativa, inversa, factor protector o un menor riesgo entre los expuestos.</a:t>
            </a:r>
          </a:p>
        </p:txBody>
      </p:sp>
    </p:spTree>
    <p:extLst>
      <p:ext uri="{BB962C8B-B14F-4D97-AF65-F5344CB8AC3E}">
        <p14:creationId xmlns:p14="http://schemas.microsoft.com/office/powerpoint/2010/main" xmlns="" val="369444294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b="1" dirty="0" smtClean="0">
                <a:solidFill>
                  <a:srgbClr val="0070C0"/>
                </a:solidFill>
                <a:effectLst/>
              </a:rPr>
              <a:t>Ejemplo:</a:t>
            </a:r>
            <a:endParaRPr lang="es-ES" b="1" dirty="0">
              <a:solidFill>
                <a:srgbClr val="0070C0"/>
              </a:solidFill>
              <a:effectLst/>
            </a:endParaRPr>
          </a:p>
        </p:txBody>
      </p:sp>
      <p:sp>
        <p:nvSpPr>
          <p:cNvPr id="3" name="2 Marcador de contenido"/>
          <p:cNvSpPr>
            <a:spLocks noGrp="1"/>
          </p:cNvSpPr>
          <p:nvPr>
            <p:ph idx="1"/>
          </p:nvPr>
        </p:nvSpPr>
        <p:spPr/>
        <p:txBody>
          <a:bodyPr/>
          <a:lstStyle/>
          <a:p>
            <a:pPr algn="just">
              <a:buNone/>
            </a:pPr>
            <a:r>
              <a:rPr lang="es-ES" dirty="0" smtClean="0"/>
              <a:t>En un estudio para valorar la relación entre comer carne muy cocida y cáncer de mama en mujeres, se estudiaron 227 casos de cáncer y 612 controles. De los casos, 23 declararon ser consumidoras habituales, y 47 de las controles.</a:t>
            </a:r>
          </a:p>
          <a:p>
            <a:pPr algn="just">
              <a:buNone/>
            </a:pPr>
            <a:endParaRPr lang="es-ES" dirty="0" smtClean="0"/>
          </a:p>
          <a:p>
            <a:pPr algn="just">
              <a:buNone/>
            </a:pPr>
            <a:r>
              <a:rPr lang="es-ES" dirty="0" smtClean="0"/>
              <a:t>Calcula las medidas de asociación e interprétalas. </a:t>
            </a:r>
            <a:endParaRPr lang="es-E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259632" y="404664"/>
            <a:ext cx="7674056" cy="5843736"/>
          </a:xfrm>
        </p:spPr>
        <p:txBody>
          <a:bodyPr/>
          <a:lstStyle/>
          <a:p>
            <a:pPr marL="596646" indent="-514350" algn="just">
              <a:buAutoNum type="arabicPeriod"/>
            </a:pPr>
            <a:r>
              <a:rPr lang="es-ES" sz="2400" dirty="0" smtClean="0"/>
              <a:t>Identificar los datos con los que se cuenta y elaborar la tabla de 2 x 2.</a:t>
            </a:r>
          </a:p>
          <a:p>
            <a:pPr marL="596646" indent="-514350">
              <a:buNone/>
            </a:pPr>
            <a:endParaRPr lang="es-ES" dirty="0"/>
          </a:p>
        </p:txBody>
      </p:sp>
      <p:graphicFrame>
        <p:nvGraphicFramePr>
          <p:cNvPr id="5" name="4 Tabla"/>
          <p:cNvGraphicFramePr>
            <a:graphicFrameLocks noGrp="1"/>
          </p:cNvGraphicFramePr>
          <p:nvPr/>
        </p:nvGraphicFramePr>
        <p:xfrm>
          <a:off x="1403648" y="1772816"/>
          <a:ext cx="7200800" cy="4320480"/>
        </p:xfrm>
        <a:graphic>
          <a:graphicData uri="http://schemas.openxmlformats.org/drawingml/2006/table">
            <a:tbl>
              <a:tblPr firstRow="1" bandRow="1">
                <a:tableStyleId>{5940675A-B579-460E-94D1-54222C63F5DA}</a:tableStyleId>
              </a:tblPr>
              <a:tblGrid>
                <a:gridCol w="1800200"/>
                <a:gridCol w="1800200"/>
                <a:gridCol w="1800200"/>
                <a:gridCol w="1800200"/>
              </a:tblGrid>
              <a:tr h="1080120">
                <a:tc>
                  <a:txBody>
                    <a:bodyPr/>
                    <a:lstStyle/>
                    <a:p>
                      <a:pPr algn="ctr"/>
                      <a:endParaRPr lang="es-ES" sz="2000" dirty="0"/>
                    </a:p>
                  </a:txBody>
                  <a:tcPr anchor="ctr">
                    <a:lnL w="12700" cmpd="sng">
                      <a:noFill/>
                    </a:lnL>
                    <a:lnR w="28575" cap="flat" cmpd="sng" algn="ctr">
                      <a:solidFill>
                        <a:schemeClr val="tx1"/>
                      </a:solidFill>
                      <a:prstDash val="solid"/>
                      <a:round/>
                      <a:headEnd type="none" w="med" len="med"/>
                      <a:tailEnd type="none" w="med" len="med"/>
                    </a:lnR>
                    <a:lnT w="12700" cmpd="sng">
                      <a:noFill/>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ES" sz="2000" b="1" dirty="0" smtClean="0"/>
                        <a:t>Tiene</a:t>
                      </a:r>
                      <a:r>
                        <a:rPr lang="es-ES" sz="2000" b="1" baseline="0" dirty="0" smtClean="0"/>
                        <a:t> cáncer</a:t>
                      </a:r>
                      <a:endParaRPr lang="es-ES" sz="20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s-ES" sz="2000" b="1" dirty="0" smtClean="0"/>
                        <a:t>No tiene cáncer</a:t>
                      </a:r>
                      <a:endParaRPr lang="es-ES" sz="20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endParaRPr lang="es-ES" sz="2000" dirty="0"/>
                    </a:p>
                  </a:txBody>
                  <a:tcPr anchor="ctr">
                    <a:lnL w="28575"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r>
              <a:tr h="1080120">
                <a:tc>
                  <a:txBody>
                    <a:bodyPr/>
                    <a:lstStyle/>
                    <a:p>
                      <a:pPr algn="ctr"/>
                      <a:r>
                        <a:rPr lang="es-ES" sz="2000" b="1" dirty="0" smtClean="0">
                          <a:solidFill>
                            <a:srgbClr val="0070C0"/>
                          </a:solidFill>
                        </a:rPr>
                        <a:t>Come carne muy cocida</a:t>
                      </a:r>
                      <a:endParaRPr lang="es-ES" sz="2000" b="1" dirty="0">
                        <a:solidFill>
                          <a:srgbClr val="0070C0"/>
                        </a:solidFill>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s-ES" sz="2000" dirty="0" smtClean="0"/>
                        <a:t>23</a:t>
                      </a:r>
                      <a:endParaRPr lang="es-ES" sz="2000"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s-ES" sz="2000" dirty="0" smtClean="0"/>
                        <a:t>47</a:t>
                      </a:r>
                      <a:endParaRPr lang="es-ES" sz="2000"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endParaRPr lang="es-ES" sz="2000" dirty="0"/>
                    </a:p>
                  </a:txBody>
                  <a:tcPr anchor="ctr">
                    <a:lnL w="28575"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r>
              <a:tr h="1080120">
                <a:tc>
                  <a:txBody>
                    <a:bodyPr/>
                    <a:lstStyle/>
                    <a:p>
                      <a:pPr algn="ctr"/>
                      <a:r>
                        <a:rPr lang="es-ES" sz="2000" b="1" dirty="0" smtClean="0">
                          <a:solidFill>
                            <a:srgbClr val="0070C0"/>
                          </a:solidFill>
                        </a:rPr>
                        <a:t>No come carne muy cocida</a:t>
                      </a:r>
                      <a:endParaRPr lang="es-ES" sz="2000" b="1" dirty="0">
                        <a:solidFill>
                          <a:srgbClr val="0070C0"/>
                        </a:solidFill>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endParaRPr lang="es-ES" sz="2000"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endParaRPr lang="es-ES" sz="2000"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endParaRPr lang="es-ES" sz="2000" dirty="0"/>
                    </a:p>
                  </a:txBody>
                  <a:tcPr anchor="ctr">
                    <a:lnL w="28575"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r>
              <a:tr h="1080120">
                <a:tc>
                  <a:txBody>
                    <a:bodyPr/>
                    <a:lstStyle/>
                    <a:p>
                      <a:pPr algn="ctr"/>
                      <a:endParaRPr lang="es-ES" sz="2000" dirty="0"/>
                    </a:p>
                  </a:txBody>
                  <a:tcPr anchor="ctr">
                    <a:lnL w="12700" cmpd="sng">
                      <a:noFill/>
                    </a:lnL>
                    <a:lnR w="12700" cmpd="sng">
                      <a:noFill/>
                    </a:lnR>
                    <a:lnT w="28575"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r>
                        <a:rPr lang="es-ES" sz="2000" dirty="0" smtClean="0"/>
                        <a:t>227</a:t>
                      </a:r>
                      <a:endParaRPr lang="es-ES" sz="2000" dirty="0"/>
                    </a:p>
                  </a:txBody>
                  <a:tcPr anchor="ctr">
                    <a:lnL w="12700" cmpd="sng">
                      <a:noFill/>
                    </a:lnL>
                    <a:lnR w="12700" cmpd="sng">
                      <a:noFill/>
                    </a:lnR>
                    <a:lnT w="28575"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r>
                        <a:rPr lang="es-ES" sz="2000" dirty="0" smtClean="0"/>
                        <a:t>612</a:t>
                      </a:r>
                      <a:endParaRPr lang="es-ES" sz="2000" dirty="0"/>
                    </a:p>
                  </a:txBody>
                  <a:tcPr anchor="ctr">
                    <a:lnL w="12700" cmpd="sng">
                      <a:noFill/>
                    </a:lnL>
                    <a:lnR w="12700" cmpd="sng">
                      <a:noFill/>
                    </a:lnR>
                    <a:lnT w="28575"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r>
                        <a:rPr lang="es-ES" sz="2000" dirty="0" smtClean="0"/>
                        <a:t>839</a:t>
                      </a:r>
                      <a:endParaRPr lang="es-ES" sz="20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60784" y="-27384"/>
            <a:ext cx="7467600" cy="1143000"/>
          </a:xfrm>
        </p:spPr>
        <p:txBody>
          <a:bodyPr>
            <a:normAutofit/>
          </a:bodyPr>
          <a:lstStyle/>
          <a:p>
            <a:pPr algn="ctr"/>
            <a:r>
              <a:rPr lang="es-MX" b="1" dirty="0" smtClean="0"/>
              <a:t>MEDIDAS EN EPIDEMIOLOGÍA</a:t>
            </a:r>
            <a:endParaRPr lang="es-ES" b="1" dirty="0"/>
          </a:p>
        </p:txBody>
      </p:sp>
      <p:sp>
        <p:nvSpPr>
          <p:cNvPr id="3" name="2 Marcador de contenido"/>
          <p:cNvSpPr>
            <a:spLocks noGrp="1"/>
          </p:cNvSpPr>
          <p:nvPr>
            <p:ph sz="quarter" idx="1"/>
          </p:nvPr>
        </p:nvSpPr>
        <p:spPr>
          <a:xfrm>
            <a:off x="467544" y="1988840"/>
            <a:ext cx="7467600" cy="3312368"/>
          </a:xfrm>
        </p:spPr>
        <p:txBody>
          <a:bodyPr>
            <a:normAutofit/>
          </a:bodyPr>
          <a:lstStyle/>
          <a:p>
            <a:pPr algn="just">
              <a:lnSpc>
                <a:spcPct val="130000"/>
              </a:lnSpc>
            </a:pPr>
            <a:r>
              <a:rPr lang="es-MX" sz="2000" dirty="0">
                <a:latin typeface="Calibri" pitchFamily="34" charset="0"/>
              </a:rPr>
              <a:t>Un rasgo característico de la contrastación en los estudios epidemiológicos es que las relaciones causales postuladas entre las variables se traducen en términos probabilísticos. Es decir, se trata de establecer si la mayor o menor probabilidad de que un evento ocurra se debe precisamente a los factores que se sospecha intervienen en su génesis y no al azar. </a:t>
            </a:r>
            <a:endParaRPr lang="es-MX" sz="2000" dirty="0" smtClean="0">
              <a:latin typeface="Calibri" pitchFamily="34" charset="0"/>
            </a:endParaRPr>
          </a:p>
          <a:p>
            <a:pPr algn="just">
              <a:lnSpc>
                <a:spcPct val="130000"/>
              </a:lnSpc>
            </a:pPr>
            <a:endParaRPr lang="es-MX" sz="2000" dirty="0" smtClean="0">
              <a:latin typeface="Calibri" pitchFamily="34" charset="0"/>
            </a:endParaRPr>
          </a:p>
          <a:p>
            <a:pPr algn="just">
              <a:buNone/>
            </a:pPr>
            <a:endParaRPr lang="es-ES" dirty="0"/>
          </a:p>
        </p:txBody>
      </p:sp>
    </p:spTree>
    <p:extLst>
      <p:ext uri="{BB962C8B-B14F-4D97-AF65-F5344CB8AC3E}">
        <p14:creationId xmlns="" xmlns:p14="http://schemas.microsoft.com/office/powerpoint/2010/main" val="48780173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03648" y="260648"/>
            <a:ext cx="7498080" cy="973088"/>
          </a:xfrm>
        </p:spPr>
        <p:txBody>
          <a:bodyPr>
            <a:normAutofit fontScale="70000" lnSpcReduction="20000"/>
          </a:bodyPr>
          <a:lstStyle/>
          <a:p>
            <a:pPr>
              <a:buNone/>
            </a:pPr>
            <a:r>
              <a:rPr lang="es-ES" sz="3400" dirty="0" smtClean="0"/>
              <a:t>2. Completar lo datos que faltan, recuerda que la suma de todas las filas y columnas debe de dar el total de población.</a:t>
            </a:r>
          </a:p>
          <a:p>
            <a:pPr>
              <a:buNone/>
            </a:pPr>
            <a:endParaRPr lang="es-ES" dirty="0"/>
          </a:p>
        </p:txBody>
      </p:sp>
      <p:graphicFrame>
        <p:nvGraphicFramePr>
          <p:cNvPr id="5" name="4 Tabla"/>
          <p:cNvGraphicFramePr>
            <a:graphicFrameLocks noGrp="1"/>
          </p:cNvGraphicFramePr>
          <p:nvPr/>
        </p:nvGraphicFramePr>
        <p:xfrm>
          <a:off x="1403648" y="1772816"/>
          <a:ext cx="7200800" cy="4320480"/>
        </p:xfrm>
        <a:graphic>
          <a:graphicData uri="http://schemas.openxmlformats.org/drawingml/2006/table">
            <a:tbl>
              <a:tblPr firstRow="1" bandRow="1">
                <a:tableStyleId>{5940675A-B579-460E-94D1-54222C63F5DA}</a:tableStyleId>
              </a:tblPr>
              <a:tblGrid>
                <a:gridCol w="1800200"/>
                <a:gridCol w="1800200"/>
                <a:gridCol w="1800200"/>
                <a:gridCol w="1800200"/>
              </a:tblGrid>
              <a:tr h="1080120">
                <a:tc>
                  <a:txBody>
                    <a:bodyPr/>
                    <a:lstStyle/>
                    <a:p>
                      <a:pPr algn="ctr"/>
                      <a:endParaRPr lang="es-ES" sz="2000" dirty="0"/>
                    </a:p>
                  </a:txBody>
                  <a:tcPr anchor="ctr">
                    <a:lnL w="12700" cmpd="sng">
                      <a:noFill/>
                    </a:lnL>
                    <a:lnR w="28575" cap="flat" cmpd="sng" algn="ctr">
                      <a:solidFill>
                        <a:schemeClr val="tx1"/>
                      </a:solidFill>
                      <a:prstDash val="solid"/>
                      <a:round/>
                      <a:headEnd type="none" w="med" len="med"/>
                      <a:tailEnd type="none" w="med" len="med"/>
                    </a:lnR>
                    <a:lnT w="12700" cmpd="sng">
                      <a:noFill/>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ES" sz="2000" b="1" dirty="0" smtClean="0"/>
                        <a:t>Tiene</a:t>
                      </a:r>
                      <a:r>
                        <a:rPr lang="es-ES" sz="2000" b="1" baseline="0" dirty="0" smtClean="0"/>
                        <a:t> cáncer</a:t>
                      </a:r>
                      <a:endParaRPr lang="es-ES" sz="20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s-ES" sz="2000" b="1" dirty="0" smtClean="0"/>
                        <a:t>No tiene cáncer</a:t>
                      </a:r>
                      <a:endParaRPr lang="es-ES" sz="2000" b="1"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endParaRPr lang="es-ES" sz="2000" dirty="0"/>
                    </a:p>
                  </a:txBody>
                  <a:tcPr anchor="ctr">
                    <a:lnL w="28575"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r>
              <a:tr h="1080120">
                <a:tc>
                  <a:txBody>
                    <a:bodyPr/>
                    <a:lstStyle/>
                    <a:p>
                      <a:pPr algn="ctr"/>
                      <a:r>
                        <a:rPr lang="es-ES" sz="2000" b="1" dirty="0" smtClean="0">
                          <a:solidFill>
                            <a:srgbClr val="0070C0"/>
                          </a:solidFill>
                        </a:rPr>
                        <a:t>Come carne muy cocida</a:t>
                      </a:r>
                      <a:endParaRPr lang="es-ES" sz="2000" b="1" dirty="0">
                        <a:solidFill>
                          <a:srgbClr val="0070C0"/>
                        </a:solidFill>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s-ES" sz="2000" dirty="0" smtClean="0"/>
                        <a:t>23</a:t>
                      </a:r>
                      <a:endParaRPr lang="es-ES" sz="2000"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s-ES" sz="2000" dirty="0" smtClean="0"/>
                        <a:t>47</a:t>
                      </a:r>
                      <a:endParaRPr lang="es-ES" sz="2000"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s-ES" sz="2000" dirty="0" smtClean="0">
                          <a:solidFill>
                            <a:srgbClr val="FF0000"/>
                          </a:solidFill>
                        </a:rPr>
                        <a:t>70</a:t>
                      </a:r>
                      <a:endParaRPr lang="es-ES" sz="2000" dirty="0">
                        <a:solidFill>
                          <a:srgbClr val="FF0000"/>
                        </a:solidFill>
                      </a:endParaRPr>
                    </a:p>
                  </a:txBody>
                  <a:tcPr anchor="ctr">
                    <a:lnL w="28575"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r>
              <a:tr h="1080120">
                <a:tc>
                  <a:txBody>
                    <a:bodyPr/>
                    <a:lstStyle/>
                    <a:p>
                      <a:pPr algn="ctr"/>
                      <a:r>
                        <a:rPr lang="es-ES" sz="2000" b="1" dirty="0" smtClean="0">
                          <a:solidFill>
                            <a:srgbClr val="0070C0"/>
                          </a:solidFill>
                        </a:rPr>
                        <a:t>No come carne muy cocida</a:t>
                      </a:r>
                      <a:endParaRPr lang="es-ES" sz="2000" b="1" dirty="0">
                        <a:solidFill>
                          <a:srgbClr val="0070C0"/>
                        </a:solidFill>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s-ES" sz="2000" dirty="0" smtClean="0">
                          <a:solidFill>
                            <a:srgbClr val="FF0000"/>
                          </a:solidFill>
                        </a:rPr>
                        <a:t>204</a:t>
                      </a:r>
                      <a:endParaRPr lang="es-ES" sz="2000" dirty="0">
                        <a:solidFill>
                          <a:srgbClr val="FF0000"/>
                        </a:solidFill>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s-ES" sz="2000" dirty="0" smtClean="0">
                          <a:solidFill>
                            <a:srgbClr val="FF0000"/>
                          </a:solidFill>
                        </a:rPr>
                        <a:t>565</a:t>
                      </a:r>
                      <a:endParaRPr lang="es-ES" sz="2000" dirty="0">
                        <a:solidFill>
                          <a:srgbClr val="FF0000"/>
                        </a:solidFill>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s-ES" sz="2000" dirty="0" smtClean="0">
                          <a:solidFill>
                            <a:srgbClr val="FF0000"/>
                          </a:solidFill>
                        </a:rPr>
                        <a:t>769</a:t>
                      </a:r>
                      <a:endParaRPr lang="es-ES" sz="2000" dirty="0">
                        <a:solidFill>
                          <a:srgbClr val="FF0000"/>
                        </a:solidFill>
                      </a:endParaRPr>
                    </a:p>
                  </a:txBody>
                  <a:tcPr anchor="ctr">
                    <a:lnL w="28575"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r>
              <a:tr h="1080120">
                <a:tc>
                  <a:txBody>
                    <a:bodyPr/>
                    <a:lstStyle/>
                    <a:p>
                      <a:pPr algn="ctr"/>
                      <a:endParaRPr lang="es-ES" sz="2000" dirty="0"/>
                    </a:p>
                  </a:txBody>
                  <a:tcPr anchor="ctr">
                    <a:lnL w="12700" cmpd="sng">
                      <a:noFill/>
                    </a:lnL>
                    <a:lnR w="12700" cmpd="sng">
                      <a:noFill/>
                    </a:lnR>
                    <a:lnT w="28575"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r>
                        <a:rPr lang="es-ES" sz="2000" dirty="0" smtClean="0"/>
                        <a:t>227</a:t>
                      </a:r>
                      <a:endParaRPr lang="es-ES" sz="2000" dirty="0"/>
                    </a:p>
                  </a:txBody>
                  <a:tcPr anchor="ctr">
                    <a:lnL w="12700" cmpd="sng">
                      <a:noFill/>
                    </a:lnL>
                    <a:lnR w="12700" cmpd="sng">
                      <a:noFill/>
                    </a:lnR>
                    <a:lnT w="28575"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r>
                        <a:rPr lang="es-ES" sz="2000" dirty="0" smtClean="0"/>
                        <a:t>612</a:t>
                      </a:r>
                      <a:endParaRPr lang="es-ES" sz="2000" dirty="0"/>
                    </a:p>
                  </a:txBody>
                  <a:tcPr anchor="ctr">
                    <a:lnL w="12700" cmpd="sng">
                      <a:noFill/>
                    </a:lnL>
                    <a:lnR w="12700" cmpd="sng">
                      <a:noFill/>
                    </a:lnR>
                    <a:lnT w="28575"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r>
                        <a:rPr lang="es-ES" sz="2000" dirty="0" smtClean="0"/>
                        <a:t>839</a:t>
                      </a:r>
                      <a:endParaRPr lang="es-ES" sz="20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259632" y="260648"/>
            <a:ext cx="7498080" cy="1584176"/>
          </a:xfrm>
        </p:spPr>
        <p:txBody>
          <a:bodyPr>
            <a:normAutofit/>
          </a:bodyPr>
          <a:lstStyle/>
          <a:p>
            <a:pPr>
              <a:buNone/>
            </a:pPr>
            <a:r>
              <a:rPr lang="es-ES" sz="2400" dirty="0" smtClean="0"/>
              <a:t>3. Obtener las medidas de asociación:</a:t>
            </a:r>
          </a:p>
          <a:p>
            <a:pPr>
              <a:buNone/>
            </a:pPr>
            <a:endParaRPr lang="es-ES" sz="2400" dirty="0" smtClean="0"/>
          </a:p>
          <a:p>
            <a:pPr marL="539496" indent="-457200">
              <a:buAutoNum type="alphaLcParenR"/>
            </a:pPr>
            <a:r>
              <a:rPr lang="es-ES" sz="2400" b="1" dirty="0" smtClean="0"/>
              <a:t>Riesgo Relativo (RR):</a:t>
            </a:r>
          </a:p>
          <a:p>
            <a:pPr>
              <a:buNone/>
            </a:pPr>
            <a:endParaRPr lang="es-ES" sz="2400" dirty="0" smtClean="0"/>
          </a:p>
          <a:p>
            <a:pPr marL="539496" indent="-457200">
              <a:buNone/>
            </a:pPr>
            <a:endParaRPr lang="es-ES" sz="2400" dirty="0" smtClean="0"/>
          </a:p>
        </p:txBody>
      </p:sp>
      <p:pic>
        <p:nvPicPr>
          <p:cNvPr id="37892" name="Picture 4"/>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6948264" y="548680"/>
            <a:ext cx="1400588" cy="1224136"/>
          </a:xfrm>
          <a:prstGeom prst="rect">
            <a:avLst/>
          </a:prstGeom>
        </p:spPr>
        <p:style>
          <a:lnRef idx="2">
            <a:schemeClr val="accent4"/>
          </a:lnRef>
          <a:fillRef idx="1">
            <a:schemeClr val="lt1"/>
          </a:fillRef>
          <a:effectRef idx="0">
            <a:schemeClr val="accent4"/>
          </a:effectRef>
          <a:fontRef idx="minor">
            <a:schemeClr val="dk1"/>
          </a:fontRef>
        </p:style>
      </p:pic>
      <p:pic>
        <p:nvPicPr>
          <p:cNvPr id="37891"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763688" y="2257425"/>
            <a:ext cx="1314450" cy="1171575"/>
          </a:xfrm>
          <a:prstGeom prst="rect">
            <a:avLst/>
          </a:prstGeom>
          <a:noFill/>
        </p:spPr>
      </p:pic>
      <p:pic>
        <p:nvPicPr>
          <p:cNvPr id="37890" name="Picture 2"/>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835696" y="3861048"/>
            <a:ext cx="1314450" cy="676275"/>
          </a:xfrm>
          <a:prstGeom prst="rect">
            <a:avLst/>
          </a:prstGeom>
          <a:noFill/>
        </p:spPr>
      </p:pic>
      <p:pic>
        <p:nvPicPr>
          <p:cNvPr id="37889" name="Picture 1"/>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1835696" y="5157192"/>
            <a:ext cx="1314450" cy="381000"/>
          </a:xfrm>
          <a:prstGeom prst="rect">
            <a:avLst/>
          </a:prstGeom>
        </p:spPr>
        <p:style>
          <a:lnRef idx="2">
            <a:schemeClr val="accent3"/>
          </a:lnRef>
          <a:fillRef idx="1">
            <a:schemeClr val="lt1"/>
          </a:fillRef>
          <a:effectRef idx="0">
            <a:schemeClr val="accent3"/>
          </a:effectRef>
          <a:fontRef idx="minor">
            <a:schemeClr val="dk1"/>
          </a:fontRef>
        </p:style>
      </p:pic>
      <p:sp>
        <p:nvSpPr>
          <p:cNvPr id="3789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7894" name="Rectangle 6"/>
          <p:cNvSpPr>
            <a:spLocks noChangeArrowheads="1"/>
          </p:cNvSpPr>
          <p:nvPr/>
        </p:nvSpPr>
        <p:spPr bwMode="auto">
          <a:xfrm>
            <a:off x="0" y="15144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37895" name="Rectangle 7"/>
          <p:cNvSpPr>
            <a:spLocks noChangeArrowheads="1"/>
          </p:cNvSpPr>
          <p:nvPr/>
        </p:nvSpPr>
        <p:spPr bwMode="auto">
          <a:xfrm>
            <a:off x="0" y="26860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37896" name="Rectangle 8"/>
          <p:cNvSpPr>
            <a:spLocks noChangeArrowheads="1"/>
          </p:cNvSpPr>
          <p:nvPr/>
        </p:nvSpPr>
        <p:spPr bwMode="auto">
          <a:xfrm>
            <a:off x="0" y="33623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37897" name="Rectangle 9"/>
          <p:cNvSpPr>
            <a:spLocks noChangeArrowheads="1"/>
          </p:cNvSpPr>
          <p:nvPr/>
        </p:nvSpPr>
        <p:spPr bwMode="auto">
          <a:xfrm>
            <a:off x="0" y="37433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14" name="13 CuadroTexto"/>
          <p:cNvSpPr txBox="1"/>
          <p:nvPr/>
        </p:nvSpPr>
        <p:spPr>
          <a:xfrm>
            <a:off x="4283968" y="3356992"/>
            <a:ext cx="4392488" cy="1569660"/>
          </a:xfrm>
          <a:prstGeom prst="rect">
            <a:avLst/>
          </a:prstGeom>
          <a:noFill/>
        </p:spPr>
        <p:txBody>
          <a:bodyPr wrap="square" rtlCol="0">
            <a:spAutoFit/>
          </a:bodyPr>
          <a:lstStyle/>
          <a:p>
            <a:pPr algn="ctr"/>
            <a:r>
              <a:rPr lang="es-ES" sz="2400" b="1" dirty="0" smtClean="0">
                <a:solidFill>
                  <a:srgbClr val="0070C0"/>
                </a:solidFill>
              </a:rPr>
              <a:t>Las mujeres que consumen carne muy cocida tiene 1.23 veces más riesgo de desarrollar cáncer de mama. </a:t>
            </a:r>
            <a:endParaRPr lang="es-ES" sz="2400" b="1" dirty="0">
              <a:solidFill>
                <a:srgbClr val="0070C0"/>
              </a:solidFill>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03648" y="476672"/>
            <a:ext cx="7498080" cy="4800600"/>
          </a:xfrm>
        </p:spPr>
        <p:txBody>
          <a:bodyPr>
            <a:normAutofit/>
          </a:bodyPr>
          <a:lstStyle/>
          <a:p>
            <a:pPr>
              <a:buNone/>
            </a:pPr>
            <a:r>
              <a:rPr lang="es-ES" sz="2400" b="1" dirty="0" smtClean="0"/>
              <a:t>b) Razón de Momios (RM)</a:t>
            </a:r>
            <a:endParaRPr lang="es-ES" sz="2400" b="1" dirty="0"/>
          </a:p>
        </p:txBody>
      </p:sp>
      <p:pic>
        <p:nvPicPr>
          <p:cNvPr id="40964" name="Picture 4"/>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6516216" y="548680"/>
            <a:ext cx="1695450" cy="685800"/>
          </a:xfrm>
          <a:prstGeom prst="rect">
            <a:avLst/>
          </a:prstGeom>
        </p:spPr>
        <p:style>
          <a:lnRef idx="2">
            <a:schemeClr val="accent4"/>
          </a:lnRef>
          <a:fillRef idx="1">
            <a:schemeClr val="lt1"/>
          </a:fillRef>
          <a:effectRef idx="0">
            <a:schemeClr val="accent4"/>
          </a:effectRef>
          <a:fontRef idx="minor">
            <a:schemeClr val="dk1"/>
          </a:fontRef>
        </p:style>
      </p:pic>
      <p:pic>
        <p:nvPicPr>
          <p:cNvPr id="40963"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763688" y="1700808"/>
            <a:ext cx="2581650" cy="829816"/>
          </a:xfrm>
          <a:prstGeom prst="rect">
            <a:avLst/>
          </a:prstGeom>
          <a:noFill/>
        </p:spPr>
      </p:pic>
      <p:pic>
        <p:nvPicPr>
          <p:cNvPr id="40962" name="Picture 2"/>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763688" y="3115136"/>
            <a:ext cx="2160241" cy="965755"/>
          </a:xfrm>
          <a:prstGeom prst="rect">
            <a:avLst/>
          </a:prstGeom>
          <a:noFill/>
        </p:spPr>
      </p:pic>
      <p:pic>
        <p:nvPicPr>
          <p:cNvPr id="40961" name="Picture 1"/>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1763688" y="4872378"/>
            <a:ext cx="1800201" cy="521797"/>
          </a:xfrm>
          <a:prstGeom prst="rect">
            <a:avLst/>
          </a:prstGeom>
        </p:spPr>
        <p:style>
          <a:lnRef idx="2">
            <a:schemeClr val="accent3"/>
          </a:lnRef>
          <a:fillRef idx="1">
            <a:schemeClr val="lt1"/>
          </a:fillRef>
          <a:effectRef idx="0">
            <a:schemeClr val="accent3"/>
          </a:effectRef>
          <a:fontRef idx="minor">
            <a:schemeClr val="dk1"/>
          </a:fontRef>
        </p:style>
      </p:pic>
      <p:sp>
        <p:nvSpPr>
          <p:cNvPr id="40965"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40966" name="Rectangle 6"/>
          <p:cNvSpPr>
            <a:spLocks noChangeArrowheads="1"/>
          </p:cNvSpPr>
          <p:nvPr/>
        </p:nvSpPr>
        <p:spPr bwMode="auto">
          <a:xfrm>
            <a:off x="0" y="1143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40967" name="Rectangle 7"/>
          <p:cNvSpPr>
            <a:spLocks noChangeArrowheads="1"/>
          </p:cNvSpPr>
          <p:nvPr/>
        </p:nvSpPr>
        <p:spPr bwMode="auto">
          <a:xfrm>
            <a:off x="0" y="1828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40968" name="Rectangle 8"/>
          <p:cNvSpPr>
            <a:spLocks noChangeArrowheads="1"/>
          </p:cNvSpPr>
          <p:nvPr/>
        </p:nvSpPr>
        <p:spPr bwMode="auto">
          <a:xfrm>
            <a:off x="0" y="2552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40969" name="Rectangle 9"/>
          <p:cNvSpPr>
            <a:spLocks noChangeArrowheads="1"/>
          </p:cNvSpPr>
          <p:nvPr/>
        </p:nvSpPr>
        <p:spPr bwMode="auto">
          <a:xfrm>
            <a:off x="0" y="2933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13" name="12 CuadroTexto"/>
          <p:cNvSpPr txBox="1"/>
          <p:nvPr/>
        </p:nvSpPr>
        <p:spPr>
          <a:xfrm>
            <a:off x="4572000" y="3212976"/>
            <a:ext cx="4392488" cy="1569660"/>
          </a:xfrm>
          <a:prstGeom prst="rect">
            <a:avLst/>
          </a:prstGeom>
          <a:noFill/>
        </p:spPr>
        <p:txBody>
          <a:bodyPr wrap="square" rtlCol="0">
            <a:spAutoFit/>
          </a:bodyPr>
          <a:lstStyle/>
          <a:p>
            <a:pPr algn="ctr"/>
            <a:r>
              <a:rPr lang="es-ES" sz="2400" b="1" dirty="0" smtClean="0">
                <a:solidFill>
                  <a:srgbClr val="0070C0"/>
                </a:solidFill>
              </a:rPr>
              <a:t>Las mujeres que consumen carne muy cocida tiene 1.35 veces </a:t>
            </a:r>
            <a:r>
              <a:rPr lang="es-ES" sz="2400" b="1" smtClean="0">
                <a:solidFill>
                  <a:srgbClr val="0070C0"/>
                </a:solidFill>
              </a:rPr>
              <a:t>más probabilidad </a:t>
            </a:r>
            <a:r>
              <a:rPr lang="es-ES" sz="2400" b="1" dirty="0" smtClean="0">
                <a:solidFill>
                  <a:srgbClr val="0070C0"/>
                </a:solidFill>
              </a:rPr>
              <a:t>de desarrollar cáncer de mama. </a:t>
            </a:r>
            <a:endParaRPr lang="es-ES" sz="2400" b="1" dirty="0">
              <a:solidFill>
                <a:srgbClr val="0070C0"/>
              </a:solidFill>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86000" y="1519426"/>
            <a:ext cx="6172200" cy="2053590"/>
          </a:xfrm>
        </p:spPr>
        <p:txBody>
          <a:bodyPr>
            <a:normAutofit/>
          </a:bodyPr>
          <a:lstStyle/>
          <a:p>
            <a:pPr algn="ctr"/>
            <a:r>
              <a:rPr lang="es-ES" sz="6000" dirty="0" smtClean="0"/>
              <a:t>MEDIDAS DE IMPACTO</a:t>
            </a:r>
            <a:endParaRPr lang="es-ES" sz="6000"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a:bodyPr>
          <a:lstStyle/>
          <a:p>
            <a:r>
              <a:rPr lang="es-ES" b="1" dirty="0" smtClean="0"/>
              <a:t>MEDIDAS DE IMPACTO</a:t>
            </a:r>
            <a:endParaRPr lang="es-ES" b="1" dirty="0"/>
          </a:p>
        </p:txBody>
      </p:sp>
      <p:sp>
        <p:nvSpPr>
          <p:cNvPr id="4" name="3 Esquina doblada"/>
          <p:cNvSpPr/>
          <p:nvPr/>
        </p:nvSpPr>
        <p:spPr>
          <a:xfrm>
            <a:off x="1835696" y="1916832"/>
            <a:ext cx="6120680" cy="3960440"/>
          </a:xfrm>
          <a:prstGeom prst="foldedCorner">
            <a:avLst/>
          </a:prstGeom>
          <a:ln w="76200"/>
        </p:spPr>
        <p:style>
          <a:lnRef idx="2">
            <a:schemeClr val="accent2"/>
          </a:lnRef>
          <a:fillRef idx="1">
            <a:schemeClr val="lt1"/>
          </a:fillRef>
          <a:effectRef idx="0">
            <a:schemeClr val="accent2"/>
          </a:effectRef>
          <a:fontRef idx="minor">
            <a:schemeClr val="dk1"/>
          </a:fontRef>
        </p:style>
        <p:txBody>
          <a:bodyPr rtlCol="0" anchor="ctr"/>
          <a:lstStyle/>
          <a:p>
            <a:pPr algn="ctr"/>
            <a:endParaRPr lang="es-ES" sz="2800" dirty="0" smtClean="0"/>
          </a:p>
          <a:p>
            <a:pPr algn="ctr"/>
            <a:r>
              <a:rPr lang="es-ES" sz="2800" dirty="0" smtClean="0"/>
              <a:t>Se utilizan para estimar el efecto de cierta exposición en la población en estudio o blanco.</a:t>
            </a:r>
            <a:endParaRPr lang="es-ES" sz="2800" dirty="0"/>
          </a:p>
        </p:txBody>
      </p:sp>
    </p:spTree>
    <p:extLst>
      <p:ext uri="{BB962C8B-B14F-4D97-AF65-F5344CB8AC3E}">
        <p14:creationId xmlns:p14="http://schemas.microsoft.com/office/powerpoint/2010/main" xmlns="" val="365229912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0" y="332656"/>
          <a:ext cx="9144000" cy="63813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611560" y="260648"/>
            <a:ext cx="7416824" cy="6524863"/>
          </a:xfrm>
          <a:prstGeom prst="rect">
            <a:avLst/>
          </a:prstGeom>
          <a:noFill/>
        </p:spPr>
        <p:txBody>
          <a:bodyPr wrap="square" rtlCol="0">
            <a:spAutoFit/>
          </a:bodyPr>
          <a:lstStyle/>
          <a:p>
            <a:pPr algn="ctr"/>
            <a:r>
              <a:rPr lang="es-ES" sz="3200" b="1" dirty="0" smtClean="0">
                <a:solidFill>
                  <a:srgbClr val="0070C0"/>
                </a:solidFill>
              </a:rPr>
              <a:t>Bibliografía</a:t>
            </a:r>
          </a:p>
          <a:p>
            <a:pPr algn="ctr"/>
            <a:endParaRPr lang="es-ES" sz="1600" b="1" dirty="0" smtClean="0">
              <a:solidFill>
                <a:srgbClr val="0070C0"/>
              </a:solidFill>
            </a:endParaRPr>
          </a:p>
          <a:p>
            <a:pPr marL="342900" indent="-342900" algn="just">
              <a:buFont typeface="+mj-lt"/>
              <a:buAutoNum type="arabicPeriod"/>
            </a:pPr>
            <a:r>
              <a:rPr lang="es-ES" sz="1600" dirty="0" smtClean="0"/>
              <a:t>De Almeida, N. &amp; </a:t>
            </a:r>
            <a:r>
              <a:rPr lang="es-ES" sz="1600" dirty="0" err="1" smtClean="0"/>
              <a:t>Rouquayrol</a:t>
            </a:r>
            <a:r>
              <a:rPr lang="es-ES" sz="1600" dirty="0" smtClean="0"/>
              <a:t>, M. Z. (2008). </a:t>
            </a:r>
            <a:r>
              <a:rPr lang="es-ES" sz="1600" i="1" dirty="0" smtClean="0"/>
              <a:t>Introducción a la epidemiología.</a:t>
            </a:r>
            <a:r>
              <a:rPr lang="es-ES" sz="1600" dirty="0" smtClean="0"/>
              <a:t> Argentina: Lugar editorial</a:t>
            </a:r>
            <a:r>
              <a:rPr lang="es-ES" sz="1600" dirty="0" smtClean="0"/>
              <a:t>.</a:t>
            </a:r>
          </a:p>
          <a:p>
            <a:pPr marL="342900" indent="-342900" algn="just">
              <a:buFont typeface="+mj-lt"/>
              <a:buAutoNum type="arabicPeriod"/>
            </a:pPr>
            <a:endParaRPr lang="es-MX" sz="1600" dirty="0" smtClean="0"/>
          </a:p>
          <a:p>
            <a:pPr marL="342900" indent="-342900" algn="just">
              <a:buFont typeface="+mj-lt"/>
              <a:buAutoNum type="arabicPeriod"/>
            </a:pPr>
            <a:r>
              <a:rPr lang="es-MX" sz="1600" dirty="0" err="1" smtClean="0"/>
              <a:t>Gordis</a:t>
            </a:r>
            <a:r>
              <a:rPr lang="es-MX" sz="1600" dirty="0" smtClean="0"/>
              <a:t>, L. (2005). </a:t>
            </a:r>
            <a:r>
              <a:rPr lang="es-MX" sz="1600" i="1" dirty="0" smtClean="0"/>
              <a:t>Epidemiología. </a:t>
            </a:r>
            <a:r>
              <a:rPr lang="es-MX" sz="1600" dirty="0" smtClean="0"/>
              <a:t>España: </a:t>
            </a:r>
            <a:r>
              <a:rPr lang="es-MX" sz="1600" dirty="0" err="1" smtClean="0"/>
              <a:t>Elsevier</a:t>
            </a:r>
            <a:r>
              <a:rPr lang="es-MX" sz="1600" dirty="0" smtClean="0"/>
              <a:t>.</a:t>
            </a:r>
          </a:p>
          <a:p>
            <a:pPr marL="342900" indent="-342900" algn="just">
              <a:buFont typeface="+mj-lt"/>
              <a:buAutoNum type="arabicPeriod"/>
            </a:pPr>
            <a:endParaRPr lang="es-MX" sz="1600" dirty="0" smtClean="0"/>
          </a:p>
          <a:p>
            <a:pPr marL="342900" lvl="0" indent="-342900" algn="just">
              <a:buFont typeface="+mj-lt"/>
              <a:buAutoNum type="arabicPeriod"/>
            </a:pPr>
            <a:r>
              <a:rPr lang="es-ES" sz="1600" dirty="0" smtClean="0"/>
              <a:t>Lumbreras, B. &amp; Hernández-Aguado, I. (2011). Medidas de asociación e impacto potencial. En I. Hernández-Aguado (ed.). </a:t>
            </a:r>
            <a:r>
              <a:rPr lang="es-ES" sz="1600" i="1" dirty="0" smtClean="0"/>
              <a:t>Manual de Epidemiología y Salud Pública.</a:t>
            </a:r>
            <a:r>
              <a:rPr lang="es-MX" sz="1600" dirty="0" smtClean="0"/>
              <a:t> Madrid: Editorial Médica Panamericana pp. 55-58</a:t>
            </a:r>
            <a:r>
              <a:rPr lang="es-MX" sz="1600" dirty="0" smtClean="0"/>
              <a:t>.</a:t>
            </a:r>
            <a:endParaRPr lang="es-ES" sz="1600" dirty="0" smtClean="0"/>
          </a:p>
          <a:p>
            <a:pPr marL="342900" lvl="0" indent="-342900" algn="just">
              <a:buFont typeface="+mj-lt"/>
              <a:buAutoNum type="arabicPeriod"/>
            </a:pPr>
            <a:endParaRPr lang="es-MX" sz="1600" dirty="0" smtClean="0"/>
          </a:p>
          <a:p>
            <a:pPr marL="342900" indent="-342900" algn="just">
              <a:buFont typeface="+mj-lt"/>
              <a:buAutoNum type="arabicPeriod"/>
            </a:pPr>
            <a:r>
              <a:rPr lang="es-ES" sz="1600" dirty="0" smtClean="0"/>
              <a:t>Moreno, A., López, S. &amp; Hernández, M. (2009). Principales medidas. En M. Hernández (ed.). </a:t>
            </a:r>
            <a:r>
              <a:rPr lang="es-ES" sz="1600" i="1" dirty="0" smtClean="0"/>
              <a:t>Epidemiología: diseño y análisis de estudios. </a:t>
            </a:r>
            <a:r>
              <a:rPr lang="es-ES" sz="1600" dirty="0" smtClean="0"/>
              <a:t>México: Editorial Medica Panamericana pp. 33-60.</a:t>
            </a:r>
          </a:p>
          <a:p>
            <a:pPr marL="342900" lvl="0" indent="-342900" algn="just">
              <a:buFont typeface="+mj-lt"/>
              <a:buAutoNum type="arabicPeriod"/>
            </a:pPr>
            <a:endParaRPr lang="es-ES" sz="1600" dirty="0" smtClean="0"/>
          </a:p>
          <a:p>
            <a:pPr marL="342900" lvl="0" indent="-342900" algn="just">
              <a:buFont typeface="+mj-lt"/>
              <a:buAutoNum type="arabicPeriod"/>
            </a:pPr>
            <a:r>
              <a:rPr lang="es-ES" sz="1600" dirty="0" smtClean="0"/>
              <a:t>Moreno-Altamirano</a:t>
            </a:r>
            <a:r>
              <a:rPr lang="es-ES" sz="1600" dirty="0" smtClean="0"/>
              <a:t>, A., López-Moreno, S. &amp; </a:t>
            </a:r>
            <a:r>
              <a:rPr lang="es-ES" sz="1600" dirty="0" err="1" smtClean="0"/>
              <a:t>Chorco-Berdugo</a:t>
            </a:r>
            <a:r>
              <a:rPr lang="es-ES" sz="1600" dirty="0" smtClean="0"/>
              <a:t>, A. (2000). Principales medidas en epidemiología. </a:t>
            </a:r>
            <a:r>
              <a:rPr lang="es-ES" sz="1600" i="1" dirty="0" smtClean="0"/>
              <a:t>Revista de Salud Pública de México, 42(4). </a:t>
            </a:r>
            <a:r>
              <a:rPr lang="es-ES" sz="1600" dirty="0" smtClean="0"/>
              <a:t>337-348</a:t>
            </a:r>
            <a:r>
              <a:rPr lang="es-ES" sz="1600" dirty="0" smtClean="0"/>
              <a:t>.</a:t>
            </a:r>
          </a:p>
          <a:p>
            <a:pPr marL="342900" indent="-342900" algn="just">
              <a:buFont typeface="+mj-lt"/>
              <a:buAutoNum type="arabicPeriod"/>
            </a:pPr>
            <a:endParaRPr lang="es-ES" sz="1600" dirty="0" smtClean="0"/>
          </a:p>
          <a:p>
            <a:pPr marL="342900" indent="-342900" algn="just">
              <a:buFont typeface="+mj-lt"/>
              <a:buAutoNum type="arabicPeriod"/>
            </a:pPr>
            <a:r>
              <a:rPr lang="es-ES" sz="1600" dirty="0" err="1" smtClean="0"/>
              <a:t>Vioque</a:t>
            </a:r>
            <a:r>
              <a:rPr lang="es-ES" sz="1600" dirty="0" smtClean="0"/>
              <a:t>, J. &amp; Navarrete, E. M. (2011). Medidas de frecuencia en epidemiología. En I. Hernández-Aguado (ed.). </a:t>
            </a:r>
            <a:r>
              <a:rPr lang="es-ES" sz="1600" i="1" dirty="0" smtClean="0"/>
              <a:t>Manual de Epidemiología y Salud Pública.</a:t>
            </a:r>
            <a:r>
              <a:rPr lang="es-MX" sz="1600" dirty="0" smtClean="0"/>
              <a:t> Madrid: Editorial Médica Panamericana pp. 51-54</a:t>
            </a:r>
            <a:r>
              <a:rPr lang="es-MX" sz="1600" dirty="0" smtClean="0"/>
              <a:t>.</a:t>
            </a:r>
            <a:endParaRPr lang="es-MX" sz="1600" dirty="0" smtClean="0"/>
          </a:p>
          <a:p>
            <a:pPr lvl="0" algn="just"/>
            <a:endParaRPr lang="es-ES" dirty="0" smtClean="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sultado de imagen para gracias"/>
          <p:cNvPicPr>
            <a:picLocks noChangeAspect="1" noChangeArrowheads="1"/>
          </p:cNvPicPr>
          <p:nvPr/>
        </p:nvPicPr>
        <p:blipFill>
          <a:blip r:embed="rId2" cstate="print"/>
          <a:srcRect/>
          <a:stretch>
            <a:fillRect/>
          </a:stretch>
        </p:blipFill>
        <p:spPr bwMode="auto">
          <a:xfrm>
            <a:off x="1115616" y="404664"/>
            <a:ext cx="6079067" cy="6048672"/>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0"/>
            <a:ext cx="7467600" cy="1143000"/>
          </a:xfrm>
        </p:spPr>
        <p:txBody>
          <a:bodyPr/>
          <a:lstStyle/>
          <a:p>
            <a:pPr algn="ctr"/>
            <a:r>
              <a:rPr lang="es-MX" dirty="0" smtClean="0">
                <a:solidFill>
                  <a:srgbClr val="FF0000"/>
                </a:solidFill>
              </a:rPr>
              <a:t>Tipos de medidas epidemiológicas</a:t>
            </a:r>
            <a:endParaRPr lang="es-ES" dirty="0">
              <a:solidFill>
                <a:srgbClr val="FF0000"/>
              </a:solidFill>
            </a:endParaRPr>
          </a:p>
        </p:txBody>
      </p:sp>
      <p:graphicFrame>
        <p:nvGraphicFramePr>
          <p:cNvPr id="4" name="3 Marcador de contenido"/>
          <p:cNvGraphicFramePr>
            <a:graphicFrameLocks noGrp="1"/>
          </p:cNvGraphicFramePr>
          <p:nvPr>
            <p:ph sz="quarter" idx="1"/>
            <p:extLst>
              <p:ext uri="{D42A27DB-BD31-4B8C-83A1-F6EECF244321}">
                <p14:modId xmlns="" xmlns:p14="http://schemas.microsoft.com/office/powerpoint/2010/main" val="81049745"/>
              </p:ext>
            </p:extLst>
          </p:nvPr>
        </p:nvGraphicFramePr>
        <p:xfrm>
          <a:off x="457200" y="1600200"/>
          <a:ext cx="8147248" cy="4873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39176852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296777" y="521104"/>
            <a:ext cx="8590548" cy="830997"/>
          </a:xfrm>
          <a:prstGeom prst="rect">
            <a:avLst/>
          </a:prstGeom>
          <a:effectLst>
            <a:outerShdw blurRad="50800" dist="38100" dir="2700000" algn="tl" rotWithShape="0">
              <a:prstClr val="black">
                <a:alpha val="40000"/>
              </a:prstClr>
            </a:outerShdw>
          </a:effectLst>
        </p:spPr>
        <p:txBody>
          <a:bodyPr wrap="square">
            <a:spAutoFit/>
          </a:bodyPr>
          <a:lstStyle/>
          <a:p>
            <a:pPr algn="ctr"/>
            <a:r>
              <a:rPr lang="es-MX" sz="2400" dirty="0" smtClean="0"/>
              <a:t>Medidas Epidemiológicas Categorizadas como, </a:t>
            </a:r>
          </a:p>
          <a:p>
            <a:pPr algn="ctr"/>
            <a:r>
              <a:rPr lang="es-MX" sz="2400" dirty="0" smtClean="0"/>
              <a:t>Razón, Proporción, o Tasa</a:t>
            </a:r>
            <a:endParaRPr lang="es-MX" sz="2400" dirty="0"/>
          </a:p>
        </p:txBody>
      </p:sp>
      <p:graphicFrame>
        <p:nvGraphicFramePr>
          <p:cNvPr id="4" name="3 Tabla"/>
          <p:cNvGraphicFramePr>
            <a:graphicFrameLocks noGrp="1"/>
          </p:cNvGraphicFramePr>
          <p:nvPr>
            <p:extLst>
              <p:ext uri="{D42A27DB-BD31-4B8C-83A1-F6EECF244321}">
                <p14:modId xmlns="" xmlns:p14="http://schemas.microsoft.com/office/powerpoint/2010/main" val="312640614"/>
              </p:ext>
            </p:extLst>
          </p:nvPr>
        </p:nvGraphicFramePr>
        <p:xfrm>
          <a:off x="148221" y="1665735"/>
          <a:ext cx="8757576" cy="4715594"/>
        </p:xfrm>
        <a:graphic>
          <a:graphicData uri="http://schemas.openxmlformats.org/drawingml/2006/table">
            <a:tbl>
              <a:tblPr firstRow="1" bandRow="1">
                <a:effectLst>
                  <a:outerShdw blurRad="165100" dist="241300" dir="2700000" algn="tl" rotWithShape="0">
                    <a:prstClr val="black">
                      <a:alpha val="40000"/>
                    </a:prstClr>
                  </a:outerShdw>
                </a:effectLst>
                <a:tableStyleId>{5C22544A-7EE6-4342-B048-85BDC9FD1C3A}</a:tableStyleId>
              </a:tblPr>
              <a:tblGrid>
                <a:gridCol w="1543459"/>
                <a:gridCol w="1872208"/>
                <a:gridCol w="2448272"/>
                <a:gridCol w="2893637"/>
              </a:tblGrid>
              <a:tr h="698696">
                <a:tc>
                  <a:txBody>
                    <a:bodyPr/>
                    <a:lstStyle/>
                    <a:p>
                      <a:pPr algn="ctr"/>
                      <a:r>
                        <a:rPr lang="es-MX" sz="1700" dirty="0" smtClean="0">
                          <a:solidFill>
                            <a:schemeClr val="tx1"/>
                          </a:solidFill>
                        </a:rPr>
                        <a:t>Condición</a:t>
                      </a:r>
                      <a:endParaRPr lang="es-MX" sz="1700" dirty="0">
                        <a:solidFill>
                          <a:schemeClr val="tx1"/>
                        </a:solidFill>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57150" cap="flat" cmpd="sng" algn="ctr">
                      <a:solidFill>
                        <a:schemeClr val="accent1">
                          <a:lumMod val="50000"/>
                        </a:schemeClr>
                      </a:solidFill>
                      <a:prstDash val="solid"/>
                      <a:round/>
                      <a:headEnd type="none" w="med" len="med"/>
                      <a:tailEnd type="none" w="med" len="med"/>
                    </a:lnB>
                  </a:tcPr>
                </a:tc>
                <a:tc>
                  <a:txBody>
                    <a:bodyPr/>
                    <a:lstStyle/>
                    <a:p>
                      <a:pPr algn="ctr"/>
                      <a:r>
                        <a:rPr lang="es-MX" sz="1700" dirty="0" smtClean="0">
                          <a:solidFill>
                            <a:schemeClr val="tx1"/>
                          </a:solidFill>
                        </a:rPr>
                        <a:t>Razón</a:t>
                      </a:r>
                      <a:endParaRPr lang="es-MX" sz="1700" dirty="0">
                        <a:solidFill>
                          <a:schemeClr val="tx1"/>
                        </a:solidFill>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57150" cap="flat" cmpd="sng" algn="ctr">
                      <a:solidFill>
                        <a:schemeClr val="accent1">
                          <a:lumMod val="50000"/>
                        </a:schemeClr>
                      </a:solidFill>
                      <a:prstDash val="solid"/>
                      <a:round/>
                      <a:headEnd type="none" w="med" len="med"/>
                      <a:tailEnd type="none" w="med" len="med"/>
                    </a:lnB>
                  </a:tcPr>
                </a:tc>
                <a:tc>
                  <a:txBody>
                    <a:bodyPr/>
                    <a:lstStyle/>
                    <a:p>
                      <a:pPr algn="ctr"/>
                      <a:r>
                        <a:rPr lang="es-MX" sz="1700" dirty="0" smtClean="0">
                          <a:solidFill>
                            <a:schemeClr val="tx1"/>
                          </a:solidFill>
                        </a:rPr>
                        <a:t>Proporción</a:t>
                      </a:r>
                      <a:endParaRPr lang="es-MX" sz="1700" dirty="0">
                        <a:solidFill>
                          <a:schemeClr val="tx1"/>
                        </a:solidFill>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57150" cap="flat" cmpd="sng" algn="ctr">
                      <a:solidFill>
                        <a:schemeClr val="accent1">
                          <a:lumMod val="50000"/>
                        </a:schemeClr>
                      </a:solidFill>
                      <a:prstDash val="solid"/>
                      <a:round/>
                      <a:headEnd type="none" w="med" len="med"/>
                      <a:tailEnd type="none" w="med" len="med"/>
                    </a:lnB>
                  </a:tcPr>
                </a:tc>
                <a:tc>
                  <a:txBody>
                    <a:bodyPr/>
                    <a:lstStyle/>
                    <a:p>
                      <a:pPr algn="ctr"/>
                      <a:r>
                        <a:rPr lang="es-MX" sz="1700" dirty="0" smtClean="0">
                          <a:solidFill>
                            <a:schemeClr val="tx1"/>
                          </a:solidFill>
                        </a:rPr>
                        <a:t>Tasa</a:t>
                      </a:r>
                      <a:endParaRPr lang="es-MX" sz="1700" dirty="0">
                        <a:solidFill>
                          <a:schemeClr val="tx1"/>
                        </a:solidFill>
                      </a:endParaRPr>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38100" cap="flat" cmpd="sng" algn="ctr">
                      <a:solidFill>
                        <a:schemeClr val="accent1">
                          <a:lumMod val="50000"/>
                        </a:schemeClr>
                      </a:solidFill>
                      <a:prstDash val="solid"/>
                      <a:round/>
                      <a:headEnd type="none" w="med" len="med"/>
                      <a:tailEnd type="none" w="med" len="med"/>
                    </a:lnT>
                    <a:lnB w="57150" cap="flat" cmpd="sng" algn="ctr">
                      <a:solidFill>
                        <a:schemeClr val="accent1">
                          <a:lumMod val="50000"/>
                        </a:schemeClr>
                      </a:solidFill>
                      <a:prstDash val="solid"/>
                      <a:round/>
                      <a:headEnd type="none" w="med" len="med"/>
                      <a:tailEnd type="none" w="med" len="med"/>
                    </a:lnB>
                  </a:tcPr>
                </a:tc>
              </a:tr>
              <a:tr h="1789806">
                <a:tc>
                  <a:txBody>
                    <a:bodyPr/>
                    <a:lstStyle/>
                    <a:p>
                      <a:pPr algn="ctr"/>
                      <a:r>
                        <a:rPr lang="es-MX" sz="1400" b="1" dirty="0" smtClean="0"/>
                        <a:t>Morbilidad</a:t>
                      </a:r>
                    </a:p>
                    <a:p>
                      <a:pPr algn="ctr"/>
                      <a:r>
                        <a:rPr lang="es-MX" sz="1400" dirty="0" smtClean="0"/>
                        <a:t>(Enfermedad)</a:t>
                      </a:r>
                      <a:endParaRPr lang="es-MX" sz="1400" dirty="0"/>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57150" cap="flat" cmpd="sng" algn="ctr">
                      <a:solidFill>
                        <a:schemeClr val="accent1">
                          <a:lumMod val="50000"/>
                        </a:schemeClr>
                      </a:solidFill>
                      <a:prstDash val="solid"/>
                      <a:round/>
                      <a:headEnd type="none" w="med" len="med"/>
                      <a:tailEnd type="none" w="med" len="med"/>
                    </a:lnT>
                    <a:lnB w="28575" cap="flat" cmpd="sng" algn="ctr">
                      <a:solidFill>
                        <a:schemeClr val="accent1">
                          <a:lumMod val="50000"/>
                        </a:schemeClr>
                      </a:solidFill>
                      <a:prstDash val="solid"/>
                      <a:round/>
                      <a:headEnd type="none" w="med" len="med"/>
                      <a:tailEnd type="none" w="med" len="med"/>
                    </a:lnB>
                  </a:tcPr>
                </a:tc>
                <a:tc>
                  <a:txBody>
                    <a:bodyPr/>
                    <a:lstStyle/>
                    <a:p>
                      <a:pPr marL="96838" indent="-96838">
                        <a:buFont typeface="Arial" pitchFamily="34" charset="0"/>
                        <a:buChar char="•"/>
                      </a:pPr>
                      <a:r>
                        <a:rPr lang="es-MX" sz="1350" dirty="0" smtClean="0"/>
                        <a:t>Razón de riesgos</a:t>
                      </a:r>
                    </a:p>
                    <a:p>
                      <a:pPr marL="0" indent="0">
                        <a:buFont typeface="Arial" pitchFamily="34" charset="0"/>
                        <a:buNone/>
                      </a:pPr>
                      <a:r>
                        <a:rPr lang="es-MX" sz="1350" dirty="0" smtClean="0"/>
                        <a:t>  (Riesgo Relativo)</a:t>
                      </a:r>
                    </a:p>
                    <a:p>
                      <a:pPr marL="96838" indent="-96838">
                        <a:buFont typeface="Arial" pitchFamily="34" charset="0"/>
                        <a:buChar char="•"/>
                      </a:pPr>
                      <a:r>
                        <a:rPr lang="es-MX" sz="1350" dirty="0" smtClean="0"/>
                        <a:t>Razón de Tasas</a:t>
                      </a:r>
                    </a:p>
                    <a:p>
                      <a:pPr marL="96838" indent="-96838">
                        <a:buFont typeface="Arial" pitchFamily="34" charset="0"/>
                        <a:buChar char="•"/>
                      </a:pPr>
                      <a:r>
                        <a:rPr lang="es-MX" sz="1350" dirty="0" smtClean="0"/>
                        <a:t>Razón de Momios</a:t>
                      </a:r>
                    </a:p>
                    <a:p>
                      <a:pPr marL="96838" indent="-96838">
                        <a:buFont typeface="Arial" pitchFamily="34" charset="0"/>
                        <a:buChar char="•"/>
                      </a:pPr>
                      <a:r>
                        <a:rPr lang="es-MX" sz="1350" dirty="0" smtClean="0"/>
                        <a:t>Prevalencia </a:t>
                      </a:r>
                      <a:r>
                        <a:rPr lang="es-MX" sz="1350" dirty="0" err="1" smtClean="0"/>
                        <a:t>Lápsica</a:t>
                      </a:r>
                      <a:endParaRPr lang="es-MX" sz="1350" dirty="0"/>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57150" cap="flat" cmpd="sng" algn="ctr">
                      <a:solidFill>
                        <a:schemeClr val="accent1">
                          <a:lumMod val="50000"/>
                        </a:schemeClr>
                      </a:solidFill>
                      <a:prstDash val="solid"/>
                      <a:round/>
                      <a:headEnd type="none" w="med" len="med"/>
                      <a:tailEnd type="none" w="med" len="med"/>
                    </a:lnT>
                    <a:lnB w="28575" cap="flat" cmpd="sng" algn="ctr">
                      <a:solidFill>
                        <a:schemeClr val="accent1">
                          <a:lumMod val="50000"/>
                        </a:schemeClr>
                      </a:solidFill>
                      <a:prstDash val="solid"/>
                      <a:round/>
                      <a:headEnd type="none" w="med" len="med"/>
                      <a:tailEnd type="none" w="med" len="med"/>
                    </a:lnB>
                  </a:tcPr>
                </a:tc>
                <a:tc>
                  <a:txBody>
                    <a:bodyPr/>
                    <a:lstStyle/>
                    <a:p>
                      <a:pPr marL="96838" indent="-96838">
                        <a:buFont typeface="Arial" pitchFamily="34" charset="0"/>
                        <a:buChar char="•"/>
                      </a:pPr>
                      <a:r>
                        <a:rPr lang="es-MX" sz="1350" dirty="0" smtClean="0"/>
                        <a:t>Tasa de Ataque </a:t>
                      </a:r>
                    </a:p>
                    <a:p>
                      <a:pPr marL="88900" indent="-88900">
                        <a:buFont typeface="Arial" pitchFamily="34" charset="0"/>
                        <a:buNone/>
                      </a:pPr>
                      <a:r>
                        <a:rPr lang="es-MX" sz="1350" dirty="0" smtClean="0"/>
                        <a:t>	(Incidencia Proporcional)</a:t>
                      </a:r>
                    </a:p>
                    <a:p>
                      <a:pPr marL="96838" indent="-96838">
                        <a:buFont typeface="Arial" pitchFamily="34" charset="0"/>
                        <a:buChar char="•"/>
                      </a:pPr>
                      <a:r>
                        <a:rPr lang="es-MX" sz="1350" dirty="0" smtClean="0"/>
                        <a:t>Tasa de Ataque Secundario</a:t>
                      </a:r>
                    </a:p>
                    <a:p>
                      <a:pPr marL="96838" indent="-96838">
                        <a:buFont typeface="Arial" pitchFamily="34" charset="0"/>
                        <a:buChar char="•"/>
                      </a:pPr>
                      <a:r>
                        <a:rPr lang="es-MX" sz="1350" dirty="0" smtClean="0"/>
                        <a:t>Prevalencia Puntual</a:t>
                      </a:r>
                    </a:p>
                    <a:p>
                      <a:pPr marL="96838" indent="-96838">
                        <a:buFont typeface="Arial" pitchFamily="34" charset="0"/>
                        <a:buChar char="•"/>
                      </a:pPr>
                      <a:r>
                        <a:rPr lang="es-MX" sz="1350" dirty="0" smtClean="0"/>
                        <a:t>Proporción Atribuible</a:t>
                      </a:r>
                      <a:endParaRPr lang="es-MX" sz="1350" dirty="0"/>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57150" cap="flat" cmpd="sng" algn="ctr">
                      <a:solidFill>
                        <a:schemeClr val="accent1">
                          <a:lumMod val="50000"/>
                        </a:schemeClr>
                      </a:solidFill>
                      <a:prstDash val="solid"/>
                      <a:round/>
                      <a:headEnd type="none" w="med" len="med"/>
                      <a:tailEnd type="none" w="med" len="med"/>
                    </a:lnT>
                    <a:lnB w="28575" cap="flat" cmpd="sng" algn="ctr">
                      <a:solidFill>
                        <a:schemeClr val="accent1">
                          <a:lumMod val="50000"/>
                        </a:schemeClr>
                      </a:solidFill>
                      <a:prstDash val="solid"/>
                      <a:round/>
                      <a:headEnd type="none" w="med" len="med"/>
                      <a:tailEnd type="none" w="med" len="med"/>
                    </a:lnB>
                  </a:tcPr>
                </a:tc>
                <a:tc>
                  <a:txBody>
                    <a:bodyPr/>
                    <a:lstStyle/>
                    <a:p>
                      <a:pPr marL="96838" indent="-96838">
                        <a:buFont typeface="Arial" pitchFamily="34" charset="0"/>
                        <a:buChar char="•"/>
                      </a:pPr>
                      <a:r>
                        <a:rPr lang="es-MX" sz="1350" dirty="0" smtClean="0"/>
                        <a:t>Tasa de Incidencia Persona-tiempo</a:t>
                      </a:r>
                      <a:endParaRPr lang="es-MX" sz="1350" dirty="0"/>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57150" cap="flat" cmpd="sng" algn="ctr">
                      <a:solidFill>
                        <a:schemeClr val="accent1">
                          <a:lumMod val="50000"/>
                        </a:schemeClr>
                      </a:solidFill>
                      <a:prstDash val="solid"/>
                      <a:round/>
                      <a:headEnd type="none" w="med" len="med"/>
                      <a:tailEnd type="none" w="med" len="med"/>
                    </a:lnT>
                    <a:lnB w="28575" cap="flat" cmpd="sng" algn="ctr">
                      <a:solidFill>
                        <a:schemeClr val="accent1">
                          <a:lumMod val="50000"/>
                        </a:schemeClr>
                      </a:solidFill>
                      <a:prstDash val="solid"/>
                      <a:round/>
                      <a:headEnd type="none" w="med" len="med"/>
                      <a:tailEnd type="none" w="med" len="med"/>
                    </a:lnB>
                  </a:tcPr>
                </a:tc>
              </a:tr>
              <a:tr h="2227092">
                <a:tc>
                  <a:txBody>
                    <a:bodyPr/>
                    <a:lstStyle/>
                    <a:p>
                      <a:pPr algn="ctr"/>
                      <a:r>
                        <a:rPr lang="es-MX" sz="1400" b="1" dirty="0" smtClean="0"/>
                        <a:t>Mortalidad</a:t>
                      </a:r>
                    </a:p>
                    <a:p>
                      <a:pPr algn="ctr"/>
                      <a:r>
                        <a:rPr lang="es-MX" sz="1400" dirty="0" smtClean="0"/>
                        <a:t>(Muerte)</a:t>
                      </a:r>
                      <a:endParaRPr lang="es-MX" sz="1400" dirty="0"/>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28575" cap="flat" cmpd="sng" algn="ctr">
                      <a:solidFill>
                        <a:schemeClr val="accent1">
                          <a:lumMod val="50000"/>
                        </a:schemeClr>
                      </a:solidFill>
                      <a:prstDash val="solid"/>
                      <a:round/>
                      <a:headEnd type="none" w="med" len="med"/>
                      <a:tailEnd type="none" w="med" len="med"/>
                    </a:lnT>
                    <a:lnB w="28575" cap="flat" cmpd="sng" algn="ctr">
                      <a:solidFill>
                        <a:schemeClr val="accent1">
                          <a:lumMod val="50000"/>
                        </a:schemeClr>
                      </a:solidFill>
                      <a:prstDash val="solid"/>
                      <a:round/>
                      <a:headEnd type="none" w="med" len="med"/>
                      <a:tailEnd type="none" w="med" len="med"/>
                    </a:lnB>
                  </a:tcPr>
                </a:tc>
                <a:tc>
                  <a:txBody>
                    <a:bodyPr/>
                    <a:lstStyle/>
                    <a:p>
                      <a:pPr marL="96838" indent="-96838">
                        <a:buFont typeface="Arial" pitchFamily="34" charset="0"/>
                        <a:buChar char="•"/>
                      </a:pPr>
                      <a:r>
                        <a:rPr lang="es-MX" sz="1350" dirty="0" smtClean="0"/>
                        <a:t>Razón de Muertes/Casos</a:t>
                      </a:r>
                      <a:endParaRPr lang="es-MX" sz="1350" dirty="0"/>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28575" cap="flat" cmpd="sng" algn="ctr">
                      <a:solidFill>
                        <a:schemeClr val="accent1">
                          <a:lumMod val="50000"/>
                        </a:schemeClr>
                      </a:solidFill>
                      <a:prstDash val="solid"/>
                      <a:round/>
                      <a:headEnd type="none" w="med" len="med"/>
                      <a:tailEnd type="none" w="med" len="med"/>
                    </a:lnT>
                    <a:lnB w="28575" cap="flat" cmpd="sng" algn="ctr">
                      <a:solidFill>
                        <a:schemeClr val="accent1">
                          <a:lumMod val="50000"/>
                        </a:schemeClr>
                      </a:solidFill>
                      <a:prstDash val="solid"/>
                      <a:round/>
                      <a:headEnd type="none" w="med" len="med"/>
                      <a:tailEnd type="none" w="med" len="med"/>
                    </a:lnB>
                  </a:tcPr>
                </a:tc>
                <a:tc>
                  <a:txBody>
                    <a:bodyPr/>
                    <a:lstStyle/>
                    <a:p>
                      <a:pPr marL="96838" indent="-96838">
                        <a:buFont typeface="Arial" pitchFamily="34" charset="0"/>
                        <a:buChar char="•"/>
                      </a:pPr>
                      <a:r>
                        <a:rPr lang="es-MX" sz="1350" dirty="0" smtClean="0"/>
                        <a:t>Mortalidad Proporcional</a:t>
                      </a:r>
                      <a:endParaRPr lang="es-MX" sz="1350" dirty="0"/>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28575" cap="flat" cmpd="sng" algn="ctr">
                      <a:solidFill>
                        <a:schemeClr val="accent1">
                          <a:lumMod val="50000"/>
                        </a:schemeClr>
                      </a:solidFill>
                      <a:prstDash val="solid"/>
                      <a:round/>
                      <a:headEnd type="none" w="med" len="med"/>
                      <a:tailEnd type="none" w="med" len="med"/>
                    </a:lnT>
                    <a:lnB w="28575" cap="flat" cmpd="sng" algn="ctr">
                      <a:solidFill>
                        <a:schemeClr val="accent1">
                          <a:lumMod val="50000"/>
                        </a:schemeClr>
                      </a:solidFill>
                      <a:prstDash val="solid"/>
                      <a:round/>
                      <a:headEnd type="none" w="med" len="med"/>
                      <a:tailEnd type="none" w="med" len="med"/>
                    </a:lnB>
                  </a:tcPr>
                </a:tc>
                <a:tc>
                  <a:txBody>
                    <a:bodyPr/>
                    <a:lstStyle/>
                    <a:p>
                      <a:pPr marL="96838" indent="-96838">
                        <a:buFont typeface="Arial" pitchFamily="34" charset="0"/>
                        <a:buChar char="•"/>
                      </a:pPr>
                      <a:r>
                        <a:rPr lang="es-MX" sz="1350" dirty="0" smtClean="0"/>
                        <a:t>Tasa de Mortalidad General o Cruda</a:t>
                      </a:r>
                    </a:p>
                    <a:p>
                      <a:pPr marL="96838" indent="-96838">
                        <a:buFont typeface="Arial" pitchFamily="34" charset="0"/>
                        <a:buChar char="•"/>
                      </a:pPr>
                      <a:r>
                        <a:rPr lang="es-MX" sz="1350" dirty="0" smtClean="0"/>
                        <a:t>Tasa de Letalidad</a:t>
                      </a:r>
                    </a:p>
                    <a:p>
                      <a:pPr marL="96838" indent="-96838">
                        <a:buFont typeface="Arial" pitchFamily="34" charset="0"/>
                        <a:buChar char="•"/>
                      </a:pPr>
                      <a:r>
                        <a:rPr lang="es-MX" sz="1350" dirty="0" smtClean="0"/>
                        <a:t>Tasa de Mortalidad Específica por Causa</a:t>
                      </a:r>
                      <a:endParaRPr lang="es-MX" sz="1350" baseline="0" dirty="0" smtClean="0"/>
                    </a:p>
                    <a:p>
                      <a:pPr marL="96838" indent="-96838">
                        <a:buFont typeface="Arial" pitchFamily="34" charset="0"/>
                        <a:buChar char="•"/>
                      </a:pPr>
                      <a:r>
                        <a:rPr lang="es-MX" sz="1350" baseline="0" dirty="0" smtClean="0"/>
                        <a:t>Tasa de Mortalidad Específica por Edad </a:t>
                      </a:r>
                    </a:p>
                    <a:p>
                      <a:pPr marL="96838" indent="-96838">
                        <a:buFont typeface="Arial" pitchFamily="34" charset="0"/>
                        <a:buChar char="•"/>
                      </a:pPr>
                      <a:r>
                        <a:rPr lang="es-MX" sz="1350" baseline="0" dirty="0" smtClean="0"/>
                        <a:t>Tasa de Mortalidad Materna</a:t>
                      </a:r>
                    </a:p>
                    <a:p>
                      <a:pPr marL="96838" indent="-96838">
                        <a:buFont typeface="Arial" pitchFamily="34" charset="0"/>
                        <a:buChar char="•"/>
                      </a:pPr>
                      <a:r>
                        <a:rPr lang="es-MX" sz="1350" baseline="0" dirty="0" smtClean="0"/>
                        <a:t>Tasa de Mortalidad Infantil</a:t>
                      </a:r>
                      <a:endParaRPr lang="es-MX" sz="1350" dirty="0"/>
                    </a:p>
                  </a:txBody>
                  <a:tcPr anchor="ctr">
                    <a:lnL w="38100" cap="flat" cmpd="sng" algn="ctr">
                      <a:solidFill>
                        <a:schemeClr val="accent1">
                          <a:lumMod val="50000"/>
                        </a:schemeClr>
                      </a:solidFill>
                      <a:prstDash val="solid"/>
                      <a:round/>
                      <a:headEnd type="none" w="med" len="med"/>
                      <a:tailEnd type="none" w="med" len="med"/>
                    </a:lnL>
                    <a:lnR w="38100" cap="flat" cmpd="sng" algn="ctr">
                      <a:solidFill>
                        <a:schemeClr val="accent1">
                          <a:lumMod val="50000"/>
                        </a:schemeClr>
                      </a:solidFill>
                      <a:prstDash val="solid"/>
                      <a:round/>
                      <a:headEnd type="none" w="med" len="med"/>
                      <a:tailEnd type="none" w="med" len="med"/>
                    </a:lnR>
                    <a:lnT w="28575" cap="flat" cmpd="sng" algn="ctr">
                      <a:solidFill>
                        <a:schemeClr val="accent1">
                          <a:lumMod val="50000"/>
                        </a:schemeClr>
                      </a:solidFill>
                      <a:prstDash val="solid"/>
                      <a:round/>
                      <a:headEnd type="none" w="med" len="med"/>
                      <a:tailEnd type="none" w="med" len="med"/>
                    </a:lnT>
                    <a:lnB w="28575" cap="flat" cmpd="sng" algn="ctr">
                      <a:solidFill>
                        <a:schemeClr val="accent1">
                          <a:lumMod val="50000"/>
                        </a:schemeClr>
                      </a:solidFill>
                      <a:prstDash val="solid"/>
                      <a:round/>
                      <a:headEnd type="none" w="med" len="med"/>
                      <a:tailEnd type="none" w="med" len="med"/>
                    </a:lnB>
                  </a:tcPr>
                </a:tc>
              </a:tr>
            </a:tbl>
          </a:graphicData>
        </a:graphic>
      </p:graphicFrame>
    </p:spTree>
    <p:extLst>
      <p:ext uri="{BB962C8B-B14F-4D97-AF65-F5344CB8AC3E}">
        <p14:creationId xmlns="" xmlns:p14="http://schemas.microsoft.com/office/powerpoint/2010/main" val="16472054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2288232" y="1951474"/>
            <a:ext cx="6172200" cy="2053590"/>
          </a:xfrm>
        </p:spPr>
        <p:txBody>
          <a:bodyPr>
            <a:normAutofit/>
          </a:bodyPr>
          <a:lstStyle/>
          <a:p>
            <a:pPr algn="ctr"/>
            <a:r>
              <a:rPr lang="es-ES" sz="6000" dirty="0" smtClean="0"/>
              <a:t>MEDIDAS DE FRECUENCIA</a:t>
            </a:r>
            <a:endParaRPr lang="es-ES" sz="6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457200" y="260648"/>
            <a:ext cx="7859216" cy="5925272"/>
          </a:xfrm>
          <a:prstGeom prst="rect">
            <a:avLst/>
          </a:prstGeom>
        </p:spPr>
        <p:txBody>
          <a:bodyPr>
            <a:normAutofit/>
          </a:bodyPr>
          <a:lstStyle/>
          <a:p>
            <a:pPr marL="274320" marR="0" lvl="0" indent="-274320" algn="just" defTabSz="914400" rtl="0" eaLnBrk="1" fontAlgn="auto" latinLnBrk="0" hangingPunct="1">
              <a:lnSpc>
                <a:spcPct val="100000"/>
              </a:lnSpc>
              <a:spcBef>
                <a:spcPts val="600"/>
              </a:spcBef>
              <a:spcAft>
                <a:spcPts val="0"/>
              </a:spcAft>
              <a:buClr>
                <a:schemeClr val="accent1"/>
              </a:buClr>
              <a:buSzPct val="70000"/>
              <a:tabLst/>
              <a:defRPr/>
            </a:pPr>
            <a:endParaRPr lang="es-ES" sz="2400" dirty="0" smtClean="0"/>
          </a:p>
          <a:p>
            <a:pPr marL="274320" marR="0" lvl="0" indent="-274320" algn="just" defTabSz="914400" rtl="0" eaLnBrk="1" fontAlgn="auto" latinLnBrk="0" hangingPunct="1">
              <a:lnSpc>
                <a:spcPct val="100000"/>
              </a:lnSpc>
              <a:spcBef>
                <a:spcPts val="600"/>
              </a:spcBef>
              <a:spcAft>
                <a:spcPts val="0"/>
              </a:spcAft>
              <a:buClr>
                <a:schemeClr val="accent1"/>
              </a:buClr>
              <a:buSzPct val="70000"/>
              <a:buFont typeface="Wingdings" pitchFamily="2" charset="2"/>
              <a:buChar char="v"/>
              <a:tabLst/>
              <a:defRPr/>
            </a:pPr>
            <a:r>
              <a:rPr kumimoji="0" lang="es-ES" sz="2400" b="0" i="0" u="none" strike="noStrike" kern="1200" cap="none" spc="0" normalizeH="0" baseline="0" noProof="0" dirty="0" smtClean="0">
                <a:ln>
                  <a:noFill/>
                </a:ln>
                <a:solidFill>
                  <a:schemeClr val="tx1"/>
                </a:solidFill>
                <a:effectLst/>
                <a:uLnTx/>
                <a:uFillTx/>
                <a:latin typeface="+mn-lt"/>
                <a:ea typeface="+mn-ea"/>
                <a:cs typeface="+mn-cs"/>
              </a:rPr>
              <a:t>El paso inicial de toda investigación epidemiológica es medir la frecuencia de los eventos de salud con el fin de hacer comparaciones entre distintas poblaciones o en la misma población a través del tiempo.</a:t>
            </a:r>
          </a:p>
        </p:txBody>
      </p:sp>
      <p:pic>
        <p:nvPicPr>
          <p:cNvPr id="2050" name="Picture 2" descr="Resultado de imagen para medidas de frecuencia en epidemiologia"/>
          <p:cNvPicPr>
            <a:picLocks noChangeAspect="1" noChangeArrowheads="1"/>
          </p:cNvPicPr>
          <p:nvPr/>
        </p:nvPicPr>
        <p:blipFill>
          <a:blip r:embed="rId2" cstate="print"/>
          <a:srcRect/>
          <a:stretch>
            <a:fillRect/>
          </a:stretch>
        </p:blipFill>
        <p:spPr bwMode="auto">
          <a:xfrm>
            <a:off x="1187624" y="2924944"/>
            <a:ext cx="6482574" cy="338437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rador">
  <a:themeElements>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irad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485</TotalTime>
  <Words>2345</Words>
  <Application>Microsoft Office PowerPoint</Application>
  <PresentationFormat>Presentación en pantalla (4:3)</PresentationFormat>
  <Paragraphs>439</Paragraphs>
  <Slides>57</Slides>
  <Notes>0</Notes>
  <HiddenSlides>0</HiddenSlides>
  <MMClips>0</MMClips>
  <ScaleCrop>false</ScaleCrop>
  <HeadingPairs>
    <vt:vector size="4" baseType="variant">
      <vt:variant>
        <vt:lpstr>Tema</vt:lpstr>
      </vt:variant>
      <vt:variant>
        <vt:i4>1</vt:i4>
      </vt:variant>
      <vt:variant>
        <vt:lpstr>Títulos de diapositiva</vt:lpstr>
      </vt:variant>
      <vt:variant>
        <vt:i4>57</vt:i4>
      </vt:variant>
    </vt:vector>
  </HeadingPairs>
  <TitlesOfParts>
    <vt:vector size="58" baseType="lpstr">
      <vt:lpstr>Mirador</vt:lpstr>
      <vt:lpstr>Mediciones en epidemiología</vt:lpstr>
      <vt:lpstr>Introducción</vt:lpstr>
      <vt:lpstr>Propósito del curso</vt:lpstr>
      <vt:lpstr>Contenido sintético</vt:lpstr>
      <vt:lpstr>MEDIDAS EN EPIDEMIOLOGÍA</vt:lpstr>
      <vt:lpstr>Tipos de medidas epidemiológicas</vt:lpstr>
      <vt:lpstr>Diapositiva 7</vt:lpstr>
      <vt:lpstr>MEDIDAS DE FRECUENCIA</vt:lpstr>
      <vt:lpstr>Diapositiva 9</vt:lpstr>
      <vt:lpstr>Diapositiva 10</vt:lpstr>
      <vt:lpstr>Diapositiva 11</vt:lpstr>
      <vt:lpstr>Diapositiva 12</vt:lpstr>
      <vt:lpstr>Diapositiva 13</vt:lpstr>
      <vt:lpstr>Prevalencia puntual</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MEDIDAS DE ASOCIACIÓN</vt:lpstr>
      <vt:lpstr>MEDIDAS DE ASOCIACIÓN</vt:lpstr>
      <vt:lpstr>Diapositiva 40</vt:lpstr>
      <vt:lpstr>Diapositiva 41</vt:lpstr>
      <vt:lpstr>Diapositiva 42</vt:lpstr>
      <vt:lpstr>Diapositiva 43</vt:lpstr>
      <vt:lpstr>Diapositiva 44</vt:lpstr>
      <vt:lpstr>RIESGO RELATIVO (RR)</vt:lpstr>
      <vt:lpstr>RAZÓN DE MOMIOS (RM)</vt:lpstr>
      <vt:lpstr>Diapositiva 47</vt:lpstr>
      <vt:lpstr>Ejemplo:</vt:lpstr>
      <vt:lpstr>Diapositiva 49</vt:lpstr>
      <vt:lpstr>Diapositiva 50</vt:lpstr>
      <vt:lpstr>Diapositiva 51</vt:lpstr>
      <vt:lpstr>Diapositiva 52</vt:lpstr>
      <vt:lpstr>MEDIDAS DE IMPACTO</vt:lpstr>
      <vt:lpstr>MEDIDAS DE IMPACTO</vt:lpstr>
      <vt:lpstr>Diapositiva 55</vt:lpstr>
      <vt:lpstr>Diapositiva 56</vt:lpstr>
      <vt:lpstr>Diapositiva 57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Mediciones en epidemiología</dc:title>
  <dc:creator>acer</dc:creator>
  <cp:lastModifiedBy>Adriana</cp:lastModifiedBy>
  <cp:revision>44</cp:revision>
  <dcterms:created xsi:type="dcterms:W3CDTF">2013-05-28T17:23:31Z</dcterms:created>
  <dcterms:modified xsi:type="dcterms:W3CDTF">2018-09-28T01:33:56Z</dcterms:modified>
</cp:coreProperties>
</file>