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07" r:id="rId3"/>
    <p:sldId id="308" r:id="rId4"/>
    <p:sldId id="309" r:id="rId5"/>
    <p:sldId id="311" r:id="rId6"/>
    <p:sldId id="312" r:id="rId7"/>
    <p:sldId id="337" r:id="rId8"/>
    <p:sldId id="350" r:id="rId9"/>
    <p:sldId id="348" r:id="rId10"/>
    <p:sldId id="316" r:id="rId11"/>
    <p:sldId id="314" r:id="rId12"/>
    <p:sldId id="349" r:id="rId13"/>
    <p:sldId id="317" r:id="rId14"/>
    <p:sldId id="347" r:id="rId15"/>
    <p:sldId id="346" r:id="rId16"/>
    <p:sldId id="321" r:id="rId17"/>
    <p:sldId id="318" r:id="rId18"/>
    <p:sldId id="315" r:id="rId19"/>
    <p:sldId id="319" r:id="rId20"/>
    <p:sldId id="338" r:id="rId21"/>
    <p:sldId id="339" r:id="rId22"/>
    <p:sldId id="322" r:id="rId23"/>
    <p:sldId id="323" r:id="rId24"/>
    <p:sldId id="324" r:id="rId25"/>
    <p:sldId id="340" r:id="rId26"/>
    <p:sldId id="328" r:id="rId27"/>
    <p:sldId id="342" r:id="rId28"/>
    <p:sldId id="343" r:id="rId29"/>
    <p:sldId id="329" r:id="rId30"/>
    <p:sldId id="332" r:id="rId31"/>
    <p:sldId id="333" r:id="rId32"/>
    <p:sldId id="334" r:id="rId33"/>
    <p:sldId id="335" r:id="rId34"/>
    <p:sldId id="336" r:id="rId35"/>
    <p:sldId id="344" r:id="rId36"/>
    <p:sldId id="345" r:id="rId37"/>
    <p:sldId id="313" r:id="rId38"/>
    <p:sldId id="270"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68" autoAdjust="0"/>
    <p:restoredTop sz="94660"/>
  </p:normalViewPr>
  <p:slideViewPr>
    <p:cSldViewPr snapToGrid="0">
      <p:cViewPr varScale="1">
        <p:scale>
          <a:sx n="80" d="100"/>
          <a:sy n="80" d="100"/>
        </p:scale>
        <p:origin x="16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AFE79-CF0D-4BB8-A7A9-F52771B16A82}" type="doc">
      <dgm:prSet loTypeId="urn:microsoft.com/office/officeart/2005/8/layout/vProcess5" loCatId="process" qsTypeId="urn:microsoft.com/office/officeart/2005/8/quickstyle/3d3" qsCatId="3D" csTypeId="urn:microsoft.com/office/officeart/2005/8/colors/colorful5" csCatId="colorful" phldr="1"/>
      <dgm:spPr/>
      <dgm:t>
        <a:bodyPr/>
        <a:lstStyle/>
        <a:p>
          <a:endParaRPr lang="es-MX"/>
        </a:p>
      </dgm:t>
    </dgm:pt>
    <dgm:pt modelId="{5B7DA27A-71FC-4BF1-842C-B722DA90FE01}">
      <dgm:prSet phldrT="[Texto]"/>
      <dgm:spPr/>
      <dgm:t>
        <a:bodyPr/>
        <a:lstStyle/>
        <a:p>
          <a:r>
            <a:rPr lang="es-MX" dirty="0" smtClean="0"/>
            <a:t>Medio de pago, con una aceptación generalizada para facilitar los intercambios. </a:t>
          </a:r>
          <a:endParaRPr lang="es-MX" dirty="0"/>
        </a:p>
      </dgm:t>
    </dgm:pt>
    <dgm:pt modelId="{BCDB5FB1-1200-44DF-A8C3-2B164286C5F5}" type="parTrans" cxnId="{8F4F221F-7AC4-4AE3-AD7E-684E0BD3B7C8}">
      <dgm:prSet/>
      <dgm:spPr/>
      <dgm:t>
        <a:bodyPr/>
        <a:lstStyle/>
        <a:p>
          <a:endParaRPr lang="es-MX"/>
        </a:p>
      </dgm:t>
    </dgm:pt>
    <dgm:pt modelId="{C3136BE2-2FDE-4A46-932E-F6970AE65D91}" type="sibTrans" cxnId="{8F4F221F-7AC4-4AE3-AD7E-684E0BD3B7C8}">
      <dgm:prSet/>
      <dgm:spPr/>
      <dgm:t>
        <a:bodyPr/>
        <a:lstStyle/>
        <a:p>
          <a:endParaRPr lang="es-MX"/>
        </a:p>
      </dgm:t>
    </dgm:pt>
    <dgm:pt modelId="{3DE10A92-673F-43E4-B5CD-609A5FB9AEED}">
      <dgm:prSet phldrT="[Texto]"/>
      <dgm:spPr/>
      <dgm:t>
        <a:bodyPr/>
        <a:lstStyle/>
        <a:p>
          <a:r>
            <a:rPr lang="es-MX" dirty="0" smtClean="0"/>
            <a:t>Depósito de valor con la característica de durabilidad que permita el ahorro.</a:t>
          </a:r>
          <a:endParaRPr lang="es-MX" dirty="0"/>
        </a:p>
      </dgm:t>
    </dgm:pt>
    <dgm:pt modelId="{FEBE3D4B-E37C-4DD1-B3BA-9B2FABF58FF1}" type="parTrans" cxnId="{C97C9C39-5A3E-4C25-B21B-C18DA4548BC8}">
      <dgm:prSet/>
      <dgm:spPr/>
      <dgm:t>
        <a:bodyPr/>
        <a:lstStyle/>
        <a:p>
          <a:endParaRPr lang="es-MX"/>
        </a:p>
      </dgm:t>
    </dgm:pt>
    <dgm:pt modelId="{31B761DC-58DB-402B-9527-7C7B0CF706B2}" type="sibTrans" cxnId="{C97C9C39-5A3E-4C25-B21B-C18DA4548BC8}">
      <dgm:prSet/>
      <dgm:spPr/>
      <dgm:t>
        <a:bodyPr/>
        <a:lstStyle/>
        <a:p>
          <a:endParaRPr lang="es-MX"/>
        </a:p>
      </dgm:t>
    </dgm:pt>
    <dgm:pt modelId="{4A92E13D-CD3E-478B-9EA3-9F5440BEF5A4}">
      <dgm:prSet phldrT="[Texto]"/>
      <dgm:spPr/>
      <dgm:t>
        <a:bodyPr/>
        <a:lstStyle/>
        <a:p>
          <a:r>
            <a:rPr lang="es-MX" dirty="0" smtClean="0"/>
            <a:t>Medida en la que se expresan los precios de todos lo bienes y servicios.</a:t>
          </a:r>
          <a:endParaRPr lang="es-MX" dirty="0"/>
        </a:p>
      </dgm:t>
    </dgm:pt>
    <dgm:pt modelId="{A2772070-C4AF-49D3-A883-6CD49C34B522}" type="parTrans" cxnId="{E264A049-4FB1-486E-8AFC-A0BEC22DF2EA}">
      <dgm:prSet/>
      <dgm:spPr/>
      <dgm:t>
        <a:bodyPr/>
        <a:lstStyle/>
        <a:p>
          <a:endParaRPr lang="es-MX"/>
        </a:p>
      </dgm:t>
    </dgm:pt>
    <dgm:pt modelId="{4DD8FC37-559B-4E6B-8C4B-6D0249DF6889}" type="sibTrans" cxnId="{E264A049-4FB1-486E-8AFC-A0BEC22DF2EA}">
      <dgm:prSet/>
      <dgm:spPr/>
      <dgm:t>
        <a:bodyPr/>
        <a:lstStyle/>
        <a:p>
          <a:endParaRPr lang="es-MX"/>
        </a:p>
      </dgm:t>
    </dgm:pt>
    <dgm:pt modelId="{CBB7F179-960D-43D9-A989-09027CE216E1}" type="pres">
      <dgm:prSet presAssocID="{50DAFE79-CF0D-4BB8-A7A9-F52771B16A82}" presName="outerComposite" presStyleCnt="0">
        <dgm:presLayoutVars>
          <dgm:chMax val="5"/>
          <dgm:dir/>
          <dgm:resizeHandles val="exact"/>
        </dgm:presLayoutVars>
      </dgm:prSet>
      <dgm:spPr/>
      <dgm:t>
        <a:bodyPr/>
        <a:lstStyle/>
        <a:p>
          <a:endParaRPr lang="es-MX"/>
        </a:p>
      </dgm:t>
    </dgm:pt>
    <dgm:pt modelId="{869214AB-37BF-4055-A7AE-633FD6731C20}" type="pres">
      <dgm:prSet presAssocID="{50DAFE79-CF0D-4BB8-A7A9-F52771B16A82}" presName="dummyMaxCanvas" presStyleCnt="0">
        <dgm:presLayoutVars/>
      </dgm:prSet>
      <dgm:spPr/>
    </dgm:pt>
    <dgm:pt modelId="{78D2DA7B-D600-452C-A1E5-C796984B4FB3}" type="pres">
      <dgm:prSet presAssocID="{50DAFE79-CF0D-4BB8-A7A9-F52771B16A82}" presName="ThreeNodes_1" presStyleLbl="node1" presStyleIdx="0" presStyleCnt="3">
        <dgm:presLayoutVars>
          <dgm:bulletEnabled val="1"/>
        </dgm:presLayoutVars>
      </dgm:prSet>
      <dgm:spPr/>
      <dgm:t>
        <a:bodyPr/>
        <a:lstStyle/>
        <a:p>
          <a:endParaRPr lang="es-MX"/>
        </a:p>
      </dgm:t>
    </dgm:pt>
    <dgm:pt modelId="{55FF927D-AA0A-4149-9581-E8677FB24590}" type="pres">
      <dgm:prSet presAssocID="{50DAFE79-CF0D-4BB8-A7A9-F52771B16A82}" presName="ThreeNodes_2" presStyleLbl="node1" presStyleIdx="1" presStyleCnt="3">
        <dgm:presLayoutVars>
          <dgm:bulletEnabled val="1"/>
        </dgm:presLayoutVars>
      </dgm:prSet>
      <dgm:spPr/>
      <dgm:t>
        <a:bodyPr/>
        <a:lstStyle/>
        <a:p>
          <a:endParaRPr lang="es-MX"/>
        </a:p>
      </dgm:t>
    </dgm:pt>
    <dgm:pt modelId="{2A472D05-93D6-4998-9AF6-E63E43C1AF51}" type="pres">
      <dgm:prSet presAssocID="{50DAFE79-CF0D-4BB8-A7A9-F52771B16A82}" presName="ThreeNodes_3" presStyleLbl="node1" presStyleIdx="2" presStyleCnt="3">
        <dgm:presLayoutVars>
          <dgm:bulletEnabled val="1"/>
        </dgm:presLayoutVars>
      </dgm:prSet>
      <dgm:spPr/>
      <dgm:t>
        <a:bodyPr/>
        <a:lstStyle/>
        <a:p>
          <a:endParaRPr lang="es-MX"/>
        </a:p>
      </dgm:t>
    </dgm:pt>
    <dgm:pt modelId="{2A6C6E83-FF37-4577-9EAA-A2B59C61FB8B}" type="pres">
      <dgm:prSet presAssocID="{50DAFE79-CF0D-4BB8-A7A9-F52771B16A82}" presName="ThreeConn_1-2" presStyleLbl="fgAccFollowNode1" presStyleIdx="0" presStyleCnt="2">
        <dgm:presLayoutVars>
          <dgm:bulletEnabled val="1"/>
        </dgm:presLayoutVars>
      </dgm:prSet>
      <dgm:spPr/>
      <dgm:t>
        <a:bodyPr/>
        <a:lstStyle/>
        <a:p>
          <a:endParaRPr lang="es-MX"/>
        </a:p>
      </dgm:t>
    </dgm:pt>
    <dgm:pt modelId="{71632681-E787-40AB-9F9B-CFB6A68B5D4C}" type="pres">
      <dgm:prSet presAssocID="{50DAFE79-CF0D-4BB8-A7A9-F52771B16A82}" presName="ThreeConn_2-3" presStyleLbl="fgAccFollowNode1" presStyleIdx="1" presStyleCnt="2">
        <dgm:presLayoutVars>
          <dgm:bulletEnabled val="1"/>
        </dgm:presLayoutVars>
      </dgm:prSet>
      <dgm:spPr/>
      <dgm:t>
        <a:bodyPr/>
        <a:lstStyle/>
        <a:p>
          <a:endParaRPr lang="es-MX"/>
        </a:p>
      </dgm:t>
    </dgm:pt>
    <dgm:pt modelId="{1835118C-24B1-4F99-8BD1-F9243682C7E6}" type="pres">
      <dgm:prSet presAssocID="{50DAFE79-CF0D-4BB8-A7A9-F52771B16A82}" presName="ThreeNodes_1_text" presStyleLbl="node1" presStyleIdx="2" presStyleCnt="3">
        <dgm:presLayoutVars>
          <dgm:bulletEnabled val="1"/>
        </dgm:presLayoutVars>
      </dgm:prSet>
      <dgm:spPr/>
      <dgm:t>
        <a:bodyPr/>
        <a:lstStyle/>
        <a:p>
          <a:endParaRPr lang="es-MX"/>
        </a:p>
      </dgm:t>
    </dgm:pt>
    <dgm:pt modelId="{CD88EF0E-BBD3-40C2-9258-766D59A9FA3F}" type="pres">
      <dgm:prSet presAssocID="{50DAFE79-CF0D-4BB8-A7A9-F52771B16A82}" presName="ThreeNodes_2_text" presStyleLbl="node1" presStyleIdx="2" presStyleCnt="3">
        <dgm:presLayoutVars>
          <dgm:bulletEnabled val="1"/>
        </dgm:presLayoutVars>
      </dgm:prSet>
      <dgm:spPr/>
      <dgm:t>
        <a:bodyPr/>
        <a:lstStyle/>
        <a:p>
          <a:endParaRPr lang="es-MX"/>
        </a:p>
      </dgm:t>
    </dgm:pt>
    <dgm:pt modelId="{2EC6455A-3BEC-4C8D-A7F0-2DB971BB98DA}" type="pres">
      <dgm:prSet presAssocID="{50DAFE79-CF0D-4BB8-A7A9-F52771B16A82}" presName="ThreeNodes_3_text" presStyleLbl="node1" presStyleIdx="2" presStyleCnt="3">
        <dgm:presLayoutVars>
          <dgm:bulletEnabled val="1"/>
        </dgm:presLayoutVars>
      </dgm:prSet>
      <dgm:spPr/>
      <dgm:t>
        <a:bodyPr/>
        <a:lstStyle/>
        <a:p>
          <a:endParaRPr lang="es-MX"/>
        </a:p>
      </dgm:t>
    </dgm:pt>
  </dgm:ptLst>
  <dgm:cxnLst>
    <dgm:cxn modelId="{712CF9C6-CED3-456A-9266-2E769FE484A4}" type="presOf" srcId="{3DE10A92-673F-43E4-B5CD-609A5FB9AEED}" destId="{55FF927D-AA0A-4149-9581-E8677FB24590}" srcOrd="0" destOrd="0" presId="urn:microsoft.com/office/officeart/2005/8/layout/vProcess5"/>
    <dgm:cxn modelId="{C97C9C39-5A3E-4C25-B21B-C18DA4548BC8}" srcId="{50DAFE79-CF0D-4BB8-A7A9-F52771B16A82}" destId="{3DE10A92-673F-43E4-B5CD-609A5FB9AEED}" srcOrd="1" destOrd="0" parTransId="{FEBE3D4B-E37C-4DD1-B3BA-9B2FABF58FF1}" sibTransId="{31B761DC-58DB-402B-9527-7C7B0CF706B2}"/>
    <dgm:cxn modelId="{1E5292B3-4B3A-473E-B29B-763F554AE7D1}" type="presOf" srcId="{5B7DA27A-71FC-4BF1-842C-B722DA90FE01}" destId="{1835118C-24B1-4F99-8BD1-F9243682C7E6}" srcOrd="1" destOrd="0" presId="urn:microsoft.com/office/officeart/2005/8/layout/vProcess5"/>
    <dgm:cxn modelId="{E11F2D15-FCBA-4606-BFD4-BC4445BC9D70}" type="presOf" srcId="{3DE10A92-673F-43E4-B5CD-609A5FB9AEED}" destId="{CD88EF0E-BBD3-40C2-9258-766D59A9FA3F}" srcOrd="1" destOrd="0" presId="urn:microsoft.com/office/officeart/2005/8/layout/vProcess5"/>
    <dgm:cxn modelId="{F5DE8B23-4C40-45AD-B636-3E3380B2C879}" type="presOf" srcId="{50DAFE79-CF0D-4BB8-A7A9-F52771B16A82}" destId="{CBB7F179-960D-43D9-A989-09027CE216E1}" srcOrd="0" destOrd="0" presId="urn:microsoft.com/office/officeart/2005/8/layout/vProcess5"/>
    <dgm:cxn modelId="{BC4A854B-10EA-4985-BB43-610CC9268B19}" type="presOf" srcId="{31B761DC-58DB-402B-9527-7C7B0CF706B2}" destId="{71632681-E787-40AB-9F9B-CFB6A68B5D4C}" srcOrd="0" destOrd="0" presId="urn:microsoft.com/office/officeart/2005/8/layout/vProcess5"/>
    <dgm:cxn modelId="{E264A049-4FB1-486E-8AFC-A0BEC22DF2EA}" srcId="{50DAFE79-CF0D-4BB8-A7A9-F52771B16A82}" destId="{4A92E13D-CD3E-478B-9EA3-9F5440BEF5A4}" srcOrd="2" destOrd="0" parTransId="{A2772070-C4AF-49D3-A883-6CD49C34B522}" sibTransId="{4DD8FC37-559B-4E6B-8C4B-6D0249DF6889}"/>
    <dgm:cxn modelId="{9767AFDE-6EAB-47D0-B058-A08058C2CDBE}" type="presOf" srcId="{5B7DA27A-71FC-4BF1-842C-B722DA90FE01}" destId="{78D2DA7B-D600-452C-A1E5-C796984B4FB3}" srcOrd="0" destOrd="0" presId="urn:microsoft.com/office/officeart/2005/8/layout/vProcess5"/>
    <dgm:cxn modelId="{ED5805CA-3D5C-4D3A-A000-90725453EA84}" type="presOf" srcId="{4A92E13D-CD3E-478B-9EA3-9F5440BEF5A4}" destId="{2A472D05-93D6-4998-9AF6-E63E43C1AF51}" srcOrd="0" destOrd="0" presId="urn:microsoft.com/office/officeart/2005/8/layout/vProcess5"/>
    <dgm:cxn modelId="{8F4F221F-7AC4-4AE3-AD7E-684E0BD3B7C8}" srcId="{50DAFE79-CF0D-4BB8-A7A9-F52771B16A82}" destId="{5B7DA27A-71FC-4BF1-842C-B722DA90FE01}" srcOrd="0" destOrd="0" parTransId="{BCDB5FB1-1200-44DF-A8C3-2B164286C5F5}" sibTransId="{C3136BE2-2FDE-4A46-932E-F6970AE65D91}"/>
    <dgm:cxn modelId="{DC16FAE9-8BF6-414A-8F2E-19EFEC85E6F9}" type="presOf" srcId="{C3136BE2-2FDE-4A46-932E-F6970AE65D91}" destId="{2A6C6E83-FF37-4577-9EAA-A2B59C61FB8B}" srcOrd="0" destOrd="0" presId="urn:microsoft.com/office/officeart/2005/8/layout/vProcess5"/>
    <dgm:cxn modelId="{24DE8E71-C79F-4406-B3E6-F9F87F99D5C2}" type="presOf" srcId="{4A92E13D-CD3E-478B-9EA3-9F5440BEF5A4}" destId="{2EC6455A-3BEC-4C8D-A7F0-2DB971BB98DA}" srcOrd="1" destOrd="0" presId="urn:microsoft.com/office/officeart/2005/8/layout/vProcess5"/>
    <dgm:cxn modelId="{88D691FB-C4E8-448C-8F87-F4AB5072FD8C}" type="presParOf" srcId="{CBB7F179-960D-43D9-A989-09027CE216E1}" destId="{869214AB-37BF-4055-A7AE-633FD6731C20}" srcOrd="0" destOrd="0" presId="urn:microsoft.com/office/officeart/2005/8/layout/vProcess5"/>
    <dgm:cxn modelId="{6A37A989-29CD-4659-993C-574286D87C27}" type="presParOf" srcId="{CBB7F179-960D-43D9-A989-09027CE216E1}" destId="{78D2DA7B-D600-452C-A1E5-C796984B4FB3}" srcOrd="1" destOrd="0" presId="urn:microsoft.com/office/officeart/2005/8/layout/vProcess5"/>
    <dgm:cxn modelId="{7795F0AD-A4BB-46EA-A31B-B675F48340D0}" type="presParOf" srcId="{CBB7F179-960D-43D9-A989-09027CE216E1}" destId="{55FF927D-AA0A-4149-9581-E8677FB24590}" srcOrd="2" destOrd="0" presId="urn:microsoft.com/office/officeart/2005/8/layout/vProcess5"/>
    <dgm:cxn modelId="{428C873E-F7FD-4DF0-8DE0-8AD05427E660}" type="presParOf" srcId="{CBB7F179-960D-43D9-A989-09027CE216E1}" destId="{2A472D05-93D6-4998-9AF6-E63E43C1AF51}" srcOrd="3" destOrd="0" presId="urn:microsoft.com/office/officeart/2005/8/layout/vProcess5"/>
    <dgm:cxn modelId="{C7CE5CDB-2DDD-4CCD-97B0-FCCAE80FFD99}" type="presParOf" srcId="{CBB7F179-960D-43D9-A989-09027CE216E1}" destId="{2A6C6E83-FF37-4577-9EAA-A2B59C61FB8B}" srcOrd="4" destOrd="0" presId="urn:microsoft.com/office/officeart/2005/8/layout/vProcess5"/>
    <dgm:cxn modelId="{3978A1C0-9E5C-4AA0-899A-5063679CEC4F}" type="presParOf" srcId="{CBB7F179-960D-43D9-A989-09027CE216E1}" destId="{71632681-E787-40AB-9F9B-CFB6A68B5D4C}" srcOrd="5" destOrd="0" presId="urn:microsoft.com/office/officeart/2005/8/layout/vProcess5"/>
    <dgm:cxn modelId="{79DE52EB-0665-4775-B0CD-D4D92012C02C}" type="presParOf" srcId="{CBB7F179-960D-43D9-A989-09027CE216E1}" destId="{1835118C-24B1-4F99-8BD1-F9243682C7E6}" srcOrd="6" destOrd="0" presId="urn:microsoft.com/office/officeart/2005/8/layout/vProcess5"/>
    <dgm:cxn modelId="{57BEE14B-AA39-4A7A-BACB-31B97566D4ED}" type="presParOf" srcId="{CBB7F179-960D-43D9-A989-09027CE216E1}" destId="{CD88EF0E-BBD3-40C2-9258-766D59A9FA3F}" srcOrd="7" destOrd="0" presId="urn:microsoft.com/office/officeart/2005/8/layout/vProcess5"/>
    <dgm:cxn modelId="{4BBC1A47-C92B-4BAB-A119-1B81DD6314C8}" type="presParOf" srcId="{CBB7F179-960D-43D9-A989-09027CE216E1}" destId="{2EC6455A-3BEC-4C8D-A7F0-2DB971BB98D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91FBCD3-549C-4697-9F2E-B5A3B5180DA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4CE45057-29B4-4A1B-8411-74691C4471A7}">
      <dgm:prSet phldrT="[Texto]"/>
      <dgm:spPr/>
      <dgm:t>
        <a:bodyPr/>
        <a:lstStyle/>
        <a:p>
          <a:r>
            <a:rPr lang="es-MX" dirty="0" smtClean="0"/>
            <a:t>Amortización con interés simple </a:t>
          </a:r>
          <a:endParaRPr lang="es-MX" dirty="0"/>
        </a:p>
      </dgm:t>
    </dgm:pt>
    <dgm:pt modelId="{3E95FD76-3800-4EE2-9222-266B67723B30}" type="parTrans" cxnId="{90A1AB63-D531-45C0-ACF3-7EE42A253594}">
      <dgm:prSet/>
      <dgm:spPr/>
      <dgm:t>
        <a:bodyPr/>
        <a:lstStyle/>
        <a:p>
          <a:endParaRPr lang="es-MX"/>
        </a:p>
      </dgm:t>
    </dgm:pt>
    <dgm:pt modelId="{994D1610-20F3-4D3B-9156-621ADCCEFB05}" type="sibTrans" cxnId="{90A1AB63-D531-45C0-ACF3-7EE42A253594}">
      <dgm:prSet/>
      <dgm:spPr/>
      <dgm:t>
        <a:bodyPr/>
        <a:lstStyle/>
        <a:p>
          <a:endParaRPr lang="es-MX"/>
        </a:p>
      </dgm:t>
    </dgm:pt>
    <dgm:pt modelId="{C12F5189-B608-463A-AB64-95398A37CFCC}">
      <dgm:prSet phldrT="[Texto]"/>
      <dgm:spPr/>
      <dgm:t>
        <a:bodyPr/>
        <a:lstStyle/>
        <a:p>
          <a:r>
            <a:rPr lang="es-MX" dirty="0" smtClean="0"/>
            <a:t>Con interés global </a:t>
          </a:r>
          <a:endParaRPr lang="es-MX" dirty="0"/>
        </a:p>
      </dgm:t>
    </dgm:pt>
    <dgm:pt modelId="{2FB90145-BFEC-4F68-ACB7-716F921921C8}" type="parTrans" cxnId="{A4C6A54F-B41B-4E2F-8F0E-89A967CEC15F}">
      <dgm:prSet/>
      <dgm:spPr/>
      <dgm:t>
        <a:bodyPr/>
        <a:lstStyle/>
        <a:p>
          <a:endParaRPr lang="es-MX"/>
        </a:p>
      </dgm:t>
    </dgm:pt>
    <dgm:pt modelId="{E3C82D98-5040-426E-B979-812FDB148BFC}" type="sibTrans" cxnId="{A4C6A54F-B41B-4E2F-8F0E-89A967CEC15F}">
      <dgm:prSet/>
      <dgm:spPr/>
      <dgm:t>
        <a:bodyPr/>
        <a:lstStyle/>
        <a:p>
          <a:endParaRPr lang="es-MX"/>
        </a:p>
      </dgm:t>
    </dgm:pt>
    <dgm:pt modelId="{5BE729F1-344A-4782-AF6A-C8FD347F9681}">
      <dgm:prSet phldrT="[Texto]"/>
      <dgm:spPr/>
      <dgm:t>
        <a:bodyPr/>
        <a:lstStyle/>
        <a:p>
          <a:r>
            <a:rPr lang="es-MX" dirty="0" smtClean="0"/>
            <a:t>Con interés sobre saldos insolutos</a:t>
          </a:r>
          <a:endParaRPr lang="es-MX" dirty="0"/>
        </a:p>
      </dgm:t>
    </dgm:pt>
    <dgm:pt modelId="{15508312-F7E8-4666-BD7C-113EDB8FFCF6}" type="parTrans" cxnId="{66E927EE-A487-4AE9-9BF7-AB67EBEA284D}">
      <dgm:prSet/>
      <dgm:spPr/>
      <dgm:t>
        <a:bodyPr/>
        <a:lstStyle/>
        <a:p>
          <a:endParaRPr lang="es-MX"/>
        </a:p>
      </dgm:t>
    </dgm:pt>
    <dgm:pt modelId="{9C7F1D09-56F2-4097-994D-038419F2F0E2}" type="sibTrans" cxnId="{66E927EE-A487-4AE9-9BF7-AB67EBEA284D}">
      <dgm:prSet/>
      <dgm:spPr/>
      <dgm:t>
        <a:bodyPr/>
        <a:lstStyle/>
        <a:p>
          <a:endParaRPr lang="es-MX"/>
        </a:p>
      </dgm:t>
    </dgm:pt>
    <dgm:pt modelId="{A50E5B12-B6B2-4F2E-BA14-4CEF9198E7B9}" type="pres">
      <dgm:prSet presAssocID="{691FBCD3-549C-4697-9F2E-B5A3B5180DAB}" presName="Name0" presStyleCnt="0">
        <dgm:presLayoutVars>
          <dgm:chPref val="1"/>
          <dgm:dir/>
          <dgm:animOne val="branch"/>
          <dgm:animLvl val="lvl"/>
          <dgm:resizeHandles val="exact"/>
        </dgm:presLayoutVars>
      </dgm:prSet>
      <dgm:spPr/>
      <dgm:t>
        <a:bodyPr/>
        <a:lstStyle/>
        <a:p>
          <a:endParaRPr lang="es-MX"/>
        </a:p>
      </dgm:t>
    </dgm:pt>
    <dgm:pt modelId="{856F0FD8-C59B-4EA5-9A29-8A3EEC9C4524}" type="pres">
      <dgm:prSet presAssocID="{4CE45057-29B4-4A1B-8411-74691C4471A7}" presName="root1" presStyleCnt="0"/>
      <dgm:spPr/>
    </dgm:pt>
    <dgm:pt modelId="{90BFA20E-C173-406E-92AE-6FC031863F3F}" type="pres">
      <dgm:prSet presAssocID="{4CE45057-29B4-4A1B-8411-74691C4471A7}" presName="LevelOneTextNode" presStyleLbl="node0" presStyleIdx="0" presStyleCnt="1">
        <dgm:presLayoutVars>
          <dgm:chPref val="3"/>
        </dgm:presLayoutVars>
      </dgm:prSet>
      <dgm:spPr/>
      <dgm:t>
        <a:bodyPr/>
        <a:lstStyle/>
        <a:p>
          <a:endParaRPr lang="es-MX"/>
        </a:p>
      </dgm:t>
    </dgm:pt>
    <dgm:pt modelId="{F41A5114-CFF0-4F98-B602-CAA85949D56C}" type="pres">
      <dgm:prSet presAssocID="{4CE45057-29B4-4A1B-8411-74691C4471A7}" presName="level2hierChild" presStyleCnt="0"/>
      <dgm:spPr/>
    </dgm:pt>
    <dgm:pt modelId="{CDA77F9F-2911-4CD7-AAC6-86C5B777474F}" type="pres">
      <dgm:prSet presAssocID="{2FB90145-BFEC-4F68-ACB7-716F921921C8}" presName="conn2-1" presStyleLbl="parChTrans1D2" presStyleIdx="0" presStyleCnt="2"/>
      <dgm:spPr/>
      <dgm:t>
        <a:bodyPr/>
        <a:lstStyle/>
        <a:p>
          <a:endParaRPr lang="es-MX"/>
        </a:p>
      </dgm:t>
    </dgm:pt>
    <dgm:pt modelId="{20079752-9DA2-4FE9-B53F-5A31EC660374}" type="pres">
      <dgm:prSet presAssocID="{2FB90145-BFEC-4F68-ACB7-716F921921C8}" presName="connTx" presStyleLbl="parChTrans1D2" presStyleIdx="0" presStyleCnt="2"/>
      <dgm:spPr/>
      <dgm:t>
        <a:bodyPr/>
        <a:lstStyle/>
        <a:p>
          <a:endParaRPr lang="es-MX"/>
        </a:p>
      </dgm:t>
    </dgm:pt>
    <dgm:pt modelId="{0FB3547B-86FF-4EEF-9ED0-7E0E7D94E254}" type="pres">
      <dgm:prSet presAssocID="{C12F5189-B608-463A-AB64-95398A37CFCC}" presName="root2" presStyleCnt="0"/>
      <dgm:spPr/>
    </dgm:pt>
    <dgm:pt modelId="{728DB19D-4415-42E4-AE78-D8D0FA17EEC5}" type="pres">
      <dgm:prSet presAssocID="{C12F5189-B608-463A-AB64-95398A37CFCC}" presName="LevelTwoTextNode" presStyleLbl="node2" presStyleIdx="0" presStyleCnt="2">
        <dgm:presLayoutVars>
          <dgm:chPref val="3"/>
        </dgm:presLayoutVars>
      </dgm:prSet>
      <dgm:spPr/>
      <dgm:t>
        <a:bodyPr/>
        <a:lstStyle/>
        <a:p>
          <a:endParaRPr lang="es-MX"/>
        </a:p>
      </dgm:t>
    </dgm:pt>
    <dgm:pt modelId="{CA8146E4-3992-4E48-A74F-8AFC46C1E88E}" type="pres">
      <dgm:prSet presAssocID="{C12F5189-B608-463A-AB64-95398A37CFCC}" presName="level3hierChild" presStyleCnt="0"/>
      <dgm:spPr/>
    </dgm:pt>
    <dgm:pt modelId="{1620EFE4-70CD-458D-8EBB-14357E573EF6}" type="pres">
      <dgm:prSet presAssocID="{15508312-F7E8-4666-BD7C-113EDB8FFCF6}" presName="conn2-1" presStyleLbl="parChTrans1D2" presStyleIdx="1" presStyleCnt="2"/>
      <dgm:spPr/>
      <dgm:t>
        <a:bodyPr/>
        <a:lstStyle/>
        <a:p>
          <a:endParaRPr lang="es-MX"/>
        </a:p>
      </dgm:t>
    </dgm:pt>
    <dgm:pt modelId="{52FF1F28-0350-4D22-83B8-1A9CED3E29DC}" type="pres">
      <dgm:prSet presAssocID="{15508312-F7E8-4666-BD7C-113EDB8FFCF6}" presName="connTx" presStyleLbl="parChTrans1D2" presStyleIdx="1" presStyleCnt="2"/>
      <dgm:spPr/>
      <dgm:t>
        <a:bodyPr/>
        <a:lstStyle/>
        <a:p>
          <a:endParaRPr lang="es-MX"/>
        </a:p>
      </dgm:t>
    </dgm:pt>
    <dgm:pt modelId="{1A86068C-F205-4BE5-991F-077C3A57B20F}" type="pres">
      <dgm:prSet presAssocID="{5BE729F1-344A-4782-AF6A-C8FD347F9681}" presName="root2" presStyleCnt="0"/>
      <dgm:spPr/>
    </dgm:pt>
    <dgm:pt modelId="{463C7066-8328-4B60-B4F4-5BD609F6B8A7}" type="pres">
      <dgm:prSet presAssocID="{5BE729F1-344A-4782-AF6A-C8FD347F9681}" presName="LevelTwoTextNode" presStyleLbl="node2" presStyleIdx="1" presStyleCnt="2">
        <dgm:presLayoutVars>
          <dgm:chPref val="3"/>
        </dgm:presLayoutVars>
      </dgm:prSet>
      <dgm:spPr/>
      <dgm:t>
        <a:bodyPr/>
        <a:lstStyle/>
        <a:p>
          <a:endParaRPr lang="es-MX"/>
        </a:p>
      </dgm:t>
    </dgm:pt>
    <dgm:pt modelId="{5C301DFB-8D6F-4949-8E8C-A78F8E228AF2}" type="pres">
      <dgm:prSet presAssocID="{5BE729F1-344A-4782-AF6A-C8FD347F9681}" presName="level3hierChild" presStyleCnt="0"/>
      <dgm:spPr/>
    </dgm:pt>
  </dgm:ptLst>
  <dgm:cxnLst>
    <dgm:cxn modelId="{90A1AB63-D531-45C0-ACF3-7EE42A253594}" srcId="{691FBCD3-549C-4697-9F2E-B5A3B5180DAB}" destId="{4CE45057-29B4-4A1B-8411-74691C4471A7}" srcOrd="0" destOrd="0" parTransId="{3E95FD76-3800-4EE2-9222-266B67723B30}" sibTransId="{994D1610-20F3-4D3B-9156-621ADCCEFB05}"/>
    <dgm:cxn modelId="{846EAB31-BA52-424B-87D5-491AA4DCC314}" type="presOf" srcId="{C12F5189-B608-463A-AB64-95398A37CFCC}" destId="{728DB19D-4415-42E4-AE78-D8D0FA17EEC5}" srcOrd="0" destOrd="0" presId="urn:microsoft.com/office/officeart/2008/layout/HorizontalMultiLevelHierarchy"/>
    <dgm:cxn modelId="{E59E4844-FC51-4A25-A107-1F92DD8FC116}" type="presOf" srcId="{4CE45057-29B4-4A1B-8411-74691C4471A7}" destId="{90BFA20E-C173-406E-92AE-6FC031863F3F}" srcOrd="0" destOrd="0" presId="urn:microsoft.com/office/officeart/2008/layout/HorizontalMultiLevelHierarchy"/>
    <dgm:cxn modelId="{A4C6A54F-B41B-4E2F-8F0E-89A967CEC15F}" srcId="{4CE45057-29B4-4A1B-8411-74691C4471A7}" destId="{C12F5189-B608-463A-AB64-95398A37CFCC}" srcOrd="0" destOrd="0" parTransId="{2FB90145-BFEC-4F68-ACB7-716F921921C8}" sibTransId="{E3C82D98-5040-426E-B979-812FDB148BFC}"/>
    <dgm:cxn modelId="{27B58B7B-5858-4553-AAB8-1C578C5F7E1F}" type="presOf" srcId="{15508312-F7E8-4666-BD7C-113EDB8FFCF6}" destId="{1620EFE4-70CD-458D-8EBB-14357E573EF6}" srcOrd="0" destOrd="0" presId="urn:microsoft.com/office/officeart/2008/layout/HorizontalMultiLevelHierarchy"/>
    <dgm:cxn modelId="{14069B75-F7D2-4FFF-82D2-B468145CDD5B}" type="presOf" srcId="{691FBCD3-549C-4697-9F2E-B5A3B5180DAB}" destId="{A50E5B12-B6B2-4F2E-BA14-4CEF9198E7B9}" srcOrd="0" destOrd="0" presId="urn:microsoft.com/office/officeart/2008/layout/HorizontalMultiLevelHierarchy"/>
    <dgm:cxn modelId="{1F8D6435-3781-449C-94E9-352D4AEADF99}" type="presOf" srcId="{2FB90145-BFEC-4F68-ACB7-716F921921C8}" destId="{CDA77F9F-2911-4CD7-AAC6-86C5B777474F}" srcOrd="0" destOrd="0" presId="urn:microsoft.com/office/officeart/2008/layout/HorizontalMultiLevelHierarchy"/>
    <dgm:cxn modelId="{637A64D9-0E59-4C3C-89C2-5EE0C1BA6EFB}" type="presOf" srcId="{5BE729F1-344A-4782-AF6A-C8FD347F9681}" destId="{463C7066-8328-4B60-B4F4-5BD609F6B8A7}" srcOrd="0" destOrd="0" presId="urn:microsoft.com/office/officeart/2008/layout/HorizontalMultiLevelHierarchy"/>
    <dgm:cxn modelId="{66E927EE-A487-4AE9-9BF7-AB67EBEA284D}" srcId="{4CE45057-29B4-4A1B-8411-74691C4471A7}" destId="{5BE729F1-344A-4782-AF6A-C8FD347F9681}" srcOrd="1" destOrd="0" parTransId="{15508312-F7E8-4666-BD7C-113EDB8FFCF6}" sibTransId="{9C7F1D09-56F2-4097-994D-038419F2F0E2}"/>
    <dgm:cxn modelId="{AD4787A1-E856-4D73-A939-8358AB32C999}" type="presOf" srcId="{15508312-F7E8-4666-BD7C-113EDB8FFCF6}" destId="{52FF1F28-0350-4D22-83B8-1A9CED3E29DC}" srcOrd="1" destOrd="0" presId="urn:microsoft.com/office/officeart/2008/layout/HorizontalMultiLevelHierarchy"/>
    <dgm:cxn modelId="{4EADADE0-29CE-4714-9F90-26C7A503D32E}" type="presOf" srcId="{2FB90145-BFEC-4F68-ACB7-716F921921C8}" destId="{20079752-9DA2-4FE9-B53F-5A31EC660374}" srcOrd="1" destOrd="0" presId="urn:microsoft.com/office/officeart/2008/layout/HorizontalMultiLevelHierarchy"/>
    <dgm:cxn modelId="{44CC4CC8-E095-490E-B063-EB61C3C80575}" type="presParOf" srcId="{A50E5B12-B6B2-4F2E-BA14-4CEF9198E7B9}" destId="{856F0FD8-C59B-4EA5-9A29-8A3EEC9C4524}" srcOrd="0" destOrd="0" presId="urn:microsoft.com/office/officeart/2008/layout/HorizontalMultiLevelHierarchy"/>
    <dgm:cxn modelId="{1EA899C0-258A-46FC-B48F-9311F06A20B2}" type="presParOf" srcId="{856F0FD8-C59B-4EA5-9A29-8A3EEC9C4524}" destId="{90BFA20E-C173-406E-92AE-6FC031863F3F}" srcOrd="0" destOrd="0" presId="urn:microsoft.com/office/officeart/2008/layout/HorizontalMultiLevelHierarchy"/>
    <dgm:cxn modelId="{719B3636-3D86-42F3-8417-A44B4D31455C}" type="presParOf" srcId="{856F0FD8-C59B-4EA5-9A29-8A3EEC9C4524}" destId="{F41A5114-CFF0-4F98-B602-CAA85949D56C}" srcOrd="1" destOrd="0" presId="urn:microsoft.com/office/officeart/2008/layout/HorizontalMultiLevelHierarchy"/>
    <dgm:cxn modelId="{1775D7E6-8407-4A44-AA13-949BD4F16FF8}" type="presParOf" srcId="{F41A5114-CFF0-4F98-B602-CAA85949D56C}" destId="{CDA77F9F-2911-4CD7-AAC6-86C5B777474F}" srcOrd="0" destOrd="0" presId="urn:microsoft.com/office/officeart/2008/layout/HorizontalMultiLevelHierarchy"/>
    <dgm:cxn modelId="{71562115-48AE-4517-8171-723A577C1735}" type="presParOf" srcId="{CDA77F9F-2911-4CD7-AAC6-86C5B777474F}" destId="{20079752-9DA2-4FE9-B53F-5A31EC660374}" srcOrd="0" destOrd="0" presId="urn:microsoft.com/office/officeart/2008/layout/HorizontalMultiLevelHierarchy"/>
    <dgm:cxn modelId="{5A3B9E12-DCED-4BFF-B47F-B6A3A25FA7BC}" type="presParOf" srcId="{F41A5114-CFF0-4F98-B602-CAA85949D56C}" destId="{0FB3547B-86FF-4EEF-9ED0-7E0E7D94E254}" srcOrd="1" destOrd="0" presId="urn:microsoft.com/office/officeart/2008/layout/HorizontalMultiLevelHierarchy"/>
    <dgm:cxn modelId="{75EE880C-4956-4C84-B293-ED940A3885DE}" type="presParOf" srcId="{0FB3547B-86FF-4EEF-9ED0-7E0E7D94E254}" destId="{728DB19D-4415-42E4-AE78-D8D0FA17EEC5}" srcOrd="0" destOrd="0" presId="urn:microsoft.com/office/officeart/2008/layout/HorizontalMultiLevelHierarchy"/>
    <dgm:cxn modelId="{906F8D33-AE4E-476E-BD24-249EF2AC5B86}" type="presParOf" srcId="{0FB3547B-86FF-4EEF-9ED0-7E0E7D94E254}" destId="{CA8146E4-3992-4E48-A74F-8AFC46C1E88E}" srcOrd="1" destOrd="0" presId="urn:microsoft.com/office/officeart/2008/layout/HorizontalMultiLevelHierarchy"/>
    <dgm:cxn modelId="{E2FEEDE1-D273-40F0-B072-46C724584B4D}" type="presParOf" srcId="{F41A5114-CFF0-4F98-B602-CAA85949D56C}" destId="{1620EFE4-70CD-458D-8EBB-14357E573EF6}" srcOrd="2" destOrd="0" presId="urn:microsoft.com/office/officeart/2008/layout/HorizontalMultiLevelHierarchy"/>
    <dgm:cxn modelId="{E7E3F309-A929-49AC-9FC0-DE3202115C2D}" type="presParOf" srcId="{1620EFE4-70CD-458D-8EBB-14357E573EF6}" destId="{52FF1F28-0350-4D22-83B8-1A9CED3E29DC}" srcOrd="0" destOrd="0" presId="urn:microsoft.com/office/officeart/2008/layout/HorizontalMultiLevelHierarchy"/>
    <dgm:cxn modelId="{6A912802-C2D7-442E-BE1C-3081F085C40A}" type="presParOf" srcId="{F41A5114-CFF0-4F98-B602-CAA85949D56C}" destId="{1A86068C-F205-4BE5-991F-077C3A57B20F}" srcOrd="3" destOrd="0" presId="urn:microsoft.com/office/officeart/2008/layout/HorizontalMultiLevelHierarchy"/>
    <dgm:cxn modelId="{93C8FF7A-1A91-4269-8012-594580739094}" type="presParOf" srcId="{1A86068C-F205-4BE5-991F-077C3A57B20F}" destId="{463C7066-8328-4B60-B4F4-5BD609F6B8A7}" srcOrd="0" destOrd="0" presId="urn:microsoft.com/office/officeart/2008/layout/HorizontalMultiLevelHierarchy"/>
    <dgm:cxn modelId="{FF9C525C-C6FE-4928-B10E-216B02AFF1FA}" type="presParOf" srcId="{1A86068C-F205-4BE5-991F-077C3A57B20F}" destId="{5C301DFB-8D6F-4949-8E8C-A78F8E228AF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0A99E2-F14F-4E8B-8CAA-78F0E6FBF203}"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2C58A567-7D64-4A7A-9E02-824C0A42279A}">
      <dgm:prSet phldrT="[Texto]"/>
      <dgm:spPr/>
      <dgm:t>
        <a:bodyPr/>
        <a:lstStyle/>
        <a:p>
          <a:r>
            <a:rPr lang="es-MX" dirty="0" smtClean="0"/>
            <a:t>Poder adquisitivo o capacidad de compra o de intercambio. </a:t>
          </a:r>
          <a:endParaRPr lang="es-MX" dirty="0"/>
        </a:p>
      </dgm:t>
    </dgm:pt>
    <dgm:pt modelId="{172401DA-716F-4521-A1A3-0C54215F326F}" type="parTrans" cxnId="{CFFED7E4-8484-45D4-A456-A1EF55F44D5B}">
      <dgm:prSet/>
      <dgm:spPr/>
      <dgm:t>
        <a:bodyPr/>
        <a:lstStyle/>
        <a:p>
          <a:endParaRPr lang="es-MX"/>
        </a:p>
      </dgm:t>
    </dgm:pt>
    <dgm:pt modelId="{C191AA63-EA72-484C-91C7-A569A5D864D3}" type="sibTrans" cxnId="{CFFED7E4-8484-45D4-A456-A1EF55F44D5B}">
      <dgm:prSet/>
      <dgm:spPr/>
      <dgm:t>
        <a:bodyPr/>
        <a:lstStyle/>
        <a:p>
          <a:endParaRPr lang="es-MX"/>
        </a:p>
      </dgm:t>
    </dgm:pt>
    <dgm:pt modelId="{34F4917E-5A4A-4AFD-AE0C-A5B98C02BB3D}">
      <dgm:prSet phldrT="[Texto]"/>
      <dgm:spPr/>
      <dgm:t>
        <a:bodyPr/>
        <a:lstStyle/>
        <a:p>
          <a:r>
            <a:rPr lang="es-MX" dirty="0" smtClean="0"/>
            <a:t>Este valor cambia con el tiempo.</a:t>
          </a:r>
          <a:endParaRPr lang="es-MX" dirty="0"/>
        </a:p>
      </dgm:t>
    </dgm:pt>
    <dgm:pt modelId="{908C52F6-8C58-45CB-8B54-AECBDC63F69E}" type="parTrans" cxnId="{8ADE4574-D9E7-46EC-837D-81E1B2126DA2}">
      <dgm:prSet/>
      <dgm:spPr/>
      <dgm:t>
        <a:bodyPr/>
        <a:lstStyle/>
        <a:p>
          <a:endParaRPr lang="es-MX"/>
        </a:p>
      </dgm:t>
    </dgm:pt>
    <dgm:pt modelId="{B7130A78-2D34-4E36-812C-818E746884CB}" type="sibTrans" cxnId="{8ADE4574-D9E7-46EC-837D-81E1B2126DA2}">
      <dgm:prSet/>
      <dgm:spPr/>
      <dgm:t>
        <a:bodyPr/>
        <a:lstStyle/>
        <a:p>
          <a:endParaRPr lang="es-MX"/>
        </a:p>
      </dgm:t>
    </dgm:pt>
    <dgm:pt modelId="{4094D205-D26D-42DB-9E7E-551EE7588F73}" type="pres">
      <dgm:prSet presAssocID="{080A99E2-F14F-4E8B-8CAA-78F0E6FBF203}" presName="rootnode" presStyleCnt="0">
        <dgm:presLayoutVars>
          <dgm:chMax/>
          <dgm:chPref/>
          <dgm:dir/>
          <dgm:animLvl val="lvl"/>
        </dgm:presLayoutVars>
      </dgm:prSet>
      <dgm:spPr/>
      <dgm:t>
        <a:bodyPr/>
        <a:lstStyle/>
        <a:p>
          <a:endParaRPr lang="es-MX"/>
        </a:p>
      </dgm:t>
    </dgm:pt>
    <dgm:pt modelId="{BB535B15-2E4F-490F-AC43-EF20E488FEBD}" type="pres">
      <dgm:prSet presAssocID="{2C58A567-7D64-4A7A-9E02-824C0A42279A}" presName="composite" presStyleCnt="0"/>
      <dgm:spPr/>
    </dgm:pt>
    <dgm:pt modelId="{CC4A508B-348D-42D7-A037-F74FDDAA11B2}" type="pres">
      <dgm:prSet presAssocID="{2C58A567-7D64-4A7A-9E02-824C0A42279A}" presName="bentUpArrow1" presStyleLbl="alignImgPlace1" presStyleIdx="0" presStyleCnt="1"/>
      <dgm:spPr/>
    </dgm:pt>
    <dgm:pt modelId="{202D99FA-22A5-45B5-8A26-E6C9844216A6}" type="pres">
      <dgm:prSet presAssocID="{2C58A567-7D64-4A7A-9E02-824C0A42279A}" presName="ParentText" presStyleLbl="node1" presStyleIdx="0" presStyleCnt="2">
        <dgm:presLayoutVars>
          <dgm:chMax val="1"/>
          <dgm:chPref val="1"/>
          <dgm:bulletEnabled val="1"/>
        </dgm:presLayoutVars>
      </dgm:prSet>
      <dgm:spPr/>
      <dgm:t>
        <a:bodyPr/>
        <a:lstStyle/>
        <a:p>
          <a:endParaRPr lang="es-MX"/>
        </a:p>
      </dgm:t>
    </dgm:pt>
    <dgm:pt modelId="{8B61EE78-F506-4AF0-8431-02A9DEACB406}" type="pres">
      <dgm:prSet presAssocID="{2C58A567-7D64-4A7A-9E02-824C0A42279A}" presName="ChildText" presStyleLbl="revTx" presStyleIdx="0" presStyleCnt="1">
        <dgm:presLayoutVars>
          <dgm:chMax val="0"/>
          <dgm:chPref val="0"/>
          <dgm:bulletEnabled val="1"/>
        </dgm:presLayoutVars>
      </dgm:prSet>
      <dgm:spPr/>
      <dgm:t>
        <a:bodyPr/>
        <a:lstStyle/>
        <a:p>
          <a:endParaRPr lang="es-MX"/>
        </a:p>
      </dgm:t>
    </dgm:pt>
    <dgm:pt modelId="{97422750-D23F-455D-8E2E-631C03C7BF87}" type="pres">
      <dgm:prSet presAssocID="{C191AA63-EA72-484C-91C7-A569A5D864D3}" presName="sibTrans" presStyleCnt="0"/>
      <dgm:spPr/>
    </dgm:pt>
    <dgm:pt modelId="{FCD104EC-EA79-46E3-94AE-F9DA41719E33}" type="pres">
      <dgm:prSet presAssocID="{34F4917E-5A4A-4AFD-AE0C-A5B98C02BB3D}" presName="composite" presStyleCnt="0"/>
      <dgm:spPr/>
    </dgm:pt>
    <dgm:pt modelId="{408D7D30-8CBB-4436-90A6-A4E2F16B324A}" type="pres">
      <dgm:prSet presAssocID="{34F4917E-5A4A-4AFD-AE0C-A5B98C02BB3D}" presName="ParentText" presStyleLbl="node1" presStyleIdx="1" presStyleCnt="2">
        <dgm:presLayoutVars>
          <dgm:chMax val="1"/>
          <dgm:chPref val="1"/>
          <dgm:bulletEnabled val="1"/>
        </dgm:presLayoutVars>
      </dgm:prSet>
      <dgm:spPr/>
      <dgm:t>
        <a:bodyPr/>
        <a:lstStyle/>
        <a:p>
          <a:endParaRPr lang="es-MX"/>
        </a:p>
      </dgm:t>
    </dgm:pt>
  </dgm:ptLst>
  <dgm:cxnLst>
    <dgm:cxn modelId="{1C5BD09B-F672-4ABB-92AC-9E38B341C196}" type="presOf" srcId="{2C58A567-7D64-4A7A-9E02-824C0A42279A}" destId="{202D99FA-22A5-45B5-8A26-E6C9844216A6}" srcOrd="0" destOrd="0" presId="urn:microsoft.com/office/officeart/2005/8/layout/StepDownProcess"/>
    <dgm:cxn modelId="{CFFED7E4-8484-45D4-A456-A1EF55F44D5B}" srcId="{080A99E2-F14F-4E8B-8CAA-78F0E6FBF203}" destId="{2C58A567-7D64-4A7A-9E02-824C0A42279A}" srcOrd="0" destOrd="0" parTransId="{172401DA-716F-4521-A1A3-0C54215F326F}" sibTransId="{C191AA63-EA72-484C-91C7-A569A5D864D3}"/>
    <dgm:cxn modelId="{04CD61AB-A0F9-4F45-AFBF-C4AC57385C7D}" type="presOf" srcId="{080A99E2-F14F-4E8B-8CAA-78F0E6FBF203}" destId="{4094D205-D26D-42DB-9E7E-551EE7588F73}" srcOrd="0" destOrd="0" presId="urn:microsoft.com/office/officeart/2005/8/layout/StepDownProcess"/>
    <dgm:cxn modelId="{8ADE4574-D9E7-46EC-837D-81E1B2126DA2}" srcId="{080A99E2-F14F-4E8B-8CAA-78F0E6FBF203}" destId="{34F4917E-5A4A-4AFD-AE0C-A5B98C02BB3D}" srcOrd="1" destOrd="0" parTransId="{908C52F6-8C58-45CB-8B54-AECBDC63F69E}" sibTransId="{B7130A78-2D34-4E36-812C-818E746884CB}"/>
    <dgm:cxn modelId="{FCD4A689-4BD0-4DF7-BE89-7239BFD27504}" type="presOf" srcId="{34F4917E-5A4A-4AFD-AE0C-A5B98C02BB3D}" destId="{408D7D30-8CBB-4436-90A6-A4E2F16B324A}" srcOrd="0" destOrd="0" presId="urn:microsoft.com/office/officeart/2005/8/layout/StepDownProcess"/>
    <dgm:cxn modelId="{C899F465-8B74-4092-B2A5-A1D8AE40F9C1}" type="presParOf" srcId="{4094D205-D26D-42DB-9E7E-551EE7588F73}" destId="{BB535B15-2E4F-490F-AC43-EF20E488FEBD}" srcOrd="0" destOrd="0" presId="urn:microsoft.com/office/officeart/2005/8/layout/StepDownProcess"/>
    <dgm:cxn modelId="{08E6DB13-3690-44A0-9EEB-0346C00DFD10}" type="presParOf" srcId="{BB535B15-2E4F-490F-AC43-EF20E488FEBD}" destId="{CC4A508B-348D-42D7-A037-F74FDDAA11B2}" srcOrd="0" destOrd="0" presId="urn:microsoft.com/office/officeart/2005/8/layout/StepDownProcess"/>
    <dgm:cxn modelId="{E6372CEB-DEF0-4812-80B0-737C389F92A8}" type="presParOf" srcId="{BB535B15-2E4F-490F-AC43-EF20E488FEBD}" destId="{202D99FA-22A5-45B5-8A26-E6C9844216A6}" srcOrd="1" destOrd="0" presId="urn:microsoft.com/office/officeart/2005/8/layout/StepDownProcess"/>
    <dgm:cxn modelId="{75B79DC4-135B-4953-8880-3CBB88D8391D}" type="presParOf" srcId="{BB535B15-2E4F-490F-AC43-EF20E488FEBD}" destId="{8B61EE78-F506-4AF0-8431-02A9DEACB406}" srcOrd="2" destOrd="0" presId="urn:microsoft.com/office/officeart/2005/8/layout/StepDownProcess"/>
    <dgm:cxn modelId="{555EDE2E-36DE-4AEB-8B86-B595277F52C3}" type="presParOf" srcId="{4094D205-D26D-42DB-9E7E-551EE7588F73}" destId="{97422750-D23F-455D-8E2E-631C03C7BF87}" srcOrd="1" destOrd="0" presId="urn:microsoft.com/office/officeart/2005/8/layout/StepDownProcess"/>
    <dgm:cxn modelId="{D747504C-E00C-44EA-82D8-599AF07AD4D1}" type="presParOf" srcId="{4094D205-D26D-42DB-9E7E-551EE7588F73}" destId="{FCD104EC-EA79-46E3-94AE-F9DA41719E33}" srcOrd="2" destOrd="0" presId="urn:microsoft.com/office/officeart/2005/8/layout/StepDownProcess"/>
    <dgm:cxn modelId="{9936C6A5-9ACF-4270-8067-ACFBA86BDA8C}" type="presParOf" srcId="{FCD104EC-EA79-46E3-94AE-F9DA41719E33}" destId="{408D7D30-8CBB-4436-90A6-A4E2F16B324A}"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75EF2D-5DAF-420F-82F7-B1DB2F0BADF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2E290A4D-5075-4E82-A8F3-238A6CB30031}">
      <dgm:prSet phldrT="[Texto]"/>
      <dgm:spPr/>
      <dgm:t>
        <a:bodyPr/>
        <a:lstStyle/>
        <a:p>
          <a:r>
            <a:rPr lang="es-MX" dirty="0" smtClean="0"/>
            <a:t>Inflación</a:t>
          </a:r>
          <a:endParaRPr lang="es-MX" dirty="0"/>
        </a:p>
      </dgm:t>
    </dgm:pt>
    <dgm:pt modelId="{D3DD5785-B340-4B22-A83D-79096B5EF09E}" type="parTrans" cxnId="{21AC348C-4138-4E1F-92A6-070EF744B2F8}">
      <dgm:prSet/>
      <dgm:spPr/>
      <dgm:t>
        <a:bodyPr/>
        <a:lstStyle/>
        <a:p>
          <a:endParaRPr lang="es-MX"/>
        </a:p>
      </dgm:t>
    </dgm:pt>
    <dgm:pt modelId="{4A1969AF-D597-413C-AB98-91DDB38B8E83}" type="sibTrans" cxnId="{21AC348C-4138-4E1F-92A6-070EF744B2F8}">
      <dgm:prSet/>
      <dgm:spPr/>
      <dgm:t>
        <a:bodyPr/>
        <a:lstStyle/>
        <a:p>
          <a:endParaRPr lang="es-MX"/>
        </a:p>
      </dgm:t>
    </dgm:pt>
    <dgm:pt modelId="{59D0BA49-E43B-4951-916E-D8EDC02728B8}">
      <dgm:prSet phldrT="[Texto]"/>
      <dgm:spPr/>
      <dgm:t>
        <a:bodyPr/>
        <a:lstStyle/>
        <a:p>
          <a:r>
            <a:rPr lang="es-MX" dirty="0" smtClean="0"/>
            <a:t>Inflación de demanda</a:t>
          </a:r>
          <a:endParaRPr lang="es-MX" dirty="0"/>
        </a:p>
      </dgm:t>
    </dgm:pt>
    <dgm:pt modelId="{0159A008-92D7-4CB4-840B-317EE7C56FD9}" type="parTrans" cxnId="{AF3F4FC8-4421-453A-AAE7-488787174E4B}">
      <dgm:prSet/>
      <dgm:spPr/>
      <dgm:t>
        <a:bodyPr/>
        <a:lstStyle/>
        <a:p>
          <a:endParaRPr lang="es-MX"/>
        </a:p>
      </dgm:t>
    </dgm:pt>
    <dgm:pt modelId="{C7BFF07F-6402-49A3-B160-2097FE58C243}" type="sibTrans" cxnId="{AF3F4FC8-4421-453A-AAE7-488787174E4B}">
      <dgm:prSet/>
      <dgm:spPr/>
      <dgm:t>
        <a:bodyPr/>
        <a:lstStyle/>
        <a:p>
          <a:endParaRPr lang="es-MX"/>
        </a:p>
      </dgm:t>
    </dgm:pt>
    <dgm:pt modelId="{262F31B7-B3C4-4E35-A02D-16BE490876E0}">
      <dgm:prSet phldrT="[Texto]"/>
      <dgm:spPr/>
      <dgm:t>
        <a:bodyPr/>
        <a:lstStyle/>
        <a:p>
          <a:r>
            <a:rPr lang="es-MX" dirty="0" smtClean="0"/>
            <a:t>Inflación de costos</a:t>
          </a:r>
          <a:endParaRPr lang="es-MX" dirty="0"/>
        </a:p>
      </dgm:t>
    </dgm:pt>
    <dgm:pt modelId="{1EFC8992-66D5-4BAA-9F29-4053AAB54635}" type="parTrans" cxnId="{BA504B4A-0021-4217-927B-387442F92B8C}">
      <dgm:prSet/>
      <dgm:spPr/>
      <dgm:t>
        <a:bodyPr/>
        <a:lstStyle/>
        <a:p>
          <a:endParaRPr lang="es-MX"/>
        </a:p>
      </dgm:t>
    </dgm:pt>
    <dgm:pt modelId="{86FFE195-3D6F-4499-B638-6AF2A3F79F90}" type="sibTrans" cxnId="{BA504B4A-0021-4217-927B-387442F92B8C}">
      <dgm:prSet/>
      <dgm:spPr/>
      <dgm:t>
        <a:bodyPr/>
        <a:lstStyle/>
        <a:p>
          <a:endParaRPr lang="es-MX"/>
        </a:p>
      </dgm:t>
    </dgm:pt>
    <dgm:pt modelId="{95F875CB-0389-463B-B79C-6970323F6C4C}">
      <dgm:prSet phldrT="[Texto]"/>
      <dgm:spPr/>
      <dgm:t>
        <a:bodyPr/>
        <a:lstStyle/>
        <a:p>
          <a:r>
            <a:rPr lang="es-MX" dirty="0" smtClean="0"/>
            <a:t>Interés</a:t>
          </a:r>
          <a:endParaRPr lang="es-MX" dirty="0"/>
        </a:p>
      </dgm:t>
    </dgm:pt>
    <dgm:pt modelId="{CEBFB543-C013-48E9-ABCD-1357518C579A}" type="parTrans" cxnId="{E41F70DD-B19D-4BFE-A659-3B19CA6AEE2A}">
      <dgm:prSet/>
      <dgm:spPr/>
      <dgm:t>
        <a:bodyPr/>
        <a:lstStyle/>
        <a:p>
          <a:endParaRPr lang="es-MX"/>
        </a:p>
      </dgm:t>
    </dgm:pt>
    <dgm:pt modelId="{AF09D38E-11E6-46E8-8042-6E9F6A191BC7}" type="sibTrans" cxnId="{E41F70DD-B19D-4BFE-A659-3B19CA6AEE2A}">
      <dgm:prSet/>
      <dgm:spPr/>
      <dgm:t>
        <a:bodyPr/>
        <a:lstStyle/>
        <a:p>
          <a:endParaRPr lang="es-MX"/>
        </a:p>
      </dgm:t>
    </dgm:pt>
    <dgm:pt modelId="{3888A8CA-4688-4116-B7D6-D279DD1B0B80}">
      <dgm:prSet phldrT="[Texto]"/>
      <dgm:spPr/>
      <dgm:t>
        <a:bodyPr/>
        <a:lstStyle/>
        <a:p>
          <a:r>
            <a:rPr lang="es-MX" dirty="0" smtClean="0"/>
            <a:t>Costo de oportunidad</a:t>
          </a:r>
          <a:endParaRPr lang="es-MX" dirty="0"/>
        </a:p>
      </dgm:t>
    </dgm:pt>
    <dgm:pt modelId="{6D3AB128-77DB-4F60-93E3-71FA0FD4F10C}" type="parTrans" cxnId="{318F2542-46BE-4994-B41C-38D5C079393F}">
      <dgm:prSet/>
      <dgm:spPr/>
      <dgm:t>
        <a:bodyPr/>
        <a:lstStyle/>
        <a:p>
          <a:endParaRPr lang="es-MX"/>
        </a:p>
      </dgm:t>
    </dgm:pt>
    <dgm:pt modelId="{FCC51EE8-808C-414E-8C59-266374FB6D29}" type="sibTrans" cxnId="{318F2542-46BE-4994-B41C-38D5C079393F}">
      <dgm:prSet/>
      <dgm:spPr/>
      <dgm:t>
        <a:bodyPr/>
        <a:lstStyle/>
        <a:p>
          <a:endParaRPr lang="es-MX"/>
        </a:p>
      </dgm:t>
    </dgm:pt>
    <dgm:pt modelId="{D59C879F-CC43-4AD5-94BE-97A0D87954DC}" type="pres">
      <dgm:prSet presAssocID="{F775EF2D-5DAF-420F-82F7-B1DB2F0BADF8}" presName="diagram" presStyleCnt="0">
        <dgm:presLayoutVars>
          <dgm:chPref val="1"/>
          <dgm:dir/>
          <dgm:animOne val="branch"/>
          <dgm:animLvl val="lvl"/>
          <dgm:resizeHandles val="exact"/>
        </dgm:presLayoutVars>
      </dgm:prSet>
      <dgm:spPr/>
      <dgm:t>
        <a:bodyPr/>
        <a:lstStyle/>
        <a:p>
          <a:endParaRPr lang="es-MX"/>
        </a:p>
      </dgm:t>
    </dgm:pt>
    <dgm:pt modelId="{1B5D3B07-079B-4411-926B-4FFDE5943BE7}" type="pres">
      <dgm:prSet presAssocID="{2E290A4D-5075-4E82-A8F3-238A6CB30031}" presName="root1" presStyleCnt="0"/>
      <dgm:spPr/>
    </dgm:pt>
    <dgm:pt modelId="{762BCEB9-1A72-4341-A3A7-711C11A7303C}" type="pres">
      <dgm:prSet presAssocID="{2E290A4D-5075-4E82-A8F3-238A6CB30031}" presName="LevelOneTextNode" presStyleLbl="node0" presStyleIdx="0" presStyleCnt="2">
        <dgm:presLayoutVars>
          <dgm:chPref val="3"/>
        </dgm:presLayoutVars>
      </dgm:prSet>
      <dgm:spPr/>
      <dgm:t>
        <a:bodyPr/>
        <a:lstStyle/>
        <a:p>
          <a:endParaRPr lang="es-MX"/>
        </a:p>
      </dgm:t>
    </dgm:pt>
    <dgm:pt modelId="{F2B82FD0-CA78-4AD9-9CD1-4443FE479D21}" type="pres">
      <dgm:prSet presAssocID="{2E290A4D-5075-4E82-A8F3-238A6CB30031}" presName="level2hierChild" presStyleCnt="0"/>
      <dgm:spPr/>
    </dgm:pt>
    <dgm:pt modelId="{FCDF6555-6EBD-4CCE-8844-D3CA0E1C5AE5}" type="pres">
      <dgm:prSet presAssocID="{0159A008-92D7-4CB4-840B-317EE7C56FD9}" presName="conn2-1" presStyleLbl="parChTrans1D2" presStyleIdx="0" presStyleCnt="3"/>
      <dgm:spPr/>
      <dgm:t>
        <a:bodyPr/>
        <a:lstStyle/>
        <a:p>
          <a:endParaRPr lang="es-MX"/>
        </a:p>
      </dgm:t>
    </dgm:pt>
    <dgm:pt modelId="{3288F5D3-86C8-4608-A81D-B343F15348FF}" type="pres">
      <dgm:prSet presAssocID="{0159A008-92D7-4CB4-840B-317EE7C56FD9}" presName="connTx" presStyleLbl="parChTrans1D2" presStyleIdx="0" presStyleCnt="3"/>
      <dgm:spPr/>
      <dgm:t>
        <a:bodyPr/>
        <a:lstStyle/>
        <a:p>
          <a:endParaRPr lang="es-MX"/>
        </a:p>
      </dgm:t>
    </dgm:pt>
    <dgm:pt modelId="{1554989F-1954-463B-A4B6-171EC94D30FD}" type="pres">
      <dgm:prSet presAssocID="{59D0BA49-E43B-4951-916E-D8EDC02728B8}" presName="root2" presStyleCnt="0"/>
      <dgm:spPr/>
    </dgm:pt>
    <dgm:pt modelId="{2A9AD144-F760-47AF-9615-DC76AB3D5D3A}" type="pres">
      <dgm:prSet presAssocID="{59D0BA49-E43B-4951-916E-D8EDC02728B8}" presName="LevelTwoTextNode" presStyleLbl="node2" presStyleIdx="0" presStyleCnt="3">
        <dgm:presLayoutVars>
          <dgm:chPref val="3"/>
        </dgm:presLayoutVars>
      </dgm:prSet>
      <dgm:spPr/>
      <dgm:t>
        <a:bodyPr/>
        <a:lstStyle/>
        <a:p>
          <a:endParaRPr lang="es-MX"/>
        </a:p>
      </dgm:t>
    </dgm:pt>
    <dgm:pt modelId="{C0812EBA-3F02-4BB1-B40F-A2621B6DAC29}" type="pres">
      <dgm:prSet presAssocID="{59D0BA49-E43B-4951-916E-D8EDC02728B8}" presName="level3hierChild" presStyleCnt="0"/>
      <dgm:spPr/>
    </dgm:pt>
    <dgm:pt modelId="{F88590D2-BB7F-4C1B-9B7C-4E41734EA0A8}" type="pres">
      <dgm:prSet presAssocID="{1EFC8992-66D5-4BAA-9F29-4053AAB54635}" presName="conn2-1" presStyleLbl="parChTrans1D2" presStyleIdx="1" presStyleCnt="3"/>
      <dgm:spPr/>
      <dgm:t>
        <a:bodyPr/>
        <a:lstStyle/>
        <a:p>
          <a:endParaRPr lang="es-MX"/>
        </a:p>
      </dgm:t>
    </dgm:pt>
    <dgm:pt modelId="{5F17B2C3-BF46-4F06-9C59-190A21487CDA}" type="pres">
      <dgm:prSet presAssocID="{1EFC8992-66D5-4BAA-9F29-4053AAB54635}" presName="connTx" presStyleLbl="parChTrans1D2" presStyleIdx="1" presStyleCnt="3"/>
      <dgm:spPr/>
      <dgm:t>
        <a:bodyPr/>
        <a:lstStyle/>
        <a:p>
          <a:endParaRPr lang="es-MX"/>
        </a:p>
      </dgm:t>
    </dgm:pt>
    <dgm:pt modelId="{5FF11794-AAEA-4D1B-BBF4-A6E339563256}" type="pres">
      <dgm:prSet presAssocID="{262F31B7-B3C4-4E35-A02D-16BE490876E0}" presName="root2" presStyleCnt="0"/>
      <dgm:spPr/>
    </dgm:pt>
    <dgm:pt modelId="{5A564AAE-48A3-424D-B16F-3DBAAC2D664A}" type="pres">
      <dgm:prSet presAssocID="{262F31B7-B3C4-4E35-A02D-16BE490876E0}" presName="LevelTwoTextNode" presStyleLbl="node2" presStyleIdx="1" presStyleCnt="3">
        <dgm:presLayoutVars>
          <dgm:chPref val="3"/>
        </dgm:presLayoutVars>
      </dgm:prSet>
      <dgm:spPr/>
      <dgm:t>
        <a:bodyPr/>
        <a:lstStyle/>
        <a:p>
          <a:endParaRPr lang="es-MX"/>
        </a:p>
      </dgm:t>
    </dgm:pt>
    <dgm:pt modelId="{0FE4DBA8-45A5-4457-8C41-B2B6F7B58758}" type="pres">
      <dgm:prSet presAssocID="{262F31B7-B3C4-4E35-A02D-16BE490876E0}" presName="level3hierChild" presStyleCnt="0"/>
      <dgm:spPr/>
    </dgm:pt>
    <dgm:pt modelId="{E830FC74-1A81-45FC-A13D-A32E57C3CFFE}" type="pres">
      <dgm:prSet presAssocID="{95F875CB-0389-463B-B79C-6970323F6C4C}" presName="root1" presStyleCnt="0"/>
      <dgm:spPr/>
    </dgm:pt>
    <dgm:pt modelId="{8201D36F-E18F-480F-8E02-068A1546B46F}" type="pres">
      <dgm:prSet presAssocID="{95F875CB-0389-463B-B79C-6970323F6C4C}" presName="LevelOneTextNode" presStyleLbl="node0" presStyleIdx="1" presStyleCnt="2">
        <dgm:presLayoutVars>
          <dgm:chPref val="3"/>
        </dgm:presLayoutVars>
      </dgm:prSet>
      <dgm:spPr/>
      <dgm:t>
        <a:bodyPr/>
        <a:lstStyle/>
        <a:p>
          <a:endParaRPr lang="es-MX"/>
        </a:p>
      </dgm:t>
    </dgm:pt>
    <dgm:pt modelId="{6F549BDC-0373-4CFB-B6EE-33573E1D0A4E}" type="pres">
      <dgm:prSet presAssocID="{95F875CB-0389-463B-B79C-6970323F6C4C}" presName="level2hierChild" presStyleCnt="0"/>
      <dgm:spPr/>
    </dgm:pt>
    <dgm:pt modelId="{C097BBF0-3691-42A7-8E31-86FB9A6F5754}" type="pres">
      <dgm:prSet presAssocID="{6D3AB128-77DB-4F60-93E3-71FA0FD4F10C}" presName="conn2-1" presStyleLbl="parChTrans1D2" presStyleIdx="2" presStyleCnt="3"/>
      <dgm:spPr/>
      <dgm:t>
        <a:bodyPr/>
        <a:lstStyle/>
        <a:p>
          <a:endParaRPr lang="es-MX"/>
        </a:p>
      </dgm:t>
    </dgm:pt>
    <dgm:pt modelId="{EB689160-36B5-48F6-A387-0BC48E4B1E04}" type="pres">
      <dgm:prSet presAssocID="{6D3AB128-77DB-4F60-93E3-71FA0FD4F10C}" presName="connTx" presStyleLbl="parChTrans1D2" presStyleIdx="2" presStyleCnt="3"/>
      <dgm:spPr/>
      <dgm:t>
        <a:bodyPr/>
        <a:lstStyle/>
        <a:p>
          <a:endParaRPr lang="es-MX"/>
        </a:p>
      </dgm:t>
    </dgm:pt>
    <dgm:pt modelId="{91F6E161-E261-4ECF-86D5-09552B6F8EC7}" type="pres">
      <dgm:prSet presAssocID="{3888A8CA-4688-4116-B7D6-D279DD1B0B80}" presName="root2" presStyleCnt="0"/>
      <dgm:spPr/>
    </dgm:pt>
    <dgm:pt modelId="{43DA3AF0-162A-4DF8-86B3-2EF738A41AFB}" type="pres">
      <dgm:prSet presAssocID="{3888A8CA-4688-4116-B7D6-D279DD1B0B80}" presName="LevelTwoTextNode" presStyleLbl="node2" presStyleIdx="2" presStyleCnt="3">
        <dgm:presLayoutVars>
          <dgm:chPref val="3"/>
        </dgm:presLayoutVars>
      </dgm:prSet>
      <dgm:spPr/>
      <dgm:t>
        <a:bodyPr/>
        <a:lstStyle/>
        <a:p>
          <a:endParaRPr lang="es-MX"/>
        </a:p>
      </dgm:t>
    </dgm:pt>
    <dgm:pt modelId="{EBBE4E2D-E9F8-461C-951B-5A602ABA833B}" type="pres">
      <dgm:prSet presAssocID="{3888A8CA-4688-4116-B7D6-D279DD1B0B80}" presName="level3hierChild" presStyleCnt="0"/>
      <dgm:spPr/>
    </dgm:pt>
  </dgm:ptLst>
  <dgm:cxnLst>
    <dgm:cxn modelId="{1D831614-6E82-4C37-8721-1C80F7425BF6}" type="presOf" srcId="{F775EF2D-5DAF-420F-82F7-B1DB2F0BADF8}" destId="{D59C879F-CC43-4AD5-94BE-97A0D87954DC}" srcOrd="0" destOrd="0" presId="urn:microsoft.com/office/officeart/2005/8/layout/hierarchy2"/>
    <dgm:cxn modelId="{EEA84727-091B-468E-A205-E8E99D51B7E7}" type="presOf" srcId="{2E290A4D-5075-4E82-A8F3-238A6CB30031}" destId="{762BCEB9-1A72-4341-A3A7-711C11A7303C}" srcOrd="0" destOrd="0" presId="urn:microsoft.com/office/officeart/2005/8/layout/hierarchy2"/>
    <dgm:cxn modelId="{C79C52E4-FA72-4F03-BE29-D0F64C219C0A}" type="presOf" srcId="{1EFC8992-66D5-4BAA-9F29-4053AAB54635}" destId="{5F17B2C3-BF46-4F06-9C59-190A21487CDA}" srcOrd="1" destOrd="0" presId="urn:microsoft.com/office/officeart/2005/8/layout/hierarchy2"/>
    <dgm:cxn modelId="{E31D053A-D169-4A4E-99D9-FAA78FBAA532}" type="presOf" srcId="{0159A008-92D7-4CB4-840B-317EE7C56FD9}" destId="{3288F5D3-86C8-4608-A81D-B343F15348FF}" srcOrd="1" destOrd="0" presId="urn:microsoft.com/office/officeart/2005/8/layout/hierarchy2"/>
    <dgm:cxn modelId="{BE3F41BC-CA12-43AE-9ECD-AA39E44B58EC}" type="presOf" srcId="{0159A008-92D7-4CB4-840B-317EE7C56FD9}" destId="{FCDF6555-6EBD-4CCE-8844-D3CA0E1C5AE5}" srcOrd="0" destOrd="0" presId="urn:microsoft.com/office/officeart/2005/8/layout/hierarchy2"/>
    <dgm:cxn modelId="{EA8D545D-566D-4106-9DFE-E24F53975818}" type="presOf" srcId="{1EFC8992-66D5-4BAA-9F29-4053AAB54635}" destId="{F88590D2-BB7F-4C1B-9B7C-4E41734EA0A8}" srcOrd="0" destOrd="0" presId="urn:microsoft.com/office/officeart/2005/8/layout/hierarchy2"/>
    <dgm:cxn modelId="{558E1259-04E8-4CE8-A401-8280F743C38E}" type="presOf" srcId="{262F31B7-B3C4-4E35-A02D-16BE490876E0}" destId="{5A564AAE-48A3-424D-B16F-3DBAAC2D664A}" srcOrd="0" destOrd="0" presId="urn:microsoft.com/office/officeart/2005/8/layout/hierarchy2"/>
    <dgm:cxn modelId="{917D37CE-2DF6-4C9B-A566-6D5EAE00ABF2}" type="presOf" srcId="{3888A8CA-4688-4116-B7D6-D279DD1B0B80}" destId="{43DA3AF0-162A-4DF8-86B3-2EF738A41AFB}" srcOrd="0" destOrd="0" presId="urn:microsoft.com/office/officeart/2005/8/layout/hierarchy2"/>
    <dgm:cxn modelId="{AF3F4FC8-4421-453A-AAE7-488787174E4B}" srcId="{2E290A4D-5075-4E82-A8F3-238A6CB30031}" destId="{59D0BA49-E43B-4951-916E-D8EDC02728B8}" srcOrd="0" destOrd="0" parTransId="{0159A008-92D7-4CB4-840B-317EE7C56FD9}" sibTransId="{C7BFF07F-6402-49A3-B160-2097FE58C243}"/>
    <dgm:cxn modelId="{21AC348C-4138-4E1F-92A6-070EF744B2F8}" srcId="{F775EF2D-5DAF-420F-82F7-B1DB2F0BADF8}" destId="{2E290A4D-5075-4E82-A8F3-238A6CB30031}" srcOrd="0" destOrd="0" parTransId="{D3DD5785-B340-4B22-A83D-79096B5EF09E}" sibTransId="{4A1969AF-D597-413C-AB98-91DDB38B8E83}"/>
    <dgm:cxn modelId="{318F2542-46BE-4994-B41C-38D5C079393F}" srcId="{95F875CB-0389-463B-B79C-6970323F6C4C}" destId="{3888A8CA-4688-4116-B7D6-D279DD1B0B80}" srcOrd="0" destOrd="0" parTransId="{6D3AB128-77DB-4F60-93E3-71FA0FD4F10C}" sibTransId="{FCC51EE8-808C-414E-8C59-266374FB6D29}"/>
    <dgm:cxn modelId="{BA504B4A-0021-4217-927B-387442F92B8C}" srcId="{2E290A4D-5075-4E82-A8F3-238A6CB30031}" destId="{262F31B7-B3C4-4E35-A02D-16BE490876E0}" srcOrd="1" destOrd="0" parTransId="{1EFC8992-66D5-4BAA-9F29-4053AAB54635}" sibTransId="{86FFE195-3D6F-4499-B638-6AF2A3F79F90}"/>
    <dgm:cxn modelId="{3D03DFA8-F9CA-4A0C-904F-FF09C83680E8}" type="presOf" srcId="{6D3AB128-77DB-4F60-93E3-71FA0FD4F10C}" destId="{EB689160-36B5-48F6-A387-0BC48E4B1E04}" srcOrd="1" destOrd="0" presId="urn:microsoft.com/office/officeart/2005/8/layout/hierarchy2"/>
    <dgm:cxn modelId="{B8FE5FDA-C8BF-4E93-8E78-EA54543B5C9B}" type="presOf" srcId="{59D0BA49-E43B-4951-916E-D8EDC02728B8}" destId="{2A9AD144-F760-47AF-9615-DC76AB3D5D3A}" srcOrd="0" destOrd="0" presId="urn:microsoft.com/office/officeart/2005/8/layout/hierarchy2"/>
    <dgm:cxn modelId="{9AE0192F-54AE-461A-B2F4-23EA36554CEA}" type="presOf" srcId="{95F875CB-0389-463B-B79C-6970323F6C4C}" destId="{8201D36F-E18F-480F-8E02-068A1546B46F}" srcOrd="0" destOrd="0" presId="urn:microsoft.com/office/officeart/2005/8/layout/hierarchy2"/>
    <dgm:cxn modelId="{DE701FA1-6F9C-4512-B45B-0A932DF8D89B}" type="presOf" srcId="{6D3AB128-77DB-4F60-93E3-71FA0FD4F10C}" destId="{C097BBF0-3691-42A7-8E31-86FB9A6F5754}" srcOrd="0" destOrd="0" presId="urn:microsoft.com/office/officeart/2005/8/layout/hierarchy2"/>
    <dgm:cxn modelId="{E41F70DD-B19D-4BFE-A659-3B19CA6AEE2A}" srcId="{F775EF2D-5DAF-420F-82F7-B1DB2F0BADF8}" destId="{95F875CB-0389-463B-B79C-6970323F6C4C}" srcOrd="1" destOrd="0" parTransId="{CEBFB543-C013-48E9-ABCD-1357518C579A}" sibTransId="{AF09D38E-11E6-46E8-8042-6E9F6A191BC7}"/>
    <dgm:cxn modelId="{11D14B8A-B713-488D-83F1-08130780DC1D}" type="presParOf" srcId="{D59C879F-CC43-4AD5-94BE-97A0D87954DC}" destId="{1B5D3B07-079B-4411-926B-4FFDE5943BE7}" srcOrd="0" destOrd="0" presId="urn:microsoft.com/office/officeart/2005/8/layout/hierarchy2"/>
    <dgm:cxn modelId="{987798E9-CF6C-462A-84C7-31DCD6E46404}" type="presParOf" srcId="{1B5D3B07-079B-4411-926B-4FFDE5943BE7}" destId="{762BCEB9-1A72-4341-A3A7-711C11A7303C}" srcOrd="0" destOrd="0" presId="urn:microsoft.com/office/officeart/2005/8/layout/hierarchy2"/>
    <dgm:cxn modelId="{8492D436-602E-4A0C-AFC3-6FE9F6F20989}" type="presParOf" srcId="{1B5D3B07-079B-4411-926B-4FFDE5943BE7}" destId="{F2B82FD0-CA78-4AD9-9CD1-4443FE479D21}" srcOrd="1" destOrd="0" presId="urn:microsoft.com/office/officeart/2005/8/layout/hierarchy2"/>
    <dgm:cxn modelId="{19D43BF4-83FD-4C6D-AE10-B68B215DF575}" type="presParOf" srcId="{F2B82FD0-CA78-4AD9-9CD1-4443FE479D21}" destId="{FCDF6555-6EBD-4CCE-8844-D3CA0E1C5AE5}" srcOrd="0" destOrd="0" presId="urn:microsoft.com/office/officeart/2005/8/layout/hierarchy2"/>
    <dgm:cxn modelId="{2001B954-B00C-4C96-8D19-27CDFB4B9327}" type="presParOf" srcId="{FCDF6555-6EBD-4CCE-8844-D3CA0E1C5AE5}" destId="{3288F5D3-86C8-4608-A81D-B343F15348FF}" srcOrd="0" destOrd="0" presId="urn:microsoft.com/office/officeart/2005/8/layout/hierarchy2"/>
    <dgm:cxn modelId="{C0A0C087-151E-4875-9B41-B06D7D2CD630}" type="presParOf" srcId="{F2B82FD0-CA78-4AD9-9CD1-4443FE479D21}" destId="{1554989F-1954-463B-A4B6-171EC94D30FD}" srcOrd="1" destOrd="0" presId="urn:microsoft.com/office/officeart/2005/8/layout/hierarchy2"/>
    <dgm:cxn modelId="{E833C857-BC6D-4615-AC8E-FC3F0C511EAC}" type="presParOf" srcId="{1554989F-1954-463B-A4B6-171EC94D30FD}" destId="{2A9AD144-F760-47AF-9615-DC76AB3D5D3A}" srcOrd="0" destOrd="0" presId="urn:microsoft.com/office/officeart/2005/8/layout/hierarchy2"/>
    <dgm:cxn modelId="{9C8E100D-E7E7-4F42-B6E5-FCDFB6A85B84}" type="presParOf" srcId="{1554989F-1954-463B-A4B6-171EC94D30FD}" destId="{C0812EBA-3F02-4BB1-B40F-A2621B6DAC29}" srcOrd="1" destOrd="0" presId="urn:microsoft.com/office/officeart/2005/8/layout/hierarchy2"/>
    <dgm:cxn modelId="{AB345255-14C5-495D-8275-2A3091DC1641}" type="presParOf" srcId="{F2B82FD0-CA78-4AD9-9CD1-4443FE479D21}" destId="{F88590D2-BB7F-4C1B-9B7C-4E41734EA0A8}" srcOrd="2" destOrd="0" presId="urn:microsoft.com/office/officeart/2005/8/layout/hierarchy2"/>
    <dgm:cxn modelId="{AB246DEE-D6FA-45EA-9263-CFF9F04DE15F}" type="presParOf" srcId="{F88590D2-BB7F-4C1B-9B7C-4E41734EA0A8}" destId="{5F17B2C3-BF46-4F06-9C59-190A21487CDA}" srcOrd="0" destOrd="0" presId="urn:microsoft.com/office/officeart/2005/8/layout/hierarchy2"/>
    <dgm:cxn modelId="{B04649DA-C18A-4DC0-94CF-9E3CA861F825}" type="presParOf" srcId="{F2B82FD0-CA78-4AD9-9CD1-4443FE479D21}" destId="{5FF11794-AAEA-4D1B-BBF4-A6E339563256}" srcOrd="3" destOrd="0" presId="urn:microsoft.com/office/officeart/2005/8/layout/hierarchy2"/>
    <dgm:cxn modelId="{8D7C78B5-0977-44F1-80D6-6B60541AAAF7}" type="presParOf" srcId="{5FF11794-AAEA-4D1B-BBF4-A6E339563256}" destId="{5A564AAE-48A3-424D-B16F-3DBAAC2D664A}" srcOrd="0" destOrd="0" presId="urn:microsoft.com/office/officeart/2005/8/layout/hierarchy2"/>
    <dgm:cxn modelId="{57BF6A68-AD99-460F-9B72-7A1F9E4900FE}" type="presParOf" srcId="{5FF11794-AAEA-4D1B-BBF4-A6E339563256}" destId="{0FE4DBA8-45A5-4457-8C41-B2B6F7B58758}" srcOrd="1" destOrd="0" presId="urn:microsoft.com/office/officeart/2005/8/layout/hierarchy2"/>
    <dgm:cxn modelId="{6ECDEE79-684B-442F-A010-036C7B8DCC1D}" type="presParOf" srcId="{D59C879F-CC43-4AD5-94BE-97A0D87954DC}" destId="{E830FC74-1A81-45FC-A13D-A32E57C3CFFE}" srcOrd="1" destOrd="0" presId="urn:microsoft.com/office/officeart/2005/8/layout/hierarchy2"/>
    <dgm:cxn modelId="{1D570F7D-408D-4FDB-AC2A-E156E18BC047}" type="presParOf" srcId="{E830FC74-1A81-45FC-A13D-A32E57C3CFFE}" destId="{8201D36F-E18F-480F-8E02-068A1546B46F}" srcOrd="0" destOrd="0" presId="urn:microsoft.com/office/officeart/2005/8/layout/hierarchy2"/>
    <dgm:cxn modelId="{56DF362F-24FC-4844-B185-8A115FF4A995}" type="presParOf" srcId="{E830FC74-1A81-45FC-A13D-A32E57C3CFFE}" destId="{6F549BDC-0373-4CFB-B6EE-33573E1D0A4E}" srcOrd="1" destOrd="0" presId="urn:microsoft.com/office/officeart/2005/8/layout/hierarchy2"/>
    <dgm:cxn modelId="{1F68003C-54B8-4421-8DB5-C678B749E623}" type="presParOf" srcId="{6F549BDC-0373-4CFB-B6EE-33573E1D0A4E}" destId="{C097BBF0-3691-42A7-8E31-86FB9A6F5754}" srcOrd="0" destOrd="0" presId="urn:microsoft.com/office/officeart/2005/8/layout/hierarchy2"/>
    <dgm:cxn modelId="{7CD60257-0995-4262-90BC-297BD38E3668}" type="presParOf" srcId="{C097BBF0-3691-42A7-8E31-86FB9A6F5754}" destId="{EB689160-36B5-48F6-A387-0BC48E4B1E04}" srcOrd="0" destOrd="0" presId="urn:microsoft.com/office/officeart/2005/8/layout/hierarchy2"/>
    <dgm:cxn modelId="{4DBB0953-385B-4823-8AAC-8102E2A1A4D6}" type="presParOf" srcId="{6F549BDC-0373-4CFB-B6EE-33573E1D0A4E}" destId="{91F6E161-E261-4ECF-86D5-09552B6F8EC7}" srcOrd="1" destOrd="0" presId="urn:microsoft.com/office/officeart/2005/8/layout/hierarchy2"/>
    <dgm:cxn modelId="{0D40B9C9-7D88-4192-8F7D-022A5BA56E6A}" type="presParOf" srcId="{91F6E161-E261-4ECF-86D5-09552B6F8EC7}" destId="{43DA3AF0-162A-4DF8-86B3-2EF738A41AFB}" srcOrd="0" destOrd="0" presId="urn:microsoft.com/office/officeart/2005/8/layout/hierarchy2"/>
    <dgm:cxn modelId="{244762D6-1CD3-4910-AF6A-940968DBECFC}" type="presParOf" srcId="{91F6E161-E261-4ECF-86D5-09552B6F8EC7}" destId="{EBBE4E2D-E9F8-461C-951B-5A602ABA833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75EF2D-5DAF-420F-82F7-B1DB2F0BADF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2E290A4D-5075-4E82-A8F3-238A6CB30031}">
      <dgm:prSet phldrT="[Texto]"/>
      <dgm:spPr>
        <a:solidFill>
          <a:schemeClr val="accent4"/>
        </a:solidFill>
      </dgm:spPr>
      <dgm:t>
        <a:bodyPr/>
        <a:lstStyle/>
        <a:p>
          <a:r>
            <a:rPr lang="es-MX" dirty="0" smtClean="0"/>
            <a:t>Pérdida del poder adquisitivo </a:t>
          </a:r>
          <a:endParaRPr lang="es-MX" dirty="0"/>
        </a:p>
      </dgm:t>
    </dgm:pt>
    <dgm:pt modelId="{D3DD5785-B340-4B22-A83D-79096B5EF09E}" type="parTrans" cxnId="{21AC348C-4138-4E1F-92A6-070EF744B2F8}">
      <dgm:prSet/>
      <dgm:spPr/>
      <dgm:t>
        <a:bodyPr/>
        <a:lstStyle/>
        <a:p>
          <a:endParaRPr lang="es-MX"/>
        </a:p>
      </dgm:t>
    </dgm:pt>
    <dgm:pt modelId="{4A1969AF-D597-413C-AB98-91DDB38B8E83}" type="sibTrans" cxnId="{21AC348C-4138-4E1F-92A6-070EF744B2F8}">
      <dgm:prSet/>
      <dgm:spPr/>
      <dgm:t>
        <a:bodyPr/>
        <a:lstStyle/>
        <a:p>
          <a:endParaRPr lang="es-MX"/>
        </a:p>
      </dgm:t>
    </dgm:pt>
    <dgm:pt modelId="{95F875CB-0389-463B-B79C-6970323F6C4C}">
      <dgm:prSet phldrT="[Texto]"/>
      <dgm:spPr>
        <a:solidFill>
          <a:schemeClr val="accent4"/>
        </a:solidFill>
      </dgm:spPr>
      <dgm:t>
        <a:bodyPr/>
        <a:lstStyle/>
        <a:p>
          <a:r>
            <a:rPr lang="es-MX" dirty="0" smtClean="0"/>
            <a:t>Valorización</a:t>
          </a:r>
          <a:endParaRPr lang="es-MX" dirty="0"/>
        </a:p>
      </dgm:t>
    </dgm:pt>
    <dgm:pt modelId="{CEBFB543-C013-48E9-ABCD-1357518C579A}" type="parTrans" cxnId="{E41F70DD-B19D-4BFE-A659-3B19CA6AEE2A}">
      <dgm:prSet/>
      <dgm:spPr/>
      <dgm:t>
        <a:bodyPr/>
        <a:lstStyle/>
        <a:p>
          <a:endParaRPr lang="es-MX"/>
        </a:p>
      </dgm:t>
    </dgm:pt>
    <dgm:pt modelId="{AF09D38E-11E6-46E8-8042-6E9F6A191BC7}" type="sibTrans" cxnId="{E41F70DD-B19D-4BFE-A659-3B19CA6AEE2A}">
      <dgm:prSet/>
      <dgm:spPr/>
      <dgm:t>
        <a:bodyPr/>
        <a:lstStyle/>
        <a:p>
          <a:endParaRPr lang="es-MX"/>
        </a:p>
      </dgm:t>
    </dgm:pt>
    <dgm:pt modelId="{D59C879F-CC43-4AD5-94BE-97A0D87954DC}" type="pres">
      <dgm:prSet presAssocID="{F775EF2D-5DAF-420F-82F7-B1DB2F0BADF8}" presName="diagram" presStyleCnt="0">
        <dgm:presLayoutVars>
          <dgm:chPref val="1"/>
          <dgm:dir/>
          <dgm:animOne val="branch"/>
          <dgm:animLvl val="lvl"/>
          <dgm:resizeHandles val="exact"/>
        </dgm:presLayoutVars>
      </dgm:prSet>
      <dgm:spPr/>
      <dgm:t>
        <a:bodyPr/>
        <a:lstStyle/>
        <a:p>
          <a:endParaRPr lang="es-MX"/>
        </a:p>
      </dgm:t>
    </dgm:pt>
    <dgm:pt modelId="{1B5D3B07-079B-4411-926B-4FFDE5943BE7}" type="pres">
      <dgm:prSet presAssocID="{2E290A4D-5075-4E82-A8F3-238A6CB30031}" presName="root1" presStyleCnt="0"/>
      <dgm:spPr/>
    </dgm:pt>
    <dgm:pt modelId="{762BCEB9-1A72-4341-A3A7-711C11A7303C}" type="pres">
      <dgm:prSet presAssocID="{2E290A4D-5075-4E82-A8F3-238A6CB30031}" presName="LevelOneTextNode" presStyleLbl="node0" presStyleIdx="0" presStyleCnt="2">
        <dgm:presLayoutVars>
          <dgm:chPref val="3"/>
        </dgm:presLayoutVars>
      </dgm:prSet>
      <dgm:spPr/>
      <dgm:t>
        <a:bodyPr/>
        <a:lstStyle/>
        <a:p>
          <a:endParaRPr lang="es-MX"/>
        </a:p>
      </dgm:t>
    </dgm:pt>
    <dgm:pt modelId="{F2B82FD0-CA78-4AD9-9CD1-4443FE479D21}" type="pres">
      <dgm:prSet presAssocID="{2E290A4D-5075-4E82-A8F3-238A6CB30031}" presName="level2hierChild" presStyleCnt="0"/>
      <dgm:spPr/>
    </dgm:pt>
    <dgm:pt modelId="{E830FC74-1A81-45FC-A13D-A32E57C3CFFE}" type="pres">
      <dgm:prSet presAssocID="{95F875CB-0389-463B-B79C-6970323F6C4C}" presName="root1" presStyleCnt="0"/>
      <dgm:spPr/>
    </dgm:pt>
    <dgm:pt modelId="{8201D36F-E18F-480F-8E02-068A1546B46F}" type="pres">
      <dgm:prSet presAssocID="{95F875CB-0389-463B-B79C-6970323F6C4C}" presName="LevelOneTextNode" presStyleLbl="node0" presStyleIdx="1" presStyleCnt="2">
        <dgm:presLayoutVars>
          <dgm:chPref val="3"/>
        </dgm:presLayoutVars>
      </dgm:prSet>
      <dgm:spPr/>
      <dgm:t>
        <a:bodyPr/>
        <a:lstStyle/>
        <a:p>
          <a:endParaRPr lang="es-MX"/>
        </a:p>
      </dgm:t>
    </dgm:pt>
    <dgm:pt modelId="{6F549BDC-0373-4CFB-B6EE-33573E1D0A4E}" type="pres">
      <dgm:prSet presAssocID="{95F875CB-0389-463B-B79C-6970323F6C4C}" presName="level2hierChild" presStyleCnt="0"/>
      <dgm:spPr/>
    </dgm:pt>
  </dgm:ptLst>
  <dgm:cxnLst>
    <dgm:cxn modelId="{E41F70DD-B19D-4BFE-A659-3B19CA6AEE2A}" srcId="{F775EF2D-5DAF-420F-82F7-B1DB2F0BADF8}" destId="{95F875CB-0389-463B-B79C-6970323F6C4C}" srcOrd="1" destOrd="0" parTransId="{CEBFB543-C013-48E9-ABCD-1357518C579A}" sibTransId="{AF09D38E-11E6-46E8-8042-6E9F6A191BC7}"/>
    <dgm:cxn modelId="{B174AF53-405D-41A9-970D-97CC65E52984}" type="presOf" srcId="{2E290A4D-5075-4E82-A8F3-238A6CB30031}" destId="{762BCEB9-1A72-4341-A3A7-711C11A7303C}" srcOrd="0" destOrd="0" presId="urn:microsoft.com/office/officeart/2005/8/layout/hierarchy2"/>
    <dgm:cxn modelId="{3A179EB0-D0FD-461E-8AA6-477447DBA94E}" type="presOf" srcId="{F775EF2D-5DAF-420F-82F7-B1DB2F0BADF8}" destId="{D59C879F-CC43-4AD5-94BE-97A0D87954DC}" srcOrd="0" destOrd="0" presId="urn:microsoft.com/office/officeart/2005/8/layout/hierarchy2"/>
    <dgm:cxn modelId="{FD882285-AB1C-4CA3-B73C-4C3325E9AE9B}" type="presOf" srcId="{95F875CB-0389-463B-B79C-6970323F6C4C}" destId="{8201D36F-E18F-480F-8E02-068A1546B46F}" srcOrd="0" destOrd="0" presId="urn:microsoft.com/office/officeart/2005/8/layout/hierarchy2"/>
    <dgm:cxn modelId="{21AC348C-4138-4E1F-92A6-070EF744B2F8}" srcId="{F775EF2D-5DAF-420F-82F7-B1DB2F0BADF8}" destId="{2E290A4D-5075-4E82-A8F3-238A6CB30031}" srcOrd="0" destOrd="0" parTransId="{D3DD5785-B340-4B22-A83D-79096B5EF09E}" sibTransId="{4A1969AF-D597-413C-AB98-91DDB38B8E83}"/>
    <dgm:cxn modelId="{6CBC4D3D-28CA-4073-A194-878082B6E0BE}" type="presParOf" srcId="{D59C879F-CC43-4AD5-94BE-97A0D87954DC}" destId="{1B5D3B07-079B-4411-926B-4FFDE5943BE7}" srcOrd="0" destOrd="0" presId="urn:microsoft.com/office/officeart/2005/8/layout/hierarchy2"/>
    <dgm:cxn modelId="{90B13954-2A9D-449E-BDC5-E69F6470C6F1}" type="presParOf" srcId="{1B5D3B07-079B-4411-926B-4FFDE5943BE7}" destId="{762BCEB9-1A72-4341-A3A7-711C11A7303C}" srcOrd="0" destOrd="0" presId="urn:microsoft.com/office/officeart/2005/8/layout/hierarchy2"/>
    <dgm:cxn modelId="{9F2A1F96-285B-485D-9846-FEB0D099C4D8}" type="presParOf" srcId="{1B5D3B07-079B-4411-926B-4FFDE5943BE7}" destId="{F2B82FD0-CA78-4AD9-9CD1-4443FE479D21}" srcOrd="1" destOrd="0" presId="urn:microsoft.com/office/officeart/2005/8/layout/hierarchy2"/>
    <dgm:cxn modelId="{3A6CA6FF-2A7D-47A2-8221-A4CD808D02CD}" type="presParOf" srcId="{D59C879F-CC43-4AD5-94BE-97A0D87954DC}" destId="{E830FC74-1A81-45FC-A13D-A32E57C3CFFE}" srcOrd="1" destOrd="0" presId="urn:microsoft.com/office/officeart/2005/8/layout/hierarchy2"/>
    <dgm:cxn modelId="{9885D703-4114-4B26-A2DF-629624968ABA}" type="presParOf" srcId="{E830FC74-1A81-45FC-A13D-A32E57C3CFFE}" destId="{8201D36F-E18F-480F-8E02-068A1546B46F}" srcOrd="0" destOrd="0" presId="urn:microsoft.com/office/officeart/2005/8/layout/hierarchy2"/>
    <dgm:cxn modelId="{3F27895D-42F1-4F50-A637-9307BB152B24}" type="presParOf" srcId="{E830FC74-1A81-45FC-A13D-A32E57C3CFFE}" destId="{6F549BDC-0373-4CFB-B6EE-33573E1D0A4E}"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A44750-9902-4653-B5B6-8BDE1443B0B0}" type="doc">
      <dgm:prSet loTypeId="urn:microsoft.com/office/officeart/2008/layout/TitlePictureLineup" loCatId="picture" qsTypeId="urn:microsoft.com/office/officeart/2005/8/quickstyle/simple1" qsCatId="simple" csTypeId="urn:microsoft.com/office/officeart/2005/8/colors/accent1_2" csCatId="accent1" phldr="1"/>
      <dgm:spPr/>
      <dgm:t>
        <a:bodyPr/>
        <a:lstStyle/>
        <a:p>
          <a:endParaRPr lang="es-MX"/>
        </a:p>
      </dgm:t>
    </dgm:pt>
    <dgm:pt modelId="{AAC940C5-BB66-45B0-AF41-9EBB32610FDA}">
      <dgm:prSet phldrT="[Texto]"/>
      <dgm:spPr/>
      <dgm:t>
        <a:bodyPr/>
        <a:lstStyle/>
        <a:p>
          <a:r>
            <a:rPr lang="es-MX" dirty="0" smtClean="0"/>
            <a:t>CETES</a:t>
          </a:r>
          <a:endParaRPr lang="es-MX" dirty="0"/>
        </a:p>
      </dgm:t>
    </dgm:pt>
    <dgm:pt modelId="{318E8B9F-2BD9-4A67-B0A7-6B9F53C2E863}" type="parTrans" cxnId="{BFD6E4CE-803B-486E-B7EF-B977A0F965DE}">
      <dgm:prSet/>
      <dgm:spPr/>
      <dgm:t>
        <a:bodyPr/>
        <a:lstStyle/>
        <a:p>
          <a:endParaRPr lang="es-MX"/>
        </a:p>
      </dgm:t>
    </dgm:pt>
    <dgm:pt modelId="{4636812A-8EF2-4713-BBE6-8D552F3EAC0E}" type="sibTrans" cxnId="{BFD6E4CE-803B-486E-B7EF-B977A0F965DE}">
      <dgm:prSet/>
      <dgm:spPr/>
      <dgm:t>
        <a:bodyPr/>
        <a:lstStyle/>
        <a:p>
          <a:endParaRPr lang="es-MX"/>
        </a:p>
      </dgm:t>
    </dgm:pt>
    <dgm:pt modelId="{8A0C16AA-6655-400C-B42C-4C8BEBE84423}">
      <dgm:prSet phldrT="[Texto]"/>
      <dgm:spPr/>
      <dgm:t>
        <a:bodyPr/>
        <a:lstStyle/>
        <a:p>
          <a:r>
            <a:rPr lang="es-MX" dirty="0" smtClean="0"/>
            <a:t>De referencia para las inversiones</a:t>
          </a:r>
          <a:endParaRPr lang="es-MX" dirty="0"/>
        </a:p>
      </dgm:t>
    </dgm:pt>
    <dgm:pt modelId="{5368B55C-9785-4DE9-87A8-0DEB3A86B60F}" type="parTrans" cxnId="{79F6E918-ABF3-47DB-8E33-9E0FBA38128F}">
      <dgm:prSet/>
      <dgm:spPr/>
      <dgm:t>
        <a:bodyPr/>
        <a:lstStyle/>
        <a:p>
          <a:endParaRPr lang="es-MX"/>
        </a:p>
      </dgm:t>
    </dgm:pt>
    <dgm:pt modelId="{AE0B2CA0-222B-40C2-8570-76935B5E39FA}" type="sibTrans" cxnId="{79F6E918-ABF3-47DB-8E33-9E0FBA38128F}">
      <dgm:prSet/>
      <dgm:spPr/>
      <dgm:t>
        <a:bodyPr/>
        <a:lstStyle/>
        <a:p>
          <a:endParaRPr lang="es-MX"/>
        </a:p>
      </dgm:t>
    </dgm:pt>
    <dgm:pt modelId="{D38A4D05-F779-4BBC-AD38-7045C0F7A0B2}">
      <dgm:prSet phldrT="[Texto]"/>
      <dgm:spPr/>
      <dgm:t>
        <a:bodyPr/>
        <a:lstStyle/>
        <a:p>
          <a:r>
            <a:rPr lang="es-MX" dirty="0" err="1" smtClean="0"/>
            <a:t>TIIE</a:t>
          </a:r>
          <a:endParaRPr lang="es-MX" dirty="0"/>
        </a:p>
      </dgm:t>
    </dgm:pt>
    <dgm:pt modelId="{87254E1A-4F32-4D96-8BED-203388B5F1F6}" type="parTrans" cxnId="{9BEB6CE3-82CE-4446-97DE-B2FC980531CF}">
      <dgm:prSet/>
      <dgm:spPr/>
      <dgm:t>
        <a:bodyPr/>
        <a:lstStyle/>
        <a:p>
          <a:endParaRPr lang="es-MX"/>
        </a:p>
      </dgm:t>
    </dgm:pt>
    <dgm:pt modelId="{8BA741D4-CCF2-4B91-8372-ADFE8D1890B4}" type="sibTrans" cxnId="{9BEB6CE3-82CE-4446-97DE-B2FC980531CF}">
      <dgm:prSet/>
      <dgm:spPr/>
      <dgm:t>
        <a:bodyPr/>
        <a:lstStyle/>
        <a:p>
          <a:endParaRPr lang="es-MX"/>
        </a:p>
      </dgm:t>
    </dgm:pt>
    <dgm:pt modelId="{7F6D137E-0A7A-4C8D-BF83-C5112EBE41B2}">
      <dgm:prSet phldrT="[Texto]"/>
      <dgm:spPr/>
      <dgm:t>
        <a:bodyPr/>
        <a:lstStyle/>
        <a:p>
          <a:r>
            <a:rPr lang="es-MX" dirty="0" smtClean="0"/>
            <a:t>De referencia para los créditos</a:t>
          </a:r>
          <a:endParaRPr lang="es-MX" dirty="0"/>
        </a:p>
      </dgm:t>
    </dgm:pt>
    <dgm:pt modelId="{183F0C34-E807-4A16-8339-0A446E7BA34C}" type="parTrans" cxnId="{B6155525-7943-480C-A3C8-386AC860FE29}">
      <dgm:prSet/>
      <dgm:spPr/>
      <dgm:t>
        <a:bodyPr/>
        <a:lstStyle/>
        <a:p>
          <a:endParaRPr lang="es-MX"/>
        </a:p>
      </dgm:t>
    </dgm:pt>
    <dgm:pt modelId="{606A3004-218B-40D8-AC56-265E0E0C0135}" type="sibTrans" cxnId="{B6155525-7943-480C-A3C8-386AC860FE29}">
      <dgm:prSet/>
      <dgm:spPr/>
      <dgm:t>
        <a:bodyPr/>
        <a:lstStyle/>
        <a:p>
          <a:endParaRPr lang="es-MX"/>
        </a:p>
      </dgm:t>
    </dgm:pt>
    <dgm:pt modelId="{410C5ABA-ED63-4E02-BB23-894EDC353349}" type="pres">
      <dgm:prSet presAssocID="{50A44750-9902-4653-B5B6-8BDE1443B0B0}" presName="Name0" presStyleCnt="0">
        <dgm:presLayoutVars>
          <dgm:dir/>
        </dgm:presLayoutVars>
      </dgm:prSet>
      <dgm:spPr/>
      <dgm:t>
        <a:bodyPr/>
        <a:lstStyle/>
        <a:p>
          <a:endParaRPr lang="es-MX"/>
        </a:p>
      </dgm:t>
    </dgm:pt>
    <dgm:pt modelId="{C31E1DD5-1118-4890-9A3F-49EF691058C7}" type="pres">
      <dgm:prSet presAssocID="{AAC940C5-BB66-45B0-AF41-9EBB32610FDA}" presName="composite" presStyleCnt="0"/>
      <dgm:spPr/>
    </dgm:pt>
    <dgm:pt modelId="{BF16439A-AF35-47E9-96DA-94C275873A99}" type="pres">
      <dgm:prSet presAssocID="{AAC940C5-BB66-45B0-AF41-9EBB32610FDA}" presName="Accent" presStyleLbl="alignAcc1" presStyleIdx="0" presStyleCnt="2"/>
      <dgm:spPr/>
    </dgm:pt>
    <dgm:pt modelId="{9004D354-D7C3-41FC-9385-0E364A2899AD}" type="pres">
      <dgm:prSet presAssocID="{AAC940C5-BB66-45B0-AF41-9EBB32610FDA}" presName="Image" presStyleLbl="node1" presStyleIdx="0" presStyleCnt="2"/>
      <dgm:spPr/>
    </dgm:pt>
    <dgm:pt modelId="{5F6AA379-19EE-4002-B2BB-3638B4EF632E}" type="pres">
      <dgm:prSet presAssocID="{AAC940C5-BB66-45B0-AF41-9EBB32610FDA}" presName="Child" presStyleLbl="revTx" presStyleIdx="0" presStyleCnt="2">
        <dgm:presLayoutVars>
          <dgm:bulletEnabled val="1"/>
        </dgm:presLayoutVars>
      </dgm:prSet>
      <dgm:spPr/>
      <dgm:t>
        <a:bodyPr/>
        <a:lstStyle/>
        <a:p>
          <a:endParaRPr lang="es-MX"/>
        </a:p>
      </dgm:t>
    </dgm:pt>
    <dgm:pt modelId="{8E2563D8-CDDD-4F7F-9F8A-A808BDBE1324}" type="pres">
      <dgm:prSet presAssocID="{AAC940C5-BB66-45B0-AF41-9EBB32610FDA}" presName="Parent" presStyleLbl="alignNode1" presStyleIdx="0" presStyleCnt="2">
        <dgm:presLayoutVars>
          <dgm:bulletEnabled val="1"/>
        </dgm:presLayoutVars>
      </dgm:prSet>
      <dgm:spPr/>
      <dgm:t>
        <a:bodyPr/>
        <a:lstStyle/>
        <a:p>
          <a:endParaRPr lang="es-MX"/>
        </a:p>
      </dgm:t>
    </dgm:pt>
    <dgm:pt modelId="{56EAF64D-8FEB-46FF-88CD-72FB77FA5D9D}" type="pres">
      <dgm:prSet presAssocID="{4636812A-8EF2-4713-BBE6-8D552F3EAC0E}" presName="sibTrans" presStyleCnt="0"/>
      <dgm:spPr/>
    </dgm:pt>
    <dgm:pt modelId="{7B7B8A09-3A2C-4905-9B35-322597202393}" type="pres">
      <dgm:prSet presAssocID="{D38A4D05-F779-4BBC-AD38-7045C0F7A0B2}" presName="composite" presStyleCnt="0"/>
      <dgm:spPr/>
    </dgm:pt>
    <dgm:pt modelId="{21CF6480-F511-485E-BF17-C579E6F6CD18}" type="pres">
      <dgm:prSet presAssocID="{D38A4D05-F779-4BBC-AD38-7045C0F7A0B2}" presName="Accent" presStyleLbl="alignAcc1" presStyleIdx="1" presStyleCnt="2"/>
      <dgm:spPr/>
    </dgm:pt>
    <dgm:pt modelId="{EA983C42-476E-4C71-8AD6-C018B6D39D6F}" type="pres">
      <dgm:prSet presAssocID="{D38A4D05-F779-4BBC-AD38-7045C0F7A0B2}" presName="Image" presStyleLbl="node1" presStyleIdx="1" presStyleCnt="2"/>
      <dgm:spPr/>
    </dgm:pt>
    <dgm:pt modelId="{B3CD2560-A856-4863-9AA9-9FA1B1C5FDF2}" type="pres">
      <dgm:prSet presAssocID="{D38A4D05-F779-4BBC-AD38-7045C0F7A0B2}" presName="Child" presStyleLbl="revTx" presStyleIdx="1" presStyleCnt="2">
        <dgm:presLayoutVars>
          <dgm:bulletEnabled val="1"/>
        </dgm:presLayoutVars>
      </dgm:prSet>
      <dgm:spPr/>
      <dgm:t>
        <a:bodyPr/>
        <a:lstStyle/>
        <a:p>
          <a:endParaRPr lang="es-MX"/>
        </a:p>
      </dgm:t>
    </dgm:pt>
    <dgm:pt modelId="{56F771AC-3917-49EE-8EFF-2F478839A543}" type="pres">
      <dgm:prSet presAssocID="{D38A4D05-F779-4BBC-AD38-7045C0F7A0B2}" presName="Parent" presStyleLbl="alignNode1" presStyleIdx="1" presStyleCnt="2">
        <dgm:presLayoutVars>
          <dgm:bulletEnabled val="1"/>
        </dgm:presLayoutVars>
      </dgm:prSet>
      <dgm:spPr/>
      <dgm:t>
        <a:bodyPr/>
        <a:lstStyle/>
        <a:p>
          <a:endParaRPr lang="es-MX"/>
        </a:p>
      </dgm:t>
    </dgm:pt>
  </dgm:ptLst>
  <dgm:cxnLst>
    <dgm:cxn modelId="{B6155525-7943-480C-A3C8-386AC860FE29}" srcId="{D38A4D05-F779-4BBC-AD38-7045C0F7A0B2}" destId="{7F6D137E-0A7A-4C8D-BF83-C5112EBE41B2}" srcOrd="0" destOrd="0" parTransId="{183F0C34-E807-4A16-8339-0A446E7BA34C}" sibTransId="{606A3004-218B-40D8-AC56-265E0E0C0135}"/>
    <dgm:cxn modelId="{79F6E918-ABF3-47DB-8E33-9E0FBA38128F}" srcId="{AAC940C5-BB66-45B0-AF41-9EBB32610FDA}" destId="{8A0C16AA-6655-400C-B42C-4C8BEBE84423}" srcOrd="0" destOrd="0" parTransId="{5368B55C-9785-4DE9-87A8-0DEB3A86B60F}" sibTransId="{AE0B2CA0-222B-40C2-8570-76935B5E39FA}"/>
    <dgm:cxn modelId="{8E172B10-D1B9-4088-814C-AB4D5F2D2B85}" type="presOf" srcId="{AAC940C5-BB66-45B0-AF41-9EBB32610FDA}" destId="{8E2563D8-CDDD-4F7F-9F8A-A808BDBE1324}" srcOrd="0" destOrd="0" presId="urn:microsoft.com/office/officeart/2008/layout/TitlePictureLineup"/>
    <dgm:cxn modelId="{9BEB6CE3-82CE-4446-97DE-B2FC980531CF}" srcId="{50A44750-9902-4653-B5B6-8BDE1443B0B0}" destId="{D38A4D05-F779-4BBC-AD38-7045C0F7A0B2}" srcOrd="1" destOrd="0" parTransId="{87254E1A-4F32-4D96-8BED-203388B5F1F6}" sibTransId="{8BA741D4-CCF2-4B91-8372-ADFE8D1890B4}"/>
    <dgm:cxn modelId="{98475228-9317-4359-9540-20AA339A4961}" type="presOf" srcId="{8A0C16AA-6655-400C-B42C-4C8BEBE84423}" destId="{5F6AA379-19EE-4002-B2BB-3638B4EF632E}" srcOrd="0" destOrd="0" presId="urn:microsoft.com/office/officeart/2008/layout/TitlePictureLineup"/>
    <dgm:cxn modelId="{BFD6E4CE-803B-486E-B7EF-B977A0F965DE}" srcId="{50A44750-9902-4653-B5B6-8BDE1443B0B0}" destId="{AAC940C5-BB66-45B0-AF41-9EBB32610FDA}" srcOrd="0" destOrd="0" parTransId="{318E8B9F-2BD9-4A67-B0A7-6B9F53C2E863}" sibTransId="{4636812A-8EF2-4713-BBE6-8D552F3EAC0E}"/>
    <dgm:cxn modelId="{0CC69615-A3F9-49E3-86E1-7A30FC5E4887}" type="presOf" srcId="{7F6D137E-0A7A-4C8D-BF83-C5112EBE41B2}" destId="{B3CD2560-A856-4863-9AA9-9FA1B1C5FDF2}" srcOrd="0" destOrd="0" presId="urn:microsoft.com/office/officeart/2008/layout/TitlePictureLineup"/>
    <dgm:cxn modelId="{C6A86BB0-CC9E-4C1C-A75B-AF0C2B221B50}" type="presOf" srcId="{D38A4D05-F779-4BBC-AD38-7045C0F7A0B2}" destId="{56F771AC-3917-49EE-8EFF-2F478839A543}" srcOrd="0" destOrd="0" presId="urn:microsoft.com/office/officeart/2008/layout/TitlePictureLineup"/>
    <dgm:cxn modelId="{B5E00F96-64FC-47AC-A1BF-AFDE60261950}" type="presOf" srcId="{50A44750-9902-4653-B5B6-8BDE1443B0B0}" destId="{410C5ABA-ED63-4E02-BB23-894EDC353349}" srcOrd="0" destOrd="0" presId="urn:microsoft.com/office/officeart/2008/layout/TitlePictureLineup"/>
    <dgm:cxn modelId="{97FFE8DF-116D-43F0-8B15-7491CDCC0776}" type="presParOf" srcId="{410C5ABA-ED63-4E02-BB23-894EDC353349}" destId="{C31E1DD5-1118-4890-9A3F-49EF691058C7}" srcOrd="0" destOrd="0" presId="urn:microsoft.com/office/officeart/2008/layout/TitlePictureLineup"/>
    <dgm:cxn modelId="{F69E339F-C12A-416D-9AD2-A5D12E6E2CA9}" type="presParOf" srcId="{C31E1DD5-1118-4890-9A3F-49EF691058C7}" destId="{BF16439A-AF35-47E9-96DA-94C275873A99}" srcOrd="0" destOrd="0" presId="urn:microsoft.com/office/officeart/2008/layout/TitlePictureLineup"/>
    <dgm:cxn modelId="{1B2964BB-E868-46F4-A1A5-769DB935D7D5}" type="presParOf" srcId="{C31E1DD5-1118-4890-9A3F-49EF691058C7}" destId="{9004D354-D7C3-41FC-9385-0E364A2899AD}" srcOrd="1" destOrd="0" presId="urn:microsoft.com/office/officeart/2008/layout/TitlePictureLineup"/>
    <dgm:cxn modelId="{3F1F140A-35F6-4880-BB7D-589C4A4F7CB0}" type="presParOf" srcId="{C31E1DD5-1118-4890-9A3F-49EF691058C7}" destId="{5F6AA379-19EE-4002-B2BB-3638B4EF632E}" srcOrd="2" destOrd="0" presId="urn:microsoft.com/office/officeart/2008/layout/TitlePictureLineup"/>
    <dgm:cxn modelId="{92BB3109-FAB5-4D4C-A504-47138A2B5723}" type="presParOf" srcId="{C31E1DD5-1118-4890-9A3F-49EF691058C7}" destId="{8E2563D8-CDDD-4F7F-9F8A-A808BDBE1324}" srcOrd="3" destOrd="0" presId="urn:microsoft.com/office/officeart/2008/layout/TitlePictureLineup"/>
    <dgm:cxn modelId="{C95F0614-3F67-42EF-BFC0-061ACA766224}" type="presParOf" srcId="{410C5ABA-ED63-4E02-BB23-894EDC353349}" destId="{56EAF64D-8FEB-46FF-88CD-72FB77FA5D9D}" srcOrd="1" destOrd="0" presId="urn:microsoft.com/office/officeart/2008/layout/TitlePictureLineup"/>
    <dgm:cxn modelId="{DA4B130B-11AE-46A5-8568-796C1EF6F6D6}" type="presParOf" srcId="{410C5ABA-ED63-4E02-BB23-894EDC353349}" destId="{7B7B8A09-3A2C-4905-9B35-322597202393}" srcOrd="2" destOrd="0" presId="urn:microsoft.com/office/officeart/2008/layout/TitlePictureLineup"/>
    <dgm:cxn modelId="{BD937094-125C-4138-BF6C-495D693C9D53}" type="presParOf" srcId="{7B7B8A09-3A2C-4905-9B35-322597202393}" destId="{21CF6480-F511-485E-BF17-C579E6F6CD18}" srcOrd="0" destOrd="0" presId="urn:microsoft.com/office/officeart/2008/layout/TitlePictureLineup"/>
    <dgm:cxn modelId="{F71D13BE-B5C9-40CA-AB02-6E7CC0EB2809}" type="presParOf" srcId="{7B7B8A09-3A2C-4905-9B35-322597202393}" destId="{EA983C42-476E-4C71-8AD6-C018B6D39D6F}" srcOrd="1" destOrd="0" presId="urn:microsoft.com/office/officeart/2008/layout/TitlePictureLineup"/>
    <dgm:cxn modelId="{46AB635D-188A-4834-A663-724FB08A5456}" type="presParOf" srcId="{7B7B8A09-3A2C-4905-9B35-322597202393}" destId="{B3CD2560-A856-4863-9AA9-9FA1B1C5FDF2}" srcOrd="2" destOrd="0" presId="urn:microsoft.com/office/officeart/2008/layout/TitlePictureLineup"/>
    <dgm:cxn modelId="{310167F1-74B4-4744-9351-178BA52BFD4E}" type="presParOf" srcId="{7B7B8A09-3A2C-4905-9B35-322597202393}" destId="{56F771AC-3917-49EE-8EFF-2F478839A543}"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AD82E5-904C-4399-9BF9-C880946D689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95E8A5B6-4D02-4E92-9375-BE5399755485}">
      <dgm:prSet phldrT="[Texto]"/>
      <dgm:spPr/>
      <dgm:t>
        <a:bodyPr/>
        <a:lstStyle/>
        <a:p>
          <a:r>
            <a:rPr lang="es-MX" dirty="0" smtClean="0"/>
            <a:t>Interés simple</a:t>
          </a:r>
          <a:endParaRPr lang="es-MX" dirty="0"/>
        </a:p>
      </dgm:t>
    </dgm:pt>
    <dgm:pt modelId="{4635D7D7-0BA9-47C0-A8A7-0D4389F48B1F}" type="parTrans" cxnId="{9F8423A2-6636-4E1D-B0CE-FC13A6F6C218}">
      <dgm:prSet/>
      <dgm:spPr/>
      <dgm:t>
        <a:bodyPr/>
        <a:lstStyle/>
        <a:p>
          <a:endParaRPr lang="es-MX"/>
        </a:p>
      </dgm:t>
    </dgm:pt>
    <dgm:pt modelId="{6E70C745-2EFB-4B16-BA1A-0BF6F4404A0D}" type="sibTrans" cxnId="{9F8423A2-6636-4E1D-B0CE-FC13A6F6C218}">
      <dgm:prSet/>
      <dgm:spPr/>
      <dgm:t>
        <a:bodyPr/>
        <a:lstStyle/>
        <a:p>
          <a:endParaRPr lang="es-MX"/>
        </a:p>
      </dgm:t>
    </dgm:pt>
    <dgm:pt modelId="{75AA4B34-B141-4D75-A8BF-5DFB74717AA8}">
      <dgm:prSet phldrT="[Texto]" custT="1"/>
      <dgm:spPr/>
      <dgm:t>
        <a:bodyPr/>
        <a:lstStyle/>
        <a:p>
          <a:r>
            <a:rPr lang="es-MX" sz="2200" dirty="0" smtClean="0"/>
            <a:t>No hay capitalización de intereses. </a:t>
          </a:r>
          <a:endParaRPr lang="es-MX" sz="2200" dirty="0"/>
        </a:p>
      </dgm:t>
    </dgm:pt>
    <dgm:pt modelId="{CEF6E1A6-2014-4104-9236-48026DD2E326}" type="parTrans" cxnId="{7200BC96-9F9D-4558-947F-A15B32A0F792}">
      <dgm:prSet/>
      <dgm:spPr/>
      <dgm:t>
        <a:bodyPr/>
        <a:lstStyle/>
        <a:p>
          <a:endParaRPr lang="es-MX"/>
        </a:p>
      </dgm:t>
    </dgm:pt>
    <dgm:pt modelId="{40DAA586-3820-464D-9B2C-D9B0E49B52BA}" type="sibTrans" cxnId="{7200BC96-9F9D-4558-947F-A15B32A0F792}">
      <dgm:prSet/>
      <dgm:spPr/>
      <dgm:t>
        <a:bodyPr/>
        <a:lstStyle/>
        <a:p>
          <a:endParaRPr lang="es-MX"/>
        </a:p>
      </dgm:t>
    </dgm:pt>
    <dgm:pt modelId="{9AB1BB28-555D-4D63-B581-2B7291786FF2}">
      <dgm:prSet phldrT="[Texto]" custT="1"/>
      <dgm:spPr/>
      <dgm:t>
        <a:bodyPr/>
        <a:lstStyle/>
        <a:p>
          <a:r>
            <a:rPr lang="es-MX" sz="2200" dirty="0" smtClean="0"/>
            <a:t>Hay capitalización de intereses.</a:t>
          </a:r>
          <a:endParaRPr lang="es-MX" sz="2200" dirty="0"/>
        </a:p>
      </dgm:t>
    </dgm:pt>
    <dgm:pt modelId="{0927DED2-5D73-493C-9AD8-68500E7F77FF}" type="parTrans" cxnId="{A4E1D311-00A0-4D54-AE3F-0C7078ED0E33}">
      <dgm:prSet/>
      <dgm:spPr/>
      <dgm:t>
        <a:bodyPr/>
        <a:lstStyle/>
        <a:p>
          <a:endParaRPr lang="es-MX"/>
        </a:p>
      </dgm:t>
    </dgm:pt>
    <dgm:pt modelId="{7002AF20-41D6-430F-9E9A-0D4A6DC40225}" type="sibTrans" cxnId="{A4E1D311-00A0-4D54-AE3F-0C7078ED0E33}">
      <dgm:prSet/>
      <dgm:spPr/>
      <dgm:t>
        <a:bodyPr/>
        <a:lstStyle/>
        <a:p>
          <a:endParaRPr lang="es-MX"/>
        </a:p>
      </dgm:t>
    </dgm:pt>
    <dgm:pt modelId="{E65D1EC4-7147-42B4-AA02-97C28E6A5546}">
      <dgm:prSet phldrT="[Texto]"/>
      <dgm:spPr/>
      <dgm:t>
        <a:bodyPr/>
        <a:lstStyle/>
        <a:p>
          <a:r>
            <a:rPr lang="es-MX" dirty="0" smtClean="0"/>
            <a:t>Interés compuesto</a:t>
          </a:r>
          <a:endParaRPr lang="es-MX" dirty="0"/>
        </a:p>
      </dgm:t>
    </dgm:pt>
    <dgm:pt modelId="{617C0297-E3DC-4E63-A93D-22AA2AC8875C}" type="parTrans" cxnId="{D66AD057-6671-4523-A675-0DBCD2E72450}">
      <dgm:prSet/>
      <dgm:spPr/>
      <dgm:t>
        <a:bodyPr/>
        <a:lstStyle/>
        <a:p>
          <a:endParaRPr lang="es-MX"/>
        </a:p>
      </dgm:t>
    </dgm:pt>
    <dgm:pt modelId="{81AB9BE0-A107-4AF4-AB63-D3D3CE0C757C}" type="sibTrans" cxnId="{D66AD057-6671-4523-A675-0DBCD2E72450}">
      <dgm:prSet/>
      <dgm:spPr/>
      <dgm:t>
        <a:bodyPr/>
        <a:lstStyle/>
        <a:p>
          <a:endParaRPr lang="es-MX"/>
        </a:p>
      </dgm:t>
    </dgm:pt>
    <dgm:pt modelId="{FAB1E1DE-0210-4082-AEE6-EFA083B93100}">
      <dgm:prSet custT="1"/>
      <dgm:spPr/>
      <dgm:t>
        <a:bodyPr/>
        <a:lstStyle/>
        <a:p>
          <a:r>
            <a:rPr lang="es-MX" sz="2200" dirty="0" smtClean="0"/>
            <a:t>No hay cálculo de interés sobre interés.</a:t>
          </a:r>
          <a:endParaRPr lang="es-MX" sz="2200" dirty="0"/>
        </a:p>
      </dgm:t>
    </dgm:pt>
    <dgm:pt modelId="{E51FA21A-76A8-4B72-9D30-C6524930D227}" type="parTrans" cxnId="{2C0B750E-D428-4815-826E-8B0DB350BFDD}">
      <dgm:prSet/>
      <dgm:spPr/>
      <dgm:t>
        <a:bodyPr/>
        <a:lstStyle/>
        <a:p>
          <a:endParaRPr lang="es-MX"/>
        </a:p>
      </dgm:t>
    </dgm:pt>
    <dgm:pt modelId="{BB5E4A71-2726-4C6B-99B5-7D4D9D5A400B}" type="sibTrans" cxnId="{2C0B750E-D428-4815-826E-8B0DB350BFDD}">
      <dgm:prSet/>
      <dgm:spPr/>
      <dgm:t>
        <a:bodyPr/>
        <a:lstStyle/>
        <a:p>
          <a:endParaRPr lang="es-MX"/>
        </a:p>
      </dgm:t>
    </dgm:pt>
    <dgm:pt modelId="{899C135A-C366-44A6-AB62-B9D6C7BA7018}">
      <dgm:prSet custT="1"/>
      <dgm:spPr/>
      <dgm:t>
        <a:bodyPr/>
        <a:lstStyle/>
        <a:p>
          <a:r>
            <a:rPr lang="es-MX" sz="2200" dirty="0" smtClean="0"/>
            <a:t>Hay cálculo de interés sobre interés </a:t>
          </a:r>
          <a:endParaRPr lang="es-MX" sz="2200" dirty="0"/>
        </a:p>
      </dgm:t>
    </dgm:pt>
    <dgm:pt modelId="{2DCE450B-BF8A-4758-8F73-C4919B345B67}" type="parTrans" cxnId="{E3DDF68A-0BC2-4046-9E3D-D5B0CA6FC441}">
      <dgm:prSet/>
      <dgm:spPr/>
      <dgm:t>
        <a:bodyPr/>
        <a:lstStyle/>
        <a:p>
          <a:endParaRPr lang="es-MX"/>
        </a:p>
      </dgm:t>
    </dgm:pt>
    <dgm:pt modelId="{78D42CD9-2F5B-4336-8C63-4F44D7DEAEE6}" type="sibTrans" cxnId="{E3DDF68A-0BC2-4046-9E3D-D5B0CA6FC441}">
      <dgm:prSet/>
      <dgm:spPr/>
      <dgm:t>
        <a:bodyPr/>
        <a:lstStyle/>
        <a:p>
          <a:endParaRPr lang="es-MX"/>
        </a:p>
      </dgm:t>
    </dgm:pt>
    <dgm:pt modelId="{7079B718-6655-41E4-B5D4-F53C5DD16534}">
      <dgm:prSet custT="1"/>
      <dgm:spPr/>
      <dgm:t>
        <a:bodyPr/>
        <a:lstStyle/>
        <a:p>
          <a:r>
            <a:rPr lang="es-MX" sz="2200" dirty="0" smtClean="0"/>
            <a:t>Los intereses se cobran sobre la cantidad que se adeuda y los intereses acumulados.</a:t>
          </a:r>
          <a:endParaRPr lang="es-MX" sz="2200" dirty="0"/>
        </a:p>
      </dgm:t>
    </dgm:pt>
    <dgm:pt modelId="{47B9227A-7574-4EB7-9C5A-4CD8691C2835}" type="parTrans" cxnId="{552EFAE1-9DD3-486B-B984-022BC4BABBAC}">
      <dgm:prSet/>
      <dgm:spPr/>
      <dgm:t>
        <a:bodyPr/>
        <a:lstStyle/>
        <a:p>
          <a:endParaRPr lang="es-MX"/>
        </a:p>
      </dgm:t>
    </dgm:pt>
    <dgm:pt modelId="{6034E2EF-6EAC-48D8-9321-94F71C4AE004}" type="sibTrans" cxnId="{552EFAE1-9DD3-486B-B984-022BC4BABBAC}">
      <dgm:prSet/>
      <dgm:spPr/>
      <dgm:t>
        <a:bodyPr/>
        <a:lstStyle/>
        <a:p>
          <a:endParaRPr lang="es-MX"/>
        </a:p>
      </dgm:t>
    </dgm:pt>
    <dgm:pt modelId="{02497F48-9750-4BFA-8E08-0C30A6E5D145}">
      <dgm:prSet phldrT="[Texto]" custT="1"/>
      <dgm:spPr/>
      <dgm:t>
        <a:bodyPr/>
        <a:lstStyle/>
        <a:p>
          <a:r>
            <a:rPr lang="es-MX" sz="2200" dirty="0" smtClean="0"/>
            <a:t>Los intereses se cobran únicamente sobre la cantidad que se adeuda. </a:t>
          </a:r>
          <a:endParaRPr lang="es-MX" sz="2200" dirty="0"/>
        </a:p>
      </dgm:t>
    </dgm:pt>
    <dgm:pt modelId="{057A5BEE-3B4B-4740-A762-96E908B5E92B}" type="parTrans" cxnId="{4939AB1E-6921-452B-94F0-4542862928AE}">
      <dgm:prSet/>
      <dgm:spPr/>
      <dgm:t>
        <a:bodyPr/>
        <a:lstStyle/>
        <a:p>
          <a:endParaRPr lang="es-MX"/>
        </a:p>
      </dgm:t>
    </dgm:pt>
    <dgm:pt modelId="{0F903B28-BFDB-44E0-A751-495991F173D8}" type="sibTrans" cxnId="{4939AB1E-6921-452B-94F0-4542862928AE}">
      <dgm:prSet/>
      <dgm:spPr/>
      <dgm:t>
        <a:bodyPr/>
        <a:lstStyle/>
        <a:p>
          <a:endParaRPr lang="es-MX"/>
        </a:p>
      </dgm:t>
    </dgm:pt>
    <dgm:pt modelId="{E42D7DBF-0701-48A1-BCA5-1CE2C22E6A4E}" type="pres">
      <dgm:prSet presAssocID="{1BAD82E5-904C-4399-9BF9-C880946D6894}" presName="Name0" presStyleCnt="0">
        <dgm:presLayoutVars>
          <dgm:chPref val="1"/>
          <dgm:dir/>
          <dgm:animOne val="branch"/>
          <dgm:animLvl val="lvl"/>
          <dgm:resizeHandles val="exact"/>
        </dgm:presLayoutVars>
      </dgm:prSet>
      <dgm:spPr/>
      <dgm:t>
        <a:bodyPr/>
        <a:lstStyle/>
        <a:p>
          <a:endParaRPr lang="es-MX"/>
        </a:p>
      </dgm:t>
    </dgm:pt>
    <dgm:pt modelId="{60E99B01-8652-45BB-B555-207210495CB2}" type="pres">
      <dgm:prSet presAssocID="{95E8A5B6-4D02-4E92-9375-BE5399755485}" presName="root1" presStyleCnt="0"/>
      <dgm:spPr/>
    </dgm:pt>
    <dgm:pt modelId="{38B76B3A-CC37-47EE-94E5-B97660FD90A7}" type="pres">
      <dgm:prSet presAssocID="{95E8A5B6-4D02-4E92-9375-BE5399755485}" presName="LevelOneTextNode" presStyleLbl="node0" presStyleIdx="0" presStyleCnt="2">
        <dgm:presLayoutVars>
          <dgm:chPref val="3"/>
        </dgm:presLayoutVars>
      </dgm:prSet>
      <dgm:spPr/>
      <dgm:t>
        <a:bodyPr/>
        <a:lstStyle/>
        <a:p>
          <a:endParaRPr lang="es-MX"/>
        </a:p>
      </dgm:t>
    </dgm:pt>
    <dgm:pt modelId="{A00E9D50-8722-47F4-95DB-175B53720FFA}" type="pres">
      <dgm:prSet presAssocID="{95E8A5B6-4D02-4E92-9375-BE5399755485}" presName="level2hierChild" presStyleCnt="0"/>
      <dgm:spPr/>
    </dgm:pt>
    <dgm:pt modelId="{22AEC853-840F-43BA-AF58-16B4B74C3D14}" type="pres">
      <dgm:prSet presAssocID="{CEF6E1A6-2014-4104-9236-48026DD2E326}" presName="conn2-1" presStyleLbl="parChTrans1D2" presStyleIdx="0" presStyleCnt="6"/>
      <dgm:spPr/>
      <dgm:t>
        <a:bodyPr/>
        <a:lstStyle/>
        <a:p>
          <a:endParaRPr lang="es-MX"/>
        </a:p>
      </dgm:t>
    </dgm:pt>
    <dgm:pt modelId="{E97C867C-6D61-418F-8BBA-E1A5D16980B6}" type="pres">
      <dgm:prSet presAssocID="{CEF6E1A6-2014-4104-9236-48026DD2E326}" presName="connTx" presStyleLbl="parChTrans1D2" presStyleIdx="0" presStyleCnt="6"/>
      <dgm:spPr/>
      <dgm:t>
        <a:bodyPr/>
        <a:lstStyle/>
        <a:p>
          <a:endParaRPr lang="es-MX"/>
        </a:p>
      </dgm:t>
    </dgm:pt>
    <dgm:pt modelId="{82F48BCB-AE32-4A09-B12D-1331F5F0BAC5}" type="pres">
      <dgm:prSet presAssocID="{75AA4B34-B141-4D75-A8BF-5DFB74717AA8}" presName="root2" presStyleCnt="0"/>
      <dgm:spPr/>
    </dgm:pt>
    <dgm:pt modelId="{103B702D-0912-4112-9ECC-7263270753D2}" type="pres">
      <dgm:prSet presAssocID="{75AA4B34-B141-4D75-A8BF-5DFB74717AA8}" presName="LevelTwoTextNode" presStyleLbl="node2" presStyleIdx="0" presStyleCnt="6" custScaleX="701967">
        <dgm:presLayoutVars>
          <dgm:chPref val="3"/>
        </dgm:presLayoutVars>
      </dgm:prSet>
      <dgm:spPr/>
      <dgm:t>
        <a:bodyPr/>
        <a:lstStyle/>
        <a:p>
          <a:endParaRPr lang="es-MX"/>
        </a:p>
      </dgm:t>
    </dgm:pt>
    <dgm:pt modelId="{3C973D7E-9D9A-43D5-985E-5ACF15D39A01}" type="pres">
      <dgm:prSet presAssocID="{75AA4B34-B141-4D75-A8BF-5DFB74717AA8}" presName="level3hierChild" presStyleCnt="0"/>
      <dgm:spPr/>
    </dgm:pt>
    <dgm:pt modelId="{D6CDB925-C8C1-48EC-9850-225DF1881BDB}" type="pres">
      <dgm:prSet presAssocID="{057A5BEE-3B4B-4740-A762-96E908B5E92B}" presName="conn2-1" presStyleLbl="parChTrans1D2" presStyleIdx="1" presStyleCnt="6"/>
      <dgm:spPr/>
      <dgm:t>
        <a:bodyPr/>
        <a:lstStyle/>
        <a:p>
          <a:endParaRPr lang="es-MX"/>
        </a:p>
      </dgm:t>
    </dgm:pt>
    <dgm:pt modelId="{C07EFEC4-EEEB-4959-B96E-86C63F967608}" type="pres">
      <dgm:prSet presAssocID="{057A5BEE-3B4B-4740-A762-96E908B5E92B}" presName="connTx" presStyleLbl="parChTrans1D2" presStyleIdx="1" presStyleCnt="6"/>
      <dgm:spPr/>
      <dgm:t>
        <a:bodyPr/>
        <a:lstStyle/>
        <a:p>
          <a:endParaRPr lang="es-MX"/>
        </a:p>
      </dgm:t>
    </dgm:pt>
    <dgm:pt modelId="{1192E3B2-5F7D-489C-B48E-B3792A82360D}" type="pres">
      <dgm:prSet presAssocID="{02497F48-9750-4BFA-8E08-0C30A6E5D145}" presName="root2" presStyleCnt="0"/>
      <dgm:spPr/>
    </dgm:pt>
    <dgm:pt modelId="{8657C861-E076-4F8F-B71A-96B37152F442}" type="pres">
      <dgm:prSet presAssocID="{02497F48-9750-4BFA-8E08-0C30A6E5D145}" presName="LevelTwoTextNode" presStyleLbl="node2" presStyleIdx="1" presStyleCnt="6" custScaleX="698992">
        <dgm:presLayoutVars>
          <dgm:chPref val="3"/>
        </dgm:presLayoutVars>
      </dgm:prSet>
      <dgm:spPr/>
      <dgm:t>
        <a:bodyPr/>
        <a:lstStyle/>
        <a:p>
          <a:endParaRPr lang="es-MX"/>
        </a:p>
      </dgm:t>
    </dgm:pt>
    <dgm:pt modelId="{69B81A69-C6FC-4642-99D9-A94C6D915ED6}" type="pres">
      <dgm:prSet presAssocID="{02497F48-9750-4BFA-8E08-0C30A6E5D145}" presName="level3hierChild" presStyleCnt="0"/>
      <dgm:spPr/>
    </dgm:pt>
    <dgm:pt modelId="{A4C0825E-8432-4EB5-9A47-465D4D9CF2CD}" type="pres">
      <dgm:prSet presAssocID="{E51FA21A-76A8-4B72-9D30-C6524930D227}" presName="conn2-1" presStyleLbl="parChTrans1D2" presStyleIdx="2" presStyleCnt="6"/>
      <dgm:spPr/>
      <dgm:t>
        <a:bodyPr/>
        <a:lstStyle/>
        <a:p>
          <a:endParaRPr lang="es-MX"/>
        </a:p>
      </dgm:t>
    </dgm:pt>
    <dgm:pt modelId="{A4A44A75-E48B-4D3C-91B1-297D8D1D44F3}" type="pres">
      <dgm:prSet presAssocID="{E51FA21A-76A8-4B72-9D30-C6524930D227}" presName="connTx" presStyleLbl="parChTrans1D2" presStyleIdx="2" presStyleCnt="6"/>
      <dgm:spPr/>
      <dgm:t>
        <a:bodyPr/>
        <a:lstStyle/>
        <a:p>
          <a:endParaRPr lang="es-MX"/>
        </a:p>
      </dgm:t>
    </dgm:pt>
    <dgm:pt modelId="{71D3E88F-075F-45A3-817A-57AFCFFBBD2A}" type="pres">
      <dgm:prSet presAssocID="{FAB1E1DE-0210-4082-AEE6-EFA083B93100}" presName="root2" presStyleCnt="0"/>
      <dgm:spPr/>
    </dgm:pt>
    <dgm:pt modelId="{AE6BC937-D97A-4463-8024-E87E85D6269C}" type="pres">
      <dgm:prSet presAssocID="{FAB1E1DE-0210-4082-AEE6-EFA083B93100}" presName="LevelTwoTextNode" presStyleLbl="node2" presStyleIdx="2" presStyleCnt="6" custScaleX="698992">
        <dgm:presLayoutVars>
          <dgm:chPref val="3"/>
        </dgm:presLayoutVars>
      </dgm:prSet>
      <dgm:spPr/>
      <dgm:t>
        <a:bodyPr/>
        <a:lstStyle/>
        <a:p>
          <a:endParaRPr lang="es-MX"/>
        </a:p>
      </dgm:t>
    </dgm:pt>
    <dgm:pt modelId="{F1A6189D-B071-4D4A-9193-C8FDE83CAEDA}" type="pres">
      <dgm:prSet presAssocID="{FAB1E1DE-0210-4082-AEE6-EFA083B93100}" presName="level3hierChild" presStyleCnt="0"/>
      <dgm:spPr/>
    </dgm:pt>
    <dgm:pt modelId="{FBCA2BB4-9665-4DFE-9C6E-B2BAAFB44110}" type="pres">
      <dgm:prSet presAssocID="{E65D1EC4-7147-42B4-AA02-97C28E6A5546}" presName="root1" presStyleCnt="0"/>
      <dgm:spPr/>
    </dgm:pt>
    <dgm:pt modelId="{16C555CF-8FB9-4329-96C6-7DB6ACBBC155}" type="pres">
      <dgm:prSet presAssocID="{E65D1EC4-7147-42B4-AA02-97C28E6A5546}" presName="LevelOneTextNode" presStyleLbl="node0" presStyleIdx="1" presStyleCnt="2">
        <dgm:presLayoutVars>
          <dgm:chPref val="3"/>
        </dgm:presLayoutVars>
      </dgm:prSet>
      <dgm:spPr/>
      <dgm:t>
        <a:bodyPr/>
        <a:lstStyle/>
        <a:p>
          <a:endParaRPr lang="es-MX"/>
        </a:p>
      </dgm:t>
    </dgm:pt>
    <dgm:pt modelId="{AC459554-2FA0-4B75-A168-7E0867A1B8E2}" type="pres">
      <dgm:prSet presAssocID="{E65D1EC4-7147-42B4-AA02-97C28E6A5546}" presName="level2hierChild" presStyleCnt="0"/>
      <dgm:spPr/>
    </dgm:pt>
    <dgm:pt modelId="{0E541362-9311-4E87-AA28-D31D7A81DF79}" type="pres">
      <dgm:prSet presAssocID="{0927DED2-5D73-493C-9AD8-68500E7F77FF}" presName="conn2-1" presStyleLbl="parChTrans1D2" presStyleIdx="3" presStyleCnt="6"/>
      <dgm:spPr/>
      <dgm:t>
        <a:bodyPr/>
        <a:lstStyle/>
        <a:p>
          <a:endParaRPr lang="es-MX"/>
        </a:p>
      </dgm:t>
    </dgm:pt>
    <dgm:pt modelId="{8929E422-AD04-4016-A10B-84246244B1A0}" type="pres">
      <dgm:prSet presAssocID="{0927DED2-5D73-493C-9AD8-68500E7F77FF}" presName="connTx" presStyleLbl="parChTrans1D2" presStyleIdx="3" presStyleCnt="6"/>
      <dgm:spPr/>
      <dgm:t>
        <a:bodyPr/>
        <a:lstStyle/>
        <a:p>
          <a:endParaRPr lang="es-MX"/>
        </a:p>
      </dgm:t>
    </dgm:pt>
    <dgm:pt modelId="{303A8515-AB6D-4B3C-A6F8-F9FD7672B293}" type="pres">
      <dgm:prSet presAssocID="{9AB1BB28-555D-4D63-B581-2B7291786FF2}" presName="root2" presStyleCnt="0"/>
      <dgm:spPr/>
    </dgm:pt>
    <dgm:pt modelId="{898BBEF2-ABDE-4A7C-B9FF-E0CD295B6FBA}" type="pres">
      <dgm:prSet presAssocID="{9AB1BB28-555D-4D63-B581-2B7291786FF2}" presName="LevelTwoTextNode" presStyleLbl="node2" presStyleIdx="3" presStyleCnt="6" custScaleX="712236">
        <dgm:presLayoutVars>
          <dgm:chPref val="3"/>
        </dgm:presLayoutVars>
      </dgm:prSet>
      <dgm:spPr/>
      <dgm:t>
        <a:bodyPr/>
        <a:lstStyle/>
        <a:p>
          <a:endParaRPr lang="es-MX"/>
        </a:p>
      </dgm:t>
    </dgm:pt>
    <dgm:pt modelId="{6A3B650C-7A3F-4FE5-97F2-A68F149DDCF7}" type="pres">
      <dgm:prSet presAssocID="{9AB1BB28-555D-4D63-B581-2B7291786FF2}" presName="level3hierChild" presStyleCnt="0"/>
      <dgm:spPr/>
    </dgm:pt>
    <dgm:pt modelId="{EB3AA6DB-3A9D-4D7D-B0DD-3E3C8B098E41}" type="pres">
      <dgm:prSet presAssocID="{47B9227A-7574-4EB7-9C5A-4CD8691C2835}" presName="conn2-1" presStyleLbl="parChTrans1D2" presStyleIdx="4" presStyleCnt="6"/>
      <dgm:spPr/>
      <dgm:t>
        <a:bodyPr/>
        <a:lstStyle/>
        <a:p>
          <a:endParaRPr lang="es-MX"/>
        </a:p>
      </dgm:t>
    </dgm:pt>
    <dgm:pt modelId="{0ACB8E91-CC34-4E14-A188-9A4CDE7EF54B}" type="pres">
      <dgm:prSet presAssocID="{47B9227A-7574-4EB7-9C5A-4CD8691C2835}" presName="connTx" presStyleLbl="parChTrans1D2" presStyleIdx="4" presStyleCnt="6"/>
      <dgm:spPr/>
      <dgm:t>
        <a:bodyPr/>
        <a:lstStyle/>
        <a:p>
          <a:endParaRPr lang="es-MX"/>
        </a:p>
      </dgm:t>
    </dgm:pt>
    <dgm:pt modelId="{4A48DBC9-4F3D-4D46-B7B3-AC292A3C5C2F}" type="pres">
      <dgm:prSet presAssocID="{7079B718-6655-41E4-B5D4-F53C5DD16534}" presName="root2" presStyleCnt="0"/>
      <dgm:spPr/>
    </dgm:pt>
    <dgm:pt modelId="{791F553E-3343-4C68-B293-238525D11DFB}" type="pres">
      <dgm:prSet presAssocID="{7079B718-6655-41E4-B5D4-F53C5DD16534}" presName="LevelTwoTextNode" presStyleLbl="node2" presStyleIdx="4" presStyleCnt="6" custScaleX="713690" custScaleY="167310">
        <dgm:presLayoutVars>
          <dgm:chPref val="3"/>
        </dgm:presLayoutVars>
      </dgm:prSet>
      <dgm:spPr/>
      <dgm:t>
        <a:bodyPr/>
        <a:lstStyle/>
        <a:p>
          <a:endParaRPr lang="es-MX"/>
        </a:p>
      </dgm:t>
    </dgm:pt>
    <dgm:pt modelId="{09FFF972-8262-48A8-A7A6-ABFC1D0CC148}" type="pres">
      <dgm:prSet presAssocID="{7079B718-6655-41E4-B5D4-F53C5DD16534}" presName="level3hierChild" presStyleCnt="0"/>
      <dgm:spPr/>
    </dgm:pt>
    <dgm:pt modelId="{5AC1979D-8AB9-44C6-A27B-7D1A1A5C278C}" type="pres">
      <dgm:prSet presAssocID="{2DCE450B-BF8A-4758-8F73-C4919B345B67}" presName="conn2-1" presStyleLbl="parChTrans1D2" presStyleIdx="5" presStyleCnt="6"/>
      <dgm:spPr/>
      <dgm:t>
        <a:bodyPr/>
        <a:lstStyle/>
        <a:p>
          <a:endParaRPr lang="es-MX"/>
        </a:p>
      </dgm:t>
    </dgm:pt>
    <dgm:pt modelId="{8DB954A3-9CC5-425B-9A93-0ADEBB12D4FD}" type="pres">
      <dgm:prSet presAssocID="{2DCE450B-BF8A-4758-8F73-C4919B345B67}" presName="connTx" presStyleLbl="parChTrans1D2" presStyleIdx="5" presStyleCnt="6"/>
      <dgm:spPr/>
      <dgm:t>
        <a:bodyPr/>
        <a:lstStyle/>
        <a:p>
          <a:endParaRPr lang="es-MX"/>
        </a:p>
      </dgm:t>
    </dgm:pt>
    <dgm:pt modelId="{9C8F4CFE-AE53-4E80-93EB-9B1F4CA4DB52}" type="pres">
      <dgm:prSet presAssocID="{899C135A-C366-44A6-AB62-B9D6C7BA7018}" presName="root2" presStyleCnt="0"/>
      <dgm:spPr/>
    </dgm:pt>
    <dgm:pt modelId="{09DF19BE-564A-4A83-B69B-2A93B75882AE}" type="pres">
      <dgm:prSet presAssocID="{899C135A-C366-44A6-AB62-B9D6C7BA7018}" presName="LevelTwoTextNode" presStyleLbl="node2" presStyleIdx="5" presStyleCnt="6" custScaleX="708969">
        <dgm:presLayoutVars>
          <dgm:chPref val="3"/>
        </dgm:presLayoutVars>
      </dgm:prSet>
      <dgm:spPr/>
      <dgm:t>
        <a:bodyPr/>
        <a:lstStyle/>
        <a:p>
          <a:endParaRPr lang="es-MX"/>
        </a:p>
      </dgm:t>
    </dgm:pt>
    <dgm:pt modelId="{94E71424-7D4B-40EB-AFE0-1EB6A4437499}" type="pres">
      <dgm:prSet presAssocID="{899C135A-C366-44A6-AB62-B9D6C7BA7018}" presName="level3hierChild" presStyleCnt="0"/>
      <dgm:spPr/>
    </dgm:pt>
  </dgm:ptLst>
  <dgm:cxnLst>
    <dgm:cxn modelId="{B2E3C72D-270C-4EC1-8CD8-682802424920}" type="presOf" srcId="{9AB1BB28-555D-4D63-B581-2B7291786FF2}" destId="{898BBEF2-ABDE-4A7C-B9FF-E0CD295B6FBA}" srcOrd="0" destOrd="0" presId="urn:microsoft.com/office/officeart/2008/layout/HorizontalMultiLevelHierarchy"/>
    <dgm:cxn modelId="{7200BC96-9F9D-4558-947F-A15B32A0F792}" srcId="{95E8A5B6-4D02-4E92-9375-BE5399755485}" destId="{75AA4B34-B141-4D75-A8BF-5DFB74717AA8}" srcOrd="0" destOrd="0" parTransId="{CEF6E1A6-2014-4104-9236-48026DD2E326}" sibTransId="{40DAA586-3820-464D-9B2C-D9B0E49B52BA}"/>
    <dgm:cxn modelId="{1A42AE6D-CB77-48F2-8775-F94641A7C5E0}" type="presOf" srcId="{E51FA21A-76A8-4B72-9D30-C6524930D227}" destId="{A4A44A75-E48B-4D3C-91B1-297D8D1D44F3}" srcOrd="1" destOrd="0" presId="urn:microsoft.com/office/officeart/2008/layout/HorizontalMultiLevelHierarchy"/>
    <dgm:cxn modelId="{4939AB1E-6921-452B-94F0-4542862928AE}" srcId="{95E8A5B6-4D02-4E92-9375-BE5399755485}" destId="{02497F48-9750-4BFA-8E08-0C30A6E5D145}" srcOrd="1" destOrd="0" parTransId="{057A5BEE-3B4B-4740-A762-96E908B5E92B}" sibTransId="{0F903B28-BFDB-44E0-A751-495991F173D8}"/>
    <dgm:cxn modelId="{CF77A601-1582-43AD-A81D-3C880F8BB34F}" type="presOf" srcId="{E51FA21A-76A8-4B72-9D30-C6524930D227}" destId="{A4C0825E-8432-4EB5-9A47-465D4D9CF2CD}" srcOrd="0" destOrd="0" presId="urn:microsoft.com/office/officeart/2008/layout/HorizontalMultiLevelHierarchy"/>
    <dgm:cxn modelId="{FDD04424-51CC-4952-AB45-96A16F79EE5E}" type="presOf" srcId="{FAB1E1DE-0210-4082-AEE6-EFA083B93100}" destId="{AE6BC937-D97A-4463-8024-E87E85D6269C}" srcOrd="0" destOrd="0" presId="urn:microsoft.com/office/officeart/2008/layout/HorizontalMultiLevelHierarchy"/>
    <dgm:cxn modelId="{42727A52-D7CB-44E7-A12A-E76A356D5146}" type="presOf" srcId="{95E8A5B6-4D02-4E92-9375-BE5399755485}" destId="{38B76B3A-CC37-47EE-94E5-B97660FD90A7}" srcOrd="0" destOrd="0" presId="urn:microsoft.com/office/officeart/2008/layout/HorizontalMultiLevelHierarchy"/>
    <dgm:cxn modelId="{25C1C5C8-C2B3-45A6-9623-EF0808478216}" type="presOf" srcId="{0927DED2-5D73-493C-9AD8-68500E7F77FF}" destId="{0E541362-9311-4E87-AA28-D31D7A81DF79}" srcOrd="0" destOrd="0" presId="urn:microsoft.com/office/officeart/2008/layout/HorizontalMultiLevelHierarchy"/>
    <dgm:cxn modelId="{691A68B1-7DDC-4DD9-8CA0-FD43ECAB2EE6}" type="presOf" srcId="{2DCE450B-BF8A-4758-8F73-C4919B345B67}" destId="{8DB954A3-9CC5-425B-9A93-0ADEBB12D4FD}" srcOrd="1" destOrd="0" presId="urn:microsoft.com/office/officeart/2008/layout/HorizontalMultiLevelHierarchy"/>
    <dgm:cxn modelId="{823866AA-284E-4693-8D4E-111C4369B378}" type="presOf" srcId="{2DCE450B-BF8A-4758-8F73-C4919B345B67}" destId="{5AC1979D-8AB9-44C6-A27B-7D1A1A5C278C}" srcOrd="0" destOrd="0" presId="urn:microsoft.com/office/officeart/2008/layout/HorizontalMultiLevelHierarchy"/>
    <dgm:cxn modelId="{2F925AC2-84B2-4D0F-B22F-D9CE885F06D5}" type="presOf" srcId="{47B9227A-7574-4EB7-9C5A-4CD8691C2835}" destId="{EB3AA6DB-3A9D-4D7D-B0DD-3E3C8B098E41}" srcOrd="0" destOrd="0" presId="urn:microsoft.com/office/officeart/2008/layout/HorizontalMultiLevelHierarchy"/>
    <dgm:cxn modelId="{2C0B750E-D428-4815-826E-8B0DB350BFDD}" srcId="{95E8A5B6-4D02-4E92-9375-BE5399755485}" destId="{FAB1E1DE-0210-4082-AEE6-EFA083B93100}" srcOrd="2" destOrd="0" parTransId="{E51FA21A-76A8-4B72-9D30-C6524930D227}" sibTransId="{BB5E4A71-2726-4C6B-99B5-7D4D9D5A400B}"/>
    <dgm:cxn modelId="{9EFC05E0-77B9-4CEA-BEBA-4E18F4ACCA40}" type="presOf" srcId="{7079B718-6655-41E4-B5D4-F53C5DD16534}" destId="{791F553E-3343-4C68-B293-238525D11DFB}" srcOrd="0" destOrd="0" presId="urn:microsoft.com/office/officeart/2008/layout/HorizontalMultiLevelHierarchy"/>
    <dgm:cxn modelId="{552EFAE1-9DD3-486B-B984-022BC4BABBAC}" srcId="{E65D1EC4-7147-42B4-AA02-97C28E6A5546}" destId="{7079B718-6655-41E4-B5D4-F53C5DD16534}" srcOrd="1" destOrd="0" parTransId="{47B9227A-7574-4EB7-9C5A-4CD8691C2835}" sibTransId="{6034E2EF-6EAC-48D8-9321-94F71C4AE004}"/>
    <dgm:cxn modelId="{E3DDF68A-0BC2-4046-9E3D-D5B0CA6FC441}" srcId="{E65D1EC4-7147-42B4-AA02-97C28E6A5546}" destId="{899C135A-C366-44A6-AB62-B9D6C7BA7018}" srcOrd="2" destOrd="0" parTransId="{2DCE450B-BF8A-4758-8F73-C4919B345B67}" sibTransId="{78D42CD9-2F5B-4336-8C63-4F44D7DEAEE6}"/>
    <dgm:cxn modelId="{3ED035F1-A8BD-4BDE-A750-5D153FECCF38}" type="presOf" srcId="{057A5BEE-3B4B-4740-A762-96E908B5E92B}" destId="{C07EFEC4-EEEB-4959-B96E-86C63F967608}" srcOrd="1" destOrd="0" presId="urn:microsoft.com/office/officeart/2008/layout/HorizontalMultiLevelHierarchy"/>
    <dgm:cxn modelId="{B1152D6A-C3C9-4F4C-B16B-2E05630EF07B}" type="presOf" srcId="{1BAD82E5-904C-4399-9BF9-C880946D6894}" destId="{E42D7DBF-0701-48A1-BCA5-1CE2C22E6A4E}" srcOrd="0" destOrd="0" presId="urn:microsoft.com/office/officeart/2008/layout/HorizontalMultiLevelHierarchy"/>
    <dgm:cxn modelId="{E31E678E-0B16-45B0-8FA5-CB62EC760EE4}" type="presOf" srcId="{75AA4B34-B141-4D75-A8BF-5DFB74717AA8}" destId="{103B702D-0912-4112-9ECC-7263270753D2}" srcOrd="0" destOrd="0" presId="urn:microsoft.com/office/officeart/2008/layout/HorizontalMultiLevelHierarchy"/>
    <dgm:cxn modelId="{85804E80-81EB-42DE-ADA6-3F33D1825001}" type="presOf" srcId="{47B9227A-7574-4EB7-9C5A-4CD8691C2835}" destId="{0ACB8E91-CC34-4E14-A188-9A4CDE7EF54B}" srcOrd="1" destOrd="0" presId="urn:microsoft.com/office/officeart/2008/layout/HorizontalMultiLevelHierarchy"/>
    <dgm:cxn modelId="{BF16277D-976B-4726-A520-BF5AF9450176}" type="presOf" srcId="{0927DED2-5D73-493C-9AD8-68500E7F77FF}" destId="{8929E422-AD04-4016-A10B-84246244B1A0}" srcOrd="1" destOrd="0" presId="urn:microsoft.com/office/officeart/2008/layout/HorizontalMultiLevelHierarchy"/>
    <dgm:cxn modelId="{036ABC16-39A7-4ADA-B16C-77A2F793FECE}" type="presOf" srcId="{057A5BEE-3B4B-4740-A762-96E908B5E92B}" destId="{D6CDB925-C8C1-48EC-9850-225DF1881BDB}" srcOrd="0" destOrd="0" presId="urn:microsoft.com/office/officeart/2008/layout/HorizontalMultiLevelHierarchy"/>
    <dgm:cxn modelId="{A4E1D311-00A0-4D54-AE3F-0C7078ED0E33}" srcId="{E65D1EC4-7147-42B4-AA02-97C28E6A5546}" destId="{9AB1BB28-555D-4D63-B581-2B7291786FF2}" srcOrd="0" destOrd="0" parTransId="{0927DED2-5D73-493C-9AD8-68500E7F77FF}" sibTransId="{7002AF20-41D6-430F-9E9A-0D4A6DC40225}"/>
    <dgm:cxn modelId="{9F8423A2-6636-4E1D-B0CE-FC13A6F6C218}" srcId="{1BAD82E5-904C-4399-9BF9-C880946D6894}" destId="{95E8A5B6-4D02-4E92-9375-BE5399755485}" srcOrd="0" destOrd="0" parTransId="{4635D7D7-0BA9-47C0-A8A7-0D4389F48B1F}" sibTransId="{6E70C745-2EFB-4B16-BA1A-0BF6F4404A0D}"/>
    <dgm:cxn modelId="{2FD10425-4844-4126-B0C4-787751A62999}" type="presOf" srcId="{02497F48-9750-4BFA-8E08-0C30A6E5D145}" destId="{8657C861-E076-4F8F-B71A-96B37152F442}" srcOrd="0" destOrd="0" presId="urn:microsoft.com/office/officeart/2008/layout/HorizontalMultiLevelHierarchy"/>
    <dgm:cxn modelId="{EE48BBAC-E7DF-4DFD-BE6D-B4ECA34180C4}" type="presOf" srcId="{899C135A-C366-44A6-AB62-B9D6C7BA7018}" destId="{09DF19BE-564A-4A83-B69B-2A93B75882AE}" srcOrd="0" destOrd="0" presId="urn:microsoft.com/office/officeart/2008/layout/HorizontalMultiLevelHierarchy"/>
    <dgm:cxn modelId="{A8502B70-F028-4D31-94E8-2C99DE21652F}" type="presOf" srcId="{CEF6E1A6-2014-4104-9236-48026DD2E326}" destId="{E97C867C-6D61-418F-8BBA-E1A5D16980B6}" srcOrd="1" destOrd="0" presId="urn:microsoft.com/office/officeart/2008/layout/HorizontalMultiLevelHierarchy"/>
    <dgm:cxn modelId="{4A19B87C-20BB-4656-9E20-7675F873FD4C}" type="presOf" srcId="{E65D1EC4-7147-42B4-AA02-97C28E6A5546}" destId="{16C555CF-8FB9-4329-96C6-7DB6ACBBC155}" srcOrd="0" destOrd="0" presId="urn:microsoft.com/office/officeart/2008/layout/HorizontalMultiLevelHierarchy"/>
    <dgm:cxn modelId="{D66AD057-6671-4523-A675-0DBCD2E72450}" srcId="{1BAD82E5-904C-4399-9BF9-C880946D6894}" destId="{E65D1EC4-7147-42B4-AA02-97C28E6A5546}" srcOrd="1" destOrd="0" parTransId="{617C0297-E3DC-4E63-A93D-22AA2AC8875C}" sibTransId="{81AB9BE0-A107-4AF4-AB63-D3D3CE0C757C}"/>
    <dgm:cxn modelId="{99D3A4E7-1430-4CE0-861A-B802F1E4E010}" type="presOf" srcId="{CEF6E1A6-2014-4104-9236-48026DD2E326}" destId="{22AEC853-840F-43BA-AF58-16B4B74C3D14}" srcOrd="0" destOrd="0" presId="urn:microsoft.com/office/officeart/2008/layout/HorizontalMultiLevelHierarchy"/>
    <dgm:cxn modelId="{746913BC-2DB7-43CA-91F3-62AB7E39B45F}" type="presParOf" srcId="{E42D7DBF-0701-48A1-BCA5-1CE2C22E6A4E}" destId="{60E99B01-8652-45BB-B555-207210495CB2}" srcOrd="0" destOrd="0" presId="urn:microsoft.com/office/officeart/2008/layout/HorizontalMultiLevelHierarchy"/>
    <dgm:cxn modelId="{A0706D09-228E-4022-8D5F-8D208B6FA7DB}" type="presParOf" srcId="{60E99B01-8652-45BB-B555-207210495CB2}" destId="{38B76B3A-CC37-47EE-94E5-B97660FD90A7}" srcOrd="0" destOrd="0" presId="urn:microsoft.com/office/officeart/2008/layout/HorizontalMultiLevelHierarchy"/>
    <dgm:cxn modelId="{6F5EA518-AFFC-4F81-8C66-58725CAD68E0}" type="presParOf" srcId="{60E99B01-8652-45BB-B555-207210495CB2}" destId="{A00E9D50-8722-47F4-95DB-175B53720FFA}" srcOrd="1" destOrd="0" presId="urn:microsoft.com/office/officeart/2008/layout/HorizontalMultiLevelHierarchy"/>
    <dgm:cxn modelId="{5376FDCD-A81C-4871-B14A-41620B2A39F2}" type="presParOf" srcId="{A00E9D50-8722-47F4-95DB-175B53720FFA}" destId="{22AEC853-840F-43BA-AF58-16B4B74C3D14}" srcOrd="0" destOrd="0" presId="urn:microsoft.com/office/officeart/2008/layout/HorizontalMultiLevelHierarchy"/>
    <dgm:cxn modelId="{161CB139-5780-4743-8BD9-012E6E01565A}" type="presParOf" srcId="{22AEC853-840F-43BA-AF58-16B4B74C3D14}" destId="{E97C867C-6D61-418F-8BBA-E1A5D16980B6}" srcOrd="0" destOrd="0" presId="urn:microsoft.com/office/officeart/2008/layout/HorizontalMultiLevelHierarchy"/>
    <dgm:cxn modelId="{2BB57EB8-16C3-4E8A-BC5A-D9C92E6A5D9B}" type="presParOf" srcId="{A00E9D50-8722-47F4-95DB-175B53720FFA}" destId="{82F48BCB-AE32-4A09-B12D-1331F5F0BAC5}" srcOrd="1" destOrd="0" presId="urn:microsoft.com/office/officeart/2008/layout/HorizontalMultiLevelHierarchy"/>
    <dgm:cxn modelId="{82784192-DF31-419F-8805-658606C1F256}" type="presParOf" srcId="{82F48BCB-AE32-4A09-B12D-1331F5F0BAC5}" destId="{103B702D-0912-4112-9ECC-7263270753D2}" srcOrd="0" destOrd="0" presId="urn:microsoft.com/office/officeart/2008/layout/HorizontalMultiLevelHierarchy"/>
    <dgm:cxn modelId="{0F5C90E9-2009-441F-BB2E-B42EA90668C0}" type="presParOf" srcId="{82F48BCB-AE32-4A09-B12D-1331F5F0BAC5}" destId="{3C973D7E-9D9A-43D5-985E-5ACF15D39A01}" srcOrd="1" destOrd="0" presId="urn:microsoft.com/office/officeart/2008/layout/HorizontalMultiLevelHierarchy"/>
    <dgm:cxn modelId="{62C3B26D-DA62-4A97-BB6F-01B6A8877EE7}" type="presParOf" srcId="{A00E9D50-8722-47F4-95DB-175B53720FFA}" destId="{D6CDB925-C8C1-48EC-9850-225DF1881BDB}" srcOrd="2" destOrd="0" presId="urn:microsoft.com/office/officeart/2008/layout/HorizontalMultiLevelHierarchy"/>
    <dgm:cxn modelId="{7AABA1D2-F366-4232-8713-C679A0E82142}" type="presParOf" srcId="{D6CDB925-C8C1-48EC-9850-225DF1881BDB}" destId="{C07EFEC4-EEEB-4959-B96E-86C63F967608}" srcOrd="0" destOrd="0" presId="urn:microsoft.com/office/officeart/2008/layout/HorizontalMultiLevelHierarchy"/>
    <dgm:cxn modelId="{45644298-6BDB-452F-85F0-CE79C5528C6C}" type="presParOf" srcId="{A00E9D50-8722-47F4-95DB-175B53720FFA}" destId="{1192E3B2-5F7D-489C-B48E-B3792A82360D}" srcOrd="3" destOrd="0" presId="urn:microsoft.com/office/officeart/2008/layout/HorizontalMultiLevelHierarchy"/>
    <dgm:cxn modelId="{7F9E5452-B528-4808-861C-C362CA986842}" type="presParOf" srcId="{1192E3B2-5F7D-489C-B48E-B3792A82360D}" destId="{8657C861-E076-4F8F-B71A-96B37152F442}" srcOrd="0" destOrd="0" presId="urn:microsoft.com/office/officeart/2008/layout/HorizontalMultiLevelHierarchy"/>
    <dgm:cxn modelId="{BB750B93-5845-455C-9D36-FCC538F838A1}" type="presParOf" srcId="{1192E3B2-5F7D-489C-B48E-B3792A82360D}" destId="{69B81A69-C6FC-4642-99D9-A94C6D915ED6}" srcOrd="1" destOrd="0" presId="urn:microsoft.com/office/officeart/2008/layout/HorizontalMultiLevelHierarchy"/>
    <dgm:cxn modelId="{C250CC38-3336-41BC-A46A-24197DCABFE5}" type="presParOf" srcId="{A00E9D50-8722-47F4-95DB-175B53720FFA}" destId="{A4C0825E-8432-4EB5-9A47-465D4D9CF2CD}" srcOrd="4" destOrd="0" presId="urn:microsoft.com/office/officeart/2008/layout/HorizontalMultiLevelHierarchy"/>
    <dgm:cxn modelId="{BD1AE79F-3D3E-4203-B9C2-DDF5EF42C01D}" type="presParOf" srcId="{A4C0825E-8432-4EB5-9A47-465D4D9CF2CD}" destId="{A4A44A75-E48B-4D3C-91B1-297D8D1D44F3}" srcOrd="0" destOrd="0" presId="urn:microsoft.com/office/officeart/2008/layout/HorizontalMultiLevelHierarchy"/>
    <dgm:cxn modelId="{B9EBB765-6602-4982-9410-BEBB81C81137}" type="presParOf" srcId="{A00E9D50-8722-47F4-95DB-175B53720FFA}" destId="{71D3E88F-075F-45A3-817A-57AFCFFBBD2A}" srcOrd="5" destOrd="0" presId="urn:microsoft.com/office/officeart/2008/layout/HorizontalMultiLevelHierarchy"/>
    <dgm:cxn modelId="{92A5DB0C-A5F0-4BE4-8865-850D6BEBBCE8}" type="presParOf" srcId="{71D3E88F-075F-45A3-817A-57AFCFFBBD2A}" destId="{AE6BC937-D97A-4463-8024-E87E85D6269C}" srcOrd="0" destOrd="0" presId="urn:microsoft.com/office/officeart/2008/layout/HorizontalMultiLevelHierarchy"/>
    <dgm:cxn modelId="{36AC18FC-D497-4D36-BCFB-3F59DBACE4C2}" type="presParOf" srcId="{71D3E88F-075F-45A3-817A-57AFCFFBBD2A}" destId="{F1A6189D-B071-4D4A-9193-C8FDE83CAEDA}" srcOrd="1" destOrd="0" presId="urn:microsoft.com/office/officeart/2008/layout/HorizontalMultiLevelHierarchy"/>
    <dgm:cxn modelId="{498D7425-EF5F-4D6D-B797-922378B73C28}" type="presParOf" srcId="{E42D7DBF-0701-48A1-BCA5-1CE2C22E6A4E}" destId="{FBCA2BB4-9665-4DFE-9C6E-B2BAAFB44110}" srcOrd="1" destOrd="0" presId="urn:microsoft.com/office/officeart/2008/layout/HorizontalMultiLevelHierarchy"/>
    <dgm:cxn modelId="{DFC3F95B-F2A4-44F4-8FE5-A39A922844D6}" type="presParOf" srcId="{FBCA2BB4-9665-4DFE-9C6E-B2BAAFB44110}" destId="{16C555CF-8FB9-4329-96C6-7DB6ACBBC155}" srcOrd="0" destOrd="0" presId="urn:microsoft.com/office/officeart/2008/layout/HorizontalMultiLevelHierarchy"/>
    <dgm:cxn modelId="{89890913-15AE-420D-B3F1-0D8C3FDD45FF}" type="presParOf" srcId="{FBCA2BB4-9665-4DFE-9C6E-B2BAAFB44110}" destId="{AC459554-2FA0-4B75-A168-7E0867A1B8E2}" srcOrd="1" destOrd="0" presId="urn:microsoft.com/office/officeart/2008/layout/HorizontalMultiLevelHierarchy"/>
    <dgm:cxn modelId="{31301F65-07CF-49D5-90D7-033D7E0A3BCB}" type="presParOf" srcId="{AC459554-2FA0-4B75-A168-7E0867A1B8E2}" destId="{0E541362-9311-4E87-AA28-D31D7A81DF79}" srcOrd="0" destOrd="0" presId="urn:microsoft.com/office/officeart/2008/layout/HorizontalMultiLevelHierarchy"/>
    <dgm:cxn modelId="{62AF3C6A-00C9-4B9D-8300-521C3F8087DF}" type="presParOf" srcId="{0E541362-9311-4E87-AA28-D31D7A81DF79}" destId="{8929E422-AD04-4016-A10B-84246244B1A0}" srcOrd="0" destOrd="0" presId="urn:microsoft.com/office/officeart/2008/layout/HorizontalMultiLevelHierarchy"/>
    <dgm:cxn modelId="{FB5C0E1E-01F7-4DAC-9DAA-B4D89E44BE7D}" type="presParOf" srcId="{AC459554-2FA0-4B75-A168-7E0867A1B8E2}" destId="{303A8515-AB6D-4B3C-A6F8-F9FD7672B293}" srcOrd="1" destOrd="0" presId="urn:microsoft.com/office/officeart/2008/layout/HorizontalMultiLevelHierarchy"/>
    <dgm:cxn modelId="{C3A420FE-D7BF-4A9B-A73D-9C0645051DA3}" type="presParOf" srcId="{303A8515-AB6D-4B3C-A6F8-F9FD7672B293}" destId="{898BBEF2-ABDE-4A7C-B9FF-E0CD295B6FBA}" srcOrd="0" destOrd="0" presId="urn:microsoft.com/office/officeart/2008/layout/HorizontalMultiLevelHierarchy"/>
    <dgm:cxn modelId="{E392C99E-A943-4C97-9848-9FA41B892602}" type="presParOf" srcId="{303A8515-AB6D-4B3C-A6F8-F9FD7672B293}" destId="{6A3B650C-7A3F-4FE5-97F2-A68F149DDCF7}" srcOrd="1" destOrd="0" presId="urn:microsoft.com/office/officeart/2008/layout/HorizontalMultiLevelHierarchy"/>
    <dgm:cxn modelId="{CE4A72D0-B4F3-45ED-8848-E4E06C7BBA8E}" type="presParOf" srcId="{AC459554-2FA0-4B75-A168-7E0867A1B8E2}" destId="{EB3AA6DB-3A9D-4D7D-B0DD-3E3C8B098E41}" srcOrd="2" destOrd="0" presId="urn:microsoft.com/office/officeart/2008/layout/HorizontalMultiLevelHierarchy"/>
    <dgm:cxn modelId="{D16859A5-7C1D-4D9A-9355-A789E0FF9795}" type="presParOf" srcId="{EB3AA6DB-3A9D-4D7D-B0DD-3E3C8B098E41}" destId="{0ACB8E91-CC34-4E14-A188-9A4CDE7EF54B}" srcOrd="0" destOrd="0" presId="urn:microsoft.com/office/officeart/2008/layout/HorizontalMultiLevelHierarchy"/>
    <dgm:cxn modelId="{51798CB1-1DAD-4A2C-8209-21AA6CE0D05E}" type="presParOf" srcId="{AC459554-2FA0-4B75-A168-7E0867A1B8E2}" destId="{4A48DBC9-4F3D-4D46-B7B3-AC292A3C5C2F}" srcOrd="3" destOrd="0" presId="urn:microsoft.com/office/officeart/2008/layout/HorizontalMultiLevelHierarchy"/>
    <dgm:cxn modelId="{2A099F30-594D-4FF2-891E-E01B3561811B}" type="presParOf" srcId="{4A48DBC9-4F3D-4D46-B7B3-AC292A3C5C2F}" destId="{791F553E-3343-4C68-B293-238525D11DFB}" srcOrd="0" destOrd="0" presId="urn:microsoft.com/office/officeart/2008/layout/HorizontalMultiLevelHierarchy"/>
    <dgm:cxn modelId="{DB73ACA4-815D-4068-A6B5-10F69F61F581}" type="presParOf" srcId="{4A48DBC9-4F3D-4D46-B7B3-AC292A3C5C2F}" destId="{09FFF972-8262-48A8-A7A6-ABFC1D0CC148}" srcOrd="1" destOrd="0" presId="urn:microsoft.com/office/officeart/2008/layout/HorizontalMultiLevelHierarchy"/>
    <dgm:cxn modelId="{95784CD4-A990-4C3C-9768-A28794BF463E}" type="presParOf" srcId="{AC459554-2FA0-4B75-A168-7E0867A1B8E2}" destId="{5AC1979D-8AB9-44C6-A27B-7D1A1A5C278C}" srcOrd="4" destOrd="0" presId="urn:microsoft.com/office/officeart/2008/layout/HorizontalMultiLevelHierarchy"/>
    <dgm:cxn modelId="{A9A12768-2758-4B1B-BAB4-A03F5FE1ED7E}" type="presParOf" srcId="{5AC1979D-8AB9-44C6-A27B-7D1A1A5C278C}" destId="{8DB954A3-9CC5-425B-9A93-0ADEBB12D4FD}" srcOrd="0" destOrd="0" presId="urn:microsoft.com/office/officeart/2008/layout/HorizontalMultiLevelHierarchy"/>
    <dgm:cxn modelId="{0AA2251E-558F-4190-A199-6C851CE63EDB}" type="presParOf" srcId="{AC459554-2FA0-4B75-A168-7E0867A1B8E2}" destId="{9C8F4CFE-AE53-4E80-93EB-9B1F4CA4DB52}" srcOrd="5" destOrd="0" presId="urn:microsoft.com/office/officeart/2008/layout/HorizontalMultiLevelHierarchy"/>
    <dgm:cxn modelId="{9921066F-0F57-4833-ADDB-F15305B1103B}" type="presParOf" srcId="{9C8F4CFE-AE53-4E80-93EB-9B1F4CA4DB52}" destId="{09DF19BE-564A-4A83-B69B-2A93B75882AE}" srcOrd="0" destOrd="0" presId="urn:microsoft.com/office/officeart/2008/layout/HorizontalMultiLevelHierarchy"/>
    <dgm:cxn modelId="{664CABEC-9074-4DDC-9B6B-10D9A34D46CC}" type="presParOf" srcId="{9C8F4CFE-AE53-4E80-93EB-9B1F4CA4DB52}" destId="{94E71424-7D4B-40EB-AFE0-1EB6A443749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595A23-28DB-4BC2-A941-E66419A26B9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D7567A1A-5543-4EBF-B671-6C8D22267668}">
      <dgm:prSet phldrT="[Texto]"/>
      <dgm:spPr/>
      <dgm:t>
        <a:bodyPr/>
        <a:lstStyle/>
        <a:p>
          <a:r>
            <a:rPr lang="es-MX" dirty="0" smtClean="0"/>
            <a:t>Capital o Valor presente</a:t>
          </a:r>
          <a:endParaRPr lang="es-MX" dirty="0"/>
        </a:p>
      </dgm:t>
    </dgm:pt>
    <dgm:pt modelId="{FEA1A895-A3EA-465C-B748-056AAB281A9C}" type="parTrans" cxnId="{EC8F61F4-DE2C-4914-9843-630EC470FFB2}">
      <dgm:prSet/>
      <dgm:spPr/>
      <dgm:t>
        <a:bodyPr/>
        <a:lstStyle/>
        <a:p>
          <a:endParaRPr lang="es-MX"/>
        </a:p>
      </dgm:t>
    </dgm:pt>
    <dgm:pt modelId="{B2E2E7DA-FE80-46B6-AA9D-92C8B06E4E6F}" type="sibTrans" cxnId="{EC8F61F4-DE2C-4914-9843-630EC470FFB2}">
      <dgm:prSet/>
      <dgm:spPr/>
      <dgm:t>
        <a:bodyPr/>
        <a:lstStyle/>
        <a:p>
          <a:endParaRPr lang="es-MX"/>
        </a:p>
      </dgm:t>
    </dgm:pt>
    <dgm:pt modelId="{A693CB00-E780-47F3-B205-7F4D6AC39A47}">
      <dgm:prSet phldrT="[Texto]"/>
      <dgm:spPr/>
      <dgm:t>
        <a:bodyPr/>
        <a:lstStyle/>
        <a:p>
          <a:r>
            <a:rPr lang="es-MX" dirty="0" smtClean="0"/>
            <a:t>Dinero inicial. Prestado o invertido</a:t>
          </a:r>
          <a:endParaRPr lang="es-MX" dirty="0"/>
        </a:p>
      </dgm:t>
    </dgm:pt>
    <dgm:pt modelId="{7C47197F-9ECD-44DC-9E55-06B4BA65B24E}" type="parTrans" cxnId="{6D423EDD-E01C-41A9-B46E-A07A001B9FD0}">
      <dgm:prSet/>
      <dgm:spPr/>
      <dgm:t>
        <a:bodyPr/>
        <a:lstStyle/>
        <a:p>
          <a:endParaRPr lang="es-MX"/>
        </a:p>
      </dgm:t>
    </dgm:pt>
    <dgm:pt modelId="{A2D4A5EC-C2F9-485B-A9EB-2AF0FDF010D3}" type="sibTrans" cxnId="{6D423EDD-E01C-41A9-B46E-A07A001B9FD0}">
      <dgm:prSet/>
      <dgm:spPr/>
      <dgm:t>
        <a:bodyPr/>
        <a:lstStyle/>
        <a:p>
          <a:endParaRPr lang="es-MX"/>
        </a:p>
      </dgm:t>
    </dgm:pt>
    <dgm:pt modelId="{0321D769-82B0-46B1-A257-0EAF0DD8BB59}">
      <dgm:prSet phldrT="[Texto]"/>
      <dgm:spPr/>
      <dgm:t>
        <a:bodyPr/>
        <a:lstStyle/>
        <a:p>
          <a:r>
            <a:rPr lang="es-MX" dirty="0" smtClean="0"/>
            <a:t>Monto o valor futuro</a:t>
          </a:r>
          <a:endParaRPr lang="es-MX" dirty="0"/>
        </a:p>
      </dgm:t>
    </dgm:pt>
    <dgm:pt modelId="{8EAA0B0E-4698-41C6-8ADC-1F2BF0E4F9E3}" type="parTrans" cxnId="{8FAC52DC-090A-499E-9C37-0BAF1FF17423}">
      <dgm:prSet/>
      <dgm:spPr/>
      <dgm:t>
        <a:bodyPr/>
        <a:lstStyle/>
        <a:p>
          <a:endParaRPr lang="es-MX"/>
        </a:p>
      </dgm:t>
    </dgm:pt>
    <dgm:pt modelId="{0163C50D-0322-4BEA-8D7D-E5D9995984BC}" type="sibTrans" cxnId="{8FAC52DC-090A-499E-9C37-0BAF1FF17423}">
      <dgm:prSet/>
      <dgm:spPr/>
      <dgm:t>
        <a:bodyPr/>
        <a:lstStyle/>
        <a:p>
          <a:endParaRPr lang="es-MX"/>
        </a:p>
      </dgm:t>
    </dgm:pt>
    <dgm:pt modelId="{A89419BC-53C9-49C9-A13A-4E0E49E068CD}">
      <dgm:prSet phldrT="[Texto]"/>
      <dgm:spPr/>
      <dgm:t>
        <a:bodyPr/>
        <a:lstStyle/>
        <a:p>
          <a:r>
            <a:rPr lang="es-MX" dirty="0" smtClean="0"/>
            <a:t>Dinero final. Que suma el capital y los intereses</a:t>
          </a:r>
          <a:endParaRPr lang="es-MX" dirty="0"/>
        </a:p>
      </dgm:t>
    </dgm:pt>
    <dgm:pt modelId="{A453FF4F-8165-44CD-8938-BCF630C010E0}" type="parTrans" cxnId="{3506E3B1-72E3-4660-AC9F-21F2911E4A2B}">
      <dgm:prSet/>
      <dgm:spPr/>
      <dgm:t>
        <a:bodyPr/>
        <a:lstStyle/>
        <a:p>
          <a:endParaRPr lang="es-MX"/>
        </a:p>
      </dgm:t>
    </dgm:pt>
    <dgm:pt modelId="{E20E0F91-217D-4266-A480-9C2791687054}" type="sibTrans" cxnId="{3506E3B1-72E3-4660-AC9F-21F2911E4A2B}">
      <dgm:prSet/>
      <dgm:spPr/>
      <dgm:t>
        <a:bodyPr/>
        <a:lstStyle/>
        <a:p>
          <a:endParaRPr lang="es-MX"/>
        </a:p>
      </dgm:t>
    </dgm:pt>
    <dgm:pt modelId="{59A6D989-9F17-4A6A-AC05-EF46DF715E39}" type="pres">
      <dgm:prSet presAssocID="{7E595A23-28DB-4BC2-A941-E66419A26B94}" presName="Name0" presStyleCnt="0">
        <dgm:presLayoutVars>
          <dgm:dir/>
          <dgm:animLvl val="lvl"/>
          <dgm:resizeHandles/>
        </dgm:presLayoutVars>
      </dgm:prSet>
      <dgm:spPr/>
      <dgm:t>
        <a:bodyPr/>
        <a:lstStyle/>
        <a:p>
          <a:endParaRPr lang="es-MX"/>
        </a:p>
      </dgm:t>
    </dgm:pt>
    <dgm:pt modelId="{79EF86C5-E991-40EB-8750-F2C54400E3A1}" type="pres">
      <dgm:prSet presAssocID="{D7567A1A-5543-4EBF-B671-6C8D22267668}" presName="linNode" presStyleCnt="0"/>
      <dgm:spPr/>
    </dgm:pt>
    <dgm:pt modelId="{1831B42D-4ECA-486C-8794-ACC5C9A61C02}" type="pres">
      <dgm:prSet presAssocID="{D7567A1A-5543-4EBF-B671-6C8D22267668}" presName="parentShp" presStyleLbl="node1" presStyleIdx="0" presStyleCnt="2">
        <dgm:presLayoutVars>
          <dgm:bulletEnabled val="1"/>
        </dgm:presLayoutVars>
      </dgm:prSet>
      <dgm:spPr/>
      <dgm:t>
        <a:bodyPr/>
        <a:lstStyle/>
        <a:p>
          <a:endParaRPr lang="es-MX"/>
        </a:p>
      </dgm:t>
    </dgm:pt>
    <dgm:pt modelId="{FFE04BE0-DFFB-4BD7-BE27-4E507429F579}" type="pres">
      <dgm:prSet presAssocID="{D7567A1A-5543-4EBF-B671-6C8D22267668}" presName="childShp" presStyleLbl="bgAccFollowNode1" presStyleIdx="0" presStyleCnt="2">
        <dgm:presLayoutVars>
          <dgm:bulletEnabled val="1"/>
        </dgm:presLayoutVars>
      </dgm:prSet>
      <dgm:spPr/>
      <dgm:t>
        <a:bodyPr/>
        <a:lstStyle/>
        <a:p>
          <a:endParaRPr lang="es-MX"/>
        </a:p>
      </dgm:t>
    </dgm:pt>
    <dgm:pt modelId="{551FEF46-51C7-40A8-8132-8291082247D7}" type="pres">
      <dgm:prSet presAssocID="{B2E2E7DA-FE80-46B6-AA9D-92C8B06E4E6F}" presName="spacing" presStyleCnt="0"/>
      <dgm:spPr/>
    </dgm:pt>
    <dgm:pt modelId="{1CAF00B0-27DA-403F-9D57-1E88785FE75D}" type="pres">
      <dgm:prSet presAssocID="{0321D769-82B0-46B1-A257-0EAF0DD8BB59}" presName="linNode" presStyleCnt="0"/>
      <dgm:spPr/>
    </dgm:pt>
    <dgm:pt modelId="{79B9EC6E-1178-4996-A98D-CA3A84B8F30C}" type="pres">
      <dgm:prSet presAssocID="{0321D769-82B0-46B1-A257-0EAF0DD8BB59}" presName="parentShp" presStyleLbl="node1" presStyleIdx="1" presStyleCnt="2">
        <dgm:presLayoutVars>
          <dgm:bulletEnabled val="1"/>
        </dgm:presLayoutVars>
      </dgm:prSet>
      <dgm:spPr/>
      <dgm:t>
        <a:bodyPr/>
        <a:lstStyle/>
        <a:p>
          <a:endParaRPr lang="es-MX"/>
        </a:p>
      </dgm:t>
    </dgm:pt>
    <dgm:pt modelId="{6CE20776-225C-4009-9288-C8F0D73B3CBE}" type="pres">
      <dgm:prSet presAssocID="{0321D769-82B0-46B1-A257-0EAF0DD8BB59}" presName="childShp" presStyleLbl="bgAccFollowNode1" presStyleIdx="1" presStyleCnt="2">
        <dgm:presLayoutVars>
          <dgm:bulletEnabled val="1"/>
        </dgm:presLayoutVars>
      </dgm:prSet>
      <dgm:spPr/>
      <dgm:t>
        <a:bodyPr/>
        <a:lstStyle/>
        <a:p>
          <a:endParaRPr lang="es-MX"/>
        </a:p>
      </dgm:t>
    </dgm:pt>
  </dgm:ptLst>
  <dgm:cxnLst>
    <dgm:cxn modelId="{6D423EDD-E01C-41A9-B46E-A07A001B9FD0}" srcId="{D7567A1A-5543-4EBF-B671-6C8D22267668}" destId="{A693CB00-E780-47F3-B205-7F4D6AC39A47}" srcOrd="0" destOrd="0" parTransId="{7C47197F-9ECD-44DC-9E55-06B4BA65B24E}" sibTransId="{A2D4A5EC-C2F9-485B-A9EB-2AF0FDF010D3}"/>
    <dgm:cxn modelId="{33EE89F5-013C-485B-BF57-DA18A9B60E76}" type="presOf" srcId="{A89419BC-53C9-49C9-A13A-4E0E49E068CD}" destId="{6CE20776-225C-4009-9288-C8F0D73B3CBE}" srcOrd="0" destOrd="0" presId="urn:microsoft.com/office/officeart/2005/8/layout/vList6"/>
    <dgm:cxn modelId="{4BCE2508-ACA3-4FEA-8B53-A8C68E7078C6}" type="presOf" srcId="{0321D769-82B0-46B1-A257-0EAF0DD8BB59}" destId="{79B9EC6E-1178-4996-A98D-CA3A84B8F30C}" srcOrd="0" destOrd="0" presId="urn:microsoft.com/office/officeart/2005/8/layout/vList6"/>
    <dgm:cxn modelId="{8FAC52DC-090A-499E-9C37-0BAF1FF17423}" srcId="{7E595A23-28DB-4BC2-A941-E66419A26B94}" destId="{0321D769-82B0-46B1-A257-0EAF0DD8BB59}" srcOrd="1" destOrd="0" parTransId="{8EAA0B0E-4698-41C6-8ADC-1F2BF0E4F9E3}" sibTransId="{0163C50D-0322-4BEA-8D7D-E5D9995984BC}"/>
    <dgm:cxn modelId="{A3742754-8A5B-4F51-B2CE-8CB7C5B421B7}" type="presOf" srcId="{D7567A1A-5543-4EBF-B671-6C8D22267668}" destId="{1831B42D-4ECA-486C-8794-ACC5C9A61C02}" srcOrd="0" destOrd="0" presId="urn:microsoft.com/office/officeart/2005/8/layout/vList6"/>
    <dgm:cxn modelId="{D6CC18F0-CE9A-4BD5-B601-CEAD293FB560}" type="presOf" srcId="{A693CB00-E780-47F3-B205-7F4D6AC39A47}" destId="{FFE04BE0-DFFB-4BD7-BE27-4E507429F579}" srcOrd="0" destOrd="0" presId="urn:microsoft.com/office/officeart/2005/8/layout/vList6"/>
    <dgm:cxn modelId="{FC787A47-D497-45AF-9E08-4E96A363B782}" type="presOf" srcId="{7E595A23-28DB-4BC2-A941-E66419A26B94}" destId="{59A6D989-9F17-4A6A-AC05-EF46DF715E39}" srcOrd="0" destOrd="0" presId="urn:microsoft.com/office/officeart/2005/8/layout/vList6"/>
    <dgm:cxn modelId="{3506E3B1-72E3-4660-AC9F-21F2911E4A2B}" srcId="{0321D769-82B0-46B1-A257-0EAF0DD8BB59}" destId="{A89419BC-53C9-49C9-A13A-4E0E49E068CD}" srcOrd="0" destOrd="0" parTransId="{A453FF4F-8165-44CD-8938-BCF630C010E0}" sibTransId="{E20E0F91-217D-4266-A480-9C2791687054}"/>
    <dgm:cxn modelId="{EC8F61F4-DE2C-4914-9843-630EC470FFB2}" srcId="{7E595A23-28DB-4BC2-A941-E66419A26B94}" destId="{D7567A1A-5543-4EBF-B671-6C8D22267668}" srcOrd="0" destOrd="0" parTransId="{FEA1A895-A3EA-465C-B748-056AAB281A9C}" sibTransId="{B2E2E7DA-FE80-46B6-AA9D-92C8B06E4E6F}"/>
    <dgm:cxn modelId="{D3A44B0D-4ED3-404A-965E-D954CD7FDD6A}" type="presParOf" srcId="{59A6D989-9F17-4A6A-AC05-EF46DF715E39}" destId="{79EF86C5-E991-40EB-8750-F2C54400E3A1}" srcOrd="0" destOrd="0" presId="urn:microsoft.com/office/officeart/2005/8/layout/vList6"/>
    <dgm:cxn modelId="{5BF995DC-610C-4907-83C2-E284E0CF6F9F}" type="presParOf" srcId="{79EF86C5-E991-40EB-8750-F2C54400E3A1}" destId="{1831B42D-4ECA-486C-8794-ACC5C9A61C02}" srcOrd="0" destOrd="0" presId="urn:microsoft.com/office/officeart/2005/8/layout/vList6"/>
    <dgm:cxn modelId="{C12A10D8-65DB-41C2-873F-7BDDFD7A0F99}" type="presParOf" srcId="{79EF86C5-E991-40EB-8750-F2C54400E3A1}" destId="{FFE04BE0-DFFB-4BD7-BE27-4E507429F579}" srcOrd="1" destOrd="0" presId="urn:microsoft.com/office/officeart/2005/8/layout/vList6"/>
    <dgm:cxn modelId="{ACA13914-9939-49CE-8C4D-424108AC4D9F}" type="presParOf" srcId="{59A6D989-9F17-4A6A-AC05-EF46DF715E39}" destId="{551FEF46-51C7-40A8-8132-8291082247D7}" srcOrd="1" destOrd="0" presId="urn:microsoft.com/office/officeart/2005/8/layout/vList6"/>
    <dgm:cxn modelId="{474A4FE7-286A-42DB-9CF4-63E1E5A1269B}" type="presParOf" srcId="{59A6D989-9F17-4A6A-AC05-EF46DF715E39}" destId="{1CAF00B0-27DA-403F-9D57-1E88785FE75D}" srcOrd="2" destOrd="0" presId="urn:microsoft.com/office/officeart/2005/8/layout/vList6"/>
    <dgm:cxn modelId="{F2A194E5-288F-4C90-9D6C-D5BD9FBD6E2C}" type="presParOf" srcId="{1CAF00B0-27DA-403F-9D57-1E88785FE75D}" destId="{79B9EC6E-1178-4996-A98D-CA3A84B8F30C}" srcOrd="0" destOrd="0" presId="urn:microsoft.com/office/officeart/2005/8/layout/vList6"/>
    <dgm:cxn modelId="{683E2131-5EFF-4DD9-BF4F-79151C47F69C}" type="presParOf" srcId="{1CAF00B0-27DA-403F-9D57-1E88785FE75D}" destId="{6CE20776-225C-4009-9288-C8F0D73B3C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A495FBB-D757-4545-BF5D-832F4C55D57E}"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B94BE58B-B861-4F86-AEF0-8FEFEF4B8853}">
      <dgm:prSet phldrT="[Texto]"/>
      <dgm:spPr/>
      <dgm:t>
        <a:bodyPr/>
        <a:lstStyle/>
        <a:p>
          <a:r>
            <a:rPr lang="es-MX" dirty="0" smtClean="0"/>
            <a:t>Progresiones aritméticas</a:t>
          </a:r>
          <a:endParaRPr lang="es-MX" dirty="0"/>
        </a:p>
      </dgm:t>
    </dgm:pt>
    <dgm:pt modelId="{E5AF1FDA-0F0D-4291-AAC8-A87ECADB1F15}" type="parTrans" cxnId="{BB5087DF-4EA6-4C7C-AE99-73D89B256A37}">
      <dgm:prSet/>
      <dgm:spPr/>
      <dgm:t>
        <a:bodyPr/>
        <a:lstStyle/>
        <a:p>
          <a:endParaRPr lang="es-MX"/>
        </a:p>
      </dgm:t>
    </dgm:pt>
    <dgm:pt modelId="{DB8E1CA4-034A-4701-A3C3-378C1091EFF0}" type="sibTrans" cxnId="{BB5087DF-4EA6-4C7C-AE99-73D89B256A37}">
      <dgm:prSet/>
      <dgm:spPr/>
      <dgm:t>
        <a:bodyPr/>
        <a:lstStyle/>
        <a:p>
          <a:endParaRPr lang="es-MX"/>
        </a:p>
      </dgm:t>
    </dgm:pt>
    <dgm:pt modelId="{AF446384-1362-4C1A-A1BB-8CE1E2F4A57B}">
      <dgm:prSet phldrT="[Texto]"/>
      <dgm:spPr/>
      <dgm:t>
        <a:bodyPr/>
        <a:lstStyle/>
        <a:p>
          <a:r>
            <a:rPr lang="es-MX" dirty="0" smtClean="0"/>
            <a:t>Interés simple</a:t>
          </a:r>
          <a:endParaRPr lang="es-MX" dirty="0"/>
        </a:p>
      </dgm:t>
    </dgm:pt>
    <dgm:pt modelId="{D188778B-9ECD-4F39-8233-BAC5D63C3E00}" type="parTrans" cxnId="{4B27BCA7-FC6C-41EF-BAE3-EC671ED0D10A}">
      <dgm:prSet/>
      <dgm:spPr/>
      <dgm:t>
        <a:bodyPr/>
        <a:lstStyle/>
        <a:p>
          <a:endParaRPr lang="es-MX"/>
        </a:p>
      </dgm:t>
    </dgm:pt>
    <dgm:pt modelId="{4CC79C48-153D-430B-8745-FCACB4330294}" type="sibTrans" cxnId="{4B27BCA7-FC6C-41EF-BAE3-EC671ED0D10A}">
      <dgm:prSet/>
      <dgm:spPr/>
      <dgm:t>
        <a:bodyPr/>
        <a:lstStyle/>
        <a:p>
          <a:endParaRPr lang="es-MX"/>
        </a:p>
      </dgm:t>
    </dgm:pt>
    <dgm:pt modelId="{FD884413-A75D-4443-8A52-39A72B74B858}" type="pres">
      <dgm:prSet presAssocID="{6A495FBB-D757-4545-BF5D-832F4C55D57E}" presName="Name0" presStyleCnt="0">
        <dgm:presLayoutVars>
          <dgm:chMax val="7"/>
          <dgm:chPref val="7"/>
          <dgm:dir/>
          <dgm:animLvl val="lvl"/>
        </dgm:presLayoutVars>
      </dgm:prSet>
      <dgm:spPr/>
      <dgm:t>
        <a:bodyPr/>
        <a:lstStyle/>
        <a:p>
          <a:endParaRPr lang="es-MX"/>
        </a:p>
      </dgm:t>
    </dgm:pt>
    <dgm:pt modelId="{2DFB3470-9497-4783-B235-336A23FBE63E}" type="pres">
      <dgm:prSet presAssocID="{B94BE58B-B861-4F86-AEF0-8FEFEF4B8853}" presName="Accent1" presStyleCnt="0"/>
      <dgm:spPr/>
    </dgm:pt>
    <dgm:pt modelId="{1204F032-48E5-4B26-860A-C1D6527A6CF1}" type="pres">
      <dgm:prSet presAssocID="{B94BE58B-B861-4F86-AEF0-8FEFEF4B8853}" presName="Accent" presStyleLbl="node1" presStyleIdx="0" presStyleCnt="2"/>
      <dgm:spPr/>
    </dgm:pt>
    <dgm:pt modelId="{C8A6965D-4B77-47A3-AA3C-663455B54FB2}" type="pres">
      <dgm:prSet presAssocID="{B94BE58B-B861-4F86-AEF0-8FEFEF4B8853}" presName="Parent1" presStyleLbl="revTx" presStyleIdx="0" presStyleCnt="2">
        <dgm:presLayoutVars>
          <dgm:chMax val="1"/>
          <dgm:chPref val="1"/>
          <dgm:bulletEnabled val="1"/>
        </dgm:presLayoutVars>
      </dgm:prSet>
      <dgm:spPr/>
      <dgm:t>
        <a:bodyPr/>
        <a:lstStyle/>
        <a:p>
          <a:endParaRPr lang="es-MX"/>
        </a:p>
      </dgm:t>
    </dgm:pt>
    <dgm:pt modelId="{FE898699-55F2-496D-81CC-BD95D2BE379C}" type="pres">
      <dgm:prSet presAssocID="{AF446384-1362-4C1A-A1BB-8CE1E2F4A57B}" presName="Accent2" presStyleCnt="0"/>
      <dgm:spPr/>
    </dgm:pt>
    <dgm:pt modelId="{B39EC841-2E9A-4438-A29C-2F31831FC280}" type="pres">
      <dgm:prSet presAssocID="{AF446384-1362-4C1A-A1BB-8CE1E2F4A57B}" presName="Accent" presStyleLbl="node1" presStyleIdx="1" presStyleCnt="2"/>
      <dgm:spPr/>
    </dgm:pt>
    <dgm:pt modelId="{B8B9916B-4C8C-4BA4-8DEE-D7733E29B1B4}" type="pres">
      <dgm:prSet presAssocID="{AF446384-1362-4C1A-A1BB-8CE1E2F4A57B}" presName="Parent2" presStyleLbl="revTx" presStyleIdx="1" presStyleCnt="2">
        <dgm:presLayoutVars>
          <dgm:chMax val="1"/>
          <dgm:chPref val="1"/>
          <dgm:bulletEnabled val="1"/>
        </dgm:presLayoutVars>
      </dgm:prSet>
      <dgm:spPr/>
      <dgm:t>
        <a:bodyPr/>
        <a:lstStyle/>
        <a:p>
          <a:endParaRPr lang="es-MX"/>
        </a:p>
      </dgm:t>
    </dgm:pt>
  </dgm:ptLst>
  <dgm:cxnLst>
    <dgm:cxn modelId="{1CB2F67B-8AED-4C8C-BF0C-6187FE9ABD01}" type="presOf" srcId="{AF446384-1362-4C1A-A1BB-8CE1E2F4A57B}" destId="{B8B9916B-4C8C-4BA4-8DEE-D7733E29B1B4}" srcOrd="0" destOrd="0" presId="urn:microsoft.com/office/officeart/2009/layout/CircleArrowProcess"/>
    <dgm:cxn modelId="{B4E34681-8936-4135-A6E9-8A0254743E51}" type="presOf" srcId="{6A495FBB-D757-4545-BF5D-832F4C55D57E}" destId="{FD884413-A75D-4443-8A52-39A72B74B858}" srcOrd="0" destOrd="0" presId="urn:microsoft.com/office/officeart/2009/layout/CircleArrowProcess"/>
    <dgm:cxn modelId="{4B27BCA7-FC6C-41EF-BAE3-EC671ED0D10A}" srcId="{6A495FBB-D757-4545-BF5D-832F4C55D57E}" destId="{AF446384-1362-4C1A-A1BB-8CE1E2F4A57B}" srcOrd="1" destOrd="0" parTransId="{D188778B-9ECD-4F39-8233-BAC5D63C3E00}" sibTransId="{4CC79C48-153D-430B-8745-FCACB4330294}"/>
    <dgm:cxn modelId="{BB5087DF-4EA6-4C7C-AE99-73D89B256A37}" srcId="{6A495FBB-D757-4545-BF5D-832F4C55D57E}" destId="{B94BE58B-B861-4F86-AEF0-8FEFEF4B8853}" srcOrd="0" destOrd="0" parTransId="{E5AF1FDA-0F0D-4291-AAC8-A87ECADB1F15}" sibTransId="{DB8E1CA4-034A-4701-A3C3-378C1091EFF0}"/>
    <dgm:cxn modelId="{A63DC723-32B4-4076-83CE-57AE41872FB6}" type="presOf" srcId="{B94BE58B-B861-4F86-AEF0-8FEFEF4B8853}" destId="{C8A6965D-4B77-47A3-AA3C-663455B54FB2}" srcOrd="0" destOrd="0" presId="urn:microsoft.com/office/officeart/2009/layout/CircleArrowProcess"/>
    <dgm:cxn modelId="{D0EF4397-B853-49F9-AB37-A3BD69ACCFC8}" type="presParOf" srcId="{FD884413-A75D-4443-8A52-39A72B74B858}" destId="{2DFB3470-9497-4783-B235-336A23FBE63E}" srcOrd="0" destOrd="0" presId="urn:microsoft.com/office/officeart/2009/layout/CircleArrowProcess"/>
    <dgm:cxn modelId="{B3CBDED8-2023-4E2E-8126-A66675607E75}" type="presParOf" srcId="{2DFB3470-9497-4783-B235-336A23FBE63E}" destId="{1204F032-48E5-4B26-860A-C1D6527A6CF1}" srcOrd="0" destOrd="0" presId="urn:microsoft.com/office/officeart/2009/layout/CircleArrowProcess"/>
    <dgm:cxn modelId="{7EBCF495-51DC-4B71-B731-8C70F38513EE}" type="presParOf" srcId="{FD884413-A75D-4443-8A52-39A72B74B858}" destId="{C8A6965D-4B77-47A3-AA3C-663455B54FB2}" srcOrd="1" destOrd="0" presId="urn:microsoft.com/office/officeart/2009/layout/CircleArrowProcess"/>
    <dgm:cxn modelId="{578F9C08-3E1E-4955-8416-62C607A8F584}" type="presParOf" srcId="{FD884413-A75D-4443-8A52-39A72B74B858}" destId="{FE898699-55F2-496D-81CC-BD95D2BE379C}" srcOrd="2" destOrd="0" presId="urn:microsoft.com/office/officeart/2009/layout/CircleArrowProcess"/>
    <dgm:cxn modelId="{03AFEE1A-7BDF-41E7-BEF9-AC0C5ABCFBB8}" type="presParOf" srcId="{FE898699-55F2-496D-81CC-BD95D2BE379C}" destId="{B39EC841-2E9A-4438-A29C-2F31831FC280}" srcOrd="0" destOrd="0" presId="urn:microsoft.com/office/officeart/2009/layout/CircleArrowProcess"/>
    <dgm:cxn modelId="{A3991115-9CAC-47EF-A2D3-B43FDC1D2864}" type="presParOf" srcId="{FD884413-A75D-4443-8A52-39A72B74B858}" destId="{B8B9916B-4C8C-4BA4-8DEE-D7733E29B1B4}"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2E6DD99-0628-4861-BD66-B38C94C9D260}" type="doc">
      <dgm:prSet loTypeId="urn:microsoft.com/office/officeart/2005/8/layout/pList2" loCatId="list" qsTypeId="urn:microsoft.com/office/officeart/2005/8/quickstyle/simple1" qsCatId="simple" csTypeId="urn:microsoft.com/office/officeart/2005/8/colors/accent1_2" csCatId="accent1" phldr="1"/>
      <dgm:spPr/>
    </dgm:pt>
    <dgm:pt modelId="{A74A740E-64D4-4BFA-947E-AACB924B6E09}">
      <dgm:prSet phldrT="[Texto]"/>
      <dgm:spPr>
        <a:blipFill rotWithShape="0">
          <a:blip xmlns:r="http://schemas.openxmlformats.org/officeDocument/2006/relationships" r:embed="rId1"/>
          <a:stretch>
            <a:fillRect/>
          </a:stretch>
        </a:blipFill>
      </dgm:spPr>
      <dgm:t>
        <a:bodyPr/>
        <a:lstStyle/>
        <a:p>
          <a:endParaRPr lang="es-MX" dirty="0"/>
        </a:p>
      </dgm:t>
    </dgm:pt>
    <dgm:pt modelId="{BE0C68F9-ADA5-4B10-889E-AD684517A03A}" type="sibTrans" cxnId="{5E3B5456-771E-4AC4-9F30-C49BCA6F3ED7}">
      <dgm:prSet/>
      <dgm:spPr/>
      <dgm:t>
        <a:bodyPr/>
        <a:lstStyle/>
        <a:p>
          <a:endParaRPr lang="es-MX"/>
        </a:p>
      </dgm:t>
    </dgm:pt>
    <dgm:pt modelId="{CC8EA25F-115E-489D-8449-A976B7703AA1}" type="parTrans" cxnId="{5E3B5456-771E-4AC4-9F30-C49BCA6F3ED7}">
      <dgm:prSet/>
      <dgm:spPr/>
      <dgm:t>
        <a:bodyPr/>
        <a:lstStyle/>
        <a:p>
          <a:endParaRPr lang="es-MX"/>
        </a:p>
      </dgm:t>
    </dgm:pt>
    <dgm:pt modelId="{43F0FE08-37D5-434A-A97B-01896703A997}" type="pres">
      <dgm:prSet presAssocID="{22E6DD99-0628-4861-BD66-B38C94C9D260}" presName="Name0" presStyleCnt="0">
        <dgm:presLayoutVars>
          <dgm:dir/>
          <dgm:resizeHandles val="exact"/>
        </dgm:presLayoutVars>
      </dgm:prSet>
      <dgm:spPr/>
    </dgm:pt>
    <dgm:pt modelId="{29DF7294-3DDF-441F-8A2E-603F0A03D5D3}" type="pres">
      <dgm:prSet presAssocID="{22E6DD99-0628-4861-BD66-B38C94C9D260}" presName="bkgdShp" presStyleLbl="alignAccFollowNode1" presStyleIdx="0" presStyleCnt="1"/>
      <dgm:spPr/>
    </dgm:pt>
    <dgm:pt modelId="{E7ACF6D8-A1F8-4050-8830-FDF49348B017}" type="pres">
      <dgm:prSet presAssocID="{22E6DD99-0628-4861-BD66-B38C94C9D260}" presName="linComp" presStyleCnt="0"/>
      <dgm:spPr/>
    </dgm:pt>
    <dgm:pt modelId="{A16371B0-509E-4C16-B4F5-C39A5A60638E}" type="pres">
      <dgm:prSet presAssocID="{A74A740E-64D4-4BFA-947E-AACB924B6E09}" presName="compNode" presStyleCnt="0"/>
      <dgm:spPr/>
    </dgm:pt>
    <dgm:pt modelId="{65184536-098C-42E2-B7D4-639EAB7D0C2A}" type="pres">
      <dgm:prSet presAssocID="{A74A740E-64D4-4BFA-947E-AACB924B6E09}" presName="node" presStyleLbl="node1" presStyleIdx="0" presStyleCnt="1">
        <dgm:presLayoutVars>
          <dgm:bulletEnabled val="1"/>
        </dgm:presLayoutVars>
      </dgm:prSet>
      <dgm:spPr/>
      <dgm:t>
        <a:bodyPr/>
        <a:lstStyle/>
        <a:p>
          <a:endParaRPr lang="es-MX"/>
        </a:p>
      </dgm:t>
    </dgm:pt>
    <dgm:pt modelId="{71A64F6C-B7BA-424A-BC14-822EC3F56166}" type="pres">
      <dgm:prSet presAssocID="{A74A740E-64D4-4BFA-947E-AACB924B6E09}" presName="invisiNode" presStyleLbl="node1" presStyleIdx="0" presStyleCnt="1"/>
      <dgm:spPr/>
    </dgm:pt>
    <dgm:pt modelId="{2A5AEC45-F7EE-4803-A2C2-35C388D9872B}" type="pres">
      <dgm:prSet presAssocID="{A74A740E-64D4-4BFA-947E-AACB924B6E09}" presName="imagNode" presStyleLbl="fgImgPlace1" presStyleIdx="0" presStyleCnt="1" custScaleY="117463" custLinFactNeighborX="874" custLinFactNeighborY="558"/>
      <dgm:spPr>
        <a:blipFill rotWithShape="1">
          <a:blip xmlns:r="http://schemas.openxmlformats.org/officeDocument/2006/relationships" r:embed="rId2"/>
          <a:stretch>
            <a:fillRect/>
          </a:stretch>
        </a:blipFill>
      </dgm:spPr>
    </dgm:pt>
  </dgm:ptLst>
  <dgm:cxnLst>
    <dgm:cxn modelId="{3278BDE5-0BCE-431D-90C6-F257251E94A4}" type="presOf" srcId="{22E6DD99-0628-4861-BD66-B38C94C9D260}" destId="{43F0FE08-37D5-434A-A97B-01896703A997}" srcOrd="0" destOrd="0" presId="urn:microsoft.com/office/officeart/2005/8/layout/pList2"/>
    <dgm:cxn modelId="{5E3B5456-771E-4AC4-9F30-C49BCA6F3ED7}" srcId="{22E6DD99-0628-4861-BD66-B38C94C9D260}" destId="{A74A740E-64D4-4BFA-947E-AACB924B6E09}" srcOrd="0" destOrd="0" parTransId="{CC8EA25F-115E-489D-8449-A976B7703AA1}" sibTransId="{BE0C68F9-ADA5-4B10-889E-AD684517A03A}"/>
    <dgm:cxn modelId="{515809BD-C65B-4642-9F3C-DAE3DBB61F4D}" type="presOf" srcId="{A74A740E-64D4-4BFA-947E-AACB924B6E09}" destId="{65184536-098C-42E2-B7D4-639EAB7D0C2A}" srcOrd="0" destOrd="0" presId="urn:microsoft.com/office/officeart/2005/8/layout/pList2"/>
    <dgm:cxn modelId="{EAD791C3-9D7F-4BFD-92AB-42720794C83B}" type="presParOf" srcId="{43F0FE08-37D5-434A-A97B-01896703A997}" destId="{29DF7294-3DDF-441F-8A2E-603F0A03D5D3}" srcOrd="0" destOrd="0" presId="urn:microsoft.com/office/officeart/2005/8/layout/pList2"/>
    <dgm:cxn modelId="{F4691C63-C1B5-4F15-A8BA-39FAC3661DD2}" type="presParOf" srcId="{43F0FE08-37D5-434A-A97B-01896703A997}" destId="{E7ACF6D8-A1F8-4050-8830-FDF49348B017}" srcOrd="1" destOrd="0" presId="urn:microsoft.com/office/officeart/2005/8/layout/pList2"/>
    <dgm:cxn modelId="{C3381E1F-BF14-44B0-8EFA-0F300D7206E6}" type="presParOf" srcId="{E7ACF6D8-A1F8-4050-8830-FDF49348B017}" destId="{A16371B0-509E-4C16-B4F5-C39A5A60638E}" srcOrd="0" destOrd="0" presId="urn:microsoft.com/office/officeart/2005/8/layout/pList2"/>
    <dgm:cxn modelId="{9086BD20-9997-44E8-BE00-DC6D74658FF8}" type="presParOf" srcId="{A16371B0-509E-4C16-B4F5-C39A5A60638E}" destId="{65184536-098C-42E2-B7D4-639EAB7D0C2A}" srcOrd="0" destOrd="0" presId="urn:microsoft.com/office/officeart/2005/8/layout/pList2"/>
    <dgm:cxn modelId="{50295EA1-14CE-4F97-8C61-A0A31A54E33C}" type="presParOf" srcId="{A16371B0-509E-4C16-B4F5-C39A5A60638E}" destId="{71A64F6C-B7BA-424A-BC14-822EC3F56166}" srcOrd="1" destOrd="0" presId="urn:microsoft.com/office/officeart/2005/8/layout/pList2"/>
    <dgm:cxn modelId="{0BB91C49-4875-45EB-BF86-18FDB6034748}" type="presParOf" srcId="{A16371B0-509E-4C16-B4F5-C39A5A60638E}" destId="{2A5AEC45-F7EE-4803-A2C2-35C388D9872B}"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smtClean="0"/>
              <a:t>Haga clic para modificar el estilo de título del patrón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9/27/2018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‹Nº›</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8.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6.xml"/><Relationship Id="rId7" Type="http://schemas.openxmlformats.org/officeDocument/2006/relationships/image" Target="../media/image9.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4.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9.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www.google.com.mx/imghp?hl=es-41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81191" y="2544520"/>
            <a:ext cx="10848810" cy="579769"/>
          </a:xfrm>
        </p:spPr>
        <p:txBody>
          <a:bodyPr>
            <a:noAutofit/>
          </a:bodyPr>
          <a:lstStyle/>
          <a:p>
            <a:pPr algn="ctr"/>
            <a:r>
              <a:rPr lang="es-MX" sz="4000" dirty="0" smtClean="0">
                <a:solidFill>
                  <a:srgbClr val="800080"/>
                </a:solidFill>
              </a:rPr>
              <a:t>VALOR DEL DINERO A TRAVÉS DEL TIEMPO E INTERÉS SIMPLE</a:t>
            </a:r>
            <a:endParaRPr lang="es-MX" sz="4000" dirty="0">
              <a:solidFill>
                <a:srgbClr val="800080"/>
              </a:solidFill>
            </a:endParaRPr>
          </a:p>
        </p:txBody>
      </p:sp>
      <p:sp>
        <p:nvSpPr>
          <p:cNvPr id="3" name="Subtítulo 2"/>
          <p:cNvSpPr>
            <a:spLocks noGrp="1"/>
          </p:cNvSpPr>
          <p:nvPr>
            <p:ph type="subTitle" idx="1"/>
          </p:nvPr>
        </p:nvSpPr>
        <p:spPr>
          <a:xfrm>
            <a:off x="508823" y="571341"/>
            <a:ext cx="10993546" cy="1705081"/>
          </a:xfrm>
        </p:spPr>
        <p:txBody>
          <a:bodyPr>
            <a:normAutofit/>
          </a:bodyPr>
          <a:lstStyle/>
          <a:p>
            <a:pPr algn="ctr"/>
            <a:r>
              <a:rPr lang="es-MX" sz="1800" dirty="0" smtClean="0"/>
              <a:t>Universidad autónoma del estado de México</a:t>
            </a:r>
          </a:p>
          <a:p>
            <a:pPr algn="ctr"/>
            <a:r>
              <a:rPr lang="es-MX" sz="1800" dirty="0" smtClean="0"/>
              <a:t>Centro universitario Zumpango</a:t>
            </a:r>
          </a:p>
          <a:p>
            <a:pPr algn="ctr"/>
            <a:r>
              <a:rPr lang="es-MX" sz="1800" dirty="0" smtClean="0"/>
              <a:t>Licenciatura en administración</a:t>
            </a:r>
          </a:p>
        </p:txBody>
      </p:sp>
      <p:sp>
        <p:nvSpPr>
          <p:cNvPr id="6" name="CuadroTexto 5"/>
          <p:cNvSpPr txBox="1"/>
          <p:nvPr/>
        </p:nvSpPr>
        <p:spPr>
          <a:xfrm>
            <a:off x="4629150" y="3771900"/>
            <a:ext cx="6272213" cy="2431435"/>
          </a:xfrm>
          <a:prstGeom prst="rect">
            <a:avLst/>
          </a:prstGeom>
          <a:noFill/>
        </p:spPr>
        <p:txBody>
          <a:bodyPr wrap="square" rtlCol="0">
            <a:spAutoFit/>
          </a:bodyPr>
          <a:lstStyle/>
          <a:p>
            <a:pPr algn="r"/>
            <a:r>
              <a:rPr lang="es-MX" sz="4000" i="1" dirty="0" smtClean="0">
                <a:solidFill>
                  <a:schemeClr val="bg1"/>
                </a:solidFill>
              </a:rPr>
              <a:t>Matemáticas financieras</a:t>
            </a:r>
          </a:p>
          <a:p>
            <a:pPr algn="r"/>
            <a:endParaRPr lang="es-MX" sz="2800" i="1" dirty="0" smtClean="0">
              <a:solidFill>
                <a:schemeClr val="bg1"/>
              </a:solidFill>
            </a:endParaRPr>
          </a:p>
          <a:p>
            <a:pPr algn="r"/>
            <a:r>
              <a:rPr lang="es-MX" sz="2800" i="1" dirty="0" smtClean="0">
                <a:solidFill>
                  <a:schemeClr val="bg1"/>
                </a:solidFill>
              </a:rPr>
              <a:t> Dra. en C. A. Laura </a:t>
            </a:r>
            <a:r>
              <a:rPr lang="es-MX" sz="2800" i="1" dirty="0" smtClean="0">
                <a:solidFill>
                  <a:schemeClr val="bg1"/>
                </a:solidFill>
              </a:rPr>
              <a:t>Angélica Décaro Santiago</a:t>
            </a:r>
          </a:p>
          <a:p>
            <a:pPr algn="r"/>
            <a:r>
              <a:rPr lang="es-MX" sz="2800" i="1" dirty="0" smtClean="0">
                <a:solidFill>
                  <a:schemeClr val="bg1"/>
                </a:solidFill>
              </a:rPr>
              <a:t> </a:t>
            </a:r>
          </a:p>
          <a:p>
            <a:pPr algn="r"/>
            <a:r>
              <a:rPr lang="es-MX" sz="2800" i="1" dirty="0" smtClean="0">
                <a:solidFill>
                  <a:schemeClr val="bg1"/>
                </a:solidFill>
              </a:rPr>
              <a:t>Septiembre 2018</a:t>
            </a:r>
            <a:endParaRPr lang="es-MX" sz="2800" i="1" dirty="0">
              <a:solidFill>
                <a:schemeClr val="bg1"/>
              </a:solidFill>
            </a:endParaRPr>
          </a:p>
        </p:txBody>
      </p:sp>
      <p:pic>
        <p:nvPicPr>
          <p:cNvPr id="7" name="Imagen 6"/>
          <p:cNvPicPr>
            <a:picLocks noChangeAspect="1"/>
          </p:cNvPicPr>
          <p:nvPr/>
        </p:nvPicPr>
        <p:blipFill>
          <a:blip r:embed="rId2"/>
          <a:stretch>
            <a:fillRect/>
          </a:stretch>
        </p:blipFill>
        <p:spPr>
          <a:xfrm>
            <a:off x="714123" y="3028036"/>
            <a:ext cx="3313448" cy="3360731"/>
          </a:xfrm>
          <a:prstGeom prst="rect">
            <a:avLst/>
          </a:prstGeom>
        </p:spPr>
      </p:pic>
    </p:spTree>
    <p:extLst>
      <p:ext uri="{BB962C8B-B14F-4D97-AF65-F5344CB8AC3E}">
        <p14:creationId xmlns:p14="http://schemas.microsoft.com/office/powerpoint/2010/main" val="26501743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7124" y="738936"/>
            <a:ext cx="10072816" cy="734626"/>
          </a:xfrm>
        </p:spPr>
        <p:txBody>
          <a:bodyPr>
            <a:normAutofit/>
          </a:bodyPr>
          <a:lstStyle/>
          <a:p>
            <a:r>
              <a:rPr lang="es-MX" dirty="0" smtClean="0"/>
              <a:t>VALOR DEL DINERO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27350183"/>
              </p:ext>
            </p:extLst>
          </p:nvPr>
        </p:nvGraphicFramePr>
        <p:xfrm>
          <a:off x="1330252" y="1260390"/>
          <a:ext cx="5327821" cy="5597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3"/>
          <p:cNvGraphicFramePr>
            <a:graphicFrameLocks/>
          </p:cNvGraphicFramePr>
          <p:nvPr>
            <p:extLst>
              <p:ext uri="{D42A27DB-BD31-4B8C-83A1-F6EECF244321}">
                <p14:modId xmlns:p14="http://schemas.microsoft.com/office/powerpoint/2010/main" val="1041430635"/>
              </p:ext>
            </p:extLst>
          </p:nvPr>
        </p:nvGraphicFramePr>
        <p:xfrm>
          <a:off x="7032675" y="2604349"/>
          <a:ext cx="3692609" cy="31550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37216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INTERÉS</a:t>
            </a:r>
            <a:endParaRPr lang="es-MX" dirty="0"/>
          </a:p>
        </p:txBody>
      </p:sp>
      <p:sp>
        <p:nvSpPr>
          <p:cNvPr id="3" name="Marcador de contenido 2"/>
          <p:cNvSpPr>
            <a:spLocks noGrp="1"/>
          </p:cNvSpPr>
          <p:nvPr>
            <p:ph idx="1"/>
          </p:nvPr>
        </p:nvSpPr>
        <p:spPr>
          <a:xfrm>
            <a:off x="581192" y="2180497"/>
            <a:ext cx="11029615" cy="574735"/>
          </a:xfrm>
        </p:spPr>
        <p:txBody>
          <a:bodyPr>
            <a:noAutofit/>
          </a:bodyPr>
          <a:lstStyle/>
          <a:p>
            <a:endParaRPr lang="es-MX" sz="2800" dirty="0" smtClean="0"/>
          </a:p>
          <a:p>
            <a:pPr algn="ctr"/>
            <a:endParaRPr lang="es-MX" sz="2800" dirty="0"/>
          </a:p>
          <a:p>
            <a:pPr algn="ctr"/>
            <a:r>
              <a:rPr lang="es-MX" sz="2800" dirty="0" smtClean="0"/>
              <a:t>INTERÉS= Dinero que se paga por el uso del dinero ajeno</a:t>
            </a:r>
            <a:endParaRPr lang="es-MX" sz="2800" dirty="0"/>
          </a:p>
        </p:txBody>
      </p:sp>
      <p:pic>
        <p:nvPicPr>
          <p:cNvPr id="4" name="Picture 8" descr="Resultado de imagen para liquide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73787">
            <a:off x="7528178" y="3992137"/>
            <a:ext cx="3565581" cy="22371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Llamada de nube 4"/>
          <p:cNvSpPr/>
          <p:nvPr/>
        </p:nvSpPr>
        <p:spPr>
          <a:xfrm>
            <a:off x="854242" y="3828251"/>
            <a:ext cx="4740442" cy="2021305"/>
          </a:xfrm>
          <a:prstGeom prst="cloudCallout">
            <a:avLst>
              <a:gd name="adj1" fmla="val 89826"/>
              <a:gd name="adj2" fmla="val 509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Las tasas de interés se expresan de manera anual</a:t>
            </a:r>
            <a:endParaRPr lang="es-MX" sz="2800" dirty="0"/>
          </a:p>
        </p:txBody>
      </p:sp>
    </p:spTree>
    <p:extLst>
      <p:ext uri="{BB962C8B-B14F-4D97-AF65-F5344CB8AC3E}">
        <p14:creationId xmlns:p14="http://schemas.microsoft.com/office/powerpoint/2010/main" val="3226860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Costo de oportunidad</a:t>
            </a:r>
            <a:endParaRPr lang="es-MX" dirty="0"/>
          </a:p>
        </p:txBody>
      </p:sp>
      <p:sp>
        <p:nvSpPr>
          <p:cNvPr id="3" name="Marcador de contenido 2"/>
          <p:cNvSpPr>
            <a:spLocks noGrp="1"/>
          </p:cNvSpPr>
          <p:nvPr>
            <p:ph idx="1"/>
          </p:nvPr>
        </p:nvSpPr>
        <p:spPr>
          <a:xfrm>
            <a:off x="0" y="2084243"/>
            <a:ext cx="4243471" cy="3678303"/>
          </a:xfrm>
        </p:spPr>
        <p:txBody>
          <a:bodyPr>
            <a:normAutofit/>
          </a:bodyPr>
          <a:lstStyle/>
          <a:p>
            <a:pPr algn="just"/>
            <a:r>
              <a:rPr lang="es-MX" sz="2400" dirty="0"/>
              <a:t>L</a:t>
            </a:r>
            <a:r>
              <a:rPr lang="es-MX" sz="2400" dirty="0" smtClean="0"/>
              <a:t>as decisiones para tomar una postura de gasto, ahorro o </a:t>
            </a:r>
            <a:r>
              <a:rPr lang="es-MX" sz="2400" dirty="0"/>
              <a:t>inversión, así como de </a:t>
            </a:r>
            <a:r>
              <a:rPr lang="es-MX" sz="2400" dirty="0" smtClean="0"/>
              <a:t>endeudamiento;  que toman las personas, las instituciones y los gobiernos. Esto dependen en gran medida de </a:t>
            </a:r>
            <a:r>
              <a:rPr lang="es-MX" sz="2400" dirty="0"/>
              <a:t>la tasa de </a:t>
            </a:r>
            <a:r>
              <a:rPr lang="es-MX" sz="2400" dirty="0" smtClean="0"/>
              <a:t>interés.</a:t>
            </a:r>
            <a:endParaRPr lang="es-MX" sz="2400" dirty="0"/>
          </a:p>
        </p:txBody>
      </p:sp>
      <p:sp>
        <p:nvSpPr>
          <p:cNvPr id="4" name="CuadroTexto 3"/>
          <p:cNvSpPr txBox="1"/>
          <p:nvPr/>
        </p:nvSpPr>
        <p:spPr>
          <a:xfrm>
            <a:off x="7700545" y="2346226"/>
            <a:ext cx="3910263" cy="3416320"/>
          </a:xfrm>
          <a:prstGeom prst="rect">
            <a:avLst/>
          </a:prstGeom>
          <a:noFill/>
        </p:spPr>
        <p:txBody>
          <a:bodyPr wrap="square" rtlCol="0">
            <a:spAutoFit/>
          </a:bodyPr>
          <a:lstStyle/>
          <a:p>
            <a:pPr algn="just"/>
            <a:r>
              <a:rPr lang="es-MX" sz="2400" dirty="0" smtClean="0"/>
              <a:t>El costo de oportunidad tiene una relación directa con este tipo de decisiones, pues el costo de oportunidad es la “segunda” mejor opción a la que se renuncia al tomar una decisión, ya que se supondría se está decidiendo por la mejor. </a:t>
            </a:r>
            <a:endParaRPr lang="es-MX" sz="2400" dirty="0"/>
          </a:p>
        </p:txBody>
      </p:sp>
      <p:pic>
        <p:nvPicPr>
          <p:cNvPr id="5" name="Imagen 4"/>
          <p:cNvPicPr>
            <a:picLocks noChangeAspect="1"/>
          </p:cNvPicPr>
          <p:nvPr/>
        </p:nvPicPr>
        <p:blipFill>
          <a:blip r:embed="rId2"/>
          <a:stretch>
            <a:fillRect/>
          </a:stretch>
        </p:blipFill>
        <p:spPr>
          <a:xfrm>
            <a:off x="4382754" y="3363580"/>
            <a:ext cx="3178508" cy="2115152"/>
          </a:xfrm>
          <a:prstGeom prst="rect">
            <a:avLst/>
          </a:prstGeom>
        </p:spPr>
      </p:pic>
    </p:spTree>
    <p:extLst>
      <p:ext uri="{BB962C8B-B14F-4D97-AF65-F5344CB8AC3E}">
        <p14:creationId xmlns:p14="http://schemas.microsoft.com/office/powerpoint/2010/main" val="414391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1192" y="2180496"/>
            <a:ext cx="11029615" cy="2186967"/>
          </a:xfrm>
        </p:spPr>
        <p:txBody>
          <a:bodyPr>
            <a:normAutofit fontScale="77500" lnSpcReduction="20000"/>
          </a:bodyPr>
          <a:lstStyle/>
          <a:p>
            <a:pPr algn="ctr"/>
            <a:r>
              <a:rPr lang="es-MX" sz="5400" dirty="0" smtClean="0"/>
              <a:t>Interés = tasa nominal</a:t>
            </a:r>
          </a:p>
          <a:p>
            <a:pPr algn="ctr"/>
            <a:endParaRPr lang="es-MX" sz="5400" dirty="0"/>
          </a:p>
          <a:p>
            <a:pPr algn="ctr"/>
            <a:r>
              <a:rPr lang="es-MX" sz="5400" dirty="0" smtClean="0"/>
              <a:t>Interés – inflación = tasa real</a:t>
            </a:r>
            <a:endParaRPr lang="es-MX" sz="5400" dirty="0"/>
          </a:p>
        </p:txBody>
      </p:sp>
      <p:sp>
        <p:nvSpPr>
          <p:cNvPr id="4" name="Título 1"/>
          <p:cNvSpPr>
            <a:spLocks noGrp="1"/>
          </p:cNvSpPr>
          <p:nvPr>
            <p:ph type="title"/>
          </p:nvPr>
        </p:nvSpPr>
        <p:spPr>
          <a:xfrm>
            <a:off x="581192" y="702156"/>
            <a:ext cx="11029616" cy="1013800"/>
          </a:xfrm>
        </p:spPr>
        <p:txBody>
          <a:bodyPr/>
          <a:lstStyle/>
          <a:p>
            <a:r>
              <a:rPr lang="es-MX" dirty="0" smtClean="0"/>
              <a:t>Interés nominal y real</a:t>
            </a:r>
            <a:endParaRPr lang="es-MX" dirty="0"/>
          </a:p>
        </p:txBody>
      </p:sp>
      <p:sp>
        <p:nvSpPr>
          <p:cNvPr id="2" name="CuadroTexto 1"/>
          <p:cNvSpPr txBox="1"/>
          <p:nvPr/>
        </p:nvSpPr>
        <p:spPr>
          <a:xfrm>
            <a:off x="1732548" y="4832003"/>
            <a:ext cx="8879305" cy="1661993"/>
          </a:xfrm>
          <a:prstGeom prst="rect">
            <a:avLst/>
          </a:prstGeom>
          <a:solidFill>
            <a:srgbClr val="FFC000"/>
          </a:solidFill>
        </p:spPr>
        <p:txBody>
          <a:bodyPr wrap="square" rtlCol="0">
            <a:spAutoFit/>
          </a:bodyPr>
          <a:lstStyle/>
          <a:p>
            <a:pPr algn="ctr"/>
            <a:r>
              <a:rPr lang="es-MX" sz="2800" dirty="0"/>
              <a:t>E</a:t>
            </a:r>
            <a:r>
              <a:rPr lang="es-MX" sz="2800" dirty="0" smtClean="0"/>
              <a:t>l </a:t>
            </a:r>
            <a:r>
              <a:rPr lang="es-MX" sz="2800" dirty="0"/>
              <a:t>dinero pierde su valor por efectos de la inflación. Cuando invertimos </a:t>
            </a:r>
            <a:r>
              <a:rPr lang="es-MX" sz="2800" dirty="0" smtClean="0"/>
              <a:t> debemos asegurarnos que el rendimiento esté por </a:t>
            </a:r>
            <a:r>
              <a:rPr lang="es-MX" sz="2800" dirty="0"/>
              <a:t>arriba de la </a:t>
            </a:r>
            <a:r>
              <a:rPr lang="es-MX" sz="2800" dirty="0" smtClean="0"/>
              <a:t>inflación.</a:t>
            </a:r>
            <a:endParaRPr lang="es-MX" sz="2800" dirty="0"/>
          </a:p>
          <a:p>
            <a:endParaRPr lang="es-MX" dirty="0"/>
          </a:p>
        </p:txBody>
      </p:sp>
    </p:spTree>
    <p:extLst>
      <p:ext uri="{BB962C8B-B14F-4D97-AF65-F5344CB8AC3E}">
        <p14:creationId xmlns:p14="http://schemas.microsoft.com/office/powerpoint/2010/main" val="33798252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Tasas de interés del mercado</a:t>
            </a:r>
            <a:endParaRPr lang="es-MX" dirty="0"/>
          </a:p>
        </p:txBody>
      </p:sp>
      <p:graphicFrame>
        <p:nvGraphicFramePr>
          <p:cNvPr id="4" name="Diagrama 3"/>
          <p:cNvGraphicFramePr/>
          <p:nvPr>
            <p:extLst>
              <p:ext uri="{D42A27DB-BD31-4B8C-83A1-F6EECF244321}">
                <p14:modId xmlns:p14="http://schemas.microsoft.com/office/powerpoint/2010/main" val="4121205423"/>
              </p:ext>
            </p:extLst>
          </p:nvPr>
        </p:nvGraphicFramePr>
        <p:xfrm>
          <a:off x="-986589" y="2177716"/>
          <a:ext cx="8351894" cy="4189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6318284" y="2894948"/>
            <a:ext cx="4643035" cy="2666608"/>
          </a:xfrm>
          <a:prstGeom prst="rect">
            <a:avLst/>
          </a:prstGeom>
        </p:spPr>
      </p:pic>
    </p:spTree>
    <p:extLst>
      <p:ext uri="{BB962C8B-B14F-4D97-AF65-F5344CB8AC3E}">
        <p14:creationId xmlns:p14="http://schemas.microsoft.com/office/powerpoint/2010/main" val="2685341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Cálculo de interés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9779292"/>
              </p:ext>
            </p:extLst>
          </p:nvPr>
        </p:nvGraphicFramePr>
        <p:xfrm>
          <a:off x="111794" y="1039660"/>
          <a:ext cx="8779543" cy="6012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9027110" y="2252913"/>
            <a:ext cx="2447925" cy="1485900"/>
          </a:xfrm>
          <a:prstGeom prst="rect">
            <a:avLst/>
          </a:prstGeom>
        </p:spPr>
      </p:pic>
      <p:pic>
        <p:nvPicPr>
          <p:cNvPr id="8" name="Imagen 7"/>
          <p:cNvPicPr>
            <a:picLocks noChangeAspect="1"/>
          </p:cNvPicPr>
          <p:nvPr/>
        </p:nvPicPr>
        <p:blipFill>
          <a:blip r:embed="rId8"/>
          <a:stretch>
            <a:fillRect/>
          </a:stretch>
        </p:blipFill>
        <p:spPr>
          <a:xfrm>
            <a:off x="9131216" y="4179219"/>
            <a:ext cx="2343819" cy="2029815"/>
          </a:xfrm>
          <a:prstGeom prst="rect">
            <a:avLst/>
          </a:prstGeom>
        </p:spPr>
      </p:pic>
    </p:spTree>
    <p:extLst>
      <p:ext uri="{BB962C8B-B14F-4D97-AF65-F5344CB8AC3E}">
        <p14:creationId xmlns:p14="http://schemas.microsoft.com/office/powerpoint/2010/main" val="3214070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Interés simple</a:t>
            </a:r>
            <a:endParaRPr lang="es-MX" dirty="0"/>
          </a:p>
        </p:txBody>
      </p:sp>
      <p:sp>
        <p:nvSpPr>
          <p:cNvPr id="3" name="Marcador de contenido 2"/>
          <p:cNvSpPr>
            <a:spLocks noGrp="1"/>
          </p:cNvSpPr>
          <p:nvPr>
            <p:ph idx="1"/>
          </p:nvPr>
        </p:nvSpPr>
        <p:spPr>
          <a:xfrm>
            <a:off x="581192" y="1386412"/>
            <a:ext cx="11029615" cy="1477104"/>
          </a:xfrm>
        </p:spPr>
        <p:txBody>
          <a:bodyPr>
            <a:normAutofit fontScale="70000" lnSpcReduction="20000"/>
          </a:bodyPr>
          <a:lstStyle/>
          <a:p>
            <a:endParaRPr lang="es-MX" dirty="0" smtClean="0"/>
          </a:p>
          <a:p>
            <a:pPr algn="just"/>
            <a:endParaRPr lang="es-MX" sz="4400" dirty="0"/>
          </a:p>
          <a:p>
            <a:pPr algn="just"/>
            <a:r>
              <a:rPr lang="es-MX" sz="4400" dirty="0" smtClean="0"/>
              <a:t>Los intereses son iguales o menores cuando hay saldos insolutos</a:t>
            </a:r>
            <a:r>
              <a:rPr lang="es-MX" dirty="0" smtClean="0"/>
              <a:t>.</a:t>
            </a:r>
            <a:endParaRPr lang="es-MX" dirty="0"/>
          </a:p>
        </p:txBody>
      </p:sp>
      <p:graphicFrame>
        <p:nvGraphicFramePr>
          <p:cNvPr id="5" name="Diagrama 4"/>
          <p:cNvGraphicFramePr/>
          <p:nvPr>
            <p:extLst>
              <p:ext uri="{D42A27DB-BD31-4B8C-83A1-F6EECF244321}">
                <p14:modId xmlns:p14="http://schemas.microsoft.com/office/powerpoint/2010/main" val="3835104497"/>
              </p:ext>
            </p:extLst>
          </p:nvPr>
        </p:nvGraphicFramePr>
        <p:xfrm>
          <a:off x="1683083" y="3212432"/>
          <a:ext cx="9145337" cy="32966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4135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104829807"/>
              </p:ext>
            </p:extLst>
          </p:nvPr>
        </p:nvGraphicFramePr>
        <p:xfrm>
          <a:off x="-2211725" y="1834576"/>
          <a:ext cx="11875008" cy="4515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Marcador de contenido 4"/>
          <p:cNvPicPr>
            <a:picLocks noChangeAspect="1"/>
          </p:cNvPicPr>
          <p:nvPr/>
        </p:nvPicPr>
        <p:blipFill>
          <a:blip r:embed="rId7"/>
          <a:stretch>
            <a:fillRect/>
          </a:stretch>
        </p:blipFill>
        <p:spPr>
          <a:xfrm>
            <a:off x="5909603" y="2709520"/>
            <a:ext cx="5486924" cy="997623"/>
          </a:xfrm>
          <a:prstGeom prst="rect">
            <a:avLst/>
          </a:prstGeom>
        </p:spPr>
      </p:pic>
      <p:sp>
        <p:nvSpPr>
          <p:cNvPr id="7" name="Marcador de contenido 2"/>
          <p:cNvSpPr txBox="1">
            <a:spLocks/>
          </p:cNvSpPr>
          <p:nvPr/>
        </p:nvSpPr>
        <p:spPr>
          <a:xfrm>
            <a:off x="3648203" y="4270793"/>
            <a:ext cx="9590903" cy="1515808"/>
          </a:xfrm>
          <a:prstGeom prst="rect">
            <a:avLst/>
          </a:prstGeom>
        </p:spPr>
        <p:txBody>
          <a:bodyPr vert="horz" lIns="91440" tIns="45720" rIns="91440" bIns="45720" rtlCol="0" anchor="ctr">
            <a:normAutofit fontScale="25000" lnSpcReduction="2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ctr"/>
            <a:endParaRPr lang="es-MX" sz="7600" b="1" dirty="0" smtClean="0"/>
          </a:p>
          <a:p>
            <a:pPr algn="ctr"/>
            <a:r>
              <a:rPr lang="es-MX" sz="12800" b="1" dirty="0" err="1" smtClean="0"/>
              <a:t>VF</a:t>
            </a:r>
            <a:r>
              <a:rPr lang="es-MX" sz="12800" b="1" dirty="0" smtClean="0"/>
              <a:t>=</a:t>
            </a:r>
            <a:r>
              <a:rPr lang="es-MX" sz="12800" b="1" dirty="0" err="1" smtClean="0"/>
              <a:t>VP</a:t>
            </a:r>
            <a:r>
              <a:rPr lang="es-MX" sz="12800" b="1" dirty="0" smtClean="0"/>
              <a:t>(1+ni)</a:t>
            </a:r>
          </a:p>
          <a:p>
            <a:pPr algn="ctr"/>
            <a:r>
              <a:rPr lang="es-MX" sz="12800" b="1" dirty="0" smtClean="0"/>
              <a:t>MONTO = CAPITAL (1+ni)</a:t>
            </a:r>
          </a:p>
          <a:p>
            <a:pPr algn="ctr"/>
            <a:endParaRPr lang="es-MX" sz="5400" b="1" dirty="0"/>
          </a:p>
        </p:txBody>
      </p:sp>
      <p:sp>
        <p:nvSpPr>
          <p:cNvPr id="8" name="Título 1"/>
          <p:cNvSpPr>
            <a:spLocks noGrp="1"/>
          </p:cNvSpPr>
          <p:nvPr>
            <p:ph type="title"/>
          </p:nvPr>
        </p:nvSpPr>
        <p:spPr>
          <a:xfrm>
            <a:off x="581192" y="702156"/>
            <a:ext cx="11029616" cy="1013800"/>
          </a:xfrm>
        </p:spPr>
        <p:txBody>
          <a:bodyPr/>
          <a:lstStyle/>
          <a:p>
            <a:r>
              <a:rPr lang="es-MX" dirty="0" smtClean="0"/>
              <a:t>Interés simple  y la progresión aritmética</a:t>
            </a:r>
            <a:endParaRPr lang="es-MX" dirty="0"/>
          </a:p>
        </p:txBody>
      </p:sp>
    </p:spTree>
    <p:extLst>
      <p:ext uri="{BB962C8B-B14F-4D97-AF65-F5344CB8AC3E}">
        <p14:creationId xmlns:p14="http://schemas.microsoft.com/office/powerpoint/2010/main" val="1422719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ector recto de flecha 6"/>
          <p:cNvCxnSpPr/>
          <p:nvPr/>
        </p:nvCxnSpPr>
        <p:spPr>
          <a:xfrm>
            <a:off x="1616134" y="4105834"/>
            <a:ext cx="4982374" cy="1235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1616134" y="4118190"/>
            <a:ext cx="0" cy="1186249"/>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V="1">
            <a:off x="6429012" y="3167865"/>
            <a:ext cx="15766" cy="911844"/>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650030" y="5646388"/>
            <a:ext cx="2162433" cy="523220"/>
          </a:xfrm>
          <a:prstGeom prst="rect">
            <a:avLst/>
          </a:prstGeom>
          <a:noFill/>
        </p:spPr>
        <p:txBody>
          <a:bodyPr wrap="square" rtlCol="0">
            <a:spAutoFit/>
          </a:bodyPr>
          <a:lstStyle/>
          <a:p>
            <a:r>
              <a:rPr lang="es-MX" sz="2800" dirty="0" smtClean="0"/>
              <a:t>250, 000.00</a:t>
            </a:r>
            <a:endParaRPr lang="es-MX" sz="2800" dirty="0"/>
          </a:p>
        </p:txBody>
      </p:sp>
      <p:sp>
        <p:nvSpPr>
          <p:cNvPr id="13" name="CuadroTexto 12"/>
          <p:cNvSpPr txBox="1"/>
          <p:nvPr/>
        </p:nvSpPr>
        <p:spPr>
          <a:xfrm>
            <a:off x="5221459" y="2577636"/>
            <a:ext cx="2446638" cy="523220"/>
          </a:xfrm>
          <a:prstGeom prst="rect">
            <a:avLst/>
          </a:prstGeom>
          <a:noFill/>
        </p:spPr>
        <p:txBody>
          <a:bodyPr wrap="square" rtlCol="0">
            <a:spAutoFit/>
          </a:bodyPr>
          <a:lstStyle/>
          <a:p>
            <a:r>
              <a:rPr lang="es-MX" sz="2800" dirty="0" smtClean="0"/>
              <a:t>345, 000.00</a:t>
            </a:r>
            <a:endParaRPr lang="es-MX" sz="2800" dirty="0"/>
          </a:p>
        </p:txBody>
      </p:sp>
      <p:sp>
        <p:nvSpPr>
          <p:cNvPr id="4" name="CuadroTexto 3"/>
          <p:cNvSpPr txBox="1"/>
          <p:nvPr/>
        </p:nvSpPr>
        <p:spPr>
          <a:xfrm>
            <a:off x="4078704" y="4463716"/>
            <a:ext cx="986591" cy="369332"/>
          </a:xfrm>
          <a:prstGeom prst="rect">
            <a:avLst/>
          </a:prstGeom>
          <a:noFill/>
        </p:spPr>
        <p:txBody>
          <a:bodyPr wrap="square" rtlCol="0">
            <a:spAutoFit/>
          </a:bodyPr>
          <a:lstStyle/>
          <a:p>
            <a:r>
              <a:rPr lang="es-MX" dirty="0" smtClean="0"/>
              <a:t>i= 38%</a:t>
            </a:r>
            <a:endParaRPr lang="es-MX" dirty="0"/>
          </a:p>
        </p:txBody>
      </p:sp>
      <p:sp>
        <p:nvSpPr>
          <p:cNvPr id="6" name="CuadroTexto 5"/>
          <p:cNvSpPr txBox="1"/>
          <p:nvPr/>
        </p:nvSpPr>
        <p:spPr>
          <a:xfrm>
            <a:off x="4876647" y="5646294"/>
            <a:ext cx="5582899" cy="461665"/>
          </a:xfrm>
          <a:prstGeom prst="rect">
            <a:avLst/>
          </a:prstGeom>
          <a:noFill/>
        </p:spPr>
        <p:txBody>
          <a:bodyPr wrap="square" rtlCol="0">
            <a:spAutoFit/>
          </a:bodyPr>
          <a:lstStyle/>
          <a:p>
            <a:r>
              <a:rPr lang="es-MX" sz="2400" dirty="0" smtClean="0"/>
              <a:t>250,000.00 * (1+ .38) =  345,000.00</a:t>
            </a:r>
            <a:endParaRPr lang="es-MX" sz="2400" dirty="0"/>
          </a:p>
        </p:txBody>
      </p:sp>
      <p:sp>
        <p:nvSpPr>
          <p:cNvPr id="10" name="Elipse 9"/>
          <p:cNvSpPr/>
          <p:nvPr/>
        </p:nvSpPr>
        <p:spPr>
          <a:xfrm>
            <a:off x="7975064" y="2273968"/>
            <a:ext cx="3924168" cy="284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El diagrama de flujo ayuda a identificar la entrada y salida de dinero. </a:t>
            </a:r>
            <a:endParaRPr lang="es-MX" sz="2400" dirty="0"/>
          </a:p>
        </p:txBody>
      </p:sp>
      <p:sp>
        <p:nvSpPr>
          <p:cNvPr id="15" name="Título 1"/>
          <p:cNvSpPr>
            <a:spLocks noGrp="1"/>
          </p:cNvSpPr>
          <p:nvPr>
            <p:ph type="title"/>
          </p:nvPr>
        </p:nvSpPr>
        <p:spPr>
          <a:xfrm>
            <a:off x="581192" y="702156"/>
            <a:ext cx="11029616" cy="1013800"/>
          </a:xfrm>
        </p:spPr>
        <p:txBody>
          <a:bodyPr/>
          <a:lstStyle/>
          <a:p>
            <a:r>
              <a:rPr lang="es-MX" dirty="0" smtClean="0"/>
              <a:t>DIAGRAMA DE FLUJO DE EFECTIVO</a:t>
            </a:r>
            <a:endParaRPr lang="es-MX" dirty="0"/>
          </a:p>
        </p:txBody>
      </p:sp>
      <p:sp>
        <p:nvSpPr>
          <p:cNvPr id="16" name="CuadroTexto 15"/>
          <p:cNvSpPr txBox="1"/>
          <p:nvPr/>
        </p:nvSpPr>
        <p:spPr>
          <a:xfrm>
            <a:off x="650030" y="6154984"/>
            <a:ext cx="1816769" cy="523220"/>
          </a:xfrm>
          <a:prstGeom prst="rect">
            <a:avLst/>
          </a:prstGeom>
          <a:noFill/>
        </p:spPr>
        <p:txBody>
          <a:bodyPr wrap="square" rtlCol="0">
            <a:spAutoFit/>
          </a:bodyPr>
          <a:lstStyle/>
          <a:p>
            <a:r>
              <a:rPr lang="es-MX" sz="2800" dirty="0" smtClean="0">
                <a:solidFill>
                  <a:srgbClr val="FF0000"/>
                </a:solidFill>
              </a:rPr>
              <a:t>CAPITAL</a:t>
            </a:r>
            <a:endParaRPr lang="es-MX" sz="2800" dirty="0">
              <a:solidFill>
                <a:srgbClr val="FF0000"/>
              </a:solidFill>
            </a:endParaRPr>
          </a:p>
        </p:txBody>
      </p:sp>
      <p:sp>
        <p:nvSpPr>
          <p:cNvPr id="17" name="CuadroTexto 16"/>
          <p:cNvSpPr txBox="1"/>
          <p:nvPr/>
        </p:nvSpPr>
        <p:spPr>
          <a:xfrm>
            <a:off x="5393152" y="2054510"/>
            <a:ext cx="1816769" cy="523220"/>
          </a:xfrm>
          <a:prstGeom prst="rect">
            <a:avLst/>
          </a:prstGeom>
          <a:noFill/>
        </p:spPr>
        <p:txBody>
          <a:bodyPr wrap="square" rtlCol="0">
            <a:spAutoFit/>
          </a:bodyPr>
          <a:lstStyle/>
          <a:p>
            <a:r>
              <a:rPr lang="es-MX" sz="2800" dirty="0">
                <a:solidFill>
                  <a:srgbClr val="FF0000"/>
                </a:solidFill>
              </a:rPr>
              <a:t> </a:t>
            </a:r>
            <a:r>
              <a:rPr lang="es-MX" sz="2800" dirty="0" smtClean="0">
                <a:solidFill>
                  <a:srgbClr val="FF0000"/>
                </a:solidFill>
              </a:rPr>
              <a:t>MONTO</a:t>
            </a:r>
            <a:endParaRPr lang="es-MX" sz="2800" dirty="0">
              <a:solidFill>
                <a:srgbClr val="FF0000"/>
              </a:solidFill>
            </a:endParaRPr>
          </a:p>
        </p:txBody>
      </p:sp>
    </p:spTree>
    <p:extLst>
      <p:ext uri="{BB962C8B-B14F-4D97-AF65-F5344CB8AC3E}">
        <p14:creationId xmlns:p14="http://schemas.microsoft.com/office/powerpoint/2010/main" val="12295678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8522" y="707708"/>
            <a:ext cx="10058400" cy="749717"/>
          </a:xfrm>
        </p:spPr>
        <p:txBody>
          <a:bodyPr/>
          <a:lstStyle/>
          <a:p>
            <a:r>
              <a:rPr lang="es-MX" b="1" dirty="0" smtClean="0">
                <a:solidFill>
                  <a:schemeClr val="bg1"/>
                </a:solidFill>
              </a:rPr>
              <a:t>ejercicio</a:t>
            </a:r>
            <a:endParaRPr lang="es-MX" b="1" dirty="0">
              <a:solidFill>
                <a:schemeClr val="bg1"/>
              </a:solidFill>
            </a:endParaRPr>
          </a:p>
        </p:txBody>
      </p:sp>
      <p:sp>
        <p:nvSpPr>
          <p:cNvPr id="3" name="Marcador de contenido 2"/>
          <p:cNvSpPr>
            <a:spLocks noGrp="1"/>
          </p:cNvSpPr>
          <p:nvPr>
            <p:ph idx="1"/>
          </p:nvPr>
        </p:nvSpPr>
        <p:spPr>
          <a:xfrm>
            <a:off x="577195" y="2474585"/>
            <a:ext cx="11177658" cy="4023360"/>
          </a:xfrm>
        </p:spPr>
        <p:txBody>
          <a:bodyPr>
            <a:noAutofit/>
          </a:bodyPr>
          <a:lstStyle/>
          <a:p>
            <a:r>
              <a:rPr lang="es-MX" sz="3600" dirty="0" smtClean="0"/>
              <a:t>Se le asignó un crédito por 143,000.00 a una tasa de 37%. </a:t>
            </a:r>
            <a:endParaRPr lang="es-MX" sz="3600" dirty="0"/>
          </a:p>
          <a:p>
            <a:r>
              <a:rPr lang="es-MX" sz="3600" dirty="0" smtClean="0"/>
              <a:t>Construya el DIAGRAMA DE FLUJO DE EFECTIVO  -desde su perspectiva como prestatario- considerando que únicamente utiliza el dinero por el siguiente plazo:</a:t>
            </a:r>
            <a:endParaRPr lang="es-MX" sz="3600" dirty="0"/>
          </a:p>
          <a:p>
            <a:r>
              <a:rPr lang="es-MX" sz="3600" dirty="0" smtClean="0"/>
              <a:t>A) Un mes</a:t>
            </a:r>
          </a:p>
          <a:p>
            <a:r>
              <a:rPr lang="es-MX" sz="3600" dirty="0" smtClean="0"/>
              <a:t>B) Un semestre</a:t>
            </a:r>
            <a:endParaRPr lang="es-MX" sz="3600" dirty="0"/>
          </a:p>
        </p:txBody>
      </p:sp>
    </p:spTree>
    <p:extLst>
      <p:ext uri="{BB962C8B-B14F-4D97-AF65-F5344CB8AC3E}">
        <p14:creationId xmlns:p14="http://schemas.microsoft.com/office/powerpoint/2010/main" val="2931301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a:t>
            </a:r>
            <a:endParaRPr lang="es-MX" dirty="0"/>
          </a:p>
        </p:txBody>
      </p:sp>
      <p:sp>
        <p:nvSpPr>
          <p:cNvPr id="3" name="Marcador de contenido 2"/>
          <p:cNvSpPr>
            <a:spLocks noGrp="1"/>
          </p:cNvSpPr>
          <p:nvPr>
            <p:ph idx="1"/>
          </p:nvPr>
        </p:nvSpPr>
        <p:spPr>
          <a:xfrm>
            <a:off x="292768" y="2273969"/>
            <a:ext cx="11318040" cy="4812631"/>
          </a:xfrm>
        </p:spPr>
        <p:txBody>
          <a:bodyPr>
            <a:normAutofit fontScale="85000" lnSpcReduction="10000"/>
          </a:bodyPr>
          <a:lstStyle/>
          <a:p>
            <a:pPr algn="just">
              <a:buFont typeface="Wingdings" pitchFamily="2" charset="2"/>
              <a:buNone/>
              <a:defRPr/>
            </a:pPr>
            <a:r>
              <a:rPr lang="es-MX" sz="2400" dirty="0">
                <a:solidFill>
                  <a:schemeClr val="tx1"/>
                </a:solidFill>
                <a:latin typeface="Arial" pitchFamily="34" charset="0"/>
                <a:cs typeface="Arial" pitchFamily="34" charset="0"/>
              </a:rPr>
              <a:t>La unidad de aprendizaje </a:t>
            </a:r>
            <a:r>
              <a:rPr lang="es-MX" sz="2400" dirty="0" smtClean="0">
                <a:solidFill>
                  <a:schemeClr val="tx1"/>
                </a:solidFill>
                <a:latin typeface="Arial" pitchFamily="34" charset="0"/>
                <a:cs typeface="Arial" pitchFamily="34" charset="0"/>
              </a:rPr>
              <a:t>“Matemáticas Financieras” </a:t>
            </a:r>
            <a:r>
              <a:rPr lang="es-MX" sz="2400" dirty="0">
                <a:solidFill>
                  <a:schemeClr val="tx1"/>
                </a:solidFill>
                <a:latin typeface="Arial" pitchFamily="34" charset="0"/>
                <a:cs typeface="Arial" pitchFamily="34" charset="0"/>
              </a:rPr>
              <a:t>se integra dentro del plan de estudios de la Licenciatura en Administración en el núcleo sustantivo,  dicha asignatura  es obligatoria bajo una total de 7 </a:t>
            </a:r>
            <a:r>
              <a:rPr lang="es-MX" sz="2400" dirty="0" smtClean="0">
                <a:solidFill>
                  <a:schemeClr val="tx1"/>
                </a:solidFill>
                <a:latin typeface="Arial" pitchFamily="34" charset="0"/>
                <a:cs typeface="Arial" pitchFamily="34" charset="0"/>
              </a:rPr>
              <a:t>créditos.* En el caso del nuevo plan de la licenciatura, este indica que se encuentra en el núcleo básico con los mismos 7 crédito y es obligatoria.</a:t>
            </a:r>
            <a:endParaRPr lang="es-MX" sz="2400" dirty="0">
              <a:solidFill>
                <a:schemeClr val="tx1"/>
              </a:solidFill>
              <a:latin typeface="Arial" pitchFamily="34" charset="0"/>
              <a:cs typeface="Arial" pitchFamily="34" charset="0"/>
            </a:endParaRPr>
          </a:p>
          <a:p>
            <a:pPr algn="just">
              <a:buFont typeface="Wingdings" pitchFamily="2" charset="2"/>
              <a:buNone/>
              <a:defRPr/>
            </a:pPr>
            <a:r>
              <a:rPr lang="es-MX" sz="2400" dirty="0" smtClean="0">
                <a:solidFill>
                  <a:schemeClr val="tx1"/>
                </a:solidFill>
                <a:latin typeface="Arial" pitchFamily="34" charset="0"/>
                <a:cs typeface="Arial" pitchFamily="34" charset="0"/>
              </a:rPr>
              <a:t>El propósito de la Unidad de Aprendizaje es que el alumno sea capaz de plantear y resolver problemas que se presentan especialmente en el ámbito financiero, haciendo uso de  las matemáticas financieras; y  comprendiendo y aplicando los elementos financieros como:  las tasas, plazos, rendimientos, capitales, montos, saldos y opciones financieras. </a:t>
            </a:r>
          </a:p>
          <a:p>
            <a:pPr algn="just">
              <a:buFont typeface="Wingdings" pitchFamily="2" charset="2"/>
              <a:buNone/>
              <a:defRPr/>
            </a:pPr>
            <a:r>
              <a:rPr lang="es-MX" sz="2400" dirty="0" smtClean="0">
                <a:solidFill>
                  <a:schemeClr val="tx1"/>
                </a:solidFill>
                <a:latin typeface="Arial" pitchFamily="34" charset="0"/>
                <a:cs typeface="Arial" pitchFamily="34" charset="0"/>
              </a:rPr>
              <a:t>Asimismo el programa del nuevo plan hace referencia al desarrollo de un pensamiento lógico, formal y heurístico y algorítmico al modelar fenómenos de naturaleza financiera.</a:t>
            </a:r>
          </a:p>
          <a:p>
            <a:pPr algn="just">
              <a:buFont typeface="Wingdings" pitchFamily="2" charset="2"/>
              <a:buNone/>
              <a:defRPr/>
            </a:pPr>
            <a:r>
              <a:rPr lang="es-MX" sz="2400" dirty="0" smtClean="0">
                <a:solidFill>
                  <a:schemeClr val="tx1"/>
                </a:solidFill>
                <a:latin typeface="Arial" pitchFamily="34" charset="0"/>
                <a:cs typeface="Arial" pitchFamily="34" charset="0"/>
              </a:rPr>
              <a:t>Cabe destacar que ambos programas retoman el concepto de valor del dinero a través del tiempo y el interés simple en su unidad II.</a:t>
            </a:r>
          </a:p>
          <a:p>
            <a:pPr algn="just">
              <a:buFont typeface="Wingdings" pitchFamily="2" charset="2"/>
              <a:buNone/>
              <a:defRPr/>
            </a:pPr>
            <a:endParaRPr lang="es-MX" sz="2400" dirty="0" smtClean="0">
              <a:solidFill>
                <a:schemeClr val="tx1"/>
              </a:solidFill>
              <a:latin typeface="Arial" pitchFamily="34" charset="0"/>
              <a:cs typeface="Arial" pitchFamily="34" charset="0"/>
            </a:endParaRPr>
          </a:p>
          <a:p>
            <a:pPr algn="just">
              <a:buFont typeface="Wingdings" pitchFamily="2" charset="2"/>
              <a:buNone/>
              <a:defRPr/>
            </a:pPr>
            <a:endParaRPr lang="es-MX" sz="1300" dirty="0">
              <a:solidFill>
                <a:schemeClr val="tx1"/>
              </a:solidFill>
              <a:latin typeface="Arial" pitchFamily="34" charset="0"/>
              <a:cs typeface="Arial" pitchFamily="34" charset="0"/>
            </a:endParaRPr>
          </a:p>
          <a:p>
            <a:pPr algn="just">
              <a:buFont typeface="Wingdings" pitchFamily="2" charset="2"/>
              <a:buNone/>
              <a:defRPr/>
            </a:pPr>
            <a:r>
              <a:rPr lang="es-MX" sz="1300" dirty="0" smtClean="0">
                <a:solidFill>
                  <a:schemeClr val="tx1"/>
                </a:solidFill>
                <a:latin typeface="Arial" pitchFamily="34" charset="0"/>
                <a:cs typeface="Arial" pitchFamily="34" charset="0"/>
              </a:rPr>
              <a:t>*Del programa actualizado en el año 2016.</a:t>
            </a:r>
          </a:p>
          <a:p>
            <a:pPr algn="just">
              <a:buFont typeface="Wingdings" pitchFamily="2" charset="2"/>
              <a:buNone/>
              <a:defRPr/>
            </a:pPr>
            <a:endParaRPr lang="es-MX" sz="2400" dirty="0">
              <a:solidFill>
                <a:schemeClr val="tx1"/>
              </a:solidFill>
              <a:latin typeface="Arial" pitchFamily="34" charset="0"/>
              <a:cs typeface="Arial" pitchFamily="34" charset="0"/>
            </a:endParaRPr>
          </a:p>
          <a:p>
            <a:endParaRPr lang="es-MX" dirty="0"/>
          </a:p>
        </p:txBody>
      </p:sp>
    </p:spTree>
    <p:extLst>
      <p:ext uri="{BB962C8B-B14F-4D97-AF65-F5344CB8AC3E}">
        <p14:creationId xmlns:p14="http://schemas.microsoft.com/office/powerpoint/2010/main" val="3487990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ector recto de flecha 6"/>
          <p:cNvCxnSpPr/>
          <p:nvPr/>
        </p:nvCxnSpPr>
        <p:spPr>
          <a:xfrm>
            <a:off x="1616134" y="4105834"/>
            <a:ext cx="4982374" cy="1235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1616134" y="4118190"/>
            <a:ext cx="0" cy="1186249"/>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V="1">
            <a:off x="6429012" y="3167865"/>
            <a:ext cx="15766" cy="911844"/>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650030" y="5646388"/>
            <a:ext cx="2162433" cy="523220"/>
          </a:xfrm>
          <a:prstGeom prst="rect">
            <a:avLst/>
          </a:prstGeom>
          <a:noFill/>
        </p:spPr>
        <p:txBody>
          <a:bodyPr wrap="square" rtlCol="0">
            <a:spAutoFit/>
          </a:bodyPr>
          <a:lstStyle/>
          <a:p>
            <a:r>
              <a:rPr lang="es-MX" sz="2800" dirty="0" smtClean="0"/>
              <a:t>143, 000.00</a:t>
            </a:r>
            <a:endParaRPr lang="es-MX" sz="2800" dirty="0"/>
          </a:p>
        </p:txBody>
      </p:sp>
      <p:sp>
        <p:nvSpPr>
          <p:cNvPr id="13" name="CuadroTexto 12"/>
          <p:cNvSpPr txBox="1"/>
          <p:nvPr/>
        </p:nvSpPr>
        <p:spPr>
          <a:xfrm>
            <a:off x="5221459" y="2577636"/>
            <a:ext cx="2446638" cy="523220"/>
          </a:xfrm>
          <a:prstGeom prst="rect">
            <a:avLst/>
          </a:prstGeom>
          <a:noFill/>
        </p:spPr>
        <p:txBody>
          <a:bodyPr wrap="square" rtlCol="0">
            <a:spAutoFit/>
          </a:bodyPr>
          <a:lstStyle/>
          <a:p>
            <a:r>
              <a:rPr lang="es-MX" sz="2800" dirty="0" smtClean="0"/>
              <a:t>147, 409.17</a:t>
            </a:r>
            <a:endParaRPr lang="es-MX" sz="2800" dirty="0"/>
          </a:p>
        </p:txBody>
      </p:sp>
      <p:sp>
        <p:nvSpPr>
          <p:cNvPr id="4" name="CuadroTexto 3"/>
          <p:cNvSpPr txBox="1"/>
          <p:nvPr/>
        </p:nvSpPr>
        <p:spPr>
          <a:xfrm>
            <a:off x="4078704" y="4463716"/>
            <a:ext cx="986591" cy="369332"/>
          </a:xfrm>
          <a:prstGeom prst="rect">
            <a:avLst/>
          </a:prstGeom>
          <a:noFill/>
        </p:spPr>
        <p:txBody>
          <a:bodyPr wrap="square" rtlCol="0">
            <a:spAutoFit/>
          </a:bodyPr>
          <a:lstStyle/>
          <a:p>
            <a:r>
              <a:rPr lang="es-MX" dirty="0" smtClean="0"/>
              <a:t>i= 38%</a:t>
            </a:r>
            <a:endParaRPr lang="es-MX" dirty="0"/>
          </a:p>
        </p:txBody>
      </p:sp>
      <p:sp>
        <p:nvSpPr>
          <p:cNvPr id="6" name="CuadroTexto 5"/>
          <p:cNvSpPr txBox="1"/>
          <p:nvPr/>
        </p:nvSpPr>
        <p:spPr>
          <a:xfrm>
            <a:off x="5221459" y="5461722"/>
            <a:ext cx="5582899" cy="461665"/>
          </a:xfrm>
          <a:prstGeom prst="rect">
            <a:avLst/>
          </a:prstGeom>
          <a:noFill/>
        </p:spPr>
        <p:txBody>
          <a:bodyPr wrap="square" rtlCol="0">
            <a:spAutoFit/>
          </a:bodyPr>
          <a:lstStyle/>
          <a:p>
            <a:r>
              <a:rPr lang="es-MX" sz="2400" dirty="0" smtClean="0"/>
              <a:t>143,000 * (1+ .37/12) =  147,409.17</a:t>
            </a:r>
            <a:endParaRPr lang="es-MX" sz="2400" dirty="0"/>
          </a:p>
        </p:txBody>
      </p:sp>
      <p:sp>
        <p:nvSpPr>
          <p:cNvPr id="10" name="Elipse 9"/>
          <p:cNvSpPr/>
          <p:nvPr/>
        </p:nvSpPr>
        <p:spPr>
          <a:xfrm>
            <a:off x="7975064" y="2273968"/>
            <a:ext cx="3924168" cy="284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EL INTERÉS POR UN MES ES DE $4,409.17</a:t>
            </a:r>
            <a:endParaRPr lang="es-MX" sz="2400" dirty="0"/>
          </a:p>
        </p:txBody>
      </p:sp>
      <p:sp>
        <p:nvSpPr>
          <p:cNvPr id="15" name="Título 1"/>
          <p:cNvSpPr>
            <a:spLocks noGrp="1"/>
          </p:cNvSpPr>
          <p:nvPr>
            <p:ph type="title"/>
          </p:nvPr>
        </p:nvSpPr>
        <p:spPr>
          <a:xfrm>
            <a:off x="581192" y="702156"/>
            <a:ext cx="11029616" cy="937511"/>
          </a:xfrm>
        </p:spPr>
        <p:txBody>
          <a:bodyPr/>
          <a:lstStyle/>
          <a:p>
            <a:r>
              <a:rPr lang="es-MX" dirty="0" smtClean="0"/>
              <a:t>ejercicio</a:t>
            </a:r>
            <a:endParaRPr lang="es-MX" dirty="0"/>
          </a:p>
        </p:txBody>
      </p:sp>
      <p:sp>
        <p:nvSpPr>
          <p:cNvPr id="16" name="CuadroTexto 15"/>
          <p:cNvSpPr txBox="1"/>
          <p:nvPr/>
        </p:nvSpPr>
        <p:spPr>
          <a:xfrm>
            <a:off x="650030" y="6154984"/>
            <a:ext cx="1816769" cy="523220"/>
          </a:xfrm>
          <a:prstGeom prst="rect">
            <a:avLst/>
          </a:prstGeom>
          <a:noFill/>
        </p:spPr>
        <p:txBody>
          <a:bodyPr wrap="square" rtlCol="0">
            <a:spAutoFit/>
          </a:bodyPr>
          <a:lstStyle/>
          <a:p>
            <a:r>
              <a:rPr lang="es-MX" sz="2800" dirty="0" smtClean="0">
                <a:solidFill>
                  <a:srgbClr val="FF0000"/>
                </a:solidFill>
              </a:rPr>
              <a:t>CAPITAL</a:t>
            </a:r>
            <a:endParaRPr lang="es-MX" sz="2800" dirty="0">
              <a:solidFill>
                <a:srgbClr val="FF0000"/>
              </a:solidFill>
            </a:endParaRPr>
          </a:p>
        </p:txBody>
      </p:sp>
      <p:sp>
        <p:nvSpPr>
          <p:cNvPr id="17" name="CuadroTexto 16"/>
          <p:cNvSpPr txBox="1"/>
          <p:nvPr/>
        </p:nvSpPr>
        <p:spPr>
          <a:xfrm>
            <a:off x="5393152" y="2054510"/>
            <a:ext cx="1816769" cy="523220"/>
          </a:xfrm>
          <a:prstGeom prst="rect">
            <a:avLst/>
          </a:prstGeom>
          <a:noFill/>
        </p:spPr>
        <p:txBody>
          <a:bodyPr wrap="square" rtlCol="0">
            <a:spAutoFit/>
          </a:bodyPr>
          <a:lstStyle/>
          <a:p>
            <a:r>
              <a:rPr lang="es-MX" sz="2800" dirty="0">
                <a:solidFill>
                  <a:srgbClr val="FF0000"/>
                </a:solidFill>
              </a:rPr>
              <a:t> </a:t>
            </a:r>
            <a:r>
              <a:rPr lang="es-MX" sz="2800" dirty="0" smtClean="0">
                <a:solidFill>
                  <a:srgbClr val="FF0000"/>
                </a:solidFill>
              </a:rPr>
              <a:t>MONTO</a:t>
            </a:r>
            <a:endParaRPr lang="es-MX" sz="2800" dirty="0">
              <a:solidFill>
                <a:srgbClr val="FF0000"/>
              </a:solidFill>
            </a:endParaRPr>
          </a:p>
        </p:txBody>
      </p:sp>
    </p:spTree>
    <p:extLst>
      <p:ext uri="{BB962C8B-B14F-4D97-AF65-F5344CB8AC3E}">
        <p14:creationId xmlns:p14="http://schemas.microsoft.com/office/powerpoint/2010/main" val="127337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ector recto de flecha 6"/>
          <p:cNvCxnSpPr/>
          <p:nvPr/>
        </p:nvCxnSpPr>
        <p:spPr>
          <a:xfrm>
            <a:off x="1616134" y="4105834"/>
            <a:ext cx="4982374" cy="1235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1616134" y="4118190"/>
            <a:ext cx="0" cy="1186249"/>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V="1">
            <a:off x="6429012" y="3167865"/>
            <a:ext cx="15766" cy="911844"/>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650030" y="5646388"/>
            <a:ext cx="2162433" cy="523220"/>
          </a:xfrm>
          <a:prstGeom prst="rect">
            <a:avLst/>
          </a:prstGeom>
          <a:noFill/>
        </p:spPr>
        <p:txBody>
          <a:bodyPr wrap="square" rtlCol="0">
            <a:spAutoFit/>
          </a:bodyPr>
          <a:lstStyle/>
          <a:p>
            <a:r>
              <a:rPr lang="es-MX" sz="2800" dirty="0" smtClean="0"/>
              <a:t>143, 000.00</a:t>
            </a:r>
            <a:endParaRPr lang="es-MX" sz="2800" dirty="0"/>
          </a:p>
        </p:txBody>
      </p:sp>
      <p:sp>
        <p:nvSpPr>
          <p:cNvPr id="13" name="CuadroTexto 12"/>
          <p:cNvSpPr txBox="1"/>
          <p:nvPr/>
        </p:nvSpPr>
        <p:spPr>
          <a:xfrm>
            <a:off x="5221459" y="2577636"/>
            <a:ext cx="2446638" cy="523220"/>
          </a:xfrm>
          <a:prstGeom prst="rect">
            <a:avLst/>
          </a:prstGeom>
          <a:noFill/>
        </p:spPr>
        <p:txBody>
          <a:bodyPr wrap="square" rtlCol="0">
            <a:spAutoFit/>
          </a:bodyPr>
          <a:lstStyle/>
          <a:p>
            <a:r>
              <a:rPr lang="es-MX" sz="2800" dirty="0" smtClean="0"/>
              <a:t>169, 455.00</a:t>
            </a:r>
            <a:endParaRPr lang="es-MX" sz="2800" dirty="0"/>
          </a:p>
        </p:txBody>
      </p:sp>
      <p:sp>
        <p:nvSpPr>
          <p:cNvPr id="4" name="CuadroTexto 3"/>
          <p:cNvSpPr txBox="1"/>
          <p:nvPr/>
        </p:nvSpPr>
        <p:spPr>
          <a:xfrm>
            <a:off x="4078704" y="4463716"/>
            <a:ext cx="986591" cy="369332"/>
          </a:xfrm>
          <a:prstGeom prst="rect">
            <a:avLst/>
          </a:prstGeom>
          <a:noFill/>
        </p:spPr>
        <p:txBody>
          <a:bodyPr wrap="square" rtlCol="0">
            <a:spAutoFit/>
          </a:bodyPr>
          <a:lstStyle/>
          <a:p>
            <a:r>
              <a:rPr lang="es-MX" dirty="0" smtClean="0"/>
              <a:t>i= 38%</a:t>
            </a:r>
            <a:endParaRPr lang="es-MX" dirty="0"/>
          </a:p>
        </p:txBody>
      </p:sp>
      <p:sp>
        <p:nvSpPr>
          <p:cNvPr id="6" name="CuadroTexto 5"/>
          <p:cNvSpPr txBox="1"/>
          <p:nvPr/>
        </p:nvSpPr>
        <p:spPr>
          <a:xfrm>
            <a:off x="4418471" y="5574054"/>
            <a:ext cx="5582899" cy="1938992"/>
          </a:xfrm>
          <a:prstGeom prst="rect">
            <a:avLst/>
          </a:prstGeom>
          <a:noFill/>
        </p:spPr>
        <p:txBody>
          <a:bodyPr wrap="square" rtlCol="0">
            <a:spAutoFit/>
          </a:bodyPr>
          <a:lstStyle/>
          <a:p>
            <a:r>
              <a:rPr lang="es-MX" sz="2400" dirty="0" smtClean="0"/>
              <a:t>143,000 * (1+ .37/12*6) = 169,455.00</a:t>
            </a:r>
          </a:p>
          <a:p>
            <a:r>
              <a:rPr lang="es-MX" sz="2400" dirty="0"/>
              <a:t>143,000 * (1+ .</a:t>
            </a:r>
            <a:r>
              <a:rPr lang="es-MX" sz="2400" dirty="0" smtClean="0"/>
              <a:t>37/2) = 169,455.00</a:t>
            </a:r>
            <a:endParaRPr lang="es-MX" sz="2400" dirty="0"/>
          </a:p>
          <a:p>
            <a:endParaRPr lang="es-MX" sz="2400" dirty="0" smtClean="0"/>
          </a:p>
          <a:p>
            <a:endParaRPr lang="es-MX" sz="2400" dirty="0"/>
          </a:p>
          <a:p>
            <a:endParaRPr lang="es-MX" sz="2400" dirty="0"/>
          </a:p>
        </p:txBody>
      </p:sp>
      <p:sp>
        <p:nvSpPr>
          <p:cNvPr id="10" name="Elipse 9"/>
          <p:cNvSpPr/>
          <p:nvPr/>
        </p:nvSpPr>
        <p:spPr>
          <a:xfrm>
            <a:off x="7975064" y="2273968"/>
            <a:ext cx="3924168" cy="284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EL INTERÉS POR UN SEMESTRE ES DE $26, 455.00 </a:t>
            </a:r>
            <a:endParaRPr lang="es-MX" sz="2400" dirty="0"/>
          </a:p>
        </p:txBody>
      </p:sp>
      <p:sp>
        <p:nvSpPr>
          <p:cNvPr id="15" name="Título 1"/>
          <p:cNvSpPr>
            <a:spLocks noGrp="1"/>
          </p:cNvSpPr>
          <p:nvPr>
            <p:ph type="title"/>
          </p:nvPr>
        </p:nvSpPr>
        <p:spPr>
          <a:xfrm>
            <a:off x="581192" y="702156"/>
            <a:ext cx="11029616" cy="1013800"/>
          </a:xfrm>
        </p:spPr>
        <p:txBody>
          <a:bodyPr/>
          <a:lstStyle/>
          <a:p>
            <a:r>
              <a:rPr lang="es-MX" dirty="0" smtClean="0"/>
              <a:t>ejercicio</a:t>
            </a:r>
            <a:endParaRPr lang="es-MX" dirty="0"/>
          </a:p>
        </p:txBody>
      </p:sp>
      <p:sp>
        <p:nvSpPr>
          <p:cNvPr id="16" name="CuadroTexto 15"/>
          <p:cNvSpPr txBox="1"/>
          <p:nvPr/>
        </p:nvSpPr>
        <p:spPr>
          <a:xfrm>
            <a:off x="650030" y="6154984"/>
            <a:ext cx="1816769" cy="523220"/>
          </a:xfrm>
          <a:prstGeom prst="rect">
            <a:avLst/>
          </a:prstGeom>
          <a:noFill/>
        </p:spPr>
        <p:txBody>
          <a:bodyPr wrap="square" rtlCol="0">
            <a:spAutoFit/>
          </a:bodyPr>
          <a:lstStyle/>
          <a:p>
            <a:r>
              <a:rPr lang="es-MX" sz="2800" dirty="0" smtClean="0">
                <a:solidFill>
                  <a:srgbClr val="FF0000"/>
                </a:solidFill>
              </a:rPr>
              <a:t>CAPITAL</a:t>
            </a:r>
            <a:endParaRPr lang="es-MX" sz="2800" dirty="0">
              <a:solidFill>
                <a:srgbClr val="FF0000"/>
              </a:solidFill>
            </a:endParaRPr>
          </a:p>
        </p:txBody>
      </p:sp>
      <p:sp>
        <p:nvSpPr>
          <p:cNvPr id="17" name="CuadroTexto 16"/>
          <p:cNvSpPr txBox="1"/>
          <p:nvPr/>
        </p:nvSpPr>
        <p:spPr>
          <a:xfrm>
            <a:off x="5393152" y="2054510"/>
            <a:ext cx="1816769" cy="523220"/>
          </a:xfrm>
          <a:prstGeom prst="rect">
            <a:avLst/>
          </a:prstGeom>
          <a:noFill/>
        </p:spPr>
        <p:txBody>
          <a:bodyPr wrap="square" rtlCol="0">
            <a:spAutoFit/>
          </a:bodyPr>
          <a:lstStyle/>
          <a:p>
            <a:r>
              <a:rPr lang="es-MX" sz="2800" dirty="0">
                <a:solidFill>
                  <a:srgbClr val="FF0000"/>
                </a:solidFill>
              </a:rPr>
              <a:t> </a:t>
            </a:r>
            <a:r>
              <a:rPr lang="es-MX" sz="2800" dirty="0" smtClean="0">
                <a:solidFill>
                  <a:srgbClr val="FF0000"/>
                </a:solidFill>
              </a:rPr>
              <a:t>MONTO</a:t>
            </a:r>
            <a:endParaRPr lang="es-MX" sz="2800" dirty="0">
              <a:solidFill>
                <a:srgbClr val="FF0000"/>
              </a:solidFill>
            </a:endParaRPr>
          </a:p>
        </p:txBody>
      </p:sp>
    </p:spTree>
    <p:extLst>
      <p:ext uri="{BB962C8B-B14F-4D97-AF65-F5344CB8AC3E}">
        <p14:creationId xmlns:p14="http://schemas.microsoft.com/office/powerpoint/2010/main" val="1235324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Plazo</a:t>
            </a:r>
            <a:endParaRPr lang="es-MX" dirty="0"/>
          </a:p>
        </p:txBody>
      </p:sp>
      <p:sp>
        <p:nvSpPr>
          <p:cNvPr id="3" name="Marcador de contenido 2"/>
          <p:cNvSpPr>
            <a:spLocks noGrp="1"/>
          </p:cNvSpPr>
          <p:nvPr>
            <p:ph idx="1"/>
          </p:nvPr>
        </p:nvSpPr>
        <p:spPr>
          <a:xfrm>
            <a:off x="1905000" y="2214863"/>
            <a:ext cx="4191000" cy="1387132"/>
          </a:xfrm>
        </p:spPr>
        <p:txBody>
          <a:bodyPr>
            <a:normAutofit/>
          </a:bodyPr>
          <a:lstStyle/>
          <a:p>
            <a:pPr algn="ctr"/>
            <a:r>
              <a:rPr lang="es-MX" sz="4000" dirty="0" smtClean="0"/>
              <a:t>Año comercial /Año exacto</a:t>
            </a:r>
            <a:endParaRPr lang="es-MX" sz="4000" dirty="0"/>
          </a:p>
        </p:txBody>
      </p:sp>
      <p:graphicFrame>
        <p:nvGraphicFramePr>
          <p:cNvPr id="5" name="Diagrama 4"/>
          <p:cNvGraphicFramePr/>
          <p:nvPr>
            <p:extLst>
              <p:ext uri="{D42A27DB-BD31-4B8C-83A1-F6EECF244321}">
                <p14:modId xmlns:p14="http://schemas.microsoft.com/office/powerpoint/2010/main" val="1491279967"/>
              </p:ext>
            </p:extLst>
          </p:nvPr>
        </p:nvGraphicFramePr>
        <p:xfrm>
          <a:off x="6809873" y="1840832"/>
          <a:ext cx="4391527" cy="4776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151664" y="4785590"/>
            <a:ext cx="3114277" cy="2072410"/>
          </a:xfrm>
          <a:prstGeom prst="rect">
            <a:avLst/>
          </a:prstGeom>
        </p:spPr>
      </p:pic>
      <p:sp>
        <p:nvSpPr>
          <p:cNvPr id="8" name="Llamada de nube 7"/>
          <p:cNvSpPr/>
          <p:nvPr/>
        </p:nvSpPr>
        <p:spPr>
          <a:xfrm>
            <a:off x="2550695" y="3850104"/>
            <a:ext cx="4090737" cy="1528011"/>
          </a:xfrm>
          <a:prstGeom prst="cloudCallout">
            <a:avLst>
              <a:gd name="adj1" fmla="val -66421"/>
              <a:gd name="adj2" fmla="val 56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¿360  </a:t>
            </a:r>
            <a:r>
              <a:rPr lang="es-MX" sz="2800" dirty="0" err="1" smtClean="0"/>
              <a:t>ó</a:t>
            </a:r>
            <a:r>
              <a:rPr lang="es-MX" sz="2800" dirty="0" smtClean="0"/>
              <a:t> 365?</a:t>
            </a:r>
            <a:endParaRPr lang="es-MX" sz="2800" dirty="0"/>
          </a:p>
        </p:txBody>
      </p:sp>
    </p:spTree>
    <p:extLst>
      <p:ext uri="{BB962C8B-B14F-4D97-AF65-F5344CB8AC3E}">
        <p14:creationId xmlns:p14="http://schemas.microsoft.com/office/powerpoint/2010/main" val="13028565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16789" y="798304"/>
            <a:ext cx="10441022" cy="5903286"/>
          </a:xfrm>
          <a:prstGeom prst="rect">
            <a:avLst/>
          </a:prstGeom>
        </p:spPr>
      </p:pic>
    </p:spTree>
    <p:extLst>
      <p:ext uri="{BB962C8B-B14F-4D97-AF65-F5344CB8AC3E}">
        <p14:creationId xmlns:p14="http://schemas.microsoft.com/office/powerpoint/2010/main" val="1474086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Cálculo de días exactos</a:t>
            </a:r>
            <a:endParaRPr lang="es-MX" dirty="0"/>
          </a:p>
        </p:txBody>
      </p:sp>
      <p:sp>
        <p:nvSpPr>
          <p:cNvPr id="3" name="Marcador de contenido 2"/>
          <p:cNvSpPr>
            <a:spLocks noGrp="1"/>
          </p:cNvSpPr>
          <p:nvPr>
            <p:ph idx="1"/>
          </p:nvPr>
        </p:nvSpPr>
        <p:spPr>
          <a:xfrm>
            <a:off x="838200" y="1516706"/>
            <a:ext cx="11184924" cy="5341293"/>
          </a:xfrm>
        </p:spPr>
        <p:txBody>
          <a:bodyPr>
            <a:normAutofit/>
          </a:bodyPr>
          <a:lstStyle/>
          <a:p>
            <a:endParaRPr lang="es-MX" dirty="0" smtClean="0"/>
          </a:p>
          <a:p>
            <a:r>
              <a:rPr lang="es-MX" sz="2000" dirty="0" smtClean="0"/>
              <a:t>Determine cuantos días hay entre el 25 de marzo y el 31 de agosto de 2017.</a:t>
            </a:r>
          </a:p>
          <a:p>
            <a:endParaRPr lang="es-MX" sz="2000" dirty="0"/>
          </a:p>
          <a:p>
            <a:r>
              <a:rPr lang="es-MX" sz="2000" dirty="0" smtClean="0"/>
              <a:t>¿Cuántos días hay entre el 1 de abril y el 24 de diciembre de 2016?</a:t>
            </a:r>
          </a:p>
          <a:p>
            <a:endParaRPr lang="es-MX" sz="2000" dirty="0"/>
          </a:p>
          <a:p>
            <a:r>
              <a:rPr lang="es-MX" sz="2000" dirty="0" smtClean="0"/>
              <a:t>Determine cuantos días transcurren entre el 3 de mayo de 2015 hasta el 17 de septiembre de 2017</a:t>
            </a:r>
          </a:p>
          <a:p>
            <a:endParaRPr lang="es-MX" sz="2000" dirty="0"/>
          </a:p>
          <a:p>
            <a:r>
              <a:rPr lang="es-MX" sz="2000" dirty="0" smtClean="0"/>
              <a:t>Contrata un crédito el 25 de enero y se cancela en 90 días, ¿cuál es el día exacto que se cancela?</a:t>
            </a:r>
          </a:p>
          <a:p>
            <a:endParaRPr lang="es-MX" sz="2000" dirty="0"/>
          </a:p>
          <a:p>
            <a:r>
              <a:rPr lang="es-MX" sz="2000" dirty="0" smtClean="0"/>
              <a:t>Contrata un crédito el 30 de noviembre y se cancela en 60 días, ¿cuál es el día exacto que se cancela?</a:t>
            </a:r>
          </a:p>
          <a:p>
            <a:endParaRPr lang="es-MX" dirty="0" smtClean="0"/>
          </a:p>
          <a:p>
            <a:endParaRPr lang="es-MX" dirty="0" smtClean="0"/>
          </a:p>
        </p:txBody>
      </p:sp>
    </p:spTree>
    <p:extLst>
      <p:ext uri="{BB962C8B-B14F-4D97-AF65-F5344CB8AC3E}">
        <p14:creationId xmlns:p14="http://schemas.microsoft.com/office/powerpoint/2010/main" val="33307327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AÑO COMERCIAL</a:t>
            </a:r>
            <a:endParaRPr lang="es-MX" dirty="0"/>
          </a:p>
        </p:txBody>
      </p:sp>
      <p:sp>
        <p:nvSpPr>
          <p:cNvPr id="3" name="Marcador de contenido 2"/>
          <p:cNvSpPr>
            <a:spLocks noGrp="1"/>
          </p:cNvSpPr>
          <p:nvPr>
            <p:ph idx="1"/>
          </p:nvPr>
        </p:nvSpPr>
        <p:spPr>
          <a:xfrm>
            <a:off x="581193" y="2180496"/>
            <a:ext cx="4231440" cy="3678303"/>
          </a:xfrm>
        </p:spPr>
        <p:txBody>
          <a:bodyPr>
            <a:normAutofit/>
          </a:bodyPr>
          <a:lstStyle/>
          <a:p>
            <a:r>
              <a:rPr lang="es-MX" sz="3600" dirty="0" smtClean="0"/>
              <a:t>Las instituciones financieras utilizan año comercial.</a:t>
            </a:r>
            <a:endParaRPr lang="es-MX" sz="3600" dirty="0"/>
          </a:p>
        </p:txBody>
      </p:sp>
      <p:pic>
        <p:nvPicPr>
          <p:cNvPr id="4" name="Imagen 3"/>
          <p:cNvPicPr>
            <a:picLocks noChangeAspect="1"/>
          </p:cNvPicPr>
          <p:nvPr/>
        </p:nvPicPr>
        <p:blipFill>
          <a:blip r:embed="rId2"/>
          <a:stretch>
            <a:fillRect/>
          </a:stretch>
        </p:blipFill>
        <p:spPr>
          <a:xfrm>
            <a:off x="5143124" y="389334"/>
            <a:ext cx="6340642" cy="6309017"/>
          </a:xfrm>
          <a:prstGeom prst="rect">
            <a:avLst/>
          </a:prstGeom>
        </p:spPr>
      </p:pic>
      <p:sp>
        <p:nvSpPr>
          <p:cNvPr id="5" name="Elipse 4"/>
          <p:cNvSpPr/>
          <p:nvPr/>
        </p:nvSpPr>
        <p:spPr>
          <a:xfrm>
            <a:off x="8313445" y="5600120"/>
            <a:ext cx="914776" cy="51735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Conector recto de flecha 6"/>
          <p:cNvCxnSpPr/>
          <p:nvPr/>
        </p:nvCxnSpPr>
        <p:spPr>
          <a:xfrm>
            <a:off x="3561347" y="4884821"/>
            <a:ext cx="4439653" cy="9739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209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1211" y="623486"/>
            <a:ext cx="10058400" cy="542453"/>
          </a:xfrm>
        </p:spPr>
        <p:txBody>
          <a:bodyPr>
            <a:normAutofit/>
          </a:bodyPr>
          <a:lstStyle/>
          <a:p>
            <a:r>
              <a:rPr lang="es-MX" dirty="0" smtClean="0"/>
              <a:t>Ejercicio con pagaré</a:t>
            </a:r>
            <a:endParaRPr lang="es-MX" dirty="0"/>
          </a:p>
        </p:txBody>
      </p:sp>
      <p:sp>
        <p:nvSpPr>
          <p:cNvPr id="4" name="Rectángulo: esquinas redondeadas 1">
            <a:extLst>
              <a:ext uri="{FF2B5EF4-FFF2-40B4-BE49-F238E27FC236}">
                <a16:creationId xmlns:a16="http://schemas.microsoft.com/office/drawing/2014/main" xmlns="" id="{DE5B8EA3-95DE-4BA7-9A75-6F030AB57416}"/>
              </a:ext>
            </a:extLst>
          </p:cNvPr>
          <p:cNvSpPr/>
          <p:nvPr/>
        </p:nvSpPr>
        <p:spPr>
          <a:xfrm>
            <a:off x="312821" y="1010653"/>
            <a:ext cx="11468244" cy="5847347"/>
          </a:xfrm>
          <a:prstGeom prst="round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r>
              <a:rPr lang="es-MX" sz="2000" b="1" dirty="0">
                <a:solidFill>
                  <a:schemeClr val="tx1"/>
                </a:solidFill>
              </a:rPr>
              <a:t>P A G A R </a:t>
            </a:r>
            <a:r>
              <a:rPr lang="es-MX" sz="2000" b="1" dirty="0" smtClean="0">
                <a:solidFill>
                  <a:schemeClr val="tx1"/>
                </a:solidFill>
              </a:rPr>
              <a:t>É</a:t>
            </a:r>
          </a:p>
          <a:p>
            <a:pPr algn="ctr"/>
            <a:endParaRPr lang="es-MX" sz="2000" b="1" dirty="0">
              <a:solidFill>
                <a:schemeClr val="tx1"/>
              </a:solidFill>
            </a:endParaRPr>
          </a:p>
          <a:p>
            <a:pPr algn="just"/>
            <a:r>
              <a:rPr lang="es-MX" sz="2000" b="1" dirty="0">
                <a:solidFill>
                  <a:schemeClr val="tx1"/>
                </a:solidFill>
              </a:rPr>
              <a:t>Documento número: único                                                        </a:t>
            </a:r>
            <a:r>
              <a:rPr lang="es-MX" sz="2000" b="1" dirty="0" smtClean="0">
                <a:solidFill>
                  <a:schemeClr val="tx1"/>
                </a:solidFill>
              </a:rPr>
              <a:t> Bueno </a:t>
            </a:r>
            <a:r>
              <a:rPr lang="es-MX" sz="2000" b="1" dirty="0">
                <a:solidFill>
                  <a:schemeClr val="tx1"/>
                </a:solidFill>
              </a:rPr>
              <a:t>por: $</a:t>
            </a:r>
            <a:r>
              <a:rPr lang="es-MX" sz="2000" b="1" dirty="0" smtClean="0">
                <a:solidFill>
                  <a:schemeClr val="tx1"/>
                </a:solidFill>
              </a:rPr>
              <a:t>74,100.00</a:t>
            </a:r>
            <a:endParaRPr lang="es-MX" sz="2000" b="1" dirty="0">
              <a:solidFill>
                <a:schemeClr val="tx1"/>
              </a:solidFill>
            </a:endParaRPr>
          </a:p>
          <a:p>
            <a:pPr algn="r"/>
            <a:r>
              <a:rPr lang="es-MX" sz="2000" b="1" dirty="0">
                <a:solidFill>
                  <a:schemeClr val="tx1"/>
                </a:solidFill>
              </a:rPr>
              <a:t>En Guadalajara, Jalisco a 14 de febrero de 2010</a:t>
            </a:r>
          </a:p>
          <a:p>
            <a:pPr algn="ctr"/>
            <a:endParaRPr lang="es-MX" sz="2000" b="1" dirty="0">
              <a:solidFill>
                <a:schemeClr val="tx1"/>
              </a:solidFill>
            </a:endParaRPr>
          </a:p>
          <a:p>
            <a:pPr algn="just"/>
            <a:r>
              <a:rPr lang="es-MX" sz="2000" b="1" dirty="0">
                <a:solidFill>
                  <a:schemeClr val="tx1"/>
                </a:solidFill>
              </a:rPr>
              <a:t>Debo(emos) y pagaré(</a:t>
            </a:r>
            <a:r>
              <a:rPr lang="es-MX" sz="2000" b="1" dirty="0" err="1">
                <a:solidFill>
                  <a:schemeClr val="tx1"/>
                </a:solidFill>
              </a:rPr>
              <a:t>mos</a:t>
            </a:r>
            <a:r>
              <a:rPr lang="es-MX" sz="2000" b="1" dirty="0">
                <a:solidFill>
                  <a:schemeClr val="tx1"/>
                </a:solidFill>
              </a:rPr>
              <a:t>) incondicionalmente por este pagaré a la orden de Sr. Armando Ibarra en Guadalajara, Jalisco el día 26 de diciembre del 2010.</a:t>
            </a:r>
          </a:p>
          <a:p>
            <a:r>
              <a:rPr lang="es-MX" sz="2000" b="1" dirty="0">
                <a:solidFill>
                  <a:schemeClr val="tx1"/>
                </a:solidFill>
              </a:rPr>
              <a:t>La cantidad de:</a:t>
            </a:r>
          </a:p>
          <a:p>
            <a:endParaRPr lang="es-MX" sz="2000" b="1" dirty="0">
              <a:solidFill>
                <a:schemeClr val="tx1"/>
              </a:solidFill>
            </a:endParaRPr>
          </a:p>
          <a:p>
            <a:pPr algn="ctr"/>
            <a:r>
              <a:rPr lang="es-MX" sz="2000" b="1" dirty="0">
                <a:solidFill>
                  <a:schemeClr val="tx1"/>
                </a:solidFill>
              </a:rPr>
              <a:t>Setenta y cuatro mil cien pesos 00/100 Moneda Nacional</a:t>
            </a:r>
          </a:p>
          <a:p>
            <a:pPr algn="ctr"/>
            <a:endParaRPr lang="es-MX" sz="2000" b="1" dirty="0">
              <a:solidFill>
                <a:schemeClr val="tx1"/>
              </a:solidFill>
            </a:endParaRPr>
          </a:p>
          <a:p>
            <a:pPr algn="just"/>
            <a:r>
              <a:rPr lang="es-MX" sz="2000" b="1" dirty="0">
                <a:solidFill>
                  <a:schemeClr val="tx1"/>
                </a:solidFill>
              </a:rPr>
              <a:t>Valor recibido a mi (nuestra) entera satisfacción. La suma anterior </a:t>
            </a:r>
            <a:r>
              <a:rPr lang="es-MX" sz="2000" b="1" dirty="0" smtClean="0">
                <a:solidFill>
                  <a:schemeClr val="tx1"/>
                </a:solidFill>
              </a:rPr>
              <a:t>causará </a:t>
            </a:r>
            <a:r>
              <a:rPr lang="es-MX" sz="2000" b="1" dirty="0">
                <a:solidFill>
                  <a:schemeClr val="tx1"/>
                </a:solidFill>
              </a:rPr>
              <a:t>intereses a la tasa de 32% anual hasta la fecha de su vencimiento, y si no es pagada al vencimiento causará una tasa de interés moratorio de 48% anual.</a:t>
            </a:r>
          </a:p>
          <a:p>
            <a:pPr algn="just"/>
            <a:endParaRPr lang="es-MX" sz="2000" b="1" dirty="0">
              <a:solidFill>
                <a:schemeClr val="tx1"/>
              </a:solidFill>
            </a:endParaRPr>
          </a:p>
          <a:p>
            <a:pPr algn="just"/>
            <a:r>
              <a:rPr lang="es-MX" sz="2000" b="1" dirty="0">
                <a:solidFill>
                  <a:schemeClr val="tx1"/>
                </a:solidFill>
              </a:rPr>
              <a:t>Nombre: Antonio Solís</a:t>
            </a:r>
          </a:p>
          <a:p>
            <a:pPr algn="just"/>
            <a:r>
              <a:rPr lang="es-MX" sz="2000" b="1" dirty="0">
                <a:solidFill>
                  <a:schemeClr val="tx1"/>
                </a:solidFill>
              </a:rPr>
              <a:t>Dirección: Av. Einstein #60</a:t>
            </a:r>
          </a:p>
          <a:p>
            <a:pPr algn="just"/>
            <a:r>
              <a:rPr lang="es-MX" sz="2000" b="1" dirty="0">
                <a:solidFill>
                  <a:schemeClr val="tx1"/>
                </a:solidFill>
              </a:rPr>
              <a:t>Población: Guadalajara, Jalisco                                                                             Acepto(amos).</a:t>
            </a:r>
          </a:p>
        </p:txBody>
      </p:sp>
    </p:spTree>
    <p:extLst>
      <p:ext uri="{BB962C8B-B14F-4D97-AF65-F5344CB8AC3E}">
        <p14:creationId xmlns:p14="http://schemas.microsoft.com/office/powerpoint/2010/main" val="20255449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5274" y="840054"/>
            <a:ext cx="10058400" cy="542453"/>
          </a:xfrm>
        </p:spPr>
        <p:txBody>
          <a:bodyPr>
            <a:normAutofit/>
          </a:bodyPr>
          <a:lstStyle/>
          <a:p>
            <a:r>
              <a:rPr lang="es-MX" dirty="0" smtClean="0"/>
              <a:t>Ejercicio con pagaré</a:t>
            </a:r>
            <a:endParaRPr lang="es-MX" dirty="0"/>
          </a:p>
        </p:txBody>
      </p:sp>
      <p:sp>
        <p:nvSpPr>
          <p:cNvPr id="3" name="Marcador de contenido 2"/>
          <p:cNvSpPr>
            <a:spLocks noGrp="1"/>
          </p:cNvSpPr>
          <p:nvPr>
            <p:ph idx="1"/>
          </p:nvPr>
        </p:nvSpPr>
        <p:spPr>
          <a:xfrm>
            <a:off x="1097280" y="2199302"/>
            <a:ext cx="2572512" cy="4023360"/>
          </a:xfrm>
        </p:spPr>
        <p:txBody>
          <a:bodyPr/>
          <a:lstStyle/>
          <a:p>
            <a:pPr algn="just"/>
            <a:r>
              <a:rPr lang="es-MX" b="1" dirty="0">
                <a:solidFill>
                  <a:srgbClr val="0070C0"/>
                </a:solidFill>
              </a:rPr>
              <a:t>Obtenga el valor de vencimiento del pagaré </a:t>
            </a:r>
            <a:r>
              <a:rPr lang="es-MX" b="1" dirty="0" smtClean="0">
                <a:solidFill>
                  <a:srgbClr val="0070C0"/>
                </a:solidFill>
              </a:rPr>
              <a:t>anterior.</a:t>
            </a:r>
          </a:p>
          <a:p>
            <a:pPr algn="just"/>
            <a:endParaRPr lang="es-MX" b="1" dirty="0">
              <a:solidFill>
                <a:srgbClr val="0070C0"/>
              </a:solidFill>
            </a:endParaRPr>
          </a:p>
          <a:p>
            <a:pPr algn="just"/>
            <a:r>
              <a:rPr lang="es-MX" b="1" dirty="0" smtClean="0">
                <a:solidFill>
                  <a:srgbClr val="0070C0"/>
                </a:solidFill>
              </a:rPr>
              <a:t>Suponga que el pagaré se liquidó 16 días después de la fecha de vencimiento. Calcule el interés y la cantidad total a pagar.</a:t>
            </a:r>
            <a:endParaRPr lang="es-MX" b="1" dirty="0">
              <a:solidFill>
                <a:srgbClr val="0070C0"/>
              </a:solidFill>
            </a:endParaRPr>
          </a:p>
        </p:txBody>
      </p:sp>
      <p:sp>
        <p:nvSpPr>
          <p:cNvPr id="5" name="CuadroTexto 4"/>
          <p:cNvSpPr txBox="1"/>
          <p:nvPr/>
        </p:nvSpPr>
        <p:spPr>
          <a:xfrm>
            <a:off x="5912505" y="1883020"/>
            <a:ext cx="7303168" cy="5632311"/>
          </a:xfrm>
          <a:prstGeom prst="rect">
            <a:avLst/>
          </a:prstGeom>
          <a:noFill/>
        </p:spPr>
        <p:txBody>
          <a:bodyPr wrap="square" rtlCol="0">
            <a:spAutoFit/>
          </a:bodyPr>
          <a:lstStyle/>
          <a:p>
            <a:r>
              <a:rPr lang="es-MX" sz="2400" dirty="0" smtClean="0"/>
              <a:t>CAPITAL= 74,100.00 </a:t>
            </a:r>
          </a:p>
          <a:p>
            <a:r>
              <a:rPr lang="es-MX" sz="2400" dirty="0" smtClean="0"/>
              <a:t>INTERÉS=  32% ANUAL</a:t>
            </a:r>
          </a:p>
          <a:p>
            <a:r>
              <a:rPr lang="es-MX" sz="2400" dirty="0" smtClean="0"/>
              <a:t>PLAZO= 315 DÍAS</a:t>
            </a:r>
          </a:p>
          <a:p>
            <a:r>
              <a:rPr lang="es-MX" sz="2400" dirty="0" smtClean="0"/>
              <a:t>INTERÉS MORATORIO= 48%</a:t>
            </a:r>
          </a:p>
          <a:p>
            <a:endParaRPr lang="es-MX" sz="2400" dirty="0"/>
          </a:p>
          <a:p>
            <a:endParaRPr lang="es-MX" sz="2400" dirty="0" smtClean="0"/>
          </a:p>
          <a:p>
            <a:r>
              <a:rPr lang="es-MX" sz="2400" dirty="0" smtClean="0"/>
              <a:t>MONTO= 74,100*(1+.32*315/365)</a:t>
            </a:r>
          </a:p>
          <a:p>
            <a:r>
              <a:rPr lang="es-MX" sz="2400" dirty="0" smtClean="0"/>
              <a:t>MONTO=  $ 94,563.78</a:t>
            </a:r>
          </a:p>
          <a:p>
            <a:endParaRPr lang="es-MX" sz="2400" dirty="0"/>
          </a:p>
          <a:p>
            <a:endParaRPr lang="es-MX" sz="2400" dirty="0" smtClean="0"/>
          </a:p>
          <a:p>
            <a:r>
              <a:rPr lang="es-MX" sz="2400" dirty="0" smtClean="0"/>
              <a:t>INTERÉS= 74,100*.48*16/365</a:t>
            </a:r>
          </a:p>
          <a:p>
            <a:r>
              <a:rPr lang="es-MX" sz="2400" dirty="0" smtClean="0"/>
              <a:t>INTERÉS= $1,559.15</a:t>
            </a:r>
          </a:p>
          <a:p>
            <a:endParaRPr lang="es-MX" dirty="0"/>
          </a:p>
          <a:p>
            <a:endParaRPr lang="es-MX" dirty="0" smtClean="0"/>
          </a:p>
          <a:p>
            <a:endParaRPr lang="es-MX" dirty="0"/>
          </a:p>
          <a:p>
            <a:endParaRPr lang="es-MX" dirty="0"/>
          </a:p>
        </p:txBody>
      </p:sp>
      <p:cxnSp>
        <p:nvCxnSpPr>
          <p:cNvPr id="7" name="Conector recto de flecha 6"/>
          <p:cNvCxnSpPr/>
          <p:nvPr/>
        </p:nvCxnSpPr>
        <p:spPr>
          <a:xfrm>
            <a:off x="3669792" y="2893512"/>
            <a:ext cx="2092181" cy="15031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3669792" y="4699175"/>
            <a:ext cx="2092181" cy="13759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1628384" y="6501008"/>
            <a:ext cx="9068843" cy="646331"/>
          </a:xfrm>
          <a:prstGeom prst="rect">
            <a:avLst/>
          </a:prstGeom>
          <a:noFill/>
        </p:spPr>
        <p:txBody>
          <a:bodyPr wrap="square" rtlCol="0">
            <a:spAutoFit/>
          </a:bodyPr>
          <a:lstStyle/>
          <a:p>
            <a:r>
              <a:rPr lang="es-MX" dirty="0" smtClean="0"/>
              <a:t>***El </a:t>
            </a:r>
            <a:r>
              <a:rPr lang="es-MX" dirty="0"/>
              <a:t>interés moratorio se calcula únicamente sobre la deuda.</a:t>
            </a:r>
          </a:p>
          <a:p>
            <a:endParaRPr lang="es-MX" dirty="0"/>
          </a:p>
        </p:txBody>
      </p:sp>
    </p:spTree>
    <p:extLst>
      <p:ext uri="{BB962C8B-B14F-4D97-AF65-F5344CB8AC3E}">
        <p14:creationId xmlns:p14="http://schemas.microsoft.com/office/powerpoint/2010/main" val="232829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1308" y="675564"/>
            <a:ext cx="10058400" cy="717533"/>
          </a:xfrm>
        </p:spPr>
        <p:txBody>
          <a:bodyPr/>
          <a:lstStyle/>
          <a:p>
            <a:r>
              <a:rPr lang="es-MX" dirty="0" smtClean="0"/>
              <a:t>Ejercicio con pagaré</a:t>
            </a:r>
            <a:endParaRPr lang="es-MX" dirty="0"/>
          </a:p>
        </p:txBody>
      </p:sp>
      <p:sp>
        <p:nvSpPr>
          <p:cNvPr id="5" name="Rectángulo: esquinas redondeadas 1">
            <a:extLst>
              <a:ext uri="{FF2B5EF4-FFF2-40B4-BE49-F238E27FC236}">
                <a16:creationId xmlns:a16="http://schemas.microsoft.com/office/drawing/2014/main" xmlns="" id="{EE7E6E76-3304-4191-8F84-795F3D434018}"/>
              </a:ext>
            </a:extLst>
          </p:cNvPr>
          <p:cNvSpPr/>
          <p:nvPr/>
        </p:nvSpPr>
        <p:spPr>
          <a:xfrm>
            <a:off x="445168" y="1263317"/>
            <a:ext cx="11313695" cy="5594684"/>
          </a:xfrm>
          <a:prstGeom prst="round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r>
              <a:rPr lang="es-MX" sz="2800" b="1" dirty="0">
                <a:solidFill>
                  <a:schemeClr val="tx1"/>
                </a:solidFill>
              </a:rPr>
              <a:t>P A G A R É</a:t>
            </a:r>
          </a:p>
          <a:p>
            <a:pPr algn="just"/>
            <a:r>
              <a:rPr lang="es-MX" sz="2000" b="1" dirty="0">
                <a:solidFill>
                  <a:schemeClr val="tx1"/>
                </a:solidFill>
              </a:rPr>
              <a:t>Documento número: único                                                        </a:t>
            </a:r>
            <a:r>
              <a:rPr lang="es-MX" sz="2000" b="1" dirty="0" smtClean="0">
                <a:solidFill>
                  <a:schemeClr val="tx1"/>
                </a:solidFill>
              </a:rPr>
              <a:t>Bueno </a:t>
            </a:r>
            <a:r>
              <a:rPr lang="es-MX" sz="2000" b="1" dirty="0">
                <a:solidFill>
                  <a:schemeClr val="tx1"/>
                </a:solidFill>
              </a:rPr>
              <a:t>por: $</a:t>
            </a:r>
            <a:r>
              <a:rPr lang="es-MX" sz="2000" b="1" dirty="0" smtClean="0">
                <a:solidFill>
                  <a:schemeClr val="tx1"/>
                </a:solidFill>
              </a:rPr>
              <a:t>34,979.38</a:t>
            </a:r>
            <a:endParaRPr lang="es-MX" sz="2000" b="1" dirty="0">
              <a:solidFill>
                <a:schemeClr val="tx1"/>
              </a:solidFill>
            </a:endParaRPr>
          </a:p>
          <a:p>
            <a:pPr algn="r"/>
            <a:r>
              <a:rPr lang="es-MX" sz="2000" b="1" dirty="0">
                <a:solidFill>
                  <a:schemeClr val="tx1"/>
                </a:solidFill>
              </a:rPr>
              <a:t>En Zapopan, Jalisco a 15 de octubre de 2009</a:t>
            </a:r>
          </a:p>
          <a:p>
            <a:pPr algn="ctr"/>
            <a:endParaRPr lang="es-MX" sz="2000" b="1" dirty="0">
              <a:solidFill>
                <a:schemeClr val="tx1"/>
              </a:solidFill>
            </a:endParaRPr>
          </a:p>
          <a:p>
            <a:pPr algn="just"/>
            <a:r>
              <a:rPr lang="es-MX" sz="2000" b="1" dirty="0">
                <a:solidFill>
                  <a:schemeClr val="tx1"/>
                </a:solidFill>
              </a:rPr>
              <a:t>Debo(emos) y pagaré(</a:t>
            </a:r>
            <a:r>
              <a:rPr lang="es-MX" sz="2000" b="1" dirty="0" err="1">
                <a:solidFill>
                  <a:schemeClr val="tx1"/>
                </a:solidFill>
              </a:rPr>
              <a:t>mos</a:t>
            </a:r>
            <a:r>
              <a:rPr lang="es-MX" sz="2000" b="1" dirty="0">
                <a:solidFill>
                  <a:schemeClr val="tx1"/>
                </a:solidFill>
              </a:rPr>
              <a:t>) incondicionalmente por este pagaré a la orden de </a:t>
            </a:r>
            <a:r>
              <a:rPr lang="es-MX" sz="2000" b="1" dirty="0" err="1">
                <a:solidFill>
                  <a:schemeClr val="tx1"/>
                </a:solidFill>
              </a:rPr>
              <a:t>Srita</a:t>
            </a:r>
            <a:r>
              <a:rPr lang="es-MX" sz="2000" b="1" dirty="0">
                <a:solidFill>
                  <a:schemeClr val="tx1"/>
                </a:solidFill>
              </a:rPr>
              <a:t>. Susana Gómez en Zapopan, Jalisco el día 15 de enero del 2010.</a:t>
            </a:r>
          </a:p>
          <a:p>
            <a:r>
              <a:rPr lang="es-MX" sz="2000" b="1" dirty="0">
                <a:solidFill>
                  <a:schemeClr val="tx1"/>
                </a:solidFill>
              </a:rPr>
              <a:t>La cantidad de:</a:t>
            </a:r>
          </a:p>
          <a:p>
            <a:endParaRPr lang="es-MX" sz="2000" b="1" dirty="0">
              <a:solidFill>
                <a:schemeClr val="tx1"/>
              </a:solidFill>
            </a:endParaRPr>
          </a:p>
          <a:p>
            <a:pPr algn="ctr"/>
            <a:r>
              <a:rPr lang="es-MX" sz="2000" b="1" dirty="0">
                <a:solidFill>
                  <a:schemeClr val="tx1"/>
                </a:solidFill>
              </a:rPr>
              <a:t>Treinta y cuatro mil novecientos setenta y nueve pesos 38/100 Moneda Nacional</a:t>
            </a:r>
          </a:p>
          <a:p>
            <a:pPr algn="ctr"/>
            <a:endParaRPr lang="es-MX" sz="2000" b="1" dirty="0">
              <a:solidFill>
                <a:schemeClr val="tx1"/>
              </a:solidFill>
            </a:endParaRPr>
          </a:p>
          <a:p>
            <a:pPr algn="just"/>
            <a:r>
              <a:rPr lang="es-MX" sz="2000" b="1" dirty="0">
                <a:solidFill>
                  <a:schemeClr val="tx1"/>
                </a:solidFill>
              </a:rPr>
              <a:t>Valor recibido a mi (nuestra) entera satisfacción. La suma anterior incluye intereses a la tasa de 26% anual hasta la fecha de su vencimiento, y si no es pagada al vencimiento causará una tasa de interés moratorio de 52% anual.</a:t>
            </a:r>
          </a:p>
          <a:p>
            <a:pPr algn="just"/>
            <a:endParaRPr lang="es-MX" sz="2000" b="1" dirty="0">
              <a:solidFill>
                <a:schemeClr val="tx1"/>
              </a:solidFill>
            </a:endParaRPr>
          </a:p>
          <a:p>
            <a:pPr algn="just"/>
            <a:r>
              <a:rPr lang="es-MX" sz="2000" b="1" dirty="0">
                <a:solidFill>
                  <a:schemeClr val="tx1"/>
                </a:solidFill>
              </a:rPr>
              <a:t>Nombre: Alejandro Chávez</a:t>
            </a:r>
          </a:p>
          <a:p>
            <a:pPr algn="just"/>
            <a:r>
              <a:rPr lang="es-MX" sz="2000" b="1" dirty="0">
                <a:solidFill>
                  <a:schemeClr val="tx1"/>
                </a:solidFill>
              </a:rPr>
              <a:t>Dirección: Calle Euler #12-B</a:t>
            </a:r>
          </a:p>
          <a:p>
            <a:pPr algn="just"/>
            <a:r>
              <a:rPr lang="es-MX" sz="2000" b="1" dirty="0">
                <a:solidFill>
                  <a:schemeClr val="tx1"/>
                </a:solidFill>
              </a:rPr>
              <a:t>Población: Zapopan, Jalisco                                                                                 Acepto(amos).</a:t>
            </a:r>
          </a:p>
        </p:txBody>
      </p:sp>
    </p:spTree>
    <p:extLst>
      <p:ext uri="{BB962C8B-B14F-4D97-AF65-F5344CB8AC3E}">
        <p14:creationId xmlns:p14="http://schemas.microsoft.com/office/powerpoint/2010/main" val="32495899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960" y="759785"/>
            <a:ext cx="10058400" cy="717533"/>
          </a:xfrm>
        </p:spPr>
        <p:txBody>
          <a:bodyPr/>
          <a:lstStyle/>
          <a:p>
            <a:r>
              <a:rPr lang="es-MX" dirty="0" smtClean="0"/>
              <a:t>Ejercicio con pagaré</a:t>
            </a:r>
            <a:endParaRPr lang="es-MX" dirty="0"/>
          </a:p>
        </p:txBody>
      </p:sp>
      <p:sp>
        <p:nvSpPr>
          <p:cNvPr id="3" name="Marcador de contenido 2"/>
          <p:cNvSpPr>
            <a:spLocks noGrp="1"/>
          </p:cNvSpPr>
          <p:nvPr>
            <p:ph idx="1"/>
          </p:nvPr>
        </p:nvSpPr>
        <p:spPr>
          <a:xfrm>
            <a:off x="8207943" y="2247428"/>
            <a:ext cx="2572512" cy="4023360"/>
          </a:xfrm>
        </p:spPr>
        <p:txBody>
          <a:bodyPr/>
          <a:lstStyle/>
          <a:p>
            <a:pPr algn="just"/>
            <a:r>
              <a:rPr lang="es-MX" b="1" dirty="0" smtClean="0">
                <a:solidFill>
                  <a:srgbClr val="0070C0"/>
                </a:solidFill>
              </a:rPr>
              <a:t>¿Qué cantidad pidió prestado el señor Chávez?</a:t>
            </a:r>
          </a:p>
          <a:p>
            <a:pPr algn="just"/>
            <a:endParaRPr lang="es-MX" b="1" dirty="0">
              <a:solidFill>
                <a:srgbClr val="0070C0"/>
              </a:solidFill>
            </a:endParaRPr>
          </a:p>
          <a:p>
            <a:pPr algn="just"/>
            <a:r>
              <a:rPr lang="es-MX" b="1" dirty="0" smtClean="0">
                <a:solidFill>
                  <a:srgbClr val="0070C0"/>
                </a:solidFill>
              </a:rPr>
              <a:t>Si el Sr. Chávez  pagara el 20 de diciembre, sin ninguna penalización, cuál será el valor del pagaré. </a:t>
            </a:r>
            <a:endParaRPr lang="es-MX" b="1" dirty="0">
              <a:solidFill>
                <a:srgbClr val="0070C0"/>
              </a:solidFill>
            </a:endParaRPr>
          </a:p>
        </p:txBody>
      </p:sp>
      <p:sp>
        <p:nvSpPr>
          <p:cNvPr id="6" name="CuadroTexto 5"/>
          <p:cNvSpPr txBox="1"/>
          <p:nvPr/>
        </p:nvSpPr>
        <p:spPr>
          <a:xfrm>
            <a:off x="3304192" y="2045858"/>
            <a:ext cx="7303168" cy="4893647"/>
          </a:xfrm>
          <a:prstGeom prst="rect">
            <a:avLst/>
          </a:prstGeom>
          <a:noFill/>
        </p:spPr>
        <p:txBody>
          <a:bodyPr wrap="square" rtlCol="0">
            <a:spAutoFit/>
          </a:bodyPr>
          <a:lstStyle/>
          <a:p>
            <a:r>
              <a:rPr lang="es-MX" sz="2400" dirty="0" smtClean="0"/>
              <a:t>MONTO= 34,979.38</a:t>
            </a:r>
          </a:p>
          <a:p>
            <a:r>
              <a:rPr lang="es-MX" sz="2400" dirty="0" smtClean="0"/>
              <a:t>INTERÉS=  26% ANUAL</a:t>
            </a:r>
          </a:p>
          <a:p>
            <a:r>
              <a:rPr lang="es-MX" sz="2400" dirty="0" smtClean="0"/>
              <a:t>PLAZO= 92 DÍAS</a:t>
            </a:r>
          </a:p>
          <a:p>
            <a:r>
              <a:rPr lang="es-MX" sz="2400" dirty="0" smtClean="0"/>
              <a:t>INTERÉS MORATORIO= 52%</a:t>
            </a:r>
          </a:p>
          <a:p>
            <a:endParaRPr lang="es-MX" sz="2400" dirty="0"/>
          </a:p>
          <a:p>
            <a:endParaRPr lang="es-MX" sz="2400" dirty="0" smtClean="0"/>
          </a:p>
          <a:p>
            <a:r>
              <a:rPr lang="es-MX" sz="2400" dirty="0" smtClean="0"/>
              <a:t>CAPITAL= 34,979.38/(1+.26*92/365)</a:t>
            </a:r>
          </a:p>
          <a:p>
            <a:r>
              <a:rPr lang="es-MX" sz="2400" dirty="0" smtClean="0"/>
              <a:t>CAPITAL=  $ 32,828.02</a:t>
            </a:r>
          </a:p>
          <a:p>
            <a:endParaRPr lang="es-MX" sz="2400" dirty="0" smtClean="0"/>
          </a:p>
          <a:p>
            <a:endParaRPr lang="es-MX" sz="2400" dirty="0"/>
          </a:p>
          <a:p>
            <a:endParaRPr lang="es-MX" dirty="0"/>
          </a:p>
          <a:p>
            <a:endParaRPr lang="es-MX" dirty="0" smtClean="0"/>
          </a:p>
          <a:p>
            <a:endParaRPr lang="es-MX" dirty="0"/>
          </a:p>
          <a:p>
            <a:endParaRPr lang="es-MX" dirty="0"/>
          </a:p>
        </p:txBody>
      </p:sp>
      <p:sp>
        <p:nvSpPr>
          <p:cNvPr id="4" name="Llamada ovalada 3"/>
          <p:cNvSpPr/>
          <p:nvPr/>
        </p:nvSpPr>
        <p:spPr>
          <a:xfrm>
            <a:off x="112733" y="2045858"/>
            <a:ext cx="2893513" cy="3419605"/>
          </a:xfrm>
          <a:prstGeom prst="wedgeEllipseCallout">
            <a:avLst>
              <a:gd name="adj1" fmla="val -53301"/>
              <a:gd name="adj2" fmla="val 822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En este ejercicio están incluidos los intereses</a:t>
            </a:r>
            <a:endParaRPr lang="es-MX" sz="2800" dirty="0"/>
          </a:p>
        </p:txBody>
      </p:sp>
      <p:sp>
        <p:nvSpPr>
          <p:cNvPr id="7" name="Rectángulo 6"/>
          <p:cNvSpPr/>
          <p:nvPr/>
        </p:nvSpPr>
        <p:spPr>
          <a:xfrm>
            <a:off x="3304192" y="5465463"/>
            <a:ext cx="6096000" cy="830997"/>
          </a:xfrm>
          <a:prstGeom prst="rect">
            <a:avLst/>
          </a:prstGeom>
        </p:spPr>
        <p:txBody>
          <a:bodyPr>
            <a:spAutoFit/>
          </a:bodyPr>
          <a:lstStyle/>
          <a:p>
            <a:r>
              <a:rPr lang="es-MX" sz="2400" dirty="0"/>
              <a:t>MONTO= </a:t>
            </a:r>
            <a:r>
              <a:rPr lang="es-MX" sz="2400" dirty="0" smtClean="0"/>
              <a:t>32,828.02 *(</a:t>
            </a:r>
            <a:r>
              <a:rPr lang="es-MX" sz="2400" dirty="0"/>
              <a:t>1</a:t>
            </a:r>
            <a:r>
              <a:rPr lang="es-MX" sz="2400" dirty="0" smtClean="0"/>
              <a:t>+.26*66/365</a:t>
            </a:r>
            <a:r>
              <a:rPr lang="es-MX" sz="2400" dirty="0"/>
              <a:t>)</a:t>
            </a:r>
          </a:p>
          <a:p>
            <a:r>
              <a:rPr lang="es-MX" sz="2400" dirty="0"/>
              <a:t>MONTO=  $ </a:t>
            </a:r>
            <a:r>
              <a:rPr lang="es-MX" sz="2400" dirty="0" smtClean="0"/>
              <a:t>34,371.38</a:t>
            </a:r>
            <a:endParaRPr lang="es-MX" sz="2400" dirty="0"/>
          </a:p>
        </p:txBody>
      </p:sp>
    </p:spTree>
    <p:extLst>
      <p:ext uri="{BB962C8B-B14F-4D97-AF65-F5344CB8AC3E}">
        <p14:creationId xmlns:p14="http://schemas.microsoft.com/office/powerpoint/2010/main" val="3131813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índice</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1758083663"/>
              </p:ext>
            </p:extLst>
          </p:nvPr>
        </p:nvGraphicFramePr>
        <p:xfrm>
          <a:off x="1167063" y="2095500"/>
          <a:ext cx="10106526" cy="4400550"/>
        </p:xfrm>
        <a:graphic>
          <a:graphicData uri="http://schemas.openxmlformats.org/drawingml/2006/table">
            <a:tbl>
              <a:tblPr>
                <a:tableStyleId>{5C22544A-7EE6-4342-B048-85BDC9FD1C3A}</a:tableStyleId>
              </a:tblPr>
              <a:tblGrid>
                <a:gridCol w="7273636"/>
                <a:gridCol w="2832890"/>
              </a:tblGrid>
              <a:tr h="190500">
                <a:tc>
                  <a:txBody>
                    <a:bodyPr/>
                    <a:lstStyle/>
                    <a:p>
                      <a:pPr algn="ctr" fontAlgn="b"/>
                      <a:r>
                        <a:rPr lang="es-MX" sz="2000" b="1" u="none" strike="noStrike" dirty="0">
                          <a:effectLst/>
                        </a:rPr>
                        <a:t>TEMA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PÁGINA</a:t>
                      </a:r>
                      <a:endParaRPr lang="es-MX" sz="2000" b="1"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dirty="0">
                          <a:effectLst/>
                        </a:rPr>
                        <a:t>Introducción</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5</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dirty="0">
                          <a:effectLst/>
                        </a:rPr>
                        <a:t>Objetivo</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6</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dirty="0">
                          <a:effectLst/>
                        </a:rPr>
                        <a:t>El dinero</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7</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lang="es-MX" sz="2000" u="none" strike="noStrike" dirty="0" smtClean="0">
                          <a:effectLst/>
                        </a:rPr>
                        <a:t>Características del dinero</a:t>
                      </a:r>
                      <a:endParaRPr lang="es-MX" sz="2000" b="0" i="0" u="none" strike="noStrike" dirty="0" smtClean="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solidFill>
                            <a:schemeClr val="tx1"/>
                          </a:solidFill>
                          <a:effectLst/>
                        </a:rPr>
                        <a:t>8</a:t>
                      </a:r>
                      <a:endParaRPr lang="es-MX" sz="2000" b="0" i="0" u="none" strike="noStrike" dirty="0">
                        <a:solidFill>
                          <a:schemeClr val="tx1"/>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Valor del dinero</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9</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Interés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11</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dirty="0">
                          <a:effectLst/>
                        </a:rPr>
                        <a:t>Costo de oportunidad</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12</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Interés nominal y real</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13</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Tasas de interés del mercado</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14</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Cálculo de interés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Interés simple</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16</a:t>
                      </a:r>
                      <a:endParaRPr lang="es-MX" sz="20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Interés simple y la progresión aritmética</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17</a:t>
                      </a:r>
                      <a:endParaRPr lang="es-MX" sz="2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MX" sz="2000" u="none" strike="noStrike">
                          <a:effectLst/>
                        </a:rPr>
                        <a:t>Diagrama de flujo de efectivo</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18</a:t>
                      </a:r>
                      <a:endParaRPr lang="es-MX"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146092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9598" y="725014"/>
            <a:ext cx="10058400" cy="810677"/>
          </a:xfrm>
        </p:spPr>
        <p:txBody>
          <a:bodyPr/>
          <a:lstStyle/>
          <a:p>
            <a:r>
              <a:rPr lang="es-MX" dirty="0" smtClean="0"/>
              <a:t>TOMA DE DECISIONES</a:t>
            </a:r>
            <a:endParaRPr lang="es-MX" dirty="0"/>
          </a:p>
        </p:txBody>
      </p:sp>
      <p:sp>
        <p:nvSpPr>
          <p:cNvPr id="3" name="Marcador de contenido 2"/>
          <p:cNvSpPr>
            <a:spLocks noGrp="1"/>
          </p:cNvSpPr>
          <p:nvPr>
            <p:ph idx="1"/>
          </p:nvPr>
        </p:nvSpPr>
        <p:spPr>
          <a:xfrm>
            <a:off x="338203" y="1841327"/>
            <a:ext cx="8292230" cy="4860098"/>
          </a:xfrm>
        </p:spPr>
        <p:txBody>
          <a:bodyPr>
            <a:normAutofit/>
          </a:bodyPr>
          <a:lstStyle/>
          <a:p>
            <a:r>
              <a:rPr lang="es-MX" sz="2400" dirty="0" smtClean="0"/>
              <a:t>Saúl compró un automóvil y el vendedor le ofrece dos opciones:</a:t>
            </a:r>
          </a:p>
          <a:p>
            <a:r>
              <a:rPr lang="es-MX" sz="2400" dirty="0" smtClean="0"/>
              <a:t>A) 210,000 de contado</a:t>
            </a:r>
          </a:p>
          <a:p>
            <a:r>
              <a:rPr lang="es-MX" sz="2400" dirty="0" smtClean="0"/>
              <a:t>B) Pago inicial de 20% sobre el precio de contado y firmar un pagaré de 90 días por 175, 000.</a:t>
            </a:r>
          </a:p>
          <a:p>
            <a:endParaRPr lang="es-MX" sz="2400" dirty="0"/>
          </a:p>
          <a:p>
            <a:r>
              <a:rPr lang="es-MX" sz="2400" dirty="0" err="1" smtClean="0"/>
              <a:t>Sául</a:t>
            </a:r>
            <a:r>
              <a:rPr lang="es-MX" sz="2400" dirty="0" smtClean="0"/>
              <a:t> dispone de dinero para pagarlo de contado pero considera en pagar con la segunda opción e invertir su dinero a 90 días en un sociedad de inversión por el 13.4% de interés simple. ¿Saúl tomó la mejor decisión?</a:t>
            </a:r>
            <a:endParaRPr lang="es-MX" sz="2400" dirty="0"/>
          </a:p>
        </p:txBody>
      </p:sp>
      <p:pic>
        <p:nvPicPr>
          <p:cNvPr id="1026" name="Picture 2" descr="Resultado de imagen para PENSAN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9559" y="2483893"/>
            <a:ext cx="3380105" cy="2373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0320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64617" y="4505325"/>
            <a:ext cx="2314575" cy="2352675"/>
          </a:xfrm>
          <a:prstGeom prst="rect">
            <a:avLst/>
          </a:prstGeom>
        </p:spPr>
      </p:pic>
      <p:sp>
        <p:nvSpPr>
          <p:cNvPr id="2" name="Título 1"/>
          <p:cNvSpPr>
            <a:spLocks noGrp="1"/>
          </p:cNvSpPr>
          <p:nvPr>
            <p:ph type="title"/>
          </p:nvPr>
        </p:nvSpPr>
        <p:spPr/>
        <p:txBody>
          <a:bodyPr/>
          <a:lstStyle/>
          <a:p>
            <a:r>
              <a:rPr lang="es-MX" dirty="0" smtClean="0"/>
              <a:t>Amortización con interés simple</a:t>
            </a:r>
            <a:endParaRPr lang="es-MX" dirty="0"/>
          </a:p>
        </p:txBody>
      </p:sp>
      <p:sp>
        <p:nvSpPr>
          <p:cNvPr id="3" name="Marcador de contenido 2"/>
          <p:cNvSpPr>
            <a:spLocks noGrp="1"/>
          </p:cNvSpPr>
          <p:nvPr>
            <p:ph idx="1"/>
          </p:nvPr>
        </p:nvSpPr>
        <p:spPr>
          <a:xfrm>
            <a:off x="1097280" y="2086365"/>
            <a:ext cx="10058400" cy="482938"/>
          </a:xfrm>
        </p:spPr>
        <p:txBody>
          <a:bodyPr>
            <a:noAutofit/>
          </a:bodyPr>
          <a:lstStyle/>
          <a:p>
            <a:r>
              <a:rPr lang="es-MX" sz="2400" dirty="0" smtClean="0"/>
              <a:t>Cuando se dice que el préstamo se amortiza, significa que existen pagos parciales.</a:t>
            </a:r>
            <a:endParaRPr lang="es-MX" sz="2400" dirty="0"/>
          </a:p>
        </p:txBody>
      </p:sp>
      <p:sp>
        <p:nvSpPr>
          <p:cNvPr id="4" name="Llamada de nube 3"/>
          <p:cNvSpPr/>
          <p:nvPr/>
        </p:nvSpPr>
        <p:spPr>
          <a:xfrm>
            <a:off x="3679912" y="2671011"/>
            <a:ext cx="7834309" cy="3280611"/>
          </a:xfrm>
          <a:prstGeom prst="cloudCallout">
            <a:avLst>
              <a:gd name="adj1" fmla="val -62531"/>
              <a:gd name="adj2" fmla="val 435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AMORTIZACIÓN: Pagar una deuda y sus intereses mediante una serie de pagos llamados abonos o pagos parciales, los cuales pueden ser iguales o diferentes en cantidad.</a:t>
            </a:r>
            <a:endParaRPr lang="es-MX" sz="2400" dirty="0"/>
          </a:p>
        </p:txBody>
      </p:sp>
    </p:spTree>
    <p:extLst>
      <p:ext uri="{BB962C8B-B14F-4D97-AF65-F5344CB8AC3E}">
        <p14:creationId xmlns:p14="http://schemas.microsoft.com/office/powerpoint/2010/main" val="40969285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115558372"/>
              </p:ext>
            </p:extLst>
          </p:nvPr>
        </p:nvGraphicFramePr>
        <p:xfrm>
          <a:off x="108285" y="1938528"/>
          <a:ext cx="5817028" cy="4714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5852160" y="2999232"/>
            <a:ext cx="5758648" cy="902208"/>
          </a:xfrm>
          <a:prstGeom prst="rect">
            <a:avLst/>
          </a:prstGeom>
          <a:solidFill>
            <a:srgbClr val="7030A0"/>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smtClean="0"/>
              <a:t>Son calculados sobre el capital inicial, sin tomar en cuenta los pagos parciales efectuados</a:t>
            </a:r>
            <a:endParaRPr lang="es-MX" dirty="0"/>
          </a:p>
        </p:txBody>
      </p:sp>
      <p:sp>
        <p:nvSpPr>
          <p:cNvPr id="7" name="Rectángulo 6"/>
          <p:cNvSpPr/>
          <p:nvPr/>
        </p:nvSpPr>
        <p:spPr>
          <a:xfrm>
            <a:off x="5852160" y="4733612"/>
            <a:ext cx="5758648" cy="902208"/>
          </a:xfrm>
          <a:prstGeom prst="rect">
            <a:avLst/>
          </a:prstGeom>
          <a:solidFill>
            <a:srgbClr val="7030A0"/>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smtClean="0"/>
              <a:t>El interés cobrado es sobre el saldo insoluto</a:t>
            </a:r>
            <a:endParaRPr lang="es-MX" dirty="0"/>
          </a:p>
        </p:txBody>
      </p:sp>
      <p:sp>
        <p:nvSpPr>
          <p:cNvPr id="8" name="Título 1"/>
          <p:cNvSpPr>
            <a:spLocks noGrp="1"/>
          </p:cNvSpPr>
          <p:nvPr>
            <p:ph type="title"/>
          </p:nvPr>
        </p:nvSpPr>
        <p:spPr>
          <a:xfrm>
            <a:off x="581192" y="702156"/>
            <a:ext cx="11029616" cy="1013800"/>
          </a:xfrm>
        </p:spPr>
        <p:txBody>
          <a:bodyPr/>
          <a:lstStyle/>
          <a:p>
            <a:r>
              <a:rPr lang="es-MX" dirty="0" smtClean="0"/>
              <a:t>Amortización con interés simple</a:t>
            </a:r>
            <a:endParaRPr lang="es-MX" dirty="0"/>
          </a:p>
        </p:txBody>
      </p:sp>
      <p:pic>
        <p:nvPicPr>
          <p:cNvPr id="9" name="Picture 2" descr="Resultado de imagen para razones de solvenci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10875" y="633176"/>
            <a:ext cx="1479283" cy="1146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6043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833327"/>
          </a:xfrm>
        </p:spPr>
        <p:txBody>
          <a:bodyPr/>
          <a:lstStyle/>
          <a:p>
            <a:r>
              <a:rPr lang="es-MX" dirty="0" smtClean="0"/>
              <a:t>TABLA DE AMORTIZACIÓN CON INTERÉS GLOBAL</a:t>
            </a:r>
            <a:endParaRPr lang="es-MX" dirty="0"/>
          </a:p>
        </p:txBody>
      </p:sp>
      <p:sp>
        <p:nvSpPr>
          <p:cNvPr id="3" name="Marcador de contenido 2"/>
          <p:cNvSpPr>
            <a:spLocks noGrp="1"/>
          </p:cNvSpPr>
          <p:nvPr>
            <p:ph idx="1"/>
          </p:nvPr>
        </p:nvSpPr>
        <p:spPr>
          <a:xfrm>
            <a:off x="0" y="1834018"/>
            <a:ext cx="4764505" cy="3857234"/>
          </a:xfrm>
        </p:spPr>
        <p:txBody>
          <a:bodyPr/>
          <a:lstStyle/>
          <a:p>
            <a:pPr algn="just"/>
            <a:endParaRPr lang="es-MX" sz="2800" dirty="0" smtClean="0"/>
          </a:p>
          <a:p>
            <a:pPr algn="just"/>
            <a:r>
              <a:rPr lang="es-MX" sz="2400" dirty="0" smtClean="0"/>
              <a:t>MONTO=$9,000.00*(1+.38*6/12)</a:t>
            </a:r>
          </a:p>
          <a:p>
            <a:pPr algn="just"/>
            <a:r>
              <a:rPr lang="es-MX" sz="2400" dirty="0" smtClean="0"/>
              <a:t>MONTO= 10,710.00</a:t>
            </a:r>
          </a:p>
          <a:p>
            <a:pPr algn="just"/>
            <a:r>
              <a:rPr lang="es-MX" sz="2400" dirty="0" smtClean="0"/>
              <a:t>Pago mensual =10,710.00/6</a:t>
            </a:r>
          </a:p>
          <a:p>
            <a:pPr algn="just"/>
            <a:r>
              <a:rPr lang="es-MX" sz="2400" dirty="0" smtClean="0"/>
              <a:t>Pago mensual= 1,785.00</a:t>
            </a:r>
            <a:endParaRPr lang="es-MX" sz="2400" dirty="0"/>
          </a:p>
        </p:txBody>
      </p:sp>
      <p:graphicFrame>
        <p:nvGraphicFramePr>
          <p:cNvPr id="7" name="Tabla 6"/>
          <p:cNvGraphicFramePr>
            <a:graphicFrameLocks noGrp="1"/>
          </p:cNvGraphicFramePr>
          <p:nvPr>
            <p:extLst>
              <p:ext uri="{D42A27DB-BD31-4B8C-83A1-F6EECF244321}">
                <p14:modId xmlns:p14="http://schemas.microsoft.com/office/powerpoint/2010/main" val="3834024579"/>
              </p:ext>
            </p:extLst>
          </p:nvPr>
        </p:nvGraphicFramePr>
        <p:xfrm>
          <a:off x="4660899" y="2418350"/>
          <a:ext cx="7370679" cy="3571437"/>
        </p:xfrm>
        <a:graphic>
          <a:graphicData uri="http://schemas.openxmlformats.org/drawingml/2006/table">
            <a:tbl>
              <a:tblPr>
                <a:tableStyleId>{5C22544A-7EE6-4342-B048-85BDC9FD1C3A}</a:tableStyleId>
              </a:tblPr>
              <a:tblGrid>
                <a:gridCol w="1089263"/>
                <a:gridCol w="1089263"/>
                <a:gridCol w="1470505"/>
                <a:gridCol w="2087754"/>
                <a:gridCol w="1633894"/>
              </a:tblGrid>
              <a:tr h="381221">
                <a:tc>
                  <a:txBody>
                    <a:bodyPr/>
                    <a:lstStyle/>
                    <a:p>
                      <a:pPr algn="ctr" fontAlgn="b"/>
                      <a:r>
                        <a:rPr lang="es-MX" sz="2000" b="1" u="none" strike="noStrike" dirty="0">
                          <a:solidFill>
                            <a:schemeClr val="bg1"/>
                          </a:solidFill>
                          <a:effectLst/>
                        </a:rPr>
                        <a:t>Periodo</a:t>
                      </a:r>
                      <a:endParaRPr lang="es-MX" sz="2000" b="1" i="0" u="none" strike="noStrike" dirty="0">
                        <a:solidFill>
                          <a:schemeClr val="bg1"/>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b="1" u="none" strike="noStrike" dirty="0">
                          <a:solidFill>
                            <a:schemeClr val="bg1"/>
                          </a:solidFill>
                          <a:effectLst/>
                        </a:rPr>
                        <a:t>Capital</a:t>
                      </a:r>
                      <a:endParaRPr lang="es-MX" sz="2000" b="1" i="0" u="none" strike="noStrike" dirty="0">
                        <a:solidFill>
                          <a:schemeClr val="bg1"/>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b="1" u="none" strike="noStrike" dirty="0">
                          <a:solidFill>
                            <a:schemeClr val="bg1"/>
                          </a:solidFill>
                          <a:effectLst/>
                        </a:rPr>
                        <a:t>Interés</a:t>
                      </a:r>
                      <a:endParaRPr lang="es-MX" sz="2000" b="1" i="0" u="none" strike="noStrike" dirty="0">
                        <a:solidFill>
                          <a:schemeClr val="bg1"/>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b="1" u="none" strike="noStrike" dirty="0">
                          <a:solidFill>
                            <a:schemeClr val="bg1"/>
                          </a:solidFill>
                          <a:effectLst/>
                        </a:rPr>
                        <a:t>Abono a capital</a:t>
                      </a:r>
                      <a:endParaRPr lang="es-MX" sz="2000" b="1" i="0" u="none" strike="noStrike" dirty="0">
                        <a:solidFill>
                          <a:schemeClr val="bg1"/>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b="1" u="none" strike="noStrike" dirty="0">
                          <a:solidFill>
                            <a:schemeClr val="bg1"/>
                          </a:solidFill>
                          <a:effectLst/>
                        </a:rPr>
                        <a:t>Pago</a:t>
                      </a:r>
                      <a:endParaRPr lang="es-MX" sz="2000" b="1" i="0" u="none" strike="noStrike" dirty="0">
                        <a:solidFill>
                          <a:schemeClr val="bg1"/>
                        </a:solidFill>
                        <a:effectLst/>
                        <a:latin typeface="Calibri" panose="020F0502020204030204" pitchFamily="34" charset="0"/>
                      </a:endParaRPr>
                    </a:p>
                  </a:txBody>
                  <a:tcPr marL="9525" marR="9525" marT="9525" marB="0" anchor="b">
                    <a:solidFill>
                      <a:srgbClr val="FFC000"/>
                    </a:solidFill>
                  </a:tcPr>
                </a:tc>
              </a:tr>
              <a:tr h="401285">
                <a:tc>
                  <a:txBody>
                    <a:bodyPr/>
                    <a:lstStyle/>
                    <a:p>
                      <a:pPr algn="ctr" fontAlgn="b"/>
                      <a:r>
                        <a:rPr lang="es-MX" sz="2000" u="none" strike="noStrike">
                          <a:effectLst/>
                        </a:rPr>
                        <a:t>1</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9000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01285">
                <a:tc>
                  <a:txBody>
                    <a:bodyPr/>
                    <a:lstStyle/>
                    <a:p>
                      <a:pPr algn="ctr" fontAlgn="b"/>
                      <a:r>
                        <a:rPr lang="es-MX" sz="2000" u="none" strike="noStrike">
                          <a:effectLst/>
                        </a:rPr>
                        <a:t>2</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7500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01285">
                <a:tc>
                  <a:txBody>
                    <a:bodyPr/>
                    <a:lstStyle/>
                    <a:p>
                      <a:pPr algn="ctr" fontAlgn="b"/>
                      <a:r>
                        <a:rPr lang="es-MX" sz="2000" u="none" strike="noStrike">
                          <a:effectLst/>
                        </a:rPr>
                        <a:t>3</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6000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01285">
                <a:tc>
                  <a:txBody>
                    <a:bodyPr/>
                    <a:lstStyle/>
                    <a:p>
                      <a:pPr algn="ctr" fontAlgn="b"/>
                      <a:r>
                        <a:rPr lang="es-MX" sz="2000" u="none" strike="noStrike">
                          <a:effectLst/>
                        </a:rPr>
                        <a:t>4</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4500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01285">
                <a:tc>
                  <a:txBody>
                    <a:bodyPr/>
                    <a:lstStyle/>
                    <a:p>
                      <a:pPr algn="ctr" fontAlgn="b"/>
                      <a:r>
                        <a:rPr lang="es-MX" sz="2000" u="none" strike="noStrike">
                          <a:effectLst/>
                        </a:rPr>
                        <a:t>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3000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01285">
                <a:tc>
                  <a:txBody>
                    <a:bodyPr/>
                    <a:lstStyle/>
                    <a:p>
                      <a:pPr algn="ctr" fontAlgn="b"/>
                      <a:r>
                        <a:rPr lang="es-MX" sz="2000" u="none" strike="noStrike">
                          <a:effectLst/>
                        </a:rPr>
                        <a:t>6</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381221">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r>
              <a:tr h="401285">
                <a:tc gridSpan="2">
                  <a:txBody>
                    <a:bodyPr/>
                    <a:lstStyle/>
                    <a:p>
                      <a:pPr algn="ctr" fontAlgn="b"/>
                      <a:r>
                        <a:rPr lang="es-MX" sz="2000" u="none" strike="noStrike">
                          <a:effectLst/>
                        </a:rPr>
                        <a:t>Total</a:t>
                      </a:r>
                      <a:endParaRPr lang="es-MX" sz="2000" b="1" i="0" u="none" strike="noStrike">
                        <a:solidFill>
                          <a:srgbClr val="FFFFFF"/>
                        </a:solidFill>
                        <a:effectLst/>
                        <a:latin typeface="Calibri" panose="020F0502020204030204" pitchFamily="34" charset="0"/>
                      </a:endParaRPr>
                    </a:p>
                  </a:txBody>
                  <a:tcPr marL="9525" marR="9525" marT="9525" marB="0" anchor="b"/>
                </a:tc>
                <a:tc hMerge="1">
                  <a:txBody>
                    <a:bodyPr/>
                    <a:lstStyle/>
                    <a:p>
                      <a:endParaRPr lang="es-MX"/>
                    </a:p>
                  </a:txBody>
                  <a:tcPr/>
                </a:tc>
                <a:tc>
                  <a:txBody>
                    <a:bodyPr/>
                    <a:lstStyle/>
                    <a:p>
                      <a:pPr algn="l" fontAlgn="b"/>
                      <a:r>
                        <a:rPr lang="es-MX" sz="2000" u="none" strike="noStrike">
                          <a:effectLst/>
                        </a:rPr>
                        <a:t> $1,710.00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9,000.00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$ 10,710.00 </a:t>
                      </a:r>
                      <a:endParaRPr lang="es-MX"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12948402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Amortización con intereses sobre saldos insolutos</a:t>
            </a:r>
            <a:endParaRPr lang="es-MX" dirty="0"/>
          </a:p>
        </p:txBody>
      </p:sp>
      <p:pic>
        <p:nvPicPr>
          <p:cNvPr id="4098" name="Picture 2" descr="Resultado de imagen para PENSAND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6884" y="1913021"/>
            <a:ext cx="10978990" cy="4944979"/>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2972442" y="2531604"/>
            <a:ext cx="3694176" cy="1384995"/>
          </a:xfrm>
          <a:prstGeom prst="rect">
            <a:avLst/>
          </a:prstGeom>
          <a:noFill/>
        </p:spPr>
        <p:txBody>
          <a:bodyPr wrap="square" rtlCol="0">
            <a:spAutoFit/>
          </a:bodyPr>
          <a:lstStyle/>
          <a:p>
            <a:r>
              <a:rPr lang="es-MX" sz="2800" dirty="0" smtClean="0"/>
              <a:t>¿Cómo quedará la tabla de amortización del ejercicio anterior? </a:t>
            </a:r>
            <a:endParaRPr lang="es-MX" sz="2800" dirty="0"/>
          </a:p>
        </p:txBody>
      </p:sp>
    </p:spTree>
    <p:extLst>
      <p:ext uri="{BB962C8B-B14F-4D97-AF65-F5344CB8AC3E}">
        <p14:creationId xmlns:p14="http://schemas.microsoft.com/office/powerpoint/2010/main" val="3713274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857557066"/>
              </p:ext>
            </p:extLst>
          </p:nvPr>
        </p:nvGraphicFramePr>
        <p:xfrm>
          <a:off x="1010653" y="2285996"/>
          <a:ext cx="7808495" cy="4247154"/>
        </p:xfrm>
        <a:graphic>
          <a:graphicData uri="http://schemas.openxmlformats.org/drawingml/2006/table">
            <a:tbl>
              <a:tblPr>
                <a:tableStyleId>{5C22544A-7EE6-4342-B048-85BDC9FD1C3A}</a:tableStyleId>
              </a:tblPr>
              <a:tblGrid>
                <a:gridCol w="1153965"/>
                <a:gridCol w="1153965"/>
                <a:gridCol w="1557852"/>
                <a:gridCol w="2211766"/>
                <a:gridCol w="1730947"/>
              </a:tblGrid>
              <a:tr h="471906">
                <a:tc>
                  <a:txBody>
                    <a:bodyPr/>
                    <a:lstStyle/>
                    <a:p>
                      <a:pPr algn="ctr" fontAlgn="b"/>
                      <a:r>
                        <a:rPr lang="es-MX" sz="2000" u="none" strike="noStrike" dirty="0">
                          <a:effectLst/>
                        </a:rPr>
                        <a:t>Periodo</a:t>
                      </a:r>
                      <a:endParaRPr lang="es-MX" sz="2000" b="1" i="0" u="none" strike="noStrike" dirty="0">
                        <a:solidFill>
                          <a:srgbClr val="FFFFFF"/>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u="none" strike="noStrike">
                          <a:effectLst/>
                        </a:rPr>
                        <a:t>Capital</a:t>
                      </a:r>
                      <a:endParaRPr lang="es-MX" sz="2000" b="1" i="0" u="none" strike="noStrike">
                        <a:solidFill>
                          <a:srgbClr val="FFFFFF"/>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u="none" strike="noStrike">
                          <a:effectLst/>
                        </a:rPr>
                        <a:t>Interés</a:t>
                      </a:r>
                      <a:endParaRPr lang="es-MX" sz="2000" b="1" i="0" u="none" strike="noStrike">
                        <a:solidFill>
                          <a:srgbClr val="FFFFFF"/>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u="none" strike="noStrike">
                          <a:effectLst/>
                        </a:rPr>
                        <a:t>Abono a capital</a:t>
                      </a:r>
                      <a:endParaRPr lang="es-MX" sz="2000" b="1" i="0" u="none" strike="noStrike">
                        <a:solidFill>
                          <a:srgbClr val="FFFFFF"/>
                        </a:solidFill>
                        <a:effectLst/>
                        <a:latin typeface="Calibri" panose="020F0502020204030204" pitchFamily="34" charset="0"/>
                      </a:endParaRPr>
                    </a:p>
                  </a:txBody>
                  <a:tcPr marL="9525" marR="9525" marT="9525" marB="0" anchor="b">
                    <a:solidFill>
                      <a:srgbClr val="FFC000"/>
                    </a:solidFill>
                  </a:tcPr>
                </a:tc>
                <a:tc>
                  <a:txBody>
                    <a:bodyPr/>
                    <a:lstStyle/>
                    <a:p>
                      <a:pPr algn="ctr" fontAlgn="b"/>
                      <a:r>
                        <a:rPr lang="es-MX" sz="2000" u="none" strike="noStrike" dirty="0">
                          <a:effectLst/>
                        </a:rPr>
                        <a:t>Pago</a:t>
                      </a:r>
                      <a:endParaRPr lang="es-MX" sz="2000" b="1" i="0" u="none" strike="noStrike" dirty="0">
                        <a:solidFill>
                          <a:srgbClr val="FFFFFF"/>
                        </a:solidFill>
                        <a:effectLst/>
                        <a:latin typeface="Calibri" panose="020F0502020204030204" pitchFamily="34" charset="0"/>
                      </a:endParaRPr>
                    </a:p>
                  </a:txBody>
                  <a:tcPr marL="9525" marR="9525" marT="9525" marB="0" anchor="b">
                    <a:solidFill>
                      <a:srgbClr val="FFC000"/>
                    </a:solidFill>
                  </a:tcPr>
                </a:tc>
              </a:tr>
              <a:tr h="471906">
                <a:tc>
                  <a:txBody>
                    <a:bodyPr/>
                    <a:lstStyle/>
                    <a:p>
                      <a:pPr algn="ctr" fontAlgn="b"/>
                      <a:r>
                        <a:rPr lang="es-MX" sz="2000" u="none" strike="noStrike">
                          <a:effectLst/>
                        </a:rPr>
                        <a:t>1</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9000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285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1785</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ctr" fontAlgn="b"/>
                      <a:r>
                        <a:rPr lang="es-MX" sz="2000" u="none" strike="noStrike">
                          <a:effectLst/>
                        </a:rPr>
                        <a:t>2</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7500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237.5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1737.5</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ctr" fontAlgn="b"/>
                      <a:r>
                        <a:rPr lang="es-MX" sz="2000" u="none" strike="noStrike">
                          <a:effectLst/>
                        </a:rPr>
                        <a:t>3</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6000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190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1690</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ctr" fontAlgn="b"/>
                      <a:r>
                        <a:rPr lang="es-MX" sz="2000" u="none" strike="noStrike">
                          <a:effectLst/>
                        </a:rPr>
                        <a:t>4</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4500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142.5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1642.5</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ctr" fontAlgn="b"/>
                      <a:r>
                        <a:rPr lang="es-MX" sz="2000" u="none" strike="noStrike">
                          <a:effectLst/>
                        </a:rPr>
                        <a:t>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3000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95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1595</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ctr" fontAlgn="b"/>
                      <a:r>
                        <a:rPr lang="es-MX" sz="2000" u="none" strike="noStrike">
                          <a:effectLst/>
                        </a:rPr>
                        <a:t>6</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47.5</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1500</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a:effectLst/>
                        </a:rPr>
                        <a:t>1547.5</a:t>
                      </a:r>
                      <a:endParaRPr lang="es-MX" sz="2000" b="0" i="0" u="none" strike="noStrike">
                        <a:solidFill>
                          <a:srgbClr val="000000"/>
                        </a:solidFill>
                        <a:effectLst/>
                        <a:latin typeface="Calibri" panose="020F0502020204030204" pitchFamily="34" charset="0"/>
                      </a:endParaRPr>
                    </a:p>
                  </a:txBody>
                  <a:tcPr marL="9525" marR="9525" marT="9525" marB="0" anchor="b"/>
                </a:tc>
              </a:tr>
              <a:tr h="471906">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s-MX" sz="2000" b="0" i="0" u="none" strike="noStrike">
                        <a:solidFill>
                          <a:srgbClr val="000000"/>
                        </a:solidFill>
                        <a:effectLst/>
                        <a:latin typeface="Calibri" panose="020F0502020204030204" pitchFamily="34" charset="0"/>
                      </a:endParaRPr>
                    </a:p>
                  </a:txBody>
                  <a:tcPr marL="9525" marR="9525" marT="9525" marB="0" anchor="b"/>
                </a:tc>
              </a:tr>
              <a:tr h="471906">
                <a:tc gridSpan="2">
                  <a:txBody>
                    <a:bodyPr/>
                    <a:lstStyle/>
                    <a:p>
                      <a:pPr algn="ctr" fontAlgn="b"/>
                      <a:r>
                        <a:rPr lang="es-MX" sz="2000" u="none" strike="noStrike">
                          <a:effectLst/>
                        </a:rPr>
                        <a:t>Total</a:t>
                      </a:r>
                      <a:endParaRPr lang="es-MX" sz="2000" b="1" i="0" u="none" strike="noStrike">
                        <a:solidFill>
                          <a:srgbClr val="FFFFFF"/>
                        </a:solidFill>
                        <a:effectLst/>
                        <a:latin typeface="Calibri" panose="020F0502020204030204" pitchFamily="34" charset="0"/>
                      </a:endParaRPr>
                    </a:p>
                  </a:txBody>
                  <a:tcPr marL="9525" marR="9525" marT="9525" marB="0" anchor="b"/>
                </a:tc>
                <a:tc hMerge="1">
                  <a:txBody>
                    <a:bodyPr/>
                    <a:lstStyle/>
                    <a:p>
                      <a:endParaRPr lang="es-MX"/>
                    </a:p>
                  </a:txBody>
                  <a:tcPr/>
                </a:tc>
                <a:tc>
                  <a:txBody>
                    <a:bodyPr/>
                    <a:lstStyle/>
                    <a:p>
                      <a:pPr algn="l" fontAlgn="b"/>
                      <a:r>
                        <a:rPr lang="es-MX" sz="2000" u="none" strike="noStrike">
                          <a:effectLst/>
                        </a:rPr>
                        <a:t> $    997.50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9,000.00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9,997.50 </a:t>
                      </a:r>
                      <a:endParaRPr lang="es-MX"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5" name="Rectángulo redondeado 4"/>
          <p:cNvSpPr/>
          <p:nvPr/>
        </p:nvSpPr>
        <p:spPr>
          <a:xfrm>
            <a:off x="9035716" y="2598821"/>
            <a:ext cx="2575092" cy="2117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t>El interés se calcula sólo sobre el capital no pagado</a:t>
            </a:r>
            <a:endParaRPr lang="es-MX" sz="2400" b="1" dirty="0"/>
          </a:p>
        </p:txBody>
      </p:sp>
      <p:sp>
        <p:nvSpPr>
          <p:cNvPr id="6" name="Título 1"/>
          <p:cNvSpPr>
            <a:spLocks noGrp="1"/>
          </p:cNvSpPr>
          <p:nvPr>
            <p:ph type="title"/>
          </p:nvPr>
        </p:nvSpPr>
        <p:spPr>
          <a:xfrm>
            <a:off x="581192" y="702156"/>
            <a:ext cx="11029616" cy="1013800"/>
          </a:xfrm>
        </p:spPr>
        <p:txBody>
          <a:bodyPr/>
          <a:lstStyle/>
          <a:p>
            <a:r>
              <a:rPr lang="es-MX" dirty="0" smtClean="0"/>
              <a:t>TABLA DE Amortización con intereses sobre saldos insolutos</a:t>
            </a:r>
            <a:endParaRPr lang="es-MX" dirty="0"/>
          </a:p>
        </p:txBody>
      </p:sp>
    </p:spTree>
    <p:extLst>
      <p:ext uri="{BB962C8B-B14F-4D97-AF65-F5344CB8AC3E}">
        <p14:creationId xmlns:p14="http://schemas.microsoft.com/office/powerpoint/2010/main" val="39126754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Intereses globales vs interesas sobre saldos insolutos</a:t>
            </a:r>
            <a:endParaRPr lang="es-MX" dirty="0"/>
          </a:p>
        </p:txBody>
      </p:sp>
      <p:pic>
        <p:nvPicPr>
          <p:cNvPr id="7" name="Imagen 6"/>
          <p:cNvPicPr>
            <a:picLocks noChangeAspect="1"/>
          </p:cNvPicPr>
          <p:nvPr/>
        </p:nvPicPr>
        <p:blipFill>
          <a:blip r:embed="rId2"/>
          <a:stretch>
            <a:fillRect/>
          </a:stretch>
        </p:blipFill>
        <p:spPr>
          <a:xfrm>
            <a:off x="1967425" y="1863152"/>
            <a:ext cx="8257149" cy="4128575"/>
          </a:xfrm>
          <a:prstGeom prst="rect">
            <a:avLst/>
          </a:prstGeom>
        </p:spPr>
      </p:pic>
      <p:sp>
        <p:nvSpPr>
          <p:cNvPr id="8" name="Rectángulo 7"/>
          <p:cNvSpPr/>
          <p:nvPr/>
        </p:nvSpPr>
        <p:spPr>
          <a:xfrm>
            <a:off x="307214" y="4937584"/>
            <a:ext cx="3323922" cy="1754326"/>
          </a:xfrm>
          <a:prstGeom prst="rect">
            <a:avLst/>
          </a:prstGeom>
          <a:noFill/>
        </p:spPr>
        <p:txBody>
          <a:bodyPr wrap="none" lIns="91440" tIns="45720" rIns="91440" bIns="45720">
            <a:spAutoFit/>
          </a:bodyPr>
          <a:lstStyle/>
          <a:p>
            <a:pPr algn="ctr"/>
            <a:r>
              <a:rPr lang="es-E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Intereses </a:t>
            </a:r>
          </a:p>
          <a:p>
            <a:pPr algn="ctr"/>
            <a:r>
              <a:rPr lang="es-E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globales</a:t>
            </a:r>
            <a:endPar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9" name="Rectángulo 8"/>
          <p:cNvSpPr/>
          <p:nvPr/>
        </p:nvSpPr>
        <p:spPr>
          <a:xfrm>
            <a:off x="6681538" y="4937584"/>
            <a:ext cx="5510462" cy="2585323"/>
          </a:xfrm>
          <a:prstGeom prst="rect">
            <a:avLst/>
          </a:prstGeom>
          <a:noFill/>
        </p:spPr>
        <p:txBody>
          <a:bodyPr wrap="square" lIns="91440" tIns="45720" rIns="91440" bIns="45720">
            <a:spAutoFit/>
          </a:bodyPr>
          <a:lstStyle/>
          <a:p>
            <a:pPr algn="ctr"/>
            <a:r>
              <a:rPr lang="es-E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Intereses sobre saldos insolutos</a:t>
            </a:r>
          </a:p>
          <a:p>
            <a:pPr algn="ctr"/>
            <a:endPar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8164470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a:xfrm>
            <a:off x="581193" y="1987991"/>
            <a:ext cx="11029615" cy="4477881"/>
          </a:xfrm>
        </p:spPr>
        <p:txBody>
          <a:bodyPr>
            <a:noAutofit/>
          </a:bodyPr>
          <a:lstStyle/>
          <a:p>
            <a:pPr algn="just"/>
            <a:r>
              <a:rPr lang="es-MX" sz="2400" dirty="0" smtClean="0"/>
              <a:t>A lo largo de la presentación se retomaron conceptos para entender la importancia del valor del dinero a través del tiempo; como la inflación, el costo de oportunidad, las tasas de interés, entre otros.</a:t>
            </a:r>
            <a:r>
              <a:rPr lang="es-MX" sz="2400" dirty="0"/>
              <a:t> </a:t>
            </a:r>
            <a:r>
              <a:rPr lang="es-MX" sz="2400" dirty="0" smtClean="0"/>
              <a:t>Comprender estos conceptos permite realizar evaluaciones más oportunas respecto al financiamiento o la inversión. </a:t>
            </a:r>
          </a:p>
          <a:p>
            <a:pPr algn="just"/>
            <a:r>
              <a:rPr lang="es-MX" sz="2400" dirty="0" smtClean="0"/>
              <a:t>Asimismo se mostró cómo se realiza el cálculo del interés simple, la aplicación de este en la vida cotidiana de las finanzas, relacionado con instrumentos de deuda como lo son el pagaré o el pagaré con rendimiento liquidable al vencimiento. </a:t>
            </a:r>
          </a:p>
          <a:p>
            <a:pPr algn="just"/>
            <a:r>
              <a:rPr lang="es-MX" sz="2400" dirty="0" smtClean="0"/>
              <a:t>Finalmente se revisaron las tablas de amortización bajo el esquema de interés global y de saldos insolutos, identificando claramente que el segundo es mejor para quien solicita el prestamos, mientras que el primero viola los derechos del consumidor al cobrar parte de los intereses sobre lo ya pagado.</a:t>
            </a:r>
          </a:p>
        </p:txBody>
      </p:sp>
    </p:spTree>
    <p:extLst>
      <p:ext uri="{BB962C8B-B14F-4D97-AF65-F5344CB8AC3E}">
        <p14:creationId xmlns:p14="http://schemas.microsoft.com/office/powerpoint/2010/main" val="19664381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a:xfrm>
            <a:off x="581193" y="1843612"/>
            <a:ext cx="11029615" cy="3678303"/>
          </a:xfrm>
        </p:spPr>
        <p:txBody>
          <a:bodyPr>
            <a:normAutofit fontScale="70000" lnSpcReduction="20000"/>
          </a:bodyPr>
          <a:lstStyle/>
          <a:p>
            <a:endParaRPr lang="es-MX" dirty="0" smtClean="0"/>
          </a:p>
          <a:p>
            <a:endParaRPr lang="es-MX" dirty="0" smtClean="0"/>
          </a:p>
          <a:p>
            <a:endParaRPr lang="es-MX" dirty="0"/>
          </a:p>
          <a:p>
            <a:endParaRPr lang="es-MX" sz="2200" dirty="0" smtClean="0"/>
          </a:p>
          <a:p>
            <a:endParaRPr lang="es-MX" sz="2200" dirty="0"/>
          </a:p>
          <a:p>
            <a:endParaRPr lang="es-MX" sz="2200" dirty="0" smtClean="0"/>
          </a:p>
          <a:p>
            <a:r>
              <a:rPr lang="es-MX" sz="2600" dirty="0" smtClean="0"/>
              <a:t>Díaz </a:t>
            </a:r>
            <a:r>
              <a:rPr lang="es-MX" sz="2600" dirty="0"/>
              <a:t>Mata A.,  Aguilera Gómez V., (2013). Matemáticas Financieras. Mexico: </a:t>
            </a:r>
            <a:r>
              <a:rPr lang="es-MX" sz="2600" dirty="0" err="1" smtClean="0"/>
              <a:t>McGra</a:t>
            </a:r>
            <a:r>
              <a:rPr lang="es-MX" sz="2600" dirty="0" smtClean="0"/>
              <a:t>-Hill</a:t>
            </a:r>
          </a:p>
          <a:p>
            <a:r>
              <a:rPr lang="es-MX" sz="2600" dirty="0"/>
              <a:t>Imágenes google: </a:t>
            </a:r>
            <a:r>
              <a:rPr lang="es-MX" sz="2600" dirty="0">
                <a:hlinkClick r:id="rId2"/>
              </a:rPr>
              <a:t>https://</a:t>
            </a:r>
            <a:r>
              <a:rPr lang="es-MX" sz="2600" dirty="0" smtClean="0">
                <a:hlinkClick r:id="rId2"/>
              </a:rPr>
              <a:t>www.google.com.mx/imghp?hl=es-419</a:t>
            </a:r>
            <a:r>
              <a:rPr lang="es-MX" sz="2600" dirty="0" smtClean="0"/>
              <a:t> </a:t>
            </a:r>
          </a:p>
          <a:p>
            <a:r>
              <a:rPr lang="es-MX" sz="2600" dirty="0"/>
              <a:t>Lasa Crespo, Alcides José (2011). Introducción al cálculo financiero. México: Temas grupo editorial</a:t>
            </a:r>
            <a:r>
              <a:rPr lang="es-MX" sz="2600" dirty="0" smtClean="0"/>
              <a:t>.</a:t>
            </a:r>
          </a:p>
          <a:p>
            <a:r>
              <a:rPr lang="es-MX" sz="2600" dirty="0" smtClean="0"/>
              <a:t>López H. Rubén (2000). Entendiendo las matemáticas financieras. México: </a:t>
            </a:r>
            <a:r>
              <a:rPr lang="es-MX" sz="2600" dirty="0" err="1" smtClean="0"/>
              <a:t>UDLAP</a:t>
            </a:r>
            <a:endParaRPr lang="es-MX" sz="2600" dirty="0" smtClean="0"/>
          </a:p>
          <a:p>
            <a:r>
              <a:rPr lang="es-MX" sz="2600" dirty="0" err="1" smtClean="0"/>
              <a:t>Vidaurri</a:t>
            </a:r>
            <a:r>
              <a:rPr lang="es-MX" sz="2600" dirty="0" smtClean="0"/>
              <a:t> </a:t>
            </a:r>
            <a:r>
              <a:rPr lang="es-MX" sz="2600" dirty="0"/>
              <a:t>Aguirre Héctor Manuel (2012). Matemáticas Financieras. 5ta ed. </a:t>
            </a:r>
            <a:r>
              <a:rPr lang="es-MX" sz="2600" dirty="0" err="1"/>
              <a:t>Cengage</a:t>
            </a:r>
            <a:r>
              <a:rPr lang="es-MX" sz="2600" dirty="0"/>
              <a:t> </a:t>
            </a:r>
            <a:r>
              <a:rPr lang="es-MX" sz="2600" dirty="0" err="1"/>
              <a:t>Learning</a:t>
            </a:r>
            <a:endParaRPr lang="es-MX" sz="2600" dirty="0"/>
          </a:p>
          <a:p>
            <a:endParaRPr lang="es-MX" dirty="0" smtClean="0"/>
          </a:p>
          <a:p>
            <a:endParaRPr lang="es-MX" dirty="0" smtClean="0"/>
          </a:p>
          <a:p>
            <a:endParaRPr lang="es-MX" dirty="0" smtClean="0"/>
          </a:p>
          <a:p>
            <a:endParaRPr lang="es-MX" dirty="0" smtClean="0"/>
          </a:p>
          <a:p>
            <a:endParaRPr lang="es-MX" dirty="0"/>
          </a:p>
        </p:txBody>
      </p:sp>
      <p:sp>
        <p:nvSpPr>
          <p:cNvPr id="4" name="AutoShape 2" descr="Resultado de imagen para inter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6" descr="Resultado de imagen para intere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211087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índice</a:t>
            </a: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1883506900"/>
              </p:ext>
            </p:extLst>
          </p:nvPr>
        </p:nvGraphicFramePr>
        <p:xfrm>
          <a:off x="1239252" y="1937089"/>
          <a:ext cx="9504947" cy="4688360"/>
        </p:xfrm>
        <a:graphic>
          <a:graphicData uri="http://schemas.openxmlformats.org/drawingml/2006/table">
            <a:tbl>
              <a:tblPr>
                <a:tableStyleId>{5C22544A-7EE6-4342-B048-85BDC9FD1C3A}</a:tableStyleId>
              </a:tblPr>
              <a:tblGrid>
                <a:gridCol w="7223759"/>
                <a:gridCol w="2281188"/>
              </a:tblGrid>
              <a:tr h="321504">
                <a:tc>
                  <a:txBody>
                    <a:bodyPr/>
                    <a:lstStyle/>
                    <a:p>
                      <a:pPr algn="ctr" fontAlgn="b"/>
                      <a:r>
                        <a:rPr lang="es-MX" sz="2000" b="1" u="none" strike="noStrike" dirty="0">
                          <a:effectLst/>
                        </a:rPr>
                        <a:t>TEMA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PÁGINA</a:t>
                      </a:r>
                      <a:endParaRPr lang="es-MX" sz="2000" b="1"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dirty="0">
                          <a:effectLst/>
                        </a:rPr>
                        <a:t>Ejercicio</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19</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Plazo</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22</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dirty="0">
                          <a:effectLst/>
                        </a:rPr>
                        <a:t>Calendario para cálculo de días</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23</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Cálculo de días exactos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24</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Año comercial</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25</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Ejercicio con pagaré</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26</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Toma de decisiones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30</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dirty="0">
                          <a:effectLst/>
                        </a:rPr>
                        <a:t>Amortización con interés simple</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31</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Tabla de amortización con interés global</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33</a:t>
                      </a:r>
                      <a:endParaRPr lang="es-MX" sz="2000" b="0" i="0" u="none" strike="noStrike" dirty="0">
                        <a:solidFill>
                          <a:srgbClr val="000000"/>
                        </a:solidFill>
                        <a:effectLst/>
                        <a:latin typeface="Calibri" panose="020F0502020204030204" pitchFamily="34" charset="0"/>
                      </a:endParaRPr>
                    </a:p>
                  </a:txBody>
                  <a:tcPr marL="9525" marR="9525" marT="9525" marB="0" anchor="b"/>
                </a:tc>
              </a:tr>
              <a:tr h="508808">
                <a:tc>
                  <a:txBody>
                    <a:bodyPr/>
                    <a:lstStyle/>
                    <a:p>
                      <a:pPr algn="l" fontAlgn="b"/>
                      <a:r>
                        <a:rPr lang="es-MX" sz="2000" u="none" strike="noStrike">
                          <a:effectLst/>
                        </a:rPr>
                        <a:t>Amortización con intereses sobre saldos insolutos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34</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dirty="0" smtClean="0">
                          <a:effectLst/>
                        </a:rPr>
                        <a:t>Intereses</a:t>
                      </a:r>
                      <a:r>
                        <a:rPr lang="es-MX" sz="2000" u="none" strike="noStrike" baseline="0" dirty="0" smtClean="0">
                          <a:effectLst/>
                        </a:rPr>
                        <a:t> </a:t>
                      </a:r>
                      <a:r>
                        <a:rPr lang="es-MX" sz="2000" u="none" strike="noStrike" dirty="0" smtClean="0">
                          <a:effectLst/>
                        </a:rPr>
                        <a:t> </a:t>
                      </a:r>
                      <a:r>
                        <a:rPr lang="es-MX" sz="2000" u="none" strike="noStrike" dirty="0">
                          <a:effectLst/>
                        </a:rPr>
                        <a:t>globales vs </a:t>
                      </a:r>
                      <a:r>
                        <a:rPr lang="es-MX" sz="2000" u="none" strike="noStrike" dirty="0" smtClean="0">
                          <a:effectLst/>
                        </a:rPr>
                        <a:t>Intereses </a:t>
                      </a:r>
                      <a:r>
                        <a:rPr lang="es-MX" sz="2000" u="none" strike="noStrike" dirty="0">
                          <a:effectLst/>
                        </a:rPr>
                        <a:t>saldos insolutos</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36</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Conclusiones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37</a:t>
                      </a:r>
                      <a:endParaRPr lang="es-MX" sz="2000" b="0" i="0" u="none" strike="noStrike" dirty="0">
                        <a:solidFill>
                          <a:srgbClr val="000000"/>
                        </a:solidFill>
                        <a:effectLst/>
                        <a:latin typeface="Calibri" panose="020F0502020204030204" pitchFamily="34" charset="0"/>
                      </a:endParaRPr>
                    </a:p>
                  </a:txBody>
                  <a:tcPr marL="9525" marR="9525" marT="9525" marB="0" anchor="b"/>
                </a:tc>
              </a:tr>
              <a:tr h="321504">
                <a:tc>
                  <a:txBody>
                    <a:bodyPr/>
                    <a:lstStyle/>
                    <a:p>
                      <a:pPr algn="l" fontAlgn="b"/>
                      <a:r>
                        <a:rPr lang="es-MX" sz="2000" u="none" strike="noStrike">
                          <a:effectLst/>
                        </a:rPr>
                        <a:t>Referencias</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u="none" strike="noStrike" dirty="0">
                          <a:effectLst/>
                        </a:rPr>
                        <a:t>38</a:t>
                      </a:r>
                      <a:endParaRPr lang="es-MX" sz="2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240843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a:t>
            </a:r>
            <a:endParaRPr lang="es-MX" dirty="0"/>
          </a:p>
        </p:txBody>
      </p:sp>
      <p:sp>
        <p:nvSpPr>
          <p:cNvPr id="3" name="2 Marcador de contenido"/>
          <p:cNvSpPr>
            <a:spLocks noGrp="1"/>
          </p:cNvSpPr>
          <p:nvPr>
            <p:ph idx="1"/>
          </p:nvPr>
        </p:nvSpPr>
        <p:spPr>
          <a:xfrm>
            <a:off x="581192" y="2189747"/>
            <a:ext cx="10808369" cy="4439653"/>
          </a:xfrm>
        </p:spPr>
        <p:txBody>
          <a:bodyPr>
            <a:normAutofit/>
          </a:bodyPr>
          <a:lstStyle/>
          <a:p>
            <a:pPr algn="just">
              <a:buNone/>
              <a:defRPr/>
            </a:pPr>
            <a:r>
              <a:rPr lang="es-MX" sz="2400" dirty="0" smtClean="0"/>
              <a:t>Todo administrador toma decisiones relacionadas con la optimización de los recursos. Para el caso específico de los recursos financieros, las decisiones deben considerar el valor de dinero a través del tiempo. Toda vez que, tanto los efectos inflacionarios como el costo de oportunidad y los rendimientos obtenidos por una tasa de interés, hacen ver que el dinero no tiene el mismo valor en distintos momentos del tiempo. </a:t>
            </a:r>
            <a:endParaRPr lang="es-MX" sz="2400" dirty="0"/>
          </a:p>
          <a:p>
            <a:pPr algn="just">
              <a:buNone/>
              <a:defRPr/>
            </a:pPr>
            <a:r>
              <a:rPr lang="es-MX" sz="2400" dirty="0" smtClean="0"/>
              <a:t>Por lo tanto, entender cual es el significado del valor del dinero y comprender su aplicación bajo es esquema del interés simple es el objetivo de esta presentación. Para lo cual se abordarán en un primer momento los principales conceptos, posteriormente el calculo del interés simple, para finalizar con aplicación a través de ejemplos,  así como de tablas de amortización.</a:t>
            </a:r>
            <a:endParaRPr lang="es-MX" dirty="0" smtClean="0"/>
          </a:p>
          <a:p>
            <a:pPr marL="114300" indent="0" algn="just">
              <a:buNone/>
            </a:pPr>
            <a:endParaRPr lang="es-MX" dirty="0">
              <a:latin typeface="Arial" panose="020B0604020202020204" pitchFamily="34" charset="0"/>
              <a:cs typeface="Arial" panose="020B0604020202020204" pitchFamily="34" charset="0"/>
            </a:endParaRPr>
          </a:p>
          <a:p>
            <a:pPr marL="114300" indent="0" algn="just">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8215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a:xfrm>
            <a:off x="794197" y="2296406"/>
            <a:ext cx="5812665" cy="3678303"/>
          </a:xfrm>
        </p:spPr>
        <p:txBody>
          <a:bodyPr>
            <a:normAutofit/>
          </a:bodyPr>
          <a:lstStyle/>
          <a:p>
            <a:pPr algn="just"/>
            <a:r>
              <a:rPr lang="es-MX" sz="2800" dirty="0" smtClean="0"/>
              <a:t>Presentar los principales conceptos relacionados con el valor del dinero a través del tiempo visualizando ejemplos de interés simple.</a:t>
            </a:r>
            <a:endParaRPr lang="es-MX" sz="2800" dirty="0"/>
          </a:p>
        </p:txBody>
      </p:sp>
      <p:pic>
        <p:nvPicPr>
          <p:cNvPr id="1028"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7972" y="2887328"/>
            <a:ext cx="3726287" cy="26377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337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DINERO</a:t>
            </a:r>
            <a:endParaRPr lang="es-MX" dirty="0"/>
          </a:p>
        </p:txBody>
      </p:sp>
      <p:sp>
        <p:nvSpPr>
          <p:cNvPr id="4" name="Título 1"/>
          <p:cNvSpPr>
            <a:spLocks noGrp="1"/>
          </p:cNvSpPr>
          <p:nvPr>
            <p:ph idx="1"/>
          </p:nvPr>
        </p:nvSpPr>
        <p:spPr>
          <a:xfrm>
            <a:off x="6581274" y="2180496"/>
            <a:ext cx="5029533" cy="3678303"/>
          </a:xfrm>
        </p:spPr>
        <p:txBody>
          <a:bodyPr>
            <a:normAutofit fontScale="97500"/>
          </a:bodyPr>
          <a:lstStyle/>
          <a:p>
            <a:pPr algn="just"/>
            <a:r>
              <a:rPr lang="es-MX" sz="2800" dirty="0" smtClean="0">
                <a:solidFill>
                  <a:schemeClr val="tx1"/>
                </a:solidFill>
              </a:rPr>
              <a:t>El dinero es un bien económico que tiene la capacidad de generar más dinero</a:t>
            </a:r>
            <a:endParaRPr lang="es-MX" sz="2800" dirty="0">
              <a:solidFill>
                <a:schemeClr val="tx1"/>
              </a:solidFill>
            </a:endParaRPr>
          </a:p>
        </p:txBody>
      </p:sp>
      <p:pic>
        <p:nvPicPr>
          <p:cNvPr id="5"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769" y="2589523"/>
            <a:ext cx="4337442" cy="288637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718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DEL DINERO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17914837"/>
              </p:ext>
            </p:extLst>
          </p:nvPr>
        </p:nvGraphicFramePr>
        <p:xfrm>
          <a:off x="2000751" y="2229351"/>
          <a:ext cx="997067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Resultado de imagen para diner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845613"/>
            <a:ext cx="3441988" cy="185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090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8392" y="393254"/>
            <a:ext cx="11029616" cy="1013800"/>
          </a:xfrm>
        </p:spPr>
        <p:txBody>
          <a:bodyPr/>
          <a:lstStyle/>
          <a:p>
            <a:r>
              <a:rPr lang="es-MX" dirty="0" smtClean="0"/>
              <a:t>Valor del dinero</a:t>
            </a:r>
            <a:endParaRPr lang="es-MX" dirty="0"/>
          </a:p>
        </p:txBody>
      </p:sp>
      <p:graphicFrame>
        <p:nvGraphicFramePr>
          <p:cNvPr id="4" name="Diagrama 3"/>
          <p:cNvGraphicFramePr/>
          <p:nvPr>
            <p:extLst>
              <p:ext uri="{D42A27DB-BD31-4B8C-83A1-F6EECF244321}">
                <p14:modId xmlns:p14="http://schemas.microsoft.com/office/powerpoint/2010/main" val="628483636"/>
              </p:ext>
            </p:extLst>
          </p:nvPr>
        </p:nvGraphicFramePr>
        <p:xfrm>
          <a:off x="215232" y="2177716"/>
          <a:ext cx="7328568" cy="4393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7543800" y="2507316"/>
            <a:ext cx="3734552" cy="3734552"/>
          </a:xfrm>
          <a:prstGeom prst="rect">
            <a:avLst/>
          </a:prstGeom>
        </p:spPr>
      </p:pic>
    </p:spTree>
    <p:extLst>
      <p:ext uri="{BB962C8B-B14F-4D97-AF65-F5344CB8AC3E}">
        <p14:creationId xmlns:p14="http://schemas.microsoft.com/office/powerpoint/2010/main" val="214850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o">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TM03457464[[fn=Dividendo]]</Template>
  <TotalTime>2160</TotalTime>
  <Words>2173</Words>
  <Application>Microsoft Office PowerPoint</Application>
  <PresentationFormat>Panorámica</PresentationFormat>
  <Paragraphs>380</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Calibri</vt:lpstr>
      <vt:lpstr>Gill Sans MT</vt:lpstr>
      <vt:lpstr>Wingdings</vt:lpstr>
      <vt:lpstr>Wingdings 2</vt:lpstr>
      <vt:lpstr>Dividendo</vt:lpstr>
      <vt:lpstr>VALOR DEL DINERO A TRAVÉS DEL TIEMPO E INTERÉS SIMPLE</vt:lpstr>
      <vt:lpstr>Guion</vt:lpstr>
      <vt:lpstr>índice</vt:lpstr>
      <vt:lpstr>índice</vt:lpstr>
      <vt:lpstr>introducción</vt:lpstr>
      <vt:lpstr>Objetivo</vt:lpstr>
      <vt:lpstr>EL DINERO</vt:lpstr>
      <vt:lpstr>CARACTERÍSTICAS DEL DINERO</vt:lpstr>
      <vt:lpstr>Valor del dinero</vt:lpstr>
      <vt:lpstr>VALOR DEL DINERO</vt:lpstr>
      <vt:lpstr>INTERÉS</vt:lpstr>
      <vt:lpstr>Costo de oportunidad</vt:lpstr>
      <vt:lpstr>Interés nominal y real</vt:lpstr>
      <vt:lpstr>Tasas de interés del mercado</vt:lpstr>
      <vt:lpstr>Cálculo de interés</vt:lpstr>
      <vt:lpstr>Interés simple</vt:lpstr>
      <vt:lpstr>Interés simple  y la progresión aritmética</vt:lpstr>
      <vt:lpstr>DIAGRAMA DE FLUJO DE EFECTIVO</vt:lpstr>
      <vt:lpstr>ejercicio</vt:lpstr>
      <vt:lpstr>ejercicio</vt:lpstr>
      <vt:lpstr>ejercicio</vt:lpstr>
      <vt:lpstr>Plazo</vt:lpstr>
      <vt:lpstr>Presentación de PowerPoint</vt:lpstr>
      <vt:lpstr>Cálculo de días exactos</vt:lpstr>
      <vt:lpstr>AÑO COMERCIAL</vt:lpstr>
      <vt:lpstr>Ejercicio con pagaré</vt:lpstr>
      <vt:lpstr>Ejercicio con pagaré</vt:lpstr>
      <vt:lpstr>Ejercicio con pagaré</vt:lpstr>
      <vt:lpstr>Ejercicio con pagaré</vt:lpstr>
      <vt:lpstr>TOMA DE DECISIONES</vt:lpstr>
      <vt:lpstr>Amortización con interés simple</vt:lpstr>
      <vt:lpstr>Amortización con interés simple</vt:lpstr>
      <vt:lpstr>TABLA DE AMORTIZACIÓN CON INTERÉS GLOBAL</vt:lpstr>
      <vt:lpstr>Amortización con intereses sobre saldos insolutos</vt:lpstr>
      <vt:lpstr>TABLA DE Amortización con intereses sobre saldos insolutos</vt:lpstr>
      <vt:lpstr>Intereses globales vs interesas sobre saldos insolutos</vt:lpstr>
      <vt:lpstr>conclusiones</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Razones financieras</dc:title>
  <dc:creator>Administración</dc:creator>
  <cp:lastModifiedBy>Administración</cp:lastModifiedBy>
  <cp:revision>139</cp:revision>
  <dcterms:created xsi:type="dcterms:W3CDTF">2017-10-04T21:52:07Z</dcterms:created>
  <dcterms:modified xsi:type="dcterms:W3CDTF">2018-09-28T01:54:18Z</dcterms:modified>
</cp:coreProperties>
</file>