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84" r:id="rId4"/>
    <p:sldId id="285" r:id="rId5"/>
    <p:sldId id="292" r:id="rId6"/>
    <p:sldId id="293" r:id="rId7"/>
    <p:sldId id="294" r:id="rId8"/>
    <p:sldId id="295" r:id="rId9"/>
    <p:sldId id="296" r:id="rId10"/>
    <p:sldId id="297" r:id="rId11"/>
    <p:sldId id="257" r:id="rId12"/>
    <p:sldId id="298" r:id="rId13"/>
    <p:sldId id="266" r:id="rId14"/>
    <p:sldId id="258" r:id="rId15"/>
    <p:sldId id="274" r:id="rId16"/>
    <p:sldId id="286" r:id="rId17"/>
    <p:sldId id="279" r:id="rId18"/>
    <p:sldId id="267" r:id="rId19"/>
    <p:sldId id="270" r:id="rId20"/>
    <p:sldId id="268" r:id="rId21"/>
    <p:sldId id="271" r:id="rId22"/>
    <p:sldId id="272" r:id="rId23"/>
    <p:sldId id="273" r:id="rId24"/>
    <p:sldId id="275" r:id="rId25"/>
    <p:sldId id="276" r:id="rId26"/>
    <p:sldId id="277" r:id="rId27"/>
    <p:sldId id="278" r:id="rId28"/>
    <p:sldId id="259" r:id="rId29"/>
    <p:sldId id="288" r:id="rId30"/>
    <p:sldId id="260" r:id="rId31"/>
    <p:sldId id="261" r:id="rId32"/>
    <p:sldId id="280" r:id="rId33"/>
    <p:sldId id="289" r:id="rId34"/>
    <p:sldId id="262" r:id="rId35"/>
    <p:sldId id="290" r:id="rId36"/>
    <p:sldId id="281" r:id="rId37"/>
    <p:sldId id="282" r:id="rId38"/>
    <p:sldId id="291" r:id="rId39"/>
    <p:sldId id="265" r:id="rId4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0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3F96DF-9960-40B1-BF6E-97F062CBE074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334B9B5-38F3-4B3D-97B6-F0B93172C2FD}">
      <dgm:prSet phldrT="[Texto]"/>
      <dgm:spPr/>
      <dgm:t>
        <a:bodyPr/>
        <a:lstStyle/>
        <a:p>
          <a:r>
            <a:rPr lang="es-MX" dirty="0" smtClean="0"/>
            <a:t>INFLACIÓN</a:t>
          </a:r>
          <a:endParaRPr lang="es-MX" dirty="0"/>
        </a:p>
      </dgm:t>
    </dgm:pt>
    <dgm:pt modelId="{19E930C4-8702-4B62-8311-DEBAD30A7A78}" type="parTrans" cxnId="{AAF6C695-A54A-442B-A2C5-970EC4D483E9}">
      <dgm:prSet/>
      <dgm:spPr/>
      <dgm:t>
        <a:bodyPr/>
        <a:lstStyle/>
        <a:p>
          <a:endParaRPr lang="es-MX"/>
        </a:p>
      </dgm:t>
    </dgm:pt>
    <dgm:pt modelId="{42FC8590-DE6D-4FC7-BA72-ED341086F364}" type="sibTrans" cxnId="{AAF6C695-A54A-442B-A2C5-970EC4D483E9}">
      <dgm:prSet/>
      <dgm:spPr/>
      <dgm:t>
        <a:bodyPr/>
        <a:lstStyle/>
        <a:p>
          <a:endParaRPr lang="es-MX"/>
        </a:p>
      </dgm:t>
    </dgm:pt>
    <dgm:pt modelId="{C950D385-ABA7-4E9A-8EF3-B9F3C17B8B67}">
      <dgm:prSet phldrT="[Texto]"/>
      <dgm:spPr/>
      <dgm:t>
        <a:bodyPr/>
        <a:lstStyle/>
        <a:p>
          <a:r>
            <a:rPr lang="es-MX" dirty="0" smtClean="0"/>
            <a:t>COSTO DE OPORTUNIDAD</a:t>
          </a:r>
          <a:endParaRPr lang="es-MX" dirty="0"/>
        </a:p>
      </dgm:t>
    </dgm:pt>
    <dgm:pt modelId="{DE0F2D86-B285-4145-9CF6-D1F9942A5AE9}" type="parTrans" cxnId="{18BC32EB-58C5-4D4B-8FA6-41869F265D20}">
      <dgm:prSet/>
      <dgm:spPr/>
      <dgm:t>
        <a:bodyPr/>
        <a:lstStyle/>
        <a:p>
          <a:endParaRPr lang="es-MX"/>
        </a:p>
      </dgm:t>
    </dgm:pt>
    <dgm:pt modelId="{91691491-35CD-4923-8654-8907E7BACFE7}" type="sibTrans" cxnId="{18BC32EB-58C5-4D4B-8FA6-41869F265D20}">
      <dgm:prSet/>
      <dgm:spPr/>
      <dgm:t>
        <a:bodyPr/>
        <a:lstStyle/>
        <a:p>
          <a:endParaRPr lang="es-MX"/>
        </a:p>
      </dgm:t>
    </dgm:pt>
    <dgm:pt modelId="{3B966956-9273-4578-8F8E-677DFA69AA71}">
      <dgm:prSet phldrT="[Texto]"/>
      <dgm:spPr/>
      <dgm:t>
        <a:bodyPr/>
        <a:lstStyle/>
        <a:p>
          <a:r>
            <a:rPr lang="es-MX" dirty="0" smtClean="0"/>
            <a:t>TASA DE INTERÉS</a:t>
          </a:r>
          <a:endParaRPr lang="es-MX" dirty="0"/>
        </a:p>
      </dgm:t>
    </dgm:pt>
    <dgm:pt modelId="{6931CEE3-6239-4631-B689-B0A37F30BDBA}" type="parTrans" cxnId="{93EF5AA3-C7C4-48C2-B2CE-D727D65CAE75}">
      <dgm:prSet/>
      <dgm:spPr/>
      <dgm:t>
        <a:bodyPr/>
        <a:lstStyle/>
        <a:p>
          <a:endParaRPr lang="es-MX"/>
        </a:p>
      </dgm:t>
    </dgm:pt>
    <dgm:pt modelId="{CF41B409-1676-4A06-8F79-9569D609F37C}" type="sibTrans" cxnId="{93EF5AA3-C7C4-48C2-B2CE-D727D65CAE75}">
      <dgm:prSet/>
      <dgm:spPr/>
      <dgm:t>
        <a:bodyPr/>
        <a:lstStyle/>
        <a:p>
          <a:endParaRPr lang="es-MX"/>
        </a:p>
      </dgm:t>
    </dgm:pt>
    <dgm:pt modelId="{179C400E-9B1A-41FD-A724-C97508E8B9F5}" type="pres">
      <dgm:prSet presAssocID="{843F96DF-9960-40B1-BF6E-97F062CBE07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9968E78-1534-4123-8F9C-8C54EFBA95B0}" type="pres">
      <dgm:prSet presAssocID="{0334B9B5-38F3-4B3D-97B6-F0B93172C2FD}" presName="Accent1" presStyleCnt="0"/>
      <dgm:spPr/>
    </dgm:pt>
    <dgm:pt modelId="{E534B3AE-FE70-4207-AD47-0F17230C1EF9}" type="pres">
      <dgm:prSet presAssocID="{0334B9B5-38F3-4B3D-97B6-F0B93172C2FD}" presName="Accent" presStyleLbl="node1" presStyleIdx="0" presStyleCnt="3"/>
      <dgm:spPr/>
    </dgm:pt>
    <dgm:pt modelId="{9F3DA087-F31D-4EC2-BF44-384ADDEEFBEF}" type="pres">
      <dgm:prSet presAssocID="{0334B9B5-38F3-4B3D-97B6-F0B93172C2FD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0746A8-D2A8-48B3-8C7A-C715F46ACDE3}" type="pres">
      <dgm:prSet presAssocID="{C950D385-ABA7-4E9A-8EF3-B9F3C17B8B67}" presName="Accent2" presStyleCnt="0"/>
      <dgm:spPr/>
    </dgm:pt>
    <dgm:pt modelId="{04067743-D234-4CD6-B34B-168D55B0B8B7}" type="pres">
      <dgm:prSet presAssocID="{C950D385-ABA7-4E9A-8EF3-B9F3C17B8B67}" presName="Accent" presStyleLbl="node1" presStyleIdx="1" presStyleCnt="3"/>
      <dgm:spPr/>
    </dgm:pt>
    <dgm:pt modelId="{37B9E6E9-EFE0-43E7-A8D0-7FFD41E7D8DA}" type="pres">
      <dgm:prSet presAssocID="{C950D385-ABA7-4E9A-8EF3-B9F3C17B8B67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74722D-30B5-48C2-A439-492B178150C2}" type="pres">
      <dgm:prSet presAssocID="{3B966956-9273-4578-8F8E-677DFA69AA71}" presName="Accent3" presStyleCnt="0"/>
      <dgm:spPr/>
    </dgm:pt>
    <dgm:pt modelId="{D198B0C7-4D47-43A0-BEBC-7BF1BE88EA5A}" type="pres">
      <dgm:prSet presAssocID="{3B966956-9273-4578-8F8E-677DFA69AA71}" presName="Accent" presStyleLbl="node1" presStyleIdx="2" presStyleCnt="3"/>
      <dgm:spPr/>
    </dgm:pt>
    <dgm:pt modelId="{20BB05BB-1AFC-417C-A886-A36D1895E1A8}" type="pres">
      <dgm:prSet presAssocID="{3B966956-9273-4578-8F8E-677DFA69AA7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8BC32EB-58C5-4D4B-8FA6-41869F265D20}" srcId="{843F96DF-9960-40B1-BF6E-97F062CBE074}" destId="{C950D385-ABA7-4E9A-8EF3-B9F3C17B8B67}" srcOrd="1" destOrd="0" parTransId="{DE0F2D86-B285-4145-9CF6-D1F9942A5AE9}" sibTransId="{91691491-35CD-4923-8654-8907E7BACFE7}"/>
    <dgm:cxn modelId="{CCBA9F86-FAEB-4B71-819B-3998484FCC2B}" type="presOf" srcId="{0334B9B5-38F3-4B3D-97B6-F0B93172C2FD}" destId="{9F3DA087-F31D-4EC2-BF44-384ADDEEFBEF}" srcOrd="0" destOrd="0" presId="urn:microsoft.com/office/officeart/2009/layout/CircleArrowProcess"/>
    <dgm:cxn modelId="{AAF6C695-A54A-442B-A2C5-970EC4D483E9}" srcId="{843F96DF-9960-40B1-BF6E-97F062CBE074}" destId="{0334B9B5-38F3-4B3D-97B6-F0B93172C2FD}" srcOrd="0" destOrd="0" parTransId="{19E930C4-8702-4B62-8311-DEBAD30A7A78}" sibTransId="{42FC8590-DE6D-4FC7-BA72-ED341086F364}"/>
    <dgm:cxn modelId="{D4EFE2EE-11A5-48C7-83AC-A3B775AA8570}" type="presOf" srcId="{C950D385-ABA7-4E9A-8EF3-B9F3C17B8B67}" destId="{37B9E6E9-EFE0-43E7-A8D0-7FFD41E7D8DA}" srcOrd="0" destOrd="0" presId="urn:microsoft.com/office/officeart/2009/layout/CircleArrowProcess"/>
    <dgm:cxn modelId="{93EF5AA3-C7C4-48C2-B2CE-D727D65CAE75}" srcId="{843F96DF-9960-40B1-BF6E-97F062CBE074}" destId="{3B966956-9273-4578-8F8E-677DFA69AA71}" srcOrd="2" destOrd="0" parTransId="{6931CEE3-6239-4631-B689-B0A37F30BDBA}" sibTransId="{CF41B409-1676-4A06-8F79-9569D609F37C}"/>
    <dgm:cxn modelId="{BF20A486-C4C6-4814-825B-CBB3AF71AB61}" type="presOf" srcId="{843F96DF-9960-40B1-BF6E-97F062CBE074}" destId="{179C400E-9B1A-41FD-A724-C97508E8B9F5}" srcOrd="0" destOrd="0" presId="urn:microsoft.com/office/officeart/2009/layout/CircleArrowProcess"/>
    <dgm:cxn modelId="{1BF215D3-C81D-4BE3-8135-DD1E5A1122FC}" type="presOf" srcId="{3B966956-9273-4578-8F8E-677DFA69AA71}" destId="{20BB05BB-1AFC-417C-A886-A36D1895E1A8}" srcOrd="0" destOrd="0" presId="urn:microsoft.com/office/officeart/2009/layout/CircleArrowProcess"/>
    <dgm:cxn modelId="{D7F107B4-C761-44F5-8CE4-FAD34871F2F1}" type="presParOf" srcId="{179C400E-9B1A-41FD-A724-C97508E8B9F5}" destId="{39968E78-1534-4123-8F9C-8C54EFBA95B0}" srcOrd="0" destOrd="0" presId="urn:microsoft.com/office/officeart/2009/layout/CircleArrowProcess"/>
    <dgm:cxn modelId="{62AC094A-E5F3-4705-AEC2-B02F1C6138DC}" type="presParOf" srcId="{39968E78-1534-4123-8F9C-8C54EFBA95B0}" destId="{E534B3AE-FE70-4207-AD47-0F17230C1EF9}" srcOrd="0" destOrd="0" presId="urn:microsoft.com/office/officeart/2009/layout/CircleArrowProcess"/>
    <dgm:cxn modelId="{2992AF03-FA32-46AA-B40D-CEC94D4F55F7}" type="presParOf" srcId="{179C400E-9B1A-41FD-A724-C97508E8B9F5}" destId="{9F3DA087-F31D-4EC2-BF44-384ADDEEFBEF}" srcOrd="1" destOrd="0" presId="urn:microsoft.com/office/officeart/2009/layout/CircleArrowProcess"/>
    <dgm:cxn modelId="{F97F6FA2-FE13-4A12-8526-43F790E910ED}" type="presParOf" srcId="{179C400E-9B1A-41FD-A724-C97508E8B9F5}" destId="{360746A8-D2A8-48B3-8C7A-C715F46ACDE3}" srcOrd="2" destOrd="0" presId="urn:microsoft.com/office/officeart/2009/layout/CircleArrowProcess"/>
    <dgm:cxn modelId="{2F09178B-5AA7-4904-B910-B47A56B07057}" type="presParOf" srcId="{360746A8-D2A8-48B3-8C7A-C715F46ACDE3}" destId="{04067743-D234-4CD6-B34B-168D55B0B8B7}" srcOrd="0" destOrd="0" presId="urn:microsoft.com/office/officeart/2009/layout/CircleArrowProcess"/>
    <dgm:cxn modelId="{2F140565-2DC5-4BB2-9795-24BD2DFA10DA}" type="presParOf" srcId="{179C400E-9B1A-41FD-A724-C97508E8B9F5}" destId="{37B9E6E9-EFE0-43E7-A8D0-7FFD41E7D8DA}" srcOrd="3" destOrd="0" presId="urn:microsoft.com/office/officeart/2009/layout/CircleArrowProcess"/>
    <dgm:cxn modelId="{57670BE3-A4FF-43A1-9DA9-34AE4F0F26FB}" type="presParOf" srcId="{179C400E-9B1A-41FD-A724-C97508E8B9F5}" destId="{0F74722D-30B5-48C2-A439-492B178150C2}" srcOrd="4" destOrd="0" presId="urn:microsoft.com/office/officeart/2009/layout/CircleArrowProcess"/>
    <dgm:cxn modelId="{9074AC01-2D61-4C00-B76D-382F1FD0C08F}" type="presParOf" srcId="{0F74722D-30B5-48C2-A439-492B178150C2}" destId="{D198B0C7-4D47-43A0-BEBC-7BF1BE88EA5A}" srcOrd="0" destOrd="0" presId="urn:microsoft.com/office/officeart/2009/layout/CircleArrowProcess"/>
    <dgm:cxn modelId="{AF0619C9-3736-4B92-8BB1-BC76353865A9}" type="presParOf" srcId="{179C400E-9B1A-41FD-A724-C97508E8B9F5}" destId="{20BB05BB-1AFC-417C-A886-A36D1895E1A8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45ADFF-433D-49FE-8FF9-C29B8AFE6F0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DD263F21-4EE6-4F6B-8967-947F49567E3C}">
      <dgm:prSet custT="1"/>
      <dgm:spPr/>
      <dgm:t>
        <a:bodyPr/>
        <a:lstStyle/>
        <a:p>
          <a:pPr rtl="0"/>
          <a:r>
            <a:rPr lang="es-MX" sz="2000" dirty="0" smtClean="0"/>
            <a:t>Todos los flujos de caja deben ser iguales o constantes. </a:t>
          </a:r>
          <a:endParaRPr lang="es-MX" sz="2000" dirty="0"/>
        </a:p>
      </dgm:t>
    </dgm:pt>
    <dgm:pt modelId="{44DAA54B-36BE-4A40-AEE2-C88FBAF1EA05}" type="parTrans" cxnId="{980144B6-5FA8-415C-A4D0-22B382E5D798}">
      <dgm:prSet/>
      <dgm:spPr/>
      <dgm:t>
        <a:bodyPr/>
        <a:lstStyle/>
        <a:p>
          <a:endParaRPr lang="es-MX"/>
        </a:p>
      </dgm:t>
    </dgm:pt>
    <dgm:pt modelId="{E74B16AE-246C-4DC8-BCB4-3BD32839FE0B}" type="sibTrans" cxnId="{980144B6-5FA8-415C-A4D0-22B382E5D798}">
      <dgm:prSet/>
      <dgm:spPr/>
      <dgm:t>
        <a:bodyPr/>
        <a:lstStyle/>
        <a:p>
          <a:endParaRPr lang="es-MX"/>
        </a:p>
      </dgm:t>
    </dgm:pt>
    <dgm:pt modelId="{51D74470-1522-4DA4-B2B3-3374D841D369}">
      <dgm:prSet custT="1"/>
      <dgm:spPr/>
      <dgm:t>
        <a:bodyPr/>
        <a:lstStyle/>
        <a:p>
          <a:pPr rtl="0"/>
          <a:r>
            <a:rPr lang="es-MX" sz="2000" dirty="0" smtClean="0"/>
            <a:t>La totalidad de los flujos de caja en un lapso de tiempo determinado deben ser periódicos. </a:t>
          </a:r>
          <a:endParaRPr lang="es-MX" sz="2000" dirty="0"/>
        </a:p>
      </dgm:t>
    </dgm:pt>
    <dgm:pt modelId="{4C3DD0B2-E552-4C07-881F-ACC6861498BA}" type="parTrans" cxnId="{50BA4F05-FD49-4002-B549-4B8A9C878733}">
      <dgm:prSet/>
      <dgm:spPr/>
      <dgm:t>
        <a:bodyPr/>
        <a:lstStyle/>
        <a:p>
          <a:endParaRPr lang="es-MX"/>
        </a:p>
      </dgm:t>
    </dgm:pt>
    <dgm:pt modelId="{A8B88D81-4F42-442E-89DD-5575DBED334A}" type="sibTrans" cxnId="{50BA4F05-FD49-4002-B549-4B8A9C878733}">
      <dgm:prSet/>
      <dgm:spPr/>
      <dgm:t>
        <a:bodyPr/>
        <a:lstStyle/>
        <a:p>
          <a:endParaRPr lang="es-MX"/>
        </a:p>
      </dgm:t>
    </dgm:pt>
    <dgm:pt modelId="{95E6A3BF-F9A7-4C92-BBFA-06296D18B829}">
      <dgm:prSet custT="1"/>
      <dgm:spPr/>
      <dgm:t>
        <a:bodyPr/>
        <a:lstStyle/>
        <a:p>
          <a:pPr rtl="0"/>
          <a:r>
            <a:rPr lang="es-MX" sz="2000" dirty="0" smtClean="0"/>
            <a:t>Todos los flujos de caja son llevados al principio o al final de la serie, a la misma tasa de interés, a un valor equivalente, es decir, a la anualidad debe tener un valor presente y un valor futuro equivalente.</a:t>
          </a:r>
          <a:endParaRPr lang="es-MX" sz="2000" dirty="0"/>
        </a:p>
      </dgm:t>
    </dgm:pt>
    <dgm:pt modelId="{30A799FE-4EA6-4531-849C-7C550FAEF40A}" type="parTrans" cxnId="{6397BCF7-FA05-4B2D-BDD7-284290F97547}">
      <dgm:prSet/>
      <dgm:spPr/>
      <dgm:t>
        <a:bodyPr/>
        <a:lstStyle/>
        <a:p>
          <a:endParaRPr lang="es-MX"/>
        </a:p>
      </dgm:t>
    </dgm:pt>
    <dgm:pt modelId="{9F808955-8A91-48A0-B5FB-334944708152}" type="sibTrans" cxnId="{6397BCF7-FA05-4B2D-BDD7-284290F97547}">
      <dgm:prSet/>
      <dgm:spPr/>
      <dgm:t>
        <a:bodyPr/>
        <a:lstStyle/>
        <a:p>
          <a:endParaRPr lang="es-MX"/>
        </a:p>
      </dgm:t>
    </dgm:pt>
    <dgm:pt modelId="{5D16558F-72CD-4BDD-877D-3E700D84D83B}">
      <dgm:prSet custT="1"/>
      <dgm:spPr/>
      <dgm:t>
        <a:bodyPr/>
        <a:lstStyle/>
        <a:p>
          <a:pPr rtl="0"/>
          <a:r>
            <a:rPr lang="es-MX" sz="2000" dirty="0" smtClean="0"/>
            <a:t>El número de períodos debe ser igual necesariamente al número de pagos</a:t>
          </a:r>
          <a:endParaRPr lang="es-MX" sz="2000" dirty="0"/>
        </a:p>
      </dgm:t>
    </dgm:pt>
    <dgm:pt modelId="{29DFC908-1207-47D9-BCCB-AFBA6401C103}" type="parTrans" cxnId="{87A1DE5A-8A8F-4083-841B-E293D0D2073C}">
      <dgm:prSet/>
      <dgm:spPr/>
      <dgm:t>
        <a:bodyPr/>
        <a:lstStyle/>
        <a:p>
          <a:endParaRPr lang="es-MX"/>
        </a:p>
      </dgm:t>
    </dgm:pt>
    <dgm:pt modelId="{14F78201-5760-469A-9929-2A949909DD06}" type="sibTrans" cxnId="{87A1DE5A-8A8F-4083-841B-E293D0D2073C}">
      <dgm:prSet/>
      <dgm:spPr/>
      <dgm:t>
        <a:bodyPr/>
        <a:lstStyle/>
        <a:p>
          <a:endParaRPr lang="es-MX"/>
        </a:p>
      </dgm:t>
    </dgm:pt>
    <dgm:pt modelId="{5A68A982-8A29-4DF0-B14A-678E57178035}" type="pres">
      <dgm:prSet presAssocID="{4A45ADFF-433D-49FE-8FF9-C29B8AFE6F0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A0B49D9-713E-4B07-969B-94B9BBCAE5D9}" type="pres">
      <dgm:prSet presAssocID="{DD263F21-4EE6-4F6B-8967-947F49567E3C}" presName="composite" presStyleCnt="0"/>
      <dgm:spPr/>
    </dgm:pt>
    <dgm:pt modelId="{690216CB-A8EF-480C-B290-A97B8818CFD9}" type="pres">
      <dgm:prSet presAssocID="{DD263F21-4EE6-4F6B-8967-947F49567E3C}" presName="imgShp" presStyleLbl="fgImgPlace1" presStyleIdx="0" presStyleCnt="4"/>
      <dgm:spPr/>
    </dgm:pt>
    <dgm:pt modelId="{FCFE52D8-9E6B-4670-9F66-26723C8A818B}" type="pres">
      <dgm:prSet presAssocID="{DD263F21-4EE6-4F6B-8967-947F49567E3C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4A1817-AEF1-4386-8060-5D38790B16E1}" type="pres">
      <dgm:prSet presAssocID="{E74B16AE-246C-4DC8-BCB4-3BD32839FE0B}" presName="spacing" presStyleCnt="0"/>
      <dgm:spPr/>
    </dgm:pt>
    <dgm:pt modelId="{B602D058-7B25-47C0-80D1-9FD75BC4B09F}" type="pres">
      <dgm:prSet presAssocID="{51D74470-1522-4DA4-B2B3-3374D841D369}" presName="composite" presStyleCnt="0"/>
      <dgm:spPr/>
    </dgm:pt>
    <dgm:pt modelId="{DE1AD7A0-BB60-4879-A964-C834F36185CA}" type="pres">
      <dgm:prSet presAssocID="{51D74470-1522-4DA4-B2B3-3374D841D369}" presName="imgShp" presStyleLbl="fgImgPlace1" presStyleIdx="1" presStyleCnt="4"/>
      <dgm:spPr/>
    </dgm:pt>
    <dgm:pt modelId="{21620E59-8CF2-47BC-A402-F01D91C89B70}" type="pres">
      <dgm:prSet presAssocID="{51D74470-1522-4DA4-B2B3-3374D841D369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3B08B5-D49D-48F2-91B3-7DFFD41CE386}" type="pres">
      <dgm:prSet presAssocID="{A8B88D81-4F42-442E-89DD-5575DBED334A}" presName="spacing" presStyleCnt="0"/>
      <dgm:spPr/>
    </dgm:pt>
    <dgm:pt modelId="{C38EC018-FABB-4EA8-B0F7-4868111C2A5D}" type="pres">
      <dgm:prSet presAssocID="{95E6A3BF-F9A7-4C92-BBFA-06296D18B829}" presName="composite" presStyleCnt="0"/>
      <dgm:spPr/>
    </dgm:pt>
    <dgm:pt modelId="{3DF3E26D-08DE-4787-B124-96F2ECD1871C}" type="pres">
      <dgm:prSet presAssocID="{95E6A3BF-F9A7-4C92-BBFA-06296D18B829}" presName="imgShp" presStyleLbl="fgImgPlace1" presStyleIdx="2" presStyleCnt="4"/>
      <dgm:spPr/>
    </dgm:pt>
    <dgm:pt modelId="{1780E35B-76DE-4C7D-BF21-EC1CC7C44CA7}" type="pres">
      <dgm:prSet presAssocID="{95E6A3BF-F9A7-4C92-BBFA-06296D18B829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EED99F-C529-4CB6-A750-03106F71D280}" type="pres">
      <dgm:prSet presAssocID="{9F808955-8A91-48A0-B5FB-334944708152}" presName="spacing" presStyleCnt="0"/>
      <dgm:spPr/>
    </dgm:pt>
    <dgm:pt modelId="{80F101FA-3AE4-4C96-A83A-2B1CACFBB750}" type="pres">
      <dgm:prSet presAssocID="{5D16558F-72CD-4BDD-877D-3E700D84D83B}" presName="composite" presStyleCnt="0"/>
      <dgm:spPr/>
    </dgm:pt>
    <dgm:pt modelId="{AEB6C20A-7780-4A2D-8C1B-8CA9D0B427ED}" type="pres">
      <dgm:prSet presAssocID="{5D16558F-72CD-4BDD-877D-3E700D84D83B}" presName="imgShp" presStyleLbl="fgImgPlace1" presStyleIdx="3" presStyleCnt="4"/>
      <dgm:spPr/>
    </dgm:pt>
    <dgm:pt modelId="{EA3B0921-D031-47D5-8D4F-4FD3C9E9DFBB}" type="pres">
      <dgm:prSet presAssocID="{5D16558F-72CD-4BDD-877D-3E700D84D83B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FE8F6CA-8F83-4E8F-952A-A4208E4A6D11}" type="presOf" srcId="{DD263F21-4EE6-4F6B-8967-947F49567E3C}" destId="{FCFE52D8-9E6B-4670-9F66-26723C8A818B}" srcOrd="0" destOrd="0" presId="urn:microsoft.com/office/officeart/2005/8/layout/vList3"/>
    <dgm:cxn modelId="{D8B422DB-23AC-4D9D-BBF6-1003743F4F53}" type="presOf" srcId="{51D74470-1522-4DA4-B2B3-3374D841D369}" destId="{21620E59-8CF2-47BC-A402-F01D91C89B70}" srcOrd="0" destOrd="0" presId="urn:microsoft.com/office/officeart/2005/8/layout/vList3"/>
    <dgm:cxn modelId="{9AF143A0-6B9E-42B4-A53B-831B89FB8143}" type="presOf" srcId="{95E6A3BF-F9A7-4C92-BBFA-06296D18B829}" destId="{1780E35B-76DE-4C7D-BF21-EC1CC7C44CA7}" srcOrd="0" destOrd="0" presId="urn:microsoft.com/office/officeart/2005/8/layout/vList3"/>
    <dgm:cxn modelId="{588F1EAD-69E3-4EB9-9487-B909180210E4}" type="presOf" srcId="{4A45ADFF-433D-49FE-8FF9-C29B8AFE6F02}" destId="{5A68A982-8A29-4DF0-B14A-678E57178035}" srcOrd="0" destOrd="0" presId="urn:microsoft.com/office/officeart/2005/8/layout/vList3"/>
    <dgm:cxn modelId="{6397BCF7-FA05-4B2D-BDD7-284290F97547}" srcId="{4A45ADFF-433D-49FE-8FF9-C29B8AFE6F02}" destId="{95E6A3BF-F9A7-4C92-BBFA-06296D18B829}" srcOrd="2" destOrd="0" parTransId="{30A799FE-4EA6-4531-849C-7C550FAEF40A}" sibTransId="{9F808955-8A91-48A0-B5FB-334944708152}"/>
    <dgm:cxn modelId="{87A1DE5A-8A8F-4083-841B-E293D0D2073C}" srcId="{4A45ADFF-433D-49FE-8FF9-C29B8AFE6F02}" destId="{5D16558F-72CD-4BDD-877D-3E700D84D83B}" srcOrd="3" destOrd="0" parTransId="{29DFC908-1207-47D9-BCCB-AFBA6401C103}" sibTransId="{14F78201-5760-469A-9929-2A949909DD06}"/>
    <dgm:cxn modelId="{50BA4F05-FD49-4002-B549-4B8A9C878733}" srcId="{4A45ADFF-433D-49FE-8FF9-C29B8AFE6F02}" destId="{51D74470-1522-4DA4-B2B3-3374D841D369}" srcOrd="1" destOrd="0" parTransId="{4C3DD0B2-E552-4C07-881F-ACC6861498BA}" sibTransId="{A8B88D81-4F42-442E-89DD-5575DBED334A}"/>
    <dgm:cxn modelId="{980144B6-5FA8-415C-A4D0-22B382E5D798}" srcId="{4A45ADFF-433D-49FE-8FF9-C29B8AFE6F02}" destId="{DD263F21-4EE6-4F6B-8967-947F49567E3C}" srcOrd="0" destOrd="0" parTransId="{44DAA54B-36BE-4A40-AEE2-C88FBAF1EA05}" sibTransId="{E74B16AE-246C-4DC8-BCB4-3BD32839FE0B}"/>
    <dgm:cxn modelId="{1CDC57A2-ADCF-4BD2-80CA-0EF35D702E56}" type="presOf" srcId="{5D16558F-72CD-4BDD-877D-3E700D84D83B}" destId="{EA3B0921-D031-47D5-8D4F-4FD3C9E9DFBB}" srcOrd="0" destOrd="0" presId="urn:microsoft.com/office/officeart/2005/8/layout/vList3"/>
    <dgm:cxn modelId="{F744EBB2-1CCD-4E6C-BB85-475EB413F8B9}" type="presParOf" srcId="{5A68A982-8A29-4DF0-B14A-678E57178035}" destId="{AA0B49D9-713E-4B07-969B-94B9BBCAE5D9}" srcOrd="0" destOrd="0" presId="urn:microsoft.com/office/officeart/2005/8/layout/vList3"/>
    <dgm:cxn modelId="{437D003A-8B67-4E0A-9068-688021FB5027}" type="presParOf" srcId="{AA0B49D9-713E-4B07-969B-94B9BBCAE5D9}" destId="{690216CB-A8EF-480C-B290-A97B8818CFD9}" srcOrd="0" destOrd="0" presId="urn:microsoft.com/office/officeart/2005/8/layout/vList3"/>
    <dgm:cxn modelId="{630F5EF7-B907-4807-A46F-796328C049FE}" type="presParOf" srcId="{AA0B49D9-713E-4B07-969B-94B9BBCAE5D9}" destId="{FCFE52D8-9E6B-4670-9F66-26723C8A818B}" srcOrd="1" destOrd="0" presId="urn:microsoft.com/office/officeart/2005/8/layout/vList3"/>
    <dgm:cxn modelId="{20151B5B-361E-4A1F-AAEA-5D045EF34CA3}" type="presParOf" srcId="{5A68A982-8A29-4DF0-B14A-678E57178035}" destId="{DD4A1817-AEF1-4386-8060-5D38790B16E1}" srcOrd="1" destOrd="0" presId="urn:microsoft.com/office/officeart/2005/8/layout/vList3"/>
    <dgm:cxn modelId="{12ACADC0-5917-46DC-ACD3-54BA1296B98B}" type="presParOf" srcId="{5A68A982-8A29-4DF0-B14A-678E57178035}" destId="{B602D058-7B25-47C0-80D1-9FD75BC4B09F}" srcOrd="2" destOrd="0" presId="urn:microsoft.com/office/officeart/2005/8/layout/vList3"/>
    <dgm:cxn modelId="{7884E5AE-FE63-4947-9266-068373D8B4F2}" type="presParOf" srcId="{B602D058-7B25-47C0-80D1-9FD75BC4B09F}" destId="{DE1AD7A0-BB60-4879-A964-C834F36185CA}" srcOrd="0" destOrd="0" presId="urn:microsoft.com/office/officeart/2005/8/layout/vList3"/>
    <dgm:cxn modelId="{F33E3258-186E-406E-B184-62A56E8A640B}" type="presParOf" srcId="{B602D058-7B25-47C0-80D1-9FD75BC4B09F}" destId="{21620E59-8CF2-47BC-A402-F01D91C89B70}" srcOrd="1" destOrd="0" presId="urn:microsoft.com/office/officeart/2005/8/layout/vList3"/>
    <dgm:cxn modelId="{980CC317-F754-4ECF-B2DE-B7709201D934}" type="presParOf" srcId="{5A68A982-8A29-4DF0-B14A-678E57178035}" destId="{893B08B5-D49D-48F2-91B3-7DFFD41CE386}" srcOrd="3" destOrd="0" presId="urn:microsoft.com/office/officeart/2005/8/layout/vList3"/>
    <dgm:cxn modelId="{24822380-15AA-41BB-8E0C-4367192C5211}" type="presParOf" srcId="{5A68A982-8A29-4DF0-B14A-678E57178035}" destId="{C38EC018-FABB-4EA8-B0F7-4868111C2A5D}" srcOrd="4" destOrd="0" presId="urn:microsoft.com/office/officeart/2005/8/layout/vList3"/>
    <dgm:cxn modelId="{679F5E19-A0F7-46CA-80E6-3374B358A53E}" type="presParOf" srcId="{C38EC018-FABB-4EA8-B0F7-4868111C2A5D}" destId="{3DF3E26D-08DE-4787-B124-96F2ECD1871C}" srcOrd="0" destOrd="0" presId="urn:microsoft.com/office/officeart/2005/8/layout/vList3"/>
    <dgm:cxn modelId="{F37946F1-8F4E-469A-9DB8-805A077E06F4}" type="presParOf" srcId="{C38EC018-FABB-4EA8-B0F7-4868111C2A5D}" destId="{1780E35B-76DE-4C7D-BF21-EC1CC7C44CA7}" srcOrd="1" destOrd="0" presId="urn:microsoft.com/office/officeart/2005/8/layout/vList3"/>
    <dgm:cxn modelId="{607C9F30-1393-419B-8A1A-2DC52587DB4B}" type="presParOf" srcId="{5A68A982-8A29-4DF0-B14A-678E57178035}" destId="{DBEED99F-C529-4CB6-A750-03106F71D280}" srcOrd="5" destOrd="0" presId="urn:microsoft.com/office/officeart/2005/8/layout/vList3"/>
    <dgm:cxn modelId="{CE67C08D-0728-48AA-AD12-C51446E01D65}" type="presParOf" srcId="{5A68A982-8A29-4DF0-B14A-678E57178035}" destId="{80F101FA-3AE4-4C96-A83A-2B1CACFBB750}" srcOrd="6" destOrd="0" presId="urn:microsoft.com/office/officeart/2005/8/layout/vList3"/>
    <dgm:cxn modelId="{AD6AC683-A1F9-4D52-84AC-BE7846E933B8}" type="presParOf" srcId="{80F101FA-3AE4-4C96-A83A-2B1CACFBB750}" destId="{AEB6C20A-7780-4A2D-8C1B-8CA9D0B427ED}" srcOrd="0" destOrd="0" presId="urn:microsoft.com/office/officeart/2005/8/layout/vList3"/>
    <dgm:cxn modelId="{E9022676-39CB-4180-8F22-11355EB2E7BC}" type="presParOf" srcId="{80F101FA-3AE4-4C96-A83A-2B1CACFBB750}" destId="{EA3B0921-D031-47D5-8D4F-4FD3C9E9DFB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1C30A1-2820-4172-8F7C-A29947CEC60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4AA1892-A844-4613-BB9A-2F27ADAC0026}">
      <dgm:prSet phldrT="[Texto]"/>
      <dgm:spPr/>
      <dgm:t>
        <a:bodyPr/>
        <a:lstStyle/>
        <a:p>
          <a:r>
            <a:rPr lang="es-MX" dirty="0" smtClean="0"/>
            <a:t>ANTICIPADAS</a:t>
          </a:r>
          <a:endParaRPr lang="es-MX" dirty="0"/>
        </a:p>
      </dgm:t>
    </dgm:pt>
    <dgm:pt modelId="{93290B7E-AEDF-414F-9533-71A1000566A9}" type="parTrans" cxnId="{4B42CB71-566E-480E-B1DE-8B89F8957D1A}">
      <dgm:prSet/>
      <dgm:spPr/>
      <dgm:t>
        <a:bodyPr/>
        <a:lstStyle/>
        <a:p>
          <a:endParaRPr lang="es-MX"/>
        </a:p>
      </dgm:t>
    </dgm:pt>
    <dgm:pt modelId="{D4F4ECD9-2164-41E1-AB3D-AB7A3A60D803}" type="sibTrans" cxnId="{4B42CB71-566E-480E-B1DE-8B89F8957D1A}">
      <dgm:prSet/>
      <dgm:spPr/>
      <dgm:t>
        <a:bodyPr/>
        <a:lstStyle/>
        <a:p>
          <a:endParaRPr lang="es-MX"/>
        </a:p>
      </dgm:t>
    </dgm:pt>
    <dgm:pt modelId="{F467D93A-0DC4-4402-A9E1-35A5BD6964DA}">
      <dgm:prSet phldrT="[Texto]"/>
      <dgm:spPr/>
      <dgm:t>
        <a:bodyPr/>
        <a:lstStyle/>
        <a:p>
          <a:r>
            <a:rPr lang="es-MX" dirty="0" smtClean="0"/>
            <a:t>VALOR PRESENTE </a:t>
          </a:r>
          <a:endParaRPr lang="es-MX" dirty="0"/>
        </a:p>
      </dgm:t>
    </dgm:pt>
    <dgm:pt modelId="{A3619485-6E47-4B29-BDC4-9A5D9981E04E}" type="parTrans" cxnId="{9A9A4034-38B2-44BB-9856-602161BE098C}">
      <dgm:prSet/>
      <dgm:spPr/>
      <dgm:t>
        <a:bodyPr/>
        <a:lstStyle/>
        <a:p>
          <a:endParaRPr lang="es-MX"/>
        </a:p>
      </dgm:t>
    </dgm:pt>
    <dgm:pt modelId="{F4D5DA42-2A40-4965-8774-987E8F2BEC7F}" type="sibTrans" cxnId="{9A9A4034-38B2-44BB-9856-602161BE098C}">
      <dgm:prSet/>
      <dgm:spPr/>
      <dgm:t>
        <a:bodyPr/>
        <a:lstStyle/>
        <a:p>
          <a:endParaRPr lang="es-MX"/>
        </a:p>
      </dgm:t>
    </dgm:pt>
    <dgm:pt modelId="{83B9CE34-FC85-4A45-AB52-E396D2738545}">
      <dgm:prSet phldrT="[Texto]"/>
      <dgm:spPr/>
      <dgm:t>
        <a:bodyPr/>
        <a:lstStyle/>
        <a:p>
          <a:r>
            <a:rPr lang="es-MX" dirty="0" smtClean="0"/>
            <a:t>VALOR FUTURO</a:t>
          </a:r>
          <a:endParaRPr lang="es-MX" dirty="0"/>
        </a:p>
      </dgm:t>
    </dgm:pt>
    <dgm:pt modelId="{F54ACE8F-3E23-4B44-8946-55A97E39B2C9}" type="parTrans" cxnId="{F34F2A06-E928-4763-B994-04094A293D34}">
      <dgm:prSet/>
      <dgm:spPr/>
      <dgm:t>
        <a:bodyPr/>
        <a:lstStyle/>
        <a:p>
          <a:endParaRPr lang="es-MX"/>
        </a:p>
      </dgm:t>
    </dgm:pt>
    <dgm:pt modelId="{5443FA90-E6B2-45E9-94D0-7D954F136460}" type="sibTrans" cxnId="{F34F2A06-E928-4763-B994-04094A293D34}">
      <dgm:prSet/>
      <dgm:spPr/>
      <dgm:t>
        <a:bodyPr/>
        <a:lstStyle/>
        <a:p>
          <a:endParaRPr lang="es-MX"/>
        </a:p>
      </dgm:t>
    </dgm:pt>
    <dgm:pt modelId="{75BA7CF4-1EE0-41B4-A91C-813CF6685344}" type="pres">
      <dgm:prSet presAssocID="{751C30A1-2820-4172-8F7C-A29947CEC60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7F4646F-8BA1-47B4-B462-6A58ACF50DEA}" type="pres">
      <dgm:prSet presAssocID="{74AA1892-A844-4613-BB9A-2F27ADAC0026}" presName="root1" presStyleCnt="0"/>
      <dgm:spPr/>
    </dgm:pt>
    <dgm:pt modelId="{B2BC7E44-9EEE-4FEC-B7FD-966C2710CD2E}" type="pres">
      <dgm:prSet presAssocID="{74AA1892-A844-4613-BB9A-2F27ADAC002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2A942DB-A73C-4DEF-ADB9-3F06847333CB}" type="pres">
      <dgm:prSet presAssocID="{74AA1892-A844-4613-BB9A-2F27ADAC0026}" presName="level2hierChild" presStyleCnt="0"/>
      <dgm:spPr/>
    </dgm:pt>
    <dgm:pt modelId="{60D365F9-B73E-42AE-9FC7-6D89B2A42FB7}" type="pres">
      <dgm:prSet presAssocID="{A3619485-6E47-4B29-BDC4-9A5D9981E04E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28303550-93CB-4A0B-9734-755F4B7E6E5B}" type="pres">
      <dgm:prSet presAssocID="{A3619485-6E47-4B29-BDC4-9A5D9981E04E}" presName="connTx" presStyleLbl="parChTrans1D2" presStyleIdx="0" presStyleCnt="2"/>
      <dgm:spPr/>
      <dgm:t>
        <a:bodyPr/>
        <a:lstStyle/>
        <a:p>
          <a:endParaRPr lang="es-MX"/>
        </a:p>
      </dgm:t>
    </dgm:pt>
    <dgm:pt modelId="{3F1B155A-A7BF-4095-A7C8-48FC615B9835}" type="pres">
      <dgm:prSet presAssocID="{F467D93A-0DC4-4402-A9E1-35A5BD6964DA}" presName="root2" presStyleCnt="0"/>
      <dgm:spPr/>
    </dgm:pt>
    <dgm:pt modelId="{7BCADAC0-A3CE-4ABF-85EF-5FFD8758462F}" type="pres">
      <dgm:prSet presAssocID="{F467D93A-0DC4-4402-A9E1-35A5BD6964DA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54A4086-E2AC-4E83-9B25-AB0A2D51F39B}" type="pres">
      <dgm:prSet presAssocID="{F467D93A-0DC4-4402-A9E1-35A5BD6964DA}" presName="level3hierChild" presStyleCnt="0"/>
      <dgm:spPr/>
    </dgm:pt>
    <dgm:pt modelId="{D5F6F340-F67F-423D-8C8F-7E2A0A7A38AD}" type="pres">
      <dgm:prSet presAssocID="{F54ACE8F-3E23-4B44-8946-55A97E39B2C9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C8AAE58C-776C-4137-A579-263AD06C37CC}" type="pres">
      <dgm:prSet presAssocID="{F54ACE8F-3E23-4B44-8946-55A97E39B2C9}" presName="connTx" presStyleLbl="parChTrans1D2" presStyleIdx="1" presStyleCnt="2"/>
      <dgm:spPr/>
      <dgm:t>
        <a:bodyPr/>
        <a:lstStyle/>
        <a:p>
          <a:endParaRPr lang="es-MX"/>
        </a:p>
      </dgm:t>
    </dgm:pt>
    <dgm:pt modelId="{350D64C1-0633-49DF-AC9C-44855427624E}" type="pres">
      <dgm:prSet presAssocID="{83B9CE34-FC85-4A45-AB52-E396D2738545}" presName="root2" presStyleCnt="0"/>
      <dgm:spPr/>
    </dgm:pt>
    <dgm:pt modelId="{F7F4ADC5-D7AD-4860-8CBC-732C852A48B2}" type="pres">
      <dgm:prSet presAssocID="{83B9CE34-FC85-4A45-AB52-E396D2738545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B66B67A-F942-4474-A212-AAC7BA5E1421}" type="pres">
      <dgm:prSet presAssocID="{83B9CE34-FC85-4A45-AB52-E396D2738545}" presName="level3hierChild" presStyleCnt="0"/>
      <dgm:spPr/>
    </dgm:pt>
  </dgm:ptLst>
  <dgm:cxnLst>
    <dgm:cxn modelId="{4EAB33B4-408B-4E7B-B94C-B9416B5DF002}" type="presOf" srcId="{F467D93A-0DC4-4402-A9E1-35A5BD6964DA}" destId="{7BCADAC0-A3CE-4ABF-85EF-5FFD8758462F}" srcOrd="0" destOrd="0" presId="urn:microsoft.com/office/officeart/2005/8/layout/hierarchy2"/>
    <dgm:cxn modelId="{F34F2A06-E928-4763-B994-04094A293D34}" srcId="{74AA1892-A844-4613-BB9A-2F27ADAC0026}" destId="{83B9CE34-FC85-4A45-AB52-E396D2738545}" srcOrd="1" destOrd="0" parTransId="{F54ACE8F-3E23-4B44-8946-55A97E39B2C9}" sibTransId="{5443FA90-E6B2-45E9-94D0-7D954F136460}"/>
    <dgm:cxn modelId="{4B42CB71-566E-480E-B1DE-8B89F8957D1A}" srcId="{751C30A1-2820-4172-8F7C-A29947CEC608}" destId="{74AA1892-A844-4613-BB9A-2F27ADAC0026}" srcOrd="0" destOrd="0" parTransId="{93290B7E-AEDF-414F-9533-71A1000566A9}" sibTransId="{D4F4ECD9-2164-41E1-AB3D-AB7A3A60D803}"/>
    <dgm:cxn modelId="{6B3000A7-824D-456C-97FA-06BF6C323143}" type="presOf" srcId="{83B9CE34-FC85-4A45-AB52-E396D2738545}" destId="{F7F4ADC5-D7AD-4860-8CBC-732C852A48B2}" srcOrd="0" destOrd="0" presId="urn:microsoft.com/office/officeart/2005/8/layout/hierarchy2"/>
    <dgm:cxn modelId="{2804212E-41C0-4161-A5A5-203D33DC5042}" type="presOf" srcId="{A3619485-6E47-4B29-BDC4-9A5D9981E04E}" destId="{28303550-93CB-4A0B-9734-755F4B7E6E5B}" srcOrd="1" destOrd="0" presId="urn:microsoft.com/office/officeart/2005/8/layout/hierarchy2"/>
    <dgm:cxn modelId="{5372191B-5331-44B2-9320-763B126B24AE}" type="presOf" srcId="{F54ACE8F-3E23-4B44-8946-55A97E39B2C9}" destId="{D5F6F340-F67F-423D-8C8F-7E2A0A7A38AD}" srcOrd="0" destOrd="0" presId="urn:microsoft.com/office/officeart/2005/8/layout/hierarchy2"/>
    <dgm:cxn modelId="{A5EF178D-A8D9-4AAC-83A3-94ED2A991930}" type="presOf" srcId="{F54ACE8F-3E23-4B44-8946-55A97E39B2C9}" destId="{C8AAE58C-776C-4137-A579-263AD06C37CC}" srcOrd="1" destOrd="0" presId="urn:microsoft.com/office/officeart/2005/8/layout/hierarchy2"/>
    <dgm:cxn modelId="{795AA4C6-76E2-49E5-BDFF-8B5655B6E87A}" type="presOf" srcId="{74AA1892-A844-4613-BB9A-2F27ADAC0026}" destId="{B2BC7E44-9EEE-4FEC-B7FD-966C2710CD2E}" srcOrd="0" destOrd="0" presId="urn:microsoft.com/office/officeart/2005/8/layout/hierarchy2"/>
    <dgm:cxn modelId="{50B4868B-47DC-4BD3-9523-6A9442CADBE0}" type="presOf" srcId="{751C30A1-2820-4172-8F7C-A29947CEC608}" destId="{75BA7CF4-1EE0-41B4-A91C-813CF6685344}" srcOrd="0" destOrd="0" presId="urn:microsoft.com/office/officeart/2005/8/layout/hierarchy2"/>
    <dgm:cxn modelId="{9A9A4034-38B2-44BB-9856-602161BE098C}" srcId="{74AA1892-A844-4613-BB9A-2F27ADAC0026}" destId="{F467D93A-0DC4-4402-A9E1-35A5BD6964DA}" srcOrd="0" destOrd="0" parTransId="{A3619485-6E47-4B29-BDC4-9A5D9981E04E}" sibTransId="{F4D5DA42-2A40-4965-8774-987E8F2BEC7F}"/>
    <dgm:cxn modelId="{4F0E2EC0-35FC-4B93-8266-D63CD47EFF37}" type="presOf" srcId="{A3619485-6E47-4B29-BDC4-9A5D9981E04E}" destId="{60D365F9-B73E-42AE-9FC7-6D89B2A42FB7}" srcOrd="0" destOrd="0" presId="urn:microsoft.com/office/officeart/2005/8/layout/hierarchy2"/>
    <dgm:cxn modelId="{28A09274-3F36-4591-825B-A9C947609CA5}" type="presParOf" srcId="{75BA7CF4-1EE0-41B4-A91C-813CF6685344}" destId="{27F4646F-8BA1-47B4-B462-6A58ACF50DEA}" srcOrd="0" destOrd="0" presId="urn:microsoft.com/office/officeart/2005/8/layout/hierarchy2"/>
    <dgm:cxn modelId="{4A5F921F-36C6-4DD5-890F-BAF05A415D8D}" type="presParOf" srcId="{27F4646F-8BA1-47B4-B462-6A58ACF50DEA}" destId="{B2BC7E44-9EEE-4FEC-B7FD-966C2710CD2E}" srcOrd="0" destOrd="0" presId="urn:microsoft.com/office/officeart/2005/8/layout/hierarchy2"/>
    <dgm:cxn modelId="{4919DDDB-BFCE-494C-9684-8F620D73326B}" type="presParOf" srcId="{27F4646F-8BA1-47B4-B462-6A58ACF50DEA}" destId="{B2A942DB-A73C-4DEF-ADB9-3F06847333CB}" srcOrd="1" destOrd="0" presId="urn:microsoft.com/office/officeart/2005/8/layout/hierarchy2"/>
    <dgm:cxn modelId="{7FBB1AE9-11BC-4000-87BD-51F9BBEED960}" type="presParOf" srcId="{B2A942DB-A73C-4DEF-ADB9-3F06847333CB}" destId="{60D365F9-B73E-42AE-9FC7-6D89B2A42FB7}" srcOrd="0" destOrd="0" presId="urn:microsoft.com/office/officeart/2005/8/layout/hierarchy2"/>
    <dgm:cxn modelId="{501A3D63-2562-4AC4-8C81-1256628F8D80}" type="presParOf" srcId="{60D365F9-B73E-42AE-9FC7-6D89B2A42FB7}" destId="{28303550-93CB-4A0B-9734-755F4B7E6E5B}" srcOrd="0" destOrd="0" presId="urn:microsoft.com/office/officeart/2005/8/layout/hierarchy2"/>
    <dgm:cxn modelId="{9884ACB6-3549-4A2E-89A5-C0CCCF7014D5}" type="presParOf" srcId="{B2A942DB-A73C-4DEF-ADB9-3F06847333CB}" destId="{3F1B155A-A7BF-4095-A7C8-48FC615B9835}" srcOrd="1" destOrd="0" presId="urn:microsoft.com/office/officeart/2005/8/layout/hierarchy2"/>
    <dgm:cxn modelId="{D7544ABE-434D-46BE-A638-B8A89C973432}" type="presParOf" srcId="{3F1B155A-A7BF-4095-A7C8-48FC615B9835}" destId="{7BCADAC0-A3CE-4ABF-85EF-5FFD8758462F}" srcOrd="0" destOrd="0" presId="urn:microsoft.com/office/officeart/2005/8/layout/hierarchy2"/>
    <dgm:cxn modelId="{F991360B-7528-46CC-BC69-5FAB2A17DFD1}" type="presParOf" srcId="{3F1B155A-A7BF-4095-A7C8-48FC615B9835}" destId="{954A4086-E2AC-4E83-9B25-AB0A2D51F39B}" srcOrd="1" destOrd="0" presId="urn:microsoft.com/office/officeart/2005/8/layout/hierarchy2"/>
    <dgm:cxn modelId="{ECBA0E6D-6DD9-405C-BD91-1F5CB569D723}" type="presParOf" srcId="{B2A942DB-A73C-4DEF-ADB9-3F06847333CB}" destId="{D5F6F340-F67F-423D-8C8F-7E2A0A7A38AD}" srcOrd="2" destOrd="0" presId="urn:microsoft.com/office/officeart/2005/8/layout/hierarchy2"/>
    <dgm:cxn modelId="{8D5C0203-E402-4A5D-8305-FFBA9D931260}" type="presParOf" srcId="{D5F6F340-F67F-423D-8C8F-7E2A0A7A38AD}" destId="{C8AAE58C-776C-4137-A579-263AD06C37CC}" srcOrd="0" destOrd="0" presId="urn:microsoft.com/office/officeart/2005/8/layout/hierarchy2"/>
    <dgm:cxn modelId="{D6F29CE1-FE2C-408C-B6C8-B35A44C6EB40}" type="presParOf" srcId="{B2A942DB-A73C-4DEF-ADB9-3F06847333CB}" destId="{350D64C1-0633-49DF-AC9C-44855427624E}" srcOrd="3" destOrd="0" presId="urn:microsoft.com/office/officeart/2005/8/layout/hierarchy2"/>
    <dgm:cxn modelId="{AD5866DD-C632-41E0-B47F-F8179AAB99E5}" type="presParOf" srcId="{350D64C1-0633-49DF-AC9C-44855427624E}" destId="{F7F4ADC5-D7AD-4860-8CBC-732C852A48B2}" srcOrd="0" destOrd="0" presId="urn:microsoft.com/office/officeart/2005/8/layout/hierarchy2"/>
    <dgm:cxn modelId="{5EF79D3A-F144-48DA-9C27-01B036F830D6}" type="presParOf" srcId="{350D64C1-0633-49DF-AC9C-44855427624E}" destId="{4B66B67A-F942-4474-A212-AAC7BA5E142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51C30A1-2820-4172-8F7C-A29947CEC60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7D36F6BA-B6DA-43BC-9DCC-929FD02E0EB6}">
      <dgm:prSet phldrT="[Texto]"/>
      <dgm:spPr/>
      <dgm:t>
        <a:bodyPr/>
        <a:lstStyle/>
        <a:p>
          <a:r>
            <a:rPr lang="es-MX" dirty="0" smtClean="0"/>
            <a:t>VENCIDAS</a:t>
          </a:r>
          <a:endParaRPr lang="es-MX" dirty="0"/>
        </a:p>
      </dgm:t>
    </dgm:pt>
    <dgm:pt modelId="{6A8F55F3-965C-4DB8-937B-1CA4A0F4265C}" type="parTrans" cxnId="{BD8BFAF6-D813-43D7-A033-9BAC249F2CB0}">
      <dgm:prSet/>
      <dgm:spPr/>
      <dgm:t>
        <a:bodyPr/>
        <a:lstStyle/>
        <a:p>
          <a:endParaRPr lang="es-MX"/>
        </a:p>
      </dgm:t>
    </dgm:pt>
    <dgm:pt modelId="{07380934-368D-4E93-A520-AE2BAFFC8E95}" type="sibTrans" cxnId="{BD8BFAF6-D813-43D7-A033-9BAC249F2CB0}">
      <dgm:prSet/>
      <dgm:spPr/>
      <dgm:t>
        <a:bodyPr/>
        <a:lstStyle/>
        <a:p>
          <a:endParaRPr lang="es-MX"/>
        </a:p>
      </dgm:t>
    </dgm:pt>
    <dgm:pt modelId="{F9596624-6FB2-4B14-BF5B-BE06DD0C71F6}">
      <dgm:prSet phldrT="[Texto]"/>
      <dgm:spPr/>
      <dgm:t>
        <a:bodyPr/>
        <a:lstStyle/>
        <a:p>
          <a:r>
            <a:rPr lang="es-MX" dirty="0" smtClean="0"/>
            <a:t>VALOR PRESENTE</a:t>
          </a:r>
          <a:endParaRPr lang="es-MX" dirty="0"/>
        </a:p>
      </dgm:t>
    </dgm:pt>
    <dgm:pt modelId="{54CA1FAD-E9B7-4507-BD01-DEE0B3AC4381}" type="parTrans" cxnId="{9EA53650-7DBA-4E7D-959B-0C7AC7E1DE94}">
      <dgm:prSet/>
      <dgm:spPr/>
      <dgm:t>
        <a:bodyPr/>
        <a:lstStyle/>
        <a:p>
          <a:endParaRPr lang="es-MX"/>
        </a:p>
      </dgm:t>
    </dgm:pt>
    <dgm:pt modelId="{FC163A9B-85E4-4966-935A-F2207EA4F1AB}" type="sibTrans" cxnId="{9EA53650-7DBA-4E7D-959B-0C7AC7E1DE94}">
      <dgm:prSet/>
      <dgm:spPr/>
      <dgm:t>
        <a:bodyPr/>
        <a:lstStyle/>
        <a:p>
          <a:endParaRPr lang="es-MX"/>
        </a:p>
      </dgm:t>
    </dgm:pt>
    <dgm:pt modelId="{15676937-7C4E-4607-8453-76525E9979EE}">
      <dgm:prSet phldrT="[Texto]"/>
      <dgm:spPr/>
      <dgm:t>
        <a:bodyPr/>
        <a:lstStyle/>
        <a:p>
          <a:r>
            <a:rPr lang="es-MX" dirty="0" smtClean="0"/>
            <a:t>VALOR FUTURO</a:t>
          </a:r>
          <a:endParaRPr lang="es-MX" dirty="0"/>
        </a:p>
      </dgm:t>
    </dgm:pt>
    <dgm:pt modelId="{CCA1BF04-7DE4-4DC5-B946-371E2E2575F0}" type="parTrans" cxnId="{02DC80B8-23C9-437B-BF15-ED8BD4ACAF3C}">
      <dgm:prSet/>
      <dgm:spPr/>
      <dgm:t>
        <a:bodyPr/>
        <a:lstStyle/>
        <a:p>
          <a:endParaRPr lang="es-MX"/>
        </a:p>
      </dgm:t>
    </dgm:pt>
    <dgm:pt modelId="{40D880B4-5B6E-466B-9A20-B1032D41B390}" type="sibTrans" cxnId="{02DC80B8-23C9-437B-BF15-ED8BD4ACAF3C}">
      <dgm:prSet/>
      <dgm:spPr/>
      <dgm:t>
        <a:bodyPr/>
        <a:lstStyle/>
        <a:p>
          <a:endParaRPr lang="es-MX"/>
        </a:p>
      </dgm:t>
    </dgm:pt>
    <dgm:pt modelId="{75BA7CF4-1EE0-41B4-A91C-813CF6685344}" type="pres">
      <dgm:prSet presAssocID="{751C30A1-2820-4172-8F7C-A29947CEC60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55BA112-A493-4D93-85F6-56A1E9530AE0}" type="pres">
      <dgm:prSet presAssocID="{7D36F6BA-B6DA-43BC-9DCC-929FD02E0EB6}" presName="root1" presStyleCnt="0"/>
      <dgm:spPr/>
    </dgm:pt>
    <dgm:pt modelId="{D33D7340-A604-4B54-8714-DC17A4505382}" type="pres">
      <dgm:prSet presAssocID="{7D36F6BA-B6DA-43BC-9DCC-929FD02E0EB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0DC9BE5-1367-484E-8D4E-0122E2FC5222}" type="pres">
      <dgm:prSet presAssocID="{7D36F6BA-B6DA-43BC-9DCC-929FD02E0EB6}" presName="level2hierChild" presStyleCnt="0"/>
      <dgm:spPr/>
    </dgm:pt>
    <dgm:pt modelId="{4B83A576-5EE7-45A9-8C69-6B53B26B5E11}" type="pres">
      <dgm:prSet presAssocID="{54CA1FAD-E9B7-4507-BD01-DEE0B3AC4381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9EF703EE-E90E-42ED-9893-3BDC5325737A}" type="pres">
      <dgm:prSet presAssocID="{54CA1FAD-E9B7-4507-BD01-DEE0B3AC4381}" presName="connTx" presStyleLbl="parChTrans1D2" presStyleIdx="0" presStyleCnt="2"/>
      <dgm:spPr/>
      <dgm:t>
        <a:bodyPr/>
        <a:lstStyle/>
        <a:p>
          <a:endParaRPr lang="es-MX"/>
        </a:p>
      </dgm:t>
    </dgm:pt>
    <dgm:pt modelId="{D7A3EC96-0C4D-437D-BA1D-E320B37AF4F8}" type="pres">
      <dgm:prSet presAssocID="{F9596624-6FB2-4B14-BF5B-BE06DD0C71F6}" presName="root2" presStyleCnt="0"/>
      <dgm:spPr/>
    </dgm:pt>
    <dgm:pt modelId="{3312E2A9-E9D7-4AE0-87F8-21EAADD2A39C}" type="pres">
      <dgm:prSet presAssocID="{F9596624-6FB2-4B14-BF5B-BE06DD0C71F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39F3A13-4E4A-46E1-8783-1E9935573371}" type="pres">
      <dgm:prSet presAssocID="{F9596624-6FB2-4B14-BF5B-BE06DD0C71F6}" presName="level3hierChild" presStyleCnt="0"/>
      <dgm:spPr/>
    </dgm:pt>
    <dgm:pt modelId="{6B6D9ACF-331D-4852-B80C-1943597616F2}" type="pres">
      <dgm:prSet presAssocID="{CCA1BF04-7DE4-4DC5-B946-371E2E2575F0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D1D9633B-A9D9-4EF0-81FC-063467DBC10E}" type="pres">
      <dgm:prSet presAssocID="{CCA1BF04-7DE4-4DC5-B946-371E2E2575F0}" presName="connTx" presStyleLbl="parChTrans1D2" presStyleIdx="1" presStyleCnt="2"/>
      <dgm:spPr/>
      <dgm:t>
        <a:bodyPr/>
        <a:lstStyle/>
        <a:p>
          <a:endParaRPr lang="es-MX"/>
        </a:p>
      </dgm:t>
    </dgm:pt>
    <dgm:pt modelId="{5DEF9D13-E374-4FF0-87ED-8B3056CD0C82}" type="pres">
      <dgm:prSet presAssocID="{15676937-7C4E-4607-8453-76525E9979EE}" presName="root2" presStyleCnt="0"/>
      <dgm:spPr/>
    </dgm:pt>
    <dgm:pt modelId="{C6364D2D-F917-4F33-A822-81D35A0AD557}" type="pres">
      <dgm:prSet presAssocID="{15676937-7C4E-4607-8453-76525E9979E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64288421-AAAF-4C0A-B400-79DC8ADDF6AD}" type="pres">
      <dgm:prSet presAssocID="{15676937-7C4E-4607-8453-76525E9979EE}" presName="level3hierChild" presStyleCnt="0"/>
      <dgm:spPr/>
    </dgm:pt>
  </dgm:ptLst>
  <dgm:cxnLst>
    <dgm:cxn modelId="{279ED3E9-907C-41FB-B337-29C3010288B1}" type="presOf" srcId="{F9596624-6FB2-4B14-BF5B-BE06DD0C71F6}" destId="{3312E2A9-E9D7-4AE0-87F8-21EAADD2A39C}" srcOrd="0" destOrd="0" presId="urn:microsoft.com/office/officeart/2005/8/layout/hierarchy2"/>
    <dgm:cxn modelId="{B7EAC5C4-683D-4028-B8B8-46BD7499FEF8}" type="presOf" srcId="{CCA1BF04-7DE4-4DC5-B946-371E2E2575F0}" destId="{D1D9633B-A9D9-4EF0-81FC-063467DBC10E}" srcOrd="1" destOrd="0" presId="urn:microsoft.com/office/officeart/2005/8/layout/hierarchy2"/>
    <dgm:cxn modelId="{248244AB-3A7A-4CB2-987F-902F78A5067E}" type="presOf" srcId="{54CA1FAD-E9B7-4507-BD01-DEE0B3AC4381}" destId="{4B83A576-5EE7-45A9-8C69-6B53B26B5E11}" srcOrd="0" destOrd="0" presId="urn:microsoft.com/office/officeart/2005/8/layout/hierarchy2"/>
    <dgm:cxn modelId="{5704D602-B519-4926-AD07-4A13D831E7D8}" type="presOf" srcId="{751C30A1-2820-4172-8F7C-A29947CEC608}" destId="{75BA7CF4-1EE0-41B4-A91C-813CF6685344}" srcOrd="0" destOrd="0" presId="urn:microsoft.com/office/officeart/2005/8/layout/hierarchy2"/>
    <dgm:cxn modelId="{9EA53650-7DBA-4E7D-959B-0C7AC7E1DE94}" srcId="{7D36F6BA-B6DA-43BC-9DCC-929FD02E0EB6}" destId="{F9596624-6FB2-4B14-BF5B-BE06DD0C71F6}" srcOrd="0" destOrd="0" parTransId="{54CA1FAD-E9B7-4507-BD01-DEE0B3AC4381}" sibTransId="{FC163A9B-85E4-4966-935A-F2207EA4F1AB}"/>
    <dgm:cxn modelId="{F6CADFCC-4C33-4F39-9589-CF94544C6C76}" type="presOf" srcId="{CCA1BF04-7DE4-4DC5-B946-371E2E2575F0}" destId="{6B6D9ACF-331D-4852-B80C-1943597616F2}" srcOrd="0" destOrd="0" presId="urn:microsoft.com/office/officeart/2005/8/layout/hierarchy2"/>
    <dgm:cxn modelId="{02DC80B8-23C9-437B-BF15-ED8BD4ACAF3C}" srcId="{7D36F6BA-B6DA-43BC-9DCC-929FD02E0EB6}" destId="{15676937-7C4E-4607-8453-76525E9979EE}" srcOrd="1" destOrd="0" parTransId="{CCA1BF04-7DE4-4DC5-B946-371E2E2575F0}" sibTransId="{40D880B4-5B6E-466B-9A20-B1032D41B390}"/>
    <dgm:cxn modelId="{63E03674-508E-490A-A6D6-D904179C1881}" type="presOf" srcId="{7D36F6BA-B6DA-43BC-9DCC-929FD02E0EB6}" destId="{D33D7340-A604-4B54-8714-DC17A4505382}" srcOrd="0" destOrd="0" presId="urn:microsoft.com/office/officeart/2005/8/layout/hierarchy2"/>
    <dgm:cxn modelId="{C6837BAF-F6A5-4268-8E23-5C8D752ACC94}" type="presOf" srcId="{54CA1FAD-E9B7-4507-BD01-DEE0B3AC4381}" destId="{9EF703EE-E90E-42ED-9893-3BDC5325737A}" srcOrd="1" destOrd="0" presId="urn:microsoft.com/office/officeart/2005/8/layout/hierarchy2"/>
    <dgm:cxn modelId="{BD8BFAF6-D813-43D7-A033-9BAC249F2CB0}" srcId="{751C30A1-2820-4172-8F7C-A29947CEC608}" destId="{7D36F6BA-B6DA-43BC-9DCC-929FD02E0EB6}" srcOrd="0" destOrd="0" parTransId="{6A8F55F3-965C-4DB8-937B-1CA4A0F4265C}" sibTransId="{07380934-368D-4E93-A520-AE2BAFFC8E95}"/>
    <dgm:cxn modelId="{C25F0CF7-0E6C-494B-98C9-387E8A681AB1}" type="presOf" srcId="{15676937-7C4E-4607-8453-76525E9979EE}" destId="{C6364D2D-F917-4F33-A822-81D35A0AD557}" srcOrd="0" destOrd="0" presId="urn:microsoft.com/office/officeart/2005/8/layout/hierarchy2"/>
    <dgm:cxn modelId="{A890A0C5-FEF8-4938-906F-C56F887FC3D6}" type="presParOf" srcId="{75BA7CF4-1EE0-41B4-A91C-813CF6685344}" destId="{E55BA112-A493-4D93-85F6-56A1E9530AE0}" srcOrd="0" destOrd="0" presId="urn:microsoft.com/office/officeart/2005/8/layout/hierarchy2"/>
    <dgm:cxn modelId="{F3F551A1-4DF7-47AD-A8B7-906F793872A4}" type="presParOf" srcId="{E55BA112-A493-4D93-85F6-56A1E9530AE0}" destId="{D33D7340-A604-4B54-8714-DC17A4505382}" srcOrd="0" destOrd="0" presId="urn:microsoft.com/office/officeart/2005/8/layout/hierarchy2"/>
    <dgm:cxn modelId="{2B4748D9-0289-4A11-8306-C8C93D06B08B}" type="presParOf" srcId="{E55BA112-A493-4D93-85F6-56A1E9530AE0}" destId="{20DC9BE5-1367-484E-8D4E-0122E2FC5222}" srcOrd="1" destOrd="0" presId="urn:microsoft.com/office/officeart/2005/8/layout/hierarchy2"/>
    <dgm:cxn modelId="{A930E929-E27D-4C3B-AADC-E7A6AD89CB5D}" type="presParOf" srcId="{20DC9BE5-1367-484E-8D4E-0122E2FC5222}" destId="{4B83A576-5EE7-45A9-8C69-6B53B26B5E11}" srcOrd="0" destOrd="0" presId="urn:microsoft.com/office/officeart/2005/8/layout/hierarchy2"/>
    <dgm:cxn modelId="{1BAF25C3-E6DD-4290-B66B-F2F004530334}" type="presParOf" srcId="{4B83A576-5EE7-45A9-8C69-6B53B26B5E11}" destId="{9EF703EE-E90E-42ED-9893-3BDC5325737A}" srcOrd="0" destOrd="0" presId="urn:microsoft.com/office/officeart/2005/8/layout/hierarchy2"/>
    <dgm:cxn modelId="{F882C655-14AF-4269-B826-F00DA04B8696}" type="presParOf" srcId="{20DC9BE5-1367-484E-8D4E-0122E2FC5222}" destId="{D7A3EC96-0C4D-437D-BA1D-E320B37AF4F8}" srcOrd="1" destOrd="0" presId="urn:microsoft.com/office/officeart/2005/8/layout/hierarchy2"/>
    <dgm:cxn modelId="{97969B1F-843E-4857-BF3C-2482E72DDFDA}" type="presParOf" srcId="{D7A3EC96-0C4D-437D-BA1D-E320B37AF4F8}" destId="{3312E2A9-E9D7-4AE0-87F8-21EAADD2A39C}" srcOrd="0" destOrd="0" presId="urn:microsoft.com/office/officeart/2005/8/layout/hierarchy2"/>
    <dgm:cxn modelId="{95D9D5FC-81F2-4859-BBA0-F1E77EE2D533}" type="presParOf" srcId="{D7A3EC96-0C4D-437D-BA1D-E320B37AF4F8}" destId="{139F3A13-4E4A-46E1-8783-1E9935573371}" srcOrd="1" destOrd="0" presId="urn:microsoft.com/office/officeart/2005/8/layout/hierarchy2"/>
    <dgm:cxn modelId="{731E3ACA-6834-4AC4-BC8D-838D19B90C84}" type="presParOf" srcId="{20DC9BE5-1367-484E-8D4E-0122E2FC5222}" destId="{6B6D9ACF-331D-4852-B80C-1943597616F2}" srcOrd="2" destOrd="0" presId="urn:microsoft.com/office/officeart/2005/8/layout/hierarchy2"/>
    <dgm:cxn modelId="{95EB25E5-D800-4D3C-957D-A74087A0B6C1}" type="presParOf" srcId="{6B6D9ACF-331D-4852-B80C-1943597616F2}" destId="{D1D9633B-A9D9-4EF0-81FC-063467DBC10E}" srcOrd="0" destOrd="0" presId="urn:microsoft.com/office/officeart/2005/8/layout/hierarchy2"/>
    <dgm:cxn modelId="{6D0EFE9D-3356-40F6-B2B3-AE139C8114C5}" type="presParOf" srcId="{20DC9BE5-1367-484E-8D4E-0122E2FC5222}" destId="{5DEF9D13-E374-4FF0-87ED-8B3056CD0C82}" srcOrd="3" destOrd="0" presId="urn:microsoft.com/office/officeart/2005/8/layout/hierarchy2"/>
    <dgm:cxn modelId="{786CBFC5-1CB7-4CAC-BFB1-4E8078564550}" type="presParOf" srcId="{5DEF9D13-E374-4FF0-87ED-8B3056CD0C82}" destId="{C6364D2D-F917-4F33-A822-81D35A0AD557}" srcOrd="0" destOrd="0" presId="urn:microsoft.com/office/officeart/2005/8/layout/hierarchy2"/>
    <dgm:cxn modelId="{D6522FFA-8B47-4895-AF3A-2A95F9DB57A6}" type="presParOf" srcId="{5DEF9D13-E374-4FF0-87ED-8B3056CD0C82}" destId="{64288421-AAAF-4C0A-B400-79DC8ADDF6A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34B3AE-FE70-4207-AD47-0F17230C1EF9}">
      <dsp:nvSpPr>
        <dsp:cNvPr id="0" name=""/>
        <dsp:cNvSpPr/>
      </dsp:nvSpPr>
      <dsp:spPr>
        <a:xfrm>
          <a:off x="3036524" y="0"/>
          <a:ext cx="2485077" cy="248545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3DA087-F31D-4EC2-BF44-384ADDEEFBEF}">
      <dsp:nvSpPr>
        <dsp:cNvPr id="0" name=""/>
        <dsp:cNvSpPr/>
      </dsp:nvSpPr>
      <dsp:spPr>
        <a:xfrm>
          <a:off x="3585807" y="897324"/>
          <a:ext cx="1380909" cy="690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INFLACIÓN</a:t>
          </a:r>
          <a:endParaRPr lang="es-MX" sz="1600" kern="1200" dirty="0"/>
        </a:p>
      </dsp:txBody>
      <dsp:txXfrm>
        <a:off x="3585807" y="897324"/>
        <a:ext cx="1380909" cy="690289"/>
      </dsp:txXfrm>
    </dsp:sp>
    <dsp:sp modelId="{04067743-D234-4CD6-B34B-168D55B0B8B7}">
      <dsp:nvSpPr>
        <dsp:cNvPr id="0" name=""/>
        <dsp:cNvSpPr/>
      </dsp:nvSpPr>
      <dsp:spPr>
        <a:xfrm>
          <a:off x="2346302" y="1428078"/>
          <a:ext cx="2485077" cy="248545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B9E6E9-EFE0-43E7-A8D0-7FFD41E7D8DA}">
      <dsp:nvSpPr>
        <dsp:cNvPr id="0" name=""/>
        <dsp:cNvSpPr/>
      </dsp:nvSpPr>
      <dsp:spPr>
        <a:xfrm>
          <a:off x="2898386" y="2333663"/>
          <a:ext cx="1380909" cy="690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COSTO DE OPORTUNIDAD</a:t>
          </a:r>
          <a:endParaRPr lang="es-MX" sz="1600" kern="1200" dirty="0"/>
        </a:p>
      </dsp:txBody>
      <dsp:txXfrm>
        <a:off x="2898386" y="2333663"/>
        <a:ext cx="1380909" cy="690289"/>
      </dsp:txXfrm>
    </dsp:sp>
    <dsp:sp modelId="{D198B0C7-4D47-43A0-BEBC-7BF1BE88EA5A}">
      <dsp:nvSpPr>
        <dsp:cNvPr id="0" name=""/>
        <dsp:cNvSpPr/>
      </dsp:nvSpPr>
      <dsp:spPr>
        <a:xfrm>
          <a:off x="3213396" y="3027051"/>
          <a:ext cx="2135066" cy="213592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B05BB-1AFC-417C-A886-A36D1895E1A8}">
      <dsp:nvSpPr>
        <dsp:cNvPr id="0" name=""/>
        <dsp:cNvSpPr/>
      </dsp:nvSpPr>
      <dsp:spPr>
        <a:xfrm>
          <a:off x="3589074" y="3772068"/>
          <a:ext cx="1380909" cy="690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TASA DE INTERÉS</a:t>
          </a:r>
          <a:endParaRPr lang="es-MX" sz="1600" kern="1200" dirty="0"/>
        </a:p>
      </dsp:txBody>
      <dsp:txXfrm>
        <a:off x="3589074" y="3772068"/>
        <a:ext cx="1380909" cy="6902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E52D8-9E6B-4670-9F66-26723C8A818B}">
      <dsp:nvSpPr>
        <dsp:cNvPr id="0" name=""/>
        <dsp:cNvSpPr/>
      </dsp:nvSpPr>
      <dsp:spPr>
        <a:xfrm rot="10800000">
          <a:off x="2280430" y="142"/>
          <a:ext cx="7896880" cy="116546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3939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Todos los flujos de caja deben ser iguales o constantes. </a:t>
          </a:r>
          <a:endParaRPr lang="es-MX" sz="2000" kern="1200" dirty="0"/>
        </a:p>
      </dsp:txBody>
      <dsp:txXfrm rot="10800000">
        <a:off x="2571797" y="142"/>
        <a:ext cx="7605513" cy="1165467"/>
      </dsp:txXfrm>
    </dsp:sp>
    <dsp:sp modelId="{690216CB-A8EF-480C-B290-A97B8818CFD9}">
      <dsp:nvSpPr>
        <dsp:cNvPr id="0" name=""/>
        <dsp:cNvSpPr/>
      </dsp:nvSpPr>
      <dsp:spPr>
        <a:xfrm>
          <a:off x="1697697" y="142"/>
          <a:ext cx="1165467" cy="116546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620E59-8CF2-47BC-A402-F01D91C89B70}">
      <dsp:nvSpPr>
        <dsp:cNvPr id="0" name=""/>
        <dsp:cNvSpPr/>
      </dsp:nvSpPr>
      <dsp:spPr>
        <a:xfrm rot="10800000">
          <a:off x="2280430" y="1513510"/>
          <a:ext cx="7896880" cy="116546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3939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La totalidad de los flujos de caja en un lapso de tiempo determinado deben ser periódicos. </a:t>
          </a:r>
          <a:endParaRPr lang="es-MX" sz="2000" kern="1200" dirty="0"/>
        </a:p>
      </dsp:txBody>
      <dsp:txXfrm rot="10800000">
        <a:off x="2571797" y="1513510"/>
        <a:ext cx="7605513" cy="1165467"/>
      </dsp:txXfrm>
    </dsp:sp>
    <dsp:sp modelId="{DE1AD7A0-BB60-4879-A964-C834F36185CA}">
      <dsp:nvSpPr>
        <dsp:cNvPr id="0" name=""/>
        <dsp:cNvSpPr/>
      </dsp:nvSpPr>
      <dsp:spPr>
        <a:xfrm>
          <a:off x="1697697" y="1513510"/>
          <a:ext cx="1165467" cy="116546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80E35B-76DE-4C7D-BF21-EC1CC7C44CA7}">
      <dsp:nvSpPr>
        <dsp:cNvPr id="0" name=""/>
        <dsp:cNvSpPr/>
      </dsp:nvSpPr>
      <dsp:spPr>
        <a:xfrm rot="10800000">
          <a:off x="2280430" y="3026878"/>
          <a:ext cx="7896880" cy="116546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3939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Todos los flujos de caja son llevados al principio o al final de la serie, a la misma tasa de interés, a un valor equivalente, es decir, a la anualidad debe tener un valor presente y un valor futuro equivalente.</a:t>
          </a:r>
          <a:endParaRPr lang="es-MX" sz="2000" kern="1200" dirty="0"/>
        </a:p>
      </dsp:txBody>
      <dsp:txXfrm rot="10800000">
        <a:off x="2571797" y="3026878"/>
        <a:ext cx="7605513" cy="1165467"/>
      </dsp:txXfrm>
    </dsp:sp>
    <dsp:sp modelId="{3DF3E26D-08DE-4787-B124-96F2ECD1871C}">
      <dsp:nvSpPr>
        <dsp:cNvPr id="0" name=""/>
        <dsp:cNvSpPr/>
      </dsp:nvSpPr>
      <dsp:spPr>
        <a:xfrm>
          <a:off x="1697697" y="3026878"/>
          <a:ext cx="1165467" cy="116546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3B0921-D031-47D5-8D4F-4FD3C9E9DFBB}">
      <dsp:nvSpPr>
        <dsp:cNvPr id="0" name=""/>
        <dsp:cNvSpPr/>
      </dsp:nvSpPr>
      <dsp:spPr>
        <a:xfrm rot="10800000">
          <a:off x="2280430" y="4540246"/>
          <a:ext cx="7896880" cy="116546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3939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El número de períodos debe ser igual necesariamente al número de pagos</a:t>
          </a:r>
          <a:endParaRPr lang="es-MX" sz="2000" kern="1200" dirty="0"/>
        </a:p>
      </dsp:txBody>
      <dsp:txXfrm rot="10800000">
        <a:off x="2571797" y="4540246"/>
        <a:ext cx="7605513" cy="1165467"/>
      </dsp:txXfrm>
    </dsp:sp>
    <dsp:sp modelId="{AEB6C20A-7780-4A2D-8C1B-8CA9D0B427ED}">
      <dsp:nvSpPr>
        <dsp:cNvPr id="0" name=""/>
        <dsp:cNvSpPr/>
      </dsp:nvSpPr>
      <dsp:spPr>
        <a:xfrm>
          <a:off x="1697697" y="4540246"/>
          <a:ext cx="1165467" cy="1165467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BC7E44-9EEE-4FEC-B7FD-966C2710CD2E}">
      <dsp:nvSpPr>
        <dsp:cNvPr id="0" name=""/>
        <dsp:cNvSpPr/>
      </dsp:nvSpPr>
      <dsp:spPr>
        <a:xfrm>
          <a:off x="2857" y="1356193"/>
          <a:ext cx="2817018" cy="14085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ANTICIPADAS</a:t>
          </a:r>
          <a:endParaRPr lang="es-MX" sz="3700" kern="1200" dirty="0"/>
        </a:p>
      </dsp:txBody>
      <dsp:txXfrm>
        <a:off x="44111" y="1397447"/>
        <a:ext cx="2734510" cy="1326001"/>
      </dsp:txXfrm>
    </dsp:sp>
    <dsp:sp modelId="{60D365F9-B73E-42AE-9FC7-6D89B2A42FB7}">
      <dsp:nvSpPr>
        <dsp:cNvPr id="0" name=""/>
        <dsp:cNvSpPr/>
      </dsp:nvSpPr>
      <dsp:spPr>
        <a:xfrm rot="19457599">
          <a:off x="2689446" y="1624739"/>
          <a:ext cx="1387667" cy="61523"/>
        </a:xfrm>
        <a:custGeom>
          <a:avLst/>
          <a:gdLst/>
          <a:ahLst/>
          <a:cxnLst/>
          <a:rect l="0" t="0" r="0" b="0"/>
          <a:pathLst>
            <a:path>
              <a:moveTo>
                <a:pt x="0" y="30761"/>
              </a:moveTo>
              <a:lnTo>
                <a:pt x="1387667" y="3076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348588" y="1620809"/>
        <a:ext cx="69383" cy="69383"/>
      </dsp:txXfrm>
    </dsp:sp>
    <dsp:sp modelId="{7BCADAC0-A3CE-4ABF-85EF-5FFD8758462F}">
      <dsp:nvSpPr>
        <dsp:cNvPr id="0" name=""/>
        <dsp:cNvSpPr/>
      </dsp:nvSpPr>
      <dsp:spPr>
        <a:xfrm>
          <a:off x="3946683" y="546300"/>
          <a:ext cx="2817018" cy="14085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VALOR PRESENTE </a:t>
          </a:r>
          <a:endParaRPr lang="es-MX" sz="3700" kern="1200" dirty="0"/>
        </a:p>
      </dsp:txBody>
      <dsp:txXfrm>
        <a:off x="3987937" y="587554"/>
        <a:ext cx="2734510" cy="1326001"/>
      </dsp:txXfrm>
    </dsp:sp>
    <dsp:sp modelId="{D5F6F340-F67F-423D-8C8F-7E2A0A7A38AD}">
      <dsp:nvSpPr>
        <dsp:cNvPr id="0" name=""/>
        <dsp:cNvSpPr/>
      </dsp:nvSpPr>
      <dsp:spPr>
        <a:xfrm rot="2142401">
          <a:off x="2689446" y="2434632"/>
          <a:ext cx="1387667" cy="61523"/>
        </a:xfrm>
        <a:custGeom>
          <a:avLst/>
          <a:gdLst/>
          <a:ahLst/>
          <a:cxnLst/>
          <a:rect l="0" t="0" r="0" b="0"/>
          <a:pathLst>
            <a:path>
              <a:moveTo>
                <a:pt x="0" y="30761"/>
              </a:moveTo>
              <a:lnTo>
                <a:pt x="1387667" y="3076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348588" y="2430702"/>
        <a:ext cx="69383" cy="69383"/>
      </dsp:txXfrm>
    </dsp:sp>
    <dsp:sp modelId="{F7F4ADC5-D7AD-4860-8CBC-732C852A48B2}">
      <dsp:nvSpPr>
        <dsp:cNvPr id="0" name=""/>
        <dsp:cNvSpPr/>
      </dsp:nvSpPr>
      <dsp:spPr>
        <a:xfrm>
          <a:off x="3946683" y="2166086"/>
          <a:ext cx="2817018" cy="14085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kern="1200" dirty="0" smtClean="0"/>
            <a:t>VALOR FUTURO</a:t>
          </a:r>
          <a:endParaRPr lang="es-MX" sz="3700" kern="1200" dirty="0"/>
        </a:p>
      </dsp:txBody>
      <dsp:txXfrm>
        <a:off x="3987937" y="2207340"/>
        <a:ext cx="2734510" cy="13260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D7340-A604-4B54-8714-DC17A4505382}">
      <dsp:nvSpPr>
        <dsp:cNvPr id="0" name=""/>
        <dsp:cNvSpPr/>
      </dsp:nvSpPr>
      <dsp:spPr>
        <a:xfrm>
          <a:off x="1565" y="921781"/>
          <a:ext cx="3140392" cy="1570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dirty="0" smtClean="0"/>
            <a:t>VENCIDAS</a:t>
          </a:r>
          <a:endParaRPr lang="es-MX" sz="5200" kern="1200" dirty="0"/>
        </a:p>
      </dsp:txBody>
      <dsp:txXfrm>
        <a:off x="47554" y="967770"/>
        <a:ext cx="3048414" cy="1478218"/>
      </dsp:txXfrm>
    </dsp:sp>
    <dsp:sp modelId="{4B83A576-5EE7-45A9-8C69-6B53B26B5E11}">
      <dsp:nvSpPr>
        <dsp:cNvPr id="0" name=""/>
        <dsp:cNvSpPr/>
      </dsp:nvSpPr>
      <dsp:spPr>
        <a:xfrm rot="19457599">
          <a:off x="2996555" y="1214052"/>
          <a:ext cx="1546962" cy="82792"/>
        </a:xfrm>
        <a:custGeom>
          <a:avLst/>
          <a:gdLst/>
          <a:ahLst/>
          <a:cxnLst/>
          <a:rect l="0" t="0" r="0" b="0"/>
          <a:pathLst>
            <a:path>
              <a:moveTo>
                <a:pt x="0" y="41396"/>
              </a:moveTo>
              <a:lnTo>
                <a:pt x="1546962" y="4139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731362" y="1216774"/>
        <a:ext cx="77348" cy="77348"/>
      </dsp:txXfrm>
    </dsp:sp>
    <dsp:sp modelId="{3312E2A9-E9D7-4AE0-87F8-21EAADD2A39C}">
      <dsp:nvSpPr>
        <dsp:cNvPr id="0" name=""/>
        <dsp:cNvSpPr/>
      </dsp:nvSpPr>
      <dsp:spPr>
        <a:xfrm>
          <a:off x="4398115" y="18919"/>
          <a:ext cx="3140392" cy="1570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dirty="0" smtClean="0"/>
            <a:t>VALOR PRESENTE</a:t>
          </a:r>
          <a:endParaRPr lang="es-MX" sz="5200" kern="1200" dirty="0"/>
        </a:p>
      </dsp:txBody>
      <dsp:txXfrm>
        <a:off x="4444104" y="64908"/>
        <a:ext cx="3048414" cy="1478218"/>
      </dsp:txXfrm>
    </dsp:sp>
    <dsp:sp modelId="{6B6D9ACF-331D-4852-B80C-1943597616F2}">
      <dsp:nvSpPr>
        <dsp:cNvPr id="0" name=""/>
        <dsp:cNvSpPr/>
      </dsp:nvSpPr>
      <dsp:spPr>
        <a:xfrm rot="2142401">
          <a:off x="2996555" y="2116914"/>
          <a:ext cx="1546962" cy="82792"/>
        </a:xfrm>
        <a:custGeom>
          <a:avLst/>
          <a:gdLst/>
          <a:ahLst/>
          <a:cxnLst/>
          <a:rect l="0" t="0" r="0" b="0"/>
          <a:pathLst>
            <a:path>
              <a:moveTo>
                <a:pt x="0" y="41396"/>
              </a:moveTo>
              <a:lnTo>
                <a:pt x="1546962" y="4139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3731362" y="2119637"/>
        <a:ext cx="77348" cy="77348"/>
      </dsp:txXfrm>
    </dsp:sp>
    <dsp:sp modelId="{C6364D2D-F917-4F33-A822-81D35A0AD557}">
      <dsp:nvSpPr>
        <dsp:cNvPr id="0" name=""/>
        <dsp:cNvSpPr/>
      </dsp:nvSpPr>
      <dsp:spPr>
        <a:xfrm>
          <a:off x="4398115" y="1824644"/>
          <a:ext cx="3140392" cy="1570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dirty="0" smtClean="0"/>
            <a:t>VALOR FUTURO</a:t>
          </a:r>
          <a:endParaRPr lang="es-MX" sz="5200" kern="1200" dirty="0"/>
        </a:p>
      </dsp:txBody>
      <dsp:txXfrm>
        <a:off x="4444104" y="1870633"/>
        <a:ext cx="3048414" cy="14782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885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9885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9809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8779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9826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6281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2879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8783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0517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92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214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4349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05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129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5588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5268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CF411-351E-48B0-951E-6D1C24A698D7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EE11FC3-0AF3-4BE6-ABC4-E7E3D697D1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916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sica.ru/dfmg/teacher/archivos/trabajo_final.pdf" TargetMode="External"/><Relationship Id="rId2" Type="http://schemas.openxmlformats.org/officeDocument/2006/relationships/hyperlink" Target="https://www.google.com/imghp?hl=es&amp;tab=T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v.mx/personal/cbustamante/files/2011/06/MATEMATICAS_FINANCIERAS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09275" y="673678"/>
            <a:ext cx="7766936" cy="1646302"/>
          </a:xfrm>
        </p:spPr>
        <p:txBody>
          <a:bodyPr/>
          <a:lstStyle/>
          <a:p>
            <a:r>
              <a:rPr lang="es-MX" dirty="0" smtClean="0"/>
              <a:t>ANUALIDADES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96256" y="3551984"/>
            <a:ext cx="5937504" cy="1096899"/>
          </a:xfrm>
        </p:spPr>
        <p:txBody>
          <a:bodyPr>
            <a:normAutofit/>
          </a:bodyPr>
          <a:lstStyle/>
          <a:p>
            <a:r>
              <a:rPr lang="es-MX" sz="2400" dirty="0" smtClean="0">
                <a:solidFill>
                  <a:schemeClr val="tx1"/>
                </a:solidFill>
              </a:rPr>
              <a:t>DRA. EN C.A. LAURA ANGÉLICA DÉCARO SANTIAGO</a:t>
            </a:r>
            <a:endParaRPr lang="es-MX" sz="24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559" y="423720"/>
            <a:ext cx="3452096" cy="29200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Rectángulo 4"/>
          <p:cNvSpPr/>
          <p:nvPr/>
        </p:nvSpPr>
        <p:spPr>
          <a:xfrm>
            <a:off x="632101" y="3683656"/>
            <a:ext cx="42570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600" dirty="0" smtClean="0">
                <a:latin typeface="Edwardian Script ITC" panose="030303020407070D0804" pitchFamily="66" charset="0"/>
                <a:cs typeface="Sakkal Majalla" panose="02000000000000000000" pitchFamily="2" charset="-78"/>
              </a:rPr>
              <a:t>Universidad Autónoma del Estado de</a:t>
            </a:r>
          </a:p>
          <a:p>
            <a:pPr algn="ctr"/>
            <a:r>
              <a:rPr lang="es-MX" sz="2600" dirty="0" smtClean="0">
                <a:latin typeface="Edwardian Script ITC" panose="030303020407070D0804" pitchFamily="66" charset="0"/>
                <a:cs typeface="Sakkal Majalla" panose="02000000000000000000" pitchFamily="2" charset="-78"/>
              </a:rPr>
              <a:t>México</a:t>
            </a:r>
          </a:p>
          <a:p>
            <a:pPr algn="ctr"/>
            <a:endParaRPr lang="es-MX" sz="2400" dirty="0" smtClean="0">
              <a:latin typeface="Edwardian Script ITC" panose="030303020407070D0804" pitchFamily="66" charset="0"/>
              <a:cs typeface="Sakkal Majalla" panose="02000000000000000000" pitchFamily="2" charset="-78"/>
            </a:endParaRPr>
          </a:p>
          <a:p>
            <a:pPr algn="ctr"/>
            <a:r>
              <a:rPr lang="es-MX" b="1" dirty="0" smtClean="0">
                <a:latin typeface="Vijaya" panose="020B0604020202020204" pitchFamily="34" charset="0"/>
                <a:cs typeface="Vijaya" panose="020B0604020202020204" pitchFamily="34" charset="0"/>
              </a:rPr>
              <a:t>CENTRO </a:t>
            </a:r>
            <a:r>
              <a:rPr lang="es-MX" b="1" dirty="0">
                <a:latin typeface="Vijaya" panose="020B0604020202020204" pitchFamily="34" charset="0"/>
                <a:cs typeface="Vijaya" panose="020B0604020202020204" pitchFamily="34" charset="0"/>
              </a:rPr>
              <a:t>UNIVERSITARIO UAEM ZUMPANGO</a:t>
            </a:r>
          </a:p>
          <a:p>
            <a:pPr algn="ctr"/>
            <a:endParaRPr lang="es-MX" b="1" dirty="0">
              <a:latin typeface="Vijaya" panose="020B0604020202020204" pitchFamily="34" charset="0"/>
              <a:cs typeface="Vijaya" panose="020B0604020202020204" pitchFamily="34" charset="0"/>
            </a:endParaRPr>
          </a:p>
          <a:p>
            <a:pPr algn="ctr"/>
            <a:r>
              <a:rPr lang="es-MX" sz="2000" b="1" dirty="0">
                <a:latin typeface="Franklin Gothic Medium" panose="020B0603020102020204" pitchFamily="34" charset="0"/>
                <a:cs typeface="Sakkal Majalla" panose="02000000000000000000" pitchFamily="2" charset="-78"/>
              </a:rPr>
              <a:t>LICENCIATURA EN ADMINISTRACIÓN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9363456" y="6209650"/>
            <a:ext cx="2670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i="1" dirty="0" smtClean="0">
                <a:solidFill>
                  <a:schemeClr val="bg1"/>
                </a:solidFill>
              </a:rPr>
              <a:t>SEPTIEMBRE 2018</a:t>
            </a:r>
            <a:endParaRPr lang="es-MX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4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Diagrama</a:t>
            </a:r>
            <a:endParaRPr lang="es-MX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877824" y="3767328"/>
            <a:ext cx="82417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lecha curvada hacia abajo 5"/>
          <p:cNvSpPr/>
          <p:nvPr/>
        </p:nvSpPr>
        <p:spPr>
          <a:xfrm>
            <a:off x="1255776" y="2157986"/>
            <a:ext cx="7863840" cy="107289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Flecha curvada hacia abajo 6"/>
          <p:cNvSpPr/>
          <p:nvPr/>
        </p:nvSpPr>
        <p:spPr>
          <a:xfrm rot="10800000">
            <a:off x="1255776" y="4563874"/>
            <a:ext cx="7863840" cy="107289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14528" y="3767328"/>
            <a:ext cx="9022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5"/>
                </a:solidFill>
              </a:rPr>
              <a:t>Valor presente                                         </a:t>
            </a:r>
            <a:r>
              <a:rPr lang="es-MX" sz="2800" b="1" dirty="0">
                <a:solidFill>
                  <a:schemeClr val="accent5"/>
                </a:solidFill>
              </a:rPr>
              <a:t>Valor futuro</a:t>
            </a:r>
          </a:p>
          <a:p>
            <a:endParaRPr lang="es-MX" sz="2800" b="1" dirty="0">
              <a:solidFill>
                <a:schemeClr val="accent5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3808953" y="6063984"/>
            <a:ext cx="2757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dirty="0">
                <a:solidFill>
                  <a:srgbClr val="0070C0"/>
                </a:solidFill>
              </a:rPr>
              <a:t>P= F/(1+i)^n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200399" y="1243432"/>
            <a:ext cx="3974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rgbClr val="0070C0"/>
                </a:solidFill>
              </a:rPr>
              <a:t>F= P(1+i)^n</a:t>
            </a:r>
          </a:p>
        </p:txBody>
      </p:sp>
    </p:spTree>
    <p:extLst>
      <p:ext uri="{BB962C8B-B14F-4D97-AF65-F5344CB8AC3E}">
        <p14:creationId xmlns:p14="http://schemas.microsoft.com/office/powerpoint/2010/main" val="60401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es la anualidad?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69152" y="2681372"/>
            <a:ext cx="4279557" cy="21161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400" dirty="0"/>
              <a:t>S</a:t>
            </a:r>
            <a:r>
              <a:rPr lang="es-MX" sz="2400" dirty="0" smtClean="0"/>
              <a:t>erie </a:t>
            </a:r>
            <a:r>
              <a:rPr lang="es-MX" sz="2400" dirty="0"/>
              <a:t>de flujos de cajas iguales o constantes que se realizan a intervalos iguales de </a:t>
            </a:r>
            <a:r>
              <a:rPr lang="es-MX" sz="2400" dirty="0" smtClean="0"/>
              <a:t>tiempo.</a:t>
            </a:r>
          </a:p>
          <a:p>
            <a:pPr marL="0" indent="0" algn="just">
              <a:buNone/>
            </a:pPr>
            <a:r>
              <a:rPr lang="es-MX" sz="2400" dirty="0" smtClean="0"/>
              <a:t>Pueden ser diarios</a:t>
            </a:r>
            <a:r>
              <a:rPr lang="es-MX" sz="2400" dirty="0"/>
              <a:t>, quincenales o bimensuales, mensuales, bimestrales, trimestrales, cuatrimestrales, semestrales, anuales. </a:t>
            </a:r>
          </a:p>
        </p:txBody>
      </p:sp>
      <p:sp>
        <p:nvSpPr>
          <p:cNvPr id="6" name="Llamada rectangular redondeada 5"/>
          <p:cNvSpPr/>
          <p:nvPr/>
        </p:nvSpPr>
        <p:spPr>
          <a:xfrm>
            <a:off x="2004399" y="1574800"/>
            <a:ext cx="3703320" cy="2243328"/>
          </a:xfrm>
          <a:prstGeom prst="wedgeRoundRectCallout">
            <a:avLst>
              <a:gd name="adj1" fmla="val 8138"/>
              <a:gd name="adj2" fmla="val 902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/>
              <a:t>Las anualidades se simbolizan con la letra </a:t>
            </a:r>
            <a:r>
              <a:rPr lang="es-MX" sz="2800" dirty="0" smtClean="0"/>
              <a:t>A</a:t>
            </a:r>
            <a:endParaRPr lang="es-MX" sz="2800" dirty="0"/>
          </a:p>
        </p:txBody>
      </p:sp>
      <p:pic>
        <p:nvPicPr>
          <p:cNvPr id="8" name="Picture 2" descr="Resultado de imagen para ma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033" y="4807712"/>
            <a:ext cx="3408577" cy="190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25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es la anualidad?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65014" y="1611949"/>
            <a:ext cx="8596668" cy="3880773"/>
          </a:xfrm>
        </p:spPr>
        <p:txBody>
          <a:bodyPr>
            <a:normAutofit/>
          </a:bodyPr>
          <a:lstStyle/>
          <a:p>
            <a:pPr algn="ctr"/>
            <a:r>
              <a:rPr lang="es-MX" sz="2400" dirty="0"/>
              <a:t>Una anualidad es una sucesión de pagos, depósitos, abonos o retiros iguales, que se realizan a intervalos de tiempo iguales con interés compuesto</a:t>
            </a:r>
          </a:p>
        </p:txBody>
      </p:sp>
      <p:pic>
        <p:nvPicPr>
          <p:cNvPr id="2050" name="Picture 2" descr="Resultado de imagen para anualida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543" y="3092297"/>
            <a:ext cx="4855337" cy="363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69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349504"/>
            <a:ext cx="8596668" cy="1320800"/>
          </a:xfrm>
        </p:spPr>
        <p:txBody>
          <a:bodyPr/>
          <a:lstStyle/>
          <a:p>
            <a:r>
              <a:rPr lang="es-MX" dirty="0" smtClean="0"/>
              <a:t>Características de la anualidad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866866"/>
              </p:ext>
            </p:extLst>
          </p:nvPr>
        </p:nvGraphicFramePr>
        <p:xfrm>
          <a:off x="-97536" y="1036320"/>
          <a:ext cx="11875008" cy="5705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924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579378"/>
              </p:ext>
            </p:extLst>
          </p:nvPr>
        </p:nvGraphicFramePr>
        <p:xfrm>
          <a:off x="1091018" y="2071770"/>
          <a:ext cx="10157254" cy="3620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6520"/>
                <a:gridCol w="6190734"/>
              </a:tblGrid>
              <a:tr h="1700642">
                <a:tc>
                  <a:txBody>
                    <a:bodyPr/>
                    <a:lstStyle/>
                    <a:p>
                      <a:pPr algn="ctr"/>
                      <a:endParaRPr lang="es-MX" sz="2400" dirty="0" smtClean="0"/>
                    </a:p>
                    <a:p>
                      <a:pPr algn="ctr"/>
                      <a:endParaRPr lang="es-MX" sz="2400" dirty="0" smtClean="0"/>
                    </a:p>
                    <a:p>
                      <a:pPr algn="ctr"/>
                      <a:r>
                        <a:rPr lang="es-MX" sz="2400" dirty="0" smtClean="0"/>
                        <a:t>ANUALIDAD VENCIADA </a:t>
                      </a:r>
                    </a:p>
                    <a:p>
                      <a:pPr algn="ctr"/>
                      <a:endParaRPr lang="es-MX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Son aquellas en las que la serie de flujos de caja se realizan al final de cada periodo, por ejemplo, el salario mensual de un trabajador.</a:t>
                      </a:r>
                    </a:p>
                  </a:txBody>
                  <a:tcPr/>
                </a:tc>
              </a:tr>
              <a:tr h="1700642">
                <a:tc>
                  <a:txBody>
                    <a:bodyPr/>
                    <a:lstStyle/>
                    <a:p>
                      <a:pPr algn="ctr"/>
                      <a:endParaRPr lang="es-MX" sz="2400" dirty="0" smtClean="0"/>
                    </a:p>
                    <a:p>
                      <a:pPr algn="ctr"/>
                      <a:endParaRPr lang="es-MX" sz="2400" dirty="0" smtClean="0"/>
                    </a:p>
                    <a:p>
                      <a:pPr algn="ctr"/>
                      <a:r>
                        <a:rPr lang="es-MX" sz="2400" dirty="0" smtClean="0"/>
                        <a:t>ANUALIDAD ANTICIPADA</a:t>
                      </a:r>
                    </a:p>
                    <a:p>
                      <a:pPr algn="ctr"/>
                      <a:endParaRPr lang="es-MX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Son aquellas en las que la serie de flujos de caja se realizan al inicio de cada periodo; por ejemplo el pago mensual del arriendo de una casa, ya que primero se paga y luego se habita en el inmueble.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77334" y="349504"/>
            <a:ext cx="8596668" cy="1320800"/>
          </a:xfrm>
        </p:spPr>
        <p:txBody>
          <a:bodyPr/>
          <a:lstStyle/>
          <a:p>
            <a:r>
              <a:rPr lang="es-MX" dirty="0" smtClean="0"/>
              <a:t>Tipo de anualidades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363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</a:t>
            </a:r>
            <a:r>
              <a:rPr lang="es-MX" dirty="0" smtClean="0"/>
              <a:t>ormulas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3257249"/>
              </p:ext>
            </p:extLst>
          </p:nvPr>
        </p:nvGraphicFramePr>
        <p:xfrm>
          <a:off x="487680" y="1609344"/>
          <a:ext cx="6766560" cy="4120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Marcador de contenido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4944" y="886786"/>
            <a:ext cx="4187789" cy="243529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4944" y="3756166"/>
            <a:ext cx="4153728" cy="170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19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</a:t>
            </a:r>
            <a:r>
              <a:rPr lang="es-MX" dirty="0" smtClean="0"/>
              <a:t>ormulas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2273767"/>
              </p:ext>
            </p:extLst>
          </p:nvPr>
        </p:nvGraphicFramePr>
        <p:xfrm>
          <a:off x="677334" y="2145793"/>
          <a:ext cx="7540074" cy="3413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Marcador de contenido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21555" y="1651682"/>
            <a:ext cx="3533357" cy="181084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51392" y="3828301"/>
            <a:ext cx="3288972" cy="22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6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65869"/>
            <a:ext cx="10515600" cy="4311093"/>
          </a:xfrm>
        </p:spPr>
        <p:txBody>
          <a:bodyPr>
            <a:normAutofit/>
          </a:bodyPr>
          <a:lstStyle/>
          <a:p>
            <a:pPr algn="ctr"/>
            <a:r>
              <a:rPr lang="es-MX" sz="6000" dirty="0" smtClean="0">
                <a:solidFill>
                  <a:srgbClr val="00B050"/>
                </a:solidFill>
              </a:rPr>
              <a:t>ANULIDADES VENCIDAS</a:t>
            </a:r>
            <a:endParaRPr lang="es-MX" sz="6000" dirty="0">
              <a:solidFill>
                <a:srgbClr val="00B050"/>
              </a:solidFill>
            </a:endParaRPr>
          </a:p>
        </p:txBody>
      </p:sp>
      <p:sp>
        <p:nvSpPr>
          <p:cNvPr id="4" name="AutoShape 2" descr="Resultado de imagen de ANUALIDAD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8" name="Picture 4" descr="Resultado de imagen de ANUALIDA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940" y="3487823"/>
            <a:ext cx="3197397" cy="258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96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Anualidad </a:t>
            </a:r>
            <a:r>
              <a:rPr lang="es-MX" dirty="0"/>
              <a:t>vencida- valor presente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6019" y="4392751"/>
            <a:ext cx="2375277" cy="2465249"/>
          </a:xfrm>
          <a:prstGeom prst="rect">
            <a:avLst/>
          </a:prstGeom>
        </p:spPr>
      </p:pic>
      <p:sp>
        <p:nvSpPr>
          <p:cNvPr id="5" name="Llamada rectangular redondeada 4"/>
          <p:cNvSpPr/>
          <p:nvPr/>
        </p:nvSpPr>
        <p:spPr>
          <a:xfrm>
            <a:off x="946761" y="1682496"/>
            <a:ext cx="6563511" cy="2962656"/>
          </a:xfrm>
          <a:prstGeom prst="wedgeRoundRectCallout">
            <a:avLst>
              <a:gd name="adj1" fmla="val 64365"/>
              <a:gd name="adj2" fmla="val 727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3200" dirty="0"/>
              <a:t>Son aquellas en las que la serie de flujos de caja se realizan al final de cada periodo, por ejemplo, el salario mensual. </a:t>
            </a:r>
          </a:p>
        </p:txBody>
      </p:sp>
    </p:spTree>
    <p:extLst>
      <p:ext uri="{BB962C8B-B14F-4D97-AF65-F5344CB8AC3E}">
        <p14:creationId xmlns:p14="http://schemas.microsoft.com/office/powerpoint/2010/main" val="208248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Resultado de imagen para ma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3" y="2054268"/>
            <a:ext cx="7815781" cy="437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Anualidad vencida- valor presente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4411" y="2706497"/>
            <a:ext cx="3459892" cy="177319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111732" y="3694862"/>
            <a:ext cx="38923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P= Valor presente</a:t>
            </a:r>
          </a:p>
          <a:p>
            <a:pPr algn="just"/>
            <a:r>
              <a:rPr lang="es-MX" sz="2400" dirty="0" smtClean="0"/>
              <a:t>A= Anualidad</a:t>
            </a:r>
          </a:p>
          <a:p>
            <a:pPr algn="just"/>
            <a:r>
              <a:rPr lang="es-MX" sz="2400" dirty="0" smtClean="0"/>
              <a:t>i= interés</a:t>
            </a:r>
          </a:p>
          <a:p>
            <a:pPr algn="just"/>
            <a:r>
              <a:rPr lang="es-MX" sz="2400" dirty="0" smtClean="0"/>
              <a:t>n= periodos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47216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Guion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0070" y="1514413"/>
            <a:ext cx="10051626" cy="4740083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La </a:t>
            </a:r>
            <a:r>
              <a:rPr lang="es-MX" sz="2400" dirty="0" smtClean="0"/>
              <a:t>unidad de aprendizaje (UA) Simulación de Finanzas del programa de estudios de la Licenciatura en Administración se ubica en el núcleo integral. Cabe destacar que el programa índica a la UA como obligatoria bajo 6 crédito.</a:t>
            </a:r>
          </a:p>
          <a:p>
            <a:pPr algn="just"/>
            <a:r>
              <a:rPr lang="es-MX" sz="2400" dirty="0" smtClean="0"/>
              <a:t>Esta UA tiene por propósito aplicar los </a:t>
            </a:r>
            <a:r>
              <a:rPr lang="es-MX" sz="2400" dirty="0"/>
              <a:t>conocimientos adquiridos en unidades de aprendizaje anteriores relacionadas con las finanzas para la solución de casos </a:t>
            </a:r>
            <a:r>
              <a:rPr lang="es-MX" sz="2400" dirty="0" smtClean="0"/>
              <a:t>prácticos.</a:t>
            </a:r>
          </a:p>
          <a:p>
            <a:pPr algn="just"/>
            <a:r>
              <a:rPr lang="es-MX" sz="2400" dirty="0" smtClean="0"/>
              <a:t>En este sentido el tema abordado en esta presentación serán anualidades, como parte de la primera unidad de la UA ya </a:t>
            </a:r>
            <a:r>
              <a:rPr lang="es-MX" sz="2400" dirty="0" smtClean="0"/>
              <a:t>mencionada.</a:t>
            </a:r>
            <a:r>
              <a:rPr lang="es-MX" sz="2400" dirty="0"/>
              <a:t>	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849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46061"/>
            <a:ext cx="10222314" cy="3880773"/>
          </a:xfrm>
        </p:spPr>
        <p:txBody>
          <a:bodyPr/>
          <a:lstStyle/>
          <a:p>
            <a:pPr marL="0" indent="0" algn="just">
              <a:buNone/>
            </a:pPr>
            <a:r>
              <a:rPr lang="es-MX" sz="2400" dirty="0" smtClean="0"/>
              <a:t>Una persona acaba de comprar una pantalla, con dicha compra le proponen un plan de pagos </a:t>
            </a:r>
            <a:r>
              <a:rPr lang="es-MX" sz="2400" b="1" dirty="0" smtClean="0"/>
              <a:t>a partir del próximo mes</a:t>
            </a:r>
            <a:r>
              <a:rPr lang="es-MX" sz="2400" dirty="0" smtClean="0"/>
              <a:t>. En plan de pagos está diseñado con 12 pagos mensuales,  iguales de 2,500 pesos.</a:t>
            </a:r>
          </a:p>
          <a:p>
            <a:pPr marL="0" indent="0" algn="just">
              <a:buNone/>
            </a:pPr>
            <a:endParaRPr lang="es-MX" sz="2400" dirty="0"/>
          </a:p>
          <a:p>
            <a:pPr algn="just"/>
            <a:r>
              <a:rPr lang="es-MX" sz="2400" dirty="0" smtClean="0"/>
              <a:t>Si el comprador desea pagarla de contado; y  considerando una tasa anual de 25% capitalizable mensualmente ¿cuál será el precio</a:t>
            </a:r>
            <a:r>
              <a:rPr lang="es-MX" sz="2400" dirty="0" smtClean="0"/>
              <a:t>?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183" y="5230369"/>
            <a:ext cx="7163123" cy="131845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377124" y="4567464"/>
            <a:ext cx="439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?</a:t>
            </a:r>
            <a:endParaRPr lang="es-E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390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803" y="82082"/>
            <a:ext cx="10800213" cy="6203694"/>
          </a:xfrm>
          <a:prstGeom prst="rect">
            <a:avLst/>
          </a:prstGeom>
        </p:spPr>
      </p:pic>
      <p:sp>
        <p:nvSpPr>
          <p:cNvPr id="6" name="Llamada ovalada 5"/>
          <p:cNvSpPr/>
          <p:nvPr/>
        </p:nvSpPr>
        <p:spPr>
          <a:xfrm>
            <a:off x="404643" y="5979341"/>
            <a:ext cx="2174789" cy="840259"/>
          </a:xfrm>
          <a:prstGeom prst="wedgeEllipseCallout">
            <a:avLst>
              <a:gd name="adj1" fmla="val 197477"/>
              <a:gd name="adj2" fmla="val -904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Manera manual</a:t>
            </a:r>
            <a:endParaRPr lang="es-MX" dirty="0"/>
          </a:p>
        </p:txBody>
      </p:sp>
      <p:sp>
        <p:nvSpPr>
          <p:cNvPr id="7" name="Llamada ovalada 6"/>
          <p:cNvSpPr/>
          <p:nvPr/>
        </p:nvSpPr>
        <p:spPr>
          <a:xfrm>
            <a:off x="5070514" y="6030096"/>
            <a:ext cx="2174789" cy="840259"/>
          </a:xfrm>
          <a:prstGeom prst="wedgeEllipseCallout">
            <a:avLst>
              <a:gd name="adj1" fmla="val 171811"/>
              <a:gd name="adj2" fmla="val -2426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Con formula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6600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lamada rectangular redondeada 2"/>
          <p:cNvSpPr/>
          <p:nvPr/>
        </p:nvSpPr>
        <p:spPr>
          <a:xfrm>
            <a:off x="3986784" y="1751429"/>
            <a:ext cx="6035040" cy="2279904"/>
          </a:xfrm>
          <a:prstGeom prst="wedgeRoundRectCallout">
            <a:avLst>
              <a:gd name="adj1" fmla="val -66085"/>
              <a:gd name="adj2" fmla="val 8977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6819" y="430629"/>
            <a:ext cx="9746826" cy="1320800"/>
          </a:xfrm>
        </p:spPr>
        <p:txBody>
          <a:bodyPr>
            <a:normAutofit/>
          </a:bodyPr>
          <a:lstStyle/>
          <a:p>
            <a:r>
              <a:rPr lang="es-MX" dirty="0" smtClean="0"/>
              <a:t>Cálculo de la anualidad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50232" y="4657344"/>
            <a:ext cx="4284542" cy="202251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581553" y="1930400"/>
            <a:ext cx="51016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Esta fórmula </a:t>
            </a:r>
            <a:r>
              <a:rPr lang="es-MX" sz="2400" dirty="0"/>
              <a:t>permite encontrar el valor de la anualidad o de la cuota, conocidos el valor presente (P), la tasa de interés (i) y el número de pagos (n).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33737"/>
            <a:ext cx="2913888" cy="3024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8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95510" y="1757680"/>
            <a:ext cx="4441020" cy="4679696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Un apartamento se adquiere a </a:t>
            </a:r>
            <a:r>
              <a:rPr lang="es-MX" sz="2800" dirty="0" smtClean="0"/>
              <a:t>crédito </a:t>
            </a:r>
            <a:r>
              <a:rPr lang="es-MX" sz="2800" dirty="0"/>
              <a:t>por la suma de $ </a:t>
            </a:r>
            <a:r>
              <a:rPr lang="es-MX" sz="2800" dirty="0" smtClean="0"/>
              <a:t>60,000,000 </a:t>
            </a:r>
            <a:r>
              <a:rPr lang="es-MX" sz="2800" dirty="0"/>
              <a:t>en cuota mensuales iguales, la obligación se pacta a 15 años a una tasa de interés del 3% mensual. Determinar el valor de las cuotas.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80" y="1930400"/>
            <a:ext cx="5581650" cy="128587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77334" y="4310296"/>
            <a:ext cx="5090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/>
                <a:solidFill>
                  <a:schemeClr val="accent3"/>
                </a:solidFill>
              </a:rPr>
              <a:t>1,808,845.06</a:t>
            </a:r>
            <a:endParaRPr lang="es-E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1988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Anualidad vencida- valor futuro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5820034" y="1922398"/>
            <a:ext cx="38923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P= Valor futuro</a:t>
            </a:r>
          </a:p>
          <a:p>
            <a:pPr algn="just"/>
            <a:r>
              <a:rPr lang="es-MX" sz="2400" dirty="0" smtClean="0"/>
              <a:t>A= Anualidad</a:t>
            </a:r>
          </a:p>
          <a:p>
            <a:pPr algn="just"/>
            <a:r>
              <a:rPr lang="es-MX" sz="2400" dirty="0" smtClean="0"/>
              <a:t>i= interés mensual</a:t>
            </a:r>
          </a:p>
          <a:p>
            <a:pPr algn="just"/>
            <a:r>
              <a:rPr lang="es-MX" sz="2400" dirty="0" smtClean="0"/>
              <a:t>n= meses</a:t>
            </a:r>
            <a:endParaRPr lang="es-MX" sz="2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475" y="2134371"/>
            <a:ext cx="3491038" cy="237584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4793" y="4714187"/>
            <a:ext cx="3038312" cy="1805374"/>
          </a:xfrm>
          <a:prstGeom prst="rect">
            <a:avLst/>
          </a:prstGeom>
        </p:spPr>
      </p:pic>
      <p:sp>
        <p:nvSpPr>
          <p:cNvPr id="8" name="Llamada rectangular redondeada 7"/>
          <p:cNvSpPr/>
          <p:nvPr/>
        </p:nvSpPr>
        <p:spPr>
          <a:xfrm>
            <a:off x="8968695" y="2115651"/>
            <a:ext cx="1913238" cy="2014151"/>
          </a:xfrm>
          <a:prstGeom prst="wedgeRoundRectCallout">
            <a:avLst>
              <a:gd name="adj1" fmla="val -208131"/>
              <a:gd name="adj2" fmla="val 901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Aquí se despejó de la formula 1, la variable de anualidad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6435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231393"/>
            <a:ext cx="10161354" cy="4809970"/>
          </a:xfrm>
        </p:spPr>
        <p:txBody>
          <a:bodyPr>
            <a:normAutofit/>
          </a:bodyPr>
          <a:lstStyle/>
          <a:p>
            <a:pPr algn="just"/>
            <a:r>
              <a:rPr lang="es-MX" sz="2800" dirty="0"/>
              <a:t>Se hacen depósitos mensuales de $ </a:t>
            </a:r>
            <a:r>
              <a:rPr lang="es-MX" sz="2800" dirty="0" smtClean="0"/>
              <a:t>150,000 </a:t>
            </a:r>
            <a:r>
              <a:rPr lang="es-MX" sz="2800" dirty="0"/>
              <a:t>en una institución </a:t>
            </a:r>
            <a:r>
              <a:rPr lang="es-MX" sz="2800" dirty="0" smtClean="0"/>
              <a:t>financiera que </a:t>
            </a:r>
            <a:r>
              <a:rPr lang="es-MX" sz="2800" dirty="0"/>
              <a:t>paga el un interés del 2,6% mensual. ¿Qué suma se tendrá acumulada al final de dos años?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364736" y="3148698"/>
            <a:ext cx="3169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rgbClr val="0070C0"/>
                </a:solidFill>
              </a:rPr>
              <a:t>A= 150,000</a:t>
            </a:r>
          </a:p>
          <a:p>
            <a:r>
              <a:rPr lang="es-MX" sz="4000" dirty="0" smtClean="0">
                <a:solidFill>
                  <a:srgbClr val="0070C0"/>
                </a:solidFill>
              </a:rPr>
              <a:t>i= 2.6% mensual</a:t>
            </a:r>
          </a:p>
          <a:p>
            <a:r>
              <a:rPr lang="es-MX" sz="4000" dirty="0" smtClean="0">
                <a:solidFill>
                  <a:srgbClr val="0070C0"/>
                </a:solidFill>
              </a:rPr>
              <a:t>n= 24 meses</a:t>
            </a:r>
          </a:p>
          <a:p>
            <a:r>
              <a:rPr lang="es-MX" sz="4000" dirty="0" err="1" smtClean="0">
                <a:solidFill>
                  <a:srgbClr val="0070C0"/>
                </a:solidFill>
              </a:rPr>
              <a:t>VF</a:t>
            </a:r>
            <a:r>
              <a:rPr lang="es-MX" sz="4000" dirty="0" smtClean="0">
                <a:solidFill>
                  <a:srgbClr val="0070C0"/>
                </a:solidFill>
              </a:rPr>
              <a:t>= ?</a:t>
            </a:r>
            <a:endParaRPr lang="es-MX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404" y="258151"/>
            <a:ext cx="8725932" cy="6378767"/>
          </a:xfrm>
          <a:prstGeom prst="rect">
            <a:avLst/>
          </a:prstGeom>
        </p:spPr>
      </p:pic>
      <p:sp>
        <p:nvSpPr>
          <p:cNvPr id="5" name="Llamada con línea 1 4"/>
          <p:cNvSpPr/>
          <p:nvPr/>
        </p:nvSpPr>
        <p:spPr>
          <a:xfrm>
            <a:off x="10293177" y="1767017"/>
            <a:ext cx="1359243" cy="1680518"/>
          </a:xfrm>
          <a:prstGeom prst="borderCallout1">
            <a:avLst>
              <a:gd name="adj1" fmla="val 18750"/>
              <a:gd name="adj2" fmla="val -8333"/>
              <a:gd name="adj3" fmla="val 53676"/>
              <a:gd name="adj4" fmla="val -1680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Por fórmula</a:t>
            </a:r>
            <a:endParaRPr lang="es-MX" sz="2400" dirty="0"/>
          </a:p>
        </p:txBody>
      </p:sp>
      <p:sp>
        <p:nvSpPr>
          <p:cNvPr id="6" name="Llamada con línea 2 5"/>
          <p:cNvSpPr/>
          <p:nvPr/>
        </p:nvSpPr>
        <p:spPr>
          <a:xfrm>
            <a:off x="8870669" y="6051021"/>
            <a:ext cx="2545491" cy="5436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8015"/>
              <a:gd name="adj6" fmla="val -1271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/>
              <a:t>Manual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05846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65869"/>
            <a:ext cx="10515600" cy="4311093"/>
          </a:xfrm>
        </p:spPr>
        <p:txBody>
          <a:bodyPr>
            <a:normAutofit/>
          </a:bodyPr>
          <a:lstStyle/>
          <a:p>
            <a:pPr algn="ctr"/>
            <a:r>
              <a:rPr lang="es-MX" sz="6000" dirty="0" smtClean="0">
                <a:solidFill>
                  <a:srgbClr val="00B050"/>
                </a:solidFill>
              </a:rPr>
              <a:t>ANULIDADES ANTICIPADAS</a:t>
            </a:r>
            <a:endParaRPr lang="es-MX" sz="6000" dirty="0">
              <a:solidFill>
                <a:srgbClr val="00B050"/>
              </a:solidFill>
            </a:endParaRPr>
          </a:p>
        </p:txBody>
      </p:sp>
      <p:sp>
        <p:nvSpPr>
          <p:cNvPr id="4" name="AutoShape 2" descr="Resultado de imagen de ANUALIDAD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8" name="Picture 4" descr="Resultado de imagen de ANUALIDA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940" y="3487823"/>
            <a:ext cx="3197397" cy="258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0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9798" y="369889"/>
            <a:ext cx="11112330" cy="1320800"/>
          </a:xfrm>
        </p:spPr>
        <p:txBody>
          <a:bodyPr/>
          <a:lstStyle/>
          <a:p>
            <a:r>
              <a:rPr lang="es-MX" dirty="0" smtClean="0"/>
              <a:t>Anualidades anticipadas- valor presente</a:t>
            </a:r>
            <a:endParaRPr lang="es-MX" dirty="0"/>
          </a:p>
        </p:txBody>
      </p:sp>
      <p:pic>
        <p:nvPicPr>
          <p:cNvPr id="7" name="Picture 2" descr="Resultado de imagen para ma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97" y="1042821"/>
            <a:ext cx="10142311" cy="5679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1859610" y="1914144"/>
            <a:ext cx="62236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La anualidad anticipada la podemos definir como una serie de pagos periódicos e iguales de dinero que ocurren al comienzo de cada período, durante todo el plazo que dura la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 anualidad. 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2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Resultado de imagen para ma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5852"/>
            <a:ext cx="10983559" cy="615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1356170" cy="1320800"/>
          </a:xfrm>
        </p:spPr>
        <p:txBody>
          <a:bodyPr/>
          <a:lstStyle/>
          <a:p>
            <a:r>
              <a:rPr lang="es-MX" dirty="0" smtClean="0"/>
              <a:t>Anualidad anticipada- valor presente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1599638" y="4549676"/>
            <a:ext cx="25796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P= Valor presente</a:t>
            </a:r>
          </a:p>
          <a:p>
            <a:r>
              <a:rPr lang="es-MX" sz="2400" dirty="0" smtClean="0"/>
              <a:t>A= Anualidad</a:t>
            </a:r>
          </a:p>
          <a:p>
            <a:r>
              <a:rPr lang="es-MX" sz="2400" dirty="0" smtClean="0"/>
              <a:t>i= interés</a:t>
            </a:r>
          </a:p>
          <a:p>
            <a:r>
              <a:rPr lang="es-MX" sz="2400" dirty="0" smtClean="0"/>
              <a:t>n= periodos</a:t>
            </a:r>
            <a:endParaRPr lang="es-MX" sz="2400" dirty="0"/>
          </a:p>
        </p:txBody>
      </p:sp>
      <p:pic>
        <p:nvPicPr>
          <p:cNvPr id="7" name="Marcador de contenido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638" y="2157983"/>
            <a:ext cx="4630473" cy="214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01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316992"/>
            <a:ext cx="8596668" cy="1320800"/>
          </a:xfrm>
        </p:spPr>
        <p:txBody>
          <a:bodyPr/>
          <a:lstStyle/>
          <a:p>
            <a:r>
              <a:rPr lang="es-MX" dirty="0" smtClean="0"/>
              <a:t>Índice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106847"/>
              </p:ext>
            </p:extLst>
          </p:nvPr>
        </p:nvGraphicFramePr>
        <p:xfrm>
          <a:off x="1536192" y="977392"/>
          <a:ext cx="7737810" cy="54479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47855"/>
                <a:gridCol w="2089955"/>
              </a:tblGrid>
              <a:tr h="229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 dirty="0">
                          <a:effectLst/>
                        </a:rPr>
                        <a:t>TEMA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PÁGINA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229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Introducción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5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229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Objetivo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6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452734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Valor del dinero a través del tiempo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7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229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Valor presente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8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229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Valor futuro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9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229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Diagrama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10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229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¿Qué es la anualidad?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11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452734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 dirty="0">
                          <a:effectLst/>
                        </a:rPr>
                        <a:t>Características de la anualidad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13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229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Tipos de anualidad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14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229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Formulas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15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229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Anualidades vencidas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17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452734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Anualidad vencida- valor presente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>
                          <a:effectLst/>
                        </a:rPr>
                        <a:t>18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  <a:tr h="229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Ejemplo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20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036" marR="6036" marT="603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78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60703"/>
            <a:ext cx="10515600" cy="5116259"/>
          </a:xfrm>
        </p:spPr>
        <p:txBody>
          <a:bodyPr>
            <a:normAutofit/>
          </a:bodyPr>
          <a:lstStyle/>
          <a:p>
            <a:pPr algn="just"/>
            <a:r>
              <a:rPr lang="es-MX" sz="2800" dirty="0" smtClean="0"/>
              <a:t>Si un inquilino paga $ 300,000 mensuales de arriendo anticipadamente y quiera pagar los arriendos de todo el año y le reconoce un interés del 2% mensual ¿Cuánto debe pagar por el año?. </a:t>
            </a:r>
            <a:endParaRPr lang="es-MX" sz="28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981" y="3123628"/>
            <a:ext cx="4221246" cy="292360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16" y="3686650"/>
            <a:ext cx="7467065" cy="1480757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16374" y="243840"/>
            <a:ext cx="11356170" cy="1320800"/>
          </a:xfrm>
        </p:spPr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269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549" y="1694688"/>
            <a:ext cx="5131161" cy="298388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820034" y="1145570"/>
            <a:ext cx="4750430" cy="156966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P= Valor presente</a:t>
            </a:r>
          </a:p>
          <a:p>
            <a:r>
              <a:rPr lang="es-MX" sz="2400" dirty="0" smtClean="0"/>
              <a:t>A= Anualidad</a:t>
            </a:r>
          </a:p>
          <a:p>
            <a:r>
              <a:rPr lang="es-MX" sz="2400" dirty="0" smtClean="0"/>
              <a:t>i= interés mensual</a:t>
            </a:r>
          </a:p>
          <a:p>
            <a:r>
              <a:rPr lang="es-MX" sz="2400" dirty="0" smtClean="0"/>
              <a:t>n= meses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820034" y="3511296"/>
            <a:ext cx="4847966" cy="156966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P= ?</a:t>
            </a:r>
          </a:p>
          <a:p>
            <a:r>
              <a:rPr lang="es-MX" sz="2400" dirty="0" smtClean="0"/>
              <a:t>A= 300,000</a:t>
            </a:r>
          </a:p>
          <a:p>
            <a:r>
              <a:rPr lang="es-MX" sz="2400" dirty="0" smtClean="0"/>
              <a:t>i= 2%</a:t>
            </a:r>
          </a:p>
          <a:p>
            <a:r>
              <a:rPr lang="es-MX" sz="2400" dirty="0" smtClean="0"/>
              <a:t>n= 12 meses</a:t>
            </a:r>
            <a:endParaRPr lang="es-MX" sz="2400" dirty="0"/>
          </a:p>
        </p:txBody>
      </p:sp>
      <p:sp>
        <p:nvSpPr>
          <p:cNvPr id="7" name="Rectángulo 6"/>
          <p:cNvSpPr/>
          <p:nvPr/>
        </p:nvSpPr>
        <p:spPr>
          <a:xfrm>
            <a:off x="3351749" y="5463400"/>
            <a:ext cx="4203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R= 3, 236, 055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013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479636"/>
            <a:ext cx="10268712" cy="1934124"/>
          </a:xfrm>
        </p:spPr>
        <p:txBody>
          <a:bodyPr>
            <a:normAutofit/>
          </a:bodyPr>
          <a:lstStyle/>
          <a:p>
            <a:r>
              <a:rPr lang="es-MX" sz="2800" dirty="0"/>
              <a:t>Se ha pactado una obligación para cancelar en </a:t>
            </a:r>
            <a:r>
              <a:rPr lang="es-MX" sz="2800" dirty="0" smtClean="0"/>
              <a:t>15 </a:t>
            </a:r>
            <a:r>
              <a:rPr lang="es-MX" sz="2800" dirty="0"/>
              <a:t>cuotas iguales de $ </a:t>
            </a:r>
            <a:r>
              <a:rPr lang="es-MX" sz="2800" dirty="0" smtClean="0"/>
              <a:t>190,000.000 </a:t>
            </a:r>
            <a:r>
              <a:rPr lang="es-MX" sz="2800" dirty="0"/>
              <a:t>cada una por mes anticipado, si se decide cancelarla de contado a un interés del </a:t>
            </a:r>
            <a:r>
              <a:rPr lang="es-MX" sz="2800" dirty="0" smtClean="0"/>
              <a:t>3,5</a:t>
            </a:r>
            <a:r>
              <a:rPr lang="es-MX" sz="2800" dirty="0"/>
              <a:t>% mensual, </a:t>
            </a:r>
            <a:r>
              <a:rPr lang="es-MX" sz="2800" dirty="0" smtClean="0"/>
              <a:t>¿cuál </a:t>
            </a:r>
            <a:r>
              <a:rPr lang="es-MX" sz="2800" dirty="0"/>
              <a:t>es el </a:t>
            </a:r>
            <a:r>
              <a:rPr lang="es-MX" sz="2800" dirty="0" smtClean="0"/>
              <a:t>valor?</a:t>
            </a:r>
            <a:endParaRPr lang="es-MX" sz="2800" dirty="0"/>
          </a:p>
        </p:txBody>
      </p:sp>
      <p:sp>
        <p:nvSpPr>
          <p:cNvPr id="5" name="Llamada de nube 4"/>
          <p:cNvSpPr/>
          <p:nvPr/>
        </p:nvSpPr>
        <p:spPr>
          <a:xfrm>
            <a:off x="5481292" y="3511296"/>
            <a:ext cx="5966995" cy="3035643"/>
          </a:xfrm>
          <a:prstGeom prst="cloudCallout">
            <a:avLst>
              <a:gd name="adj1" fmla="val -88587"/>
              <a:gd name="adj2" fmla="val -267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RECUERDE QUE PARA APLICAR LA FORMULA DE MANERA DIRECTA EL PLAZO, LA TASA Y LA CAPITALIZACIÓN DEBEN ESTAR ALINEADOS.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33737"/>
            <a:ext cx="2913888" cy="3024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8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169" y="466382"/>
            <a:ext cx="10906902" cy="640361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1030" y="219456"/>
            <a:ext cx="8596668" cy="1320800"/>
          </a:xfrm>
        </p:spPr>
        <p:txBody>
          <a:bodyPr/>
          <a:lstStyle/>
          <a:p>
            <a:r>
              <a:rPr lang="es-MX" dirty="0" smtClean="0"/>
              <a:t>Ejemplo</a:t>
            </a:r>
            <a:endParaRPr lang="es-MX" dirty="0"/>
          </a:p>
        </p:txBody>
      </p:sp>
      <p:sp>
        <p:nvSpPr>
          <p:cNvPr id="5" name="Llamada de nube 4"/>
          <p:cNvSpPr/>
          <p:nvPr/>
        </p:nvSpPr>
        <p:spPr>
          <a:xfrm>
            <a:off x="8419565" y="5827445"/>
            <a:ext cx="2842054" cy="926757"/>
          </a:xfrm>
          <a:prstGeom prst="cloudCallout">
            <a:avLst>
              <a:gd name="adj1" fmla="val 10917"/>
              <a:gd name="adj2" fmla="val -1582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COMPROBADO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498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Cálculo de la anualidad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215" y="3965448"/>
            <a:ext cx="5601873" cy="268889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77334" y="1501593"/>
            <a:ext cx="102831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 smtClean="0"/>
              <a:t>Un cliente del Banco se le otorga un crédito por $ 10,000,00 al 24% anual a 36 meses de plazo pagando cuotas mensuales anticipada, ¿Cuál es el valor de la cuota? </a:t>
            </a:r>
            <a:endParaRPr lang="es-MX" sz="2800" dirty="0"/>
          </a:p>
        </p:txBody>
      </p:sp>
      <p:sp>
        <p:nvSpPr>
          <p:cNvPr id="3" name="Rectángulo 2"/>
          <p:cNvSpPr/>
          <p:nvPr/>
        </p:nvSpPr>
        <p:spPr>
          <a:xfrm>
            <a:off x="525709" y="3503783"/>
            <a:ext cx="71660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4"/>
                </a:solidFill>
                <a:effectLst/>
              </a:rPr>
              <a:t>FORMULA DESPEJADA</a:t>
            </a:r>
            <a:endParaRPr lang="es-E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2018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Cálculo de la anualidad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876318"/>
            <a:ext cx="4578925" cy="219788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6683196" y="2513595"/>
            <a:ext cx="33666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R= 384.636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299" y="4175494"/>
            <a:ext cx="11585365" cy="233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Anualidad anticipada- valor futuro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2411627" cy="497445"/>
          </a:xfrm>
        </p:spPr>
        <p:txBody>
          <a:bodyPr/>
          <a:lstStyle/>
          <a:p>
            <a:r>
              <a:rPr lang="es-MX" dirty="0" smtClean="0"/>
              <a:t>FORMULA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757240" y="2937356"/>
            <a:ext cx="1100803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/>
              <a:t>Una persona recibe por concepto de arriendo (mes anticipado), la suma de $</a:t>
            </a:r>
            <a:r>
              <a:rPr lang="es-MX" sz="2000" dirty="0" smtClean="0"/>
              <a:t>1, 000, 000 </a:t>
            </a:r>
            <a:r>
              <a:rPr lang="es-MX" sz="2000" dirty="0"/>
              <a:t>mensuales, y deposita el 30% en una cuenta de ahorros en una institución financiera, que le reconoce el 2% de interés mensual. El depósito lo realiza </a:t>
            </a:r>
            <a:r>
              <a:rPr lang="es-MX" sz="2000" dirty="0" smtClean="0"/>
              <a:t>una </a:t>
            </a:r>
            <a:r>
              <a:rPr lang="es-MX" sz="2000" dirty="0"/>
              <a:t>vez recibe el valor de la renta. Si el </a:t>
            </a:r>
            <a:r>
              <a:rPr lang="es-MX" sz="2000" dirty="0" smtClean="0"/>
              <a:t>mueble </a:t>
            </a:r>
            <a:r>
              <a:rPr lang="es-MX" sz="2000" dirty="0"/>
              <a:t>estuvo arrendado por un año, ¿Cuanto tendrá acumulado en la cuenta al final de los 12 meses?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780270" y="5523470"/>
            <a:ext cx="606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RESULTADO </a:t>
            </a:r>
            <a:endParaRPr lang="es-MX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252156"/>
              </p:ext>
            </p:extLst>
          </p:nvPr>
        </p:nvGraphicFramePr>
        <p:xfrm>
          <a:off x="4905632" y="5523470"/>
          <a:ext cx="2336800" cy="6191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36800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effectLst/>
                        </a:rPr>
                        <a:t> $          4,104,099.46 </a:t>
                      </a:r>
                      <a:endParaRPr lang="es-MX" sz="2000" b="0" i="0" u="none" strike="noStrike" dirty="0">
                        <a:solidFill>
                          <a:srgbClr val="5B9BD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397211" y="4732638"/>
            <a:ext cx="546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FF0000"/>
                </a:solidFill>
              </a:rPr>
              <a:t>APLICANDO FORMULA</a:t>
            </a:r>
            <a:endParaRPr lang="es-MX" sz="2800" dirty="0">
              <a:solidFill>
                <a:srgbClr val="FF0000"/>
              </a:solidFill>
            </a:endParaRPr>
          </a:p>
        </p:txBody>
      </p:sp>
      <p:pic>
        <p:nvPicPr>
          <p:cNvPr id="9" name="Imagen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519" y="1325358"/>
            <a:ext cx="3694670" cy="124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48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66" y="1048512"/>
            <a:ext cx="11635924" cy="5381615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89526" y="195072"/>
            <a:ext cx="8596668" cy="1320800"/>
          </a:xfrm>
        </p:spPr>
        <p:txBody>
          <a:bodyPr/>
          <a:lstStyle/>
          <a:p>
            <a:r>
              <a:rPr lang="es-MX" dirty="0" smtClean="0"/>
              <a:t>Anualidad anticipada valor futuro</a:t>
            </a:r>
            <a:endParaRPr lang="es-MX" dirty="0"/>
          </a:p>
        </p:txBody>
      </p:sp>
      <p:sp>
        <p:nvSpPr>
          <p:cNvPr id="6" name="Llamada de nube 5"/>
          <p:cNvSpPr/>
          <p:nvPr/>
        </p:nvSpPr>
        <p:spPr>
          <a:xfrm>
            <a:off x="6944333" y="5931243"/>
            <a:ext cx="2842054" cy="926757"/>
          </a:xfrm>
          <a:prstGeom prst="cloudCallout">
            <a:avLst>
              <a:gd name="adj1" fmla="val 87705"/>
              <a:gd name="adj2" fmla="val -1148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COMPROBADO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5875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377696"/>
            <a:ext cx="10807530" cy="5279135"/>
          </a:xfrm>
        </p:spPr>
        <p:txBody>
          <a:bodyPr/>
          <a:lstStyle/>
          <a:p>
            <a:pPr algn="just"/>
            <a:r>
              <a:rPr lang="es-MX" sz="2400" dirty="0" smtClean="0"/>
              <a:t>Como se estableció,  al principio de esta presentación,  se explicó lo que es una anualidad, la anualidad vencida y la anualidad anticipada; tanto para valor presente y futuro. Asimismo, se expusieron algunos ejemplos de uso.</a:t>
            </a:r>
          </a:p>
          <a:p>
            <a:pPr algn="just"/>
            <a:r>
              <a:rPr lang="es-MX" sz="2400" dirty="0" smtClean="0"/>
              <a:t>Lo que podemos resaltar es que para poder utilizar este tipo de formulas es necesario cumplir con una serie de condicionantes, como la igualdad de la cantidad pagada periódicamente y  que los lapsos de tiempo entre pagos, también,  sean iguales.</a:t>
            </a:r>
          </a:p>
          <a:p>
            <a:pPr algn="just"/>
            <a:r>
              <a:rPr lang="es-MX" sz="2400" dirty="0" smtClean="0"/>
              <a:t>Además,  se pudo observar que los ejercicios de aplicación tienen que ver con los créditos y las inversiones, haciéndose evidente el cálculo de los pagos de contado o la generación final de las inversiones.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264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365505"/>
            <a:ext cx="10649034" cy="4675858"/>
          </a:xfrm>
        </p:spPr>
        <p:txBody>
          <a:bodyPr>
            <a:normAutofit/>
          </a:bodyPr>
          <a:lstStyle/>
          <a:p>
            <a:pPr algn="just"/>
            <a:endParaRPr lang="es-MX" dirty="0"/>
          </a:p>
          <a:p>
            <a:pPr algn="just"/>
            <a:r>
              <a:rPr lang="es-MX" sz="2000" dirty="0"/>
              <a:t>Díaz Mata A. y  Aguilera Gómez V. (2013). Matemáticas Financiera.  5ª ed. México Mc-Graw-Hill</a:t>
            </a:r>
          </a:p>
          <a:p>
            <a:pPr algn="just"/>
            <a:r>
              <a:rPr lang="es-MX" sz="2000" dirty="0"/>
              <a:t>Imágenes google: </a:t>
            </a:r>
            <a:r>
              <a:rPr lang="es-MX" sz="2000" dirty="0">
                <a:hlinkClick r:id="rId2"/>
              </a:rPr>
              <a:t>https://</a:t>
            </a:r>
            <a:r>
              <a:rPr lang="es-MX" sz="2000" dirty="0" smtClean="0">
                <a:hlinkClick r:id="rId2"/>
              </a:rPr>
              <a:t>www.google.com/imghp?hl=es&amp;tab=Ti</a:t>
            </a:r>
            <a:endParaRPr lang="es-MX" sz="2000" dirty="0" smtClean="0"/>
          </a:p>
          <a:p>
            <a:pPr algn="just"/>
            <a:r>
              <a:rPr lang="es-MX" sz="2000" dirty="0" err="1"/>
              <a:t>Nappa</a:t>
            </a:r>
            <a:r>
              <a:rPr lang="es-MX" sz="2000" dirty="0"/>
              <a:t> Ana María (2011). Introducción al cálculo financiero. Buenos Aires: Temas Grupo Editorial</a:t>
            </a:r>
            <a:r>
              <a:rPr lang="es-MX" sz="2000" dirty="0" smtClean="0"/>
              <a:t>.</a:t>
            </a:r>
          </a:p>
          <a:p>
            <a:pPr algn="just"/>
            <a:r>
              <a:rPr lang="es-MX" sz="2000" dirty="0" smtClean="0"/>
              <a:t>Página de internet: </a:t>
            </a:r>
            <a:r>
              <a:rPr lang="es-MX" sz="2000" dirty="0" smtClean="0">
                <a:hlinkClick r:id="rId3"/>
              </a:rPr>
              <a:t>http</a:t>
            </a:r>
            <a:r>
              <a:rPr lang="es-MX" sz="2000" dirty="0">
                <a:hlinkClick r:id="rId3"/>
              </a:rPr>
              <a:t>://</a:t>
            </a:r>
            <a:r>
              <a:rPr lang="es-MX" sz="2000" dirty="0" smtClean="0">
                <a:hlinkClick r:id="rId3"/>
              </a:rPr>
              <a:t>www.fisica.ru/dfmg/teacher/archivos/trabajo_final.pdf</a:t>
            </a:r>
            <a:endParaRPr lang="es-MX" sz="2000" dirty="0" smtClean="0"/>
          </a:p>
          <a:p>
            <a:pPr algn="just"/>
            <a:r>
              <a:rPr lang="es-MX" sz="2000" dirty="0" smtClean="0"/>
              <a:t>Ramírez Molinares C., García Barbosa M., Pantoja </a:t>
            </a:r>
            <a:r>
              <a:rPr lang="es-MX" sz="2000" dirty="0" err="1" smtClean="0"/>
              <a:t>Algarin</a:t>
            </a:r>
            <a:r>
              <a:rPr lang="es-MX" sz="2000" dirty="0" smtClean="0"/>
              <a:t> C. </a:t>
            </a:r>
            <a:r>
              <a:rPr lang="es-MX" sz="2000" dirty="0" err="1" smtClean="0"/>
              <a:t>Sanbrano</a:t>
            </a:r>
            <a:r>
              <a:rPr lang="es-MX" sz="2000" dirty="0" smtClean="0"/>
              <a:t> Meza A. (2009) Fundamentos de Matemáticas Financieras. Recuperado de:</a:t>
            </a:r>
            <a:r>
              <a:rPr lang="es-MX" sz="2000" dirty="0"/>
              <a:t> </a:t>
            </a:r>
            <a:r>
              <a:rPr lang="es-MX" sz="2000" dirty="0" smtClean="0">
                <a:hlinkClick r:id="rId4"/>
              </a:rPr>
              <a:t>http</a:t>
            </a:r>
            <a:r>
              <a:rPr lang="es-MX" sz="2000" dirty="0">
                <a:hlinkClick r:id="rId4"/>
              </a:rPr>
              <a:t>://</a:t>
            </a:r>
            <a:r>
              <a:rPr lang="es-MX" sz="2000" dirty="0" smtClean="0">
                <a:hlinkClick r:id="rId4"/>
              </a:rPr>
              <a:t>www.uv.mx/personal/cbustamante/files/2011/06/MATEMATICAS_FINANCIERAS.pdf</a:t>
            </a:r>
            <a:endParaRPr lang="es-MX" sz="2000" dirty="0" smtClean="0"/>
          </a:p>
          <a:p>
            <a:pPr algn="just"/>
            <a:r>
              <a:rPr lang="es-MX" sz="2000" dirty="0" smtClean="0"/>
              <a:t>Tan </a:t>
            </a:r>
            <a:r>
              <a:rPr lang="es-MX" sz="2000" dirty="0" err="1" smtClean="0"/>
              <a:t>Soo</a:t>
            </a:r>
            <a:r>
              <a:rPr lang="es-MX" sz="2000" dirty="0" smtClean="0"/>
              <a:t> </a:t>
            </a:r>
            <a:r>
              <a:rPr lang="es-MX" sz="2000" dirty="0" err="1" smtClean="0"/>
              <a:t>Tang</a:t>
            </a:r>
            <a:r>
              <a:rPr lang="es-MX" sz="2000" dirty="0" smtClean="0"/>
              <a:t> (2002) Matemáticas para administración y economías. México: Thompson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872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5142" y="363728"/>
            <a:ext cx="8596668" cy="1320800"/>
          </a:xfrm>
        </p:spPr>
        <p:txBody>
          <a:bodyPr/>
          <a:lstStyle/>
          <a:p>
            <a:r>
              <a:rPr lang="es-MX" dirty="0" smtClean="0"/>
              <a:t>Índice</a:t>
            </a:r>
            <a:br>
              <a:rPr lang="es-MX" dirty="0" smtClean="0"/>
            </a:b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82404"/>
              </p:ext>
            </p:extLst>
          </p:nvPr>
        </p:nvGraphicFramePr>
        <p:xfrm>
          <a:off x="1792224" y="1024128"/>
          <a:ext cx="7680960" cy="54422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47657"/>
                <a:gridCol w="2133303"/>
              </a:tblGrid>
              <a:tr h="3883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 dirty="0">
                          <a:effectLst/>
                        </a:rPr>
                        <a:t>TEMA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 dirty="0">
                          <a:effectLst/>
                        </a:rPr>
                        <a:t>PÁGINA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</a:tr>
              <a:tr h="333698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Cálculo de la anualidad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22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</a:tr>
              <a:tr h="333698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Ejemplo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23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</a:tr>
              <a:tr h="65861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 dirty="0">
                          <a:effectLst/>
                        </a:rPr>
                        <a:t>Anualidad vencida- valor futuro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24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</a:tr>
              <a:tr h="333698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Ejemplo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25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</a:tr>
              <a:tr h="65861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400" u="none" strike="noStrike">
                          <a:effectLst/>
                        </a:rPr>
                        <a:t>Anualidades anticipadas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400" u="none" strike="noStrike" dirty="0">
                          <a:effectLst/>
                        </a:rPr>
                        <a:t>27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8782" marR="8782" marT="8782" marB="0" anchor="b"/>
                </a:tc>
              </a:tr>
              <a:tr h="175631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 dirty="0">
                          <a:effectLst/>
                        </a:rPr>
                        <a:t>Anualidades anticipadas -  valor presente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28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</a:tr>
              <a:tr h="175631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Ejemplo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30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</a:tr>
              <a:tr h="175631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Cálculo de la anualidad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34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</a:tr>
              <a:tr h="175631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Anualidades anticipadas -  futuro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36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</a:tr>
              <a:tr h="175631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Conclusiones 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38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</a:tr>
              <a:tr h="175631">
                <a:tc>
                  <a:txBody>
                    <a:bodyPr/>
                    <a:lstStyle/>
                    <a:p>
                      <a:pPr algn="l" fontAlgn="b"/>
                      <a:r>
                        <a:rPr lang="es-MX" sz="2400" u="none" strike="noStrike">
                          <a:effectLst/>
                        </a:rPr>
                        <a:t>Referencias</a:t>
                      </a:r>
                      <a:endParaRPr lang="es-MX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u="none" strike="noStrike" dirty="0">
                          <a:effectLst/>
                        </a:rPr>
                        <a:t>39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2" marR="8782" marT="8782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08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463041"/>
            <a:ext cx="10624650" cy="4578322"/>
          </a:xfrm>
        </p:spPr>
        <p:txBody>
          <a:bodyPr>
            <a:normAutofit/>
          </a:bodyPr>
          <a:lstStyle/>
          <a:p>
            <a:pPr algn="just"/>
            <a:r>
              <a:rPr lang="es-MX" sz="2400" dirty="0" smtClean="0"/>
              <a:t>Las decisiones financieras se sustentan en la condicionante del valor del dinero a través del tiempo retomando conceptos como el costo de oportunidad, la inflación y la tasa de interés. </a:t>
            </a:r>
            <a:endParaRPr lang="es-MX" sz="2400" dirty="0"/>
          </a:p>
          <a:p>
            <a:pPr algn="just"/>
            <a:r>
              <a:rPr lang="es-MX" sz="2400" dirty="0" smtClean="0"/>
              <a:t>Por lo tanto, es importante llevar a cabo la aplicación de formulas que lleven estos flujos de efectivo a valor presente o valor futuro. Cuando sólo se habla de un solo </a:t>
            </a:r>
            <a:r>
              <a:rPr lang="es-MX" sz="2400" dirty="0" smtClean="0"/>
              <a:t>flujo, </a:t>
            </a:r>
            <a:r>
              <a:rPr lang="es-MX" sz="2400" dirty="0" smtClean="0"/>
              <a:t>el proceso de cálculo es sencillo, sin embargo cuando son diversos flujos que cumplen determinadas características, </a:t>
            </a:r>
            <a:r>
              <a:rPr lang="es-MX" sz="2400" dirty="0" smtClean="0"/>
              <a:t>pueden </a:t>
            </a:r>
            <a:r>
              <a:rPr lang="es-MX" sz="2400" dirty="0" err="1" smtClean="0"/>
              <a:t>transladarse</a:t>
            </a:r>
            <a:r>
              <a:rPr lang="es-MX" sz="2400" dirty="0" smtClean="0"/>
              <a:t>  </a:t>
            </a:r>
            <a:r>
              <a:rPr lang="es-MX" sz="2400" dirty="0" smtClean="0"/>
              <a:t>todos los flujos de efectivo con una sola formula, </a:t>
            </a:r>
            <a:r>
              <a:rPr lang="es-MX" sz="2400" dirty="0" smtClean="0"/>
              <a:t>el de la anualidad.</a:t>
            </a:r>
            <a:endParaRPr lang="es-MX" sz="2400" dirty="0" smtClean="0"/>
          </a:p>
          <a:p>
            <a:pPr algn="just"/>
            <a:r>
              <a:rPr lang="es-MX" sz="2400" dirty="0" smtClean="0"/>
              <a:t>Estas anualidades pueden ser de tipo anticipadas o vencidas que son precisamente los tipos que se abordarán en las siguientes láminas.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98313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5686" y="2038669"/>
            <a:ext cx="10246698" cy="3880773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/>
              <a:t>Explicar y aplicar en ejercicios las formulas de las anualidades, abarcando las anualidades vencidas y anticipadas a valor presente y fututo. </a:t>
            </a:r>
            <a:endParaRPr lang="es-MX" sz="3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202" y="3765871"/>
            <a:ext cx="4961382" cy="309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71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2262" y="314960"/>
            <a:ext cx="8596668" cy="1320800"/>
          </a:xfrm>
        </p:spPr>
        <p:txBody>
          <a:bodyPr/>
          <a:lstStyle/>
          <a:p>
            <a:r>
              <a:rPr lang="es-MX" dirty="0" smtClean="0"/>
              <a:t>Valor del dinero a través del tiempo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54714053"/>
              </p:ext>
            </p:extLst>
          </p:nvPr>
        </p:nvGraphicFramePr>
        <p:xfrm>
          <a:off x="3592576" y="1219200"/>
          <a:ext cx="7867904" cy="5162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860214" y="1907860"/>
            <a:ext cx="49675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El dinero: Activo que puede generar más más dinero.</a:t>
            </a:r>
          </a:p>
          <a:p>
            <a:pPr algn="just"/>
            <a:endParaRPr lang="es-MX" sz="2400" dirty="0"/>
          </a:p>
          <a:p>
            <a:pPr algn="just"/>
            <a:endParaRPr lang="es-MX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Medio de pago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Depósito de valor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Medida en la que se expresan otros bienes o servicios.</a:t>
            </a:r>
          </a:p>
        </p:txBody>
      </p:sp>
    </p:spTree>
    <p:extLst>
      <p:ext uri="{BB962C8B-B14F-4D97-AF65-F5344CB8AC3E}">
        <p14:creationId xmlns:p14="http://schemas.microsoft.com/office/powerpoint/2010/main" val="265751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Valor presente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1574" y="1499616"/>
            <a:ext cx="11307402" cy="5227989"/>
          </a:xfrm>
        </p:spPr>
        <p:txBody>
          <a:bodyPr>
            <a:normAutofit fontScale="85000" lnSpcReduction="20000"/>
          </a:bodyPr>
          <a:lstStyle/>
          <a:p>
            <a:r>
              <a:rPr lang="es-MX" sz="3600" dirty="0" smtClean="0"/>
              <a:t>Es el valor del dinero al día de hoy y se obtiene con la siguiente formula:</a:t>
            </a:r>
          </a:p>
          <a:p>
            <a:endParaRPr lang="es-MX" sz="3600" dirty="0"/>
          </a:p>
          <a:p>
            <a:pPr algn="ctr"/>
            <a:r>
              <a:rPr lang="es-MX" sz="8600" dirty="0" smtClean="0">
                <a:solidFill>
                  <a:srgbClr val="0070C0"/>
                </a:solidFill>
              </a:rPr>
              <a:t>P= F/(1+i)^n</a:t>
            </a:r>
          </a:p>
          <a:p>
            <a:endParaRPr lang="es-MX" sz="2400" dirty="0"/>
          </a:p>
          <a:p>
            <a:pPr algn="ctr"/>
            <a:r>
              <a:rPr lang="es-MX" sz="3500" dirty="0" smtClean="0"/>
              <a:t>DONDE </a:t>
            </a:r>
          </a:p>
          <a:p>
            <a:pPr algn="ctr"/>
            <a:r>
              <a:rPr lang="es-MX" sz="3500" dirty="0" smtClean="0"/>
              <a:t>P= VALOR PRESENTE</a:t>
            </a:r>
          </a:p>
          <a:p>
            <a:pPr algn="ctr"/>
            <a:r>
              <a:rPr lang="es-MX" sz="3500" dirty="0" smtClean="0"/>
              <a:t>F= VALOR FUTURO</a:t>
            </a:r>
          </a:p>
          <a:p>
            <a:pPr algn="ctr"/>
            <a:r>
              <a:rPr lang="es-MX" sz="3500" dirty="0" smtClean="0"/>
              <a:t>i= tasa de interés</a:t>
            </a:r>
          </a:p>
          <a:p>
            <a:pPr algn="ctr"/>
            <a:r>
              <a:rPr lang="es-MX" sz="3500" dirty="0"/>
              <a:t>n</a:t>
            </a:r>
            <a:r>
              <a:rPr lang="es-MX" sz="3500" dirty="0" smtClean="0"/>
              <a:t>= </a:t>
            </a:r>
            <a:r>
              <a:rPr lang="es-MX" sz="3500" dirty="0" smtClean="0"/>
              <a:t>periodos</a:t>
            </a:r>
            <a:endParaRPr lang="es-MX" sz="3500" dirty="0"/>
          </a:p>
        </p:txBody>
      </p:sp>
    </p:spTree>
    <p:extLst>
      <p:ext uri="{BB962C8B-B14F-4D97-AF65-F5344CB8AC3E}">
        <p14:creationId xmlns:p14="http://schemas.microsoft.com/office/powerpoint/2010/main" val="426496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Valor futuro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1574" y="1499616"/>
            <a:ext cx="11307402" cy="5227989"/>
          </a:xfrm>
        </p:spPr>
        <p:txBody>
          <a:bodyPr>
            <a:normAutofit fontScale="85000" lnSpcReduction="20000"/>
          </a:bodyPr>
          <a:lstStyle/>
          <a:p>
            <a:r>
              <a:rPr lang="es-MX" sz="3600" dirty="0" smtClean="0"/>
              <a:t>Es el valor del dinero en un momento futuro tomando en consideración una tasa de interés.</a:t>
            </a:r>
          </a:p>
          <a:p>
            <a:endParaRPr lang="es-MX" sz="3600" dirty="0"/>
          </a:p>
          <a:p>
            <a:pPr algn="ctr"/>
            <a:r>
              <a:rPr lang="es-MX" sz="8600" dirty="0">
                <a:solidFill>
                  <a:srgbClr val="0070C0"/>
                </a:solidFill>
              </a:rPr>
              <a:t>F</a:t>
            </a:r>
            <a:r>
              <a:rPr lang="es-MX" sz="8600" dirty="0" smtClean="0">
                <a:solidFill>
                  <a:srgbClr val="0070C0"/>
                </a:solidFill>
              </a:rPr>
              <a:t>= P(1+i)^n</a:t>
            </a:r>
          </a:p>
          <a:p>
            <a:endParaRPr lang="es-MX" sz="2400" dirty="0"/>
          </a:p>
          <a:p>
            <a:pPr algn="ctr"/>
            <a:r>
              <a:rPr lang="es-MX" sz="3500" dirty="0" smtClean="0"/>
              <a:t>DONDE </a:t>
            </a:r>
          </a:p>
          <a:p>
            <a:pPr algn="ctr"/>
            <a:r>
              <a:rPr lang="es-MX" sz="3500" dirty="0" smtClean="0"/>
              <a:t>P= VALOR PRESENTE</a:t>
            </a:r>
          </a:p>
          <a:p>
            <a:pPr algn="ctr"/>
            <a:r>
              <a:rPr lang="es-MX" sz="3500" dirty="0" smtClean="0"/>
              <a:t>F= VALOR FUTURO</a:t>
            </a:r>
          </a:p>
          <a:p>
            <a:pPr algn="ctr"/>
            <a:r>
              <a:rPr lang="es-MX" sz="3500" dirty="0" smtClean="0"/>
              <a:t>i= tasa de interés</a:t>
            </a:r>
          </a:p>
          <a:p>
            <a:pPr algn="ctr"/>
            <a:r>
              <a:rPr lang="es-MX" sz="3500" dirty="0"/>
              <a:t>n</a:t>
            </a:r>
            <a:r>
              <a:rPr lang="es-MX" sz="3500" dirty="0" smtClean="0"/>
              <a:t>= </a:t>
            </a:r>
            <a:r>
              <a:rPr lang="es-MX" sz="3500" dirty="0" smtClean="0"/>
              <a:t>periodos</a:t>
            </a:r>
            <a:endParaRPr lang="es-MX" sz="3500" dirty="0"/>
          </a:p>
        </p:txBody>
      </p:sp>
    </p:spTree>
    <p:extLst>
      <p:ext uri="{BB962C8B-B14F-4D97-AF65-F5344CB8AC3E}">
        <p14:creationId xmlns:p14="http://schemas.microsoft.com/office/powerpoint/2010/main" val="344266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631</TotalTime>
  <Words>1610</Words>
  <Application>Microsoft Office PowerPoint</Application>
  <PresentationFormat>Panorámica</PresentationFormat>
  <Paragraphs>223</Paragraphs>
  <Slides>39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8" baseType="lpstr">
      <vt:lpstr>Arial</vt:lpstr>
      <vt:lpstr>Calibri</vt:lpstr>
      <vt:lpstr>Edwardian Script ITC</vt:lpstr>
      <vt:lpstr>Franklin Gothic Medium</vt:lpstr>
      <vt:lpstr>Sakkal Majalla</vt:lpstr>
      <vt:lpstr>Trebuchet MS</vt:lpstr>
      <vt:lpstr>Vijaya</vt:lpstr>
      <vt:lpstr>Wingdings 3</vt:lpstr>
      <vt:lpstr>Faceta</vt:lpstr>
      <vt:lpstr>ANUALIDADES</vt:lpstr>
      <vt:lpstr>Guion</vt:lpstr>
      <vt:lpstr>Índice </vt:lpstr>
      <vt:lpstr>Índice </vt:lpstr>
      <vt:lpstr>Introducción</vt:lpstr>
      <vt:lpstr>Objetivo</vt:lpstr>
      <vt:lpstr>Valor del dinero a través del tiempo</vt:lpstr>
      <vt:lpstr>Valor presente </vt:lpstr>
      <vt:lpstr>Valor futuro </vt:lpstr>
      <vt:lpstr>Diagrama</vt:lpstr>
      <vt:lpstr>¿Qué es la anualidad?</vt:lpstr>
      <vt:lpstr>¿Qué es la anualidad?</vt:lpstr>
      <vt:lpstr>Características de la anualidad</vt:lpstr>
      <vt:lpstr>Tipo de anualidades</vt:lpstr>
      <vt:lpstr>Formulas</vt:lpstr>
      <vt:lpstr>Formulas</vt:lpstr>
      <vt:lpstr>Presentación de PowerPoint</vt:lpstr>
      <vt:lpstr>Anualidad vencida- valor presente</vt:lpstr>
      <vt:lpstr>Anualidad vencida- valor presente</vt:lpstr>
      <vt:lpstr>Ejemplo</vt:lpstr>
      <vt:lpstr>Presentación de PowerPoint</vt:lpstr>
      <vt:lpstr>Cálculo de la anualidad</vt:lpstr>
      <vt:lpstr>Ejemplo</vt:lpstr>
      <vt:lpstr>Anualidad vencida- valor futuro</vt:lpstr>
      <vt:lpstr>Ejemplo</vt:lpstr>
      <vt:lpstr>Presentación de PowerPoint</vt:lpstr>
      <vt:lpstr>Presentación de PowerPoint</vt:lpstr>
      <vt:lpstr>Anualidades anticipadas- valor presente</vt:lpstr>
      <vt:lpstr>Anualidad anticipada- valor presente</vt:lpstr>
      <vt:lpstr>Ejemplo</vt:lpstr>
      <vt:lpstr>Ejemplo</vt:lpstr>
      <vt:lpstr>Ejemplo</vt:lpstr>
      <vt:lpstr>Ejemplo</vt:lpstr>
      <vt:lpstr>Cálculo de la anualidad</vt:lpstr>
      <vt:lpstr>Cálculo de la anualidad</vt:lpstr>
      <vt:lpstr>Anualidad anticipada- valor futuro </vt:lpstr>
      <vt:lpstr>Anualidad anticipada valor futuro</vt:lpstr>
      <vt:lpstr>Conclusiones </vt:lpstr>
      <vt:lpstr>Referencias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ANUALIDADES</dc:title>
  <dc:creator>Laura</dc:creator>
  <cp:lastModifiedBy>Administración</cp:lastModifiedBy>
  <cp:revision>46</cp:revision>
  <dcterms:created xsi:type="dcterms:W3CDTF">2017-03-03T06:38:38Z</dcterms:created>
  <dcterms:modified xsi:type="dcterms:W3CDTF">2018-09-28T03:00:36Z</dcterms:modified>
</cp:coreProperties>
</file>