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comments/comment1.xml" ContentType="application/vnd.openxmlformats-officedocument.presentationml.comments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sldIdLst>
    <p:sldId id="256" r:id="rId2"/>
    <p:sldId id="292" r:id="rId3"/>
    <p:sldId id="294" r:id="rId4"/>
    <p:sldId id="295" r:id="rId5"/>
    <p:sldId id="296" r:id="rId6"/>
    <p:sldId id="297" r:id="rId7"/>
    <p:sldId id="277" r:id="rId8"/>
    <p:sldId id="278" r:id="rId9"/>
    <p:sldId id="286" r:id="rId10"/>
    <p:sldId id="298" r:id="rId11"/>
    <p:sldId id="299" r:id="rId12"/>
    <p:sldId id="257" r:id="rId13"/>
    <p:sldId id="281" r:id="rId14"/>
    <p:sldId id="282" r:id="rId15"/>
    <p:sldId id="259" r:id="rId16"/>
    <p:sldId id="283" r:id="rId17"/>
    <p:sldId id="284" r:id="rId18"/>
    <p:sldId id="287" r:id="rId19"/>
    <p:sldId id="285" r:id="rId20"/>
    <p:sldId id="288" r:id="rId21"/>
    <p:sldId id="289" r:id="rId22"/>
    <p:sldId id="258" r:id="rId23"/>
    <p:sldId id="263" r:id="rId24"/>
    <p:sldId id="260" r:id="rId25"/>
    <p:sldId id="261" r:id="rId26"/>
    <p:sldId id="290" r:id="rId27"/>
    <p:sldId id="262" r:id="rId28"/>
    <p:sldId id="291" r:id="rId29"/>
    <p:sldId id="264" r:id="rId30"/>
    <p:sldId id="267" r:id="rId31"/>
    <p:sldId id="268" r:id="rId32"/>
    <p:sldId id="270" r:id="rId33"/>
    <p:sldId id="271" r:id="rId34"/>
    <p:sldId id="272" r:id="rId35"/>
    <p:sldId id="273" r:id="rId36"/>
    <p:sldId id="274" r:id="rId37"/>
    <p:sldId id="275" r:id="rId38"/>
    <p:sldId id="293" r:id="rId3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ción" initials="A" lastIdx="1" clrIdx="0">
    <p:extLst>
      <p:ext uri="{19B8F6BF-5375-455C-9EA6-DF929625EA0E}">
        <p15:presenceInfo xmlns:p15="http://schemas.microsoft.com/office/powerpoint/2012/main" userId="Administració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118" autoAdjust="0"/>
    <p:restoredTop sz="94660"/>
  </p:normalViewPr>
  <p:slideViewPr>
    <p:cSldViewPr snapToGrid="0">
      <p:cViewPr varScale="1">
        <p:scale>
          <a:sx n="80" d="100"/>
          <a:sy n="80" d="100"/>
        </p:scale>
        <p:origin x="25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8-04-21T11:08:16.935" idx="1">
    <p:pos x="10" y="10"/>
    <p:text>En el caso del proyecto, deben de tener este documento en exccel y DESCRIBIR la información en un documento de word.</p:text>
    <p:extLst>
      <p:ext uri="{C676402C-5697-4E1C-873F-D02D1690AC5C}">
        <p15:threadingInfo xmlns:p15="http://schemas.microsoft.com/office/powerpoint/2012/main" timeZoneBias="300"/>
      </p:ext>
    </p:extLst>
  </p:cm>
</p:cmLst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iagrams/_rels/data5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E0BBFFD-BE91-4AA2-8719-971ECBE6DE7E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A33EBB60-6A6A-4371-B328-A8371512CB71}">
      <dgm:prSet phldrT="[Texto]"/>
      <dgm:spPr/>
      <dgm:t>
        <a:bodyPr/>
        <a:lstStyle/>
        <a:p>
          <a:r>
            <a:rPr lang="es-MX" dirty="0" smtClean="0"/>
            <a:t>Presupuestos operativos</a:t>
          </a:r>
          <a:endParaRPr lang="es-MX" dirty="0"/>
        </a:p>
      </dgm:t>
    </dgm:pt>
    <dgm:pt modelId="{DDDE00C2-2318-41B9-9743-F30EEC9128A9}" type="parTrans" cxnId="{2920705B-4DFB-466C-81E8-FDB11FC0E27D}">
      <dgm:prSet/>
      <dgm:spPr/>
      <dgm:t>
        <a:bodyPr/>
        <a:lstStyle/>
        <a:p>
          <a:endParaRPr lang="es-MX"/>
        </a:p>
      </dgm:t>
    </dgm:pt>
    <dgm:pt modelId="{561F2BA5-D932-41F3-846B-934D80C27A3B}" type="sibTrans" cxnId="{2920705B-4DFB-466C-81E8-FDB11FC0E27D}">
      <dgm:prSet/>
      <dgm:spPr/>
      <dgm:t>
        <a:bodyPr/>
        <a:lstStyle/>
        <a:p>
          <a:endParaRPr lang="es-MX"/>
        </a:p>
      </dgm:t>
    </dgm:pt>
    <dgm:pt modelId="{DE231AEB-4437-42B3-9411-88EB887A24EA}">
      <dgm:prSet phldrT="[Texto]"/>
      <dgm:spPr/>
      <dgm:t>
        <a:bodyPr/>
        <a:lstStyle/>
        <a:p>
          <a:r>
            <a:rPr lang="es-MX" dirty="0" smtClean="0"/>
            <a:t>Ventas</a:t>
          </a:r>
          <a:endParaRPr lang="es-MX" dirty="0"/>
        </a:p>
      </dgm:t>
    </dgm:pt>
    <dgm:pt modelId="{65C9C704-832C-48D2-8517-180CA88184A1}" type="parTrans" cxnId="{3E58A522-7A5A-4C28-BF40-157BA1A41DE0}">
      <dgm:prSet/>
      <dgm:spPr/>
      <dgm:t>
        <a:bodyPr/>
        <a:lstStyle/>
        <a:p>
          <a:endParaRPr lang="es-MX"/>
        </a:p>
      </dgm:t>
    </dgm:pt>
    <dgm:pt modelId="{DD9715EF-A8E1-47E3-ABB8-812BCC058CB9}" type="sibTrans" cxnId="{3E58A522-7A5A-4C28-BF40-157BA1A41DE0}">
      <dgm:prSet/>
      <dgm:spPr/>
      <dgm:t>
        <a:bodyPr/>
        <a:lstStyle/>
        <a:p>
          <a:endParaRPr lang="es-MX"/>
        </a:p>
      </dgm:t>
    </dgm:pt>
    <dgm:pt modelId="{28FD6A92-5629-420A-AB74-AEF7C5324415}">
      <dgm:prSet phldrT="[Texto]"/>
      <dgm:spPr/>
      <dgm:t>
        <a:bodyPr/>
        <a:lstStyle/>
        <a:p>
          <a:r>
            <a:rPr lang="es-MX" dirty="0" smtClean="0"/>
            <a:t>Personal</a:t>
          </a:r>
          <a:endParaRPr lang="es-MX" dirty="0"/>
        </a:p>
      </dgm:t>
    </dgm:pt>
    <dgm:pt modelId="{76C7E221-C875-440F-8A04-91937B92EAE2}" type="parTrans" cxnId="{B341F594-FB83-4696-A5B0-1128578A5C79}">
      <dgm:prSet/>
      <dgm:spPr/>
      <dgm:t>
        <a:bodyPr/>
        <a:lstStyle/>
        <a:p>
          <a:endParaRPr lang="es-MX"/>
        </a:p>
      </dgm:t>
    </dgm:pt>
    <dgm:pt modelId="{A33C65D8-85B2-4AF2-A7E9-EE53A9216740}" type="sibTrans" cxnId="{B341F594-FB83-4696-A5B0-1128578A5C79}">
      <dgm:prSet/>
      <dgm:spPr/>
      <dgm:t>
        <a:bodyPr/>
        <a:lstStyle/>
        <a:p>
          <a:endParaRPr lang="es-MX"/>
        </a:p>
      </dgm:t>
    </dgm:pt>
    <dgm:pt modelId="{75490633-694E-4162-89BA-BEA8CCA1532E}">
      <dgm:prSet phldrT="[Texto]"/>
      <dgm:spPr/>
      <dgm:t>
        <a:bodyPr/>
        <a:lstStyle/>
        <a:p>
          <a:r>
            <a:rPr lang="es-MX" dirty="0" smtClean="0"/>
            <a:t>Presupuestos financieros</a:t>
          </a:r>
          <a:endParaRPr lang="es-MX" dirty="0"/>
        </a:p>
      </dgm:t>
    </dgm:pt>
    <dgm:pt modelId="{0C8A971A-245E-4FF3-BE96-204FCA0FD52E}" type="parTrans" cxnId="{F31C4FFD-A0B8-4661-93DA-9306C5911EE3}">
      <dgm:prSet/>
      <dgm:spPr/>
      <dgm:t>
        <a:bodyPr/>
        <a:lstStyle/>
        <a:p>
          <a:endParaRPr lang="es-MX"/>
        </a:p>
      </dgm:t>
    </dgm:pt>
    <dgm:pt modelId="{F785A870-7DC1-4A5D-9F5E-65028CA2EF42}" type="sibTrans" cxnId="{F31C4FFD-A0B8-4661-93DA-9306C5911EE3}">
      <dgm:prSet/>
      <dgm:spPr/>
      <dgm:t>
        <a:bodyPr/>
        <a:lstStyle/>
        <a:p>
          <a:endParaRPr lang="es-MX"/>
        </a:p>
      </dgm:t>
    </dgm:pt>
    <dgm:pt modelId="{E47A20BB-01DF-4E81-9B38-338DE32141F6}">
      <dgm:prSet phldrT="[Texto]"/>
      <dgm:spPr/>
      <dgm:t>
        <a:bodyPr/>
        <a:lstStyle/>
        <a:p>
          <a:r>
            <a:rPr lang="es-MX" dirty="0" smtClean="0"/>
            <a:t>Efectivo</a:t>
          </a:r>
          <a:endParaRPr lang="es-MX" dirty="0"/>
        </a:p>
      </dgm:t>
    </dgm:pt>
    <dgm:pt modelId="{F514ED3A-3F75-45DF-812A-37051A5A9DCE}" type="parTrans" cxnId="{9E7133A1-17DA-4304-8CA0-121DCBF99937}">
      <dgm:prSet/>
      <dgm:spPr/>
      <dgm:t>
        <a:bodyPr/>
        <a:lstStyle/>
        <a:p>
          <a:endParaRPr lang="es-MX"/>
        </a:p>
      </dgm:t>
    </dgm:pt>
    <dgm:pt modelId="{695CB488-0F28-4CF2-BD43-A9840635DE8F}" type="sibTrans" cxnId="{9E7133A1-17DA-4304-8CA0-121DCBF99937}">
      <dgm:prSet/>
      <dgm:spPr/>
      <dgm:t>
        <a:bodyPr/>
        <a:lstStyle/>
        <a:p>
          <a:endParaRPr lang="es-MX"/>
        </a:p>
      </dgm:t>
    </dgm:pt>
    <dgm:pt modelId="{18DFF240-DB2F-4A15-B3C7-1D92951915FC}">
      <dgm:prSet phldrT="[Texto]"/>
      <dgm:spPr/>
      <dgm:t>
        <a:bodyPr/>
        <a:lstStyle/>
        <a:p>
          <a:endParaRPr lang="es-MX" dirty="0"/>
        </a:p>
      </dgm:t>
    </dgm:pt>
    <dgm:pt modelId="{6B197035-66AA-41F3-8EF9-138B75F5E031}" type="parTrans" cxnId="{2F964432-9F1B-41BF-A5C6-7838F257ED56}">
      <dgm:prSet/>
      <dgm:spPr/>
      <dgm:t>
        <a:bodyPr/>
        <a:lstStyle/>
        <a:p>
          <a:endParaRPr lang="es-MX"/>
        </a:p>
      </dgm:t>
    </dgm:pt>
    <dgm:pt modelId="{622AE7D6-1F5C-4354-A75B-72BAB1A8608D}" type="sibTrans" cxnId="{2F964432-9F1B-41BF-A5C6-7838F257ED56}">
      <dgm:prSet/>
      <dgm:spPr/>
      <dgm:t>
        <a:bodyPr/>
        <a:lstStyle/>
        <a:p>
          <a:endParaRPr lang="es-MX"/>
        </a:p>
      </dgm:t>
    </dgm:pt>
    <dgm:pt modelId="{2E7D0F66-CED0-4963-8535-C558F08BE06F}">
      <dgm:prSet phldrT="[Texto]"/>
      <dgm:spPr/>
      <dgm:t>
        <a:bodyPr/>
        <a:lstStyle/>
        <a:p>
          <a:r>
            <a:rPr lang="es-MX" dirty="0" smtClean="0"/>
            <a:t>Producción</a:t>
          </a:r>
          <a:endParaRPr lang="es-MX" dirty="0"/>
        </a:p>
      </dgm:t>
    </dgm:pt>
    <dgm:pt modelId="{16119F80-896D-4290-9D2F-063D811D470F}" type="parTrans" cxnId="{00C1E890-988A-4C1C-AFAC-29BFC37EA42E}">
      <dgm:prSet/>
      <dgm:spPr/>
      <dgm:t>
        <a:bodyPr/>
        <a:lstStyle/>
        <a:p>
          <a:endParaRPr lang="es-MX"/>
        </a:p>
      </dgm:t>
    </dgm:pt>
    <dgm:pt modelId="{50160EB4-5547-4640-82C5-BFA58FF01C98}" type="sibTrans" cxnId="{00C1E890-988A-4C1C-AFAC-29BFC37EA42E}">
      <dgm:prSet/>
      <dgm:spPr/>
      <dgm:t>
        <a:bodyPr/>
        <a:lstStyle/>
        <a:p>
          <a:endParaRPr lang="es-MX"/>
        </a:p>
      </dgm:t>
    </dgm:pt>
    <dgm:pt modelId="{BE2DAFE2-C40F-4EDF-A5BA-13449E56005D}">
      <dgm:prSet phldrT="[Texto]"/>
      <dgm:spPr/>
      <dgm:t>
        <a:bodyPr/>
        <a:lstStyle/>
        <a:p>
          <a:r>
            <a:rPr lang="es-MX" dirty="0" smtClean="0">
              <a:solidFill>
                <a:srgbClr val="FF0000"/>
              </a:solidFill>
            </a:rPr>
            <a:t>Compras </a:t>
          </a:r>
          <a:endParaRPr lang="es-MX" dirty="0">
            <a:solidFill>
              <a:srgbClr val="FF0000"/>
            </a:solidFill>
          </a:endParaRPr>
        </a:p>
      </dgm:t>
    </dgm:pt>
    <dgm:pt modelId="{916CA709-5FDF-4323-923B-0ACC81FB9B01}" type="parTrans" cxnId="{5F3F04ED-77A2-4B7A-B94B-D5A8D492A897}">
      <dgm:prSet/>
      <dgm:spPr/>
      <dgm:t>
        <a:bodyPr/>
        <a:lstStyle/>
        <a:p>
          <a:endParaRPr lang="es-MX"/>
        </a:p>
      </dgm:t>
    </dgm:pt>
    <dgm:pt modelId="{262E716D-774F-4008-BE4E-F3C411659319}" type="sibTrans" cxnId="{5F3F04ED-77A2-4B7A-B94B-D5A8D492A897}">
      <dgm:prSet/>
      <dgm:spPr/>
      <dgm:t>
        <a:bodyPr/>
        <a:lstStyle/>
        <a:p>
          <a:endParaRPr lang="es-MX"/>
        </a:p>
      </dgm:t>
    </dgm:pt>
    <dgm:pt modelId="{1EE40FE3-0BB1-4143-92E9-34CA453C5B75}">
      <dgm:prSet phldrT="[Texto]"/>
      <dgm:spPr/>
      <dgm:t>
        <a:bodyPr/>
        <a:lstStyle/>
        <a:p>
          <a:r>
            <a:rPr lang="es-MX" dirty="0" smtClean="0"/>
            <a:t>Inversión</a:t>
          </a:r>
          <a:endParaRPr lang="es-MX" dirty="0"/>
        </a:p>
      </dgm:t>
    </dgm:pt>
    <dgm:pt modelId="{17BBCBCB-1487-4B0A-B97D-056BC22B3E83}" type="parTrans" cxnId="{CCC12F94-05DA-43FD-8278-A7E2C1C4733D}">
      <dgm:prSet/>
      <dgm:spPr/>
      <dgm:t>
        <a:bodyPr/>
        <a:lstStyle/>
        <a:p>
          <a:endParaRPr lang="es-MX"/>
        </a:p>
      </dgm:t>
    </dgm:pt>
    <dgm:pt modelId="{61C0F6E8-4DE9-44AB-AB3E-0D17E6FB770E}" type="sibTrans" cxnId="{CCC12F94-05DA-43FD-8278-A7E2C1C4733D}">
      <dgm:prSet/>
      <dgm:spPr/>
      <dgm:t>
        <a:bodyPr/>
        <a:lstStyle/>
        <a:p>
          <a:endParaRPr lang="es-MX"/>
        </a:p>
      </dgm:t>
    </dgm:pt>
    <dgm:pt modelId="{7893A10F-0D72-421B-8E8E-748A352D33AD}">
      <dgm:prSet phldrT="[Texto]"/>
      <dgm:spPr/>
      <dgm:t>
        <a:bodyPr/>
        <a:lstStyle/>
        <a:p>
          <a:r>
            <a:rPr lang="es-MX" dirty="0" smtClean="0"/>
            <a:t>Financiamiento</a:t>
          </a:r>
          <a:endParaRPr lang="es-MX" dirty="0"/>
        </a:p>
      </dgm:t>
    </dgm:pt>
    <dgm:pt modelId="{8C0D880B-2206-4DCF-AE9F-7FD852B4851B}" type="parTrans" cxnId="{E90EDF2F-2352-4DD1-B02A-0E0849B4FEAC}">
      <dgm:prSet/>
      <dgm:spPr/>
      <dgm:t>
        <a:bodyPr/>
        <a:lstStyle/>
        <a:p>
          <a:endParaRPr lang="es-MX"/>
        </a:p>
      </dgm:t>
    </dgm:pt>
    <dgm:pt modelId="{684B30EA-F541-4A9E-BA6C-C605B40A3206}" type="sibTrans" cxnId="{E90EDF2F-2352-4DD1-B02A-0E0849B4FEAC}">
      <dgm:prSet/>
      <dgm:spPr/>
      <dgm:t>
        <a:bodyPr/>
        <a:lstStyle/>
        <a:p>
          <a:endParaRPr lang="es-MX"/>
        </a:p>
      </dgm:t>
    </dgm:pt>
    <dgm:pt modelId="{EC009967-6F15-492C-BD1E-D7E862666C31}" type="pres">
      <dgm:prSet presAssocID="{AE0BBFFD-BE91-4AA2-8719-971ECBE6DE7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6061D8D3-CFB4-4539-8A5E-14092590E637}" type="pres">
      <dgm:prSet presAssocID="{A33EBB60-6A6A-4371-B328-A8371512CB71}" presName="composite" presStyleCnt="0"/>
      <dgm:spPr/>
    </dgm:pt>
    <dgm:pt modelId="{9F99029A-08F7-49AA-AD8A-41BB6F3A57DB}" type="pres">
      <dgm:prSet presAssocID="{A33EBB60-6A6A-4371-B328-A8371512CB71}" presName="parTx" presStyleLbl="alignNode1" presStyleIdx="0" presStyleCnt="2" custLinFactNeighborX="-41" custLinFactNeighborY="-284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DFF8A36-AE76-4BED-A242-5D20A673D22B}" type="pres">
      <dgm:prSet presAssocID="{A33EBB60-6A6A-4371-B328-A8371512CB71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27C7792-33FC-4CC3-A38C-E7116AE712FD}" type="pres">
      <dgm:prSet presAssocID="{561F2BA5-D932-41F3-846B-934D80C27A3B}" presName="space" presStyleCnt="0"/>
      <dgm:spPr/>
    </dgm:pt>
    <dgm:pt modelId="{C47367C4-F2F4-4FE7-BEF1-DE166C3F0D2C}" type="pres">
      <dgm:prSet presAssocID="{75490633-694E-4162-89BA-BEA8CCA1532E}" presName="composite" presStyleCnt="0"/>
      <dgm:spPr/>
    </dgm:pt>
    <dgm:pt modelId="{199675BD-7E64-4C6B-8738-EAD6B2E9206F}" type="pres">
      <dgm:prSet presAssocID="{75490633-694E-4162-89BA-BEA8CCA1532E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13CCBA7-738E-4C77-988A-F33DAE0A74D4}" type="pres">
      <dgm:prSet presAssocID="{75490633-694E-4162-89BA-BEA8CCA1532E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5AD86A2-EBF6-452C-B0CB-A85B4AD8CCC8}" type="presOf" srcId="{A33EBB60-6A6A-4371-B328-A8371512CB71}" destId="{9F99029A-08F7-49AA-AD8A-41BB6F3A57DB}" srcOrd="0" destOrd="0" presId="urn:microsoft.com/office/officeart/2005/8/layout/hList1"/>
    <dgm:cxn modelId="{2F964432-9F1B-41BF-A5C6-7838F257ED56}" srcId="{75490633-694E-4162-89BA-BEA8CCA1532E}" destId="{18DFF240-DB2F-4A15-B3C7-1D92951915FC}" srcOrd="3" destOrd="0" parTransId="{6B197035-66AA-41F3-8EF9-138B75F5E031}" sibTransId="{622AE7D6-1F5C-4354-A75B-72BAB1A8608D}"/>
    <dgm:cxn modelId="{FA6C699A-065C-4AA2-8643-1A3F22CBE58A}" type="presOf" srcId="{E47A20BB-01DF-4E81-9B38-338DE32141F6}" destId="{F13CCBA7-738E-4C77-988A-F33DAE0A74D4}" srcOrd="0" destOrd="0" presId="urn:microsoft.com/office/officeart/2005/8/layout/hList1"/>
    <dgm:cxn modelId="{CCC12F94-05DA-43FD-8278-A7E2C1C4733D}" srcId="{75490633-694E-4162-89BA-BEA8CCA1532E}" destId="{1EE40FE3-0BB1-4143-92E9-34CA453C5B75}" srcOrd="1" destOrd="0" parTransId="{17BBCBCB-1487-4B0A-B97D-056BC22B3E83}" sibTransId="{61C0F6E8-4DE9-44AB-AB3E-0D17E6FB770E}"/>
    <dgm:cxn modelId="{402CAE88-7F3F-4128-890E-27EC0132E0FD}" type="presOf" srcId="{2E7D0F66-CED0-4963-8535-C558F08BE06F}" destId="{ADFF8A36-AE76-4BED-A242-5D20A673D22B}" srcOrd="0" destOrd="1" presId="urn:microsoft.com/office/officeart/2005/8/layout/hList1"/>
    <dgm:cxn modelId="{2920705B-4DFB-466C-81E8-FDB11FC0E27D}" srcId="{AE0BBFFD-BE91-4AA2-8719-971ECBE6DE7E}" destId="{A33EBB60-6A6A-4371-B328-A8371512CB71}" srcOrd="0" destOrd="0" parTransId="{DDDE00C2-2318-41B9-9743-F30EEC9128A9}" sibTransId="{561F2BA5-D932-41F3-846B-934D80C27A3B}"/>
    <dgm:cxn modelId="{35EE76C4-EB1E-4D15-A00E-D5568876FA7E}" type="presOf" srcId="{28FD6A92-5629-420A-AB74-AEF7C5324415}" destId="{ADFF8A36-AE76-4BED-A242-5D20A673D22B}" srcOrd="0" destOrd="3" presId="urn:microsoft.com/office/officeart/2005/8/layout/hList1"/>
    <dgm:cxn modelId="{AE693AA0-13F5-45E1-AA15-9227442E94C9}" type="presOf" srcId="{1EE40FE3-0BB1-4143-92E9-34CA453C5B75}" destId="{F13CCBA7-738E-4C77-988A-F33DAE0A74D4}" srcOrd="0" destOrd="1" presId="urn:microsoft.com/office/officeart/2005/8/layout/hList1"/>
    <dgm:cxn modelId="{704833AA-BB92-4224-88FD-155F02D68DCB}" type="presOf" srcId="{18DFF240-DB2F-4A15-B3C7-1D92951915FC}" destId="{F13CCBA7-738E-4C77-988A-F33DAE0A74D4}" srcOrd="0" destOrd="3" presId="urn:microsoft.com/office/officeart/2005/8/layout/hList1"/>
    <dgm:cxn modelId="{3D0949BB-AD2D-4952-8897-99CFA3F3C1DE}" type="presOf" srcId="{7893A10F-0D72-421B-8E8E-748A352D33AD}" destId="{F13CCBA7-738E-4C77-988A-F33DAE0A74D4}" srcOrd="0" destOrd="2" presId="urn:microsoft.com/office/officeart/2005/8/layout/hList1"/>
    <dgm:cxn modelId="{9E7133A1-17DA-4304-8CA0-121DCBF99937}" srcId="{75490633-694E-4162-89BA-BEA8CCA1532E}" destId="{E47A20BB-01DF-4E81-9B38-338DE32141F6}" srcOrd="0" destOrd="0" parTransId="{F514ED3A-3F75-45DF-812A-37051A5A9DCE}" sibTransId="{695CB488-0F28-4CF2-BD43-A9840635DE8F}"/>
    <dgm:cxn modelId="{FFE280FC-2B4D-4B12-956C-AA5F900FBB5A}" type="presOf" srcId="{75490633-694E-4162-89BA-BEA8CCA1532E}" destId="{199675BD-7E64-4C6B-8738-EAD6B2E9206F}" srcOrd="0" destOrd="0" presId="urn:microsoft.com/office/officeart/2005/8/layout/hList1"/>
    <dgm:cxn modelId="{00C1E890-988A-4C1C-AFAC-29BFC37EA42E}" srcId="{A33EBB60-6A6A-4371-B328-A8371512CB71}" destId="{2E7D0F66-CED0-4963-8535-C558F08BE06F}" srcOrd="1" destOrd="0" parTransId="{16119F80-896D-4290-9D2F-063D811D470F}" sibTransId="{50160EB4-5547-4640-82C5-BFA58FF01C98}"/>
    <dgm:cxn modelId="{5F3F04ED-77A2-4B7A-B94B-D5A8D492A897}" srcId="{A33EBB60-6A6A-4371-B328-A8371512CB71}" destId="{BE2DAFE2-C40F-4EDF-A5BA-13449E56005D}" srcOrd="2" destOrd="0" parTransId="{916CA709-5FDF-4323-923B-0ACC81FB9B01}" sibTransId="{262E716D-774F-4008-BE4E-F3C411659319}"/>
    <dgm:cxn modelId="{F31C4FFD-A0B8-4661-93DA-9306C5911EE3}" srcId="{AE0BBFFD-BE91-4AA2-8719-971ECBE6DE7E}" destId="{75490633-694E-4162-89BA-BEA8CCA1532E}" srcOrd="1" destOrd="0" parTransId="{0C8A971A-245E-4FF3-BE96-204FCA0FD52E}" sibTransId="{F785A870-7DC1-4A5D-9F5E-65028CA2EF42}"/>
    <dgm:cxn modelId="{0FBB3871-6921-4215-88B5-6C2419776AAE}" type="presOf" srcId="{DE231AEB-4437-42B3-9411-88EB887A24EA}" destId="{ADFF8A36-AE76-4BED-A242-5D20A673D22B}" srcOrd="0" destOrd="0" presId="urn:microsoft.com/office/officeart/2005/8/layout/hList1"/>
    <dgm:cxn modelId="{E90EDF2F-2352-4DD1-B02A-0E0849B4FEAC}" srcId="{75490633-694E-4162-89BA-BEA8CCA1532E}" destId="{7893A10F-0D72-421B-8E8E-748A352D33AD}" srcOrd="2" destOrd="0" parTransId="{8C0D880B-2206-4DCF-AE9F-7FD852B4851B}" sibTransId="{684B30EA-F541-4A9E-BA6C-C605B40A3206}"/>
    <dgm:cxn modelId="{F172D4D0-E14E-44B5-9FBF-2372D4CB128B}" type="presOf" srcId="{AE0BBFFD-BE91-4AA2-8719-971ECBE6DE7E}" destId="{EC009967-6F15-492C-BD1E-D7E862666C31}" srcOrd="0" destOrd="0" presId="urn:microsoft.com/office/officeart/2005/8/layout/hList1"/>
    <dgm:cxn modelId="{3E58A522-7A5A-4C28-BF40-157BA1A41DE0}" srcId="{A33EBB60-6A6A-4371-B328-A8371512CB71}" destId="{DE231AEB-4437-42B3-9411-88EB887A24EA}" srcOrd="0" destOrd="0" parTransId="{65C9C704-832C-48D2-8517-180CA88184A1}" sibTransId="{DD9715EF-A8E1-47E3-ABB8-812BCC058CB9}"/>
    <dgm:cxn modelId="{B341F594-FB83-4696-A5B0-1128578A5C79}" srcId="{A33EBB60-6A6A-4371-B328-A8371512CB71}" destId="{28FD6A92-5629-420A-AB74-AEF7C5324415}" srcOrd="3" destOrd="0" parTransId="{76C7E221-C875-440F-8A04-91937B92EAE2}" sibTransId="{A33C65D8-85B2-4AF2-A7E9-EE53A9216740}"/>
    <dgm:cxn modelId="{A68D66E9-B6F0-4F63-B83F-6B4626CE585F}" type="presOf" srcId="{BE2DAFE2-C40F-4EDF-A5BA-13449E56005D}" destId="{ADFF8A36-AE76-4BED-A242-5D20A673D22B}" srcOrd="0" destOrd="2" presId="urn:microsoft.com/office/officeart/2005/8/layout/hList1"/>
    <dgm:cxn modelId="{CB72D3D3-2D1C-41A4-AB03-77866078BBA7}" type="presParOf" srcId="{EC009967-6F15-492C-BD1E-D7E862666C31}" destId="{6061D8D3-CFB4-4539-8A5E-14092590E637}" srcOrd="0" destOrd="0" presId="urn:microsoft.com/office/officeart/2005/8/layout/hList1"/>
    <dgm:cxn modelId="{2AA2373F-7A63-48E9-B33D-0C47AD103231}" type="presParOf" srcId="{6061D8D3-CFB4-4539-8A5E-14092590E637}" destId="{9F99029A-08F7-49AA-AD8A-41BB6F3A57DB}" srcOrd="0" destOrd="0" presId="urn:microsoft.com/office/officeart/2005/8/layout/hList1"/>
    <dgm:cxn modelId="{0CFAA133-E507-471D-A9AB-F8FD337C452F}" type="presParOf" srcId="{6061D8D3-CFB4-4539-8A5E-14092590E637}" destId="{ADFF8A36-AE76-4BED-A242-5D20A673D22B}" srcOrd="1" destOrd="0" presId="urn:microsoft.com/office/officeart/2005/8/layout/hList1"/>
    <dgm:cxn modelId="{DF9F75E5-306D-46AE-B9D0-D46CB30FE17B}" type="presParOf" srcId="{EC009967-6F15-492C-BD1E-D7E862666C31}" destId="{127C7792-33FC-4CC3-A38C-E7116AE712FD}" srcOrd="1" destOrd="0" presId="urn:microsoft.com/office/officeart/2005/8/layout/hList1"/>
    <dgm:cxn modelId="{9C444F9E-655A-4678-88AD-3004E91747C0}" type="presParOf" srcId="{EC009967-6F15-492C-BD1E-D7E862666C31}" destId="{C47367C4-F2F4-4FE7-BEF1-DE166C3F0D2C}" srcOrd="2" destOrd="0" presId="urn:microsoft.com/office/officeart/2005/8/layout/hList1"/>
    <dgm:cxn modelId="{0F01EC5B-28B5-4A89-985C-4435E737C8B1}" type="presParOf" srcId="{C47367C4-F2F4-4FE7-BEF1-DE166C3F0D2C}" destId="{199675BD-7E64-4C6B-8738-EAD6B2E9206F}" srcOrd="0" destOrd="0" presId="urn:microsoft.com/office/officeart/2005/8/layout/hList1"/>
    <dgm:cxn modelId="{6A26E310-60EC-4DEA-A252-8272D42958D7}" type="presParOf" srcId="{C47367C4-F2F4-4FE7-BEF1-DE166C3F0D2C}" destId="{F13CCBA7-738E-4C77-988A-F33DAE0A74D4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4D0DD41-BB07-494F-9F94-F12EC6D73B4D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FDA23022-3891-497A-8A57-22E1CB5E4254}">
      <dgm:prSet phldrT="[Texto]"/>
      <dgm:spPr/>
      <dgm:t>
        <a:bodyPr/>
        <a:lstStyle/>
        <a:p>
          <a:r>
            <a:rPr lang="es-MX" dirty="0" smtClean="0"/>
            <a:t>Presupuesto de ventas</a:t>
          </a:r>
          <a:endParaRPr lang="es-MX" dirty="0"/>
        </a:p>
      </dgm:t>
    </dgm:pt>
    <dgm:pt modelId="{58E7EB9B-170D-4B61-82F1-EE8EB9927B50}" type="parTrans" cxnId="{9E697E04-91F0-4AF8-B141-CB29944C03B7}">
      <dgm:prSet/>
      <dgm:spPr/>
      <dgm:t>
        <a:bodyPr/>
        <a:lstStyle/>
        <a:p>
          <a:endParaRPr lang="es-MX"/>
        </a:p>
      </dgm:t>
    </dgm:pt>
    <dgm:pt modelId="{EE3718AB-1D94-427F-8D6B-FD37288CB2BB}" type="sibTrans" cxnId="{9E697E04-91F0-4AF8-B141-CB29944C03B7}">
      <dgm:prSet/>
      <dgm:spPr/>
      <dgm:t>
        <a:bodyPr/>
        <a:lstStyle/>
        <a:p>
          <a:endParaRPr lang="es-MX"/>
        </a:p>
      </dgm:t>
    </dgm:pt>
    <dgm:pt modelId="{26C086C7-96D6-4259-B008-369AE8789E53}">
      <dgm:prSet phldrT="[Texto]"/>
      <dgm:spPr/>
      <dgm:t>
        <a:bodyPr/>
        <a:lstStyle/>
        <a:p>
          <a:r>
            <a:rPr lang="es-MX" dirty="0" smtClean="0"/>
            <a:t>Presupuesto de producción</a:t>
          </a:r>
          <a:endParaRPr lang="es-MX" dirty="0"/>
        </a:p>
      </dgm:t>
    </dgm:pt>
    <dgm:pt modelId="{C2961C59-460A-4F2F-9B36-A24FEDD05A15}" type="parTrans" cxnId="{E74F1420-3643-46F0-9BF2-6665DDA66B49}">
      <dgm:prSet/>
      <dgm:spPr/>
      <dgm:t>
        <a:bodyPr/>
        <a:lstStyle/>
        <a:p>
          <a:endParaRPr lang="es-MX"/>
        </a:p>
      </dgm:t>
    </dgm:pt>
    <dgm:pt modelId="{5C363C7A-E8F1-490A-A916-FE5C90DD89F3}" type="sibTrans" cxnId="{E74F1420-3643-46F0-9BF2-6665DDA66B49}">
      <dgm:prSet/>
      <dgm:spPr/>
      <dgm:t>
        <a:bodyPr/>
        <a:lstStyle/>
        <a:p>
          <a:endParaRPr lang="es-MX"/>
        </a:p>
      </dgm:t>
    </dgm:pt>
    <dgm:pt modelId="{0ED3A002-D116-4423-9A2A-B3E670F359E9}">
      <dgm:prSet phldrT="[Texto]"/>
      <dgm:spPr/>
      <dgm:t>
        <a:bodyPr/>
        <a:lstStyle/>
        <a:p>
          <a:r>
            <a:rPr lang="es-MX" dirty="0" smtClean="0"/>
            <a:t>Presupuesto de compras</a:t>
          </a:r>
          <a:endParaRPr lang="es-MX" dirty="0"/>
        </a:p>
      </dgm:t>
    </dgm:pt>
    <dgm:pt modelId="{A7E42EC1-CB43-4D01-8957-F1F3FA08C709}" type="parTrans" cxnId="{D3B31000-A371-468A-851A-8BCEC9E7483E}">
      <dgm:prSet/>
      <dgm:spPr/>
      <dgm:t>
        <a:bodyPr/>
        <a:lstStyle/>
        <a:p>
          <a:endParaRPr lang="es-MX"/>
        </a:p>
      </dgm:t>
    </dgm:pt>
    <dgm:pt modelId="{1035BF54-7994-49A9-B267-B8615EBA2934}" type="sibTrans" cxnId="{D3B31000-A371-468A-851A-8BCEC9E7483E}">
      <dgm:prSet/>
      <dgm:spPr/>
      <dgm:t>
        <a:bodyPr/>
        <a:lstStyle/>
        <a:p>
          <a:endParaRPr lang="es-MX"/>
        </a:p>
      </dgm:t>
    </dgm:pt>
    <dgm:pt modelId="{BE2A9632-AAA7-4C67-ABCE-365E27156F15}" type="pres">
      <dgm:prSet presAssocID="{F4D0DD41-BB07-494F-9F94-F12EC6D73B4D}" presName="Name0" presStyleCnt="0">
        <dgm:presLayoutVars>
          <dgm:dir/>
          <dgm:resizeHandles val="exact"/>
        </dgm:presLayoutVars>
      </dgm:prSet>
      <dgm:spPr/>
    </dgm:pt>
    <dgm:pt modelId="{5EBC8033-EEC0-48D4-BA08-A8936D462978}" type="pres">
      <dgm:prSet presAssocID="{FDA23022-3891-497A-8A57-22E1CB5E4254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2BDFBD8-5E8C-4A31-9F65-8B54EACF652A}" type="pres">
      <dgm:prSet presAssocID="{EE3718AB-1D94-427F-8D6B-FD37288CB2BB}" presName="sibTrans" presStyleLbl="sibTrans2D1" presStyleIdx="0" presStyleCnt="2"/>
      <dgm:spPr/>
      <dgm:t>
        <a:bodyPr/>
        <a:lstStyle/>
        <a:p>
          <a:endParaRPr lang="es-MX"/>
        </a:p>
      </dgm:t>
    </dgm:pt>
    <dgm:pt modelId="{7573611E-2FC8-46DA-A1A1-56930B363A24}" type="pres">
      <dgm:prSet presAssocID="{EE3718AB-1D94-427F-8D6B-FD37288CB2BB}" presName="connectorText" presStyleLbl="sibTrans2D1" presStyleIdx="0" presStyleCnt="2"/>
      <dgm:spPr/>
      <dgm:t>
        <a:bodyPr/>
        <a:lstStyle/>
        <a:p>
          <a:endParaRPr lang="es-MX"/>
        </a:p>
      </dgm:t>
    </dgm:pt>
    <dgm:pt modelId="{55D7F612-49FB-41BB-A1CE-74050DD7D699}" type="pres">
      <dgm:prSet presAssocID="{26C086C7-96D6-4259-B008-369AE8789E53}" presName="node" presStyleLbl="node1" presStyleIdx="1" presStyleCnt="3" custLinFactNeighborY="-281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A865682-8073-43A9-95F0-45D779DFA00A}" type="pres">
      <dgm:prSet presAssocID="{5C363C7A-E8F1-490A-A916-FE5C90DD89F3}" presName="sibTrans" presStyleLbl="sibTrans2D1" presStyleIdx="1" presStyleCnt="2"/>
      <dgm:spPr/>
      <dgm:t>
        <a:bodyPr/>
        <a:lstStyle/>
        <a:p>
          <a:endParaRPr lang="es-MX"/>
        </a:p>
      </dgm:t>
    </dgm:pt>
    <dgm:pt modelId="{3625482E-DBAE-4CE2-8535-9F1C84815145}" type="pres">
      <dgm:prSet presAssocID="{5C363C7A-E8F1-490A-A916-FE5C90DD89F3}" presName="connectorText" presStyleLbl="sibTrans2D1" presStyleIdx="1" presStyleCnt="2"/>
      <dgm:spPr/>
      <dgm:t>
        <a:bodyPr/>
        <a:lstStyle/>
        <a:p>
          <a:endParaRPr lang="es-MX"/>
        </a:p>
      </dgm:t>
    </dgm:pt>
    <dgm:pt modelId="{A57559B2-9815-4AB4-9699-3CD410110E5D}" type="pres">
      <dgm:prSet presAssocID="{0ED3A002-D116-4423-9A2A-B3E670F359E9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3B31000-A371-468A-851A-8BCEC9E7483E}" srcId="{F4D0DD41-BB07-494F-9F94-F12EC6D73B4D}" destId="{0ED3A002-D116-4423-9A2A-B3E670F359E9}" srcOrd="2" destOrd="0" parTransId="{A7E42EC1-CB43-4D01-8957-F1F3FA08C709}" sibTransId="{1035BF54-7994-49A9-B267-B8615EBA2934}"/>
    <dgm:cxn modelId="{BEB13307-4BCD-43A5-967C-D7850FBF1779}" type="presOf" srcId="{5C363C7A-E8F1-490A-A916-FE5C90DD89F3}" destId="{3625482E-DBAE-4CE2-8535-9F1C84815145}" srcOrd="1" destOrd="0" presId="urn:microsoft.com/office/officeart/2005/8/layout/process1"/>
    <dgm:cxn modelId="{E74F1420-3643-46F0-9BF2-6665DDA66B49}" srcId="{F4D0DD41-BB07-494F-9F94-F12EC6D73B4D}" destId="{26C086C7-96D6-4259-B008-369AE8789E53}" srcOrd="1" destOrd="0" parTransId="{C2961C59-460A-4F2F-9B36-A24FEDD05A15}" sibTransId="{5C363C7A-E8F1-490A-A916-FE5C90DD89F3}"/>
    <dgm:cxn modelId="{79182102-8240-4E51-9959-EE6283AD27FB}" type="presOf" srcId="{EE3718AB-1D94-427F-8D6B-FD37288CB2BB}" destId="{7573611E-2FC8-46DA-A1A1-56930B363A24}" srcOrd="1" destOrd="0" presId="urn:microsoft.com/office/officeart/2005/8/layout/process1"/>
    <dgm:cxn modelId="{49A5770D-0341-4B67-864D-90E4C7F56E32}" type="presOf" srcId="{26C086C7-96D6-4259-B008-369AE8789E53}" destId="{55D7F612-49FB-41BB-A1CE-74050DD7D699}" srcOrd="0" destOrd="0" presId="urn:microsoft.com/office/officeart/2005/8/layout/process1"/>
    <dgm:cxn modelId="{5F64770E-FEF1-47C9-B6F5-7D071A1CA2E2}" type="presOf" srcId="{EE3718AB-1D94-427F-8D6B-FD37288CB2BB}" destId="{72BDFBD8-5E8C-4A31-9F65-8B54EACF652A}" srcOrd="0" destOrd="0" presId="urn:microsoft.com/office/officeart/2005/8/layout/process1"/>
    <dgm:cxn modelId="{E23502BE-2F28-4B66-8A4A-663322D40ACC}" type="presOf" srcId="{FDA23022-3891-497A-8A57-22E1CB5E4254}" destId="{5EBC8033-EEC0-48D4-BA08-A8936D462978}" srcOrd="0" destOrd="0" presId="urn:microsoft.com/office/officeart/2005/8/layout/process1"/>
    <dgm:cxn modelId="{9E697E04-91F0-4AF8-B141-CB29944C03B7}" srcId="{F4D0DD41-BB07-494F-9F94-F12EC6D73B4D}" destId="{FDA23022-3891-497A-8A57-22E1CB5E4254}" srcOrd="0" destOrd="0" parTransId="{58E7EB9B-170D-4B61-82F1-EE8EB9927B50}" sibTransId="{EE3718AB-1D94-427F-8D6B-FD37288CB2BB}"/>
    <dgm:cxn modelId="{BB41A31D-6070-45B2-8C3C-1AA021755D1C}" type="presOf" srcId="{5C363C7A-E8F1-490A-A916-FE5C90DD89F3}" destId="{BA865682-8073-43A9-95F0-45D779DFA00A}" srcOrd="0" destOrd="0" presId="urn:microsoft.com/office/officeart/2005/8/layout/process1"/>
    <dgm:cxn modelId="{9D04D450-C9DD-471C-B49F-182B03E8798E}" type="presOf" srcId="{0ED3A002-D116-4423-9A2A-B3E670F359E9}" destId="{A57559B2-9815-4AB4-9699-3CD410110E5D}" srcOrd="0" destOrd="0" presId="urn:microsoft.com/office/officeart/2005/8/layout/process1"/>
    <dgm:cxn modelId="{99820B5F-A541-4FAA-9F14-1E9725E27921}" type="presOf" srcId="{F4D0DD41-BB07-494F-9F94-F12EC6D73B4D}" destId="{BE2A9632-AAA7-4C67-ABCE-365E27156F15}" srcOrd="0" destOrd="0" presId="urn:microsoft.com/office/officeart/2005/8/layout/process1"/>
    <dgm:cxn modelId="{D9704858-FF1B-4416-8A1B-592CF8CE0173}" type="presParOf" srcId="{BE2A9632-AAA7-4C67-ABCE-365E27156F15}" destId="{5EBC8033-EEC0-48D4-BA08-A8936D462978}" srcOrd="0" destOrd="0" presId="urn:microsoft.com/office/officeart/2005/8/layout/process1"/>
    <dgm:cxn modelId="{FA071A6B-ABE9-4913-B7E6-F637411DF762}" type="presParOf" srcId="{BE2A9632-AAA7-4C67-ABCE-365E27156F15}" destId="{72BDFBD8-5E8C-4A31-9F65-8B54EACF652A}" srcOrd="1" destOrd="0" presId="urn:microsoft.com/office/officeart/2005/8/layout/process1"/>
    <dgm:cxn modelId="{3239BAB7-7B75-4C41-AE41-2C982F9AB5CC}" type="presParOf" srcId="{72BDFBD8-5E8C-4A31-9F65-8B54EACF652A}" destId="{7573611E-2FC8-46DA-A1A1-56930B363A24}" srcOrd="0" destOrd="0" presId="urn:microsoft.com/office/officeart/2005/8/layout/process1"/>
    <dgm:cxn modelId="{C7BD6E69-D7F1-479F-9F08-622BC3131A00}" type="presParOf" srcId="{BE2A9632-AAA7-4C67-ABCE-365E27156F15}" destId="{55D7F612-49FB-41BB-A1CE-74050DD7D699}" srcOrd="2" destOrd="0" presId="urn:microsoft.com/office/officeart/2005/8/layout/process1"/>
    <dgm:cxn modelId="{0A388258-7D58-46C2-84DE-622C7EDF9906}" type="presParOf" srcId="{BE2A9632-AAA7-4C67-ABCE-365E27156F15}" destId="{BA865682-8073-43A9-95F0-45D779DFA00A}" srcOrd="3" destOrd="0" presId="urn:microsoft.com/office/officeart/2005/8/layout/process1"/>
    <dgm:cxn modelId="{CDAC13B8-A9E5-4261-A7F8-7CEAAB54FA43}" type="presParOf" srcId="{BA865682-8073-43A9-95F0-45D779DFA00A}" destId="{3625482E-DBAE-4CE2-8535-9F1C84815145}" srcOrd="0" destOrd="0" presId="urn:microsoft.com/office/officeart/2005/8/layout/process1"/>
    <dgm:cxn modelId="{4CA90030-EEE3-4A10-B822-758CE4EBC717}" type="presParOf" srcId="{BE2A9632-AAA7-4C67-ABCE-365E27156F15}" destId="{A57559B2-9815-4AB4-9699-3CD410110E5D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4B76747-5F48-4877-BB77-540020910105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D6FD7E34-4796-4D1E-A21C-AEAEFBF59877}">
      <dgm:prSet phldrT="[Texto]"/>
      <dgm:spPr>
        <a:solidFill>
          <a:srgbClr val="0070C0"/>
        </a:solidFill>
      </dgm:spPr>
      <dgm:t>
        <a:bodyPr/>
        <a:lstStyle/>
        <a:p>
          <a:r>
            <a:rPr lang="es-MX" dirty="0" smtClean="0">
              <a:latin typeface="Arial" panose="020B0604020202020204" pitchFamily="34" charset="0"/>
              <a:cs typeface="Arial" panose="020B0604020202020204" pitchFamily="34" charset="0"/>
            </a:rPr>
            <a:t>Realizar una ficha técnica que enliste cada uno de los componente del producto, coloque características del mismo.</a:t>
          </a:r>
          <a:endParaRPr lang="es-MX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5256C0F-8899-4702-AA8F-11207E204CD4}" type="parTrans" cxnId="{78E5A125-0368-43F4-8E7C-9B2F5FFDC383}">
      <dgm:prSet/>
      <dgm:spPr/>
      <dgm:t>
        <a:bodyPr/>
        <a:lstStyle/>
        <a:p>
          <a:endParaRPr lang="es-MX"/>
        </a:p>
      </dgm:t>
    </dgm:pt>
    <dgm:pt modelId="{76B6E699-6802-44E6-909E-86125C32BA06}" type="sibTrans" cxnId="{78E5A125-0368-43F4-8E7C-9B2F5FFDC383}">
      <dgm:prSet/>
      <dgm:spPr/>
      <dgm:t>
        <a:bodyPr/>
        <a:lstStyle/>
        <a:p>
          <a:endParaRPr lang="es-MX"/>
        </a:p>
      </dgm:t>
    </dgm:pt>
    <dgm:pt modelId="{8711074C-7E56-4BDC-AEA6-76E749894053}" type="pres">
      <dgm:prSet presAssocID="{C4B76747-5F48-4877-BB77-540020910105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12530A47-835F-44AC-AC21-5FA9938F7F75}" type="pres">
      <dgm:prSet presAssocID="{D6FD7E34-4796-4D1E-A21C-AEAEFBF59877}" presName="comp" presStyleCnt="0"/>
      <dgm:spPr/>
    </dgm:pt>
    <dgm:pt modelId="{4455DC8A-474A-4E89-87B1-B1E8608E1550}" type="pres">
      <dgm:prSet presAssocID="{D6FD7E34-4796-4D1E-A21C-AEAEFBF59877}" presName="box" presStyleLbl="node1" presStyleIdx="0" presStyleCnt="1" custLinFactNeighborX="3333"/>
      <dgm:spPr/>
      <dgm:t>
        <a:bodyPr/>
        <a:lstStyle/>
        <a:p>
          <a:endParaRPr lang="es-MX"/>
        </a:p>
      </dgm:t>
    </dgm:pt>
    <dgm:pt modelId="{AF9D5AD3-E916-4C85-A7AA-EE8A644EFB59}" type="pres">
      <dgm:prSet presAssocID="{D6FD7E34-4796-4D1E-A21C-AEAEFBF59877}" presName="img" presStyleLbl="fgImgPlace1" presStyleIdx="0" presStyleCnt="1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AB58D828-A21B-4A9B-82CE-70C37A67C53D}" type="pres">
      <dgm:prSet presAssocID="{D6FD7E34-4796-4D1E-A21C-AEAEFBF59877}" presName="text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3827C6AE-4A95-406F-A23C-51B73E963AD3}" type="presOf" srcId="{D6FD7E34-4796-4D1E-A21C-AEAEFBF59877}" destId="{4455DC8A-474A-4E89-87B1-B1E8608E1550}" srcOrd="0" destOrd="0" presId="urn:microsoft.com/office/officeart/2005/8/layout/vList4"/>
    <dgm:cxn modelId="{EEDEA725-400A-4EF8-9322-5077C1AB0C5D}" type="presOf" srcId="{C4B76747-5F48-4877-BB77-540020910105}" destId="{8711074C-7E56-4BDC-AEA6-76E749894053}" srcOrd="0" destOrd="0" presId="urn:microsoft.com/office/officeart/2005/8/layout/vList4"/>
    <dgm:cxn modelId="{7474922E-DCA5-4A1D-968E-F288B6AE6880}" type="presOf" srcId="{D6FD7E34-4796-4D1E-A21C-AEAEFBF59877}" destId="{AB58D828-A21B-4A9B-82CE-70C37A67C53D}" srcOrd="1" destOrd="0" presId="urn:microsoft.com/office/officeart/2005/8/layout/vList4"/>
    <dgm:cxn modelId="{78E5A125-0368-43F4-8E7C-9B2F5FFDC383}" srcId="{C4B76747-5F48-4877-BB77-540020910105}" destId="{D6FD7E34-4796-4D1E-A21C-AEAEFBF59877}" srcOrd="0" destOrd="0" parTransId="{15256C0F-8899-4702-AA8F-11207E204CD4}" sibTransId="{76B6E699-6802-44E6-909E-86125C32BA06}"/>
    <dgm:cxn modelId="{0F380AF5-322B-45D3-95C3-54DB740CCA74}" type="presParOf" srcId="{8711074C-7E56-4BDC-AEA6-76E749894053}" destId="{12530A47-835F-44AC-AC21-5FA9938F7F75}" srcOrd="0" destOrd="0" presId="urn:microsoft.com/office/officeart/2005/8/layout/vList4"/>
    <dgm:cxn modelId="{816CE62E-5120-4283-BB0A-929C3F8BEC6F}" type="presParOf" srcId="{12530A47-835F-44AC-AC21-5FA9938F7F75}" destId="{4455DC8A-474A-4E89-87B1-B1E8608E1550}" srcOrd="0" destOrd="0" presId="urn:microsoft.com/office/officeart/2005/8/layout/vList4"/>
    <dgm:cxn modelId="{C15B74E6-4168-4995-A4CE-EC8057805F4B}" type="presParOf" srcId="{12530A47-835F-44AC-AC21-5FA9938F7F75}" destId="{AF9D5AD3-E916-4C85-A7AA-EE8A644EFB59}" srcOrd="1" destOrd="0" presId="urn:microsoft.com/office/officeart/2005/8/layout/vList4"/>
    <dgm:cxn modelId="{1A90F31C-B1AC-471D-98E0-5D571EDC0BFD}" type="presParOf" srcId="{12530A47-835F-44AC-AC21-5FA9938F7F75}" destId="{AB58D828-A21B-4A9B-82CE-70C37A67C53D}" srcOrd="2" destOrd="0" presId="urn:microsoft.com/office/officeart/2005/8/layout/vList4"/>
  </dgm:cxnLst>
  <dgm:bg>
    <a:solidFill>
      <a:schemeClr val="accent3">
        <a:lumMod val="60000"/>
        <a:lumOff val="40000"/>
      </a:schemeClr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4B76747-5F48-4877-BB77-540020910105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E761E1C2-AF77-4469-A51C-6AA8AE57229C}">
      <dgm:prSet phldrT="[Texto]"/>
      <dgm:spPr>
        <a:solidFill>
          <a:srgbClr val="002060"/>
        </a:solidFill>
      </dgm:spPr>
      <dgm:t>
        <a:bodyPr/>
        <a:lstStyle/>
        <a:p>
          <a:r>
            <a:rPr lang="es-MX" dirty="0" smtClean="0">
              <a:latin typeface="Arial" panose="020B0604020202020204" pitchFamily="34" charset="0"/>
              <a:cs typeface="Arial" panose="020B0604020202020204" pitchFamily="34" charset="0"/>
            </a:rPr>
            <a:t>Establezca el requerimiento de cada material para elaborar una unidad del producto. Sea cuidadoso con la unidad de medida (Unidades, kilos, gramos, litros, metros, etc.) </a:t>
          </a:r>
          <a:endParaRPr lang="es-MX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A58D500-4503-406A-B119-234FCA26952B}" type="parTrans" cxnId="{1922CDFF-7981-4FB2-BD9C-972EB07516BF}">
      <dgm:prSet/>
      <dgm:spPr/>
      <dgm:t>
        <a:bodyPr/>
        <a:lstStyle/>
        <a:p>
          <a:endParaRPr lang="es-MX"/>
        </a:p>
      </dgm:t>
    </dgm:pt>
    <dgm:pt modelId="{3AFDB694-E544-4146-83C9-C78E825E0454}" type="sibTrans" cxnId="{1922CDFF-7981-4FB2-BD9C-972EB07516BF}">
      <dgm:prSet/>
      <dgm:spPr/>
      <dgm:t>
        <a:bodyPr/>
        <a:lstStyle/>
        <a:p>
          <a:endParaRPr lang="es-MX"/>
        </a:p>
      </dgm:t>
    </dgm:pt>
    <dgm:pt modelId="{8711074C-7E56-4BDC-AEA6-76E749894053}" type="pres">
      <dgm:prSet presAssocID="{C4B76747-5F48-4877-BB77-540020910105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6072EBFF-F023-4282-B58D-04585716219F}" type="pres">
      <dgm:prSet presAssocID="{E761E1C2-AF77-4469-A51C-6AA8AE57229C}" presName="comp" presStyleCnt="0"/>
      <dgm:spPr/>
    </dgm:pt>
    <dgm:pt modelId="{E5CC8F5E-D011-40E9-95B0-7E58BD8C6BE6}" type="pres">
      <dgm:prSet presAssocID="{E761E1C2-AF77-4469-A51C-6AA8AE57229C}" presName="box" presStyleLbl="node1" presStyleIdx="0" presStyleCnt="1" custLinFactNeighborX="407" custLinFactNeighborY="-11476"/>
      <dgm:spPr/>
      <dgm:t>
        <a:bodyPr/>
        <a:lstStyle/>
        <a:p>
          <a:endParaRPr lang="es-MX"/>
        </a:p>
      </dgm:t>
    </dgm:pt>
    <dgm:pt modelId="{4A7896F4-6426-4FF8-B610-7277F12B440F}" type="pres">
      <dgm:prSet presAssocID="{E761E1C2-AF77-4469-A51C-6AA8AE57229C}" presName="img" presStyleLbl="fgImgPlace1" presStyleIdx="0" presStyleCnt="1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37F8C1D6-9E1F-4397-BF09-4E8EA6BC734B}" type="pres">
      <dgm:prSet presAssocID="{E761E1C2-AF77-4469-A51C-6AA8AE57229C}" presName="text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659782B0-0864-4CEC-B4D8-7BF9C0E7E289}" type="presOf" srcId="{C4B76747-5F48-4877-BB77-540020910105}" destId="{8711074C-7E56-4BDC-AEA6-76E749894053}" srcOrd="0" destOrd="0" presId="urn:microsoft.com/office/officeart/2005/8/layout/vList4"/>
    <dgm:cxn modelId="{2CC2FD5D-9853-4FCD-BBCE-291321A64B92}" type="presOf" srcId="{E761E1C2-AF77-4469-A51C-6AA8AE57229C}" destId="{37F8C1D6-9E1F-4397-BF09-4E8EA6BC734B}" srcOrd="1" destOrd="0" presId="urn:microsoft.com/office/officeart/2005/8/layout/vList4"/>
    <dgm:cxn modelId="{6E0D8AC0-A96A-4688-B52C-EE6A1523AF99}" type="presOf" srcId="{E761E1C2-AF77-4469-A51C-6AA8AE57229C}" destId="{E5CC8F5E-D011-40E9-95B0-7E58BD8C6BE6}" srcOrd="0" destOrd="0" presId="urn:microsoft.com/office/officeart/2005/8/layout/vList4"/>
    <dgm:cxn modelId="{1922CDFF-7981-4FB2-BD9C-972EB07516BF}" srcId="{C4B76747-5F48-4877-BB77-540020910105}" destId="{E761E1C2-AF77-4469-A51C-6AA8AE57229C}" srcOrd="0" destOrd="0" parTransId="{9A58D500-4503-406A-B119-234FCA26952B}" sibTransId="{3AFDB694-E544-4146-83C9-C78E825E0454}"/>
    <dgm:cxn modelId="{70B8466C-93F2-4BEE-87AC-1D1DD632D7D1}" type="presParOf" srcId="{8711074C-7E56-4BDC-AEA6-76E749894053}" destId="{6072EBFF-F023-4282-B58D-04585716219F}" srcOrd="0" destOrd="0" presId="urn:microsoft.com/office/officeart/2005/8/layout/vList4"/>
    <dgm:cxn modelId="{7905CE53-102A-4245-AA7A-5A326B57D9DA}" type="presParOf" srcId="{6072EBFF-F023-4282-B58D-04585716219F}" destId="{E5CC8F5E-D011-40E9-95B0-7E58BD8C6BE6}" srcOrd="0" destOrd="0" presId="urn:microsoft.com/office/officeart/2005/8/layout/vList4"/>
    <dgm:cxn modelId="{6C5C967B-5967-42C8-BC99-5B1C074B2BAC}" type="presParOf" srcId="{6072EBFF-F023-4282-B58D-04585716219F}" destId="{4A7896F4-6426-4FF8-B610-7277F12B440F}" srcOrd="1" destOrd="0" presId="urn:microsoft.com/office/officeart/2005/8/layout/vList4"/>
    <dgm:cxn modelId="{829807DD-820E-49F5-A4CF-0EE7675C1A25}" type="presParOf" srcId="{6072EBFF-F023-4282-B58D-04585716219F}" destId="{37F8C1D6-9E1F-4397-BF09-4E8EA6BC734B}" srcOrd="2" destOrd="0" presId="urn:microsoft.com/office/officeart/2005/8/layout/vList4"/>
  </dgm:cxnLst>
  <dgm:bg>
    <a:solidFill>
      <a:schemeClr val="accent3">
        <a:lumMod val="60000"/>
        <a:lumOff val="40000"/>
      </a:schemeClr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4B76747-5F48-4877-BB77-540020910105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8752C5F7-65E5-43E1-8544-ABB402AFFE47}">
      <dgm:prSet phldrT="[Texto]"/>
      <dgm:spPr/>
      <dgm:t>
        <a:bodyPr/>
        <a:lstStyle/>
        <a:p>
          <a:r>
            <a:rPr lang="es-MX" dirty="0" smtClean="0">
              <a:latin typeface="Arial" panose="020B0604020202020204" pitchFamily="34" charset="0"/>
              <a:cs typeface="Arial" panose="020B0604020202020204" pitchFamily="34" charset="0"/>
            </a:rPr>
            <a:t>Identifique la forma en que el proveedor vende el componente requerido.</a:t>
          </a:r>
          <a:endParaRPr lang="es-MX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870110E-59C8-4809-AED3-A72372C74224}" type="parTrans" cxnId="{C6DFC045-9C35-45CC-88F0-D99557BBE71E}">
      <dgm:prSet/>
      <dgm:spPr/>
      <dgm:t>
        <a:bodyPr/>
        <a:lstStyle/>
        <a:p>
          <a:endParaRPr lang="es-MX"/>
        </a:p>
      </dgm:t>
    </dgm:pt>
    <dgm:pt modelId="{5F776BEC-A152-46E0-89A3-09ABFA013CE8}" type="sibTrans" cxnId="{C6DFC045-9C35-45CC-88F0-D99557BBE71E}">
      <dgm:prSet/>
      <dgm:spPr/>
      <dgm:t>
        <a:bodyPr/>
        <a:lstStyle/>
        <a:p>
          <a:endParaRPr lang="es-MX"/>
        </a:p>
      </dgm:t>
    </dgm:pt>
    <dgm:pt modelId="{8711074C-7E56-4BDC-AEA6-76E749894053}" type="pres">
      <dgm:prSet presAssocID="{C4B76747-5F48-4877-BB77-540020910105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37248E4A-81F2-41FC-9389-190A121E26EA}" type="pres">
      <dgm:prSet presAssocID="{8752C5F7-65E5-43E1-8544-ABB402AFFE47}" presName="comp" presStyleCnt="0"/>
      <dgm:spPr/>
    </dgm:pt>
    <dgm:pt modelId="{0BC72147-8ACE-45A9-9480-13FC6D758329}" type="pres">
      <dgm:prSet presAssocID="{8752C5F7-65E5-43E1-8544-ABB402AFFE47}" presName="box" presStyleLbl="node1" presStyleIdx="0" presStyleCnt="1" custLinFactNeighborX="6940" custLinFactNeighborY="-52492"/>
      <dgm:spPr/>
      <dgm:t>
        <a:bodyPr/>
        <a:lstStyle/>
        <a:p>
          <a:endParaRPr lang="es-MX"/>
        </a:p>
      </dgm:t>
    </dgm:pt>
    <dgm:pt modelId="{76AB20E2-25C3-4CA4-9333-1AD9EA34669B}" type="pres">
      <dgm:prSet presAssocID="{8752C5F7-65E5-43E1-8544-ABB402AFFE47}" presName="img" presStyleLbl="fgImgPlace1" presStyleIdx="0" presStyleCnt="1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1AC275D4-C8EB-4F9C-A24F-D2AEC0F49076}" type="pres">
      <dgm:prSet presAssocID="{8752C5F7-65E5-43E1-8544-ABB402AFFE47}" presName="text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F601B13B-DB71-4865-B7F8-A97629FA8228}" type="presOf" srcId="{C4B76747-5F48-4877-BB77-540020910105}" destId="{8711074C-7E56-4BDC-AEA6-76E749894053}" srcOrd="0" destOrd="0" presId="urn:microsoft.com/office/officeart/2005/8/layout/vList4"/>
    <dgm:cxn modelId="{C6DFC045-9C35-45CC-88F0-D99557BBE71E}" srcId="{C4B76747-5F48-4877-BB77-540020910105}" destId="{8752C5F7-65E5-43E1-8544-ABB402AFFE47}" srcOrd="0" destOrd="0" parTransId="{E870110E-59C8-4809-AED3-A72372C74224}" sibTransId="{5F776BEC-A152-46E0-89A3-09ABFA013CE8}"/>
    <dgm:cxn modelId="{335168F5-A1D2-4896-BCB6-F2E773AB8F57}" type="presOf" srcId="{8752C5F7-65E5-43E1-8544-ABB402AFFE47}" destId="{1AC275D4-C8EB-4F9C-A24F-D2AEC0F49076}" srcOrd="1" destOrd="0" presId="urn:microsoft.com/office/officeart/2005/8/layout/vList4"/>
    <dgm:cxn modelId="{4BD2DB38-CB45-4A09-9876-E71C37A54B15}" type="presOf" srcId="{8752C5F7-65E5-43E1-8544-ABB402AFFE47}" destId="{0BC72147-8ACE-45A9-9480-13FC6D758329}" srcOrd="0" destOrd="0" presId="urn:microsoft.com/office/officeart/2005/8/layout/vList4"/>
    <dgm:cxn modelId="{35313384-E734-42A1-ACE1-5153DCF9230A}" type="presParOf" srcId="{8711074C-7E56-4BDC-AEA6-76E749894053}" destId="{37248E4A-81F2-41FC-9389-190A121E26EA}" srcOrd="0" destOrd="0" presId="urn:microsoft.com/office/officeart/2005/8/layout/vList4"/>
    <dgm:cxn modelId="{F5F7BD0C-73EA-4552-936F-8AE27EEB8867}" type="presParOf" srcId="{37248E4A-81F2-41FC-9389-190A121E26EA}" destId="{0BC72147-8ACE-45A9-9480-13FC6D758329}" srcOrd="0" destOrd="0" presId="urn:microsoft.com/office/officeart/2005/8/layout/vList4"/>
    <dgm:cxn modelId="{E0630FC3-B857-4FBB-996F-8618355347D6}" type="presParOf" srcId="{37248E4A-81F2-41FC-9389-190A121E26EA}" destId="{76AB20E2-25C3-4CA4-9333-1AD9EA34669B}" srcOrd="1" destOrd="0" presId="urn:microsoft.com/office/officeart/2005/8/layout/vList4"/>
    <dgm:cxn modelId="{9C2D9B45-68E5-4A55-B064-8BB1302440A6}" type="presParOf" srcId="{37248E4A-81F2-41FC-9389-190A121E26EA}" destId="{1AC275D4-C8EB-4F9C-A24F-D2AEC0F49076}" srcOrd="2" destOrd="0" presId="urn:microsoft.com/office/officeart/2005/8/layout/vList4"/>
  </dgm:cxnLst>
  <dgm:bg>
    <a:solidFill>
      <a:schemeClr val="accent3">
        <a:lumMod val="60000"/>
        <a:lumOff val="40000"/>
      </a:schemeClr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69D50E8-2C5E-4DAB-A627-2FEE2B5316DF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4A89F078-A71F-4C2E-8C6A-372CAC3D89C6}">
      <dgm:prSet phldrT="[Texto]"/>
      <dgm:spPr/>
      <dgm:t>
        <a:bodyPr/>
        <a:lstStyle/>
        <a:p>
          <a:r>
            <a:rPr lang="es-MX" dirty="0" smtClean="0"/>
            <a:t>=(Q/2)*CM</a:t>
          </a:r>
          <a:endParaRPr lang="es-MX" dirty="0"/>
        </a:p>
      </dgm:t>
    </dgm:pt>
    <dgm:pt modelId="{0A1F57AB-ED85-4D00-BFF5-BBF7F41ECBE5}" type="parTrans" cxnId="{BF1EB942-DF2A-433E-A54F-8C5BB8FDC64E}">
      <dgm:prSet/>
      <dgm:spPr/>
      <dgm:t>
        <a:bodyPr/>
        <a:lstStyle/>
        <a:p>
          <a:endParaRPr lang="es-MX"/>
        </a:p>
      </dgm:t>
    </dgm:pt>
    <dgm:pt modelId="{D344EFD4-93F8-4ED3-8454-F4CC5C722B2F}" type="sibTrans" cxnId="{BF1EB942-DF2A-433E-A54F-8C5BB8FDC64E}">
      <dgm:prSet/>
      <dgm:spPr/>
      <dgm:t>
        <a:bodyPr/>
        <a:lstStyle/>
        <a:p>
          <a:endParaRPr lang="es-MX"/>
        </a:p>
      </dgm:t>
    </dgm:pt>
    <dgm:pt modelId="{89A3D188-2BD6-4864-9308-F14770F386DB}">
      <dgm:prSet phldrT="[Texto]"/>
      <dgm:spPr/>
      <dgm:t>
        <a:bodyPr/>
        <a:lstStyle/>
        <a:p>
          <a:r>
            <a:rPr lang="es-MX" dirty="0" smtClean="0"/>
            <a:t>Costos de mantenimiento= Costo Promedio*Costos de mantenimiento por unidad</a:t>
          </a:r>
          <a:endParaRPr lang="es-MX" dirty="0"/>
        </a:p>
      </dgm:t>
    </dgm:pt>
    <dgm:pt modelId="{3DF6B5DE-510A-4B72-A7EE-E6A5106734B7}" type="parTrans" cxnId="{F4F8356C-16A3-4F36-8F6D-B63E72F757FB}">
      <dgm:prSet/>
      <dgm:spPr/>
      <dgm:t>
        <a:bodyPr/>
        <a:lstStyle/>
        <a:p>
          <a:endParaRPr lang="es-MX"/>
        </a:p>
      </dgm:t>
    </dgm:pt>
    <dgm:pt modelId="{BB539D90-0E80-4E15-AEA2-B16A98C121DD}" type="sibTrans" cxnId="{F4F8356C-16A3-4F36-8F6D-B63E72F757FB}">
      <dgm:prSet/>
      <dgm:spPr/>
      <dgm:t>
        <a:bodyPr/>
        <a:lstStyle/>
        <a:p>
          <a:endParaRPr lang="es-MX"/>
        </a:p>
      </dgm:t>
    </dgm:pt>
    <dgm:pt modelId="{ACC71313-1004-463A-B9DE-E4BBA52B577D}" type="pres">
      <dgm:prSet presAssocID="{769D50E8-2C5E-4DAB-A627-2FEE2B5316D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38D67449-1F7B-4716-872B-B31ABD00D2AD}" type="pres">
      <dgm:prSet presAssocID="{4A89F078-A71F-4C2E-8C6A-372CAC3D89C6}" presName="composite" presStyleCnt="0"/>
      <dgm:spPr/>
    </dgm:pt>
    <dgm:pt modelId="{0A48A9F6-544D-434C-BA66-AACB278AF6B0}" type="pres">
      <dgm:prSet presAssocID="{4A89F078-A71F-4C2E-8C6A-372CAC3D89C6}" presName="parTx" presStyleLbl="align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858D122-720F-4A17-A3A7-8BA541F99660}" type="pres">
      <dgm:prSet presAssocID="{4A89F078-A71F-4C2E-8C6A-372CAC3D89C6}" presName="desTx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F1EB942-DF2A-433E-A54F-8C5BB8FDC64E}" srcId="{769D50E8-2C5E-4DAB-A627-2FEE2B5316DF}" destId="{4A89F078-A71F-4C2E-8C6A-372CAC3D89C6}" srcOrd="0" destOrd="0" parTransId="{0A1F57AB-ED85-4D00-BFF5-BBF7F41ECBE5}" sibTransId="{D344EFD4-93F8-4ED3-8454-F4CC5C722B2F}"/>
    <dgm:cxn modelId="{F4F8356C-16A3-4F36-8F6D-B63E72F757FB}" srcId="{4A89F078-A71F-4C2E-8C6A-372CAC3D89C6}" destId="{89A3D188-2BD6-4864-9308-F14770F386DB}" srcOrd="0" destOrd="0" parTransId="{3DF6B5DE-510A-4B72-A7EE-E6A5106734B7}" sibTransId="{BB539D90-0E80-4E15-AEA2-B16A98C121DD}"/>
    <dgm:cxn modelId="{80743EB3-621D-441F-BBB3-65FFF53E2E67}" type="presOf" srcId="{4A89F078-A71F-4C2E-8C6A-372CAC3D89C6}" destId="{0A48A9F6-544D-434C-BA66-AACB278AF6B0}" srcOrd="0" destOrd="0" presId="urn:microsoft.com/office/officeart/2005/8/layout/hList1"/>
    <dgm:cxn modelId="{5B288349-CDE7-4426-AFD3-EB53D5FC0574}" type="presOf" srcId="{769D50E8-2C5E-4DAB-A627-2FEE2B5316DF}" destId="{ACC71313-1004-463A-B9DE-E4BBA52B577D}" srcOrd="0" destOrd="0" presId="urn:microsoft.com/office/officeart/2005/8/layout/hList1"/>
    <dgm:cxn modelId="{4557BCD7-6940-413A-8200-4895D8E101D1}" type="presOf" srcId="{89A3D188-2BD6-4864-9308-F14770F386DB}" destId="{E858D122-720F-4A17-A3A7-8BA541F99660}" srcOrd="0" destOrd="0" presId="urn:microsoft.com/office/officeart/2005/8/layout/hList1"/>
    <dgm:cxn modelId="{529FC366-FEEA-47B3-A039-43472C9A8762}" type="presParOf" srcId="{ACC71313-1004-463A-B9DE-E4BBA52B577D}" destId="{38D67449-1F7B-4716-872B-B31ABD00D2AD}" srcOrd="0" destOrd="0" presId="urn:microsoft.com/office/officeart/2005/8/layout/hList1"/>
    <dgm:cxn modelId="{DB352195-3483-4800-B3E3-FA27A44EA21F}" type="presParOf" srcId="{38D67449-1F7B-4716-872B-B31ABD00D2AD}" destId="{0A48A9F6-544D-434C-BA66-AACB278AF6B0}" srcOrd="0" destOrd="0" presId="urn:microsoft.com/office/officeart/2005/8/layout/hList1"/>
    <dgm:cxn modelId="{903B5D24-74CA-414F-8252-E152A289D25D}" type="presParOf" srcId="{38D67449-1F7B-4716-872B-B31ABD00D2AD}" destId="{E858D122-720F-4A17-A3A7-8BA541F99660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769D50E8-2C5E-4DAB-A627-2FEE2B5316DF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4A89F078-A71F-4C2E-8C6A-372CAC3D89C6}">
      <dgm:prSet phldrT="[Texto]"/>
      <dgm:spPr/>
      <dgm:t>
        <a:bodyPr/>
        <a:lstStyle/>
        <a:p>
          <a:r>
            <a:rPr lang="es-MX" dirty="0" smtClean="0"/>
            <a:t>=F*(T/Q)</a:t>
          </a:r>
          <a:endParaRPr lang="es-MX" dirty="0"/>
        </a:p>
      </dgm:t>
    </dgm:pt>
    <dgm:pt modelId="{0A1F57AB-ED85-4D00-BFF5-BBF7F41ECBE5}" type="parTrans" cxnId="{BF1EB942-DF2A-433E-A54F-8C5BB8FDC64E}">
      <dgm:prSet/>
      <dgm:spPr/>
      <dgm:t>
        <a:bodyPr/>
        <a:lstStyle/>
        <a:p>
          <a:endParaRPr lang="es-MX"/>
        </a:p>
      </dgm:t>
    </dgm:pt>
    <dgm:pt modelId="{D344EFD4-93F8-4ED3-8454-F4CC5C722B2F}" type="sibTrans" cxnId="{BF1EB942-DF2A-433E-A54F-8C5BB8FDC64E}">
      <dgm:prSet/>
      <dgm:spPr/>
      <dgm:t>
        <a:bodyPr/>
        <a:lstStyle/>
        <a:p>
          <a:endParaRPr lang="es-MX"/>
        </a:p>
      </dgm:t>
    </dgm:pt>
    <dgm:pt modelId="{89A3D188-2BD6-4864-9308-F14770F386DB}">
      <dgm:prSet phldrT="[Texto]"/>
      <dgm:spPr/>
      <dgm:t>
        <a:bodyPr/>
        <a:lstStyle/>
        <a:p>
          <a:r>
            <a:rPr lang="es-MX" dirty="0" smtClean="0"/>
            <a:t>Costo total de reabastecimiento= Costo fijo por orden *número de ordenes</a:t>
          </a:r>
          <a:endParaRPr lang="es-MX" dirty="0"/>
        </a:p>
      </dgm:t>
    </dgm:pt>
    <dgm:pt modelId="{3DF6B5DE-510A-4B72-A7EE-E6A5106734B7}" type="parTrans" cxnId="{F4F8356C-16A3-4F36-8F6D-B63E72F757FB}">
      <dgm:prSet/>
      <dgm:spPr/>
      <dgm:t>
        <a:bodyPr/>
        <a:lstStyle/>
        <a:p>
          <a:endParaRPr lang="es-MX"/>
        </a:p>
      </dgm:t>
    </dgm:pt>
    <dgm:pt modelId="{BB539D90-0E80-4E15-AEA2-B16A98C121DD}" type="sibTrans" cxnId="{F4F8356C-16A3-4F36-8F6D-B63E72F757FB}">
      <dgm:prSet/>
      <dgm:spPr/>
      <dgm:t>
        <a:bodyPr/>
        <a:lstStyle/>
        <a:p>
          <a:endParaRPr lang="es-MX"/>
        </a:p>
      </dgm:t>
    </dgm:pt>
    <dgm:pt modelId="{ACC71313-1004-463A-B9DE-E4BBA52B577D}" type="pres">
      <dgm:prSet presAssocID="{769D50E8-2C5E-4DAB-A627-2FEE2B5316D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38D67449-1F7B-4716-872B-B31ABD00D2AD}" type="pres">
      <dgm:prSet presAssocID="{4A89F078-A71F-4C2E-8C6A-372CAC3D89C6}" presName="composite" presStyleCnt="0"/>
      <dgm:spPr/>
    </dgm:pt>
    <dgm:pt modelId="{0A48A9F6-544D-434C-BA66-AACB278AF6B0}" type="pres">
      <dgm:prSet presAssocID="{4A89F078-A71F-4C2E-8C6A-372CAC3D89C6}" presName="parTx" presStyleLbl="align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858D122-720F-4A17-A3A7-8BA541F99660}" type="pres">
      <dgm:prSet presAssocID="{4A89F078-A71F-4C2E-8C6A-372CAC3D89C6}" presName="desTx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F1EB942-DF2A-433E-A54F-8C5BB8FDC64E}" srcId="{769D50E8-2C5E-4DAB-A627-2FEE2B5316DF}" destId="{4A89F078-A71F-4C2E-8C6A-372CAC3D89C6}" srcOrd="0" destOrd="0" parTransId="{0A1F57AB-ED85-4D00-BFF5-BBF7F41ECBE5}" sibTransId="{D344EFD4-93F8-4ED3-8454-F4CC5C722B2F}"/>
    <dgm:cxn modelId="{F4F8356C-16A3-4F36-8F6D-B63E72F757FB}" srcId="{4A89F078-A71F-4C2E-8C6A-372CAC3D89C6}" destId="{89A3D188-2BD6-4864-9308-F14770F386DB}" srcOrd="0" destOrd="0" parTransId="{3DF6B5DE-510A-4B72-A7EE-E6A5106734B7}" sibTransId="{BB539D90-0E80-4E15-AEA2-B16A98C121DD}"/>
    <dgm:cxn modelId="{903617AA-BC74-4071-850B-8EC90E1989BA}" type="presOf" srcId="{769D50E8-2C5E-4DAB-A627-2FEE2B5316DF}" destId="{ACC71313-1004-463A-B9DE-E4BBA52B577D}" srcOrd="0" destOrd="0" presId="urn:microsoft.com/office/officeart/2005/8/layout/hList1"/>
    <dgm:cxn modelId="{A949C7A0-878E-4201-BF06-49FD0CD89E96}" type="presOf" srcId="{89A3D188-2BD6-4864-9308-F14770F386DB}" destId="{E858D122-720F-4A17-A3A7-8BA541F99660}" srcOrd="0" destOrd="0" presId="urn:microsoft.com/office/officeart/2005/8/layout/hList1"/>
    <dgm:cxn modelId="{AFD7E7CE-4737-40F7-8EA7-BB1BE9986181}" type="presOf" srcId="{4A89F078-A71F-4C2E-8C6A-372CAC3D89C6}" destId="{0A48A9F6-544D-434C-BA66-AACB278AF6B0}" srcOrd="0" destOrd="0" presId="urn:microsoft.com/office/officeart/2005/8/layout/hList1"/>
    <dgm:cxn modelId="{8400D920-C4E0-4336-8906-C285516E8DC1}" type="presParOf" srcId="{ACC71313-1004-463A-B9DE-E4BBA52B577D}" destId="{38D67449-1F7B-4716-872B-B31ABD00D2AD}" srcOrd="0" destOrd="0" presId="urn:microsoft.com/office/officeart/2005/8/layout/hList1"/>
    <dgm:cxn modelId="{7C510FA3-91BE-4289-BDF1-B2C14A9A188E}" type="presParOf" srcId="{38D67449-1F7B-4716-872B-B31ABD00D2AD}" destId="{0A48A9F6-544D-434C-BA66-AACB278AF6B0}" srcOrd="0" destOrd="0" presId="urn:microsoft.com/office/officeart/2005/8/layout/hList1"/>
    <dgm:cxn modelId="{88530271-083C-4CBB-ADE9-38FE95FF86E8}" type="presParOf" srcId="{38D67449-1F7B-4716-872B-B31ABD00D2AD}" destId="{E858D122-720F-4A17-A3A7-8BA541F99660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DD1361E5-3B63-4894-9109-71FC6E9DE639}" type="doc">
      <dgm:prSet loTypeId="urn:microsoft.com/office/officeart/2009/3/layout/StepUp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4346CBFD-669D-45BA-87EA-E99D1A4D3890}">
      <dgm:prSet phldrT="[Texto]" custT="1"/>
      <dgm:spPr/>
      <dgm:t>
        <a:bodyPr/>
        <a:lstStyle/>
        <a:p>
          <a:r>
            <a:rPr lang="es-MX" sz="1600" dirty="0" smtClean="0">
              <a:latin typeface="Arial Black" panose="020B0A04020102020204" pitchFamily="34" charset="0"/>
            </a:rPr>
            <a:t>Se coloca II e IF de la hoja de datos</a:t>
          </a:r>
          <a:endParaRPr lang="es-MX" sz="1600" dirty="0">
            <a:latin typeface="Arial Black" panose="020B0A04020102020204" pitchFamily="34" charset="0"/>
          </a:endParaRPr>
        </a:p>
      </dgm:t>
    </dgm:pt>
    <dgm:pt modelId="{1424B862-9FFB-47E8-9DA5-442C19DD57E6}" type="parTrans" cxnId="{F1953108-EDEA-46AA-939C-83A1B3BC73D0}">
      <dgm:prSet/>
      <dgm:spPr/>
      <dgm:t>
        <a:bodyPr/>
        <a:lstStyle/>
        <a:p>
          <a:endParaRPr lang="es-MX"/>
        </a:p>
      </dgm:t>
    </dgm:pt>
    <dgm:pt modelId="{0C77F424-5CE1-47EA-8FE6-FE0C4A625073}" type="sibTrans" cxnId="{F1953108-EDEA-46AA-939C-83A1B3BC73D0}">
      <dgm:prSet/>
      <dgm:spPr/>
      <dgm:t>
        <a:bodyPr/>
        <a:lstStyle/>
        <a:p>
          <a:endParaRPr lang="es-MX"/>
        </a:p>
      </dgm:t>
    </dgm:pt>
    <dgm:pt modelId="{43391190-993D-4FDC-8DB6-27DCBB959C45}">
      <dgm:prSet phldrT="[Texto]" custT="1"/>
      <dgm:spPr/>
      <dgm:t>
        <a:bodyPr/>
        <a:lstStyle/>
        <a:p>
          <a:r>
            <a:rPr lang="es-MX" sz="1600" dirty="0" smtClean="0">
              <a:latin typeface="Arial Black" panose="020B0A04020102020204" pitchFamily="34" charset="0"/>
            </a:rPr>
            <a:t>Se desea inventarios constantes </a:t>
          </a:r>
          <a:endParaRPr lang="es-MX" sz="1600" dirty="0">
            <a:latin typeface="Arial Black" panose="020B0A04020102020204" pitchFamily="34" charset="0"/>
          </a:endParaRPr>
        </a:p>
      </dgm:t>
    </dgm:pt>
    <dgm:pt modelId="{E56C1980-507A-47FD-A964-219DAA4F2E79}" type="parTrans" cxnId="{8825C399-9947-43C7-809D-755A1E9A06A6}">
      <dgm:prSet/>
      <dgm:spPr/>
      <dgm:t>
        <a:bodyPr/>
        <a:lstStyle/>
        <a:p>
          <a:endParaRPr lang="es-MX"/>
        </a:p>
      </dgm:t>
    </dgm:pt>
    <dgm:pt modelId="{D1BD30ED-2F8A-4339-85A2-94EB9A52A860}" type="sibTrans" cxnId="{8825C399-9947-43C7-809D-755A1E9A06A6}">
      <dgm:prSet/>
      <dgm:spPr/>
      <dgm:t>
        <a:bodyPr/>
        <a:lstStyle/>
        <a:p>
          <a:endParaRPr lang="es-MX"/>
        </a:p>
      </dgm:t>
    </dgm:pt>
    <dgm:pt modelId="{DB8C25C3-4D3A-418E-87FB-6F8F7D32EB4B}" type="pres">
      <dgm:prSet presAssocID="{DD1361E5-3B63-4894-9109-71FC6E9DE639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792ED535-9FE1-4952-B5E8-6FBD8F78199F}" type="pres">
      <dgm:prSet presAssocID="{4346CBFD-669D-45BA-87EA-E99D1A4D3890}" presName="composite" presStyleCnt="0"/>
      <dgm:spPr/>
    </dgm:pt>
    <dgm:pt modelId="{E6DF1444-7966-4A49-8406-64EAC28E7317}" type="pres">
      <dgm:prSet presAssocID="{4346CBFD-669D-45BA-87EA-E99D1A4D3890}" presName="LShape" presStyleLbl="alignNode1" presStyleIdx="0" presStyleCnt="3"/>
      <dgm:spPr/>
    </dgm:pt>
    <dgm:pt modelId="{C35AED96-5DD2-43DF-B4DD-EDE2EB1E3C77}" type="pres">
      <dgm:prSet presAssocID="{4346CBFD-669D-45BA-87EA-E99D1A4D3890}" presName="ParentText" presStyleLbl="revTx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9EA1547-664E-4F48-9214-10CCE6521921}" type="pres">
      <dgm:prSet presAssocID="{4346CBFD-669D-45BA-87EA-E99D1A4D3890}" presName="Triangle" presStyleLbl="alignNode1" presStyleIdx="1" presStyleCnt="3"/>
      <dgm:spPr/>
    </dgm:pt>
    <dgm:pt modelId="{AA8F8310-3E25-4655-9AF4-A597BF408A47}" type="pres">
      <dgm:prSet presAssocID="{0C77F424-5CE1-47EA-8FE6-FE0C4A625073}" presName="sibTrans" presStyleCnt="0"/>
      <dgm:spPr/>
    </dgm:pt>
    <dgm:pt modelId="{EF189F0A-AD3A-413B-B8EA-CCAD66EEB5E3}" type="pres">
      <dgm:prSet presAssocID="{0C77F424-5CE1-47EA-8FE6-FE0C4A625073}" presName="space" presStyleCnt="0"/>
      <dgm:spPr/>
    </dgm:pt>
    <dgm:pt modelId="{6A1ECE7C-DBE3-4723-BC4C-C3ACAF42BD18}" type="pres">
      <dgm:prSet presAssocID="{43391190-993D-4FDC-8DB6-27DCBB959C45}" presName="composite" presStyleCnt="0"/>
      <dgm:spPr/>
    </dgm:pt>
    <dgm:pt modelId="{AE86F4A8-506E-4E65-9F8D-80BC2C95D25E}" type="pres">
      <dgm:prSet presAssocID="{43391190-993D-4FDC-8DB6-27DCBB959C45}" presName="LShape" presStyleLbl="alignNode1" presStyleIdx="2" presStyleCnt="3"/>
      <dgm:spPr/>
    </dgm:pt>
    <dgm:pt modelId="{384A67CF-1F12-4C04-8738-625DBD1C5018}" type="pres">
      <dgm:prSet presAssocID="{43391190-993D-4FDC-8DB6-27DCBB959C45}" presName="ParentText" presStyleLbl="revTx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42408C4D-97A4-4605-93DD-2A1F41485635}" type="presOf" srcId="{DD1361E5-3B63-4894-9109-71FC6E9DE639}" destId="{DB8C25C3-4D3A-418E-87FB-6F8F7D32EB4B}" srcOrd="0" destOrd="0" presId="urn:microsoft.com/office/officeart/2009/3/layout/StepUpProcess"/>
    <dgm:cxn modelId="{8825C399-9947-43C7-809D-755A1E9A06A6}" srcId="{DD1361E5-3B63-4894-9109-71FC6E9DE639}" destId="{43391190-993D-4FDC-8DB6-27DCBB959C45}" srcOrd="1" destOrd="0" parTransId="{E56C1980-507A-47FD-A964-219DAA4F2E79}" sibTransId="{D1BD30ED-2F8A-4339-85A2-94EB9A52A860}"/>
    <dgm:cxn modelId="{634C6C3F-99DD-4B1A-B0BE-EB08AE280D7B}" type="presOf" srcId="{43391190-993D-4FDC-8DB6-27DCBB959C45}" destId="{384A67CF-1F12-4C04-8738-625DBD1C5018}" srcOrd="0" destOrd="0" presId="urn:microsoft.com/office/officeart/2009/3/layout/StepUpProcess"/>
    <dgm:cxn modelId="{F1953108-EDEA-46AA-939C-83A1B3BC73D0}" srcId="{DD1361E5-3B63-4894-9109-71FC6E9DE639}" destId="{4346CBFD-669D-45BA-87EA-E99D1A4D3890}" srcOrd="0" destOrd="0" parTransId="{1424B862-9FFB-47E8-9DA5-442C19DD57E6}" sibTransId="{0C77F424-5CE1-47EA-8FE6-FE0C4A625073}"/>
    <dgm:cxn modelId="{57BEEDFF-ACEB-4FD7-AF20-DF0195D51078}" type="presOf" srcId="{4346CBFD-669D-45BA-87EA-E99D1A4D3890}" destId="{C35AED96-5DD2-43DF-B4DD-EDE2EB1E3C77}" srcOrd="0" destOrd="0" presId="urn:microsoft.com/office/officeart/2009/3/layout/StepUpProcess"/>
    <dgm:cxn modelId="{04B48070-63A2-42AD-8DA6-E932258BBC1D}" type="presParOf" srcId="{DB8C25C3-4D3A-418E-87FB-6F8F7D32EB4B}" destId="{792ED535-9FE1-4952-B5E8-6FBD8F78199F}" srcOrd="0" destOrd="0" presId="urn:microsoft.com/office/officeart/2009/3/layout/StepUpProcess"/>
    <dgm:cxn modelId="{F976FEB7-3923-45D9-8D13-936DAE30F053}" type="presParOf" srcId="{792ED535-9FE1-4952-B5E8-6FBD8F78199F}" destId="{E6DF1444-7966-4A49-8406-64EAC28E7317}" srcOrd="0" destOrd="0" presId="urn:microsoft.com/office/officeart/2009/3/layout/StepUpProcess"/>
    <dgm:cxn modelId="{D62A7C26-66DB-4F18-9972-C39712364BCF}" type="presParOf" srcId="{792ED535-9FE1-4952-B5E8-6FBD8F78199F}" destId="{C35AED96-5DD2-43DF-B4DD-EDE2EB1E3C77}" srcOrd="1" destOrd="0" presId="urn:microsoft.com/office/officeart/2009/3/layout/StepUpProcess"/>
    <dgm:cxn modelId="{7FD44A3A-3439-41D2-9EFC-D4ED21B7DB60}" type="presParOf" srcId="{792ED535-9FE1-4952-B5E8-6FBD8F78199F}" destId="{29EA1547-664E-4F48-9214-10CCE6521921}" srcOrd="2" destOrd="0" presId="urn:microsoft.com/office/officeart/2009/3/layout/StepUpProcess"/>
    <dgm:cxn modelId="{F980DFBE-F896-4044-AAD9-C87122B479E1}" type="presParOf" srcId="{DB8C25C3-4D3A-418E-87FB-6F8F7D32EB4B}" destId="{AA8F8310-3E25-4655-9AF4-A597BF408A47}" srcOrd="1" destOrd="0" presId="urn:microsoft.com/office/officeart/2009/3/layout/StepUpProcess"/>
    <dgm:cxn modelId="{A6E9AA8B-8703-4FA8-8173-FFDB0E34F9C2}" type="presParOf" srcId="{AA8F8310-3E25-4655-9AF4-A597BF408A47}" destId="{EF189F0A-AD3A-413B-B8EA-CCAD66EEB5E3}" srcOrd="0" destOrd="0" presId="urn:microsoft.com/office/officeart/2009/3/layout/StepUpProcess"/>
    <dgm:cxn modelId="{DCDCBF5F-906A-4B57-A966-820AFD42422C}" type="presParOf" srcId="{DB8C25C3-4D3A-418E-87FB-6F8F7D32EB4B}" destId="{6A1ECE7C-DBE3-4723-BC4C-C3ACAF42BD18}" srcOrd="2" destOrd="0" presId="urn:microsoft.com/office/officeart/2009/3/layout/StepUpProcess"/>
    <dgm:cxn modelId="{DCCF450F-0134-4162-BCE0-FECCD266AA5E}" type="presParOf" srcId="{6A1ECE7C-DBE3-4723-BC4C-C3ACAF42BD18}" destId="{AE86F4A8-506E-4E65-9F8D-80BC2C95D25E}" srcOrd="0" destOrd="0" presId="urn:microsoft.com/office/officeart/2009/3/layout/StepUpProcess"/>
    <dgm:cxn modelId="{CE4A157C-4B3B-4843-887D-32A693DE5EF4}" type="presParOf" srcId="{6A1ECE7C-DBE3-4723-BC4C-C3ACAF42BD18}" destId="{384A67CF-1F12-4C04-8738-625DBD1C5018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2"/>
              </a:gs>
              <a:gs pos="100000">
                <a:schemeClr val="accent2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2"/>
              </a:gs>
              <a:gs pos="100000">
                <a:schemeClr val="accent2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F7AFFB9B-9FB8-469E-96F9-4D32314110B6}" type="datetimeFigureOut">
              <a:rPr lang="en-US" smtClean="0"/>
              <a:t>9/28/2018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9144" y="4882896"/>
            <a:ext cx="4050792" cy="1197864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6781639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D2AC3-6A0B-4169-B1EA-E3AE8B351BDD}" type="datetimeFigureOut">
              <a:rPr lang="en-US" smtClean="0"/>
              <a:t>9/28/2018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55006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B9363-8B87-41B7-9F8E-64519CBB8F34}" type="datetimeFigureOut">
              <a:rPr lang="en-US" smtClean="0"/>
              <a:t>9/28/2018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72361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F5746-5284-4951-9F37-7AE924EDBCB7}" type="datetimeFigureOut">
              <a:rPr lang="en-US" smtClean="0"/>
              <a:t>9/28/2018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83794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98B29-7265-4A65-A2A4-6703C057B7C1}" type="datetimeFigureOut">
              <a:rPr lang="en-US" smtClean="0"/>
              <a:t>9/28/2018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77269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BA082-94DF-4C4B-A041-6624924AB0A8}" type="datetimeFigureOut">
              <a:rPr lang="en-US" smtClean="0"/>
              <a:t>9/28/2018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40435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686C4-3AB5-4E0C-86CA-FB108C350AA9}" type="datetimeFigureOut">
              <a:rPr lang="en-US" smtClean="0"/>
              <a:t>9/28/2018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68720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F1211-4E0C-4AB3-B04F-585959BDAFE8}" type="datetimeFigureOut">
              <a:rPr lang="en-US" smtClean="0"/>
              <a:t>9/28/2018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21963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DECAF-D3BE-4069-9C78-642ECCD01477}" type="datetimeFigureOut">
              <a:rPr lang="en-US" smtClean="0"/>
              <a:t>9/28/2018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53436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BDC27-E420-4878-9EE6-7B9656D6442A}" type="datetimeFigureOut">
              <a:rPr lang="en-US" smtClean="0"/>
              <a:t>9/28/2018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41762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F47CF-67C9-420C-80A5-E2069FF0C2DF}" type="datetimeFigureOut">
              <a:rPr lang="en-US" smtClean="0"/>
              <a:t>9/28/2018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7924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2DC73-F065-42F5-A9F2-D90B2E42A0B3}" type="datetimeFigureOut">
              <a:rPr lang="en-US" smtClean="0"/>
              <a:t>9/28/2018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3842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EA702-9B29-41CC-9BCC-3DF8A0D379FE}" type="datetimeFigureOut">
              <a:rPr lang="en-US" smtClean="0"/>
              <a:t>9/28/2018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101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649AC-CB8F-4FF1-9A34-5861C74DD0A7}" type="datetimeFigureOut">
              <a:rPr lang="en-US" smtClean="0"/>
              <a:t>9/28/2018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70445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5CECA-2D3A-4680-9B49-752200DE467C}" type="datetimeFigureOut">
              <a:rPr lang="en-US" smtClean="0"/>
              <a:t>9/28/2018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79269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3BFE2-83B7-4B0A-B9D3-AB28331082B3}" type="datetimeFigureOut">
              <a:rPr lang="en-US" smtClean="0"/>
              <a:t>9/28/2018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53369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F78E3-FDA3-4D28-AAA2-0B81F349A39D}" type="datetimeFigureOut">
              <a:rPr lang="en-US" smtClean="0"/>
              <a:t>9/28/2018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22794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2"/>
                </a:gs>
                <a:gs pos="100000">
                  <a:schemeClr val="accent2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C35BB1C6-BF8F-4481-8AB2-603A1C8A906A}" type="datetimeFigureOut">
              <a:rPr lang="en-US" smtClean="0"/>
              <a:t>9/28/2018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77745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7.xml"/><Relationship Id="rId3" Type="http://schemas.openxmlformats.org/officeDocument/2006/relationships/diagramLayout" Target="../diagrams/layout6.xml"/><Relationship Id="rId7" Type="http://schemas.openxmlformats.org/officeDocument/2006/relationships/diagramData" Target="../diagrams/data7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11" Type="http://schemas.microsoft.com/office/2007/relationships/diagramDrawing" Target="../diagrams/drawing7.xml"/><Relationship Id="rId5" Type="http://schemas.openxmlformats.org/officeDocument/2006/relationships/diagramColors" Target="../diagrams/colors6.xml"/><Relationship Id="rId10" Type="http://schemas.openxmlformats.org/officeDocument/2006/relationships/diagramColors" Target="../diagrams/colors7.xml"/><Relationship Id="rId4" Type="http://schemas.openxmlformats.org/officeDocument/2006/relationships/diagramQuickStyle" Target="../diagrams/quickStyle6.xml"/><Relationship Id="rId9" Type="http://schemas.openxmlformats.org/officeDocument/2006/relationships/diagramQuickStyle" Target="../diagrams/quickStyle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8.xml"/><Relationship Id="rId3" Type="http://schemas.openxmlformats.org/officeDocument/2006/relationships/image" Target="../media/image24.png"/><Relationship Id="rId7" Type="http://schemas.openxmlformats.org/officeDocument/2006/relationships/diagramColors" Target="../diagrams/colors8.xm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8.xml"/><Relationship Id="rId5" Type="http://schemas.openxmlformats.org/officeDocument/2006/relationships/diagramLayout" Target="../diagrams/layout8.xml"/><Relationship Id="rId4" Type="http://schemas.openxmlformats.org/officeDocument/2006/relationships/diagramData" Target="../diagrams/data8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 rot="21420000">
            <a:off x="648034" y="3284266"/>
            <a:ext cx="8302610" cy="602552"/>
          </a:xfrm>
        </p:spPr>
        <p:txBody>
          <a:bodyPr>
            <a:noAutofit/>
          </a:bodyPr>
          <a:lstStyle/>
          <a:p>
            <a:r>
              <a:rPr lang="es-MX" sz="4000" dirty="0" smtClean="0"/>
              <a:t>Presupuesto de compras</a:t>
            </a:r>
            <a:endParaRPr lang="es-MX" sz="4000" dirty="0"/>
          </a:p>
        </p:txBody>
      </p:sp>
      <p:sp>
        <p:nvSpPr>
          <p:cNvPr id="4" name="Subtítulo 3"/>
          <p:cNvSpPr>
            <a:spLocks noGrp="1"/>
          </p:cNvSpPr>
          <p:nvPr>
            <p:ph type="subTitle" idx="1"/>
          </p:nvPr>
        </p:nvSpPr>
        <p:spPr>
          <a:xfrm rot="21420000">
            <a:off x="1211661" y="4720398"/>
            <a:ext cx="9755187" cy="550333"/>
          </a:xfrm>
        </p:spPr>
        <p:txBody>
          <a:bodyPr/>
          <a:lstStyle/>
          <a:p>
            <a:r>
              <a:rPr lang="es-MX" dirty="0" smtClean="0">
                <a:solidFill>
                  <a:schemeClr val="bg1"/>
                </a:solidFill>
              </a:rPr>
              <a:t>Dra. en c. a. </a:t>
            </a:r>
            <a:r>
              <a:rPr lang="es-MX" dirty="0" err="1" smtClean="0">
                <a:solidFill>
                  <a:schemeClr val="bg1"/>
                </a:solidFill>
              </a:rPr>
              <a:t>laura</a:t>
            </a:r>
            <a:r>
              <a:rPr lang="es-MX" dirty="0" smtClean="0">
                <a:solidFill>
                  <a:schemeClr val="bg1"/>
                </a:solidFill>
              </a:rPr>
              <a:t> angélica Décaro Santiago</a:t>
            </a:r>
          </a:p>
          <a:p>
            <a:r>
              <a:rPr lang="es-MX" dirty="0" smtClean="0">
                <a:solidFill>
                  <a:schemeClr val="bg1"/>
                </a:solidFill>
              </a:rPr>
              <a:t>Septiembre 2018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5" name="CuadroTexto 4"/>
          <p:cNvSpPr txBox="1"/>
          <p:nvPr/>
        </p:nvSpPr>
        <p:spPr>
          <a:xfrm rot="21411458">
            <a:off x="4451684" y="232247"/>
            <a:ext cx="584734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>
                <a:latin typeface="Aharoni" panose="02010803020104030203" pitchFamily="2" charset="-79"/>
                <a:cs typeface="Aharoni" panose="02010803020104030203" pitchFamily="2" charset="-79"/>
              </a:rPr>
              <a:t>Centro Universitario UAEM Zumpango</a:t>
            </a:r>
          </a:p>
          <a:p>
            <a:pPr algn="ctr"/>
            <a:r>
              <a:rPr lang="es-MX" sz="2800" dirty="0" smtClean="0">
                <a:latin typeface="Aharoni" panose="02010803020104030203" pitchFamily="2" charset="-79"/>
                <a:cs typeface="Aharoni" panose="02010803020104030203" pitchFamily="2" charset="-79"/>
              </a:rPr>
              <a:t>Licenciatura en Administración</a:t>
            </a:r>
            <a:endParaRPr lang="es-MX" sz="28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10864516" y="4776537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MX" dirty="0" smtClean="0"/>
          </a:p>
          <a:p>
            <a:endParaRPr lang="es-MX" dirty="0"/>
          </a:p>
        </p:txBody>
      </p:sp>
      <p:sp>
        <p:nvSpPr>
          <p:cNvPr id="7" name="CuadroTexto 6"/>
          <p:cNvSpPr txBox="1"/>
          <p:nvPr/>
        </p:nvSpPr>
        <p:spPr>
          <a:xfrm rot="21317622">
            <a:off x="1407695" y="2011796"/>
            <a:ext cx="735129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6000" dirty="0" smtClean="0"/>
              <a:t>PRESUPUESTOS</a:t>
            </a:r>
            <a:endParaRPr lang="es-MX" sz="6000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255873">
            <a:off x="637955" y="73020"/>
            <a:ext cx="2623368" cy="221901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70468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47164" y="222161"/>
            <a:ext cx="10396882" cy="1151965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 smtClean="0"/>
              <a:t>Consideraciones para iniciar el presupuesto </a:t>
            </a:r>
            <a:r>
              <a:rPr lang="es-MX" smtClean="0"/>
              <a:t>de compras</a:t>
            </a:r>
            <a:endParaRPr lang="es-MX" dirty="0"/>
          </a:p>
        </p:txBody>
      </p:sp>
      <p:graphicFrame>
        <p:nvGraphicFramePr>
          <p:cNvPr id="8" name="Marcador de contenido 7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96499456"/>
              </p:ext>
            </p:extLst>
          </p:nvPr>
        </p:nvGraphicFramePr>
        <p:xfrm>
          <a:off x="1058610" y="1997243"/>
          <a:ext cx="9890127" cy="32846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98332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47164" y="222161"/>
            <a:ext cx="10396882" cy="1151965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 smtClean="0"/>
              <a:t>Consideraciones para iniciar el presupuesto </a:t>
            </a:r>
            <a:r>
              <a:rPr lang="es-MX" smtClean="0"/>
              <a:t>de compras</a:t>
            </a:r>
            <a:endParaRPr lang="es-MX" dirty="0"/>
          </a:p>
        </p:txBody>
      </p:sp>
      <p:graphicFrame>
        <p:nvGraphicFramePr>
          <p:cNvPr id="8" name="Marcador de contenido 7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559993351"/>
              </p:ext>
            </p:extLst>
          </p:nvPr>
        </p:nvGraphicFramePr>
        <p:xfrm>
          <a:off x="1395494" y="2009274"/>
          <a:ext cx="9769811" cy="31865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8294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47164" y="222161"/>
            <a:ext cx="10396882" cy="1151965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 smtClean="0"/>
              <a:t>Consideraciones para iniciar el presupuesto de compras</a:t>
            </a:r>
            <a:endParaRPr lang="es-MX" dirty="0"/>
          </a:p>
        </p:txBody>
      </p:sp>
      <p:graphicFrame>
        <p:nvGraphicFramePr>
          <p:cNvPr id="8" name="Marcador de contenido 7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258050047"/>
              </p:ext>
            </p:extLst>
          </p:nvPr>
        </p:nvGraphicFramePr>
        <p:xfrm>
          <a:off x="781883" y="2418347"/>
          <a:ext cx="10262163" cy="25969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66528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77517" y="0"/>
            <a:ext cx="10396882" cy="1151965"/>
          </a:xfrm>
        </p:spPr>
        <p:txBody>
          <a:bodyPr/>
          <a:lstStyle/>
          <a:p>
            <a:r>
              <a:rPr lang="es-MX" dirty="0" smtClean="0"/>
              <a:t>MODELO ABC</a:t>
            </a:r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411" y="1151965"/>
            <a:ext cx="7567862" cy="4924122"/>
          </a:xfrm>
          <a:prstGeom prst="rect">
            <a:avLst/>
          </a:prstGeom>
        </p:spPr>
      </p:pic>
      <p:sp>
        <p:nvSpPr>
          <p:cNvPr id="6" name="Llamada rectangular redondeada 5"/>
          <p:cNvSpPr/>
          <p:nvPr/>
        </p:nvSpPr>
        <p:spPr>
          <a:xfrm>
            <a:off x="8145380" y="493295"/>
            <a:ext cx="3250126" cy="3019926"/>
          </a:xfrm>
          <a:prstGeom prst="wedgeRoundRectCallout">
            <a:avLst>
              <a:gd name="adj1" fmla="val -110061"/>
              <a:gd name="adj2" fmla="val 11219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latin typeface="Aharoni" panose="02010803020104030203" pitchFamily="2" charset="-79"/>
                <a:cs typeface="Aharoni" panose="02010803020104030203" pitchFamily="2" charset="-79"/>
              </a:rPr>
              <a:t>Este método ayuda a identificar qué componentes deben ser presupuestados con más detalle y cuidado</a:t>
            </a:r>
            <a:endParaRPr lang="es-MX" sz="24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207912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801" y="479535"/>
            <a:ext cx="10396882" cy="1151965"/>
          </a:xfrm>
        </p:spPr>
        <p:txBody>
          <a:bodyPr/>
          <a:lstStyle/>
          <a:p>
            <a:r>
              <a:rPr lang="es-MX" dirty="0" smtClean="0"/>
              <a:t>PRINCIPIO DE PARETO</a:t>
            </a:r>
            <a:endParaRPr lang="es-MX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70804" y="1631500"/>
            <a:ext cx="3184627" cy="485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CuadroTexto 4"/>
          <p:cNvSpPr txBox="1"/>
          <p:nvPr/>
        </p:nvSpPr>
        <p:spPr>
          <a:xfrm>
            <a:off x="5558589" y="2021305"/>
            <a:ext cx="552409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800" dirty="0" smtClean="0">
                <a:latin typeface="Aharoni" panose="02010803020104030203" pitchFamily="2" charset="-79"/>
                <a:cs typeface="Aharoni" panose="02010803020104030203" pitchFamily="2" charset="-79"/>
              </a:rPr>
              <a:t>Aplicando el principio de Pareto se puede determinar trabajar con precisión el 20% de los componentes que aportan el 80% del valor; y con aproximaciones el 80% de los componentes que aportan el 20% del valor</a:t>
            </a:r>
            <a:endParaRPr lang="es-MX" sz="28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097115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1043843" y="147034"/>
            <a:ext cx="10396882" cy="1151965"/>
          </a:xfrm>
        </p:spPr>
        <p:txBody>
          <a:bodyPr>
            <a:normAutofit/>
          </a:bodyPr>
          <a:lstStyle/>
          <a:p>
            <a:r>
              <a:rPr lang="es-MX" dirty="0" smtClean="0"/>
              <a:t>inventarios</a:t>
            </a:r>
            <a:endParaRPr lang="es-MX" dirty="0"/>
          </a:p>
        </p:txBody>
      </p:sp>
      <p:pic>
        <p:nvPicPr>
          <p:cNvPr id="2050" name="Picture 2" descr="Resultado de imagen para maestr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485" y="998620"/>
            <a:ext cx="10720136" cy="5829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uadroTexto 4"/>
          <p:cNvSpPr txBox="1"/>
          <p:nvPr/>
        </p:nvSpPr>
        <p:spPr>
          <a:xfrm>
            <a:off x="1675671" y="1466470"/>
            <a:ext cx="6349392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También debes considerar  si la empresa tiene inventarios de materia prima.</a:t>
            </a:r>
          </a:p>
          <a:p>
            <a:r>
              <a:rPr lang="es-MX" sz="2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 la respuesta es afirmativa:  </a:t>
            </a:r>
          </a:p>
          <a:p>
            <a:r>
              <a:rPr lang="es-MX" sz="2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Entonces verifica de qué forma  es conveniente  hacer las compras. </a:t>
            </a:r>
          </a:p>
          <a:p>
            <a:endParaRPr lang="es-MX" sz="26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 órdenes de compra</a:t>
            </a:r>
          </a:p>
          <a:p>
            <a:r>
              <a:rPr lang="es-MX" sz="2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constante o inconstante </a:t>
            </a:r>
          </a:p>
          <a:p>
            <a:r>
              <a:rPr lang="es-MX" sz="2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 mantener</a:t>
            </a:r>
          </a:p>
          <a:p>
            <a:r>
              <a:rPr lang="es-MX" sz="2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s-MX" sz="2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onstante los inventarios</a:t>
            </a:r>
          </a:p>
          <a:p>
            <a:endParaRPr lang="es-MX" sz="26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MX" sz="2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1932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53453" y="0"/>
            <a:ext cx="10396882" cy="1151965"/>
          </a:xfrm>
        </p:spPr>
        <p:txBody>
          <a:bodyPr/>
          <a:lstStyle/>
          <a:p>
            <a:r>
              <a:rPr lang="es-MX" dirty="0" smtClean="0"/>
              <a:t>DECISIÓN</a:t>
            </a:r>
            <a:endParaRPr lang="es-MX" dirty="0"/>
          </a:p>
        </p:txBody>
      </p:sp>
      <p:sp>
        <p:nvSpPr>
          <p:cNvPr id="4" name="CuadroTexto 3"/>
          <p:cNvSpPr txBox="1"/>
          <p:nvPr/>
        </p:nvSpPr>
        <p:spPr>
          <a:xfrm>
            <a:off x="445168" y="1151965"/>
            <a:ext cx="241834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800" dirty="0" smtClean="0">
                <a:latin typeface="Aharoni" panose="02010803020104030203" pitchFamily="2" charset="-79"/>
                <a:cs typeface="Aharoni" panose="02010803020104030203" pitchFamily="2" charset="-79"/>
              </a:rPr>
              <a:t>Un análisis importante para tomar dicha decisión es identificar los costo de la orden y los costos de almacenaje.</a:t>
            </a:r>
            <a:endParaRPr lang="es-MX" sz="28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8724494" y="2138554"/>
            <a:ext cx="277769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800" dirty="0" smtClean="0">
                <a:latin typeface="Aharoni" panose="02010803020104030203" pitchFamily="2" charset="-79"/>
                <a:cs typeface="Aharoni" panose="02010803020104030203" pitchFamily="2" charset="-79"/>
              </a:rPr>
              <a:t>Así también el tiempo que transcurren entre la orden y el surtido.</a:t>
            </a:r>
            <a:endParaRPr lang="es-MX" sz="28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pic>
        <p:nvPicPr>
          <p:cNvPr id="6" name="Picture 2" descr="Resultado de imagen para balanz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0526" y="1449095"/>
            <a:ext cx="5007432" cy="2849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2890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haroni" panose="02010803020104030203" pitchFamily="2" charset="-79"/>
                <a:cs typeface="Aharoni" panose="02010803020104030203" pitchFamily="2" charset="-79"/>
              </a:rPr>
              <a:t>MODELO</a:t>
            </a:r>
            <a:r>
              <a:rPr lang="es-MX" dirty="0" smtClean="0"/>
              <a:t> DE CANTIDAD FIJA</a:t>
            </a:r>
            <a:endParaRPr lang="es-MX" dirty="0"/>
          </a:p>
        </p:txBody>
      </p:sp>
      <p:sp>
        <p:nvSpPr>
          <p:cNvPr id="4" name="3 CuadroTexto"/>
          <p:cNvSpPr txBox="1">
            <a:spLocks noGrp="1"/>
          </p:cNvSpPr>
          <p:nvPr>
            <p:ph sz="quarter" idx="13"/>
          </p:nvPr>
        </p:nvSpPr>
        <p:spPr>
          <a:xfrm>
            <a:off x="685801" y="2083478"/>
            <a:ext cx="5859378" cy="29341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es-MX" sz="2000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Modelo de Cantidad Fija de Orden </a:t>
            </a:r>
            <a:r>
              <a:rPr lang="es-MX" sz="2000" dirty="0" smtClean="0">
                <a:latin typeface="Aharoni" panose="02010803020104030203" pitchFamily="2" charset="-79"/>
                <a:cs typeface="Aharoni" panose="02010803020104030203" pitchFamily="2" charset="-79"/>
              </a:rPr>
              <a:t>(Cantidad económica de la orden EOQ)</a:t>
            </a:r>
          </a:p>
          <a:p>
            <a:endParaRPr lang="es-MX" sz="2000" dirty="0"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marL="0" indent="0">
              <a:buNone/>
            </a:pPr>
            <a:r>
              <a:rPr lang="es-MX" sz="2000" dirty="0" smtClean="0">
                <a:latin typeface="Aharoni" panose="02010803020104030203" pitchFamily="2" charset="-79"/>
                <a:cs typeface="Aharoni" panose="02010803020104030203" pitchFamily="2" charset="-79"/>
              </a:rPr>
              <a:t>Busca tener los artículos disponibles a lo largo de un año, por lo que existen  varias ordenes considerando el volumen y los tiempos.</a:t>
            </a:r>
            <a:endParaRPr lang="es-MX" sz="20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grpSp>
        <p:nvGrpSpPr>
          <p:cNvPr id="5" name="32 Grupo"/>
          <p:cNvGrpSpPr/>
          <p:nvPr/>
        </p:nvGrpSpPr>
        <p:grpSpPr>
          <a:xfrm>
            <a:off x="6545179" y="1612230"/>
            <a:ext cx="4922785" cy="3579059"/>
            <a:chOff x="357158" y="1214422"/>
            <a:chExt cx="5500726" cy="3214710"/>
          </a:xfrm>
        </p:grpSpPr>
        <p:sp>
          <p:nvSpPr>
            <p:cNvPr id="6" name="31 Rectángulo"/>
            <p:cNvSpPr/>
            <p:nvPr/>
          </p:nvSpPr>
          <p:spPr>
            <a:xfrm>
              <a:off x="357158" y="1214422"/>
              <a:ext cx="5500726" cy="3214710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grpSp>
          <p:nvGrpSpPr>
            <p:cNvPr id="7" name="30 Grupo"/>
            <p:cNvGrpSpPr/>
            <p:nvPr/>
          </p:nvGrpSpPr>
          <p:grpSpPr>
            <a:xfrm>
              <a:off x="500034" y="1357298"/>
              <a:ext cx="5214974" cy="2928958"/>
              <a:chOff x="1285852" y="1428736"/>
              <a:chExt cx="5214974" cy="2928958"/>
            </a:xfrm>
          </p:grpSpPr>
          <p:sp>
            <p:nvSpPr>
              <p:cNvPr id="8" name="29 Rectángulo"/>
              <p:cNvSpPr/>
              <p:nvPr/>
            </p:nvSpPr>
            <p:spPr>
              <a:xfrm>
                <a:off x="1285852" y="1428736"/>
                <a:ext cx="5214974" cy="2928958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9" name="18 Rectángulo"/>
              <p:cNvSpPr/>
              <p:nvPr/>
            </p:nvSpPr>
            <p:spPr>
              <a:xfrm>
                <a:off x="1714480" y="2928934"/>
                <a:ext cx="4500594" cy="357190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grpSp>
            <p:nvGrpSpPr>
              <p:cNvPr id="10" name="19 Grupo"/>
              <p:cNvGrpSpPr/>
              <p:nvPr/>
            </p:nvGrpSpPr>
            <p:grpSpPr>
              <a:xfrm>
                <a:off x="2000232" y="1785926"/>
                <a:ext cx="4000528" cy="1428760"/>
                <a:chOff x="2000232" y="1785926"/>
                <a:chExt cx="4000528" cy="1428760"/>
              </a:xfrm>
            </p:grpSpPr>
            <p:grpSp>
              <p:nvGrpSpPr>
                <p:cNvPr id="16" name="8 Grupo"/>
                <p:cNvGrpSpPr/>
                <p:nvPr/>
              </p:nvGrpSpPr>
              <p:grpSpPr>
                <a:xfrm>
                  <a:off x="2000232" y="1785926"/>
                  <a:ext cx="1000132" cy="1428760"/>
                  <a:chOff x="2000232" y="1785926"/>
                  <a:chExt cx="1000132" cy="1428760"/>
                </a:xfrm>
              </p:grpSpPr>
              <p:cxnSp>
                <p:nvCxnSpPr>
                  <p:cNvPr id="26" name="4 Conector recto"/>
                  <p:cNvCxnSpPr/>
                  <p:nvPr/>
                </p:nvCxnSpPr>
                <p:spPr>
                  <a:xfrm rot="5400000">
                    <a:off x="1286646" y="2499512"/>
                    <a:ext cx="1428760" cy="1588"/>
                  </a:xfrm>
                  <a:prstGeom prst="line">
                    <a:avLst/>
                  </a:prstGeom>
                </p:spPr>
                <p:style>
                  <a:lnRef idx="3">
                    <a:schemeClr val="accent2"/>
                  </a:lnRef>
                  <a:fillRef idx="0">
                    <a:schemeClr val="accent2"/>
                  </a:fillRef>
                  <a:effectRef idx="2">
                    <a:schemeClr val="accent2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" name="6 Conector recto"/>
                  <p:cNvCxnSpPr/>
                  <p:nvPr/>
                </p:nvCxnSpPr>
                <p:spPr>
                  <a:xfrm rot="16200000" flipH="1">
                    <a:off x="1785918" y="2000240"/>
                    <a:ext cx="1428760" cy="1000132"/>
                  </a:xfrm>
                  <a:prstGeom prst="line">
                    <a:avLst/>
                  </a:prstGeom>
                </p:spPr>
                <p:style>
                  <a:lnRef idx="3">
                    <a:schemeClr val="accent2"/>
                  </a:lnRef>
                  <a:fillRef idx="0">
                    <a:schemeClr val="accent2"/>
                  </a:fillRef>
                  <a:effectRef idx="2">
                    <a:schemeClr val="accent2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7" name="9 Grupo"/>
                <p:cNvGrpSpPr/>
                <p:nvPr/>
              </p:nvGrpSpPr>
              <p:grpSpPr>
                <a:xfrm>
                  <a:off x="3000364" y="1785926"/>
                  <a:ext cx="1000132" cy="1428760"/>
                  <a:chOff x="2000232" y="1785926"/>
                  <a:chExt cx="1000132" cy="1428760"/>
                </a:xfrm>
              </p:grpSpPr>
              <p:cxnSp>
                <p:nvCxnSpPr>
                  <p:cNvPr id="24" name="10 Conector recto"/>
                  <p:cNvCxnSpPr/>
                  <p:nvPr/>
                </p:nvCxnSpPr>
                <p:spPr>
                  <a:xfrm rot="5400000">
                    <a:off x="1286646" y="2499512"/>
                    <a:ext cx="1428760" cy="1588"/>
                  </a:xfrm>
                  <a:prstGeom prst="line">
                    <a:avLst/>
                  </a:prstGeom>
                </p:spPr>
                <p:style>
                  <a:lnRef idx="3">
                    <a:schemeClr val="accent2"/>
                  </a:lnRef>
                  <a:fillRef idx="0">
                    <a:schemeClr val="accent2"/>
                  </a:fillRef>
                  <a:effectRef idx="2">
                    <a:schemeClr val="accent2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" name="11 Conector recto"/>
                  <p:cNvCxnSpPr/>
                  <p:nvPr/>
                </p:nvCxnSpPr>
                <p:spPr>
                  <a:xfrm rot="16200000" flipH="1">
                    <a:off x="1785918" y="2000240"/>
                    <a:ext cx="1428760" cy="1000132"/>
                  </a:xfrm>
                  <a:prstGeom prst="line">
                    <a:avLst/>
                  </a:prstGeom>
                </p:spPr>
                <p:style>
                  <a:lnRef idx="3">
                    <a:schemeClr val="accent2"/>
                  </a:lnRef>
                  <a:fillRef idx="0">
                    <a:schemeClr val="accent2"/>
                  </a:fillRef>
                  <a:effectRef idx="2">
                    <a:schemeClr val="accent2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8" name="12 Grupo"/>
                <p:cNvGrpSpPr/>
                <p:nvPr/>
              </p:nvGrpSpPr>
              <p:grpSpPr>
                <a:xfrm>
                  <a:off x="4000496" y="1785926"/>
                  <a:ext cx="1000132" cy="1428760"/>
                  <a:chOff x="2000232" y="1785926"/>
                  <a:chExt cx="1000132" cy="1428760"/>
                </a:xfrm>
              </p:grpSpPr>
              <p:cxnSp>
                <p:nvCxnSpPr>
                  <p:cNvPr id="22" name="13 Conector recto"/>
                  <p:cNvCxnSpPr/>
                  <p:nvPr/>
                </p:nvCxnSpPr>
                <p:spPr>
                  <a:xfrm rot="5400000">
                    <a:off x="1286646" y="2499512"/>
                    <a:ext cx="1428760" cy="1588"/>
                  </a:xfrm>
                  <a:prstGeom prst="line">
                    <a:avLst/>
                  </a:prstGeom>
                </p:spPr>
                <p:style>
                  <a:lnRef idx="3">
                    <a:schemeClr val="accent2"/>
                  </a:lnRef>
                  <a:fillRef idx="0">
                    <a:schemeClr val="accent2"/>
                  </a:fillRef>
                  <a:effectRef idx="2">
                    <a:schemeClr val="accent2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" name="14 Conector recto"/>
                  <p:cNvCxnSpPr/>
                  <p:nvPr/>
                </p:nvCxnSpPr>
                <p:spPr>
                  <a:xfrm rot="16200000" flipH="1">
                    <a:off x="1785918" y="2000240"/>
                    <a:ext cx="1428760" cy="1000132"/>
                  </a:xfrm>
                  <a:prstGeom prst="line">
                    <a:avLst/>
                  </a:prstGeom>
                </p:spPr>
                <p:style>
                  <a:lnRef idx="3">
                    <a:schemeClr val="accent2"/>
                  </a:lnRef>
                  <a:fillRef idx="0">
                    <a:schemeClr val="accent2"/>
                  </a:fillRef>
                  <a:effectRef idx="2">
                    <a:schemeClr val="accent2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9" name="15 Grupo"/>
                <p:cNvGrpSpPr/>
                <p:nvPr/>
              </p:nvGrpSpPr>
              <p:grpSpPr>
                <a:xfrm>
                  <a:off x="5000628" y="1785926"/>
                  <a:ext cx="1000132" cy="1428760"/>
                  <a:chOff x="2000232" y="1785926"/>
                  <a:chExt cx="1000132" cy="1428760"/>
                </a:xfrm>
              </p:grpSpPr>
              <p:cxnSp>
                <p:nvCxnSpPr>
                  <p:cNvPr id="20" name="16 Conector recto"/>
                  <p:cNvCxnSpPr/>
                  <p:nvPr/>
                </p:nvCxnSpPr>
                <p:spPr>
                  <a:xfrm rot="5400000">
                    <a:off x="1286646" y="2499512"/>
                    <a:ext cx="1428760" cy="1588"/>
                  </a:xfrm>
                  <a:prstGeom prst="line">
                    <a:avLst/>
                  </a:prstGeom>
                </p:spPr>
                <p:style>
                  <a:lnRef idx="3">
                    <a:schemeClr val="accent2"/>
                  </a:lnRef>
                  <a:fillRef idx="0">
                    <a:schemeClr val="accent2"/>
                  </a:fillRef>
                  <a:effectRef idx="2">
                    <a:schemeClr val="accent2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" name="17 Conector recto"/>
                  <p:cNvCxnSpPr/>
                  <p:nvPr/>
                </p:nvCxnSpPr>
                <p:spPr>
                  <a:xfrm rot="16200000" flipH="1">
                    <a:off x="1785918" y="2000240"/>
                    <a:ext cx="1428760" cy="1000132"/>
                  </a:xfrm>
                  <a:prstGeom prst="line">
                    <a:avLst/>
                  </a:prstGeom>
                </p:spPr>
                <p:style>
                  <a:lnRef idx="3">
                    <a:schemeClr val="accent2"/>
                  </a:lnRef>
                  <a:fillRef idx="0">
                    <a:schemeClr val="accent2"/>
                  </a:fillRef>
                  <a:effectRef idx="2">
                    <a:schemeClr val="accent2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11" name="20 CuadroTexto"/>
              <p:cNvSpPr txBox="1"/>
              <p:nvPr/>
            </p:nvSpPr>
            <p:spPr>
              <a:xfrm>
                <a:off x="1357290" y="2928934"/>
                <a:ext cx="214314" cy="3317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MX" b="1" dirty="0" smtClean="0">
                    <a:solidFill>
                      <a:srgbClr val="00B0F0"/>
                    </a:solidFill>
                    <a:latin typeface="Aharoni" panose="02010803020104030203" pitchFamily="2" charset="-79"/>
                    <a:cs typeface="Aharoni" panose="02010803020104030203" pitchFamily="2" charset="-79"/>
                  </a:rPr>
                  <a:t>R</a:t>
                </a:r>
                <a:endParaRPr lang="es-MX" b="1" dirty="0">
                  <a:solidFill>
                    <a:srgbClr val="00B0F0"/>
                  </a:solidFill>
                  <a:latin typeface="Aharoni" panose="02010803020104030203" pitchFamily="2" charset="-79"/>
                  <a:cs typeface="Aharoni" panose="02010803020104030203" pitchFamily="2" charset="-79"/>
                </a:endParaRPr>
              </a:p>
            </p:txBody>
          </p:sp>
          <p:sp>
            <p:nvSpPr>
              <p:cNvPr id="12" name="21 CuadroTexto"/>
              <p:cNvSpPr txBox="1"/>
              <p:nvPr/>
            </p:nvSpPr>
            <p:spPr>
              <a:xfrm>
                <a:off x="2571736" y="1928802"/>
                <a:ext cx="214314" cy="3317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MX" b="1" dirty="0" smtClean="0">
                    <a:solidFill>
                      <a:srgbClr val="00B0F0"/>
                    </a:solidFill>
                    <a:latin typeface="Aharoni" panose="02010803020104030203" pitchFamily="2" charset="-79"/>
                    <a:cs typeface="Aharoni" panose="02010803020104030203" pitchFamily="2" charset="-79"/>
                  </a:rPr>
                  <a:t>Q</a:t>
                </a:r>
                <a:endParaRPr lang="es-MX" b="1" dirty="0">
                  <a:solidFill>
                    <a:srgbClr val="00B0F0"/>
                  </a:solidFill>
                  <a:latin typeface="Aharoni" panose="02010803020104030203" pitchFamily="2" charset="-79"/>
                  <a:cs typeface="Aharoni" panose="02010803020104030203" pitchFamily="2" charset="-79"/>
                </a:endParaRPr>
              </a:p>
            </p:txBody>
          </p:sp>
          <p:cxnSp>
            <p:nvCxnSpPr>
              <p:cNvPr id="13" name="23 Conector recto"/>
              <p:cNvCxnSpPr/>
              <p:nvPr/>
            </p:nvCxnSpPr>
            <p:spPr>
              <a:xfrm rot="5400000">
                <a:off x="2358216" y="3356768"/>
                <a:ext cx="857256" cy="1588"/>
              </a:xfrm>
              <a:prstGeom prst="line">
                <a:avLst/>
              </a:prstGeom>
              <a:ln>
                <a:prstDash val="dash"/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24 Conector recto"/>
              <p:cNvCxnSpPr/>
              <p:nvPr/>
            </p:nvCxnSpPr>
            <p:spPr>
              <a:xfrm rot="5400000">
                <a:off x="2679687" y="3463925"/>
                <a:ext cx="642942" cy="1588"/>
              </a:xfrm>
              <a:prstGeom prst="line">
                <a:avLst/>
              </a:prstGeom>
              <a:ln>
                <a:prstDash val="dash"/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27 CuadroTexto"/>
              <p:cNvSpPr txBox="1"/>
              <p:nvPr/>
            </p:nvSpPr>
            <p:spPr>
              <a:xfrm>
                <a:off x="2786050" y="3929066"/>
                <a:ext cx="357190" cy="3317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MX" b="1" dirty="0" smtClean="0">
                    <a:solidFill>
                      <a:srgbClr val="00B0F0"/>
                    </a:solidFill>
                    <a:latin typeface="Aharoni" panose="02010803020104030203" pitchFamily="2" charset="-79"/>
                    <a:cs typeface="Aharoni" panose="02010803020104030203" pitchFamily="2" charset="-79"/>
                  </a:rPr>
                  <a:t>L</a:t>
                </a:r>
                <a:endParaRPr lang="es-MX" b="1" dirty="0">
                  <a:solidFill>
                    <a:srgbClr val="00B0F0"/>
                  </a:solidFill>
                  <a:latin typeface="Aharoni" panose="02010803020104030203" pitchFamily="2" charset="-79"/>
                  <a:cs typeface="Aharoni" panose="02010803020104030203" pitchFamily="2" charset="-79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13275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683625" y="83717"/>
            <a:ext cx="10396882" cy="1151965"/>
          </a:xfrm>
        </p:spPr>
        <p:txBody>
          <a:bodyPr/>
          <a:lstStyle/>
          <a:p>
            <a:r>
              <a:rPr lang="es-MX" dirty="0" smtClean="0">
                <a:latin typeface="Aharoni" panose="02010803020104030203" pitchFamily="2" charset="-79"/>
                <a:cs typeface="Aharoni" panose="02010803020104030203" pitchFamily="2" charset="-79"/>
              </a:rPr>
              <a:t>MODELO</a:t>
            </a:r>
            <a:r>
              <a:rPr lang="es-MX" dirty="0" smtClean="0"/>
              <a:t> DE CANTIDAD FIJA</a:t>
            </a:r>
            <a:endParaRPr lang="es-MX" dirty="0"/>
          </a:p>
        </p:txBody>
      </p:sp>
      <p:sp>
        <p:nvSpPr>
          <p:cNvPr id="5" name="3 Elipse"/>
          <p:cNvSpPr/>
          <p:nvPr/>
        </p:nvSpPr>
        <p:spPr>
          <a:xfrm>
            <a:off x="248297" y="1208429"/>
            <a:ext cx="5959998" cy="270183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800" dirty="0" smtClean="0">
                <a:latin typeface="Aharoni" panose="02010803020104030203" pitchFamily="2" charset="-79"/>
                <a:cs typeface="Aharoni" panose="02010803020104030203" pitchFamily="2" charset="-79"/>
              </a:rPr>
              <a:t>Cantidad optiman de la orden =  (2DS/H) ^ (1/2)</a:t>
            </a:r>
            <a:endParaRPr lang="es-MX" sz="28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8301045" y="1208429"/>
            <a:ext cx="3000396" cy="47149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Aharoni" panose="02010803020104030203" pitchFamily="2" charset="-79"/>
                <a:cs typeface="Aharoni" panose="02010803020104030203" pitchFamily="2" charset="-79"/>
              </a:rPr>
              <a:t>Demanda anual (D)</a:t>
            </a:r>
          </a:p>
          <a:p>
            <a:pPr algn="ctr"/>
            <a:endParaRPr lang="es-MX" dirty="0" smtClean="0"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algn="ctr"/>
            <a:r>
              <a:rPr lang="es-MX" dirty="0" smtClean="0">
                <a:latin typeface="Aharoni" panose="02010803020104030203" pitchFamily="2" charset="-79"/>
                <a:cs typeface="Aharoni" panose="02010803020104030203" pitchFamily="2" charset="-79"/>
              </a:rPr>
              <a:t>Demanda promedio diario (d)</a:t>
            </a:r>
          </a:p>
          <a:p>
            <a:pPr algn="ctr"/>
            <a:endParaRPr lang="es-MX" dirty="0" smtClean="0"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algn="ctr"/>
            <a:r>
              <a:rPr lang="es-MX" dirty="0" smtClean="0">
                <a:latin typeface="Aharoni" panose="02010803020104030203" pitchFamily="2" charset="-79"/>
                <a:cs typeface="Aharoni" panose="02010803020104030203" pitchFamily="2" charset="-79"/>
              </a:rPr>
              <a:t>Costo de la orden (S)</a:t>
            </a:r>
          </a:p>
          <a:p>
            <a:pPr algn="ctr"/>
            <a:endParaRPr lang="es-MX" dirty="0" smtClean="0"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algn="ctr"/>
            <a:r>
              <a:rPr lang="es-MX" dirty="0" smtClean="0">
                <a:latin typeface="Aharoni" panose="02010803020104030203" pitchFamily="2" charset="-79"/>
                <a:cs typeface="Aharoni" panose="02010803020104030203" pitchFamily="2" charset="-79"/>
              </a:rPr>
              <a:t>Costos por mantener el inventario (H)</a:t>
            </a:r>
          </a:p>
          <a:p>
            <a:pPr algn="ctr"/>
            <a:endParaRPr lang="es-MX" dirty="0" smtClean="0"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algn="ctr"/>
            <a:r>
              <a:rPr lang="es-MX" dirty="0" smtClean="0">
                <a:latin typeface="Aharoni" panose="02010803020104030203" pitchFamily="2" charset="-79"/>
                <a:cs typeface="Aharoni" panose="02010803020104030203" pitchFamily="2" charset="-79"/>
              </a:rPr>
              <a:t>Tiempo de espera (L)</a:t>
            </a:r>
          </a:p>
          <a:p>
            <a:pPr algn="ctr"/>
            <a:endParaRPr lang="es-MX" dirty="0" smtClean="0"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algn="ctr"/>
            <a:r>
              <a:rPr lang="es-MX" dirty="0" smtClean="0">
                <a:latin typeface="Aharoni" panose="02010803020104030203" pitchFamily="2" charset="-79"/>
                <a:cs typeface="Aharoni" panose="02010803020104030203" pitchFamily="2" charset="-79"/>
              </a:rPr>
              <a:t>Costo de oportunidad (c)</a:t>
            </a:r>
            <a:endParaRPr lang="es-MX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4 Elipse"/>
          <p:cNvSpPr/>
          <p:nvPr/>
        </p:nvSpPr>
        <p:spPr>
          <a:xfrm>
            <a:off x="2969023" y="3260558"/>
            <a:ext cx="4791345" cy="21055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800" dirty="0" smtClean="0">
                <a:latin typeface="Aharoni" panose="02010803020104030203" pitchFamily="2" charset="-79"/>
                <a:cs typeface="Aharoni" panose="02010803020104030203" pitchFamily="2" charset="-79"/>
              </a:rPr>
              <a:t>Punto de reordenamiento=  </a:t>
            </a:r>
            <a:r>
              <a:rPr lang="es-MX" sz="2800" dirty="0" err="1" smtClean="0">
                <a:latin typeface="Aharoni" panose="02010803020104030203" pitchFamily="2" charset="-79"/>
                <a:cs typeface="Aharoni" panose="02010803020104030203" pitchFamily="2" charset="-79"/>
              </a:rPr>
              <a:t>dL</a:t>
            </a:r>
            <a:endParaRPr lang="es-MX" sz="28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906443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7673" y="168442"/>
            <a:ext cx="10828421" cy="1151965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MODELO DE LA CANTIDAD ECONÓMICA DE LA ORDEN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2410" y="947915"/>
            <a:ext cx="9396664" cy="5331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9290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82053" y="216569"/>
            <a:ext cx="10396882" cy="1151965"/>
          </a:xfrm>
        </p:spPr>
        <p:txBody>
          <a:bodyPr/>
          <a:lstStyle/>
          <a:p>
            <a:r>
              <a:rPr lang="es-MX" dirty="0" smtClean="0"/>
              <a:t>guion</a:t>
            </a:r>
            <a:endParaRPr lang="es-MX" dirty="0"/>
          </a:p>
        </p:txBody>
      </p:sp>
      <p:sp>
        <p:nvSpPr>
          <p:cNvPr id="4" name="CuadroTexto 3"/>
          <p:cNvSpPr txBox="1"/>
          <p:nvPr/>
        </p:nvSpPr>
        <p:spPr>
          <a:xfrm>
            <a:off x="553453" y="1368534"/>
            <a:ext cx="10828421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000" dirty="0" smtClean="0">
                <a:latin typeface="Aharoni" panose="02010803020104030203" pitchFamily="2" charset="-79"/>
                <a:cs typeface="Aharoni" panose="02010803020104030203" pitchFamily="2" charset="-79"/>
              </a:rPr>
              <a:t>La Unidad de Aprendizaje de presupuestos es una UA obligatoria de la Licenciatura en Administración. Está bajo 10 crédito y pertenece al núcleo sustantivo, </a:t>
            </a:r>
            <a:r>
              <a:rPr lang="es-MX" sz="2000" dirty="0">
                <a:latin typeface="Aharoni" panose="02010803020104030203" pitchFamily="2" charset="-79"/>
                <a:cs typeface="Aharoni" panose="02010803020104030203" pitchFamily="2" charset="-79"/>
              </a:rPr>
              <a:t>como lo marca el </a:t>
            </a:r>
            <a:r>
              <a:rPr lang="es-MX" sz="2000" dirty="0" smtClean="0">
                <a:latin typeface="Aharoni" panose="02010803020104030203" pitchFamily="2" charset="-79"/>
                <a:cs typeface="Aharoni" panose="02010803020104030203" pitchFamily="2" charset="-79"/>
              </a:rPr>
              <a:t>programa. </a:t>
            </a:r>
            <a:r>
              <a:rPr lang="es-MX" sz="2000" dirty="0" smtClean="0">
                <a:latin typeface="Aharoni" panose="02010803020104030203" pitchFamily="2" charset="-79"/>
                <a:cs typeface="Aharoni" panose="02010803020104030203" pitchFamily="2" charset="-79"/>
              </a:rPr>
              <a:t>El objetivo recae en la elaboración de presupuestos y control de sus diferentes componentes para las entidades económicas</a:t>
            </a:r>
            <a:r>
              <a:rPr lang="es-MX" sz="2000" dirty="0" smtClean="0">
                <a:latin typeface="Aharoni" panose="02010803020104030203" pitchFamily="2" charset="-79"/>
                <a:cs typeface="Aharoni" panose="02010803020104030203" pitchFamily="2" charset="-79"/>
              </a:rPr>
              <a:t>.</a:t>
            </a:r>
          </a:p>
          <a:p>
            <a:pPr algn="just"/>
            <a:r>
              <a:rPr lang="es-MX" sz="2000" dirty="0" smtClean="0">
                <a:latin typeface="Aharoni" panose="02010803020104030203" pitchFamily="2" charset="-79"/>
                <a:cs typeface="Aharoni" panose="02010803020104030203" pitchFamily="2" charset="-79"/>
              </a:rPr>
              <a:t>También es relevante mencionar que para las próximas generaciones las UA de presupuestos y contabilidad de costos se fusionan en la UA Contabilidad de costos y presupuestos, y al igual que el programa ya mencionado, la Unidad 3 contempla la construcción y practica del presupuesto. Este nuevo programa es obligatorio dentro del núcleo básico con 7 créditos.</a:t>
            </a:r>
            <a:endParaRPr lang="es-MX" sz="2000" dirty="0" smtClean="0"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algn="just"/>
            <a:endParaRPr lang="es-MX" sz="2000" dirty="0"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algn="just"/>
            <a:r>
              <a:rPr lang="es-MX" sz="2000" dirty="0" smtClean="0">
                <a:latin typeface="Aharoni" panose="02010803020104030203" pitchFamily="2" charset="-79"/>
                <a:cs typeface="Aharoni" panose="02010803020104030203" pitchFamily="2" charset="-79"/>
              </a:rPr>
              <a:t>Específicamente la Unidad 3 </a:t>
            </a:r>
            <a:r>
              <a:rPr lang="es-MX" sz="2000" dirty="0" smtClean="0">
                <a:latin typeface="Aharoni" panose="02010803020104030203" pitchFamily="2" charset="-79"/>
                <a:cs typeface="Aharoni" panose="02010803020104030203" pitchFamily="2" charset="-79"/>
              </a:rPr>
              <a:t>se enfoca en practicar y estructurar los presupuestos como instrumentos de planeación, para elaborar el presupuesto maestro; siendo el presupuesto de compras uno de los presupuestos más relevantes, pues otorga información sobre las salidas de dinero, especialmente de materias primas.</a:t>
            </a:r>
          </a:p>
          <a:p>
            <a:r>
              <a:rPr lang="es-MX" dirty="0"/>
              <a:t>	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705819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801" y="685801"/>
            <a:ext cx="10396882" cy="926432"/>
          </a:xfrm>
        </p:spPr>
        <p:txBody>
          <a:bodyPr/>
          <a:lstStyle/>
          <a:p>
            <a:r>
              <a:rPr lang="es-MX" dirty="0" smtClean="0"/>
              <a:t>COSTO TOTAL DEL CEO</a:t>
            </a:r>
            <a:endParaRPr lang="es-MX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010111381"/>
              </p:ext>
            </p:extLst>
          </p:nvPr>
        </p:nvGraphicFramePr>
        <p:xfrm>
          <a:off x="685800" y="2063750"/>
          <a:ext cx="3789947" cy="3311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Marcador de contenid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04581739"/>
              </p:ext>
            </p:extLst>
          </p:nvPr>
        </p:nvGraphicFramePr>
        <p:xfrm>
          <a:off x="6481010" y="1955465"/>
          <a:ext cx="3789947" cy="3311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6" name="Cruz 5"/>
          <p:cNvSpPr/>
          <p:nvPr/>
        </p:nvSpPr>
        <p:spPr>
          <a:xfrm>
            <a:off x="4860758" y="3031958"/>
            <a:ext cx="1275347" cy="1118937"/>
          </a:xfrm>
          <a:prstGeom prst="plus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98617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PUNTO EQUILIBRIO CE0</a:t>
            </a:r>
            <a:endParaRPr lang="es-MX" dirty="0"/>
          </a:p>
        </p:txBody>
      </p:sp>
      <p:sp>
        <p:nvSpPr>
          <p:cNvPr id="4" name="5 Rectángulo"/>
          <p:cNvSpPr/>
          <p:nvPr/>
        </p:nvSpPr>
        <p:spPr>
          <a:xfrm>
            <a:off x="4670975" y="2216532"/>
            <a:ext cx="5256584" cy="108012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800" dirty="0" smtClean="0"/>
              <a:t>Costos de mantenimiento =                           Costos de reabastecimientos</a:t>
            </a:r>
          </a:p>
        </p:txBody>
      </p:sp>
      <p:sp>
        <p:nvSpPr>
          <p:cNvPr id="5" name="6 Rectángulo"/>
          <p:cNvSpPr/>
          <p:nvPr/>
        </p:nvSpPr>
        <p:spPr>
          <a:xfrm>
            <a:off x="4742983" y="3675419"/>
            <a:ext cx="5184576" cy="172819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600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(Q*/2) x CM= F x (T/Q*)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745958" y="2526632"/>
            <a:ext cx="316430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800" dirty="0" smtClean="0"/>
              <a:t>Altos inventarios se traducen en altos costos de mantenimiento. </a:t>
            </a: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3768960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93273"/>
            <a:ext cx="9199777" cy="3624382"/>
          </a:xfrm>
          <a:prstGeom prst="rect">
            <a:avLst/>
          </a:prstGeom>
        </p:spPr>
      </p:pic>
      <p:sp>
        <p:nvSpPr>
          <p:cNvPr id="5" name="Llamada rectangular 4"/>
          <p:cNvSpPr/>
          <p:nvPr/>
        </p:nvSpPr>
        <p:spPr>
          <a:xfrm>
            <a:off x="9821909" y="2081305"/>
            <a:ext cx="2120709" cy="2410692"/>
          </a:xfrm>
          <a:prstGeom prst="wedgeRectCallout">
            <a:avLst>
              <a:gd name="adj1" fmla="val -173751"/>
              <a:gd name="adj2" fmla="val 4440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No pierda de vista la forma en que se expresa la información para hacer los cálculos necesarios en el proceso.</a:t>
            </a: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Resultado de imagen para maestr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4041" y="4491997"/>
            <a:ext cx="3408577" cy="1908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685801" y="441308"/>
            <a:ext cx="10396882" cy="1151965"/>
          </a:xfrm>
        </p:spPr>
        <p:txBody>
          <a:bodyPr/>
          <a:lstStyle/>
          <a:p>
            <a:r>
              <a:rPr lang="es-MX" dirty="0" smtClean="0"/>
              <a:t>datos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351555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1043843" y="147034"/>
            <a:ext cx="10396882" cy="1151965"/>
          </a:xfrm>
        </p:spPr>
        <p:txBody>
          <a:bodyPr>
            <a:normAutofit/>
          </a:bodyPr>
          <a:lstStyle/>
          <a:p>
            <a:r>
              <a:rPr lang="es-MX" dirty="0" smtClean="0"/>
              <a:t>DATOS</a:t>
            </a:r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748" y="1980395"/>
            <a:ext cx="11210925" cy="1866900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1043843" y="4353059"/>
            <a:ext cx="10006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/>
              <a:t>* No pierda de vista como se expresan las unidades de medida</a:t>
            </a:r>
            <a:r>
              <a:rPr lang="es-MX" dirty="0" smtClean="0"/>
              <a:t>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492712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5520" y="2149619"/>
            <a:ext cx="4495242" cy="3683145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4444516"/>
            <a:ext cx="2119745" cy="2200038"/>
          </a:xfrm>
          <a:prstGeom prst="rect">
            <a:avLst/>
          </a:prstGeom>
        </p:spPr>
      </p:pic>
      <p:sp>
        <p:nvSpPr>
          <p:cNvPr id="6" name="Llamada ovalada 5"/>
          <p:cNvSpPr/>
          <p:nvPr/>
        </p:nvSpPr>
        <p:spPr>
          <a:xfrm>
            <a:off x="1316182" y="1468581"/>
            <a:ext cx="5129338" cy="2743200"/>
          </a:xfrm>
          <a:prstGeom prst="wedgeEllipseCallout">
            <a:avLst>
              <a:gd name="adj1" fmla="val -38230"/>
              <a:gd name="adj2" fmla="val 70581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800" dirty="0" smtClean="0"/>
              <a:t>Recuerda que algunos componentes pueden solicitarse bajo ordenes de compra constante y otros no.</a:t>
            </a:r>
            <a:endParaRPr lang="es-MX" sz="2800" dirty="0"/>
          </a:p>
        </p:txBody>
      </p:sp>
      <p:sp>
        <p:nvSpPr>
          <p:cNvPr id="7" name="Elipse 6"/>
          <p:cNvSpPr/>
          <p:nvPr/>
        </p:nvSpPr>
        <p:spPr>
          <a:xfrm>
            <a:off x="9227127" y="3560618"/>
            <a:ext cx="1274618" cy="29094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Título 1"/>
          <p:cNvSpPr txBox="1">
            <a:spLocks/>
          </p:cNvSpPr>
          <p:nvPr/>
        </p:nvSpPr>
        <p:spPr>
          <a:xfrm>
            <a:off x="1043843" y="147034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kern="1200" cap="all" baseline="0">
                <a:solidFill>
                  <a:schemeClr val="accent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s-MX" dirty="0" smtClean="0"/>
              <a:t>DATOS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701560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11016" y="-36048"/>
            <a:ext cx="10396882" cy="1151965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 smtClean="0"/>
              <a:t>Inicio del presupuesto de compras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>
          <a:xfrm>
            <a:off x="653484" y="1206860"/>
            <a:ext cx="10394707" cy="666925"/>
          </a:xfrm>
        </p:spPr>
        <p:txBody>
          <a:bodyPr>
            <a:noAutofit/>
          </a:bodyPr>
          <a:lstStyle/>
          <a:p>
            <a:r>
              <a:rPr lang="es-MX" dirty="0" smtClean="0">
                <a:latin typeface="Aharoni" panose="02010803020104030203" pitchFamily="2" charset="-79"/>
                <a:cs typeface="Aharoni" panose="02010803020104030203" pitchFamily="2" charset="-79"/>
              </a:rPr>
              <a:t>Para iniciar el presupuesto de compras, necesitamos el presupuesto de producción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540" y="2117860"/>
            <a:ext cx="10039350" cy="2890191"/>
          </a:xfrm>
          <a:prstGeom prst="rect">
            <a:avLst/>
          </a:prstGeom>
        </p:spPr>
      </p:pic>
      <p:sp>
        <p:nvSpPr>
          <p:cNvPr id="10" name="CuadroTexto 9"/>
          <p:cNvSpPr txBox="1"/>
          <p:nvPr/>
        </p:nvSpPr>
        <p:spPr>
          <a:xfrm>
            <a:off x="5159137" y="837528"/>
            <a:ext cx="39538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u="sng" dirty="0" smtClean="0"/>
              <a:t>EJEMPLO “PRODUCTO A”</a:t>
            </a:r>
            <a:endParaRPr lang="es-MX" u="sng" dirty="0"/>
          </a:p>
        </p:txBody>
      </p:sp>
      <p:sp>
        <p:nvSpPr>
          <p:cNvPr id="11" name="Rectángulo 10"/>
          <p:cNvSpPr/>
          <p:nvPr/>
        </p:nvSpPr>
        <p:spPr>
          <a:xfrm>
            <a:off x="653484" y="5183436"/>
            <a:ext cx="1095441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000" dirty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NOTA: En este ejercicio tome en cuenta que la producción es constante</a:t>
            </a:r>
            <a:r>
              <a:rPr lang="es-MX" sz="1400" dirty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52389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-1348884" y="-90137"/>
            <a:ext cx="10396882" cy="1151965"/>
          </a:xfrm>
        </p:spPr>
        <p:txBody>
          <a:bodyPr/>
          <a:lstStyle/>
          <a:p>
            <a:pPr algn="ctr"/>
            <a:r>
              <a:rPr lang="es-MX" dirty="0" smtClean="0"/>
              <a:t>Presupuesto de compras</a:t>
            </a:r>
            <a:endParaRPr lang="es-MX" dirty="0"/>
          </a:p>
        </p:txBody>
      </p:sp>
      <p:sp>
        <p:nvSpPr>
          <p:cNvPr id="6" name="Marcador de contenido 2"/>
          <p:cNvSpPr txBox="1">
            <a:spLocks/>
          </p:cNvSpPr>
          <p:nvPr/>
        </p:nvSpPr>
        <p:spPr>
          <a:xfrm>
            <a:off x="503172" y="1108971"/>
            <a:ext cx="10394707" cy="10576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20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8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s-MX" sz="1700" dirty="0" smtClean="0">
                <a:latin typeface="Aharoni" panose="02010803020104030203" pitchFamily="2" charset="-79"/>
                <a:cs typeface="Aharoni" panose="02010803020104030203" pitchFamily="2" charset="-79"/>
              </a:rPr>
              <a:t>Posteriormente determinamos el número de piezas que requerimos del componente “1” para lograr  el presupuesto de producción.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172" y="2166649"/>
            <a:ext cx="10934556" cy="2405351"/>
          </a:xfrm>
          <a:prstGeom prst="rect">
            <a:avLst/>
          </a:prstGeom>
        </p:spPr>
      </p:pic>
      <p:sp>
        <p:nvSpPr>
          <p:cNvPr id="8" name="Llamada rectangular 7"/>
          <p:cNvSpPr/>
          <p:nvPr/>
        </p:nvSpPr>
        <p:spPr>
          <a:xfrm>
            <a:off x="8383560" y="4909259"/>
            <a:ext cx="2926723" cy="1128285"/>
          </a:xfrm>
          <a:prstGeom prst="wedgeRectCallout">
            <a:avLst>
              <a:gd name="adj1" fmla="val -192155"/>
              <a:gd name="adj2" fmla="val -159047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2529 x 4 componentes </a:t>
            </a:r>
            <a:endParaRPr lang="es-MX" dirty="0"/>
          </a:p>
        </p:txBody>
      </p:sp>
      <p:sp>
        <p:nvSpPr>
          <p:cNvPr id="10" name="CuadroTexto 9"/>
          <p:cNvSpPr txBox="1"/>
          <p:nvPr/>
        </p:nvSpPr>
        <p:spPr>
          <a:xfrm>
            <a:off x="8920972" y="739639"/>
            <a:ext cx="39538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u="sng" dirty="0" smtClean="0"/>
              <a:t>EJEMPLO “PRODUCTO A”</a:t>
            </a:r>
            <a:endParaRPr lang="es-MX" u="sng" dirty="0"/>
          </a:p>
        </p:txBody>
      </p:sp>
    </p:spTree>
    <p:extLst>
      <p:ext uri="{BB962C8B-B14F-4D97-AF65-F5344CB8AC3E}">
        <p14:creationId xmlns:p14="http://schemas.microsoft.com/office/powerpoint/2010/main" val="734131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-1160994" y="-26767"/>
            <a:ext cx="10396882" cy="1151965"/>
          </a:xfrm>
        </p:spPr>
        <p:txBody>
          <a:bodyPr/>
          <a:lstStyle/>
          <a:p>
            <a:pPr algn="ctr"/>
            <a:r>
              <a:rPr lang="es-MX" dirty="0" smtClean="0"/>
              <a:t>Presupuesto de compras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>
          <a:xfrm>
            <a:off x="775952" y="955590"/>
            <a:ext cx="10394707" cy="666925"/>
          </a:xfrm>
        </p:spPr>
        <p:txBody>
          <a:bodyPr>
            <a:normAutofit fontScale="85000" lnSpcReduction="10000"/>
          </a:bodyPr>
          <a:lstStyle/>
          <a:p>
            <a:r>
              <a:rPr lang="es-MX" dirty="0" smtClean="0">
                <a:latin typeface="Aharoni" panose="02010803020104030203" pitchFamily="2" charset="-79"/>
                <a:cs typeface="Aharoni" panose="02010803020104030203" pitchFamily="2" charset="-79"/>
              </a:rPr>
              <a:t>Tome en cuenta que para el componente “1” del producto “a” se busca ordenes de compra contantes. Por lo tanto: </a:t>
            </a:r>
          </a:p>
        </p:txBody>
      </p:sp>
      <p:sp>
        <p:nvSpPr>
          <p:cNvPr id="10" name="CuadroTexto 9"/>
          <p:cNvSpPr txBox="1"/>
          <p:nvPr/>
        </p:nvSpPr>
        <p:spPr>
          <a:xfrm>
            <a:off x="8238186" y="364550"/>
            <a:ext cx="39538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u="sng" dirty="0" smtClean="0"/>
              <a:t>EJEMPLO “PRODUCTO A”</a:t>
            </a:r>
            <a:endParaRPr lang="es-MX" u="sng" dirty="0"/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7434" y="1622515"/>
            <a:ext cx="10563225" cy="3888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5773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-1799821" y="-120490"/>
            <a:ext cx="10396882" cy="1151965"/>
          </a:xfrm>
        </p:spPr>
        <p:txBody>
          <a:bodyPr/>
          <a:lstStyle/>
          <a:p>
            <a:pPr algn="ctr"/>
            <a:r>
              <a:rPr lang="es-MX" dirty="0" smtClean="0"/>
              <a:t>cálculos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>
          <a:xfrm>
            <a:off x="775952" y="955590"/>
            <a:ext cx="10394707" cy="666925"/>
          </a:xfrm>
        </p:spPr>
        <p:txBody>
          <a:bodyPr>
            <a:noAutofit/>
          </a:bodyPr>
          <a:lstStyle/>
          <a:p>
            <a:r>
              <a:rPr lang="es-MX" dirty="0" smtClean="0">
                <a:latin typeface="Aharoni" panose="02010803020104030203" pitchFamily="2" charset="-79"/>
                <a:cs typeface="Aharoni" panose="02010803020104030203" pitchFamily="2" charset="-79"/>
              </a:rPr>
              <a:t>Tome en cuenta que para el componente “1” del producto “a” se busca ordenes de compra contantes. Por lo tanto: </a:t>
            </a:r>
          </a:p>
        </p:txBody>
      </p:sp>
      <p:sp>
        <p:nvSpPr>
          <p:cNvPr id="10" name="CuadroTexto 9"/>
          <p:cNvSpPr txBox="1"/>
          <p:nvPr/>
        </p:nvSpPr>
        <p:spPr>
          <a:xfrm>
            <a:off x="6800046" y="331319"/>
            <a:ext cx="39538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u="sng" dirty="0" smtClean="0"/>
              <a:t>EJEMPLO “PRODUCTO A”</a:t>
            </a:r>
            <a:endParaRPr lang="es-MX" u="sng" dirty="0"/>
          </a:p>
        </p:txBody>
      </p:sp>
      <p:sp>
        <p:nvSpPr>
          <p:cNvPr id="9" name="Rectángulo redondeado 8"/>
          <p:cNvSpPr/>
          <p:nvPr/>
        </p:nvSpPr>
        <p:spPr>
          <a:xfrm>
            <a:off x="459758" y="2107554"/>
            <a:ext cx="10848687" cy="3341267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 smtClean="0"/>
          </a:p>
          <a:p>
            <a:pPr algn="ctr"/>
            <a:endParaRPr lang="es-MX" dirty="0"/>
          </a:p>
          <a:p>
            <a:pPr algn="ctr"/>
            <a:endParaRPr lang="es-MX" dirty="0" smtClean="0"/>
          </a:p>
          <a:p>
            <a:pPr algn="ctr"/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Suma de piezas requeridas de todo el año = 121, 383</a:t>
            </a:r>
          </a:p>
          <a:p>
            <a:pPr algn="ctr"/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Piezas que se requieren comprar en el año = piezas de todo el año +inventario final –inventario inicial</a:t>
            </a:r>
          </a:p>
          <a:p>
            <a:pPr algn="ctr"/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Piezas que se requieren comprar en el año =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121,383+100-50</a:t>
            </a:r>
          </a:p>
          <a:p>
            <a:pPr algn="ctr"/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Piezas que se requieren comprar en el año = 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121,433</a:t>
            </a:r>
          </a:p>
          <a:p>
            <a:pPr algn="ctr"/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Piezas que se requieren comprar en el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mes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= 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121,433 /12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MX" dirty="0" smtClean="0"/>
          </a:p>
          <a:p>
            <a:pPr algn="ctr"/>
            <a:endParaRPr lang="es-MX" dirty="0"/>
          </a:p>
          <a:p>
            <a:pPr algn="ctr"/>
            <a:endParaRPr lang="es-MX" dirty="0"/>
          </a:p>
          <a:p>
            <a:pPr algn="ctr"/>
            <a:endParaRPr lang="es-MX" dirty="0" smtClean="0"/>
          </a:p>
          <a:p>
            <a:pPr algn="ctr"/>
            <a:r>
              <a:rPr lang="es-MX" dirty="0" smtClean="0"/>
              <a:t>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6171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1087" y="1906073"/>
            <a:ext cx="7248525" cy="3179494"/>
          </a:xfrm>
          <a:prstGeom prst="rect">
            <a:avLst/>
          </a:prstGeom>
        </p:spPr>
      </p:pic>
      <p:sp>
        <p:nvSpPr>
          <p:cNvPr id="4" name="Título 1"/>
          <p:cNvSpPr txBox="1">
            <a:spLocks/>
          </p:cNvSpPr>
          <p:nvPr/>
        </p:nvSpPr>
        <p:spPr>
          <a:xfrm>
            <a:off x="-1167354" y="-57928"/>
            <a:ext cx="10396882" cy="1151965"/>
          </a:xfrm>
          <a:prstGeom prst="rect">
            <a:avLst/>
          </a:prstGeom>
          <a:ln w="28575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kern="1200" cap="all" baseline="0">
                <a:solidFill>
                  <a:schemeClr val="accent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dirty="0" smtClean="0"/>
              <a:t>Inventarios final e inicial</a:t>
            </a:r>
            <a:endParaRPr lang="es-MX" dirty="0"/>
          </a:p>
        </p:txBody>
      </p:sp>
      <p:sp>
        <p:nvSpPr>
          <p:cNvPr id="5" name="CuadroTexto 4"/>
          <p:cNvSpPr txBox="1"/>
          <p:nvPr/>
        </p:nvSpPr>
        <p:spPr>
          <a:xfrm>
            <a:off x="8754107" y="499793"/>
            <a:ext cx="39538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u="sng" dirty="0" smtClean="0"/>
              <a:t>EJEMPLO “PRODUCTO A”</a:t>
            </a:r>
            <a:endParaRPr lang="es-MX" u="sng" dirty="0"/>
          </a:p>
        </p:txBody>
      </p:sp>
      <p:sp>
        <p:nvSpPr>
          <p:cNvPr id="7" name="Proceso 6"/>
          <p:cNvSpPr/>
          <p:nvPr/>
        </p:nvSpPr>
        <p:spPr>
          <a:xfrm>
            <a:off x="3398620" y="1152460"/>
            <a:ext cx="6943115" cy="47027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Colocamos el inventario inicial de la hoja de DATOS</a:t>
            </a: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Conector angular 8"/>
          <p:cNvCxnSpPr/>
          <p:nvPr/>
        </p:nvCxnSpPr>
        <p:spPr>
          <a:xfrm>
            <a:off x="4031087" y="1811687"/>
            <a:ext cx="2962141" cy="1648496"/>
          </a:xfrm>
          <a:prstGeom prst="bentConnector3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ángulo 9"/>
          <p:cNvSpPr/>
          <p:nvPr/>
        </p:nvSpPr>
        <p:spPr>
          <a:xfrm>
            <a:off x="83012" y="1983345"/>
            <a:ext cx="3361386" cy="39280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Inventario final = Compras-piezas requeridas + Inv. Inicial</a:t>
            </a:r>
          </a:p>
          <a:p>
            <a:pPr algn="ctr"/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Inventario final = 10,119 - 10,115 + 50</a:t>
            </a:r>
          </a:p>
          <a:p>
            <a:pPr algn="ctr"/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Inventario final = 54</a:t>
            </a: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" name="Conector angular 11"/>
          <p:cNvCxnSpPr/>
          <p:nvPr/>
        </p:nvCxnSpPr>
        <p:spPr>
          <a:xfrm flipV="1">
            <a:off x="3444398" y="3947373"/>
            <a:ext cx="3235597" cy="960723"/>
          </a:xfrm>
          <a:prstGeom prst="bentConnector3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0987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13611" y="255728"/>
            <a:ext cx="10396882" cy="1151965"/>
          </a:xfrm>
        </p:spPr>
        <p:txBody>
          <a:bodyPr/>
          <a:lstStyle/>
          <a:p>
            <a:r>
              <a:rPr lang="es-MX" dirty="0" smtClean="0"/>
              <a:t>índice</a:t>
            </a:r>
            <a:endParaRPr lang="es-MX" dirty="0"/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4106183"/>
              </p:ext>
            </p:extLst>
          </p:nvPr>
        </p:nvGraphicFramePr>
        <p:xfrm>
          <a:off x="1467852" y="1263312"/>
          <a:ext cx="9107905" cy="49810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304359"/>
                <a:gridCol w="1803546"/>
              </a:tblGrid>
              <a:tr h="341993">
                <a:tc>
                  <a:txBody>
                    <a:bodyPr/>
                    <a:lstStyle/>
                    <a:p>
                      <a:pPr algn="l" fontAlgn="b"/>
                      <a:r>
                        <a:rPr lang="es-MX" sz="2000" u="none" strike="noStrike" dirty="0">
                          <a:effectLst/>
                        </a:rPr>
                        <a:t>TEMA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u="none" strike="noStrike" dirty="0">
                          <a:effectLst/>
                        </a:rPr>
                        <a:t>PÁGINA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41993">
                <a:tc>
                  <a:txBody>
                    <a:bodyPr/>
                    <a:lstStyle/>
                    <a:p>
                      <a:pPr algn="l" fontAlgn="b"/>
                      <a:r>
                        <a:rPr lang="es-MX" sz="2000" u="none" strike="noStrike">
                          <a:effectLst/>
                        </a:rPr>
                        <a:t>Introducción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u="none" strike="noStrike" dirty="0">
                          <a:effectLst/>
                        </a:rPr>
                        <a:t>5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41993">
                <a:tc>
                  <a:txBody>
                    <a:bodyPr/>
                    <a:lstStyle/>
                    <a:p>
                      <a:pPr algn="l" fontAlgn="b"/>
                      <a:r>
                        <a:rPr lang="es-MX" sz="2000" u="none" strike="noStrike">
                          <a:effectLst/>
                        </a:rPr>
                        <a:t>Objetivo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u="none" strike="noStrike" dirty="0">
                          <a:effectLst/>
                        </a:rPr>
                        <a:t>6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41993">
                <a:tc>
                  <a:txBody>
                    <a:bodyPr/>
                    <a:lstStyle/>
                    <a:p>
                      <a:pPr algn="l" fontAlgn="b"/>
                      <a:r>
                        <a:rPr lang="es-MX" sz="2000" u="none" strike="noStrike">
                          <a:effectLst/>
                        </a:rPr>
                        <a:t>Presupuesto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u="none" strike="noStrike" dirty="0">
                          <a:effectLst/>
                        </a:rPr>
                        <a:t>7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41993">
                <a:tc>
                  <a:txBody>
                    <a:bodyPr/>
                    <a:lstStyle/>
                    <a:p>
                      <a:pPr algn="l" fontAlgn="b"/>
                      <a:r>
                        <a:rPr lang="es-MX" sz="2000" u="none" strike="noStrike" dirty="0">
                          <a:effectLst/>
                        </a:rPr>
                        <a:t>Tipos de presupuesto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u="none" strike="noStrike" dirty="0">
                          <a:effectLst/>
                        </a:rPr>
                        <a:t>8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41993">
                <a:tc>
                  <a:txBody>
                    <a:bodyPr/>
                    <a:lstStyle/>
                    <a:p>
                      <a:pPr algn="l" fontAlgn="b"/>
                      <a:r>
                        <a:rPr lang="es-MX" sz="2000" u="none" strike="noStrike">
                          <a:effectLst/>
                        </a:rPr>
                        <a:t>Presupuestos previos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u="none" strike="noStrike" dirty="0">
                          <a:effectLst/>
                        </a:rPr>
                        <a:t>9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535171">
                <a:tc>
                  <a:txBody>
                    <a:bodyPr/>
                    <a:lstStyle/>
                    <a:p>
                      <a:pPr algn="l" fontAlgn="b"/>
                      <a:r>
                        <a:rPr lang="es-MX" sz="2000" u="none" strike="noStrike" dirty="0">
                          <a:effectLst/>
                        </a:rPr>
                        <a:t>Consideraciones para iniciar el presupuesto de ventas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u="none" strike="noStrike" dirty="0">
                          <a:effectLst/>
                        </a:rPr>
                        <a:t>10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41993">
                <a:tc>
                  <a:txBody>
                    <a:bodyPr/>
                    <a:lstStyle/>
                    <a:p>
                      <a:pPr algn="l" fontAlgn="b"/>
                      <a:r>
                        <a:rPr lang="es-MX" sz="2000" u="none" strike="noStrike">
                          <a:effectLst/>
                        </a:rPr>
                        <a:t>Modelo ABC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u="none" strike="noStrike" dirty="0">
                          <a:effectLst/>
                        </a:rPr>
                        <a:t>13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41993">
                <a:tc>
                  <a:txBody>
                    <a:bodyPr/>
                    <a:lstStyle/>
                    <a:p>
                      <a:pPr algn="l" fontAlgn="b"/>
                      <a:r>
                        <a:rPr lang="es-MX" sz="2000" u="none" strike="noStrike">
                          <a:effectLst/>
                        </a:rPr>
                        <a:t>Principio de Pareto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u="none" strike="noStrike" dirty="0">
                          <a:effectLst/>
                        </a:rPr>
                        <a:t>14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41993">
                <a:tc>
                  <a:txBody>
                    <a:bodyPr/>
                    <a:lstStyle/>
                    <a:p>
                      <a:pPr algn="l" fontAlgn="b"/>
                      <a:r>
                        <a:rPr lang="es-MX" sz="2000" u="none" strike="noStrike">
                          <a:effectLst/>
                        </a:rPr>
                        <a:t>Inventarios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u="none" strike="noStrike" dirty="0">
                          <a:effectLst/>
                        </a:rPr>
                        <a:t>15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41993">
                <a:tc>
                  <a:txBody>
                    <a:bodyPr/>
                    <a:lstStyle/>
                    <a:p>
                      <a:pPr algn="l" fontAlgn="b"/>
                      <a:r>
                        <a:rPr lang="es-MX" sz="2000" u="none" strike="noStrike">
                          <a:effectLst/>
                        </a:rPr>
                        <a:t>Decisión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u="none" strike="noStrike" dirty="0">
                          <a:effectLst/>
                        </a:rPr>
                        <a:t>16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41993">
                <a:tc>
                  <a:txBody>
                    <a:bodyPr/>
                    <a:lstStyle/>
                    <a:p>
                      <a:pPr algn="l" fontAlgn="b"/>
                      <a:r>
                        <a:rPr lang="es-MX" sz="2000" u="none" strike="noStrike">
                          <a:effectLst/>
                        </a:rPr>
                        <a:t>Modelo de cantidad fija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u="none" strike="noStrike" dirty="0">
                          <a:effectLst/>
                        </a:rPr>
                        <a:t>17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41993">
                <a:tc>
                  <a:txBody>
                    <a:bodyPr/>
                    <a:lstStyle/>
                    <a:p>
                      <a:pPr algn="l" fontAlgn="b"/>
                      <a:r>
                        <a:rPr lang="es-MX" sz="2000" u="none" strike="noStrike">
                          <a:effectLst/>
                        </a:rPr>
                        <a:t>Modelo de cantidad económica de la orden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u="none" strike="noStrike" dirty="0">
                          <a:effectLst/>
                        </a:rPr>
                        <a:t>19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41993">
                <a:tc>
                  <a:txBody>
                    <a:bodyPr/>
                    <a:lstStyle/>
                    <a:p>
                      <a:pPr algn="l" fontAlgn="b"/>
                      <a:r>
                        <a:rPr lang="es-MX" sz="2000" u="none" strike="noStrike">
                          <a:effectLst/>
                        </a:rPr>
                        <a:t>Costo total del CEO </a:t>
                      </a:r>
                      <a:endParaRPr lang="es-MX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u="none" strike="noStrike" dirty="0">
                          <a:effectLst/>
                        </a:rPr>
                        <a:t>20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24811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6919" y="2016596"/>
            <a:ext cx="7181850" cy="2743200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8891892" y="319941"/>
            <a:ext cx="39538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u="sng" dirty="0" smtClean="0"/>
              <a:t>EJEMPLO “PRODUCTO A”</a:t>
            </a:r>
            <a:endParaRPr lang="es-MX" u="sng" dirty="0"/>
          </a:p>
        </p:txBody>
      </p:sp>
      <p:sp>
        <p:nvSpPr>
          <p:cNvPr id="7" name="Proceso 6"/>
          <p:cNvSpPr/>
          <p:nvPr/>
        </p:nvSpPr>
        <p:spPr>
          <a:xfrm>
            <a:off x="3115286" y="1062534"/>
            <a:ext cx="7638574" cy="470278"/>
          </a:xfrm>
          <a:prstGeom prst="flowChartProcess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El inventario final de enero es el inicial de febrero. Y jalemos formula</a:t>
            </a: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Conector angular 8"/>
          <p:cNvCxnSpPr>
            <a:stCxn id="7" idx="2"/>
          </p:cNvCxnSpPr>
          <p:nvPr/>
        </p:nvCxnSpPr>
        <p:spPr>
          <a:xfrm rot="16200000" flipH="1">
            <a:off x="6731142" y="1736242"/>
            <a:ext cx="1753405" cy="1346543"/>
          </a:xfrm>
          <a:prstGeom prst="bentConnector3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ángulo 9"/>
          <p:cNvSpPr/>
          <p:nvPr/>
        </p:nvSpPr>
        <p:spPr>
          <a:xfrm>
            <a:off x="399245" y="1906073"/>
            <a:ext cx="3361386" cy="3928057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Desplazamos la formula:</a:t>
            </a:r>
          </a:p>
          <a:p>
            <a:pPr algn="ctr"/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Inventario final = Compras-piezas requeridas + Inv. Inicial</a:t>
            </a:r>
          </a:p>
          <a:p>
            <a:pPr algn="ctr"/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MX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OBSERVE COMO LOS INVENTARIOS NO SON CONSTANTES</a:t>
            </a:r>
          </a:p>
          <a:p>
            <a:pPr algn="ctr"/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" name="Conector angular 11"/>
          <p:cNvCxnSpPr/>
          <p:nvPr/>
        </p:nvCxnSpPr>
        <p:spPr>
          <a:xfrm flipV="1">
            <a:off x="3398620" y="3490175"/>
            <a:ext cx="4448906" cy="1004553"/>
          </a:xfrm>
          <a:prstGeom prst="bentConnector3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ítulo 1"/>
          <p:cNvSpPr txBox="1">
            <a:spLocks/>
          </p:cNvSpPr>
          <p:nvPr/>
        </p:nvSpPr>
        <p:spPr>
          <a:xfrm>
            <a:off x="-545578" y="27135"/>
            <a:ext cx="10396882" cy="1151965"/>
          </a:xfrm>
          <a:prstGeom prst="rect">
            <a:avLst/>
          </a:prstGeom>
          <a:ln w="28575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kern="1200" cap="all" baseline="0">
                <a:solidFill>
                  <a:schemeClr val="accent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dirty="0" smtClean="0"/>
              <a:t>Inventarios final e inicial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203810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n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5315" y="3593206"/>
            <a:ext cx="6185034" cy="326479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-1201683" y="-68228"/>
            <a:ext cx="10396882" cy="1151965"/>
          </a:xfrm>
        </p:spPr>
        <p:txBody>
          <a:bodyPr/>
          <a:lstStyle/>
          <a:p>
            <a:pPr algn="ctr"/>
            <a:r>
              <a:rPr lang="es-MX" dirty="0" smtClean="0"/>
              <a:t>Inventarios constantes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>
          <a:xfrm>
            <a:off x="775952" y="955590"/>
            <a:ext cx="10394707" cy="666925"/>
          </a:xfrm>
        </p:spPr>
        <p:txBody>
          <a:bodyPr>
            <a:normAutofit fontScale="85000" lnSpcReduction="10000"/>
          </a:bodyPr>
          <a:lstStyle/>
          <a:p>
            <a:r>
              <a:rPr lang="es-MX" dirty="0" smtClean="0">
                <a:latin typeface="Aharoni" panose="02010803020104030203" pitchFamily="2" charset="-79"/>
                <a:cs typeface="Aharoni" panose="02010803020104030203" pitchFamily="2" charset="-79"/>
              </a:rPr>
              <a:t>Tome en cuenta que para el componente “2” del producto “a”  </a:t>
            </a:r>
            <a:r>
              <a:rPr lang="es-MX" dirty="0" smtClean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no</a:t>
            </a:r>
            <a:r>
              <a:rPr lang="es-MX" dirty="0" smtClean="0">
                <a:latin typeface="Aharoni" panose="02010803020104030203" pitchFamily="2" charset="-79"/>
                <a:cs typeface="Aharoni" panose="02010803020104030203" pitchFamily="2" charset="-79"/>
              </a:rPr>
              <a:t> se busca ordenes de compra contantes.  ES DECIR LOS INVENTARIOS SERÁN CONSTANTES Por lo tanto: </a:t>
            </a:r>
          </a:p>
        </p:txBody>
      </p:sp>
      <p:sp>
        <p:nvSpPr>
          <p:cNvPr id="10" name="CuadroTexto 9"/>
          <p:cNvSpPr txBox="1"/>
          <p:nvPr/>
        </p:nvSpPr>
        <p:spPr>
          <a:xfrm>
            <a:off x="8238186" y="261276"/>
            <a:ext cx="39538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u="sng" dirty="0" smtClean="0"/>
              <a:t>EJEMPLO “PRODUCTO A”</a:t>
            </a:r>
            <a:endParaRPr lang="es-MX" u="sng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3662" y="1605555"/>
            <a:ext cx="10306050" cy="1876425"/>
          </a:xfrm>
          <a:prstGeom prst="rect">
            <a:avLst/>
          </a:prstGeom>
        </p:spPr>
      </p:pic>
      <p:cxnSp>
        <p:nvCxnSpPr>
          <p:cNvPr id="6" name="Conector recto de flecha 5"/>
          <p:cNvCxnSpPr/>
          <p:nvPr/>
        </p:nvCxnSpPr>
        <p:spPr>
          <a:xfrm flipV="1">
            <a:off x="1898590" y="2770284"/>
            <a:ext cx="1801640" cy="142339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recto de flecha 7"/>
          <p:cNvCxnSpPr/>
          <p:nvPr/>
        </p:nvCxnSpPr>
        <p:spPr>
          <a:xfrm flipV="1">
            <a:off x="2137893" y="3048092"/>
            <a:ext cx="1858865" cy="142087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3" name="Diagrama 12"/>
          <p:cNvGraphicFramePr/>
          <p:nvPr>
            <p:extLst>
              <p:ext uri="{D42A27DB-BD31-4B8C-83A1-F6EECF244321}">
                <p14:modId xmlns:p14="http://schemas.microsoft.com/office/powerpoint/2010/main" val="774499879"/>
              </p:ext>
            </p:extLst>
          </p:nvPr>
        </p:nvGraphicFramePr>
        <p:xfrm>
          <a:off x="1323662" y="3749128"/>
          <a:ext cx="3930918" cy="26610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cxnSp>
        <p:nvCxnSpPr>
          <p:cNvPr id="17" name="Conector recto de flecha 16"/>
          <p:cNvCxnSpPr/>
          <p:nvPr/>
        </p:nvCxnSpPr>
        <p:spPr>
          <a:xfrm flipV="1">
            <a:off x="4525179" y="3346974"/>
            <a:ext cx="2455170" cy="911159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3839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3235" y="2116026"/>
            <a:ext cx="8810625" cy="1876425"/>
          </a:xfrm>
          <a:prstGeom prst="rect">
            <a:avLst/>
          </a:prstGeom>
        </p:spPr>
      </p:pic>
      <p:sp>
        <p:nvSpPr>
          <p:cNvPr id="4" name="Título 1"/>
          <p:cNvSpPr txBox="1">
            <a:spLocks/>
          </p:cNvSpPr>
          <p:nvPr/>
        </p:nvSpPr>
        <p:spPr>
          <a:xfrm>
            <a:off x="-948413" y="-22660"/>
            <a:ext cx="10396882" cy="1151965"/>
          </a:xfrm>
          <a:prstGeom prst="rect">
            <a:avLst/>
          </a:prstGeom>
          <a:ln w="28575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kern="1200" cap="all" baseline="0">
                <a:solidFill>
                  <a:schemeClr val="accent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dirty="0" smtClean="0"/>
              <a:t>Inventarios constantes</a:t>
            </a:r>
            <a:endParaRPr lang="es-MX" dirty="0"/>
          </a:p>
        </p:txBody>
      </p:sp>
      <p:sp>
        <p:nvSpPr>
          <p:cNvPr id="5" name="CuadroTexto 4"/>
          <p:cNvSpPr txBox="1"/>
          <p:nvPr/>
        </p:nvSpPr>
        <p:spPr>
          <a:xfrm>
            <a:off x="8090227" y="331217"/>
            <a:ext cx="39538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u="sng" dirty="0" smtClean="0"/>
              <a:t>EJEMPLO “PRODUCTO A”</a:t>
            </a:r>
            <a:endParaRPr lang="es-MX" u="sng" dirty="0"/>
          </a:p>
        </p:txBody>
      </p:sp>
      <p:sp>
        <p:nvSpPr>
          <p:cNvPr id="7" name="Proceso 6"/>
          <p:cNvSpPr/>
          <p:nvPr/>
        </p:nvSpPr>
        <p:spPr>
          <a:xfrm>
            <a:off x="3115286" y="1345272"/>
            <a:ext cx="7638574" cy="470278"/>
          </a:xfrm>
          <a:prstGeom prst="flowChartProcess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El inventario final de enero es el inicial de febrero. Y jalemos formula</a:t>
            </a: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Conector angular 8"/>
          <p:cNvCxnSpPr/>
          <p:nvPr/>
        </p:nvCxnSpPr>
        <p:spPr>
          <a:xfrm rot="16200000" flipH="1">
            <a:off x="4159478" y="1906099"/>
            <a:ext cx="1554145" cy="1373045"/>
          </a:xfrm>
          <a:prstGeom prst="bentConnector3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ángulo 9"/>
          <p:cNvSpPr/>
          <p:nvPr/>
        </p:nvSpPr>
        <p:spPr>
          <a:xfrm>
            <a:off x="1028906" y="4608692"/>
            <a:ext cx="5565077" cy="1779004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Compras = Piezas requeridas + Inventario final – inventario inicial</a:t>
            </a: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" name="Conector angular 11"/>
          <p:cNvCxnSpPr/>
          <p:nvPr/>
        </p:nvCxnSpPr>
        <p:spPr>
          <a:xfrm rot="16200000" flipV="1">
            <a:off x="4906807" y="3868020"/>
            <a:ext cx="853671" cy="767682"/>
          </a:xfrm>
          <a:prstGeom prst="bentConnector3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Imagen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6113" y="3864183"/>
            <a:ext cx="2897747" cy="2936906"/>
          </a:xfrm>
          <a:prstGeom prst="rect">
            <a:avLst/>
          </a:prstGeom>
        </p:spPr>
      </p:pic>
      <p:sp>
        <p:nvSpPr>
          <p:cNvPr id="16" name="Marcador de contenido 2"/>
          <p:cNvSpPr>
            <a:spLocks noGrp="1"/>
          </p:cNvSpPr>
          <p:nvPr>
            <p:ph sz="quarter" idx="13"/>
          </p:nvPr>
        </p:nvSpPr>
        <p:spPr>
          <a:xfrm>
            <a:off x="359153" y="816359"/>
            <a:ext cx="10394707" cy="666925"/>
          </a:xfrm>
        </p:spPr>
        <p:txBody>
          <a:bodyPr>
            <a:normAutofit/>
          </a:bodyPr>
          <a:lstStyle/>
          <a:p>
            <a:r>
              <a:rPr lang="es-MX" dirty="0" smtClean="0">
                <a:latin typeface="Aharoni" panose="02010803020104030203" pitchFamily="2" charset="-79"/>
                <a:cs typeface="Aharoni" panose="02010803020104030203" pitchFamily="2" charset="-79"/>
              </a:rPr>
              <a:t>Seguimos con el componente “2” del producto “a”</a:t>
            </a:r>
          </a:p>
        </p:txBody>
      </p:sp>
    </p:spTree>
    <p:extLst>
      <p:ext uri="{BB962C8B-B14F-4D97-AF65-F5344CB8AC3E}">
        <p14:creationId xmlns:p14="http://schemas.microsoft.com/office/powerpoint/2010/main" val="480255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>
          <a:xfrm>
            <a:off x="-1731817" y="12712"/>
            <a:ext cx="10396882" cy="1151965"/>
          </a:xfrm>
          <a:prstGeom prst="rect">
            <a:avLst/>
          </a:prstGeom>
          <a:ln w="28575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kern="1200" cap="all" baseline="0">
                <a:solidFill>
                  <a:schemeClr val="accent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dirty="0" smtClean="0"/>
              <a:t>Compra constante</a:t>
            </a:r>
            <a:endParaRPr lang="es-MX" dirty="0"/>
          </a:p>
        </p:txBody>
      </p:sp>
      <p:sp>
        <p:nvSpPr>
          <p:cNvPr id="5" name="CuadroTexto 4"/>
          <p:cNvSpPr txBox="1"/>
          <p:nvPr/>
        </p:nvSpPr>
        <p:spPr>
          <a:xfrm>
            <a:off x="6800046" y="331319"/>
            <a:ext cx="39538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u="sng" dirty="0" smtClean="0"/>
              <a:t>EJEMPLO “PRODUCTO A”</a:t>
            </a:r>
            <a:endParaRPr lang="es-MX" u="sng" dirty="0"/>
          </a:p>
        </p:txBody>
      </p:sp>
      <p:sp>
        <p:nvSpPr>
          <p:cNvPr id="16" name="Marcador de contenido 2"/>
          <p:cNvSpPr>
            <a:spLocks noGrp="1"/>
          </p:cNvSpPr>
          <p:nvPr>
            <p:ph sz="quarter" idx="13"/>
          </p:nvPr>
        </p:nvSpPr>
        <p:spPr>
          <a:xfrm>
            <a:off x="359153" y="816359"/>
            <a:ext cx="10394707" cy="666925"/>
          </a:xfrm>
        </p:spPr>
        <p:txBody>
          <a:bodyPr>
            <a:normAutofit fontScale="92500"/>
          </a:bodyPr>
          <a:lstStyle/>
          <a:p>
            <a:r>
              <a:rPr lang="es-MX" dirty="0" smtClean="0">
                <a:latin typeface="Aharoni" panose="02010803020104030203" pitchFamily="2" charset="-79"/>
                <a:cs typeface="Aharoni" panose="02010803020104030203" pitchFamily="2" charset="-79"/>
              </a:rPr>
              <a:t>con el componente “3” del producto “a”  las ordenes de compra constante.  </a:t>
            </a:r>
          </a:p>
        </p:txBody>
      </p:sp>
      <p:pic>
        <p:nvPicPr>
          <p:cNvPr id="3074" name="Picture 2" descr="Resultado de imagen para maestr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269642"/>
            <a:ext cx="11373633" cy="5590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uadroTexto 1"/>
          <p:cNvSpPr txBox="1"/>
          <p:nvPr/>
        </p:nvSpPr>
        <p:spPr>
          <a:xfrm>
            <a:off x="1687134" y="3430276"/>
            <a:ext cx="528033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Sigue el mismo procedimiento de una compra constante. El detalle a cuidar con este componente</a:t>
            </a:r>
          </a:p>
          <a:p>
            <a:r>
              <a:rPr lang="es-MX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 es que el proveedor lo </a:t>
            </a:r>
          </a:p>
          <a:p>
            <a:r>
              <a:rPr lang="es-MX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vende en paquete de </a:t>
            </a:r>
          </a:p>
          <a:p>
            <a:r>
              <a:rPr lang="es-MX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100 unidades.</a:t>
            </a:r>
            <a:endParaRPr lang="es-MX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5893991"/>
              </p:ext>
            </p:extLst>
          </p:nvPr>
        </p:nvGraphicFramePr>
        <p:xfrm>
          <a:off x="876822" y="1936567"/>
          <a:ext cx="6839210" cy="139508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67842"/>
                <a:gridCol w="1367842"/>
                <a:gridCol w="1367842"/>
                <a:gridCol w="1367842"/>
                <a:gridCol w="1367842"/>
              </a:tblGrid>
              <a:tr h="991797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COMPONENTE</a:t>
                      </a:r>
                      <a:endParaRPr lang="es-MX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UNIDADES REQUERIDAS POR PRODUCTO</a:t>
                      </a:r>
                      <a:endParaRPr lang="es-MX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UNIDAD DE MEDIDA</a:t>
                      </a:r>
                      <a:endParaRPr lang="es-MX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PRESENTACIÓN DE VENTA POR PARTE DEL PROVEEDOR</a:t>
                      </a:r>
                      <a:endParaRPr lang="es-MX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PRECIO DE PROVEEDOR</a:t>
                      </a:r>
                      <a:endParaRPr lang="es-MX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40329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COMPONENTE 3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UNIDAD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PAQUETE DE 100 UNIDADES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6552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953" y="1793952"/>
            <a:ext cx="11190888" cy="2947600"/>
          </a:xfrm>
          <a:prstGeom prst="rect">
            <a:avLst/>
          </a:prstGeom>
        </p:spPr>
      </p:pic>
      <p:sp>
        <p:nvSpPr>
          <p:cNvPr id="4" name="Título 1"/>
          <p:cNvSpPr txBox="1">
            <a:spLocks/>
          </p:cNvSpPr>
          <p:nvPr/>
        </p:nvSpPr>
        <p:spPr>
          <a:xfrm>
            <a:off x="-1799821" y="-120490"/>
            <a:ext cx="10396882" cy="1151965"/>
          </a:xfrm>
          <a:prstGeom prst="rect">
            <a:avLst/>
          </a:prstGeom>
          <a:ln w="28575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kern="1200" cap="all" baseline="0">
                <a:solidFill>
                  <a:schemeClr val="accent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dirty="0" smtClean="0"/>
              <a:t>Compra constante</a:t>
            </a:r>
            <a:endParaRPr lang="es-MX" dirty="0"/>
          </a:p>
        </p:txBody>
      </p:sp>
      <p:sp>
        <p:nvSpPr>
          <p:cNvPr id="5" name="CuadroTexto 4"/>
          <p:cNvSpPr txBox="1"/>
          <p:nvPr/>
        </p:nvSpPr>
        <p:spPr>
          <a:xfrm>
            <a:off x="7823916" y="202277"/>
            <a:ext cx="39538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u="sng" dirty="0" smtClean="0"/>
              <a:t>EJEMPLO “PRODUCTO A”</a:t>
            </a:r>
            <a:endParaRPr lang="es-MX" u="sng" dirty="0"/>
          </a:p>
        </p:txBody>
      </p:sp>
      <p:sp>
        <p:nvSpPr>
          <p:cNvPr id="11" name="Marcador de contenido 2"/>
          <p:cNvSpPr>
            <a:spLocks noGrp="1"/>
          </p:cNvSpPr>
          <p:nvPr>
            <p:ph sz="quarter" idx="13"/>
          </p:nvPr>
        </p:nvSpPr>
        <p:spPr>
          <a:xfrm>
            <a:off x="359153" y="894375"/>
            <a:ext cx="10394707" cy="960748"/>
          </a:xfrm>
        </p:spPr>
        <p:txBody>
          <a:bodyPr>
            <a:normAutofit fontScale="77500" lnSpcReduction="20000"/>
          </a:bodyPr>
          <a:lstStyle/>
          <a:p>
            <a:r>
              <a:rPr lang="es-MX" dirty="0" smtClean="0">
                <a:latin typeface="Aharoni" panose="02010803020104030203" pitchFamily="2" charset="-79"/>
                <a:cs typeface="Aharoni" panose="02010803020104030203" pitchFamily="2" charset="-79"/>
              </a:rPr>
              <a:t>con el componente “3” SE RECOMIENDA TRABAJAR CON UNIDADES EN UN INICIO. Es decir, CONVIERTA LOS PAQUETE EN UNIDADES. </a:t>
            </a:r>
          </a:p>
          <a:p>
            <a:r>
              <a:rPr lang="es-MX" dirty="0" smtClean="0">
                <a:latin typeface="Aharoni" panose="02010803020104030203" pitchFamily="2" charset="-79"/>
                <a:cs typeface="Aharoni" panose="02010803020104030203" pitchFamily="2" charset="-79"/>
              </a:rPr>
              <a:t>AL FINALIZAR SE CALCULAN LOS PAQUETES A COMPRAR.  </a:t>
            </a:r>
          </a:p>
        </p:txBody>
      </p:sp>
      <p:sp>
        <p:nvSpPr>
          <p:cNvPr id="6" name="Llamada ovalada 5"/>
          <p:cNvSpPr/>
          <p:nvPr/>
        </p:nvSpPr>
        <p:spPr>
          <a:xfrm>
            <a:off x="4533365" y="3877526"/>
            <a:ext cx="5267458" cy="1081825"/>
          </a:xfrm>
          <a:prstGeom prst="wedgeEllipseCallout">
            <a:avLst>
              <a:gd name="adj1" fmla="val 56889"/>
              <a:gd name="adj2" fmla="val 11369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Al finalizar divida la unidades a comprar entre 100, que es el número de unidades por paquete</a:t>
            </a: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50828" y="5565199"/>
            <a:ext cx="2000250" cy="1062239"/>
          </a:xfrm>
          <a:prstGeom prst="rect">
            <a:avLst/>
          </a:prstGeom>
        </p:spPr>
      </p:pic>
      <p:sp>
        <p:nvSpPr>
          <p:cNvPr id="14" name="Rectángulo redondeado 13"/>
          <p:cNvSpPr/>
          <p:nvPr/>
        </p:nvSpPr>
        <p:spPr>
          <a:xfrm>
            <a:off x="103031" y="4959351"/>
            <a:ext cx="5268915" cy="1402812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Piezas que se requieren comprar en el año = piezas de todo el año +inventario final –inventario 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inicial</a:t>
            </a:r>
          </a:p>
          <a:p>
            <a:pPr algn="ctr"/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NOTA: NO OLVIDE HACER CONVERSIÓN DE PAQUETE A UNIDADES</a:t>
            </a: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" name="Conector recto de flecha 15"/>
          <p:cNvCxnSpPr>
            <a:stCxn id="14" idx="0"/>
          </p:cNvCxnSpPr>
          <p:nvPr/>
        </p:nvCxnSpPr>
        <p:spPr>
          <a:xfrm flipV="1">
            <a:off x="2737489" y="4396636"/>
            <a:ext cx="882533" cy="56271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0710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731" y="1880851"/>
            <a:ext cx="10877550" cy="2933700"/>
          </a:xfrm>
          <a:prstGeom prst="rect">
            <a:avLst/>
          </a:prstGeom>
        </p:spPr>
      </p:pic>
      <p:sp>
        <p:nvSpPr>
          <p:cNvPr id="4" name="Título 1"/>
          <p:cNvSpPr txBox="1">
            <a:spLocks/>
          </p:cNvSpPr>
          <p:nvPr/>
        </p:nvSpPr>
        <p:spPr>
          <a:xfrm>
            <a:off x="-1799821" y="-120490"/>
            <a:ext cx="10396882" cy="1151965"/>
          </a:xfrm>
          <a:prstGeom prst="rect">
            <a:avLst/>
          </a:prstGeom>
          <a:ln w="28575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kern="1200" cap="all" baseline="0">
                <a:solidFill>
                  <a:schemeClr val="accent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dirty="0" smtClean="0"/>
              <a:t>Compra constante</a:t>
            </a:r>
            <a:endParaRPr lang="es-MX" dirty="0"/>
          </a:p>
        </p:txBody>
      </p:sp>
      <p:sp>
        <p:nvSpPr>
          <p:cNvPr id="5" name="CuadroTexto 4"/>
          <p:cNvSpPr txBox="1"/>
          <p:nvPr/>
        </p:nvSpPr>
        <p:spPr>
          <a:xfrm>
            <a:off x="8676423" y="108707"/>
            <a:ext cx="39538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u="sng" dirty="0" smtClean="0"/>
              <a:t>EJEMPLO “PRODUCTO A”</a:t>
            </a:r>
            <a:endParaRPr lang="es-MX" u="sng" dirty="0"/>
          </a:p>
        </p:txBody>
      </p:sp>
      <p:sp>
        <p:nvSpPr>
          <p:cNvPr id="11" name="Marcador de contenido 2"/>
          <p:cNvSpPr>
            <a:spLocks noGrp="1"/>
          </p:cNvSpPr>
          <p:nvPr>
            <p:ph sz="quarter" idx="13"/>
          </p:nvPr>
        </p:nvSpPr>
        <p:spPr>
          <a:xfrm>
            <a:off x="359153" y="957288"/>
            <a:ext cx="10394707" cy="666925"/>
          </a:xfrm>
        </p:spPr>
        <p:txBody>
          <a:bodyPr>
            <a:noAutofit/>
          </a:bodyPr>
          <a:lstStyle/>
          <a:p>
            <a:r>
              <a:rPr lang="es-MX" sz="1800" dirty="0" smtClean="0">
                <a:latin typeface="Aharoni" panose="02010803020104030203" pitchFamily="2" charset="-79"/>
                <a:cs typeface="Aharoni" panose="02010803020104030203" pitchFamily="2" charset="-79"/>
              </a:rPr>
              <a:t>con el componente “4” SE RECOMIENDA TRABAJAR CON UNIDADES EN UN INICIO. Es decir, CONVIERTA LOS rollos  EN metros. </a:t>
            </a:r>
          </a:p>
          <a:p>
            <a:r>
              <a:rPr lang="es-MX" sz="1800" dirty="0" smtClean="0">
                <a:latin typeface="Aharoni" panose="02010803020104030203" pitchFamily="2" charset="-79"/>
                <a:cs typeface="Aharoni" panose="02010803020104030203" pitchFamily="2" charset="-79"/>
              </a:rPr>
              <a:t>AL FINALIZAR SE CALCULAN LOS rollos A COMPRAR.  </a:t>
            </a:r>
          </a:p>
        </p:txBody>
      </p:sp>
      <p:sp>
        <p:nvSpPr>
          <p:cNvPr id="6" name="Llamada ovalada 5"/>
          <p:cNvSpPr/>
          <p:nvPr/>
        </p:nvSpPr>
        <p:spPr>
          <a:xfrm>
            <a:off x="4533365" y="3877526"/>
            <a:ext cx="5267458" cy="1081825"/>
          </a:xfrm>
          <a:prstGeom prst="wedgeEllipseCallout">
            <a:avLst>
              <a:gd name="adj1" fmla="val 56889"/>
              <a:gd name="adj2" fmla="val 11369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Al finalizar divida la unidades a comprar entre 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0, que es el número de METROS POR ROLLO</a:t>
            </a: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50828" y="5565199"/>
            <a:ext cx="2000250" cy="1062239"/>
          </a:xfrm>
          <a:prstGeom prst="rect">
            <a:avLst/>
          </a:prstGeom>
        </p:spPr>
      </p:pic>
      <p:sp>
        <p:nvSpPr>
          <p:cNvPr id="14" name="Rectángulo redondeado 13"/>
          <p:cNvSpPr/>
          <p:nvPr/>
        </p:nvSpPr>
        <p:spPr>
          <a:xfrm>
            <a:off x="103031" y="4959351"/>
            <a:ext cx="5268915" cy="1402812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Piezas que se requieren comprar en el año = piezas de todo el año +inventario final –inventario 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inicial</a:t>
            </a:r>
          </a:p>
          <a:p>
            <a:pPr algn="ctr"/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NOTA: NO OLVIDE HACER CONVERSIÓN DE ROLLOS  A METROS</a:t>
            </a: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" name="Conector recto de flecha 15"/>
          <p:cNvCxnSpPr>
            <a:stCxn id="14" idx="0"/>
          </p:cNvCxnSpPr>
          <p:nvPr/>
        </p:nvCxnSpPr>
        <p:spPr>
          <a:xfrm flipV="1">
            <a:off x="2737489" y="4418438"/>
            <a:ext cx="661131" cy="54091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8214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Resultado de imagen para maestr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5939" y="4456091"/>
            <a:ext cx="3442907" cy="1928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3625" y="260797"/>
            <a:ext cx="10396882" cy="1151965"/>
          </a:xfrm>
        </p:spPr>
        <p:txBody>
          <a:bodyPr>
            <a:normAutofit/>
          </a:bodyPr>
          <a:lstStyle/>
          <a:p>
            <a:r>
              <a:rPr lang="es-MX" dirty="0" smtClean="0"/>
              <a:t>costos</a:t>
            </a:r>
            <a:endParaRPr lang="es-MX" dirty="0"/>
          </a:p>
        </p:txBody>
      </p:sp>
      <p:sp>
        <p:nvSpPr>
          <p:cNvPr id="4" name="CuadroTexto 3"/>
          <p:cNvSpPr txBox="1"/>
          <p:nvPr/>
        </p:nvSpPr>
        <p:spPr>
          <a:xfrm>
            <a:off x="6069123" y="244697"/>
            <a:ext cx="39538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u="sng" dirty="0" smtClean="0"/>
              <a:t>EJEMPLO “PRODUCTO A”</a:t>
            </a:r>
            <a:endParaRPr lang="es-MX" u="sng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5403" y="1219387"/>
            <a:ext cx="11447852" cy="2347704"/>
          </a:xfrm>
          <a:prstGeom prst="rect">
            <a:avLst/>
          </a:prstGeom>
        </p:spPr>
      </p:pic>
      <p:sp>
        <p:nvSpPr>
          <p:cNvPr id="6" name="Llamada de nube 5"/>
          <p:cNvSpPr/>
          <p:nvPr/>
        </p:nvSpPr>
        <p:spPr>
          <a:xfrm>
            <a:off x="-221823" y="3947084"/>
            <a:ext cx="9517488" cy="1931831"/>
          </a:xfrm>
          <a:prstGeom prst="cloudCallout">
            <a:avLst>
              <a:gd name="adj1" fmla="val 38301"/>
              <a:gd name="adj2" fmla="val 6281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Arial Black" panose="020B0A04020102020204" pitchFamily="34" charset="0"/>
              </a:rPr>
              <a:t>Para finalizar, necesitamos el costo de la materia prima, contemplando cada uno de los componentes. Por lo que multiplicamos el costo de cada uno por las unidades a comprar, ya sea en unidades, paquetes o rollos.</a:t>
            </a:r>
            <a:endParaRPr lang="es-MX" dirty="0">
              <a:latin typeface="Arial Black" panose="020B0A04020102020204" pitchFamily="34" charset="0"/>
            </a:endParaRPr>
          </a:p>
        </p:txBody>
      </p:sp>
      <p:sp>
        <p:nvSpPr>
          <p:cNvPr id="7" name="AutoShape 4" descr="Resultado de imagen para dinero"/>
          <p:cNvSpPr>
            <a:spLocks noChangeAspect="1" noChangeArrowheads="1"/>
          </p:cNvSpPr>
          <p:nvPr/>
        </p:nvSpPr>
        <p:spPr bwMode="auto">
          <a:xfrm>
            <a:off x="7907327" y="4851212"/>
            <a:ext cx="138703" cy="138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1030" name="Picture 6" descr="Resultado de imagen para diner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6573" y="4964339"/>
            <a:ext cx="1031607" cy="91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2909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>
          <a:xfrm>
            <a:off x="155575" y="1837766"/>
            <a:ext cx="11563183" cy="3536820"/>
          </a:xfrm>
        </p:spPr>
        <p:txBody>
          <a:bodyPr>
            <a:noAutofit/>
          </a:bodyPr>
          <a:lstStyle/>
          <a:p>
            <a:pPr algn="just"/>
            <a:r>
              <a:rPr lang="es-MX" dirty="0" smtClean="0">
                <a:latin typeface="Aharoni" panose="02010803020104030203" pitchFamily="2" charset="-79"/>
                <a:cs typeface="Aharoni" panose="02010803020104030203" pitchFamily="2" charset="-79"/>
              </a:rPr>
              <a:t>Como se pudo identificar a los largo de la presentación el presupuesto de compras es elaborado a partir del presupuesto de producción, que a su vez se respalda del presupuesto de ventas. </a:t>
            </a:r>
            <a:r>
              <a:rPr lang="es-MX" dirty="0"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s-MX" dirty="0" smtClean="0">
                <a:latin typeface="Aharoni" panose="02010803020104030203" pitchFamily="2" charset="-79"/>
                <a:cs typeface="Aharoni" panose="02010803020104030203" pitchFamily="2" charset="-79"/>
              </a:rPr>
              <a:t>Por dicha razón, se dice que un presupuesto maestro debe realizarse de manera articulada.</a:t>
            </a:r>
          </a:p>
          <a:p>
            <a:pPr algn="just"/>
            <a:r>
              <a:rPr lang="es-MX" dirty="0" smtClean="0">
                <a:latin typeface="Aharoni" panose="02010803020104030203" pitchFamily="2" charset="-79"/>
                <a:cs typeface="Aharoni" panose="02010803020104030203" pitchFamily="2" charset="-79"/>
              </a:rPr>
              <a:t>Por otro lado, se explicó que antes de iniciar el presupuesto de compras es necesario realizar una análisis </a:t>
            </a:r>
            <a:r>
              <a:rPr lang="es-MX" dirty="0" err="1" smtClean="0">
                <a:latin typeface="Aharoni" panose="02010803020104030203" pitchFamily="2" charset="-79"/>
                <a:cs typeface="Aharoni" panose="02010803020104030203" pitchFamily="2" charset="-79"/>
              </a:rPr>
              <a:t>abc</a:t>
            </a:r>
            <a:r>
              <a:rPr lang="es-MX" dirty="0" smtClean="0">
                <a:latin typeface="Aharoni" panose="02010803020104030203" pitchFamily="2" charset="-79"/>
                <a:cs typeface="Aharoni" panose="02010803020104030203" pitchFamily="2" charset="-79"/>
              </a:rPr>
              <a:t>, lo que permitirá un cálculo de presupuesto más eficiente. </a:t>
            </a:r>
          </a:p>
          <a:p>
            <a:pPr algn="just"/>
            <a:r>
              <a:rPr lang="es-MX" dirty="0" smtClean="0">
                <a:latin typeface="Aharoni" panose="02010803020104030203" pitchFamily="2" charset="-79"/>
                <a:cs typeface="Aharoni" panose="02010803020104030203" pitchFamily="2" charset="-79"/>
              </a:rPr>
              <a:t>Asimismo, Determinar como realizaremos las compra en el futuro tiene que ver con los costos de mantenimiento del inventario, los costo orden, así como los tiempos de entrega; de tal forma que se determinan compras constantes o mantenimiento constante de inventarios.</a:t>
            </a:r>
          </a:p>
          <a:p>
            <a:pPr algn="just"/>
            <a:r>
              <a:rPr lang="es-MX" dirty="0" smtClean="0">
                <a:latin typeface="Aharoni" panose="02010803020104030203" pitchFamily="2" charset="-79"/>
                <a:cs typeface="Aharoni" panose="02010803020104030203" pitchFamily="2" charset="-79"/>
              </a:rPr>
              <a:t>Finalmente su pudo observar que el presupuestos ofrece datos en volúmenes pero también en términos monetarios.</a:t>
            </a:r>
            <a:endParaRPr lang="es-MX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4" name="AutoShape 2" descr="Resultado de imagen para RET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6" name="Título 5"/>
          <p:cNvSpPr>
            <a:spLocks noGrp="1"/>
          </p:cNvSpPr>
          <p:nvPr>
            <p:ph type="title"/>
          </p:nvPr>
        </p:nvSpPr>
        <p:spPr>
          <a:xfrm>
            <a:off x="460375" y="160338"/>
            <a:ext cx="10396882" cy="1151965"/>
          </a:xfrm>
        </p:spPr>
        <p:txBody>
          <a:bodyPr/>
          <a:lstStyle/>
          <a:p>
            <a:r>
              <a:rPr lang="es-MX" dirty="0" smtClean="0"/>
              <a:t>conclusiones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54200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referencias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endParaRPr lang="es-MX" dirty="0"/>
          </a:p>
          <a:p>
            <a:pPr algn="just"/>
            <a:r>
              <a:rPr lang="es-MX" dirty="0"/>
              <a:t>Richard B Chase, F Robert </a:t>
            </a:r>
            <a:r>
              <a:rPr lang="es-MX" dirty="0" err="1" smtClean="0"/>
              <a:t>Jacobs</a:t>
            </a:r>
            <a:r>
              <a:rPr lang="es-MX" dirty="0" smtClean="0"/>
              <a:t> (2005) . </a:t>
            </a:r>
            <a:r>
              <a:rPr lang="es-MX" dirty="0"/>
              <a:t>Administración de la Producción y Operaciones. 10 </a:t>
            </a:r>
            <a:r>
              <a:rPr lang="es-MX" dirty="0" smtClean="0"/>
              <a:t>edición. México: </a:t>
            </a:r>
            <a:r>
              <a:rPr lang="es-MX" dirty="0"/>
              <a:t>Mc Graw </a:t>
            </a:r>
            <a:r>
              <a:rPr lang="es-MX" dirty="0" smtClean="0"/>
              <a:t>Hill</a:t>
            </a:r>
            <a:endParaRPr lang="es-MX" dirty="0"/>
          </a:p>
          <a:p>
            <a:pPr algn="just"/>
            <a:r>
              <a:rPr lang="es-MX" dirty="0" smtClean="0"/>
              <a:t>Coello Pacheco </a:t>
            </a:r>
            <a:r>
              <a:rPr lang="es-MX" dirty="0" err="1" smtClean="0"/>
              <a:t>ycarlos</a:t>
            </a:r>
            <a:r>
              <a:rPr lang="es-MX" dirty="0" smtClean="0"/>
              <a:t> e. (2012) Presupuestos: un enfoque gerencial. Instituto mexicano de contadores públicos. 3er edición. México: </a:t>
            </a:r>
            <a:r>
              <a:rPr lang="es-MX" dirty="0" err="1" smtClean="0"/>
              <a:t>Imcp</a:t>
            </a:r>
            <a:r>
              <a:rPr lang="es-MX" dirty="0" smtClean="0"/>
              <a:t> </a:t>
            </a:r>
          </a:p>
          <a:p>
            <a:pPr algn="just"/>
            <a:r>
              <a:rPr lang="es-MX" dirty="0" smtClean="0"/>
              <a:t>Burbano </a:t>
            </a:r>
            <a:r>
              <a:rPr lang="es-MX" dirty="0" err="1" smtClean="0"/>
              <a:t>ruiz</a:t>
            </a:r>
            <a:r>
              <a:rPr lang="es-MX" dirty="0" smtClean="0"/>
              <a:t> y Jorge e. (2005). Presupuestos: enfoque de gestión, planeación y control de recursos. Colombia: mc-Graw </a:t>
            </a:r>
            <a:r>
              <a:rPr lang="es-MX" dirty="0" err="1" smtClean="0"/>
              <a:t>hill</a:t>
            </a:r>
            <a:endParaRPr lang="es-MX" dirty="0" smtClean="0"/>
          </a:p>
          <a:p>
            <a:endParaRPr lang="es-MX" dirty="0" smtClean="0"/>
          </a:p>
        </p:txBody>
      </p:sp>
    </p:spTree>
    <p:extLst>
      <p:ext uri="{BB962C8B-B14F-4D97-AF65-F5344CB8AC3E}">
        <p14:creationId xmlns:p14="http://schemas.microsoft.com/office/powerpoint/2010/main" val="2377485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77516" y="348916"/>
            <a:ext cx="10396882" cy="1151965"/>
          </a:xfrm>
        </p:spPr>
        <p:txBody>
          <a:bodyPr/>
          <a:lstStyle/>
          <a:p>
            <a:r>
              <a:rPr lang="es-MX" dirty="0" smtClean="0"/>
              <a:t>índice</a:t>
            </a:r>
            <a:endParaRPr lang="es-MX" dirty="0"/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4714422"/>
              </p:ext>
            </p:extLst>
          </p:nvPr>
        </p:nvGraphicFramePr>
        <p:xfrm>
          <a:off x="1732546" y="1335509"/>
          <a:ext cx="8807117" cy="466879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130233"/>
                <a:gridCol w="2676884"/>
              </a:tblGrid>
              <a:tr h="389066">
                <a:tc>
                  <a:txBody>
                    <a:bodyPr/>
                    <a:lstStyle/>
                    <a:p>
                      <a:pPr algn="l" fontAlgn="b"/>
                      <a:r>
                        <a:rPr lang="es-MX" sz="2400" u="none" strike="noStrike" dirty="0">
                          <a:effectLst/>
                        </a:rPr>
                        <a:t>TEMA</a:t>
                      </a:r>
                      <a:endParaRPr lang="es-MX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2400" u="none" strike="noStrike">
                          <a:effectLst/>
                        </a:rPr>
                        <a:t>PÁGINA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89066">
                <a:tc>
                  <a:txBody>
                    <a:bodyPr/>
                    <a:lstStyle/>
                    <a:p>
                      <a:pPr algn="l" fontAlgn="b"/>
                      <a:r>
                        <a:rPr lang="es-MX" sz="2400" u="none" strike="noStrike" dirty="0">
                          <a:effectLst/>
                        </a:rPr>
                        <a:t>Punto de equilibrio CEO</a:t>
                      </a:r>
                      <a:endParaRPr lang="es-MX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2400" u="none" strike="noStrike">
                          <a:effectLst/>
                        </a:rPr>
                        <a:t>21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89066">
                <a:tc>
                  <a:txBody>
                    <a:bodyPr/>
                    <a:lstStyle/>
                    <a:p>
                      <a:pPr algn="l" fontAlgn="b"/>
                      <a:r>
                        <a:rPr lang="es-MX" sz="2400" u="none" strike="noStrike">
                          <a:effectLst/>
                        </a:rPr>
                        <a:t>Datos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2400" u="none" strike="noStrike">
                          <a:effectLst/>
                        </a:rPr>
                        <a:t>22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89066">
                <a:tc>
                  <a:txBody>
                    <a:bodyPr/>
                    <a:lstStyle/>
                    <a:p>
                      <a:pPr algn="l" fontAlgn="b"/>
                      <a:r>
                        <a:rPr lang="es-MX" sz="2400" u="none" strike="noStrike">
                          <a:effectLst/>
                        </a:rPr>
                        <a:t>Inicio del presupuesto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2400" u="none" strike="noStrike">
                          <a:effectLst/>
                        </a:rPr>
                        <a:t>25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89066">
                <a:tc>
                  <a:txBody>
                    <a:bodyPr/>
                    <a:lstStyle/>
                    <a:p>
                      <a:pPr algn="l" fontAlgn="b"/>
                      <a:r>
                        <a:rPr lang="es-MX" sz="2400" u="none" strike="noStrike" dirty="0">
                          <a:effectLst/>
                        </a:rPr>
                        <a:t>Presupuesto de compras</a:t>
                      </a:r>
                      <a:endParaRPr lang="es-MX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2400" u="none" strike="noStrike">
                          <a:effectLst/>
                        </a:rPr>
                        <a:t>26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89066">
                <a:tc>
                  <a:txBody>
                    <a:bodyPr/>
                    <a:lstStyle/>
                    <a:p>
                      <a:pPr algn="l" fontAlgn="b"/>
                      <a:r>
                        <a:rPr lang="es-MX" sz="2400" u="none" strike="noStrike">
                          <a:effectLst/>
                        </a:rPr>
                        <a:t>Cálculos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2400" u="none" strike="noStrike">
                          <a:effectLst/>
                        </a:rPr>
                        <a:t>28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89066">
                <a:tc>
                  <a:txBody>
                    <a:bodyPr/>
                    <a:lstStyle/>
                    <a:p>
                      <a:pPr algn="l" fontAlgn="b"/>
                      <a:r>
                        <a:rPr lang="es-MX" sz="2400" u="none" strike="noStrike">
                          <a:effectLst/>
                        </a:rPr>
                        <a:t>Inventario final e inicial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2400" u="none" strike="noStrike">
                          <a:effectLst/>
                        </a:rPr>
                        <a:t>29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89066">
                <a:tc>
                  <a:txBody>
                    <a:bodyPr/>
                    <a:lstStyle/>
                    <a:p>
                      <a:pPr algn="l" fontAlgn="b"/>
                      <a:r>
                        <a:rPr lang="es-MX" sz="2400" u="none" strike="noStrike">
                          <a:effectLst/>
                        </a:rPr>
                        <a:t>Inventarios constantes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2400" u="none" strike="noStrike">
                          <a:effectLst/>
                        </a:rPr>
                        <a:t>31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89066">
                <a:tc>
                  <a:txBody>
                    <a:bodyPr/>
                    <a:lstStyle/>
                    <a:p>
                      <a:pPr algn="l" fontAlgn="b"/>
                      <a:r>
                        <a:rPr lang="es-MX" sz="2400" u="none" strike="noStrike">
                          <a:effectLst/>
                        </a:rPr>
                        <a:t>Compra constante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2400" u="none" strike="noStrike">
                          <a:effectLst/>
                        </a:rPr>
                        <a:t>33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89066">
                <a:tc>
                  <a:txBody>
                    <a:bodyPr/>
                    <a:lstStyle/>
                    <a:p>
                      <a:pPr algn="l" fontAlgn="b"/>
                      <a:r>
                        <a:rPr lang="es-MX" sz="2400" u="none" strike="noStrike">
                          <a:effectLst/>
                        </a:rPr>
                        <a:t>Costos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2400" u="none" strike="noStrike">
                          <a:effectLst/>
                        </a:rPr>
                        <a:t>36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89066">
                <a:tc>
                  <a:txBody>
                    <a:bodyPr/>
                    <a:lstStyle/>
                    <a:p>
                      <a:pPr algn="l" fontAlgn="b"/>
                      <a:r>
                        <a:rPr lang="es-MX" sz="2400" u="none" strike="noStrike">
                          <a:effectLst/>
                        </a:rPr>
                        <a:t>Conclusiones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2400" u="none" strike="noStrike">
                          <a:effectLst/>
                        </a:rPr>
                        <a:t>37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89066">
                <a:tc>
                  <a:txBody>
                    <a:bodyPr/>
                    <a:lstStyle/>
                    <a:p>
                      <a:pPr algn="l" fontAlgn="b"/>
                      <a:r>
                        <a:rPr lang="es-MX" sz="2400" u="none" strike="noStrike">
                          <a:effectLst/>
                        </a:rPr>
                        <a:t>Referencias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2400" u="none" strike="noStrike" dirty="0">
                          <a:effectLst/>
                        </a:rPr>
                        <a:t>38</a:t>
                      </a:r>
                      <a:endParaRPr lang="es-MX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10449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9232" y="168442"/>
            <a:ext cx="10396882" cy="1151965"/>
          </a:xfrm>
        </p:spPr>
        <p:txBody>
          <a:bodyPr/>
          <a:lstStyle/>
          <a:p>
            <a:r>
              <a:rPr lang="es-MX" dirty="0" smtClean="0"/>
              <a:t>introducción</a:t>
            </a:r>
            <a:endParaRPr lang="es-MX" dirty="0"/>
          </a:p>
        </p:txBody>
      </p:sp>
      <p:sp>
        <p:nvSpPr>
          <p:cNvPr id="4" name="CuadroTexto 3"/>
          <p:cNvSpPr txBox="1"/>
          <p:nvPr/>
        </p:nvSpPr>
        <p:spPr>
          <a:xfrm>
            <a:off x="348916" y="1320407"/>
            <a:ext cx="10407315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400" dirty="0" smtClean="0">
                <a:latin typeface="Aharoni" panose="02010803020104030203" pitchFamily="2" charset="-79"/>
                <a:cs typeface="Aharoni" panose="02010803020104030203" pitchFamily="2" charset="-79"/>
              </a:rPr>
              <a:t>El presupuesto de compras es uno de los más importantes en cuanto a información sobre salidas de dinero,  especialmente para aquellas empresas transformadoras; pues este presupuesto muestra la proyección de costos de materia prima.</a:t>
            </a:r>
          </a:p>
          <a:p>
            <a:pPr algn="just"/>
            <a:r>
              <a:rPr lang="es-MX" sz="2400" dirty="0" smtClean="0">
                <a:latin typeface="Aharoni" panose="02010803020104030203" pitchFamily="2" charset="-79"/>
                <a:cs typeface="Aharoni" panose="02010803020104030203" pitchFamily="2" charset="-79"/>
              </a:rPr>
              <a:t>En este sentido para llegar la presupuesto de compras fue necesario la elaboración del presupuesto de ventas y posteriormente el de producción.</a:t>
            </a:r>
          </a:p>
          <a:p>
            <a:pPr algn="just"/>
            <a:r>
              <a:rPr lang="es-MX" sz="2400" dirty="0" smtClean="0">
                <a:latin typeface="Aharoni" panose="02010803020104030203" pitchFamily="2" charset="-79"/>
                <a:cs typeface="Aharoni" panose="02010803020104030203" pitchFamily="2" charset="-79"/>
              </a:rPr>
              <a:t>Entre las decisiones más importante a tomar en este presupuesto es la de mantener un inventario constante o mantener ordenes de compra constante,  que dependerá básicamente de los costos de almacén , costo de orden, tiempos de entrega, entre otros.</a:t>
            </a:r>
          </a:p>
        </p:txBody>
      </p:sp>
    </p:spTree>
    <p:extLst>
      <p:ext uri="{BB962C8B-B14F-4D97-AF65-F5344CB8AC3E}">
        <p14:creationId xmlns:p14="http://schemas.microsoft.com/office/powerpoint/2010/main" val="1516217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objetivo</a:t>
            </a:r>
            <a:endParaRPr lang="es-MX" dirty="0"/>
          </a:p>
        </p:txBody>
      </p:sp>
      <p:sp>
        <p:nvSpPr>
          <p:cNvPr id="4" name="Rectángulo 3"/>
          <p:cNvSpPr/>
          <p:nvPr/>
        </p:nvSpPr>
        <p:spPr>
          <a:xfrm>
            <a:off x="1335505" y="2586789"/>
            <a:ext cx="905977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dirty="0">
                <a:latin typeface="Aharoni" panose="02010803020104030203" pitchFamily="2" charset="-79"/>
                <a:cs typeface="Aharoni" panose="02010803020104030203" pitchFamily="2" charset="-79"/>
              </a:rPr>
              <a:t>E</a:t>
            </a:r>
            <a:r>
              <a:rPr lang="es-MX" sz="2400" dirty="0" smtClean="0">
                <a:latin typeface="Aharoni" panose="02010803020104030203" pitchFamily="2" charset="-79"/>
                <a:cs typeface="Aharoni" panose="02010803020104030203" pitchFamily="2" charset="-79"/>
              </a:rPr>
              <a:t>l </a:t>
            </a:r>
            <a:r>
              <a:rPr lang="es-MX" sz="2400" dirty="0">
                <a:latin typeface="Aharoni" panose="02010803020104030203" pitchFamily="2" charset="-79"/>
                <a:cs typeface="Aharoni" panose="02010803020104030203" pitchFamily="2" charset="-79"/>
              </a:rPr>
              <a:t>objetivo de esta </a:t>
            </a:r>
            <a:r>
              <a:rPr lang="es-MX" sz="2400" dirty="0" smtClean="0">
                <a:latin typeface="Aharoni" panose="02010803020104030203" pitchFamily="2" charset="-79"/>
                <a:cs typeface="Aharoni" panose="02010803020104030203" pitchFamily="2" charset="-79"/>
              </a:rPr>
              <a:t>presentación </a:t>
            </a:r>
            <a:r>
              <a:rPr lang="es-MX" sz="2400" dirty="0">
                <a:latin typeface="Aharoni" panose="02010803020104030203" pitchFamily="2" charset="-79"/>
                <a:cs typeface="Aharoni" panose="02010803020104030203" pitchFamily="2" charset="-79"/>
              </a:rPr>
              <a:t>es exponer una caso práctico haciendo uso de algunos conceptos y modelos teóricos para la toma de decisiones</a:t>
            </a:r>
            <a:r>
              <a:rPr lang="es-MX" sz="2400" dirty="0" smtClean="0">
                <a:latin typeface="Aharoni" panose="02010803020104030203" pitchFamily="2" charset="-79"/>
                <a:cs typeface="Aharoni" panose="02010803020104030203" pitchFamily="2" charset="-79"/>
              </a:rPr>
              <a:t>.</a:t>
            </a:r>
            <a:endParaRPr lang="es-MX" sz="24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67177" y="3689825"/>
            <a:ext cx="2657475" cy="2367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9777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9232" y="312821"/>
            <a:ext cx="10396882" cy="1151965"/>
          </a:xfrm>
        </p:spPr>
        <p:txBody>
          <a:bodyPr/>
          <a:lstStyle/>
          <a:p>
            <a:r>
              <a:rPr lang="es-MX" dirty="0" smtClean="0"/>
              <a:t>PRESUPUESTO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3"/>
          </p:nvPr>
        </p:nvSpPr>
        <p:spPr>
          <a:xfrm>
            <a:off x="3970422" y="1347538"/>
            <a:ext cx="7628020" cy="4343400"/>
          </a:xfrm>
        </p:spPr>
        <p:txBody>
          <a:bodyPr>
            <a:normAutofit fontScale="92500" lnSpcReduction="20000"/>
          </a:bodyPr>
          <a:lstStyle/>
          <a:p>
            <a:endParaRPr lang="es-MX" dirty="0"/>
          </a:p>
          <a:p>
            <a:pPr algn="just"/>
            <a:r>
              <a:rPr lang="es-MX" sz="3600" dirty="0"/>
              <a:t>Plan integrador y coordinador que se expresa en términos financieros con respecto a las operaciones y recursos que forman parte de una empresa para un periodo determinado, con el objetivo de lograr objetivos fijados por la alta gerencia.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879291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3868" y="312821"/>
            <a:ext cx="10396882" cy="1151965"/>
          </a:xfrm>
        </p:spPr>
        <p:txBody>
          <a:bodyPr>
            <a:normAutofit/>
          </a:bodyPr>
          <a:lstStyle/>
          <a:p>
            <a:r>
              <a:rPr lang="es-MX" dirty="0" smtClean="0"/>
              <a:t>Tipos de presupuestos</a:t>
            </a:r>
            <a:endParaRPr lang="es-MX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219543734"/>
              </p:ext>
            </p:extLst>
          </p:nvPr>
        </p:nvGraphicFramePr>
        <p:xfrm>
          <a:off x="685800" y="1464786"/>
          <a:ext cx="10394950" cy="40723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92977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Presupuestos previos</a:t>
            </a:r>
            <a:endParaRPr lang="es-MX" dirty="0"/>
          </a:p>
        </p:txBody>
      </p:sp>
      <p:sp>
        <p:nvSpPr>
          <p:cNvPr id="4" name="CuadroTexto 3"/>
          <p:cNvSpPr txBox="1"/>
          <p:nvPr/>
        </p:nvSpPr>
        <p:spPr>
          <a:xfrm>
            <a:off x="1155033" y="1837765"/>
            <a:ext cx="930040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400" dirty="0" smtClean="0"/>
              <a:t>Como se mencionó, presupuestar es un proceso coordinado por lo que es necesario el presupuesto de ventas para obtener el presupuesto de producción y posterior a este, el de compras.</a:t>
            </a:r>
            <a:endParaRPr lang="es-MX" sz="2400" dirty="0"/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2337523264"/>
              </p:ext>
            </p:extLst>
          </p:nvPr>
        </p:nvGraphicFramePr>
        <p:xfrm>
          <a:off x="1820242" y="1742351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13564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vento principal">
  <a:themeElements>
    <a:clrScheme name="Evento principal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8FA751"/>
      </a:accent1>
      <a:accent2>
        <a:srgbClr val="629D7D"/>
      </a:accent2>
      <a:accent3>
        <a:srgbClr val="5A7AAB"/>
      </a:accent3>
      <a:accent4>
        <a:srgbClr val="AA618F"/>
      </a:accent4>
      <a:accent5>
        <a:srgbClr val="BA5445"/>
      </a:accent5>
      <a:accent6>
        <a:srgbClr val="C8A547"/>
      </a:accent6>
      <a:hlink>
        <a:srgbClr val="91BF1A"/>
      </a:hlink>
      <a:folHlink>
        <a:srgbClr val="ADBE82"/>
      </a:folHlink>
    </a:clrScheme>
    <a:fontScheme name="Evento principal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vento principal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CF823853-53CC-4249-AEDB-2EA9F718B2D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TM04033927[[fn=Evento principal]]</Template>
  <TotalTime>511</TotalTime>
  <Words>1869</Words>
  <Application>Microsoft Office PowerPoint</Application>
  <PresentationFormat>Panorámica</PresentationFormat>
  <Paragraphs>253</Paragraphs>
  <Slides>38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38</vt:i4>
      </vt:variant>
    </vt:vector>
  </HeadingPairs>
  <TitlesOfParts>
    <vt:vector size="44" baseType="lpstr">
      <vt:lpstr>Aharoni</vt:lpstr>
      <vt:lpstr>Arial</vt:lpstr>
      <vt:lpstr>Arial Black</vt:lpstr>
      <vt:lpstr>Calibri</vt:lpstr>
      <vt:lpstr>Impact</vt:lpstr>
      <vt:lpstr>Evento principal</vt:lpstr>
      <vt:lpstr>Presupuesto de compras</vt:lpstr>
      <vt:lpstr>guion</vt:lpstr>
      <vt:lpstr>índice</vt:lpstr>
      <vt:lpstr>índice</vt:lpstr>
      <vt:lpstr>introducción</vt:lpstr>
      <vt:lpstr>objetivo</vt:lpstr>
      <vt:lpstr>PRESUPUESTO</vt:lpstr>
      <vt:lpstr>Tipos de presupuestos</vt:lpstr>
      <vt:lpstr>Presupuestos previos</vt:lpstr>
      <vt:lpstr>Consideraciones para iniciar el presupuesto de compras</vt:lpstr>
      <vt:lpstr>Consideraciones para iniciar el presupuesto de compras</vt:lpstr>
      <vt:lpstr>Consideraciones para iniciar el presupuesto de compras</vt:lpstr>
      <vt:lpstr>MODELO ABC</vt:lpstr>
      <vt:lpstr>PRINCIPIO DE PARETO</vt:lpstr>
      <vt:lpstr>inventarios</vt:lpstr>
      <vt:lpstr>DECISIÓN</vt:lpstr>
      <vt:lpstr>MODELO DE CANTIDAD FIJA</vt:lpstr>
      <vt:lpstr>MODELO DE CANTIDAD FIJA</vt:lpstr>
      <vt:lpstr>MODELO DE LA CANTIDAD ECONÓMICA DE LA ORDEN</vt:lpstr>
      <vt:lpstr>COSTO TOTAL DEL CEO</vt:lpstr>
      <vt:lpstr>PUNTO EQUILIBRIO CE0</vt:lpstr>
      <vt:lpstr>datos</vt:lpstr>
      <vt:lpstr>DATOS</vt:lpstr>
      <vt:lpstr>Presentación de PowerPoint</vt:lpstr>
      <vt:lpstr>Inicio del presupuesto de compras</vt:lpstr>
      <vt:lpstr>Presupuesto de compras</vt:lpstr>
      <vt:lpstr>Presupuesto de compras</vt:lpstr>
      <vt:lpstr>cálculos</vt:lpstr>
      <vt:lpstr>Presentación de PowerPoint</vt:lpstr>
      <vt:lpstr>Presentación de PowerPoint</vt:lpstr>
      <vt:lpstr>Inventarios constantes</vt:lpstr>
      <vt:lpstr>Presentación de PowerPoint</vt:lpstr>
      <vt:lpstr>Presentación de PowerPoint</vt:lpstr>
      <vt:lpstr>Presentación de PowerPoint</vt:lpstr>
      <vt:lpstr>Presentación de PowerPoint</vt:lpstr>
      <vt:lpstr>costos</vt:lpstr>
      <vt:lpstr>conclusiones</vt:lpstr>
      <vt:lpstr>referencias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Presupuesto de compras</dc:title>
  <dc:creator>Administración</dc:creator>
  <cp:lastModifiedBy>Administración</cp:lastModifiedBy>
  <cp:revision>50</cp:revision>
  <dcterms:created xsi:type="dcterms:W3CDTF">2018-04-21T15:53:24Z</dcterms:created>
  <dcterms:modified xsi:type="dcterms:W3CDTF">2018-09-29T01:42:14Z</dcterms:modified>
</cp:coreProperties>
</file>