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21.xml" ContentType="application/vnd.openxmlformats-officedocument.presentationml.notesSlide+xml"/>
  <Override PartName="/ppt/comments/comment11.xml" ContentType="application/vnd.openxmlformats-officedocument.presentationml.comment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omments/comment12.xml" ContentType="application/vnd.openxmlformats-officedocument.presentationml.comments+xml"/>
  <Override PartName="/ppt/notesSlides/notesSlide27.xml" ContentType="application/vnd.openxmlformats-officedocument.presentationml.notesSlide+xml"/>
  <Override PartName="/ppt/comments/comment13.xml" ContentType="application/vnd.openxmlformats-officedocument.presentationml.comments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87" r:id="rId2"/>
    <p:sldId id="288" r:id="rId3"/>
    <p:sldId id="257" r:id="rId4"/>
    <p:sldId id="258" r:id="rId5"/>
    <p:sldId id="261" r:id="rId6"/>
    <p:sldId id="266" r:id="rId7"/>
    <p:sldId id="259" r:id="rId8"/>
    <p:sldId id="260" r:id="rId9"/>
    <p:sldId id="262" r:id="rId10"/>
    <p:sldId id="263" r:id="rId11"/>
    <p:sldId id="264" r:id="rId12"/>
    <p:sldId id="265" r:id="rId13"/>
    <p:sldId id="268" r:id="rId14"/>
    <p:sldId id="267" r:id="rId15"/>
    <p:sldId id="273" r:id="rId16"/>
    <p:sldId id="284" r:id="rId17"/>
    <p:sldId id="285" r:id="rId18"/>
    <p:sldId id="269" r:id="rId19"/>
    <p:sldId id="270" r:id="rId20"/>
    <p:sldId id="271" r:id="rId21"/>
    <p:sldId id="272" r:id="rId22"/>
    <p:sldId id="274" r:id="rId23"/>
    <p:sldId id="276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6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" initials="U" lastIdx="1" clrIdx="0">
    <p:extLst>
      <p:ext uri="{19B8F6BF-5375-455C-9EA6-DF929625EA0E}">
        <p15:presenceInfo xmlns:p15="http://schemas.microsoft.com/office/powerpoint/2012/main" userId="USUARIO" providerId="None"/>
      </p:ext>
    </p:extLst>
  </p:cmAuthor>
  <p:cmAuthor id="2" name="Celene Garcia Avila" initials="CGA" lastIdx="14" clrIdx="1">
    <p:extLst>
      <p:ext uri="{19B8F6BF-5375-455C-9EA6-DF929625EA0E}">
        <p15:presenceInfo xmlns:p15="http://schemas.microsoft.com/office/powerpoint/2012/main" userId="Celene Garcia Avil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065" autoAdjust="0"/>
  </p:normalViewPr>
  <p:slideViewPr>
    <p:cSldViewPr snapToGrid="0">
      <p:cViewPr varScale="1">
        <p:scale>
          <a:sx n="68" d="100"/>
          <a:sy n="68" d="100"/>
        </p:scale>
        <p:origin x="1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4:30:42.685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  <p:cm authorId="2" dt="2018-09-28T16:58:57.884" idx="2">
    <p:pos x="146" y="146"/>
    <p:text>The map might be helpful to understand the setting in which  the Medieval stories took place.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24:24.813" idx="11">
    <p:pos x="10" y="10"/>
    <p:text>Teaching tip: watch a video about this historical site, in which King arthur and his knights had their adventures.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28:07.731" idx="12">
    <p:pos x="10" y="10"/>
    <p:text>The first step is to get to understand the context in which Chaucer wrote his works.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31:05.162" idx="13">
    <p:pos x="10" y="10"/>
    <p:text>The information in this slide remarks on the importance of the literary quality of Chaucer's works.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32:31.651" idx="14">
    <p:pos x="10" y="10"/>
    <p:text>MIddle English and  Chaucer's unique stilystic expresssion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00:20.494" idx="3">
    <p:pos x="10" y="10"/>
    <p:text>Manuscripts are not common to the XXI Century students. It is a good idea to explain what it is.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01:44.461" idx="4">
    <p:pos x="10" y="10"/>
    <p:text>The textual history of Beowulf to highlight how it was kept.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03:34.125" idx="5">
    <p:pos x="10" y="10"/>
    <p:text>The teacher can discuss the multicultural elements in Beosulf.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04:30.029" idx="6">
    <p:pos x="10" y="10"/>
    <p:text>This image shows a fragment of the manuscript. The teacher should explain the linguistic features of Middle English 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19:05.368" idx="7">
    <p:pos x="10" y="10"/>
    <p:text>Examples of the influence of Christianity on Beowulf's plot.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20:09.144" idx="8">
    <p:pos x="10" y="10"/>
    <p:text>TExtual history of La Morte D'Arthur.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20:45.932" idx="9">
    <p:pos x="10" y="10"/>
    <p:text>This slide can be discussed all together with the class. I recommend that the students   bring some nformation about the author to the class.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9-28T17:22:18.997" idx="10">
    <p:pos x="10" y="10"/>
    <p:text>The importance o f chivalric values and courtly love.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E034A-5DA8-4AAD-8F3D-D95764BE16CE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407E-B588-4DED-BA0D-DDC68ECAF1D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8205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Esta</a:t>
            </a:r>
            <a:r>
              <a:rPr lang="es-MX" b="1" i="1" u="sng" baseline="0" dirty="0"/>
              <a:t> información es variada porque no se sabe la identidad de </a:t>
            </a:r>
            <a:r>
              <a:rPr lang="es-MX" b="1" i="1" u="sng" baseline="0" dirty="0" err="1"/>
              <a:t>Malory</a:t>
            </a:r>
            <a:r>
              <a:rPr lang="es-MX" b="1" i="1" u="sng" baseline="0" dirty="0"/>
              <a:t>, por lo que se hablará de diferentes personajes con el mismo nombre.</a:t>
            </a:r>
          </a:p>
          <a:p>
            <a:r>
              <a:rPr lang="es-MX" b="1" i="1" u="sng" baseline="0" dirty="0"/>
              <a:t>La imagen es del posible </a:t>
            </a:r>
            <a:r>
              <a:rPr lang="es-MX" b="1" i="1" u="sng" baseline="0" dirty="0" err="1"/>
              <a:t>Malory</a:t>
            </a:r>
            <a:r>
              <a:rPr lang="es-MX" b="1" i="1" u="sng" baseline="0" dirty="0"/>
              <a:t> que escribió Le </a:t>
            </a:r>
            <a:r>
              <a:rPr lang="es-MX" b="1" i="1" u="sng" baseline="0" dirty="0" err="1"/>
              <a:t>Morte</a:t>
            </a:r>
            <a:r>
              <a:rPr lang="es-MX" b="1" i="1" u="sng" baseline="0" dirty="0"/>
              <a:t> </a:t>
            </a:r>
            <a:r>
              <a:rPr lang="es-MX" b="1" i="1" u="sng" baseline="0" dirty="0" err="1"/>
              <a:t>D’Artur</a:t>
            </a:r>
            <a:r>
              <a:rPr lang="es-MX" b="1" i="1" u="sng" baseline="0" dirty="0"/>
              <a:t>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6532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 información es sobre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posible autor de Le </a:t>
            </a:r>
            <a:r>
              <a:rPr lang="es-MX" b="1" i="1" u="sng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Morte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1" i="1" u="sng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d’Arthur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La imagen es de Edward IV quién excluyó a </a:t>
            </a:r>
            <a:r>
              <a:rPr lang="es-MX" b="1" i="1" u="sng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Malory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MX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6623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En</a:t>
            </a:r>
            <a:r>
              <a:rPr lang="es-MX" b="1" i="1" u="sng" baseline="0" dirty="0"/>
              <a:t> esta diapositiva se habla del </a:t>
            </a:r>
            <a:r>
              <a:rPr lang="es-MX" b="1" i="1" u="sng" baseline="0" dirty="0" err="1"/>
              <a:t>Malory</a:t>
            </a:r>
            <a:r>
              <a:rPr lang="es-MX" b="1" i="1" u="sng" baseline="0" dirty="0"/>
              <a:t> autor de Le </a:t>
            </a:r>
            <a:r>
              <a:rPr lang="es-MX" b="1" i="1" u="sng" baseline="0" dirty="0" err="1"/>
              <a:t>Morte</a:t>
            </a:r>
            <a:r>
              <a:rPr lang="es-MX" b="1" i="1" u="sng" baseline="0" dirty="0"/>
              <a:t> </a:t>
            </a:r>
            <a:r>
              <a:rPr lang="es-MX" b="1" i="1" u="sng" baseline="0" dirty="0" err="1"/>
              <a:t>d’Arthur</a:t>
            </a:r>
            <a:r>
              <a:rPr lang="es-MX" b="1" i="1" u="sng" baseline="0" dirty="0"/>
              <a:t> y cómo solía hacerse llamar a sí mismo.</a:t>
            </a:r>
          </a:p>
          <a:p>
            <a:r>
              <a:rPr lang="es-MX" b="1" i="1" u="sng" baseline="0" dirty="0"/>
              <a:t>La imagen es de la portada de dicho libro.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9515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Más información</a:t>
            </a:r>
            <a:r>
              <a:rPr lang="es-MX" b="1" i="1" u="sng" baseline="0" dirty="0"/>
              <a:t> acerca de la vida </a:t>
            </a:r>
            <a:r>
              <a:rPr lang="es-MX" b="1" i="1" u="sng" baseline="0" dirty="0" err="1"/>
              <a:t>Malory</a:t>
            </a:r>
            <a:r>
              <a:rPr lang="es-MX" b="1" i="1" u="sng" baseline="0" dirty="0"/>
              <a:t> , autor de Le </a:t>
            </a:r>
            <a:r>
              <a:rPr lang="es-MX" b="1" i="1" u="sng" baseline="0" dirty="0" err="1"/>
              <a:t>Morte</a:t>
            </a:r>
            <a:r>
              <a:rPr lang="es-MX" b="1" i="1" u="sng" baseline="0" dirty="0"/>
              <a:t> </a:t>
            </a:r>
            <a:r>
              <a:rPr lang="es-MX" b="1" i="1" u="sng" baseline="0" dirty="0" err="1"/>
              <a:t>d’Arthur</a:t>
            </a:r>
            <a:r>
              <a:rPr lang="es-MX" b="1" i="1" u="sng" baseline="0" dirty="0"/>
              <a:t>.</a:t>
            </a:r>
          </a:p>
          <a:p>
            <a:r>
              <a:rPr lang="es-MX" b="1" i="1" u="sng" baseline="0" dirty="0"/>
              <a:t>La imagen es una representación de los caballeros que aparecían en dicho libro.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9590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En esta diapositiva se parecía una representación</a:t>
            </a:r>
            <a:r>
              <a:rPr lang="es-MX" b="1" i="1" u="sng" baseline="0" dirty="0"/>
              <a:t> del amor cortés en aquella época y sobre el cuál </a:t>
            </a:r>
            <a:r>
              <a:rPr lang="es-MX" b="1" i="1" u="sng" baseline="0" dirty="0" err="1"/>
              <a:t>Malory</a:t>
            </a:r>
            <a:r>
              <a:rPr lang="es-MX" b="1" i="1" u="sng" baseline="0" dirty="0"/>
              <a:t> solía escribir de forma enaltecedora.</a:t>
            </a:r>
          </a:p>
          <a:p>
            <a:r>
              <a:rPr lang="es-MX" b="1" i="1" u="sng" dirty="0"/>
              <a:t>El amor cortés consistía en mostrar </a:t>
            </a:r>
            <a:r>
              <a:rPr lang="es-MX" b="1" i="1" u="sng" dirty="0" err="1"/>
              <a:t>ek</a:t>
            </a:r>
            <a:r>
              <a:rPr lang="es-MX" b="1" i="1" u="sng" dirty="0"/>
              <a:t> amor hacia el ser querido de</a:t>
            </a:r>
            <a:r>
              <a:rPr lang="es-MX" b="1" i="1" u="sng" baseline="0" dirty="0"/>
              <a:t> forma noble y siendo un caballero en el caso de los hombres, y corresponder con tiernas y delicadas muestras de amor correspondido por parte de las mujeres.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1223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Se</a:t>
            </a:r>
            <a:r>
              <a:rPr lang="es-MX" b="1" i="1" u="sng" baseline="0" dirty="0"/>
              <a:t> mencionan los dos momentos más representativos dentro de la historia de </a:t>
            </a:r>
            <a:r>
              <a:rPr lang="es-MX" b="1" i="1" u="sng" baseline="0" dirty="0" err="1"/>
              <a:t>Malory</a:t>
            </a:r>
            <a:r>
              <a:rPr lang="es-MX" b="1" i="1" u="sng" baseline="0" dirty="0"/>
              <a:t>, así como las principales características en su forma de escribir.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37023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 err="1"/>
              <a:t>Chapel</a:t>
            </a:r>
            <a:r>
              <a:rPr lang="es-MX" b="1" i="1" u="sng" dirty="0"/>
              <a:t> of St.</a:t>
            </a:r>
            <a:r>
              <a:rPr lang="es-MX" b="1" i="1" u="sng" baseline="0" dirty="0"/>
              <a:t> Francis at Grey </a:t>
            </a:r>
            <a:r>
              <a:rPr lang="es-MX" b="1" i="1" u="sng" baseline="0" dirty="0" err="1"/>
              <a:t>Friars</a:t>
            </a:r>
            <a:r>
              <a:rPr lang="es-MX" b="1" i="1" u="sng" baseline="0" dirty="0"/>
              <a:t>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0320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>
                <a:effectLst/>
              </a:rPr>
              <a:t>Imagen</a:t>
            </a:r>
            <a:r>
              <a:rPr lang="es-MX" b="1" i="1" u="sng" baseline="0" dirty="0">
                <a:effectLst/>
              </a:rPr>
              <a:t> de William </a:t>
            </a:r>
            <a:r>
              <a:rPr lang="es-MX" b="1" i="1" u="sng" baseline="0" dirty="0" err="1">
                <a:effectLst/>
              </a:rPr>
              <a:t>Caxton</a:t>
            </a:r>
            <a:endParaRPr lang="es-MX" b="1" i="1" u="sng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68929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British Library.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6396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Estatua</a:t>
            </a:r>
            <a:r>
              <a:rPr lang="es-MX" b="1" i="1" u="sng" baseline="0" dirty="0"/>
              <a:t> de Rey Arturo en </a:t>
            </a:r>
            <a:r>
              <a:rPr lang="es-MX" b="1" i="1" u="sng" baseline="0" dirty="0" err="1"/>
              <a:t>Tintagel</a:t>
            </a:r>
            <a:r>
              <a:rPr lang="es-MX" b="1" i="1" u="sng" baseline="0" dirty="0"/>
              <a:t>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515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Mapa</a:t>
            </a:r>
            <a:r>
              <a:rPr lang="es-MX" b="1" i="1" u="sng" baseline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las tribus que aparecen en la historia.</a:t>
            </a:r>
            <a:endParaRPr lang="es-MX" b="1" i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843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Ubicación de </a:t>
            </a:r>
            <a:r>
              <a:rPr lang="es-MX" b="1" i="1" u="sng" dirty="0" err="1"/>
              <a:t>Tintagel</a:t>
            </a:r>
            <a:r>
              <a:rPr lang="es-MX" b="1" i="1" u="sng" dirty="0"/>
              <a:t> en el mapa.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399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Breve</a:t>
            </a:r>
            <a:r>
              <a:rPr lang="es-MX" b="1" i="1" u="sng" baseline="0" dirty="0"/>
              <a:t> descripción de los primeros años de </a:t>
            </a:r>
            <a:r>
              <a:rPr lang="es-MX" b="1" i="1" u="sng" baseline="0" dirty="0" err="1"/>
              <a:t>Chaucer</a:t>
            </a:r>
            <a:r>
              <a:rPr lang="es-MX" b="1" i="1" u="sng" baseline="0" dirty="0"/>
              <a:t> junto a su familia en Inglaterra.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47707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Logros importantes en la vida d</a:t>
            </a:r>
            <a:r>
              <a:rPr lang="es-MX" b="1" i="1" u="sng" baseline="0" dirty="0"/>
              <a:t>e </a:t>
            </a:r>
            <a:r>
              <a:rPr lang="es-MX" b="1" i="1" u="sng" baseline="0" dirty="0" err="1"/>
              <a:t>Chaucer</a:t>
            </a:r>
            <a:r>
              <a:rPr lang="es-MX" b="1" i="1" u="sng" baseline="0" dirty="0"/>
              <a:t> como adolescente. Esto le abrió muchas puertas en sociedad.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303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En</a:t>
            </a:r>
            <a:r>
              <a:rPr lang="es-MX" b="1" i="1" u="sng" baseline="0" dirty="0"/>
              <a:t> esta diapositiva se menciona cómo es que </a:t>
            </a:r>
            <a:r>
              <a:rPr lang="es-MX" b="1" i="1" u="sng" baseline="0" dirty="0" err="1"/>
              <a:t>Chaucer</a:t>
            </a:r>
            <a:r>
              <a:rPr lang="es-MX" b="1" i="1" u="sng" baseline="0" dirty="0"/>
              <a:t> fue subiendo de categoría social al trabajar con figuras importantes de la burguesía y realeza. También se añade un pequeño comentario sobre su esposa y cómo es que ella también era parte del grupo de personajes ingleses importantes.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0441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u="sng" dirty="0"/>
              <a:t>Presentación de la obra más importante de </a:t>
            </a:r>
            <a:r>
              <a:rPr lang="es-MX" b="1" u="sng" dirty="0" err="1"/>
              <a:t>Chaucer</a:t>
            </a:r>
            <a:r>
              <a:rPr lang="es-MX" b="1" u="sng" dirty="0"/>
              <a:t>,</a:t>
            </a:r>
            <a:r>
              <a:rPr lang="es-MX" b="1" u="sng" baseline="0" dirty="0"/>
              <a:t> </a:t>
            </a:r>
            <a:r>
              <a:rPr lang="es-MX" b="1" i="1" u="sng" baseline="0" dirty="0"/>
              <a:t>The </a:t>
            </a:r>
            <a:r>
              <a:rPr lang="es-MX" b="1" i="1" u="sng" baseline="0" dirty="0" err="1"/>
              <a:t>Canterburry</a:t>
            </a:r>
            <a:r>
              <a:rPr lang="es-MX" b="1" i="1" u="sng" baseline="0" dirty="0"/>
              <a:t> Tales</a:t>
            </a:r>
            <a:r>
              <a:rPr lang="es-MX" b="1" u="sng" baseline="0" dirty="0"/>
              <a:t>.</a:t>
            </a:r>
            <a:endParaRPr lang="es-MX" b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2004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Aquí se muestra un pequeño</a:t>
            </a:r>
            <a:r>
              <a:rPr lang="es-MX" b="1" i="1" u="sng" baseline="0" dirty="0"/>
              <a:t> y general análisis de la forma de escritura de </a:t>
            </a:r>
            <a:r>
              <a:rPr lang="es-MX" b="1" i="1" u="sng" baseline="0" dirty="0" err="1"/>
              <a:t>Chaucer</a:t>
            </a:r>
            <a:r>
              <a:rPr lang="es-MX" b="1" i="1" u="sng" baseline="0" dirty="0"/>
              <a:t> así como la relación que guarda con Shakespeare.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6522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En</a:t>
            </a:r>
            <a:r>
              <a:rPr lang="es-MX" b="1" i="1" u="sng" baseline="0" dirty="0"/>
              <a:t> esta diapositiva se mencionan algunos de los aspectos más importantes de la literatura de </a:t>
            </a:r>
            <a:r>
              <a:rPr lang="es-MX" b="1" i="1" u="sng" baseline="0" dirty="0" err="1"/>
              <a:t>Chaucer</a:t>
            </a:r>
            <a:r>
              <a:rPr lang="es-MX" b="1" i="1" u="sng" baseline="0" dirty="0"/>
              <a:t>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28992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Aquí se mencionas</a:t>
            </a:r>
            <a:r>
              <a:rPr lang="es-MX" b="1" i="1" u="sng" baseline="0" dirty="0"/>
              <a:t> las características del inglés utilizado por </a:t>
            </a:r>
            <a:r>
              <a:rPr lang="es-MX" b="1" i="1" u="sng" baseline="0" dirty="0" err="1"/>
              <a:t>Chaucer</a:t>
            </a:r>
            <a:r>
              <a:rPr lang="es-MX" b="1" i="1" u="sng" baseline="0" dirty="0"/>
              <a:t> en su literatura y cómo esto representó el inicio de la literatura moderna.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4837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Pequeños </a:t>
            </a:r>
            <a:r>
              <a:rPr lang="es-MX" b="1" i="1" u="sng" dirty="0" err="1"/>
              <a:t>tips</a:t>
            </a:r>
            <a:r>
              <a:rPr lang="es-MX" b="1" i="1" u="sng" dirty="0"/>
              <a:t> para</a:t>
            </a:r>
            <a:r>
              <a:rPr lang="es-MX" b="1" i="1" u="sng" baseline="0" dirty="0"/>
              <a:t> lograr comprender la literatura de </a:t>
            </a:r>
            <a:r>
              <a:rPr lang="es-MX" b="1" i="1" u="sng" baseline="0" dirty="0" err="1"/>
              <a:t>Chaucer</a:t>
            </a:r>
            <a:r>
              <a:rPr lang="es-MX" b="1" i="1" u="sng" baseline="0" dirty="0"/>
              <a:t> a fin de disfrutar plenamente sus historias.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93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En esta lamina</a:t>
            </a:r>
            <a:r>
              <a:rPr lang="es-MX" b="1" i="1" u="sng" baseline="0" dirty="0"/>
              <a:t> se presenta la información y la imagen del único manuscrito de  </a:t>
            </a:r>
            <a:r>
              <a:rPr lang="es-MX" b="1" i="1" u="sng" baseline="0" dirty="0" err="1"/>
              <a:t>Beowulf</a:t>
            </a:r>
            <a:r>
              <a:rPr lang="es-MX" b="1" i="1" u="sng" baseline="0" dirty="0"/>
              <a:t>. </a:t>
            </a:r>
            <a:endParaRPr lang="es-MX" b="1" i="1" u="sng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6435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En</a:t>
            </a:r>
            <a:r>
              <a:rPr lang="es-MX" baseline="0" dirty="0"/>
              <a:t> e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 lámina se presentan datos generales del manuscrito y se agrega una imagen representativa de la posible muerte del padre de </a:t>
            </a:r>
            <a:r>
              <a:rPr lang="es-MX" b="1" i="1" u="sng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Beowulf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MX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9794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Descripción de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cambios estructurales en </a:t>
            </a:r>
            <a:r>
              <a:rPr lang="es-MX" b="1" i="1" u="sng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Beowulf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desde su publicación hasta ahora.</a:t>
            </a:r>
            <a:endParaRPr lang="es-MX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3773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generales la multiculturalidad que se pueden encontrar en el manuscrito de </a:t>
            </a:r>
            <a:r>
              <a:rPr lang="es-MX" b="1" i="1" u="sng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Beowulf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MX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5322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Manuscrito original de </a:t>
            </a:r>
            <a:r>
              <a:rPr lang="es-MX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Beowulf</a:t>
            </a:r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9473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esta lámina se muestran alusiones encontradas a </a:t>
            </a:r>
            <a:r>
              <a:rPr lang="es-MX" b="1" i="1" u="sng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Beowulf</a:t>
            </a:r>
            <a:r>
              <a:rPr lang="es-MX" b="1" i="1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referentes a la religión cristiana.</a:t>
            </a:r>
          </a:p>
          <a:p>
            <a:endParaRPr lang="es-MX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9397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1" u="sng" dirty="0"/>
              <a:t>El manuscrito Winchester es</a:t>
            </a:r>
            <a:r>
              <a:rPr lang="es-MX" b="1" i="1" u="sng" baseline="0" dirty="0"/>
              <a:t> el único sobreviviente. La imagen es del manuscrito real.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407E-B588-4DED-BA0D-DDC68ECAF1DD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3137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5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235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78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316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619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2666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168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627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179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2424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30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D49AAA7-3FF2-4BCC-B2A3-C007397E62E0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D3694EA-96DD-423A-957F-81CA31B78E85}" type="slidenum">
              <a:rPr lang="es-MX" smtClean="0"/>
              <a:t>‹#›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24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comments" Target="../comments/commen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comments" Target="../comments/commen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79" y="172641"/>
            <a:ext cx="1600200" cy="16002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535" y="172641"/>
            <a:ext cx="1514475" cy="151733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783079" y="1635442"/>
            <a:ext cx="88696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b="1" dirty="0">
                <a:latin typeface="Baskerville Old Face" panose="02020602080505020303" pitchFamily="18" charset="0"/>
              </a:rPr>
              <a:t>UNIVERSIDAD AUTÓNOMA DEL ESTADO DE MÉXICO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062411" y="2448492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latin typeface="Baskerville Old Face" panose="02020602080505020303" pitchFamily="18" charset="0"/>
              </a:rPr>
              <a:t>FACULTAD DE LENGUAS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502341" y="3363844"/>
            <a:ext cx="51206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>
                <a:latin typeface="Baskerville Old Face" panose="02020602080505020303" pitchFamily="18" charset="0"/>
              </a:rPr>
              <a:t>LICENCIATURA EN LENGUAS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930489" y="4140413"/>
            <a:ext cx="4264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Baskerville Old Face" panose="02020602080505020303" pitchFamily="18" charset="0"/>
              </a:rPr>
              <a:t>ANÁLISIS LITERARIO EN INGLÉS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062410" y="4778767"/>
            <a:ext cx="400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>
                <a:latin typeface="Baskerville Old Face" panose="02020602080505020303" pitchFamily="18" charset="0"/>
              </a:rPr>
              <a:t>LITERATURA MEDIEVAL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748212" y="5924669"/>
            <a:ext cx="2628900" cy="377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Baskerville Old Face" panose="02020602080505020303" pitchFamily="18" charset="0"/>
              </a:rPr>
              <a:t>SEMESTRE 2018 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BA1628-3608-465D-9DC1-366474692342}"/>
              </a:ext>
            </a:extLst>
          </p:cNvPr>
          <p:cNvSpPr txBox="1"/>
          <p:nvPr/>
        </p:nvSpPr>
        <p:spPr>
          <a:xfrm>
            <a:off x="4062410" y="5417121"/>
            <a:ext cx="4434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PROFESORA: CELENE GARCÍA ÁVILA</a:t>
            </a:r>
          </a:p>
        </p:txBody>
      </p:sp>
    </p:spTree>
    <p:extLst>
      <p:ext uri="{BB962C8B-B14F-4D97-AF65-F5344CB8AC3E}">
        <p14:creationId xmlns:p14="http://schemas.microsoft.com/office/powerpoint/2010/main" val="1778631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atin typeface="Baskerville Old Face" panose="02020602080505020303" pitchFamily="18" charset="0"/>
              </a:rPr>
              <a:t>Sir </a:t>
            </a:r>
            <a:r>
              <a:rPr lang="es-MX" b="1" dirty="0" err="1">
                <a:latin typeface="Baskerville Old Face" panose="02020602080505020303" pitchFamily="18" charset="0"/>
              </a:rPr>
              <a:t>thomas</a:t>
            </a:r>
            <a:r>
              <a:rPr lang="es-MX" b="1" dirty="0">
                <a:latin typeface="Baskerville Old Face" panose="02020602080505020303" pitchFamily="18" charset="0"/>
              </a:rPr>
              <a:t> </a:t>
            </a:r>
            <a:r>
              <a:rPr lang="es-MX" b="1" dirty="0" err="1">
                <a:latin typeface="Baskerville Old Face" panose="02020602080505020303" pitchFamily="18" charset="0"/>
              </a:rPr>
              <a:t>malory</a:t>
            </a:r>
            <a:endParaRPr lang="es-MX" b="1" dirty="0">
              <a:latin typeface="Baskerville Old Face" panose="02020602080505020303" pitchFamily="18" charset="0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425190" cy="1463040"/>
          </a:xfrm>
        </p:spPr>
        <p:txBody>
          <a:bodyPr>
            <a:normAutofit/>
          </a:bodyPr>
          <a:lstStyle/>
          <a:p>
            <a:r>
              <a:rPr lang="es-MX" sz="3200" b="1" dirty="0">
                <a:latin typeface="Baskerville Old Face" panose="02020602080505020303" pitchFamily="18" charset="0"/>
              </a:rPr>
              <a:t>Le </a:t>
            </a:r>
            <a:r>
              <a:rPr lang="es-MX" sz="3200" b="1" dirty="0" err="1">
                <a:latin typeface="Baskerville Old Face" panose="02020602080505020303" pitchFamily="18" charset="0"/>
              </a:rPr>
              <a:t>Morte</a:t>
            </a:r>
            <a:r>
              <a:rPr lang="es-MX" sz="3200" b="1" dirty="0">
                <a:latin typeface="Baskerville Old Face" panose="02020602080505020303" pitchFamily="18" charset="0"/>
              </a:rPr>
              <a:t> </a:t>
            </a:r>
            <a:r>
              <a:rPr lang="es-MX" sz="3200" b="1" dirty="0" err="1">
                <a:latin typeface="Baskerville Old Face" panose="02020602080505020303" pitchFamily="18" charset="0"/>
              </a:rPr>
              <a:t>D’Arthur</a:t>
            </a:r>
            <a:endParaRPr lang="es-MX" sz="32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186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81743" y="160673"/>
            <a:ext cx="9862457" cy="1499616"/>
          </a:xfrm>
        </p:spPr>
        <p:txBody>
          <a:bodyPr/>
          <a:lstStyle/>
          <a:p>
            <a:pPr algn="ctr"/>
            <a:r>
              <a:rPr lang="es-MX" dirty="0">
                <a:latin typeface="Baskerville Old Face" panose="02020602080505020303" pitchFamily="18" charset="0"/>
              </a:rPr>
              <a:t>The </a:t>
            </a:r>
            <a:r>
              <a:rPr lang="es-MX" dirty="0" err="1">
                <a:latin typeface="Baskerville Old Face" panose="02020602080505020303" pitchFamily="18" charset="0"/>
              </a:rPr>
              <a:t>winchester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manuscript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14" y="2135705"/>
            <a:ext cx="6448700" cy="1828800"/>
          </a:xfrm>
        </p:spPr>
      </p:pic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923314" y="2286000"/>
            <a:ext cx="3820886" cy="4023360"/>
          </a:xfrm>
        </p:spPr>
        <p:txBody>
          <a:bodyPr/>
          <a:lstStyle/>
          <a:p>
            <a:pPr algn="ctr"/>
            <a:r>
              <a:rPr lang="en-US" dirty="0">
                <a:latin typeface="Baskerville Old Face" panose="02020602080505020303" pitchFamily="18" charset="0"/>
              </a:rPr>
              <a:t>Thomas Malory's 'Le </a:t>
            </a:r>
            <a:r>
              <a:rPr lang="en-US" dirty="0" err="1">
                <a:latin typeface="Baskerville Old Face" panose="02020602080505020303" pitchFamily="18" charset="0"/>
              </a:rPr>
              <a:t>Morte</a:t>
            </a:r>
            <a:r>
              <a:rPr lang="en-US" dirty="0">
                <a:latin typeface="Baskerville Old Face" panose="02020602080505020303" pitchFamily="18" charset="0"/>
              </a:rPr>
              <a:t> </a:t>
            </a:r>
            <a:r>
              <a:rPr lang="en-US" dirty="0" err="1">
                <a:latin typeface="Baskerville Old Face" panose="02020602080505020303" pitchFamily="18" charset="0"/>
              </a:rPr>
              <a:t>D’Arthur</a:t>
            </a:r>
            <a:r>
              <a:rPr lang="en-US" dirty="0">
                <a:latin typeface="Baskerville Old Face" panose="02020602080505020303" pitchFamily="18" charset="0"/>
              </a:rPr>
              <a:t>‘</a:t>
            </a:r>
          </a:p>
          <a:p>
            <a:pPr algn="ctr"/>
            <a:br>
              <a:rPr lang="en-US" dirty="0">
                <a:latin typeface="Baskerville Old Face" panose="02020602080505020303" pitchFamily="18" charset="0"/>
              </a:rPr>
            </a:br>
            <a:r>
              <a:rPr lang="en-US" dirty="0">
                <a:latin typeface="Baskerville Old Face" panose="02020602080505020303" pitchFamily="18" charset="0"/>
              </a:rPr>
              <a:t>British Library Add. MS 59678, f.35</a:t>
            </a:r>
          </a:p>
          <a:p>
            <a:pPr algn="ctr"/>
            <a:br>
              <a:rPr lang="en-US" dirty="0">
                <a:latin typeface="Baskerville Old Face" panose="02020602080505020303" pitchFamily="18" charset="0"/>
              </a:rPr>
            </a:br>
            <a:r>
              <a:rPr lang="en-US" dirty="0">
                <a:latin typeface="Baskerville Old Face" panose="02020602080505020303" pitchFamily="18" charset="0"/>
              </a:rPr>
              <a:t>Copyright © The British Library Board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20043" y="4439922"/>
            <a:ext cx="61286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Baskerville Old Face" panose="02020602080505020303" pitchFamily="18" charset="0"/>
              </a:rPr>
              <a:t>This sole surviving manuscript copy  is known as the Winchester manuscript) of Thomas Malory’s version of the legends of King Arthur and his knights; it was made within a decade of the author’s death in 1471.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705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2101" y="1253157"/>
            <a:ext cx="4320758" cy="4582886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askerville Old Face" panose="02020602080505020303" pitchFamily="18" charset="0"/>
              </a:rPr>
              <a:t>Malory was a ‘knight prisoner’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askerville Old Face" panose="02020602080505020303" pitchFamily="18" charset="0"/>
              </a:rPr>
              <a:t>His identity is not certain. He is generally believed to have been the Sir Thomas Malory who inherited the estates of Newbold Revel in Warwickshire and </a:t>
            </a:r>
            <a:r>
              <a:rPr lang="en-US" dirty="0" err="1">
                <a:latin typeface="Baskerville Old Face" panose="02020602080505020303" pitchFamily="18" charset="0"/>
              </a:rPr>
              <a:t>Winwick</a:t>
            </a:r>
            <a:r>
              <a:rPr lang="en-US" dirty="0">
                <a:latin typeface="Baskerville Old Face" panose="02020602080505020303" pitchFamily="18" charset="0"/>
              </a:rPr>
              <a:t> in </a:t>
            </a:r>
            <a:r>
              <a:rPr lang="en-US" dirty="0" err="1">
                <a:latin typeface="Baskerville Old Face" panose="02020602080505020303" pitchFamily="18" charset="0"/>
              </a:rPr>
              <a:t>Northamptonshire</a:t>
            </a:r>
            <a:r>
              <a:rPr lang="en-US" dirty="0">
                <a:latin typeface="Baskerville Old Face" panose="02020602080505020303" pitchFamily="18" charset="0"/>
              </a:rPr>
              <a:t> in 1434, aged around 24 years.</a:t>
            </a:r>
            <a:endParaRPr lang="es-MX" dirty="0">
              <a:latin typeface="Baskerville Old Face" panose="020206020805050203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askerville Old Face" panose="02020602080505020303" pitchFamily="18" charset="0"/>
              </a:rPr>
              <a:t>Malory led the unremarkable life of a country gentleman, attending to his judicial and social responsibilities as lord of the manor until 1450 when, for unknown reasons, he turned to a life of crime.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3076" name="Picture 4" descr="Thomas Malo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088" y="771585"/>
            <a:ext cx="4035425" cy="506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46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2629" y="1343297"/>
            <a:ext cx="4735285" cy="551470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A “Thomas </a:t>
            </a:r>
            <a:r>
              <a:rPr lang="en-US" dirty="0" err="1">
                <a:latin typeface="Baskerville Old Face" panose="02020602080505020303" pitchFamily="18" charset="0"/>
              </a:rPr>
              <a:t>Malorie</a:t>
            </a:r>
            <a:r>
              <a:rPr lang="en-US" dirty="0">
                <a:latin typeface="Baskerville Old Face" panose="02020602080505020303" pitchFamily="18" charset="0"/>
              </a:rPr>
              <a:t> (or </a:t>
            </a:r>
            <a:r>
              <a:rPr lang="en-US" dirty="0" err="1">
                <a:latin typeface="Baskerville Old Face" panose="02020602080505020303" pitchFamily="18" charset="0"/>
              </a:rPr>
              <a:t>Malarie</a:t>
            </a:r>
            <a:r>
              <a:rPr lang="en-US" dirty="0">
                <a:latin typeface="Baskerville Old Face" panose="02020602080505020303" pitchFamily="18" charset="0"/>
              </a:rPr>
              <a:t>), knight” was excluded from four general pardons granted by Edward IV to the Lancastrians in 1468 and 1470. This </a:t>
            </a:r>
            <a:r>
              <a:rPr lang="en-US" dirty="0" err="1">
                <a:latin typeface="Baskerville Old Face" panose="02020602080505020303" pitchFamily="18" charset="0"/>
              </a:rPr>
              <a:t>Malorie</a:t>
            </a:r>
            <a:r>
              <a:rPr lang="en-US" dirty="0">
                <a:latin typeface="Baskerville Old Face" panose="02020602080505020303" pitchFamily="18" charset="0"/>
              </a:rPr>
              <a:t>, who may have been Malory of Newbold </a:t>
            </a:r>
            <a:r>
              <a:rPr lang="en-US" dirty="0" err="1">
                <a:latin typeface="Baskerville Old Face" panose="02020602080505020303" pitchFamily="18" charset="0"/>
              </a:rPr>
              <a:t>Revell</a:t>
            </a:r>
            <a:r>
              <a:rPr lang="en-US" dirty="0">
                <a:latin typeface="Baskerville Old Face" panose="02020602080505020303" pitchFamily="18" charset="0"/>
              </a:rPr>
              <a:t>, was probably the author of Le </a:t>
            </a:r>
            <a:r>
              <a:rPr lang="en-US" dirty="0" err="1">
                <a:latin typeface="Baskerville Old Face" panose="02020602080505020303" pitchFamily="18" charset="0"/>
              </a:rPr>
              <a:t>Morte</a:t>
            </a:r>
            <a:r>
              <a:rPr lang="en-US" dirty="0">
                <a:latin typeface="Baskerville Old Face" panose="02020602080505020303" pitchFamily="18" charset="0"/>
              </a:rPr>
              <a:t> </a:t>
            </a:r>
            <a:r>
              <a:rPr lang="en-US" dirty="0" err="1">
                <a:latin typeface="Baskerville Old Face" panose="02020602080505020303" pitchFamily="18" charset="0"/>
              </a:rPr>
              <a:t>Darthur</a:t>
            </a:r>
            <a:r>
              <a:rPr lang="en-US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Malory of Newbold </a:t>
            </a:r>
            <a:r>
              <a:rPr lang="en-US" dirty="0" err="1">
                <a:latin typeface="Baskerville Old Face" panose="02020602080505020303" pitchFamily="18" charset="0"/>
              </a:rPr>
              <a:t>Revell</a:t>
            </a:r>
            <a:r>
              <a:rPr lang="en-US" dirty="0">
                <a:latin typeface="Baskerville Old Face" panose="02020602080505020303" pitchFamily="18" charset="0"/>
              </a:rPr>
              <a:t> served in the train of Richard Beauchamp, earl of Warwick, at the siege of Calais.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Was knight of the shire in 1445; and died on March</a:t>
            </a:r>
            <a:r>
              <a:rPr lang="en-US" dirty="0"/>
              <a:t> 14, 1471. </a:t>
            </a:r>
          </a:p>
          <a:p>
            <a:endParaRPr lang="es-MX" dirty="0"/>
          </a:p>
        </p:txBody>
      </p:sp>
      <p:pic>
        <p:nvPicPr>
          <p:cNvPr id="6146" name="Picture 2" descr="Resultado de imagen para edward iv lanca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404" y="973183"/>
            <a:ext cx="4035424" cy="516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500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87140" y="1299755"/>
            <a:ext cx="5061859" cy="3250474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In the colophon to Le </a:t>
            </a:r>
            <a:r>
              <a:rPr lang="en-US" dirty="0" err="1">
                <a:latin typeface="Baskerville Old Face" panose="02020602080505020303" pitchFamily="18" charset="0"/>
              </a:rPr>
              <a:t>Morte</a:t>
            </a:r>
            <a:r>
              <a:rPr lang="en-US" dirty="0">
                <a:latin typeface="Baskerville Old Face" panose="02020602080505020303" pitchFamily="18" charset="0"/>
              </a:rPr>
              <a:t> </a:t>
            </a:r>
            <a:r>
              <a:rPr lang="en-US" dirty="0" err="1">
                <a:latin typeface="Baskerville Old Face" panose="02020602080505020303" pitchFamily="18" charset="0"/>
              </a:rPr>
              <a:t>D’Arthur</a:t>
            </a:r>
            <a:r>
              <a:rPr lang="en-US" dirty="0">
                <a:latin typeface="Baskerville Old Face" panose="02020602080505020303" pitchFamily="18" charset="0"/>
              </a:rPr>
              <a:t> the author, calling himself “</a:t>
            </a:r>
            <a:r>
              <a:rPr lang="en-US" dirty="0" err="1">
                <a:latin typeface="Baskerville Old Face" panose="02020602080505020303" pitchFamily="18" charset="0"/>
              </a:rPr>
              <a:t>Syr</a:t>
            </a:r>
            <a:r>
              <a:rPr lang="en-US" dirty="0">
                <a:latin typeface="Baskerville Old Face" panose="02020602080505020303" pitchFamily="18" charset="0"/>
              </a:rPr>
              <a:t> Thomas </a:t>
            </a:r>
            <a:r>
              <a:rPr lang="en-US" dirty="0" err="1">
                <a:latin typeface="Baskerville Old Face" panose="02020602080505020303" pitchFamily="18" charset="0"/>
              </a:rPr>
              <a:t>Maleore</a:t>
            </a:r>
            <a:r>
              <a:rPr lang="en-US" dirty="0">
                <a:latin typeface="Baskerville Old Face" panose="02020602080505020303" pitchFamily="18" charset="0"/>
              </a:rPr>
              <a:t> </a:t>
            </a:r>
            <a:r>
              <a:rPr lang="en-US" dirty="0" err="1">
                <a:latin typeface="Baskerville Old Face" panose="02020602080505020303" pitchFamily="18" charset="0"/>
              </a:rPr>
              <a:t>knyght</a:t>
            </a:r>
            <a:r>
              <a:rPr lang="en-US" dirty="0">
                <a:latin typeface="Baskerville Old Face" panose="02020602080505020303" pitchFamily="18" charset="0"/>
              </a:rPr>
              <a:t>,”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Malory was jailed on various occasions during the period 1450–60, but it is not recorded that he was in prison about 1470, when the colophon was written.</a:t>
            </a:r>
          </a:p>
          <a:p>
            <a:pPr algn="just"/>
            <a:endParaRPr lang="en-US" dirty="0">
              <a:latin typeface="Baskerville Old Face" panose="02020602080505020303" pitchFamily="18" charset="0"/>
            </a:endParaRPr>
          </a:p>
          <a:p>
            <a:pPr algn="just"/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4098" name="Picture 2" descr="Resultado de imagen para thomas malory le morte d'arth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431" y="110762"/>
            <a:ext cx="3959226" cy="652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794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9343" y="2046515"/>
            <a:ext cx="4974771" cy="2862942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Baskerville Old Face" panose="02020602080505020303" pitchFamily="18" charset="0"/>
              </a:rPr>
              <a:t>Malory of Newbold </a:t>
            </a:r>
            <a:r>
              <a:rPr lang="en-US" sz="2800" dirty="0" err="1">
                <a:latin typeface="Baskerville Old Face" panose="02020602080505020303" pitchFamily="18" charset="0"/>
              </a:rPr>
              <a:t>Revell</a:t>
            </a:r>
            <a:r>
              <a:rPr lang="en-US" sz="2800" dirty="0">
                <a:latin typeface="Baskerville Old Face" panose="02020602080505020303" pitchFamily="18" charset="0"/>
              </a:rPr>
              <a:t> served in the train of Richard Beauchamp, earl of Warwick, at the siege of Calais.</a:t>
            </a:r>
          </a:p>
          <a:p>
            <a:endParaRPr lang="es-MX" dirty="0"/>
          </a:p>
        </p:txBody>
      </p:sp>
      <p:pic>
        <p:nvPicPr>
          <p:cNvPr id="9218" name="Picture 2" descr="Resultado de imagen para le morte d'arth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228" y="446314"/>
            <a:ext cx="4320086" cy="56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154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4138" y="128587"/>
            <a:ext cx="9720071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Malory’s romance is a glorification of chivalric values and of King Arthur, the British King, at one and the same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The only manuscript discovered in 1934, lags its beginning and its end and is not </a:t>
            </a:r>
            <a:r>
              <a:rPr lang="en-US" dirty="0" err="1">
                <a:latin typeface="Baskerville Old Face" panose="02020602080505020303" pitchFamily="18" charset="0"/>
              </a:rPr>
              <a:t>Malorys</a:t>
            </a:r>
            <a:r>
              <a:rPr lang="en-US" dirty="0">
                <a:latin typeface="Baskerville Old Face" panose="02020602080505020303" pitchFamily="18" charset="0"/>
              </a:rPr>
              <a:t> autograph.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423" y="1651634"/>
            <a:ext cx="66675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21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4108" y="128016"/>
            <a:ext cx="9720072" cy="1499616"/>
          </a:xfrm>
        </p:spPr>
        <p:txBody>
          <a:bodyPr>
            <a:normAutofit/>
          </a:bodyPr>
          <a:lstStyle/>
          <a:p>
            <a:r>
              <a:rPr lang="es-MX" sz="4600" dirty="0" err="1">
                <a:latin typeface="Baskerville Old Face" panose="02020602080505020303" pitchFamily="18" charset="0"/>
              </a:rPr>
              <a:t>Morte</a:t>
            </a:r>
            <a:r>
              <a:rPr lang="es-MX" sz="4600" dirty="0">
                <a:latin typeface="Baskerville Old Face" panose="02020602080505020303" pitchFamily="18" charset="0"/>
              </a:rPr>
              <a:t> </a:t>
            </a:r>
            <a:r>
              <a:rPr lang="es-MX" sz="4600" dirty="0" err="1">
                <a:latin typeface="Baskerville Old Face" panose="02020602080505020303" pitchFamily="18" charset="0"/>
              </a:rPr>
              <a:t>Darthur</a:t>
            </a:r>
            <a:endParaRPr lang="es-MX" sz="4600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9" y="1371600"/>
            <a:ext cx="4553712" cy="50063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The </a:t>
            </a:r>
            <a:r>
              <a:rPr lang="es-MX" dirty="0" err="1">
                <a:latin typeface="Baskerville Old Face" panose="02020602080505020303" pitchFamily="18" charset="0"/>
              </a:rPr>
              <a:t>selections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given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below</a:t>
            </a:r>
            <a:r>
              <a:rPr lang="es-MX" dirty="0">
                <a:latin typeface="Baskerville Old Face" panose="02020602080505020303" pitchFamily="18" charset="0"/>
              </a:rPr>
              <a:t> are </a:t>
            </a:r>
            <a:r>
              <a:rPr lang="es-MX" dirty="0" err="1">
                <a:latin typeface="Baskerville Old Face" panose="02020602080505020303" pitchFamily="18" charset="0"/>
              </a:rPr>
              <a:t>two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best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known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Malory’s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book</a:t>
            </a:r>
            <a:r>
              <a:rPr lang="es-MX" dirty="0">
                <a:latin typeface="Baskerville Old Face" panose="02020602080505020303" pitchFamily="18" charset="0"/>
              </a:rPr>
              <a:t>: </a:t>
            </a:r>
            <a:r>
              <a:rPr lang="es-MX" dirty="0" err="1">
                <a:latin typeface="Baskerville Old Face" panose="02020602080505020303" pitchFamily="18" charset="0"/>
              </a:rPr>
              <a:t>how</a:t>
            </a:r>
            <a:r>
              <a:rPr lang="es-MX" dirty="0">
                <a:latin typeface="Baskerville Old Face" panose="02020602080505020303" pitchFamily="18" charset="0"/>
              </a:rPr>
              <a:t> Arthur </a:t>
            </a:r>
            <a:r>
              <a:rPr lang="es-MX" dirty="0" err="1">
                <a:latin typeface="Baskerville Old Face" panose="02020602080505020303" pitchFamily="18" charset="0"/>
              </a:rPr>
              <a:t>became</a:t>
            </a:r>
            <a:r>
              <a:rPr lang="es-MX" dirty="0">
                <a:latin typeface="Baskerville Old Face" panose="02020602080505020303" pitchFamily="18" charset="0"/>
              </a:rPr>
              <a:t> King </a:t>
            </a:r>
            <a:r>
              <a:rPr lang="es-MX" dirty="0" err="1">
                <a:latin typeface="Baskerville Old Face" panose="02020602080505020303" pitchFamily="18" charset="0"/>
              </a:rPr>
              <a:t>by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pulling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out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sword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from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stone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how</a:t>
            </a:r>
            <a:r>
              <a:rPr lang="es-MX" dirty="0">
                <a:latin typeface="Baskerville Old Face" panose="02020602080505020303" pitchFamily="18" charset="0"/>
              </a:rPr>
              <a:t> he </a:t>
            </a:r>
            <a:r>
              <a:rPr lang="es-MX" dirty="0" err="1">
                <a:latin typeface="Baskerville Old Face" panose="02020602080505020303" pitchFamily="18" charset="0"/>
              </a:rPr>
              <a:t>met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death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Both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display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Malory’s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superb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narrative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skill</a:t>
            </a:r>
            <a:r>
              <a:rPr lang="es-MX" dirty="0">
                <a:latin typeface="Baskerville Old Face" panose="02020602080505020303" pitchFamily="18" charset="0"/>
              </a:rPr>
              <a:t> and the </a:t>
            </a:r>
            <a:r>
              <a:rPr lang="es-MX" dirty="0" err="1">
                <a:latin typeface="Baskerville Old Face" panose="02020602080505020303" pitchFamily="18" charset="0"/>
              </a:rPr>
              <a:t>care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composure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literary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idom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1" t="4185" r="4839" b="7128"/>
          <a:stretch/>
        </p:blipFill>
        <p:spPr>
          <a:xfrm>
            <a:off x="6515100" y="244031"/>
            <a:ext cx="4629149" cy="651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7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6158" y="446314"/>
            <a:ext cx="9535013" cy="544286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He was buried in the Chapel of St. Francis at Grey Friars, near </a:t>
            </a:r>
            <a:r>
              <a:rPr lang="en-US" dirty="0" err="1">
                <a:latin typeface="Baskerville Old Face" panose="02020602080505020303" pitchFamily="18" charset="0"/>
              </a:rPr>
              <a:t>Newgate</a:t>
            </a:r>
            <a:endParaRPr lang="en-US" dirty="0">
              <a:latin typeface="Baskerville Old Face" panose="02020602080505020303" pitchFamily="18" charset="0"/>
            </a:endParaRPr>
          </a:p>
          <a:p>
            <a:endParaRPr lang="es-MX" dirty="0"/>
          </a:p>
        </p:txBody>
      </p:sp>
      <p:pic>
        <p:nvPicPr>
          <p:cNvPr id="5122" name="Picture 2" descr="Resultado de imagen para chapel of st francis grey fria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089" y="1121229"/>
            <a:ext cx="7329715" cy="549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59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1357" y="2999580"/>
            <a:ext cx="4941243" cy="1594192"/>
          </a:xfrm>
        </p:spPr>
        <p:txBody>
          <a:bodyPr>
            <a:normAutofit fontScale="92500" lnSpcReduction="1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3000" dirty="0">
                <a:latin typeface="Baskerville Old Face" panose="02020602080505020303" pitchFamily="18" charset="0"/>
              </a:rPr>
              <a:t>Malory completed Le </a:t>
            </a:r>
            <a:r>
              <a:rPr lang="en-US" sz="3000" dirty="0" err="1">
                <a:latin typeface="Baskerville Old Face" panose="02020602080505020303" pitchFamily="18" charset="0"/>
              </a:rPr>
              <a:t>Morte</a:t>
            </a:r>
            <a:r>
              <a:rPr lang="en-US" sz="3000" dirty="0">
                <a:latin typeface="Baskerville Old Face" panose="02020602080505020303" pitchFamily="18" charset="0"/>
              </a:rPr>
              <a:t> </a:t>
            </a:r>
            <a:r>
              <a:rPr lang="en-US" sz="3000" dirty="0" err="1">
                <a:latin typeface="Baskerville Old Face" panose="02020602080505020303" pitchFamily="18" charset="0"/>
              </a:rPr>
              <a:t>Darthur</a:t>
            </a:r>
            <a:r>
              <a:rPr lang="en-US" sz="3000" dirty="0">
                <a:latin typeface="Baskerville Old Face" panose="02020602080505020303" pitchFamily="18" charset="0"/>
              </a:rPr>
              <a:t> about 1470; it was printed by William Caxton in 1485. 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8194" name="Picture 2" descr="Resultado de imagen para william caxt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032" y="144233"/>
            <a:ext cx="4470854" cy="662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519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>
                <a:latin typeface="Baskerville Old Face" panose="02020602080505020303" pitchFamily="18" charset="0"/>
              </a:rPr>
              <a:t>BEOWULF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949690" y="5399269"/>
            <a:ext cx="289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latin typeface="Baskerville Old Face" panose="02020602080505020303" pitchFamily="18" charset="0"/>
              </a:rPr>
              <a:t>General </a:t>
            </a:r>
            <a:r>
              <a:rPr lang="es-MX" sz="3200" b="1" dirty="0" err="1">
                <a:latin typeface="Baskerville Old Face" panose="02020602080505020303" pitchFamily="18" charset="0"/>
              </a:rPr>
              <a:t>aspects</a:t>
            </a:r>
            <a:endParaRPr lang="es-MX" sz="32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936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3791" y="816429"/>
            <a:ext cx="9720071" cy="1121229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Baskerville Old Face" panose="02020602080505020303" pitchFamily="18" charset="0"/>
              </a:rPr>
              <a:t>The only extant manuscript that predates Caxton’s edition is in the British Library, London.</a:t>
            </a:r>
          </a:p>
          <a:p>
            <a:endParaRPr lang="es-MX" dirty="0"/>
          </a:p>
        </p:txBody>
      </p:sp>
      <p:pic>
        <p:nvPicPr>
          <p:cNvPr id="7174" name="Picture 6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86" y="2131106"/>
            <a:ext cx="11328683" cy="442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484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6301" y="2797629"/>
            <a:ext cx="3547870" cy="1556657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Baskerville Old Face" panose="02020602080505020303" pitchFamily="18" charset="0"/>
              </a:rPr>
              <a:t>The village and nearby Tintagel Castle are associated with the legends surrounding King Arthur.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10242" name="Picture 2" descr="Resultado de imagen para tintag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10313" y="623433"/>
            <a:ext cx="7628876" cy="500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018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386" y="2841172"/>
            <a:ext cx="3830901" cy="1643743"/>
          </a:xfrm>
        </p:spPr>
        <p:txBody>
          <a:bodyPr/>
          <a:lstStyle/>
          <a:p>
            <a:pPr algn="just"/>
            <a:r>
              <a:rPr lang="en-US" dirty="0">
                <a:latin typeface="Baskerville Old Face" panose="02020602080505020303" pitchFamily="18" charset="0"/>
              </a:rPr>
              <a:t>Tintagel or Trevena is a civil parish and village situated on the Atlantic coast of Cornwall, England, United Kingdom.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4" name="Imagen 3" descr="Tintagel is located in Cornwal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505" y="317046"/>
            <a:ext cx="7168924" cy="60075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4479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630" y="4960136"/>
            <a:ext cx="7772400" cy="1463040"/>
          </a:xfrm>
        </p:spPr>
        <p:txBody>
          <a:bodyPr/>
          <a:lstStyle/>
          <a:p>
            <a:r>
              <a:rPr lang="es-MX" b="1" dirty="0">
                <a:latin typeface="Baskerville Old Face" panose="02020602080505020303" pitchFamily="18" charset="0"/>
              </a:rPr>
              <a:t>Geoffrey </a:t>
            </a:r>
            <a:r>
              <a:rPr lang="es-MX" b="1" dirty="0" err="1">
                <a:latin typeface="Baskerville Old Face" panose="02020602080505020303" pitchFamily="18" charset="0"/>
              </a:rPr>
              <a:t>Chaucer</a:t>
            </a:r>
            <a:endParaRPr lang="es-MX" b="1" dirty="0">
              <a:latin typeface="Baskerville Old Face" panose="02020602080505020303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328660" y="5399269"/>
            <a:ext cx="3707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Baskerville Old Face" panose="02020602080505020303" pitchFamily="18" charset="0"/>
              </a:rPr>
              <a:t>The </a:t>
            </a:r>
            <a:r>
              <a:rPr lang="es-MX" sz="3200" b="1" dirty="0" err="1">
                <a:latin typeface="Baskerville Old Face" panose="02020602080505020303" pitchFamily="18" charset="0"/>
              </a:rPr>
              <a:t>Merchant’s</a:t>
            </a:r>
            <a:r>
              <a:rPr lang="es-MX" sz="3200" b="1" dirty="0">
                <a:latin typeface="Baskerville Old Face" panose="02020602080505020303" pitchFamily="18" charset="0"/>
              </a:rPr>
              <a:t> Tail</a:t>
            </a:r>
          </a:p>
        </p:txBody>
      </p:sp>
    </p:spTree>
    <p:extLst>
      <p:ext uri="{BB962C8B-B14F-4D97-AF65-F5344CB8AC3E}">
        <p14:creationId xmlns:p14="http://schemas.microsoft.com/office/powerpoint/2010/main" val="570641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1259" y="708660"/>
            <a:ext cx="5228082" cy="563499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He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born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into</a:t>
            </a:r>
            <a:r>
              <a:rPr lang="es-MX" dirty="0">
                <a:latin typeface="Baskerville Old Face" panose="02020602080505020303" pitchFamily="18" charset="0"/>
              </a:rPr>
              <a:t> a </a:t>
            </a:r>
            <a:r>
              <a:rPr lang="es-MX" dirty="0" err="1">
                <a:latin typeface="Baskerville Old Face" panose="02020602080505020303" pitchFamily="18" charset="0"/>
              </a:rPr>
              <a:t>well</a:t>
            </a:r>
            <a:r>
              <a:rPr lang="es-MX" dirty="0">
                <a:latin typeface="Baskerville Old Face" panose="02020602080505020303" pitchFamily="18" charset="0"/>
              </a:rPr>
              <a:t>-to-do </a:t>
            </a:r>
            <a:r>
              <a:rPr lang="es-MX" dirty="0" err="1">
                <a:latin typeface="Baskerville Old Face" panose="02020602080505020303" pitchFamily="18" charset="0"/>
              </a:rPr>
              <a:t>burgeois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family</a:t>
            </a:r>
            <a:r>
              <a:rPr lang="es-MX" dirty="0">
                <a:latin typeface="Baskerville Old Face" panose="02020602080505020303" pitchFamily="18" charset="0"/>
              </a:rPr>
              <a:t>, in London, </a:t>
            </a:r>
            <a:r>
              <a:rPr lang="es-MX" dirty="0" err="1">
                <a:latin typeface="Baskerville Old Face" panose="02020602080505020303" pitchFamily="18" charset="0"/>
              </a:rPr>
              <a:t>about</a:t>
            </a:r>
            <a:r>
              <a:rPr lang="es-MX" dirty="0">
                <a:latin typeface="Baskerville Old Face" panose="02020602080505020303" pitchFamily="18" charset="0"/>
              </a:rPr>
              <a:t> 1343.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father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a </a:t>
            </a:r>
            <a:r>
              <a:rPr lang="es-MX" dirty="0" err="1">
                <a:latin typeface="Baskerville Old Face" panose="02020602080505020303" pitchFamily="18" charset="0"/>
              </a:rPr>
              <a:t>wine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merchant</a:t>
            </a:r>
            <a:r>
              <a:rPr lang="es-MX" dirty="0">
                <a:latin typeface="Baskerville Old Face" panose="02020602080505020303" pitchFamily="18" charset="0"/>
              </a:rPr>
              <a:t>, a </a:t>
            </a:r>
            <a:r>
              <a:rPr lang="es-MX" dirty="0" err="1">
                <a:latin typeface="Baskerville Old Face" panose="02020602080505020303" pitchFamily="18" charset="0"/>
              </a:rPr>
              <a:t>memeber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growing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number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men</a:t>
            </a:r>
            <a:r>
              <a:rPr lang="es-MX" dirty="0">
                <a:latin typeface="Baskerville Old Face" panose="02020602080505020303" pitchFamily="18" charset="0"/>
              </a:rPr>
              <a:t> in the comercial </a:t>
            </a:r>
            <a:r>
              <a:rPr lang="en-US" dirty="0">
                <a:latin typeface="Baskerville Old Face" panose="02020602080505020303" pitchFamily="18" charset="0"/>
              </a:rPr>
              <a:t>centers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England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specially</a:t>
            </a:r>
            <a:r>
              <a:rPr lang="es-MX" dirty="0">
                <a:latin typeface="Baskerville Old Face" panose="02020602080505020303" pitchFamily="18" charset="0"/>
              </a:rPr>
              <a:t> in London, </a:t>
            </a:r>
            <a:r>
              <a:rPr lang="es-MX" dirty="0" err="1">
                <a:latin typeface="Baskerville Old Face" panose="02020602080505020303" pitchFamily="18" charset="0"/>
              </a:rPr>
              <a:t>who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were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beginning</a:t>
            </a:r>
            <a:r>
              <a:rPr lang="es-MX" dirty="0">
                <a:latin typeface="Baskerville Old Face" panose="02020602080505020303" pitchFamily="18" charset="0"/>
              </a:rPr>
              <a:t> to </a:t>
            </a:r>
            <a:r>
              <a:rPr lang="es-MX" dirty="0" err="1">
                <a:latin typeface="Baskerville Old Face" panose="02020602080505020303" pitchFamily="18" charset="0"/>
              </a:rPr>
              <a:t>exert</a:t>
            </a:r>
            <a:r>
              <a:rPr lang="es-MX" dirty="0">
                <a:latin typeface="Baskerville Old Face" panose="02020602080505020303" pitchFamily="18" charset="0"/>
              </a:rPr>
              <a:t> a </a:t>
            </a:r>
            <a:r>
              <a:rPr lang="es-MX" dirty="0" err="1">
                <a:latin typeface="Baskerville Old Face" panose="02020602080505020303" pitchFamily="18" charset="0"/>
              </a:rPr>
              <a:t>powerful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effect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on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structure</a:t>
            </a:r>
            <a:r>
              <a:rPr lang="es-MX" dirty="0">
                <a:latin typeface="Baskerville Old Face" panose="02020602080505020303" pitchFamily="18" charset="0"/>
              </a:rPr>
              <a:t> of English </a:t>
            </a:r>
            <a:r>
              <a:rPr lang="es-MX" dirty="0" err="1">
                <a:latin typeface="Baskerville Old Face" panose="02020602080505020303" pitchFamily="18" charset="0"/>
              </a:rPr>
              <a:t>society</a:t>
            </a:r>
            <a:r>
              <a:rPr lang="es-MX" dirty="0">
                <a:latin typeface="Baskerville Old Face" panose="02020602080505020303" pitchFamily="18" charset="0"/>
              </a:rPr>
              <a:t>.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They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were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somewhere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between</a:t>
            </a:r>
            <a:r>
              <a:rPr lang="es-MX" dirty="0">
                <a:latin typeface="Baskerville Old Face" panose="02020602080505020303" pitchFamily="18" charset="0"/>
              </a:rPr>
              <a:t>: the </a:t>
            </a:r>
            <a:r>
              <a:rPr lang="es-MX" dirty="0" err="1">
                <a:latin typeface="Baskerville Old Face" panose="02020602080505020303" pitchFamily="18" charset="0"/>
              </a:rPr>
              <a:t>beginning</a:t>
            </a:r>
            <a:r>
              <a:rPr lang="es-MX" dirty="0">
                <a:latin typeface="Baskerville Old Face" panose="02020602080505020303" pitchFamily="18" charset="0"/>
              </a:rPr>
              <a:t> of the English </a:t>
            </a:r>
            <a:r>
              <a:rPr lang="es-MX" dirty="0" err="1">
                <a:latin typeface="Baskerville Old Face" panose="02020602080505020303" pitchFamily="18" charset="0"/>
              </a:rPr>
              <a:t>middle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class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040" y="555307"/>
            <a:ext cx="5459730" cy="562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652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60720" y="1508760"/>
            <a:ext cx="6057900" cy="534924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In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early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teens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Chaucer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made</a:t>
            </a:r>
            <a:r>
              <a:rPr lang="es-MX" dirty="0">
                <a:latin typeface="Baskerville Old Face" panose="02020602080505020303" pitchFamily="18" charset="0"/>
              </a:rPr>
              <a:t> a page in the </a:t>
            </a:r>
            <a:r>
              <a:rPr lang="es-MX" dirty="0" err="1">
                <a:latin typeface="Baskerville Old Face" panose="02020602080505020303" pitchFamily="18" charset="0"/>
              </a:rPr>
              <a:t>household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one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England’s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most</a:t>
            </a:r>
            <a:r>
              <a:rPr lang="es-MX" dirty="0">
                <a:latin typeface="Baskerville Old Face" panose="02020602080505020303" pitchFamily="18" charset="0"/>
              </a:rPr>
              <a:t> considerable </a:t>
            </a:r>
            <a:r>
              <a:rPr lang="es-MX" dirty="0" err="1">
                <a:latin typeface="Baskerville Old Face" panose="02020602080505020303" pitchFamily="18" charset="0"/>
              </a:rPr>
              <a:t>noblemen</a:t>
            </a:r>
            <a:r>
              <a:rPr lang="es-MX" dirty="0">
                <a:latin typeface="Baskerville Old Face" panose="02020602080505020303" pitchFamily="18" charset="0"/>
              </a:rPr>
              <a:t>, Prince Lionel, </a:t>
            </a:r>
            <a:r>
              <a:rPr lang="es-MX" dirty="0" err="1">
                <a:latin typeface="Baskerville Old Face" panose="02020602080505020303" pitchFamily="18" charset="0"/>
              </a:rPr>
              <a:t>third</a:t>
            </a:r>
            <a:r>
              <a:rPr lang="es-MX" dirty="0">
                <a:latin typeface="Baskerville Old Face" panose="02020602080505020303" pitchFamily="18" charset="0"/>
              </a:rPr>
              <a:t> son of King Edward III, and </a:t>
            </a:r>
            <a:r>
              <a:rPr lang="es-MX" dirty="0" err="1">
                <a:latin typeface="Baskerville Old Face" panose="02020602080505020303" pitchFamily="18" charset="0"/>
              </a:rPr>
              <a:t>later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Duke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Clarence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The </a:t>
            </a:r>
            <a:r>
              <a:rPr lang="es-MX" dirty="0" err="1">
                <a:latin typeface="Baskerville Old Face" panose="02020602080505020303" pitchFamily="18" charset="0"/>
              </a:rPr>
              <a:t>connections</a:t>
            </a:r>
            <a:r>
              <a:rPr lang="es-MX" dirty="0">
                <a:latin typeface="Baskerville Old Face" panose="02020602080505020303" pitchFamily="18" charset="0"/>
              </a:rPr>
              <a:t> he </a:t>
            </a:r>
            <a:r>
              <a:rPr lang="es-MX" dirty="0" err="1">
                <a:latin typeface="Baskerville Old Face" panose="02020602080505020303" pitchFamily="18" charset="0"/>
              </a:rPr>
              <a:t>made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there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must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have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served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him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well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later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life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we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know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that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talent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kept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him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asociation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with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memebers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aristocracy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44" y="468630"/>
            <a:ext cx="4451002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79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496907"/>
            <a:ext cx="5982461" cy="598884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first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great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patron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John of </a:t>
            </a:r>
            <a:r>
              <a:rPr lang="es-MX" dirty="0" err="1">
                <a:latin typeface="Baskerville Old Face" panose="02020602080505020303" pitchFamily="18" charset="0"/>
              </a:rPr>
              <a:t>Gaunt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fifth</a:t>
            </a:r>
            <a:r>
              <a:rPr lang="es-MX" dirty="0">
                <a:latin typeface="Baskerville Old Face" panose="02020602080505020303" pitchFamily="18" charset="0"/>
              </a:rPr>
              <a:t> son of the King and the </a:t>
            </a:r>
            <a:r>
              <a:rPr lang="es-MX" dirty="0" err="1">
                <a:latin typeface="Baskerville Old Face" panose="02020602080505020303" pitchFamily="18" charset="0"/>
              </a:rPr>
              <a:t>most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powerful</a:t>
            </a:r>
            <a:r>
              <a:rPr lang="es-MX" dirty="0">
                <a:latin typeface="Baskerville Old Face" panose="02020602080505020303" pitchFamily="18" charset="0"/>
              </a:rPr>
              <a:t> noble in </a:t>
            </a:r>
            <a:r>
              <a:rPr lang="es-MX" dirty="0" err="1">
                <a:latin typeface="Baskerville Old Face" panose="02020602080505020303" pitchFamily="18" charset="0"/>
              </a:rPr>
              <a:t>England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who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might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also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have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been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friend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From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successive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kings</a:t>
            </a:r>
            <a:r>
              <a:rPr lang="es-MX" dirty="0">
                <a:latin typeface="Baskerville Old Face" panose="02020602080505020303" pitchFamily="18" charset="0"/>
              </a:rPr>
              <a:t>, Edward III, Richard II and Henry IV, </a:t>
            </a:r>
            <a:r>
              <a:rPr lang="es-MX" dirty="0" err="1">
                <a:latin typeface="Baskerville Old Face" panose="02020602080505020303" pitchFamily="18" charset="0"/>
              </a:rPr>
              <a:t>Chaucer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recieved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offices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grants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money</a:t>
            </a:r>
            <a:r>
              <a:rPr lang="es-MX" dirty="0">
                <a:latin typeface="Baskerville Old Face" panose="02020602080505020303" pitchFamily="18" charset="0"/>
              </a:rPr>
              <a:t>, and </a:t>
            </a:r>
            <a:r>
              <a:rPr lang="es-MX" dirty="0" err="1">
                <a:latin typeface="Baskerville Old Face" panose="02020602080505020303" pitchFamily="18" charset="0"/>
              </a:rPr>
              <a:t>other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privileges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for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services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various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capacities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He </a:t>
            </a:r>
            <a:r>
              <a:rPr lang="es-MX" dirty="0" err="1">
                <a:latin typeface="Baskerville Old Face" panose="02020602080505020303" pitchFamily="18" charset="0"/>
              </a:rPr>
              <a:t>married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well</a:t>
            </a:r>
            <a:r>
              <a:rPr lang="es-MX" dirty="0">
                <a:latin typeface="Baskerville Old Face" panose="02020602080505020303" pitchFamily="18" charset="0"/>
              </a:rPr>
              <a:t>; </a:t>
            </a:r>
            <a:r>
              <a:rPr lang="es-MX" dirty="0" err="1">
                <a:latin typeface="Baskerville Old Face" panose="02020602080505020303" pitchFamily="18" charset="0"/>
              </a:rPr>
              <a:t>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wife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Philippa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a </a:t>
            </a:r>
            <a:r>
              <a:rPr lang="es-MX" dirty="0" err="1">
                <a:latin typeface="Baskerville Old Face" panose="02020602080505020303" pitchFamily="18" charset="0"/>
              </a:rPr>
              <a:t>memeber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houholds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both</a:t>
            </a:r>
            <a:r>
              <a:rPr lang="es-MX" dirty="0">
                <a:latin typeface="Baskerville Old Face" panose="02020602080505020303" pitchFamily="18" charset="0"/>
              </a:rPr>
              <a:t> Queen </a:t>
            </a:r>
            <a:r>
              <a:rPr lang="es-MX" dirty="0" err="1">
                <a:latin typeface="Baskerville Old Face" panose="02020602080505020303" pitchFamily="18" charset="0"/>
              </a:rPr>
              <a:t>Philippa</a:t>
            </a:r>
            <a:r>
              <a:rPr lang="es-MX" dirty="0">
                <a:latin typeface="Baskerville Old Face" panose="02020602080505020303" pitchFamily="18" charset="0"/>
              </a:rPr>
              <a:t> and of the </a:t>
            </a:r>
            <a:r>
              <a:rPr lang="es-MX" dirty="0" err="1">
                <a:latin typeface="Baskerville Old Face" panose="02020602080505020303" pitchFamily="18" charset="0"/>
              </a:rPr>
              <a:t>thirth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wife</a:t>
            </a:r>
            <a:r>
              <a:rPr lang="es-MX" dirty="0">
                <a:latin typeface="Baskerville Old Face" panose="02020602080505020303" pitchFamily="18" charset="0"/>
              </a:rPr>
              <a:t> of John of </a:t>
            </a:r>
            <a:r>
              <a:rPr lang="es-MX" dirty="0" err="1">
                <a:latin typeface="Baskerville Old Face" panose="02020602080505020303" pitchFamily="18" charset="0"/>
              </a:rPr>
              <a:t>Gaunt</a:t>
            </a:r>
            <a:r>
              <a:rPr lang="es-MX" dirty="0">
                <a:latin typeface="Baskerville Old Face" panose="02020602080505020303" pitchFamily="18" charset="0"/>
              </a:rPr>
              <a:t>, and </a:t>
            </a:r>
            <a:r>
              <a:rPr lang="es-MX" dirty="0" err="1">
                <a:latin typeface="Baskerville Old Face" panose="02020602080505020303" pitchFamily="18" charset="0"/>
              </a:rPr>
              <a:t>it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probably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daughter</a:t>
            </a:r>
            <a:r>
              <a:rPr lang="es-MX" dirty="0">
                <a:latin typeface="Baskerville Old Face" panose="02020602080505020303" pitchFamily="18" charset="0"/>
              </a:rPr>
              <a:t> of a </a:t>
            </a:r>
            <a:r>
              <a:rPr lang="es-MX" dirty="0" err="1">
                <a:latin typeface="Baskerville Old Face" panose="02020602080505020303" pitchFamily="18" charset="0"/>
              </a:rPr>
              <a:t>knight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582" y="228600"/>
            <a:ext cx="4221468" cy="652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152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16571" y="237744"/>
            <a:ext cx="5749306" cy="149961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Baskerville Old Face" panose="02020602080505020303" pitchFamily="18" charset="0"/>
              </a:rPr>
              <a:t>The Canterbury 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10462" y="1737360"/>
            <a:ext cx="5760719" cy="489204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Cronologicaly</a:t>
            </a:r>
            <a:r>
              <a:rPr lang="es-MX" dirty="0">
                <a:latin typeface="Baskerville Old Face" panose="02020602080505020303" pitchFamily="18" charset="0"/>
              </a:rPr>
              <a:t>, the tales are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final </a:t>
            </a:r>
            <a:r>
              <a:rPr lang="es-MX" dirty="0" err="1">
                <a:latin typeface="Baskerville Old Face" panose="02020602080505020303" pitchFamily="18" charset="0"/>
              </a:rPr>
              <a:t>achievement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though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it</a:t>
            </a:r>
            <a:r>
              <a:rPr lang="es-MX" dirty="0">
                <a:latin typeface="Baskerville Old Face" panose="02020602080505020303" pitchFamily="18" charset="0"/>
              </a:rPr>
              <a:t> looks as </a:t>
            </a:r>
            <a:r>
              <a:rPr lang="es-MX" dirty="0" err="1">
                <a:latin typeface="Baskerville Old Face" panose="02020602080505020303" pitchFamily="18" charset="0"/>
              </a:rPr>
              <a:t>if</a:t>
            </a:r>
            <a:r>
              <a:rPr lang="es-MX" dirty="0">
                <a:latin typeface="Baskerville Old Face" panose="02020602080505020303" pitchFamily="18" charset="0"/>
              </a:rPr>
              <a:t> he </a:t>
            </a:r>
            <a:r>
              <a:rPr lang="es-MX" dirty="0" err="1">
                <a:latin typeface="Baskerville Old Face" panose="02020602080505020303" pitchFamily="18" charset="0"/>
              </a:rPr>
              <a:t>had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long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before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worked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out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drafts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some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stories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which</a:t>
            </a:r>
            <a:r>
              <a:rPr lang="es-MX" dirty="0">
                <a:latin typeface="Baskerville Old Face" panose="02020602080505020303" pitchFamily="18" charset="0"/>
              </a:rPr>
              <a:t> he </a:t>
            </a:r>
            <a:r>
              <a:rPr lang="es-MX" dirty="0" err="1">
                <a:latin typeface="Baskerville Old Face" panose="02020602080505020303" pitchFamily="18" charset="0"/>
              </a:rPr>
              <a:t>propose</a:t>
            </a:r>
            <a:r>
              <a:rPr lang="es-MX" dirty="0">
                <a:latin typeface="Baskerville Old Face" panose="02020602080505020303" pitchFamily="18" charset="0"/>
              </a:rPr>
              <a:t> to use (the “</a:t>
            </a:r>
            <a:r>
              <a:rPr lang="es-MX" dirty="0" err="1">
                <a:latin typeface="Baskerville Old Face" panose="02020602080505020303" pitchFamily="18" charset="0"/>
              </a:rPr>
              <a:t>tragedies</a:t>
            </a:r>
            <a:r>
              <a:rPr lang="es-MX" dirty="0">
                <a:latin typeface="Baskerville Old Face" panose="02020602080505020303" pitchFamily="18" charset="0"/>
              </a:rPr>
              <a:t>” of the </a:t>
            </a:r>
            <a:r>
              <a:rPr lang="es-MX" dirty="0" err="1">
                <a:latin typeface="Baskerville Old Face" panose="02020602080505020303" pitchFamily="18" charset="0"/>
              </a:rPr>
              <a:t>Monk’s</a:t>
            </a:r>
            <a:r>
              <a:rPr lang="es-MX" dirty="0">
                <a:latin typeface="Baskerville Old Face" panose="02020602080505020303" pitchFamily="18" charset="0"/>
              </a:rPr>
              <a:t> Tale, the </a:t>
            </a:r>
            <a:r>
              <a:rPr lang="es-MX" dirty="0" err="1">
                <a:latin typeface="Baskerville Old Face" panose="02020602080505020303" pitchFamily="18" charset="0"/>
              </a:rPr>
              <a:t>Second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Nun’s</a:t>
            </a:r>
            <a:r>
              <a:rPr lang="es-MX" dirty="0">
                <a:latin typeface="Baskerville Old Face" panose="02020602080505020303" pitchFamily="18" charset="0"/>
              </a:rPr>
              <a:t> Tale of St. Cecilia, </a:t>
            </a:r>
            <a:r>
              <a:rPr lang="es-MX" dirty="0" err="1">
                <a:latin typeface="Baskerville Old Face" panose="02020602080505020303" pitchFamily="18" charset="0"/>
              </a:rPr>
              <a:t>an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early</a:t>
            </a:r>
            <a:r>
              <a:rPr lang="es-MX" dirty="0">
                <a:latin typeface="Baskerville Old Face" panose="02020602080505020303" pitchFamily="18" charset="0"/>
              </a:rPr>
              <a:t> versión of the </a:t>
            </a:r>
            <a:r>
              <a:rPr lang="es-MX" dirty="0" err="1">
                <a:latin typeface="Baskerville Old Face" panose="02020602080505020303" pitchFamily="18" charset="0"/>
              </a:rPr>
              <a:t>Knight’s</a:t>
            </a:r>
            <a:r>
              <a:rPr lang="es-MX" dirty="0">
                <a:latin typeface="Baskerville Old Face" panose="02020602080505020303" pitchFamily="18" charset="0"/>
              </a:rPr>
              <a:t> Tale – </a:t>
            </a:r>
            <a:r>
              <a:rPr lang="es-MX" dirty="0" err="1">
                <a:latin typeface="Baskerville Old Face" panose="02020602080505020303" pitchFamily="18" charset="0"/>
              </a:rPr>
              <a:t>for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plot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which</a:t>
            </a:r>
            <a:r>
              <a:rPr lang="es-MX" dirty="0">
                <a:latin typeface="Baskerville Old Face" panose="02020602080505020303" pitchFamily="18" charset="0"/>
              </a:rPr>
              <a:t> he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again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indebted</a:t>
            </a:r>
            <a:r>
              <a:rPr lang="es-MX" dirty="0">
                <a:latin typeface="Baskerville Old Face" panose="02020602080505020303" pitchFamily="18" charset="0"/>
              </a:rPr>
              <a:t> to </a:t>
            </a:r>
            <a:r>
              <a:rPr lang="es-MX" dirty="0" err="1">
                <a:latin typeface="Baskerville Old Face" panose="02020602080505020303" pitchFamily="18" charset="0"/>
              </a:rPr>
              <a:t>Boccaccio</a:t>
            </a:r>
            <a:r>
              <a:rPr lang="es-MX" dirty="0">
                <a:latin typeface="Baskerville Old Face" panose="02020602080505020303" pitchFamily="18" charset="0"/>
              </a:rPr>
              <a:t>)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In </a:t>
            </a:r>
            <a:r>
              <a:rPr lang="es-MX" dirty="0" err="1">
                <a:latin typeface="Baskerville Old Face" panose="02020602080505020303" pitchFamily="18" charset="0"/>
              </a:rPr>
              <a:t>terms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asrtistry</a:t>
            </a:r>
            <a:r>
              <a:rPr lang="es-MX" dirty="0">
                <a:latin typeface="Baskerville Old Face" panose="02020602080505020303" pitchFamily="18" charset="0"/>
              </a:rPr>
              <a:t> the Tales </a:t>
            </a:r>
            <a:r>
              <a:rPr lang="es-MX" dirty="0" err="1">
                <a:latin typeface="Baskerville Old Face" panose="02020602080505020303" pitchFamily="18" charset="0"/>
              </a:rPr>
              <a:t>represent</a:t>
            </a:r>
            <a:r>
              <a:rPr lang="es-MX" dirty="0">
                <a:latin typeface="Baskerville Old Face" panose="02020602080505020303" pitchFamily="18" charset="0"/>
              </a:rPr>
              <a:t> the pick of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gigantic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vaired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talent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fullest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most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mature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production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00" y="683514"/>
            <a:ext cx="3597261" cy="594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5450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5539" y="582930"/>
            <a:ext cx="4816601" cy="570357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The Tales are </a:t>
            </a:r>
            <a:r>
              <a:rPr lang="es-MX" dirty="0" err="1">
                <a:latin typeface="Baskerville Old Face" panose="02020602080505020303" pitchFamily="18" charset="0"/>
              </a:rPr>
              <a:t>certainly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expression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Chaucer’s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fully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matured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genious</a:t>
            </a:r>
            <a:r>
              <a:rPr lang="es-MX" dirty="0">
                <a:latin typeface="Baskerville Old Face" panose="02020602080505020303" pitchFamily="18" charset="0"/>
              </a:rPr>
              <a:t>; </a:t>
            </a:r>
            <a:r>
              <a:rPr lang="es-MX" dirty="0" err="1">
                <a:latin typeface="Baskerville Old Face" panose="02020602080505020303" pitchFamily="18" charset="0"/>
              </a:rPr>
              <a:t>yet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even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if</a:t>
            </a:r>
            <a:r>
              <a:rPr lang="es-MX" dirty="0">
                <a:latin typeface="Baskerville Old Face" panose="02020602080505020303" pitchFamily="18" charset="0"/>
              </a:rPr>
              <a:t> he </a:t>
            </a:r>
            <a:r>
              <a:rPr lang="es-MX" dirty="0" err="1">
                <a:latin typeface="Baskerville Old Face" panose="02020602080505020303" pitchFamily="18" charset="0"/>
              </a:rPr>
              <a:t>had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never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written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them</a:t>
            </a:r>
            <a:r>
              <a:rPr lang="es-MX" dirty="0">
                <a:latin typeface="Baskerville Old Face" panose="02020602080505020303" pitchFamily="18" charset="0"/>
              </a:rPr>
              <a:t> he </a:t>
            </a:r>
            <a:r>
              <a:rPr lang="es-MX" dirty="0" err="1">
                <a:latin typeface="Baskerville Old Face" panose="02020602080505020303" pitchFamily="18" charset="0"/>
              </a:rPr>
              <a:t>will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have</a:t>
            </a:r>
            <a:r>
              <a:rPr lang="es-MX" dirty="0">
                <a:latin typeface="Baskerville Old Face" panose="02020602080505020303" pitchFamily="18" charset="0"/>
              </a:rPr>
              <a:t> done </a:t>
            </a:r>
            <a:r>
              <a:rPr lang="es-MX" dirty="0" err="1">
                <a:latin typeface="Baskerville Old Face" panose="02020602080505020303" pitchFamily="18" charset="0"/>
              </a:rPr>
              <a:t>enough</a:t>
            </a:r>
            <a:r>
              <a:rPr lang="es-MX" dirty="0">
                <a:latin typeface="Baskerville Old Face" panose="02020602080505020303" pitchFamily="18" charset="0"/>
              </a:rPr>
              <a:t> to </a:t>
            </a:r>
            <a:r>
              <a:rPr lang="es-MX" dirty="0" err="1">
                <a:latin typeface="Baskerville Old Face" panose="02020602080505020303" pitchFamily="18" charset="0"/>
              </a:rPr>
              <a:t>make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clear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that</a:t>
            </a:r>
            <a:r>
              <a:rPr lang="es-MX" dirty="0">
                <a:latin typeface="Baskerville Old Face" panose="02020602080505020303" pitchFamily="18" charset="0"/>
              </a:rPr>
              <a:t> he has no </a:t>
            </a:r>
            <a:r>
              <a:rPr lang="es-MX" dirty="0" err="1">
                <a:latin typeface="Baskerville Old Face" panose="02020602080505020303" pitchFamily="18" charset="0"/>
              </a:rPr>
              <a:t>superios</a:t>
            </a:r>
            <a:r>
              <a:rPr lang="es-MX" dirty="0">
                <a:latin typeface="Baskerville Old Face" panose="02020602080505020303" pitchFamily="18" charset="0"/>
              </a:rPr>
              <a:t> as </a:t>
            </a:r>
            <a:r>
              <a:rPr lang="es-MX" dirty="0" err="1">
                <a:latin typeface="Baskerville Old Face" panose="02020602080505020303" pitchFamily="18" charset="0"/>
              </a:rPr>
              <a:t>an</a:t>
            </a:r>
            <a:r>
              <a:rPr lang="es-MX" dirty="0">
                <a:latin typeface="Baskerville Old Face" panose="02020602080505020303" pitchFamily="18" charset="0"/>
              </a:rPr>
              <a:t> English </a:t>
            </a:r>
            <a:r>
              <a:rPr lang="es-MX" dirty="0" err="1">
                <a:latin typeface="Baskerville Old Face" panose="02020602080505020303" pitchFamily="18" charset="0"/>
              </a:rPr>
              <a:t>poet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except</a:t>
            </a:r>
            <a:r>
              <a:rPr lang="es-MX" dirty="0">
                <a:latin typeface="Baskerville Old Face" panose="02020602080505020303" pitchFamily="18" charset="0"/>
              </a:rPr>
              <a:t> Shakespeare.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He </a:t>
            </a:r>
            <a:r>
              <a:rPr lang="es-MX" dirty="0" err="1">
                <a:latin typeface="Baskerville Old Face" panose="02020602080505020303" pitchFamily="18" charset="0"/>
              </a:rPr>
              <a:t>dwarfs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contemporaries</a:t>
            </a:r>
            <a:r>
              <a:rPr lang="es-MX" dirty="0">
                <a:latin typeface="Baskerville Old Face" panose="02020602080505020303" pitchFamily="18" charset="0"/>
              </a:rPr>
              <a:t> – and the </a:t>
            </a:r>
            <a:r>
              <a:rPr lang="es-MX" dirty="0" err="1">
                <a:latin typeface="Baskerville Old Face" panose="02020602080505020303" pitchFamily="18" charset="0"/>
              </a:rPr>
              <a:t>poets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next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hundred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fifty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years</a:t>
            </a:r>
            <a:r>
              <a:rPr lang="es-MX" dirty="0">
                <a:latin typeface="Baskerville Old Face" panose="02020602080505020303" pitchFamily="18" charset="0"/>
              </a:rPr>
              <a:t>- in the </a:t>
            </a:r>
            <a:r>
              <a:rPr lang="es-MX" dirty="0" err="1">
                <a:latin typeface="Baskerville Old Face" panose="02020602080505020303" pitchFamily="18" charset="0"/>
              </a:rPr>
              <a:t>same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way</a:t>
            </a:r>
            <a:r>
              <a:rPr lang="es-MX" dirty="0">
                <a:latin typeface="Baskerville Old Face" panose="02020602080505020303" pitchFamily="18" charset="0"/>
              </a:rPr>
              <a:t> as Shakespeare </a:t>
            </a:r>
            <a:r>
              <a:rPr lang="es-MX" dirty="0" err="1">
                <a:latin typeface="Baskerville Old Face" panose="02020602080505020303" pitchFamily="18" charset="0"/>
              </a:rPr>
              <a:t>dwarfs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" t="1705" r="53101" b="-1"/>
          <a:stretch/>
        </p:blipFill>
        <p:spPr>
          <a:xfrm>
            <a:off x="5852160" y="1397874"/>
            <a:ext cx="6037482" cy="344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31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83680" y="251460"/>
            <a:ext cx="4880609" cy="619506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There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were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many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respects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which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Chaucer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shared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European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preoccupations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one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most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important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being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counscious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artistry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verse.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As </a:t>
            </a:r>
            <a:r>
              <a:rPr lang="es-MX" dirty="0" err="1">
                <a:latin typeface="Baskerville Old Face" panose="02020602080505020303" pitchFamily="18" charset="0"/>
              </a:rPr>
              <a:t>with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any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great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poet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this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partly</a:t>
            </a:r>
            <a:r>
              <a:rPr lang="es-MX" dirty="0">
                <a:latin typeface="Baskerville Old Face" panose="02020602080505020303" pitchFamily="18" charset="0"/>
              </a:rPr>
              <a:t> a </a:t>
            </a:r>
            <a:r>
              <a:rPr lang="es-MX" dirty="0" err="1">
                <a:latin typeface="Baskerville Old Face" panose="02020602080505020303" pitchFamily="18" charset="0"/>
              </a:rPr>
              <a:t>matter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for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which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instinct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most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account</a:t>
            </a:r>
            <a:r>
              <a:rPr lang="es-MX" dirty="0">
                <a:latin typeface="Baskerville Old Face" panose="02020602080505020303" pitchFamily="18" charset="0"/>
              </a:rPr>
              <a:t>. </a:t>
            </a:r>
            <a:r>
              <a:rPr lang="es-MX" dirty="0" err="1">
                <a:latin typeface="Baskerville Old Face" panose="02020602080505020303" pitchFamily="18" charset="0"/>
              </a:rPr>
              <a:t>But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also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partly</a:t>
            </a:r>
            <a:r>
              <a:rPr lang="es-MX" dirty="0">
                <a:latin typeface="Baskerville Old Face" panose="02020602080505020303" pitchFamily="18" charset="0"/>
              </a:rPr>
              <a:t> a </a:t>
            </a:r>
            <a:r>
              <a:rPr lang="es-MX" dirty="0" err="1">
                <a:latin typeface="Baskerville Old Face" panose="02020602080505020303" pitchFamily="18" charset="0"/>
              </a:rPr>
              <a:t>matter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self-awareness</a:t>
            </a:r>
            <a:r>
              <a:rPr lang="es-MX" dirty="0">
                <a:latin typeface="Baskerville Old Face" panose="02020602080505020303" pitchFamily="18" charset="0"/>
              </a:rPr>
              <a:t> in the </a:t>
            </a:r>
            <a:r>
              <a:rPr lang="es-MX" dirty="0" err="1">
                <a:latin typeface="Baskerville Old Face" panose="02020602080505020303" pitchFamily="18" charset="0"/>
              </a:rPr>
              <a:t>handling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subject</a:t>
            </a:r>
            <a:r>
              <a:rPr lang="es-MX" dirty="0">
                <a:latin typeface="Baskerville Old Face" panose="02020602080505020303" pitchFamily="18" charset="0"/>
              </a:rPr>
              <a:t> and verse, so as to produce the máximum </a:t>
            </a:r>
            <a:r>
              <a:rPr lang="es-MX" dirty="0" err="1">
                <a:latin typeface="Baskerville Old Face" panose="02020602080505020303" pitchFamily="18" charset="0"/>
              </a:rPr>
              <a:t>effect</a:t>
            </a:r>
            <a:r>
              <a:rPr lang="es-MX" dirty="0">
                <a:latin typeface="Baskerville Old Face" panose="02020602080505020303" pitchFamily="18" charset="0"/>
              </a:rPr>
              <a:t> of “</a:t>
            </a:r>
            <a:r>
              <a:rPr lang="es-MX" dirty="0" err="1">
                <a:latin typeface="Baskerville Old Face" panose="02020602080505020303" pitchFamily="18" charset="0"/>
              </a:rPr>
              <a:t>sentence</a:t>
            </a:r>
            <a:r>
              <a:rPr lang="es-MX" dirty="0">
                <a:latin typeface="Baskerville Old Face" panose="02020602080505020303" pitchFamily="18" charset="0"/>
              </a:rPr>
              <a:t> and solas”: </a:t>
            </a:r>
            <a:r>
              <a:rPr lang="es-MX" dirty="0" err="1">
                <a:latin typeface="Baskerville Old Face" panose="02020602080505020303" pitchFamily="18" charset="0"/>
              </a:rPr>
              <a:t>profit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delight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One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means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doing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to </a:t>
            </a:r>
            <a:r>
              <a:rPr lang="es-MX" dirty="0" err="1">
                <a:latin typeface="Baskerville Old Face" panose="02020602080505020303" pitchFamily="18" charset="0"/>
              </a:rPr>
              <a:t>intimate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ancient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poets</a:t>
            </a:r>
            <a:r>
              <a:rPr lang="es-MX" dirty="0">
                <a:latin typeface="Baskerville Old Face" panose="02020602080505020303" pitchFamily="18" charset="0"/>
              </a:rPr>
              <a:t> to show </a:t>
            </a:r>
            <a:r>
              <a:rPr lang="es-MX" dirty="0" err="1">
                <a:latin typeface="Baskerville Old Face" panose="02020602080505020303" pitchFamily="18" charset="0"/>
              </a:rPr>
              <a:t>one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self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truly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worthy</a:t>
            </a:r>
            <a:r>
              <a:rPr lang="es-MX" dirty="0">
                <a:latin typeface="Baskerville Old Face" panose="02020602080505020303" pitchFamily="18" charset="0"/>
              </a:rPr>
              <a:t> to be in </a:t>
            </a:r>
            <a:r>
              <a:rPr lang="es-MX" dirty="0" err="1">
                <a:latin typeface="Baskerville Old Face" panose="02020602080505020303" pitchFamily="18" charset="0"/>
              </a:rPr>
              <a:t>their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company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inheritor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poetic</a:t>
            </a:r>
            <a:r>
              <a:rPr lang="es-MX" dirty="0">
                <a:latin typeface="Baskerville Old Face" panose="02020602080505020303" pitchFamily="18" charset="0"/>
              </a:rPr>
              <a:t>.}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70" y="251460"/>
            <a:ext cx="4770120" cy="620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112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8D1C-211F-4FA7-9280-D8A2F9462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371" y="2653502"/>
            <a:ext cx="2569028" cy="835621"/>
          </a:xfrm>
        </p:spPr>
        <p:txBody>
          <a:bodyPr>
            <a:noAutofit/>
          </a:bodyPr>
          <a:lstStyle/>
          <a:p>
            <a:r>
              <a:rPr lang="es-MX" sz="4800" dirty="0" err="1">
                <a:latin typeface="Baskerville Old Face" panose="02020602080505020303" pitchFamily="18" charset="0"/>
              </a:rPr>
              <a:t>Tribes</a:t>
            </a:r>
            <a:endParaRPr lang="es-MX" sz="4800" dirty="0">
              <a:latin typeface="Baskerville Old Face" panose="02020602080505020303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652C0CF-C748-4130-8996-CB422827CD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3135" y="146310"/>
            <a:ext cx="6738665" cy="641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649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585216"/>
            <a:ext cx="6496812" cy="1499616"/>
          </a:xfrm>
        </p:spPr>
        <p:txBody>
          <a:bodyPr/>
          <a:lstStyle/>
          <a:p>
            <a:pPr algn="ctr"/>
            <a:r>
              <a:rPr lang="es-MX" dirty="0" err="1">
                <a:latin typeface="Baskerville Old Face" panose="02020602080505020303" pitchFamily="18" charset="0"/>
              </a:rPr>
              <a:t>Chaucer’s</a:t>
            </a:r>
            <a:r>
              <a:rPr lang="es-MX" dirty="0">
                <a:latin typeface="Baskerville Old Face" panose="02020602080505020303" pitchFamily="18" charset="0"/>
              </a:rPr>
              <a:t> English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1832" y="1900945"/>
            <a:ext cx="5216652" cy="453771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Chaucer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gave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both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prestige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currency</a:t>
            </a:r>
            <a:r>
              <a:rPr lang="es-MX" dirty="0">
                <a:latin typeface="Baskerville Old Face" panose="02020602080505020303" pitchFamily="18" charset="0"/>
              </a:rPr>
              <a:t> to the English </a:t>
            </a:r>
            <a:r>
              <a:rPr lang="es-MX" dirty="0" err="1">
                <a:latin typeface="Baskerville Old Face" panose="02020602080505020303" pitchFamily="18" charset="0"/>
              </a:rPr>
              <a:t>spoken</a:t>
            </a:r>
            <a:r>
              <a:rPr lang="es-MX" dirty="0">
                <a:latin typeface="Baskerville Old Face" panose="02020602080505020303" pitchFamily="18" charset="0"/>
              </a:rPr>
              <a:t> in London at </a:t>
            </a:r>
            <a:r>
              <a:rPr lang="es-MX" dirty="0" err="1">
                <a:latin typeface="Baskerville Old Face" panose="02020602080505020303" pitchFamily="18" charset="0"/>
              </a:rPr>
              <a:t>his</a:t>
            </a:r>
            <a:r>
              <a:rPr lang="es-MX" dirty="0">
                <a:latin typeface="Baskerville Old Face" panose="02020602080505020303" pitchFamily="18" charset="0"/>
              </a:rPr>
              <a:t> time </a:t>
            </a:r>
            <a:r>
              <a:rPr lang="es-MX" dirty="0" err="1">
                <a:latin typeface="Baskerville Old Face" panose="02020602080505020303" pitchFamily="18" charset="0"/>
              </a:rPr>
              <a:t>but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this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not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only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dialect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language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which</a:t>
            </a:r>
            <a:r>
              <a:rPr lang="es-MX" dirty="0">
                <a:latin typeface="Baskerville Old Face" panose="02020602080505020303" pitchFamily="18" charset="0"/>
              </a:rPr>
              <a:t> Works of </a:t>
            </a:r>
            <a:r>
              <a:rPr lang="es-MX" dirty="0" err="1">
                <a:latin typeface="Baskerville Old Face" panose="02020602080505020303" pitchFamily="18" charset="0"/>
              </a:rPr>
              <a:t>literature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were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composed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during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fourteenth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century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Chaucer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along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with</a:t>
            </a:r>
            <a:r>
              <a:rPr lang="es-MX" dirty="0">
                <a:latin typeface="Baskerville Old Face" panose="02020602080505020303" pitchFamily="18" charset="0"/>
              </a:rPr>
              <a:t> John </a:t>
            </a:r>
            <a:r>
              <a:rPr lang="es-MX" dirty="0" err="1">
                <a:latin typeface="Baskerville Old Face" panose="02020602080505020303" pitchFamily="18" charset="0"/>
              </a:rPr>
              <a:t>Gower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other</a:t>
            </a:r>
            <a:r>
              <a:rPr lang="es-MX" dirty="0">
                <a:latin typeface="Baskerville Old Face" panose="02020602080505020303" pitchFamily="18" charset="0"/>
              </a:rPr>
              <a:t> London </a:t>
            </a:r>
            <a:r>
              <a:rPr lang="es-MX" dirty="0" err="1">
                <a:latin typeface="Baskerville Old Face" panose="02020602080505020303" pitchFamily="18" charset="0"/>
              </a:rPr>
              <a:t>authors</a:t>
            </a:r>
            <a:r>
              <a:rPr lang="es-MX" dirty="0">
                <a:latin typeface="Baskerville Old Face" panose="02020602080505020303" pitchFamily="18" charset="0"/>
              </a:rPr>
              <a:t> of the </a:t>
            </a:r>
            <a:r>
              <a:rPr lang="es-MX" dirty="0" err="1">
                <a:latin typeface="Baskerville Old Face" panose="02020602080505020303" pitchFamily="18" charset="0"/>
              </a:rPr>
              <a:t>fourteenth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century</a:t>
            </a:r>
            <a:r>
              <a:rPr lang="es-MX" dirty="0">
                <a:latin typeface="Baskerville Old Face" panose="02020602080505020303" pitchFamily="18" charset="0"/>
              </a:rPr>
              <a:t>, </a:t>
            </a:r>
            <a:r>
              <a:rPr lang="es-MX" dirty="0" err="1">
                <a:latin typeface="Baskerville Old Face" panose="02020602080505020303" pitchFamily="18" charset="0"/>
              </a:rPr>
              <a:t>took</a:t>
            </a:r>
            <a:r>
              <a:rPr lang="es-MX" dirty="0">
                <a:latin typeface="Baskerville Old Face" panose="02020602080505020303" pitchFamily="18" charset="0"/>
              </a:rPr>
              <a:t> the English of London </a:t>
            </a:r>
            <a:r>
              <a:rPr lang="es-MX" dirty="0" err="1">
                <a:latin typeface="Baskerville Old Face" panose="02020602080505020303" pitchFamily="18" charset="0"/>
              </a:rPr>
              <a:t>just</a:t>
            </a:r>
            <a:r>
              <a:rPr lang="es-MX" dirty="0">
                <a:latin typeface="Baskerville Old Face" panose="02020602080505020303" pitchFamily="18" charset="0"/>
              </a:rPr>
              <a:t> at a time </a:t>
            </a:r>
            <a:r>
              <a:rPr lang="es-MX" dirty="0" err="1">
                <a:latin typeface="Baskerville Old Face" panose="02020602080505020303" pitchFamily="18" charset="0"/>
              </a:rPr>
              <a:t>when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beginign</a:t>
            </a:r>
            <a:r>
              <a:rPr lang="es-MX" dirty="0">
                <a:latin typeface="Baskerville Old Face" panose="02020602080505020303" pitchFamily="18" charset="0"/>
              </a:rPr>
              <a:t> to </a:t>
            </a:r>
            <a:r>
              <a:rPr lang="es-MX" dirty="0" err="1">
                <a:latin typeface="Baskerville Old Face" panose="02020602080505020303" pitchFamily="18" charset="0"/>
              </a:rPr>
              <a:t>assert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itself</a:t>
            </a:r>
            <a:r>
              <a:rPr lang="es-MX" dirty="0">
                <a:latin typeface="Baskerville Old Face" panose="02020602080505020303" pitchFamily="18" charset="0"/>
              </a:rPr>
              <a:t> as the </a:t>
            </a:r>
            <a:r>
              <a:rPr lang="es-MX" dirty="0" err="1">
                <a:latin typeface="Baskerville Old Face" panose="02020602080505020303" pitchFamily="18" charset="0"/>
              </a:rPr>
              <a:t>major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dialect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carried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farther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along</a:t>
            </a:r>
            <a:r>
              <a:rPr lang="es-MX" dirty="0">
                <a:latin typeface="Baskerville Old Face" panose="02020602080505020303" pitchFamily="18" charset="0"/>
              </a:rPr>
              <a:t> the </a:t>
            </a:r>
            <a:r>
              <a:rPr lang="es-MX" dirty="0" err="1">
                <a:latin typeface="Baskerville Old Face" panose="02020602080505020303" pitchFamily="18" charset="0"/>
              </a:rPr>
              <a:t>road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Their</a:t>
            </a:r>
            <a:r>
              <a:rPr lang="es-MX" dirty="0">
                <a:latin typeface="Baskerville Old Face" panose="02020602080505020303" pitchFamily="18" charset="0"/>
              </a:rPr>
              <a:t> use of </a:t>
            </a:r>
            <a:r>
              <a:rPr lang="es-MX" dirty="0" err="1">
                <a:latin typeface="Baskerville Old Face" panose="02020602080505020303" pitchFamily="18" charset="0"/>
              </a:rPr>
              <a:t>it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represents</a:t>
            </a:r>
            <a:r>
              <a:rPr lang="es-MX" dirty="0">
                <a:latin typeface="Baskerville Old Face" panose="02020602080505020303" pitchFamily="18" charset="0"/>
              </a:rPr>
              <a:t> the true </a:t>
            </a:r>
            <a:r>
              <a:rPr lang="es-MX" dirty="0" err="1">
                <a:latin typeface="Baskerville Old Face" panose="02020602080505020303" pitchFamily="18" charset="0"/>
              </a:rPr>
              <a:t>begining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modern</a:t>
            </a:r>
            <a:r>
              <a:rPr lang="es-MX" dirty="0">
                <a:latin typeface="Baskerville Old Face" panose="02020602080505020303" pitchFamily="18" charset="0"/>
              </a:rPr>
              <a:t> standard English.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241" y="585216"/>
            <a:ext cx="3841959" cy="585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2584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9838" y="777240"/>
            <a:ext cx="5833872" cy="5177790"/>
          </a:xfrm>
        </p:spPr>
        <p:txBody>
          <a:bodyPr anchor="ctr"/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Baskerville Old Face" panose="02020602080505020303" pitchFamily="18" charset="0"/>
              </a:rPr>
              <a:t>The best way to understand Chaucer is to read him aloud.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Baskerville Old Face" panose="02020602080505020303" pitchFamily="18" charset="0"/>
              </a:rPr>
              <a:t>Reading aloud minimizes the difficulties of understanding Chaucer, which lie in the different meanings of much of his vocabulary and the subtlety of his poetry.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Baskerville Old Face" panose="02020602080505020303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019" y="224502"/>
            <a:ext cx="4285849" cy="628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431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References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J.B. Trapp. (1973). </a:t>
            </a:r>
            <a:r>
              <a:rPr lang="en-US" i="1" dirty="0"/>
              <a:t>The Oxford Anthology of English Literature Vol. I</a:t>
            </a:r>
            <a:r>
              <a:rPr lang="en-US" dirty="0"/>
              <a:t>. London: Oxford University Press. Pp 119-129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J.B. Trapp. (1973). </a:t>
            </a:r>
            <a:r>
              <a:rPr lang="en-US" i="1" dirty="0"/>
              <a:t>The Oxford Anthology of English Literature Vol. I. </a:t>
            </a:r>
            <a:r>
              <a:rPr lang="en-US" dirty="0"/>
              <a:t>London: Oxford University Press. Pp 444-447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198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877C12-9FBE-4825-A214-BA62B7C9B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014" y="166709"/>
            <a:ext cx="4389120" cy="1343223"/>
          </a:xfrm>
        </p:spPr>
        <p:txBody>
          <a:bodyPr/>
          <a:lstStyle/>
          <a:p>
            <a:r>
              <a:rPr lang="es-MX" dirty="0">
                <a:latin typeface="Baskerville Old Face" panose="02020602080505020303" pitchFamily="18" charset="0"/>
              </a:rPr>
              <a:t>SURVIVING MANUSCRIPT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2C0CFC6-0D81-4396-86D8-06E7EB3E7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46470" y="1131570"/>
            <a:ext cx="5649143" cy="4050329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7351A88-2041-4DE5-88B7-E74B4A643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6948" y="1406770"/>
            <a:ext cx="5387926" cy="5303519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800" dirty="0" err="1">
                <a:latin typeface="Baskerville Old Face" panose="02020602080505020303" pitchFamily="18" charset="0"/>
              </a:rPr>
              <a:t>It</a:t>
            </a:r>
            <a:r>
              <a:rPr lang="es-MX" sz="2800" dirty="0">
                <a:latin typeface="Baskerville Old Face" panose="02020602080505020303" pitchFamily="18" charset="0"/>
              </a:rPr>
              <a:t> has come </a:t>
            </a:r>
            <a:r>
              <a:rPr lang="es-MX" sz="2800" dirty="0" err="1">
                <a:latin typeface="Baskerville Old Face" panose="02020602080505020303" pitchFamily="18" charset="0"/>
              </a:rPr>
              <a:t>down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to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us</a:t>
            </a:r>
            <a:r>
              <a:rPr lang="es-MX" sz="2800" dirty="0">
                <a:latin typeface="Baskerville Old Face" panose="02020602080505020303" pitchFamily="18" charset="0"/>
              </a:rPr>
              <a:t> in a single </a:t>
            </a:r>
            <a:r>
              <a:rPr lang="es-MX" sz="2800" dirty="0" err="1">
                <a:latin typeface="Baskerville Old Face" panose="02020602080505020303" pitchFamily="18" charset="0"/>
              </a:rPr>
              <a:t>manuscript</a:t>
            </a:r>
            <a:r>
              <a:rPr lang="es-MX" sz="2800" dirty="0">
                <a:latin typeface="Baskerville Old Face" panose="02020602080505020303" pitchFamily="18" charset="0"/>
              </a:rPr>
              <a:t>, MS. Cotton </a:t>
            </a:r>
            <a:r>
              <a:rPr lang="es-MX" sz="2800" dirty="0" err="1">
                <a:latin typeface="Baskerville Old Face" panose="02020602080505020303" pitchFamily="18" charset="0"/>
              </a:rPr>
              <a:t>Vitellius</a:t>
            </a:r>
            <a:r>
              <a:rPr lang="es-MX" sz="2800" dirty="0">
                <a:latin typeface="Baskerville Old Face" panose="02020602080505020303" pitchFamily="18" charset="0"/>
              </a:rPr>
              <a:t> A.XV.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800" dirty="0" err="1">
                <a:latin typeface="Baskerville Old Face" panose="02020602080505020303" pitchFamily="18" charset="0"/>
              </a:rPr>
              <a:t>This</a:t>
            </a:r>
            <a:r>
              <a:rPr lang="es-MX" sz="2800" dirty="0">
                <a:latin typeface="Baskerville Old Face" panose="02020602080505020303" pitchFamily="18" charset="0"/>
              </a:rPr>
              <a:t> MS. </a:t>
            </a:r>
            <a:r>
              <a:rPr lang="es-MX" sz="2800" dirty="0" err="1">
                <a:latin typeface="Baskerville Old Face" panose="02020602080505020303" pitchFamily="18" charset="0"/>
              </a:rPr>
              <a:t>is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kept</a:t>
            </a:r>
            <a:r>
              <a:rPr lang="es-MX" sz="2800" dirty="0">
                <a:latin typeface="Baskerville Old Face" panose="02020602080505020303" pitchFamily="18" charset="0"/>
              </a:rPr>
              <a:t> in </a:t>
            </a:r>
            <a:r>
              <a:rPr lang="es-MX" sz="2800" dirty="0" err="1">
                <a:latin typeface="Baskerville Old Face" panose="02020602080505020303" pitchFamily="18" charset="0"/>
              </a:rPr>
              <a:t>the</a:t>
            </a:r>
            <a:r>
              <a:rPr lang="es-MX" sz="2800" dirty="0">
                <a:latin typeface="Baskerville Old Face" panose="02020602080505020303" pitchFamily="18" charset="0"/>
              </a:rPr>
              <a:t> British </a:t>
            </a:r>
            <a:r>
              <a:rPr lang="es-MX" sz="2800" dirty="0" err="1">
                <a:latin typeface="Baskerville Old Face" panose="02020602080505020303" pitchFamily="18" charset="0"/>
              </a:rPr>
              <a:t>Museum</a:t>
            </a:r>
            <a:endParaRPr lang="es-MX" sz="2800" dirty="0">
              <a:latin typeface="Baskerville Old Face" panose="02020602080505020303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800" dirty="0" err="1">
                <a:latin typeface="Baskerville Old Face" panose="02020602080505020303" pitchFamily="18" charset="0"/>
              </a:rPr>
              <a:t>The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epic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poem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was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trascribed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into</a:t>
            </a:r>
            <a:r>
              <a:rPr lang="es-MX" sz="2800" dirty="0">
                <a:latin typeface="Baskerville Old Face" panose="02020602080505020303" pitchFamily="18" charset="0"/>
              </a:rPr>
              <a:t> West </a:t>
            </a:r>
            <a:r>
              <a:rPr lang="es-MX" sz="2800" dirty="0" err="1">
                <a:latin typeface="Baskerville Old Face" panose="02020602080505020303" pitchFamily="18" charset="0"/>
              </a:rPr>
              <a:t>Saxon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dialect</a:t>
            </a:r>
            <a:r>
              <a:rPr lang="es-MX" sz="2800" dirty="0">
                <a:latin typeface="Baskerville Old Face" panose="02020602080505020303" pitchFamily="18" charset="0"/>
              </a:rPr>
              <a:t> at </a:t>
            </a:r>
            <a:r>
              <a:rPr lang="es-MX" sz="2800" dirty="0" err="1">
                <a:latin typeface="Baskerville Old Face" panose="02020602080505020303" pitchFamily="18" charset="0"/>
              </a:rPr>
              <a:t>the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end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of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the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tenth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century</a:t>
            </a:r>
            <a:r>
              <a:rPr lang="es-MX" sz="2800" dirty="0">
                <a:latin typeface="Baskerville Old Face" panose="02020602080505020303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2800" dirty="0" err="1">
                <a:latin typeface="Baskerville Old Face" panose="02020602080505020303" pitchFamily="18" charset="0"/>
              </a:rPr>
              <a:t>It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is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belived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to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have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been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composed</a:t>
            </a:r>
            <a:r>
              <a:rPr lang="es-MX" sz="2800" dirty="0">
                <a:latin typeface="Baskerville Old Face" panose="02020602080505020303" pitchFamily="18" charset="0"/>
              </a:rPr>
              <a:t> in </a:t>
            </a:r>
            <a:r>
              <a:rPr lang="es-MX" sz="2800" dirty="0" err="1">
                <a:latin typeface="Baskerville Old Face" panose="02020602080505020303" pitchFamily="18" charset="0"/>
              </a:rPr>
              <a:t>the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eighth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century</a:t>
            </a:r>
            <a:endParaRPr lang="es-MX" sz="2800" dirty="0">
              <a:latin typeface="Baskerville Old Face" panose="0202060208050502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202318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1E5FF-5744-4BE4-AB1F-BEE101787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7472" y="2232044"/>
            <a:ext cx="3656728" cy="399221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2400" dirty="0" err="1">
                <a:latin typeface="Baskerville Old Face" panose="02020602080505020303" pitchFamily="18" charset="0"/>
              </a:rPr>
              <a:t>It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is</a:t>
            </a:r>
            <a:r>
              <a:rPr lang="es-MX" sz="2400" dirty="0">
                <a:latin typeface="Baskerville Old Face" panose="02020602080505020303" pitchFamily="18" charset="0"/>
              </a:rPr>
              <a:t> Anonymous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400" dirty="0" err="1">
                <a:latin typeface="Baskerville Old Face" panose="02020602080505020303" pitchFamily="18" charset="0"/>
              </a:rPr>
              <a:t>It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was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not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given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the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title</a:t>
            </a:r>
            <a:r>
              <a:rPr lang="es-MX" sz="2400" dirty="0">
                <a:latin typeface="Baskerville Old Face" panose="02020602080505020303" pitchFamily="18" charset="0"/>
              </a:rPr>
              <a:t> Beowulf </a:t>
            </a:r>
            <a:r>
              <a:rPr lang="es-MX" sz="2400" dirty="0" err="1">
                <a:latin typeface="Baskerville Old Face" panose="02020602080505020303" pitchFamily="18" charset="0"/>
              </a:rPr>
              <a:t>until</a:t>
            </a:r>
            <a:r>
              <a:rPr lang="es-MX" sz="2400" dirty="0">
                <a:latin typeface="Baskerville Old Face" panose="02020602080505020303" pitchFamily="18" charset="0"/>
              </a:rPr>
              <a:t> 1805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400" dirty="0" err="1">
                <a:latin typeface="Baskerville Old Face" panose="02020602080505020303" pitchFamily="18" charset="0"/>
              </a:rPr>
              <a:t>It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wasn’t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printed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until</a:t>
            </a:r>
            <a:r>
              <a:rPr lang="es-MX" sz="2400" dirty="0">
                <a:latin typeface="Baskerville Old Face" panose="02020602080505020303" pitchFamily="18" charset="0"/>
              </a:rPr>
              <a:t> 1815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400" dirty="0" err="1">
                <a:latin typeface="Baskerville Old Face" panose="02020602080505020303" pitchFamily="18" charset="0"/>
              </a:rPr>
              <a:t>It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was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admired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inthe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nith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century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by</a:t>
            </a:r>
            <a:r>
              <a:rPr lang="es-MX" sz="2400" dirty="0">
                <a:latin typeface="Baskerville Old Face" panose="02020602080505020303" pitchFamily="18" charset="0"/>
              </a:rPr>
              <a:t> King Alfred </a:t>
            </a:r>
            <a:r>
              <a:rPr lang="es-MX" sz="2400" dirty="0" err="1">
                <a:latin typeface="Baskerville Old Face" panose="02020602080505020303" pitchFamily="18" charset="0"/>
              </a:rPr>
              <a:t>among</a:t>
            </a:r>
            <a:r>
              <a:rPr lang="es-MX" sz="2400" dirty="0">
                <a:latin typeface="Baskerville Old Face" panose="02020602080505020303" pitchFamily="18" charset="0"/>
              </a:rPr>
              <a:t> </a:t>
            </a:r>
            <a:r>
              <a:rPr lang="es-MX" sz="2400" dirty="0" err="1">
                <a:latin typeface="Baskerville Old Face" panose="02020602080505020303" pitchFamily="18" charset="0"/>
              </a:rPr>
              <a:t>others</a:t>
            </a:r>
            <a:endParaRPr lang="es-MX" sz="2400" dirty="0">
              <a:latin typeface="Baskerville Old Face" panose="02020602080505020303" pitchFamily="18" charset="0"/>
            </a:endParaRPr>
          </a:p>
          <a:p>
            <a:endParaRPr lang="es-MX" dirty="0"/>
          </a:p>
          <a:p>
            <a:endParaRPr lang="es-MX" dirty="0"/>
          </a:p>
        </p:txBody>
      </p:sp>
      <p:pic>
        <p:nvPicPr>
          <p:cNvPr id="1028" name="Picture 4" descr="Resultado de imagen para beowulf lib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61" y="1484830"/>
            <a:ext cx="6423862" cy="433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184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1727" y="1524000"/>
            <a:ext cx="10754216" cy="409302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>
                <a:latin typeface="Baskerville Old Face" panose="02020602080505020303" pitchFamily="18" charset="0"/>
              </a:rPr>
              <a:t>The </a:t>
            </a:r>
            <a:r>
              <a:rPr lang="es-MX" sz="2800" dirty="0" err="1">
                <a:latin typeface="Baskerville Old Face" panose="02020602080505020303" pitchFamily="18" charset="0"/>
              </a:rPr>
              <a:t>unique</a:t>
            </a:r>
            <a:r>
              <a:rPr lang="es-MX" sz="2800" dirty="0">
                <a:latin typeface="Baskerville Old Face" panose="02020602080505020303" pitchFamily="18" charset="0"/>
              </a:rPr>
              <a:t> MS. </a:t>
            </a:r>
            <a:r>
              <a:rPr lang="es-MX" sz="2800" dirty="0" err="1">
                <a:latin typeface="Baskerville Old Face" panose="02020602080505020303" pitchFamily="18" charset="0"/>
              </a:rPr>
              <a:t>Survived</a:t>
            </a:r>
            <a:r>
              <a:rPr lang="es-MX" sz="2800" dirty="0">
                <a:latin typeface="Baskerville Old Face" panose="02020602080505020303" pitchFamily="18" charset="0"/>
              </a:rPr>
              <a:t> the </a:t>
            </a:r>
            <a:r>
              <a:rPr lang="es-MX" sz="2800" dirty="0" err="1">
                <a:latin typeface="Baskerville Old Face" panose="02020602080505020303" pitchFamily="18" charset="0"/>
              </a:rPr>
              <a:t>fire</a:t>
            </a:r>
            <a:r>
              <a:rPr lang="es-MX" sz="2800" dirty="0">
                <a:latin typeface="Baskerville Old Face" panose="02020602080505020303" pitchFamily="18" charset="0"/>
              </a:rPr>
              <a:t> of 1731, </a:t>
            </a:r>
            <a:r>
              <a:rPr lang="es-MX" sz="2800" dirty="0" err="1">
                <a:latin typeface="Baskerville Old Face" panose="02020602080505020303" pitchFamily="18" charset="0"/>
              </a:rPr>
              <a:t>which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destroyed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or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damaged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much</a:t>
            </a:r>
            <a:r>
              <a:rPr lang="es-MX" sz="2800" dirty="0">
                <a:latin typeface="Baskerville Old Face" panose="02020602080505020303" pitchFamily="18" charset="0"/>
              </a:rPr>
              <a:t> of the </a:t>
            </a:r>
            <a:r>
              <a:rPr lang="es-MX" sz="2800" dirty="0" err="1">
                <a:latin typeface="Baskerville Old Face" panose="02020602080505020303" pitchFamily="18" charset="0"/>
              </a:rPr>
              <a:t>library</a:t>
            </a:r>
            <a:r>
              <a:rPr lang="es-MX" sz="2800" dirty="0">
                <a:latin typeface="Baskerville Old Face" panose="02020602080505020303" pitchFamily="18" charset="0"/>
              </a:rPr>
              <a:t> of Sir Robert Cotton (1571-1631)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 err="1">
                <a:latin typeface="Baskerville Old Face" panose="02020602080505020303" pitchFamily="18" charset="0"/>
              </a:rPr>
              <a:t>Some</a:t>
            </a:r>
            <a:r>
              <a:rPr lang="es-MX" sz="2800" dirty="0">
                <a:latin typeface="Baskerville Old Face" panose="02020602080505020303" pitchFamily="18" charset="0"/>
              </a:rPr>
              <a:t> of the </a:t>
            </a:r>
            <a:r>
              <a:rPr lang="es-MX" sz="2800" dirty="0" err="1">
                <a:latin typeface="Baskerville Old Face" panose="02020602080505020303" pitchFamily="18" charset="0"/>
              </a:rPr>
              <a:t>text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was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already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lost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when</a:t>
            </a:r>
            <a:r>
              <a:rPr lang="es-MX" sz="2800" dirty="0">
                <a:latin typeface="Baskerville Old Face" panose="02020602080505020303" pitchFamily="18" charset="0"/>
              </a:rPr>
              <a:t> the </a:t>
            </a:r>
            <a:r>
              <a:rPr lang="es-MX" sz="2800" dirty="0" err="1">
                <a:latin typeface="Baskerville Old Face" panose="02020602080505020303" pitchFamily="18" charset="0"/>
              </a:rPr>
              <a:t>Icelandic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schoolar</a:t>
            </a:r>
            <a:r>
              <a:rPr lang="es-MX" sz="2800" dirty="0">
                <a:latin typeface="Baskerville Old Face" panose="02020602080505020303" pitchFamily="18" charset="0"/>
              </a:rPr>
              <a:t> G.J. </a:t>
            </a:r>
            <a:r>
              <a:rPr lang="es-MX" sz="2800" dirty="0" err="1">
                <a:latin typeface="Baskerville Old Face" panose="02020602080505020303" pitchFamily="18" charset="0"/>
              </a:rPr>
              <a:t>Thorkelin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came</a:t>
            </a:r>
            <a:r>
              <a:rPr lang="es-MX" sz="2800" dirty="0">
                <a:latin typeface="Baskerville Old Face" panose="02020602080505020303" pitchFamily="18" charset="0"/>
              </a:rPr>
              <a:t> to </a:t>
            </a:r>
            <a:r>
              <a:rPr lang="es-MX" sz="2800" dirty="0" err="1">
                <a:latin typeface="Baskerville Old Face" panose="02020602080505020303" pitchFamily="18" charset="0"/>
              </a:rPr>
              <a:t>make</a:t>
            </a:r>
            <a:r>
              <a:rPr lang="es-MX" sz="2800" dirty="0">
                <a:latin typeface="Baskerville Old Face" panose="02020602080505020303" pitchFamily="18" charset="0"/>
              </a:rPr>
              <a:t> the </a:t>
            </a:r>
            <a:r>
              <a:rPr lang="es-MX" sz="2800" dirty="0" err="1">
                <a:latin typeface="Baskerville Old Face" panose="02020602080505020303" pitchFamily="18" charset="0"/>
              </a:rPr>
              <a:t>trascriptions</a:t>
            </a:r>
            <a:r>
              <a:rPr lang="es-MX" sz="2800" dirty="0">
                <a:latin typeface="Baskerville Old Face" panose="02020602080505020303" pitchFamily="18" charset="0"/>
              </a:rPr>
              <a:t>, </a:t>
            </a:r>
            <a:r>
              <a:rPr lang="es-MX" sz="2800" dirty="0" err="1">
                <a:latin typeface="Baskerville Old Face" panose="02020602080505020303" pitchFamily="18" charset="0"/>
              </a:rPr>
              <a:t>which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were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completed</a:t>
            </a:r>
            <a:r>
              <a:rPr lang="es-MX" sz="2800" dirty="0">
                <a:latin typeface="Baskerville Old Face" panose="02020602080505020303" pitchFamily="18" charset="0"/>
              </a:rPr>
              <a:t> in 1787.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>
                <a:latin typeface="Baskerville Old Face" panose="02020602080505020303" pitchFamily="18" charset="0"/>
              </a:rPr>
              <a:t>The </a:t>
            </a:r>
            <a:r>
              <a:rPr lang="es-MX" sz="2800" dirty="0" err="1">
                <a:latin typeface="Baskerville Old Face" panose="02020602080505020303" pitchFamily="18" charset="0"/>
              </a:rPr>
              <a:t>text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is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divided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into</a:t>
            </a:r>
            <a:r>
              <a:rPr lang="es-MX" sz="2800" dirty="0">
                <a:latin typeface="Baskerville Old Face" panose="02020602080505020303" pitchFamily="18" charset="0"/>
              </a:rPr>
              <a:t> 43 </a:t>
            </a:r>
            <a:r>
              <a:rPr lang="es-MX" sz="2800" dirty="0" err="1">
                <a:latin typeface="Baskerville Old Face" panose="02020602080505020303" pitchFamily="18" charset="0"/>
              </a:rPr>
              <a:t>fits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or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sections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with</a:t>
            </a:r>
            <a:r>
              <a:rPr lang="es-MX" sz="2800" dirty="0">
                <a:latin typeface="Baskerville Old Face" panose="02020602080505020303" pitchFamily="18" charset="0"/>
              </a:rPr>
              <a:t> line-</a:t>
            </a:r>
            <a:r>
              <a:rPr lang="es-MX" sz="2800" dirty="0" err="1">
                <a:latin typeface="Baskerville Old Face" panose="02020602080505020303" pitchFamily="18" charset="0"/>
              </a:rPr>
              <a:t>endings</a:t>
            </a:r>
            <a:r>
              <a:rPr lang="es-MX" sz="2800" dirty="0">
                <a:latin typeface="Baskerville Old Face" panose="02020602080505020303" pitchFamily="18" charset="0"/>
              </a:rPr>
              <a:t> and, </a:t>
            </a:r>
            <a:r>
              <a:rPr lang="es-MX" sz="2800" dirty="0" err="1">
                <a:latin typeface="Baskerville Old Face" panose="02020602080505020303" pitchFamily="18" charset="0"/>
              </a:rPr>
              <a:t>less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frequently</a:t>
            </a:r>
            <a:r>
              <a:rPr lang="es-MX" sz="2800" dirty="0">
                <a:latin typeface="Baskerville Old Face" panose="02020602080505020303" pitchFamily="18" charset="0"/>
              </a:rPr>
              <a:t>,  </a:t>
            </a:r>
            <a:r>
              <a:rPr lang="es-MX" sz="2800" dirty="0" err="1">
                <a:latin typeface="Baskerville Old Face" panose="02020602080505020303" pitchFamily="18" charset="0"/>
              </a:rPr>
              <a:t>half</a:t>
            </a:r>
            <a:r>
              <a:rPr lang="es-MX" sz="2800" dirty="0">
                <a:latin typeface="Baskerville Old Face" panose="02020602080505020303" pitchFamily="18" charset="0"/>
              </a:rPr>
              <a:t>-line </a:t>
            </a:r>
            <a:r>
              <a:rPr lang="es-MX" sz="2800" dirty="0" err="1">
                <a:latin typeface="Baskerville Old Face" panose="02020602080505020303" pitchFamily="18" charset="0"/>
              </a:rPr>
              <a:t>endings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indicated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by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punctuation</a:t>
            </a:r>
            <a:r>
              <a:rPr lang="es-MX" sz="2800" dirty="0">
                <a:latin typeface="Baskerville Old Face" panose="02020602080505020303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>
                <a:latin typeface="Baskerville Old Face" panose="02020602080505020303" pitchFamily="18" charset="0"/>
              </a:rPr>
              <a:t>Modern </a:t>
            </a:r>
            <a:r>
              <a:rPr lang="es-MX" sz="2800" dirty="0" err="1">
                <a:latin typeface="Baskerville Old Face" panose="02020602080505020303" pitchFamily="18" charset="0"/>
              </a:rPr>
              <a:t>editors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have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arranged</a:t>
            </a:r>
            <a:r>
              <a:rPr lang="es-MX" sz="2800" dirty="0">
                <a:latin typeface="Baskerville Old Face" panose="02020602080505020303" pitchFamily="18" charset="0"/>
              </a:rPr>
              <a:t> the </a:t>
            </a:r>
            <a:r>
              <a:rPr lang="es-MX" sz="2800" dirty="0" err="1">
                <a:latin typeface="Baskerville Old Face" panose="02020602080505020303" pitchFamily="18" charset="0"/>
              </a:rPr>
              <a:t>text</a:t>
            </a:r>
            <a:r>
              <a:rPr lang="es-MX" sz="2800" dirty="0">
                <a:latin typeface="Baskerville Old Face" panose="02020602080505020303" pitchFamily="18" charset="0"/>
              </a:rPr>
              <a:t> in verse.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 err="1">
                <a:latin typeface="Baskerville Old Face" panose="02020602080505020303" pitchFamily="18" charset="0"/>
              </a:rPr>
              <a:t>However</a:t>
            </a:r>
            <a:r>
              <a:rPr lang="es-MX" sz="2800" dirty="0">
                <a:latin typeface="Baskerville Old Face" panose="02020602080505020303" pitchFamily="18" charset="0"/>
              </a:rPr>
              <a:t> no </a:t>
            </a:r>
            <a:r>
              <a:rPr lang="es-MX" sz="2800" dirty="0" err="1">
                <a:latin typeface="Baskerville Old Face" panose="02020602080505020303" pitchFamily="18" charset="0"/>
              </a:rPr>
              <a:t>evidence</a:t>
            </a:r>
            <a:r>
              <a:rPr lang="es-MX" sz="2800" dirty="0">
                <a:latin typeface="Baskerville Old Face" panose="02020602080505020303" pitchFamily="18" charset="0"/>
              </a:rPr>
              <a:t> of  date and place of </a:t>
            </a:r>
            <a:r>
              <a:rPr lang="es-MX" sz="2800" dirty="0" err="1">
                <a:latin typeface="Baskerville Old Face" panose="02020602080505020303" pitchFamily="18" charset="0"/>
              </a:rPr>
              <a:t>composition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is</a:t>
            </a:r>
            <a:r>
              <a:rPr lang="es-MX" sz="2800" dirty="0">
                <a:latin typeface="Baskerville Old Face" panose="02020602080505020303" pitchFamily="18" charset="0"/>
              </a:rPr>
              <a:t> </a:t>
            </a:r>
            <a:r>
              <a:rPr lang="es-MX" sz="2800" dirty="0" err="1">
                <a:latin typeface="Baskerville Old Face" panose="02020602080505020303" pitchFamily="18" charset="0"/>
              </a:rPr>
              <a:t>conclusive</a:t>
            </a:r>
            <a:r>
              <a:rPr lang="es-MX" sz="2800" dirty="0">
                <a:latin typeface="Baskerville Old Face" panose="02020602080505020303" pitchFamily="18" charset="0"/>
              </a:rPr>
              <a:t>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3572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AB105-0911-4BC4-BD57-6EA1EE3C0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80" y="471509"/>
            <a:ext cx="4784598" cy="1344039"/>
          </a:xfrm>
        </p:spPr>
        <p:txBody>
          <a:bodyPr/>
          <a:lstStyle/>
          <a:p>
            <a:pPr algn="ctr"/>
            <a:r>
              <a:rPr lang="es-MX" dirty="0">
                <a:latin typeface="Baskerville Old Face" panose="02020602080505020303" pitchFamily="18" charset="0"/>
              </a:rPr>
              <a:t>Multicultural </a:t>
            </a:r>
            <a:r>
              <a:rPr lang="es-MX" dirty="0" err="1">
                <a:latin typeface="Baskerville Old Face" panose="02020602080505020303" pitchFamily="18" charset="0"/>
              </a:rPr>
              <a:t>influences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71B55-4359-4066-9377-BCB864791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0" y="304800"/>
            <a:ext cx="5678424" cy="6400800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US" sz="3000" dirty="0">
                <a:latin typeface="Baskerville Old Face" panose="02020602080505020303" pitchFamily="18" charset="0"/>
              </a:rPr>
              <a:t>Beowulf absorbed all sorts of European polyglot influences: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000" dirty="0">
                <a:latin typeface="Baskerville Old Face" panose="02020602080505020303" pitchFamily="18" charset="0"/>
              </a:rPr>
              <a:t>The Germanic roots of the poem’s Anglo-Saxon language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000" dirty="0">
                <a:latin typeface="Baskerville Old Face" panose="02020602080505020303" pitchFamily="18" charset="0"/>
              </a:rPr>
              <a:t> The Scandinavian roots of its narrative.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000" dirty="0">
                <a:latin typeface="Baskerville Old Face" panose="02020602080505020303" pitchFamily="18" charset="0"/>
              </a:rPr>
              <a:t>The epic poem depicts a Britain tied to the continent.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000" dirty="0">
                <a:latin typeface="Baskerville Old Face" panose="02020602080505020303" pitchFamily="18" charset="0"/>
              </a:rPr>
              <a:t> There are pagan traditions mingled with later Christian religious practices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000" dirty="0">
                <a:latin typeface="Baskerville Old Face" panose="02020602080505020303" pitchFamily="18" charset="0"/>
              </a:rPr>
              <a:t>Local legends of the Danes and Swedes are also preserved.</a:t>
            </a:r>
            <a:endParaRPr lang="es-MX" sz="30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A7CD72-F310-4630-8CF3-247CB173E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23" y="1993445"/>
            <a:ext cx="5381978" cy="33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45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934D63-F5A7-4491-B626-30107539E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075" y="0"/>
            <a:ext cx="44105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4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F23FA-BD08-4A80-A0EF-827A75772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784" y="679874"/>
            <a:ext cx="8304929" cy="106941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err="1">
                <a:latin typeface="Baskerville Old Face" panose="02020602080505020303" pitchFamily="18" charset="0"/>
              </a:rPr>
              <a:t>Alusions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to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christianity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DF6DA-0096-4160-AD9E-E9F413808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" y="1749287"/>
            <a:ext cx="5152209" cy="443434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Cain</a:t>
            </a:r>
            <a:endParaRPr lang="es-MX" dirty="0">
              <a:latin typeface="Baskerville Old Face" panose="02020602080505020303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 err="1">
                <a:latin typeface="Baskerville Old Face" panose="02020602080505020303" pitchFamily="18" charset="0"/>
              </a:rPr>
              <a:t>The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giants</a:t>
            </a:r>
            <a:endParaRPr lang="es-MX" dirty="0">
              <a:latin typeface="Baskerville Old Face" panose="02020602080505020303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The </a:t>
            </a:r>
            <a:r>
              <a:rPr lang="es-MX" dirty="0" err="1">
                <a:latin typeface="Baskerville Old Face" panose="02020602080505020303" pitchFamily="18" charset="0"/>
              </a:rPr>
              <a:t>Devil</a:t>
            </a:r>
            <a:r>
              <a:rPr lang="es-MX" dirty="0">
                <a:latin typeface="Baskerville Old Face" panose="02020602080505020303" pitchFamily="18" charset="0"/>
              </a:rPr>
              <a:t> (“</a:t>
            </a:r>
            <a:r>
              <a:rPr lang="es-MX" dirty="0" err="1">
                <a:latin typeface="Baskerville Old Face" panose="02020602080505020303" pitchFamily="18" charset="0"/>
              </a:rPr>
              <a:t>old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enemy</a:t>
            </a:r>
            <a:r>
              <a:rPr lang="es-MX" dirty="0">
                <a:latin typeface="Baskerville Old Face" panose="02020602080505020303" pitchFamily="18" charset="0"/>
              </a:rPr>
              <a:t>”, “the </a:t>
            </a:r>
            <a:r>
              <a:rPr lang="es-MX" dirty="0" err="1">
                <a:latin typeface="Baskerville Old Face" panose="02020602080505020303" pitchFamily="18" charset="0"/>
              </a:rPr>
              <a:t>enemy</a:t>
            </a:r>
            <a:r>
              <a:rPr lang="es-MX" dirty="0">
                <a:latin typeface="Baskerville Old Face" panose="02020602080505020303" pitchFamily="18" charset="0"/>
              </a:rPr>
              <a:t> of </a:t>
            </a:r>
            <a:r>
              <a:rPr lang="es-MX" dirty="0" err="1">
                <a:latin typeface="Baskerville Old Face" panose="02020602080505020303" pitchFamily="18" charset="0"/>
              </a:rPr>
              <a:t>mankind</a:t>
            </a:r>
            <a:r>
              <a:rPr lang="es-MX" dirty="0">
                <a:latin typeface="Baskerville Old Face" panose="02020602080505020303" pitchFamily="18" charset="0"/>
              </a:rPr>
              <a:t>”)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>
                <a:latin typeface="Baskerville Old Face" panose="02020602080505020303" pitchFamily="18" charset="0"/>
              </a:rPr>
              <a:t>664 </a:t>
            </a:r>
            <a:r>
              <a:rPr lang="es-MX" dirty="0" err="1">
                <a:latin typeface="Baskerville Old Face" panose="02020602080505020303" pitchFamily="18" charset="0"/>
              </a:rPr>
              <a:t>important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differences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between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the</a:t>
            </a:r>
            <a:r>
              <a:rPr lang="es-MX" dirty="0">
                <a:latin typeface="Baskerville Old Face" panose="02020602080505020303" pitchFamily="18" charset="0"/>
              </a:rPr>
              <a:t> Celtic </a:t>
            </a:r>
            <a:r>
              <a:rPr lang="es-MX" dirty="0" err="1">
                <a:latin typeface="Baskerville Old Face" panose="02020602080505020303" pitchFamily="18" charset="0"/>
              </a:rPr>
              <a:t>church</a:t>
            </a:r>
            <a:r>
              <a:rPr lang="es-MX" dirty="0">
                <a:latin typeface="Baskerville Old Face" panose="02020602080505020303" pitchFamily="18" charset="0"/>
              </a:rPr>
              <a:t> and </a:t>
            </a:r>
            <a:r>
              <a:rPr lang="es-MX" dirty="0" err="1">
                <a:latin typeface="Baskerville Old Face" panose="02020602080505020303" pitchFamily="18" charset="0"/>
              </a:rPr>
              <a:t>the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Roman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church</a:t>
            </a:r>
            <a:r>
              <a:rPr lang="es-MX" dirty="0">
                <a:latin typeface="Baskerville Old Face" panose="02020602080505020303" pitchFamily="18" charset="0"/>
              </a:rPr>
              <a:t> were </a:t>
            </a:r>
            <a:r>
              <a:rPr lang="es-MX" dirty="0" err="1">
                <a:latin typeface="Baskerville Old Face" panose="02020602080505020303" pitchFamily="18" charset="0"/>
              </a:rPr>
              <a:t>settled</a:t>
            </a:r>
            <a:r>
              <a:rPr lang="es-MX" dirty="0">
                <a:latin typeface="Baskerville Old Face" panose="02020602080505020303" pitchFamily="18" charset="0"/>
              </a:rPr>
              <a:t> in </a:t>
            </a:r>
            <a:r>
              <a:rPr lang="es-MX" dirty="0" err="1">
                <a:latin typeface="Baskerville Old Face" panose="02020602080505020303" pitchFamily="18" charset="0"/>
              </a:rPr>
              <a:t>the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Synod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of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Whitby</a:t>
            </a:r>
            <a:r>
              <a:rPr lang="es-MX" dirty="0">
                <a:latin typeface="Baskerville Old Face" panose="02020602080505020303" pitchFamily="18" charset="0"/>
              </a:rPr>
              <a:t>, so </a:t>
            </a:r>
            <a:r>
              <a:rPr lang="es-MX" dirty="0" err="1">
                <a:latin typeface="Baskerville Old Face" panose="02020602080505020303" pitchFamily="18" charset="0"/>
              </a:rPr>
              <a:t>Christianity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was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dominant</a:t>
            </a:r>
            <a:r>
              <a:rPr lang="es-MX" dirty="0">
                <a:latin typeface="Baskerville Old Face" panose="02020602080505020303" pitchFamily="18" charset="0"/>
              </a:rPr>
              <a:t> religión in </a:t>
            </a:r>
            <a:r>
              <a:rPr lang="es-MX" dirty="0" err="1">
                <a:latin typeface="Baskerville Old Face" panose="02020602080505020303" pitchFamily="18" charset="0"/>
              </a:rPr>
              <a:t>the</a:t>
            </a:r>
            <a:r>
              <a:rPr lang="es-MX" dirty="0">
                <a:latin typeface="Baskerville Old Face" panose="02020602080505020303" pitchFamily="18" charset="0"/>
              </a:rPr>
              <a:t> country, </a:t>
            </a:r>
            <a:r>
              <a:rPr lang="es-MX" dirty="0" err="1">
                <a:latin typeface="Baskerville Old Face" panose="02020602080505020303" pitchFamily="18" charset="0"/>
              </a:rPr>
              <a:t>but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bishops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kept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on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insisting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to</a:t>
            </a:r>
            <a:r>
              <a:rPr lang="es-MX" dirty="0">
                <a:latin typeface="Baskerville Old Face" panose="02020602080505020303" pitchFamily="18" charset="0"/>
              </a:rPr>
              <a:t> prescribe </a:t>
            </a:r>
            <a:r>
              <a:rPr lang="es-MX" dirty="0" err="1">
                <a:latin typeface="Baskerville Old Face" panose="02020602080505020303" pitchFamily="18" charset="0"/>
              </a:rPr>
              <a:t>penance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for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those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who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err="1">
                <a:latin typeface="Baskerville Old Face" panose="02020602080505020303" pitchFamily="18" charset="0"/>
              </a:rPr>
              <a:t>practiced</a:t>
            </a:r>
            <a:r>
              <a:rPr lang="es-MX" dirty="0">
                <a:latin typeface="Baskerville Old Face" panose="02020602080505020303" pitchFamily="18" charset="0"/>
              </a:rPr>
              <a:t> pagan </a:t>
            </a:r>
            <a:r>
              <a:rPr lang="es-MX" dirty="0" err="1">
                <a:latin typeface="Baskerville Old Face" panose="02020602080505020303" pitchFamily="18" charset="0"/>
              </a:rPr>
              <a:t>rites</a:t>
            </a:r>
            <a:r>
              <a:rPr lang="es-MX" dirty="0">
                <a:latin typeface="Baskerville Old Face" panose="02020602080505020303" pitchFamily="18" charset="0"/>
              </a:rPr>
              <a:t>.</a:t>
            </a:r>
          </a:p>
        </p:txBody>
      </p:sp>
      <p:pic>
        <p:nvPicPr>
          <p:cNvPr id="2052" name="Picture 4" descr="Resultado de imagen para cain en beowul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5" t="5357" r="18113" b="4960"/>
          <a:stretch/>
        </p:blipFill>
        <p:spPr bwMode="auto">
          <a:xfrm>
            <a:off x="6147851" y="2253343"/>
            <a:ext cx="5445435" cy="362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2799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Rojo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1210</TotalTime>
  <Words>2059</Words>
  <Application>Microsoft Office PowerPoint</Application>
  <PresentationFormat>Widescreen</PresentationFormat>
  <Paragraphs>148</Paragraphs>
  <Slides>32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Baskerville Old Face</vt:lpstr>
      <vt:lpstr>Calibri</vt:lpstr>
      <vt:lpstr>Courier New</vt:lpstr>
      <vt:lpstr>Tw Cen MT</vt:lpstr>
      <vt:lpstr>Tw Cen MT Condensed</vt:lpstr>
      <vt:lpstr>Wingdings</vt:lpstr>
      <vt:lpstr>Wingdings 3</vt:lpstr>
      <vt:lpstr>Integral</vt:lpstr>
      <vt:lpstr>PowerPoint Presentation</vt:lpstr>
      <vt:lpstr>BEOWULF</vt:lpstr>
      <vt:lpstr>Tribes</vt:lpstr>
      <vt:lpstr>SURVIVING MANUSCRIPT</vt:lpstr>
      <vt:lpstr>PowerPoint Presentation</vt:lpstr>
      <vt:lpstr>PowerPoint Presentation</vt:lpstr>
      <vt:lpstr>Multicultural influences</vt:lpstr>
      <vt:lpstr>PowerPoint Presentation</vt:lpstr>
      <vt:lpstr>Alusions to christianity</vt:lpstr>
      <vt:lpstr>Sir thomas malory</vt:lpstr>
      <vt:lpstr>The winchester manuscript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Morte Darthur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Geoffrey Chaucer</vt:lpstr>
      <vt:lpstr>PowerPoint Presentation</vt:lpstr>
      <vt:lpstr>PowerPoint Presentation</vt:lpstr>
      <vt:lpstr>PowerPoint Presentation</vt:lpstr>
      <vt:lpstr>The Canterbury tales</vt:lpstr>
      <vt:lpstr>PowerPoint Presentation</vt:lpstr>
      <vt:lpstr>PowerPoint Presentation</vt:lpstr>
      <vt:lpstr>Chaucer’s English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Facts about beowulf</dc:title>
  <dc:creator>Celene Garcia Avila</dc:creator>
  <cp:lastModifiedBy>Celene Garcia Avila</cp:lastModifiedBy>
  <cp:revision>54</cp:revision>
  <dcterms:created xsi:type="dcterms:W3CDTF">2018-08-15T16:34:03Z</dcterms:created>
  <dcterms:modified xsi:type="dcterms:W3CDTF">2018-09-28T22:36:33Z</dcterms:modified>
</cp:coreProperties>
</file>