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54" r:id="rId3"/>
    <p:sldId id="312" r:id="rId4"/>
    <p:sldId id="313" r:id="rId5"/>
    <p:sldId id="314" r:id="rId6"/>
    <p:sldId id="315" r:id="rId7"/>
    <p:sldId id="316" r:id="rId8"/>
    <p:sldId id="317" r:id="rId9"/>
    <p:sldId id="318" r:id="rId10"/>
    <p:sldId id="319" r:id="rId11"/>
    <p:sldId id="320" r:id="rId12"/>
    <p:sldId id="321" r:id="rId13"/>
    <p:sldId id="322" r:id="rId14"/>
    <p:sldId id="323" r:id="rId15"/>
    <p:sldId id="324" r:id="rId16"/>
    <p:sldId id="325" r:id="rId17"/>
    <p:sldId id="326" r:id="rId18"/>
    <p:sldId id="327" r:id="rId19"/>
    <p:sldId id="328" r:id="rId20"/>
    <p:sldId id="329" r:id="rId21"/>
    <p:sldId id="330" r:id="rId22"/>
    <p:sldId id="331" r:id="rId23"/>
    <p:sldId id="332" r:id="rId24"/>
    <p:sldId id="333" r:id="rId25"/>
    <p:sldId id="334" r:id="rId26"/>
    <p:sldId id="335" r:id="rId27"/>
    <p:sldId id="336" r:id="rId28"/>
    <p:sldId id="337" r:id="rId29"/>
    <p:sldId id="338" r:id="rId30"/>
    <p:sldId id="339" r:id="rId31"/>
    <p:sldId id="340" r:id="rId32"/>
    <p:sldId id="341" r:id="rId33"/>
    <p:sldId id="342" r:id="rId34"/>
    <p:sldId id="343" r:id="rId35"/>
    <p:sldId id="344" r:id="rId36"/>
    <p:sldId id="345" r:id="rId37"/>
    <p:sldId id="346" r:id="rId38"/>
    <p:sldId id="347" r:id="rId39"/>
    <p:sldId id="348" r:id="rId40"/>
    <p:sldId id="349" r:id="rId41"/>
    <p:sldId id="350" r:id="rId42"/>
    <p:sldId id="351" r:id="rId43"/>
    <p:sldId id="352" r:id="rId44"/>
    <p:sldId id="258" r:id="rId4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AB45"/>
    <a:srgbClr val="404F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5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412CBFB9-D027-445A-9258-7A21D5AC5982}" type="datetimeFigureOut">
              <a:rPr lang="es-MX" smtClean="0"/>
              <a:pPr/>
              <a:t>27/09/18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596E1A8-93F2-43BD-96EB-DED992F094B1}" type="slidenum">
              <a:rPr lang="es-MX" smtClean="0"/>
              <a:pPr/>
              <a:t>‹#›</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12CBFB9-D027-445A-9258-7A21D5AC5982}" type="datetimeFigureOut">
              <a:rPr lang="es-MX" smtClean="0"/>
              <a:pPr/>
              <a:t>27/09/18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596E1A8-93F2-43BD-96EB-DED992F094B1}" type="slidenum">
              <a:rPr lang="es-MX" smtClean="0"/>
              <a:pPr/>
              <a:t>‹#›</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12CBFB9-D027-445A-9258-7A21D5AC5982}" type="datetimeFigureOut">
              <a:rPr lang="es-MX" smtClean="0"/>
              <a:pPr/>
              <a:t>27/09/18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596E1A8-93F2-43BD-96EB-DED992F094B1}" type="slidenum">
              <a:rPr lang="es-MX" smtClean="0"/>
              <a:pPr/>
              <a:t>‹#›</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12CBFB9-D027-445A-9258-7A21D5AC5982}" type="datetimeFigureOut">
              <a:rPr lang="es-MX" smtClean="0"/>
              <a:pPr/>
              <a:t>27/09/18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596E1A8-93F2-43BD-96EB-DED992F094B1}" type="slidenum">
              <a:rPr lang="es-MX" smtClean="0"/>
              <a:pPr/>
              <a:t>‹#›</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12CBFB9-D027-445A-9258-7A21D5AC5982}" type="datetimeFigureOut">
              <a:rPr lang="es-MX" smtClean="0"/>
              <a:pPr/>
              <a:t>27/09/18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596E1A8-93F2-43BD-96EB-DED992F094B1}" type="slidenum">
              <a:rPr lang="es-MX" smtClean="0"/>
              <a:pPr/>
              <a:t>‹#›</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412CBFB9-D027-445A-9258-7A21D5AC5982}" type="datetimeFigureOut">
              <a:rPr lang="es-MX" smtClean="0"/>
              <a:pPr/>
              <a:t>27/09/18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0596E1A8-93F2-43BD-96EB-DED992F094B1}" type="slidenum">
              <a:rPr lang="es-MX" smtClean="0"/>
              <a:pPr/>
              <a:t>‹#›</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412CBFB9-D027-445A-9258-7A21D5AC5982}" type="datetimeFigureOut">
              <a:rPr lang="es-MX" smtClean="0"/>
              <a:pPr/>
              <a:t>27/09/18</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0596E1A8-93F2-43BD-96EB-DED992F094B1}" type="slidenum">
              <a:rPr lang="es-MX" smtClean="0"/>
              <a:pPr/>
              <a:t>‹#›</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412CBFB9-D027-445A-9258-7A21D5AC5982}" type="datetimeFigureOut">
              <a:rPr lang="es-MX" smtClean="0"/>
              <a:pPr/>
              <a:t>27/09/18</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0596E1A8-93F2-43BD-96EB-DED992F094B1}" type="slidenum">
              <a:rPr lang="es-MX" smtClean="0"/>
              <a:pPr/>
              <a:t>‹#›</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12CBFB9-D027-445A-9258-7A21D5AC5982}" type="datetimeFigureOut">
              <a:rPr lang="es-MX" smtClean="0"/>
              <a:pPr/>
              <a:t>27/09/18</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0596E1A8-93F2-43BD-96EB-DED992F094B1}" type="slidenum">
              <a:rPr lang="es-MX" smtClean="0"/>
              <a:pPr/>
              <a:t>‹#›</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12CBFB9-D027-445A-9258-7A21D5AC5982}" type="datetimeFigureOut">
              <a:rPr lang="es-MX" smtClean="0"/>
              <a:pPr/>
              <a:t>27/09/18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0596E1A8-93F2-43BD-96EB-DED992F094B1}" type="slidenum">
              <a:rPr lang="es-MX" smtClean="0"/>
              <a:pPr/>
              <a:t>‹#›</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12CBFB9-D027-445A-9258-7A21D5AC5982}" type="datetimeFigureOut">
              <a:rPr lang="es-MX" smtClean="0"/>
              <a:pPr/>
              <a:t>27/09/18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0596E1A8-93F2-43BD-96EB-DED992F094B1}" type="slidenum">
              <a:rPr lang="es-MX" smtClean="0"/>
              <a:pPr/>
              <a:t>‹#›</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2CBFB9-D027-445A-9258-7A21D5AC5982}" type="datetimeFigureOut">
              <a:rPr lang="es-MX" smtClean="0"/>
              <a:pPr/>
              <a:t>27/09/18</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96E1A8-93F2-43BD-96EB-DED992F094B1}" type="slidenum">
              <a:rPr lang="es-MX" smtClean="0"/>
              <a:pPr/>
              <a:t>‹#›</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7.jpe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8.jpg"/><Relationship Id="rId5" Type="http://schemas.openxmlformats.org/officeDocument/2006/relationships/image" Target="../media/image19.jpe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20.jpg"/><Relationship Id="rId5" Type="http://schemas.openxmlformats.org/officeDocument/2006/relationships/image" Target="../media/image21.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22.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23.jpg"/><Relationship Id="rId5" Type="http://schemas.openxmlformats.org/officeDocument/2006/relationships/image" Target="../media/image24.gif"/><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25.jpg"/><Relationship Id="rId5" Type="http://schemas.openxmlformats.org/officeDocument/2006/relationships/image" Target="../media/image26.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27.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28.jpg"/><Relationship Id="rId5" Type="http://schemas.openxmlformats.org/officeDocument/2006/relationships/image" Target="../media/image29.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0.jpg"/><Relationship Id="rId5" Type="http://schemas.openxmlformats.org/officeDocument/2006/relationships/image" Target="../media/image31.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4.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2.jpeg"/><Relationship Id="rId5" Type="http://schemas.openxmlformats.org/officeDocument/2006/relationships/image" Target="../media/image33.jpe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4.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5.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6.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7.jpg"/><Relationship Id="rId5" Type="http://schemas.openxmlformats.org/officeDocument/2006/relationships/image" Target="../media/image38.png"/><Relationship Id="rId6" Type="http://schemas.openxmlformats.org/officeDocument/2006/relationships/image" Target="../media/image39.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40.jpg"/><Relationship Id="rId5" Type="http://schemas.openxmlformats.org/officeDocument/2006/relationships/image" Target="../media/image41.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42.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43.jpg"/><Relationship Id="rId5" Type="http://schemas.openxmlformats.org/officeDocument/2006/relationships/image" Target="../media/image44.jpe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45.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5.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46.pn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47.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48.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49.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50.jpe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51.pn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52.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53.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54.jpeg"/><Relationship Id="rId5" Type="http://schemas.openxmlformats.org/officeDocument/2006/relationships/image" Target="../media/image55.jpe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6.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2.png"/></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56.jpg"/><Relationship Id="rId5" Type="http://schemas.openxmlformats.org/officeDocument/2006/relationships/image" Target="../media/image57.jpe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2.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7.jpeg"/><Relationship Id="rId5" Type="http://schemas.openxmlformats.org/officeDocument/2006/relationships/image" Target="../media/image8.png"/><Relationship Id="rId6" Type="http://schemas.openxmlformats.org/officeDocument/2006/relationships/image" Target="../media/image9.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0.jpeg"/><Relationship Id="rId5" Type="http://schemas.openxmlformats.org/officeDocument/2006/relationships/image" Target="../media/image11.jpeg"/><Relationship Id="rId6" Type="http://schemas.openxmlformats.org/officeDocument/2006/relationships/image" Target="../media/image12.jpg"/><Relationship Id="rId7" Type="http://schemas.openxmlformats.org/officeDocument/2006/relationships/image" Target="../media/image13.pn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4.jp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5.jpe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6.jpeg"/><Relationship Id="rId1" Type="http://schemas.openxmlformats.org/officeDocument/2006/relationships/slideLayout" Target="../slideLayouts/slideLayout1.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Documents and Settings\Difusión Cultural\Escritorio\DIFUSION CULTURAL2.JPG"/>
          <p:cNvPicPr>
            <a:picLocks noChangeAspect="1" noChangeArrowheads="1"/>
          </p:cNvPicPr>
          <p:nvPr/>
        </p:nvPicPr>
        <p:blipFill>
          <a:blip r:embed="rId2" cstate="print"/>
          <a:srcRect/>
          <a:stretch>
            <a:fillRect/>
          </a:stretch>
        </p:blipFill>
        <p:spPr bwMode="auto">
          <a:xfrm>
            <a:off x="0" y="0"/>
            <a:ext cx="9406069" cy="7054552"/>
          </a:xfrm>
          <a:prstGeom prst="rect">
            <a:avLst/>
          </a:prstGeom>
          <a:noFill/>
        </p:spPr>
      </p:pic>
      <p:pic>
        <p:nvPicPr>
          <p:cNvPr id="1028" name="Picture 4" descr="C:\Documents and Settings\Difusión Cultural\Escritorio\Escudo UAEM.PNG"/>
          <p:cNvPicPr>
            <a:picLocks noChangeAspect="1" noChangeArrowheads="1"/>
          </p:cNvPicPr>
          <p:nvPr/>
        </p:nvPicPr>
        <p:blipFill>
          <a:blip r:embed="rId3" cstate="print"/>
          <a:srcRect/>
          <a:stretch>
            <a:fillRect/>
          </a:stretch>
        </p:blipFill>
        <p:spPr bwMode="auto">
          <a:xfrm>
            <a:off x="3779912" y="260648"/>
            <a:ext cx="1675656" cy="1668495"/>
          </a:xfrm>
          <a:prstGeom prst="rect">
            <a:avLst/>
          </a:prstGeom>
          <a:noFill/>
        </p:spPr>
      </p:pic>
      <p:sp>
        <p:nvSpPr>
          <p:cNvPr id="7" name="6 CuadroTexto"/>
          <p:cNvSpPr txBox="1"/>
          <p:nvPr/>
        </p:nvSpPr>
        <p:spPr>
          <a:xfrm>
            <a:off x="323528" y="1772816"/>
            <a:ext cx="9073008" cy="400110"/>
          </a:xfrm>
          <a:prstGeom prst="rect">
            <a:avLst/>
          </a:prstGeom>
          <a:noFill/>
        </p:spPr>
        <p:txBody>
          <a:bodyPr wrap="square" rtlCol="0">
            <a:spAutoFit/>
          </a:bodyPr>
          <a:lstStyle/>
          <a:p>
            <a:pPr algn="ctr"/>
            <a:r>
              <a:rPr lang="es-MX" sz="2000" b="1" dirty="0" smtClean="0">
                <a:solidFill>
                  <a:schemeClr val="accent3">
                    <a:lumMod val="50000"/>
                  </a:schemeClr>
                </a:solidFill>
                <a:latin typeface="Arial" pitchFamily="34" charset="0"/>
                <a:cs typeface="Arial" pitchFamily="34" charset="0"/>
              </a:rPr>
              <a:t>UNIVERSIDAD AUTÓNOMA DEL ESTADO DE MÉXICO</a:t>
            </a:r>
            <a:endParaRPr lang="es-MX" sz="2000" b="1" dirty="0">
              <a:solidFill>
                <a:schemeClr val="accent3">
                  <a:lumMod val="50000"/>
                </a:schemeClr>
              </a:solidFill>
              <a:latin typeface="Arial" pitchFamily="34" charset="0"/>
              <a:cs typeface="Arial" pitchFamily="34" charset="0"/>
            </a:endParaRPr>
          </a:p>
        </p:txBody>
      </p:sp>
      <p:sp>
        <p:nvSpPr>
          <p:cNvPr id="9" name="8 CuadroTexto"/>
          <p:cNvSpPr txBox="1"/>
          <p:nvPr/>
        </p:nvSpPr>
        <p:spPr>
          <a:xfrm>
            <a:off x="5220072" y="5092794"/>
            <a:ext cx="3312368" cy="584776"/>
          </a:xfrm>
          <a:prstGeom prst="rect">
            <a:avLst/>
          </a:prstGeom>
          <a:noFill/>
        </p:spPr>
        <p:txBody>
          <a:bodyPr wrap="square" rtlCol="0">
            <a:spAutoFit/>
          </a:bodyPr>
          <a:lstStyle/>
          <a:p>
            <a:endParaRPr lang="es-MX" sz="1600" b="1" dirty="0" smtClean="0">
              <a:solidFill>
                <a:srgbClr val="404F21"/>
              </a:solidFill>
              <a:latin typeface="Arial" pitchFamily="34" charset="0"/>
              <a:cs typeface="Arial" pitchFamily="34" charset="0"/>
            </a:endParaRPr>
          </a:p>
          <a:p>
            <a:r>
              <a:rPr lang="es-MX" sz="1600" b="1" dirty="0" smtClean="0">
                <a:solidFill>
                  <a:srgbClr val="404F21"/>
                </a:solidFill>
                <a:latin typeface="Arial" pitchFamily="34" charset="0"/>
                <a:cs typeface="Arial" pitchFamily="34" charset="0"/>
              </a:rPr>
              <a:t> </a:t>
            </a:r>
            <a:endParaRPr lang="es-MX" dirty="0"/>
          </a:p>
        </p:txBody>
      </p:sp>
      <p:sp>
        <p:nvSpPr>
          <p:cNvPr id="2" name="CuadroTexto 1"/>
          <p:cNvSpPr txBox="1"/>
          <p:nvPr/>
        </p:nvSpPr>
        <p:spPr>
          <a:xfrm>
            <a:off x="323528" y="2348880"/>
            <a:ext cx="8640960" cy="5416867"/>
          </a:xfrm>
          <a:prstGeom prst="rect">
            <a:avLst/>
          </a:prstGeom>
          <a:noFill/>
        </p:spPr>
        <p:txBody>
          <a:bodyPr wrap="square" rtlCol="0">
            <a:spAutoFit/>
          </a:bodyPr>
          <a:lstStyle/>
          <a:p>
            <a:pPr algn="ctr"/>
            <a:r>
              <a:rPr lang="es-MX" sz="3600" b="1" dirty="0" smtClean="0">
                <a:solidFill>
                  <a:schemeClr val="accent3">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Licenciatura en Antropolog</a:t>
            </a:r>
            <a:r>
              <a:rPr lang="es-MX" sz="3600" b="1" dirty="0" smtClean="0">
                <a:solidFill>
                  <a:schemeClr val="accent3">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ía Social</a:t>
            </a:r>
            <a:endParaRPr lang="es-MX" sz="3600" b="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endParaRPr lang="es-MX" sz="3200" b="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sz="2800" b="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Unidad de Aprendizaje</a:t>
            </a:r>
          </a:p>
          <a:p>
            <a:pPr algn="ctr"/>
            <a:r>
              <a:rPr lang="es-MX" sz="2800" b="1" dirty="0" smtClean="0">
                <a:solidFill>
                  <a:schemeClr val="accent3">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Antropolog</a:t>
            </a:r>
            <a:r>
              <a:rPr lang="es-MX" sz="2800" b="1" dirty="0" smtClean="0">
                <a:solidFill>
                  <a:schemeClr val="accent3">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ía Social</a:t>
            </a:r>
            <a:endParaRPr lang="es-MX" sz="2800" b="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endParaRPr lang="es-MX" sz="3600" b="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sz="3600" b="1" dirty="0" smtClean="0">
                <a:solidFill>
                  <a:schemeClr val="accent3">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sistema mundial y el colonialismo”</a:t>
            </a:r>
            <a:endParaRPr lang="es-MX" sz="3600" b="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r"/>
            <a:endParaRPr lang="es-MX" sz="2400" b="1" dirty="0" smtClean="0">
              <a:solidFill>
                <a:schemeClr val="accent3">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r"/>
            <a:endParaRPr lang="es-MX" sz="2400" b="1" dirty="0" smtClean="0">
              <a:solidFill>
                <a:schemeClr val="accent3">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r"/>
            <a:r>
              <a:rPr lang="es-MX" sz="2400" b="1" dirty="0" smtClean="0">
                <a:solidFill>
                  <a:schemeClr val="accent3">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Responsable </a:t>
            </a:r>
            <a:r>
              <a:rPr lang="es-MX" sz="2400" b="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 la elaboración</a:t>
            </a:r>
          </a:p>
          <a:p>
            <a:pPr algn="r"/>
            <a:r>
              <a:rPr lang="es-MX" sz="2400" b="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Dra. Georgina María Arredondo Ayala</a:t>
            </a:r>
          </a:p>
          <a:p>
            <a:pPr algn="ctr"/>
            <a:endParaRPr lang="es-MX" sz="5400" b="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28600"/>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19147" y="1030139"/>
            <a:ext cx="9056890" cy="2800767"/>
          </a:xfrm>
          <a:prstGeom prst="rect">
            <a:avLst/>
          </a:prstGeom>
          <a:noFill/>
        </p:spPr>
        <p:txBody>
          <a:bodyPr wrap="square" rtlCol="0">
            <a:spAutoFit/>
          </a:bodyPr>
          <a:lstStyle/>
          <a:p>
            <a:r>
              <a:rPr lang="es-MX" sz="2400" b="1" i="1" dirty="0" smtClean="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algn="ctr"/>
            <a:endPar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sz="3200" b="1" dirty="0">
                <a:solidFill>
                  <a:schemeClr val="accent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a:t>
            </a:r>
            <a:r>
              <a:rPr lang="es-MX" sz="3200" b="1" dirty="0" smtClean="0">
                <a:solidFill>
                  <a:schemeClr val="accent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eriferia</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incluye a los países menos privilegiados y poderosos del mundo, las actividades económicas se encuentran menos mecanizadas que en la </a:t>
            </a:r>
            <a:r>
              <a:rPr lang="es-MX" sz="2400" b="1" dirty="0" err="1">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semiperiferia</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aunque han alcanzado cierto grado de industrialización (Nigeria, Guatemala, etc.).</a:t>
            </a:r>
          </a:p>
        </p:txBody>
      </p:sp>
      <p:pic>
        <p:nvPicPr>
          <p:cNvPr id="7" name="Imagen 6" descr="File:&lt;strong&gt;Guatemala&lt;/strong&gt; 176.jpg - Wikimedia Common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37656" y="3830906"/>
            <a:ext cx="3419872" cy="256490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4927751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28600"/>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19147" y="1030139"/>
            <a:ext cx="9056890" cy="4524315"/>
          </a:xfrm>
          <a:prstGeom prst="rect">
            <a:avLst/>
          </a:prstGeom>
          <a:noFill/>
        </p:spPr>
        <p:txBody>
          <a:bodyPr wrap="square" rtlCol="0">
            <a:spAutoFit/>
          </a:bodyPr>
          <a:lstStyle/>
          <a:p>
            <a:r>
              <a:rPr lang="es-MX" sz="2400" b="1" i="1"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Tanto la </a:t>
            </a:r>
            <a:r>
              <a:rPr lang="es-MX" sz="2400" b="1" i="1" dirty="0" err="1">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semiperiferia</a:t>
            </a:r>
            <a:r>
              <a:rPr lang="es-MX" sz="2400" b="1" i="1"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como la periferia </a:t>
            </a:r>
            <a:r>
              <a:rPr lang="es-MX" sz="2400" b="1" i="1" dirty="0">
                <a:solidFill>
                  <a:schemeClr val="accent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producen materias primas, productos agrícolas y mano de obra humana que exportan</a:t>
            </a:r>
            <a:r>
              <a:rPr lang="es-MX" sz="2400" b="1" i="1"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hacia los países desarrollados (núcleo</a:t>
            </a:r>
            <a:r>
              <a:rPr lang="es-MX" sz="2400" b="1" i="1" dirty="0" smtClean="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endParaRPr lang="es-MX" sz="2400" b="1" i="1"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sistema mundial se caracteriza por la existencia de flujos migratorios (legales o ilegales) hacia los países del núcleo. Esta migración:</a:t>
            </a:r>
          </a:p>
          <a:p>
            <a:endPar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buFont typeface="Wingdings" panose="05000000000000000000" pitchFamily="2" charset="2"/>
              <a:buChar char="ü"/>
            </a:pP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provee </a:t>
            </a:r>
            <a:r>
              <a:rPr lang="es-MX" sz="2400" b="1" dirty="0">
                <a:solidFill>
                  <a:schemeClr val="accent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mano de obra barata </a:t>
            </a: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para la agricultura de las naciones núcleo y;</a:t>
            </a:r>
          </a:p>
          <a:p>
            <a:pPr marL="342900" indent="-342900">
              <a:buFont typeface="Wingdings" panose="05000000000000000000" pitchFamily="2" charset="2"/>
              <a:buChar char="ü"/>
            </a:pP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genera </a:t>
            </a:r>
            <a:r>
              <a:rPr lang="es-MX" sz="2400" b="1" dirty="0">
                <a:solidFill>
                  <a:schemeClr val="accent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flujos monetarios </a:t>
            </a: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(remesas) hacia los países periféricos.</a:t>
            </a:r>
          </a:p>
        </p:txBody>
      </p:sp>
    </p:spTree>
    <p:extLst>
      <p:ext uri="{BB962C8B-B14F-4D97-AF65-F5344CB8AC3E}">
        <p14:creationId xmlns:p14="http://schemas.microsoft.com/office/powerpoint/2010/main" val="344899959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24544" y="-243408"/>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19147" y="1030139"/>
            <a:ext cx="9056890" cy="830997"/>
          </a:xfrm>
          <a:prstGeom prst="rect">
            <a:avLst/>
          </a:prstGeom>
          <a:noFill/>
        </p:spPr>
        <p:txBody>
          <a:bodyPr wrap="square" rtlCol="0">
            <a:spAutoFit/>
          </a:bodyPr>
          <a:lstStyle/>
          <a:p>
            <a:pPr algn="ct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Las </a:t>
            </a: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modernas tecnologías de la comunicación juegan un papel fundamental de este proceso de globalización</a:t>
            </a: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p:txBody>
      </p:sp>
      <p:pic>
        <p:nvPicPr>
          <p:cNvPr id="3" name="Imagen 2" descr="CultMidia: Com &lt;strong&gt;celulares&lt;/strong&gt; e notebooks, indígenas já ..."/>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46" y="1897128"/>
            <a:ext cx="4713401" cy="31422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Imagen 3" descr="Por un precio de 3,3 euros ha salido Freedom 25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39952" y="3116458"/>
            <a:ext cx="5092339" cy="28803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6608957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28600"/>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2369880"/>
          </a:xfrm>
          <a:prstGeom prst="rect">
            <a:avLst/>
          </a:prstGeom>
          <a:noFill/>
        </p:spPr>
        <p:txBody>
          <a:bodyPr wrap="square" rtlCol="0">
            <a:spAutoFit/>
          </a:bodyPr>
          <a:lstStyle/>
          <a:p>
            <a:pPr algn="ctr"/>
            <a:r>
              <a:rPr lang="es-MX" sz="28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Surgimiento del Sistema Mundial</a:t>
            </a:r>
          </a:p>
          <a:p>
            <a:pPr algn="ctr"/>
            <a:endParaRPr lang="es-MX" sz="2400" b="1" dirty="0" smtClean="0">
              <a:solidFill>
                <a:schemeClr val="accent3">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a:t>
            </a: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sistema mundial surge con el intercambio de personas, recursos, productos, ideas y enfermedades entre diversas regiones del mundo, particularmente entre Europa y sus colonias.</a:t>
            </a:r>
          </a:p>
        </p:txBody>
      </p:sp>
      <p:pic>
        <p:nvPicPr>
          <p:cNvPr id="6" name="Imagen 5" descr="El accidentado camino de los impuestos en Estados Unidos ..."/>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568" y="3438283"/>
            <a:ext cx="3118371" cy="2784718"/>
          </a:xfrm>
          <a:prstGeom prst="rect">
            <a:avLst/>
          </a:prstGeom>
          <a:ln>
            <a:noFill/>
          </a:ln>
          <a:effectLst>
            <a:outerShdw blurRad="292100" dist="139700" dir="2700000" algn="tl" rotWithShape="0">
              <a:srgbClr val="333333">
                <a:alpha val="65000"/>
              </a:srgbClr>
            </a:outerShdw>
          </a:effectLst>
        </p:spPr>
      </p:pic>
      <p:pic>
        <p:nvPicPr>
          <p:cNvPr id="8" name="Imagen 7" descr="Los sistemas de trabajo"/>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0" y="3470516"/>
            <a:ext cx="4256419" cy="275248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9220137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28600"/>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1569660"/>
          </a:xfrm>
          <a:prstGeom prst="rect">
            <a:avLst/>
          </a:prstGeom>
          <a:noFill/>
        </p:spPr>
        <p:txBody>
          <a:bodyPr wrap="square" rtlCol="0">
            <a:spAutoFit/>
          </a:bodyPr>
          <a:lstStyle/>
          <a:p>
            <a:pPr algn="ct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a:t>
            </a: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proceso de mundialización tuvo, como principal consecuencia, el incremento de los intercambios comerciales, pero también condujo al </a:t>
            </a:r>
            <a:r>
              <a:rPr lang="es-MX" sz="24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incremento de la violencia, los conflictos y la guerra.</a:t>
            </a:r>
          </a:p>
        </p:txBody>
      </p:sp>
      <p:pic>
        <p:nvPicPr>
          <p:cNvPr id="4" name="Imagen 3" descr="Sobraon, la batalla contra los sij que aseguró ..."/>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7664" y="2666693"/>
            <a:ext cx="5724128" cy="356422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2019572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28600"/>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2369880"/>
          </a:xfrm>
          <a:prstGeom prst="rect">
            <a:avLst/>
          </a:prstGeom>
          <a:noFill/>
        </p:spPr>
        <p:txBody>
          <a:bodyPr wrap="square" rtlCol="0">
            <a:spAutoFit/>
          </a:bodyPr>
          <a:lstStyle/>
          <a:p>
            <a:pPr algn="ctr"/>
            <a:r>
              <a:rPr lang="es-MX" sz="28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Revolución industrial</a:t>
            </a:r>
            <a:endParaRPr lang="es-MX" sz="2400" b="1" dirty="0" smtClean="0">
              <a:solidFill>
                <a:schemeClr val="accent3">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Hacia el siglo XVIII, los países europeos (</a:t>
            </a:r>
            <a:r>
              <a:rPr lang="es-MX" sz="24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Fundamentalmente en Inglaterra</a:t>
            </a: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vivieron </a:t>
            </a: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una importante transformación hacia la producción agrícola y manufacturera. Esta revolución condujo a un dramático aumento de la producción de bienes básicos baratos.</a:t>
            </a:r>
          </a:p>
        </p:txBody>
      </p:sp>
      <p:pic>
        <p:nvPicPr>
          <p:cNvPr id="3" name="Imagen 2" descr="teoblog: &lt;strong&gt;REVOLUCIÓN INDUSTRIAL&lt;/strong&gt; Y SUS CONSECUENCIA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468316"/>
            <a:ext cx="4499992" cy="2456996"/>
          </a:xfrm>
          <a:prstGeom prst="rect">
            <a:avLst/>
          </a:prstGeom>
          <a:ln>
            <a:noFill/>
          </a:ln>
          <a:effectLst>
            <a:outerShdw blurRad="292100" dist="139700" dir="2700000" algn="tl" rotWithShape="0">
              <a:srgbClr val="333333">
                <a:alpha val="65000"/>
              </a:srgbClr>
            </a:outerShdw>
          </a:effectLst>
        </p:spPr>
      </p:pic>
      <p:pic>
        <p:nvPicPr>
          <p:cNvPr id="9" name="Imagen 8" descr="combustion Archives - Desenchufado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79900" y="3468316"/>
            <a:ext cx="3879467" cy="245699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6434330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28600"/>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2431435"/>
          </a:xfrm>
          <a:prstGeom prst="rect">
            <a:avLst/>
          </a:prstGeom>
          <a:noFill/>
        </p:spPr>
        <p:txBody>
          <a:bodyPr wrap="square" rtlCol="0">
            <a:spAutoFit/>
          </a:bodyPr>
          <a:lstStyle/>
          <a:p>
            <a:pPr algn="ctr"/>
            <a:r>
              <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revolución industrial implicó una reconfiguración productiva y territorial</a:t>
            </a:r>
            <a:r>
              <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algn="ctr"/>
            <a:endPar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s-MX" sz="20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Dio paso a la concentración de la población en grandes ciudades;</a:t>
            </a:r>
          </a:p>
          <a:p>
            <a:pPr marL="342900" indent="-342900">
              <a:buFont typeface="Arial" panose="020B0604020202020204" pitchFamily="34" charset="0"/>
              <a:buChar char="•"/>
            </a:pPr>
            <a:r>
              <a:rPr lang="es-MX" sz="20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Produjo una explosión demográfica;</a:t>
            </a:r>
          </a:p>
          <a:p>
            <a:pPr marL="342900" indent="-342900">
              <a:buFont typeface="Arial" panose="020B0604020202020204" pitchFamily="34" charset="0"/>
              <a:buChar char="•"/>
            </a:pPr>
            <a:r>
              <a:rPr lang="es-MX" sz="20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Generó un incremento del consumo;</a:t>
            </a:r>
          </a:p>
          <a:p>
            <a:pPr marL="342900" indent="-342900">
              <a:buFont typeface="Arial" panose="020B0604020202020204" pitchFamily="34" charset="0"/>
              <a:buChar char="•"/>
            </a:pPr>
            <a:r>
              <a:rPr lang="es-MX" sz="20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Repercutió en un rápido cambio </a:t>
            </a:r>
            <a:r>
              <a:rPr lang="es-MX" sz="20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tecnológico.</a:t>
            </a:r>
            <a:endParaRPr lang="es-MX" sz="20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Imagen 3" descr="BLOG DE HISTORIA DEL MUNDO CONTEMPORÁNEO: LA &lt;strong&gt;CIUDAD&lt;/strong&gt; ..."/>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3525198"/>
            <a:ext cx="3918747" cy="28193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Imagen 5" descr="HISTORIA CONTEMPORANEA: TAREA 2. LAS CONDICIONES DE VIDA ..."/>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2047" y="3525198"/>
            <a:ext cx="4674648" cy="28193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97654874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28600"/>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2308324"/>
          </a:xfrm>
          <a:prstGeom prst="rect">
            <a:avLst/>
          </a:prstGeom>
          <a:noFill/>
        </p:spPr>
        <p:txBody>
          <a:bodyPr wrap="square" rtlCol="0">
            <a:spAutoFit/>
          </a:bodyPr>
          <a:lstStyle/>
          <a:p>
            <a:pPr algn="ct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incremento en la demanda, el aumento de las importaciones de materias primas y aumento de la exportación de bienes manufacturados tuvo impactos positivos:</a:t>
            </a:r>
          </a:p>
          <a:p>
            <a:pPr marL="342900" indent="-342900">
              <a:buFont typeface="Arial" panose="020B0604020202020204" pitchFamily="34" charset="0"/>
              <a:buChar char="•"/>
            </a:pP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un </a:t>
            </a: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aumento significativo del producto interno bruto;</a:t>
            </a:r>
          </a:p>
          <a:p>
            <a:pPr marL="342900" indent="-342900">
              <a:buFont typeface="Arial" panose="020B0604020202020204" pitchFamily="34" charset="0"/>
              <a:buChar char="•"/>
            </a:pP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mayor nivel de vida de ciertos sectores de la sociedad.</a:t>
            </a:r>
          </a:p>
        </p:txBody>
      </p:sp>
      <p:pic>
        <p:nvPicPr>
          <p:cNvPr id="7" name="Imagen 6" descr="BLOG DE HISTORIA DEL MUNDO CONTEMPORÁNEO: LA SOCIEDAD DE ..."/>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67047" y="3319526"/>
            <a:ext cx="3810000" cy="30575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8629703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28600"/>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1569660"/>
          </a:xfrm>
          <a:prstGeom prst="rect">
            <a:avLst/>
          </a:prstGeom>
          <a:noFill/>
        </p:spPr>
        <p:txBody>
          <a:bodyPr wrap="square" rtlCol="0">
            <a:spAutoFit/>
          </a:bodyPr>
          <a:lstStyle/>
          <a:p>
            <a:pPr algn="ct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y negativos:</a:t>
            </a:r>
          </a:p>
          <a:p>
            <a:pPr marL="342900" indent="-342900">
              <a:buFont typeface="Arial" panose="020B0604020202020204" pitchFamily="34" charset="0"/>
              <a:buChar char="•"/>
            </a:pP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Pauperización de las clases </a:t>
            </a: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trabajadoras;</a:t>
            </a:r>
            <a:endPar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Incremento en la </a:t>
            </a: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morbilidad;</a:t>
            </a:r>
            <a:endPar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Incremento de flujos migratorios de mano de obra </a:t>
            </a: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barata;</a:t>
            </a:r>
            <a:endPar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3" name="Imagen 2" descr="teoblog: LA CIUDAD &lt;strong&gt;INDUSTRIAL&lt;/strong&gt; DEL SIGLO XIX"/>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4588" y="3062364"/>
            <a:ext cx="3539340" cy="3340252"/>
          </a:xfrm>
          <a:prstGeom prst="rect">
            <a:avLst/>
          </a:prstGeom>
          <a:ln>
            <a:noFill/>
          </a:ln>
          <a:effectLst>
            <a:outerShdw blurRad="292100" dist="139700" dir="2700000" algn="tl" rotWithShape="0">
              <a:srgbClr val="333333">
                <a:alpha val="65000"/>
              </a:srgbClr>
            </a:outerShdw>
          </a:effectLst>
        </p:spPr>
      </p:pic>
      <p:pic>
        <p:nvPicPr>
          <p:cNvPr id="4" name="Imagen 3" descr="Educarchile - Industria de calzados, mujeres trabajando"/>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25015" y="3062364"/>
            <a:ext cx="5122217" cy="334025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7572011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28600"/>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1261884"/>
          </a:xfrm>
          <a:prstGeom prst="rect">
            <a:avLst/>
          </a:prstGeom>
          <a:noFill/>
        </p:spPr>
        <p:txBody>
          <a:bodyPr wrap="square" rtlCol="0">
            <a:spAutoFit/>
          </a:bodyPr>
          <a:lstStyle/>
          <a:p>
            <a:pPr algn="ctr"/>
            <a:r>
              <a:rPr lang="es-MX" sz="28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estratificación industrial</a:t>
            </a:r>
          </a:p>
          <a:p>
            <a:pPr algn="ct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a:t>
            </a: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desarrollo del capitalismo condujo a la estratificación económica</a:t>
            </a: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8" name="CuadroTexto 7"/>
          <p:cNvSpPr txBox="1"/>
          <p:nvPr/>
        </p:nvSpPr>
        <p:spPr>
          <a:xfrm>
            <a:off x="384588" y="5085184"/>
            <a:ext cx="3326044" cy="830997"/>
          </a:xfrm>
          <a:prstGeom prst="rect">
            <a:avLst/>
          </a:prstGeom>
          <a:noFill/>
        </p:spPr>
        <p:txBody>
          <a:bodyPr wrap="square" rtlCol="0">
            <a:spAutoFit/>
          </a:bodyPr>
          <a:lstStyle/>
          <a:p>
            <a:pPr algn="ct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a:t>
            </a: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burguesía </a:t>
            </a:r>
            <a:r>
              <a:rPr lang="es-MX" sz="2400" i="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(capitalistas</a:t>
            </a:r>
            <a:r>
              <a:rPr lang="es-MX" sz="2400" i="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es-MX" sz="2400" i="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0" name="CuadroTexto 9"/>
          <p:cNvSpPr txBox="1"/>
          <p:nvPr/>
        </p:nvSpPr>
        <p:spPr>
          <a:xfrm>
            <a:off x="4860032" y="4985628"/>
            <a:ext cx="3744416" cy="1200329"/>
          </a:xfrm>
          <a:prstGeom prst="rect">
            <a:avLst/>
          </a:prstGeom>
          <a:noFill/>
        </p:spPr>
        <p:txBody>
          <a:bodyPr wrap="square" rtlCol="0">
            <a:spAutoFit/>
          </a:bodyPr>
          <a:lstStyle/>
          <a:p>
            <a:pPr algn="ct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proletariado </a:t>
            </a:r>
            <a:r>
              <a:rPr lang="es-MX" sz="2400" i="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(trabajadores sin </a:t>
            </a:r>
            <a:r>
              <a:rPr lang="es-MX" sz="2400" i="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propiedades)</a:t>
            </a:r>
            <a:endParaRPr lang="es-MX" sz="2400" i="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Imagen 3" descr="Burguesía - Wikipedia, la enciclopedia libr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4500" y="2492896"/>
            <a:ext cx="3090221" cy="2444084"/>
          </a:xfrm>
          <a:prstGeom prst="rect">
            <a:avLst/>
          </a:prstGeom>
          <a:ln>
            <a:noFill/>
          </a:ln>
          <a:effectLst>
            <a:outerShdw blurRad="292100" dist="139700" dir="2700000" algn="tl" rotWithShape="0">
              <a:srgbClr val="333333">
                <a:alpha val="65000"/>
              </a:srgbClr>
            </a:outerShdw>
          </a:effectLst>
        </p:spPr>
      </p:pic>
      <p:pic>
        <p:nvPicPr>
          <p:cNvPr id="6" name="Imagen 5" descr="ONEPLUS, LA BÚSQUEDA: La invención del trabajo. Dilema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80982" y="2492896"/>
            <a:ext cx="4955514" cy="243646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0737529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28600"/>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3" name="CuadroTexto 2"/>
          <p:cNvSpPr txBox="1"/>
          <p:nvPr/>
        </p:nvSpPr>
        <p:spPr>
          <a:xfrm>
            <a:off x="467544" y="0"/>
            <a:ext cx="8676456" cy="6370975"/>
          </a:xfrm>
          <a:prstGeom prst="rect">
            <a:avLst/>
          </a:prstGeom>
          <a:noFill/>
        </p:spPr>
        <p:txBody>
          <a:bodyPr wrap="square" rtlCol="0">
            <a:spAutoFit/>
          </a:bodyPr>
          <a:lstStyle/>
          <a:p>
            <a:pPr algn="ctr"/>
            <a:r>
              <a:rPr lang="es-MX" sz="2800" b="1" dirty="0" smtClean="0">
                <a:solidFill>
                  <a:schemeClr val="accent3">
                    <a:lumMod val="50000"/>
                  </a:schemeClr>
                </a:solidFill>
                <a:effectLst>
                  <a:outerShdw blurRad="38100" dist="38100" dir="2700000" algn="tl">
                    <a:srgbClr val="000000">
                      <a:alpha val="43137"/>
                    </a:srgbClr>
                  </a:outerShdw>
                </a:effectLst>
                <a:latin typeface="Arial"/>
                <a:cs typeface="Arial"/>
              </a:rPr>
              <a:t>Gui</a:t>
            </a:r>
            <a:r>
              <a:rPr lang="es-MX" sz="2800" b="1" dirty="0" smtClean="0">
                <a:solidFill>
                  <a:schemeClr val="accent3">
                    <a:lumMod val="50000"/>
                  </a:schemeClr>
                </a:solidFill>
                <a:effectLst>
                  <a:outerShdw blurRad="38100" dist="38100" dir="2700000" algn="tl">
                    <a:srgbClr val="000000">
                      <a:alpha val="43137"/>
                    </a:srgbClr>
                  </a:outerShdw>
                </a:effectLst>
                <a:latin typeface="Arial"/>
                <a:cs typeface="Arial"/>
              </a:rPr>
              <a:t>ón Explicativo</a:t>
            </a:r>
            <a:endParaRPr lang="es-MX" sz="2800" dirty="0">
              <a:solidFill>
                <a:schemeClr val="accent3">
                  <a:lumMod val="50000"/>
                </a:schemeClr>
              </a:solidFill>
              <a:effectLst>
                <a:outerShdw blurRad="38100" dist="38100" dir="2700000" algn="tl">
                  <a:srgbClr val="000000">
                    <a:alpha val="43137"/>
                  </a:srgbClr>
                </a:outerShdw>
              </a:effectLst>
              <a:latin typeface="Arial"/>
              <a:cs typeface="Arial"/>
            </a:endParaRPr>
          </a:p>
          <a:p>
            <a:pPr algn="just"/>
            <a:endParaRPr lang="es-ES" sz="2000" dirty="0" smtClean="0">
              <a:solidFill>
                <a:schemeClr val="accent1"/>
              </a:solidFill>
              <a:latin typeface="Arial"/>
              <a:cs typeface="Arial"/>
            </a:endParaRPr>
          </a:p>
          <a:p>
            <a:pPr algn="just"/>
            <a:endParaRPr lang="es-ES" sz="2000" dirty="0">
              <a:solidFill>
                <a:schemeClr val="accent1"/>
              </a:solidFill>
              <a:latin typeface="Arial"/>
              <a:cs typeface="Arial"/>
            </a:endParaRPr>
          </a:p>
          <a:p>
            <a:pPr algn="just"/>
            <a:r>
              <a:rPr lang="es-ES" sz="2000" dirty="0">
                <a:solidFill>
                  <a:srgbClr val="4F6228"/>
                </a:solidFill>
                <a:latin typeface="Arial"/>
                <a:cs typeface="Arial"/>
              </a:rPr>
              <a:t>Este material didáctico corresponde a la unidad de aprendizaje Antropología Social, la cual tiene un carácter introductorio con la finalidad de propiciar en el alumno el desarrollo de habilidades, actitudes y valores que le permitan realizar una comprensión clara e integral de la carrera profesional que eligieron</a:t>
            </a:r>
            <a:r>
              <a:rPr lang="es-ES" sz="2000" dirty="0" smtClean="0">
                <a:solidFill>
                  <a:srgbClr val="4F6228"/>
                </a:solidFill>
                <a:latin typeface="Arial"/>
                <a:cs typeface="Arial"/>
              </a:rPr>
              <a:t>.</a:t>
            </a:r>
          </a:p>
          <a:p>
            <a:pPr algn="just"/>
            <a:r>
              <a:rPr lang="es-ES" sz="2000" dirty="0" smtClean="0">
                <a:solidFill>
                  <a:srgbClr val="4F6228"/>
                </a:solidFill>
                <a:latin typeface="Arial"/>
                <a:cs typeface="Arial"/>
              </a:rPr>
              <a:t>El </a:t>
            </a:r>
            <a:r>
              <a:rPr lang="es-ES" sz="2000" dirty="0">
                <a:solidFill>
                  <a:srgbClr val="4F6228"/>
                </a:solidFill>
                <a:latin typeface="Arial"/>
                <a:cs typeface="Arial"/>
              </a:rPr>
              <a:t>desarrollo de las diapositivas permitirá </a:t>
            </a:r>
            <a:r>
              <a:rPr lang="es-ES" sz="2000" dirty="0" smtClean="0">
                <a:solidFill>
                  <a:srgbClr val="4F6228"/>
                </a:solidFill>
                <a:latin typeface="Arial"/>
                <a:cs typeface="Arial"/>
              </a:rPr>
              <a:t>fortalecer la cuarta unidad del programa, enfocada al contexto de la aplicaci</a:t>
            </a:r>
            <a:r>
              <a:rPr lang="es-ES" sz="2000" dirty="0" smtClean="0">
                <a:solidFill>
                  <a:srgbClr val="4F6228"/>
                </a:solidFill>
                <a:latin typeface="Arial"/>
                <a:cs typeface="Arial"/>
              </a:rPr>
              <a:t>ón de la Antropología</a:t>
            </a:r>
            <a:r>
              <a:rPr lang="es-ES" sz="2000" dirty="0" smtClean="0">
                <a:solidFill>
                  <a:srgbClr val="4F6228"/>
                </a:solidFill>
                <a:latin typeface="Arial"/>
                <a:cs typeface="Arial"/>
              </a:rPr>
              <a:t> mediante el </a:t>
            </a:r>
            <a:r>
              <a:rPr lang="es-MX" sz="2000" dirty="0" smtClean="0">
                <a:solidFill>
                  <a:schemeClr val="accent3">
                    <a:lumMod val="50000"/>
                  </a:schemeClr>
                </a:solidFill>
                <a:effectLst>
                  <a:outerShdw blurRad="38100" dist="38100" dir="2700000" algn="tl">
                    <a:srgbClr val="000000">
                      <a:alpha val="43137"/>
                    </a:srgbClr>
                  </a:outerShdw>
                </a:effectLst>
                <a:latin typeface="Arial"/>
                <a:cs typeface="Arial"/>
              </a:rPr>
              <a:t>an</a:t>
            </a:r>
            <a:r>
              <a:rPr lang="es-MX" sz="2000" dirty="0" smtClean="0">
                <a:solidFill>
                  <a:schemeClr val="accent3">
                    <a:lumMod val="50000"/>
                  </a:schemeClr>
                </a:solidFill>
                <a:effectLst>
                  <a:outerShdw blurRad="38100" dist="38100" dir="2700000" algn="tl">
                    <a:srgbClr val="000000">
                      <a:alpha val="43137"/>
                    </a:srgbClr>
                  </a:outerShdw>
                </a:effectLst>
                <a:latin typeface="Arial"/>
                <a:cs typeface="Arial"/>
              </a:rPr>
              <a:t>álisis</a:t>
            </a:r>
            <a:r>
              <a:rPr lang="es-MX" sz="2000" dirty="0" smtClean="0">
                <a:solidFill>
                  <a:schemeClr val="accent3">
                    <a:lumMod val="50000"/>
                  </a:schemeClr>
                </a:solidFill>
                <a:effectLst>
                  <a:outerShdw blurRad="38100" dist="38100" dir="2700000" algn="tl">
                    <a:srgbClr val="000000">
                      <a:alpha val="43137"/>
                    </a:srgbClr>
                  </a:outerShdw>
                </a:effectLst>
                <a:latin typeface="Arial"/>
                <a:cs typeface="Arial"/>
              </a:rPr>
              <a:t> del </a:t>
            </a:r>
            <a:r>
              <a:rPr lang="es-MX" sz="2000" dirty="0">
                <a:solidFill>
                  <a:schemeClr val="accent3">
                    <a:lumMod val="50000"/>
                  </a:schemeClr>
                </a:solidFill>
                <a:effectLst>
                  <a:outerShdw blurRad="38100" dist="38100" dir="2700000" algn="tl">
                    <a:srgbClr val="000000">
                      <a:alpha val="43137"/>
                    </a:srgbClr>
                  </a:outerShdw>
                </a:effectLst>
                <a:latin typeface="Arial"/>
                <a:cs typeface="Arial"/>
              </a:rPr>
              <a:t>sistema global, sus </a:t>
            </a:r>
            <a:r>
              <a:rPr lang="es-MX" sz="2000" dirty="0" smtClean="0">
                <a:solidFill>
                  <a:schemeClr val="accent3">
                    <a:lumMod val="50000"/>
                  </a:schemeClr>
                </a:solidFill>
                <a:effectLst>
                  <a:outerShdw blurRad="38100" dist="38100" dir="2700000" algn="tl">
                    <a:srgbClr val="000000">
                      <a:alpha val="43137"/>
                    </a:srgbClr>
                  </a:outerShdw>
                </a:effectLst>
                <a:latin typeface="Arial"/>
                <a:cs typeface="Arial"/>
              </a:rPr>
              <a:t>or</a:t>
            </a:r>
            <a:r>
              <a:rPr lang="es-MX" sz="2000" dirty="0" smtClean="0">
                <a:solidFill>
                  <a:schemeClr val="accent3">
                    <a:lumMod val="50000"/>
                  </a:schemeClr>
                </a:solidFill>
                <a:effectLst>
                  <a:outerShdw blurRad="38100" dist="38100" dir="2700000" algn="tl">
                    <a:srgbClr val="000000">
                      <a:alpha val="43137"/>
                    </a:srgbClr>
                  </a:outerShdw>
                </a:effectLst>
                <a:latin typeface="Arial"/>
                <a:cs typeface="Arial"/>
              </a:rPr>
              <a:t>í</a:t>
            </a:r>
            <a:r>
              <a:rPr lang="es-MX" sz="2000" dirty="0" smtClean="0">
                <a:solidFill>
                  <a:schemeClr val="accent3">
                    <a:lumMod val="50000"/>
                  </a:schemeClr>
                </a:solidFill>
                <a:effectLst>
                  <a:outerShdw blurRad="38100" dist="38100" dir="2700000" algn="tl">
                    <a:srgbClr val="000000">
                      <a:alpha val="43137"/>
                    </a:srgbClr>
                  </a:outerShdw>
                </a:effectLst>
                <a:latin typeface="Arial"/>
                <a:cs typeface="Arial"/>
              </a:rPr>
              <a:t>genes </a:t>
            </a:r>
            <a:r>
              <a:rPr lang="es-MX" sz="2000" dirty="0">
                <a:solidFill>
                  <a:schemeClr val="accent3">
                    <a:lumMod val="50000"/>
                  </a:schemeClr>
                </a:solidFill>
                <a:effectLst>
                  <a:outerShdw blurRad="38100" dist="38100" dir="2700000" algn="tl">
                    <a:srgbClr val="000000">
                      <a:alpha val="43137"/>
                    </a:srgbClr>
                  </a:outerShdw>
                </a:effectLst>
                <a:latin typeface="Arial"/>
                <a:cs typeface="Arial"/>
              </a:rPr>
              <a:t>y sus características y determinar de qué manera incide en los países menos </a:t>
            </a:r>
            <a:r>
              <a:rPr lang="es-MX" sz="2000" dirty="0" smtClean="0">
                <a:solidFill>
                  <a:schemeClr val="accent3">
                    <a:lumMod val="50000"/>
                  </a:schemeClr>
                </a:solidFill>
                <a:effectLst>
                  <a:outerShdw blurRad="38100" dist="38100" dir="2700000" algn="tl">
                    <a:srgbClr val="000000">
                      <a:alpha val="43137"/>
                    </a:srgbClr>
                  </a:outerShdw>
                </a:effectLst>
                <a:latin typeface="Arial"/>
                <a:cs typeface="Arial"/>
              </a:rPr>
              <a:t>desarrollados. Los puntos que contiene son:</a:t>
            </a:r>
            <a:endParaRPr lang="es-ES" sz="2000" dirty="0">
              <a:solidFill>
                <a:srgbClr val="4F6228"/>
              </a:solidFill>
              <a:latin typeface="Arial"/>
              <a:cs typeface="Arial"/>
            </a:endParaRPr>
          </a:p>
          <a:p>
            <a:pPr marL="457200" indent="-457200">
              <a:buFont typeface="Wingdings" panose="05000000000000000000" pitchFamily="2" charset="2"/>
              <a:buChar char="q"/>
            </a:pPr>
            <a:r>
              <a:rPr lang="es-MX" sz="2000" dirty="0">
                <a:solidFill>
                  <a:srgbClr val="4F6228"/>
                </a:solidFill>
                <a:effectLst>
                  <a:outerShdw blurRad="38100" dist="38100" dir="2700000" algn="tl">
                    <a:srgbClr val="000000">
                      <a:alpha val="43137"/>
                    </a:srgbClr>
                  </a:outerShdw>
                </a:effectLst>
                <a:latin typeface="Arial"/>
                <a:cs typeface="Arial"/>
              </a:rPr>
              <a:t>Desarrollo del concepto</a:t>
            </a:r>
          </a:p>
          <a:p>
            <a:pPr marL="457200" indent="-457200">
              <a:buFont typeface="Wingdings" panose="05000000000000000000" pitchFamily="2" charset="2"/>
              <a:buChar char="q"/>
            </a:pPr>
            <a:r>
              <a:rPr lang="es-MX" sz="2000" dirty="0">
                <a:solidFill>
                  <a:srgbClr val="4F6228"/>
                </a:solidFill>
                <a:effectLst>
                  <a:outerShdw blurRad="38100" dist="38100" dir="2700000" algn="tl">
                    <a:srgbClr val="000000">
                      <a:alpha val="43137"/>
                    </a:srgbClr>
                  </a:outerShdw>
                </a:effectLst>
                <a:latin typeface="Arial"/>
                <a:cs typeface="Arial"/>
              </a:rPr>
              <a:t>Surgimiento del Sistema Mundial</a:t>
            </a:r>
          </a:p>
          <a:p>
            <a:pPr marL="457200" indent="-457200">
              <a:buFont typeface="Wingdings" panose="05000000000000000000" pitchFamily="2" charset="2"/>
              <a:buChar char="q"/>
            </a:pPr>
            <a:r>
              <a:rPr lang="es-MX" sz="2000" dirty="0">
                <a:solidFill>
                  <a:srgbClr val="4F6228"/>
                </a:solidFill>
                <a:effectLst>
                  <a:outerShdw blurRad="38100" dist="38100" dir="2700000" algn="tl">
                    <a:srgbClr val="000000">
                      <a:alpha val="43137"/>
                    </a:srgbClr>
                  </a:outerShdw>
                </a:effectLst>
                <a:latin typeface="Arial"/>
                <a:cs typeface="Arial"/>
              </a:rPr>
              <a:t>La Revolución industrial</a:t>
            </a:r>
          </a:p>
          <a:p>
            <a:pPr marL="457200" indent="-457200">
              <a:buFont typeface="Wingdings" panose="05000000000000000000" pitchFamily="2" charset="2"/>
              <a:buChar char="q"/>
            </a:pPr>
            <a:r>
              <a:rPr lang="es-MX" sz="2000" dirty="0">
                <a:solidFill>
                  <a:srgbClr val="4F6228"/>
                </a:solidFill>
                <a:effectLst>
                  <a:outerShdw blurRad="38100" dist="38100" dir="2700000" algn="tl">
                    <a:srgbClr val="000000">
                      <a:alpha val="43137"/>
                    </a:srgbClr>
                  </a:outerShdw>
                </a:effectLst>
                <a:latin typeface="Arial"/>
                <a:cs typeface="Arial"/>
              </a:rPr>
              <a:t>La estratificación industrial</a:t>
            </a:r>
          </a:p>
          <a:p>
            <a:pPr marL="457200" indent="-457200">
              <a:buFont typeface="Wingdings" panose="05000000000000000000" pitchFamily="2" charset="2"/>
              <a:buChar char="q"/>
            </a:pPr>
            <a:r>
              <a:rPr lang="es-MX" sz="2000" dirty="0">
                <a:solidFill>
                  <a:srgbClr val="4F6228"/>
                </a:solidFill>
                <a:effectLst>
                  <a:outerShdw blurRad="38100" dist="38100" dir="2700000" algn="tl">
                    <a:srgbClr val="000000">
                      <a:alpha val="43137"/>
                    </a:srgbClr>
                  </a:outerShdw>
                </a:effectLst>
                <a:latin typeface="Arial"/>
                <a:cs typeface="Arial"/>
              </a:rPr>
              <a:t>Colonialismo e imperialismo</a:t>
            </a:r>
          </a:p>
          <a:p>
            <a:pPr marL="457200" indent="-457200">
              <a:buFont typeface="Wingdings" panose="05000000000000000000" pitchFamily="2" charset="2"/>
              <a:buChar char="q"/>
            </a:pPr>
            <a:r>
              <a:rPr lang="es-MX" sz="2000" dirty="0">
                <a:solidFill>
                  <a:srgbClr val="4F6228"/>
                </a:solidFill>
                <a:effectLst>
                  <a:outerShdw blurRad="38100" dist="38100" dir="2700000" algn="tl">
                    <a:srgbClr val="000000">
                      <a:alpha val="43137"/>
                    </a:srgbClr>
                  </a:outerShdw>
                </a:effectLst>
                <a:latin typeface="Arial"/>
                <a:cs typeface="Arial"/>
              </a:rPr>
              <a:t>Sistema Mundial y Desarrollo</a:t>
            </a:r>
          </a:p>
          <a:p>
            <a:pPr marL="457200" indent="-457200">
              <a:buFont typeface="Wingdings" panose="05000000000000000000" pitchFamily="2" charset="2"/>
              <a:buChar char="q"/>
            </a:pPr>
            <a:r>
              <a:rPr lang="es-MX" sz="2000" dirty="0">
                <a:solidFill>
                  <a:srgbClr val="4F6228"/>
                </a:solidFill>
                <a:effectLst>
                  <a:outerShdw blurRad="38100" dist="38100" dir="2700000" algn="tl">
                    <a:srgbClr val="000000">
                      <a:alpha val="43137"/>
                    </a:srgbClr>
                  </a:outerShdw>
                </a:effectLst>
                <a:latin typeface="Arial"/>
                <a:cs typeface="Arial"/>
              </a:rPr>
              <a:t>El Sistema Mundial Actual y los países periféricos</a:t>
            </a:r>
            <a:endParaRPr lang="es-ES_tradnl" sz="2000" dirty="0">
              <a:solidFill>
                <a:srgbClr val="4F6228"/>
              </a:solidFill>
              <a:latin typeface="Arial"/>
              <a:cs typeface="Arial"/>
            </a:endParaRPr>
          </a:p>
        </p:txBody>
      </p:sp>
      <p:pic>
        <p:nvPicPr>
          <p:cNvPr id="6" name="Imagen 4" descr="&lt;strong&gt;Sistema&lt;/strong&gt; &lt;strong&gt;Global&lt;/strong&gt; de gestión de Fuegos – Noroeste ibérico"/>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5061" y="4149080"/>
            <a:ext cx="2468488" cy="2163434"/>
          </a:xfrm>
          <a:prstGeom prst="rect">
            <a:avLst/>
          </a:prstGeom>
        </p:spPr>
      </p:pic>
    </p:spTree>
    <p:extLst>
      <p:ext uri="{BB962C8B-B14F-4D97-AF65-F5344CB8AC3E}">
        <p14:creationId xmlns:p14="http://schemas.microsoft.com/office/powerpoint/2010/main" val="10848657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28600"/>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2677656"/>
          </a:xfrm>
          <a:prstGeom prst="rect">
            <a:avLst/>
          </a:prstGeom>
          <a:noFill/>
        </p:spPr>
        <p:txBody>
          <a:bodyPr wrap="square" rtlCol="0">
            <a:spAutoFit/>
          </a:bodyPr>
          <a:lstStyle/>
          <a:p>
            <a:pPr algn="ct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capitalismo significó</a:t>
            </a: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algn="ctr"/>
            <a:endParaRPr lang="es-MX" sz="2400" b="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buFont typeface="Wingdings" panose="05000000000000000000" pitchFamily="2" charset="2"/>
              <a:buChar char="ü"/>
            </a:pPr>
            <a:r>
              <a:rPr lang="es-MX" sz="2400" b="1" i="1" dirty="0">
                <a:solidFill>
                  <a:schemeClr val="accent6">
                    <a:lumMod val="75000"/>
                  </a:schemeClr>
                </a:solidFill>
                <a:latin typeface="Arial" panose="020B0604020202020204" pitchFamily="34" charset="0"/>
                <a:cs typeface="Arial" panose="020B0604020202020204" pitchFamily="34" charset="0"/>
              </a:rPr>
              <a:t>El abandono de los sistemas de producción de subsistencia</a:t>
            </a:r>
          </a:p>
          <a:p>
            <a:pPr marL="342900" indent="-342900">
              <a:buFont typeface="Wingdings" panose="05000000000000000000" pitchFamily="2" charset="2"/>
              <a:buChar char="ü"/>
            </a:pPr>
            <a:r>
              <a:rPr lang="es-MX" sz="2400" b="1" i="1" dirty="0">
                <a:solidFill>
                  <a:schemeClr val="accent6">
                    <a:lumMod val="75000"/>
                  </a:schemeClr>
                </a:solidFill>
                <a:latin typeface="Arial" panose="020B0604020202020204" pitchFamily="34" charset="0"/>
                <a:cs typeface="Arial" panose="020B0604020202020204" pitchFamily="34" charset="0"/>
              </a:rPr>
              <a:t>El incremento de la migración de los pobres del campo hacia las grandes ciudades</a:t>
            </a:r>
          </a:p>
          <a:p>
            <a:pPr marL="342900" indent="-342900">
              <a:buFont typeface="Wingdings" panose="05000000000000000000" pitchFamily="2" charset="2"/>
              <a:buChar char="ü"/>
            </a:pPr>
            <a:r>
              <a:rPr lang="es-MX" sz="2400" b="1" i="1" dirty="0">
                <a:solidFill>
                  <a:schemeClr val="accent6">
                    <a:lumMod val="75000"/>
                  </a:schemeClr>
                </a:solidFill>
                <a:latin typeface="Arial" panose="020B0604020202020204" pitchFamily="34" charset="0"/>
                <a:cs typeface="Arial" panose="020B0604020202020204" pitchFamily="34" charset="0"/>
              </a:rPr>
              <a:t>El incremento del </a:t>
            </a:r>
            <a:r>
              <a:rPr lang="es-MX" sz="2400" b="1" i="1" dirty="0" smtClean="0">
                <a:solidFill>
                  <a:schemeClr val="accent6">
                    <a:lumMod val="75000"/>
                  </a:schemeClr>
                </a:solidFill>
                <a:latin typeface="Arial" panose="020B0604020202020204" pitchFamily="34" charset="0"/>
                <a:cs typeface="Arial" panose="020B0604020202020204" pitchFamily="34" charset="0"/>
              </a:rPr>
              <a:t>desempleo</a:t>
            </a:r>
            <a:endParaRPr lang="es-MX" sz="2400" b="1" i="1" dirty="0">
              <a:solidFill>
                <a:schemeClr val="accent6">
                  <a:lumMod val="75000"/>
                </a:schemeClr>
              </a:solidFill>
              <a:latin typeface="Arial" panose="020B0604020202020204" pitchFamily="34" charset="0"/>
              <a:cs typeface="Arial" panose="020B0604020202020204" pitchFamily="34" charset="0"/>
            </a:endParaRPr>
          </a:p>
        </p:txBody>
      </p:sp>
      <p:pic>
        <p:nvPicPr>
          <p:cNvPr id="7" name="Imagen 6" descr="File:Jewish anti Palestine White Paper demonstrations ..."/>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89349" y="3212976"/>
            <a:ext cx="4391163" cy="3103687"/>
          </a:xfrm>
          <a:prstGeom prst="rect">
            <a:avLst/>
          </a:prstGeom>
          <a:ln>
            <a:noFill/>
          </a:ln>
          <a:effectLst>
            <a:outerShdw blurRad="292100" dist="139700" dir="2700000" algn="tl" rotWithShape="0">
              <a:srgbClr val="333333">
                <a:alpha val="65000"/>
              </a:srgbClr>
            </a:outerShdw>
          </a:effectLst>
        </p:spPr>
      </p:pic>
      <p:pic>
        <p:nvPicPr>
          <p:cNvPr id="9" name="Imagen 8" descr="Urmakare – Wikipedia"/>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1520" y="3842031"/>
            <a:ext cx="3528392" cy="2469875"/>
          </a:xfrm>
          <a:prstGeom prst="rect">
            <a:avLst/>
          </a:prstGeom>
          <a:ln>
            <a:noFill/>
          </a:ln>
          <a:effectLst>
            <a:softEdge rad="112500"/>
          </a:effectLst>
        </p:spPr>
      </p:pic>
    </p:spTree>
    <p:extLst>
      <p:ext uri="{BB962C8B-B14F-4D97-AF65-F5344CB8AC3E}">
        <p14:creationId xmlns:p14="http://schemas.microsoft.com/office/powerpoint/2010/main" val="429382423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28600"/>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304800" y="1011202"/>
            <a:ext cx="9753600" cy="3046988"/>
          </a:xfrm>
          <a:prstGeom prst="rect">
            <a:avLst/>
          </a:prstGeom>
          <a:noFill/>
        </p:spPr>
        <p:txBody>
          <a:bodyPr wrap="square" rtlCol="0">
            <a:spAutoFit/>
          </a:bodyPr>
          <a:lstStyle/>
          <a:p>
            <a:pPr algn="ct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 dio así un proceso de </a:t>
            </a:r>
            <a:r>
              <a:rPr lang="es-MX" sz="2400" b="1" i="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proletarización</a:t>
            </a: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(la separación de los trabajadores de los medios de producción que quedaron en manos de la burguesía).</a:t>
            </a:r>
          </a:p>
          <a:p>
            <a:pPr algn="ct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burguesía asumió el control pleno de:</a:t>
            </a:r>
          </a:p>
          <a:p>
            <a:pPr marL="342900" indent="-342900">
              <a:buFont typeface="Wingdings" panose="05000000000000000000" pitchFamily="2" charset="2"/>
              <a:buChar char="q"/>
            </a:pP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Los </a:t>
            </a: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medios de producción</a:t>
            </a:r>
          </a:p>
          <a:p>
            <a:pPr marL="342900" indent="-342900">
              <a:buFont typeface="Wingdings" panose="05000000000000000000" pitchFamily="2" charset="2"/>
              <a:buChar char="q"/>
            </a:pP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Los </a:t>
            </a: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medios de </a:t>
            </a: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comunicación</a:t>
            </a:r>
          </a:p>
          <a:p>
            <a:pPr marL="342900" indent="-342900">
              <a:buFont typeface="Wingdings" panose="05000000000000000000" pitchFamily="2" charset="2"/>
              <a:buChar char="q"/>
            </a:pP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Las </a:t>
            </a: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instituciones clave de la sociedad (bancos, escuelas, etc.)</a:t>
            </a:r>
          </a:p>
          <a:p>
            <a:pPr algn="ctr"/>
            <a:endParaRPr lang="es-MX" sz="2400" b="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3" name="Imagen 2" descr="cryptonaut-in-exile: February 20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1720" y="3717032"/>
            <a:ext cx="4608512" cy="27651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22333524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43408"/>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304800" y="1011202"/>
            <a:ext cx="9629328" cy="3354765"/>
          </a:xfrm>
          <a:prstGeom prst="rect">
            <a:avLst/>
          </a:prstGeom>
          <a:noFill/>
        </p:spPr>
        <p:txBody>
          <a:bodyPr wrap="square" rtlCol="0">
            <a:spAutoFit/>
          </a:bodyPr>
          <a:lstStyle/>
          <a:p>
            <a:pPr algn="ct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Esta estratificación y polarización de la sociedad dio paso al surgimiento de la </a:t>
            </a:r>
            <a:r>
              <a:rPr lang="es-MX" sz="2400" b="1" i="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conciencia de </a:t>
            </a:r>
            <a:r>
              <a:rPr lang="es-MX" sz="2400" b="1" i="1" dirty="0" smtClean="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clase.</a:t>
            </a:r>
          </a:p>
          <a:p>
            <a:pPr algn="ctr"/>
            <a:r>
              <a:rPr lang="es-MX" sz="2400" b="1" dirty="0" smtClean="0">
                <a:solidFill>
                  <a:schemeClr val="accent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Sector </a:t>
            </a:r>
            <a:r>
              <a:rPr lang="es-MX" sz="2400" b="1" dirty="0">
                <a:solidFill>
                  <a:schemeClr val="accent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empresarial vs </a:t>
            </a:r>
            <a:r>
              <a:rPr lang="es-MX" sz="2400" b="1" dirty="0" smtClean="0">
                <a:solidFill>
                  <a:schemeClr val="accent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sindicatos</a:t>
            </a:r>
          </a:p>
          <a:p>
            <a:pPr algn="ct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a:t>
            </a: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proletariado de las naciones núcleo se organizó en sindicatos y logró mejorar sustancialmente sus condiciones laborales y de bienestar social. </a:t>
            </a:r>
            <a:r>
              <a:rPr lang="es-MX" sz="2400" i="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Esto significo la aparición de una clase media de trabajadores capacitados y profesionales en las naciones núcleo y, en menor medida, las </a:t>
            </a:r>
            <a:r>
              <a:rPr lang="es-MX" sz="2400" i="1" dirty="0" err="1">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semiperiféricas</a:t>
            </a:r>
            <a:r>
              <a:rPr lang="es-MX" sz="2400" i="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algn="ctr"/>
            <a:endParaRPr lang="es-MX" sz="2000" b="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Imagen 3" descr="Manólogos con Bartolo: marzo 20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67744" y="4134052"/>
            <a:ext cx="3960440" cy="223428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7460204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43408"/>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304800" y="1011202"/>
            <a:ext cx="9629328" cy="1569660"/>
          </a:xfrm>
          <a:prstGeom prst="rect">
            <a:avLst/>
          </a:prstGeom>
          <a:noFill/>
        </p:spPr>
        <p:txBody>
          <a:bodyPr wrap="square" rtlCol="0">
            <a:spAutoFit/>
          </a:bodyPr>
          <a:lstStyle/>
          <a:p>
            <a:pPr algn="ct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reducción de la polarización y la mejora en las condiciones del proletariado en los países núcleo fue posible gracias al superávit (ganancias)obtenidas por los burgueses capitalistas en la periferia. </a:t>
            </a:r>
          </a:p>
        </p:txBody>
      </p:sp>
      <p:sp>
        <p:nvSpPr>
          <p:cNvPr id="6" name="Rectángulo 5"/>
          <p:cNvSpPr/>
          <p:nvPr/>
        </p:nvSpPr>
        <p:spPr>
          <a:xfrm>
            <a:off x="-180528" y="2924944"/>
            <a:ext cx="4572000" cy="2308324"/>
          </a:xfrm>
          <a:prstGeom prst="rect">
            <a:avLst/>
          </a:prstGeom>
        </p:spPr>
        <p:txBody>
          <a:bodyPr>
            <a:spAutoFit/>
          </a:bodyPr>
          <a:lstStyle/>
          <a:p>
            <a:pPr algn="ctr"/>
            <a:r>
              <a:rPr lang="es-MX" b="1" dirty="0">
                <a:solidFill>
                  <a:schemeClr val="accent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existencia de un sistema mundial implica, por tanto:</a:t>
            </a:r>
          </a:p>
          <a:p>
            <a:pPr algn="ctr"/>
            <a:r>
              <a:rPr lang="es-MX" b="1" dirty="0">
                <a:solidFill>
                  <a:schemeClr val="accent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Que los estándares de vida sean mucho menores en la periferia. El sistema de estratificación mundial presenta un contraste entre capitalistas y trabajadores en las naciones núcleo y los trabajadores en la periferia.</a:t>
            </a:r>
          </a:p>
        </p:txBody>
      </p:sp>
      <p:pic>
        <p:nvPicPr>
          <p:cNvPr id="7" name="Imagen 6" descr="Informe Westenhofer - Wikipedia, la enciclopedia libr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86253" y="2924944"/>
            <a:ext cx="4757431" cy="3289424"/>
          </a:xfrm>
          <a:prstGeom prst="rect">
            <a:avLst/>
          </a:prstGeom>
          <a:ln>
            <a:noFill/>
          </a:ln>
          <a:effectLst>
            <a:softEdge rad="112500"/>
          </a:effectLst>
        </p:spPr>
      </p:pic>
    </p:spTree>
    <p:extLst>
      <p:ext uri="{BB962C8B-B14F-4D97-AF65-F5344CB8AC3E}">
        <p14:creationId xmlns:p14="http://schemas.microsoft.com/office/powerpoint/2010/main" val="123670881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43408"/>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304800" y="1011202"/>
            <a:ext cx="9629328" cy="4154984"/>
          </a:xfrm>
          <a:prstGeom prst="rect">
            <a:avLst/>
          </a:prstGeom>
          <a:noFill/>
        </p:spPr>
        <p:txBody>
          <a:bodyPr wrap="square" rtlCol="0">
            <a:spAutoFit/>
          </a:bodyPr>
          <a:lstStyle/>
          <a:p>
            <a:pPr algn="ct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estratificación no solo se da por cuestiones económicas y de control de los bienes de producción. Tiene que ver con una estratificación social en tres dimensiones correlacionadas</a:t>
            </a: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algn="ctr"/>
            <a:endPar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buFont typeface="Wingdings" panose="05000000000000000000" pitchFamily="2" charset="2"/>
              <a:buChar char="v"/>
            </a:pPr>
            <a:r>
              <a:rPr lang="es-MX" sz="2400" u="sng"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a:t>
            </a:r>
            <a:r>
              <a:rPr lang="es-MX" sz="2400" u="sng"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riqueza;</a:t>
            </a:r>
          </a:p>
          <a:p>
            <a:pPr marL="342900" indent="-342900">
              <a:buFont typeface="Wingdings" panose="05000000000000000000" pitchFamily="2" charset="2"/>
              <a:buChar char="v"/>
            </a:pPr>
            <a:endParaRPr lang="es-MX" sz="2400" u="sng"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buFont typeface="Wingdings" panose="05000000000000000000" pitchFamily="2" charset="2"/>
              <a:buChar char="v"/>
            </a:pPr>
            <a:endParaRPr lang="es-MX" sz="2400" u="sng"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buFont typeface="Wingdings" panose="05000000000000000000" pitchFamily="2" charset="2"/>
              <a:buChar char="v"/>
            </a:pPr>
            <a:r>
              <a:rPr lang="es-MX" sz="2400" u="sng"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poder y</a:t>
            </a:r>
            <a:r>
              <a:rPr lang="es-MX" sz="2400" u="sng"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marL="342900" indent="-342900">
              <a:buFont typeface="Wingdings" panose="05000000000000000000" pitchFamily="2" charset="2"/>
              <a:buChar char="v"/>
            </a:pPr>
            <a:endParaRPr lang="es-MX" sz="2400" u="sng"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buFont typeface="Wingdings" panose="05000000000000000000" pitchFamily="2" charset="2"/>
              <a:buChar char="v"/>
            </a:pPr>
            <a:endParaRPr lang="es-MX" sz="2400" u="sng"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buFont typeface="Wingdings" panose="05000000000000000000" pitchFamily="2" charset="2"/>
              <a:buChar char="v"/>
            </a:pPr>
            <a:r>
              <a:rPr lang="es-MX" sz="2400" u="sng"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prestigio.</a:t>
            </a:r>
          </a:p>
        </p:txBody>
      </p:sp>
      <p:pic>
        <p:nvPicPr>
          <p:cNvPr id="4" name="Imagen 3" descr="Bill Gates es de nuevo el &lt;strong&gt;hombre&lt;/strong&gt; más &lt;strong&gt;rico&lt;/strong&gt; del mundo ..."/>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1680" y="2176501"/>
            <a:ext cx="3089920" cy="2116595"/>
          </a:xfrm>
          <a:prstGeom prst="rect">
            <a:avLst/>
          </a:prstGeom>
          <a:ln>
            <a:noFill/>
          </a:ln>
          <a:effectLst>
            <a:outerShdw blurRad="292100" dist="139700" dir="2700000" algn="tl" rotWithShape="0">
              <a:srgbClr val="333333">
                <a:alpha val="65000"/>
              </a:srgbClr>
            </a:outerShdw>
          </a:effectLst>
        </p:spPr>
      </p:pic>
      <p:pic>
        <p:nvPicPr>
          <p:cNvPr id="7" name="Imagen 6" descr="Donald &lt;strong&gt;Trump&lt;/strong&gt; 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83028" y="3091461"/>
            <a:ext cx="2909832" cy="2182374"/>
          </a:xfrm>
          <a:prstGeom prst="rect">
            <a:avLst/>
          </a:prstGeom>
          <a:ln>
            <a:noFill/>
          </a:ln>
          <a:effectLst>
            <a:outerShdw blurRad="292100" dist="139700" dir="2700000" algn="tl" rotWithShape="0">
              <a:srgbClr val="333333">
                <a:alpha val="65000"/>
              </a:srgbClr>
            </a:outerShdw>
          </a:effectLst>
        </p:spPr>
      </p:pic>
      <p:pic>
        <p:nvPicPr>
          <p:cNvPr id="3" name="Imagen 2" descr="Woody Allen descontrola Italia | Centro Muje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40152" y="4233273"/>
            <a:ext cx="3019479" cy="200984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1908626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43408"/>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304800" y="1011202"/>
            <a:ext cx="9629328" cy="2677656"/>
          </a:xfrm>
          <a:prstGeom prst="rect">
            <a:avLst/>
          </a:prstGeom>
          <a:noFill/>
        </p:spPr>
        <p:txBody>
          <a:bodyPr wrap="square" rtlCol="0">
            <a:spAutoFit/>
          </a:bodyPr>
          <a:lstStyle/>
          <a:p>
            <a:pPr algn="ct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 la clase social (identidad social con base en el estatus </a:t>
            </a: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económico)</a:t>
            </a:r>
          </a:p>
          <a:p>
            <a:pPr algn="ct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 </a:t>
            </a: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contraponen identidades sociales basadas en la etnia, la religión, la raza, la nacionalidad y otros atributos</a:t>
            </a:r>
            <a:r>
              <a:rPr lang="es-MX" sz="2400" b="1" dirty="0" smtClean="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algn="ctr"/>
            <a:endPar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sz="2400" b="1"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sistema mundial moderno, por tanto, </a:t>
            </a:r>
            <a:r>
              <a:rPr lang="es-MX" sz="2400" b="1" i="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 caracteriza </a:t>
            </a:r>
            <a:r>
              <a:rPr lang="es-MX" sz="2400" b="1"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por clases sociales e identidades sociales.</a:t>
            </a:r>
          </a:p>
        </p:txBody>
      </p:sp>
      <p:pic>
        <p:nvPicPr>
          <p:cNvPr id="6" name="Imagen 5" descr="Bajo el Signo de Libra: Reivindicando a Jacinto Benavent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568" y="3861048"/>
            <a:ext cx="1960808" cy="25138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Imagen 7" descr="Anécdotas y curiosidades jurídicas | iustopía: El levirato ..."/>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99854" y="3898241"/>
            <a:ext cx="3260578" cy="241107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9700534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43408"/>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180528" y="1011202"/>
            <a:ext cx="9505056" cy="1569660"/>
          </a:xfrm>
          <a:prstGeom prst="rect">
            <a:avLst/>
          </a:prstGeom>
          <a:noFill/>
        </p:spPr>
        <p:txBody>
          <a:bodyPr wrap="square" rtlCol="0">
            <a:spAutoFit/>
          </a:bodyPr>
          <a:lstStyle/>
          <a:p>
            <a:pPr algn="ctr"/>
            <a:r>
              <a:rPr lang="es-MX" sz="2400" b="1"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Una característica de los sistemas mundiales es que los </a:t>
            </a:r>
            <a:r>
              <a:rPr lang="es-MX" sz="2400" b="1" i="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conflictos de clase </a:t>
            </a:r>
            <a:r>
              <a:rPr lang="es-MX" sz="2400" b="1"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ocurren a nivel nación, dentro de un contexto nacionalista. No existe por tanto una solidaridad global de clases.</a:t>
            </a:r>
          </a:p>
        </p:txBody>
      </p:sp>
      <p:pic>
        <p:nvPicPr>
          <p:cNvPr id="3" name="Imagen 2" descr="Pressenza - En Argentina se acerca el inicio &lt;strong&gt;de clases&lt;/strong&gt; y ..."/>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7584" y="2652870"/>
            <a:ext cx="7849544" cy="367783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3602796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404753" y="-315416"/>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2739211"/>
          </a:xfrm>
          <a:prstGeom prst="rect">
            <a:avLst/>
          </a:prstGeom>
          <a:noFill/>
        </p:spPr>
        <p:txBody>
          <a:bodyPr wrap="square" rtlCol="0">
            <a:spAutoFit/>
          </a:bodyPr>
          <a:lstStyle/>
          <a:p>
            <a:pPr algn="ctr"/>
            <a:r>
              <a:rPr lang="es-MX" sz="28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Colonialismo e </a:t>
            </a:r>
            <a:r>
              <a:rPr lang="es-MX" sz="28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imperialismo</a:t>
            </a:r>
          </a:p>
          <a:p>
            <a:pPr algn="ct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Los tres factores que han permitido la conformación de un sistema global ha sido:</a:t>
            </a:r>
          </a:p>
          <a:p>
            <a:pPr algn="ctr"/>
            <a:endPar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expansión comercial,</a:t>
            </a:r>
          </a:p>
          <a:p>
            <a:pPr marL="342900" indent="-342900">
              <a:buFont typeface="Wingdings" panose="05000000000000000000" pitchFamily="2" charset="2"/>
              <a:buChar char="Ø"/>
            </a:pP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capitalismo industrial y;</a:t>
            </a:r>
          </a:p>
          <a:p>
            <a:pPr marL="342900" indent="-342900">
              <a:buFont typeface="Wingdings" panose="05000000000000000000" pitchFamily="2" charset="2"/>
              <a:buChar char="Ø"/>
            </a:pP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dominio de las naciones coloniales del núcleo.</a:t>
            </a:r>
          </a:p>
        </p:txBody>
      </p:sp>
      <p:pic>
        <p:nvPicPr>
          <p:cNvPr id="3" name="Imagen 2" descr="Royal Corps of Somali Colonial Troops - Wikipedia"/>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3568" y="3795544"/>
            <a:ext cx="3312368" cy="2484276"/>
          </a:xfrm>
          <a:prstGeom prst="rect">
            <a:avLst/>
          </a:prstGeom>
          <a:ln>
            <a:noFill/>
          </a:ln>
          <a:effectLst>
            <a:outerShdw blurRad="292100" dist="139700" dir="2700000" algn="tl" rotWithShape="0">
              <a:srgbClr val="333333">
                <a:alpha val="65000"/>
              </a:srgbClr>
            </a:outerShdw>
          </a:effectLst>
        </p:spPr>
      </p:pic>
      <p:pic>
        <p:nvPicPr>
          <p:cNvPr id="7" name="Imagen 6" descr="Il cordone ombelicale della civiltà - Storia dell’Energia ..."/>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92557" y="3795544"/>
            <a:ext cx="3700856" cy="248427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0333751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404753" y="-315416"/>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1569660"/>
          </a:xfrm>
          <a:prstGeom prst="rect">
            <a:avLst/>
          </a:prstGeom>
          <a:noFill/>
        </p:spPr>
        <p:txBody>
          <a:bodyPr wrap="square" rtlCol="0">
            <a:spAutoFit/>
          </a:bodyPr>
          <a:lstStyle/>
          <a:p>
            <a:pPr algn="ctr"/>
            <a:r>
              <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crecimiento industrial del núcleo implicó la búsqueda de nuevos mercados, lo que dio paso al imperialismo, es decir la expansión del dominio de los países del núcleo hacia otras naciones (colonias).</a:t>
            </a:r>
          </a:p>
        </p:txBody>
      </p:sp>
      <p:pic>
        <p:nvPicPr>
          <p:cNvPr id="4" name="Imagen 3" descr="Cercle (French colonial) - Wikipedi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17995" y="2852936"/>
            <a:ext cx="5508104" cy="3501734"/>
          </a:xfrm>
          <a:prstGeom prst="rect">
            <a:avLst/>
          </a:prstGeom>
          <a:ln>
            <a:noFill/>
          </a:ln>
          <a:effectLst>
            <a:softEdge rad="112500"/>
          </a:effectLst>
        </p:spPr>
      </p:pic>
    </p:spTree>
    <p:extLst>
      <p:ext uri="{BB962C8B-B14F-4D97-AF65-F5344CB8AC3E}">
        <p14:creationId xmlns:p14="http://schemas.microsoft.com/office/powerpoint/2010/main" val="140898443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24544" y="-425477"/>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4154984"/>
          </a:xfrm>
          <a:prstGeom prst="rect">
            <a:avLst/>
          </a:prstGeom>
          <a:noFill/>
        </p:spPr>
        <p:txBody>
          <a:bodyPr wrap="square" rtlCol="0">
            <a:spAutoFit/>
          </a:bodyPr>
          <a:lstStyle/>
          <a:p>
            <a:pPr algn="ct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Colonialismo es el </a:t>
            </a:r>
            <a:r>
              <a:rPr lang="es-MX" sz="2400" b="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dominio político, social, económico y cultural de un territorio y sus habitantes </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ejercido por una potencia extranjera durante un tiempo prolongado</a:t>
            </a:r>
          </a:p>
          <a:p>
            <a:pPr algn="ctr"/>
            <a:endPar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Fases </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del colonialismo:</a:t>
            </a:r>
          </a:p>
          <a:p>
            <a:pPr algn="ctr"/>
            <a:endPar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buFont typeface="Wingdings" panose="05000000000000000000" pitchFamily="2" charset="2"/>
              <a:buChar char="ü"/>
            </a:pPr>
            <a:r>
              <a:rPr lang="es-MX" sz="2400" b="1" dirty="0" smtClean="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Exploración </a:t>
            </a:r>
            <a:r>
              <a:rPr lang="es-MX"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y </a:t>
            </a:r>
            <a:r>
              <a:rPr lang="es-MX" sz="2400" b="1" dirty="0" smtClean="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descubrimiento;</a:t>
            </a:r>
            <a:endParaRPr lang="es-MX"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buFont typeface="Wingdings" panose="05000000000000000000" pitchFamily="2" charset="2"/>
              <a:buChar char="ü"/>
            </a:pPr>
            <a:r>
              <a:rPr lang="es-MX"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Control y competencia por las </a:t>
            </a:r>
            <a:r>
              <a:rPr lang="es-MX" sz="2400" b="1" dirty="0" smtClean="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colonias;</a:t>
            </a:r>
            <a:endParaRPr lang="es-MX"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buFont typeface="Wingdings" panose="05000000000000000000" pitchFamily="2" charset="2"/>
              <a:buChar char="ü"/>
            </a:pPr>
            <a:r>
              <a:rPr lang="es-MX"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Conflagraciones mundiales y descolonización (establecimiento de lazos lingüístico o cultural, mas no políticos</a:t>
            </a:r>
            <a:r>
              <a:rPr lang="es-MX" sz="2400" b="1" dirty="0" smtClean="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es-MX" sz="24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0407510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28600"/>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408818" cy="1200329"/>
          </a:xfrm>
          <a:prstGeom prst="rect">
            <a:avLst/>
          </a:prstGeom>
          <a:noFill/>
        </p:spPr>
        <p:txBody>
          <a:bodyPr wrap="square" rtlCol="0">
            <a:spAutoFit/>
          </a:bodyPr>
          <a:lstStyle/>
          <a:p>
            <a:pPr algn="ctr"/>
            <a:r>
              <a:rPr lang="es-MX" sz="2400" b="1" dirty="0">
                <a:solidFill>
                  <a:schemeClr val="accent3">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Durante miles de años, los grupos humanos han estado en contacto unos con otros y las sociedades se han vinculado unas con otras.</a:t>
            </a:r>
            <a:endParaRPr lang="es-MX" sz="2000"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3" name="Imagen 2" descr="Clàssics a la romana.: LA VIVENDA A L'ANTIGA ROM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5656" y="2268731"/>
            <a:ext cx="5832709" cy="352878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7032513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24544" y="-425477"/>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2308324"/>
          </a:xfrm>
          <a:prstGeom prst="rect">
            <a:avLst/>
          </a:prstGeom>
          <a:noFill/>
        </p:spPr>
        <p:txBody>
          <a:bodyPr wrap="square" rtlCol="0">
            <a:spAutoFit/>
          </a:bodyPr>
          <a:lstStyle/>
          <a:p>
            <a:pPr algn="ct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Consecuencias de la colonización:</a:t>
            </a:r>
          </a:p>
          <a:p>
            <a:pPr algn="ctr"/>
            <a:r>
              <a:rPr lang="es-MX"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colonización promovió ciertos contrastes lingüísticos, políticos y económicos que permitieron una división relativamente arbitraria del territorio… muchos grupos étnicos y “tribus” son construcciones coloniales.</a:t>
            </a:r>
          </a:p>
          <a:p>
            <a:pPr algn="ctr"/>
            <a:endPar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3" name="Imagen 2" descr="File:Flag map of Colonial &lt;strong&gt;Africa&lt;/strong&gt; (1945).png - Wikimedia ..."/>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27784" y="3068960"/>
            <a:ext cx="3556121" cy="3645024"/>
          </a:xfrm>
          <a:prstGeom prst="rect">
            <a:avLst/>
          </a:prstGeom>
          <a:ln>
            <a:noFill/>
          </a:ln>
          <a:effectLst>
            <a:softEdge rad="112500"/>
          </a:effectLst>
        </p:spPr>
      </p:pic>
    </p:spTree>
    <p:extLst>
      <p:ext uri="{BB962C8B-B14F-4D97-AF65-F5344CB8AC3E}">
        <p14:creationId xmlns:p14="http://schemas.microsoft.com/office/powerpoint/2010/main" val="64248624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404753" y="-315416"/>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2000548"/>
          </a:xfrm>
          <a:prstGeom prst="rect">
            <a:avLst/>
          </a:prstGeom>
          <a:noFill/>
        </p:spPr>
        <p:txBody>
          <a:bodyPr wrap="square" rtlCol="0">
            <a:spAutoFit/>
          </a:bodyPr>
          <a:lstStyle/>
          <a:p>
            <a:pPr algn="ctr"/>
            <a:r>
              <a:rPr lang="es-MX" sz="28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Sistema Mundial y Desarrollo</a:t>
            </a:r>
          </a:p>
          <a:p>
            <a:pPr algn="ctr"/>
            <a:r>
              <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Muchos </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economistas postulan que la industrialización </a:t>
            </a:r>
            <a:r>
              <a:rPr lang="es-MX" sz="2400" b="1" i="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aumenta la producción y el ingreso</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Con base en esta lógica los países de la periferia pueden aspirar al “desarrollo” mediante el crecimiento industrial.</a:t>
            </a:r>
          </a:p>
        </p:txBody>
      </p:sp>
      <p:pic>
        <p:nvPicPr>
          <p:cNvPr id="4" name="Imagen 3" descr="Edad de oro del capitalismo - Wikipedia, la enciclopedia libr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9712" y="3018143"/>
            <a:ext cx="5004048" cy="310876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5864012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404753" y="-315416"/>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4893647"/>
          </a:xfrm>
          <a:prstGeom prst="rect">
            <a:avLst/>
          </a:prstGeom>
          <a:noFill/>
        </p:spPr>
        <p:txBody>
          <a:bodyPr wrap="square" rtlCol="0">
            <a:spAutoFit/>
          </a:bodyPr>
          <a:lstStyle/>
          <a:p>
            <a:pPr algn="ctr"/>
            <a:r>
              <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 </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esta idea, los países del núcleo aplican una </a:t>
            </a:r>
            <a:r>
              <a:rPr lang="es-MX" sz="2400" b="1" dirty="0">
                <a:solidFill>
                  <a:schemeClr val="accent4">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filosofía de intervención</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que impone planes de desarrollo económico en las naciones periféricas.</a:t>
            </a:r>
          </a:p>
          <a:p>
            <a:endPar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r>
              <a:rPr lang="es-MX" sz="2400" b="1" i="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Son </a:t>
            </a:r>
            <a:r>
              <a:rPr lang="es-MX" sz="2400" b="1" i="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elementos deseables:</a:t>
            </a:r>
          </a:p>
          <a:p>
            <a:endPar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r>
              <a:rPr lang="es-MX" sz="2400" b="1" dirty="0" smtClean="0">
                <a:solidFill>
                  <a:schemeClr val="tx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a:t>
            </a:r>
            <a:r>
              <a:rPr lang="es-MX" sz="2400" b="1" dirty="0">
                <a:solidFill>
                  <a:schemeClr val="tx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industrialización</a:t>
            </a:r>
            <a:r>
              <a:rPr lang="es-MX" sz="2400" b="1" dirty="0" smtClean="0">
                <a:solidFill>
                  <a:schemeClr val="tx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endParaRPr lang="es-MX" sz="2400" b="1" dirty="0">
              <a:solidFill>
                <a:schemeClr val="tx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r>
              <a:rPr lang="es-MX" sz="2400" b="1" dirty="0">
                <a:solidFill>
                  <a:schemeClr val="tx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modernización</a:t>
            </a:r>
            <a:r>
              <a:rPr lang="es-MX" sz="2400" b="1" dirty="0" smtClean="0">
                <a:solidFill>
                  <a:schemeClr val="tx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endParaRPr lang="es-MX" sz="2400" b="1" dirty="0">
              <a:solidFill>
                <a:schemeClr val="tx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r>
              <a:rPr lang="es-MX" sz="2400" b="1" dirty="0">
                <a:solidFill>
                  <a:schemeClr val="tx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occidentalización</a:t>
            </a:r>
            <a:r>
              <a:rPr lang="es-MX" sz="2400" b="1" dirty="0" smtClean="0">
                <a:solidFill>
                  <a:schemeClr val="tx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endParaRPr lang="es-MX" sz="2400" b="1" dirty="0">
              <a:solidFill>
                <a:schemeClr val="tx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r>
              <a:rPr lang="es-MX" sz="2400" b="1" dirty="0">
                <a:solidFill>
                  <a:schemeClr val="tx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individualismo.</a:t>
            </a:r>
          </a:p>
        </p:txBody>
      </p:sp>
      <p:pic>
        <p:nvPicPr>
          <p:cNvPr id="3" name="Imagen 2" descr="File:MexicoCityc1890.jpg - Wikimedia Common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65519" y="3140968"/>
            <a:ext cx="4678481" cy="3163823"/>
          </a:xfrm>
          <a:prstGeom prst="rect">
            <a:avLst/>
          </a:prstGeom>
          <a:ln>
            <a:noFill/>
          </a:ln>
          <a:effectLst>
            <a:softEdge rad="112500"/>
          </a:effectLst>
        </p:spPr>
      </p:pic>
    </p:spTree>
    <p:extLst>
      <p:ext uri="{BB962C8B-B14F-4D97-AF65-F5344CB8AC3E}">
        <p14:creationId xmlns:p14="http://schemas.microsoft.com/office/powerpoint/2010/main" val="190446702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404753" y="-315416"/>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1200329"/>
          </a:xfrm>
          <a:prstGeom prst="rect">
            <a:avLst/>
          </a:prstGeom>
          <a:noFill/>
        </p:spPr>
        <p:txBody>
          <a:bodyPr wrap="square" rtlCol="0">
            <a:spAutoFit/>
          </a:bodyPr>
          <a:lstStyle/>
          <a:p>
            <a:pPr algn="ct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Las políticas neoliberales son implementadas en las naciones en desarrollo, incluidas las sociedades </a:t>
            </a:r>
            <a:r>
              <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postcoloniales.</a:t>
            </a:r>
          </a:p>
        </p:txBody>
      </p:sp>
      <p:sp>
        <p:nvSpPr>
          <p:cNvPr id="4" name="Rectángulo 3"/>
          <p:cNvSpPr/>
          <p:nvPr/>
        </p:nvSpPr>
        <p:spPr>
          <a:xfrm>
            <a:off x="-280481" y="3342184"/>
            <a:ext cx="4572000" cy="2554545"/>
          </a:xfrm>
          <a:prstGeom prst="rect">
            <a:avLst/>
          </a:prstGeom>
        </p:spPr>
        <p:txBody>
          <a:bodyPr>
            <a:spAutoFit/>
          </a:bodyPr>
          <a:lstStyle/>
          <a:p>
            <a:pPr marL="457200" indent="-457200">
              <a:buFont typeface="+mj-lt"/>
              <a:buAutoNum type="arabicPeriod"/>
            </a:pPr>
            <a:r>
              <a:rPr lang="es-MX" sz="20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no intervención del estado en la economía</a:t>
            </a:r>
          </a:p>
          <a:p>
            <a:pPr marL="457200" indent="-457200">
              <a:buFont typeface="+mj-lt"/>
              <a:buAutoNum type="arabicPeriod"/>
            </a:pPr>
            <a:r>
              <a:rPr lang="es-MX" sz="20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libre comercio;</a:t>
            </a:r>
          </a:p>
          <a:p>
            <a:pPr marL="457200" indent="-457200">
              <a:buFont typeface="+mj-lt"/>
              <a:buAutoNum type="arabicPeriod"/>
            </a:pPr>
            <a:r>
              <a:rPr lang="es-MX" sz="20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no imposición de barreras productivas, comerciales y arancelarias;</a:t>
            </a:r>
          </a:p>
          <a:p>
            <a:pPr marL="457200" indent="-457200">
              <a:buFont typeface="+mj-lt"/>
              <a:buAutoNum type="arabicPeriod"/>
            </a:pPr>
            <a:r>
              <a:rPr lang="es-MX" sz="20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libre empresa;</a:t>
            </a:r>
          </a:p>
          <a:p>
            <a:pPr marL="457200" indent="-457200">
              <a:buFont typeface="+mj-lt"/>
              <a:buAutoNum type="arabicPeriod"/>
            </a:pPr>
            <a:r>
              <a:rPr lang="es-MX" sz="20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libre competencia.</a:t>
            </a:r>
          </a:p>
        </p:txBody>
      </p:sp>
      <p:sp>
        <p:nvSpPr>
          <p:cNvPr id="6" name="Rectángulo 5"/>
          <p:cNvSpPr/>
          <p:nvPr/>
        </p:nvSpPr>
        <p:spPr>
          <a:xfrm>
            <a:off x="-280481" y="2614981"/>
            <a:ext cx="4572000" cy="646331"/>
          </a:xfrm>
          <a:prstGeom prst="rect">
            <a:avLst/>
          </a:prstGeom>
        </p:spPr>
        <p:txBody>
          <a:bodyPr>
            <a:spAutoFit/>
          </a:bodyPr>
          <a:lstStyle/>
          <a:p>
            <a:pPr algn="ctr"/>
            <a:r>
              <a:rPr lang="es-MX"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neoliberalismo retoma los preceptos del liberalismo clásico:</a:t>
            </a:r>
          </a:p>
        </p:txBody>
      </p:sp>
      <p:pic>
        <p:nvPicPr>
          <p:cNvPr id="7" name="Imagen 6" descr="Qué es y qué esconde el TPP o Acuerdo de &lt;strong&gt;libre comercio&lt;/strong&gt; ..."/>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4101" y="3261312"/>
            <a:ext cx="4903109" cy="27599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29023965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404753" y="-315416"/>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2677656"/>
          </a:xfrm>
          <a:prstGeom prst="rect">
            <a:avLst/>
          </a:prstGeom>
          <a:noFill/>
        </p:spPr>
        <p:txBody>
          <a:bodyPr wrap="square" rtlCol="0">
            <a:spAutoFit/>
          </a:bodyPr>
          <a:lstStyle/>
          <a:p>
            <a:pPr algn="ct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Los organismos internacionales imponen </a:t>
            </a:r>
            <a:r>
              <a:rPr lang="es-MX" sz="2400" b="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políticas liberales</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marL="342900" indent="-342900">
              <a:buFont typeface="Wingdings" panose="05000000000000000000" pitchFamily="2" charset="2"/>
              <a:buChar char="ü"/>
            </a:pP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Comercio e inversión internacionales abiertos (</a:t>
            </a:r>
            <a:r>
              <a:rPr lang="es-MX" sz="2400" b="1" i="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libres de aranceles y barreras)</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marL="342900" indent="-342900">
              <a:buFont typeface="Wingdings" panose="05000000000000000000" pitchFamily="2" charset="2"/>
              <a:buChar char="ü"/>
            </a:pP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Reducción de costos (</a:t>
            </a:r>
            <a:r>
              <a:rPr lang="es-MX" sz="2400" b="1" i="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incremento en la productividad, cese de empleados y/o reducción de salarios</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marL="342900" indent="-342900">
              <a:buFont typeface="Wingdings" panose="05000000000000000000" pitchFamily="2" charset="2"/>
              <a:buChar char="ü"/>
            </a:pP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Reducción del gasto gubernamental (</a:t>
            </a:r>
            <a:r>
              <a:rPr lang="es-MX" sz="2400" b="1" i="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en educación, atención a la salud y otros servicios sociales</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p:txBody>
      </p:sp>
      <p:pic>
        <p:nvPicPr>
          <p:cNvPr id="3" name="Imagen 2" descr="Jóvenes sin futuro: la educación al margen del &lt;strong&gt;desempleo&lt;/strong&gt; ..."/>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27784" y="3854884"/>
            <a:ext cx="2924944" cy="2924944"/>
          </a:xfrm>
          <a:prstGeom prst="rect">
            <a:avLst/>
          </a:prstGeom>
          <a:ln>
            <a:noFill/>
          </a:ln>
          <a:effectLst>
            <a:softEdge rad="112500"/>
          </a:effectLst>
        </p:spPr>
      </p:pic>
    </p:spTree>
    <p:extLst>
      <p:ext uri="{BB962C8B-B14F-4D97-AF65-F5344CB8AC3E}">
        <p14:creationId xmlns:p14="http://schemas.microsoft.com/office/powerpoint/2010/main" val="75340591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404753" y="-315416"/>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2677656"/>
          </a:xfrm>
          <a:prstGeom prst="rect">
            <a:avLst/>
          </a:prstGeom>
          <a:noFill/>
        </p:spPr>
        <p:txBody>
          <a:bodyPr wrap="square" rtlCol="0">
            <a:spAutoFit/>
          </a:bodyPr>
          <a:lstStyle/>
          <a:p>
            <a:pPr algn="ct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En la actualidad los países se catalogan, de manera muy </a:t>
            </a:r>
            <a:r>
              <a:rPr lang="es-MX" sz="2400" b="1" dirty="0" err="1">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etnocéntrica</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en:</a:t>
            </a:r>
          </a:p>
          <a:p>
            <a:pPr marL="342900" indent="-342900">
              <a:buFont typeface="Wingdings" panose="05000000000000000000" pitchFamily="2" charset="2"/>
              <a:buChar char="Ø"/>
            </a:pPr>
            <a:r>
              <a:rPr lang="es-MX" sz="2400" i="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primer mundo (</a:t>
            </a:r>
            <a:r>
              <a:rPr lang="es-MX" sz="2400" i="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Occidente democrático</a:t>
            </a:r>
            <a:r>
              <a:rPr lang="es-MX" sz="2400" i="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marL="342900" indent="-342900">
              <a:buFont typeface="Wingdings" panose="05000000000000000000" pitchFamily="2" charset="2"/>
              <a:buChar char="Ø"/>
            </a:pPr>
            <a:r>
              <a:rPr lang="es-MX" sz="2400" i="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segundo mundo (</a:t>
            </a:r>
            <a:r>
              <a:rPr lang="es-MX" sz="2400" i="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derivado de gobiernos comunistas: la ex Unión Soviética y a los países </a:t>
            </a:r>
            <a:r>
              <a:rPr lang="es-MX" sz="2400" i="1" dirty="0" smtClean="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socialistas</a:t>
            </a:r>
            <a:r>
              <a:rPr lang="es-MX" sz="2400" i="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es-MX" sz="2400" i="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s-MX" sz="2400" i="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Tercer mundo (</a:t>
            </a:r>
            <a:r>
              <a:rPr lang="es-MX" sz="2400" i="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los países menos desarrollados o naciones en desarrollo</a:t>
            </a:r>
            <a:r>
              <a:rPr lang="es-MX" sz="2400" i="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p:txBody>
      </p:sp>
      <p:pic>
        <p:nvPicPr>
          <p:cNvPr id="4" name="Imagen 3" descr="&lt;strong&gt;Segundo&lt;/strong&gt; &lt;strong&gt;mundo&lt;/strong&gt; - Wikipedia, la enciclopedia libr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5656" y="3688858"/>
            <a:ext cx="5328296" cy="2717431"/>
          </a:xfrm>
          <a:prstGeom prst="rect">
            <a:avLst/>
          </a:prstGeom>
          <a:ln>
            <a:noFill/>
          </a:ln>
          <a:effectLst>
            <a:softEdge rad="112500"/>
          </a:effectLst>
        </p:spPr>
      </p:pic>
    </p:spTree>
    <p:extLst>
      <p:ext uri="{BB962C8B-B14F-4D97-AF65-F5344CB8AC3E}">
        <p14:creationId xmlns:p14="http://schemas.microsoft.com/office/powerpoint/2010/main" val="106094171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404753" y="-315416"/>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2677656"/>
          </a:xfrm>
          <a:prstGeom prst="rect">
            <a:avLst/>
          </a:prstGeom>
          <a:noFill/>
        </p:spPr>
        <p:txBody>
          <a:bodyPr wrap="square" rtlCol="0">
            <a:spAutoFit/>
          </a:bodyPr>
          <a:lstStyle/>
          <a:p>
            <a:pPr algn="ct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segundo mundo:</a:t>
            </a:r>
          </a:p>
          <a:p>
            <a:pPr algn="ct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Los países comunistas o ex comunistas se derivan de un movimiento político y doctrina que buscaba derrocar al capitalismo y establecer una forma de comunismo (</a:t>
            </a:r>
            <a:r>
              <a:rPr lang="es-MX" sz="2400" b="1" i="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un sistema social en el que la propiedad es posesión de la comunidad y en el que las personas trabajan para el bien común</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p:txBody>
      </p:sp>
      <p:pic>
        <p:nvPicPr>
          <p:cNvPr id="3" name="Imagen 2" descr="Estación Soviética: En el Gulag. Españoles republicanos en ..."/>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7704" y="3832874"/>
            <a:ext cx="4857750" cy="28098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08927175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404753" y="-315416"/>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4524315"/>
          </a:xfrm>
          <a:prstGeom prst="rect">
            <a:avLst/>
          </a:prstGeom>
          <a:noFill/>
        </p:spPr>
        <p:txBody>
          <a:bodyPr wrap="square" rtlCol="0">
            <a:spAutoFit/>
          </a:bodyPr>
          <a:lstStyle/>
          <a:p>
            <a:pPr algn="ct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Los sistemas comunistas se caracterizan por</a:t>
            </a:r>
            <a:r>
              <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algn="ctr"/>
            <a:endPar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buFont typeface="Wingdings" panose="05000000000000000000" pitchFamily="2" charset="2"/>
              <a:buChar char="v"/>
            </a:pPr>
            <a:r>
              <a:rPr lang="es-MX" sz="2400" b="1" u="sng" dirty="0" smtClean="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Ser </a:t>
            </a:r>
            <a:r>
              <a:rPr lang="es-MX" sz="2400" b="1" u="sng"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autoritarios </a:t>
            </a:r>
            <a:r>
              <a:rPr lang="es-MX" sz="2400" b="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(promueven la obediencia absoluta a la autoridad);</a:t>
            </a:r>
          </a:p>
          <a:p>
            <a:pPr marL="342900" indent="-342900">
              <a:buFont typeface="Wingdings" panose="05000000000000000000" pitchFamily="2" charset="2"/>
              <a:buChar char="v"/>
            </a:pPr>
            <a:r>
              <a:rPr lang="es-MX" sz="2400" b="1" u="sng" dirty="0" smtClean="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Ser </a:t>
            </a:r>
            <a:r>
              <a:rPr lang="es-MX" sz="2400" b="1" u="sng"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totalitarios </a:t>
            </a:r>
            <a:r>
              <a:rPr lang="es-MX" sz="2400" b="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(demandan total sumisión del individuo al estado);</a:t>
            </a:r>
          </a:p>
          <a:p>
            <a:pPr marL="342900" indent="-342900">
              <a:buFont typeface="Wingdings" panose="05000000000000000000" pitchFamily="2" charset="2"/>
              <a:buChar char="v"/>
            </a:pPr>
            <a:r>
              <a:rPr lang="es-MX" sz="2400" b="1" dirty="0" smtClean="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Contar </a:t>
            </a:r>
            <a:r>
              <a:rPr lang="es-MX" sz="2400" b="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 un </a:t>
            </a:r>
            <a:r>
              <a:rPr lang="es-MX" sz="2400" b="1" u="sng"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Partido Comunista monopólico</a:t>
            </a:r>
            <a:r>
              <a:rPr lang="es-MX" sz="2400" b="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marL="342900" indent="-342900">
              <a:buFont typeface="Wingdings" panose="05000000000000000000" pitchFamily="2" charset="2"/>
              <a:buChar char="v"/>
            </a:pPr>
            <a:r>
              <a:rPr lang="es-MX" sz="2400" b="1" dirty="0" smtClean="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Tener </a:t>
            </a:r>
            <a:r>
              <a:rPr lang="es-MX" sz="2400" b="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relaciones dentro del </a:t>
            </a:r>
            <a:r>
              <a:rPr lang="es-MX" sz="2400" b="1" u="sng"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partido centralizadas</a:t>
            </a:r>
            <a:r>
              <a:rPr lang="es-MX" sz="2400" b="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y estrictamente </a:t>
            </a:r>
            <a:r>
              <a:rPr lang="es-MX" sz="2400" b="1" u="sng"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disciplinadas</a:t>
            </a:r>
            <a:r>
              <a:rPr lang="es-MX" sz="2400" b="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marL="342900" indent="-342900">
              <a:buFont typeface="Wingdings" panose="05000000000000000000" pitchFamily="2" charset="2"/>
              <a:buChar char="v"/>
            </a:pPr>
            <a:r>
              <a:rPr lang="es-MX" sz="2400" b="1" dirty="0" smtClean="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Tener </a:t>
            </a:r>
            <a:r>
              <a:rPr lang="es-MX" sz="2400" b="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a:t>
            </a:r>
            <a:r>
              <a:rPr lang="es-MX" sz="2400" b="1" u="sng"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propiedad estatal </a:t>
            </a:r>
            <a:r>
              <a:rPr lang="es-MX" sz="2400" b="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 los medios de producción;</a:t>
            </a:r>
          </a:p>
          <a:p>
            <a:pPr marL="342900" indent="-342900">
              <a:buFont typeface="Wingdings" panose="05000000000000000000" pitchFamily="2" charset="2"/>
              <a:buChar char="v"/>
            </a:pPr>
            <a:r>
              <a:rPr lang="es-MX" sz="2400" b="1" dirty="0" smtClean="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Cultivar </a:t>
            </a:r>
            <a:r>
              <a:rPr lang="es-MX" sz="2400" b="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un sentido de pertenencia a un </a:t>
            </a:r>
            <a:r>
              <a:rPr lang="es-MX" sz="2400" b="1" u="sng"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movimiento internacional</a:t>
            </a:r>
            <a:r>
              <a:rPr lang="es-MX" sz="2400" b="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518810851"/>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404753" y="-315416"/>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3416320"/>
          </a:xfrm>
          <a:prstGeom prst="rect">
            <a:avLst/>
          </a:prstGeom>
          <a:noFill/>
        </p:spPr>
        <p:txBody>
          <a:bodyPr wrap="square" rtlCol="0">
            <a:spAutoFit/>
          </a:bodyPr>
          <a:lstStyle/>
          <a:p>
            <a:pPr algn="ct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 supuso que el desmantelamiento de la economía planificada de la Unión Soviética aumentaría el producto interno bruto (PIB) y los estándares de vida. Sin embargo</a:t>
            </a:r>
            <a:r>
              <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algn="ctr"/>
            <a:endPar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s-MX" sz="2400" b="1" i="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 </a:t>
            </a:r>
            <a:r>
              <a:rPr lang="es-MX" sz="2400" b="1"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redujo el PIB;</a:t>
            </a:r>
          </a:p>
          <a:p>
            <a:pPr marL="342900" indent="-342900">
              <a:buFont typeface="Wingdings" panose="05000000000000000000" pitchFamily="2" charset="2"/>
              <a:buChar char="Ø"/>
            </a:pPr>
            <a:r>
              <a:rPr lang="es-MX" sz="2400" b="1" i="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Aumentó </a:t>
            </a:r>
            <a:r>
              <a:rPr lang="es-MX" sz="2400" b="1"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pobreza;</a:t>
            </a:r>
          </a:p>
          <a:p>
            <a:pPr marL="342900" indent="-342900">
              <a:buFont typeface="Wingdings" panose="05000000000000000000" pitchFamily="2" charset="2"/>
              <a:buChar char="Ø"/>
            </a:pPr>
            <a:r>
              <a:rPr lang="es-MX" sz="2400" b="1" i="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Disminuyó </a:t>
            </a:r>
            <a:r>
              <a:rPr lang="es-MX" sz="2400" b="1"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esperanza de vida;</a:t>
            </a:r>
          </a:p>
          <a:p>
            <a:pPr marL="342900" indent="-342900">
              <a:buFont typeface="Wingdings" panose="05000000000000000000" pitchFamily="2" charset="2"/>
              <a:buChar char="Ø"/>
            </a:pPr>
            <a:r>
              <a:rPr lang="es-MX" sz="2400" b="1" i="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Declinó </a:t>
            </a:r>
            <a:r>
              <a:rPr lang="es-MX" sz="2400" b="1"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tasa de natalidad;</a:t>
            </a:r>
          </a:p>
          <a:p>
            <a:pPr marL="342900" indent="-342900">
              <a:buFont typeface="Wingdings" panose="05000000000000000000" pitchFamily="2" charset="2"/>
              <a:buChar char="Ø"/>
            </a:pPr>
            <a:r>
              <a:rPr lang="es-MX" sz="24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Aumentó </a:t>
            </a:r>
            <a:r>
              <a:rPr lang="es-MX" sz="24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corrupción.</a:t>
            </a:r>
          </a:p>
        </p:txBody>
      </p:sp>
      <p:pic>
        <p:nvPicPr>
          <p:cNvPr id="3" name="Imagen 2" descr="Fusilable al amanecer: El &lt;strong&gt;problema&lt;/strong&gt; de &lt;strong&gt;Rusia&lt;/strong&gt; en Ucrani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8024" y="3919602"/>
            <a:ext cx="4368644" cy="245948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23344194"/>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404753" y="-315416"/>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2739211"/>
          </a:xfrm>
          <a:prstGeom prst="rect">
            <a:avLst/>
          </a:prstGeom>
          <a:noFill/>
        </p:spPr>
        <p:txBody>
          <a:bodyPr wrap="square" rtlCol="0">
            <a:spAutoFit/>
          </a:bodyPr>
          <a:lstStyle/>
          <a:p>
            <a:pPr algn="ctr"/>
            <a:r>
              <a:rPr lang="es-MX" sz="28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Sistema Mundial Actual y los países periféricos</a:t>
            </a:r>
          </a:p>
          <a:p>
            <a:pPr algn="ctr"/>
            <a:r>
              <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En </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actualidad continúa el proceso de industrialización, pero ha habido cambios importantes:</a:t>
            </a:r>
          </a:p>
          <a:p>
            <a:pPr marL="342900" indent="-342900">
              <a:buFont typeface="Wingdings" panose="05000000000000000000" pitchFamily="2" charset="2"/>
              <a:buChar char="Ø"/>
            </a:pPr>
            <a:r>
              <a:rPr lang="es-MX" sz="2400" b="1" i="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Aparecieron </a:t>
            </a:r>
            <a:r>
              <a:rPr lang="es-MX" sz="2400" b="1"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nuevas naciones núcleo como EU y Japón</a:t>
            </a:r>
          </a:p>
          <a:p>
            <a:pPr marL="342900" indent="-342900">
              <a:buFont typeface="Wingdings" panose="05000000000000000000" pitchFamily="2" charset="2"/>
              <a:buChar char="Ø"/>
            </a:pPr>
            <a:r>
              <a:rPr lang="es-MX" sz="2400" b="1" i="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a:t>
            </a:r>
            <a:r>
              <a:rPr lang="es-MX" sz="2400" b="1"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producción en masa dio origen a la cultura del </a:t>
            </a:r>
            <a:r>
              <a:rPr lang="es-MX" sz="2400" b="1" i="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consumo</a:t>
            </a:r>
          </a:p>
          <a:p>
            <a:pPr marL="342900" indent="-342900">
              <a:buFont typeface="Wingdings" panose="05000000000000000000" pitchFamily="2" charset="2"/>
              <a:buChar char="Ø"/>
            </a:pPr>
            <a:r>
              <a:rPr lang="es-MX" sz="2400" b="1" i="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 </a:t>
            </a:r>
            <a:r>
              <a:rPr lang="es-MX" sz="2400" b="1"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consolidó el uso de combustibles fósiles</a:t>
            </a:r>
          </a:p>
        </p:txBody>
      </p:sp>
      <p:pic>
        <p:nvPicPr>
          <p:cNvPr id="3" name="Imagen 2" descr="EXPLORA el Museo de los niños en Roma | eu:kids ..."/>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1864" y="3979751"/>
            <a:ext cx="2926080" cy="2194560"/>
          </a:xfrm>
          <a:prstGeom prst="rect">
            <a:avLst/>
          </a:prstGeom>
          <a:ln>
            <a:noFill/>
          </a:ln>
          <a:effectLst>
            <a:outerShdw blurRad="292100" dist="139700" dir="2700000" algn="tl" rotWithShape="0">
              <a:srgbClr val="333333">
                <a:alpha val="65000"/>
              </a:srgbClr>
            </a:outerShdw>
          </a:effectLst>
        </p:spPr>
      </p:pic>
      <p:pic>
        <p:nvPicPr>
          <p:cNvPr id="6" name="Imagen 5" descr="Blog do Sid Cerveja: Royalties do petróleo, caixa de ..."/>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78266" y="3979751"/>
            <a:ext cx="3231254" cy="21945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4250110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28600"/>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5888538" cy="4585871"/>
          </a:xfrm>
          <a:prstGeom prst="rect">
            <a:avLst/>
          </a:prstGeom>
          <a:noFill/>
        </p:spPr>
        <p:txBody>
          <a:bodyPr wrap="square" rtlCol="0">
            <a:spAutoFit/>
          </a:bodyPr>
          <a:lstStyle/>
          <a:p>
            <a:pPr algn="ctr"/>
            <a:r>
              <a:rPr lang="es-MX" sz="28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Desarrollo del concepto</a:t>
            </a:r>
          </a:p>
          <a:p>
            <a:pPr algn="ctr"/>
            <a:endParaRPr lang="es-MX" sz="2400" b="1" dirty="0" smtClean="0">
              <a:solidFill>
                <a:schemeClr val="accent3">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Las </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sociedades locales siempre han participado en un sistema más grande</a:t>
            </a:r>
          </a:p>
          <a:p>
            <a:endParaRPr lang="es-MX" sz="2400" b="1" dirty="0" smtClean="0">
              <a:solidFill>
                <a:schemeClr val="accent3">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r>
              <a:rPr lang="es-MX" sz="2400" b="1" dirty="0" smtClean="0">
                <a:solidFill>
                  <a:schemeClr val="accent3">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Ese </a:t>
            </a:r>
            <a:r>
              <a:rPr lang="es-MX" sz="2400" b="1" dirty="0">
                <a:solidFill>
                  <a:schemeClr val="accent3">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sistema en la actualidad tiene dimensiones globales y se le llama </a:t>
            </a:r>
            <a:r>
              <a:rPr lang="es-MX" sz="2400" b="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sistema mundial moderno</a:t>
            </a:r>
          </a:p>
          <a:p>
            <a:endParaRPr lang="es-MX" sz="2400" b="1" dirty="0" smtClean="0">
              <a:solidFill>
                <a:schemeClr val="accent3">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r>
              <a:rPr lang="es-MX" sz="2400" b="1" dirty="0" smtClean="0">
                <a:solidFill>
                  <a:schemeClr val="accent3">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 </a:t>
            </a:r>
            <a:r>
              <a:rPr lang="es-MX" sz="2400" b="1" dirty="0">
                <a:solidFill>
                  <a:schemeClr val="accent3">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trata de un sistema donde las naciones </a:t>
            </a:r>
            <a:r>
              <a:rPr lang="es-MX" sz="2400" b="1" dirty="0" smtClean="0">
                <a:solidFill>
                  <a:schemeClr val="accent3">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son económica </a:t>
            </a:r>
            <a:r>
              <a:rPr lang="es-MX" sz="2400" b="1" dirty="0">
                <a:solidFill>
                  <a:schemeClr val="accent3">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y políticamente interdependientes.</a:t>
            </a:r>
          </a:p>
        </p:txBody>
      </p:sp>
      <p:pic>
        <p:nvPicPr>
          <p:cNvPr id="4" name="Imagen 3" descr="Globalización - Wikiquot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0152" y="1656163"/>
            <a:ext cx="3130192" cy="399810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9608255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404753" y="-315416"/>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3416320"/>
          </a:xfrm>
          <a:prstGeom prst="rect">
            <a:avLst/>
          </a:prstGeom>
          <a:noFill/>
        </p:spPr>
        <p:txBody>
          <a:bodyPr wrap="square" rtlCol="0">
            <a:spAutoFit/>
          </a:bodyPr>
          <a:lstStyle/>
          <a:p>
            <a:pPr algn="ctr"/>
            <a:r>
              <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llegada de la industrialización a países de la </a:t>
            </a:r>
            <a:r>
              <a:rPr lang="es-MX" sz="2400" b="1" dirty="0" err="1">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semiperiferia</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y periferia ha significado</a:t>
            </a:r>
            <a:r>
              <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algn="ctr"/>
            <a:endPar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buFont typeface="Wingdings" panose="05000000000000000000" pitchFamily="2" charset="2"/>
              <a:buChar char="ü"/>
            </a:pPr>
            <a:r>
              <a:rPr lang="es-MX" sz="2400" i="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a:t>
            </a:r>
            <a:r>
              <a:rPr lang="es-MX" sz="2400"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destrucción de </a:t>
            </a:r>
            <a:r>
              <a:rPr lang="es-MX" sz="2400" i="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economías;</a:t>
            </a:r>
            <a:endParaRPr lang="es-MX" sz="2400"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buFont typeface="Wingdings" panose="05000000000000000000" pitchFamily="2" charset="2"/>
              <a:buChar char="ü"/>
            </a:pPr>
            <a:r>
              <a:rPr lang="es-MX" sz="2400" i="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a:t>
            </a:r>
            <a:r>
              <a:rPr lang="es-MX" sz="2400"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deterioro ecológico;</a:t>
            </a:r>
          </a:p>
          <a:p>
            <a:pPr marL="342900" indent="-342900">
              <a:buFont typeface="Wingdings" panose="05000000000000000000" pitchFamily="2" charset="2"/>
              <a:buChar char="ü"/>
            </a:pPr>
            <a:r>
              <a:rPr lang="es-MX" sz="2400" i="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a:t>
            </a:r>
            <a:r>
              <a:rPr lang="es-MX" sz="2400"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desaparición de poblaciones indígenas;</a:t>
            </a:r>
          </a:p>
          <a:p>
            <a:pPr marL="342900" indent="-342900">
              <a:buFont typeface="Wingdings" panose="05000000000000000000" pitchFamily="2" charset="2"/>
              <a:buChar char="ü"/>
            </a:pPr>
            <a:r>
              <a:rPr lang="es-MX" sz="2400" i="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los </a:t>
            </a:r>
            <a:r>
              <a:rPr lang="es-MX" sz="2400"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grupos nativos pasaron a ser minorías étnicas y mantienen su identidad a pesar de haber perdido sus culturas ancestrales en distintos grados (etnocidio parcial).</a:t>
            </a:r>
          </a:p>
        </p:txBody>
      </p:sp>
    </p:spTree>
    <p:extLst>
      <p:ext uri="{BB962C8B-B14F-4D97-AF65-F5344CB8AC3E}">
        <p14:creationId xmlns:p14="http://schemas.microsoft.com/office/powerpoint/2010/main" val="1404949920"/>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404753" y="-315416"/>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011202"/>
            <a:ext cx="8984882" cy="3416320"/>
          </a:xfrm>
          <a:prstGeom prst="rect">
            <a:avLst/>
          </a:prstGeom>
          <a:noFill/>
        </p:spPr>
        <p:txBody>
          <a:bodyPr wrap="square" rtlCol="0">
            <a:spAutoFit/>
          </a:bodyPr>
          <a:lstStyle/>
          <a:p>
            <a:pPr algn="ct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En algunos países de la </a:t>
            </a:r>
            <a:r>
              <a:rPr lang="es-MX" sz="2400" b="1" dirty="0" err="1">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semiperiferia</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y periferia el sistema mundial ha tenido consecuencias catastróficas:</a:t>
            </a:r>
          </a:p>
          <a:p>
            <a:pPr marL="342900" indent="-342900">
              <a:buFont typeface="Wingdings" panose="05000000000000000000" pitchFamily="2" charset="2"/>
              <a:buChar char="ü"/>
            </a:pPr>
            <a:r>
              <a:rPr lang="es-MX" sz="2400" i="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a:t>
            </a:r>
            <a:r>
              <a:rPr lang="es-MX" sz="2400"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genocidio o política deliberada de exterminio de grupos nativos.</a:t>
            </a:r>
          </a:p>
          <a:p>
            <a:pPr marL="342900" indent="-342900">
              <a:buFont typeface="Wingdings" panose="05000000000000000000" pitchFamily="2" charset="2"/>
              <a:buChar char="ü"/>
            </a:pPr>
            <a:r>
              <a:rPr lang="es-MX" sz="2400"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práctica desaparición de muchas tribus que, como pueblos colonizados, culturalmente distintos y autoconscientes, ahora se les llama pueblos indígenas.</a:t>
            </a:r>
          </a:p>
          <a:p>
            <a:pPr marL="342900" indent="-342900">
              <a:buFont typeface="Wingdings" panose="05000000000000000000" pitchFamily="2" charset="2"/>
              <a:buChar char="ü"/>
            </a:pPr>
            <a:r>
              <a:rPr lang="es-MX" sz="2400"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existencia de ritmos acelerados de agotamiento de recursos naturales</a:t>
            </a:r>
          </a:p>
        </p:txBody>
      </p:sp>
      <p:pic>
        <p:nvPicPr>
          <p:cNvPr id="3" name="Imagen 2" descr="Ruanda, la Chiesa cattolica chiede scusa per il &lt;strong&gt;genocidio&lt;/strong&gt; ..."/>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15616" y="4419110"/>
            <a:ext cx="3392020" cy="1908011"/>
          </a:xfrm>
          <a:prstGeom prst="rect">
            <a:avLst/>
          </a:prstGeom>
          <a:ln>
            <a:noFill/>
          </a:ln>
          <a:effectLst>
            <a:outerShdw blurRad="292100" dist="139700" dir="2700000" algn="tl" rotWithShape="0">
              <a:srgbClr val="333333">
                <a:alpha val="65000"/>
              </a:srgbClr>
            </a:outerShdw>
          </a:effectLst>
        </p:spPr>
      </p:pic>
      <p:pic>
        <p:nvPicPr>
          <p:cNvPr id="4" name="Imagen 3" descr="Todos Los Caminos Hacia Ti: Chile : Andacollo sufre una ..."/>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88024" y="4427521"/>
            <a:ext cx="3618284" cy="189959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576495320"/>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404753" y="-315416"/>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188640"/>
            <a:ext cx="8984882" cy="6124754"/>
          </a:xfrm>
          <a:prstGeom prst="rect">
            <a:avLst/>
          </a:prstGeom>
          <a:noFill/>
        </p:spPr>
        <p:txBody>
          <a:bodyPr wrap="square" rtlCol="0">
            <a:spAutoFit/>
          </a:bodyPr>
          <a:lstStyle/>
          <a:p>
            <a:pPr algn="ctr"/>
            <a:r>
              <a:rPr lang="es-MX" sz="2800" b="1" dirty="0"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Recapitulación</a:t>
            </a:r>
          </a:p>
          <a:p>
            <a:pPr algn="ctr"/>
            <a:endParaRPr lang="es-MX" sz="28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s-MX" sz="2400" b="1"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Existe un sistema mundial con base en diferenciales de riqueza y poder, y que se extiende más allá de países individuales.</a:t>
            </a:r>
          </a:p>
          <a:p>
            <a:pPr marL="342900" indent="-342900">
              <a:buFont typeface="Wingdings" panose="05000000000000000000" pitchFamily="2" charset="2"/>
              <a:buChar char="Ø"/>
            </a:pPr>
            <a:r>
              <a:rPr lang="es-MX" sz="2400" b="1" i="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capitalismo mundial es el resultado de un proceso de industrialización y colonialismo en los países núcleo</a:t>
            </a:r>
          </a:p>
          <a:p>
            <a:pPr marL="342900" indent="-342900">
              <a:buFont typeface="Wingdings" panose="05000000000000000000" pitchFamily="2" charset="2"/>
              <a:buChar char="Ø"/>
            </a:pPr>
            <a:r>
              <a:rPr lang="es-MX" sz="2400" b="1"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imperialismo de los países núcleo se ve reflejado en la imposición de esquemas económicos neoliberales</a:t>
            </a:r>
          </a:p>
          <a:p>
            <a:pPr marL="342900" indent="-342900">
              <a:buFont typeface="Wingdings" panose="05000000000000000000" pitchFamily="2" charset="2"/>
              <a:buChar char="Ø"/>
            </a:pPr>
            <a:r>
              <a:rPr lang="es-MX" sz="2400" b="1" i="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imposición del modelo desarrollista capitalista en los países de la periferia ha tenido consecuencias desastrosas en términos de ingreso, nivel de vida, deterioro ambiental y corrupción.</a:t>
            </a:r>
          </a:p>
          <a:p>
            <a:pPr marL="342900" indent="-342900">
              <a:buFont typeface="Wingdings" panose="05000000000000000000" pitchFamily="2" charset="2"/>
              <a:buChar char="Ø"/>
            </a:pPr>
            <a:r>
              <a:rPr lang="es-MX" sz="2400" b="1"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En un contexto de sistema mundial los pueblos indígenas se han visto amenazados por procesos de exterminio y marginación</a:t>
            </a:r>
          </a:p>
        </p:txBody>
      </p:sp>
    </p:spTree>
    <p:extLst>
      <p:ext uri="{BB962C8B-B14F-4D97-AF65-F5344CB8AC3E}">
        <p14:creationId xmlns:p14="http://schemas.microsoft.com/office/powerpoint/2010/main" val="1720772834"/>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404753" y="-315416"/>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20394" y="934849"/>
            <a:ext cx="8984882" cy="2062103"/>
          </a:xfrm>
          <a:prstGeom prst="rect">
            <a:avLst/>
          </a:prstGeom>
          <a:noFill/>
        </p:spPr>
        <p:txBody>
          <a:bodyPr wrap="square" rtlCol="0">
            <a:spAutoFit/>
          </a:bodyPr>
          <a:lstStyle/>
          <a:p>
            <a:pPr algn="ctr"/>
            <a:r>
              <a:rPr lang="es-MX" sz="28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Lectura de referencia</a:t>
            </a:r>
          </a:p>
          <a:p>
            <a:pPr algn="ctr"/>
            <a:endParaRPr lang="es-MX" sz="2800" b="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r>
              <a:rPr lang="es-MX" sz="2400" b="1" i="1" dirty="0" err="1" smtClean="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Kottak</a:t>
            </a:r>
            <a:r>
              <a:rPr lang="es-MX" sz="2400" b="1"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C. P. (2011) ANTROPOLOGÍA CULTURAL (Decimocuarta edición), </a:t>
            </a:r>
            <a:r>
              <a:rPr lang="es-MX" sz="2400" b="1" i="1" dirty="0" err="1">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McGRAW-HILL</a:t>
            </a:r>
            <a:r>
              <a:rPr lang="es-MX" sz="2400" b="1" i="1" dirty="0">
                <a:solidFill>
                  <a:schemeClr val="accent6">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/INTERAMERICANA EDITORES, S.A. DE C.V.</a:t>
            </a:r>
          </a:p>
        </p:txBody>
      </p:sp>
    </p:spTree>
    <p:extLst>
      <p:ext uri="{BB962C8B-B14F-4D97-AF65-F5344CB8AC3E}">
        <p14:creationId xmlns:p14="http://schemas.microsoft.com/office/powerpoint/2010/main" val="904055238"/>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Difusión Cultural\Escritorio\DIFUSION CULTURAL2.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5" name="Picture 4" descr="C:\Documents and Settings\Difusión Cultural\Escritorio\Escudo UAEM.PNG"/>
          <p:cNvPicPr>
            <a:picLocks noChangeAspect="1" noChangeArrowheads="1"/>
          </p:cNvPicPr>
          <p:nvPr/>
        </p:nvPicPr>
        <p:blipFill>
          <a:blip r:embed="rId3" cstate="print"/>
          <a:srcRect/>
          <a:stretch>
            <a:fillRect/>
          </a:stretch>
        </p:blipFill>
        <p:spPr bwMode="auto">
          <a:xfrm>
            <a:off x="3635896" y="404664"/>
            <a:ext cx="1675656" cy="1668495"/>
          </a:xfrm>
          <a:prstGeom prst="rect">
            <a:avLst/>
          </a:prstGeom>
          <a:noFill/>
        </p:spPr>
      </p:pic>
      <p:sp>
        <p:nvSpPr>
          <p:cNvPr id="6" name="5 CuadroTexto"/>
          <p:cNvSpPr txBox="1"/>
          <p:nvPr/>
        </p:nvSpPr>
        <p:spPr>
          <a:xfrm>
            <a:off x="1115616" y="3284984"/>
            <a:ext cx="6840760" cy="523220"/>
          </a:xfrm>
          <a:prstGeom prst="rect">
            <a:avLst/>
          </a:prstGeom>
          <a:noFill/>
        </p:spPr>
        <p:txBody>
          <a:bodyPr wrap="square" rtlCol="0">
            <a:spAutoFit/>
          </a:bodyPr>
          <a:lstStyle/>
          <a:p>
            <a:pPr algn="ctr"/>
            <a:r>
              <a:rPr lang="es-MX" sz="2800" b="1" dirty="0" smtClean="0">
                <a:solidFill>
                  <a:schemeClr val="accent3">
                    <a:lumMod val="50000"/>
                  </a:schemeClr>
                </a:solidFill>
                <a:latin typeface="Arial" pitchFamily="34" charset="0"/>
                <a:cs typeface="Arial" pitchFamily="34" charset="0"/>
              </a:rPr>
              <a:t>POR SU ATENCIÓN GRACIAS</a:t>
            </a:r>
            <a:endParaRPr lang="es-MX" sz="2800" b="1" dirty="0">
              <a:solidFill>
                <a:schemeClr val="accent3">
                  <a:lumMod val="50000"/>
                </a:schemeClr>
              </a:solidFill>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28600"/>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114997" y="5085184"/>
            <a:ext cx="9056890" cy="1569660"/>
          </a:xfrm>
          <a:prstGeom prst="rect">
            <a:avLst/>
          </a:prstGeom>
          <a:noFill/>
        </p:spPr>
        <p:txBody>
          <a:bodyPr wrap="square" rtlCol="0">
            <a:spAutoFit/>
          </a:bodyPr>
          <a:lstStyle/>
          <a:p>
            <a:pPr algn="ctr"/>
            <a:r>
              <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En </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sistema mundial del siglo XXI, las personas están plenamente vinculadas a través de los medios de transporte y comunicación modernos.</a:t>
            </a:r>
            <a:endParaRPr lang="es-MX" sz="2400" b="1" dirty="0" smtClean="0">
              <a:solidFill>
                <a:schemeClr val="accent3">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s-MX" sz="2400" b="1" dirty="0">
              <a:solidFill>
                <a:schemeClr val="accent3">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6" name="Imagen 5" descr="File:&lt;strong&gt;Avion&lt;/strong&gt; Express Airbus A320 LY-VEY (6705403435) (2).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98186" y="1340768"/>
            <a:ext cx="4572000" cy="3048445"/>
          </a:xfrm>
          <a:prstGeom prst="rect">
            <a:avLst/>
          </a:prstGeom>
          <a:ln>
            <a:noFill/>
          </a:ln>
          <a:effectLst>
            <a:outerShdw blurRad="292100" dist="139700" dir="2700000" algn="tl" rotWithShape="0">
              <a:srgbClr val="333333">
                <a:alpha val="65000"/>
              </a:srgbClr>
            </a:outerShdw>
          </a:effectLst>
        </p:spPr>
      </p:pic>
      <p:pic>
        <p:nvPicPr>
          <p:cNvPr id="8" name="Imagen 7" descr="opinion personal: 24 horas sin &lt;strong&gt;móvil&lt;/strong&gt;"/>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7329" y="3281825"/>
            <a:ext cx="2133604" cy="1371603"/>
          </a:xfrm>
          <a:prstGeom prst="rect">
            <a:avLst/>
          </a:prstGeom>
        </p:spPr>
      </p:pic>
      <p:pic>
        <p:nvPicPr>
          <p:cNvPr id="3" name="Imagen 2" descr="Desarrollo y Defensa: El &lt;strong&gt;tren bala&lt;/strong&gt; llega al sur de la Florida"/>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6005" y="1086017"/>
            <a:ext cx="3390900" cy="19335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7944620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28600"/>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114997" y="5085184"/>
            <a:ext cx="9056890" cy="830997"/>
          </a:xfrm>
          <a:prstGeom prst="rect">
            <a:avLst/>
          </a:prstGeom>
          <a:noFill/>
        </p:spPr>
        <p:txBody>
          <a:bodyPr wrap="square" rtlCol="0">
            <a:spAutoFit/>
          </a:bodyPr>
          <a:lstStyle/>
          <a:p>
            <a:pPr algn="ct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Las sociedades son subsistemas de sistemas más grandes, siendo el sistema mundial el más grande de todos.</a:t>
            </a:r>
            <a:endParaRPr lang="es-MX" sz="2400" b="1" dirty="0">
              <a:solidFill>
                <a:schemeClr val="accent3">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4" name="Imagen 3" descr="&lt;strong&gt;Aldea&lt;/strong&gt; de San Esteban - Wikipedia, la enciclopedia libr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137768"/>
            <a:ext cx="1979712" cy="1484784"/>
          </a:xfrm>
          <a:prstGeom prst="rect">
            <a:avLst/>
          </a:prstGeom>
          <a:ln>
            <a:noFill/>
          </a:ln>
          <a:effectLst>
            <a:outerShdw blurRad="292100" dist="139700" dir="2700000" algn="tl" rotWithShape="0">
              <a:srgbClr val="333333">
                <a:alpha val="65000"/>
              </a:srgbClr>
            </a:outerShdw>
          </a:effectLst>
        </p:spPr>
      </p:pic>
      <p:pic>
        <p:nvPicPr>
          <p:cNvPr id="9" name="Imagen 8" descr="Transparencia | Buenos Aires &lt;strong&gt;Ciudad&lt;/strong&gt; - Gobierno de la ..."/>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37810" y="2790258"/>
            <a:ext cx="2658126" cy="1764996"/>
          </a:xfrm>
          <a:prstGeom prst="rect">
            <a:avLst/>
          </a:prstGeom>
          <a:ln>
            <a:noFill/>
          </a:ln>
          <a:effectLst>
            <a:outerShdw blurRad="292100" dist="139700" dir="2700000" algn="tl" rotWithShape="0">
              <a:srgbClr val="333333">
                <a:alpha val="65000"/>
              </a:srgbClr>
            </a:outerShdw>
          </a:effectLst>
        </p:spPr>
      </p:pic>
      <p:pic>
        <p:nvPicPr>
          <p:cNvPr id="10" name="Imagen 9" descr="AUTORIDADES FITOSANITARIAS DEL &lt;strong&gt;PAIS&lt;/strong&gt; EXPORTADOR O ..."/>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61037" y="1895751"/>
            <a:ext cx="3342677" cy="2219746"/>
          </a:xfrm>
          <a:prstGeom prst="rect">
            <a:avLst/>
          </a:prstGeom>
          <a:ln>
            <a:noFill/>
          </a:ln>
          <a:effectLst>
            <a:outerShdw blurRad="292100" dist="139700" dir="2700000" algn="tl" rotWithShape="0">
              <a:srgbClr val="333333">
                <a:alpha val="65000"/>
              </a:srgbClr>
            </a:outerShdw>
          </a:effectLst>
        </p:spPr>
      </p:pic>
      <p:pic>
        <p:nvPicPr>
          <p:cNvPr id="11" name="Imagen 10" descr="Ficheiro:Mapa comarcal del País Basc.svg - Wikipedia, a ..."/>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59176" y="764704"/>
            <a:ext cx="2996609" cy="235748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0172435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28600"/>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19147" y="1030139"/>
            <a:ext cx="9056890" cy="3046988"/>
          </a:xfrm>
          <a:prstGeom prst="rect">
            <a:avLst/>
          </a:prstGeom>
          <a:noFill/>
        </p:spPr>
        <p:txBody>
          <a:bodyPr wrap="square" rtlCol="0">
            <a:spAutoFit/>
          </a:bodyPr>
          <a:lstStyle/>
          <a:p>
            <a:pPr algn="ct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sistema mundial y las relaciones entre los países dentro de él forman parte de la </a:t>
            </a:r>
            <a:r>
              <a:rPr lang="es-MX" sz="2400" b="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economía mundial capitalista </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y dependen de un conjunto de relaciones económicas y políticas.</a:t>
            </a:r>
          </a:p>
          <a:p>
            <a:pPr algn="ctr"/>
            <a:r>
              <a:rPr lang="es-MX" sz="2400" b="1" dirty="0">
                <a:solidFill>
                  <a:schemeClr val="tx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economía capitalista se base en la </a:t>
            </a:r>
            <a:r>
              <a:rPr lang="es-MX" sz="2400" b="1" dirty="0">
                <a:solidFill>
                  <a:schemeClr val="accent6">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acumulación de capital</a:t>
            </a:r>
            <a:r>
              <a:rPr lang="es-MX" sz="2400" b="1" dirty="0">
                <a:solidFill>
                  <a:schemeClr val="tx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Capital se refiere a la riqueza o recursos invertidos en negocios, con la intención de usar los medios de producción para obtener una ganancia.</a:t>
            </a:r>
          </a:p>
        </p:txBody>
      </p:sp>
      <p:pic>
        <p:nvPicPr>
          <p:cNvPr id="3" name="Imagen 2" descr="Economistas sin Fronteras » &lt;strong&gt;acumulación de capital&lt;/strong&g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55776" y="4365104"/>
            <a:ext cx="4228620" cy="171787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8746337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28600"/>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19147" y="1030139"/>
            <a:ext cx="9056890" cy="2431435"/>
          </a:xfrm>
          <a:prstGeom prst="rect">
            <a:avLst/>
          </a:prstGeom>
          <a:noFill/>
        </p:spPr>
        <p:txBody>
          <a:bodyPr wrap="square" rtlCol="0">
            <a:spAutoFit/>
          </a:bodyPr>
          <a:lstStyle/>
          <a:p>
            <a:pPr algn="ctr"/>
            <a:r>
              <a:rPr lang="es-MX" sz="2400" b="1" i="1" dirty="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Los países dentro del sistema mundial ocupan tres diferentes posiciones de poder económico y político</a:t>
            </a:r>
            <a:r>
              <a:rPr lang="es-MX" sz="2400" b="1" i="1" dirty="0" smtClean="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algn="ctr"/>
            <a:endPar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sz="3200" b="1" dirty="0">
                <a:solidFill>
                  <a:schemeClr val="accent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núcleo</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posición dominante en el sistema mundial, incluye a las naciones más fuertes y poderosas (la acumulación de capital es mayor) </a:t>
            </a:r>
            <a:r>
              <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(Inglaterra, </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Alemania, etc.)</a:t>
            </a:r>
          </a:p>
        </p:txBody>
      </p:sp>
      <p:pic>
        <p:nvPicPr>
          <p:cNvPr id="4" name="Imagen 3" descr="Ficheiro:Puente de la Torre, Londres, &lt;strong&gt;Inglaterra&lt;/strong&gt;, 2014-08 ..."/>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29538" y="3701598"/>
            <a:ext cx="4688030" cy="246370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4331390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304800" y="-228600"/>
            <a:ext cx="9753600" cy="7315200"/>
            <a:chOff x="-304800" y="-228600"/>
            <a:chExt cx="9753600" cy="7315200"/>
          </a:xfrm>
        </p:grpSpPr>
        <p:pic>
          <p:nvPicPr>
            <p:cNvPr id="2050" name="Picture 2" descr="C:\Documents and Settings\Difusión Cultural\Escritorio\DIFUSION CULTURAL1.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pic>
          <p:nvPicPr>
            <p:cNvPr id="2051" name="Picture 3" descr="C:\Documents and Settings\Difusión Cultural\Escritorio\Escudo UAEM.PNG"/>
            <p:cNvPicPr>
              <a:picLocks noChangeAspect="1" noChangeArrowheads="1"/>
            </p:cNvPicPr>
            <p:nvPr/>
          </p:nvPicPr>
          <p:blipFill>
            <a:blip r:embed="rId3" cstate="print"/>
            <a:srcRect/>
            <a:stretch>
              <a:fillRect/>
            </a:stretch>
          </p:blipFill>
          <p:spPr bwMode="auto">
            <a:xfrm>
              <a:off x="-180528" y="-171400"/>
              <a:ext cx="1130232" cy="1125402"/>
            </a:xfrm>
            <a:prstGeom prst="rect">
              <a:avLst/>
            </a:prstGeom>
            <a:noFill/>
          </p:spPr>
        </p:pic>
      </p:grpSp>
      <p:sp>
        <p:nvSpPr>
          <p:cNvPr id="5" name="CuadroTexto 4"/>
          <p:cNvSpPr txBox="1"/>
          <p:nvPr/>
        </p:nvSpPr>
        <p:spPr>
          <a:xfrm>
            <a:off x="19147" y="1030139"/>
            <a:ext cx="9056890" cy="2431435"/>
          </a:xfrm>
          <a:prstGeom prst="rect">
            <a:avLst/>
          </a:prstGeom>
          <a:noFill/>
        </p:spPr>
        <p:txBody>
          <a:bodyPr wrap="square" rtlCol="0">
            <a:spAutoFit/>
          </a:bodyPr>
          <a:lstStyle/>
          <a:p>
            <a:r>
              <a:rPr lang="es-MX" sz="2400" b="1" i="1" dirty="0" smtClean="0">
                <a:solidFill>
                  <a:schemeClr val="bg2">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algn="ctr"/>
            <a:endPar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MX" sz="3200" b="1" dirty="0" err="1" smtClean="0">
                <a:solidFill>
                  <a:schemeClr val="accent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Semiperiferia</a:t>
            </a:r>
            <a:r>
              <a:rPr lang="es-MX" sz="2400" b="1" dirty="0" smtClean="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están </a:t>
            </a:r>
            <a:r>
              <a:rPr lang="es-MX" sz="2400" b="1" dirty="0">
                <a:solidFill>
                  <a:schemeClr val="accent1">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industrializadas y exportan tanto bienes industriales como mercancías, pero carecen del poder y el dominio económico de las naciones del núcleo (Brasil, México, etc.) </a:t>
            </a:r>
          </a:p>
        </p:txBody>
      </p:sp>
      <p:pic>
        <p:nvPicPr>
          <p:cNvPr id="6" name="Imagen 5" descr="&lt;strong&gt;Mexico&lt;/strong&gt; DF rentals for your vacations with IHA direct"/>
          <p:cNvPicPr>
            <a:picLocks noChangeAspect="1"/>
          </p:cNvPicPr>
          <p:nvPr/>
        </p:nvPicPr>
        <p:blipFill rotWithShape="1">
          <a:blip r:embed="rId4" cstate="print">
            <a:extLst>
              <a:ext uri="{28A0092B-C50C-407E-A947-70E740481C1C}">
                <a14:useLocalDpi xmlns:a14="http://schemas.microsoft.com/office/drawing/2010/main" val="0"/>
              </a:ext>
            </a:extLst>
          </a:blip>
          <a:srcRect b="15350"/>
          <a:stretch/>
        </p:blipFill>
        <p:spPr>
          <a:xfrm>
            <a:off x="2502024" y="3565986"/>
            <a:ext cx="4139952" cy="262833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9028757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1751</TotalTime>
  <Words>2069</Words>
  <Application>Microsoft Macintosh PowerPoint</Application>
  <PresentationFormat>On-screen Show (4:3)</PresentationFormat>
  <Paragraphs>193</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UAEMex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Difusión Cultural</dc:creator>
  <cp:lastModifiedBy>macbook pro</cp:lastModifiedBy>
  <cp:revision>156</cp:revision>
  <dcterms:created xsi:type="dcterms:W3CDTF">2011-07-05T19:36:09Z</dcterms:created>
  <dcterms:modified xsi:type="dcterms:W3CDTF">2018-09-28T03:56:50Z</dcterms:modified>
</cp:coreProperties>
</file>