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63" r:id="rId3"/>
    <p:sldId id="310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  <p:sldId id="324" r:id="rId17"/>
    <p:sldId id="325" r:id="rId18"/>
    <p:sldId id="326" r:id="rId19"/>
    <p:sldId id="327" r:id="rId20"/>
    <p:sldId id="328" r:id="rId21"/>
    <p:sldId id="329" r:id="rId22"/>
    <p:sldId id="330" r:id="rId23"/>
    <p:sldId id="331" r:id="rId24"/>
    <p:sldId id="332" r:id="rId25"/>
    <p:sldId id="333" r:id="rId26"/>
    <p:sldId id="334" r:id="rId27"/>
    <p:sldId id="335" r:id="rId28"/>
    <p:sldId id="336" r:id="rId29"/>
    <p:sldId id="337" r:id="rId30"/>
    <p:sldId id="338" r:id="rId31"/>
    <p:sldId id="339" r:id="rId32"/>
    <p:sldId id="340" r:id="rId33"/>
    <p:sldId id="341" r:id="rId34"/>
    <p:sldId id="342" r:id="rId35"/>
    <p:sldId id="343" r:id="rId36"/>
    <p:sldId id="344" r:id="rId37"/>
    <p:sldId id="345" r:id="rId38"/>
    <p:sldId id="346" r:id="rId39"/>
    <p:sldId id="347" r:id="rId40"/>
    <p:sldId id="348" r:id="rId41"/>
    <p:sldId id="349" r:id="rId42"/>
    <p:sldId id="350" r:id="rId43"/>
    <p:sldId id="351" r:id="rId44"/>
    <p:sldId id="352" r:id="rId45"/>
    <p:sldId id="354" r:id="rId46"/>
    <p:sldId id="355" r:id="rId47"/>
    <p:sldId id="356" r:id="rId48"/>
    <p:sldId id="357" r:id="rId49"/>
    <p:sldId id="358" r:id="rId50"/>
    <p:sldId id="359" r:id="rId51"/>
    <p:sldId id="360" r:id="rId52"/>
    <p:sldId id="361" r:id="rId53"/>
    <p:sldId id="362" r:id="rId54"/>
    <p:sldId id="258" r:id="rId5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F21"/>
    <a:srgbClr val="303B19"/>
    <a:srgbClr val="1C230F"/>
    <a:srgbClr val="89AB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696" y="-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printerSettings" Target="printerSettings/printerSettings1.bin"/><Relationship Id="rId57" Type="http://schemas.openxmlformats.org/officeDocument/2006/relationships/presProps" Target="presProps.xml"/><Relationship Id="rId58" Type="http://schemas.openxmlformats.org/officeDocument/2006/relationships/viewProps" Target="viewProps.xml"/><Relationship Id="rId59" Type="http://schemas.openxmlformats.org/officeDocument/2006/relationships/theme" Target="theme/theme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CBFB9-D027-445A-9258-7A21D5AC5982}" type="datetimeFigureOut">
              <a:rPr lang="es-MX" smtClean="0"/>
              <a:pPr/>
              <a:t>27/09/18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E1A8-93F2-43BD-96EB-DED992F094B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CBFB9-D027-445A-9258-7A21D5AC5982}" type="datetimeFigureOut">
              <a:rPr lang="es-MX" smtClean="0"/>
              <a:pPr/>
              <a:t>27/09/18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E1A8-93F2-43BD-96EB-DED992F094B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CBFB9-D027-445A-9258-7A21D5AC5982}" type="datetimeFigureOut">
              <a:rPr lang="es-MX" smtClean="0"/>
              <a:pPr/>
              <a:t>27/09/18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E1A8-93F2-43BD-96EB-DED992F094B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CBFB9-D027-445A-9258-7A21D5AC5982}" type="datetimeFigureOut">
              <a:rPr lang="es-MX" smtClean="0"/>
              <a:pPr/>
              <a:t>27/09/18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E1A8-93F2-43BD-96EB-DED992F094B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CBFB9-D027-445A-9258-7A21D5AC5982}" type="datetimeFigureOut">
              <a:rPr lang="es-MX" smtClean="0"/>
              <a:pPr/>
              <a:t>27/09/18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E1A8-93F2-43BD-96EB-DED992F094B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CBFB9-D027-445A-9258-7A21D5AC5982}" type="datetimeFigureOut">
              <a:rPr lang="es-MX" smtClean="0"/>
              <a:pPr/>
              <a:t>27/09/18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E1A8-93F2-43BD-96EB-DED992F094B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CBFB9-D027-445A-9258-7A21D5AC5982}" type="datetimeFigureOut">
              <a:rPr lang="es-MX" smtClean="0"/>
              <a:pPr/>
              <a:t>27/09/18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E1A8-93F2-43BD-96EB-DED992F094B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CBFB9-D027-445A-9258-7A21D5AC5982}" type="datetimeFigureOut">
              <a:rPr lang="es-MX" smtClean="0"/>
              <a:pPr/>
              <a:t>27/09/18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E1A8-93F2-43BD-96EB-DED992F094B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CBFB9-D027-445A-9258-7A21D5AC5982}" type="datetimeFigureOut">
              <a:rPr lang="es-MX" smtClean="0"/>
              <a:pPr/>
              <a:t>27/09/18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E1A8-93F2-43BD-96EB-DED992F094B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CBFB9-D027-445A-9258-7A21D5AC5982}" type="datetimeFigureOut">
              <a:rPr lang="es-MX" smtClean="0"/>
              <a:pPr/>
              <a:t>27/09/18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E1A8-93F2-43BD-96EB-DED992F094B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CBFB9-D027-445A-9258-7A21D5AC5982}" type="datetimeFigureOut">
              <a:rPr lang="es-MX" smtClean="0"/>
              <a:pPr/>
              <a:t>27/09/18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E1A8-93F2-43BD-96EB-DED992F094B1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CBFB9-D027-445A-9258-7A21D5AC5982}" type="datetimeFigureOut">
              <a:rPr lang="es-MX" smtClean="0"/>
              <a:pPr/>
              <a:t>27/09/18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6E1A8-93F2-43BD-96EB-DED992F094B1}" type="slidenum">
              <a:rPr lang="es-MX" smtClean="0"/>
              <a:pPr/>
              <a:t>‹#›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4.jpg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7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8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9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0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1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6" Type="http://schemas.openxmlformats.org/officeDocument/2006/relationships/image" Target="../media/image24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6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7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8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9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0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3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4.jpeg"/><Relationship Id="rId5" Type="http://schemas.openxmlformats.org/officeDocument/2006/relationships/image" Target="../media/image35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6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7.jpeg"/><Relationship Id="rId5" Type="http://schemas.openxmlformats.org/officeDocument/2006/relationships/image" Target="../media/image38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9.jpeg"/><Relationship Id="rId5" Type="http://schemas.openxmlformats.org/officeDocument/2006/relationships/image" Target="../media/image40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1.jpeg"/><Relationship Id="rId5" Type="http://schemas.openxmlformats.org/officeDocument/2006/relationships/image" Target="../media/image42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4.jpeg"/><Relationship Id="rId5" Type="http://schemas.openxmlformats.org/officeDocument/2006/relationships/image" Target="../media/image45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6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.jpeg"/><Relationship Id="rId5" Type="http://schemas.openxmlformats.org/officeDocument/2006/relationships/image" Target="../media/image6.jpg"/><Relationship Id="rId6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0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1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2.jpeg"/><Relationship Id="rId5" Type="http://schemas.openxmlformats.org/officeDocument/2006/relationships/image" Target="../media/image5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4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6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7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8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8.jpg"/><Relationship Id="rId5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2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Difusión Cultural\Escritorio\DIFUSION CULTURA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06069" cy="7054552"/>
          </a:xfrm>
          <a:prstGeom prst="rect">
            <a:avLst/>
          </a:prstGeom>
          <a:noFill/>
        </p:spPr>
      </p:pic>
      <p:pic>
        <p:nvPicPr>
          <p:cNvPr id="1028" name="Picture 4" descr="C:\Documents and Settings\Difusión Cultural\Escritorio\Escudo UAE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60648"/>
            <a:ext cx="1675656" cy="1668495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323528" y="1772816"/>
            <a:ext cx="907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UNIVERSIDAD AUTÓNOMA DEL ESTADO DE MÉXICO</a:t>
            </a:r>
            <a:endParaRPr lang="es-MX" sz="20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220072" y="5092794"/>
            <a:ext cx="331236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1600" b="1" dirty="0" smtClean="0">
              <a:solidFill>
                <a:srgbClr val="404F2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1600" b="1" dirty="0" smtClean="0">
                <a:solidFill>
                  <a:srgbClr val="404F2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s-MX" dirty="0"/>
          </a:p>
        </p:txBody>
      </p:sp>
      <p:sp>
        <p:nvSpPr>
          <p:cNvPr id="2" name="CuadroTexto 1"/>
          <p:cNvSpPr txBox="1"/>
          <p:nvPr/>
        </p:nvSpPr>
        <p:spPr>
          <a:xfrm>
            <a:off x="1043608" y="2348880"/>
            <a:ext cx="777686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Doctorado en estudios para el Desarrollo Humano</a:t>
            </a:r>
          </a:p>
          <a:p>
            <a:pPr algn="ctr"/>
            <a:endParaRPr lang="es-MX" sz="32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Unidad de Aprendizaje</a:t>
            </a:r>
          </a:p>
          <a:p>
            <a:pPr algn="ctr"/>
            <a:r>
              <a:rPr lang="es-MX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Desarrollo Humano y la Desigualdad Social</a:t>
            </a:r>
          </a:p>
          <a:p>
            <a:pPr algn="ctr"/>
            <a:endParaRPr lang="es-MX" sz="20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“Introducci</a:t>
            </a:r>
            <a:r>
              <a:rPr lang="es-MX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ón a la desigualdad social y el desarrollo humano”</a:t>
            </a:r>
            <a:endParaRPr lang="es-MX" sz="2000" b="1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20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2000" b="1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20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2000" b="1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MX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Responsable de la elaboraci</a:t>
            </a:r>
            <a:r>
              <a:rPr lang="es-MX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ón</a:t>
            </a:r>
          </a:p>
          <a:p>
            <a:pPr algn="r"/>
            <a:r>
              <a:rPr lang="es-MX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Dra. Georgina María Arredondo Ayala</a:t>
            </a:r>
            <a:endParaRPr lang="es-MX" sz="2000" b="1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6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6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0" y="857897"/>
            <a:ext cx="2123728" cy="669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Pobreza</a:t>
            </a:r>
          </a:p>
          <a:p>
            <a:r>
              <a:rPr lang="es-MX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MX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México la pobreza se mide comparando el ingreso per cápita de los hogares contra el costo de la canasta alimentaria</a:t>
            </a:r>
            <a:r>
              <a:rPr lang="es-MX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“Son hogares 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pobres 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aquellos 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que no tienen ingreso suficiente para adquirir la canasta 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alimentaria” </a:t>
            </a:r>
            <a:endParaRPr lang="es-MX" sz="20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SEDESOL)</a:t>
            </a:r>
            <a:endParaRPr lang="es-MX" sz="20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617912" y="1385355"/>
            <a:ext cx="3168352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5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pobreza “alimentaria”, se usa como línea base el costo de la canasta alimentaria</a:t>
            </a:r>
            <a:endParaRPr lang="es-MX" sz="20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633586" y="2975971"/>
            <a:ext cx="2979271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5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pobreza “de capacidades”, incluye los costos en salud y 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educación</a:t>
            </a:r>
            <a:endParaRPr lang="es-MX" sz="20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2617912" y="4534287"/>
            <a:ext cx="2906720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5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pobreza “de patrimonio”, incluye el costo de la vivienda, el transporte público y el vestido.</a:t>
            </a:r>
          </a:p>
          <a:p>
            <a:endParaRPr lang="es-MX" sz="20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 descr="Encuesta de seguimiento diario MILENIO GEA/ISA Día 57 ..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422" y="1385355"/>
            <a:ext cx="2526804" cy="13235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 descr="&lt;strong&gt;Poverty&lt;/strong&gt; - Wikipedia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421" y="2856652"/>
            <a:ext cx="2526805" cy="1684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 descr="octubre | 2011 | Yoreme's Weblo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421" y="4653136"/>
            <a:ext cx="2526805" cy="1722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5883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-25456" y="858130"/>
            <a:ext cx="212372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Pobreza</a:t>
            </a:r>
            <a:endParaRPr lang="es-MX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816656" y="937025"/>
            <a:ext cx="6931808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5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“el ser humano para vivir en sociedad, </a:t>
            </a: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necesita satisfacer otras necesidades además de las alimentarias:</a:t>
            </a:r>
            <a:r>
              <a:rPr lang="es-MX" sz="20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vestido, vivienda, transporte, salud, conocimientos 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para integrarse plenamente a la 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sociedad. De esta manera </a:t>
            </a:r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provee </a:t>
            </a: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capital humano 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para su descendencia” </a:t>
            </a:r>
            <a:r>
              <a:rPr lang="es-MX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(Cortés, 2010).</a:t>
            </a:r>
            <a:endParaRPr lang="es-MX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 descr="El &lt;strong&gt;capital humano&lt;/strong&gt; en África, un mercado al alza - El Orden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002156"/>
            <a:ext cx="4286250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650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-25456" y="858130"/>
            <a:ext cx="212372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Pobreza</a:t>
            </a:r>
            <a:endParaRPr lang="es-MX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-37109" y="1408415"/>
            <a:ext cx="3329733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5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Los principales obstáculos para el combate a la pobreza y la promoción del desarrollo en México son:</a:t>
            </a:r>
          </a:p>
          <a:p>
            <a:endParaRPr lang="es-MX" sz="20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0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desigual distribución del </a:t>
            </a: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poder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0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riqueza </a:t>
            </a: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extrema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0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control corporativo en el sector </a:t>
            </a: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empresarial </a:t>
            </a:r>
            <a:r>
              <a:rPr lang="es-MX" sz="20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los sindicatos</a:t>
            </a:r>
          </a:p>
          <a:p>
            <a:endParaRPr lang="es-MX" sz="20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711597" y="5160047"/>
            <a:ext cx="543240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5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Estos obstáculos impiden 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diseño de políticas y el funcionamiento 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correcto de 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las instituciones</a:t>
            </a:r>
            <a:endParaRPr lang="es-MX" sz="20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 descr="La concentración &lt;strong&gt;de la riqueza&lt;/strong&gt; en Argentina | ContraInfo.Com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597" y="2492896"/>
            <a:ext cx="5432403" cy="2672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891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-20394" y="1011202"/>
            <a:ext cx="380030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Desigualdad social vs Desarrollo Humano</a:t>
            </a:r>
          </a:p>
          <a:p>
            <a:endParaRPr lang="es-MX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concepto de desarrollo 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económico se basa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el incremento del Producto Interno Bruto 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(PIB) y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por consiguiente, del ingreso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MX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trata por tanto de la acumulación del capital monetario. </a:t>
            </a:r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915219" y="4509120"/>
            <a:ext cx="53844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México el crecimiento económico ha venido aparejado de la desigualdad en la distribución del ingreso y el incremento en la pobreza 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Cortes, 2010</a:t>
            </a:r>
            <a:r>
              <a:rPr lang="es-MX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</p:txBody>
      </p:sp>
      <p:pic>
        <p:nvPicPr>
          <p:cNvPr id="8" name="Imagen 7" descr="&lt;strong&gt;desigualdad&lt;/strong&gt;-espan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205" y="1772816"/>
            <a:ext cx="4723242" cy="2576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3219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107504" y="1011202"/>
            <a:ext cx="9144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“crecimiento” y la “desigualdad” son determinantes próximos de la incidencia de la pobreza: </a:t>
            </a:r>
            <a:endParaRPr lang="es-MX" sz="28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mayor crecimiento menor pobreza </a:t>
            </a:r>
            <a:r>
              <a:rPr lang="es-MX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--- </a:t>
            </a:r>
            <a:r>
              <a:rPr lang="es-MX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menor desigualdad menor pobreza </a:t>
            </a:r>
          </a:p>
          <a:p>
            <a:endParaRPr lang="es-MX" sz="28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 descr="&lt;strong&gt;Clase&lt;/strong&gt; &lt;strong&gt;media&lt;/strong&gt;: tirarla después de usarla | ContraInfo.Com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14" y="3356992"/>
            <a:ext cx="7164288" cy="2997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20333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107504" y="764704"/>
            <a:ext cx="91440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paradigma de desarrollo humano (DH):</a:t>
            </a:r>
          </a:p>
          <a:p>
            <a:pPr algn="ctr"/>
            <a:r>
              <a:rPr lang="es-MX" sz="20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Apareció a finales de los años ochenta;</a:t>
            </a:r>
          </a:p>
          <a:p>
            <a:pPr algn="ctr"/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Busca propiciar que la </a:t>
            </a:r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gente:</a:t>
            </a:r>
          </a:p>
          <a:p>
            <a:pPr algn="ctr"/>
            <a:endParaRPr lang="es-MX" sz="2000" b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Que disponga </a:t>
            </a:r>
            <a:r>
              <a:rPr lang="es-MX" sz="20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una gama mayor de </a:t>
            </a: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opciones;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ue </a:t>
            </a:r>
            <a:r>
              <a:rPr lang="es-MX" sz="20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pueda hacer más </a:t>
            </a: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cosas: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Que pueda </a:t>
            </a:r>
            <a:r>
              <a:rPr lang="es-MX" sz="20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vivir una vida más </a:t>
            </a: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larga;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Que pueda eludir </a:t>
            </a:r>
            <a:r>
              <a:rPr lang="es-MX" sz="20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enfermedades </a:t>
            </a: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evitables;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Que pueda tener </a:t>
            </a:r>
            <a:r>
              <a:rPr lang="es-MX" sz="20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acceso a la reserva mundial de </a:t>
            </a: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conocimientos.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s-MX" sz="28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 descr="LA HORA DEL SAPO: PNUD: INFORME SOBRE &lt;strong&gt;DESARROLLO HUMANO&lt;/strong&gt; 20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788723"/>
            <a:ext cx="6877258" cy="29526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8827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107504" y="764704"/>
            <a:ext cx="5256584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DH otorga mayor preminencia al </a:t>
            </a:r>
            <a:r>
              <a:rPr lang="es-MX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“sector social” </a:t>
            </a: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 prioriza la acumulación de </a:t>
            </a:r>
            <a:r>
              <a:rPr lang="es-MX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capital humano </a:t>
            </a: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 base en</a:t>
            </a:r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/>
            <a:endParaRPr lang="es-MX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educación, investigación y 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desarrollo;</a:t>
            </a:r>
            <a:endParaRPr lang="es-MX" sz="20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MX" sz="20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MX" sz="20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MX" sz="20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MX" sz="20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provisión 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servicios básicos de salud, 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alimentación 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servicios 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planificación familiar;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MX" sz="20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MX" sz="20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MX" sz="20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MX" sz="20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desarrollo de las libertades y capacidades </a:t>
            </a:r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humanas.</a:t>
            </a:r>
            <a:endParaRPr lang="es-MX" sz="20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 descr="File:CIDICS6.jpg - Wikimedia Common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035" y="1484784"/>
            <a:ext cx="2374365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agen 3" descr="Un buen &lt;strong&gt;servicio&lt;/strong&gt; &lt;strong&gt;de salud&lt;/strong&gt; | @eudoxa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068960"/>
            <a:ext cx="2392704" cy="15888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n 6" descr="&lt;strong&gt;Libertad&lt;/strong&gt; para Cub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364" y="4492260"/>
            <a:ext cx="2410036" cy="18075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43893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107504" y="967368"/>
            <a:ext cx="849694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desarrollo modernizador exige la recomposición de un “colectivo” que haga frente a la subjetividad vulnerada que se expresa en inseguridad e incertidumbre en tres ámbitos </a:t>
            </a:r>
            <a:r>
              <a:rPr lang="es-MX" sz="2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MX" sz="20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Lechner</a:t>
            </a:r>
            <a:r>
              <a:rPr lang="es-MX" sz="2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1999)</a:t>
            </a: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s-MX" sz="2000" b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miedo a la exclusión en diversos ámbitos como la salud, educación y empleo. </a:t>
            </a:r>
            <a:r>
              <a:rPr lang="es-MX" sz="20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 existe cobertura a toda la población y el acceso es </a:t>
            </a:r>
            <a:r>
              <a:rPr lang="es-MX" sz="2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inequitativo.</a:t>
            </a:r>
            <a:endParaRPr lang="es-MX" sz="2000" b="1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 descr="&quot;Las cosas no son como son, Son Como Somos&quot; Psicolgía ..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424" y="3573016"/>
            <a:ext cx="2311152" cy="2888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577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107504" y="967368"/>
            <a:ext cx="84969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….</a:t>
            </a:r>
          </a:p>
          <a:p>
            <a:pPr algn="ctr"/>
            <a:endParaRPr lang="es-MX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miedo al otro, es decir, la indefensión ante la existencia de potenciales agresores en la sociedad. La individualidad colectiva da paso a un individualismo en que el individuo tiene que defenderse a sí mismo.  </a:t>
            </a:r>
            <a:r>
              <a:rPr lang="es-MX" sz="20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Ciertos sectores sociales interiorizan una mayor competitividad y precariedad resintiendo la soledad y la incomunicación</a:t>
            </a: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 descr="&lt;strong&gt;SOLEDAD&lt;/strong&gt; COMO REFLEXIÓN Y APRENDIZAJE - INED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541315"/>
            <a:ext cx="3232820" cy="2660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5518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107504" y="967368"/>
            <a:ext cx="84969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….</a:t>
            </a:r>
          </a:p>
          <a:p>
            <a:pPr algn="ctr"/>
            <a:endParaRPr lang="es-MX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miedo al sinsentido de la vida cotidiana </a:t>
            </a:r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(estress, </a:t>
            </a:r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contaminación, drogadicción, agresividad). </a:t>
            </a:r>
            <a:r>
              <a:rPr lang="es-MX" sz="20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Algunos sectores sociales pueden tener menor o mayor control sobre este sentido de desorden</a:t>
            </a:r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 descr="Situaciones que pueden provocar estrés | Articulos de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068960"/>
            <a:ext cx="3333750" cy="3333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1396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3" name="CuadroTexto 2"/>
          <p:cNvSpPr txBox="1"/>
          <p:nvPr/>
        </p:nvSpPr>
        <p:spPr>
          <a:xfrm>
            <a:off x="467544" y="35737"/>
            <a:ext cx="867645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Gui</a:t>
            </a:r>
            <a:r>
              <a:rPr lang="es-MX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ón Explicativo</a:t>
            </a:r>
            <a:endParaRPr lang="es-MX" sz="28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ES" sz="2000" dirty="0" smtClean="0">
              <a:solidFill>
                <a:schemeClr val="accent1"/>
              </a:solidFill>
            </a:endParaRPr>
          </a:p>
          <a:p>
            <a:pPr algn="just"/>
            <a:endParaRPr lang="es-ES" sz="2000" dirty="0">
              <a:solidFill>
                <a:schemeClr val="accent1"/>
              </a:solidFill>
            </a:endParaRPr>
          </a:p>
          <a:p>
            <a:pPr algn="just"/>
            <a:r>
              <a:rPr lang="es-ES" sz="2000" dirty="0" smtClean="0">
                <a:solidFill>
                  <a:schemeClr val="accent3">
                    <a:lumMod val="50000"/>
                  </a:schemeClr>
                </a:solidFill>
                <a:latin typeface="Arial"/>
                <a:cs typeface="Arial"/>
              </a:rPr>
              <a:t>El presente material didáctico corresponde a la unidad de aprendizaje </a:t>
            </a:r>
            <a:r>
              <a:rPr lang="es-ES" sz="2000" b="1" dirty="0" smtClean="0">
                <a:solidFill>
                  <a:schemeClr val="accent3">
                    <a:lumMod val="50000"/>
                  </a:schemeClr>
                </a:solidFill>
                <a:latin typeface="Arial"/>
                <a:cs typeface="Arial"/>
              </a:rPr>
              <a:t>El Desarrollo humano y la Desigualdad Social</a:t>
            </a:r>
            <a:r>
              <a:rPr lang="es-ES" sz="2000" dirty="0" smtClean="0">
                <a:solidFill>
                  <a:schemeClr val="accent3">
                    <a:lumMod val="50000"/>
                  </a:schemeClr>
                </a:solidFill>
                <a:latin typeface="Arial"/>
                <a:cs typeface="Arial"/>
              </a:rPr>
              <a:t> del Doctorado en Estudios para el Desarrollo Humano, la cual tiene como objetivo general analizar y discutir el desarrollo humano en su dimensi</a:t>
            </a:r>
            <a:r>
              <a:rPr lang="es-ES" sz="2000" dirty="0" smtClean="0">
                <a:solidFill>
                  <a:schemeClr val="accent3">
                    <a:lumMod val="50000"/>
                  </a:schemeClr>
                </a:solidFill>
                <a:latin typeface="Arial"/>
                <a:cs typeface="Arial"/>
              </a:rPr>
              <a:t>ón social contemporánea, a partir del reconocimiento de la desigualdad social en un mundo globalizado basado en un paradigma reduccionista.</a:t>
            </a:r>
            <a:endParaRPr lang="es-ES_tradnl" sz="2000" dirty="0" smtClean="0">
              <a:solidFill>
                <a:schemeClr val="accent3">
                  <a:lumMod val="50000"/>
                </a:schemeClr>
              </a:solidFill>
              <a:latin typeface="Arial"/>
              <a:cs typeface="Arial"/>
            </a:endParaRPr>
          </a:p>
          <a:p>
            <a:pPr algn="just"/>
            <a:endParaRPr lang="es-ES" sz="2000" dirty="0" smtClean="0">
              <a:solidFill>
                <a:schemeClr val="accent3">
                  <a:lumMod val="50000"/>
                </a:schemeClr>
              </a:solidFill>
              <a:latin typeface="Arial"/>
              <a:cs typeface="Arial"/>
            </a:endParaRPr>
          </a:p>
          <a:p>
            <a:pPr algn="just"/>
            <a:r>
              <a:rPr lang="es-ES" sz="2000" dirty="0" smtClean="0">
                <a:solidFill>
                  <a:schemeClr val="accent3">
                    <a:lumMod val="50000"/>
                  </a:schemeClr>
                </a:solidFill>
                <a:latin typeface="Arial"/>
                <a:cs typeface="Arial"/>
              </a:rPr>
              <a:t>El desarrollo de las diapositivas permitirá discutir:</a:t>
            </a:r>
          </a:p>
          <a:p>
            <a:pPr marL="457200" indent="-457200">
              <a:buFont typeface="Wingdings" charset="2"/>
              <a:buChar char="²"/>
            </a:pPr>
            <a:r>
              <a:rPr lang="es-MX" sz="20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Conceptos relacionados con Desigualdad </a:t>
            </a: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  <a:endParaRPr lang="es-MX" sz="20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charset="2"/>
              <a:buChar char="²"/>
            </a:pPr>
            <a:r>
              <a:rPr lang="es-MX" sz="20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Desigualdad social vs Desarrollo </a:t>
            </a: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Humano</a:t>
            </a:r>
            <a:endParaRPr lang="es-MX" sz="20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charset="2"/>
              <a:buChar char="²"/>
            </a:pPr>
            <a:r>
              <a:rPr lang="es-MX" sz="20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Desde qué perspectivas se puede </a:t>
            </a: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abordar</a:t>
            </a:r>
            <a:endParaRPr lang="es-MX" sz="20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charset="2"/>
              <a:buChar char="²"/>
            </a:pPr>
            <a:r>
              <a:rPr lang="es-MX" sz="20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Indicadores de la igualdad </a:t>
            </a: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  <a:endParaRPr lang="es-MX" sz="20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charset="2"/>
              <a:buChar char="²"/>
            </a:pPr>
            <a:r>
              <a:rPr lang="es-MX" sz="20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subjetividad</a:t>
            </a:r>
            <a:endParaRPr lang="es-MX" sz="20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charset="2"/>
              <a:buChar char="²"/>
            </a:pPr>
            <a:r>
              <a:rPr lang="es-MX" sz="20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Las políticas públicas en relación con la igualdad </a:t>
            </a: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  <a:endParaRPr lang="es-MX" sz="20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123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-20394" y="1011202"/>
            <a:ext cx="516845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Desde qué perspectivas se puede abordar</a:t>
            </a:r>
          </a:p>
          <a:p>
            <a:pPr algn="ctr"/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Desigualdad social</a:t>
            </a:r>
            <a:endParaRPr lang="es-MX" sz="28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desigualdad social se ha enfocado desde diversas perspectivas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s-MX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Desde la perspectiva </a:t>
            </a:r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economicista,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la desigualdad se mide en términos de la renta y el crecimiento económico.</a:t>
            </a: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 descr="¿Impuestos directos o indirectos? Un dilema &lt;strong&gt;económico&lt;/strong&gt; de clas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470" y="1844824"/>
            <a:ext cx="3333750" cy="3746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7801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1425" y="1454080"/>
            <a:ext cx="408833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Desde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punto de vista </a:t>
            </a:r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sociológico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la desigualdad se basa en un conjunto de relaciones multidimensionales que tienen que ver, sobre todo, con </a:t>
            </a:r>
            <a:r>
              <a:rPr lang="es-MX" sz="24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clase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MX" sz="24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estatus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como formas cualitativamente diferentes de estratificación social (</a:t>
            </a:r>
            <a:r>
              <a:rPr lang="es-MX" sz="2400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Goldthorpe</a:t>
            </a:r>
            <a:r>
              <a:rPr lang="es-MX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2012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 descr="La precaria &lt;strong&gt;clase&lt;/strong&gt; media | Antropología industrial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521" y="2420888"/>
            <a:ext cx="4822643" cy="2466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0162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1424" y="1196752"/>
            <a:ext cx="442655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Desde al ámbito de la </a:t>
            </a:r>
            <a:r>
              <a:rPr lang="es-MX" sz="2400" b="1" dirty="0">
                <a:solidFill>
                  <a:srgbClr val="303B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antropología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los aspectos determinantes de la desigualdad social deben buscarse en las expresiones socioculturales. Las instituciones sociales, políticas, económicas y religiosas inciden en las </a:t>
            </a:r>
            <a:r>
              <a:rPr lang="es-MX" sz="24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actitudes, valores y expectativas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los individuos e influyen directamente en las desigualdades sociales </a:t>
            </a:r>
            <a:r>
              <a:rPr lang="es-MX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(Lamas, 1986).</a:t>
            </a:r>
          </a:p>
        </p:txBody>
      </p:sp>
      <p:pic>
        <p:nvPicPr>
          <p:cNvPr id="4" name="Imagen 3" descr="Las personas tóxicas y las luciérnagas | Maria dixi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211" y="1700808"/>
            <a:ext cx="4764152" cy="3573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8898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847328" y="954002"/>
            <a:ext cx="81171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Indicadores de la igualdad social</a:t>
            </a:r>
          </a:p>
          <a:p>
            <a:endParaRPr lang="es-MX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Los principales indicadores de igualdad social son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s-MX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Empleo/Ingreso</a:t>
            </a:r>
            <a:endParaRPr lang="es-MX" sz="24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Alimentación</a:t>
            </a:r>
            <a:endParaRPr lang="es-MX" sz="24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Salud</a:t>
            </a:r>
            <a:endParaRPr lang="es-MX" sz="24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Educación</a:t>
            </a:r>
            <a:endParaRPr lang="es-MX" sz="24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Territorial</a:t>
            </a:r>
            <a:endParaRPr lang="es-MX" sz="24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Política</a:t>
            </a:r>
            <a:endParaRPr lang="es-MX" sz="24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 descr="El espacio terminado | ecosistema urban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006" y="3284984"/>
            <a:ext cx="4608310" cy="3069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46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847328" y="692696"/>
            <a:ext cx="81171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empleo se mide en términos de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s-MX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	Seguridad</a:t>
            </a:r>
          </a:p>
          <a:p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	Salario</a:t>
            </a:r>
          </a:p>
          <a:p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	estabilidad laboral</a:t>
            </a: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 descr="Los sueldos en España y la mentira del sueldo medi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768" y="3393934"/>
            <a:ext cx="6358600" cy="2784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55230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179512" y="692696"/>
            <a:ext cx="878497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deterioro de las condiciones laborales, se manifiesta 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MX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Mora y De Oliveira, 2010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  <a:endParaRPr lang="es-MX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disminución de los asalariados afiliados a las instituciones de seguridad social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persistencia de bajos niveles salariales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falta de estabilidad laboral y la precariedad en el 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empleo</a:t>
            </a:r>
            <a:endParaRPr lang="es-MX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 descr="¿Quién y cómo destruye &lt;strong&gt;empleo&lt;/strong&gt; en España y quién y cómo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752016"/>
            <a:ext cx="4026709" cy="2629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8986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-158111" y="692696"/>
            <a:ext cx="4968552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términos de desigualdad: la edad y el sexo de los trabajadores incide en su condición laboral: </a:t>
            </a:r>
          </a:p>
          <a:p>
            <a:endParaRPr lang="es-MX" sz="2400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a) cuanto </a:t>
            </a:r>
            <a:r>
              <a:rPr lang="es-MX" sz="2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más joven es el trabajador asalariado más precaria es su situación en el mercado de trabajo</a:t>
            </a:r>
          </a:p>
          <a:p>
            <a:endParaRPr lang="es-MX" sz="2400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b) la </a:t>
            </a:r>
            <a:r>
              <a:rPr lang="es-MX" sz="2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mano de obra femenina asalariada tiene más probabilidades que la masculina de ocupar empleos con mayor grado de precariedad laboral.</a:t>
            </a: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 descr="&lt;strong&gt;empleo&lt;/strong&gt; &lt;strong&gt;joven&lt;/strong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493912"/>
            <a:ext cx="2941334" cy="1935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 descr="El trolley de Nieves: FELIZ DIA DE LA &lt;strong&gt;MUJER&lt;/strong&gt; &lt;strong&gt;TRABAJADORA&lt;/strong&gt;, A ...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645024"/>
            <a:ext cx="2381250" cy="2762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2079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-158111" y="692696"/>
            <a:ext cx="4874128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Desde el punto de vista del mercado laboral suelen presentarse tres tendencias </a:t>
            </a:r>
            <a:r>
              <a:rPr lang="es-MX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básicas:</a:t>
            </a:r>
          </a:p>
          <a:p>
            <a:endParaRPr lang="es-MX" sz="2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s-MX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s-MX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uerte </a:t>
            </a:r>
            <a:r>
              <a:rPr lang="es-MX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polarización entre los salarios (y los ingresos);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s-MX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scasa </a:t>
            </a:r>
            <a:r>
              <a:rPr lang="es-MX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movilidad ascendente;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s-MX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tenuación </a:t>
            </a:r>
            <a:r>
              <a:rPr lang="es-MX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 reducción de los ingresos en ciertos sectores (</a:t>
            </a:r>
            <a:r>
              <a:rPr lang="es-MX" sz="2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Mattos, 2002</a:t>
            </a:r>
            <a:r>
              <a:rPr lang="es-MX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es-MX" sz="2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2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Esto sería la expresión de nuevas formas de desigualdad, materializadas en una mayor polarización de la estructura social.</a:t>
            </a:r>
          </a:p>
          <a:p>
            <a:endParaRPr lang="es-MX" sz="22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 descr="Reynaldo Giudici - Wikipedia, la enciclopedia libr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7" y="3413332"/>
            <a:ext cx="4445000" cy="2832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3606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-158111" y="692696"/>
            <a:ext cx="4874128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 identifican dos tipos de trabajo</a:t>
            </a:r>
            <a:r>
              <a:rPr lang="es-MX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s-MX" sz="2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200" b="1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200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utoprogramable</a:t>
            </a:r>
            <a:r>
              <a:rPr lang="es-MX" sz="22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s-MX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que es el que desarrolla el trabajador que tiene una capacidad instalada que le permite redefinir sus capacidades conforme cambia la tecnología o su puesto de </a:t>
            </a:r>
            <a:r>
              <a:rPr lang="es-MX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trabajo;</a:t>
            </a:r>
          </a:p>
          <a:p>
            <a:endParaRPr lang="es-MX" sz="2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2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Trabajo </a:t>
            </a:r>
            <a:r>
              <a:rPr lang="es-MX" sz="22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genérico</a:t>
            </a:r>
            <a:r>
              <a:rPr lang="es-MX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que es el que cumple el trabajador cuyas capacidades humanas corresponden a un nivel educativo más o menos básico, que simplemente recibe instrucciones y ejecuta órdenes.</a:t>
            </a: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 descr="&lt;strong&gt;Ejecutivo&lt;/strong&gt; se alquila | Buscar Emple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484784"/>
            <a:ext cx="2952328" cy="2214246"/>
          </a:xfrm>
          <a:prstGeom prst="rect">
            <a:avLst/>
          </a:prstGeom>
        </p:spPr>
      </p:pic>
      <p:pic>
        <p:nvPicPr>
          <p:cNvPr id="6" name="Imagen 5" descr="Un &lt;strong&gt;albañil&lt;/strong&gt; sufrió graves heridas al caer desde un edifico ...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989" y="3861048"/>
            <a:ext cx="3106713" cy="2326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803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158112" y="-243408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994017" y="1189196"/>
            <a:ext cx="840251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precariedad del empleo es un constructo multidimensional definido según seis dimensiones (</a:t>
            </a:r>
            <a:r>
              <a:rPr lang="es-MX" sz="2200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Benach</a:t>
            </a:r>
            <a:r>
              <a:rPr lang="es-MX" sz="2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2015</a:t>
            </a:r>
            <a:r>
              <a:rPr lang="es-MX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  <a:p>
            <a:endParaRPr lang="es-MX" sz="2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lphaLcParenR"/>
            </a:pP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2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temporalidad del contrato (inestabilidad / inseguridad</a:t>
            </a: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457200" indent="-457200">
              <a:buAutoNum type="alphaLcParenR"/>
            </a:pPr>
            <a:endParaRPr lang="es-MX" sz="22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lphaLcParenR" startAt="2"/>
            </a:pP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2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poder de decidir sobre las condiciones de </a:t>
            </a: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trabajo;</a:t>
            </a:r>
          </a:p>
          <a:p>
            <a:pPr marL="457200" indent="-457200">
              <a:buAutoNum type="alphaLcParenR" startAt="2"/>
            </a:pPr>
            <a:endParaRPr lang="es-MX" sz="22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lphaLcParenR" startAt="3"/>
            </a:pP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2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vulnerabilidad (indefensión) al abuso o </a:t>
            </a: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maltrato;</a:t>
            </a:r>
          </a:p>
          <a:p>
            <a:pPr marL="457200" indent="-457200">
              <a:buAutoNum type="alphaLcParenR" startAt="3"/>
            </a:pPr>
            <a:endParaRPr lang="es-MX" sz="22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lphaLcParenR" startAt="4"/>
            </a:pP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2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nivel de los salarios (bajos o insuficientes</a:t>
            </a: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457200" indent="-457200">
              <a:buAutoNum type="alphaLcParenR" startAt="4"/>
            </a:pPr>
            <a:endParaRPr lang="es-MX" sz="22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e)   los </a:t>
            </a:r>
            <a:r>
              <a:rPr lang="es-MX" sz="22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derechos legales (ausencia o insuficiencia</a:t>
            </a: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s-MX" sz="2400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381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3" name="CuadroTexto 2"/>
          <p:cNvSpPr txBox="1"/>
          <p:nvPr/>
        </p:nvSpPr>
        <p:spPr>
          <a:xfrm>
            <a:off x="395536" y="4941168"/>
            <a:ext cx="8424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Importancia de revisar el concepto de desigualdad social, su relación con el desarrollo humano y los elementos a considerar para la generación de Políticas Públicas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4" name="Imagen 3" descr="Half of Mexican Children Live in Poverty: Unice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625" y="1124744"/>
            <a:ext cx="6762750" cy="3333750"/>
          </a:xfrm>
          <a:prstGeom prst="rect">
            <a:avLst/>
          </a:prstGeom>
          <a:effectLst>
            <a:outerShdw blurRad="50800" dist="38100" dir="5400000" sx="103000" sy="103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CuadroTexto 2"/>
          <p:cNvSpPr txBox="1"/>
          <p:nvPr/>
        </p:nvSpPr>
        <p:spPr>
          <a:xfrm>
            <a:off x="1331640" y="0"/>
            <a:ext cx="637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INTRODUCCI</a:t>
            </a:r>
            <a:r>
              <a:rPr lang="es-MX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ÓN</a:t>
            </a:r>
            <a:endParaRPr lang="es-MX" sz="28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626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158112" y="-243408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755576" y="980728"/>
            <a:ext cx="8402519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Desigualdades en </a:t>
            </a:r>
            <a:r>
              <a:rPr lang="es-MX" sz="2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Salud</a:t>
            </a:r>
          </a:p>
          <a:p>
            <a:endParaRPr lang="es-MX" sz="2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equidad en salud se refiere a un conjunto de valores, políticas e instituciones tendientes a:</a:t>
            </a:r>
          </a:p>
          <a:p>
            <a:endParaRPr lang="es-MX" sz="2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Asignar </a:t>
            </a:r>
            <a:r>
              <a:rPr lang="es-MX" sz="2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más recursos para las poblaciones con </a:t>
            </a:r>
            <a:r>
              <a:rPr lang="es-MX" sz="2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mayores necesidades </a:t>
            </a:r>
            <a:r>
              <a:rPr lang="es-MX" sz="2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(también llamada “</a:t>
            </a:r>
            <a:r>
              <a:rPr lang="es-MX" sz="2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equidad vertical</a:t>
            </a:r>
            <a:r>
              <a:rPr lang="es-MX" sz="2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”);</a:t>
            </a:r>
          </a:p>
          <a:p>
            <a:endParaRPr lang="es-MX" sz="2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Destinar </a:t>
            </a:r>
            <a:r>
              <a:rPr lang="es-MX" sz="2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misma cantidad de recursos para poblaciones con las mismas necesidades (la llamada “</a:t>
            </a:r>
            <a:r>
              <a:rPr lang="es-MX" sz="2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equidad horizontal</a:t>
            </a:r>
            <a:r>
              <a:rPr lang="es-MX" sz="2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” (</a:t>
            </a:r>
            <a:r>
              <a:rPr lang="es-MX" sz="2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González y Scott, 2010</a:t>
            </a:r>
            <a:r>
              <a:rPr lang="es-MX" sz="2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es-MX" sz="2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Exceptuando los servicios básicos de atención médica, el Estado tiende a beneficiar la distribución del poder y de los excedentes hacia los sectores dominantes.</a:t>
            </a:r>
          </a:p>
          <a:p>
            <a:endParaRPr lang="es-MX" sz="24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038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158112" y="-243408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395536" y="980728"/>
            <a:ext cx="876255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equidad en salud no trata solo de la distribución de la salud, por no hablar del campo todavía más limitado de la distribución de la asistencia sanitaria. </a:t>
            </a:r>
            <a:r>
              <a:rPr lang="es-MX" sz="2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Debe considerar:</a:t>
            </a:r>
          </a:p>
          <a:p>
            <a:r>
              <a:rPr lang="es-MX" sz="2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atención médica (</a:t>
            </a:r>
            <a:r>
              <a:rPr lang="es-MX" sz="22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restablecer la salud</a:t>
            </a:r>
            <a:r>
              <a:rPr lang="es-MX" sz="2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s-MX" sz="2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Las condiciones relacionadas con </a:t>
            </a:r>
            <a:r>
              <a:rPr lang="es-MX" sz="2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salud </a:t>
            </a:r>
            <a:r>
              <a:rPr lang="es-MX" sz="2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MX" sz="22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lograr la buena salud</a:t>
            </a:r>
            <a:r>
              <a:rPr lang="es-MX" sz="2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(</a:t>
            </a:r>
            <a:r>
              <a:rPr lang="es-MX" sz="2200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Sen</a:t>
            </a:r>
            <a:r>
              <a:rPr lang="es-MX" sz="2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2002</a:t>
            </a:r>
            <a:r>
              <a:rPr lang="es-MX" sz="2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s-MX" sz="24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 descr="Masoterapia: técnicas, indicaciones, contraindicaciones y ..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8143" y="3933056"/>
            <a:ext cx="4139952" cy="22899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agen 3" descr="ISBM acercando los &lt;strong&gt;servicios de salud&lt;/strong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69" y="3933056"/>
            <a:ext cx="3434867" cy="22899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4964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158112" y="-243408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395536" y="980728"/>
            <a:ext cx="876255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2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Desigualdad en acceso a la </a:t>
            </a:r>
            <a:r>
              <a:rPr lang="es-MX" sz="22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educación</a:t>
            </a:r>
          </a:p>
          <a:p>
            <a:endParaRPr lang="es-MX" sz="2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2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desigualdad en educación suele evaluarse en términos de la relación entre los aprendizajes y la clase social, el género, la condición de migrante o la pertenencia étnica del alumno (</a:t>
            </a:r>
            <a:r>
              <a:rPr lang="es-MX" sz="2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Fernández, 2010</a:t>
            </a:r>
            <a:r>
              <a:rPr lang="es-MX" sz="22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  <p:pic>
        <p:nvPicPr>
          <p:cNvPr id="6" name="Imagen 5" descr="File:Kenya class.jpg - Wikimedia Common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76" y="3588004"/>
            <a:ext cx="3608676" cy="27065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n 6" descr="TIC y &lt;strong&gt;educación&lt;/strong&gt;: es hora de tomárselo en serio | EthicEthic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366" y="3588003"/>
            <a:ext cx="3891330" cy="27065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4927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158112" y="-243408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395536" y="980728"/>
            <a:ext cx="876255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2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desigualdad en la educación puede medirse en términos de (</a:t>
            </a:r>
            <a:r>
              <a:rPr lang="es-MX" sz="2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Blanco 2006</a:t>
            </a:r>
            <a:r>
              <a:rPr lang="es-MX" sz="2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  <a:p>
            <a:endParaRPr lang="es-MX" sz="22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s-MX" sz="2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cobertura</a:t>
            </a:r>
            <a:r>
              <a:rPr lang="es-MX" sz="22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s-MX" sz="2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permanencia </a:t>
            </a:r>
            <a:r>
              <a:rPr lang="es-MX" sz="22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el sistema escolar;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s-MX" sz="2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satisfacción </a:t>
            </a:r>
            <a:r>
              <a:rPr lang="es-MX" sz="22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efectiva de las necesidades básicas de aprendizaje de los estudiantes;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s-MX" sz="2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distribución </a:t>
            </a:r>
            <a:r>
              <a:rPr lang="es-MX" sz="22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del conocimiento.</a:t>
            </a:r>
          </a:p>
        </p:txBody>
      </p:sp>
      <p:pic>
        <p:nvPicPr>
          <p:cNvPr id="3" name="Imagen 2" descr="¿Quiénes están excluidos del sistema &lt;strong&gt;educativo&lt;/strong&gt; ...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9" t="7943" r="6137" b="17931"/>
          <a:stretch/>
        </p:blipFill>
        <p:spPr>
          <a:xfrm>
            <a:off x="5351231" y="3501008"/>
            <a:ext cx="3911574" cy="28083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0083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158112" y="-243408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395536" y="980728"/>
            <a:ext cx="8762559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Esta </a:t>
            </a:r>
            <a:r>
              <a:rPr lang="es-MX" sz="22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desigualdad se ve agravada por</a:t>
            </a:r>
            <a:r>
              <a:rPr lang="es-MX" sz="2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s-MX" sz="22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2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localización territorial de los establecimientos educativos (</a:t>
            </a:r>
            <a:r>
              <a:rPr lang="es-MX" sz="22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rural vs urbano</a:t>
            </a:r>
            <a:r>
              <a:rPr lang="es-MX" sz="2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es-MX" sz="22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2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nivel socioeconómico de los alumnos (</a:t>
            </a:r>
            <a:r>
              <a:rPr lang="es-MX" sz="22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pobre vs rico</a:t>
            </a:r>
            <a:r>
              <a:rPr lang="es-MX" sz="2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es-MX" sz="22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2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vulnerabilidad del grupo </a:t>
            </a:r>
            <a:r>
              <a:rPr lang="es-MX" sz="2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social;</a:t>
            </a:r>
            <a:endParaRPr lang="es-MX" sz="22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2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desigualdad entre escuelas públicas y </a:t>
            </a:r>
            <a:r>
              <a:rPr lang="es-MX" sz="2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privadas.</a:t>
            </a:r>
            <a:endParaRPr lang="es-MX" sz="22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 descr="El Espejo de los Sueños: Una &lt;strong&gt;escuela rural&lt;/strong&gt; en Grazalema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43" y="4146241"/>
            <a:ext cx="3419872" cy="17955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 descr="Arquitectura de Costa Rica - Wikipedia, la enciclopedia libr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071396"/>
            <a:ext cx="2593596" cy="1945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22957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158112" y="-243408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523248" y="1114559"/>
            <a:ext cx="474221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1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Desigualdad </a:t>
            </a:r>
            <a:r>
              <a:rPr lang="es-MX" sz="21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territorial</a:t>
            </a:r>
          </a:p>
          <a:p>
            <a:r>
              <a:rPr lang="es-MX" sz="21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MX" sz="21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localidades y territorios pueden estar sujetos a segregación, es decir, un proceso social que separa y excluye a los habitantes de los bienes y servicios básicos y el empleo, fundamentales para el desarrollo humano (</a:t>
            </a:r>
            <a:r>
              <a:rPr lang="es-MX" sz="2100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Rubalcava</a:t>
            </a:r>
            <a:r>
              <a:rPr lang="es-MX" sz="21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2010</a:t>
            </a:r>
            <a:r>
              <a:rPr lang="es-MX" sz="21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s-MX" sz="21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1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desigualdad se expresa en:</a:t>
            </a:r>
          </a:p>
          <a:p>
            <a:endParaRPr lang="es-MX" sz="21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s-MX" sz="21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regiones </a:t>
            </a:r>
            <a:r>
              <a:rPr lang="es-MX" sz="2100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ricas - regiones pobres;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s-MX" sz="21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regiones homogéneas </a:t>
            </a:r>
            <a:r>
              <a:rPr lang="es-MX" sz="2100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regiones polarizadas;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s-MX" sz="21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regiones </a:t>
            </a:r>
            <a:r>
              <a:rPr lang="es-MX" sz="2100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mestizas - regiones indígenas;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s-MX" sz="21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s-MX" sz="2100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3" name="Imagen 2" descr="GEOPERSPECTIVAS - GEOGRAFÍA Y EDUCACIÓN: LA &lt;strong&gt;REGIÓN&lt;/strong&gt;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573016"/>
            <a:ext cx="4005064" cy="27768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8744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158112" y="-243408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250838" y="1124744"/>
            <a:ext cx="41927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1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Desigualdad política</a:t>
            </a:r>
          </a:p>
          <a:p>
            <a:endParaRPr lang="es-MX" sz="21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1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MX" sz="21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sociedades igualitarias deben operar en un contexto de equidad y transparencia electoral (</a:t>
            </a:r>
            <a:r>
              <a:rPr lang="es-MX" sz="21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Gómez-Tagle, 2010</a:t>
            </a:r>
            <a:r>
              <a:rPr lang="es-MX" sz="21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4" name="Imagen 3" descr="Alteróptic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778" y="1700808"/>
            <a:ext cx="4606394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0702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-20394" y="1011202"/>
            <a:ext cx="516845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8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subjetiviad</a:t>
            </a:r>
            <a:endParaRPr lang="es-MX" sz="28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desigualdad social no solo tiene que ver con un conjunto de </a:t>
            </a:r>
            <a:r>
              <a:rPr lang="es-MX" sz="24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indicadores objetivos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(empleo, salud, educación, </a:t>
            </a:r>
            <a:r>
              <a:rPr lang="es-MX" sz="24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es-MX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desigualdad tiene que ver con la </a:t>
            </a:r>
            <a:r>
              <a:rPr lang="es-MX" sz="24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subjetividad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MX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sujeto produce su propia realidad y su saber local, no desde teorías o autores, sino desde su propia necesidad y momento histórico.</a:t>
            </a: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 descr="La &lt;strong&gt;subjetividad&lt;/strong&gt; y la Libertad | Biblioteca Mise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168" y="2276872"/>
            <a:ext cx="3913617" cy="2935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6018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-20394" y="1011202"/>
            <a:ext cx="927291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individuo tiene una conciencia a partir de </a:t>
            </a:r>
            <a:r>
              <a:rPr lang="es-MX" sz="24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condicionantes subjetivas inconscientes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que forman parte de su cultura. Así, el sujeto de la 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acción:</a:t>
            </a:r>
          </a:p>
          <a:p>
            <a:endParaRPr lang="es-MX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Forma </a:t>
            </a:r>
            <a:r>
              <a:rPr lang="es-MX" sz="24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parte de la desigualdad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Contribuye</a:t>
            </a:r>
            <a:r>
              <a:rPr lang="es-MX" sz="24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desde su inconsciente, a construir la </a:t>
            </a:r>
            <a:r>
              <a:rPr lang="es-MX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desigualdad</a:t>
            </a:r>
          </a:p>
          <a:p>
            <a:endParaRPr lang="es-MX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acción del sujeto, situado en su contexto, incide en el espacio simbólico de otros sujetos, contribuyendo a la desigualdad a partir de la acción y el pensar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s-MX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“La subjetividad que hoy se construyen los sujetos se genera de un proceso de adquisición de conciencia histórica y conciencia política, y empieza a hacerse consciente la necesidad de conciencia psíquica” (</a:t>
            </a:r>
            <a:r>
              <a:rPr lang="es-MX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Alonso y Sandoval, 2015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407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-20394" y="1011202"/>
            <a:ext cx="92729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subjetividad contribuye a la cohesión social. El espacio físico no es solo la expresión de las desigualdades y discriminaciones sociales, sino que permite formar el “</a:t>
            </a:r>
            <a:r>
              <a:rPr lang="es-MX" sz="24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habitus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” que condiciona la proximidad o lejanía de personas en el plano subjetivo, en el ámbito de las creencias, pensamientos, disposiciones y percepciones.</a:t>
            </a: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6054" y="3501008"/>
            <a:ext cx="506000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Esa subjetividad, por tanto, no necesariamente es negativa, sino que coadyuva a establecer relaciones de:</a:t>
            </a:r>
          </a:p>
          <a:p>
            <a:endParaRPr lang="es-MX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solidaridad</a:t>
            </a:r>
            <a:r>
              <a:rPr lang="es-MX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confianza </a:t>
            </a:r>
            <a:r>
              <a:rPr lang="es-MX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sentido </a:t>
            </a:r>
            <a:r>
              <a:rPr lang="es-MX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pertenencia a la sociedad.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 descr="Christians in Context: from orthodoxy to orthopraxy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143" y="3774511"/>
            <a:ext cx="3515438" cy="2333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0049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-20394" y="1011202"/>
            <a:ext cx="516845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Conceptos relacionados con Desigualdad social</a:t>
            </a:r>
            <a:endParaRPr lang="es-MX" sz="28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individuos y los grupos 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sociales </a:t>
            </a:r>
            <a:r>
              <a:rPr lang="es-MX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SON DIFERENTES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s-MX" sz="2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Sus </a:t>
            </a:r>
            <a:r>
              <a:rPr lang="es-MX" sz="2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prácticas </a:t>
            </a:r>
            <a:r>
              <a:rPr lang="es-MX" sz="2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sociales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s-MX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Sus rasgos genéticos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s-MX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Sus prácticas culturales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s-MX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 lengua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s-MX" sz="2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Sus costumbres heredadas </a:t>
            </a:r>
            <a:r>
              <a:rPr lang="es-MX" sz="2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s-MX" sz="2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inamovibles</a:t>
            </a:r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 descr="File:&lt;strong&gt;Hindu&lt;/strong&gt; marriage ceremony offering.jpg - Wikipedia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427" y="1350751"/>
            <a:ext cx="2361024" cy="1770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 descr="Alumnado de origen &lt;strong&gt;chino&lt;/strong&gt;. Ayuda y recursos | Cuaderno ...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821454"/>
            <a:ext cx="2366193" cy="1930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Imagen 2" descr="Estudio revela que para el 2050 los musulmanes aumentaran ...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922" y="4287905"/>
            <a:ext cx="2831010" cy="1883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CuadroTexto 6"/>
          <p:cNvSpPr txBox="1"/>
          <p:nvPr/>
        </p:nvSpPr>
        <p:spPr>
          <a:xfrm>
            <a:off x="44338" y="5095341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Todas estas diferencias se han configurado a través de procesos histórico sociales.</a:t>
            </a:r>
            <a:endParaRPr lang="es-MX" sz="2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85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-20394" y="1011202"/>
            <a:ext cx="92729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construcción de políticas Públicas hacia la igualdad debe considerar los componentes o dimensiones complejas de la </a:t>
            </a:r>
            <a:r>
              <a:rPr lang="es-MX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subjetividad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particularmente, en busca de </a:t>
            </a:r>
            <a:r>
              <a:rPr lang="es-MX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un pacto de cohesión social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que permita incidir en las condiciones objetivas relacionadas con el bienestar y la calidad de vida de la gente, no solamente desde el ámbito material.</a:t>
            </a:r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 descr="Libre Pensamiento en Chiquimula: ¿Quien responde por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315743"/>
            <a:ext cx="741045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33334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-20394" y="1011202"/>
            <a:ext cx="92729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Hoy por hoy, los individuos tienen una mayor libertad de elección no sólo en el consumo de bienes y servicios, sino igualmente en términos de elegir con quienes quieren convivir y bajo qué reglas. </a:t>
            </a:r>
            <a:endParaRPr lang="es-MX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amplían pues las opciones de elegir los principios morales, los gustos estéticos, las relaciones de pertenencia e identificación. El individuo logra tomar conciencia de su individualidad solamente por medio de la mirada del Otro. Dicho sucintamente: </a:t>
            </a:r>
            <a:r>
              <a:rPr lang="es-MX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 autonomía exige el reconocimiento intersubjetivo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MX" sz="2400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Lechner</a:t>
            </a:r>
            <a:r>
              <a:rPr lang="es-MX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1999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 descr="Ancile: &lt;strong&gt;CONCIENCIA&lt;/strong&gt;: ¿MÁS ALLÁ DE LA MATERIA? ANGUSTIA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653136"/>
            <a:ext cx="2304256" cy="1678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57953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-20394" y="1011202"/>
            <a:ext cx="905689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Las políticas públicas en relación con la igualdad social</a:t>
            </a:r>
          </a:p>
          <a:p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Políticas públicas hacia la igualdad social deben considerar aspectos de índole material objetivo, pero también relativos a la subjetividad: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incrementar </a:t>
            </a:r>
            <a:r>
              <a:rPr lang="es-MX" sz="2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las oportunidades productivas;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fomentar </a:t>
            </a:r>
            <a:r>
              <a:rPr lang="es-MX" sz="2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desarrollo de las capacidades de las personas y;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conformar </a:t>
            </a:r>
            <a:r>
              <a:rPr lang="es-MX" sz="2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sistemas más inclusivos de protección ante vulnerabilidades y riesgos.</a:t>
            </a: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 descr="Free Images : wall, factory, industry, material, silo ..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520897"/>
            <a:ext cx="2771800" cy="18432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8" descr="Agriculture in Vietnam - Wikipedia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5474" y="4465824"/>
            <a:ext cx="2943294" cy="1954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5794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-20394" y="1011202"/>
            <a:ext cx="905689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Mejorar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desempeño económico y la distribución de los frutos del desarrollo, parte de lograr consensos entre los individuos, reuniendo las energías sociales en torno a un imaginario de desarrollo, incorporando las diferencias de las identidades particulares, en busca de la modernización y la transformación productiva.</a:t>
            </a:r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 descr="Math Hombre: October 20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356992"/>
            <a:ext cx="3960440" cy="297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90489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-20394" y="1011202"/>
            <a:ext cx="905689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Las PP para promover la igualdad deben basarse, necesariamente 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en:</a:t>
            </a:r>
          </a:p>
          <a:p>
            <a:endParaRPr lang="es-MX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equidad (</a:t>
            </a:r>
            <a:r>
              <a:rPr lang="es-MX" sz="24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todos los niveles, desde el ingreso, el acceso al empleo, la educación o la salud, hasta las garantías de ejercicio pleno de libertades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es-MX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bienestar (</a:t>
            </a:r>
            <a:r>
              <a:rPr lang="es-MX" sz="24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físico e inmaterial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es-MX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protección social (</a:t>
            </a:r>
            <a:r>
              <a:rPr lang="es-MX" sz="24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la integridad humana y sus principios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s-MX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Evidentemente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 trata de actuar sobre los factores subjetivos de la cohesión social, así como sobre las condiciones objetivas relacionadas con el bienestar y la calidad de vida de la gente.</a:t>
            </a: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227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-20394" y="1011202"/>
            <a:ext cx="5725793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construcción de Políticas públicas enfrenta importantes obstáculos (</a:t>
            </a:r>
            <a:r>
              <a:rPr lang="es-MX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CEPAL, 2007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  <a:p>
            <a:endParaRPr lang="es-MX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sz="2400" dirty="0" smtClean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MX" sz="2400" dirty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dificultades para incrementar el desarrollo económico en condiciones limitadas de recursos;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 smtClean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MX" sz="2400" dirty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dificultades para incrementar la generación de empleos en un ambiente de creciente automatización de procesos;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 smtClean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MX" sz="2400" dirty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dificultades de acceso a la educación (formal e informal) y a los sistemas masivos de comunicación;</a:t>
            </a: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 descr="Nonformal learning - Wikipedia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105" y="3827357"/>
            <a:ext cx="3301989" cy="25838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2982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-20394" y="836712"/>
            <a:ext cx="5725793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s-MX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 startAt="4"/>
            </a:pPr>
            <a:r>
              <a:rPr lang="es-MX" sz="2400" dirty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tendencia hacia la negación del otro, privilegiando el derecho individual sobre los derechos de grupos marcados por la diferencia racial, étnica, cultural, etc.;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s-MX" sz="2400" dirty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creciente individualismo de las sociedades y la falta de sentido de pertenencia de los individuos hacia su comunidad;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s-MX" sz="2400" dirty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cada vez mayor complejidad y fragmentación de los actores sociales que deben </a:t>
            </a:r>
            <a:r>
              <a:rPr lang="es-MX" sz="2400" dirty="0" smtClean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participar </a:t>
            </a:r>
            <a:r>
              <a:rPr lang="es-MX" sz="2400" dirty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el pacto de cohesión social;</a:t>
            </a: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 descr="Free illustration: Family, Children, Father, Mother - Free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116" y="3645024"/>
            <a:ext cx="3612963" cy="2647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2599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-20394" y="836712"/>
            <a:ext cx="527478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s-MX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rgbClr val="404F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 startAt="7"/>
            </a:pPr>
            <a:r>
              <a:rPr lang="es-MX" sz="2400" dirty="0" smtClean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mayor incertidumbre de la sociedad hacia el éxito de las políticas públicas redistributivas y </a:t>
            </a:r>
            <a:r>
              <a:rPr lang="es-MX" sz="2400" dirty="0" smtClean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equitativas;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es-MX" sz="2400" dirty="0" smtClean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creciente falta de respecto hacia las normas mínimas de sociabilidad y;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es-MX" sz="2400" dirty="0" smtClean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desconfianza de la población hacia los sistemas de justicia y hacia las instituciones públicas.</a:t>
            </a: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 descr="CONEXIONES III: «&lt;strong&gt;JUSTICIA&lt;/strong&gt;» - INED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232" y="4077072"/>
            <a:ext cx="3802022" cy="2141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258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467544" y="954002"/>
            <a:ext cx="86764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“Es necesario potenciar las políticas de libertad, igualdad y equilibrio medioambiental, facilitando respuestas plausibles a demandas y necesidades específicas y a problemas reales. Se trata de hacer operativos valores y criterios que no generen desigualdades, dominaciones, dependencias, alienaciones, exclusiones o carencias que chocan con el nivel de exigencias personales y con la propia moral alcanzada” (</a:t>
            </a:r>
            <a:r>
              <a:rPr lang="es-MX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García, 2001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 descr="Az ipari civilizáció &quot;visszafordíthatatlan összeomlás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894609"/>
            <a:ext cx="3486894" cy="2463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4677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0" y="924331"/>
            <a:ext cx="9056890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Recapitulando…</a:t>
            </a:r>
            <a:endParaRPr lang="es-MX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desigualdad social guarda una estrecha relación con la exclusión social y la pobreza;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paradigma del desarrollo humano surge como una respuesta alternativa para el combate a las desigualdades sociales;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Desde el punto de vista de la antropología, comprender el concepto de la desigualdad social implica analizar la subjetividad;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Existen diversos indicadores objetivos para medir la desigualdad;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Dichos indicadores deben servir como base para la construcción de políticas públicas para lograr la equidad, el bienestar y la protección social.</a:t>
            </a: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092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-20394" y="1011202"/>
            <a:ext cx="51684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MX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desigualdades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tienen que ver con la exclusión económica, social y/o cultural de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los individuos.</a:t>
            </a: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87" y="2820854"/>
            <a:ext cx="4321905" cy="2431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CuadroTexto 7"/>
          <p:cNvSpPr txBox="1"/>
          <p:nvPr/>
        </p:nvSpPr>
        <p:spPr>
          <a:xfrm>
            <a:off x="4718982" y="4004580"/>
            <a:ext cx="4633197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indígenas </a:t>
            </a:r>
            <a:r>
              <a:rPr lang="es-MX" sz="2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son diferentes </a:t>
            </a:r>
            <a:r>
              <a:rPr lang="es-MX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su condición étnica, pero </a:t>
            </a:r>
            <a:r>
              <a:rPr lang="es-MX" sz="2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son desiguales </a:t>
            </a:r>
            <a:r>
              <a:rPr lang="es-MX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porque la reestructuración neoliberal de los mercados agrava su exclusión. </a:t>
            </a:r>
            <a:r>
              <a:rPr lang="es-MX" sz="2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(García, 2004</a:t>
            </a:r>
            <a:r>
              <a:rPr lang="es-MX" sz="24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 descr="Huichol - Wikipedia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564" y="1502556"/>
            <a:ext cx="3336032" cy="2502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4904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0" y="924331"/>
            <a:ext cx="905689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Referencias</a:t>
            </a:r>
          </a:p>
          <a:p>
            <a:pPr indent="457200"/>
            <a:endParaRPr lang="es-MX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57200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Alonso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J. y Sandoval R.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(2015) Sujeto Social y Antropología. Despliegue de subjetividad como realidad y conocimiento. En: . Sandoval R. y Alonzo J. (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Coords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 Pensamiento crítico, sujeto y autonomía. Centro de Investigaciones y Estudios Superiores en Antropología Social (CIESAS): 61-126.</a:t>
            </a:r>
          </a:p>
          <a:p>
            <a:pPr indent="457200"/>
            <a:r>
              <a:rPr lang="es-MX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Benach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J.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(2015) Empleo, trabajo y desigualdades en salud: una visión global (conferencia dictada en Lima, 25 marzo 2015), Universidad Peruana Cayetano Heredia. Grupo Investigación Desigualdades Salud (GREDS)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Employment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Conditions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Network (EMCONET)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Universitat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Pompeu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Fabra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(UPF) (Barcelona).</a:t>
            </a:r>
          </a:p>
          <a:p>
            <a:pPr indent="457200"/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Blanco, R.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(2006) La equidad y la inclusión social: uno de los desafíos de la educación y la escuela hoy. Revista Electrónica Iberoamericana sobre Calidad, Eficacia y Cambio en Educación.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Vol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4, No. 3, 2006: 1-15.</a:t>
            </a:r>
          </a:p>
          <a:p>
            <a:pPr indent="457200"/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Comisión Económica para América Latina y el Caribe (CEPAL)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(2007) Cohesión social. Inclusión y sentido de pertenencia en América Latina y el Caribe (2007) Naciones Unidas, Impreso en Santiago de Chile.</a:t>
            </a:r>
          </a:p>
          <a:p>
            <a:pPr indent="457200"/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Cortés, F.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(2010) Desigualdad en la distribución del ingreso y crecimiento económico, 1992-2006. En Cortés, F. y De Oliveira, O. (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Coords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 Los grandes problemas de México, V Desigualdad social, EL COLEGIO DE MÉXICO, Primera edición, 2010.</a:t>
            </a:r>
          </a:p>
          <a:p>
            <a:pPr indent="457200"/>
            <a:endParaRPr lang="es-MX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969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0" y="924331"/>
            <a:ext cx="905689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Referencias…</a:t>
            </a:r>
          </a:p>
          <a:p>
            <a:endParaRPr lang="es-MX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57200"/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Mattos C.A.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(2002) Mercado metropolitano de trabajo y desigualdades sociales en el Gran Santiago.  ¿Una ciudad dual? EURE (Santiago) v.28 n.85 Santiago dic. 2002.</a:t>
            </a:r>
          </a:p>
          <a:p>
            <a:pPr indent="457200"/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Donoso, S. y </a:t>
            </a:r>
            <a:r>
              <a:rPr lang="es-MX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Schiefelbein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E.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(2007) Investigaciones análisis de los modelos explicativos de retención de estudiantes en la universidad: una visión desde la desigualdad social. Estudios Pedagógicos XXXIII, Nº 1: 7-27.</a:t>
            </a:r>
          </a:p>
          <a:p>
            <a:pPr indent="457200"/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Fernández, T.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(2010) La desigualdad de aprendizajes, 1995-2006. En Cortés, F. y De Oliveira, O. (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Coords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 Los grandes problemas de México, V Desigualdad social, EL COLEGIO DE MÉXICO, Primera edición, 2010.</a:t>
            </a:r>
          </a:p>
          <a:p>
            <a:pPr indent="457200"/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García N.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(2004) Diferentes, desiguales y desconectados. Mapas de la interculturalidad,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Gedisa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editorial 2004.</a:t>
            </a:r>
          </a:p>
          <a:p>
            <a:pPr indent="457200"/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García, T.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(2001) «La sociedad dividida. Estructuras de clases y desigualdades en las sociedades tecnológicas» Reseña del libro de JOSÉ LUIS TEZANOS Biblioteca Nueva Madrid, 2001, Recesiones, Revista del Ministerio de Trabajo y Asuntos Sociales 35: 204-206</a:t>
            </a:r>
          </a:p>
          <a:p>
            <a:pPr indent="457200"/>
            <a:endParaRPr lang="es-MX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046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0" y="924331"/>
            <a:ext cx="905689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Referencias…</a:t>
            </a:r>
          </a:p>
          <a:p>
            <a:endParaRPr lang="es-MX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57200"/>
            <a:r>
              <a:rPr lang="es-MX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Goldthorpe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J.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(2012) De vuelta a la clase y el estatus: por qué debe reivindicarse una perspectiva sociológica de la desigualdad social. En REIS: Revista Española de Investigaciones Sociológicas, No. 137 (Enero-Marzo 2012): 43-58.</a:t>
            </a:r>
          </a:p>
          <a:p>
            <a:pPr indent="457200"/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Gómez-Tagle, S.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(2010) Instituciones públicas y transparencia electoral. En Cortés, F. y De Oliveira, O. (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Coords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 Los grandes problemas de México, V Desigualdad social, EL COLEGIO DE MÉXICO, Primera edición, 2010.</a:t>
            </a:r>
          </a:p>
          <a:p>
            <a:pPr indent="457200"/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González, M. A. y Scott, J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(2010) Equidad y salud. Retos, avances y perspectivas. En Cortés, F. y De Oliveira, O. (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Coords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 Los grandes problemas de México, V Desigualdad social, EL COLEGIO DE MÉXICO, Primera edición, 2010.</a:t>
            </a:r>
          </a:p>
          <a:p>
            <a:pPr indent="457200"/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Lamas, M.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(1986) La antropología feminista y la categoría "género". En Nueva Antropología, vol. VIII, núm. 30, noviembre, 1986: 173-198.</a:t>
            </a:r>
          </a:p>
          <a:p>
            <a:pPr indent="457200"/>
            <a:r>
              <a:rPr lang="es-MX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Lechner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N.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(1999) Desafíos de un desarrollo humano: individualización y capital social. Contribución al Foro Desarrollo y Cultura organizado para la Asamblea General del Banco Interamericano de Desarrollo, BID, Paris, marzo de 1999.</a:t>
            </a:r>
          </a:p>
          <a:p>
            <a:endParaRPr lang="es-MX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440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0" y="924331"/>
            <a:ext cx="90568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Referencias…</a:t>
            </a:r>
          </a:p>
          <a:p>
            <a:endParaRPr lang="es-MX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57200"/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Mora, M. y De Oliveira, O.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(2010) Las desigualdades laborales, evolución, patrones y tendencias. En Cortés, F. y De Oliveira, O. (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Coords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 Los grandes problemas de México, V Desigualdad social, EL COLEGIO DE MÉXICO, Primera edición, 2010.</a:t>
            </a:r>
          </a:p>
          <a:p>
            <a:pPr indent="457200"/>
            <a:r>
              <a:rPr lang="es-MX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Rubalcava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R.M.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(2010) Municipios y localidades: concreción territorial de las desigualdades sociales. En Cortés, F. y De Oliveira, O. (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Coords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 Los grandes problemas de México, V Desigualdad social, EL COLEGIO DE MÉXICO, Primera edición, 2010.</a:t>
            </a:r>
          </a:p>
          <a:p>
            <a:pPr indent="457200"/>
            <a:r>
              <a:rPr lang="es-MX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Sen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A.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(2002) ¿Por qué la equidad en salud?. Revista Panamericana de Salud Pública. Organización Panamericana de la Salud 11(5/6), 2002.</a:t>
            </a:r>
          </a:p>
          <a:p>
            <a:pPr indent="457200"/>
            <a:r>
              <a:rPr lang="es-MX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Wagle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U.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(s/f), “Volver a pensar la pobreza: definición y mediciones”, tesis de doctorado, Boston, Universidad de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Massachussets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indent="457200"/>
            <a:endParaRPr lang="es-MX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57200"/>
            <a:endParaRPr lang="es-MX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967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Difusión Cultural\Escritorio\DIFUSION CULTURA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5" name="Picture 4" descr="C:\Documents and Settings\Difusión Cultural\Escritorio\Escudo UAE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04664"/>
            <a:ext cx="1675656" cy="1668495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1115616" y="3284984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POR SU ATENCIÓN GRACIAS</a:t>
            </a:r>
            <a:endParaRPr lang="es-MX" sz="28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141784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-20394" y="1011202"/>
            <a:ext cx="5816530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6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exclusión social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resultado final de 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acumulación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desventajas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merma la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relación individuo-sociedad. </a:t>
            </a:r>
            <a:r>
              <a:rPr lang="es-MX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(Donoso y </a:t>
            </a:r>
            <a:r>
              <a:rPr lang="es-MX" sz="2400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Schiefelbein</a:t>
            </a:r>
            <a:r>
              <a:rPr lang="es-MX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2007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es-MX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acumulación de desventajas a lo largo de la vida, 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un contexto de oportunidades 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diferenciadas, agudiza las desigualdades.</a:t>
            </a:r>
          </a:p>
          <a:p>
            <a:endParaRPr lang="es-MX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exclusión social 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significa que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los individuos o grupos se les niega el acceso a actividades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conómicas</a:t>
            </a:r>
            <a:r>
              <a:rPr lang="es-MX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cívicas </a:t>
            </a:r>
            <a:r>
              <a:rPr lang="es-MX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 culturales </a:t>
            </a:r>
            <a:r>
              <a:rPr lang="es-MX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(Wuagle </a:t>
            </a:r>
            <a:r>
              <a:rPr lang="es-MX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(S/f</a:t>
            </a:r>
            <a:r>
              <a:rPr lang="es-MX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 descr="&quot;Homans snapt niet wat structureel betekent ...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r="52362"/>
          <a:stretch/>
        </p:blipFill>
        <p:spPr>
          <a:xfrm>
            <a:off x="6263627" y="1412776"/>
            <a:ext cx="2717681" cy="45094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5377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0" y="1347674"/>
            <a:ext cx="3656290" cy="570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Dimensiones Institucionales e Individuales de la </a:t>
            </a:r>
            <a:r>
              <a:rPr lang="es-MX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exclusión </a:t>
            </a:r>
            <a:r>
              <a:rPr lang="es-MX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social:</a:t>
            </a:r>
          </a:p>
          <a:p>
            <a:endParaRPr lang="es-MX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 smtClean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 La exclusión repercute </a:t>
            </a:r>
            <a:r>
              <a:rPr lang="es-MX" sz="2000" dirty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las condiciones económicas, políticas, cívicas o culturales que originan la </a:t>
            </a:r>
            <a:r>
              <a:rPr lang="es-MX" sz="2000" dirty="0" smtClean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pobreza:</a:t>
            </a:r>
            <a:endParaRPr lang="es-MX" sz="2000" dirty="0">
              <a:solidFill>
                <a:srgbClr val="404F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>
              <a:solidFill>
                <a:srgbClr val="404F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 smtClean="0">
                <a:solidFill>
                  <a:srgbClr val="1C23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MX" sz="2000" dirty="0">
                <a:solidFill>
                  <a:srgbClr val="1C23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instituciones y grupos sociales actúan como agentes de exclusión </a:t>
            </a:r>
            <a:r>
              <a:rPr lang="es-MX" sz="2000" dirty="0" smtClean="0">
                <a:solidFill>
                  <a:srgbClr val="1C23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social e </a:t>
            </a:r>
            <a:r>
              <a:rPr lang="es-MX" sz="2000" dirty="0">
                <a:solidFill>
                  <a:srgbClr val="1C23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imponiendo obstáculos a ciertos grupos o </a:t>
            </a:r>
            <a:r>
              <a:rPr lang="es-MX" sz="2000" dirty="0" smtClean="0">
                <a:solidFill>
                  <a:srgbClr val="1C23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individuos.</a:t>
            </a:r>
            <a:endParaRPr lang="es-MX" sz="2000" dirty="0">
              <a:solidFill>
                <a:srgbClr val="1C230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 smtClean="0">
              <a:solidFill>
                <a:srgbClr val="404F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572000" y="4725144"/>
            <a:ext cx="473641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 smtClean="0">
                <a:solidFill>
                  <a:srgbClr val="1C23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(La población se ve excluida, </a:t>
            </a:r>
            <a:r>
              <a:rPr lang="es-MX" sz="2000" dirty="0">
                <a:solidFill>
                  <a:srgbClr val="1C23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por ejemplo, del mercado laboral por discriminación racial, de género, etc</a:t>
            </a:r>
            <a:r>
              <a:rPr lang="es-MX" sz="2000" dirty="0" smtClean="0">
                <a:solidFill>
                  <a:srgbClr val="1C23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es-MX" sz="2000" dirty="0" smtClean="0">
              <a:solidFill>
                <a:srgbClr val="404F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 descr="Es mi Perú: Apuntes sobre la &lt;strong&gt;discriminación racial&lt;/strong&gt;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649" y="1556792"/>
            <a:ext cx="30480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6705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0" y="1347674"/>
            <a:ext cx="365629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Dimensiones Institucionales e Individuales de la </a:t>
            </a:r>
            <a:r>
              <a:rPr lang="es-MX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exclusión </a:t>
            </a:r>
            <a:r>
              <a:rPr lang="es-MX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social:</a:t>
            </a:r>
          </a:p>
          <a:p>
            <a:endParaRPr lang="es-MX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	</a:t>
            </a:r>
            <a:r>
              <a:rPr lang="es-MX" sz="2000" dirty="0" smtClean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MX" sz="2000" dirty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excluye a ciertos individuos o grupos de los derechos de ciudadanía y de igualdad política, y de procesos como la organización </a:t>
            </a:r>
            <a:r>
              <a:rPr lang="es-MX" sz="2000" dirty="0" smtClean="0">
                <a:solidFill>
                  <a:srgbClr val="404F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política.</a:t>
            </a:r>
          </a:p>
          <a:p>
            <a:endParaRPr lang="es-MX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 descr="CIRCULO DE ESTUDIO &quot; BRUJULA METROPOLITANA&quot;: Imperdible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340768"/>
            <a:ext cx="5693141" cy="4202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573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 Grupo"/>
          <p:cNvGrpSpPr/>
          <p:nvPr/>
        </p:nvGrpSpPr>
        <p:grpSpPr>
          <a:xfrm>
            <a:off x="-304800" y="-228600"/>
            <a:ext cx="9753600" cy="7315200"/>
            <a:chOff x="-304800" y="-228600"/>
            <a:chExt cx="9753600" cy="7315200"/>
          </a:xfrm>
        </p:grpSpPr>
        <p:pic>
          <p:nvPicPr>
            <p:cNvPr id="2050" name="Picture 2" descr="C:\Documents and Settings\Difusión Cultural\Escritorio\DIFUSION CULTURAL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04800" y="-228600"/>
              <a:ext cx="9753600" cy="7315200"/>
            </a:xfrm>
            <a:prstGeom prst="rect">
              <a:avLst/>
            </a:prstGeom>
            <a:noFill/>
          </p:spPr>
        </p:pic>
        <p:pic>
          <p:nvPicPr>
            <p:cNvPr id="2051" name="Picture 3" descr="C:\Documents and Settings\Difusión Cultural\Escritorio\Escudo UAEM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80528" y="-171400"/>
              <a:ext cx="1130232" cy="1125402"/>
            </a:xfrm>
            <a:prstGeom prst="rect">
              <a:avLst/>
            </a:prstGeom>
            <a:noFill/>
          </p:spPr>
        </p:pic>
      </p:grpSp>
      <p:sp>
        <p:nvSpPr>
          <p:cNvPr id="5" name="CuadroTexto 4"/>
          <p:cNvSpPr txBox="1"/>
          <p:nvPr/>
        </p:nvSpPr>
        <p:spPr>
          <a:xfrm>
            <a:off x="0" y="1347674"/>
            <a:ext cx="3656290" cy="614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expresión </a:t>
            </a:r>
            <a:r>
              <a:rPr lang="es-MX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más </a:t>
            </a:r>
            <a:r>
              <a:rPr lang="es-MX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dramática </a:t>
            </a:r>
            <a:r>
              <a:rPr lang="es-MX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la </a:t>
            </a:r>
            <a:r>
              <a:rPr lang="es-MX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desigualdad</a:t>
            </a:r>
            <a:r>
              <a:rPr lang="es-MX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es la </a:t>
            </a:r>
            <a:r>
              <a:rPr lang="es-MX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pobreza</a:t>
            </a:r>
            <a:r>
              <a:rPr lang="es-MX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MX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pobre no solo es el que:</a:t>
            </a:r>
          </a:p>
          <a:p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 puede satisfacer un </a:t>
            </a:r>
            <a:r>
              <a:rPr lang="es-MX" sz="20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conjunto absoluto de necesidades </a:t>
            </a: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básicas…</a:t>
            </a:r>
          </a:p>
          <a:p>
            <a:endParaRPr lang="es-MX" sz="2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sino el que, además:</a:t>
            </a:r>
          </a:p>
          <a:p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 tiene acceso a oportunidades 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individuales de participación en la comunidad de pertenencia </a:t>
            </a:r>
            <a:r>
              <a:rPr lang="es-MX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(Donoso y </a:t>
            </a:r>
            <a:r>
              <a:rPr lang="es-MX" sz="2000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Schiefelbein</a:t>
            </a:r>
            <a:r>
              <a:rPr lang="es-MX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2007</a:t>
            </a:r>
            <a:r>
              <a:rPr lang="es-MX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es-MX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067944" y="4993719"/>
            <a:ext cx="5041077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000" dirty="0" smtClean="0">
                <a:solidFill>
                  <a:srgbClr val="1C23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000" dirty="0">
                <a:solidFill>
                  <a:srgbClr val="1C23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concepto de pobreza se hace prácticamente indistinguible del de desigualdad.</a:t>
            </a:r>
          </a:p>
          <a:p>
            <a:pPr algn="ctr"/>
            <a:endParaRPr lang="es-MX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2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 descr="&lt;strong&gt;Pobreza&lt;/strong&gt; en Argentina - ECyT-ar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628800"/>
            <a:ext cx="5041077" cy="3364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611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1999</TotalTime>
  <Words>3782</Words>
  <Application>Microsoft Macintosh PowerPoint</Application>
  <PresentationFormat>On-screen Show (4:3)</PresentationFormat>
  <Paragraphs>377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UAEMex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Difusión Cultural</dc:creator>
  <cp:lastModifiedBy>macbook pro</cp:lastModifiedBy>
  <cp:revision>178</cp:revision>
  <dcterms:created xsi:type="dcterms:W3CDTF">2011-07-05T19:36:09Z</dcterms:created>
  <dcterms:modified xsi:type="dcterms:W3CDTF">2018-09-28T04:06:16Z</dcterms:modified>
</cp:coreProperties>
</file>